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91"/>
  </p:notesMasterIdLst>
  <p:sldIdLst>
    <p:sldId id="256" r:id="rId2"/>
    <p:sldId id="258" r:id="rId3"/>
    <p:sldId id="259" r:id="rId4"/>
    <p:sldId id="261" r:id="rId5"/>
    <p:sldId id="262" r:id="rId6"/>
    <p:sldId id="264" r:id="rId7"/>
    <p:sldId id="284" r:id="rId8"/>
    <p:sldId id="266" r:id="rId9"/>
    <p:sldId id="267" r:id="rId10"/>
    <p:sldId id="268" r:id="rId11"/>
    <p:sldId id="269" r:id="rId12"/>
    <p:sldId id="270" r:id="rId13"/>
    <p:sldId id="274" r:id="rId14"/>
    <p:sldId id="275" r:id="rId15"/>
    <p:sldId id="271" r:id="rId16"/>
    <p:sldId id="272" r:id="rId17"/>
    <p:sldId id="273" r:id="rId18"/>
    <p:sldId id="276" r:id="rId19"/>
    <p:sldId id="277" r:id="rId20"/>
    <p:sldId id="278" r:id="rId21"/>
    <p:sldId id="279" r:id="rId22"/>
    <p:sldId id="280" r:id="rId23"/>
    <p:sldId id="281" r:id="rId24"/>
    <p:sldId id="282" r:id="rId25"/>
    <p:sldId id="348" r:id="rId26"/>
    <p:sldId id="285" r:id="rId27"/>
    <p:sldId id="286" r:id="rId28"/>
    <p:sldId id="287" r:id="rId29"/>
    <p:sldId id="288" r:id="rId30"/>
    <p:sldId id="290" r:id="rId31"/>
    <p:sldId id="291" r:id="rId32"/>
    <p:sldId id="292" r:id="rId33"/>
    <p:sldId id="293" r:id="rId34"/>
    <p:sldId id="294"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 id="327" r:id="rId68"/>
    <p:sldId id="328" r:id="rId69"/>
    <p:sldId id="329" r:id="rId70"/>
    <p:sldId id="330" r:id="rId71"/>
    <p:sldId id="331" r:id="rId72"/>
    <p:sldId id="332" r:id="rId73"/>
    <p:sldId id="333" r:id="rId74"/>
    <p:sldId id="334" r:id="rId75"/>
    <p:sldId id="335" r:id="rId76"/>
    <p:sldId id="336" r:id="rId77"/>
    <p:sldId id="337" r:id="rId78"/>
    <p:sldId id="338" r:id="rId79"/>
    <p:sldId id="339" r:id="rId80"/>
    <p:sldId id="340" r:id="rId81"/>
    <p:sldId id="341" r:id="rId82"/>
    <p:sldId id="342" r:id="rId83"/>
    <p:sldId id="343" r:id="rId84"/>
    <p:sldId id="344" r:id="rId85"/>
    <p:sldId id="345" r:id="rId86"/>
    <p:sldId id="263" r:id="rId87"/>
    <p:sldId id="265" r:id="rId88"/>
    <p:sldId id="260" r:id="rId89"/>
    <p:sldId id="349" r:id="rId90"/>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34" autoAdjust="0"/>
    <p:restoredTop sz="94660"/>
  </p:normalViewPr>
  <p:slideViewPr>
    <p:cSldViewPr snapToGrid="0">
      <p:cViewPr varScale="1">
        <p:scale>
          <a:sx n="83" d="100"/>
          <a:sy n="83" d="100"/>
        </p:scale>
        <p:origin x="701"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712BDA-EAE2-49C9-99AD-49BB8D0E7D5A}" type="datetimeFigureOut">
              <a:rPr lang="uk-UA" smtClean="0"/>
              <a:t>02.03.2021</a:t>
            </a:fld>
            <a:endParaRPr lang="uk-UA"/>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EAADD2-630F-4AF1-9A19-C6D703637270}" type="slidenum">
              <a:rPr lang="uk-UA" smtClean="0"/>
              <a:t>‹#›</a:t>
            </a:fld>
            <a:endParaRPr lang="uk-UA"/>
          </a:p>
        </p:txBody>
      </p:sp>
    </p:spTree>
    <p:extLst>
      <p:ext uri="{BB962C8B-B14F-4D97-AF65-F5344CB8AC3E}">
        <p14:creationId xmlns:p14="http://schemas.microsoft.com/office/powerpoint/2010/main" val="9354196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0CEAADD2-630F-4AF1-9A19-C6D703637270}" type="slidenum">
              <a:rPr lang="uk-UA" smtClean="0"/>
              <a:t>15</a:t>
            </a:fld>
            <a:endParaRPr lang="uk-UA"/>
          </a:p>
        </p:txBody>
      </p:sp>
    </p:spTree>
    <p:extLst>
      <p:ext uri="{BB962C8B-B14F-4D97-AF65-F5344CB8AC3E}">
        <p14:creationId xmlns:p14="http://schemas.microsoft.com/office/powerpoint/2010/main" val="659644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0CEAADD2-630F-4AF1-9A19-C6D703637270}" type="slidenum">
              <a:rPr lang="uk-UA" smtClean="0"/>
              <a:t>20</a:t>
            </a:fld>
            <a:endParaRPr lang="uk-UA"/>
          </a:p>
        </p:txBody>
      </p:sp>
    </p:spTree>
    <p:extLst>
      <p:ext uri="{BB962C8B-B14F-4D97-AF65-F5344CB8AC3E}">
        <p14:creationId xmlns:p14="http://schemas.microsoft.com/office/powerpoint/2010/main" val="344460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0CEAADD2-630F-4AF1-9A19-C6D703637270}" type="slidenum">
              <a:rPr lang="uk-UA" smtClean="0"/>
              <a:t>41</a:t>
            </a:fld>
            <a:endParaRPr lang="uk-UA"/>
          </a:p>
        </p:txBody>
      </p:sp>
    </p:spTree>
    <p:extLst>
      <p:ext uri="{BB962C8B-B14F-4D97-AF65-F5344CB8AC3E}">
        <p14:creationId xmlns:p14="http://schemas.microsoft.com/office/powerpoint/2010/main" val="221058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0CEAADD2-630F-4AF1-9A19-C6D703637270}" type="slidenum">
              <a:rPr lang="uk-UA" smtClean="0"/>
              <a:t>46</a:t>
            </a:fld>
            <a:endParaRPr lang="uk-UA"/>
          </a:p>
        </p:txBody>
      </p:sp>
    </p:spTree>
    <p:extLst>
      <p:ext uri="{BB962C8B-B14F-4D97-AF65-F5344CB8AC3E}">
        <p14:creationId xmlns:p14="http://schemas.microsoft.com/office/powerpoint/2010/main" val="837235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CA84675D-2B0E-4BCA-9D80-3D9DC7A9CD5B}" type="datetime1">
              <a:rPr lang="uk-UA" smtClean="0"/>
              <a:t>02.03.2021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CB835EAE-7467-4947-9CF8-7C3B5B227A9C}" type="slidenum">
              <a:rPr lang="uk-UA" smtClean="0"/>
              <a:t>‹#›</a:t>
            </a:fld>
            <a:endParaRPr lang="uk-UA"/>
          </a:p>
        </p:txBody>
      </p:sp>
    </p:spTree>
    <p:extLst>
      <p:ext uri="{BB962C8B-B14F-4D97-AF65-F5344CB8AC3E}">
        <p14:creationId xmlns:p14="http://schemas.microsoft.com/office/powerpoint/2010/main" val="1951571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59764D0-E165-414D-9F6A-882AB1E504F0}" type="datetime1">
              <a:rPr lang="uk-UA" smtClean="0"/>
              <a:t>02.03.2021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CB835EAE-7467-4947-9CF8-7C3B5B227A9C}" type="slidenum">
              <a:rPr lang="uk-UA" smtClean="0"/>
              <a:t>‹#›</a:t>
            </a:fld>
            <a:endParaRPr lang="uk-UA"/>
          </a:p>
        </p:txBody>
      </p:sp>
    </p:spTree>
    <p:extLst>
      <p:ext uri="{BB962C8B-B14F-4D97-AF65-F5344CB8AC3E}">
        <p14:creationId xmlns:p14="http://schemas.microsoft.com/office/powerpoint/2010/main" val="2736951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8AF72CF-C7BD-46CF-B5B4-880588B6D5A4}" type="datetime1">
              <a:rPr lang="uk-UA" smtClean="0"/>
              <a:t>02.03.2021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CB835EAE-7467-4947-9CF8-7C3B5B227A9C}" type="slidenum">
              <a:rPr lang="uk-UA" smtClean="0"/>
              <a:t>‹#›</a:t>
            </a:fld>
            <a:endParaRPr lang="uk-UA"/>
          </a:p>
        </p:txBody>
      </p:sp>
    </p:spTree>
    <p:extLst>
      <p:ext uri="{BB962C8B-B14F-4D97-AF65-F5344CB8AC3E}">
        <p14:creationId xmlns:p14="http://schemas.microsoft.com/office/powerpoint/2010/main" val="95419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62CD7C19-E8FA-4775-9DDA-9E99BE6558D0}" type="datetime1">
              <a:rPr lang="uk-UA" smtClean="0"/>
              <a:t>02.03.2021</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CB835EAE-7467-4947-9CF8-7C3B5B227A9C}" type="slidenum">
              <a:rPr lang="uk-UA" smtClean="0"/>
              <a:t>‹#›</a:t>
            </a:fld>
            <a:endParaRPr lang="uk-UA"/>
          </a:p>
        </p:txBody>
      </p:sp>
    </p:spTree>
    <p:extLst>
      <p:ext uri="{BB962C8B-B14F-4D97-AF65-F5344CB8AC3E}">
        <p14:creationId xmlns:p14="http://schemas.microsoft.com/office/powerpoint/2010/main" val="3656584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EFD5C30-51C7-415A-AF5C-A4CFF9616D10}" type="datetime1">
              <a:rPr lang="uk-UA" smtClean="0"/>
              <a:t>02.03.2021</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CB835EAE-7467-4947-9CF8-7C3B5B227A9C}" type="slidenum">
              <a:rPr lang="uk-UA" smtClean="0"/>
              <a:t>‹#›</a:t>
            </a:fld>
            <a:endParaRPr lang="uk-UA"/>
          </a:p>
        </p:txBody>
      </p:sp>
    </p:spTree>
    <p:extLst>
      <p:ext uri="{BB962C8B-B14F-4D97-AF65-F5344CB8AC3E}">
        <p14:creationId xmlns:p14="http://schemas.microsoft.com/office/powerpoint/2010/main" val="504889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1B4621A-BE17-4E5F-9BAC-921BEA9F7AB1}" type="datetime1">
              <a:rPr lang="uk-UA" smtClean="0"/>
              <a:t>02.03.2021</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CB835EAE-7467-4947-9CF8-7C3B5B227A9C}" type="slidenum">
              <a:rPr lang="uk-UA" smtClean="0"/>
              <a:t>‹#›</a:t>
            </a:fld>
            <a:endParaRPr lang="uk-UA"/>
          </a:p>
        </p:txBody>
      </p:sp>
    </p:spTree>
    <p:extLst>
      <p:ext uri="{BB962C8B-B14F-4D97-AF65-F5344CB8AC3E}">
        <p14:creationId xmlns:p14="http://schemas.microsoft.com/office/powerpoint/2010/main" val="4074200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539F87-8360-4EF6-A817-43945CFF2899}" type="datetime1">
              <a:rPr lang="uk-UA" smtClean="0"/>
              <a:t>02.03.2021</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CB835EAE-7467-4947-9CF8-7C3B5B227A9C}" type="slidenum">
              <a:rPr lang="uk-UA" smtClean="0"/>
              <a:t>‹#›</a:t>
            </a:fld>
            <a:endParaRPr lang="uk-UA"/>
          </a:p>
        </p:txBody>
      </p:sp>
    </p:spTree>
    <p:extLst>
      <p:ext uri="{BB962C8B-B14F-4D97-AF65-F5344CB8AC3E}">
        <p14:creationId xmlns:p14="http://schemas.microsoft.com/office/powerpoint/2010/main" val="2519906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9670108A-32D2-4D0F-BE02-A2D1228CD179}" type="datetime1">
              <a:rPr lang="uk-UA" smtClean="0"/>
              <a:t>02.03.2021</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CB835EAE-7467-4947-9CF8-7C3B5B227A9C}" type="slidenum">
              <a:rPr lang="uk-UA" smtClean="0"/>
              <a:t>‹#›</a:t>
            </a:fld>
            <a:endParaRPr lang="uk-UA"/>
          </a:p>
        </p:txBody>
      </p:sp>
    </p:spTree>
    <p:extLst>
      <p:ext uri="{BB962C8B-B14F-4D97-AF65-F5344CB8AC3E}">
        <p14:creationId xmlns:p14="http://schemas.microsoft.com/office/powerpoint/2010/main" val="3005501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D13FD1D-3332-4DE0-BF72-E293E447AC6D}" type="datetime1">
              <a:rPr lang="uk-UA" smtClean="0"/>
              <a:t>02.03.2021</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CB835EAE-7467-4947-9CF8-7C3B5B227A9C}" type="slidenum">
              <a:rPr lang="uk-UA" smtClean="0"/>
              <a:t>‹#›</a:t>
            </a:fld>
            <a:endParaRPr lang="uk-UA"/>
          </a:p>
        </p:txBody>
      </p:sp>
    </p:spTree>
    <p:extLst>
      <p:ext uri="{BB962C8B-B14F-4D97-AF65-F5344CB8AC3E}">
        <p14:creationId xmlns:p14="http://schemas.microsoft.com/office/powerpoint/2010/main" val="3211720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44E4362-E7BF-462A-97EF-4186087964A4}" type="datetime1">
              <a:rPr lang="uk-UA" smtClean="0"/>
              <a:t>02.03.2021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CB835EAE-7467-4947-9CF8-7C3B5B227A9C}" type="slidenum">
              <a:rPr lang="uk-UA" smtClean="0"/>
              <a:t>‹#›</a:t>
            </a:fld>
            <a:endParaRPr lang="uk-UA"/>
          </a:p>
        </p:txBody>
      </p:sp>
    </p:spTree>
    <p:extLst>
      <p:ext uri="{BB962C8B-B14F-4D97-AF65-F5344CB8AC3E}">
        <p14:creationId xmlns:p14="http://schemas.microsoft.com/office/powerpoint/2010/main" val="3590552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595DA9E-CFE2-42DB-A1A7-55F19FA7A550}" type="datetime1">
              <a:rPr lang="uk-UA" smtClean="0"/>
              <a:t>02.03.2021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CB835EAE-7467-4947-9CF8-7C3B5B227A9C}" type="slidenum">
              <a:rPr lang="uk-UA" smtClean="0"/>
              <a:t>‹#›</a:t>
            </a:fld>
            <a:endParaRPr lang="uk-UA"/>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631543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8339E39-EDE0-4BA6-96F7-71219FA9AFC7}" type="datetime1">
              <a:rPr lang="uk-UA" smtClean="0"/>
              <a:t>02.03.2021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CB835EAE-7467-4947-9CF8-7C3B5B227A9C}" type="slidenum">
              <a:rPr lang="uk-UA" smtClean="0"/>
              <a:t>‹#›</a:t>
            </a:fld>
            <a:endParaRPr lang="uk-UA"/>
          </a:p>
        </p:txBody>
      </p:sp>
    </p:spTree>
    <p:extLst>
      <p:ext uri="{BB962C8B-B14F-4D97-AF65-F5344CB8AC3E}">
        <p14:creationId xmlns:p14="http://schemas.microsoft.com/office/powerpoint/2010/main" val="3098837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6468B09-3982-4B81-8DF6-E48B6A0ABF23}" type="datetime1">
              <a:rPr lang="uk-UA" smtClean="0"/>
              <a:t>02.03.2021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CB835EAE-7467-4947-9CF8-7C3B5B227A9C}" type="slidenum">
              <a:rPr lang="uk-UA" smtClean="0"/>
              <a:t>‹#›</a:t>
            </a:fld>
            <a:endParaRPr lang="uk-U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190854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999209C-2CBF-4B52-9807-718E88CB03A0}" type="datetime1">
              <a:rPr lang="uk-UA" smtClean="0"/>
              <a:t>02.03.2021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CB835EAE-7467-4947-9CF8-7C3B5B227A9C}" type="slidenum">
              <a:rPr lang="uk-UA" smtClean="0"/>
              <a:t>‹#›</a:t>
            </a:fld>
            <a:endParaRPr lang="uk-UA"/>
          </a:p>
        </p:txBody>
      </p:sp>
    </p:spTree>
    <p:extLst>
      <p:ext uri="{BB962C8B-B14F-4D97-AF65-F5344CB8AC3E}">
        <p14:creationId xmlns:p14="http://schemas.microsoft.com/office/powerpoint/2010/main" val="38719851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30CF44E-95CC-4B76-B2E8-AD555B6DC730}" type="datetime1">
              <a:rPr lang="uk-UA" smtClean="0"/>
              <a:t>02.03.2021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CB835EAE-7467-4947-9CF8-7C3B5B227A9C}" type="slidenum">
              <a:rPr lang="uk-UA" smtClean="0"/>
              <a:t>‹#›</a:t>
            </a:fld>
            <a:endParaRPr lang="uk-UA"/>
          </a:p>
        </p:txBody>
      </p:sp>
    </p:spTree>
    <p:extLst>
      <p:ext uri="{BB962C8B-B14F-4D97-AF65-F5344CB8AC3E}">
        <p14:creationId xmlns:p14="http://schemas.microsoft.com/office/powerpoint/2010/main" val="23117053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A104BBF-B6F6-43AD-B7E9-8D08F9D9BF3F}" type="datetime1">
              <a:rPr lang="uk-UA" smtClean="0"/>
              <a:t>02.03.2021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CB835EAE-7467-4947-9CF8-7C3B5B227A9C}" type="slidenum">
              <a:rPr lang="uk-UA" smtClean="0"/>
              <a:t>‹#›</a:t>
            </a:fld>
            <a:endParaRPr lang="uk-UA"/>
          </a:p>
        </p:txBody>
      </p:sp>
    </p:spTree>
    <p:extLst>
      <p:ext uri="{BB962C8B-B14F-4D97-AF65-F5344CB8AC3E}">
        <p14:creationId xmlns:p14="http://schemas.microsoft.com/office/powerpoint/2010/main" val="577026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75EDDE5-CB3D-4E73-A5BB-D88BC28A7024}" type="datetime1">
              <a:rPr lang="uk-UA" smtClean="0"/>
              <a:t>02.03.2021</a:t>
            </a:fld>
            <a:endParaRPr lang="uk-UA"/>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B835EAE-7467-4947-9CF8-7C3B5B227A9C}" type="slidenum">
              <a:rPr lang="uk-UA" smtClean="0"/>
              <a:t>‹#›</a:t>
            </a:fld>
            <a:endParaRPr lang="uk-UA"/>
          </a:p>
        </p:txBody>
      </p:sp>
    </p:spTree>
    <p:extLst>
      <p:ext uri="{BB962C8B-B14F-4D97-AF65-F5344CB8AC3E}">
        <p14:creationId xmlns:p14="http://schemas.microsoft.com/office/powerpoint/2010/main" val="29041776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03867" y="160097"/>
            <a:ext cx="7766936" cy="1646302"/>
          </a:xfrm>
        </p:spPr>
        <p:txBody>
          <a:bodyPr/>
          <a:lstStyle/>
          <a:p>
            <a:pPr algn="ctr"/>
            <a:r>
              <a:rPr lang="uk-UA" dirty="0" smtClean="0"/>
              <a:t>Лекція 1</a:t>
            </a:r>
            <a:endParaRPr lang="uk-UA" dirty="0"/>
          </a:p>
        </p:txBody>
      </p:sp>
      <p:sp>
        <p:nvSpPr>
          <p:cNvPr id="3" name="Подзаголовок 2"/>
          <p:cNvSpPr>
            <a:spLocks noGrp="1"/>
          </p:cNvSpPr>
          <p:nvPr>
            <p:ph type="subTitle" idx="1"/>
          </p:nvPr>
        </p:nvSpPr>
        <p:spPr>
          <a:xfrm>
            <a:off x="2661613" y="4752796"/>
            <a:ext cx="7766936" cy="1398622"/>
          </a:xfrm>
        </p:spPr>
        <p:txBody>
          <a:bodyPr>
            <a:noAutofit/>
          </a:bodyPr>
          <a:lstStyle/>
          <a:p>
            <a:r>
              <a:rPr lang="uk-UA" sz="1400" dirty="0" smtClean="0">
                <a:solidFill>
                  <a:schemeClr val="tx1"/>
                </a:solidFill>
              </a:rPr>
              <a:t>Презентацію </a:t>
            </a:r>
            <a:r>
              <a:rPr lang="uk-UA" sz="1400" dirty="0" smtClean="0">
                <a:solidFill>
                  <a:schemeClr val="tx1"/>
                </a:solidFill>
              </a:rPr>
              <a:t>підготували</a:t>
            </a:r>
            <a:endParaRPr lang="uk-UA" sz="1400" dirty="0" smtClean="0">
              <a:solidFill>
                <a:schemeClr val="tx1"/>
              </a:solidFill>
            </a:endParaRPr>
          </a:p>
          <a:p>
            <a:r>
              <a:rPr lang="uk-UA" sz="1400" dirty="0">
                <a:solidFill>
                  <a:schemeClr val="tx1"/>
                </a:solidFill>
              </a:rPr>
              <a:t>д</a:t>
            </a:r>
            <a:r>
              <a:rPr lang="uk-UA" sz="1400" dirty="0" smtClean="0">
                <a:solidFill>
                  <a:schemeClr val="tx1"/>
                </a:solidFill>
              </a:rPr>
              <a:t>. </a:t>
            </a:r>
            <a:r>
              <a:rPr lang="uk-UA" sz="1400" dirty="0" err="1" smtClean="0">
                <a:solidFill>
                  <a:schemeClr val="tx1"/>
                </a:solidFill>
              </a:rPr>
              <a:t>фарм</a:t>
            </a:r>
            <a:r>
              <a:rPr lang="uk-UA" sz="1400" dirty="0" smtClean="0">
                <a:solidFill>
                  <a:schemeClr val="tx1"/>
                </a:solidFill>
              </a:rPr>
              <a:t>. н. Борисюк І. Ю.</a:t>
            </a:r>
          </a:p>
          <a:p>
            <a:r>
              <a:rPr lang="uk-UA" sz="1400" dirty="0" smtClean="0">
                <a:solidFill>
                  <a:schemeClr val="tx1"/>
                </a:solidFill>
              </a:rPr>
              <a:t>доц</a:t>
            </a:r>
            <a:r>
              <a:rPr lang="uk-UA" sz="1400" dirty="0" smtClean="0">
                <a:solidFill>
                  <a:schemeClr val="tx1"/>
                </a:solidFill>
              </a:rPr>
              <a:t>., </a:t>
            </a:r>
            <a:r>
              <a:rPr lang="uk-UA" sz="1400" dirty="0" err="1" smtClean="0">
                <a:solidFill>
                  <a:schemeClr val="tx1"/>
                </a:solidFill>
              </a:rPr>
              <a:t>к.фарм.н</a:t>
            </a:r>
            <a:r>
              <a:rPr lang="uk-UA" sz="1400" dirty="0" smtClean="0">
                <a:solidFill>
                  <a:schemeClr val="tx1"/>
                </a:solidFill>
              </a:rPr>
              <a:t>. </a:t>
            </a:r>
            <a:r>
              <a:rPr lang="uk-UA" sz="1400" dirty="0" err="1" smtClean="0">
                <a:solidFill>
                  <a:schemeClr val="tx1"/>
                </a:solidFill>
              </a:rPr>
              <a:t>Фізор</a:t>
            </a:r>
            <a:r>
              <a:rPr lang="uk-UA" sz="1400" dirty="0" smtClean="0">
                <a:solidFill>
                  <a:schemeClr val="tx1"/>
                </a:solidFill>
              </a:rPr>
              <a:t> Н. С</a:t>
            </a:r>
            <a:r>
              <a:rPr lang="uk-UA" sz="1400" dirty="0" smtClean="0">
                <a:solidFill>
                  <a:schemeClr val="tx1"/>
                </a:solidFill>
              </a:rPr>
              <a:t>.</a:t>
            </a:r>
          </a:p>
          <a:p>
            <a:r>
              <a:rPr lang="uk-UA" sz="1400" dirty="0" smtClean="0">
                <a:solidFill>
                  <a:schemeClr val="tx1"/>
                </a:solidFill>
              </a:rPr>
              <a:t>ас., </a:t>
            </a:r>
            <a:r>
              <a:rPr lang="uk-UA" sz="1400" dirty="0" err="1" smtClean="0">
                <a:solidFill>
                  <a:schemeClr val="tx1"/>
                </a:solidFill>
              </a:rPr>
              <a:t>к.б.н</a:t>
            </a:r>
            <a:r>
              <a:rPr lang="uk-UA" sz="1400" dirty="0" smtClean="0">
                <a:solidFill>
                  <a:schemeClr val="tx1"/>
                </a:solidFill>
              </a:rPr>
              <a:t>. Валіводзь І. П.</a:t>
            </a:r>
            <a:endParaRPr lang="uk-UA" sz="1400" dirty="0">
              <a:solidFill>
                <a:schemeClr val="tx1"/>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606049151"/>
              </p:ext>
            </p:extLst>
          </p:nvPr>
        </p:nvGraphicFramePr>
        <p:xfrm>
          <a:off x="823152" y="1748278"/>
          <a:ext cx="9540047" cy="2380615"/>
        </p:xfrm>
        <a:graphic>
          <a:graphicData uri="http://schemas.openxmlformats.org/drawingml/2006/table">
            <a:tbl>
              <a:tblPr firstRow="1" firstCol="1" lastRow="1" lastCol="1" bandRow="1" bandCol="1">
                <a:tableStyleId>{5C22544A-7EE6-4342-B048-85BDC9FD1C3A}</a:tableStyleId>
              </a:tblPr>
              <a:tblGrid>
                <a:gridCol w="9540047">
                  <a:extLst>
                    <a:ext uri="{9D8B030D-6E8A-4147-A177-3AD203B41FA5}">
                      <a16:colId xmlns:a16="http://schemas.microsoft.com/office/drawing/2014/main" val="3549438577"/>
                    </a:ext>
                  </a:extLst>
                </a:gridCol>
              </a:tblGrid>
              <a:tr h="191135">
                <a:tc>
                  <a:txBody>
                    <a:bodyPr/>
                    <a:lstStyle/>
                    <a:p>
                      <a:pPr algn="just" hangingPunct="0">
                        <a:lnSpc>
                          <a:spcPct val="107000"/>
                        </a:lnSpc>
                        <a:spcAft>
                          <a:spcPts val="0"/>
                        </a:spcAft>
                      </a:pPr>
                      <a:r>
                        <a:rPr lang="uk-UA" sz="2000" dirty="0" smtClean="0">
                          <a:solidFill>
                            <a:schemeClr val="tx1"/>
                          </a:solidFill>
                          <a:effectLst/>
                        </a:rPr>
                        <a:t>Тема: </a:t>
                      </a:r>
                      <a:r>
                        <a:rPr lang="ru-RU" sz="1800" b="1" kern="1200" dirty="0" err="1" smtClean="0">
                          <a:solidFill>
                            <a:schemeClr val="lt1"/>
                          </a:solidFill>
                          <a:effectLst/>
                          <a:latin typeface="+mn-lt"/>
                          <a:ea typeface="+mn-ea"/>
                          <a:cs typeface="+mn-cs"/>
                        </a:rPr>
                        <a:t>Введення</a:t>
                      </a:r>
                      <a:r>
                        <a:rPr lang="ru-RU" sz="1800" b="1" kern="1200" dirty="0" smtClean="0">
                          <a:solidFill>
                            <a:schemeClr val="lt1"/>
                          </a:solidFill>
                          <a:effectLst/>
                          <a:latin typeface="+mn-lt"/>
                          <a:ea typeface="+mn-ea"/>
                          <a:cs typeface="+mn-cs"/>
                        </a:rPr>
                        <a:t> у </a:t>
                      </a:r>
                      <a:r>
                        <a:rPr lang="ru-RU" sz="1800" b="1" kern="1200" dirty="0" err="1" smtClean="0">
                          <a:solidFill>
                            <a:schemeClr val="lt1"/>
                          </a:solidFill>
                          <a:effectLst/>
                          <a:latin typeface="+mn-lt"/>
                          <a:ea typeface="+mn-ea"/>
                          <a:cs typeface="+mn-cs"/>
                        </a:rPr>
                        <a:t>гомеопатію</a:t>
                      </a:r>
                      <a:r>
                        <a:rPr lang="ru-RU" sz="1800" b="1" kern="1200" dirty="0" smtClean="0">
                          <a:solidFill>
                            <a:schemeClr val="lt1"/>
                          </a:solidFill>
                          <a:effectLst/>
                          <a:latin typeface="+mn-lt"/>
                          <a:ea typeface="+mn-ea"/>
                          <a:cs typeface="+mn-cs"/>
                        </a:rPr>
                        <a:t>. Коротка </a:t>
                      </a:r>
                      <a:r>
                        <a:rPr lang="ru-RU" sz="1800" b="1" kern="1200" dirty="0" err="1" smtClean="0">
                          <a:solidFill>
                            <a:schemeClr val="lt1"/>
                          </a:solidFill>
                          <a:effectLst/>
                          <a:latin typeface="+mn-lt"/>
                          <a:ea typeface="+mn-ea"/>
                          <a:cs typeface="+mn-cs"/>
                        </a:rPr>
                        <a:t>історія</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розвитку</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гомеопатії</a:t>
                      </a:r>
                      <a:r>
                        <a:rPr lang="ru-RU" sz="1800" b="1" kern="1200" dirty="0" smtClean="0">
                          <a:solidFill>
                            <a:schemeClr val="lt1"/>
                          </a:solidFill>
                          <a:effectLst/>
                          <a:latin typeface="+mn-lt"/>
                          <a:ea typeface="+mn-ea"/>
                          <a:cs typeface="+mn-cs"/>
                        </a:rPr>
                        <a:t> в </a:t>
                      </a:r>
                      <a:r>
                        <a:rPr lang="ru-RU" sz="1800" b="1" kern="1200" dirty="0" err="1" smtClean="0">
                          <a:solidFill>
                            <a:schemeClr val="lt1"/>
                          </a:solidFill>
                          <a:effectLst/>
                          <a:latin typeface="+mn-lt"/>
                          <a:ea typeface="+mn-ea"/>
                          <a:cs typeface="+mn-cs"/>
                        </a:rPr>
                        <a:t>Україні</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Класифікація</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гомеопатичних</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лікарських</a:t>
                      </a:r>
                      <a:r>
                        <a:rPr lang="ru-RU" sz="1800" b="1" kern="1200" dirty="0" smtClean="0">
                          <a:solidFill>
                            <a:schemeClr val="lt1"/>
                          </a:solidFill>
                          <a:effectLst/>
                          <a:latin typeface="+mn-lt"/>
                          <a:ea typeface="+mn-ea"/>
                          <a:cs typeface="+mn-cs"/>
                        </a:rPr>
                        <a:t> форм. </a:t>
                      </a:r>
                      <a:r>
                        <a:rPr lang="ru-RU" sz="1800" b="1" kern="1200" dirty="0" err="1" smtClean="0">
                          <a:solidFill>
                            <a:schemeClr val="lt1"/>
                          </a:solidFill>
                          <a:effectLst/>
                          <a:latin typeface="+mn-lt"/>
                          <a:ea typeface="+mn-ea"/>
                          <a:cs typeface="+mn-cs"/>
                        </a:rPr>
                        <a:t>Основні</a:t>
                      </a:r>
                      <a:r>
                        <a:rPr lang="ru-RU" sz="1800" b="1" kern="1200" dirty="0" smtClean="0">
                          <a:solidFill>
                            <a:schemeClr val="lt1"/>
                          </a:solidFill>
                          <a:effectLst/>
                          <a:latin typeface="+mn-lt"/>
                          <a:ea typeface="+mn-ea"/>
                          <a:cs typeface="+mn-cs"/>
                        </a:rPr>
                        <a:t> напрямки </a:t>
                      </a:r>
                      <a:r>
                        <a:rPr lang="ru-RU" sz="1800" b="1" kern="1200" dirty="0" err="1" smtClean="0">
                          <a:solidFill>
                            <a:schemeClr val="lt1"/>
                          </a:solidFill>
                          <a:effectLst/>
                          <a:latin typeface="+mn-lt"/>
                          <a:ea typeface="+mn-ea"/>
                          <a:cs typeface="+mn-cs"/>
                        </a:rPr>
                        <a:t>нормування</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виробництва</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гомеопатичних</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лікарських</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препаратів</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Основні</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принципи</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гомеопатії</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Шкали</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гомеопатичних</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розведень</a:t>
                      </a:r>
                      <a:r>
                        <a:rPr lang="ru-RU" sz="1800" b="1" kern="1200" dirty="0" smtClean="0">
                          <a:solidFill>
                            <a:schemeClr val="lt1"/>
                          </a:solidFill>
                          <a:effectLst/>
                          <a:latin typeface="+mn-lt"/>
                          <a:ea typeface="+mn-ea"/>
                          <a:cs typeface="+mn-cs"/>
                        </a:rPr>
                        <a:t>. Закон </a:t>
                      </a:r>
                      <a:r>
                        <a:rPr lang="ru-RU" sz="1800" b="1" kern="1200" dirty="0" err="1" smtClean="0">
                          <a:solidFill>
                            <a:schemeClr val="lt1"/>
                          </a:solidFill>
                          <a:effectLst/>
                          <a:latin typeface="+mn-lt"/>
                          <a:ea typeface="+mn-ea"/>
                          <a:cs typeface="+mn-cs"/>
                        </a:rPr>
                        <a:t>зцілення</a:t>
                      </a:r>
                      <a:r>
                        <a:rPr lang="ru-RU" sz="1800" b="1" kern="1200" dirty="0" smtClean="0">
                          <a:solidFill>
                            <a:schemeClr val="lt1"/>
                          </a:solidFill>
                          <a:effectLst/>
                          <a:latin typeface="+mn-lt"/>
                          <a:ea typeface="+mn-ea"/>
                          <a:cs typeface="+mn-cs"/>
                        </a:rPr>
                        <a:t> Геринга. </a:t>
                      </a:r>
                      <a:r>
                        <a:rPr lang="ru-RU" sz="1800" b="1" kern="1200" dirty="0" err="1" smtClean="0">
                          <a:solidFill>
                            <a:schemeClr val="lt1"/>
                          </a:solidFill>
                          <a:effectLst/>
                          <a:latin typeface="+mn-lt"/>
                          <a:ea typeface="+mn-ea"/>
                          <a:cs typeface="+mn-cs"/>
                        </a:rPr>
                        <a:t>Лікування</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гострих</a:t>
                      </a:r>
                      <a:r>
                        <a:rPr lang="ru-RU" sz="1800" b="1" kern="1200" dirty="0" smtClean="0">
                          <a:solidFill>
                            <a:schemeClr val="lt1"/>
                          </a:solidFill>
                          <a:effectLst/>
                          <a:latin typeface="+mn-lt"/>
                          <a:ea typeface="+mn-ea"/>
                          <a:cs typeface="+mn-cs"/>
                        </a:rPr>
                        <a:t> та </a:t>
                      </a:r>
                      <a:r>
                        <a:rPr lang="ru-RU" sz="1800" b="1" kern="1200" dirty="0" err="1" smtClean="0">
                          <a:solidFill>
                            <a:schemeClr val="lt1"/>
                          </a:solidFill>
                          <a:effectLst/>
                          <a:latin typeface="+mn-lt"/>
                          <a:ea typeface="+mn-ea"/>
                          <a:cs typeface="+mn-cs"/>
                        </a:rPr>
                        <a:t>хронічних</a:t>
                      </a:r>
                      <a:r>
                        <a:rPr lang="ru-RU" sz="1800" b="1" kern="1200" dirty="0" smtClean="0">
                          <a:solidFill>
                            <a:schemeClr val="lt1"/>
                          </a:solidFill>
                          <a:effectLst/>
                          <a:latin typeface="+mn-lt"/>
                          <a:ea typeface="+mn-ea"/>
                          <a:cs typeface="+mn-cs"/>
                        </a:rPr>
                        <a:t> хвороб. </a:t>
                      </a:r>
                      <a:r>
                        <a:rPr lang="ru-RU" sz="1800" b="1" kern="1200" dirty="0" err="1" smtClean="0">
                          <a:solidFill>
                            <a:schemeClr val="lt1"/>
                          </a:solidFill>
                          <a:effectLst/>
                          <a:latin typeface="+mn-lt"/>
                          <a:ea typeface="+mn-ea"/>
                          <a:cs typeface="+mn-cs"/>
                        </a:rPr>
                        <a:t>Гомеопатичні</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групи</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ліків</a:t>
                      </a:r>
                      <a:r>
                        <a:rPr lang="ru-RU" sz="1800" b="1" kern="1200" dirty="0" smtClean="0">
                          <a:solidFill>
                            <a:schemeClr val="lt1"/>
                          </a:solidFill>
                          <a:effectLst/>
                          <a:latin typeface="+mn-lt"/>
                          <a:ea typeface="+mn-ea"/>
                          <a:cs typeface="+mn-cs"/>
                        </a:rPr>
                        <a:t>. Комплексна </a:t>
                      </a:r>
                      <a:r>
                        <a:rPr lang="ru-RU" sz="1800" b="1" kern="1200" dirty="0" err="1" smtClean="0">
                          <a:solidFill>
                            <a:schemeClr val="lt1"/>
                          </a:solidFill>
                          <a:effectLst/>
                          <a:latin typeface="+mn-lt"/>
                          <a:ea typeface="+mn-ea"/>
                          <a:cs typeface="+mn-cs"/>
                        </a:rPr>
                        <a:t>гомеопатія</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Ліки</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наближені</a:t>
                      </a:r>
                      <a:r>
                        <a:rPr lang="ru-RU" sz="1800" b="1" kern="1200" dirty="0" smtClean="0">
                          <a:solidFill>
                            <a:schemeClr val="lt1"/>
                          </a:solidFill>
                          <a:effectLst/>
                          <a:latin typeface="+mn-lt"/>
                          <a:ea typeface="+mn-ea"/>
                          <a:cs typeface="+mn-cs"/>
                        </a:rPr>
                        <a:t> до </a:t>
                      </a:r>
                      <a:r>
                        <a:rPr lang="ru-RU" sz="1800" b="1" kern="1200" dirty="0" err="1" smtClean="0">
                          <a:solidFill>
                            <a:schemeClr val="lt1"/>
                          </a:solidFill>
                          <a:effectLst/>
                          <a:latin typeface="+mn-lt"/>
                          <a:ea typeface="+mn-ea"/>
                          <a:cs typeface="+mn-cs"/>
                        </a:rPr>
                        <a:t>гомеопатичних</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Теоретичні</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основи</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механізмів</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дії</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гомеопатичних</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лікарських</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засобів</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Технологія</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екстемпоральних</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гомеопатичних</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лікарських</a:t>
                      </a:r>
                      <a:r>
                        <a:rPr lang="ru-RU" sz="1800" b="1" kern="1200" dirty="0" smtClean="0">
                          <a:solidFill>
                            <a:schemeClr val="lt1"/>
                          </a:solidFill>
                          <a:effectLst/>
                          <a:latin typeface="+mn-lt"/>
                          <a:ea typeface="+mn-ea"/>
                          <a:cs typeface="+mn-cs"/>
                        </a:rPr>
                        <a:t> </a:t>
                      </a:r>
                      <a:r>
                        <a:rPr lang="ru-RU" sz="1800" b="1" kern="1200" dirty="0" err="1" smtClean="0">
                          <a:solidFill>
                            <a:schemeClr val="lt1"/>
                          </a:solidFill>
                          <a:effectLst/>
                          <a:latin typeface="+mn-lt"/>
                          <a:ea typeface="+mn-ea"/>
                          <a:cs typeface="+mn-cs"/>
                        </a:rPr>
                        <a:t>засобів</a:t>
                      </a:r>
                      <a:r>
                        <a:rPr lang="ru-RU" sz="1800" b="1" kern="1200" dirty="0" smtClean="0">
                          <a:solidFill>
                            <a:schemeClr val="lt1"/>
                          </a:solidFill>
                          <a:effectLst/>
                          <a:latin typeface="+mn-lt"/>
                          <a:ea typeface="+mn-ea"/>
                          <a:cs typeface="+mn-cs"/>
                        </a:rPr>
                        <a:t>.</a:t>
                      </a:r>
                      <a:endParaRPr lang="uk-UA" sz="20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846747244"/>
                  </a:ext>
                </a:extLst>
              </a:tr>
            </a:tbl>
          </a:graphicData>
        </a:graphic>
      </p:graphicFrame>
    </p:spTree>
    <p:extLst>
      <p:ext uri="{BB962C8B-B14F-4D97-AF65-F5344CB8AC3E}">
        <p14:creationId xmlns:p14="http://schemas.microsoft.com/office/powerpoint/2010/main" val="976732096"/>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7927" y="258619"/>
            <a:ext cx="11351491" cy="5782744"/>
          </a:xfrm>
        </p:spPr>
        <p:txBody>
          <a:bodyPr>
            <a:normAutofit/>
          </a:bodyPr>
          <a:lstStyle/>
          <a:p>
            <a:r>
              <a:rPr lang="uk-UA" b="1" cap="small" dirty="0"/>
              <a:t>АНОТАЦІЯ КУРСУ</a:t>
            </a:r>
            <a:r>
              <a:rPr lang="uk-UA" dirty="0"/>
              <a:t> </a:t>
            </a:r>
          </a:p>
          <a:p>
            <a:pPr algn="just"/>
            <a:r>
              <a:rPr lang="uk-UA" b="1" i="1" dirty="0"/>
              <a:t>Предмет вивчення навчальної дисципліни</a:t>
            </a:r>
            <a:r>
              <a:rPr lang="uk-UA" dirty="0"/>
              <a:t> «Гомеопатичні препарати»: ознайомлення з основами гомеопатичного методу лікування, теоріями з механізмів дії гомеопатичних лікарських препаратів, прописуванням рецептів, технологією приготування різноманітних гомеопатичних препаратів, особливостями використання природної сировини в гомеопатії та застосуванні методів якісного аналізу гомеопатичних лікарських засобів із наголосом на сучасні інструментальні методи аналізу.</a:t>
            </a:r>
          </a:p>
          <a:p>
            <a:pPr algn="just"/>
            <a:r>
              <a:rPr lang="uk-UA" b="1" i="1" dirty="0" err="1"/>
              <a:t>Пререквізити</a:t>
            </a:r>
            <a:r>
              <a:rPr lang="uk-UA" i="1" dirty="0"/>
              <a:t> </a:t>
            </a:r>
            <a:r>
              <a:rPr lang="uk-UA" b="1" i="1" dirty="0"/>
              <a:t>курсу:</a:t>
            </a:r>
            <a:r>
              <a:rPr lang="uk-UA" dirty="0"/>
              <a:t> дисципліна відноситься до обов’язкових дисциплін та базується на знаннях, отриманих при вивченні загальних дисциплін: латинська мова, ботаніка, аналітична хімія, аптечна технологія ліків, фармакогнозія, фармакологія, фармацевтична хімія, токсикологічна хімія.</a:t>
            </a:r>
          </a:p>
          <a:p>
            <a:pPr algn="just"/>
            <a:r>
              <a:rPr lang="uk-UA" b="1" i="1" dirty="0" err="1"/>
              <a:t>Постреквізити</a:t>
            </a:r>
            <a:r>
              <a:rPr lang="uk-UA" b="1" i="1" dirty="0"/>
              <a:t> курсу:</a:t>
            </a:r>
            <a:r>
              <a:rPr lang="uk-UA" dirty="0"/>
              <a:t> знання, отриманні після закінчення вивчення даної дисципліни необхідні для вивчення таких дисциплін, як-от: промислова технологія лікарських засобів, </a:t>
            </a:r>
            <a:r>
              <a:rPr lang="uk-UA" dirty="0" err="1"/>
              <a:t>біофармація</a:t>
            </a:r>
            <a:r>
              <a:rPr lang="uk-UA" dirty="0"/>
              <a:t>, фармацевтична біотехнологія.</a:t>
            </a:r>
          </a:p>
        </p:txBody>
      </p:sp>
      <p:sp>
        <p:nvSpPr>
          <p:cNvPr id="2" name="Номер слайда 1"/>
          <p:cNvSpPr>
            <a:spLocks noGrp="1"/>
          </p:cNvSpPr>
          <p:nvPr>
            <p:ph type="sldNum" sz="quarter" idx="12"/>
          </p:nvPr>
        </p:nvSpPr>
        <p:spPr/>
        <p:txBody>
          <a:bodyPr/>
          <a:lstStyle/>
          <a:p>
            <a:fld id="{CB835EAE-7467-4947-9CF8-7C3B5B227A9C}" type="slidenum">
              <a:rPr lang="uk-UA" smtClean="0"/>
              <a:t>2</a:t>
            </a:fld>
            <a:endParaRPr lang="uk-UA"/>
          </a:p>
        </p:txBody>
      </p:sp>
    </p:spTree>
    <p:extLst>
      <p:ext uri="{BB962C8B-B14F-4D97-AF65-F5344CB8AC3E}">
        <p14:creationId xmlns:p14="http://schemas.microsoft.com/office/powerpoint/2010/main" val="411555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81891" y="323273"/>
            <a:ext cx="10012218" cy="5718089"/>
          </a:xfrm>
        </p:spPr>
        <p:txBody>
          <a:bodyPr>
            <a:normAutofit/>
          </a:bodyPr>
          <a:lstStyle/>
          <a:p>
            <a:pPr algn="just"/>
            <a:r>
              <a:rPr lang="uk-UA" b="1" dirty="0"/>
              <a:t>Мета курсу – </a:t>
            </a:r>
            <a:r>
              <a:rPr lang="uk-UA" dirty="0"/>
              <a:t>засвоєння студентами здатності діяти соціально </a:t>
            </a:r>
            <a:r>
              <a:rPr lang="uk-UA" dirty="0" err="1"/>
              <a:t>відповідально</a:t>
            </a:r>
            <a:r>
              <a:rPr lang="uk-UA" dirty="0"/>
              <a:t> та </a:t>
            </a:r>
            <a:r>
              <a:rPr lang="uk-UA" dirty="0" err="1"/>
              <a:t>громадянсько</a:t>
            </a:r>
            <a:r>
              <a:rPr lang="uk-UA" dirty="0"/>
              <a:t> свідомо, застосовувати знання у практичних ситуаціях, прагнути до збереження навколишнього середовища, здатності до абстрактного мислення, аналізу та синтезу; здатності вчитися і бути сучасно навченим, мати навички використання інформаційних і комунікаційних технологій, здатності оцінювати та забезпечувати якість виконуваних робіт.</a:t>
            </a:r>
          </a:p>
          <a:p>
            <a:pPr algn="just"/>
            <a:r>
              <a:rPr lang="uk-UA" b="1" i="1" dirty="0"/>
              <a:t>Завдання дисципліни:</a:t>
            </a:r>
            <a:endParaRPr lang="uk-UA" dirty="0"/>
          </a:p>
          <a:p>
            <a:pPr algn="just"/>
            <a:r>
              <a:rPr lang="uk-UA" dirty="0"/>
              <a:t>1) знати </a:t>
            </a:r>
            <a:r>
              <a:rPr lang="ru-RU" dirty="0" err="1"/>
              <a:t>основні</a:t>
            </a:r>
            <a:r>
              <a:rPr lang="ru-RU" dirty="0"/>
              <a:t> </a:t>
            </a:r>
            <a:r>
              <a:rPr lang="ru-RU" dirty="0" err="1"/>
              <a:t>принципи</a:t>
            </a:r>
            <a:r>
              <a:rPr lang="ru-RU" dirty="0"/>
              <a:t> </a:t>
            </a:r>
            <a:r>
              <a:rPr lang="ru-RU" dirty="0" err="1"/>
              <a:t>гомеопатії</a:t>
            </a:r>
            <a:r>
              <a:rPr lang="ru-RU" dirty="0"/>
              <a:t>; </a:t>
            </a:r>
            <a:endParaRPr lang="uk-UA" dirty="0"/>
          </a:p>
          <a:p>
            <a:pPr algn="just"/>
            <a:r>
              <a:rPr lang="uk-UA" dirty="0"/>
              <a:t>2) знати </a:t>
            </a:r>
            <a:r>
              <a:rPr lang="ru-RU" dirty="0"/>
              <a:t>склад </a:t>
            </a:r>
            <a:r>
              <a:rPr lang="ru-RU" dirty="0" err="1"/>
              <a:t>лікарських</a:t>
            </a:r>
            <a:r>
              <a:rPr lang="ru-RU" dirty="0"/>
              <a:t> форм, характеристику та </a:t>
            </a:r>
            <a:r>
              <a:rPr lang="ru-RU" dirty="0" err="1"/>
              <a:t>асортимент</a:t>
            </a:r>
            <a:r>
              <a:rPr lang="ru-RU" dirty="0"/>
              <a:t> </a:t>
            </a:r>
            <a:r>
              <a:rPr lang="ru-RU" dirty="0" err="1"/>
              <a:t>лікарських</a:t>
            </a:r>
            <a:r>
              <a:rPr lang="ru-RU" dirty="0"/>
              <a:t> та </a:t>
            </a:r>
            <a:r>
              <a:rPr lang="ru-RU" dirty="0" err="1"/>
              <a:t>допоміжних</a:t>
            </a:r>
            <a:r>
              <a:rPr lang="ru-RU" dirty="0"/>
              <a:t> </a:t>
            </a:r>
            <a:r>
              <a:rPr lang="ru-RU" dirty="0" err="1"/>
              <a:t>речовин</a:t>
            </a:r>
            <a:r>
              <a:rPr lang="ru-RU" dirty="0"/>
              <a:t>, </a:t>
            </a:r>
            <a:r>
              <a:rPr lang="ru-RU" dirty="0" err="1"/>
              <a:t>що</a:t>
            </a:r>
            <a:r>
              <a:rPr lang="ru-RU" dirty="0"/>
              <a:t> </a:t>
            </a:r>
            <a:r>
              <a:rPr lang="ru-RU" dirty="0" err="1"/>
              <a:t>застосовуються</a:t>
            </a:r>
            <a:r>
              <a:rPr lang="ru-RU" dirty="0"/>
              <a:t> у </a:t>
            </a:r>
            <a:r>
              <a:rPr lang="ru-RU" dirty="0" err="1"/>
              <a:t>гомеопатії</a:t>
            </a:r>
            <a:r>
              <a:rPr lang="ru-RU" dirty="0"/>
              <a:t>;</a:t>
            </a:r>
            <a:endParaRPr lang="uk-UA" dirty="0"/>
          </a:p>
          <a:p>
            <a:pPr algn="just"/>
            <a:r>
              <a:rPr lang="uk-UA" dirty="0"/>
              <a:t>3) володіти </a:t>
            </a:r>
            <a:r>
              <a:rPr lang="ru-RU" dirty="0"/>
              <a:t>основ</a:t>
            </a:r>
            <a:r>
              <a:rPr lang="uk-UA" dirty="0" err="1"/>
              <a:t>ами</a:t>
            </a:r>
            <a:r>
              <a:rPr lang="ru-RU" dirty="0"/>
              <a:t> </a:t>
            </a:r>
            <a:r>
              <a:rPr lang="ru-RU" dirty="0" err="1"/>
              <a:t>організації</a:t>
            </a:r>
            <a:r>
              <a:rPr lang="ru-RU" dirty="0"/>
              <a:t> </a:t>
            </a:r>
            <a:r>
              <a:rPr lang="ru-RU" dirty="0" err="1"/>
              <a:t>технологічного</a:t>
            </a:r>
            <a:r>
              <a:rPr lang="ru-RU" dirty="0"/>
              <a:t> </a:t>
            </a:r>
            <a:r>
              <a:rPr lang="ru-RU" dirty="0" err="1"/>
              <a:t>процесу</a:t>
            </a:r>
            <a:r>
              <a:rPr lang="ru-RU" dirty="0"/>
              <a:t> </a:t>
            </a:r>
            <a:r>
              <a:rPr lang="ru-RU" dirty="0" err="1"/>
              <a:t>приготування</a:t>
            </a:r>
            <a:r>
              <a:rPr lang="ru-RU" dirty="0"/>
              <a:t> </a:t>
            </a:r>
            <a:r>
              <a:rPr lang="ru-RU" dirty="0" err="1"/>
              <a:t>різноманітних</a:t>
            </a:r>
            <a:r>
              <a:rPr lang="ru-RU" dirty="0"/>
              <a:t> </a:t>
            </a:r>
            <a:r>
              <a:rPr lang="ru-RU" dirty="0" err="1"/>
              <a:t>гомеопатичних</a:t>
            </a:r>
            <a:r>
              <a:rPr lang="ru-RU" dirty="0"/>
              <a:t> </a:t>
            </a:r>
            <a:r>
              <a:rPr lang="ru-RU" dirty="0" err="1"/>
              <a:t>лікарських</a:t>
            </a:r>
            <a:r>
              <a:rPr lang="ru-RU" dirty="0"/>
              <a:t> </a:t>
            </a:r>
            <a:r>
              <a:rPr lang="ru-RU" dirty="0" err="1"/>
              <a:t>препаратів</a:t>
            </a:r>
            <a:r>
              <a:rPr lang="ru-RU" dirty="0"/>
              <a:t>;</a:t>
            </a:r>
            <a:endParaRPr lang="uk-UA" dirty="0"/>
          </a:p>
          <a:p>
            <a:pPr algn="just"/>
            <a:r>
              <a:rPr lang="uk-UA" dirty="0"/>
              <a:t>4) </a:t>
            </a:r>
            <a:r>
              <a:rPr lang="uk-UA" dirty="0" err="1"/>
              <a:t>використавувати</a:t>
            </a:r>
            <a:r>
              <a:rPr lang="uk-UA" dirty="0"/>
              <a:t> знання щодо </a:t>
            </a:r>
            <a:r>
              <a:rPr lang="ru-RU" dirty="0" err="1"/>
              <a:t>сучасн</a:t>
            </a:r>
            <a:r>
              <a:rPr lang="uk-UA" dirty="0" err="1"/>
              <a:t>их</a:t>
            </a:r>
            <a:r>
              <a:rPr lang="ru-RU" dirty="0"/>
              <a:t> </a:t>
            </a:r>
            <a:r>
              <a:rPr lang="ru-RU" dirty="0" err="1"/>
              <a:t>інструментальн</a:t>
            </a:r>
            <a:r>
              <a:rPr lang="uk-UA" dirty="0" err="1"/>
              <a:t>их</a:t>
            </a:r>
            <a:r>
              <a:rPr lang="ru-RU" dirty="0"/>
              <a:t> метод</a:t>
            </a:r>
            <a:r>
              <a:rPr lang="uk-UA" dirty="0" err="1"/>
              <a:t>ів</a:t>
            </a:r>
            <a:r>
              <a:rPr lang="ru-RU" dirty="0"/>
              <a:t> </a:t>
            </a:r>
            <a:r>
              <a:rPr lang="ru-RU" dirty="0" err="1"/>
              <a:t>аналізу</a:t>
            </a:r>
            <a:r>
              <a:rPr lang="ru-RU" dirty="0"/>
              <a:t> </a:t>
            </a:r>
            <a:r>
              <a:rPr lang="ru-RU" dirty="0" err="1"/>
              <a:t>гомеопатичних</a:t>
            </a:r>
            <a:r>
              <a:rPr lang="ru-RU" dirty="0"/>
              <a:t> </a:t>
            </a:r>
            <a:r>
              <a:rPr lang="ru-RU" dirty="0" err="1"/>
              <a:t>лікарських</a:t>
            </a:r>
            <a:r>
              <a:rPr lang="ru-RU" dirty="0"/>
              <a:t> </a:t>
            </a:r>
            <a:r>
              <a:rPr lang="ru-RU" dirty="0" err="1"/>
              <a:t>засобів</a:t>
            </a:r>
            <a:r>
              <a:rPr lang="ru-RU" dirty="0"/>
              <a:t>;</a:t>
            </a:r>
            <a:endParaRPr lang="uk-UA" dirty="0"/>
          </a:p>
          <a:p>
            <a:pPr algn="just"/>
            <a:r>
              <a:rPr lang="uk-UA" dirty="0"/>
              <a:t>5) </a:t>
            </a:r>
            <a:r>
              <a:rPr lang="ru-RU" dirty="0" err="1"/>
              <a:t>оцінювати</a:t>
            </a:r>
            <a:r>
              <a:rPr lang="ru-RU" dirty="0"/>
              <a:t> </a:t>
            </a:r>
            <a:r>
              <a:rPr lang="ru-RU" dirty="0" err="1"/>
              <a:t>якість</a:t>
            </a:r>
            <a:r>
              <a:rPr lang="ru-RU" dirty="0"/>
              <a:t> </a:t>
            </a:r>
            <a:r>
              <a:rPr lang="ru-RU" dirty="0" err="1"/>
              <a:t>гомеопатичних</a:t>
            </a:r>
            <a:r>
              <a:rPr lang="ru-RU" dirty="0"/>
              <a:t> </a:t>
            </a:r>
            <a:r>
              <a:rPr lang="ru-RU" dirty="0" err="1"/>
              <a:t>лікарських</a:t>
            </a:r>
            <a:r>
              <a:rPr lang="ru-RU" dirty="0"/>
              <a:t> </a:t>
            </a:r>
            <a:r>
              <a:rPr lang="ru-RU" dirty="0" err="1"/>
              <a:t>препаратів</a:t>
            </a:r>
            <a:r>
              <a:rPr lang="ru-RU" dirty="0"/>
              <a:t>, </a:t>
            </a:r>
            <a:r>
              <a:rPr lang="ru-RU" dirty="0" err="1"/>
              <a:t>оформляти</a:t>
            </a:r>
            <a:r>
              <a:rPr lang="ru-RU" dirty="0"/>
              <a:t> </a:t>
            </a:r>
            <a:r>
              <a:rPr lang="ru-RU" dirty="0" err="1"/>
              <a:t>їх</a:t>
            </a:r>
            <a:r>
              <a:rPr lang="ru-RU" dirty="0"/>
              <a:t> до </a:t>
            </a:r>
            <a:r>
              <a:rPr lang="ru-RU" dirty="0" err="1"/>
              <a:t>відпуску</a:t>
            </a:r>
            <a:r>
              <a:rPr lang="ru-RU" dirty="0"/>
              <a:t>.</a:t>
            </a:r>
            <a:endParaRPr lang="uk-UA" dirty="0"/>
          </a:p>
        </p:txBody>
      </p:sp>
      <p:sp>
        <p:nvSpPr>
          <p:cNvPr id="2" name="Номер слайда 1"/>
          <p:cNvSpPr>
            <a:spLocks noGrp="1"/>
          </p:cNvSpPr>
          <p:nvPr>
            <p:ph type="sldNum" sz="quarter" idx="12"/>
          </p:nvPr>
        </p:nvSpPr>
        <p:spPr/>
        <p:txBody>
          <a:bodyPr/>
          <a:lstStyle/>
          <a:p>
            <a:fld id="{CB835EAE-7467-4947-9CF8-7C3B5B227A9C}" type="slidenum">
              <a:rPr lang="uk-UA" smtClean="0"/>
              <a:t>3</a:t>
            </a:fld>
            <a:endParaRPr lang="uk-UA"/>
          </a:p>
        </p:txBody>
      </p:sp>
    </p:spTree>
    <p:extLst>
      <p:ext uri="{BB962C8B-B14F-4D97-AF65-F5344CB8AC3E}">
        <p14:creationId xmlns:p14="http://schemas.microsoft.com/office/powerpoint/2010/main" val="27805933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i="1" dirty="0"/>
              <a:t>«</a:t>
            </a:r>
            <a:r>
              <a:rPr lang="ru-RU" i="1" dirty="0" err="1"/>
              <a:t>Similia</a:t>
            </a:r>
            <a:r>
              <a:rPr lang="ru-RU" i="1" dirty="0"/>
              <a:t> </a:t>
            </a:r>
            <a:r>
              <a:rPr lang="ru-RU" i="1" dirty="0" err="1"/>
              <a:t>similibus</a:t>
            </a:r>
            <a:r>
              <a:rPr lang="ru-RU" i="1" dirty="0"/>
              <a:t> </a:t>
            </a:r>
            <a:r>
              <a:rPr lang="ru-RU" i="1" dirty="0" err="1"/>
              <a:t>curаntur</a:t>
            </a:r>
            <a:r>
              <a:rPr lang="ru-RU" i="1" dirty="0"/>
              <a:t>»</a:t>
            </a:r>
            <a:r>
              <a:rPr lang="ru-RU" dirty="0"/>
              <a:t> </a:t>
            </a:r>
            <a:r>
              <a:rPr lang="ru-RU" dirty="0" smtClean="0"/>
              <a:t>(«</a:t>
            </a:r>
            <a:r>
              <a:rPr lang="ru-RU" dirty="0" err="1" smtClean="0"/>
              <a:t>Подібне</a:t>
            </a:r>
            <a:r>
              <a:rPr lang="ru-RU" dirty="0" smtClean="0"/>
              <a:t> </a:t>
            </a:r>
            <a:r>
              <a:rPr lang="ru-RU" dirty="0" err="1"/>
              <a:t>лікується</a:t>
            </a:r>
            <a:r>
              <a:rPr lang="ru-RU" dirty="0"/>
              <a:t> </a:t>
            </a:r>
            <a:r>
              <a:rPr lang="ru-RU" dirty="0" err="1" smtClean="0"/>
              <a:t>подібним</a:t>
            </a:r>
            <a:r>
              <a:rPr lang="ru-RU" dirty="0" smtClean="0"/>
              <a:t>»).</a:t>
            </a:r>
            <a:endParaRPr lang="uk-UA" dirty="0"/>
          </a:p>
        </p:txBody>
      </p:sp>
      <p:sp>
        <p:nvSpPr>
          <p:cNvPr id="3" name="Объект 2"/>
          <p:cNvSpPr>
            <a:spLocks noGrp="1"/>
          </p:cNvSpPr>
          <p:nvPr>
            <p:ph idx="1"/>
          </p:nvPr>
        </p:nvSpPr>
        <p:spPr>
          <a:xfrm>
            <a:off x="677333" y="2160589"/>
            <a:ext cx="10009139" cy="3880773"/>
          </a:xfrm>
        </p:spPr>
        <p:txBody>
          <a:bodyPr>
            <a:normAutofit fontScale="92500" lnSpcReduction="20000"/>
          </a:bodyPr>
          <a:lstStyle/>
          <a:p>
            <a:pPr algn="just"/>
            <a:r>
              <a:rPr lang="uk-UA" dirty="0"/>
              <a:t>Назва «гомеопатія» походить від грецьких слів </a:t>
            </a:r>
            <a:r>
              <a:rPr lang="en-US" i="1" dirty="0" err="1"/>
              <a:t>homios</a:t>
            </a:r>
            <a:r>
              <a:rPr lang="en-US" i="1" dirty="0"/>
              <a:t> </a:t>
            </a:r>
            <a:r>
              <a:rPr lang="en-US" dirty="0"/>
              <a:t>- </a:t>
            </a:r>
            <a:r>
              <a:rPr lang="uk-UA" dirty="0"/>
              <a:t>подібний і </a:t>
            </a:r>
            <a:r>
              <a:rPr lang="en-US" i="1" dirty="0"/>
              <a:t>pathos </a:t>
            </a:r>
            <a:r>
              <a:rPr lang="en-US" dirty="0"/>
              <a:t>- </a:t>
            </a:r>
            <a:r>
              <a:rPr lang="uk-UA" dirty="0"/>
              <a:t>хвороба, страждання, що покладено в основу принципу </a:t>
            </a:r>
            <a:r>
              <a:rPr lang="uk-UA" dirty="0" smtClean="0"/>
              <a:t>гомеопатії: </a:t>
            </a:r>
            <a:r>
              <a:rPr lang="en-US" i="1" dirty="0" err="1">
                <a:solidFill>
                  <a:srgbClr val="FFC000"/>
                </a:solidFill>
              </a:rPr>
              <a:t>Simila</a:t>
            </a:r>
            <a:r>
              <a:rPr lang="en-US" i="1" dirty="0">
                <a:solidFill>
                  <a:srgbClr val="FFC000"/>
                </a:solidFill>
              </a:rPr>
              <a:t> </a:t>
            </a:r>
            <a:r>
              <a:rPr lang="en-US" i="1" dirty="0" err="1">
                <a:solidFill>
                  <a:srgbClr val="FFC000"/>
                </a:solidFill>
              </a:rPr>
              <a:t>similibus</a:t>
            </a:r>
            <a:r>
              <a:rPr lang="en-US" i="1" dirty="0">
                <a:solidFill>
                  <a:srgbClr val="FFC000"/>
                </a:solidFill>
              </a:rPr>
              <a:t> </a:t>
            </a:r>
            <a:r>
              <a:rPr lang="en-US" i="1" dirty="0" err="1">
                <a:solidFill>
                  <a:srgbClr val="FFC000"/>
                </a:solidFill>
              </a:rPr>
              <a:t>curantur</a:t>
            </a:r>
            <a:r>
              <a:rPr lang="en-US" i="1" dirty="0">
                <a:solidFill>
                  <a:srgbClr val="FFC000"/>
                </a:solidFill>
              </a:rPr>
              <a:t> </a:t>
            </a:r>
            <a:r>
              <a:rPr lang="en-US" dirty="0"/>
              <a:t>- </a:t>
            </a:r>
            <a:r>
              <a:rPr lang="uk-UA" dirty="0"/>
              <a:t>подібне лікується подібним. Такий підхід до проблем лікування є альтернативним порівняно з </a:t>
            </a:r>
            <a:r>
              <a:rPr lang="uk-UA" dirty="0" err="1" smtClean="0"/>
              <a:t>аллопатією</a:t>
            </a:r>
            <a:r>
              <a:rPr lang="uk-UA" dirty="0" smtClean="0"/>
              <a:t> (АП</a:t>
            </a:r>
            <a:r>
              <a:rPr lang="uk-UA" dirty="0"/>
              <a:t>), де інша (</a:t>
            </a:r>
            <a:r>
              <a:rPr lang="en-US" i="1" dirty="0" err="1"/>
              <a:t>allos</a:t>
            </a:r>
            <a:r>
              <a:rPr lang="en-US" dirty="0"/>
              <a:t>) </a:t>
            </a:r>
            <a:r>
              <a:rPr lang="uk-UA" dirty="0"/>
              <a:t>хвороба виліковується протилежним (</a:t>
            </a:r>
            <a:r>
              <a:rPr lang="en-US" i="1" dirty="0" err="1">
                <a:solidFill>
                  <a:srgbClr val="FFC000"/>
                </a:solidFill>
              </a:rPr>
              <a:t>Contraria</a:t>
            </a:r>
            <a:r>
              <a:rPr lang="en-US" i="1" dirty="0">
                <a:solidFill>
                  <a:srgbClr val="FFC000"/>
                </a:solidFill>
              </a:rPr>
              <a:t> contraries </a:t>
            </a:r>
            <a:r>
              <a:rPr lang="en-US" i="1" dirty="0" err="1">
                <a:solidFill>
                  <a:srgbClr val="FFC000"/>
                </a:solidFill>
              </a:rPr>
              <a:t>curantur</a:t>
            </a:r>
            <a:r>
              <a:rPr lang="en-US" dirty="0"/>
              <a:t>). </a:t>
            </a:r>
            <a:endParaRPr lang="uk-UA" dirty="0" smtClean="0"/>
          </a:p>
          <a:p>
            <a:pPr algn="just"/>
            <a:r>
              <a:rPr lang="ru-RU" dirty="0" err="1"/>
              <a:t>Гомеопатія</a:t>
            </a:r>
            <a:r>
              <a:rPr lang="ru-RU" dirty="0"/>
              <a:t> як метод </a:t>
            </a:r>
            <a:r>
              <a:rPr lang="ru-RU" dirty="0" err="1"/>
              <a:t>терапії</a:t>
            </a:r>
            <a:r>
              <a:rPr lang="ru-RU" dirty="0"/>
              <a:t> </a:t>
            </a:r>
            <a:r>
              <a:rPr lang="ru-RU" dirty="0" err="1"/>
              <a:t>сверхмалим</a:t>
            </a:r>
            <a:r>
              <a:rPr lang="uk-UA" dirty="0"/>
              <a:t>и</a:t>
            </a:r>
            <a:r>
              <a:rPr lang="ru-RU" dirty="0"/>
              <a:t> дозами </a:t>
            </a:r>
            <a:r>
              <a:rPr lang="ru-RU" dirty="0" err="1"/>
              <a:t>лікарських</a:t>
            </a:r>
            <a:r>
              <a:rPr lang="ru-RU" dirty="0"/>
              <a:t> </a:t>
            </a:r>
            <a:r>
              <a:rPr lang="ru-RU" dirty="0" err="1"/>
              <a:t>речовин</a:t>
            </a:r>
            <a:r>
              <a:rPr lang="ru-RU" dirty="0"/>
              <a:t> </a:t>
            </a:r>
            <a:r>
              <a:rPr lang="ru-RU" dirty="0" err="1"/>
              <a:t>має</a:t>
            </a:r>
            <a:r>
              <a:rPr lang="ru-RU" dirty="0"/>
              <a:t> ряд </a:t>
            </a:r>
            <a:r>
              <a:rPr lang="ru-RU" dirty="0" err="1"/>
              <a:t>безсумнівних</a:t>
            </a:r>
            <a:r>
              <a:rPr lang="ru-RU" dirty="0"/>
              <a:t> </a:t>
            </a:r>
            <a:r>
              <a:rPr lang="ru-RU" dirty="0" err="1"/>
              <a:t>переваг</a:t>
            </a:r>
            <a:r>
              <a:rPr lang="ru-RU" dirty="0"/>
              <a:t>:</a:t>
            </a:r>
            <a:endParaRPr lang="uk-UA" dirty="0"/>
          </a:p>
          <a:p>
            <a:pPr lvl="0" algn="just"/>
            <a:r>
              <a:rPr lang="ru-RU" dirty="0" err="1"/>
              <a:t>виражений</a:t>
            </a:r>
            <a:r>
              <a:rPr lang="ru-RU" dirty="0"/>
              <a:t> </a:t>
            </a:r>
            <a:r>
              <a:rPr lang="ru-RU" dirty="0" err="1"/>
              <a:t>терапевтичний</a:t>
            </a:r>
            <a:r>
              <a:rPr lang="ru-RU" dirty="0"/>
              <a:t> та </a:t>
            </a:r>
            <a:r>
              <a:rPr lang="ru-RU" dirty="0" err="1"/>
              <a:t>профілактичний</a:t>
            </a:r>
            <a:r>
              <a:rPr lang="ru-RU" dirty="0"/>
              <a:t> </a:t>
            </a:r>
            <a:r>
              <a:rPr lang="ru-RU" dirty="0" err="1"/>
              <a:t>ефект</a:t>
            </a:r>
            <a:r>
              <a:rPr lang="ru-RU" dirty="0"/>
              <a:t>; </a:t>
            </a:r>
            <a:endParaRPr lang="uk-UA" dirty="0"/>
          </a:p>
          <a:p>
            <a:pPr lvl="0" algn="just"/>
            <a:r>
              <a:rPr lang="ru-RU" dirty="0"/>
              <a:t> </a:t>
            </a:r>
            <a:r>
              <a:rPr lang="ru-RU" dirty="0" err="1"/>
              <a:t>дію</a:t>
            </a:r>
            <a:r>
              <a:rPr lang="ru-RU" dirty="0"/>
              <a:t> на </a:t>
            </a:r>
            <a:r>
              <a:rPr lang="ru-RU" dirty="0" err="1"/>
              <a:t>рівні</a:t>
            </a:r>
            <a:r>
              <a:rPr lang="ru-RU" dirty="0"/>
              <a:t> </a:t>
            </a:r>
            <a:r>
              <a:rPr lang="ru-RU" dirty="0" err="1"/>
              <a:t>всього</a:t>
            </a:r>
            <a:r>
              <a:rPr lang="ru-RU" dirty="0"/>
              <a:t> </a:t>
            </a:r>
            <a:r>
              <a:rPr lang="ru-RU" dirty="0" err="1"/>
              <a:t>організму</a:t>
            </a:r>
            <a:r>
              <a:rPr lang="ru-RU" dirty="0"/>
              <a:t>; </a:t>
            </a:r>
            <a:endParaRPr lang="uk-UA" dirty="0"/>
          </a:p>
          <a:p>
            <a:pPr lvl="0" algn="just"/>
            <a:r>
              <a:rPr lang="ru-RU" dirty="0"/>
              <a:t> </a:t>
            </a:r>
            <a:r>
              <a:rPr lang="ru-RU" dirty="0" err="1"/>
              <a:t>наявність</a:t>
            </a:r>
            <a:r>
              <a:rPr lang="ru-RU" dirty="0"/>
              <a:t> </a:t>
            </a:r>
            <a:r>
              <a:rPr lang="ru-RU" dirty="0" err="1"/>
              <a:t>чітких</a:t>
            </a:r>
            <a:r>
              <a:rPr lang="ru-RU" dirty="0"/>
              <a:t> </a:t>
            </a:r>
            <a:r>
              <a:rPr lang="ru-RU" dirty="0" err="1"/>
              <a:t>принципів</a:t>
            </a:r>
            <a:r>
              <a:rPr lang="ru-RU" dirty="0"/>
              <a:t> і правил </a:t>
            </a:r>
            <a:r>
              <a:rPr lang="ru-RU" dirty="0" err="1"/>
              <a:t>застосування</a:t>
            </a:r>
            <a:r>
              <a:rPr lang="ru-RU" dirty="0"/>
              <a:t>; </a:t>
            </a:r>
            <a:endParaRPr lang="uk-UA" dirty="0"/>
          </a:p>
          <a:p>
            <a:pPr lvl="0" algn="just"/>
            <a:r>
              <a:rPr lang="ru-RU" dirty="0"/>
              <a:t> </a:t>
            </a:r>
            <a:r>
              <a:rPr lang="ru-RU" dirty="0" err="1"/>
              <a:t>відсутність</a:t>
            </a:r>
            <a:r>
              <a:rPr lang="ru-RU" dirty="0"/>
              <a:t> </a:t>
            </a:r>
            <a:r>
              <a:rPr lang="ru-RU" dirty="0" err="1"/>
              <a:t>субстрактно-токсичних</a:t>
            </a:r>
            <a:r>
              <a:rPr lang="ru-RU" dirty="0"/>
              <a:t> </a:t>
            </a:r>
            <a:r>
              <a:rPr lang="ru-RU" dirty="0" err="1"/>
              <a:t>властивостей</a:t>
            </a:r>
            <a:r>
              <a:rPr lang="ru-RU" dirty="0"/>
              <a:t>, а </a:t>
            </a:r>
            <a:r>
              <a:rPr lang="ru-RU" dirty="0" err="1"/>
              <a:t>отже</a:t>
            </a:r>
            <a:r>
              <a:rPr lang="ru-RU" dirty="0"/>
              <a:t> </a:t>
            </a:r>
            <a:r>
              <a:rPr lang="ru-RU" dirty="0" err="1"/>
              <a:t>побічних</a:t>
            </a:r>
            <a:r>
              <a:rPr lang="ru-RU" dirty="0"/>
              <a:t> </a:t>
            </a:r>
            <a:r>
              <a:rPr lang="ru-RU" dirty="0" err="1"/>
              <a:t>ефектів</a:t>
            </a:r>
            <a:r>
              <a:rPr lang="ru-RU" dirty="0"/>
              <a:t> і </a:t>
            </a:r>
            <a:r>
              <a:rPr lang="ru-RU" dirty="0" err="1"/>
              <a:t>ускладнень</a:t>
            </a:r>
            <a:r>
              <a:rPr lang="ru-RU" dirty="0"/>
              <a:t>, </a:t>
            </a:r>
            <a:r>
              <a:rPr lang="ru-RU" dirty="0" err="1"/>
              <a:t>що</a:t>
            </a:r>
            <a:r>
              <a:rPr lang="ru-RU" dirty="0"/>
              <a:t> </a:t>
            </a:r>
            <a:r>
              <a:rPr lang="ru-RU" dirty="0" err="1"/>
              <a:t>виникають</a:t>
            </a:r>
            <a:r>
              <a:rPr lang="ru-RU" dirty="0"/>
              <a:t> у </a:t>
            </a:r>
            <a:r>
              <a:rPr lang="ru-RU" dirty="0" err="1"/>
              <a:t>ході</a:t>
            </a:r>
            <a:r>
              <a:rPr lang="ru-RU" dirty="0"/>
              <a:t> </a:t>
            </a:r>
            <a:r>
              <a:rPr lang="ru-RU" dirty="0" err="1"/>
              <a:t>терапії</a:t>
            </a:r>
            <a:r>
              <a:rPr lang="ru-RU" dirty="0"/>
              <a:t>; </a:t>
            </a:r>
            <a:endParaRPr lang="uk-UA" dirty="0"/>
          </a:p>
          <a:p>
            <a:pPr lvl="0" algn="just"/>
            <a:r>
              <a:rPr lang="ru-RU" dirty="0" err="1"/>
              <a:t>відсутність</a:t>
            </a:r>
            <a:r>
              <a:rPr lang="ru-RU" dirty="0"/>
              <a:t> </a:t>
            </a:r>
            <a:r>
              <a:rPr lang="ru-RU" dirty="0" err="1"/>
              <a:t>індивідуальної</a:t>
            </a:r>
            <a:r>
              <a:rPr lang="ru-RU" dirty="0"/>
              <a:t> </a:t>
            </a:r>
            <a:r>
              <a:rPr lang="ru-RU" dirty="0" err="1"/>
              <a:t>непереносимості</a:t>
            </a:r>
            <a:r>
              <a:rPr lang="ru-RU" dirty="0"/>
              <a:t> і </a:t>
            </a:r>
            <a:r>
              <a:rPr lang="ru-RU" dirty="0" err="1"/>
              <a:t>звикання</a:t>
            </a:r>
            <a:r>
              <a:rPr lang="ru-RU" dirty="0"/>
              <a:t>.</a:t>
            </a:r>
            <a:endParaRPr lang="uk-UA" dirty="0"/>
          </a:p>
          <a:p>
            <a:endParaRPr lang="uk-UA" dirty="0"/>
          </a:p>
        </p:txBody>
      </p:sp>
      <p:sp>
        <p:nvSpPr>
          <p:cNvPr id="4" name="Номер слайда 3"/>
          <p:cNvSpPr>
            <a:spLocks noGrp="1"/>
          </p:cNvSpPr>
          <p:nvPr>
            <p:ph type="sldNum" sz="quarter" idx="12"/>
          </p:nvPr>
        </p:nvSpPr>
        <p:spPr/>
        <p:txBody>
          <a:bodyPr/>
          <a:lstStyle/>
          <a:p>
            <a:fld id="{CB835EAE-7467-4947-9CF8-7C3B5B227A9C}" type="slidenum">
              <a:rPr lang="uk-UA" smtClean="0"/>
              <a:t>4</a:t>
            </a:fld>
            <a:endParaRPr lang="uk-UA"/>
          </a:p>
        </p:txBody>
      </p:sp>
    </p:spTree>
    <p:extLst>
      <p:ext uri="{BB962C8B-B14F-4D97-AF65-F5344CB8AC3E}">
        <p14:creationId xmlns:p14="http://schemas.microsoft.com/office/powerpoint/2010/main" val="5093908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05043" y="885971"/>
            <a:ext cx="8596668" cy="3880773"/>
          </a:xfrm>
        </p:spPr>
        <p:txBody>
          <a:bodyPr>
            <a:normAutofit/>
          </a:bodyPr>
          <a:lstStyle/>
          <a:p>
            <a:pPr algn="just"/>
            <a:r>
              <a:rPr lang="uk-UA" sz="2400" i="1" dirty="0"/>
              <a:t>Отже, </a:t>
            </a:r>
            <a:r>
              <a:rPr lang="uk-UA" sz="2400" b="1" i="1" dirty="0"/>
              <a:t>гомеопатія</a:t>
            </a:r>
            <a:r>
              <a:rPr lang="uk-UA" sz="2400" i="1" dirty="0"/>
              <a:t> це : індивідуальна регулююча терапія (це форма лікарської регулюючої терапії), яка стимулює та нормалізує захисні сили самого організму. ЇЇ метою якої є вплив на процеси саморегулювання організму за допомогою ліків, підібраних строго індивідуально, з урахуванням реактивності хворого.</a:t>
            </a:r>
            <a:endParaRPr lang="uk-UA" sz="2400" dirty="0"/>
          </a:p>
        </p:txBody>
      </p:sp>
      <p:sp>
        <p:nvSpPr>
          <p:cNvPr id="2" name="Номер слайда 1"/>
          <p:cNvSpPr>
            <a:spLocks noGrp="1"/>
          </p:cNvSpPr>
          <p:nvPr>
            <p:ph type="sldNum" sz="quarter" idx="12"/>
          </p:nvPr>
        </p:nvSpPr>
        <p:spPr/>
        <p:txBody>
          <a:bodyPr/>
          <a:lstStyle/>
          <a:p>
            <a:fld id="{CB835EAE-7467-4947-9CF8-7C3B5B227A9C}" type="slidenum">
              <a:rPr lang="uk-UA" smtClean="0"/>
              <a:t>5</a:t>
            </a:fld>
            <a:endParaRPr lang="uk-UA"/>
          </a:p>
        </p:txBody>
      </p:sp>
    </p:spTree>
    <p:extLst>
      <p:ext uri="{BB962C8B-B14F-4D97-AF65-F5344CB8AC3E}">
        <p14:creationId xmlns:p14="http://schemas.microsoft.com/office/powerpoint/2010/main" val="2347409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70811"/>
            <a:ext cx="8596668" cy="1320800"/>
          </a:xfrm>
        </p:spPr>
        <p:txBody>
          <a:bodyPr/>
          <a:lstStyle/>
          <a:p>
            <a:r>
              <a:rPr lang="uk-UA" dirty="0"/>
              <a:t>Історія розвитку гомеопатії. </a:t>
            </a:r>
          </a:p>
        </p:txBody>
      </p:sp>
      <p:sp>
        <p:nvSpPr>
          <p:cNvPr id="3" name="Объект 2"/>
          <p:cNvSpPr>
            <a:spLocks noGrp="1"/>
          </p:cNvSpPr>
          <p:nvPr>
            <p:ph idx="1"/>
          </p:nvPr>
        </p:nvSpPr>
        <p:spPr>
          <a:xfrm>
            <a:off x="584970" y="630401"/>
            <a:ext cx="7626157" cy="3880773"/>
          </a:xfrm>
        </p:spPr>
        <p:txBody>
          <a:bodyPr/>
          <a:lstStyle/>
          <a:p>
            <a:pPr algn="just"/>
            <a:r>
              <a:rPr lang="ru-RU" dirty="0"/>
              <a:t>Основоположником </a:t>
            </a:r>
            <a:r>
              <a:rPr lang="ru-RU" dirty="0" err="1"/>
              <a:t>гомеопатії</a:t>
            </a:r>
            <a:r>
              <a:rPr lang="ru-RU" dirty="0"/>
              <a:t>, як </a:t>
            </a:r>
            <a:r>
              <a:rPr lang="ru-RU" dirty="0" err="1"/>
              <a:t>самостійної</a:t>
            </a:r>
            <a:r>
              <a:rPr lang="ru-RU" dirty="0"/>
              <a:t> </a:t>
            </a:r>
            <a:r>
              <a:rPr lang="ru-RU" dirty="0" err="1"/>
              <a:t>системи</a:t>
            </a:r>
            <a:r>
              <a:rPr lang="ru-RU" dirty="0"/>
              <a:t> </a:t>
            </a:r>
            <a:r>
              <a:rPr lang="ru-RU" dirty="0" err="1"/>
              <a:t>лікування</a:t>
            </a:r>
            <a:r>
              <a:rPr lang="ru-RU" dirty="0"/>
              <a:t> в </a:t>
            </a:r>
            <a:r>
              <a:rPr lang="ru-RU" dirty="0" err="1"/>
              <a:t>медицині</a:t>
            </a:r>
            <a:r>
              <a:rPr lang="ru-RU" dirty="0"/>
              <a:t>, по праву </a:t>
            </a:r>
            <a:r>
              <a:rPr lang="ru-RU" dirty="0" err="1"/>
              <a:t>вважається</a:t>
            </a:r>
            <a:r>
              <a:rPr lang="ru-RU" dirty="0"/>
              <a:t> </a:t>
            </a:r>
            <a:r>
              <a:rPr lang="ru-RU" dirty="0" err="1"/>
              <a:t>німецький</a:t>
            </a:r>
            <a:r>
              <a:rPr lang="ru-RU" dirty="0"/>
              <a:t> </a:t>
            </a:r>
            <a:r>
              <a:rPr lang="ru-RU" dirty="0" err="1"/>
              <a:t>вчений</a:t>
            </a:r>
            <a:r>
              <a:rPr lang="ru-RU" dirty="0"/>
              <a:t> - </a:t>
            </a:r>
            <a:r>
              <a:rPr lang="ru-RU" dirty="0" err="1"/>
              <a:t>Фрідріх</a:t>
            </a:r>
            <a:r>
              <a:rPr lang="ru-RU" dirty="0"/>
              <a:t> </a:t>
            </a:r>
            <a:r>
              <a:rPr lang="ru-RU" dirty="0" err="1"/>
              <a:t>Християн</a:t>
            </a:r>
            <a:r>
              <a:rPr lang="ru-RU" dirty="0"/>
              <a:t> </a:t>
            </a:r>
            <a:r>
              <a:rPr lang="ru-RU" dirty="0" err="1"/>
              <a:t>Самуїл</a:t>
            </a:r>
            <a:r>
              <a:rPr lang="ru-RU" dirty="0"/>
              <a:t> Ганеман. </a:t>
            </a:r>
            <a:endParaRPr lang="ru-RU" dirty="0" smtClean="0"/>
          </a:p>
          <a:p>
            <a:pPr algn="just"/>
            <a:r>
              <a:rPr lang="ru-RU" dirty="0" err="1"/>
              <a:t>Основна</a:t>
            </a:r>
            <a:r>
              <a:rPr lang="ru-RU" dirty="0"/>
              <a:t> </a:t>
            </a:r>
            <a:r>
              <a:rPr lang="ru-RU" dirty="0" err="1"/>
              <a:t>праця</a:t>
            </a:r>
            <a:r>
              <a:rPr lang="ru-RU" dirty="0"/>
              <a:t> </a:t>
            </a:r>
            <a:r>
              <a:rPr lang="ru-RU" dirty="0" err="1"/>
              <a:t>Самуїла</a:t>
            </a:r>
            <a:r>
              <a:rPr lang="ru-RU" dirty="0"/>
              <a:t> Ганемана «Органон </a:t>
            </a:r>
            <a:r>
              <a:rPr lang="ru-RU" dirty="0" err="1"/>
              <a:t>лікарського</a:t>
            </a:r>
            <a:r>
              <a:rPr lang="ru-RU" dirty="0"/>
              <a:t> </a:t>
            </a:r>
            <a:r>
              <a:rPr lang="ru-RU" dirty="0" err="1"/>
              <a:t>мистецтва</a:t>
            </a:r>
            <a:r>
              <a:rPr lang="ru-RU" dirty="0"/>
              <a:t>» у </a:t>
            </a:r>
            <a:r>
              <a:rPr lang="ru-RU" dirty="0" err="1"/>
              <a:t>всьому</a:t>
            </a:r>
            <a:r>
              <a:rPr lang="ru-RU" dirty="0"/>
              <a:t> </a:t>
            </a:r>
            <a:r>
              <a:rPr lang="ru-RU" dirty="0" err="1"/>
              <a:t>світі</a:t>
            </a:r>
            <a:r>
              <a:rPr lang="ru-RU" dirty="0"/>
              <a:t> </a:t>
            </a:r>
            <a:r>
              <a:rPr lang="ru-RU" dirty="0" err="1"/>
              <a:t>вважається</a:t>
            </a:r>
            <a:r>
              <a:rPr lang="ru-RU" dirty="0"/>
              <a:t> основоположною </a:t>
            </a:r>
            <a:r>
              <a:rPr lang="ru-RU" dirty="0" err="1"/>
              <a:t>класичною</a:t>
            </a:r>
            <a:r>
              <a:rPr lang="ru-RU" dirty="0"/>
              <a:t> </a:t>
            </a:r>
            <a:r>
              <a:rPr lang="ru-RU" dirty="0" err="1"/>
              <a:t>працею</a:t>
            </a:r>
            <a:r>
              <a:rPr lang="ru-RU" dirty="0"/>
              <a:t> по </a:t>
            </a:r>
            <a:r>
              <a:rPr lang="ru-RU" dirty="0" err="1"/>
              <a:t>гомеопатії</a:t>
            </a:r>
            <a:r>
              <a:rPr lang="ru-RU" dirty="0"/>
              <a:t>. </a:t>
            </a:r>
            <a:endParaRPr lang="ru-RU" dirty="0" smtClean="0"/>
          </a:p>
          <a:p>
            <a:pPr algn="just"/>
            <a:r>
              <a:rPr lang="ru-RU" dirty="0"/>
              <a:t>У 1811 </a:t>
            </a:r>
            <a:r>
              <a:rPr lang="ru-RU" dirty="0" err="1"/>
              <a:t>році</a:t>
            </a:r>
            <a:r>
              <a:rPr lang="ru-RU" dirty="0"/>
              <a:t> </a:t>
            </a:r>
            <a:r>
              <a:rPr lang="ru-RU" dirty="0" err="1"/>
              <a:t>вийшла</a:t>
            </a:r>
            <a:r>
              <a:rPr lang="ru-RU" dirty="0"/>
              <a:t> </a:t>
            </a:r>
            <a:r>
              <a:rPr lang="ru-RU" dirty="0" err="1"/>
              <a:t>його</a:t>
            </a:r>
            <a:r>
              <a:rPr lang="ru-RU" dirty="0"/>
              <a:t> книга «</a:t>
            </a:r>
            <a:r>
              <a:rPr lang="ru-RU" dirty="0" err="1"/>
              <a:t>Чисте</a:t>
            </a:r>
            <a:r>
              <a:rPr lang="ru-RU" dirty="0"/>
              <a:t> л</a:t>
            </a:r>
            <a:r>
              <a:rPr lang="uk-UA" dirty="0" err="1"/>
              <a:t>іковедення</a:t>
            </a:r>
            <a:r>
              <a:rPr lang="ru-RU" dirty="0"/>
              <a:t>» в 6-ти томах, де описано 60 </a:t>
            </a:r>
            <a:r>
              <a:rPr lang="ru-RU" dirty="0" err="1"/>
              <a:t>лікарських</a:t>
            </a:r>
            <a:r>
              <a:rPr lang="ru-RU" dirty="0"/>
              <a:t> </a:t>
            </a:r>
            <a:r>
              <a:rPr lang="ru-RU" dirty="0" err="1"/>
              <a:t>засобів</a:t>
            </a:r>
            <a:r>
              <a:rPr lang="ru-RU" dirty="0"/>
              <a:t>. У 1828 </a:t>
            </a:r>
            <a:r>
              <a:rPr lang="ru-RU" dirty="0" err="1"/>
              <a:t>році</a:t>
            </a:r>
            <a:r>
              <a:rPr lang="ru-RU" dirty="0"/>
              <a:t> </a:t>
            </a:r>
            <a:r>
              <a:rPr lang="ru-RU" dirty="0" err="1"/>
              <a:t>була</a:t>
            </a:r>
            <a:r>
              <a:rPr lang="ru-RU" dirty="0"/>
              <a:t> видана книга «</a:t>
            </a:r>
            <a:r>
              <a:rPr lang="ru-RU" dirty="0" err="1"/>
              <a:t>Хронічні</a:t>
            </a:r>
            <a:r>
              <a:rPr lang="ru-RU" dirty="0"/>
              <a:t> </a:t>
            </a:r>
            <a:r>
              <a:rPr lang="ru-RU" dirty="0" err="1"/>
              <a:t>хвороби</a:t>
            </a:r>
            <a:r>
              <a:rPr lang="ru-RU" dirty="0"/>
              <a:t>» у 5-ти томах. У </a:t>
            </a:r>
            <a:r>
              <a:rPr lang="ru-RU" dirty="0" err="1"/>
              <a:t>цих</a:t>
            </a:r>
            <a:r>
              <a:rPr lang="ru-RU" dirty="0"/>
              <a:t> книгах, </a:t>
            </a:r>
            <a:r>
              <a:rPr lang="ru-RU" dirty="0" err="1"/>
              <a:t>крім</a:t>
            </a:r>
            <a:r>
              <a:rPr lang="ru-RU" dirty="0"/>
              <a:t> </a:t>
            </a:r>
            <a:r>
              <a:rPr lang="ru-RU" i="1" dirty="0"/>
              <a:t>закону </a:t>
            </a:r>
            <a:r>
              <a:rPr lang="ru-RU" i="1" dirty="0" err="1"/>
              <a:t>подоби</a:t>
            </a:r>
            <a:r>
              <a:rPr lang="ru-RU" i="1" dirty="0"/>
              <a:t> </a:t>
            </a:r>
            <a:r>
              <a:rPr lang="ru-RU" dirty="0" err="1"/>
              <a:t>описані</a:t>
            </a:r>
            <a:r>
              <a:rPr lang="ru-RU" dirty="0"/>
              <a:t> два </a:t>
            </a:r>
            <a:r>
              <a:rPr lang="ru-RU" dirty="0" err="1"/>
              <a:t>інших</a:t>
            </a:r>
            <a:r>
              <a:rPr lang="ru-RU" dirty="0"/>
              <a:t> правила </a:t>
            </a:r>
            <a:r>
              <a:rPr lang="ru-RU" dirty="0" err="1"/>
              <a:t>гомеопатії</a:t>
            </a:r>
            <a:r>
              <a:rPr lang="ru-RU" dirty="0"/>
              <a:t>: </a:t>
            </a:r>
            <a:r>
              <a:rPr lang="ru-RU" i="1" dirty="0" err="1"/>
              <a:t>застосування</a:t>
            </a:r>
            <a:r>
              <a:rPr lang="ru-RU" i="1" dirty="0"/>
              <a:t> </a:t>
            </a:r>
            <a:r>
              <a:rPr lang="ru-RU" i="1" dirty="0" err="1"/>
              <a:t>малих</a:t>
            </a:r>
            <a:r>
              <a:rPr lang="ru-RU" i="1" dirty="0"/>
              <a:t> доз і </a:t>
            </a:r>
            <a:r>
              <a:rPr lang="ru-RU" i="1" dirty="0" err="1"/>
              <a:t>необхідність</a:t>
            </a:r>
            <a:r>
              <a:rPr lang="ru-RU" i="1" dirty="0"/>
              <a:t> </a:t>
            </a:r>
            <a:r>
              <a:rPr lang="ru-RU" i="1" dirty="0" err="1"/>
              <a:t>випробування</a:t>
            </a:r>
            <a:r>
              <a:rPr lang="ru-RU" i="1" dirty="0"/>
              <a:t> </a:t>
            </a:r>
            <a:r>
              <a:rPr lang="ru-RU" i="1" dirty="0" err="1"/>
              <a:t>дії</a:t>
            </a:r>
            <a:r>
              <a:rPr lang="ru-RU" i="1" dirty="0"/>
              <a:t> </a:t>
            </a:r>
            <a:r>
              <a:rPr lang="ru-RU" i="1" dirty="0" err="1"/>
              <a:t>ліків</a:t>
            </a:r>
            <a:r>
              <a:rPr lang="ru-RU" i="1" dirty="0"/>
              <a:t> на </a:t>
            </a:r>
            <a:r>
              <a:rPr lang="ru-RU" i="1" dirty="0" err="1"/>
              <a:t>здоровій</a:t>
            </a:r>
            <a:r>
              <a:rPr lang="ru-RU" i="1" dirty="0"/>
              <a:t> </a:t>
            </a:r>
            <a:r>
              <a:rPr lang="ru-RU" i="1" dirty="0" err="1"/>
              <a:t>людині</a:t>
            </a:r>
            <a:r>
              <a:rPr lang="ru-RU" dirty="0"/>
              <a:t>. </a:t>
            </a:r>
            <a:endParaRPr lang="uk-UA" dirty="0"/>
          </a:p>
          <a:p>
            <a:pPr algn="just"/>
            <a:endParaRPr lang="uk-UA" dirty="0"/>
          </a:p>
        </p:txBody>
      </p:sp>
      <p:pic>
        <p:nvPicPr>
          <p:cNvPr id="4" name="Picture 2" descr="Картинки по запросу &quot;самуил ганеман&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0746" y="1065382"/>
            <a:ext cx="3384376" cy="4482618"/>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7843971" y="5819116"/>
            <a:ext cx="4203395" cy="369332"/>
          </a:xfrm>
          <a:prstGeom prst="rect">
            <a:avLst/>
          </a:prstGeom>
        </p:spPr>
        <p:txBody>
          <a:bodyPr wrap="none">
            <a:spAutoFit/>
          </a:bodyPr>
          <a:lstStyle/>
          <a:p>
            <a:pPr algn="ctr"/>
            <a:r>
              <a:rPr lang="en-US" dirty="0"/>
              <a:t>Christian Friedrich Samuel Hahnemann</a:t>
            </a:r>
            <a:endParaRPr lang="ru-RU" dirty="0">
              <a:latin typeface="Times New Roman" panose="02020603050405020304" pitchFamily="18" charset="0"/>
              <a:cs typeface="Times New Roman" panose="02020603050405020304" pitchFamily="18" charset="0"/>
            </a:endParaRPr>
          </a:p>
        </p:txBody>
      </p:sp>
      <p:pic>
        <p:nvPicPr>
          <p:cNvPr id="6" name="Picture 2" descr="Картинки по запросу &quot;самуил ганеман&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1032" y="3943927"/>
            <a:ext cx="2054049" cy="2847007"/>
          </a:xfrm>
          <a:prstGeom prst="rect">
            <a:avLst/>
          </a:prstGeom>
          <a:noFill/>
          <a:extLst>
            <a:ext uri="{909E8E84-426E-40DD-AFC4-6F175D3DCCD1}">
              <a14:hiddenFill xmlns:a14="http://schemas.microsoft.com/office/drawing/2010/main">
                <a:solidFill>
                  <a:srgbClr val="FFFFFF"/>
                </a:solidFill>
              </a14:hiddenFill>
            </a:ext>
          </a:extLst>
        </p:spPr>
      </p:pic>
      <p:sp>
        <p:nvSpPr>
          <p:cNvPr id="7" name="Номер слайда 6"/>
          <p:cNvSpPr>
            <a:spLocks noGrp="1"/>
          </p:cNvSpPr>
          <p:nvPr>
            <p:ph type="sldNum" sz="quarter" idx="12"/>
          </p:nvPr>
        </p:nvSpPr>
        <p:spPr/>
        <p:txBody>
          <a:bodyPr/>
          <a:lstStyle/>
          <a:p>
            <a:fld id="{CB835EAE-7467-4947-9CF8-7C3B5B227A9C}" type="slidenum">
              <a:rPr lang="uk-UA" smtClean="0"/>
              <a:t>6</a:t>
            </a:fld>
            <a:endParaRPr lang="uk-UA"/>
          </a:p>
        </p:txBody>
      </p:sp>
    </p:spTree>
    <p:extLst>
      <p:ext uri="{BB962C8B-B14F-4D97-AF65-F5344CB8AC3E}">
        <p14:creationId xmlns:p14="http://schemas.microsoft.com/office/powerpoint/2010/main" val="2524170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5709" y="757383"/>
            <a:ext cx="8738293" cy="5283980"/>
          </a:xfrm>
        </p:spPr>
        <p:txBody>
          <a:bodyPr/>
          <a:lstStyle/>
          <a:p>
            <a:r>
              <a:rPr lang="ru-RU" dirty="0"/>
              <a:t>В </a:t>
            </a:r>
            <a:r>
              <a:rPr lang="ru-RU" dirty="0" err="1"/>
              <a:t>Україні</a:t>
            </a:r>
            <a:r>
              <a:rPr lang="ru-RU" dirty="0"/>
              <a:t> </a:t>
            </a:r>
            <a:r>
              <a:rPr lang="ru-RU" dirty="0" err="1"/>
              <a:t>творцем</a:t>
            </a:r>
            <a:r>
              <a:rPr lang="ru-RU" dirty="0"/>
              <a:t> </a:t>
            </a:r>
            <a:r>
              <a:rPr lang="ru-RU" dirty="0" err="1"/>
              <a:t>Київської</a:t>
            </a:r>
            <a:r>
              <a:rPr lang="ru-RU" dirty="0"/>
              <a:t> </a:t>
            </a:r>
            <a:r>
              <a:rPr lang="ru-RU" dirty="0" err="1"/>
              <a:t>школи</a:t>
            </a:r>
            <a:r>
              <a:rPr lang="ru-RU" dirty="0"/>
              <a:t> </a:t>
            </a:r>
            <a:r>
              <a:rPr lang="ru-RU" dirty="0" err="1"/>
              <a:t>гомеопатів</a:t>
            </a:r>
            <a:r>
              <a:rPr lang="ru-RU" dirty="0"/>
              <a:t> </a:t>
            </a:r>
            <a:r>
              <a:rPr lang="ru-RU" dirty="0" err="1"/>
              <a:t>був</a:t>
            </a:r>
            <a:r>
              <a:rPr lang="ru-RU" dirty="0"/>
              <a:t> Д.І. Попов. </a:t>
            </a:r>
            <a:r>
              <a:rPr lang="ru-RU" dirty="0" err="1"/>
              <a:t>Його</a:t>
            </a:r>
            <a:r>
              <a:rPr lang="ru-RU" dirty="0"/>
              <a:t> справу </a:t>
            </a:r>
            <a:r>
              <a:rPr lang="ru-RU" dirty="0" err="1"/>
              <a:t>продовжила</a:t>
            </a:r>
            <a:r>
              <a:rPr lang="ru-RU" dirty="0"/>
              <a:t> </a:t>
            </a:r>
            <a:r>
              <a:rPr lang="ru-RU" dirty="0" err="1"/>
              <a:t>донька</a:t>
            </a:r>
            <a:r>
              <a:rPr lang="ru-RU" dirty="0"/>
              <a:t> - </a:t>
            </a:r>
            <a:r>
              <a:rPr lang="ru-RU" dirty="0" err="1"/>
              <a:t>Заслужений</a:t>
            </a:r>
            <a:r>
              <a:rPr lang="ru-RU" dirty="0"/>
              <a:t> </a:t>
            </a:r>
            <a:r>
              <a:rPr lang="ru-RU" dirty="0" err="1"/>
              <a:t>лікар</a:t>
            </a:r>
            <a:r>
              <a:rPr lang="ru-RU" dirty="0"/>
              <a:t> </a:t>
            </a:r>
            <a:r>
              <a:rPr lang="ru-RU" dirty="0" err="1"/>
              <a:t>України</a:t>
            </a:r>
            <a:r>
              <a:rPr lang="ru-RU" dirty="0"/>
              <a:t> </a:t>
            </a:r>
            <a:r>
              <a:rPr lang="ru-RU" dirty="0" err="1"/>
              <a:t>Тетяна</a:t>
            </a:r>
            <a:r>
              <a:rPr lang="ru-RU" dirty="0"/>
              <a:t> </a:t>
            </a:r>
            <a:r>
              <a:rPr lang="ru-RU" dirty="0" err="1"/>
              <a:t>Дем'янівна</a:t>
            </a:r>
            <a:r>
              <a:rPr lang="ru-RU" dirty="0"/>
              <a:t> Попова </a:t>
            </a:r>
            <a:endParaRPr lang="uk-UA" dirty="0"/>
          </a:p>
        </p:txBody>
      </p:sp>
      <p:pic>
        <p:nvPicPr>
          <p:cNvPr id="4" name="Рисунок 3" descr="popov.jpg"/>
          <p:cNvPicPr/>
          <p:nvPr/>
        </p:nvPicPr>
        <p:blipFill>
          <a:blip r:embed="rId2" cstate="print"/>
          <a:stretch>
            <a:fillRect/>
          </a:stretch>
        </p:blipFill>
        <p:spPr>
          <a:xfrm>
            <a:off x="1533491" y="1702490"/>
            <a:ext cx="4968551" cy="4464496"/>
          </a:xfrm>
          <a:prstGeom prst="rect">
            <a:avLst/>
          </a:prstGeom>
        </p:spPr>
      </p:pic>
      <p:pic>
        <p:nvPicPr>
          <p:cNvPr id="5" name="Рисунок 4" descr="b6e006f4f8.jpg"/>
          <p:cNvPicPr/>
          <p:nvPr/>
        </p:nvPicPr>
        <p:blipFill>
          <a:blip r:embed="rId3" cstate="print"/>
          <a:stretch>
            <a:fillRect/>
          </a:stretch>
        </p:blipFill>
        <p:spPr>
          <a:xfrm>
            <a:off x="7152177" y="1636053"/>
            <a:ext cx="3240360" cy="4190970"/>
          </a:xfrm>
          <a:prstGeom prst="rect">
            <a:avLst/>
          </a:prstGeom>
        </p:spPr>
      </p:pic>
      <p:sp>
        <p:nvSpPr>
          <p:cNvPr id="2" name="Номер слайда 1"/>
          <p:cNvSpPr>
            <a:spLocks noGrp="1"/>
          </p:cNvSpPr>
          <p:nvPr>
            <p:ph type="sldNum" sz="quarter" idx="12"/>
          </p:nvPr>
        </p:nvSpPr>
        <p:spPr/>
        <p:txBody>
          <a:bodyPr/>
          <a:lstStyle/>
          <a:p>
            <a:fld id="{CB835EAE-7467-4947-9CF8-7C3B5B227A9C}" type="slidenum">
              <a:rPr lang="uk-UA" smtClean="0"/>
              <a:t>7</a:t>
            </a:fld>
            <a:endParaRPr lang="uk-UA"/>
          </a:p>
        </p:txBody>
      </p:sp>
    </p:spTree>
    <p:extLst>
      <p:ext uri="{BB962C8B-B14F-4D97-AF65-F5344CB8AC3E}">
        <p14:creationId xmlns:p14="http://schemas.microsoft.com/office/powerpoint/2010/main" val="3652056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160589"/>
            <a:ext cx="10526020" cy="5039641"/>
          </a:xfrm>
        </p:spPr>
        <p:txBody>
          <a:bodyPr/>
          <a:lstStyle/>
          <a:p>
            <a:endParaRPr lang="uk-UA" dirty="0"/>
          </a:p>
        </p:txBody>
      </p:sp>
      <p:sp>
        <p:nvSpPr>
          <p:cNvPr id="4" name="Rectangle 16"/>
          <p:cNvSpPr>
            <a:spLocks noChangeArrowheads="1"/>
          </p:cNvSpPr>
          <p:nvPr/>
        </p:nvSpPr>
        <p:spPr bwMode="auto">
          <a:xfrm>
            <a:off x="152399" y="152399"/>
            <a:ext cx="1492825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grpSp>
        <p:nvGrpSpPr>
          <p:cNvPr id="5" name="Полотно 14"/>
          <p:cNvGrpSpPr>
            <a:grpSpLocks/>
          </p:cNvGrpSpPr>
          <p:nvPr/>
        </p:nvGrpSpPr>
        <p:grpSpPr bwMode="auto">
          <a:xfrm>
            <a:off x="677334" y="989815"/>
            <a:ext cx="10491596" cy="5486400"/>
            <a:chOff x="0" y="0"/>
            <a:chExt cx="61731" cy="29768"/>
          </a:xfrm>
        </p:grpSpPr>
        <p:sp>
          <p:nvSpPr>
            <p:cNvPr id="6" name="AutoShape 15"/>
            <p:cNvSpPr>
              <a:spLocks noChangeAspect="1" noChangeArrowheads="1"/>
            </p:cNvSpPr>
            <p:nvPr/>
          </p:nvSpPr>
          <p:spPr bwMode="auto">
            <a:xfrm>
              <a:off x="0" y="0"/>
              <a:ext cx="59404" cy="2976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7" name="Rectangle 4"/>
            <p:cNvSpPr>
              <a:spLocks noChangeArrowheads="1"/>
            </p:cNvSpPr>
            <p:nvPr/>
          </p:nvSpPr>
          <p:spPr bwMode="auto">
            <a:xfrm>
              <a:off x="10103" y="0"/>
              <a:ext cx="41330" cy="342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28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Основоположні</a:t>
              </a:r>
              <a:r>
                <a:rPr kumimoji="0" lang="ru-RU" altLang="uk-UA" sz="28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28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принципи</a:t>
              </a:r>
              <a:r>
                <a:rPr kumimoji="0" lang="ru-RU" altLang="uk-UA" sz="28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28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гомеопатії</a:t>
              </a:r>
              <a:endParaRPr kumimoji="0" lang="ru-RU" altLang="uk-UA" sz="2800" b="0" i="0" u="none" strike="noStrike" cap="none" normalizeH="0" baseline="0" dirty="0" smtClean="0">
                <a:ln>
                  <a:noFill/>
                </a:ln>
                <a:solidFill>
                  <a:schemeClr val="tx1"/>
                </a:solidFill>
                <a:effectLst/>
                <a:latin typeface="Arial" panose="020B0604020202020204" pitchFamily="34" charset="0"/>
              </a:endParaRPr>
            </a:p>
          </p:txBody>
        </p:sp>
        <p:sp>
          <p:nvSpPr>
            <p:cNvPr id="8" name="Line 5"/>
            <p:cNvSpPr>
              <a:spLocks noChangeShapeType="1"/>
            </p:cNvSpPr>
            <p:nvPr/>
          </p:nvSpPr>
          <p:spPr bwMode="auto">
            <a:xfrm flipH="1">
              <a:off x="12570" y="3429"/>
              <a:ext cx="8" cy="343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9" name="Rectangle 6"/>
            <p:cNvSpPr>
              <a:spLocks noChangeArrowheads="1"/>
            </p:cNvSpPr>
            <p:nvPr/>
          </p:nvSpPr>
          <p:spPr bwMode="auto">
            <a:xfrm>
              <a:off x="1144" y="6859"/>
              <a:ext cx="16003" cy="343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2000" b="1" i="1"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Принцип </a:t>
              </a:r>
              <a:r>
                <a:rPr kumimoji="0" lang="ru-RU" altLang="uk-UA" sz="2000" b="1" i="1"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подібності</a:t>
              </a:r>
              <a:endParaRPr kumimoji="0" lang="ru-RU" altLang="uk-UA" sz="2000" b="1" i="0" u="none" strike="noStrike" cap="none" normalizeH="0" baseline="0" dirty="0" smtClean="0">
                <a:ln>
                  <a:noFill/>
                </a:ln>
                <a:solidFill>
                  <a:schemeClr val="tx1"/>
                </a:solidFill>
                <a:effectLst/>
                <a:latin typeface="Arial" panose="020B0604020202020204" pitchFamily="34" charset="0"/>
              </a:endParaRPr>
            </a:p>
          </p:txBody>
        </p:sp>
        <p:sp>
          <p:nvSpPr>
            <p:cNvPr id="10" name="Line 7"/>
            <p:cNvSpPr>
              <a:spLocks noChangeShapeType="1"/>
            </p:cNvSpPr>
            <p:nvPr/>
          </p:nvSpPr>
          <p:spPr bwMode="auto">
            <a:xfrm flipH="1">
              <a:off x="9145" y="10289"/>
              <a:ext cx="9" cy="3429"/>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1" name="Rectangle 8"/>
            <p:cNvSpPr>
              <a:spLocks noChangeArrowheads="1"/>
            </p:cNvSpPr>
            <p:nvPr/>
          </p:nvSpPr>
          <p:spPr bwMode="auto">
            <a:xfrm>
              <a:off x="1144" y="13718"/>
              <a:ext cx="17156" cy="721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Зціляючим</a:t>
              </a:r>
              <a:r>
                <a:rPr kumimoji="0" lang="uk-UA"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и</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завжди</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є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такі</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ліки</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як</a:t>
              </a:r>
              <a:r>
                <a:rPr kumimoji="0" lang="uk-UA"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і</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у здоровому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людському</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організмі</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здатн</a:t>
              </a:r>
              <a:r>
                <a:rPr kumimoji="0" lang="uk-UA"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і</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викликати</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подібну</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хворобу</a:t>
              </a:r>
              <a:endParaRPr kumimoji="0" lang="ru-RU" altLang="uk-UA" sz="1600" b="0" i="0" u="none" strike="noStrike" cap="none" normalizeH="0" baseline="0" dirty="0" smtClean="0">
                <a:ln>
                  <a:noFill/>
                </a:ln>
                <a:solidFill>
                  <a:schemeClr val="tx1"/>
                </a:solidFill>
                <a:effectLst/>
                <a:latin typeface="Arial" panose="020B0604020202020204" pitchFamily="34" charset="0"/>
              </a:endParaRPr>
            </a:p>
          </p:txBody>
        </p:sp>
        <p:sp>
          <p:nvSpPr>
            <p:cNvPr id="12" name="Line 9"/>
            <p:cNvSpPr>
              <a:spLocks noChangeShapeType="1"/>
            </p:cNvSpPr>
            <p:nvPr/>
          </p:nvSpPr>
          <p:spPr bwMode="auto">
            <a:xfrm flipH="1">
              <a:off x="29717" y="10289"/>
              <a:ext cx="17" cy="3429"/>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3" name="Line 10"/>
            <p:cNvSpPr>
              <a:spLocks noChangeShapeType="1"/>
            </p:cNvSpPr>
            <p:nvPr/>
          </p:nvSpPr>
          <p:spPr bwMode="auto">
            <a:xfrm flipH="1">
              <a:off x="52577" y="11432"/>
              <a:ext cx="17" cy="343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4" name="Rectangle 11"/>
            <p:cNvSpPr>
              <a:spLocks noChangeArrowheads="1"/>
            </p:cNvSpPr>
            <p:nvPr/>
          </p:nvSpPr>
          <p:spPr bwMode="auto">
            <a:xfrm>
              <a:off x="22860" y="13718"/>
              <a:ext cx="16695" cy="721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4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Дози</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4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що</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4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викликають</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в </a:t>
              </a:r>
              <a:r>
                <a:rPr kumimoji="0" lang="ru-RU" altLang="uk-UA" sz="14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організмі</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4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хворобливі</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але не </a:t>
              </a:r>
              <a:r>
                <a:rPr kumimoji="0" lang="ru-RU" altLang="uk-UA" sz="14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токсичні</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4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явища</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4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називають</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великими дозами, а </a:t>
              </a:r>
              <a:r>
                <a:rPr kumimoji="0" lang="ru-RU" altLang="uk-UA" sz="14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дози</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4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які</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4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лікують</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4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ці</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ж </a:t>
              </a:r>
              <a:r>
                <a:rPr kumimoji="0" lang="ru-RU" altLang="uk-UA" sz="14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явища</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4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малими</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kumimoji="0" lang="ru-RU" altLang="uk-UA" sz="1400" b="0" i="0" u="none" strike="noStrike" cap="none" normalizeH="0" baseline="0" dirty="0" smtClean="0">
                <a:ln>
                  <a:noFill/>
                </a:ln>
                <a:solidFill>
                  <a:schemeClr val="tx1"/>
                </a:solidFill>
                <a:effectLst/>
                <a:latin typeface="Arial" panose="020B0604020202020204" pitchFamily="34" charset="0"/>
              </a:endParaRPr>
            </a:p>
          </p:txBody>
        </p:sp>
        <p:sp>
          <p:nvSpPr>
            <p:cNvPr id="15" name="Rectangle 12"/>
            <p:cNvSpPr>
              <a:spLocks noChangeArrowheads="1"/>
            </p:cNvSpPr>
            <p:nvPr/>
          </p:nvSpPr>
          <p:spPr bwMode="auto">
            <a:xfrm>
              <a:off x="43431" y="14861"/>
              <a:ext cx="16480" cy="6076"/>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У </a:t>
              </a:r>
              <a:r>
                <a:rPr kumimoji="0" lang="ru-RU" altLang="uk-UA" sz="14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міру</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4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збільшення</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числа </a:t>
              </a:r>
              <a:r>
                <a:rPr kumimoji="0" lang="ru-RU" altLang="uk-UA" sz="14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розведень</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4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вміст</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4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речовини</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4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або</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uk-UA"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її</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4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концентрація</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4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зменшується</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в кожному </a:t>
              </a:r>
              <a:r>
                <a:rPr kumimoji="0" lang="ru-RU" altLang="uk-UA" sz="14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наступному</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4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розведенні</a:t>
              </a:r>
              <a:endParaRPr kumimoji="0" lang="ru-RU" altLang="uk-UA" sz="1400" b="0" i="0" u="none" strike="noStrike" cap="none" normalizeH="0" baseline="0" dirty="0" smtClean="0">
                <a:ln>
                  <a:noFill/>
                </a:ln>
                <a:solidFill>
                  <a:schemeClr val="tx1"/>
                </a:solidFill>
                <a:effectLst/>
                <a:latin typeface="Arial" panose="020B0604020202020204" pitchFamily="34" charset="0"/>
              </a:endParaRPr>
            </a:p>
          </p:txBody>
        </p:sp>
        <p:sp>
          <p:nvSpPr>
            <p:cNvPr id="16" name="Line 13"/>
            <p:cNvSpPr>
              <a:spLocks noChangeShapeType="1"/>
            </p:cNvSpPr>
            <p:nvPr/>
          </p:nvSpPr>
          <p:spPr bwMode="auto">
            <a:xfrm flipH="1">
              <a:off x="29717" y="3429"/>
              <a:ext cx="8" cy="343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7" name="Rectangle 14"/>
            <p:cNvSpPr>
              <a:spLocks noChangeArrowheads="1"/>
            </p:cNvSpPr>
            <p:nvPr/>
          </p:nvSpPr>
          <p:spPr bwMode="auto">
            <a:xfrm>
              <a:off x="21716" y="6643"/>
              <a:ext cx="18291" cy="343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2000" b="1" i="1"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Гомеопатичні</a:t>
              </a:r>
              <a:r>
                <a:rPr kumimoji="0" lang="ru-RU" altLang="uk-UA" sz="2000" b="1" i="1"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2000" b="1" i="1"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дози</a:t>
              </a:r>
              <a:endParaRPr kumimoji="0" lang="ru-RU" altLang="uk-UA" sz="2000" b="1" i="0" u="none" strike="noStrike" cap="none" normalizeH="0" baseline="0" dirty="0" smtClean="0">
                <a:ln>
                  <a:noFill/>
                </a:ln>
                <a:solidFill>
                  <a:schemeClr val="tx1"/>
                </a:solidFill>
                <a:effectLst/>
                <a:latin typeface="Arial" panose="020B0604020202020204" pitchFamily="34" charset="0"/>
              </a:endParaRPr>
            </a:p>
          </p:txBody>
        </p:sp>
        <p:sp>
          <p:nvSpPr>
            <p:cNvPr id="18" name="Rectangle 15"/>
            <p:cNvSpPr>
              <a:spLocks noChangeArrowheads="1"/>
            </p:cNvSpPr>
            <p:nvPr/>
          </p:nvSpPr>
          <p:spPr bwMode="auto">
            <a:xfrm>
              <a:off x="43439" y="6858"/>
              <a:ext cx="18292" cy="457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2000" b="1" i="1"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Потенціювання</a:t>
              </a:r>
              <a:r>
                <a:rPr kumimoji="0" lang="ru-RU" altLang="uk-UA" sz="2000" b="1" i="1"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2000" b="1" i="1"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динамізація</a:t>
              </a:r>
              <a:r>
                <a:rPr kumimoji="0" lang="ru-RU" altLang="uk-UA" sz="1100" b="0" i="1"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altLang="uk-UA" sz="1800" b="0" i="0" u="none" strike="noStrike" cap="none" normalizeH="0" baseline="0" dirty="0" smtClean="0">
                <a:ln>
                  <a:noFill/>
                </a:ln>
                <a:solidFill>
                  <a:schemeClr val="tx1"/>
                </a:solidFill>
                <a:effectLst/>
                <a:latin typeface="Arial" panose="020B0604020202020204" pitchFamily="34" charset="0"/>
              </a:endParaRPr>
            </a:p>
          </p:txBody>
        </p:sp>
        <p:sp>
          <p:nvSpPr>
            <p:cNvPr id="19" name="Line 16"/>
            <p:cNvSpPr>
              <a:spLocks noChangeShapeType="1"/>
            </p:cNvSpPr>
            <p:nvPr/>
          </p:nvSpPr>
          <p:spPr bwMode="auto">
            <a:xfrm flipH="1">
              <a:off x="48008" y="3429"/>
              <a:ext cx="9" cy="343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grpSp>
      <p:sp>
        <p:nvSpPr>
          <p:cNvPr id="2" name="Номер слайда 1"/>
          <p:cNvSpPr>
            <a:spLocks noGrp="1"/>
          </p:cNvSpPr>
          <p:nvPr>
            <p:ph type="sldNum" sz="quarter" idx="12"/>
          </p:nvPr>
        </p:nvSpPr>
        <p:spPr/>
        <p:txBody>
          <a:bodyPr/>
          <a:lstStyle/>
          <a:p>
            <a:fld id="{CB835EAE-7467-4947-9CF8-7C3B5B227A9C}" type="slidenum">
              <a:rPr lang="uk-UA" smtClean="0"/>
              <a:t>8</a:t>
            </a:fld>
            <a:endParaRPr lang="uk-UA"/>
          </a:p>
        </p:txBody>
      </p:sp>
    </p:spTree>
    <p:extLst>
      <p:ext uri="{BB962C8B-B14F-4D97-AF65-F5344CB8AC3E}">
        <p14:creationId xmlns:p14="http://schemas.microsoft.com/office/powerpoint/2010/main" val="3316330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08000" y="406401"/>
            <a:ext cx="8766002" cy="5634962"/>
          </a:xfrm>
        </p:spPr>
        <p:txBody>
          <a:bodyPr>
            <a:normAutofit fontScale="92500" lnSpcReduction="20000"/>
          </a:bodyPr>
          <a:lstStyle/>
          <a:p>
            <a:pPr algn="just"/>
            <a:r>
              <a:rPr lang="uk-UA" dirty="0"/>
              <a:t>Ось суть </a:t>
            </a:r>
            <a:r>
              <a:rPr lang="uk-UA" dirty="0" smtClean="0"/>
              <a:t>міркувань С. </a:t>
            </a:r>
            <a:r>
              <a:rPr lang="uk-UA" dirty="0" err="1" smtClean="0"/>
              <a:t>Ганемана</a:t>
            </a:r>
            <a:r>
              <a:rPr lang="uk-UA" dirty="0" smtClean="0"/>
              <a:t>:</a:t>
            </a:r>
            <a:endParaRPr lang="uk-UA" b="1" dirty="0"/>
          </a:p>
          <a:p>
            <a:pPr lvl="0" algn="just"/>
            <a:r>
              <a:rPr lang="uk-UA" dirty="0"/>
              <a:t>Досвід показує, що різні люди (за віком, станом здоров’я) по-різному реагують на один і той же «хвороботворний шкідливий агент»: одні хворіють, інші ні. </a:t>
            </a:r>
            <a:endParaRPr lang="uk-UA" b="1" dirty="0"/>
          </a:p>
          <a:p>
            <a:pPr lvl="0" algn="just"/>
            <a:r>
              <a:rPr lang="uk-UA" dirty="0"/>
              <a:t>Досвід показує, що всякі відомі ліки діють на кожну здорову людину «повсякчас і за всіх обставин, викликаючи властиві собі напади ... (ясно помітні, якщо прийом досить великий)». Це так звана штучна хвороба. Звідси </a:t>
            </a:r>
            <a:r>
              <a:rPr lang="uk-UA" i="1" dirty="0"/>
              <a:t>перший висновок:</a:t>
            </a:r>
            <a:r>
              <a:rPr lang="uk-UA" dirty="0"/>
              <a:t> оскільки дія «хвороботворних шкідливих агентів» на здоров’я людини не абсолютна, але підпорядкована і обумовлена низкою причин (пункт 1-й), в той час як лікарські агенти мають абсолютну і безумовну дією (пункт 2-й), то і останні за своєю силою «набагато перевершують перші». </a:t>
            </a:r>
            <a:endParaRPr lang="uk-UA" b="1" dirty="0"/>
          </a:p>
          <a:p>
            <a:pPr lvl="0" algn="just"/>
            <a:r>
              <a:rPr lang="uk-UA" dirty="0"/>
              <a:t>У природі існують хвороби несхожі і подібні (подібні) у своїх проявах і спричинених ними стражданнях (симптоми). Одночасно подібні хвороби вражають в точності ті ж самі частини тіла. </a:t>
            </a:r>
            <a:endParaRPr lang="uk-UA" b="1" dirty="0"/>
          </a:p>
          <a:p>
            <a:pPr lvl="0" algn="just"/>
            <a:r>
              <a:rPr lang="uk-UA" dirty="0"/>
              <a:t>У природі з двох несхожих </a:t>
            </a:r>
            <a:r>
              <a:rPr lang="uk-UA" dirty="0" err="1"/>
              <a:t>хвороб</a:t>
            </a:r>
            <a:r>
              <a:rPr lang="uk-UA" dirty="0"/>
              <a:t>, якщо вони зустрічаються, перемагає найсильніша, після чого остання продовжує свою руйнівну дію. Рівні за силою несхожі хвороби співіснують. Точно так само з двох подібних </a:t>
            </a:r>
            <a:r>
              <a:rPr lang="uk-UA" dirty="0" err="1"/>
              <a:t>хвороб</a:t>
            </a:r>
            <a:r>
              <a:rPr lang="uk-UA" dirty="0"/>
              <a:t> перемагає найсильніша, рівні по силі співіснують. Звідси </a:t>
            </a:r>
            <a:r>
              <a:rPr lang="uk-UA" i="1" dirty="0"/>
              <a:t>другий і головний</a:t>
            </a:r>
            <a:r>
              <a:rPr lang="uk-UA" dirty="0"/>
              <a:t> висновок: якщо лікар організує «зустріч» двох подібних </a:t>
            </a:r>
            <a:r>
              <a:rPr lang="uk-UA" dirty="0" err="1"/>
              <a:t>хвороб</a:t>
            </a:r>
            <a:r>
              <a:rPr lang="uk-UA" dirty="0"/>
              <a:t>, з яких друга буде штучно створеною (гомеопатичними ліками), то остання знищує першу, так як за своєю силою вона «набагато перевершує першу» (див. перший висновок до пунктів 1 і 2).</a:t>
            </a:r>
            <a:endParaRPr lang="uk-UA" b="1" dirty="0"/>
          </a:p>
          <a:p>
            <a:pPr lvl="0" algn="just"/>
            <a:r>
              <a:rPr lang="uk-UA" dirty="0"/>
              <a:t>Досвід показує, що з припиненням прийому ліків (гомеопатичних) штучна хвороба припиняється.</a:t>
            </a:r>
            <a:endParaRPr lang="uk-UA" b="1" dirty="0"/>
          </a:p>
        </p:txBody>
      </p:sp>
      <p:sp>
        <p:nvSpPr>
          <p:cNvPr id="2" name="Номер слайда 1"/>
          <p:cNvSpPr>
            <a:spLocks noGrp="1"/>
          </p:cNvSpPr>
          <p:nvPr>
            <p:ph type="sldNum" sz="quarter" idx="12"/>
          </p:nvPr>
        </p:nvSpPr>
        <p:spPr/>
        <p:txBody>
          <a:bodyPr/>
          <a:lstStyle/>
          <a:p>
            <a:fld id="{CB835EAE-7467-4947-9CF8-7C3B5B227A9C}" type="slidenum">
              <a:rPr lang="uk-UA" smtClean="0"/>
              <a:t>9</a:t>
            </a:fld>
            <a:endParaRPr lang="uk-UA"/>
          </a:p>
        </p:txBody>
      </p:sp>
    </p:spTree>
    <p:extLst>
      <p:ext uri="{BB962C8B-B14F-4D97-AF65-F5344CB8AC3E}">
        <p14:creationId xmlns:p14="http://schemas.microsoft.com/office/powerpoint/2010/main" val="2838061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72656" y="378691"/>
            <a:ext cx="7261842" cy="5662671"/>
          </a:xfrm>
        </p:spPr>
        <p:txBody>
          <a:bodyPr>
            <a:normAutofit/>
          </a:bodyPr>
          <a:lstStyle/>
          <a:p>
            <a:pPr algn="just"/>
            <a:r>
              <a:rPr lang="uk-UA" b="1" dirty="0"/>
              <a:t>П</a:t>
            </a:r>
            <a:r>
              <a:rPr lang="ru-RU" b="1" dirty="0" err="1"/>
              <a:t>отенціювання</a:t>
            </a:r>
            <a:r>
              <a:rPr lang="ru-RU" b="1" dirty="0"/>
              <a:t> (</a:t>
            </a:r>
            <a:r>
              <a:rPr lang="ru-RU" b="1" dirty="0" err="1"/>
              <a:t>динамізація</a:t>
            </a:r>
            <a:r>
              <a:rPr lang="ru-RU" b="1" dirty="0"/>
              <a:t>)</a:t>
            </a:r>
            <a:endParaRPr lang="uk-UA" b="1" i="1" dirty="0"/>
          </a:p>
          <a:p>
            <a:pPr algn="just"/>
            <a:r>
              <a:rPr lang="uk-UA" dirty="0"/>
              <a:t>С. </a:t>
            </a:r>
            <a:r>
              <a:rPr lang="uk-UA" dirty="0" err="1"/>
              <a:t>Ганеман</a:t>
            </a:r>
            <a:r>
              <a:rPr lang="uk-UA" dirty="0"/>
              <a:t> зробив ще одне геніальне відкриття - особливий спосіб приготування ліків. С. </a:t>
            </a:r>
            <a:r>
              <a:rPr lang="uk-UA" dirty="0" err="1"/>
              <a:t>Ганеман</a:t>
            </a:r>
            <a:r>
              <a:rPr lang="uk-UA" dirty="0"/>
              <a:t> готував лікарські речовини шляхом послідовних розведень, струшуючи щоразу розчин. У міру збільшення числа розведень вміст речовини або його концентрація зменшувалися в кожному наступному розведенні. У міру послідовних розведень ліків та струшувань з’являється і посилюється їх лікувальна дія. Просте механічне змішування такої ж кількості речовини і розчинника і створення такої ж концентрації, яка була досягнута шляхом послідовних розведень,  такого лікувального ефекту не викликає. </a:t>
            </a:r>
            <a:r>
              <a:rPr lang="uk-UA" dirty="0" err="1"/>
              <a:t>С.Ганеман</a:t>
            </a:r>
            <a:r>
              <a:rPr lang="uk-UA" dirty="0"/>
              <a:t> назвав цей спосіб приготування ліків </a:t>
            </a:r>
            <a:r>
              <a:rPr lang="uk-UA" b="1" dirty="0"/>
              <a:t>«</a:t>
            </a:r>
            <a:r>
              <a:rPr lang="uk-UA" b="1" dirty="0" err="1"/>
              <a:t>динамізація</a:t>
            </a:r>
            <a:r>
              <a:rPr lang="uk-UA" b="1" dirty="0"/>
              <a:t>»,</a:t>
            </a:r>
            <a:r>
              <a:rPr lang="uk-UA" dirty="0"/>
              <a:t> (</a:t>
            </a:r>
            <a:r>
              <a:rPr lang="uk-UA" i="1" dirty="0" err="1"/>
              <a:t>dinamis</a:t>
            </a:r>
            <a:r>
              <a:rPr lang="uk-UA" dirty="0"/>
              <a:t> - сила). Перші розведення є низькими, а наступні - середніми та високими. </a:t>
            </a:r>
            <a:endParaRPr lang="uk-UA" b="1" dirty="0"/>
          </a:p>
          <a:p>
            <a:pPr algn="just"/>
            <a:r>
              <a:rPr lang="uk-UA" dirty="0"/>
              <a:t>Робочий процес приготування таких ліків був названий </a:t>
            </a:r>
            <a:r>
              <a:rPr lang="uk-UA" i="1" dirty="0"/>
              <a:t>потенціюванням</a:t>
            </a:r>
            <a:r>
              <a:rPr lang="uk-UA" dirty="0"/>
              <a:t>, а розведення - «</a:t>
            </a:r>
            <a:r>
              <a:rPr lang="uk-UA" i="1" dirty="0"/>
              <a:t>потенціями</a:t>
            </a:r>
            <a:r>
              <a:rPr lang="uk-UA" dirty="0"/>
              <a:t>». </a:t>
            </a:r>
            <a:endParaRPr lang="uk-UA" b="1" dirty="0"/>
          </a:p>
          <a:p>
            <a:endParaRPr lang="uk-UA" dirty="0"/>
          </a:p>
        </p:txBody>
      </p:sp>
      <p:pic>
        <p:nvPicPr>
          <p:cNvPr id="4" name="Picture 2" descr="Картинки по запросу &quot;потенцирование в гомеопатии&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9225" y="2455489"/>
            <a:ext cx="3816424" cy="2610656"/>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p:txBody>
          <a:bodyPr/>
          <a:lstStyle/>
          <a:p>
            <a:fld id="{CB835EAE-7467-4947-9CF8-7C3B5B227A9C}" type="slidenum">
              <a:rPr lang="uk-UA" smtClean="0"/>
              <a:t>10</a:t>
            </a:fld>
            <a:endParaRPr lang="uk-UA"/>
          </a:p>
        </p:txBody>
      </p:sp>
    </p:spTree>
    <p:extLst>
      <p:ext uri="{BB962C8B-B14F-4D97-AF65-F5344CB8AC3E}">
        <p14:creationId xmlns:p14="http://schemas.microsoft.com/office/powerpoint/2010/main" val="4088995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26473" y="600365"/>
            <a:ext cx="8747529" cy="5440998"/>
          </a:xfrm>
        </p:spPr>
        <p:txBody>
          <a:bodyPr>
            <a:normAutofit/>
          </a:bodyPr>
          <a:lstStyle/>
          <a:p>
            <a:pPr algn="just"/>
            <a:r>
              <a:rPr lang="ru-RU" sz="2000" dirty="0"/>
              <a:t>С. Ганеманом </a:t>
            </a:r>
            <a:r>
              <a:rPr lang="ru-RU" sz="2000" dirty="0" err="1"/>
              <a:t>було</a:t>
            </a:r>
            <a:r>
              <a:rPr lang="ru-RU" sz="2000" dirty="0"/>
              <a:t> </a:t>
            </a:r>
            <a:r>
              <a:rPr lang="ru-RU" sz="2000" dirty="0" err="1"/>
              <a:t>встановлено</a:t>
            </a:r>
            <a:r>
              <a:rPr lang="ru-RU" sz="2000" dirty="0"/>
              <a:t>, </a:t>
            </a:r>
            <a:r>
              <a:rPr lang="ru-RU" sz="2000" dirty="0" err="1"/>
              <a:t>що</a:t>
            </a:r>
            <a:r>
              <a:rPr lang="ru-RU" sz="2000" dirty="0"/>
              <a:t> один і той же </a:t>
            </a:r>
            <a:r>
              <a:rPr lang="ru-RU" sz="2000" dirty="0" err="1"/>
              <a:t>гомеопатичний</a:t>
            </a:r>
            <a:r>
              <a:rPr lang="ru-RU" sz="2000" dirty="0"/>
              <a:t> </a:t>
            </a:r>
            <a:r>
              <a:rPr lang="ru-RU" sz="2000" dirty="0" err="1"/>
              <a:t>засіб</a:t>
            </a:r>
            <a:r>
              <a:rPr lang="ru-RU" sz="2000" dirty="0"/>
              <a:t>, правильно </a:t>
            </a:r>
            <a:r>
              <a:rPr lang="ru-RU" sz="2000" dirty="0" err="1"/>
              <a:t>підібран</a:t>
            </a:r>
            <a:r>
              <a:rPr lang="uk-UA" sz="2000" dirty="0" err="1"/>
              <a:t>ий</a:t>
            </a:r>
            <a:r>
              <a:rPr lang="ru-RU" sz="2000" dirty="0"/>
              <a:t> і добротно динам</a:t>
            </a:r>
            <a:r>
              <a:rPr lang="uk-UA" sz="2000" dirty="0" err="1"/>
              <a:t>ізований</a:t>
            </a:r>
            <a:r>
              <a:rPr lang="ru-RU" sz="2000" dirty="0"/>
              <a:t>, не </a:t>
            </a:r>
            <a:r>
              <a:rPr lang="ru-RU" sz="2000" dirty="0" err="1"/>
              <a:t>однаково</a:t>
            </a:r>
            <a:r>
              <a:rPr lang="ru-RU" sz="2000" dirty="0"/>
              <a:t> </a:t>
            </a:r>
            <a:r>
              <a:rPr lang="ru-RU" sz="2000" dirty="0" err="1"/>
              <a:t>діє</a:t>
            </a:r>
            <a:r>
              <a:rPr lang="ru-RU" sz="2000" dirty="0"/>
              <a:t> на </a:t>
            </a:r>
            <a:r>
              <a:rPr lang="ru-RU" sz="2000" dirty="0" err="1"/>
              <a:t>різних</a:t>
            </a:r>
            <a:r>
              <a:rPr lang="ru-RU" sz="2000" dirty="0"/>
              <a:t> </a:t>
            </a:r>
            <a:r>
              <a:rPr lang="ru-RU" sz="2000" dirty="0" err="1"/>
              <a:t>пацієнтів</a:t>
            </a:r>
            <a:r>
              <a:rPr lang="ru-RU" sz="2000" dirty="0"/>
              <a:t>. В</a:t>
            </a:r>
            <a:r>
              <a:rPr lang="uk-UA" sz="2000" dirty="0" err="1"/>
              <a:t>ін</a:t>
            </a:r>
            <a:r>
              <a:rPr lang="ru-RU" sz="2000" dirty="0"/>
              <a:t> </a:t>
            </a:r>
            <a:r>
              <a:rPr lang="ru-RU" sz="2000" dirty="0" err="1"/>
              <a:t>дуже</a:t>
            </a:r>
            <a:r>
              <a:rPr lang="ru-RU" sz="2000" dirty="0"/>
              <a:t> </a:t>
            </a:r>
            <a:r>
              <a:rPr lang="ru-RU" sz="2000" dirty="0" err="1"/>
              <a:t>ефективн</a:t>
            </a:r>
            <a:r>
              <a:rPr lang="uk-UA" sz="2000" dirty="0" err="1"/>
              <a:t>ий</a:t>
            </a:r>
            <a:r>
              <a:rPr lang="ru-RU" sz="2000" dirty="0"/>
              <a:t> для одних і не </a:t>
            </a:r>
            <a:r>
              <a:rPr lang="ru-RU" sz="2000" dirty="0" err="1"/>
              <a:t>надає</a:t>
            </a:r>
            <a:r>
              <a:rPr lang="ru-RU" sz="2000" dirty="0"/>
              <a:t> </a:t>
            </a:r>
            <a:r>
              <a:rPr lang="ru-RU" sz="2000" dirty="0" err="1"/>
              <a:t>бажано</a:t>
            </a:r>
            <a:r>
              <a:rPr lang="uk-UA" sz="2000" dirty="0"/>
              <a:t>ї</a:t>
            </a:r>
            <a:r>
              <a:rPr lang="ru-RU" sz="2000" dirty="0"/>
              <a:t> </a:t>
            </a:r>
            <a:r>
              <a:rPr lang="ru-RU" sz="2000" dirty="0" err="1"/>
              <a:t>дії</a:t>
            </a:r>
            <a:r>
              <a:rPr lang="ru-RU" sz="2000" dirty="0"/>
              <a:t> на </a:t>
            </a:r>
            <a:r>
              <a:rPr lang="ru-RU" sz="2000" dirty="0" err="1"/>
              <a:t>інших</a:t>
            </a:r>
            <a:r>
              <a:rPr lang="ru-RU" sz="2000" dirty="0"/>
              <a:t>. </a:t>
            </a:r>
            <a:r>
              <a:rPr lang="ru-RU" sz="2000" dirty="0" err="1"/>
              <a:t>Вже</a:t>
            </a:r>
            <a:r>
              <a:rPr lang="ru-RU" sz="2000" dirty="0"/>
              <a:t> на самому початку практики </a:t>
            </a:r>
            <a:r>
              <a:rPr lang="ru-RU" sz="2000" dirty="0" err="1"/>
              <a:t>гомеоте</a:t>
            </a:r>
            <a:r>
              <a:rPr lang="uk-UA" sz="2000" dirty="0" err="1"/>
              <a:t>рапії</a:t>
            </a:r>
            <a:r>
              <a:rPr lang="ru-RU" sz="2000" dirty="0"/>
              <a:t> С. Ганеман і </a:t>
            </a:r>
            <a:r>
              <a:rPr lang="ru-RU" sz="2000" dirty="0" err="1"/>
              <a:t>його</a:t>
            </a:r>
            <a:r>
              <a:rPr lang="ru-RU" sz="2000" dirty="0"/>
              <a:t> </a:t>
            </a:r>
            <a:r>
              <a:rPr lang="ru-RU" sz="2000" dirty="0" err="1"/>
              <a:t>послідовники</a:t>
            </a:r>
            <a:r>
              <a:rPr lang="ru-RU" sz="2000" dirty="0"/>
              <a:t> </a:t>
            </a:r>
            <a:r>
              <a:rPr lang="ru-RU" sz="2000" dirty="0" err="1"/>
              <a:t>ретельно</a:t>
            </a:r>
            <a:r>
              <a:rPr lang="ru-RU" sz="2000" dirty="0"/>
              <a:t> </a:t>
            </a:r>
            <a:r>
              <a:rPr lang="ru-RU" sz="2000" dirty="0" err="1"/>
              <a:t>вивчали</a:t>
            </a:r>
            <a:r>
              <a:rPr lang="ru-RU" sz="2000" dirty="0"/>
              <a:t> </a:t>
            </a:r>
            <a:r>
              <a:rPr lang="ru-RU" sz="2000" dirty="0" err="1"/>
              <a:t>фізичні</a:t>
            </a:r>
            <a:r>
              <a:rPr lang="ru-RU" sz="2000" dirty="0"/>
              <a:t> і </a:t>
            </a:r>
            <a:r>
              <a:rPr lang="ru-RU" sz="2000" dirty="0" err="1"/>
              <a:t>психічні</a:t>
            </a:r>
            <a:r>
              <a:rPr lang="ru-RU" sz="2000" dirty="0"/>
              <a:t> </a:t>
            </a:r>
            <a:r>
              <a:rPr lang="ru-RU" sz="2000" dirty="0" err="1"/>
              <a:t>особливості</a:t>
            </a:r>
            <a:r>
              <a:rPr lang="ru-RU" sz="2000" dirty="0"/>
              <a:t> </a:t>
            </a:r>
            <a:r>
              <a:rPr lang="ru-RU" sz="2000" dirty="0" err="1"/>
              <a:t>цих</a:t>
            </a:r>
            <a:r>
              <a:rPr lang="uk-UA" sz="2000" dirty="0"/>
              <a:t> по</a:t>
            </a:r>
            <a:r>
              <a:rPr lang="ru-RU" sz="2000" dirty="0"/>
              <a:t> </a:t>
            </a:r>
            <a:r>
              <a:rPr lang="ru-RU" sz="2000" dirty="0" err="1"/>
              <a:t>різному</a:t>
            </a:r>
            <a:r>
              <a:rPr lang="ru-RU" sz="2000" dirty="0"/>
              <a:t> </a:t>
            </a:r>
            <a:r>
              <a:rPr lang="ru-RU" sz="2000" dirty="0" err="1"/>
              <a:t>чутливих</a:t>
            </a:r>
            <a:r>
              <a:rPr lang="ru-RU" sz="2000" dirty="0"/>
              <a:t> до одних і тих же </a:t>
            </a:r>
            <a:r>
              <a:rPr lang="ru-RU" sz="2000" dirty="0" err="1"/>
              <a:t>ліків</a:t>
            </a:r>
            <a:r>
              <a:rPr lang="ru-RU" sz="2000" dirty="0"/>
              <a:t> </a:t>
            </a:r>
            <a:r>
              <a:rPr lang="ru-RU" sz="2000" dirty="0" err="1"/>
              <a:t>пацієнтів</a:t>
            </a:r>
            <a:r>
              <a:rPr lang="ru-RU" sz="2000" dirty="0"/>
              <a:t>. </a:t>
            </a:r>
            <a:r>
              <a:rPr lang="uk-UA" sz="2000" dirty="0"/>
              <a:t>Виявилося, що групи хворих, на яких той чи інший гомеопатичний препарат особливо добре діє, відрізняються не лише схожістю статури і різноманітних фізичних ознак, але і особливостями поведінки, реагування на хворобу та іншими функціональними та психологічними рисами. Так поступово склалися уявлення про конституціональні типи в гомеопатії. </a:t>
            </a:r>
          </a:p>
        </p:txBody>
      </p:sp>
      <p:sp>
        <p:nvSpPr>
          <p:cNvPr id="2" name="Номер слайда 1"/>
          <p:cNvSpPr>
            <a:spLocks noGrp="1"/>
          </p:cNvSpPr>
          <p:nvPr>
            <p:ph type="sldNum" sz="quarter" idx="12"/>
          </p:nvPr>
        </p:nvSpPr>
        <p:spPr/>
        <p:txBody>
          <a:bodyPr/>
          <a:lstStyle/>
          <a:p>
            <a:fld id="{CB835EAE-7467-4947-9CF8-7C3B5B227A9C}" type="slidenum">
              <a:rPr lang="uk-UA" smtClean="0"/>
              <a:t>11</a:t>
            </a:fld>
            <a:endParaRPr lang="uk-UA"/>
          </a:p>
        </p:txBody>
      </p:sp>
    </p:spTree>
    <p:extLst>
      <p:ext uri="{BB962C8B-B14F-4D97-AF65-F5344CB8AC3E}">
        <p14:creationId xmlns:p14="http://schemas.microsoft.com/office/powerpoint/2010/main" val="17527994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9673" y="609600"/>
            <a:ext cx="10723418" cy="1006764"/>
          </a:xfrm>
        </p:spPr>
        <p:txBody>
          <a:bodyPr>
            <a:normAutofit/>
          </a:bodyPr>
          <a:lstStyle/>
          <a:p>
            <a:pPr lvl="0" algn="ctr" defTabSz="914400" eaLnBrk="0" fontAlgn="base" hangingPunct="0">
              <a:spcAft>
                <a:spcPct val="0"/>
              </a:spcAft>
            </a:pPr>
            <a:r>
              <a:rPr lang="uk-UA" altLang="uk-UA" sz="2000" b="1" dirty="0">
                <a:solidFill>
                  <a:schemeClr val="tx1"/>
                </a:solidFill>
                <a:latin typeface="Times New Roman" panose="02020603050405020304" pitchFamily="18" charset="0"/>
                <a:cs typeface="Times New Roman" panose="02020603050405020304" pitchFamily="18" charset="0"/>
              </a:rPr>
              <a:t/>
            </a:r>
            <a:br>
              <a:rPr lang="uk-UA" altLang="uk-UA" sz="2000" b="1" dirty="0">
                <a:solidFill>
                  <a:schemeClr val="tx1"/>
                </a:solidFill>
                <a:latin typeface="Times New Roman" panose="02020603050405020304" pitchFamily="18" charset="0"/>
                <a:cs typeface="Times New Roman" panose="02020603050405020304" pitchFamily="18" charset="0"/>
              </a:rPr>
            </a:br>
            <a:r>
              <a:rPr lang="uk-UA" altLang="uk-UA" sz="2000" b="1" dirty="0">
                <a:solidFill>
                  <a:schemeClr val="tx1"/>
                </a:solidFill>
                <a:latin typeface="Times New Roman" panose="02020603050405020304" pitchFamily="18" charset="0"/>
                <a:cs typeface="Times New Roman" panose="02020603050405020304" pitchFamily="18" charset="0"/>
              </a:rPr>
              <a:t>Класифікація гомеопатичних засобів по агрегатному стан</a:t>
            </a:r>
            <a:r>
              <a:rPr lang="ru-RU" altLang="uk-UA" sz="2000" b="1" dirty="0">
                <a:solidFill>
                  <a:schemeClr val="tx1"/>
                </a:solidFill>
                <a:latin typeface="Times New Roman" panose="02020603050405020304" pitchFamily="18" charset="0"/>
                <a:cs typeface="Times New Roman" panose="02020603050405020304" pitchFamily="18" charset="0"/>
              </a:rPr>
              <a:t>у</a:t>
            </a:r>
            <a:r>
              <a:rPr lang="uk-UA" altLang="uk-UA" sz="2000" b="1" dirty="0">
                <a:solidFill>
                  <a:schemeClr val="tx1"/>
                </a:solidFill>
                <a:latin typeface="Times New Roman" panose="02020603050405020304" pitchFamily="18" charset="0"/>
                <a:cs typeface="Times New Roman" panose="02020603050405020304" pitchFamily="18" charset="0"/>
              </a:rPr>
              <a:t> і способу введення</a:t>
            </a:r>
          </a:p>
        </p:txBody>
      </p:sp>
      <p:grpSp>
        <p:nvGrpSpPr>
          <p:cNvPr id="4" name="Полотно 160"/>
          <p:cNvGrpSpPr>
            <a:grpSpLocks/>
          </p:cNvGrpSpPr>
          <p:nvPr/>
        </p:nvGrpSpPr>
        <p:grpSpPr bwMode="auto">
          <a:xfrm>
            <a:off x="2883079" y="1769270"/>
            <a:ext cx="6057900" cy="4212494"/>
            <a:chOff x="1701" y="3092"/>
            <a:chExt cx="9540" cy="6635"/>
          </a:xfrm>
        </p:grpSpPr>
        <p:sp>
          <p:nvSpPr>
            <p:cNvPr id="5" name="AutoShape 11"/>
            <p:cNvSpPr>
              <a:spLocks noChangeAspect="1" noChangeArrowheads="1"/>
            </p:cNvSpPr>
            <p:nvPr/>
          </p:nvSpPr>
          <p:spPr bwMode="auto">
            <a:xfrm>
              <a:off x="1701" y="3092"/>
              <a:ext cx="9540" cy="575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6" name="Line 79"/>
            <p:cNvSpPr>
              <a:spLocks noChangeShapeType="1"/>
            </p:cNvSpPr>
            <p:nvPr/>
          </p:nvSpPr>
          <p:spPr bwMode="auto">
            <a:xfrm flipH="1">
              <a:off x="8182" y="4712"/>
              <a:ext cx="2"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7" name="Line 80"/>
            <p:cNvSpPr>
              <a:spLocks noChangeShapeType="1"/>
            </p:cNvSpPr>
            <p:nvPr/>
          </p:nvSpPr>
          <p:spPr bwMode="auto">
            <a:xfrm flipH="1">
              <a:off x="6381" y="3632"/>
              <a:ext cx="1"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8" name="Rectangle 81"/>
            <p:cNvSpPr>
              <a:spLocks noChangeArrowheads="1"/>
            </p:cNvSpPr>
            <p:nvPr/>
          </p:nvSpPr>
          <p:spPr bwMode="auto">
            <a:xfrm>
              <a:off x="2061" y="4186"/>
              <a:ext cx="7920" cy="72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4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Гомеопатичні</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4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препарати</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4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твердої</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4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консистенції</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4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порошки, </a:t>
              </a:r>
              <a:r>
                <a:rPr kumimoji="0" lang="ru-RU" altLang="uk-UA" sz="14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гранули</a:t>
              </a:r>
              <a:r>
                <a:rPr kumimoji="0" lang="ru-RU" altLang="uk-UA"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таблетки</a:t>
              </a:r>
              <a:endParaRPr kumimoji="0" lang="ru-RU" altLang="uk-UA" sz="1400" b="0" i="0" u="none" strike="noStrike" cap="none" normalizeH="0" baseline="0" dirty="0" smtClean="0">
                <a:ln>
                  <a:noFill/>
                </a:ln>
                <a:solidFill>
                  <a:schemeClr val="tx1"/>
                </a:solidFill>
                <a:effectLst/>
                <a:latin typeface="Arial" panose="020B0604020202020204" pitchFamily="34" charset="0"/>
              </a:endParaRPr>
            </a:p>
          </p:txBody>
        </p:sp>
        <p:sp>
          <p:nvSpPr>
            <p:cNvPr id="9" name="Rectangle 82"/>
            <p:cNvSpPr>
              <a:spLocks noChangeArrowheads="1"/>
            </p:cNvSpPr>
            <p:nvPr/>
          </p:nvSpPr>
          <p:spPr bwMode="auto">
            <a:xfrm>
              <a:off x="2061" y="7052"/>
              <a:ext cx="8045" cy="99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Гомеопатичні</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препарати</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a:t>
              </a:r>
              <a:r>
                <a:rPr kumimoji="0" lang="ru-RU" altLang="uk-UA" sz="1600" b="0"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якої</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консистенції</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мазі</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супозиторії</a:t>
              </a:r>
              <a:endParaRPr kumimoji="0" lang="ru-RU" altLang="uk-UA" sz="1600" b="0" i="0" u="none" strike="noStrike" cap="none" normalizeH="0" baseline="0" dirty="0" smtClean="0">
                <a:ln>
                  <a:noFill/>
                </a:ln>
                <a:solidFill>
                  <a:schemeClr val="tx1"/>
                </a:solidFill>
                <a:effectLst/>
                <a:latin typeface="Arial" panose="020B0604020202020204" pitchFamily="34" charset="0"/>
              </a:endParaRPr>
            </a:p>
          </p:txBody>
        </p:sp>
        <p:sp>
          <p:nvSpPr>
            <p:cNvPr id="10" name="Line 83"/>
            <p:cNvSpPr>
              <a:spLocks noChangeShapeType="1"/>
            </p:cNvSpPr>
            <p:nvPr/>
          </p:nvSpPr>
          <p:spPr bwMode="auto">
            <a:xfrm flipH="1">
              <a:off x="6381" y="5252"/>
              <a:ext cx="1"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1" name="Line 84"/>
            <p:cNvSpPr>
              <a:spLocks noChangeShapeType="1"/>
            </p:cNvSpPr>
            <p:nvPr/>
          </p:nvSpPr>
          <p:spPr bwMode="auto">
            <a:xfrm flipH="1">
              <a:off x="6381" y="6512"/>
              <a:ext cx="1"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2" name="Rectangle 85"/>
            <p:cNvSpPr>
              <a:spLocks noChangeArrowheads="1"/>
            </p:cNvSpPr>
            <p:nvPr/>
          </p:nvSpPr>
          <p:spPr bwMode="auto">
            <a:xfrm>
              <a:off x="2061" y="5792"/>
              <a:ext cx="8045" cy="921"/>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Гомеопатичні</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препарати</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рідкої</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консистенції</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розчини</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ін</a:t>
              </a:r>
              <a:r>
                <a:rPr kumimoji="0" lang="ru-RU" altLang="uk-UA" sz="1600" b="0"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єкційні</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препарати</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краплі</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масла,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лініменти</a:t>
              </a:r>
              <a:endParaRPr kumimoji="0" lang="ru-RU" altLang="uk-UA" sz="1600"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6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t>
              </a:r>
              <a:endParaRPr kumimoji="0" lang="ru-RU" altLang="uk-UA" sz="1600" b="0" i="0" u="none" strike="noStrike" cap="none" normalizeH="0" baseline="0" dirty="0" smtClean="0">
                <a:ln>
                  <a:noFill/>
                </a:ln>
                <a:solidFill>
                  <a:schemeClr val="tx1"/>
                </a:solidFill>
                <a:effectLst/>
                <a:latin typeface="Arial" panose="020B0604020202020204" pitchFamily="34" charset="0"/>
              </a:endParaRPr>
            </a:p>
          </p:txBody>
        </p:sp>
        <p:sp>
          <p:nvSpPr>
            <p:cNvPr id="13" name="Line 86"/>
            <p:cNvSpPr>
              <a:spLocks noChangeShapeType="1"/>
            </p:cNvSpPr>
            <p:nvPr/>
          </p:nvSpPr>
          <p:spPr bwMode="auto">
            <a:xfrm flipH="1">
              <a:off x="6380" y="8169"/>
              <a:ext cx="1"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4" name="Rectangle 87"/>
            <p:cNvSpPr>
              <a:spLocks noChangeArrowheads="1"/>
            </p:cNvSpPr>
            <p:nvPr/>
          </p:nvSpPr>
          <p:spPr bwMode="auto">
            <a:xfrm>
              <a:off x="2186" y="8820"/>
              <a:ext cx="7920" cy="90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Гомеопатичні</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препарати</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газоподібної</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консистенції</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спреї</a:t>
              </a:r>
              <a:endParaRPr kumimoji="0" lang="ru-RU" altLang="uk-UA" sz="1600" b="0" i="0" u="none" strike="noStrike" cap="none" normalizeH="0" baseline="0" dirty="0" smtClean="0">
                <a:ln>
                  <a:noFill/>
                </a:ln>
                <a:solidFill>
                  <a:schemeClr val="tx1"/>
                </a:solidFill>
                <a:effectLst/>
                <a:latin typeface="Arial" panose="020B0604020202020204" pitchFamily="34" charset="0"/>
              </a:endParaRPr>
            </a:p>
          </p:txBody>
        </p:sp>
      </p:grpSp>
      <p:sp>
        <p:nvSpPr>
          <p:cNvPr id="15" name="Прямоугольник 161"/>
          <p:cNvSpPr>
            <a:spLocks noChangeArrowheads="1"/>
          </p:cNvSpPr>
          <p:nvPr/>
        </p:nvSpPr>
        <p:spPr bwMode="auto">
          <a:xfrm>
            <a:off x="3111679" y="1503546"/>
            <a:ext cx="5029200" cy="5492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6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Класифікація</a:t>
            </a:r>
            <a:r>
              <a:rPr kumimoji="0" lang="ru-RU" altLang="uk-UA" sz="16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гомеопатичних</a:t>
            </a:r>
            <a:r>
              <a:rPr kumimoji="0" lang="ru-RU" altLang="uk-UA" sz="16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лікарських</a:t>
            </a:r>
            <a:r>
              <a:rPr kumimoji="0" lang="ru-RU" altLang="uk-UA" sz="16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засобів</a:t>
            </a:r>
            <a:r>
              <a:rPr kumimoji="0" lang="ru-RU" altLang="uk-UA" sz="16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по агрегатному стану</a:t>
            </a:r>
            <a:endParaRPr kumimoji="0" lang="ru-RU" altLang="uk-UA" sz="1600" b="0" i="0" u="none" strike="noStrike" cap="none" normalizeH="0" baseline="0" dirty="0" smtClean="0">
              <a:ln>
                <a:noFill/>
              </a:ln>
              <a:solidFill>
                <a:schemeClr val="tx1"/>
              </a:solidFill>
              <a:effectLst/>
              <a:latin typeface="Arial" panose="020B0604020202020204" pitchFamily="34" charset="0"/>
            </a:endParaRPr>
          </a:p>
        </p:txBody>
      </p:sp>
      <p:sp>
        <p:nvSpPr>
          <p:cNvPr id="17" name="Rectangle 14"/>
          <p:cNvSpPr>
            <a:spLocks noChangeArrowheads="1"/>
          </p:cNvSpPr>
          <p:nvPr/>
        </p:nvSpPr>
        <p:spPr bwMode="auto">
          <a:xfrm>
            <a:off x="2576946" y="202738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uk-UA"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altLang="uk-UA" sz="1800" b="0" i="0" u="none" strike="noStrike" cap="none" normalizeH="0" baseline="0" smtClean="0">
                <a:ln>
                  <a:noFill/>
                </a:ln>
                <a:solidFill>
                  <a:schemeClr val="tx1"/>
                </a:solidFill>
                <a:effectLst/>
                <a:latin typeface="Arial" panose="020B0604020202020204" pitchFamily="34" charset="0"/>
              </a:rPr>
              <a:t/>
            </a:r>
            <a:br>
              <a:rPr kumimoji="0" lang="uk-UA" altLang="uk-UA" sz="1800" b="0" i="0" u="none" strike="noStrike" cap="none" normalizeH="0" baseline="0" smtClean="0">
                <a:ln>
                  <a:noFill/>
                </a:ln>
                <a:solidFill>
                  <a:schemeClr val="tx1"/>
                </a:solidFill>
                <a:effectLst/>
                <a:latin typeface="Arial" panose="020B0604020202020204" pitchFamily="34" charset="0"/>
              </a:rPr>
            </a:br>
            <a:endParaRPr kumimoji="0" lang="uk-UA" altLang="uk-UA" sz="18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uk-UA" sz="1800" b="0" i="0" u="none" strike="noStrike" cap="none" normalizeH="0" baseline="0" smtClean="0">
              <a:ln>
                <a:noFill/>
              </a:ln>
              <a:solidFill>
                <a:schemeClr val="tx1"/>
              </a:solidFill>
              <a:effectLst/>
              <a:latin typeface="Arial" panose="020B0604020202020204" pitchFamily="34" charset="0"/>
            </a:endParaRPr>
          </a:p>
        </p:txBody>
      </p:sp>
      <p:sp>
        <p:nvSpPr>
          <p:cNvPr id="18" name="Rectangle 19"/>
          <p:cNvSpPr>
            <a:spLocks noChangeArrowheads="1"/>
          </p:cNvSpPr>
          <p:nvPr/>
        </p:nvSpPr>
        <p:spPr bwMode="auto">
          <a:xfrm>
            <a:off x="2004291" y="642071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uk-UA"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uk-UA" sz="1800" b="0" i="0" u="none" strike="noStrike" cap="none" normalizeH="0" baseline="0" smtClean="0">
              <a:ln>
                <a:noFill/>
              </a:ln>
              <a:solidFill>
                <a:schemeClr val="tx1"/>
              </a:solidFill>
              <a:effectLst/>
              <a:latin typeface="Arial" panose="020B0604020202020204" pitchFamily="34" charset="0"/>
            </a:endParaRPr>
          </a:p>
        </p:txBody>
      </p:sp>
      <p:sp>
        <p:nvSpPr>
          <p:cNvPr id="3" name="Номер слайда 2"/>
          <p:cNvSpPr>
            <a:spLocks noGrp="1"/>
          </p:cNvSpPr>
          <p:nvPr>
            <p:ph type="sldNum" sz="quarter" idx="12"/>
          </p:nvPr>
        </p:nvSpPr>
        <p:spPr/>
        <p:txBody>
          <a:bodyPr/>
          <a:lstStyle/>
          <a:p>
            <a:fld id="{CB835EAE-7467-4947-9CF8-7C3B5B227A9C}" type="slidenum">
              <a:rPr lang="uk-UA" smtClean="0"/>
              <a:t>12</a:t>
            </a:fld>
            <a:endParaRPr lang="uk-UA" dirty="0"/>
          </a:p>
        </p:txBody>
      </p:sp>
    </p:spTree>
    <p:extLst>
      <p:ext uri="{BB962C8B-B14F-4D97-AF65-F5344CB8AC3E}">
        <p14:creationId xmlns:p14="http://schemas.microsoft.com/office/powerpoint/2010/main" val="28293264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78691" y="498765"/>
            <a:ext cx="8895311" cy="5542598"/>
          </a:xfrm>
        </p:spPr>
        <p:txBody>
          <a:bodyPr>
            <a:normAutofit fontScale="92500"/>
          </a:bodyPr>
          <a:lstStyle/>
          <a:p>
            <a:pPr algn="just"/>
            <a:r>
              <a:rPr lang="uk-UA" sz="2400" dirty="0"/>
              <a:t>Відповідно до цієї класифікації всі лікарські форми, що використовуються в гомеопатії, можна розділити на чотири групи: </a:t>
            </a:r>
          </a:p>
          <a:p>
            <a:pPr algn="just"/>
            <a:r>
              <a:rPr lang="uk-UA" sz="2400" dirty="0"/>
              <a:t> </a:t>
            </a:r>
            <a:r>
              <a:rPr lang="ru-RU" sz="2400" dirty="0"/>
              <a:t>І. </a:t>
            </a:r>
            <a:r>
              <a:rPr lang="ru-RU" sz="2400" dirty="0" err="1"/>
              <a:t>Гомеопатичні</a:t>
            </a:r>
            <a:r>
              <a:rPr lang="ru-RU" sz="2400" dirty="0"/>
              <a:t> </a:t>
            </a:r>
            <a:r>
              <a:rPr lang="ru-RU" sz="2400" dirty="0" err="1"/>
              <a:t>препарати</a:t>
            </a:r>
            <a:r>
              <a:rPr lang="ru-RU" sz="2400" dirty="0"/>
              <a:t> </a:t>
            </a:r>
            <a:r>
              <a:rPr lang="ru-RU" sz="2400" dirty="0" err="1"/>
              <a:t>твердої</a:t>
            </a:r>
            <a:r>
              <a:rPr lang="ru-RU" sz="2400" dirty="0"/>
              <a:t> </a:t>
            </a:r>
            <a:r>
              <a:rPr lang="ru-RU" sz="2400" dirty="0" err="1"/>
              <a:t>консистенції</a:t>
            </a:r>
            <a:r>
              <a:rPr lang="ru-RU" sz="2400" dirty="0"/>
              <a:t>. До них </a:t>
            </a:r>
            <a:r>
              <a:rPr lang="ru-RU" sz="2400" dirty="0" err="1"/>
              <a:t>відносять</a:t>
            </a:r>
            <a:r>
              <a:rPr lang="ru-RU" sz="2400" dirty="0"/>
              <a:t> порошки, </a:t>
            </a:r>
            <a:r>
              <a:rPr lang="ru-RU" sz="2400" dirty="0" err="1"/>
              <a:t>гранули</a:t>
            </a:r>
            <a:r>
              <a:rPr lang="ru-RU" sz="2400" dirty="0"/>
              <a:t>, таблетки. </a:t>
            </a:r>
            <a:endParaRPr lang="uk-UA" sz="2400" dirty="0"/>
          </a:p>
          <a:p>
            <a:pPr algn="just"/>
            <a:r>
              <a:rPr lang="ru-RU" sz="2400" dirty="0"/>
              <a:t>ІІ. </a:t>
            </a:r>
            <a:r>
              <a:rPr lang="ru-RU" sz="2400" dirty="0" err="1"/>
              <a:t>Гомеопатичні</a:t>
            </a:r>
            <a:r>
              <a:rPr lang="ru-RU" sz="2400" dirty="0"/>
              <a:t> </a:t>
            </a:r>
            <a:r>
              <a:rPr lang="ru-RU" sz="2400" dirty="0" err="1"/>
              <a:t>лікарські</a:t>
            </a:r>
            <a:r>
              <a:rPr lang="ru-RU" sz="2400" dirty="0"/>
              <a:t> </a:t>
            </a:r>
            <a:r>
              <a:rPr lang="ru-RU" sz="2400" dirty="0" err="1"/>
              <a:t>засоби</a:t>
            </a:r>
            <a:r>
              <a:rPr lang="ru-RU" sz="2400" dirty="0"/>
              <a:t> </a:t>
            </a:r>
            <a:r>
              <a:rPr lang="ru-RU" sz="2400" dirty="0" err="1"/>
              <a:t>рідкої</a:t>
            </a:r>
            <a:r>
              <a:rPr lang="ru-RU" sz="2400" dirty="0"/>
              <a:t> </a:t>
            </a:r>
            <a:r>
              <a:rPr lang="ru-RU" sz="2400" dirty="0" err="1"/>
              <a:t>консистенції</a:t>
            </a:r>
            <a:r>
              <a:rPr lang="ru-RU" sz="2400" dirty="0"/>
              <a:t>: </a:t>
            </a:r>
            <a:r>
              <a:rPr lang="ru-RU" sz="2400" dirty="0" err="1"/>
              <a:t>розчини</a:t>
            </a:r>
            <a:r>
              <a:rPr lang="ru-RU" sz="2400" dirty="0"/>
              <a:t>, </a:t>
            </a:r>
            <a:r>
              <a:rPr lang="ru-RU" sz="2400" dirty="0" err="1"/>
              <a:t>ін’єкційні</a:t>
            </a:r>
            <a:r>
              <a:rPr lang="ru-RU" sz="2400" dirty="0"/>
              <a:t> </a:t>
            </a:r>
            <a:r>
              <a:rPr lang="ru-RU" sz="2400" dirty="0" err="1"/>
              <a:t>препарати</a:t>
            </a:r>
            <a:r>
              <a:rPr lang="ru-RU" sz="2400" dirty="0"/>
              <a:t>, </a:t>
            </a:r>
            <a:r>
              <a:rPr lang="ru-RU" sz="2400" dirty="0" err="1"/>
              <a:t>краплі</a:t>
            </a:r>
            <a:r>
              <a:rPr lang="ru-RU" sz="2400" dirty="0"/>
              <a:t>, масла, </a:t>
            </a:r>
            <a:r>
              <a:rPr lang="ru-RU" sz="2400" dirty="0" err="1"/>
              <a:t>лініменти</a:t>
            </a:r>
            <a:r>
              <a:rPr lang="ru-RU" sz="2400" dirty="0"/>
              <a:t> (оподельдок</a:t>
            </a:r>
            <a:r>
              <a:rPr lang="uk-UA" sz="2400" dirty="0"/>
              <a:t>и</a:t>
            </a:r>
            <a:r>
              <a:rPr lang="ru-RU" sz="2400" dirty="0"/>
              <a:t>). </a:t>
            </a:r>
            <a:endParaRPr lang="uk-UA" sz="2400" dirty="0"/>
          </a:p>
          <a:p>
            <a:pPr algn="just"/>
            <a:r>
              <a:rPr lang="ru-RU" sz="2400" dirty="0"/>
              <a:t> ІІІ. </a:t>
            </a:r>
            <a:r>
              <a:rPr lang="ru-RU" sz="2400" dirty="0" err="1"/>
              <a:t>Гомеопатичні</a:t>
            </a:r>
            <a:r>
              <a:rPr lang="ru-RU" sz="2400" dirty="0"/>
              <a:t> </a:t>
            </a:r>
            <a:r>
              <a:rPr lang="ru-RU" sz="2400" dirty="0" err="1"/>
              <a:t>препарати</a:t>
            </a:r>
            <a:r>
              <a:rPr lang="ru-RU" sz="2400" dirty="0"/>
              <a:t> </a:t>
            </a:r>
            <a:r>
              <a:rPr lang="ru-RU" sz="2400" dirty="0" err="1"/>
              <a:t>м’якої</a:t>
            </a:r>
            <a:r>
              <a:rPr lang="ru-RU" sz="2400" dirty="0"/>
              <a:t> </a:t>
            </a:r>
            <a:r>
              <a:rPr lang="ru-RU" sz="2400" dirty="0" err="1"/>
              <a:t>консистенції</a:t>
            </a:r>
            <a:r>
              <a:rPr lang="ru-RU" sz="2400" dirty="0"/>
              <a:t>: </a:t>
            </a:r>
            <a:r>
              <a:rPr lang="ru-RU" sz="2400" dirty="0" err="1"/>
              <a:t>мазі</a:t>
            </a:r>
            <a:r>
              <a:rPr lang="ru-RU" sz="2400" dirty="0"/>
              <a:t>, </a:t>
            </a:r>
            <a:r>
              <a:rPr lang="ru-RU" sz="2400" dirty="0" err="1"/>
              <a:t>супозиторії</a:t>
            </a:r>
            <a:r>
              <a:rPr lang="ru-RU" sz="2400" dirty="0"/>
              <a:t>. </a:t>
            </a:r>
            <a:endParaRPr lang="uk-UA" sz="2400" dirty="0"/>
          </a:p>
          <a:p>
            <a:pPr algn="just"/>
            <a:r>
              <a:rPr lang="ru-RU" sz="2400" dirty="0"/>
              <a:t> IV. </a:t>
            </a:r>
            <a:r>
              <a:rPr lang="ru-RU" sz="2400" dirty="0" err="1"/>
              <a:t>Гомеопатичні</a:t>
            </a:r>
            <a:r>
              <a:rPr lang="ru-RU" sz="2400" dirty="0"/>
              <a:t> </a:t>
            </a:r>
            <a:r>
              <a:rPr lang="ru-RU" sz="2400" dirty="0" err="1"/>
              <a:t>препарати</a:t>
            </a:r>
            <a:r>
              <a:rPr lang="ru-RU" sz="2400" dirty="0"/>
              <a:t> </a:t>
            </a:r>
            <a:r>
              <a:rPr lang="ru-RU" sz="2400" dirty="0" err="1"/>
              <a:t>газоообразно</a:t>
            </a:r>
            <a:r>
              <a:rPr lang="uk-UA" sz="2400" dirty="0"/>
              <a:t>ї</a:t>
            </a:r>
            <a:r>
              <a:rPr lang="ru-RU" sz="2400" dirty="0"/>
              <a:t> </a:t>
            </a:r>
            <a:r>
              <a:rPr lang="ru-RU" sz="2400" dirty="0" err="1"/>
              <a:t>консистенції</a:t>
            </a:r>
            <a:r>
              <a:rPr lang="ru-RU" sz="2400" dirty="0"/>
              <a:t>: </a:t>
            </a:r>
            <a:r>
              <a:rPr lang="ru-RU" sz="2400" dirty="0" err="1"/>
              <a:t>спреї</a:t>
            </a:r>
            <a:r>
              <a:rPr lang="ru-RU" sz="2400" dirty="0"/>
              <a:t>. </a:t>
            </a:r>
            <a:endParaRPr lang="uk-UA" sz="2400" dirty="0"/>
          </a:p>
          <a:p>
            <a:pPr algn="just"/>
            <a:r>
              <a:rPr lang="ru-RU" sz="2400" dirty="0" err="1"/>
              <a:t>Істотним</a:t>
            </a:r>
            <a:r>
              <a:rPr lang="ru-RU" sz="2400" dirty="0"/>
              <a:t> </a:t>
            </a:r>
            <a:r>
              <a:rPr lang="ru-RU" sz="2400" dirty="0" err="1"/>
              <a:t>недоліком</a:t>
            </a:r>
            <a:r>
              <a:rPr lang="ru-RU" sz="2400" dirty="0"/>
              <a:t> </a:t>
            </a:r>
            <a:r>
              <a:rPr lang="ru-RU" sz="2400" dirty="0" err="1"/>
              <a:t>даної</a:t>
            </a:r>
            <a:r>
              <a:rPr lang="ru-RU" sz="2400" dirty="0"/>
              <a:t> </a:t>
            </a:r>
            <a:r>
              <a:rPr lang="ru-RU" sz="2400" dirty="0" err="1"/>
              <a:t>класифікації</a:t>
            </a:r>
            <a:r>
              <a:rPr lang="ru-RU" sz="2400" dirty="0"/>
              <a:t> є те, </a:t>
            </a:r>
            <a:r>
              <a:rPr lang="ru-RU" sz="2400" dirty="0" err="1"/>
              <a:t>що</a:t>
            </a:r>
            <a:r>
              <a:rPr lang="ru-RU" sz="2400" dirty="0"/>
              <a:t> </a:t>
            </a:r>
            <a:r>
              <a:rPr lang="ru-RU" sz="2400" dirty="0" err="1"/>
              <a:t>агрегатний</a:t>
            </a:r>
            <a:r>
              <a:rPr lang="ru-RU" sz="2400" dirty="0"/>
              <a:t> стан не </a:t>
            </a:r>
            <a:r>
              <a:rPr lang="ru-RU" sz="2400" dirty="0" err="1"/>
              <a:t>містить</a:t>
            </a:r>
            <a:r>
              <a:rPr lang="ru-RU" sz="2400" dirty="0"/>
              <a:t> </a:t>
            </a:r>
            <a:r>
              <a:rPr lang="ru-RU" sz="2400" dirty="0" err="1"/>
              <a:t>інформації</a:t>
            </a:r>
            <a:r>
              <a:rPr lang="ru-RU" sz="2400" dirty="0"/>
              <a:t> про </a:t>
            </a:r>
            <a:r>
              <a:rPr lang="ru-RU" sz="2400" dirty="0" err="1"/>
              <a:t>технологічні</a:t>
            </a:r>
            <a:r>
              <a:rPr lang="ru-RU" sz="2400" dirty="0"/>
              <a:t> </a:t>
            </a:r>
            <a:r>
              <a:rPr lang="ru-RU" sz="2400" dirty="0" err="1"/>
              <a:t>процеси</a:t>
            </a:r>
            <a:r>
              <a:rPr lang="ru-RU" sz="2400" dirty="0"/>
              <a:t>, </a:t>
            </a:r>
            <a:r>
              <a:rPr lang="ru-RU" sz="2400" dirty="0" err="1"/>
              <a:t>які</a:t>
            </a:r>
            <a:r>
              <a:rPr lang="ru-RU" sz="2400" dirty="0"/>
              <a:t> </a:t>
            </a:r>
            <a:r>
              <a:rPr lang="ru-RU" sz="2400" dirty="0" err="1"/>
              <a:t>використовуються</a:t>
            </a:r>
            <a:r>
              <a:rPr lang="ru-RU" sz="2400" dirty="0"/>
              <a:t> при </a:t>
            </a:r>
            <a:r>
              <a:rPr lang="ru-RU" sz="2400" dirty="0" err="1"/>
              <a:t>виготовленні</a:t>
            </a:r>
            <a:r>
              <a:rPr lang="ru-RU" dirty="0"/>
              <a:t>. </a:t>
            </a:r>
            <a:endParaRPr lang="uk-UA" dirty="0"/>
          </a:p>
        </p:txBody>
      </p:sp>
      <p:sp>
        <p:nvSpPr>
          <p:cNvPr id="2" name="Номер слайда 1"/>
          <p:cNvSpPr>
            <a:spLocks noGrp="1"/>
          </p:cNvSpPr>
          <p:nvPr>
            <p:ph type="sldNum" sz="quarter" idx="12"/>
          </p:nvPr>
        </p:nvSpPr>
        <p:spPr/>
        <p:txBody>
          <a:bodyPr/>
          <a:lstStyle/>
          <a:p>
            <a:fld id="{CB835EAE-7467-4947-9CF8-7C3B5B227A9C}" type="slidenum">
              <a:rPr lang="uk-UA" smtClean="0"/>
              <a:t>13</a:t>
            </a:fld>
            <a:endParaRPr lang="uk-UA"/>
          </a:p>
        </p:txBody>
      </p:sp>
    </p:spTree>
    <p:extLst>
      <p:ext uri="{BB962C8B-B14F-4D97-AF65-F5344CB8AC3E}">
        <p14:creationId xmlns:p14="http://schemas.microsoft.com/office/powerpoint/2010/main" val="3886407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5"/>
          <p:cNvSpPr>
            <a:spLocks noChangeArrowheads="1"/>
          </p:cNvSpPr>
          <p:nvPr/>
        </p:nvSpPr>
        <p:spPr bwMode="auto">
          <a:xfrm>
            <a:off x="1989056" y="22511"/>
            <a:ext cx="9068585"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2400" b="1"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Класифікація</a:t>
            </a:r>
            <a:r>
              <a:rPr kumimoji="0" lang="ru-RU" altLang="uk-UA" sz="24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kumimoji="0" lang="ru-RU" altLang="uk-UA" sz="2400" b="1"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гомеопатичних</a:t>
            </a:r>
            <a:r>
              <a:rPr kumimoji="0" lang="ru-RU" altLang="uk-UA" sz="24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kumimoji="0" lang="ru-RU" altLang="uk-UA" sz="2400" b="1"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препаратів</a:t>
            </a:r>
            <a:r>
              <a:rPr kumimoji="0" lang="ru-RU" altLang="uk-UA" sz="24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за способом </a:t>
            </a:r>
            <a:r>
              <a:rPr kumimoji="0" lang="ru-RU" altLang="uk-UA" sz="2400" b="1"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введення</a:t>
            </a:r>
            <a:endParaRPr kumimoji="0" lang="uk-UA" altLang="uk-UA" sz="2400" b="0" i="0" u="none" strike="noStrike" cap="none" normalizeH="0" baseline="0" dirty="0" smtClean="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uk-UA" altLang="uk-UA" sz="2400" b="0" i="0" u="none" strike="noStrike" cap="none" normalizeH="0" baseline="0" dirty="0" smtClean="0">
              <a:ln>
                <a:noFill/>
              </a:ln>
              <a:solidFill>
                <a:schemeClr val="tx1"/>
              </a:solidFill>
              <a:effectLst/>
              <a:latin typeface="Arial" panose="020B0604020202020204" pitchFamily="34" charset="0"/>
            </a:endParaRPr>
          </a:p>
        </p:txBody>
      </p:sp>
      <p:grpSp>
        <p:nvGrpSpPr>
          <p:cNvPr id="5" name="Группа 117"/>
          <p:cNvGrpSpPr>
            <a:grpSpLocks/>
          </p:cNvGrpSpPr>
          <p:nvPr/>
        </p:nvGrpSpPr>
        <p:grpSpPr bwMode="auto">
          <a:xfrm>
            <a:off x="1809945" y="886120"/>
            <a:ext cx="9078013" cy="5373278"/>
            <a:chOff x="949" y="4970"/>
            <a:chExt cx="9275" cy="6532"/>
          </a:xfrm>
        </p:grpSpPr>
        <p:sp>
          <p:nvSpPr>
            <p:cNvPr id="6" name="Line 97"/>
            <p:cNvSpPr>
              <a:spLocks noChangeShapeType="1"/>
            </p:cNvSpPr>
            <p:nvPr/>
          </p:nvSpPr>
          <p:spPr bwMode="auto">
            <a:xfrm>
              <a:off x="1562" y="7242"/>
              <a:ext cx="1" cy="427"/>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7" name="Line 98"/>
            <p:cNvSpPr>
              <a:spLocks noChangeShapeType="1"/>
            </p:cNvSpPr>
            <p:nvPr/>
          </p:nvSpPr>
          <p:spPr bwMode="auto">
            <a:xfrm>
              <a:off x="3124" y="7242"/>
              <a:ext cx="1" cy="427"/>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8" name="Line 99"/>
            <p:cNvSpPr>
              <a:spLocks noChangeShapeType="1"/>
            </p:cNvSpPr>
            <p:nvPr/>
          </p:nvSpPr>
          <p:spPr bwMode="auto">
            <a:xfrm>
              <a:off x="3124" y="6816"/>
              <a:ext cx="1" cy="427"/>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9" name="Line 100"/>
            <p:cNvSpPr>
              <a:spLocks noChangeShapeType="1"/>
            </p:cNvSpPr>
            <p:nvPr/>
          </p:nvSpPr>
          <p:spPr bwMode="auto">
            <a:xfrm>
              <a:off x="1562" y="7242"/>
              <a:ext cx="3321" cy="1"/>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0" name="Line 101"/>
            <p:cNvSpPr>
              <a:spLocks noChangeShapeType="1"/>
            </p:cNvSpPr>
            <p:nvPr/>
          </p:nvSpPr>
          <p:spPr bwMode="auto">
            <a:xfrm>
              <a:off x="3408" y="5964"/>
              <a:ext cx="1" cy="285"/>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1" name="Line 102"/>
            <p:cNvSpPr>
              <a:spLocks noChangeShapeType="1"/>
            </p:cNvSpPr>
            <p:nvPr/>
          </p:nvSpPr>
          <p:spPr bwMode="auto">
            <a:xfrm>
              <a:off x="8378" y="5964"/>
              <a:ext cx="1" cy="285"/>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2" name="Line 103"/>
            <p:cNvSpPr>
              <a:spLocks noChangeShapeType="1"/>
            </p:cNvSpPr>
            <p:nvPr/>
          </p:nvSpPr>
          <p:spPr bwMode="auto">
            <a:xfrm>
              <a:off x="5874" y="5539"/>
              <a:ext cx="1" cy="426"/>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3" name="Line 104"/>
            <p:cNvSpPr>
              <a:spLocks noChangeShapeType="1"/>
            </p:cNvSpPr>
            <p:nvPr/>
          </p:nvSpPr>
          <p:spPr bwMode="auto">
            <a:xfrm>
              <a:off x="3408" y="5964"/>
              <a:ext cx="4970" cy="0"/>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4" name="Rectangle 105"/>
            <p:cNvSpPr>
              <a:spLocks noChangeArrowheads="1"/>
            </p:cNvSpPr>
            <p:nvPr/>
          </p:nvSpPr>
          <p:spPr bwMode="auto">
            <a:xfrm>
              <a:off x="3628" y="4970"/>
              <a:ext cx="4447" cy="568"/>
            </a:xfrm>
            <a:prstGeom prst="rect">
              <a:avLst/>
            </a:prstGeom>
            <a:solidFill>
              <a:srgbClr val="EAEAEA"/>
            </a:solidFill>
            <a:ln w="317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4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Гомеопатич</a:t>
              </a:r>
              <a:r>
                <a:rPr kumimoji="0" lang="uk-UA" altLang="uk-UA" sz="14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ні</a:t>
              </a:r>
              <a:r>
                <a:rPr kumimoji="0" lang="ru-RU" altLang="uk-UA" sz="14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препарат</a:t>
              </a:r>
              <a:r>
                <a:rPr kumimoji="0" lang="uk-UA" altLang="uk-UA" sz="14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и</a:t>
              </a:r>
              <a:endParaRPr kumimoji="0" lang="uk-UA" altLang="uk-UA" sz="1800" b="0" i="0" u="none" strike="noStrike" cap="none" normalizeH="0" baseline="0" smtClean="0">
                <a:ln>
                  <a:noFill/>
                </a:ln>
                <a:solidFill>
                  <a:schemeClr val="tx1"/>
                </a:solidFill>
                <a:effectLst/>
                <a:latin typeface="Arial" panose="020B0604020202020204" pitchFamily="34" charset="0"/>
              </a:endParaRPr>
            </a:p>
          </p:txBody>
        </p:sp>
        <p:sp>
          <p:nvSpPr>
            <p:cNvPr id="15" name="Rectangle 106"/>
            <p:cNvSpPr>
              <a:spLocks noChangeArrowheads="1"/>
            </p:cNvSpPr>
            <p:nvPr/>
          </p:nvSpPr>
          <p:spPr bwMode="auto">
            <a:xfrm>
              <a:off x="1846" y="6248"/>
              <a:ext cx="3079" cy="568"/>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Е</a:t>
              </a: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нтеральн</a:t>
              </a: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і</a:t>
              </a:r>
              <a:endParaRPr kumimoji="0" lang="uk-UA" altLang="uk-UA" sz="1800" b="0" i="0" u="none" strike="noStrike" cap="none" normalizeH="0" baseline="0" smtClean="0">
                <a:ln>
                  <a:noFill/>
                </a:ln>
                <a:solidFill>
                  <a:schemeClr val="tx1"/>
                </a:solidFill>
                <a:effectLst/>
                <a:latin typeface="Arial" panose="020B0604020202020204" pitchFamily="34" charset="0"/>
              </a:endParaRPr>
            </a:p>
          </p:txBody>
        </p:sp>
        <p:sp>
          <p:nvSpPr>
            <p:cNvPr id="16" name="Rectangle 107"/>
            <p:cNvSpPr>
              <a:spLocks noChangeArrowheads="1"/>
            </p:cNvSpPr>
            <p:nvPr/>
          </p:nvSpPr>
          <p:spPr bwMode="auto">
            <a:xfrm>
              <a:off x="6816" y="6248"/>
              <a:ext cx="3124" cy="568"/>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Парентеральн</a:t>
              </a: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і</a:t>
              </a:r>
              <a:endParaRPr kumimoji="0" lang="uk-UA" altLang="uk-UA" sz="1800" b="0" i="0" u="none" strike="noStrike" cap="none" normalizeH="0" baseline="0" smtClean="0">
                <a:ln>
                  <a:noFill/>
                </a:ln>
                <a:solidFill>
                  <a:schemeClr val="tx1"/>
                </a:solidFill>
                <a:effectLst/>
                <a:latin typeface="Arial" panose="020B0604020202020204" pitchFamily="34" charset="0"/>
              </a:endParaRPr>
            </a:p>
          </p:txBody>
        </p:sp>
        <p:sp>
          <p:nvSpPr>
            <p:cNvPr id="17" name="Rectangle 108"/>
            <p:cNvSpPr>
              <a:spLocks noChangeArrowheads="1"/>
            </p:cNvSpPr>
            <p:nvPr/>
          </p:nvSpPr>
          <p:spPr bwMode="auto">
            <a:xfrm>
              <a:off x="972" y="9515"/>
              <a:ext cx="1418" cy="1987"/>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a:t>
              </a: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и</a:t>
              </a: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люц</a:t>
              </a: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ії</a:t>
              </a:r>
              <a:endParaRPr kumimoji="0" lang="uk-UA" altLang="uk-UA" sz="800"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Таблетки</a:t>
              </a:r>
              <a:endParaRPr kumimoji="0" lang="ru-RU" altLang="uk-UA" sz="800"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Порошки</a:t>
              </a:r>
              <a:endParaRPr kumimoji="0" lang="ru-RU" altLang="uk-UA" sz="800"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2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(тритурац</a:t>
              </a:r>
              <a:r>
                <a:rPr kumimoji="0" lang="uk-UA" altLang="uk-UA" sz="12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ії</a:t>
              </a:r>
              <a:r>
                <a:rPr kumimoji="0" lang="ru-RU" altLang="uk-UA" sz="12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altLang="uk-UA"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uk-UA" sz="1800" b="0" i="0" u="none" strike="noStrike" cap="none" normalizeH="0" baseline="0" smtClean="0">
                <a:ln>
                  <a:noFill/>
                </a:ln>
                <a:solidFill>
                  <a:schemeClr val="tx1"/>
                </a:solidFill>
                <a:effectLst/>
                <a:latin typeface="Arial" panose="020B0604020202020204" pitchFamily="34" charset="0"/>
              </a:endParaRPr>
            </a:p>
          </p:txBody>
        </p:sp>
        <p:sp>
          <p:nvSpPr>
            <p:cNvPr id="18" name="Rectangle 109"/>
            <p:cNvSpPr>
              <a:spLocks noChangeArrowheads="1"/>
            </p:cNvSpPr>
            <p:nvPr/>
          </p:nvSpPr>
          <p:spPr bwMode="auto">
            <a:xfrm>
              <a:off x="4107" y="9526"/>
              <a:ext cx="1532" cy="1976"/>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Супозитор</a:t>
              </a:r>
              <a:r>
                <a:rPr kumimoji="0" lang="uk-UA" altLang="uk-UA" sz="11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ії</a:t>
              </a:r>
              <a:endParaRPr kumimoji="0" lang="uk-UA" altLang="uk-UA" sz="1800" b="0" i="0" u="none" strike="noStrike" cap="none" normalizeH="0" baseline="0" dirty="0" smtClean="0">
                <a:ln>
                  <a:noFill/>
                </a:ln>
                <a:solidFill>
                  <a:schemeClr val="tx1"/>
                </a:solidFill>
                <a:effectLst/>
                <a:latin typeface="Arial" panose="020B0604020202020204" pitchFamily="34" charset="0"/>
              </a:endParaRPr>
            </a:p>
          </p:txBody>
        </p:sp>
        <p:sp>
          <p:nvSpPr>
            <p:cNvPr id="19" name="Rectangle 110"/>
            <p:cNvSpPr>
              <a:spLocks noChangeArrowheads="1"/>
            </p:cNvSpPr>
            <p:nvPr/>
          </p:nvSpPr>
          <p:spPr bwMode="auto">
            <a:xfrm>
              <a:off x="2511" y="9514"/>
              <a:ext cx="1418" cy="1988"/>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Гранул</a:t>
              </a: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и</a:t>
              </a:r>
              <a:endParaRPr kumimoji="0" lang="uk-UA" altLang="uk-UA" sz="800"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Субл</a:t>
              </a: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і</a:t>
              </a: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нгвальн</a:t>
              </a: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і</a:t>
              </a: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таблетки</a:t>
              </a:r>
              <a:endParaRPr kumimoji="0" lang="ru-RU" altLang="uk-UA" sz="1800" b="0" i="0" u="none" strike="noStrike" cap="none" normalizeH="0" baseline="0" smtClean="0">
                <a:ln>
                  <a:noFill/>
                </a:ln>
                <a:solidFill>
                  <a:schemeClr val="tx1"/>
                </a:solidFill>
                <a:effectLst/>
                <a:latin typeface="Arial" panose="020B0604020202020204" pitchFamily="34" charset="0"/>
              </a:endParaRPr>
            </a:p>
          </p:txBody>
        </p:sp>
        <p:sp>
          <p:nvSpPr>
            <p:cNvPr id="20" name="Rectangle 111"/>
            <p:cNvSpPr>
              <a:spLocks noChangeArrowheads="1"/>
            </p:cNvSpPr>
            <p:nvPr/>
          </p:nvSpPr>
          <p:spPr bwMode="auto">
            <a:xfrm>
              <a:off x="5703" y="9514"/>
              <a:ext cx="1418" cy="1988"/>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Маз</a:t>
              </a: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і</a:t>
              </a:r>
              <a:endParaRPr kumimoji="0" lang="uk-UA" altLang="uk-UA" sz="800"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Олії</a:t>
              </a:r>
              <a:endParaRPr kumimoji="0" lang="uk-UA" altLang="uk-UA" sz="800"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Оподельдоки</a:t>
              </a:r>
              <a:endParaRPr kumimoji="0" lang="ru-RU" altLang="uk-UA"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uk-UA" sz="1800" b="0" i="0" u="none" strike="noStrike" cap="none" normalizeH="0" baseline="0" smtClean="0">
                <a:ln>
                  <a:noFill/>
                </a:ln>
                <a:solidFill>
                  <a:schemeClr val="tx1"/>
                </a:solidFill>
                <a:effectLst/>
                <a:latin typeface="Arial" panose="020B0604020202020204" pitchFamily="34" charset="0"/>
              </a:endParaRPr>
            </a:p>
          </p:txBody>
        </p:sp>
        <p:sp>
          <p:nvSpPr>
            <p:cNvPr id="21" name="Rectangle 112"/>
            <p:cNvSpPr>
              <a:spLocks noChangeArrowheads="1"/>
            </p:cNvSpPr>
            <p:nvPr/>
          </p:nvSpPr>
          <p:spPr bwMode="auto">
            <a:xfrm>
              <a:off x="7242" y="9514"/>
              <a:ext cx="2224" cy="1988"/>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Очні</a:t>
              </a: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к</a:t>
              </a: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a:t>
              </a: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апли</a:t>
              </a:r>
              <a:endParaRPr kumimoji="0" lang="ru-RU" altLang="uk-UA" sz="800"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Очні</a:t>
              </a: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маз</a:t>
              </a: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і</a:t>
              </a:r>
              <a:endParaRPr kumimoji="0" lang="uk-UA" altLang="uk-UA" sz="800"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Вушні краплі</a:t>
              </a:r>
              <a:endParaRPr kumimoji="0" lang="ru-RU" altLang="uk-UA" sz="800"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a:t>
              </a: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a:t>
              </a: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апл</a:t>
              </a: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і</a:t>
              </a: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для носа</a:t>
              </a:r>
              <a:endParaRPr kumimoji="0" lang="ru-RU" altLang="uk-UA" sz="800"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Назальн</a:t>
              </a:r>
              <a:r>
                <a:rPr kumimoji="0" lang="uk-UA" altLang="uk-UA" sz="1100" b="0" i="0" u="none" strike="noStrike"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ий</a:t>
              </a:r>
              <a:r>
                <a:rPr kumimoji="0" lang="ru-RU" altLang="uk-UA" sz="1100" b="0" i="0" u="none" strike="noStrike"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спрей</a:t>
              </a:r>
              <a:endParaRPr kumimoji="0" lang="ru-RU" altLang="uk-UA" sz="1800" b="0" i="0" u="none" strike="noStrike" cap="none" normalizeH="0" baseline="0" smtClean="0">
                <a:ln>
                  <a:noFill/>
                </a:ln>
                <a:solidFill>
                  <a:schemeClr val="tx1"/>
                </a:solidFill>
                <a:effectLst/>
                <a:latin typeface="Arial" panose="020B0604020202020204" pitchFamily="34" charset="0"/>
              </a:endParaRPr>
            </a:p>
          </p:txBody>
        </p:sp>
        <p:sp>
          <p:nvSpPr>
            <p:cNvPr id="22" name="Line 113"/>
            <p:cNvSpPr>
              <a:spLocks noChangeShapeType="1"/>
            </p:cNvSpPr>
            <p:nvPr/>
          </p:nvSpPr>
          <p:spPr bwMode="auto">
            <a:xfrm>
              <a:off x="6421" y="7243"/>
              <a:ext cx="1" cy="427"/>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23" name="Line 114"/>
            <p:cNvSpPr>
              <a:spLocks noChangeShapeType="1"/>
            </p:cNvSpPr>
            <p:nvPr/>
          </p:nvSpPr>
          <p:spPr bwMode="auto">
            <a:xfrm>
              <a:off x="8093" y="7243"/>
              <a:ext cx="1" cy="427"/>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24" name="Line 115"/>
            <p:cNvSpPr>
              <a:spLocks noChangeShapeType="1"/>
            </p:cNvSpPr>
            <p:nvPr/>
          </p:nvSpPr>
          <p:spPr bwMode="auto">
            <a:xfrm>
              <a:off x="8093" y="6829"/>
              <a:ext cx="1" cy="427"/>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25" name="Line 116"/>
            <p:cNvSpPr>
              <a:spLocks noChangeShapeType="1"/>
            </p:cNvSpPr>
            <p:nvPr/>
          </p:nvSpPr>
          <p:spPr bwMode="auto">
            <a:xfrm>
              <a:off x="6421" y="7241"/>
              <a:ext cx="3364" cy="1"/>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26" name="Line 117"/>
            <p:cNvSpPr>
              <a:spLocks noChangeShapeType="1"/>
            </p:cNvSpPr>
            <p:nvPr/>
          </p:nvSpPr>
          <p:spPr bwMode="auto">
            <a:xfrm>
              <a:off x="4882" y="7243"/>
              <a:ext cx="1" cy="427"/>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27" name="Line 118"/>
            <p:cNvSpPr>
              <a:spLocks noChangeShapeType="1"/>
            </p:cNvSpPr>
            <p:nvPr/>
          </p:nvSpPr>
          <p:spPr bwMode="auto">
            <a:xfrm>
              <a:off x="9784" y="7243"/>
              <a:ext cx="1" cy="427"/>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28" name="Line 119"/>
            <p:cNvSpPr>
              <a:spLocks noChangeShapeType="1"/>
            </p:cNvSpPr>
            <p:nvPr/>
          </p:nvSpPr>
          <p:spPr bwMode="auto">
            <a:xfrm flipH="1">
              <a:off x="1562" y="8598"/>
              <a:ext cx="0" cy="913"/>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29" name="Line 120"/>
            <p:cNvSpPr>
              <a:spLocks noChangeShapeType="1"/>
            </p:cNvSpPr>
            <p:nvPr/>
          </p:nvSpPr>
          <p:spPr bwMode="auto">
            <a:xfrm>
              <a:off x="3124" y="8415"/>
              <a:ext cx="1" cy="1082"/>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30" name="Line 121"/>
            <p:cNvSpPr>
              <a:spLocks noChangeShapeType="1"/>
            </p:cNvSpPr>
            <p:nvPr/>
          </p:nvSpPr>
          <p:spPr bwMode="auto">
            <a:xfrm>
              <a:off x="4882" y="8249"/>
              <a:ext cx="1" cy="1265"/>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31" name="Line 122"/>
            <p:cNvSpPr>
              <a:spLocks noChangeShapeType="1"/>
            </p:cNvSpPr>
            <p:nvPr/>
          </p:nvSpPr>
          <p:spPr bwMode="auto">
            <a:xfrm>
              <a:off x="6421" y="8965"/>
              <a:ext cx="1" cy="549"/>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32" name="Line 123"/>
            <p:cNvSpPr>
              <a:spLocks noChangeShapeType="1"/>
            </p:cNvSpPr>
            <p:nvPr/>
          </p:nvSpPr>
          <p:spPr bwMode="auto">
            <a:xfrm>
              <a:off x="8094" y="9088"/>
              <a:ext cx="0" cy="426"/>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33" name="Rectangle 124"/>
            <p:cNvSpPr>
              <a:spLocks noChangeArrowheads="1"/>
            </p:cNvSpPr>
            <p:nvPr/>
          </p:nvSpPr>
          <p:spPr bwMode="auto">
            <a:xfrm>
              <a:off x="949" y="7668"/>
              <a:ext cx="1418" cy="1420"/>
            </a:xfrm>
            <a:prstGeom prst="rect">
              <a:avLst/>
            </a:prstGeom>
            <a:solidFill>
              <a:srgbClr val="FFFFFF"/>
            </a:solidFill>
            <a:ln w="317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Перораль</a:t>
              </a:r>
              <a:r>
                <a:rPr kumimoji="0" lang="uk-UA" altLang="uk-UA" sz="11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ні</a:t>
              </a:r>
              <a:endParaRPr kumimoji="0" lang="uk-UA" altLang="uk-UA" sz="1800" b="0" i="0" u="none" strike="noStrike" cap="none" normalizeH="0" baseline="0" dirty="0" smtClean="0">
                <a:ln>
                  <a:noFill/>
                </a:ln>
                <a:solidFill>
                  <a:schemeClr val="tx1"/>
                </a:solidFill>
                <a:effectLst/>
                <a:latin typeface="Arial" panose="020B0604020202020204" pitchFamily="34" charset="0"/>
              </a:endParaRPr>
            </a:p>
          </p:txBody>
        </p:sp>
        <p:sp>
          <p:nvSpPr>
            <p:cNvPr id="34" name="Rectangle 125"/>
            <p:cNvSpPr>
              <a:spLocks noChangeArrowheads="1"/>
            </p:cNvSpPr>
            <p:nvPr/>
          </p:nvSpPr>
          <p:spPr bwMode="auto">
            <a:xfrm>
              <a:off x="4084" y="7668"/>
              <a:ext cx="1532" cy="1420"/>
            </a:xfrm>
            <a:prstGeom prst="rect">
              <a:avLst/>
            </a:prstGeom>
            <a:solidFill>
              <a:srgbClr val="FFFFFF"/>
            </a:solidFill>
            <a:ln w="317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Ректальн</a:t>
              </a: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і</a:t>
              </a:r>
              <a:endParaRPr kumimoji="0" lang="uk-UA" altLang="uk-UA"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uk-UA" sz="1800" b="0" i="0" u="none" strike="noStrike" cap="none" normalizeH="0" baseline="0" smtClean="0">
                <a:ln>
                  <a:noFill/>
                </a:ln>
                <a:solidFill>
                  <a:schemeClr val="tx1"/>
                </a:solidFill>
                <a:effectLst/>
                <a:latin typeface="Arial" panose="020B0604020202020204" pitchFamily="34" charset="0"/>
              </a:endParaRPr>
            </a:p>
          </p:txBody>
        </p:sp>
        <p:sp>
          <p:nvSpPr>
            <p:cNvPr id="35" name="Rectangle 126"/>
            <p:cNvSpPr>
              <a:spLocks noChangeArrowheads="1"/>
            </p:cNvSpPr>
            <p:nvPr/>
          </p:nvSpPr>
          <p:spPr bwMode="auto">
            <a:xfrm>
              <a:off x="5680" y="7668"/>
              <a:ext cx="1418" cy="1420"/>
            </a:xfrm>
            <a:prstGeom prst="rect">
              <a:avLst/>
            </a:prstGeom>
            <a:solidFill>
              <a:srgbClr val="FFFFFF"/>
            </a:solidFill>
            <a:ln w="317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Для нанесен</a:t>
              </a: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ня </a:t>
              </a: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на </a:t>
              </a: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шкіру</a:t>
              </a:r>
              <a:endParaRPr kumimoji="0" lang="uk-UA" altLang="uk-UA" sz="1800" b="0" i="0" u="none" strike="noStrike" cap="none" normalizeH="0" baseline="0" smtClean="0">
                <a:ln>
                  <a:noFill/>
                </a:ln>
                <a:solidFill>
                  <a:schemeClr val="tx1"/>
                </a:solidFill>
                <a:effectLst/>
                <a:latin typeface="Arial" panose="020B0604020202020204" pitchFamily="34" charset="0"/>
              </a:endParaRPr>
            </a:p>
          </p:txBody>
        </p:sp>
        <p:sp>
          <p:nvSpPr>
            <p:cNvPr id="36" name="Rectangle 127"/>
            <p:cNvSpPr>
              <a:spLocks noChangeArrowheads="1"/>
            </p:cNvSpPr>
            <p:nvPr/>
          </p:nvSpPr>
          <p:spPr bwMode="auto">
            <a:xfrm>
              <a:off x="2488" y="7668"/>
              <a:ext cx="1418" cy="1420"/>
            </a:xfrm>
            <a:prstGeom prst="rect">
              <a:avLst/>
            </a:prstGeom>
            <a:solidFill>
              <a:srgbClr val="FFFFFF"/>
            </a:solidFill>
            <a:ln w="317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Субл</a:t>
              </a: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і</a:t>
              </a: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нгвальн</a:t>
              </a: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і</a:t>
              </a:r>
              <a:endParaRPr kumimoji="0" lang="uk-UA" altLang="uk-UA" sz="1800" b="0" i="0" u="none" strike="noStrike" cap="none" normalizeH="0" baseline="0" smtClean="0">
                <a:ln>
                  <a:noFill/>
                </a:ln>
                <a:solidFill>
                  <a:schemeClr val="tx1"/>
                </a:solidFill>
                <a:effectLst/>
                <a:latin typeface="Arial" panose="020B0604020202020204" pitchFamily="34" charset="0"/>
              </a:endParaRPr>
            </a:p>
          </p:txBody>
        </p:sp>
        <p:sp>
          <p:nvSpPr>
            <p:cNvPr id="37" name="Rectangle 128"/>
            <p:cNvSpPr>
              <a:spLocks noChangeArrowheads="1"/>
            </p:cNvSpPr>
            <p:nvPr/>
          </p:nvSpPr>
          <p:spPr bwMode="auto">
            <a:xfrm>
              <a:off x="7219" y="7668"/>
              <a:ext cx="1654" cy="1420"/>
            </a:xfrm>
            <a:prstGeom prst="rect">
              <a:avLst/>
            </a:prstGeom>
            <a:solidFill>
              <a:srgbClr val="FFFFFF"/>
            </a:solidFill>
            <a:ln w="317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Для нанесен</a:t>
              </a: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a:t>
              </a: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я наслиз</a:t>
              </a: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ові </a:t>
              </a: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оболо</a:t>
              </a: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нки</a:t>
              </a:r>
              <a:endParaRPr kumimoji="0" lang="uk-UA" altLang="uk-UA" sz="1800" b="0" i="0" u="none" strike="noStrike" cap="none" normalizeH="0" baseline="0" smtClean="0">
                <a:ln>
                  <a:noFill/>
                </a:ln>
                <a:solidFill>
                  <a:schemeClr val="tx1"/>
                </a:solidFill>
                <a:effectLst/>
                <a:latin typeface="Arial" panose="020B0604020202020204" pitchFamily="34" charset="0"/>
              </a:endParaRPr>
            </a:p>
          </p:txBody>
        </p:sp>
        <p:sp>
          <p:nvSpPr>
            <p:cNvPr id="38" name="Rectangle 129"/>
            <p:cNvSpPr>
              <a:spLocks noChangeArrowheads="1"/>
            </p:cNvSpPr>
            <p:nvPr/>
          </p:nvSpPr>
          <p:spPr bwMode="auto">
            <a:xfrm>
              <a:off x="8986" y="7668"/>
              <a:ext cx="1238" cy="1420"/>
            </a:xfrm>
            <a:prstGeom prst="rect">
              <a:avLst/>
            </a:prstGeom>
            <a:solidFill>
              <a:srgbClr val="FFFFFF"/>
            </a:solidFill>
            <a:ln w="317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Ін</a:t>
              </a:r>
              <a:r>
                <a:rPr kumimoji="0" lang="ru-RU" altLang="uk-UA" sz="1100" b="0" i="0" u="none" strike="noStrike"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t>
              </a: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єкційні</a:t>
              </a:r>
              <a:endParaRPr kumimoji="0" lang="ru-RU" altLang="uk-UA" sz="1800" b="0" i="0" u="none" strike="noStrike" cap="none" normalizeH="0" baseline="0" smtClean="0">
                <a:ln>
                  <a:noFill/>
                </a:ln>
                <a:solidFill>
                  <a:schemeClr val="tx1"/>
                </a:solidFill>
                <a:effectLst/>
                <a:latin typeface="Arial" panose="020B0604020202020204" pitchFamily="34" charset="0"/>
              </a:endParaRPr>
            </a:p>
          </p:txBody>
        </p:sp>
      </p:grpSp>
      <p:sp>
        <p:nvSpPr>
          <p:cNvPr id="39" name="Rectangle 50"/>
          <p:cNvSpPr>
            <a:spLocks noChangeArrowheads="1"/>
          </p:cNvSpPr>
          <p:nvPr/>
        </p:nvSpPr>
        <p:spPr bwMode="auto">
          <a:xfrm>
            <a:off x="-1" y="457199"/>
            <a:ext cx="1934228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sp>
        <p:nvSpPr>
          <p:cNvPr id="2" name="Номер слайда 1"/>
          <p:cNvSpPr>
            <a:spLocks noGrp="1"/>
          </p:cNvSpPr>
          <p:nvPr>
            <p:ph type="sldNum" sz="quarter" idx="12"/>
          </p:nvPr>
        </p:nvSpPr>
        <p:spPr/>
        <p:txBody>
          <a:bodyPr/>
          <a:lstStyle/>
          <a:p>
            <a:fld id="{CB835EAE-7467-4947-9CF8-7C3B5B227A9C}" type="slidenum">
              <a:rPr lang="uk-UA" smtClean="0"/>
              <a:t>14</a:t>
            </a:fld>
            <a:endParaRPr lang="uk-UA"/>
          </a:p>
        </p:txBody>
      </p:sp>
    </p:spTree>
    <p:extLst>
      <p:ext uri="{BB962C8B-B14F-4D97-AF65-F5344CB8AC3E}">
        <p14:creationId xmlns:p14="http://schemas.microsoft.com/office/powerpoint/2010/main" val="2715553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99621" y="226243"/>
            <a:ext cx="9813303" cy="5815119"/>
          </a:xfrm>
        </p:spPr>
        <p:txBody>
          <a:bodyPr>
            <a:normAutofit/>
          </a:bodyPr>
          <a:lstStyle/>
          <a:p>
            <a:pPr algn="ctr"/>
            <a:r>
              <a:rPr lang="uk-UA" sz="2000" b="1" dirty="0"/>
              <a:t>Всі гомеопатичні засоби за способом використання поділяються на дві групи препаратів</a:t>
            </a:r>
            <a:r>
              <a:rPr lang="uk-UA" sz="2000" b="1" dirty="0" smtClean="0"/>
              <a:t>:</a:t>
            </a:r>
          </a:p>
          <a:p>
            <a:pPr algn="just"/>
            <a:r>
              <a:rPr lang="uk-UA" sz="2400" dirty="0" smtClean="0"/>
              <a:t> </a:t>
            </a:r>
            <a:r>
              <a:rPr lang="uk-UA" sz="2400" u="sng" dirty="0">
                <a:solidFill>
                  <a:srgbClr val="FFC000"/>
                </a:solidFill>
              </a:rPr>
              <a:t>для внутрішнього і для зовнішнього застосування. </a:t>
            </a:r>
            <a:endParaRPr lang="uk-UA" sz="2400" u="sng" dirty="0" smtClean="0">
              <a:solidFill>
                <a:srgbClr val="FFC000"/>
              </a:solidFill>
            </a:endParaRPr>
          </a:p>
          <a:p>
            <a:pPr algn="just"/>
            <a:r>
              <a:rPr lang="uk-UA" sz="2400" dirty="0" smtClean="0">
                <a:solidFill>
                  <a:srgbClr val="FFC000"/>
                </a:solidFill>
              </a:rPr>
              <a:t>Для </a:t>
            </a:r>
            <a:r>
              <a:rPr lang="uk-UA" sz="2400" dirty="0">
                <a:solidFill>
                  <a:srgbClr val="FFC000"/>
                </a:solidFill>
              </a:rPr>
              <a:t>внутрішнього прийому</a:t>
            </a:r>
            <a:r>
              <a:rPr lang="uk-UA" sz="2400" dirty="0"/>
              <a:t>: </a:t>
            </a:r>
            <a:endParaRPr lang="uk-UA" sz="2400" dirty="0" smtClean="0"/>
          </a:p>
          <a:p>
            <a:pPr algn="just"/>
            <a:r>
              <a:rPr lang="uk-UA" sz="2400" dirty="0" smtClean="0"/>
              <a:t>- </a:t>
            </a:r>
            <a:r>
              <a:rPr lang="uk-UA" sz="2400" dirty="0"/>
              <a:t>краплі на спиртовій та водній </a:t>
            </a:r>
            <a:r>
              <a:rPr lang="uk-UA" sz="2400" dirty="0" smtClean="0"/>
              <a:t>основах; </a:t>
            </a:r>
          </a:p>
          <a:p>
            <a:pPr algn="just"/>
            <a:r>
              <a:rPr lang="uk-UA" sz="2400" dirty="0" smtClean="0"/>
              <a:t>- </a:t>
            </a:r>
            <a:r>
              <a:rPr lang="uk-UA" sz="2400" dirty="0"/>
              <a:t>порошки</a:t>
            </a:r>
            <a:r>
              <a:rPr lang="uk-UA" sz="2400" dirty="0" smtClean="0"/>
              <a:t>;</a:t>
            </a:r>
          </a:p>
          <a:p>
            <a:pPr algn="just"/>
            <a:r>
              <a:rPr lang="uk-UA" sz="2400" dirty="0" smtClean="0"/>
              <a:t> </a:t>
            </a:r>
            <a:r>
              <a:rPr lang="uk-UA" sz="2400" dirty="0"/>
              <a:t>- гранули (з готових маленьких цукрових драже, які потім </a:t>
            </a:r>
            <a:r>
              <a:rPr lang="uk-UA" sz="2400" dirty="0" smtClean="0"/>
              <a:t>насичуються </a:t>
            </a:r>
            <a:r>
              <a:rPr lang="uk-UA" sz="2400" dirty="0"/>
              <a:t>настоянкою препарату потрібного розведення або з цільної маси, вже насиченою відповідної лікарської </a:t>
            </a:r>
            <a:r>
              <a:rPr lang="uk-UA" sz="2400" dirty="0" smtClean="0"/>
              <a:t>настоянкою);</a:t>
            </a:r>
            <a:endParaRPr lang="uk-UA" sz="2400" dirty="0" smtClean="0"/>
          </a:p>
          <a:p>
            <a:pPr algn="just"/>
            <a:r>
              <a:rPr lang="uk-UA" sz="2400" dirty="0" smtClean="0"/>
              <a:t> </a:t>
            </a:r>
            <a:r>
              <a:rPr lang="uk-UA" sz="2400" dirty="0"/>
              <a:t>- таблетки (застосовуються рідше, пресують з цукрової маси, яка просякнута рідким препаратом необхідного розведення.); </a:t>
            </a:r>
            <a:endParaRPr lang="uk-UA" sz="2400" dirty="0" smtClean="0"/>
          </a:p>
        </p:txBody>
      </p:sp>
      <p:sp>
        <p:nvSpPr>
          <p:cNvPr id="2" name="Номер слайда 1"/>
          <p:cNvSpPr>
            <a:spLocks noGrp="1"/>
          </p:cNvSpPr>
          <p:nvPr>
            <p:ph type="sldNum" sz="quarter" idx="12"/>
          </p:nvPr>
        </p:nvSpPr>
        <p:spPr/>
        <p:txBody>
          <a:bodyPr/>
          <a:lstStyle/>
          <a:p>
            <a:fld id="{CB835EAE-7467-4947-9CF8-7C3B5B227A9C}" type="slidenum">
              <a:rPr lang="uk-UA" smtClean="0"/>
              <a:t>15</a:t>
            </a:fld>
            <a:endParaRPr lang="uk-UA"/>
          </a:p>
        </p:txBody>
      </p:sp>
    </p:spTree>
    <p:extLst>
      <p:ext uri="{BB962C8B-B14F-4D97-AF65-F5344CB8AC3E}">
        <p14:creationId xmlns:p14="http://schemas.microsoft.com/office/powerpoint/2010/main" val="3859232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Ін'єкційні розчини</a:t>
            </a:r>
            <a:endParaRPr lang="uk-UA" dirty="0"/>
          </a:p>
        </p:txBody>
      </p:sp>
      <p:sp>
        <p:nvSpPr>
          <p:cNvPr id="3" name="Объект 2"/>
          <p:cNvSpPr>
            <a:spLocks noGrp="1"/>
          </p:cNvSpPr>
          <p:nvPr>
            <p:ph idx="1"/>
          </p:nvPr>
        </p:nvSpPr>
        <p:spPr/>
        <p:txBody>
          <a:bodyPr>
            <a:normAutofit lnSpcReduction="10000"/>
          </a:bodyPr>
          <a:lstStyle/>
          <a:p>
            <a:pPr algn="just"/>
            <a:r>
              <a:rPr lang="uk-UA" sz="2000" dirty="0" smtClean="0"/>
              <a:t>ін'єкційні розчини </a:t>
            </a:r>
            <a:r>
              <a:rPr lang="uk-UA" sz="2000" dirty="0"/>
              <a:t>(поки вельми </a:t>
            </a:r>
            <a:r>
              <a:rPr lang="uk-UA" sz="2000" dirty="0" err="1"/>
              <a:t>рідко</a:t>
            </a:r>
            <a:r>
              <a:rPr lang="uk-UA" sz="2000" dirty="0"/>
              <a:t>, як новинки останніх років, це препарати комплексного лікування «</a:t>
            </a:r>
            <a:r>
              <a:rPr lang="uk-UA" sz="2000" dirty="0" err="1"/>
              <a:t>Мукоза-композитум</a:t>
            </a:r>
            <a:r>
              <a:rPr lang="uk-UA" sz="2000" dirty="0"/>
              <a:t>», «</a:t>
            </a:r>
            <a:r>
              <a:rPr lang="uk-UA" sz="2000" dirty="0" err="1"/>
              <a:t>Гепар-композитум</a:t>
            </a:r>
            <a:r>
              <a:rPr lang="uk-UA" sz="2000" dirty="0"/>
              <a:t>», «</a:t>
            </a:r>
            <a:r>
              <a:rPr lang="uk-UA" sz="2000" dirty="0" err="1"/>
              <a:t>Траумель</a:t>
            </a:r>
            <a:r>
              <a:rPr lang="uk-UA" sz="2000" dirty="0"/>
              <a:t>» та інші.). </a:t>
            </a:r>
            <a:endParaRPr lang="uk-UA" sz="2000" dirty="0" smtClean="0"/>
          </a:p>
          <a:p>
            <a:pPr algn="just"/>
            <a:r>
              <a:rPr lang="uk-UA" dirty="0"/>
              <a:t>Ін'єкційні препарати, що містять тільки один активний інгредієнт, можуть називатися </a:t>
            </a:r>
            <a:r>
              <a:rPr lang="uk-UA" dirty="0" err="1"/>
              <a:t>ин'єлі</a:t>
            </a:r>
            <a:r>
              <a:rPr lang="uk-UA" dirty="0"/>
              <a:t> — </a:t>
            </a:r>
            <a:r>
              <a:rPr lang="en-US" dirty="0" err="1"/>
              <a:t>inijeel</a:t>
            </a:r>
            <a:r>
              <a:rPr lang="en-US" dirty="0"/>
              <a:t> (</a:t>
            </a:r>
            <a:r>
              <a:rPr lang="uk-UA" dirty="0"/>
              <a:t>утворено від лат. </a:t>
            </a:r>
            <a:r>
              <a:rPr lang="en-US" dirty="0" err="1"/>
              <a:t>injectio</a:t>
            </a:r>
            <a:r>
              <a:rPr lang="en-US" dirty="0"/>
              <a:t>, </a:t>
            </a:r>
            <a:r>
              <a:rPr lang="en-US" dirty="0" err="1"/>
              <a:t>onis</a:t>
            </a:r>
            <a:r>
              <a:rPr lang="en-US" dirty="0"/>
              <a:t> f — </a:t>
            </a:r>
            <a:r>
              <a:rPr lang="uk-UA" dirty="0"/>
              <a:t>ін'єкція). Наприклад, препарати фірми </a:t>
            </a:r>
            <a:r>
              <a:rPr lang="en-US" dirty="0"/>
              <a:t>Heel: Belladonna-</a:t>
            </a:r>
            <a:r>
              <a:rPr lang="en-US" dirty="0" err="1"/>
              <a:t>Injeel</a:t>
            </a:r>
            <a:r>
              <a:rPr lang="en-US" dirty="0"/>
              <a:t>, </a:t>
            </a:r>
            <a:r>
              <a:rPr lang="en-US" dirty="0" err="1"/>
              <a:t>Angio-Injeel</a:t>
            </a:r>
            <a:r>
              <a:rPr lang="en-US" dirty="0"/>
              <a:t>. </a:t>
            </a:r>
            <a:r>
              <a:rPr lang="uk-UA" dirty="0"/>
              <a:t>Комплексні ін'єкційні та пероральні препарати звичайної і по­силеної дії називаються </a:t>
            </a:r>
            <a:r>
              <a:rPr lang="uk-UA" dirty="0" err="1"/>
              <a:t>гомакорди</a:t>
            </a:r>
            <a:r>
              <a:rPr lang="uk-UA" dirty="0"/>
              <a:t> — </a:t>
            </a:r>
            <a:r>
              <a:rPr lang="en-US" dirty="0" err="1"/>
              <a:t>homacord</a:t>
            </a:r>
            <a:r>
              <a:rPr lang="en-US" dirty="0"/>
              <a:t>. </a:t>
            </a:r>
            <a:r>
              <a:rPr lang="uk-UA" dirty="0"/>
              <a:t>Наприклад: </a:t>
            </a:r>
            <a:r>
              <a:rPr lang="en-US" dirty="0"/>
              <a:t>Belladonna-</a:t>
            </a:r>
            <a:r>
              <a:rPr lang="en-US" dirty="0" err="1"/>
              <a:t>Homacord</a:t>
            </a:r>
            <a:r>
              <a:rPr lang="en-US" dirty="0"/>
              <a:t>. </a:t>
            </a:r>
            <a:r>
              <a:rPr lang="uk-UA" dirty="0"/>
              <a:t>Лікарські засоби в гомеопатії, як і в алопатії, підрозділяються на дозовані (ін'єкційні препарати, гранули, таблетки, свічки) і недозовані (</a:t>
            </a:r>
            <a:r>
              <a:rPr lang="uk-UA" dirty="0" err="1"/>
              <a:t>оподельдоки</a:t>
            </a:r>
            <a:r>
              <a:rPr lang="uk-UA" dirty="0"/>
              <a:t>, мазі, олії). Шляхи введення гомео­патичних ліків: </a:t>
            </a:r>
            <a:r>
              <a:rPr lang="en-US" dirty="0"/>
              <a:t>per </a:t>
            </a:r>
            <a:r>
              <a:rPr lang="en-US" dirty="0" err="1"/>
              <a:t>os</a:t>
            </a:r>
            <a:r>
              <a:rPr lang="en-US" dirty="0"/>
              <a:t> (</a:t>
            </a:r>
            <a:r>
              <a:rPr lang="uk-UA" dirty="0" err="1"/>
              <a:t>перорально</a:t>
            </a:r>
            <a:r>
              <a:rPr lang="uk-UA" dirty="0"/>
              <a:t>), </a:t>
            </a:r>
            <a:r>
              <a:rPr lang="en-US" dirty="0"/>
              <a:t>sub </a:t>
            </a:r>
            <a:r>
              <a:rPr lang="en-US" dirty="0" err="1"/>
              <a:t>linguam</a:t>
            </a:r>
            <a:r>
              <a:rPr lang="en-US" dirty="0"/>
              <a:t> (</a:t>
            </a:r>
            <a:r>
              <a:rPr lang="uk-UA" dirty="0" err="1"/>
              <a:t>сублінгвально</a:t>
            </a:r>
            <a:r>
              <a:rPr lang="uk-UA" dirty="0"/>
              <a:t>), </a:t>
            </a:r>
            <a:r>
              <a:rPr lang="en-US" dirty="0"/>
              <a:t>per rectum (</a:t>
            </a:r>
            <a:r>
              <a:rPr lang="uk-UA" dirty="0" err="1"/>
              <a:t>ректально</a:t>
            </a:r>
            <a:r>
              <a:rPr lang="uk-UA" dirty="0"/>
              <a:t>), </a:t>
            </a:r>
            <a:r>
              <a:rPr lang="en-US" dirty="0"/>
              <a:t>per </a:t>
            </a:r>
            <a:r>
              <a:rPr lang="en-US" dirty="0" err="1"/>
              <a:t>injectionem</a:t>
            </a:r>
            <a:r>
              <a:rPr lang="en-US" dirty="0"/>
              <a:t> (</a:t>
            </a:r>
            <a:r>
              <a:rPr lang="uk-UA" dirty="0" err="1"/>
              <a:t>ин'єкційно</a:t>
            </a:r>
            <a:r>
              <a:rPr lang="uk-UA" dirty="0"/>
              <a:t>), </a:t>
            </a:r>
            <a:r>
              <a:rPr lang="en-US" dirty="0"/>
              <a:t>supra </a:t>
            </a:r>
            <a:r>
              <a:rPr lang="en-US" dirty="0" err="1"/>
              <a:t>cutem</a:t>
            </a:r>
            <a:r>
              <a:rPr lang="en-US" dirty="0"/>
              <a:t> (</a:t>
            </a:r>
            <a:r>
              <a:rPr lang="uk-UA" dirty="0" err="1"/>
              <a:t>супраку-танно</a:t>
            </a:r>
            <a:r>
              <a:rPr lang="uk-UA" dirty="0"/>
              <a:t>), нанесенням на слизові оболонки.</a:t>
            </a:r>
            <a:endParaRPr lang="uk-UA" sz="2000" dirty="0" smtClean="0"/>
          </a:p>
          <a:p>
            <a:pPr algn="just"/>
            <a:endParaRPr lang="uk-UA" sz="2000" dirty="0"/>
          </a:p>
          <a:p>
            <a:pPr algn="just"/>
            <a:endParaRPr lang="uk-UA" sz="2000" dirty="0"/>
          </a:p>
        </p:txBody>
      </p:sp>
      <p:sp>
        <p:nvSpPr>
          <p:cNvPr id="4" name="Номер слайда 3"/>
          <p:cNvSpPr>
            <a:spLocks noGrp="1"/>
          </p:cNvSpPr>
          <p:nvPr>
            <p:ph type="sldNum" sz="quarter" idx="12"/>
          </p:nvPr>
        </p:nvSpPr>
        <p:spPr/>
        <p:txBody>
          <a:bodyPr/>
          <a:lstStyle/>
          <a:p>
            <a:fld id="{CB835EAE-7467-4947-9CF8-7C3B5B227A9C}" type="slidenum">
              <a:rPr lang="uk-UA" smtClean="0"/>
              <a:t>16</a:t>
            </a:fld>
            <a:endParaRPr lang="uk-UA"/>
          </a:p>
        </p:txBody>
      </p:sp>
    </p:spTree>
    <p:extLst>
      <p:ext uri="{BB962C8B-B14F-4D97-AF65-F5344CB8AC3E}">
        <p14:creationId xmlns:p14="http://schemas.microsoft.com/office/powerpoint/2010/main" val="27859511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09600" y="332509"/>
            <a:ext cx="8664402" cy="5708853"/>
          </a:xfrm>
        </p:spPr>
        <p:txBody>
          <a:bodyPr>
            <a:normAutofit fontScale="70000" lnSpcReduction="20000"/>
          </a:bodyPr>
          <a:lstStyle/>
          <a:p>
            <a:pPr algn="ctr"/>
            <a:r>
              <a:rPr lang="uk-UA" sz="2000" b="1" dirty="0">
                <a:solidFill>
                  <a:srgbClr val="FFC000"/>
                </a:solidFill>
              </a:rPr>
              <a:t>Для зовнішнього застосування: </a:t>
            </a:r>
            <a:endParaRPr lang="uk-UA" sz="2000" b="1" dirty="0" smtClean="0">
              <a:solidFill>
                <a:srgbClr val="FFC000"/>
              </a:solidFill>
            </a:endParaRPr>
          </a:p>
          <a:p>
            <a:pPr algn="just"/>
            <a:r>
              <a:rPr lang="uk-UA" sz="2000" dirty="0" smtClean="0"/>
              <a:t>- </a:t>
            </a:r>
            <a:r>
              <a:rPr lang="uk-UA" sz="2000" dirty="0"/>
              <a:t>мазі (готують на основі вазеліну або ланоліну, до яких додається вказане розведення препарату.); </a:t>
            </a:r>
            <a:endParaRPr lang="uk-UA" sz="2000" dirty="0" smtClean="0"/>
          </a:p>
          <a:p>
            <a:pPr algn="just"/>
            <a:r>
              <a:rPr lang="uk-UA" sz="2000" dirty="0" smtClean="0"/>
              <a:t>Комбіновані </a:t>
            </a:r>
            <a:r>
              <a:rPr lang="uk-UA" sz="2000" dirty="0"/>
              <a:t>мазі - багатокомпонентні, іноді мають комерційні назви ( «Плазмін», «</a:t>
            </a:r>
            <a:r>
              <a:rPr lang="uk-UA" sz="2000" dirty="0" err="1"/>
              <a:t>Коріза</a:t>
            </a:r>
            <a:r>
              <a:rPr lang="uk-UA" sz="2000" dirty="0"/>
              <a:t>», «</a:t>
            </a:r>
            <a:r>
              <a:rPr lang="uk-UA" sz="2000" dirty="0" err="1"/>
              <a:t>Лінін</a:t>
            </a:r>
            <a:r>
              <a:rPr lang="uk-UA" sz="2000" dirty="0"/>
              <a:t>). </a:t>
            </a:r>
            <a:endParaRPr lang="uk-UA" sz="2000" dirty="0" smtClean="0"/>
          </a:p>
          <a:p>
            <a:pPr algn="just"/>
            <a:r>
              <a:rPr lang="uk-UA" sz="2000" dirty="0" smtClean="0"/>
              <a:t>Хвойна </a:t>
            </a:r>
            <a:r>
              <a:rPr lang="uk-UA" sz="2000" dirty="0"/>
              <a:t>мазь готується зі свіжих хвойних голок; з листя волоського горіха - мазь </a:t>
            </a:r>
            <a:r>
              <a:rPr lang="uk-UA" sz="2000" dirty="0" err="1"/>
              <a:t>Ковтуновича</a:t>
            </a:r>
            <a:r>
              <a:rPr lang="uk-UA" sz="2000" dirty="0" smtClean="0"/>
              <a:t>.</a:t>
            </a:r>
          </a:p>
          <a:p>
            <a:pPr algn="just"/>
            <a:r>
              <a:rPr lang="uk-UA" sz="2000" dirty="0" smtClean="0"/>
              <a:t> </a:t>
            </a:r>
            <a:r>
              <a:rPr lang="uk-UA" sz="2000" dirty="0"/>
              <a:t>- масла (готують на основі персикового, соняшникової, або іншого рослинного масла, до якого так само додають необхідну розведення гомеопатичного препарату) </a:t>
            </a:r>
            <a:endParaRPr lang="uk-UA" sz="2000" dirty="0" smtClean="0"/>
          </a:p>
          <a:p>
            <a:pPr algn="just"/>
            <a:r>
              <a:rPr lang="uk-UA" sz="2000" dirty="0" smtClean="0"/>
              <a:t>- </a:t>
            </a:r>
            <a:r>
              <a:rPr lang="uk-UA" sz="2000" dirty="0" err="1" smtClean="0"/>
              <a:t>оподельдоки</a:t>
            </a:r>
            <a:r>
              <a:rPr lang="uk-UA" sz="2000" dirty="0" smtClean="0"/>
              <a:t> </a:t>
            </a:r>
            <a:r>
              <a:rPr lang="uk-UA" sz="2000" dirty="0"/>
              <a:t>або лініменти (це лікарська речовина на емульсійної основі.); </a:t>
            </a:r>
            <a:endParaRPr lang="uk-UA" sz="2000" dirty="0" smtClean="0"/>
          </a:p>
          <a:p>
            <a:pPr algn="just"/>
            <a:r>
              <a:rPr lang="uk-UA" sz="2000" dirty="0" smtClean="0"/>
              <a:t>- </a:t>
            </a:r>
            <a:r>
              <a:rPr lang="uk-UA" sz="2000" dirty="0"/>
              <a:t>чиста фіта, або її розведення (чиста фіта і подальші її розведення застосовуються у вигляді розтирань, </a:t>
            </a:r>
            <a:r>
              <a:rPr lang="uk-UA" sz="2000" dirty="0" smtClean="0"/>
              <a:t>ванночок, </a:t>
            </a:r>
            <a:r>
              <a:rPr lang="uk-UA" sz="2000" dirty="0"/>
              <a:t>пов'язок, крапель для носа, для очей, або вух.); </a:t>
            </a:r>
            <a:endParaRPr lang="uk-UA" sz="2000" dirty="0" smtClean="0"/>
          </a:p>
          <a:p>
            <a:pPr algn="just"/>
            <a:r>
              <a:rPr lang="uk-UA" sz="2000" dirty="0" smtClean="0"/>
              <a:t>- </a:t>
            </a:r>
            <a:r>
              <a:rPr lang="uk-UA" sz="2000" dirty="0" err="1"/>
              <a:t>спреї</a:t>
            </a:r>
            <a:r>
              <a:rPr lang="uk-UA" sz="2000" dirty="0"/>
              <a:t> (як і </a:t>
            </a:r>
            <a:r>
              <a:rPr lang="uk-UA" sz="2000" dirty="0" smtClean="0"/>
              <a:t>гомеопатичні </a:t>
            </a:r>
            <a:r>
              <a:rPr lang="uk-UA" sz="2000" dirty="0"/>
              <a:t>ампули для ін'єкцій) тільки починають освоюватися на терені </a:t>
            </a:r>
            <a:r>
              <a:rPr lang="uk-UA" sz="2000" dirty="0" smtClean="0"/>
              <a:t>гомеопатичної фармації. </a:t>
            </a:r>
            <a:r>
              <a:rPr lang="uk-UA" sz="2000" dirty="0"/>
              <a:t>Як, наприклад, </a:t>
            </a:r>
            <a:r>
              <a:rPr lang="uk-UA" sz="2000" dirty="0" err="1"/>
              <a:t>спрей</a:t>
            </a:r>
            <a:r>
              <a:rPr lang="uk-UA" sz="2000" dirty="0"/>
              <a:t> для носа «</a:t>
            </a:r>
            <a:r>
              <a:rPr lang="uk-UA" sz="2000" dirty="0" err="1"/>
              <a:t>Еуфорбіум-композіторіум</a:t>
            </a:r>
            <a:r>
              <a:rPr lang="uk-UA" sz="2000" dirty="0"/>
              <a:t>» (</a:t>
            </a:r>
            <a:r>
              <a:rPr lang="uk-UA" sz="2000" dirty="0" err="1"/>
              <a:t>Назентропфен</a:t>
            </a:r>
            <a:r>
              <a:rPr lang="uk-UA" sz="2000" dirty="0"/>
              <a:t>). </a:t>
            </a:r>
            <a:endParaRPr lang="uk-UA" sz="2000" dirty="0" smtClean="0"/>
          </a:p>
          <a:p>
            <a:r>
              <a:rPr lang="uk-UA" sz="2000" dirty="0"/>
              <a:t>У книзі «Гомеопатичні лікарські засоби» В. Швабе, що є гомеопа­тичною фармакопеєю, лікарські засоби поділяться на такі групи:</a:t>
            </a:r>
          </a:p>
          <a:p>
            <a:r>
              <a:rPr lang="uk-UA" sz="2000" dirty="0"/>
              <a:t> рідкі ліки (</a:t>
            </a:r>
            <a:r>
              <a:rPr lang="uk-UA" sz="2000" dirty="0" err="1"/>
              <a:t>дилюції</a:t>
            </a:r>
            <a:r>
              <a:rPr lang="uk-UA" sz="2000" dirty="0"/>
              <a:t>) — </a:t>
            </a:r>
            <a:r>
              <a:rPr lang="en-US" sz="2000" dirty="0" err="1"/>
              <a:t>dilutiones</a:t>
            </a:r>
            <a:r>
              <a:rPr lang="en-US" sz="2000" dirty="0"/>
              <a:t> (</a:t>
            </a:r>
            <a:r>
              <a:rPr lang="en-US" sz="2000" dirty="0" err="1"/>
              <a:t>dilutio</a:t>
            </a:r>
            <a:r>
              <a:rPr lang="en-US" sz="2000" dirty="0"/>
              <a:t> </a:t>
            </a:r>
            <a:r>
              <a:rPr lang="uk-UA" sz="2000" dirty="0"/>
              <a:t>)</a:t>
            </a:r>
          </a:p>
          <a:p>
            <a:r>
              <a:rPr lang="uk-UA" sz="2000" dirty="0"/>
              <a:t>ліки в порошку (</a:t>
            </a:r>
            <a:r>
              <a:rPr lang="uk-UA" sz="2000" dirty="0" err="1"/>
              <a:t>тритурації</a:t>
            </a:r>
            <a:r>
              <a:rPr lang="uk-UA" sz="2000" dirty="0"/>
              <a:t>) — </a:t>
            </a:r>
            <a:r>
              <a:rPr lang="en-US" sz="2000" dirty="0" err="1"/>
              <a:t>triturationes</a:t>
            </a:r>
            <a:r>
              <a:rPr lang="en-US" sz="2000" dirty="0"/>
              <a:t> (</a:t>
            </a:r>
            <a:r>
              <a:rPr lang="en-US" sz="2000" dirty="0" err="1"/>
              <a:t>trituratio</a:t>
            </a:r>
            <a:r>
              <a:rPr lang="uk-UA" sz="2000" dirty="0"/>
              <a:t>)</a:t>
            </a:r>
            <a:endParaRPr lang="en-US" sz="2000" dirty="0"/>
          </a:p>
          <a:p>
            <a:r>
              <a:rPr lang="uk-UA" sz="2000" dirty="0"/>
              <a:t>ліки в крупинках (гранули та кульки) — </a:t>
            </a:r>
            <a:r>
              <a:rPr lang="en-US" sz="2000" dirty="0" err="1"/>
              <a:t>granula</a:t>
            </a:r>
            <a:r>
              <a:rPr lang="en-US" sz="2000" dirty="0"/>
              <a:t> et </a:t>
            </a:r>
            <a:r>
              <a:rPr lang="en-US" sz="2000" dirty="0" err="1"/>
              <a:t>globuli</a:t>
            </a:r>
            <a:endParaRPr lang="en-US" sz="2000" dirty="0"/>
          </a:p>
          <a:p>
            <a:r>
              <a:rPr lang="en-US" sz="2000" dirty="0"/>
              <a:t>(</a:t>
            </a:r>
            <a:r>
              <a:rPr lang="en-US" sz="2000" dirty="0" err="1"/>
              <a:t>granulum</a:t>
            </a:r>
            <a:r>
              <a:rPr lang="en-US" sz="2000" dirty="0"/>
              <a:t>, </a:t>
            </a:r>
            <a:r>
              <a:rPr lang="en-US" sz="2000" dirty="0" err="1"/>
              <a:t>globulus</a:t>
            </a:r>
            <a:r>
              <a:rPr lang="en-US" sz="2000" dirty="0"/>
              <a:t>) </a:t>
            </a:r>
            <a:endParaRPr lang="uk-UA" sz="2000" dirty="0"/>
          </a:p>
          <a:p>
            <a:r>
              <a:rPr lang="uk-UA" sz="2000" dirty="0"/>
              <a:t>мазі — </a:t>
            </a:r>
            <a:r>
              <a:rPr lang="en-US" sz="2000" dirty="0" err="1"/>
              <a:t>unguenta</a:t>
            </a:r>
            <a:r>
              <a:rPr lang="en-US" sz="2000" dirty="0"/>
              <a:t> (</a:t>
            </a:r>
            <a:r>
              <a:rPr lang="en-US" sz="2000" dirty="0" err="1"/>
              <a:t>unguntum</a:t>
            </a:r>
            <a:r>
              <a:rPr lang="en-US" sz="2000" dirty="0"/>
              <a:t>)</a:t>
            </a:r>
          </a:p>
          <a:p>
            <a:r>
              <a:rPr lang="uk-UA" sz="2000" dirty="0"/>
              <a:t>рідини для розтирання (</a:t>
            </a:r>
            <a:r>
              <a:rPr lang="uk-UA" sz="2000" dirty="0" err="1"/>
              <a:t>оподельдоки</a:t>
            </a:r>
            <a:r>
              <a:rPr lang="uk-UA" sz="2000" dirty="0"/>
              <a:t>) — </a:t>
            </a:r>
            <a:r>
              <a:rPr lang="en-US" sz="2000" dirty="0" err="1"/>
              <a:t>opodeldoca</a:t>
            </a:r>
            <a:r>
              <a:rPr lang="en-US" sz="2000" dirty="0"/>
              <a:t> (</a:t>
            </a:r>
            <a:r>
              <a:rPr lang="en-US" sz="2000" dirty="0" err="1"/>
              <a:t>opod</a:t>
            </a:r>
            <a:r>
              <a:rPr lang="en-US" sz="2000" dirty="0"/>
              <a:t>.).</a:t>
            </a:r>
          </a:p>
          <a:p>
            <a:pPr algn="just"/>
            <a:endParaRPr lang="uk-UA" sz="2000" dirty="0"/>
          </a:p>
        </p:txBody>
      </p:sp>
      <p:sp>
        <p:nvSpPr>
          <p:cNvPr id="2" name="Номер слайда 1"/>
          <p:cNvSpPr>
            <a:spLocks noGrp="1"/>
          </p:cNvSpPr>
          <p:nvPr>
            <p:ph type="sldNum" sz="quarter" idx="12"/>
          </p:nvPr>
        </p:nvSpPr>
        <p:spPr/>
        <p:txBody>
          <a:bodyPr/>
          <a:lstStyle/>
          <a:p>
            <a:fld id="{CB835EAE-7467-4947-9CF8-7C3B5B227A9C}" type="slidenum">
              <a:rPr lang="uk-UA" smtClean="0"/>
              <a:t>17</a:t>
            </a:fld>
            <a:endParaRPr lang="uk-UA"/>
          </a:p>
        </p:txBody>
      </p:sp>
    </p:spTree>
    <p:extLst>
      <p:ext uri="{BB962C8B-B14F-4D97-AF65-F5344CB8AC3E}">
        <p14:creationId xmlns:p14="http://schemas.microsoft.com/office/powerpoint/2010/main" val="38576051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8"/>
          <p:cNvSpPr>
            <a:spLocks noChangeArrowheads="1"/>
          </p:cNvSpPr>
          <p:nvPr/>
        </p:nvSpPr>
        <p:spPr bwMode="auto">
          <a:xfrm>
            <a:off x="3287118" y="378260"/>
            <a:ext cx="6144952"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r>
              <a:rPr kumimoji="0" lang="ru-RU" altLang="uk-UA" sz="2800" b="1"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Дисперсолог</a:t>
            </a:r>
            <a:r>
              <a:rPr kumimoji="0" lang="uk-UA" altLang="uk-UA" sz="28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і</a:t>
            </a:r>
            <a:r>
              <a:rPr kumimoji="0" lang="ru-RU" altLang="uk-UA" sz="28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ч</a:t>
            </a:r>
            <a:r>
              <a:rPr kumimoji="0" lang="uk-UA" altLang="uk-UA" sz="28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на</a:t>
            </a:r>
            <a:r>
              <a:rPr kumimoji="0" lang="ru-RU" altLang="uk-UA" sz="28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kumimoji="0" lang="ru-RU" altLang="uk-UA" sz="2800" b="1"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класиф</a:t>
            </a:r>
            <a:r>
              <a:rPr kumimoji="0" lang="uk-UA" altLang="uk-UA" sz="28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і</a:t>
            </a:r>
            <a:r>
              <a:rPr kumimoji="0" lang="ru-RU" altLang="uk-UA" sz="2800" b="1"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кац</a:t>
            </a:r>
            <a:r>
              <a:rPr kumimoji="0" lang="uk-UA" altLang="uk-UA" sz="28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і</a:t>
            </a:r>
            <a:r>
              <a:rPr kumimoji="0" lang="ru-RU" altLang="uk-UA" sz="28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я</a:t>
            </a:r>
            <a:endParaRPr kumimoji="0" lang="uk-UA" altLang="uk-UA" sz="2800" b="0" i="0" u="none" strike="noStrike" cap="none" normalizeH="0" baseline="0" dirty="0" smtClean="0">
              <a:ln>
                <a:noFill/>
              </a:ln>
              <a:solidFill>
                <a:schemeClr val="tx1"/>
              </a:solidFill>
              <a:effectLst/>
              <a:latin typeface="Arial" panose="020B0604020202020204"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uk-UA" altLang="uk-UA" sz="1800" b="0" i="0" u="none" strike="noStrike" cap="none" normalizeH="0" baseline="0" dirty="0" smtClean="0">
              <a:ln>
                <a:noFill/>
              </a:ln>
              <a:solidFill>
                <a:schemeClr val="tx1"/>
              </a:solidFill>
              <a:effectLst/>
              <a:latin typeface="Arial" panose="020B0604020202020204" pitchFamily="34" charset="0"/>
            </a:endParaRPr>
          </a:p>
        </p:txBody>
      </p:sp>
      <p:grpSp>
        <p:nvGrpSpPr>
          <p:cNvPr id="5" name="Группа 80"/>
          <p:cNvGrpSpPr>
            <a:grpSpLocks/>
          </p:cNvGrpSpPr>
          <p:nvPr/>
        </p:nvGrpSpPr>
        <p:grpSpPr bwMode="auto">
          <a:xfrm>
            <a:off x="960582" y="1293826"/>
            <a:ext cx="10270550" cy="5112661"/>
            <a:chOff x="1420" y="2272"/>
            <a:chExt cx="9798" cy="6811"/>
          </a:xfrm>
        </p:grpSpPr>
        <p:grpSp>
          <p:nvGrpSpPr>
            <p:cNvPr id="6" name="Group 131"/>
            <p:cNvGrpSpPr>
              <a:grpSpLocks/>
            </p:cNvGrpSpPr>
            <p:nvPr/>
          </p:nvGrpSpPr>
          <p:grpSpPr bwMode="auto">
            <a:xfrm>
              <a:off x="3550" y="2811"/>
              <a:ext cx="5131" cy="597"/>
              <a:chOff x="0" y="-13"/>
              <a:chExt cx="20524" cy="20013"/>
            </a:xfrm>
          </p:grpSpPr>
          <p:sp>
            <p:nvSpPr>
              <p:cNvPr id="38" name="Line 132"/>
              <p:cNvSpPr>
                <a:spLocks noChangeShapeType="1"/>
              </p:cNvSpPr>
              <p:nvPr/>
            </p:nvSpPr>
            <p:spPr bwMode="auto">
              <a:xfrm>
                <a:off x="0" y="11957"/>
                <a:ext cx="4" cy="8043"/>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39" name="Line 133"/>
              <p:cNvSpPr>
                <a:spLocks noChangeShapeType="1"/>
              </p:cNvSpPr>
              <p:nvPr/>
            </p:nvSpPr>
            <p:spPr bwMode="auto">
              <a:xfrm>
                <a:off x="20520" y="11957"/>
                <a:ext cx="4" cy="8043"/>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40" name="Line 134"/>
              <p:cNvSpPr>
                <a:spLocks noChangeShapeType="1"/>
              </p:cNvSpPr>
              <p:nvPr/>
            </p:nvSpPr>
            <p:spPr bwMode="auto">
              <a:xfrm>
                <a:off x="10488" y="-13"/>
                <a:ext cx="4" cy="12041"/>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41" name="Line 135"/>
              <p:cNvSpPr>
                <a:spLocks noChangeShapeType="1"/>
              </p:cNvSpPr>
              <p:nvPr/>
            </p:nvSpPr>
            <p:spPr bwMode="auto">
              <a:xfrm>
                <a:off x="0" y="11957"/>
                <a:ext cx="20524" cy="35"/>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grpSp>
        <p:sp>
          <p:nvSpPr>
            <p:cNvPr id="7" name="Rectangle 136"/>
            <p:cNvSpPr>
              <a:spLocks noChangeArrowheads="1"/>
            </p:cNvSpPr>
            <p:nvPr/>
          </p:nvSpPr>
          <p:spPr bwMode="auto">
            <a:xfrm>
              <a:off x="3931" y="2272"/>
              <a:ext cx="4447" cy="636"/>
            </a:xfrm>
            <a:prstGeom prst="rect">
              <a:avLst/>
            </a:prstGeom>
            <a:solidFill>
              <a:srgbClr val="EAEAEA"/>
            </a:solidFill>
            <a:ln w="317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2000" b="1" i="0" u="none" strike="noStrike" cap="none" normalizeH="0" baseline="0" dirty="0" smtClean="0">
                  <a:ln>
                    <a:noFill/>
                  </a:ln>
                  <a:solidFill>
                    <a:srgbClr val="FFC000"/>
                  </a:solidFill>
                  <a:effectLst/>
                  <a:latin typeface="Times New Roman" panose="02020603050405020304" pitchFamily="18" charset="0"/>
                  <a:ea typeface="Times New Roman" panose="02020603050405020304" pitchFamily="18" charset="0"/>
                  <a:cs typeface="Times New Roman" panose="02020603050405020304" pitchFamily="18" charset="0"/>
                </a:rPr>
                <a:t>За типом </a:t>
              </a:r>
              <a:r>
                <a:rPr kumimoji="0" lang="ru-RU" altLang="uk-UA" sz="2000" b="1" i="0" u="none" strike="noStrike" cap="none" normalizeH="0" baseline="0" dirty="0" err="1" smtClean="0">
                  <a:ln>
                    <a:noFill/>
                  </a:ln>
                  <a:solidFill>
                    <a:srgbClr val="FFC000"/>
                  </a:solidFill>
                  <a:effectLst/>
                  <a:latin typeface="Times New Roman" panose="02020603050405020304" pitchFamily="18" charset="0"/>
                  <a:ea typeface="Times New Roman" panose="02020603050405020304" pitchFamily="18" charset="0"/>
                  <a:cs typeface="Times New Roman" panose="02020603050405020304" pitchFamily="18" charset="0"/>
                </a:rPr>
                <a:t>дисперсних</a:t>
              </a:r>
              <a:r>
                <a:rPr kumimoji="0" lang="ru-RU" altLang="uk-UA" sz="2000" b="1" i="0" u="none" strike="noStrike" cap="none" normalizeH="0" baseline="0" dirty="0" smtClean="0">
                  <a:ln>
                    <a:noFill/>
                  </a:ln>
                  <a:solidFill>
                    <a:srgbClr val="FFC000"/>
                  </a:solidFill>
                  <a:effectLst/>
                  <a:latin typeface="Times New Roman" panose="02020603050405020304" pitchFamily="18" charset="0"/>
                  <a:ea typeface="Times New Roman" panose="02020603050405020304" pitchFamily="18" charset="0"/>
                  <a:cs typeface="Times New Roman" panose="02020603050405020304" pitchFamily="18" charset="0"/>
                </a:rPr>
                <a:t> систем</a:t>
              </a:r>
              <a:endParaRPr kumimoji="0" lang="ru-RU" altLang="uk-UA" sz="2000" b="0" i="0" u="none" strike="noStrike" cap="none" normalizeH="0" baseline="0" dirty="0" smtClean="0">
                <a:ln>
                  <a:noFill/>
                </a:ln>
                <a:solidFill>
                  <a:srgbClr val="FFC000"/>
                </a:solidFill>
                <a:effectLst/>
                <a:latin typeface="Arial" panose="020B0604020202020204" pitchFamily="34" charset="0"/>
              </a:endParaRPr>
            </a:p>
          </p:txBody>
        </p:sp>
        <p:sp>
          <p:nvSpPr>
            <p:cNvPr id="8" name="Line 137"/>
            <p:cNvSpPr>
              <a:spLocks noChangeShapeType="1"/>
            </p:cNvSpPr>
            <p:nvPr/>
          </p:nvSpPr>
          <p:spPr bwMode="auto">
            <a:xfrm>
              <a:off x="1988" y="3971"/>
              <a:ext cx="1" cy="512"/>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9" name="Line 138"/>
            <p:cNvSpPr>
              <a:spLocks noChangeShapeType="1"/>
            </p:cNvSpPr>
            <p:nvPr/>
          </p:nvSpPr>
          <p:spPr bwMode="auto">
            <a:xfrm>
              <a:off x="3382" y="3976"/>
              <a:ext cx="1" cy="398"/>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0" name="Line 139"/>
            <p:cNvSpPr>
              <a:spLocks noChangeShapeType="1"/>
            </p:cNvSpPr>
            <p:nvPr/>
          </p:nvSpPr>
          <p:spPr bwMode="auto">
            <a:xfrm>
              <a:off x="4806" y="3976"/>
              <a:ext cx="1" cy="398"/>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1" name="Line 140"/>
            <p:cNvSpPr>
              <a:spLocks noChangeShapeType="1"/>
            </p:cNvSpPr>
            <p:nvPr/>
          </p:nvSpPr>
          <p:spPr bwMode="auto">
            <a:xfrm flipH="1">
              <a:off x="9230" y="3971"/>
              <a:ext cx="0" cy="426"/>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2" name="Line 141"/>
            <p:cNvSpPr>
              <a:spLocks noChangeShapeType="1"/>
            </p:cNvSpPr>
            <p:nvPr/>
          </p:nvSpPr>
          <p:spPr bwMode="auto">
            <a:xfrm>
              <a:off x="10480" y="3976"/>
              <a:ext cx="1" cy="395"/>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3" name="Line 142"/>
            <p:cNvSpPr>
              <a:spLocks noChangeShapeType="1"/>
            </p:cNvSpPr>
            <p:nvPr/>
          </p:nvSpPr>
          <p:spPr bwMode="auto">
            <a:xfrm>
              <a:off x="7384" y="3971"/>
              <a:ext cx="0" cy="426"/>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4" name="Line 143"/>
            <p:cNvSpPr>
              <a:spLocks noChangeShapeType="1"/>
            </p:cNvSpPr>
            <p:nvPr/>
          </p:nvSpPr>
          <p:spPr bwMode="auto">
            <a:xfrm>
              <a:off x="6288" y="3976"/>
              <a:ext cx="1" cy="398"/>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5" name="Line 144"/>
            <p:cNvSpPr>
              <a:spLocks noChangeShapeType="1"/>
            </p:cNvSpPr>
            <p:nvPr/>
          </p:nvSpPr>
          <p:spPr bwMode="auto">
            <a:xfrm>
              <a:off x="10508" y="5959"/>
              <a:ext cx="1" cy="395"/>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6" name="Line 145"/>
            <p:cNvSpPr>
              <a:spLocks noChangeShapeType="1"/>
            </p:cNvSpPr>
            <p:nvPr/>
          </p:nvSpPr>
          <p:spPr bwMode="auto">
            <a:xfrm>
              <a:off x="9230" y="5959"/>
              <a:ext cx="1" cy="342"/>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7" name="Line 146"/>
            <p:cNvSpPr>
              <a:spLocks noChangeShapeType="1"/>
            </p:cNvSpPr>
            <p:nvPr/>
          </p:nvSpPr>
          <p:spPr bwMode="auto">
            <a:xfrm>
              <a:off x="2040" y="5973"/>
              <a:ext cx="1" cy="342"/>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8" name="Line 147"/>
            <p:cNvSpPr>
              <a:spLocks noChangeShapeType="1"/>
            </p:cNvSpPr>
            <p:nvPr/>
          </p:nvSpPr>
          <p:spPr bwMode="auto">
            <a:xfrm>
              <a:off x="3381" y="5959"/>
              <a:ext cx="1" cy="435"/>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9" name="Line 148"/>
            <p:cNvSpPr>
              <a:spLocks noChangeShapeType="1"/>
            </p:cNvSpPr>
            <p:nvPr/>
          </p:nvSpPr>
          <p:spPr bwMode="auto">
            <a:xfrm>
              <a:off x="4788" y="5817"/>
              <a:ext cx="1" cy="456"/>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20" name="Line 149"/>
            <p:cNvSpPr>
              <a:spLocks noChangeShapeType="1"/>
            </p:cNvSpPr>
            <p:nvPr/>
          </p:nvSpPr>
          <p:spPr bwMode="auto">
            <a:xfrm>
              <a:off x="7668" y="5817"/>
              <a:ext cx="0" cy="710"/>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21" name="Line 150"/>
            <p:cNvSpPr>
              <a:spLocks noChangeShapeType="1"/>
            </p:cNvSpPr>
            <p:nvPr/>
          </p:nvSpPr>
          <p:spPr bwMode="auto">
            <a:xfrm flipH="1">
              <a:off x="6248" y="5817"/>
              <a:ext cx="0" cy="568"/>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22" name="Rectangle 151"/>
            <p:cNvSpPr>
              <a:spLocks noChangeArrowheads="1"/>
            </p:cNvSpPr>
            <p:nvPr/>
          </p:nvSpPr>
          <p:spPr bwMode="auto">
            <a:xfrm>
              <a:off x="1420" y="3403"/>
              <a:ext cx="6106" cy="680"/>
            </a:xfrm>
            <a:prstGeom prst="rect">
              <a:avLst/>
            </a:prstGeom>
            <a:solidFill>
              <a:srgbClr val="FFFFFF"/>
            </a:solidFill>
            <a:ln w="38100" cmpd="dbl">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3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Вільно-дисперсні</a:t>
              </a:r>
              <a:r>
                <a:rPr kumimoji="0" lang="ru-RU" altLang="uk-UA" sz="13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3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системи</a:t>
              </a:r>
              <a:endParaRPr kumimoji="0" lang="ru-RU" altLang="uk-UA"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uk-UA" sz="1800" b="0" i="0" u="none" strike="noStrike" cap="none" normalizeH="0" baseline="0" dirty="0" smtClean="0">
                <a:ln>
                  <a:noFill/>
                </a:ln>
                <a:solidFill>
                  <a:schemeClr val="tx1"/>
                </a:solidFill>
                <a:effectLst/>
                <a:latin typeface="Arial" panose="020B0604020202020204" pitchFamily="34" charset="0"/>
              </a:endParaRPr>
            </a:p>
          </p:txBody>
        </p:sp>
        <p:sp>
          <p:nvSpPr>
            <p:cNvPr id="23" name="Rectangle 152"/>
            <p:cNvSpPr>
              <a:spLocks noChangeArrowheads="1"/>
            </p:cNvSpPr>
            <p:nvPr/>
          </p:nvSpPr>
          <p:spPr bwMode="auto">
            <a:xfrm>
              <a:off x="7810" y="3403"/>
              <a:ext cx="3364" cy="661"/>
            </a:xfrm>
            <a:prstGeom prst="rect">
              <a:avLst/>
            </a:prstGeom>
            <a:solidFill>
              <a:srgbClr val="FFFFFF"/>
            </a:solidFill>
            <a:ln w="38100" cmpd="dbl">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3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Зв</a:t>
              </a:r>
              <a:r>
                <a:rPr kumimoji="0" lang="ru-RU" altLang="uk-UA" sz="1300" b="0" i="0" u="none" strike="noStrike"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t>
              </a:r>
              <a:r>
                <a:rPr kumimoji="0" lang="ru-RU" altLang="uk-UA" sz="13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яз</a:t>
              </a:r>
              <a:r>
                <a:rPr kumimoji="0" lang="uk-UA" altLang="uk-UA" sz="13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а</a:t>
              </a:r>
              <a:r>
                <a:rPr kumimoji="0" lang="ru-RU" altLang="uk-UA" sz="13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но-дисперсні системи</a:t>
              </a:r>
              <a:endParaRPr kumimoji="0" lang="ru-RU" altLang="uk-UA"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uk-UA" sz="1800" b="0" i="0" u="none" strike="noStrike" cap="none" normalizeH="0" baseline="0" smtClean="0">
                <a:ln>
                  <a:noFill/>
                </a:ln>
                <a:solidFill>
                  <a:schemeClr val="tx1"/>
                </a:solidFill>
                <a:effectLst/>
                <a:latin typeface="Arial" panose="020B0604020202020204" pitchFamily="34" charset="0"/>
              </a:endParaRPr>
            </a:p>
          </p:txBody>
        </p:sp>
        <p:sp>
          <p:nvSpPr>
            <p:cNvPr id="24" name="Rectangle 153"/>
            <p:cNvSpPr>
              <a:spLocks noChangeArrowheads="1"/>
            </p:cNvSpPr>
            <p:nvPr/>
          </p:nvSpPr>
          <p:spPr bwMode="auto">
            <a:xfrm>
              <a:off x="1420" y="4397"/>
              <a:ext cx="1198" cy="1562"/>
            </a:xfrm>
            <a:prstGeom prst="rect">
              <a:avLst/>
            </a:prstGeom>
            <a:solidFill>
              <a:srgbClr val="FFFFFF"/>
            </a:solidFill>
            <a:ln w="317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системи з повітрян</a:t>
              </a: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им </a:t>
              </a: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дисперсій</a:t>
              </a: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ним середовищем</a:t>
              </a:r>
              <a:endParaRPr kumimoji="0" lang="uk-UA" altLang="uk-UA"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uk-UA" sz="1300" b="0" i="0" u="none" strike="noStrike"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середовищем</a:t>
              </a:r>
              <a:endParaRPr kumimoji="0" lang="ru-RU" altLang="uk-UA" sz="1800" b="0" i="0" u="none" strike="noStrike" cap="none" normalizeH="0" baseline="0" smtClean="0">
                <a:ln>
                  <a:noFill/>
                </a:ln>
                <a:solidFill>
                  <a:schemeClr val="tx1"/>
                </a:solidFill>
                <a:effectLst/>
                <a:latin typeface="Arial" panose="020B0604020202020204" pitchFamily="34" charset="0"/>
              </a:endParaRPr>
            </a:p>
          </p:txBody>
        </p:sp>
        <p:sp>
          <p:nvSpPr>
            <p:cNvPr id="25" name="Rectangle 154"/>
            <p:cNvSpPr>
              <a:spLocks noChangeArrowheads="1"/>
            </p:cNvSpPr>
            <p:nvPr/>
          </p:nvSpPr>
          <p:spPr bwMode="auto">
            <a:xfrm>
              <a:off x="2679" y="4371"/>
              <a:ext cx="1369" cy="1588"/>
            </a:xfrm>
            <a:prstGeom prst="rect">
              <a:avLst/>
            </a:prstGeom>
            <a:solidFill>
              <a:srgbClr val="FFFFFF"/>
            </a:solidFill>
            <a:ln w="317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системи з рідким дисперсійним середовищем</a:t>
              </a:r>
              <a:endParaRPr kumimoji="0" lang="ru-RU" altLang="uk-UA" sz="1800" b="0" i="0" u="none" strike="noStrike" cap="none" normalizeH="0" baseline="0" smtClean="0">
                <a:ln>
                  <a:noFill/>
                </a:ln>
                <a:solidFill>
                  <a:schemeClr val="tx1"/>
                </a:solidFill>
                <a:effectLst/>
                <a:latin typeface="Arial" panose="020B0604020202020204" pitchFamily="34" charset="0"/>
              </a:endParaRPr>
            </a:p>
          </p:txBody>
        </p:sp>
        <p:sp>
          <p:nvSpPr>
            <p:cNvPr id="26" name="Rectangle 155"/>
            <p:cNvSpPr>
              <a:spLocks noChangeArrowheads="1"/>
            </p:cNvSpPr>
            <p:nvPr/>
          </p:nvSpPr>
          <p:spPr bwMode="auto">
            <a:xfrm>
              <a:off x="4104" y="4372"/>
              <a:ext cx="1369" cy="1593"/>
            </a:xfrm>
            <a:prstGeom prst="rect">
              <a:avLst/>
            </a:prstGeom>
            <a:solidFill>
              <a:srgbClr val="FFFFFF"/>
            </a:solidFill>
            <a:ln w="317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системи</a:t>
              </a:r>
              <a:r>
                <a:rPr kumimoji="0" lang="ru-RU" altLang="uk-UA" sz="11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з </a:t>
              </a:r>
              <a:r>
                <a:rPr kumimoji="0" lang="ru-RU" altLang="uk-UA" sz="11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пластичн</a:t>
              </a:r>
              <a:r>
                <a:rPr kumimoji="0" lang="uk-UA" altLang="uk-UA" sz="11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им</a:t>
              </a:r>
              <a:r>
                <a:rPr kumimoji="0" lang="ru-RU" altLang="uk-UA" sz="11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1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дисперсійним</a:t>
              </a:r>
              <a:r>
                <a:rPr kumimoji="0" lang="ru-RU" altLang="uk-UA" sz="13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ru-RU" altLang="uk-UA" sz="11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середовищем</a:t>
              </a:r>
              <a:endParaRPr kumimoji="0" lang="ru-RU" altLang="uk-UA" sz="1800" b="0" i="0" u="none" strike="noStrike" cap="none" normalizeH="0" baseline="0" dirty="0" smtClean="0">
                <a:ln>
                  <a:noFill/>
                </a:ln>
                <a:solidFill>
                  <a:schemeClr val="tx1"/>
                </a:solidFill>
                <a:effectLst/>
                <a:latin typeface="Arial" panose="020B0604020202020204" pitchFamily="34" charset="0"/>
              </a:endParaRPr>
            </a:p>
          </p:txBody>
        </p:sp>
        <p:sp>
          <p:nvSpPr>
            <p:cNvPr id="27" name="Rectangle 156"/>
            <p:cNvSpPr>
              <a:spLocks noChangeArrowheads="1"/>
            </p:cNvSpPr>
            <p:nvPr/>
          </p:nvSpPr>
          <p:spPr bwMode="auto">
            <a:xfrm>
              <a:off x="8520" y="4397"/>
              <a:ext cx="1312" cy="1562"/>
            </a:xfrm>
            <a:prstGeom prst="rect">
              <a:avLst/>
            </a:prstGeom>
            <a:solidFill>
              <a:srgbClr val="FFFFFF"/>
            </a:solidFill>
            <a:ln w="317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системи без дисперсійного середовища</a:t>
              </a:r>
              <a:endParaRPr kumimoji="0" lang="ru-RU" altLang="uk-UA" sz="1800" b="0" i="0" u="none" strike="noStrike" cap="none" normalizeH="0" baseline="0" smtClean="0">
                <a:ln>
                  <a:noFill/>
                </a:ln>
                <a:solidFill>
                  <a:schemeClr val="tx1"/>
                </a:solidFill>
                <a:effectLst/>
                <a:latin typeface="Arial" panose="020B0604020202020204" pitchFamily="34" charset="0"/>
              </a:endParaRPr>
            </a:p>
          </p:txBody>
        </p:sp>
        <p:sp>
          <p:nvSpPr>
            <p:cNvPr id="28" name="Rectangle 157"/>
            <p:cNvSpPr>
              <a:spLocks noChangeArrowheads="1"/>
            </p:cNvSpPr>
            <p:nvPr/>
          </p:nvSpPr>
          <p:spPr bwMode="auto">
            <a:xfrm>
              <a:off x="9940" y="4383"/>
              <a:ext cx="1278" cy="1576"/>
            </a:xfrm>
            <a:prstGeom prst="rect">
              <a:avLst/>
            </a:prstGeom>
            <a:solidFill>
              <a:srgbClr val="FFFFFF"/>
            </a:solidFill>
            <a:ln w="317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просочені зв</a:t>
              </a:r>
              <a:r>
                <a:rPr kumimoji="0" lang="ru-RU" altLang="uk-UA" sz="1100" b="0" i="0" u="none" strike="noStrike"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t>
              </a: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язно-дисперсні системи</a:t>
              </a:r>
              <a:endParaRPr kumimoji="0" lang="ru-RU" altLang="uk-UA" sz="1800" b="0" i="0" u="none" strike="noStrike" cap="none" normalizeH="0" baseline="0" smtClean="0">
                <a:ln>
                  <a:noFill/>
                </a:ln>
                <a:solidFill>
                  <a:schemeClr val="tx1"/>
                </a:solidFill>
                <a:effectLst/>
                <a:latin typeface="Arial" panose="020B0604020202020204" pitchFamily="34" charset="0"/>
              </a:endParaRPr>
            </a:p>
          </p:txBody>
        </p:sp>
        <p:sp>
          <p:nvSpPr>
            <p:cNvPr id="29" name="Rectangle 158"/>
            <p:cNvSpPr>
              <a:spLocks noChangeArrowheads="1"/>
            </p:cNvSpPr>
            <p:nvPr/>
          </p:nvSpPr>
          <p:spPr bwMode="auto">
            <a:xfrm>
              <a:off x="6958" y="4372"/>
              <a:ext cx="1420" cy="1587"/>
            </a:xfrm>
            <a:prstGeom prst="rect">
              <a:avLst/>
            </a:prstGeom>
            <a:solidFill>
              <a:srgbClr val="FFFFFF"/>
            </a:solidFill>
            <a:ln w="317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системи з газоподібн</a:t>
              </a: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им </a:t>
              </a: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дисперсійним</a:t>
              </a:r>
              <a:r>
                <a:rPr kumimoji="0" lang="ru-RU" altLang="uk-UA" sz="1300" b="0" i="0" u="none" strike="noStrike"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середовищем</a:t>
              </a:r>
              <a:endParaRPr kumimoji="0" lang="ru-RU" altLang="uk-UA" sz="1800" b="0" i="0" u="none" strike="noStrike" cap="none" normalizeH="0" baseline="0" smtClean="0">
                <a:ln>
                  <a:noFill/>
                </a:ln>
                <a:solidFill>
                  <a:schemeClr val="tx1"/>
                </a:solidFill>
                <a:effectLst/>
                <a:latin typeface="Arial" panose="020B0604020202020204" pitchFamily="34" charset="0"/>
              </a:endParaRPr>
            </a:p>
          </p:txBody>
        </p:sp>
        <p:sp>
          <p:nvSpPr>
            <p:cNvPr id="30" name="Rectangle 159"/>
            <p:cNvSpPr>
              <a:spLocks noChangeArrowheads="1"/>
            </p:cNvSpPr>
            <p:nvPr/>
          </p:nvSpPr>
          <p:spPr bwMode="auto">
            <a:xfrm>
              <a:off x="5586" y="4372"/>
              <a:ext cx="1230" cy="1593"/>
            </a:xfrm>
            <a:prstGeom prst="rect">
              <a:avLst/>
            </a:prstGeom>
            <a:solidFill>
              <a:srgbClr val="FFFFFF"/>
            </a:solidFill>
            <a:ln w="317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системи з твердим дисперсійним</a:t>
              </a:r>
              <a:r>
                <a:rPr kumimoji="0" lang="ru-RU" altLang="uk-UA" sz="1300" b="0" i="0" u="none" strike="noStrike"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середовищем</a:t>
              </a:r>
              <a:endParaRPr kumimoji="0" lang="ru-RU" altLang="uk-UA" sz="1800" b="0" i="0" u="none" strike="noStrike" cap="none" normalizeH="0" baseline="0" smtClean="0">
                <a:ln>
                  <a:noFill/>
                </a:ln>
                <a:solidFill>
                  <a:schemeClr val="tx1"/>
                </a:solidFill>
                <a:effectLst/>
                <a:latin typeface="Arial" panose="020B0604020202020204" pitchFamily="34" charset="0"/>
              </a:endParaRPr>
            </a:p>
          </p:txBody>
        </p:sp>
        <p:sp>
          <p:nvSpPr>
            <p:cNvPr id="31" name="Rectangle 160"/>
            <p:cNvSpPr>
              <a:spLocks noChangeArrowheads="1"/>
            </p:cNvSpPr>
            <p:nvPr/>
          </p:nvSpPr>
          <p:spPr bwMode="auto">
            <a:xfrm>
              <a:off x="9940" y="6243"/>
              <a:ext cx="1278" cy="2840"/>
            </a:xfrm>
            <a:prstGeom prst="rect">
              <a:avLst/>
            </a:prstGeom>
            <a:solidFill>
              <a:srgbClr val="FFFFFF"/>
            </a:solidFill>
            <a:ln w="317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оподельдок</a:t>
              </a: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и</a:t>
              </a: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гліцеринові супозиторії</a:t>
              </a:r>
              <a:endParaRPr kumimoji="0" lang="ru-RU" altLang="uk-UA" sz="1800" b="0" i="0" u="none" strike="noStrike" cap="none" normalizeH="0" baseline="0" smtClean="0">
                <a:ln>
                  <a:noFill/>
                </a:ln>
                <a:solidFill>
                  <a:schemeClr val="tx1"/>
                </a:solidFill>
                <a:effectLst/>
                <a:latin typeface="Arial" panose="020B0604020202020204" pitchFamily="34" charset="0"/>
              </a:endParaRPr>
            </a:p>
          </p:txBody>
        </p:sp>
        <p:sp>
          <p:nvSpPr>
            <p:cNvPr id="32" name="Rectangle 161"/>
            <p:cNvSpPr>
              <a:spLocks noChangeArrowheads="1"/>
            </p:cNvSpPr>
            <p:nvPr/>
          </p:nvSpPr>
          <p:spPr bwMode="auto">
            <a:xfrm>
              <a:off x="8520" y="6243"/>
              <a:ext cx="1312" cy="2840"/>
            </a:xfrm>
            <a:prstGeom prst="rect">
              <a:avLst/>
            </a:prstGeom>
            <a:solidFill>
              <a:srgbClr val="FFFFFF"/>
            </a:solidFill>
            <a:ln w="317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таблетки, гранулы, драже</a:t>
              </a:r>
              <a:endParaRPr kumimoji="0" lang="ru-RU" altLang="uk-UA" sz="1800" b="0" i="0" u="none" strike="noStrike" cap="none" normalizeH="0" baseline="0" smtClean="0">
                <a:ln>
                  <a:noFill/>
                </a:ln>
                <a:solidFill>
                  <a:schemeClr val="tx1"/>
                </a:solidFill>
                <a:effectLst/>
                <a:latin typeface="Arial" panose="020B0604020202020204" pitchFamily="34" charset="0"/>
              </a:endParaRPr>
            </a:p>
          </p:txBody>
        </p:sp>
        <p:sp>
          <p:nvSpPr>
            <p:cNvPr id="33" name="Rectangle 162"/>
            <p:cNvSpPr>
              <a:spLocks noChangeArrowheads="1"/>
            </p:cNvSpPr>
            <p:nvPr/>
          </p:nvSpPr>
          <p:spPr bwMode="auto">
            <a:xfrm>
              <a:off x="1420" y="6243"/>
              <a:ext cx="1198" cy="2840"/>
            </a:xfrm>
            <a:prstGeom prst="rect">
              <a:avLst/>
            </a:prstGeom>
            <a:solidFill>
              <a:srgbClr val="FFFFFF"/>
            </a:solidFill>
            <a:ln w="317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порошки (тритурац</a:t>
              </a: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ії</a:t>
              </a: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altLang="uk-UA" sz="1800" b="0" i="0" u="none" strike="noStrike" cap="none" normalizeH="0" baseline="0" smtClean="0">
                <a:ln>
                  <a:noFill/>
                </a:ln>
                <a:solidFill>
                  <a:schemeClr val="tx1"/>
                </a:solidFill>
                <a:effectLst/>
                <a:latin typeface="Arial" panose="020B0604020202020204" pitchFamily="34" charset="0"/>
              </a:endParaRPr>
            </a:p>
          </p:txBody>
        </p:sp>
        <p:sp>
          <p:nvSpPr>
            <p:cNvPr id="34" name="Rectangle 163"/>
            <p:cNvSpPr>
              <a:spLocks noChangeArrowheads="1"/>
            </p:cNvSpPr>
            <p:nvPr/>
          </p:nvSpPr>
          <p:spPr bwMode="auto">
            <a:xfrm>
              <a:off x="2716" y="6243"/>
              <a:ext cx="1260" cy="2820"/>
            </a:xfrm>
            <a:prstGeom prst="rect">
              <a:avLst/>
            </a:prstGeom>
            <a:solidFill>
              <a:srgbClr val="FFFFFF"/>
            </a:solidFill>
            <a:ln w="317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есенції, настоянки, розчини, краплі, ін</a:t>
              </a:r>
              <a:r>
                <a:rPr kumimoji="0" lang="ru-RU" altLang="uk-UA" sz="1100" b="0" i="0" u="none" strike="noStrike"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t>
              </a: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єкційні лікарські форми, масла</a:t>
              </a:r>
              <a:endParaRPr kumimoji="0" lang="ru-RU" altLang="uk-UA" sz="1800" b="0" i="0" u="none" strike="noStrike" cap="none" normalizeH="0" baseline="0" smtClean="0">
                <a:ln>
                  <a:noFill/>
                </a:ln>
                <a:solidFill>
                  <a:schemeClr val="tx1"/>
                </a:solidFill>
                <a:effectLst/>
                <a:latin typeface="Arial" panose="020B0604020202020204" pitchFamily="34" charset="0"/>
              </a:endParaRPr>
            </a:p>
          </p:txBody>
        </p:sp>
        <p:sp>
          <p:nvSpPr>
            <p:cNvPr id="35" name="Rectangle 164"/>
            <p:cNvSpPr>
              <a:spLocks noChangeArrowheads="1"/>
            </p:cNvSpPr>
            <p:nvPr/>
          </p:nvSpPr>
          <p:spPr bwMode="auto">
            <a:xfrm>
              <a:off x="4118" y="6243"/>
              <a:ext cx="1312" cy="2840"/>
            </a:xfrm>
            <a:prstGeom prst="rect">
              <a:avLst/>
            </a:prstGeom>
            <a:solidFill>
              <a:srgbClr val="FFFFFF"/>
            </a:solidFill>
            <a:ln w="317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мазі, супозиторії (методом вик</a:t>
              </a: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а</a:t>
              </a: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чування і</a:t>
              </a:r>
              <a:endParaRPr kumimoji="0" lang="ru-RU" altLang="uk-UA" sz="800"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виливання на основі желатинових</a:t>
              </a:r>
              <a:r>
                <a:rPr kumimoji="0" lang="ru-RU" altLang="uk-UA" sz="1300" b="0" i="0" u="none" strike="noStrike"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гелів)</a:t>
              </a:r>
              <a:endParaRPr kumimoji="0" lang="ru-RU" altLang="uk-UA" sz="1800" b="0" i="0" u="none" strike="noStrike" cap="none" normalizeH="0" baseline="0" smtClean="0">
                <a:ln>
                  <a:noFill/>
                </a:ln>
                <a:solidFill>
                  <a:schemeClr val="tx1"/>
                </a:solidFill>
                <a:effectLst/>
                <a:latin typeface="Arial" panose="020B0604020202020204" pitchFamily="34" charset="0"/>
              </a:endParaRPr>
            </a:p>
          </p:txBody>
        </p:sp>
        <p:sp>
          <p:nvSpPr>
            <p:cNvPr id="36" name="Rectangle 165"/>
            <p:cNvSpPr>
              <a:spLocks noChangeArrowheads="1"/>
            </p:cNvSpPr>
            <p:nvPr/>
          </p:nvSpPr>
          <p:spPr bwMode="auto">
            <a:xfrm>
              <a:off x="6958" y="6243"/>
              <a:ext cx="1420" cy="2840"/>
            </a:xfrm>
            <a:prstGeom prst="rect">
              <a:avLst/>
            </a:prstGeom>
            <a:solidFill>
              <a:srgbClr val="FFFFFF"/>
            </a:solidFill>
            <a:ln w="317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назальн</a:t>
              </a:r>
              <a:r>
                <a:rPr kumimoji="0" lang="uk-UA"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ий</a:t>
              </a: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спрей</a:t>
              </a:r>
              <a:endParaRPr kumimoji="0" lang="ru-RU" altLang="uk-UA" sz="1800" b="0" i="0" u="none" strike="noStrike" cap="none" normalizeH="0" baseline="0" smtClean="0">
                <a:ln>
                  <a:noFill/>
                </a:ln>
                <a:solidFill>
                  <a:schemeClr val="tx1"/>
                </a:solidFill>
                <a:effectLst/>
                <a:latin typeface="Arial" panose="020B0604020202020204" pitchFamily="34" charset="0"/>
              </a:endParaRPr>
            </a:p>
          </p:txBody>
        </p:sp>
        <p:sp>
          <p:nvSpPr>
            <p:cNvPr id="37" name="Rectangle 166"/>
            <p:cNvSpPr>
              <a:spLocks noChangeArrowheads="1"/>
            </p:cNvSpPr>
            <p:nvPr/>
          </p:nvSpPr>
          <p:spPr bwMode="auto">
            <a:xfrm>
              <a:off x="5538" y="6243"/>
              <a:ext cx="1278" cy="2840"/>
            </a:xfrm>
            <a:prstGeom prst="rect">
              <a:avLst/>
            </a:prstGeom>
            <a:solidFill>
              <a:srgbClr val="FFFFFF"/>
            </a:solidFill>
            <a:ln w="317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супозиторії (методом виливання на основі жирових мас і ПЕГ)</a:t>
              </a:r>
              <a:endParaRPr kumimoji="0" lang="ru-RU" altLang="uk-UA" sz="1800" b="0" i="0" u="none" strike="noStrike" cap="none" normalizeH="0" baseline="0" smtClean="0">
                <a:ln>
                  <a:noFill/>
                </a:ln>
                <a:solidFill>
                  <a:schemeClr val="tx1"/>
                </a:solidFill>
                <a:effectLst/>
                <a:latin typeface="Arial" panose="020B0604020202020204" pitchFamily="34" charset="0"/>
              </a:endParaRPr>
            </a:p>
          </p:txBody>
        </p:sp>
      </p:grpSp>
      <p:sp>
        <p:nvSpPr>
          <p:cNvPr id="42" name="Rectangle 56"/>
          <p:cNvSpPr>
            <a:spLocks noChangeArrowheads="1"/>
          </p:cNvSpPr>
          <p:nvPr/>
        </p:nvSpPr>
        <p:spPr bwMode="auto">
          <a:xfrm>
            <a:off x="2929927" y="156937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sp>
        <p:nvSpPr>
          <p:cNvPr id="2" name="Номер слайда 1"/>
          <p:cNvSpPr>
            <a:spLocks noGrp="1"/>
          </p:cNvSpPr>
          <p:nvPr>
            <p:ph type="sldNum" sz="quarter" idx="12"/>
          </p:nvPr>
        </p:nvSpPr>
        <p:spPr/>
        <p:txBody>
          <a:bodyPr/>
          <a:lstStyle/>
          <a:p>
            <a:fld id="{CB835EAE-7467-4947-9CF8-7C3B5B227A9C}" type="slidenum">
              <a:rPr lang="uk-UA" smtClean="0"/>
              <a:t>18</a:t>
            </a:fld>
            <a:endParaRPr lang="uk-UA"/>
          </a:p>
        </p:txBody>
      </p:sp>
    </p:spTree>
    <p:extLst>
      <p:ext uri="{BB962C8B-B14F-4D97-AF65-F5344CB8AC3E}">
        <p14:creationId xmlns:p14="http://schemas.microsoft.com/office/powerpoint/2010/main" val="15892966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ChangeArrowheads="1"/>
          </p:cNvSpPr>
          <p:nvPr/>
        </p:nvSpPr>
        <p:spPr bwMode="auto">
          <a:xfrm>
            <a:off x="2429164" y="970260"/>
            <a:ext cx="7767269"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uk-UA" sz="2000" b="0" i="0" u="none" strike="noStrike" cap="none" normalizeH="0" baseline="0" dirty="0" err="1" smtClean="0">
                <a:ln>
                  <a:noFill/>
                </a:ln>
                <a:solidFill>
                  <a:srgbClr val="FFC000"/>
                </a:solidFill>
                <a:effectLst/>
                <a:latin typeface="Times New Roman" panose="02020603050405020304" pitchFamily="18" charset="0"/>
                <a:ea typeface="Times New Roman" panose="02020603050405020304" pitchFamily="18" charset="0"/>
                <a:cs typeface="Times New Roman" panose="02020603050405020304" pitchFamily="18" charset="0"/>
              </a:rPr>
              <a:t>Джерела</a:t>
            </a:r>
            <a:r>
              <a:rPr kumimoji="0" lang="ru-RU" altLang="uk-UA" sz="2000" b="0" i="0" u="none" strike="noStrike" cap="none" normalizeH="0" baseline="0" dirty="0" smtClean="0">
                <a:ln>
                  <a:noFill/>
                </a:ln>
                <a:solidFill>
                  <a:srgbClr val="FFC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2000" b="0" i="0" u="none" strike="noStrike" cap="none" normalizeH="0" baseline="0" dirty="0" err="1" smtClean="0">
                <a:ln>
                  <a:noFill/>
                </a:ln>
                <a:solidFill>
                  <a:srgbClr val="FFC000"/>
                </a:solidFill>
                <a:effectLst/>
                <a:latin typeface="Times New Roman" panose="02020603050405020304" pitchFamily="18" charset="0"/>
                <a:ea typeface="Times New Roman" panose="02020603050405020304" pitchFamily="18" charset="0"/>
                <a:cs typeface="Times New Roman" panose="02020603050405020304" pitchFamily="18" charset="0"/>
              </a:rPr>
              <a:t>сировини</a:t>
            </a:r>
            <a:r>
              <a:rPr kumimoji="0" lang="ru-RU" altLang="uk-UA" sz="2000" b="0" i="0" u="none" strike="noStrike" cap="none" normalizeH="0" baseline="0" dirty="0" smtClean="0">
                <a:ln>
                  <a:noFill/>
                </a:ln>
                <a:solidFill>
                  <a:srgbClr val="FFC000"/>
                </a:solidFill>
                <a:effectLst/>
                <a:latin typeface="Times New Roman" panose="02020603050405020304" pitchFamily="18" charset="0"/>
                <a:ea typeface="Times New Roman" panose="02020603050405020304" pitchFamily="18" charset="0"/>
                <a:cs typeface="Times New Roman" panose="02020603050405020304" pitchFamily="18" charset="0"/>
              </a:rPr>
              <a:t> для </a:t>
            </a:r>
            <a:r>
              <a:rPr kumimoji="0" lang="ru-RU" altLang="uk-UA" sz="2000" b="0" i="0" u="none" strike="noStrike" cap="none" normalizeH="0" baseline="0" dirty="0" err="1" smtClean="0">
                <a:ln>
                  <a:noFill/>
                </a:ln>
                <a:solidFill>
                  <a:srgbClr val="FFC000"/>
                </a:solidFill>
                <a:effectLst/>
                <a:latin typeface="Times New Roman" panose="02020603050405020304" pitchFamily="18" charset="0"/>
                <a:ea typeface="Times New Roman" panose="02020603050405020304" pitchFamily="18" charset="0"/>
                <a:cs typeface="Times New Roman" panose="02020603050405020304" pitchFamily="18" charset="0"/>
              </a:rPr>
              <a:t>приготування</a:t>
            </a:r>
            <a:r>
              <a:rPr kumimoji="0" lang="ru-RU" altLang="uk-UA" sz="2000" b="0" i="0" u="none" strike="noStrike" cap="none" normalizeH="0" baseline="0" dirty="0" smtClean="0">
                <a:ln>
                  <a:noFill/>
                </a:ln>
                <a:solidFill>
                  <a:srgbClr val="FFC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2000" b="0" i="0" u="none" strike="noStrike" cap="none" normalizeH="0" baseline="0" dirty="0" err="1" smtClean="0">
                <a:ln>
                  <a:noFill/>
                </a:ln>
                <a:solidFill>
                  <a:srgbClr val="FFC000"/>
                </a:solidFill>
                <a:effectLst/>
                <a:latin typeface="Times New Roman" panose="02020603050405020304" pitchFamily="18" charset="0"/>
                <a:ea typeface="Times New Roman" panose="02020603050405020304" pitchFamily="18" charset="0"/>
                <a:cs typeface="Times New Roman" panose="02020603050405020304" pitchFamily="18" charset="0"/>
              </a:rPr>
              <a:t>гомеопатичних</a:t>
            </a:r>
            <a:r>
              <a:rPr kumimoji="0" lang="ru-RU" altLang="uk-UA" sz="2000" b="0" i="0" u="none" strike="noStrike" cap="none" normalizeH="0" baseline="0" dirty="0" smtClean="0">
                <a:ln>
                  <a:noFill/>
                </a:ln>
                <a:solidFill>
                  <a:srgbClr val="FFC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2000" b="0" i="0" u="none" strike="noStrike" cap="none" normalizeH="0" baseline="0" dirty="0" err="1" smtClean="0">
                <a:ln>
                  <a:noFill/>
                </a:ln>
                <a:solidFill>
                  <a:srgbClr val="FFC000"/>
                </a:solidFill>
                <a:effectLst/>
                <a:latin typeface="Times New Roman" panose="02020603050405020304" pitchFamily="18" charset="0"/>
                <a:ea typeface="Times New Roman" panose="02020603050405020304" pitchFamily="18" charset="0"/>
                <a:cs typeface="Times New Roman" panose="02020603050405020304" pitchFamily="18" charset="0"/>
              </a:rPr>
              <a:t>препаратів</a:t>
            </a:r>
            <a:endParaRPr kumimoji="0" lang="uk-UA" altLang="uk-UA" sz="2000" b="0" i="0" u="none" strike="noStrike" cap="none" normalizeH="0" baseline="0" dirty="0" smtClean="0">
              <a:ln>
                <a:noFill/>
              </a:ln>
              <a:solidFill>
                <a:srgbClr val="FFC00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uk-UA" sz="1800" b="0" i="0" u="none" strike="noStrike" cap="none" normalizeH="0" baseline="0" dirty="0" smtClean="0">
              <a:ln>
                <a:noFill/>
              </a:ln>
              <a:solidFill>
                <a:schemeClr val="tx1"/>
              </a:solidFill>
              <a:effectLst/>
              <a:latin typeface="Arial" panose="020B0604020202020204" pitchFamily="34" charset="0"/>
            </a:endParaRPr>
          </a:p>
        </p:txBody>
      </p:sp>
      <p:grpSp>
        <p:nvGrpSpPr>
          <p:cNvPr id="5" name="Группа 72"/>
          <p:cNvGrpSpPr>
            <a:grpSpLocks/>
          </p:cNvGrpSpPr>
          <p:nvPr/>
        </p:nvGrpSpPr>
        <p:grpSpPr bwMode="auto">
          <a:xfrm>
            <a:off x="1809946" y="1819374"/>
            <a:ext cx="8936611" cy="2441542"/>
            <a:chOff x="994" y="9940"/>
            <a:chExt cx="9230" cy="2982"/>
          </a:xfrm>
        </p:grpSpPr>
        <p:sp>
          <p:nvSpPr>
            <p:cNvPr id="6" name="Rectangle 89"/>
            <p:cNvSpPr>
              <a:spLocks noChangeArrowheads="1"/>
            </p:cNvSpPr>
            <p:nvPr/>
          </p:nvSpPr>
          <p:spPr bwMode="auto">
            <a:xfrm>
              <a:off x="1928" y="9940"/>
              <a:ext cx="7417" cy="710"/>
            </a:xfrm>
            <a:prstGeom prst="rect">
              <a:avLst/>
            </a:prstGeom>
            <a:solidFill>
              <a:srgbClr val="EAEAEA"/>
            </a:solidFill>
            <a:ln w="317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20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Джерела</a:t>
              </a:r>
              <a:r>
                <a:rPr kumimoji="0" lang="ru-RU" altLang="uk-UA"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20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сировини</a:t>
              </a:r>
              <a:r>
                <a:rPr kumimoji="0" lang="ru-RU" altLang="uk-UA"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для </a:t>
              </a:r>
              <a:r>
                <a:rPr kumimoji="0" lang="ru-RU" altLang="uk-UA" sz="20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гомеопатичних</a:t>
              </a:r>
              <a:r>
                <a:rPr kumimoji="0" lang="ru-RU" altLang="uk-UA"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20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препаратів</a:t>
              </a:r>
              <a:endParaRPr kumimoji="0" lang="ru-RU" altLang="uk-UA" sz="2000" b="0" i="0" u="none" strike="noStrike" cap="none" normalizeH="0" baseline="0" dirty="0" smtClean="0">
                <a:ln>
                  <a:noFill/>
                </a:ln>
                <a:solidFill>
                  <a:schemeClr val="tx1"/>
                </a:solidFill>
                <a:effectLst/>
                <a:latin typeface="Arial" panose="020B0604020202020204" pitchFamily="34" charset="0"/>
              </a:endParaRPr>
            </a:p>
          </p:txBody>
        </p:sp>
        <p:sp>
          <p:nvSpPr>
            <p:cNvPr id="7" name="Rectangle 90"/>
            <p:cNvSpPr>
              <a:spLocks noChangeArrowheads="1"/>
            </p:cNvSpPr>
            <p:nvPr/>
          </p:nvSpPr>
          <p:spPr bwMode="auto">
            <a:xfrm>
              <a:off x="994" y="11218"/>
              <a:ext cx="2638" cy="1704"/>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28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Рослинна</a:t>
              </a:r>
              <a:endParaRPr kumimoji="0" lang="ru-RU" altLang="uk-UA" sz="2800"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28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сировин</a:t>
              </a:r>
              <a:r>
                <a:rPr kumimoji="0" lang="uk-UA" altLang="uk-UA" sz="28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а</a:t>
              </a:r>
              <a:endParaRPr kumimoji="0" lang="uk-UA" altLang="uk-UA" sz="2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uk-UA" sz="2800" b="0" i="0" u="none" strike="noStrike" cap="none" normalizeH="0" baseline="0" dirty="0" smtClean="0">
                <a:ln>
                  <a:noFill/>
                </a:ln>
                <a:solidFill>
                  <a:schemeClr val="tx1"/>
                </a:solidFill>
                <a:effectLst/>
                <a:latin typeface="Arial" panose="020B0604020202020204" pitchFamily="34" charset="0"/>
              </a:endParaRPr>
            </a:p>
          </p:txBody>
        </p:sp>
        <p:sp>
          <p:nvSpPr>
            <p:cNvPr id="8" name="Rectangle 91"/>
            <p:cNvSpPr>
              <a:spLocks noChangeArrowheads="1"/>
            </p:cNvSpPr>
            <p:nvPr/>
          </p:nvSpPr>
          <p:spPr bwMode="auto">
            <a:xfrm>
              <a:off x="3741" y="11218"/>
              <a:ext cx="3736" cy="1704"/>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20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Органи</a:t>
              </a:r>
              <a:r>
                <a:rPr kumimoji="0" lang="ru-RU" altLang="uk-UA"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20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тканини</a:t>
              </a:r>
              <a:r>
                <a:rPr kumimoji="0" lang="ru-RU" altLang="uk-UA"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20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тварин</a:t>
              </a:r>
              <a:r>
                <a:rPr kumimoji="0" lang="ru-RU" altLang="uk-UA"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20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тіла</a:t>
              </a:r>
              <a:r>
                <a:rPr kumimoji="0" lang="ru-RU" altLang="uk-UA"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20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живих</a:t>
              </a:r>
              <a:r>
                <a:rPr kumimoji="0" lang="ru-RU" altLang="uk-UA"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20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тварин</a:t>
              </a:r>
              <a:r>
                <a:rPr kumimoji="0" lang="ru-RU" altLang="uk-UA"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і </a:t>
              </a:r>
              <a:r>
                <a:rPr kumimoji="0" lang="ru-RU" altLang="uk-UA" sz="20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мікроорганізмів</a:t>
              </a:r>
              <a:r>
                <a:rPr kumimoji="0" lang="ru-RU" altLang="uk-UA"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20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продукти</a:t>
              </a:r>
              <a:r>
                <a:rPr kumimoji="0" lang="ru-RU" altLang="uk-UA"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20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їх</a:t>
              </a:r>
              <a:r>
                <a:rPr kumimoji="0" lang="ru-RU" altLang="uk-UA"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20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життєдіяльності</a:t>
              </a:r>
              <a:r>
                <a:rPr kumimoji="0" lang="uk-UA" altLang="uk-UA"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20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метаболіти</a:t>
              </a:r>
              <a:endParaRPr kumimoji="0" lang="ru-RU" altLang="uk-UA" sz="2000" b="0" i="0" u="none" strike="noStrike" cap="none" normalizeH="0" baseline="0" dirty="0" smtClean="0">
                <a:ln>
                  <a:noFill/>
                </a:ln>
                <a:solidFill>
                  <a:schemeClr val="tx1"/>
                </a:solidFill>
                <a:effectLst/>
                <a:latin typeface="Arial" panose="020B0604020202020204" pitchFamily="34" charset="0"/>
              </a:endParaRPr>
            </a:p>
          </p:txBody>
        </p:sp>
        <p:sp>
          <p:nvSpPr>
            <p:cNvPr id="9" name="Rectangle 92"/>
            <p:cNvSpPr>
              <a:spLocks noChangeArrowheads="1"/>
            </p:cNvSpPr>
            <p:nvPr/>
          </p:nvSpPr>
          <p:spPr bwMode="auto">
            <a:xfrm>
              <a:off x="7586" y="11219"/>
              <a:ext cx="2638" cy="1703"/>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20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Мінеральні</a:t>
              </a:r>
              <a:r>
                <a:rPr kumimoji="0" lang="ru-RU" altLang="uk-UA"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і</a:t>
              </a:r>
              <a:endParaRPr kumimoji="0" lang="ru-RU" altLang="uk-UA" sz="2000"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sz="20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синтетичні</a:t>
              </a:r>
              <a:endParaRPr kumimoji="0" lang="ru-RU" altLang="uk-UA" sz="2000"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uk-UA"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сполуки</a:t>
              </a:r>
              <a:endParaRPr kumimoji="0" lang="uk-UA" altLang="uk-UA" sz="20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uk-UA" sz="2000" b="0" i="0" u="none" strike="noStrike" cap="none" normalizeH="0" baseline="0" dirty="0" smtClean="0">
                <a:ln>
                  <a:noFill/>
                </a:ln>
                <a:solidFill>
                  <a:schemeClr val="tx1"/>
                </a:solidFill>
                <a:effectLst/>
                <a:latin typeface="Arial" panose="020B0604020202020204" pitchFamily="34" charset="0"/>
              </a:endParaRPr>
            </a:p>
          </p:txBody>
        </p:sp>
        <p:sp>
          <p:nvSpPr>
            <p:cNvPr id="10" name="Line 93"/>
            <p:cNvSpPr>
              <a:spLocks noChangeShapeType="1"/>
            </p:cNvSpPr>
            <p:nvPr/>
          </p:nvSpPr>
          <p:spPr bwMode="auto">
            <a:xfrm flipV="1">
              <a:off x="2313" y="10651"/>
              <a:ext cx="1" cy="569"/>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1" name="Line 94"/>
            <p:cNvSpPr>
              <a:spLocks noChangeShapeType="1"/>
            </p:cNvSpPr>
            <p:nvPr/>
          </p:nvSpPr>
          <p:spPr bwMode="auto">
            <a:xfrm flipV="1">
              <a:off x="5663" y="10651"/>
              <a:ext cx="1" cy="569"/>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2" name="Line 95"/>
            <p:cNvSpPr>
              <a:spLocks noChangeShapeType="1"/>
            </p:cNvSpPr>
            <p:nvPr/>
          </p:nvSpPr>
          <p:spPr bwMode="auto">
            <a:xfrm flipV="1">
              <a:off x="8904" y="10651"/>
              <a:ext cx="1" cy="569"/>
            </a:xfrm>
            <a:prstGeom prst="line">
              <a:avLst/>
            </a:prstGeom>
            <a:noFill/>
            <a:ln w="3175">
              <a:solidFill>
                <a:srgbClr val="000000"/>
              </a:solidFill>
              <a:round/>
              <a:headEnd type="none" w="sm" len="lg"/>
              <a:tailEnd type="none" w="sm"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grpSp>
      <p:sp>
        <p:nvSpPr>
          <p:cNvPr id="13" name="Rectangle 14"/>
          <p:cNvSpPr>
            <a:spLocks noChangeArrowheads="1"/>
          </p:cNvSpPr>
          <p:nvPr/>
        </p:nvSpPr>
        <p:spPr bwMode="auto">
          <a:xfrm>
            <a:off x="2780145" y="257232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sp>
        <p:nvSpPr>
          <p:cNvPr id="2" name="Номер слайда 1"/>
          <p:cNvSpPr>
            <a:spLocks noGrp="1"/>
          </p:cNvSpPr>
          <p:nvPr>
            <p:ph type="sldNum" sz="quarter" idx="12"/>
          </p:nvPr>
        </p:nvSpPr>
        <p:spPr/>
        <p:txBody>
          <a:bodyPr/>
          <a:lstStyle/>
          <a:p>
            <a:fld id="{CB835EAE-7467-4947-9CF8-7C3B5B227A9C}" type="slidenum">
              <a:rPr lang="uk-UA" smtClean="0"/>
              <a:t>19</a:t>
            </a:fld>
            <a:endParaRPr lang="uk-UA"/>
          </a:p>
        </p:txBody>
      </p:sp>
    </p:spTree>
    <p:extLst>
      <p:ext uri="{BB962C8B-B14F-4D97-AF65-F5344CB8AC3E}">
        <p14:creationId xmlns:p14="http://schemas.microsoft.com/office/powerpoint/2010/main" val="2898169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43060" y="631597"/>
            <a:ext cx="8830942" cy="5409766"/>
          </a:xfrm>
        </p:spPr>
        <p:txBody>
          <a:bodyPr>
            <a:normAutofit/>
          </a:bodyPr>
          <a:lstStyle/>
          <a:p>
            <a:pPr algn="ctr"/>
            <a:r>
              <a:rPr lang="uk-UA" b="1" dirty="0">
                <a:solidFill>
                  <a:srgbClr val="FFC000"/>
                </a:solidFill>
              </a:rPr>
              <a:t>Комплексні гомеопатичні препарати</a:t>
            </a:r>
            <a:endParaRPr lang="uk-UA" dirty="0">
              <a:solidFill>
                <a:srgbClr val="FFC000"/>
              </a:solidFill>
            </a:endParaRPr>
          </a:p>
          <a:p>
            <a:pPr algn="just"/>
            <a:r>
              <a:rPr lang="uk-UA" dirty="0"/>
              <a:t>Фармацевтичний ринок України швидко заповнюється комплексними гомеопатичними препаратами як вітчизняного, так і закордонного виробництва. Ці препарати здебільшого (за винятком лікарської форми «розчини для ін’єкцій») відпускаються без рецептів, що означає можливість їхнього придбання й використання будь яким покупцем по власному розсуду. При цьому використовуються препарати рослинного, тваринного й мінерального походження, приготовлені за спеціальною технологією. Така терапія не викликає побічних ефектів, може застосовуватися самостійно й у доповненні до звичайної лікарської практики.</a:t>
            </a:r>
          </a:p>
          <a:p>
            <a:pPr algn="just"/>
            <a:r>
              <a:rPr lang="uk-UA" dirty="0"/>
              <a:t>Комплексні гомеопатичні препарати з успіхом застосовуються в терапії, невропатології, хірургії, дерматології, педіатрії, офтальмології й інших областях медицини.</a:t>
            </a:r>
          </a:p>
          <a:p>
            <a:pPr algn="just"/>
            <a:r>
              <a:rPr lang="uk-UA" dirty="0"/>
              <a:t>Одна із причин цього - ефективність і простота в лікуванні хронічних захворювань. Статистика свідчить, що якщо на початку XX століття лише половина усіх </a:t>
            </a:r>
            <a:r>
              <a:rPr lang="uk-UA" dirty="0" err="1"/>
              <a:t>хвороб</a:t>
            </a:r>
            <a:r>
              <a:rPr lang="uk-UA" dirty="0"/>
              <a:t> носила хронічний характер, то в наш час вже близько 90 % захворювань хронічні.</a:t>
            </a:r>
          </a:p>
        </p:txBody>
      </p:sp>
      <p:sp>
        <p:nvSpPr>
          <p:cNvPr id="2" name="Номер слайда 1"/>
          <p:cNvSpPr>
            <a:spLocks noGrp="1"/>
          </p:cNvSpPr>
          <p:nvPr>
            <p:ph type="sldNum" sz="quarter" idx="12"/>
          </p:nvPr>
        </p:nvSpPr>
        <p:spPr/>
        <p:txBody>
          <a:bodyPr/>
          <a:lstStyle/>
          <a:p>
            <a:fld id="{CB835EAE-7467-4947-9CF8-7C3B5B227A9C}" type="slidenum">
              <a:rPr lang="uk-UA" smtClean="0"/>
              <a:t>20</a:t>
            </a:fld>
            <a:endParaRPr lang="uk-UA"/>
          </a:p>
        </p:txBody>
      </p:sp>
    </p:spTree>
    <p:extLst>
      <p:ext uri="{BB962C8B-B14F-4D97-AF65-F5344CB8AC3E}">
        <p14:creationId xmlns:p14="http://schemas.microsoft.com/office/powerpoint/2010/main" val="17327898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dirty="0"/>
              <a:t>Сучасні гомеопатичні препарати</a:t>
            </a:r>
            <a:endParaRPr lang="uk-UA" dirty="0"/>
          </a:p>
        </p:txBody>
      </p:sp>
      <p:sp>
        <p:nvSpPr>
          <p:cNvPr id="3" name="Объект 2"/>
          <p:cNvSpPr>
            <a:spLocks noGrp="1"/>
          </p:cNvSpPr>
          <p:nvPr>
            <p:ph idx="1"/>
          </p:nvPr>
        </p:nvSpPr>
        <p:spPr/>
        <p:txBody>
          <a:bodyPr>
            <a:normAutofit fontScale="92500"/>
          </a:bodyPr>
          <a:lstStyle/>
          <a:p>
            <a:pPr algn="just"/>
            <a:r>
              <a:rPr lang="uk-UA" i="1" dirty="0" err="1">
                <a:solidFill>
                  <a:srgbClr val="FFC000"/>
                </a:solidFill>
              </a:rPr>
              <a:t>Ін'єль</a:t>
            </a:r>
            <a:r>
              <a:rPr lang="uk-UA" i="1" dirty="0">
                <a:solidFill>
                  <a:srgbClr val="FFC000"/>
                </a:solidFill>
              </a:rPr>
              <a:t>-препарати</a:t>
            </a:r>
            <a:r>
              <a:rPr lang="uk-UA" dirty="0"/>
              <a:t> - це ін'єкційні препарати з одного активного інгредієнта в декількох розведеннях. Наприклад, </a:t>
            </a:r>
            <a:r>
              <a:rPr lang="uk-UA" dirty="0" err="1"/>
              <a:t>Ingeel</a:t>
            </a:r>
            <a:r>
              <a:rPr lang="uk-UA" dirty="0"/>
              <a:t> </a:t>
            </a:r>
            <a:r>
              <a:rPr lang="uk-UA" dirty="0" err="1"/>
              <a:t>Bell-Belladonna</a:t>
            </a:r>
            <a:r>
              <a:rPr lang="uk-UA" dirty="0"/>
              <a:t> містить в одній ампулі D10, D20, D200, D1000 розведення беладони. Застосовуються при гострих і </a:t>
            </a:r>
            <a:r>
              <a:rPr lang="uk-UA" dirty="0" err="1"/>
              <a:t>підгострих</a:t>
            </a:r>
            <a:r>
              <a:rPr lang="uk-UA" dirty="0"/>
              <a:t> станах.</a:t>
            </a:r>
          </a:p>
          <a:p>
            <a:pPr algn="just"/>
            <a:r>
              <a:rPr lang="uk-UA" i="1" dirty="0">
                <a:solidFill>
                  <a:srgbClr val="FFC000"/>
                </a:solidFill>
              </a:rPr>
              <a:t>Змішані </a:t>
            </a:r>
            <a:r>
              <a:rPr lang="uk-UA" i="1" dirty="0" err="1">
                <a:solidFill>
                  <a:srgbClr val="FFC000"/>
                </a:solidFill>
              </a:rPr>
              <a:t>ін'єль</a:t>
            </a:r>
            <a:r>
              <a:rPr lang="uk-UA" i="1" dirty="0">
                <a:solidFill>
                  <a:srgbClr val="FFC000"/>
                </a:solidFill>
              </a:rPr>
              <a:t>-препарати</a:t>
            </a:r>
            <a:r>
              <a:rPr lang="uk-UA" dirty="0">
                <a:solidFill>
                  <a:srgbClr val="FFC000"/>
                </a:solidFill>
              </a:rPr>
              <a:t> </a:t>
            </a:r>
            <a:r>
              <a:rPr lang="uk-UA" dirty="0"/>
              <a:t>складаються з декількох інгредієнтів. Їх назва відповідає </a:t>
            </a:r>
            <a:r>
              <a:rPr lang="uk-UA" dirty="0" err="1"/>
              <a:t>основноим</a:t>
            </a:r>
            <a:r>
              <a:rPr lang="uk-UA" dirty="0"/>
              <a:t> показання: </a:t>
            </a:r>
            <a:r>
              <a:rPr lang="uk-UA" dirty="0" err="1"/>
              <a:t>Angio-Ingeel</a:t>
            </a:r>
            <a:r>
              <a:rPr lang="uk-UA" dirty="0"/>
              <a:t>.</a:t>
            </a:r>
          </a:p>
          <a:p>
            <a:pPr algn="just"/>
            <a:r>
              <a:rPr lang="uk-UA" dirty="0"/>
              <a:t>Обидва види </a:t>
            </a:r>
            <a:r>
              <a:rPr lang="uk-UA" dirty="0" err="1"/>
              <a:t>ін'єль</a:t>
            </a:r>
            <a:r>
              <a:rPr lang="uk-UA" dirty="0"/>
              <a:t>-препаратів бувають звичайної і посиленої (</a:t>
            </a:r>
            <a:r>
              <a:rPr lang="uk-UA" dirty="0" err="1"/>
              <a:t>forte</a:t>
            </a:r>
            <a:r>
              <a:rPr lang="uk-UA" dirty="0"/>
              <a:t>) дії. Останнє досягається додатковим вмістом низьких потенцій основного компонента, використовується при хронічних захворюваннях.</a:t>
            </a:r>
          </a:p>
          <a:p>
            <a:pPr algn="just"/>
            <a:r>
              <a:rPr lang="uk-UA" i="1" dirty="0" err="1">
                <a:solidFill>
                  <a:srgbClr val="FFC000"/>
                </a:solidFill>
              </a:rPr>
              <a:t>Гомакорди</a:t>
            </a:r>
            <a:r>
              <a:rPr lang="uk-UA" dirty="0"/>
              <a:t> - це ін'єкційні та пероральні препарати у вигляді комбінації двох або трьох рядів потенцій різних ГП-засобів. Бувають звичайної і посиленої дії. Продовжують, підтримують і посилюють вплив ліків. Назва пов'язана з показанням для </a:t>
            </a:r>
            <a:r>
              <a:rPr lang="uk-UA" dirty="0" err="1"/>
              <a:t>одого</a:t>
            </a:r>
            <a:r>
              <a:rPr lang="uk-UA" dirty="0"/>
              <a:t> з головних компонентів і визначає їх застосування.</a:t>
            </a:r>
          </a:p>
        </p:txBody>
      </p:sp>
      <p:sp>
        <p:nvSpPr>
          <p:cNvPr id="4" name="Номер слайда 3"/>
          <p:cNvSpPr>
            <a:spLocks noGrp="1"/>
          </p:cNvSpPr>
          <p:nvPr>
            <p:ph type="sldNum" sz="quarter" idx="12"/>
          </p:nvPr>
        </p:nvSpPr>
        <p:spPr/>
        <p:txBody>
          <a:bodyPr/>
          <a:lstStyle/>
          <a:p>
            <a:fld id="{CB835EAE-7467-4947-9CF8-7C3B5B227A9C}" type="slidenum">
              <a:rPr lang="uk-UA" smtClean="0"/>
              <a:t>21</a:t>
            </a:fld>
            <a:endParaRPr lang="uk-UA"/>
          </a:p>
        </p:txBody>
      </p:sp>
    </p:spTree>
    <p:extLst>
      <p:ext uri="{BB962C8B-B14F-4D97-AF65-F5344CB8AC3E}">
        <p14:creationId xmlns:p14="http://schemas.microsoft.com/office/powerpoint/2010/main" val="33078068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dirty="0"/>
              <a:t>Сучасні гомеопатичні препарати</a:t>
            </a:r>
            <a:endParaRPr lang="uk-UA" dirty="0"/>
          </a:p>
        </p:txBody>
      </p:sp>
      <p:sp>
        <p:nvSpPr>
          <p:cNvPr id="3" name="Объект 2"/>
          <p:cNvSpPr>
            <a:spLocks noGrp="1"/>
          </p:cNvSpPr>
          <p:nvPr>
            <p:ph idx="1"/>
          </p:nvPr>
        </p:nvSpPr>
        <p:spPr/>
        <p:txBody>
          <a:bodyPr>
            <a:normAutofit lnSpcReduction="10000"/>
          </a:bodyPr>
          <a:lstStyle/>
          <a:p>
            <a:pPr algn="just"/>
            <a:r>
              <a:rPr lang="uk-UA" i="1" dirty="0">
                <a:solidFill>
                  <a:srgbClr val="FFC000"/>
                </a:solidFill>
              </a:rPr>
              <a:t>Складно-поєднані препарати</a:t>
            </a:r>
            <a:r>
              <a:rPr lang="uk-UA" dirty="0">
                <a:solidFill>
                  <a:srgbClr val="FFC000"/>
                </a:solidFill>
              </a:rPr>
              <a:t> </a:t>
            </a:r>
            <a:r>
              <a:rPr lang="uk-UA" dirty="0"/>
              <a:t>включають від 5 до 30 найменувань потенцій.</a:t>
            </a:r>
          </a:p>
          <a:p>
            <a:pPr algn="just"/>
            <a:r>
              <a:rPr lang="uk-UA" i="1" dirty="0">
                <a:solidFill>
                  <a:srgbClr val="FFC000"/>
                </a:solidFill>
              </a:rPr>
              <a:t>Складні органопрепарати (по </a:t>
            </a:r>
            <a:r>
              <a:rPr lang="uk-UA" i="1" dirty="0" err="1">
                <a:solidFill>
                  <a:srgbClr val="FFC000"/>
                </a:solidFill>
              </a:rPr>
              <a:t>лікару</a:t>
            </a:r>
            <a:r>
              <a:rPr lang="uk-UA" i="1" dirty="0">
                <a:solidFill>
                  <a:srgbClr val="FFC000"/>
                </a:solidFill>
              </a:rPr>
              <a:t> </a:t>
            </a:r>
            <a:r>
              <a:rPr lang="uk-UA" i="1" dirty="0" err="1">
                <a:solidFill>
                  <a:srgbClr val="FFC000"/>
                </a:solidFill>
              </a:rPr>
              <a:t>Бланчі</a:t>
            </a:r>
            <a:r>
              <a:rPr lang="uk-UA" i="1" dirty="0">
                <a:solidFill>
                  <a:srgbClr val="FFC000"/>
                </a:solidFill>
              </a:rPr>
              <a:t> Іво)</a:t>
            </a:r>
            <a:r>
              <a:rPr lang="uk-UA" dirty="0">
                <a:solidFill>
                  <a:srgbClr val="FFC000"/>
                </a:solidFill>
              </a:rPr>
              <a:t>: </a:t>
            </a:r>
            <a:r>
              <a:rPr lang="uk-UA" dirty="0" err="1"/>
              <a:t>мукоза-композитум</a:t>
            </a:r>
            <a:r>
              <a:rPr lang="uk-UA" dirty="0"/>
              <a:t>, </a:t>
            </a:r>
            <a:r>
              <a:rPr lang="uk-UA" dirty="0" err="1"/>
              <a:t>дискус-композитум</a:t>
            </a:r>
            <a:r>
              <a:rPr lang="uk-UA" dirty="0"/>
              <a:t>, </a:t>
            </a:r>
            <a:r>
              <a:rPr lang="uk-UA" dirty="0" err="1"/>
              <a:t>тіреоідеа-композитум</a:t>
            </a:r>
            <a:r>
              <a:rPr lang="uk-UA" dirty="0"/>
              <a:t>.</a:t>
            </a:r>
          </a:p>
          <a:p>
            <a:pPr algn="just"/>
            <a:r>
              <a:rPr lang="uk-UA" i="1" dirty="0">
                <a:solidFill>
                  <a:srgbClr val="FFC000"/>
                </a:solidFill>
              </a:rPr>
              <a:t>Саркоди </a:t>
            </a:r>
            <a:r>
              <a:rPr lang="uk-UA" dirty="0"/>
              <a:t>- ГП-препарати у вигляді витяжок з різних здорових органів і тканин молодої великої рогатої худоби і свиней. Це можуть бути препарати з органів, в тому числі і крові і компонентів клітин (від органел до макромолекул), їх гідролізат, фільтрати і </a:t>
            </a:r>
            <a:r>
              <a:rPr lang="uk-UA" dirty="0" err="1"/>
              <a:t>ультрафільтрати</a:t>
            </a:r>
            <a:r>
              <a:rPr lang="uk-UA" dirty="0"/>
              <a:t> з рідин і суспензій, секрети органів (шлунковий сік, гормони, ферменти), сироватка крові та її фракції, мікробіологічні препарати. Саркоди діють на однойменні органи або функції, деякі з них збігаються зі своїми АП-аналогами, але відрізняються за своєю </a:t>
            </a:r>
            <a:r>
              <a:rPr lang="uk-UA" dirty="0" err="1"/>
              <a:t>фармакодинамікою</a:t>
            </a:r>
            <a:r>
              <a:rPr lang="uk-UA" dirty="0"/>
              <a:t>: в АП - це засіб замісної терапії, а в ГП -функціональної.</a:t>
            </a:r>
          </a:p>
        </p:txBody>
      </p:sp>
      <p:sp>
        <p:nvSpPr>
          <p:cNvPr id="4" name="Номер слайда 3"/>
          <p:cNvSpPr>
            <a:spLocks noGrp="1"/>
          </p:cNvSpPr>
          <p:nvPr>
            <p:ph type="sldNum" sz="quarter" idx="12"/>
          </p:nvPr>
        </p:nvSpPr>
        <p:spPr/>
        <p:txBody>
          <a:bodyPr/>
          <a:lstStyle/>
          <a:p>
            <a:fld id="{CB835EAE-7467-4947-9CF8-7C3B5B227A9C}" type="slidenum">
              <a:rPr lang="uk-UA" smtClean="0"/>
              <a:t>22</a:t>
            </a:fld>
            <a:endParaRPr lang="uk-UA"/>
          </a:p>
        </p:txBody>
      </p:sp>
    </p:spTree>
    <p:extLst>
      <p:ext uri="{BB962C8B-B14F-4D97-AF65-F5344CB8AC3E}">
        <p14:creationId xmlns:p14="http://schemas.microsoft.com/office/powerpoint/2010/main" val="11675001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dirty="0"/>
              <a:t>Сучасні гомеопатичні препарати</a:t>
            </a:r>
            <a:endParaRPr lang="uk-UA" dirty="0"/>
          </a:p>
        </p:txBody>
      </p:sp>
      <p:sp>
        <p:nvSpPr>
          <p:cNvPr id="3" name="Объект 2"/>
          <p:cNvSpPr>
            <a:spLocks noGrp="1"/>
          </p:cNvSpPr>
          <p:nvPr>
            <p:ph idx="1"/>
          </p:nvPr>
        </p:nvSpPr>
        <p:spPr/>
        <p:txBody>
          <a:bodyPr>
            <a:normAutofit lnSpcReduction="10000"/>
          </a:bodyPr>
          <a:lstStyle/>
          <a:p>
            <a:pPr algn="just"/>
            <a:r>
              <a:rPr lang="uk-UA" i="1" dirty="0" err="1">
                <a:solidFill>
                  <a:srgbClr val="FFC000"/>
                </a:solidFill>
              </a:rPr>
              <a:t>Нозоди</a:t>
            </a:r>
            <a:r>
              <a:rPr lang="uk-UA" dirty="0"/>
              <a:t> - стерильні лікарські препарати, приготовлені по ГП-технології з патологічно змінених органів чи тканин, компонентів або продуктів метаболізму тварин, людини і невірулентних мікроорганізмів (включаючи і віруси). </a:t>
            </a:r>
            <a:r>
              <a:rPr lang="uk-UA" dirty="0" err="1"/>
              <a:t>Нозоди</a:t>
            </a:r>
            <a:r>
              <a:rPr lang="uk-UA" dirty="0"/>
              <a:t> бувають </a:t>
            </a:r>
            <a:r>
              <a:rPr lang="uk-UA" dirty="0" err="1">
                <a:solidFill>
                  <a:srgbClr val="FFC000"/>
                </a:solidFill>
              </a:rPr>
              <a:t>ізопатичні</a:t>
            </a:r>
            <a:r>
              <a:rPr lang="uk-UA" dirty="0">
                <a:solidFill>
                  <a:srgbClr val="FFC000"/>
                </a:solidFill>
              </a:rPr>
              <a:t> (</a:t>
            </a:r>
            <a:r>
              <a:rPr lang="uk-UA" i="1" dirty="0" err="1">
                <a:solidFill>
                  <a:srgbClr val="FFC000"/>
                </a:solidFill>
              </a:rPr>
              <a:t>аутонозоди</a:t>
            </a:r>
            <a:r>
              <a:rPr lang="uk-UA" dirty="0">
                <a:solidFill>
                  <a:srgbClr val="FFC000"/>
                </a:solidFill>
              </a:rPr>
              <a:t>), </a:t>
            </a:r>
            <a:r>
              <a:rPr lang="uk-UA" dirty="0"/>
              <a:t>які готуються з субстратів хворого, і </a:t>
            </a:r>
            <a:r>
              <a:rPr lang="uk-UA" dirty="0" err="1">
                <a:solidFill>
                  <a:srgbClr val="FFC000"/>
                </a:solidFill>
              </a:rPr>
              <a:t>гетеропатичні</a:t>
            </a:r>
            <a:r>
              <a:rPr lang="uk-UA" dirty="0">
                <a:solidFill>
                  <a:srgbClr val="FFC000"/>
                </a:solidFill>
              </a:rPr>
              <a:t> (</a:t>
            </a:r>
            <a:r>
              <a:rPr lang="uk-UA" i="1" dirty="0" err="1">
                <a:solidFill>
                  <a:srgbClr val="FFC000"/>
                </a:solidFill>
              </a:rPr>
              <a:t>гетеронозоди</a:t>
            </a:r>
            <a:r>
              <a:rPr lang="uk-UA" dirty="0">
                <a:solidFill>
                  <a:srgbClr val="FFC000"/>
                </a:solidFill>
              </a:rPr>
              <a:t>) </a:t>
            </a:r>
            <a:r>
              <a:rPr lang="uk-UA" dirty="0"/>
              <a:t>- з чужорідних субстратів. Це фактично антигени, що стимулюють в організмі вироблення антитіл. Так діють специфічні </a:t>
            </a:r>
            <a:r>
              <a:rPr lang="uk-UA" dirty="0" err="1"/>
              <a:t>нозоди</a:t>
            </a:r>
            <a:r>
              <a:rPr lang="uk-UA" dirty="0"/>
              <a:t> з пухлинних клітин. Неспецифічні або широкого спектра (мазок із зіву) стимулюють фактори неспецифічного імунітету (γ-глобулін). </a:t>
            </a:r>
            <a:r>
              <a:rPr lang="uk-UA" dirty="0" err="1"/>
              <a:t>Нозоди</a:t>
            </a:r>
            <a:r>
              <a:rPr lang="uk-UA" dirty="0"/>
              <a:t> містять поодинокі потенції (Х6, СН6) і бувають комплексні (</a:t>
            </a:r>
            <a:r>
              <a:rPr lang="uk-UA" dirty="0" err="1"/>
              <a:t>mitte</a:t>
            </a:r>
            <a:r>
              <a:rPr lang="uk-UA" dirty="0"/>
              <a:t>) і навіть посилені (</a:t>
            </a:r>
            <a:r>
              <a:rPr lang="uk-UA" dirty="0" err="1"/>
              <a:t>forte</a:t>
            </a:r>
            <a:r>
              <a:rPr lang="uk-UA" dirty="0"/>
              <a:t>).</a:t>
            </a:r>
          </a:p>
          <a:p>
            <a:pPr algn="just"/>
            <a:r>
              <a:rPr lang="uk-UA" dirty="0"/>
              <a:t>Застосовуються </a:t>
            </a:r>
            <a:r>
              <a:rPr lang="uk-UA" dirty="0" err="1"/>
              <a:t>нозоди</a:t>
            </a:r>
            <a:r>
              <a:rPr lang="uk-UA" dirty="0"/>
              <a:t> за загальними правилами ГП, згідно з якими вони, як і всі ГП-препарати, діють на весь організм людини у вигляді сигналу для запуску складної захисної системи (програми), що коректує злагодженість функцій і здоров'я людини.</a:t>
            </a:r>
          </a:p>
        </p:txBody>
      </p:sp>
      <p:sp>
        <p:nvSpPr>
          <p:cNvPr id="4" name="Номер слайда 3"/>
          <p:cNvSpPr>
            <a:spLocks noGrp="1"/>
          </p:cNvSpPr>
          <p:nvPr>
            <p:ph type="sldNum" sz="quarter" idx="12"/>
          </p:nvPr>
        </p:nvSpPr>
        <p:spPr/>
        <p:txBody>
          <a:bodyPr/>
          <a:lstStyle/>
          <a:p>
            <a:fld id="{CB835EAE-7467-4947-9CF8-7C3B5B227A9C}" type="slidenum">
              <a:rPr lang="uk-UA" smtClean="0"/>
              <a:t>23</a:t>
            </a:fld>
            <a:endParaRPr lang="uk-UA"/>
          </a:p>
        </p:txBody>
      </p:sp>
    </p:spTree>
    <p:extLst>
      <p:ext uri="{BB962C8B-B14F-4D97-AF65-F5344CB8AC3E}">
        <p14:creationId xmlns:p14="http://schemas.microsoft.com/office/powerpoint/2010/main" val="27771802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1362652"/>
            <a:ext cx="8701347" cy="5043835"/>
          </a:xfrm>
        </p:spPr>
        <p:txBody>
          <a:bodyPr/>
          <a:lstStyle/>
          <a:p>
            <a:endParaRPr lang="uk-UA" i="1" dirty="0" smtClean="0"/>
          </a:p>
          <a:p>
            <a:pPr algn="just"/>
            <a:r>
              <a:rPr lang="uk-UA" i="1" dirty="0" smtClean="0">
                <a:solidFill>
                  <a:srgbClr val="FFC000"/>
                </a:solidFill>
              </a:rPr>
              <a:t>Каталітичні </a:t>
            </a:r>
            <a:r>
              <a:rPr lang="uk-UA" i="1" dirty="0">
                <a:solidFill>
                  <a:srgbClr val="FFC000"/>
                </a:solidFill>
              </a:rPr>
              <a:t>препарати </a:t>
            </a:r>
            <a:r>
              <a:rPr lang="uk-UA" dirty="0"/>
              <a:t>– </a:t>
            </a:r>
            <a:r>
              <a:rPr lang="uk-UA" dirty="0" err="1"/>
              <a:t>підсилювані</a:t>
            </a:r>
            <a:r>
              <a:rPr lang="uk-UA" dirty="0"/>
              <a:t> за правилами ГП продукти обміну речовин, включають кислоти циклу лимонної кислоти і їх солі, </a:t>
            </a:r>
            <a:r>
              <a:rPr lang="uk-UA" dirty="0" err="1"/>
              <a:t>хінони</a:t>
            </a:r>
            <a:r>
              <a:rPr lang="uk-UA" dirty="0"/>
              <a:t> і каталізатори клітинного дихання, підсилюють продукти вуглеводного, ліпідного, білкового та пігментного обміну, метаболізму пуринових і </a:t>
            </a:r>
            <a:r>
              <a:rPr lang="uk-UA" dirty="0" err="1"/>
              <a:t>піримідинових</a:t>
            </a:r>
            <a:r>
              <a:rPr lang="uk-UA" dirty="0"/>
              <a:t> основ. Вони можуть бути </a:t>
            </a:r>
            <a:r>
              <a:rPr lang="uk-UA" dirty="0" err="1"/>
              <a:t>монопрепаратами</a:t>
            </a:r>
            <a:r>
              <a:rPr lang="uk-UA" dirty="0"/>
              <a:t> і комбінованими комплексами. Застосовуються в практиці ГП в області неврології, дерматології, гастроентерології, гематології, ендокринології, а також при алергічних і </a:t>
            </a:r>
            <a:r>
              <a:rPr lang="uk-UA" dirty="0" err="1"/>
              <a:t>аутоімунних</a:t>
            </a:r>
            <a:r>
              <a:rPr lang="uk-UA" dirty="0"/>
              <a:t> захворюваннях.</a:t>
            </a:r>
          </a:p>
          <a:p>
            <a:pPr algn="just"/>
            <a:r>
              <a:rPr lang="uk-UA" dirty="0"/>
              <a:t>При всьому різноманітті класичних і сучасних ГП-препаратів зберігається єдине уявлення про виникнення лікувального ефекту як про результат </a:t>
            </a:r>
            <a:r>
              <a:rPr lang="uk-UA" dirty="0" err="1"/>
              <a:t>енерго</a:t>
            </a:r>
            <a:r>
              <a:rPr lang="uk-UA" dirty="0"/>
              <a:t>-інформаційних впливів, що забезпечують </a:t>
            </a:r>
            <a:r>
              <a:rPr lang="uk-UA" dirty="0" err="1"/>
              <a:t>біорезонансний</a:t>
            </a:r>
            <a:r>
              <a:rPr lang="uk-UA" dirty="0"/>
              <a:t> зв'язок між захисними процесами в організмі і їх </a:t>
            </a:r>
            <a:r>
              <a:rPr lang="uk-UA" dirty="0" err="1"/>
              <a:t>взаємопотенціюванням</a:t>
            </a:r>
            <a:r>
              <a:rPr lang="uk-UA" dirty="0"/>
              <a:t>.</a:t>
            </a:r>
          </a:p>
        </p:txBody>
      </p:sp>
      <p:sp>
        <p:nvSpPr>
          <p:cNvPr id="2" name="Номер слайда 1"/>
          <p:cNvSpPr>
            <a:spLocks noGrp="1"/>
          </p:cNvSpPr>
          <p:nvPr>
            <p:ph type="sldNum" sz="quarter" idx="12"/>
          </p:nvPr>
        </p:nvSpPr>
        <p:spPr/>
        <p:txBody>
          <a:bodyPr/>
          <a:lstStyle/>
          <a:p>
            <a:fld id="{CB835EAE-7467-4947-9CF8-7C3B5B227A9C}" type="slidenum">
              <a:rPr lang="uk-UA" smtClean="0"/>
              <a:t>24</a:t>
            </a:fld>
            <a:endParaRPr lang="uk-UA"/>
          </a:p>
        </p:txBody>
      </p:sp>
      <p:sp>
        <p:nvSpPr>
          <p:cNvPr id="4" name="Заголовок 1"/>
          <p:cNvSpPr>
            <a:spLocks noGrp="1"/>
          </p:cNvSpPr>
          <p:nvPr>
            <p:ph type="title"/>
          </p:nvPr>
        </p:nvSpPr>
        <p:spPr>
          <a:xfrm>
            <a:off x="677334" y="609600"/>
            <a:ext cx="8596668" cy="1320800"/>
          </a:xfrm>
        </p:spPr>
        <p:txBody>
          <a:bodyPr/>
          <a:lstStyle/>
          <a:p>
            <a:pPr algn="ctr"/>
            <a:r>
              <a:rPr lang="uk-UA" b="1" dirty="0"/>
              <a:t>Сучасні гомеопатичні препарати</a:t>
            </a:r>
            <a:endParaRPr lang="uk-UA" dirty="0"/>
          </a:p>
        </p:txBody>
      </p:sp>
    </p:spTree>
    <p:extLst>
      <p:ext uri="{BB962C8B-B14F-4D97-AF65-F5344CB8AC3E}">
        <p14:creationId xmlns:p14="http://schemas.microsoft.com/office/powerpoint/2010/main" val="30915218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24034" y="0"/>
            <a:ext cx="8229600" cy="1143000"/>
          </a:xfrm>
        </p:spPr>
        <p:txBody>
          <a:bodyPr>
            <a:normAutofit fontScale="90000"/>
          </a:bodyPr>
          <a:lstStyle/>
          <a:p>
            <a:pPr algn="ctr">
              <a:defRPr/>
            </a:pPr>
            <a:r>
              <a:rPr lang="uk-UA" dirty="0" smtClean="0">
                <a:solidFill>
                  <a:schemeClr val="tx1"/>
                </a:solidFill>
              </a:rPr>
              <a:t>Розподіл гомеопатичних ЛЗ за лікарською формою</a:t>
            </a:r>
            <a:endParaRPr lang="ru-RU" dirty="0">
              <a:solidFill>
                <a:schemeClr val="tx1"/>
              </a:solidFill>
            </a:endParaRPr>
          </a:p>
        </p:txBody>
      </p:sp>
      <p:pic>
        <p:nvPicPr>
          <p:cNvPr id="15362" name="Picture 2" descr="image004"/>
          <p:cNvPicPr>
            <a:picLocks noChangeAspect="1" noChangeArrowheads="1"/>
          </p:cNvPicPr>
          <p:nvPr/>
        </p:nvPicPr>
        <p:blipFill>
          <a:blip r:embed="rId2"/>
          <a:srcRect/>
          <a:stretch>
            <a:fillRect/>
          </a:stretch>
        </p:blipFill>
        <p:spPr bwMode="auto">
          <a:xfrm>
            <a:off x="2558473" y="1368862"/>
            <a:ext cx="6602991" cy="4652528"/>
          </a:xfrm>
          <a:prstGeom prst="rect">
            <a:avLst/>
          </a:prstGeom>
          <a:noFill/>
          <a:ln w="9525">
            <a:noFill/>
            <a:miter lim="800000"/>
            <a:headEnd/>
            <a:tailEnd/>
          </a:ln>
        </p:spPr>
      </p:pic>
    </p:spTree>
    <p:extLst>
      <p:ext uri="{BB962C8B-B14F-4D97-AF65-F5344CB8AC3E}">
        <p14:creationId xmlns:p14="http://schemas.microsoft.com/office/powerpoint/2010/main" val="3085842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1"/>
          <p:cNvSpPr>
            <a:spLocks noGrp="1"/>
          </p:cNvSpPr>
          <p:nvPr>
            <p:ph type="title"/>
          </p:nvPr>
        </p:nvSpPr>
        <p:spPr>
          <a:xfrm>
            <a:off x="2438400" y="533401"/>
            <a:ext cx="6019800" cy="695325"/>
          </a:xfrm>
        </p:spPr>
        <p:txBody>
          <a:bodyPr>
            <a:normAutofit/>
          </a:bodyPr>
          <a:lstStyle/>
          <a:p>
            <a:pPr eaLnBrk="1" hangingPunct="1"/>
            <a:r>
              <a:rPr lang="uk-UA" altLang="ru-RU" smtClean="0">
                <a:solidFill>
                  <a:schemeClr val="tx1"/>
                </a:solidFill>
              </a:rPr>
              <a:t>План лекц</a:t>
            </a:r>
            <a:r>
              <a:rPr lang="ru-RU" altLang="ru-RU" smtClean="0">
                <a:solidFill>
                  <a:schemeClr val="tx1"/>
                </a:solidFill>
              </a:rPr>
              <a:t>ії</a:t>
            </a:r>
          </a:p>
        </p:txBody>
      </p:sp>
      <p:sp>
        <p:nvSpPr>
          <p:cNvPr id="7171" name="Номер слайда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itchFamily="18" charset="2"/>
              <a:buChar char=""/>
              <a:defRPr sz="3200">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spcBef>
                <a:spcPct val="0"/>
              </a:spcBef>
              <a:buClrTx/>
              <a:buSzTx/>
              <a:buFontTx/>
              <a:buNone/>
            </a:pPr>
            <a:fld id="{13CE0AEC-945A-4694-B5E6-A61BB889CD38}" type="slidenum">
              <a:rPr lang="ru-RU" altLang="ru-RU" sz="900">
                <a:solidFill>
                  <a:schemeClr val="tx1"/>
                </a:solidFill>
                <a:latin typeface="Arial" charset="0"/>
              </a:rPr>
              <a:pPr>
                <a:spcBef>
                  <a:spcPct val="0"/>
                </a:spcBef>
                <a:buClrTx/>
                <a:buSzTx/>
                <a:buFontTx/>
                <a:buNone/>
              </a:pPr>
              <a:t>26</a:t>
            </a:fld>
            <a:endParaRPr lang="ru-RU" altLang="ru-RU" sz="900">
              <a:solidFill>
                <a:schemeClr val="tx1"/>
              </a:solidFill>
              <a:latin typeface="Arial" charset="0"/>
            </a:endParaRPr>
          </a:p>
        </p:txBody>
      </p:sp>
      <p:sp>
        <p:nvSpPr>
          <p:cNvPr id="7172" name="Прямоугольник 4"/>
          <p:cNvSpPr>
            <a:spLocks noChangeArrowheads="1"/>
          </p:cNvSpPr>
          <p:nvPr/>
        </p:nvSpPr>
        <p:spPr bwMode="auto">
          <a:xfrm>
            <a:off x="2286000" y="2136775"/>
            <a:ext cx="60960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ts val="1000"/>
              </a:spcBef>
              <a:buClr>
                <a:schemeClr val="accent1"/>
              </a:buClr>
              <a:buSzPct val="80000"/>
              <a:buFont typeface="Wingdings 3" pitchFamily="18" charset="2"/>
              <a:buChar char=""/>
              <a:defRPr sz="3200">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just">
              <a:lnSpc>
                <a:spcPct val="150000"/>
              </a:lnSpc>
              <a:spcBef>
                <a:spcPct val="0"/>
              </a:spcBef>
              <a:buClrTx/>
              <a:buSzTx/>
              <a:buFont typeface="Arial" charset="0"/>
              <a:buChar char="•"/>
            </a:pPr>
            <a:r>
              <a:rPr lang="uk-UA" altLang="ru-RU" sz="1800" b="1">
                <a:solidFill>
                  <a:srgbClr val="C00000"/>
                </a:solidFill>
                <a:latin typeface="Arial" charset="0"/>
                <a:ea typeface="Times New Roman" pitchFamily="18" charset="0"/>
                <a:cs typeface="Arial" charset="0"/>
              </a:rPr>
              <a:t>Механізми дії гомеопатичних препаратів.</a:t>
            </a:r>
            <a:endParaRPr lang="ru-RU" altLang="ru-RU" sz="1200">
              <a:solidFill>
                <a:srgbClr val="C00000"/>
              </a:solidFill>
              <a:latin typeface="Arial" charset="0"/>
              <a:ea typeface="Times New Roman" pitchFamily="18" charset="0"/>
              <a:cs typeface="Arial" charset="0"/>
            </a:endParaRPr>
          </a:p>
          <a:p>
            <a:pPr algn="just">
              <a:lnSpc>
                <a:spcPct val="150000"/>
              </a:lnSpc>
              <a:spcBef>
                <a:spcPct val="0"/>
              </a:spcBef>
              <a:buClrTx/>
              <a:buSzTx/>
              <a:buFont typeface="Arial" charset="0"/>
              <a:buChar char="•"/>
            </a:pPr>
            <a:r>
              <a:rPr lang="uk-UA" altLang="ru-RU" sz="1800" b="1">
                <a:solidFill>
                  <a:srgbClr val="C00000"/>
                </a:solidFill>
                <a:latin typeface="Arial" charset="0"/>
                <a:ea typeface="Times New Roman" pitchFamily="18" charset="0"/>
                <a:cs typeface="Arial" charset="0"/>
              </a:rPr>
              <a:t>Регуляторні теорії.</a:t>
            </a:r>
            <a:endParaRPr lang="ru-RU" altLang="ru-RU" sz="1200">
              <a:solidFill>
                <a:srgbClr val="C00000"/>
              </a:solidFill>
              <a:latin typeface="Arial" charset="0"/>
              <a:ea typeface="Times New Roman" pitchFamily="18" charset="0"/>
              <a:cs typeface="Arial" charset="0"/>
            </a:endParaRPr>
          </a:p>
          <a:p>
            <a:pPr algn="just">
              <a:lnSpc>
                <a:spcPct val="150000"/>
              </a:lnSpc>
              <a:spcBef>
                <a:spcPct val="0"/>
              </a:spcBef>
              <a:buClrTx/>
              <a:buSzTx/>
              <a:buFont typeface="Arial" charset="0"/>
              <a:buChar char="•"/>
            </a:pPr>
            <a:r>
              <a:rPr lang="uk-UA" altLang="ru-RU" sz="1800" b="1">
                <a:solidFill>
                  <a:srgbClr val="C00000"/>
                </a:solidFill>
                <a:latin typeface="Arial" charset="0"/>
                <a:ea typeface="Times New Roman" pitchFamily="18" charset="0"/>
                <a:cs typeface="Arial" charset="0"/>
              </a:rPr>
              <a:t>Світоглядні або філософські теорії.</a:t>
            </a:r>
            <a:endParaRPr lang="ru-RU" altLang="ru-RU" sz="1200">
              <a:solidFill>
                <a:srgbClr val="C00000"/>
              </a:solidFill>
              <a:latin typeface="Arial" charset="0"/>
              <a:ea typeface="Times New Roman" pitchFamily="18" charset="0"/>
              <a:cs typeface="Arial" charset="0"/>
            </a:endParaRPr>
          </a:p>
          <a:p>
            <a:pPr algn="just">
              <a:lnSpc>
                <a:spcPct val="150000"/>
              </a:lnSpc>
              <a:spcBef>
                <a:spcPct val="0"/>
              </a:spcBef>
              <a:buClrTx/>
              <a:buSzTx/>
              <a:buFont typeface="Arial" charset="0"/>
              <a:buChar char="•"/>
            </a:pPr>
            <a:r>
              <a:rPr lang="uk-UA" altLang="ru-RU" sz="1800" b="1">
                <a:solidFill>
                  <a:srgbClr val="C00000"/>
                </a:solidFill>
                <a:latin typeface="Arial" charset="0"/>
                <a:ea typeface="Times New Roman" pitchFamily="18" charset="0"/>
                <a:cs typeface="Arial" charset="0"/>
              </a:rPr>
              <a:t>Інформаційні теорії.</a:t>
            </a:r>
            <a:endParaRPr lang="uk-UA" altLang="ru-RU" sz="1800">
              <a:solidFill>
                <a:srgbClr val="C00000"/>
              </a:solidFill>
              <a:latin typeface="Arial" charset="0"/>
              <a:ea typeface="Times New Roman" pitchFamily="18" charset="0"/>
              <a:cs typeface="Arial" charset="0"/>
            </a:endParaRPr>
          </a:p>
        </p:txBody>
      </p:sp>
      <p:pic>
        <p:nvPicPr>
          <p:cNvPr id="7173" name="Picture 2" descr="Картинки по запросу &quot;механизм действия гомеопатических препаратов&quot;"/>
          <p:cNvPicPr>
            <a:picLocks noChangeAspect="1" noChangeArrowheads="1"/>
          </p:cNvPicPr>
          <p:nvPr/>
        </p:nvPicPr>
        <p:blipFill>
          <a:blip r:embed="rId2">
            <a:extLst>
              <a:ext uri="{28A0092B-C50C-407E-A947-70E740481C1C}">
                <a14:useLocalDpi xmlns:a14="http://schemas.microsoft.com/office/drawing/2010/main" val="0"/>
              </a:ext>
            </a:extLst>
          </a:blip>
          <a:srcRect r="27663"/>
          <a:stretch>
            <a:fillRect/>
          </a:stretch>
        </p:blipFill>
        <p:spPr bwMode="auto">
          <a:xfrm>
            <a:off x="138545" y="1"/>
            <a:ext cx="11333019" cy="685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6948809"/>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Group 2"/>
          <p:cNvGrpSpPr>
            <a:grpSpLocks/>
          </p:cNvGrpSpPr>
          <p:nvPr/>
        </p:nvGrpSpPr>
        <p:grpSpPr bwMode="auto">
          <a:xfrm>
            <a:off x="2389189" y="1143001"/>
            <a:ext cx="5862637" cy="5573713"/>
            <a:chOff x="1758" y="4517"/>
            <a:chExt cx="9234" cy="9992"/>
          </a:xfrm>
        </p:grpSpPr>
        <p:sp>
          <p:nvSpPr>
            <p:cNvPr id="48131" name="AutoShape 3"/>
            <p:cNvSpPr>
              <a:spLocks noChangeArrowheads="1"/>
            </p:cNvSpPr>
            <p:nvPr/>
          </p:nvSpPr>
          <p:spPr bwMode="auto">
            <a:xfrm rot="27000000">
              <a:off x="7533" y="10990"/>
              <a:ext cx="3293" cy="1275"/>
            </a:xfrm>
            <a:prstGeom prst="rightArrow">
              <a:avLst>
                <a:gd name="adj1" fmla="val 40759"/>
                <a:gd name="adj2" fmla="val 41340"/>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sp>
          <p:nvSpPr>
            <p:cNvPr id="48132" name="AutoShape 4"/>
            <p:cNvSpPr>
              <a:spLocks noChangeArrowheads="1"/>
            </p:cNvSpPr>
            <p:nvPr/>
          </p:nvSpPr>
          <p:spPr bwMode="auto">
            <a:xfrm rot="5400000">
              <a:off x="2396" y="10028"/>
              <a:ext cx="1369" cy="1275"/>
            </a:xfrm>
            <a:prstGeom prst="rightArrow">
              <a:avLst>
                <a:gd name="adj1" fmla="val 46241"/>
                <a:gd name="adj2" fmla="val 43420"/>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grpSp>
          <p:nvGrpSpPr>
            <p:cNvPr id="8200" name="Group 5"/>
            <p:cNvGrpSpPr>
              <a:grpSpLocks/>
            </p:cNvGrpSpPr>
            <p:nvPr/>
          </p:nvGrpSpPr>
          <p:grpSpPr bwMode="auto">
            <a:xfrm>
              <a:off x="2077" y="4517"/>
              <a:ext cx="5924" cy="1164"/>
              <a:chOff x="1881" y="6354"/>
              <a:chExt cx="5924" cy="1134"/>
            </a:xfrm>
          </p:grpSpPr>
          <p:sp>
            <p:nvSpPr>
              <p:cNvPr id="48134" name="AutoShape 6"/>
              <p:cNvSpPr>
                <a:spLocks noChangeArrowheads="1"/>
              </p:cNvSpPr>
              <p:nvPr/>
            </p:nvSpPr>
            <p:spPr bwMode="auto">
              <a:xfrm>
                <a:off x="1882" y="6354"/>
                <a:ext cx="5923" cy="1134"/>
              </a:xfrm>
              <a:prstGeom prst="roundRect">
                <a:avLst>
                  <a:gd name="adj" fmla="val 16667"/>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sp>
            <p:nvSpPr>
              <p:cNvPr id="48135" name="Text Box 7"/>
              <p:cNvSpPr txBox="1">
                <a:spLocks noChangeArrowheads="1"/>
              </p:cNvSpPr>
              <p:nvPr/>
            </p:nvSpPr>
            <p:spPr bwMode="auto">
              <a:xfrm>
                <a:off x="2022" y="6504"/>
                <a:ext cx="5618" cy="835"/>
              </a:xfrm>
              <a:prstGeom prst="rect">
                <a:avLst/>
              </a:prstGeom>
              <a:ln/>
            </p:spPr>
            <p:style>
              <a:lnRef idx="2">
                <a:schemeClr val="accent5"/>
              </a:lnRef>
              <a:fillRef idx="1">
                <a:schemeClr val="lt1"/>
              </a:fillRef>
              <a:effectRef idx="0">
                <a:schemeClr val="accent5"/>
              </a:effectRef>
              <a:fontRef idx="minor">
                <a:schemeClr val="dk1"/>
              </a:fontRef>
            </p:style>
            <p:txBody>
              <a:bodyPr lIns="18000" tIns="10800" rIns="18000" bIns="10800"/>
              <a:lstStyle/>
              <a:p>
                <a:pPr algn="ctr" eaLnBrk="1" hangingPunct="1">
                  <a:defRPr/>
                </a:pPr>
                <a:r>
                  <a:rPr lang="uk-UA" altLang="ru-RU" sz="1600" b="1">
                    <a:solidFill>
                      <a:srgbClr val="000000"/>
                    </a:solidFill>
                  </a:rPr>
                  <a:t>Метаболічна регулююча </a:t>
                </a:r>
              </a:p>
              <a:p>
                <a:pPr algn="ctr" eaLnBrk="1" hangingPunct="1">
                  <a:defRPr/>
                </a:pPr>
                <a:r>
                  <a:rPr lang="uk-UA" altLang="ru-RU" sz="1600" b="1">
                    <a:solidFill>
                      <a:srgbClr val="000000"/>
                    </a:solidFill>
                  </a:rPr>
                  <a:t>система</a:t>
                </a:r>
                <a:endParaRPr lang="ru-RU" altLang="ru-RU"/>
              </a:p>
            </p:txBody>
          </p:sp>
        </p:grpSp>
        <p:grpSp>
          <p:nvGrpSpPr>
            <p:cNvPr id="8201" name="Group 8"/>
            <p:cNvGrpSpPr>
              <a:grpSpLocks/>
            </p:cNvGrpSpPr>
            <p:nvPr/>
          </p:nvGrpSpPr>
          <p:grpSpPr bwMode="auto">
            <a:xfrm>
              <a:off x="5068" y="13345"/>
              <a:ext cx="5924" cy="1164"/>
              <a:chOff x="1941" y="8634"/>
              <a:chExt cx="5924" cy="1134"/>
            </a:xfrm>
          </p:grpSpPr>
          <p:sp>
            <p:nvSpPr>
              <p:cNvPr id="48137" name="AutoShape 9"/>
              <p:cNvSpPr>
                <a:spLocks noChangeArrowheads="1"/>
              </p:cNvSpPr>
              <p:nvPr/>
            </p:nvSpPr>
            <p:spPr bwMode="auto">
              <a:xfrm>
                <a:off x="1942" y="8634"/>
                <a:ext cx="5923" cy="1134"/>
              </a:xfrm>
              <a:prstGeom prst="roundRect">
                <a:avLst>
                  <a:gd name="adj" fmla="val 16667"/>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sp>
            <p:nvSpPr>
              <p:cNvPr id="48138" name="Text Box 10"/>
              <p:cNvSpPr txBox="1">
                <a:spLocks noChangeArrowheads="1"/>
              </p:cNvSpPr>
              <p:nvPr/>
            </p:nvSpPr>
            <p:spPr bwMode="auto">
              <a:xfrm>
                <a:off x="2062" y="8784"/>
                <a:ext cx="5623" cy="835"/>
              </a:xfrm>
              <a:prstGeom prst="rect">
                <a:avLst/>
              </a:prstGeom>
              <a:ln/>
            </p:spPr>
            <p:style>
              <a:lnRef idx="2">
                <a:schemeClr val="accent5"/>
              </a:lnRef>
              <a:fillRef idx="1">
                <a:schemeClr val="lt1"/>
              </a:fillRef>
              <a:effectRef idx="0">
                <a:schemeClr val="accent5"/>
              </a:effectRef>
              <a:fontRef idx="minor">
                <a:schemeClr val="dk1"/>
              </a:fontRef>
            </p:style>
            <p:txBody>
              <a:bodyPr lIns="18000" tIns="10800" rIns="18000" bIns="10800"/>
              <a:lstStyle/>
              <a:p>
                <a:pPr algn="ctr">
                  <a:spcBef>
                    <a:spcPts val="1200"/>
                  </a:spcBef>
                  <a:defRPr/>
                </a:pPr>
                <a:r>
                  <a:rPr lang="uk-UA" altLang="ru-RU" sz="1600" b="1">
                    <a:solidFill>
                      <a:srgbClr val="000000"/>
                    </a:solidFill>
                  </a:rPr>
                  <a:t>Психіка</a:t>
                </a:r>
                <a:endParaRPr lang="ru-RU" altLang="ru-RU"/>
              </a:p>
            </p:txBody>
          </p:sp>
        </p:grpSp>
        <p:grpSp>
          <p:nvGrpSpPr>
            <p:cNvPr id="8202" name="Group 11"/>
            <p:cNvGrpSpPr>
              <a:grpSpLocks/>
            </p:cNvGrpSpPr>
            <p:nvPr/>
          </p:nvGrpSpPr>
          <p:grpSpPr bwMode="auto">
            <a:xfrm>
              <a:off x="1986" y="11417"/>
              <a:ext cx="5924" cy="1164"/>
              <a:chOff x="1881" y="9414"/>
              <a:chExt cx="5924" cy="1134"/>
            </a:xfrm>
          </p:grpSpPr>
          <p:sp>
            <p:nvSpPr>
              <p:cNvPr id="48140" name="AutoShape 12"/>
              <p:cNvSpPr>
                <a:spLocks noChangeArrowheads="1"/>
              </p:cNvSpPr>
              <p:nvPr/>
            </p:nvSpPr>
            <p:spPr bwMode="auto">
              <a:xfrm>
                <a:off x="1881" y="9415"/>
                <a:ext cx="5923" cy="1134"/>
              </a:xfrm>
              <a:prstGeom prst="roundRect">
                <a:avLst>
                  <a:gd name="adj" fmla="val 16667"/>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sp>
            <p:nvSpPr>
              <p:cNvPr id="48141" name="Text Box 13"/>
              <p:cNvSpPr txBox="1">
                <a:spLocks noChangeArrowheads="1"/>
              </p:cNvSpPr>
              <p:nvPr/>
            </p:nvSpPr>
            <p:spPr bwMode="auto">
              <a:xfrm>
                <a:off x="2061" y="9598"/>
                <a:ext cx="5578" cy="837"/>
              </a:xfrm>
              <a:prstGeom prst="rect">
                <a:avLst/>
              </a:prstGeom>
              <a:ln/>
            </p:spPr>
            <p:style>
              <a:lnRef idx="2">
                <a:schemeClr val="accent5"/>
              </a:lnRef>
              <a:fillRef idx="1">
                <a:schemeClr val="lt1"/>
              </a:fillRef>
              <a:effectRef idx="0">
                <a:schemeClr val="accent5"/>
              </a:effectRef>
              <a:fontRef idx="minor">
                <a:schemeClr val="dk1"/>
              </a:fontRef>
            </p:style>
            <p:txBody>
              <a:bodyPr lIns="18000" tIns="10800" rIns="18000" bIns="10800"/>
              <a:lstStyle/>
              <a:p>
                <a:pPr algn="ctr" eaLnBrk="1" hangingPunct="1">
                  <a:defRPr/>
                </a:pPr>
                <a:r>
                  <a:rPr lang="uk-UA" altLang="ru-RU" sz="1600" b="1">
                    <a:solidFill>
                      <a:srgbClr val="000000"/>
                    </a:solidFill>
                  </a:rPr>
                  <a:t>Нейровегетативна</a:t>
                </a:r>
              </a:p>
              <a:p>
                <a:pPr algn="ctr" eaLnBrk="1" hangingPunct="1">
                  <a:defRPr/>
                </a:pPr>
                <a:r>
                  <a:rPr lang="uk-UA" altLang="ru-RU" sz="1600" b="1">
                    <a:solidFill>
                      <a:srgbClr val="000000"/>
                    </a:solidFill>
                  </a:rPr>
                  <a:t>регулююча система</a:t>
                </a:r>
                <a:endParaRPr lang="ru-RU" altLang="ru-RU"/>
              </a:p>
            </p:txBody>
          </p:sp>
        </p:grpSp>
        <p:sp>
          <p:nvSpPr>
            <p:cNvPr id="48142" name="AutoShape 14"/>
            <p:cNvSpPr>
              <a:spLocks noChangeArrowheads="1"/>
            </p:cNvSpPr>
            <p:nvPr/>
          </p:nvSpPr>
          <p:spPr bwMode="auto">
            <a:xfrm rot="16200000">
              <a:off x="1468" y="6737"/>
              <a:ext cx="3296" cy="1275"/>
            </a:xfrm>
            <a:prstGeom prst="rightArrow">
              <a:avLst>
                <a:gd name="adj1" fmla="val 40759"/>
                <a:gd name="adj2" fmla="val 41340"/>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sp>
          <p:nvSpPr>
            <p:cNvPr id="48143" name="AutoShape 15"/>
            <p:cNvSpPr>
              <a:spLocks noChangeArrowheads="1"/>
            </p:cNvSpPr>
            <p:nvPr/>
          </p:nvSpPr>
          <p:spPr bwMode="auto">
            <a:xfrm>
              <a:off x="1758" y="9051"/>
              <a:ext cx="9234" cy="914"/>
            </a:xfrm>
            <a:prstGeom prst="roundRect">
              <a:avLst>
                <a:gd name="adj" fmla="val 16667"/>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sp>
          <p:nvSpPr>
            <p:cNvPr id="48144" name="Text Box 16"/>
            <p:cNvSpPr txBox="1">
              <a:spLocks noChangeArrowheads="1"/>
            </p:cNvSpPr>
            <p:nvPr/>
          </p:nvSpPr>
          <p:spPr bwMode="auto">
            <a:xfrm>
              <a:off x="2073" y="9292"/>
              <a:ext cx="8521" cy="620"/>
            </a:xfrm>
            <a:prstGeom prst="rect">
              <a:avLst/>
            </a:prstGeom>
            <a:ln/>
          </p:spPr>
          <p:style>
            <a:lnRef idx="2">
              <a:schemeClr val="accent5"/>
            </a:lnRef>
            <a:fillRef idx="1">
              <a:schemeClr val="lt1"/>
            </a:fillRef>
            <a:effectRef idx="0">
              <a:schemeClr val="accent5"/>
            </a:effectRef>
            <a:fontRef idx="minor">
              <a:schemeClr val="dk1"/>
            </a:fontRef>
          </p:style>
          <p:txBody>
            <a:bodyPr lIns="18000" tIns="10800" rIns="18000" bIns="10800"/>
            <a:lstStyle/>
            <a:p>
              <a:pPr algn="ctr" eaLnBrk="1" hangingPunct="1">
                <a:defRPr/>
              </a:pPr>
              <a:r>
                <a:rPr lang="uk-UA" altLang="ru-RU" sz="1500" b="1">
                  <a:effectLst>
                    <a:outerShdw blurRad="38100" dist="38100" dir="2700000" algn="tl">
                      <a:srgbClr val="C0C0C0"/>
                    </a:outerShdw>
                  </a:effectLst>
                </a:rPr>
                <a:t>РЕГУЛЮЮЧІ СИСТЕМИ</a:t>
              </a:r>
              <a:endParaRPr lang="uk-UA" altLang="ru-RU" sz="1500" b="1"/>
            </a:p>
            <a:p>
              <a:pPr eaLnBrk="1" hangingPunct="1">
                <a:defRPr/>
              </a:pPr>
              <a:endParaRPr lang="ru-RU" altLang="ru-RU"/>
            </a:p>
          </p:txBody>
        </p:sp>
        <p:grpSp>
          <p:nvGrpSpPr>
            <p:cNvPr id="8206" name="Group 17"/>
            <p:cNvGrpSpPr>
              <a:grpSpLocks/>
            </p:cNvGrpSpPr>
            <p:nvPr/>
          </p:nvGrpSpPr>
          <p:grpSpPr bwMode="auto">
            <a:xfrm>
              <a:off x="4988" y="6449"/>
              <a:ext cx="5924" cy="1164"/>
              <a:chOff x="4770" y="4076"/>
              <a:chExt cx="5924" cy="1164"/>
            </a:xfrm>
          </p:grpSpPr>
          <p:sp>
            <p:nvSpPr>
              <p:cNvPr id="48146" name="AutoShape 18"/>
              <p:cNvSpPr>
                <a:spLocks noChangeArrowheads="1"/>
              </p:cNvSpPr>
              <p:nvPr/>
            </p:nvSpPr>
            <p:spPr bwMode="auto">
              <a:xfrm>
                <a:off x="4771" y="4076"/>
                <a:ext cx="5923" cy="1164"/>
              </a:xfrm>
              <a:prstGeom prst="roundRect">
                <a:avLst>
                  <a:gd name="adj" fmla="val 16667"/>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sp>
            <p:nvSpPr>
              <p:cNvPr id="48147" name="Text Box 19"/>
              <p:cNvSpPr txBox="1">
                <a:spLocks noChangeArrowheads="1"/>
              </p:cNvSpPr>
              <p:nvPr/>
            </p:nvSpPr>
            <p:spPr bwMode="auto">
              <a:xfrm>
                <a:off x="4951" y="4156"/>
                <a:ext cx="5623" cy="911"/>
              </a:xfrm>
              <a:prstGeom prst="rect">
                <a:avLst/>
              </a:prstGeom>
              <a:ln/>
            </p:spPr>
            <p:style>
              <a:lnRef idx="2">
                <a:schemeClr val="accent5"/>
              </a:lnRef>
              <a:fillRef idx="1">
                <a:schemeClr val="lt1"/>
              </a:fillRef>
              <a:effectRef idx="0">
                <a:schemeClr val="accent5"/>
              </a:effectRef>
              <a:fontRef idx="minor">
                <a:schemeClr val="dk1"/>
              </a:fontRef>
            </p:style>
            <p:txBody>
              <a:bodyPr lIns="18000" tIns="10800" rIns="18000" bIns="10800"/>
              <a:lstStyle/>
              <a:p>
                <a:pPr algn="ctr">
                  <a:spcBef>
                    <a:spcPts val="1200"/>
                  </a:spcBef>
                  <a:defRPr/>
                </a:pPr>
                <a:r>
                  <a:rPr lang="uk-UA" altLang="ru-RU" sz="1600" b="1">
                    <a:solidFill>
                      <a:srgbClr val="000000"/>
                    </a:solidFill>
                  </a:rPr>
                  <a:t>Імунна регулююча система</a:t>
                </a:r>
                <a:endParaRPr lang="ru-RU" altLang="ru-RU"/>
              </a:p>
            </p:txBody>
          </p:sp>
        </p:grpSp>
        <p:sp>
          <p:nvSpPr>
            <p:cNvPr id="48148" name="AutoShape 20"/>
            <p:cNvSpPr>
              <a:spLocks noChangeArrowheads="1"/>
            </p:cNvSpPr>
            <p:nvPr/>
          </p:nvSpPr>
          <p:spPr bwMode="auto">
            <a:xfrm rot="16200000">
              <a:off x="8495" y="7706"/>
              <a:ext cx="1369" cy="1275"/>
            </a:xfrm>
            <a:prstGeom prst="rightArrow">
              <a:avLst>
                <a:gd name="adj1" fmla="val 46241"/>
                <a:gd name="adj2" fmla="val 43420"/>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grpSp>
      <p:grpSp>
        <p:nvGrpSpPr>
          <p:cNvPr id="8195" name="Group 21"/>
          <p:cNvGrpSpPr>
            <a:grpSpLocks/>
          </p:cNvGrpSpPr>
          <p:nvPr/>
        </p:nvGrpSpPr>
        <p:grpSpPr bwMode="auto">
          <a:xfrm>
            <a:off x="3276600" y="228600"/>
            <a:ext cx="5486400" cy="584200"/>
            <a:chOff x="1965" y="742"/>
            <a:chExt cx="8640" cy="920"/>
          </a:xfrm>
        </p:grpSpPr>
        <p:sp>
          <p:nvSpPr>
            <p:cNvPr id="48150" name="AutoShape 22"/>
            <p:cNvSpPr>
              <a:spLocks noChangeArrowheads="1"/>
            </p:cNvSpPr>
            <p:nvPr/>
          </p:nvSpPr>
          <p:spPr bwMode="auto">
            <a:xfrm>
              <a:off x="1965" y="742"/>
              <a:ext cx="8640" cy="920"/>
            </a:xfrm>
            <a:prstGeom prst="horizontalScroll">
              <a:avLst>
                <a:gd name="adj" fmla="val 12500"/>
              </a:avLst>
            </a:prstGeom>
            <a:ln>
              <a:headEnd/>
              <a:tailEnd/>
            </a:ln>
          </p:spPr>
          <p:style>
            <a:lnRef idx="1">
              <a:schemeClr val="accent2"/>
            </a:lnRef>
            <a:fillRef idx="2">
              <a:schemeClr val="accent2"/>
            </a:fillRef>
            <a:effectRef idx="1">
              <a:schemeClr val="accent2"/>
            </a:effectRef>
            <a:fontRef idx="minor">
              <a:schemeClr val="dk1"/>
            </a:fontRef>
          </p:style>
          <p:txBody>
            <a:bodyPr/>
            <a:lstStyle/>
            <a:p>
              <a:pPr eaLnBrk="1" hangingPunct="1">
                <a:defRPr/>
              </a:pPr>
              <a:endParaRPr lang="ru-RU"/>
            </a:p>
          </p:txBody>
        </p:sp>
        <p:sp>
          <p:nvSpPr>
            <p:cNvPr id="48151" name="Text Box 23"/>
            <p:cNvSpPr txBox="1">
              <a:spLocks noChangeArrowheads="1"/>
            </p:cNvSpPr>
            <p:nvPr/>
          </p:nvSpPr>
          <p:spPr bwMode="auto">
            <a:xfrm>
              <a:off x="3045" y="942"/>
              <a:ext cx="6300" cy="540"/>
            </a:xfrm>
            <a:prstGeom prst="rect">
              <a:avLst/>
            </a:prstGeom>
            <a:ln/>
          </p:spPr>
          <p:style>
            <a:lnRef idx="1">
              <a:schemeClr val="accent2"/>
            </a:lnRef>
            <a:fillRef idx="2">
              <a:schemeClr val="accent2"/>
            </a:fillRef>
            <a:effectRef idx="1">
              <a:schemeClr val="accent2"/>
            </a:effectRef>
            <a:fontRef idx="minor">
              <a:schemeClr val="dk1"/>
            </a:fontRef>
          </p:style>
          <p:txBody>
            <a:bodyPr/>
            <a:lstStyle/>
            <a:p>
              <a:pPr algn="ctr" eaLnBrk="1" hangingPunct="1">
                <a:defRPr/>
              </a:pPr>
              <a:r>
                <a:rPr lang="uk-UA" altLang="ru-RU" sz="1600" b="1" dirty="0">
                  <a:effectLst>
                    <a:outerShdw blurRad="38100" dist="38100" dir="2700000" algn="tl">
                      <a:srgbClr val="FFFFFF"/>
                    </a:outerShdw>
                  </a:effectLst>
                </a:rPr>
                <a:t>РЕГУЛЯТОРНІ  ТЕОРІЇ</a:t>
              </a:r>
            </a:p>
            <a:p>
              <a:pPr eaLnBrk="1" hangingPunct="1">
                <a:defRPr/>
              </a:pPr>
              <a:endParaRPr lang="ru-RU" altLang="ru-RU" dirty="0"/>
            </a:p>
          </p:txBody>
        </p:sp>
      </p:grpSp>
    </p:spTree>
    <p:extLst>
      <p:ext uri="{BB962C8B-B14F-4D97-AF65-F5344CB8AC3E}">
        <p14:creationId xmlns:p14="http://schemas.microsoft.com/office/powerpoint/2010/main" val="28266307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AutoShape 2"/>
          <p:cNvSpPr>
            <a:spLocks noChangeArrowheads="1"/>
          </p:cNvSpPr>
          <p:nvPr/>
        </p:nvSpPr>
        <p:spPr bwMode="auto">
          <a:xfrm>
            <a:off x="3048000" y="304800"/>
            <a:ext cx="6477000" cy="990600"/>
          </a:xfrm>
          <a:prstGeom prst="roundRect">
            <a:avLst>
              <a:gd name="adj" fmla="val 16667"/>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9219" name="Text Box 3"/>
          <p:cNvSpPr txBox="1">
            <a:spLocks noChangeArrowheads="1"/>
          </p:cNvSpPr>
          <p:nvPr/>
        </p:nvSpPr>
        <p:spPr bwMode="auto">
          <a:xfrm>
            <a:off x="3124200" y="381000"/>
            <a:ext cx="6324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ts val="1000"/>
              </a:spcBef>
              <a:buClr>
                <a:schemeClr val="accent1"/>
              </a:buClr>
              <a:buSzPct val="80000"/>
              <a:buFont typeface="Wingdings 3" pitchFamily="18" charset="2"/>
              <a:buChar char=""/>
              <a:defRPr sz="3200">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r>
              <a:rPr lang="uk-UA" altLang="ru-RU" sz="2400" b="1">
                <a:solidFill>
                  <a:schemeClr val="tx1"/>
                </a:solidFill>
                <a:latin typeface="Arial" charset="0"/>
              </a:rPr>
              <a:t>Метаболічна регулююча система</a:t>
            </a:r>
            <a:endParaRPr lang="ru-RU" altLang="ru-RU" sz="2400">
              <a:solidFill>
                <a:schemeClr val="tx1"/>
              </a:solidFill>
              <a:latin typeface="Arial" charset="0"/>
            </a:endParaRPr>
          </a:p>
        </p:txBody>
      </p:sp>
      <p:sp>
        <p:nvSpPr>
          <p:cNvPr id="9220" name="Rectangle 5"/>
          <p:cNvSpPr>
            <a:spLocks noGrp="1" noChangeArrowheads="1"/>
          </p:cNvSpPr>
          <p:nvPr>
            <p:ph type="subTitle" idx="1"/>
          </p:nvPr>
        </p:nvSpPr>
        <p:spPr>
          <a:xfrm>
            <a:off x="2209800" y="2286000"/>
            <a:ext cx="7772400" cy="3810000"/>
          </a:xfrm>
        </p:spPr>
        <p:txBody>
          <a:bodyPr/>
          <a:lstStyle/>
          <a:p>
            <a:pPr algn="just" eaLnBrk="1" hangingPunct="1">
              <a:lnSpc>
                <a:spcPct val="90000"/>
              </a:lnSpc>
            </a:pPr>
            <a:r>
              <a:rPr lang="uk-UA" altLang="ru-RU">
                <a:solidFill>
                  <a:schemeClr val="tx1"/>
                </a:solidFill>
              </a:rPr>
              <a:t>Найстародавніша у філогенетічному сенсі. Є дифузією, осмосом, регуляцією рівноваги хімічних реакцій і т.п. процеси, засновані на законах фізики і хімії. Є найповільнішою. Тому, якщо лікування засноване на відновленні гомеостазу всіх регулюючих систем через первинну дію на метаболічну регулюючу систему, то воно повинне проводитися тривало.</a:t>
            </a:r>
          </a:p>
          <a:p>
            <a:pPr algn="just" eaLnBrk="1" hangingPunct="1">
              <a:lnSpc>
                <a:spcPct val="90000"/>
              </a:lnSpc>
            </a:pPr>
            <a:r>
              <a:rPr lang="uk-UA" altLang="ru-RU">
                <a:solidFill>
                  <a:schemeClr val="tx1"/>
                </a:solidFill>
              </a:rPr>
              <a:t>Метаболічна регулююча система має спорідненість з гомеопатичними препаратами з </a:t>
            </a:r>
            <a:r>
              <a:rPr lang="uk-UA" altLang="ru-RU" b="1" i="1">
                <a:solidFill>
                  <a:schemeClr val="tx1"/>
                </a:solidFill>
              </a:rPr>
              <a:t>мінеральної групи</a:t>
            </a:r>
            <a:r>
              <a:rPr lang="uk-UA" altLang="ru-RU">
                <a:solidFill>
                  <a:schemeClr val="tx1"/>
                </a:solidFill>
              </a:rPr>
              <a:t>, які, як вважається в гомеопатії, володіють найбільш глибокою дією на організм.</a:t>
            </a:r>
            <a:endParaRPr lang="ru-RU" altLang="ru-RU">
              <a:solidFill>
                <a:schemeClr val="tx1"/>
              </a:solidFill>
            </a:endParaRPr>
          </a:p>
        </p:txBody>
      </p:sp>
    </p:spTree>
    <p:extLst>
      <p:ext uri="{BB962C8B-B14F-4D97-AF65-F5344CB8AC3E}">
        <p14:creationId xmlns:p14="http://schemas.microsoft.com/office/powerpoint/2010/main" val="4003660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ext Box 3"/>
          <p:cNvSpPr txBox="1">
            <a:spLocks noGrp="1" noChangeArrowheads="1"/>
          </p:cNvSpPr>
          <p:nvPr>
            <p:ph type="title"/>
          </p:nvPr>
        </p:nvSpPr>
        <p:spPr>
          <a:xfrm>
            <a:off x="2133601" y="609600"/>
            <a:ext cx="6348413" cy="838200"/>
          </a:xfrm>
        </p:spPr>
        <p:style>
          <a:lnRef idx="1">
            <a:schemeClr val="accent3"/>
          </a:lnRef>
          <a:fillRef idx="2">
            <a:schemeClr val="accent3"/>
          </a:fillRef>
          <a:effectRef idx="1">
            <a:schemeClr val="accent3"/>
          </a:effectRef>
          <a:fontRef idx="minor">
            <a:schemeClr val="dk1"/>
          </a:fontRef>
        </p:style>
        <p:txBody>
          <a:bodyPr rtlCol="0">
            <a:normAutofit/>
          </a:bodyPr>
          <a:lstStyle/>
          <a:p>
            <a:pPr algn="ctr" eaLnBrk="1" hangingPunct="1">
              <a:defRPr/>
            </a:pPr>
            <a:r>
              <a:rPr lang="uk-UA" altLang="ru-RU" dirty="0"/>
              <a:t>Імунна регулююча система</a:t>
            </a:r>
            <a:endParaRPr lang="ru-RU" altLang="ru-RU" dirty="0"/>
          </a:p>
        </p:txBody>
      </p:sp>
      <p:sp>
        <p:nvSpPr>
          <p:cNvPr id="55298" name="Rectangle 2"/>
          <p:cNvSpPr>
            <a:spLocks noGrp="1" noChangeArrowheads="1"/>
          </p:cNvSpPr>
          <p:nvPr>
            <p:ph idx="1"/>
          </p:nvPr>
        </p:nvSpPr>
        <p:spPr/>
        <p:txBody>
          <a:bodyPr rtlCol="0">
            <a:normAutofit/>
          </a:bodyPr>
          <a:lstStyle/>
          <a:p>
            <a:pPr algn="just">
              <a:lnSpc>
                <a:spcPct val="90000"/>
              </a:lnSpc>
              <a:defRPr/>
            </a:pPr>
            <a:r>
              <a:rPr lang="uk-UA" altLang="ru-RU" sz="2400" dirty="0">
                <a:solidFill>
                  <a:schemeClr val="tx1"/>
                </a:solidFill>
              </a:rPr>
              <a:t>контроль за генетичною постійністю клітинного складу в індивідуальному і історичному розвитку (морфологічний гомеостаз):</a:t>
            </a:r>
          </a:p>
          <a:p>
            <a:pPr algn="just">
              <a:lnSpc>
                <a:spcPct val="90000"/>
              </a:lnSpc>
              <a:defRPr/>
            </a:pPr>
            <a:r>
              <a:rPr lang="uk-UA" altLang="ru-RU" sz="2400" dirty="0">
                <a:solidFill>
                  <a:schemeClr val="tx1"/>
                </a:solidFill>
              </a:rPr>
              <a:t>захист організму від інфекційних агентів. Саме вони, разом з неповноцінними і мутантами клітинами, що постійно утворюються в організмі, є основними подразниками для імунної регулюючої системи.</a:t>
            </a:r>
          </a:p>
          <a:p>
            <a:pPr algn="just">
              <a:lnSpc>
                <a:spcPct val="90000"/>
              </a:lnSpc>
              <a:defRPr/>
            </a:pPr>
            <a:r>
              <a:rPr lang="uk-UA" altLang="ru-RU" sz="2400" dirty="0">
                <a:solidFill>
                  <a:schemeClr val="tx1"/>
                </a:solidFill>
              </a:rPr>
              <a:t>Найбільш </a:t>
            </a:r>
            <a:r>
              <a:rPr lang="uk-UA" altLang="ru-RU" sz="2400" dirty="0" err="1">
                <a:solidFill>
                  <a:schemeClr val="tx1"/>
                </a:solidFill>
              </a:rPr>
              <a:t>тропними</a:t>
            </a:r>
            <a:r>
              <a:rPr lang="uk-UA" altLang="ru-RU" sz="2400" dirty="0">
                <a:solidFill>
                  <a:schemeClr val="tx1"/>
                </a:solidFill>
              </a:rPr>
              <a:t> до неї є </a:t>
            </a:r>
            <a:r>
              <a:rPr lang="uk-UA" altLang="ru-RU" sz="2400" dirty="0" err="1">
                <a:solidFill>
                  <a:schemeClr val="tx1"/>
                </a:solidFill>
              </a:rPr>
              <a:t>нозоди</a:t>
            </a:r>
            <a:r>
              <a:rPr lang="uk-UA" altLang="ru-RU" sz="2400" dirty="0">
                <a:solidFill>
                  <a:schemeClr val="tx1"/>
                </a:solidFill>
              </a:rPr>
              <a:t>, тобто гомеопатичні лікарські препарати, виготовлені з мікробних клітин, патологічно змінених тканин тощо. </a:t>
            </a:r>
            <a:endParaRPr lang="ru-RU" altLang="ru-RU" sz="2400" dirty="0">
              <a:solidFill>
                <a:schemeClr val="tx1"/>
              </a:solidFill>
            </a:endParaRPr>
          </a:p>
        </p:txBody>
      </p:sp>
    </p:spTree>
    <p:extLst>
      <p:ext uri="{BB962C8B-B14F-4D97-AF65-F5344CB8AC3E}">
        <p14:creationId xmlns:p14="http://schemas.microsoft.com/office/powerpoint/2010/main" val="13909407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a:spLocks noGrp="1" noChangeArrowheads="1"/>
          </p:cNvSpPr>
          <p:nvPr>
            <p:ph idx="1"/>
          </p:nvPr>
        </p:nvSpPr>
        <p:spPr/>
        <p:txBody>
          <a:bodyPr rtlCol="0">
            <a:normAutofit fontScale="92500" lnSpcReduction="20000"/>
          </a:bodyPr>
          <a:lstStyle/>
          <a:p>
            <a:pPr indent="-250825" algn="just">
              <a:lnSpc>
                <a:spcPct val="90000"/>
              </a:lnSpc>
              <a:defRPr/>
            </a:pPr>
            <a:r>
              <a:rPr lang="uk-UA" altLang="ru-RU" sz="2400" b="1" dirty="0" err="1">
                <a:solidFill>
                  <a:schemeClr val="tx1"/>
                </a:solidFill>
              </a:rPr>
              <a:t>Нейровегетативна</a:t>
            </a:r>
            <a:r>
              <a:rPr lang="uk-UA" altLang="ru-RU" sz="2400" b="1" dirty="0">
                <a:solidFill>
                  <a:schemeClr val="tx1"/>
                </a:solidFill>
              </a:rPr>
              <a:t> система </a:t>
            </a:r>
            <a:r>
              <a:rPr lang="uk-UA" altLang="ru-RU" sz="2400" dirty="0">
                <a:solidFill>
                  <a:schemeClr val="tx1"/>
                </a:solidFill>
              </a:rPr>
              <a:t>забезпечує регуляторну цілісність організму (функціональний гомеостаз). Через неї виявляється велика частина патологічної соматичної симптоматики. </a:t>
            </a:r>
            <a:r>
              <a:rPr lang="uk-UA" altLang="ru-RU" sz="2400" b="1" dirty="0">
                <a:solidFill>
                  <a:schemeClr val="tx1"/>
                </a:solidFill>
              </a:rPr>
              <a:t>Найбільш </a:t>
            </a:r>
            <a:r>
              <a:rPr lang="uk-UA" altLang="ru-RU" sz="2400" b="1" dirty="0" err="1">
                <a:solidFill>
                  <a:schemeClr val="tx1"/>
                </a:solidFill>
              </a:rPr>
              <a:t>тропними</a:t>
            </a:r>
            <a:r>
              <a:rPr lang="uk-UA" altLang="ru-RU" sz="2400" b="1" dirty="0">
                <a:solidFill>
                  <a:schemeClr val="tx1"/>
                </a:solidFill>
              </a:rPr>
              <a:t> до неї є ГЛЗ рослинного походження</a:t>
            </a:r>
            <a:r>
              <a:rPr lang="uk-UA" altLang="ru-RU" sz="2400" i="1" dirty="0">
                <a:solidFill>
                  <a:schemeClr val="tx1"/>
                </a:solidFill>
              </a:rPr>
              <a:t>.</a:t>
            </a:r>
            <a:endParaRPr lang="uk-UA" altLang="ru-RU" sz="2400" dirty="0">
              <a:solidFill>
                <a:schemeClr val="tx1"/>
              </a:solidFill>
            </a:endParaRPr>
          </a:p>
          <a:p>
            <a:pPr indent="-250825" algn="just">
              <a:lnSpc>
                <a:spcPct val="90000"/>
              </a:lnSpc>
              <a:defRPr/>
            </a:pPr>
            <a:r>
              <a:rPr lang="uk-UA" altLang="ru-RU" sz="2400" dirty="0" err="1">
                <a:solidFill>
                  <a:schemeClr val="tx1"/>
                </a:solidFill>
              </a:rPr>
              <a:t>Нейровегетативна</a:t>
            </a:r>
            <a:r>
              <a:rPr lang="uk-UA" altLang="ru-RU" sz="2400" dirty="0">
                <a:solidFill>
                  <a:schemeClr val="tx1"/>
                </a:solidFill>
              </a:rPr>
              <a:t> система визначає поведінкові реакції організму:</a:t>
            </a:r>
          </a:p>
          <a:p>
            <a:pPr marL="822325" lvl="1" algn="just">
              <a:lnSpc>
                <a:spcPct val="90000"/>
              </a:lnSpc>
              <a:buFont typeface="Wingdings" panose="05000000000000000000" pitchFamily="2" charset="2"/>
              <a:buChar char="ь"/>
              <a:defRPr/>
            </a:pPr>
            <a:r>
              <a:rPr lang="uk-UA" altLang="ru-RU" sz="2000" dirty="0">
                <a:solidFill>
                  <a:schemeClr val="tx1"/>
                </a:solidFill>
              </a:rPr>
              <a:t>гормони надниркових залоз визначають реакцію організму на стрес:</a:t>
            </a:r>
          </a:p>
          <a:p>
            <a:pPr marL="822325" lvl="1" algn="just">
              <a:lnSpc>
                <a:spcPct val="90000"/>
              </a:lnSpc>
              <a:buFont typeface="Wingdings" panose="05000000000000000000" pitchFamily="2" charset="2"/>
              <a:buChar char="ь"/>
              <a:defRPr/>
            </a:pPr>
            <a:r>
              <a:rPr lang="uk-UA" altLang="ru-RU" sz="2000" dirty="0">
                <a:solidFill>
                  <a:schemeClr val="tx1"/>
                </a:solidFill>
              </a:rPr>
              <a:t>статеві гормони - сексуальну поведінку і репродуктивну функцію тощо.</a:t>
            </a:r>
          </a:p>
          <a:p>
            <a:pPr indent="-250825" algn="just">
              <a:lnSpc>
                <a:spcPct val="90000"/>
              </a:lnSpc>
              <a:defRPr/>
            </a:pPr>
            <a:r>
              <a:rPr lang="uk-UA" altLang="ru-RU" sz="2400" dirty="0">
                <a:solidFill>
                  <a:schemeClr val="tx1"/>
                </a:solidFill>
              </a:rPr>
              <a:t>До цієї системи особливо </a:t>
            </a:r>
            <a:r>
              <a:rPr lang="uk-UA" altLang="ru-RU" sz="2400" dirty="0" err="1">
                <a:solidFill>
                  <a:schemeClr val="tx1"/>
                </a:solidFill>
              </a:rPr>
              <a:t>тропними</a:t>
            </a:r>
            <a:r>
              <a:rPr lang="uk-UA" altLang="ru-RU" sz="2400" dirty="0">
                <a:solidFill>
                  <a:schemeClr val="tx1"/>
                </a:solidFill>
              </a:rPr>
              <a:t> є препарати </a:t>
            </a:r>
            <a:r>
              <a:rPr lang="uk-UA" altLang="ru-RU" sz="2400" b="1" i="1" dirty="0">
                <a:solidFill>
                  <a:schemeClr val="tx1"/>
                </a:solidFill>
              </a:rPr>
              <a:t>тваринного походження</a:t>
            </a:r>
            <a:r>
              <a:rPr lang="ru-RU" altLang="ru-RU" sz="2400" dirty="0">
                <a:solidFill>
                  <a:schemeClr val="tx1"/>
                </a:solidFill>
              </a:rPr>
              <a:t>.</a:t>
            </a:r>
          </a:p>
        </p:txBody>
      </p:sp>
      <p:sp>
        <p:nvSpPr>
          <p:cNvPr id="56326" name="Text Box 6"/>
          <p:cNvSpPr txBox="1">
            <a:spLocks noChangeArrowheads="1"/>
          </p:cNvSpPr>
          <p:nvPr/>
        </p:nvSpPr>
        <p:spPr bwMode="auto">
          <a:xfrm>
            <a:off x="2209800" y="328614"/>
            <a:ext cx="7048500" cy="738187"/>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lstStyle>
            <a:defPPr>
              <a:defRPr lang="ru-RU"/>
            </a:defPPr>
            <a:lvl1pPr>
              <a:defRPr>
                <a:solidFill>
                  <a:schemeClr val="dk1"/>
                </a:solidFill>
                <a:latin typeface="+mn-lt"/>
              </a:defRPr>
            </a:lvl1pPr>
            <a:lvl2pPr>
              <a:defRPr>
                <a:solidFill>
                  <a:schemeClr val="dk1"/>
                </a:solidFill>
                <a:latin typeface="+mn-lt"/>
              </a:defRPr>
            </a:lvl2pPr>
            <a:lvl3pPr>
              <a:defRPr>
                <a:solidFill>
                  <a:schemeClr val="dk1"/>
                </a:solidFill>
                <a:latin typeface="+mn-lt"/>
              </a:defRPr>
            </a:lvl3pPr>
            <a:lvl4pPr>
              <a:defRPr>
                <a:solidFill>
                  <a:schemeClr val="dk1"/>
                </a:solidFill>
                <a:latin typeface="+mn-lt"/>
              </a:defRPr>
            </a:lvl4pPr>
            <a:lvl5pPr>
              <a:defRPr>
                <a:solidFill>
                  <a:schemeClr val="dk1"/>
                </a:solidFill>
                <a:latin typeface="+mn-lt"/>
              </a:defRPr>
            </a:lvl5pPr>
            <a:lvl6pPr>
              <a:defRPr>
                <a:solidFill>
                  <a:schemeClr val="dk1"/>
                </a:solidFill>
                <a:latin typeface="+mn-lt"/>
              </a:defRPr>
            </a:lvl6pPr>
            <a:lvl7pPr>
              <a:defRPr>
                <a:solidFill>
                  <a:schemeClr val="dk1"/>
                </a:solidFill>
                <a:latin typeface="+mn-lt"/>
              </a:defRPr>
            </a:lvl7pPr>
            <a:lvl8pPr>
              <a:defRPr>
                <a:solidFill>
                  <a:schemeClr val="dk1"/>
                </a:solidFill>
                <a:latin typeface="+mn-lt"/>
              </a:defRPr>
            </a:lvl8pPr>
            <a:lvl9pPr>
              <a:defRPr>
                <a:solidFill>
                  <a:schemeClr val="dk1"/>
                </a:solidFill>
                <a:latin typeface="+mn-lt"/>
              </a:defRPr>
            </a:lvl9pPr>
          </a:lstStyle>
          <a:p>
            <a:pPr algn="ctr" eaLnBrk="1" hangingPunct="1">
              <a:defRPr/>
            </a:pPr>
            <a:r>
              <a:rPr lang="uk-UA" altLang="ru-RU" sz="2800" b="1" dirty="0" err="1"/>
              <a:t>Нейровегетативна</a:t>
            </a:r>
            <a:r>
              <a:rPr lang="uk-UA" altLang="ru-RU" sz="2800" b="1" dirty="0"/>
              <a:t> регулююча система</a:t>
            </a:r>
            <a:endParaRPr lang="ru-RU" altLang="ru-RU" sz="2800" b="1" dirty="0"/>
          </a:p>
        </p:txBody>
      </p:sp>
    </p:spTree>
    <p:extLst>
      <p:ext uri="{BB962C8B-B14F-4D97-AF65-F5344CB8AC3E}">
        <p14:creationId xmlns:p14="http://schemas.microsoft.com/office/powerpoint/2010/main" val="8632727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2133601" y="609600"/>
            <a:ext cx="6348413" cy="762000"/>
          </a:xfrm>
        </p:spPr>
        <p:style>
          <a:lnRef idx="1">
            <a:schemeClr val="accent3"/>
          </a:lnRef>
          <a:fillRef idx="2">
            <a:schemeClr val="accent3"/>
          </a:fillRef>
          <a:effectRef idx="1">
            <a:schemeClr val="accent3"/>
          </a:effectRef>
          <a:fontRef idx="minor">
            <a:schemeClr val="dk1"/>
          </a:fontRef>
        </p:style>
        <p:txBody>
          <a:bodyPr rtlCol="0">
            <a:normAutofit/>
          </a:bodyPr>
          <a:lstStyle/>
          <a:p>
            <a:pPr algn="ctr" eaLnBrk="1" hangingPunct="1">
              <a:defRPr/>
            </a:pPr>
            <a:r>
              <a:rPr lang="uk-UA" altLang="ru-RU"/>
              <a:t>Психіка</a:t>
            </a:r>
            <a:endParaRPr lang="ru-RU" altLang="ru-RU"/>
          </a:p>
        </p:txBody>
      </p:sp>
      <p:sp>
        <p:nvSpPr>
          <p:cNvPr id="57347" name="Rectangle 3"/>
          <p:cNvSpPr>
            <a:spLocks noGrp="1" noChangeArrowheads="1"/>
          </p:cNvSpPr>
          <p:nvPr>
            <p:ph idx="1"/>
          </p:nvPr>
        </p:nvSpPr>
        <p:spPr>
          <a:xfrm>
            <a:off x="1981200" y="1600200"/>
            <a:ext cx="8229600" cy="5029200"/>
          </a:xfrm>
        </p:spPr>
        <p:txBody>
          <a:bodyPr rtlCol="0">
            <a:normAutofit fontScale="92500" lnSpcReduction="10000"/>
          </a:bodyPr>
          <a:lstStyle/>
          <a:p>
            <a:pPr algn="just">
              <a:lnSpc>
                <a:spcPct val="80000"/>
              </a:lnSpc>
              <a:defRPr/>
            </a:pPr>
            <a:r>
              <a:rPr lang="uk-UA" altLang="ru-RU" b="1" dirty="0">
                <a:solidFill>
                  <a:schemeClr val="tx1"/>
                </a:solidFill>
              </a:rPr>
              <a:t>Психіка</a:t>
            </a:r>
            <a:r>
              <a:rPr lang="uk-UA" altLang="ru-RU" dirty="0">
                <a:solidFill>
                  <a:schemeClr val="tx1"/>
                </a:solidFill>
              </a:rPr>
              <a:t> – сама досконала регулююча система:</a:t>
            </a:r>
          </a:p>
          <a:p>
            <a:pPr lvl="1" algn="just">
              <a:lnSpc>
                <a:spcPct val="80000"/>
              </a:lnSpc>
              <a:buFont typeface="Wingdings" panose="05000000000000000000" pitchFamily="2" charset="2"/>
              <a:buChar char="ь"/>
              <a:defRPr/>
            </a:pPr>
            <a:r>
              <a:rPr lang="uk-UA" altLang="ru-RU" dirty="0">
                <a:solidFill>
                  <a:schemeClr val="tx1"/>
                </a:solidFill>
              </a:rPr>
              <a:t>останньою сформувалася в процесі </a:t>
            </a:r>
            <a:r>
              <a:rPr lang="uk-UA" altLang="ru-RU" dirty="0" err="1">
                <a:solidFill>
                  <a:schemeClr val="tx1"/>
                </a:solidFill>
              </a:rPr>
              <a:t>філо</a:t>
            </a:r>
            <a:r>
              <a:rPr lang="uk-UA" altLang="ru-RU" dirty="0">
                <a:solidFill>
                  <a:schemeClr val="tx1"/>
                </a:solidFill>
              </a:rPr>
              <a:t> - і онтогенезу:</a:t>
            </a:r>
          </a:p>
          <a:p>
            <a:pPr lvl="1" algn="just">
              <a:lnSpc>
                <a:spcPct val="80000"/>
              </a:lnSpc>
              <a:buFont typeface="Wingdings" panose="05000000000000000000" pitchFamily="2" charset="2"/>
              <a:buChar char="ь"/>
              <a:defRPr/>
            </a:pPr>
            <a:r>
              <a:rPr lang="uk-UA" altLang="ru-RU" dirty="0">
                <a:solidFill>
                  <a:schemeClr val="tx1"/>
                </a:solidFill>
              </a:rPr>
              <a:t>відповідальна за соціальний компонент поведінки:</a:t>
            </a:r>
          </a:p>
          <a:p>
            <a:pPr lvl="1" algn="just">
              <a:lnSpc>
                <a:spcPct val="80000"/>
              </a:lnSpc>
              <a:buFont typeface="Wingdings" panose="05000000000000000000" pitchFamily="2" charset="2"/>
              <a:buChar char="ь"/>
              <a:defRPr/>
            </a:pPr>
            <a:r>
              <a:rPr lang="uk-UA" altLang="ru-RU" dirty="0">
                <a:solidFill>
                  <a:schemeClr val="tx1"/>
                </a:solidFill>
              </a:rPr>
              <a:t>є самою лабільною зі всіх регулюючих систем.</a:t>
            </a:r>
          </a:p>
          <a:p>
            <a:pPr algn="just">
              <a:lnSpc>
                <a:spcPct val="80000"/>
              </a:lnSpc>
              <a:defRPr/>
            </a:pPr>
            <a:r>
              <a:rPr lang="uk-UA" altLang="ru-RU" dirty="0">
                <a:solidFill>
                  <a:schemeClr val="tx1"/>
                </a:solidFill>
              </a:rPr>
              <a:t>При дії на психіку не має значення, з якої сировини виготовлений гомеопатичний препарат, важлива потенція препарату.</a:t>
            </a:r>
            <a:endParaRPr lang="uk-UA" altLang="ru-RU" b="1" dirty="0">
              <a:solidFill>
                <a:schemeClr val="tx1"/>
              </a:solidFill>
            </a:endParaRPr>
          </a:p>
          <a:p>
            <a:pPr algn="just">
              <a:lnSpc>
                <a:spcPct val="80000"/>
              </a:lnSpc>
              <a:defRPr/>
            </a:pPr>
            <a:r>
              <a:rPr lang="uk-UA" altLang="ru-RU" b="1" dirty="0">
                <a:solidFill>
                  <a:schemeClr val="tx1"/>
                </a:solidFill>
              </a:rPr>
              <a:t>Порушення у</a:t>
            </a:r>
            <a:r>
              <a:rPr lang="uk-UA" altLang="ru-RU" dirty="0">
                <a:solidFill>
                  <a:schemeClr val="tx1"/>
                </a:solidFill>
              </a:rPr>
              <a:t>:</a:t>
            </a:r>
          </a:p>
          <a:p>
            <a:pPr lvl="1" algn="just">
              <a:lnSpc>
                <a:spcPct val="80000"/>
              </a:lnSpc>
              <a:buFont typeface="Wingdings" panose="05000000000000000000" pitchFamily="2" charset="2"/>
              <a:buChar char="ь"/>
              <a:defRPr/>
            </a:pPr>
            <a:r>
              <a:rPr lang="uk-UA" altLang="ru-RU" dirty="0">
                <a:solidFill>
                  <a:schemeClr val="tx1"/>
                </a:solidFill>
              </a:rPr>
              <a:t>метаболічній регулюючій системі - органічний рівень поразки - призначення розведень не вище 30 СН;</a:t>
            </a:r>
          </a:p>
          <a:p>
            <a:pPr lvl="1" algn="just">
              <a:lnSpc>
                <a:spcPct val="80000"/>
              </a:lnSpc>
              <a:buFont typeface="Wingdings" panose="05000000000000000000" pitchFamily="2" charset="2"/>
              <a:buChar char="ь"/>
              <a:defRPr/>
            </a:pPr>
            <a:r>
              <a:rPr lang="uk-UA" altLang="ru-RU" dirty="0">
                <a:solidFill>
                  <a:schemeClr val="tx1"/>
                </a:solidFill>
              </a:rPr>
              <a:t>імунній регулюючій системі - функціональний рівень поразки - 200 СН потенції (не вище 1000 СН);</a:t>
            </a:r>
          </a:p>
          <a:p>
            <a:pPr lvl="1" algn="just">
              <a:lnSpc>
                <a:spcPct val="80000"/>
              </a:lnSpc>
              <a:buFont typeface="Wingdings" panose="05000000000000000000" pitchFamily="2" charset="2"/>
              <a:buChar char="ь"/>
              <a:defRPr/>
            </a:pPr>
            <a:r>
              <a:rPr lang="uk-UA" altLang="ru-RU" dirty="0" err="1">
                <a:solidFill>
                  <a:schemeClr val="tx1"/>
                </a:solidFill>
              </a:rPr>
              <a:t>нейровегетативні</a:t>
            </a:r>
            <a:r>
              <a:rPr lang="uk-UA" altLang="ru-RU" dirty="0">
                <a:solidFill>
                  <a:schemeClr val="tx1"/>
                </a:solidFill>
              </a:rPr>
              <a:t> регулюючій системі - функціональний рівень поразки - 200 СН потенції (не вище 1000 СН);</a:t>
            </a:r>
          </a:p>
          <a:p>
            <a:pPr lvl="1" algn="just">
              <a:lnSpc>
                <a:spcPct val="80000"/>
              </a:lnSpc>
              <a:buFont typeface="Wingdings" panose="05000000000000000000" pitchFamily="2" charset="2"/>
              <a:buChar char="ь"/>
              <a:defRPr/>
            </a:pPr>
            <a:r>
              <a:rPr lang="uk-UA" altLang="ru-RU" dirty="0">
                <a:solidFill>
                  <a:schemeClr val="tx1"/>
                </a:solidFill>
              </a:rPr>
              <a:t>нейроендокринній регулюючій системі - це функціональний рівень поразки - 200 СН потенції (не вище 1000 СН);</a:t>
            </a:r>
          </a:p>
          <a:p>
            <a:pPr lvl="1" algn="just">
              <a:lnSpc>
                <a:spcPct val="80000"/>
              </a:lnSpc>
              <a:buFont typeface="Wingdings" panose="05000000000000000000" pitchFamily="2" charset="2"/>
              <a:buChar char="ь"/>
              <a:defRPr/>
            </a:pPr>
            <a:r>
              <a:rPr lang="uk-UA" altLang="ru-RU" dirty="0">
                <a:solidFill>
                  <a:schemeClr val="tx1"/>
                </a:solidFill>
              </a:rPr>
              <a:t>центральній нервовій системі (на самому “верхньому поверсі” функціонального рівня - потенції 200 СН або 1000 СН. Якщо ми говоримо про психічні (не психіатричних!) і поведінкові особливості пацієнта, то це рівень цілісного організму, тобто психічний рівень поразки, який вимагає застосування 1000-х  10 000-х і 50 000-х потенцій.</a:t>
            </a:r>
            <a:endParaRPr lang="ru-RU" altLang="ru-RU" dirty="0">
              <a:solidFill>
                <a:schemeClr val="tx1"/>
              </a:solidFill>
            </a:endParaRPr>
          </a:p>
        </p:txBody>
      </p:sp>
    </p:spTree>
    <p:extLst>
      <p:ext uri="{BB962C8B-B14F-4D97-AF65-F5344CB8AC3E}">
        <p14:creationId xmlns:p14="http://schemas.microsoft.com/office/powerpoint/2010/main" val="30460146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Group 2"/>
          <p:cNvGrpSpPr>
            <a:grpSpLocks/>
          </p:cNvGrpSpPr>
          <p:nvPr/>
        </p:nvGrpSpPr>
        <p:grpSpPr bwMode="auto">
          <a:xfrm>
            <a:off x="2209800" y="228600"/>
            <a:ext cx="8072438" cy="693738"/>
            <a:chOff x="2067" y="1362"/>
            <a:chExt cx="8640" cy="1116"/>
          </a:xfrm>
        </p:grpSpPr>
        <p:sp>
          <p:nvSpPr>
            <p:cNvPr id="49155" name="AutoShape 3"/>
            <p:cNvSpPr>
              <a:spLocks noChangeArrowheads="1"/>
            </p:cNvSpPr>
            <p:nvPr/>
          </p:nvSpPr>
          <p:spPr bwMode="auto">
            <a:xfrm>
              <a:off x="2067" y="1362"/>
              <a:ext cx="8640" cy="1116"/>
            </a:xfrm>
            <a:prstGeom prst="horizontalScroll">
              <a:avLst>
                <a:gd name="adj" fmla="val 12500"/>
              </a:avLst>
            </a:prstGeom>
            <a:ln>
              <a:headEnd/>
              <a:tailEnd/>
            </a:ln>
          </p:spPr>
          <p:style>
            <a:lnRef idx="1">
              <a:schemeClr val="accent2"/>
            </a:lnRef>
            <a:fillRef idx="2">
              <a:schemeClr val="accent2"/>
            </a:fillRef>
            <a:effectRef idx="1">
              <a:schemeClr val="accent2"/>
            </a:effectRef>
            <a:fontRef idx="minor">
              <a:schemeClr val="dk1"/>
            </a:fontRef>
          </p:style>
          <p:txBody>
            <a:bodyPr/>
            <a:lstStyle/>
            <a:p>
              <a:pPr algn="ctr" eaLnBrk="1" hangingPunct="1">
                <a:defRPr/>
              </a:pPr>
              <a:endParaRPr lang="ru-RU" b="1"/>
            </a:p>
          </p:txBody>
        </p:sp>
        <p:sp>
          <p:nvSpPr>
            <p:cNvPr id="49156" name="Text Box 4"/>
            <p:cNvSpPr txBox="1">
              <a:spLocks noChangeArrowheads="1"/>
            </p:cNvSpPr>
            <p:nvPr/>
          </p:nvSpPr>
          <p:spPr bwMode="auto">
            <a:xfrm>
              <a:off x="2385" y="1656"/>
              <a:ext cx="8095" cy="61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a:lstStyle>
              <a:defPPr>
                <a:defRPr lang="ru-RU"/>
              </a:defPPr>
              <a:lvl1pPr>
                <a:defRPr>
                  <a:solidFill>
                    <a:schemeClr val="dk1"/>
                  </a:solidFill>
                  <a:latin typeface="+mn-lt"/>
                </a:defRPr>
              </a:lvl1pPr>
              <a:lvl2pPr>
                <a:defRPr>
                  <a:solidFill>
                    <a:schemeClr val="dk1"/>
                  </a:solidFill>
                  <a:latin typeface="+mn-lt"/>
                </a:defRPr>
              </a:lvl2pPr>
              <a:lvl3pPr>
                <a:defRPr>
                  <a:solidFill>
                    <a:schemeClr val="dk1"/>
                  </a:solidFill>
                  <a:latin typeface="+mn-lt"/>
                </a:defRPr>
              </a:lvl3pPr>
              <a:lvl4pPr>
                <a:defRPr>
                  <a:solidFill>
                    <a:schemeClr val="dk1"/>
                  </a:solidFill>
                  <a:latin typeface="+mn-lt"/>
                </a:defRPr>
              </a:lvl4pPr>
              <a:lvl5pPr>
                <a:defRPr>
                  <a:solidFill>
                    <a:schemeClr val="dk1"/>
                  </a:solidFill>
                  <a:latin typeface="+mn-lt"/>
                </a:defRPr>
              </a:lvl5pPr>
              <a:lvl6pPr>
                <a:defRPr>
                  <a:solidFill>
                    <a:schemeClr val="dk1"/>
                  </a:solidFill>
                  <a:latin typeface="+mn-lt"/>
                </a:defRPr>
              </a:lvl6pPr>
              <a:lvl7pPr>
                <a:defRPr>
                  <a:solidFill>
                    <a:schemeClr val="dk1"/>
                  </a:solidFill>
                  <a:latin typeface="+mn-lt"/>
                </a:defRPr>
              </a:lvl7pPr>
              <a:lvl8pPr>
                <a:defRPr>
                  <a:solidFill>
                    <a:schemeClr val="dk1"/>
                  </a:solidFill>
                  <a:latin typeface="+mn-lt"/>
                </a:defRPr>
              </a:lvl8pPr>
              <a:lvl9pPr>
                <a:defRPr>
                  <a:solidFill>
                    <a:schemeClr val="dk1"/>
                  </a:solidFill>
                  <a:latin typeface="+mn-lt"/>
                </a:defRPr>
              </a:lvl9pPr>
            </a:lstStyle>
            <a:p>
              <a:pPr algn="ctr" eaLnBrk="1" hangingPunct="1">
                <a:defRPr/>
              </a:pPr>
              <a:r>
                <a:rPr lang="uk-UA" altLang="ru-RU" b="1"/>
                <a:t>ІНФОРМАЦІЙНІ ТЕОРІЇ</a:t>
              </a:r>
              <a:endParaRPr lang="ru-RU" altLang="ru-RU" b="1"/>
            </a:p>
          </p:txBody>
        </p:sp>
      </p:grpSp>
      <p:grpSp>
        <p:nvGrpSpPr>
          <p:cNvPr id="13315" name="Group 5"/>
          <p:cNvGrpSpPr>
            <a:grpSpLocks/>
          </p:cNvGrpSpPr>
          <p:nvPr/>
        </p:nvGrpSpPr>
        <p:grpSpPr bwMode="auto">
          <a:xfrm>
            <a:off x="1812926" y="977900"/>
            <a:ext cx="8626475" cy="5721350"/>
            <a:chOff x="1758" y="2016"/>
            <a:chExt cx="9234" cy="10753"/>
          </a:xfrm>
        </p:grpSpPr>
        <p:sp>
          <p:nvSpPr>
            <p:cNvPr id="49158" name="AutoShape 6"/>
            <p:cNvSpPr>
              <a:spLocks noChangeArrowheads="1"/>
            </p:cNvSpPr>
            <p:nvPr/>
          </p:nvSpPr>
          <p:spPr bwMode="auto">
            <a:xfrm rot="27000000">
              <a:off x="7533" y="9273"/>
              <a:ext cx="3294" cy="1276"/>
            </a:xfrm>
            <a:prstGeom prst="rightArrow">
              <a:avLst>
                <a:gd name="adj1" fmla="val 40759"/>
                <a:gd name="adj2" fmla="val 41340"/>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grpSp>
          <p:nvGrpSpPr>
            <p:cNvPr id="13317" name="Group 7"/>
            <p:cNvGrpSpPr>
              <a:grpSpLocks/>
            </p:cNvGrpSpPr>
            <p:nvPr/>
          </p:nvGrpSpPr>
          <p:grpSpPr bwMode="auto">
            <a:xfrm>
              <a:off x="2077" y="2016"/>
              <a:ext cx="5924" cy="1164"/>
              <a:chOff x="1881" y="6354"/>
              <a:chExt cx="5924" cy="1134"/>
            </a:xfrm>
          </p:grpSpPr>
          <p:sp>
            <p:nvSpPr>
              <p:cNvPr id="49160" name="AutoShape 8"/>
              <p:cNvSpPr>
                <a:spLocks noChangeArrowheads="1"/>
              </p:cNvSpPr>
              <p:nvPr/>
            </p:nvSpPr>
            <p:spPr bwMode="auto">
              <a:xfrm>
                <a:off x="1881" y="6354"/>
                <a:ext cx="5924" cy="1134"/>
              </a:xfrm>
              <a:prstGeom prst="roundRect">
                <a:avLst>
                  <a:gd name="adj" fmla="val 16667"/>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sp>
            <p:nvSpPr>
              <p:cNvPr id="49161" name="Text Box 9"/>
              <p:cNvSpPr txBox="1">
                <a:spLocks noChangeArrowheads="1"/>
              </p:cNvSpPr>
              <p:nvPr/>
            </p:nvSpPr>
            <p:spPr bwMode="auto">
              <a:xfrm>
                <a:off x="2019" y="6505"/>
                <a:ext cx="5621" cy="831"/>
              </a:xfrm>
              <a:prstGeom prst="rect">
                <a:avLst/>
              </a:prstGeom>
              <a:ln/>
            </p:spPr>
            <p:style>
              <a:lnRef idx="2">
                <a:schemeClr val="accent5"/>
              </a:lnRef>
              <a:fillRef idx="1">
                <a:schemeClr val="lt1"/>
              </a:fillRef>
              <a:effectRef idx="0">
                <a:schemeClr val="accent5"/>
              </a:effectRef>
              <a:fontRef idx="minor">
                <a:schemeClr val="dk1"/>
              </a:fontRef>
            </p:style>
            <p:txBody>
              <a:bodyPr lIns="18000" tIns="10800" rIns="18000" bIns="10800"/>
              <a:lstStyle/>
              <a:p>
                <a:pPr algn="ctr" eaLnBrk="1" hangingPunct="1">
                  <a:defRPr/>
                </a:pPr>
                <a:r>
                  <a:rPr lang="uk-UA" altLang="ru-RU" sz="1500" b="1">
                    <a:solidFill>
                      <a:srgbClr val="000000"/>
                    </a:solidFill>
                  </a:rPr>
                  <a:t>Інформаційно-енергетична </a:t>
                </a:r>
              </a:p>
              <a:p>
                <a:pPr algn="ctr" eaLnBrk="1" hangingPunct="1">
                  <a:defRPr/>
                </a:pPr>
                <a:r>
                  <a:rPr lang="uk-UA" altLang="ru-RU" sz="1500" b="1">
                    <a:solidFill>
                      <a:srgbClr val="000000"/>
                    </a:solidFill>
                  </a:rPr>
                  <a:t>голограмна теорія</a:t>
                </a:r>
                <a:endParaRPr lang="ru-RU" altLang="ru-RU"/>
              </a:p>
            </p:txBody>
          </p:sp>
        </p:grpSp>
        <p:grpSp>
          <p:nvGrpSpPr>
            <p:cNvPr id="13318" name="Group 10"/>
            <p:cNvGrpSpPr>
              <a:grpSpLocks/>
            </p:cNvGrpSpPr>
            <p:nvPr/>
          </p:nvGrpSpPr>
          <p:grpSpPr bwMode="auto">
            <a:xfrm>
              <a:off x="5068" y="11605"/>
              <a:ext cx="5924" cy="1164"/>
              <a:chOff x="1941" y="8634"/>
              <a:chExt cx="5924" cy="1134"/>
            </a:xfrm>
          </p:grpSpPr>
          <p:sp>
            <p:nvSpPr>
              <p:cNvPr id="49163" name="AutoShape 11"/>
              <p:cNvSpPr>
                <a:spLocks noChangeArrowheads="1"/>
              </p:cNvSpPr>
              <p:nvPr/>
            </p:nvSpPr>
            <p:spPr bwMode="auto">
              <a:xfrm>
                <a:off x="1941" y="8634"/>
                <a:ext cx="5924" cy="1134"/>
              </a:xfrm>
              <a:prstGeom prst="roundRect">
                <a:avLst>
                  <a:gd name="adj" fmla="val 16667"/>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sp>
            <p:nvSpPr>
              <p:cNvPr id="49164" name="Text Box 12"/>
              <p:cNvSpPr txBox="1">
                <a:spLocks noChangeArrowheads="1"/>
              </p:cNvSpPr>
              <p:nvPr/>
            </p:nvSpPr>
            <p:spPr bwMode="auto">
              <a:xfrm>
                <a:off x="2062" y="8786"/>
                <a:ext cx="5621" cy="831"/>
              </a:xfrm>
              <a:prstGeom prst="rect">
                <a:avLst/>
              </a:prstGeom>
              <a:ln/>
            </p:spPr>
            <p:style>
              <a:lnRef idx="2">
                <a:schemeClr val="accent5"/>
              </a:lnRef>
              <a:fillRef idx="1">
                <a:schemeClr val="lt1"/>
              </a:fillRef>
              <a:effectRef idx="0">
                <a:schemeClr val="accent5"/>
              </a:effectRef>
              <a:fontRef idx="minor">
                <a:schemeClr val="dk1"/>
              </a:fontRef>
            </p:style>
            <p:txBody>
              <a:bodyPr lIns="18000" tIns="10800" rIns="18000" bIns="10800"/>
              <a:lstStyle/>
              <a:p>
                <a:pPr algn="ctr" eaLnBrk="1" hangingPunct="1">
                  <a:defRPr/>
                </a:pPr>
                <a:r>
                  <a:rPr lang="uk-UA" altLang="ru-RU" sz="1500" b="1">
                    <a:solidFill>
                      <a:srgbClr val="000000"/>
                    </a:solidFill>
                  </a:rPr>
                  <a:t>Теорія імунобіологічної </a:t>
                </a:r>
                <a:br>
                  <a:rPr lang="uk-UA" altLang="ru-RU" sz="1500" b="1">
                    <a:solidFill>
                      <a:srgbClr val="000000"/>
                    </a:solidFill>
                  </a:rPr>
                </a:br>
                <a:r>
                  <a:rPr lang="uk-UA" altLang="ru-RU" sz="1500" b="1">
                    <a:solidFill>
                      <a:srgbClr val="000000"/>
                    </a:solidFill>
                  </a:rPr>
                  <a:t>інтерференції</a:t>
                </a:r>
                <a:endParaRPr lang="ru-RU" altLang="ru-RU"/>
              </a:p>
            </p:txBody>
          </p:sp>
        </p:grpSp>
        <p:grpSp>
          <p:nvGrpSpPr>
            <p:cNvPr id="13319" name="Group 13"/>
            <p:cNvGrpSpPr>
              <a:grpSpLocks/>
            </p:cNvGrpSpPr>
            <p:nvPr/>
          </p:nvGrpSpPr>
          <p:grpSpPr bwMode="auto">
            <a:xfrm>
              <a:off x="1986" y="9677"/>
              <a:ext cx="5924" cy="1164"/>
              <a:chOff x="1881" y="9414"/>
              <a:chExt cx="5924" cy="1134"/>
            </a:xfrm>
          </p:grpSpPr>
          <p:sp>
            <p:nvSpPr>
              <p:cNvPr id="49166" name="AutoShape 14"/>
              <p:cNvSpPr>
                <a:spLocks noChangeArrowheads="1"/>
              </p:cNvSpPr>
              <p:nvPr/>
            </p:nvSpPr>
            <p:spPr bwMode="auto">
              <a:xfrm>
                <a:off x="1881" y="9415"/>
                <a:ext cx="5924" cy="1134"/>
              </a:xfrm>
              <a:prstGeom prst="roundRect">
                <a:avLst>
                  <a:gd name="adj" fmla="val 16667"/>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sp>
            <p:nvSpPr>
              <p:cNvPr id="49167" name="Text Box 15"/>
              <p:cNvSpPr txBox="1">
                <a:spLocks noChangeArrowheads="1"/>
              </p:cNvSpPr>
              <p:nvPr/>
            </p:nvSpPr>
            <p:spPr bwMode="auto">
              <a:xfrm>
                <a:off x="2061" y="9595"/>
                <a:ext cx="5579" cy="834"/>
              </a:xfrm>
              <a:prstGeom prst="rect">
                <a:avLst/>
              </a:prstGeom>
              <a:ln/>
            </p:spPr>
            <p:style>
              <a:lnRef idx="2">
                <a:schemeClr val="accent5"/>
              </a:lnRef>
              <a:fillRef idx="1">
                <a:schemeClr val="lt1"/>
              </a:fillRef>
              <a:effectRef idx="0">
                <a:schemeClr val="accent5"/>
              </a:effectRef>
              <a:fontRef idx="minor">
                <a:schemeClr val="dk1"/>
              </a:fontRef>
            </p:style>
            <p:txBody>
              <a:bodyPr lIns="18000" tIns="10800" rIns="18000" bIns="10800"/>
              <a:lstStyle/>
              <a:p>
                <a:pPr algn="ctr" eaLnBrk="1" hangingPunct="1">
                  <a:defRPr/>
                </a:pPr>
                <a:r>
                  <a:rPr lang="uk-UA" altLang="ru-RU" sz="1500" b="1">
                    <a:solidFill>
                      <a:srgbClr val="000000"/>
                    </a:solidFill>
                  </a:rPr>
                  <a:t>Вода - носій інформаційної </a:t>
                </a:r>
              </a:p>
              <a:p>
                <a:pPr algn="ctr" eaLnBrk="1" hangingPunct="1">
                  <a:defRPr/>
                </a:pPr>
                <a:r>
                  <a:rPr lang="uk-UA" altLang="ru-RU" sz="1500" b="1">
                    <a:solidFill>
                      <a:srgbClr val="000000"/>
                    </a:solidFill>
                  </a:rPr>
                  <a:t>пам’яті</a:t>
                </a:r>
                <a:endParaRPr lang="ru-RU" altLang="ru-RU"/>
              </a:p>
            </p:txBody>
          </p:sp>
        </p:grpSp>
        <p:sp>
          <p:nvSpPr>
            <p:cNvPr id="49168" name="AutoShape 16"/>
            <p:cNvSpPr>
              <a:spLocks noChangeArrowheads="1"/>
            </p:cNvSpPr>
            <p:nvPr/>
          </p:nvSpPr>
          <p:spPr bwMode="auto">
            <a:xfrm rot="16200000">
              <a:off x="1468" y="4236"/>
              <a:ext cx="3294" cy="1276"/>
            </a:xfrm>
            <a:prstGeom prst="rightArrow">
              <a:avLst>
                <a:gd name="adj1" fmla="val 40759"/>
                <a:gd name="adj2" fmla="val 41340"/>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grpSp>
          <p:nvGrpSpPr>
            <p:cNvPr id="13321" name="Group 17"/>
            <p:cNvGrpSpPr>
              <a:grpSpLocks/>
            </p:cNvGrpSpPr>
            <p:nvPr/>
          </p:nvGrpSpPr>
          <p:grpSpPr bwMode="auto">
            <a:xfrm>
              <a:off x="1758" y="6549"/>
              <a:ext cx="9234" cy="1687"/>
              <a:chOff x="1761" y="7770"/>
              <a:chExt cx="9291" cy="1644"/>
            </a:xfrm>
          </p:grpSpPr>
          <p:sp>
            <p:nvSpPr>
              <p:cNvPr id="49170" name="AutoShape 18"/>
              <p:cNvSpPr>
                <a:spLocks noChangeArrowheads="1"/>
              </p:cNvSpPr>
              <p:nvPr/>
            </p:nvSpPr>
            <p:spPr bwMode="auto">
              <a:xfrm>
                <a:off x="1761" y="7769"/>
                <a:ext cx="9291" cy="1646"/>
              </a:xfrm>
              <a:prstGeom prst="roundRect">
                <a:avLst>
                  <a:gd name="adj" fmla="val 16667"/>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sp>
            <p:nvSpPr>
              <p:cNvPr id="49171" name="Text Box 19"/>
              <p:cNvSpPr txBox="1">
                <a:spLocks noChangeArrowheads="1"/>
              </p:cNvSpPr>
              <p:nvPr/>
            </p:nvSpPr>
            <p:spPr bwMode="auto">
              <a:xfrm>
                <a:off x="2077" y="8115"/>
                <a:ext cx="8576" cy="1119"/>
              </a:xfrm>
              <a:prstGeom prst="rect">
                <a:avLst/>
              </a:prstGeom>
              <a:ln/>
            </p:spPr>
            <p:style>
              <a:lnRef idx="2">
                <a:schemeClr val="accent5"/>
              </a:lnRef>
              <a:fillRef idx="1">
                <a:schemeClr val="lt1"/>
              </a:fillRef>
              <a:effectRef idx="0">
                <a:schemeClr val="accent5"/>
              </a:effectRef>
              <a:fontRef idx="minor">
                <a:schemeClr val="dk1"/>
              </a:fontRef>
            </p:style>
            <p:txBody>
              <a:bodyPr lIns="18000" tIns="10800" rIns="18000" bIns="10800"/>
              <a:lstStyle/>
              <a:p>
                <a:pPr algn="ctr" eaLnBrk="1" hangingPunct="1">
                  <a:defRPr/>
                </a:pPr>
                <a:r>
                  <a:rPr lang="uk-UA" altLang="ru-RU" sz="1500" b="1">
                    <a:effectLst>
                      <a:outerShdw blurRad="38100" dist="38100" dir="2700000" algn="tl">
                        <a:srgbClr val="C0C0C0"/>
                      </a:outerShdw>
                    </a:effectLst>
                  </a:rPr>
                  <a:t>ІНФОРМАЦІЙНІ МЕХАНІЗМИ ДІЇ</a:t>
                </a:r>
                <a:br>
                  <a:rPr lang="uk-UA" altLang="ru-RU" sz="1500" b="1">
                    <a:effectLst>
                      <a:outerShdw blurRad="38100" dist="38100" dir="2700000" algn="tl">
                        <a:srgbClr val="C0C0C0"/>
                      </a:outerShdw>
                    </a:effectLst>
                  </a:rPr>
                </a:br>
                <a:r>
                  <a:rPr lang="uk-UA" altLang="ru-RU" sz="1500" b="1">
                    <a:effectLst>
                      <a:outerShdw blurRad="38100" dist="38100" dir="2700000" algn="tl">
                        <a:srgbClr val="C0C0C0"/>
                      </a:outerShdw>
                    </a:effectLst>
                  </a:rPr>
                  <a:t>ГОМЕОПАТИЧНИХ ПРЕПАРАТІВ</a:t>
                </a:r>
                <a:endParaRPr lang="uk-UA" altLang="ru-RU" sz="1500" b="1"/>
              </a:p>
              <a:p>
                <a:pPr eaLnBrk="1" hangingPunct="1">
                  <a:defRPr/>
                </a:pPr>
                <a:endParaRPr lang="ru-RU" altLang="ru-RU"/>
              </a:p>
            </p:txBody>
          </p:sp>
        </p:grpSp>
        <p:grpSp>
          <p:nvGrpSpPr>
            <p:cNvPr id="13322" name="Group 20"/>
            <p:cNvGrpSpPr>
              <a:grpSpLocks/>
            </p:cNvGrpSpPr>
            <p:nvPr/>
          </p:nvGrpSpPr>
          <p:grpSpPr bwMode="auto">
            <a:xfrm>
              <a:off x="4988" y="3948"/>
              <a:ext cx="5924" cy="1164"/>
              <a:chOff x="4770" y="4076"/>
              <a:chExt cx="5924" cy="1164"/>
            </a:xfrm>
          </p:grpSpPr>
          <p:sp>
            <p:nvSpPr>
              <p:cNvPr id="49173" name="AutoShape 21"/>
              <p:cNvSpPr>
                <a:spLocks noChangeArrowheads="1"/>
              </p:cNvSpPr>
              <p:nvPr/>
            </p:nvSpPr>
            <p:spPr bwMode="auto">
              <a:xfrm>
                <a:off x="4770" y="4077"/>
                <a:ext cx="5924" cy="1164"/>
              </a:xfrm>
              <a:prstGeom prst="roundRect">
                <a:avLst>
                  <a:gd name="adj" fmla="val 16667"/>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sp>
            <p:nvSpPr>
              <p:cNvPr id="49174" name="Text Box 22"/>
              <p:cNvSpPr txBox="1">
                <a:spLocks noChangeArrowheads="1"/>
              </p:cNvSpPr>
              <p:nvPr/>
            </p:nvSpPr>
            <p:spPr bwMode="auto">
              <a:xfrm>
                <a:off x="4950" y="4155"/>
                <a:ext cx="5623" cy="913"/>
              </a:xfrm>
              <a:prstGeom prst="rect">
                <a:avLst/>
              </a:prstGeom>
              <a:ln/>
            </p:spPr>
            <p:style>
              <a:lnRef idx="2">
                <a:schemeClr val="accent5"/>
              </a:lnRef>
              <a:fillRef idx="1">
                <a:schemeClr val="lt1"/>
              </a:fillRef>
              <a:effectRef idx="0">
                <a:schemeClr val="accent5"/>
              </a:effectRef>
              <a:fontRef idx="minor">
                <a:schemeClr val="dk1"/>
              </a:fontRef>
            </p:style>
            <p:txBody>
              <a:bodyPr lIns="18000" tIns="10800" rIns="18000" bIns="10800"/>
              <a:lstStyle/>
              <a:p>
                <a:pPr algn="ctr">
                  <a:spcBef>
                    <a:spcPts val="600"/>
                  </a:spcBef>
                  <a:defRPr/>
                </a:pPr>
                <a:r>
                  <a:rPr lang="uk-UA" altLang="ru-RU" sz="1500" b="1">
                    <a:solidFill>
                      <a:srgbClr val="000000"/>
                    </a:solidFill>
                  </a:rPr>
                  <a:t>Інформаційно- польова</a:t>
                </a:r>
                <a:br>
                  <a:rPr lang="uk-UA" altLang="ru-RU" sz="1500" b="1">
                    <a:solidFill>
                      <a:srgbClr val="000000"/>
                    </a:solidFill>
                  </a:rPr>
                </a:br>
                <a:r>
                  <a:rPr lang="uk-UA" altLang="ru-RU" sz="1500" b="1">
                    <a:solidFill>
                      <a:srgbClr val="000000"/>
                    </a:solidFill>
                  </a:rPr>
                  <a:t>теорія</a:t>
                </a:r>
                <a:endParaRPr lang="ru-RU" altLang="ru-RU"/>
              </a:p>
            </p:txBody>
          </p:sp>
        </p:grpSp>
        <p:sp>
          <p:nvSpPr>
            <p:cNvPr id="49175" name="AutoShape 23"/>
            <p:cNvSpPr>
              <a:spLocks noChangeArrowheads="1"/>
            </p:cNvSpPr>
            <p:nvPr/>
          </p:nvSpPr>
          <p:spPr bwMode="auto">
            <a:xfrm rot="16200000">
              <a:off x="8495" y="5204"/>
              <a:ext cx="1369" cy="1276"/>
            </a:xfrm>
            <a:prstGeom prst="rightArrow">
              <a:avLst>
                <a:gd name="adj1" fmla="val 46241"/>
                <a:gd name="adj2" fmla="val 43420"/>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sp>
          <p:nvSpPr>
            <p:cNvPr id="49176" name="AutoShape 24"/>
            <p:cNvSpPr>
              <a:spLocks noChangeArrowheads="1"/>
            </p:cNvSpPr>
            <p:nvPr/>
          </p:nvSpPr>
          <p:spPr bwMode="auto">
            <a:xfrm rot="5400000">
              <a:off x="2395" y="8311"/>
              <a:ext cx="1369" cy="1274"/>
            </a:xfrm>
            <a:prstGeom prst="rightArrow">
              <a:avLst>
                <a:gd name="adj1" fmla="val 46241"/>
                <a:gd name="adj2" fmla="val 43420"/>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grpSp>
    </p:spTree>
    <p:extLst>
      <p:ext uri="{BB962C8B-B14F-4D97-AF65-F5344CB8AC3E}">
        <p14:creationId xmlns:p14="http://schemas.microsoft.com/office/powerpoint/2010/main" val="40378955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Text Box 5"/>
          <p:cNvSpPr txBox="1">
            <a:spLocks noGrp="1" noChangeArrowheads="1"/>
          </p:cNvSpPr>
          <p:nvPr>
            <p:ph type="title"/>
          </p:nvPr>
        </p:nvSpPr>
        <p:spPr>
          <a:xfrm>
            <a:off x="2209801" y="152400"/>
            <a:ext cx="6348413" cy="990600"/>
          </a:xfrm>
        </p:spPr>
        <p:style>
          <a:lnRef idx="1">
            <a:schemeClr val="accent3"/>
          </a:lnRef>
          <a:fillRef idx="2">
            <a:schemeClr val="accent3"/>
          </a:fillRef>
          <a:effectRef idx="1">
            <a:schemeClr val="accent3"/>
          </a:effectRef>
          <a:fontRef idx="minor">
            <a:schemeClr val="dk1"/>
          </a:fontRef>
        </p:style>
        <p:txBody>
          <a:bodyPr rtlCol="0">
            <a:normAutofit fontScale="90000"/>
          </a:bodyPr>
          <a:lstStyle/>
          <a:p>
            <a:pPr algn="ctr" eaLnBrk="1" hangingPunct="1">
              <a:defRPr/>
            </a:pPr>
            <a:r>
              <a:rPr lang="uk-UA" altLang="ru-RU" sz="3200" dirty="0"/>
              <a:t>Інформаційно-енергетична голограмна теорія</a:t>
            </a:r>
            <a:endParaRPr lang="ru-RU" altLang="ru-RU" sz="3200" dirty="0"/>
          </a:p>
        </p:txBody>
      </p:sp>
      <p:sp>
        <p:nvSpPr>
          <p:cNvPr id="14339" name="Rectangle 3"/>
          <p:cNvSpPr>
            <a:spLocks noGrp="1" noChangeArrowheads="1"/>
          </p:cNvSpPr>
          <p:nvPr>
            <p:ph idx="1"/>
          </p:nvPr>
        </p:nvSpPr>
        <p:spPr>
          <a:xfrm>
            <a:off x="1676400" y="1219200"/>
            <a:ext cx="7620000" cy="5638800"/>
          </a:xfrm>
        </p:spPr>
        <p:txBody>
          <a:bodyPr/>
          <a:lstStyle/>
          <a:p>
            <a:pPr algn="just" eaLnBrk="1" hangingPunct="1">
              <a:spcBef>
                <a:spcPct val="0"/>
              </a:spcBef>
            </a:pPr>
            <a:r>
              <a:rPr lang="uk-UA" altLang="ru-RU" sz="1300" b="1" dirty="0">
                <a:solidFill>
                  <a:schemeClr val="tx1"/>
                </a:solidFill>
                <a:latin typeface="Times New Roman" pitchFamily="18" charset="0"/>
                <a:cs typeface="Times New Roman" pitchFamily="18" charset="0"/>
              </a:rPr>
              <a:t>Запропонована  </a:t>
            </a:r>
            <a:r>
              <a:rPr lang="uk-UA" altLang="ru-RU" sz="1300" b="1" dirty="0" err="1">
                <a:solidFill>
                  <a:schemeClr val="tx1"/>
                </a:solidFill>
                <a:latin typeface="Times New Roman" pitchFamily="18" charset="0"/>
                <a:cs typeface="Times New Roman" pitchFamily="18" charset="0"/>
              </a:rPr>
              <a:t>Н.К.Симеоновою</a:t>
            </a:r>
            <a:endParaRPr lang="uk-UA" altLang="ru-RU" sz="1300" dirty="0">
              <a:solidFill>
                <a:schemeClr val="tx1"/>
              </a:solidFill>
              <a:latin typeface="Times New Roman" pitchFamily="18" charset="0"/>
              <a:cs typeface="Times New Roman" pitchFamily="18" charset="0"/>
            </a:endParaRPr>
          </a:p>
          <a:p>
            <a:pPr algn="just" eaLnBrk="1" hangingPunct="1">
              <a:spcBef>
                <a:spcPct val="0"/>
              </a:spcBef>
            </a:pPr>
            <a:r>
              <a:rPr lang="uk-UA" altLang="ru-RU" sz="1300" dirty="0">
                <a:solidFill>
                  <a:schemeClr val="tx1"/>
                </a:solidFill>
                <a:latin typeface="Times New Roman" pitchFamily="18" charset="0"/>
                <a:cs typeface="Times New Roman" pitchFamily="18" charset="0"/>
              </a:rPr>
              <a:t>Оскільки будь-яка маса готових гомеопатичних ліків, прийнята всередину </a:t>
            </a:r>
            <a:r>
              <a:rPr lang="uk-UA" altLang="ru-RU" sz="1300" dirty="0" err="1">
                <a:solidFill>
                  <a:schemeClr val="tx1"/>
                </a:solidFill>
                <a:latin typeface="Times New Roman" pitchFamily="18" charset="0"/>
                <a:cs typeface="Times New Roman" pitchFamily="18" charset="0"/>
              </a:rPr>
              <a:t>одномоментно</a:t>
            </a:r>
            <a:r>
              <a:rPr lang="uk-UA" altLang="ru-RU" sz="1300" dirty="0">
                <a:solidFill>
                  <a:schemeClr val="tx1"/>
                </a:solidFill>
                <a:latin typeface="Times New Roman" pitchFamily="18" charset="0"/>
                <a:cs typeface="Times New Roman" pitchFamily="18" charset="0"/>
              </a:rPr>
              <a:t>, володіє однаковою дією, то гомеопатичний препарат визначається як голограма ліків. Точкою додатку гомеопатичних ліків в організмі людини є інформаційно-енергетичне поле, тобто </a:t>
            </a:r>
            <a:r>
              <a:rPr lang="uk-UA" altLang="ru-RU" sz="1300" dirty="0" err="1">
                <a:solidFill>
                  <a:schemeClr val="tx1"/>
                </a:solidFill>
                <a:latin typeface="Times New Roman" pitchFamily="18" charset="0"/>
                <a:cs typeface="Times New Roman" pitchFamily="18" charset="0"/>
              </a:rPr>
              <a:t>біоголограма</a:t>
            </a:r>
            <a:r>
              <a:rPr lang="uk-UA" altLang="ru-RU" sz="1300" dirty="0">
                <a:solidFill>
                  <a:schemeClr val="tx1"/>
                </a:solidFill>
                <a:latin typeface="Times New Roman" pitchFamily="18" charset="0"/>
                <a:cs typeface="Times New Roman" pitchFamily="18" charset="0"/>
              </a:rPr>
              <a:t> людини. У разі правильного вибору ліків відбувається резонанс, а подальші зміни на рівні фізіологічних систем здійснюються за принципом ланцюгових розгалужених реакцій.</a:t>
            </a:r>
          </a:p>
          <a:p>
            <a:pPr algn="just" eaLnBrk="1" hangingPunct="1">
              <a:spcBef>
                <a:spcPct val="0"/>
              </a:spcBef>
            </a:pPr>
            <a:r>
              <a:rPr lang="uk-UA" altLang="ru-RU" sz="1300" dirty="0">
                <a:solidFill>
                  <a:schemeClr val="tx1"/>
                </a:solidFill>
                <a:latin typeface="Times New Roman" pitchFamily="18" charset="0"/>
                <a:cs typeface="Times New Roman" pitchFamily="18" charset="0"/>
              </a:rPr>
              <a:t>Голограма є тривимірною фотографією, зробленою за допомогою лазера. Щоб зробити голограму, фотографований предмет освітлюють світлом лазера. Відображене від предмету світло суміщають з другим лазерним променем. Два потоки світла, складаючись, утворюють інтерференційну картину, яка може бути зафіксована на фотоплівці або іншому носії. Одержане зображення схоже на безглузде чергування темних і світлих смуг, але якщо освітити знімок лазерним променем, як з'являється тривимірне зображення сфотографованого предмету. Але тривимірність - не єдина властивість голограм. Саме вражаюче - це їх неподільність! Якщо голограму розрізати навпіл і освітити лазером, то кожна половина міститиме ціле первинне зображення. На відміну від звичайної фотографії, кожна ділянка голограм містить всю інформацію про предмет. Принцип голограми “все в кожній частині” доводить, що у Всесвіті є речі, які не можна розділити на частини для вивчення.</a:t>
            </a:r>
          </a:p>
          <a:p>
            <a:pPr algn="just" eaLnBrk="1" hangingPunct="1">
              <a:spcBef>
                <a:spcPct val="0"/>
              </a:spcBef>
            </a:pPr>
            <a:r>
              <a:rPr lang="uk-UA" altLang="ru-RU" sz="1300" dirty="0">
                <a:solidFill>
                  <a:schemeClr val="tx1"/>
                </a:solidFill>
                <a:latin typeface="Times New Roman" pitchFamily="18" charset="0"/>
                <a:cs typeface="Times New Roman" pitchFamily="18" charset="0"/>
              </a:rPr>
              <a:t>Наприклад, людину, як організм можна, а людину не можна.</a:t>
            </a:r>
          </a:p>
          <a:p>
            <a:pPr algn="just" eaLnBrk="1" hangingPunct="1">
              <a:spcBef>
                <a:spcPct val="0"/>
              </a:spcBef>
            </a:pPr>
            <a:r>
              <a:rPr lang="uk-UA" altLang="ru-RU" sz="1300" dirty="0">
                <a:solidFill>
                  <a:schemeClr val="tx1"/>
                </a:solidFill>
                <a:latin typeface="Times New Roman" pitchFamily="18" charset="0"/>
                <a:cs typeface="Times New Roman" pitchFamily="18" charset="0"/>
              </a:rPr>
              <a:t>У явищі голограми вчені багатьох напрямів бачать підказку для збагнення таємниць природи. У 20-х роках ХХ сторіччя Карл </a:t>
            </a:r>
            <a:r>
              <a:rPr lang="uk-UA" altLang="ru-RU" sz="1300" dirty="0" err="1">
                <a:solidFill>
                  <a:schemeClr val="tx1"/>
                </a:solidFill>
                <a:latin typeface="Times New Roman" pitchFamily="18" charset="0"/>
                <a:cs typeface="Times New Roman" pitchFamily="18" charset="0"/>
              </a:rPr>
              <a:t>Лешлі</a:t>
            </a:r>
            <a:r>
              <a:rPr lang="uk-UA" altLang="ru-RU" sz="1300" dirty="0">
                <a:solidFill>
                  <a:schemeClr val="tx1"/>
                </a:solidFill>
                <a:latin typeface="Times New Roman" pitchFamily="18" charset="0"/>
                <a:cs typeface="Times New Roman" pitchFamily="18" charset="0"/>
              </a:rPr>
              <a:t>  довів, що незалежно від того, яку ділянку мозку видаляли, вироблені у щура до операції умовні рефлекси знищити не вдавалося. У 60-х роках Карл </a:t>
            </a:r>
            <a:r>
              <a:rPr lang="uk-UA" altLang="ru-RU" sz="1300" dirty="0" err="1">
                <a:solidFill>
                  <a:schemeClr val="tx1"/>
                </a:solidFill>
                <a:latin typeface="Times New Roman" pitchFamily="18" charset="0"/>
                <a:cs typeface="Times New Roman" pitchFamily="18" charset="0"/>
              </a:rPr>
              <a:t>Прібрам</a:t>
            </a:r>
            <a:r>
              <a:rPr lang="uk-UA" altLang="ru-RU" sz="1300" dirty="0">
                <a:solidFill>
                  <a:schemeClr val="tx1"/>
                </a:solidFill>
                <a:latin typeface="Times New Roman" pitchFamily="18" charset="0"/>
                <a:cs typeface="Times New Roman" pitchFamily="18" charset="0"/>
              </a:rPr>
              <a:t> дійшов думки, що пам'ять міститься не в нейронах і не в групі нейронів, а в серіях нервових імпульсів, циркулюючих у всьому об'ємі мозку, тобто, що мозок це голограма. Голографічна модель мозку дозволяє пояснити не тільки місцезнаходження пам'яті і здатність будь-якого фрагмента збереженої в пам'яті інформації миттєво </a:t>
            </a:r>
            <a:r>
              <a:rPr lang="uk-UA" altLang="ru-RU" sz="1300" dirty="0" err="1">
                <a:solidFill>
                  <a:schemeClr val="tx1"/>
                </a:solidFill>
                <a:latin typeface="Times New Roman" pitchFamily="18" charset="0"/>
                <a:cs typeface="Times New Roman" pitchFamily="18" charset="0"/>
              </a:rPr>
              <a:t>взаємокорелювати</a:t>
            </a:r>
            <a:r>
              <a:rPr lang="uk-UA" altLang="ru-RU" sz="1300" dirty="0">
                <a:solidFill>
                  <a:schemeClr val="tx1"/>
                </a:solidFill>
                <a:latin typeface="Times New Roman" pitchFamily="18" charset="0"/>
                <a:cs typeface="Times New Roman" pitchFamily="18" charset="0"/>
              </a:rPr>
              <a:t> з будь-яким іншим фрагментом, але і здатність мозку переводити лавину інформації, що одержується від органів чуття, в наше конкретне уявлення про світ. Кодування і декодування частот - ще одна з чудових властивостей голограми.</a:t>
            </a:r>
            <a:endParaRPr lang="ru-RU" altLang="ru-RU" sz="13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9128324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idx="1"/>
          </p:nvPr>
        </p:nvSpPr>
        <p:spPr>
          <a:xfrm>
            <a:off x="1752600" y="3581400"/>
            <a:ext cx="8229600" cy="2895600"/>
          </a:xfrm>
        </p:spPr>
        <p:txBody>
          <a:bodyPr>
            <a:normAutofit fontScale="92500"/>
          </a:bodyPr>
          <a:lstStyle/>
          <a:p>
            <a:pPr algn="just" eaLnBrk="1" hangingPunct="1">
              <a:spcBef>
                <a:spcPct val="0"/>
              </a:spcBef>
            </a:pPr>
            <a:r>
              <a:rPr lang="uk-UA" altLang="ru-RU" sz="1100" dirty="0">
                <a:solidFill>
                  <a:schemeClr val="tx1"/>
                </a:solidFill>
              </a:rPr>
              <a:t>Приведеними прикладами тема голографічної парадигми в гомеопатії, та і в медицині взагалі, зовсім не вичерпується. </a:t>
            </a:r>
          </a:p>
          <a:p>
            <a:pPr algn="just" eaLnBrk="1" hangingPunct="1">
              <a:spcBef>
                <a:spcPct val="0"/>
              </a:spcBef>
            </a:pPr>
            <a:r>
              <a:rPr lang="uk-UA" altLang="ru-RU" sz="1100" dirty="0">
                <a:solidFill>
                  <a:schemeClr val="tx1"/>
                </a:solidFill>
              </a:rPr>
              <a:t>Передбачається, що в процесі приготування гомеопатичних ліків, лікарська речовина переходить з молекулярного стану в іншу форму, важку для визначення, але найближчим відповідним терміном може бути інформаційно-енергетичне поле, і таким чином відбувається звільнення з речовини тієї енергії і тієї інформації, які були витрачені природою на його створення. Звільнений інформаційно-енергетичний комплекс залишається в середовищі, яке набуває цих властивостей і здатна діяти у відсутність початкової речовини.</a:t>
            </a:r>
          </a:p>
          <a:p>
            <a:pPr algn="just" eaLnBrk="1" hangingPunct="1">
              <a:spcBef>
                <a:spcPct val="0"/>
              </a:spcBef>
            </a:pPr>
            <a:r>
              <a:rPr lang="uk-UA" altLang="ru-RU" sz="1100" dirty="0">
                <a:solidFill>
                  <a:schemeClr val="tx1"/>
                </a:solidFill>
              </a:rPr>
              <a:t>Фотографії гомеопатичних ліків, одержані по методу </a:t>
            </a:r>
            <a:r>
              <a:rPr lang="uk-UA" altLang="ru-RU" sz="1100" dirty="0" err="1">
                <a:solidFill>
                  <a:schemeClr val="tx1"/>
                </a:solidFill>
              </a:rPr>
              <a:t>А.Ф.Охатріна</a:t>
            </a:r>
            <a:r>
              <a:rPr lang="uk-UA" altLang="ru-RU" sz="1100" dirty="0">
                <a:solidFill>
                  <a:schemeClr val="tx1"/>
                </a:solidFill>
              </a:rPr>
              <a:t> показали, що навколо гомеопатичних ліків визначається аура, яка неоднорідна, а включає згустки, так звані кластери. Кластери, як показала серія знімків, міняють положення, і за ними видно слід у вигляді хвоста комети, що летить. Мабуть, аура гомеопатичних ліків “кипить”. Можна уявити, що при введенні таких ліків в організм людини тканини бомбардуються кластерами, </a:t>
            </a:r>
            <a:r>
              <a:rPr lang="uk-UA" altLang="ru-RU" sz="1100" dirty="0" err="1">
                <a:solidFill>
                  <a:schemeClr val="tx1"/>
                </a:solidFill>
              </a:rPr>
              <a:t>витікаючими</a:t>
            </a:r>
            <a:r>
              <a:rPr lang="uk-UA" altLang="ru-RU" sz="1100" dirty="0">
                <a:solidFill>
                  <a:schemeClr val="tx1"/>
                </a:solidFill>
              </a:rPr>
              <a:t> з ліків, і таким чином внутрішнє середовище організму структурується. </a:t>
            </a:r>
          </a:p>
          <a:p>
            <a:pPr algn="just" eaLnBrk="1" hangingPunct="1">
              <a:spcBef>
                <a:spcPct val="0"/>
              </a:spcBef>
            </a:pPr>
            <a:r>
              <a:rPr lang="uk-UA" altLang="ru-RU" sz="1100" dirty="0">
                <a:solidFill>
                  <a:schemeClr val="tx1"/>
                </a:solidFill>
              </a:rPr>
              <a:t>Згадує </a:t>
            </a:r>
            <a:r>
              <a:rPr lang="uk-UA" altLang="ru-RU" sz="1100" dirty="0" err="1">
                <a:solidFill>
                  <a:schemeClr val="tx1"/>
                </a:solidFill>
              </a:rPr>
              <a:t>Н.К.Симеонова</a:t>
            </a:r>
            <a:r>
              <a:rPr lang="uk-UA" altLang="ru-RU" sz="1100" dirty="0">
                <a:solidFill>
                  <a:schemeClr val="tx1"/>
                </a:solidFill>
              </a:rPr>
              <a:t> і про нову гіпотезу сучасної біології - гіпотезу про можливість біологічної трансмутації хімічних елементів усередині організму. Як відомо, перетворення елементів - це ядерна реакція, що вимагає для свого здійснення величезних енергій. У сучасній експериментальній фізиці така алхімія можлива за допомогою могутніх прискорювачів і плазмових установок. Передбачається, що в живих організмах внутріядерні перетворення хімічних елементів відбуваються на малих енергіях, з фізичної точки зору, але за участю невивчених енергій біологічного походження. З урахуванням цих припущень можна допустити здатність потенційованих гомеопатичних засобів брати участь в “алхімії”, що відбувається усередині організму.</a:t>
            </a:r>
            <a:r>
              <a:rPr lang="ru-RU" altLang="ru-RU" sz="1100" dirty="0">
                <a:solidFill>
                  <a:schemeClr val="tx1"/>
                </a:solidFill>
              </a:rPr>
              <a:t> </a:t>
            </a:r>
          </a:p>
        </p:txBody>
      </p:sp>
      <p:grpSp>
        <p:nvGrpSpPr>
          <p:cNvPr id="15363" name="Group 4"/>
          <p:cNvGrpSpPr>
            <a:grpSpLocks/>
          </p:cNvGrpSpPr>
          <p:nvPr/>
        </p:nvGrpSpPr>
        <p:grpSpPr bwMode="auto">
          <a:xfrm>
            <a:off x="2057401" y="76200"/>
            <a:ext cx="7072313" cy="3429000"/>
            <a:chOff x="624" y="1103"/>
            <a:chExt cx="10659" cy="4594"/>
          </a:xfrm>
        </p:grpSpPr>
        <p:sp>
          <p:nvSpPr>
            <p:cNvPr id="14341" name="Text Box 5"/>
            <p:cNvSpPr txBox="1">
              <a:spLocks noChangeArrowheads="1"/>
            </p:cNvSpPr>
            <p:nvPr/>
          </p:nvSpPr>
          <p:spPr bwMode="auto">
            <a:xfrm>
              <a:off x="624" y="2562"/>
              <a:ext cx="4723" cy="131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lstStyle/>
            <a:p>
              <a:pPr algn="ctr" eaLnBrk="1" hangingPunct="1">
                <a:defRPr/>
              </a:pPr>
              <a:r>
                <a:rPr lang="uk-UA" altLang="ru-RU" sz="1400" dirty="0"/>
                <a:t>дія гомеопатичних ліків при одночасному прийомі не залежить від його маси (“все в кожній частині”)</a:t>
              </a:r>
              <a:endParaRPr lang="ru-RU" altLang="ru-RU" dirty="0"/>
            </a:p>
          </p:txBody>
        </p:sp>
        <p:sp>
          <p:nvSpPr>
            <p:cNvPr id="14342" name="Text Box 6"/>
            <p:cNvSpPr txBox="1">
              <a:spLocks noChangeArrowheads="1"/>
            </p:cNvSpPr>
            <p:nvPr/>
          </p:nvSpPr>
          <p:spPr bwMode="auto">
            <a:xfrm>
              <a:off x="3531" y="4157"/>
              <a:ext cx="4723" cy="154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lstStyle/>
            <a:p>
              <a:pPr algn="ctr" eaLnBrk="1" hangingPunct="1">
                <a:defRPr/>
              </a:pPr>
              <a:r>
                <a:rPr lang="uk-UA" altLang="ru-RU" sz="1400"/>
                <a:t>гомеопатичні ліки зберігають і трансформують, підсилюють інформацію про матричну речовину (кодування і декодування)</a:t>
              </a:r>
              <a:endParaRPr lang="ru-RU" altLang="ru-RU"/>
            </a:p>
          </p:txBody>
        </p:sp>
        <p:sp>
          <p:nvSpPr>
            <p:cNvPr id="14343" name="Text Box 7"/>
            <p:cNvSpPr txBox="1">
              <a:spLocks noChangeArrowheads="1"/>
            </p:cNvSpPr>
            <p:nvPr/>
          </p:nvSpPr>
          <p:spPr bwMode="auto">
            <a:xfrm>
              <a:off x="6560" y="2562"/>
              <a:ext cx="4723" cy="1255"/>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lstStyle/>
            <a:p>
              <a:pPr algn="ctr" eaLnBrk="1" hangingPunct="1">
                <a:defRPr/>
              </a:pPr>
              <a:r>
                <a:rPr lang="uk-UA" altLang="ru-RU" sz="1400"/>
                <a:t>здатність гомеопатичних ліків діяти на всі рівні і плани організму людини (багатовимірність)</a:t>
              </a:r>
              <a:endParaRPr lang="ru-RU" altLang="ru-RU"/>
            </a:p>
          </p:txBody>
        </p:sp>
        <p:sp>
          <p:nvSpPr>
            <p:cNvPr id="14344" name="Text Box 8"/>
            <p:cNvSpPr txBox="1">
              <a:spLocks noChangeArrowheads="1"/>
            </p:cNvSpPr>
            <p:nvPr/>
          </p:nvSpPr>
          <p:spPr bwMode="auto">
            <a:xfrm>
              <a:off x="2904" y="1103"/>
              <a:ext cx="5869" cy="719"/>
            </a:xfrm>
            <a:prstGeom prst="rect">
              <a:avLst/>
            </a:prstGeom>
            <a:ln/>
          </p:spPr>
          <p:style>
            <a:lnRef idx="1">
              <a:schemeClr val="accent3"/>
            </a:lnRef>
            <a:fillRef idx="2">
              <a:schemeClr val="accent3"/>
            </a:fillRef>
            <a:effectRef idx="1">
              <a:schemeClr val="accent3"/>
            </a:effectRef>
            <a:fontRef idx="minor">
              <a:schemeClr val="dk1"/>
            </a:fontRef>
          </p:style>
          <p:txBody>
            <a:bodyPr/>
            <a:lstStyle/>
            <a:p>
              <a:pPr algn="ctr" eaLnBrk="1" hangingPunct="1">
                <a:defRPr/>
              </a:pPr>
              <a:r>
                <a:rPr lang="uk-UA" altLang="ru-RU" sz="1200" b="1"/>
                <a:t>ФУНКЦІЇ ГОЛОГРАМИ </a:t>
              </a:r>
              <a:br>
                <a:rPr lang="uk-UA" altLang="ru-RU" sz="1200" b="1"/>
              </a:br>
              <a:r>
                <a:rPr lang="uk-UA" altLang="ru-RU" sz="1200" b="1"/>
                <a:t>ГОМЕОПАТИЧНИХ ЛІКІВ</a:t>
              </a:r>
              <a:endParaRPr lang="ru-RU" altLang="ru-RU"/>
            </a:p>
          </p:txBody>
        </p:sp>
        <p:sp>
          <p:nvSpPr>
            <p:cNvPr id="14345" name="Line 9"/>
            <p:cNvSpPr>
              <a:spLocks noChangeShapeType="1"/>
            </p:cNvSpPr>
            <p:nvPr/>
          </p:nvSpPr>
          <p:spPr bwMode="auto">
            <a:xfrm flipH="1">
              <a:off x="5347" y="1935"/>
              <a:ext cx="538" cy="627"/>
            </a:xfrm>
            <a:prstGeom prst="line">
              <a:avLst/>
            </a:prstGeom>
            <a:ln>
              <a:headEnd/>
              <a:tailEnd type="stealth" w="med" len="lg"/>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4346" name="Line 10"/>
            <p:cNvSpPr>
              <a:spLocks noChangeShapeType="1"/>
            </p:cNvSpPr>
            <p:nvPr/>
          </p:nvSpPr>
          <p:spPr bwMode="auto">
            <a:xfrm>
              <a:off x="5885" y="1935"/>
              <a:ext cx="675" cy="627"/>
            </a:xfrm>
            <a:prstGeom prst="line">
              <a:avLst/>
            </a:prstGeom>
            <a:ln>
              <a:headEnd/>
              <a:tailEnd type="stealth" w="med" len="lg"/>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4347" name="Line 11"/>
            <p:cNvSpPr>
              <a:spLocks noChangeShapeType="1"/>
            </p:cNvSpPr>
            <p:nvPr/>
          </p:nvSpPr>
          <p:spPr bwMode="auto">
            <a:xfrm>
              <a:off x="5926" y="1992"/>
              <a:ext cx="0" cy="2165"/>
            </a:xfrm>
            <a:prstGeom prst="line">
              <a:avLst/>
            </a:prstGeom>
            <a:ln>
              <a:headEnd/>
              <a:tailEnd type="triangle" w="med" len="me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grpSp>
    </p:spTree>
    <p:extLst>
      <p:ext uri="{BB962C8B-B14F-4D97-AF65-F5344CB8AC3E}">
        <p14:creationId xmlns:p14="http://schemas.microsoft.com/office/powerpoint/2010/main" val="23384130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idx="1"/>
          </p:nvPr>
        </p:nvSpPr>
        <p:spPr>
          <a:xfrm>
            <a:off x="1600200" y="990600"/>
            <a:ext cx="7543800" cy="1600200"/>
          </a:xfrm>
        </p:spPr>
        <p:txBody>
          <a:bodyPr>
            <a:normAutofit fontScale="92500"/>
          </a:bodyPr>
          <a:lstStyle/>
          <a:p>
            <a:pPr algn="just" eaLnBrk="1" hangingPunct="1">
              <a:spcBef>
                <a:spcPct val="0"/>
              </a:spcBef>
            </a:pPr>
            <a:r>
              <a:rPr lang="ru-RU" altLang="ru-RU" sz="1300" b="1" dirty="0" err="1">
                <a:solidFill>
                  <a:schemeClr val="tx1"/>
                </a:solidFill>
              </a:rPr>
              <a:t>професора</a:t>
            </a:r>
            <a:r>
              <a:rPr lang="ru-RU" altLang="ru-RU" sz="1300" b="1" dirty="0">
                <a:solidFill>
                  <a:schemeClr val="tx1"/>
                </a:solidFill>
              </a:rPr>
              <a:t> Г.И. </a:t>
            </a:r>
            <a:r>
              <a:rPr lang="ru-RU" altLang="ru-RU" sz="1300" b="1" dirty="0" err="1">
                <a:solidFill>
                  <a:schemeClr val="tx1"/>
                </a:solidFill>
              </a:rPr>
              <a:t>Швебса</a:t>
            </a:r>
            <a:endParaRPr lang="uk-UA" altLang="ru-RU" sz="1300" dirty="0">
              <a:solidFill>
                <a:schemeClr val="tx1"/>
              </a:solidFill>
            </a:endParaRPr>
          </a:p>
          <a:p>
            <a:pPr algn="just" eaLnBrk="1" hangingPunct="1">
              <a:spcBef>
                <a:spcPct val="0"/>
              </a:spcBef>
            </a:pPr>
            <a:r>
              <a:rPr lang="uk-UA" altLang="ru-RU" sz="1300" dirty="0">
                <a:solidFill>
                  <a:schemeClr val="tx1"/>
                </a:solidFill>
              </a:rPr>
              <a:t>Інформаційно-польова (ІП) гіпотеза представляє гомеопатичну потенцію як джерело специфічних зовнішніх електромагнітних сигналів, які мають частоти, резонансні до частот внутрішніх осциляторів живих об'єктів.</a:t>
            </a:r>
          </a:p>
          <a:p>
            <a:pPr algn="just" eaLnBrk="1" hangingPunct="1">
              <a:spcBef>
                <a:spcPct val="0"/>
              </a:spcBef>
            </a:pPr>
            <a:r>
              <a:rPr lang="uk-UA" altLang="ru-RU" sz="1300" dirty="0">
                <a:solidFill>
                  <a:schemeClr val="tx1"/>
                </a:solidFill>
              </a:rPr>
              <a:t>Біополе людини, згідно сприйняттям </a:t>
            </a:r>
            <a:r>
              <a:rPr lang="uk-UA" altLang="ru-RU" sz="1300" dirty="0" err="1">
                <a:solidFill>
                  <a:schemeClr val="tx1"/>
                </a:solidFill>
              </a:rPr>
              <a:t>сенситивів</a:t>
            </a:r>
            <a:r>
              <a:rPr lang="uk-UA" altLang="ru-RU" sz="1300" dirty="0">
                <a:solidFill>
                  <a:schemeClr val="tx1"/>
                </a:solidFill>
              </a:rPr>
              <a:t>, стародавнім вченням і експериментальним </a:t>
            </a:r>
            <a:r>
              <a:rPr lang="uk-UA" altLang="ru-RU" sz="1300" dirty="0" err="1">
                <a:solidFill>
                  <a:schemeClr val="tx1"/>
                </a:solidFill>
              </a:rPr>
              <a:t>біолокаційним</a:t>
            </a:r>
            <a:r>
              <a:rPr lang="uk-UA" altLang="ru-RU" sz="1300" dirty="0">
                <a:solidFill>
                  <a:schemeClr val="tx1"/>
                </a:solidFill>
              </a:rPr>
              <a:t> дослідженням, є “багатошаровою” структурою первинного інформаційного поля, що включає енергетичні центри - чакри, внутрішнє (“ефірне”) поле, астральне і ментальне поля.</a:t>
            </a:r>
          </a:p>
          <a:p>
            <a:pPr algn="just" eaLnBrk="1" hangingPunct="1">
              <a:spcBef>
                <a:spcPct val="0"/>
              </a:spcBef>
            </a:pPr>
            <a:r>
              <a:rPr lang="uk-UA" altLang="ru-RU" sz="1300" dirty="0">
                <a:solidFill>
                  <a:schemeClr val="tx1"/>
                </a:solidFill>
              </a:rPr>
              <a:t>Фізичними передумовами ІП-гіпотези є новітні розробки в області теорії фізичного вакууму</a:t>
            </a:r>
            <a:endParaRPr lang="ru-RU" altLang="ru-RU" sz="1300" dirty="0">
              <a:solidFill>
                <a:schemeClr val="tx1"/>
              </a:solidFill>
            </a:endParaRPr>
          </a:p>
        </p:txBody>
      </p:sp>
      <p:grpSp>
        <p:nvGrpSpPr>
          <p:cNvPr id="16387" name="Group 4"/>
          <p:cNvGrpSpPr>
            <a:grpSpLocks/>
          </p:cNvGrpSpPr>
          <p:nvPr/>
        </p:nvGrpSpPr>
        <p:grpSpPr bwMode="auto">
          <a:xfrm>
            <a:off x="2286000" y="76201"/>
            <a:ext cx="6630988" cy="796925"/>
            <a:chOff x="2721" y="14999"/>
            <a:chExt cx="7245" cy="741"/>
          </a:xfrm>
        </p:grpSpPr>
        <p:sp>
          <p:nvSpPr>
            <p:cNvPr id="15365" name="AutoShape 5"/>
            <p:cNvSpPr>
              <a:spLocks noChangeArrowheads="1"/>
            </p:cNvSpPr>
            <p:nvPr/>
          </p:nvSpPr>
          <p:spPr bwMode="auto">
            <a:xfrm>
              <a:off x="2721" y="14999"/>
              <a:ext cx="7245" cy="741"/>
            </a:xfrm>
            <a:prstGeom prst="roundRect">
              <a:avLst>
                <a:gd name="adj" fmla="val 16667"/>
              </a:avLst>
            </a:prstGeom>
            <a:ln>
              <a:headEnd/>
              <a:tailEnd/>
            </a:ln>
          </p:spPr>
          <p:style>
            <a:lnRef idx="1">
              <a:schemeClr val="accent3"/>
            </a:lnRef>
            <a:fillRef idx="2">
              <a:schemeClr val="accent3"/>
            </a:fillRef>
            <a:effectRef idx="1">
              <a:schemeClr val="accent3"/>
            </a:effectRef>
            <a:fontRef idx="minor">
              <a:schemeClr val="dk1"/>
            </a:fontRef>
          </p:style>
          <p:txBody>
            <a:bodyPr>
              <a:normAutofit/>
            </a:bodyPr>
            <a:lstStyle/>
            <a:p>
              <a:pPr algn="ctr" defTabSz="457200">
                <a:defRPr/>
              </a:pPr>
              <a:endParaRPr lang="ru-RU" sz="3200"/>
            </a:p>
          </p:txBody>
        </p:sp>
        <p:sp>
          <p:nvSpPr>
            <p:cNvPr id="15366" name="Text Box 6"/>
            <p:cNvSpPr txBox="1">
              <a:spLocks noChangeArrowheads="1"/>
            </p:cNvSpPr>
            <p:nvPr/>
          </p:nvSpPr>
          <p:spPr bwMode="auto">
            <a:xfrm>
              <a:off x="2898" y="15091"/>
              <a:ext cx="6896" cy="536"/>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normAutofit lnSpcReduction="10000"/>
            </a:bodyPr>
            <a:lstStyle>
              <a:lvl1pPr algn="ctr" defTabSz="457200" eaLnBrk="1" latinLnBrk="0" hangingPunct="1">
                <a:buNone/>
                <a:defRPr sz="3200">
                  <a:solidFill>
                    <a:schemeClr val="dk1"/>
                  </a:solidFill>
                  <a:latin typeface="+mn-lt"/>
                </a:defRPr>
              </a:lvl1pPr>
              <a:lvl2pPr eaLnBrk="1" hangingPunct="1">
                <a:defRPr>
                  <a:solidFill>
                    <a:schemeClr val="dk1"/>
                  </a:solidFill>
                  <a:latin typeface="+mn-lt"/>
                </a:defRPr>
              </a:lvl2pPr>
              <a:lvl3pPr eaLnBrk="1" hangingPunct="1">
                <a:defRPr>
                  <a:solidFill>
                    <a:schemeClr val="dk1"/>
                  </a:solidFill>
                  <a:latin typeface="+mn-lt"/>
                </a:defRPr>
              </a:lvl3pPr>
              <a:lvl4pPr eaLnBrk="1" hangingPunct="1">
                <a:defRPr>
                  <a:solidFill>
                    <a:schemeClr val="dk1"/>
                  </a:solidFill>
                  <a:latin typeface="+mn-lt"/>
                </a:defRPr>
              </a:lvl4pPr>
              <a:lvl5pPr eaLnBrk="1" hangingPunct="1">
                <a:defRPr>
                  <a:solidFill>
                    <a:schemeClr val="dk1"/>
                  </a:solidFill>
                  <a:latin typeface="+mn-lt"/>
                </a:defRPr>
              </a:lvl5pPr>
              <a:lvl6pPr>
                <a:defRPr>
                  <a:solidFill>
                    <a:schemeClr val="dk1"/>
                  </a:solidFill>
                  <a:latin typeface="+mn-lt"/>
                </a:defRPr>
              </a:lvl6pPr>
              <a:lvl7pPr>
                <a:defRPr>
                  <a:solidFill>
                    <a:schemeClr val="dk1"/>
                  </a:solidFill>
                  <a:latin typeface="+mn-lt"/>
                </a:defRPr>
              </a:lvl7pPr>
              <a:lvl8pPr>
                <a:defRPr>
                  <a:solidFill>
                    <a:schemeClr val="dk1"/>
                  </a:solidFill>
                  <a:latin typeface="+mn-lt"/>
                </a:defRPr>
              </a:lvl8pPr>
              <a:lvl9pPr>
                <a:defRPr>
                  <a:solidFill>
                    <a:schemeClr val="dk1"/>
                  </a:solidFill>
                  <a:latin typeface="+mn-lt"/>
                </a:defRPr>
              </a:lvl9pPr>
            </a:lstStyle>
            <a:p>
              <a:pPr>
                <a:defRPr/>
              </a:pPr>
              <a:r>
                <a:rPr lang="uk-UA" altLang="ru-RU"/>
                <a:t>Інформаційно-польова теорія</a:t>
              </a:r>
              <a:endParaRPr lang="ru-RU" altLang="ru-RU"/>
            </a:p>
          </p:txBody>
        </p:sp>
      </p:grpSp>
      <p:grpSp>
        <p:nvGrpSpPr>
          <p:cNvPr id="16388" name="Group 7"/>
          <p:cNvGrpSpPr>
            <a:grpSpLocks/>
          </p:cNvGrpSpPr>
          <p:nvPr/>
        </p:nvGrpSpPr>
        <p:grpSpPr bwMode="auto">
          <a:xfrm>
            <a:off x="2447999" y="2708275"/>
            <a:ext cx="6362627" cy="2400302"/>
            <a:chOff x="1929" y="8943"/>
            <a:chExt cx="8835" cy="3125"/>
          </a:xfrm>
        </p:grpSpPr>
        <p:grpSp>
          <p:nvGrpSpPr>
            <p:cNvPr id="16390" name="Group 8"/>
            <p:cNvGrpSpPr>
              <a:grpSpLocks/>
            </p:cNvGrpSpPr>
            <p:nvPr/>
          </p:nvGrpSpPr>
          <p:grpSpPr bwMode="auto">
            <a:xfrm>
              <a:off x="1929" y="9245"/>
              <a:ext cx="3648" cy="1140"/>
              <a:chOff x="1929" y="9285"/>
              <a:chExt cx="3648" cy="1140"/>
            </a:xfrm>
          </p:grpSpPr>
          <p:sp>
            <p:nvSpPr>
              <p:cNvPr id="15369" name="Oval 9"/>
              <p:cNvSpPr>
                <a:spLocks noChangeArrowheads="1"/>
              </p:cNvSpPr>
              <p:nvPr/>
            </p:nvSpPr>
            <p:spPr bwMode="auto">
              <a:xfrm>
                <a:off x="1929" y="9286"/>
                <a:ext cx="3648" cy="1140"/>
              </a:xfrm>
              <a:prstGeom prst="ellipse">
                <a:avLst/>
              </a:prstGeom>
              <a:ln>
                <a:headEnd/>
                <a:tailEnd/>
              </a:ln>
            </p:spPr>
            <p:style>
              <a:lnRef idx="1">
                <a:schemeClr val="accent1"/>
              </a:lnRef>
              <a:fillRef idx="2">
                <a:schemeClr val="accent1"/>
              </a:fillRef>
              <a:effectRef idx="1">
                <a:schemeClr val="accent1"/>
              </a:effectRef>
              <a:fontRef idx="minor">
                <a:schemeClr val="dk1"/>
              </a:fontRef>
            </p:style>
            <p:txBody>
              <a:bodyPr/>
              <a:lstStyle/>
              <a:p>
                <a:pPr eaLnBrk="1" hangingPunct="1">
                  <a:defRPr/>
                </a:pPr>
                <a:endParaRPr lang="ru-RU"/>
              </a:p>
            </p:txBody>
          </p:sp>
          <p:sp>
            <p:nvSpPr>
              <p:cNvPr id="15370" name="Text Box 10"/>
              <p:cNvSpPr txBox="1">
                <a:spLocks noChangeArrowheads="1"/>
              </p:cNvSpPr>
              <p:nvPr/>
            </p:nvSpPr>
            <p:spPr bwMode="auto">
              <a:xfrm>
                <a:off x="2384" y="9571"/>
                <a:ext cx="2680" cy="57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a:lstStyle/>
              <a:p>
                <a:pPr algn="ctr" eaLnBrk="1" hangingPunct="1">
                  <a:defRPr/>
                </a:pPr>
                <a:r>
                  <a:rPr lang="uk-UA" altLang="ru-RU" sz="1200" b="1"/>
                  <a:t>ФІЗИЧНІ</a:t>
                </a:r>
              </a:p>
              <a:p>
                <a:pPr algn="ctr" eaLnBrk="1" hangingPunct="1">
                  <a:defRPr/>
                </a:pPr>
                <a:r>
                  <a:rPr lang="uk-UA" altLang="ru-RU" sz="1200" b="1"/>
                  <a:t>ПЕРЕДУМОВИ</a:t>
                </a:r>
                <a:endParaRPr lang="ru-RU" altLang="ru-RU"/>
              </a:p>
            </p:txBody>
          </p:sp>
        </p:grpSp>
        <p:sp>
          <p:nvSpPr>
            <p:cNvPr id="15371" name="Text Box 11"/>
            <p:cNvSpPr txBox="1">
              <a:spLocks noChangeArrowheads="1"/>
            </p:cNvSpPr>
            <p:nvPr/>
          </p:nvSpPr>
          <p:spPr bwMode="auto">
            <a:xfrm>
              <a:off x="6774" y="8943"/>
              <a:ext cx="3990" cy="182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just">
                <a:spcAft>
                  <a:spcPts val="600"/>
                </a:spcAft>
                <a:defRPr/>
              </a:pPr>
              <a:r>
                <a:rPr lang="uk-UA" altLang="ja-JP" sz="1200"/>
                <a:t>концепції торсійних полів і кварк-глюонних зв'язків Всесвіту, а також синергічної моделі, виконаної в термінах експериментальної фізики, квантової біології тощо.</a:t>
              </a:r>
              <a:endParaRPr lang="ru-RU" altLang="ja-JP" sz="1200"/>
            </a:p>
            <a:p>
              <a:pPr eaLnBrk="1" hangingPunct="1">
                <a:defRPr/>
              </a:pPr>
              <a:endParaRPr lang="ru-RU" altLang="ru-RU"/>
            </a:p>
          </p:txBody>
        </p:sp>
        <p:sp>
          <p:nvSpPr>
            <p:cNvPr id="15372" name="Oval 12"/>
            <p:cNvSpPr>
              <a:spLocks noChangeArrowheads="1"/>
            </p:cNvSpPr>
            <p:nvPr/>
          </p:nvSpPr>
          <p:spPr bwMode="auto">
            <a:xfrm>
              <a:off x="1929" y="10928"/>
              <a:ext cx="3648" cy="1140"/>
            </a:xfrm>
            <a:prstGeom prst="ellipse">
              <a:avLst/>
            </a:prstGeom>
            <a:ln>
              <a:headEnd/>
              <a:tailEnd/>
            </a:ln>
          </p:spPr>
          <p:style>
            <a:lnRef idx="1">
              <a:schemeClr val="accent1"/>
            </a:lnRef>
            <a:fillRef idx="2">
              <a:schemeClr val="accent1"/>
            </a:fillRef>
            <a:effectRef idx="1">
              <a:schemeClr val="accent1"/>
            </a:effectRef>
            <a:fontRef idx="minor">
              <a:schemeClr val="dk1"/>
            </a:fontRef>
          </p:style>
          <p:txBody>
            <a:bodyPr/>
            <a:lstStyle/>
            <a:p>
              <a:pPr eaLnBrk="1" hangingPunct="1">
                <a:defRPr/>
              </a:pPr>
              <a:endParaRPr lang="ru-RU"/>
            </a:p>
          </p:txBody>
        </p:sp>
        <p:sp>
          <p:nvSpPr>
            <p:cNvPr id="15373" name="Text Box 13"/>
            <p:cNvSpPr txBox="1">
              <a:spLocks noChangeArrowheads="1"/>
            </p:cNvSpPr>
            <p:nvPr/>
          </p:nvSpPr>
          <p:spPr bwMode="auto">
            <a:xfrm>
              <a:off x="2272" y="11213"/>
              <a:ext cx="2850" cy="57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a:lstStyle/>
            <a:p>
              <a:pPr algn="ctr" eaLnBrk="1" hangingPunct="1">
                <a:defRPr/>
              </a:pPr>
              <a:r>
                <a:rPr lang="uk-UA" altLang="ru-RU" sz="1200" b="1"/>
                <a:t>СВІТОГЛЯДНІ</a:t>
              </a:r>
            </a:p>
            <a:p>
              <a:pPr algn="ctr" eaLnBrk="1" hangingPunct="1">
                <a:defRPr/>
              </a:pPr>
              <a:r>
                <a:rPr lang="uk-UA" altLang="ru-RU" sz="1200" b="1"/>
                <a:t>ПЕРЕДУМОВИ</a:t>
              </a:r>
              <a:endParaRPr lang="ru-RU" altLang="ru-RU"/>
            </a:p>
          </p:txBody>
        </p:sp>
        <p:sp>
          <p:nvSpPr>
            <p:cNvPr id="15374" name="Text Box 14"/>
            <p:cNvSpPr txBox="1">
              <a:spLocks noChangeArrowheads="1"/>
            </p:cNvSpPr>
            <p:nvPr/>
          </p:nvSpPr>
          <p:spPr bwMode="auto">
            <a:xfrm>
              <a:off x="6774" y="10986"/>
              <a:ext cx="3990" cy="102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just" eaLnBrk="1" hangingPunct="1">
                <a:defRPr/>
              </a:pPr>
              <a:r>
                <a:rPr lang="uk-UA" altLang="ru-RU" sz="1200"/>
                <a:t>науково-езотеричні учення староєгипетських жерців, учень Дао, Індуїзму і Буддизму</a:t>
              </a:r>
              <a:endParaRPr lang="ru-RU" altLang="ru-RU"/>
            </a:p>
          </p:txBody>
        </p:sp>
        <p:sp>
          <p:nvSpPr>
            <p:cNvPr id="15375" name="Line 15"/>
            <p:cNvSpPr>
              <a:spLocks noChangeShapeType="1"/>
            </p:cNvSpPr>
            <p:nvPr/>
          </p:nvSpPr>
          <p:spPr bwMode="auto">
            <a:xfrm>
              <a:off x="5577" y="9798"/>
              <a:ext cx="1197" cy="0"/>
            </a:xfrm>
            <a:prstGeom prst="line">
              <a:avLst/>
            </a:prstGeom>
            <a:ln>
              <a:headEnd/>
              <a:tailEnd type="stealth" w="med" len="lg"/>
            </a:ln>
          </p:spPr>
          <p:style>
            <a:lnRef idx="1">
              <a:schemeClr val="accent1"/>
            </a:lnRef>
            <a:fillRef idx="2">
              <a:schemeClr val="accent1"/>
            </a:fillRef>
            <a:effectRef idx="1">
              <a:schemeClr val="accent1"/>
            </a:effectRef>
            <a:fontRef idx="minor">
              <a:schemeClr val="dk1"/>
            </a:fontRef>
          </p:style>
          <p:txBody>
            <a:bodyPr/>
            <a:lstStyle/>
            <a:p>
              <a:pPr eaLnBrk="1" hangingPunct="1">
                <a:defRPr/>
              </a:pPr>
              <a:endParaRPr lang="ru-RU"/>
            </a:p>
          </p:txBody>
        </p:sp>
        <p:sp>
          <p:nvSpPr>
            <p:cNvPr id="15376" name="Line 16"/>
            <p:cNvSpPr>
              <a:spLocks noChangeShapeType="1"/>
            </p:cNvSpPr>
            <p:nvPr/>
          </p:nvSpPr>
          <p:spPr bwMode="auto">
            <a:xfrm>
              <a:off x="5577" y="11473"/>
              <a:ext cx="1197" cy="0"/>
            </a:xfrm>
            <a:prstGeom prst="line">
              <a:avLst/>
            </a:prstGeom>
            <a:ln>
              <a:headEnd/>
              <a:tailEnd type="stealth" w="med" len="lg"/>
            </a:ln>
          </p:spPr>
          <p:style>
            <a:lnRef idx="1">
              <a:schemeClr val="accent1"/>
            </a:lnRef>
            <a:fillRef idx="2">
              <a:schemeClr val="accent1"/>
            </a:fillRef>
            <a:effectRef idx="1">
              <a:schemeClr val="accent1"/>
            </a:effectRef>
            <a:fontRef idx="minor">
              <a:schemeClr val="dk1"/>
            </a:fontRef>
          </p:style>
          <p:txBody>
            <a:bodyPr/>
            <a:lstStyle/>
            <a:p>
              <a:pPr eaLnBrk="1" hangingPunct="1">
                <a:defRPr/>
              </a:pPr>
              <a:endParaRPr lang="ru-RU"/>
            </a:p>
          </p:txBody>
        </p:sp>
      </p:grpSp>
      <p:sp>
        <p:nvSpPr>
          <p:cNvPr id="16389" name="Rectangle 17"/>
          <p:cNvSpPr>
            <a:spLocks noChangeArrowheads="1"/>
          </p:cNvSpPr>
          <p:nvPr/>
        </p:nvSpPr>
        <p:spPr bwMode="auto">
          <a:xfrm>
            <a:off x="1676400" y="5257801"/>
            <a:ext cx="87630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ts val="1000"/>
              </a:spcBef>
              <a:buClr>
                <a:schemeClr val="accent1"/>
              </a:buClr>
              <a:buSzPct val="80000"/>
              <a:buFont typeface="Wingdings 3" pitchFamily="18" charset="2"/>
              <a:buChar char=""/>
              <a:defRPr sz="3200">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just" eaLnBrk="1" hangingPunct="1">
              <a:spcBef>
                <a:spcPct val="0"/>
              </a:spcBef>
              <a:buClrTx/>
              <a:buSzTx/>
              <a:buFontTx/>
              <a:buNone/>
            </a:pPr>
            <a:r>
              <a:rPr lang="uk-UA" altLang="ja-JP" sz="1800" dirty="0">
                <a:solidFill>
                  <a:schemeClr val="tx1"/>
                </a:solidFill>
                <a:latin typeface="Arial" charset="0"/>
              </a:rPr>
              <a:t>Ефект </a:t>
            </a:r>
            <a:r>
              <a:rPr lang="uk-UA" altLang="ja-JP" sz="1800" dirty="0" err="1">
                <a:solidFill>
                  <a:schemeClr val="tx1"/>
                </a:solidFill>
                <a:latin typeface="Arial" charset="0"/>
              </a:rPr>
              <a:t>надмалих</a:t>
            </a:r>
            <a:r>
              <a:rPr lang="uk-UA" altLang="ja-JP" sz="1800" dirty="0">
                <a:solidFill>
                  <a:schemeClr val="tx1"/>
                </a:solidFill>
                <a:latin typeface="Arial" charset="0"/>
              </a:rPr>
              <a:t> доз може бути обумовлений не тільки біофізико-хімічними процесами, але і ІП-потенціюванням, тобто зміною (збагаченням) первинного ІП-носія (води, цукру тощо) в ІП-інгредієнт, що має направлену дію на первинне інформаційне поле, а через нього - на фізичне тіло об'єкту. Для людини це дія на біополе або, правильніше, через його біополе.</a:t>
            </a:r>
          </a:p>
        </p:txBody>
      </p:sp>
    </p:spTree>
    <p:extLst>
      <p:ext uri="{BB962C8B-B14F-4D97-AF65-F5344CB8AC3E}">
        <p14:creationId xmlns:p14="http://schemas.microsoft.com/office/powerpoint/2010/main" val="29568211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Text Box 4"/>
          <p:cNvSpPr txBox="1">
            <a:spLocks noGrp="1" noChangeArrowheads="1"/>
          </p:cNvSpPr>
          <p:nvPr>
            <p:ph type="title"/>
          </p:nvPr>
        </p:nvSpPr>
        <p:spPr>
          <a:xfrm>
            <a:off x="2209801" y="228600"/>
            <a:ext cx="6348413" cy="1320800"/>
          </a:xfrm>
        </p:spPr>
        <p:style>
          <a:lnRef idx="1">
            <a:schemeClr val="accent3"/>
          </a:lnRef>
          <a:fillRef idx="2">
            <a:schemeClr val="accent3"/>
          </a:fillRef>
          <a:effectRef idx="1">
            <a:schemeClr val="accent3"/>
          </a:effectRef>
          <a:fontRef idx="minor">
            <a:schemeClr val="dk1"/>
          </a:fontRef>
        </p:style>
        <p:txBody>
          <a:bodyPr rtlCol="0">
            <a:normAutofit/>
          </a:bodyPr>
          <a:lstStyle/>
          <a:p>
            <a:pPr algn="ctr" eaLnBrk="1" hangingPunct="1">
              <a:defRPr/>
            </a:pPr>
            <a:r>
              <a:rPr lang="uk-UA" altLang="ru-RU" sz="3200" dirty="0"/>
              <a:t>Вода – носій енергетичної пам’яті</a:t>
            </a:r>
            <a:endParaRPr lang="ru-RU" altLang="ru-RU" sz="3200" dirty="0"/>
          </a:p>
        </p:txBody>
      </p:sp>
      <p:sp>
        <p:nvSpPr>
          <p:cNvPr id="17411" name="Rectangle 3"/>
          <p:cNvSpPr>
            <a:spLocks noGrp="1" noChangeArrowheads="1"/>
          </p:cNvSpPr>
          <p:nvPr>
            <p:ph idx="1"/>
          </p:nvPr>
        </p:nvSpPr>
        <p:spPr>
          <a:xfrm>
            <a:off x="785091" y="1828800"/>
            <a:ext cx="9818254" cy="4461164"/>
          </a:xfrm>
        </p:spPr>
        <p:txBody>
          <a:bodyPr>
            <a:noAutofit/>
          </a:bodyPr>
          <a:lstStyle/>
          <a:p>
            <a:pPr algn="just" eaLnBrk="1" hangingPunct="1">
              <a:spcBef>
                <a:spcPct val="0"/>
              </a:spcBef>
            </a:pPr>
            <a:r>
              <a:rPr lang="ru-RU" altLang="ru-RU" sz="1600" b="1" dirty="0">
                <a:solidFill>
                  <a:schemeClr val="tx1"/>
                </a:solidFill>
              </a:rPr>
              <a:t>за </a:t>
            </a:r>
            <a:r>
              <a:rPr lang="ru-RU" altLang="ru-RU" sz="1600" b="1" dirty="0" err="1">
                <a:solidFill>
                  <a:schemeClr val="tx1"/>
                </a:solidFill>
              </a:rPr>
              <a:t>Ж.Бенвенистом</a:t>
            </a:r>
            <a:r>
              <a:rPr lang="ru-RU" altLang="ru-RU" sz="1600" b="1" dirty="0">
                <a:solidFill>
                  <a:schemeClr val="tx1"/>
                </a:solidFill>
              </a:rPr>
              <a:t>, </a:t>
            </a:r>
            <a:r>
              <a:rPr lang="ru-RU" altLang="ru-RU" sz="1600" b="1" dirty="0" err="1">
                <a:solidFill>
                  <a:schemeClr val="tx1"/>
                </a:solidFill>
              </a:rPr>
              <a:t>Е.Давенасом</a:t>
            </a:r>
            <a:r>
              <a:rPr lang="ru-RU" altLang="ru-RU" sz="1600" b="1" dirty="0">
                <a:solidFill>
                  <a:schemeClr val="tx1"/>
                </a:solidFill>
              </a:rPr>
              <a:t>, </a:t>
            </a:r>
            <a:r>
              <a:rPr lang="ru-RU" altLang="ru-RU" sz="1600" b="1" dirty="0" err="1">
                <a:solidFill>
                  <a:schemeClr val="tx1"/>
                </a:solidFill>
              </a:rPr>
              <a:t>А.Ф.Воз</a:t>
            </a:r>
            <a:r>
              <a:rPr lang="uk-UA" altLang="ru-RU" sz="1600" b="1" dirty="0">
                <a:solidFill>
                  <a:schemeClr val="tx1"/>
                </a:solidFill>
              </a:rPr>
              <a:t>і</a:t>
            </a:r>
            <a:r>
              <a:rPr lang="ru-RU" altLang="ru-RU" sz="1600" b="1" dirty="0" err="1">
                <a:solidFill>
                  <a:schemeClr val="tx1"/>
                </a:solidFill>
              </a:rPr>
              <a:t>ановим</a:t>
            </a:r>
            <a:r>
              <a:rPr lang="ru-RU" altLang="ru-RU" sz="1600" b="1" dirty="0">
                <a:solidFill>
                  <a:schemeClr val="tx1"/>
                </a:solidFill>
              </a:rPr>
              <a:t>, </a:t>
            </a:r>
            <a:r>
              <a:rPr lang="ru-RU" altLang="ru-RU" sz="1600" b="1" dirty="0" err="1">
                <a:solidFill>
                  <a:schemeClr val="tx1"/>
                </a:solidFill>
              </a:rPr>
              <a:t>Н.К.Симеоновою</a:t>
            </a:r>
            <a:endParaRPr lang="uk-UA" altLang="ru-RU" sz="1600" dirty="0">
              <a:solidFill>
                <a:schemeClr val="tx1"/>
              </a:solidFill>
            </a:endParaRPr>
          </a:p>
          <a:p>
            <a:pPr algn="just" eaLnBrk="1" hangingPunct="1">
              <a:spcBef>
                <a:spcPct val="0"/>
              </a:spcBef>
            </a:pPr>
            <a:r>
              <a:rPr lang="uk-UA" altLang="ru-RU" sz="1600" dirty="0">
                <a:solidFill>
                  <a:schemeClr val="tx1"/>
                </a:solidFill>
              </a:rPr>
              <a:t>Існує гіпотеза про те, що взаємодія між диполями води і випромінюванням полів молекули, що розчиняється, генерує постійну поляризацію води, яка стає когерентною і одержує здатність подібно до лазера передавати специфічну інформацію клітинним рецепторам.</a:t>
            </a:r>
          </a:p>
          <a:p>
            <a:pPr algn="just" eaLnBrk="1" hangingPunct="1">
              <a:spcBef>
                <a:spcPct val="0"/>
              </a:spcBef>
            </a:pPr>
            <a:r>
              <a:rPr lang="uk-UA" altLang="ru-RU" sz="1600" dirty="0">
                <a:solidFill>
                  <a:schemeClr val="tx1"/>
                </a:solidFill>
              </a:rPr>
              <a:t>Для пояснення механізмів дії гомеопатичних ліків використовуються нові ідеї про </a:t>
            </a:r>
            <a:r>
              <a:rPr lang="uk-UA" altLang="ru-RU" sz="1600" dirty="0" err="1">
                <a:solidFill>
                  <a:schemeClr val="tx1"/>
                </a:solidFill>
              </a:rPr>
              <a:t>біоінформаційні</a:t>
            </a:r>
            <a:r>
              <a:rPr lang="uk-UA" altLang="ru-RU" sz="1600" dirty="0">
                <a:solidFill>
                  <a:schemeClr val="tx1"/>
                </a:solidFill>
              </a:rPr>
              <a:t> властивості систем.</a:t>
            </a:r>
          </a:p>
          <a:p>
            <a:pPr algn="just" eaLnBrk="1" hangingPunct="1">
              <a:spcBef>
                <a:spcPct val="0"/>
              </a:spcBef>
            </a:pPr>
            <a:r>
              <a:rPr lang="uk-UA" altLang="ru-RU" sz="1600" dirty="0">
                <a:solidFill>
                  <a:schemeClr val="tx1"/>
                </a:solidFill>
              </a:rPr>
              <a:t>Вода в процесі </a:t>
            </a:r>
            <a:r>
              <a:rPr lang="uk-UA" altLang="ru-RU" sz="1600" dirty="0" err="1">
                <a:solidFill>
                  <a:schemeClr val="tx1"/>
                </a:solidFill>
              </a:rPr>
              <a:t>динамізації</a:t>
            </a:r>
            <a:r>
              <a:rPr lang="uk-UA" altLang="ru-RU" sz="1600" dirty="0">
                <a:solidFill>
                  <a:schemeClr val="tx1"/>
                </a:solidFill>
              </a:rPr>
              <a:t> приймає специфічну полімерну форму, що відображає конфігурацію молекул розчинної речовини (“структурні відбитки”, “зображення”, “стереоспецифічні </a:t>
            </a:r>
            <a:r>
              <a:rPr lang="uk-UA" altLang="ru-RU" sz="1600" dirty="0" err="1">
                <a:solidFill>
                  <a:schemeClr val="tx1"/>
                </a:solidFill>
              </a:rPr>
              <a:t>ізотоксичні</a:t>
            </a:r>
            <a:r>
              <a:rPr lang="uk-UA" altLang="ru-RU" sz="1600" dirty="0">
                <a:solidFill>
                  <a:schemeClr val="tx1"/>
                </a:solidFill>
              </a:rPr>
              <a:t> полімери”). Таким чином, вода може “зберігати пам'ять” про біологічно активні молекули, що контактували з нею і зниклих в результаті багатократних розведень. Тобто діє не молекула, а “пам'ять про неї”, - система свідомо </a:t>
            </a:r>
            <a:r>
              <a:rPr lang="uk-UA" altLang="ru-RU" sz="1600" dirty="0" err="1">
                <a:solidFill>
                  <a:schemeClr val="tx1"/>
                </a:solidFill>
              </a:rPr>
              <a:t>амолекулярної</a:t>
            </a:r>
            <a:r>
              <a:rPr lang="uk-UA" altLang="ru-RU" sz="1600" dirty="0">
                <a:solidFill>
                  <a:schemeClr val="tx1"/>
                </a:solidFill>
              </a:rPr>
              <a:t> природи. У міру послідовних розведень і струшувань в середовищі виникає інформаційно-силове поле, що посилюється у міру потенціювання. Гомеопатичний препарат, як інформаційно-енергетичний комплекс, переходить з одного носія на іншій, що володіє біологічною дією у відсутності самого препарату.</a:t>
            </a:r>
          </a:p>
          <a:p>
            <a:pPr algn="just" eaLnBrk="1" hangingPunct="1">
              <a:spcBef>
                <a:spcPct val="0"/>
              </a:spcBef>
            </a:pPr>
            <a:r>
              <a:rPr lang="uk-UA" altLang="ru-RU" sz="1600" dirty="0">
                <a:solidFill>
                  <a:schemeClr val="tx1"/>
                </a:solidFill>
              </a:rPr>
              <a:t>Структура води представляється як набір основних </a:t>
            </a:r>
            <a:r>
              <a:rPr lang="uk-UA" altLang="ru-RU" sz="1600" dirty="0" err="1">
                <a:solidFill>
                  <a:schemeClr val="tx1"/>
                </a:solidFill>
              </a:rPr>
              <a:t>мікроблоків</a:t>
            </a:r>
            <a:r>
              <a:rPr lang="uk-UA" altLang="ru-RU" sz="1600" dirty="0">
                <a:solidFill>
                  <a:schemeClr val="tx1"/>
                </a:solidFill>
              </a:rPr>
              <a:t> для будівництва всіляких структур гідратних оболонок. Розчинення речовини означає фіксацію (відносну) конкретного виду гідратних структур, відповідних даній розчиненій речовині. При цьому частинки розчиненої речовини оточені гідратними оболонками. Формуються гідратаційні раковини, унаслідок взаємодії молекул води з іонами молекул ліків.</a:t>
            </a:r>
            <a:endParaRPr lang="ru-RU" altLang="ru-RU" sz="1600" dirty="0">
              <a:solidFill>
                <a:schemeClr val="tx1"/>
              </a:solidFill>
            </a:endParaRPr>
          </a:p>
        </p:txBody>
      </p:sp>
    </p:spTree>
    <p:extLst>
      <p:ext uri="{BB962C8B-B14F-4D97-AF65-F5344CB8AC3E}">
        <p14:creationId xmlns:p14="http://schemas.microsoft.com/office/powerpoint/2010/main" val="8422686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idx="1"/>
          </p:nvPr>
        </p:nvSpPr>
        <p:spPr>
          <a:xfrm>
            <a:off x="1524000" y="3581400"/>
            <a:ext cx="8229600" cy="3060700"/>
          </a:xfrm>
        </p:spPr>
        <p:txBody>
          <a:bodyPr rtlCol="0">
            <a:normAutofit fontScale="85000" lnSpcReduction="10000"/>
          </a:bodyPr>
          <a:lstStyle/>
          <a:p>
            <a:pPr algn="just">
              <a:lnSpc>
                <a:spcPct val="110000"/>
              </a:lnSpc>
              <a:spcBef>
                <a:spcPts val="0"/>
              </a:spcBef>
              <a:defRPr/>
            </a:pPr>
            <a:r>
              <a:rPr lang="uk-UA" altLang="ru-RU" sz="1400" dirty="0">
                <a:solidFill>
                  <a:schemeClr val="tx1"/>
                </a:solidFill>
              </a:rPr>
              <a:t>Молекули води, що формують гідратаційну раковину навколо позитивно зарядженого іона ліків. Проте ця гіпотеза не пояснює активності ліків при перевищенні ступеня розбавлення числа </a:t>
            </a:r>
            <a:r>
              <a:rPr lang="uk-UA" altLang="ru-RU" sz="1400" dirty="0" err="1">
                <a:solidFill>
                  <a:schemeClr val="tx1"/>
                </a:solidFill>
              </a:rPr>
              <a:t>Авогадро</a:t>
            </a:r>
            <a:r>
              <a:rPr lang="uk-UA" altLang="ru-RU" sz="1400" dirty="0">
                <a:solidFill>
                  <a:schemeClr val="tx1"/>
                </a:solidFill>
              </a:rPr>
              <a:t>.</a:t>
            </a:r>
          </a:p>
          <a:p>
            <a:pPr algn="just">
              <a:lnSpc>
                <a:spcPct val="110000"/>
              </a:lnSpc>
              <a:spcBef>
                <a:spcPts val="0"/>
              </a:spcBef>
              <a:defRPr/>
            </a:pPr>
            <a:r>
              <a:rPr lang="uk-UA" altLang="ru-RU" sz="1400" dirty="0">
                <a:solidFill>
                  <a:schemeClr val="tx1"/>
                </a:solidFill>
              </a:rPr>
              <a:t>Вже при першому потенціюванні утворюються кавітаційні бульбашки в рідині; відбувається утворення великого потоку заряджених частинок і механічні системи, повна енергія яких при русі убуває, переходячи в інші види енергії, набувають певної стійкості. Вода знаходить нові характеристики - випромінювальні, якими вона зобов'язана конкретній розчиненій речовині, і надалі присутність в ній розчинених речовин вже не є принциповою. Гомеопатичні ліки мають свій частотний спектр випромінювання і існує зв'язок між багатьма частотами гомеопатичних ліків і водних структур, що знаходяться в організмі людини. Живий організм утворений безліччю </a:t>
            </a:r>
            <a:r>
              <a:rPr lang="uk-UA" altLang="ru-RU" sz="1400" dirty="0" err="1">
                <a:solidFill>
                  <a:schemeClr val="tx1"/>
                </a:solidFill>
              </a:rPr>
              <a:t>високорегульованих</a:t>
            </a:r>
            <a:r>
              <a:rPr lang="uk-UA" altLang="ru-RU" sz="1400" dirty="0">
                <a:solidFill>
                  <a:schemeClr val="tx1"/>
                </a:solidFill>
              </a:rPr>
              <a:t> складних динамічних систем, які проявляють стійкість в певних режимах їх взаємозв'язків і володіють власними ритмічними властивостями, які можуть змінюватися під впливом зовнішніх і внутрішніх полів енергії, але повертаються до оптимальних станів завдяки гомеостазу. Хвороба виникає із-за розладів регуляції когерентної електромагнітної основи життєвих процесів і руйнування їх внутрішніх осциляторів, але може бути усунена, якщо організм одержує специфічні зовнішні електромагнітні потоки енергії, резонансні оптимальним частотам його динамічних систем.</a:t>
            </a:r>
            <a:endParaRPr lang="ru-RU" altLang="ru-RU" sz="1400" dirty="0">
              <a:solidFill>
                <a:schemeClr val="tx1"/>
              </a:solidFill>
            </a:endParaRPr>
          </a:p>
        </p:txBody>
      </p:sp>
      <p:grpSp>
        <p:nvGrpSpPr>
          <p:cNvPr id="18435" name="Group 4"/>
          <p:cNvGrpSpPr>
            <a:grpSpLocks/>
          </p:cNvGrpSpPr>
          <p:nvPr/>
        </p:nvGrpSpPr>
        <p:grpSpPr bwMode="auto">
          <a:xfrm>
            <a:off x="3657600" y="36514"/>
            <a:ext cx="4038600" cy="3392487"/>
            <a:chOff x="1542" y="922"/>
            <a:chExt cx="8519" cy="5972"/>
          </a:xfrm>
        </p:grpSpPr>
        <p:sp>
          <p:nvSpPr>
            <p:cNvPr id="17413" name="Oval 5"/>
            <p:cNvSpPr>
              <a:spLocks noChangeArrowheads="1"/>
            </p:cNvSpPr>
            <p:nvPr/>
          </p:nvSpPr>
          <p:spPr bwMode="auto">
            <a:xfrm>
              <a:off x="3843" y="2996"/>
              <a:ext cx="3781" cy="1819"/>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14" name="Line 6"/>
            <p:cNvSpPr>
              <a:spLocks noChangeShapeType="1"/>
            </p:cNvSpPr>
            <p:nvPr/>
          </p:nvSpPr>
          <p:spPr bwMode="auto">
            <a:xfrm>
              <a:off x="3123" y="3890"/>
              <a:ext cx="720" cy="0"/>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15" name="Text Box 7"/>
            <p:cNvSpPr txBox="1">
              <a:spLocks noChangeArrowheads="1"/>
            </p:cNvSpPr>
            <p:nvPr/>
          </p:nvSpPr>
          <p:spPr bwMode="auto">
            <a:xfrm>
              <a:off x="1542" y="3317"/>
              <a:ext cx="362" cy="302"/>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16" name="Text Box 8"/>
            <p:cNvSpPr txBox="1">
              <a:spLocks noChangeArrowheads="1"/>
            </p:cNvSpPr>
            <p:nvPr/>
          </p:nvSpPr>
          <p:spPr bwMode="auto">
            <a:xfrm>
              <a:off x="2580" y="3742"/>
              <a:ext cx="362"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ru-RU" altLang="ru-RU" sz="1600" b="1"/>
                <a:t>О</a:t>
              </a:r>
              <a:endParaRPr lang="ru-RU" altLang="ru-RU"/>
            </a:p>
          </p:txBody>
        </p:sp>
        <p:sp>
          <p:nvSpPr>
            <p:cNvPr id="17417" name="Text Box 9"/>
            <p:cNvSpPr txBox="1">
              <a:spLocks noChangeArrowheads="1"/>
            </p:cNvSpPr>
            <p:nvPr/>
          </p:nvSpPr>
          <p:spPr bwMode="auto">
            <a:xfrm>
              <a:off x="1562" y="4164"/>
              <a:ext cx="358"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18" name="Text Box 10"/>
            <p:cNvSpPr txBox="1">
              <a:spLocks noChangeArrowheads="1"/>
            </p:cNvSpPr>
            <p:nvPr/>
          </p:nvSpPr>
          <p:spPr bwMode="auto">
            <a:xfrm>
              <a:off x="4268" y="3532"/>
              <a:ext cx="3081" cy="760"/>
            </a:xfrm>
            <a:prstGeom prst="rect">
              <a:avLst/>
            </a:prstGeom>
            <a:ln/>
          </p:spPr>
          <p:style>
            <a:lnRef idx="1">
              <a:schemeClr val="accent3"/>
            </a:lnRef>
            <a:fillRef idx="2">
              <a:schemeClr val="accent3"/>
            </a:fillRef>
            <a:effectRef idx="1">
              <a:schemeClr val="accent3"/>
            </a:effectRef>
            <a:fontRef idx="minor">
              <a:schemeClr val="dk1"/>
            </a:fontRef>
          </p:style>
          <p:txBody>
            <a:bodyPr/>
            <a:lstStyle/>
            <a:p>
              <a:pPr algn="ctr" eaLnBrk="1" hangingPunct="1">
                <a:defRPr/>
              </a:pPr>
              <a:r>
                <a:rPr lang="uk-UA" altLang="ru-RU" sz="1600" b="1" dirty="0"/>
                <a:t>Позитивний іон</a:t>
              </a:r>
              <a:endParaRPr lang="ru-RU" altLang="ru-RU" dirty="0"/>
            </a:p>
          </p:txBody>
        </p:sp>
        <p:sp>
          <p:nvSpPr>
            <p:cNvPr id="17419" name="Oval 11"/>
            <p:cNvSpPr>
              <a:spLocks noChangeArrowheads="1"/>
            </p:cNvSpPr>
            <p:nvPr/>
          </p:nvSpPr>
          <p:spPr bwMode="auto">
            <a:xfrm rot="10800000">
              <a:off x="9341" y="4013"/>
              <a:ext cx="720" cy="606"/>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20" name="Oval 12"/>
            <p:cNvSpPr>
              <a:spLocks noChangeArrowheads="1"/>
            </p:cNvSpPr>
            <p:nvPr/>
          </p:nvSpPr>
          <p:spPr bwMode="auto">
            <a:xfrm rot="10800000">
              <a:off x="8300" y="3591"/>
              <a:ext cx="720" cy="606"/>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21" name="Oval 13"/>
            <p:cNvSpPr>
              <a:spLocks noChangeArrowheads="1"/>
            </p:cNvSpPr>
            <p:nvPr/>
          </p:nvSpPr>
          <p:spPr bwMode="auto">
            <a:xfrm rot="10800000">
              <a:off x="9321" y="3169"/>
              <a:ext cx="720" cy="606"/>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22" name="Line 14"/>
            <p:cNvSpPr>
              <a:spLocks noChangeShapeType="1"/>
            </p:cNvSpPr>
            <p:nvPr/>
          </p:nvSpPr>
          <p:spPr bwMode="auto">
            <a:xfrm rot="10800000">
              <a:off x="9020" y="3996"/>
              <a:ext cx="362" cy="151"/>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23" name="Line 15"/>
            <p:cNvSpPr>
              <a:spLocks noChangeShapeType="1"/>
            </p:cNvSpPr>
            <p:nvPr/>
          </p:nvSpPr>
          <p:spPr bwMode="auto">
            <a:xfrm rot="10800000" flipH="1">
              <a:off x="9020" y="3658"/>
              <a:ext cx="362" cy="151"/>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24" name="Line 16"/>
            <p:cNvSpPr>
              <a:spLocks noChangeShapeType="1"/>
            </p:cNvSpPr>
            <p:nvPr/>
          </p:nvSpPr>
          <p:spPr bwMode="auto">
            <a:xfrm rot="10800000">
              <a:off x="7580" y="3893"/>
              <a:ext cx="720" cy="0"/>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grpSp>
          <p:nvGrpSpPr>
            <p:cNvPr id="18448" name="Group 17"/>
            <p:cNvGrpSpPr>
              <a:grpSpLocks/>
            </p:cNvGrpSpPr>
            <p:nvPr/>
          </p:nvGrpSpPr>
          <p:grpSpPr bwMode="auto">
            <a:xfrm rot="-7756565">
              <a:off x="2797" y="4002"/>
              <a:ext cx="1450" cy="2480"/>
              <a:chOff x="5260" y="3500"/>
              <a:chExt cx="1720" cy="2480"/>
            </a:xfrm>
          </p:grpSpPr>
          <p:sp>
            <p:nvSpPr>
              <p:cNvPr id="17426" name="Oval 18"/>
              <p:cNvSpPr>
                <a:spLocks noChangeArrowheads="1"/>
              </p:cNvSpPr>
              <p:nvPr/>
            </p:nvSpPr>
            <p:spPr bwMode="auto">
              <a:xfrm rot="5400000">
                <a:off x="6269" y="3504"/>
                <a:ext cx="720" cy="719"/>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27" name="Oval 19"/>
              <p:cNvSpPr>
                <a:spLocks noChangeArrowheads="1"/>
              </p:cNvSpPr>
              <p:nvPr/>
            </p:nvSpPr>
            <p:spPr bwMode="auto">
              <a:xfrm rot="5400000">
                <a:off x="5765" y="4545"/>
                <a:ext cx="720" cy="719"/>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28" name="Oval 20"/>
              <p:cNvSpPr>
                <a:spLocks noChangeArrowheads="1"/>
              </p:cNvSpPr>
              <p:nvPr/>
            </p:nvSpPr>
            <p:spPr bwMode="auto">
              <a:xfrm rot="5400000">
                <a:off x="5264" y="3523"/>
                <a:ext cx="720" cy="716"/>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29" name="Line 21"/>
              <p:cNvSpPr>
                <a:spLocks noChangeShapeType="1"/>
              </p:cNvSpPr>
              <p:nvPr/>
            </p:nvSpPr>
            <p:spPr bwMode="auto">
              <a:xfrm rot="5400000">
                <a:off x="6149" y="4269"/>
                <a:ext cx="362" cy="179"/>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30" name="Line 22"/>
              <p:cNvSpPr>
                <a:spLocks noChangeShapeType="1"/>
              </p:cNvSpPr>
              <p:nvPr/>
            </p:nvSpPr>
            <p:spPr bwMode="auto">
              <a:xfrm rot="5400000" flipH="1">
                <a:off x="5751" y="4269"/>
                <a:ext cx="362" cy="179"/>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31" name="Line 23"/>
              <p:cNvSpPr>
                <a:spLocks noChangeShapeType="1"/>
              </p:cNvSpPr>
              <p:nvPr/>
            </p:nvSpPr>
            <p:spPr bwMode="auto">
              <a:xfrm rot="5400000">
                <a:off x="5762" y="5621"/>
                <a:ext cx="720" cy="0"/>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grpSp>
        <p:grpSp>
          <p:nvGrpSpPr>
            <p:cNvPr id="18449" name="Group 24"/>
            <p:cNvGrpSpPr>
              <a:grpSpLocks/>
            </p:cNvGrpSpPr>
            <p:nvPr/>
          </p:nvGrpSpPr>
          <p:grpSpPr bwMode="auto">
            <a:xfrm rot="10800000">
              <a:off x="4901" y="4804"/>
              <a:ext cx="1720" cy="2090"/>
              <a:chOff x="5260" y="3500"/>
              <a:chExt cx="1720" cy="2480"/>
            </a:xfrm>
          </p:grpSpPr>
          <p:sp>
            <p:nvSpPr>
              <p:cNvPr id="17433" name="Oval 25"/>
              <p:cNvSpPr>
                <a:spLocks noChangeArrowheads="1"/>
              </p:cNvSpPr>
              <p:nvPr/>
            </p:nvSpPr>
            <p:spPr bwMode="auto">
              <a:xfrm rot="5400000">
                <a:off x="6277" y="3516"/>
                <a:ext cx="720" cy="720"/>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34" name="Oval 26"/>
              <p:cNvSpPr>
                <a:spLocks noChangeArrowheads="1"/>
              </p:cNvSpPr>
              <p:nvPr/>
            </p:nvSpPr>
            <p:spPr bwMode="auto">
              <a:xfrm rot="5400000">
                <a:off x="5760" y="4556"/>
                <a:ext cx="720" cy="723"/>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35" name="Oval 27"/>
              <p:cNvSpPr>
                <a:spLocks noChangeArrowheads="1"/>
              </p:cNvSpPr>
              <p:nvPr/>
            </p:nvSpPr>
            <p:spPr bwMode="auto">
              <a:xfrm rot="5400000">
                <a:off x="5276" y="3536"/>
                <a:ext cx="720" cy="720"/>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36" name="Line 28"/>
              <p:cNvSpPr>
                <a:spLocks noChangeShapeType="1"/>
              </p:cNvSpPr>
              <p:nvPr/>
            </p:nvSpPr>
            <p:spPr bwMode="auto">
              <a:xfrm rot="5400000">
                <a:off x="6150" y="4287"/>
                <a:ext cx="361" cy="181"/>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37" name="Line 29"/>
              <p:cNvSpPr>
                <a:spLocks noChangeShapeType="1"/>
              </p:cNvSpPr>
              <p:nvPr/>
            </p:nvSpPr>
            <p:spPr bwMode="auto">
              <a:xfrm rot="5400000" flipH="1">
                <a:off x="5767" y="4288"/>
                <a:ext cx="361" cy="177"/>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38" name="Line 30"/>
              <p:cNvSpPr>
                <a:spLocks noChangeShapeType="1"/>
              </p:cNvSpPr>
              <p:nvPr/>
            </p:nvSpPr>
            <p:spPr bwMode="auto">
              <a:xfrm rot="5400000">
                <a:off x="5777" y="5637"/>
                <a:ext cx="720" cy="0"/>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grpSp>
        <p:grpSp>
          <p:nvGrpSpPr>
            <p:cNvPr id="18450" name="Group 31"/>
            <p:cNvGrpSpPr>
              <a:grpSpLocks/>
            </p:cNvGrpSpPr>
            <p:nvPr/>
          </p:nvGrpSpPr>
          <p:grpSpPr bwMode="auto">
            <a:xfrm rot="7892980">
              <a:off x="7337" y="4031"/>
              <a:ext cx="1450" cy="2480"/>
              <a:chOff x="5260" y="3500"/>
              <a:chExt cx="1720" cy="2480"/>
            </a:xfrm>
          </p:grpSpPr>
          <p:sp>
            <p:nvSpPr>
              <p:cNvPr id="17440" name="Oval 32"/>
              <p:cNvSpPr>
                <a:spLocks noChangeArrowheads="1"/>
              </p:cNvSpPr>
              <p:nvPr/>
            </p:nvSpPr>
            <p:spPr bwMode="auto">
              <a:xfrm rot="5400000">
                <a:off x="6268" y="3529"/>
                <a:ext cx="720" cy="719"/>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41" name="Oval 33"/>
              <p:cNvSpPr>
                <a:spLocks noChangeArrowheads="1"/>
              </p:cNvSpPr>
              <p:nvPr/>
            </p:nvSpPr>
            <p:spPr bwMode="auto">
              <a:xfrm rot="5400000">
                <a:off x="5761" y="4561"/>
                <a:ext cx="720" cy="719"/>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42" name="Oval 34"/>
              <p:cNvSpPr>
                <a:spLocks noChangeArrowheads="1"/>
              </p:cNvSpPr>
              <p:nvPr/>
            </p:nvSpPr>
            <p:spPr bwMode="auto">
              <a:xfrm rot="5400000">
                <a:off x="5265" y="3541"/>
                <a:ext cx="717" cy="719"/>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43" name="Line 35"/>
              <p:cNvSpPr>
                <a:spLocks noChangeShapeType="1"/>
              </p:cNvSpPr>
              <p:nvPr/>
            </p:nvSpPr>
            <p:spPr bwMode="auto">
              <a:xfrm rot="5400000">
                <a:off x="6156" y="4291"/>
                <a:ext cx="358" cy="179"/>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44" name="Line 36"/>
              <p:cNvSpPr>
                <a:spLocks noChangeShapeType="1"/>
              </p:cNvSpPr>
              <p:nvPr/>
            </p:nvSpPr>
            <p:spPr bwMode="auto">
              <a:xfrm rot="5400000" flipH="1">
                <a:off x="5760" y="4294"/>
                <a:ext cx="358" cy="182"/>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45" name="Line 37"/>
              <p:cNvSpPr>
                <a:spLocks noChangeShapeType="1"/>
              </p:cNvSpPr>
              <p:nvPr/>
            </p:nvSpPr>
            <p:spPr bwMode="auto">
              <a:xfrm rot="5400000">
                <a:off x="5766" y="5637"/>
                <a:ext cx="720" cy="0"/>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grpSp>
        <p:sp>
          <p:nvSpPr>
            <p:cNvPr id="17446" name="Oval 38"/>
            <p:cNvSpPr>
              <a:spLocks noChangeArrowheads="1"/>
            </p:cNvSpPr>
            <p:nvPr/>
          </p:nvSpPr>
          <p:spPr bwMode="auto">
            <a:xfrm rot="8443435">
              <a:off x="8618" y="2126"/>
              <a:ext cx="720" cy="606"/>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47" name="Oval 39"/>
            <p:cNvSpPr>
              <a:spLocks noChangeArrowheads="1"/>
            </p:cNvSpPr>
            <p:nvPr/>
          </p:nvSpPr>
          <p:spPr bwMode="auto">
            <a:xfrm rot="8443435">
              <a:off x="7499" y="2356"/>
              <a:ext cx="720" cy="606"/>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48" name="Oval 40"/>
            <p:cNvSpPr>
              <a:spLocks noChangeArrowheads="1"/>
            </p:cNvSpPr>
            <p:nvPr/>
          </p:nvSpPr>
          <p:spPr bwMode="auto">
            <a:xfrm rot="8443435">
              <a:off x="7971" y="1484"/>
              <a:ext cx="720" cy="609"/>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49" name="Line 41"/>
            <p:cNvSpPr>
              <a:spLocks noChangeShapeType="1"/>
            </p:cNvSpPr>
            <p:nvPr/>
          </p:nvSpPr>
          <p:spPr bwMode="auto">
            <a:xfrm rot="8443435">
              <a:off x="8229" y="2431"/>
              <a:ext cx="358" cy="154"/>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50" name="Line 42"/>
            <p:cNvSpPr>
              <a:spLocks noChangeShapeType="1"/>
            </p:cNvSpPr>
            <p:nvPr/>
          </p:nvSpPr>
          <p:spPr bwMode="auto">
            <a:xfrm rot="8443435" flipH="1">
              <a:off x="7975" y="2171"/>
              <a:ext cx="362" cy="154"/>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51" name="Line 43"/>
            <p:cNvSpPr>
              <a:spLocks noChangeShapeType="1"/>
            </p:cNvSpPr>
            <p:nvPr/>
          </p:nvSpPr>
          <p:spPr bwMode="auto">
            <a:xfrm rot="8443435">
              <a:off x="6940" y="3043"/>
              <a:ext cx="720" cy="0"/>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52" name="Oval 44"/>
            <p:cNvSpPr>
              <a:spLocks noChangeArrowheads="1"/>
            </p:cNvSpPr>
            <p:nvPr/>
          </p:nvSpPr>
          <p:spPr bwMode="auto">
            <a:xfrm rot="27000000">
              <a:off x="5939" y="865"/>
              <a:ext cx="606" cy="720"/>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53" name="Oval 45"/>
            <p:cNvSpPr>
              <a:spLocks noChangeArrowheads="1"/>
            </p:cNvSpPr>
            <p:nvPr/>
          </p:nvSpPr>
          <p:spPr bwMode="auto">
            <a:xfrm rot="27000000">
              <a:off x="5440" y="1743"/>
              <a:ext cx="606" cy="720"/>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54" name="Oval 46"/>
            <p:cNvSpPr>
              <a:spLocks noChangeArrowheads="1"/>
            </p:cNvSpPr>
            <p:nvPr/>
          </p:nvSpPr>
          <p:spPr bwMode="auto">
            <a:xfrm rot="27000000">
              <a:off x="4937" y="882"/>
              <a:ext cx="606" cy="720"/>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55" name="Line 47"/>
            <p:cNvSpPr>
              <a:spLocks noChangeShapeType="1"/>
            </p:cNvSpPr>
            <p:nvPr/>
          </p:nvSpPr>
          <p:spPr bwMode="auto">
            <a:xfrm rot="27000000">
              <a:off x="5800" y="1557"/>
              <a:ext cx="305" cy="181"/>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56" name="Line 48"/>
            <p:cNvSpPr>
              <a:spLocks noChangeShapeType="1"/>
            </p:cNvSpPr>
            <p:nvPr/>
          </p:nvSpPr>
          <p:spPr bwMode="auto">
            <a:xfrm rot="5400000" flipH="1">
              <a:off x="5401" y="1557"/>
              <a:ext cx="305" cy="181"/>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57" name="Line 49"/>
            <p:cNvSpPr>
              <a:spLocks noChangeShapeType="1"/>
            </p:cNvSpPr>
            <p:nvPr/>
          </p:nvSpPr>
          <p:spPr bwMode="auto">
            <a:xfrm rot="27000000">
              <a:off x="5438" y="2709"/>
              <a:ext cx="606" cy="0"/>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58" name="Oval 50"/>
            <p:cNvSpPr>
              <a:spLocks noChangeArrowheads="1"/>
            </p:cNvSpPr>
            <p:nvPr/>
          </p:nvSpPr>
          <p:spPr bwMode="auto">
            <a:xfrm rot="24092981">
              <a:off x="2754" y="1433"/>
              <a:ext cx="720" cy="606"/>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59" name="Oval 51"/>
            <p:cNvSpPr>
              <a:spLocks noChangeArrowheads="1"/>
            </p:cNvSpPr>
            <p:nvPr/>
          </p:nvSpPr>
          <p:spPr bwMode="auto">
            <a:xfrm rot="24092981">
              <a:off x="3200" y="2330"/>
              <a:ext cx="720" cy="606"/>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60" name="Oval 52"/>
            <p:cNvSpPr>
              <a:spLocks noChangeArrowheads="1"/>
            </p:cNvSpPr>
            <p:nvPr/>
          </p:nvSpPr>
          <p:spPr bwMode="auto">
            <a:xfrm rot="24092981">
              <a:off x="2105" y="2076"/>
              <a:ext cx="720" cy="606"/>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61" name="Line 53"/>
            <p:cNvSpPr>
              <a:spLocks noChangeShapeType="1"/>
            </p:cNvSpPr>
            <p:nvPr/>
          </p:nvSpPr>
          <p:spPr bwMode="auto">
            <a:xfrm rot="24092981">
              <a:off x="3116" y="2124"/>
              <a:ext cx="358" cy="154"/>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62" name="Line 54"/>
            <p:cNvSpPr>
              <a:spLocks noChangeShapeType="1"/>
            </p:cNvSpPr>
            <p:nvPr/>
          </p:nvSpPr>
          <p:spPr bwMode="auto">
            <a:xfrm rot="2492981" flipH="1">
              <a:off x="2851" y="2375"/>
              <a:ext cx="358" cy="154"/>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63" name="Line 55"/>
            <p:cNvSpPr>
              <a:spLocks noChangeShapeType="1"/>
            </p:cNvSpPr>
            <p:nvPr/>
          </p:nvSpPr>
          <p:spPr bwMode="auto">
            <a:xfrm rot="24092981">
              <a:off x="3739" y="3037"/>
              <a:ext cx="720" cy="0"/>
            </a:xfrm>
            <a:prstGeom prst="line">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17464" name="Text Box 56"/>
            <p:cNvSpPr txBox="1">
              <a:spLocks noChangeArrowheads="1"/>
            </p:cNvSpPr>
            <p:nvPr/>
          </p:nvSpPr>
          <p:spPr bwMode="auto">
            <a:xfrm>
              <a:off x="2922" y="1618"/>
              <a:ext cx="358"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65" name="Text Box 57"/>
            <p:cNvSpPr txBox="1">
              <a:spLocks noChangeArrowheads="1"/>
            </p:cNvSpPr>
            <p:nvPr/>
          </p:nvSpPr>
          <p:spPr bwMode="auto">
            <a:xfrm>
              <a:off x="2282" y="2241"/>
              <a:ext cx="358"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66" name="Text Box 58"/>
            <p:cNvSpPr txBox="1">
              <a:spLocks noChangeArrowheads="1"/>
            </p:cNvSpPr>
            <p:nvPr/>
          </p:nvSpPr>
          <p:spPr bwMode="auto">
            <a:xfrm>
              <a:off x="5061" y="1095"/>
              <a:ext cx="358"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67" name="Text Box 59"/>
            <p:cNvSpPr txBox="1">
              <a:spLocks noChangeArrowheads="1"/>
            </p:cNvSpPr>
            <p:nvPr/>
          </p:nvSpPr>
          <p:spPr bwMode="auto">
            <a:xfrm>
              <a:off x="6059" y="1078"/>
              <a:ext cx="362"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68" name="Text Box 60"/>
            <p:cNvSpPr txBox="1">
              <a:spLocks noChangeArrowheads="1"/>
            </p:cNvSpPr>
            <p:nvPr/>
          </p:nvSpPr>
          <p:spPr bwMode="auto">
            <a:xfrm>
              <a:off x="2322" y="5242"/>
              <a:ext cx="358"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69" name="Text Box 61"/>
            <p:cNvSpPr txBox="1">
              <a:spLocks noChangeArrowheads="1"/>
            </p:cNvSpPr>
            <p:nvPr/>
          </p:nvSpPr>
          <p:spPr bwMode="auto">
            <a:xfrm>
              <a:off x="2982" y="5882"/>
              <a:ext cx="362"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70" name="Text Box 62"/>
            <p:cNvSpPr txBox="1">
              <a:spLocks noChangeArrowheads="1"/>
            </p:cNvSpPr>
            <p:nvPr/>
          </p:nvSpPr>
          <p:spPr bwMode="auto">
            <a:xfrm>
              <a:off x="5082" y="6438"/>
              <a:ext cx="358"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71" name="Text Box 63"/>
            <p:cNvSpPr txBox="1">
              <a:spLocks noChangeArrowheads="1"/>
            </p:cNvSpPr>
            <p:nvPr/>
          </p:nvSpPr>
          <p:spPr bwMode="auto">
            <a:xfrm>
              <a:off x="6079" y="6438"/>
              <a:ext cx="362"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72" name="Text Box 64"/>
            <p:cNvSpPr txBox="1">
              <a:spLocks noChangeArrowheads="1"/>
            </p:cNvSpPr>
            <p:nvPr/>
          </p:nvSpPr>
          <p:spPr bwMode="auto">
            <a:xfrm>
              <a:off x="8202" y="5933"/>
              <a:ext cx="358"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73" name="Text Box 65"/>
            <p:cNvSpPr txBox="1">
              <a:spLocks noChangeArrowheads="1"/>
            </p:cNvSpPr>
            <p:nvPr/>
          </p:nvSpPr>
          <p:spPr bwMode="auto">
            <a:xfrm>
              <a:off x="8862" y="5293"/>
              <a:ext cx="358"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74" name="Text Box 66"/>
            <p:cNvSpPr txBox="1">
              <a:spLocks noChangeArrowheads="1"/>
            </p:cNvSpPr>
            <p:nvPr/>
          </p:nvSpPr>
          <p:spPr bwMode="auto">
            <a:xfrm>
              <a:off x="9522" y="4180"/>
              <a:ext cx="358"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75" name="Text Box 67"/>
            <p:cNvSpPr txBox="1">
              <a:spLocks noChangeArrowheads="1"/>
            </p:cNvSpPr>
            <p:nvPr/>
          </p:nvSpPr>
          <p:spPr bwMode="auto">
            <a:xfrm>
              <a:off x="9502" y="3320"/>
              <a:ext cx="362"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76" name="Text Box 68"/>
            <p:cNvSpPr txBox="1">
              <a:spLocks noChangeArrowheads="1"/>
            </p:cNvSpPr>
            <p:nvPr/>
          </p:nvSpPr>
          <p:spPr bwMode="auto">
            <a:xfrm>
              <a:off x="8142" y="1635"/>
              <a:ext cx="358"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dirty="0"/>
                <a:t>H</a:t>
              </a:r>
              <a:endParaRPr lang="ru-RU" altLang="ru-RU" dirty="0"/>
            </a:p>
          </p:txBody>
        </p:sp>
        <p:sp>
          <p:nvSpPr>
            <p:cNvPr id="17477" name="Text Box 69"/>
            <p:cNvSpPr txBox="1">
              <a:spLocks noChangeArrowheads="1"/>
            </p:cNvSpPr>
            <p:nvPr/>
          </p:nvSpPr>
          <p:spPr bwMode="auto">
            <a:xfrm>
              <a:off x="8802" y="2277"/>
              <a:ext cx="358" cy="302"/>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en-US" altLang="ru-RU" sz="1600" b="1"/>
                <a:t>H</a:t>
              </a:r>
              <a:endParaRPr lang="ru-RU" altLang="ru-RU"/>
            </a:p>
          </p:txBody>
        </p:sp>
        <p:sp>
          <p:nvSpPr>
            <p:cNvPr id="17478" name="Text Box 70"/>
            <p:cNvSpPr txBox="1">
              <a:spLocks noChangeArrowheads="1"/>
            </p:cNvSpPr>
            <p:nvPr/>
          </p:nvSpPr>
          <p:spPr bwMode="auto">
            <a:xfrm>
              <a:off x="3380" y="2501"/>
              <a:ext cx="358" cy="302"/>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ru-RU" altLang="ru-RU" sz="1600" b="1"/>
                <a:t>О</a:t>
              </a:r>
              <a:endParaRPr lang="ru-RU" altLang="ru-RU"/>
            </a:p>
          </p:txBody>
        </p:sp>
        <p:sp>
          <p:nvSpPr>
            <p:cNvPr id="17479" name="Text Box 71"/>
            <p:cNvSpPr txBox="1">
              <a:spLocks noChangeArrowheads="1"/>
            </p:cNvSpPr>
            <p:nvPr/>
          </p:nvSpPr>
          <p:spPr bwMode="auto">
            <a:xfrm>
              <a:off x="5560" y="1978"/>
              <a:ext cx="358" cy="302"/>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ru-RU" altLang="ru-RU" sz="1600" b="1"/>
                <a:t>О</a:t>
              </a:r>
              <a:endParaRPr lang="ru-RU" altLang="ru-RU"/>
            </a:p>
          </p:txBody>
        </p:sp>
        <p:sp>
          <p:nvSpPr>
            <p:cNvPr id="17480" name="Text Box 72"/>
            <p:cNvSpPr txBox="1">
              <a:spLocks noChangeArrowheads="1"/>
            </p:cNvSpPr>
            <p:nvPr/>
          </p:nvSpPr>
          <p:spPr bwMode="auto">
            <a:xfrm>
              <a:off x="3461" y="5027"/>
              <a:ext cx="358"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ru-RU" altLang="ru-RU" sz="1600" b="1"/>
                <a:t>О</a:t>
              </a:r>
              <a:endParaRPr lang="ru-RU" altLang="ru-RU"/>
            </a:p>
          </p:txBody>
        </p:sp>
        <p:sp>
          <p:nvSpPr>
            <p:cNvPr id="17481" name="Text Box 73"/>
            <p:cNvSpPr txBox="1">
              <a:spLocks noChangeArrowheads="1"/>
            </p:cNvSpPr>
            <p:nvPr/>
          </p:nvSpPr>
          <p:spPr bwMode="auto">
            <a:xfrm>
              <a:off x="5580" y="5567"/>
              <a:ext cx="358"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ru-RU" altLang="ru-RU" sz="1600" b="1"/>
                <a:t>О</a:t>
              </a:r>
              <a:endParaRPr lang="ru-RU" altLang="ru-RU"/>
            </a:p>
          </p:txBody>
        </p:sp>
        <p:sp>
          <p:nvSpPr>
            <p:cNvPr id="17482" name="Text Box 74"/>
            <p:cNvSpPr txBox="1">
              <a:spLocks noChangeArrowheads="1"/>
            </p:cNvSpPr>
            <p:nvPr/>
          </p:nvSpPr>
          <p:spPr bwMode="auto">
            <a:xfrm>
              <a:off x="7760" y="5044"/>
              <a:ext cx="358" cy="305"/>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ru-RU" altLang="ru-RU" sz="1600" b="1"/>
                <a:t>О</a:t>
              </a:r>
              <a:endParaRPr lang="ru-RU" altLang="ru-RU"/>
            </a:p>
          </p:txBody>
        </p:sp>
        <p:sp>
          <p:nvSpPr>
            <p:cNvPr id="17483" name="Text Box 75"/>
            <p:cNvSpPr txBox="1">
              <a:spLocks noChangeArrowheads="1"/>
            </p:cNvSpPr>
            <p:nvPr/>
          </p:nvSpPr>
          <p:spPr bwMode="auto">
            <a:xfrm>
              <a:off x="7680" y="2518"/>
              <a:ext cx="358" cy="302"/>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ru-RU" altLang="ru-RU" sz="1600" b="1"/>
                <a:t>О</a:t>
              </a:r>
              <a:endParaRPr lang="ru-RU" altLang="ru-RU"/>
            </a:p>
          </p:txBody>
        </p:sp>
        <p:sp>
          <p:nvSpPr>
            <p:cNvPr id="17484" name="Text Box 76"/>
            <p:cNvSpPr txBox="1">
              <a:spLocks noChangeArrowheads="1"/>
            </p:cNvSpPr>
            <p:nvPr/>
          </p:nvSpPr>
          <p:spPr bwMode="auto">
            <a:xfrm>
              <a:off x="8501" y="3764"/>
              <a:ext cx="358" cy="302"/>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a:lstStyle/>
            <a:p>
              <a:pPr algn="ctr" eaLnBrk="1" hangingPunct="1">
                <a:defRPr/>
              </a:pPr>
              <a:r>
                <a:rPr lang="ru-RU" altLang="ru-RU" sz="1600" b="1"/>
                <a:t>О</a:t>
              </a:r>
              <a:endParaRPr lang="ru-RU" altLang="ru-RU"/>
            </a:p>
          </p:txBody>
        </p:sp>
      </p:grpSp>
    </p:spTree>
    <p:extLst>
      <p:ext uri="{BB962C8B-B14F-4D97-AF65-F5344CB8AC3E}">
        <p14:creationId xmlns:p14="http://schemas.microsoft.com/office/powerpoint/2010/main" val="41354733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idx="1"/>
          </p:nvPr>
        </p:nvSpPr>
        <p:spPr>
          <a:xfrm>
            <a:off x="692727" y="1219201"/>
            <a:ext cx="9966037" cy="4441825"/>
          </a:xfrm>
        </p:spPr>
        <p:txBody>
          <a:bodyPr>
            <a:normAutofit/>
          </a:bodyPr>
          <a:lstStyle/>
          <a:p>
            <a:pPr algn="just" eaLnBrk="1" hangingPunct="1">
              <a:spcBef>
                <a:spcPct val="0"/>
              </a:spcBef>
            </a:pPr>
            <a:r>
              <a:rPr lang="uk-UA" altLang="ru-RU" sz="1400" b="1" dirty="0" err="1">
                <a:solidFill>
                  <a:schemeClr val="tx1"/>
                </a:solidFill>
              </a:rPr>
              <a:t>Н.І.Слуцкіна</a:t>
            </a:r>
            <a:r>
              <a:rPr lang="uk-UA" altLang="ru-RU" sz="1400" b="1" dirty="0">
                <a:solidFill>
                  <a:schemeClr val="tx1"/>
                </a:solidFill>
              </a:rPr>
              <a:t> та </a:t>
            </a:r>
            <a:r>
              <a:rPr lang="uk-UA" altLang="ru-RU" sz="1400" b="1" dirty="0" err="1">
                <a:solidFill>
                  <a:schemeClr val="tx1"/>
                </a:solidFill>
              </a:rPr>
              <a:t>І.Г.Лісовий</a:t>
            </a:r>
            <a:endParaRPr lang="uk-UA" altLang="ru-RU" sz="1400" dirty="0">
              <a:solidFill>
                <a:schemeClr val="tx1"/>
              </a:solidFill>
            </a:endParaRPr>
          </a:p>
          <a:p>
            <a:pPr algn="just" eaLnBrk="1" hangingPunct="1">
              <a:spcBef>
                <a:spcPct val="0"/>
              </a:spcBef>
            </a:pPr>
            <a:r>
              <a:rPr lang="uk-UA" altLang="ru-RU" sz="1400" dirty="0">
                <a:solidFill>
                  <a:schemeClr val="tx1"/>
                </a:solidFill>
              </a:rPr>
              <a:t>У основі будь-якого патологічного процесу, незалежно від зухвалих його причин, лежить порушення гомеостазу і інтенсивності обміну у зв'язку зі зміною активності метаболічних мембран. При </a:t>
            </a:r>
            <a:r>
              <a:rPr lang="uk-UA" altLang="ru-RU" sz="1400" dirty="0" err="1">
                <a:solidFill>
                  <a:schemeClr val="tx1"/>
                </a:solidFill>
              </a:rPr>
              <a:t>гомеотерапії</a:t>
            </a:r>
            <a:r>
              <a:rPr lang="uk-UA" altLang="ru-RU" sz="1400" dirty="0">
                <a:solidFill>
                  <a:schemeClr val="tx1"/>
                </a:solidFill>
              </a:rPr>
              <a:t> включається функціональний апарат імунобіологічної інтерференції - приладовий кібернетичний пристрій, який підтримує гомеостаз внутрішнього середовища клітини і цілісного організму. Тонко </a:t>
            </a:r>
            <a:r>
              <a:rPr lang="uk-UA" altLang="ru-RU" sz="1400" dirty="0" err="1">
                <a:solidFill>
                  <a:schemeClr val="tx1"/>
                </a:solidFill>
              </a:rPr>
              <a:t>диспергована</a:t>
            </a:r>
            <a:r>
              <a:rPr lang="uk-UA" altLang="ru-RU" sz="1400" dirty="0">
                <a:solidFill>
                  <a:schemeClr val="tx1"/>
                </a:solidFill>
              </a:rPr>
              <a:t> лікарська речовина за допомогою ультрафільтрації проникає через патологічно змінену оболонку хворої клітини в її субстрат. Чужорідний агент (ліки) порушує протоплазму. У відповідь на роздратування в мембранах і оболонці клітини відбуваються структурно-функціональні зміни: пори стискаються, оболонки </a:t>
            </a:r>
            <a:r>
              <a:rPr lang="uk-UA" altLang="ru-RU" sz="1400" dirty="0" err="1">
                <a:solidFill>
                  <a:schemeClr val="tx1"/>
                </a:solidFill>
              </a:rPr>
              <a:t>ущільнюються</a:t>
            </a:r>
            <a:r>
              <a:rPr lang="uk-UA" altLang="ru-RU" sz="1400" dirty="0">
                <a:solidFill>
                  <a:schemeClr val="tx1"/>
                </a:solidFill>
              </a:rPr>
              <a:t>, її проникність і метаболічна активність знижуються.</a:t>
            </a:r>
          </a:p>
          <a:p>
            <a:pPr algn="just" eaLnBrk="1" hangingPunct="1">
              <a:spcBef>
                <a:spcPct val="0"/>
              </a:spcBef>
            </a:pPr>
            <a:r>
              <a:rPr lang="uk-UA" altLang="ru-RU" sz="1400" dirty="0">
                <a:solidFill>
                  <a:schemeClr val="tx1"/>
                </a:solidFill>
              </a:rPr>
              <a:t>Хворі клітини володіють підвищеною чутливістю і реактивністю, тому реакція виникає при мінімальному роздратуванні. Рефлексогенною зоною служить внутрішнє середовище клітини. Ліки вносять енергію в живу динамічну систему і порушують її, викликаючи захисний </a:t>
            </a:r>
            <a:r>
              <a:rPr lang="uk-UA" altLang="ru-RU" sz="1400" dirty="0" err="1">
                <a:solidFill>
                  <a:schemeClr val="tx1"/>
                </a:solidFill>
              </a:rPr>
              <a:t>целюлярно</a:t>
            </a:r>
            <a:r>
              <a:rPr lang="uk-UA" altLang="ru-RU" sz="1400" dirty="0">
                <a:solidFill>
                  <a:schemeClr val="tx1"/>
                </a:solidFill>
              </a:rPr>
              <a:t>-бар'єрний рефлекс. Як тільки дистрофічний процес буде ліквідований в клітині, він уривається всюди. Вступають в дію фізіологічні і раніше загальмовані імунобіологічні сили організму, направлені на знищення патогенного </a:t>
            </a:r>
            <a:r>
              <a:rPr lang="uk-UA" altLang="ru-RU" sz="1400" dirty="0" err="1">
                <a:solidFill>
                  <a:schemeClr val="tx1"/>
                </a:solidFill>
              </a:rPr>
              <a:t>агента</a:t>
            </a:r>
            <a:r>
              <a:rPr lang="uk-UA" altLang="ru-RU" sz="1400" dirty="0">
                <a:solidFill>
                  <a:schemeClr val="tx1"/>
                </a:solidFill>
              </a:rPr>
              <a:t> і усунення інтоксикації за допомогою фагоцитозу, а також антитіл та </a:t>
            </a:r>
            <a:r>
              <a:rPr lang="uk-UA" altLang="ru-RU" sz="1400" dirty="0" err="1">
                <a:solidFill>
                  <a:schemeClr val="tx1"/>
                </a:solidFill>
              </a:rPr>
              <a:t>антиоксинів</a:t>
            </a:r>
            <a:r>
              <a:rPr lang="uk-UA" altLang="ru-RU" sz="1400" dirty="0">
                <a:solidFill>
                  <a:schemeClr val="tx1"/>
                </a:solidFill>
              </a:rPr>
              <a:t>, активізується мезенхіма. У механізмі </a:t>
            </a:r>
            <a:r>
              <a:rPr lang="uk-UA" altLang="ru-RU" sz="1400" dirty="0" err="1">
                <a:solidFill>
                  <a:schemeClr val="tx1"/>
                </a:solidFill>
              </a:rPr>
              <a:t>генералізованих</a:t>
            </a:r>
            <a:r>
              <a:rPr lang="uk-UA" altLang="ru-RU" sz="1400" dirty="0">
                <a:solidFill>
                  <a:schemeClr val="tx1"/>
                </a:solidFill>
              </a:rPr>
              <a:t> </a:t>
            </a:r>
            <a:r>
              <a:rPr lang="uk-UA" altLang="ru-RU" sz="1400" dirty="0" err="1">
                <a:solidFill>
                  <a:schemeClr val="tx1"/>
                </a:solidFill>
              </a:rPr>
              <a:t>целюлярно</a:t>
            </a:r>
            <a:r>
              <a:rPr lang="uk-UA" altLang="ru-RU" sz="1400" dirty="0">
                <a:solidFill>
                  <a:schemeClr val="tx1"/>
                </a:solidFill>
              </a:rPr>
              <a:t>-бар'єрних рефлексів беруть участь центральні </a:t>
            </a:r>
            <a:r>
              <a:rPr lang="uk-UA" altLang="ru-RU" sz="1400" dirty="0" err="1">
                <a:solidFill>
                  <a:schemeClr val="tx1"/>
                </a:solidFill>
              </a:rPr>
              <a:t>ендокринно</a:t>
            </a:r>
            <a:r>
              <a:rPr lang="uk-UA" altLang="ru-RU" sz="1400" dirty="0">
                <a:solidFill>
                  <a:schemeClr val="tx1"/>
                </a:solidFill>
              </a:rPr>
              <a:t>-вегетативні регулятори обміну.</a:t>
            </a:r>
          </a:p>
          <a:p>
            <a:pPr algn="just" eaLnBrk="1" hangingPunct="1">
              <a:spcBef>
                <a:spcPct val="0"/>
              </a:spcBef>
            </a:pPr>
            <a:r>
              <a:rPr lang="uk-UA" altLang="ru-RU" sz="1400" dirty="0">
                <a:solidFill>
                  <a:schemeClr val="tx1"/>
                </a:solidFill>
              </a:rPr>
              <a:t>Механізм імунобіологічної інтерференції пояснює принцип подібності</a:t>
            </a:r>
          </a:p>
          <a:p>
            <a:pPr algn="just" eaLnBrk="1" hangingPunct="1">
              <a:spcBef>
                <a:spcPct val="0"/>
              </a:spcBef>
            </a:pPr>
            <a:r>
              <a:rPr lang="uk-UA" altLang="ru-RU" sz="1400" dirty="0">
                <a:solidFill>
                  <a:schemeClr val="tx1"/>
                </a:solidFill>
              </a:rPr>
              <a:t>Завдяки нормалізації обміну відновлюються зв'язки кіркових і вегетативних центрів нервової системи. Динамічний патологічний стереотип змінюється динамічним стереотипом нормальної фізіологічної діяльності організму - наступає одужання.</a:t>
            </a:r>
            <a:r>
              <a:rPr lang="ru-RU" altLang="ru-RU" sz="1400" dirty="0">
                <a:solidFill>
                  <a:schemeClr val="tx1"/>
                </a:solidFill>
              </a:rPr>
              <a:t> </a:t>
            </a:r>
          </a:p>
        </p:txBody>
      </p:sp>
      <p:grpSp>
        <p:nvGrpSpPr>
          <p:cNvPr id="19459" name="Group 4"/>
          <p:cNvGrpSpPr>
            <a:grpSpLocks/>
          </p:cNvGrpSpPr>
          <p:nvPr/>
        </p:nvGrpSpPr>
        <p:grpSpPr bwMode="auto">
          <a:xfrm>
            <a:off x="1905000" y="304800"/>
            <a:ext cx="7664450" cy="812800"/>
            <a:chOff x="2898" y="4611"/>
            <a:chExt cx="7074" cy="855"/>
          </a:xfrm>
        </p:grpSpPr>
        <p:sp>
          <p:nvSpPr>
            <p:cNvPr id="18437" name="AutoShape 5"/>
            <p:cNvSpPr>
              <a:spLocks noChangeArrowheads="1"/>
            </p:cNvSpPr>
            <p:nvPr/>
          </p:nvSpPr>
          <p:spPr bwMode="auto">
            <a:xfrm>
              <a:off x="2898" y="4611"/>
              <a:ext cx="7074" cy="855"/>
            </a:xfrm>
            <a:prstGeom prst="roundRect">
              <a:avLst>
                <a:gd name="adj" fmla="val 16667"/>
              </a:avLst>
            </a:prstGeom>
            <a:ln>
              <a:headEnd/>
              <a:tailEnd/>
            </a:ln>
          </p:spPr>
          <p:style>
            <a:lnRef idx="1">
              <a:schemeClr val="accent3"/>
            </a:lnRef>
            <a:fillRef idx="2">
              <a:schemeClr val="accent3"/>
            </a:fillRef>
            <a:effectRef idx="1">
              <a:schemeClr val="accent3"/>
            </a:effectRef>
            <a:fontRef idx="minor">
              <a:schemeClr val="dk1"/>
            </a:fontRef>
          </p:style>
          <p:txBody>
            <a:bodyPr>
              <a:normAutofit/>
            </a:bodyPr>
            <a:lstStyle/>
            <a:p>
              <a:pPr algn="ctr" defTabSz="457200">
                <a:defRPr/>
              </a:pPr>
              <a:endParaRPr lang="ru-RU" sz="3200"/>
            </a:p>
          </p:txBody>
        </p:sp>
        <p:sp>
          <p:nvSpPr>
            <p:cNvPr id="18438" name="Text Box 6"/>
            <p:cNvSpPr txBox="1">
              <a:spLocks noChangeArrowheads="1"/>
            </p:cNvSpPr>
            <p:nvPr/>
          </p:nvSpPr>
          <p:spPr bwMode="auto">
            <a:xfrm>
              <a:off x="2955" y="4725"/>
              <a:ext cx="6897" cy="571"/>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lvl1pPr algn="ctr" defTabSz="457200" eaLnBrk="1" latinLnBrk="0" hangingPunct="1">
                <a:buNone/>
                <a:defRPr sz="3200">
                  <a:solidFill>
                    <a:schemeClr val="dk1"/>
                  </a:solidFill>
                  <a:latin typeface="+mn-lt"/>
                </a:defRPr>
              </a:lvl1pPr>
              <a:lvl2pPr eaLnBrk="1" hangingPunct="1">
                <a:defRPr>
                  <a:solidFill>
                    <a:schemeClr val="dk1"/>
                  </a:solidFill>
                  <a:latin typeface="+mn-lt"/>
                </a:defRPr>
              </a:lvl2pPr>
              <a:lvl3pPr eaLnBrk="1" hangingPunct="1">
                <a:defRPr>
                  <a:solidFill>
                    <a:schemeClr val="dk1"/>
                  </a:solidFill>
                  <a:latin typeface="+mn-lt"/>
                </a:defRPr>
              </a:lvl3pPr>
              <a:lvl4pPr eaLnBrk="1" hangingPunct="1">
                <a:defRPr>
                  <a:solidFill>
                    <a:schemeClr val="dk1"/>
                  </a:solidFill>
                  <a:latin typeface="+mn-lt"/>
                </a:defRPr>
              </a:lvl4pPr>
              <a:lvl5pPr eaLnBrk="1" hangingPunct="1">
                <a:defRPr>
                  <a:solidFill>
                    <a:schemeClr val="dk1"/>
                  </a:solidFill>
                  <a:latin typeface="+mn-lt"/>
                </a:defRPr>
              </a:lvl5pPr>
              <a:lvl6pPr>
                <a:defRPr>
                  <a:solidFill>
                    <a:schemeClr val="dk1"/>
                  </a:solidFill>
                  <a:latin typeface="+mn-lt"/>
                </a:defRPr>
              </a:lvl6pPr>
              <a:lvl7pPr>
                <a:defRPr>
                  <a:solidFill>
                    <a:schemeClr val="dk1"/>
                  </a:solidFill>
                  <a:latin typeface="+mn-lt"/>
                </a:defRPr>
              </a:lvl7pPr>
              <a:lvl8pPr>
                <a:defRPr>
                  <a:solidFill>
                    <a:schemeClr val="dk1"/>
                  </a:solidFill>
                  <a:latin typeface="+mn-lt"/>
                </a:defRPr>
              </a:lvl8pPr>
              <a:lvl9pPr>
                <a:defRPr>
                  <a:solidFill>
                    <a:schemeClr val="dk1"/>
                  </a:solidFill>
                  <a:latin typeface="+mn-lt"/>
                </a:defRPr>
              </a:lvl9pPr>
            </a:lstStyle>
            <a:p>
              <a:pPr>
                <a:defRPr/>
              </a:pPr>
              <a:r>
                <a:rPr lang="uk-UA" altLang="ru-RU"/>
                <a:t>Теорія імунобіологічної інтерференції</a:t>
              </a:r>
              <a:endParaRPr lang="ru-RU" altLang="ru-RU"/>
            </a:p>
          </p:txBody>
        </p:sp>
      </p:grpSp>
    </p:spTree>
    <p:extLst>
      <p:ext uri="{BB962C8B-B14F-4D97-AF65-F5344CB8AC3E}">
        <p14:creationId xmlns:p14="http://schemas.microsoft.com/office/powerpoint/2010/main" val="5062524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Group 2"/>
          <p:cNvGrpSpPr>
            <a:grpSpLocks/>
          </p:cNvGrpSpPr>
          <p:nvPr/>
        </p:nvGrpSpPr>
        <p:grpSpPr bwMode="auto">
          <a:xfrm>
            <a:off x="1828800" y="152401"/>
            <a:ext cx="8534400" cy="3413125"/>
            <a:chOff x="1881" y="1494"/>
            <a:chExt cx="9038" cy="5373"/>
          </a:xfrm>
        </p:grpSpPr>
        <p:sp>
          <p:nvSpPr>
            <p:cNvPr id="58371" name="AutoShape 3"/>
            <p:cNvSpPr>
              <a:spLocks noChangeArrowheads="1"/>
            </p:cNvSpPr>
            <p:nvPr/>
          </p:nvSpPr>
          <p:spPr bwMode="auto">
            <a:xfrm>
              <a:off x="2421" y="1494"/>
              <a:ext cx="8038" cy="1424"/>
            </a:xfrm>
            <a:prstGeom prst="roundRect">
              <a:avLst>
                <a:gd name="adj" fmla="val 16667"/>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58372" name="Text Box 4"/>
            <p:cNvSpPr txBox="1">
              <a:spLocks noChangeArrowheads="1"/>
            </p:cNvSpPr>
            <p:nvPr/>
          </p:nvSpPr>
          <p:spPr bwMode="auto">
            <a:xfrm>
              <a:off x="2478" y="1664"/>
              <a:ext cx="7923" cy="1142"/>
            </a:xfrm>
            <a:prstGeom prst="rect">
              <a:avLst/>
            </a:prstGeom>
            <a:ln/>
          </p:spPr>
          <p:style>
            <a:lnRef idx="1">
              <a:schemeClr val="accent3"/>
            </a:lnRef>
            <a:fillRef idx="2">
              <a:schemeClr val="accent3"/>
            </a:fillRef>
            <a:effectRef idx="1">
              <a:schemeClr val="accent3"/>
            </a:effectRef>
            <a:fontRef idx="minor">
              <a:schemeClr val="dk1"/>
            </a:fontRef>
          </p:style>
          <p:txBody>
            <a:bodyPr/>
            <a:lstStyle/>
            <a:p>
              <a:pPr algn="ctr">
                <a:spcBef>
                  <a:spcPts val="400"/>
                </a:spcBef>
                <a:defRPr/>
              </a:pPr>
              <a:r>
                <a:rPr lang="uk-UA" altLang="ru-RU" sz="1600" b="1"/>
                <a:t>Лікувальний ефект гомеотерапії визначається адаптаційно-трофічними рефлексами, що посилюють фізіологічні бар’єри організму</a:t>
              </a:r>
              <a:endParaRPr lang="ru-RU" altLang="ru-RU" sz="1600"/>
            </a:p>
          </p:txBody>
        </p:sp>
        <p:sp>
          <p:nvSpPr>
            <p:cNvPr id="58373" name="Text Box 5"/>
            <p:cNvSpPr txBox="1">
              <a:spLocks noChangeArrowheads="1"/>
            </p:cNvSpPr>
            <p:nvPr/>
          </p:nvSpPr>
          <p:spPr bwMode="auto">
            <a:xfrm>
              <a:off x="1881" y="3473"/>
              <a:ext cx="2907" cy="515"/>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lIns="18000" rIns="18000"/>
            <a:lstStyle/>
            <a:p>
              <a:pPr algn="ctr" eaLnBrk="1" hangingPunct="1">
                <a:defRPr/>
              </a:pPr>
              <a:r>
                <a:rPr lang="uk-UA" altLang="ru-RU" sz="1200" b="1"/>
                <a:t>проміжно-клітинний</a:t>
              </a:r>
              <a:endParaRPr lang="ru-RU" altLang="ru-RU" sz="1200" b="1"/>
            </a:p>
            <a:p>
              <a:pPr eaLnBrk="1" hangingPunct="1">
                <a:defRPr/>
              </a:pPr>
              <a:endParaRPr lang="ru-RU" altLang="ru-RU"/>
            </a:p>
          </p:txBody>
        </p:sp>
        <p:sp>
          <p:nvSpPr>
            <p:cNvPr id="58374" name="Text Box 6"/>
            <p:cNvSpPr txBox="1">
              <a:spLocks noChangeArrowheads="1"/>
            </p:cNvSpPr>
            <p:nvPr/>
          </p:nvSpPr>
          <p:spPr bwMode="auto">
            <a:xfrm>
              <a:off x="3655" y="4193"/>
              <a:ext cx="2907" cy="515"/>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lstStyle/>
            <a:p>
              <a:pPr algn="ctr" eaLnBrk="1" hangingPunct="1">
                <a:defRPr/>
              </a:pPr>
              <a:r>
                <a:rPr lang="uk-UA" altLang="ru-RU" sz="1200" b="1"/>
                <a:t>гістогематичний</a:t>
              </a:r>
              <a:endParaRPr lang="ru-RU" altLang="ru-RU"/>
            </a:p>
          </p:txBody>
        </p:sp>
        <p:sp>
          <p:nvSpPr>
            <p:cNvPr id="58375" name="Text Box 7"/>
            <p:cNvSpPr txBox="1">
              <a:spLocks noChangeArrowheads="1"/>
            </p:cNvSpPr>
            <p:nvPr/>
          </p:nvSpPr>
          <p:spPr bwMode="auto">
            <a:xfrm>
              <a:off x="5830" y="4915"/>
              <a:ext cx="2170" cy="512"/>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lstStyle/>
            <a:p>
              <a:pPr algn="ctr" eaLnBrk="1" hangingPunct="1">
                <a:defRPr/>
              </a:pPr>
              <a:r>
                <a:rPr lang="uk-UA" altLang="ru-RU" sz="1200" b="1"/>
                <a:t>нирковий</a:t>
              </a:r>
              <a:endParaRPr lang="ru-RU" altLang="ru-RU"/>
            </a:p>
          </p:txBody>
        </p:sp>
        <p:sp>
          <p:nvSpPr>
            <p:cNvPr id="58376" name="Text Box 8"/>
            <p:cNvSpPr txBox="1">
              <a:spLocks noChangeArrowheads="1"/>
            </p:cNvSpPr>
            <p:nvPr/>
          </p:nvSpPr>
          <p:spPr bwMode="auto">
            <a:xfrm>
              <a:off x="7269" y="5635"/>
              <a:ext cx="2172" cy="512"/>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lstStyle/>
            <a:p>
              <a:pPr algn="ctr" eaLnBrk="1" hangingPunct="1">
                <a:defRPr/>
              </a:pPr>
              <a:r>
                <a:rPr lang="uk-UA" altLang="ru-RU" sz="1200" b="1"/>
                <a:t>печінковий</a:t>
              </a:r>
              <a:endParaRPr lang="uk-UA" altLang="ru-RU" sz="1200"/>
            </a:p>
            <a:p>
              <a:pPr eaLnBrk="1" hangingPunct="1">
                <a:defRPr/>
              </a:pPr>
              <a:endParaRPr lang="ru-RU" altLang="ru-RU"/>
            </a:p>
          </p:txBody>
        </p:sp>
        <p:sp>
          <p:nvSpPr>
            <p:cNvPr id="58377" name="Text Box 9"/>
            <p:cNvSpPr txBox="1">
              <a:spLocks noChangeArrowheads="1"/>
            </p:cNvSpPr>
            <p:nvPr/>
          </p:nvSpPr>
          <p:spPr bwMode="auto">
            <a:xfrm>
              <a:off x="8749" y="6355"/>
              <a:ext cx="2170" cy="512"/>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lstStyle/>
            <a:p>
              <a:pPr algn="ctr" eaLnBrk="1" hangingPunct="1">
                <a:defRPr/>
              </a:pPr>
              <a:r>
                <a:rPr lang="uk-UA" altLang="ru-RU" sz="1200" b="1"/>
                <a:t>кишковий</a:t>
              </a:r>
              <a:endParaRPr lang="ru-RU" altLang="ru-RU"/>
            </a:p>
          </p:txBody>
        </p:sp>
        <p:sp>
          <p:nvSpPr>
            <p:cNvPr id="58378" name="Line 10"/>
            <p:cNvSpPr>
              <a:spLocks noChangeShapeType="1"/>
            </p:cNvSpPr>
            <p:nvPr/>
          </p:nvSpPr>
          <p:spPr bwMode="auto">
            <a:xfrm>
              <a:off x="3322" y="2933"/>
              <a:ext cx="0" cy="540"/>
            </a:xfrm>
            <a:prstGeom prst="line">
              <a:avLst/>
            </a:prstGeom>
            <a:ln>
              <a:headEnd/>
              <a:tailEnd type="stealth" w="med" len="lg"/>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58379" name="Line 11"/>
            <p:cNvSpPr>
              <a:spLocks noChangeShapeType="1"/>
            </p:cNvSpPr>
            <p:nvPr/>
          </p:nvSpPr>
          <p:spPr bwMode="auto">
            <a:xfrm>
              <a:off x="5095" y="2941"/>
              <a:ext cx="5" cy="1252"/>
            </a:xfrm>
            <a:prstGeom prst="line">
              <a:avLst/>
            </a:prstGeom>
            <a:ln>
              <a:headEnd/>
              <a:tailEnd type="stealth" w="med" len="lg"/>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58380" name="Line 12"/>
            <p:cNvSpPr>
              <a:spLocks noChangeShapeType="1"/>
            </p:cNvSpPr>
            <p:nvPr/>
          </p:nvSpPr>
          <p:spPr bwMode="auto">
            <a:xfrm>
              <a:off x="6882" y="2916"/>
              <a:ext cx="17" cy="1999"/>
            </a:xfrm>
            <a:prstGeom prst="line">
              <a:avLst/>
            </a:prstGeom>
            <a:ln>
              <a:headEnd/>
              <a:tailEnd type="stealth" w="med" len="lg"/>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58381" name="Line 13"/>
            <p:cNvSpPr>
              <a:spLocks noChangeShapeType="1"/>
            </p:cNvSpPr>
            <p:nvPr/>
          </p:nvSpPr>
          <p:spPr bwMode="auto">
            <a:xfrm>
              <a:off x="8360" y="2896"/>
              <a:ext cx="0" cy="2739"/>
            </a:xfrm>
            <a:prstGeom prst="line">
              <a:avLst/>
            </a:prstGeom>
            <a:ln>
              <a:headEnd/>
              <a:tailEnd type="stealth" w="med" len="lg"/>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sp>
          <p:nvSpPr>
            <p:cNvPr id="58382" name="Line 14"/>
            <p:cNvSpPr>
              <a:spLocks noChangeShapeType="1"/>
            </p:cNvSpPr>
            <p:nvPr/>
          </p:nvSpPr>
          <p:spPr bwMode="auto">
            <a:xfrm flipH="1">
              <a:off x="9820" y="2916"/>
              <a:ext cx="3" cy="3424"/>
            </a:xfrm>
            <a:prstGeom prst="line">
              <a:avLst/>
            </a:prstGeom>
            <a:ln>
              <a:headEnd/>
              <a:tailEnd type="stealth" w="med" len="lg"/>
            </a:ln>
          </p:spPr>
          <p:style>
            <a:lnRef idx="1">
              <a:schemeClr val="accent3"/>
            </a:lnRef>
            <a:fillRef idx="2">
              <a:schemeClr val="accent3"/>
            </a:fillRef>
            <a:effectRef idx="1">
              <a:schemeClr val="accent3"/>
            </a:effectRef>
            <a:fontRef idx="minor">
              <a:schemeClr val="dk1"/>
            </a:fontRef>
          </p:style>
          <p:txBody>
            <a:bodyPr/>
            <a:lstStyle/>
            <a:p>
              <a:pPr eaLnBrk="1" hangingPunct="1">
                <a:defRPr/>
              </a:pPr>
              <a:endParaRPr lang="ru-RU"/>
            </a:p>
          </p:txBody>
        </p:sp>
      </p:grpSp>
      <p:sp>
        <p:nvSpPr>
          <p:cNvPr id="20483" name="Rectangle 15"/>
          <p:cNvSpPr>
            <a:spLocks noGrp="1" noChangeArrowheads="1"/>
          </p:cNvSpPr>
          <p:nvPr>
            <p:ph type="subTitle" idx="1"/>
          </p:nvPr>
        </p:nvSpPr>
        <p:spPr>
          <a:xfrm>
            <a:off x="1752600" y="3581400"/>
            <a:ext cx="8686800" cy="1752600"/>
          </a:xfrm>
        </p:spPr>
        <p:txBody>
          <a:bodyPr/>
          <a:lstStyle/>
          <a:p>
            <a:pPr algn="just" eaLnBrk="1" hangingPunct="1">
              <a:lnSpc>
                <a:spcPct val="80000"/>
              </a:lnSpc>
            </a:pPr>
            <a:r>
              <a:rPr lang="uk-UA" altLang="ru-RU" sz="2000" b="1" i="1" dirty="0">
                <a:solidFill>
                  <a:schemeClr val="tx1"/>
                </a:solidFill>
              </a:rPr>
              <a:t>На сьогодні немає загальновизнаної теорії, що пояснює механізм дії гомеопатичних ліків</a:t>
            </a:r>
            <a:endParaRPr lang="ru-RU" altLang="ru-RU" sz="2000" dirty="0">
              <a:solidFill>
                <a:schemeClr val="tx1"/>
              </a:solidFill>
            </a:endParaRPr>
          </a:p>
          <a:p>
            <a:pPr algn="just" eaLnBrk="1" hangingPunct="1">
              <a:lnSpc>
                <a:spcPct val="80000"/>
              </a:lnSpc>
            </a:pPr>
            <a:r>
              <a:rPr lang="uk-UA" altLang="ru-RU" sz="2000" dirty="0">
                <a:solidFill>
                  <a:schemeClr val="tx1"/>
                </a:solidFill>
              </a:rPr>
              <a:t>Велика частина існуючих теорій має право на існування, але, як правило, кожна з них пояснює тільки окремі фрагменти мозаїки під назвою “гомеопатія”, тільки окремі рівні дії гомеопатичних лікарських засобів на організм людини.</a:t>
            </a:r>
            <a:endParaRPr lang="ru-RU" altLang="ru-RU" sz="2000" dirty="0">
              <a:solidFill>
                <a:schemeClr val="tx1"/>
              </a:solidFill>
            </a:endParaRPr>
          </a:p>
        </p:txBody>
      </p:sp>
      <p:grpSp>
        <p:nvGrpSpPr>
          <p:cNvPr id="20484" name="Group 16"/>
          <p:cNvGrpSpPr>
            <a:grpSpLocks/>
          </p:cNvGrpSpPr>
          <p:nvPr/>
        </p:nvGrpSpPr>
        <p:grpSpPr bwMode="auto">
          <a:xfrm>
            <a:off x="1752600" y="5257800"/>
            <a:ext cx="8686800" cy="1371600"/>
            <a:chOff x="2328" y="12876"/>
            <a:chExt cx="8208" cy="2565"/>
          </a:xfrm>
        </p:grpSpPr>
        <p:sp>
          <p:nvSpPr>
            <p:cNvPr id="58385" name="AutoShape 17"/>
            <p:cNvSpPr>
              <a:spLocks noChangeArrowheads="1"/>
            </p:cNvSpPr>
            <p:nvPr/>
          </p:nvSpPr>
          <p:spPr bwMode="auto">
            <a:xfrm>
              <a:off x="2328" y="12876"/>
              <a:ext cx="8208" cy="2565"/>
            </a:xfrm>
            <a:prstGeom prst="foldedCorner">
              <a:avLst>
                <a:gd name="adj" fmla="val 12500"/>
              </a:avLst>
            </a:prstGeom>
            <a:ln>
              <a:headEnd/>
              <a:tailEnd/>
            </a:ln>
          </p:spPr>
          <p:style>
            <a:lnRef idx="2">
              <a:schemeClr val="accent5"/>
            </a:lnRef>
            <a:fillRef idx="1">
              <a:schemeClr val="lt1"/>
            </a:fillRef>
            <a:effectRef idx="0">
              <a:schemeClr val="accent5"/>
            </a:effectRef>
            <a:fontRef idx="minor">
              <a:schemeClr val="dk1"/>
            </a:fontRef>
          </p:style>
          <p:txBody>
            <a:bodyPr/>
            <a:lstStyle/>
            <a:p>
              <a:pPr eaLnBrk="1" hangingPunct="1">
                <a:defRPr/>
              </a:pPr>
              <a:endParaRPr lang="ru-RU"/>
            </a:p>
          </p:txBody>
        </p:sp>
        <p:sp>
          <p:nvSpPr>
            <p:cNvPr id="58386" name="Text Box 18"/>
            <p:cNvSpPr txBox="1">
              <a:spLocks noChangeArrowheads="1"/>
            </p:cNvSpPr>
            <p:nvPr/>
          </p:nvSpPr>
          <p:spPr bwMode="auto">
            <a:xfrm>
              <a:off x="2385" y="13048"/>
              <a:ext cx="8148" cy="2280"/>
            </a:xfrm>
            <a:prstGeom prst="rect">
              <a:avLst/>
            </a:prstGeom>
            <a:ln/>
          </p:spPr>
          <p:style>
            <a:lnRef idx="2">
              <a:schemeClr val="accent5"/>
            </a:lnRef>
            <a:fillRef idx="1">
              <a:schemeClr val="lt1"/>
            </a:fillRef>
            <a:effectRef idx="0">
              <a:schemeClr val="accent5"/>
            </a:effectRef>
            <a:fontRef idx="minor">
              <a:schemeClr val="dk1"/>
            </a:fontRef>
          </p:style>
          <p:txBody>
            <a:bodyPr/>
            <a:lstStyle/>
            <a:p>
              <a:pPr eaLnBrk="1" hangingPunct="1">
                <a:defRPr/>
              </a:pPr>
              <a:r>
                <a:rPr lang="uk-UA" altLang="ru-RU" b="1" i="1"/>
                <a:t>Гомеопатичні ліки </a:t>
              </a:r>
              <a:r>
                <a:rPr lang="uk-UA" altLang="ru-RU" b="1"/>
                <a:t>не заповнюють відсутньої речовини, вони не сприяють компенсації окремої системи прямим шляхом, вони не володіють протилежно направленою переважною властивістю. Вони </a:t>
              </a:r>
              <a:r>
                <a:rPr lang="uk-UA" altLang="ru-RU" b="1" i="1"/>
                <a:t>регуляторно </a:t>
              </a:r>
              <a:r>
                <a:rPr lang="uk-UA" altLang="ru-RU" b="1"/>
                <a:t>впливають на центральні процеси управління в організмі.</a:t>
              </a:r>
              <a:endParaRPr lang="ru-RU" altLang="ru-RU"/>
            </a:p>
          </p:txBody>
        </p:sp>
      </p:grpSp>
    </p:spTree>
    <p:extLst>
      <p:ext uri="{BB962C8B-B14F-4D97-AF65-F5344CB8AC3E}">
        <p14:creationId xmlns:p14="http://schemas.microsoft.com/office/powerpoint/2010/main" val="10186303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826655" y="468025"/>
            <a:ext cx="8229600" cy="5768975"/>
          </a:xfrm>
        </p:spPr>
        <p:txBody>
          <a:bodyPr>
            <a:normAutofit/>
          </a:bodyPr>
          <a:lstStyle/>
          <a:p>
            <a:pPr marL="274320" indent="-274320" algn="just">
              <a:buNone/>
              <a:defRPr/>
            </a:pPr>
            <a:r>
              <a:rPr lang="uk-UA" sz="2800" b="1" cap="all" dirty="0"/>
              <a:t>Базисні препарати</a:t>
            </a:r>
            <a:r>
              <a:rPr lang="uk-UA" sz="2800" b="1" dirty="0"/>
              <a:t> </a:t>
            </a:r>
            <a:r>
              <a:rPr lang="uk-UA" sz="2800" dirty="0"/>
              <a:t>(</a:t>
            </a:r>
            <a:r>
              <a:rPr lang="ru-RU" sz="2800" i="1" dirty="0" err="1"/>
              <a:t>stocks</a:t>
            </a:r>
            <a:r>
              <a:rPr lang="uk-UA" sz="2800" dirty="0"/>
              <a:t>) –</a:t>
            </a:r>
          </a:p>
          <a:p>
            <a:pPr marL="274320" indent="-274320" algn="just">
              <a:buNone/>
              <a:defRPr/>
            </a:pPr>
            <a:r>
              <a:rPr lang="uk-UA" sz="2800" dirty="0"/>
              <a:t> речовини, продукти або препарати, що використовуються як вихідні матеріали для виробництва гомеопатичних лікарських засобів. </a:t>
            </a:r>
            <a:r>
              <a:rPr lang="ru-RU" sz="2800" dirty="0" err="1"/>
              <a:t>Базисні</a:t>
            </a:r>
            <a:r>
              <a:rPr lang="ru-RU" sz="2800" dirty="0"/>
              <a:t> </a:t>
            </a:r>
            <a:r>
              <a:rPr lang="ru-RU" sz="2800" dirty="0" err="1"/>
              <a:t>препарати</a:t>
            </a:r>
            <a:r>
              <a:rPr lang="ru-RU" sz="2800" dirty="0"/>
              <a:t> </a:t>
            </a:r>
            <a:r>
              <a:rPr lang="ru-RU" sz="2800" dirty="0" err="1"/>
              <a:t>звичайно</a:t>
            </a:r>
            <a:r>
              <a:rPr lang="ru-RU" sz="2800" dirty="0"/>
              <a:t> </a:t>
            </a:r>
            <a:r>
              <a:rPr lang="ru-RU" sz="2800" dirty="0" err="1"/>
              <a:t>являють</a:t>
            </a:r>
            <a:r>
              <a:rPr lang="ru-RU" sz="2800" dirty="0"/>
              <a:t> собою: для </a:t>
            </a:r>
            <a:r>
              <a:rPr lang="ru-RU" sz="2800" dirty="0" err="1"/>
              <a:t>сировини</a:t>
            </a:r>
            <a:r>
              <a:rPr lang="ru-RU" sz="2800" dirty="0"/>
              <a:t> </a:t>
            </a:r>
            <a:r>
              <a:rPr lang="ru-RU" sz="2800" dirty="0" err="1"/>
              <a:t>рослинного</a:t>
            </a:r>
            <a:r>
              <a:rPr lang="ru-RU" sz="2800" dirty="0"/>
              <a:t>, </a:t>
            </a:r>
            <a:r>
              <a:rPr lang="ru-RU" sz="2800" dirty="0" err="1"/>
              <a:t>тваринного</a:t>
            </a:r>
            <a:r>
              <a:rPr lang="ru-RU" sz="2800" dirty="0"/>
              <a:t> </a:t>
            </a:r>
            <a:r>
              <a:rPr lang="ru-RU" sz="2800" dirty="0" err="1"/>
              <a:t>або</a:t>
            </a:r>
            <a:r>
              <a:rPr lang="ru-RU" sz="2800" dirty="0"/>
              <a:t> </a:t>
            </a:r>
            <a:r>
              <a:rPr lang="ru-RU" sz="2800" dirty="0" err="1"/>
              <a:t>людського</a:t>
            </a:r>
            <a:r>
              <a:rPr lang="ru-RU" sz="2800" dirty="0"/>
              <a:t> </a:t>
            </a:r>
            <a:r>
              <a:rPr lang="ru-RU" sz="2800" dirty="0" err="1"/>
              <a:t>походження</a:t>
            </a:r>
            <a:r>
              <a:rPr lang="ru-RU" sz="2800" dirty="0"/>
              <a:t> – </a:t>
            </a:r>
            <a:r>
              <a:rPr lang="ru-RU" sz="2800" dirty="0" err="1"/>
              <a:t>матричну</a:t>
            </a:r>
            <a:r>
              <a:rPr lang="ru-RU" sz="2800" dirty="0"/>
              <a:t> настойку </a:t>
            </a:r>
            <a:r>
              <a:rPr lang="ru-RU" sz="2800" dirty="0" err="1"/>
              <a:t>або</a:t>
            </a:r>
            <a:r>
              <a:rPr lang="ru-RU" sz="2800" dirty="0"/>
              <a:t> </a:t>
            </a:r>
            <a:r>
              <a:rPr lang="ru-RU" sz="2800" dirty="0" err="1"/>
              <a:t>гліцериновий</a:t>
            </a:r>
            <a:r>
              <a:rPr lang="ru-RU" sz="2800" dirty="0"/>
              <a:t> </a:t>
            </a:r>
            <a:r>
              <a:rPr lang="ru-RU" sz="2800" dirty="0" err="1"/>
              <a:t>мaцeрат</a:t>
            </a:r>
            <a:r>
              <a:rPr lang="ru-RU" sz="2800" dirty="0"/>
              <a:t>; для </a:t>
            </a:r>
            <a:r>
              <a:rPr lang="ru-RU" sz="2800" dirty="0" err="1"/>
              <a:t>сировини</a:t>
            </a:r>
            <a:r>
              <a:rPr lang="ru-RU" sz="2800" dirty="0"/>
              <a:t> </a:t>
            </a:r>
            <a:r>
              <a:rPr lang="ru-RU" sz="2800" dirty="0" err="1"/>
              <a:t>хімічного</a:t>
            </a:r>
            <a:r>
              <a:rPr lang="ru-RU" sz="2800" dirty="0"/>
              <a:t> </a:t>
            </a:r>
            <a:r>
              <a:rPr lang="ru-RU" sz="2800" dirty="0" err="1"/>
              <a:t>або</a:t>
            </a:r>
            <a:r>
              <a:rPr lang="ru-RU" sz="2800" dirty="0"/>
              <a:t> </a:t>
            </a:r>
            <a:r>
              <a:rPr lang="ru-RU" sz="2800" dirty="0" err="1"/>
              <a:t>мінерального</a:t>
            </a:r>
            <a:r>
              <a:rPr lang="ru-RU" sz="2800" dirty="0"/>
              <a:t> </a:t>
            </a:r>
            <a:r>
              <a:rPr lang="ru-RU" sz="2800" dirty="0" err="1"/>
              <a:t>походження</a:t>
            </a:r>
            <a:r>
              <a:rPr lang="ru-RU" sz="2800" dirty="0"/>
              <a:t> – </a:t>
            </a:r>
            <a:r>
              <a:rPr lang="ru-RU" sz="2800" dirty="0" err="1"/>
              <a:t>безпосередньо</a:t>
            </a:r>
            <a:r>
              <a:rPr lang="ru-RU" sz="2800" dirty="0"/>
              <a:t> саму </a:t>
            </a:r>
            <a:r>
              <a:rPr lang="ru-RU" sz="2800" dirty="0" err="1"/>
              <a:t>речовину</a:t>
            </a:r>
            <a:r>
              <a:rPr lang="ru-RU" sz="2800" dirty="0"/>
              <a:t>.</a:t>
            </a:r>
          </a:p>
          <a:p>
            <a:pPr marL="274320" indent="-274320">
              <a:buFont typeface="Wingdings 2"/>
              <a:buChar char=""/>
              <a:defRPr/>
            </a:pPr>
            <a:endParaRPr lang="ru-RU" sz="2800" dirty="0"/>
          </a:p>
        </p:txBody>
      </p:sp>
    </p:spTree>
    <p:extLst>
      <p:ext uri="{BB962C8B-B14F-4D97-AF65-F5344CB8AC3E}">
        <p14:creationId xmlns:p14="http://schemas.microsoft.com/office/powerpoint/2010/main" val="21341403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854364" y="474806"/>
            <a:ext cx="8229600" cy="5697538"/>
          </a:xfrm>
        </p:spPr>
        <p:txBody>
          <a:bodyPr>
            <a:normAutofit/>
          </a:bodyPr>
          <a:lstStyle/>
          <a:p>
            <a:pPr marL="274320" indent="-274320" algn="just">
              <a:buNone/>
              <a:defRPr/>
            </a:pPr>
            <a:r>
              <a:rPr lang="uk-UA" sz="2800" b="1" cap="all" dirty="0" err="1"/>
              <a:t>гомеопатичнА</a:t>
            </a:r>
            <a:r>
              <a:rPr lang="uk-UA" sz="2800" b="1" cap="all" dirty="0"/>
              <a:t> СИРОВИНА </a:t>
            </a:r>
            <a:r>
              <a:rPr lang="uk-UA" sz="2800" b="1" dirty="0"/>
              <a:t>– </a:t>
            </a:r>
          </a:p>
          <a:p>
            <a:pPr marL="274320" indent="-274320" algn="just">
              <a:buNone/>
              <a:defRPr/>
            </a:pPr>
            <a:r>
              <a:rPr lang="uk-UA" sz="2800" dirty="0"/>
              <a:t>речовина (субстанція) рослинного, мінерального, тваринного, мікробного походження, фізіологічні виділення тварин і людини, інші біологічні субстрати і синтетичні речовини, необхідні для виготовлення </a:t>
            </a:r>
            <a:r>
              <a:rPr lang="uk-UA" sz="2800" dirty="0" err="1"/>
              <a:t>ГомЛЗ</a:t>
            </a:r>
            <a:r>
              <a:rPr lang="uk-UA" sz="2800" dirty="0"/>
              <a:t>. </a:t>
            </a:r>
            <a:r>
              <a:rPr lang="ru-RU" sz="2800" dirty="0" err="1"/>
              <a:t>Сировина</a:t>
            </a:r>
            <a:r>
              <a:rPr lang="ru-RU" sz="2800" dirty="0"/>
              <a:t> </a:t>
            </a:r>
            <a:r>
              <a:rPr lang="ru-RU" sz="2800" dirty="0" err="1"/>
              <a:t>рослинного</a:t>
            </a:r>
            <a:r>
              <a:rPr lang="ru-RU" sz="2800" dirty="0"/>
              <a:t>, </a:t>
            </a:r>
            <a:r>
              <a:rPr lang="ru-RU" sz="2800" dirty="0" err="1"/>
              <a:t>тваринного</a:t>
            </a:r>
            <a:r>
              <a:rPr lang="ru-RU" sz="2800" dirty="0"/>
              <a:t> </a:t>
            </a:r>
            <a:r>
              <a:rPr lang="ru-RU" sz="2800" dirty="0" err="1"/>
              <a:t>або</a:t>
            </a:r>
            <a:r>
              <a:rPr lang="ru-RU" sz="2800" dirty="0"/>
              <a:t> </a:t>
            </a:r>
            <a:r>
              <a:rPr lang="ru-RU" sz="2800" dirty="0" err="1"/>
              <a:t>людського</a:t>
            </a:r>
            <a:r>
              <a:rPr lang="ru-RU" sz="2800" dirty="0"/>
              <a:t> </a:t>
            </a:r>
            <a:r>
              <a:rPr lang="ru-RU" sz="2800" dirty="0" err="1"/>
              <a:t>походження</a:t>
            </a:r>
            <a:r>
              <a:rPr lang="ru-RU" sz="2800" dirty="0"/>
              <a:t> </a:t>
            </a:r>
            <a:r>
              <a:rPr lang="ru-RU" sz="2800" dirty="0" err="1"/>
              <a:t>може</a:t>
            </a:r>
            <a:r>
              <a:rPr lang="ru-RU" sz="2800" dirty="0"/>
              <a:t> </a:t>
            </a:r>
            <a:r>
              <a:rPr lang="ru-RU" sz="2800" dirty="0" err="1"/>
              <a:t>використовуватися</a:t>
            </a:r>
            <a:r>
              <a:rPr lang="ru-RU" sz="2800" dirty="0"/>
              <a:t> у </a:t>
            </a:r>
            <a:r>
              <a:rPr lang="ru-RU" sz="2800" dirty="0" err="1"/>
              <a:t>свіжому</a:t>
            </a:r>
            <a:r>
              <a:rPr lang="ru-RU" sz="2800" dirty="0"/>
              <a:t> </a:t>
            </a:r>
            <a:r>
              <a:rPr lang="ru-RU" sz="2800" dirty="0" err="1"/>
              <a:t>або</a:t>
            </a:r>
            <a:r>
              <a:rPr lang="ru-RU" sz="2800" dirty="0"/>
              <a:t> </a:t>
            </a:r>
            <a:r>
              <a:rPr lang="ru-RU" sz="2800" dirty="0" err="1"/>
              <a:t>висушеному</a:t>
            </a:r>
            <a:r>
              <a:rPr lang="ru-RU" sz="2800" dirty="0"/>
              <a:t> </a:t>
            </a:r>
            <a:r>
              <a:rPr lang="ru-RU" sz="2800" dirty="0" err="1"/>
              <a:t>вигляді</a:t>
            </a:r>
            <a:r>
              <a:rPr lang="ru-RU" sz="2800" dirty="0"/>
              <a:t>. </a:t>
            </a:r>
            <a:r>
              <a:rPr lang="uk-UA" sz="2800" dirty="0"/>
              <a:t>Інколи</a:t>
            </a:r>
            <a:r>
              <a:rPr lang="ru-RU" sz="2800" dirty="0"/>
              <a:t> </a:t>
            </a:r>
            <a:r>
              <a:rPr lang="ru-RU" sz="2800" dirty="0" err="1"/>
              <a:t>допускається</a:t>
            </a:r>
            <a:r>
              <a:rPr lang="ru-RU" sz="2800" dirty="0"/>
              <a:t> </a:t>
            </a:r>
            <a:r>
              <a:rPr lang="ru-RU" sz="2800" dirty="0" err="1"/>
              <a:t>зберігання</a:t>
            </a:r>
            <a:r>
              <a:rPr lang="ru-RU" sz="2800" dirty="0"/>
              <a:t> </a:t>
            </a:r>
            <a:r>
              <a:rPr lang="ru-RU" sz="2800" dirty="0" err="1"/>
              <a:t>свіжого</a:t>
            </a:r>
            <a:r>
              <a:rPr lang="ru-RU" sz="2800" dirty="0"/>
              <a:t> </a:t>
            </a:r>
            <a:r>
              <a:rPr lang="ru-RU" sz="2800" dirty="0" err="1"/>
              <a:t>матеріалу</a:t>
            </a:r>
            <a:r>
              <a:rPr lang="ru-RU" sz="2800" dirty="0"/>
              <a:t> в </a:t>
            </a:r>
            <a:r>
              <a:rPr lang="ru-RU" sz="2800" dirty="0" err="1"/>
              <a:t>замороженому</a:t>
            </a:r>
            <a:r>
              <a:rPr lang="ru-RU" sz="2800" dirty="0"/>
              <a:t> </a:t>
            </a:r>
            <a:r>
              <a:rPr lang="ru-RU" sz="2800" dirty="0" err="1"/>
              <a:t>вигляді</a:t>
            </a:r>
            <a:r>
              <a:rPr lang="ru-RU" sz="2800" dirty="0"/>
              <a:t>.</a:t>
            </a:r>
          </a:p>
          <a:p>
            <a:pPr marL="274320" indent="-274320" algn="just">
              <a:buFont typeface="Wingdings 2"/>
              <a:buChar char=""/>
              <a:defRPr/>
            </a:pPr>
            <a:endParaRPr lang="ru-RU" sz="2800" dirty="0"/>
          </a:p>
        </p:txBody>
      </p:sp>
    </p:spTree>
    <p:extLst>
      <p:ext uri="{BB962C8B-B14F-4D97-AF65-F5344CB8AC3E}">
        <p14:creationId xmlns:p14="http://schemas.microsoft.com/office/powerpoint/2010/main" val="34463111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95472" y="71414"/>
            <a:ext cx="8229600" cy="785810"/>
          </a:xfrm>
        </p:spPr>
        <p:txBody>
          <a:bodyPr>
            <a:noAutofit/>
          </a:bodyPr>
          <a:lstStyle/>
          <a:p>
            <a:pPr hangingPunct="0">
              <a:defRPr/>
            </a:pPr>
            <a:r>
              <a:rPr lang="ru-RU" sz="2400">
                <a:solidFill>
                  <a:schemeClr val="tx1"/>
                </a:solidFill>
              </a:rPr>
              <a:t>АЛГОРИТМ ТЕХНОЛОГ</a:t>
            </a:r>
            <a:r>
              <a:rPr lang="uk-UA" sz="2400">
                <a:solidFill>
                  <a:schemeClr val="tx1"/>
                </a:solidFill>
              </a:rPr>
              <a:t>ІЇ МАТРИЧНОЇ НАСТОЙКИ</a:t>
            </a:r>
            <a:r>
              <a:rPr lang="ru-RU" sz="2400">
                <a:solidFill>
                  <a:schemeClr val="tx1"/>
                </a:solidFill>
              </a:rPr>
              <a:t/>
            </a:r>
            <a:br>
              <a:rPr lang="ru-RU" sz="2400">
                <a:solidFill>
                  <a:schemeClr val="tx1"/>
                </a:solidFill>
              </a:rPr>
            </a:br>
            <a:r>
              <a:rPr lang="ru-RU" sz="2400">
                <a:solidFill>
                  <a:schemeClr val="tx1"/>
                </a:solidFill>
              </a:rPr>
              <a:t>ЗА </a:t>
            </a:r>
            <a:r>
              <a:rPr lang="ru-RU" sz="2400" b="1" i="1" u="sng">
                <a:solidFill>
                  <a:schemeClr val="tx1"/>
                </a:solidFill>
              </a:rPr>
              <a:t>МЕТОДОМ  1</a:t>
            </a:r>
            <a:r>
              <a:rPr lang="ru-RU" sz="2400">
                <a:solidFill>
                  <a:schemeClr val="tx1"/>
                </a:solidFill>
              </a:rPr>
              <a:t> ЗГІДНО ДФУ</a:t>
            </a:r>
            <a:endParaRPr lang="ru-RU" sz="2400">
              <a:solidFill>
                <a:schemeClr val="tx1"/>
              </a:solidFill>
            </a:endParaRPr>
          </a:p>
        </p:txBody>
      </p:sp>
      <p:grpSp>
        <p:nvGrpSpPr>
          <p:cNvPr id="18434" name="Group 2"/>
          <p:cNvGrpSpPr>
            <a:grpSpLocks/>
          </p:cNvGrpSpPr>
          <p:nvPr/>
        </p:nvGrpSpPr>
        <p:grpSpPr bwMode="auto">
          <a:xfrm>
            <a:off x="1952626" y="857251"/>
            <a:ext cx="8143875" cy="5826125"/>
            <a:chOff x="1161" y="3298"/>
            <a:chExt cx="9900" cy="9176"/>
          </a:xfrm>
        </p:grpSpPr>
        <p:sp>
          <p:nvSpPr>
            <p:cNvPr id="18435" name="Text Box 3"/>
            <p:cNvSpPr txBox="1">
              <a:spLocks noChangeArrowheads="1"/>
            </p:cNvSpPr>
            <p:nvPr/>
          </p:nvSpPr>
          <p:spPr bwMode="auto">
            <a:xfrm>
              <a:off x="4894" y="3298"/>
              <a:ext cx="2387" cy="547"/>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Вихідна сировина</a:t>
              </a:r>
              <a:endParaRPr lang="ru-RU"/>
            </a:p>
          </p:txBody>
        </p:sp>
        <p:sp>
          <p:nvSpPr>
            <p:cNvPr id="18436" name="Text Box 4"/>
            <p:cNvSpPr txBox="1">
              <a:spLocks noChangeArrowheads="1"/>
            </p:cNvSpPr>
            <p:nvPr/>
          </p:nvSpPr>
          <p:spPr bwMode="auto">
            <a:xfrm>
              <a:off x="7641" y="4554"/>
              <a:ext cx="3420" cy="144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b="1">
                  <a:latin typeface="Times New Roman" pitchFamily="18" charset="0"/>
                </a:rPr>
                <a:t>Метод 1</a:t>
              </a:r>
              <a:r>
                <a:rPr lang="en-US" sz="1200" b="1">
                  <a:latin typeface="Times New Roman" pitchFamily="18" charset="0"/>
                </a:rPr>
                <a:t>b</a:t>
              </a:r>
              <a:endParaRPr lang="uk-UA" sz="1200" b="1">
                <a:latin typeface="Times New Roman" pitchFamily="18" charset="0"/>
              </a:endParaRPr>
            </a:p>
            <a:p>
              <a:pPr algn="ctr">
                <a:spcBef>
                  <a:spcPts val="300"/>
                </a:spcBef>
                <a:spcAft>
                  <a:spcPts val="300"/>
                </a:spcAft>
              </a:pPr>
              <a:r>
                <a:rPr lang="uk-UA" sz="1200">
                  <a:latin typeface="Times New Roman" pitchFamily="18" charset="0"/>
                </a:rPr>
                <a:t>Свіжа рослинна  латексна </a:t>
              </a:r>
              <a:br>
                <a:rPr lang="uk-UA" sz="1200">
                  <a:latin typeface="Times New Roman" pitchFamily="18" charset="0"/>
                </a:rPr>
              </a:br>
              <a:r>
                <a:rPr lang="uk-UA" sz="1200">
                  <a:latin typeface="Times New Roman" pitchFamily="18" charset="0"/>
                </a:rPr>
                <a:t>сировина</a:t>
              </a:r>
              <a:endParaRPr lang="ru-RU"/>
            </a:p>
          </p:txBody>
        </p:sp>
        <p:sp>
          <p:nvSpPr>
            <p:cNvPr id="18437" name="Text Box 5"/>
            <p:cNvSpPr txBox="1">
              <a:spLocks noChangeArrowheads="1"/>
            </p:cNvSpPr>
            <p:nvPr/>
          </p:nvSpPr>
          <p:spPr bwMode="auto">
            <a:xfrm>
              <a:off x="4761" y="4562"/>
              <a:ext cx="1260" cy="1440"/>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uk-UA" sz="1100">
                  <a:latin typeface="Calibri" pitchFamily="34" charset="0"/>
                </a:rPr>
                <a:t>Спирт </a:t>
              </a:r>
            </a:p>
            <a:p>
              <a:pPr algn="ctr">
                <a:spcAft>
                  <a:spcPts val="1000"/>
                </a:spcAft>
              </a:pPr>
              <a:r>
                <a:rPr lang="uk-UA" sz="1100">
                  <a:latin typeface="Calibri" pitchFamily="34" charset="0"/>
                </a:rPr>
                <a:t>етиловий 90 % - вий</a:t>
              </a:r>
              <a:endParaRPr lang="ru-RU"/>
            </a:p>
          </p:txBody>
        </p:sp>
        <p:sp>
          <p:nvSpPr>
            <p:cNvPr id="18438" name="Text Box 6"/>
            <p:cNvSpPr txBox="1">
              <a:spLocks noChangeArrowheads="1"/>
            </p:cNvSpPr>
            <p:nvPr/>
          </p:nvSpPr>
          <p:spPr bwMode="auto">
            <a:xfrm>
              <a:off x="1161" y="4562"/>
              <a:ext cx="3420" cy="1432"/>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b="1">
                  <a:latin typeface="Times New Roman" pitchFamily="18" charset="0"/>
                </a:rPr>
                <a:t>Метод 1а</a:t>
              </a:r>
            </a:p>
            <a:p>
              <a:pPr algn="ctr">
                <a:spcBef>
                  <a:spcPts val="100"/>
                </a:spcBef>
                <a:spcAft>
                  <a:spcPts val="300"/>
                </a:spcAft>
              </a:pPr>
              <a:r>
                <a:rPr lang="uk-UA" sz="1200">
                  <a:latin typeface="Times New Roman" pitchFamily="18" charset="0"/>
                </a:rPr>
                <a:t>Свіжа рослинна сировина, що звичайно містить більше 70 % віджатого соку, ефірної олії та не містить смоли або слиз</a:t>
              </a:r>
              <a:endParaRPr lang="ru-RU"/>
            </a:p>
          </p:txBody>
        </p:sp>
        <p:sp>
          <p:nvSpPr>
            <p:cNvPr id="18439" name="Text Box 7"/>
            <p:cNvSpPr txBox="1">
              <a:spLocks noChangeArrowheads="1"/>
            </p:cNvSpPr>
            <p:nvPr/>
          </p:nvSpPr>
          <p:spPr bwMode="auto">
            <a:xfrm>
              <a:off x="1161" y="11394"/>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Контроль</a:t>
              </a:r>
              <a:r>
                <a:rPr lang="ru-RU" sz="1200">
                  <a:latin typeface="Times New Roman" pitchFamily="18" charset="0"/>
                </a:rPr>
                <a:t> </a:t>
              </a:r>
              <a:r>
                <a:rPr lang="uk-UA" sz="1200">
                  <a:latin typeface="Times New Roman" pitchFamily="18" charset="0"/>
                </a:rPr>
                <a:t>якості</a:t>
              </a:r>
              <a:endParaRPr lang="ru-RU"/>
            </a:p>
          </p:txBody>
        </p:sp>
        <p:sp>
          <p:nvSpPr>
            <p:cNvPr id="18440" name="Text Box 8"/>
            <p:cNvSpPr txBox="1">
              <a:spLocks noChangeArrowheads="1"/>
            </p:cNvSpPr>
            <p:nvPr/>
          </p:nvSpPr>
          <p:spPr bwMode="auto">
            <a:xfrm>
              <a:off x="1161" y="10715"/>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Фільтрування</a:t>
              </a:r>
              <a:endParaRPr lang="ru-RU"/>
            </a:p>
          </p:txBody>
        </p:sp>
        <p:sp>
          <p:nvSpPr>
            <p:cNvPr id="18441" name="Text Box 9"/>
            <p:cNvSpPr txBox="1">
              <a:spLocks noChangeArrowheads="1"/>
            </p:cNvSpPr>
            <p:nvPr/>
          </p:nvSpPr>
          <p:spPr bwMode="auto">
            <a:xfrm>
              <a:off x="1161" y="6391"/>
              <a:ext cx="3420" cy="372"/>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uk-UA" sz="1200">
                  <a:latin typeface="Times New Roman" pitchFamily="18" charset="0"/>
                </a:rPr>
                <a:t>Подрібнення сировини</a:t>
              </a:r>
              <a:endParaRPr lang="ru-RU"/>
            </a:p>
          </p:txBody>
        </p:sp>
        <p:sp>
          <p:nvSpPr>
            <p:cNvPr id="18442" name="Text Box 10"/>
            <p:cNvSpPr txBox="1">
              <a:spLocks noChangeArrowheads="1"/>
            </p:cNvSpPr>
            <p:nvPr/>
          </p:nvSpPr>
          <p:spPr bwMode="auto">
            <a:xfrm>
              <a:off x="1161" y="7123"/>
              <a:ext cx="342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Віджимання соку</a:t>
              </a:r>
              <a:endParaRPr lang="ru-RU"/>
            </a:p>
          </p:txBody>
        </p:sp>
        <p:sp>
          <p:nvSpPr>
            <p:cNvPr id="18443" name="Text Box 11"/>
            <p:cNvSpPr txBox="1">
              <a:spLocks noChangeArrowheads="1"/>
            </p:cNvSpPr>
            <p:nvPr/>
          </p:nvSpPr>
          <p:spPr bwMode="auto">
            <a:xfrm>
              <a:off x="1161" y="12114"/>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Оформлення до використання</a:t>
              </a:r>
              <a:endParaRPr lang="ru-RU"/>
            </a:p>
          </p:txBody>
        </p:sp>
        <p:sp>
          <p:nvSpPr>
            <p:cNvPr id="18444" name="Text Box 12"/>
            <p:cNvSpPr txBox="1">
              <a:spLocks noChangeArrowheads="1"/>
            </p:cNvSpPr>
            <p:nvPr/>
          </p:nvSpPr>
          <p:spPr bwMode="auto">
            <a:xfrm>
              <a:off x="1161" y="9954"/>
              <a:ext cx="342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Мацерація не менше 5 діб </a:t>
              </a:r>
              <a:endParaRPr lang="ru-RU"/>
            </a:p>
          </p:txBody>
        </p:sp>
        <p:sp>
          <p:nvSpPr>
            <p:cNvPr id="18445" name="Text Box 13"/>
            <p:cNvSpPr txBox="1">
              <a:spLocks noChangeArrowheads="1"/>
            </p:cNvSpPr>
            <p:nvPr/>
          </p:nvSpPr>
          <p:spPr bwMode="auto">
            <a:xfrm>
              <a:off x="1161" y="8563"/>
              <a:ext cx="3420" cy="1031"/>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Змішування із рівною за масою кількістю спирту етилового </a:t>
              </a:r>
              <a:br>
                <a:rPr lang="uk-UA" sz="1200">
                  <a:latin typeface="Times New Roman" pitchFamily="18" charset="0"/>
                </a:rPr>
              </a:br>
              <a:r>
                <a:rPr lang="uk-UA" sz="1200">
                  <a:latin typeface="Times New Roman" pitchFamily="18" charset="0"/>
                </a:rPr>
                <a:t>90 %-вого</a:t>
              </a:r>
              <a:endParaRPr lang="ru-RU"/>
            </a:p>
          </p:txBody>
        </p:sp>
        <p:sp>
          <p:nvSpPr>
            <p:cNvPr id="18446" name="Text Box 14"/>
            <p:cNvSpPr txBox="1">
              <a:spLocks noChangeArrowheads="1"/>
            </p:cNvSpPr>
            <p:nvPr/>
          </p:nvSpPr>
          <p:spPr bwMode="auto">
            <a:xfrm>
              <a:off x="1161" y="7843"/>
              <a:ext cx="342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Відважування</a:t>
              </a:r>
              <a:endParaRPr lang="ru-RU"/>
            </a:p>
          </p:txBody>
        </p:sp>
        <p:sp>
          <p:nvSpPr>
            <p:cNvPr id="18447" name="Freeform 15"/>
            <p:cNvSpPr>
              <a:spLocks/>
            </p:cNvSpPr>
            <p:nvPr/>
          </p:nvSpPr>
          <p:spPr bwMode="auto">
            <a:xfrm>
              <a:off x="6021" y="384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18448" name="Line 16"/>
            <p:cNvSpPr>
              <a:spLocks noChangeShapeType="1"/>
            </p:cNvSpPr>
            <p:nvPr/>
          </p:nvSpPr>
          <p:spPr bwMode="auto">
            <a:xfrm flipV="1">
              <a:off x="2961" y="4194"/>
              <a:ext cx="6120" cy="8"/>
            </a:xfrm>
            <a:prstGeom prst="line">
              <a:avLst/>
            </a:prstGeom>
            <a:noFill/>
            <a:ln w="9525">
              <a:solidFill>
                <a:srgbClr val="000000"/>
              </a:solidFill>
              <a:round/>
              <a:headEnd/>
              <a:tailEnd/>
            </a:ln>
          </p:spPr>
          <p:txBody>
            <a:bodyPr/>
            <a:lstStyle/>
            <a:p>
              <a:endParaRPr lang="ru-RU"/>
            </a:p>
          </p:txBody>
        </p:sp>
        <p:sp>
          <p:nvSpPr>
            <p:cNvPr id="18449" name="Freeform 17"/>
            <p:cNvSpPr>
              <a:spLocks/>
            </p:cNvSpPr>
            <p:nvPr/>
          </p:nvSpPr>
          <p:spPr bwMode="auto">
            <a:xfrm>
              <a:off x="2961" y="420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18450" name="Freeform 18"/>
            <p:cNvSpPr>
              <a:spLocks/>
            </p:cNvSpPr>
            <p:nvPr/>
          </p:nvSpPr>
          <p:spPr bwMode="auto">
            <a:xfrm>
              <a:off x="6741" y="420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18451" name="Freeform 19"/>
            <p:cNvSpPr>
              <a:spLocks/>
            </p:cNvSpPr>
            <p:nvPr/>
          </p:nvSpPr>
          <p:spPr bwMode="auto">
            <a:xfrm>
              <a:off x="9079" y="420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18452" name="Freeform 20"/>
            <p:cNvSpPr>
              <a:spLocks/>
            </p:cNvSpPr>
            <p:nvPr/>
          </p:nvSpPr>
          <p:spPr bwMode="auto">
            <a:xfrm>
              <a:off x="2959" y="600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18453" name="Freeform 21"/>
            <p:cNvSpPr>
              <a:spLocks/>
            </p:cNvSpPr>
            <p:nvPr/>
          </p:nvSpPr>
          <p:spPr bwMode="auto">
            <a:xfrm>
              <a:off x="2959" y="676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18454" name="Freeform 22"/>
            <p:cNvSpPr>
              <a:spLocks/>
            </p:cNvSpPr>
            <p:nvPr/>
          </p:nvSpPr>
          <p:spPr bwMode="auto">
            <a:xfrm>
              <a:off x="2961" y="748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18455" name="Freeform 23"/>
            <p:cNvSpPr>
              <a:spLocks/>
            </p:cNvSpPr>
            <p:nvPr/>
          </p:nvSpPr>
          <p:spPr bwMode="auto">
            <a:xfrm>
              <a:off x="2961" y="820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18456" name="Freeform 24"/>
            <p:cNvSpPr>
              <a:spLocks/>
            </p:cNvSpPr>
            <p:nvPr/>
          </p:nvSpPr>
          <p:spPr bwMode="auto">
            <a:xfrm>
              <a:off x="2961" y="9636"/>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18457" name="Freeform 25"/>
            <p:cNvSpPr>
              <a:spLocks/>
            </p:cNvSpPr>
            <p:nvPr/>
          </p:nvSpPr>
          <p:spPr bwMode="auto">
            <a:xfrm>
              <a:off x="2961" y="1031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18458" name="Text Box 26"/>
            <p:cNvSpPr txBox="1">
              <a:spLocks noChangeArrowheads="1"/>
            </p:cNvSpPr>
            <p:nvPr/>
          </p:nvSpPr>
          <p:spPr bwMode="auto">
            <a:xfrm>
              <a:off x="6201" y="4562"/>
              <a:ext cx="1260" cy="1440"/>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uk-UA" sz="1100">
                  <a:latin typeface="Calibri" pitchFamily="34" charset="0"/>
                </a:rPr>
                <a:t>Спирт </a:t>
              </a:r>
            </a:p>
            <a:p>
              <a:pPr algn="ctr">
                <a:spcAft>
                  <a:spcPts val="1000"/>
                </a:spcAft>
              </a:pPr>
              <a:r>
                <a:rPr lang="uk-UA" sz="1100">
                  <a:latin typeface="Calibri" pitchFamily="34" charset="0"/>
                </a:rPr>
                <a:t>етиловий 36 % - вий</a:t>
              </a:r>
              <a:endParaRPr lang="ru-RU"/>
            </a:p>
          </p:txBody>
        </p:sp>
        <p:sp>
          <p:nvSpPr>
            <p:cNvPr id="18459" name="Freeform 27"/>
            <p:cNvSpPr>
              <a:spLocks/>
            </p:cNvSpPr>
            <p:nvPr/>
          </p:nvSpPr>
          <p:spPr bwMode="auto">
            <a:xfrm>
              <a:off x="5479" y="420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18460" name="Text Box 28"/>
            <p:cNvSpPr txBox="1">
              <a:spLocks noChangeArrowheads="1"/>
            </p:cNvSpPr>
            <p:nvPr/>
          </p:nvSpPr>
          <p:spPr bwMode="auto">
            <a:xfrm>
              <a:off x="7641" y="8514"/>
              <a:ext cx="3420" cy="108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Змішування з 2 масовими частинами спирту етилового </a:t>
              </a:r>
              <a:br>
                <a:rPr lang="uk-UA" sz="1200">
                  <a:latin typeface="Times New Roman" pitchFamily="18" charset="0"/>
                </a:rPr>
              </a:br>
              <a:r>
                <a:rPr lang="uk-UA" sz="1200">
                  <a:latin typeface="Times New Roman" pitchFamily="18" charset="0"/>
                </a:rPr>
                <a:t>36 %-вого</a:t>
              </a:r>
              <a:endParaRPr lang="ru-RU"/>
            </a:p>
          </p:txBody>
        </p:sp>
        <p:sp>
          <p:nvSpPr>
            <p:cNvPr id="18461" name="Line 29"/>
            <p:cNvSpPr>
              <a:spLocks noChangeShapeType="1"/>
            </p:cNvSpPr>
            <p:nvPr/>
          </p:nvSpPr>
          <p:spPr bwMode="auto">
            <a:xfrm>
              <a:off x="9441" y="9594"/>
              <a:ext cx="0" cy="1080"/>
            </a:xfrm>
            <a:prstGeom prst="line">
              <a:avLst/>
            </a:prstGeom>
            <a:noFill/>
            <a:ln w="9525">
              <a:solidFill>
                <a:srgbClr val="000000"/>
              </a:solidFill>
              <a:round/>
              <a:headEnd/>
              <a:tailEnd type="stealth" w="sm" len="med"/>
            </a:ln>
          </p:spPr>
          <p:txBody>
            <a:bodyPr/>
            <a:lstStyle/>
            <a:p>
              <a:endParaRPr lang="ru-RU"/>
            </a:p>
          </p:txBody>
        </p:sp>
        <p:sp>
          <p:nvSpPr>
            <p:cNvPr id="18462" name="Line 30"/>
            <p:cNvSpPr>
              <a:spLocks noChangeShapeType="1"/>
            </p:cNvSpPr>
            <p:nvPr/>
          </p:nvSpPr>
          <p:spPr bwMode="auto">
            <a:xfrm>
              <a:off x="9441" y="5994"/>
              <a:ext cx="0" cy="1800"/>
            </a:xfrm>
            <a:prstGeom prst="line">
              <a:avLst/>
            </a:prstGeom>
            <a:noFill/>
            <a:ln w="9525">
              <a:solidFill>
                <a:srgbClr val="000000"/>
              </a:solidFill>
              <a:round/>
              <a:headEnd/>
              <a:tailEnd type="stealth" w="sm" len="med"/>
            </a:ln>
          </p:spPr>
          <p:txBody>
            <a:bodyPr/>
            <a:lstStyle/>
            <a:p>
              <a:endParaRPr lang="ru-RU"/>
            </a:p>
          </p:txBody>
        </p:sp>
        <p:sp>
          <p:nvSpPr>
            <p:cNvPr id="18463" name="Text Box 31"/>
            <p:cNvSpPr txBox="1">
              <a:spLocks noChangeArrowheads="1"/>
            </p:cNvSpPr>
            <p:nvPr/>
          </p:nvSpPr>
          <p:spPr bwMode="auto">
            <a:xfrm>
              <a:off x="7641" y="7794"/>
              <a:ext cx="342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Відважування</a:t>
              </a:r>
              <a:endParaRPr lang="ru-RU"/>
            </a:p>
          </p:txBody>
        </p:sp>
        <p:sp>
          <p:nvSpPr>
            <p:cNvPr id="18464" name="Line 32"/>
            <p:cNvSpPr>
              <a:spLocks noChangeShapeType="1"/>
            </p:cNvSpPr>
            <p:nvPr/>
          </p:nvSpPr>
          <p:spPr bwMode="auto">
            <a:xfrm>
              <a:off x="6201" y="11089"/>
              <a:ext cx="0" cy="360"/>
            </a:xfrm>
            <a:prstGeom prst="line">
              <a:avLst/>
            </a:prstGeom>
            <a:noFill/>
            <a:ln w="9525">
              <a:solidFill>
                <a:srgbClr val="000000"/>
              </a:solidFill>
              <a:round/>
              <a:headEnd/>
              <a:tailEnd type="stealth" w="sm" len="med"/>
            </a:ln>
          </p:spPr>
          <p:txBody>
            <a:bodyPr/>
            <a:lstStyle/>
            <a:p>
              <a:endParaRPr lang="ru-RU"/>
            </a:p>
          </p:txBody>
        </p:sp>
        <p:sp>
          <p:nvSpPr>
            <p:cNvPr id="18465" name="Line 33"/>
            <p:cNvSpPr>
              <a:spLocks noChangeShapeType="1"/>
            </p:cNvSpPr>
            <p:nvPr/>
          </p:nvSpPr>
          <p:spPr bwMode="auto">
            <a:xfrm>
              <a:off x="6201" y="11754"/>
              <a:ext cx="0" cy="360"/>
            </a:xfrm>
            <a:prstGeom prst="line">
              <a:avLst/>
            </a:prstGeom>
            <a:noFill/>
            <a:ln w="9525">
              <a:solidFill>
                <a:srgbClr val="000000"/>
              </a:solidFill>
              <a:round/>
              <a:headEnd/>
              <a:tailEnd type="stealth" w="sm" len="med"/>
            </a:ln>
          </p:spPr>
          <p:txBody>
            <a:bodyPr/>
            <a:lstStyle/>
            <a:p>
              <a:endParaRPr lang="ru-RU"/>
            </a:p>
          </p:txBody>
        </p:sp>
        <p:sp>
          <p:nvSpPr>
            <p:cNvPr id="18466" name="Line 34"/>
            <p:cNvSpPr>
              <a:spLocks noChangeShapeType="1"/>
            </p:cNvSpPr>
            <p:nvPr/>
          </p:nvSpPr>
          <p:spPr bwMode="auto">
            <a:xfrm>
              <a:off x="5301" y="5994"/>
              <a:ext cx="0" cy="3060"/>
            </a:xfrm>
            <a:prstGeom prst="line">
              <a:avLst/>
            </a:prstGeom>
            <a:noFill/>
            <a:ln w="9525">
              <a:solidFill>
                <a:srgbClr val="000000"/>
              </a:solidFill>
              <a:round/>
              <a:headEnd/>
              <a:tailEnd/>
            </a:ln>
          </p:spPr>
          <p:txBody>
            <a:bodyPr/>
            <a:lstStyle/>
            <a:p>
              <a:endParaRPr lang="ru-RU"/>
            </a:p>
          </p:txBody>
        </p:sp>
        <p:sp>
          <p:nvSpPr>
            <p:cNvPr id="18467" name="Line 35"/>
            <p:cNvSpPr>
              <a:spLocks noChangeShapeType="1"/>
            </p:cNvSpPr>
            <p:nvPr/>
          </p:nvSpPr>
          <p:spPr bwMode="auto">
            <a:xfrm flipH="1">
              <a:off x="4581" y="9054"/>
              <a:ext cx="720" cy="0"/>
            </a:xfrm>
            <a:prstGeom prst="line">
              <a:avLst/>
            </a:prstGeom>
            <a:noFill/>
            <a:ln w="9525">
              <a:solidFill>
                <a:srgbClr val="000000"/>
              </a:solidFill>
              <a:round/>
              <a:headEnd/>
              <a:tailEnd type="stealth" w="sm" len="med"/>
            </a:ln>
          </p:spPr>
          <p:txBody>
            <a:bodyPr/>
            <a:lstStyle/>
            <a:p>
              <a:endParaRPr lang="ru-RU"/>
            </a:p>
          </p:txBody>
        </p:sp>
        <p:sp>
          <p:nvSpPr>
            <p:cNvPr id="18468" name="Line 36"/>
            <p:cNvSpPr>
              <a:spLocks noChangeShapeType="1"/>
            </p:cNvSpPr>
            <p:nvPr/>
          </p:nvSpPr>
          <p:spPr bwMode="auto">
            <a:xfrm>
              <a:off x="6921" y="5994"/>
              <a:ext cx="0" cy="3060"/>
            </a:xfrm>
            <a:prstGeom prst="line">
              <a:avLst/>
            </a:prstGeom>
            <a:noFill/>
            <a:ln w="9525">
              <a:solidFill>
                <a:srgbClr val="000000"/>
              </a:solidFill>
              <a:round/>
              <a:headEnd/>
              <a:tailEnd/>
            </a:ln>
          </p:spPr>
          <p:txBody>
            <a:bodyPr/>
            <a:lstStyle/>
            <a:p>
              <a:endParaRPr lang="ru-RU"/>
            </a:p>
          </p:txBody>
        </p:sp>
        <p:sp>
          <p:nvSpPr>
            <p:cNvPr id="18469" name="Line 37"/>
            <p:cNvSpPr>
              <a:spLocks noChangeShapeType="1"/>
            </p:cNvSpPr>
            <p:nvPr/>
          </p:nvSpPr>
          <p:spPr bwMode="auto">
            <a:xfrm>
              <a:off x="6921" y="9054"/>
              <a:ext cx="720" cy="0"/>
            </a:xfrm>
            <a:prstGeom prst="line">
              <a:avLst/>
            </a:prstGeom>
            <a:noFill/>
            <a:ln w="9525">
              <a:solidFill>
                <a:srgbClr val="000000"/>
              </a:solidFill>
              <a:round/>
              <a:headEnd/>
              <a:tailEnd type="stealth" w="sm" len="med"/>
            </a:ln>
          </p:spPr>
          <p:txBody>
            <a:bodyPr/>
            <a:lstStyle/>
            <a:p>
              <a:endParaRPr lang="ru-RU"/>
            </a:p>
          </p:txBody>
        </p:sp>
        <p:sp>
          <p:nvSpPr>
            <p:cNvPr id="18470" name="Line 38"/>
            <p:cNvSpPr>
              <a:spLocks noChangeShapeType="1"/>
            </p:cNvSpPr>
            <p:nvPr/>
          </p:nvSpPr>
          <p:spPr bwMode="auto">
            <a:xfrm>
              <a:off x="9441" y="8154"/>
              <a:ext cx="0" cy="360"/>
            </a:xfrm>
            <a:prstGeom prst="line">
              <a:avLst/>
            </a:prstGeom>
            <a:noFill/>
            <a:ln w="9525">
              <a:solidFill>
                <a:srgbClr val="000000"/>
              </a:solidFill>
              <a:round/>
              <a:headEnd/>
              <a:tailEnd type="stealth" w="sm" len="med"/>
            </a:ln>
          </p:spPr>
          <p:txBody>
            <a:bodyPr/>
            <a:lstStyle/>
            <a:p>
              <a:endParaRPr lang="ru-RU"/>
            </a:p>
          </p:txBody>
        </p:sp>
      </p:grpSp>
    </p:spTree>
    <p:extLst>
      <p:ext uri="{BB962C8B-B14F-4D97-AF65-F5344CB8AC3E}">
        <p14:creationId xmlns:p14="http://schemas.microsoft.com/office/powerpoint/2010/main" val="17722910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Содержимое 2"/>
          <p:cNvSpPr>
            <a:spLocks noGrp="1"/>
          </p:cNvSpPr>
          <p:nvPr>
            <p:ph idx="1"/>
          </p:nvPr>
        </p:nvSpPr>
        <p:spPr>
          <a:xfrm>
            <a:off x="946727" y="514207"/>
            <a:ext cx="8229600" cy="5768975"/>
          </a:xfrm>
        </p:spPr>
        <p:txBody>
          <a:bodyPr/>
          <a:lstStyle/>
          <a:p>
            <a:pPr algn="just">
              <a:buFont typeface="Wingdings 2" pitchFamily="18" charset="2"/>
              <a:buNone/>
            </a:pPr>
            <a:r>
              <a:rPr lang="uk-UA" sz="2800" b="1" dirty="0"/>
              <a:t>ГОМЕОПАТИЧНІ МАТРИЧНІ ЗАСОБИ </a:t>
            </a:r>
          </a:p>
          <a:p>
            <a:pPr algn="just">
              <a:buFont typeface="Wingdings 2" pitchFamily="18" charset="2"/>
              <a:buNone/>
            </a:pPr>
            <a:r>
              <a:rPr lang="uk-UA" sz="2800" dirty="0"/>
              <a:t>(лат. </a:t>
            </a:r>
            <a:r>
              <a:rPr lang="ru-RU" sz="2800" i="1" dirty="0" err="1"/>
              <a:t>praeparata</a:t>
            </a:r>
            <a:r>
              <a:rPr lang="ru-RU" sz="2800" i="1" dirty="0"/>
              <a:t> </a:t>
            </a:r>
            <a:r>
              <a:rPr lang="ru-RU" sz="2800" i="1" dirty="0" err="1"/>
              <a:t>homeopatica</a:t>
            </a:r>
            <a:r>
              <a:rPr lang="ru-RU" sz="2800" i="1" dirty="0"/>
              <a:t> </a:t>
            </a:r>
            <a:r>
              <a:rPr lang="ru-RU" sz="2800" i="1" dirty="0" err="1"/>
              <a:t>materna</a:t>
            </a:r>
            <a:r>
              <a:rPr lang="uk-UA" sz="2800" dirty="0"/>
              <a:t>) — </a:t>
            </a:r>
          </a:p>
          <a:p>
            <a:pPr algn="just">
              <a:buFont typeface="Wingdings 2" pitchFamily="18" charset="2"/>
              <a:buNone/>
            </a:pPr>
            <a:r>
              <a:rPr lang="uk-UA" sz="2800" dirty="0"/>
              <a:t>речовини, продукти або засоби, які використовують як вихідні матеріали для виробництва гомеопатичних ЛП. </a:t>
            </a:r>
            <a:r>
              <a:rPr lang="ru-RU" sz="2800" dirty="0" err="1"/>
              <a:t>Гомеопатичні</a:t>
            </a:r>
            <a:r>
              <a:rPr lang="ru-RU" sz="2800" dirty="0"/>
              <a:t> </a:t>
            </a:r>
            <a:r>
              <a:rPr lang="ru-RU" sz="2800" dirty="0" err="1"/>
              <a:t>матричні</a:t>
            </a:r>
            <a:r>
              <a:rPr lang="ru-RU" sz="2800" dirty="0"/>
              <a:t> </a:t>
            </a:r>
            <a:r>
              <a:rPr lang="ru-RU" sz="2800" dirty="0" err="1"/>
              <a:t>засоби</a:t>
            </a:r>
            <a:r>
              <a:rPr lang="ru-RU" sz="2800" dirty="0"/>
              <a:t> </a:t>
            </a:r>
            <a:r>
              <a:rPr lang="uk-UA" sz="2800" dirty="0"/>
              <a:t>(</a:t>
            </a:r>
            <a:r>
              <a:rPr lang="ru-RU" sz="2800" dirty="0" err="1"/>
              <a:t>спиртовий</a:t>
            </a:r>
            <a:r>
              <a:rPr lang="ru-RU" sz="2800" dirty="0"/>
              <a:t>, </a:t>
            </a:r>
            <a:r>
              <a:rPr lang="ru-RU" sz="2800" dirty="0" err="1"/>
              <a:t>гліцериновий</a:t>
            </a:r>
            <a:r>
              <a:rPr lang="ru-RU" sz="2800" dirty="0"/>
              <a:t> </a:t>
            </a:r>
            <a:r>
              <a:rPr lang="ru-RU" sz="2800" dirty="0" err="1"/>
              <a:t>або</a:t>
            </a:r>
            <a:r>
              <a:rPr lang="ru-RU" sz="2800" dirty="0"/>
              <a:t> </a:t>
            </a:r>
            <a:r>
              <a:rPr lang="ru-RU" sz="2800" dirty="0" err="1"/>
              <a:t>водний</a:t>
            </a:r>
            <a:r>
              <a:rPr lang="ru-RU" sz="2800" dirty="0"/>
              <a:t> </a:t>
            </a:r>
            <a:r>
              <a:rPr lang="ru-RU" sz="2800" dirty="0" err="1"/>
              <a:t>мацерат</a:t>
            </a:r>
            <a:r>
              <a:rPr lang="uk-UA" sz="2800" dirty="0"/>
              <a:t>)</a:t>
            </a:r>
            <a:r>
              <a:rPr lang="ru-RU" sz="2800" dirty="0"/>
              <a:t> — для </a:t>
            </a:r>
            <a:r>
              <a:rPr lang="ru-RU" sz="2800" dirty="0" err="1"/>
              <a:t>сировини</a:t>
            </a:r>
            <a:r>
              <a:rPr lang="ru-RU" sz="2800" dirty="0"/>
              <a:t> </a:t>
            </a:r>
            <a:r>
              <a:rPr lang="ru-RU" sz="2800" dirty="0" err="1"/>
              <a:t>рослинного</a:t>
            </a:r>
            <a:r>
              <a:rPr lang="ru-RU" sz="2800" dirty="0"/>
              <a:t> </a:t>
            </a:r>
            <a:r>
              <a:rPr lang="ru-RU" sz="2800" dirty="0" err="1"/>
              <a:t>або</a:t>
            </a:r>
            <a:r>
              <a:rPr lang="ru-RU" sz="2800" dirty="0"/>
              <a:t> </a:t>
            </a:r>
            <a:r>
              <a:rPr lang="ru-RU" sz="2800" dirty="0" err="1"/>
              <a:t>тваринного</a:t>
            </a:r>
            <a:r>
              <a:rPr lang="ru-RU" sz="2800" dirty="0"/>
              <a:t> </a:t>
            </a:r>
            <a:r>
              <a:rPr lang="ru-RU" sz="2800" dirty="0" err="1"/>
              <a:t>походження</a:t>
            </a:r>
            <a:r>
              <a:rPr lang="ru-RU" sz="2800" dirty="0"/>
              <a:t>, </a:t>
            </a:r>
            <a:r>
              <a:rPr lang="ru-RU" sz="2800" dirty="0" err="1"/>
              <a:t>нозодів</a:t>
            </a:r>
            <a:r>
              <a:rPr lang="ru-RU" sz="2800" dirty="0"/>
              <a:t> і </a:t>
            </a:r>
            <a:r>
              <a:rPr lang="ru-RU" sz="2800" dirty="0" err="1"/>
              <a:t>безпосередньо</a:t>
            </a:r>
            <a:r>
              <a:rPr lang="ru-RU" sz="2800" dirty="0"/>
              <a:t> сама </a:t>
            </a:r>
            <a:r>
              <a:rPr lang="ru-RU" sz="2800" dirty="0" err="1"/>
              <a:t>речовина</a:t>
            </a:r>
            <a:r>
              <a:rPr lang="ru-RU" sz="2800" dirty="0"/>
              <a:t> — для </a:t>
            </a:r>
            <a:r>
              <a:rPr lang="ru-RU" sz="2800" dirty="0" err="1"/>
              <a:t>сировини</a:t>
            </a:r>
            <a:r>
              <a:rPr lang="ru-RU" sz="2800" dirty="0"/>
              <a:t> </a:t>
            </a:r>
            <a:r>
              <a:rPr lang="ru-RU" sz="2800" dirty="0" err="1"/>
              <a:t>мінерального</a:t>
            </a:r>
            <a:r>
              <a:rPr lang="ru-RU" sz="2800" dirty="0"/>
              <a:t> та синтетичного </a:t>
            </a:r>
            <a:r>
              <a:rPr lang="ru-RU" sz="2800" dirty="0" err="1"/>
              <a:t>походження</a:t>
            </a:r>
            <a:r>
              <a:rPr lang="ru-RU" sz="2800" dirty="0"/>
              <a:t>.</a:t>
            </a:r>
          </a:p>
        </p:txBody>
      </p:sp>
    </p:spTree>
    <p:extLst>
      <p:ext uri="{BB962C8B-B14F-4D97-AF65-F5344CB8AC3E}">
        <p14:creationId xmlns:p14="http://schemas.microsoft.com/office/powerpoint/2010/main" val="39527419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Содержимое 2"/>
          <p:cNvSpPr>
            <a:spLocks noGrp="1"/>
          </p:cNvSpPr>
          <p:nvPr>
            <p:ph idx="1"/>
          </p:nvPr>
        </p:nvSpPr>
        <p:spPr/>
        <p:txBody>
          <a:bodyPr/>
          <a:lstStyle/>
          <a:p>
            <a:r>
              <a:rPr lang="ru-RU" smtClean="0"/>
              <a:t>Метод 1 ДФУ використовують для свіжої лікарської рослинної сировини, яка зазвичай містить більше 70% віджатого соку і не містить смол або слизу.</a:t>
            </a:r>
          </a:p>
          <a:p>
            <a:r>
              <a:rPr lang="ru-RU" smtClean="0"/>
              <a:t>Матричні настойки, виготовлені за методом 1 - це суміші рівних частин віджатих соків і етанолу 90 % -вого.</a:t>
            </a:r>
          </a:p>
          <a:p>
            <a:endParaRPr lang="ru-RU" smtClean="0"/>
          </a:p>
        </p:txBody>
      </p:sp>
      <p:sp>
        <p:nvSpPr>
          <p:cNvPr id="2" name="Заголовок 1"/>
          <p:cNvSpPr>
            <a:spLocks noGrp="1"/>
          </p:cNvSpPr>
          <p:nvPr>
            <p:ph type="title"/>
          </p:nvPr>
        </p:nvSpPr>
        <p:spPr/>
        <p:txBody>
          <a:bodyPr/>
          <a:lstStyle/>
          <a:p>
            <a:pPr>
              <a:defRPr/>
            </a:pPr>
            <a:r>
              <a:rPr lang="ru-RU" sz="2800">
                <a:solidFill>
                  <a:schemeClr val="tx1"/>
                </a:solidFill>
              </a:rPr>
              <a:t>ТЕХНОЛОГ</a:t>
            </a:r>
            <a:r>
              <a:rPr lang="uk-UA" sz="2800">
                <a:solidFill>
                  <a:schemeClr val="tx1"/>
                </a:solidFill>
              </a:rPr>
              <a:t>ІЯ МАТРИЧНОЇ НАСТОЙКИ</a:t>
            </a:r>
            <a:r>
              <a:rPr lang="ru-RU" sz="2800">
                <a:solidFill>
                  <a:schemeClr val="tx1"/>
                </a:solidFill>
              </a:rPr>
              <a:t/>
            </a:r>
            <a:br>
              <a:rPr lang="ru-RU" sz="2800">
                <a:solidFill>
                  <a:schemeClr val="tx1"/>
                </a:solidFill>
              </a:rPr>
            </a:br>
            <a:r>
              <a:rPr lang="ru-RU" sz="2800">
                <a:solidFill>
                  <a:schemeClr val="tx1"/>
                </a:solidFill>
              </a:rPr>
              <a:t>ЗА </a:t>
            </a:r>
            <a:r>
              <a:rPr lang="ru-RU" sz="2800" b="1" i="1" u="sng">
                <a:solidFill>
                  <a:schemeClr val="tx1"/>
                </a:solidFill>
              </a:rPr>
              <a:t>МЕТОДОМ 1</a:t>
            </a:r>
            <a:r>
              <a:rPr lang="ru-RU" sz="2800">
                <a:solidFill>
                  <a:schemeClr val="tx1"/>
                </a:solidFill>
              </a:rPr>
              <a:t> ЗГІДНО ДФУ</a:t>
            </a:r>
            <a:endParaRPr lang="ru-RU" sz="2800">
              <a:solidFill>
                <a:schemeClr val="tx1"/>
              </a:solidFill>
            </a:endParaRPr>
          </a:p>
        </p:txBody>
      </p:sp>
    </p:spTree>
    <p:extLst>
      <p:ext uri="{BB962C8B-B14F-4D97-AF65-F5344CB8AC3E}">
        <p14:creationId xmlns:p14="http://schemas.microsoft.com/office/powerpoint/2010/main" val="39556122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Содержимое 2"/>
          <p:cNvSpPr>
            <a:spLocks noGrp="1"/>
          </p:cNvSpPr>
          <p:nvPr>
            <p:ph idx="1"/>
          </p:nvPr>
        </p:nvSpPr>
        <p:spPr/>
        <p:txBody>
          <a:bodyPr/>
          <a:lstStyle/>
          <a:p>
            <a:pPr algn="just"/>
            <a:r>
              <a:rPr lang="ru-RU" b="1" dirty="0" err="1" smtClean="0"/>
              <a:t>Технологія</a:t>
            </a:r>
            <a:r>
              <a:rPr lang="ru-RU" dirty="0" smtClean="0"/>
              <a:t>. </a:t>
            </a:r>
            <a:r>
              <a:rPr lang="ru-RU" dirty="0" err="1" smtClean="0"/>
              <a:t>Подрібнену</a:t>
            </a:r>
            <a:r>
              <a:rPr lang="ru-RU" dirty="0" smtClean="0"/>
              <a:t> </a:t>
            </a:r>
            <a:r>
              <a:rPr lang="ru-RU" dirty="0" err="1" smtClean="0"/>
              <a:t>лікарську</a:t>
            </a:r>
            <a:r>
              <a:rPr lang="ru-RU" dirty="0" smtClean="0"/>
              <a:t> </a:t>
            </a:r>
            <a:r>
              <a:rPr lang="ru-RU" dirty="0" err="1" smtClean="0"/>
              <a:t>рослинну</a:t>
            </a:r>
            <a:r>
              <a:rPr lang="ru-RU" dirty="0" smtClean="0"/>
              <a:t> </a:t>
            </a:r>
            <a:r>
              <a:rPr lang="ru-RU" dirty="0" err="1" smtClean="0"/>
              <a:t>сировину</a:t>
            </a:r>
            <a:r>
              <a:rPr lang="ru-RU" dirty="0" smtClean="0"/>
              <a:t> </a:t>
            </a:r>
            <a:r>
              <a:rPr lang="ru-RU" dirty="0" err="1" smtClean="0"/>
              <a:t>віджимають</a:t>
            </a:r>
            <a:r>
              <a:rPr lang="ru-RU" dirty="0" smtClean="0"/>
              <a:t>. </a:t>
            </a:r>
            <a:r>
              <a:rPr lang="ru-RU" dirty="0" err="1" smtClean="0"/>
              <a:t>Отриманий</a:t>
            </a:r>
            <a:r>
              <a:rPr lang="ru-RU" dirty="0" smtClean="0"/>
              <a:t> </a:t>
            </a:r>
            <a:r>
              <a:rPr lang="ru-RU" dirty="0" err="1" smtClean="0"/>
              <a:t>сік</a:t>
            </a:r>
            <a:r>
              <a:rPr lang="ru-RU" dirty="0" smtClean="0"/>
              <a:t> </a:t>
            </a:r>
            <a:r>
              <a:rPr lang="ru-RU" dirty="0" err="1" smtClean="0"/>
              <a:t>зважують</a:t>
            </a:r>
            <a:r>
              <a:rPr lang="ru-RU" dirty="0" smtClean="0"/>
              <a:t> і </a:t>
            </a:r>
            <a:r>
              <a:rPr lang="ru-RU" dirty="0" err="1" smtClean="0"/>
              <a:t>відразу</a:t>
            </a:r>
            <a:r>
              <a:rPr lang="ru-RU" dirty="0" smtClean="0"/>
              <a:t> </a:t>
            </a:r>
            <a:r>
              <a:rPr lang="ru-RU" dirty="0" err="1" smtClean="0"/>
              <a:t>змішують</a:t>
            </a:r>
            <a:r>
              <a:rPr lang="ru-RU" dirty="0" smtClean="0"/>
              <a:t> з </a:t>
            </a:r>
            <a:r>
              <a:rPr lang="ru-RU" dirty="0" err="1" smtClean="0"/>
              <a:t>рівною</a:t>
            </a:r>
            <a:r>
              <a:rPr lang="ru-RU" dirty="0" smtClean="0"/>
              <a:t> за </a:t>
            </a:r>
            <a:r>
              <a:rPr lang="ru-RU" dirty="0" err="1" smtClean="0"/>
              <a:t>масою</a:t>
            </a:r>
            <a:r>
              <a:rPr lang="ru-RU" dirty="0" smtClean="0"/>
              <a:t> </a:t>
            </a:r>
            <a:r>
              <a:rPr lang="ru-RU" dirty="0" err="1" smtClean="0"/>
              <a:t>кількістю</a:t>
            </a:r>
            <a:r>
              <a:rPr lang="ru-RU" dirty="0" smtClean="0"/>
              <a:t> </a:t>
            </a:r>
            <a:r>
              <a:rPr lang="ru-RU" dirty="0" err="1" smtClean="0"/>
              <a:t>етанолу</a:t>
            </a:r>
            <a:r>
              <a:rPr lang="ru-RU" dirty="0" smtClean="0"/>
              <a:t> 90 % -</a:t>
            </a:r>
            <a:r>
              <a:rPr lang="ru-RU" dirty="0" err="1" smtClean="0"/>
              <a:t>вого</a:t>
            </a:r>
            <a:r>
              <a:rPr lang="ru-RU" dirty="0" smtClean="0"/>
              <a:t>. </a:t>
            </a:r>
            <a:r>
              <a:rPr lang="ru-RU" dirty="0" err="1" smtClean="0"/>
              <a:t>Витримують</a:t>
            </a:r>
            <a:r>
              <a:rPr lang="ru-RU" dirty="0" smtClean="0"/>
              <a:t> в </a:t>
            </a:r>
            <a:r>
              <a:rPr lang="ru-RU" dirty="0" err="1" smtClean="0"/>
              <a:t>закритому</a:t>
            </a:r>
            <a:r>
              <a:rPr lang="ru-RU" dirty="0" smtClean="0"/>
              <a:t> </a:t>
            </a:r>
            <a:r>
              <a:rPr lang="ru-RU" dirty="0" err="1" smtClean="0"/>
              <a:t>контейнері</a:t>
            </a:r>
            <a:r>
              <a:rPr lang="ru-RU" dirty="0" smtClean="0"/>
              <a:t> при </a:t>
            </a:r>
            <a:r>
              <a:rPr lang="ru-RU" dirty="0" err="1" smtClean="0"/>
              <a:t>температурі</a:t>
            </a:r>
            <a:r>
              <a:rPr lang="ru-RU" dirty="0" smtClean="0"/>
              <a:t> не </a:t>
            </a:r>
            <a:r>
              <a:rPr lang="ru-RU" dirty="0" err="1" smtClean="0"/>
              <a:t>вище</a:t>
            </a:r>
            <a:r>
              <a:rPr lang="ru-RU" dirty="0" smtClean="0"/>
              <a:t> 20 ° С, </a:t>
            </a:r>
            <a:r>
              <a:rPr lang="ru-RU" dirty="0" err="1" smtClean="0"/>
              <a:t>протягом</a:t>
            </a:r>
            <a:r>
              <a:rPr lang="ru-RU" dirty="0" smtClean="0"/>
              <a:t> не </a:t>
            </a:r>
            <a:r>
              <a:rPr lang="ru-RU" dirty="0" err="1" smtClean="0"/>
              <a:t>менше</a:t>
            </a:r>
            <a:r>
              <a:rPr lang="ru-RU" dirty="0" smtClean="0"/>
              <a:t> </a:t>
            </a:r>
            <a:r>
              <a:rPr lang="ru-RU" dirty="0" err="1" smtClean="0"/>
              <a:t>п'яти</a:t>
            </a:r>
            <a:r>
              <a:rPr lang="ru-RU" dirty="0" smtClean="0"/>
              <a:t> </a:t>
            </a:r>
            <a:r>
              <a:rPr lang="ru-RU" dirty="0" err="1" smtClean="0"/>
              <a:t>діб</a:t>
            </a:r>
            <a:r>
              <a:rPr lang="ru-RU" dirty="0" smtClean="0"/>
              <a:t>, </a:t>
            </a:r>
            <a:r>
              <a:rPr lang="ru-RU" dirty="0" err="1" smtClean="0"/>
              <a:t>після</a:t>
            </a:r>
            <a:r>
              <a:rPr lang="ru-RU" dirty="0" smtClean="0"/>
              <a:t> </a:t>
            </a:r>
            <a:r>
              <a:rPr lang="ru-RU" dirty="0" err="1" smtClean="0"/>
              <a:t>чого</a:t>
            </a:r>
            <a:r>
              <a:rPr lang="ru-RU" dirty="0" smtClean="0"/>
              <a:t> </a:t>
            </a:r>
            <a:r>
              <a:rPr lang="ru-RU" dirty="0" err="1" smtClean="0"/>
              <a:t>фільтрують</a:t>
            </a:r>
            <a:r>
              <a:rPr lang="ru-RU" dirty="0" smtClean="0"/>
              <a:t>.</a:t>
            </a:r>
          </a:p>
          <a:p>
            <a:pPr algn="just"/>
            <a:r>
              <a:rPr lang="ru-RU" dirty="0" err="1" smtClean="0"/>
              <a:t>Приготована</a:t>
            </a:r>
            <a:r>
              <a:rPr lang="ru-RU" dirty="0" smtClean="0"/>
              <a:t> </a:t>
            </a:r>
            <a:r>
              <a:rPr lang="ru-RU" dirty="0" err="1" smtClean="0"/>
              <a:t>матрична</a:t>
            </a:r>
            <a:r>
              <a:rPr lang="ru-RU" dirty="0" smtClean="0"/>
              <a:t> настойка – </a:t>
            </a:r>
            <a:r>
              <a:rPr lang="ru-RU" dirty="0" err="1" smtClean="0"/>
              <a:t>базисний</a:t>
            </a:r>
            <a:r>
              <a:rPr lang="ru-RU" dirty="0" smtClean="0"/>
              <a:t> </a:t>
            </a:r>
            <a:r>
              <a:rPr lang="ru-RU" dirty="0" err="1" smtClean="0"/>
              <a:t>гомеопатичний</a:t>
            </a:r>
            <a:r>
              <a:rPr lang="ru-RU" dirty="0" smtClean="0"/>
              <a:t> препарат, </a:t>
            </a:r>
            <a:r>
              <a:rPr lang="ru-RU" dirty="0" err="1" smtClean="0"/>
              <a:t>відпуску</a:t>
            </a:r>
            <a:r>
              <a:rPr lang="ru-RU" dirty="0" smtClean="0"/>
              <a:t> не </a:t>
            </a:r>
            <a:r>
              <a:rPr lang="ru-RU" dirty="0" err="1" smtClean="0"/>
              <a:t>підлягає</a:t>
            </a:r>
            <a:r>
              <a:rPr lang="ru-RU" dirty="0" smtClean="0"/>
              <a:t>. </a:t>
            </a:r>
          </a:p>
        </p:txBody>
      </p:sp>
      <p:sp>
        <p:nvSpPr>
          <p:cNvPr id="2" name="Заголовок 1"/>
          <p:cNvSpPr>
            <a:spLocks noGrp="1"/>
          </p:cNvSpPr>
          <p:nvPr>
            <p:ph type="title"/>
          </p:nvPr>
        </p:nvSpPr>
        <p:spPr/>
        <p:txBody>
          <a:bodyPr>
            <a:normAutofit fontScale="90000"/>
          </a:bodyPr>
          <a:lstStyle/>
          <a:p>
            <a:pPr>
              <a:defRPr/>
            </a:pPr>
            <a:r>
              <a:rPr lang="ru-RU" b="1" i="1" dirty="0" err="1">
                <a:solidFill>
                  <a:schemeClr val="tx1"/>
                </a:solidFill>
              </a:rPr>
              <a:t>Матрична</a:t>
            </a:r>
            <a:r>
              <a:rPr lang="ru-RU" b="1" i="1" dirty="0">
                <a:solidFill>
                  <a:schemeClr val="tx1"/>
                </a:solidFill>
              </a:rPr>
              <a:t> настойка </a:t>
            </a:r>
            <a:r>
              <a:rPr lang="ru-RU" b="1" i="1" dirty="0" err="1" smtClean="0">
                <a:solidFill>
                  <a:schemeClr val="tx1"/>
                </a:solidFill>
              </a:rPr>
              <a:t>кропиви</a:t>
            </a:r>
            <a:r>
              <a:rPr lang="ru-RU" b="1" i="1" dirty="0" smtClean="0">
                <a:solidFill>
                  <a:schemeClr val="tx1"/>
                </a:solidFill>
              </a:rPr>
              <a:t> </a:t>
            </a:r>
            <a:r>
              <a:rPr lang="ru-RU" b="1" i="1" dirty="0" err="1">
                <a:solidFill>
                  <a:schemeClr val="tx1"/>
                </a:solidFill>
              </a:rPr>
              <a:t>жгучої</a:t>
            </a:r>
            <a:r>
              <a:rPr lang="ru-RU" b="1" i="1" dirty="0">
                <a:solidFill>
                  <a:schemeClr val="tx1"/>
                </a:solidFill>
              </a:rPr>
              <a:t>– 5,0</a:t>
            </a:r>
            <a:r>
              <a:rPr lang="ru-RU" b="1" dirty="0">
                <a:solidFill>
                  <a:schemeClr val="tx1"/>
                </a:solidFill>
              </a:rPr>
              <a:t/>
            </a:r>
            <a:br>
              <a:rPr lang="ru-RU" b="1" dirty="0">
                <a:solidFill>
                  <a:schemeClr val="tx1"/>
                </a:solidFill>
              </a:rPr>
            </a:br>
            <a:r>
              <a:rPr lang="ru-RU" b="1" i="1" dirty="0" err="1">
                <a:solidFill>
                  <a:schemeClr val="tx1"/>
                </a:solidFill>
              </a:rPr>
              <a:t>Tincturae</a:t>
            </a:r>
            <a:r>
              <a:rPr lang="ru-RU" b="1" i="1" dirty="0">
                <a:solidFill>
                  <a:schemeClr val="tx1"/>
                </a:solidFill>
              </a:rPr>
              <a:t> </a:t>
            </a:r>
            <a:r>
              <a:rPr lang="ru-RU" b="1" i="1" dirty="0" err="1">
                <a:solidFill>
                  <a:schemeClr val="tx1"/>
                </a:solidFill>
              </a:rPr>
              <a:t>maternae</a:t>
            </a:r>
            <a:r>
              <a:rPr lang="ru-RU" b="1" i="1" dirty="0">
                <a:solidFill>
                  <a:schemeClr val="tx1"/>
                </a:solidFill>
              </a:rPr>
              <a:t> </a:t>
            </a:r>
            <a:r>
              <a:rPr b="1" i="1" dirty="0" err="1">
                <a:solidFill>
                  <a:schemeClr val="tx1"/>
                </a:solidFill>
              </a:rPr>
              <a:t>Urtica</a:t>
            </a:r>
            <a:r>
              <a:rPr b="1" i="1" dirty="0">
                <a:solidFill>
                  <a:schemeClr val="tx1"/>
                </a:solidFill>
              </a:rPr>
              <a:t> </a:t>
            </a:r>
            <a:r>
              <a:rPr b="1" i="1" dirty="0" err="1">
                <a:solidFill>
                  <a:schemeClr val="tx1"/>
                </a:solidFill>
              </a:rPr>
              <a:t>urens</a:t>
            </a:r>
            <a:r>
              <a:rPr lang="ru-RU" b="1" i="1" dirty="0">
                <a:solidFill>
                  <a:schemeClr val="tx1"/>
                </a:solidFill>
              </a:rPr>
              <a:t>– 5,0</a:t>
            </a:r>
            <a:endParaRPr lang="ru-RU" b="1" dirty="0">
              <a:solidFill>
                <a:schemeClr val="tx1"/>
              </a:solidFill>
            </a:endParaRPr>
          </a:p>
        </p:txBody>
      </p:sp>
    </p:spTree>
    <p:extLst>
      <p:ext uri="{BB962C8B-B14F-4D97-AF65-F5344CB8AC3E}">
        <p14:creationId xmlns:p14="http://schemas.microsoft.com/office/powerpoint/2010/main" val="18243943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Содержимое 2"/>
          <p:cNvSpPr>
            <a:spLocks noGrp="1"/>
          </p:cNvSpPr>
          <p:nvPr>
            <p:ph idx="1"/>
          </p:nvPr>
        </p:nvSpPr>
        <p:spPr>
          <a:xfrm>
            <a:off x="568036" y="1006909"/>
            <a:ext cx="8229600" cy="5054600"/>
          </a:xfrm>
        </p:spPr>
        <p:txBody>
          <a:bodyPr/>
          <a:lstStyle/>
          <a:p>
            <a:pPr algn="just"/>
            <a:r>
              <a:rPr lang="ru-RU" dirty="0" err="1" smtClean="0"/>
              <a:t>Оформлюють</a:t>
            </a:r>
            <a:r>
              <a:rPr lang="ru-RU" dirty="0" smtClean="0"/>
              <a:t> </a:t>
            </a:r>
            <a:r>
              <a:rPr lang="ru-RU" dirty="0" err="1" smtClean="0"/>
              <a:t>етикеткою</a:t>
            </a:r>
            <a:r>
              <a:rPr lang="ru-RU" dirty="0" smtClean="0"/>
              <a:t> (</a:t>
            </a:r>
            <a:r>
              <a:rPr lang="ru-RU" dirty="0" err="1" smtClean="0"/>
              <a:t>назва</a:t>
            </a:r>
            <a:r>
              <a:rPr lang="ru-RU" dirty="0" smtClean="0"/>
              <a:t> </a:t>
            </a:r>
            <a:r>
              <a:rPr lang="ru-RU" dirty="0" err="1" smtClean="0"/>
              <a:t>сировини</a:t>
            </a:r>
            <a:r>
              <a:rPr lang="ru-RU" dirty="0" smtClean="0"/>
              <a:t> на </a:t>
            </a:r>
            <a:r>
              <a:rPr lang="ru-RU" dirty="0" err="1" smtClean="0"/>
              <a:t>латинській</a:t>
            </a:r>
            <a:r>
              <a:rPr lang="ru-RU" dirty="0" smtClean="0"/>
              <a:t>  </a:t>
            </a:r>
            <a:r>
              <a:rPr lang="ru-RU" dirty="0" err="1" smtClean="0"/>
              <a:t>мові</a:t>
            </a:r>
            <a:r>
              <a:rPr lang="ru-RU" dirty="0" smtClean="0"/>
              <a:t>, </a:t>
            </a:r>
            <a:r>
              <a:rPr lang="ru-RU" dirty="0" err="1" smtClean="0"/>
              <a:t>позначення</a:t>
            </a:r>
            <a:r>
              <a:rPr lang="ru-RU" dirty="0" smtClean="0"/>
              <a:t> </a:t>
            </a:r>
            <a:r>
              <a:rPr lang="ru-RU" dirty="0" err="1" smtClean="0"/>
              <a:t>матричної</a:t>
            </a:r>
            <a:r>
              <a:rPr lang="ru-RU" dirty="0" smtClean="0"/>
              <a:t> настойки Ø, вага, дата </a:t>
            </a:r>
            <a:r>
              <a:rPr lang="ru-RU" dirty="0" err="1" smtClean="0"/>
              <a:t>виробництва</a:t>
            </a:r>
            <a:r>
              <a:rPr lang="ru-RU" dirty="0" smtClean="0"/>
              <a:t>, </a:t>
            </a:r>
            <a:r>
              <a:rPr lang="ru-RU" dirty="0" err="1" smtClean="0"/>
              <a:t>співвідношення</a:t>
            </a:r>
            <a:r>
              <a:rPr lang="ru-RU" dirty="0" smtClean="0"/>
              <a:t> </a:t>
            </a:r>
            <a:r>
              <a:rPr lang="ru-RU" dirty="0" err="1" smtClean="0"/>
              <a:t>сировини</a:t>
            </a:r>
            <a:r>
              <a:rPr lang="ru-RU" dirty="0" smtClean="0"/>
              <a:t> і спирту).</a:t>
            </a:r>
          </a:p>
          <a:p>
            <a:pPr algn="just"/>
            <a:r>
              <a:rPr lang="uk-UA" dirty="0" smtClean="0"/>
              <a:t>Даний базисний препарат </a:t>
            </a:r>
            <a:br>
              <a:rPr lang="uk-UA" dirty="0" smtClean="0"/>
            </a:br>
            <a:r>
              <a:rPr lang="uk-UA" dirty="0" smtClean="0"/>
              <a:t>в подальшому використовується</a:t>
            </a:r>
            <a:br>
              <a:rPr lang="uk-UA" dirty="0" smtClean="0"/>
            </a:br>
            <a:r>
              <a:rPr lang="uk-UA" dirty="0" smtClean="0"/>
              <a:t>для виготовлення гомеопатичних лікарських форм для лікування </a:t>
            </a:r>
            <a:br>
              <a:rPr lang="uk-UA" dirty="0" smtClean="0"/>
            </a:br>
            <a:r>
              <a:rPr lang="uk-UA" dirty="0" err="1" smtClean="0"/>
              <a:t>опіків</a:t>
            </a:r>
            <a:r>
              <a:rPr lang="uk-UA" dirty="0" smtClean="0"/>
              <a:t> та </a:t>
            </a:r>
            <a:r>
              <a:rPr lang="uk-UA" dirty="0" smtClean="0"/>
              <a:t>кропив'янки.</a:t>
            </a:r>
            <a:endParaRPr lang="ru-RU" dirty="0" smtClean="0"/>
          </a:p>
        </p:txBody>
      </p:sp>
      <p:sp>
        <p:nvSpPr>
          <p:cNvPr id="8" name="Заголовок 1"/>
          <p:cNvSpPr>
            <a:spLocks noGrp="1"/>
          </p:cNvSpPr>
          <p:nvPr>
            <p:ph type="title"/>
          </p:nvPr>
        </p:nvSpPr>
        <p:spPr>
          <a:xfrm>
            <a:off x="1952596" y="0"/>
            <a:ext cx="8229600" cy="939784"/>
          </a:xfrm>
        </p:spPr>
        <p:txBody>
          <a:bodyPr/>
          <a:lstStyle/>
          <a:p>
            <a:pPr>
              <a:defRPr/>
            </a:pPr>
            <a:r>
              <a:rPr lang="uk-UA" dirty="0" smtClean="0">
                <a:solidFill>
                  <a:schemeClr val="tx1"/>
                </a:solidFill>
              </a:rPr>
              <a:t>Оформлення до відпуску</a:t>
            </a:r>
            <a:endParaRPr lang="ru-RU" dirty="0">
              <a:solidFill>
                <a:schemeClr val="tx1"/>
              </a:solidFill>
            </a:endParaRPr>
          </a:p>
        </p:txBody>
      </p:sp>
      <p:grpSp>
        <p:nvGrpSpPr>
          <p:cNvPr id="22531" name="Group 2"/>
          <p:cNvGrpSpPr>
            <a:grpSpLocks/>
          </p:cNvGrpSpPr>
          <p:nvPr/>
        </p:nvGrpSpPr>
        <p:grpSpPr bwMode="auto">
          <a:xfrm>
            <a:off x="9253508" y="2726317"/>
            <a:ext cx="1857375" cy="3571875"/>
            <a:chOff x="11024" y="9312"/>
            <a:chExt cx="1868" cy="3509"/>
          </a:xfrm>
        </p:grpSpPr>
        <p:pic>
          <p:nvPicPr>
            <p:cNvPr id="22532" name="Picture 3"/>
            <p:cNvPicPr>
              <a:picLocks noChangeAspect="1" noChangeArrowheads="1"/>
            </p:cNvPicPr>
            <p:nvPr/>
          </p:nvPicPr>
          <p:blipFill>
            <a:blip r:embed="rId3"/>
            <a:srcRect l="6320" t="6963" r="67078" b="5493"/>
            <a:stretch>
              <a:fillRect/>
            </a:stretch>
          </p:blipFill>
          <p:spPr bwMode="auto">
            <a:xfrm>
              <a:off x="11024" y="9312"/>
              <a:ext cx="1868" cy="3509"/>
            </a:xfrm>
            <a:prstGeom prst="rect">
              <a:avLst/>
            </a:prstGeom>
            <a:noFill/>
            <a:ln w="9525">
              <a:noFill/>
              <a:miter lim="800000"/>
              <a:headEnd/>
              <a:tailEnd/>
            </a:ln>
          </p:spPr>
        </p:pic>
        <p:sp>
          <p:nvSpPr>
            <p:cNvPr id="22533" name="Text Box 4"/>
            <p:cNvSpPr txBox="1">
              <a:spLocks noChangeArrowheads="1"/>
            </p:cNvSpPr>
            <p:nvPr/>
          </p:nvSpPr>
          <p:spPr bwMode="auto">
            <a:xfrm>
              <a:off x="11162" y="10996"/>
              <a:ext cx="1522" cy="983"/>
            </a:xfrm>
            <a:prstGeom prst="rect">
              <a:avLst/>
            </a:prstGeom>
            <a:solidFill>
              <a:srgbClr val="FFFFFF"/>
            </a:solidFill>
            <a:ln w="9525">
              <a:solidFill>
                <a:srgbClr val="000000"/>
              </a:solidFill>
              <a:miter lim="800000"/>
              <a:headEnd/>
              <a:tailEnd/>
            </a:ln>
          </p:spPr>
          <p:txBody>
            <a:bodyPr lIns="0" tIns="0" rIns="0" bIns="0"/>
            <a:lstStyle/>
            <a:p>
              <a:pPr algn="ctr"/>
              <a:r>
                <a:rPr lang="en-US" sz="1400" b="1" dirty="0" err="1">
                  <a:latin typeface="Constantia" pitchFamily="18" charset="0"/>
                </a:rPr>
                <a:t>Urtica</a:t>
              </a:r>
              <a:r>
                <a:rPr lang="en-US" sz="1400" b="1" dirty="0">
                  <a:latin typeface="Constantia" pitchFamily="18" charset="0"/>
                </a:rPr>
                <a:t> </a:t>
              </a:r>
              <a:r>
                <a:rPr lang="en-US" sz="1400" b="1" dirty="0" err="1">
                  <a:latin typeface="Constantia" pitchFamily="18" charset="0"/>
                </a:rPr>
                <a:t>urens</a:t>
              </a:r>
              <a:r>
                <a:rPr lang="en-US" sz="1400" b="1" dirty="0">
                  <a:latin typeface="Constantia" pitchFamily="18" charset="0"/>
                </a:rPr>
                <a:t> </a:t>
              </a:r>
              <a:r>
                <a:rPr lang="en-US" sz="1400" dirty="0">
                  <a:latin typeface="Constantia" pitchFamily="18" charset="0"/>
                  <a:sym typeface="Symbol" pitchFamily="18" charset="2"/>
                </a:rPr>
                <a:t></a:t>
              </a:r>
              <a:endParaRPr lang="ru-RU" sz="1400" b="1" dirty="0">
                <a:latin typeface="Constantia" pitchFamily="18" charset="0"/>
              </a:endParaRPr>
            </a:p>
            <a:p>
              <a:pPr algn="ctr"/>
              <a:r>
                <a:rPr lang="uk-UA" sz="1400" b="1" dirty="0">
                  <a:latin typeface="Constantia" pitchFamily="18" charset="0"/>
                </a:rPr>
                <a:t>(1:2) 10,0</a:t>
              </a:r>
              <a:endParaRPr lang="ru-RU" sz="1400" dirty="0">
                <a:latin typeface="Constantia" pitchFamily="18" charset="0"/>
              </a:endParaRPr>
            </a:p>
            <a:p>
              <a:pPr algn="ctr"/>
              <a:r>
                <a:rPr lang="ru-RU" sz="1200" dirty="0">
                  <a:latin typeface="Constantia" pitchFamily="18" charset="0"/>
                </a:rPr>
                <a:t>спирт </a:t>
              </a:r>
              <a:r>
                <a:rPr lang="ru-RU" sz="1200" dirty="0" err="1">
                  <a:latin typeface="Constantia" pitchFamily="18" charset="0"/>
                </a:rPr>
                <a:t>етиловий</a:t>
              </a:r>
              <a:r>
                <a:rPr lang="en-US" sz="1200" dirty="0">
                  <a:latin typeface="Constantia" pitchFamily="18" charset="0"/>
                </a:rPr>
                <a:t> 45 %</a:t>
              </a:r>
              <a:endParaRPr lang="uk-UA" sz="1200" dirty="0">
                <a:latin typeface="Constantia" pitchFamily="18" charset="0"/>
              </a:endParaRPr>
            </a:p>
            <a:p>
              <a:pPr algn="ctr"/>
              <a:endParaRPr lang="ru-RU" sz="1200" dirty="0">
                <a:latin typeface="Constantia" pitchFamily="18" charset="0"/>
              </a:endParaRPr>
            </a:p>
            <a:p>
              <a:pPr algn="ctr"/>
              <a:r>
                <a:rPr lang="uk-UA" sz="1200" dirty="0" smtClean="0">
                  <a:latin typeface="Constantia" pitchFamily="18" charset="0"/>
                </a:rPr>
                <a:t>02.03.2021 </a:t>
              </a:r>
              <a:r>
                <a:rPr lang="uk-UA" sz="1200" dirty="0">
                  <a:latin typeface="Constantia" pitchFamily="18" charset="0"/>
                </a:rPr>
                <a:t>р.  </a:t>
              </a:r>
              <a:r>
                <a:rPr lang="ru-RU" sz="1200" dirty="0">
                  <a:latin typeface="Constantia" pitchFamily="18" charset="0"/>
                </a:rPr>
                <a:t>(</a:t>
              </a:r>
              <a:r>
                <a:rPr lang="uk-UA" sz="1200" dirty="0">
                  <a:latin typeface="Constantia" pitchFamily="18" charset="0"/>
                </a:rPr>
                <a:t>Підпис)</a:t>
              </a:r>
              <a:endParaRPr lang="ru-RU" sz="1200" dirty="0"/>
            </a:p>
          </p:txBody>
        </p:sp>
      </p:grpSp>
    </p:spTree>
    <p:extLst>
      <p:ext uri="{BB962C8B-B14F-4D97-AF65-F5344CB8AC3E}">
        <p14:creationId xmlns:p14="http://schemas.microsoft.com/office/powerpoint/2010/main" val="6980071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Содержимое 2"/>
          <p:cNvSpPr>
            <a:spLocks noGrp="1"/>
          </p:cNvSpPr>
          <p:nvPr>
            <p:ph idx="1"/>
          </p:nvPr>
        </p:nvSpPr>
        <p:spPr>
          <a:xfrm>
            <a:off x="696481" y="1000084"/>
            <a:ext cx="8501063" cy="4525963"/>
          </a:xfrm>
        </p:spPr>
        <p:txBody>
          <a:bodyPr>
            <a:normAutofit fontScale="92500" lnSpcReduction="10000"/>
          </a:bodyPr>
          <a:lstStyle/>
          <a:p>
            <a:pPr algn="just"/>
            <a:r>
              <a:rPr lang="uk-UA" sz="2300" dirty="0"/>
              <a:t>Контроль якості базисних гомеопатичних лікарських засобів для внутрішнього застосування проводять за загальними показниками: зовнішній вигляд (прозорість, колір), запах, відносна густина, концентрація спирту, ідентифікація і кількісний аналіз діючих речовин, якщо зазначено у окремих статтях.</a:t>
            </a:r>
            <a:endParaRPr lang="ru-RU" sz="2300" dirty="0"/>
          </a:p>
          <a:p>
            <a:pPr algn="just"/>
            <a:r>
              <a:rPr lang="uk-UA" sz="2300" dirty="0"/>
              <a:t>Відхилення у вмісті лікарських речовин в розчині (якщо немає інших зазначень у статтях) не повинні перевищувати:</a:t>
            </a:r>
            <a:endParaRPr lang="ru-RU" sz="2300" dirty="0"/>
          </a:p>
          <a:p>
            <a:pPr algn="just"/>
            <a:r>
              <a:rPr lang="uk-UA" sz="2300" u="sng" dirty="0"/>
              <a:t>+</a:t>
            </a:r>
            <a:r>
              <a:rPr lang="uk-UA" sz="2300" dirty="0"/>
              <a:t> 5 % при вмісті 10 % або 1 % речовини (перше або друге десяткове розведення) відповідно;</a:t>
            </a:r>
            <a:endParaRPr lang="ru-RU" sz="2300" dirty="0"/>
          </a:p>
          <a:p>
            <a:pPr algn="just"/>
            <a:r>
              <a:rPr lang="uk-UA" sz="2300" u="sng" dirty="0"/>
              <a:t>+</a:t>
            </a:r>
            <a:r>
              <a:rPr lang="uk-UA" sz="2300" dirty="0"/>
              <a:t> 10 % при вмісті 0,1 % речовини (третє десяткове розведення).</a:t>
            </a:r>
            <a:endParaRPr lang="ru-RU" sz="2300" dirty="0"/>
          </a:p>
          <a:p>
            <a:pPr algn="just"/>
            <a:r>
              <a:rPr lang="uk-UA" sz="2300" dirty="0"/>
              <a:t>Після виготовлення гомеопатичних базисних препаратів їх маса не повинні перевищувати норм допустимих відхилень.</a:t>
            </a:r>
            <a:endParaRPr lang="ru-RU" sz="2300" dirty="0"/>
          </a:p>
        </p:txBody>
      </p:sp>
      <p:sp>
        <p:nvSpPr>
          <p:cNvPr id="2" name="Заголовок 1"/>
          <p:cNvSpPr>
            <a:spLocks noGrp="1"/>
          </p:cNvSpPr>
          <p:nvPr>
            <p:ph type="title"/>
          </p:nvPr>
        </p:nvSpPr>
        <p:spPr>
          <a:xfrm>
            <a:off x="2024034" y="214290"/>
            <a:ext cx="8229600" cy="785794"/>
          </a:xfrm>
        </p:spPr>
        <p:txBody>
          <a:bodyPr/>
          <a:lstStyle/>
          <a:p>
            <a:pPr>
              <a:defRPr/>
            </a:pPr>
            <a:r>
              <a:rPr lang="uk-UA" smtClean="0">
                <a:solidFill>
                  <a:schemeClr val="tx1"/>
                </a:solidFill>
              </a:rPr>
              <a:t>Контроль якості</a:t>
            </a:r>
            <a:endParaRPr lang="ru-RU">
              <a:solidFill>
                <a:schemeClr val="tx1"/>
              </a:solidFill>
            </a:endParaRPr>
          </a:p>
        </p:txBody>
      </p:sp>
    </p:spTree>
    <p:extLst>
      <p:ext uri="{BB962C8B-B14F-4D97-AF65-F5344CB8AC3E}">
        <p14:creationId xmlns:p14="http://schemas.microsoft.com/office/powerpoint/2010/main" val="28014823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95472" y="71414"/>
            <a:ext cx="8229600" cy="785810"/>
          </a:xfrm>
        </p:spPr>
        <p:txBody>
          <a:bodyPr/>
          <a:lstStyle/>
          <a:p>
            <a:pPr hangingPunct="0">
              <a:defRPr/>
            </a:pPr>
            <a:r>
              <a:rPr lang="ru-RU" sz="2000">
                <a:solidFill>
                  <a:schemeClr val="tx1"/>
                </a:solidFill>
              </a:rPr>
              <a:t>АЛГОРИТМ ТЕХНОЛОГ</a:t>
            </a:r>
            <a:r>
              <a:rPr lang="uk-UA" sz="2000">
                <a:solidFill>
                  <a:schemeClr val="tx1"/>
                </a:solidFill>
              </a:rPr>
              <a:t>ІЇ МАТРИЧНОЇ НАСТОЙКИ</a:t>
            </a:r>
            <a:r>
              <a:rPr lang="ru-RU" sz="2000">
                <a:solidFill>
                  <a:schemeClr val="tx1"/>
                </a:solidFill>
              </a:rPr>
              <a:t/>
            </a:r>
            <a:br>
              <a:rPr lang="ru-RU" sz="2000">
                <a:solidFill>
                  <a:schemeClr val="tx1"/>
                </a:solidFill>
              </a:rPr>
            </a:br>
            <a:r>
              <a:rPr lang="ru-RU" sz="2000">
                <a:solidFill>
                  <a:schemeClr val="tx1"/>
                </a:solidFill>
              </a:rPr>
              <a:t>ЗА </a:t>
            </a:r>
            <a:r>
              <a:rPr lang="ru-RU" sz="2000" b="1" i="1" u="sng">
                <a:solidFill>
                  <a:schemeClr val="tx1"/>
                </a:solidFill>
              </a:rPr>
              <a:t>МЕТОДОМ 2</a:t>
            </a:r>
            <a:r>
              <a:rPr lang="ru-RU" sz="2000">
                <a:solidFill>
                  <a:schemeClr val="tx1"/>
                </a:solidFill>
              </a:rPr>
              <a:t> ЗГІДНО ДФУ</a:t>
            </a:r>
            <a:endParaRPr lang="ru-RU" sz="2000">
              <a:solidFill>
                <a:schemeClr val="tx1"/>
              </a:solidFill>
            </a:endParaRPr>
          </a:p>
        </p:txBody>
      </p:sp>
      <p:grpSp>
        <p:nvGrpSpPr>
          <p:cNvPr id="24578" name="Group 2"/>
          <p:cNvGrpSpPr>
            <a:grpSpLocks/>
          </p:cNvGrpSpPr>
          <p:nvPr/>
        </p:nvGrpSpPr>
        <p:grpSpPr bwMode="auto">
          <a:xfrm>
            <a:off x="1952626" y="857250"/>
            <a:ext cx="8429625" cy="5786438"/>
            <a:chOff x="1341" y="3171"/>
            <a:chExt cx="9900" cy="12279"/>
          </a:xfrm>
        </p:grpSpPr>
        <p:sp>
          <p:nvSpPr>
            <p:cNvPr id="2051" name="Text Box 3"/>
            <p:cNvSpPr txBox="1">
              <a:spLocks noChangeArrowheads="1"/>
            </p:cNvSpPr>
            <p:nvPr/>
          </p:nvSpPr>
          <p:spPr bwMode="auto">
            <a:xfrm>
              <a:off x="5074" y="3171"/>
              <a:ext cx="2388" cy="546"/>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a:latin typeface="Times New Roman" pitchFamily="18" charset="0"/>
                  <a:cs typeface="Arial" pitchFamily="34" charset="0"/>
                </a:rPr>
                <a:t>Вихідна сировина</a:t>
              </a:r>
              <a:endParaRPr lang="ru-RU" sz="1050">
                <a:latin typeface="Arial" pitchFamily="34" charset="0"/>
                <a:cs typeface="Arial" pitchFamily="34" charset="0"/>
              </a:endParaRPr>
            </a:p>
          </p:txBody>
        </p:sp>
        <p:sp>
          <p:nvSpPr>
            <p:cNvPr id="2052" name="Text Box 4"/>
            <p:cNvSpPr txBox="1">
              <a:spLocks noChangeArrowheads="1"/>
            </p:cNvSpPr>
            <p:nvPr/>
          </p:nvSpPr>
          <p:spPr bwMode="auto">
            <a:xfrm>
              <a:off x="7822" y="4428"/>
              <a:ext cx="3419" cy="1438"/>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b="1">
                  <a:latin typeface="Times New Roman" pitchFamily="18" charset="0"/>
                  <a:cs typeface="Arial" pitchFamily="34" charset="0"/>
                </a:rPr>
                <a:t>Метод 2</a:t>
              </a:r>
              <a:r>
                <a:rPr lang="en-US" sz="1050" b="1">
                  <a:latin typeface="Times New Roman" pitchFamily="18" charset="0"/>
                  <a:cs typeface="Arial" pitchFamily="34" charset="0"/>
                </a:rPr>
                <a:t>b</a:t>
              </a:r>
              <a:endParaRPr lang="uk-UA" sz="1050" b="1">
                <a:latin typeface="Times New Roman" pitchFamily="18" charset="0"/>
                <a:cs typeface="Arial" pitchFamily="34" charset="0"/>
              </a:endParaRPr>
            </a:p>
            <a:p>
              <a:pPr algn="ctr">
                <a:spcBef>
                  <a:spcPts val="300"/>
                </a:spcBef>
                <a:spcAft>
                  <a:spcPts val="300"/>
                </a:spcAft>
                <a:defRPr/>
              </a:pPr>
              <a:r>
                <a:rPr lang="uk-UA" sz="1050">
                  <a:latin typeface="Times New Roman" pitchFamily="18" charset="0"/>
                  <a:cs typeface="Arial" pitchFamily="34" charset="0"/>
                </a:rPr>
                <a:t>Свіжа рослинна сировина, що звичайно містить менше 70 % віджатого соку і більше 60 % вологи та, що не містить ефірних олій або смол</a:t>
              </a:r>
              <a:endParaRPr lang="ru-RU" sz="1050">
                <a:latin typeface="Arial" pitchFamily="34" charset="0"/>
                <a:cs typeface="Arial" pitchFamily="34" charset="0"/>
              </a:endParaRPr>
            </a:p>
          </p:txBody>
        </p:sp>
        <p:sp>
          <p:nvSpPr>
            <p:cNvPr id="2053" name="Text Box 5"/>
            <p:cNvSpPr txBox="1">
              <a:spLocks noChangeArrowheads="1"/>
            </p:cNvSpPr>
            <p:nvPr/>
          </p:nvSpPr>
          <p:spPr bwMode="auto">
            <a:xfrm>
              <a:off x="4941" y="4434"/>
              <a:ext cx="1260" cy="1442"/>
            </a:xfrm>
            <a:prstGeom prst="rect">
              <a:avLst/>
            </a:prstGeom>
            <a:solidFill>
              <a:srgbClr val="FFFFFF"/>
            </a:solidFill>
            <a:ln w="9525">
              <a:solidFill>
                <a:srgbClr val="000000"/>
              </a:solidFill>
              <a:miter lim="800000"/>
              <a:headEnd/>
              <a:tailEnd/>
            </a:ln>
          </p:spPr>
          <p:txBody>
            <a:bodyPr lIns="0" tIns="0" rIns="0" bIns="0"/>
            <a:lstStyle/>
            <a:p>
              <a:pPr algn="ctr">
                <a:spcAft>
                  <a:spcPts val="1000"/>
                </a:spcAft>
                <a:defRPr/>
              </a:pPr>
              <a:r>
                <a:rPr lang="uk-UA" sz="1050">
                  <a:latin typeface="Calibri" pitchFamily="34" charset="0"/>
                  <a:cs typeface="Arial" pitchFamily="34" charset="0"/>
                </a:rPr>
                <a:t>Спирт </a:t>
              </a:r>
            </a:p>
            <a:p>
              <a:pPr algn="ctr">
                <a:spcAft>
                  <a:spcPts val="1000"/>
                </a:spcAft>
                <a:defRPr/>
              </a:pPr>
              <a:r>
                <a:rPr lang="uk-UA" sz="1050">
                  <a:latin typeface="Calibri" pitchFamily="34" charset="0"/>
                  <a:cs typeface="Arial" pitchFamily="34" charset="0"/>
                </a:rPr>
                <a:t>етиловий 90 % - вий</a:t>
              </a:r>
              <a:endParaRPr lang="ru-RU" sz="1050">
                <a:latin typeface="Arial" pitchFamily="34" charset="0"/>
                <a:cs typeface="Arial" pitchFamily="34" charset="0"/>
              </a:endParaRPr>
            </a:p>
          </p:txBody>
        </p:sp>
        <p:sp>
          <p:nvSpPr>
            <p:cNvPr id="2054" name="Text Box 6"/>
            <p:cNvSpPr txBox="1">
              <a:spLocks noChangeArrowheads="1"/>
            </p:cNvSpPr>
            <p:nvPr/>
          </p:nvSpPr>
          <p:spPr bwMode="auto">
            <a:xfrm>
              <a:off x="1341" y="4434"/>
              <a:ext cx="3419" cy="1432"/>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b="1">
                  <a:latin typeface="Times New Roman" pitchFamily="18" charset="0"/>
                  <a:cs typeface="Arial" pitchFamily="34" charset="0"/>
                </a:rPr>
                <a:t>Метод 2а</a:t>
              </a:r>
            </a:p>
            <a:p>
              <a:pPr algn="ctr">
                <a:spcBef>
                  <a:spcPts val="100"/>
                </a:spcBef>
                <a:spcAft>
                  <a:spcPts val="300"/>
                </a:spcAft>
                <a:defRPr/>
              </a:pPr>
              <a:r>
                <a:rPr lang="uk-UA" sz="1050">
                  <a:latin typeface="Times New Roman" pitchFamily="18" charset="0"/>
                  <a:cs typeface="Arial" pitchFamily="34" charset="0"/>
                </a:rPr>
                <a:t>Свіжа рослинна сировина, що звичайно містить менше 70 % віджатого соку і більше 60 % вологи та, що не містить ефірних олій або смол</a:t>
              </a:r>
              <a:endParaRPr lang="ru-RU" sz="1050">
                <a:latin typeface="Arial" pitchFamily="34" charset="0"/>
                <a:cs typeface="Arial" pitchFamily="34" charset="0"/>
              </a:endParaRPr>
            </a:p>
          </p:txBody>
        </p:sp>
        <p:sp>
          <p:nvSpPr>
            <p:cNvPr id="2055" name="Text Box 7"/>
            <p:cNvSpPr txBox="1">
              <a:spLocks noChangeArrowheads="1"/>
            </p:cNvSpPr>
            <p:nvPr/>
          </p:nvSpPr>
          <p:spPr bwMode="auto">
            <a:xfrm>
              <a:off x="1341" y="6263"/>
              <a:ext cx="3419" cy="374"/>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defRPr/>
              </a:pPr>
              <a:r>
                <a:rPr lang="uk-UA" sz="1050">
                  <a:latin typeface="Times New Roman" pitchFamily="18" charset="0"/>
                  <a:cs typeface="Arial" pitchFamily="34" charset="0"/>
                </a:rPr>
                <a:t>Подрібнення сировини</a:t>
              </a:r>
              <a:endParaRPr lang="ru-RU" sz="1050">
                <a:latin typeface="Arial" pitchFamily="34" charset="0"/>
                <a:cs typeface="Arial" pitchFamily="34" charset="0"/>
              </a:endParaRPr>
            </a:p>
          </p:txBody>
        </p:sp>
        <p:sp>
          <p:nvSpPr>
            <p:cNvPr id="2056" name="Text Box 8"/>
            <p:cNvSpPr txBox="1">
              <a:spLocks noChangeArrowheads="1"/>
            </p:cNvSpPr>
            <p:nvPr/>
          </p:nvSpPr>
          <p:spPr bwMode="auto">
            <a:xfrm>
              <a:off x="1341" y="6995"/>
              <a:ext cx="3419" cy="62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a:latin typeface="Times New Roman" pitchFamily="18" charset="0"/>
                  <a:cs typeface="Arial" pitchFamily="34" charset="0"/>
                </a:rPr>
                <a:t>Визначення втрати в масі при висушуванні</a:t>
              </a:r>
              <a:endParaRPr lang="ru-RU" sz="1050">
                <a:latin typeface="Arial" pitchFamily="34" charset="0"/>
                <a:cs typeface="Arial" pitchFamily="34" charset="0"/>
              </a:endParaRPr>
            </a:p>
          </p:txBody>
        </p:sp>
        <p:sp>
          <p:nvSpPr>
            <p:cNvPr id="2057" name="Text Box 9"/>
            <p:cNvSpPr txBox="1">
              <a:spLocks noChangeArrowheads="1"/>
            </p:cNvSpPr>
            <p:nvPr/>
          </p:nvSpPr>
          <p:spPr bwMode="auto">
            <a:xfrm>
              <a:off x="1341" y="8692"/>
              <a:ext cx="3419" cy="1031"/>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a:latin typeface="Times New Roman" pitchFamily="18" charset="0"/>
                  <a:cs typeface="Arial" pitchFamily="34" charset="0"/>
                </a:rPr>
                <a:t>Змішування із половинною за масою кількістю спирту </a:t>
              </a:r>
              <a:br>
                <a:rPr lang="uk-UA" sz="1050">
                  <a:latin typeface="Times New Roman" pitchFamily="18" charset="0"/>
                  <a:cs typeface="Arial" pitchFamily="34" charset="0"/>
                </a:rPr>
              </a:br>
              <a:r>
                <a:rPr lang="uk-UA" sz="1050">
                  <a:latin typeface="Times New Roman" pitchFamily="18" charset="0"/>
                  <a:cs typeface="Arial" pitchFamily="34" charset="0"/>
                </a:rPr>
                <a:t>етилового 90 %-вого</a:t>
              </a:r>
              <a:endParaRPr lang="ru-RU" sz="1050">
                <a:latin typeface="Arial" pitchFamily="34" charset="0"/>
                <a:cs typeface="Arial" pitchFamily="34" charset="0"/>
              </a:endParaRPr>
            </a:p>
          </p:txBody>
        </p:sp>
        <p:sp>
          <p:nvSpPr>
            <p:cNvPr id="2058" name="Text Box 10"/>
            <p:cNvSpPr txBox="1">
              <a:spLocks noChangeArrowheads="1"/>
            </p:cNvSpPr>
            <p:nvPr/>
          </p:nvSpPr>
          <p:spPr bwMode="auto">
            <a:xfrm>
              <a:off x="1341" y="7971"/>
              <a:ext cx="3419"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a:latin typeface="Times New Roman" pitchFamily="18" charset="0"/>
                  <a:cs typeface="Arial" pitchFamily="34" charset="0"/>
                </a:rPr>
                <a:t>Відважування</a:t>
              </a:r>
              <a:endParaRPr lang="ru-RU" sz="1050">
                <a:latin typeface="Arial" pitchFamily="34" charset="0"/>
                <a:cs typeface="Arial" pitchFamily="34" charset="0"/>
              </a:endParaRPr>
            </a:p>
          </p:txBody>
        </p:sp>
        <p:sp>
          <p:nvSpPr>
            <p:cNvPr id="2059" name="Freeform 11"/>
            <p:cNvSpPr>
              <a:spLocks/>
            </p:cNvSpPr>
            <p:nvPr/>
          </p:nvSpPr>
          <p:spPr bwMode="auto">
            <a:xfrm>
              <a:off x="6202" y="3713"/>
              <a:ext cx="2" cy="320"/>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a:defRPr/>
              </a:pPr>
              <a:endParaRPr lang="ru-RU" sz="1050"/>
            </a:p>
          </p:txBody>
        </p:sp>
        <p:sp>
          <p:nvSpPr>
            <p:cNvPr id="2060" name="Line 12"/>
            <p:cNvSpPr>
              <a:spLocks noChangeShapeType="1"/>
            </p:cNvSpPr>
            <p:nvPr/>
          </p:nvSpPr>
          <p:spPr bwMode="auto">
            <a:xfrm flipV="1">
              <a:off x="3140" y="4067"/>
              <a:ext cx="6121" cy="7"/>
            </a:xfrm>
            <a:prstGeom prst="line">
              <a:avLst/>
            </a:prstGeom>
            <a:noFill/>
            <a:ln w="9525">
              <a:solidFill>
                <a:srgbClr val="000000"/>
              </a:solidFill>
              <a:round/>
              <a:headEnd/>
              <a:tailEnd/>
            </a:ln>
          </p:spPr>
          <p:txBody>
            <a:bodyPr/>
            <a:lstStyle/>
            <a:p>
              <a:pPr>
                <a:defRPr/>
              </a:pPr>
              <a:endParaRPr lang="ru-RU" sz="1050"/>
            </a:p>
          </p:txBody>
        </p:sp>
        <p:sp>
          <p:nvSpPr>
            <p:cNvPr id="2061" name="Freeform 13"/>
            <p:cNvSpPr>
              <a:spLocks/>
            </p:cNvSpPr>
            <p:nvPr/>
          </p:nvSpPr>
          <p:spPr bwMode="auto">
            <a:xfrm>
              <a:off x="3140" y="4074"/>
              <a:ext cx="4" cy="320"/>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a:defRPr/>
              </a:pPr>
              <a:endParaRPr lang="ru-RU" sz="1050"/>
            </a:p>
          </p:txBody>
        </p:sp>
        <p:sp>
          <p:nvSpPr>
            <p:cNvPr id="2062" name="Freeform 14"/>
            <p:cNvSpPr>
              <a:spLocks/>
            </p:cNvSpPr>
            <p:nvPr/>
          </p:nvSpPr>
          <p:spPr bwMode="auto">
            <a:xfrm>
              <a:off x="6921" y="4074"/>
              <a:ext cx="2" cy="320"/>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a:defRPr/>
              </a:pPr>
              <a:endParaRPr lang="ru-RU" sz="1050"/>
            </a:p>
          </p:txBody>
        </p:sp>
        <p:sp>
          <p:nvSpPr>
            <p:cNvPr id="2063" name="Freeform 15"/>
            <p:cNvSpPr>
              <a:spLocks/>
            </p:cNvSpPr>
            <p:nvPr/>
          </p:nvSpPr>
          <p:spPr bwMode="auto">
            <a:xfrm>
              <a:off x="9259" y="4074"/>
              <a:ext cx="2" cy="320"/>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a:defRPr/>
              </a:pPr>
              <a:endParaRPr lang="ru-RU" sz="1050"/>
            </a:p>
          </p:txBody>
        </p:sp>
        <p:sp>
          <p:nvSpPr>
            <p:cNvPr id="2064" name="Freeform 16"/>
            <p:cNvSpPr>
              <a:spLocks/>
            </p:cNvSpPr>
            <p:nvPr/>
          </p:nvSpPr>
          <p:spPr bwMode="auto">
            <a:xfrm>
              <a:off x="3138" y="5876"/>
              <a:ext cx="2"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a:defRPr/>
              </a:pPr>
              <a:endParaRPr lang="ru-RU" sz="1050"/>
            </a:p>
          </p:txBody>
        </p:sp>
        <p:sp>
          <p:nvSpPr>
            <p:cNvPr id="2065" name="Freeform 17"/>
            <p:cNvSpPr>
              <a:spLocks/>
            </p:cNvSpPr>
            <p:nvPr/>
          </p:nvSpPr>
          <p:spPr bwMode="auto">
            <a:xfrm>
              <a:off x="3138" y="6637"/>
              <a:ext cx="2"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a:defRPr/>
              </a:pPr>
              <a:endParaRPr lang="ru-RU" sz="1050"/>
            </a:p>
          </p:txBody>
        </p:sp>
        <p:sp>
          <p:nvSpPr>
            <p:cNvPr id="2066" name="Freeform 18"/>
            <p:cNvSpPr>
              <a:spLocks/>
            </p:cNvSpPr>
            <p:nvPr/>
          </p:nvSpPr>
          <p:spPr bwMode="auto">
            <a:xfrm>
              <a:off x="3140" y="7614"/>
              <a:ext cx="4"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a:defRPr/>
              </a:pPr>
              <a:endParaRPr lang="ru-RU" sz="1050"/>
            </a:p>
          </p:txBody>
        </p:sp>
        <p:sp>
          <p:nvSpPr>
            <p:cNvPr id="2067" name="Freeform 19"/>
            <p:cNvSpPr>
              <a:spLocks/>
            </p:cNvSpPr>
            <p:nvPr/>
          </p:nvSpPr>
          <p:spPr bwMode="auto">
            <a:xfrm>
              <a:off x="3140" y="8335"/>
              <a:ext cx="4"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a:defRPr/>
              </a:pPr>
              <a:endParaRPr lang="ru-RU" sz="1050"/>
            </a:p>
          </p:txBody>
        </p:sp>
        <p:sp>
          <p:nvSpPr>
            <p:cNvPr id="2068" name="Freeform 20"/>
            <p:cNvSpPr>
              <a:spLocks/>
            </p:cNvSpPr>
            <p:nvPr/>
          </p:nvSpPr>
          <p:spPr bwMode="auto">
            <a:xfrm>
              <a:off x="3140" y="9767"/>
              <a:ext cx="4"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a:defRPr/>
              </a:pPr>
              <a:endParaRPr lang="ru-RU" sz="1050"/>
            </a:p>
          </p:txBody>
        </p:sp>
        <p:sp>
          <p:nvSpPr>
            <p:cNvPr id="2069" name="Text Box 21"/>
            <p:cNvSpPr txBox="1">
              <a:spLocks noChangeArrowheads="1"/>
            </p:cNvSpPr>
            <p:nvPr/>
          </p:nvSpPr>
          <p:spPr bwMode="auto">
            <a:xfrm>
              <a:off x="6380" y="4434"/>
              <a:ext cx="1260" cy="1442"/>
            </a:xfrm>
            <a:prstGeom prst="rect">
              <a:avLst/>
            </a:prstGeom>
            <a:solidFill>
              <a:srgbClr val="FFFFFF"/>
            </a:solidFill>
            <a:ln w="9525">
              <a:solidFill>
                <a:srgbClr val="000000"/>
              </a:solidFill>
              <a:miter lim="800000"/>
              <a:headEnd/>
              <a:tailEnd/>
            </a:ln>
          </p:spPr>
          <p:txBody>
            <a:bodyPr lIns="0" tIns="0" rIns="0" bIns="0"/>
            <a:lstStyle/>
            <a:p>
              <a:pPr algn="ctr">
                <a:spcAft>
                  <a:spcPts val="1000"/>
                </a:spcAft>
                <a:defRPr/>
              </a:pPr>
              <a:r>
                <a:rPr lang="uk-UA" sz="1050">
                  <a:latin typeface="Calibri" pitchFamily="34" charset="0"/>
                  <a:cs typeface="Arial" pitchFamily="34" charset="0"/>
                </a:rPr>
                <a:t>Спирт </a:t>
              </a:r>
            </a:p>
            <a:p>
              <a:pPr algn="ctr">
                <a:spcAft>
                  <a:spcPts val="1000"/>
                </a:spcAft>
                <a:defRPr/>
              </a:pPr>
              <a:r>
                <a:rPr lang="uk-UA" sz="1050">
                  <a:latin typeface="Calibri" pitchFamily="34" charset="0"/>
                  <a:cs typeface="Arial" pitchFamily="34" charset="0"/>
                </a:rPr>
                <a:t>етиловий 70 % - вий</a:t>
              </a:r>
              <a:endParaRPr lang="ru-RU" sz="1050">
                <a:latin typeface="Arial" pitchFamily="34" charset="0"/>
                <a:cs typeface="Arial" pitchFamily="34" charset="0"/>
              </a:endParaRPr>
            </a:p>
          </p:txBody>
        </p:sp>
        <p:sp>
          <p:nvSpPr>
            <p:cNvPr id="2070" name="Freeform 22"/>
            <p:cNvSpPr>
              <a:spLocks/>
            </p:cNvSpPr>
            <p:nvPr/>
          </p:nvSpPr>
          <p:spPr bwMode="auto">
            <a:xfrm>
              <a:off x="5659" y="4074"/>
              <a:ext cx="2" cy="320"/>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a:defRPr/>
              </a:pPr>
              <a:endParaRPr lang="ru-RU" sz="1050"/>
            </a:p>
          </p:txBody>
        </p:sp>
        <p:sp>
          <p:nvSpPr>
            <p:cNvPr id="2071" name="Line 23"/>
            <p:cNvSpPr>
              <a:spLocks noChangeShapeType="1"/>
            </p:cNvSpPr>
            <p:nvPr/>
          </p:nvSpPr>
          <p:spPr bwMode="auto">
            <a:xfrm>
              <a:off x="5482" y="5866"/>
              <a:ext cx="0" cy="3062"/>
            </a:xfrm>
            <a:prstGeom prst="line">
              <a:avLst/>
            </a:prstGeom>
            <a:noFill/>
            <a:ln w="9525">
              <a:solidFill>
                <a:srgbClr val="000000"/>
              </a:solidFill>
              <a:round/>
              <a:headEnd/>
              <a:tailEnd/>
            </a:ln>
          </p:spPr>
          <p:txBody>
            <a:bodyPr/>
            <a:lstStyle/>
            <a:p>
              <a:pPr>
                <a:defRPr/>
              </a:pPr>
              <a:endParaRPr lang="ru-RU" sz="1050"/>
            </a:p>
          </p:txBody>
        </p:sp>
        <p:sp>
          <p:nvSpPr>
            <p:cNvPr id="2072" name="Line 24"/>
            <p:cNvSpPr>
              <a:spLocks noChangeShapeType="1"/>
            </p:cNvSpPr>
            <p:nvPr/>
          </p:nvSpPr>
          <p:spPr bwMode="auto">
            <a:xfrm flipH="1">
              <a:off x="4760" y="8928"/>
              <a:ext cx="722" cy="0"/>
            </a:xfrm>
            <a:prstGeom prst="line">
              <a:avLst/>
            </a:prstGeom>
            <a:noFill/>
            <a:ln w="9525">
              <a:solidFill>
                <a:srgbClr val="000000"/>
              </a:solidFill>
              <a:round/>
              <a:headEnd/>
              <a:tailEnd type="stealth" w="sm" len="med"/>
            </a:ln>
          </p:spPr>
          <p:txBody>
            <a:bodyPr/>
            <a:lstStyle/>
            <a:p>
              <a:pPr>
                <a:defRPr/>
              </a:pPr>
              <a:endParaRPr lang="ru-RU" sz="1050"/>
            </a:p>
          </p:txBody>
        </p:sp>
        <p:sp>
          <p:nvSpPr>
            <p:cNvPr id="2073" name="Line 25"/>
            <p:cNvSpPr>
              <a:spLocks noChangeShapeType="1"/>
            </p:cNvSpPr>
            <p:nvPr/>
          </p:nvSpPr>
          <p:spPr bwMode="auto">
            <a:xfrm>
              <a:off x="7100" y="5866"/>
              <a:ext cx="0" cy="3062"/>
            </a:xfrm>
            <a:prstGeom prst="line">
              <a:avLst/>
            </a:prstGeom>
            <a:noFill/>
            <a:ln w="9525">
              <a:solidFill>
                <a:srgbClr val="000000"/>
              </a:solidFill>
              <a:round/>
              <a:headEnd/>
              <a:tailEnd/>
            </a:ln>
          </p:spPr>
          <p:txBody>
            <a:bodyPr/>
            <a:lstStyle/>
            <a:p>
              <a:pPr>
                <a:defRPr/>
              </a:pPr>
              <a:endParaRPr lang="ru-RU" sz="1050"/>
            </a:p>
          </p:txBody>
        </p:sp>
        <p:sp>
          <p:nvSpPr>
            <p:cNvPr id="2074" name="Line 26"/>
            <p:cNvSpPr>
              <a:spLocks noChangeShapeType="1"/>
            </p:cNvSpPr>
            <p:nvPr/>
          </p:nvSpPr>
          <p:spPr bwMode="auto">
            <a:xfrm>
              <a:off x="7100" y="8928"/>
              <a:ext cx="722" cy="0"/>
            </a:xfrm>
            <a:prstGeom prst="line">
              <a:avLst/>
            </a:prstGeom>
            <a:noFill/>
            <a:ln w="9525">
              <a:solidFill>
                <a:srgbClr val="000000"/>
              </a:solidFill>
              <a:round/>
              <a:headEnd/>
              <a:tailEnd type="stealth" w="sm" len="med"/>
            </a:ln>
          </p:spPr>
          <p:txBody>
            <a:bodyPr/>
            <a:lstStyle/>
            <a:p>
              <a:pPr>
                <a:defRPr/>
              </a:pPr>
              <a:endParaRPr lang="ru-RU" sz="1050"/>
            </a:p>
          </p:txBody>
        </p:sp>
        <p:sp>
          <p:nvSpPr>
            <p:cNvPr id="2075" name="Text Box 27"/>
            <p:cNvSpPr txBox="1">
              <a:spLocks noChangeArrowheads="1"/>
            </p:cNvSpPr>
            <p:nvPr/>
          </p:nvSpPr>
          <p:spPr bwMode="auto">
            <a:xfrm>
              <a:off x="7822" y="6203"/>
              <a:ext cx="3419" cy="371"/>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defRPr/>
              </a:pPr>
              <a:r>
                <a:rPr lang="uk-UA" sz="1050">
                  <a:latin typeface="Times New Roman" pitchFamily="18" charset="0"/>
                  <a:cs typeface="Arial" pitchFamily="34" charset="0"/>
                </a:rPr>
                <a:t>Подрібнення сировини</a:t>
              </a:r>
              <a:endParaRPr lang="ru-RU" sz="1050">
                <a:latin typeface="Arial" pitchFamily="34" charset="0"/>
                <a:cs typeface="Arial" pitchFamily="34" charset="0"/>
              </a:endParaRPr>
            </a:p>
          </p:txBody>
        </p:sp>
        <p:sp>
          <p:nvSpPr>
            <p:cNvPr id="2076" name="Text Box 28"/>
            <p:cNvSpPr txBox="1">
              <a:spLocks noChangeArrowheads="1"/>
            </p:cNvSpPr>
            <p:nvPr/>
          </p:nvSpPr>
          <p:spPr bwMode="auto">
            <a:xfrm>
              <a:off x="7822" y="6934"/>
              <a:ext cx="3419" cy="62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a:latin typeface="Times New Roman" pitchFamily="18" charset="0"/>
                  <a:cs typeface="Arial" pitchFamily="34" charset="0"/>
                </a:rPr>
                <a:t>Визначення втрати в масі при висушуванні</a:t>
              </a:r>
              <a:endParaRPr lang="ru-RU" sz="1050">
                <a:latin typeface="Arial" pitchFamily="34" charset="0"/>
                <a:cs typeface="Arial" pitchFamily="34" charset="0"/>
              </a:endParaRPr>
            </a:p>
          </p:txBody>
        </p:sp>
        <p:sp>
          <p:nvSpPr>
            <p:cNvPr id="2077" name="Text Box 29"/>
            <p:cNvSpPr txBox="1">
              <a:spLocks noChangeArrowheads="1"/>
            </p:cNvSpPr>
            <p:nvPr/>
          </p:nvSpPr>
          <p:spPr bwMode="auto">
            <a:xfrm>
              <a:off x="7822" y="8632"/>
              <a:ext cx="3419" cy="1031"/>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a:latin typeface="Times New Roman" pitchFamily="18" charset="0"/>
                  <a:cs typeface="Arial" pitchFamily="34" charset="0"/>
                </a:rPr>
                <a:t>Змішування із половинною за масою кількістю спирту </a:t>
              </a:r>
              <a:br>
                <a:rPr lang="uk-UA" sz="1050">
                  <a:latin typeface="Times New Roman" pitchFamily="18" charset="0"/>
                  <a:cs typeface="Arial" pitchFamily="34" charset="0"/>
                </a:rPr>
              </a:br>
              <a:r>
                <a:rPr lang="uk-UA" sz="1050">
                  <a:latin typeface="Times New Roman" pitchFamily="18" charset="0"/>
                  <a:cs typeface="Arial" pitchFamily="34" charset="0"/>
                </a:rPr>
                <a:t>етилового 70 %-вого</a:t>
              </a:r>
              <a:endParaRPr lang="ru-RU" sz="1050">
                <a:latin typeface="Arial" pitchFamily="34" charset="0"/>
                <a:cs typeface="Arial" pitchFamily="34" charset="0"/>
              </a:endParaRPr>
            </a:p>
          </p:txBody>
        </p:sp>
        <p:sp>
          <p:nvSpPr>
            <p:cNvPr id="2078" name="Text Box 30"/>
            <p:cNvSpPr txBox="1">
              <a:spLocks noChangeArrowheads="1"/>
            </p:cNvSpPr>
            <p:nvPr/>
          </p:nvSpPr>
          <p:spPr bwMode="auto">
            <a:xfrm>
              <a:off x="7822" y="7911"/>
              <a:ext cx="3419"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a:latin typeface="Times New Roman" pitchFamily="18" charset="0"/>
                  <a:cs typeface="Arial" pitchFamily="34" charset="0"/>
                </a:rPr>
                <a:t>Відважування</a:t>
              </a:r>
              <a:endParaRPr lang="ru-RU" sz="1050">
                <a:latin typeface="Arial" pitchFamily="34" charset="0"/>
                <a:cs typeface="Arial" pitchFamily="34" charset="0"/>
              </a:endParaRPr>
            </a:p>
          </p:txBody>
        </p:sp>
        <p:sp>
          <p:nvSpPr>
            <p:cNvPr id="2079" name="Freeform 31"/>
            <p:cNvSpPr>
              <a:spLocks/>
            </p:cNvSpPr>
            <p:nvPr/>
          </p:nvSpPr>
          <p:spPr bwMode="auto">
            <a:xfrm>
              <a:off x="9619" y="5815"/>
              <a:ext cx="2"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a:defRPr/>
              </a:pPr>
              <a:endParaRPr lang="ru-RU" sz="1050"/>
            </a:p>
          </p:txBody>
        </p:sp>
        <p:sp>
          <p:nvSpPr>
            <p:cNvPr id="2080" name="Freeform 32"/>
            <p:cNvSpPr>
              <a:spLocks/>
            </p:cNvSpPr>
            <p:nvPr/>
          </p:nvSpPr>
          <p:spPr bwMode="auto">
            <a:xfrm>
              <a:off x="9619" y="6577"/>
              <a:ext cx="2"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a:defRPr/>
              </a:pPr>
              <a:endParaRPr lang="ru-RU" sz="1050"/>
            </a:p>
          </p:txBody>
        </p:sp>
        <p:sp>
          <p:nvSpPr>
            <p:cNvPr id="2081" name="Freeform 33"/>
            <p:cNvSpPr>
              <a:spLocks/>
            </p:cNvSpPr>
            <p:nvPr/>
          </p:nvSpPr>
          <p:spPr bwMode="auto">
            <a:xfrm>
              <a:off x="9621" y="7554"/>
              <a:ext cx="2"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a:defRPr/>
              </a:pPr>
              <a:endParaRPr lang="ru-RU" sz="1050"/>
            </a:p>
          </p:txBody>
        </p:sp>
        <p:sp>
          <p:nvSpPr>
            <p:cNvPr id="2082" name="Freeform 34"/>
            <p:cNvSpPr>
              <a:spLocks/>
            </p:cNvSpPr>
            <p:nvPr/>
          </p:nvSpPr>
          <p:spPr bwMode="auto">
            <a:xfrm>
              <a:off x="9621" y="8275"/>
              <a:ext cx="2"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a:defRPr/>
              </a:pPr>
              <a:endParaRPr lang="ru-RU" sz="1050"/>
            </a:p>
          </p:txBody>
        </p:sp>
        <p:sp>
          <p:nvSpPr>
            <p:cNvPr id="2083" name="Text Box 35"/>
            <p:cNvSpPr txBox="1">
              <a:spLocks noChangeArrowheads="1"/>
            </p:cNvSpPr>
            <p:nvPr/>
          </p:nvSpPr>
          <p:spPr bwMode="auto">
            <a:xfrm>
              <a:off x="1341" y="14369"/>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dirty="0">
                  <a:latin typeface="Times New Roman" pitchFamily="18" charset="0"/>
                  <a:cs typeface="Arial" pitchFamily="34" charset="0"/>
                </a:rPr>
                <a:t>Контроль</a:t>
              </a:r>
              <a:r>
                <a:rPr lang="ru-RU" sz="1050" dirty="0">
                  <a:latin typeface="Times New Roman" pitchFamily="18" charset="0"/>
                  <a:cs typeface="Arial" pitchFamily="34" charset="0"/>
                </a:rPr>
                <a:t> </a:t>
              </a:r>
              <a:r>
                <a:rPr lang="uk-UA" sz="1050" dirty="0">
                  <a:latin typeface="Times New Roman" pitchFamily="18" charset="0"/>
                  <a:cs typeface="Arial" pitchFamily="34" charset="0"/>
                </a:rPr>
                <a:t>якості</a:t>
              </a:r>
              <a:endParaRPr lang="ru-RU" sz="1050" dirty="0">
                <a:latin typeface="Arial" pitchFamily="34" charset="0"/>
                <a:cs typeface="Arial" pitchFamily="34" charset="0"/>
              </a:endParaRPr>
            </a:p>
          </p:txBody>
        </p:sp>
        <p:sp>
          <p:nvSpPr>
            <p:cNvPr id="2084" name="Text Box 36"/>
            <p:cNvSpPr txBox="1">
              <a:spLocks noChangeArrowheads="1"/>
            </p:cNvSpPr>
            <p:nvPr/>
          </p:nvSpPr>
          <p:spPr bwMode="auto">
            <a:xfrm>
              <a:off x="1341" y="13692"/>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a:latin typeface="Times New Roman" pitchFamily="18" charset="0"/>
                  <a:cs typeface="Arial" pitchFamily="34" charset="0"/>
                </a:rPr>
                <a:t>Фільтрування</a:t>
              </a:r>
              <a:endParaRPr lang="ru-RU" sz="1050">
                <a:latin typeface="Arial" pitchFamily="34" charset="0"/>
                <a:cs typeface="Arial" pitchFamily="34" charset="0"/>
              </a:endParaRPr>
            </a:p>
          </p:txBody>
        </p:sp>
        <p:sp>
          <p:nvSpPr>
            <p:cNvPr id="2085" name="Text Box 37"/>
            <p:cNvSpPr txBox="1">
              <a:spLocks noChangeArrowheads="1"/>
            </p:cNvSpPr>
            <p:nvPr/>
          </p:nvSpPr>
          <p:spPr bwMode="auto">
            <a:xfrm>
              <a:off x="1341" y="15090"/>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a:latin typeface="Times New Roman" pitchFamily="18" charset="0"/>
                  <a:cs typeface="Arial" pitchFamily="34" charset="0"/>
                </a:rPr>
                <a:t>Оформлення до використання</a:t>
              </a:r>
              <a:endParaRPr lang="ru-RU" sz="1050">
                <a:latin typeface="Arial" pitchFamily="34" charset="0"/>
                <a:cs typeface="Arial" pitchFamily="34" charset="0"/>
              </a:endParaRPr>
            </a:p>
          </p:txBody>
        </p:sp>
        <p:sp>
          <p:nvSpPr>
            <p:cNvPr id="2086" name="Text Box 38"/>
            <p:cNvSpPr txBox="1">
              <a:spLocks noChangeArrowheads="1"/>
            </p:cNvSpPr>
            <p:nvPr/>
          </p:nvSpPr>
          <p:spPr bwMode="auto">
            <a:xfrm>
              <a:off x="1341" y="12294"/>
              <a:ext cx="9900" cy="360"/>
            </a:xfrm>
            <a:prstGeom prst="rect">
              <a:avLst/>
            </a:prstGeom>
            <a:solidFill>
              <a:srgbClr val="FFFFFF"/>
            </a:solidFill>
            <a:ln w="9525">
              <a:solidFill>
                <a:srgbClr val="000000"/>
              </a:solidFill>
              <a:miter lim="800000"/>
              <a:headEnd/>
              <a:tailEnd/>
            </a:ln>
          </p:spPr>
          <p:txBody>
            <a:bodyPr lIns="0" tIns="0" rIns="0" bIns="0"/>
            <a:lstStyle/>
            <a:p>
              <a:pPr algn="ctr">
                <a:spcAft>
                  <a:spcPts val="1000"/>
                </a:spcAft>
                <a:defRPr/>
              </a:pPr>
              <a:r>
                <a:rPr lang="uk-UA" sz="1050">
                  <a:latin typeface="Calibri" pitchFamily="34" charset="0"/>
                  <a:cs typeface="Arial" pitchFamily="34" charset="0"/>
                </a:rPr>
                <a:t>Мацерація не менше 10 діб з періодичним перемішуванням</a:t>
              </a:r>
              <a:endParaRPr lang="ru-RU" sz="1050">
                <a:latin typeface="Arial" pitchFamily="34" charset="0"/>
                <a:cs typeface="Arial" pitchFamily="34" charset="0"/>
              </a:endParaRPr>
            </a:p>
          </p:txBody>
        </p:sp>
        <p:sp>
          <p:nvSpPr>
            <p:cNvPr id="2087" name="Freeform 39"/>
            <p:cNvSpPr>
              <a:spLocks/>
            </p:cNvSpPr>
            <p:nvPr/>
          </p:nvSpPr>
          <p:spPr bwMode="auto">
            <a:xfrm>
              <a:off x="6203" y="13331"/>
              <a:ext cx="2" cy="320"/>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type="none" w="med" len="med"/>
              <a:tailEnd type="stealth" w="sm" len="med"/>
            </a:ln>
          </p:spPr>
          <p:txBody>
            <a:bodyPr/>
            <a:lstStyle/>
            <a:p>
              <a:pPr>
                <a:defRPr/>
              </a:pPr>
              <a:endParaRPr lang="ru-RU" sz="1050"/>
            </a:p>
          </p:txBody>
        </p:sp>
        <p:sp>
          <p:nvSpPr>
            <p:cNvPr id="2088" name="Freeform 40"/>
            <p:cNvSpPr>
              <a:spLocks/>
            </p:cNvSpPr>
            <p:nvPr/>
          </p:nvSpPr>
          <p:spPr bwMode="auto">
            <a:xfrm>
              <a:off x="6203" y="14052"/>
              <a:ext cx="2"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type="none" w="med" len="med"/>
              <a:tailEnd type="stealth" w="sm" len="med"/>
            </a:ln>
          </p:spPr>
          <p:txBody>
            <a:bodyPr/>
            <a:lstStyle/>
            <a:p>
              <a:pPr>
                <a:defRPr/>
              </a:pPr>
              <a:endParaRPr lang="ru-RU" sz="1050"/>
            </a:p>
          </p:txBody>
        </p:sp>
        <p:sp>
          <p:nvSpPr>
            <p:cNvPr id="2089" name="Freeform 41"/>
            <p:cNvSpPr>
              <a:spLocks/>
            </p:cNvSpPr>
            <p:nvPr/>
          </p:nvSpPr>
          <p:spPr bwMode="auto">
            <a:xfrm>
              <a:off x="6203" y="14773"/>
              <a:ext cx="2"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type="none" w="med" len="med"/>
              <a:tailEnd type="stealth" w="sm" len="med"/>
            </a:ln>
          </p:spPr>
          <p:txBody>
            <a:bodyPr/>
            <a:lstStyle/>
            <a:p>
              <a:pPr>
                <a:defRPr/>
              </a:pPr>
              <a:endParaRPr lang="ru-RU" sz="1050"/>
            </a:p>
          </p:txBody>
        </p:sp>
        <p:sp>
          <p:nvSpPr>
            <p:cNvPr id="2090" name="Text Box 42"/>
            <p:cNvSpPr txBox="1">
              <a:spLocks noChangeArrowheads="1"/>
            </p:cNvSpPr>
            <p:nvPr/>
          </p:nvSpPr>
          <p:spPr bwMode="auto">
            <a:xfrm>
              <a:off x="1341" y="10134"/>
              <a:ext cx="3419" cy="721"/>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a:latin typeface="Times New Roman" pitchFamily="18" charset="0"/>
                  <a:cs typeface="Arial" pitchFamily="34" charset="0"/>
                </a:rPr>
                <a:t>Розрахунок необхідної кількості </a:t>
              </a:r>
              <a:br>
                <a:rPr lang="uk-UA" sz="1050">
                  <a:latin typeface="Times New Roman" pitchFamily="18" charset="0"/>
                  <a:cs typeface="Arial" pitchFamily="34" charset="0"/>
                </a:rPr>
              </a:br>
              <a:r>
                <a:rPr lang="uk-UA" sz="1050">
                  <a:latin typeface="Times New Roman" pitchFamily="18" charset="0"/>
                  <a:cs typeface="Arial" pitchFamily="34" charset="0"/>
                </a:rPr>
                <a:t>спирту етилового 90 %-вого</a:t>
              </a:r>
              <a:endParaRPr lang="ru-RU" sz="1050">
                <a:latin typeface="Arial" pitchFamily="34" charset="0"/>
                <a:cs typeface="Arial" pitchFamily="34" charset="0"/>
              </a:endParaRPr>
            </a:p>
          </p:txBody>
        </p:sp>
        <p:sp>
          <p:nvSpPr>
            <p:cNvPr id="2091" name="Text Box 43"/>
            <p:cNvSpPr txBox="1">
              <a:spLocks noChangeArrowheads="1"/>
            </p:cNvSpPr>
            <p:nvPr/>
          </p:nvSpPr>
          <p:spPr bwMode="auto">
            <a:xfrm>
              <a:off x="1341" y="11216"/>
              <a:ext cx="3419" cy="718"/>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a:latin typeface="Times New Roman" pitchFamily="18" charset="0"/>
                  <a:cs typeface="Arial" pitchFamily="34" charset="0"/>
                </a:rPr>
                <a:t>Додавання решти спирту етилового </a:t>
              </a:r>
              <a:br>
                <a:rPr lang="uk-UA" sz="1050">
                  <a:latin typeface="Times New Roman" pitchFamily="18" charset="0"/>
                  <a:cs typeface="Arial" pitchFamily="34" charset="0"/>
                </a:rPr>
              </a:br>
              <a:r>
                <a:rPr lang="uk-UA" sz="1050">
                  <a:latin typeface="Times New Roman" pitchFamily="18" charset="0"/>
                  <a:cs typeface="Arial" pitchFamily="34" charset="0"/>
                </a:rPr>
                <a:t>90 %-вого</a:t>
              </a:r>
              <a:endParaRPr lang="ru-RU" sz="1050">
                <a:latin typeface="Arial" pitchFamily="34" charset="0"/>
                <a:cs typeface="Arial" pitchFamily="34" charset="0"/>
              </a:endParaRPr>
            </a:p>
          </p:txBody>
        </p:sp>
        <p:sp>
          <p:nvSpPr>
            <p:cNvPr id="2092" name="Freeform 44"/>
            <p:cNvSpPr>
              <a:spLocks/>
            </p:cNvSpPr>
            <p:nvPr/>
          </p:nvSpPr>
          <p:spPr bwMode="auto">
            <a:xfrm>
              <a:off x="3140" y="11933"/>
              <a:ext cx="4" cy="320"/>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type="none" w="med" len="med"/>
              <a:tailEnd type="stealth" w="sm" len="med"/>
            </a:ln>
          </p:spPr>
          <p:txBody>
            <a:bodyPr/>
            <a:lstStyle/>
            <a:p>
              <a:pPr>
                <a:defRPr/>
              </a:pPr>
              <a:endParaRPr lang="ru-RU" sz="1050"/>
            </a:p>
          </p:txBody>
        </p:sp>
        <p:sp>
          <p:nvSpPr>
            <p:cNvPr id="2093" name="Freeform 45"/>
            <p:cNvSpPr>
              <a:spLocks/>
            </p:cNvSpPr>
            <p:nvPr/>
          </p:nvSpPr>
          <p:spPr bwMode="auto">
            <a:xfrm>
              <a:off x="3140" y="10855"/>
              <a:ext cx="4"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type="none" w="med" len="med"/>
              <a:tailEnd type="stealth" w="sm" len="med"/>
            </a:ln>
          </p:spPr>
          <p:txBody>
            <a:bodyPr/>
            <a:lstStyle/>
            <a:p>
              <a:pPr>
                <a:defRPr/>
              </a:pPr>
              <a:endParaRPr lang="ru-RU" sz="1050"/>
            </a:p>
          </p:txBody>
        </p:sp>
        <p:sp>
          <p:nvSpPr>
            <p:cNvPr id="2094" name="Freeform 46"/>
            <p:cNvSpPr>
              <a:spLocks/>
            </p:cNvSpPr>
            <p:nvPr/>
          </p:nvSpPr>
          <p:spPr bwMode="auto">
            <a:xfrm>
              <a:off x="6202" y="12654"/>
              <a:ext cx="2"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type="none" w="med" len="med"/>
              <a:tailEnd type="stealth" w="sm" len="med"/>
            </a:ln>
          </p:spPr>
          <p:txBody>
            <a:bodyPr/>
            <a:lstStyle/>
            <a:p>
              <a:pPr>
                <a:defRPr/>
              </a:pPr>
              <a:endParaRPr lang="ru-RU" sz="1050"/>
            </a:p>
          </p:txBody>
        </p:sp>
        <p:sp>
          <p:nvSpPr>
            <p:cNvPr id="2095" name="Text Box 47"/>
            <p:cNvSpPr txBox="1">
              <a:spLocks noChangeArrowheads="1"/>
            </p:cNvSpPr>
            <p:nvPr/>
          </p:nvSpPr>
          <p:spPr bwMode="auto">
            <a:xfrm>
              <a:off x="1341" y="12971"/>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a:latin typeface="Times New Roman" pitchFamily="18" charset="0"/>
                  <a:cs typeface="Arial" pitchFamily="34" charset="0"/>
                </a:rPr>
                <a:t>Віджимання суміші</a:t>
              </a:r>
              <a:endParaRPr lang="ru-RU" sz="1050">
                <a:latin typeface="Arial" pitchFamily="34" charset="0"/>
                <a:cs typeface="Arial" pitchFamily="34" charset="0"/>
              </a:endParaRPr>
            </a:p>
          </p:txBody>
        </p:sp>
        <p:sp>
          <p:nvSpPr>
            <p:cNvPr id="2096" name="Freeform 48"/>
            <p:cNvSpPr>
              <a:spLocks/>
            </p:cNvSpPr>
            <p:nvPr/>
          </p:nvSpPr>
          <p:spPr bwMode="auto">
            <a:xfrm>
              <a:off x="9621" y="9767"/>
              <a:ext cx="2"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a:tailEnd type="stealth" w="sm" len="med"/>
            </a:ln>
          </p:spPr>
          <p:txBody>
            <a:bodyPr/>
            <a:lstStyle/>
            <a:p>
              <a:pPr>
                <a:defRPr/>
              </a:pPr>
              <a:endParaRPr lang="ru-RU" sz="1050"/>
            </a:p>
          </p:txBody>
        </p:sp>
        <p:sp>
          <p:nvSpPr>
            <p:cNvPr id="2097" name="Text Box 49"/>
            <p:cNvSpPr txBox="1">
              <a:spLocks noChangeArrowheads="1"/>
            </p:cNvSpPr>
            <p:nvPr/>
          </p:nvSpPr>
          <p:spPr bwMode="auto">
            <a:xfrm>
              <a:off x="7822" y="10134"/>
              <a:ext cx="3419" cy="721"/>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a:latin typeface="Times New Roman" pitchFamily="18" charset="0"/>
                  <a:cs typeface="Arial" pitchFamily="34" charset="0"/>
                </a:rPr>
                <a:t>Розрахунок необхідної кількості </a:t>
              </a:r>
              <a:br>
                <a:rPr lang="uk-UA" sz="1050">
                  <a:latin typeface="Times New Roman" pitchFamily="18" charset="0"/>
                  <a:cs typeface="Arial" pitchFamily="34" charset="0"/>
                </a:rPr>
              </a:br>
              <a:r>
                <a:rPr lang="uk-UA" sz="1050">
                  <a:latin typeface="Times New Roman" pitchFamily="18" charset="0"/>
                  <a:cs typeface="Arial" pitchFamily="34" charset="0"/>
                </a:rPr>
                <a:t>спирту етилового 70 %-вого</a:t>
              </a:r>
              <a:endParaRPr lang="ru-RU" sz="1050">
                <a:latin typeface="Arial" pitchFamily="34" charset="0"/>
                <a:cs typeface="Arial" pitchFamily="34" charset="0"/>
              </a:endParaRPr>
            </a:p>
          </p:txBody>
        </p:sp>
        <p:sp>
          <p:nvSpPr>
            <p:cNvPr id="2098" name="Text Box 50"/>
            <p:cNvSpPr txBox="1">
              <a:spLocks noChangeArrowheads="1"/>
            </p:cNvSpPr>
            <p:nvPr/>
          </p:nvSpPr>
          <p:spPr bwMode="auto">
            <a:xfrm>
              <a:off x="7822" y="11216"/>
              <a:ext cx="3419" cy="718"/>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defRPr/>
              </a:pPr>
              <a:r>
                <a:rPr lang="uk-UA" sz="1050">
                  <a:latin typeface="Times New Roman" pitchFamily="18" charset="0"/>
                  <a:cs typeface="Arial" pitchFamily="34" charset="0"/>
                </a:rPr>
                <a:t>Додавання решти спирту етилового </a:t>
              </a:r>
              <a:br>
                <a:rPr lang="uk-UA" sz="1050">
                  <a:latin typeface="Times New Roman" pitchFamily="18" charset="0"/>
                  <a:cs typeface="Arial" pitchFamily="34" charset="0"/>
                </a:rPr>
              </a:br>
              <a:r>
                <a:rPr lang="uk-UA" sz="1050">
                  <a:latin typeface="Times New Roman" pitchFamily="18" charset="0"/>
                  <a:cs typeface="Arial" pitchFamily="34" charset="0"/>
                </a:rPr>
                <a:t>70 %-вого</a:t>
              </a:r>
              <a:endParaRPr lang="ru-RU" sz="1050">
                <a:latin typeface="Arial" pitchFamily="34" charset="0"/>
                <a:cs typeface="Arial" pitchFamily="34" charset="0"/>
              </a:endParaRPr>
            </a:p>
          </p:txBody>
        </p:sp>
        <p:sp>
          <p:nvSpPr>
            <p:cNvPr id="2099" name="Freeform 51"/>
            <p:cNvSpPr>
              <a:spLocks/>
            </p:cNvSpPr>
            <p:nvPr/>
          </p:nvSpPr>
          <p:spPr bwMode="auto">
            <a:xfrm>
              <a:off x="9621" y="11933"/>
              <a:ext cx="2" cy="320"/>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type="none" w="med" len="med"/>
              <a:tailEnd type="stealth" w="sm" len="med"/>
            </a:ln>
          </p:spPr>
          <p:txBody>
            <a:bodyPr/>
            <a:lstStyle/>
            <a:p>
              <a:pPr>
                <a:defRPr/>
              </a:pPr>
              <a:endParaRPr lang="ru-RU" sz="1050"/>
            </a:p>
          </p:txBody>
        </p:sp>
        <p:sp>
          <p:nvSpPr>
            <p:cNvPr id="2100" name="Freeform 52"/>
            <p:cNvSpPr>
              <a:spLocks/>
            </p:cNvSpPr>
            <p:nvPr/>
          </p:nvSpPr>
          <p:spPr bwMode="auto">
            <a:xfrm>
              <a:off x="9621" y="10855"/>
              <a:ext cx="2" cy="317"/>
            </a:xfrm>
            <a:custGeom>
              <a:avLst/>
              <a:gdLst/>
              <a:ahLst/>
              <a:cxnLst>
                <a:cxn ang="0">
                  <a:pos x="0" y="0"/>
                </a:cxn>
                <a:cxn ang="0">
                  <a:pos x="3" y="266"/>
                </a:cxn>
              </a:cxnLst>
              <a:rect l="0" t="0" r="r" b="b"/>
              <a:pathLst>
                <a:path w="3" h="266">
                  <a:moveTo>
                    <a:pt x="0" y="0"/>
                  </a:moveTo>
                  <a:lnTo>
                    <a:pt x="3" y="266"/>
                  </a:lnTo>
                </a:path>
              </a:pathLst>
            </a:custGeom>
            <a:noFill/>
            <a:ln w="9525">
              <a:solidFill>
                <a:srgbClr val="000000"/>
              </a:solidFill>
              <a:round/>
              <a:headEnd type="none" w="med" len="med"/>
              <a:tailEnd type="stealth" w="sm" len="med"/>
            </a:ln>
          </p:spPr>
          <p:txBody>
            <a:bodyPr/>
            <a:lstStyle/>
            <a:p>
              <a:pPr>
                <a:defRPr/>
              </a:pPr>
              <a:endParaRPr lang="ru-RU" sz="1050"/>
            </a:p>
          </p:txBody>
        </p:sp>
        <p:sp>
          <p:nvSpPr>
            <p:cNvPr id="2101" name="Line 53"/>
            <p:cNvSpPr>
              <a:spLocks noChangeShapeType="1"/>
            </p:cNvSpPr>
            <p:nvPr/>
          </p:nvSpPr>
          <p:spPr bwMode="auto">
            <a:xfrm flipV="1">
              <a:off x="6740" y="5849"/>
              <a:ext cx="0" cy="5761"/>
            </a:xfrm>
            <a:prstGeom prst="line">
              <a:avLst/>
            </a:prstGeom>
            <a:noFill/>
            <a:ln w="9525">
              <a:solidFill>
                <a:srgbClr val="000000"/>
              </a:solidFill>
              <a:round/>
              <a:headEnd/>
              <a:tailEnd/>
            </a:ln>
          </p:spPr>
          <p:txBody>
            <a:bodyPr/>
            <a:lstStyle/>
            <a:p>
              <a:pPr>
                <a:defRPr/>
              </a:pPr>
              <a:endParaRPr lang="ru-RU" sz="1050"/>
            </a:p>
          </p:txBody>
        </p:sp>
        <p:sp>
          <p:nvSpPr>
            <p:cNvPr id="2102" name="Line 54"/>
            <p:cNvSpPr>
              <a:spLocks noChangeShapeType="1"/>
            </p:cNvSpPr>
            <p:nvPr/>
          </p:nvSpPr>
          <p:spPr bwMode="auto">
            <a:xfrm flipV="1">
              <a:off x="5842" y="5849"/>
              <a:ext cx="0" cy="5761"/>
            </a:xfrm>
            <a:prstGeom prst="line">
              <a:avLst/>
            </a:prstGeom>
            <a:noFill/>
            <a:ln w="9525">
              <a:solidFill>
                <a:srgbClr val="000000"/>
              </a:solidFill>
              <a:round/>
              <a:headEnd/>
              <a:tailEnd/>
            </a:ln>
          </p:spPr>
          <p:txBody>
            <a:bodyPr/>
            <a:lstStyle/>
            <a:p>
              <a:pPr>
                <a:defRPr/>
              </a:pPr>
              <a:endParaRPr lang="ru-RU" sz="1050"/>
            </a:p>
          </p:txBody>
        </p:sp>
        <p:sp>
          <p:nvSpPr>
            <p:cNvPr id="2103" name="Line 55"/>
            <p:cNvSpPr>
              <a:spLocks noChangeShapeType="1"/>
            </p:cNvSpPr>
            <p:nvPr/>
          </p:nvSpPr>
          <p:spPr bwMode="auto">
            <a:xfrm flipH="1">
              <a:off x="4760" y="11610"/>
              <a:ext cx="1081" cy="0"/>
            </a:xfrm>
            <a:prstGeom prst="line">
              <a:avLst/>
            </a:prstGeom>
            <a:noFill/>
            <a:ln w="9525">
              <a:solidFill>
                <a:srgbClr val="000000"/>
              </a:solidFill>
              <a:round/>
              <a:headEnd/>
              <a:tailEnd type="stealth" w="sm" len="med"/>
            </a:ln>
            <a:effectLst/>
          </p:spPr>
          <p:txBody>
            <a:bodyPr/>
            <a:lstStyle/>
            <a:p>
              <a:pPr>
                <a:defRPr/>
              </a:pPr>
              <a:endParaRPr lang="ru-RU" sz="1050"/>
            </a:p>
          </p:txBody>
        </p:sp>
        <p:sp>
          <p:nvSpPr>
            <p:cNvPr id="2104" name="Line 56"/>
            <p:cNvSpPr>
              <a:spLocks noChangeShapeType="1"/>
            </p:cNvSpPr>
            <p:nvPr/>
          </p:nvSpPr>
          <p:spPr bwMode="auto">
            <a:xfrm>
              <a:off x="6740" y="11610"/>
              <a:ext cx="1081" cy="0"/>
            </a:xfrm>
            <a:prstGeom prst="line">
              <a:avLst/>
            </a:prstGeom>
            <a:noFill/>
            <a:ln w="9525">
              <a:solidFill>
                <a:srgbClr val="000000"/>
              </a:solidFill>
              <a:round/>
              <a:headEnd/>
              <a:tailEnd type="stealth" w="sm" len="med"/>
            </a:ln>
            <a:effectLst/>
          </p:spPr>
          <p:txBody>
            <a:bodyPr/>
            <a:lstStyle/>
            <a:p>
              <a:pPr>
                <a:defRPr/>
              </a:pPr>
              <a:endParaRPr lang="ru-RU" sz="1050"/>
            </a:p>
          </p:txBody>
        </p:sp>
      </p:grpSp>
    </p:spTree>
    <p:extLst>
      <p:ext uri="{BB962C8B-B14F-4D97-AF65-F5344CB8AC3E}">
        <p14:creationId xmlns:p14="http://schemas.microsoft.com/office/powerpoint/2010/main" val="11403478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95472" y="71414"/>
            <a:ext cx="8229600" cy="785810"/>
          </a:xfrm>
        </p:spPr>
        <p:txBody>
          <a:bodyPr/>
          <a:lstStyle/>
          <a:p>
            <a:pPr>
              <a:defRPr/>
            </a:pPr>
            <a:r>
              <a:rPr lang="ru-RU" sz="2000">
                <a:solidFill>
                  <a:schemeClr val="tx1"/>
                </a:solidFill>
              </a:rPr>
              <a:t>АЛГОРИТМ ТЕХНОЛОГІЇ МАТРИЧНОЇ НАСТОЙКИ</a:t>
            </a:r>
            <a:br>
              <a:rPr lang="ru-RU" sz="2000">
                <a:solidFill>
                  <a:schemeClr val="tx1"/>
                </a:solidFill>
              </a:rPr>
            </a:br>
            <a:r>
              <a:rPr lang="ru-RU" sz="2000">
                <a:solidFill>
                  <a:schemeClr val="tx1"/>
                </a:solidFill>
              </a:rPr>
              <a:t>ЗА </a:t>
            </a:r>
            <a:r>
              <a:rPr lang="ru-RU" sz="2000" b="1" i="1" u="sng">
                <a:solidFill>
                  <a:schemeClr val="tx1"/>
                </a:solidFill>
              </a:rPr>
              <a:t>МЕТОДОМ </a:t>
            </a:r>
            <a:r>
              <a:rPr lang="uk-UA" sz="2000" b="1" i="1" u="sng">
                <a:solidFill>
                  <a:schemeClr val="tx1"/>
                </a:solidFill>
              </a:rPr>
              <a:t>3</a:t>
            </a:r>
            <a:r>
              <a:rPr lang="ru-RU" sz="2000">
                <a:solidFill>
                  <a:schemeClr val="tx1"/>
                </a:solidFill>
              </a:rPr>
              <a:t> ЗГІДНО ДФУ</a:t>
            </a:r>
            <a:endParaRPr lang="ru-RU" sz="2000">
              <a:solidFill>
                <a:schemeClr val="tx1"/>
              </a:solidFill>
            </a:endParaRPr>
          </a:p>
        </p:txBody>
      </p:sp>
      <p:grpSp>
        <p:nvGrpSpPr>
          <p:cNvPr id="25602" name="Group 2"/>
          <p:cNvGrpSpPr>
            <a:grpSpLocks/>
          </p:cNvGrpSpPr>
          <p:nvPr/>
        </p:nvGrpSpPr>
        <p:grpSpPr bwMode="auto">
          <a:xfrm>
            <a:off x="1952625" y="785814"/>
            <a:ext cx="8358188" cy="5857875"/>
            <a:chOff x="1341" y="2122"/>
            <a:chExt cx="9900" cy="12279"/>
          </a:xfrm>
        </p:grpSpPr>
        <p:sp>
          <p:nvSpPr>
            <p:cNvPr id="25603" name="Text Box 3"/>
            <p:cNvSpPr txBox="1">
              <a:spLocks noChangeArrowheads="1"/>
            </p:cNvSpPr>
            <p:nvPr/>
          </p:nvSpPr>
          <p:spPr bwMode="auto">
            <a:xfrm>
              <a:off x="5074" y="2122"/>
              <a:ext cx="2387" cy="547"/>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Вихідна сировина</a:t>
              </a:r>
              <a:endParaRPr lang="ru-RU"/>
            </a:p>
          </p:txBody>
        </p:sp>
        <p:sp>
          <p:nvSpPr>
            <p:cNvPr id="25604" name="Text Box 4"/>
            <p:cNvSpPr txBox="1">
              <a:spLocks noChangeArrowheads="1"/>
            </p:cNvSpPr>
            <p:nvPr/>
          </p:nvSpPr>
          <p:spPr bwMode="auto">
            <a:xfrm>
              <a:off x="7641" y="3378"/>
              <a:ext cx="3420" cy="144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b="1">
                  <a:latin typeface="Times New Roman" pitchFamily="18" charset="0"/>
                </a:rPr>
                <a:t>Метод 3с</a:t>
              </a:r>
            </a:p>
            <a:p>
              <a:pPr algn="ctr">
                <a:spcBef>
                  <a:spcPts val="300"/>
                </a:spcBef>
                <a:spcAft>
                  <a:spcPts val="300"/>
                </a:spcAft>
              </a:pPr>
              <a:r>
                <a:rPr lang="uk-UA" sz="1200">
                  <a:latin typeface="Times New Roman" pitchFamily="18" charset="0"/>
                </a:rPr>
                <a:t>Свіжа рослинна сировина, що звичайно містить менше 60 % вологи</a:t>
              </a:r>
              <a:endParaRPr lang="ru-RU"/>
            </a:p>
          </p:txBody>
        </p:sp>
        <p:sp>
          <p:nvSpPr>
            <p:cNvPr id="25605" name="Text Box 5"/>
            <p:cNvSpPr txBox="1">
              <a:spLocks noChangeArrowheads="1"/>
            </p:cNvSpPr>
            <p:nvPr/>
          </p:nvSpPr>
          <p:spPr bwMode="auto">
            <a:xfrm>
              <a:off x="4941" y="3386"/>
              <a:ext cx="1080" cy="1440"/>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uk-UA" sz="1100">
                  <a:latin typeface="Calibri" pitchFamily="34" charset="0"/>
                </a:rPr>
                <a:t>Спирт етиловий 90 % - вий</a:t>
              </a:r>
              <a:endParaRPr lang="ru-RU"/>
            </a:p>
          </p:txBody>
        </p:sp>
        <p:sp>
          <p:nvSpPr>
            <p:cNvPr id="25606" name="Text Box 6"/>
            <p:cNvSpPr txBox="1">
              <a:spLocks noChangeArrowheads="1"/>
            </p:cNvSpPr>
            <p:nvPr/>
          </p:nvSpPr>
          <p:spPr bwMode="auto">
            <a:xfrm>
              <a:off x="1341" y="3386"/>
              <a:ext cx="3420" cy="1432"/>
            </a:xfrm>
            <a:prstGeom prst="rect">
              <a:avLst/>
            </a:prstGeom>
            <a:solidFill>
              <a:srgbClr val="FFFFFF"/>
            </a:solidFill>
            <a:ln w="9525">
              <a:solidFill>
                <a:srgbClr val="000000"/>
              </a:solidFill>
              <a:miter lim="800000"/>
              <a:headEnd/>
              <a:tailEnd/>
            </a:ln>
          </p:spPr>
          <p:txBody>
            <a:bodyPr lIns="0" tIns="0" rIns="0" bIns="0"/>
            <a:lstStyle/>
            <a:p>
              <a:pPr algn="ctr">
                <a:spcBef>
                  <a:spcPts val="300"/>
                </a:spcBef>
              </a:pPr>
              <a:r>
                <a:rPr lang="uk-UA" sz="1200" b="1">
                  <a:latin typeface="Times New Roman" pitchFamily="18" charset="0"/>
                </a:rPr>
                <a:t>Методи </a:t>
              </a:r>
              <a:r>
                <a:rPr lang="ru-RU" sz="1200" b="1">
                  <a:latin typeface="Times New Roman" pitchFamily="18" charset="0"/>
                </a:rPr>
                <a:t>3</a:t>
              </a:r>
              <a:r>
                <a:rPr lang="uk-UA" sz="1200" b="1">
                  <a:latin typeface="Times New Roman" pitchFamily="18" charset="0"/>
                </a:rPr>
                <a:t>а</a:t>
              </a:r>
              <a:r>
                <a:rPr lang="ru-RU" sz="1200" b="1">
                  <a:latin typeface="Times New Roman" pitchFamily="18" charset="0"/>
                </a:rPr>
                <a:t>, 3</a:t>
              </a:r>
              <a:r>
                <a:rPr lang="en-US" sz="1200" b="1">
                  <a:latin typeface="Times New Roman" pitchFamily="18" charset="0"/>
                </a:rPr>
                <a:t>b</a:t>
              </a:r>
              <a:endParaRPr lang="uk-UA" sz="1200" b="1">
                <a:latin typeface="Times New Roman" pitchFamily="18" charset="0"/>
              </a:endParaRPr>
            </a:p>
            <a:p>
              <a:pPr algn="ctr">
                <a:spcBef>
                  <a:spcPts val="100"/>
                </a:spcBef>
              </a:pPr>
              <a:r>
                <a:rPr lang="uk-UA" sz="1100">
                  <a:latin typeface="Times New Roman" pitchFamily="18" charset="0"/>
                </a:rPr>
                <a:t>Свіжа рослинна сировина, що містить ефірні олії або смолу, або звичайно менше  60 %   вологи</a:t>
              </a:r>
              <a:endParaRPr lang="ru-RU" sz="1100"/>
            </a:p>
          </p:txBody>
        </p:sp>
        <p:sp>
          <p:nvSpPr>
            <p:cNvPr id="25607" name="Text Box 7"/>
            <p:cNvSpPr txBox="1">
              <a:spLocks noChangeArrowheads="1"/>
            </p:cNvSpPr>
            <p:nvPr/>
          </p:nvSpPr>
          <p:spPr bwMode="auto">
            <a:xfrm>
              <a:off x="1341" y="5215"/>
              <a:ext cx="3420" cy="372"/>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uk-UA" sz="1200">
                  <a:latin typeface="Times New Roman" pitchFamily="18" charset="0"/>
                </a:rPr>
                <a:t>Подрібнення сировини</a:t>
              </a:r>
              <a:endParaRPr lang="ru-RU"/>
            </a:p>
          </p:txBody>
        </p:sp>
        <p:sp>
          <p:nvSpPr>
            <p:cNvPr id="25608" name="Text Box 8"/>
            <p:cNvSpPr txBox="1">
              <a:spLocks noChangeArrowheads="1"/>
            </p:cNvSpPr>
            <p:nvPr/>
          </p:nvSpPr>
          <p:spPr bwMode="auto">
            <a:xfrm>
              <a:off x="1341" y="5947"/>
              <a:ext cx="3420" cy="618"/>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Визначення втрати в масі при висушуванні</a:t>
              </a:r>
              <a:endParaRPr lang="ru-RU"/>
            </a:p>
          </p:txBody>
        </p:sp>
        <p:sp>
          <p:nvSpPr>
            <p:cNvPr id="25609" name="Text Box 9"/>
            <p:cNvSpPr txBox="1">
              <a:spLocks noChangeArrowheads="1"/>
            </p:cNvSpPr>
            <p:nvPr/>
          </p:nvSpPr>
          <p:spPr bwMode="auto">
            <a:xfrm>
              <a:off x="1341" y="7644"/>
              <a:ext cx="3420" cy="1031"/>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Змішування із половинною за масою кількістю спирту етилового 90 % (80 % для методу 3b)</a:t>
              </a:r>
              <a:endParaRPr lang="ru-RU"/>
            </a:p>
          </p:txBody>
        </p:sp>
        <p:sp>
          <p:nvSpPr>
            <p:cNvPr id="25610" name="Text Box 10"/>
            <p:cNvSpPr txBox="1">
              <a:spLocks noChangeArrowheads="1"/>
            </p:cNvSpPr>
            <p:nvPr/>
          </p:nvSpPr>
          <p:spPr bwMode="auto">
            <a:xfrm>
              <a:off x="1341" y="6924"/>
              <a:ext cx="342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Відважування</a:t>
              </a:r>
              <a:endParaRPr lang="ru-RU"/>
            </a:p>
          </p:txBody>
        </p:sp>
        <p:sp>
          <p:nvSpPr>
            <p:cNvPr id="25611" name="Freeform 11"/>
            <p:cNvSpPr>
              <a:spLocks/>
            </p:cNvSpPr>
            <p:nvPr/>
          </p:nvSpPr>
          <p:spPr bwMode="auto">
            <a:xfrm>
              <a:off x="6201" y="2666"/>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12" name="Line 12"/>
            <p:cNvSpPr>
              <a:spLocks noChangeShapeType="1"/>
            </p:cNvSpPr>
            <p:nvPr/>
          </p:nvSpPr>
          <p:spPr bwMode="auto">
            <a:xfrm flipV="1">
              <a:off x="3141" y="3018"/>
              <a:ext cx="6120" cy="8"/>
            </a:xfrm>
            <a:prstGeom prst="line">
              <a:avLst/>
            </a:prstGeom>
            <a:noFill/>
            <a:ln w="9525">
              <a:solidFill>
                <a:srgbClr val="000000"/>
              </a:solidFill>
              <a:round/>
              <a:headEnd/>
              <a:tailEnd/>
            </a:ln>
          </p:spPr>
          <p:txBody>
            <a:bodyPr/>
            <a:lstStyle/>
            <a:p>
              <a:endParaRPr lang="ru-RU"/>
            </a:p>
          </p:txBody>
        </p:sp>
        <p:sp>
          <p:nvSpPr>
            <p:cNvPr id="25613" name="Freeform 13"/>
            <p:cNvSpPr>
              <a:spLocks/>
            </p:cNvSpPr>
            <p:nvPr/>
          </p:nvSpPr>
          <p:spPr bwMode="auto">
            <a:xfrm>
              <a:off x="3141" y="3026"/>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14" name="Freeform 14"/>
            <p:cNvSpPr>
              <a:spLocks/>
            </p:cNvSpPr>
            <p:nvPr/>
          </p:nvSpPr>
          <p:spPr bwMode="auto">
            <a:xfrm>
              <a:off x="6921" y="3026"/>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15" name="Freeform 15"/>
            <p:cNvSpPr>
              <a:spLocks/>
            </p:cNvSpPr>
            <p:nvPr/>
          </p:nvSpPr>
          <p:spPr bwMode="auto">
            <a:xfrm>
              <a:off x="9259" y="3026"/>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16" name="Freeform 16"/>
            <p:cNvSpPr>
              <a:spLocks/>
            </p:cNvSpPr>
            <p:nvPr/>
          </p:nvSpPr>
          <p:spPr bwMode="auto">
            <a:xfrm>
              <a:off x="3139" y="4826"/>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17" name="Freeform 17"/>
            <p:cNvSpPr>
              <a:spLocks/>
            </p:cNvSpPr>
            <p:nvPr/>
          </p:nvSpPr>
          <p:spPr bwMode="auto">
            <a:xfrm>
              <a:off x="3139" y="5588"/>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18" name="Freeform 18"/>
            <p:cNvSpPr>
              <a:spLocks/>
            </p:cNvSpPr>
            <p:nvPr/>
          </p:nvSpPr>
          <p:spPr bwMode="auto">
            <a:xfrm>
              <a:off x="3141" y="6565"/>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19" name="Freeform 19"/>
            <p:cNvSpPr>
              <a:spLocks/>
            </p:cNvSpPr>
            <p:nvPr/>
          </p:nvSpPr>
          <p:spPr bwMode="auto">
            <a:xfrm>
              <a:off x="3141" y="7285"/>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20" name="Freeform 20"/>
            <p:cNvSpPr>
              <a:spLocks/>
            </p:cNvSpPr>
            <p:nvPr/>
          </p:nvSpPr>
          <p:spPr bwMode="auto">
            <a:xfrm>
              <a:off x="3141" y="8717"/>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21" name="Text Box 21"/>
            <p:cNvSpPr txBox="1">
              <a:spLocks noChangeArrowheads="1"/>
            </p:cNvSpPr>
            <p:nvPr/>
          </p:nvSpPr>
          <p:spPr bwMode="auto">
            <a:xfrm>
              <a:off x="6381" y="3386"/>
              <a:ext cx="1080" cy="1440"/>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uk-UA" sz="1100">
                  <a:latin typeface="Calibri" pitchFamily="34" charset="0"/>
                </a:rPr>
                <a:t>Спирт етиловий 50 % - вий</a:t>
              </a:r>
              <a:endParaRPr lang="ru-RU"/>
            </a:p>
          </p:txBody>
        </p:sp>
        <p:sp>
          <p:nvSpPr>
            <p:cNvPr id="25622" name="Freeform 22"/>
            <p:cNvSpPr>
              <a:spLocks/>
            </p:cNvSpPr>
            <p:nvPr/>
          </p:nvSpPr>
          <p:spPr bwMode="auto">
            <a:xfrm>
              <a:off x="5659" y="3026"/>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23" name="Line 23"/>
            <p:cNvSpPr>
              <a:spLocks noChangeShapeType="1"/>
            </p:cNvSpPr>
            <p:nvPr/>
          </p:nvSpPr>
          <p:spPr bwMode="auto">
            <a:xfrm>
              <a:off x="5481" y="4818"/>
              <a:ext cx="0" cy="5707"/>
            </a:xfrm>
            <a:prstGeom prst="line">
              <a:avLst/>
            </a:prstGeom>
            <a:noFill/>
            <a:ln w="9525">
              <a:solidFill>
                <a:srgbClr val="000000"/>
              </a:solidFill>
              <a:round/>
              <a:headEnd/>
              <a:tailEnd/>
            </a:ln>
          </p:spPr>
          <p:txBody>
            <a:bodyPr/>
            <a:lstStyle/>
            <a:p>
              <a:endParaRPr lang="ru-RU"/>
            </a:p>
          </p:txBody>
        </p:sp>
        <p:sp>
          <p:nvSpPr>
            <p:cNvPr id="25624" name="Line 24"/>
            <p:cNvSpPr>
              <a:spLocks noChangeShapeType="1"/>
            </p:cNvSpPr>
            <p:nvPr/>
          </p:nvSpPr>
          <p:spPr bwMode="auto">
            <a:xfrm>
              <a:off x="7101" y="4818"/>
              <a:ext cx="0" cy="5707"/>
            </a:xfrm>
            <a:prstGeom prst="line">
              <a:avLst/>
            </a:prstGeom>
            <a:noFill/>
            <a:ln w="9525">
              <a:solidFill>
                <a:srgbClr val="000000"/>
              </a:solidFill>
              <a:round/>
              <a:headEnd/>
              <a:tailEnd/>
            </a:ln>
          </p:spPr>
          <p:txBody>
            <a:bodyPr/>
            <a:lstStyle/>
            <a:p>
              <a:endParaRPr lang="ru-RU"/>
            </a:p>
          </p:txBody>
        </p:sp>
        <p:sp>
          <p:nvSpPr>
            <p:cNvPr id="25625" name="Text Box 25"/>
            <p:cNvSpPr txBox="1">
              <a:spLocks noChangeArrowheads="1"/>
            </p:cNvSpPr>
            <p:nvPr/>
          </p:nvSpPr>
          <p:spPr bwMode="auto">
            <a:xfrm>
              <a:off x="7641" y="5154"/>
              <a:ext cx="3420" cy="372"/>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uk-UA" sz="1200">
                  <a:latin typeface="Times New Roman" pitchFamily="18" charset="0"/>
                </a:rPr>
                <a:t>Подрібнення сировини</a:t>
              </a:r>
              <a:endParaRPr lang="ru-RU"/>
            </a:p>
          </p:txBody>
        </p:sp>
        <p:sp>
          <p:nvSpPr>
            <p:cNvPr id="25626" name="Text Box 26"/>
            <p:cNvSpPr txBox="1">
              <a:spLocks noChangeArrowheads="1"/>
            </p:cNvSpPr>
            <p:nvPr/>
          </p:nvSpPr>
          <p:spPr bwMode="auto">
            <a:xfrm>
              <a:off x="7641" y="5886"/>
              <a:ext cx="3420" cy="618"/>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Визначення втрати в масі при висушуванні</a:t>
              </a:r>
              <a:endParaRPr lang="ru-RU"/>
            </a:p>
          </p:txBody>
        </p:sp>
        <p:sp>
          <p:nvSpPr>
            <p:cNvPr id="25627" name="Text Box 27"/>
            <p:cNvSpPr txBox="1">
              <a:spLocks noChangeArrowheads="1"/>
            </p:cNvSpPr>
            <p:nvPr/>
          </p:nvSpPr>
          <p:spPr bwMode="auto">
            <a:xfrm>
              <a:off x="7641" y="7583"/>
              <a:ext cx="3420" cy="1031"/>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Змішування із половинною за масою кількістю спирту етилового 50 %-вого</a:t>
              </a:r>
              <a:endParaRPr lang="ru-RU"/>
            </a:p>
          </p:txBody>
        </p:sp>
        <p:sp>
          <p:nvSpPr>
            <p:cNvPr id="25628" name="Text Box 28"/>
            <p:cNvSpPr txBox="1">
              <a:spLocks noChangeArrowheads="1"/>
            </p:cNvSpPr>
            <p:nvPr/>
          </p:nvSpPr>
          <p:spPr bwMode="auto">
            <a:xfrm>
              <a:off x="7641" y="6863"/>
              <a:ext cx="342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Відважування</a:t>
              </a:r>
              <a:endParaRPr lang="ru-RU"/>
            </a:p>
          </p:txBody>
        </p:sp>
        <p:sp>
          <p:nvSpPr>
            <p:cNvPr id="25629" name="Freeform 29"/>
            <p:cNvSpPr>
              <a:spLocks/>
            </p:cNvSpPr>
            <p:nvPr/>
          </p:nvSpPr>
          <p:spPr bwMode="auto">
            <a:xfrm>
              <a:off x="9439" y="4807"/>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30" name="Freeform 30"/>
            <p:cNvSpPr>
              <a:spLocks/>
            </p:cNvSpPr>
            <p:nvPr/>
          </p:nvSpPr>
          <p:spPr bwMode="auto">
            <a:xfrm>
              <a:off x="9439" y="5527"/>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31" name="Freeform 31"/>
            <p:cNvSpPr>
              <a:spLocks/>
            </p:cNvSpPr>
            <p:nvPr/>
          </p:nvSpPr>
          <p:spPr bwMode="auto">
            <a:xfrm>
              <a:off x="9441" y="650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32" name="Freeform 32"/>
            <p:cNvSpPr>
              <a:spLocks/>
            </p:cNvSpPr>
            <p:nvPr/>
          </p:nvSpPr>
          <p:spPr bwMode="auto">
            <a:xfrm>
              <a:off x="9441" y="722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33" name="Text Box 33"/>
            <p:cNvSpPr txBox="1">
              <a:spLocks noChangeArrowheads="1"/>
            </p:cNvSpPr>
            <p:nvPr/>
          </p:nvSpPr>
          <p:spPr bwMode="auto">
            <a:xfrm>
              <a:off x="1341" y="13321"/>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Контроль</a:t>
              </a:r>
              <a:r>
                <a:rPr lang="ru-RU" sz="1200">
                  <a:latin typeface="Times New Roman" pitchFamily="18" charset="0"/>
                </a:rPr>
                <a:t> </a:t>
              </a:r>
              <a:r>
                <a:rPr lang="uk-UA" sz="1200">
                  <a:latin typeface="Times New Roman" pitchFamily="18" charset="0"/>
                </a:rPr>
                <a:t>якості</a:t>
              </a:r>
              <a:endParaRPr lang="ru-RU"/>
            </a:p>
          </p:txBody>
        </p:sp>
        <p:sp>
          <p:nvSpPr>
            <p:cNvPr id="25634" name="Text Box 34"/>
            <p:cNvSpPr txBox="1">
              <a:spLocks noChangeArrowheads="1"/>
            </p:cNvSpPr>
            <p:nvPr/>
          </p:nvSpPr>
          <p:spPr bwMode="auto">
            <a:xfrm>
              <a:off x="1341" y="12642"/>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Фільтрування</a:t>
              </a:r>
              <a:endParaRPr lang="ru-RU"/>
            </a:p>
          </p:txBody>
        </p:sp>
        <p:sp>
          <p:nvSpPr>
            <p:cNvPr id="25635" name="Text Box 35"/>
            <p:cNvSpPr txBox="1">
              <a:spLocks noChangeArrowheads="1"/>
            </p:cNvSpPr>
            <p:nvPr/>
          </p:nvSpPr>
          <p:spPr bwMode="auto">
            <a:xfrm>
              <a:off x="1341" y="14041"/>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Оформлення до використання</a:t>
              </a:r>
              <a:endParaRPr lang="ru-RU"/>
            </a:p>
          </p:txBody>
        </p:sp>
        <p:sp>
          <p:nvSpPr>
            <p:cNvPr id="25636" name="Text Box 36"/>
            <p:cNvSpPr txBox="1">
              <a:spLocks noChangeArrowheads="1"/>
            </p:cNvSpPr>
            <p:nvPr/>
          </p:nvSpPr>
          <p:spPr bwMode="auto">
            <a:xfrm>
              <a:off x="1341" y="11245"/>
              <a:ext cx="9900" cy="360"/>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uk-UA" sz="1100">
                  <a:latin typeface="Calibri" pitchFamily="34" charset="0"/>
                </a:rPr>
                <a:t>Мацерація не менше 10 діб з періодичним перемішуванням</a:t>
              </a:r>
              <a:endParaRPr lang="ru-RU"/>
            </a:p>
          </p:txBody>
        </p:sp>
        <p:sp>
          <p:nvSpPr>
            <p:cNvPr id="25637" name="Freeform 37"/>
            <p:cNvSpPr>
              <a:spLocks/>
            </p:cNvSpPr>
            <p:nvPr/>
          </p:nvSpPr>
          <p:spPr bwMode="auto">
            <a:xfrm>
              <a:off x="6203" y="12283"/>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5638" name="Freeform 38"/>
            <p:cNvSpPr>
              <a:spLocks/>
            </p:cNvSpPr>
            <p:nvPr/>
          </p:nvSpPr>
          <p:spPr bwMode="auto">
            <a:xfrm>
              <a:off x="6203" y="13003"/>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5639" name="Freeform 39"/>
            <p:cNvSpPr>
              <a:spLocks/>
            </p:cNvSpPr>
            <p:nvPr/>
          </p:nvSpPr>
          <p:spPr bwMode="auto">
            <a:xfrm>
              <a:off x="6203" y="13723"/>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5640" name="Text Box 40"/>
            <p:cNvSpPr txBox="1">
              <a:spLocks noChangeArrowheads="1"/>
            </p:cNvSpPr>
            <p:nvPr/>
          </p:nvSpPr>
          <p:spPr bwMode="auto">
            <a:xfrm>
              <a:off x="1341" y="9085"/>
              <a:ext cx="3420" cy="72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Розрахунок необхідної кількості спирту етилового 90% (80% для методу 3b)</a:t>
              </a:r>
              <a:endParaRPr lang="ru-RU"/>
            </a:p>
          </p:txBody>
        </p:sp>
        <p:sp>
          <p:nvSpPr>
            <p:cNvPr id="25641" name="Text Box 41"/>
            <p:cNvSpPr txBox="1">
              <a:spLocks noChangeArrowheads="1"/>
            </p:cNvSpPr>
            <p:nvPr/>
          </p:nvSpPr>
          <p:spPr bwMode="auto">
            <a:xfrm>
              <a:off x="1341" y="10165"/>
              <a:ext cx="3420" cy="72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Додавання решти спирту етилового </a:t>
              </a:r>
              <a:br>
                <a:rPr lang="uk-UA" sz="1200">
                  <a:latin typeface="Times New Roman" pitchFamily="18" charset="0"/>
                </a:rPr>
              </a:br>
              <a:r>
                <a:rPr lang="uk-UA" sz="1200">
                  <a:latin typeface="Times New Roman" pitchFamily="18" charset="0"/>
                </a:rPr>
                <a:t>90 % (80 % для методу 3b)</a:t>
              </a:r>
              <a:endParaRPr lang="ru-RU"/>
            </a:p>
          </p:txBody>
        </p:sp>
        <p:sp>
          <p:nvSpPr>
            <p:cNvPr id="25642" name="Freeform 42"/>
            <p:cNvSpPr>
              <a:spLocks/>
            </p:cNvSpPr>
            <p:nvPr/>
          </p:nvSpPr>
          <p:spPr bwMode="auto">
            <a:xfrm>
              <a:off x="3141" y="10885"/>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5643" name="Freeform 43"/>
            <p:cNvSpPr>
              <a:spLocks/>
            </p:cNvSpPr>
            <p:nvPr/>
          </p:nvSpPr>
          <p:spPr bwMode="auto">
            <a:xfrm>
              <a:off x="3141" y="9805"/>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5644" name="Freeform 44"/>
            <p:cNvSpPr>
              <a:spLocks/>
            </p:cNvSpPr>
            <p:nvPr/>
          </p:nvSpPr>
          <p:spPr bwMode="auto">
            <a:xfrm>
              <a:off x="6201" y="11605"/>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5645" name="Text Box 45"/>
            <p:cNvSpPr txBox="1">
              <a:spLocks noChangeArrowheads="1"/>
            </p:cNvSpPr>
            <p:nvPr/>
          </p:nvSpPr>
          <p:spPr bwMode="auto">
            <a:xfrm>
              <a:off x="1341" y="11923"/>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Віджимання суміші</a:t>
              </a:r>
              <a:endParaRPr lang="ru-RU"/>
            </a:p>
          </p:txBody>
        </p:sp>
        <p:sp>
          <p:nvSpPr>
            <p:cNvPr id="25646" name="Freeform 46"/>
            <p:cNvSpPr>
              <a:spLocks/>
            </p:cNvSpPr>
            <p:nvPr/>
          </p:nvSpPr>
          <p:spPr bwMode="auto">
            <a:xfrm>
              <a:off x="9441" y="8717"/>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5647" name="Text Box 47"/>
            <p:cNvSpPr txBox="1">
              <a:spLocks noChangeArrowheads="1"/>
            </p:cNvSpPr>
            <p:nvPr/>
          </p:nvSpPr>
          <p:spPr bwMode="auto">
            <a:xfrm>
              <a:off x="7641" y="9085"/>
              <a:ext cx="3420" cy="72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Розрахунок необхідної кількості спирту етилового 50 %-вого</a:t>
              </a:r>
              <a:endParaRPr lang="ru-RU"/>
            </a:p>
          </p:txBody>
        </p:sp>
        <p:sp>
          <p:nvSpPr>
            <p:cNvPr id="25648" name="Text Box 48"/>
            <p:cNvSpPr txBox="1">
              <a:spLocks noChangeArrowheads="1"/>
            </p:cNvSpPr>
            <p:nvPr/>
          </p:nvSpPr>
          <p:spPr bwMode="auto">
            <a:xfrm>
              <a:off x="7641" y="10165"/>
              <a:ext cx="3420" cy="72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Додавання решти спирту етилового </a:t>
              </a:r>
              <a:br>
                <a:rPr lang="uk-UA" sz="1200">
                  <a:latin typeface="Times New Roman" pitchFamily="18" charset="0"/>
                </a:rPr>
              </a:br>
              <a:r>
                <a:rPr lang="uk-UA" sz="1200">
                  <a:latin typeface="Times New Roman" pitchFamily="18" charset="0"/>
                </a:rPr>
                <a:t>50 %-вого</a:t>
              </a:r>
              <a:endParaRPr lang="ru-RU"/>
            </a:p>
          </p:txBody>
        </p:sp>
        <p:sp>
          <p:nvSpPr>
            <p:cNvPr id="25649" name="Freeform 49"/>
            <p:cNvSpPr>
              <a:spLocks/>
            </p:cNvSpPr>
            <p:nvPr/>
          </p:nvSpPr>
          <p:spPr bwMode="auto">
            <a:xfrm>
              <a:off x="9441" y="10885"/>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5650" name="Freeform 50"/>
            <p:cNvSpPr>
              <a:spLocks/>
            </p:cNvSpPr>
            <p:nvPr/>
          </p:nvSpPr>
          <p:spPr bwMode="auto">
            <a:xfrm>
              <a:off x="9441" y="9805"/>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5651" name="Text Box 51"/>
            <p:cNvSpPr txBox="1">
              <a:spLocks noChangeArrowheads="1"/>
            </p:cNvSpPr>
            <p:nvPr/>
          </p:nvSpPr>
          <p:spPr bwMode="auto">
            <a:xfrm>
              <a:off x="5661" y="5305"/>
              <a:ext cx="1260" cy="900"/>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uk-UA" sz="1100">
                  <a:latin typeface="Calibri" pitchFamily="34" charset="0"/>
                </a:rPr>
                <a:t>Спирт етиловий </a:t>
              </a:r>
              <a:br>
                <a:rPr lang="uk-UA" sz="1100">
                  <a:latin typeface="Calibri" pitchFamily="34" charset="0"/>
                </a:rPr>
              </a:br>
              <a:r>
                <a:rPr lang="uk-UA" sz="1100">
                  <a:latin typeface="Calibri" pitchFamily="34" charset="0"/>
                </a:rPr>
                <a:t>80 % - вий</a:t>
              </a:r>
              <a:endParaRPr lang="ru-RU"/>
            </a:p>
          </p:txBody>
        </p:sp>
        <p:sp>
          <p:nvSpPr>
            <p:cNvPr id="25652" name="Line 52"/>
            <p:cNvSpPr>
              <a:spLocks noChangeShapeType="1"/>
            </p:cNvSpPr>
            <p:nvPr/>
          </p:nvSpPr>
          <p:spPr bwMode="auto">
            <a:xfrm flipH="1">
              <a:off x="4761" y="10525"/>
              <a:ext cx="1440" cy="0"/>
            </a:xfrm>
            <a:prstGeom prst="line">
              <a:avLst/>
            </a:prstGeom>
            <a:noFill/>
            <a:ln w="9525">
              <a:solidFill>
                <a:srgbClr val="000000"/>
              </a:solidFill>
              <a:round/>
              <a:headEnd/>
              <a:tailEnd type="stealth" w="sm" len="med"/>
            </a:ln>
          </p:spPr>
          <p:txBody>
            <a:bodyPr/>
            <a:lstStyle/>
            <a:p>
              <a:endParaRPr lang="ru-RU"/>
            </a:p>
          </p:txBody>
        </p:sp>
        <p:sp>
          <p:nvSpPr>
            <p:cNvPr id="25653" name="Line 53"/>
            <p:cNvSpPr>
              <a:spLocks noChangeShapeType="1"/>
            </p:cNvSpPr>
            <p:nvPr/>
          </p:nvSpPr>
          <p:spPr bwMode="auto">
            <a:xfrm>
              <a:off x="6201" y="2965"/>
              <a:ext cx="0" cy="2340"/>
            </a:xfrm>
            <a:prstGeom prst="line">
              <a:avLst/>
            </a:prstGeom>
            <a:noFill/>
            <a:ln w="9525">
              <a:solidFill>
                <a:srgbClr val="000000"/>
              </a:solidFill>
              <a:round/>
              <a:headEnd/>
              <a:tailEnd type="triangle" w="med" len="med"/>
            </a:ln>
          </p:spPr>
          <p:txBody>
            <a:bodyPr/>
            <a:lstStyle/>
            <a:p>
              <a:endParaRPr lang="ru-RU"/>
            </a:p>
          </p:txBody>
        </p:sp>
        <p:sp>
          <p:nvSpPr>
            <p:cNvPr id="25654" name="Line 54"/>
            <p:cNvSpPr>
              <a:spLocks noChangeShapeType="1"/>
            </p:cNvSpPr>
            <p:nvPr/>
          </p:nvSpPr>
          <p:spPr bwMode="auto">
            <a:xfrm>
              <a:off x="7101" y="7825"/>
              <a:ext cx="540" cy="0"/>
            </a:xfrm>
            <a:prstGeom prst="line">
              <a:avLst/>
            </a:prstGeom>
            <a:noFill/>
            <a:ln w="9525">
              <a:solidFill>
                <a:srgbClr val="000000"/>
              </a:solidFill>
              <a:round/>
              <a:headEnd/>
              <a:tailEnd type="stealth" w="sm" len="med"/>
            </a:ln>
          </p:spPr>
          <p:txBody>
            <a:bodyPr/>
            <a:lstStyle/>
            <a:p>
              <a:endParaRPr lang="ru-RU"/>
            </a:p>
          </p:txBody>
        </p:sp>
        <p:sp>
          <p:nvSpPr>
            <p:cNvPr id="25655" name="Line 55"/>
            <p:cNvSpPr>
              <a:spLocks noChangeShapeType="1"/>
            </p:cNvSpPr>
            <p:nvPr/>
          </p:nvSpPr>
          <p:spPr bwMode="auto">
            <a:xfrm>
              <a:off x="7101" y="10525"/>
              <a:ext cx="540" cy="0"/>
            </a:xfrm>
            <a:prstGeom prst="line">
              <a:avLst/>
            </a:prstGeom>
            <a:noFill/>
            <a:ln w="9525">
              <a:solidFill>
                <a:srgbClr val="000000"/>
              </a:solidFill>
              <a:round/>
              <a:headEnd/>
              <a:tailEnd type="stealth" w="sm" len="med"/>
            </a:ln>
          </p:spPr>
          <p:txBody>
            <a:bodyPr/>
            <a:lstStyle/>
            <a:p>
              <a:endParaRPr lang="ru-RU"/>
            </a:p>
          </p:txBody>
        </p:sp>
        <p:sp>
          <p:nvSpPr>
            <p:cNvPr id="25656" name="Line 56"/>
            <p:cNvSpPr>
              <a:spLocks noChangeShapeType="1"/>
            </p:cNvSpPr>
            <p:nvPr/>
          </p:nvSpPr>
          <p:spPr bwMode="auto">
            <a:xfrm flipV="1">
              <a:off x="6201" y="6205"/>
              <a:ext cx="0" cy="4320"/>
            </a:xfrm>
            <a:prstGeom prst="line">
              <a:avLst/>
            </a:prstGeom>
            <a:noFill/>
            <a:ln w="9525">
              <a:solidFill>
                <a:srgbClr val="000000"/>
              </a:solidFill>
              <a:round/>
              <a:headEnd/>
              <a:tailEnd/>
            </a:ln>
          </p:spPr>
          <p:txBody>
            <a:bodyPr/>
            <a:lstStyle/>
            <a:p>
              <a:endParaRPr lang="ru-RU"/>
            </a:p>
          </p:txBody>
        </p:sp>
        <p:sp>
          <p:nvSpPr>
            <p:cNvPr id="25657" name="Line 57"/>
            <p:cNvSpPr>
              <a:spLocks noChangeShapeType="1"/>
            </p:cNvSpPr>
            <p:nvPr/>
          </p:nvSpPr>
          <p:spPr bwMode="auto">
            <a:xfrm flipH="1">
              <a:off x="4761" y="7825"/>
              <a:ext cx="1440" cy="0"/>
            </a:xfrm>
            <a:prstGeom prst="line">
              <a:avLst/>
            </a:prstGeom>
            <a:noFill/>
            <a:ln w="9525">
              <a:solidFill>
                <a:srgbClr val="000000"/>
              </a:solidFill>
              <a:round/>
              <a:headEnd/>
              <a:tailEnd type="stealth" w="sm" len="med"/>
            </a:ln>
          </p:spPr>
          <p:txBody>
            <a:bodyPr/>
            <a:lstStyle/>
            <a:p>
              <a:endParaRPr lang="ru-RU"/>
            </a:p>
          </p:txBody>
        </p:sp>
      </p:grpSp>
    </p:spTree>
    <p:extLst>
      <p:ext uri="{BB962C8B-B14F-4D97-AF65-F5344CB8AC3E}">
        <p14:creationId xmlns:p14="http://schemas.microsoft.com/office/powerpoint/2010/main" val="18742040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95472" y="71414"/>
            <a:ext cx="8229600" cy="785810"/>
          </a:xfrm>
        </p:spPr>
        <p:txBody>
          <a:bodyPr/>
          <a:lstStyle/>
          <a:p>
            <a:pPr>
              <a:defRPr/>
            </a:pPr>
            <a:r>
              <a:rPr lang="ru-RU" sz="2000">
                <a:solidFill>
                  <a:schemeClr val="tx1"/>
                </a:solidFill>
              </a:rPr>
              <a:t>АЛГОРИТМ ТЕХНОЛОГІЇ МАТРИЧНОЇ НАСТОЙКИ</a:t>
            </a:r>
            <a:br>
              <a:rPr lang="ru-RU" sz="2000">
                <a:solidFill>
                  <a:schemeClr val="tx1"/>
                </a:solidFill>
              </a:rPr>
            </a:br>
            <a:r>
              <a:rPr lang="ru-RU" sz="2000">
                <a:solidFill>
                  <a:schemeClr val="tx1"/>
                </a:solidFill>
              </a:rPr>
              <a:t>ЗА </a:t>
            </a:r>
            <a:r>
              <a:rPr lang="ru-RU" sz="2000" b="1" i="1" u="sng">
                <a:solidFill>
                  <a:schemeClr val="tx1"/>
                </a:solidFill>
              </a:rPr>
              <a:t>МЕТОДОМ </a:t>
            </a:r>
            <a:r>
              <a:rPr lang="uk-UA" sz="2000" b="1" i="1" u="sng">
                <a:solidFill>
                  <a:schemeClr val="tx1"/>
                </a:solidFill>
              </a:rPr>
              <a:t>4</a:t>
            </a:r>
            <a:r>
              <a:rPr lang="ru-RU" sz="2000">
                <a:solidFill>
                  <a:schemeClr val="tx1"/>
                </a:solidFill>
              </a:rPr>
              <a:t> ЗГІДНО ДФУ</a:t>
            </a:r>
            <a:endParaRPr lang="ru-RU" sz="2000">
              <a:solidFill>
                <a:schemeClr val="tx1"/>
              </a:solidFill>
            </a:endParaRPr>
          </a:p>
        </p:txBody>
      </p:sp>
      <p:grpSp>
        <p:nvGrpSpPr>
          <p:cNvPr id="26626" name="Group 2"/>
          <p:cNvGrpSpPr>
            <a:grpSpLocks/>
          </p:cNvGrpSpPr>
          <p:nvPr/>
        </p:nvGrpSpPr>
        <p:grpSpPr bwMode="auto">
          <a:xfrm>
            <a:off x="1881188" y="785814"/>
            <a:ext cx="8501062" cy="5786437"/>
            <a:chOff x="1341" y="2122"/>
            <a:chExt cx="9900" cy="12788"/>
          </a:xfrm>
        </p:grpSpPr>
        <p:sp>
          <p:nvSpPr>
            <p:cNvPr id="26627" name="Text Box 3"/>
            <p:cNvSpPr txBox="1">
              <a:spLocks noChangeArrowheads="1"/>
            </p:cNvSpPr>
            <p:nvPr/>
          </p:nvSpPr>
          <p:spPr bwMode="auto">
            <a:xfrm>
              <a:off x="5191" y="2122"/>
              <a:ext cx="2387" cy="547"/>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Вихідна сировина</a:t>
              </a:r>
              <a:endParaRPr lang="ru-RU"/>
            </a:p>
          </p:txBody>
        </p:sp>
        <p:sp>
          <p:nvSpPr>
            <p:cNvPr id="26628" name="Text Box 4"/>
            <p:cNvSpPr txBox="1">
              <a:spLocks noChangeArrowheads="1"/>
            </p:cNvSpPr>
            <p:nvPr/>
          </p:nvSpPr>
          <p:spPr bwMode="auto">
            <a:xfrm>
              <a:off x="8361" y="3209"/>
              <a:ext cx="2880" cy="1440"/>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uk-UA" sz="1100">
                  <a:latin typeface="Calibri" pitchFamily="34" charset="0"/>
                </a:rPr>
                <a:t>Спирт етиловий відповідної концентрації </a:t>
              </a:r>
              <a:br>
                <a:rPr lang="uk-UA" sz="1100">
                  <a:latin typeface="Calibri" pitchFamily="34" charset="0"/>
                </a:rPr>
              </a:br>
              <a:r>
                <a:rPr lang="uk-UA" sz="1100">
                  <a:latin typeface="Calibri" pitchFamily="34" charset="0"/>
                </a:rPr>
                <a:t>(96 %, 90 %, 80 %, 70 %, </a:t>
              </a:r>
              <a:br>
                <a:rPr lang="uk-UA" sz="1100">
                  <a:latin typeface="Calibri" pitchFamily="34" charset="0"/>
                </a:rPr>
              </a:br>
              <a:r>
                <a:rPr lang="uk-UA" sz="1100">
                  <a:latin typeface="Calibri" pitchFamily="34" charset="0"/>
                </a:rPr>
                <a:t>50 %, 36 %, 18 % - вий)</a:t>
              </a:r>
              <a:endParaRPr lang="ru-RU"/>
            </a:p>
          </p:txBody>
        </p:sp>
        <p:sp>
          <p:nvSpPr>
            <p:cNvPr id="26629" name="Text Box 5"/>
            <p:cNvSpPr txBox="1">
              <a:spLocks noChangeArrowheads="1"/>
            </p:cNvSpPr>
            <p:nvPr/>
          </p:nvSpPr>
          <p:spPr bwMode="auto">
            <a:xfrm>
              <a:off x="1341" y="3255"/>
              <a:ext cx="1980" cy="1394"/>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uk-UA" sz="1200" b="1">
                  <a:latin typeface="Times New Roman" pitchFamily="18" charset="0"/>
                </a:rPr>
                <a:t>Методи 4а, 4d</a:t>
              </a:r>
            </a:p>
            <a:p>
              <a:pPr algn="ctr">
                <a:spcBef>
                  <a:spcPts val="100"/>
                </a:spcBef>
                <a:spcAft>
                  <a:spcPts val="300"/>
                </a:spcAft>
              </a:pPr>
              <a:r>
                <a:rPr lang="uk-UA" sz="1200">
                  <a:latin typeface="Times New Roman" pitchFamily="18" charset="0"/>
                </a:rPr>
                <a:t>Суха рослинна</a:t>
              </a:r>
              <a:br>
                <a:rPr lang="uk-UA" sz="1200">
                  <a:latin typeface="Times New Roman" pitchFamily="18" charset="0"/>
                </a:rPr>
              </a:br>
              <a:r>
                <a:rPr lang="uk-UA" sz="1200">
                  <a:latin typeface="Times New Roman" pitchFamily="18" charset="0"/>
                </a:rPr>
                <a:t>сировина</a:t>
              </a:r>
              <a:endParaRPr lang="ru-RU"/>
            </a:p>
          </p:txBody>
        </p:sp>
        <p:sp>
          <p:nvSpPr>
            <p:cNvPr id="26630" name="Text Box 6"/>
            <p:cNvSpPr txBox="1">
              <a:spLocks noChangeArrowheads="1"/>
            </p:cNvSpPr>
            <p:nvPr/>
          </p:nvSpPr>
          <p:spPr bwMode="auto">
            <a:xfrm>
              <a:off x="1341" y="10452"/>
              <a:ext cx="45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З’єднування рідин</a:t>
              </a:r>
              <a:endParaRPr lang="ru-RU"/>
            </a:p>
          </p:txBody>
        </p:sp>
        <p:sp>
          <p:nvSpPr>
            <p:cNvPr id="26631" name="Text Box 7"/>
            <p:cNvSpPr txBox="1">
              <a:spLocks noChangeArrowheads="1"/>
            </p:cNvSpPr>
            <p:nvPr/>
          </p:nvSpPr>
          <p:spPr bwMode="auto">
            <a:xfrm>
              <a:off x="1341" y="5009"/>
              <a:ext cx="6660" cy="372"/>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uk-UA" sz="1200">
                  <a:latin typeface="Times New Roman" pitchFamily="18" charset="0"/>
                </a:rPr>
                <a:t>Подрібнення сировини</a:t>
              </a:r>
              <a:endParaRPr lang="ru-RU"/>
            </a:p>
          </p:txBody>
        </p:sp>
        <p:sp>
          <p:nvSpPr>
            <p:cNvPr id="26632" name="Text Box 8"/>
            <p:cNvSpPr txBox="1">
              <a:spLocks noChangeArrowheads="1"/>
            </p:cNvSpPr>
            <p:nvPr/>
          </p:nvSpPr>
          <p:spPr bwMode="auto">
            <a:xfrm>
              <a:off x="6741" y="8874"/>
              <a:ext cx="4500" cy="498"/>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uk-UA" sz="1100">
                  <a:latin typeface="Calibri" pitchFamily="34" charset="0"/>
                </a:rPr>
                <a:t>Перколяція при кімнатній температурі</a:t>
              </a:r>
              <a:endParaRPr lang="ru-RU"/>
            </a:p>
          </p:txBody>
        </p:sp>
        <p:sp>
          <p:nvSpPr>
            <p:cNvPr id="26633" name="Text Box 9"/>
            <p:cNvSpPr txBox="1">
              <a:spLocks noChangeArrowheads="1"/>
            </p:cNvSpPr>
            <p:nvPr/>
          </p:nvSpPr>
          <p:spPr bwMode="auto">
            <a:xfrm>
              <a:off x="1341" y="6461"/>
              <a:ext cx="6660" cy="708"/>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Ретельне змішування 1 частини сировини та 10 частин спирту етилового відповідної концентрації</a:t>
              </a:r>
              <a:endParaRPr lang="ru-RU"/>
            </a:p>
          </p:txBody>
        </p:sp>
        <p:sp>
          <p:nvSpPr>
            <p:cNvPr id="26634" name="Text Box 10"/>
            <p:cNvSpPr txBox="1">
              <a:spLocks noChangeArrowheads="1"/>
            </p:cNvSpPr>
            <p:nvPr/>
          </p:nvSpPr>
          <p:spPr bwMode="auto">
            <a:xfrm>
              <a:off x="1341" y="5741"/>
              <a:ext cx="666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Відважування</a:t>
              </a:r>
              <a:endParaRPr lang="ru-RU"/>
            </a:p>
          </p:txBody>
        </p:sp>
        <p:sp>
          <p:nvSpPr>
            <p:cNvPr id="26635" name="Line 11"/>
            <p:cNvSpPr>
              <a:spLocks noChangeShapeType="1"/>
            </p:cNvSpPr>
            <p:nvPr/>
          </p:nvSpPr>
          <p:spPr bwMode="auto">
            <a:xfrm flipH="1">
              <a:off x="8001" y="6802"/>
              <a:ext cx="1800" cy="0"/>
            </a:xfrm>
            <a:prstGeom prst="line">
              <a:avLst/>
            </a:prstGeom>
            <a:noFill/>
            <a:ln w="9525">
              <a:solidFill>
                <a:srgbClr val="000000"/>
              </a:solidFill>
              <a:round/>
              <a:headEnd/>
              <a:tailEnd type="stealth" w="sm" len="med"/>
            </a:ln>
          </p:spPr>
          <p:txBody>
            <a:bodyPr/>
            <a:lstStyle/>
            <a:p>
              <a:endParaRPr lang="ru-RU"/>
            </a:p>
          </p:txBody>
        </p:sp>
        <p:sp>
          <p:nvSpPr>
            <p:cNvPr id="26636" name="Freeform 12"/>
            <p:cNvSpPr>
              <a:spLocks/>
            </p:cNvSpPr>
            <p:nvPr/>
          </p:nvSpPr>
          <p:spPr bwMode="auto">
            <a:xfrm>
              <a:off x="6381" y="2669"/>
              <a:ext cx="2" cy="204"/>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37" name="Line 13"/>
            <p:cNvSpPr>
              <a:spLocks noChangeShapeType="1"/>
            </p:cNvSpPr>
            <p:nvPr/>
          </p:nvSpPr>
          <p:spPr bwMode="auto">
            <a:xfrm>
              <a:off x="2241" y="2842"/>
              <a:ext cx="7560" cy="53"/>
            </a:xfrm>
            <a:prstGeom prst="line">
              <a:avLst/>
            </a:prstGeom>
            <a:noFill/>
            <a:ln w="9525">
              <a:solidFill>
                <a:srgbClr val="000000"/>
              </a:solidFill>
              <a:round/>
              <a:headEnd/>
              <a:tailEnd/>
            </a:ln>
          </p:spPr>
          <p:txBody>
            <a:bodyPr/>
            <a:lstStyle/>
            <a:p>
              <a:endParaRPr lang="ru-RU"/>
            </a:p>
          </p:txBody>
        </p:sp>
        <p:sp>
          <p:nvSpPr>
            <p:cNvPr id="26638" name="Freeform 14"/>
            <p:cNvSpPr>
              <a:spLocks/>
            </p:cNvSpPr>
            <p:nvPr/>
          </p:nvSpPr>
          <p:spPr bwMode="auto">
            <a:xfrm>
              <a:off x="6921" y="2895"/>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39" name="Line 15"/>
            <p:cNvSpPr>
              <a:spLocks noChangeShapeType="1"/>
            </p:cNvSpPr>
            <p:nvPr/>
          </p:nvSpPr>
          <p:spPr bwMode="auto">
            <a:xfrm flipV="1">
              <a:off x="9801" y="4649"/>
              <a:ext cx="0" cy="2153"/>
            </a:xfrm>
            <a:prstGeom prst="line">
              <a:avLst/>
            </a:prstGeom>
            <a:noFill/>
            <a:ln w="9525">
              <a:solidFill>
                <a:srgbClr val="000000"/>
              </a:solidFill>
              <a:round/>
              <a:headEnd/>
              <a:tailEnd/>
            </a:ln>
          </p:spPr>
          <p:txBody>
            <a:bodyPr/>
            <a:lstStyle/>
            <a:p>
              <a:endParaRPr lang="ru-RU"/>
            </a:p>
          </p:txBody>
        </p:sp>
        <p:sp>
          <p:nvSpPr>
            <p:cNvPr id="26640" name="Freeform 16"/>
            <p:cNvSpPr>
              <a:spLocks/>
            </p:cNvSpPr>
            <p:nvPr/>
          </p:nvSpPr>
          <p:spPr bwMode="auto">
            <a:xfrm>
              <a:off x="3499" y="797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41" name="Freeform 17"/>
            <p:cNvSpPr>
              <a:spLocks/>
            </p:cNvSpPr>
            <p:nvPr/>
          </p:nvSpPr>
          <p:spPr bwMode="auto">
            <a:xfrm>
              <a:off x="4581" y="536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42" name="Freeform 18"/>
            <p:cNvSpPr>
              <a:spLocks/>
            </p:cNvSpPr>
            <p:nvPr/>
          </p:nvSpPr>
          <p:spPr bwMode="auto">
            <a:xfrm>
              <a:off x="4581" y="608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43" name="Freeform 19"/>
            <p:cNvSpPr>
              <a:spLocks/>
            </p:cNvSpPr>
            <p:nvPr/>
          </p:nvSpPr>
          <p:spPr bwMode="auto">
            <a:xfrm>
              <a:off x="3499" y="1009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44" name="Text Box 20"/>
            <p:cNvSpPr txBox="1">
              <a:spLocks noChangeArrowheads="1"/>
            </p:cNvSpPr>
            <p:nvPr/>
          </p:nvSpPr>
          <p:spPr bwMode="auto">
            <a:xfrm>
              <a:off x="1341" y="7564"/>
              <a:ext cx="9900" cy="41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Відстоювання у закритому контейнері протягом певного часу</a:t>
              </a:r>
              <a:endParaRPr lang="ru-RU"/>
            </a:p>
          </p:txBody>
        </p:sp>
        <p:sp>
          <p:nvSpPr>
            <p:cNvPr id="26645" name="Text Box 21"/>
            <p:cNvSpPr txBox="1">
              <a:spLocks noChangeArrowheads="1"/>
            </p:cNvSpPr>
            <p:nvPr/>
          </p:nvSpPr>
          <p:spPr bwMode="auto">
            <a:xfrm>
              <a:off x="1341" y="8874"/>
              <a:ext cx="4500" cy="498"/>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Відокремлювання залишку від спирту</a:t>
              </a:r>
              <a:endParaRPr lang="ru-RU"/>
            </a:p>
          </p:txBody>
        </p:sp>
        <p:sp>
          <p:nvSpPr>
            <p:cNvPr id="26646" name="Text Box 22"/>
            <p:cNvSpPr txBox="1">
              <a:spLocks noChangeArrowheads="1"/>
            </p:cNvSpPr>
            <p:nvPr/>
          </p:nvSpPr>
          <p:spPr bwMode="auto">
            <a:xfrm>
              <a:off x="1341" y="9552"/>
              <a:ext cx="4500" cy="54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Віджимання суміші</a:t>
              </a:r>
              <a:endParaRPr lang="ru-RU"/>
            </a:p>
          </p:txBody>
        </p:sp>
        <p:sp>
          <p:nvSpPr>
            <p:cNvPr id="26647" name="Line 23"/>
            <p:cNvSpPr>
              <a:spLocks noChangeShapeType="1"/>
            </p:cNvSpPr>
            <p:nvPr/>
          </p:nvSpPr>
          <p:spPr bwMode="auto">
            <a:xfrm>
              <a:off x="3501" y="8694"/>
              <a:ext cx="0" cy="180"/>
            </a:xfrm>
            <a:prstGeom prst="line">
              <a:avLst/>
            </a:prstGeom>
            <a:noFill/>
            <a:ln w="9525">
              <a:solidFill>
                <a:srgbClr val="000000"/>
              </a:solidFill>
              <a:round/>
              <a:headEnd/>
              <a:tailEnd type="stealth" w="sm" len="med"/>
            </a:ln>
          </p:spPr>
          <p:txBody>
            <a:bodyPr/>
            <a:lstStyle/>
            <a:p>
              <a:endParaRPr lang="ru-RU"/>
            </a:p>
          </p:txBody>
        </p:sp>
        <p:sp>
          <p:nvSpPr>
            <p:cNvPr id="26648" name="Line 24"/>
            <p:cNvSpPr>
              <a:spLocks noChangeShapeType="1"/>
            </p:cNvSpPr>
            <p:nvPr/>
          </p:nvSpPr>
          <p:spPr bwMode="auto">
            <a:xfrm>
              <a:off x="3501" y="9372"/>
              <a:ext cx="0" cy="180"/>
            </a:xfrm>
            <a:prstGeom prst="line">
              <a:avLst/>
            </a:prstGeom>
            <a:noFill/>
            <a:ln w="9525">
              <a:solidFill>
                <a:srgbClr val="000000"/>
              </a:solidFill>
              <a:round/>
              <a:headEnd/>
              <a:tailEnd type="stealth" w="sm" len="med"/>
            </a:ln>
          </p:spPr>
          <p:txBody>
            <a:bodyPr/>
            <a:lstStyle/>
            <a:p>
              <a:endParaRPr lang="ru-RU"/>
            </a:p>
          </p:txBody>
        </p:sp>
        <p:sp>
          <p:nvSpPr>
            <p:cNvPr id="26649" name="Freeform 25"/>
            <p:cNvSpPr>
              <a:spLocks/>
            </p:cNvSpPr>
            <p:nvPr/>
          </p:nvSpPr>
          <p:spPr bwMode="auto">
            <a:xfrm>
              <a:off x="9801" y="2891"/>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50" name="Text Box 26"/>
            <p:cNvSpPr txBox="1">
              <a:spLocks noChangeArrowheads="1"/>
            </p:cNvSpPr>
            <p:nvPr/>
          </p:nvSpPr>
          <p:spPr bwMode="auto">
            <a:xfrm>
              <a:off x="6741" y="8334"/>
              <a:ext cx="4500" cy="372"/>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uk-UA" sz="1200" b="1" i="1">
                  <a:latin typeface="Times New Roman" pitchFamily="18" charset="0"/>
                </a:rPr>
                <a:t>Приготування шляхом перколяції</a:t>
              </a:r>
              <a:endParaRPr lang="ru-RU"/>
            </a:p>
          </p:txBody>
        </p:sp>
        <p:sp>
          <p:nvSpPr>
            <p:cNvPr id="26651" name="Text Box 27"/>
            <p:cNvSpPr txBox="1">
              <a:spLocks noChangeArrowheads="1"/>
            </p:cNvSpPr>
            <p:nvPr/>
          </p:nvSpPr>
          <p:spPr bwMode="auto">
            <a:xfrm>
              <a:off x="1341" y="8292"/>
              <a:ext cx="4500" cy="372"/>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uk-UA" sz="1200" b="1" i="1">
                  <a:latin typeface="Times New Roman" pitchFamily="18" charset="0"/>
                </a:rPr>
                <a:t>Приготування шляхом мацерації</a:t>
              </a:r>
              <a:endParaRPr lang="ru-RU"/>
            </a:p>
          </p:txBody>
        </p:sp>
        <p:sp>
          <p:nvSpPr>
            <p:cNvPr id="26652" name="Freeform 28"/>
            <p:cNvSpPr>
              <a:spLocks/>
            </p:cNvSpPr>
            <p:nvPr/>
          </p:nvSpPr>
          <p:spPr bwMode="auto">
            <a:xfrm>
              <a:off x="8901" y="797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53" name="Freeform 29"/>
            <p:cNvSpPr>
              <a:spLocks/>
            </p:cNvSpPr>
            <p:nvPr/>
          </p:nvSpPr>
          <p:spPr bwMode="auto">
            <a:xfrm>
              <a:off x="4581" y="464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54" name="Text Box 30"/>
            <p:cNvSpPr txBox="1">
              <a:spLocks noChangeArrowheads="1"/>
            </p:cNvSpPr>
            <p:nvPr/>
          </p:nvSpPr>
          <p:spPr bwMode="auto">
            <a:xfrm>
              <a:off x="6741" y="9552"/>
              <a:ext cx="4500" cy="54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Віджимання суміші</a:t>
              </a:r>
              <a:endParaRPr lang="ru-RU"/>
            </a:p>
          </p:txBody>
        </p:sp>
        <p:sp>
          <p:nvSpPr>
            <p:cNvPr id="26655" name="Text Box 31"/>
            <p:cNvSpPr txBox="1">
              <a:spLocks noChangeArrowheads="1"/>
            </p:cNvSpPr>
            <p:nvPr/>
          </p:nvSpPr>
          <p:spPr bwMode="auto">
            <a:xfrm>
              <a:off x="6741" y="10494"/>
              <a:ext cx="45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З’єднування рідини з перколятом</a:t>
              </a:r>
              <a:endParaRPr lang="ru-RU"/>
            </a:p>
          </p:txBody>
        </p:sp>
        <p:sp>
          <p:nvSpPr>
            <p:cNvPr id="26656" name="Text Box 32"/>
            <p:cNvSpPr txBox="1">
              <a:spLocks noChangeArrowheads="1"/>
            </p:cNvSpPr>
            <p:nvPr/>
          </p:nvSpPr>
          <p:spPr bwMode="auto">
            <a:xfrm>
              <a:off x="1341" y="11172"/>
              <a:ext cx="9900" cy="72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Змішування перколяту або мацерату з розрахованою кількістю спирту  етилового відповідної концентрації</a:t>
              </a:r>
              <a:endParaRPr lang="ru-RU"/>
            </a:p>
          </p:txBody>
        </p:sp>
        <p:sp>
          <p:nvSpPr>
            <p:cNvPr id="26657" name="Line 33"/>
            <p:cNvSpPr>
              <a:spLocks noChangeShapeType="1"/>
            </p:cNvSpPr>
            <p:nvPr/>
          </p:nvSpPr>
          <p:spPr bwMode="auto">
            <a:xfrm>
              <a:off x="3501" y="10854"/>
              <a:ext cx="0" cy="318"/>
            </a:xfrm>
            <a:prstGeom prst="line">
              <a:avLst/>
            </a:prstGeom>
            <a:noFill/>
            <a:ln w="9525">
              <a:solidFill>
                <a:srgbClr val="000000"/>
              </a:solidFill>
              <a:round/>
              <a:headEnd/>
              <a:tailEnd type="stealth" w="sm" len="med"/>
            </a:ln>
          </p:spPr>
          <p:txBody>
            <a:bodyPr/>
            <a:lstStyle/>
            <a:p>
              <a:endParaRPr lang="ru-RU"/>
            </a:p>
          </p:txBody>
        </p:sp>
        <p:sp>
          <p:nvSpPr>
            <p:cNvPr id="26658" name="Text Box 34"/>
            <p:cNvSpPr txBox="1">
              <a:spLocks noChangeArrowheads="1"/>
            </p:cNvSpPr>
            <p:nvPr/>
          </p:nvSpPr>
          <p:spPr bwMode="auto">
            <a:xfrm>
              <a:off x="1341" y="13830"/>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Контроль</a:t>
              </a:r>
              <a:r>
                <a:rPr lang="ru-RU" sz="1200">
                  <a:latin typeface="Times New Roman" pitchFamily="18" charset="0"/>
                </a:rPr>
                <a:t> </a:t>
              </a:r>
              <a:r>
                <a:rPr lang="uk-UA" sz="1200">
                  <a:latin typeface="Times New Roman" pitchFamily="18" charset="0"/>
                </a:rPr>
                <a:t>якості</a:t>
              </a:r>
              <a:endParaRPr lang="ru-RU"/>
            </a:p>
          </p:txBody>
        </p:sp>
        <p:sp>
          <p:nvSpPr>
            <p:cNvPr id="26659" name="Text Box 35"/>
            <p:cNvSpPr txBox="1">
              <a:spLocks noChangeArrowheads="1"/>
            </p:cNvSpPr>
            <p:nvPr/>
          </p:nvSpPr>
          <p:spPr bwMode="auto">
            <a:xfrm>
              <a:off x="1341" y="13152"/>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Фільтрування</a:t>
              </a:r>
              <a:endParaRPr lang="ru-RU"/>
            </a:p>
          </p:txBody>
        </p:sp>
        <p:sp>
          <p:nvSpPr>
            <p:cNvPr id="26660" name="Text Box 36"/>
            <p:cNvSpPr txBox="1">
              <a:spLocks noChangeArrowheads="1"/>
            </p:cNvSpPr>
            <p:nvPr/>
          </p:nvSpPr>
          <p:spPr bwMode="auto">
            <a:xfrm>
              <a:off x="1341" y="14550"/>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Оформлення до відпуску</a:t>
              </a:r>
              <a:endParaRPr lang="ru-RU"/>
            </a:p>
          </p:txBody>
        </p:sp>
        <p:sp>
          <p:nvSpPr>
            <p:cNvPr id="26661" name="Text Box 37"/>
            <p:cNvSpPr txBox="1">
              <a:spLocks noChangeArrowheads="1"/>
            </p:cNvSpPr>
            <p:nvPr/>
          </p:nvSpPr>
          <p:spPr bwMode="auto">
            <a:xfrm>
              <a:off x="1341" y="12252"/>
              <a:ext cx="9900" cy="540"/>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uk-UA" sz="1100">
                  <a:latin typeface="Calibri" pitchFamily="34" charset="0"/>
                </a:rPr>
                <a:t>Витримування не менше 5 діб при температурі, що не перевищує 20</a:t>
              </a:r>
              <a:r>
                <a:rPr lang="uk-UA" sz="1100" baseline="30000">
                  <a:latin typeface="Times New Roman" pitchFamily="18" charset="0"/>
                </a:rPr>
                <a:t>0</a:t>
              </a:r>
              <a:r>
                <a:rPr lang="uk-UA" sz="1100">
                  <a:latin typeface="Calibri" pitchFamily="34" charset="0"/>
                </a:rPr>
                <a:t>С</a:t>
              </a:r>
              <a:endParaRPr lang="ru-RU"/>
            </a:p>
          </p:txBody>
        </p:sp>
        <p:sp>
          <p:nvSpPr>
            <p:cNvPr id="26662" name="Freeform 38"/>
            <p:cNvSpPr>
              <a:spLocks/>
            </p:cNvSpPr>
            <p:nvPr/>
          </p:nvSpPr>
          <p:spPr bwMode="auto">
            <a:xfrm>
              <a:off x="6381" y="1351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63" name="Freeform 39"/>
            <p:cNvSpPr>
              <a:spLocks/>
            </p:cNvSpPr>
            <p:nvPr/>
          </p:nvSpPr>
          <p:spPr bwMode="auto">
            <a:xfrm>
              <a:off x="6381" y="1423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64" name="Freeform 40"/>
            <p:cNvSpPr>
              <a:spLocks/>
            </p:cNvSpPr>
            <p:nvPr/>
          </p:nvSpPr>
          <p:spPr bwMode="auto">
            <a:xfrm>
              <a:off x="6381" y="1283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65" name="Line 41"/>
            <p:cNvSpPr>
              <a:spLocks noChangeShapeType="1"/>
            </p:cNvSpPr>
            <p:nvPr/>
          </p:nvSpPr>
          <p:spPr bwMode="auto">
            <a:xfrm>
              <a:off x="6381" y="11892"/>
              <a:ext cx="0" cy="360"/>
            </a:xfrm>
            <a:prstGeom prst="line">
              <a:avLst/>
            </a:prstGeom>
            <a:noFill/>
            <a:ln w="9525">
              <a:solidFill>
                <a:srgbClr val="000000"/>
              </a:solidFill>
              <a:round/>
              <a:headEnd/>
              <a:tailEnd type="stealth" w="sm" len="med"/>
            </a:ln>
          </p:spPr>
          <p:txBody>
            <a:bodyPr/>
            <a:lstStyle/>
            <a:p>
              <a:endParaRPr lang="ru-RU"/>
            </a:p>
          </p:txBody>
        </p:sp>
        <p:sp>
          <p:nvSpPr>
            <p:cNvPr id="26666" name="Text Box 42"/>
            <p:cNvSpPr txBox="1">
              <a:spLocks noChangeArrowheads="1"/>
            </p:cNvSpPr>
            <p:nvPr/>
          </p:nvSpPr>
          <p:spPr bwMode="auto">
            <a:xfrm>
              <a:off x="3681" y="3248"/>
              <a:ext cx="1980" cy="1394"/>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uk-UA" sz="1200" b="1">
                  <a:latin typeface="Times New Roman" pitchFamily="18" charset="0"/>
                </a:rPr>
                <a:t>Метод 4</a:t>
              </a:r>
              <a:r>
                <a:rPr lang="en-US" sz="1200" b="1">
                  <a:latin typeface="Times New Roman" pitchFamily="18" charset="0"/>
                </a:rPr>
                <a:t>b</a:t>
              </a:r>
              <a:endParaRPr lang="uk-UA" sz="1200" b="1">
                <a:latin typeface="Times New Roman" pitchFamily="18" charset="0"/>
              </a:endParaRPr>
            </a:p>
            <a:p>
              <a:pPr algn="ctr">
                <a:spcBef>
                  <a:spcPts val="100"/>
                </a:spcBef>
                <a:spcAft>
                  <a:spcPts val="300"/>
                </a:spcAft>
              </a:pPr>
              <a:r>
                <a:rPr lang="uk-UA" sz="1200">
                  <a:latin typeface="Times New Roman" pitchFamily="18" charset="0"/>
                </a:rPr>
                <a:t>Сировина тваринного </a:t>
              </a:r>
              <a:br>
                <a:rPr lang="uk-UA" sz="1200">
                  <a:latin typeface="Times New Roman" pitchFamily="18" charset="0"/>
                </a:rPr>
              </a:br>
              <a:r>
                <a:rPr lang="uk-UA" sz="1200">
                  <a:latin typeface="Times New Roman" pitchFamily="18" charset="0"/>
                </a:rPr>
                <a:t>походження</a:t>
              </a:r>
              <a:endParaRPr lang="ru-RU"/>
            </a:p>
          </p:txBody>
        </p:sp>
        <p:sp>
          <p:nvSpPr>
            <p:cNvPr id="26667" name="Text Box 43"/>
            <p:cNvSpPr txBox="1">
              <a:spLocks noChangeArrowheads="1"/>
            </p:cNvSpPr>
            <p:nvPr/>
          </p:nvSpPr>
          <p:spPr bwMode="auto">
            <a:xfrm>
              <a:off x="6021" y="3248"/>
              <a:ext cx="1980" cy="1394"/>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uk-UA" sz="1200" b="1">
                  <a:latin typeface="Times New Roman" pitchFamily="18" charset="0"/>
                </a:rPr>
                <a:t>Метод  4</a:t>
              </a:r>
              <a:r>
                <a:rPr lang="en-US" sz="1200" b="1">
                  <a:latin typeface="Times New Roman" pitchFamily="18" charset="0"/>
                </a:rPr>
                <a:t>c</a:t>
              </a:r>
              <a:endParaRPr lang="uk-UA" sz="1200" b="1">
                <a:latin typeface="Times New Roman" pitchFamily="18" charset="0"/>
              </a:endParaRPr>
            </a:p>
            <a:p>
              <a:pPr algn="ctr">
                <a:spcBef>
                  <a:spcPts val="100"/>
                </a:spcBef>
                <a:spcAft>
                  <a:spcPts val="300"/>
                </a:spcAft>
              </a:pPr>
              <a:r>
                <a:rPr lang="uk-UA" sz="1200">
                  <a:latin typeface="Times New Roman" pitchFamily="18" charset="0"/>
                </a:rPr>
                <a:t>Обробка  рослинної </a:t>
              </a:r>
              <a:br>
                <a:rPr lang="uk-UA" sz="1200">
                  <a:latin typeface="Times New Roman" pitchFamily="18" charset="0"/>
                </a:rPr>
              </a:br>
              <a:r>
                <a:rPr lang="uk-UA" sz="1200">
                  <a:latin typeface="Times New Roman" pitchFamily="18" charset="0"/>
                </a:rPr>
                <a:t>сировини</a:t>
              </a:r>
              <a:endParaRPr lang="ru-RU"/>
            </a:p>
          </p:txBody>
        </p:sp>
        <p:sp>
          <p:nvSpPr>
            <p:cNvPr id="26668" name="Freeform 44"/>
            <p:cNvSpPr>
              <a:spLocks/>
            </p:cNvSpPr>
            <p:nvPr/>
          </p:nvSpPr>
          <p:spPr bwMode="auto">
            <a:xfrm>
              <a:off x="4581" y="288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69" name="Freeform 45"/>
            <p:cNvSpPr>
              <a:spLocks/>
            </p:cNvSpPr>
            <p:nvPr/>
          </p:nvSpPr>
          <p:spPr bwMode="auto">
            <a:xfrm>
              <a:off x="2241" y="288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70" name="Freeform 46"/>
            <p:cNvSpPr>
              <a:spLocks/>
            </p:cNvSpPr>
            <p:nvPr/>
          </p:nvSpPr>
          <p:spPr bwMode="auto">
            <a:xfrm>
              <a:off x="2241" y="464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71" name="Freeform 47"/>
            <p:cNvSpPr>
              <a:spLocks/>
            </p:cNvSpPr>
            <p:nvPr/>
          </p:nvSpPr>
          <p:spPr bwMode="auto">
            <a:xfrm>
              <a:off x="6921" y="464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72" name="Freeform 48"/>
            <p:cNvSpPr>
              <a:spLocks/>
            </p:cNvSpPr>
            <p:nvPr/>
          </p:nvSpPr>
          <p:spPr bwMode="auto">
            <a:xfrm>
              <a:off x="4581" y="716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73" name="Freeform 49"/>
            <p:cNvSpPr>
              <a:spLocks/>
            </p:cNvSpPr>
            <p:nvPr/>
          </p:nvSpPr>
          <p:spPr bwMode="auto">
            <a:xfrm>
              <a:off x="8901" y="1013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26674" name="Line 50"/>
            <p:cNvSpPr>
              <a:spLocks noChangeShapeType="1"/>
            </p:cNvSpPr>
            <p:nvPr/>
          </p:nvSpPr>
          <p:spPr bwMode="auto">
            <a:xfrm>
              <a:off x="8903" y="8736"/>
              <a:ext cx="0" cy="180"/>
            </a:xfrm>
            <a:prstGeom prst="line">
              <a:avLst/>
            </a:prstGeom>
            <a:noFill/>
            <a:ln w="9525">
              <a:solidFill>
                <a:srgbClr val="000000"/>
              </a:solidFill>
              <a:round/>
              <a:headEnd/>
              <a:tailEnd type="stealth" w="sm" len="med"/>
            </a:ln>
          </p:spPr>
          <p:txBody>
            <a:bodyPr/>
            <a:lstStyle/>
            <a:p>
              <a:endParaRPr lang="ru-RU"/>
            </a:p>
          </p:txBody>
        </p:sp>
        <p:sp>
          <p:nvSpPr>
            <p:cNvPr id="26675" name="Line 51"/>
            <p:cNvSpPr>
              <a:spLocks noChangeShapeType="1"/>
            </p:cNvSpPr>
            <p:nvPr/>
          </p:nvSpPr>
          <p:spPr bwMode="auto">
            <a:xfrm>
              <a:off x="8903" y="9414"/>
              <a:ext cx="0" cy="180"/>
            </a:xfrm>
            <a:prstGeom prst="line">
              <a:avLst/>
            </a:prstGeom>
            <a:noFill/>
            <a:ln w="9525">
              <a:solidFill>
                <a:srgbClr val="000000"/>
              </a:solidFill>
              <a:round/>
              <a:headEnd/>
              <a:tailEnd type="stealth" w="sm" len="med"/>
            </a:ln>
          </p:spPr>
          <p:txBody>
            <a:bodyPr/>
            <a:lstStyle/>
            <a:p>
              <a:endParaRPr lang="ru-RU"/>
            </a:p>
          </p:txBody>
        </p:sp>
        <p:sp>
          <p:nvSpPr>
            <p:cNvPr id="26676" name="Line 52"/>
            <p:cNvSpPr>
              <a:spLocks noChangeShapeType="1"/>
            </p:cNvSpPr>
            <p:nvPr/>
          </p:nvSpPr>
          <p:spPr bwMode="auto">
            <a:xfrm>
              <a:off x="8901" y="10812"/>
              <a:ext cx="0" cy="318"/>
            </a:xfrm>
            <a:prstGeom prst="line">
              <a:avLst/>
            </a:prstGeom>
            <a:noFill/>
            <a:ln w="9525">
              <a:solidFill>
                <a:srgbClr val="000000"/>
              </a:solidFill>
              <a:round/>
              <a:headEnd/>
              <a:tailEnd type="stealth" w="sm" len="med"/>
            </a:ln>
          </p:spPr>
          <p:txBody>
            <a:bodyPr/>
            <a:lstStyle/>
            <a:p>
              <a:endParaRPr lang="ru-RU"/>
            </a:p>
          </p:txBody>
        </p:sp>
      </p:grpSp>
    </p:spTree>
    <p:extLst>
      <p:ext uri="{BB962C8B-B14F-4D97-AF65-F5344CB8AC3E}">
        <p14:creationId xmlns:p14="http://schemas.microsoft.com/office/powerpoint/2010/main" val="28369861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798946" y="400916"/>
            <a:ext cx="8229600" cy="5697538"/>
          </a:xfrm>
        </p:spPr>
        <p:txBody>
          <a:bodyPr>
            <a:normAutofit/>
          </a:bodyPr>
          <a:lstStyle/>
          <a:p>
            <a:pPr marL="274320" indent="-274320" algn="just">
              <a:buNone/>
              <a:defRPr/>
            </a:pPr>
            <a:r>
              <a:rPr lang="uk-UA" sz="2800" b="1" cap="all" dirty="0"/>
              <a:t>Гомеопатичне розведення</a:t>
            </a:r>
          </a:p>
          <a:p>
            <a:pPr marL="274320" indent="-274320" algn="just">
              <a:buNone/>
              <a:defRPr/>
            </a:pPr>
            <a:r>
              <a:rPr lang="uk-UA" sz="2800" dirty="0"/>
              <a:t> (лат. </a:t>
            </a:r>
            <a:r>
              <a:rPr lang="en-US" sz="2800" i="1" dirty="0"/>
              <a:t>s</a:t>
            </a:r>
            <a:r>
              <a:rPr lang="ru-RU" sz="2800" i="1" dirty="0" err="1"/>
              <a:t>olutio</a:t>
            </a:r>
            <a:r>
              <a:rPr lang="uk-UA" sz="2800" i="1" dirty="0"/>
              <a:t> (</a:t>
            </a:r>
            <a:r>
              <a:rPr lang="ru-RU" sz="2800" i="1" dirty="0" err="1"/>
              <a:t>dilutio</a:t>
            </a:r>
            <a:r>
              <a:rPr lang="uk-UA" sz="2800" i="1" dirty="0"/>
              <a:t>) </a:t>
            </a:r>
            <a:r>
              <a:rPr lang="ru-RU" sz="2800" i="1" dirty="0" err="1"/>
              <a:t>homeopathica</a:t>
            </a:r>
            <a:r>
              <a:rPr lang="uk-UA" sz="2800" cap="all" dirty="0"/>
              <a:t>) </a:t>
            </a:r>
            <a:r>
              <a:rPr lang="uk-UA" sz="2800" dirty="0"/>
              <a:t>–</a:t>
            </a:r>
          </a:p>
          <a:p>
            <a:pPr marL="274320" indent="-274320" algn="just">
              <a:buNone/>
              <a:defRPr/>
            </a:pPr>
            <a:r>
              <a:rPr lang="uk-UA" sz="2800" dirty="0"/>
              <a:t> рідка чи порошкоподібна лікарська форма, одержана з базисного препарату шляхом потенціювання, що використовується для виробництва гомеопатичних препаратів, створює відповідну концентрацію речовин і забезпечує оптимальний </a:t>
            </a:r>
            <a:r>
              <a:rPr lang="uk-UA" sz="2800" dirty="0" err="1"/>
              <a:t>фармакотерапевтичний</a:t>
            </a:r>
            <a:r>
              <a:rPr lang="uk-UA" sz="2800" dirty="0"/>
              <a:t> ефект ЛП, підібраних за принципом подібності. Розведення гомеопатичні поділяють на сотенні, десяткові та </a:t>
            </a:r>
            <a:r>
              <a:rPr lang="ru-RU" sz="2800" dirty="0"/>
              <a:t>LM</a:t>
            </a:r>
            <a:r>
              <a:rPr lang="uk-UA" sz="2800" dirty="0"/>
              <a:t>-розведення.</a:t>
            </a:r>
            <a:endParaRPr lang="ru-RU" sz="2800" dirty="0"/>
          </a:p>
        </p:txBody>
      </p:sp>
    </p:spTree>
    <p:extLst>
      <p:ext uri="{BB962C8B-B14F-4D97-AF65-F5344CB8AC3E}">
        <p14:creationId xmlns:p14="http://schemas.microsoft.com/office/powerpoint/2010/main" val="12455295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66910" y="0"/>
            <a:ext cx="8229600" cy="500058"/>
          </a:xfrm>
        </p:spPr>
        <p:txBody>
          <a:bodyPr/>
          <a:lstStyle/>
          <a:p>
            <a:pPr hangingPunct="0">
              <a:defRPr/>
            </a:pPr>
            <a:r>
              <a:rPr lang="ru-RU" sz="2000" b="1">
                <a:solidFill>
                  <a:schemeClr val="tx1"/>
                </a:solidFill>
              </a:rPr>
              <a:t>АЛГОРИТМ ТЕХНОЛОГ</a:t>
            </a:r>
            <a:r>
              <a:rPr lang="uk-UA" sz="2000" b="1">
                <a:solidFill>
                  <a:schemeClr val="tx1"/>
                </a:solidFill>
              </a:rPr>
              <a:t>ІЇ </a:t>
            </a:r>
            <a:r>
              <a:rPr lang="uk-UA" sz="2000" b="1" cap="all">
                <a:solidFill>
                  <a:schemeClr val="tx1"/>
                </a:solidFill>
              </a:rPr>
              <a:t>рідких розведень (ПОТЕНЦІЙ)</a:t>
            </a:r>
            <a:endParaRPr lang="ru-RU" sz="2000" b="1">
              <a:solidFill>
                <a:schemeClr val="tx1"/>
              </a:solidFill>
            </a:endParaRPr>
          </a:p>
        </p:txBody>
      </p:sp>
      <p:sp>
        <p:nvSpPr>
          <p:cNvPr id="28674" name="Rectangle 56"/>
          <p:cNvSpPr>
            <a:spLocks noChangeArrowheads="1"/>
          </p:cNvSpPr>
          <p:nvPr/>
        </p:nvSpPr>
        <p:spPr bwMode="auto">
          <a:xfrm>
            <a:off x="1524001" y="43934"/>
            <a:ext cx="184731" cy="369332"/>
          </a:xfrm>
          <a:prstGeom prst="rect">
            <a:avLst/>
          </a:prstGeom>
          <a:noFill/>
          <a:ln w="9525">
            <a:noFill/>
            <a:miter lim="800000"/>
            <a:headEnd/>
            <a:tailEnd/>
          </a:ln>
        </p:spPr>
        <p:txBody>
          <a:bodyPr wrap="none" anchor="ctr">
            <a:spAutoFit/>
          </a:bodyPr>
          <a:lstStyle/>
          <a:p>
            <a:endParaRPr lang="ru-RU">
              <a:latin typeface="Constantia" pitchFamily="18" charset="0"/>
            </a:endParaRPr>
          </a:p>
        </p:txBody>
      </p:sp>
      <p:grpSp>
        <p:nvGrpSpPr>
          <p:cNvPr id="28675" name="Group 31"/>
          <p:cNvGrpSpPr>
            <a:grpSpLocks/>
          </p:cNvGrpSpPr>
          <p:nvPr/>
        </p:nvGrpSpPr>
        <p:grpSpPr bwMode="auto">
          <a:xfrm>
            <a:off x="2309814" y="714375"/>
            <a:ext cx="7572375" cy="5786438"/>
            <a:chOff x="1701" y="1854"/>
            <a:chExt cx="9720" cy="7920"/>
          </a:xfrm>
        </p:grpSpPr>
        <p:sp>
          <p:nvSpPr>
            <p:cNvPr id="28676" name="Text Box 55"/>
            <p:cNvSpPr txBox="1">
              <a:spLocks noChangeArrowheads="1"/>
            </p:cNvSpPr>
            <p:nvPr/>
          </p:nvSpPr>
          <p:spPr bwMode="auto">
            <a:xfrm>
              <a:off x="5121" y="2394"/>
              <a:ext cx="2520" cy="36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Вихідна сировина</a:t>
              </a:r>
              <a:endParaRPr lang="uk-UA"/>
            </a:p>
          </p:txBody>
        </p:sp>
        <p:sp>
          <p:nvSpPr>
            <p:cNvPr id="28677" name="Text Box 54"/>
            <p:cNvSpPr txBox="1">
              <a:spLocks noChangeArrowheads="1"/>
            </p:cNvSpPr>
            <p:nvPr/>
          </p:nvSpPr>
          <p:spPr bwMode="auto">
            <a:xfrm>
              <a:off x="1701" y="3294"/>
              <a:ext cx="4500" cy="90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Матричні настойки </a:t>
              </a:r>
              <a:br>
                <a:rPr lang="uk-UA" sz="1200">
                  <a:cs typeface="Times New Roman" pitchFamily="18" charset="0"/>
                </a:rPr>
              </a:br>
              <a:r>
                <a:rPr lang="uk-UA" sz="1200">
                  <a:cs typeface="Times New Roman" pitchFamily="18" charset="0"/>
                </a:rPr>
                <a:t>та розчини, рідкі розведення,</a:t>
              </a:r>
              <a:br>
                <a:rPr lang="uk-UA" sz="1200">
                  <a:cs typeface="Times New Roman" pitchFamily="18" charset="0"/>
                </a:rPr>
              </a:br>
              <a:r>
                <a:rPr lang="uk-UA" sz="1200">
                  <a:cs typeface="Times New Roman" pitchFamily="18" charset="0"/>
                </a:rPr>
                <a:t>комплексні розведення</a:t>
              </a:r>
              <a:endParaRPr lang="uk-UA"/>
            </a:p>
          </p:txBody>
        </p:sp>
        <p:sp>
          <p:nvSpPr>
            <p:cNvPr id="28678" name="Text Box 53"/>
            <p:cNvSpPr txBox="1">
              <a:spLocks noChangeArrowheads="1"/>
            </p:cNvSpPr>
            <p:nvPr/>
          </p:nvSpPr>
          <p:spPr bwMode="auto">
            <a:xfrm>
              <a:off x="1701" y="7614"/>
              <a:ext cx="9720" cy="72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Повторюють операції (відважування, змішування, струшування), при цьому використовуючи попередні розведення до отримання наступного розведення</a:t>
              </a:r>
              <a:endParaRPr lang="uk-UA"/>
            </a:p>
          </p:txBody>
        </p:sp>
        <p:sp>
          <p:nvSpPr>
            <p:cNvPr id="28679" name="Text Box 52"/>
            <p:cNvSpPr txBox="1">
              <a:spLocks noChangeArrowheads="1"/>
            </p:cNvSpPr>
            <p:nvPr/>
          </p:nvSpPr>
          <p:spPr bwMode="auto">
            <a:xfrm>
              <a:off x="1701" y="4554"/>
              <a:ext cx="4500" cy="90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Відважування або відмірювання </a:t>
              </a:r>
              <a:endParaRPr lang="uk-UA" sz="800"/>
            </a:p>
            <a:p>
              <a:pPr algn="ctr" eaLnBrk="0" hangingPunct="0"/>
              <a:r>
                <a:rPr lang="uk-UA" sz="1200">
                  <a:cs typeface="Times New Roman" pitchFamily="18" charset="0"/>
                </a:rPr>
                <a:t>каліброваним краплеміром 1 частини</a:t>
              </a:r>
              <a:endParaRPr lang="uk-UA"/>
            </a:p>
          </p:txBody>
        </p:sp>
        <p:sp>
          <p:nvSpPr>
            <p:cNvPr id="28680" name="Freeform 51"/>
            <p:cNvSpPr>
              <a:spLocks/>
            </p:cNvSpPr>
            <p:nvPr/>
          </p:nvSpPr>
          <p:spPr bwMode="auto">
            <a:xfrm>
              <a:off x="6379" y="2754"/>
              <a:ext cx="2" cy="204"/>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8681" name="Freeform 50"/>
            <p:cNvSpPr>
              <a:spLocks/>
            </p:cNvSpPr>
            <p:nvPr/>
          </p:nvSpPr>
          <p:spPr bwMode="auto">
            <a:xfrm>
              <a:off x="3859" y="293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8682" name="Text Box 49"/>
            <p:cNvSpPr txBox="1">
              <a:spLocks noChangeArrowheads="1"/>
            </p:cNvSpPr>
            <p:nvPr/>
          </p:nvSpPr>
          <p:spPr bwMode="auto">
            <a:xfrm>
              <a:off x="1701" y="6714"/>
              <a:ext cx="9720" cy="54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Струшування зверху вниз (потенціювання) 10 разів</a:t>
              </a:r>
              <a:endParaRPr lang="uk-UA"/>
            </a:p>
          </p:txBody>
        </p:sp>
        <p:sp>
          <p:nvSpPr>
            <p:cNvPr id="28683" name="Text Box 48"/>
            <p:cNvSpPr txBox="1">
              <a:spLocks noChangeArrowheads="1"/>
            </p:cNvSpPr>
            <p:nvPr/>
          </p:nvSpPr>
          <p:spPr bwMode="auto">
            <a:xfrm>
              <a:off x="1701" y="8694"/>
              <a:ext cx="9720" cy="36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Контроль якості</a:t>
              </a:r>
              <a:endParaRPr lang="uk-UA"/>
            </a:p>
          </p:txBody>
        </p:sp>
        <p:sp>
          <p:nvSpPr>
            <p:cNvPr id="28684" name="Text Box 47"/>
            <p:cNvSpPr txBox="1">
              <a:spLocks noChangeArrowheads="1"/>
            </p:cNvSpPr>
            <p:nvPr/>
          </p:nvSpPr>
          <p:spPr bwMode="auto">
            <a:xfrm>
              <a:off x="1701" y="9414"/>
              <a:ext cx="9720" cy="36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Упаковка та оформлення до відпуску</a:t>
              </a:r>
              <a:endParaRPr lang="uk-UA"/>
            </a:p>
          </p:txBody>
        </p:sp>
        <p:sp>
          <p:nvSpPr>
            <p:cNvPr id="28685" name="Freeform 46"/>
            <p:cNvSpPr>
              <a:spLocks/>
            </p:cNvSpPr>
            <p:nvPr/>
          </p:nvSpPr>
          <p:spPr bwMode="auto">
            <a:xfrm>
              <a:off x="9079" y="293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28686" name="Rectangle 45"/>
            <p:cNvSpPr>
              <a:spLocks noChangeArrowheads="1"/>
            </p:cNvSpPr>
            <p:nvPr/>
          </p:nvSpPr>
          <p:spPr bwMode="auto">
            <a:xfrm>
              <a:off x="6741" y="3294"/>
              <a:ext cx="4680" cy="900"/>
            </a:xfrm>
            <a:prstGeom prst="rect">
              <a:avLst/>
            </a:prstGeom>
            <a:solidFill>
              <a:srgbClr val="FFFFFF"/>
            </a:solidFill>
            <a:ln w="9525">
              <a:solidFill>
                <a:srgbClr val="000000"/>
              </a:solidFill>
              <a:miter lim="800000"/>
              <a:headEnd/>
              <a:tailEnd/>
            </a:ln>
          </p:spPr>
          <p:txBody>
            <a:bodyPr tIns="0" bIns="0"/>
            <a:lstStyle/>
            <a:p>
              <a:pPr algn="ctr"/>
              <a:r>
                <a:rPr lang="uk-UA" sz="1200">
                  <a:cs typeface="Times New Roman" pitchFamily="18" charset="0"/>
                </a:rPr>
                <a:t>Спирт етиловий </a:t>
              </a:r>
              <a:endParaRPr lang="uk-UA" sz="800"/>
            </a:p>
            <a:p>
              <a:pPr algn="ctr" eaLnBrk="0" hangingPunct="0"/>
              <a:r>
                <a:rPr lang="uk-UA" sz="1200">
                  <a:cs typeface="Times New Roman" pitchFamily="18" charset="0"/>
                </a:rPr>
                <a:t>90 %, 60 %, 45 %-вий</a:t>
              </a:r>
              <a:endParaRPr lang="uk-UA"/>
            </a:p>
          </p:txBody>
        </p:sp>
        <p:sp>
          <p:nvSpPr>
            <p:cNvPr id="28687" name="Line 44"/>
            <p:cNvSpPr>
              <a:spLocks noChangeShapeType="1"/>
            </p:cNvSpPr>
            <p:nvPr/>
          </p:nvSpPr>
          <p:spPr bwMode="auto">
            <a:xfrm>
              <a:off x="3861" y="2934"/>
              <a:ext cx="5220" cy="0"/>
            </a:xfrm>
            <a:prstGeom prst="line">
              <a:avLst/>
            </a:prstGeom>
            <a:noFill/>
            <a:ln w="9525">
              <a:solidFill>
                <a:srgbClr val="000000"/>
              </a:solidFill>
              <a:round/>
              <a:headEnd/>
              <a:tailEnd/>
            </a:ln>
          </p:spPr>
          <p:txBody>
            <a:bodyPr/>
            <a:lstStyle/>
            <a:p>
              <a:endParaRPr lang="ru-RU"/>
            </a:p>
          </p:txBody>
        </p:sp>
        <p:sp>
          <p:nvSpPr>
            <p:cNvPr id="28688" name="Line 43"/>
            <p:cNvSpPr>
              <a:spLocks noChangeShapeType="1"/>
            </p:cNvSpPr>
            <p:nvPr/>
          </p:nvSpPr>
          <p:spPr bwMode="auto">
            <a:xfrm>
              <a:off x="3861" y="4194"/>
              <a:ext cx="0" cy="360"/>
            </a:xfrm>
            <a:prstGeom prst="line">
              <a:avLst/>
            </a:prstGeom>
            <a:noFill/>
            <a:ln w="9525">
              <a:solidFill>
                <a:srgbClr val="000000"/>
              </a:solidFill>
              <a:round/>
              <a:headEnd/>
              <a:tailEnd type="stealth" w="sm" len="med"/>
            </a:ln>
          </p:spPr>
          <p:txBody>
            <a:bodyPr/>
            <a:lstStyle/>
            <a:p>
              <a:endParaRPr lang="ru-RU"/>
            </a:p>
          </p:txBody>
        </p:sp>
        <p:sp>
          <p:nvSpPr>
            <p:cNvPr id="28689" name="Line 42"/>
            <p:cNvSpPr>
              <a:spLocks noChangeShapeType="1"/>
            </p:cNvSpPr>
            <p:nvPr/>
          </p:nvSpPr>
          <p:spPr bwMode="auto">
            <a:xfrm>
              <a:off x="3861" y="5454"/>
              <a:ext cx="0" cy="360"/>
            </a:xfrm>
            <a:prstGeom prst="line">
              <a:avLst/>
            </a:prstGeom>
            <a:noFill/>
            <a:ln w="9525">
              <a:solidFill>
                <a:srgbClr val="000000"/>
              </a:solidFill>
              <a:round/>
              <a:headEnd/>
              <a:tailEnd type="stealth" w="sm" len="med"/>
            </a:ln>
          </p:spPr>
          <p:txBody>
            <a:bodyPr/>
            <a:lstStyle/>
            <a:p>
              <a:endParaRPr lang="ru-RU"/>
            </a:p>
          </p:txBody>
        </p:sp>
        <p:sp>
          <p:nvSpPr>
            <p:cNvPr id="28690" name="Line 41"/>
            <p:cNvSpPr>
              <a:spLocks noChangeShapeType="1"/>
            </p:cNvSpPr>
            <p:nvPr/>
          </p:nvSpPr>
          <p:spPr bwMode="auto">
            <a:xfrm>
              <a:off x="6561" y="7254"/>
              <a:ext cx="0" cy="360"/>
            </a:xfrm>
            <a:prstGeom prst="line">
              <a:avLst/>
            </a:prstGeom>
            <a:noFill/>
            <a:ln w="9525">
              <a:solidFill>
                <a:srgbClr val="000000"/>
              </a:solidFill>
              <a:round/>
              <a:headEnd/>
              <a:tailEnd type="stealth" w="sm" len="med"/>
            </a:ln>
          </p:spPr>
          <p:txBody>
            <a:bodyPr/>
            <a:lstStyle/>
            <a:p>
              <a:endParaRPr lang="ru-RU"/>
            </a:p>
          </p:txBody>
        </p:sp>
        <p:sp>
          <p:nvSpPr>
            <p:cNvPr id="28691" name="Line 40"/>
            <p:cNvSpPr>
              <a:spLocks noChangeShapeType="1"/>
            </p:cNvSpPr>
            <p:nvPr/>
          </p:nvSpPr>
          <p:spPr bwMode="auto">
            <a:xfrm>
              <a:off x="6561" y="9054"/>
              <a:ext cx="0" cy="360"/>
            </a:xfrm>
            <a:prstGeom prst="line">
              <a:avLst/>
            </a:prstGeom>
            <a:noFill/>
            <a:ln w="9525">
              <a:solidFill>
                <a:srgbClr val="000000"/>
              </a:solidFill>
              <a:round/>
              <a:headEnd/>
              <a:tailEnd type="stealth" w="sm" len="med"/>
            </a:ln>
          </p:spPr>
          <p:txBody>
            <a:bodyPr/>
            <a:lstStyle/>
            <a:p>
              <a:endParaRPr lang="ru-RU"/>
            </a:p>
          </p:txBody>
        </p:sp>
        <p:sp>
          <p:nvSpPr>
            <p:cNvPr id="28692" name="Line 39"/>
            <p:cNvSpPr>
              <a:spLocks noChangeShapeType="1"/>
            </p:cNvSpPr>
            <p:nvPr/>
          </p:nvSpPr>
          <p:spPr bwMode="auto">
            <a:xfrm>
              <a:off x="6381" y="2214"/>
              <a:ext cx="0" cy="180"/>
            </a:xfrm>
            <a:prstGeom prst="line">
              <a:avLst/>
            </a:prstGeom>
            <a:noFill/>
            <a:ln w="9525">
              <a:solidFill>
                <a:srgbClr val="000000"/>
              </a:solidFill>
              <a:round/>
              <a:headEnd/>
              <a:tailEnd type="stealth" w="sm" len="med"/>
            </a:ln>
          </p:spPr>
          <p:txBody>
            <a:bodyPr/>
            <a:lstStyle/>
            <a:p>
              <a:endParaRPr lang="ru-RU"/>
            </a:p>
          </p:txBody>
        </p:sp>
        <p:sp>
          <p:nvSpPr>
            <p:cNvPr id="28693" name="Text Box 38"/>
            <p:cNvSpPr txBox="1">
              <a:spLocks noChangeArrowheads="1"/>
            </p:cNvSpPr>
            <p:nvPr/>
          </p:nvSpPr>
          <p:spPr bwMode="auto">
            <a:xfrm>
              <a:off x="5121" y="1854"/>
              <a:ext cx="2554" cy="36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Рецептурний пропис</a:t>
              </a:r>
              <a:endParaRPr lang="uk-UA"/>
            </a:p>
          </p:txBody>
        </p:sp>
        <p:sp>
          <p:nvSpPr>
            <p:cNvPr id="28694" name="Line 37"/>
            <p:cNvSpPr>
              <a:spLocks noChangeShapeType="1"/>
            </p:cNvSpPr>
            <p:nvPr/>
          </p:nvSpPr>
          <p:spPr bwMode="auto">
            <a:xfrm>
              <a:off x="9081" y="4194"/>
              <a:ext cx="0" cy="360"/>
            </a:xfrm>
            <a:prstGeom prst="line">
              <a:avLst/>
            </a:prstGeom>
            <a:noFill/>
            <a:ln w="9525">
              <a:solidFill>
                <a:srgbClr val="000000"/>
              </a:solidFill>
              <a:round/>
              <a:headEnd/>
              <a:tailEnd type="stealth" w="sm" len="med"/>
            </a:ln>
          </p:spPr>
          <p:txBody>
            <a:bodyPr/>
            <a:lstStyle/>
            <a:p>
              <a:endParaRPr lang="ru-RU"/>
            </a:p>
          </p:txBody>
        </p:sp>
        <p:sp>
          <p:nvSpPr>
            <p:cNvPr id="28695" name="Text Box 36"/>
            <p:cNvSpPr txBox="1">
              <a:spLocks noChangeArrowheads="1"/>
            </p:cNvSpPr>
            <p:nvPr/>
          </p:nvSpPr>
          <p:spPr bwMode="auto">
            <a:xfrm>
              <a:off x="6741" y="4554"/>
              <a:ext cx="4680" cy="90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Відважування або відмірювання </a:t>
              </a:r>
              <a:endParaRPr lang="uk-UA" sz="800"/>
            </a:p>
            <a:p>
              <a:pPr algn="ctr" eaLnBrk="0" hangingPunct="0"/>
              <a:r>
                <a:rPr lang="uk-UA" sz="1200">
                  <a:cs typeface="Times New Roman" pitchFamily="18" charset="0"/>
                </a:rPr>
                <a:t>каліброваним краплеміром 9 / 99 частин</a:t>
              </a:r>
              <a:endParaRPr lang="uk-UA"/>
            </a:p>
          </p:txBody>
        </p:sp>
        <p:sp>
          <p:nvSpPr>
            <p:cNvPr id="28696" name="Line 35"/>
            <p:cNvSpPr>
              <a:spLocks noChangeShapeType="1"/>
            </p:cNvSpPr>
            <p:nvPr/>
          </p:nvSpPr>
          <p:spPr bwMode="auto">
            <a:xfrm>
              <a:off x="9081" y="5454"/>
              <a:ext cx="0" cy="360"/>
            </a:xfrm>
            <a:prstGeom prst="line">
              <a:avLst/>
            </a:prstGeom>
            <a:noFill/>
            <a:ln w="9525">
              <a:solidFill>
                <a:srgbClr val="000000"/>
              </a:solidFill>
              <a:round/>
              <a:headEnd/>
              <a:tailEnd type="stealth" w="sm" len="med"/>
            </a:ln>
          </p:spPr>
          <p:txBody>
            <a:bodyPr/>
            <a:lstStyle/>
            <a:p>
              <a:endParaRPr lang="ru-RU"/>
            </a:p>
          </p:txBody>
        </p:sp>
        <p:sp>
          <p:nvSpPr>
            <p:cNvPr id="28697" name="Line 34"/>
            <p:cNvSpPr>
              <a:spLocks noChangeShapeType="1"/>
            </p:cNvSpPr>
            <p:nvPr/>
          </p:nvSpPr>
          <p:spPr bwMode="auto">
            <a:xfrm>
              <a:off x="6561" y="8334"/>
              <a:ext cx="0" cy="360"/>
            </a:xfrm>
            <a:prstGeom prst="line">
              <a:avLst/>
            </a:prstGeom>
            <a:noFill/>
            <a:ln w="9525">
              <a:solidFill>
                <a:srgbClr val="000000"/>
              </a:solidFill>
              <a:round/>
              <a:headEnd/>
              <a:tailEnd type="stealth" w="sm" len="med"/>
            </a:ln>
          </p:spPr>
          <p:txBody>
            <a:bodyPr/>
            <a:lstStyle/>
            <a:p>
              <a:endParaRPr lang="ru-RU"/>
            </a:p>
          </p:txBody>
        </p:sp>
        <p:sp>
          <p:nvSpPr>
            <p:cNvPr id="28698" name="Rectangle 33"/>
            <p:cNvSpPr>
              <a:spLocks noChangeArrowheads="1"/>
            </p:cNvSpPr>
            <p:nvPr/>
          </p:nvSpPr>
          <p:spPr bwMode="auto">
            <a:xfrm>
              <a:off x="1701" y="5814"/>
              <a:ext cx="9720" cy="540"/>
            </a:xfrm>
            <a:prstGeom prst="rect">
              <a:avLst/>
            </a:prstGeom>
            <a:solidFill>
              <a:srgbClr val="FFFFFF"/>
            </a:solidFill>
            <a:ln w="9525">
              <a:solidFill>
                <a:srgbClr val="000000"/>
              </a:solidFill>
              <a:miter lim="800000"/>
              <a:headEnd/>
              <a:tailEnd/>
            </a:ln>
          </p:spPr>
          <p:txBody>
            <a:bodyPr/>
            <a:lstStyle/>
            <a:p>
              <a:pPr algn="ctr"/>
              <a:r>
                <a:rPr lang="uk-UA" sz="1200">
                  <a:cs typeface="Times New Roman" pitchFamily="18" charset="0"/>
                </a:rPr>
                <a:t>Змішування</a:t>
              </a:r>
              <a:endParaRPr lang="uk-UA"/>
            </a:p>
          </p:txBody>
        </p:sp>
        <p:sp>
          <p:nvSpPr>
            <p:cNvPr id="28699" name="Line 32"/>
            <p:cNvSpPr>
              <a:spLocks noChangeShapeType="1"/>
            </p:cNvSpPr>
            <p:nvPr/>
          </p:nvSpPr>
          <p:spPr bwMode="auto">
            <a:xfrm>
              <a:off x="6561" y="6354"/>
              <a:ext cx="0" cy="360"/>
            </a:xfrm>
            <a:prstGeom prst="line">
              <a:avLst/>
            </a:prstGeom>
            <a:noFill/>
            <a:ln w="9525">
              <a:solidFill>
                <a:srgbClr val="000000"/>
              </a:solidFill>
              <a:round/>
              <a:headEnd/>
              <a:tailEnd type="stealth" w="sm" len="med"/>
            </a:ln>
          </p:spPr>
          <p:txBody>
            <a:bodyPr/>
            <a:lstStyle/>
            <a:p>
              <a:endParaRPr lang="ru-RU"/>
            </a:p>
          </p:txBody>
        </p:sp>
      </p:grpSp>
    </p:spTree>
    <p:extLst>
      <p:ext uri="{BB962C8B-B14F-4D97-AF65-F5344CB8AC3E}">
        <p14:creationId xmlns:p14="http://schemas.microsoft.com/office/powerpoint/2010/main" val="31358524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92500" lnSpcReduction="20000"/>
          </a:bodyPr>
          <a:lstStyle/>
          <a:p>
            <a:pPr marL="274320" indent="-274320" algn="just" hangingPunct="0">
              <a:buNone/>
              <a:defRPr/>
            </a:pPr>
            <a:r>
              <a:rPr lang="ru-RU" i="1" dirty="0" smtClean="0"/>
              <a:t>Штамп </a:t>
            </a:r>
            <a:r>
              <a:rPr lang="ru-RU" i="1" dirty="0" err="1" smtClean="0"/>
              <a:t>лікувально-профілактичного</a:t>
            </a:r>
            <a:r>
              <a:rPr lang="ru-RU" i="1" dirty="0" smtClean="0"/>
              <a:t> закладу</a:t>
            </a:r>
            <a:endParaRPr lang="ru-RU" dirty="0" smtClean="0"/>
          </a:p>
          <a:p>
            <a:pPr marL="274320" indent="-274320" algn="just" hangingPunct="0">
              <a:buNone/>
              <a:defRPr/>
            </a:pPr>
            <a:r>
              <a:rPr lang="ru-RU" i="1" dirty="0" smtClean="0"/>
              <a:t>Дата </a:t>
            </a:r>
            <a:endParaRPr lang="ru-RU" dirty="0" smtClean="0"/>
          </a:p>
          <a:p>
            <a:pPr marL="274320" indent="-274320" algn="just" hangingPunct="0">
              <a:buNone/>
              <a:defRPr/>
            </a:pPr>
            <a:r>
              <a:rPr lang="ru-RU" i="1" dirty="0" err="1" smtClean="0"/>
              <a:t>Прізвище</a:t>
            </a:r>
            <a:r>
              <a:rPr lang="ru-RU" i="1" dirty="0" smtClean="0"/>
              <a:t>, </a:t>
            </a:r>
            <a:r>
              <a:rPr lang="ru-RU" i="1" dirty="0" err="1" smtClean="0"/>
              <a:t>ім'я</a:t>
            </a:r>
            <a:r>
              <a:rPr lang="ru-RU" i="1" dirty="0" smtClean="0"/>
              <a:t> та </a:t>
            </a:r>
            <a:r>
              <a:rPr lang="ru-RU" i="1" dirty="0" err="1" smtClean="0"/>
              <a:t>по-батькові</a:t>
            </a:r>
            <a:r>
              <a:rPr lang="ru-RU" i="1" dirty="0" smtClean="0"/>
              <a:t> хворого, </a:t>
            </a:r>
            <a:r>
              <a:rPr lang="ru-RU" i="1" dirty="0" err="1" smtClean="0"/>
              <a:t>вік</a:t>
            </a:r>
            <a:endParaRPr lang="ru-RU" i="1" dirty="0" smtClean="0"/>
          </a:p>
          <a:p>
            <a:pPr marL="274320" indent="-274320" algn="just" hangingPunct="0">
              <a:buNone/>
              <a:defRPr/>
            </a:pPr>
            <a:r>
              <a:rPr lang="ru-RU" i="1" dirty="0" err="1" smtClean="0"/>
              <a:t>Прізвище</a:t>
            </a:r>
            <a:r>
              <a:rPr lang="ru-RU" i="1" dirty="0" smtClean="0"/>
              <a:t>, </a:t>
            </a:r>
            <a:r>
              <a:rPr lang="ru-RU" i="1" dirty="0" err="1" smtClean="0"/>
              <a:t>ім'я</a:t>
            </a:r>
            <a:r>
              <a:rPr lang="ru-RU" i="1" dirty="0" smtClean="0"/>
              <a:t> та </a:t>
            </a:r>
            <a:r>
              <a:rPr lang="ru-RU" i="1" dirty="0" err="1" smtClean="0"/>
              <a:t>по-батькові</a:t>
            </a:r>
            <a:r>
              <a:rPr lang="ru-RU" i="1" dirty="0" smtClean="0"/>
              <a:t> </a:t>
            </a:r>
            <a:r>
              <a:rPr lang="ru-RU" i="1" dirty="0" err="1" smtClean="0"/>
              <a:t>лікаря</a:t>
            </a:r>
            <a:endParaRPr lang="ru-RU" dirty="0" smtClean="0"/>
          </a:p>
          <a:p>
            <a:pPr marL="274320" indent="-274320" algn="just" hangingPunct="0">
              <a:buNone/>
              <a:defRPr/>
            </a:pPr>
            <a:r>
              <a:rPr lang="en-US" i="1" dirty="0" err="1" smtClean="0"/>
              <a:t>Rp</a:t>
            </a:r>
            <a:r>
              <a:rPr lang="ru-RU" i="1" dirty="0" smtClean="0"/>
              <a:t>.: </a:t>
            </a:r>
            <a:r>
              <a:rPr lang="en-US" i="1" dirty="0" err="1" smtClean="0"/>
              <a:t>Dilutio</a:t>
            </a:r>
            <a:r>
              <a:rPr lang="en-US" i="1" dirty="0" smtClean="0"/>
              <a:t> </a:t>
            </a:r>
            <a:r>
              <a:rPr lang="uk-UA" i="1" dirty="0" smtClean="0"/>
              <a:t>A</a:t>
            </a:r>
            <a:r>
              <a:rPr lang="en-US" i="1" dirty="0" smtClean="0"/>
              <a:t>l</a:t>
            </a:r>
            <a:r>
              <a:rPr lang="uk-UA" i="1" dirty="0" err="1" smtClean="0"/>
              <a:t>ое</a:t>
            </a:r>
            <a:r>
              <a:rPr lang="uk-UA" i="1" dirty="0" smtClean="0"/>
              <a:t> </a:t>
            </a:r>
            <a:r>
              <a:rPr lang="it-IT" i="1" dirty="0" smtClean="0"/>
              <a:t>X</a:t>
            </a:r>
            <a:r>
              <a:rPr lang="ru-RU" i="1" dirty="0" smtClean="0"/>
              <a:t>3</a:t>
            </a:r>
            <a:r>
              <a:rPr lang="ru-RU" dirty="0" smtClean="0"/>
              <a:t> </a:t>
            </a:r>
            <a:r>
              <a:rPr lang="ru-RU" i="1" dirty="0" smtClean="0"/>
              <a:t>– 10,0 </a:t>
            </a:r>
            <a:endParaRPr lang="ru-RU" dirty="0" smtClean="0"/>
          </a:p>
          <a:p>
            <a:pPr marL="274320" indent="-274320" algn="just" hangingPunct="0">
              <a:buNone/>
              <a:defRPr/>
            </a:pPr>
            <a:r>
              <a:rPr lang="ru-RU" i="1" dirty="0" smtClean="0"/>
              <a:t>	  D. S. По 5-7 </a:t>
            </a:r>
            <a:r>
              <a:rPr lang="ru-RU" i="1" dirty="0" err="1" smtClean="0"/>
              <a:t>крапель</a:t>
            </a:r>
            <a:r>
              <a:rPr lang="ru-RU" i="1" dirty="0" smtClean="0"/>
              <a:t> за 30 </a:t>
            </a:r>
            <a:r>
              <a:rPr lang="ru-RU" i="1" dirty="0" err="1" smtClean="0"/>
              <a:t>хвилин</a:t>
            </a:r>
            <a:r>
              <a:rPr lang="ru-RU" i="1" dirty="0" smtClean="0"/>
              <a:t> до </a:t>
            </a:r>
            <a:r>
              <a:rPr lang="ru-RU" i="1" dirty="0" err="1" smtClean="0"/>
              <a:t>їжі</a:t>
            </a:r>
            <a:endParaRPr lang="ru-RU" dirty="0" smtClean="0"/>
          </a:p>
          <a:p>
            <a:pPr marL="274320" indent="-274320" algn="just" hangingPunct="0">
              <a:buNone/>
              <a:defRPr/>
            </a:pPr>
            <a:r>
              <a:rPr lang="ru-RU" i="1" dirty="0" err="1" smtClean="0"/>
              <a:t>Підпис</a:t>
            </a:r>
            <a:r>
              <a:rPr lang="ru-RU" i="1" dirty="0" smtClean="0"/>
              <a:t> </a:t>
            </a:r>
            <a:r>
              <a:rPr lang="ru-RU" i="1" dirty="0" err="1" smtClean="0"/>
              <a:t>лікаря</a:t>
            </a:r>
            <a:endParaRPr lang="ru-RU" dirty="0" smtClean="0"/>
          </a:p>
          <a:p>
            <a:pPr marL="274320" indent="-274320" algn="just" hangingPunct="0">
              <a:buNone/>
              <a:defRPr/>
            </a:pPr>
            <a:r>
              <a:rPr lang="ru-RU" i="1" dirty="0" err="1" smtClean="0"/>
              <a:t>Особова</a:t>
            </a:r>
            <a:r>
              <a:rPr lang="ru-RU" i="1" dirty="0" smtClean="0"/>
              <a:t> печатка </a:t>
            </a:r>
            <a:r>
              <a:rPr lang="ru-RU" i="1" dirty="0" err="1" smtClean="0"/>
              <a:t>лікаря</a:t>
            </a:r>
            <a:endParaRPr lang="ru-RU" dirty="0" smtClean="0"/>
          </a:p>
          <a:p>
            <a:pPr marL="274320" indent="-274320" algn="just" hangingPunct="0">
              <a:buNone/>
              <a:defRPr/>
            </a:pPr>
            <a:r>
              <a:rPr lang="ru-RU" b="1" i="1" dirty="0" smtClean="0"/>
              <a:t> </a:t>
            </a:r>
            <a:endParaRPr lang="ru-RU" dirty="0" smtClean="0"/>
          </a:p>
          <a:p>
            <a:pPr marL="274320" indent="-274320" hangingPunct="0">
              <a:buFont typeface="Wingdings 2"/>
              <a:buChar char=""/>
              <a:defRPr/>
            </a:pPr>
            <a:r>
              <a:rPr lang="ru-RU" b="1" i="1" dirty="0" smtClean="0"/>
              <a:t>Характеристика </a:t>
            </a:r>
            <a:r>
              <a:rPr lang="ru-RU" b="1" i="1" dirty="0" err="1" smtClean="0"/>
              <a:t>лікарського</a:t>
            </a:r>
            <a:r>
              <a:rPr lang="ru-RU" b="1" i="1" dirty="0" smtClean="0"/>
              <a:t> препарату.</a:t>
            </a:r>
            <a:br>
              <a:rPr lang="ru-RU" b="1" i="1" dirty="0" smtClean="0"/>
            </a:br>
            <a:r>
              <a:rPr lang="ru-RU" dirty="0" smtClean="0"/>
              <a:t> </a:t>
            </a:r>
            <a:r>
              <a:rPr lang="ru-RU" dirty="0" err="1" smtClean="0"/>
              <a:t>Лікарський</a:t>
            </a:r>
            <a:r>
              <a:rPr lang="ru-RU" dirty="0" smtClean="0"/>
              <a:t> препарат - </a:t>
            </a:r>
            <a:r>
              <a:rPr lang="ru-RU" dirty="0" err="1" smtClean="0"/>
              <a:t>гомеопатичні</a:t>
            </a:r>
            <a:r>
              <a:rPr lang="ru-RU" dirty="0" smtClean="0"/>
              <a:t> </a:t>
            </a:r>
            <a:r>
              <a:rPr lang="ru-RU" dirty="0" err="1" smtClean="0"/>
              <a:t>краплі</a:t>
            </a:r>
            <a:r>
              <a:rPr lang="ru-RU" dirty="0" smtClean="0"/>
              <a:t>, до складу </a:t>
            </a:r>
            <a:r>
              <a:rPr lang="ru-RU" dirty="0" err="1" smtClean="0"/>
              <a:t>яких</a:t>
            </a:r>
            <a:r>
              <a:rPr lang="ru-RU" dirty="0" smtClean="0"/>
              <a:t> входить </a:t>
            </a:r>
            <a:r>
              <a:rPr lang="ru-RU" dirty="0" err="1" smtClean="0"/>
              <a:t>сировина</a:t>
            </a:r>
            <a:r>
              <a:rPr lang="ru-RU" dirty="0" smtClean="0"/>
              <a:t> </a:t>
            </a:r>
            <a:r>
              <a:rPr lang="ru-RU" dirty="0" err="1" smtClean="0"/>
              <a:t>рослинного</a:t>
            </a:r>
            <a:r>
              <a:rPr lang="ru-RU" dirty="0" smtClean="0"/>
              <a:t> </a:t>
            </a:r>
            <a:r>
              <a:rPr lang="ru-RU" dirty="0" err="1" smtClean="0"/>
              <a:t>походження</a:t>
            </a:r>
            <a:r>
              <a:rPr lang="ru-RU" dirty="0" smtClean="0"/>
              <a:t> Алое.</a:t>
            </a:r>
          </a:p>
          <a:p>
            <a:pPr marL="274320" indent="-274320">
              <a:buNone/>
              <a:defRPr/>
            </a:pPr>
            <a:endParaRPr lang="ru-RU" dirty="0"/>
          </a:p>
        </p:txBody>
      </p:sp>
      <p:sp>
        <p:nvSpPr>
          <p:cNvPr id="2" name="Заголовок 1"/>
          <p:cNvSpPr>
            <a:spLocks noGrp="1"/>
          </p:cNvSpPr>
          <p:nvPr>
            <p:ph type="title"/>
          </p:nvPr>
        </p:nvSpPr>
        <p:spPr>
          <a:xfrm>
            <a:off x="2738414" y="274638"/>
            <a:ext cx="7472386" cy="1143000"/>
          </a:xfrm>
        </p:spPr>
        <p:txBody>
          <a:bodyPr>
            <a:normAutofit fontScale="90000"/>
          </a:bodyPr>
          <a:lstStyle/>
          <a:p>
            <a:pPr>
              <a:defRPr/>
            </a:pPr>
            <a:r>
              <a:rPr sz="3200" b="1" err="1">
                <a:solidFill>
                  <a:schemeClr val="tx1"/>
                </a:solidFill>
              </a:rPr>
              <a:t>Rp</a:t>
            </a:r>
            <a:r>
              <a:rPr lang="ru-RU" sz="3200" b="1">
                <a:solidFill>
                  <a:schemeClr val="tx1"/>
                </a:solidFill>
              </a:rPr>
              <a:t>.: </a:t>
            </a:r>
            <a:r>
              <a:rPr lang="de-DE" sz="3200" b="1" err="1">
                <a:solidFill>
                  <a:schemeClr val="tx1"/>
                </a:solidFill>
              </a:rPr>
              <a:t>Dilutio</a:t>
            </a:r>
            <a:r>
              <a:rPr lang="uk-UA" sz="3200" b="1">
                <a:solidFill>
                  <a:schemeClr val="tx1"/>
                </a:solidFill>
              </a:rPr>
              <a:t> A</a:t>
            </a:r>
            <a:r>
              <a:rPr sz="3200" b="1">
                <a:solidFill>
                  <a:schemeClr val="tx1"/>
                </a:solidFill>
              </a:rPr>
              <a:t>l</a:t>
            </a:r>
            <a:r>
              <a:rPr lang="uk-UA" sz="3200" b="1" err="1">
                <a:solidFill>
                  <a:schemeClr val="tx1"/>
                </a:solidFill>
              </a:rPr>
              <a:t>ое</a:t>
            </a:r>
            <a:r>
              <a:rPr lang="uk-UA" sz="3200" b="1">
                <a:solidFill>
                  <a:schemeClr val="tx1"/>
                </a:solidFill>
              </a:rPr>
              <a:t> </a:t>
            </a:r>
            <a:r>
              <a:rPr lang="it-IT" sz="3200" b="1">
                <a:solidFill>
                  <a:schemeClr val="tx1"/>
                </a:solidFill>
              </a:rPr>
              <a:t>X</a:t>
            </a:r>
            <a:r>
              <a:rPr lang="ru-RU" sz="3200" b="1">
                <a:solidFill>
                  <a:schemeClr val="tx1"/>
                </a:solidFill>
              </a:rPr>
              <a:t>3</a:t>
            </a:r>
            <a:r>
              <a:rPr lang="uk-UA" sz="3200" b="1">
                <a:solidFill>
                  <a:schemeClr val="tx1"/>
                </a:solidFill>
              </a:rPr>
              <a:t> – 10,0</a:t>
            </a:r>
            <a:r>
              <a:rPr lang="ru-RU" sz="3200">
                <a:solidFill>
                  <a:schemeClr val="tx1"/>
                </a:solidFill>
              </a:rPr>
              <a:t/>
            </a:r>
            <a:br>
              <a:rPr lang="ru-RU" sz="3200">
                <a:solidFill>
                  <a:schemeClr val="tx1"/>
                </a:solidFill>
              </a:rPr>
            </a:br>
            <a:r>
              <a:rPr lang="ru-RU" sz="3200">
                <a:solidFill>
                  <a:schemeClr val="tx1"/>
                </a:solidFill>
              </a:rPr>
              <a:t>        </a:t>
            </a:r>
            <a:r>
              <a:rPr sz="3200" b="1">
                <a:solidFill>
                  <a:schemeClr val="tx1"/>
                </a:solidFill>
              </a:rPr>
              <a:t>D</a:t>
            </a:r>
            <a:r>
              <a:rPr lang="ru-RU" sz="3200" b="1">
                <a:solidFill>
                  <a:schemeClr val="tx1"/>
                </a:solidFill>
              </a:rPr>
              <a:t>. </a:t>
            </a:r>
            <a:r>
              <a:rPr sz="3200" b="1">
                <a:solidFill>
                  <a:schemeClr val="tx1"/>
                </a:solidFill>
              </a:rPr>
              <a:t>S</a:t>
            </a:r>
            <a:r>
              <a:rPr lang="ru-RU" sz="3200" b="1">
                <a:solidFill>
                  <a:schemeClr val="tx1"/>
                </a:solidFill>
              </a:rPr>
              <a:t>. </a:t>
            </a:r>
            <a:r>
              <a:rPr lang="uk-UA" sz="3200" b="1">
                <a:solidFill>
                  <a:schemeClr val="tx1"/>
                </a:solidFill>
              </a:rPr>
              <a:t>По 5-7 крапель за 30 </a:t>
            </a:r>
            <a:r>
              <a:rPr lang="uk-UA" sz="3200" b="1" err="1">
                <a:solidFill>
                  <a:schemeClr val="tx1"/>
                </a:solidFill>
              </a:rPr>
              <a:t>хв</a:t>
            </a:r>
            <a:r>
              <a:rPr lang="uk-UA" sz="3200" b="1">
                <a:solidFill>
                  <a:schemeClr val="tx1"/>
                </a:solidFill>
              </a:rPr>
              <a:t> до їжі</a:t>
            </a:r>
            <a:endParaRPr lang="ru-RU" sz="3200">
              <a:solidFill>
                <a:schemeClr val="tx1"/>
              </a:solidFill>
            </a:endParaRPr>
          </a:p>
        </p:txBody>
      </p:sp>
    </p:spTree>
    <p:extLst>
      <p:ext uri="{BB962C8B-B14F-4D97-AF65-F5344CB8AC3E}">
        <p14:creationId xmlns:p14="http://schemas.microsoft.com/office/powerpoint/2010/main" val="18105418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809750" y="857251"/>
            <a:ext cx="8572500" cy="5572125"/>
          </a:xfrm>
        </p:spPr>
        <p:txBody>
          <a:bodyPr>
            <a:noAutofit/>
          </a:bodyPr>
          <a:lstStyle/>
          <a:p>
            <a:pPr marL="1005840" lvl="2" algn="ctr" hangingPunct="0">
              <a:buClr>
                <a:schemeClr val="accent2">
                  <a:shade val="50000"/>
                </a:schemeClr>
              </a:buClr>
              <a:buNone/>
              <a:defRPr/>
            </a:pPr>
            <a:r>
              <a:rPr lang="ru-RU" sz="2200" b="1" dirty="0"/>
              <a:t>ППК </a:t>
            </a:r>
            <a:r>
              <a:rPr lang="ru-RU" sz="2200" dirty="0"/>
              <a:t>(</a:t>
            </a:r>
            <a:r>
              <a:rPr lang="ru-RU" sz="2200" dirty="0" err="1"/>
              <a:t>зворотній</a:t>
            </a:r>
            <a:r>
              <a:rPr lang="ru-RU" sz="2200" dirty="0"/>
              <a:t> </a:t>
            </a:r>
            <a:r>
              <a:rPr lang="ru-RU" sz="2200" dirty="0" err="1"/>
              <a:t>бік</a:t>
            </a:r>
            <a:r>
              <a:rPr lang="ru-RU" sz="2200" dirty="0"/>
              <a:t>)</a:t>
            </a:r>
          </a:p>
          <a:p>
            <a:pPr marL="274320" lvl="2" indent="-274320" algn="just">
              <a:spcBef>
                <a:spcPts val="600"/>
              </a:spcBef>
              <a:buClr>
                <a:schemeClr val="accent2"/>
              </a:buClr>
              <a:buNone/>
              <a:defRPr/>
            </a:pPr>
            <a:r>
              <a:rPr lang="ru-RU" sz="2200" dirty="0" err="1"/>
              <a:t>Розведення</a:t>
            </a:r>
            <a:r>
              <a:rPr lang="ru-RU" sz="2200" dirty="0"/>
              <a:t> </a:t>
            </a:r>
            <a:r>
              <a:rPr lang="uk-UA" sz="2200" dirty="0"/>
              <a:t>A</a:t>
            </a:r>
            <a:r>
              <a:rPr lang="en-US" sz="2200" dirty="0"/>
              <a:t>l</a:t>
            </a:r>
            <a:r>
              <a:rPr lang="uk-UA" sz="2200" dirty="0" err="1"/>
              <a:t>ое</a:t>
            </a:r>
            <a:r>
              <a:rPr lang="uk-UA" sz="2200" dirty="0"/>
              <a:t> </a:t>
            </a:r>
            <a:r>
              <a:rPr lang="it-IT" sz="2200" dirty="0"/>
              <a:t>X</a:t>
            </a:r>
            <a:r>
              <a:rPr lang="ru-RU" sz="2200" dirty="0"/>
              <a:t>1: 1,0 г  </a:t>
            </a:r>
          </a:p>
          <a:p>
            <a:pPr marL="274320" lvl="2" indent="-274320" algn="just">
              <a:spcBef>
                <a:spcPts val="600"/>
              </a:spcBef>
              <a:buClr>
                <a:schemeClr val="accent2"/>
              </a:buClr>
              <a:buNone/>
              <a:defRPr/>
            </a:pPr>
            <a:r>
              <a:rPr lang="ru-RU" sz="2200" dirty="0" err="1"/>
              <a:t>Розведення</a:t>
            </a:r>
            <a:r>
              <a:rPr lang="ru-RU" sz="2200" dirty="0"/>
              <a:t> </a:t>
            </a:r>
            <a:r>
              <a:rPr lang="uk-UA" sz="2200" dirty="0"/>
              <a:t>A</a:t>
            </a:r>
            <a:r>
              <a:rPr lang="en-US" sz="2200" dirty="0"/>
              <a:t>l</a:t>
            </a:r>
            <a:r>
              <a:rPr lang="uk-UA" sz="2200" dirty="0" err="1"/>
              <a:t>ое</a:t>
            </a:r>
            <a:r>
              <a:rPr lang="uk-UA" sz="2200" dirty="0"/>
              <a:t> </a:t>
            </a:r>
            <a:r>
              <a:rPr lang="it-IT" sz="2200" dirty="0"/>
              <a:t>X</a:t>
            </a:r>
            <a:r>
              <a:rPr lang="ru-RU" sz="2200" dirty="0"/>
              <a:t>2 : 1,0 г</a:t>
            </a:r>
          </a:p>
          <a:p>
            <a:pPr marL="274320" lvl="2" indent="-274320" algn="just">
              <a:spcBef>
                <a:spcPts val="600"/>
              </a:spcBef>
              <a:buClr>
                <a:schemeClr val="accent2"/>
              </a:buClr>
              <a:buNone/>
              <a:defRPr/>
            </a:pPr>
            <a:r>
              <a:rPr lang="ru-RU" sz="2200" dirty="0"/>
              <a:t>Спирту </a:t>
            </a:r>
            <a:r>
              <a:rPr lang="ru-RU" sz="2200" dirty="0" err="1"/>
              <a:t>етилового</a:t>
            </a:r>
            <a:r>
              <a:rPr lang="ru-RU" sz="2200" dirty="0"/>
              <a:t> 45 % для </a:t>
            </a:r>
            <a:r>
              <a:rPr lang="ru-RU" sz="2200" dirty="0" err="1"/>
              <a:t>виготовлення</a:t>
            </a:r>
            <a:r>
              <a:rPr lang="ru-RU" sz="2200" dirty="0"/>
              <a:t> </a:t>
            </a:r>
            <a:r>
              <a:rPr lang="ru-RU" sz="2200" dirty="0" err="1"/>
              <a:t>розведення</a:t>
            </a:r>
            <a:r>
              <a:rPr lang="ru-RU" sz="2200" dirty="0"/>
              <a:t> Х2: 9,0 г </a:t>
            </a:r>
          </a:p>
          <a:p>
            <a:pPr marL="274320" lvl="2" indent="-274320" algn="just">
              <a:spcBef>
                <a:spcPts val="600"/>
              </a:spcBef>
              <a:buClr>
                <a:schemeClr val="accent2"/>
              </a:buClr>
              <a:buNone/>
              <a:defRPr/>
            </a:pPr>
            <a:r>
              <a:rPr lang="ru-RU" sz="2200" dirty="0"/>
              <a:t>Спирту </a:t>
            </a:r>
            <a:r>
              <a:rPr lang="ru-RU" sz="2200" dirty="0" err="1"/>
              <a:t>етилового</a:t>
            </a:r>
            <a:r>
              <a:rPr lang="ru-RU" sz="2200" dirty="0"/>
              <a:t> 45 % для </a:t>
            </a:r>
            <a:r>
              <a:rPr lang="ru-RU" sz="2200" dirty="0" err="1"/>
              <a:t>виготовлення</a:t>
            </a:r>
            <a:r>
              <a:rPr lang="ru-RU" sz="2200" dirty="0"/>
              <a:t> </a:t>
            </a:r>
            <a:r>
              <a:rPr lang="ru-RU" sz="2200" dirty="0" err="1"/>
              <a:t>розведення</a:t>
            </a:r>
            <a:r>
              <a:rPr lang="ru-RU" sz="2200" dirty="0"/>
              <a:t> Х3: 9,0 г</a:t>
            </a:r>
          </a:p>
          <a:p>
            <a:pPr marL="274320" indent="-274320" hangingPunct="0">
              <a:spcBef>
                <a:spcPts val="0"/>
              </a:spcBef>
              <a:buFont typeface="Wingdings 2"/>
              <a:buChar char=""/>
              <a:defRPr/>
            </a:pPr>
            <a:endParaRPr lang="ru-RU" sz="2200" dirty="0"/>
          </a:p>
          <a:p>
            <a:pPr marL="274320" indent="-274320" algn="just">
              <a:buFont typeface="Wingdings 2"/>
              <a:buChar char=""/>
              <a:defRPr/>
            </a:pPr>
            <a:r>
              <a:rPr lang="ru-RU" sz="2200" b="1" i="1" dirty="0" err="1"/>
              <a:t>Технологія</a:t>
            </a:r>
            <a:r>
              <a:rPr lang="ru-RU" sz="2200" b="1" i="1" dirty="0"/>
              <a:t>. </a:t>
            </a:r>
            <a:r>
              <a:rPr lang="ru-RU" sz="2200" dirty="0" err="1"/>
              <a:t>Виставляють</a:t>
            </a:r>
            <a:r>
              <a:rPr lang="ru-RU" sz="2200" dirty="0"/>
              <a:t> на </a:t>
            </a:r>
            <a:r>
              <a:rPr lang="ru-RU" sz="2200" dirty="0" err="1"/>
              <a:t>стіл</a:t>
            </a:r>
            <a:r>
              <a:rPr lang="ru-RU" sz="2200" dirty="0"/>
              <a:t> 2 флакона </a:t>
            </a:r>
            <a:r>
              <a:rPr lang="ru-RU" sz="2200" dirty="0" err="1"/>
              <a:t>з</a:t>
            </a:r>
            <a:r>
              <a:rPr lang="ru-RU" sz="2200" dirty="0"/>
              <a:t> пробками, </a:t>
            </a:r>
            <a:r>
              <a:rPr lang="ru-RU" sz="2200" dirty="0" err="1"/>
              <a:t>нумерують</a:t>
            </a:r>
            <a:r>
              <a:rPr lang="ru-RU" sz="2200" dirty="0"/>
              <a:t> </a:t>
            </a:r>
            <a:r>
              <a:rPr lang="ru-RU" sz="2200" dirty="0" err="1"/>
              <a:t>їх</a:t>
            </a:r>
            <a:r>
              <a:rPr lang="ru-RU" sz="2200" dirty="0"/>
              <a:t> (</a:t>
            </a:r>
            <a:r>
              <a:rPr lang="en-US" sz="2200" dirty="0"/>
              <a:t>X2, </a:t>
            </a:r>
            <a:r>
              <a:rPr lang="ru-RU" sz="2200" dirty="0"/>
              <a:t>Х3). У </a:t>
            </a:r>
            <a:r>
              <a:rPr lang="ru-RU" sz="2200" dirty="0" err="1"/>
              <a:t>кожен</a:t>
            </a:r>
            <a:r>
              <a:rPr lang="ru-RU" sz="2200" dirty="0"/>
              <a:t> флакон </a:t>
            </a:r>
            <a:r>
              <a:rPr lang="ru-RU" sz="2200" dirty="0" err="1"/>
              <a:t>відважують</a:t>
            </a:r>
            <a:r>
              <a:rPr lang="ru-RU" sz="2200" dirty="0"/>
              <a:t> по 9,0 г спирту </a:t>
            </a:r>
            <a:r>
              <a:rPr lang="ru-RU" sz="2200" dirty="0" err="1"/>
              <a:t>етилового</a:t>
            </a:r>
            <a:r>
              <a:rPr lang="ru-RU" sz="2200" dirty="0"/>
              <a:t> 45 %. </a:t>
            </a:r>
            <a:r>
              <a:rPr lang="ru-RU" sz="2200" dirty="0" err="1"/>
              <a:t>Потім</a:t>
            </a:r>
            <a:r>
              <a:rPr lang="ru-RU" sz="2200" dirty="0"/>
              <a:t> у флакон </a:t>
            </a:r>
            <a:r>
              <a:rPr lang="ru-RU" sz="2200" dirty="0" err="1"/>
              <a:t>з</a:t>
            </a:r>
            <a:r>
              <a:rPr lang="ru-RU" sz="2200" dirty="0"/>
              <a:t> </a:t>
            </a:r>
            <a:r>
              <a:rPr lang="ru-RU" sz="2200" dirty="0" err="1"/>
              <a:t>позначенням</a:t>
            </a:r>
            <a:r>
              <a:rPr lang="ru-RU" sz="2200" dirty="0"/>
              <a:t> Х2 </a:t>
            </a:r>
            <a:r>
              <a:rPr lang="ru-RU" sz="2200" dirty="0" err="1"/>
              <a:t>відважують</a:t>
            </a:r>
            <a:r>
              <a:rPr lang="ru-RU" sz="2200" dirty="0"/>
              <a:t> 1,0 г </a:t>
            </a:r>
            <a:r>
              <a:rPr lang="ru-RU" sz="2200" dirty="0" err="1"/>
              <a:t>розведення</a:t>
            </a:r>
            <a:r>
              <a:rPr lang="ru-RU" sz="2200" dirty="0"/>
              <a:t> </a:t>
            </a:r>
            <a:r>
              <a:rPr lang="en-US" sz="2200" dirty="0"/>
              <a:t>Al</a:t>
            </a:r>
            <a:r>
              <a:rPr lang="ru-RU" sz="2200" dirty="0" err="1"/>
              <a:t>ое</a:t>
            </a:r>
            <a:r>
              <a:rPr lang="ru-RU" sz="2200" dirty="0"/>
              <a:t> </a:t>
            </a:r>
            <a:r>
              <a:rPr lang="en-US" sz="2200" dirty="0"/>
              <a:t>X1, </a:t>
            </a:r>
            <a:r>
              <a:rPr lang="ru-RU" sz="2200" dirty="0" err="1"/>
              <a:t>закривають</a:t>
            </a:r>
            <a:r>
              <a:rPr lang="ru-RU" sz="2200" dirty="0"/>
              <a:t> </a:t>
            </a:r>
            <a:r>
              <a:rPr lang="ru-RU" sz="2200" dirty="0" err="1"/>
              <a:t>кришкою</a:t>
            </a:r>
            <a:r>
              <a:rPr lang="ru-RU" sz="2200" dirty="0"/>
              <a:t> </a:t>
            </a:r>
            <a:r>
              <a:rPr lang="ru-RU" sz="2200" dirty="0" err="1"/>
              <a:t>і</a:t>
            </a:r>
            <a:r>
              <a:rPr lang="ru-RU" sz="2200" dirty="0"/>
              <a:t> </a:t>
            </a:r>
            <a:r>
              <a:rPr lang="ru-RU" sz="2200" dirty="0" err="1"/>
              <a:t>енергійно</a:t>
            </a:r>
            <a:r>
              <a:rPr lang="ru-RU" sz="2200" dirty="0"/>
              <a:t> </a:t>
            </a:r>
            <a:r>
              <a:rPr lang="ru-RU" sz="2200" dirty="0" err="1"/>
              <a:t>струшують</a:t>
            </a:r>
            <a:r>
              <a:rPr lang="ru-RU" sz="2200" dirty="0"/>
              <a:t> </a:t>
            </a:r>
            <a:r>
              <a:rPr lang="ru-RU" sz="2200" dirty="0" err="1"/>
              <a:t>зверху</a:t>
            </a:r>
            <a:r>
              <a:rPr lang="ru-RU" sz="2200" dirty="0"/>
              <a:t> вниз 10 раз (</a:t>
            </a:r>
            <a:r>
              <a:rPr lang="ru-RU" sz="2200" dirty="0" err="1"/>
              <a:t>потенціюють</a:t>
            </a:r>
            <a:r>
              <a:rPr lang="ru-RU" sz="2200" dirty="0"/>
              <a:t>). </a:t>
            </a:r>
            <a:r>
              <a:rPr lang="ru-RU" sz="2200" dirty="0" err="1"/>
              <a:t>Після</a:t>
            </a:r>
            <a:r>
              <a:rPr lang="ru-RU" sz="2200" dirty="0"/>
              <a:t> </a:t>
            </a:r>
            <a:r>
              <a:rPr lang="ru-RU" sz="2200" dirty="0" err="1"/>
              <a:t>цього</a:t>
            </a:r>
            <a:r>
              <a:rPr lang="ru-RU" sz="2200" dirty="0"/>
              <a:t> </a:t>
            </a:r>
            <a:r>
              <a:rPr lang="ru-RU" sz="2200" dirty="0" err="1"/>
              <a:t>з</a:t>
            </a:r>
            <a:r>
              <a:rPr lang="ru-RU" sz="2200" dirty="0"/>
              <a:t> флакона Х2 </a:t>
            </a:r>
            <a:r>
              <a:rPr lang="ru-RU" sz="2200" dirty="0" err="1"/>
              <a:t>додають</a:t>
            </a:r>
            <a:r>
              <a:rPr lang="ru-RU" sz="2200" dirty="0"/>
              <a:t> 1,0 г </a:t>
            </a:r>
            <a:r>
              <a:rPr lang="ru-RU" sz="2200" dirty="0" err="1"/>
              <a:t>розведення</a:t>
            </a:r>
            <a:r>
              <a:rPr lang="ru-RU" sz="2200" dirty="0"/>
              <a:t> у флакон </a:t>
            </a:r>
            <a:r>
              <a:rPr lang="ru-RU" sz="2200" dirty="0" err="1"/>
              <a:t>з</a:t>
            </a:r>
            <a:r>
              <a:rPr lang="ru-RU" sz="2200" dirty="0"/>
              <a:t> </a:t>
            </a:r>
            <a:r>
              <a:rPr lang="ru-RU" sz="2200" dirty="0" err="1"/>
              <a:t>написом</a:t>
            </a:r>
            <a:r>
              <a:rPr lang="ru-RU" sz="2200" dirty="0"/>
              <a:t> Х3, </a:t>
            </a:r>
            <a:r>
              <a:rPr lang="ru-RU" sz="2200" dirty="0" err="1"/>
              <a:t>закупорюють</a:t>
            </a:r>
            <a:r>
              <a:rPr lang="ru-RU" sz="2200" dirty="0"/>
              <a:t> </a:t>
            </a:r>
            <a:r>
              <a:rPr lang="ru-RU" sz="2200" dirty="0" err="1"/>
              <a:t>і</a:t>
            </a:r>
            <a:r>
              <a:rPr lang="ru-RU" sz="2200" dirty="0"/>
              <a:t> </a:t>
            </a:r>
            <a:r>
              <a:rPr lang="ru-RU" sz="2200" dirty="0" err="1"/>
              <a:t>струшують</a:t>
            </a:r>
            <a:r>
              <a:rPr lang="ru-RU" sz="2200" dirty="0"/>
              <a:t> </a:t>
            </a:r>
            <a:r>
              <a:rPr lang="ru-RU" sz="2200" dirty="0" err="1"/>
              <a:t>зверху</a:t>
            </a:r>
            <a:r>
              <a:rPr lang="ru-RU" sz="2200" dirty="0"/>
              <a:t> вниз 10 раз (</a:t>
            </a:r>
            <a:r>
              <a:rPr lang="ru-RU" sz="2200" dirty="0" err="1"/>
              <a:t>потенціюють</a:t>
            </a:r>
            <a:r>
              <a:rPr lang="ru-RU" sz="2200" dirty="0"/>
              <a:t>). </a:t>
            </a:r>
            <a:r>
              <a:rPr lang="ru-RU" sz="2200" dirty="0" err="1"/>
              <a:t>Наклеюють</a:t>
            </a:r>
            <a:r>
              <a:rPr lang="ru-RU" sz="2200" dirty="0"/>
              <a:t> № рецепта. </a:t>
            </a:r>
            <a:r>
              <a:rPr lang="ru-RU" sz="2200" dirty="0" err="1"/>
              <a:t>Заповнюють</a:t>
            </a:r>
            <a:r>
              <a:rPr lang="ru-RU" sz="2200" dirty="0"/>
              <a:t> ППК (</a:t>
            </a:r>
            <a:r>
              <a:rPr lang="ru-RU" sz="2200" dirty="0" err="1"/>
              <a:t>лицьовий</a:t>
            </a:r>
            <a:r>
              <a:rPr lang="ru-RU" sz="2200" dirty="0"/>
              <a:t> </a:t>
            </a:r>
            <a:r>
              <a:rPr lang="ru-RU" sz="2200" dirty="0" err="1"/>
              <a:t>бік</a:t>
            </a:r>
            <a:r>
              <a:rPr lang="ru-RU" sz="2200" dirty="0"/>
              <a:t>).</a:t>
            </a:r>
            <a:endParaRPr lang="ru-RU" sz="2200" dirty="0"/>
          </a:p>
        </p:txBody>
      </p:sp>
      <p:sp>
        <p:nvSpPr>
          <p:cNvPr id="2" name="Заголовок 1"/>
          <p:cNvSpPr>
            <a:spLocks noGrp="1"/>
          </p:cNvSpPr>
          <p:nvPr>
            <p:ph type="title"/>
          </p:nvPr>
        </p:nvSpPr>
        <p:spPr>
          <a:xfrm>
            <a:off x="1981200" y="274638"/>
            <a:ext cx="8229600" cy="582594"/>
          </a:xfrm>
        </p:spPr>
        <p:txBody>
          <a:bodyPr>
            <a:normAutofit fontScale="90000"/>
          </a:bodyPr>
          <a:lstStyle/>
          <a:p>
            <a:pPr>
              <a:defRPr/>
            </a:pPr>
            <a:r>
              <a:rPr lang="ru-RU" sz="4000" b="1" i="1" err="1">
                <a:solidFill>
                  <a:schemeClr val="tx1"/>
                </a:solidFill>
              </a:rPr>
              <a:t>Технологія</a:t>
            </a:r>
            <a:endParaRPr lang="ru-RU" sz="4000">
              <a:solidFill>
                <a:schemeClr val="tx1"/>
              </a:solidFill>
            </a:endParaRPr>
          </a:p>
        </p:txBody>
      </p:sp>
    </p:spTree>
    <p:extLst>
      <p:ext uri="{BB962C8B-B14F-4D97-AF65-F5344CB8AC3E}">
        <p14:creationId xmlns:p14="http://schemas.microsoft.com/office/powerpoint/2010/main" val="774091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Содержимое 2"/>
          <p:cNvSpPr>
            <a:spLocks noGrp="1"/>
          </p:cNvSpPr>
          <p:nvPr>
            <p:ph idx="1"/>
          </p:nvPr>
        </p:nvSpPr>
        <p:spPr/>
        <p:txBody>
          <a:bodyPr/>
          <a:lstStyle/>
          <a:p>
            <a:pPr algn="ctr" hangingPunct="0">
              <a:buFont typeface="Wingdings 2" pitchFamily="18" charset="2"/>
              <a:buNone/>
            </a:pPr>
            <a:r>
              <a:rPr lang="ru-RU" b="1" dirty="0" smtClean="0"/>
              <a:t>ППК</a:t>
            </a:r>
            <a:r>
              <a:rPr lang="ru-RU" dirty="0" smtClean="0"/>
              <a:t> (</a:t>
            </a:r>
            <a:r>
              <a:rPr lang="ru-RU" dirty="0" err="1" smtClean="0"/>
              <a:t>лицьовий</a:t>
            </a:r>
            <a:r>
              <a:rPr lang="ru-RU" dirty="0" smtClean="0"/>
              <a:t> </a:t>
            </a:r>
            <a:r>
              <a:rPr lang="ru-RU" dirty="0" err="1" smtClean="0"/>
              <a:t>бік</a:t>
            </a:r>
            <a:r>
              <a:rPr lang="ru-RU" dirty="0" smtClean="0"/>
              <a:t>)</a:t>
            </a:r>
          </a:p>
          <a:p>
            <a:pPr algn="ctr" hangingPunct="0">
              <a:buFont typeface="Wingdings 2" pitchFamily="18" charset="2"/>
              <a:buNone/>
            </a:pPr>
            <a:r>
              <a:rPr lang="ru-RU" dirty="0" smtClean="0"/>
              <a:t>Дата                </a:t>
            </a:r>
            <a:r>
              <a:rPr lang="ru-RU" dirty="0" smtClean="0"/>
              <a:t>№ рецепта</a:t>
            </a:r>
          </a:p>
          <a:p>
            <a:pPr algn="ctr" hangingPunct="0">
              <a:buFont typeface="Wingdings 2" pitchFamily="18" charset="2"/>
              <a:buNone/>
            </a:pPr>
            <a:r>
              <a:rPr lang="ru-RU" dirty="0" smtClean="0"/>
              <a:t>    </a:t>
            </a:r>
            <a:r>
              <a:rPr lang="en-US" dirty="0" err="1" smtClean="0"/>
              <a:t>Spiritus</a:t>
            </a:r>
            <a:r>
              <a:rPr lang="en-US" dirty="0" smtClean="0"/>
              <a:t> </a:t>
            </a:r>
            <a:r>
              <a:rPr lang="en-US" dirty="0" err="1" smtClean="0"/>
              <a:t>aethylici</a:t>
            </a:r>
            <a:r>
              <a:rPr lang="ru-RU" dirty="0" smtClean="0"/>
              <a:t> 45 % 9,0</a:t>
            </a:r>
          </a:p>
          <a:p>
            <a:pPr algn="ctr" hangingPunct="0">
              <a:buFont typeface="Wingdings 2" pitchFamily="18" charset="2"/>
              <a:buNone/>
            </a:pPr>
            <a:r>
              <a:rPr lang="ru-RU" u="sng" dirty="0" smtClean="0"/>
              <a:t>	</a:t>
            </a:r>
            <a:r>
              <a:rPr lang="en-US" u="sng" dirty="0" err="1" smtClean="0"/>
              <a:t>Dilutio</a:t>
            </a:r>
            <a:r>
              <a:rPr lang="en-US" u="sng" dirty="0" smtClean="0"/>
              <a:t> Al</a:t>
            </a:r>
            <a:r>
              <a:rPr lang="ru-RU" u="sng" dirty="0" err="1" smtClean="0"/>
              <a:t>ое</a:t>
            </a:r>
            <a:r>
              <a:rPr lang="ru-RU" u="sng" dirty="0" smtClean="0"/>
              <a:t> Х2 1,0		</a:t>
            </a:r>
            <a:endParaRPr lang="ru-RU" dirty="0" smtClean="0"/>
          </a:p>
          <a:p>
            <a:pPr algn="ctr" hangingPunct="0">
              <a:buFont typeface="Wingdings 2" pitchFamily="18" charset="2"/>
              <a:buNone/>
            </a:pPr>
            <a:r>
              <a:rPr lang="ru-RU" dirty="0" smtClean="0"/>
              <a:t>			   </a:t>
            </a:r>
            <a:r>
              <a:rPr lang="en-US" dirty="0" smtClean="0"/>
              <a:t>m</a:t>
            </a:r>
            <a:r>
              <a:rPr lang="ru-RU" dirty="0" smtClean="0"/>
              <a:t> = 10,0</a:t>
            </a:r>
          </a:p>
          <a:p>
            <a:pPr algn="ctr" hangingPunct="0">
              <a:buFont typeface="Wingdings 2" pitchFamily="18" charset="2"/>
              <a:buNone/>
            </a:pPr>
            <a:r>
              <a:rPr lang="ru-RU" i="1" dirty="0" err="1" smtClean="0"/>
              <a:t>Приготував</a:t>
            </a:r>
            <a:r>
              <a:rPr lang="ru-RU" i="1" dirty="0" smtClean="0"/>
              <a:t> (</a:t>
            </a:r>
            <a:r>
              <a:rPr lang="ru-RU" i="1" dirty="0" err="1" smtClean="0"/>
              <a:t>підпис</a:t>
            </a:r>
            <a:r>
              <a:rPr lang="ru-RU" i="1" dirty="0" smtClean="0"/>
              <a:t>)</a:t>
            </a:r>
            <a:endParaRPr lang="ru-RU" dirty="0" smtClean="0"/>
          </a:p>
          <a:p>
            <a:pPr algn="ctr" hangingPunct="0">
              <a:buFont typeface="Wingdings 2" pitchFamily="18" charset="2"/>
              <a:buNone/>
            </a:pPr>
            <a:r>
              <a:rPr lang="ru-RU" i="1" dirty="0" err="1" smtClean="0"/>
              <a:t>Перевірив</a:t>
            </a:r>
            <a:r>
              <a:rPr lang="ru-RU" i="1" dirty="0" smtClean="0"/>
              <a:t> (</a:t>
            </a:r>
            <a:r>
              <a:rPr lang="ru-RU" i="1" dirty="0" err="1" smtClean="0"/>
              <a:t>підпис</a:t>
            </a:r>
            <a:r>
              <a:rPr lang="ru-RU" i="1" dirty="0" smtClean="0"/>
              <a:t>)</a:t>
            </a:r>
            <a:endParaRPr lang="ru-RU" dirty="0" smtClean="0"/>
          </a:p>
          <a:p>
            <a:pPr algn="ctr" hangingPunct="0">
              <a:buFont typeface="Wingdings 2" pitchFamily="18" charset="2"/>
              <a:buNone/>
            </a:pPr>
            <a:r>
              <a:rPr lang="ru-RU" i="1" dirty="0" err="1" smtClean="0"/>
              <a:t>Відпустив</a:t>
            </a:r>
            <a:r>
              <a:rPr lang="ru-RU" i="1" dirty="0" smtClean="0"/>
              <a:t> (</a:t>
            </a:r>
            <a:r>
              <a:rPr lang="ru-RU" i="1" dirty="0" err="1" smtClean="0"/>
              <a:t>підпис</a:t>
            </a:r>
            <a:r>
              <a:rPr lang="ru-RU" i="1" dirty="0" smtClean="0"/>
              <a:t>)</a:t>
            </a:r>
            <a:endParaRPr lang="ru-RU" dirty="0" smtClean="0"/>
          </a:p>
          <a:p>
            <a:endParaRPr lang="ru-RU" dirty="0" smtClean="0"/>
          </a:p>
        </p:txBody>
      </p:sp>
      <p:sp>
        <p:nvSpPr>
          <p:cNvPr id="2" name="Заголовок 1"/>
          <p:cNvSpPr>
            <a:spLocks noGrp="1"/>
          </p:cNvSpPr>
          <p:nvPr>
            <p:ph type="title"/>
          </p:nvPr>
        </p:nvSpPr>
        <p:spPr>
          <a:xfrm>
            <a:off x="2024034" y="285728"/>
            <a:ext cx="8229600" cy="1143000"/>
          </a:xfrm>
        </p:spPr>
        <p:txBody>
          <a:bodyPr>
            <a:normAutofit fontScale="90000"/>
          </a:bodyPr>
          <a:lstStyle/>
          <a:p>
            <a:pPr>
              <a:defRPr/>
            </a:pPr>
            <a:r>
              <a:rPr lang="ru-RU" b="1" i="1" err="1">
                <a:solidFill>
                  <a:schemeClr val="tx1"/>
                </a:solidFill>
              </a:rPr>
              <a:t>Лицьовий</a:t>
            </a:r>
            <a:r>
              <a:rPr lang="ru-RU" b="1" i="1">
                <a:solidFill>
                  <a:schemeClr val="tx1"/>
                </a:solidFill>
              </a:rPr>
              <a:t> </a:t>
            </a:r>
            <a:r>
              <a:rPr lang="ru-RU" b="1" i="1" err="1">
                <a:solidFill>
                  <a:schemeClr val="tx1"/>
                </a:solidFill>
              </a:rPr>
              <a:t>бік</a:t>
            </a:r>
            <a:r>
              <a:rPr lang="ru-RU" b="1" i="1">
                <a:solidFill>
                  <a:schemeClr val="tx1"/>
                </a:solidFill>
              </a:rPr>
              <a:t> паспорта </a:t>
            </a:r>
            <a:r>
              <a:rPr lang="ru-RU" b="1" i="1" err="1">
                <a:solidFill>
                  <a:schemeClr val="tx1"/>
                </a:solidFill>
              </a:rPr>
              <a:t>письмового</a:t>
            </a:r>
            <a:r>
              <a:rPr lang="ru-RU" b="1" i="1">
                <a:solidFill>
                  <a:schemeClr val="tx1"/>
                </a:solidFill>
              </a:rPr>
              <a:t> контролю (ППК)</a:t>
            </a:r>
            <a:endParaRPr lang="ru-RU">
              <a:solidFill>
                <a:schemeClr val="tx1"/>
              </a:solidFill>
            </a:endParaRPr>
          </a:p>
        </p:txBody>
      </p:sp>
    </p:spTree>
    <p:extLst>
      <p:ext uri="{BB962C8B-B14F-4D97-AF65-F5344CB8AC3E}">
        <p14:creationId xmlns:p14="http://schemas.microsoft.com/office/powerpoint/2010/main" val="27349766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Содержимое 2"/>
          <p:cNvSpPr>
            <a:spLocks noGrp="1"/>
          </p:cNvSpPr>
          <p:nvPr>
            <p:ph idx="1"/>
          </p:nvPr>
        </p:nvSpPr>
        <p:spPr/>
        <p:txBody>
          <a:bodyPr/>
          <a:lstStyle/>
          <a:p>
            <a:r>
              <a:rPr lang="ru-RU" dirty="0" err="1" smtClean="0"/>
              <a:t>Оформлюють</a:t>
            </a:r>
            <a:r>
              <a:rPr lang="ru-RU" dirty="0" smtClean="0"/>
              <a:t> </a:t>
            </a:r>
            <a:r>
              <a:rPr lang="ru-RU" dirty="0" err="1" smtClean="0"/>
              <a:t>етикетками</a:t>
            </a:r>
            <a:r>
              <a:rPr lang="ru-RU" dirty="0" smtClean="0"/>
              <a:t>: «</a:t>
            </a:r>
            <a:r>
              <a:rPr lang="ru-RU" dirty="0" err="1" smtClean="0"/>
              <a:t>Внутрішнє</a:t>
            </a:r>
            <a:r>
              <a:rPr lang="ru-RU" dirty="0" smtClean="0"/>
              <a:t>», «</a:t>
            </a:r>
            <a:r>
              <a:rPr lang="ru-RU" dirty="0" err="1" smtClean="0"/>
              <a:t>Зберіати</a:t>
            </a:r>
            <a:r>
              <a:rPr lang="ru-RU" dirty="0" smtClean="0"/>
              <a:t> в </a:t>
            </a:r>
            <a:r>
              <a:rPr lang="ru-RU" dirty="0" err="1" smtClean="0"/>
              <a:t>прохолодному</a:t>
            </a:r>
            <a:r>
              <a:rPr lang="ru-RU" dirty="0" smtClean="0"/>
              <a:t> та </a:t>
            </a:r>
            <a:r>
              <a:rPr lang="ru-RU" dirty="0" err="1" smtClean="0"/>
              <a:t>захищеному</a:t>
            </a:r>
            <a:r>
              <a:rPr lang="ru-RU" dirty="0" smtClean="0"/>
              <a:t> </a:t>
            </a:r>
            <a:r>
              <a:rPr lang="ru-RU" dirty="0" err="1" smtClean="0"/>
              <a:t>від</a:t>
            </a:r>
            <a:r>
              <a:rPr lang="ru-RU" dirty="0" smtClean="0"/>
              <a:t> </a:t>
            </a:r>
            <a:r>
              <a:rPr lang="ru-RU" dirty="0" err="1" smtClean="0"/>
              <a:t>світла</a:t>
            </a:r>
            <a:r>
              <a:rPr lang="ru-RU" dirty="0" smtClean="0"/>
              <a:t> </a:t>
            </a:r>
            <a:r>
              <a:rPr lang="ru-RU" dirty="0" err="1" smtClean="0"/>
              <a:t>місці</a:t>
            </a:r>
            <a:r>
              <a:rPr lang="ru-RU" dirty="0" smtClean="0"/>
              <a:t>», «</a:t>
            </a:r>
            <a:r>
              <a:rPr lang="ru-RU" dirty="0" err="1" smtClean="0"/>
              <a:t>Берегти</a:t>
            </a:r>
            <a:r>
              <a:rPr lang="ru-RU" dirty="0" smtClean="0"/>
              <a:t> </a:t>
            </a:r>
            <a:r>
              <a:rPr lang="ru-RU" dirty="0" err="1" smtClean="0"/>
              <a:t>від</a:t>
            </a:r>
            <a:r>
              <a:rPr lang="ru-RU" dirty="0" smtClean="0"/>
              <a:t> </a:t>
            </a:r>
            <a:br>
              <a:rPr lang="ru-RU" dirty="0" smtClean="0"/>
            </a:br>
            <a:r>
              <a:rPr lang="ru-RU" dirty="0" err="1" smtClean="0"/>
              <a:t>дітей</a:t>
            </a:r>
            <a:r>
              <a:rPr lang="ru-RU" dirty="0" smtClean="0"/>
              <a:t>»</a:t>
            </a:r>
          </a:p>
          <a:p>
            <a:endParaRPr lang="uk-UA" dirty="0" smtClean="0"/>
          </a:p>
          <a:p>
            <a:r>
              <a:rPr lang="uk-UA" dirty="0" smtClean="0"/>
              <a:t>Даний гомеопатичний препарат </a:t>
            </a:r>
            <a:br>
              <a:rPr lang="uk-UA" dirty="0" smtClean="0"/>
            </a:br>
            <a:r>
              <a:rPr lang="uk-UA" dirty="0" smtClean="0"/>
              <a:t>використовується для </a:t>
            </a:r>
            <a:br>
              <a:rPr lang="uk-UA" dirty="0" smtClean="0"/>
            </a:br>
            <a:r>
              <a:rPr lang="uk-UA" dirty="0" smtClean="0"/>
              <a:t>лікування  проносу </a:t>
            </a:r>
            <a:br>
              <a:rPr lang="uk-UA" dirty="0" smtClean="0"/>
            </a:br>
            <a:r>
              <a:rPr lang="uk-UA" dirty="0" smtClean="0"/>
              <a:t>та геморою</a:t>
            </a:r>
            <a:endParaRPr lang="ru-RU" dirty="0" smtClean="0"/>
          </a:p>
          <a:p>
            <a:endParaRPr lang="ru-RU" dirty="0" smtClean="0"/>
          </a:p>
        </p:txBody>
      </p:sp>
      <p:sp>
        <p:nvSpPr>
          <p:cNvPr id="2" name="Заголовок 1"/>
          <p:cNvSpPr>
            <a:spLocks noGrp="1"/>
          </p:cNvSpPr>
          <p:nvPr>
            <p:ph type="title"/>
          </p:nvPr>
        </p:nvSpPr>
        <p:spPr/>
        <p:txBody>
          <a:bodyPr/>
          <a:lstStyle/>
          <a:p>
            <a:pPr>
              <a:defRPr/>
            </a:pPr>
            <a:r>
              <a:rPr lang="ru-RU" b="1" i="1" err="1" smtClean="0">
                <a:solidFill>
                  <a:schemeClr val="tx1"/>
                </a:solidFill>
              </a:rPr>
              <a:t>Оформлення</a:t>
            </a:r>
            <a:r>
              <a:rPr lang="ru-RU" b="1" i="1" smtClean="0">
                <a:solidFill>
                  <a:schemeClr val="tx1"/>
                </a:solidFill>
              </a:rPr>
              <a:t> до </a:t>
            </a:r>
            <a:r>
              <a:rPr lang="ru-RU" b="1" i="1" err="1" smtClean="0">
                <a:solidFill>
                  <a:schemeClr val="tx1"/>
                </a:solidFill>
              </a:rPr>
              <a:t>використання</a:t>
            </a:r>
            <a:r>
              <a:rPr lang="ru-RU" smtClean="0">
                <a:solidFill>
                  <a:schemeClr val="tx1"/>
                </a:solidFill>
              </a:rPr>
              <a:t> </a:t>
            </a:r>
            <a:endParaRPr lang="ru-RU">
              <a:solidFill>
                <a:schemeClr val="tx1"/>
              </a:solidFill>
            </a:endParaRPr>
          </a:p>
        </p:txBody>
      </p:sp>
      <p:grpSp>
        <p:nvGrpSpPr>
          <p:cNvPr id="32771" name="Группа 18"/>
          <p:cNvGrpSpPr>
            <a:grpSpLocks/>
          </p:cNvGrpSpPr>
          <p:nvPr/>
        </p:nvGrpSpPr>
        <p:grpSpPr bwMode="auto">
          <a:xfrm>
            <a:off x="6735589" y="2757487"/>
            <a:ext cx="2538413" cy="4100513"/>
            <a:chOff x="6248429" y="2685513"/>
            <a:chExt cx="2538413" cy="4101073"/>
          </a:xfrm>
        </p:grpSpPr>
        <p:pic>
          <p:nvPicPr>
            <p:cNvPr id="32772" name="Picture 3"/>
            <p:cNvPicPr>
              <a:picLocks noChangeAspect="1" noChangeArrowheads="1"/>
            </p:cNvPicPr>
            <p:nvPr/>
          </p:nvPicPr>
          <p:blipFill>
            <a:blip r:embed="rId2"/>
            <a:srcRect l="6320" t="6963" r="67078" b="5493"/>
            <a:stretch>
              <a:fillRect/>
            </a:stretch>
          </p:blipFill>
          <p:spPr bwMode="auto">
            <a:xfrm>
              <a:off x="6572264" y="2685513"/>
              <a:ext cx="2214578" cy="4101073"/>
            </a:xfrm>
            <a:prstGeom prst="rect">
              <a:avLst/>
            </a:prstGeom>
            <a:noFill/>
            <a:ln w="9525">
              <a:noFill/>
              <a:miter lim="800000"/>
              <a:headEnd/>
              <a:tailEnd/>
            </a:ln>
          </p:spPr>
        </p:pic>
        <p:grpSp>
          <p:nvGrpSpPr>
            <p:cNvPr id="32773" name="Group 2"/>
            <p:cNvGrpSpPr>
              <a:grpSpLocks/>
            </p:cNvGrpSpPr>
            <p:nvPr/>
          </p:nvGrpSpPr>
          <p:grpSpPr bwMode="auto">
            <a:xfrm>
              <a:off x="6248429" y="4414855"/>
              <a:ext cx="2538413" cy="1514475"/>
              <a:chOff x="1590" y="1424"/>
              <a:chExt cx="3997" cy="2386"/>
            </a:xfrm>
          </p:grpSpPr>
          <p:sp>
            <p:nvSpPr>
              <p:cNvPr id="32774" name="Rectangle 3"/>
              <p:cNvSpPr>
                <a:spLocks noChangeArrowheads="1"/>
              </p:cNvSpPr>
              <p:nvPr/>
            </p:nvSpPr>
            <p:spPr bwMode="auto">
              <a:xfrm>
                <a:off x="1590" y="1424"/>
                <a:ext cx="3997" cy="2386"/>
              </a:xfrm>
              <a:prstGeom prst="rect">
                <a:avLst/>
              </a:prstGeom>
              <a:solidFill>
                <a:srgbClr val="FFFFFF"/>
              </a:solidFill>
              <a:ln w="9525">
                <a:solidFill>
                  <a:srgbClr val="000000"/>
                </a:solidFill>
                <a:miter lim="800000"/>
                <a:headEnd/>
                <a:tailEnd/>
              </a:ln>
            </p:spPr>
            <p:txBody>
              <a:bodyPr/>
              <a:lstStyle/>
              <a:p>
                <a:endParaRPr lang="ru-RU">
                  <a:latin typeface="Constantia" pitchFamily="18" charset="0"/>
                </a:endParaRPr>
              </a:p>
            </p:txBody>
          </p:sp>
          <p:sp>
            <p:nvSpPr>
              <p:cNvPr id="32775" name="Rectangle 4"/>
              <p:cNvSpPr>
                <a:spLocks noChangeArrowheads="1"/>
              </p:cNvSpPr>
              <p:nvPr/>
            </p:nvSpPr>
            <p:spPr bwMode="auto">
              <a:xfrm>
                <a:off x="1590" y="1424"/>
                <a:ext cx="1416"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ru-RU" sz="900">
                    <a:latin typeface="Calibri" pitchFamily="34" charset="0"/>
                  </a:rPr>
                  <a:t>№ рецепта_</a:t>
                </a:r>
                <a:r>
                  <a:rPr lang="uk-UA" sz="900" u="sng">
                    <a:latin typeface="Calibri" pitchFamily="34" charset="0"/>
                  </a:rPr>
                  <a:t>1</a:t>
                </a:r>
                <a:r>
                  <a:rPr lang="ru-RU" sz="900">
                    <a:latin typeface="Calibri" pitchFamily="34" charset="0"/>
                  </a:rPr>
                  <a:t>_</a:t>
                </a:r>
                <a:endParaRPr lang="ru-RU"/>
              </a:p>
            </p:txBody>
          </p:sp>
          <p:sp>
            <p:nvSpPr>
              <p:cNvPr id="32776" name="Rectangle 5"/>
              <p:cNvSpPr>
                <a:spLocks noChangeArrowheads="1"/>
              </p:cNvSpPr>
              <p:nvPr/>
            </p:nvSpPr>
            <p:spPr bwMode="auto">
              <a:xfrm>
                <a:off x="2857" y="1424"/>
                <a:ext cx="1555" cy="367"/>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ru-RU" sz="900">
                    <a:latin typeface="Calibri" pitchFamily="34" charset="0"/>
                  </a:rPr>
                  <a:t>№ аптеки_</a:t>
                </a:r>
                <a:r>
                  <a:rPr lang="uk-UA" sz="900" u="sng">
                    <a:latin typeface="Calibri" pitchFamily="34" charset="0"/>
                  </a:rPr>
                  <a:t>8</a:t>
                </a:r>
                <a:r>
                  <a:rPr lang="ru-RU" sz="900">
                    <a:latin typeface="Calibri" pitchFamily="34" charset="0"/>
                  </a:rPr>
                  <a:t>_</a:t>
                </a:r>
                <a:endParaRPr lang="ru-RU"/>
              </a:p>
            </p:txBody>
          </p:sp>
          <p:sp>
            <p:nvSpPr>
              <p:cNvPr id="32777" name="Rectangle 6"/>
              <p:cNvSpPr>
                <a:spLocks noChangeArrowheads="1"/>
              </p:cNvSpPr>
              <p:nvPr/>
            </p:nvSpPr>
            <p:spPr bwMode="auto">
              <a:xfrm>
                <a:off x="4040" y="1424"/>
                <a:ext cx="1171"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uk-UA" sz="900">
                    <a:latin typeface="Calibri" pitchFamily="34" charset="0"/>
                  </a:rPr>
                  <a:t>м</a:t>
                </a:r>
                <a:r>
                  <a:rPr lang="ru-RU" sz="900">
                    <a:latin typeface="Calibri" pitchFamily="34" charset="0"/>
                  </a:rPr>
                  <a:t>._</a:t>
                </a:r>
                <a:r>
                  <a:rPr lang="ru-RU" sz="900" u="sng">
                    <a:latin typeface="Calibri" pitchFamily="34" charset="0"/>
                  </a:rPr>
                  <a:t>Харків</a:t>
                </a:r>
                <a:r>
                  <a:rPr lang="ru-RU" sz="900">
                    <a:latin typeface="Calibri" pitchFamily="34" charset="0"/>
                  </a:rPr>
                  <a:t>_</a:t>
                </a:r>
                <a:endParaRPr lang="ru-RU"/>
              </a:p>
            </p:txBody>
          </p:sp>
          <p:sp>
            <p:nvSpPr>
              <p:cNvPr id="32778" name="Rectangle 7"/>
              <p:cNvSpPr>
                <a:spLocks noChangeArrowheads="1"/>
              </p:cNvSpPr>
              <p:nvPr/>
            </p:nvSpPr>
            <p:spPr bwMode="auto">
              <a:xfrm>
                <a:off x="2212" y="2561"/>
                <a:ext cx="2801" cy="1249"/>
              </a:xfrm>
              <a:prstGeom prst="rect">
                <a:avLst/>
              </a:prstGeom>
              <a:solidFill>
                <a:srgbClr val="FFFFFF"/>
              </a:solidFill>
              <a:ln w="9525">
                <a:solidFill>
                  <a:srgbClr val="000000"/>
                </a:solidFill>
                <a:miter lim="800000"/>
                <a:headEnd/>
                <a:tailEnd/>
              </a:ln>
            </p:spPr>
            <p:txBody>
              <a:bodyPr lIns="18000" tIns="10800" rIns="18000" bIns="10800"/>
              <a:lstStyle/>
              <a:p>
                <a:pPr algn="ctr">
                  <a:lnSpc>
                    <a:spcPct val="72000"/>
                  </a:lnSpc>
                </a:pPr>
                <a:endParaRPr lang="ru-RU" sz="900">
                  <a:latin typeface="Times New Roman" pitchFamily="18" charset="0"/>
                </a:endParaRPr>
              </a:p>
              <a:p>
                <a:pPr algn="ctr"/>
                <a:r>
                  <a:rPr lang="ru-RU" sz="1200" u="sng">
                    <a:latin typeface="Calibri" pitchFamily="34" charset="0"/>
                  </a:rPr>
                  <a:t>__</a:t>
                </a:r>
                <a:r>
                  <a:rPr lang="en-US" sz="1200" u="sng">
                    <a:latin typeface="Calibri" pitchFamily="34" charset="0"/>
                  </a:rPr>
                  <a:t> Dil. </a:t>
                </a:r>
                <a:r>
                  <a:rPr lang="ru-RU" sz="900">
                    <a:latin typeface="Calibri" pitchFamily="34" charset="0"/>
                  </a:rPr>
                  <a:t>_</a:t>
                </a:r>
                <a:r>
                  <a:rPr lang="en-US" sz="1200" u="sng">
                    <a:latin typeface="Calibri" pitchFamily="34" charset="0"/>
                  </a:rPr>
                  <a:t>Aloe</a:t>
                </a:r>
                <a:r>
                  <a:rPr lang="ru-RU" sz="1200" u="sng">
                    <a:latin typeface="Calibri" pitchFamily="34" charset="0"/>
                  </a:rPr>
                  <a:t> Х3 1</a:t>
                </a:r>
                <a:r>
                  <a:rPr lang="ru-RU" sz="1200" u="sng">
                    <a:latin typeface="Times New Roman" pitchFamily="18" charset="0"/>
                  </a:rPr>
                  <a:t>0,0</a:t>
                </a:r>
                <a:r>
                  <a:rPr lang="uk-UA" sz="900">
                    <a:latin typeface="Calibri" pitchFamily="34" charset="0"/>
                  </a:rPr>
                  <a:t>_</a:t>
                </a:r>
                <a:r>
                  <a:rPr lang="ru-RU" sz="900">
                    <a:latin typeface="Calibri" pitchFamily="34" charset="0"/>
                  </a:rPr>
                  <a:t>__</a:t>
                </a:r>
                <a:br>
                  <a:rPr lang="ru-RU" sz="900">
                    <a:latin typeface="Calibri" pitchFamily="34" charset="0"/>
                  </a:rPr>
                </a:br>
                <a:endParaRPr lang="ru-RU" sz="800">
                  <a:latin typeface="Times New Roman" pitchFamily="18" charset="0"/>
                </a:endParaRPr>
              </a:p>
              <a:p>
                <a:pPr algn="ctr"/>
                <a:r>
                  <a:rPr lang="ru-RU" sz="900">
                    <a:latin typeface="Calibri" pitchFamily="34" charset="0"/>
                  </a:rPr>
                  <a:t>При</a:t>
                </a:r>
                <a:r>
                  <a:rPr lang="uk-UA" sz="900">
                    <a:latin typeface="Calibri" pitchFamily="34" charset="0"/>
                  </a:rPr>
                  <a:t>й</a:t>
                </a:r>
                <a:r>
                  <a:rPr lang="ru-RU" sz="900">
                    <a:latin typeface="Calibri" pitchFamily="34" charset="0"/>
                  </a:rPr>
                  <a:t>мат</a:t>
                </a:r>
                <a:r>
                  <a:rPr lang="uk-UA" sz="900">
                    <a:latin typeface="Calibri" pitchFamily="34" charset="0"/>
                  </a:rPr>
                  <a:t>и </a:t>
                </a:r>
                <a:r>
                  <a:rPr lang="ru-RU" sz="900">
                    <a:latin typeface="Calibri" pitchFamily="34" charset="0"/>
                  </a:rPr>
                  <a:t>по _</a:t>
                </a:r>
                <a:r>
                  <a:rPr lang="ru-RU" sz="900" u="sng">
                    <a:latin typeface="Calibri" pitchFamily="34" charset="0"/>
                  </a:rPr>
                  <a:t>5-7 </a:t>
                </a:r>
                <a:r>
                  <a:rPr lang="uk-UA" sz="900" u="sng">
                    <a:latin typeface="Calibri" pitchFamily="34" charset="0"/>
                  </a:rPr>
                  <a:t>крапель за 30 хв</a:t>
                </a:r>
                <a:r>
                  <a:rPr lang="uk-UA" sz="900">
                    <a:latin typeface="Calibri" pitchFamily="34" charset="0"/>
                  </a:rPr>
                  <a:t> </a:t>
                </a:r>
                <a:r>
                  <a:rPr lang="uk-UA" sz="900" u="sng">
                    <a:latin typeface="Calibri" pitchFamily="34" charset="0"/>
                  </a:rPr>
                  <a:t>до їжі___________</a:t>
                </a:r>
                <a:r>
                  <a:rPr lang="uk-UA" sz="900">
                    <a:latin typeface="Calibri" pitchFamily="34" charset="0"/>
                  </a:rPr>
                  <a:t>___</a:t>
                </a:r>
                <a:r>
                  <a:rPr lang="ru-RU" sz="900">
                    <a:latin typeface="Calibri" pitchFamily="34" charset="0"/>
                  </a:rPr>
                  <a:t>____</a:t>
                </a:r>
                <a:endParaRPr lang="ru-RU"/>
              </a:p>
            </p:txBody>
          </p:sp>
          <p:sp>
            <p:nvSpPr>
              <p:cNvPr id="32779" name="Rectangle 8"/>
              <p:cNvSpPr>
                <a:spLocks noChangeArrowheads="1"/>
              </p:cNvSpPr>
              <p:nvPr/>
            </p:nvSpPr>
            <p:spPr bwMode="auto">
              <a:xfrm>
                <a:off x="1590" y="2220"/>
                <a:ext cx="600" cy="765"/>
              </a:xfrm>
              <a:prstGeom prst="rect">
                <a:avLst/>
              </a:prstGeom>
              <a:solidFill>
                <a:srgbClr val="FFFFFF"/>
              </a:solidFill>
              <a:ln w="9525" algn="ctr">
                <a:solidFill>
                  <a:srgbClr val="000000"/>
                </a:solidFill>
                <a:miter lim="800000"/>
                <a:headEnd/>
                <a:tailEnd/>
              </a:ln>
            </p:spPr>
            <p:txBody>
              <a:bodyPr lIns="18000" tIns="10800" rIns="18000" bIns="10800"/>
              <a:lstStyle/>
              <a:p>
                <a:r>
                  <a:rPr lang="ru-RU" sz="800" dirty="0">
                    <a:latin typeface="Calibri" pitchFamily="34" charset="0"/>
                  </a:rPr>
                  <a:t>Дата </a:t>
                </a:r>
                <a:r>
                  <a:rPr lang="uk-UA" sz="800" dirty="0" smtClean="0">
                    <a:latin typeface="Calibri" pitchFamily="34" charset="0"/>
                  </a:rPr>
                  <a:t>02.03.2021 р.</a:t>
                </a:r>
                <a:endParaRPr lang="ru-RU" dirty="0"/>
              </a:p>
            </p:txBody>
          </p:sp>
          <p:sp>
            <p:nvSpPr>
              <p:cNvPr id="32780" name="Rectangle 9"/>
              <p:cNvSpPr>
                <a:spLocks noChangeArrowheads="1"/>
              </p:cNvSpPr>
              <p:nvPr/>
            </p:nvSpPr>
            <p:spPr bwMode="auto">
              <a:xfrm>
                <a:off x="1590" y="2985"/>
                <a:ext cx="600" cy="825"/>
              </a:xfrm>
              <a:prstGeom prst="rect">
                <a:avLst/>
              </a:prstGeom>
              <a:solidFill>
                <a:srgbClr val="FFFFFF"/>
              </a:solidFill>
              <a:ln w="9525">
                <a:solidFill>
                  <a:srgbClr val="000000"/>
                </a:solidFill>
                <a:miter lim="800000"/>
                <a:headEnd/>
                <a:tailEnd/>
              </a:ln>
            </p:spPr>
            <p:txBody>
              <a:bodyPr lIns="18000" tIns="10800" rIns="18000" bIns="10800"/>
              <a:lstStyle/>
              <a:p>
                <a:r>
                  <a:rPr lang="ru-RU" sz="800">
                    <a:latin typeface="Calibri" pitchFamily="34" charset="0"/>
                  </a:rPr>
                  <a:t>П</a:t>
                </a:r>
                <a:r>
                  <a:rPr lang="uk-UA" sz="800">
                    <a:latin typeface="Calibri" pitchFamily="34" charset="0"/>
                  </a:rPr>
                  <a:t>і</a:t>
                </a:r>
                <a:r>
                  <a:rPr lang="ru-RU" sz="800">
                    <a:latin typeface="Calibri" pitchFamily="34" charset="0"/>
                  </a:rPr>
                  <a:t>дпис</a:t>
                </a:r>
                <a:r>
                  <a:rPr lang="ru-RU" sz="900">
                    <a:latin typeface="Calibri" pitchFamily="34" charset="0"/>
                  </a:rPr>
                  <a:t> </a:t>
                </a:r>
                <a:endParaRPr lang="ru-RU"/>
              </a:p>
            </p:txBody>
          </p:sp>
          <p:sp>
            <p:nvSpPr>
              <p:cNvPr id="23562" name="Rectangle 10"/>
              <p:cNvSpPr>
                <a:spLocks noChangeArrowheads="1"/>
              </p:cNvSpPr>
              <p:nvPr/>
            </p:nvSpPr>
            <p:spPr bwMode="auto">
              <a:xfrm>
                <a:off x="5222" y="1423"/>
                <a:ext cx="365"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uk-UA" sz="900" dirty="0">
                    <a:latin typeface="Calibri" pitchFamily="34" charset="0"/>
                    <a:cs typeface="Arial" pitchFamily="34" charset="0"/>
                  </a:rPr>
                  <a:t>Зберігати в прохолодному, захищеному від світла місці</a:t>
                </a:r>
                <a:endParaRPr lang="ru-RU" dirty="0">
                  <a:latin typeface="Arial" pitchFamily="34" charset="0"/>
                  <a:cs typeface="Arial" pitchFamily="34" charset="0"/>
                </a:endParaRPr>
              </a:p>
            </p:txBody>
          </p:sp>
          <p:sp>
            <p:nvSpPr>
              <p:cNvPr id="23563" name="Rectangle 11"/>
              <p:cNvSpPr>
                <a:spLocks noChangeArrowheads="1"/>
              </p:cNvSpPr>
              <p:nvPr/>
            </p:nvSpPr>
            <p:spPr bwMode="auto">
              <a:xfrm>
                <a:off x="2230" y="1806"/>
                <a:ext cx="2627" cy="398"/>
              </a:xfrm>
              <a:prstGeom prst="rect">
                <a:avLst/>
              </a:prstGeom>
              <a:solidFill>
                <a:srgbClr val="9BBB59"/>
              </a:solidFill>
              <a:ln w="38100">
                <a:solidFill>
                  <a:srgbClr val="F2F2F2"/>
                </a:solidFill>
                <a:miter lim="800000"/>
                <a:headEnd/>
                <a:tailEnd/>
              </a:ln>
              <a:effectLst>
                <a:outerShdw dist="28398" dir="3806097" algn="ctr" rotWithShape="0">
                  <a:srgbClr val="4E6128">
                    <a:alpha val="50000"/>
                  </a:srgbClr>
                </a:outerShdw>
              </a:effectLst>
            </p:spPr>
            <p:txBody>
              <a:bodyPr/>
              <a:lstStyle/>
              <a:p>
                <a:pPr algn="ctr">
                  <a:spcAft>
                    <a:spcPts val="1000"/>
                  </a:spcAft>
                  <a:defRPr/>
                </a:pPr>
                <a:r>
                  <a:rPr lang="ru-RU" sz="900" b="1">
                    <a:latin typeface="Calibri" pitchFamily="34" charset="0"/>
                    <a:cs typeface="Arial" pitchFamily="34" charset="0"/>
                  </a:rPr>
                  <a:t>ВНУТР</a:t>
                </a:r>
                <a:r>
                  <a:rPr lang="uk-UA" sz="900" b="1">
                    <a:latin typeface="Calibri" pitchFamily="34" charset="0"/>
                    <a:cs typeface="Arial" pitchFamily="34" charset="0"/>
                  </a:rPr>
                  <a:t>ІШНЄ</a:t>
                </a:r>
                <a:endParaRPr lang="ru-RU">
                  <a:latin typeface="Arial" pitchFamily="34" charset="0"/>
                  <a:cs typeface="Arial" pitchFamily="34" charset="0"/>
                </a:endParaRPr>
              </a:p>
            </p:txBody>
          </p:sp>
          <p:sp>
            <p:nvSpPr>
              <p:cNvPr id="32783" name="Rectangle 12"/>
              <p:cNvSpPr>
                <a:spLocks noChangeArrowheads="1"/>
              </p:cNvSpPr>
              <p:nvPr/>
            </p:nvSpPr>
            <p:spPr bwMode="auto">
              <a:xfrm>
                <a:off x="2198" y="2235"/>
                <a:ext cx="2767" cy="435"/>
              </a:xfrm>
              <a:prstGeom prst="rect">
                <a:avLst/>
              </a:prstGeom>
              <a:solidFill>
                <a:srgbClr val="FFFFFF"/>
              </a:solidFill>
              <a:ln w="9525" algn="ctr">
                <a:solidFill>
                  <a:srgbClr val="000000"/>
                </a:solidFill>
                <a:miter lim="800000"/>
                <a:headEnd/>
                <a:tailEnd/>
              </a:ln>
            </p:spPr>
            <p:txBody>
              <a:bodyPr lIns="18000" tIns="10800" rIns="18000" bIns="10800"/>
              <a:lstStyle/>
              <a:p>
                <a:pPr algn="ctr">
                  <a:lnSpc>
                    <a:spcPct val="24000"/>
                  </a:lnSpc>
                </a:pPr>
                <a:endParaRPr lang="ru-RU" sz="800" b="1">
                  <a:latin typeface="Times New Roman" pitchFamily="18" charset="0"/>
                </a:endParaRPr>
              </a:p>
              <a:p>
                <a:pPr algn="ctr">
                  <a:lnSpc>
                    <a:spcPct val="72000"/>
                  </a:lnSpc>
                </a:pPr>
                <a:r>
                  <a:rPr lang="ru-RU" sz="900" b="1">
                    <a:latin typeface="Calibri" pitchFamily="34" charset="0"/>
                  </a:rPr>
                  <a:t>Гомеопатич</a:t>
                </a:r>
                <a:r>
                  <a:rPr lang="uk-UA" sz="900" b="1">
                    <a:latin typeface="Calibri" pitchFamily="34" charset="0"/>
                  </a:rPr>
                  <a:t>ний </a:t>
                </a:r>
                <a:r>
                  <a:rPr lang="ru-RU" sz="900" b="1">
                    <a:latin typeface="Calibri" pitchFamily="34" charset="0"/>
                  </a:rPr>
                  <a:t>л</a:t>
                </a:r>
                <a:r>
                  <a:rPr lang="uk-UA" sz="900" b="1">
                    <a:latin typeface="Calibri" pitchFamily="34" charset="0"/>
                  </a:rPr>
                  <a:t>і</a:t>
                </a:r>
                <a:r>
                  <a:rPr lang="ru-RU" sz="900" b="1">
                    <a:latin typeface="Calibri" pitchFamily="34" charset="0"/>
                  </a:rPr>
                  <a:t>карс</a:t>
                </a:r>
                <a:r>
                  <a:rPr lang="uk-UA" sz="900" b="1">
                    <a:latin typeface="Calibri" pitchFamily="34" charset="0"/>
                  </a:rPr>
                  <a:t>ький</a:t>
                </a:r>
                <a:r>
                  <a:rPr lang="ru-RU" sz="900" b="1">
                    <a:latin typeface="Calibri" pitchFamily="34" charset="0"/>
                  </a:rPr>
                  <a:t> </a:t>
                </a:r>
                <a:r>
                  <a:rPr lang="uk-UA" sz="900" b="1">
                    <a:latin typeface="Calibri" pitchFamily="34" charset="0"/>
                  </a:rPr>
                  <a:t>засіб</a:t>
                </a:r>
                <a:endParaRPr lang="ru-RU"/>
              </a:p>
            </p:txBody>
          </p:sp>
          <p:sp>
            <p:nvSpPr>
              <p:cNvPr id="23565" name="Rectangle 13"/>
              <p:cNvSpPr>
                <a:spLocks noChangeArrowheads="1"/>
              </p:cNvSpPr>
              <p:nvPr/>
            </p:nvSpPr>
            <p:spPr bwMode="auto">
              <a:xfrm>
                <a:off x="4965" y="1423"/>
                <a:ext cx="247"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ru-RU" sz="900" dirty="0">
                    <a:latin typeface="Calibri" pitchFamily="34" charset="0"/>
                    <a:cs typeface="Arial" pitchFamily="34" charset="0"/>
                  </a:rPr>
                  <a:t>Бер</a:t>
                </a:r>
                <a:r>
                  <a:rPr lang="uk-UA" sz="900" dirty="0" err="1">
                    <a:latin typeface="Calibri" pitchFamily="34" charset="0"/>
                    <a:cs typeface="Arial" pitchFamily="34" charset="0"/>
                  </a:rPr>
                  <a:t>егти</a:t>
                </a:r>
                <a:r>
                  <a:rPr lang="uk-UA" sz="900" dirty="0">
                    <a:latin typeface="Calibri" pitchFamily="34" charset="0"/>
                    <a:cs typeface="Arial" pitchFamily="34" charset="0"/>
                  </a:rPr>
                  <a:t> від дітей</a:t>
                </a:r>
                <a:endParaRPr lang="ru-RU" dirty="0">
                  <a:latin typeface="Arial" pitchFamily="34" charset="0"/>
                  <a:cs typeface="Arial" pitchFamily="34" charset="0"/>
                </a:endParaRPr>
              </a:p>
            </p:txBody>
          </p:sp>
        </p:grpSp>
      </p:grpSp>
    </p:spTree>
    <p:extLst>
      <p:ext uri="{BB962C8B-B14F-4D97-AF65-F5344CB8AC3E}">
        <p14:creationId xmlns:p14="http://schemas.microsoft.com/office/powerpoint/2010/main" val="27066775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92500" lnSpcReduction="10000"/>
          </a:bodyPr>
          <a:lstStyle/>
          <a:p>
            <a:pPr marL="274320" indent="-274320" algn="just" hangingPunct="0">
              <a:buNone/>
              <a:defRPr/>
            </a:pPr>
            <a:r>
              <a:rPr lang="ru-RU" i="1" dirty="0" smtClean="0"/>
              <a:t>Штамп </a:t>
            </a:r>
            <a:r>
              <a:rPr lang="ru-RU" i="1" dirty="0" err="1" smtClean="0"/>
              <a:t>лікувально-профілактичного</a:t>
            </a:r>
            <a:r>
              <a:rPr lang="ru-RU" i="1" dirty="0" smtClean="0"/>
              <a:t> закладу</a:t>
            </a:r>
            <a:endParaRPr lang="ru-RU" dirty="0" smtClean="0"/>
          </a:p>
          <a:p>
            <a:pPr marL="274320" indent="-274320" algn="just" hangingPunct="0">
              <a:buNone/>
              <a:defRPr/>
            </a:pPr>
            <a:r>
              <a:rPr lang="ru-RU" i="1" dirty="0" smtClean="0"/>
              <a:t>Дата </a:t>
            </a:r>
            <a:endParaRPr lang="ru-RU" dirty="0" smtClean="0"/>
          </a:p>
          <a:p>
            <a:pPr marL="274320" indent="-274320" algn="just" hangingPunct="0">
              <a:buNone/>
              <a:defRPr/>
            </a:pPr>
            <a:r>
              <a:rPr lang="ru-RU" i="1" dirty="0" err="1" smtClean="0"/>
              <a:t>Прізвище</a:t>
            </a:r>
            <a:r>
              <a:rPr lang="ru-RU" i="1" dirty="0" smtClean="0"/>
              <a:t>, </a:t>
            </a:r>
            <a:r>
              <a:rPr lang="ru-RU" i="1" dirty="0" err="1" smtClean="0"/>
              <a:t>ім'я</a:t>
            </a:r>
            <a:r>
              <a:rPr lang="ru-RU" i="1" dirty="0" smtClean="0"/>
              <a:t> та </a:t>
            </a:r>
            <a:r>
              <a:rPr lang="ru-RU" i="1" dirty="0" err="1" smtClean="0"/>
              <a:t>по-батькові</a:t>
            </a:r>
            <a:r>
              <a:rPr lang="ru-RU" i="1" dirty="0" smtClean="0"/>
              <a:t> хворого, </a:t>
            </a:r>
            <a:r>
              <a:rPr lang="ru-RU" i="1" dirty="0" err="1" smtClean="0"/>
              <a:t>вік</a:t>
            </a:r>
            <a:endParaRPr lang="ru-RU" i="1" dirty="0" smtClean="0"/>
          </a:p>
          <a:p>
            <a:pPr marL="274320" indent="-274320" algn="just" hangingPunct="0">
              <a:buNone/>
              <a:defRPr/>
            </a:pPr>
            <a:r>
              <a:rPr lang="ru-RU" i="1" dirty="0" err="1" smtClean="0"/>
              <a:t>Прізвище</a:t>
            </a:r>
            <a:r>
              <a:rPr lang="ru-RU" i="1" dirty="0" smtClean="0"/>
              <a:t>, </a:t>
            </a:r>
            <a:r>
              <a:rPr lang="ru-RU" i="1" dirty="0" err="1" smtClean="0"/>
              <a:t>ім'я</a:t>
            </a:r>
            <a:r>
              <a:rPr lang="ru-RU" i="1" dirty="0" smtClean="0"/>
              <a:t> та </a:t>
            </a:r>
            <a:r>
              <a:rPr lang="ru-RU" i="1" dirty="0" err="1" smtClean="0"/>
              <a:t>по-батькові</a:t>
            </a:r>
            <a:r>
              <a:rPr lang="ru-RU" i="1" dirty="0" smtClean="0"/>
              <a:t> </a:t>
            </a:r>
            <a:r>
              <a:rPr lang="ru-RU" i="1" dirty="0" err="1" smtClean="0"/>
              <a:t>лікаря</a:t>
            </a:r>
            <a:endParaRPr lang="ru-RU" dirty="0" smtClean="0"/>
          </a:p>
          <a:p>
            <a:pPr marL="274320" indent="-274320" hangingPunct="0">
              <a:buNone/>
              <a:defRPr/>
            </a:pPr>
            <a:r>
              <a:rPr lang="uk-UA" i="1" dirty="0" smtClean="0"/>
              <a:t>	</a:t>
            </a:r>
            <a:r>
              <a:rPr lang="en-US" i="1" dirty="0" err="1" smtClean="0"/>
              <a:t>Rp</a:t>
            </a:r>
            <a:r>
              <a:rPr lang="ru-RU" i="1" dirty="0" smtClean="0"/>
              <a:t>.:  </a:t>
            </a:r>
            <a:r>
              <a:rPr lang="en-US" i="1" dirty="0" err="1" smtClean="0"/>
              <a:t>Dilutio</a:t>
            </a:r>
            <a:r>
              <a:rPr lang="en-US" i="1" dirty="0" smtClean="0"/>
              <a:t> </a:t>
            </a:r>
            <a:r>
              <a:rPr lang="en-US" i="1" dirty="0" err="1" smtClean="0"/>
              <a:t>Rubus</a:t>
            </a:r>
            <a:r>
              <a:rPr lang="en-US" dirty="0" smtClean="0"/>
              <a:t> </a:t>
            </a:r>
            <a:r>
              <a:rPr lang="uk-UA" i="1" dirty="0" smtClean="0"/>
              <a:t>С</a:t>
            </a:r>
            <a:r>
              <a:rPr lang="ru-RU" i="1" dirty="0" smtClean="0"/>
              <a:t>3</a:t>
            </a:r>
            <a:r>
              <a:rPr lang="ru-RU" dirty="0" smtClean="0"/>
              <a:t> </a:t>
            </a:r>
            <a:r>
              <a:rPr lang="ru-RU" i="1" dirty="0" smtClean="0"/>
              <a:t>– 10,0 </a:t>
            </a:r>
            <a:endParaRPr lang="ru-RU" dirty="0" smtClean="0"/>
          </a:p>
          <a:p>
            <a:pPr marL="274320" indent="-274320" hangingPunct="0">
              <a:buNone/>
              <a:defRPr/>
            </a:pPr>
            <a:r>
              <a:rPr lang="ru-RU" i="1" dirty="0" smtClean="0"/>
              <a:t>		D. S. По 7-10 </a:t>
            </a:r>
            <a:r>
              <a:rPr lang="ru-RU" i="1" dirty="0" err="1" smtClean="0"/>
              <a:t>крапель</a:t>
            </a:r>
            <a:r>
              <a:rPr lang="ru-RU" i="1" dirty="0" smtClean="0"/>
              <a:t> </a:t>
            </a:r>
            <a:r>
              <a:rPr lang="ru-RU" i="1" dirty="0" err="1" smtClean="0"/>
              <a:t>згідно</a:t>
            </a:r>
            <a:r>
              <a:rPr lang="ru-RU" i="1" dirty="0" smtClean="0"/>
              <a:t> до </a:t>
            </a:r>
            <a:r>
              <a:rPr lang="ru-RU" i="1" dirty="0" err="1" smtClean="0"/>
              <a:t>розкладу</a:t>
            </a:r>
            <a:r>
              <a:rPr lang="ru-RU" i="1" dirty="0" smtClean="0"/>
              <a:t> </a:t>
            </a:r>
            <a:endParaRPr lang="ru-RU" dirty="0" smtClean="0"/>
          </a:p>
          <a:p>
            <a:pPr marL="274320" indent="-274320" algn="just" hangingPunct="0">
              <a:buNone/>
              <a:defRPr/>
            </a:pPr>
            <a:r>
              <a:rPr lang="ru-RU" i="1" dirty="0" err="1" smtClean="0"/>
              <a:t>Підпис</a:t>
            </a:r>
            <a:r>
              <a:rPr lang="ru-RU" i="1" dirty="0" smtClean="0"/>
              <a:t> </a:t>
            </a:r>
            <a:r>
              <a:rPr lang="ru-RU" i="1" dirty="0" err="1" smtClean="0"/>
              <a:t>лікаря</a:t>
            </a:r>
            <a:endParaRPr lang="ru-RU" dirty="0" smtClean="0"/>
          </a:p>
          <a:p>
            <a:pPr marL="274320" indent="-274320" algn="just" hangingPunct="0">
              <a:buNone/>
              <a:defRPr/>
            </a:pPr>
            <a:r>
              <a:rPr lang="ru-RU" i="1" dirty="0" err="1" smtClean="0"/>
              <a:t>Особова</a:t>
            </a:r>
            <a:r>
              <a:rPr lang="ru-RU" i="1" dirty="0" smtClean="0"/>
              <a:t> печатка </a:t>
            </a:r>
            <a:r>
              <a:rPr lang="ru-RU" i="1" dirty="0" err="1" smtClean="0"/>
              <a:t>лікаря</a:t>
            </a:r>
            <a:endParaRPr lang="ru-RU" dirty="0" smtClean="0"/>
          </a:p>
          <a:p>
            <a:pPr marL="274320" indent="-274320" hangingPunct="0">
              <a:buFont typeface="Wingdings 2"/>
              <a:buChar char=""/>
              <a:defRPr/>
            </a:pPr>
            <a:endParaRPr lang="ru-RU" dirty="0" smtClean="0"/>
          </a:p>
          <a:p>
            <a:pPr marL="274320" indent="-274320" hangingPunct="0">
              <a:buFont typeface="Wingdings 2"/>
              <a:buChar char=""/>
              <a:defRPr/>
            </a:pPr>
            <a:r>
              <a:rPr lang="ru-RU" b="1" i="1" dirty="0" smtClean="0"/>
              <a:t>Характеристика </a:t>
            </a:r>
            <a:r>
              <a:rPr lang="ru-RU" b="1" i="1" dirty="0" err="1" smtClean="0"/>
              <a:t>лікарського</a:t>
            </a:r>
            <a:r>
              <a:rPr lang="ru-RU" b="1" i="1" dirty="0" smtClean="0"/>
              <a:t> препарату. </a:t>
            </a:r>
            <a:r>
              <a:rPr lang="ru-RU" dirty="0" err="1" smtClean="0"/>
              <a:t>гомеопатичні</a:t>
            </a:r>
            <a:r>
              <a:rPr lang="ru-RU" dirty="0" smtClean="0"/>
              <a:t> </a:t>
            </a:r>
            <a:r>
              <a:rPr lang="ru-RU" dirty="0" err="1" smtClean="0"/>
              <a:t>краплі</a:t>
            </a:r>
            <a:r>
              <a:rPr lang="ru-RU" dirty="0" smtClean="0"/>
              <a:t>, до складу </a:t>
            </a:r>
            <a:r>
              <a:rPr lang="ru-RU" dirty="0" err="1" smtClean="0"/>
              <a:t>яких</a:t>
            </a:r>
            <a:r>
              <a:rPr lang="ru-RU" dirty="0" smtClean="0"/>
              <a:t> входить </a:t>
            </a:r>
            <a:r>
              <a:rPr lang="ru-RU" dirty="0" err="1" smtClean="0"/>
              <a:t>сировина</a:t>
            </a:r>
            <a:r>
              <a:rPr lang="ru-RU" dirty="0" smtClean="0"/>
              <a:t> </a:t>
            </a:r>
            <a:r>
              <a:rPr lang="ru-RU" dirty="0" err="1" smtClean="0"/>
              <a:t>рослинного</a:t>
            </a:r>
            <a:r>
              <a:rPr lang="ru-RU" dirty="0" smtClean="0"/>
              <a:t> </a:t>
            </a:r>
            <a:r>
              <a:rPr lang="ru-RU" dirty="0" err="1" smtClean="0"/>
              <a:t>походження</a:t>
            </a:r>
            <a:r>
              <a:rPr lang="ru-RU" dirty="0" smtClean="0"/>
              <a:t> </a:t>
            </a:r>
            <a:r>
              <a:rPr lang="ru-RU" dirty="0" err="1" smtClean="0"/>
              <a:t>Ожина</a:t>
            </a:r>
            <a:r>
              <a:rPr lang="ru-RU" dirty="0" smtClean="0"/>
              <a:t>. </a:t>
            </a:r>
            <a:endParaRPr lang="ru-RU" dirty="0"/>
          </a:p>
        </p:txBody>
      </p:sp>
      <p:sp>
        <p:nvSpPr>
          <p:cNvPr id="2" name="Заголовок 1"/>
          <p:cNvSpPr>
            <a:spLocks noGrp="1"/>
          </p:cNvSpPr>
          <p:nvPr>
            <p:ph type="title"/>
          </p:nvPr>
        </p:nvSpPr>
        <p:spPr>
          <a:xfrm>
            <a:off x="1981200" y="274638"/>
            <a:ext cx="8472518" cy="1143000"/>
          </a:xfrm>
        </p:spPr>
        <p:txBody>
          <a:bodyPr>
            <a:normAutofit fontScale="90000"/>
          </a:bodyPr>
          <a:lstStyle/>
          <a:p>
            <a:pPr>
              <a:defRPr/>
            </a:pPr>
            <a:r>
              <a:rPr sz="3200" b="1" err="1">
                <a:solidFill>
                  <a:schemeClr val="tx1"/>
                </a:solidFill>
              </a:rPr>
              <a:t>Rp</a:t>
            </a:r>
            <a:r>
              <a:rPr lang="ru-RU" sz="3200" b="1">
                <a:solidFill>
                  <a:schemeClr val="tx1"/>
                </a:solidFill>
              </a:rPr>
              <a:t>.: </a:t>
            </a:r>
            <a:r>
              <a:rPr lang="de-DE" sz="3200" b="1" err="1">
                <a:solidFill>
                  <a:schemeClr val="tx1"/>
                </a:solidFill>
              </a:rPr>
              <a:t>Dilutio</a:t>
            </a:r>
            <a:r>
              <a:rPr lang="de-DE" sz="3200" b="1">
                <a:solidFill>
                  <a:schemeClr val="tx1"/>
                </a:solidFill>
              </a:rPr>
              <a:t> </a:t>
            </a:r>
            <a:r>
              <a:rPr sz="3200" b="1" err="1">
                <a:solidFill>
                  <a:schemeClr val="tx1"/>
                </a:solidFill>
              </a:rPr>
              <a:t>Rubus</a:t>
            </a:r>
            <a:r>
              <a:rPr sz="3200" b="1">
                <a:solidFill>
                  <a:schemeClr val="tx1"/>
                </a:solidFill>
              </a:rPr>
              <a:t> </a:t>
            </a:r>
            <a:r>
              <a:rPr lang="uk-UA" sz="3200" b="1">
                <a:solidFill>
                  <a:schemeClr val="tx1"/>
                </a:solidFill>
              </a:rPr>
              <a:t>С</a:t>
            </a:r>
            <a:r>
              <a:rPr lang="ru-RU" sz="3200" b="1">
                <a:solidFill>
                  <a:schemeClr val="tx1"/>
                </a:solidFill>
              </a:rPr>
              <a:t>3</a:t>
            </a:r>
            <a:r>
              <a:rPr lang="uk-UA" sz="3200" b="1">
                <a:solidFill>
                  <a:schemeClr val="tx1"/>
                </a:solidFill>
              </a:rPr>
              <a:t> – 10,0</a:t>
            </a:r>
            <a:r>
              <a:rPr lang="ru-RU" sz="3200">
                <a:solidFill>
                  <a:schemeClr val="tx1"/>
                </a:solidFill>
              </a:rPr>
              <a:t/>
            </a:r>
            <a:br>
              <a:rPr lang="ru-RU" sz="3200">
                <a:solidFill>
                  <a:schemeClr val="tx1"/>
                </a:solidFill>
              </a:rPr>
            </a:br>
            <a:r>
              <a:rPr lang="ru-RU" sz="3200">
                <a:solidFill>
                  <a:schemeClr val="tx1"/>
                </a:solidFill>
              </a:rPr>
              <a:t>        </a:t>
            </a:r>
            <a:r>
              <a:rPr sz="3200" b="1">
                <a:solidFill>
                  <a:schemeClr val="tx1"/>
                </a:solidFill>
              </a:rPr>
              <a:t>D</a:t>
            </a:r>
            <a:r>
              <a:rPr lang="ru-RU" sz="3200" b="1">
                <a:solidFill>
                  <a:schemeClr val="tx1"/>
                </a:solidFill>
              </a:rPr>
              <a:t>. </a:t>
            </a:r>
            <a:r>
              <a:rPr sz="3200" b="1">
                <a:solidFill>
                  <a:schemeClr val="tx1"/>
                </a:solidFill>
              </a:rPr>
              <a:t>S</a:t>
            </a:r>
            <a:r>
              <a:rPr lang="ru-RU" sz="3200" b="1">
                <a:solidFill>
                  <a:schemeClr val="tx1"/>
                </a:solidFill>
              </a:rPr>
              <a:t>. </a:t>
            </a:r>
            <a:r>
              <a:rPr lang="uk-UA" sz="3200" b="1">
                <a:solidFill>
                  <a:schemeClr val="tx1"/>
                </a:solidFill>
              </a:rPr>
              <a:t>По </a:t>
            </a:r>
            <a:r>
              <a:rPr lang="ru-RU" sz="3200" b="1">
                <a:solidFill>
                  <a:schemeClr val="tx1"/>
                </a:solidFill>
              </a:rPr>
              <a:t>7</a:t>
            </a:r>
            <a:r>
              <a:rPr lang="uk-UA" sz="3200" b="1">
                <a:solidFill>
                  <a:schemeClr val="tx1"/>
                </a:solidFill>
              </a:rPr>
              <a:t>-</a:t>
            </a:r>
            <a:r>
              <a:rPr lang="ru-RU" sz="3200" b="1">
                <a:solidFill>
                  <a:schemeClr val="tx1"/>
                </a:solidFill>
              </a:rPr>
              <a:t>10</a:t>
            </a:r>
            <a:r>
              <a:rPr lang="uk-UA" sz="3200" b="1">
                <a:solidFill>
                  <a:schemeClr val="tx1"/>
                </a:solidFill>
              </a:rPr>
              <a:t> крапель згідно до розкладу</a:t>
            </a:r>
            <a:endParaRPr lang="ru-RU" sz="3200">
              <a:solidFill>
                <a:schemeClr val="tx1"/>
              </a:solidFill>
            </a:endParaRPr>
          </a:p>
        </p:txBody>
      </p:sp>
    </p:spTree>
    <p:extLst>
      <p:ext uri="{BB962C8B-B14F-4D97-AF65-F5344CB8AC3E}">
        <p14:creationId xmlns:p14="http://schemas.microsoft.com/office/powerpoint/2010/main" val="38329901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Содержимое 2"/>
          <p:cNvSpPr>
            <a:spLocks noGrp="1"/>
          </p:cNvSpPr>
          <p:nvPr>
            <p:ph idx="1"/>
          </p:nvPr>
        </p:nvSpPr>
        <p:spPr>
          <a:xfrm>
            <a:off x="1809750" y="642939"/>
            <a:ext cx="8643938" cy="6072187"/>
          </a:xfrm>
        </p:spPr>
        <p:txBody>
          <a:bodyPr>
            <a:normAutofit fontScale="92500" lnSpcReduction="10000"/>
          </a:bodyPr>
          <a:lstStyle/>
          <a:p>
            <a:pPr algn="ctr" hangingPunct="0">
              <a:buFont typeface="Wingdings 2" pitchFamily="18" charset="2"/>
              <a:buNone/>
            </a:pPr>
            <a:r>
              <a:rPr lang="ru-RU" sz="2000" b="1"/>
              <a:t>ППК </a:t>
            </a:r>
            <a:r>
              <a:rPr lang="ru-RU" sz="2000"/>
              <a:t>(зворотній бік)</a:t>
            </a:r>
          </a:p>
          <a:p>
            <a:pPr hangingPunct="0">
              <a:buFont typeface="Wingdings 2" pitchFamily="18" charset="2"/>
              <a:buNone/>
            </a:pPr>
            <a:r>
              <a:rPr lang="ru-RU" sz="2000"/>
              <a:t>Матричної настойки «</a:t>
            </a:r>
            <a:r>
              <a:rPr lang="en-US" sz="2000"/>
              <a:t>Rubus</a:t>
            </a:r>
            <a:r>
              <a:rPr lang="ru-RU" sz="2000"/>
              <a:t> θ»: 0,2 г (6 крапель)</a:t>
            </a:r>
          </a:p>
          <a:p>
            <a:pPr hangingPunct="0">
              <a:buFont typeface="Wingdings 2" pitchFamily="18" charset="2"/>
              <a:buNone/>
            </a:pPr>
            <a:r>
              <a:rPr lang="ru-RU" sz="2000"/>
              <a:t>Розведення </a:t>
            </a:r>
            <a:r>
              <a:rPr lang="en-US" sz="2000"/>
              <a:t>Rubus </a:t>
            </a:r>
            <a:r>
              <a:rPr lang="uk-UA" sz="2000"/>
              <a:t>С</a:t>
            </a:r>
            <a:r>
              <a:rPr lang="ru-RU" sz="2000"/>
              <a:t>1: 0,1 г (3 краплі) </a:t>
            </a:r>
          </a:p>
          <a:p>
            <a:pPr hangingPunct="0">
              <a:buFont typeface="Wingdings 2" pitchFamily="18" charset="2"/>
              <a:buNone/>
            </a:pPr>
            <a:r>
              <a:rPr lang="ru-RU" sz="2000"/>
              <a:t>Розведення </a:t>
            </a:r>
            <a:r>
              <a:rPr lang="en-US" sz="2000"/>
              <a:t>Rubus </a:t>
            </a:r>
            <a:r>
              <a:rPr lang="uk-UA" sz="2000"/>
              <a:t>С</a:t>
            </a:r>
            <a:r>
              <a:rPr lang="ru-RU" sz="2000"/>
              <a:t>2: 0,1 г (3 краплі) </a:t>
            </a:r>
          </a:p>
          <a:p>
            <a:pPr hangingPunct="0">
              <a:buFont typeface="Wingdings 2" pitchFamily="18" charset="2"/>
              <a:buNone/>
            </a:pPr>
            <a:r>
              <a:rPr lang="ru-RU" sz="2000"/>
              <a:t>Спирту етилового 45 % для виготовлення розведення С1: 9,8 г</a:t>
            </a:r>
          </a:p>
          <a:p>
            <a:pPr hangingPunct="0">
              <a:buFont typeface="Wingdings 2" pitchFamily="18" charset="2"/>
              <a:buNone/>
            </a:pPr>
            <a:r>
              <a:rPr lang="ru-RU" sz="2000"/>
              <a:t>Спирту етилового 45 % для виготовлення розведення С2: 9,9 г</a:t>
            </a:r>
          </a:p>
          <a:p>
            <a:pPr hangingPunct="0">
              <a:buFont typeface="Wingdings 2" pitchFamily="18" charset="2"/>
              <a:buNone/>
            </a:pPr>
            <a:r>
              <a:rPr lang="ru-RU" sz="2000"/>
              <a:t>Спирту етилового 45 % для виготовлення розведення С3: 9,9 г</a:t>
            </a:r>
          </a:p>
          <a:p>
            <a:pPr hangingPunct="0">
              <a:buFont typeface="Wingdings 2" pitchFamily="18" charset="2"/>
              <a:buNone/>
            </a:pPr>
            <a:endParaRPr lang="ru-RU" sz="2000"/>
          </a:p>
          <a:p>
            <a:pPr algn="just"/>
            <a:r>
              <a:rPr lang="ru-RU" sz="2000" b="1" i="1"/>
              <a:t>Технологія. </a:t>
            </a:r>
            <a:r>
              <a:rPr lang="ru-RU" sz="2000"/>
              <a:t>Виставляють на стіл 3 флакона з пробками, нумерують їх (С1, С2, С3). У перший флакон (С1) відважують 9,8 г спирту етилового 45 %, в інші два (С2, С3) - 9,9 г спирту етилового 45 %. Потім у флакон з позначенням С1 відважують 0,2 г (6 крапель) матричної настойки «</a:t>
            </a:r>
            <a:r>
              <a:rPr lang="en-US" sz="2000"/>
              <a:t>Rubus </a:t>
            </a:r>
            <a:r>
              <a:rPr lang="el-GR" sz="2000"/>
              <a:t>θ», </a:t>
            </a:r>
            <a:r>
              <a:rPr lang="ru-RU" sz="2000"/>
              <a:t>закривають кришкою і енергійно струшують зверху вниз 10 раз (потенціюють). Після цього з флакона С1 додають 0,1 г (3 краплі) дилюції у флакон з написом С2 і знову струшують зверху вниз 10 раз (потенціюють). Далі у флакон С3 відважують 0,1 г (3 краплі) розведення С2, закупорюють, потенціюють 10 раз. Наклеюють № рецепта. Заповнюють ППК (лицьова сторона).</a:t>
            </a:r>
          </a:p>
        </p:txBody>
      </p:sp>
      <p:sp>
        <p:nvSpPr>
          <p:cNvPr id="2" name="Заголовок 1"/>
          <p:cNvSpPr>
            <a:spLocks noGrp="1"/>
          </p:cNvSpPr>
          <p:nvPr>
            <p:ph type="title"/>
          </p:nvPr>
        </p:nvSpPr>
        <p:spPr>
          <a:xfrm>
            <a:off x="1952596" y="0"/>
            <a:ext cx="8229600" cy="654032"/>
          </a:xfrm>
        </p:spPr>
        <p:txBody>
          <a:bodyPr>
            <a:normAutofit/>
          </a:bodyPr>
          <a:lstStyle/>
          <a:p>
            <a:pPr>
              <a:defRPr/>
            </a:pPr>
            <a:r>
              <a:rPr lang="ru-RU" b="1" i="1" err="1" smtClean="0">
                <a:solidFill>
                  <a:schemeClr val="tx1"/>
                </a:solidFill>
              </a:rPr>
              <a:t>Технологія</a:t>
            </a:r>
            <a:endParaRPr lang="ru-RU">
              <a:solidFill>
                <a:schemeClr val="tx1"/>
              </a:solidFill>
            </a:endParaRPr>
          </a:p>
        </p:txBody>
      </p:sp>
    </p:spTree>
    <p:extLst>
      <p:ext uri="{BB962C8B-B14F-4D97-AF65-F5344CB8AC3E}">
        <p14:creationId xmlns:p14="http://schemas.microsoft.com/office/powerpoint/2010/main" val="24865235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Содержимое 2"/>
          <p:cNvSpPr>
            <a:spLocks noGrp="1"/>
          </p:cNvSpPr>
          <p:nvPr>
            <p:ph idx="1"/>
          </p:nvPr>
        </p:nvSpPr>
        <p:spPr/>
        <p:txBody>
          <a:bodyPr/>
          <a:lstStyle/>
          <a:p>
            <a:pPr algn="ctr" hangingPunct="0">
              <a:buFont typeface="Wingdings 2" pitchFamily="18" charset="2"/>
              <a:buNone/>
            </a:pPr>
            <a:r>
              <a:rPr lang="ru-RU" b="1" dirty="0" smtClean="0"/>
              <a:t>ППК</a:t>
            </a:r>
            <a:r>
              <a:rPr lang="ru-RU" dirty="0" smtClean="0"/>
              <a:t> (</a:t>
            </a:r>
            <a:r>
              <a:rPr lang="ru-RU" dirty="0" err="1" smtClean="0"/>
              <a:t>лицьовий</a:t>
            </a:r>
            <a:r>
              <a:rPr lang="ru-RU" dirty="0" smtClean="0"/>
              <a:t> </a:t>
            </a:r>
            <a:r>
              <a:rPr lang="ru-RU" dirty="0" err="1" smtClean="0"/>
              <a:t>бік</a:t>
            </a:r>
            <a:r>
              <a:rPr lang="ru-RU" dirty="0" smtClean="0"/>
              <a:t>)</a:t>
            </a:r>
          </a:p>
          <a:p>
            <a:pPr algn="ctr" hangingPunct="0">
              <a:buFont typeface="Wingdings 2" pitchFamily="18" charset="2"/>
              <a:buNone/>
            </a:pPr>
            <a:r>
              <a:rPr lang="ru-RU" dirty="0" smtClean="0"/>
              <a:t>Дата                 № рецепта</a:t>
            </a:r>
          </a:p>
          <a:p>
            <a:pPr algn="ctr" hangingPunct="0">
              <a:buFont typeface="Wingdings 2" pitchFamily="18" charset="2"/>
              <a:buNone/>
            </a:pPr>
            <a:r>
              <a:rPr lang="uk-UA" dirty="0" smtClean="0"/>
              <a:t>		         </a:t>
            </a:r>
            <a:r>
              <a:rPr lang="en-US" dirty="0" err="1" smtClean="0"/>
              <a:t>Spiritus</a:t>
            </a:r>
            <a:r>
              <a:rPr lang="en-US" dirty="0" smtClean="0"/>
              <a:t> </a:t>
            </a:r>
            <a:r>
              <a:rPr lang="en-US" dirty="0" err="1" smtClean="0"/>
              <a:t>aethylici</a:t>
            </a:r>
            <a:r>
              <a:rPr lang="ru-RU" dirty="0" smtClean="0"/>
              <a:t> 45 % 9,9</a:t>
            </a:r>
          </a:p>
          <a:p>
            <a:pPr algn="ctr" hangingPunct="0">
              <a:buFont typeface="Wingdings 2" pitchFamily="18" charset="2"/>
              <a:buNone/>
            </a:pPr>
            <a:r>
              <a:rPr lang="en-US" u="sng" dirty="0" err="1" smtClean="0"/>
              <a:t>Dilutio</a:t>
            </a:r>
            <a:r>
              <a:rPr lang="en-US" u="sng" dirty="0" smtClean="0"/>
              <a:t> </a:t>
            </a:r>
            <a:r>
              <a:rPr lang="en-US" u="sng" dirty="0" err="1" smtClean="0"/>
              <a:t>Rubus</a:t>
            </a:r>
            <a:r>
              <a:rPr lang="en-US" u="sng" dirty="0" smtClean="0"/>
              <a:t> </a:t>
            </a:r>
            <a:r>
              <a:rPr lang="ru-RU" u="sng" dirty="0" smtClean="0"/>
              <a:t>С2 0,1</a:t>
            </a:r>
            <a:r>
              <a:rPr lang="en-US" u="sng" dirty="0" smtClean="0"/>
              <a:t> (</a:t>
            </a:r>
            <a:r>
              <a:rPr lang="en-US" u="sng" dirty="0" err="1" smtClean="0"/>
              <a:t>gtts</a:t>
            </a:r>
            <a:r>
              <a:rPr lang="en-US" u="sng" dirty="0" smtClean="0"/>
              <a:t>. III) </a:t>
            </a:r>
            <a:r>
              <a:rPr lang="ru-RU" u="sng" dirty="0" smtClean="0"/>
              <a:t>	</a:t>
            </a:r>
            <a:endParaRPr lang="ru-RU" dirty="0" smtClean="0"/>
          </a:p>
          <a:p>
            <a:pPr algn="ctr" hangingPunct="0">
              <a:buFont typeface="Wingdings 2" pitchFamily="18" charset="2"/>
              <a:buNone/>
            </a:pPr>
            <a:r>
              <a:rPr lang="uk-UA" dirty="0" smtClean="0"/>
              <a:t>		          </a:t>
            </a:r>
            <a:r>
              <a:rPr lang="en-US" dirty="0" smtClean="0"/>
              <a:t>m</a:t>
            </a:r>
            <a:r>
              <a:rPr lang="ru-RU" dirty="0" smtClean="0"/>
              <a:t> = 10,0</a:t>
            </a:r>
          </a:p>
          <a:p>
            <a:pPr algn="ctr">
              <a:buFont typeface="Wingdings 2" pitchFamily="18" charset="2"/>
              <a:buNone/>
            </a:pPr>
            <a:r>
              <a:rPr lang="ru-RU" i="1" dirty="0" err="1" smtClean="0"/>
              <a:t>Пригот</a:t>
            </a:r>
            <a:r>
              <a:rPr lang="uk-UA" i="1" dirty="0" err="1" smtClean="0"/>
              <a:t>ував</a:t>
            </a:r>
            <a:r>
              <a:rPr lang="ru-RU" i="1" dirty="0" smtClean="0"/>
              <a:t> (</a:t>
            </a:r>
            <a:r>
              <a:rPr lang="ru-RU" i="1" dirty="0" err="1" smtClean="0"/>
              <a:t>підпис</a:t>
            </a:r>
            <a:r>
              <a:rPr lang="ru-RU" i="1" dirty="0" smtClean="0"/>
              <a:t>)</a:t>
            </a:r>
            <a:endParaRPr lang="ru-RU" dirty="0" smtClean="0"/>
          </a:p>
          <a:p>
            <a:pPr algn="ctr">
              <a:buFont typeface="Wingdings 2" pitchFamily="18" charset="2"/>
              <a:buNone/>
            </a:pPr>
            <a:r>
              <a:rPr lang="ru-RU" i="1" dirty="0" smtClean="0"/>
              <a:t>П</a:t>
            </a:r>
            <a:r>
              <a:rPr lang="uk-UA" i="1" dirty="0" err="1" smtClean="0"/>
              <a:t>еревірив</a:t>
            </a:r>
            <a:r>
              <a:rPr lang="ru-RU" i="1" dirty="0" smtClean="0"/>
              <a:t> (</a:t>
            </a:r>
            <a:r>
              <a:rPr lang="ru-RU" i="1" dirty="0" err="1" smtClean="0"/>
              <a:t>підпис</a:t>
            </a:r>
            <a:r>
              <a:rPr lang="ru-RU" i="1" dirty="0" smtClean="0"/>
              <a:t>)</a:t>
            </a:r>
            <a:endParaRPr lang="ru-RU" dirty="0" smtClean="0"/>
          </a:p>
          <a:p>
            <a:pPr algn="ctr">
              <a:buFont typeface="Wingdings 2" pitchFamily="18" charset="2"/>
              <a:buNone/>
            </a:pPr>
            <a:r>
              <a:rPr lang="uk-UA" i="1" dirty="0" smtClean="0"/>
              <a:t>Відпустив (підпис)</a:t>
            </a:r>
            <a:endParaRPr lang="ru-RU" dirty="0" smtClean="0"/>
          </a:p>
          <a:p>
            <a:pPr algn="ctr">
              <a:buFont typeface="Wingdings 2" pitchFamily="18" charset="2"/>
              <a:buNone/>
            </a:pPr>
            <a:endParaRPr lang="ru-RU" dirty="0" smtClean="0"/>
          </a:p>
        </p:txBody>
      </p:sp>
      <p:sp>
        <p:nvSpPr>
          <p:cNvPr id="2" name="Заголовок 1"/>
          <p:cNvSpPr>
            <a:spLocks noGrp="1"/>
          </p:cNvSpPr>
          <p:nvPr>
            <p:ph type="title"/>
          </p:nvPr>
        </p:nvSpPr>
        <p:spPr/>
        <p:txBody>
          <a:bodyPr/>
          <a:lstStyle/>
          <a:p>
            <a:pPr>
              <a:defRPr/>
            </a:pPr>
            <a:r>
              <a:rPr lang="ru-RU" sz="3200" b="1" i="1" err="1">
                <a:solidFill>
                  <a:schemeClr val="tx1"/>
                </a:solidFill>
              </a:rPr>
              <a:t>Лицьовий</a:t>
            </a:r>
            <a:r>
              <a:rPr lang="ru-RU" sz="3200" b="1" i="1">
                <a:solidFill>
                  <a:schemeClr val="tx1"/>
                </a:solidFill>
              </a:rPr>
              <a:t> </a:t>
            </a:r>
            <a:r>
              <a:rPr lang="ru-RU" sz="3200" b="1" i="1" err="1">
                <a:solidFill>
                  <a:schemeClr val="tx1"/>
                </a:solidFill>
              </a:rPr>
              <a:t>бік</a:t>
            </a:r>
            <a:r>
              <a:rPr lang="ru-RU" sz="3200" b="1" i="1">
                <a:solidFill>
                  <a:schemeClr val="tx1"/>
                </a:solidFill>
              </a:rPr>
              <a:t> паспорта </a:t>
            </a:r>
            <a:r>
              <a:rPr lang="ru-RU" sz="3200" b="1" i="1" err="1">
                <a:solidFill>
                  <a:schemeClr val="tx1"/>
                </a:solidFill>
              </a:rPr>
              <a:t>письмового</a:t>
            </a:r>
            <a:r>
              <a:rPr lang="ru-RU" sz="3200" b="1" i="1">
                <a:solidFill>
                  <a:schemeClr val="tx1"/>
                </a:solidFill>
              </a:rPr>
              <a:t> контролю (ППК)</a:t>
            </a:r>
            <a:endParaRPr lang="ru-RU" sz="3200">
              <a:solidFill>
                <a:schemeClr val="tx1"/>
              </a:solidFill>
            </a:endParaRPr>
          </a:p>
        </p:txBody>
      </p:sp>
    </p:spTree>
    <p:extLst>
      <p:ext uri="{BB962C8B-B14F-4D97-AF65-F5344CB8AC3E}">
        <p14:creationId xmlns:p14="http://schemas.microsoft.com/office/powerpoint/2010/main" val="21062529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Содержимое 2"/>
          <p:cNvSpPr>
            <a:spLocks noGrp="1"/>
          </p:cNvSpPr>
          <p:nvPr>
            <p:ph idx="1"/>
          </p:nvPr>
        </p:nvSpPr>
        <p:spPr/>
        <p:txBody>
          <a:bodyPr/>
          <a:lstStyle/>
          <a:p>
            <a:r>
              <a:rPr lang="ru-RU" dirty="0" err="1" smtClean="0"/>
              <a:t>Оформлюють</a:t>
            </a:r>
            <a:r>
              <a:rPr lang="ru-RU" dirty="0" smtClean="0"/>
              <a:t> </a:t>
            </a:r>
            <a:r>
              <a:rPr lang="ru-RU" dirty="0" err="1" smtClean="0"/>
              <a:t>етикетками</a:t>
            </a:r>
            <a:r>
              <a:rPr lang="ru-RU" dirty="0" smtClean="0"/>
              <a:t>: «</a:t>
            </a:r>
            <a:r>
              <a:rPr lang="ru-RU" dirty="0" err="1" smtClean="0"/>
              <a:t>Внутрішнє</a:t>
            </a:r>
            <a:r>
              <a:rPr lang="ru-RU" dirty="0" smtClean="0"/>
              <a:t>», «</a:t>
            </a:r>
            <a:r>
              <a:rPr lang="ru-RU" dirty="0" err="1" smtClean="0"/>
              <a:t>Зберіати</a:t>
            </a:r>
            <a:r>
              <a:rPr lang="ru-RU" dirty="0" smtClean="0"/>
              <a:t> в </a:t>
            </a:r>
            <a:r>
              <a:rPr lang="ru-RU" dirty="0" err="1" smtClean="0"/>
              <a:t>прохолодному</a:t>
            </a:r>
            <a:r>
              <a:rPr lang="ru-RU" dirty="0" smtClean="0"/>
              <a:t> та </a:t>
            </a:r>
            <a:r>
              <a:rPr lang="ru-RU" dirty="0" err="1" smtClean="0"/>
              <a:t>захищеному</a:t>
            </a:r>
            <a:r>
              <a:rPr lang="ru-RU" dirty="0" smtClean="0"/>
              <a:t> </a:t>
            </a:r>
            <a:r>
              <a:rPr lang="ru-RU" dirty="0" err="1" smtClean="0"/>
              <a:t>від</a:t>
            </a:r>
            <a:r>
              <a:rPr lang="ru-RU" dirty="0" smtClean="0"/>
              <a:t> </a:t>
            </a:r>
            <a:r>
              <a:rPr lang="ru-RU" dirty="0" err="1" smtClean="0"/>
              <a:t>світла</a:t>
            </a:r>
            <a:r>
              <a:rPr lang="ru-RU" dirty="0" smtClean="0"/>
              <a:t> </a:t>
            </a:r>
            <a:r>
              <a:rPr lang="ru-RU" dirty="0" err="1" smtClean="0"/>
              <a:t>місці</a:t>
            </a:r>
            <a:r>
              <a:rPr lang="ru-RU" dirty="0" smtClean="0"/>
              <a:t>», «</a:t>
            </a:r>
            <a:r>
              <a:rPr lang="ru-RU" dirty="0" err="1" smtClean="0"/>
              <a:t>Берегти</a:t>
            </a:r>
            <a:r>
              <a:rPr lang="ru-RU" dirty="0" smtClean="0"/>
              <a:t> </a:t>
            </a:r>
            <a:r>
              <a:rPr lang="ru-RU" dirty="0" err="1" smtClean="0"/>
              <a:t>від</a:t>
            </a:r>
            <a:r>
              <a:rPr lang="ru-RU" dirty="0" smtClean="0"/>
              <a:t> </a:t>
            </a:r>
            <a:br>
              <a:rPr lang="ru-RU" dirty="0" smtClean="0"/>
            </a:br>
            <a:r>
              <a:rPr lang="ru-RU" dirty="0" err="1" smtClean="0"/>
              <a:t>дітей</a:t>
            </a:r>
            <a:r>
              <a:rPr lang="ru-RU" dirty="0" smtClean="0"/>
              <a:t>».</a:t>
            </a:r>
          </a:p>
          <a:p>
            <a:endParaRPr lang="uk-UA" dirty="0" smtClean="0"/>
          </a:p>
          <a:p>
            <a:r>
              <a:rPr lang="uk-UA" dirty="0" smtClean="0"/>
              <a:t>Даний гомеопатичний препарат </a:t>
            </a:r>
            <a:br>
              <a:rPr lang="uk-UA" dirty="0" smtClean="0"/>
            </a:br>
            <a:r>
              <a:rPr lang="uk-UA" dirty="0" smtClean="0"/>
              <a:t>використовується для </a:t>
            </a:r>
            <a:br>
              <a:rPr lang="uk-UA" dirty="0" smtClean="0"/>
            </a:br>
            <a:r>
              <a:rPr lang="uk-UA" dirty="0" smtClean="0"/>
              <a:t>лікування  та профілактики</a:t>
            </a:r>
            <a:br>
              <a:rPr lang="uk-UA" dirty="0" smtClean="0"/>
            </a:br>
            <a:r>
              <a:rPr lang="uk-UA" dirty="0" smtClean="0"/>
              <a:t>клімактеричних станів</a:t>
            </a:r>
            <a:endParaRPr lang="ru-RU" dirty="0" smtClean="0"/>
          </a:p>
          <a:p>
            <a:endParaRPr lang="ru-RU" dirty="0" smtClean="0"/>
          </a:p>
        </p:txBody>
      </p:sp>
      <p:sp>
        <p:nvSpPr>
          <p:cNvPr id="2" name="Заголовок 1"/>
          <p:cNvSpPr>
            <a:spLocks noGrp="1"/>
          </p:cNvSpPr>
          <p:nvPr>
            <p:ph type="title"/>
          </p:nvPr>
        </p:nvSpPr>
        <p:spPr/>
        <p:txBody>
          <a:bodyPr/>
          <a:lstStyle/>
          <a:p>
            <a:pPr>
              <a:defRPr/>
            </a:pPr>
            <a:r>
              <a:rPr lang="ru-RU" b="1" i="1" err="1" smtClean="0">
                <a:solidFill>
                  <a:schemeClr val="tx1"/>
                </a:solidFill>
              </a:rPr>
              <a:t>Оформлення</a:t>
            </a:r>
            <a:r>
              <a:rPr lang="ru-RU" b="1" i="1" smtClean="0">
                <a:solidFill>
                  <a:schemeClr val="tx1"/>
                </a:solidFill>
              </a:rPr>
              <a:t> до </a:t>
            </a:r>
            <a:r>
              <a:rPr lang="ru-RU" b="1" i="1" err="1" smtClean="0">
                <a:solidFill>
                  <a:schemeClr val="tx1"/>
                </a:solidFill>
              </a:rPr>
              <a:t>використання</a:t>
            </a:r>
            <a:r>
              <a:rPr lang="ru-RU" smtClean="0">
                <a:solidFill>
                  <a:schemeClr val="tx1"/>
                </a:solidFill>
              </a:rPr>
              <a:t> </a:t>
            </a:r>
            <a:endParaRPr lang="ru-RU">
              <a:solidFill>
                <a:schemeClr val="tx1"/>
              </a:solidFill>
            </a:endParaRPr>
          </a:p>
        </p:txBody>
      </p:sp>
      <p:grpSp>
        <p:nvGrpSpPr>
          <p:cNvPr id="36867" name="Группа 3"/>
          <p:cNvGrpSpPr>
            <a:grpSpLocks/>
          </p:cNvGrpSpPr>
          <p:nvPr/>
        </p:nvGrpSpPr>
        <p:grpSpPr bwMode="auto">
          <a:xfrm>
            <a:off x="7772401" y="2686051"/>
            <a:ext cx="2538413" cy="4100513"/>
            <a:chOff x="6248429" y="2685513"/>
            <a:chExt cx="2538413" cy="4101073"/>
          </a:xfrm>
        </p:grpSpPr>
        <p:pic>
          <p:nvPicPr>
            <p:cNvPr id="36868" name="Picture 3"/>
            <p:cNvPicPr>
              <a:picLocks noChangeAspect="1" noChangeArrowheads="1"/>
            </p:cNvPicPr>
            <p:nvPr/>
          </p:nvPicPr>
          <p:blipFill>
            <a:blip r:embed="rId2"/>
            <a:srcRect l="6320" t="6963" r="67078" b="5493"/>
            <a:stretch>
              <a:fillRect/>
            </a:stretch>
          </p:blipFill>
          <p:spPr bwMode="auto">
            <a:xfrm>
              <a:off x="6572264" y="2685513"/>
              <a:ext cx="2214578" cy="4101073"/>
            </a:xfrm>
            <a:prstGeom prst="rect">
              <a:avLst/>
            </a:prstGeom>
            <a:noFill/>
            <a:ln w="9525">
              <a:noFill/>
              <a:miter lim="800000"/>
              <a:headEnd/>
              <a:tailEnd/>
            </a:ln>
          </p:spPr>
        </p:pic>
        <p:grpSp>
          <p:nvGrpSpPr>
            <p:cNvPr id="36869" name="Group 2"/>
            <p:cNvGrpSpPr>
              <a:grpSpLocks/>
            </p:cNvGrpSpPr>
            <p:nvPr/>
          </p:nvGrpSpPr>
          <p:grpSpPr bwMode="auto">
            <a:xfrm>
              <a:off x="6248429" y="4414855"/>
              <a:ext cx="2538413" cy="1514475"/>
              <a:chOff x="1590" y="1424"/>
              <a:chExt cx="3997" cy="2386"/>
            </a:xfrm>
          </p:grpSpPr>
          <p:sp>
            <p:nvSpPr>
              <p:cNvPr id="36870" name="Rectangle 3"/>
              <p:cNvSpPr>
                <a:spLocks noChangeArrowheads="1"/>
              </p:cNvSpPr>
              <p:nvPr/>
            </p:nvSpPr>
            <p:spPr bwMode="auto">
              <a:xfrm>
                <a:off x="1590" y="1424"/>
                <a:ext cx="3997" cy="2386"/>
              </a:xfrm>
              <a:prstGeom prst="rect">
                <a:avLst/>
              </a:prstGeom>
              <a:solidFill>
                <a:srgbClr val="FFFFFF"/>
              </a:solidFill>
              <a:ln w="9525">
                <a:solidFill>
                  <a:srgbClr val="000000"/>
                </a:solidFill>
                <a:miter lim="800000"/>
                <a:headEnd/>
                <a:tailEnd/>
              </a:ln>
            </p:spPr>
            <p:txBody>
              <a:bodyPr/>
              <a:lstStyle/>
              <a:p>
                <a:endParaRPr lang="ru-RU">
                  <a:latin typeface="Constantia" pitchFamily="18" charset="0"/>
                </a:endParaRPr>
              </a:p>
            </p:txBody>
          </p:sp>
          <p:sp>
            <p:nvSpPr>
              <p:cNvPr id="36871" name="Rectangle 4"/>
              <p:cNvSpPr>
                <a:spLocks noChangeArrowheads="1"/>
              </p:cNvSpPr>
              <p:nvPr/>
            </p:nvSpPr>
            <p:spPr bwMode="auto">
              <a:xfrm>
                <a:off x="1590" y="1424"/>
                <a:ext cx="1416"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ru-RU" sz="900">
                    <a:latin typeface="Calibri" pitchFamily="34" charset="0"/>
                  </a:rPr>
                  <a:t>№ рецепта_</a:t>
                </a:r>
                <a:r>
                  <a:rPr lang="uk-UA" sz="900" u="sng">
                    <a:latin typeface="Calibri" pitchFamily="34" charset="0"/>
                  </a:rPr>
                  <a:t>1</a:t>
                </a:r>
                <a:r>
                  <a:rPr lang="ru-RU" sz="900">
                    <a:latin typeface="Calibri" pitchFamily="34" charset="0"/>
                  </a:rPr>
                  <a:t>_</a:t>
                </a:r>
                <a:endParaRPr lang="ru-RU"/>
              </a:p>
            </p:txBody>
          </p:sp>
          <p:sp>
            <p:nvSpPr>
              <p:cNvPr id="36872" name="Rectangle 5"/>
              <p:cNvSpPr>
                <a:spLocks noChangeArrowheads="1"/>
              </p:cNvSpPr>
              <p:nvPr/>
            </p:nvSpPr>
            <p:spPr bwMode="auto">
              <a:xfrm>
                <a:off x="2857" y="1424"/>
                <a:ext cx="1555" cy="367"/>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ru-RU" sz="900">
                    <a:latin typeface="Calibri" pitchFamily="34" charset="0"/>
                  </a:rPr>
                  <a:t>№ аптеки_</a:t>
                </a:r>
                <a:r>
                  <a:rPr lang="uk-UA" sz="900" u="sng">
                    <a:latin typeface="Calibri" pitchFamily="34" charset="0"/>
                  </a:rPr>
                  <a:t>8</a:t>
                </a:r>
                <a:r>
                  <a:rPr lang="ru-RU" sz="900">
                    <a:latin typeface="Calibri" pitchFamily="34" charset="0"/>
                  </a:rPr>
                  <a:t>_</a:t>
                </a:r>
                <a:endParaRPr lang="ru-RU"/>
              </a:p>
            </p:txBody>
          </p:sp>
          <p:sp>
            <p:nvSpPr>
              <p:cNvPr id="36873" name="Rectangle 6"/>
              <p:cNvSpPr>
                <a:spLocks noChangeArrowheads="1"/>
              </p:cNvSpPr>
              <p:nvPr/>
            </p:nvSpPr>
            <p:spPr bwMode="auto">
              <a:xfrm>
                <a:off x="4040" y="1424"/>
                <a:ext cx="1171"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uk-UA" sz="900">
                    <a:latin typeface="Calibri" pitchFamily="34" charset="0"/>
                  </a:rPr>
                  <a:t>м</a:t>
                </a:r>
                <a:r>
                  <a:rPr lang="ru-RU" sz="900">
                    <a:latin typeface="Calibri" pitchFamily="34" charset="0"/>
                  </a:rPr>
                  <a:t>._</a:t>
                </a:r>
                <a:r>
                  <a:rPr lang="ru-RU" sz="900" u="sng">
                    <a:latin typeface="Calibri" pitchFamily="34" charset="0"/>
                  </a:rPr>
                  <a:t>Харків</a:t>
                </a:r>
                <a:r>
                  <a:rPr lang="ru-RU" sz="900">
                    <a:latin typeface="Calibri" pitchFamily="34" charset="0"/>
                  </a:rPr>
                  <a:t>_</a:t>
                </a:r>
                <a:endParaRPr lang="ru-RU"/>
              </a:p>
            </p:txBody>
          </p:sp>
          <p:sp>
            <p:nvSpPr>
              <p:cNvPr id="36874" name="Rectangle 7"/>
              <p:cNvSpPr>
                <a:spLocks noChangeArrowheads="1"/>
              </p:cNvSpPr>
              <p:nvPr/>
            </p:nvSpPr>
            <p:spPr bwMode="auto">
              <a:xfrm>
                <a:off x="2212" y="2561"/>
                <a:ext cx="2801" cy="1249"/>
              </a:xfrm>
              <a:prstGeom prst="rect">
                <a:avLst/>
              </a:prstGeom>
              <a:solidFill>
                <a:srgbClr val="FFFFFF"/>
              </a:solidFill>
              <a:ln w="9525">
                <a:solidFill>
                  <a:srgbClr val="000000"/>
                </a:solidFill>
                <a:miter lim="800000"/>
                <a:headEnd/>
                <a:tailEnd/>
              </a:ln>
            </p:spPr>
            <p:txBody>
              <a:bodyPr lIns="18000" tIns="10800" rIns="18000" bIns="10800"/>
              <a:lstStyle/>
              <a:p>
                <a:pPr algn="ctr">
                  <a:lnSpc>
                    <a:spcPct val="72000"/>
                  </a:lnSpc>
                </a:pPr>
                <a:endParaRPr lang="ru-RU" sz="900">
                  <a:latin typeface="Times New Roman" pitchFamily="18" charset="0"/>
                </a:endParaRPr>
              </a:p>
              <a:p>
                <a:pPr algn="ctr"/>
                <a:r>
                  <a:rPr lang="ru-RU" sz="1200" u="sng">
                    <a:latin typeface="Constantia" pitchFamily="18" charset="0"/>
                  </a:rPr>
                  <a:t>___</a:t>
                </a:r>
                <a:r>
                  <a:rPr lang="en-US" sz="1200" u="sng">
                    <a:latin typeface="Constantia" pitchFamily="18" charset="0"/>
                  </a:rPr>
                  <a:t>Dil. Rubus </a:t>
                </a:r>
                <a:r>
                  <a:rPr lang="ru-RU" sz="1200" u="sng">
                    <a:latin typeface="Calibri" pitchFamily="34" charset="0"/>
                  </a:rPr>
                  <a:t>С3 1</a:t>
                </a:r>
                <a:r>
                  <a:rPr lang="ru-RU" sz="1200" u="sng">
                    <a:latin typeface="Times New Roman" pitchFamily="18" charset="0"/>
                  </a:rPr>
                  <a:t>0,0</a:t>
                </a:r>
                <a:r>
                  <a:rPr lang="uk-UA" sz="900">
                    <a:latin typeface="Calibri" pitchFamily="34" charset="0"/>
                  </a:rPr>
                  <a:t>_</a:t>
                </a:r>
                <a:r>
                  <a:rPr lang="ru-RU" sz="900">
                    <a:latin typeface="Calibri" pitchFamily="34" charset="0"/>
                  </a:rPr>
                  <a:t>__</a:t>
                </a:r>
                <a:br>
                  <a:rPr lang="ru-RU" sz="900">
                    <a:latin typeface="Calibri" pitchFamily="34" charset="0"/>
                  </a:rPr>
                </a:br>
                <a:endParaRPr lang="ru-RU" sz="800">
                  <a:latin typeface="Times New Roman" pitchFamily="18" charset="0"/>
                </a:endParaRPr>
              </a:p>
              <a:p>
                <a:pPr algn="ctr"/>
                <a:r>
                  <a:rPr lang="ru-RU" sz="900">
                    <a:latin typeface="Calibri" pitchFamily="34" charset="0"/>
                  </a:rPr>
                  <a:t>При</a:t>
                </a:r>
                <a:r>
                  <a:rPr lang="uk-UA" sz="900">
                    <a:latin typeface="Calibri" pitchFamily="34" charset="0"/>
                  </a:rPr>
                  <a:t>й</a:t>
                </a:r>
                <a:r>
                  <a:rPr lang="ru-RU" sz="900">
                    <a:latin typeface="Calibri" pitchFamily="34" charset="0"/>
                  </a:rPr>
                  <a:t>мат</a:t>
                </a:r>
                <a:r>
                  <a:rPr lang="uk-UA" sz="900">
                    <a:latin typeface="Calibri" pitchFamily="34" charset="0"/>
                  </a:rPr>
                  <a:t>и </a:t>
                </a:r>
                <a:r>
                  <a:rPr lang="ru-RU" sz="900">
                    <a:latin typeface="Calibri" pitchFamily="34" charset="0"/>
                  </a:rPr>
                  <a:t>по _</a:t>
                </a:r>
                <a:r>
                  <a:rPr lang="ru-RU" sz="900" u="sng">
                    <a:latin typeface="Calibri" pitchFamily="34" charset="0"/>
                  </a:rPr>
                  <a:t>7-10 </a:t>
                </a:r>
                <a:r>
                  <a:rPr lang="uk-UA" sz="900" u="sng">
                    <a:latin typeface="Calibri" pitchFamily="34" charset="0"/>
                  </a:rPr>
                  <a:t>крапель згідно до розкладу______________</a:t>
                </a:r>
                <a:endParaRPr lang="ru-RU"/>
              </a:p>
            </p:txBody>
          </p:sp>
          <p:sp>
            <p:nvSpPr>
              <p:cNvPr id="36875" name="Rectangle 8"/>
              <p:cNvSpPr>
                <a:spLocks noChangeArrowheads="1"/>
              </p:cNvSpPr>
              <p:nvPr/>
            </p:nvSpPr>
            <p:spPr bwMode="auto">
              <a:xfrm>
                <a:off x="1590" y="2220"/>
                <a:ext cx="600" cy="765"/>
              </a:xfrm>
              <a:prstGeom prst="rect">
                <a:avLst/>
              </a:prstGeom>
              <a:solidFill>
                <a:srgbClr val="FFFFFF"/>
              </a:solidFill>
              <a:ln w="9525" algn="ctr">
                <a:solidFill>
                  <a:srgbClr val="000000"/>
                </a:solidFill>
                <a:miter lim="800000"/>
                <a:headEnd/>
                <a:tailEnd/>
              </a:ln>
            </p:spPr>
            <p:txBody>
              <a:bodyPr lIns="18000" tIns="10800" rIns="18000" bIns="10800"/>
              <a:lstStyle/>
              <a:p>
                <a:r>
                  <a:rPr lang="ru-RU" sz="800" dirty="0">
                    <a:latin typeface="Calibri" pitchFamily="34" charset="0"/>
                  </a:rPr>
                  <a:t>Дата </a:t>
                </a:r>
                <a:r>
                  <a:rPr lang="uk-UA" sz="800" dirty="0" smtClean="0">
                    <a:latin typeface="Calibri" pitchFamily="34" charset="0"/>
                  </a:rPr>
                  <a:t>02.03.2021 р.</a:t>
                </a:r>
                <a:endParaRPr lang="ru-RU" dirty="0"/>
              </a:p>
            </p:txBody>
          </p:sp>
          <p:sp>
            <p:nvSpPr>
              <p:cNvPr id="36876" name="Rectangle 9"/>
              <p:cNvSpPr>
                <a:spLocks noChangeArrowheads="1"/>
              </p:cNvSpPr>
              <p:nvPr/>
            </p:nvSpPr>
            <p:spPr bwMode="auto">
              <a:xfrm>
                <a:off x="1590" y="2985"/>
                <a:ext cx="600" cy="825"/>
              </a:xfrm>
              <a:prstGeom prst="rect">
                <a:avLst/>
              </a:prstGeom>
              <a:solidFill>
                <a:srgbClr val="FFFFFF"/>
              </a:solidFill>
              <a:ln w="9525">
                <a:solidFill>
                  <a:srgbClr val="000000"/>
                </a:solidFill>
                <a:miter lim="800000"/>
                <a:headEnd/>
                <a:tailEnd/>
              </a:ln>
            </p:spPr>
            <p:txBody>
              <a:bodyPr lIns="18000" tIns="10800" rIns="18000" bIns="10800"/>
              <a:lstStyle/>
              <a:p>
                <a:r>
                  <a:rPr lang="ru-RU" sz="800">
                    <a:latin typeface="Calibri" pitchFamily="34" charset="0"/>
                  </a:rPr>
                  <a:t>П</a:t>
                </a:r>
                <a:r>
                  <a:rPr lang="uk-UA" sz="800">
                    <a:latin typeface="Calibri" pitchFamily="34" charset="0"/>
                  </a:rPr>
                  <a:t>і</a:t>
                </a:r>
                <a:r>
                  <a:rPr lang="ru-RU" sz="800">
                    <a:latin typeface="Calibri" pitchFamily="34" charset="0"/>
                  </a:rPr>
                  <a:t>дпис</a:t>
                </a:r>
                <a:r>
                  <a:rPr lang="ru-RU" sz="900">
                    <a:latin typeface="Calibri" pitchFamily="34" charset="0"/>
                  </a:rPr>
                  <a:t> </a:t>
                </a:r>
                <a:endParaRPr lang="ru-RU"/>
              </a:p>
            </p:txBody>
          </p:sp>
          <p:sp>
            <p:nvSpPr>
              <p:cNvPr id="14" name="Rectangle 10"/>
              <p:cNvSpPr>
                <a:spLocks noChangeArrowheads="1"/>
              </p:cNvSpPr>
              <p:nvPr/>
            </p:nvSpPr>
            <p:spPr bwMode="auto">
              <a:xfrm>
                <a:off x="5222" y="1423"/>
                <a:ext cx="365"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uk-UA" sz="900" dirty="0">
                    <a:latin typeface="Calibri" pitchFamily="34" charset="0"/>
                    <a:cs typeface="Arial" pitchFamily="34" charset="0"/>
                  </a:rPr>
                  <a:t>Зберігати в прохолодному, захищеному від світла місці</a:t>
                </a:r>
                <a:endParaRPr lang="ru-RU" dirty="0">
                  <a:latin typeface="Arial" pitchFamily="34" charset="0"/>
                  <a:cs typeface="Arial" pitchFamily="34" charset="0"/>
                </a:endParaRPr>
              </a:p>
            </p:txBody>
          </p:sp>
          <p:sp>
            <p:nvSpPr>
              <p:cNvPr id="15" name="Rectangle 11"/>
              <p:cNvSpPr>
                <a:spLocks noChangeArrowheads="1"/>
              </p:cNvSpPr>
              <p:nvPr/>
            </p:nvSpPr>
            <p:spPr bwMode="auto">
              <a:xfrm>
                <a:off x="2230" y="1806"/>
                <a:ext cx="2627" cy="398"/>
              </a:xfrm>
              <a:prstGeom prst="rect">
                <a:avLst/>
              </a:prstGeom>
              <a:solidFill>
                <a:srgbClr val="9BBB59"/>
              </a:solidFill>
              <a:ln w="38100">
                <a:solidFill>
                  <a:srgbClr val="F2F2F2"/>
                </a:solidFill>
                <a:miter lim="800000"/>
                <a:headEnd/>
                <a:tailEnd/>
              </a:ln>
              <a:effectLst>
                <a:outerShdw dist="28398" dir="3806097" algn="ctr" rotWithShape="0">
                  <a:srgbClr val="4E6128">
                    <a:alpha val="50000"/>
                  </a:srgbClr>
                </a:outerShdw>
              </a:effectLst>
            </p:spPr>
            <p:txBody>
              <a:bodyPr/>
              <a:lstStyle/>
              <a:p>
                <a:pPr algn="ctr">
                  <a:spcAft>
                    <a:spcPts val="1000"/>
                  </a:spcAft>
                  <a:defRPr/>
                </a:pPr>
                <a:r>
                  <a:rPr lang="ru-RU" sz="900" b="1">
                    <a:latin typeface="Calibri" pitchFamily="34" charset="0"/>
                    <a:cs typeface="Arial" pitchFamily="34" charset="0"/>
                  </a:rPr>
                  <a:t>ВНУТР</a:t>
                </a:r>
                <a:r>
                  <a:rPr lang="uk-UA" sz="900" b="1">
                    <a:latin typeface="Calibri" pitchFamily="34" charset="0"/>
                    <a:cs typeface="Arial" pitchFamily="34" charset="0"/>
                  </a:rPr>
                  <a:t>ІШНЄ</a:t>
                </a:r>
                <a:endParaRPr lang="ru-RU">
                  <a:latin typeface="Arial" pitchFamily="34" charset="0"/>
                  <a:cs typeface="Arial" pitchFamily="34" charset="0"/>
                </a:endParaRPr>
              </a:p>
            </p:txBody>
          </p:sp>
          <p:sp>
            <p:nvSpPr>
              <p:cNvPr id="36879" name="Rectangle 12"/>
              <p:cNvSpPr>
                <a:spLocks noChangeArrowheads="1"/>
              </p:cNvSpPr>
              <p:nvPr/>
            </p:nvSpPr>
            <p:spPr bwMode="auto">
              <a:xfrm>
                <a:off x="2198" y="2235"/>
                <a:ext cx="2767" cy="435"/>
              </a:xfrm>
              <a:prstGeom prst="rect">
                <a:avLst/>
              </a:prstGeom>
              <a:solidFill>
                <a:srgbClr val="FFFFFF"/>
              </a:solidFill>
              <a:ln w="9525" algn="ctr">
                <a:solidFill>
                  <a:srgbClr val="000000"/>
                </a:solidFill>
                <a:miter lim="800000"/>
                <a:headEnd/>
                <a:tailEnd/>
              </a:ln>
            </p:spPr>
            <p:txBody>
              <a:bodyPr lIns="18000" tIns="10800" rIns="18000" bIns="10800"/>
              <a:lstStyle/>
              <a:p>
                <a:pPr algn="ctr">
                  <a:lnSpc>
                    <a:spcPct val="24000"/>
                  </a:lnSpc>
                </a:pPr>
                <a:endParaRPr lang="ru-RU" sz="800" b="1">
                  <a:latin typeface="Times New Roman" pitchFamily="18" charset="0"/>
                </a:endParaRPr>
              </a:p>
              <a:p>
                <a:pPr algn="ctr">
                  <a:lnSpc>
                    <a:spcPct val="72000"/>
                  </a:lnSpc>
                </a:pPr>
                <a:r>
                  <a:rPr lang="ru-RU" sz="900" b="1">
                    <a:latin typeface="Calibri" pitchFamily="34" charset="0"/>
                  </a:rPr>
                  <a:t>Гомеопатич</a:t>
                </a:r>
                <a:r>
                  <a:rPr lang="uk-UA" sz="900" b="1">
                    <a:latin typeface="Calibri" pitchFamily="34" charset="0"/>
                  </a:rPr>
                  <a:t>ний </a:t>
                </a:r>
                <a:r>
                  <a:rPr lang="ru-RU" sz="900" b="1">
                    <a:latin typeface="Calibri" pitchFamily="34" charset="0"/>
                  </a:rPr>
                  <a:t>л</a:t>
                </a:r>
                <a:r>
                  <a:rPr lang="uk-UA" sz="900" b="1">
                    <a:latin typeface="Calibri" pitchFamily="34" charset="0"/>
                  </a:rPr>
                  <a:t>і</a:t>
                </a:r>
                <a:r>
                  <a:rPr lang="ru-RU" sz="900" b="1">
                    <a:latin typeface="Calibri" pitchFamily="34" charset="0"/>
                  </a:rPr>
                  <a:t>карс</a:t>
                </a:r>
                <a:r>
                  <a:rPr lang="uk-UA" sz="900" b="1">
                    <a:latin typeface="Calibri" pitchFamily="34" charset="0"/>
                  </a:rPr>
                  <a:t>ький</a:t>
                </a:r>
                <a:r>
                  <a:rPr lang="ru-RU" sz="900" b="1">
                    <a:latin typeface="Calibri" pitchFamily="34" charset="0"/>
                  </a:rPr>
                  <a:t> </a:t>
                </a:r>
                <a:r>
                  <a:rPr lang="uk-UA" sz="900" b="1">
                    <a:latin typeface="Calibri" pitchFamily="34" charset="0"/>
                  </a:rPr>
                  <a:t>засіб</a:t>
                </a:r>
                <a:endParaRPr lang="ru-RU"/>
              </a:p>
            </p:txBody>
          </p:sp>
          <p:sp>
            <p:nvSpPr>
              <p:cNvPr id="17" name="Rectangle 13"/>
              <p:cNvSpPr>
                <a:spLocks noChangeArrowheads="1"/>
              </p:cNvSpPr>
              <p:nvPr/>
            </p:nvSpPr>
            <p:spPr bwMode="auto">
              <a:xfrm>
                <a:off x="4965" y="1423"/>
                <a:ext cx="247"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ru-RU" sz="900" dirty="0">
                    <a:latin typeface="Calibri" pitchFamily="34" charset="0"/>
                    <a:cs typeface="Arial" pitchFamily="34" charset="0"/>
                  </a:rPr>
                  <a:t>Бер</a:t>
                </a:r>
                <a:r>
                  <a:rPr lang="uk-UA" sz="900" dirty="0" err="1">
                    <a:latin typeface="Calibri" pitchFamily="34" charset="0"/>
                    <a:cs typeface="Arial" pitchFamily="34" charset="0"/>
                  </a:rPr>
                  <a:t>егти</a:t>
                </a:r>
                <a:r>
                  <a:rPr lang="uk-UA" sz="900" dirty="0">
                    <a:latin typeface="Calibri" pitchFamily="34" charset="0"/>
                    <a:cs typeface="Arial" pitchFamily="34" charset="0"/>
                  </a:rPr>
                  <a:t> від дітей</a:t>
                </a:r>
                <a:endParaRPr lang="ru-RU" dirty="0">
                  <a:latin typeface="Arial" pitchFamily="34" charset="0"/>
                  <a:cs typeface="Arial" pitchFamily="34" charset="0"/>
                </a:endParaRPr>
              </a:p>
            </p:txBody>
          </p:sp>
        </p:grpSp>
      </p:grpSp>
    </p:spTree>
    <p:extLst>
      <p:ext uri="{BB962C8B-B14F-4D97-AF65-F5344CB8AC3E}">
        <p14:creationId xmlns:p14="http://schemas.microsoft.com/office/powerpoint/2010/main" val="10901641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92500" lnSpcReduction="10000"/>
          </a:bodyPr>
          <a:lstStyle/>
          <a:p>
            <a:pPr marL="274320" indent="-274320" algn="just" hangingPunct="0">
              <a:buNone/>
              <a:defRPr/>
            </a:pPr>
            <a:r>
              <a:rPr lang="ru-RU" i="1" dirty="0" smtClean="0"/>
              <a:t>Штамп </a:t>
            </a:r>
            <a:r>
              <a:rPr lang="ru-RU" i="1" dirty="0" err="1" smtClean="0"/>
              <a:t>лікувально-профілактичного</a:t>
            </a:r>
            <a:r>
              <a:rPr lang="ru-RU" i="1" dirty="0" smtClean="0"/>
              <a:t> закладу</a:t>
            </a:r>
            <a:endParaRPr lang="ru-RU" dirty="0" smtClean="0"/>
          </a:p>
          <a:p>
            <a:pPr marL="274320" indent="-274320" algn="just" hangingPunct="0">
              <a:buNone/>
              <a:defRPr/>
            </a:pPr>
            <a:r>
              <a:rPr lang="ru-RU" i="1" dirty="0" smtClean="0"/>
              <a:t>Дата </a:t>
            </a:r>
            <a:endParaRPr lang="ru-RU" dirty="0" smtClean="0"/>
          </a:p>
          <a:p>
            <a:pPr marL="274320" indent="-274320" algn="just" hangingPunct="0">
              <a:buNone/>
              <a:defRPr/>
            </a:pPr>
            <a:r>
              <a:rPr lang="ru-RU" i="1" dirty="0" err="1" smtClean="0"/>
              <a:t>Прізвище</a:t>
            </a:r>
            <a:r>
              <a:rPr lang="ru-RU" i="1" dirty="0" smtClean="0"/>
              <a:t>, </a:t>
            </a:r>
            <a:r>
              <a:rPr lang="ru-RU" i="1" dirty="0" err="1" smtClean="0"/>
              <a:t>ім'я</a:t>
            </a:r>
            <a:r>
              <a:rPr lang="ru-RU" i="1" dirty="0" smtClean="0"/>
              <a:t> та </a:t>
            </a:r>
            <a:r>
              <a:rPr lang="ru-RU" i="1" dirty="0" err="1" smtClean="0"/>
              <a:t>по-батькові</a:t>
            </a:r>
            <a:r>
              <a:rPr lang="ru-RU" i="1" dirty="0" smtClean="0"/>
              <a:t> хворого, </a:t>
            </a:r>
            <a:r>
              <a:rPr lang="ru-RU" i="1" dirty="0" err="1" smtClean="0"/>
              <a:t>вік</a:t>
            </a:r>
            <a:endParaRPr lang="ru-RU" i="1" dirty="0" smtClean="0"/>
          </a:p>
          <a:p>
            <a:pPr marL="274320" indent="-274320" algn="just" hangingPunct="0">
              <a:buNone/>
              <a:defRPr/>
            </a:pPr>
            <a:r>
              <a:rPr lang="ru-RU" i="1" dirty="0" err="1" smtClean="0"/>
              <a:t>Прізвище</a:t>
            </a:r>
            <a:r>
              <a:rPr lang="ru-RU" i="1" dirty="0" smtClean="0"/>
              <a:t>, </a:t>
            </a:r>
            <a:r>
              <a:rPr lang="ru-RU" i="1" dirty="0" err="1" smtClean="0"/>
              <a:t>ім'я</a:t>
            </a:r>
            <a:r>
              <a:rPr lang="ru-RU" i="1" dirty="0" smtClean="0"/>
              <a:t> та </a:t>
            </a:r>
            <a:r>
              <a:rPr lang="ru-RU" i="1" dirty="0" err="1" smtClean="0"/>
              <a:t>по-батькові</a:t>
            </a:r>
            <a:r>
              <a:rPr lang="ru-RU" i="1" dirty="0" smtClean="0"/>
              <a:t> </a:t>
            </a:r>
            <a:r>
              <a:rPr lang="ru-RU" i="1" dirty="0" err="1" smtClean="0"/>
              <a:t>лікаря</a:t>
            </a:r>
            <a:endParaRPr lang="ru-RU" dirty="0" smtClean="0"/>
          </a:p>
          <a:p>
            <a:pPr marL="274320" indent="-274320" hangingPunct="0">
              <a:buNone/>
              <a:defRPr/>
            </a:pPr>
            <a:r>
              <a:rPr lang="uk-UA" i="1" dirty="0" smtClean="0"/>
              <a:t>	</a:t>
            </a:r>
            <a:r>
              <a:rPr lang="en-US" i="1" dirty="0" err="1" smtClean="0"/>
              <a:t>Rp</a:t>
            </a:r>
            <a:r>
              <a:rPr lang="en-US" i="1" dirty="0" smtClean="0"/>
              <a:t>.: </a:t>
            </a:r>
            <a:r>
              <a:rPr lang="uk-UA" i="1" dirty="0" smtClean="0"/>
              <a:t> </a:t>
            </a:r>
            <a:r>
              <a:rPr lang="en-US" i="1" dirty="0" err="1" smtClean="0"/>
              <a:t>Dilutio</a:t>
            </a:r>
            <a:r>
              <a:rPr lang="en-US" i="1" dirty="0" smtClean="0"/>
              <a:t> Magnesium </a:t>
            </a:r>
            <a:r>
              <a:rPr lang="en-US" i="1" dirty="0" err="1" smtClean="0"/>
              <a:t>sulfuricum</a:t>
            </a:r>
            <a:r>
              <a:rPr lang="en-US" b="1" dirty="0" smtClean="0"/>
              <a:t> </a:t>
            </a:r>
            <a:r>
              <a:rPr lang="it-IT" i="1" dirty="0" smtClean="0"/>
              <a:t>X</a:t>
            </a:r>
            <a:r>
              <a:rPr lang="ru-RU" i="1" dirty="0" smtClean="0"/>
              <a:t>3</a:t>
            </a:r>
            <a:r>
              <a:rPr lang="ru-RU" dirty="0" smtClean="0"/>
              <a:t> </a:t>
            </a:r>
            <a:r>
              <a:rPr lang="ru-RU" i="1" dirty="0" smtClean="0"/>
              <a:t>– 10,0 </a:t>
            </a:r>
            <a:endParaRPr lang="ru-RU" dirty="0" smtClean="0"/>
          </a:p>
          <a:p>
            <a:pPr marL="274320" indent="-274320" hangingPunct="0">
              <a:buNone/>
              <a:defRPr/>
            </a:pPr>
            <a:r>
              <a:rPr lang="ru-RU" i="1" dirty="0" smtClean="0"/>
              <a:t>		D. S. По 10</a:t>
            </a:r>
            <a:r>
              <a:rPr lang="uk-UA" i="1" dirty="0" smtClean="0"/>
              <a:t> крапель вечері </a:t>
            </a:r>
            <a:r>
              <a:rPr lang="ru-RU" i="1" dirty="0" smtClean="0"/>
              <a:t>за 30 </a:t>
            </a:r>
            <a:r>
              <a:rPr lang="ru-RU" i="1" dirty="0" err="1" smtClean="0"/>
              <a:t>хвилин</a:t>
            </a:r>
            <a:r>
              <a:rPr lang="ru-RU" i="1" dirty="0" smtClean="0"/>
              <a:t> </a:t>
            </a:r>
            <a:r>
              <a:rPr lang="x-none" i="1" smtClean="0"/>
              <a:t>до </a:t>
            </a:r>
            <a:r>
              <a:rPr lang="uk-UA" i="1" dirty="0" smtClean="0"/>
              <a:t>їжі</a:t>
            </a:r>
            <a:endParaRPr lang="ru-RU" dirty="0" smtClean="0"/>
          </a:p>
          <a:p>
            <a:pPr marL="274320" indent="-274320" algn="just" hangingPunct="0">
              <a:buNone/>
              <a:defRPr/>
            </a:pPr>
            <a:r>
              <a:rPr lang="ru-RU" i="1" dirty="0" err="1" smtClean="0"/>
              <a:t>Підпис</a:t>
            </a:r>
            <a:r>
              <a:rPr lang="ru-RU" i="1" dirty="0" smtClean="0"/>
              <a:t> </a:t>
            </a:r>
            <a:r>
              <a:rPr lang="ru-RU" i="1" dirty="0" err="1" smtClean="0"/>
              <a:t>лікаря</a:t>
            </a:r>
            <a:endParaRPr lang="ru-RU" dirty="0" smtClean="0"/>
          </a:p>
          <a:p>
            <a:pPr marL="274320" indent="-274320" algn="just" hangingPunct="0">
              <a:buNone/>
              <a:defRPr/>
            </a:pPr>
            <a:r>
              <a:rPr lang="ru-RU" i="1" dirty="0" err="1" smtClean="0"/>
              <a:t>Особова</a:t>
            </a:r>
            <a:r>
              <a:rPr lang="ru-RU" i="1" dirty="0" smtClean="0"/>
              <a:t> печатка </a:t>
            </a:r>
            <a:r>
              <a:rPr lang="ru-RU" i="1" dirty="0" err="1" smtClean="0"/>
              <a:t>лікаря</a:t>
            </a:r>
            <a:endParaRPr lang="ru-RU" dirty="0" smtClean="0"/>
          </a:p>
          <a:p>
            <a:pPr marL="274320" indent="-274320" hangingPunct="0">
              <a:buFont typeface="Wingdings 2"/>
              <a:buChar char=""/>
              <a:defRPr/>
            </a:pPr>
            <a:endParaRPr lang="ru-RU" dirty="0" smtClean="0"/>
          </a:p>
          <a:p>
            <a:pPr marL="274320" indent="-274320" hangingPunct="0">
              <a:buFont typeface="Wingdings 2"/>
              <a:buChar char=""/>
              <a:defRPr/>
            </a:pPr>
            <a:r>
              <a:rPr lang="ru-RU" b="1" i="1" dirty="0" smtClean="0"/>
              <a:t>Характеристика </a:t>
            </a:r>
            <a:r>
              <a:rPr lang="ru-RU" b="1" i="1" dirty="0" err="1" smtClean="0"/>
              <a:t>лікарського</a:t>
            </a:r>
            <a:r>
              <a:rPr lang="ru-RU" b="1" i="1" dirty="0" smtClean="0"/>
              <a:t> препарату. </a:t>
            </a:r>
            <a:r>
              <a:rPr lang="ru-RU" dirty="0" err="1" smtClean="0"/>
              <a:t>гомеопатичні</a:t>
            </a:r>
            <a:r>
              <a:rPr lang="ru-RU" dirty="0" smtClean="0"/>
              <a:t> </a:t>
            </a:r>
            <a:r>
              <a:rPr lang="ru-RU" dirty="0" err="1" smtClean="0"/>
              <a:t>краплі</a:t>
            </a:r>
            <a:r>
              <a:rPr lang="ru-RU" dirty="0" smtClean="0"/>
              <a:t>, до складу </a:t>
            </a:r>
            <a:r>
              <a:rPr lang="ru-RU" dirty="0" err="1" smtClean="0"/>
              <a:t>яких</a:t>
            </a:r>
            <a:r>
              <a:rPr lang="ru-RU" dirty="0" smtClean="0"/>
              <a:t> входить </a:t>
            </a:r>
            <a:r>
              <a:rPr lang="ru-RU" dirty="0" err="1" smtClean="0"/>
              <a:t>сировина</a:t>
            </a:r>
            <a:r>
              <a:rPr lang="ru-RU" dirty="0" smtClean="0"/>
              <a:t> </a:t>
            </a:r>
            <a:r>
              <a:rPr lang="ru-RU" dirty="0" err="1" smtClean="0"/>
              <a:t>мінерального</a:t>
            </a:r>
            <a:r>
              <a:rPr lang="ru-RU" dirty="0" smtClean="0"/>
              <a:t> </a:t>
            </a:r>
            <a:r>
              <a:rPr lang="ru-RU" dirty="0" err="1" smtClean="0"/>
              <a:t>походження</a:t>
            </a:r>
            <a:r>
              <a:rPr lang="ru-RU" dirty="0" smtClean="0"/>
              <a:t> </a:t>
            </a:r>
            <a:r>
              <a:rPr lang="ru-RU" dirty="0" err="1" smtClean="0"/>
              <a:t>Магнію</a:t>
            </a:r>
            <a:r>
              <a:rPr lang="ru-RU" dirty="0" smtClean="0"/>
              <a:t> сульфат. </a:t>
            </a:r>
            <a:endParaRPr lang="ru-RU" dirty="0"/>
          </a:p>
        </p:txBody>
      </p:sp>
      <p:sp>
        <p:nvSpPr>
          <p:cNvPr id="2" name="Заголовок 1"/>
          <p:cNvSpPr>
            <a:spLocks noGrp="1"/>
          </p:cNvSpPr>
          <p:nvPr>
            <p:ph type="title"/>
          </p:nvPr>
        </p:nvSpPr>
        <p:spPr/>
        <p:txBody>
          <a:bodyPr>
            <a:normAutofit fontScale="90000"/>
          </a:bodyPr>
          <a:lstStyle/>
          <a:p>
            <a:pPr>
              <a:defRPr/>
            </a:pPr>
            <a:r>
              <a:rPr sz="3200" b="1" err="1">
                <a:solidFill>
                  <a:schemeClr val="tx1"/>
                </a:solidFill>
              </a:rPr>
              <a:t>Rp</a:t>
            </a:r>
            <a:r>
              <a:rPr sz="3200" b="1">
                <a:solidFill>
                  <a:schemeClr val="tx1"/>
                </a:solidFill>
              </a:rPr>
              <a:t>.: </a:t>
            </a:r>
            <a:r>
              <a:rPr lang="de-DE" sz="3200" b="1" err="1">
                <a:solidFill>
                  <a:schemeClr val="tx1"/>
                </a:solidFill>
              </a:rPr>
              <a:t>Dilutio</a:t>
            </a:r>
            <a:r>
              <a:rPr lang="de-DE" sz="3200" b="1">
                <a:solidFill>
                  <a:schemeClr val="tx1"/>
                </a:solidFill>
              </a:rPr>
              <a:t> </a:t>
            </a:r>
            <a:r>
              <a:rPr sz="3200" b="1">
                <a:solidFill>
                  <a:schemeClr val="tx1"/>
                </a:solidFill>
              </a:rPr>
              <a:t>Magnesium </a:t>
            </a:r>
            <a:r>
              <a:rPr sz="3200" b="1" err="1">
                <a:solidFill>
                  <a:schemeClr val="tx1"/>
                </a:solidFill>
              </a:rPr>
              <a:t>sulfuricum</a:t>
            </a:r>
            <a:r>
              <a:rPr sz="3200" b="1">
                <a:solidFill>
                  <a:schemeClr val="tx1"/>
                </a:solidFill>
              </a:rPr>
              <a:t> </a:t>
            </a:r>
            <a:r>
              <a:rPr lang="it-IT" sz="3200" b="1">
                <a:solidFill>
                  <a:schemeClr val="tx1"/>
                </a:solidFill>
              </a:rPr>
              <a:t>X</a:t>
            </a:r>
            <a:r>
              <a:rPr sz="3200" b="1">
                <a:solidFill>
                  <a:schemeClr val="tx1"/>
                </a:solidFill>
              </a:rPr>
              <a:t>3</a:t>
            </a:r>
            <a:r>
              <a:rPr lang="uk-UA" sz="3200" b="1">
                <a:solidFill>
                  <a:schemeClr val="tx1"/>
                </a:solidFill>
              </a:rPr>
              <a:t> – 10,0</a:t>
            </a:r>
            <a:r>
              <a:rPr lang="ru-RU" sz="3200">
                <a:solidFill>
                  <a:schemeClr val="tx1"/>
                </a:solidFill>
              </a:rPr>
              <a:t/>
            </a:r>
            <a:br>
              <a:rPr lang="ru-RU" sz="3200">
                <a:solidFill>
                  <a:schemeClr val="tx1"/>
                </a:solidFill>
              </a:rPr>
            </a:br>
            <a:r>
              <a:rPr lang="ru-RU" sz="3200">
                <a:solidFill>
                  <a:schemeClr val="tx1"/>
                </a:solidFill>
              </a:rPr>
              <a:t>        </a:t>
            </a:r>
            <a:r>
              <a:rPr sz="3200" b="1">
                <a:solidFill>
                  <a:schemeClr val="tx1"/>
                </a:solidFill>
              </a:rPr>
              <a:t>D</a:t>
            </a:r>
            <a:r>
              <a:rPr lang="ru-RU" sz="3200" b="1">
                <a:solidFill>
                  <a:schemeClr val="tx1"/>
                </a:solidFill>
              </a:rPr>
              <a:t>. </a:t>
            </a:r>
            <a:r>
              <a:rPr sz="3200" b="1">
                <a:solidFill>
                  <a:schemeClr val="tx1"/>
                </a:solidFill>
              </a:rPr>
              <a:t>S</a:t>
            </a:r>
            <a:r>
              <a:rPr lang="ru-RU" sz="3200" b="1">
                <a:solidFill>
                  <a:schemeClr val="tx1"/>
                </a:solidFill>
              </a:rPr>
              <a:t>. </a:t>
            </a:r>
            <a:r>
              <a:rPr lang="uk-UA" sz="3200" b="1">
                <a:solidFill>
                  <a:schemeClr val="tx1"/>
                </a:solidFill>
              </a:rPr>
              <a:t>По </a:t>
            </a:r>
            <a:r>
              <a:rPr lang="ru-RU" sz="3200" b="1">
                <a:solidFill>
                  <a:schemeClr val="tx1"/>
                </a:solidFill>
              </a:rPr>
              <a:t>10</a:t>
            </a:r>
            <a:r>
              <a:rPr lang="uk-UA" sz="3200" b="1">
                <a:solidFill>
                  <a:schemeClr val="tx1"/>
                </a:solidFill>
              </a:rPr>
              <a:t> крапель </a:t>
            </a:r>
            <a:r>
              <a:rPr lang="ru-RU" sz="3200" b="1" err="1">
                <a:solidFill>
                  <a:schemeClr val="tx1"/>
                </a:solidFill>
              </a:rPr>
              <a:t>ввечері</a:t>
            </a:r>
            <a:r>
              <a:rPr lang="ru-RU" sz="3200" b="1">
                <a:solidFill>
                  <a:schemeClr val="tx1"/>
                </a:solidFill>
              </a:rPr>
              <a:t> за 30 </a:t>
            </a:r>
            <a:r>
              <a:rPr lang="ru-RU" sz="3200" b="1" err="1">
                <a:solidFill>
                  <a:schemeClr val="tx1"/>
                </a:solidFill>
              </a:rPr>
              <a:t>хв</a:t>
            </a:r>
            <a:r>
              <a:rPr lang="ru-RU" sz="3200" b="1">
                <a:solidFill>
                  <a:schemeClr val="tx1"/>
                </a:solidFill>
              </a:rPr>
              <a:t> до </a:t>
            </a:r>
            <a:r>
              <a:rPr lang="ru-RU" sz="3200" b="1" err="1">
                <a:solidFill>
                  <a:schemeClr val="tx1"/>
                </a:solidFill>
              </a:rPr>
              <a:t>їжі</a:t>
            </a:r>
            <a:endParaRPr lang="ru-RU" sz="3200">
              <a:solidFill>
                <a:schemeClr val="tx1"/>
              </a:solidFill>
            </a:endParaRPr>
          </a:p>
        </p:txBody>
      </p:sp>
    </p:spTree>
    <p:extLst>
      <p:ext uri="{BB962C8B-B14F-4D97-AF65-F5344CB8AC3E}">
        <p14:creationId xmlns:p14="http://schemas.microsoft.com/office/powerpoint/2010/main" val="24350981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Содержимое 2"/>
          <p:cNvSpPr>
            <a:spLocks noGrp="1"/>
          </p:cNvSpPr>
          <p:nvPr>
            <p:ph idx="1"/>
          </p:nvPr>
        </p:nvSpPr>
        <p:spPr>
          <a:xfrm>
            <a:off x="1809750" y="714376"/>
            <a:ext cx="8643938" cy="5929313"/>
          </a:xfrm>
        </p:spPr>
        <p:txBody>
          <a:bodyPr>
            <a:normAutofit lnSpcReduction="10000"/>
          </a:bodyPr>
          <a:lstStyle/>
          <a:p>
            <a:pPr algn="ctr" hangingPunct="0">
              <a:buFont typeface="Wingdings 2" pitchFamily="18" charset="2"/>
              <a:buNone/>
            </a:pPr>
            <a:r>
              <a:rPr lang="ru-RU" sz="2000" b="1"/>
              <a:t>ППК </a:t>
            </a:r>
            <a:r>
              <a:rPr lang="ru-RU" sz="2000"/>
              <a:t>(зворотній бік)</a:t>
            </a:r>
          </a:p>
          <a:p>
            <a:pPr hangingPunct="0">
              <a:buFont typeface="Wingdings 2" pitchFamily="18" charset="2"/>
              <a:buNone/>
            </a:pPr>
            <a:r>
              <a:rPr lang="ru-RU" sz="2000"/>
              <a:t>Субстанції </a:t>
            </a:r>
            <a:r>
              <a:rPr lang="en-US" sz="2000"/>
              <a:t>Magnesium sulfuricum</a:t>
            </a:r>
            <a:r>
              <a:rPr lang="ru-RU" sz="2000"/>
              <a:t>: 1,0 г  </a:t>
            </a:r>
          </a:p>
          <a:p>
            <a:pPr hangingPunct="0">
              <a:buFont typeface="Wingdings 2" pitchFamily="18" charset="2"/>
              <a:buNone/>
            </a:pPr>
            <a:r>
              <a:rPr lang="ru-RU" sz="2000"/>
              <a:t>Розведення </a:t>
            </a:r>
            <a:r>
              <a:rPr lang="en-US" sz="2000"/>
              <a:t>Magnesium sulfuricum</a:t>
            </a:r>
            <a:r>
              <a:rPr lang="it-IT" sz="2000"/>
              <a:t> X</a:t>
            </a:r>
            <a:r>
              <a:rPr lang="ru-RU" sz="2000"/>
              <a:t>1 : 1,0 г</a:t>
            </a:r>
          </a:p>
          <a:p>
            <a:pPr hangingPunct="0">
              <a:buFont typeface="Wingdings 2" pitchFamily="18" charset="2"/>
              <a:buNone/>
            </a:pPr>
            <a:r>
              <a:rPr lang="ru-RU" sz="2000"/>
              <a:t>Розведення </a:t>
            </a:r>
            <a:r>
              <a:rPr lang="en-US" sz="2000"/>
              <a:t>Magnesium sulfuricum</a:t>
            </a:r>
            <a:r>
              <a:rPr lang="it-IT" sz="2000"/>
              <a:t> X</a:t>
            </a:r>
            <a:r>
              <a:rPr lang="ru-RU" sz="2000"/>
              <a:t>2 : 1,0 г</a:t>
            </a:r>
          </a:p>
          <a:p>
            <a:pPr hangingPunct="0">
              <a:buFont typeface="Wingdings 2" pitchFamily="18" charset="2"/>
              <a:buNone/>
            </a:pPr>
            <a:r>
              <a:rPr lang="ru-RU" sz="2000"/>
              <a:t>Спирту етилового 45 % для виготовлення розведення Х1: 9,0 г </a:t>
            </a:r>
          </a:p>
          <a:p>
            <a:pPr hangingPunct="0">
              <a:buFont typeface="Wingdings 2" pitchFamily="18" charset="2"/>
              <a:buNone/>
            </a:pPr>
            <a:r>
              <a:rPr lang="ru-RU" sz="2000"/>
              <a:t>Спирту етилового 45 % для виготовлення розведення Х2: 9,0 г</a:t>
            </a:r>
          </a:p>
          <a:p>
            <a:pPr hangingPunct="0">
              <a:buFont typeface="Wingdings 2" pitchFamily="18" charset="2"/>
              <a:buNone/>
            </a:pPr>
            <a:r>
              <a:rPr lang="ru-RU" sz="2000"/>
              <a:t>Спирту етилового 45 % для виготовлення розведення Х3: 9,0 г</a:t>
            </a:r>
          </a:p>
          <a:p>
            <a:pPr hangingPunct="0"/>
            <a:endParaRPr lang="ru-RU" sz="2000"/>
          </a:p>
          <a:p>
            <a:pPr algn="just"/>
            <a:r>
              <a:rPr lang="ru-RU" sz="2000" b="1" i="1"/>
              <a:t>Технологія. </a:t>
            </a:r>
            <a:r>
              <a:rPr lang="ru-RU" sz="2000"/>
              <a:t>Виставляють на стіл 3 флакони з пробками, нумерують їх (Х1, </a:t>
            </a:r>
            <a:r>
              <a:rPr lang="en-US" sz="2000"/>
              <a:t>X2, </a:t>
            </a:r>
            <a:r>
              <a:rPr lang="ru-RU" sz="2000"/>
              <a:t>Х3). У кожен флакон відважують по 9,0 г спирту етилового 45 %. Потім у флакон з позначенням Х1 відважують 1,0 г субстанції </a:t>
            </a:r>
            <a:r>
              <a:rPr lang="en-US" sz="2000"/>
              <a:t>Magnesium sulfuricum, </a:t>
            </a:r>
            <a:r>
              <a:rPr lang="ru-RU" sz="2000"/>
              <a:t>закривають кришкою і енергійно струшують зверху вниз 10 раз (потенціюють). Після цього з флакона Х1 додають 1,0 г розведення у флакон з написом Х2 і знову струшують зверху вниз 10 раз (потенціюють). Далі у флакон Х3 відважують 1,0 г розведення Х2, закупорюють, потенціюють 10 раз. Наклеюють № рецепта. Заповнюють ППК (лицьовий бік).</a:t>
            </a:r>
          </a:p>
        </p:txBody>
      </p:sp>
      <p:sp>
        <p:nvSpPr>
          <p:cNvPr id="2" name="Заголовок 1"/>
          <p:cNvSpPr>
            <a:spLocks noGrp="1"/>
          </p:cNvSpPr>
          <p:nvPr>
            <p:ph type="title"/>
          </p:nvPr>
        </p:nvSpPr>
        <p:spPr>
          <a:xfrm>
            <a:off x="2024034" y="142852"/>
            <a:ext cx="8229600" cy="582594"/>
          </a:xfrm>
        </p:spPr>
        <p:txBody>
          <a:bodyPr>
            <a:normAutofit fontScale="90000"/>
          </a:bodyPr>
          <a:lstStyle/>
          <a:p>
            <a:pPr>
              <a:defRPr/>
            </a:pPr>
            <a:r>
              <a:rPr lang="ru-RU" b="1" i="1" err="1" smtClean="0">
                <a:solidFill>
                  <a:schemeClr val="tx1"/>
                </a:solidFill>
              </a:rPr>
              <a:t>Технологія</a:t>
            </a:r>
            <a:endParaRPr lang="ru-RU">
              <a:solidFill>
                <a:schemeClr val="tx1"/>
              </a:solidFill>
            </a:endParaRPr>
          </a:p>
        </p:txBody>
      </p:sp>
    </p:spTree>
    <p:extLst>
      <p:ext uri="{BB962C8B-B14F-4D97-AF65-F5344CB8AC3E}">
        <p14:creationId xmlns:p14="http://schemas.microsoft.com/office/powerpoint/2010/main" val="19110600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Содержимое 2"/>
          <p:cNvSpPr>
            <a:spLocks noGrp="1"/>
          </p:cNvSpPr>
          <p:nvPr>
            <p:ph idx="1"/>
          </p:nvPr>
        </p:nvSpPr>
        <p:spPr/>
        <p:txBody>
          <a:bodyPr/>
          <a:lstStyle/>
          <a:p>
            <a:pPr algn="ctr" hangingPunct="0">
              <a:buFont typeface="Wingdings 2" pitchFamily="18" charset="2"/>
              <a:buNone/>
            </a:pPr>
            <a:r>
              <a:rPr lang="ru-RU" b="1" dirty="0" smtClean="0"/>
              <a:t>ППК</a:t>
            </a:r>
            <a:r>
              <a:rPr lang="ru-RU" dirty="0" smtClean="0"/>
              <a:t> (</a:t>
            </a:r>
            <a:r>
              <a:rPr lang="ru-RU" dirty="0" err="1" smtClean="0"/>
              <a:t>лицьовий</a:t>
            </a:r>
            <a:r>
              <a:rPr lang="ru-RU" dirty="0" smtClean="0"/>
              <a:t> </a:t>
            </a:r>
            <a:r>
              <a:rPr lang="ru-RU" dirty="0" err="1" smtClean="0"/>
              <a:t>бік</a:t>
            </a:r>
            <a:r>
              <a:rPr lang="ru-RU" dirty="0" smtClean="0"/>
              <a:t>)</a:t>
            </a:r>
          </a:p>
          <a:p>
            <a:pPr algn="ctr" hangingPunct="0">
              <a:buFont typeface="Wingdings 2" pitchFamily="18" charset="2"/>
              <a:buNone/>
            </a:pPr>
            <a:r>
              <a:rPr lang="ru-RU" dirty="0" smtClean="0"/>
              <a:t>Дата                 № рецепта</a:t>
            </a:r>
          </a:p>
          <a:p>
            <a:pPr algn="ctr" hangingPunct="0">
              <a:buFont typeface="Wingdings 2" pitchFamily="18" charset="2"/>
              <a:buNone/>
            </a:pPr>
            <a:r>
              <a:rPr lang="uk-UA" dirty="0" smtClean="0"/>
              <a:t>           </a:t>
            </a:r>
            <a:r>
              <a:rPr lang="en-US" dirty="0" err="1" smtClean="0"/>
              <a:t>Spiritus</a:t>
            </a:r>
            <a:r>
              <a:rPr lang="en-US" dirty="0" smtClean="0"/>
              <a:t> </a:t>
            </a:r>
            <a:r>
              <a:rPr lang="en-US" dirty="0" err="1" smtClean="0"/>
              <a:t>aethylici</a:t>
            </a:r>
            <a:r>
              <a:rPr lang="ru-RU" dirty="0" smtClean="0"/>
              <a:t> 45 % 9,0</a:t>
            </a:r>
          </a:p>
          <a:p>
            <a:pPr algn="ctr" hangingPunct="0">
              <a:buFont typeface="Wingdings 2" pitchFamily="18" charset="2"/>
              <a:buNone/>
            </a:pPr>
            <a:r>
              <a:rPr lang="en-US" u="sng" dirty="0" err="1" smtClean="0"/>
              <a:t>Dilutio</a:t>
            </a:r>
            <a:r>
              <a:rPr lang="en-US" u="sng" dirty="0" smtClean="0"/>
              <a:t> Magnesium </a:t>
            </a:r>
            <a:r>
              <a:rPr lang="en-US" u="sng" dirty="0" err="1" smtClean="0"/>
              <a:t>sulfuricum</a:t>
            </a:r>
            <a:r>
              <a:rPr lang="en-US" u="sng" dirty="0" smtClean="0"/>
              <a:t> </a:t>
            </a:r>
            <a:r>
              <a:rPr lang="ru-RU" u="sng" dirty="0" smtClean="0"/>
              <a:t>Х</a:t>
            </a:r>
            <a:r>
              <a:rPr lang="en-US" u="sng" dirty="0" smtClean="0"/>
              <a:t>2 1,0</a:t>
            </a:r>
            <a:endParaRPr lang="ru-RU" dirty="0" smtClean="0"/>
          </a:p>
          <a:p>
            <a:pPr algn="ctr" hangingPunct="0">
              <a:buFont typeface="Wingdings 2" pitchFamily="18" charset="2"/>
              <a:buNone/>
            </a:pPr>
            <a:r>
              <a:rPr lang="uk-UA" dirty="0" smtClean="0"/>
              <a:t>           </a:t>
            </a:r>
            <a:r>
              <a:rPr lang="en-US" dirty="0" smtClean="0"/>
              <a:t>m = 10,0</a:t>
            </a:r>
            <a:endParaRPr lang="ru-RU" dirty="0" smtClean="0"/>
          </a:p>
          <a:p>
            <a:pPr algn="ctr">
              <a:buFont typeface="Wingdings 2" pitchFamily="18" charset="2"/>
              <a:buNone/>
            </a:pPr>
            <a:r>
              <a:rPr lang="ru-RU" i="1" dirty="0" err="1" smtClean="0"/>
              <a:t>Пригот</a:t>
            </a:r>
            <a:r>
              <a:rPr lang="uk-UA" i="1" dirty="0" err="1" smtClean="0"/>
              <a:t>ував</a:t>
            </a:r>
            <a:r>
              <a:rPr lang="ru-RU" i="1" dirty="0" smtClean="0"/>
              <a:t> (</a:t>
            </a:r>
            <a:r>
              <a:rPr lang="ru-RU" i="1" dirty="0" err="1" smtClean="0"/>
              <a:t>підпис</a:t>
            </a:r>
            <a:r>
              <a:rPr lang="ru-RU" i="1" dirty="0" smtClean="0"/>
              <a:t>)</a:t>
            </a:r>
            <a:endParaRPr lang="ru-RU" dirty="0" smtClean="0"/>
          </a:p>
          <a:p>
            <a:pPr algn="ctr">
              <a:buFont typeface="Wingdings 2" pitchFamily="18" charset="2"/>
              <a:buNone/>
            </a:pPr>
            <a:r>
              <a:rPr lang="ru-RU" i="1" dirty="0" smtClean="0"/>
              <a:t>П</a:t>
            </a:r>
            <a:r>
              <a:rPr lang="uk-UA" i="1" dirty="0" err="1" smtClean="0"/>
              <a:t>еревірив</a:t>
            </a:r>
            <a:r>
              <a:rPr lang="ru-RU" i="1" dirty="0" smtClean="0"/>
              <a:t> (</a:t>
            </a:r>
            <a:r>
              <a:rPr lang="ru-RU" i="1" dirty="0" err="1" smtClean="0"/>
              <a:t>підпис</a:t>
            </a:r>
            <a:r>
              <a:rPr lang="ru-RU" i="1" dirty="0" smtClean="0"/>
              <a:t>)</a:t>
            </a:r>
            <a:endParaRPr lang="ru-RU" dirty="0" smtClean="0"/>
          </a:p>
          <a:p>
            <a:pPr algn="ctr">
              <a:buFont typeface="Wingdings 2" pitchFamily="18" charset="2"/>
              <a:buNone/>
            </a:pPr>
            <a:r>
              <a:rPr lang="uk-UA" i="1" dirty="0" smtClean="0"/>
              <a:t>Відпустив (підпис)</a:t>
            </a:r>
            <a:endParaRPr lang="ru-RU" dirty="0" smtClean="0"/>
          </a:p>
        </p:txBody>
      </p:sp>
      <p:sp>
        <p:nvSpPr>
          <p:cNvPr id="2" name="Заголовок 1"/>
          <p:cNvSpPr>
            <a:spLocks noGrp="1"/>
          </p:cNvSpPr>
          <p:nvPr>
            <p:ph type="title"/>
          </p:nvPr>
        </p:nvSpPr>
        <p:spPr/>
        <p:txBody>
          <a:bodyPr/>
          <a:lstStyle/>
          <a:p>
            <a:pPr>
              <a:defRPr/>
            </a:pPr>
            <a:r>
              <a:rPr lang="ru-RU" sz="3200" b="1" i="1" err="1">
                <a:solidFill>
                  <a:schemeClr val="tx1"/>
                </a:solidFill>
              </a:rPr>
              <a:t>Лицьовий</a:t>
            </a:r>
            <a:r>
              <a:rPr lang="ru-RU" sz="3200" b="1" i="1">
                <a:solidFill>
                  <a:schemeClr val="tx1"/>
                </a:solidFill>
              </a:rPr>
              <a:t> </a:t>
            </a:r>
            <a:r>
              <a:rPr lang="ru-RU" sz="3200" b="1" i="1" err="1">
                <a:solidFill>
                  <a:schemeClr val="tx1"/>
                </a:solidFill>
              </a:rPr>
              <a:t>бік</a:t>
            </a:r>
            <a:r>
              <a:rPr lang="ru-RU" sz="3200" b="1" i="1">
                <a:solidFill>
                  <a:schemeClr val="tx1"/>
                </a:solidFill>
              </a:rPr>
              <a:t> паспорта </a:t>
            </a:r>
            <a:r>
              <a:rPr lang="ru-RU" sz="3200" b="1" i="1" err="1">
                <a:solidFill>
                  <a:schemeClr val="tx1"/>
                </a:solidFill>
              </a:rPr>
              <a:t>письмового</a:t>
            </a:r>
            <a:r>
              <a:rPr lang="ru-RU" sz="3200" b="1" i="1">
                <a:solidFill>
                  <a:schemeClr val="tx1"/>
                </a:solidFill>
              </a:rPr>
              <a:t> контролю (ППК)</a:t>
            </a:r>
            <a:endParaRPr lang="ru-RU" sz="3200">
              <a:solidFill>
                <a:schemeClr val="tx1"/>
              </a:solidFill>
            </a:endParaRPr>
          </a:p>
        </p:txBody>
      </p:sp>
    </p:spTree>
    <p:extLst>
      <p:ext uri="{BB962C8B-B14F-4D97-AF65-F5344CB8AC3E}">
        <p14:creationId xmlns:p14="http://schemas.microsoft.com/office/powerpoint/2010/main" val="282895667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Содержимое 2"/>
          <p:cNvSpPr>
            <a:spLocks noGrp="1"/>
          </p:cNvSpPr>
          <p:nvPr>
            <p:ph idx="1"/>
          </p:nvPr>
        </p:nvSpPr>
        <p:spPr/>
        <p:txBody>
          <a:bodyPr/>
          <a:lstStyle/>
          <a:p>
            <a:r>
              <a:rPr lang="ru-RU" smtClean="0"/>
              <a:t>Оформлюють етикетками: «Внутрішнє», «Зберіати в прохолодному та захищеному від світла місці», «Берегти від </a:t>
            </a:r>
            <a:br>
              <a:rPr lang="ru-RU" smtClean="0"/>
            </a:br>
            <a:r>
              <a:rPr lang="ru-RU" smtClean="0"/>
              <a:t>дітей».</a:t>
            </a:r>
          </a:p>
          <a:p>
            <a:endParaRPr lang="uk-UA" smtClean="0"/>
          </a:p>
          <a:p>
            <a:r>
              <a:rPr lang="uk-UA" smtClean="0"/>
              <a:t>Даний гомеопатичний препарат </a:t>
            </a:r>
            <a:br>
              <a:rPr lang="uk-UA" smtClean="0"/>
            </a:br>
            <a:r>
              <a:rPr lang="uk-UA" smtClean="0"/>
              <a:t>використовується для </a:t>
            </a:r>
            <a:br>
              <a:rPr lang="uk-UA" smtClean="0"/>
            </a:br>
            <a:r>
              <a:rPr lang="uk-UA" smtClean="0"/>
              <a:t>лікування  гастроентероколітів</a:t>
            </a:r>
            <a:br>
              <a:rPr lang="uk-UA" smtClean="0"/>
            </a:br>
            <a:r>
              <a:rPr lang="uk-UA" smtClean="0"/>
              <a:t>та нервової диспепсії</a:t>
            </a:r>
            <a:endParaRPr lang="ru-RU" smtClean="0"/>
          </a:p>
          <a:p>
            <a:endParaRPr lang="ru-RU" smtClean="0"/>
          </a:p>
        </p:txBody>
      </p:sp>
      <p:sp>
        <p:nvSpPr>
          <p:cNvPr id="2" name="Заголовок 1"/>
          <p:cNvSpPr>
            <a:spLocks noGrp="1"/>
          </p:cNvSpPr>
          <p:nvPr>
            <p:ph type="title"/>
          </p:nvPr>
        </p:nvSpPr>
        <p:spPr/>
        <p:txBody>
          <a:bodyPr/>
          <a:lstStyle/>
          <a:p>
            <a:pPr>
              <a:defRPr/>
            </a:pPr>
            <a:r>
              <a:rPr lang="ru-RU" b="1" i="1" err="1" smtClean="0">
                <a:solidFill>
                  <a:schemeClr val="tx1"/>
                </a:solidFill>
              </a:rPr>
              <a:t>Оформлення</a:t>
            </a:r>
            <a:r>
              <a:rPr lang="ru-RU" b="1" i="1" smtClean="0">
                <a:solidFill>
                  <a:schemeClr val="tx1"/>
                </a:solidFill>
              </a:rPr>
              <a:t> до </a:t>
            </a:r>
            <a:r>
              <a:rPr lang="ru-RU" b="1" i="1" err="1" smtClean="0">
                <a:solidFill>
                  <a:schemeClr val="tx1"/>
                </a:solidFill>
              </a:rPr>
              <a:t>використання</a:t>
            </a:r>
            <a:r>
              <a:rPr lang="ru-RU" smtClean="0">
                <a:solidFill>
                  <a:schemeClr val="tx1"/>
                </a:solidFill>
              </a:rPr>
              <a:t> </a:t>
            </a:r>
            <a:endParaRPr lang="ru-RU">
              <a:solidFill>
                <a:schemeClr val="tx1"/>
              </a:solidFill>
            </a:endParaRPr>
          </a:p>
        </p:txBody>
      </p:sp>
      <p:grpSp>
        <p:nvGrpSpPr>
          <p:cNvPr id="40963" name="Группа 3"/>
          <p:cNvGrpSpPr>
            <a:grpSpLocks/>
          </p:cNvGrpSpPr>
          <p:nvPr/>
        </p:nvGrpSpPr>
        <p:grpSpPr bwMode="auto">
          <a:xfrm>
            <a:off x="7772401" y="2686051"/>
            <a:ext cx="2538413" cy="4100513"/>
            <a:chOff x="6248429" y="2685513"/>
            <a:chExt cx="2538413" cy="4101073"/>
          </a:xfrm>
        </p:grpSpPr>
        <p:pic>
          <p:nvPicPr>
            <p:cNvPr id="40964" name="Picture 3"/>
            <p:cNvPicPr>
              <a:picLocks noChangeAspect="1" noChangeArrowheads="1"/>
            </p:cNvPicPr>
            <p:nvPr/>
          </p:nvPicPr>
          <p:blipFill>
            <a:blip r:embed="rId2"/>
            <a:srcRect l="6320" t="6963" r="67078" b="5493"/>
            <a:stretch>
              <a:fillRect/>
            </a:stretch>
          </p:blipFill>
          <p:spPr bwMode="auto">
            <a:xfrm>
              <a:off x="6572264" y="2685513"/>
              <a:ext cx="2214578" cy="4101073"/>
            </a:xfrm>
            <a:prstGeom prst="rect">
              <a:avLst/>
            </a:prstGeom>
            <a:noFill/>
            <a:ln w="9525">
              <a:noFill/>
              <a:miter lim="800000"/>
              <a:headEnd/>
              <a:tailEnd/>
            </a:ln>
          </p:spPr>
        </p:pic>
        <p:grpSp>
          <p:nvGrpSpPr>
            <p:cNvPr id="40965" name="Group 2"/>
            <p:cNvGrpSpPr>
              <a:grpSpLocks/>
            </p:cNvGrpSpPr>
            <p:nvPr/>
          </p:nvGrpSpPr>
          <p:grpSpPr bwMode="auto">
            <a:xfrm>
              <a:off x="6248429" y="4414855"/>
              <a:ext cx="2538413" cy="1514475"/>
              <a:chOff x="1590" y="1424"/>
              <a:chExt cx="3997" cy="2386"/>
            </a:xfrm>
          </p:grpSpPr>
          <p:sp>
            <p:nvSpPr>
              <p:cNvPr id="40966" name="Rectangle 3"/>
              <p:cNvSpPr>
                <a:spLocks noChangeArrowheads="1"/>
              </p:cNvSpPr>
              <p:nvPr/>
            </p:nvSpPr>
            <p:spPr bwMode="auto">
              <a:xfrm>
                <a:off x="1590" y="1424"/>
                <a:ext cx="3997" cy="2386"/>
              </a:xfrm>
              <a:prstGeom prst="rect">
                <a:avLst/>
              </a:prstGeom>
              <a:solidFill>
                <a:srgbClr val="FFFFFF"/>
              </a:solidFill>
              <a:ln w="9525">
                <a:solidFill>
                  <a:srgbClr val="000000"/>
                </a:solidFill>
                <a:miter lim="800000"/>
                <a:headEnd/>
                <a:tailEnd/>
              </a:ln>
            </p:spPr>
            <p:txBody>
              <a:bodyPr/>
              <a:lstStyle/>
              <a:p>
                <a:endParaRPr lang="ru-RU">
                  <a:latin typeface="Constantia" pitchFamily="18" charset="0"/>
                </a:endParaRPr>
              </a:p>
            </p:txBody>
          </p:sp>
          <p:sp>
            <p:nvSpPr>
              <p:cNvPr id="40967" name="Rectangle 4"/>
              <p:cNvSpPr>
                <a:spLocks noChangeArrowheads="1"/>
              </p:cNvSpPr>
              <p:nvPr/>
            </p:nvSpPr>
            <p:spPr bwMode="auto">
              <a:xfrm>
                <a:off x="1590" y="1424"/>
                <a:ext cx="1416"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ru-RU" sz="900">
                    <a:latin typeface="Calibri" pitchFamily="34" charset="0"/>
                  </a:rPr>
                  <a:t>№ рецепта_</a:t>
                </a:r>
                <a:r>
                  <a:rPr lang="uk-UA" sz="900" u="sng">
                    <a:latin typeface="Calibri" pitchFamily="34" charset="0"/>
                  </a:rPr>
                  <a:t>1</a:t>
                </a:r>
                <a:r>
                  <a:rPr lang="ru-RU" sz="900">
                    <a:latin typeface="Calibri" pitchFamily="34" charset="0"/>
                  </a:rPr>
                  <a:t>_</a:t>
                </a:r>
                <a:endParaRPr lang="ru-RU"/>
              </a:p>
            </p:txBody>
          </p:sp>
          <p:sp>
            <p:nvSpPr>
              <p:cNvPr id="40968" name="Rectangle 5"/>
              <p:cNvSpPr>
                <a:spLocks noChangeArrowheads="1"/>
              </p:cNvSpPr>
              <p:nvPr/>
            </p:nvSpPr>
            <p:spPr bwMode="auto">
              <a:xfrm>
                <a:off x="2857" y="1424"/>
                <a:ext cx="1555" cy="367"/>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ru-RU" sz="900">
                    <a:latin typeface="Calibri" pitchFamily="34" charset="0"/>
                  </a:rPr>
                  <a:t>№ аптеки_</a:t>
                </a:r>
                <a:r>
                  <a:rPr lang="uk-UA" sz="900" u="sng">
                    <a:latin typeface="Calibri" pitchFamily="34" charset="0"/>
                  </a:rPr>
                  <a:t>8</a:t>
                </a:r>
                <a:r>
                  <a:rPr lang="ru-RU" sz="900">
                    <a:latin typeface="Calibri" pitchFamily="34" charset="0"/>
                  </a:rPr>
                  <a:t>_</a:t>
                </a:r>
                <a:endParaRPr lang="ru-RU"/>
              </a:p>
            </p:txBody>
          </p:sp>
          <p:sp>
            <p:nvSpPr>
              <p:cNvPr id="40969" name="Rectangle 6"/>
              <p:cNvSpPr>
                <a:spLocks noChangeArrowheads="1"/>
              </p:cNvSpPr>
              <p:nvPr/>
            </p:nvSpPr>
            <p:spPr bwMode="auto">
              <a:xfrm>
                <a:off x="4040" y="1424"/>
                <a:ext cx="1171"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uk-UA" sz="900">
                    <a:latin typeface="Calibri" pitchFamily="34" charset="0"/>
                  </a:rPr>
                  <a:t>м</a:t>
                </a:r>
                <a:r>
                  <a:rPr lang="ru-RU" sz="900">
                    <a:latin typeface="Calibri" pitchFamily="34" charset="0"/>
                  </a:rPr>
                  <a:t>._</a:t>
                </a:r>
                <a:r>
                  <a:rPr lang="ru-RU" sz="900" u="sng">
                    <a:latin typeface="Calibri" pitchFamily="34" charset="0"/>
                  </a:rPr>
                  <a:t>Харків</a:t>
                </a:r>
                <a:r>
                  <a:rPr lang="ru-RU" sz="900">
                    <a:latin typeface="Calibri" pitchFamily="34" charset="0"/>
                  </a:rPr>
                  <a:t>_</a:t>
                </a:r>
                <a:endParaRPr lang="ru-RU"/>
              </a:p>
            </p:txBody>
          </p:sp>
          <p:sp>
            <p:nvSpPr>
              <p:cNvPr id="40970" name="Rectangle 7"/>
              <p:cNvSpPr>
                <a:spLocks noChangeArrowheads="1"/>
              </p:cNvSpPr>
              <p:nvPr/>
            </p:nvSpPr>
            <p:spPr bwMode="auto">
              <a:xfrm>
                <a:off x="2212" y="2561"/>
                <a:ext cx="2801" cy="1249"/>
              </a:xfrm>
              <a:prstGeom prst="rect">
                <a:avLst/>
              </a:prstGeom>
              <a:solidFill>
                <a:srgbClr val="FFFFFF"/>
              </a:solidFill>
              <a:ln w="9525">
                <a:solidFill>
                  <a:srgbClr val="000000"/>
                </a:solidFill>
                <a:miter lim="800000"/>
                <a:headEnd/>
                <a:tailEnd/>
              </a:ln>
            </p:spPr>
            <p:txBody>
              <a:bodyPr lIns="18000" tIns="10800" rIns="18000" bIns="10800"/>
              <a:lstStyle/>
              <a:p>
                <a:pPr algn="ctr">
                  <a:lnSpc>
                    <a:spcPct val="72000"/>
                  </a:lnSpc>
                </a:pPr>
                <a:endParaRPr lang="ru-RU" sz="900">
                  <a:latin typeface="Times New Roman" pitchFamily="18" charset="0"/>
                </a:endParaRPr>
              </a:p>
              <a:p>
                <a:pPr algn="ctr"/>
                <a:r>
                  <a:rPr lang="en-US" sz="1000" u="sng">
                    <a:latin typeface="Constantia" pitchFamily="18" charset="0"/>
                  </a:rPr>
                  <a:t>Magnesium sulfuricum </a:t>
                </a:r>
                <a:r>
                  <a:rPr lang="uk-UA" sz="1000" u="sng">
                    <a:latin typeface="Constantia" pitchFamily="18" charset="0"/>
                  </a:rPr>
                  <a:t>Х</a:t>
                </a:r>
                <a:r>
                  <a:rPr lang="ru-RU" sz="1000" u="sng">
                    <a:latin typeface="Calibri" pitchFamily="34" charset="0"/>
                  </a:rPr>
                  <a:t>3 1</a:t>
                </a:r>
                <a:r>
                  <a:rPr lang="ru-RU" sz="1000" u="sng">
                    <a:latin typeface="Times New Roman" pitchFamily="18" charset="0"/>
                  </a:rPr>
                  <a:t>0,0</a:t>
                </a:r>
                <a:r>
                  <a:rPr lang="ru-RU" sz="900">
                    <a:latin typeface="Calibri" pitchFamily="34" charset="0"/>
                  </a:rPr>
                  <a:t/>
                </a:r>
                <a:br>
                  <a:rPr lang="ru-RU" sz="900">
                    <a:latin typeface="Calibri" pitchFamily="34" charset="0"/>
                  </a:rPr>
                </a:br>
                <a:endParaRPr lang="ru-RU" sz="800">
                  <a:latin typeface="Times New Roman" pitchFamily="18" charset="0"/>
                </a:endParaRPr>
              </a:p>
              <a:p>
                <a:pPr algn="ctr"/>
                <a:r>
                  <a:rPr lang="ru-RU" sz="900">
                    <a:latin typeface="Calibri" pitchFamily="34" charset="0"/>
                  </a:rPr>
                  <a:t>При</a:t>
                </a:r>
                <a:r>
                  <a:rPr lang="uk-UA" sz="900">
                    <a:latin typeface="Calibri" pitchFamily="34" charset="0"/>
                  </a:rPr>
                  <a:t>й</a:t>
                </a:r>
                <a:r>
                  <a:rPr lang="ru-RU" sz="900">
                    <a:latin typeface="Calibri" pitchFamily="34" charset="0"/>
                  </a:rPr>
                  <a:t>мат</a:t>
                </a:r>
                <a:r>
                  <a:rPr lang="uk-UA" sz="900">
                    <a:latin typeface="Calibri" pitchFamily="34" charset="0"/>
                  </a:rPr>
                  <a:t>и </a:t>
                </a:r>
                <a:r>
                  <a:rPr lang="ru-RU" sz="900">
                    <a:latin typeface="Calibri" pitchFamily="34" charset="0"/>
                  </a:rPr>
                  <a:t>по _</a:t>
                </a:r>
                <a:r>
                  <a:rPr lang="ru-RU" sz="900" u="sng">
                    <a:latin typeface="Calibri" pitchFamily="34" charset="0"/>
                  </a:rPr>
                  <a:t>7 </a:t>
                </a:r>
                <a:r>
                  <a:rPr lang="uk-UA" sz="900" u="sng">
                    <a:latin typeface="Calibri" pitchFamily="34" charset="0"/>
                  </a:rPr>
                  <a:t>крапель ввчері за 30 хв до їжі______________</a:t>
                </a:r>
                <a:endParaRPr lang="ru-RU"/>
              </a:p>
            </p:txBody>
          </p:sp>
          <p:sp>
            <p:nvSpPr>
              <p:cNvPr id="40971" name="Rectangle 8"/>
              <p:cNvSpPr>
                <a:spLocks noChangeArrowheads="1"/>
              </p:cNvSpPr>
              <p:nvPr/>
            </p:nvSpPr>
            <p:spPr bwMode="auto">
              <a:xfrm>
                <a:off x="1590" y="2220"/>
                <a:ext cx="600" cy="765"/>
              </a:xfrm>
              <a:prstGeom prst="rect">
                <a:avLst/>
              </a:prstGeom>
              <a:solidFill>
                <a:srgbClr val="FFFFFF"/>
              </a:solidFill>
              <a:ln w="9525" algn="ctr">
                <a:solidFill>
                  <a:srgbClr val="000000"/>
                </a:solidFill>
                <a:miter lim="800000"/>
                <a:headEnd/>
                <a:tailEnd/>
              </a:ln>
            </p:spPr>
            <p:txBody>
              <a:bodyPr lIns="18000" tIns="10800" rIns="18000" bIns="10800"/>
              <a:lstStyle/>
              <a:p>
                <a:r>
                  <a:rPr lang="ru-RU" sz="800" dirty="0">
                    <a:latin typeface="Calibri" pitchFamily="34" charset="0"/>
                  </a:rPr>
                  <a:t>Дата </a:t>
                </a:r>
                <a:r>
                  <a:rPr lang="uk-UA" sz="800" dirty="0" smtClean="0">
                    <a:latin typeface="Calibri" pitchFamily="34" charset="0"/>
                  </a:rPr>
                  <a:t>02.03.2021 р.</a:t>
                </a:r>
                <a:endParaRPr lang="ru-RU" dirty="0"/>
              </a:p>
            </p:txBody>
          </p:sp>
          <p:sp>
            <p:nvSpPr>
              <p:cNvPr id="40972" name="Rectangle 9"/>
              <p:cNvSpPr>
                <a:spLocks noChangeArrowheads="1"/>
              </p:cNvSpPr>
              <p:nvPr/>
            </p:nvSpPr>
            <p:spPr bwMode="auto">
              <a:xfrm>
                <a:off x="1590" y="2985"/>
                <a:ext cx="600" cy="825"/>
              </a:xfrm>
              <a:prstGeom prst="rect">
                <a:avLst/>
              </a:prstGeom>
              <a:solidFill>
                <a:srgbClr val="FFFFFF"/>
              </a:solidFill>
              <a:ln w="9525">
                <a:solidFill>
                  <a:srgbClr val="000000"/>
                </a:solidFill>
                <a:miter lim="800000"/>
                <a:headEnd/>
                <a:tailEnd/>
              </a:ln>
            </p:spPr>
            <p:txBody>
              <a:bodyPr lIns="18000" tIns="10800" rIns="18000" bIns="10800"/>
              <a:lstStyle/>
              <a:p>
                <a:r>
                  <a:rPr lang="ru-RU" sz="800">
                    <a:latin typeface="Calibri" pitchFamily="34" charset="0"/>
                  </a:rPr>
                  <a:t>П</a:t>
                </a:r>
                <a:r>
                  <a:rPr lang="uk-UA" sz="800">
                    <a:latin typeface="Calibri" pitchFamily="34" charset="0"/>
                  </a:rPr>
                  <a:t>і</a:t>
                </a:r>
                <a:r>
                  <a:rPr lang="ru-RU" sz="800">
                    <a:latin typeface="Calibri" pitchFamily="34" charset="0"/>
                  </a:rPr>
                  <a:t>дпис</a:t>
                </a:r>
                <a:r>
                  <a:rPr lang="ru-RU" sz="900">
                    <a:latin typeface="Calibri" pitchFamily="34" charset="0"/>
                  </a:rPr>
                  <a:t> </a:t>
                </a:r>
                <a:endParaRPr lang="ru-RU"/>
              </a:p>
            </p:txBody>
          </p:sp>
          <p:sp>
            <p:nvSpPr>
              <p:cNvPr id="14" name="Rectangle 10"/>
              <p:cNvSpPr>
                <a:spLocks noChangeArrowheads="1"/>
              </p:cNvSpPr>
              <p:nvPr/>
            </p:nvSpPr>
            <p:spPr bwMode="auto">
              <a:xfrm>
                <a:off x="5222" y="1423"/>
                <a:ext cx="365"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uk-UA" sz="900" dirty="0">
                    <a:latin typeface="Calibri" pitchFamily="34" charset="0"/>
                    <a:cs typeface="Arial" pitchFamily="34" charset="0"/>
                  </a:rPr>
                  <a:t>Зберігати в прохолодному, захищеному від світла місці</a:t>
                </a:r>
                <a:endParaRPr lang="ru-RU" dirty="0">
                  <a:latin typeface="Arial" pitchFamily="34" charset="0"/>
                  <a:cs typeface="Arial" pitchFamily="34" charset="0"/>
                </a:endParaRPr>
              </a:p>
            </p:txBody>
          </p:sp>
          <p:sp>
            <p:nvSpPr>
              <p:cNvPr id="15" name="Rectangle 11"/>
              <p:cNvSpPr>
                <a:spLocks noChangeArrowheads="1"/>
              </p:cNvSpPr>
              <p:nvPr/>
            </p:nvSpPr>
            <p:spPr bwMode="auto">
              <a:xfrm>
                <a:off x="2230" y="1806"/>
                <a:ext cx="2627" cy="398"/>
              </a:xfrm>
              <a:prstGeom prst="rect">
                <a:avLst/>
              </a:prstGeom>
              <a:solidFill>
                <a:srgbClr val="9BBB59"/>
              </a:solidFill>
              <a:ln w="38100">
                <a:solidFill>
                  <a:srgbClr val="F2F2F2"/>
                </a:solidFill>
                <a:miter lim="800000"/>
                <a:headEnd/>
                <a:tailEnd/>
              </a:ln>
              <a:effectLst>
                <a:outerShdw dist="28398" dir="3806097" algn="ctr" rotWithShape="0">
                  <a:srgbClr val="4E6128">
                    <a:alpha val="50000"/>
                  </a:srgbClr>
                </a:outerShdw>
              </a:effectLst>
            </p:spPr>
            <p:txBody>
              <a:bodyPr/>
              <a:lstStyle/>
              <a:p>
                <a:pPr algn="ctr">
                  <a:spcAft>
                    <a:spcPts val="1000"/>
                  </a:spcAft>
                  <a:defRPr/>
                </a:pPr>
                <a:r>
                  <a:rPr lang="ru-RU" sz="900" b="1">
                    <a:latin typeface="Calibri" pitchFamily="34" charset="0"/>
                    <a:cs typeface="Arial" pitchFamily="34" charset="0"/>
                  </a:rPr>
                  <a:t>ВНУТР</a:t>
                </a:r>
                <a:r>
                  <a:rPr lang="uk-UA" sz="900" b="1">
                    <a:latin typeface="Calibri" pitchFamily="34" charset="0"/>
                    <a:cs typeface="Arial" pitchFamily="34" charset="0"/>
                  </a:rPr>
                  <a:t>ІШНЄ</a:t>
                </a:r>
                <a:endParaRPr lang="ru-RU">
                  <a:latin typeface="Arial" pitchFamily="34" charset="0"/>
                  <a:cs typeface="Arial" pitchFamily="34" charset="0"/>
                </a:endParaRPr>
              </a:p>
            </p:txBody>
          </p:sp>
          <p:sp>
            <p:nvSpPr>
              <p:cNvPr id="40975" name="Rectangle 12"/>
              <p:cNvSpPr>
                <a:spLocks noChangeArrowheads="1"/>
              </p:cNvSpPr>
              <p:nvPr/>
            </p:nvSpPr>
            <p:spPr bwMode="auto">
              <a:xfrm>
                <a:off x="2198" y="2235"/>
                <a:ext cx="2767" cy="435"/>
              </a:xfrm>
              <a:prstGeom prst="rect">
                <a:avLst/>
              </a:prstGeom>
              <a:solidFill>
                <a:srgbClr val="FFFFFF"/>
              </a:solidFill>
              <a:ln w="9525" algn="ctr">
                <a:solidFill>
                  <a:srgbClr val="000000"/>
                </a:solidFill>
                <a:miter lim="800000"/>
                <a:headEnd/>
                <a:tailEnd/>
              </a:ln>
            </p:spPr>
            <p:txBody>
              <a:bodyPr lIns="18000" tIns="10800" rIns="18000" bIns="10800"/>
              <a:lstStyle/>
              <a:p>
                <a:pPr algn="ctr">
                  <a:lnSpc>
                    <a:spcPct val="24000"/>
                  </a:lnSpc>
                </a:pPr>
                <a:endParaRPr lang="ru-RU" sz="800" b="1">
                  <a:latin typeface="Times New Roman" pitchFamily="18" charset="0"/>
                </a:endParaRPr>
              </a:p>
              <a:p>
                <a:pPr algn="ctr">
                  <a:lnSpc>
                    <a:spcPct val="72000"/>
                  </a:lnSpc>
                </a:pPr>
                <a:r>
                  <a:rPr lang="ru-RU" sz="900" b="1">
                    <a:latin typeface="Calibri" pitchFamily="34" charset="0"/>
                  </a:rPr>
                  <a:t>Гомеопатич</a:t>
                </a:r>
                <a:r>
                  <a:rPr lang="uk-UA" sz="900" b="1">
                    <a:latin typeface="Calibri" pitchFamily="34" charset="0"/>
                  </a:rPr>
                  <a:t>ний </a:t>
                </a:r>
                <a:r>
                  <a:rPr lang="ru-RU" sz="900" b="1">
                    <a:latin typeface="Calibri" pitchFamily="34" charset="0"/>
                  </a:rPr>
                  <a:t>л</a:t>
                </a:r>
                <a:r>
                  <a:rPr lang="uk-UA" sz="900" b="1">
                    <a:latin typeface="Calibri" pitchFamily="34" charset="0"/>
                  </a:rPr>
                  <a:t>і</a:t>
                </a:r>
                <a:r>
                  <a:rPr lang="ru-RU" sz="900" b="1">
                    <a:latin typeface="Calibri" pitchFamily="34" charset="0"/>
                  </a:rPr>
                  <a:t>карс</a:t>
                </a:r>
                <a:r>
                  <a:rPr lang="uk-UA" sz="900" b="1">
                    <a:latin typeface="Calibri" pitchFamily="34" charset="0"/>
                  </a:rPr>
                  <a:t>ький</a:t>
                </a:r>
                <a:r>
                  <a:rPr lang="ru-RU" sz="900" b="1">
                    <a:latin typeface="Calibri" pitchFamily="34" charset="0"/>
                  </a:rPr>
                  <a:t> </a:t>
                </a:r>
                <a:r>
                  <a:rPr lang="uk-UA" sz="900" b="1">
                    <a:latin typeface="Calibri" pitchFamily="34" charset="0"/>
                  </a:rPr>
                  <a:t>засіб</a:t>
                </a:r>
                <a:endParaRPr lang="ru-RU"/>
              </a:p>
            </p:txBody>
          </p:sp>
          <p:sp>
            <p:nvSpPr>
              <p:cNvPr id="17" name="Rectangle 13"/>
              <p:cNvSpPr>
                <a:spLocks noChangeArrowheads="1"/>
              </p:cNvSpPr>
              <p:nvPr/>
            </p:nvSpPr>
            <p:spPr bwMode="auto">
              <a:xfrm>
                <a:off x="4965" y="1423"/>
                <a:ext cx="247"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ru-RU" sz="900" dirty="0">
                    <a:latin typeface="Calibri" pitchFamily="34" charset="0"/>
                    <a:cs typeface="Arial" pitchFamily="34" charset="0"/>
                  </a:rPr>
                  <a:t>Бер</a:t>
                </a:r>
                <a:r>
                  <a:rPr lang="uk-UA" sz="900" dirty="0" err="1">
                    <a:latin typeface="Calibri" pitchFamily="34" charset="0"/>
                    <a:cs typeface="Arial" pitchFamily="34" charset="0"/>
                  </a:rPr>
                  <a:t>егти</a:t>
                </a:r>
                <a:r>
                  <a:rPr lang="uk-UA" sz="900" dirty="0">
                    <a:latin typeface="Calibri" pitchFamily="34" charset="0"/>
                    <a:cs typeface="Arial" pitchFamily="34" charset="0"/>
                  </a:rPr>
                  <a:t> від дітей</a:t>
                </a:r>
                <a:endParaRPr lang="ru-RU" dirty="0">
                  <a:latin typeface="Arial" pitchFamily="34" charset="0"/>
                  <a:cs typeface="Arial" pitchFamily="34" charset="0"/>
                </a:endParaRPr>
              </a:p>
            </p:txBody>
          </p:sp>
        </p:grpSp>
      </p:grpSp>
    </p:spTree>
    <p:extLst>
      <p:ext uri="{BB962C8B-B14F-4D97-AF65-F5344CB8AC3E}">
        <p14:creationId xmlns:p14="http://schemas.microsoft.com/office/powerpoint/2010/main" val="21524173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52596" y="142852"/>
            <a:ext cx="8229600" cy="725470"/>
          </a:xfrm>
        </p:spPr>
        <p:txBody>
          <a:bodyPr>
            <a:normAutofit fontScale="90000"/>
          </a:bodyPr>
          <a:lstStyle/>
          <a:p>
            <a:pPr>
              <a:defRPr/>
            </a:pPr>
            <a:r>
              <a:rPr lang="ru-RU" sz="2800" b="1">
                <a:solidFill>
                  <a:schemeClr val="tx1"/>
                </a:solidFill>
              </a:rPr>
              <a:t>АЛГОРИТМ ТЕХНОЛОГ</a:t>
            </a:r>
            <a:r>
              <a:rPr lang="uk-UA" sz="2800" b="1">
                <a:solidFill>
                  <a:schemeClr val="tx1"/>
                </a:solidFill>
              </a:rPr>
              <a:t>ІЇ </a:t>
            </a:r>
            <a:r>
              <a:rPr lang="uk-UA" sz="2800" b="1" cap="all">
                <a:solidFill>
                  <a:schemeClr val="tx1"/>
                </a:solidFill>
              </a:rPr>
              <a:t>олій гомеопатичних</a:t>
            </a:r>
            <a:endParaRPr lang="ru-RU" sz="2800" b="1">
              <a:solidFill>
                <a:schemeClr val="tx1"/>
              </a:solidFill>
            </a:endParaRPr>
          </a:p>
        </p:txBody>
      </p:sp>
      <p:grpSp>
        <p:nvGrpSpPr>
          <p:cNvPr id="41986" name="Group 2"/>
          <p:cNvGrpSpPr>
            <a:grpSpLocks/>
          </p:cNvGrpSpPr>
          <p:nvPr/>
        </p:nvGrpSpPr>
        <p:grpSpPr bwMode="auto">
          <a:xfrm>
            <a:off x="2381251" y="928688"/>
            <a:ext cx="7643813" cy="5643562"/>
            <a:chOff x="1521" y="1854"/>
            <a:chExt cx="9720" cy="7020"/>
          </a:xfrm>
        </p:grpSpPr>
        <p:sp>
          <p:nvSpPr>
            <p:cNvPr id="41987" name="Text Box 3"/>
            <p:cNvSpPr txBox="1">
              <a:spLocks noChangeArrowheads="1"/>
            </p:cNvSpPr>
            <p:nvPr/>
          </p:nvSpPr>
          <p:spPr bwMode="auto">
            <a:xfrm>
              <a:off x="4941" y="2394"/>
              <a:ext cx="252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Вихідна сировина</a:t>
              </a:r>
              <a:endParaRPr lang="ru-RU"/>
            </a:p>
          </p:txBody>
        </p:sp>
        <p:sp>
          <p:nvSpPr>
            <p:cNvPr id="41988" name="Text Box 4"/>
            <p:cNvSpPr txBox="1">
              <a:spLocks noChangeArrowheads="1"/>
            </p:cNvSpPr>
            <p:nvPr/>
          </p:nvSpPr>
          <p:spPr bwMode="auto">
            <a:xfrm>
              <a:off x="1521" y="3294"/>
              <a:ext cx="4500" cy="900"/>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uk-UA" sz="1200">
                  <a:latin typeface="Times New Roman" pitchFamily="18" charset="0"/>
                </a:rPr>
                <a:t>Матричні настойки; </a:t>
              </a:r>
              <a:br>
                <a:rPr lang="uk-UA" sz="1200">
                  <a:latin typeface="Times New Roman" pitchFamily="18" charset="0"/>
                </a:rPr>
              </a:br>
              <a:r>
                <a:rPr lang="uk-UA" sz="1200">
                  <a:latin typeface="Times New Roman" pitchFamily="18" charset="0"/>
                </a:rPr>
                <a:t>речовини, розчинні в оліях</a:t>
              </a:r>
              <a:endParaRPr lang="ru-RU"/>
            </a:p>
          </p:txBody>
        </p:sp>
        <p:sp>
          <p:nvSpPr>
            <p:cNvPr id="41989" name="Text Box 5"/>
            <p:cNvSpPr txBox="1">
              <a:spLocks noChangeArrowheads="1"/>
            </p:cNvSpPr>
            <p:nvPr/>
          </p:nvSpPr>
          <p:spPr bwMode="auto">
            <a:xfrm>
              <a:off x="1521" y="4554"/>
              <a:ext cx="4500" cy="108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Відважування або відмірювання </a:t>
              </a:r>
              <a:br>
                <a:rPr lang="uk-UA" sz="1200">
                  <a:latin typeface="Times New Roman" pitchFamily="18" charset="0"/>
                </a:rPr>
              </a:br>
              <a:r>
                <a:rPr lang="uk-UA" sz="1200">
                  <a:latin typeface="Times New Roman" pitchFamily="18" charset="0"/>
                </a:rPr>
                <a:t>каліброваним краплеміром розрахованої кількості</a:t>
              </a:r>
              <a:endParaRPr lang="ru-RU"/>
            </a:p>
          </p:txBody>
        </p:sp>
        <p:sp>
          <p:nvSpPr>
            <p:cNvPr id="41990" name="Freeform 6"/>
            <p:cNvSpPr>
              <a:spLocks/>
            </p:cNvSpPr>
            <p:nvPr/>
          </p:nvSpPr>
          <p:spPr bwMode="auto">
            <a:xfrm>
              <a:off x="6199" y="2754"/>
              <a:ext cx="2" cy="204"/>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41991" name="Freeform 7"/>
            <p:cNvSpPr>
              <a:spLocks/>
            </p:cNvSpPr>
            <p:nvPr/>
          </p:nvSpPr>
          <p:spPr bwMode="auto">
            <a:xfrm>
              <a:off x="3679" y="293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41992" name="Text Box 8"/>
            <p:cNvSpPr txBox="1">
              <a:spLocks noChangeArrowheads="1"/>
            </p:cNvSpPr>
            <p:nvPr/>
          </p:nvSpPr>
          <p:spPr bwMode="auto">
            <a:xfrm>
              <a:off x="1521" y="6894"/>
              <a:ext cx="9720" cy="54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Струшування зверху вниз (потенціювання) 10 разів</a:t>
              </a:r>
              <a:endParaRPr lang="ru-RU"/>
            </a:p>
          </p:txBody>
        </p:sp>
        <p:sp>
          <p:nvSpPr>
            <p:cNvPr id="41993" name="Text Box 9"/>
            <p:cNvSpPr txBox="1">
              <a:spLocks noChangeArrowheads="1"/>
            </p:cNvSpPr>
            <p:nvPr/>
          </p:nvSpPr>
          <p:spPr bwMode="auto">
            <a:xfrm>
              <a:off x="1521" y="7794"/>
              <a:ext cx="972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Контроль якості</a:t>
              </a:r>
              <a:endParaRPr lang="ru-RU"/>
            </a:p>
          </p:txBody>
        </p:sp>
        <p:sp>
          <p:nvSpPr>
            <p:cNvPr id="41994" name="Text Box 10"/>
            <p:cNvSpPr txBox="1">
              <a:spLocks noChangeArrowheads="1"/>
            </p:cNvSpPr>
            <p:nvPr/>
          </p:nvSpPr>
          <p:spPr bwMode="auto">
            <a:xfrm>
              <a:off x="1521" y="8514"/>
              <a:ext cx="972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Упаковка та оформлення до відпуску</a:t>
              </a:r>
              <a:endParaRPr lang="ru-RU"/>
            </a:p>
          </p:txBody>
        </p:sp>
        <p:sp>
          <p:nvSpPr>
            <p:cNvPr id="41995" name="Freeform 11"/>
            <p:cNvSpPr>
              <a:spLocks/>
            </p:cNvSpPr>
            <p:nvPr/>
          </p:nvSpPr>
          <p:spPr bwMode="auto">
            <a:xfrm>
              <a:off x="8899" y="293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41996" name="Rectangle 12"/>
            <p:cNvSpPr>
              <a:spLocks noChangeArrowheads="1"/>
            </p:cNvSpPr>
            <p:nvPr/>
          </p:nvSpPr>
          <p:spPr bwMode="auto">
            <a:xfrm>
              <a:off x="6561" y="3294"/>
              <a:ext cx="4680" cy="900"/>
            </a:xfrm>
            <a:prstGeom prst="rect">
              <a:avLst/>
            </a:prstGeom>
            <a:solidFill>
              <a:srgbClr val="FFFFFF"/>
            </a:solidFill>
            <a:ln w="9525">
              <a:solidFill>
                <a:srgbClr val="000000"/>
              </a:solidFill>
              <a:miter lim="800000"/>
              <a:headEnd/>
              <a:tailEnd/>
            </a:ln>
          </p:spPr>
          <p:txBody>
            <a:bodyPr tIns="0" bIns="0"/>
            <a:lstStyle/>
            <a:p>
              <a:pPr algn="ctr">
                <a:spcAft>
                  <a:spcPts val="1000"/>
                </a:spcAft>
              </a:pPr>
              <a:r>
                <a:rPr lang="uk-UA" sz="1200">
                  <a:latin typeface="Times New Roman" pitchFamily="18" charset="0"/>
                </a:rPr>
                <a:t>Олія</a:t>
              </a:r>
              <a:r>
                <a:rPr lang="ru-RU" sz="1200">
                  <a:latin typeface="Times New Roman" pitchFamily="18" charset="0"/>
                </a:rPr>
                <a:t> </a:t>
              </a:r>
              <a:r>
                <a:rPr lang="uk-UA" sz="1200">
                  <a:latin typeface="Times New Roman" pitchFamily="18" charset="0"/>
                </a:rPr>
                <a:t>(маслинова, мигдальна, соняшникова, вазелінова тощо)</a:t>
              </a:r>
              <a:endParaRPr lang="ru-RU"/>
            </a:p>
          </p:txBody>
        </p:sp>
        <p:sp>
          <p:nvSpPr>
            <p:cNvPr id="41997" name="Line 13"/>
            <p:cNvSpPr>
              <a:spLocks noChangeShapeType="1"/>
            </p:cNvSpPr>
            <p:nvPr/>
          </p:nvSpPr>
          <p:spPr bwMode="auto">
            <a:xfrm>
              <a:off x="3681" y="2934"/>
              <a:ext cx="5220" cy="0"/>
            </a:xfrm>
            <a:prstGeom prst="line">
              <a:avLst/>
            </a:prstGeom>
            <a:noFill/>
            <a:ln w="9525">
              <a:solidFill>
                <a:srgbClr val="000000"/>
              </a:solidFill>
              <a:round/>
              <a:headEnd/>
              <a:tailEnd/>
            </a:ln>
          </p:spPr>
          <p:txBody>
            <a:bodyPr/>
            <a:lstStyle/>
            <a:p>
              <a:endParaRPr lang="ru-RU"/>
            </a:p>
          </p:txBody>
        </p:sp>
        <p:sp>
          <p:nvSpPr>
            <p:cNvPr id="41998" name="Line 14"/>
            <p:cNvSpPr>
              <a:spLocks noChangeShapeType="1"/>
            </p:cNvSpPr>
            <p:nvPr/>
          </p:nvSpPr>
          <p:spPr bwMode="auto">
            <a:xfrm>
              <a:off x="3681" y="4194"/>
              <a:ext cx="0" cy="360"/>
            </a:xfrm>
            <a:prstGeom prst="line">
              <a:avLst/>
            </a:prstGeom>
            <a:noFill/>
            <a:ln w="9525">
              <a:solidFill>
                <a:srgbClr val="000000"/>
              </a:solidFill>
              <a:round/>
              <a:headEnd/>
              <a:tailEnd type="stealth" w="sm" len="med"/>
            </a:ln>
          </p:spPr>
          <p:txBody>
            <a:bodyPr/>
            <a:lstStyle/>
            <a:p>
              <a:endParaRPr lang="ru-RU"/>
            </a:p>
          </p:txBody>
        </p:sp>
        <p:sp>
          <p:nvSpPr>
            <p:cNvPr id="41999" name="Line 15"/>
            <p:cNvSpPr>
              <a:spLocks noChangeShapeType="1"/>
            </p:cNvSpPr>
            <p:nvPr/>
          </p:nvSpPr>
          <p:spPr bwMode="auto">
            <a:xfrm>
              <a:off x="3681" y="5634"/>
              <a:ext cx="0" cy="360"/>
            </a:xfrm>
            <a:prstGeom prst="line">
              <a:avLst/>
            </a:prstGeom>
            <a:noFill/>
            <a:ln w="9525">
              <a:solidFill>
                <a:srgbClr val="000000"/>
              </a:solidFill>
              <a:round/>
              <a:headEnd/>
              <a:tailEnd type="stealth" w="sm" len="med"/>
            </a:ln>
          </p:spPr>
          <p:txBody>
            <a:bodyPr/>
            <a:lstStyle/>
            <a:p>
              <a:endParaRPr lang="ru-RU"/>
            </a:p>
          </p:txBody>
        </p:sp>
        <p:sp>
          <p:nvSpPr>
            <p:cNvPr id="42000" name="Line 16"/>
            <p:cNvSpPr>
              <a:spLocks noChangeShapeType="1"/>
            </p:cNvSpPr>
            <p:nvPr/>
          </p:nvSpPr>
          <p:spPr bwMode="auto">
            <a:xfrm>
              <a:off x="6381" y="7434"/>
              <a:ext cx="0" cy="360"/>
            </a:xfrm>
            <a:prstGeom prst="line">
              <a:avLst/>
            </a:prstGeom>
            <a:noFill/>
            <a:ln w="9525">
              <a:solidFill>
                <a:srgbClr val="000000"/>
              </a:solidFill>
              <a:round/>
              <a:headEnd/>
              <a:tailEnd type="stealth" w="sm" len="med"/>
            </a:ln>
          </p:spPr>
          <p:txBody>
            <a:bodyPr/>
            <a:lstStyle/>
            <a:p>
              <a:endParaRPr lang="ru-RU"/>
            </a:p>
          </p:txBody>
        </p:sp>
        <p:sp>
          <p:nvSpPr>
            <p:cNvPr id="42001" name="Line 17"/>
            <p:cNvSpPr>
              <a:spLocks noChangeShapeType="1"/>
            </p:cNvSpPr>
            <p:nvPr/>
          </p:nvSpPr>
          <p:spPr bwMode="auto">
            <a:xfrm>
              <a:off x="6381" y="8154"/>
              <a:ext cx="0" cy="360"/>
            </a:xfrm>
            <a:prstGeom prst="line">
              <a:avLst/>
            </a:prstGeom>
            <a:noFill/>
            <a:ln w="9525">
              <a:solidFill>
                <a:srgbClr val="000000"/>
              </a:solidFill>
              <a:round/>
              <a:headEnd/>
              <a:tailEnd type="stealth" w="sm" len="med"/>
            </a:ln>
          </p:spPr>
          <p:txBody>
            <a:bodyPr/>
            <a:lstStyle/>
            <a:p>
              <a:endParaRPr lang="ru-RU"/>
            </a:p>
          </p:txBody>
        </p:sp>
        <p:sp>
          <p:nvSpPr>
            <p:cNvPr id="42002" name="Line 18"/>
            <p:cNvSpPr>
              <a:spLocks noChangeShapeType="1"/>
            </p:cNvSpPr>
            <p:nvPr/>
          </p:nvSpPr>
          <p:spPr bwMode="auto">
            <a:xfrm>
              <a:off x="6201" y="2214"/>
              <a:ext cx="0" cy="180"/>
            </a:xfrm>
            <a:prstGeom prst="line">
              <a:avLst/>
            </a:prstGeom>
            <a:noFill/>
            <a:ln w="9525">
              <a:solidFill>
                <a:srgbClr val="000000"/>
              </a:solidFill>
              <a:round/>
              <a:headEnd/>
              <a:tailEnd type="stealth" w="sm" len="med"/>
            </a:ln>
          </p:spPr>
          <p:txBody>
            <a:bodyPr/>
            <a:lstStyle/>
            <a:p>
              <a:endParaRPr lang="ru-RU"/>
            </a:p>
          </p:txBody>
        </p:sp>
        <p:sp>
          <p:nvSpPr>
            <p:cNvPr id="42003" name="Text Box 19"/>
            <p:cNvSpPr txBox="1">
              <a:spLocks noChangeArrowheads="1"/>
            </p:cNvSpPr>
            <p:nvPr/>
          </p:nvSpPr>
          <p:spPr bwMode="auto">
            <a:xfrm>
              <a:off x="4941" y="1854"/>
              <a:ext cx="2554"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Рецептурний пропис</a:t>
              </a:r>
              <a:endParaRPr lang="ru-RU"/>
            </a:p>
          </p:txBody>
        </p:sp>
        <p:sp>
          <p:nvSpPr>
            <p:cNvPr id="42004" name="Line 20"/>
            <p:cNvSpPr>
              <a:spLocks noChangeShapeType="1"/>
            </p:cNvSpPr>
            <p:nvPr/>
          </p:nvSpPr>
          <p:spPr bwMode="auto">
            <a:xfrm>
              <a:off x="8901" y="4194"/>
              <a:ext cx="0" cy="360"/>
            </a:xfrm>
            <a:prstGeom prst="line">
              <a:avLst/>
            </a:prstGeom>
            <a:noFill/>
            <a:ln w="9525">
              <a:solidFill>
                <a:srgbClr val="000000"/>
              </a:solidFill>
              <a:round/>
              <a:headEnd/>
              <a:tailEnd type="stealth" w="sm" len="med"/>
            </a:ln>
          </p:spPr>
          <p:txBody>
            <a:bodyPr/>
            <a:lstStyle/>
            <a:p>
              <a:endParaRPr lang="ru-RU"/>
            </a:p>
          </p:txBody>
        </p:sp>
        <p:sp>
          <p:nvSpPr>
            <p:cNvPr id="42005" name="Text Box 21"/>
            <p:cNvSpPr txBox="1">
              <a:spLocks noChangeArrowheads="1"/>
            </p:cNvSpPr>
            <p:nvPr/>
          </p:nvSpPr>
          <p:spPr bwMode="auto">
            <a:xfrm>
              <a:off x="6561" y="4554"/>
              <a:ext cx="4680" cy="108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Відважування </a:t>
              </a:r>
            </a:p>
            <a:p>
              <a:pPr algn="ctr">
                <a:spcBef>
                  <a:spcPts val="300"/>
                </a:spcBef>
                <a:spcAft>
                  <a:spcPts val="300"/>
                </a:spcAft>
              </a:pPr>
              <a:r>
                <a:rPr lang="uk-UA" sz="1200">
                  <a:latin typeface="Times New Roman" pitchFamily="18" charset="0"/>
                </a:rPr>
                <a:t>розрахованої кількості олії</a:t>
              </a:r>
              <a:endParaRPr lang="ru-RU"/>
            </a:p>
          </p:txBody>
        </p:sp>
        <p:sp>
          <p:nvSpPr>
            <p:cNvPr id="42006" name="Line 22"/>
            <p:cNvSpPr>
              <a:spLocks noChangeShapeType="1"/>
            </p:cNvSpPr>
            <p:nvPr/>
          </p:nvSpPr>
          <p:spPr bwMode="auto">
            <a:xfrm>
              <a:off x="8901" y="5634"/>
              <a:ext cx="0" cy="360"/>
            </a:xfrm>
            <a:prstGeom prst="line">
              <a:avLst/>
            </a:prstGeom>
            <a:noFill/>
            <a:ln w="9525">
              <a:solidFill>
                <a:srgbClr val="000000"/>
              </a:solidFill>
              <a:round/>
              <a:headEnd/>
              <a:tailEnd type="stealth" w="sm" len="med"/>
            </a:ln>
          </p:spPr>
          <p:txBody>
            <a:bodyPr/>
            <a:lstStyle/>
            <a:p>
              <a:endParaRPr lang="ru-RU"/>
            </a:p>
          </p:txBody>
        </p:sp>
        <p:sp>
          <p:nvSpPr>
            <p:cNvPr id="42007" name="Rectangle 23"/>
            <p:cNvSpPr>
              <a:spLocks noChangeArrowheads="1"/>
            </p:cNvSpPr>
            <p:nvPr/>
          </p:nvSpPr>
          <p:spPr bwMode="auto">
            <a:xfrm>
              <a:off x="1521" y="5994"/>
              <a:ext cx="9720" cy="540"/>
            </a:xfrm>
            <a:prstGeom prst="rect">
              <a:avLst/>
            </a:prstGeom>
            <a:solidFill>
              <a:srgbClr val="FFFFFF"/>
            </a:solidFill>
            <a:ln w="9525">
              <a:solidFill>
                <a:srgbClr val="000000"/>
              </a:solidFill>
              <a:miter lim="800000"/>
              <a:headEnd/>
              <a:tailEnd/>
            </a:ln>
          </p:spPr>
          <p:txBody>
            <a:bodyPr/>
            <a:lstStyle/>
            <a:p>
              <a:pPr algn="ctr">
                <a:spcAft>
                  <a:spcPts val="1000"/>
                </a:spcAft>
              </a:pPr>
              <a:r>
                <a:rPr lang="uk-UA" sz="1100">
                  <a:latin typeface="Calibri" pitchFamily="34" charset="0"/>
                </a:rPr>
                <a:t>Змішування або розчинення</a:t>
              </a:r>
              <a:endParaRPr lang="ru-RU"/>
            </a:p>
          </p:txBody>
        </p:sp>
        <p:sp>
          <p:nvSpPr>
            <p:cNvPr id="42008" name="Line 24"/>
            <p:cNvSpPr>
              <a:spLocks noChangeShapeType="1"/>
            </p:cNvSpPr>
            <p:nvPr/>
          </p:nvSpPr>
          <p:spPr bwMode="auto">
            <a:xfrm>
              <a:off x="6381" y="6534"/>
              <a:ext cx="0" cy="360"/>
            </a:xfrm>
            <a:prstGeom prst="line">
              <a:avLst/>
            </a:prstGeom>
            <a:noFill/>
            <a:ln w="9525">
              <a:solidFill>
                <a:srgbClr val="000000"/>
              </a:solidFill>
              <a:round/>
              <a:headEnd/>
              <a:tailEnd type="stealth" w="sm" len="med"/>
            </a:ln>
          </p:spPr>
          <p:txBody>
            <a:bodyPr/>
            <a:lstStyle/>
            <a:p>
              <a:endParaRPr lang="ru-RU"/>
            </a:p>
          </p:txBody>
        </p:sp>
      </p:grpSp>
    </p:spTree>
    <p:extLst>
      <p:ext uri="{BB962C8B-B14F-4D97-AF65-F5344CB8AC3E}">
        <p14:creationId xmlns:p14="http://schemas.microsoft.com/office/powerpoint/2010/main" val="41483587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85000" lnSpcReduction="10000"/>
          </a:bodyPr>
          <a:lstStyle/>
          <a:p>
            <a:pPr marL="274320" indent="-274320" algn="just" hangingPunct="0">
              <a:buNone/>
              <a:defRPr/>
            </a:pPr>
            <a:r>
              <a:rPr lang="ru-RU" i="1" dirty="0" smtClean="0"/>
              <a:t>Штамп </a:t>
            </a:r>
            <a:r>
              <a:rPr lang="ru-RU" i="1" dirty="0" err="1" smtClean="0"/>
              <a:t>лікувально-профілактичного</a:t>
            </a:r>
            <a:r>
              <a:rPr lang="ru-RU" i="1" dirty="0" smtClean="0"/>
              <a:t> закладу</a:t>
            </a:r>
            <a:endParaRPr lang="ru-RU" dirty="0" smtClean="0"/>
          </a:p>
          <a:p>
            <a:pPr marL="274320" indent="-274320" algn="just" hangingPunct="0">
              <a:buNone/>
              <a:defRPr/>
            </a:pPr>
            <a:r>
              <a:rPr lang="ru-RU" i="1" dirty="0" smtClean="0"/>
              <a:t>Дата </a:t>
            </a:r>
            <a:endParaRPr lang="ru-RU" dirty="0" smtClean="0"/>
          </a:p>
          <a:p>
            <a:pPr marL="274320" indent="-274320" algn="just" hangingPunct="0">
              <a:buNone/>
              <a:defRPr/>
            </a:pPr>
            <a:r>
              <a:rPr lang="ru-RU" i="1" dirty="0" err="1" smtClean="0"/>
              <a:t>Прізвище</a:t>
            </a:r>
            <a:r>
              <a:rPr lang="ru-RU" i="1" dirty="0" smtClean="0"/>
              <a:t>, </a:t>
            </a:r>
            <a:r>
              <a:rPr lang="ru-RU" i="1" dirty="0" err="1" smtClean="0"/>
              <a:t>ім'я</a:t>
            </a:r>
            <a:r>
              <a:rPr lang="ru-RU" i="1" dirty="0" smtClean="0"/>
              <a:t> та </a:t>
            </a:r>
            <a:r>
              <a:rPr lang="ru-RU" i="1" dirty="0" err="1" smtClean="0"/>
              <a:t>по-батькові</a:t>
            </a:r>
            <a:r>
              <a:rPr lang="ru-RU" i="1" dirty="0" smtClean="0"/>
              <a:t> хворого, </a:t>
            </a:r>
            <a:r>
              <a:rPr lang="ru-RU" i="1" dirty="0" err="1" smtClean="0"/>
              <a:t>вік</a:t>
            </a:r>
            <a:endParaRPr lang="ru-RU" i="1" dirty="0" smtClean="0"/>
          </a:p>
          <a:p>
            <a:pPr marL="274320" indent="-274320" algn="just" hangingPunct="0">
              <a:buNone/>
              <a:defRPr/>
            </a:pPr>
            <a:r>
              <a:rPr lang="ru-RU" i="1" dirty="0" err="1" smtClean="0"/>
              <a:t>Прізвище</a:t>
            </a:r>
            <a:r>
              <a:rPr lang="ru-RU" i="1" dirty="0" smtClean="0"/>
              <a:t>, </a:t>
            </a:r>
            <a:r>
              <a:rPr lang="ru-RU" i="1" dirty="0" err="1" smtClean="0"/>
              <a:t>ім'я</a:t>
            </a:r>
            <a:r>
              <a:rPr lang="ru-RU" i="1" dirty="0" smtClean="0"/>
              <a:t> та </a:t>
            </a:r>
            <a:r>
              <a:rPr lang="ru-RU" i="1" dirty="0" err="1" smtClean="0"/>
              <a:t>по-батькові</a:t>
            </a:r>
            <a:r>
              <a:rPr lang="ru-RU" i="1" dirty="0" smtClean="0"/>
              <a:t> </a:t>
            </a:r>
            <a:r>
              <a:rPr lang="ru-RU" i="1" dirty="0" err="1" smtClean="0"/>
              <a:t>лікаря</a:t>
            </a:r>
            <a:endParaRPr lang="ru-RU" dirty="0" smtClean="0"/>
          </a:p>
          <a:p>
            <a:pPr marL="274320" indent="-274320" hangingPunct="0">
              <a:buNone/>
              <a:defRPr/>
            </a:pPr>
            <a:r>
              <a:rPr lang="uk-UA" i="1" dirty="0" smtClean="0"/>
              <a:t>	</a:t>
            </a:r>
            <a:r>
              <a:rPr lang="en-US" i="1" dirty="0" err="1" smtClean="0"/>
              <a:t>Rp</a:t>
            </a:r>
            <a:r>
              <a:rPr lang="ru-RU" i="1" dirty="0" smtClean="0"/>
              <a:t>.: </a:t>
            </a:r>
            <a:r>
              <a:rPr lang="de-DE" i="1" dirty="0" smtClean="0"/>
              <a:t>Oleum</a:t>
            </a:r>
            <a:r>
              <a:rPr lang="de-DE" b="1" dirty="0" smtClean="0"/>
              <a:t> </a:t>
            </a:r>
            <a:r>
              <a:rPr lang="en-US" i="1" dirty="0" err="1" smtClean="0"/>
              <a:t>Ledum</a:t>
            </a:r>
            <a:r>
              <a:rPr lang="en-US" i="1" dirty="0" smtClean="0"/>
              <a:t> </a:t>
            </a:r>
            <a:r>
              <a:rPr lang="ru-RU" i="1" dirty="0" smtClean="0"/>
              <a:t>10 % – 5,0 </a:t>
            </a:r>
            <a:endParaRPr lang="ru-RU" dirty="0" smtClean="0"/>
          </a:p>
          <a:p>
            <a:pPr marL="274320" indent="-274320" hangingPunct="0">
              <a:buNone/>
              <a:defRPr/>
            </a:pPr>
            <a:r>
              <a:rPr lang="ru-RU" i="1" dirty="0" smtClean="0"/>
              <a:t>	        D. S. </a:t>
            </a:r>
            <a:r>
              <a:rPr lang="uk-UA" i="1" dirty="0" smtClean="0"/>
              <a:t>Для змащування уражених поверхонь шкіри</a:t>
            </a:r>
            <a:endParaRPr lang="ru-RU" dirty="0" smtClean="0"/>
          </a:p>
          <a:p>
            <a:pPr marL="274320" indent="-274320" algn="just" hangingPunct="0">
              <a:buNone/>
              <a:defRPr/>
            </a:pPr>
            <a:r>
              <a:rPr lang="ru-RU" i="1" dirty="0" err="1" smtClean="0"/>
              <a:t>Підпис</a:t>
            </a:r>
            <a:r>
              <a:rPr lang="ru-RU" i="1" dirty="0" smtClean="0"/>
              <a:t> </a:t>
            </a:r>
            <a:r>
              <a:rPr lang="ru-RU" i="1" dirty="0" err="1" smtClean="0"/>
              <a:t>лікаря</a:t>
            </a:r>
            <a:endParaRPr lang="ru-RU" dirty="0" smtClean="0"/>
          </a:p>
          <a:p>
            <a:pPr marL="274320" indent="-274320" algn="just" hangingPunct="0">
              <a:buNone/>
              <a:defRPr/>
            </a:pPr>
            <a:r>
              <a:rPr lang="ru-RU" i="1" dirty="0" err="1" smtClean="0"/>
              <a:t>Особова</a:t>
            </a:r>
            <a:r>
              <a:rPr lang="ru-RU" i="1" dirty="0" smtClean="0"/>
              <a:t> печатка </a:t>
            </a:r>
            <a:r>
              <a:rPr lang="ru-RU" i="1" dirty="0" err="1" smtClean="0"/>
              <a:t>лікаря</a:t>
            </a:r>
            <a:endParaRPr lang="ru-RU" dirty="0" smtClean="0"/>
          </a:p>
          <a:p>
            <a:pPr marL="274320" indent="-274320" hangingPunct="0">
              <a:buFont typeface="Wingdings 2"/>
              <a:buChar char=""/>
              <a:defRPr/>
            </a:pPr>
            <a:endParaRPr lang="ru-RU" dirty="0" smtClean="0"/>
          </a:p>
          <a:p>
            <a:pPr marL="274320" indent="-274320" hangingPunct="0">
              <a:buFont typeface="Wingdings 2"/>
              <a:buChar char=""/>
              <a:defRPr/>
            </a:pPr>
            <a:r>
              <a:rPr lang="ru-RU" b="1" i="1" dirty="0" smtClean="0"/>
              <a:t>Характеристика </a:t>
            </a:r>
            <a:r>
              <a:rPr lang="ru-RU" b="1" i="1" dirty="0" err="1" smtClean="0"/>
              <a:t>лікарського</a:t>
            </a:r>
            <a:r>
              <a:rPr lang="ru-RU" b="1" i="1" dirty="0" smtClean="0"/>
              <a:t> препарату. </a:t>
            </a:r>
            <a:r>
              <a:rPr lang="ru-RU" dirty="0" err="1" smtClean="0"/>
              <a:t>Гомеопатична</a:t>
            </a:r>
            <a:r>
              <a:rPr lang="ru-RU" dirty="0" smtClean="0"/>
              <a:t> </a:t>
            </a:r>
            <a:r>
              <a:rPr lang="ru-RU" dirty="0" err="1" smtClean="0"/>
              <a:t>олія</a:t>
            </a:r>
            <a:r>
              <a:rPr lang="ru-RU" dirty="0" smtClean="0"/>
              <a:t>, до складу </a:t>
            </a:r>
            <a:r>
              <a:rPr lang="ru-RU" dirty="0" err="1" smtClean="0"/>
              <a:t>якої</a:t>
            </a:r>
            <a:r>
              <a:rPr lang="ru-RU" dirty="0" smtClean="0"/>
              <a:t> входить </a:t>
            </a:r>
            <a:r>
              <a:rPr lang="ru-RU" dirty="0" err="1" smtClean="0"/>
              <a:t>сировина</a:t>
            </a:r>
            <a:r>
              <a:rPr lang="ru-RU" dirty="0" smtClean="0"/>
              <a:t> </a:t>
            </a:r>
            <a:r>
              <a:rPr lang="ru-RU" dirty="0" err="1" smtClean="0"/>
              <a:t>рослинного</a:t>
            </a:r>
            <a:r>
              <a:rPr lang="ru-RU" dirty="0" smtClean="0"/>
              <a:t> </a:t>
            </a:r>
            <a:r>
              <a:rPr lang="ru-RU" dirty="0" err="1" smtClean="0"/>
              <a:t>походження</a:t>
            </a:r>
            <a:r>
              <a:rPr lang="ru-RU" dirty="0" smtClean="0"/>
              <a:t> </a:t>
            </a:r>
            <a:r>
              <a:rPr lang="ru-RU" dirty="0" err="1" smtClean="0"/>
              <a:t>Багно</a:t>
            </a:r>
            <a:r>
              <a:rPr lang="ru-RU" dirty="0" smtClean="0"/>
              <a:t> </a:t>
            </a:r>
            <a:r>
              <a:rPr lang="ru-RU" dirty="0" err="1" smtClean="0"/>
              <a:t>звичайне</a:t>
            </a:r>
            <a:r>
              <a:rPr lang="ru-RU" dirty="0" smtClean="0"/>
              <a:t>. Як </a:t>
            </a:r>
            <a:r>
              <a:rPr lang="ru-RU" dirty="0" err="1" smtClean="0"/>
              <a:t>розчинник</a:t>
            </a:r>
            <a:r>
              <a:rPr lang="ru-RU" dirty="0" smtClean="0"/>
              <a:t> </a:t>
            </a:r>
            <a:r>
              <a:rPr lang="ru-RU" dirty="0" err="1" smtClean="0"/>
              <a:t>можна</a:t>
            </a:r>
            <a:r>
              <a:rPr lang="ru-RU" dirty="0" smtClean="0"/>
              <a:t> </a:t>
            </a:r>
            <a:r>
              <a:rPr lang="ru-RU" dirty="0" err="1" smtClean="0"/>
              <a:t>використовувати</a:t>
            </a:r>
            <a:r>
              <a:rPr lang="ru-RU" dirty="0" smtClean="0"/>
              <a:t> </a:t>
            </a:r>
            <a:r>
              <a:rPr lang="ru-RU" dirty="0" err="1" smtClean="0"/>
              <a:t>соняшникову</a:t>
            </a:r>
            <a:r>
              <a:rPr lang="ru-RU" dirty="0" smtClean="0"/>
              <a:t>, </a:t>
            </a:r>
            <a:r>
              <a:rPr lang="ru-RU" dirty="0" err="1" smtClean="0"/>
              <a:t>вазелінову</a:t>
            </a:r>
            <a:r>
              <a:rPr lang="ru-RU" dirty="0" smtClean="0"/>
              <a:t>, </a:t>
            </a:r>
            <a:r>
              <a:rPr lang="ru-RU" dirty="0" err="1" smtClean="0"/>
              <a:t>або</a:t>
            </a:r>
            <a:r>
              <a:rPr lang="ru-RU" dirty="0" smtClean="0"/>
              <a:t> </a:t>
            </a:r>
            <a:r>
              <a:rPr lang="ru-RU" dirty="0" err="1" smtClean="0"/>
              <a:t>мигдальну</a:t>
            </a:r>
            <a:r>
              <a:rPr lang="ru-RU" dirty="0" smtClean="0"/>
              <a:t>, </a:t>
            </a:r>
            <a:r>
              <a:rPr lang="ru-RU" dirty="0" err="1" smtClean="0"/>
              <a:t>оливкову</a:t>
            </a:r>
            <a:r>
              <a:rPr lang="ru-RU" dirty="0" smtClean="0"/>
              <a:t>, </a:t>
            </a:r>
            <a:r>
              <a:rPr lang="ru-RU" dirty="0" err="1" smtClean="0"/>
              <a:t>абрикосову</a:t>
            </a:r>
            <a:r>
              <a:rPr lang="ru-RU" dirty="0" smtClean="0"/>
              <a:t>, </a:t>
            </a:r>
            <a:r>
              <a:rPr lang="ru-RU" dirty="0" err="1" smtClean="0"/>
              <a:t>виноградну</a:t>
            </a:r>
            <a:r>
              <a:rPr lang="ru-RU" dirty="0" smtClean="0"/>
              <a:t>, </a:t>
            </a:r>
            <a:r>
              <a:rPr lang="ru-RU" dirty="0" err="1" smtClean="0"/>
              <a:t>тощо</a:t>
            </a:r>
            <a:r>
              <a:rPr lang="ru-RU" dirty="0" smtClean="0"/>
              <a:t>, </a:t>
            </a:r>
            <a:r>
              <a:rPr lang="ru-RU" dirty="0" err="1" smtClean="0"/>
              <a:t>олії</a:t>
            </a:r>
            <a:r>
              <a:rPr lang="ru-RU" dirty="0" smtClean="0"/>
              <a:t>.</a:t>
            </a:r>
            <a:endParaRPr lang="ru-RU" dirty="0"/>
          </a:p>
        </p:txBody>
      </p:sp>
      <p:sp>
        <p:nvSpPr>
          <p:cNvPr id="2" name="Заголовок 1"/>
          <p:cNvSpPr>
            <a:spLocks noGrp="1"/>
          </p:cNvSpPr>
          <p:nvPr>
            <p:ph type="title"/>
          </p:nvPr>
        </p:nvSpPr>
        <p:spPr>
          <a:xfrm>
            <a:off x="1981200" y="274638"/>
            <a:ext cx="8472518" cy="1143000"/>
          </a:xfrm>
        </p:spPr>
        <p:txBody>
          <a:bodyPr>
            <a:noAutofit/>
          </a:bodyPr>
          <a:lstStyle/>
          <a:p>
            <a:pPr>
              <a:defRPr/>
            </a:pPr>
            <a:r>
              <a:rPr sz="2600" b="1" err="1">
                <a:solidFill>
                  <a:schemeClr val="tx1"/>
                </a:solidFill>
              </a:rPr>
              <a:t>Rp</a:t>
            </a:r>
            <a:r>
              <a:rPr lang="ru-RU" sz="2600" b="1">
                <a:solidFill>
                  <a:schemeClr val="tx1"/>
                </a:solidFill>
              </a:rPr>
              <a:t>.: </a:t>
            </a:r>
            <a:r>
              <a:rPr lang="de-DE" sz="2600" b="1">
                <a:solidFill>
                  <a:schemeClr val="tx1"/>
                </a:solidFill>
              </a:rPr>
              <a:t>Oleum</a:t>
            </a:r>
            <a:r>
              <a:rPr lang="uk-UA" sz="2600" b="1">
                <a:solidFill>
                  <a:schemeClr val="tx1"/>
                </a:solidFill>
              </a:rPr>
              <a:t> A</a:t>
            </a:r>
            <a:r>
              <a:rPr sz="2600" b="1">
                <a:solidFill>
                  <a:schemeClr val="tx1"/>
                </a:solidFill>
              </a:rPr>
              <a:t>l</a:t>
            </a:r>
            <a:r>
              <a:rPr lang="uk-UA" sz="2600" b="1" err="1">
                <a:solidFill>
                  <a:schemeClr val="tx1"/>
                </a:solidFill>
              </a:rPr>
              <a:t>ое</a:t>
            </a:r>
            <a:r>
              <a:rPr lang="uk-UA" sz="2600" b="1">
                <a:solidFill>
                  <a:schemeClr val="tx1"/>
                </a:solidFill>
              </a:rPr>
              <a:t> </a:t>
            </a:r>
            <a:r>
              <a:rPr lang="it-IT" sz="2600" b="1">
                <a:solidFill>
                  <a:schemeClr val="tx1"/>
                </a:solidFill>
              </a:rPr>
              <a:t>10 %</a:t>
            </a:r>
            <a:r>
              <a:rPr lang="uk-UA" sz="2600" b="1">
                <a:solidFill>
                  <a:schemeClr val="tx1"/>
                </a:solidFill>
              </a:rPr>
              <a:t> – </a:t>
            </a:r>
            <a:r>
              <a:rPr lang="ru-RU" sz="2600" b="1">
                <a:solidFill>
                  <a:schemeClr val="tx1"/>
                </a:solidFill>
              </a:rPr>
              <a:t>5</a:t>
            </a:r>
            <a:r>
              <a:rPr lang="uk-UA" sz="2600" b="1">
                <a:solidFill>
                  <a:schemeClr val="tx1"/>
                </a:solidFill>
              </a:rPr>
              <a:t>,0</a:t>
            </a:r>
            <a:r>
              <a:rPr lang="ru-RU" sz="2600">
                <a:solidFill>
                  <a:schemeClr val="tx1"/>
                </a:solidFill>
              </a:rPr>
              <a:t/>
            </a:r>
            <a:br>
              <a:rPr lang="ru-RU" sz="2600">
                <a:solidFill>
                  <a:schemeClr val="tx1"/>
                </a:solidFill>
              </a:rPr>
            </a:br>
            <a:r>
              <a:rPr lang="ru-RU" sz="2600">
                <a:solidFill>
                  <a:schemeClr val="tx1"/>
                </a:solidFill>
              </a:rPr>
              <a:t>        </a:t>
            </a:r>
            <a:r>
              <a:rPr sz="2600" b="1">
                <a:solidFill>
                  <a:schemeClr val="tx1"/>
                </a:solidFill>
              </a:rPr>
              <a:t>D</a:t>
            </a:r>
            <a:r>
              <a:rPr lang="ru-RU" sz="2600" b="1">
                <a:solidFill>
                  <a:schemeClr val="tx1"/>
                </a:solidFill>
              </a:rPr>
              <a:t>. </a:t>
            </a:r>
            <a:r>
              <a:rPr sz="2600" b="1">
                <a:solidFill>
                  <a:schemeClr val="tx1"/>
                </a:solidFill>
              </a:rPr>
              <a:t>S</a:t>
            </a:r>
            <a:r>
              <a:rPr lang="ru-RU" sz="2600" b="1">
                <a:solidFill>
                  <a:schemeClr val="tx1"/>
                </a:solidFill>
              </a:rPr>
              <a:t>. </a:t>
            </a:r>
            <a:r>
              <a:rPr lang="uk-UA" sz="2600" b="1">
                <a:solidFill>
                  <a:schemeClr val="tx1"/>
                </a:solidFill>
              </a:rPr>
              <a:t>Для змащування уражених поверхонь шкіри</a:t>
            </a:r>
            <a:endParaRPr lang="ru-RU" sz="2600">
              <a:solidFill>
                <a:schemeClr val="tx1"/>
              </a:solidFill>
            </a:endParaRPr>
          </a:p>
        </p:txBody>
      </p:sp>
    </p:spTree>
    <p:extLst>
      <p:ext uri="{BB962C8B-B14F-4D97-AF65-F5344CB8AC3E}">
        <p14:creationId xmlns:p14="http://schemas.microsoft.com/office/powerpoint/2010/main" val="9206432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Содержимое 2"/>
          <p:cNvSpPr>
            <a:spLocks noGrp="1"/>
          </p:cNvSpPr>
          <p:nvPr>
            <p:ph idx="1"/>
          </p:nvPr>
        </p:nvSpPr>
        <p:spPr/>
        <p:txBody>
          <a:bodyPr/>
          <a:lstStyle/>
          <a:p>
            <a:pPr algn="ctr" hangingPunct="0">
              <a:buFont typeface="Wingdings 2" pitchFamily="18" charset="2"/>
              <a:buNone/>
            </a:pPr>
            <a:r>
              <a:rPr lang="ru-RU" b="1" smtClean="0"/>
              <a:t>ППК </a:t>
            </a:r>
            <a:r>
              <a:rPr lang="ru-RU" smtClean="0"/>
              <a:t>(зворотній бік)</a:t>
            </a:r>
          </a:p>
          <a:p>
            <a:pPr hangingPunct="0">
              <a:buFont typeface="Wingdings 2" pitchFamily="18" charset="2"/>
              <a:buNone/>
            </a:pPr>
            <a:r>
              <a:rPr lang="ru-RU" smtClean="0"/>
              <a:t>Матричної настойки </a:t>
            </a:r>
            <a:r>
              <a:rPr lang="en-US" smtClean="0"/>
              <a:t>Ledum </a:t>
            </a:r>
            <a:r>
              <a:rPr lang="ru-RU" smtClean="0"/>
              <a:t>: 0,5 г  (16 крапель)</a:t>
            </a:r>
          </a:p>
          <a:p>
            <a:pPr hangingPunct="0">
              <a:buFont typeface="Wingdings 2" pitchFamily="18" charset="2"/>
              <a:buNone/>
            </a:pPr>
            <a:r>
              <a:rPr lang="ru-RU" smtClean="0"/>
              <a:t>Олії соняшникової: 4,5 г </a:t>
            </a:r>
          </a:p>
          <a:p>
            <a:pPr hangingPunct="0">
              <a:buFont typeface="Wingdings 2" pitchFamily="18" charset="2"/>
              <a:buNone/>
            </a:pPr>
            <a:r>
              <a:rPr lang="ru-RU" smtClean="0"/>
              <a:t> </a:t>
            </a:r>
          </a:p>
          <a:p>
            <a:pPr algn="just"/>
            <a:r>
              <a:rPr lang="ru-RU" b="1" i="1" smtClean="0"/>
              <a:t>Технологія. </a:t>
            </a:r>
            <a:r>
              <a:rPr lang="ru-RU" smtClean="0"/>
              <a:t>Відважують у попередньо старованний широкогорлий флакон 4,5 г олії соняшникової та додають 16 крапель (0,5 г) матричної настойки </a:t>
            </a:r>
            <a:r>
              <a:rPr lang="en-US" smtClean="0"/>
              <a:t>Ledum, </a:t>
            </a:r>
            <a:r>
              <a:rPr lang="ru-RU" smtClean="0"/>
              <a:t>закупорюють, потенціюють 10 раз. Наклеюють № рецепта. Заповнюють ППК (лицьовий бік).</a:t>
            </a:r>
          </a:p>
        </p:txBody>
      </p:sp>
      <p:sp>
        <p:nvSpPr>
          <p:cNvPr id="2" name="Заголовок 1"/>
          <p:cNvSpPr>
            <a:spLocks noGrp="1"/>
          </p:cNvSpPr>
          <p:nvPr>
            <p:ph type="title"/>
          </p:nvPr>
        </p:nvSpPr>
        <p:spPr/>
        <p:txBody>
          <a:bodyPr/>
          <a:lstStyle/>
          <a:p>
            <a:pPr>
              <a:defRPr/>
            </a:pPr>
            <a:r>
              <a:rPr lang="ru-RU" b="1" i="1" err="1" smtClean="0">
                <a:solidFill>
                  <a:schemeClr val="tx1"/>
                </a:solidFill>
              </a:rPr>
              <a:t>Технологія</a:t>
            </a:r>
            <a:endParaRPr lang="ru-RU">
              <a:solidFill>
                <a:schemeClr val="tx1"/>
              </a:solidFill>
            </a:endParaRPr>
          </a:p>
        </p:txBody>
      </p:sp>
    </p:spTree>
    <p:extLst>
      <p:ext uri="{BB962C8B-B14F-4D97-AF65-F5344CB8AC3E}">
        <p14:creationId xmlns:p14="http://schemas.microsoft.com/office/powerpoint/2010/main" val="214307818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Содержимое 2"/>
          <p:cNvSpPr>
            <a:spLocks noGrp="1"/>
          </p:cNvSpPr>
          <p:nvPr>
            <p:ph idx="1"/>
          </p:nvPr>
        </p:nvSpPr>
        <p:spPr/>
        <p:txBody>
          <a:bodyPr/>
          <a:lstStyle/>
          <a:p>
            <a:pPr algn="ctr" hangingPunct="0">
              <a:buFont typeface="Wingdings 2" pitchFamily="18" charset="2"/>
              <a:buNone/>
            </a:pPr>
            <a:r>
              <a:rPr lang="ru-RU" b="1" dirty="0" smtClean="0"/>
              <a:t>ППК</a:t>
            </a:r>
            <a:r>
              <a:rPr lang="ru-RU" dirty="0" smtClean="0"/>
              <a:t> (</a:t>
            </a:r>
            <a:r>
              <a:rPr lang="ru-RU" dirty="0" err="1" smtClean="0"/>
              <a:t>лицьовий</a:t>
            </a:r>
            <a:r>
              <a:rPr lang="ru-RU" dirty="0" smtClean="0"/>
              <a:t> </a:t>
            </a:r>
            <a:r>
              <a:rPr lang="ru-RU" dirty="0" err="1" smtClean="0"/>
              <a:t>бік</a:t>
            </a:r>
            <a:r>
              <a:rPr lang="ru-RU" dirty="0" smtClean="0"/>
              <a:t>)</a:t>
            </a:r>
          </a:p>
          <a:p>
            <a:pPr algn="ctr" hangingPunct="0">
              <a:buFont typeface="Wingdings 2" pitchFamily="18" charset="2"/>
              <a:buNone/>
            </a:pPr>
            <a:r>
              <a:rPr lang="ru-RU" dirty="0" smtClean="0"/>
              <a:t>Дата                 № рецепта</a:t>
            </a:r>
          </a:p>
          <a:p>
            <a:pPr algn="ctr" hangingPunct="0">
              <a:buFont typeface="Wingdings 2" pitchFamily="18" charset="2"/>
              <a:buNone/>
            </a:pPr>
            <a:r>
              <a:rPr lang="ru-RU" dirty="0" smtClean="0"/>
              <a:t>			     </a:t>
            </a:r>
            <a:r>
              <a:rPr lang="en-US" dirty="0" err="1" smtClean="0"/>
              <a:t>Olei</a:t>
            </a:r>
            <a:r>
              <a:rPr lang="en-US" dirty="0" smtClean="0"/>
              <a:t> </a:t>
            </a:r>
            <a:r>
              <a:rPr lang="en-US" dirty="0" err="1" smtClean="0"/>
              <a:t>Helianthi</a:t>
            </a:r>
            <a:r>
              <a:rPr lang="ru-RU" dirty="0" smtClean="0"/>
              <a:t> 4,5</a:t>
            </a:r>
          </a:p>
          <a:p>
            <a:pPr algn="ctr" hangingPunct="0">
              <a:buFont typeface="Wingdings 2" pitchFamily="18" charset="2"/>
              <a:buNone/>
            </a:pPr>
            <a:r>
              <a:rPr lang="en-US" u="sng" dirty="0" err="1" smtClean="0"/>
              <a:t>Ledum</a:t>
            </a:r>
            <a:r>
              <a:rPr lang="en-US" u="sng" dirty="0" smtClean="0"/>
              <a:t> </a:t>
            </a:r>
            <a:r>
              <a:rPr lang="ru-RU" u="sng" dirty="0" smtClean="0"/>
              <a:t>Ѳ </a:t>
            </a:r>
            <a:r>
              <a:rPr lang="en-US" u="sng" dirty="0" smtClean="0"/>
              <a:t>0,5 (</a:t>
            </a:r>
            <a:r>
              <a:rPr lang="en-US" u="sng" dirty="0" err="1" smtClean="0"/>
              <a:t>gtts</a:t>
            </a:r>
            <a:r>
              <a:rPr lang="en-US" u="sng" dirty="0" smtClean="0"/>
              <a:t>. XVI)</a:t>
            </a:r>
            <a:endParaRPr lang="ru-RU" dirty="0" smtClean="0"/>
          </a:p>
          <a:p>
            <a:pPr algn="ctr" hangingPunct="0">
              <a:buFont typeface="Wingdings 2" pitchFamily="18" charset="2"/>
              <a:buNone/>
            </a:pPr>
            <a:r>
              <a:rPr lang="ru-RU" dirty="0" smtClean="0"/>
              <a:t>			      </a:t>
            </a:r>
            <a:r>
              <a:rPr lang="en-US" dirty="0" smtClean="0"/>
              <a:t>m = </a:t>
            </a:r>
            <a:r>
              <a:rPr lang="uk-UA" dirty="0" smtClean="0"/>
              <a:t>5</a:t>
            </a:r>
            <a:r>
              <a:rPr lang="en-US" dirty="0" smtClean="0"/>
              <a:t>,0</a:t>
            </a:r>
            <a:endParaRPr lang="ru-RU" dirty="0" smtClean="0"/>
          </a:p>
          <a:p>
            <a:pPr algn="ctr">
              <a:buFont typeface="Wingdings 2" pitchFamily="18" charset="2"/>
              <a:buNone/>
            </a:pPr>
            <a:r>
              <a:rPr lang="ru-RU" i="1" dirty="0" err="1" smtClean="0"/>
              <a:t>Пригот</a:t>
            </a:r>
            <a:r>
              <a:rPr lang="uk-UA" i="1" dirty="0" err="1" smtClean="0"/>
              <a:t>ував</a:t>
            </a:r>
            <a:r>
              <a:rPr lang="ru-RU" i="1" dirty="0" smtClean="0"/>
              <a:t> (</a:t>
            </a:r>
            <a:r>
              <a:rPr lang="ru-RU" i="1" dirty="0" err="1" smtClean="0"/>
              <a:t>підпис</a:t>
            </a:r>
            <a:r>
              <a:rPr lang="ru-RU" i="1" dirty="0" smtClean="0"/>
              <a:t>)</a:t>
            </a:r>
            <a:endParaRPr lang="ru-RU" dirty="0" smtClean="0"/>
          </a:p>
          <a:p>
            <a:pPr algn="ctr">
              <a:buFont typeface="Wingdings 2" pitchFamily="18" charset="2"/>
              <a:buNone/>
            </a:pPr>
            <a:r>
              <a:rPr lang="ru-RU" i="1" dirty="0" smtClean="0"/>
              <a:t>П</a:t>
            </a:r>
            <a:r>
              <a:rPr lang="uk-UA" i="1" dirty="0" err="1" smtClean="0"/>
              <a:t>еревірив</a:t>
            </a:r>
            <a:r>
              <a:rPr lang="ru-RU" i="1" dirty="0" smtClean="0"/>
              <a:t> (</a:t>
            </a:r>
            <a:r>
              <a:rPr lang="ru-RU" i="1" dirty="0" err="1" smtClean="0"/>
              <a:t>підпис</a:t>
            </a:r>
            <a:r>
              <a:rPr lang="ru-RU" i="1" dirty="0" smtClean="0"/>
              <a:t>)</a:t>
            </a:r>
            <a:endParaRPr lang="ru-RU" dirty="0" smtClean="0"/>
          </a:p>
          <a:p>
            <a:pPr algn="ctr">
              <a:buFont typeface="Wingdings 2" pitchFamily="18" charset="2"/>
              <a:buNone/>
            </a:pPr>
            <a:r>
              <a:rPr lang="uk-UA" i="1" dirty="0" smtClean="0"/>
              <a:t>Відпустив (підпис)</a:t>
            </a:r>
            <a:endParaRPr lang="ru-RU" dirty="0" smtClean="0"/>
          </a:p>
        </p:txBody>
      </p:sp>
      <p:sp>
        <p:nvSpPr>
          <p:cNvPr id="2" name="Заголовок 1"/>
          <p:cNvSpPr>
            <a:spLocks noGrp="1"/>
          </p:cNvSpPr>
          <p:nvPr>
            <p:ph type="title"/>
          </p:nvPr>
        </p:nvSpPr>
        <p:spPr/>
        <p:txBody>
          <a:bodyPr>
            <a:noAutofit/>
          </a:bodyPr>
          <a:lstStyle/>
          <a:p>
            <a:pPr>
              <a:defRPr/>
            </a:pPr>
            <a:r>
              <a:rPr lang="ru-RU" sz="3200" b="1" i="1" err="1">
                <a:solidFill>
                  <a:schemeClr val="tx1"/>
                </a:solidFill>
              </a:rPr>
              <a:t>Лицьовий</a:t>
            </a:r>
            <a:r>
              <a:rPr lang="ru-RU" sz="3200" b="1" i="1">
                <a:solidFill>
                  <a:schemeClr val="tx1"/>
                </a:solidFill>
              </a:rPr>
              <a:t> </a:t>
            </a:r>
            <a:r>
              <a:rPr lang="ru-RU" sz="3200" b="1" i="1" err="1">
                <a:solidFill>
                  <a:schemeClr val="tx1"/>
                </a:solidFill>
              </a:rPr>
              <a:t>бік</a:t>
            </a:r>
            <a:r>
              <a:rPr lang="ru-RU" sz="3200" b="1" i="1">
                <a:solidFill>
                  <a:schemeClr val="tx1"/>
                </a:solidFill>
              </a:rPr>
              <a:t> паспорта </a:t>
            </a:r>
            <a:r>
              <a:rPr lang="ru-RU" sz="3200" b="1" i="1" err="1">
                <a:solidFill>
                  <a:schemeClr val="tx1"/>
                </a:solidFill>
              </a:rPr>
              <a:t>письмового</a:t>
            </a:r>
            <a:r>
              <a:rPr lang="ru-RU" sz="3200" b="1" i="1">
                <a:solidFill>
                  <a:schemeClr val="tx1"/>
                </a:solidFill>
              </a:rPr>
              <a:t> контролю (ППК) </a:t>
            </a:r>
            <a:endParaRPr lang="ru-RU" sz="3200">
              <a:solidFill>
                <a:schemeClr val="tx1"/>
              </a:solidFill>
            </a:endParaRPr>
          </a:p>
        </p:txBody>
      </p:sp>
    </p:spTree>
    <p:extLst>
      <p:ext uri="{BB962C8B-B14F-4D97-AF65-F5344CB8AC3E}">
        <p14:creationId xmlns:p14="http://schemas.microsoft.com/office/powerpoint/2010/main" val="7553046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Содержимое 2"/>
          <p:cNvSpPr>
            <a:spLocks noGrp="1"/>
          </p:cNvSpPr>
          <p:nvPr>
            <p:ph idx="1"/>
          </p:nvPr>
        </p:nvSpPr>
        <p:spPr/>
        <p:txBody>
          <a:bodyPr/>
          <a:lstStyle/>
          <a:p>
            <a:r>
              <a:rPr lang="ru-RU" dirty="0" err="1" smtClean="0"/>
              <a:t>Оформлюють</a:t>
            </a:r>
            <a:r>
              <a:rPr lang="ru-RU" dirty="0" smtClean="0"/>
              <a:t> </a:t>
            </a:r>
            <a:r>
              <a:rPr lang="ru-RU" dirty="0" err="1" smtClean="0"/>
              <a:t>етикетками</a:t>
            </a:r>
            <a:r>
              <a:rPr lang="ru-RU" dirty="0" smtClean="0"/>
              <a:t>: «</a:t>
            </a:r>
            <a:r>
              <a:rPr lang="ru-RU" dirty="0" err="1" smtClean="0"/>
              <a:t>Зовнішнє</a:t>
            </a:r>
            <a:r>
              <a:rPr lang="ru-RU" dirty="0" smtClean="0"/>
              <a:t>», «</a:t>
            </a:r>
            <a:r>
              <a:rPr lang="ru-RU" dirty="0" err="1" smtClean="0"/>
              <a:t>Зберіати</a:t>
            </a:r>
            <a:r>
              <a:rPr lang="ru-RU" dirty="0" smtClean="0"/>
              <a:t> в </a:t>
            </a:r>
            <a:r>
              <a:rPr lang="ru-RU" dirty="0" err="1" smtClean="0"/>
              <a:t>прохолодному</a:t>
            </a:r>
            <a:r>
              <a:rPr lang="ru-RU" dirty="0" smtClean="0"/>
              <a:t> та </a:t>
            </a:r>
            <a:r>
              <a:rPr lang="ru-RU" dirty="0" err="1" smtClean="0"/>
              <a:t>захищеному</a:t>
            </a:r>
            <a:r>
              <a:rPr lang="ru-RU" dirty="0" smtClean="0"/>
              <a:t> </a:t>
            </a:r>
            <a:r>
              <a:rPr lang="ru-RU" dirty="0" err="1" smtClean="0"/>
              <a:t>від</a:t>
            </a:r>
            <a:r>
              <a:rPr lang="ru-RU" dirty="0" smtClean="0"/>
              <a:t> </a:t>
            </a:r>
            <a:r>
              <a:rPr lang="ru-RU" dirty="0" err="1" smtClean="0"/>
              <a:t>світла</a:t>
            </a:r>
            <a:r>
              <a:rPr lang="ru-RU" dirty="0" smtClean="0"/>
              <a:t> </a:t>
            </a:r>
            <a:r>
              <a:rPr lang="ru-RU" dirty="0" err="1" smtClean="0"/>
              <a:t>місці</a:t>
            </a:r>
            <a:r>
              <a:rPr lang="ru-RU" dirty="0" smtClean="0"/>
              <a:t>», «Перед </a:t>
            </a:r>
            <a:r>
              <a:rPr lang="ru-RU" dirty="0" err="1" smtClean="0"/>
              <a:t>застосуванням</a:t>
            </a:r>
            <a:r>
              <a:rPr lang="ru-RU" dirty="0" smtClean="0"/>
              <a:t> </a:t>
            </a:r>
            <a:r>
              <a:rPr lang="ru-RU" dirty="0" err="1" smtClean="0"/>
              <a:t>збовтувати</a:t>
            </a:r>
            <a:r>
              <a:rPr lang="ru-RU" dirty="0" smtClean="0"/>
              <a:t>», «</a:t>
            </a:r>
            <a:r>
              <a:rPr lang="ru-RU" dirty="0" err="1" smtClean="0"/>
              <a:t>Берегти</a:t>
            </a:r>
            <a:r>
              <a:rPr lang="ru-RU" dirty="0" smtClean="0"/>
              <a:t> </a:t>
            </a:r>
            <a:r>
              <a:rPr lang="ru-RU" dirty="0" err="1" smtClean="0"/>
              <a:t>від</a:t>
            </a:r>
            <a:r>
              <a:rPr lang="ru-RU" dirty="0" smtClean="0"/>
              <a:t> </a:t>
            </a:r>
            <a:br>
              <a:rPr lang="ru-RU" dirty="0" smtClean="0"/>
            </a:br>
            <a:r>
              <a:rPr lang="ru-RU" dirty="0" err="1" smtClean="0"/>
              <a:t>дітей</a:t>
            </a:r>
            <a:r>
              <a:rPr lang="ru-RU" dirty="0" smtClean="0"/>
              <a:t>».</a:t>
            </a:r>
            <a:endParaRPr lang="en-US" dirty="0" smtClean="0"/>
          </a:p>
          <a:p>
            <a:endParaRPr lang="en-US" dirty="0" smtClean="0"/>
          </a:p>
          <a:p>
            <a:r>
              <a:rPr lang="uk-UA" dirty="0" smtClean="0"/>
              <a:t>Даний гомеопатичний препарат </a:t>
            </a:r>
            <a:br>
              <a:rPr lang="uk-UA" dirty="0" smtClean="0"/>
            </a:br>
            <a:r>
              <a:rPr lang="uk-UA" dirty="0" smtClean="0"/>
              <a:t>використовується для </a:t>
            </a:r>
            <a:br>
              <a:rPr lang="uk-UA" dirty="0" smtClean="0"/>
            </a:br>
            <a:r>
              <a:rPr lang="uk-UA" dirty="0" smtClean="0"/>
              <a:t>лікування  колотих ран та </a:t>
            </a:r>
            <a:br>
              <a:rPr lang="uk-UA" dirty="0" smtClean="0"/>
            </a:br>
            <a:r>
              <a:rPr lang="uk-UA" dirty="0" smtClean="0"/>
              <a:t>укусів </a:t>
            </a:r>
            <a:r>
              <a:rPr lang="uk-UA" dirty="0" err="1" smtClean="0"/>
              <a:t>насекомих</a:t>
            </a:r>
            <a:endParaRPr lang="ru-RU" dirty="0" smtClean="0"/>
          </a:p>
          <a:p>
            <a:endParaRPr lang="ru-RU" dirty="0" smtClean="0"/>
          </a:p>
        </p:txBody>
      </p:sp>
      <p:sp>
        <p:nvSpPr>
          <p:cNvPr id="2" name="Заголовок 1"/>
          <p:cNvSpPr>
            <a:spLocks noGrp="1"/>
          </p:cNvSpPr>
          <p:nvPr>
            <p:ph type="title"/>
          </p:nvPr>
        </p:nvSpPr>
        <p:spPr/>
        <p:txBody>
          <a:bodyPr/>
          <a:lstStyle/>
          <a:p>
            <a:pPr>
              <a:defRPr/>
            </a:pPr>
            <a:r>
              <a:rPr lang="ru-RU" b="1" i="1" err="1" smtClean="0">
                <a:solidFill>
                  <a:schemeClr val="tx1"/>
                </a:solidFill>
              </a:rPr>
              <a:t>Оформлення</a:t>
            </a:r>
            <a:r>
              <a:rPr lang="ru-RU" b="1" i="1" smtClean="0">
                <a:solidFill>
                  <a:schemeClr val="tx1"/>
                </a:solidFill>
              </a:rPr>
              <a:t> до </a:t>
            </a:r>
            <a:r>
              <a:rPr lang="ru-RU" b="1" i="1" err="1" smtClean="0">
                <a:solidFill>
                  <a:schemeClr val="tx1"/>
                </a:solidFill>
              </a:rPr>
              <a:t>використання</a:t>
            </a:r>
            <a:r>
              <a:rPr lang="ru-RU" smtClean="0">
                <a:solidFill>
                  <a:schemeClr val="tx1"/>
                </a:solidFill>
              </a:rPr>
              <a:t> </a:t>
            </a:r>
            <a:endParaRPr lang="ru-RU">
              <a:solidFill>
                <a:schemeClr val="tx1"/>
              </a:solidFill>
            </a:endParaRPr>
          </a:p>
        </p:txBody>
      </p:sp>
      <p:grpSp>
        <p:nvGrpSpPr>
          <p:cNvPr id="46083" name="Группа 29"/>
          <p:cNvGrpSpPr>
            <a:grpSpLocks/>
          </p:cNvGrpSpPr>
          <p:nvPr/>
        </p:nvGrpSpPr>
        <p:grpSpPr bwMode="auto">
          <a:xfrm>
            <a:off x="7953376" y="2928939"/>
            <a:ext cx="2538413" cy="3857625"/>
            <a:chOff x="6429388" y="2928934"/>
            <a:chExt cx="2538413" cy="3857652"/>
          </a:xfrm>
        </p:grpSpPr>
        <p:pic>
          <p:nvPicPr>
            <p:cNvPr id="46084" name="Picture 3"/>
            <p:cNvPicPr>
              <a:picLocks noChangeAspect="1" noChangeArrowheads="1"/>
            </p:cNvPicPr>
            <p:nvPr/>
          </p:nvPicPr>
          <p:blipFill>
            <a:blip r:embed="rId2"/>
            <a:srcRect l="6320" t="6963" r="67078" b="5493"/>
            <a:stretch>
              <a:fillRect/>
            </a:stretch>
          </p:blipFill>
          <p:spPr bwMode="auto">
            <a:xfrm>
              <a:off x="6730137" y="2928934"/>
              <a:ext cx="2056705" cy="3857652"/>
            </a:xfrm>
            <a:prstGeom prst="rect">
              <a:avLst/>
            </a:prstGeom>
            <a:noFill/>
            <a:ln w="9525">
              <a:noFill/>
              <a:miter lim="800000"/>
              <a:headEnd/>
              <a:tailEnd/>
            </a:ln>
          </p:spPr>
        </p:pic>
        <p:grpSp>
          <p:nvGrpSpPr>
            <p:cNvPr id="46085" name="Group 1"/>
            <p:cNvGrpSpPr>
              <a:grpSpLocks/>
            </p:cNvGrpSpPr>
            <p:nvPr/>
          </p:nvGrpSpPr>
          <p:grpSpPr bwMode="auto">
            <a:xfrm>
              <a:off x="6429388" y="4572008"/>
              <a:ext cx="2538413" cy="1514475"/>
              <a:chOff x="1830" y="1649"/>
              <a:chExt cx="3997" cy="2386"/>
            </a:xfrm>
          </p:grpSpPr>
          <p:sp>
            <p:nvSpPr>
              <p:cNvPr id="46086" name="Rectangle 2"/>
              <p:cNvSpPr>
                <a:spLocks noChangeArrowheads="1"/>
              </p:cNvSpPr>
              <p:nvPr/>
            </p:nvSpPr>
            <p:spPr bwMode="auto">
              <a:xfrm>
                <a:off x="1830" y="1649"/>
                <a:ext cx="3997" cy="2386"/>
              </a:xfrm>
              <a:prstGeom prst="rect">
                <a:avLst/>
              </a:prstGeom>
              <a:solidFill>
                <a:srgbClr val="FFFFFF"/>
              </a:solidFill>
              <a:ln w="9525">
                <a:solidFill>
                  <a:srgbClr val="000000"/>
                </a:solidFill>
                <a:miter lim="800000"/>
                <a:headEnd/>
                <a:tailEnd/>
              </a:ln>
            </p:spPr>
            <p:txBody>
              <a:bodyPr/>
              <a:lstStyle/>
              <a:p>
                <a:endParaRPr lang="ru-RU">
                  <a:latin typeface="Constantia" pitchFamily="18" charset="0"/>
                </a:endParaRPr>
              </a:p>
            </p:txBody>
          </p:sp>
          <p:sp>
            <p:nvSpPr>
              <p:cNvPr id="46087" name="Rectangle 3"/>
              <p:cNvSpPr>
                <a:spLocks noChangeArrowheads="1"/>
              </p:cNvSpPr>
              <p:nvPr/>
            </p:nvSpPr>
            <p:spPr bwMode="auto">
              <a:xfrm>
                <a:off x="1830" y="1649"/>
                <a:ext cx="1416"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ru-RU" sz="900">
                    <a:latin typeface="Calibri" pitchFamily="34" charset="0"/>
                  </a:rPr>
                  <a:t>№ рецепта___</a:t>
                </a:r>
                <a:endParaRPr lang="ru-RU"/>
              </a:p>
            </p:txBody>
          </p:sp>
          <p:sp>
            <p:nvSpPr>
              <p:cNvPr id="46088" name="Rectangle 4"/>
              <p:cNvSpPr>
                <a:spLocks noChangeArrowheads="1"/>
              </p:cNvSpPr>
              <p:nvPr/>
            </p:nvSpPr>
            <p:spPr bwMode="auto">
              <a:xfrm>
                <a:off x="3097" y="1649"/>
                <a:ext cx="1555" cy="367"/>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ru-RU" sz="900">
                    <a:latin typeface="Calibri" pitchFamily="34" charset="0"/>
                  </a:rPr>
                  <a:t>№ аптеки___</a:t>
                </a:r>
                <a:endParaRPr lang="ru-RU"/>
              </a:p>
            </p:txBody>
          </p:sp>
          <p:sp>
            <p:nvSpPr>
              <p:cNvPr id="46089" name="Rectangle 5"/>
              <p:cNvSpPr>
                <a:spLocks noChangeArrowheads="1"/>
              </p:cNvSpPr>
              <p:nvPr/>
            </p:nvSpPr>
            <p:spPr bwMode="auto">
              <a:xfrm>
                <a:off x="4280" y="1649"/>
                <a:ext cx="1171"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uk-UA" sz="900">
                    <a:latin typeface="Calibri" pitchFamily="34" charset="0"/>
                  </a:rPr>
                  <a:t>м</a:t>
                </a:r>
                <a:r>
                  <a:rPr lang="ru-RU" sz="900">
                    <a:latin typeface="Calibri" pitchFamily="34" charset="0"/>
                  </a:rPr>
                  <a:t>._</a:t>
                </a:r>
                <a:r>
                  <a:rPr lang="ru-RU" sz="900" u="sng">
                    <a:latin typeface="Calibri" pitchFamily="34" charset="0"/>
                  </a:rPr>
                  <a:t>Харків</a:t>
                </a:r>
                <a:r>
                  <a:rPr lang="ru-RU" sz="900">
                    <a:latin typeface="Calibri" pitchFamily="34" charset="0"/>
                  </a:rPr>
                  <a:t>_</a:t>
                </a:r>
                <a:endParaRPr lang="ru-RU"/>
              </a:p>
            </p:txBody>
          </p:sp>
          <p:sp>
            <p:nvSpPr>
              <p:cNvPr id="46090" name="Rectangle 6"/>
              <p:cNvSpPr>
                <a:spLocks noChangeArrowheads="1"/>
              </p:cNvSpPr>
              <p:nvPr/>
            </p:nvSpPr>
            <p:spPr bwMode="auto">
              <a:xfrm>
                <a:off x="2452" y="2786"/>
                <a:ext cx="2801" cy="1249"/>
              </a:xfrm>
              <a:prstGeom prst="rect">
                <a:avLst/>
              </a:prstGeom>
              <a:solidFill>
                <a:srgbClr val="FFFFFF"/>
              </a:solidFill>
              <a:ln w="9525">
                <a:solidFill>
                  <a:srgbClr val="000000"/>
                </a:solidFill>
                <a:miter lim="800000"/>
                <a:headEnd/>
                <a:tailEnd/>
              </a:ln>
            </p:spPr>
            <p:txBody>
              <a:bodyPr lIns="18000" tIns="10800" rIns="18000" bIns="10800"/>
              <a:lstStyle/>
              <a:p>
                <a:pPr algn="ctr">
                  <a:lnSpc>
                    <a:spcPct val="72000"/>
                  </a:lnSpc>
                </a:pPr>
                <a:endParaRPr lang="ru-RU" sz="900">
                  <a:latin typeface="Times New Roman" pitchFamily="18" charset="0"/>
                </a:endParaRPr>
              </a:p>
              <a:p>
                <a:pPr algn="ctr"/>
                <a:r>
                  <a:rPr lang="ru-RU" sz="900">
                    <a:latin typeface="Calibri" pitchFamily="34" charset="0"/>
                  </a:rPr>
                  <a:t>__</a:t>
                </a:r>
                <a:r>
                  <a:rPr lang="en-US" sz="1200" u="sng">
                    <a:latin typeface="Calibri" pitchFamily="34" charset="0"/>
                  </a:rPr>
                  <a:t>Oleum</a:t>
                </a:r>
                <a:r>
                  <a:rPr lang="ru-RU" sz="1200" u="sng">
                    <a:latin typeface="Calibri" pitchFamily="34" charset="0"/>
                  </a:rPr>
                  <a:t> </a:t>
                </a:r>
                <a:r>
                  <a:rPr lang="en-US" sz="1200" u="sng">
                    <a:latin typeface="Constantia" pitchFamily="18" charset="0"/>
                  </a:rPr>
                  <a:t>Ledum </a:t>
                </a:r>
                <a:r>
                  <a:rPr lang="ru-RU" sz="1200" u="sng">
                    <a:latin typeface="Calibri" pitchFamily="34" charset="0"/>
                  </a:rPr>
                  <a:t>10 % 5,0</a:t>
                </a:r>
                <a:r>
                  <a:rPr lang="uk-UA" sz="900">
                    <a:latin typeface="Calibri" pitchFamily="34" charset="0"/>
                  </a:rPr>
                  <a:t>___</a:t>
                </a:r>
                <a:endParaRPr lang="ru-RU" sz="900">
                  <a:latin typeface="Times New Roman" pitchFamily="18" charset="0"/>
                </a:endParaRPr>
              </a:p>
              <a:p>
                <a:pPr algn="ctr"/>
                <a:r>
                  <a:rPr lang="uk-UA" sz="900">
                    <a:latin typeface="Calibri" pitchFamily="34" charset="0"/>
                  </a:rPr>
                  <a:t>Наносити на</a:t>
                </a:r>
                <a:r>
                  <a:rPr lang="ru-RU" sz="900">
                    <a:latin typeface="Calibri" pitchFamily="34" charset="0"/>
                  </a:rPr>
                  <a:t>_</a:t>
                </a:r>
                <a:r>
                  <a:rPr lang="uk-UA" sz="900" u="sng">
                    <a:latin typeface="Calibri" pitchFamily="34" charset="0"/>
                  </a:rPr>
                  <a:t>уражені ділянки шкіри</a:t>
                </a:r>
                <a:r>
                  <a:rPr lang="ru-RU" sz="900">
                    <a:latin typeface="Calibri" pitchFamily="34" charset="0"/>
                  </a:rPr>
                  <a:t>________________</a:t>
                </a:r>
                <a:r>
                  <a:rPr lang="uk-UA" sz="900">
                    <a:latin typeface="Calibri" pitchFamily="34" charset="0"/>
                  </a:rPr>
                  <a:t>____</a:t>
                </a:r>
                <a:r>
                  <a:rPr lang="ru-RU" sz="900">
                    <a:latin typeface="Calibri" pitchFamily="34" charset="0"/>
                  </a:rPr>
                  <a:t>____</a:t>
                </a:r>
                <a:endParaRPr lang="ru-RU"/>
              </a:p>
            </p:txBody>
          </p:sp>
          <p:sp>
            <p:nvSpPr>
              <p:cNvPr id="46091" name="Rectangle 7"/>
              <p:cNvSpPr>
                <a:spLocks noChangeArrowheads="1"/>
              </p:cNvSpPr>
              <p:nvPr/>
            </p:nvSpPr>
            <p:spPr bwMode="auto">
              <a:xfrm>
                <a:off x="1830" y="2445"/>
                <a:ext cx="600" cy="765"/>
              </a:xfrm>
              <a:prstGeom prst="rect">
                <a:avLst/>
              </a:prstGeom>
              <a:solidFill>
                <a:srgbClr val="FFFFFF"/>
              </a:solidFill>
              <a:ln w="9525" algn="ctr">
                <a:solidFill>
                  <a:srgbClr val="000000"/>
                </a:solidFill>
                <a:miter lim="800000"/>
                <a:headEnd/>
                <a:tailEnd/>
              </a:ln>
            </p:spPr>
            <p:txBody>
              <a:bodyPr lIns="18000" tIns="10800" rIns="18000" bIns="10800"/>
              <a:lstStyle/>
              <a:p>
                <a:r>
                  <a:rPr lang="ru-RU" sz="800" dirty="0" smtClean="0">
                    <a:latin typeface="Calibri" pitchFamily="34" charset="0"/>
                  </a:rPr>
                  <a:t>Дата </a:t>
                </a:r>
                <a:r>
                  <a:rPr lang="ru-RU" sz="900" dirty="0" smtClean="0">
                    <a:latin typeface="Calibri" pitchFamily="34" charset="0"/>
                  </a:rPr>
                  <a:t>__02.03.2021 р.___</a:t>
                </a:r>
                <a:endParaRPr lang="ru-RU" dirty="0"/>
              </a:p>
            </p:txBody>
          </p:sp>
          <p:sp>
            <p:nvSpPr>
              <p:cNvPr id="46092" name="Rectangle 8"/>
              <p:cNvSpPr>
                <a:spLocks noChangeArrowheads="1"/>
              </p:cNvSpPr>
              <p:nvPr/>
            </p:nvSpPr>
            <p:spPr bwMode="auto">
              <a:xfrm>
                <a:off x="1830" y="3210"/>
                <a:ext cx="600" cy="825"/>
              </a:xfrm>
              <a:prstGeom prst="rect">
                <a:avLst/>
              </a:prstGeom>
              <a:solidFill>
                <a:srgbClr val="FFFFFF"/>
              </a:solidFill>
              <a:ln w="9525">
                <a:solidFill>
                  <a:srgbClr val="000000"/>
                </a:solidFill>
                <a:miter lim="800000"/>
                <a:headEnd/>
                <a:tailEnd/>
              </a:ln>
            </p:spPr>
            <p:txBody>
              <a:bodyPr lIns="18000" tIns="10800" rIns="18000" bIns="10800"/>
              <a:lstStyle/>
              <a:p>
                <a:r>
                  <a:rPr lang="ru-RU" sz="800">
                    <a:latin typeface="Calibri" pitchFamily="34" charset="0"/>
                  </a:rPr>
                  <a:t>П</a:t>
                </a:r>
                <a:r>
                  <a:rPr lang="uk-UA" sz="800">
                    <a:latin typeface="Calibri" pitchFamily="34" charset="0"/>
                  </a:rPr>
                  <a:t>і</a:t>
                </a:r>
                <a:r>
                  <a:rPr lang="ru-RU" sz="800">
                    <a:latin typeface="Calibri" pitchFamily="34" charset="0"/>
                  </a:rPr>
                  <a:t>дпис</a:t>
                </a:r>
                <a:r>
                  <a:rPr lang="ru-RU" sz="900">
                    <a:latin typeface="Calibri" pitchFamily="34" charset="0"/>
                  </a:rPr>
                  <a:t> _____</a:t>
                </a:r>
                <a:endParaRPr lang="ru-RU"/>
              </a:p>
            </p:txBody>
          </p:sp>
          <p:sp>
            <p:nvSpPr>
              <p:cNvPr id="27657" name="Rectangle 9"/>
              <p:cNvSpPr>
                <a:spLocks noChangeArrowheads="1"/>
              </p:cNvSpPr>
              <p:nvPr/>
            </p:nvSpPr>
            <p:spPr bwMode="auto">
              <a:xfrm>
                <a:off x="5462" y="1649"/>
                <a:ext cx="365"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uk-UA" sz="900" dirty="0">
                    <a:latin typeface="Calibri" pitchFamily="34" charset="0"/>
                    <a:cs typeface="Arial" pitchFamily="34" charset="0"/>
                  </a:rPr>
                  <a:t>Зберігати в прохолодному, захищеному від світла місці</a:t>
                </a:r>
                <a:endParaRPr lang="ru-RU" dirty="0">
                  <a:latin typeface="Arial" pitchFamily="34" charset="0"/>
                  <a:cs typeface="Arial" pitchFamily="34" charset="0"/>
                </a:endParaRPr>
              </a:p>
            </p:txBody>
          </p:sp>
          <p:sp>
            <p:nvSpPr>
              <p:cNvPr id="27658" name="Rectangle 10"/>
              <p:cNvSpPr>
                <a:spLocks noChangeArrowheads="1"/>
              </p:cNvSpPr>
              <p:nvPr/>
            </p:nvSpPr>
            <p:spPr bwMode="auto">
              <a:xfrm>
                <a:off x="2470" y="2032"/>
                <a:ext cx="2627" cy="398"/>
              </a:xfrm>
              <a:prstGeom prst="rect">
                <a:avLst/>
              </a:prstGeom>
              <a:solidFill>
                <a:srgbClr val="C45911"/>
              </a:solidFill>
              <a:ln w="38100">
                <a:solidFill>
                  <a:srgbClr val="F2F2F2"/>
                </a:solidFill>
                <a:miter lim="800000"/>
                <a:headEnd/>
                <a:tailEnd/>
              </a:ln>
              <a:effectLst>
                <a:outerShdw dist="28398" dir="3806097" algn="ctr" rotWithShape="0">
                  <a:srgbClr val="4E6128">
                    <a:alpha val="50000"/>
                  </a:srgbClr>
                </a:outerShdw>
              </a:effectLst>
            </p:spPr>
            <p:txBody>
              <a:bodyPr/>
              <a:lstStyle/>
              <a:p>
                <a:pPr algn="ctr">
                  <a:spcAft>
                    <a:spcPts val="1000"/>
                  </a:spcAft>
                  <a:defRPr/>
                </a:pPr>
                <a:r>
                  <a:rPr lang="uk-UA" sz="900" b="1">
                    <a:latin typeface="Calibri" pitchFamily="34" charset="0"/>
                    <a:cs typeface="Arial" pitchFamily="34" charset="0"/>
                  </a:rPr>
                  <a:t>ЗОВНІШНЄ</a:t>
                </a:r>
                <a:endParaRPr lang="ru-RU">
                  <a:latin typeface="Arial" pitchFamily="34" charset="0"/>
                  <a:cs typeface="Arial" pitchFamily="34" charset="0"/>
                </a:endParaRPr>
              </a:p>
            </p:txBody>
          </p:sp>
          <p:sp>
            <p:nvSpPr>
              <p:cNvPr id="46095" name="Rectangle 11"/>
              <p:cNvSpPr>
                <a:spLocks noChangeArrowheads="1"/>
              </p:cNvSpPr>
              <p:nvPr/>
            </p:nvSpPr>
            <p:spPr bwMode="auto">
              <a:xfrm>
                <a:off x="2438" y="2460"/>
                <a:ext cx="2767" cy="435"/>
              </a:xfrm>
              <a:prstGeom prst="rect">
                <a:avLst/>
              </a:prstGeom>
              <a:solidFill>
                <a:srgbClr val="FFFFFF"/>
              </a:solidFill>
              <a:ln w="9525" algn="ctr">
                <a:solidFill>
                  <a:srgbClr val="000000"/>
                </a:solidFill>
                <a:miter lim="800000"/>
                <a:headEnd/>
                <a:tailEnd/>
              </a:ln>
            </p:spPr>
            <p:txBody>
              <a:bodyPr lIns="18000" tIns="10800" rIns="18000" bIns="10800"/>
              <a:lstStyle/>
              <a:p>
                <a:pPr algn="ctr">
                  <a:lnSpc>
                    <a:spcPct val="24000"/>
                  </a:lnSpc>
                </a:pPr>
                <a:endParaRPr lang="ru-RU" sz="800" b="1">
                  <a:latin typeface="Times New Roman" pitchFamily="18" charset="0"/>
                </a:endParaRPr>
              </a:p>
              <a:p>
                <a:pPr algn="ctr">
                  <a:lnSpc>
                    <a:spcPct val="72000"/>
                  </a:lnSpc>
                </a:pPr>
                <a:r>
                  <a:rPr lang="ru-RU" sz="900" b="1">
                    <a:latin typeface="Calibri" pitchFamily="34" charset="0"/>
                  </a:rPr>
                  <a:t>Гомеопатич</a:t>
                </a:r>
                <a:r>
                  <a:rPr lang="uk-UA" sz="900" b="1">
                    <a:latin typeface="Calibri" pitchFamily="34" charset="0"/>
                  </a:rPr>
                  <a:t>ний </a:t>
                </a:r>
                <a:r>
                  <a:rPr lang="ru-RU" sz="900" b="1">
                    <a:latin typeface="Calibri" pitchFamily="34" charset="0"/>
                  </a:rPr>
                  <a:t>л</a:t>
                </a:r>
                <a:r>
                  <a:rPr lang="uk-UA" sz="900" b="1">
                    <a:latin typeface="Calibri" pitchFamily="34" charset="0"/>
                  </a:rPr>
                  <a:t>і</a:t>
                </a:r>
                <a:r>
                  <a:rPr lang="ru-RU" sz="900" b="1">
                    <a:latin typeface="Calibri" pitchFamily="34" charset="0"/>
                  </a:rPr>
                  <a:t>карс</a:t>
                </a:r>
                <a:r>
                  <a:rPr lang="uk-UA" sz="900" b="1">
                    <a:latin typeface="Calibri" pitchFamily="34" charset="0"/>
                  </a:rPr>
                  <a:t>ький</a:t>
                </a:r>
                <a:r>
                  <a:rPr lang="ru-RU" sz="900" b="1">
                    <a:latin typeface="Calibri" pitchFamily="34" charset="0"/>
                  </a:rPr>
                  <a:t> </a:t>
                </a:r>
                <a:r>
                  <a:rPr lang="uk-UA" sz="900" b="1">
                    <a:latin typeface="Calibri" pitchFamily="34" charset="0"/>
                  </a:rPr>
                  <a:t>засіб</a:t>
                </a:r>
                <a:endParaRPr lang="ru-RU"/>
              </a:p>
            </p:txBody>
          </p:sp>
          <p:sp>
            <p:nvSpPr>
              <p:cNvPr id="27660" name="Rectangle 12"/>
              <p:cNvSpPr>
                <a:spLocks noChangeArrowheads="1"/>
              </p:cNvSpPr>
              <p:nvPr/>
            </p:nvSpPr>
            <p:spPr bwMode="auto">
              <a:xfrm>
                <a:off x="5205" y="1649"/>
                <a:ext cx="247"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ru-RU" sz="900" dirty="0">
                    <a:latin typeface="Calibri" pitchFamily="34" charset="0"/>
                    <a:cs typeface="Arial" pitchFamily="34" charset="0"/>
                  </a:rPr>
                  <a:t>Бер</a:t>
                </a:r>
                <a:r>
                  <a:rPr lang="uk-UA" sz="900" dirty="0" err="1">
                    <a:latin typeface="Calibri" pitchFamily="34" charset="0"/>
                    <a:cs typeface="Arial" pitchFamily="34" charset="0"/>
                  </a:rPr>
                  <a:t>егти</a:t>
                </a:r>
                <a:r>
                  <a:rPr lang="uk-UA" sz="900" dirty="0">
                    <a:latin typeface="Calibri" pitchFamily="34" charset="0"/>
                    <a:cs typeface="Arial" pitchFamily="34" charset="0"/>
                  </a:rPr>
                  <a:t> від дітей</a:t>
                </a:r>
                <a:endParaRPr lang="ru-RU" dirty="0">
                  <a:latin typeface="Arial" pitchFamily="34" charset="0"/>
                  <a:cs typeface="Arial" pitchFamily="34" charset="0"/>
                </a:endParaRPr>
              </a:p>
            </p:txBody>
          </p:sp>
        </p:grpSp>
      </p:grpSp>
    </p:spTree>
    <p:extLst>
      <p:ext uri="{BB962C8B-B14F-4D97-AF65-F5344CB8AC3E}">
        <p14:creationId xmlns:p14="http://schemas.microsoft.com/office/powerpoint/2010/main" val="14054906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946727" y="762434"/>
            <a:ext cx="8229600" cy="5197475"/>
          </a:xfrm>
        </p:spPr>
        <p:txBody>
          <a:bodyPr>
            <a:normAutofit/>
          </a:bodyPr>
          <a:lstStyle/>
          <a:p>
            <a:pPr marL="274320" indent="-274320" algn="just">
              <a:buNone/>
              <a:defRPr/>
            </a:pPr>
            <a:r>
              <a:rPr lang="uk-UA" sz="3200" b="1" cap="all" dirty="0" err="1"/>
              <a:t>гранулИ</a:t>
            </a:r>
            <a:r>
              <a:rPr lang="uk-UA" sz="3200" b="1" cap="all" dirty="0"/>
              <a:t> </a:t>
            </a:r>
            <a:r>
              <a:rPr lang="uk-UA" sz="3200" b="1" cap="all" dirty="0" err="1"/>
              <a:t>гомеопатичНІ</a:t>
            </a:r>
            <a:r>
              <a:rPr lang="uk-UA" sz="3200" b="1" dirty="0"/>
              <a:t> </a:t>
            </a:r>
          </a:p>
          <a:p>
            <a:pPr marL="274320" indent="-274320" algn="just">
              <a:buNone/>
              <a:defRPr/>
            </a:pPr>
            <a:r>
              <a:rPr lang="uk-UA" sz="3200" dirty="0"/>
              <a:t>(лат. </a:t>
            </a:r>
            <a:r>
              <a:rPr lang="ru-RU" sz="3200" i="1" dirty="0" err="1"/>
              <a:t>granula</a:t>
            </a:r>
            <a:r>
              <a:rPr lang="ru-RU" sz="3200" i="1" dirty="0"/>
              <a:t> </a:t>
            </a:r>
            <a:r>
              <a:rPr lang="ru-RU" sz="3200" i="1" dirty="0" err="1"/>
              <a:t>homeopathica</a:t>
            </a:r>
            <a:r>
              <a:rPr lang="uk-UA" sz="3200" dirty="0"/>
              <a:t>) — </a:t>
            </a:r>
          </a:p>
          <a:p>
            <a:pPr marL="274320" indent="-274320" algn="just">
              <a:buNone/>
              <a:defRPr/>
            </a:pPr>
            <a:r>
              <a:rPr lang="uk-UA" sz="3200" dirty="0"/>
              <a:t>лікарська форма для внутрішнього застосування, що складається з твердих, сухих, досить міцних агрегатів сухих порошків, на які нанесено потенційований розчин, у вигляді крупинок круглої, циліндричної або неправильної форми.</a:t>
            </a:r>
            <a:endParaRPr lang="ru-RU" sz="3200" dirty="0"/>
          </a:p>
        </p:txBody>
      </p:sp>
    </p:spTree>
    <p:extLst>
      <p:ext uri="{BB962C8B-B14F-4D97-AF65-F5344CB8AC3E}">
        <p14:creationId xmlns:p14="http://schemas.microsoft.com/office/powerpoint/2010/main" val="2134874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24034" y="71414"/>
            <a:ext cx="8229600" cy="571496"/>
          </a:xfrm>
        </p:spPr>
        <p:txBody>
          <a:bodyPr/>
          <a:lstStyle/>
          <a:p>
            <a:pPr hangingPunct="0">
              <a:defRPr/>
            </a:pPr>
            <a:r>
              <a:rPr lang="ru-RU" sz="2000" b="1">
                <a:solidFill>
                  <a:schemeClr val="tx1"/>
                </a:solidFill>
              </a:rPr>
              <a:t>АЛГОРИТМ ТЕХНОЛОГ</a:t>
            </a:r>
            <a:r>
              <a:rPr lang="uk-UA" sz="2000" b="1">
                <a:solidFill>
                  <a:schemeClr val="tx1"/>
                </a:solidFill>
              </a:rPr>
              <a:t>ІЇ </a:t>
            </a:r>
            <a:r>
              <a:rPr lang="uk-UA" sz="2000" b="1" cap="all">
                <a:solidFill>
                  <a:schemeClr val="tx1"/>
                </a:solidFill>
              </a:rPr>
              <a:t>гранул гомеопатичних</a:t>
            </a:r>
            <a:endParaRPr lang="ru-RU" sz="2000" b="1">
              <a:solidFill>
                <a:schemeClr val="tx1"/>
              </a:solidFill>
            </a:endParaRPr>
          </a:p>
        </p:txBody>
      </p:sp>
      <p:sp>
        <p:nvSpPr>
          <p:cNvPr id="48130" name="Rectangle 34"/>
          <p:cNvSpPr>
            <a:spLocks noChangeArrowheads="1"/>
          </p:cNvSpPr>
          <p:nvPr/>
        </p:nvSpPr>
        <p:spPr bwMode="auto">
          <a:xfrm>
            <a:off x="1524001" y="43934"/>
            <a:ext cx="184731" cy="369332"/>
          </a:xfrm>
          <a:prstGeom prst="rect">
            <a:avLst/>
          </a:prstGeom>
          <a:noFill/>
          <a:ln w="9525">
            <a:noFill/>
            <a:miter lim="800000"/>
            <a:headEnd/>
            <a:tailEnd/>
          </a:ln>
        </p:spPr>
        <p:txBody>
          <a:bodyPr wrap="none" anchor="ctr">
            <a:spAutoFit/>
          </a:bodyPr>
          <a:lstStyle/>
          <a:p>
            <a:endParaRPr lang="ru-RU">
              <a:latin typeface="Constantia" pitchFamily="18" charset="0"/>
            </a:endParaRPr>
          </a:p>
        </p:txBody>
      </p:sp>
      <p:grpSp>
        <p:nvGrpSpPr>
          <p:cNvPr id="48131" name="Group 1"/>
          <p:cNvGrpSpPr>
            <a:grpSpLocks/>
          </p:cNvGrpSpPr>
          <p:nvPr/>
        </p:nvGrpSpPr>
        <p:grpSpPr bwMode="auto">
          <a:xfrm>
            <a:off x="2381251" y="714375"/>
            <a:ext cx="7643813" cy="5786438"/>
            <a:chOff x="1701" y="1494"/>
            <a:chExt cx="9720" cy="8280"/>
          </a:xfrm>
        </p:grpSpPr>
        <p:sp>
          <p:nvSpPr>
            <p:cNvPr id="48132" name="Text Box 33"/>
            <p:cNvSpPr txBox="1">
              <a:spLocks noChangeArrowheads="1"/>
            </p:cNvSpPr>
            <p:nvPr/>
          </p:nvSpPr>
          <p:spPr bwMode="auto">
            <a:xfrm>
              <a:off x="5121" y="2034"/>
              <a:ext cx="2520" cy="36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Вихідна сировина</a:t>
              </a:r>
              <a:endParaRPr lang="uk-UA"/>
            </a:p>
          </p:txBody>
        </p:sp>
        <p:sp>
          <p:nvSpPr>
            <p:cNvPr id="48133" name="Text Box 32"/>
            <p:cNvSpPr txBox="1">
              <a:spLocks noChangeArrowheads="1"/>
            </p:cNvSpPr>
            <p:nvPr/>
          </p:nvSpPr>
          <p:spPr bwMode="auto">
            <a:xfrm>
              <a:off x="1701" y="2934"/>
              <a:ext cx="3780" cy="126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Розведення (дилюції) спиртові, </a:t>
              </a:r>
              <a:br>
                <a:rPr lang="uk-UA" sz="1200">
                  <a:cs typeface="Times New Roman" pitchFamily="18" charset="0"/>
                </a:rPr>
              </a:br>
              <a:r>
                <a:rPr lang="uk-UA" sz="1200">
                  <a:cs typeface="Times New Roman" pitchFamily="18" charset="0"/>
                </a:rPr>
                <a:t>розведення (дилюції) водні, </a:t>
              </a:r>
              <a:br>
                <a:rPr lang="uk-UA" sz="1200">
                  <a:cs typeface="Times New Roman" pitchFamily="18" charset="0"/>
                </a:rPr>
              </a:br>
              <a:r>
                <a:rPr lang="uk-UA" sz="1200">
                  <a:cs typeface="Times New Roman" pitchFamily="18" charset="0"/>
                </a:rPr>
                <a:t>матричні настойки, комплексні </a:t>
              </a:r>
              <a:br>
                <a:rPr lang="uk-UA" sz="1200">
                  <a:cs typeface="Times New Roman" pitchFamily="18" charset="0"/>
                </a:rPr>
              </a:br>
              <a:r>
                <a:rPr lang="uk-UA" sz="1200">
                  <a:cs typeface="Times New Roman" pitchFamily="18" charset="0"/>
                </a:rPr>
                <a:t>розведення</a:t>
              </a:r>
              <a:endParaRPr lang="uk-UA"/>
            </a:p>
          </p:txBody>
        </p:sp>
        <p:sp>
          <p:nvSpPr>
            <p:cNvPr id="48134" name="Text Box 31"/>
            <p:cNvSpPr txBox="1">
              <a:spLocks noChangeArrowheads="1"/>
            </p:cNvSpPr>
            <p:nvPr/>
          </p:nvSpPr>
          <p:spPr bwMode="auto">
            <a:xfrm>
              <a:off x="1701" y="7974"/>
              <a:ext cx="9720" cy="36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Висушування гомеопатичних гранул на пергаментному папері при кімнатній температурі</a:t>
              </a:r>
              <a:endParaRPr lang="uk-UA"/>
            </a:p>
          </p:txBody>
        </p:sp>
        <p:sp>
          <p:nvSpPr>
            <p:cNvPr id="48135" name="Text Box 30"/>
            <p:cNvSpPr txBox="1">
              <a:spLocks noChangeArrowheads="1"/>
            </p:cNvSpPr>
            <p:nvPr/>
          </p:nvSpPr>
          <p:spPr bwMode="auto">
            <a:xfrm>
              <a:off x="1701" y="4554"/>
              <a:ext cx="3780" cy="108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Відважування або відмірювання </a:t>
              </a:r>
              <a:endParaRPr lang="uk-UA" sz="800"/>
            </a:p>
            <a:p>
              <a:pPr algn="ctr" eaLnBrk="0" hangingPunct="0"/>
              <a:r>
                <a:rPr lang="uk-UA" sz="1200">
                  <a:cs typeface="Times New Roman" pitchFamily="18" charset="0"/>
                </a:rPr>
                <a:t>каліброваним краплеміром</a:t>
              </a:r>
              <a:endParaRPr lang="uk-UA"/>
            </a:p>
          </p:txBody>
        </p:sp>
        <p:sp>
          <p:nvSpPr>
            <p:cNvPr id="48136" name="Freeform 29"/>
            <p:cNvSpPr>
              <a:spLocks/>
            </p:cNvSpPr>
            <p:nvPr/>
          </p:nvSpPr>
          <p:spPr bwMode="auto">
            <a:xfrm>
              <a:off x="6379" y="2394"/>
              <a:ext cx="2" cy="204"/>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48137" name="Freeform 28"/>
            <p:cNvSpPr>
              <a:spLocks/>
            </p:cNvSpPr>
            <p:nvPr/>
          </p:nvSpPr>
          <p:spPr bwMode="auto">
            <a:xfrm>
              <a:off x="3681" y="257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48138" name="Text Box 27"/>
            <p:cNvSpPr txBox="1">
              <a:spLocks noChangeArrowheads="1"/>
            </p:cNvSpPr>
            <p:nvPr/>
          </p:nvSpPr>
          <p:spPr bwMode="auto">
            <a:xfrm>
              <a:off x="1701" y="7074"/>
              <a:ext cx="9720" cy="54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Струшування зверху вниз (потенціювання) протягом 10 хвилин</a:t>
              </a:r>
              <a:endParaRPr lang="uk-UA"/>
            </a:p>
          </p:txBody>
        </p:sp>
        <p:sp>
          <p:nvSpPr>
            <p:cNvPr id="48139" name="Text Box 26"/>
            <p:cNvSpPr txBox="1">
              <a:spLocks noChangeArrowheads="1"/>
            </p:cNvSpPr>
            <p:nvPr/>
          </p:nvSpPr>
          <p:spPr bwMode="auto">
            <a:xfrm>
              <a:off x="1701" y="8694"/>
              <a:ext cx="9720" cy="36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Контроль якості</a:t>
              </a:r>
              <a:endParaRPr lang="uk-UA"/>
            </a:p>
          </p:txBody>
        </p:sp>
        <p:sp>
          <p:nvSpPr>
            <p:cNvPr id="48140" name="Text Box 25"/>
            <p:cNvSpPr txBox="1">
              <a:spLocks noChangeArrowheads="1"/>
            </p:cNvSpPr>
            <p:nvPr/>
          </p:nvSpPr>
          <p:spPr bwMode="auto">
            <a:xfrm>
              <a:off x="1701" y="9414"/>
              <a:ext cx="9720" cy="36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Упаковка та оформлення до відпуску</a:t>
              </a:r>
              <a:endParaRPr lang="uk-UA"/>
            </a:p>
          </p:txBody>
        </p:sp>
        <p:sp>
          <p:nvSpPr>
            <p:cNvPr id="48141" name="Text Box 24"/>
            <p:cNvSpPr txBox="1">
              <a:spLocks noChangeArrowheads="1"/>
            </p:cNvSpPr>
            <p:nvPr/>
          </p:nvSpPr>
          <p:spPr bwMode="auto">
            <a:xfrm>
              <a:off x="5841" y="3474"/>
              <a:ext cx="2700" cy="72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Спирт етиловий </a:t>
              </a:r>
              <a:br>
                <a:rPr lang="uk-UA" sz="1200">
                  <a:cs typeface="Times New Roman" pitchFamily="18" charset="0"/>
                </a:rPr>
              </a:br>
              <a:r>
                <a:rPr lang="uk-UA" sz="1200">
                  <a:cs typeface="Times New Roman" pitchFamily="18" charset="0"/>
                </a:rPr>
                <a:t>60 %-вий</a:t>
              </a:r>
              <a:endParaRPr lang="uk-UA"/>
            </a:p>
          </p:txBody>
        </p:sp>
        <p:sp>
          <p:nvSpPr>
            <p:cNvPr id="48142" name="Text Box 23"/>
            <p:cNvSpPr txBox="1">
              <a:spLocks noChangeArrowheads="1"/>
            </p:cNvSpPr>
            <p:nvPr/>
          </p:nvSpPr>
          <p:spPr bwMode="auto">
            <a:xfrm>
              <a:off x="8721" y="3474"/>
              <a:ext cx="2700" cy="72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Крупка цукрова</a:t>
              </a:r>
              <a:endParaRPr lang="uk-UA"/>
            </a:p>
          </p:txBody>
        </p:sp>
        <p:sp>
          <p:nvSpPr>
            <p:cNvPr id="48143" name="Freeform 22"/>
            <p:cNvSpPr>
              <a:spLocks/>
            </p:cNvSpPr>
            <p:nvPr/>
          </p:nvSpPr>
          <p:spPr bwMode="auto">
            <a:xfrm>
              <a:off x="8721" y="257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a:tailEnd type="stealth" w="sm" len="med"/>
            </a:ln>
          </p:spPr>
          <p:txBody>
            <a:bodyPr/>
            <a:lstStyle/>
            <a:p>
              <a:endParaRPr lang="ru-RU"/>
            </a:p>
          </p:txBody>
        </p:sp>
        <p:sp>
          <p:nvSpPr>
            <p:cNvPr id="48144" name="Rectangle 21"/>
            <p:cNvSpPr>
              <a:spLocks noChangeArrowheads="1"/>
            </p:cNvSpPr>
            <p:nvPr/>
          </p:nvSpPr>
          <p:spPr bwMode="auto">
            <a:xfrm>
              <a:off x="5841" y="2934"/>
              <a:ext cx="5580" cy="360"/>
            </a:xfrm>
            <a:prstGeom prst="rect">
              <a:avLst/>
            </a:prstGeom>
            <a:solidFill>
              <a:srgbClr val="FFFFFF"/>
            </a:solidFill>
            <a:ln w="9525">
              <a:solidFill>
                <a:srgbClr val="000000"/>
              </a:solidFill>
              <a:miter lim="800000"/>
              <a:headEnd/>
              <a:tailEnd/>
            </a:ln>
          </p:spPr>
          <p:txBody>
            <a:bodyPr tIns="0" bIns="0"/>
            <a:lstStyle/>
            <a:p>
              <a:pPr algn="ctr"/>
              <a:r>
                <a:rPr lang="uk-UA" sz="1200" b="1" i="1">
                  <a:cs typeface="Times New Roman" pitchFamily="18" charset="0"/>
                </a:rPr>
                <a:t>Допоміжні речовини</a:t>
              </a:r>
              <a:endParaRPr lang="uk-UA"/>
            </a:p>
          </p:txBody>
        </p:sp>
        <p:sp>
          <p:nvSpPr>
            <p:cNvPr id="48145" name="Line 20"/>
            <p:cNvSpPr>
              <a:spLocks noChangeShapeType="1"/>
            </p:cNvSpPr>
            <p:nvPr/>
          </p:nvSpPr>
          <p:spPr bwMode="auto">
            <a:xfrm>
              <a:off x="3681" y="2574"/>
              <a:ext cx="5040" cy="0"/>
            </a:xfrm>
            <a:prstGeom prst="line">
              <a:avLst/>
            </a:prstGeom>
            <a:noFill/>
            <a:ln w="9525">
              <a:solidFill>
                <a:srgbClr val="000000"/>
              </a:solidFill>
              <a:round/>
              <a:headEnd/>
              <a:tailEnd/>
            </a:ln>
          </p:spPr>
          <p:txBody>
            <a:bodyPr/>
            <a:lstStyle/>
            <a:p>
              <a:endParaRPr lang="ru-RU"/>
            </a:p>
          </p:txBody>
        </p:sp>
        <p:sp>
          <p:nvSpPr>
            <p:cNvPr id="48146" name="Line 19"/>
            <p:cNvSpPr>
              <a:spLocks noChangeShapeType="1"/>
            </p:cNvSpPr>
            <p:nvPr/>
          </p:nvSpPr>
          <p:spPr bwMode="auto">
            <a:xfrm>
              <a:off x="3681" y="4194"/>
              <a:ext cx="0" cy="360"/>
            </a:xfrm>
            <a:prstGeom prst="line">
              <a:avLst/>
            </a:prstGeom>
            <a:noFill/>
            <a:ln w="9525">
              <a:solidFill>
                <a:srgbClr val="000000"/>
              </a:solidFill>
              <a:round/>
              <a:headEnd/>
              <a:tailEnd type="stealth" w="sm" len="med"/>
            </a:ln>
          </p:spPr>
          <p:txBody>
            <a:bodyPr/>
            <a:lstStyle/>
            <a:p>
              <a:endParaRPr lang="ru-RU"/>
            </a:p>
          </p:txBody>
        </p:sp>
        <p:sp>
          <p:nvSpPr>
            <p:cNvPr id="48147" name="Line 18"/>
            <p:cNvSpPr>
              <a:spLocks noChangeShapeType="1"/>
            </p:cNvSpPr>
            <p:nvPr/>
          </p:nvSpPr>
          <p:spPr bwMode="auto">
            <a:xfrm>
              <a:off x="9981" y="6714"/>
              <a:ext cx="0" cy="360"/>
            </a:xfrm>
            <a:prstGeom prst="line">
              <a:avLst/>
            </a:prstGeom>
            <a:noFill/>
            <a:ln w="9525">
              <a:solidFill>
                <a:srgbClr val="000000"/>
              </a:solidFill>
              <a:round/>
              <a:headEnd/>
              <a:tailEnd type="stealth" w="sm" len="med"/>
            </a:ln>
          </p:spPr>
          <p:txBody>
            <a:bodyPr/>
            <a:lstStyle/>
            <a:p>
              <a:endParaRPr lang="ru-RU"/>
            </a:p>
          </p:txBody>
        </p:sp>
        <p:sp>
          <p:nvSpPr>
            <p:cNvPr id="48148" name="Line 17"/>
            <p:cNvSpPr>
              <a:spLocks noChangeShapeType="1"/>
            </p:cNvSpPr>
            <p:nvPr/>
          </p:nvSpPr>
          <p:spPr bwMode="auto">
            <a:xfrm>
              <a:off x="6561" y="7614"/>
              <a:ext cx="0" cy="360"/>
            </a:xfrm>
            <a:prstGeom prst="line">
              <a:avLst/>
            </a:prstGeom>
            <a:noFill/>
            <a:ln w="9525">
              <a:solidFill>
                <a:srgbClr val="000000"/>
              </a:solidFill>
              <a:round/>
              <a:headEnd/>
              <a:tailEnd type="stealth" w="sm" len="med"/>
            </a:ln>
          </p:spPr>
          <p:txBody>
            <a:bodyPr/>
            <a:lstStyle/>
            <a:p>
              <a:endParaRPr lang="ru-RU"/>
            </a:p>
          </p:txBody>
        </p:sp>
        <p:sp>
          <p:nvSpPr>
            <p:cNvPr id="48149" name="Line 16"/>
            <p:cNvSpPr>
              <a:spLocks noChangeShapeType="1"/>
            </p:cNvSpPr>
            <p:nvPr/>
          </p:nvSpPr>
          <p:spPr bwMode="auto">
            <a:xfrm>
              <a:off x="6561" y="9054"/>
              <a:ext cx="0" cy="360"/>
            </a:xfrm>
            <a:prstGeom prst="line">
              <a:avLst/>
            </a:prstGeom>
            <a:noFill/>
            <a:ln w="9525">
              <a:solidFill>
                <a:srgbClr val="000000"/>
              </a:solidFill>
              <a:round/>
              <a:headEnd/>
              <a:tailEnd type="stealth" w="sm" len="med"/>
            </a:ln>
          </p:spPr>
          <p:txBody>
            <a:bodyPr/>
            <a:lstStyle/>
            <a:p>
              <a:endParaRPr lang="ru-RU"/>
            </a:p>
          </p:txBody>
        </p:sp>
        <p:sp>
          <p:nvSpPr>
            <p:cNvPr id="48150" name="Line 15"/>
            <p:cNvSpPr>
              <a:spLocks noChangeShapeType="1"/>
            </p:cNvSpPr>
            <p:nvPr/>
          </p:nvSpPr>
          <p:spPr bwMode="auto">
            <a:xfrm>
              <a:off x="7101" y="3294"/>
              <a:ext cx="0" cy="180"/>
            </a:xfrm>
            <a:prstGeom prst="line">
              <a:avLst/>
            </a:prstGeom>
            <a:noFill/>
            <a:ln w="9525">
              <a:solidFill>
                <a:srgbClr val="000000"/>
              </a:solidFill>
              <a:round/>
              <a:headEnd/>
              <a:tailEnd type="stealth" w="sm" len="med"/>
            </a:ln>
          </p:spPr>
          <p:txBody>
            <a:bodyPr/>
            <a:lstStyle/>
            <a:p>
              <a:endParaRPr lang="ru-RU"/>
            </a:p>
          </p:txBody>
        </p:sp>
        <p:sp>
          <p:nvSpPr>
            <p:cNvPr id="48151" name="Line 14"/>
            <p:cNvSpPr>
              <a:spLocks noChangeShapeType="1"/>
            </p:cNvSpPr>
            <p:nvPr/>
          </p:nvSpPr>
          <p:spPr bwMode="auto">
            <a:xfrm>
              <a:off x="9981" y="3294"/>
              <a:ext cx="0" cy="180"/>
            </a:xfrm>
            <a:prstGeom prst="line">
              <a:avLst/>
            </a:prstGeom>
            <a:noFill/>
            <a:ln w="9525">
              <a:solidFill>
                <a:srgbClr val="000000"/>
              </a:solidFill>
              <a:round/>
              <a:headEnd/>
              <a:tailEnd type="stealth" w="sm" len="med"/>
            </a:ln>
          </p:spPr>
          <p:txBody>
            <a:bodyPr/>
            <a:lstStyle/>
            <a:p>
              <a:endParaRPr lang="ru-RU"/>
            </a:p>
          </p:txBody>
        </p:sp>
        <p:sp>
          <p:nvSpPr>
            <p:cNvPr id="48152" name="Line 13"/>
            <p:cNvSpPr>
              <a:spLocks noChangeShapeType="1"/>
            </p:cNvSpPr>
            <p:nvPr/>
          </p:nvSpPr>
          <p:spPr bwMode="auto">
            <a:xfrm>
              <a:off x="6381" y="1854"/>
              <a:ext cx="0" cy="180"/>
            </a:xfrm>
            <a:prstGeom prst="line">
              <a:avLst/>
            </a:prstGeom>
            <a:noFill/>
            <a:ln w="9525">
              <a:solidFill>
                <a:srgbClr val="000000"/>
              </a:solidFill>
              <a:round/>
              <a:headEnd/>
              <a:tailEnd type="stealth" w="sm" len="med"/>
            </a:ln>
          </p:spPr>
          <p:txBody>
            <a:bodyPr/>
            <a:lstStyle/>
            <a:p>
              <a:endParaRPr lang="ru-RU"/>
            </a:p>
          </p:txBody>
        </p:sp>
        <p:sp>
          <p:nvSpPr>
            <p:cNvPr id="48153" name="Text Box 12"/>
            <p:cNvSpPr txBox="1">
              <a:spLocks noChangeArrowheads="1"/>
            </p:cNvSpPr>
            <p:nvPr/>
          </p:nvSpPr>
          <p:spPr bwMode="auto">
            <a:xfrm>
              <a:off x="5121" y="1494"/>
              <a:ext cx="2554" cy="36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Рецептурний пропис</a:t>
              </a:r>
              <a:endParaRPr lang="uk-UA"/>
            </a:p>
          </p:txBody>
        </p:sp>
        <p:sp>
          <p:nvSpPr>
            <p:cNvPr id="48154" name="Line 11"/>
            <p:cNvSpPr>
              <a:spLocks noChangeShapeType="1"/>
            </p:cNvSpPr>
            <p:nvPr/>
          </p:nvSpPr>
          <p:spPr bwMode="auto">
            <a:xfrm>
              <a:off x="7101" y="4194"/>
              <a:ext cx="0" cy="360"/>
            </a:xfrm>
            <a:prstGeom prst="line">
              <a:avLst/>
            </a:prstGeom>
            <a:noFill/>
            <a:ln w="9525">
              <a:solidFill>
                <a:srgbClr val="000000"/>
              </a:solidFill>
              <a:round/>
              <a:headEnd/>
              <a:tailEnd type="stealth" w="sm" len="med"/>
            </a:ln>
          </p:spPr>
          <p:txBody>
            <a:bodyPr/>
            <a:lstStyle/>
            <a:p>
              <a:endParaRPr lang="ru-RU"/>
            </a:p>
          </p:txBody>
        </p:sp>
        <p:sp>
          <p:nvSpPr>
            <p:cNvPr id="48155" name="Line 10"/>
            <p:cNvSpPr>
              <a:spLocks noChangeShapeType="1"/>
            </p:cNvSpPr>
            <p:nvPr/>
          </p:nvSpPr>
          <p:spPr bwMode="auto">
            <a:xfrm>
              <a:off x="9981" y="4194"/>
              <a:ext cx="0" cy="360"/>
            </a:xfrm>
            <a:prstGeom prst="line">
              <a:avLst/>
            </a:prstGeom>
            <a:noFill/>
            <a:ln w="9525">
              <a:solidFill>
                <a:srgbClr val="000000"/>
              </a:solidFill>
              <a:round/>
              <a:headEnd/>
              <a:tailEnd type="stealth" w="sm" len="med"/>
            </a:ln>
          </p:spPr>
          <p:txBody>
            <a:bodyPr/>
            <a:lstStyle/>
            <a:p>
              <a:endParaRPr lang="ru-RU"/>
            </a:p>
          </p:txBody>
        </p:sp>
        <p:sp>
          <p:nvSpPr>
            <p:cNvPr id="48156" name="Text Box 9"/>
            <p:cNvSpPr txBox="1">
              <a:spLocks noChangeArrowheads="1"/>
            </p:cNvSpPr>
            <p:nvPr/>
          </p:nvSpPr>
          <p:spPr bwMode="auto">
            <a:xfrm>
              <a:off x="5841" y="4554"/>
              <a:ext cx="2700" cy="108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Відважування або відмірювання каліброваним краплеміром</a:t>
              </a:r>
              <a:endParaRPr lang="uk-UA"/>
            </a:p>
          </p:txBody>
        </p:sp>
        <p:sp>
          <p:nvSpPr>
            <p:cNvPr id="48157" name="Text Box 8"/>
            <p:cNvSpPr txBox="1">
              <a:spLocks noChangeArrowheads="1"/>
            </p:cNvSpPr>
            <p:nvPr/>
          </p:nvSpPr>
          <p:spPr bwMode="auto">
            <a:xfrm>
              <a:off x="8721" y="4554"/>
              <a:ext cx="2700" cy="1080"/>
            </a:xfrm>
            <a:prstGeom prst="rect">
              <a:avLst/>
            </a:prstGeom>
            <a:solidFill>
              <a:srgbClr val="FFFFFF"/>
            </a:solidFill>
            <a:ln w="9525">
              <a:solidFill>
                <a:srgbClr val="000000"/>
              </a:solidFill>
              <a:miter lim="800000"/>
              <a:headEnd/>
              <a:tailEnd/>
            </a:ln>
          </p:spPr>
          <p:txBody>
            <a:bodyPr lIns="0" tIns="0" rIns="0" bIns="0"/>
            <a:lstStyle/>
            <a:p>
              <a:pPr algn="ctr"/>
              <a:r>
                <a:rPr lang="uk-UA" sz="1200">
                  <a:cs typeface="Times New Roman" pitchFamily="18" charset="0"/>
                </a:rPr>
                <a:t>Відважування</a:t>
              </a:r>
              <a:endParaRPr lang="uk-UA"/>
            </a:p>
          </p:txBody>
        </p:sp>
        <p:sp>
          <p:nvSpPr>
            <p:cNvPr id="48158" name="Line 7"/>
            <p:cNvSpPr>
              <a:spLocks noChangeShapeType="1"/>
            </p:cNvSpPr>
            <p:nvPr/>
          </p:nvSpPr>
          <p:spPr bwMode="auto">
            <a:xfrm>
              <a:off x="7101" y="5634"/>
              <a:ext cx="0" cy="720"/>
            </a:xfrm>
            <a:prstGeom prst="line">
              <a:avLst/>
            </a:prstGeom>
            <a:noFill/>
            <a:ln w="9525">
              <a:solidFill>
                <a:srgbClr val="000000"/>
              </a:solidFill>
              <a:round/>
              <a:headEnd/>
              <a:tailEnd/>
            </a:ln>
          </p:spPr>
          <p:txBody>
            <a:bodyPr/>
            <a:lstStyle/>
            <a:p>
              <a:endParaRPr lang="ru-RU"/>
            </a:p>
          </p:txBody>
        </p:sp>
        <p:sp>
          <p:nvSpPr>
            <p:cNvPr id="48159" name="Line 6"/>
            <p:cNvSpPr>
              <a:spLocks noChangeShapeType="1"/>
            </p:cNvSpPr>
            <p:nvPr/>
          </p:nvSpPr>
          <p:spPr bwMode="auto">
            <a:xfrm>
              <a:off x="3681" y="5634"/>
              <a:ext cx="0" cy="720"/>
            </a:xfrm>
            <a:prstGeom prst="line">
              <a:avLst/>
            </a:prstGeom>
            <a:noFill/>
            <a:ln w="9525">
              <a:solidFill>
                <a:srgbClr val="000000"/>
              </a:solidFill>
              <a:round/>
              <a:headEnd/>
              <a:tailEnd/>
            </a:ln>
          </p:spPr>
          <p:txBody>
            <a:bodyPr/>
            <a:lstStyle/>
            <a:p>
              <a:endParaRPr lang="ru-RU"/>
            </a:p>
          </p:txBody>
        </p:sp>
        <p:sp>
          <p:nvSpPr>
            <p:cNvPr id="48160" name="Line 5"/>
            <p:cNvSpPr>
              <a:spLocks noChangeShapeType="1"/>
            </p:cNvSpPr>
            <p:nvPr/>
          </p:nvSpPr>
          <p:spPr bwMode="auto">
            <a:xfrm flipH="1">
              <a:off x="3681" y="6354"/>
              <a:ext cx="5040" cy="0"/>
            </a:xfrm>
            <a:prstGeom prst="line">
              <a:avLst/>
            </a:prstGeom>
            <a:noFill/>
            <a:ln w="9525">
              <a:solidFill>
                <a:srgbClr val="000000"/>
              </a:solidFill>
              <a:round/>
              <a:headEnd type="stealth" w="med" len="med"/>
              <a:tailEnd type="none" w="sm" len="med"/>
            </a:ln>
          </p:spPr>
          <p:txBody>
            <a:bodyPr/>
            <a:lstStyle/>
            <a:p>
              <a:endParaRPr lang="ru-RU"/>
            </a:p>
          </p:txBody>
        </p:sp>
        <p:sp>
          <p:nvSpPr>
            <p:cNvPr id="48161" name="Text Box 4"/>
            <p:cNvSpPr txBox="1">
              <a:spLocks noChangeArrowheads="1"/>
            </p:cNvSpPr>
            <p:nvPr/>
          </p:nvSpPr>
          <p:spPr bwMode="auto">
            <a:xfrm>
              <a:off x="8721" y="5994"/>
              <a:ext cx="2700" cy="720"/>
            </a:xfrm>
            <a:prstGeom prst="rect">
              <a:avLst/>
            </a:prstGeom>
            <a:solidFill>
              <a:srgbClr val="FFFFFF"/>
            </a:solidFill>
            <a:ln w="9525">
              <a:solidFill>
                <a:srgbClr val="000000"/>
              </a:solidFill>
              <a:miter lim="800000"/>
              <a:headEnd/>
              <a:tailEnd/>
            </a:ln>
          </p:spPr>
          <p:txBody>
            <a:bodyPr lIns="0" tIns="36000" rIns="0" bIns="0"/>
            <a:lstStyle/>
            <a:p>
              <a:pPr algn="ctr"/>
              <a:r>
                <a:rPr lang="uk-UA" sz="1200">
                  <a:cs typeface="Times New Roman" pitchFamily="18" charset="0"/>
                </a:rPr>
                <a:t>Насичення</a:t>
              </a:r>
              <a:endParaRPr lang="uk-UA"/>
            </a:p>
          </p:txBody>
        </p:sp>
        <p:sp>
          <p:nvSpPr>
            <p:cNvPr id="48162" name="Line 3"/>
            <p:cNvSpPr>
              <a:spLocks noChangeShapeType="1"/>
            </p:cNvSpPr>
            <p:nvPr/>
          </p:nvSpPr>
          <p:spPr bwMode="auto">
            <a:xfrm>
              <a:off x="9981" y="5634"/>
              <a:ext cx="0" cy="360"/>
            </a:xfrm>
            <a:prstGeom prst="line">
              <a:avLst/>
            </a:prstGeom>
            <a:noFill/>
            <a:ln w="9525">
              <a:solidFill>
                <a:srgbClr val="000000"/>
              </a:solidFill>
              <a:round/>
              <a:headEnd/>
              <a:tailEnd type="stealth" w="sm" len="med"/>
            </a:ln>
          </p:spPr>
          <p:txBody>
            <a:bodyPr/>
            <a:lstStyle/>
            <a:p>
              <a:endParaRPr lang="ru-RU"/>
            </a:p>
          </p:txBody>
        </p:sp>
        <p:sp>
          <p:nvSpPr>
            <p:cNvPr id="48163" name="Line 2"/>
            <p:cNvSpPr>
              <a:spLocks noChangeShapeType="1"/>
            </p:cNvSpPr>
            <p:nvPr/>
          </p:nvSpPr>
          <p:spPr bwMode="auto">
            <a:xfrm>
              <a:off x="6561" y="8334"/>
              <a:ext cx="0" cy="360"/>
            </a:xfrm>
            <a:prstGeom prst="line">
              <a:avLst/>
            </a:prstGeom>
            <a:noFill/>
            <a:ln w="9525">
              <a:solidFill>
                <a:srgbClr val="000000"/>
              </a:solidFill>
              <a:round/>
              <a:headEnd/>
              <a:tailEnd type="stealth" w="sm" len="med"/>
            </a:ln>
          </p:spPr>
          <p:txBody>
            <a:bodyPr/>
            <a:lstStyle/>
            <a:p>
              <a:endParaRPr lang="ru-RU"/>
            </a:p>
          </p:txBody>
        </p:sp>
      </p:grpSp>
    </p:spTree>
    <p:extLst>
      <p:ext uri="{BB962C8B-B14F-4D97-AF65-F5344CB8AC3E}">
        <p14:creationId xmlns:p14="http://schemas.microsoft.com/office/powerpoint/2010/main" val="40810116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92500" lnSpcReduction="10000"/>
          </a:bodyPr>
          <a:lstStyle/>
          <a:p>
            <a:pPr marL="274320" indent="-274320" algn="just" hangingPunct="0">
              <a:buNone/>
              <a:defRPr/>
            </a:pPr>
            <a:r>
              <a:rPr lang="ru-RU" i="1" dirty="0" smtClean="0"/>
              <a:t>Штамп </a:t>
            </a:r>
            <a:r>
              <a:rPr lang="ru-RU" i="1" dirty="0" err="1" smtClean="0"/>
              <a:t>лікувально-профілактичного</a:t>
            </a:r>
            <a:r>
              <a:rPr lang="ru-RU" i="1" dirty="0" smtClean="0"/>
              <a:t> закладу</a:t>
            </a:r>
            <a:endParaRPr lang="ru-RU" dirty="0" smtClean="0"/>
          </a:p>
          <a:p>
            <a:pPr marL="274320" indent="-274320" algn="just" hangingPunct="0">
              <a:buNone/>
              <a:defRPr/>
            </a:pPr>
            <a:r>
              <a:rPr lang="ru-RU" i="1" dirty="0" smtClean="0"/>
              <a:t>Дата </a:t>
            </a:r>
            <a:endParaRPr lang="ru-RU" dirty="0" smtClean="0"/>
          </a:p>
          <a:p>
            <a:pPr marL="274320" indent="-274320" algn="just" hangingPunct="0">
              <a:buNone/>
              <a:defRPr/>
            </a:pPr>
            <a:r>
              <a:rPr lang="ru-RU" i="1" dirty="0" err="1" smtClean="0"/>
              <a:t>Прізвище</a:t>
            </a:r>
            <a:r>
              <a:rPr lang="ru-RU" i="1" dirty="0" smtClean="0"/>
              <a:t>, </a:t>
            </a:r>
            <a:r>
              <a:rPr lang="ru-RU" i="1" dirty="0" err="1" smtClean="0"/>
              <a:t>ім'я</a:t>
            </a:r>
            <a:r>
              <a:rPr lang="ru-RU" i="1" dirty="0" smtClean="0"/>
              <a:t> та </a:t>
            </a:r>
            <a:r>
              <a:rPr lang="ru-RU" i="1" dirty="0" err="1" smtClean="0"/>
              <a:t>по-батькові</a:t>
            </a:r>
            <a:r>
              <a:rPr lang="ru-RU" i="1" dirty="0" smtClean="0"/>
              <a:t> хворого, </a:t>
            </a:r>
            <a:r>
              <a:rPr lang="ru-RU" i="1" dirty="0" err="1" smtClean="0"/>
              <a:t>вік</a:t>
            </a:r>
            <a:endParaRPr lang="ru-RU" i="1" dirty="0" smtClean="0"/>
          </a:p>
          <a:p>
            <a:pPr marL="274320" indent="-274320" algn="just" hangingPunct="0">
              <a:buNone/>
              <a:defRPr/>
            </a:pPr>
            <a:r>
              <a:rPr lang="ru-RU" i="1" dirty="0" err="1" smtClean="0"/>
              <a:t>Прізвище</a:t>
            </a:r>
            <a:r>
              <a:rPr lang="ru-RU" i="1" dirty="0" smtClean="0"/>
              <a:t>, </a:t>
            </a:r>
            <a:r>
              <a:rPr lang="ru-RU" i="1" dirty="0" err="1" smtClean="0"/>
              <a:t>ім'я</a:t>
            </a:r>
            <a:r>
              <a:rPr lang="ru-RU" i="1" dirty="0" smtClean="0"/>
              <a:t> та </a:t>
            </a:r>
            <a:r>
              <a:rPr lang="ru-RU" i="1" dirty="0" err="1" smtClean="0"/>
              <a:t>по-батькові</a:t>
            </a:r>
            <a:r>
              <a:rPr lang="ru-RU" i="1" dirty="0" smtClean="0"/>
              <a:t> </a:t>
            </a:r>
            <a:r>
              <a:rPr lang="ru-RU" i="1" dirty="0" err="1" smtClean="0"/>
              <a:t>лікаря</a:t>
            </a:r>
            <a:endParaRPr lang="ru-RU" dirty="0" smtClean="0"/>
          </a:p>
          <a:p>
            <a:pPr marL="274320" indent="-274320">
              <a:buNone/>
              <a:defRPr/>
            </a:pPr>
            <a:r>
              <a:rPr lang="uk-UA" i="1" dirty="0" smtClean="0"/>
              <a:t>	</a:t>
            </a:r>
            <a:r>
              <a:rPr lang="en-US" i="1" dirty="0" err="1" smtClean="0"/>
              <a:t>Rp</a:t>
            </a:r>
            <a:r>
              <a:rPr lang="ru-RU" i="1" dirty="0" smtClean="0"/>
              <a:t>.: </a:t>
            </a:r>
            <a:r>
              <a:rPr lang="uk-UA" i="1" dirty="0" err="1" smtClean="0"/>
              <a:t>Gran</a:t>
            </a:r>
            <a:r>
              <a:rPr lang="en-US" i="1" dirty="0" err="1" smtClean="0"/>
              <a:t>ulae</a:t>
            </a:r>
            <a:r>
              <a:rPr lang="ru-RU" i="1" dirty="0" smtClean="0"/>
              <a:t> </a:t>
            </a:r>
            <a:r>
              <a:rPr lang="uk-UA" i="1" dirty="0" smtClean="0"/>
              <a:t>T</a:t>
            </a:r>
            <a:r>
              <a:rPr lang="en-US" i="1" dirty="0" err="1" smtClean="0"/>
              <a:t>huja</a:t>
            </a:r>
            <a:r>
              <a:rPr lang="uk-UA" i="1" dirty="0" smtClean="0"/>
              <a:t> C12 10,0 </a:t>
            </a:r>
            <a:endParaRPr lang="ru-RU" i="1" dirty="0" smtClean="0"/>
          </a:p>
          <a:p>
            <a:pPr marL="274320" indent="-274320">
              <a:buNone/>
              <a:defRPr/>
            </a:pPr>
            <a:r>
              <a:rPr lang="uk-UA" i="1" dirty="0" smtClean="0"/>
              <a:t>		</a:t>
            </a:r>
            <a:r>
              <a:rPr lang="uk-UA" i="1" dirty="0" err="1" smtClean="0"/>
              <a:t>Da</a:t>
            </a:r>
            <a:r>
              <a:rPr lang="uk-UA" i="1" dirty="0" smtClean="0"/>
              <a:t>. </a:t>
            </a:r>
            <a:r>
              <a:rPr lang="uk-UA" i="1" dirty="0" err="1" smtClean="0"/>
              <a:t>Signa</a:t>
            </a:r>
            <a:r>
              <a:rPr lang="uk-UA" i="1" dirty="0" smtClean="0"/>
              <a:t>: По 8 гранул 3 рази на день.</a:t>
            </a:r>
            <a:r>
              <a:rPr lang="uk-UA" dirty="0" smtClean="0"/>
              <a:t> </a:t>
            </a:r>
          </a:p>
          <a:p>
            <a:pPr marL="274320" indent="-274320" algn="just" hangingPunct="0">
              <a:buNone/>
              <a:defRPr/>
            </a:pPr>
            <a:r>
              <a:rPr lang="ru-RU" i="1" dirty="0" err="1" smtClean="0"/>
              <a:t>Підпис</a:t>
            </a:r>
            <a:r>
              <a:rPr lang="ru-RU" i="1" dirty="0" smtClean="0"/>
              <a:t> </a:t>
            </a:r>
            <a:r>
              <a:rPr lang="ru-RU" i="1" dirty="0" err="1" smtClean="0"/>
              <a:t>лікаря</a:t>
            </a:r>
            <a:endParaRPr lang="ru-RU" dirty="0" smtClean="0"/>
          </a:p>
          <a:p>
            <a:pPr marL="274320" indent="-274320" algn="just" hangingPunct="0">
              <a:buNone/>
              <a:defRPr/>
            </a:pPr>
            <a:r>
              <a:rPr lang="ru-RU" i="1" dirty="0" err="1" smtClean="0"/>
              <a:t>Особова</a:t>
            </a:r>
            <a:r>
              <a:rPr lang="ru-RU" i="1" dirty="0" smtClean="0"/>
              <a:t> печатка </a:t>
            </a:r>
            <a:r>
              <a:rPr lang="ru-RU" i="1" dirty="0" err="1" smtClean="0"/>
              <a:t>лікаря</a:t>
            </a:r>
            <a:endParaRPr lang="ru-RU" dirty="0" smtClean="0"/>
          </a:p>
          <a:p>
            <a:pPr marL="274320" indent="-274320" hangingPunct="0">
              <a:buFont typeface="Wingdings 2"/>
              <a:buChar char=""/>
              <a:defRPr/>
            </a:pPr>
            <a:endParaRPr lang="ru-RU" dirty="0" smtClean="0"/>
          </a:p>
          <a:p>
            <a:pPr marL="274320" indent="-274320" hangingPunct="0">
              <a:buFont typeface="Wingdings 2"/>
              <a:buChar char=""/>
              <a:defRPr/>
            </a:pPr>
            <a:r>
              <a:rPr lang="ru-RU" b="1" i="1" dirty="0" smtClean="0"/>
              <a:t>Характеристика </a:t>
            </a:r>
            <a:r>
              <a:rPr lang="ru-RU" b="1" i="1" dirty="0" err="1" smtClean="0"/>
              <a:t>лікарського</a:t>
            </a:r>
            <a:r>
              <a:rPr lang="ru-RU" b="1" i="1" dirty="0" smtClean="0"/>
              <a:t> препарату. </a:t>
            </a:r>
            <a:r>
              <a:rPr lang="ru-RU" dirty="0" err="1" smtClean="0"/>
              <a:t>Гомеопатичні</a:t>
            </a:r>
            <a:r>
              <a:rPr lang="ru-RU" dirty="0" smtClean="0"/>
              <a:t> </a:t>
            </a:r>
            <a:r>
              <a:rPr lang="ru-RU" dirty="0" err="1" smtClean="0"/>
              <a:t>гранули</a:t>
            </a:r>
            <a:r>
              <a:rPr lang="ru-RU" dirty="0" smtClean="0"/>
              <a:t>, до складу </a:t>
            </a:r>
            <a:r>
              <a:rPr lang="ru-RU" dirty="0" err="1" smtClean="0"/>
              <a:t>яких</a:t>
            </a:r>
            <a:r>
              <a:rPr lang="ru-RU" dirty="0" smtClean="0"/>
              <a:t> входить </a:t>
            </a:r>
            <a:r>
              <a:rPr lang="ru-RU" dirty="0" err="1" smtClean="0"/>
              <a:t>сировина</a:t>
            </a:r>
            <a:r>
              <a:rPr lang="ru-RU" dirty="0" smtClean="0"/>
              <a:t> </a:t>
            </a:r>
            <a:r>
              <a:rPr lang="ru-RU" dirty="0" err="1" smtClean="0"/>
              <a:t>рослинного</a:t>
            </a:r>
            <a:r>
              <a:rPr lang="ru-RU" dirty="0" smtClean="0"/>
              <a:t> </a:t>
            </a:r>
            <a:r>
              <a:rPr lang="ru-RU" dirty="0" err="1" smtClean="0"/>
              <a:t>походження</a:t>
            </a:r>
            <a:r>
              <a:rPr lang="ru-RU" dirty="0" smtClean="0"/>
              <a:t> Туя </a:t>
            </a:r>
            <a:r>
              <a:rPr lang="ru-RU" dirty="0" err="1" smtClean="0"/>
              <a:t>західна</a:t>
            </a:r>
            <a:r>
              <a:rPr lang="ru-RU" dirty="0" smtClean="0"/>
              <a:t>. </a:t>
            </a:r>
          </a:p>
          <a:p>
            <a:pPr marL="274320" indent="-274320">
              <a:buNone/>
              <a:defRPr/>
            </a:pPr>
            <a:endParaRPr lang="ru-RU" dirty="0"/>
          </a:p>
        </p:txBody>
      </p:sp>
      <p:sp>
        <p:nvSpPr>
          <p:cNvPr id="2" name="Заголовок 1"/>
          <p:cNvSpPr>
            <a:spLocks noGrp="1"/>
          </p:cNvSpPr>
          <p:nvPr>
            <p:ph type="title"/>
          </p:nvPr>
        </p:nvSpPr>
        <p:spPr>
          <a:xfrm>
            <a:off x="2738414" y="274638"/>
            <a:ext cx="7472386" cy="1143000"/>
          </a:xfrm>
        </p:spPr>
        <p:txBody>
          <a:bodyPr>
            <a:normAutofit fontScale="90000"/>
          </a:bodyPr>
          <a:lstStyle/>
          <a:p>
            <a:pPr>
              <a:defRPr/>
            </a:pPr>
            <a:r>
              <a:rPr sz="3200" b="1" err="1">
                <a:solidFill>
                  <a:schemeClr val="tx1"/>
                </a:solidFill>
              </a:rPr>
              <a:t>Rp</a:t>
            </a:r>
            <a:r>
              <a:rPr lang="ru-RU" sz="3200" b="1">
                <a:solidFill>
                  <a:schemeClr val="tx1"/>
                </a:solidFill>
              </a:rPr>
              <a:t>.: </a:t>
            </a:r>
            <a:r>
              <a:rPr lang="uk-UA" sz="3200" b="1" err="1">
                <a:solidFill>
                  <a:schemeClr val="tx1"/>
                </a:solidFill>
              </a:rPr>
              <a:t>Gran</a:t>
            </a:r>
            <a:r>
              <a:rPr sz="3200" b="1" err="1">
                <a:solidFill>
                  <a:schemeClr val="tx1"/>
                </a:solidFill>
              </a:rPr>
              <a:t>ulae</a:t>
            </a:r>
            <a:r>
              <a:rPr lang="ru-RU" sz="3200" b="1">
                <a:solidFill>
                  <a:schemeClr val="tx1"/>
                </a:solidFill>
              </a:rPr>
              <a:t> </a:t>
            </a:r>
            <a:r>
              <a:rPr sz="3200" b="1" err="1">
                <a:solidFill>
                  <a:schemeClr val="tx1"/>
                </a:solidFill>
              </a:rPr>
              <a:t>Thuja</a:t>
            </a:r>
            <a:r>
              <a:rPr lang="uk-UA" sz="3200" i="1">
                <a:solidFill>
                  <a:schemeClr val="tx1"/>
                </a:solidFill>
              </a:rPr>
              <a:t> </a:t>
            </a:r>
            <a:r>
              <a:rPr lang="uk-UA" sz="3200" b="1">
                <a:solidFill>
                  <a:schemeClr val="tx1"/>
                </a:solidFill>
              </a:rPr>
              <a:t>C12 10,0 </a:t>
            </a:r>
            <a:r>
              <a:rPr lang="ru-RU" sz="3200">
                <a:solidFill>
                  <a:schemeClr val="tx1"/>
                </a:solidFill>
              </a:rPr>
              <a:t/>
            </a:r>
            <a:br>
              <a:rPr lang="ru-RU" sz="3200">
                <a:solidFill>
                  <a:schemeClr val="tx1"/>
                </a:solidFill>
              </a:rPr>
            </a:br>
            <a:r>
              <a:rPr lang="ru-RU" sz="3200">
                <a:solidFill>
                  <a:schemeClr val="tx1"/>
                </a:solidFill>
              </a:rPr>
              <a:t>        </a:t>
            </a:r>
            <a:r>
              <a:rPr sz="3200" b="1">
                <a:solidFill>
                  <a:schemeClr val="tx1"/>
                </a:solidFill>
              </a:rPr>
              <a:t>D</a:t>
            </a:r>
            <a:r>
              <a:rPr lang="ru-RU" sz="3200" b="1">
                <a:solidFill>
                  <a:schemeClr val="tx1"/>
                </a:solidFill>
              </a:rPr>
              <a:t>. </a:t>
            </a:r>
            <a:r>
              <a:rPr sz="3200" b="1">
                <a:solidFill>
                  <a:schemeClr val="tx1"/>
                </a:solidFill>
              </a:rPr>
              <a:t>S</a:t>
            </a:r>
            <a:r>
              <a:rPr lang="ru-RU" sz="3200" b="1">
                <a:solidFill>
                  <a:schemeClr val="tx1"/>
                </a:solidFill>
              </a:rPr>
              <a:t>. </a:t>
            </a:r>
            <a:r>
              <a:rPr lang="uk-UA" sz="3200" b="1">
                <a:solidFill>
                  <a:schemeClr val="tx1"/>
                </a:solidFill>
              </a:rPr>
              <a:t>По 8 гранул 3 рази на день</a:t>
            </a:r>
            <a:endParaRPr lang="ru-RU" sz="3200">
              <a:solidFill>
                <a:schemeClr val="tx1"/>
              </a:solidFill>
            </a:endParaRPr>
          </a:p>
        </p:txBody>
      </p:sp>
    </p:spTree>
    <p:extLst>
      <p:ext uri="{BB962C8B-B14F-4D97-AF65-F5344CB8AC3E}">
        <p14:creationId xmlns:p14="http://schemas.microsoft.com/office/powerpoint/2010/main" val="35727334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809750" y="785814"/>
            <a:ext cx="8572500" cy="5572125"/>
          </a:xfrm>
        </p:spPr>
        <p:txBody>
          <a:bodyPr>
            <a:noAutofit/>
          </a:bodyPr>
          <a:lstStyle/>
          <a:p>
            <a:pPr marL="1005840" lvl="2" algn="ctr" hangingPunct="0">
              <a:buClr>
                <a:schemeClr val="accent2">
                  <a:shade val="50000"/>
                </a:schemeClr>
              </a:buClr>
              <a:buNone/>
              <a:defRPr/>
            </a:pPr>
            <a:r>
              <a:rPr lang="ru-RU" b="1" dirty="0" smtClean="0"/>
              <a:t>ППК </a:t>
            </a:r>
            <a:r>
              <a:rPr lang="ru-RU" dirty="0" smtClean="0"/>
              <a:t>(</a:t>
            </a:r>
            <a:r>
              <a:rPr lang="ru-RU" dirty="0" err="1" smtClean="0"/>
              <a:t>зворотній</a:t>
            </a:r>
            <a:r>
              <a:rPr lang="ru-RU" dirty="0" smtClean="0"/>
              <a:t> </a:t>
            </a:r>
            <a:r>
              <a:rPr lang="ru-RU" dirty="0" err="1" smtClean="0"/>
              <a:t>бік</a:t>
            </a:r>
            <a:r>
              <a:rPr lang="ru-RU" dirty="0" smtClean="0"/>
              <a:t>)</a:t>
            </a:r>
          </a:p>
          <a:p>
            <a:pPr marL="342900" lvl="2" indent="-342900" algn="just">
              <a:buClr>
                <a:schemeClr val="accent2">
                  <a:shade val="50000"/>
                </a:schemeClr>
              </a:buClr>
              <a:buNone/>
              <a:defRPr/>
            </a:pPr>
            <a:r>
              <a:rPr lang="uk-UA" dirty="0" smtClean="0"/>
              <a:t>Гранул цукрових 10,0 г</a:t>
            </a:r>
            <a:endParaRPr lang="en-US" dirty="0" smtClean="0"/>
          </a:p>
          <a:p>
            <a:pPr marL="342900" lvl="2" indent="-342900" algn="just">
              <a:buClr>
                <a:schemeClr val="accent2">
                  <a:shade val="50000"/>
                </a:schemeClr>
              </a:buClr>
              <a:buNone/>
              <a:defRPr/>
            </a:pPr>
            <a:r>
              <a:rPr lang="ru-RU" dirty="0" err="1" smtClean="0"/>
              <a:t>Розведення</a:t>
            </a:r>
            <a:r>
              <a:rPr lang="ru-RU" dirty="0" smtClean="0"/>
              <a:t> </a:t>
            </a:r>
            <a:r>
              <a:rPr lang="uk-UA" dirty="0" smtClean="0"/>
              <a:t>T</a:t>
            </a:r>
            <a:r>
              <a:rPr lang="en-US" dirty="0" err="1" smtClean="0"/>
              <a:t>huja</a:t>
            </a:r>
            <a:r>
              <a:rPr lang="uk-UA" dirty="0" err="1" smtClean="0"/>
              <a:t>  </a:t>
            </a:r>
            <a:r>
              <a:rPr lang="uk-UA" dirty="0" smtClean="0"/>
              <a:t>С</a:t>
            </a:r>
            <a:r>
              <a:rPr lang="ru-RU" dirty="0" smtClean="0"/>
              <a:t>11: 0,1 г  (3 </a:t>
            </a:r>
            <a:r>
              <a:rPr lang="ru-RU" dirty="0" err="1" smtClean="0"/>
              <a:t>краплі</a:t>
            </a:r>
            <a:r>
              <a:rPr lang="ru-RU" dirty="0" smtClean="0"/>
              <a:t>)</a:t>
            </a:r>
          </a:p>
          <a:p>
            <a:pPr marL="342900" lvl="2" indent="-342900" algn="just">
              <a:buClr>
                <a:schemeClr val="accent2">
                  <a:shade val="50000"/>
                </a:schemeClr>
              </a:buClr>
              <a:buNone/>
              <a:defRPr/>
            </a:pPr>
            <a:r>
              <a:rPr lang="ru-RU" dirty="0" smtClean="0"/>
              <a:t>Спирту </a:t>
            </a:r>
            <a:r>
              <a:rPr lang="ru-RU" dirty="0" err="1" smtClean="0"/>
              <a:t>етилового</a:t>
            </a:r>
            <a:r>
              <a:rPr lang="ru-RU" dirty="0" smtClean="0"/>
              <a:t> 45 % для </a:t>
            </a:r>
            <a:r>
              <a:rPr lang="ru-RU" dirty="0" err="1" smtClean="0"/>
              <a:t>зволоження</a:t>
            </a:r>
            <a:r>
              <a:rPr lang="ru-RU" dirty="0" smtClean="0"/>
              <a:t> гранул </a:t>
            </a:r>
            <a:r>
              <a:rPr lang="ru-RU" dirty="0" err="1" smtClean="0"/>
              <a:t>цукрових</a:t>
            </a:r>
            <a:r>
              <a:rPr lang="ru-RU" dirty="0" smtClean="0"/>
              <a:t>: 0,1 г  (3 </a:t>
            </a:r>
            <a:r>
              <a:rPr lang="ru-RU" dirty="0" err="1" smtClean="0"/>
              <a:t>краплі</a:t>
            </a:r>
            <a:r>
              <a:rPr lang="ru-RU" dirty="0" smtClean="0"/>
              <a:t>)</a:t>
            </a:r>
          </a:p>
          <a:p>
            <a:pPr marL="342900" lvl="2" indent="-342900" algn="just">
              <a:buClr>
                <a:schemeClr val="accent2">
                  <a:shade val="50000"/>
                </a:schemeClr>
              </a:buClr>
              <a:buNone/>
              <a:defRPr/>
            </a:pPr>
            <a:endParaRPr lang="ru-RU" dirty="0" smtClean="0"/>
          </a:p>
          <a:p>
            <a:pPr marL="274320" indent="-274320" algn="just">
              <a:buFont typeface="Wingdings 2"/>
              <a:buChar char=""/>
              <a:defRPr/>
            </a:pPr>
            <a:r>
              <a:rPr lang="ru-RU" sz="2100" b="1" i="1" dirty="0" err="1"/>
              <a:t>Технологія</a:t>
            </a:r>
            <a:r>
              <a:rPr lang="ru-RU" sz="2100" b="1" i="1" dirty="0"/>
              <a:t>. </a:t>
            </a:r>
            <a:r>
              <a:rPr lang="uk-UA" sz="2100" dirty="0"/>
              <a:t>Для виготовлення 10,0 гомеопатичних гранул </a:t>
            </a:r>
            <a:r>
              <a:rPr lang="en-US" sz="2100" dirty="0" err="1"/>
              <a:t>Thuja</a:t>
            </a:r>
            <a:r>
              <a:rPr lang="en-US" sz="2100" dirty="0"/>
              <a:t> </a:t>
            </a:r>
            <a:r>
              <a:rPr lang="uk-UA" sz="2100" dirty="0"/>
              <a:t>С12 відважують 10,0 цукрових гранул у флаконі ємністю 30,0 та додаються 0,1 (3 краплі) 60 % спирту етилового, декілька раз струшують з метою зволоження гранул цукрових. Після цього додаються 0,1 (3 краплі) гомеопатичного розведення </a:t>
            </a:r>
            <a:r>
              <a:rPr lang="en-US" sz="2100" dirty="0" err="1"/>
              <a:t>Thuja</a:t>
            </a:r>
            <a:r>
              <a:rPr lang="en-US" sz="2100" dirty="0"/>
              <a:t> C11, </a:t>
            </a:r>
            <a:r>
              <a:rPr lang="uk-UA" sz="2100" dirty="0"/>
              <a:t>флакон закривають кришкою, що обгорнута пергаментним папером та інтенсивно струшують (потенціюють) протягом 10 хв. Далі гранули висипають на пергаментний папір та висушують при кімнатній температурі. Готові гомеопатичні гранули переносять у флакон для відпуску. Наклеюють № рецепта. Заповнюють ППК (лицьовий бік).</a:t>
            </a:r>
            <a:endParaRPr lang="ru-RU" sz="2100" dirty="0"/>
          </a:p>
        </p:txBody>
      </p:sp>
      <p:sp>
        <p:nvSpPr>
          <p:cNvPr id="2" name="Заголовок 1"/>
          <p:cNvSpPr>
            <a:spLocks noGrp="1"/>
          </p:cNvSpPr>
          <p:nvPr>
            <p:ph type="title"/>
          </p:nvPr>
        </p:nvSpPr>
        <p:spPr>
          <a:xfrm>
            <a:off x="1952596" y="142852"/>
            <a:ext cx="8229600" cy="582594"/>
          </a:xfrm>
        </p:spPr>
        <p:txBody>
          <a:bodyPr>
            <a:normAutofit fontScale="90000"/>
          </a:bodyPr>
          <a:lstStyle/>
          <a:p>
            <a:pPr>
              <a:defRPr/>
            </a:pPr>
            <a:r>
              <a:rPr lang="ru-RU" sz="4000" b="1" i="1" err="1">
                <a:solidFill>
                  <a:schemeClr val="tx1"/>
                </a:solidFill>
              </a:rPr>
              <a:t>Технологія</a:t>
            </a:r>
            <a:endParaRPr lang="ru-RU" sz="4000">
              <a:solidFill>
                <a:schemeClr val="tx1"/>
              </a:solidFill>
            </a:endParaRPr>
          </a:p>
        </p:txBody>
      </p:sp>
    </p:spTree>
    <p:extLst>
      <p:ext uri="{BB962C8B-B14F-4D97-AF65-F5344CB8AC3E}">
        <p14:creationId xmlns:p14="http://schemas.microsoft.com/office/powerpoint/2010/main" val="63597027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Содержимое 2"/>
          <p:cNvSpPr>
            <a:spLocks noGrp="1"/>
          </p:cNvSpPr>
          <p:nvPr>
            <p:ph idx="1"/>
          </p:nvPr>
        </p:nvSpPr>
        <p:spPr>
          <a:xfrm>
            <a:off x="1981200" y="1357314"/>
            <a:ext cx="8229600" cy="5000625"/>
          </a:xfrm>
        </p:spPr>
        <p:txBody>
          <a:bodyPr/>
          <a:lstStyle/>
          <a:p>
            <a:pPr algn="ctr" hangingPunct="0">
              <a:buFont typeface="Wingdings 2" pitchFamily="18" charset="2"/>
              <a:buNone/>
            </a:pPr>
            <a:r>
              <a:rPr lang="ru-RU" b="1" dirty="0" smtClean="0"/>
              <a:t>ППК</a:t>
            </a:r>
            <a:r>
              <a:rPr lang="ru-RU" dirty="0" smtClean="0"/>
              <a:t> (</a:t>
            </a:r>
            <a:r>
              <a:rPr lang="ru-RU" dirty="0" err="1" smtClean="0"/>
              <a:t>лицьовий</a:t>
            </a:r>
            <a:r>
              <a:rPr lang="ru-RU" dirty="0" smtClean="0"/>
              <a:t> </a:t>
            </a:r>
            <a:r>
              <a:rPr lang="ru-RU" dirty="0" err="1" smtClean="0"/>
              <a:t>бік</a:t>
            </a:r>
            <a:r>
              <a:rPr lang="ru-RU" dirty="0" smtClean="0"/>
              <a:t>)</a:t>
            </a:r>
          </a:p>
          <a:p>
            <a:pPr algn="ctr" hangingPunct="0">
              <a:buFont typeface="Wingdings 2" pitchFamily="18" charset="2"/>
              <a:buNone/>
            </a:pPr>
            <a:r>
              <a:rPr lang="ru-RU" dirty="0" smtClean="0"/>
              <a:t>Дата                 № рецепта</a:t>
            </a:r>
          </a:p>
          <a:p>
            <a:pPr hangingPunct="0">
              <a:buFont typeface="Wingdings 2" pitchFamily="18" charset="2"/>
              <a:buNone/>
            </a:pPr>
            <a:r>
              <a:rPr lang="uk-UA" dirty="0" smtClean="0"/>
              <a:t>			</a:t>
            </a:r>
            <a:r>
              <a:rPr lang="uk-UA" dirty="0" err="1" smtClean="0"/>
              <a:t>Granulae</a:t>
            </a:r>
            <a:r>
              <a:rPr lang="uk-UA" dirty="0" smtClean="0"/>
              <a:t> </a:t>
            </a:r>
            <a:r>
              <a:rPr lang="uk-UA" dirty="0" err="1" smtClean="0"/>
              <a:t>saccharati</a:t>
            </a:r>
            <a:r>
              <a:rPr lang="uk-UA" i="1" dirty="0" smtClean="0"/>
              <a:t> </a:t>
            </a:r>
            <a:r>
              <a:rPr lang="uk-UA" dirty="0" smtClean="0"/>
              <a:t>10,0 </a:t>
            </a:r>
            <a:endParaRPr lang="ru-RU" dirty="0" smtClean="0"/>
          </a:p>
          <a:p>
            <a:pPr>
              <a:buFont typeface="Wingdings 2" pitchFamily="18" charset="2"/>
              <a:buNone/>
            </a:pPr>
            <a:r>
              <a:rPr lang="uk-UA" dirty="0" smtClean="0"/>
              <a:t>			</a:t>
            </a:r>
            <a:r>
              <a:rPr lang="en-US" dirty="0" err="1" smtClean="0"/>
              <a:t>Spiritus</a:t>
            </a:r>
            <a:r>
              <a:rPr lang="en-US" dirty="0" smtClean="0"/>
              <a:t> </a:t>
            </a:r>
            <a:r>
              <a:rPr lang="en-US" dirty="0" err="1" smtClean="0"/>
              <a:t>aethylici</a:t>
            </a:r>
            <a:r>
              <a:rPr lang="en-US" dirty="0" smtClean="0"/>
              <a:t> </a:t>
            </a:r>
            <a:r>
              <a:rPr lang="uk-UA" dirty="0" smtClean="0"/>
              <a:t>60 % </a:t>
            </a:r>
            <a:r>
              <a:rPr lang="en-US" dirty="0" err="1" smtClean="0"/>
              <a:t>gtts</a:t>
            </a:r>
            <a:r>
              <a:rPr lang="en-US" dirty="0" smtClean="0"/>
              <a:t>. </a:t>
            </a:r>
            <a:r>
              <a:rPr lang="uk-UA" dirty="0" smtClean="0"/>
              <a:t>ІІІ </a:t>
            </a:r>
            <a:r>
              <a:rPr lang="en-US" dirty="0" smtClean="0"/>
              <a:t>(0,1)</a:t>
            </a:r>
            <a:endParaRPr lang="ru-RU" dirty="0" smtClean="0"/>
          </a:p>
          <a:p>
            <a:pPr>
              <a:buFont typeface="Wingdings 2" pitchFamily="18" charset="2"/>
              <a:buNone/>
            </a:pPr>
            <a:r>
              <a:rPr lang="ru-RU" dirty="0" smtClean="0"/>
              <a:t>			</a:t>
            </a:r>
            <a:r>
              <a:rPr lang="en-US" dirty="0" smtClean="0"/>
              <a:t>Dil. </a:t>
            </a:r>
            <a:r>
              <a:rPr lang="uk-UA" dirty="0" smtClean="0"/>
              <a:t>T</a:t>
            </a:r>
            <a:r>
              <a:rPr lang="en-US" dirty="0" err="1" smtClean="0"/>
              <a:t>huja</a:t>
            </a:r>
            <a:r>
              <a:rPr lang="uk-UA" dirty="0" smtClean="0"/>
              <a:t> C11</a:t>
            </a:r>
            <a:r>
              <a:rPr lang="en-US" dirty="0" smtClean="0"/>
              <a:t> </a:t>
            </a:r>
            <a:r>
              <a:rPr lang="en-US" dirty="0" err="1" smtClean="0"/>
              <a:t>gtts</a:t>
            </a:r>
            <a:r>
              <a:rPr lang="en-US" dirty="0" smtClean="0"/>
              <a:t>. III (0,1)</a:t>
            </a:r>
            <a:endParaRPr lang="ru-RU" dirty="0" smtClean="0"/>
          </a:p>
          <a:p>
            <a:pPr algn="ctr">
              <a:buFont typeface="Wingdings 2" pitchFamily="18" charset="2"/>
              <a:buNone/>
            </a:pPr>
            <a:r>
              <a:rPr lang="ru-RU" dirty="0" smtClean="0"/>
              <a:t>–––––––––––––––––––––––––––––––</a:t>
            </a:r>
          </a:p>
          <a:p>
            <a:pPr algn="ctr">
              <a:buFont typeface="Wingdings 2" pitchFamily="18" charset="2"/>
              <a:buNone/>
            </a:pPr>
            <a:r>
              <a:rPr lang="ru-RU" i="1" dirty="0" smtClean="0"/>
              <a:t>			m = </a:t>
            </a:r>
            <a:r>
              <a:rPr lang="uk-UA" i="1" dirty="0" smtClean="0"/>
              <a:t>1</a:t>
            </a:r>
            <a:r>
              <a:rPr lang="ru-RU" i="1" dirty="0" smtClean="0"/>
              <a:t>0,0</a:t>
            </a:r>
            <a:endParaRPr lang="ru-RU" dirty="0" smtClean="0"/>
          </a:p>
          <a:p>
            <a:pPr algn="ctr">
              <a:buFont typeface="Wingdings 2" pitchFamily="18" charset="2"/>
              <a:buNone/>
            </a:pPr>
            <a:r>
              <a:rPr lang="ru-RU" i="1" dirty="0" err="1" smtClean="0"/>
              <a:t>Пригот</a:t>
            </a:r>
            <a:r>
              <a:rPr lang="uk-UA" i="1" dirty="0" err="1" smtClean="0"/>
              <a:t>ував</a:t>
            </a:r>
            <a:r>
              <a:rPr lang="ru-RU" i="1" dirty="0" smtClean="0"/>
              <a:t> (</a:t>
            </a:r>
            <a:r>
              <a:rPr lang="ru-RU" i="1" dirty="0" err="1" smtClean="0"/>
              <a:t>підпис</a:t>
            </a:r>
            <a:r>
              <a:rPr lang="ru-RU" i="1" dirty="0" smtClean="0"/>
              <a:t>)</a:t>
            </a:r>
            <a:endParaRPr lang="ru-RU" dirty="0" smtClean="0"/>
          </a:p>
          <a:p>
            <a:pPr algn="ctr">
              <a:buFont typeface="Wingdings 2" pitchFamily="18" charset="2"/>
              <a:buNone/>
            </a:pPr>
            <a:r>
              <a:rPr lang="ru-RU" i="1" dirty="0" smtClean="0"/>
              <a:t>П</a:t>
            </a:r>
            <a:r>
              <a:rPr lang="uk-UA" i="1" dirty="0" err="1" smtClean="0"/>
              <a:t>еревірив</a:t>
            </a:r>
            <a:r>
              <a:rPr lang="ru-RU" i="1" dirty="0" smtClean="0"/>
              <a:t> (</a:t>
            </a:r>
            <a:r>
              <a:rPr lang="ru-RU" i="1" dirty="0" err="1" smtClean="0"/>
              <a:t>підпис</a:t>
            </a:r>
            <a:r>
              <a:rPr lang="ru-RU" i="1" dirty="0" smtClean="0"/>
              <a:t>)</a:t>
            </a:r>
            <a:endParaRPr lang="ru-RU" dirty="0" smtClean="0"/>
          </a:p>
          <a:p>
            <a:pPr algn="ctr">
              <a:buFont typeface="Wingdings 2" pitchFamily="18" charset="2"/>
              <a:buNone/>
            </a:pPr>
            <a:r>
              <a:rPr lang="uk-UA" i="1" dirty="0" smtClean="0"/>
              <a:t>Відпустив (підпис)</a:t>
            </a:r>
            <a:endParaRPr lang="ru-RU" dirty="0" smtClean="0"/>
          </a:p>
          <a:p>
            <a:endParaRPr lang="ru-RU" dirty="0" smtClean="0"/>
          </a:p>
        </p:txBody>
      </p:sp>
      <p:sp>
        <p:nvSpPr>
          <p:cNvPr id="2" name="Заголовок 1"/>
          <p:cNvSpPr>
            <a:spLocks noGrp="1"/>
          </p:cNvSpPr>
          <p:nvPr>
            <p:ph type="title"/>
          </p:nvPr>
        </p:nvSpPr>
        <p:spPr/>
        <p:txBody>
          <a:bodyPr/>
          <a:lstStyle/>
          <a:p>
            <a:pPr>
              <a:defRPr/>
            </a:pPr>
            <a:r>
              <a:rPr lang="ru-RU" b="1" i="1" err="1">
                <a:solidFill>
                  <a:schemeClr val="tx1"/>
                </a:solidFill>
              </a:rPr>
              <a:t>Лицьовий</a:t>
            </a:r>
            <a:r>
              <a:rPr lang="ru-RU" b="1" i="1">
                <a:solidFill>
                  <a:schemeClr val="tx1"/>
                </a:solidFill>
              </a:rPr>
              <a:t> </a:t>
            </a:r>
            <a:r>
              <a:rPr lang="ru-RU" b="1" i="1" err="1">
                <a:solidFill>
                  <a:schemeClr val="tx1"/>
                </a:solidFill>
              </a:rPr>
              <a:t>бік</a:t>
            </a:r>
            <a:r>
              <a:rPr lang="ru-RU" b="1" i="1">
                <a:solidFill>
                  <a:schemeClr val="tx1"/>
                </a:solidFill>
              </a:rPr>
              <a:t> паспорта </a:t>
            </a:r>
            <a:r>
              <a:rPr lang="ru-RU" b="1" i="1" err="1">
                <a:solidFill>
                  <a:schemeClr val="tx1"/>
                </a:solidFill>
              </a:rPr>
              <a:t>письмового</a:t>
            </a:r>
            <a:r>
              <a:rPr lang="ru-RU" b="1" i="1">
                <a:solidFill>
                  <a:schemeClr val="tx1"/>
                </a:solidFill>
              </a:rPr>
              <a:t> контролю (ППК) </a:t>
            </a:r>
            <a:endParaRPr lang="ru-RU">
              <a:solidFill>
                <a:schemeClr val="tx1"/>
              </a:solidFill>
            </a:endParaRPr>
          </a:p>
        </p:txBody>
      </p:sp>
    </p:spTree>
    <p:extLst>
      <p:ext uri="{BB962C8B-B14F-4D97-AF65-F5344CB8AC3E}">
        <p14:creationId xmlns:p14="http://schemas.microsoft.com/office/powerpoint/2010/main" val="32459601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Содержимое 2"/>
          <p:cNvSpPr>
            <a:spLocks noGrp="1"/>
          </p:cNvSpPr>
          <p:nvPr>
            <p:ph idx="1"/>
          </p:nvPr>
        </p:nvSpPr>
        <p:spPr/>
        <p:txBody>
          <a:bodyPr/>
          <a:lstStyle/>
          <a:p>
            <a:r>
              <a:rPr lang="ru-RU" dirty="0" err="1" smtClean="0"/>
              <a:t>Оформлюють</a:t>
            </a:r>
            <a:r>
              <a:rPr lang="ru-RU" dirty="0" smtClean="0"/>
              <a:t> </a:t>
            </a:r>
            <a:r>
              <a:rPr lang="ru-RU" dirty="0" err="1" smtClean="0"/>
              <a:t>етикетками</a:t>
            </a:r>
            <a:r>
              <a:rPr lang="ru-RU" dirty="0" smtClean="0"/>
              <a:t>: «</a:t>
            </a:r>
            <a:r>
              <a:rPr lang="ru-RU" dirty="0" err="1" smtClean="0"/>
              <a:t>Внутрішнє</a:t>
            </a:r>
            <a:r>
              <a:rPr lang="ru-RU" dirty="0" smtClean="0"/>
              <a:t>», «</a:t>
            </a:r>
            <a:r>
              <a:rPr lang="ru-RU" dirty="0" err="1" smtClean="0"/>
              <a:t>Зберіати</a:t>
            </a:r>
            <a:r>
              <a:rPr lang="ru-RU" dirty="0" smtClean="0"/>
              <a:t> в </a:t>
            </a:r>
            <a:r>
              <a:rPr lang="ru-RU" dirty="0" err="1" smtClean="0"/>
              <a:t>прохолодному</a:t>
            </a:r>
            <a:r>
              <a:rPr lang="ru-RU" dirty="0" smtClean="0"/>
              <a:t> та </a:t>
            </a:r>
            <a:r>
              <a:rPr lang="ru-RU" dirty="0" err="1" smtClean="0"/>
              <a:t>захищеному</a:t>
            </a:r>
            <a:r>
              <a:rPr lang="ru-RU" dirty="0" smtClean="0"/>
              <a:t> </a:t>
            </a:r>
            <a:r>
              <a:rPr lang="ru-RU" dirty="0" err="1" smtClean="0"/>
              <a:t>від</a:t>
            </a:r>
            <a:r>
              <a:rPr lang="ru-RU" dirty="0" smtClean="0"/>
              <a:t> </a:t>
            </a:r>
            <a:r>
              <a:rPr lang="ru-RU" dirty="0" err="1" smtClean="0"/>
              <a:t>світла</a:t>
            </a:r>
            <a:r>
              <a:rPr lang="ru-RU" dirty="0" smtClean="0"/>
              <a:t> </a:t>
            </a:r>
            <a:r>
              <a:rPr lang="ru-RU" dirty="0" err="1" smtClean="0"/>
              <a:t>місці</a:t>
            </a:r>
            <a:r>
              <a:rPr lang="ru-RU" dirty="0" smtClean="0"/>
              <a:t>», «</a:t>
            </a:r>
            <a:r>
              <a:rPr lang="ru-RU" dirty="0" err="1" smtClean="0"/>
              <a:t>Берегти</a:t>
            </a:r>
            <a:r>
              <a:rPr lang="ru-RU" dirty="0" smtClean="0"/>
              <a:t> </a:t>
            </a:r>
            <a:r>
              <a:rPr lang="ru-RU" dirty="0" err="1" smtClean="0"/>
              <a:t>від</a:t>
            </a:r>
            <a:r>
              <a:rPr lang="ru-RU" dirty="0" smtClean="0"/>
              <a:t> </a:t>
            </a:r>
            <a:br>
              <a:rPr lang="ru-RU" dirty="0" smtClean="0"/>
            </a:br>
            <a:r>
              <a:rPr lang="ru-RU" dirty="0" err="1" smtClean="0"/>
              <a:t>дітей</a:t>
            </a:r>
            <a:r>
              <a:rPr lang="ru-RU" dirty="0" smtClean="0"/>
              <a:t>».</a:t>
            </a:r>
          </a:p>
          <a:p>
            <a:endParaRPr lang="uk-UA" dirty="0" smtClean="0"/>
          </a:p>
          <a:p>
            <a:r>
              <a:rPr lang="uk-UA" dirty="0" smtClean="0"/>
              <a:t>Даний гомеопатичний препарат </a:t>
            </a:r>
            <a:br>
              <a:rPr lang="uk-UA" dirty="0" smtClean="0"/>
            </a:br>
            <a:r>
              <a:rPr lang="uk-UA" dirty="0" smtClean="0"/>
              <a:t>використовується для </a:t>
            </a:r>
            <a:br>
              <a:rPr lang="uk-UA" dirty="0" smtClean="0"/>
            </a:br>
            <a:r>
              <a:rPr lang="uk-UA" dirty="0" smtClean="0"/>
              <a:t>лікування  мігрені та невралгії</a:t>
            </a:r>
            <a:endParaRPr lang="ru-RU" dirty="0" smtClean="0"/>
          </a:p>
          <a:p>
            <a:endParaRPr lang="ru-RU" dirty="0" smtClean="0"/>
          </a:p>
        </p:txBody>
      </p:sp>
      <p:sp>
        <p:nvSpPr>
          <p:cNvPr id="2" name="Заголовок 1"/>
          <p:cNvSpPr>
            <a:spLocks noGrp="1"/>
          </p:cNvSpPr>
          <p:nvPr>
            <p:ph type="title"/>
          </p:nvPr>
        </p:nvSpPr>
        <p:spPr/>
        <p:txBody>
          <a:bodyPr/>
          <a:lstStyle/>
          <a:p>
            <a:pPr>
              <a:defRPr/>
            </a:pPr>
            <a:r>
              <a:rPr lang="ru-RU" b="1" i="1" err="1" smtClean="0">
                <a:solidFill>
                  <a:schemeClr val="tx1"/>
                </a:solidFill>
              </a:rPr>
              <a:t>Оформлення</a:t>
            </a:r>
            <a:r>
              <a:rPr lang="ru-RU" b="1" i="1" smtClean="0">
                <a:solidFill>
                  <a:schemeClr val="tx1"/>
                </a:solidFill>
              </a:rPr>
              <a:t> до </a:t>
            </a:r>
            <a:r>
              <a:rPr lang="ru-RU" b="1" i="1" err="1" smtClean="0">
                <a:solidFill>
                  <a:schemeClr val="tx1"/>
                </a:solidFill>
              </a:rPr>
              <a:t>використання</a:t>
            </a:r>
            <a:r>
              <a:rPr lang="ru-RU" smtClean="0">
                <a:solidFill>
                  <a:schemeClr val="tx1"/>
                </a:solidFill>
              </a:rPr>
              <a:t> </a:t>
            </a:r>
            <a:endParaRPr lang="ru-RU">
              <a:solidFill>
                <a:schemeClr val="tx1"/>
              </a:solidFill>
            </a:endParaRPr>
          </a:p>
        </p:txBody>
      </p:sp>
      <p:grpSp>
        <p:nvGrpSpPr>
          <p:cNvPr id="52227" name="Группа 18"/>
          <p:cNvGrpSpPr>
            <a:grpSpLocks/>
          </p:cNvGrpSpPr>
          <p:nvPr/>
        </p:nvGrpSpPr>
        <p:grpSpPr bwMode="auto">
          <a:xfrm>
            <a:off x="7772401" y="2686051"/>
            <a:ext cx="2538413" cy="4100513"/>
            <a:chOff x="6248429" y="2685513"/>
            <a:chExt cx="2538413" cy="4101073"/>
          </a:xfrm>
        </p:grpSpPr>
        <p:pic>
          <p:nvPicPr>
            <p:cNvPr id="52228" name="Picture 3"/>
            <p:cNvPicPr>
              <a:picLocks noChangeAspect="1" noChangeArrowheads="1"/>
            </p:cNvPicPr>
            <p:nvPr/>
          </p:nvPicPr>
          <p:blipFill>
            <a:blip r:embed="rId2"/>
            <a:srcRect l="6320" t="6963" r="67078" b="5493"/>
            <a:stretch>
              <a:fillRect/>
            </a:stretch>
          </p:blipFill>
          <p:spPr bwMode="auto">
            <a:xfrm>
              <a:off x="6572264" y="2685513"/>
              <a:ext cx="2214578" cy="4101073"/>
            </a:xfrm>
            <a:prstGeom prst="rect">
              <a:avLst/>
            </a:prstGeom>
            <a:noFill/>
            <a:ln w="9525">
              <a:noFill/>
              <a:miter lim="800000"/>
              <a:headEnd/>
              <a:tailEnd/>
            </a:ln>
          </p:spPr>
        </p:pic>
        <p:grpSp>
          <p:nvGrpSpPr>
            <p:cNvPr id="52229" name="Group 2"/>
            <p:cNvGrpSpPr>
              <a:grpSpLocks/>
            </p:cNvGrpSpPr>
            <p:nvPr/>
          </p:nvGrpSpPr>
          <p:grpSpPr bwMode="auto">
            <a:xfrm>
              <a:off x="6248429" y="4414855"/>
              <a:ext cx="2538413" cy="1514475"/>
              <a:chOff x="1590" y="1424"/>
              <a:chExt cx="3997" cy="2386"/>
            </a:xfrm>
          </p:grpSpPr>
          <p:sp>
            <p:nvSpPr>
              <p:cNvPr id="52230" name="Rectangle 3"/>
              <p:cNvSpPr>
                <a:spLocks noChangeArrowheads="1"/>
              </p:cNvSpPr>
              <p:nvPr/>
            </p:nvSpPr>
            <p:spPr bwMode="auto">
              <a:xfrm>
                <a:off x="1590" y="1424"/>
                <a:ext cx="3997" cy="2386"/>
              </a:xfrm>
              <a:prstGeom prst="rect">
                <a:avLst/>
              </a:prstGeom>
              <a:solidFill>
                <a:srgbClr val="FFFFFF"/>
              </a:solidFill>
              <a:ln w="9525">
                <a:solidFill>
                  <a:srgbClr val="000000"/>
                </a:solidFill>
                <a:miter lim="800000"/>
                <a:headEnd/>
                <a:tailEnd/>
              </a:ln>
            </p:spPr>
            <p:txBody>
              <a:bodyPr/>
              <a:lstStyle/>
              <a:p>
                <a:endParaRPr lang="ru-RU">
                  <a:latin typeface="Constantia" pitchFamily="18" charset="0"/>
                </a:endParaRPr>
              </a:p>
            </p:txBody>
          </p:sp>
          <p:sp>
            <p:nvSpPr>
              <p:cNvPr id="52231" name="Rectangle 4"/>
              <p:cNvSpPr>
                <a:spLocks noChangeArrowheads="1"/>
              </p:cNvSpPr>
              <p:nvPr/>
            </p:nvSpPr>
            <p:spPr bwMode="auto">
              <a:xfrm>
                <a:off x="1590" y="1424"/>
                <a:ext cx="1416"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ru-RU" sz="900">
                    <a:latin typeface="Calibri" pitchFamily="34" charset="0"/>
                  </a:rPr>
                  <a:t>№ рецепта_</a:t>
                </a:r>
                <a:r>
                  <a:rPr lang="uk-UA" sz="900" u="sng">
                    <a:latin typeface="Calibri" pitchFamily="34" charset="0"/>
                  </a:rPr>
                  <a:t>1</a:t>
                </a:r>
                <a:r>
                  <a:rPr lang="ru-RU" sz="900">
                    <a:latin typeface="Calibri" pitchFamily="34" charset="0"/>
                  </a:rPr>
                  <a:t>_</a:t>
                </a:r>
                <a:endParaRPr lang="ru-RU"/>
              </a:p>
            </p:txBody>
          </p:sp>
          <p:sp>
            <p:nvSpPr>
              <p:cNvPr id="52232" name="Rectangle 5"/>
              <p:cNvSpPr>
                <a:spLocks noChangeArrowheads="1"/>
              </p:cNvSpPr>
              <p:nvPr/>
            </p:nvSpPr>
            <p:spPr bwMode="auto">
              <a:xfrm>
                <a:off x="2857" y="1424"/>
                <a:ext cx="1555" cy="367"/>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ru-RU" sz="900">
                    <a:latin typeface="Calibri" pitchFamily="34" charset="0"/>
                  </a:rPr>
                  <a:t>№ аптеки_</a:t>
                </a:r>
                <a:r>
                  <a:rPr lang="uk-UA" sz="900" u="sng">
                    <a:latin typeface="Calibri" pitchFamily="34" charset="0"/>
                  </a:rPr>
                  <a:t>8</a:t>
                </a:r>
                <a:r>
                  <a:rPr lang="ru-RU" sz="900">
                    <a:latin typeface="Calibri" pitchFamily="34" charset="0"/>
                  </a:rPr>
                  <a:t>_</a:t>
                </a:r>
                <a:endParaRPr lang="ru-RU"/>
              </a:p>
            </p:txBody>
          </p:sp>
          <p:sp>
            <p:nvSpPr>
              <p:cNvPr id="52233" name="Rectangle 6"/>
              <p:cNvSpPr>
                <a:spLocks noChangeArrowheads="1"/>
              </p:cNvSpPr>
              <p:nvPr/>
            </p:nvSpPr>
            <p:spPr bwMode="auto">
              <a:xfrm>
                <a:off x="4040" y="1424"/>
                <a:ext cx="1171"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uk-UA" sz="900">
                    <a:latin typeface="Calibri" pitchFamily="34" charset="0"/>
                  </a:rPr>
                  <a:t>м</a:t>
                </a:r>
                <a:r>
                  <a:rPr lang="ru-RU" sz="900">
                    <a:latin typeface="Calibri" pitchFamily="34" charset="0"/>
                  </a:rPr>
                  <a:t>._</a:t>
                </a:r>
                <a:r>
                  <a:rPr lang="ru-RU" sz="900" u="sng">
                    <a:latin typeface="Calibri" pitchFamily="34" charset="0"/>
                  </a:rPr>
                  <a:t>Харків</a:t>
                </a:r>
                <a:r>
                  <a:rPr lang="ru-RU" sz="900">
                    <a:latin typeface="Calibri" pitchFamily="34" charset="0"/>
                  </a:rPr>
                  <a:t>_</a:t>
                </a:r>
                <a:endParaRPr lang="ru-RU"/>
              </a:p>
            </p:txBody>
          </p:sp>
          <p:sp>
            <p:nvSpPr>
              <p:cNvPr id="52234" name="Rectangle 7"/>
              <p:cNvSpPr>
                <a:spLocks noChangeArrowheads="1"/>
              </p:cNvSpPr>
              <p:nvPr/>
            </p:nvSpPr>
            <p:spPr bwMode="auto">
              <a:xfrm>
                <a:off x="2212" y="2561"/>
                <a:ext cx="2801" cy="1249"/>
              </a:xfrm>
              <a:prstGeom prst="rect">
                <a:avLst/>
              </a:prstGeom>
              <a:solidFill>
                <a:srgbClr val="FFFFFF"/>
              </a:solidFill>
              <a:ln w="9525">
                <a:solidFill>
                  <a:srgbClr val="000000"/>
                </a:solidFill>
                <a:miter lim="800000"/>
                <a:headEnd/>
                <a:tailEnd/>
              </a:ln>
            </p:spPr>
            <p:txBody>
              <a:bodyPr lIns="18000" tIns="10800" rIns="18000" bIns="10800"/>
              <a:lstStyle/>
              <a:p>
                <a:pPr algn="ctr">
                  <a:lnSpc>
                    <a:spcPct val="72000"/>
                  </a:lnSpc>
                </a:pPr>
                <a:endParaRPr lang="ru-RU" sz="900">
                  <a:latin typeface="Times New Roman" pitchFamily="18" charset="0"/>
                </a:endParaRPr>
              </a:p>
              <a:p>
                <a:pPr algn="ctr"/>
                <a:r>
                  <a:rPr lang="ru-RU" sz="1200" u="sng">
                    <a:latin typeface="Calibri" pitchFamily="34" charset="0"/>
                  </a:rPr>
                  <a:t>__</a:t>
                </a:r>
                <a:r>
                  <a:rPr lang="en-US" sz="1200" u="sng">
                    <a:latin typeface="Calibri" pitchFamily="34" charset="0"/>
                  </a:rPr>
                  <a:t> Gran. </a:t>
                </a:r>
                <a:r>
                  <a:rPr lang="uk-UA" sz="1200" u="sng">
                    <a:latin typeface="Calibri" pitchFamily="34" charset="0"/>
                  </a:rPr>
                  <a:t> </a:t>
                </a:r>
                <a:r>
                  <a:rPr lang="uk-UA" sz="1200" u="sng">
                    <a:latin typeface="Constantia" pitchFamily="18" charset="0"/>
                  </a:rPr>
                  <a:t>T</a:t>
                </a:r>
                <a:r>
                  <a:rPr lang="en-US" sz="1200" u="sng">
                    <a:latin typeface="Constantia" pitchFamily="18" charset="0"/>
                  </a:rPr>
                  <a:t>huja</a:t>
                </a:r>
                <a:r>
                  <a:rPr lang="uk-UA" sz="1200" u="sng">
                    <a:latin typeface="Constantia" pitchFamily="18" charset="0"/>
                  </a:rPr>
                  <a:t> </a:t>
                </a:r>
                <a:r>
                  <a:rPr lang="ru-RU" sz="1200" u="sng">
                    <a:latin typeface="Calibri" pitchFamily="34" charset="0"/>
                  </a:rPr>
                  <a:t>С12 1</a:t>
                </a:r>
                <a:r>
                  <a:rPr lang="ru-RU" sz="1200" u="sng">
                    <a:latin typeface="Times New Roman" pitchFamily="18" charset="0"/>
                  </a:rPr>
                  <a:t>0,0</a:t>
                </a:r>
                <a:r>
                  <a:rPr lang="uk-UA" sz="900">
                    <a:latin typeface="Calibri" pitchFamily="34" charset="0"/>
                  </a:rPr>
                  <a:t>_</a:t>
                </a:r>
                <a:r>
                  <a:rPr lang="ru-RU" sz="900">
                    <a:latin typeface="Calibri" pitchFamily="34" charset="0"/>
                  </a:rPr>
                  <a:t>__</a:t>
                </a:r>
                <a:br>
                  <a:rPr lang="ru-RU" sz="900">
                    <a:latin typeface="Calibri" pitchFamily="34" charset="0"/>
                  </a:rPr>
                </a:br>
                <a:endParaRPr lang="ru-RU" sz="800">
                  <a:latin typeface="Times New Roman" pitchFamily="18" charset="0"/>
                </a:endParaRPr>
              </a:p>
              <a:p>
                <a:pPr algn="ctr"/>
                <a:r>
                  <a:rPr lang="ru-RU" sz="900">
                    <a:latin typeface="Calibri" pitchFamily="34" charset="0"/>
                  </a:rPr>
                  <a:t>При</a:t>
                </a:r>
                <a:r>
                  <a:rPr lang="uk-UA" sz="900">
                    <a:latin typeface="Calibri" pitchFamily="34" charset="0"/>
                  </a:rPr>
                  <a:t>й</a:t>
                </a:r>
                <a:r>
                  <a:rPr lang="ru-RU" sz="900">
                    <a:latin typeface="Calibri" pitchFamily="34" charset="0"/>
                  </a:rPr>
                  <a:t>мат</a:t>
                </a:r>
                <a:r>
                  <a:rPr lang="uk-UA" sz="900">
                    <a:latin typeface="Calibri" pitchFamily="34" charset="0"/>
                  </a:rPr>
                  <a:t>и </a:t>
                </a:r>
                <a:r>
                  <a:rPr lang="ru-RU" sz="900">
                    <a:latin typeface="Calibri" pitchFamily="34" charset="0"/>
                  </a:rPr>
                  <a:t>по </a:t>
                </a:r>
                <a:r>
                  <a:rPr lang="uk-UA" sz="900" i="1">
                    <a:latin typeface="Constantia" pitchFamily="18" charset="0"/>
                  </a:rPr>
                  <a:t> </a:t>
                </a:r>
                <a:r>
                  <a:rPr lang="uk-UA" sz="900" u="sng">
                    <a:latin typeface="Constantia" pitchFamily="18" charset="0"/>
                  </a:rPr>
                  <a:t>8 гранул 3 рази на день </a:t>
                </a:r>
                <a:r>
                  <a:rPr lang="uk-UA" sz="900" u="sng">
                    <a:latin typeface="Calibri" pitchFamily="34" charset="0"/>
                  </a:rPr>
                  <a:t>___________</a:t>
                </a:r>
                <a:r>
                  <a:rPr lang="uk-UA" sz="900">
                    <a:latin typeface="Calibri" pitchFamily="34" charset="0"/>
                  </a:rPr>
                  <a:t>___</a:t>
                </a:r>
                <a:r>
                  <a:rPr lang="ru-RU" sz="900">
                    <a:latin typeface="Calibri" pitchFamily="34" charset="0"/>
                  </a:rPr>
                  <a:t>____</a:t>
                </a:r>
                <a:endParaRPr lang="ru-RU"/>
              </a:p>
            </p:txBody>
          </p:sp>
          <p:sp>
            <p:nvSpPr>
              <p:cNvPr id="52235" name="Rectangle 8"/>
              <p:cNvSpPr>
                <a:spLocks noChangeArrowheads="1"/>
              </p:cNvSpPr>
              <p:nvPr/>
            </p:nvSpPr>
            <p:spPr bwMode="auto">
              <a:xfrm>
                <a:off x="1590" y="2220"/>
                <a:ext cx="600" cy="765"/>
              </a:xfrm>
              <a:prstGeom prst="rect">
                <a:avLst/>
              </a:prstGeom>
              <a:solidFill>
                <a:srgbClr val="FFFFFF"/>
              </a:solidFill>
              <a:ln w="9525" algn="ctr">
                <a:solidFill>
                  <a:srgbClr val="000000"/>
                </a:solidFill>
                <a:miter lim="800000"/>
                <a:headEnd/>
                <a:tailEnd/>
              </a:ln>
            </p:spPr>
            <p:txBody>
              <a:bodyPr lIns="18000" tIns="10800" rIns="18000" bIns="10800"/>
              <a:lstStyle/>
              <a:p>
                <a:r>
                  <a:rPr lang="ru-RU" sz="800" dirty="0">
                    <a:latin typeface="Calibri" pitchFamily="34" charset="0"/>
                  </a:rPr>
                  <a:t>Дата </a:t>
                </a:r>
                <a:r>
                  <a:rPr lang="uk-UA" sz="800" dirty="0" smtClean="0">
                    <a:latin typeface="Calibri" pitchFamily="34" charset="0"/>
                  </a:rPr>
                  <a:t>02.03.2021 р.</a:t>
                </a:r>
                <a:endParaRPr lang="ru-RU" dirty="0"/>
              </a:p>
            </p:txBody>
          </p:sp>
          <p:sp>
            <p:nvSpPr>
              <p:cNvPr id="52236" name="Rectangle 9"/>
              <p:cNvSpPr>
                <a:spLocks noChangeArrowheads="1"/>
              </p:cNvSpPr>
              <p:nvPr/>
            </p:nvSpPr>
            <p:spPr bwMode="auto">
              <a:xfrm>
                <a:off x="1590" y="2985"/>
                <a:ext cx="600" cy="825"/>
              </a:xfrm>
              <a:prstGeom prst="rect">
                <a:avLst/>
              </a:prstGeom>
              <a:solidFill>
                <a:srgbClr val="FFFFFF"/>
              </a:solidFill>
              <a:ln w="9525">
                <a:solidFill>
                  <a:srgbClr val="000000"/>
                </a:solidFill>
                <a:miter lim="800000"/>
                <a:headEnd/>
                <a:tailEnd/>
              </a:ln>
            </p:spPr>
            <p:txBody>
              <a:bodyPr lIns="18000" tIns="10800" rIns="18000" bIns="10800"/>
              <a:lstStyle/>
              <a:p>
                <a:r>
                  <a:rPr lang="ru-RU" sz="800">
                    <a:latin typeface="Calibri" pitchFamily="34" charset="0"/>
                  </a:rPr>
                  <a:t>П</a:t>
                </a:r>
                <a:r>
                  <a:rPr lang="uk-UA" sz="800">
                    <a:latin typeface="Calibri" pitchFamily="34" charset="0"/>
                  </a:rPr>
                  <a:t>і</a:t>
                </a:r>
                <a:r>
                  <a:rPr lang="ru-RU" sz="800">
                    <a:latin typeface="Calibri" pitchFamily="34" charset="0"/>
                  </a:rPr>
                  <a:t>дпис</a:t>
                </a:r>
                <a:r>
                  <a:rPr lang="ru-RU" sz="900">
                    <a:latin typeface="Calibri" pitchFamily="34" charset="0"/>
                  </a:rPr>
                  <a:t> </a:t>
                </a:r>
                <a:endParaRPr lang="ru-RU"/>
              </a:p>
            </p:txBody>
          </p:sp>
          <p:sp>
            <p:nvSpPr>
              <p:cNvPr id="23562" name="Rectangle 10"/>
              <p:cNvSpPr>
                <a:spLocks noChangeArrowheads="1"/>
              </p:cNvSpPr>
              <p:nvPr/>
            </p:nvSpPr>
            <p:spPr bwMode="auto">
              <a:xfrm>
                <a:off x="5222" y="1423"/>
                <a:ext cx="365"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uk-UA" sz="900" dirty="0">
                    <a:latin typeface="Calibri" pitchFamily="34" charset="0"/>
                    <a:cs typeface="Arial" pitchFamily="34" charset="0"/>
                  </a:rPr>
                  <a:t>Зберігати в прохолодному, захищеному від світла місці</a:t>
                </a:r>
                <a:endParaRPr lang="ru-RU" dirty="0">
                  <a:latin typeface="Arial" pitchFamily="34" charset="0"/>
                  <a:cs typeface="Arial" pitchFamily="34" charset="0"/>
                </a:endParaRPr>
              </a:p>
            </p:txBody>
          </p:sp>
          <p:sp>
            <p:nvSpPr>
              <p:cNvPr id="23563" name="Rectangle 11"/>
              <p:cNvSpPr>
                <a:spLocks noChangeArrowheads="1"/>
              </p:cNvSpPr>
              <p:nvPr/>
            </p:nvSpPr>
            <p:spPr bwMode="auto">
              <a:xfrm>
                <a:off x="2230" y="1806"/>
                <a:ext cx="2627" cy="398"/>
              </a:xfrm>
              <a:prstGeom prst="rect">
                <a:avLst/>
              </a:prstGeom>
              <a:solidFill>
                <a:srgbClr val="9BBB59"/>
              </a:solidFill>
              <a:ln w="38100">
                <a:solidFill>
                  <a:srgbClr val="F2F2F2"/>
                </a:solidFill>
                <a:miter lim="800000"/>
                <a:headEnd/>
                <a:tailEnd/>
              </a:ln>
              <a:effectLst>
                <a:outerShdw dist="28398" dir="3806097" algn="ctr" rotWithShape="0">
                  <a:srgbClr val="4E6128">
                    <a:alpha val="50000"/>
                  </a:srgbClr>
                </a:outerShdw>
              </a:effectLst>
            </p:spPr>
            <p:txBody>
              <a:bodyPr/>
              <a:lstStyle/>
              <a:p>
                <a:pPr algn="ctr">
                  <a:spcAft>
                    <a:spcPts val="1000"/>
                  </a:spcAft>
                  <a:defRPr/>
                </a:pPr>
                <a:r>
                  <a:rPr lang="ru-RU" sz="900" b="1">
                    <a:latin typeface="Calibri" pitchFamily="34" charset="0"/>
                    <a:cs typeface="Arial" pitchFamily="34" charset="0"/>
                  </a:rPr>
                  <a:t>ВНУТР</a:t>
                </a:r>
                <a:r>
                  <a:rPr lang="uk-UA" sz="900" b="1">
                    <a:latin typeface="Calibri" pitchFamily="34" charset="0"/>
                    <a:cs typeface="Arial" pitchFamily="34" charset="0"/>
                  </a:rPr>
                  <a:t>ІШНЄ</a:t>
                </a:r>
                <a:endParaRPr lang="ru-RU">
                  <a:latin typeface="Arial" pitchFamily="34" charset="0"/>
                  <a:cs typeface="Arial" pitchFamily="34" charset="0"/>
                </a:endParaRPr>
              </a:p>
            </p:txBody>
          </p:sp>
          <p:sp>
            <p:nvSpPr>
              <p:cNvPr id="52239" name="Rectangle 12"/>
              <p:cNvSpPr>
                <a:spLocks noChangeArrowheads="1"/>
              </p:cNvSpPr>
              <p:nvPr/>
            </p:nvSpPr>
            <p:spPr bwMode="auto">
              <a:xfrm>
                <a:off x="2198" y="2235"/>
                <a:ext cx="2767" cy="435"/>
              </a:xfrm>
              <a:prstGeom prst="rect">
                <a:avLst/>
              </a:prstGeom>
              <a:solidFill>
                <a:srgbClr val="FFFFFF"/>
              </a:solidFill>
              <a:ln w="9525" algn="ctr">
                <a:solidFill>
                  <a:srgbClr val="000000"/>
                </a:solidFill>
                <a:miter lim="800000"/>
                <a:headEnd/>
                <a:tailEnd/>
              </a:ln>
            </p:spPr>
            <p:txBody>
              <a:bodyPr lIns="18000" tIns="10800" rIns="18000" bIns="10800"/>
              <a:lstStyle/>
              <a:p>
                <a:pPr algn="ctr">
                  <a:lnSpc>
                    <a:spcPct val="24000"/>
                  </a:lnSpc>
                </a:pPr>
                <a:endParaRPr lang="ru-RU" sz="800" b="1">
                  <a:latin typeface="Times New Roman" pitchFamily="18" charset="0"/>
                </a:endParaRPr>
              </a:p>
              <a:p>
                <a:pPr algn="ctr">
                  <a:lnSpc>
                    <a:spcPct val="72000"/>
                  </a:lnSpc>
                </a:pPr>
                <a:r>
                  <a:rPr lang="ru-RU" sz="900" b="1">
                    <a:latin typeface="Calibri" pitchFamily="34" charset="0"/>
                  </a:rPr>
                  <a:t>Гомеопатич</a:t>
                </a:r>
                <a:r>
                  <a:rPr lang="uk-UA" sz="900" b="1">
                    <a:latin typeface="Calibri" pitchFamily="34" charset="0"/>
                  </a:rPr>
                  <a:t>ний </a:t>
                </a:r>
                <a:r>
                  <a:rPr lang="ru-RU" sz="900" b="1">
                    <a:latin typeface="Calibri" pitchFamily="34" charset="0"/>
                  </a:rPr>
                  <a:t>л</a:t>
                </a:r>
                <a:r>
                  <a:rPr lang="uk-UA" sz="900" b="1">
                    <a:latin typeface="Calibri" pitchFamily="34" charset="0"/>
                  </a:rPr>
                  <a:t>і</a:t>
                </a:r>
                <a:r>
                  <a:rPr lang="ru-RU" sz="900" b="1">
                    <a:latin typeface="Calibri" pitchFamily="34" charset="0"/>
                  </a:rPr>
                  <a:t>карс</a:t>
                </a:r>
                <a:r>
                  <a:rPr lang="uk-UA" sz="900" b="1">
                    <a:latin typeface="Calibri" pitchFamily="34" charset="0"/>
                  </a:rPr>
                  <a:t>ький</a:t>
                </a:r>
                <a:r>
                  <a:rPr lang="ru-RU" sz="900" b="1">
                    <a:latin typeface="Calibri" pitchFamily="34" charset="0"/>
                  </a:rPr>
                  <a:t> </a:t>
                </a:r>
                <a:r>
                  <a:rPr lang="uk-UA" sz="900" b="1">
                    <a:latin typeface="Calibri" pitchFamily="34" charset="0"/>
                  </a:rPr>
                  <a:t>засіб</a:t>
                </a:r>
                <a:endParaRPr lang="ru-RU"/>
              </a:p>
            </p:txBody>
          </p:sp>
          <p:sp>
            <p:nvSpPr>
              <p:cNvPr id="23565" name="Rectangle 13"/>
              <p:cNvSpPr>
                <a:spLocks noChangeArrowheads="1"/>
              </p:cNvSpPr>
              <p:nvPr/>
            </p:nvSpPr>
            <p:spPr bwMode="auto">
              <a:xfrm>
                <a:off x="4965" y="1423"/>
                <a:ext cx="247"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ru-RU" sz="900" dirty="0">
                    <a:latin typeface="Calibri" pitchFamily="34" charset="0"/>
                    <a:cs typeface="Arial" pitchFamily="34" charset="0"/>
                  </a:rPr>
                  <a:t>Бер</a:t>
                </a:r>
                <a:r>
                  <a:rPr lang="uk-UA" sz="900" dirty="0" err="1">
                    <a:latin typeface="Calibri" pitchFamily="34" charset="0"/>
                    <a:cs typeface="Arial" pitchFamily="34" charset="0"/>
                  </a:rPr>
                  <a:t>егти</a:t>
                </a:r>
                <a:r>
                  <a:rPr lang="uk-UA" sz="900" dirty="0">
                    <a:latin typeface="Calibri" pitchFamily="34" charset="0"/>
                    <a:cs typeface="Arial" pitchFamily="34" charset="0"/>
                  </a:rPr>
                  <a:t> від дітей</a:t>
                </a:r>
                <a:endParaRPr lang="ru-RU" dirty="0">
                  <a:latin typeface="Arial" pitchFamily="34" charset="0"/>
                  <a:cs typeface="Arial" pitchFamily="34" charset="0"/>
                </a:endParaRPr>
              </a:p>
            </p:txBody>
          </p:sp>
        </p:grpSp>
      </p:grpSp>
    </p:spTree>
    <p:extLst>
      <p:ext uri="{BB962C8B-B14F-4D97-AF65-F5344CB8AC3E}">
        <p14:creationId xmlns:p14="http://schemas.microsoft.com/office/powerpoint/2010/main" val="112780997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3695" y="412607"/>
            <a:ext cx="8686800" cy="6143625"/>
          </a:xfrm>
        </p:spPr>
        <p:txBody>
          <a:bodyPr>
            <a:noAutofit/>
          </a:bodyPr>
          <a:lstStyle/>
          <a:p>
            <a:pPr marL="274320" indent="-274320" algn="just">
              <a:buNone/>
              <a:defRPr/>
            </a:pPr>
            <a:r>
              <a:rPr lang="uk-UA" sz="2800" b="1" cap="all" dirty="0"/>
              <a:t>Таблетки гомеопатичні – </a:t>
            </a:r>
          </a:p>
          <a:p>
            <a:pPr marL="274320" indent="-274320" algn="just">
              <a:buNone/>
              <a:defRPr/>
            </a:pPr>
            <a:r>
              <a:rPr lang="uk-UA" sz="2800" dirty="0"/>
              <a:t>тверді лікарські засоби, одержані з використанням сахарози, лактози або інших відповідних допоміжних речовин згідно з статтею «Таблетки». Вони можуть бути одержані пресуванням однієї або декількох твердих активних </a:t>
            </a:r>
            <a:r>
              <a:rPr lang="uk-UA" sz="2800" dirty="0" err="1"/>
              <a:t>субстанцій</a:t>
            </a:r>
            <a:r>
              <a:rPr lang="uk-UA" sz="2800" dirty="0"/>
              <a:t> із допоміжними речовинами або просоченням попередньо сформованих таблеток розведенням гомеопатичних базисних препаратів. Призначаються для орального або </a:t>
            </a:r>
            <a:r>
              <a:rPr lang="uk-UA" sz="2800" dirty="0" err="1"/>
              <a:t>сублінгвального</a:t>
            </a:r>
            <a:r>
              <a:rPr lang="uk-UA" sz="2800" dirty="0"/>
              <a:t> застосування.</a:t>
            </a:r>
            <a:endParaRPr lang="ru-RU" sz="2800" dirty="0"/>
          </a:p>
        </p:txBody>
      </p:sp>
    </p:spTree>
    <p:extLst>
      <p:ext uri="{BB962C8B-B14F-4D97-AF65-F5344CB8AC3E}">
        <p14:creationId xmlns:p14="http://schemas.microsoft.com/office/powerpoint/2010/main" val="361844319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Содержимое 2"/>
          <p:cNvSpPr>
            <a:spLocks noGrp="1"/>
          </p:cNvSpPr>
          <p:nvPr>
            <p:ph idx="1"/>
          </p:nvPr>
        </p:nvSpPr>
        <p:spPr/>
        <p:txBody>
          <a:bodyPr/>
          <a:lstStyle/>
          <a:p>
            <a:r>
              <a:rPr lang="ru-RU" sz="2800"/>
              <a:t>Таблетки виготовляють з тритурацій шляхом пресування. Як формоутворю</a:t>
            </a:r>
            <a:r>
              <a:rPr lang="uk-UA" sz="2800"/>
              <a:t>вальну</a:t>
            </a:r>
            <a:r>
              <a:rPr lang="ru-RU" sz="2800"/>
              <a:t> речовину використовують крохмаль </a:t>
            </a:r>
            <a:r>
              <a:rPr lang="uk-UA" sz="2800"/>
              <a:t>і</a:t>
            </a:r>
            <a:r>
              <a:rPr lang="ru-RU" sz="2800"/>
              <a:t>з вмістом до 10 % та сол</a:t>
            </a:r>
            <a:r>
              <a:rPr lang="uk-UA" sz="2800"/>
              <a:t>і</a:t>
            </a:r>
            <a:r>
              <a:rPr lang="ru-RU" sz="2800"/>
              <a:t> кальцію або магнію в концентрації до 2 %. </a:t>
            </a:r>
            <a:r>
              <a:rPr lang="uk-UA" sz="2800"/>
              <a:t>За</a:t>
            </a:r>
            <a:r>
              <a:rPr lang="ru-RU" sz="2800"/>
              <a:t> необхідності використовують розчин сотурованої лактози, крохмальний клейстер або етанол у відповідній концентрації.</a:t>
            </a:r>
          </a:p>
          <a:p>
            <a:endParaRPr lang="ru-RU" sz="2800"/>
          </a:p>
        </p:txBody>
      </p:sp>
      <p:sp>
        <p:nvSpPr>
          <p:cNvPr id="2" name="Заголовок 1"/>
          <p:cNvSpPr>
            <a:spLocks noGrp="1"/>
          </p:cNvSpPr>
          <p:nvPr>
            <p:ph type="title"/>
          </p:nvPr>
        </p:nvSpPr>
        <p:spPr/>
        <p:txBody>
          <a:bodyPr>
            <a:normAutofit/>
          </a:bodyPr>
          <a:lstStyle/>
          <a:p>
            <a:pPr>
              <a:defRPr/>
            </a:pPr>
            <a:r>
              <a:rPr lang="uk-UA" b="1" smtClean="0">
                <a:solidFill>
                  <a:schemeClr val="tx1"/>
                </a:solidFill>
              </a:rPr>
              <a:t>Таблетки для гомеопатичного застосування </a:t>
            </a:r>
            <a:endParaRPr lang="ru-RU">
              <a:solidFill>
                <a:schemeClr val="tx1"/>
              </a:solidFill>
            </a:endParaRPr>
          </a:p>
        </p:txBody>
      </p:sp>
    </p:spTree>
    <p:extLst>
      <p:ext uri="{BB962C8B-B14F-4D97-AF65-F5344CB8AC3E}">
        <p14:creationId xmlns:p14="http://schemas.microsoft.com/office/powerpoint/2010/main" val="321044163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854363" y="578284"/>
            <a:ext cx="8229600" cy="5483225"/>
          </a:xfrm>
        </p:spPr>
        <p:txBody>
          <a:bodyPr>
            <a:normAutofit/>
          </a:bodyPr>
          <a:lstStyle/>
          <a:p>
            <a:pPr marL="274320" indent="-274320" algn="just">
              <a:buNone/>
              <a:defRPr/>
            </a:pPr>
            <a:r>
              <a:rPr lang="uk-UA" sz="2800" b="1" cap="all" dirty="0" err="1"/>
              <a:t>Тритурація</a:t>
            </a:r>
            <a:r>
              <a:rPr lang="uk-UA" sz="2800" b="1" cap="all" dirty="0"/>
              <a:t> гомеопатична  </a:t>
            </a:r>
            <a:r>
              <a:rPr lang="uk-UA" sz="2800" dirty="0"/>
              <a:t>— </a:t>
            </a:r>
          </a:p>
          <a:p>
            <a:pPr marL="274320" indent="-274320" algn="just">
              <a:buNone/>
              <a:defRPr/>
            </a:pPr>
            <a:r>
              <a:rPr lang="uk-UA" sz="2800" dirty="0"/>
              <a:t>тверда форма, що складається з кількох компонентів і характеризується сипкістю. </a:t>
            </a:r>
            <a:r>
              <a:rPr lang="ru-RU" sz="2800" dirty="0"/>
              <a:t>Як </a:t>
            </a:r>
            <a:r>
              <a:rPr lang="ru-RU" sz="2800" dirty="0" err="1"/>
              <a:t>наповнювач</a:t>
            </a:r>
            <a:r>
              <a:rPr lang="ru-RU" sz="2800" dirty="0"/>
              <a:t> у </a:t>
            </a:r>
            <a:r>
              <a:rPr lang="ru-RU" sz="2800" dirty="0" err="1"/>
              <a:t>гомеопатичних</a:t>
            </a:r>
            <a:r>
              <a:rPr lang="ru-RU" sz="2800" dirty="0"/>
              <a:t> </a:t>
            </a:r>
            <a:r>
              <a:rPr lang="ru-RU" sz="2800" dirty="0" err="1"/>
              <a:t>тритураціях</a:t>
            </a:r>
            <a:r>
              <a:rPr lang="ru-RU" sz="2800" dirty="0"/>
              <a:t> </a:t>
            </a:r>
            <a:r>
              <a:rPr lang="ru-RU" sz="2800" dirty="0" err="1"/>
              <a:t>використову</a:t>
            </a:r>
            <a:r>
              <a:rPr lang="uk-UA" sz="2800" dirty="0"/>
              <a:t>ю</a:t>
            </a:r>
            <a:r>
              <a:rPr lang="ru-RU" sz="2800" dirty="0" err="1"/>
              <a:t>ться</a:t>
            </a:r>
            <a:r>
              <a:rPr lang="ru-RU" sz="2800" dirty="0"/>
              <a:t> </a:t>
            </a:r>
            <a:r>
              <a:rPr lang="ru-RU" sz="2800" dirty="0" err="1"/>
              <a:t>молочний</a:t>
            </a:r>
            <a:r>
              <a:rPr lang="ru-RU" sz="2800" dirty="0"/>
              <a:t> </a:t>
            </a:r>
            <a:r>
              <a:rPr lang="ru-RU" sz="2800" dirty="0" err="1"/>
              <a:t>цукор</a:t>
            </a:r>
            <a:r>
              <a:rPr lang="ru-RU" sz="2800" dirty="0"/>
              <a:t> (</a:t>
            </a:r>
            <a:r>
              <a:rPr lang="ru-RU" sz="2800" i="1" dirty="0" err="1"/>
              <a:t>Saccharum</a:t>
            </a:r>
            <a:r>
              <a:rPr lang="ru-RU" sz="2800" i="1" dirty="0"/>
              <a:t> </a:t>
            </a:r>
            <a:r>
              <a:rPr lang="ru-RU" sz="2800" i="1" dirty="0" err="1"/>
              <a:t>lactis</a:t>
            </a:r>
            <a:r>
              <a:rPr lang="ru-RU" sz="2800" dirty="0"/>
              <a:t>), тальк (</a:t>
            </a:r>
            <a:r>
              <a:rPr lang="ru-RU" sz="2800" i="1" dirty="0" err="1"/>
              <a:t>Talcum</a:t>
            </a:r>
            <a:r>
              <a:rPr lang="ru-RU" sz="2800" dirty="0"/>
              <a:t>), лактоза (</a:t>
            </a:r>
            <a:r>
              <a:rPr lang="ru-RU" sz="2800" i="1" dirty="0" err="1"/>
              <a:t>Lactosum</a:t>
            </a:r>
            <a:r>
              <a:rPr lang="ru-RU" sz="2800" dirty="0"/>
              <a:t>). </a:t>
            </a:r>
            <a:r>
              <a:rPr lang="ru-RU" sz="2800" dirty="0" err="1"/>
              <a:t>Технологія</a:t>
            </a:r>
            <a:r>
              <a:rPr lang="ru-RU" sz="2800" dirty="0"/>
              <a:t> </a:t>
            </a:r>
            <a:r>
              <a:rPr lang="ru-RU" sz="2800" dirty="0" err="1"/>
              <a:t>гомеопатичних</a:t>
            </a:r>
            <a:r>
              <a:rPr lang="ru-RU" sz="2800" dirty="0"/>
              <a:t> </a:t>
            </a:r>
            <a:r>
              <a:rPr lang="ru-RU" sz="2800" dirty="0" err="1"/>
              <a:t>тритурацій</a:t>
            </a:r>
            <a:r>
              <a:rPr lang="ru-RU" sz="2800" dirty="0"/>
              <a:t> </a:t>
            </a:r>
            <a:r>
              <a:rPr lang="ru-RU" sz="2800" dirty="0" err="1"/>
              <a:t>полягає</a:t>
            </a:r>
            <a:r>
              <a:rPr lang="ru-RU" sz="2800" dirty="0"/>
              <a:t> у максимальному </a:t>
            </a:r>
            <a:r>
              <a:rPr lang="ru-RU" sz="2800" dirty="0" err="1"/>
              <a:t>подрібненні</a:t>
            </a:r>
            <a:r>
              <a:rPr lang="ru-RU" sz="2800" dirty="0"/>
              <a:t> </a:t>
            </a:r>
            <a:r>
              <a:rPr lang="ru-RU" sz="2800" dirty="0" err="1"/>
              <a:t>компонентів</a:t>
            </a:r>
            <a:r>
              <a:rPr lang="ru-RU" sz="2800" dirty="0"/>
              <a:t> </a:t>
            </a:r>
            <a:r>
              <a:rPr lang="ru-RU" sz="2800" dirty="0" err="1"/>
              <a:t>речовин</a:t>
            </a:r>
            <a:r>
              <a:rPr lang="ru-RU" sz="2800" dirty="0"/>
              <a:t>, </a:t>
            </a:r>
            <a:r>
              <a:rPr lang="ru-RU" sz="2800" dirty="0" err="1"/>
              <a:t>змішуванні</a:t>
            </a:r>
            <a:r>
              <a:rPr lang="ru-RU" sz="2800" dirty="0"/>
              <a:t> </a:t>
            </a:r>
            <a:r>
              <a:rPr lang="ru-RU" sz="2800" dirty="0" err="1"/>
              <a:t>з</a:t>
            </a:r>
            <a:r>
              <a:rPr lang="ru-RU" sz="2800" dirty="0"/>
              <a:t> </a:t>
            </a:r>
            <a:r>
              <a:rPr lang="ru-RU" sz="2800" dirty="0" err="1"/>
              <a:t>допоміжними</a:t>
            </a:r>
            <a:r>
              <a:rPr lang="ru-RU" sz="2800" dirty="0"/>
              <a:t> </a:t>
            </a:r>
            <a:r>
              <a:rPr lang="ru-RU" sz="2800" dirty="0" err="1"/>
              <a:t>речовинами</a:t>
            </a:r>
            <a:r>
              <a:rPr lang="ru-RU" sz="2800" dirty="0"/>
              <a:t> у </a:t>
            </a:r>
            <a:r>
              <a:rPr lang="ru-RU" sz="2800" dirty="0" err="1"/>
              <a:t>відповідних</a:t>
            </a:r>
            <a:r>
              <a:rPr lang="ru-RU" sz="2800" dirty="0"/>
              <a:t> </a:t>
            </a:r>
            <a:r>
              <a:rPr lang="ru-RU" sz="2800" dirty="0" err="1"/>
              <a:t>пропорціях</a:t>
            </a:r>
            <a:r>
              <a:rPr lang="ru-RU" sz="2800" dirty="0"/>
              <a:t> (1:10 </a:t>
            </a:r>
            <a:r>
              <a:rPr lang="ru-RU" sz="2800" dirty="0" err="1"/>
              <a:t>або</a:t>
            </a:r>
            <a:r>
              <a:rPr lang="ru-RU" sz="2800" dirty="0"/>
              <a:t> 1:100), </a:t>
            </a:r>
            <a:r>
              <a:rPr lang="ru-RU" sz="2800" dirty="0" err="1"/>
              <a:t>дозуванні</a:t>
            </a:r>
            <a:r>
              <a:rPr lang="ru-RU" sz="2800" dirty="0"/>
              <a:t> та </a:t>
            </a:r>
            <a:r>
              <a:rPr lang="ru-RU" sz="2800" dirty="0" err="1"/>
              <a:t>пакуванні</a:t>
            </a:r>
            <a:r>
              <a:rPr lang="ru-RU" sz="2800" dirty="0"/>
              <a:t>.</a:t>
            </a:r>
            <a:endParaRPr lang="ru-RU" sz="2800" dirty="0"/>
          </a:p>
        </p:txBody>
      </p:sp>
    </p:spTree>
    <p:extLst>
      <p:ext uri="{BB962C8B-B14F-4D97-AF65-F5344CB8AC3E}">
        <p14:creationId xmlns:p14="http://schemas.microsoft.com/office/powerpoint/2010/main" val="307084730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95472" y="71414"/>
            <a:ext cx="8229600" cy="428628"/>
          </a:xfrm>
        </p:spPr>
        <p:txBody>
          <a:bodyPr/>
          <a:lstStyle/>
          <a:p>
            <a:pPr hangingPunct="0">
              <a:defRPr/>
            </a:pPr>
            <a:r>
              <a:rPr lang="ru-RU" sz="2000" b="1">
                <a:solidFill>
                  <a:schemeClr val="tx1"/>
                </a:solidFill>
              </a:rPr>
              <a:t>АЛГОРИТМ ТЕХНОЛОГ</a:t>
            </a:r>
            <a:r>
              <a:rPr lang="uk-UA" sz="2000" b="1">
                <a:solidFill>
                  <a:schemeClr val="tx1"/>
                </a:solidFill>
              </a:rPr>
              <a:t>ІЇ </a:t>
            </a:r>
            <a:r>
              <a:rPr lang="uk-UA" sz="2000" b="1" cap="all" err="1">
                <a:solidFill>
                  <a:schemeClr val="tx1"/>
                </a:solidFill>
              </a:rPr>
              <a:t>тритурацій</a:t>
            </a:r>
            <a:r>
              <a:rPr lang="uk-UA" sz="2000" b="1" cap="all">
                <a:solidFill>
                  <a:schemeClr val="tx1"/>
                </a:solidFill>
              </a:rPr>
              <a:t> гомеопатичних</a:t>
            </a:r>
            <a:endParaRPr lang="ru-RU" sz="2000" b="1">
              <a:solidFill>
                <a:schemeClr val="tx1"/>
              </a:solidFill>
            </a:endParaRPr>
          </a:p>
        </p:txBody>
      </p:sp>
      <p:grpSp>
        <p:nvGrpSpPr>
          <p:cNvPr id="56322" name="Group 1"/>
          <p:cNvGrpSpPr>
            <a:grpSpLocks/>
          </p:cNvGrpSpPr>
          <p:nvPr/>
        </p:nvGrpSpPr>
        <p:grpSpPr bwMode="auto">
          <a:xfrm>
            <a:off x="2024063" y="571501"/>
            <a:ext cx="8286750" cy="6143625"/>
            <a:chOff x="1701" y="1854"/>
            <a:chExt cx="9360" cy="14220"/>
          </a:xfrm>
        </p:grpSpPr>
        <p:sp>
          <p:nvSpPr>
            <p:cNvPr id="56323" name="Text Box 2"/>
            <p:cNvSpPr txBox="1">
              <a:spLocks noChangeArrowheads="1"/>
            </p:cNvSpPr>
            <p:nvPr/>
          </p:nvSpPr>
          <p:spPr bwMode="auto">
            <a:xfrm>
              <a:off x="4941" y="2394"/>
              <a:ext cx="2520" cy="367"/>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Вихідна сировина</a:t>
              </a:r>
              <a:endParaRPr lang="ru-RU"/>
            </a:p>
          </p:txBody>
        </p:sp>
        <p:sp>
          <p:nvSpPr>
            <p:cNvPr id="56324" name="Text Box 3"/>
            <p:cNvSpPr txBox="1">
              <a:spLocks noChangeArrowheads="1"/>
            </p:cNvSpPr>
            <p:nvPr/>
          </p:nvSpPr>
          <p:spPr bwMode="auto">
            <a:xfrm>
              <a:off x="8181" y="3128"/>
              <a:ext cx="2880" cy="893"/>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uk-UA" sz="1100">
                  <a:latin typeface="Calibri" pitchFamily="34" charset="0"/>
                </a:rPr>
                <a:t>Лактози моногідрат</a:t>
              </a:r>
              <a:endParaRPr lang="ru-RU"/>
            </a:p>
          </p:txBody>
        </p:sp>
        <p:sp>
          <p:nvSpPr>
            <p:cNvPr id="56325" name="Text Box 4"/>
            <p:cNvSpPr txBox="1">
              <a:spLocks noChangeArrowheads="1"/>
            </p:cNvSpPr>
            <p:nvPr/>
          </p:nvSpPr>
          <p:spPr bwMode="auto">
            <a:xfrm>
              <a:off x="1701" y="3174"/>
              <a:ext cx="5940" cy="995"/>
            </a:xfrm>
            <a:prstGeom prst="rect">
              <a:avLst/>
            </a:prstGeom>
            <a:solidFill>
              <a:srgbClr val="FFFFFF"/>
            </a:solidFill>
            <a:ln w="9525">
              <a:solidFill>
                <a:srgbClr val="000000"/>
              </a:solidFill>
              <a:miter lim="800000"/>
              <a:headEnd/>
              <a:tailEnd/>
            </a:ln>
          </p:spPr>
          <p:txBody>
            <a:bodyPr lIns="0" tIns="0" rIns="0" bIns="0"/>
            <a:lstStyle/>
            <a:p>
              <a:pPr lvl="1" algn="ctr">
                <a:spcBef>
                  <a:spcPts val="100"/>
                </a:spcBef>
                <a:spcAft>
                  <a:spcPts val="300"/>
                </a:spcAft>
              </a:pPr>
              <a:r>
                <a:rPr lang="uk-UA" sz="1200">
                  <a:latin typeface="Times New Roman" pitchFamily="18" charset="0"/>
                </a:rPr>
                <a:t>Матричні настойки та розчини, їх розведення, </a:t>
              </a:r>
            </a:p>
            <a:p>
              <a:pPr lvl="1" algn="ctr">
                <a:spcBef>
                  <a:spcPts val="100"/>
                </a:spcBef>
                <a:spcAft>
                  <a:spcPts val="300"/>
                </a:spcAft>
              </a:pPr>
              <a:r>
                <a:rPr lang="uk-UA" sz="1200">
                  <a:latin typeface="Times New Roman" pitchFamily="18" charset="0"/>
                </a:rPr>
                <a:t>суміші та комплексні розведення</a:t>
              </a:r>
              <a:endParaRPr lang="ru-RU"/>
            </a:p>
          </p:txBody>
        </p:sp>
        <p:sp>
          <p:nvSpPr>
            <p:cNvPr id="56326" name="Text Box 5"/>
            <p:cNvSpPr txBox="1">
              <a:spLocks noChangeArrowheads="1"/>
            </p:cNvSpPr>
            <p:nvPr/>
          </p:nvSpPr>
          <p:spPr bwMode="auto">
            <a:xfrm>
              <a:off x="1701" y="9234"/>
              <a:ext cx="5940" cy="360"/>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uk-UA" sz="1100">
                  <a:latin typeface="Calibri" pitchFamily="34" charset="0"/>
                </a:rPr>
                <a:t>Зіскоблювання протягом 4 хв</a:t>
              </a:r>
              <a:endParaRPr lang="ru-RU"/>
            </a:p>
          </p:txBody>
        </p:sp>
        <p:sp>
          <p:nvSpPr>
            <p:cNvPr id="56327" name="Text Box 6"/>
            <p:cNvSpPr txBox="1">
              <a:spLocks noChangeArrowheads="1"/>
            </p:cNvSpPr>
            <p:nvPr/>
          </p:nvSpPr>
          <p:spPr bwMode="auto">
            <a:xfrm>
              <a:off x="8156" y="5433"/>
              <a:ext cx="2901" cy="720"/>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uk-UA" sz="1100">
                  <a:latin typeface="Calibri" pitchFamily="34" charset="0"/>
                </a:rPr>
                <a:t>Розділення на 3 рівні частини</a:t>
              </a:r>
              <a:endParaRPr lang="ru-RU"/>
            </a:p>
          </p:txBody>
        </p:sp>
        <p:sp>
          <p:nvSpPr>
            <p:cNvPr id="56328" name="Text Box 7"/>
            <p:cNvSpPr txBox="1">
              <a:spLocks noChangeArrowheads="1"/>
            </p:cNvSpPr>
            <p:nvPr/>
          </p:nvSpPr>
          <p:spPr bwMode="auto">
            <a:xfrm>
              <a:off x="1701" y="5988"/>
              <a:ext cx="5940" cy="906"/>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Відважування 1 частини матричної настойки/розчину/їх розведення/суміші та комплексні розведення</a:t>
              </a:r>
              <a:endParaRPr lang="ru-RU"/>
            </a:p>
          </p:txBody>
        </p:sp>
        <p:sp>
          <p:nvSpPr>
            <p:cNvPr id="56329" name="Text Box 8"/>
            <p:cNvSpPr txBox="1">
              <a:spLocks noChangeArrowheads="1"/>
            </p:cNvSpPr>
            <p:nvPr/>
          </p:nvSpPr>
          <p:spPr bwMode="auto">
            <a:xfrm>
              <a:off x="1701" y="4925"/>
              <a:ext cx="5940" cy="897"/>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Затирання пор фарфорової ступки першою частиною  лактози моногідрату</a:t>
              </a:r>
              <a:endParaRPr lang="ru-RU"/>
            </a:p>
          </p:txBody>
        </p:sp>
        <p:sp>
          <p:nvSpPr>
            <p:cNvPr id="56330" name="Line 9"/>
            <p:cNvSpPr>
              <a:spLocks noChangeShapeType="1"/>
            </p:cNvSpPr>
            <p:nvPr/>
          </p:nvSpPr>
          <p:spPr bwMode="auto">
            <a:xfrm flipH="1">
              <a:off x="7641" y="5822"/>
              <a:ext cx="540" cy="0"/>
            </a:xfrm>
            <a:prstGeom prst="line">
              <a:avLst/>
            </a:prstGeom>
            <a:noFill/>
            <a:ln w="9525">
              <a:solidFill>
                <a:srgbClr val="000000"/>
              </a:solidFill>
              <a:round/>
              <a:headEnd/>
              <a:tailEnd type="stealth" w="sm" len="med"/>
            </a:ln>
          </p:spPr>
          <p:txBody>
            <a:bodyPr/>
            <a:lstStyle/>
            <a:p>
              <a:endParaRPr lang="ru-RU"/>
            </a:p>
          </p:txBody>
        </p:sp>
        <p:sp>
          <p:nvSpPr>
            <p:cNvPr id="56331" name="Freeform 10"/>
            <p:cNvSpPr>
              <a:spLocks/>
            </p:cNvSpPr>
            <p:nvPr/>
          </p:nvSpPr>
          <p:spPr bwMode="auto">
            <a:xfrm>
              <a:off x="6201" y="2754"/>
              <a:ext cx="2" cy="204"/>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a:p>
          </p:txBody>
        </p:sp>
        <p:sp>
          <p:nvSpPr>
            <p:cNvPr id="56332" name="Line 11"/>
            <p:cNvSpPr>
              <a:spLocks noChangeShapeType="1"/>
            </p:cNvSpPr>
            <p:nvPr/>
          </p:nvSpPr>
          <p:spPr bwMode="auto">
            <a:xfrm flipV="1">
              <a:off x="8001" y="5851"/>
              <a:ext cx="0" cy="6749"/>
            </a:xfrm>
            <a:prstGeom prst="line">
              <a:avLst/>
            </a:prstGeom>
            <a:noFill/>
            <a:ln w="9525">
              <a:solidFill>
                <a:srgbClr val="000000"/>
              </a:solidFill>
              <a:round/>
              <a:headEnd/>
              <a:tailEnd/>
            </a:ln>
          </p:spPr>
          <p:txBody>
            <a:bodyPr/>
            <a:lstStyle/>
            <a:p>
              <a:endParaRPr lang="ru-RU"/>
            </a:p>
          </p:txBody>
        </p:sp>
        <p:sp>
          <p:nvSpPr>
            <p:cNvPr id="56333" name="Text Box 12"/>
            <p:cNvSpPr txBox="1">
              <a:spLocks noChangeArrowheads="1"/>
            </p:cNvSpPr>
            <p:nvPr/>
          </p:nvSpPr>
          <p:spPr bwMode="auto">
            <a:xfrm>
              <a:off x="1701" y="7074"/>
              <a:ext cx="594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Додавання сировини</a:t>
              </a:r>
              <a:endParaRPr lang="ru-RU"/>
            </a:p>
          </p:txBody>
        </p:sp>
        <p:sp>
          <p:nvSpPr>
            <p:cNvPr id="56334" name="Text Box 13"/>
            <p:cNvSpPr txBox="1">
              <a:spLocks noChangeArrowheads="1"/>
            </p:cNvSpPr>
            <p:nvPr/>
          </p:nvSpPr>
          <p:spPr bwMode="auto">
            <a:xfrm>
              <a:off x="1701" y="8154"/>
              <a:ext cx="594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Зіскоблювання протягом 4 хв фарфоровим шпателем</a:t>
              </a:r>
              <a:endParaRPr lang="ru-RU"/>
            </a:p>
          </p:txBody>
        </p:sp>
        <p:sp>
          <p:nvSpPr>
            <p:cNvPr id="56335" name="Text Box 14"/>
            <p:cNvSpPr txBox="1">
              <a:spLocks noChangeArrowheads="1"/>
            </p:cNvSpPr>
            <p:nvPr/>
          </p:nvSpPr>
          <p:spPr bwMode="auto">
            <a:xfrm>
              <a:off x="1701" y="8694"/>
              <a:ext cx="594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Розтирання суміші протягом 6 хв</a:t>
              </a:r>
              <a:endParaRPr lang="ru-RU"/>
            </a:p>
          </p:txBody>
        </p:sp>
        <p:sp>
          <p:nvSpPr>
            <p:cNvPr id="56336" name="Line 15"/>
            <p:cNvSpPr>
              <a:spLocks noChangeShapeType="1"/>
            </p:cNvSpPr>
            <p:nvPr/>
          </p:nvSpPr>
          <p:spPr bwMode="auto">
            <a:xfrm>
              <a:off x="4581" y="6894"/>
              <a:ext cx="0" cy="180"/>
            </a:xfrm>
            <a:prstGeom prst="line">
              <a:avLst/>
            </a:prstGeom>
            <a:noFill/>
            <a:ln w="9525">
              <a:solidFill>
                <a:srgbClr val="000000"/>
              </a:solidFill>
              <a:round/>
              <a:headEnd/>
              <a:tailEnd type="stealth" w="sm" len="med"/>
            </a:ln>
          </p:spPr>
          <p:txBody>
            <a:bodyPr/>
            <a:lstStyle/>
            <a:p>
              <a:endParaRPr lang="ru-RU"/>
            </a:p>
          </p:txBody>
        </p:sp>
        <p:sp>
          <p:nvSpPr>
            <p:cNvPr id="56337" name="Line 16"/>
            <p:cNvSpPr>
              <a:spLocks noChangeShapeType="1"/>
            </p:cNvSpPr>
            <p:nvPr/>
          </p:nvSpPr>
          <p:spPr bwMode="auto">
            <a:xfrm>
              <a:off x="4581" y="7974"/>
              <a:ext cx="0" cy="180"/>
            </a:xfrm>
            <a:prstGeom prst="line">
              <a:avLst/>
            </a:prstGeom>
            <a:noFill/>
            <a:ln w="9525">
              <a:solidFill>
                <a:srgbClr val="000000"/>
              </a:solidFill>
              <a:round/>
              <a:headEnd/>
              <a:tailEnd type="stealth" w="sm" len="med"/>
            </a:ln>
          </p:spPr>
          <p:txBody>
            <a:bodyPr/>
            <a:lstStyle/>
            <a:p>
              <a:endParaRPr lang="ru-RU"/>
            </a:p>
          </p:txBody>
        </p:sp>
        <p:sp>
          <p:nvSpPr>
            <p:cNvPr id="56338" name="Line 17"/>
            <p:cNvSpPr>
              <a:spLocks noChangeShapeType="1"/>
            </p:cNvSpPr>
            <p:nvPr/>
          </p:nvSpPr>
          <p:spPr bwMode="auto">
            <a:xfrm>
              <a:off x="4581" y="8514"/>
              <a:ext cx="0" cy="180"/>
            </a:xfrm>
            <a:prstGeom prst="line">
              <a:avLst/>
            </a:prstGeom>
            <a:noFill/>
            <a:ln w="9525">
              <a:solidFill>
                <a:srgbClr val="000000"/>
              </a:solidFill>
              <a:round/>
              <a:headEnd/>
              <a:tailEnd type="stealth" w="sm" len="med"/>
            </a:ln>
          </p:spPr>
          <p:txBody>
            <a:bodyPr/>
            <a:lstStyle/>
            <a:p>
              <a:endParaRPr lang="ru-RU"/>
            </a:p>
          </p:txBody>
        </p:sp>
        <p:sp>
          <p:nvSpPr>
            <p:cNvPr id="56339" name="Text Box 18"/>
            <p:cNvSpPr txBox="1">
              <a:spLocks noChangeArrowheads="1"/>
            </p:cNvSpPr>
            <p:nvPr/>
          </p:nvSpPr>
          <p:spPr bwMode="auto">
            <a:xfrm>
              <a:off x="8156" y="4201"/>
              <a:ext cx="2905" cy="960"/>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uk-UA" sz="1200">
                  <a:latin typeface="Times New Roman" pitchFamily="18" charset="0"/>
                </a:rPr>
                <a:t>Відважування 9 частин  (</a:t>
              </a:r>
              <a:r>
                <a:rPr lang="en-US" sz="1200">
                  <a:latin typeface="Times New Roman" pitchFamily="18" charset="0"/>
                </a:rPr>
                <a:t>D</a:t>
              </a:r>
              <a:r>
                <a:rPr lang="uk-UA" sz="1200">
                  <a:latin typeface="Times New Roman" pitchFamily="18" charset="0"/>
                </a:rPr>
                <a:t> розведення) або 99 частин (С розведення)</a:t>
              </a:r>
              <a:endParaRPr lang="ru-RU"/>
            </a:p>
          </p:txBody>
        </p:sp>
        <p:sp>
          <p:nvSpPr>
            <p:cNvPr id="56340" name="Text Box 19"/>
            <p:cNvSpPr txBox="1">
              <a:spLocks noChangeArrowheads="1"/>
            </p:cNvSpPr>
            <p:nvPr/>
          </p:nvSpPr>
          <p:spPr bwMode="auto">
            <a:xfrm>
              <a:off x="1701" y="7614"/>
              <a:ext cx="5940" cy="372"/>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uk-UA" sz="1200">
                  <a:latin typeface="Times New Roman" pitchFamily="18" charset="0"/>
                </a:rPr>
                <a:t>Розтирання суміші протягом 6 хв</a:t>
              </a:r>
              <a:endParaRPr lang="ru-RU"/>
            </a:p>
          </p:txBody>
        </p:sp>
        <p:sp>
          <p:nvSpPr>
            <p:cNvPr id="56341" name="Text Box 20"/>
            <p:cNvSpPr txBox="1">
              <a:spLocks noChangeArrowheads="1"/>
            </p:cNvSpPr>
            <p:nvPr/>
          </p:nvSpPr>
          <p:spPr bwMode="auto">
            <a:xfrm>
              <a:off x="1701" y="9774"/>
              <a:ext cx="594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Додавання другої частини лактози моногідрату</a:t>
              </a:r>
              <a:endParaRPr lang="ru-RU"/>
            </a:p>
          </p:txBody>
        </p:sp>
        <p:sp>
          <p:nvSpPr>
            <p:cNvPr id="56342" name="Line 21"/>
            <p:cNvSpPr>
              <a:spLocks noChangeShapeType="1"/>
            </p:cNvSpPr>
            <p:nvPr/>
          </p:nvSpPr>
          <p:spPr bwMode="auto">
            <a:xfrm>
              <a:off x="4581" y="9594"/>
              <a:ext cx="0" cy="180"/>
            </a:xfrm>
            <a:prstGeom prst="line">
              <a:avLst/>
            </a:prstGeom>
            <a:noFill/>
            <a:ln w="9525">
              <a:solidFill>
                <a:srgbClr val="000000"/>
              </a:solidFill>
              <a:round/>
              <a:headEnd/>
              <a:tailEnd type="stealth" w="sm" len="med"/>
            </a:ln>
          </p:spPr>
          <p:txBody>
            <a:bodyPr/>
            <a:lstStyle/>
            <a:p>
              <a:endParaRPr lang="ru-RU"/>
            </a:p>
          </p:txBody>
        </p:sp>
        <p:sp>
          <p:nvSpPr>
            <p:cNvPr id="56343" name="Line 22"/>
            <p:cNvSpPr>
              <a:spLocks noChangeShapeType="1"/>
            </p:cNvSpPr>
            <p:nvPr/>
          </p:nvSpPr>
          <p:spPr bwMode="auto">
            <a:xfrm>
              <a:off x="4581" y="9054"/>
              <a:ext cx="0" cy="180"/>
            </a:xfrm>
            <a:prstGeom prst="line">
              <a:avLst/>
            </a:prstGeom>
            <a:noFill/>
            <a:ln w="9525">
              <a:solidFill>
                <a:srgbClr val="000000"/>
              </a:solidFill>
              <a:round/>
              <a:headEnd/>
              <a:tailEnd type="stealth" w="sm" len="med"/>
            </a:ln>
          </p:spPr>
          <p:txBody>
            <a:bodyPr/>
            <a:lstStyle/>
            <a:p>
              <a:endParaRPr lang="ru-RU"/>
            </a:p>
          </p:txBody>
        </p:sp>
        <p:sp>
          <p:nvSpPr>
            <p:cNvPr id="56344" name="Text Box 23"/>
            <p:cNvSpPr txBox="1">
              <a:spLocks noChangeArrowheads="1"/>
            </p:cNvSpPr>
            <p:nvPr/>
          </p:nvSpPr>
          <p:spPr bwMode="auto">
            <a:xfrm>
              <a:off x="1701" y="15174"/>
              <a:ext cx="594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Контроль</a:t>
              </a:r>
              <a:r>
                <a:rPr lang="ru-RU" sz="1200">
                  <a:latin typeface="Times New Roman" pitchFamily="18" charset="0"/>
                </a:rPr>
                <a:t> </a:t>
              </a:r>
              <a:r>
                <a:rPr lang="uk-UA" sz="1200">
                  <a:latin typeface="Times New Roman" pitchFamily="18" charset="0"/>
                </a:rPr>
                <a:t>якості</a:t>
              </a:r>
              <a:endParaRPr lang="ru-RU"/>
            </a:p>
          </p:txBody>
        </p:sp>
        <p:sp>
          <p:nvSpPr>
            <p:cNvPr id="56345" name="Text Box 24"/>
            <p:cNvSpPr txBox="1">
              <a:spLocks noChangeArrowheads="1"/>
            </p:cNvSpPr>
            <p:nvPr/>
          </p:nvSpPr>
          <p:spPr bwMode="auto">
            <a:xfrm>
              <a:off x="1701" y="15714"/>
              <a:ext cx="594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Оформлення до відпуску</a:t>
              </a:r>
              <a:endParaRPr lang="ru-RU"/>
            </a:p>
          </p:txBody>
        </p:sp>
        <p:sp>
          <p:nvSpPr>
            <p:cNvPr id="56346" name="Line 25"/>
            <p:cNvSpPr>
              <a:spLocks noChangeShapeType="1"/>
            </p:cNvSpPr>
            <p:nvPr/>
          </p:nvSpPr>
          <p:spPr bwMode="auto">
            <a:xfrm flipH="1">
              <a:off x="7641" y="9954"/>
              <a:ext cx="371" cy="1"/>
            </a:xfrm>
            <a:prstGeom prst="line">
              <a:avLst/>
            </a:prstGeom>
            <a:noFill/>
            <a:ln w="9525">
              <a:solidFill>
                <a:srgbClr val="000000"/>
              </a:solidFill>
              <a:round/>
              <a:headEnd/>
              <a:tailEnd type="stealth" w="sm" len="med"/>
            </a:ln>
          </p:spPr>
          <p:txBody>
            <a:bodyPr/>
            <a:lstStyle/>
            <a:p>
              <a:endParaRPr lang="ru-RU"/>
            </a:p>
          </p:txBody>
        </p:sp>
        <p:sp>
          <p:nvSpPr>
            <p:cNvPr id="56347" name="Text Box 26"/>
            <p:cNvSpPr txBox="1">
              <a:spLocks noChangeArrowheads="1"/>
            </p:cNvSpPr>
            <p:nvPr/>
          </p:nvSpPr>
          <p:spPr bwMode="auto">
            <a:xfrm>
              <a:off x="1701" y="11934"/>
              <a:ext cx="5940" cy="360"/>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uk-UA" sz="1100">
                  <a:latin typeface="Calibri" pitchFamily="34" charset="0"/>
                </a:rPr>
                <a:t>Зіскоблювання протягом 4 хв</a:t>
              </a:r>
              <a:endParaRPr lang="ru-RU"/>
            </a:p>
          </p:txBody>
        </p:sp>
        <p:sp>
          <p:nvSpPr>
            <p:cNvPr id="56348" name="Text Box 27"/>
            <p:cNvSpPr txBox="1">
              <a:spLocks noChangeArrowheads="1"/>
            </p:cNvSpPr>
            <p:nvPr/>
          </p:nvSpPr>
          <p:spPr bwMode="auto">
            <a:xfrm>
              <a:off x="1701" y="10854"/>
              <a:ext cx="594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Зіскоблювання протягом 4 хв</a:t>
              </a:r>
              <a:endParaRPr lang="ru-RU"/>
            </a:p>
          </p:txBody>
        </p:sp>
        <p:sp>
          <p:nvSpPr>
            <p:cNvPr id="56349" name="Text Box 28"/>
            <p:cNvSpPr txBox="1">
              <a:spLocks noChangeArrowheads="1"/>
            </p:cNvSpPr>
            <p:nvPr/>
          </p:nvSpPr>
          <p:spPr bwMode="auto">
            <a:xfrm>
              <a:off x="1701" y="11394"/>
              <a:ext cx="594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Розтирання суміші протягом 6 хв</a:t>
              </a:r>
              <a:endParaRPr lang="ru-RU"/>
            </a:p>
          </p:txBody>
        </p:sp>
        <p:sp>
          <p:nvSpPr>
            <p:cNvPr id="56350" name="Line 29"/>
            <p:cNvSpPr>
              <a:spLocks noChangeShapeType="1"/>
            </p:cNvSpPr>
            <p:nvPr/>
          </p:nvSpPr>
          <p:spPr bwMode="auto">
            <a:xfrm>
              <a:off x="4581" y="10134"/>
              <a:ext cx="0" cy="180"/>
            </a:xfrm>
            <a:prstGeom prst="line">
              <a:avLst/>
            </a:prstGeom>
            <a:noFill/>
            <a:ln w="9525">
              <a:solidFill>
                <a:srgbClr val="000000"/>
              </a:solidFill>
              <a:round/>
              <a:headEnd/>
              <a:tailEnd type="stealth" w="sm" len="med"/>
            </a:ln>
          </p:spPr>
          <p:txBody>
            <a:bodyPr/>
            <a:lstStyle/>
            <a:p>
              <a:endParaRPr lang="ru-RU"/>
            </a:p>
          </p:txBody>
        </p:sp>
        <p:sp>
          <p:nvSpPr>
            <p:cNvPr id="56351" name="Line 30"/>
            <p:cNvSpPr>
              <a:spLocks noChangeShapeType="1"/>
            </p:cNvSpPr>
            <p:nvPr/>
          </p:nvSpPr>
          <p:spPr bwMode="auto">
            <a:xfrm>
              <a:off x="4581" y="10674"/>
              <a:ext cx="0" cy="180"/>
            </a:xfrm>
            <a:prstGeom prst="line">
              <a:avLst/>
            </a:prstGeom>
            <a:noFill/>
            <a:ln w="9525">
              <a:solidFill>
                <a:srgbClr val="000000"/>
              </a:solidFill>
              <a:round/>
              <a:headEnd/>
              <a:tailEnd type="stealth" w="sm" len="med"/>
            </a:ln>
          </p:spPr>
          <p:txBody>
            <a:bodyPr/>
            <a:lstStyle/>
            <a:p>
              <a:endParaRPr lang="ru-RU"/>
            </a:p>
          </p:txBody>
        </p:sp>
        <p:sp>
          <p:nvSpPr>
            <p:cNvPr id="56352" name="Line 31"/>
            <p:cNvSpPr>
              <a:spLocks noChangeShapeType="1"/>
            </p:cNvSpPr>
            <p:nvPr/>
          </p:nvSpPr>
          <p:spPr bwMode="auto">
            <a:xfrm>
              <a:off x="4581" y="11214"/>
              <a:ext cx="0" cy="180"/>
            </a:xfrm>
            <a:prstGeom prst="line">
              <a:avLst/>
            </a:prstGeom>
            <a:noFill/>
            <a:ln w="9525">
              <a:solidFill>
                <a:srgbClr val="000000"/>
              </a:solidFill>
              <a:round/>
              <a:headEnd/>
              <a:tailEnd type="stealth" w="sm" len="med"/>
            </a:ln>
          </p:spPr>
          <p:txBody>
            <a:bodyPr/>
            <a:lstStyle/>
            <a:p>
              <a:endParaRPr lang="ru-RU"/>
            </a:p>
          </p:txBody>
        </p:sp>
        <p:sp>
          <p:nvSpPr>
            <p:cNvPr id="56353" name="Text Box 32"/>
            <p:cNvSpPr txBox="1">
              <a:spLocks noChangeArrowheads="1"/>
            </p:cNvSpPr>
            <p:nvPr/>
          </p:nvSpPr>
          <p:spPr bwMode="auto">
            <a:xfrm>
              <a:off x="1701" y="10314"/>
              <a:ext cx="5940" cy="372"/>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uk-UA" sz="1200">
                  <a:latin typeface="Times New Roman" pitchFamily="18" charset="0"/>
                </a:rPr>
                <a:t>Розтирання суміші протягом 6 хв</a:t>
              </a:r>
              <a:endParaRPr lang="ru-RU"/>
            </a:p>
          </p:txBody>
        </p:sp>
        <p:sp>
          <p:nvSpPr>
            <p:cNvPr id="56354" name="Text Box 33"/>
            <p:cNvSpPr txBox="1">
              <a:spLocks noChangeArrowheads="1"/>
            </p:cNvSpPr>
            <p:nvPr/>
          </p:nvSpPr>
          <p:spPr bwMode="auto">
            <a:xfrm>
              <a:off x="1701" y="12474"/>
              <a:ext cx="594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Додавання третьої частини лактози моногідрату</a:t>
              </a:r>
              <a:endParaRPr lang="ru-RU"/>
            </a:p>
          </p:txBody>
        </p:sp>
        <p:sp>
          <p:nvSpPr>
            <p:cNvPr id="56355" name="Line 34"/>
            <p:cNvSpPr>
              <a:spLocks noChangeShapeType="1"/>
            </p:cNvSpPr>
            <p:nvPr/>
          </p:nvSpPr>
          <p:spPr bwMode="auto">
            <a:xfrm>
              <a:off x="4581" y="12294"/>
              <a:ext cx="0" cy="180"/>
            </a:xfrm>
            <a:prstGeom prst="line">
              <a:avLst/>
            </a:prstGeom>
            <a:noFill/>
            <a:ln w="9525">
              <a:solidFill>
                <a:srgbClr val="000000"/>
              </a:solidFill>
              <a:round/>
              <a:headEnd/>
              <a:tailEnd type="stealth" w="sm" len="med"/>
            </a:ln>
          </p:spPr>
          <p:txBody>
            <a:bodyPr/>
            <a:lstStyle/>
            <a:p>
              <a:endParaRPr lang="ru-RU"/>
            </a:p>
          </p:txBody>
        </p:sp>
        <p:sp>
          <p:nvSpPr>
            <p:cNvPr id="56356" name="Line 35"/>
            <p:cNvSpPr>
              <a:spLocks noChangeShapeType="1"/>
            </p:cNvSpPr>
            <p:nvPr/>
          </p:nvSpPr>
          <p:spPr bwMode="auto">
            <a:xfrm>
              <a:off x="4581" y="11754"/>
              <a:ext cx="0" cy="180"/>
            </a:xfrm>
            <a:prstGeom prst="line">
              <a:avLst/>
            </a:prstGeom>
            <a:noFill/>
            <a:ln w="9525">
              <a:solidFill>
                <a:srgbClr val="000000"/>
              </a:solidFill>
              <a:round/>
              <a:headEnd/>
              <a:tailEnd type="stealth" w="sm" len="med"/>
            </a:ln>
          </p:spPr>
          <p:txBody>
            <a:bodyPr/>
            <a:lstStyle/>
            <a:p>
              <a:endParaRPr lang="ru-RU"/>
            </a:p>
          </p:txBody>
        </p:sp>
        <p:sp>
          <p:nvSpPr>
            <p:cNvPr id="56357" name="Line 36"/>
            <p:cNvSpPr>
              <a:spLocks noChangeShapeType="1"/>
            </p:cNvSpPr>
            <p:nvPr/>
          </p:nvSpPr>
          <p:spPr bwMode="auto">
            <a:xfrm flipH="1">
              <a:off x="7641" y="12654"/>
              <a:ext cx="371" cy="1"/>
            </a:xfrm>
            <a:prstGeom prst="line">
              <a:avLst/>
            </a:prstGeom>
            <a:noFill/>
            <a:ln w="9525">
              <a:solidFill>
                <a:srgbClr val="000000"/>
              </a:solidFill>
              <a:round/>
              <a:headEnd/>
              <a:tailEnd type="stealth" w="sm" len="med"/>
            </a:ln>
          </p:spPr>
          <p:txBody>
            <a:bodyPr/>
            <a:lstStyle/>
            <a:p>
              <a:endParaRPr lang="ru-RU"/>
            </a:p>
          </p:txBody>
        </p:sp>
        <p:sp>
          <p:nvSpPr>
            <p:cNvPr id="56358" name="Line 37"/>
            <p:cNvSpPr>
              <a:spLocks noChangeShapeType="1"/>
            </p:cNvSpPr>
            <p:nvPr/>
          </p:nvSpPr>
          <p:spPr bwMode="auto">
            <a:xfrm>
              <a:off x="3141" y="2934"/>
              <a:ext cx="0" cy="180"/>
            </a:xfrm>
            <a:prstGeom prst="line">
              <a:avLst/>
            </a:prstGeom>
            <a:noFill/>
            <a:ln w="9525">
              <a:solidFill>
                <a:srgbClr val="000000"/>
              </a:solidFill>
              <a:round/>
              <a:headEnd/>
              <a:tailEnd type="stealth" w="sm" len="med"/>
            </a:ln>
          </p:spPr>
          <p:txBody>
            <a:bodyPr/>
            <a:lstStyle/>
            <a:p>
              <a:endParaRPr lang="ru-RU"/>
            </a:p>
          </p:txBody>
        </p:sp>
        <p:sp>
          <p:nvSpPr>
            <p:cNvPr id="56359" name="Line 38"/>
            <p:cNvSpPr>
              <a:spLocks noChangeShapeType="1"/>
            </p:cNvSpPr>
            <p:nvPr/>
          </p:nvSpPr>
          <p:spPr bwMode="auto">
            <a:xfrm>
              <a:off x="4581" y="4169"/>
              <a:ext cx="0" cy="720"/>
            </a:xfrm>
            <a:prstGeom prst="line">
              <a:avLst/>
            </a:prstGeom>
            <a:noFill/>
            <a:ln w="9525">
              <a:solidFill>
                <a:srgbClr val="000000"/>
              </a:solidFill>
              <a:round/>
              <a:headEnd/>
              <a:tailEnd type="stealth" w="sm" len="med"/>
            </a:ln>
          </p:spPr>
          <p:txBody>
            <a:bodyPr/>
            <a:lstStyle/>
            <a:p>
              <a:endParaRPr lang="ru-RU"/>
            </a:p>
          </p:txBody>
        </p:sp>
        <p:sp>
          <p:nvSpPr>
            <p:cNvPr id="56360" name="Line 39"/>
            <p:cNvSpPr>
              <a:spLocks noChangeShapeType="1"/>
            </p:cNvSpPr>
            <p:nvPr/>
          </p:nvSpPr>
          <p:spPr bwMode="auto">
            <a:xfrm>
              <a:off x="9621" y="2934"/>
              <a:ext cx="0" cy="180"/>
            </a:xfrm>
            <a:prstGeom prst="line">
              <a:avLst/>
            </a:prstGeom>
            <a:noFill/>
            <a:ln w="9525">
              <a:solidFill>
                <a:srgbClr val="000000"/>
              </a:solidFill>
              <a:round/>
              <a:headEnd/>
              <a:tailEnd type="stealth" w="sm" len="med"/>
            </a:ln>
          </p:spPr>
          <p:txBody>
            <a:bodyPr/>
            <a:lstStyle/>
            <a:p>
              <a:endParaRPr lang="ru-RU"/>
            </a:p>
          </p:txBody>
        </p:sp>
        <p:sp>
          <p:nvSpPr>
            <p:cNvPr id="56361" name="Line 40"/>
            <p:cNvSpPr>
              <a:spLocks noChangeShapeType="1"/>
            </p:cNvSpPr>
            <p:nvPr/>
          </p:nvSpPr>
          <p:spPr bwMode="auto">
            <a:xfrm>
              <a:off x="9621" y="4021"/>
              <a:ext cx="0" cy="180"/>
            </a:xfrm>
            <a:prstGeom prst="line">
              <a:avLst/>
            </a:prstGeom>
            <a:noFill/>
            <a:ln w="9525">
              <a:solidFill>
                <a:srgbClr val="000000"/>
              </a:solidFill>
              <a:round/>
              <a:headEnd/>
              <a:tailEnd type="stealth" w="sm" len="med"/>
            </a:ln>
          </p:spPr>
          <p:txBody>
            <a:bodyPr/>
            <a:lstStyle/>
            <a:p>
              <a:endParaRPr lang="ru-RU"/>
            </a:p>
          </p:txBody>
        </p:sp>
        <p:sp>
          <p:nvSpPr>
            <p:cNvPr id="56362" name="Line 41"/>
            <p:cNvSpPr>
              <a:spLocks noChangeShapeType="1"/>
            </p:cNvSpPr>
            <p:nvPr/>
          </p:nvSpPr>
          <p:spPr bwMode="auto">
            <a:xfrm>
              <a:off x="4581" y="5808"/>
              <a:ext cx="0" cy="180"/>
            </a:xfrm>
            <a:prstGeom prst="line">
              <a:avLst/>
            </a:prstGeom>
            <a:noFill/>
            <a:ln w="9525">
              <a:solidFill>
                <a:srgbClr val="000000"/>
              </a:solidFill>
              <a:round/>
              <a:headEnd/>
              <a:tailEnd type="stealth" w="sm" len="med"/>
            </a:ln>
          </p:spPr>
          <p:txBody>
            <a:bodyPr/>
            <a:lstStyle/>
            <a:p>
              <a:endParaRPr lang="ru-RU"/>
            </a:p>
          </p:txBody>
        </p:sp>
        <p:sp>
          <p:nvSpPr>
            <p:cNvPr id="56363" name="Line 42"/>
            <p:cNvSpPr>
              <a:spLocks noChangeShapeType="1"/>
            </p:cNvSpPr>
            <p:nvPr/>
          </p:nvSpPr>
          <p:spPr bwMode="auto">
            <a:xfrm>
              <a:off x="4581" y="7434"/>
              <a:ext cx="0" cy="180"/>
            </a:xfrm>
            <a:prstGeom prst="line">
              <a:avLst/>
            </a:prstGeom>
            <a:noFill/>
            <a:ln w="9525">
              <a:solidFill>
                <a:srgbClr val="000000"/>
              </a:solidFill>
              <a:round/>
              <a:headEnd/>
              <a:tailEnd type="stealth" w="sm" len="med"/>
            </a:ln>
          </p:spPr>
          <p:txBody>
            <a:bodyPr/>
            <a:lstStyle/>
            <a:p>
              <a:endParaRPr lang="ru-RU"/>
            </a:p>
          </p:txBody>
        </p:sp>
        <p:sp>
          <p:nvSpPr>
            <p:cNvPr id="56364" name="Line 43"/>
            <p:cNvSpPr>
              <a:spLocks noChangeShapeType="1"/>
            </p:cNvSpPr>
            <p:nvPr/>
          </p:nvSpPr>
          <p:spPr bwMode="auto">
            <a:xfrm>
              <a:off x="9621" y="5161"/>
              <a:ext cx="0" cy="180"/>
            </a:xfrm>
            <a:prstGeom prst="line">
              <a:avLst/>
            </a:prstGeom>
            <a:noFill/>
            <a:ln w="9525">
              <a:solidFill>
                <a:srgbClr val="000000"/>
              </a:solidFill>
              <a:round/>
              <a:headEnd/>
              <a:tailEnd type="stealth" w="sm" len="med"/>
            </a:ln>
          </p:spPr>
          <p:txBody>
            <a:bodyPr/>
            <a:lstStyle/>
            <a:p>
              <a:endParaRPr lang="ru-RU"/>
            </a:p>
          </p:txBody>
        </p:sp>
        <p:sp>
          <p:nvSpPr>
            <p:cNvPr id="56365" name="Text Box 44"/>
            <p:cNvSpPr txBox="1">
              <a:spLocks noChangeArrowheads="1"/>
            </p:cNvSpPr>
            <p:nvPr/>
          </p:nvSpPr>
          <p:spPr bwMode="auto">
            <a:xfrm>
              <a:off x="1701" y="14634"/>
              <a:ext cx="5940" cy="360"/>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uk-UA" sz="1100">
                  <a:latin typeface="Calibri" pitchFamily="34" charset="0"/>
                </a:rPr>
                <a:t>Зіскоблювання протягом 4 хв</a:t>
              </a:r>
              <a:endParaRPr lang="ru-RU"/>
            </a:p>
          </p:txBody>
        </p:sp>
        <p:sp>
          <p:nvSpPr>
            <p:cNvPr id="56366" name="Text Box 45"/>
            <p:cNvSpPr txBox="1">
              <a:spLocks noChangeArrowheads="1"/>
            </p:cNvSpPr>
            <p:nvPr/>
          </p:nvSpPr>
          <p:spPr bwMode="auto">
            <a:xfrm>
              <a:off x="1701" y="13554"/>
              <a:ext cx="594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Зіскоблювання протягом 4 хв</a:t>
              </a:r>
              <a:endParaRPr lang="ru-RU"/>
            </a:p>
          </p:txBody>
        </p:sp>
        <p:sp>
          <p:nvSpPr>
            <p:cNvPr id="56367" name="Text Box 46"/>
            <p:cNvSpPr txBox="1">
              <a:spLocks noChangeArrowheads="1"/>
            </p:cNvSpPr>
            <p:nvPr/>
          </p:nvSpPr>
          <p:spPr bwMode="auto">
            <a:xfrm>
              <a:off x="1701" y="14094"/>
              <a:ext cx="594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Розтирання суміші протягом 6 хв</a:t>
              </a:r>
              <a:endParaRPr lang="ru-RU"/>
            </a:p>
          </p:txBody>
        </p:sp>
        <p:sp>
          <p:nvSpPr>
            <p:cNvPr id="56368" name="Line 47"/>
            <p:cNvSpPr>
              <a:spLocks noChangeShapeType="1"/>
            </p:cNvSpPr>
            <p:nvPr/>
          </p:nvSpPr>
          <p:spPr bwMode="auto">
            <a:xfrm>
              <a:off x="4581" y="12834"/>
              <a:ext cx="0" cy="180"/>
            </a:xfrm>
            <a:prstGeom prst="line">
              <a:avLst/>
            </a:prstGeom>
            <a:noFill/>
            <a:ln w="9525">
              <a:solidFill>
                <a:srgbClr val="000000"/>
              </a:solidFill>
              <a:round/>
              <a:headEnd/>
              <a:tailEnd type="stealth" w="sm" len="med"/>
            </a:ln>
          </p:spPr>
          <p:txBody>
            <a:bodyPr/>
            <a:lstStyle/>
            <a:p>
              <a:endParaRPr lang="ru-RU"/>
            </a:p>
          </p:txBody>
        </p:sp>
        <p:sp>
          <p:nvSpPr>
            <p:cNvPr id="56369" name="Line 48"/>
            <p:cNvSpPr>
              <a:spLocks noChangeShapeType="1"/>
            </p:cNvSpPr>
            <p:nvPr/>
          </p:nvSpPr>
          <p:spPr bwMode="auto">
            <a:xfrm>
              <a:off x="4581" y="13374"/>
              <a:ext cx="0" cy="180"/>
            </a:xfrm>
            <a:prstGeom prst="line">
              <a:avLst/>
            </a:prstGeom>
            <a:noFill/>
            <a:ln w="9525">
              <a:solidFill>
                <a:srgbClr val="000000"/>
              </a:solidFill>
              <a:round/>
              <a:headEnd/>
              <a:tailEnd type="stealth" w="sm" len="med"/>
            </a:ln>
          </p:spPr>
          <p:txBody>
            <a:bodyPr/>
            <a:lstStyle/>
            <a:p>
              <a:endParaRPr lang="ru-RU"/>
            </a:p>
          </p:txBody>
        </p:sp>
        <p:sp>
          <p:nvSpPr>
            <p:cNvPr id="56370" name="Line 49"/>
            <p:cNvSpPr>
              <a:spLocks noChangeShapeType="1"/>
            </p:cNvSpPr>
            <p:nvPr/>
          </p:nvSpPr>
          <p:spPr bwMode="auto">
            <a:xfrm>
              <a:off x="4581" y="13914"/>
              <a:ext cx="0" cy="180"/>
            </a:xfrm>
            <a:prstGeom prst="line">
              <a:avLst/>
            </a:prstGeom>
            <a:noFill/>
            <a:ln w="9525">
              <a:solidFill>
                <a:srgbClr val="000000"/>
              </a:solidFill>
              <a:round/>
              <a:headEnd/>
              <a:tailEnd type="stealth" w="sm" len="med"/>
            </a:ln>
          </p:spPr>
          <p:txBody>
            <a:bodyPr/>
            <a:lstStyle/>
            <a:p>
              <a:endParaRPr lang="ru-RU"/>
            </a:p>
          </p:txBody>
        </p:sp>
        <p:sp>
          <p:nvSpPr>
            <p:cNvPr id="56371" name="Text Box 50"/>
            <p:cNvSpPr txBox="1">
              <a:spLocks noChangeArrowheads="1"/>
            </p:cNvSpPr>
            <p:nvPr/>
          </p:nvSpPr>
          <p:spPr bwMode="auto">
            <a:xfrm>
              <a:off x="1701" y="13014"/>
              <a:ext cx="5940" cy="372"/>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uk-UA" sz="1200">
                  <a:latin typeface="Times New Roman" pitchFamily="18" charset="0"/>
                </a:rPr>
                <a:t>Розтирання суміші протягом 6 хв</a:t>
              </a:r>
              <a:endParaRPr lang="ru-RU"/>
            </a:p>
          </p:txBody>
        </p:sp>
        <p:sp>
          <p:nvSpPr>
            <p:cNvPr id="56372" name="Line 51"/>
            <p:cNvSpPr>
              <a:spLocks noChangeShapeType="1"/>
            </p:cNvSpPr>
            <p:nvPr/>
          </p:nvSpPr>
          <p:spPr bwMode="auto">
            <a:xfrm>
              <a:off x="4581" y="14994"/>
              <a:ext cx="0" cy="180"/>
            </a:xfrm>
            <a:prstGeom prst="line">
              <a:avLst/>
            </a:prstGeom>
            <a:noFill/>
            <a:ln w="9525">
              <a:solidFill>
                <a:srgbClr val="000000"/>
              </a:solidFill>
              <a:round/>
              <a:headEnd/>
              <a:tailEnd type="stealth" w="sm" len="med"/>
            </a:ln>
          </p:spPr>
          <p:txBody>
            <a:bodyPr/>
            <a:lstStyle/>
            <a:p>
              <a:endParaRPr lang="ru-RU"/>
            </a:p>
          </p:txBody>
        </p:sp>
        <p:sp>
          <p:nvSpPr>
            <p:cNvPr id="56373" name="Line 52"/>
            <p:cNvSpPr>
              <a:spLocks noChangeShapeType="1"/>
            </p:cNvSpPr>
            <p:nvPr/>
          </p:nvSpPr>
          <p:spPr bwMode="auto">
            <a:xfrm>
              <a:off x="4581" y="14454"/>
              <a:ext cx="0" cy="180"/>
            </a:xfrm>
            <a:prstGeom prst="line">
              <a:avLst/>
            </a:prstGeom>
            <a:noFill/>
            <a:ln w="9525">
              <a:solidFill>
                <a:srgbClr val="000000"/>
              </a:solidFill>
              <a:round/>
              <a:headEnd/>
              <a:tailEnd type="stealth" w="sm" len="med"/>
            </a:ln>
          </p:spPr>
          <p:txBody>
            <a:bodyPr/>
            <a:lstStyle/>
            <a:p>
              <a:endParaRPr lang="ru-RU"/>
            </a:p>
          </p:txBody>
        </p:sp>
        <p:sp>
          <p:nvSpPr>
            <p:cNvPr id="56374" name="Line 53"/>
            <p:cNvSpPr>
              <a:spLocks noChangeShapeType="1"/>
            </p:cNvSpPr>
            <p:nvPr/>
          </p:nvSpPr>
          <p:spPr bwMode="auto">
            <a:xfrm>
              <a:off x="4581" y="15534"/>
              <a:ext cx="0" cy="180"/>
            </a:xfrm>
            <a:prstGeom prst="line">
              <a:avLst/>
            </a:prstGeom>
            <a:noFill/>
            <a:ln w="9525">
              <a:solidFill>
                <a:srgbClr val="000000"/>
              </a:solidFill>
              <a:round/>
              <a:headEnd/>
              <a:tailEnd type="stealth" w="sm" len="med"/>
            </a:ln>
          </p:spPr>
          <p:txBody>
            <a:bodyPr/>
            <a:lstStyle/>
            <a:p>
              <a:endParaRPr lang="ru-RU"/>
            </a:p>
          </p:txBody>
        </p:sp>
        <p:sp>
          <p:nvSpPr>
            <p:cNvPr id="56375" name="Line 54"/>
            <p:cNvSpPr>
              <a:spLocks noChangeShapeType="1"/>
            </p:cNvSpPr>
            <p:nvPr/>
          </p:nvSpPr>
          <p:spPr bwMode="auto">
            <a:xfrm>
              <a:off x="3141" y="2934"/>
              <a:ext cx="6480" cy="0"/>
            </a:xfrm>
            <a:prstGeom prst="line">
              <a:avLst/>
            </a:prstGeom>
            <a:noFill/>
            <a:ln w="9525">
              <a:solidFill>
                <a:srgbClr val="000000"/>
              </a:solidFill>
              <a:round/>
              <a:headEnd/>
              <a:tailEnd/>
            </a:ln>
          </p:spPr>
          <p:txBody>
            <a:bodyPr/>
            <a:lstStyle/>
            <a:p>
              <a:endParaRPr lang="ru-RU"/>
            </a:p>
          </p:txBody>
        </p:sp>
        <p:sp>
          <p:nvSpPr>
            <p:cNvPr id="56376" name="Line 55"/>
            <p:cNvSpPr>
              <a:spLocks noChangeShapeType="1"/>
            </p:cNvSpPr>
            <p:nvPr/>
          </p:nvSpPr>
          <p:spPr bwMode="auto">
            <a:xfrm>
              <a:off x="6201" y="2214"/>
              <a:ext cx="0" cy="180"/>
            </a:xfrm>
            <a:prstGeom prst="line">
              <a:avLst/>
            </a:prstGeom>
            <a:noFill/>
            <a:ln w="9525">
              <a:solidFill>
                <a:srgbClr val="000000"/>
              </a:solidFill>
              <a:round/>
              <a:headEnd/>
              <a:tailEnd type="stealth" w="sm" len="med"/>
            </a:ln>
          </p:spPr>
          <p:txBody>
            <a:bodyPr/>
            <a:lstStyle/>
            <a:p>
              <a:endParaRPr lang="ru-RU"/>
            </a:p>
          </p:txBody>
        </p:sp>
        <p:sp>
          <p:nvSpPr>
            <p:cNvPr id="56377" name="Text Box 56"/>
            <p:cNvSpPr txBox="1">
              <a:spLocks noChangeArrowheads="1"/>
            </p:cNvSpPr>
            <p:nvPr/>
          </p:nvSpPr>
          <p:spPr bwMode="auto">
            <a:xfrm>
              <a:off x="4941" y="1854"/>
              <a:ext cx="2554"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uk-UA" sz="1200">
                  <a:latin typeface="Times New Roman" pitchFamily="18" charset="0"/>
                </a:rPr>
                <a:t>Рецептурний пропис</a:t>
              </a:r>
              <a:endParaRPr lang="ru-RU"/>
            </a:p>
          </p:txBody>
        </p:sp>
      </p:grpSp>
    </p:spTree>
    <p:extLst>
      <p:ext uri="{BB962C8B-B14F-4D97-AF65-F5344CB8AC3E}">
        <p14:creationId xmlns:p14="http://schemas.microsoft.com/office/powerpoint/2010/main" val="253413809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Содержимое 2"/>
          <p:cNvSpPr>
            <a:spLocks noGrp="1"/>
          </p:cNvSpPr>
          <p:nvPr>
            <p:ph idx="1"/>
          </p:nvPr>
        </p:nvSpPr>
        <p:spPr>
          <a:xfrm>
            <a:off x="1981200" y="1600200"/>
            <a:ext cx="8229600" cy="4757738"/>
          </a:xfrm>
        </p:spPr>
        <p:txBody>
          <a:bodyPr>
            <a:normAutofit fontScale="92500" lnSpcReduction="10000"/>
          </a:bodyPr>
          <a:lstStyle/>
          <a:p>
            <a:pPr algn="just" hangingPunct="0">
              <a:buFont typeface="Wingdings 2" pitchFamily="18" charset="2"/>
              <a:buNone/>
            </a:pPr>
            <a:r>
              <a:rPr lang="ru-RU" sz="2200" i="1"/>
              <a:t>Штамп лікувально-профілактичного закладу</a:t>
            </a:r>
            <a:endParaRPr lang="ru-RU" sz="2200"/>
          </a:p>
          <a:p>
            <a:pPr algn="just" hangingPunct="0">
              <a:buFont typeface="Wingdings 2" pitchFamily="18" charset="2"/>
              <a:buNone/>
            </a:pPr>
            <a:r>
              <a:rPr lang="ru-RU" sz="2200" i="1"/>
              <a:t>Дата </a:t>
            </a:r>
            <a:endParaRPr lang="ru-RU" sz="2200"/>
          </a:p>
          <a:p>
            <a:pPr algn="just" hangingPunct="0">
              <a:buFont typeface="Wingdings 2" pitchFamily="18" charset="2"/>
              <a:buNone/>
            </a:pPr>
            <a:r>
              <a:rPr lang="ru-RU" sz="2200" i="1"/>
              <a:t>Прізвище, ім'я та по-батькові хворого, вік</a:t>
            </a:r>
          </a:p>
          <a:p>
            <a:pPr algn="just" hangingPunct="0">
              <a:buFont typeface="Wingdings 2" pitchFamily="18" charset="2"/>
              <a:buNone/>
            </a:pPr>
            <a:r>
              <a:rPr lang="ru-RU" sz="2200" i="1"/>
              <a:t>Прізвище, ім'я та по-батькові лікаря</a:t>
            </a:r>
            <a:endParaRPr lang="ru-RU" sz="2200"/>
          </a:p>
          <a:p>
            <a:pPr>
              <a:buFont typeface="Wingdings 2" pitchFamily="18" charset="2"/>
              <a:buNone/>
            </a:pPr>
            <a:r>
              <a:rPr lang="uk-UA" sz="2200" i="1"/>
              <a:t>	</a:t>
            </a:r>
            <a:r>
              <a:rPr lang="en-US" sz="2200" i="1"/>
              <a:t>Rp</a:t>
            </a:r>
            <a:r>
              <a:rPr lang="ru-RU" sz="2200" i="1"/>
              <a:t>.: </a:t>
            </a:r>
            <a:r>
              <a:rPr lang="en-US" sz="2200" i="1"/>
              <a:t>Triruratio</a:t>
            </a:r>
            <a:r>
              <a:rPr lang="uk-UA" sz="2200" i="1"/>
              <a:t> Borax C3 10,0 </a:t>
            </a:r>
            <a:endParaRPr lang="ru-RU" sz="2200" i="1"/>
          </a:p>
          <a:p>
            <a:pPr>
              <a:buFont typeface="Wingdings 2" pitchFamily="18" charset="2"/>
              <a:buNone/>
            </a:pPr>
            <a:r>
              <a:rPr lang="uk-UA" sz="2200" i="1"/>
              <a:t>		Da. Signa: Вранці за 30 хв до їжі. </a:t>
            </a:r>
          </a:p>
          <a:p>
            <a:pPr algn="just" hangingPunct="0">
              <a:buFont typeface="Wingdings 2" pitchFamily="18" charset="2"/>
              <a:buNone/>
            </a:pPr>
            <a:r>
              <a:rPr lang="ru-RU" sz="2200" i="1"/>
              <a:t>Підпис лікаря</a:t>
            </a:r>
            <a:endParaRPr lang="ru-RU" sz="2200"/>
          </a:p>
          <a:p>
            <a:pPr algn="just" hangingPunct="0">
              <a:buFont typeface="Wingdings 2" pitchFamily="18" charset="2"/>
              <a:buNone/>
            </a:pPr>
            <a:r>
              <a:rPr lang="ru-RU" sz="2200" i="1"/>
              <a:t>Особова печатка лікаря</a:t>
            </a:r>
            <a:endParaRPr lang="ru-RU" sz="2200"/>
          </a:p>
          <a:p>
            <a:pPr hangingPunct="0"/>
            <a:endParaRPr lang="ru-RU" sz="2200"/>
          </a:p>
          <a:p>
            <a:pPr hangingPunct="0"/>
            <a:r>
              <a:rPr lang="ru-RU" sz="2200" b="1" i="1"/>
              <a:t>Характеристика лікарського препарату. </a:t>
            </a:r>
            <a:r>
              <a:rPr lang="ru-RU" sz="2200"/>
              <a:t>Тритурація гомеопатична, до складу якої входить сировина мінерального походження Натрію тетраборат (бура). </a:t>
            </a:r>
          </a:p>
          <a:p>
            <a:pPr>
              <a:buFont typeface="Wingdings 2" pitchFamily="18" charset="2"/>
              <a:buNone/>
            </a:pPr>
            <a:endParaRPr lang="ru-RU" sz="2200"/>
          </a:p>
        </p:txBody>
      </p:sp>
      <p:sp>
        <p:nvSpPr>
          <p:cNvPr id="2" name="Заголовок 1"/>
          <p:cNvSpPr>
            <a:spLocks noGrp="1"/>
          </p:cNvSpPr>
          <p:nvPr>
            <p:ph type="title"/>
          </p:nvPr>
        </p:nvSpPr>
        <p:spPr>
          <a:xfrm>
            <a:off x="2738414" y="274638"/>
            <a:ext cx="7472386" cy="1143000"/>
          </a:xfrm>
        </p:spPr>
        <p:txBody>
          <a:bodyPr/>
          <a:lstStyle/>
          <a:p>
            <a:pPr>
              <a:defRPr/>
            </a:pPr>
            <a:r>
              <a:rPr sz="3200" b="1" err="1">
                <a:solidFill>
                  <a:schemeClr val="tx1"/>
                </a:solidFill>
              </a:rPr>
              <a:t>Rp</a:t>
            </a:r>
            <a:r>
              <a:rPr lang="ru-RU" sz="3200" b="1">
                <a:solidFill>
                  <a:schemeClr val="tx1"/>
                </a:solidFill>
              </a:rPr>
              <a:t>.: </a:t>
            </a:r>
            <a:r>
              <a:rPr sz="3200" b="1" err="1">
                <a:solidFill>
                  <a:schemeClr val="tx1"/>
                </a:solidFill>
              </a:rPr>
              <a:t>Triruratio</a:t>
            </a:r>
            <a:r>
              <a:rPr lang="uk-UA" sz="3200">
                <a:solidFill>
                  <a:schemeClr val="tx1"/>
                </a:solidFill>
              </a:rPr>
              <a:t> </a:t>
            </a:r>
            <a:r>
              <a:rPr lang="uk-UA" sz="3200" b="1" err="1">
                <a:solidFill>
                  <a:schemeClr val="tx1"/>
                </a:solidFill>
              </a:rPr>
              <a:t>Borax</a:t>
            </a:r>
            <a:r>
              <a:rPr lang="uk-UA" sz="3200" b="1">
                <a:solidFill>
                  <a:schemeClr val="tx1"/>
                </a:solidFill>
              </a:rPr>
              <a:t> C3 10,0 </a:t>
            </a:r>
            <a:r>
              <a:rPr lang="ru-RU" sz="3200" b="1">
                <a:solidFill>
                  <a:schemeClr val="tx1"/>
                </a:solidFill>
              </a:rPr>
              <a:t/>
            </a:r>
            <a:br>
              <a:rPr lang="ru-RU" sz="3200" b="1">
                <a:solidFill>
                  <a:schemeClr val="tx1"/>
                </a:solidFill>
              </a:rPr>
            </a:br>
            <a:r>
              <a:rPr lang="ru-RU" sz="3200" b="1">
                <a:solidFill>
                  <a:schemeClr val="tx1"/>
                </a:solidFill>
              </a:rPr>
              <a:t>        </a:t>
            </a:r>
            <a:r>
              <a:rPr sz="3200" b="1">
                <a:solidFill>
                  <a:schemeClr val="tx1"/>
                </a:solidFill>
              </a:rPr>
              <a:t>D</a:t>
            </a:r>
            <a:r>
              <a:rPr lang="ru-RU" sz="3200" b="1">
                <a:solidFill>
                  <a:schemeClr val="tx1"/>
                </a:solidFill>
              </a:rPr>
              <a:t>. </a:t>
            </a:r>
            <a:r>
              <a:rPr sz="3200" b="1">
                <a:solidFill>
                  <a:schemeClr val="tx1"/>
                </a:solidFill>
              </a:rPr>
              <a:t>S</a:t>
            </a:r>
            <a:r>
              <a:rPr lang="ru-RU" sz="3200" b="1">
                <a:solidFill>
                  <a:schemeClr val="tx1"/>
                </a:solidFill>
              </a:rPr>
              <a:t>. </a:t>
            </a:r>
            <a:r>
              <a:rPr lang="uk-UA" sz="3200" b="1">
                <a:solidFill>
                  <a:schemeClr val="tx1"/>
                </a:solidFill>
              </a:rPr>
              <a:t>Вранці за 30 </a:t>
            </a:r>
            <a:r>
              <a:rPr lang="uk-UA" sz="3200" b="1" err="1">
                <a:solidFill>
                  <a:schemeClr val="tx1"/>
                </a:solidFill>
              </a:rPr>
              <a:t>хв</a:t>
            </a:r>
            <a:r>
              <a:rPr lang="uk-UA" sz="3200" b="1">
                <a:solidFill>
                  <a:schemeClr val="tx1"/>
                </a:solidFill>
              </a:rPr>
              <a:t> до їжі</a:t>
            </a:r>
            <a:endParaRPr lang="ru-RU" sz="3200" b="1">
              <a:solidFill>
                <a:schemeClr val="tx1"/>
              </a:solidFill>
            </a:endParaRPr>
          </a:p>
        </p:txBody>
      </p:sp>
    </p:spTree>
    <p:extLst>
      <p:ext uri="{BB962C8B-B14F-4D97-AF65-F5344CB8AC3E}">
        <p14:creationId xmlns:p14="http://schemas.microsoft.com/office/powerpoint/2010/main" val="175086082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Содержимое 2"/>
          <p:cNvSpPr>
            <a:spLocks noGrp="1"/>
          </p:cNvSpPr>
          <p:nvPr>
            <p:ph idx="1"/>
          </p:nvPr>
        </p:nvSpPr>
        <p:spPr>
          <a:xfrm>
            <a:off x="1809750" y="857250"/>
            <a:ext cx="8572500" cy="5715000"/>
          </a:xfrm>
        </p:spPr>
        <p:txBody>
          <a:bodyPr>
            <a:normAutofit lnSpcReduction="10000"/>
          </a:bodyPr>
          <a:lstStyle/>
          <a:p>
            <a:pPr lvl="2" algn="ctr" hangingPunct="0">
              <a:buFont typeface="Wingdings 2" pitchFamily="18" charset="2"/>
              <a:buNone/>
            </a:pPr>
            <a:r>
              <a:rPr lang="ru-RU" b="1" smtClean="0"/>
              <a:t>ППК </a:t>
            </a:r>
            <a:r>
              <a:rPr lang="ru-RU" smtClean="0"/>
              <a:t>(обратная сторона)</a:t>
            </a:r>
          </a:p>
          <a:p>
            <a:pPr lvl="2" hangingPunct="0">
              <a:buFont typeface="Wingdings 2" pitchFamily="18" charset="2"/>
              <a:buNone/>
            </a:pPr>
            <a:r>
              <a:rPr lang="ru-RU" smtClean="0"/>
              <a:t>Розведення </a:t>
            </a:r>
            <a:r>
              <a:rPr lang="uk-UA" smtClean="0"/>
              <a:t>Borax</a:t>
            </a:r>
            <a:r>
              <a:rPr lang="uk-UA" i="1" smtClean="0"/>
              <a:t> </a:t>
            </a:r>
            <a:r>
              <a:rPr lang="uk-UA" smtClean="0"/>
              <a:t>С</a:t>
            </a:r>
            <a:r>
              <a:rPr lang="ru-RU" smtClean="0"/>
              <a:t>2: 0,1 г  (3 краплі)</a:t>
            </a:r>
          </a:p>
          <a:p>
            <a:pPr lvl="2" hangingPunct="0">
              <a:buFont typeface="Wingdings 2" pitchFamily="18" charset="2"/>
              <a:buNone/>
            </a:pPr>
            <a:r>
              <a:rPr lang="ru-RU" smtClean="0"/>
              <a:t>Цукру молочного: 9,9 г </a:t>
            </a:r>
          </a:p>
          <a:p>
            <a:pPr hangingPunct="0"/>
            <a:r>
              <a:rPr lang="ru-RU" sz="2100"/>
              <a:t> </a:t>
            </a:r>
          </a:p>
          <a:p>
            <a:pPr algn="just"/>
            <a:r>
              <a:rPr lang="ru-RU" sz="2100" b="1" i="1"/>
              <a:t>Технологія. </a:t>
            </a:r>
            <a:r>
              <a:rPr lang="uk-UA" sz="2100"/>
              <a:t>Для виготовлення 10,0 гомеопатичної тритурації Borax С3 відважують 9,9 молочного цукру та розділяють на три рівні частини. Першою частиною молочного цукру затирають пори ступки, відважують 0,1 (3 краплі) </a:t>
            </a:r>
            <a:r>
              <a:rPr lang="en-US" sz="2100"/>
              <a:t>Dil</a:t>
            </a:r>
            <a:r>
              <a:rPr lang="ru-RU" sz="2100"/>
              <a:t>. </a:t>
            </a:r>
            <a:r>
              <a:rPr lang="uk-UA" sz="2100"/>
              <a:t>Borax С2, додають у ступку, розтирають протягом 6 хв, зіскоблюють 4 хв, знову розтирають 6 хв, зіскоблюють 4 хв. Потім додають другу порцію молочного цукру до ступки та знову двічі розтирають 6 хв і зіскоблюють 4 хв. Далі додають до суміші третю порцію молочного цукру і повторюють операції розтирання та зіскоблювання двічі по 6 та 4 хв відповідно. Загалом приготування тритурації займає не менше 1 год. Після цього переносять готову тритурацію гомеопатичну до флакону для відпуску. </a:t>
            </a:r>
            <a:r>
              <a:rPr lang="ru-RU" sz="2100"/>
              <a:t>Наклеивают № рецепта. Заповнюють ППК (лицевий бік).</a:t>
            </a:r>
          </a:p>
        </p:txBody>
      </p:sp>
      <p:sp>
        <p:nvSpPr>
          <p:cNvPr id="2" name="Заголовок 1"/>
          <p:cNvSpPr>
            <a:spLocks noGrp="1"/>
          </p:cNvSpPr>
          <p:nvPr>
            <p:ph type="title"/>
          </p:nvPr>
        </p:nvSpPr>
        <p:spPr>
          <a:xfrm>
            <a:off x="1981200" y="274638"/>
            <a:ext cx="8229600" cy="582594"/>
          </a:xfrm>
        </p:spPr>
        <p:txBody>
          <a:bodyPr>
            <a:normAutofit fontScale="90000"/>
          </a:bodyPr>
          <a:lstStyle/>
          <a:p>
            <a:pPr>
              <a:defRPr/>
            </a:pPr>
            <a:r>
              <a:rPr lang="ru-RU" sz="4000" b="1" i="1" err="1">
                <a:solidFill>
                  <a:schemeClr val="tx1"/>
                </a:solidFill>
              </a:rPr>
              <a:t>Технологія</a:t>
            </a:r>
            <a:endParaRPr lang="ru-RU" sz="4000">
              <a:solidFill>
                <a:schemeClr val="tx1"/>
              </a:solidFill>
            </a:endParaRPr>
          </a:p>
        </p:txBody>
      </p:sp>
    </p:spTree>
    <p:extLst>
      <p:ext uri="{BB962C8B-B14F-4D97-AF65-F5344CB8AC3E}">
        <p14:creationId xmlns:p14="http://schemas.microsoft.com/office/powerpoint/2010/main" val="375197705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Содержимое 2"/>
          <p:cNvSpPr>
            <a:spLocks noGrp="1"/>
          </p:cNvSpPr>
          <p:nvPr>
            <p:ph idx="1"/>
          </p:nvPr>
        </p:nvSpPr>
        <p:spPr>
          <a:xfrm>
            <a:off x="1981200" y="1357314"/>
            <a:ext cx="8229600" cy="5000625"/>
          </a:xfrm>
        </p:spPr>
        <p:txBody>
          <a:bodyPr/>
          <a:lstStyle/>
          <a:p>
            <a:pPr algn="ctr" hangingPunct="0">
              <a:buFont typeface="Wingdings 2" pitchFamily="18" charset="2"/>
              <a:buNone/>
            </a:pPr>
            <a:r>
              <a:rPr lang="ru-RU" b="1" dirty="0" smtClean="0"/>
              <a:t>ППК</a:t>
            </a:r>
            <a:r>
              <a:rPr lang="ru-RU" dirty="0" smtClean="0"/>
              <a:t> (</a:t>
            </a:r>
            <a:r>
              <a:rPr lang="ru-RU" dirty="0" err="1" smtClean="0"/>
              <a:t>лицьовий</a:t>
            </a:r>
            <a:r>
              <a:rPr lang="ru-RU" dirty="0" smtClean="0"/>
              <a:t> </a:t>
            </a:r>
            <a:r>
              <a:rPr lang="ru-RU" dirty="0" err="1" smtClean="0"/>
              <a:t>бік</a:t>
            </a:r>
            <a:r>
              <a:rPr lang="ru-RU" dirty="0" smtClean="0"/>
              <a:t>)</a:t>
            </a:r>
          </a:p>
          <a:p>
            <a:pPr algn="ctr" hangingPunct="0">
              <a:buFont typeface="Wingdings 2" pitchFamily="18" charset="2"/>
              <a:buNone/>
            </a:pPr>
            <a:r>
              <a:rPr lang="ru-RU" dirty="0" smtClean="0"/>
              <a:t>Дата                 № рецепта</a:t>
            </a:r>
          </a:p>
          <a:p>
            <a:pPr>
              <a:buFont typeface="Wingdings 2" pitchFamily="18" charset="2"/>
              <a:buNone/>
            </a:pPr>
            <a:r>
              <a:rPr lang="uk-UA" dirty="0" smtClean="0"/>
              <a:t>			</a:t>
            </a:r>
            <a:r>
              <a:rPr lang="en-US" dirty="0" smtClean="0"/>
              <a:t>Dil. </a:t>
            </a:r>
            <a:r>
              <a:rPr lang="uk-UA" dirty="0" err="1" smtClean="0"/>
              <a:t>Borax</a:t>
            </a:r>
            <a:r>
              <a:rPr lang="uk-UA" dirty="0" smtClean="0"/>
              <a:t> C2 </a:t>
            </a:r>
            <a:r>
              <a:rPr lang="en-US" dirty="0" err="1" smtClean="0"/>
              <a:t>gtts</a:t>
            </a:r>
            <a:r>
              <a:rPr lang="en-US" dirty="0" smtClean="0"/>
              <a:t>. III (0,1)</a:t>
            </a:r>
            <a:endParaRPr lang="ru-RU" dirty="0" smtClean="0"/>
          </a:p>
          <a:p>
            <a:pPr>
              <a:buFont typeface="Wingdings 2" pitchFamily="18" charset="2"/>
              <a:buNone/>
            </a:pPr>
            <a:r>
              <a:rPr lang="uk-UA" dirty="0" smtClean="0"/>
              <a:t>			</a:t>
            </a:r>
            <a:r>
              <a:rPr lang="uk-UA" dirty="0" err="1" smtClean="0"/>
              <a:t>Saccharum</a:t>
            </a:r>
            <a:r>
              <a:rPr lang="uk-UA" dirty="0" smtClean="0"/>
              <a:t> </a:t>
            </a:r>
            <a:r>
              <a:rPr lang="uk-UA" dirty="0" err="1" smtClean="0"/>
              <a:t>lacticum</a:t>
            </a:r>
            <a:r>
              <a:rPr lang="uk-UA" dirty="0" smtClean="0"/>
              <a:t> 9,9 </a:t>
            </a:r>
            <a:endParaRPr lang="ru-RU" dirty="0" smtClean="0"/>
          </a:p>
          <a:p>
            <a:pPr>
              <a:buFont typeface="Wingdings 2" pitchFamily="18" charset="2"/>
              <a:buNone/>
            </a:pPr>
            <a:r>
              <a:rPr lang="ru-RU" dirty="0" smtClean="0"/>
              <a:t>			–––––––––––––––––––––––</a:t>
            </a:r>
          </a:p>
          <a:p>
            <a:pPr algn="ctr">
              <a:buFont typeface="Wingdings 2" pitchFamily="18" charset="2"/>
              <a:buNone/>
            </a:pPr>
            <a:r>
              <a:rPr lang="ru-RU" i="1" dirty="0" smtClean="0"/>
              <a:t>			m = </a:t>
            </a:r>
            <a:r>
              <a:rPr lang="uk-UA" i="1" dirty="0" smtClean="0"/>
              <a:t>1</a:t>
            </a:r>
            <a:r>
              <a:rPr lang="ru-RU" i="1" dirty="0" smtClean="0"/>
              <a:t>0,0</a:t>
            </a:r>
            <a:endParaRPr lang="ru-RU" dirty="0" smtClean="0"/>
          </a:p>
          <a:p>
            <a:pPr algn="ctr">
              <a:buFont typeface="Wingdings 2" pitchFamily="18" charset="2"/>
              <a:buNone/>
            </a:pPr>
            <a:r>
              <a:rPr lang="ru-RU" i="1" dirty="0" err="1" smtClean="0"/>
              <a:t>Пригот</a:t>
            </a:r>
            <a:r>
              <a:rPr lang="uk-UA" i="1" dirty="0" err="1" smtClean="0"/>
              <a:t>ував</a:t>
            </a:r>
            <a:r>
              <a:rPr lang="ru-RU" i="1" dirty="0" smtClean="0"/>
              <a:t> (</a:t>
            </a:r>
            <a:r>
              <a:rPr lang="ru-RU" i="1" dirty="0" err="1" smtClean="0"/>
              <a:t>підпис</a:t>
            </a:r>
            <a:r>
              <a:rPr lang="ru-RU" i="1" dirty="0" smtClean="0"/>
              <a:t>)</a:t>
            </a:r>
            <a:endParaRPr lang="ru-RU" dirty="0" smtClean="0"/>
          </a:p>
          <a:p>
            <a:pPr algn="ctr">
              <a:buFont typeface="Wingdings 2" pitchFamily="18" charset="2"/>
              <a:buNone/>
            </a:pPr>
            <a:r>
              <a:rPr lang="ru-RU" i="1" dirty="0" smtClean="0"/>
              <a:t>П</a:t>
            </a:r>
            <a:r>
              <a:rPr lang="uk-UA" i="1" dirty="0" err="1" smtClean="0"/>
              <a:t>еревірив</a:t>
            </a:r>
            <a:r>
              <a:rPr lang="ru-RU" i="1" dirty="0" smtClean="0"/>
              <a:t> (</a:t>
            </a:r>
            <a:r>
              <a:rPr lang="ru-RU" i="1" dirty="0" err="1" smtClean="0"/>
              <a:t>підпис</a:t>
            </a:r>
            <a:r>
              <a:rPr lang="ru-RU" i="1" dirty="0" smtClean="0"/>
              <a:t>)</a:t>
            </a:r>
            <a:endParaRPr lang="ru-RU" dirty="0" smtClean="0"/>
          </a:p>
          <a:p>
            <a:pPr algn="ctr">
              <a:buFont typeface="Wingdings 2" pitchFamily="18" charset="2"/>
              <a:buNone/>
            </a:pPr>
            <a:r>
              <a:rPr lang="uk-UA" i="1" dirty="0" smtClean="0"/>
              <a:t>Відпустив (підпис)</a:t>
            </a:r>
            <a:endParaRPr lang="ru-RU" dirty="0" smtClean="0"/>
          </a:p>
          <a:p>
            <a:endParaRPr lang="ru-RU" dirty="0" smtClean="0"/>
          </a:p>
        </p:txBody>
      </p:sp>
      <p:sp>
        <p:nvSpPr>
          <p:cNvPr id="2" name="Заголовок 1"/>
          <p:cNvSpPr>
            <a:spLocks noGrp="1"/>
          </p:cNvSpPr>
          <p:nvPr>
            <p:ph type="title"/>
          </p:nvPr>
        </p:nvSpPr>
        <p:spPr/>
        <p:txBody>
          <a:bodyPr/>
          <a:lstStyle/>
          <a:p>
            <a:pPr>
              <a:defRPr/>
            </a:pPr>
            <a:r>
              <a:rPr lang="ru-RU" b="1" i="1" err="1">
                <a:solidFill>
                  <a:schemeClr val="tx1"/>
                </a:solidFill>
              </a:rPr>
              <a:t>Лицьовий</a:t>
            </a:r>
            <a:r>
              <a:rPr lang="ru-RU" b="1" i="1">
                <a:solidFill>
                  <a:schemeClr val="tx1"/>
                </a:solidFill>
              </a:rPr>
              <a:t> </a:t>
            </a:r>
            <a:r>
              <a:rPr lang="ru-RU" b="1" i="1" err="1">
                <a:solidFill>
                  <a:schemeClr val="tx1"/>
                </a:solidFill>
              </a:rPr>
              <a:t>бік</a:t>
            </a:r>
            <a:r>
              <a:rPr lang="ru-RU" b="1" i="1">
                <a:solidFill>
                  <a:schemeClr val="tx1"/>
                </a:solidFill>
              </a:rPr>
              <a:t> паспорта </a:t>
            </a:r>
            <a:r>
              <a:rPr lang="ru-RU" b="1" i="1" err="1">
                <a:solidFill>
                  <a:schemeClr val="tx1"/>
                </a:solidFill>
              </a:rPr>
              <a:t>письмового</a:t>
            </a:r>
            <a:r>
              <a:rPr lang="ru-RU" b="1" i="1">
                <a:solidFill>
                  <a:schemeClr val="tx1"/>
                </a:solidFill>
              </a:rPr>
              <a:t> контролю (ППК) </a:t>
            </a:r>
            <a:endParaRPr lang="ru-RU">
              <a:solidFill>
                <a:schemeClr val="tx1"/>
              </a:solidFill>
            </a:endParaRPr>
          </a:p>
        </p:txBody>
      </p:sp>
    </p:spTree>
    <p:extLst>
      <p:ext uri="{BB962C8B-B14F-4D97-AF65-F5344CB8AC3E}">
        <p14:creationId xmlns:p14="http://schemas.microsoft.com/office/powerpoint/2010/main" val="89786654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Содержимое 2"/>
          <p:cNvSpPr>
            <a:spLocks noGrp="1"/>
          </p:cNvSpPr>
          <p:nvPr>
            <p:ph idx="1"/>
          </p:nvPr>
        </p:nvSpPr>
        <p:spPr/>
        <p:txBody>
          <a:bodyPr/>
          <a:lstStyle/>
          <a:p>
            <a:r>
              <a:rPr lang="ru-RU" dirty="0" err="1" smtClean="0"/>
              <a:t>Оформлюють</a:t>
            </a:r>
            <a:r>
              <a:rPr lang="ru-RU" dirty="0" smtClean="0"/>
              <a:t> </a:t>
            </a:r>
            <a:r>
              <a:rPr lang="ru-RU" dirty="0" err="1" smtClean="0"/>
              <a:t>етикетками</a:t>
            </a:r>
            <a:r>
              <a:rPr lang="ru-RU" dirty="0" smtClean="0"/>
              <a:t>: «</a:t>
            </a:r>
            <a:r>
              <a:rPr lang="ru-RU" dirty="0" err="1" smtClean="0"/>
              <a:t>Внутрішнє</a:t>
            </a:r>
            <a:r>
              <a:rPr lang="ru-RU" dirty="0" smtClean="0"/>
              <a:t>», «</a:t>
            </a:r>
            <a:r>
              <a:rPr lang="ru-RU" dirty="0" err="1" smtClean="0"/>
              <a:t>Зберіати</a:t>
            </a:r>
            <a:r>
              <a:rPr lang="ru-RU" dirty="0" smtClean="0"/>
              <a:t> в </a:t>
            </a:r>
            <a:r>
              <a:rPr lang="ru-RU" dirty="0" err="1" smtClean="0"/>
              <a:t>прохолодному</a:t>
            </a:r>
            <a:r>
              <a:rPr lang="ru-RU" dirty="0" smtClean="0"/>
              <a:t> та </a:t>
            </a:r>
            <a:r>
              <a:rPr lang="ru-RU" dirty="0" err="1" smtClean="0"/>
              <a:t>захищеному</a:t>
            </a:r>
            <a:r>
              <a:rPr lang="ru-RU" dirty="0" smtClean="0"/>
              <a:t> </a:t>
            </a:r>
            <a:r>
              <a:rPr lang="ru-RU" dirty="0" err="1" smtClean="0"/>
              <a:t>від</a:t>
            </a:r>
            <a:r>
              <a:rPr lang="ru-RU" dirty="0" smtClean="0"/>
              <a:t> </a:t>
            </a:r>
            <a:r>
              <a:rPr lang="ru-RU" dirty="0" err="1" smtClean="0"/>
              <a:t>світла</a:t>
            </a:r>
            <a:r>
              <a:rPr lang="ru-RU" dirty="0" smtClean="0"/>
              <a:t> </a:t>
            </a:r>
            <a:r>
              <a:rPr lang="ru-RU" dirty="0" err="1" smtClean="0"/>
              <a:t>місці</a:t>
            </a:r>
            <a:r>
              <a:rPr lang="ru-RU" dirty="0" smtClean="0"/>
              <a:t>», «</a:t>
            </a:r>
            <a:r>
              <a:rPr lang="ru-RU" dirty="0" err="1" smtClean="0"/>
              <a:t>Берегти</a:t>
            </a:r>
            <a:r>
              <a:rPr lang="ru-RU" dirty="0" smtClean="0"/>
              <a:t> </a:t>
            </a:r>
            <a:r>
              <a:rPr lang="ru-RU" dirty="0" err="1" smtClean="0"/>
              <a:t>від</a:t>
            </a:r>
            <a:r>
              <a:rPr lang="ru-RU" dirty="0" smtClean="0"/>
              <a:t> </a:t>
            </a:r>
            <a:br>
              <a:rPr lang="ru-RU" dirty="0" smtClean="0"/>
            </a:br>
            <a:r>
              <a:rPr lang="ru-RU" dirty="0" err="1" smtClean="0"/>
              <a:t>дітей</a:t>
            </a:r>
            <a:r>
              <a:rPr lang="ru-RU" dirty="0" smtClean="0"/>
              <a:t>».</a:t>
            </a:r>
          </a:p>
          <a:p>
            <a:endParaRPr lang="uk-UA" dirty="0" smtClean="0"/>
          </a:p>
          <a:p>
            <a:r>
              <a:rPr lang="uk-UA" dirty="0" smtClean="0"/>
              <a:t>Даний гомеопатичний препарат </a:t>
            </a:r>
            <a:br>
              <a:rPr lang="uk-UA" dirty="0" smtClean="0"/>
            </a:br>
            <a:r>
              <a:rPr lang="uk-UA" dirty="0" smtClean="0"/>
              <a:t>використовується для </a:t>
            </a:r>
            <a:br>
              <a:rPr lang="uk-UA" dirty="0" smtClean="0"/>
            </a:br>
            <a:r>
              <a:rPr lang="uk-UA" dirty="0" smtClean="0"/>
              <a:t>лікування  та профілактики</a:t>
            </a:r>
            <a:br>
              <a:rPr lang="uk-UA" dirty="0" smtClean="0"/>
            </a:br>
            <a:r>
              <a:rPr lang="uk-UA" dirty="0" err="1" smtClean="0"/>
              <a:t>афтозного</a:t>
            </a:r>
            <a:r>
              <a:rPr lang="uk-UA" dirty="0" smtClean="0"/>
              <a:t> стоматиту</a:t>
            </a:r>
            <a:endParaRPr lang="ru-RU" dirty="0" smtClean="0"/>
          </a:p>
          <a:p>
            <a:endParaRPr lang="ru-RU" dirty="0" smtClean="0"/>
          </a:p>
        </p:txBody>
      </p:sp>
      <p:sp>
        <p:nvSpPr>
          <p:cNvPr id="2" name="Заголовок 1"/>
          <p:cNvSpPr>
            <a:spLocks noGrp="1"/>
          </p:cNvSpPr>
          <p:nvPr>
            <p:ph type="title"/>
          </p:nvPr>
        </p:nvSpPr>
        <p:spPr/>
        <p:txBody>
          <a:bodyPr/>
          <a:lstStyle/>
          <a:p>
            <a:pPr>
              <a:defRPr/>
            </a:pPr>
            <a:r>
              <a:rPr lang="ru-RU" b="1" i="1" err="1" smtClean="0">
                <a:solidFill>
                  <a:schemeClr val="tx1"/>
                </a:solidFill>
              </a:rPr>
              <a:t>Оформлення</a:t>
            </a:r>
            <a:r>
              <a:rPr lang="ru-RU" b="1" i="1" smtClean="0">
                <a:solidFill>
                  <a:schemeClr val="tx1"/>
                </a:solidFill>
              </a:rPr>
              <a:t> до </a:t>
            </a:r>
            <a:r>
              <a:rPr lang="ru-RU" b="1" i="1" err="1" smtClean="0">
                <a:solidFill>
                  <a:schemeClr val="tx1"/>
                </a:solidFill>
              </a:rPr>
              <a:t>використання</a:t>
            </a:r>
            <a:r>
              <a:rPr lang="ru-RU" smtClean="0">
                <a:solidFill>
                  <a:schemeClr val="tx1"/>
                </a:solidFill>
              </a:rPr>
              <a:t> </a:t>
            </a:r>
            <a:endParaRPr lang="ru-RU">
              <a:solidFill>
                <a:schemeClr val="tx1"/>
              </a:solidFill>
            </a:endParaRPr>
          </a:p>
        </p:txBody>
      </p:sp>
      <p:grpSp>
        <p:nvGrpSpPr>
          <p:cNvPr id="60419" name="Группа 18"/>
          <p:cNvGrpSpPr>
            <a:grpSpLocks/>
          </p:cNvGrpSpPr>
          <p:nvPr/>
        </p:nvGrpSpPr>
        <p:grpSpPr bwMode="auto">
          <a:xfrm>
            <a:off x="7772401" y="2686051"/>
            <a:ext cx="2538413" cy="4100513"/>
            <a:chOff x="6248429" y="2685513"/>
            <a:chExt cx="2538413" cy="4101073"/>
          </a:xfrm>
        </p:grpSpPr>
        <p:pic>
          <p:nvPicPr>
            <p:cNvPr id="60420" name="Picture 3"/>
            <p:cNvPicPr>
              <a:picLocks noChangeAspect="1" noChangeArrowheads="1"/>
            </p:cNvPicPr>
            <p:nvPr/>
          </p:nvPicPr>
          <p:blipFill>
            <a:blip r:embed="rId2"/>
            <a:srcRect l="6320" t="6963" r="67078" b="5493"/>
            <a:stretch>
              <a:fillRect/>
            </a:stretch>
          </p:blipFill>
          <p:spPr bwMode="auto">
            <a:xfrm>
              <a:off x="6572264" y="2685513"/>
              <a:ext cx="2214578" cy="4101073"/>
            </a:xfrm>
            <a:prstGeom prst="rect">
              <a:avLst/>
            </a:prstGeom>
            <a:noFill/>
            <a:ln w="9525">
              <a:noFill/>
              <a:miter lim="800000"/>
              <a:headEnd/>
              <a:tailEnd/>
            </a:ln>
          </p:spPr>
        </p:pic>
        <p:grpSp>
          <p:nvGrpSpPr>
            <p:cNvPr id="60421" name="Group 2"/>
            <p:cNvGrpSpPr>
              <a:grpSpLocks/>
            </p:cNvGrpSpPr>
            <p:nvPr/>
          </p:nvGrpSpPr>
          <p:grpSpPr bwMode="auto">
            <a:xfrm>
              <a:off x="6248429" y="4414855"/>
              <a:ext cx="2538413" cy="1514475"/>
              <a:chOff x="1590" y="1424"/>
              <a:chExt cx="3997" cy="2386"/>
            </a:xfrm>
          </p:grpSpPr>
          <p:sp>
            <p:nvSpPr>
              <p:cNvPr id="60422" name="Rectangle 3"/>
              <p:cNvSpPr>
                <a:spLocks noChangeArrowheads="1"/>
              </p:cNvSpPr>
              <p:nvPr/>
            </p:nvSpPr>
            <p:spPr bwMode="auto">
              <a:xfrm>
                <a:off x="1590" y="1424"/>
                <a:ext cx="3997" cy="2386"/>
              </a:xfrm>
              <a:prstGeom prst="rect">
                <a:avLst/>
              </a:prstGeom>
              <a:solidFill>
                <a:srgbClr val="FFFFFF"/>
              </a:solidFill>
              <a:ln w="9525">
                <a:solidFill>
                  <a:srgbClr val="000000"/>
                </a:solidFill>
                <a:miter lim="800000"/>
                <a:headEnd/>
                <a:tailEnd/>
              </a:ln>
            </p:spPr>
            <p:txBody>
              <a:bodyPr/>
              <a:lstStyle/>
              <a:p>
                <a:endParaRPr lang="ru-RU">
                  <a:latin typeface="Constantia" pitchFamily="18" charset="0"/>
                </a:endParaRPr>
              </a:p>
            </p:txBody>
          </p:sp>
          <p:sp>
            <p:nvSpPr>
              <p:cNvPr id="60423" name="Rectangle 4"/>
              <p:cNvSpPr>
                <a:spLocks noChangeArrowheads="1"/>
              </p:cNvSpPr>
              <p:nvPr/>
            </p:nvSpPr>
            <p:spPr bwMode="auto">
              <a:xfrm>
                <a:off x="1590" y="1424"/>
                <a:ext cx="1416"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ru-RU" sz="900">
                    <a:latin typeface="Calibri" pitchFamily="34" charset="0"/>
                  </a:rPr>
                  <a:t>№ рецепта_</a:t>
                </a:r>
                <a:r>
                  <a:rPr lang="uk-UA" sz="900" u="sng">
                    <a:latin typeface="Calibri" pitchFamily="34" charset="0"/>
                  </a:rPr>
                  <a:t>1</a:t>
                </a:r>
                <a:r>
                  <a:rPr lang="ru-RU" sz="900">
                    <a:latin typeface="Calibri" pitchFamily="34" charset="0"/>
                  </a:rPr>
                  <a:t>_</a:t>
                </a:r>
                <a:endParaRPr lang="ru-RU"/>
              </a:p>
            </p:txBody>
          </p:sp>
          <p:sp>
            <p:nvSpPr>
              <p:cNvPr id="60424" name="Rectangle 5"/>
              <p:cNvSpPr>
                <a:spLocks noChangeArrowheads="1"/>
              </p:cNvSpPr>
              <p:nvPr/>
            </p:nvSpPr>
            <p:spPr bwMode="auto">
              <a:xfrm>
                <a:off x="2857" y="1424"/>
                <a:ext cx="1555" cy="367"/>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ru-RU" sz="900">
                    <a:latin typeface="Calibri" pitchFamily="34" charset="0"/>
                  </a:rPr>
                  <a:t>№ аптеки_</a:t>
                </a:r>
                <a:r>
                  <a:rPr lang="uk-UA" sz="900" u="sng">
                    <a:latin typeface="Calibri" pitchFamily="34" charset="0"/>
                  </a:rPr>
                  <a:t>8</a:t>
                </a:r>
                <a:r>
                  <a:rPr lang="ru-RU" sz="900">
                    <a:latin typeface="Calibri" pitchFamily="34" charset="0"/>
                  </a:rPr>
                  <a:t>_</a:t>
                </a:r>
                <a:endParaRPr lang="ru-RU"/>
              </a:p>
            </p:txBody>
          </p:sp>
          <p:sp>
            <p:nvSpPr>
              <p:cNvPr id="60425" name="Rectangle 6"/>
              <p:cNvSpPr>
                <a:spLocks noChangeArrowheads="1"/>
              </p:cNvSpPr>
              <p:nvPr/>
            </p:nvSpPr>
            <p:spPr bwMode="auto">
              <a:xfrm>
                <a:off x="4040" y="1424"/>
                <a:ext cx="1171"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uk-UA" sz="900">
                    <a:latin typeface="Calibri" pitchFamily="34" charset="0"/>
                  </a:rPr>
                  <a:t>м</a:t>
                </a:r>
                <a:r>
                  <a:rPr lang="ru-RU" sz="900">
                    <a:latin typeface="Calibri" pitchFamily="34" charset="0"/>
                  </a:rPr>
                  <a:t>._</a:t>
                </a:r>
                <a:r>
                  <a:rPr lang="ru-RU" sz="900" u="sng">
                    <a:latin typeface="Calibri" pitchFamily="34" charset="0"/>
                  </a:rPr>
                  <a:t>Харків</a:t>
                </a:r>
                <a:r>
                  <a:rPr lang="ru-RU" sz="900">
                    <a:latin typeface="Calibri" pitchFamily="34" charset="0"/>
                  </a:rPr>
                  <a:t>_</a:t>
                </a:r>
                <a:endParaRPr lang="ru-RU"/>
              </a:p>
            </p:txBody>
          </p:sp>
          <p:sp>
            <p:nvSpPr>
              <p:cNvPr id="60426" name="Rectangle 7"/>
              <p:cNvSpPr>
                <a:spLocks noChangeArrowheads="1"/>
              </p:cNvSpPr>
              <p:nvPr/>
            </p:nvSpPr>
            <p:spPr bwMode="auto">
              <a:xfrm>
                <a:off x="2212" y="2561"/>
                <a:ext cx="2801" cy="1249"/>
              </a:xfrm>
              <a:prstGeom prst="rect">
                <a:avLst/>
              </a:prstGeom>
              <a:solidFill>
                <a:srgbClr val="FFFFFF"/>
              </a:solidFill>
              <a:ln w="9525">
                <a:solidFill>
                  <a:srgbClr val="000000"/>
                </a:solidFill>
                <a:miter lim="800000"/>
                <a:headEnd/>
                <a:tailEnd/>
              </a:ln>
            </p:spPr>
            <p:txBody>
              <a:bodyPr lIns="18000" tIns="10800" rIns="18000" bIns="10800"/>
              <a:lstStyle/>
              <a:p>
                <a:pPr algn="ctr">
                  <a:lnSpc>
                    <a:spcPct val="72000"/>
                  </a:lnSpc>
                </a:pPr>
                <a:endParaRPr lang="ru-RU" sz="900">
                  <a:latin typeface="Times New Roman" pitchFamily="18" charset="0"/>
                </a:endParaRPr>
              </a:p>
              <a:p>
                <a:pPr algn="ctr"/>
                <a:r>
                  <a:rPr lang="ru-RU" sz="1200" u="sng">
                    <a:latin typeface="Calibri" pitchFamily="34" charset="0"/>
                  </a:rPr>
                  <a:t>__</a:t>
                </a:r>
                <a:r>
                  <a:rPr lang="en-US" sz="1200" u="sng">
                    <a:latin typeface="Calibri" pitchFamily="34" charset="0"/>
                  </a:rPr>
                  <a:t> Dil. </a:t>
                </a:r>
                <a:r>
                  <a:rPr lang="ru-RU" sz="900" u="sng">
                    <a:latin typeface="Calibri" pitchFamily="34" charset="0"/>
                  </a:rPr>
                  <a:t> </a:t>
                </a:r>
                <a:r>
                  <a:rPr lang="uk-UA" sz="1200" u="sng">
                    <a:latin typeface="Constantia" pitchFamily="18" charset="0"/>
                  </a:rPr>
                  <a:t>Borax</a:t>
                </a:r>
                <a:r>
                  <a:rPr lang="uk-UA" sz="1200">
                    <a:latin typeface="Constantia" pitchFamily="18" charset="0"/>
                  </a:rPr>
                  <a:t> </a:t>
                </a:r>
                <a:r>
                  <a:rPr lang="ru-RU" sz="1200" u="sng">
                    <a:latin typeface="Calibri" pitchFamily="34" charset="0"/>
                  </a:rPr>
                  <a:t>С3 1</a:t>
                </a:r>
                <a:r>
                  <a:rPr lang="ru-RU" sz="1200" u="sng">
                    <a:latin typeface="Times New Roman" pitchFamily="18" charset="0"/>
                  </a:rPr>
                  <a:t>0,0</a:t>
                </a:r>
                <a:r>
                  <a:rPr lang="uk-UA" sz="900">
                    <a:latin typeface="Calibri" pitchFamily="34" charset="0"/>
                  </a:rPr>
                  <a:t>_</a:t>
                </a:r>
                <a:r>
                  <a:rPr lang="ru-RU" sz="900">
                    <a:latin typeface="Calibri" pitchFamily="34" charset="0"/>
                  </a:rPr>
                  <a:t>__</a:t>
                </a:r>
                <a:br>
                  <a:rPr lang="ru-RU" sz="900">
                    <a:latin typeface="Calibri" pitchFamily="34" charset="0"/>
                  </a:rPr>
                </a:br>
                <a:endParaRPr lang="ru-RU" sz="800">
                  <a:latin typeface="Times New Roman" pitchFamily="18" charset="0"/>
                </a:endParaRPr>
              </a:p>
              <a:p>
                <a:pPr algn="ctr"/>
                <a:r>
                  <a:rPr lang="ru-RU" sz="900">
                    <a:latin typeface="Calibri" pitchFamily="34" charset="0"/>
                  </a:rPr>
                  <a:t>При</a:t>
                </a:r>
                <a:r>
                  <a:rPr lang="uk-UA" sz="900">
                    <a:latin typeface="Calibri" pitchFamily="34" charset="0"/>
                  </a:rPr>
                  <a:t>й</a:t>
                </a:r>
                <a:r>
                  <a:rPr lang="ru-RU" sz="900">
                    <a:latin typeface="Calibri" pitchFamily="34" charset="0"/>
                  </a:rPr>
                  <a:t>мат</a:t>
                </a:r>
                <a:r>
                  <a:rPr lang="uk-UA" sz="900">
                    <a:latin typeface="Calibri" pitchFamily="34" charset="0"/>
                  </a:rPr>
                  <a:t>и  </a:t>
                </a:r>
                <a:r>
                  <a:rPr lang="uk-UA" sz="900" u="sng">
                    <a:latin typeface="Calibri" pitchFamily="34" charset="0"/>
                  </a:rPr>
                  <a:t>в</a:t>
                </a:r>
                <a:r>
                  <a:rPr lang="uk-UA" sz="900" i="1" u="sng">
                    <a:latin typeface="Constantia" pitchFamily="18" charset="0"/>
                  </a:rPr>
                  <a:t>ранці за 30 хв до їжі </a:t>
                </a:r>
                <a:r>
                  <a:rPr lang="uk-UA" sz="900" u="sng">
                    <a:latin typeface="Calibri" pitchFamily="34" charset="0"/>
                  </a:rPr>
                  <a:t>______________________</a:t>
                </a:r>
                <a:r>
                  <a:rPr lang="uk-UA" sz="900">
                    <a:latin typeface="Calibri" pitchFamily="34" charset="0"/>
                  </a:rPr>
                  <a:t>___</a:t>
                </a:r>
                <a:r>
                  <a:rPr lang="ru-RU" sz="900">
                    <a:latin typeface="Calibri" pitchFamily="34" charset="0"/>
                  </a:rPr>
                  <a:t>____</a:t>
                </a:r>
                <a:endParaRPr lang="ru-RU"/>
              </a:p>
            </p:txBody>
          </p:sp>
          <p:sp>
            <p:nvSpPr>
              <p:cNvPr id="60427" name="Rectangle 8"/>
              <p:cNvSpPr>
                <a:spLocks noChangeArrowheads="1"/>
              </p:cNvSpPr>
              <p:nvPr/>
            </p:nvSpPr>
            <p:spPr bwMode="auto">
              <a:xfrm>
                <a:off x="1590" y="2220"/>
                <a:ext cx="600" cy="765"/>
              </a:xfrm>
              <a:prstGeom prst="rect">
                <a:avLst/>
              </a:prstGeom>
              <a:solidFill>
                <a:srgbClr val="FFFFFF"/>
              </a:solidFill>
              <a:ln w="9525" algn="ctr">
                <a:solidFill>
                  <a:srgbClr val="000000"/>
                </a:solidFill>
                <a:miter lim="800000"/>
                <a:headEnd/>
                <a:tailEnd/>
              </a:ln>
            </p:spPr>
            <p:txBody>
              <a:bodyPr lIns="18000" tIns="10800" rIns="18000" bIns="10800"/>
              <a:lstStyle/>
              <a:p>
                <a:r>
                  <a:rPr lang="ru-RU" sz="800" dirty="0">
                    <a:latin typeface="Calibri" pitchFamily="34" charset="0"/>
                  </a:rPr>
                  <a:t>Дата </a:t>
                </a:r>
                <a:r>
                  <a:rPr lang="uk-UA" sz="800" dirty="0" smtClean="0">
                    <a:latin typeface="Calibri" pitchFamily="34" charset="0"/>
                  </a:rPr>
                  <a:t>02.03.2021 р.</a:t>
                </a:r>
                <a:endParaRPr lang="ru-RU" dirty="0"/>
              </a:p>
            </p:txBody>
          </p:sp>
          <p:sp>
            <p:nvSpPr>
              <p:cNvPr id="60428" name="Rectangle 9"/>
              <p:cNvSpPr>
                <a:spLocks noChangeArrowheads="1"/>
              </p:cNvSpPr>
              <p:nvPr/>
            </p:nvSpPr>
            <p:spPr bwMode="auto">
              <a:xfrm>
                <a:off x="1590" y="2985"/>
                <a:ext cx="600" cy="825"/>
              </a:xfrm>
              <a:prstGeom prst="rect">
                <a:avLst/>
              </a:prstGeom>
              <a:solidFill>
                <a:srgbClr val="FFFFFF"/>
              </a:solidFill>
              <a:ln w="9525">
                <a:solidFill>
                  <a:srgbClr val="000000"/>
                </a:solidFill>
                <a:miter lim="800000"/>
                <a:headEnd/>
                <a:tailEnd/>
              </a:ln>
            </p:spPr>
            <p:txBody>
              <a:bodyPr lIns="18000" tIns="10800" rIns="18000" bIns="10800"/>
              <a:lstStyle/>
              <a:p>
                <a:r>
                  <a:rPr lang="ru-RU" sz="800">
                    <a:latin typeface="Calibri" pitchFamily="34" charset="0"/>
                  </a:rPr>
                  <a:t>П</a:t>
                </a:r>
                <a:r>
                  <a:rPr lang="uk-UA" sz="800">
                    <a:latin typeface="Calibri" pitchFamily="34" charset="0"/>
                  </a:rPr>
                  <a:t>і</a:t>
                </a:r>
                <a:r>
                  <a:rPr lang="ru-RU" sz="800">
                    <a:latin typeface="Calibri" pitchFamily="34" charset="0"/>
                  </a:rPr>
                  <a:t>дпис</a:t>
                </a:r>
                <a:r>
                  <a:rPr lang="ru-RU" sz="900">
                    <a:latin typeface="Calibri" pitchFamily="34" charset="0"/>
                  </a:rPr>
                  <a:t> </a:t>
                </a:r>
                <a:endParaRPr lang="ru-RU"/>
              </a:p>
            </p:txBody>
          </p:sp>
          <p:sp>
            <p:nvSpPr>
              <p:cNvPr id="23562" name="Rectangle 10"/>
              <p:cNvSpPr>
                <a:spLocks noChangeArrowheads="1"/>
              </p:cNvSpPr>
              <p:nvPr/>
            </p:nvSpPr>
            <p:spPr bwMode="auto">
              <a:xfrm>
                <a:off x="5222" y="1423"/>
                <a:ext cx="365"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uk-UA" sz="900" dirty="0">
                    <a:latin typeface="Calibri" pitchFamily="34" charset="0"/>
                    <a:cs typeface="Arial" pitchFamily="34" charset="0"/>
                  </a:rPr>
                  <a:t>Зберігати в прохолодному, захищеному від світла місці</a:t>
                </a:r>
                <a:endParaRPr lang="ru-RU" dirty="0">
                  <a:latin typeface="Arial" pitchFamily="34" charset="0"/>
                  <a:cs typeface="Arial" pitchFamily="34" charset="0"/>
                </a:endParaRPr>
              </a:p>
            </p:txBody>
          </p:sp>
          <p:sp>
            <p:nvSpPr>
              <p:cNvPr id="23563" name="Rectangle 11"/>
              <p:cNvSpPr>
                <a:spLocks noChangeArrowheads="1"/>
              </p:cNvSpPr>
              <p:nvPr/>
            </p:nvSpPr>
            <p:spPr bwMode="auto">
              <a:xfrm>
                <a:off x="2230" y="1806"/>
                <a:ext cx="2627" cy="398"/>
              </a:xfrm>
              <a:prstGeom prst="rect">
                <a:avLst/>
              </a:prstGeom>
              <a:solidFill>
                <a:srgbClr val="9BBB59"/>
              </a:solidFill>
              <a:ln w="38100">
                <a:solidFill>
                  <a:srgbClr val="F2F2F2"/>
                </a:solidFill>
                <a:miter lim="800000"/>
                <a:headEnd/>
                <a:tailEnd/>
              </a:ln>
              <a:effectLst>
                <a:outerShdw dist="28398" dir="3806097" algn="ctr" rotWithShape="0">
                  <a:srgbClr val="4E6128">
                    <a:alpha val="50000"/>
                  </a:srgbClr>
                </a:outerShdw>
              </a:effectLst>
            </p:spPr>
            <p:txBody>
              <a:bodyPr/>
              <a:lstStyle/>
              <a:p>
                <a:pPr algn="ctr">
                  <a:spcAft>
                    <a:spcPts val="1000"/>
                  </a:spcAft>
                  <a:defRPr/>
                </a:pPr>
                <a:r>
                  <a:rPr lang="ru-RU" sz="900" b="1">
                    <a:latin typeface="Calibri" pitchFamily="34" charset="0"/>
                    <a:cs typeface="Arial" pitchFamily="34" charset="0"/>
                  </a:rPr>
                  <a:t>ВНУТР</a:t>
                </a:r>
                <a:r>
                  <a:rPr lang="uk-UA" sz="900" b="1">
                    <a:latin typeface="Calibri" pitchFamily="34" charset="0"/>
                    <a:cs typeface="Arial" pitchFamily="34" charset="0"/>
                  </a:rPr>
                  <a:t>ІШНЄ</a:t>
                </a:r>
                <a:endParaRPr lang="ru-RU">
                  <a:latin typeface="Arial" pitchFamily="34" charset="0"/>
                  <a:cs typeface="Arial" pitchFamily="34" charset="0"/>
                </a:endParaRPr>
              </a:p>
            </p:txBody>
          </p:sp>
          <p:sp>
            <p:nvSpPr>
              <p:cNvPr id="60431" name="Rectangle 12"/>
              <p:cNvSpPr>
                <a:spLocks noChangeArrowheads="1"/>
              </p:cNvSpPr>
              <p:nvPr/>
            </p:nvSpPr>
            <p:spPr bwMode="auto">
              <a:xfrm>
                <a:off x="2198" y="2235"/>
                <a:ext cx="2767" cy="435"/>
              </a:xfrm>
              <a:prstGeom prst="rect">
                <a:avLst/>
              </a:prstGeom>
              <a:solidFill>
                <a:srgbClr val="FFFFFF"/>
              </a:solidFill>
              <a:ln w="9525" algn="ctr">
                <a:solidFill>
                  <a:srgbClr val="000000"/>
                </a:solidFill>
                <a:miter lim="800000"/>
                <a:headEnd/>
                <a:tailEnd/>
              </a:ln>
            </p:spPr>
            <p:txBody>
              <a:bodyPr lIns="18000" tIns="10800" rIns="18000" bIns="10800"/>
              <a:lstStyle/>
              <a:p>
                <a:pPr algn="ctr">
                  <a:lnSpc>
                    <a:spcPct val="24000"/>
                  </a:lnSpc>
                </a:pPr>
                <a:endParaRPr lang="ru-RU" sz="800" b="1">
                  <a:latin typeface="Times New Roman" pitchFamily="18" charset="0"/>
                </a:endParaRPr>
              </a:p>
              <a:p>
                <a:pPr algn="ctr">
                  <a:lnSpc>
                    <a:spcPct val="72000"/>
                  </a:lnSpc>
                </a:pPr>
                <a:r>
                  <a:rPr lang="ru-RU" sz="900" b="1">
                    <a:latin typeface="Calibri" pitchFamily="34" charset="0"/>
                  </a:rPr>
                  <a:t>Гомеопатич</a:t>
                </a:r>
                <a:r>
                  <a:rPr lang="uk-UA" sz="900" b="1">
                    <a:latin typeface="Calibri" pitchFamily="34" charset="0"/>
                  </a:rPr>
                  <a:t>ний </a:t>
                </a:r>
                <a:r>
                  <a:rPr lang="ru-RU" sz="900" b="1">
                    <a:latin typeface="Calibri" pitchFamily="34" charset="0"/>
                  </a:rPr>
                  <a:t>л</a:t>
                </a:r>
                <a:r>
                  <a:rPr lang="uk-UA" sz="900" b="1">
                    <a:latin typeface="Calibri" pitchFamily="34" charset="0"/>
                  </a:rPr>
                  <a:t>і</a:t>
                </a:r>
                <a:r>
                  <a:rPr lang="ru-RU" sz="900" b="1">
                    <a:latin typeface="Calibri" pitchFamily="34" charset="0"/>
                  </a:rPr>
                  <a:t>карс</a:t>
                </a:r>
                <a:r>
                  <a:rPr lang="uk-UA" sz="900" b="1">
                    <a:latin typeface="Calibri" pitchFamily="34" charset="0"/>
                  </a:rPr>
                  <a:t>ький</a:t>
                </a:r>
                <a:r>
                  <a:rPr lang="ru-RU" sz="900" b="1">
                    <a:latin typeface="Calibri" pitchFamily="34" charset="0"/>
                  </a:rPr>
                  <a:t> </a:t>
                </a:r>
                <a:r>
                  <a:rPr lang="uk-UA" sz="900" b="1">
                    <a:latin typeface="Calibri" pitchFamily="34" charset="0"/>
                  </a:rPr>
                  <a:t>засіб</a:t>
                </a:r>
                <a:endParaRPr lang="ru-RU"/>
              </a:p>
            </p:txBody>
          </p:sp>
          <p:sp>
            <p:nvSpPr>
              <p:cNvPr id="23565" name="Rectangle 13"/>
              <p:cNvSpPr>
                <a:spLocks noChangeArrowheads="1"/>
              </p:cNvSpPr>
              <p:nvPr/>
            </p:nvSpPr>
            <p:spPr bwMode="auto">
              <a:xfrm>
                <a:off x="4965" y="1423"/>
                <a:ext cx="247"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ru-RU" sz="900" dirty="0">
                    <a:latin typeface="Calibri" pitchFamily="34" charset="0"/>
                    <a:cs typeface="Arial" pitchFamily="34" charset="0"/>
                  </a:rPr>
                  <a:t>Бер</a:t>
                </a:r>
                <a:r>
                  <a:rPr lang="uk-UA" sz="900" dirty="0" err="1">
                    <a:latin typeface="Calibri" pitchFamily="34" charset="0"/>
                    <a:cs typeface="Arial" pitchFamily="34" charset="0"/>
                  </a:rPr>
                  <a:t>егти</a:t>
                </a:r>
                <a:r>
                  <a:rPr lang="uk-UA" sz="900" dirty="0">
                    <a:latin typeface="Calibri" pitchFamily="34" charset="0"/>
                    <a:cs typeface="Arial" pitchFamily="34" charset="0"/>
                  </a:rPr>
                  <a:t> від дітей</a:t>
                </a:r>
                <a:endParaRPr lang="ru-RU" dirty="0">
                  <a:latin typeface="Arial" pitchFamily="34" charset="0"/>
                  <a:cs typeface="Arial" pitchFamily="34" charset="0"/>
                </a:endParaRPr>
              </a:p>
            </p:txBody>
          </p:sp>
        </p:grpSp>
      </p:grpSp>
    </p:spTree>
    <p:extLst>
      <p:ext uri="{BB962C8B-B14F-4D97-AF65-F5344CB8AC3E}">
        <p14:creationId xmlns:p14="http://schemas.microsoft.com/office/powerpoint/2010/main" val="15216560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Содержимое 2"/>
          <p:cNvSpPr>
            <a:spLocks noGrp="1"/>
          </p:cNvSpPr>
          <p:nvPr>
            <p:ph idx="1"/>
          </p:nvPr>
        </p:nvSpPr>
        <p:spPr>
          <a:xfrm>
            <a:off x="1084407" y="1441595"/>
            <a:ext cx="8229600" cy="5054600"/>
          </a:xfrm>
        </p:spPr>
        <p:txBody>
          <a:bodyPr>
            <a:normAutofit fontScale="92500" lnSpcReduction="10000"/>
          </a:bodyPr>
          <a:lstStyle/>
          <a:p>
            <a:pPr algn="just">
              <a:buFont typeface="Wingdings 2" pitchFamily="18" charset="2"/>
              <a:buNone/>
            </a:pPr>
            <a:r>
              <a:rPr lang="en-US" sz="2000" b="1" dirty="0"/>
              <a:t>C</a:t>
            </a:r>
            <a:r>
              <a:rPr lang="uk-UA" sz="2000" b="1" dirty="0" err="1"/>
              <a:t>укупність</a:t>
            </a:r>
            <a:r>
              <a:rPr lang="uk-UA" sz="2000" b="1" dirty="0"/>
              <a:t> законодавчих норм і правил, що забезпечують на державному рівні ефективність і безпеку лікарських засобів, одержаних за гомеопатичною технологією з використовуваних у гомеопатії субстанцій. </a:t>
            </a:r>
            <a:r>
              <a:rPr lang="ru-RU" sz="2000" b="1" dirty="0"/>
              <a:t>Для того </a:t>
            </a:r>
            <a:r>
              <a:rPr lang="ru-RU" sz="2000" b="1" dirty="0" err="1"/>
              <a:t>щоб</a:t>
            </a:r>
            <a:r>
              <a:rPr lang="ru-RU" sz="2000" b="1" dirty="0"/>
              <a:t> </a:t>
            </a:r>
            <a:r>
              <a:rPr lang="ru-RU" sz="2000" b="1" dirty="0" err="1"/>
              <a:t>виробник</a:t>
            </a:r>
            <a:r>
              <a:rPr lang="ru-RU" sz="2000" b="1" dirty="0"/>
              <a:t> </a:t>
            </a:r>
            <a:r>
              <a:rPr lang="ru-RU" sz="2000" b="1" dirty="0" err="1"/>
              <a:t>міг</a:t>
            </a:r>
            <a:r>
              <a:rPr lang="ru-RU" sz="2000" b="1" dirty="0"/>
              <a:t> </a:t>
            </a:r>
            <a:r>
              <a:rPr lang="ru-RU" sz="2000" b="1" dirty="0" err="1"/>
              <a:t>гарантувати</a:t>
            </a:r>
            <a:r>
              <a:rPr lang="ru-RU" sz="2000" b="1" dirty="0"/>
              <a:t> </a:t>
            </a:r>
            <a:r>
              <a:rPr lang="ru-RU" sz="2000" b="1" dirty="0" err="1"/>
              <a:t>якість</a:t>
            </a:r>
            <a:r>
              <a:rPr lang="ru-RU" sz="2000" b="1" dirty="0"/>
              <a:t> </a:t>
            </a:r>
            <a:r>
              <a:rPr lang="ru-RU" sz="2000" b="1" dirty="0" err="1"/>
              <a:t>продукції</a:t>
            </a:r>
            <a:r>
              <a:rPr lang="ru-RU" sz="2000" b="1" dirty="0"/>
              <a:t>, </a:t>
            </a:r>
            <a:r>
              <a:rPr lang="ru-RU" sz="2000" b="1" dirty="0" err="1"/>
              <a:t>що</a:t>
            </a:r>
            <a:r>
              <a:rPr lang="ru-RU" sz="2000" b="1" dirty="0"/>
              <a:t> </a:t>
            </a:r>
            <a:r>
              <a:rPr lang="ru-RU" sz="2000" b="1" dirty="0" err="1"/>
              <a:t>випускається</a:t>
            </a:r>
            <a:r>
              <a:rPr lang="ru-RU" sz="2000" b="1" dirty="0"/>
              <a:t>, </a:t>
            </a:r>
            <a:r>
              <a:rPr lang="ru-RU" sz="2000" b="1" dirty="0" err="1"/>
              <a:t>він</a:t>
            </a:r>
            <a:r>
              <a:rPr lang="ru-RU" sz="2000" b="1" dirty="0"/>
              <a:t> повинен </a:t>
            </a:r>
            <a:r>
              <a:rPr lang="ru-RU" sz="2000" b="1" dirty="0" err="1"/>
              <a:t>організувати</a:t>
            </a:r>
            <a:r>
              <a:rPr lang="ru-RU" sz="2000" b="1" dirty="0"/>
              <a:t> систему контролю з </a:t>
            </a:r>
            <a:r>
              <a:rPr lang="ru-RU" sz="2000" b="1" dirty="0" err="1"/>
              <a:t>цілого</a:t>
            </a:r>
            <a:r>
              <a:rPr lang="ru-RU" sz="2000" b="1" dirty="0"/>
              <a:t> комплексу </a:t>
            </a:r>
            <a:r>
              <a:rPr lang="ru-RU" sz="2000" b="1" dirty="0" err="1"/>
              <a:t>заходів</a:t>
            </a:r>
            <a:r>
              <a:rPr lang="uk-UA" sz="2000" b="1" dirty="0"/>
              <a:t>, а саме</a:t>
            </a:r>
            <a:r>
              <a:rPr lang="ru-RU" sz="2000" b="1" dirty="0"/>
              <a:t>:</a:t>
            </a:r>
          </a:p>
          <a:p>
            <a:pPr algn="just">
              <a:spcBef>
                <a:spcPct val="0"/>
              </a:spcBef>
              <a:buFont typeface="Wingdings 2" pitchFamily="18" charset="2"/>
              <a:buNone/>
            </a:pPr>
            <a:endParaRPr lang="ru-RU" sz="800" b="1" dirty="0"/>
          </a:p>
          <a:p>
            <a:pPr algn="just"/>
            <a:r>
              <a:rPr lang="ru-RU" sz="2000" dirty="0"/>
              <a:t>контроль </a:t>
            </a:r>
            <a:r>
              <a:rPr lang="ru-RU" sz="2000" dirty="0" err="1"/>
              <a:t>відповідності</a:t>
            </a:r>
            <a:r>
              <a:rPr lang="ru-RU" sz="2000" dirty="0"/>
              <a:t> </a:t>
            </a:r>
            <a:r>
              <a:rPr lang="ru-RU" sz="2000" dirty="0" err="1"/>
              <a:t>вихідних</a:t>
            </a:r>
            <a:r>
              <a:rPr lang="ru-RU" sz="2000" dirty="0"/>
              <a:t> </a:t>
            </a:r>
            <a:r>
              <a:rPr lang="ru-RU" sz="2000" dirty="0" err="1"/>
              <a:t>продуктів</a:t>
            </a:r>
            <a:r>
              <a:rPr lang="ru-RU" sz="2000" dirty="0"/>
              <a:t> </a:t>
            </a:r>
            <a:r>
              <a:rPr lang="ru-RU" sz="2000" dirty="0" err="1"/>
              <a:t>їх</a:t>
            </a:r>
            <a:r>
              <a:rPr lang="ru-RU" sz="2000" dirty="0"/>
              <a:t> </a:t>
            </a:r>
            <a:r>
              <a:rPr lang="ru-RU" sz="2000" dirty="0" err="1"/>
              <a:t>специфікаціям</a:t>
            </a:r>
            <a:r>
              <a:rPr lang="ru-RU" sz="2000" dirty="0"/>
              <a:t>;</a:t>
            </a:r>
          </a:p>
          <a:p>
            <a:pPr algn="just"/>
            <a:r>
              <a:rPr lang="ru-RU" sz="2000" dirty="0"/>
              <a:t>контроль над </a:t>
            </a:r>
            <a:r>
              <a:rPr lang="ru-RU" sz="2000" dirty="0" err="1"/>
              <a:t>умовами</a:t>
            </a:r>
            <a:r>
              <a:rPr lang="ru-RU" sz="2000" dirty="0"/>
              <a:t> </a:t>
            </a:r>
            <a:r>
              <a:rPr lang="ru-RU" sz="2000" dirty="0" err="1"/>
              <a:t>консервації</a:t>
            </a:r>
            <a:r>
              <a:rPr lang="ru-RU" sz="2000" dirty="0"/>
              <a:t> та </a:t>
            </a:r>
            <a:r>
              <a:rPr lang="ru-RU" sz="2000" dirty="0" err="1"/>
              <a:t>зберігання</a:t>
            </a:r>
            <a:r>
              <a:rPr lang="ru-RU" sz="2000" dirty="0"/>
              <a:t> </a:t>
            </a:r>
            <a:r>
              <a:rPr lang="ru-RU" sz="2000" dirty="0" err="1"/>
              <a:t>вихідних</a:t>
            </a:r>
            <a:r>
              <a:rPr lang="ru-RU" sz="2000" dirty="0"/>
              <a:t> </a:t>
            </a:r>
            <a:r>
              <a:rPr lang="ru-RU" sz="2000" dirty="0" err="1"/>
              <a:t>продуктів</a:t>
            </a:r>
            <a:r>
              <a:rPr lang="ru-RU" sz="2000" dirty="0"/>
              <a:t>;</a:t>
            </a:r>
          </a:p>
          <a:p>
            <a:pPr algn="just"/>
            <a:r>
              <a:rPr lang="ru-RU" sz="2000" dirty="0" err="1"/>
              <a:t>нагляд</a:t>
            </a:r>
            <a:r>
              <a:rPr lang="ru-RU" sz="2000" dirty="0"/>
              <a:t> за </a:t>
            </a:r>
            <a:r>
              <a:rPr lang="ru-RU" sz="2000" dirty="0" err="1"/>
              <a:t>якістю</a:t>
            </a:r>
            <a:r>
              <a:rPr lang="ru-RU" sz="2000" dirty="0"/>
              <a:t> процедур </a:t>
            </a:r>
            <a:r>
              <a:rPr lang="ru-RU" sz="2000" dirty="0" err="1"/>
              <a:t>виробництва</a:t>
            </a:r>
            <a:r>
              <a:rPr lang="ru-RU" sz="2000" dirty="0"/>
              <a:t>, </a:t>
            </a:r>
            <a:r>
              <a:rPr lang="ru-RU" sz="2000" dirty="0" err="1"/>
              <a:t>зокрема</a:t>
            </a:r>
            <a:r>
              <a:rPr lang="ru-RU" sz="2000" dirty="0"/>
              <a:t>: </a:t>
            </a:r>
            <a:r>
              <a:rPr lang="ru-RU" sz="2000" dirty="0" err="1"/>
              <a:t>виробництво</a:t>
            </a:r>
            <a:r>
              <a:rPr lang="ru-RU" sz="2000" dirty="0"/>
              <a:t> та </a:t>
            </a:r>
            <a:r>
              <a:rPr lang="ru-RU" sz="2000" dirty="0" err="1"/>
              <a:t>зберігання</a:t>
            </a:r>
            <a:r>
              <a:rPr lang="ru-RU" sz="2000" dirty="0"/>
              <a:t> гранул, </a:t>
            </a:r>
            <a:r>
              <a:rPr lang="ru-RU" sz="2000" dirty="0" err="1"/>
              <a:t>крупи</a:t>
            </a:r>
            <a:r>
              <a:rPr lang="ru-RU" sz="2000" dirty="0"/>
              <a:t> </a:t>
            </a:r>
            <a:r>
              <a:rPr lang="uk-UA" sz="2000" dirty="0"/>
              <a:t>та </a:t>
            </a:r>
            <a:r>
              <a:rPr lang="uk-UA" sz="2000" dirty="0" err="1"/>
              <a:t>ін</a:t>
            </a:r>
            <a:r>
              <a:rPr lang="ru-RU" sz="2000" dirty="0"/>
              <a:t>.; </a:t>
            </a:r>
            <a:r>
              <a:rPr lang="ru-RU" sz="2000" dirty="0" err="1"/>
              <a:t>виробництво</a:t>
            </a:r>
            <a:r>
              <a:rPr lang="ru-RU" sz="2000" dirty="0"/>
              <a:t> і </a:t>
            </a:r>
            <a:r>
              <a:rPr lang="ru-RU" sz="2000" dirty="0" err="1"/>
              <a:t>зберігання</a:t>
            </a:r>
            <a:r>
              <a:rPr lang="ru-RU" sz="2000" dirty="0"/>
              <a:t> води </a:t>
            </a:r>
            <a:r>
              <a:rPr lang="ru-RU" sz="2000" dirty="0" err="1"/>
              <a:t>очищеної</a:t>
            </a:r>
            <a:r>
              <a:rPr lang="ru-RU" sz="2000" dirty="0"/>
              <a:t>; </a:t>
            </a:r>
            <a:r>
              <a:rPr lang="ru-RU" sz="2000" dirty="0" err="1"/>
              <a:t>зберігання</a:t>
            </a:r>
            <a:r>
              <a:rPr lang="ru-RU" sz="2000" dirty="0"/>
              <a:t> спирту і спиртово-</a:t>
            </a:r>
            <a:r>
              <a:rPr lang="ru-RU" sz="2000" dirty="0" err="1"/>
              <a:t>водних</a:t>
            </a:r>
            <a:r>
              <a:rPr lang="ru-RU" sz="2000" dirty="0"/>
              <a:t> </a:t>
            </a:r>
            <a:r>
              <a:rPr lang="ru-RU" sz="2000" dirty="0" err="1"/>
              <a:t>розчинів</a:t>
            </a:r>
            <a:r>
              <a:rPr lang="ru-RU" sz="2000" dirty="0"/>
              <a:t>; </a:t>
            </a:r>
            <a:r>
              <a:rPr lang="ru-RU" sz="2000" dirty="0" err="1"/>
              <a:t>приготування</a:t>
            </a:r>
            <a:r>
              <a:rPr lang="ru-RU" sz="2000" dirty="0"/>
              <a:t> </a:t>
            </a:r>
            <a:r>
              <a:rPr lang="ru-RU" sz="2000" dirty="0" err="1"/>
              <a:t>матричних</a:t>
            </a:r>
            <a:r>
              <a:rPr lang="ru-RU" sz="2000" dirty="0"/>
              <a:t> </a:t>
            </a:r>
            <a:r>
              <a:rPr lang="ru-RU" sz="2000" dirty="0" err="1"/>
              <a:t>настойок</a:t>
            </a:r>
            <a:r>
              <a:rPr lang="ru-RU" sz="2000" dirty="0"/>
              <a:t>; </a:t>
            </a:r>
            <a:r>
              <a:rPr lang="ru-RU" sz="2000" dirty="0" err="1"/>
              <a:t>приготування</a:t>
            </a:r>
            <a:r>
              <a:rPr lang="ru-RU" sz="2000" dirty="0"/>
              <a:t> </a:t>
            </a:r>
            <a:r>
              <a:rPr lang="ru-RU" sz="2000" dirty="0" err="1"/>
              <a:t>розведень</a:t>
            </a:r>
            <a:r>
              <a:rPr lang="ru-RU" sz="2000" dirty="0"/>
              <a:t>; </a:t>
            </a:r>
            <a:r>
              <a:rPr lang="ru-RU" sz="2000" dirty="0" err="1"/>
              <a:t>насичення</a:t>
            </a:r>
            <a:r>
              <a:rPr lang="ru-RU" sz="2000" dirty="0"/>
              <a:t> гранул </a:t>
            </a:r>
            <a:r>
              <a:rPr lang="ru-RU" sz="2000" dirty="0" err="1"/>
              <a:t>або</a:t>
            </a:r>
            <a:r>
              <a:rPr lang="ru-RU" sz="2000" dirty="0"/>
              <a:t> </a:t>
            </a:r>
            <a:r>
              <a:rPr lang="ru-RU" sz="2000" dirty="0" err="1"/>
              <a:t>інших</a:t>
            </a:r>
            <a:r>
              <a:rPr lang="ru-RU" sz="2000" dirty="0"/>
              <a:t> </a:t>
            </a:r>
            <a:r>
              <a:rPr lang="ru-RU" sz="2000" dirty="0" err="1"/>
              <a:t>носіїв</a:t>
            </a:r>
            <a:r>
              <a:rPr lang="ru-RU" sz="2000" dirty="0"/>
              <a:t>;</a:t>
            </a:r>
          </a:p>
          <a:p>
            <a:pPr algn="just"/>
            <a:r>
              <a:rPr lang="ru-RU" sz="2000" dirty="0" err="1"/>
              <a:t>нагляд</a:t>
            </a:r>
            <a:r>
              <a:rPr lang="ru-RU" sz="2000" dirty="0"/>
              <a:t> за станом </a:t>
            </a:r>
            <a:r>
              <a:rPr lang="ru-RU" sz="2000" dirty="0" err="1"/>
              <a:t>робочих</a:t>
            </a:r>
            <a:r>
              <a:rPr lang="ru-RU" sz="2000" dirty="0"/>
              <a:t> зон і </a:t>
            </a:r>
            <a:r>
              <a:rPr lang="ru-RU" sz="2000" dirty="0" err="1"/>
              <a:t>обладнання</a:t>
            </a:r>
            <a:r>
              <a:rPr lang="ru-RU" sz="2000" dirty="0"/>
              <a:t>;</a:t>
            </a:r>
          </a:p>
          <a:p>
            <a:pPr algn="just"/>
            <a:r>
              <a:rPr lang="ru-RU" sz="2000" dirty="0" err="1"/>
              <a:t>санітарно-гігієнічний</a:t>
            </a:r>
            <a:r>
              <a:rPr lang="ru-RU" sz="2000" dirty="0"/>
              <a:t> контроль.</a:t>
            </a:r>
          </a:p>
          <a:p>
            <a:endParaRPr lang="ru-RU" sz="2100" dirty="0"/>
          </a:p>
        </p:txBody>
      </p:sp>
      <p:sp>
        <p:nvSpPr>
          <p:cNvPr id="2" name="Заголовок 1"/>
          <p:cNvSpPr>
            <a:spLocks noGrp="1"/>
          </p:cNvSpPr>
          <p:nvPr>
            <p:ph type="title"/>
          </p:nvPr>
        </p:nvSpPr>
        <p:spPr>
          <a:xfrm>
            <a:off x="803564" y="274637"/>
            <a:ext cx="9407236" cy="1064635"/>
          </a:xfrm>
        </p:spPr>
        <p:txBody>
          <a:bodyPr>
            <a:noAutofit/>
          </a:bodyPr>
          <a:lstStyle/>
          <a:p>
            <a:pPr algn="ctr">
              <a:defRPr/>
            </a:pPr>
            <a:r>
              <a:rPr lang="uk-UA" sz="3200" b="1" dirty="0">
                <a:solidFill>
                  <a:schemeClr val="tx1"/>
                </a:solidFill>
              </a:rPr>
              <a:t>Контроль якості гомеопатичних лікарських засобів</a:t>
            </a:r>
            <a:endParaRPr lang="ru-RU" sz="3200" dirty="0">
              <a:solidFill>
                <a:schemeClr val="tx1"/>
              </a:solidFill>
            </a:endParaRPr>
          </a:p>
        </p:txBody>
      </p:sp>
    </p:spTree>
    <p:extLst>
      <p:ext uri="{BB962C8B-B14F-4D97-AF65-F5344CB8AC3E}">
        <p14:creationId xmlns:p14="http://schemas.microsoft.com/office/powerpoint/2010/main" val="212898421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21855" y="1660525"/>
            <a:ext cx="8229600" cy="5197475"/>
          </a:xfrm>
        </p:spPr>
        <p:txBody>
          <a:bodyPr>
            <a:normAutofit/>
          </a:bodyPr>
          <a:lstStyle/>
          <a:p>
            <a:pPr marL="274320" indent="-274320" algn="just">
              <a:buNone/>
              <a:defRPr/>
            </a:pPr>
            <a:r>
              <a:rPr lang="uk-UA" b="1" dirty="0" smtClean="0"/>
              <a:t>У</a:t>
            </a:r>
            <a:r>
              <a:rPr lang="ru-RU" b="1" dirty="0" err="1" smtClean="0"/>
              <a:t>провадження</a:t>
            </a:r>
            <a:r>
              <a:rPr lang="ru-RU" b="1" dirty="0" smtClean="0"/>
              <a:t> в практику </a:t>
            </a:r>
            <a:r>
              <a:rPr lang="ru-RU" b="1" dirty="0" err="1" smtClean="0"/>
              <a:t>всіх</a:t>
            </a:r>
            <a:r>
              <a:rPr lang="ru-RU" b="1" dirty="0" smtClean="0"/>
              <a:t> </a:t>
            </a:r>
            <a:r>
              <a:rPr lang="ru-RU" b="1" dirty="0" err="1" smtClean="0"/>
              <a:t>перерахованих</a:t>
            </a:r>
            <a:r>
              <a:rPr lang="ru-RU" b="1" dirty="0" smtClean="0"/>
              <a:t> </a:t>
            </a:r>
            <a:r>
              <a:rPr lang="ru-RU" b="1" dirty="0" err="1" smtClean="0"/>
              <a:t>організаційних</a:t>
            </a:r>
            <a:r>
              <a:rPr lang="ru-RU" b="1" dirty="0" smtClean="0"/>
              <a:t> </a:t>
            </a:r>
            <a:r>
              <a:rPr lang="ru-RU" b="1" dirty="0" err="1" smtClean="0"/>
              <a:t>моментів</a:t>
            </a:r>
            <a:r>
              <a:rPr lang="ru-RU" b="1" dirty="0" smtClean="0"/>
              <a:t> дозволить </a:t>
            </a:r>
            <a:r>
              <a:rPr lang="ru-RU" b="1" dirty="0" err="1" smtClean="0"/>
              <a:t>отримати</a:t>
            </a:r>
            <a:r>
              <a:rPr lang="ru-RU" b="1" dirty="0" smtClean="0"/>
              <a:t> </a:t>
            </a:r>
            <a:r>
              <a:rPr lang="ru-RU" b="1" dirty="0" err="1" smtClean="0"/>
              <a:t>безпечний</a:t>
            </a:r>
            <a:r>
              <a:rPr lang="ru-RU" b="1" dirty="0" smtClean="0"/>
              <a:t> </a:t>
            </a:r>
            <a:r>
              <a:rPr lang="ru-RU" b="1" dirty="0" err="1" smtClean="0"/>
              <a:t>гомеопатичний</a:t>
            </a:r>
            <a:r>
              <a:rPr lang="ru-RU" b="1" dirty="0" smtClean="0"/>
              <a:t> </a:t>
            </a:r>
            <a:r>
              <a:rPr lang="ru-RU" b="1" dirty="0" err="1" smtClean="0"/>
              <a:t>лікарський</a:t>
            </a:r>
            <a:r>
              <a:rPr lang="ru-RU" b="1" dirty="0" smtClean="0"/>
              <a:t> </a:t>
            </a:r>
            <a:r>
              <a:rPr lang="ru-RU" b="1" dirty="0" err="1" smtClean="0"/>
              <a:t>засіб</a:t>
            </a:r>
            <a:r>
              <a:rPr lang="ru-RU" b="1" dirty="0" smtClean="0"/>
              <a:t>. </a:t>
            </a:r>
            <a:r>
              <a:rPr lang="ru-RU" b="1" dirty="0" err="1" smtClean="0"/>
              <a:t>Однак</a:t>
            </a:r>
            <a:r>
              <a:rPr lang="ru-RU" b="1" dirty="0" smtClean="0"/>
              <a:t> </a:t>
            </a:r>
            <a:r>
              <a:rPr lang="ru-RU" b="1" dirty="0" err="1" smtClean="0"/>
              <a:t>якість</a:t>
            </a:r>
            <a:r>
              <a:rPr lang="ru-RU" b="1" dirty="0" smtClean="0"/>
              <a:t> </a:t>
            </a:r>
            <a:r>
              <a:rPr lang="ru-RU" b="1" dirty="0" err="1" smtClean="0"/>
              <a:t>гомеопатичного</a:t>
            </a:r>
            <a:r>
              <a:rPr lang="ru-RU" b="1" dirty="0" smtClean="0"/>
              <a:t> препарату </a:t>
            </a:r>
            <a:r>
              <a:rPr lang="ru-RU" b="1" dirty="0" err="1" smtClean="0"/>
              <a:t>і</a:t>
            </a:r>
            <a:r>
              <a:rPr lang="ru-RU" b="1" dirty="0" smtClean="0"/>
              <a:t> </a:t>
            </a:r>
            <a:r>
              <a:rPr lang="ru-RU" b="1" dirty="0" err="1" smtClean="0"/>
              <a:t>його</a:t>
            </a:r>
            <a:r>
              <a:rPr lang="ru-RU" b="1" dirty="0" smtClean="0"/>
              <a:t> </a:t>
            </a:r>
            <a:r>
              <a:rPr lang="ru-RU" b="1" dirty="0" err="1" smtClean="0"/>
              <a:t>клінічна</a:t>
            </a:r>
            <a:r>
              <a:rPr lang="ru-RU" b="1" dirty="0" smtClean="0"/>
              <a:t> </a:t>
            </a:r>
            <a:r>
              <a:rPr lang="ru-RU" b="1" dirty="0" err="1" smtClean="0"/>
              <a:t>ефективність</a:t>
            </a:r>
            <a:r>
              <a:rPr lang="ru-RU" b="1" dirty="0" smtClean="0"/>
              <a:t> в основному </a:t>
            </a:r>
            <a:r>
              <a:rPr lang="ru-RU" b="1" dirty="0" err="1" smtClean="0"/>
              <a:t>залежать</a:t>
            </a:r>
            <a:r>
              <a:rPr lang="ru-RU" b="1" dirty="0" smtClean="0"/>
              <a:t> </a:t>
            </a:r>
            <a:r>
              <a:rPr lang="ru-RU" b="1" dirty="0" err="1" smtClean="0"/>
              <a:t>від</a:t>
            </a:r>
            <a:r>
              <a:rPr lang="ru-RU" b="1" dirty="0" smtClean="0"/>
              <a:t> </a:t>
            </a:r>
            <a:r>
              <a:rPr lang="uk-UA" b="1" dirty="0" smtClean="0"/>
              <a:t>таких</a:t>
            </a:r>
            <a:r>
              <a:rPr lang="ru-RU" b="1" dirty="0" smtClean="0"/>
              <a:t> </a:t>
            </a:r>
            <a:r>
              <a:rPr lang="ru-RU" b="1" dirty="0" err="1" smtClean="0"/>
              <a:t>моментів</a:t>
            </a:r>
            <a:r>
              <a:rPr lang="ru-RU" b="1" dirty="0" smtClean="0"/>
              <a:t>:</a:t>
            </a:r>
          </a:p>
          <a:p>
            <a:pPr marL="274320" indent="-274320" algn="just">
              <a:buFont typeface="Wingdings 2"/>
              <a:buChar char=""/>
              <a:defRPr/>
            </a:pPr>
            <a:r>
              <a:rPr lang="ru-RU" dirty="0" err="1" smtClean="0"/>
              <a:t>вихідна</a:t>
            </a:r>
            <a:r>
              <a:rPr lang="ru-RU" dirty="0" smtClean="0"/>
              <a:t> </a:t>
            </a:r>
            <a:r>
              <a:rPr lang="ru-RU" dirty="0" err="1" smtClean="0"/>
              <a:t>речовина</a:t>
            </a:r>
            <a:r>
              <a:rPr lang="ru-RU" dirty="0" smtClean="0"/>
              <a:t> </a:t>
            </a:r>
            <a:r>
              <a:rPr lang="ru-RU" dirty="0" err="1" smtClean="0"/>
              <a:t>відповідає</a:t>
            </a:r>
            <a:r>
              <a:rPr lang="ru-RU" dirty="0" smtClean="0"/>
              <a:t> </a:t>
            </a:r>
            <a:r>
              <a:rPr lang="ru-RU" dirty="0" err="1" smtClean="0"/>
              <a:t>напису</a:t>
            </a:r>
            <a:r>
              <a:rPr lang="ru-RU" dirty="0" smtClean="0"/>
              <a:t> на </a:t>
            </a:r>
            <a:r>
              <a:rPr lang="ru-RU" dirty="0" err="1" smtClean="0"/>
              <a:t>етикетці</a:t>
            </a:r>
            <a:r>
              <a:rPr lang="uk-UA" dirty="0" smtClean="0"/>
              <a:t>;</a:t>
            </a:r>
            <a:endParaRPr lang="ru-RU" dirty="0" smtClean="0"/>
          </a:p>
          <a:p>
            <a:pPr marL="274320" indent="-274320" algn="just">
              <a:buFont typeface="Wingdings 2"/>
              <a:buChar char=""/>
              <a:defRPr/>
            </a:pPr>
            <a:r>
              <a:rPr lang="ru-RU" dirty="0" err="1" smtClean="0"/>
              <a:t>потенціювання</a:t>
            </a:r>
            <a:r>
              <a:rPr lang="ru-RU" dirty="0" smtClean="0"/>
              <a:t> </a:t>
            </a:r>
            <a:r>
              <a:rPr lang="ru-RU" dirty="0" err="1" smtClean="0"/>
              <a:t>і</a:t>
            </a:r>
            <a:r>
              <a:rPr lang="ru-RU" dirty="0" smtClean="0"/>
              <a:t> </a:t>
            </a:r>
            <a:r>
              <a:rPr lang="ru-RU" dirty="0" err="1" smtClean="0"/>
              <a:t>динамізація</a:t>
            </a:r>
            <a:r>
              <a:rPr lang="ru-RU" dirty="0" smtClean="0"/>
              <a:t> </a:t>
            </a:r>
            <a:r>
              <a:rPr lang="ru-RU" dirty="0" err="1" smtClean="0"/>
              <a:t>проведені</a:t>
            </a:r>
            <a:r>
              <a:rPr lang="ru-RU" dirty="0" smtClean="0"/>
              <a:t> правильно </a:t>
            </a:r>
            <a:r>
              <a:rPr lang="uk-UA" dirty="0" smtClean="0"/>
              <a:t>як</a:t>
            </a:r>
            <a:r>
              <a:rPr lang="ru-RU" dirty="0" smtClean="0"/>
              <a:t> </a:t>
            </a:r>
            <a:r>
              <a:rPr lang="ru-RU" dirty="0" err="1" smtClean="0"/>
              <a:t>кількісно</a:t>
            </a:r>
            <a:r>
              <a:rPr lang="ru-RU" dirty="0" smtClean="0"/>
              <a:t> (число </a:t>
            </a:r>
            <a:r>
              <a:rPr lang="ru-RU" dirty="0" err="1" smtClean="0"/>
              <a:t>струшувань</a:t>
            </a:r>
            <a:r>
              <a:rPr lang="ru-RU" dirty="0" smtClean="0"/>
              <a:t>)</a:t>
            </a:r>
            <a:r>
              <a:rPr lang="uk-UA" dirty="0" smtClean="0"/>
              <a:t>, так</a:t>
            </a:r>
            <a:r>
              <a:rPr lang="ru-RU" dirty="0" smtClean="0"/>
              <a:t> </a:t>
            </a:r>
            <a:r>
              <a:rPr lang="ru-RU" dirty="0" err="1" smtClean="0"/>
              <a:t>і</a:t>
            </a:r>
            <a:r>
              <a:rPr lang="ru-RU" dirty="0" smtClean="0"/>
              <a:t> </a:t>
            </a:r>
            <a:r>
              <a:rPr lang="ru-RU" dirty="0" err="1" smtClean="0"/>
              <a:t>якісно</a:t>
            </a:r>
            <a:r>
              <a:rPr lang="ru-RU" dirty="0" smtClean="0"/>
              <a:t> (</a:t>
            </a:r>
            <a:r>
              <a:rPr lang="ru-RU" dirty="0" err="1" smtClean="0"/>
              <a:t>дотримання</a:t>
            </a:r>
            <a:r>
              <a:rPr lang="ru-RU" dirty="0" smtClean="0"/>
              <a:t> </a:t>
            </a:r>
            <a:r>
              <a:rPr lang="ru-RU" dirty="0" err="1" smtClean="0"/>
              <a:t>технології</a:t>
            </a:r>
            <a:r>
              <a:rPr lang="ru-RU" dirty="0" smtClean="0"/>
              <a:t> </a:t>
            </a:r>
            <a:r>
              <a:rPr lang="ru-RU" dirty="0" err="1" smtClean="0"/>
              <a:t>струшування</a:t>
            </a:r>
            <a:r>
              <a:rPr lang="ru-RU" dirty="0" smtClean="0"/>
              <a:t>). </a:t>
            </a:r>
            <a:r>
              <a:rPr lang="ru-RU" dirty="0" err="1" smtClean="0"/>
              <a:t>Ін</a:t>
            </a:r>
            <a:r>
              <a:rPr lang="uk-UA" dirty="0" err="1" smtClean="0"/>
              <a:t>акше</a:t>
            </a:r>
            <a:r>
              <a:rPr lang="uk-UA" dirty="0" smtClean="0"/>
              <a:t> кажучи</a:t>
            </a:r>
            <a:r>
              <a:rPr lang="ru-RU" dirty="0" smtClean="0"/>
              <a:t>, треба </a:t>
            </a:r>
            <a:r>
              <a:rPr lang="ru-RU" dirty="0" err="1" smtClean="0"/>
              <a:t>визначити</a:t>
            </a:r>
            <a:r>
              <a:rPr lang="uk-UA" dirty="0" smtClean="0"/>
              <a:t>,</a:t>
            </a:r>
            <a:r>
              <a:rPr lang="ru-RU" dirty="0" smtClean="0"/>
              <a:t> </a:t>
            </a:r>
            <a:r>
              <a:rPr lang="ru-RU" dirty="0" err="1" smtClean="0"/>
              <a:t>калібровани</a:t>
            </a:r>
            <a:r>
              <a:rPr lang="uk-UA" dirty="0" smtClean="0"/>
              <a:t>й</a:t>
            </a:r>
            <a:r>
              <a:rPr lang="ru-RU" dirty="0" smtClean="0"/>
              <a:t> препарат </a:t>
            </a:r>
            <a:r>
              <a:rPr lang="ru-RU" dirty="0" err="1" smtClean="0"/>
              <a:t>чи</a:t>
            </a:r>
            <a:r>
              <a:rPr lang="ru-RU" dirty="0" smtClean="0"/>
              <a:t> </a:t>
            </a:r>
            <a:r>
              <a:rPr lang="ru-RU" dirty="0" err="1" smtClean="0"/>
              <a:t>ні</a:t>
            </a:r>
            <a:r>
              <a:rPr lang="ru-RU" dirty="0" smtClean="0"/>
              <a:t>. </a:t>
            </a:r>
            <a:r>
              <a:rPr lang="ru-RU" dirty="0" err="1" smtClean="0"/>
              <a:t>Чи</a:t>
            </a:r>
            <a:r>
              <a:rPr lang="ru-RU" dirty="0" smtClean="0"/>
              <a:t> </a:t>
            </a:r>
            <a:r>
              <a:rPr lang="ru-RU" dirty="0" err="1" smtClean="0"/>
              <a:t>відповідає</a:t>
            </a:r>
            <a:r>
              <a:rPr lang="ru-RU" dirty="0" smtClean="0"/>
              <a:t> </a:t>
            </a:r>
            <a:r>
              <a:rPr lang="ru-RU" dirty="0" err="1" smtClean="0"/>
              <a:t>потенція</a:t>
            </a:r>
            <a:r>
              <a:rPr lang="ru-RU" dirty="0" smtClean="0"/>
              <a:t>, </a:t>
            </a:r>
            <a:r>
              <a:rPr lang="ru-RU" dirty="0" err="1" smtClean="0"/>
              <a:t>зазначена</a:t>
            </a:r>
            <a:r>
              <a:rPr lang="ru-RU" dirty="0" smtClean="0"/>
              <a:t> на </a:t>
            </a:r>
            <a:r>
              <a:rPr lang="ru-RU" dirty="0" err="1" smtClean="0"/>
              <a:t>етикетці</a:t>
            </a:r>
            <a:r>
              <a:rPr lang="ru-RU" dirty="0" smtClean="0"/>
              <a:t>, </a:t>
            </a:r>
            <a:r>
              <a:rPr lang="ru-RU" dirty="0" err="1" smtClean="0"/>
              <a:t>фактичній</a:t>
            </a:r>
            <a:r>
              <a:rPr lang="ru-RU" dirty="0" smtClean="0"/>
              <a:t> </a:t>
            </a:r>
            <a:r>
              <a:rPr lang="ru-RU" dirty="0" err="1" smtClean="0"/>
              <a:t>потенції</a:t>
            </a:r>
            <a:r>
              <a:rPr lang="ru-RU" dirty="0" smtClean="0"/>
              <a:t> препарату.</a:t>
            </a:r>
            <a:endParaRPr lang="ru-RU" dirty="0"/>
          </a:p>
        </p:txBody>
      </p:sp>
      <p:sp>
        <p:nvSpPr>
          <p:cNvPr id="2" name="Заголовок 1"/>
          <p:cNvSpPr>
            <a:spLocks noGrp="1"/>
          </p:cNvSpPr>
          <p:nvPr>
            <p:ph type="title"/>
          </p:nvPr>
        </p:nvSpPr>
        <p:spPr>
          <a:xfrm>
            <a:off x="2024034" y="428604"/>
            <a:ext cx="8229600" cy="714380"/>
          </a:xfrm>
        </p:spPr>
        <p:txBody>
          <a:bodyPr>
            <a:noAutofit/>
          </a:bodyPr>
          <a:lstStyle/>
          <a:p>
            <a:pPr>
              <a:defRPr/>
            </a:pPr>
            <a:r>
              <a:rPr lang="uk-UA" sz="3200" b="1">
                <a:solidFill>
                  <a:schemeClr val="tx1"/>
                </a:solidFill>
              </a:rPr>
              <a:t>Контроль якості гомеопатичних лікарських засобів</a:t>
            </a:r>
            <a:endParaRPr lang="ru-RU" sz="3200">
              <a:solidFill>
                <a:schemeClr val="tx1"/>
              </a:solidFill>
            </a:endParaRPr>
          </a:p>
        </p:txBody>
      </p:sp>
    </p:spTree>
    <p:extLst>
      <p:ext uri="{BB962C8B-B14F-4D97-AF65-F5344CB8AC3E}">
        <p14:creationId xmlns:p14="http://schemas.microsoft.com/office/powerpoint/2010/main" val="34997857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94207" y="220952"/>
            <a:ext cx="8596668" cy="3880773"/>
          </a:xfrm>
        </p:spPr>
        <p:txBody>
          <a:bodyPr>
            <a:noAutofit/>
          </a:bodyPr>
          <a:lstStyle/>
          <a:p>
            <a:pPr algn="ctr" hangingPunct="0"/>
            <a:r>
              <a:rPr lang="uk-UA" sz="1400" b="1" i="1" dirty="0"/>
              <a:t>Тестові завдання до даної теми:</a:t>
            </a:r>
            <a:endParaRPr lang="uk-UA" sz="1400" b="1" dirty="0"/>
          </a:p>
          <a:p>
            <a:pPr algn="just"/>
            <a:r>
              <a:rPr lang="uk-UA" sz="1400" dirty="0"/>
              <a:t>1. Гомеопатія з грецької мови (</a:t>
            </a:r>
            <a:r>
              <a:rPr lang="uk-UA" sz="1400" dirty="0" err="1"/>
              <a:t>ὅμοιος</a:t>
            </a:r>
            <a:r>
              <a:rPr lang="uk-UA" sz="1400" dirty="0"/>
              <a:t> и π</a:t>
            </a:r>
            <a:r>
              <a:rPr lang="uk-UA" sz="1400" dirty="0" err="1"/>
              <a:t>άθος</a:t>
            </a:r>
            <a:r>
              <a:rPr lang="uk-UA" sz="1400" dirty="0"/>
              <a:t>) перекладається як:</a:t>
            </a:r>
          </a:p>
          <a:p>
            <a:pPr algn="just"/>
            <a:r>
              <a:rPr lang="ru-RU" sz="1400" dirty="0"/>
              <a:t>А - </a:t>
            </a:r>
            <a:r>
              <a:rPr lang="ru-RU" sz="1400" dirty="0" err="1"/>
              <a:t>подібний</a:t>
            </a:r>
            <a:r>
              <a:rPr lang="ru-RU" sz="1400" dirty="0"/>
              <a:t> і хвороба</a:t>
            </a:r>
            <a:endParaRPr lang="uk-UA" sz="1400" dirty="0"/>
          </a:p>
          <a:p>
            <a:pPr algn="just"/>
            <a:r>
              <a:rPr lang="ru-RU" sz="1400" dirty="0"/>
              <a:t>Б - схожий і л</a:t>
            </a:r>
            <a:r>
              <a:rPr lang="uk-UA" sz="1400" dirty="0" err="1"/>
              <a:t>ікую</a:t>
            </a:r>
            <a:endParaRPr lang="uk-UA" sz="1400" dirty="0"/>
          </a:p>
          <a:p>
            <a:pPr algn="just"/>
            <a:r>
              <a:rPr lang="ru-RU" sz="1400" dirty="0"/>
              <a:t>В - </a:t>
            </a:r>
            <a:r>
              <a:rPr lang="uk-UA" sz="1400" dirty="0"/>
              <a:t>однаковий і лікую</a:t>
            </a:r>
          </a:p>
          <a:p>
            <a:pPr algn="just"/>
            <a:r>
              <a:rPr lang="ru-RU" sz="1400" dirty="0"/>
              <a:t>Г </a:t>
            </a:r>
            <a:r>
              <a:rPr lang="uk-UA" sz="1400" dirty="0"/>
              <a:t>- мистецтво зцілення</a:t>
            </a:r>
          </a:p>
          <a:p>
            <a:pPr algn="just"/>
            <a:r>
              <a:rPr lang="ru-RU" sz="1400" dirty="0"/>
              <a:t>Д - </a:t>
            </a:r>
            <a:r>
              <a:rPr lang="uk-UA" sz="1400" dirty="0"/>
              <a:t>лікувальне мистецтво</a:t>
            </a:r>
          </a:p>
          <a:p>
            <a:pPr algn="just"/>
            <a:r>
              <a:rPr lang="uk-UA" sz="1400" dirty="0"/>
              <a:t>2. Гомеопатія це :</a:t>
            </a:r>
          </a:p>
          <a:p>
            <a:pPr algn="just"/>
            <a:r>
              <a:rPr lang="ru-RU" sz="1400" dirty="0"/>
              <a:t>А - </a:t>
            </a:r>
            <a:r>
              <a:rPr lang="uk-UA" sz="1400" dirty="0"/>
              <a:t>індивідуальна регулююча терапія, метою якої є вплив на процеси саморегулювання організму за допомогою ліків, підібраних строго індивідуально, з урахуванням реактивності хворого</a:t>
            </a:r>
          </a:p>
          <a:p>
            <a:pPr algn="just"/>
            <a:r>
              <a:rPr lang="ru-RU" sz="1400" dirty="0"/>
              <a:t>Б - </a:t>
            </a:r>
            <a:r>
              <a:rPr lang="uk-UA" sz="1400" dirty="0"/>
              <a:t>частина альтернативної медицини, яка включає в себе знання про хвороби, методи і засоби лікування , які передаються в народі з покоління в покоління</a:t>
            </a:r>
          </a:p>
          <a:p>
            <a:pPr algn="just"/>
            <a:r>
              <a:rPr lang="uk-UA" sz="1400" dirty="0"/>
              <a:t>В - система наукових знань і практичних заходів, що об'єднуються метою розпізнавання, лікування та попередження </a:t>
            </a:r>
            <a:r>
              <a:rPr lang="uk-UA" sz="1400" dirty="0" err="1"/>
              <a:t>хвороб</a:t>
            </a:r>
            <a:r>
              <a:rPr lang="uk-UA" sz="1400" dirty="0"/>
              <a:t>, збереження і зміцнення здоров'я та працездатності людей, продовження життя</a:t>
            </a:r>
          </a:p>
          <a:p>
            <a:pPr algn="just"/>
            <a:r>
              <a:rPr lang="ru-RU" sz="1400" dirty="0"/>
              <a:t>Г </a:t>
            </a:r>
            <a:r>
              <a:rPr lang="uk-UA" sz="1400" dirty="0"/>
              <a:t>- напрямок традиційної китайської медицини, в якому вплив на організм здійснюється спеціальними голками через особливі точки на тілі за допомогою введення їх у ці точки і маніпуляцій ними</a:t>
            </a:r>
          </a:p>
          <a:p>
            <a:pPr algn="just"/>
            <a:r>
              <a:rPr lang="ru-RU" sz="1400" dirty="0"/>
              <a:t>Д - </a:t>
            </a:r>
            <a:r>
              <a:rPr lang="uk-UA" sz="1400" dirty="0"/>
              <a:t>вид неконвенціональної (альтернативної, нетрадиційної) медицини, що передбачає вплив на людину за допомогою відомих або невідомих сучасній науці (у тому числі езотеричних) видів енергії з метою діагностики, лікування і профілактики різних захворювань</a:t>
            </a:r>
          </a:p>
        </p:txBody>
      </p:sp>
      <p:sp>
        <p:nvSpPr>
          <p:cNvPr id="2" name="Номер слайда 1"/>
          <p:cNvSpPr>
            <a:spLocks noGrp="1"/>
          </p:cNvSpPr>
          <p:nvPr>
            <p:ph type="sldNum" sz="quarter" idx="12"/>
          </p:nvPr>
        </p:nvSpPr>
        <p:spPr/>
        <p:txBody>
          <a:bodyPr/>
          <a:lstStyle/>
          <a:p>
            <a:fld id="{CB835EAE-7467-4947-9CF8-7C3B5B227A9C}" type="slidenum">
              <a:rPr lang="uk-UA" smtClean="0"/>
              <a:t>86</a:t>
            </a:fld>
            <a:endParaRPr lang="uk-UA"/>
          </a:p>
        </p:txBody>
      </p:sp>
    </p:spTree>
    <p:extLst>
      <p:ext uri="{BB962C8B-B14F-4D97-AF65-F5344CB8AC3E}">
        <p14:creationId xmlns:p14="http://schemas.microsoft.com/office/powerpoint/2010/main" val="288190057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2582" y="471055"/>
            <a:ext cx="8821420" cy="6077527"/>
          </a:xfrm>
        </p:spPr>
        <p:txBody>
          <a:bodyPr>
            <a:noAutofit/>
          </a:bodyPr>
          <a:lstStyle/>
          <a:p>
            <a:pPr algn="ctr" hangingPunct="0"/>
            <a:r>
              <a:rPr lang="uk-UA" sz="1200" i="1" dirty="0"/>
              <a:t>Тестові завдання до теми :</a:t>
            </a:r>
            <a:endParaRPr lang="uk-UA" sz="1200" dirty="0"/>
          </a:p>
          <a:p>
            <a:r>
              <a:rPr lang="uk-UA" sz="1200" dirty="0"/>
              <a:t>3</a:t>
            </a:r>
            <a:r>
              <a:rPr lang="uk-UA" sz="1200" dirty="0" smtClean="0"/>
              <a:t>. </a:t>
            </a:r>
            <a:r>
              <a:rPr lang="uk-UA" sz="1200" dirty="0"/>
              <a:t>Основоположником гомеопатії є:</a:t>
            </a:r>
          </a:p>
          <a:p>
            <a:r>
              <a:rPr lang="ru-RU" sz="1200" dirty="0"/>
              <a:t>А - </a:t>
            </a:r>
            <a:r>
              <a:rPr lang="uk-UA" sz="1200" dirty="0"/>
              <a:t>Самуїл </a:t>
            </a:r>
            <a:r>
              <a:rPr lang="uk-UA" sz="1200" dirty="0" err="1"/>
              <a:t>Ганеманн</a:t>
            </a:r>
            <a:endParaRPr lang="uk-UA" sz="1200" dirty="0"/>
          </a:p>
          <a:p>
            <a:r>
              <a:rPr lang="ru-RU" sz="1200" dirty="0"/>
              <a:t>Б - </a:t>
            </a:r>
            <a:r>
              <a:rPr lang="uk-UA" sz="1200" dirty="0"/>
              <a:t>Костянтин </a:t>
            </a:r>
            <a:r>
              <a:rPr lang="uk-UA" sz="1200" dirty="0" err="1"/>
              <a:t>Герінг</a:t>
            </a:r>
            <a:endParaRPr lang="uk-UA" sz="1200" dirty="0"/>
          </a:p>
          <a:p>
            <a:r>
              <a:rPr lang="ru-RU" sz="1200" dirty="0"/>
              <a:t>В - </a:t>
            </a:r>
            <a:r>
              <a:rPr lang="uk-UA" sz="1200" dirty="0" err="1"/>
              <a:t>Вільмар</a:t>
            </a:r>
            <a:r>
              <a:rPr lang="uk-UA" sz="1200" dirty="0"/>
              <a:t> Швабе</a:t>
            </a:r>
          </a:p>
          <a:p>
            <a:r>
              <a:rPr lang="ru-RU" sz="1200" dirty="0"/>
              <a:t>Г </a:t>
            </a:r>
            <a:r>
              <a:rPr lang="uk-UA" sz="1200" dirty="0"/>
              <a:t>- Джеймс Кент</a:t>
            </a:r>
          </a:p>
          <a:p>
            <a:r>
              <a:rPr lang="ru-RU" sz="1200" dirty="0"/>
              <a:t>Д - </a:t>
            </a:r>
            <a:r>
              <a:rPr lang="uk-UA" sz="1200" dirty="0"/>
              <a:t>Фрідріх </a:t>
            </a:r>
            <a:r>
              <a:rPr lang="uk-UA" sz="1200" dirty="0" err="1"/>
              <a:t>Штромейер</a:t>
            </a:r>
            <a:endParaRPr lang="uk-UA" sz="1200" dirty="0"/>
          </a:p>
          <a:p>
            <a:r>
              <a:rPr lang="uk-UA" sz="1200" dirty="0"/>
              <a:t>4</a:t>
            </a:r>
            <a:r>
              <a:rPr lang="uk-UA" sz="1200" dirty="0" smtClean="0"/>
              <a:t>. </a:t>
            </a:r>
            <a:r>
              <a:rPr lang="uk-UA" sz="1200" dirty="0"/>
              <a:t>Яке дерево вивчав </a:t>
            </a:r>
            <a:r>
              <a:rPr lang="uk-UA" sz="1200" dirty="0" err="1"/>
              <a:t>Ганеманн</a:t>
            </a:r>
            <a:r>
              <a:rPr lang="uk-UA" sz="1200" dirty="0"/>
              <a:t>, за яким згодом довів, що «Подібне лікується подібним»:</a:t>
            </a:r>
          </a:p>
          <a:p>
            <a:r>
              <a:rPr lang="ru-RU" sz="1200" dirty="0"/>
              <a:t>А - </a:t>
            </a:r>
            <a:r>
              <a:rPr lang="uk-UA" sz="1200" dirty="0"/>
              <a:t>хіна</a:t>
            </a:r>
          </a:p>
          <a:p>
            <a:r>
              <a:rPr lang="ru-RU" sz="1200" dirty="0"/>
              <a:t>Б - </a:t>
            </a:r>
            <a:r>
              <a:rPr lang="uk-UA" sz="1200" dirty="0"/>
              <a:t>ялиця</a:t>
            </a:r>
          </a:p>
          <a:p>
            <a:r>
              <a:rPr lang="ru-RU" sz="1200" dirty="0"/>
              <a:t>В - </a:t>
            </a:r>
            <a:r>
              <a:rPr lang="uk-UA" sz="1200" dirty="0"/>
              <a:t>евкаліпт</a:t>
            </a:r>
          </a:p>
          <a:p>
            <a:r>
              <a:rPr lang="ru-RU" sz="1200" dirty="0"/>
              <a:t>Г </a:t>
            </a:r>
            <a:r>
              <a:rPr lang="uk-UA" sz="1200" dirty="0"/>
              <a:t>- кипарис</a:t>
            </a:r>
          </a:p>
          <a:p>
            <a:r>
              <a:rPr lang="ru-RU" sz="1200" dirty="0"/>
              <a:t>Д - </a:t>
            </a:r>
            <a:r>
              <a:rPr lang="uk-UA" sz="1200" dirty="0" err="1"/>
              <a:t>тіс</a:t>
            </a:r>
            <a:endParaRPr lang="uk-UA" sz="1200" dirty="0"/>
          </a:p>
          <a:p>
            <a:r>
              <a:rPr lang="uk-UA" sz="1200" dirty="0"/>
              <a:t>5</a:t>
            </a:r>
            <a:r>
              <a:rPr lang="uk-UA" sz="1200" dirty="0" smtClean="0"/>
              <a:t>. </a:t>
            </a:r>
            <a:r>
              <a:rPr lang="uk-UA" sz="1200" dirty="0"/>
              <a:t>В якому році були опубліковані результати праць </a:t>
            </a:r>
            <a:r>
              <a:rPr lang="uk-UA" sz="1200" dirty="0" err="1"/>
              <a:t>Ганеманна</a:t>
            </a:r>
            <a:r>
              <a:rPr lang="uk-UA" sz="1200" dirty="0"/>
              <a:t> «</a:t>
            </a:r>
            <a:r>
              <a:rPr lang="uk-UA" sz="1200" dirty="0" err="1"/>
              <a:t>Органон</a:t>
            </a:r>
            <a:r>
              <a:rPr lang="uk-UA" sz="1200" dirty="0"/>
              <a:t> лікарського мистецтва»:</a:t>
            </a:r>
          </a:p>
          <a:p>
            <a:r>
              <a:rPr lang="ru-RU" sz="1200" dirty="0"/>
              <a:t>А - </a:t>
            </a:r>
            <a:r>
              <a:rPr lang="uk-UA" sz="1200" dirty="0"/>
              <a:t>1810</a:t>
            </a:r>
          </a:p>
          <a:p>
            <a:r>
              <a:rPr lang="ru-RU" sz="1200" dirty="0"/>
              <a:t>Б - </a:t>
            </a:r>
            <a:r>
              <a:rPr lang="uk-UA" sz="1200" dirty="0"/>
              <a:t>1910</a:t>
            </a:r>
          </a:p>
          <a:p>
            <a:r>
              <a:rPr lang="ru-RU" sz="1200" dirty="0"/>
              <a:t>В - </a:t>
            </a:r>
            <a:r>
              <a:rPr lang="uk-UA" sz="1200" dirty="0"/>
              <a:t>1710</a:t>
            </a:r>
          </a:p>
          <a:p>
            <a:r>
              <a:rPr lang="ru-RU" sz="1200" dirty="0"/>
              <a:t>Г </a:t>
            </a:r>
            <a:r>
              <a:rPr lang="uk-UA" sz="1200" dirty="0"/>
              <a:t>- 1850</a:t>
            </a:r>
          </a:p>
          <a:p>
            <a:r>
              <a:rPr lang="ru-RU" sz="1200" dirty="0"/>
              <a:t>Д - </a:t>
            </a:r>
            <a:r>
              <a:rPr lang="uk-UA" sz="1200" dirty="0"/>
              <a:t>1950</a:t>
            </a:r>
          </a:p>
        </p:txBody>
      </p:sp>
      <p:sp>
        <p:nvSpPr>
          <p:cNvPr id="2" name="Номер слайда 1"/>
          <p:cNvSpPr>
            <a:spLocks noGrp="1"/>
          </p:cNvSpPr>
          <p:nvPr>
            <p:ph type="sldNum" sz="quarter" idx="12"/>
          </p:nvPr>
        </p:nvSpPr>
        <p:spPr/>
        <p:txBody>
          <a:bodyPr/>
          <a:lstStyle/>
          <a:p>
            <a:fld id="{CB835EAE-7467-4947-9CF8-7C3B5B227A9C}" type="slidenum">
              <a:rPr lang="uk-UA" smtClean="0"/>
              <a:t>87</a:t>
            </a:fld>
            <a:endParaRPr lang="uk-UA"/>
          </a:p>
        </p:txBody>
      </p:sp>
    </p:spTree>
    <p:extLst>
      <p:ext uri="{BB962C8B-B14F-4D97-AF65-F5344CB8AC3E}">
        <p14:creationId xmlns:p14="http://schemas.microsoft.com/office/powerpoint/2010/main" val="336276102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78691" y="184727"/>
            <a:ext cx="11102109" cy="6142182"/>
          </a:xfrm>
        </p:spPr>
        <p:txBody>
          <a:bodyPr>
            <a:normAutofit fontScale="70000" lnSpcReduction="20000"/>
          </a:bodyPr>
          <a:lstStyle/>
          <a:p>
            <a:pPr algn="ctr"/>
            <a:r>
              <a:rPr lang="uk-UA" b="1" dirty="0"/>
              <a:t>Перелік основної рекомендованої літератури:</a:t>
            </a:r>
            <a:r>
              <a:rPr lang="uk-UA" i="1" dirty="0"/>
              <a:t> </a:t>
            </a:r>
            <a:endParaRPr lang="uk-UA" dirty="0"/>
          </a:p>
          <a:p>
            <a:pPr lvl="0"/>
            <a:r>
              <a:rPr lang="uk-UA" dirty="0"/>
              <a:t>Гомеопатична фармація і медицина. Глосарій термінів та </a:t>
            </a:r>
            <a:r>
              <a:rPr lang="uk-UA" dirty="0" smtClean="0"/>
              <a:t>визначень. </a:t>
            </a:r>
            <a:r>
              <a:rPr lang="uk-UA" dirty="0" err="1"/>
              <a:t>Гомеопатическая</a:t>
            </a:r>
            <a:r>
              <a:rPr lang="uk-UA" dirty="0"/>
              <a:t> </a:t>
            </a:r>
            <a:r>
              <a:rPr lang="uk-UA" dirty="0" err="1"/>
              <a:t>фармация</a:t>
            </a:r>
            <a:r>
              <a:rPr lang="uk-UA" dirty="0"/>
              <a:t> и медицина. </a:t>
            </a:r>
            <a:r>
              <a:rPr lang="uk-UA" dirty="0" err="1"/>
              <a:t>Глосарий</a:t>
            </a:r>
            <a:r>
              <a:rPr lang="uk-UA" dirty="0"/>
              <a:t> </a:t>
            </a:r>
            <a:r>
              <a:rPr lang="uk-UA" dirty="0" err="1"/>
              <a:t>терминов</a:t>
            </a:r>
            <a:r>
              <a:rPr lang="uk-UA" dirty="0"/>
              <a:t> и </a:t>
            </a:r>
            <a:r>
              <a:rPr lang="uk-UA" dirty="0" err="1"/>
              <a:t>определений</a:t>
            </a:r>
            <a:r>
              <a:rPr lang="uk-UA" dirty="0"/>
              <a:t>: </a:t>
            </a:r>
            <a:r>
              <a:rPr lang="uk-UA" dirty="0" err="1"/>
              <a:t>навч</a:t>
            </a:r>
            <a:r>
              <a:rPr lang="uk-UA" dirty="0"/>
              <a:t>. посібник для </a:t>
            </a:r>
            <a:r>
              <a:rPr lang="uk-UA" dirty="0" err="1"/>
              <a:t>студ</a:t>
            </a:r>
            <a:r>
              <a:rPr lang="uk-UA" dirty="0"/>
              <a:t>. </a:t>
            </a:r>
            <a:r>
              <a:rPr lang="uk-UA" dirty="0" err="1"/>
              <a:t>вищ</a:t>
            </a:r>
            <a:r>
              <a:rPr lang="uk-UA" dirty="0"/>
              <a:t>. </a:t>
            </a:r>
            <a:r>
              <a:rPr lang="uk-UA" dirty="0" err="1"/>
              <a:t>Навч</a:t>
            </a:r>
            <a:r>
              <a:rPr lang="uk-UA" dirty="0"/>
              <a:t>. Закладів / Л.І. Вишневська, О.Ю. </a:t>
            </a:r>
            <a:r>
              <a:rPr lang="uk-UA" dirty="0" err="1"/>
              <a:t>Сергеєва</a:t>
            </a:r>
            <a:r>
              <a:rPr lang="uk-UA" dirty="0"/>
              <a:t>, С.В. Олійник ; за ред. Л.І. </a:t>
            </a:r>
            <a:r>
              <a:rPr lang="uk-UA" dirty="0" err="1"/>
              <a:t>Вишневскької</a:t>
            </a:r>
            <a:r>
              <a:rPr lang="uk-UA" dirty="0"/>
              <a:t>. – Х. : Оригінал, 2017. – 340 с.</a:t>
            </a:r>
          </a:p>
          <a:p>
            <a:pPr lvl="0"/>
            <a:r>
              <a:rPr lang="uk-UA" dirty="0"/>
              <a:t>Гомеопатичні </a:t>
            </a:r>
            <a:r>
              <a:rPr lang="uk-UA" dirty="0" err="1"/>
              <a:t>препарти</a:t>
            </a:r>
            <a:r>
              <a:rPr lang="uk-UA" dirty="0"/>
              <a:t>: навчальний посібник / </a:t>
            </a:r>
            <a:r>
              <a:rPr lang="uk-UA" dirty="0" err="1"/>
              <a:t>упоряд</a:t>
            </a:r>
            <a:r>
              <a:rPr lang="uk-UA" dirty="0"/>
              <a:t>.: Борисюк І.Ю., </a:t>
            </a:r>
            <a:r>
              <a:rPr lang="uk-UA" dirty="0" err="1"/>
              <a:t>Фізор</a:t>
            </a:r>
            <a:r>
              <a:rPr lang="uk-UA" dirty="0"/>
              <a:t> Н.С., Валіводзь І.П. Одеса, </a:t>
            </a:r>
            <a:r>
              <a:rPr lang="uk-UA" dirty="0" err="1"/>
              <a:t>ОНМедУ</a:t>
            </a:r>
            <a:r>
              <a:rPr lang="uk-UA" dirty="0"/>
              <a:t>, 2020.-168 с.</a:t>
            </a:r>
          </a:p>
          <a:p>
            <a:pPr lvl="0"/>
            <a:r>
              <a:rPr lang="uk-UA" dirty="0"/>
              <a:t>Аптечна технологія ліків: підручник для </a:t>
            </a:r>
            <a:r>
              <a:rPr lang="uk-UA" dirty="0" err="1"/>
              <a:t>студ</a:t>
            </a:r>
            <a:r>
              <a:rPr lang="uk-UA" dirty="0"/>
              <a:t>. </a:t>
            </a:r>
            <a:r>
              <a:rPr lang="uk-UA" dirty="0" err="1"/>
              <a:t>фарм</a:t>
            </a:r>
            <a:r>
              <a:rPr lang="uk-UA" dirty="0"/>
              <a:t>. ф-</a:t>
            </a:r>
            <a:r>
              <a:rPr lang="uk-UA" dirty="0" err="1"/>
              <a:t>тів</a:t>
            </a:r>
            <a:r>
              <a:rPr lang="uk-UA" dirty="0"/>
              <a:t> ВМНЗ України ІІІ-ІV рівнів акредитації / Тихонов О.І., </a:t>
            </a:r>
            <a:r>
              <a:rPr lang="uk-UA" dirty="0" err="1"/>
              <a:t>Ярних</a:t>
            </a:r>
            <a:r>
              <a:rPr lang="uk-UA" dirty="0"/>
              <a:t> Т.Г. ; за ред. О. І. Тихонова. – Вид. 4-те, </a:t>
            </a:r>
            <a:r>
              <a:rPr lang="uk-UA" dirty="0" err="1"/>
              <a:t>випр</a:t>
            </a:r>
            <a:r>
              <a:rPr lang="uk-UA" dirty="0"/>
              <a:t>. та </a:t>
            </a:r>
            <a:r>
              <a:rPr lang="uk-UA" dirty="0" err="1"/>
              <a:t>допов</a:t>
            </a:r>
            <a:r>
              <a:rPr lang="uk-UA" dirty="0"/>
              <a:t>. – Вінниця : Нова Книга, 2016. – 536 с.</a:t>
            </a:r>
          </a:p>
          <a:p>
            <a:pPr lvl="0"/>
            <a:r>
              <a:rPr lang="uk-UA" dirty="0"/>
              <a:t>Державна Фармакопея України / Державне підприємство «Український науковий фармакопейний центр якості лікарських засобів». - 2-е вид. - Доповнення 1. - Харків: Державне підприємство «Український науковий фармакопейний центр якості лікарських засобів», 2016. - 360 с. </a:t>
            </a:r>
          </a:p>
          <a:p>
            <a:pPr lvl="0" hangingPunct="0"/>
            <a:r>
              <a:rPr lang="uk-UA" dirty="0"/>
              <a:t>Державна фармакопея України: / </a:t>
            </a:r>
            <a:r>
              <a:rPr lang="uk-UA" dirty="0" err="1"/>
              <a:t>Укр</a:t>
            </a:r>
            <a:r>
              <a:rPr lang="uk-UA" dirty="0"/>
              <a:t>. наук. фармакопейний центр якості лікарських засобів. – 2 вид. – Х.: </a:t>
            </a:r>
            <a:r>
              <a:rPr lang="uk-UA" dirty="0" err="1"/>
              <a:t>Держ</a:t>
            </a:r>
            <a:r>
              <a:rPr lang="uk-UA" dirty="0"/>
              <a:t>. п-во «</a:t>
            </a:r>
            <a:r>
              <a:rPr lang="uk-UA" dirty="0" err="1"/>
              <a:t>Укр</a:t>
            </a:r>
            <a:r>
              <a:rPr lang="uk-UA" dirty="0"/>
              <a:t>. наук. фармакопейний центр лікарських засобів», 2015. – Т 1. – 1128 с.</a:t>
            </a:r>
          </a:p>
          <a:p>
            <a:pPr lvl="0" hangingPunct="0"/>
            <a:r>
              <a:rPr lang="uk-UA" dirty="0"/>
              <a:t>Державна Фармакопея України / Державне підприємство «Український науковий фармакопейний центр якості лікарських засобів» – 2-е вид. – Харків: Державне підприємство «Український науковий фармакопейний центр якості лікарських засобів», 2015. – Т. 3. – 732 с.</a:t>
            </a:r>
          </a:p>
          <a:p>
            <a:pPr lvl="0"/>
            <a:r>
              <a:rPr lang="uk-UA" dirty="0"/>
              <a:t>Допоміжні речовини у виробництві ліків : </a:t>
            </a:r>
            <a:r>
              <a:rPr lang="uk-UA" dirty="0" err="1"/>
              <a:t>навч</a:t>
            </a:r>
            <a:r>
              <a:rPr lang="uk-UA" dirty="0"/>
              <a:t>. </a:t>
            </a:r>
            <a:r>
              <a:rPr lang="uk-UA" dirty="0" err="1"/>
              <a:t>посібн</a:t>
            </a:r>
            <a:r>
              <a:rPr lang="uk-UA" dirty="0"/>
              <a:t>. для </a:t>
            </a:r>
            <a:r>
              <a:rPr lang="uk-UA" dirty="0" err="1"/>
              <a:t>студ</a:t>
            </a:r>
            <a:r>
              <a:rPr lang="uk-UA" dirty="0"/>
              <a:t>. </a:t>
            </a:r>
            <a:r>
              <a:rPr lang="uk-UA" dirty="0" err="1"/>
              <a:t>вищ</a:t>
            </a:r>
            <a:r>
              <a:rPr lang="uk-UA" dirty="0"/>
              <a:t>. </a:t>
            </a:r>
            <a:r>
              <a:rPr lang="uk-UA" dirty="0" err="1"/>
              <a:t>фармац</a:t>
            </a:r>
            <a:r>
              <a:rPr lang="uk-UA" dirty="0"/>
              <a:t>. </a:t>
            </a:r>
            <a:r>
              <a:rPr lang="uk-UA" dirty="0" err="1"/>
              <a:t>навч</a:t>
            </a:r>
            <a:r>
              <a:rPr lang="uk-UA" dirty="0"/>
              <a:t>. </a:t>
            </a:r>
            <a:r>
              <a:rPr lang="uk-UA" dirty="0" err="1"/>
              <a:t>закл</a:t>
            </a:r>
            <a:r>
              <a:rPr lang="uk-UA" dirty="0"/>
              <a:t>. / О.А. Рубан, І.М. </a:t>
            </a:r>
            <a:r>
              <a:rPr lang="uk-UA" dirty="0" err="1"/>
              <a:t>Перцев</a:t>
            </a:r>
            <a:r>
              <a:rPr lang="uk-UA" dirty="0"/>
              <a:t>, С.А. Куценко, Ю.С. </a:t>
            </a:r>
            <a:r>
              <a:rPr lang="uk-UA" dirty="0" err="1"/>
              <a:t>Маслій</a:t>
            </a:r>
            <a:r>
              <a:rPr lang="uk-UA" dirty="0"/>
              <a:t>; за ред. І.М. Перцева. – Х.: Золоті сторінки, 2016. – 720 с.</a:t>
            </a:r>
          </a:p>
          <a:p>
            <a:pPr lvl="0" fontAlgn="base" hangingPunct="0"/>
            <a:r>
              <a:rPr lang="uk-UA" dirty="0" err="1"/>
              <a:t>Вильям</a:t>
            </a:r>
            <a:r>
              <a:rPr lang="uk-UA" dirty="0"/>
              <a:t> </a:t>
            </a:r>
            <a:r>
              <a:rPr lang="uk-UA" dirty="0" err="1"/>
              <a:t>Берике</a:t>
            </a:r>
            <a:r>
              <a:rPr lang="uk-UA" dirty="0"/>
              <a:t> </a:t>
            </a:r>
            <a:r>
              <a:rPr lang="uk-UA" dirty="0" err="1"/>
              <a:t>Materia</a:t>
            </a:r>
            <a:r>
              <a:rPr lang="uk-UA" dirty="0"/>
              <a:t> </a:t>
            </a:r>
            <a:r>
              <a:rPr lang="uk-UA" dirty="0" err="1"/>
              <a:t>Medica</a:t>
            </a:r>
            <a:r>
              <a:rPr lang="uk-UA" dirty="0"/>
              <a:t> </a:t>
            </a:r>
            <a:r>
              <a:rPr lang="uk-UA" dirty="0" err="1"/>
              <a:t>гомеопатических</a:t>
            </a:r>
            <a:r>
              <a:rPr lang="uk-UA" dirty="0"/>
              <a:t> </a:t>
            </a:r>
            <a:r>
              <a:rPr lang="uk-UA" dirty="0" err="1"/>
              <a:t>препаратов</a:t>
            </a:r>
            <a:r>
              <a:rPr lang="uk-UA" dirty="0"/>
              <a:t>. </a:t>
            </a:r>
            <a:r>
              <a:rPr lang="uk-UA" dirty="0" err="1"/>
              <a:t>Libra</a:t>
            </a:r>
            <a:r>
              <a:rPr lang="uk-UA" dirty="0"/>
              <a:t>. 2017. 720 с.</a:t>
            </a:r>
          </a:p>
          <a:p>
            <a:pPr lvl="0" fontAlgn="base" hangingPunct="0"/>
            <a:r>
              <a:rPr lang="uk-UA" dirty="0"/>
              <a:t>Практикум по технологи </a:t>
            </a:r>
            <a:r>
              <a:rPr lang="uk-UA" dirty="0" err="1"/>
              <a:t>гомеопатических</a:t>
            </a:r>
            <a:r>
              <a:rPr lang="uk-UA" dirty="0"/>
              <a:t> </a:t>
            </a:r>
            <a:r>
              <a:rPr lang="uk-UA" dirty="0" err="1"/>
              <a:t>препаратов</a:t>
            </a:r>
            <a:r>
              <a:rPr lang="uk-UA" dirty="0"/>
              <a:t>: Для </a:t>
            </a:r>
            <a:r>
              <a:rPr lang="uk-UA" dirty="0" err="1"/>
              <a:t>студ</a:t>
            </a:r>
            <a:r>
              <a:rPr lang="uk-UA" dirty="0"/>
              <a:t>. Фар </a:t>
            </a:r>
            <a:r>
              <a:rPr lang="uk-UA" dirty="0" err="1"/>
              <a:t>мац</a:t>
            </a:r>
            <a:r>
              <a:rPr lang="uk-UA" dirty="0"/>
              <a:t>. </a:t>
            </a:r>
            <a:r>
              <a:rPr lang="uk-UA" dirty="0" err="1"/>
              <a:t>вузов</a:t>
            </a:r>
            <a:r>
              <a:rPr lang="uk-UA" dirty="0"/>
              <a:t> и ф-</a:t>
            </a:r>
            <a:r>
              <a:rPr lang="uk-UA" dirty="0" err="1"/>
              <a:t>тов</a:t>
            </a:r>
            <a:r>
              <a:rPr lang="uk-UA" dirty="0"/>
              <a:t> / А.И. Тихонов, М.Ф. </a:t>
            </a:r>
            <a:r>
              <a:rPr lang="uk-UA" dirty="0" err="1"/>
              <a:t>Пасечник</a:t>
            </a:r>
            <a:r>
              <a:rPr lang="uk-UA" dirty="0"/>
              <a:t>, Т.Г. </a:t>
            </a:r>
            <a:r>
              <a:rPr lang="uk-UA" dirty="0" err="1"/>
              <a:t>Ярных</a:t>
            </a:r>
            <a:r>
              <a:rPr lang="uk-UA" dirty="0"/>
              <a:t>, Л.И. </a:t>
            </a:r>
            <a:r>
              <a:rPr lang="uk-UA" dirty="0" err="1"/>
              <a:t>Вишневская</a:t>
            </a:r>
            <a:r>
              <a:rPr lang="uk-UA" dirty="0"/>
              <a:t>, С.А. Тихонова; </a:t>
            </a:r>
            <a:r>
              <a:rPr lang="uk-UA" dirty="0" err="1"/>
              <a:t>Под</a:t>
            </a:r>
            <a:r>
              <a:rPr lang="uk-UA" dirty="0"/>
              <a:t> ред.. А.И. Тихонова. – Х.: </a:t>
            </a:r>
            <a:r>
              <a:rPr lang="uk-UA" dirty="0" err="1"/>
              <a:t>Оригинал</a:t>
            </a:r>
            <a:r>
              <a:rPr lang="uk-UA" dirty="0"/>
              <a:t>, 2006. – 160 с.</a:t>
            </a:r>
          </a:p>
          <a:p>
            <a:pPr lvl="0" fontAlgn="base" hangingPunct="0"/>
            <a:r>
              <a:rPr lang="uk-UA" dirty="0"/>
              <a:t>Технологія гомеопатичних лікарських засобів : навчально-методичний посібник для викладачів / Л. І. Вишневська, Н. П. </a:t>
            </a:r>
            <a:r>
              <a:rPr lang="uk-UA" dirty="0" err="1"/>
              <a:t>Половко</a:t>
            </a:r>
            <a:r>
              <a:rPr lang="uk-UA" dirty="0"/>
              <a:t>, С. В. Олійник, І. С. </a:t>
            </a:r>
            <a:r>
              <a:rPr lang="uk-UA" dirty="0" err="1"/>
              <a:t>Коноваленко</a:t>
            </a:r>
            <a:r>
              <a:rPr lang="uk-UA" dirty="0"/>
              <a:t>. – Х.: Вид-во </a:t>
            </a:r>
            <a:r>
              <a:rPr lang="uk-UA" dirty="0" err="1"/>
              <a:t>НФаУ</a:t>
            </a:r>
            <a:r>
              <a:rPr lang="uk-UA" dirty="0"/>
              <a:t>, 2018. – 86 с.</a:t>
            </a:r>
          </a:p>
          <a:p>
            <a:pPr lvl="0" fontAlgn="base" hangingPunct="0"/>
            <a:r>
              <a:rPr lang="uk-UA" dirty="0"/>
              <a:t>Методичні рекомендації з підготовки до підсумкового модульного контролю з технології гомеопатичних лікарських засобів для здобувачів вищої освіти / Л. І. Вишневська, Н. П. </a:t>
            </a:r>
            <a:r>
              <a:rPr lang="uk-UA" dirty="0" err="1"/>
              <a:t>Половко</a:t>
            </a:r>
            <a:r>
              <a:rPr lang="uk-UA" dirty="0"/>
              <a:t>, С. В. Олійник, І. С. </a:t>
            </a:r>
            <a:r>
              <a:rPr lang="uk-UA" dirty="0" err="1"/>
              <a:t>Коноваленко</a:t>
            </a:r>
            <a:r>
              <a:rPr lang="uk-UA" dirty="0"/>
              <a:t>. – Х.: Вид-во </a:t>
            </a:r>
            <a:r>
              <a:rPr lang="uk-UA" dirty="0" err="1"/>
              <a:t>НФаУ</a:t>
            </a:r>
            <a:r>
              <a:rPr lang="uk-UA" dirty="0"/>
              <a:t>, 2018. – 27 с.</a:t>
            </a:r>
          </a:p>
          <a:p>
            <a:pPr lvl="0" fontAlgn="base" hangingPunct="0"/>
            <a:r>
              <a:rPr lang="uk-UA" dirty="0"/>
              <a:t>Технологія гомеопатичних лікарських засобів : метод. </a:t>
            </a:r>
            <a:r>
              <a:rPr lang="uk-UA" dirty="0" err="1"/>
              <a:t>рек</a:t>
            </a:r>
            <a:r>
              <a:rPr lang="uk-UA" dirty="0"/>
              <a:t>. до практичних і семінарських занять / Л. І. Вишневська, Н. П. </a:t>
            </a:r>
            <a:r>
              <a:rPr lang="uk-UA" dirty="0" err="1"/>
              <a:t>Половко</a:t>
            </a:r>
            <a:r>
              <a:rPr lang="uk-UA" dirty="0"/>
              <a:t>, С. В. Олійник, І. С. </a:t>
            </a:r>
            <a:r>
              <a:rPr lang="uk-UA" dirty="0" err="1"/>
              <a:t>Коноваленко</a:t>
            </a:r>
            <a:r>
              <a:rPr lang="uk-UA" dirty="0"/>
              <a:t>. – Х.: Вид-во </a:t>
            </a:r>
            <a:r>
              <a:rPr lang="uk-UA" dirty="0" err="1"/>
              <a:t>НФаУ</a:t>
            </a:r>
            <a:r>
              <a:rPr lang="uk-UA" dirty="0"/>
              <a:t>, 2018. – 56 с.</a:t>
            </a:r>
          </a:p>
          <a:p>
            <a:pPr lvl="0" fontAlgn="base" hangingPunct="0"/>
            <a:r>
              <a:rPr lang="uk-UA" dirty="0"/>
              <a:t>Організація самостійної роботи студентів з дисципліни «Технологія гомеопатичних лікарських засобів» : методичні рекомендації / Л. І. Вишневська, Н. П. </a:t>
            </a:r>
            <a:r>
              <a:rPr lang="uk-UA" dirty="0" err="1"/>
              <a:t>Половко</a:t>
            </a:r>
            <a:r>
              <a:rPr lang="uk-UA" dirty="0"/>
              <a:t>, С. В. Олійник, І. С. </a:t>
            </a:r>
            <a:r>
              <a:rPr lang="uk-UA" dirty="0" err="1"/>
              <a:t>Коноваленко</a:t>
            </a:r>
            <a:r>
              <a:rPr lang="uk-UA" dirty="0"/>
              <a:t>. – Харків: </a:t>
            </a:r>
            <a:r>
              <a:rPr lang="uk-UA" dirty="0" err="1"/>
              <a:t>НФаУ</a:t>
            </a:r>
            <a:r>
              <a:rPr lang="uk-UA" dirty="0"/>
              <a:t>, 2018. – 39 с.</a:t>
            </a:r>
          </a:p>
        </p:txBody>
      </p:sp>
      <p:sp>
        <p:nvSpPr>
          <p:cNvPr id="2" name="Номер слайда 1"/>
          <p:cNvSpPr>
            <a:spLocks noGrp="1"/>
          </p:cNvSpPr>
          <p:nvPr>
            <p:ph type="sldNum" sz="quarter" idx="12"/>
          </p:nvPr>
        </p:nvSpPr>
        <p:spPr/>
        <p:txBody>
          <a:bodyPr/>
          <a:lstStyle/>
          <a:p>
            <a:fld id="{CB835EAE-7467-4947-9CF8-7C3B5B227A9C}" type="slidenum">
              <a:rPr lang="uk-UA" smtClean="0"/>
              <a:t>88</a:t>
            </a:fld>
            <a:endParaRPr lang="uk-UA"/>
          </a:p>
        </p:txBody>
      </p:sp>
    </p:spTree>
    <p:extLst>
      <p:ext uri="{BB962C8B-B14F-4D97-AF65-F5344CB8AC3E}">
        <p14:creationId xmlns:p14="http://schemas.microsoft.com/office/powerpoint/2010/main" val="77296496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Объект 1"/>
          <p:cNvSpPr>
            <a:spLocks noGrp="1"/>
          </p:cNvSpPr>
          <p:nvPr>
            <p:ph idx="1"/>
          </p:nvPr>
        </p:nvSpPr>
        <p:spPr/>
        <p:txBody>
          <a:bodyPr/>
          <a:lstStyle/>
          <a:p>
            <a:endParaRPr lang="ru-RU" smtClean="0"/>
          </a:p>
        </p:txBody>
      </p:sp>
      <p:sp>
        <p:nvSpPr>
          <p:cNvPr id="3" name="Заголовок 2"/>
          <p:cNvSpPr>
            <a:spLocks noGrp="1"/>
          </p:cNvSpPr>
          <p:nvPr>
            <p:ph type="title"/>
          </p:nvPr>
        </p:nvSpPr>
        <p:spPr/>
        <p:txBody>
          <a:bodyPr/>
          <a:lstStyle/>
          <a:p>
            <a:pPr>
              <a:defRPr/>
            </a:pPr>
            <a:endParaRPr lang="ru-RU"/>
          </a:p>
        </p:txBody>
      </p:sp>
      <p:pic>
        <p:nvPicPr>
          <p:cNvPr id="64515" name="Picture 2" descr="G:\ГОМЕОПАТИЯ\ВСЕ ДОКУМЕНТЫ\ЛЕКЦИИ\img18 (1).jpg"/>
          <p:cNvPicPr>
            <a:picLocks noChangeAspect="1" noChangeArrowheads="1"/>
          </p:cNvPicPr>
          <p:nvPr/>
        </p:nvPicPr>
        <p:blipFill>
          <a:blip r:embed="rId2"/>
          <a:srcRect/>
          <a:stretch>
            <a:fillRect/>
          </a:stretch>
        </p:blipFill>
        <p:spPr bwMode="auto">
          <a:xfrm>
            <a:off x="1524000" y="0"/>
            <a:ext cx="9144000" cy="6858000"/>
          </a:xfrm>
          <a:prstGeom prst="rect">
            <a:avLst/>
          </a:prstGeom>
          <a:noFill/>
          <a:ln w="9525">
            <a:noFill/>
            <a:miter lim="800000"/>
            <a:headEnd/>
            <a:tailEnd/>
          </a:ln>
        </p:spPr>
      </p:pic>
    </p:spTree>
    <p:extLst>
      <p:ext uri="{BB962C8B-B14F-4D97-AF65-F5344CB8AC3E}">
        <p14:creationId xmlns:p14="http://schemas.microsoft.com/office/powerpoint/2010/main" val="1197394293"/>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themeOverride>
</file>

<file path=docProps/app.xml><?xml version="1.0" encoding="utf-8"?>
<Properties xmlns="http://schemas.openxmlformats.org/officeDocument/2006/extended-properties" xmlns:vt="http://schemas.openxmlformats.org/officeDocument/2006/docPropsVTypes">
  <Template/>
  <TotalTime>96</TotalTime>
  <Words>8438</Words>
  <Application>Microsoft Office PowerPoint</Application>
  <PresentationFormat>Широкоэкранный</PresentationFormat>
  <Paragraphs>852</Paragraphs>
  <Slides>89</Slides>
  <Notes>4</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89</vt:i4>
      </vt:variant>
    </vt:vector>
  </HeadingPairs>
  <TitlesOfParts>
    <vt:vector size="100" baseType="lpstr">
      <vt:lpstr>Arial</vt:lpstr>
      <vt:lpstr>Calibri</vt:lpstr>
      <vt:lpstr>Constantia</vt:lpstr>
      <vt:lpstr>メイリオ</vt:lpstr>
      <vt:lpstr>Symbol</vt:lpstr>
      <vt:lpstr>Times New Roman</vt:lpstr>
      <vt:lpstr>Trebuchet MS</vt:lpstr>
      <vt:lpstr>Wingdings</vt:lpstr>
      <vt:lpstr>Wingdings 2</vt:lpstr>
      <vt:lpstr>Wingdings 3</vt:lpstr>
      <vt:lpstr>Аспект</vt:lpstr>
      <vt:lpstr>Лекція 1</vt:lpstr>
      <vt:lpstr>Презентация PowerPoint</vt:lpstr>
      <vt:lpstr>Презентация PowerPoint</vt:lpstr>
      <vt:lpstr>«Similia similibus curаntur» («Подібне лікується подібним»).</vt:lpstr>
      <vt:lpstr>Презентация PowerPoint</vt:lpstr>
      <vt:lpstr>Історія розвитку гомеопатії. </vt:lpstr>
      <vt:lpstr>Презентация PowerPoint</vt:lpstr>
      <vt:lpstr>Презентация PowerPoint</vt:lpstr>
      <vt:lpstr>Презентация PowerPoint</vt:lpstr>
      <vt:lpstr>Презентация PowerPoint</vt:lpstr>
      <vt:lpstr>Презентация PowerPoint</vt:lpstr>
      <vt:lpstr> Класифікація гомеопатичних засобів по агрегатному стану і способу введення</vt:lpstr>
      <vt:lpstr>Презентация PowerPoint</vt:lpstr>
      <vt:lpstr>Презентация PowerPoint</vt:lpstr>
      <vt:lpstr>Презентация PowerPoint</vt:lpstr>
      <vt:lpstr>Ін'єкційні розчини</vt:lpstr>
      <vt:lpstr>Презентация PowerPoint</vt:lpstr>
      <vt:lpstr>Презентация PowerPoint</vt:lpstr>
      <vt:lpstr>Презентация PowerPoint</vt:lpstr>
      <vt:lpstr>Презентация PowerPoint</vt:lpstr>
      <vt:lpstr>Сучасні гомеопатичні препарати</vt:lpstr>
      <vt:lpstr>Сучасні гомеопатичні препарати</vt:lpstr>
      <vt:lpstr>Сучасні гомеопатичні препарати</vt:lpstr>
      <vt:lpstr>Сучасні гомеопатичні препарати</vt:lpstr>
      <vt:lpstr>Розподіл гомеопатичних ЛЗ за лікарською формою</vt:lpstr>
      <vt:lpstr>План лекції</vt:lpstr>
      <vt:lpstr>Презентация PowerPoint</vt:lpstr>
      <vt:lpstr>Презентация PowerPoint</vt:lpstr>
      <vt:lpstr>Імунна регулююча система</vt:lpstr>
      <vt:lpstr>Презентация PowerPoint</vt:lpstr>
      <vt:lpstr>Психіка</vt:lpstr>
      <vt:lpstr>Презентация PowerPoint</vt:lpstr>
      <vt:lpstr>Інформаційно-енергетична голограмна теорія</vt:lpstr>
      <vt:lpstr>Презентация PowerPoint</vt:lpstr>
      <vt:lpstr>Презентация PowerPoint</vt:lpstr>
      <vt:lpstr>Вода – носій енергетичної пам’яті</vt:lpstr>
      <vt:lpstr>Презентация PowerPoint</vt:lpstr>
      <vt:lpstr>Презентация PowerPoint</vt:lpstr>
      <vt:lpstr>Презентация PowerPoint</vt:lpstr>
      <vt:lpstr>Презентация PowerPoint</vt:lpstr>
      <vt:lpstr>Презентация PowerPoint</vt:lpstr>
      <vt:lpstr>АЛГОРИТМ ТЕХНОЛОГІЇ МАТРИЧНОЇ НАСТОЙКИ ЗА МЕТОДОМ  1 ЗГІДНО ДФУ</vt:lpstr>
      <vt:lpstr>Презентация PowerPoint</vt:lpstr>
      <vt:lpstr>ТЕХНОЛОГІЯ МАТРИЧНОЇ НАСТОЙКИ ЗА МЕТОДОМ 1 ЗГІДНО ДФУ</vt:lpstr>
      <vt:lpstr>Матрична настойка кропиви жгучої– 5,0 Tincturae maternae Urtica urens– 5,0</vt:lpstr>
      <vt:lpstr>Оформлення до відпуску</vt:lpstr>
      <vt:lpstr>Контроль якості</vt:lpstr>
      <vt:lpstr>АЛГОРИТМ ТЕХНОЛОГІЇ МАТРИЧНОЇ НАСТОЙКИ ЗА МЕТОДОМ 2 ЗГІДНО ДФУ</vt:lpstr>
      <vt:lpstr>АЛГОРИТМ ТЕХНОЛОГІЇ МАТРИЧНОЇ НАСТОЙКИ ЗА МЕТОДОМ 3 ЗГІДНО ДФУ</vt:lpstr>
      <vt:lpstr>АЛГОРИТМ ТЕХНОЛОГІЇ МАТРИЧНОЇ НАСТОЙКИ ЗА МЕТОДОМ 4 ЗГІДНО ДФУ</vt:lpstr>
      <vt:lpstr>Презентация PowerPoint</vt:lpstr>
      <vt:lpstr>АЛГОРИТМ ТЕХНОЛОГІЇ рідких розведень (ПОТЕНЦІЙ)</vt:lpstr>
      <vt:lpstr>Rp.: Dilutio Alое X3 – 10,0         D. S. По 5-7 крапель за 30 хв до їжі</vt:lpstr>
      <vt:lpstr>Технологія</vt:lpstr>
      <vt:lpstr>Лицьовий бік паспорта письмового контролю (ППК)</vt:lpstr>
      <vt:lpstr>Оформлення до використання </vt:lpstr>
      <vt:lpstr>Rp.: Dilutio Rubus С3 – 10,0         D. S. По 7-10 крапель згідно до розкладу</vt:lpstr>
      <vt:lpstr>Технологія</vt:lpstr>
      <vt:lpstr>Лицьовий бік паспорта письмового контролю (ППК)</vt:lpstr>
      <vt:lpstr>Оформлення до використання </vt:lpstr>
      <vt:lpstr>Rp.: Dilutio Magnesium sulfuricum X3 – 10,0         D. S. По 10 крапель ввечері за 30 хв до їжі</vt:lpstr>
      <vt:lpstr>Технологія</vt:lpstr>
      <vt:lpstr>Лицьовий бік паспорта письмового контролю (ППК)</vt:lpstr>
      <vt:lpstr>Оформлення до використання </vt:lpstr>
      <vt:lpstr>АЛГОРИТМ ТЕХНОЛОГІЇ олій гомеопатичних</vt:lpstr>
      <vt:lpstr>Rp.: Oleum Alое 10 % – 5,0         D. S. Для змащування уражених поверхонь шкіри</vt:lpstr>
      <vt:lpstr>Технологія</vt:lpstr>
      <vt:lpstr>Лицьовий бік паспорта письмового контролю (ППК) </vt:lpstr>
      <vt:lpstr>Оформлення до використання </vt:lpstr>
      <vt:lpstr>Презентация PowerPoint</vt:lpstr>
      <vt:lpstr>АЛГОРИТМ ТЕХНОЛОГІЇ гранул гомеопатичних</vt:lpstr>
      <vt:lpstr>Rp.: Granulae Thuja C12 10,0          D. S. По 8 гранул 3 рази на день</vt:lpstr>
      <vt:lpstr>Технологія</vt:lpstr>
      <vt:lpstr>Лицьовий бік паспорта письмового контролю (ППК) </vt:lpstr>
      <vt:lpstr>Оформлення до використання </vt:lpstr>
      <vt:lpstr>Презентация PowerPoint</vt:lpstr>
      <vt:lpstr>Таблетки для гомеопатичного застосування </vt:lpstr>
      <vt:lpstr>Презентация PowerPoint</vt:lpstr>
      <vt:lpstr>АЛГОРИТМ ТЕХНОЛОГІЇ тритурацій гомеопатичних</vt:lpstr>
      <vt:lpstr>Rp.: Triruratio Borax C3 10,0          D. S. Вранці за 30 хв до їжі</vt:lpstr>
      <vt:lpstr>Технологія</vt:lpstr>
      <vt:lpstr>Лицьовий бік паспорта письмового контролю (ППК) </vt:lpstr>
      <vt:lpstr>Оформлення до використання </vt:lpstr>
      <vt:lpstr>Контроль якості гомеопатичних лікарських засобів</vt:lpstr>
      <vt:lpstr>Контроль якості гомеопатичних лікарських засобів</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Лекція 1</dc:title>
  <dc:creator>Валіводзь Ірина Петрівна</dc:creator>
  <cp:lastModifiedBy>Валіводзь Ірина Петрівна</cp:lastModifiedBy>
  <cp:revision>12</cp:revision>
  <dcterms:created xsi:type="dcterms:W3CDTF">2021-02-25T17:09:37Z</dcterms:created>
  <dcterms:modified xsi:type="dcterms:W3CDTF">2021-03-02T21:46:32Z</dcterms:modified>
</cp:coreProperties>
</file>