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sldIdLst>
    <p:sldId id="309" r:id="rId2"/>
    <p:sldId id="310" r:id="rId3"/>
    <p:sldId id="311" r:id="rId4"/>
    <p:sldId id="312" r:id="rId5"/>
    <p:sldId id="313" r:id="rId6"/>
    <p:sldId id="314" r:id="rId7"/>
    <p:sldId id="293" r:id="rId8"/>
    <p:sldId id="315" r:id="rId9"/>
    <p:sldId id="316" r:id="rId10"/>
    <p:sldId id="317" r:id="rId11"/>
    <p:sldId id="318" r:id="rId12"/>
    <p:sldId id="319" r:id="rId13"/>
    <p:sldId id="320" r:id="rId14"/>
    <p:sldId id="321" r:id="rId15"/>
    <p:sldId id="322" r:id="rId16"/>
    <p:sldId id="323" r:id="rId17"/>
    <p:sldId id="324" r:id="rId18"/>
    <p:sldId id="288" r:id="rId19"/>
    <p:sldId id="289" r:id="rId20"/>
    <p:sldId id="259" r:id="rId21"/>
    <p:sldId id="290" r:id="rId22"/>
    <p:sldId id="266" r:id="rId23"/>
    <p:sldId id="267" r:id="rId24"/>
    <p:sldId id="268" r:id="rId25"/>
    <p:sldId id="269" r:id="rId26"/>
    <p:sldId id="260" r:id="rId27"/>
    <p:sldId id="261" r:id="rId28"/>
    <p:sldId id="262" r:id="rId29"/>
    <p:sldId id="291" r:id="rId30"/>
    <p:sldId id="263" r:id="rId31"/>
    <p:sldId id="270" r:id="rId32"/>
    <p:sldId id="271" r:id="rId33"/>
    <p:sldId id="272" r:id="rId34"/>
    <p:sldId id="273" r:id="rId35"/>
    <p:sldId id="274" r:id="rId36"/>
    <p:sldId id="275" r:id="rId37"/>
    <p:sldId id="276" r:id="rId38"/>
    <p:sldId id="277" r:id="rId39"/>
    <p:sldId id="278" r:id="rId40"/>
    <p:sldId id="279" r:id="rId41"/>
    <p:sldId id="280" r:id="rId42"/>
    <p:sldId id="281" r:id="rId43"/>
    <p:sldId id="282" r:id="rId44"/>
    <p:sldId id="283" r:id="rId45"/>
    <p:sldId id="284" r:id="rId46"/>
    <p:sldId id="285" r:id="rId47"/>
    <p:sldId id="286" r:id="rId48"/>
    <p:sldId id="292" r:id="rId49"/>
    <p:sldId id="264" r:id="rId50"/>
    <p:sldId id="295" r:id="rId51"/>
    <p:sldId id="296" r:id="rId52"/>
    <p:sldId id="297" r:id="rId53"/>
    <p:sldId id="298" r:id="rId54"/>
    <p:sldId id="294" r:id="rId55"/>
    <p:sldId id="306" r:id="rId56"/>
    <p:sldId id="299" r:id="rId57"/>
    <p:sldId id="265" r:id="rId58"/>
    <p:sldId id="300" r:id="rId59"/>
    <p:sldId id="301" r:id="rId60"/>
    <p:sldId id="302" r:id="rId61"/>
    <p:sldId id="303" r:id="rId62"/>
    <p:sldId id="304" r:id="rId63"/>
    <p:sldId id="305" r:id="rId64"/>
    <p:sldId id="307" r:id="rId65"/>
    <p:sldId id="308" r:id="rId6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cxnSp>
        <p:nvCxnSpPr>
          <p:cNvPr id="4" name="Прямая соединительная линия 7"/>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Прямая соединительная линия 12"/>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Овал 13"/>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28" name="Заголовок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ru-RU" smtClean="0"/>
              <a:t>Образец заголовка</a:t>
            </a:r>
            <a:endParaRPr lang="en-US"/>
          </a:p>
        </p:txBody>
      </p:sp>
      <p:sp>
        <p:nvSpPr>
          <p:cNvPr id="7" name="Дата 14"/>
          <p:cNvSpPr>
            <a:spLocks noGrp="1"/>
          </p:cNvSpPr>
          <p:nvPr>
            <p:ph type="dt" sz="half" idx="10"/>
          </p:nvPr>
        </p:nvSpPr>
        <p:spPr/>
        <p:txBody>
          <a:bodyPr/>
          <a:lstStyle>
            <a:lvl1pPr>
              <a:defRPr/>
            </a:lvl1pPr>
          </a:lstStyle>
          <a:p>
            <a:pPr>
              <a:defRPr/>
            </a:pPr>
            <a:fld id="{D6EBDE4E-FDCC-4A70-8F72-72229CED9CDF}" type="datetimeFigureOut">
              <a:rPr lang="ru-RU"/>
              <a:pPr>
                <a:defRPr/>
              </a:pPr>
              <a:t>28.03.2020</a:t>
            </a:fld>
            <a:endParaRPr lang="ru-RU"/>
          </a:p>
        </p:txBody>
      </p:sp>
      <p:sp>
        <p:nvSpPr>
          <p:cNvPr id="8" name="Номер слайда 15"/>
          <p:cNvSpPr>
            <a:spLocks noGrp="1"/>
          </p:cNvSpPr>
          <p:nvPr>
            <p:ph type="sldNum" sz="quarter" idx="11"/>
          </p:nvPr>
        </p:nvSpPr>
        <p:spPr/>
        <p:txBody>
          <a:bodyPr/>
          <a:lstStyle>
            <a:lvl1pPr>
              <a:defRPr/>
            </a:lvl1pPr>
          </a:lstStyle>
          <a:p>
            <a:pPr>
              <a:defRPr/>
            </a:pPr>
            <a:fld id="{6E86B057-50DE-4E79-B67D-BEFF99A3BD72}" type="slidenum">
              <a:rPr lang="ru-RU"/>
              <a:pPr>
                <a:defRPr/>
              </a:pPr>
              <a:t>‹#›</a:t>
            </a:fld>
            <a:endParaRPr lang="ru-RU"/>
          </a:p>
        </p:txBody>
      </p:sp>
      <p:sp>
        <p:nvSpPr>
          <p:cNvPr id="10" name="Нижний колонтитул 16"/>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7" name="Заголовок 16"/>
          <p:cNvSpPr>
            <a:spLocks noGrp="1"/>
          </p:cNvSpPr>
          <p:nvPr>
            <p:ph type="title"/>
          </p:nvPr>
        </p:nvSpPr>
        <p:spPr/>
        <p:txBody>
          <a:bodyPr rtlCol="0"/>
          <a:lstStyle/>
          <a:p>
            <a:r>
              <a:rPr lang="ru-RU" smtClean="0"/>
              <a:t>Образец заголовка</a:t>
            </a:r>
            <a:endParaRPr lang="en-US"/>
          </a:p>
        </p:txBody>
      </p:sp>
      <p:sp>
        <p:nvSpPr>
          <p:cNvPr id="4" name="Дата 23"/>
          <p:cNvSpPr>
            <a:spLocks noGrp="1"/>
          </p:cNvSpPr>
          <p:nvPr>
            <p:ph type="dt" sz="half" idx="10"/>
          </p:nvPr>
        </p:nvSpPr>
        <p:spPr/>
        <p:txBody>
          <a:bodyPr/>
          <a:lstStyle>
            <a:lvl1pPr>
              <a:defRPr/>
            </a:lvl1pPr>
          </a:lstStyle>
          <a:p>
            <a:pPr>
              <a:defRPr/>
            </a:pPr>
            <a:fld id="{7BCCEA55-2ED5-49EA-BF61-046831C8DE3D}" type="datetimeFigureOut">
              <a:rPr lang="ru-RU"/>
              <a:pPr>
                <a:defRPr/>
              </a:pPr>
              <a:t>28.03.2020</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1DA89576-CDCD-4493-974F-0183646D9024}"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cxnSp>
        <p:nvCxnSpPr>
          <p:cNvPr id="4" name="Прямая соединительная линия 6"/>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ru-RU" smtClean="0"/>
              <a:t>Образец заголовка</a:t>
            </a:r>
            <a:endParaRPr lang="en-US"/>
          </a:p>
        </p:txBody>
      </p:sp>
      <p:sp>
        <p:nvSpPr>
          <p:cNvPr id="3" name="Текст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78DAA72-C807-443C-9749-9CADB478AC7A}" type="datetimeFigureOut">
              <a:rPr lang="ru-RU"/>
              <a:pPr>
                <a:defRPr/>
              </a:pPr>
              <a:t>28.03.2020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E31C7269-BCED-4F10-AD90-89190EF1B207}"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11" name="Содержимое 10"/>
          <p:cNvSpPr>
            <a:spLocks noGrp="1"/>
          </p:cNvSpPr>
          <p:nvPr>
            <p:ph sz="half" idx="1"/>
          </p:nvPr>
        </p:nvSpPr>
        <p:spPr>
          <a:xfrm>
            <a:off x="457200" y="1524000"/>
            <a:ext cx="4059936"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Содержимое 12"/>
          <p:cNvSpPr>
            <a:spLocks noGrp="1"/>
          </p:cNvSpPr>
          <p:nvPr>
            <p:ph sz="half" idx="2"/>
          </p:nvPr>
        </p:nvSpPr>
        <p:spPr>
          <a:xfrm>
            <a:off x="4648200" y="1524000"/>
            <a:ext cx="4059936"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23"/>
          <p:cNvSpPr>
            <a:spLocks noGrp="1"/>
          </p:cNvSpPr>
          <p:nvPr>
            <p:ph type="dt" sz="half" idx="10"/>
          </p:nvPr>
        </p:nvSpPr>
        <p:spPr/>
        <p:txBody>
          <a:bodyPr/>
          <a:lstStyle>
            <a:lvl1pPr>
              <a:defRPr/>
            </a:lvl1pPr>
          </a:lstStyle>
          <a:p>
            <a:pPr>
              <a:defRPr/>
            </a:pPr>
            <a:fld id="{97CFF81C-7ED5-4CAD-9CC1-134D8CB16016}" type="datetimeFigureOut">
              <a:rPr lang="ru-RU"/>
              <a:pPr>
                <a:defRPr/>
              </a:pPr>
              <a:t>28.03.2020</a:t>
            </a:fld>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9DEF6627-289A-4896-87BC-A19DAEEAF65E}"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cxnSp>
        <p:nvCxnSpPr>
          <p:cNvPr id="7" name="Прямая соединительная линия 9"/>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16"/>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34" name="Содержимое 33"/>
          <p:cNvSpPr>
            <a:spLocks noGrp="1"/>
          </p:cNvSpPr>
          <p:nvPr>
            <p:ph sz="quarter" idx="4"/>
          </p:nvPr>
        </p:nvSpPr>
        <p:spPr>
          <a:xfrm>
            <a:off x="4649788" y="2201896"/>
            <a:ext cx="4038600"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 name="Заголовок 1"/>
          <p:cNvSpPr>
            <a:spLocks noGrp="1"/>
          </p:cNvSpPr>
          <p:nvPr>
            <p:ph type="title"/>
          </p:nvPr>
        </p:nvSpPr>
        <p:spPr>
          <a:xfrm>
            <a:off x="457200" y="155448"/>
            <a:ext cx="8229600" cy="1143000"/>
          </a:xfrm>
        </p:spPr>
        <p:txBody>
          <a:bodyPr/>
          <a:lstStyle>
            <a:lvl1pPr>
              <a:defRPr/>
            </a:lvl1pPr>
          </a:lstStyle>
          <a:p>
            <a:r>
              <a:rPr lang="ru-RU" smtClean="0"/>
              <a:t>Образец заголовка</a:t>
            </a:r>
            <a:endParaRPr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9" name="Номер слайда 8"/>
          <p:cNvSpPr>
            <a:spLocks noGrp="1"/>
          </p:cNvSpPr>
          <p:nvPr>
            <p:ph type="sldNum" sz="quarter" idx="10"/>
          </p:nvPr>
        </p:nvSpPr>
        <p:spPr/>
        <p:txBody>
          <a:bodyPr/>
          <a:lstStyle>
            <a:lvl1pPr>
              <a:defRPr/>
            </a:lvl1pPr>
          </a:lstStyle>
          <a:p>
            <a:pPr>
              <a:defRPr/>
            </a:pPr>
            <a:fld id="{B7DE09A5-DF9B-4490-BD10-1E6B9E6E7C81}" type="slidenum">
              <a:rPr lang="ru-RU"/>
              <a:pPr>
                <a:defRPr/>
              </a:pPr>
              <a:t>‹#›</a:t>
            </a:fld>
            <a:endParaRPr lang="ru-RU"/>
          </a:p>
        </p:txBody>
      </p:sp>
      <p:sp>
        <p:nvSpPr>
          <p:cNvPr id="10" name="Нижний колонтитул 7"/>
          <p:cNvSpPr>
            <a:spLocks noGrp="1"/>
          </p:cNvSpPr>
          <p:nvPr>
            <p:ph type="ftr" sz="quarter" idx="11"/>
          </p:nvPr>
        </p:nvSpPr>
        <p:spPr/>
        <p:txBody>
          <a:bodyPr/>
          <a:lstStyle>
            <a:lvl1pPr>
              <a:defRPr/>
            </a:lvl1pPr>
          </a:lstStyle>
          <a:p>
            <a:pPr>
              <a:defRPr/>
            </a:pPr>
            <a:endParaRPr lang="ru-RU"/>
          </a:p>
        </p:txBody>
      </p:sp>
      <p:sp>
        <p:nvSpPr>
          <p:cNvPr id="11" name="Дата 6"/>
          <p:cNvSpPr>
            <a:spLocks noGrp="1"/>
          </p:cNvSpPr>
          <p:nvPr>
            <p:ph type="dt" sz="half" idx="12"/>
          </p:nvPr>
        </p:nvSpPr>
        <p:spPr/>
        <p:txBody>
          <a:bodyPr/>
          <a:lstStyle>
            <a:lvl1pPr>
              <a:defRPr/>
            </a:lvl1pPr>
          </a:lstStyle>
          <a:p>
            <a:pPr>
              <a:defRPr/>
            </a:pPr>
            <a:fld id="{CBDF159D-5A63-4700-93E0-B58964FB0DA7}" type="datetimeFigureOut">
              <a:rPr lang="ru-RU"/>
              <a:pPr>
                <a:defRPr/>
              </a:pPr>
              <a:t>28.03.2020</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3"/>
          <p:cNvSpPr>
            <a:spLocks noGrp="1"/>
          </p:cNvSpPr>
          <p:nvPr>
            <p:ph type="dt" sz="half" idx="10"/>
          </p:nvPr>
        </p:nvSpPr>
        <p:spPr/>
        <p:txBody>
          <a:bodyPr/>
          <a:lstStyle>
            <a:lvl1pPr>
              <a:defRPr/>
            </a:lvl1pPr>
          </a:lstStyle>
          <a:p>
            <a:pPr>
              <a:defRPr/>
            </a:pPr>
            <a:fld id="{B75B77B6-50DC-4422-828F-261D9EA5DD44}" type="datetimeFigureOut">
              <a:rPr lang="ru-RU"/>
              <a:pPr>
                <a:defRPr/>
              </a:pPr>
              <a:t>28.03.2020</a:t>
            </a:fld>
            <a:endParaRPr lang="ru-RU"/>
          </a:p>
        </p:txBody>
      </p:sp>
      <p:sp>
        <p:nvSpPr>
          <p:cNvPr id="4" name="Нижний колонтитул 9"/>
          <p:cNvSpPr>
            <a:spLocks noGrp="1"/>
          </p:cNvSpPr>
          <p:nvPr>
            <p:ph type="ftr" sz="quarter" idx="11"/>
          </p:nvPr>
        </p:nvSpPr>
        <p:spPr/>
        <p:txBody>
          <a:bodyPr/>
          <a:lstStyle>
            <a:lvl1pPr>
              <a:defRPr/>
            </a:lvl1pPr>
          </a:lstStyle>
          <a:p>
            <a:pPr>
              <a:defRPr/>
            </a:pPr>
            <a:endParaRPr lang="ru-RU"/>
          </a:p>
        </p:txBody>
      </p:sp>
      <p:sp>
        <p:nvSpPr>
          <p:cNvPr id="5" name="Номер слайда 21"/>
          <p:cNvSpPr>
            <a:spLocks noGrp="1"/>
          </p:cNvSpPr>
          <p:nvPr>
            <p:ph type="sldNum" sz="quarter" idx="12"/>
          </p:nvPr>
        </p:nvSpPr>
        <p:spPr/>
        <p:txBody>
          <a:bodyPr/>
          <a:lstStyle>
            <a:lvl1pPr>
              <a:defRPr/>
            </a:lvl1pPr>
          </a:lstStyle>
          <a:p>
            <a:pPr>
              <a:defRPr/>
            </a:pPr>
            <a:fld id="{BD0BF11E-6638-47A5-AF04-BA15EC607F73}"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23"/>
          <p:cNvSpPr>
            <a:spLocks noGrp="1"/>
          </p:cNvSpPr>
          <p:nvPr>
            <p:ph type="dt" sz="half" idx="10"/>
          </p:nvPr>
        </p:nvSpPr>
        <p:spPr/>
        <p:txBody>
          <a:bodyPr/>
          <a:lstStyle>
            <a:lvl1pPr>
              <a:defRPr/>
            </a:lvl1pPr>
          </a:lstStyle>
          <a:p>
            <a:pPr>
              <a:defRPr/>
            </a:pPr>
            <a:fld id="{247F4B99-1D4F-49D9-9195-7FDBBD7E6912}" type="datetimeFigureOut">
              <a:rPr lang="ru-RU"/>
              <a:pPr>
                <a:defRPr/>
              </a:pPr>
              <a:t>28.03.2020</a:t>
            </a:fld>
            <a:endParaRPr lang="ru-RU"/>
          </a:p>
        </p:txBody>
      </p:sp>
      <p:sp>
        <p:nvSpPr>
          <p:cNvPr id="3" name="Нижний колонтитул 9"/>
          <p:cNvSpPr>
            <a:spLocks noGrp="1"/>
          </p:cNvSpPr>
          <p:nvPr>
            <p:ph type="ftr" sz="quarter" idx="11"/>
          </p:nvPr>
        </p:nvSpPr>
        <p:spPr/>
        <p:txBody>
          <a:bodyPr/>
          <a:lstStyle>
            <a:lvl1pPr>
              <a:defRPr/>
            </a:lvl1pPr>
          </a:lstStyle>
          <a:p>
            <a:pPr>
              <a:defRPr/>
            </a:pPr>
            <a:endParaRPr lang="ru-RU"/>
          </a:p>
        </p:txBody>
      </p:sp>
      <p:sp>
        <p:nvSpPr>
          <p:cNvPr id="4" name="Номер слайда 21"/>
          <p:cNvSpPr>
            <a:spLocks noGrp="1"/>
          </p:cNvSpPr>
          <p:nvPr>
            <p:ph type="sldNum" sz="quarter" idx="12"/>
          </p:nvPr>
        </p:nvSpPr>
        <p:spPr/>
        <p:txBody>
          <a:bodyPr/>
          <a:lstStyle>
            <a:lvl1pPr>
              <a:defRPr/>
            </a:lvl1pPr>
          </a:lstStyle>
          <a:p>
            <a:pPr>
              <a:defRPr/>
            </a:pPr>
            <a:fld id="{64155954-2A18-4655-BEB0-2158D917B031}"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3" name="Текст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ru-RU" smtClean="0"/>
              <a:t>Образец заголовка</a:t>
            </a:r>
            <a:endParaRPr lang="en-US"/>
          </a:p>
        </p:txBody>
      </p:sp>
      <p:sp>
        <p:nvSpPr>
          <p:cNvPr id="5" name="Дата 7"/>
          <p:cNvSpPr>
            <a:spLocks noGrp="1"/>
          </p:cNvSpPr>
          <p:nvPr>
            <p:ph type="dt" sz="half" idx="10"/>
          </p:nvPr>
        </p:nvSpPr>
        <p:spPr/>
        <p:txBody>
          <a:bodyPr/>
          <a:lstStyle>
            <a:lvl1pPr>
              <a:defRPr/>
            </a:lvl1pPr>
          </a:lstStyle>
          <a:p>
            <a:pPr>
              <a:defRPr/>
            </a:pPr>
            <a:fld id="{C8A93432-3930-46B6-A70E-9C775BB0AA85}" type="datetimeFigureOut">
              <a:rPr lang="ru-RU"/>
              <a:pPr>
                <a:defRPr/>
              </a:pPr>
              <a:t>28.03.2020</a:t>
            </a:fld>
            <a:endParaRPr lang="ru-RU"/>
          </a:p>
        </p:txBody>
      </p:sp>
      <p:sp>
        <p:nvSpPr>
          <p:cNvPr id="6" name="Номер слайда 8"/>
          <p:cNvSpPr>
            <a:spLocks noGrp="1"/>
          </p:cNvSpPr>
          <p:nvPr>
            <p:ph type="sldNum" sz="quarter" idx="11"/>
          </p:nvPr>
        </p:nvSpPr>
        <p:spPr/>
        <p:txBody>
          <a:bodyPr/>
          <a:lstStyle>
            <a:lvl1pPr>
              <a:defRPr/>
            </a:lvl1pPr>
          </a:lstStyle>
          <a:p>
            <a:pPr>
              <a:defRPr/>
            </a:pPr>
            <a:fld id="{7AC1AA46-72E6-41C3-B545-970F936DBA34}" type="slidenum">
              <a:rPr lang="ru-RU"/>
              <a:pPr>
                <a:defRPr/>
              </a:pPr>
              <a:t>‹#›</a:t>
            </a:fld>
            <a:endParaRPr lang="ru-RU"/>
          </a:p>
        </p:txBody>
      </p:sp>
      <p:sp>
        <p:nvSpPr>
          <p:cNvPr id="7" name="Нижний колонтитул 9"/>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ru-RU" smtClean="0"/>
              <a:t>Образец заголовка</a:t>
            </a:r>
            <a:endParaRPr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ru-RU" noProof="0" smtClean="0"/>
              <a:t>Вставка рисунка</a:t>
            </a:r>
            <a:endParaRPr lang="en-US" noProof="0"/>
          </a:p>
        </p:txBody>
      </p:sp>
      <p:sp>
        <p:nvSpPr>
          <p:cNvPr id="4" name="Текст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ru-RU" smtClean="0"/>
              <a:t>Образец текста</a:t>
            </a:r>
          </a:p>
        </p:txBody>
      </p:sp>
      <p:sp>
        <p:nvSpPr>
          <p:cNvPr id="5" name="Дата 7"/>
          <p:cNvSpPr>
            <a:spLocks noGrp="1"/>
          </p:cNvSpPr>
          <p:nvPr>
            <p:ph type="dt" sz="half" idx="10"/>
          </p:nvPr>
        </p:nvSpPr>
        <p:spPr/>
        <p:txBody>
          <a:bodyPr/>
          <a:lstStyle>
            <a:lvl1pPr>
              <a:defRPr/>
            </a:lvl1pPr>
          </a:lstStyle>
          <a:p>
            <a:pPr>
              <a:defRPr/>
            </a:pPr>
            <a:fld id="{5195352C-F531-4178-B682-C2592D275795}" type="datetimeFigureOut">
              <a:rPr lang="ru-RU"/>
              <a:pPr>
                <a:defRPr/>
              </a:pPr>
              <a:t>28.03.2020</a:t>
            </a:fld>
            <a:endParaRPr lang="ru-RU"/>
          </a:p>
        </p:txBody>
      </p:sp>
      <p:sp>
        <p:nvSpPr>
          <p:cNvPr id="6" name="Номер слайда 8"/>
          <p:cNvSpPr>
            <a:spLocks noGrp="1"/>
          </p:cNvSpPr>
          <p:nvPr>
            <p:ph type="sldNum" sz="quarter" idx="11"/>
          </p:nvPr>
        </p:nvSpPr>
        <p:spPr/>
        <p:txBody>
          <a:bodyPr/>
          <a:lstStyle>
            <a:lvl1pPr>
              <a:defRPr/>
            </a:lvl1pPr>
          </a:lstStyle>
          <a:p>
            <a:pPr>
              <a:defRPr/>
            </a:pPr>
            <a:fld id="{CAD0A8AC-A7F5-4960-9C1A-400FF14B6B18}" type="slidenum">
              <a:rPr lang="ru-RU"/>
              <a:pPr>
                <a:defRPr/>
              </a:pPr>
              <a:t>‹#›</a:t>
            </a:fld>
            <a:endParaRPr lang="ru-RU"/>
          </a:p>
        </p:txBody>
      </p:sp>
      <p:sp>
        <p:nvSpPr>
          <p:cNvPr id="7" name="Нижний колонтитул 9"/>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ABD8F77A-9E34-4440-85F1-4EC7F005AE73}" type="datetimeFigureOut">
              <a:rPr lang="ru-RU"/>
              <a:pPr>
                <a:defRPr/>
              </a:pPr>
              <a:t>28.03.2020</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19250806-78E9-4DD1-84EE-FC8AE995E0D8}"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37993F49-CC8F-493D-A6B7-9CAF0C5727E5}" type="datetimeFigureOut">
              <a:rPr lang="ru-RU"/>
              <a:pPr>
                <a:defRPr/>
              </a:pPr>
              <a:t>28.03.2020</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24BBBD41-9A72-40E0-9778-86241CC3F883}"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Текст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24" name="Дата 23"/>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smtClean="0">
                <a:solidFill>
                  <a:schemeClr val="tx2"/>
                </a:solidFill>
                <a:latin typeface="+mn-lt"/>
                <a:cs typeface="+mn-cs"/>
              </a:defRPr>
            </a:lvl1pPr>
          </a:lstStyle>
          <a:p>
            <a:pPr>
              <a:defRPr/>
            </a:pPr>
            <a:fld id="{2A0B289E-D08C-4B8D-92BE-7757D25F2189}" type="datetimeFigureOut">
              <a:rPr lang="ru-RU"/>
              <a:pPr>
                <a:defRPr/>
              </a:pPr>
              <a:t>28.03.2020</a:t>
            </a:fld>
            <a:endParaRPr lang="ru-RU"/>
          </a:p>
        </p:txBody>
      </p:sp>
      <p:sp>
        <p:nvSpPr>
          <p:cNvPr id="10" name="Нижний колонтитул 9"/>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endParaRPr lang="ru-RU"/>
          </a:p>
        </p:txBody>
      </p:sp>
      <p:sp>
        <p:nvSpPr>
          <p:cNvPr id="22" name="Номер слайда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smtClean="0">
                <a:solidFill>
                  <a:schemeClr val="tx2"/>
                </a:solidFill>
                <a:latin typeface="+mn-lt"/>
                <a:cs typeface="+mn-cs"/>
              </a:defRPr>
            </a:lvl1pPr>
          </a:lstStyle>
          <a:p>
            <a:pPr>
              <a:defRPr/>
            </a:pPr>
            <a:fld id="{5332EF49-9DCC-41BD-857C-3310C29CDEF0}" type="slidenum">
              <a:rPr lang="ru-RU"/>
              <a:pPr>
                <a:defRPr/>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ru-RU" smtClean="0"/>
              <a:t>Образец заголовка</a:t>
            </a:r>
            <a:endParaRPr lang="en-US"/>
          </a:p>
        </p:txBody>
      </p:sp>
    </p:spTree>
  </p:cSld>
  <p:clrMap bg1="lt1" tx1="dk1" bg2="lt2" tx2="dk2" accent1="accent1" accent2="accent2" accent3="accent3" accent4="accent4" accent5="accent5" accent6="accent6" hlink="hlink" folHlink="folHlink"/>
  <p:sldLayoutIdLst>
    <p:sldLayoutId id="2147483924" r:id="rId1"/>
    <p:sldLayoutId id="2147483923" r:id="rId2"/>
    <p:sldLayoutId id="2147483925" r:id="rId3"/>
    <p:sldLayoutId id="2147483922" r:id="rId4"/>
    <p:sldLayoutId id="2147483926" r:id="rId5"/>
    <p:sldLayoutId id="2147483921" r:id="rId6"/>
    <p:sldLayoutId id="2147483920" r:id="rId7"/>
    <p:sldLayoutId id="2147483927" r:id="rId8"/>
    <p:sldLayoutId id="2147483928" r:id="rId9"/>
    <p:sldLayoutId id="2147483919" r:id="rId10"/>
    <p:sldLayoutId id="2147483918" r:id="rId11"/>
  </p:sldLayoutIdLst>
  <p:txStyles>
    <p:title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fontAlgn="base">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fontAlgn="base">
        <a:spcBef>
          <a:spcPts val="300"/>
        </a:spcBef>
        <a:spcAft>
          <a:spcPct val="0"/>
        </a:spcAft>
        <a:buClr>
          <a:srgbClr val="6685BF"/>
        </a:buClr>
        <a:buSzPct val="85000"/>
        <a:buFont typeface="Wingdings 2" pitchFamily="18" charset="2"/>
        <a:buChar char=""/>
        <a:defRPr sz="2400" kern="1200">
          <a:solidFill>
            <a:schemeClr val="tx2"/>
          </a:solidFill>
          <a:latin typeface="+mn-lt"/>
          <a:ea typeface="+mn-ea"/>
          <a:cs typeface="+mn-cs"/>
        </a:defRPr>
      </a:lvl2pPr>
      <a:lvl3pPr marL="1004888" indent="-228600" algn="l" rtl="0" fontAlgn="base">
        <a:spcBef>
          <a:spcPts val="300"/>
        </a:spcBef>
        <a:spcAft>
          <a:spcPct val="0"/>
        </a:spcAft>
        <a:buClr>
          <a:srgbClr val="546E9F"/>
        </a:buClr>
        <a:buSzPct val="85000"/>
        <a:buFont typeface="Wingdings 2" pitchFamily="18" charset="2"/>
        <a:buChar char=""/>
        <a:defRPr sz="2100" kern="1200">
          <a:solidFill>
            <a:schemeClr val="tx1"/>
          </a:solidFill>
          <a:latin typeface="+mn-lt"/>
          <a:ea typeface="+mn-ea"/>
          <a:cs typeface="+mn-cs"/>
        </a:defRPr>
      </a:lvl3pPr>
      <a:lvl4pPr marL="1279525" indent="-228600" algn="l" rtl="0" fontAlgn="base">
        <a:spcBef>
          <a:spcPts val="300"/>
        </a:spcBef>
        <a:spcAft>
          <a:spcPct val="0"/>
        </a:spcAft>
        <a:buClr>
          <a:srgbClr val="6685BF"/>
        </a:buClr>
        <a:buSzPct val="85000"/>
        <a:buFont typeface="Wingdings 2" pitchFamily="18" charset="2"/>
        <a:buChar char=""/>
        <a:defRPr sz="1900" kern="1200">
          <a:solidFill>
            <a:schemeClr val="tx1"/>
          </a:solidFill>
          <a:latin typeface="+mn-lt"/>
          <a:ea typeface="+mn-ea"/>
          <a:cs typeface="+mn-cs"/>
        </a:defRPr>
      </a:lvl4pPr>
      <a:lvl5pPr marL="1554163" indent="-228600" algn="l" rtl="0" fontAlgn="base">
        <a:spcBef>
          <a:spcPts val="338"/>
        </a:spcBef>
        <a:spcAft>
          <a:spcPct val="0"/>
        </a:spcAft>
        <a:buClr>
          <a:srgbClr val="6685BF"/>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4" descr="ayurveda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988"/>
            <a:ext cx="9144000" cy="221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Прямоугольник 4"/>
          <p:cNvSpPr>
            <a:spLocks noChangeArrowheads="1"/>
          </p:cNvSpPr>
          <p:nvPr/>
        </p:nvSpPr>
        <p:spPr bwMode="auto">
          <a:xfrm>
            <a:off x="3708400" y="4797425"/>
            <a:ext cx="5072063"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ts val="1000"/>
              </a:spcBef>
              <a:buClr>
                <a:schemeClr val="accent1"/>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r" eaLnBrk="1" hangingPunct="1">
              <a:lnSpc>
                <a:spcPct val="150000"/>
              </a:lnSpc>
              <a:spcBef>
                <a:spcPct val="0"/>
              </a:spcBef>
              <a:buClrTx/>
              <a:buSzTx/>
              <a:buFontTx/>
              <a:buNone/>
            </a:pPr>
            <a:r>
              <a:rPr lang="ru-RU" altLang="ru-RU" sz="2000">
                <a:solidFill>
                  <a:srgbClr val="800000"/>
                </a:solidFill>
                <a:latin typeface="Times New Roman" pitchFamily="18" charset="0"/>
                <a:cs typeface="Times New Roman" pitchFamily="18" charset="0"/>
              </a:rPr>
              <a:t>Презентацию составил:</a:t>
            </a:r>
          </a:p>
          <a:p>
            <a:pPr algn="r" eaLnBrk="1" hangingPunct="1">
              <a:lnSpc>
                <a:spcPct val="150000"/>
              </a:lnSpc>
              <a:spcBef>
                <a:spcPct val="0"/>
              </a:spcBef>
              <a:buClrTx/>
              <a:buSzTx/>
              <a:buFontTx/>
              <a:buNone/>
            </a:pPr>
            <a:r>
              <a:rPr lang="ru-RU" altLang="ru-RU" sz="2000">
                <a:solidFill>
                  <a:srgbClr val="800000"/>
                </a:solidFill>
                <a:latin typeface="Times New Roman" pitchFamily="18" charset="0"/>
                <a:cs typeface="Times New Roman" pitchFamily="18" charset="0"/>
              </a:rPr>
              <a:t>д. фарм. н.  Борисюк И. Ю.</a:t>
            </a:r>
          </a:p>
          <a:p>
            <a:pPr algn="r" eaLnBrk="1" hangingPunct="1">
              <a:lnSpc>
                <a:spcPct val="150000"/>
              </a:lnSpc>
              <a:spcBef>
                <a:spcPct val="0"/>
              </a:spcBef>
              <a:buClrTx/>
              <a:buSzTx/>
              <a:buFontTx/>
              <a:buNone/>
            </a:pPr>
            <a:r>
              <a:rPr lang="ru-RU" altLang="ru-RU" sz="2000">
                <a:solidFill>
                  <a:srgbClr val="800000"/>
                </a:solidFill>
                <a:latin typeface="Times New Roman" pitchFamily="18" charset="0"/>
                <a:cs typeface="Times New Roman" pitchFamily="18" charset="0"/>
              </a:rPr>
              <a:t>к. б. н. Валиводзь И. П.</a:t>
            </a:r>
          </a:p>
        </p:txBody>
      </p:sp>
      <p:sp>
        <p:nvSpPr>
          <p:cNvPr id="2" name="TextBox 1"/>
          <p:cNvSpPr txBox="1"/>
          <p:nvPr/>
        </p:nvSpPr>
        <p:spPr>
          <a:xfrm>
            <a:off x="755650" y="188913"/>
            <a:ext cx="7272338" cy="708025"/>
          </a:xfrm>
          <a:prstGeom prst="rect">
            <a:avLst/>
          </a:prstGeom>
          <a:noFill/>
        </p:spPr>
        <p:txBody>
          <a:bodyPr>
            <a:spAutoFit/>
          </a:bodyPr>
          <a:lstStyle/>
          <a:p>
            <a:pPr algn="ctr">
              <a:defRPr/>
            </a:pPr>
            <a:r>
              <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Одесский национальный медицинский университет</a:t>
            </a:r>
          </a:p>
          <a:p>
            <a:pPr algn="ctr">
              <a:defRPr/>
            </a:pPr>
            <a:r>
              <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Кафедра технологии лекарств</a:t>
            </a:r>
          </a:p>
        </p:txBody>
      </p:sp>
      <p:sp>
        <p:nvSpPr>
          <p:cNvPr id="5125" name="TextBox 2"/>
          <p:cNvSpPr txBox="1">
            <a:spLocks noChangeArrowheads="1"/>
          </p:cNvSpPr>
          <p:nvPr/>
        </p:nvSpPr>
        <p:spPr bwMode="auto">
          <a:xfrm>
            <a:off x="566738" y="2492375"/>
            <a:ext cx="78486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a:spcBef>
                <a:spcPct val="0"/>
              </a:spcBef>
              <a:buClrTx/>
              <a:buSzTx/>
              <a:buFontTx/>
              <a:buNone/>
            </a:pPr>
            <a:r>
              <a:rPr lang="ru-RU" altLang="ru-RU" sz="2800" b="1">
                <a:solidFill>
                  <a:schemeClr val="tx1"/>
                </a:solidFill>
                <a:latin typeface="Times New Roman" pitchFamily="18" charset="0"/>
                <a:cs typeface="Times New Roman" pitchFamily="18" charset="0"/>
              </a:rPr>
              <a:t>Лекция 5</a:t>
            </a:r>
          </a:p>
          <a:p>
            <a:pPr algn="ctr">
              <a:spcBef>
                <a:spcPct val="0"/>
              </a:spcBef>
              <a:buClrTx/>
              <a:buSzTx/>
              <a:buFontTx/>
              <a:buNone/>
            </a:pPr>
            <a:r>
              <a:rPr lang="ru-RU" altLang="ru-RU" sz="2800">
                <a:solidFill>
                  <a:schemeClr val="tx1"/>
                </a:solidFill>
                <a:latin typeface="Times New Roman" pitchFamily="18" charset="0"/>
                <a:cs typeface="Times New Roman" pitchFamily="18" charset="0"/>
              </a:rPr>
              <a:t>Теоретические основы механизмов действия гомеопатических лекарственных средств. Технология экстемпоральних гомеопатических лекарственных средств.</a:t>
            </a:r>
            <a:endParaRPr lang="ru-RU" altLang="ru-RU" sz="120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168239120"/>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a:xfrm>
            <a:off x="609600" y="609600"/>
            <a:ext cx="7924800" cy="1320800"/>
          </a:xfrm>
        </p:spPr>
        <p:txBody>
          <a:bodyPr/>
          <a:lstStyle/>
          <a:p>
            <a:pPr algn="ctr"/>
            <a:r>
              <a:rPr lang="ru-RU" altLang="ru-RU" smtClean="0"/>
              <a:t>План лекции</a:t>
            </a:r>
          </a:p>
        </p:txBody>
      </p:sp>
      <p:sp>
        <p:nvSpPr>
          <p:cNvPr id="2" name="Скругленный прямоугольник 1"/>
          <p:cNvSpPr/>
          <p:nvPr/>
        </p:nvSpPr>
        <p:spPr>
          <a:xfrm>
            <a:off x="971600" y="1988840"/>
            <a:ext cx="2736304" cy="1440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altLang="ru-RU" dirty="0">
                <a:latin typeface="Times New Roman" pitchFamily="18" charset="0"/>
                <a:cs typeface="Times New Roman" pitchFamily="18" charset="0"/>
              </a:rPr>
              <a:t>Теоретические основы механизмов действия гомеопатических лекарственных средств. </a:t>
            </a:r>
          </a:p>
        </p:txBody>
      </p:sp>
      <p:sp>
        <p:nvSpPr>
          <p:cNvPr id="3" name="Скругленный прямоугольник 2"/>
          <p:cNvSpPr/>
          <p:nvPr/>
        </p:nvSpPr>
        <p:spPr>
          <a:xfrm>
            <a:off x="6012160" y="1988840"/>
            <a:ext cx="2736304" cy="15841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altLang="ru-RU" dirty="0">
                <a:latin typeface="Times New Roman" pitchFamily="18" charset="0"/>
                <a:cs typeface="Times New Roman" pitchFamily="18" charset="0"/>
              </a:rPr>
              <a:t>Технология </a:t>
            </a:r>
            <a:r>
              <a:rPr lang="ru-RU" altLang="ru-RU" dirty="0" err="1">
                <a:latin typeface="Times New Roman" pitchFamily="18" charset="0"/>
                <a:cs typeface="Times New Roman" pitchFamily="18" charset="0"/>
              </a:rPr>
              <a:t>экстемпоральних</a:t>
            </a:r>
            <a:r>
              <a:rPr lang="ru-RU" altLang="ru-RU" dirty="0">
                <a:latin typeface="Times New Roman" pitchFamily="18" charset="0"/>
                <a:cs typeface="Times New Roman" pitchFamily="18" charset="0"/>
              </a:rPr>
              <a:t> гомеопатических лекарственных средств.</a:t>
            </a:r>
          </a:p>
        </p:txBody>
      </p:sp>
      <p:sp>
        <p:nvSpPr>
          <p:cNvPr id="4" name="Объект 3"/>
          <p:cNvSpPr>
            <a:spLocks noGrp="1"/>
          </p:cNvSpPr>
          <p:nvPr>
            <p:ph idx="1"/>
          </p:nvPr>
        </p:nvSpPr>
        <p:spPr/>
        <p:txBody>
          <a:bodyPr/>
          <a:lstStyle/>
          <a:p>
            <a:endParaRPr lang="ru-RU" dirty="0"/>
          </a:p>
        </p:txBody>
      </p:sp>
      <p:cxnSp>
        <p:nvCxnSpPr>
          <p:cNvPr id="6" name="Прямая со стрелкой 5"/>
          <p:cNvCxnSpPr/>
          <p:nvPr/>
        </p:nvCxnSpPr>
        <p:spPr>
          <a:xfrm flipH="1">
            <a:off x="2771800" y="1772816"/>
            <a:ext cx="792088"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a:off x="6012160" y="1772816"/>
            <a:ext cx="72008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2532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914400" y="533400"/>
            <a:ext cx="6019800" cy="695325"/>
          </a:xfrm>
        </p:spPr>
        <p:txBody>
          <a:bodyPr>
            <a:normAutofit fontScale="90000"/>
          </a:bodyPr>
          <a:lstStyle/>
          <a:p>
            <a:pPr eaLnBrk="1" hangingPunct="1"/>
            <a:r>
              <a:rPr lang="uk-UA" altLang="ru-RU" smtClean="0">
                <a:solidFill>
                  <a:schemeClr val="tx1"/>
                </a:solidFill>
              </a:rPr>
              <a:t>План лекц</a:t>
            </a:r>
            <a:r>
              <a:rPr lang="ru-RU" altLang="ru-RU" smtClean="0">
                <a:solidFill>
                  <a:schemeClr val="tx1"/>
                </a:solidFill>
              </a:rPr>
              <a:t>ії</a:t>
            </a:r>
          </a:p>
        </p:txBody>
      </p:sp>
      <p:sp>
        <p:nvSpPr>
          <p:cNvPr id="7171" name="Номер слайда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spcBef>
                <a:spcPct val="0"/>
              </a:spcBef>
              <a:buClrTx/>
              <a:buSzTx/>
              <a:buFontTx/>
              <a:buNone/>
            </a:pPr>
            <a:fld id="{13CE0AEC-945A-4694-B5E6-A61BB889CD38}" type="slidenum">
              <a:rPr lang="ru-RU" altLang="ru-RU" sz="900" smtClean="0">
                <a:solidFill>
                  <a:schemeClr val="tx1"/>
                </a:solidFill>
                <a:latin typeface="Arial" charset="0"/>
              </a:rPr>
              <a:pPr>
                <a:spcBef>
                  <a:spcPct val="0"/>
                </a:spcBef>
                <a:buClrTx/>
                <a:buSzTx/>
                <a:buFontTx/>
                <a:buNone/>
              </a:pPr>
              <a:t>3</a:t>
            </a:fld>
            <a:endParaRPr lang="ru-RU" altLang="ru-RU" sz="900" smtClean="0">
              <a:solidFill>
                <a:schemeClr val="tx1"/>
              </a:solidFill>
              <a:latin typeface="Arial" charset="0"/>
            </a:endParaRPr>
          </a:p>
        </p:txBody>
      </p:sp>
      <p:sp>
        <p:nvSpPr>
          <p:cNvPr id="7172" name="Прямоугольник 4"/>
          <p:cNvSpPr>
            <a:spLocks noChangeArrowheads="1"/>
          </p:cNvSpPr>
          <p:nvPr/>
        </p:nvSpPr>
        <p:spPr bwMode="auto">
          <a:xfrm>
            <a:off x="762000" y="2136775"/>
            <a:ext cx="6096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ts val="1000"/>
              </a:spcBef>
              <a:buClr>
                <a:schemeClr val="accent1"/>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just">
              <a:lnSpc>
                <a:spcPct val="150000"/>
              </a:lnSpc>
              <a:spcBef>
                <a:spcPct val="0"/>
              </a:spcBef>
              <a:buClrTx/>
              <a:buSzTx/>
              <a:buFont typeface="Arial" charset="0"/>
              <a:buChar char="•"/>
            </a:pPr>
            <a:r>
              <a:rPr lang="uk-UA" altLang="ru-RU" sz="1800" b="1">
                <a:solidFill>
                  <a:srgbClr val="C00000"/>
                </a:solidFill>
                <a:latin typeface="Arial" charset="0"/>
                <a:ea typeface="Times New Roman" pitchFamily="18" charset="0"/>
                <a:cs typeface="Arial" charset="0"/>
              </a:rPr>
              <a:t>Механізми дії гомеопатичних препаратів.</a:t>
            </a:r>
            <a:endParaRPr lang="ru-RU" altLang="ru-RU" sz="1200">
              <a:solidFill>
                <a:srgbClr val="C00000"/>
              </a:solidFill>
              <a:latin typeface="Arial" charset="0"/>
              <a:ea typeface="Times New Roman" pitchFamily="18" charset="0"/>
              <a:cs typeface="Arial" charset="0"/>
            </a:endParaRPr>
          </a:p>
          <a:p>
            <a:pPr algn="just">
              <a:lnSpc>
                <a:spcPct val="150000"/>
              </a:lnSpc>
              <a:spcBef>
                <a:spcPct val="0"/>
              </a:spcBef>
              <a:buClrTx/>
              <a:buSzTx/>
              <a:buFont typeface="Arial" charset="0"/>
              <a:buChar char="•"/>
            </a:pPr>
            <a:r>
              <a:rPr lang="uk-UA" altLang="ru-RU" sz="1800" b="1">
                <a:solidFill>
                  <a:srgbClr val="C00000"/>
                </a:solidFill>
                <a:latin typeface="Arial" charset="0"/>
                <a:ea typeface="Times New Roman" pitchFamily="18" charset="0"/>
                <a:cs typeface="Arial" charset="0"/>
              </a:rPr>
              <a:t>Регуляторні теорії.</a:t>
            </a:r>
            <a:endParaRPr lang="ru-RU" altLang="ru-RU" sz="1200">
              <a:solidFill>
                <a:srgbClr val="C00000"/>
              </a:solidFill>
              <a:latin typeface="Arial" charset="0"/>
              <a:ea typeface="Times New Roman" pitchFamily="18" charset="0"/>
              <a:cs typeface="Arial" charset="0"/>
            </a:endParaRPr>
          </a:p>
          <a:p>
            <a:pPr algn="just">
              <a:lnSpc>
                <a:spcPct val="150000"/>
              </a:lnSpc>
              <a:spcBef>
                <a:spcPct val="0"/>
              </a:spcBef>
              <a:buClrTx/>
              <a:buSzTx/>
              <a:buFont typeface="Arial" charset="0"/>
              <a:buChar char="•"/>
            </a:pPr>
            <a:r>
              <a:rPr lang="uk-UA" altLang="ru-RU" sz="1800" b="1">
                <a:solidFill>
                  <a:srgbClr val="C00000"/>
                </a:solidFill>
                <a:latin typeface="Arial" charset="0"/>
                <a:ea typeface="Times New Roman" pitchFamily="18" charset="0"/>
                <a:cs typeface="Arial" charset="0"/>
              </a:rPr>
              <a:t>Світоглядні або філософські теорії.</a:t>
            </a:r>
            <a:endParaRPr lang="ru-RU" altLang="ru-RU" sz="1200">
              <a:solidFill>
                <a:srgbClr val="C00000"/>
              </a:solidFill>
              <a:latin typeface="Arial" charset="0"/>
              <a:ea typeface="Times New Roman" pitchFamily="18" charset="0"/>
              <a:cs typeface="Arial" charset="0"/>
            </a:endParaRPr>
          </a:p>
          <a:p>
            <a:pPr algn="just">
              <a:lnSpc>
                <a:spcPct val="150000"/>
              </a:lnSpc>
              <a:spcBef>
                <a:spcPct val="0"/>
              </a:spcBef>
              <a:buClrTx/>
              <a:buSzTx/>
              <a:buFont typeface="Arial" charset="0"/>
              <a:buChar char="•"/>
            </a:pPr>
            <a:r>
              <a:rPr lang="uk-UA" altLang="ru-RU" sz="1800" b="1">
                <a:solidFill>
                  <a:srgbClr val="C00000"/>
                </a:solidFill>
                <a:latin typeface="Arial" charset="0"/>
                <a:ea typeface="Times New Roman" pitchFamily="18" charset="0"/>
                <a:cs typeface="Arial" charset="0"/>
              </a:rPr>
              <a:t>Інформаційні теорії.</a:t>
            </a:r>
            <a:endParaRPr lang="uk-UA" altLang="ru-RU" sz="1800">
              <a:solidFill>
                <a:srgbClr val="C00000"/>
              </a:solidFill>
              <a:latin typeface="Arial" charset="0"/>
              <a:ea typeface="Times New Roman" pitchFamily="18" charset="0"/>
              <a:cs typeface="Arial" charset="0"/>
            </a:endParaRPr>
          </a:p>
        </p:txBody>
      </p:sp>
      <p:pic>
        <p:nvPicPr>
          <p:cNvPr id="7173" name="Picture 2" descr="Картинки по запросу &quot;механизм действия гомеопатических препаратов&quot;"/>
          <p:cNvPicPr>
            <a:picLocks noChangeAspect="1" noChangeArrowheads="1"/>
          </p:cNvPicPr>
          <p:nvPr/>
        </p:nvPicPr>
        <p:blipFill>
          <a:blip r:embed="rId2">
            <a:extLst>
              <a:ext uri="{28A0092B-C50C-407E-A947-70E740481C1C}">
                <a14:useLocalDpi xmlns:a14="http://schemas.microsoft.com/office/drawing/2010/main" val="0"/>
              </a:ext>
            </a:extLst>
          </a:blip>
          <a:srcRect r="27663"/>
          <a:stretch>
            <a:fillRect/>
          </a:stretch>
        </p:blipFill>
        <p:spPr bwMode="auto">
          <a:xfrm>
            <a:off x="57150" y="152400"/>
            <a:ext cx="8475663" cy="670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1434836"/>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2"/>
          <p:cNvGrpSpPr>
            <a:grpSpLocks/>
          </p:cNvGrpSpPr>
          <p:nvPr/>
        </p:nvGrpSpPr>
        <p:grpSpPr bwMode="auto">
          <a:xfrm>
            <a:off x="865188" y="1143000"/>
            <a:ext cx="5862637" cy="5573713"/>
            <a:chOff x="1758" y="4517"/>
            <a:chExt cx="9234" cy="9992"/>
          </a:xfrm>
        </p:grpSpPr>
        <p:sp>
          <p:nvSpPr>
            <p:cNvPr id="48131" name="AutoShape 3"/>
            <p:cNvSpPr>
              <a:spLocks noChangeArrowheads="1"/>
            </p:cNvSpPr>
            <p:nvPr/>
          </p:nvSpPr>
          <p:spPr bwMode="auto">
            <a:xfrm rot="27000000">
              <a:off x="7533" y="10990"/>
              <a:ext cx="3293" cy="1275"/>
            </a:xfrm>
            <a:prstGeom prst="rightArrow">
              <a:avLst>
                <a:gd name="adj1" fmla="val 40759"/>
                <a:gd name="adj2" fmla="val 4134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8132" name="AutoShape 4"/>
            <p:cNvSpPr>
              <a:spLocks noChangeArrowheads="1"/>
            </p:cNvSpPr>
            <p:nvPr/>
          </p:nvSpPr>
          <p:spPr bwMode="auto">
            <a:xfrm rot="5400000">
              <a:off x="2396" y="10028"/>
              <a:ext cx="1369" cy="1275"/>
            </a:xfrm>
            <a:prstGeom prst="rightArrow">
              <a:avLst>
                <a:gd name="adj1" fmla="val 46241"/>
                <a:gd name="adj2" fmla="val 4342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grpSp>
          <p:nvGrpSpPr>
            <p:cNvPr id="8200" name="Group 5"/>
            <p:cNvGrpSpPr>
              <a:grpSpLocks/>
            </p:cNvGrpSpPr>
            <p:nvPr/>
          </p:nvGrpSpPr>
          <p:grpSpPr bwMode="auto">
            <a:xfrm>
              <a:off x="2077" y="4517"/>
              <a:ext cx="5924" cy="1164"/>
              <a:chOff x="1881" y="6354"/>
              <a:chExt cx="5924" cy="1134"/>
            </a:xfrm>
          </p:grpSpPr>
          <p:sp>
            <p:nvSpPr>
              <p:cNvPr id="48134" name="AutoShape 6"/>
              <p:cNvSpPr>
                <a:spLocks noChangeArrowheads="1"/>
              </p:cNvSpPr>
              <p:nvPr/>
            </p:nvSpPr>
            <p:spPr bwMode="auto">
              <a:xfrm>
                <a:off x="1882" y="6354"/>
                <a:ext cx="5923" cy="113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8135" name="Text Box 7"/>
              <p:cNvSpPr txBox="1">
                <a:spLocks noChangeArrowheads="1"/>
              </p:cNvSpPr>
              <p:nvPr/>
            </p:nvSpPr>
            <p:spPr bwMode="auto">
              <a:xfrm>
                <a:off x="2022" y="6504"/>
                <a:ext cx="5618" cy="835"/>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defRPr/>
                </a:pPr>
                <a:r>
                  <a:rPr lang="uk-UA" altLang="ru-RU" sz="1600" b="1">
                    <a:solidFill>
                      <a:srgbClr val="000000"/>
                    </a:solidFill>
                  </a:rPr>
                  <a:t>Метаболічна регулююча </a:t>
                </a:r>
              </a:p>
              <a:p>
                <a:pPr algn="ctr" eaLnBrk="1" hangingPunct="1">
                  <a:defRPr/>
                </a:pPr>
                <a:r>
                  <a:rPr lang="uk-UA" altLang="ru-RU" sz="1600" b="1">
                    <a:solidFill>
                      <a:srgbClr val="000000"/>
                    </a:solidFill>
                  </a:rPr>
                  <a:t>система</a:t>
                </a:r>
                <a:endParaRPr lang="ru-RU" altLang="ru-RU"/>
              </a:p>
            </p:txBody>
          </p:sp>
        </p:grpSp>
        <p:grpSp>
          <p:nvGrpSpPr>
            <p:cNvPr id="8201" name="Group 8"/>
            <p:cNvGrpSpPr>
              <a:grpSpLocks/>
            </p:cNvGrpSpPr>
            <p:nvPr/>
          </p:nvGrpSpPr>
          <p:grpSpPr bwMode="auto">
            <a:xfrm>
              <a:off x="5068" y="13345"/>
              <a:ext cx="5924" cy="1164"/>
              <a:chOff x="1941" y="8634"/>
              <a:chExt cx="5924" cy="1134"/>
            </a:xfrm>
          </p:grpSpPr>
          <p:sp>
            <p:nvSpPr>
              <p:cNvPr id="48137" name="AutoShape 9"/>
              <p:cNvSpPr>
                <a:spLocks noChangeArrowheads="1"/>
              </p:cNvSpPr>
              <p:nvPr/>
            </p:nvSpPr>
            <p:spPr bwMode="auto">
              <a:xfrm>
                <a:off x="1942" y="8634"/>
                <a:ext cx="5923" cy="113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8138" name="Text Box 10"/>
              <p:cNvSpPr txBox="1">
                <a:spLocks noChangeArrowheads="1"/>
              </p:cNvSpPr>
              <p:nvPr/>
            </p:nvSpPr>
            <p:spPr bwMode="auto">
              <a:xfrm>
                <a:off x="2062" y="8784"/>
                <a:ext cx="5623" cy="835"/>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spcBef>
                    <a:spcPts val="1200"/>
                  </a:spcBef>
                  <a:defRPr/>
                </a:pPr>
                <a:r>
                  <a:rPr lang="uk-UA" altLang="ru-RU" sz="1600" b="1">
                    <a:solidFill>
                      <a:srgbClr val="000000"/>
                    </a:solidFill>
                  </a:rPr>
                  <a:t>Психіка</a:t>
                </a:r>
                <a:endParaRPr lang="ru-RU" altLang="ru-RU"/>
              </a:p>
            </p:txBody>
          </p:sp>
        </p:grpSp>
        <p:grpSp>
          <p:nvGrpSpPr>
            <p:cNvPr id="8202" name="Group 11"/>
            <p:cNvGrpSpPr>
              <a:grpSpLocks/>
            </p:cNvGrpSpPr>
            <p:nvPr/>
          </p:nvGrpSpPr>
          <p:grpSpPr bwMode="auto">
            <a:xfrm>
              <a:off x="1986" y="11417"/>
              <a:ext cx="5924" cy="1164"/>
              <a:chOff x="1881" y="9414"/>
              <a:chExt cx="5924" cy="1134"/>
            </a:xfrm>
          </p:grpSpPr>
          <p:sp>
            <p:nvSpPr>
              <p:cNvPr id="48140" name="AutoShape 12"/>
              <p:cNvSpPr>
                <a:spLocks noChangeArrowheads="1"/>
              </p:cNvSpPr>
              <p:nvPr/>
            </p:nvSpPr>
            <p:spPr bwMode="auto">
              <a:xfrm>
                <a:off x="1881" y="9415"/>
                <a:ext cx="5923" cy="113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8141" name="Text Box 13"/>
              <p:cNvSpPr txBox="1">
                <a:spLocks noChangeArrowheads="1"/>
              </p:cNvSpPr>
              <p:nvPr/>
            </p:nvSpPr>
            <p:spPr bwMode="auto">
              <a:xfrm>
                <a:off x="2061" y="9598"/>
                <a:ext cx="5578" cy="837"/>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defRPr/>
                </a:pPr>
                <a:r>
                  <a:rPr lang="uk-UA" altLang="ru-RU" sz="1600" b="1">
                    <a:solidFill>
                      <a:srgbClr val="000000"/>
                    </a:solidFill>
                  </a:rPr>
                  <a:t>Нейровегетативна</a:t>
                </a:r>
              </a:p>
              <a:p>
                <a:pPr algn="ctr" eaLnBrk="1" hangingPunct="1">
                  <a:defRPr/>
                </a:pPr>
                <a:r>
                  <a:rPr lang="uk-UA" altLang="ru-RU" sz="1600" b="1">
                    <a:solidFill>
                      <a:srgbClr val="000000"/>
                    </a:solidFill>
                  </a:rPr>
                  <a:t>регулююча система</a:t>
                </a:r>
                <a:endParaRPr lang="ru-RU" altLang="ru-RU"/>
              </a:p>
            </p:txBody>
          </p:sp>
        </p:grpSp>
        <p:sp>
          <p:nvSpPr>
            <p:cNvPr id="48142" name="AutoShape 14"/>
            <p:cNvSpPr>
              <a:spLocks noChangeArrowheads="1"/>
            </p:cNvSpPr>
            <p:nvPr/>
          </p:nvSpPr>
          <p:spPr bwMode="auto">
            <a:xfrm rot="16200000">
              <a:off x="1468" y="6737"/>
              <a:ext cx="3296" cy="1275"/>
            </a:xfrm>
            <a:prstGeom prst="rightArrow">
              <a:avLst>
                <a:gd name="adj1" fmla="val 40759"/>
                <a:gd name="adj2" fmla="val 4134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8143" name="AutoShape 15"/>
            <p:cNvSpPr>
              <a:spLocks noChangeArrowheads="1"/>
            </p:cNvSpPr>
            <p:nvPr/>
          </p:nvSpPr>
          <p:spPr bwMode="auto">
            <a:xfrm>
              <a:off x="1758" y="9051"/>
              <a:ext cx="9234" cy="91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8144" name="Text Box 16"/>
            <p:cNvSpPr txBox="1">
              <a:spLocks noChangeArrowheads="1"/>
            </p:cNvSpPr>
            <p:nvPr/>
          </p:nvSpPr>
          <p:spPr bwMode="auto">
            <a:xfrm>
              <a:off x="2073" y="9292"/>
              <a:ext cx="8521" cy="620"/>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defRPr/>
              </a:pPr>
              <a:r>
                <a:rPr lang="uk-UA" altLang="ru-RU" sz="1500" b="1">
                  <a:effectLst>
                    <a:outerShdw blurRad="38100" dist="38100" dir="2700000" algn="tl">
                      <a:srgbClr val="C0C0C0"/>
                    </a:outerShdw>
                  </a:effectLst>
                </a:rPr>
                <a:t>РЕГУЛЮЮЧІ СИСТЕМИ</a:t>
              </a:r>
              <a:endParaRPr lang="uk-UA" altLang="ru-RU" sz="1500" b="1"/>
            </a:p>
            <a:p>
              <a:pPr eaLnBrk="1" hangingPunct="1">
                <a:defRPr/>
              </a:pPr>
              <a:endParaRPr lang="ru-RU" altLang="ru-RU"/>
            </a:p>
          </p:txBody>
        </p:sp>
        <p:grpSp>
          <p:nvGrpSpPr>
            <p:cNvPr id="8206" name="Group 17"/>
            <p:cNvGrpSpPr>
              <a:grpSpLocks/>
            </p:cNvGrpSpPr>
            <p:nvPr/>
          </p:nvGrpSpPr>
          <p:grpSpPr bwMode="auto">
            <a:xfrm>
              <a:off x="4988" y="6449"/>
              <a:ext cx="5924" cy="1164"/>
              <a:chOff x="4770" y="4076"/>
              <a:chExt cx="5924" cy="1164"/>
            </a:xfrm>
          </p:grpSpPr>
          <p:sp>
            <p:nvSpPr>
              <p:cNvPr id="48146" name="AutoShape 18"/>
              <p:cNvSpPr>
                <a:spLocks noChangeArrowheads="1"/>
              </p:cNvSpPr>
              <p:nvPr/>
            </p:nvSpPr>
            <p:spPr bwMode="auto">
              <a:xfrm>
                <a:off x="4771" y="4076"/>
                <a:ext cx="5923" cy="116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8147" name="Text Box 19"/>
              <p:cNvSpPr txBox="1">
                <a:spLocks noChangeArrowheads="1"/>
              </p:cNvSpPr>
              <p:nvPr/>
            </p:nvSpPr>
            <p:spPr bwMode="auto">
              <a:xfrm>
                <a:off x="4951" y="4156"/>
                <a:ext cx="5623" cy="911"/>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spcBef>
                    <a:spcPts val="1200"/>
                  </a:spcBef>
                  <a:defRPr/>
                </a:pPr>
                <a:r>
                  <a:rPr lang="uk-UA" altLang="ru-RU" sz="1600" b="1">
                    <a:solidFill>
                      <a:srgbClr val="000000"/>
                    </a:solidFill>
                  </a:rPr>
                  <a:t>Імунна регулююча система</a:t>
                </a:r>
                <a:endParaRPr lang="ru-RU" altLang="ru-RU"/>
              </a:p>
            </p:txBody>
          </p:sp>
        </p:grpSp>
        <p:sp>
          <p:nvSpPr>
            <p:cNvPr id="48148" name="AutoShape 20"/>
            <p:cNvSpPr>
              <a:spLocks noChangeArrowheads="1"/>
            </p:cNvSpPr>
            <p:nvPr/>
          </p:nvSpPr>
          <p:spPr bwMode="auto">
            <a:xfrm rot="16200000">
              <a:off x="8495" y="7706"/>
              <a:ext cx="1369" cy="1275"/>
            </a:xfrm>
            <a:prstGeom prst="rightArrow">
              <a:avLst>
                <a:gd name="adj1" fmla="val 46241"/>
                <a:gd name="adj2" fmla="val 4342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grpSp>
      <p:grpSp>
        <p:nvGrpSpPr>
          <p:cNvPr id="8195" name="Group 21"/>
          <p:cNvGrpSpPr>
            <a:grpSpLocks/>
          </p:cNvGrpSpPr>
          <p:nvPr/>
        </p:nvGrpSpPr>
        <p:grpSpPr bwMode="auto">
          <a:xfrm>
            <a:off x="1752600" y="228600"/>
            <a:ext cx="5486400" cy="584200"/>
            <a:chOff x="1965" y="742"/>
            <a:chExt cx="8640" cy="920"/>
          </a:xfrm>
        </p:grpSpPr>
        <p:sp>
          <p:nvSpPr>
            <p:cNvPr id="48150" name="AutoShape 22"/>
            <p:cNvSpPr>
              <a:spLocks noChangeArrowheads="1"/>
            </p:cNvSpPr>
            <p:nvPr/>
          </p:nvSpPr>
          <p:spPr bwMode="auto">
            <a:xfrm>
              <a:off x="1965" y="742"/>
              <a:ext cx="8640" cy="920"/>
            </a:xfrm>
            <a:prstGeom prst="horizontalScroll">
              <a:avLst>
                <a:gd name="adj" fmla="val 12500"/>
              </a:avLst>
            </a:prstGeom>
            <a:ln>
              <a:headEnd/>
              <a:tailEnd/>
            </a:ln>
          </p:spPr>
          <p:style>
            <a:lnRef idx="1">
              <a:schemeClr val="accent2"/>
            </a:lnRef>
            <a:fillRef idx="2">
              <a:schemeClr val="accent2"/>
            </a:fillRef>
            <a:effectRef idx="1">
              <a:schemeClr val="accent2"/>
            </a:effectRef>
            <a:fontRef idx="minor">
              <a:schemeClr val="dk1"/>
            </a:fontRef>
          </p:style>
          <p:txBody>
            <a:bodyPr/>
            <a:lstStyle/>
            <a:p>
              <a:pPr eaLnBrk="1" hangingPunct="1">
                <a:defRPr/>
              </a:pPr>
              <a:endParaRPr lang="ru-RU"/>
            </a:p>
          </p:txBody>
        </p:sp>
        <p:sp>
          <p:nvSpPr>
            <p:cNvPr id="48151" name="Text Box 23"/>
            <p:cNvSpPr txBox="1">
              <a:spLocks noChangeArrowheads="1"/>
            </p:cNvSpPr>
            <p:nvPr/>
          </p:nvSpPr>
          <p:spPr bwMode="auto">
            <a:xfrm>
              <a:off x="3045" y="942"/>
              <a:ext cx="6300" cy="540"/>
            </a:xfrm>
            <a:prstGeom prst="rect">
              <a:avLst/>
            </a:prstGeom>
            <a:ln/>
          </p:spPr>
          <p:style>
            <a:lnRef idx="1">
              <a:schemeClr val="accent2"/>
            </a:lnRef>
            <a:fillRef idx="2">
              <a:schemeClr val="accent2"/>
            </a:fillRef>
            <a:effectRef idx="1">
              <a:schemeClr val="accent2"/>
            </a:effectRef>
            <a:fontRef idx="minor">
              <a:schemeClr val="dk1"/>
            </a:fontRef>
          </p:style>
          <p:txBody>
            <a:bodyPr/>
            <a:lstStyle/>
            <a:p>
              <a:pPr algn="ctr" eaLnBrk="1" hangingPunct="1">
                <a:defRPr/>
              </a:pPr>
              <a:r>
                <a:rPr lang="uk-UA" altLang="ru-RU" sz="1600" b="1" dirty="0">
                  <a:effectLst>
                    <a:outerShdw blurRad="38100" dist="38100" dir="2700000" algn="tl">
                      <a:srgbClr val="FFFFFF"/>
                    </a:outerShdw>
                  </a:effectLst>
                </a:rPr>
                <a:t>РЕГУЛЯТОРНІ  ТЕОРІЇ</a:t>
              </a:r>
            </a:p>
            <a:p>
              <a:pPr eaLnBrk="1" hangingPunct="1">
                <a:defRPr/>
              </a:pPr>
              <a:endParaRPr lang="ru-RU" altLang="ru-RU" dirty="0"/>
            </a:p>
          </p:txBody>
        </p:sp>
      </p:grpSp>
    </p:spTree>
    <p:extLst>
      <p:ext uri="{BB962C8B-B14F-4D97-AF65-F5344CB8AC3E}">
        <p14:creationId xmlns:p14="http://schemas.microsoft.com/office/powerpoint/2010/main" val="3684375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AutoShape 2"/>
          <p:cNvSpPr>
            <a:spLocks noChangeArrowheads="1"/>
          </p:cNvSpPr>
          <p:nvPr/>
        </p:nvSpPr>
        <p:spPr bwMode="auto">
          <a:xfrm>
            <a:off x="1524000" y="304800"/>
            <a:ext cx="6477000" cy="990600"/>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9219" name="Text Box 3"/>
          <p:cNvSpPr txBox="1">
            <a:spLocks noChangeArrowheads="1"/>
          </p:cNvSpPr>
          <p:nvPr/>
        </p:nvSpPr>
        <p:spPr bwMode="auto">
          <a:xfrm>
            <a:off x="1600200" y="381000"/>
            <a:ext cx="6324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r>
              <a:rPr lang="uk-UA" altLang="ru-RU" sz="2400" b="1">
                <a:solidFill>
                  <a:schemeClr val="tx1"/>
                </a:solidFill>
                <a:latin typeface="Arial" charset="0"/>
              </a:rPr>
              <a:t>Метаболічна регулююча система</a:t>
            </a:r>
            <a:endParaRPr lang="ru-RU" altLang="ru-RU" sz="2400">
              <a:solidFill>
                <a:schemeClr val="tx1"/>
              </a:solidFill>
              <a:latin typeface="Arial" charset="0"/>
            </a:endParaRPr>
          </a:p>
        </p:txBody>
      </p:sp>
      <p:sp>
        <p:nvSpPr>
          <p:cNvPr id="9220" name="Rectangle 5"/>
          <p:cNvSpPr>
            <a:spLocks noGrp="1" noChangeArrowheads="1"/>
          </p:cNvSpPr>
          <p:nvPr>
            <p:ph type="subTitle" idx="1"/>
          </p:nvPr>
        </p:nvSpPr>
        <p:spPr>
          <a:xfrm>
            <a:off x="685800" y="2286000"/>
            <a:ext cx="7772400" cy="3810000"/>
          </a:xfrm>
        </p:spPr>
        <p:txBody>
          <a:bodyPr/>
          <a:lstStyle/>
          <a:p>
            <a:pPr algn="just" eaLnBrk="1" hangingPunct="1">
              <a:lnSpc>
                <a:spcPct val="90000"/>
              </a:lnSpc>
            </a:pPr>
            <a:r>
              <a:rPr lang="uk-UA" altLang="ru-RU" sz="1800" smtClean="0">
                <a:solidFill>
                  <a:schemeClr val="tx1"/>
                </a:solidFill>
              </a:rPr>
              <a:t>Найстародавніша у філогенетічному сенсі. Є дифузією, осмосом, регуляцією рівноваги хімічних реакцій і т.п. процеси, засновані на законах фізики і хімії. Є найповільнішою. Тому, якщо лікування засноване на відновленні гомеостазу всіх регулюючих систем через первинну дію на метаболічну регулюючу систему, то воно повинне проводитися тривало.</a:t>
            </a:r>
          </a:p>
          <a:p>
            <a:pPr algn="just" eaLnBrk="1" hangingPunct="1">
              <a:lnSpc>
                <a:spcPct val="90000"/>
              </a:lnSpc>
            </a:pPr>
            <a:r>
              <a:rPr lang="uk-UA" altLang="ru-RU" sz="1800" smtClean="0">
                <a:solidFill>
                  <a:schemeClr val="tx1"/>
                </a:solidFill>
              </a:rPr>
              <a:t>Метаболічна регулююча система має спорідненість з гомеопатичними препаратами з </a:t>
            </a:r>
            <a:r>
              <a:rPr lang="uk-UA" altLang="ru-RU" sz="1800" b="1" i="1" smtClean="0">
                <a:solidFill>
                  <a:schemeClr val="tx1"/>
                </a:solidFill>
              </a:rPr>
              <a:t>мінеральної групи</a:t>
            </a:r>
            <a:r>
              <a:rPr lang="uk-UA" altLang="ru-RU" sz="1800" smtClean="0">
                <a:solidFill>
                  <a:schemeClr val="tx1"/>
                </a:solidFill>
              </a:rPr>
              <a:t>, які, як вважається в гомеопатії, володіють найбільш глибокою дією на організм.</a:t>
            </a:r>
            <a:endParaRPr lang="ru-RU" altLang="ru-RU" sz="1800" smtClean="0">
              <a:solidFill>
                <a:schemeClr val="tx1"/>
              </a:solidFill>
            </a:endParaRPr>
          </a:p>
        </p:txBody>
      </p:sp>
    </p:spTree>
    <p:extLst>
      <p:ext uri="{BB962C8B-B14F-4D97-AF65-F5344CB8AC3E}">
        <p14:creationId xmlns:p14="http://schemas.microsoft.com/office/powerpoint/2010/main" val="400028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3"/>
          <p:cNvSpPr txBox="1">
            <a:spLocks noGrp="1" noChangeArrowheads="1"/>
          </p:cNvSpPr>
          <p:nvPr>
            <p:ph type="title"/>
          </p:nvPr>
        </p:nvSpPr>
        <p:spPr>
          <a:xfrm>
            <a:off x="609600" y="609600"/>
            <a:ext cx="6348413" cy="838200"/>
          </a:xfrm>
        </p:spPr>
        <p:style>
          <a:lnRef idx="1">
            <a:schemeClr val="accent3"/>
          </a:lnRef>
          <a:fillRef idx="2">
            <a:schemeClr val="accent3"/>
          </a:fillRef>
          <a:effectRef idx="1">
            <a:schemeClr val="accent3"/>
          </a:effectRef>
          <a:fontRef idx="minor">
            <a:schemeClr val="dk1"/>
          </a:fontRef>
        </p:style>
        <p:txBody>
          <a:bodyPr rtlCol="0">
            <a:normAutofit fontScale="90000"/>
          </a:bodyPr>
          <a:lstStyle/>
          <a:p>
            <a:pPr algn="ctr" eaLnBrk="1" hangingPunct="1">
              <a:defRPr/>
            </a:pPr>
            <a:r>
              <a:rPr lang="uk-UA" altLang="ru-RU"/>
              <a:t>Імунна регулююча система</a:t>
            </a:r>
            <a:endParaRPr lang="ru-RU" altLang="ru-RU"/>
          </a:p>
        </p:txBody>
      </p:sp>
      <p:sp>
        <p:nvSpPr>
          <p:cNvPr id="55298" name="Rectangle 2"/>
          <p:cNvSpPr>
            <a:spLocks noGrp="1" noChangeArrowheads="1"/>
          </p:cNvSpPr>
          <p:nvPr>
            <p:ph idx="1"/>
          </p:nvPr>
        </p:nvSpPr>
        <p:spPr/>
        <p:txBody>
          <a:bodyPr rtlCol="0">
            <a:normAutofit/>
          </a:bodyPr>
          <a:lstStyle/>
          <a:p>
            <a:pPr eaLnBrk="1" fontAlgn="auto" hangingPunct="1">
              <a:lnSpc>
                <a:spcPct val="90000"/>
              </a:lnSpc>
              <a:spcAft>
                <a:spcPts val="0"/>
              </a:spcAft>
              <a:buFont typeface="Wingdings 3" charset="2"/>
              <a:buChar char=""/>
              <a:defRPr/>
            </a:pPr>
            <a:r>
              <a:rPr lang="uk-UA" altLang="ru-RU" sz="2400" dirty="0">
                <a:solidFill>
                  <a:schemeClr val="tx1"/>
                </a:solidFill>
              </a:rPr>
              <a:t>контроль за генетичною постійністю клітинного складу в індивідуальному і історичному розвитку (морфологічний гомеостаз):</a:t>
            </a:r>
          </a:p>
          <a:p>
            <a:pPr eaLnBrk="1" fontAlgn="auto" hangingPunct="1">
              <a:lnSpc>
                <a:spcPct val="90000"/>
              </a:lnSpc>
              <a:spcAft>
                <a:spcPts val="0"/>
              </a:spcAft>
              <a:buFont typeface="Wingdings 3" charset="2"/>
              <a:buChar char=""/>
              <a:defRPr/>
            </a:pPr>
            <a:r>
              <a:rPr lang="uk-UA" altLang="ru-RU" sz="2400" dirty="0">
                <a:solidFill>
                  <a:schemeClr val="tx1"/>
                </a:solidFill>
              </a:rPr>
              <a:t>захист організму від інфекційних агентів. Саме вони, разом з неповноцінними і мутантами клітинами, що постійно утворюються в організмі, є основними подразниками для імунної регулюючої системи.</a:t>
            </a:r>
          </a:p>
          <a:p>
            <a:pPr eaLnBrk="1" fontAlgn="auto" hangingPunct="1">
              <a:lnSpc>
                <a:spcPct val="90000"/>
              </a:lnSpc>
              <a:spcAft>
                <a:spcPts val="0"/>
              </a:spcAft>
              <a:buFont typeface="Wingdings 3" charset="2"/>
              <a:buChar char=""/>
              <a:defRPr/>
            </a:pPr>
            <a:r>
              <a:rPr lang="uk-UA" altLang="ru-RU" sz="2400" dirty="0">
                <a:solidFill>
                  <a:schemeClr val="tx1"/>
                </a:solidFill>
              </a:rPr>
              <a:t>Найбільш </a:t>
            </a:r>
            <a:r>
              <a:rPr lang="uk-UA" altLang="ru-RU" sz="2400" dirty="0" err="1">
                <a:solidFill>
                  <a:schemeClr val="tx1"/>
                </a:solidFill>
              </a:rPr>
              <a:t>тропними</a:t>
            </a:r>
            <a:r>
              <a:rPr lang="uk-UA" altLang="ru-RU" sz="2400" dirty="0">
                <a:solidFill>
                  <a:schemeClr val="tx1"/>
                </a:solidFill>
              </a:rPr>
              <a:t> до неї є </a:t>
            </a:r>
            <a:r>
              <a:rPr lang="uk-UA" altLang="ru-RU" sz="2400" dirty="0" err="1">
                <a:solidFill>
                  <a:schemeClr val="tx1"/>
                </a:solidFill>
              </a:rPr>
              <a:t>нозоди</a:t>
            </a:r>
            <a:r>
              <a:rPr lang="uk-UA" altLang="ru-RU" sz="2400" dirty="0">
                <a:solidFill>
                  <a:schemeClr val="tx1"/>
                </a:solidFill>
              </a:rPr>
              <a:t>, тобто гомеопатичні лікарські препарати, виготовлені з мікробних клітин, патологічно змінених тканин тощо. </a:t>
            </a:r>
            <a:endParaRPr lang="ru-RU" altLang="ru-RU" sz="2400" dirty="0">
              <a:solidFill>
                <a:schemeClr val="tx1"/>
              </a:solidFill>
            </a:endParaRPr>
          </a:p>
        </p:txBody>
      </p:sp>
    </p:spTree>
    <p:extLst>
      <p:ext uri="{BB962C8B-B14F-4D97-AF65-F5344CB8AC3E}">
        <p14:creationId xmlns:p14="http://schemas.microsoft.com/office/powerpoint/2010/main" val="1704982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8229600" cy="1143000"/>
          </a:xfrm>
        </p:spPr>
        <p:txBody>
          <a:bodyPr>
            <a:normAutofit fontScale="90000"/>
          </a:bodyPr>
          <a:lstStyle/>
          <a:p>
            <a:pPr fontAlgn="auto">
              <a:spcAft>
                <a:spcPts val="0"/>
              </a:spcAft>
              <a:defRPr/>
            </a:pPr>
            <a:r>
              <a:rPr lang="uk-UA" smtClean="0">
                <a:solidFill>
                  <a:schemeClr val="tx1"/>
                </a:solidFill>
              </a:rPr>
              <a:t>Розподіл гомеопатичних ЛЗ за лікарською формою</a:t>
            </a:r>
            <a:endParaRPr lang="ru-RU">
              <a:solidFill>
                <a:schemeClr val="tx1"/>
              </a:solidFill>
            </a:endParaRPr>
          </a:p>
        </p:txBody>
      </p:sp>
      <p:pic>
        <p:nvPicPr>
          <p:cNvPr id="15362" name="Picture 2" descr="image004"/>
          <p:cNvPicPr>
            <a:picLocks noChangeAspect="1" noChangeArrowheads="1"/>
          </p:cNvPicPr>
          <p:nvPr/>
        </p:nvPicPr>
        <p:blipFill>
          <a:blip r:embed="rId2"/>
          <a:srcRect/>
          <a:stretch>
            <a:fillRect/>
          </a:stretch>
        </p:blipFill>
        <p:spPr bwMode="auto">
          <a:xfrm>
            <a:off x="1403350" y="1628775"/>
            <a:ext cx="6234113" cy="4392613"/>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idx="1"/>
          </p:nvPr>
        </p:nvSpPr>
        <p:spPr/>
        <p:txBody>
          <a:bodyPr rtlCol="0">
            <a:normAutofit/>
          </a:bodyPr>
          <a:lstStyle/>
          <a:p>
            <a:pPr indent="-250825" eaLnBrk="1" fontAlgn="auto" hangingPunct="1">
              <a:lnSpc>
                <a:spcPct val="90000"/>
              </a:lnSpc>
              <a:spcAft>
                <a:spcPts val="0"/>
              </a:spcAft>
              <a:buFont typeface="Wingdings 3" charset="2"/>
              <a:buChar char=""/>
              <a:defRPr/>
            </a:pPr>
            <a:r>
              <a:rPr lang="uk-UA" altLang="ru-RU" sz="2400" b="1" dirty="0" err="1">
                <a:solidFill>
                  <a:schemeClr val="tx1"/>
                </a:solidFill>
              </a:rPr>
              <a:t>Нейровегетативна</a:t>
            </a:r>
            <a:r>
              <a:rPr lang="uk-UA" altLang="ru-RU" sz="2400" b="1" dirty="0">
                <a:solidFill>
                  <a:schemeClr val="tx1"/>
                </a:solidFill>
              </a:rPr>
              <a:t> система </a:t>
            </a:r>
            <a:r>
              <a:rPr lang="uk-UA" altLang="ru-RU" sz="2400" dirty="0">
                <a:solidFill>
                  <a:schemeClr val="tx1"/>
                </a:solidFill>
              </a:rPr>
              <a:t>забезпечує регуляторну цілісність організму (функціональний гомеостаз). Через неї виявляється велика частина патологічної соматичної симптоматики. </a:t>
            </a:r>
            <a:r>
              <a:rPr lang="uk-UA" altLang="ru-RU" sz="2400" b="1" dirty="0">
                <a:solidFill>
                  <a:schemeClr val="tx1"/>
                </a:solidFill>
              </a:rPr>
              <a:t>Найбільш </a:t>
            </a:r>
            <a:r>
              <a:rPr lang="uk-UA" altLang="ru-RU" sz="2400" b="1" dirty="0" err="1">
                <a:solidFill>
                  <a:schemeClr val="tx1"/>
                </a:solidFill>
              </a:rPr>
              <a:t>тропними</a:t>
            </a:r>
            <a:r>
              <a:rPr lang="uk-UA" altLang="ru-RU" sz="2400" b="1" dirty="0">
                <a:solidFill>
                  <a:schemeClr val="tx1"/>
                </a:solidFill>
              </a:rPr>
              <a:t> до неї є ГЛЗ рослинного походження</a:t>
            </a:r>
            <a:r>
              <a:rPr lang="uk-UA" altLang="ru-RU" sz="2400" i="1" dirty="0">
                <a:solidFill>
                  <a:schemeClr val="tx1"/>
                </a:solidFill>
              </a:rPr>
              <a:t>.</a:t>
            </a:r>
            <a:endParaRPr lang="uk-UA" altLang="ru-RU" sz="2400" dirty="0">
              <a:solidFill>
                <a:schemeClr val="tx1"/>
              </a:solidFill>
            </a:endParaRPr>
          </a:p>
          <a:p>
            <a:pPr indent="-250825" eaLnBrk="1" fontAlgn="auto" hangingPunct="1">
              <a:lnSpc>
                <a:spcPct val="90000"/>
              </a:lnSpc>
              <a:spcAft>
                <a:spcPts val="0"/>
              </a:spcAft>
              <a:buFont typeface="Wingdings 3" charset="2"/>
              <a:buChar char=""/>
              <a:defRPr/>
            </a:pPr>
            <a:r>
              <a:rPr lang="uk-UA" altLang="ru-RU" sz="2400" dirty="0" err="1">
                <a:solidFill>
                  <a:schemeClr val="tx1"/>
                </a:solidFill>
              </a:rPr>
              <a:t>Нейровегетативна</a:t>
            </a:r>
            <a:r>
              <a:rPr lang="uk-UA" altLang="ru-RU" sz="2400" dirty="0">
                <a:solidFill>
                  <a:schemeClr val="tx1"/>
                </a:solidFill>
              </a:rPr>
              <a:t> система визначає поведінкові реакції організму:</a:t>
            </a:r>
          </a:p>
          <a:p>
            <a:pPr marL="822325" lvl="1" eaLnBrk="1" fontAlgn="auto" hangingPunct="1">
              <a:lnSpc>
                <a:spcPct val="90000"/>
              </a:lnSpc>
              <a:spcAft>
                <a:spcPts val="0"/>
              </a:spcAft>
              <a:buFont typeface="Wingdings" panose="05000000000000000000" pitchFamily="2" charset="2"/>
              <a:buChar char="ь"/>
              <a:defRPr/>
            </a:pPr>
            <a:r>
              <a:rPr lang="uk-UA" altLang="ru-RU" sz="2000" dirty="0">
                <a:solidFill>
                  <a:schemeClr val="tx1"/>
                </a:solidFill>
              </a:rPr>
              <a:t>гормони надниркових залоз визначають реакцію організму на стрес:</a:t>
            </a:r>
          </a:p>
          <a:p>
            <a:pPr marL="822325" lvl="1" eaLnBrk="1" fontAlgn="auto" hangingPunct="1">
              <a:lnSpc>
                <a:spcPct val="90000"/>
              </a:lnSpc>
              <a:spcAft>
                <a:spcPts val="0"/>
              </a:spcAft>
              <a:buFont typeface="Wingdings" panose="05000000000000000000" pitchFamily="2" charset="2"/>
              <a:buChar char="ь"/>
              <a:defRPr/>
            </a:pPr>
            <a:r>
              <a:rPr lang="uk-UA" altLang="ru-RU" sz="2000" dirty="0">
                <a:solidFill>
                  <a:schemeClr val="tx1"/>
                </a:solidFill>
              </a:rPr>
              <a:t>статеві гормони - сексуальну поведінку і репродуктивну функцію тощо.</a:t>
            </a:r>
          </a:p>
          <a:p>
            <a:pPr indent="-250825" eaLnBrk="1" fontAlgn="auto" hangingPunct="1">
              <a:lnSpc>
                <a:spcPct val="90000"/>
              </a:lnSpc>
              <a:spcAft>
                <a:spcPts val="0"/>
              </a:spcAft>
              <a:buFont typeface="Wingdings 3" charset="2"/>
              <a:buChar char=""/>
              <a:defRPr/>
            </a:pPr>
            <a:r>
              <a:rPr lang="uk-UA" altLang="ru-RU" sz="2400" dirty="0">
                <a:solidFill>
                  <a:schemeClr val="tx1"/>
                </a:solidFill>
              </a:rPr>
              <a:t>До цієї системи особливо </a:t>
            </a:r>
            <a:r>
              <a:rPr lang="uk-UA" altLang="ru-RU" sz="2400" dirty="0" err="1">
                <a:solidFill>
                  <a:schemeClr val="tx1"/>
                </a:solidFill>
              </a:rPr>
              <a:t>тропними</a:t>
            </a:r>
            <a:r>
              <a:rPr lang="uk-UA" altLang="ru-RU" sz="2400" dirty="0">
                <a:solidFill>
                  <a:schemeClr val="tx1"/>
                </a:solidFill>
              </a:rPr>
              <a:t> є препарати </a:t>
            </a:r>
            <a:r>
              <a:rPr lang="uk-UA" altLang="ru-RU" sz="2400" b="1" i="1" dirty="0">
                <a:solidFill>
                  <a:schemeClr val="tx1"/>
                </a:solidFill>
              </a:rPr>
              <a:t>тваринного походження</a:t>
            </a:r>
            <a:r>
              <a:rPr lang="ru-RU" altLang="ru-RU" sz="2400" dirty="0">
                <a:solidFill>
                  <a:schemeClr val="tx1"/>
                </a:solidFill>
              </a:rPr>
              <a:t>.</a:t>
            </a:r>
          </a:p>
        </p:txBody>
      </p:sp>
      <p:sp>
        <p:nvSpPr>
          <p:cNvPr id="56326" name="Text Box 6"/>
          <p:cNvSpPr txBox="1">
            <a:spLocks noChangeArrowheads="1"/>
          </p:cNvSpPr>
          <p:nvPr/>
        </p:nvSpPr>
        <p:spPr bwMode="auto">
          <a:xfrm>
            <a:off x="685800" y="328613"/>
            <a:ext cx="7048500" cy="738187"/>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defPPr>
              <a:defRPr lang="ru-RU"/>
            </a:defPPr>
            <a:lvl1pPr>
              <a:defRPr>
                <a:solidFill>
                  <a:schemeClr val="dk1"/>
                </a:solidFill>
                <a:latin typeface="+mn-lt"/>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lgn="ctr" eaLnBrk="1" hangingPunct="1">
              <a:defRPr/>
            </a:pPr>
            <a:r>
              <a:rPr lang="uk-UA" altLang="ru-RU" sz="2800" b="1" dirty="0" err="1" smtClean="0"/>
              <a:t>Нейровегетативна</a:t>
            </a:r>
            <a:r>
              <a:rPr lang="uk-UA" altLang="ru-RU" sz="2800" b="1" dirty="0" smtClean="0"/>
              <a:t> регулююча система</a:t>
            </a:r>
            <a:endParaRPr lang="ru-RU" altLang="ru-RU" sz="2800" b="1" dirty="0" smtClean="0"/>
          </a:p>
        </p:txBody>
      </p:sp>
    </p:spTree>
    <p:extLst>
      <p:ext uri="{BB962C8B-B14F-4D97-AF65-F5344CB8AC3E}">
        <p14:creationId xmlns:p14="http://schemas.microsoft.com/office/powerpoint/2010/main" val="442032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09600" y="609600"/>
            <a:ext cx="6348413" cy="762000"/>
          </a:xfrm>
        </p:spPr>
        <p:style>
          <a:lnRef idx="1">
            <a:schemeClr val="accent3"/>
          </a:lnRef>
          <a:fillRef idx="2">
            <a:schemeClr val="accent3"/>
          </a:fillRef>
          <a:effectRef idx="1">
            <a:schemeClr val="accent3"/>
          </a:effectRef>
          <a:fontRef idx="minor">
            <a:schemeClr val="dk1"/>
          </a:fontRef>
        </p:style>
        <p:txBody>
          <a:bodyPr rtlCol="0">
            <a:normAutofit/>
          </a:bodyPr>
          <a:lstStyle/>
          <a:p>
            <a:pPr algn="ctr" eaLnBrk="1" hangingPunct="1">
              <a:defRPr/>
            </a:pPr>
            <a:r>
              <a:rPr lang="uk-UA" altLang="ru-RU"/>
              <a:t>Психіка</a:t>
            </a:r>
            <a:endParaRPr lang="ru-RU" altLang="ru-RU"/>
          </a:p>
        </p:txBody>
      </p:sp>
      <p:sp>
        <p:nvSpPr>
          <p:cNvPr id="57347" name="Rectangle 3"/>
          <p:cNvSpPr>
            <a:spLocks noGrp="1" noChangeArrowheads="1"/>
          </p:cNvSpPr>
          <p:nvPr>
            <p:ph idx="1"/>
          </p:nvPr>
        </p:nvSpPr>
        <p:spPr>
          <a:xfrm>
            <a:off x="457200" y="1600200"/>
            <a:ext cx="8229600" cy="5029200"/>
          </a:xfrm>
        </p:spPr>
        <p:txBody>
          <a:bodyPr rtlCol="0">
            <a:normAutofit fontScale="92500" lnSpcReduction="20000"/>
          </a:bodyPr>
          <a:lstStyle/>
          <a:p>
            <a:pPr eaLnBrk="1" fontAlgn="auto" hangingPunct="1">
              <a:lnSpc>
                <a:spcPct val="80000"/>
              </a:lnSpc>
              <a:spcAft>
                <a:spcPts val="0"/>
              </a:spcAft>
              <a:buFont typeface="Wingdings 3" charset="2"/>
              <a:buChar char=""/>
              <a:defRPr/>
            </a:pPr>
            <a:r>
              <a:rPr lang="uk-UA" altLang="ru-RU" sz="1800" b="1" dirty="0">
                <a:solidFill>
                  <a:schemeClr val="tx1"/>
                </a:solidFill>
              </a:rPr>
              <a:t>Психіка</a:t>
            </a:r>
            <a:r>
              <a:rPr lang="uk-UA" altLang="ru-RU" sz="1800" dirty="0">
                <a:solidFill>
                  <a:schemeClr val="tx1"/>
                </a:solidFill>
              </a:rPr>
              <a:t> – сама досконала регулююча система:</a:t>
            </a:r>
          </a:p>
          <a:p>
            <a:pPr lvl="1" eaLnBrk="1" fontAlgn="auto" hangingPunct="1">
              <a:lnSpc>
                <a:spcPct val="80000"/>
              </a:lnSpc>
              <a:spcAft>
                <a:spcPts val="0"/>
              </a:spcAft>
              <a:buFont typeface="Wingdings" panose="05000000000000000000" pitchFamily="2" charset="2"/>
              <a:buChar char="ь"/>
              <a:defRPr/>
            </a:pPr>
            <a:r>
              <a:rPr lang="uk-UA" altLang="ru-RU" dirty="0">
                <a:solidFill>
                  <a:schemeClr val="tx1"/>
                </a:solidFill>
              </a:rPr>
              <a:t>останньою сформувалася в процесі </a:t>
            </a:r>
            <a:r>
              <a:rPr lang="uk-UA" altLang="ru-RU" dirty="0" err="1">
                <a:solidFill>
                  <a:schemeClr val="tx1"/>
                </a:solidFill>
              </a:rPr>
              <a:t>філо</a:t>
            </a:r>
            <a:r>
              <a:rPr lang="uk-UA" altLang="ru-RU" dirty="0">
                <a:solidFill>
                  <a:schemeClr val="tx1"/>
                </a:solidFill>
              </a:rPr>
              <a:t> - і онтогенезу:</a:t>
            </a:r>
          </a:p>
          <a:p>
            <a:pPr lvl="1" eaLnBrk="1" fontAlgn="auto" hangingPunct="1">
              <a:lnSpc>
                <a:spcPct val="80000"/>
              </a:lnSpc>
              <a:spcAft>
                <a:spcPts val="0"/>
              </a:spcAft>
              <a:buFont typeface="Wingdings" panose="05000000000000000000" pitchFamily="2" charset="2"/>
              <a:buChar char="ь"/>
              <a:defRPr/>
            </a:pPr>
            <a:r>
              <a:rPr lang="uk-UA" altLang="ru-RU" dirty="0">
                <a:solidFill>
                  <a:schemeClr val="tx1"/>
                </a:solidFill>
              </a:rPr>
              <a:t>відповідальна за соціальний компонент поведінки:</a:t>
            </a:r>
          </a:p>
          <a:p>
            <a:pPr lvl="1" eaLnBrk="1" fontAlgn="auto" hangingPunct="1">
              <a:lnSpc>
                <a:spcPct val="80000"/>
              </a:lnSpc>
              <a:spcAft>
                <a:spcPts val="0"/>
              </a:spcAft>
              <a:buFont typeface="Wingdings" panose="05000000000000000000" pitchFamily="2" charset="2"/>
              <a:buChar char="ь"/>
              <a:defRPr/>
            </a:pPr>
            <a:r>
              <a:rPr lang="uk-UA" altLang="ru-RU" dirty="0">
                <a:solidFill>
                  <a:schemeClr val="tx1"/>
                </a:solidFill>
              </a:rPr>
              <a:t>є самою лабільною зі всіх регулюючих систем.</a:t>
            </a:r>
          </a:p>
          <a:p>
            <a:pPr eaLnBrk="1" fontAlgn="auto" hangingPunct="1">
              <a:lnSpc>
                <a:spcPct val="80000"/>
              </a:lnSpc>
              <a:spcAft>
                <a:spcPts val="0"/>
              </a:spcAft>
              <a:buFont typeface="Wingdings 3" charset="2"/>
              <a:buChar char=""/>
              <a:defRPr/>
            </a:pPr>
            <a:r>
              <a:rPr lang="uk-UA" altLang="ru-RU" sz="1800" dirty="0">
                <a:solidFill>
                  <a:schemeClr val="tx1"/>
                </a:solidFill>
              </a:rPr>
              <a:t>При дії на психіку не має значення, з якої сировини виготовлений гомеопатичний препарат, важлива потенція препарату.</a:t>
            </a:r>
            <a:endParaRPr lang="uk-UA" altLang="ru-RU" sz="1800" b="1" dirty="0">
              <a:solidFill>
                <a:schemeClr val="tx1"/>
              </a:solidFill>
            </a:endParaRPr>
          </a:p>
          <a:p>
            <a:pPr eaLnBrk="1" fontAlgn="auto" hangingPunct="1">
              <a:lnSpc>
                <a:spcPct val="80000"/>
              </a:lnSpc>
              <a:spcAft>
                <a:spcPts val="0"/>
              </a:spcAft>
              <a:buFont typeface="Wingdings 3" charset="2"/>
              <a:buChar char=""/>
              <a:defRPr/>
            </a:pPr>
            <a:r>
              <a:rPr lang="uk-UA" altLang="ru-RU" sz="1800" b="1" dirty="0">
                <a:solidFill>
                  <a:schemeClr val="tx1"/>
                </a:solidFill>
              </a:rPr>
              <a:t>Порушення у</a:t>
            </a:r>
            <a:r>
              <a:rPr lang="uk-UA" altLang="ru-RU" sz="1800" dirty="0">
                <a:solidFill>
                  <a:schemeClr val="tx1"/>
                </a:solidFill>
              </a:rPr>
              <a:t>:</a:t>
            </a:r>
          </a:p>
          <a:p>
            <a:pPr lvl="1" eaLnBrk="1" fontAlgn="auto" hangingPunct="1">
              <a:lnSpc>
                <a:spcPct val="80000"/>
              </a:lnSpc>
              <a:spcAft>
                <a:spcPts val="0"/>
              </a:spcAft>
              <a:buFont typeface="Wingdings" panose="05000000000000000000" pitchFamily="2" charset="2"/>
              <a:buChar char="ь"/>
              <a:defRPr/>
            </a:pPr>
            <a:r>
              <a:rPr lang="uk-UA" altLang="ru-RU" dirty="0">
                <a:solidFill>
                  <a:schemeClr val="tx1"/>
                </a:solidFill>
              </a:rPr>
              <a:t>метаболічній регулюючій системі - органічний рівень поразки - призначення розведень не вище 30 СН;</a:t>
            </a:r>
          </a:p>
          <a:p>
            <a:pPr lvl="1" eaLnBrk="1" fontAlgn="auto" hangingPunct="1">
              <a:lnSpc>
                <a:spcPct val="80000"/>
              </a:lnSpc>
              <a:spcAft>
                <a:spcPts val="0"/>
              </a:spcAft>
              <a:buFont typeface="Wingdings" panose="05000000000000000000" pitchFamily="2" charset="2"/>
              <a:buChar char="ь"/>
              <a:defRPr/>
            </a:pPr>
            <a:r>
              <a:rPr lang="uk-UA" altLang="ru-RU" dirty="0">
                <a:solidFill>
                  <a:schemeClr val="tx1"/>
                </a:solidFill>
              </a:rPr>
              <a:t>імунній регулюючій системі - функціональний рівень поразки - 200 СН потенції (не вище 1000 СН);</a:t>
            </a:r>
          </a:p>
          <a:p>
            <a:pPr lvl="1" eaLnBrk="1" fontAlgn="auto" hangingPunct="1">
              <a:lnSpc>
                <a:spcPct val="80000"/>
              </a:lnSpc>
              <a:spcAft>
                <a:spcPts val="0"/>
              </a:spcAft>
              <a:buFont typeface="Wingdings" panose="05000000000000000000" pitchFamily="2" charset="2"/>
              <a:buChar char="ь"/>
              <a:defRPr/>
            </a:pPr>
            <a:r>
              <a:rPr lang="uk-UA" altLang="ru-RU" dirty="0" err="1">
                <a:solidFill>
                  <a:schemeClr val="tx1"/>
                </a:solidFill>
              </a:rPr>
              <a:t>нейровегетативні</a:t>
            </a:r>
            <a:r>
              <a:rPr lang="uk-UA" altLang="ru-RU" dirty="0">
                <a:solidFill>
                  <a:schemeClr val="tx1"/>
                </a:solidFill>
              </a:rPr>
              <a:t> регулюючій системі - функціональний рівень поразки - 200 СН потенції (не вище 1000 СН);</a:t>
            </a:r>
          </a:p>
          <a:p>
            <a:pPr lvl="1" eaLnBrk="1" fontAlgn="auto" hangingPunct="1">
              <a:lnSpc>
                <a:spcPct val="80000"/>
              </a:lnSpc>
              <a:spcAft>
                <a:spcPts val="0"/>
              </a:spcAft>
              <a:buFont typeface="Wingdings" panose="05000000000000000000" pitchFamily="2" charset="2"/>
              <a:buChar char="ь"/>
              <a:defRPr/>
            </a:pPr>
            <a:r>
              <a:rPr lang="uk-UA" altLang="ru-RU" dirty="0">
                <a:solidFill>
                  <a:schemeClr val="tx1"/>
                </a:solidFill>
              </a:rPr>
              <a:t>нейроендокринній регулюючій системі - це функціональний рівень поразки - 200 СН потенції (не вище 1000 СН);</a:t>
            </a:r>
          </a:p>
          <a:p>
            <a:pPr lvl="1" eaLnBrk="1" fontAlgn="auto" hangingPunct="1">
              <a:lnSpc>
                <a:spcPct val="80000"/>
              </a:lnSpc>
              <a:spcAft>
                <a:spcPts val="0"/>
              </a:spcAft>
              <a:buFont typeface="Wingdings" panose="05000000000000000000" pitchFamily="2" charset="2"/>
              <a:buChar char="ь"/>
              <a:defRPr/>
            </a:pPr>
            <a:r>
              <a:rPr lang="uk-UA" altLang="ru-RU" dirty="0">
                <a:solidFill>
                  <a:schemeClr val="tx1"/>
                </a:solidFill>
              </a:rPr>
              <a:t>центральній нервовій системі (на самому “верхньому поверсі” функціонального рівня - потенції 200 СН або 1000 СН. Якщо ми говоримо про психічні (не психіатричних!) і поведінкові особливості пацієнта, то це рівень цілісного організму, тобто психічний рівень поразки, який вимагає застосування 1000-х  10 000-х і 50 000-х потенцій.</a:t>
            </a:r>
            <a:endParaRPr lang="ru-RU" altLang="ru-RU" dirty="0">
              <a:solidFill>
                <a:schemeClr val="tx1"/>
              </a:solidFill>
            </a:endParaRPr>
          </a:p>
        </p:txBody>
      </p:sp>
    </p:spTree>
    <p:extLst>
      <p:ext uri="{BB962C8B-B14F-4D97-AF65-F5344CB8AC3E}">
        <p14:creationId xmlns:p14="http://schemas.microsoft.com/office/powerpoint/2010/main" val="1931632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2"/>
          <p:cNvGrpSpPr>
            <a:grpSpLocks/>
          </p:cNvGrpSpPr>
          <p:nvPr/>
        </p:nvGrpSpPr>
        <p:grpSpPr bwMode="auto">
          <a:xfrm>
            <a:off x="685800" y="228600"/>
            <a:ext cx="8072438" cy="693738"/>
            <a:chOff x="2067" y="1362"/>
            <a:chExt cx="8640" cy="1116"/>
          </a:xfrm>
        </p:grpSpPr>
        <p:sp>
          <p:nvSpPr>
            <p:cNvPr id="49155" name="AutoShape 3"/>
            <p:cNvSpPr>
              <a:spLocks noChangeArrowheads="1"/>
            </p:cNvSpPr>
            <p:nvPr/>
          </p:nvSpPr>
          <p:spPr bwMode="auto">
            <a:xfrm>
              <a:off x="2067" y="1362"/>
              <a:ext cx="8640" cy="1116"/>
            </a:xfrm>
            <a:prstGeom prst="horizontalScroll">
              <a:avLst>
                <a:gd name="adj" fmla="val 12500"/>
              </a:avLst>
            </a:prstGeom>
            <a:ln>
              <a:headEnd/>
              <a:tailEnd/>
            </a:ln>
          </p:spPr>
          <p:style>
            <a:lnRef idx="1">
              <a:schemeClr val="accent2"/>
            </a:lnRef>
            <a:fillRef idx="2">
              <a:schemeClr val="accent2"/>
            </a:fillRef>
            <a:effectRef idx="1">
              <a:schemeClr val="accent2"/>
            </a:effectRef>
            <a:fontRef idx="minor">
              <a:schemeClr val="dk1"/>
            </a:fontRef>
          </p:style>
          <p:txBody>
            <a:bodyPr/>
            <a:lstStyle/>
            <a:p>
              <a:pPr algn="ctr" eaLnBrk="1" hangingPunct="1">
                <a:defRPr/>
              </a:pPr>
              <a:endParaRPr lang="ru-RU" b="1"/>
            </a:p>
          </p:txBody>
        </p:sp>
        <p:sp>
          <p:nvSpPr>
            <p:cNvPr id="49156" name="Text Box 4"/>
            <p:cNvSpPr txBox="1">
              <a:spLocks noChangeArrowheads="1"/>
            </p:cNvSpPr>
            <p:nvPr/>
          </p:nvSpPr>
          <p:spPr bwMode="auto">
            <a:xfrm>
              <a:off x="2385" y="1656"/>
              <a:ext cx="8095" cy="61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lstStyle>
              <a:defPPr>
                <a:defRPr lang="ru-RU"/>
              </a:defPPr>
              <a:lvl1pPr>
                <a:defRPr>
                  <a:solidFill>
                    <a:schemeClr val="dk1"/>
                  </a:solidFill>
                  <a:latin typeface="+mn-lt"/>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lgn="ctr" eaLnBrk="1" hangingPunct="1">
                <a:defRPr/>
              </a:pPr>
              <a:r>
                <a:rPr lang="uk-UA" altLang="ru-RU" b="1" smtClean="0"/>
                <a:t>ІНФОРМАЦІЙНІ ТЕОРІЇ</a:t>
              </a:r>
              <a:endParaRPr lang="ru-RU" altLang="ru-RU" b="1" smtClean="0"/>
            </a:p>
          </p:txBody>
        </p:sp>
      </p:grpSp>
      <p:grpSp>
        <p:nvGrpSpPr>
          <p:cNvPr id="13315" name="Group 5"/>
          <p:cNvGrpSpPr>
            <a:grpSpLocks/>
          </p:cNvGrpSpPr>
          <p:nvPr/>
        </p:nvGrpSpPr>
        <p:grpSpPr bwMode="auto">
          <a:xfrm>
            <a:off x="288925" y="977900"/>
            <a:ext cx="8626475" cy="5721350"/>
            <a:chOff x="1758" y="2016"/>
            <a:chExt cx="9234" cy="10753"/>
          </a:xfrm>
        </p:grpSpPr>
        <p:sp>
          <p:nvSpPr>
            <p:cNvPr id="49158" name="AutoShape 6"/>
            <p:cNvSpPr>
              <a:spLocks noChangeArrowheads="1"/>
            </p:cNvSpPr>
            <p:nvPr/>
          </p:nvSpPr>
          <p:spPr bwMode="auto">
            <a:xfrm rot="27000000">
              <a:off x="7533" y="9273"/>
              <a:ext cx="3294" cy="1276"/>
            </a:xfrm>
            <a:prstGeom prst="rightArrow">
              <a:avLst>
                <a:gd name="adj1" fmla="val 40759"/>
                <a:gd name="adj2" fmla="val 4134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grpSp>
          <p:nvGrpSpPr>
            <p:cNvPr id="13317" name="Group 7"/>
            <p:cNvGrpSpPr>
              <a:grpSpLocks/>
            </p:cNvGrpSpPr>
            <p:nvPr/>
          </p:nvGrpSpPr>
          <p:grpSpPr bwMode="auto">
            <a:xfrm>
              <a:off x="2077" y="2016"/>
              <a:ext cx="5924" cy="1164"/>
              <a:chOff x="1881" y="6354"/>
              <a:chExt cx="5924" cy="1134"/>
            </a:xfrm>
          </p:grpSpPr>
          <p:sp>
            <p:nvSpPr>
              <p:cNvPr id="49160" name="AutoShape 8"/>
              <p:cNvSpPr>
                <a:spLocks noChangeArrowheads="1"/>
              </p:cNvSpPr>
              <p:nvPr/>
            </p:nvSpPr>
            <p:spPr bwMode="auto">
              <a:xfrm>
                <a:off x="1881" y="6354"/>
                <a:ext cx="5924" cy="113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9161" name="Text Box 9"/>
              <p:cNvSpPr txBox="1">
                <a:spLocks noChangeArrowheads="1"/>
              </p:cNvSpPr>
              <p:nvPr/>
            </p:nvSpPr>
            <p:spPr bwMode="auto">
              <a:xfrm>
                <a:off x="2019" y="6505"/>
                <a:ext cx="5621" cy="831"/>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defRPr/>
                </a:pPr>
                <a:r>
                  <a:rPr lang="uk-UA" altLang="ru-RU" sz="1500" b="1">
                    <a:solidFill>
                      <a:srgbClr val="000000"/>
                    </a:solidFill>
                  </a:rPr>
                  <a:t>Інформаційно-енергетична </a:t>
                </a:r>
              </a:p>
              <a:p>
                <a:pPr algn="ctr" eaLnBrk="1" hangingPunct="1">
                  <a:defRPr/>
                </a:pPr>
                <a:r>
                  <a:rPr lang="uk-UA" altLang="ru-RU" sz="1500" b="1">
                    <a:solidFill>
                      <a:srgbClr val="000000"/>
                    </a:solidFill>
                  </a:rPr>
                  <a:t>голограмна теорія</a:t>
                </a:r>
                <a:endParaRPr lang="ru-RU" altLang="ru-RU"/>
              </a:p>
            </p:txBody>
          </p:sp>
        </p:grpSp>
        <p:grpSp>
          <p:nvGrpSpPr>
            <p:cNvPr id="13318" name="Group 10"/>
            <p:cNvGrpSpPr>
              <a:grpSpLocks/>
            </p:cNvGrpSpPr>
            <p:nvPr/>
          </p:nvGrpSpPr>
          <p:grpSpPr bwMode="auto">
            <a:xfrm>
              <a:off x="5068" y="11605"/>
              <a:ext cx="5924" cy="1164"/>
              <a:chOff x="1941" y="8634"/>
              <a:chExt cx="5924" cy="1134"/>
            </a:xfrm>
          </p:grpSpPr>
          <p:sp>
            <p:nvSpPr>
              <p:cNvPr id="49163" name="AutoShape 11"/>
              <p:cNvSpPr>
                <a:spLocks noChangeArrowheads="1"/>
              </p:cNvSpPr>
              <p:nvPr/>
            </p:nvSpPr>
            <p:spPr bwMode="auto">
              <a:xfrm>
                <a:off x="1941" y="8634"/>
                <a:ext cx="5924" cy="113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9164" name="Text Box 12"/>
              <p:cNvSpPr txBox="1">
                <a:spLocks noChangeArrowheads="1"/>
              </p:cNvSpPr>
              <p:nvPr/>
            </p:nvSpPr>
            <p:spPr bwMode="auto">
              <a:xfrm>
                <a:off x="2062" y="8786"/>
                <a:ext cx="5621" cy="831"/>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defRPr/>
                </a:pPr>
                <a:r>
                  <a:rPr lang="uk-UA" altLang="ru-RU" sz="1500" b="1">
                    <a:solidFill>
                      <a:srgbClr val="000000"/>
                    </a:solidFill>
                  </a:rPr>
                  <a:t>Теорія імунобіологічної </a:t>
                </a:r>
                <a:br>
                  <a:rPr lang="uk-UA" altLang="ru-RU" sz="1500" b="1">
                    <a:solidFill>
                      <a:srgbClr val="000000"/>
                    </a:solidFill>
                  </a:rPr>
                </a:br>
                <a:r>
                  <a:rPr lang="uk-UA" altLang="ru-RU" sz="1500" b="1">
                    <a:solidFill>
                      <a:srgbClr val="000000"/>
                    </a:solidFill>
                  </a:rPr>
                  <a:t>інтерференції</a:t>
                </a:r>
                <a:endParaRPr lang="ru-RU" altLang="ru-RU"/>
              </a:p>
            </p:txBody>
          </p:sp>
        </p:grpSp>
        <p:grpSp>
          <p:nvGrpSpPr>
            <p:cNvPr id="13319" name="Group 13"/>
            <p:cNvGrpSpPr>
              <a:grpSpLocks/>
            </p:cNvGrpSpPr>
            <p:nvPr/>
          </p:nvGrpSpPr>
          <p:grpSpPr bwMode="auto">
            <a:xfrm>
              <a:off x="1986" y="9677"/>
              <a:ext cx="5924" cy="1164"/>
              <a:chOff x="1881" y="9414"/>
              <a:chExt cx="5924" cy="1134"/>
            </a:xfrm>
          </p:grpSpPr>
          <p:sp>
            <p:nvSpPr>
              <p:cNvPr id="49166" name="AutoShape 14"/>
              <p:cNvSpPr>
                <a:spLocks noChangeArrowheads="1"/>
              </p:cNvSpPr>
              <p:nvPr/>
            </p:nvSpPr>
            <p:spPr bwMode="auto">
              <a:xfrm>
                <a:off x="1881" y="9415"/>
                <a:ext cx="5924" cy="113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9167" name="Text Box 15"/>
              <p:cNvSpPr txBox="1">
                <a:spLocks noChangeArrowheads="1"/>
              </p:cNvSpPr>
              <p:nvPr/>
            </p:nvSpPr>
            <p:spPr bwMode="auto">
              <a:xfrm>
                <a:off x="2061" y="9595"/>
                <a:ext cx="5579" cy="834"/>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defRPr/>
                </a:pPr>
                <a:r>
                  <a:rPr lang="uk-UA" altLang="ru-RU" sz="1500" b="1">
                    <a:solidFill>
                      <a:srgbClr val="000000"/>
                    </a:solidFill>
                  </a:rPr>
                  <a:t>Вода - носій інформаційної </a:t>
                </a:r>
              </a:p>
              <a:p>
                <a:pPr algn="ctr" eaLnBrk="1" hangingPunct="1">
                  <a:defRPr/>
                </a:pPr>
                <a:r>
                  <a:rPr lang="uk-UA" altLang="ru-RU" sz="1500" b="1">
                    <a:solidFill>
                      <a:srgbClr val="000000"/>
                    </a:solidFill>
                  </a:rPr>
                  <a:t>пам’яті</a:t>
                </a:r>
                <a:endParaRPr lang="ru-RU" altLang="ru-RU"/>
              </a:p>
            </p:txBody>
          </p:sp>
        </p:grpSp>
        <p:sp>
          <p:nvSpPr>
            <p:cNvPr id="49168" name="AutoShape 16"/>
            <p:cNvSpPr>
              <a:spLocks noChangeArrowheads="1"/>
            </p:cNvSpPr>
            <p:nvPr/>
          </p:nvSpPr>
          <p:spPr bwMode="auto">
            <a:xfrm rot="16200000">
              <a:off x="1468" y="4236"/>
              <a:ext cx="3294" cy="1276"/>
            </a:xfrm>
            <a:prstGeom prst="rightArrow">
              <a:avLst>
                <a:gd name="adj1" fmla="val 40759"/>
                <a:gd name="adj2" fmla="val 4134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grpSp>
          <p:nvGrpSpPr>
            <p:cNvPr id="13321" name="Group 17"/>
            <p:cNvGrpSpPr>
              <a:grpSpLocks/>
            </p:cNvGrpSpPr>
            <p:nvPr/>
          </p:nvGrpSpPr>
          <p:grpSpPr bwMode="auto">
            <a:xfrm>
              <a:off x="1758" y="6549"/>
              <a:ext cx="9234" cy="1687"/>
              <a:chOff x="1761" y="7770"/>
              <a:chExt cx="9291" cy="1644"/>
            </a:xfrm>
          </p:grpSpPr>
          <p:sp>
            <p:nvSpPr>
              <p:cNvPr id="49170" name="AutoShape 18"/>
              <p:cNvSpPr>
                <a:spLocks noChangeArrowheads="1"/>
              </p:cNvSpPr>
              <p:nvPr/>
            </p:nvSpPr>
            <p:spPr bwMode="auto">
              <a:xfrm>
                <a:off x="1761" y="7769"/>
                <a:ext cx="9291" cy="1646"/>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9171" name="Text Box 19"/>
              <p:cNvSpPr txBox="1">
                <a:spLocks noChangeArrowheads="1"/>
              </p:cNvSpPr>
              <p:nvPr/>
            </p:nvSpPr>
            <p:spPr bwMode="auto">
              <a:xfrm>
                <a:off x="2077" y="8115"/>
                <a:ext cx="8576" cy="1119"/>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defRPr/>
                </a:pPr>
                <a:r>
                  <a:rPr lang="uk-UA" altLang="ru-RU" sz="1500" b="1">
                    <a:effectLst>
                      <a:outerShdw blurRad="38100" dist="38100" dir="2700000" algn="tl">
                        <a:srgbClr val="C0C0C0"/>
                      </a:outerShdw>
                    </a:effectLst>
                  </a:rPr>
                  <a:t>ІНФОРМАЦІЙНІ МЕХАНІЗМИ ДІЇ</a:t>
                </a:r>
                <a:br>
                  <a:rPr lang="uk-UA" altLang="ru-RU" sz="1500" b="1">
                    <a:effectLst>
                      <a:outerShdw blurRad="38100" dist="38100" dir="2700000" algn="tl">
                        <a:srgbClr val="C0C0C0"/>
                      </a:outerShdw>
                    </a:effectLst>
                  </a:rPr>
                </a:br>
                <a:r>
                  <a:rPr lang="uk-UA" altLang="ru-RU" sz="1500" b="1">
                    <a:effectLst>
                      <a:outerShdw blurRad="38100" dist="38100" dir="2700000" algn="tl">
                        <a:srgbClr val="C0C0C0"/>
                      </a:outerShdw>
                    </a:effectLst>
                  </a:rPr>
                  <a:t>ГОМЕОПАТИЧНИХ ПРЕПАРАТІВ</a:t>
                </a:r>
                <a:endParaRPr lang="uk-UA" altLang="ru-RU" sz="1500" b="1"/>
              </a:p>
              <a:p>
                <a:pPr eaLnBrk="1" hangingPunct="1">
                  <a:defRPr/>
                </a:pPr>
                <a:endParaRPr lang="ru-RU" altLang="ru-RU"/>
              </a:p>
            </p:txBody>
          </p:sp>
        </p:grpSp>
        <p:grpSp>
          <p:nvGrpSpPr>
            <p:cNvPr id="13322" name="Group 20"/>
            <p:cNvGrpSpPr>
              <a:grpSpLocks/>
            </p:cNvGrpSpPr>
            <p:nvPr/>
          </p:nvGrpSpPr>
          <p:grpSpPr bwMode="auto">
            <a:xfrm>
              <a:off x="4988" y="3948"/>
              <a:ext cx="5924" cy="1164"/>
              <a:chOff x="4770" y="4076"/>
              <a:chExt cx="5924" cy="1164"/>
            </a:xfrm>
          </p:grpSpPr>
          <p:sp>
            <p:nvSpPr>
              <p:cNvPr id="49173" name="AutoShape 21"/>
              <p:cNvSpPr>
                <a:spLocks noChangeArrowheads="1"/>
              </p:cNvSpPr>
              <p:nvPr/>
            </p:nvSpPr>
            <p:spPr bwMode="auto">
              <a:xfrm>
                <a:off x="4770" y="4077"/>
                <a:ext cx="5924" cy="116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9174" name="Text Box 22"/>
              <p:cNvSpPr txBox="1">
                <a:spLocks noChangeArrowheads="1"/>
              </p:cNvSpPr>
              <p:nvPr/>
            </p:nvSpPr>
            <p:spPr bwMode="auto">
              <a:xfrm>
                <a:off x="4950" y="4155"/>
                <a:ext cx="5623" cy="913"/>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spcBef>
                    <a:spcPts val="600"/>
                  </a:spcBef>
                  <a:defRPr/>
                </a:pPr>
                <a:r>
                  <a:rPr lang="uk-UA" altLang="ru-RU" sz="1500" b="1">
                    <a:solidFill>
                      <a:srgbClr val="000000"/>
                    </a:solidFill>
                  </a:rPr>
                  <a:t>Інформаційно- польова</a:t>
                </a:r>
                <a:br>
                  <a:rPr lang="uk-UA" altLang="ru-RU" sz="1500" b="1">
                    <a:solidFill>
                      <a:srgbClr val="000000"/>
                    </a:solidFill>
                  </a:rPr>
                </a:br>
                <a:r>
                  <a:rPr lang="uk-UA" altLang="ru-RU" sz="1500" b="1">
                    <a:solidFill>
                      <a:srgbClr val="000000"/>
                    </a:solidFill>
                  </a:rPr>
                  <a:t>теорія</a:t>
                </a:r>
                <a:endParaRPr lang="ru-RU" altLang="ru-RU"/>
              </a:p>
            </p:txBody>
          </p:sp>
        </p:grpSp>
        <p:sp>
          <p:nvSpPr>
            <p:cNvPr id="49175" name="AutoShape 23"/>
            <p:cNvSpPr>
              <a:spLocks noChangeArrowheads="1"/>
            </p:cNvSpPr>
            <p:nvPr/>
          </p:nvSpPr>
          <p:spPr bwMode="auto">
            <a:xfrm rot="16200000">
              <a:off x="8495" y="5204"/>
              <a:ext cx="1369" cy="1276"/>
            </a:xfrm>
            <a:prstGeom prst="rightArrow">
              <a:avLst>
                <a:gd name="adj1" fmla="val 46241"/>
                <a:gd name="adj2" fmla="val 4342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9176" name="AutoShape 24"/>
            <p:cNvSpPr>
              <a:spLocks noChangeArrowheads="1"/>
            </p:cNvSpPr>
            <p:nvPr/>
          </p:nvSpPr>
          <p:spPr bwMode="auto">
            <a:xfrm rot="5400000">
              <a:off x="2395" y="8311"/>
              <a:ext cx="1369" cy="1274"/>
            </a:xfrm>
            <a:prstGeom prst="rightArrow">
              <a:avLst>
                <a:gd name="adj1" fmla="val 46241"/>
                <a:gd name="adj2" fmla="val 4342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grpSp>
    </p:spTree>
    <p:extLst>
      <p:ext uri="{BB962C8B-B14F-4D97-AF65-F5344CB8AC3E}">
        <p14:creationId xmlns:p14="http://schemas.microsoft.com/office/powerpoint/2010/main" val="1655487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ext Box 5"/>
          <p:cNvSpPr txBox="1">
            <a:spLocks noGrp="1" noChangeArrowheads="1"/>
          </p:cNvSpPr>
          <p:nvPr>
            <p:ph type="title"/>
          </p:nvPr>
        </p:nvSpPr>
        <p:spPr>
          <a:xfrm>
            <a:off x="685800" y="152400"/>
            <a:ext cx="6348413" cy="990600"/>
          </a:xfrm>
        </p:spPr>
        <p:style>
          <a:lnRef idx="1">
            <a:schemeClr val="accent3"/>
          </a:lnRef>
          <a:fillRef idx="2">
            <a:schemeClr val="accent3"/>
          </a:fillRef>
          <a:effectRef idx="1">
            <a:schemeClr val="accent3"/>
          </a:effectRef>
          <a:fontRef idx="minor">
            <a:schemeClr val="dk1"/>
          </a:fontRef>
        </p:style>
        <p:txBody>
          <a:bodyPr rtlCol="0">
            <a:normAutofit fontScale="90000"/>
          </a:bodyPr>
          <a:lstStyle/>
          <a:p>
            <a:pPr algn="ctr" eaLnBrk="1" hangingPunct="1">
              <a:defRPr/>
            </a:pPr>
            <a:r>
              <a:rPr lang="uk-UA" altLang="ru-RU" sz="3200" dirty="0"/>
              <a:t>Інформаційно-енергетична голограмна теорія</a:t>
            </a:r>
            <a:endParaRPr lang="ru-RU" altLang="ru-RU" sz="3200" dirty="0"/>
          </a:p>
        </p:txBody>
      </p:sp>
      <p:sp>
        <p:nvSpPr>
          <p:cNvPr id="14339" name="Rectangle 3"/>
          <p:cNvSpPr>
            <a:spLocks noGrp="1" noChangeArrowheads="1"/>
          </p:cNvSpPr>
          <p:nvPr>
            <p:ph idx="1"/>
          </p:nvPr>
        </p:nvSpPr>
        <p:spPr>
          <a:xfrm>
            <a:off x="152400" y="1219200"/>
            <a:ext cx="7620000" cy="5638800"/>
          </a:xfrm>
        </p:spPr>
        <p:txBody>
          <a:bodyPr/>
          <a:lstStyle/>
          <a:p>
            <a:pPr eaLnBrk="1" hangingPunct="1">
              <a:spcBef>
                <a:spcPct val="0"/>
              </a:spcBef>
            </a:pPr>
            <a:r>
              <a:rPr lang="uk-UA" altLang="ru-RU" sz="1300" b="1" smtClean="0">
                <a:solidFill>
                  <a:schemeClr val="tx1"/>
                </a:solidFill>
                <a:latin typeface="Times New Roman" pitchFamily="18" charset="0"/>
                <a:cs typeface="Times New Roman" pitchFamily="18" charset="0"/>
              </a:rPr>
              <a:t>Запропонована  Н.К.Симеоновою</a:t>
            </a:r>
            <a:endParaRPr lang="uk-UA" altLang="ru-RU" sz="1300" smtClean="0">
              <a:solidFill>
                <a:schemeClr val="tx1"/>
              </a:solidFill>
              <a:latin typeface="Times New Roman" pitchFamily="18" charset="0"/>
              <a:cs typeface="Times New Roman" pitchFamily="18" charset="0"/>
            </a:endParaRPr>
          </a:p>
          <a:p>
            <a:pPr eaLnBrk="1" hangingPunct="1">
              <a:spcBef>
                <a:spcPct val="0"/>
              </a:spcBef>
            </a:pPr>
            <a:r>
              <a:rPr lang="uk-UA" altLang="ru-RU" sz="1300" smtClean="0">
                <a:solidFill>
                  <a:schemeClr val="tx1"/>
                </a:solidFill>
                <a:latin typeface="Times New Roman" pitchFamily="18" charset="0"/>
                <a:cs typeface="Times New Roman" pitchFamily="18" charset="0"/>
              </a:rPr>
              <a:t>Оскільки будь-яка маса готових гомеопатичних ліків, прийнята всередину одномоментно, володіє однаковою дією, то гомеопатичний препарат визначається як голограма ліків. Точкою додатку гомеопатичних ліків в організмі людини є інформаційно-енергетичне поле, тобто біоголограма людини. У разі правильного вибору ліків відбувається резонанс, а подальші зміни на рівні фізіологічних систем здійснюються за принципом ланцюгових розгалужених реакцій.</a:t>
            </a:r>
          </a:p>
          <a:p>
            <a:pPr eaLnBrk="1" hangingPunct="1">
              <a:spcBef>
                <a:spcPct val="0"/>
              </a:spcBef>
            </a:pPr>
            <a:r>
              <a:rPr lang="uk-UA" altLang="ru-RU" sz="1300" smtClean="0">
                <a:solidFill>
                  <a:schemeClr val="tx1"/>
                </a:solidFill>
                <a:latin typeface="Times New Roman" pitchFamily="18" charset="0"/>
                <a:cs typeface="Times New Roman" pitchFamily="18" charset="0"/>
              </a:rPr>
              <a:t>Голограма є тривимірною фотографією, зробленою за допомогою лазера. Щоб зробити голограму, фотографований предмет освітлюють світлом лазера. Відображене від предмету світло суміщають з другим лазерним променем. Два потоки світла, складаючись, утворюють інтерференційну картину, яка може бути зафіксована на фотоплівці або іншому носії. Одержане зображення схоже на безглузде чергування темних і світлих смуг, але якщо освітити знімок лазерним променем, як з'являється тривимірне зображення сфотографованого предмету. Але тривимірність - не єдина властивість голограм. Саме вражаюче - це їх неподільність! Якщо голограму розрізати навпіл і освітити лазером, то кожна половина міститиме ціле первинне зображення. На відміну від звичайної фотографії, кожна ділянка голограм містить всю інформацію про предмет. Принцип голограми “все в кожній частині” доводить, що у Всесвіті є речі, які не можна розділити на частини для вивчення.</a:t>
            </a:r>
          </a:p>
          <a:p>
            <a:pPr eaLnBrk="1" hangingPunct="1">
              <a:spcBef>
                <a:spcPct val="0"/>
              </a:spcBef>
            </a:pPr>
            <a:r>
              <a:rPr lang="uk-UA" altLang="ru-RU" sz="1300" smtClean="0">
                <a:solidFill>
                  <a:schemeClr val="tx1"/>
                </a:solidFill>
                <a:latin typeface="Times New Roman" pitchFamily="18" charset="0"/>
                <a:cs typeface="Times New Roman" pitchFamily="18" charset="0"/>
              </a:rPr>
              <a:t>Наприклад, людину, як організм можна, а людину не можна.</a:t>
            </a:r>
          </a:p>
          <a:p>
            <a:pPr eaLnBrk="1" hangingPunct="1">
              <a:spcBef>
                <a:spcPct val="0"/>
              </a:spcBef>
            </a:pPr>
            <a:r>
              <a:rPr lang="uk-UA" altLang="ru-RU" sz="1300" smtClean="0">
                <a:solidFill>
                  <a:schemeClr val="tx1"/>
                </a:solidFill>
                <a:latin typeface="Times New Roman" pitchFamily="18" charset="0"/>
                <a:cs typeface="Times New Roman" pitchFamily="18" charset="0"/>
              </a:rPr>
              <a:t>У явищі голограми вчені багатьох напрямів бачать підказку для збагнення таємниць природи. У 20-х роках ХХ сторіччя Карл Лешлі  довів, що незалежно від того, яку ділянку мозку видаляли, вироблені у щура до операції умовні рефлекси знищити не вдавалося. У 60-х роках Карл Прібрам дійшов думки, що пам'ять міститься не в нейронах і не в групі нейронів, а в серіях нервових імпульсів, циркулюючих у всьому об'ємі мозку, тобто, що мозок це голограма. Голографічна модель мозку дозволяє пояснити не тільки місцезнаходження пам'яті і здатність будь-якого фрагмента збереженої в пам'яті інформації миттєво взаємокорелювати з будь-яким іншим фрагментом, але і здатність мозку переводити лавину інформації, що одержується від органів чуття, в наше конкретне уявлення про світ. Кодування і декодування частот - ще одна з чудових властивостей голограми.</a:t>
            </a:r>
            <a:endParaRPr lang="ru-RU" altLang="ru-RU" sz="130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339549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1"/>
          </p:nvPr>
        </p:nvSpPr>
        <p:spPr>
          <a:xfrm>
            <a:off x="228600" y="3581400"/>
            <a:ext cx="8229600" cy="2895600"/>
          </a:xfrm>
        </p:spPr>
        <p:txBody>
          <a:bodyPr/>
          <a:lstStyle/>
          <a:p>
            <a:pPr eaLnBrk="1" hangingPunct="1">
              <a:spcBef>
                <a:spcPct val="0"/>
              </a:spcBef>
            </a:pPr>
            <a:r>
              <a:rPr lang="uk-UA" altLang="ru-RU" sz="1100" smtClean="0">
                <a:solidFill>
                  <a:schemeClr val="tx1"/>
                </a:solidFill>
              </a:rPr>
              <a:t>Приведеними прикладами тема голографічної парадигми в гомеопатії, та і в медицині взагалі, зовсім не вичерпується. </a:t>
            </a:r>
          </a:p>
          <a:p>
            <a:pPr eaLnBrk="1" hangingPunct="1">
              <a:spcBef>
                <a:spcPct val="0"/>
              </a:spcBef>
            </a:pPr>
            <a:r>
              <a:rPr lang="uk-UA" altLang="ru-RU" sz="1100" smtClean="0">
                <a:solidFill>
                  <a:schemeClr val="tx1"/>
                </a:solidFill>
              </a:rPr>
              <a:t>Передбачається, що в процесі приготування гомеопатичних ліків, лікарська речовина переходить з молекулярного стану в іншу форму, важку для визначення, але найближчим відповідним терміном може бути інформаційно-енергетичне поле, і таким чином відбувається звільнення з речовини тієї енергії і тієї інформації, які були витрачені природою на його створення. Звільнений інформаційно-енергетичний комплекс залишається в середовищі, яке набуває цих властивостей і здатна діяти у відсутність початкової речовини.</a:t>
            </a:r>
          </a:p>
          <a:p>
            <a:pPr eaLnBrk="1" hangingPunct="1">
              <a:spcBef>
                <a:spcPct val="0"/>
              </a:spcBef>
            </a:pPr>
            <a:r>
              <a:rPr lang="uk-UA" altLang="ru-RU" sz="1100" smtClean="0">
                <a:solidFill>
                  <a:schemeClr val="tx1"/>
                </a:solidFill>
              </a:rPr>
              <a:t>Фотографії гомеопатичних ліків, одержані по методу А.Ф.Охатріна показали, що навколо гомеопатичних ліків визначається аура, яка неоднорідна, а включає згустки, так звані кластери. Кластери, як показала серія знімків, міняють положення, і за ними видно слід у вигляді хвоста комети, що летить. Мабуть, аура гомеопатичних ліків “кипить”. Можна уявити, що при введенні таких ліків в організм людини тканини бомбардуються кластерами, витікаючими з ліків, і таким чином внутрішнє середовище організму структурується. </a:t>
            </a:r>
          </a:p>
          <a:p>
            <a:pPr eaLnBrk="1" hangingPunct="1">
              <a:spcBef>
                <a:spcPct val="0"/>
              </a:spcBef>
            </a:pPr>
            <a:r>
              <a:rPr lang="uk-UA" altLang="ru-RU" sz="1100" smtClean="0">
                <a:solidFill>
                  <a:schemeClr val="tx1"/>
                </a:solidFill>
              </a:rPr>
              <a:t>Згадує Н.К.Симеонова і про нову гіпотезу сучасної біології - гіпотезу про можливість біологічної трансмутації хімічних елементів усередині організму. Як відомо, перетворення елементів - це ядерна реакція, що вимагає для свого здійснення величезних енергій. У сучасній експериментальній фізиці така алхімія можлива за допомогою могутніх прискорювачів і плазмових установок. Передбачається, що в живих організмах внутріядерні перетворення хімічних елементів відбуваються на малих енергіях, з фізичної точки зору, але за участю невивчених енергій біологічного походження. З урахуванням цих припущень можна допустити здатність потенційованих гомеопатичних засобів брати участь в “алхімії”, що відбувається усередині організму.</a:t>
            </a:r>
            <a:r>
              <a:rPr lang="ru-RU" altLang="ru-RU" sz="1100" smtClean="0">
                <a:solidFill>
                  <a:schemeClr val="tx1"/>
                </a:solidFill>
              </a:rPr>
              <a:t> </a:t>
            </a:r>
          </a:p>
        </p:txBody>
      </p:sp>
      <p:grpSp>
        <p:nvGrpSpPr>
          <p:cNvPr id="15363" name="Group 4"/>
          <p:cNvGrpSpPr>
            <a:grpSpLocks/>
          </p:cNvGrpSpPr>
          <p:nvPr/>
        </p:nvGrpSpPr>
        <p:grpSpPr bwMode="auto">
          <a:xfrm>
            <a:off x="533400" y="76200"/>
            <a:ext cx="7072313" cy="3429000"/>
            <a:chOff x="624" y="1103"/>
            <a:chExt cx="10659" cy="4594"/>
          </a:xfrm>
        </p:grpSpPr>
        <p:sp>
          <p:nvSpPr>
            <p:cNvPr id="14341" name="Text Box 5"/>
            <p:cNvSpPr txBox="1">
              <a:spLocks noChangeArrowheads="1"/>
            </p:cNvSpPr>
            <p:nvPr/>
          </p:nvSpPr>
          <p:spPr bwMode="auto">
            <a:xfrm>
              <a:off x="624" y="2562"/>
              <a:ext cx="4723" cy="131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400" dirty="0"/>
                <a:t>дія гомеопатичних ліків при одночасному прийомі не залежить від його маси (“все в кожній частині”)</a:t>
              </a:r>
              <a:endParaRPr lang="ru-RU" altLang="ru-RU" dirty="0"/>
            </a:p>
          </p:txBody>
        </p:sp>
        <p:sp>
          <p:nvSpPr>
            <p:cNvPr id="14342" name="Text Box 6"/>
            <p:cNvSpPr txBox="1">
              <a:spLocks noChangeArrowheads="1"/>
            </p:cNvSpPr>
            <p:nvPr/>
          </p:nvSpPr>
          <p:spPr bwMode="auto">
            <a:xfrm>
              <a:off x="3531" y="4157"/>
              <a:ext cx="4723" cy="154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400"/>
                <a:t>гомеопатичні ліки зберігають і трансформують, підсилюють інформацію про матричну речовину (кодування і декодування)</a:t>
              </a:r>
              <a:endParaRPr lang="ru-RU" altLang="ru-RU"/>
            </a:p>
          </p:txBody>
        </p:sp>
        <p:sp>
          <p:nvSpPr>
            <p:cNvPr id="14343" name="Text Box 7"/>
            <p:cNvSpPr txBox="1">
              <a:spLocks noChangeArrowheads="1"/>
            </p:cNvSpPr>
            <p:nvPr/>
          </p:nvSpPr>
          <p:spPr bwMode="auto">
            <a:xfrm>
              <a:off x="6560" y="2562"/>
              <a:ext cx="4723" cy="1255"/>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400"/>
                <a:t>здатність гомеопатичних ліків діяти на всі рівні і плани організму людини (багатовимірність)</a:t>
              </a:r>
              <a:endParaRPr lang="ru-RU" altLang="ru-RU"/>
            </a:p>
          </p:txBody>
        </p:sp>
        <p:sp>
          <p:nvSpPr>
            <p:cNvPr id="14344" name="Text Box 8"/>
            <p:cNvSpPr txBox="1">
              <a:spLocks noChangeArrowheads="1"/>
            </p:cNvSpPr>
            <p:nvPr/>
          </p:nvSpPr>
          <p:spPr bwMode="auto">
            <a:xfrm>
              <a:off x="2904" y="1103"/>
              <a:ext cx="5869" cy="719"/>
            </a:xfrm>
            <a:prstGeom prst="rect">
              <a:avLst/>
            </a:prstGeom>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200" b="1"/>
                <a:t>ФУНКЦІЇ ГОЛОГРАМИ </a:t>
              </a:r>
              <a:br>
                <a:rPr lang="uk-UA" altLang="ru-RU" sz="1200" b="1"/>
              </a:br>
              <a:r>
                <a:rPr lang="uk-UA" altLang="ru-RU" sz="1200" b="1"/>
                <a:t>ГОМЕОПАТИЧНИХ ЛІКІВ</a:t>
              </a:r>
              <a:endParaRPr lang="ru-RU" altLang="ru-RU"/>
            </a:p>
          </p:txBody>
        </p:sp>
        <p:sp>
          <p:nvSpPr>
            <p:cNvPr id="14345" name="Line 9"/>
            <p:cNvSpPr>
              <a:spLocks noChangeShapeType="1"/>
            </p:cNvSpPr>
            <p:nvPr/>
          </p:nvSpPr>
          <p:spPr bwMode="auto">
            <a:xfrm flipH="1">
              <a:off x="5347" y="1935"/>
              <a:ext cx="538" cy="627"/>
            </a:xfrm>
            <a:prstGeom prst="line">
              <a:avLst/>
            </a:prstGeom>
            <a:ln>
              <a:headEnd/>
              <a:tailEnd type="stealth" w="med" len="lg"/>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4346" name="Line 10"/>
            <p:cNvSpPr>
              <a:spLocks noChangeShapeType="1"/>
            </p:cNvSpPr>
            <p:nvPr/>
          </p:nvSpPr>
          <p:spPr bwMode="auto">
            <a:xfrm>
              <a:off x="5885" y="1935"/>
              <a:ext cx="675" cy="627"/>
            </a:xfrm>
            <a:prstGeom prst="line">
              <a:avLst/>
            </a:prstGeom>
            <a:ln>
              <a:headEnd/>
              <a:tailEnd type="stealth" w="med" len="lg"/>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4347" name="Line 11"/>
            <p:cNvSpPr>
              <a:spLocks noChangeShapeType="1"/>
            </p:cNvSpPr>
            <p:nvPr/>
          </p:nvSpPr>
          <p:spPr bwMode="auto">
            <a:xfrm>
              <a:off x="5926" y="1992"/>
              <a:ext cx="0" cy="2165"/>
            </a:xfrm>
            <a:prstGeom prst="line">
              <a:avLst/>
            </a:prstGeom>
            <a:ln>
              <a:headEnd/>
              <a:tailEnd type="triangle" w="med" len="me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grpSp>
    </p:spTree>
    <p:extLst>
      <p:ext uri="{BB962C8B-B14F-4D97-AF65-F5344CB8AC3E}">
        <p14:creationId xmlns:p14="http://schemas.microsoft.com/office/powerpoint/2010/main" val="1054935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a:xfrm>
            <a:off x="76200" y="990600"/>
            <a:ext cx="7543800" cy="1600200"/>
          </a:xfrm>
        </p:spPr>
        <p:txBody>
          <a:bodyPr/>
          <a:lstStyle/>
          <a:p>
            <a:pPr eaLnBrk="1" hangingPunct="1">
              <a:spcBef>
                <a:spcPct val="0"/>
              </a:spcBef>
            </a:pPr>
            <a:r>
              <a:rPr lang="ru-RU" altLang="ru-RU" sz="1300" b="1" smtClean="0">
                <a:solidFill>
                  <a:schemeClr val="tx1"/>
                </a:solidFill>
              </a:rPr>
              <a:t>професора Г.И. Швебса</a:t>
            </a:r>
            <a:endParaRPr lang="uk-UA" altLang="ru-RU" sz="1300" smtClean="0">
              <a:solidFill>
                <a:schemeClr val="tx1"/>
              </a:solidFill>
            </a:endParaRPr>
          </a:p>
          <a:p>
            <a:pPr eaLnBrk="1" hangingPunct="1">
              <a:spcBef>
                <a:spcPct val="0"/>
              </a:spcBef>
            </a:pPr>
            <a:r>
              <a:rPr lang="uk-UA" altLang="ru-RU" sz="1300" smtClean="0">
                <a:solidFill>
                  <a:schemeClr val="tx1"/>
                </a:solidFill>
              </a:rPr>
              <a:t>Інформаційно-польова (ІП) гіпотеза представляє гомеопатичну потенцію як джерело специфічних зовнішніх електромагнітних сигналів, які мають частоти, резонансні до частот внутрішніх осциляторів живих об'єктів.</a:t>
            </a:r>
          </a:p>
          <a:p>
            <a:pPr eaLnBrk="1" hangingPunct="1">
              <a:spcBef>
                <a:spcPct val="0"/>
              </a:spcBef>
            </a:pPr>
            <a:r>
              <a:rPr lang="uk-UA" altLang="ru-RU" sz="1300" smtClean="0">
                <a:solidFill>
                  <a:schemeClr val="tx1"/>
                </a:solidFill>
              </a:rPr>
              <a:t>Біополе людини, згідно сприйняттям сенситивів, стародавнім вченням і експериментальним біолокаційним дослідженням, є “багатошаровою” структурою первинного інформаційного поля, що включає енергетичні центри - чакри, внутрішнє (“ефірне”) поле, астральне і ментальне поля.</a:t>
            </a:r>
          </a:p>
          <a:p>
            <a:pPr eaLnBrk="1" hangingPunct="1">
              <a:spcBef>
                <a:spcPct val="0"/>
              </a:spcBef>
            </a:pPr>
            <a:r>
              <a:rPr lang="uk-UA" altLang="ru-RU" sz="1300" smtClean="0">
                <a:solidFill>
                  <a:schemeClr val="tx1"/>
                </a:solidFill>
              </a:rPr>
              <a:t>Фізичними передумовами ІП-гіпотези є новітні розробки в області теорії фізичного вакууму</a:t>
            </a:r>
            <a:endParaRPr lang="ru-RU" altLang="ru-RU" sz="1300" smtClean="0">
              <a:solidFill>
                <a:schemeClr val="tx1"/>
              </a:solidFill>
            </a:endParaRPr>
          </a:p>
        </p:txBody>
      </p:sp>
      <p:grpSp>
        <p:nvGrpSpPr>
          <p:cNvPr id="16387" name="Group 4"/>
          <p:cNvGrpSpPr>
            <a:grpSpLocks/>
          </p:cNvGrpSpPr>
          <p:nvPr/>
        </p:nvGrpSpPr>
        <p:grpSpPr bwMode="auto">
          <a:xfrm>
            <a:off x="762000" y="76200"/>
            <a:ext cx="6630988" cy="796925"/>
            <a:chOff x="2721" y="14999"/>
            <a:chExt cx="7245" cy="741"/>
          </a:xfrm>
        </p:grpSpPr>
        <p:sp>
          <p:nvSpPr>
            <p:cNvPr id="15365" name="AutoShape 5"/>
            <p:cNvSpPr>
              <a:spLocks noChangeArrowheads="1"/>
            </p:cNvSpPr>
            <p:nvPr/>
          </p:nvSpPr>
          <p:spPr bwMode="auto">
            <a:xfrm>
              <a:off x="2721" y="14999"/>
              <a:ext cx="7245" cy="741"/>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a:normAutofit/>
            </a:bodyPr>
            <a:lstStyle/>
            <a:p>
              <a:pPr algn="ctr" defTabSz="457200" eaLnBrk="1" hangingPunct="1">
                <a:defRPr/>
              </a:pPr>
              <a:endParaRPr lang="ru-RU" sz="3200"/>
            </a:p>
          </p:txBody>
        </p:sp>
        <p:sp>
          <p:nvSpPr>
            <p:cNvPr id="15366" name="Text Box 6"/>
            <p:cNvSpPr txBox="1">
              <a:spLocks noChangeArrowheads="1"/>
            </p:cNvSpPr>
            <p:nvPr/>
          </p:nvSpPr>
          <p:spPr bwMode="auto">
            <a:xfrm>
              <a:off x="2898" y="15091"/>
              <a:ext cx="6896" cy="536"/>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ormAutofit lnSpcReduction="10000"/>
            </a:bodyPr>
            <a:lstStyle>
              <a:lvl1pPr algn="ctr" defTabSz="457200" eaLnBrk="1" latinLnBrk="0" hangingPunct="1">
                <a:buNone/>
                <a:defRPr sz="3200">
                  <a:solidFill>
                    <a:schemeClr val="dk1"/>
                  </a:solidFill>
                  <a:latin typeface="+mn-lt"/>
                </a:defRPr>
              </a:lvl1pPr>
              <a:lvl2pPr eaLnBrk="1" hangingPunct="1">
                <a:defRPr>
                  <a:solidFill>
                    <a:schemeClr val="dk1"/>
                  </a:solidFill>
                  <a:latin typeface="+mn-lt"/>
                </a:defRPr>
              </a:lvl2pPr>
              <a:lvl3pPr eaLnBrk="1" hangingPunct="1">
                <a:defRPr>
                  <a:solidFill>
                    <a:schemeClr val="dk1"/>
                  </a:solidFill>
                  <a:latin typeface="+mn-lt"/>
                </a:defRPr>
              </a:lvl3pPr>
              <a:lvl4pPr eaLnBrk="1" hangingPunct="1">
                <a:defRPr>
                  <a:solidFill>
                    <a:schemeClr val="dk1"/>
                  </a:solidFill>
                  <a:latin typeface="+mn-lt"/>
                </a:defRPr>
              </a:lvl4pPr>
              <a:lvl5pPr eaLnBrk="1" hangingPunct="1">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defRPr/>
              </a:pPr>
              <a:r>
                <a:rPr lang="uk-UA" altLang="ru-RU"/>
                <a:t>Інформаційно-польова теорія</a:t>
              </a:r>
              <a:endParaRPr lang="ru-RU" altLang="ru-RU"/>
            </a:p>
          </p:txBody>
        </p:sp>
      </p:grpSp>
      <p:grpSp>
        <p:nvGrpSpPr>
          <p:cNvPr id="16388" name="Group 7"/>
          <p:cNvGrpSpPr>
            <a:grpSpLocks/>
          </p:cNvGrpSpPr>
          <p:nvPr/>
        </p:nvGrpSpPr>
        <p:grpSpPr bwMode="auto">
          <a:xfrm>
            <a:off x="1676400" y="3124200"/>
            <a:ext cx="5610225" cy="1984375"/>
            <a:chOff x="1929" y="8943"/>
            <a:chExt cx="8835" cy="3125"/>
          </a:xfrm>
        </p:grpSpPr>
        <p:grpSp>
          <p:nvGrpSpPr>
            <p:cNvPr id="16390" name="Group 8"/>
            <p:cNvGrpSpPr>
              <a:grpSpLocks/>
            </p:cNvGrpSpPr>
            <p:nvPr/>
          </p:nvGrpSpPr>
          <p:grpSpPr bwMode="auto">
            <a:xfrm>
              <a:off x="1929" y="9245"/>
              <a:ext cx="3648" cy="1140"/>
              <a:chOff x="1929" y="9285"/>
              <a:chExt cx="3648" cy="1140"/>
            </a:xfrm>
          </p:grpSpPr>
          <p:sp>
            <p:nvSpPr>
              <p:cNvPr id="15369" name="Oval 9"/>
              <p:cNvSpPr>
                <a:spLocks noChangeArrowheads="1"/>
              </p:cNvSpPr>
              <p:nvPr/>
            </p:nvSpPr>
            <p:spPr bwMode="auto">
              <a:xfrm>
                <a:off x="1929" y="9286"/>
                <a:ext cx="3648" cy="1140"/>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a:lstStyle/>
              <a:p>
                <a:pPr eaLnBrk="1" hangingPunct="1">
                  <a:defRPr/>
                </a:pPr>
                <a:endParaRPr lang="ru-RU"/>
              </a:p>
            </p:txBody>
          </p:sp>
          <p:sp>
            <p:nvSpPr>
              <p:cNvPr id="15370" name="Text Box 10"/>
              <p:cNvSpPr txBox="1">
                <a:spLocks noChangeArrowheads="1"/>
              </p:cNvSpPr>
              <p:nvPr/>
            </p:nvSpPr>
            <p:spPr bwMode="auto">
              <a:xfrm>
                <a:off x="2384" y="9571"/>
                <a:ext cx="2680" cy="57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a:lstStyle/>
              <a:p>
                <a:pPr algn="ctr" eaLnBrk="1" hangingPunct="1">
                  <a:defRPr/>
                </a:pPr>
                <a:r>
                  <a:rPr lang="uk-UA" altLang="ru-RU" sz="1200" b="1"/>
                  <a:t>ФІЗИЧНІ</a:t>
                </a:r>
              </a:p>
              <a:p>
                <a:pPr algn="ctr" eaLnBrk="1" hangingPunct="1">
                  <a:defRPr/>
                </a:pPr>
                <a:r>
                  <a:rPr lang="uk-UA" altLang="ru-RU" sz="1200" b="1"/>
                  <a:t>ПЕРЕДУМОВИ</a:t>
                </a:r>
                <a:endParaRPr lang="ru-RU" altLang="ru-RU"/>
              </a:p>
            </p:txBody>
          </p:sp>
        </p:grpSp>
        <p:sp>
          <p:nvSpPr>
            <p:cNvPr id="15371" name="Text Box 11"/>
            <p:cNvSpPr txBox="1">
              <a:spLocks noChangeArrowheads="1"/>
            </p:cNvSpPr>
            <p:nvPr/>
          </p:nvSpPr>
          <p:spPr bwMode="auto">
            <a:xfrm>
              <a:off x="6774" y="8943"/>
              <a:ext cx="3990" cy="18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just" eaLnBrk="1" hangingPunct="1">
                <a:spcAft>
                  <a:spcPts val="600"/>
                </a:spcAft>
                <a:defRPr/>
              </a:pPr>
              <a:r>
                <a:rPr lang="uk-UA" altLang="ja-JP" sz="1200"/>
                <a:t>концепції торсійних полів і кварк-глюонних зв'язків Всесвіту, а також синергічної моделі, виконаної в термінах експериментальної фізики, квантової біології тощо.</a:t>
              </a:r>
              <a:endParaRPr lang="ru-RU" altLang="ja-JP" sz="1200"/>
            </a:p>
            <a:p>
              <a:pPr eaLnBrk="1" hangingPunct="1">
                <a:defRPr/>
              </a:pPr>
              <a:endParaRPr lang="ru-RU" altLang="ru-RU"/>
            </a:p>
          </p:txBody>
        </p:sp>
        <p:sp>
          <p:nvSpPr>
            <p:cNvPr id="15372" name="Oval 12"/>
            <p:cNvSpPr>
              <a:spLocks noChangeArrowheads="1"/>
            </p:cNvSpPr>
            <p:nvPr/>
          </p:nvSpPr>
          <p:spPr bwMode="auto">
            <a:xfrm>
              <a:off x="1929" y="10928"/>
              <a:ext cx="3648" cy="1140"/>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a:lstStyle/>
            <a:p>
              <a:pPr eaLnBrk="1" hangingPunct="1">
                <a:defRPr/>
              </a:pPr>
              <a:endParaRPr lang="ru-RU"/>
            </a:p>
          </p:txBody>
        </p:sp>
        <p:sp>
          <p:nvSpPr>
            <p:cNvPr id="15373" name="Text Box 13"/>
            <p:cNvSpPr txBox="1">
              <a:spLocks noChangeArrowheads="1"/>
            </p:cNvSpPr>
            <p:nvPr/>
          </p:nvSpPr>
          <p:spPr bwMode="auto">
            <a:xfrm>
              <a:off x="2272" y="11213"/>
              <a:ext cx="2850" cy="57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a:lstStyle/>
            <a:p>
              <a:pPr algn="ctr" eaLnBrk="1" hangingPunct="1">
                <a:defRPr/>
              </a:pPr>
              <a:r>
                <a:rPr lang="uk-UA" altLang="ru-RU" sz="1200" b="1"/>
                <a:t>СВІТОГЛЯДНІ</a:t>
              </a:r>
            </a:p>
            <a:p>
              <a:pPr algn="ctr" eaLnBrk="1" hangingPunct="1">
                <a:defRPr/>
              </a:pPr>
              <a:r>
                <a:rPr lang="uk-UA" altLang="ru-RU" sz="1200" b="1"/>
                <a:t>ПЕРЕДУМОВИ</a:t>
              </a:r>
              <a:endParaRPr lang="ru-RU" altLang="ru-RU"/>
            </a:p>
          </p:txBody>
        </p:sp>
        <p:sp>
          <p:nvSpPr>
            <p:cNvPr id="15374" name="Text Box 14"/>
            <p:cNvSpPr txBox="1">
              <a:spLocks noChangeArrowheads="1"/>
            </p:cNvSpPr>
            <p:nvPr/>
          </p:nvSpPr>
          <p:spPr bwMode="auto">
            <a:xfrm>
              <a:off x="6774" y="10986"/>
              <a:ext cx="3990" cy="10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just" eaLnBrk="1" hangingPunct="1">
                <a:defRPr/>
              </a:pPr>
              <a:r>
                <a:rPr lang="uk-UA" altLang="ru-RU" sz="1200"/>
                <a:t>науково-езотеричні учення староєгипетських жерців, учень Дао, Індуїзму і Буддизму</a:t>
              </a:r>
              <a:endParaRPr lang="ru-RU" altLang="ru-RU"/>
            </a:p>
          </p:txBody>
        </p:sp>
        <p:sp>
          <p:nvSpPr>
            <p:cNvPr id="15375" name="Line 15"/>
            <p:cNvSpPr>
              <a:spLocks noChangeShapeType="1"/>
            </p:cNvSpPr>
            <p:nvPr/>
          </p:nvSpPr>
          <p:spPr bwMode="auto">
            <a:xfrm>
              <a:off x="5577" y="9798"/>
              <a:ext cx="1197" cy="0"/>
            </a:xfrm>
            <a:prstGeom prst="line">
              <a:avLst/>
            </a:prstGeom>
            <a:ln>
              <a:headEnd/>
              <a:tailEnd type="stealth" w="med" len="lg"/>
            </a:ln>
          </p:spPr>
          <p:style>
            <a:lnRef idx="1">
              <a:schemeClr val="accent1"/>
            </a:lnRef>
            <a:fillRef idx="2">
              <a:schemeClr val="accent1"/>
            </a:fillRef>
            <a:effectRef idx="1">
              <a:schemeClr val="accent1"/>
            </a:effectRef>
            <a:fontRef idx="minor">
              <a:schemeClr val="dk1"/>
            </a:fontRef>
          </p:style>
          <p:txBody>
            <a:bodyPr/>
            <a:lstStyle/>
            <a:p>
              <a:pPr eaLnBrk="1" hangingPunct="1">
                <a:defRPr/>
              </a:pPr>
              <a:endParaRPr lang="ru-RU"/>
            </a:p>
          </p:txBody>
        </p:sp>
        <p:sp>
          <p:nvSpPr>
            <p:cNvPr id="15376" name="Line 16"/>
            <p:cNvSpPr>
              <a:spLocks noChangeShapeType="1"/>
            </p:cNvSpPr>
            <p:nvPr/>
          </p:nvSpPr>
          <p:spPr bwMode="auto">
            <a:xfrm>
              <a:off x="5577" y="11473"/>
              <a:ext cx="1197" cy="0"/>
            </a:xfrm>
            <a:prstGeom prst="line">
              <a:avLst/>
            </a:prstGeom>
            <a:ln>
              <a:headEnd/>
              <a:tailEnd type="stealth" w="med" len="lg"/>
            </a:ln>
          </p:spPr>
          <p:style>
            <a:lnRef idx="1">
              <a:schemeClr val="accent1"/>
            </a:lnRef>
            <a:fillRef idx="2">
              <a:schemeClr val="accent1"/>
            </a:fillRef>
            <a:effectRef idx="1">
              <a:schemeClr val="accent1"/>
            </a:effectRef>
            <a:fontRef idx="minor">
              <a:schemeClr val="dk1"/>
            </a:fontRef>
          </p:style>
          <p:txBody>
            <a:bodyPr/>
            <a:lstStyle/>
            <a:p>
              <a:pPr eaLnBrk="1" hangingPunct="1">
                <a:defRPr/>
              </a:pPr>
              <a:endParaRPr lang="ru-RU"/>
            </a:p>
          </p:txBody>
        </p:sp>
      </p:grpSp>
      <p:sp>
        <p:nvSpPr>
          <p:cNvPr id="16389" name="Rectangle 17"/>
          <p:cNvSpPr>
            <a:spLocks noChangeArrowheads="1"/>
          </p:cNvSpPr>
          <p:nvPr/>
        </p:nvSpPr>
        <p:spPr bwMode="auto">
          <a:xfrm>
            <a:off x="152400" y="5257800"/>
            <a:ext cx="87630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ts val="1000"/>
              </a:spcBef>
              <a:buClr>
                <a:schemeClr val="accent1"/>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just" eaLnBrk="1" hangingPunct="1">
              <a:spcBef>
                <a:spcPct val="0"/>
              </a:spcBef>
              <a:buClrTx/>
              <a:buSzTx/>
              <a:buFontTx/>
              <a:buNone/>
            </a:pPr>
            <a:r>
              <a:rPr lang="uk-UA" altLang="ja-JP" sz="1800">
                <a:solidFill>
                  <a:schemeClr val="tx1"/>
                </a:solidFill>
                <a:latin typeface="Arial" charset="0"/>
              </a:rPr>
              <a:t>Ефект надмалих доз може бути обумовлений не тільки біофізико-хімічними процесами, але і ІП-потенціюванням, тобто зміною (збагаченням) первинного ІП-носія (води, цукру тощо) в ІП-інгредієнт, що має направлену дію на первинне інформаційне поле, а через нього - на фізичне тіло об'єкту. Для людини це дія на біополе або, правильніше, через його біополе.</a:t>
            </a:r>
          </a:p>
        </p:txBody>
      </p:sp>
    </p:spTree>
    <p:extLst>
      <p:ext uri="{BB962C8B-B14F-4D97-AF65-F5344CB8AC3E}">
        <p14:creationId xmlns:p14="http://schemas.microsoft.com/office/powerpoint/2010/main" val="663458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Grp="1" noChangeArrowheads="1"/>
          </p:cNvSpPr>
          <p:nvPr>
            <p:ph type="title"/>
          </p:nvPr>
        </p:nvSpPr>
        <p:spPr>
          <a:xfrm>
            <a:off x="685800" y="228600"/>
            <a:ext cx="6348413" cy="1320800"/>
          </a:xfrm>
        </p:spPr>
        <p:style>
          <a:lnRef idx="1">
            <a:schemeClr val="accent3"/>
          </a:lnRef>
          <a:fillRef idx="2">
            <a:schemeClr val="accent3"/>
          </a:fillRef>
          <a:effectRef idx="1">
            <a:schemeClr val="accent3"/>
          </a:effectRef>
          <a:fontRef idx="minor">
            <a:schemeClr val="dk1"/>
          </a:fontRef>
        </p:style>
        <p:txBody>
          <a:bodyPr rtlCol="0">
            <a:normAutofit/>
          </a:bodyPr>
          <a:lstStyle/>
          <a:p>
            <a:pPr algn="ctr" eaLnBrk="1" hangingPunct="1">
              <a:defRPr/>
            </a:pPr>
            <a:r>
              <a:rPr lang="uk-UA" altLang="ru-RU" sz="3200" dirty="0"/>
              <a:t>Вода – носій енергетичної пам’яті</a:t>
            </a:r>
            <a:endParaRPr lang="ru-RU" altLang="ru-RU" sz="3200" dirty="0"/>
          </a:p>
        </p:txBody>
      </p:sp>
      <p:sp>
        <p:nvSpPr>
          <p:cNvPr id="17411" name="Rectangle 3"/>
          <p:cNvSpPr>
            <a:spLocks noGrp="1" noChangeArrowheads="1"/>
          </p:cNvSpPr>
          <p:nvPr>
            <p:ph idx="1"/>
          </p:nvPr>
        </p:nvSpPr>
        <p:spPr>
          <a:xfrm>
            <a:off x="609600" y="1828800"/>
            <a:ext cx="6934200" cy="3881438"/>
          </a:xfrm>
        </p:spPr>
        <p:txBody>
          <a:bodyPr/>
          <a:lstStyle/>
          <a:p>
            <a:pPr eaLnBrk="1" hangingPunct="1">
              <a:spcBef>
                <a:spcPct val="0"/>
              </a:spcBef>
            </a:pPr>
            <a:r>
              <a:rPr lang="ru-RU" altLang="ru-RU" sz="1300" b="1" smtClean="0">
                <a:solidFill>
                  <a:schemeClr val="tx1"/>
                </a:solidFill>
              </a:rPr>
              <a:t>за Ж.Бенвенистом, Е.Давенасом, А.Ф.Воз</a:t>
            </a:r>
            <a:r>
              <a:rPr lang="uk-UA" altLang="ru-RU" sz="1300" b="1" smtClean="0">
                <a:solidFill>
                  <a:schemeClr val="tx1"/>
                </a:solidFill>
              </a:rPr>
              <a:t>і</a:t>
            </a:r>
            <a:r>
              <a:rPr lang="ru-RU" altLang="ru-RU" sz="1300" b="1" smtClean="0">
                <a:solidFill>
                  <a:schemeClr val="tx1"/>
                </a:solidFill>
              </a:rPr>
              <a:t>ановим, Н.К.Симеоновою</a:t>
            </a:r>
            <a:endParaRPr lang="uk-UA" altLang="ru-RU" sz="1300" smtClean="0">
              <a:solidFill>
                <a:schemeClr val="tx1"/>
              </a:solidFill>
            </a:endParaRPr>
          </a:p>
          <a:p>
            <a:pPr eaLnBrk="1" hangingPunct="1">
              <a:spcBef>
                <a:spcPct val="0"/>
              </a:spcBef>
            </a:pPr>
            <a:r>
              <a:rPr lang="uk-UA" altLang="ru-RU" sz="1300" smtClean="0">
                <a:solidFill>
                  <a:schemeClr val="tx1"/>
                </a:solidFill>
              </a:rPr>
              <a:t>Існує гіпотеза про те, що взаємодія між диполями води і випромінюванням полів молекули, що розчиняється, генерує постійну поляризацію води, яка стає когерентною і одержує здатність подібно до лазера передавати специфічну інформацію клітинним рецепторам.</a:t>
            </a:r>
          </a:p>
          <a:p>
            <a:pPr eaLnBrk="1" hangingPunct="1">
              <a:spcBef>
                <a:spcPct val="0"/>
              </a:spcBef>
            </a:pPr>
            <a:r>
              <a:rPr lang="uk-UA" altLang="ru-RU" sz="1300" smtClean="0">
                <a:solidFill>
                  <a:schemeClr val="tx1"/>
                </a:solidFill>
              </a:rPr>
              <a:t>Для пояснення механізмів дії гомеопатичних ліків використовуються нові ідеї про біоінформаційні властивості систем.</a:t>
            </a:r>
          </a:p>
          <a:p>
            <a:pPr eaLnBrk="1" hangingPunct="1">
              <a:spcBef>
                <a:spcPct val="0"/>
              </a:spcBef>
            </a:pPr>
            <a:r>
              <a:rPr lang="uk-UA" altLang="ru-RU" sz="1300" smtClean="0">
                <a:solidFill>
                  <a:schemeClr val="tx1"/>
                </a:solidFill>
              </a:rPr>
              <a:t>Вода в процесі динамізації приймає специфічну полімерну форму, що відображає конфігурацію молекул розчинної речовини (“структурні відбитки”, “зображення”, “стереоспецифічні ізотоксичні полімери”). Таким чином, вода може “зберігати пам'ять” про біологічно активні молекули, що контактували з нею і зниклих в результаті багатократних розведень. Тобто діє не молекула, а “пам'ять про неї”, - система свідомо амолекулярної природи. У міру послідовних розведень і струшувань в середовищі виникає інформаційно-силове поле, що посилюється у міру потенціювання. Гомеопатичний препарат, як інформаційно-енергетичний комплекс, переходить з одного носія на іншій, що володіє біологічною дією у відсутності самого препарату.</a:t>
            </a:r>
          </a:p>
          <a:p>
            <a:pPr eaLnBrk="1" hangingPunct="1">
              <a:spcBef>
                <a:spcPct val="0"/>
              </a:spcBef>
            </a:pPr>
            <a:r>
              <a:rPr lang="uk-UA" altLang="ru-RU" sz="1300" smtClean="0">
                <a:solidFill>
                  <a:schemeClr val="tx1"/>
                </a:solidFill>
              </a:rPr>
              <a:t>Структура води представляється як набір основних мікроблоків для будівництва всіляких структур гідратних оболонок. Розчинення речовини означає фіксацію (відносну) конкретного виду гідратних структур, відповідних даній розчиненій речовині. При цьому частинки розчиненої речовини оточені гідратними оболонками. Формуються гідратаційні раковини, унаслідок взаємодії молекул води з іонами молекул ліків.</a:t>
            </a:r>
            <a:endParaRPr lang="ru-RU" altLang="ru-RU" sz="1300" smtClean="0">
              <a:solidFill>
                <a:schemeClr val="tx1"/>
              </a:solidFill>
            </a:endParaRPr>
          </a:p>
        </p:txBody>
      </p:sp>
    </p:spTree>
    <p:extLst>
      <p:ext uri="{BB962C8B-B14F-4D97-AF65-F5344CB8AC3E}">
        <p14:creationId xmlns:p14="http://schemas.microsoft.com/office/powerpoint/2010/main" val="976559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0" y="3581400"/>
            <a:ext cx="8229600" cy="3060700"/>
          </a:xfrm>
        </p:spPr>
        <p:txBody>
          <a:bodyPr rtlCol="0">
            <a:normAutofit fontScale="92500" lnSpcReduction="20000"/>
          </a:bodyPr>
          <a:lstStyle/>
          <a:p>
            <a:pPr eaLnBrk="1" fontAlgn="auto" hangingPunct="1">
              <a:lnSpc>
                <a:spcPct val="110000"/>
              </a:lnSpc>
              <a:spcBef>
                <a:spcPts val="0"/>
              </a:spcBef>
              <a:spcAft>
                <a:spcPts val="0"/>
              </a:spcAft>
              <a:buFont typeface="Wingdings 3" charset="2"/>
              <a:buChar char=""/>
              <a:defRPr/>
            </a:pPr>
            <a:r>
              <a:rPr lang="uk-UA" altLang="ru-RU" sz="1400" dirty="0">
                <a:solidFill>
                  <a:schemeClr val="tx1"/>
                </a:solidFill>
              </a:rPr>
              <a:t>Молекули води, що формують гідратаційну раковину навколо позитивно зарядженого іона ліків. Проте ця гіпотеза не пояснює активності ліків при перевищенні ступеня розбавлення числа </a:t>
            </a:r>
            <a:r>
              <a:rPr lang="uk-UA" altLang="ru-RU" sz="1400" dirty="0" err="1">
                <a:solidFill>
                  <a:schemeClr val="tx1"/>
                </a:solidFill>
              </a:rPr>
              <a:t>Авогадро</a:t>
            </a:r>
            <a:r>
              <a:rPr lang="uk-UA" altLang="ru-RU" sz="1400" dirty="0">
                <a:solidFill>
                  <a:schemeClr val="tx1"/>
                </a:solidFill>
              </a:rPr>
              <a:t>.</a:t>
            </a:r>
          </a:p>
          <a:p>
            <a:pPr eaLnBrk="1" fontAlgn="auto" hangingPunct="1">
              <a:lnSpc>
                <a:spcPct val="110000"/>
              </a:lnSpc>
              <a:spcBef>
                <a:spcPts val="0"/>
              </a:spcBef>
              <a:spcAft>
                <a:spcPts val="0"/>
              </a:spcAft>
              <a:buFont typeface="Wingdings 3" charset="2"/>
              <a:buChar char=""/>
              <a:defRPr/>
            </a:pPr>
            <a:r>
              <a:rPr lang="uk-UA" altLang="ru-RU" sz="1400" dirty="0">
                <a:solidFill>
                  <a:schemeClr val="tx1"/>
                </a:solidFill>
              </a:rPr>
              <a:t>Вже при першому потенціюванні утворюються кавітаційні бульбашки в рідині; відбувається утворення великого потоку заряджених частинок і механічні системи, повна енергія яких при русі убуває, переходячи в інші види енергії, набувають певної стійкості. Вода знаходить нові характеристики - випромінювальні, якими вона зобов'язана конкретній розчиненій речовині, і надалі присутність в ній розчинених речовин вже не є принциповою. Гомеопатичні ліки мають свій частотний спектр випромінювання і існує зв'язок між багатьма частотами гомеопатичних ліків і водних структур, що знаходяться в організмі людини. Живий організм утворений безліччю </a:t>
            </a:r>
            <a:r>
              <a:rPr lang="uk-UA" altLang="ru-RU" sz="1400" dirty="0" err="1">
                <a:solidFill>
                  <a:schemeClr val="tx1"/>
                </a:solidFill>
              </a:rPr>
              <a:t>високорегульованих</a:t>
            </a:r>
            <a:r>
              <a:rPr lang="uk-UA" altLang="ru-RU" sz="1400" dirty="0">
                <a:solidFill>
                  <a:schemeClr val="tx1"/>
                </a:solidFill>
              </a:rPr>
              <a:t> складних динамічних систем, які проявляють стійкість в певних режимах їх взаємозв'язків і володіють власними ритмічними властивостями, які можуть змінюватися під впливом зовнішніх і внутрішніх полів енергії, але повертаються до оптимальних станів завдяки гомеостазу. Хвороба виникає із-за розладів регуляції когерентної електромагнітної основи життєвих процесів і руйнування їх внутрішніх осциляторів, але може бути усунена, якщо організм одержує специфічні зовнішні електромагнітні потоки енергії, резонансні оптимальним частотам його динамічних систем.</a:t>
            </a:r>
            <a:endParaRPr lang="ru-RU" altLang="ru-RU" sz="1400" dirty="0">
              <a:solidFill>
                <a:schemeClr val="tx1"/>
              </a:solidFill>
            </a:endParaRPr>
          </a:p>
        </p:txBody>
      </p:sp>
      <p:grpSp>
        <p:nvGrpSpPr>
          <p:cNvPr id="18435" name="Group 4"/>
          <p:cNvGrpSpPr>
            <a:grpSpLocks/>
          </p:cNvGrpSpPr>
          <p:nvPr/>
        </p:nvGrpSpPr>
        <p:grpSpPr bwMode="auto">
          <a:xfrm>
            <a:off x="2133600" y="36513"/>
            <a:ext cx="4038600" cy="3392487"/>
            <a:chOff x="1542" y="922"/>
            <a:chExt cx="8519" cy="5972"/>
          </a:xfrm>
        </p:grpSpPr>
        <p:sp>
          <p:nvSpPr>
            <p:cNvPr id="17413" name="Oval 5"/>
            <p:cNvSpPr>
              <a:spLocks noChangeArrowheads="1"/>
            </p:cNvSpPr>
            <p:nvPr/>
          </p:nvSpPr>
          <p:spPr bwMode="auto">
            <a:xfrm>
              <a:off x="3843" y="2996"/>
              <a:ext cx="3781" cy="1819"/>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14" name="Line 6"/>
            <p:cNvSpPr>
              <a:spLocks noChangeShapeType="1"/>
            </p:cNvSpPr>
            <p:nvPr/>
          </p:nvSpPr>
          <p:spPr bwMode="auto">
            <a:xfrm>
              <a:off x="3123" y="3890"/>
              <a:ext cx="720"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15" name="Text Box 7"/>
            <p:cNvSpPr txBox="1">
              <a:spLocks noChangeArrowheads="1"/>
            </p:cNvSpPr>
            <p:nvPr/>
          </p:nvSpPr>
          <p:spPr bwMode="auto">
            <a:xfrm>
              <a:off x="1542" y="3317"/>
              <a:ext cx="362" cy="302"/>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16" name="Text Box 8"/>
            <p:cNvSpPr txBox="1">
              <a:spLocks noChangeArrowheads="1"/>
            </p:cNvSpPr>
            <p:nvPr/>
          </p:nvSpPr>
          <p:spPr bwMode="auto">
            <a:xfrm>
              <a:off x="2580" y="3742"/>
              <a:ext cx="362"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sp>
          <p:nvSpPr>
            <p:cNvPr id="17417" name="Text Box 9"/>
            <p:cNvSpPr txBox="1">
              <a:spLocks noChangeArrowheads="1"/>
            </p:cNvSpPr>
            <p:nvPr/>
          </p:nvSpPr>
          <p:spPr bwMode="auto">
            <a:xfrm>
              <a:off x="1562" y="4164"/>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18" name="Text Box 10"/>
            <p:cNvSpPr txBox="1">
              <a:spLocks noChangeArrowheads="1"/>
            </p:cNvSpPr>
            <p:nvPr/>
          </p:nvSpPr>
          <p:spPr bwMode="auto">
            <a:xfrm>
              <a:off x="4268" y="3532"/>
              <a:ext cx="3081" cy="760"/>
            </a:xfrm>
            <a:prstGeom prst="rect">
              <a:avLst/>
            </a:prstGeom>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600" b="1" dirty="0"/>
                <a:t>Позитивний іон</a:t>
              </a:r>
              <a:endParaRPr lang="ru-RU" altLang="ru-RU" dirty="0"/>
            </a:p>
          </p:txBody>
        </p:sp>
        <p:sp>
          <p:nvSpPr>
            <p:cNvPr id="17419" name="Oval 11"/>
            <p:cNvSpPr>
              <a:spLocks noChangeArrowheads="1"/>
            </p:cNvSpPr>
            <p:nvPr/>
          </p:nvSpPr>
          <p:spPr bwMode="auto">
            <a:xfrm rot="10800000">
              <a:off x="9341" y="4013"/>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0" name="Oval 12"/>
            <p:cNvSpPr>
              <a:spLocks noChangeArrowheads="1"/>
            </p:cNvSpPr>
            <p:nvPr/>
          </p:nvSpPr>
          <p:spPr bwMode="auto">
            <a:xfrm rot="10800000">
              <a:off x="8300" y="3591"/>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1" name="Oval 13"/>
            <p:cNvSpPr>
              <a:spLocks noChangeArrowheads="1"/>
            </p:cNvSpPr>
            <p:nvPr/>
          </p:nvSpPr>
          <p:spPr bwMode="auto">
            <a:xfrm rot="10800000">
              <a:off x="9321" y="3169"/>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2" name="Line 14"/>
            <p:cNvSpPr>
              <a:spLocks noChangeShapeType="1"/>
            </p:cNvSpPr>
            <p:nvPr/>
          </p:nvSpPr>
          <p:spPr bwMode="auto">
            <a:xfrm rot="10800000">
              <a:off x="9020" y="3996"/>
              <a:ext cx="362" cy="151"/>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3" name="Line 15"/>
            <p:cNvSpPr>
              <a:spLocks noChangeShapeType="1"/>
            </p:cNvSpPr>
            <p:nvPr/>
          </p:nvSpPr>
          <p:spPr bwMode="auto">
            <a:xfrm rot="10800000" flipH="1">
              <a:off x="9020" y="3658"/>
              <a:ext cx="362" cy="151"/>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4" name="Line 16"/>
            <p:cNvSpPr>
              <a:spLocks noChangeShapeType="1"/>
            </p:cNvSpPr>
            <p:nvPr/>
          </p:nvSpPr>
          <p:spPr bwMode="auto">
            <a:xfrm rot="10800000">
              <a:off x="7580" y="3893"/>
              <a:ext cx="720"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grpSp>
          <p:nvGrpSpPr>
            <p:cNvPr id="18448" name="Group 17"/>
            <p:cNvGrpSpPr>
              <a:grpSpLocks/>
            </p:cNvGrpSpPr>
            <p:nvPr/>
          </p:nvGrpSpPr>
          <p:grpSpPr bwMode="auto">
            <a:xfrm rot="-7756565">
              <a:off x="2797" y="4002"/>
              <a:ext cx="1450" cy="2480"/>
              <a:chOff x="5260" y="3500"/>
              <a:chExt cx="1720" cy="2480"/>
            </a:xfrm>
          </p:grpSpPr>
          <p:sp>
            <p:nvSpPr>
              <p:cNvPr id="17426" name="Oval 18"/>
              <p:cNvSpPr>
                <a:spLocks noChangeArrowheads="1"/>
              </p:cNvSpPr>
              <p:nvPr/>
            </p:nvSpPr>
            <p:spPr bwMode="auto">
              <a:xfrm rot="5400000">
                <a:off x="6269" y="3504"/>
                <a:ext cx="720" cy="719"/>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7" name="Oval 19"/>
              <p:cNvSpPr>
                <a:spLocks noChangeArrowheads="1"/>
              </p:cNvSpPr>
              <p:nvPr/>
            </p:nvSpPr>
            <p:spPr bwMode="auto">
              <a:xfrm rot="5400000">
                <a:off x="5765" y="4545"/>
                <a:ext cx="720" cy="719"/>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8" name="Oval 20"/>
              <p:cNvSpPr>
                <a:spLocks noChangeArrowheads="1"/>
              </p:cNvSpPr>
              <p:nvPr/>
            </p:nvSpPr>
            <p:spPr bwMode="auto">
              <a:xfrm rot="5400000">
                <a:off x="5264" y="3523"/>
                <a:ext cx="720" cy="71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9" name="Line 21"/>
              <p:cNvSpPr>
                <a:spLocks noChangeShapeType="1"/>
              </p:cNvSpPr>
              <p:nvPr/>
            </p:nvSpPr>
            <p:spPr bwMode="auto">
              <a:xfrm rot="5400000">
                <a:off x="6149" y="4269"/>
                <a:ext cx="362" cy="179"/>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30" name="Line 22"/>
              <p:cNvSpPr>
                <a:spLocks noChangeShapeType="1"/>
              </p:cNvSpPr>
              <p:nvPr/>
            </p:nvSpPr>
            <p:spPr bwMode="auto">
              <a:xfrm rot="5400000" flipH="1">
                <a:off x="5751" y="4269"/>
                <a:ext cx="362" cy="179"/>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31" name="Line 23"/>
              <p:cNvSpPr>
                <a:spLocks noChangeShapeType="1"/>
              </p:cNvSpPr>
              <p:nvPr/>
            </p:nvSpPr>
            <p:spPr bwMode="auto">
              <a:xfrm rot="5400000">
                <a:off x="5762" y="5621"/>
                <a:ext cx="720"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grpSp>
        <p:grpSp>
          <p:nvGrpSpPr>
            <p:cNvPr id="18449" name="Group 24"/>
            <p:cNvGrpSpPr>
              <a:grpSpLocks/>
            </p:cNvGrpSpPr>
            <p:nvPr/>
          </p:nvGrpSpPr>
          <p:grpSpPr bwMode="auto">
            <a:xfrm rot="10800000">
              <a:off x="4901" y="4804"/>
              <a:ext cx="1720" cy="2090"/>
              <a:chOff x="5260" y="3500"/>
              <a:chExt cx="1720" cy="2480"/>
            </a:xfrm>
          </p:grpSpPr>
          <p:sp>
            <p:nvSpPr>
              <p:cNvPr id="17433" name="Oval 25"/>
              <p:cNvSpPr>
                <a:spLocks noChangeArrowheads="1"/>
              </p:cNvSpPr>
              <p:nvPr/>
            </p:nvSpPr>
            <p:spPr bwMode="auto">
              <a:xfrm rot="5400000">
                <a:off x="6277" y="3516"/>
                <a:ext cx="720" cy="720"/>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34" name="Oval 26"/>
              <p:cNvSpPr>
                <a:spLocks noChangeArrowheads="1"/>
              </p:cNvSpPr>
              <p:nvPr/>
            </p:nvSpPr>
            <p:spPr bwMode="auto">
              <a:xfrm rot="5400000">
                <a:off x="5760" y="4556"/>
                <a:ext cx="720" cy="723"/>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35" name="Oval 27"/>
              <p:cNvSpPr>
                <a:spLocks noChangeArrowheads="1"/>
              </p:cNvSpPr>
              <p:nvPr/>
            </p:nvSpPr>
            <p:spPr bwMode="auto">
              <a:xfrm rot="5400000">
                <a:off x="5276" y="3536"/>
                <a:ext cx="720" cy="720"/>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36" name="Line 28"/>
              <p:cNvSpPr>
                <a:spLocks noChangeShapeType="1"/>
              </p:cNvSpPr>
              <p:nvPr/>
            </p:nvSpPr>
            <p:spPr bwMode="auto">
              <a:xfrm rot="5400000">
                <a:off x="6150" y="4287"/>
                <a:ext cx="361" cy="181"/>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37" name="Line 29"/>
              <p:cNvSpPr>
                <a:spLocks noChangeShapeType="1"/>
              </p:cNvSpPr>
              <p:nvPr/>
            </p:nvSpPr>
            <p:spPr bwMode="auto">
              <a:xfrm rot="5400000" flipH="1">
                <a:off x="5767" y="4288"/>
                <a:ext cx="361" cy="177"/>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38" name="Line 30"/>
              <p:cNvSpPr>
                <a:spLocks noChangeShapeType="1"/>
              </p:cNvSpPr>
              <p:nvPr/>
            </p:nvSpPr>
            <p:spPr bwMode="auto">
              <a:xfrm rot="5400000">
                <a:off x="5777" y="5637"/>
                <a:ext cx="720"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grpSp>
        <p:grpSp>
          <p:nvGrpSpPr>
            <p:cNvPr id="18450" name="Group 31"/>
            <p:cNvGrpSpPr>
              <a:grpSpLocks/>
            </p:cNvGrpSpPr>
            <p:nvPr/>
          </p:nvGrpSpPr>
          <p:grpSpPr bwMode="auto">
            <a:xfrm rot="7892980">
              <a:off x="7337" y="4031"/>
              <a:ext cx="1450" cy="2480"/>
              <a:chOff x="5260" y="3500"/>
              <a:chExt cx="1720" cy="2480"/>
            </a:xfrm>
          </p:grpSpPr>
          <p:sp>
            <p:nvSpPr>
              <p:cNvPr id="17440" name="Oval 32"/>
              <p:cNvSpPr>
                <a:spLocks noChangeArrowheads="1"/>
              </p:cNvSpPr>
              <p:nvPr/>
            </p:nvSpPr>
            <p:spPr bwMode="auto">
              <a:xfrm rot="5400000">
                <a:off x="6268" y="3529"/>
                <a:ext cx="720" cy="719"/>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1" name="Oval 33"/>
              <p:cNvSpPr>
                <a:spLocks noChangeArrowheads="1"/>
              </p:cNvSpPr>
              <p:nvPr/>
            </p:nvSpPr>
            <p:spPr bwMode="auto">
              <a:xfrm rot="5400000">
                <a:off x="5761" y="4561"/>
                <a:ext cx="720" cy="719"/>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2" name="Oval 34"/>
              <p:cNvSpPr>
                <a:spLocks noChangeArrowheads="1"/>
              </p:cNvSpPr>
              <p:nvPr/>
            </p:nvSpPr>
            <p:spPr bwMode="auto">
              <a:xfrm rot="5400000">
                <a:off x="5265" y="3541"/>
                <a:ext cx="717" cy="719"/>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3" name="Line 35"/>
              <p:cNvSpPr>
                <a:spLocks noChangeShapeType="1"/>
              </p:cNvSpPr>
              <p:nvPr/>
            </p:nvSpPr>
            <p:spPr bwMode="auto">
              <a:xfrm rot="5400000">
                <a:off x="6156" y="4291"/>
                <a:ext cx="358" cy="179"/>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4" name="Line 36"/>
              <p:cNvSpPr>
                <a:spLocks noChangeShapeType="1"/>
              </p:cNvSpPr>
              <p:nvPr/>
            </p:nvSpPr>
            <p:spPr bwMode="auto">
              <a:xfrm rot="5400000" flipH="1">
                <a:off x="5760" y="4294"/>
                <a:ext cx="358" cy="182"/>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5" name="Line 37"/>
              <p:cNvSpPr>
                <a:spLocks noChangeShapeType="1"/>
              </p:cNvSpPr>
              <p:nvPr/>
            </p:nvSpPr>
            <p:spPr bwMode="auto">
              <a:xfrm rot="5400000">
                <a:off x="5766" y="5637"/>
                <a:ext cx="720"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grpSp>
        <p:sp>
          <p:nvSpPr>
            <p:cNvPr id="17446" name="Oval 38"/>
            <p:cNvSpPr>
              <a:spLocks noChangeArrowheads="1"/>
            </p:cNvSpPr>
            <p:nvPr/>
          </p:nvSpPr>
          <p:spPr bwMode="auto">
            <a:xfrm rot="8443435">
              <a:off x="8618" y="2126"/>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7" name="Oval 39"/>
            <p:cNvSpPr>
              <a:spLocks noChangeArrowheads="1"/>
            </p:cNvSpPr>
            <p:nvPr/>
          </p:nvSpPr>
          <p:spPr bwMode="auto">
            <a:xfrm rot="8443435">
              <a:off x="7499" y="2356"/>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8" name="Oval 40"/>
            <p:cNvSpPr>
              <a:spLocks noChangeArrowheads="1"/>
            </p:cNvSpPr>
            <p:nvPr/>
          </p:nvSpPr>
          <p:spPr bwMode="auto">
            <a:xfrm rot="8443435">
              <a:off x="7971" y="1484"/>
              <a:ext cx="720" cy="609"/>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9" name="Line 41"/>
            <p:cNvSpPr>
              <a:spLocks noChangeShapeType="1"/>
            </p:cNvSpPr>
            <p:nvPr/>
          </p:nvSpPr>
          <p:spPr bwMode="auto">
            <a:xfrm rot="8443435">
              <a:off x="8229" y="2431"/>
              <a:ext cx="358" cy="154"/>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0" name="Line 42"/>
            <p:cNvSpPr>
              <a:spLocks noChangeShapeType="1"/>
            </p:cNvSpPr>
            <p:nvPr/>
          </p:nvSpPr>
          <p:spPr bwMode="auto">
            <a:xfrm rot="8443435" flipH="1">
              <a:off x="7975" y="2171"/>
              <a:ext cx="362" cy="154"/>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1" name="Line 43"/>
            <p:cNvSpPr>
              <a:spLocks noChangeShapeType="1"/>
            </p:cNvSpPr>
            <p:nvPr/>
          </p:nvSpPr>
          <p:spPr bwMode="auto">
            <a:xfrm rot="8443435">
              <a:off x="6940" y="3043"/>
              <a:ext cx="720"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2" name="Oval 44"/>
            <p:cNvSpPr>
              <a:spLocks noChangeArrowheads="1"/>
            </p:cNvSpPr>
            <p:nvPr/>
          </p:nvSpPr>
          <p:spPr bwMode="auto">
            <a:xfrm rot="27000000">
              <a:off x="5939" y="865"/>
              <a:ext cx="606" cy="720"/>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3" name="Oval 45"/>
            <p:cNvSpPr>
              <a:spLocks noChangeArrowheads="1"/>
            </p:cNvSpPr>
            <p:nvPr/>
          </p:nvSpPr>
          <p:spPr bwMode="auto">
            <a:xfrm rot="27000000">
              <a:off x="5440" y="1743"/>
              <a:ext cx="606" cy="720"/>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4" name="Oval 46"/>
            <p:cNvSpPr>
              <a:spLocks noChangeArrowheads="1"/>
            </p:cNvSpPr>
            <p:nvPr/>
          </p:nvSpPr>
          <p:spPr bwMode="auto">
            <a:xfrm rot="27000000">
              <a:off x="4937" y="882"/>
              <a:ext cx="606" cy="720"/>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5" name="Line 47"/>
            <p:cNvSpPr>
              <a:spLocks noChangeShapeType="1"/>
            </p:cNvSpPr>
            <p:nvPr/>
          </p:nvSpPr>
          <p:spPr bwMode="auto">
            <a:xfrm rot="27000000">
              <a:off x="5800" y="1557"/>
              <a:ext cx="305" cy="181"/>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6" name="Line 48"/>
            <p:cNvSpPr>
              <a:spLocks noChangeShapeType="1"/>
            </p:cNvSpPr>
            <p:nvPr/>
          </p:nvSpPr>
          <p:spPr bwMode="auto">
            <a:xfrm rot="5400000" flipH="1">
              <a:off x="5401" y="1557"/>
              <a:ext cx="305" cy="181"/>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7" name="Line 49"/>
            <p:cNvSpPr>
              <a:spLocks noChangeShapeType="1"/>
            </p:cNvSpPr>
            <p:nvPr/>
          </p:nvSpPr>
          <p:spPr bwMode="auto">
            <a:xfrm rot="27000000">
              <a:off x="5438" y="2709"/>
              <a:ext cx="606"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8" name="Oval 50"/>
            <p:cNvSpPr>
              <a:spLocks noChangeArrowheads="1"/>
            </p:cNvSpPr>
            <p:nvPr/>
          </p:nvSpPr>
          <p:spPr bwMode="auto">
            <a:xfrm rot="24092981">
              <a:off x="2754" y="1433"/>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9" name="Oval 51"/>
            <p:cNvSpPr>
              <a:spLocks noChangeArrowheads="1"/>
            </p:cNvSpPr>
            <p:nvPr/>
          </p:nvSpPr>
          <p:spPr bwMode="auto">
            <a:xfrm rot="24092981">
              <a:off x="3200" y="2330"/>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60" name="Oval 52"/>
            <p:cNvSpPr>
              <a:spLocks noChangeArrowheads="1"/>
            </p:cNvSpPr>
            <p:nvPr/>
          </p:nvSpPr>
          <p:spPr bwMode="auto">
            <a:xfrm rot="24092981">
              <a:off x="2105" y="2076"/>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61" name="Line 53"/>
            <p:cNvSpPr>
              <a:spLocks noChangeShapeType="1"/>
            </p:cNvSpPr>
            <p:nvPr/>
          </p:nvSpPr>
          <p:spPr bwMode="auto">
            <a:xfrm rot="24092981">
              <a:off x="3116" y="2124"/>
              <a:ext cx="358" cy="154"/>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62" name="Line 54"/>
            <p:cNvSpPr>
              <a:spLocks noChangeShapeType="1"/>
            </p:cNvSpPr>
            <p:nvPr/>
          </p:nvSpPr>
          <p:spPr bwMode="auto">
            <a:xfrm rot="2492981" flipH="1">
              <a:off x="2851" y="2375"/>
              <a:ext cx="358" cy="154"/>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63" name="Line 55"/>
            <p:cNvSpPr>
              <a:spLocks noChangeShapeType="1"/>
            </p:cNvSpPr>
            <p:nvPr/>
          </p:nvSpPr>
          <p:spPr bwMode="auto">
            <a:xfrm rot="24092981">
              <a:off x="3739" y="3037"/>
              <a:ext cx="720"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64" name="Text Box 56"/>
            <p:cNvSpPr txBox="1">
              <a:spLocks noChangeArrowheads="1"/>
            </p:cNvSpPr>
            <p:nvPr/>
          </p:nvSpPr>
          <p:spPr bwMode="auto">
            <a:xfrm>
              <a:off x="2922" y="1618"/>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65" name="Text Box 57"/>
            <p:cNvSpPr txBox="1">
              <a:spLocks noChangeArrowheads="1"/>
            </p:cNvSpPr>
            <p:nvPr/>
          </p:nvSpPr>
          <p:spPr bwMode="auto">
            <a:xfrm>
              <a:off x="2282" y="2241"/>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66" name="Text Box 58"/>
            <p:cNvSpPr txBox="1">
              <a:spLocks noChangeArrowheads="1"/>
            </p:cNvSpPr>
            <p:nvPr/>
          </p:nvSpPr>
          <p:spPr bwMode="auto">
            <a:xfrm>
              <a:off x="5061" y="1095"/>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67" name="Text Box 59"/>
            <p:cNvSpPr txBox="1">
              <a:spLocks noChangeArrowheads="1"/>
            </p:cNvSpPr>
            <p:nvPr/>
          </p:nvSpPr>
          <p:spPr bwMode="auto">
            <a:xfrm>
              <a:off x="6059" y="1078"/>
              <a:ext cx="362"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68" name="Text Box 60"/>
            <p:cNvSpPr txBox="1">
              <a:spLocks noChangeArrowheads="1"/>
            </p:cNvSpPr>
            <p:nvPr/>
          </p:nvSpPr>
          <p:spPr bwMode="auto">
            <a:xfrm>
              <a:off x="2322" y="5242"/>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69" name="Text Box 61"/>
            <p:cNvSpPr txBox="1">
              <a:spLocks noChangeArrowheads="1"/>
            </p:cNvSpPr>
            <p:nvPr/>
          </p:nvSpPr>
          <p:spPr bwMode="auto">
            <a:xfrm>
              <a:off x="2982" y="5882"/>
              <a:ext cx="362"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0" name="Text Box 62"/>
            <p:cNvSpPr txBox="1">
              <a:spLocks noChangeArrowheads="1"/>
            </p:cNvSpPr>
            <p:nvPr/>
          </p:nvSpPr>
          <p:spPr bwMode="auto">
            <a:xfrm>
              <a:off x="5082" y="6438"/>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1" name="Text Box 63"/>
            <p:cNvSpPr txBox="1">
              <a:spLocks noChangeArrowheads="1"/>
            </p:cNvSpPr>
            <p:nvPr/>
          </p:nvSpPr>
          <p:spPr bwMode="auto">
            <a:xfrm>
              <a:off x="6079" y="6438"/>
              <a:ext cx="362"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2" name="Text Box 64"/>
            <p:cNvSpPr txBox="1">
              <a:spLocks noChangeArrowheads="1"/>
            </p:cNvSpPr>
            <p:nvPr/>
          </p:nvSpPr>
          <p:spPr bwMode="auto">
            <a:xfrm>
              <a:off x="8202" y="5933"/>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3" name="Text Box 65"/>
            <p:cNvSpPr txBox="1">
              <a:spLocks noChangeArrowheads="1"/>
            </p:cNvSpPr>
            <p:nvPr/>
          </p:nvSpPr>
          <p:spPr bwMode="auto">
            <a:xfrm>
              <a:off x="8862" y="5293"/>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4" name="Text Box 66"/>
            <p:cNvSpPr txBox="1">
              <a:spLocks noChangeArrowheads="1"/>
            </p:cNvSpPr>
            <p:nvPr/>
          </p:nvSpPr>
          <p:spPr bwMode="auto">
            <a:xfrm>
              <a:off x="9522" y="4180"/>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5" name="Text Box 67"/>
            <p:cNvSpPr txBox="1">
              <a:spLocks noChangeArrowheads="1"/>
            </p:cNvSpPr>
            <p:nvPr/>
          </p:nvSpPr>
          <p:spPr bwMode="auto">
            <a:xfrm>
              <a:off x="9502" y="3320"/>
              <a:ext cx="362"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6" name="Text Box 68"/>
            <p:cNvSpPr txBox="1">
              <a:spLocks noChangeArrowheads="1"/>
            </p:cNvSpPr>
            <p:nvPr/>
          </p:nvSpPr>
          <p:spPr bwMode="auto">
            <a:xfrm>
              <a:off x="8142" y="1635"/>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dirty="0"/>
                <a:t>H</a:t>
              </a:r>
              <a:endParaRPr lang="ru-RU" altLang="ru-RU" dirty="0"/>
            </a:p>
          </p:txBody>
        </p:sp>
        <p:sp>
          <p:nvSpPr>
            <p:cNvPr id="17477" name="Text Box 69"/>
            <p:cNvSpPr txBox="1">
              <a:spLocks noChangeArrowheads="1"/>
            </p:cNvSpPr>
            <p:nvPr/>
          </p:nvSpPr>
          <p:spPr bwMode="auto">
            <a:xfrm>
              <a:off x="8802" y="2277"/>
              <a:ext cx="358" cy="302"/>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8" name="Text Box 70"/>
            <p:cNvSpPr txBox="1">
              <a:spLocks noChangeArrowheads="1"/>
            </p:cNvSpPr>
            <p:nvPr/>
          </p:nvSpPr>
          <p:spPr bwMode="auto">
            <a:xfrm>
              <a:off x="3380" y="2501"/>
              <a:ext cx="358" cy="302"/>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sp>
          <p:nvSpPr>
            <p:cNvPr id="17479" name="Text Box 71"/>
            <p:cNvSpPr txBox="1">
              <a:spLocks noChangeArrowheads="1"/>
            </p:cNvSpPr>
            <p:nvPr/>
          </p:nvSpPr>
          <p:spPr bwMode="auto">
            <a:xfrm>
              <a:off x="5560" y="1978"/>
              <a:ext cx="358" cy="302"/>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sp>
          <p:nvSpPr>
            <p:cNvPr id="17480" name="Text Box 72"/>
            <p:cNvSpPr txBox="1">
              <a:spLocks noChangeArrowheads="1"/>
            </p:cNvSpPr>
            <p:nvPr/>
          </p:nvSpPr>
          <p:spPr bwMode="auto">
            <a:xfrm>
              <a:off x="3461" y="5027"/>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sp>
          <p:nvSpPr>
            <p:cNvPr id="17481" name="Text Box 73"/>
            <p:cNvSpPr txBox="1">
              <a:spLocks noChangeArrowheads="1"/>
            </p:cNvSpPr>
            <p:nvPr/>
          </p:nvSpPr>
          <p:spPr bwMode="auto">
            <a:xfrm>
              <a:off x="5580" y="5567"/>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sp>
          <p:nvSpPr>
            <p:cNvPr id="17482" name="Text Box 74"/>
            <p:cNvSpPr txBox="1">
              <a:spLocks noChangeArrowheads="1"/>
            </p:cNvSpPr>
            <p:nvPr/>
          </p:nvSpPr>
          <p:spPr bwMode="auto">
            <a:xfrm>
              <a:off x="7760" y="5044"/>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sp>
          <p:nvSpPr>
            <p:cNvPr id="17483" name="Text Box 75"/>
            <p:cNvSpPr txBox="1">
              <a:spLocks noChangeArrowheads="1"/>
            </p:cNvSpPr>
            <p:nvPr/>
          </p:nvSpPr>
          <p:spPr bwMode="auto">
            <a:xfrm>
              <a:off x="7680" y="2518"/>
              <a:ext cx="358" cy="302"/>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sp>
          <p:nvSpPr>
            <p:cNvPr id="17484" name="Text Box 76"/>
            <p:cNvSpPr txBox="1">
              <a:spLocks noChangeArrowheads="1"/>
            </p:cNvSpPr>
            <p:nvPr/>
          </p:nvSpPr>
          <p:spPr bwMode="auto">
            <a:xfrm>
              <a:off x="8501" y="3764"/>
              <a:ext cx="358" cy="302"/>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grpSp>
    </p:spTree>
    <p:extLst>
      <p:ext uri="{BB962C8B-B14F-4D97-AF65-F5344CB8AC3E}">
        <p14:creationId xmlns:p14="http://schemas.microsoft.com/office/powerpoint/2010/main" val="2899413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idx="1"/>
          </p:nvPr>
        </p:nvSpPr>
        <p:spPr>
          <a:xfrm>
            <a:off x="152400" y="1219200"/>
            <a:ext cx="7543800" cy="4441825"/>
          </a:xfrm>
        </p:spPr>
        <p:txBody>
          <a:bodyPr/>
          <a:lstStyle/>
          <a:p>
            <a:pPr eaLnBrk="1" hangingPunct="1">
              <a:spcBef>
                <a:spcPct val="0"/>
              </a:spcBef>
            </a:pPr>
            <a:r>
              <a:rPr lang="uk-UA" altLang="ru-RU" sz="1400" b="1" smtClean="0">
                <a:solidFill>
                  <a:schemeClr val="tx1"/>
                </a:solidFill>
              </a:rPr>
              <a:t>Н.І.Слуцкіна та І.Г.Лісовий</a:t>
            </a:r>
            <a:endParaRPr lang="uk-UA" altLang="ru-RU" sz="1400" smtClean="0">
              <a:solidFill>
                <a:schemeClr val="tx1"/>
              </a:solidFill>
            </a:endParaRPr>
          </a:p>
          <a:p>
            <a:pPr eaLnBrk="1" hangingPunct="1">
              <a:spcBef>
                <a:spcPct val="0"/>
              </a:spcBef>
            </a:pPr>
            <a:r>
              <a:rPr lang="uk-UA" altLang="ru-RU" sz="1400" smtClean="0">
                <a:solidFill>
                  <a:schemeClr val="tx1"/>
                </a:solidFill>
              </a:rPr>
              <a:t>У основі будь-якого патологічного процесу, незалежно від зухвалих його причин, лежить порушення гомеостазу і інтенсивності обміну у зв'язку зі зміною активності метаболічних мембран. При гомеотерапії включається функціональний апарат імунобіологічної інтерференції - приладовий кібернетичний пристрій, який підтримує гомеостаз внутрішнього середовища клітини і цілісного організму. Тонко диспергована лікарська речовина за допомогою ультрафільтрації проникає через патологічно змінену оболонку хворої клітини в її субстрат. Чужорідний агент (ліки) порушує протоплазму. У відповідь на роздратування в мембранах і оболонці клітини відбуваються структурно-функціональні зміни: пори стискаються, оболонки ущільнюються, її проникність і метаболічна активність знижуються.</a:t>
            </a:r>
          </a:p>
          <a:p>
            <a:pPr eaLnBrk="1" hangingPunct="1">
              <a:spcBef>
                <a:spcPct val="0"/>
              </a:spcBef>
            </a:pPr>
            <a:r>
              <a:rPr lang="uk-UA" altLang="ru-RU" sz="1400" smtClean="0">
                <a:solidFill>
                  <a:schemeClr val="tx1"/>
                </a:solidFill>
              </a:rPr>
              <a:t>Хворі клітини володіють підвищеною чутливістю і реактивністю, тому реакція виникає при мінімальному роздратуванні. Рефлексогенною зоною служить внутрішнє середовище клітини. Ліки вносять енергію в живу динамічну систему і порушують її, викликаючи захисний целюлярно-бар'єрний рефлекс. Як тільки дистрофічний процес буде ліквідований в клітині, він уривається всюди. Вступають в дію фізіологічні і раніше загальмовані імунобіологічні сили організму, направлені на знищення патогенного агента і усунення інтоксикації за допомогою фагоцитозу, а також антитіл та антиоксинів, активізується мезенхіма. У механізмі генералізованих целюлярно-бар'єрних рефлексів беруть участь центральні ендокринно-вегетативні регулятори обміну.</a:t>
            </a:r>
          </a:p>
          <a:p>
            <a:pPr eaLnBrk="1" hangingPunct="1">
              <a:spcBef>
                <a:spcPct val="0"/>
              </a:spcBef>
            </a:pPr>
            <a:r>
              <a:rPr lang="uk-UA" altLang="ru-RU" sz="1400" smtClean="0">
                <a:solidFill>
                  <a:schemeClr val="tx1"/>
                </a:solidFill>
              </a:rPr>
              <a:t>Механізм імунобіологічної інтерференції пояснює принцип подібності</a:t>
            </a:r>
          </a:p>
          <a:p>
            <a:pPr eaLnBrk="1" hangingPunct="1">
              <a:spcBef>
                <a:spcPct val="0"/>
              </a:spcBef>
            </a:pPr>
            <a:r>
              <a:rPr lang="uk-UA" altLang="ru-RU" sz="1400" smtClean="0">
                <a:solidFill>
                  <a:schemeClr val="tx1"/>
                </a:solidFill>
              </a:rPr>
              <a:t>Завдяки нормалізації обміну відновлюються зв'язки кіркових і вегетативних центрів нервової системи. Динамічний патологічний стереотип змінюється динамічним стереотипом нормальної фізіологічної діяльності організму - наступає одужання.</a:t>
            </a:r>
            <a:r>
              <a:rPr lang="ru-RU" altLang="ru-RU" sz="1400" smtClean="0">
                <a:solidFill>
                  <a:schemeClr val="tx1"/>
                </a:solidFill>
              </a:rPr>
              <a:t> </a:t>
            </a:r>
          </a:p>
        </p:txBody>
      </p:sp>
      <p:grpSp>
        <p:nvGrpSpPr>
          <p:cNvPr id="19459" name="Group 4"/>
          <p:cNvGrpSpPr>
            <a:grpSpLocks/>
          </p:cNvGrpSpPr>
          <p:nvPr/>
        </p:nvGrpSpPr>
        <p:grpSpPr bwMode="auto">
          <a:xfrm>
            <a:off x="381000" y="304800"/>
            <a:ext cx="7664450" cy="812800"/>
            <a:chOff x="2898" y="4611"/>
            <a:chExt cx="7074" cy="855"/>
          </a:xfrm>
        </p:grpSpPr>
        <p:sp>
          <p:nvSpPr>
            <p:cNvPr id="18437" name="AutoShape 5"/>
            <p:cNvSpPr>
              <a:spLocks noChangeArrowheads="1"/>
            </p:cNvSpPr>
            <p:nvPr/>
          </p:nvSpPr>
          <p:spPr bwMode="auto">
            <a:xfrm>
              <a:off x="2898" y="4611"/>
              <a:ext cx="7074" cy="855"/>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a:normAutofit/>
            </a:bodyPr>
            <a:lstStyle/>
            <a:p>
              <a:pPr algn="ctr" defTabSz="457200" eaLnBrk="1" hangingPunct="1">
                <a:defRPr/>
              </a:pPr>
              <a:endParaRPr lang="ru-RU" sz="3200"/>
            </a:p>
          </p:txBody>
        </p:sp>
        <p:sp>
          <p:nvSpPr>
            <p:cNvPr id="18438" name="Text Box 6"/>
            <p:cNvSpPr txBox="1">
              <a:spLocks noChangeArrowheads="1"/>
            </p:cNvSpPr>
            <p:nvPr/>
          </p:nvSpPr>
          <p:spPr bwMode="auto">
            <a:xfrm>
              <a:off x="2955" y="4725"/>
              <a:ext cx="6897" cy="571"/>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lvl1pPr algn="ctr" defTabSz="457200" eaLnBrk="1" latinLnBrk="0" hangingPunct="1">
                <a:buNone/>
                <a:defRPr sz="3200">
                  <a:solidFill>
                    <a:schemeClr val="dk1"/>
                  </a:solidFill>
                  <a:latin typeface="+mn-lt"/>
                </a:defRPr>
              </a:lvl1pPr>
              <a:lvl2pPr eaLnBrk="1" hangingPunct="1">
                <a:defRPr>
                  <a:solidFill>
                    <a:schemeClr val="dk1"/>
                  </a:solidFill>
                  <a:latin typeface="+mn-lt"/>
                </a:defRPr>
              </a:lvl2pPr>
              <a:lvl3pPr eaLnBrk="1" hangingPunct="1">
                <a:defRPr>
                  <a:solidFill>
                    <a:schemeClr val="dk1"/>
                  </a:solidFill>
                  <a:latin typeface="+mn-lt"/>
                </a:defRPr>
              </a:lvl3pPr>
              <a:lvl4pPr eaLnBrk="1" hangingPunct="1">
                <a:defRPr>
                  <a:solidFill>
                    <a:schemeClr val="dk1"/>
                  </a:solidFill>
                  <a:latin typeface="+mn-lt"/>
                </a:defRPr>
              </a:lvl4pPr>
              <a:lvl5pPr eaLnBrk="1" hangingPunct="1">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defRPr/>
              </a:pPr>
              <a:r>
                <a:rPr lang="uk-UA" altLang="ru-RU"/>
                <a:t>Теорія імунобіологічної інтерференції</a:t>
              </a:r>
              <a:endParaRPr lang="ru-RU" altLang="ru-RU"/>
            </a:p>
          </p:txBody>
        </p:sp>
      </p:grpSp>
    </p:spTree>
    <p:extLst>
      <p:ext uri="{BB962C8B-B14F-4D97-AF65-F5344CB8AC3E}">
        <p14:creationId xmlns:p14="http://schemas.microsoft.com/office/powerpoint/2010/main" val="2679875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roup 2"/>
          <p:cNvGrpSpPr>
            <a:grpSpLocks/>
          </p:cNvGrpSpPr>
          <p:nvPr/>
        </p:nvGrpSpPr>
        <p:grpSpPr bwMode="auto">
          <a:xfrm>
            <a:off x="304800" y="152400"/>
            <a:ext cx="8534400" cy="3413125"/>
            <a:chOff x="1881" y="1494"/>
            <a:chExt cx="9038" cy="5373"/>
          </a:xfrm>
        </p:grpSpPr>
        <p:sp>
          <p:nvSpPr>
            <p:cNvPr id="58371" name="AutoShape 3"/>
            <p:cNvSpPr>
              <a:spLocks noChangeArrowheads="1"/>
            </p:cNvSpPr>
            <p:nvPr/>
          </p:nvSpPr>
          <p:spPr bwMode="auto">
            <a:xfrm>
              <a:off x="2421" y="1494"/>
              <a:ext cx="8038" cy="1424"/>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58372" name="Text Box 4"/>
            <p:cNvSpPr txBox="1">
              <a:spLocks noChangeArrowheads="1"/>
            </p:cNvSpPr>
            <p:nvPr/>
          </p:nvSpPr>
          <p:spPr bwMode="auto">
            <a:xfrm>
              <a:off x="2478" y="1664"/>
              <a:ext cx="7923" cy="1142"/>
            </a:xfrm>
            <a:prstGeom prst="rect">
              <a:avLst/>
            </a:prstGeom>
            <a:ln/>
          </p:spPr>
          <p:style>
            <a:lnRef idx="1">
              <a:schemeClr val="accent3"/>
            </a:lnRef>
            <a:fillRef idx="2">
              <a:schemeClr val="accent3"/>
            </a:fillRef>
            <a:effectRef idx="1">
              <a:schemeClr val="accent3"/>
            </a:effectRef>
            <a:fontRef idx="minor">
              <a:schemeClr val="dk1"/>
            </a:fontRef>
          </p:style>
          <p:txBody>
            <a:bodyPr/>
            <a:lstStyle/>
            <a:p>
              <a:pPr algn="ctr" eaLnBrk="1" hangingPunct="1">
                <a:spcBef>
                  <a:spcPts val="400"/>
                </a:spcBef>
                <a:defRPr/>
              </a:pPr>
              <a:r>
                <a:rPr lang="uk-UA" altLang="ru-RU" sz="1600" b="1"/>
                <a:t>Лікувальний ефект гомеотерапії визначається адаптаційно-трофічними рефлексами, що посилюють фізіологічні бар’єри організму</a:t>
              </a:r>
              <a:endParaRPr lang="ru-RU" altLang="ru-RU" sz="1600"/>
            </a:p>
          </p:txBody>
        </p:sp>
        <p:sp>
          <p:nvSpPr>
            <p:cNvPr id="58373" name="Text Box 5"/>
            <p:cNvSpPr txBox="1">
              <a:spLocks noChangeArrowheads="1"/>
            </p:cNvSpPr>
            <p:nvPr/>
          </p:nvSpPr>
          <p:spPr bwMode="auto">
            <a:xfrm>
              <a:off x="1881" y="3473"/>
              <a:ext cx="2907" cy="515"/>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lIns="18000" rIns="18000"/>
            <a:lstStyle/>
            <a:p>
              <a:pPr algn="ctr" eaLnBrk="1" hangingPunct="1">
                <a:defRPr/>
              </a:pPr>
              <a:r>
                <a:rPr lang="uk-UA" altLang="ru-RU" sz="1200" b="1"/>
                <a:t>проміжно-клітинний</a:t>
              </a:r>
              <a:endParaRPr lang="ru-RU" altLang="ru-RU" sz="1200" b="1"/>
            </a:p>
            <a:p>
              <a:pPr eaLnBrk="1" hangingPunct="1">
                <a:defRPr/>
              </a:pPr>
              <a:endParaRPr lang="ru-RU" altLang="ru-RU"/>
            </a:p>
          </p:txBody>
        </p:sp>
        <p:sp>
          <p:nvSpPr>
            <p:cNvPr id="58374" name="Text Box 6"/>
            <p:cNvSpPr txBox="1">
              <a:spLocks noChangeArrowheads="1"/>
            </p:cNvSpPr>
            <p:nvPr/>
          </p:nvSpPr>
          <p:spPr bwMode="auto">
            <a:xfrm>
              <a:off x="3655" y="4193"/>
              <a:ext cx="2907" cy="515"/>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200" b="1"/>
                <a:t>гістогематичний</a:t>
              </a:r>
              <a:endParaRPr lang="ru-RU" altLang="ru-RU"/>
            </a:p>
          </p:txBody>
        </p:sp>
        <p:sp>
          <p:nvSpPr>
            <p:cNvPr id="58375" name="Text Box 7"/>
            <p:cNvSpPr txBox="1">
              <a:spLocks noChangeArrowheads="1"/>
            </p:cNvSpPr>
            <p:nvPr/>
          </p:nvSpPr>
          <p:spPr bwMode="auto">
            <a:xfrm>
              <a:off x="5830" y="4915"/>
              <a:ext cx="2170" cy="512"/>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200" b="1"/>
                <a:t>нирковий</a:t>
              </a:r>
              <a:endParaRPr lang="ru-RU" altLang="ru-RU"/>
            </a:p>
          </p:txBody>
        </p:sp>
        <p:sp>
          <p:nvSpPr>
            <p:cNvPr id="58376" name="Text Box 8"/>
            <p:cNvSpPr txBox="1">
              <a:spLocks noChangeArrowheads="1"/>
            </p:cNvSpPr>
            <p:nvPr/>
          </p:nvSpPr>
          <p:spPr bwMode="auto">
            <a:xfrm>
              <a:off x="7269" y="5635"/>
              <a:ext cx="2172" cy="512"/>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200" b="1"/>
                <a:t>печінковий</a:t>
              </a:r>
              <a:endParaRPr lang="uk-UA" altLang="ru-RU" sz="1200"/>
            </a:p>
            <a:p>
              <a:pPr eaLnBrk="1" hangingPunct="1">
                <a:defRPr/>
              </a:pPr>
              <a:endParaRPr lang="ru-RU" altLang="ru-RU"/>
            </a:p>
          </p:txBody>
        </p:sp>
        <p:sp>
          <p:nvSpPr>
            <p:cNvPr id="58377" name="Text Box 9"/>
            <p:cNvSpPr txBox="1">
              <a:spLocks noChangeArrowheads="1"/>
            </p:cNvSpPr>
            <p:nvPr/>
          </p:nvSpPr>
          <p:spPr bwMode="auto">
            <a:xfrm>
              <a:off x="8749" y="6355"/>
              <a:ext cx="2170" cy="512"/>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200" b="1"/>
                <a:t>кишковий</a:t>
              </a:r>
              <a:endParaRPr lang="ru-RU" altLang="ru-RU"/>
            </a:p>
          </p:txBody>
        </p:sp>
        <p:sp>
          <p:nvSpPr>
            <p:cNvPr id="58378" name="Line 10"/>
            <p:cNvSpPr>
              <a:spLocks noChangeShapeType="1"/>
            </p:cNvSpPr>
            <p:nvPr/>
          </p:nvSpPr>
          <p:spPr bwMode="auto">
            <a:xfrm>
              <a:off x="3322" y="2933"/>
              <a:ext cx="0" cy="540"/>
            </a:xfrm>
            <a:prstGeom prst="line">
              <a:avLst/>
            </a:prstGeom>
            <a:ln>
              <a:headEnd/>
              <a:tailEnd type="stealth" w="med" len="lg"/>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58379" name="Line 11"/>
            <p:cNvSpPr>
              <a:spLocks noChangeShapeType="1"/>
            </p:cNvSpPr>
            <p:nvPr/>
          </p:nvSpPr>
          <p:spPr bwMode="auto">
            <a:xfrm>
              <a:off x="5095" y="2941"/>
              <a:ext cx="5" cy="1252"/>
            </a:xfrm>
            <a:prstGeom prst="line">
              <a:avLst/>
            </a:prstGeom>
            <a:ln>
              <a:headEnd/>
              <a:tailEnd type="stealth" w="med" len="lg"/>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58380" name="Line 12"/>
            <p:cNvSpPr>
              <a:spLocks noChangeShapeType="1"/>
            </p:cNvSpPr>
            <p:nvPr/>
          </p:nvSpPr>
          <p:spPr bwMode="auto">
            <a:xfrm>
              <a:off x="6882" y="2916"/>
              <a:ext cx="17" cy="1999"/>
            </a:xfrm>
            <a:prstGeom prst="line">
              <a:avLst/>
            </a:prstGeom>
            <a:ln>
              <a:headEnd/>
              <a:tailEnd type="stealth" w="med" len="lg"/>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58381" name="Line 13"/>
            <p:cNvSpPr>
              <a:spLocks noChangeShapeType="1"/>
            </p:cNvSpPr>
            <p:nvPr/>
          </p:nvSpPr>
          <p:spPr bwMode="auto">
            <a:xfrm>
              <a:off x="8360" y="2896"/>
              <a:ext cx="0" cy="2739"/>
            </a:xfrm>
            <a:prstGeom prst="line">
              <a:avLst/>
            </a:prstGeom>
            <a:ln>
              <a:headEnd/>
              <a:tailEnd type="stealth" w="med" len="lg"/>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58382" name="Line 14"/>
            <p:cNvSpPr>
              <a:spLocks noChangeShapeType="1"/>
            </p:cNvSpPr>
            <p:nvPr/>
          </p:nvSpPr>
          <p:spPr bwMode="auto">
            <a:xfrm flipH="1">
              <a:off x="9820" y="2916"/>
              <a:ext cx="3" cy="3424"/>
            </a:xfrm>
            <a:prstGeom prst="line">
              <a:avLst/>
            </a:prstGeom>
            <a:ln>
              <a:headEnd/>
              <a:tailEnd type="stealth" w="med" len="lg"/>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grpSp>
      <p:sp>
        <p:nvSpPr>
          <p:cNvPr id="20483" name="Rectangle 15"/>
          <p:cNvSpPr>
            <a:spLocks noGrp="1" noChangeArrowheads="1"/>
          </p:cNvSpPr>
          <p:nvPr>
            <p:ph type="subTitle" idx="1"/>
          </p:nvPr>
        </p:nvSpPr>
        <p:spPr>
          <a:xfrm>
            <a:off x="228600" y="3581400"/>
            <a:ext cx="8686800" cy="1752600"/>
          </a:xfrm>
        </p:spPr>
        <p:txBody>
          <a:bodyPr/>
          <a:lstStyle/>
          <a:p>
            <a:pPr eaLnBrk="1" hangingPunct="1">
              <a:lnSpc>
                <a:spcPct val="80000"/>
              </a:lnSpc>
            </a:pPr>
            <a:r>
              <a:rPr lang="uk-UA" altLang="ru-RU" sz="2000" b="1" i="1" smtClean="0">
                <a:solidFill>
                  <a:schemeClr val="tx1"/>
                </a:solidFill>
              </a:rPr>
              <a:t>На сьогодні немає загальновизнаної теорії, що пояснює механізм дії гомеопатичних ліків</a:t>
            </a:r>
            <a:endParaRPr lang="ru-RU" altLang="ru-RU" sz="2000" smtClean="0">
              <a:solidFill>
                <a:schemeClr val="tx1"/>
              </a:solidFill>
            </a:endParaRPr>
          </a:p>
          <a:p>
            <a:pPr eaLnBrk="1" hangingPunct="1">
              <a:lnSpc>
                <a:spcPct val="80000"/>
              </a:lnSpc>
            </a:pPr>
            <a:r>
              <a:rPr lang="uk-UA" altLang="ru-RU" sz="2000" smtClean="0">
                <a:solidFill>
                  <a:schemeClr val="tx1"/>
                </a:solidFill>
              </a:rPr>
              <a:t>Велика частина існуючих теорій має право на існування, але, як правило, кожна з них пояснює тільки окремі фрагменти мозаїки під назвою “гомеопатія”, тільки окремі рівні дії гомеопатичних лікарських засобів на організм людини.</a:t>
            </a:r>
            <a:endParaRPr lang="ru-RU" altLang="ru-RU" sz="2000" smtClean="0">
              <a:solidFill>
                <a:schemeClr val="tx1"/>
              </a:solidFill>
            </a:endParaRPr>
          </a:p>
        </p:txBody>
      </p:sp>
      <p:grpSp>
        <p:nvGrpSpPr>
          <p:cNvPr id="20484" name="Group 16"/>
          <p:cNvGrpSpPr>
            <a:grpSpLocks/>
          </p:cNvGrpSpPr>
          <p:nvPr/>
        </p:nvGrpSpPr>
        <p:grpSpPr bwMode="auto">
          <a:xfrm>
            <a:off x="228600" y="5257800"/>
            <a:ext cx="8686800" cy="1371600"/>
            <a:chOff x="2328" y="12876"/>
            <a:chExt cx="8208" cy="2565"/>
          </a:xfrm>
        </p:grpSpPr>
        <p:sp>
          <p:nvSpPr>
            <p:cNvPr id="58385" name="AutoShape 17"/>
            <p:cNvSpPr>
              <a:spLocks noChangeArrowheads="1"/>
            </p:cNvSpPr>
            <p:nvPr/>
          </p:nvSpPr>
          <p:spPr bwMode="auto">
            <a:xfrm>
              <a:off x="2328" y="12876"/>
              <a:ext cx="8208" cy="2565"/>
            </a:xfrm>
            <a:prstGeom prst="foldedCorner">
              <a:avLst>
                <a:gd name="adj" fmla="val 1250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58386" name="Text Box 18"/>
            <p:cNvSpPr txBox="1">
              <a:spLocks noChangeArrowheads="1"/>
            </p:cNvSpPr>
            <p:nvPr/>
          </p:nvSpPr>
          <p:spPr bwMode="auto">
            <a:xfrm>
              <a:off x="2385" y="13048"/>
              <a:ext cx="8148" cy="2280"/>
            </a:xfrm>
            <a:prstGeom prst="rect">
              <a:avLst/>
            </a:prstGeom>
            <a:ln/>
          </p:spPr>
          <p:style>
            <a:lnRef idx="2">
              <a:schemeClr val="accent5"/>
            </a:lnRef>
            <a:fillRef idx="1">
              <a:schemeClr val="lt1"/>
            </a:fillRef>
            <a:effectRef idx="0">
              <a:schemeClr val="accent5"/>
            </a:effectRef>
            <a:fontRef idx="minor">
              <a:schemeClr val="dk1"/>
            </a:fontRef>
          </p:style>
          <p:txBody>
            <a:bodyPr/>
            <a:lstStyle/>
            <a:p>
              <a:pPr eaLnBrk="1" hangingPunct="1">
                <a:defRPr/>
              </a:pPr>
              <a:r>
                <a:rPr lang="uk-UA" altLang="ru-RU" b="1" i="1"/>
                <a:t>Гомеопатичні ліки </a:t>
              </a:r>
              <a:r>
                <a:rPr lang="uk-UA" altLang="ru-RU" b="1"/>
                <a:t>не заповнюють відсутньої речовини, вони не сприяють компенсації окремої системи прямим шляхом, вони не володіють протилежно направленою переважною властивістю. Вони </a:t>
              </a:r>
              <a:r>
                <a:rPr lang="uk-UA" altLang="ru-RU" b="1" i="1"/>
                <a:t>регуляторно </a:t>
              </a:r>
              <a:r>
                <a:rPr lang="uk-UA" altLang="ru-RU" b="1"/>
                <a:t>впливають на центральні процеси управління в організмі.</a:t>
              </a:r>
              <a:endParaRPr lang="ru-RU" altLang="ru-RU"/>
            </a:p>
          </p:txBody>
        </p:sp>
      </p:grpSp>
    </p:spTree>
    <p:extLst>
      <p:ext uri="{BB962C8B-B14F-4D97-AF65-F5344CB8AC3E}">
        <p14:creationId xmlns:p14="http://schemas.microsoft.com/office/powerpoint/2010/main" val="2362428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88"/>
            <a:ext cx="8229600" cy="5768975"/>
          </a:xfrm>
        </p:spPr>
        <p:txBody>
          <a:bodyPr>
            <a:normAutofit/>
          </a:bodyPr>
          <a:lstStyle/>
          <a:p>
            <a:pPr marL="274320" indent="-274320" algn="ctr" fontAlgn="auto">
              <a:spcAft>
                <a:spcPts val="0"/>
              </a:spcAft>
              <a:buFont typeface="Wingdings 2"/>
              <a:buNone/>
              <a:defRPr/>
            </a:pPr>
            <a:r>
              <a:rPr lang="uk-UA" sz="2800" b="1" cap="all" dirty="0" smtClean="0"/>
              <a:t>Базисні препарати</a:t>
            </a:r>
            <a:r>
              <a:rPr lang="uk-UA" sz="2800" b="1" dirty="0" smtClean="0"/>
              <a:t> </a:t>
            </a:r>
            <a:r>
              <a:rPr lang="uk-UA" sz="2800" dirty="0" smtClean="0"/>
              <a:t>(</a:t>
            </a:r>
            <a:r>
              <a:rPr lang="ru-RU" sz="2800" i="1" dirty="0" err="1" smtClean="0"/>
              <a:t>stocks</a:t>
            </a:r>
            <a:r>
              <a:rPr lang="uk-UA" sz="2800" dirty="0" smtClean="0"/>
              <a:t>) –</a:t>
            </a:r>
          </a:p>
          <a:p>
            <a:pPr marL="274320" indent="-274320" algn="ctr" fontAlgn="auto">
              <a:spcAft>
                <a:spcPts val="0"/>
              </a:spcAft>
              <a:buFont typeface="Wingdings 2"/>
              <a:buNone/>
              <a:defRPr/>
            </a:pPr>
            <a:r>
              <a:rPr lang="uk-UA" sz="2800" dirty="0" smtClean="0"/>
              <a:t> речовини, продукти або препарати, що використовуються як вихідні матеріали для виробництва гомеопатичних лікарських засобів. </a:t>
            </a:r>
            <a:r>
              <a:rPr lang="ru-RU" sz="2800" dirty="0" err="1" smtClean="0"/>
              <a:t>Базисні</a:t>
            </a:r>
            <a:r>
              <a:rPr lang="ru-RU" sz="2800" dirty="0" smtClean="0"/>
              <a:t> </a:t>
            </a:r>
            <a:r>
              <a:rPr lang="ru-RU" sz="2800" dirty="0" err="1" smtClean="0"/>
              <a:t>препарати</a:t>
            </a:r>
            <a:r>
              <a:rPr lang="ru-RU" sz="2800" dirty="0" smtClean="0"/>
              <a:t> </a:t>
            </a:r>
            <a:r>
              <a:rPr lang="ru-RU" sz="2800" dirty="0" err="1" smtClean="0"/>
              <a:t>звичайно</a:t>
            </a:r>
            <a:r>
              <a:rPr lang="ru-RU" sz="2800" dirty="0" smtClean="0"/>
              <a:t> </a:t>
            </a:r>
            <a:r>
              <a:rPr lang="ru-RU" sz="2800" dirty="0" err="1" smtClean="0"/>
              <a:t>являють</a:t>
            </a:r>
            <a:r>
              <a:rPr lang="ru-RU" sz="2800" dirty="0" smtClean="0"/>
              <a:t> собою: для </a:t>
            </a:r>
            <a:r>
              <a:rPr lang="ru-RU" sz="2800" dirty="0" err="1" smtClean="0"/>
              <a:t>сировини</a:t>
            </a:r>
            <a:r>
              <a:rPr lang="ru-RU" sz="2800" dirty="0" smtClean="0"/>
              <a:t> </a:t>
            </a:r>
            <a:r>
              <a:rPr lang="ru-RU" sz="2800" dirty="0" err="1" smtClean="0"/>
              <a:t>рослинного</a:t>
            </a:r>
            <a:r>
              <a:rPr lang="ru-RU" sz="2800" dirty="0" smtClean="0"/>
              <a:t>, </a:t>
            </a:r>
            <a:r>
              <a:rPr lang="ru-RU" sz="2800" dirty="0" err="1" smtClean="0"/>
              <a:t>тваринного</a:t>
            </a:r>
            <a:r>
              <a:rPr lang="ru-RU" sz="2800" dirty="0" smtClean="0"/>
              <a:t> </a:t>
            </a:r>
            <a:r>
              <a:rPr lang="ru-RU" sz="2800" dirty="0" err="1" smtClean="0"/>
              <a:t>або</a:t>
            </a:r>
            <a:r>
              <a:rPr lang="ru-RU" sz="2800" dirty="0" smtClean="0"/>
              <a:t> </a:t>
            </a:r>
            <a:r>
              <a:rPr lang="ru-RU" sz="2800" dirty="0" err="1" smtClean="0"/>
              <a:t>людського</a:t>
            </a:r>
            <a:r>
              <a:rPr lang="ru-RU" sz="2800" dirty="0" smtClean="0"/>
              <a:t> </a:t>
            </a:r>
            <a:r>
              <a:rPr lang="ru-RU" sz="2800" dirty="0" err="1" smtClean="0"/>
              <a:t>походження</a:t>
            </a:r>
            <a:r>
              <a:rPr lang="ru-RU" sz="2800" dirty="0" smtClean="0"/>
              <a:t> – </a:t>
            </a:r>
            <a:r>
              <a:rPr lang="ru-RU" sz="2800" dirty="0" err="1" smtClean="0"/>
              <a:t>матричну</a:t>
            </a:r>
            <a:r>
              <a:rPr lang="ru-RU" sz="2800" dirty="0" smtClean="0"/>
              <a:t> настойку </a:t>
            </a:r>
            <a:r>
              <a:rPr lang="ru-RU" sz="2800" dirty="0" err="1" smtClean="0"/>
              <a:t>або</a:t>
            </a:r>
            <a:r>
              <a:rPr lang="ru-RU" sz="2800" dirty="0" smtClean="0"/>
              <a:t> </a:t>
            </a:r>
            <a:r>
              <a:rPr lang="ru-RU" sz="2800" dirty="0" err="1" smtClean="0"/>
              <a:t>гліцериновий</a:t>
            </a:r>
            <a:r>
              <a:rPr lang="ru-RU" sz="2800" dirty="0" smtClean="0"/>
              <a:t> </a:t>
            </a:r>
            <a:r>
              <a:rPr lang="ru-RU" sz="2800" dirty="0" err="1" smtClean="0"/>
              <a:t>мaцeрат</a:t>
            </a:r>
            <a:r>
              <a:rPr lang="ru-RU" sz="2800" dirty="0" smtClean="0"/>
              <a:t>; для </a:t>
            </a:r>
            <a:r>
              <a:rPr lang="ru-RU" sz="2800" dirty="0" err="1" smtClean="0"/>
              <a:t>сировини</a:t>
            </a:r>
            <a:r>
              <a:rPr lang="ru-RU" sz="2800" dirty="0" smtClean="0"/>
              <a:t> </a:t>
            </a:r>
            <a:r>
              <a:rPr lang="ru-RU" sz="2800" dirty="0" err="1" smtClean="0"/>
              <a:t>хімічного</a:t>
            </a:r>
            <a:r>
              <a:rPr lang="ru-RU" sz="2800" dirty="0" smtClean="0"/>
              <a:t> </a:t>
            </a:r>
            <a:r>
              <a:rPr lang="ru-RU" sz="2800" dirty="0" err="1" smtClean="0"/>
              <a:t>або</a:t>
            </a:r>
            <a:r>
              <a:rPr lang="ru-RU" sz="2800" dirty="0" smtClean="0"/>
              <a:t> </a:t>
            </a:r>
            <a:r>
              <a:rPr lang="ru-RU" sz="2800" dirty="0" err="1" smtClean="0"/>
              <a:t>мінерального</a:t>
            </a:r>
            <a:r>
              <a:rPr lang="ru-RU" sz="2800" dirty="0" smtClean="0"/>
              <a:t> </a:t>
            </a:r>
            <a:r>
              <a:rPr lang="ru-RU" sz="2800" dirty="0" err="1" smtClean="0"/>
              <a:t>походження</a:t>
            </a:r>
            <a:r>
              <a:rPr lang="ru-RU" sz="2800" dirty="0" smtClean="0"/>
              <a:t> – </a:t>
            </a:r>
            <a:r>
              <a:rPr lang="ru-RU" sz="2800" dirty="0" err="1" smtClean="0"/>
              <a:t>безпосередньо</a:t>
            </a:r>
            <a:r>
              <a:rPr lang="ru-RU" sz="2800" dirty="0" smtClean="0"/>
              <a:t> саму </a:t>
            </a:r>
            <a:r>
              <a:rPr lang="ru-RU" sz="2800" dirty="0" err="1" smtClean="0"/>
              <a:t>речовину</a:t>
            </a:r>
            <a:r>
              <a:rPr lang="ru-RU" sz="2800" dirty="0" smtClean="0"/>
              <a:t>.</a:t>
            </a:r>
          </a:p>
          <a:p>
            <a:pPr marL="274320" indent="-274320" fontAlgn="auto">
              <a:spcAft>
                <a:spcPts val="0"/>
              </a:spcAft>
              <a:buFont typeface="Wingdings 2"/>
              <a:buChar char=""/>
              <a:defRPr/>
            </a:pPr>
            <a:endParaRPr lang="ru-RU"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25"/>
            <a:ext cx="8229600" cy="5697538"/>
          </a:xfrm>
        </p:spPr>
        <p:txBody>
          <a:bodyPr>
            <a:normAutofit/>
          </a:bodyPr>
          <a:lstStyle/>
          <a:p>
            <a:pPr marL="274320" indent="-274320" algn="ctr" fontAlgn="auto">
              <a:spcAft>
                <a:spcPts val="0"/>
              </a:spcAft>
              <a:buFont typeface="Wingdings 2"/>
              <a:buNone/>
              <a:defRPr/>
            </a:pPr>
            <a:r>
              <a:rPr lang="uk-UA" sz="2800" b="1" cap="all" dirty="0" err="1" smtClean="0"/>
              <a:t>гомеопатичнА</a:t>
            </a:r>
            <a:r>
              <a:rPr lang="uk-UA" sz="2800" b="1" cap="all" dirty="0" smtClean="0"/>
              <a:t> СИРОВИНА </a:t>
            </a:r>
            <a:r>
              <a:rPr lang="uk-UA" sz="2800" b="1" dirty="0" smtClean="0"/>
              <a:t>– </a:t>
            </a:r>
          </a:p>
          <a:p>
            <a:pPr marL="274320" indent="-274320" algn="ctr" fontAlgn="auto">
              <a:spcAft>
                <a:spcPts val="0"/>
              </a:spcAft>
              <a:buFont typeface="Wingdings 2"/>
              <a:buNone/>
              <a:defRPr/>
            </a:pPr>
            <a:r>
              <a:rPr lang="uk-UA" sz="2800" dirty="0" smtClean="0"/>
              <a:t>речовина (субстанція) рослинного, мінерального, тваринного, мікробного походження, фізіологічні виділення тварин і людини, інші біологічні субстрати і синтетичні речовини, необхідні для виготовлення </a:t>
            </a:r>
            <a:r>
              <a:rPr lang="uk-UA" sz="2800" dirty="0" err="1" smtClean="0"/>
              <a:t>ГомЛЗ</a:t>
            </a:r>
            <a:r>
              <a:rPr lang="uk-UA" sz="2800" dirty="0" smtClean="0"/>
              <a:t>. </a:t>
            </a:r>
            <a:r>
              <a:rPr lang="ru-RU" sz="2800" dirty="0" err="1" smtClean="0"/>
              <a:t>Сировина</a:t>
            </a:r>
            <a:r>
              <a:rPr lang="ru-RU" sz="2800" dirty="0" smtClean="0"/>
              <a:t> </a:t>
            </a:r>
            <a:r>
              <a:rPr lang="ru-RU" sz="2800" dirty="0" err="1" smtClean="0"/>
              <a:t>рослинного</a:t>
            </a:r>
            <a:r>
              <a:rPr lang="ru-RU" sz="2800" dirty="0" smtClean="0"/>
              <a:t>, </a:t>
            </a:r>
            <a:r>
              <a:rPr lang="ru-RU" sz="2800" dirty="0" err="1" smtClean="0"/>
              <a:t>тваринного</a:t>
            </a:r>
            <a:r>
              <a:rPr lang="ru-RU" sz="2800" dirty="0" smtClean="0"/>
              <a:t> </a:t>
            </a:r>
            <a:r>
              <a:rPr lang="ru-RU" sz="2800" dirty="0" err="1" smtClean="0"/>
              <a:t>або</a:t>
            </a:r>
            <a:r>
              <a:rPr lang="ru-RU" sz="2800" dirty="0" smtClean="0"/>
              <a:t> </a:t>
            </a:r>
            <a:r>
              <a:rPr lang="ru-RU" sz="2800" dirty="0" err="1" smtClean="0"/>
              <a:t>людського</a:t>
            </a:r>
            <a:r>
              <a:rPr lang="ru-RU" sz="2800" dirty="0" smtClean="0"/>
              <a:t> </a:t>
            </a:r>
            <a:r>
              <a:rPr lang="ru-RU" sz="2800" dirty="0" err="1" smtClean="0"/>
              <a:t>походження</a:t>
            </a:r>
            <a:r>
              <a:rPr lang="ru-RU" sz="2800" dirty="0" smtClean="0"/>
              <a:t> </a:t>
            </a:r>
            <a:r>
              <a:rPr lang="ru-RU" sz="2800" dirty="0" err="1" smtClean="0"/>
              <a:t>може</a:t>
            </a:r>
            <a:r>
              <a:rPr lang="ru-RU" sz="2800" dirty="0" smtClean="0"/>
              <a:t> </a:t>
            </a:r>
            <a:r>
              <a:rPr lang="ru-RU" sz="2800" dirty="0" err="1" smtClean="0"/>
              <a:t>використовуватися</a:t>
            </a:r>
            <a:r>
              <a:rPr lang="ru-RU" sz="2800" dirty="0" smtClean="0"/>
              <a:t> у </a:t>
            </a:r>
            <a:r>
              <a:rPr lang="ru-RU" sz="2800" dirty="0" err="1" smtClean="0"/>
              <a:t>свіжому</a:t>
            </a:r>
            <a:r>
              <a:rPr lang="ru-RU" sz="2800" dirty="0" smtClean="0"/>
              <a:t> </a:t>
            </a:r>
            <a:r>
              <a:rPr lang="ru-RU" sz="2800" dirty="0" err="1" smtClean="0"/>
              <a:t>або</a:t>
            </a:r>
            <a:r>
              <a:rPr lang="ru-RU" sz="2800" dirty="0" smtClean="0"/>
              <a:t> </a:t>
            </a:r>
            <a:r>
              <a:rPr lang="ru-RU" sz="2800" dirty="0" err="1" smtClean="0"/>
              <a:t>висушеному</a:t>
            </a:r>
            <a:r>
              <a:rPr lang="ru-RU" sz="2800" dirty="0" smtClean="0"/>
              <a:t> </a:t>
            </a:r>
            <a:r>
              <a:rPr lang="ru-RU" sz="2800" dirty="0" err="1" smtClean="0"/>
              <a:t>вигляді</a:t>
            </a:r>
            <a:r>
              <a:rPr lang="ru-RU" sz="2800" dirty="0" smtClean="0"/>
              <a:t>. </a:t>
            </a:r>
            <a:r>
              <a:rPr lang="uk-UA" sz="2800" dirty="0" smtClean="0"/>
              <a:t>Інколи</a:t>
            </a:r>
            <a:r>
              <a:rPr lang="ru-RU" sz="2800" dirty="0" smtClean="0"/>
              <a:t> </a:t>
            </a:r>
            <a:r>
              <a:rPr lang="ru-RU" sz="2800" dirty="0" err="1" smtClean="0"/>
              <a:t>допускається</a:t>
            </a:r>
            <a:r>
              <a:rPr lang="ru-RU" sz="2800" dirty="0" smtClean="0"/>
              <a:t> </a:t>
            </a:r>
            <a:r>
              <a:rPr lang="ru-RU" sz="2800" dirty="0" err="1" smtClean="0"/>
              <a:t>зберігання</a:t>
            </a:r>
            <a:r>
              <a:rPr lang="ru-RU" sz="2800" dirty="0" smtClean="0"/>
              <a:t> </a:t>
            </a:r>
            <a:r>
              <a:rPr lang="ru-RU" sz="2800" dirty="0" err="1" smtClean="0"/>
              <a:t>свіжого</a:t>
            </a:r>
            <a:r>
              <a:rPr lang="ru-RU" sz="2800" dirty="0" smtClean="0"/>
              <a:t> </a:t>
            </a:r>
            <a:r>
              <a:rPr lang="ru-RU" sz="2800" dirty="0" err="1" smtClean="0"/>
              <a:t>матеріалу</a:t>
            </a:r>
            <a:r>
              <a:rPr lang="ru-RU" sz="2800" dirty="0" smtClean="0"/>
              <a:t> в </a:t>
            </a:r>
            <a:r>
              <a:rPr lang="ru-RU" sz="2800" dirty="0" err="1" smtClean="0"/>
              <a:t>замороженому</a:t>
            </a:r>
            <a:r>
              <a:rPr lang="ru-RU" sz="2800" dirty="0" smtClean="0"/>
              <a:t> </a:t>
            </a:r>
            <a:r>
              <a:rPr lang="ru-RU" sz="2800" dirty="0" err="1" smtClean="0"/>
              <a:t>вигляді</a:t>
            </a:r>
            <a:r>
              <a:rPr lang="ru-RU" sz="2800" dirty="0" smtClean="0"/>
              <a:t>.</a:t>
            </a:r>
          </a:p>
          <a:p>
            <a:pPr marL="274320" indent="-274320" fontAlgn="auto">
              <a:spcAft>
                <a:spcPts val="0"/>
              </a:spcAft>
              <a:buFont typeface="Wingdings 2"/>
              <a:buChar char=""/>
              <a:defRPr/>
            </a:pPr>
            <a:endParaRPr lang="ru-RU"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71414"/>
            <a:ext cx="8229600" cy="785810"/>
          </a:xfrm>
        </p:spPr>
        <p:txBody>
          <a:bodyPr>
            <a:noAutofit/>
          </a:bodyPr>
          <a:lstStyle/>
          <a:p>
            <a:pPr fontAlgn="auto" hangingPunct="0">
              <a:spcAft>
                <a:spcPts val="0"/>
              </a:spcAft>
              <a:defRPr/>
            </a:pPr>
            <a:r>
              <a:rPr lang="ru-RU" sz="2400" smtClean="0">
                <a:solidFill>
                  <a:schemeClr val="tx1"/>
                </a:solidFill>
              </a:rPr>
              <a:t>АЛГОРИТМ ТЕХНОЛОГ</a:t>
            </a:r>
            <a:r>
              <a:rPr lang="uk-UA" sz="2400" smtClean="0">
                <a:solidFill>
                  <a:schemeClr val="tx1"/>
                </a:solidFill>
              </a:rPr>
              <a:t>ІЇ МАТРИЧНОЇ НАСТОЙКИ</a:t>
            </a:r>
            <a:r>
              <a:rPr lang="ru-RU" sz="2400" smtClean="0">
                <a:solidFill>
                  <a:schemeClr val="tx1"/>
                </a:solidFill>
              </a:rPr>
              <a:t/>
            </a:r>
            <a:br>
              <a:rPr lang="ru-RU" sz="2400" smtClean="0">
                <a:solidFill>
                  <a:schemeClr val="tx1"/>
                </a:solidFill>
              </a:rPr>
            </a:br>
            <a:r>
              <a:rPr lang="ru-RU" sz="2400" smtClean="0">
                <a:solidFill>
                  <a:schemeClr val="tx1"/>
                </a:solidFill>
              </a:rPr>
              <a:t>ЗА </a:t>
            </a:r>
            <a:r>
              <a:rPr lang="ru-RU" sz="2400" b="1" i="1" u="sng" smtClean="0">
                <a:solidFill>
                  <a:schemeClr val="tx1"/>
                </a:solidFill>
              </a:rPr>
              <a:t>МЕТОДОМ  1</a:t>
            </a:r>
            <a:r>
              <a:rPr lang="ru-RU" sz="2400" smtClean="0">
                <a:solidFill>
                  <a:schemeClr val="tx1"/>
                </a:solidFill>
              </a:rPr>
              <a:t> ЗГІДНО ДФУ</a:t>
            </a:r>
            <a:endParaRPr lang="ru-RU" sz="2400">
              <a:solidFill>
                <a:schemeClr val="tx1"/>
              </a:solidFill>
            </a:endParaRPr>
          </a:p>
        </p:txBody>
      </p:sp>
      <p:grpSp>
        <p:nvGrpSpPr>
          <p:cNvPr id="18434" name="Group 2"/>
          <p:cNvGrpSpPr>
            <a:grpSpLocks/>
          </p:cNvGrpSpPr>
          <p:nvPr/>
        </p:nvGrpSpPr>
        <p:grpSpPr bwMode="auto">
          <a:xfrm>
            <a:off x="428625" y="857250"/>
            <a:ext cx="8143875" cy="5826125"/>
            <a:chOff x="1161" y="3298"/>
            <a:chExt cx="9900" cy="9176"/>
          </a:xfrm>
        </p:grpSpPr>
        <p:sp>
          <p:nvSpPr>
            <p:cNvPr id="18435" name="Text Box 3"/>
            <p:cNvSpPr txBox="1">
              <a:spLocks noChangeArrowheads="1"/>
            </p:cNvSpPr>
            <p:nvPr/>
          </p:nvSpPr>
          <p:spPr bwMode="auto">
            <a:xfrm>
              <a:off x="4894" y="3298"/>
              <a:ext cx="2387" cy="547"/>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Вихідна сировина</a:t>
              </a:r>
              <a:endParaRPr lang="ru-RU"/>
            </a:p>
          </p:txBody>
        </p:sp>
        <p:sp>
          <p:nvSpPr>
            <p:cNvPr id="18436" name="Text Box 4"/>
            <p:cNvSpPr txBox="1">
              <a:spLocks noChangeArrowheads="1"/>
            </p:cNvSpPr>
            <p:nvPr/>
          </p:nvSpPr>
          <p:spPr bwMode="auto">
            <a:xfrm>
              <a:off x="7641" y="4554"/>
              <a:ext cx="3420" cy="144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b="1">
                  <a:latin typeface="Times New Roman" pitchFamily="18" charset="0"/>
                </a:rPr>
                <a:t>Метод 1</a:t>
              </a:r>
              <a:r>
                <a:rPr lang="en-US" sz="1200" b="1">
                  <a:latin typeface="Times New Roman" pitchFamily="18" charset="0"/>
                </a:rPr>
                <a:t>b</a:t>
              </a:r>
              <a:endParaRPr lang="uk-UA" sz="1200" b="1">
                <a:latin typeface="Times New Roman" pitchFamily="18" charset="0"/>
              </a:endParaRPr>
            </a:p>
            <a:p>
              <a:pPr algn="ctr">
                <a:spcBef>
                  <a:spcPts val="300"/>
                </a:spcBef>
                <a:spcAft>
                  <a:spcPts val="300"/>
                </a:spcAft>
              </a:pPr>
              <a:r>
                <a:rPr lang="uk-UA" sz="1200">
                  <a:latin typeface="Times New Roman" pitchFamily="18" charset="0"/>
                </a:rPr>
                <a:t>Свіжа рослинна  латексна </a:t>
              </a:r>
              <a:br>
                <a:rPr lang="uk-UA" sz="1200">
                  <a:latin typeface="Times New Roman" pitchFamily="18" charset="0"/>
                </a:rPr>
              </a:br>
              <a:r>
                <a:rPr lang="uk-UA" sz="1200">
                  <a:latin typeface="Times New Roman" pitchFamily="18" charset="0"/>
                </a:rPr>
                <a:t>сировина</a:t>
              </a:r>
              <a:endParaRPr lang="ru-RU"/>
            </a:p>
          </p:txBody>
        </p:sp>
        <p:sp>
          <p:nvSpPr>
            <p:cNvPr id="18437" name="Text Box 5"/>
            <p:cNvSpPr txBox="1">
              <a:spLocks noChangeArrowheads="1"/>
            </p:cNvSpPr>
            <p:nvPr/>
          </p:nvSpPr>
          <p:spPr bwMode="auto">
            <a:xfrm>
              <a:off x="4761" y="4562"/>
              <a:ext cx="1260" cy="144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Спирт </a:t>
              </a:r>
            </a:p>
            <a:p>
              <a:pPr algn="ctr">
                <a:spcAft>
                  <a:spcPts val="1000"/>
                </a:spcAft>
              </a:pPr>
              <a:r>
                <a:rPr lang="uk-UA" sz="1100">
                  <a:latin typeface="Calibri" pitchFamily="34" charset="0"/>
                </a:rPr>
                <a:t>етиловий 90 % - вий</a:t>
              </a:r>
              <a:endParaRPr lang="ru-RU"/>
            </a:p>
          </p:txBody>
        </p:sp>
        <p:sp>
          <p:nvSpPr>
            <p:cNvPr id="18438" name="Text Box 6"/>
            <p:cNvSpPr txBox="1">
              <a:spLocks noChangeArrowheads="1"/>
            </p:cNvSpPr>
            <p:nvPr/>
          </p:nvSpPr>
          <p:spPr bwMode="auto">
            <a:xfrm>
              <a:off x="1161" y="4562"/>
              <a:ext cx="3420" cy="1432"/>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b="1">
                  <a:latin typeface="Times New Roman" pitchFamily="18" charset="0"/>
                </a:rPr>
                <a:t>Метод 1а</a:t>
              </a:r>
            </a:p>
            <a:p>
              <a:pPr algn="ctr">
                <a:spcBef>
                  <a:spcPts val="100"/>
                </a:spcBef>
                <a:spcAft>
                  <a:spcPts val="300"/>
                </a:spcAft>
              </a:pPr>
              <a:r>
                <a:rPr lang="uk-UA" sz="1200">
                  <a:latin typeface="Times New Roman" pitchFamily="18" charset="0"/>
                </a:rPr>
                <a:t>Свіжа рослинна сировина, що звичайно містить більше 70 % віджатого соку, ефірної олії та не містить смоли або слиз</a:t>
              </a:r>
              <a:endParaRPr lang="ru-RU"/>
            </a:p>
          </p:txBody>
        </p:sp>
        <p:sp>
          <p:nvSpPr>
            <p:cNvPr id="18439" name="Text Box 7"/>
            <p:cNvSpPr txBox="1">
              <a:spLocks noChangeArrowheads="1"/>
            </p:cNvSpPr>
            <p:nvPr/>
          </p:nvSpPr>
          <p:spPr bwMode="auto">
            <a:xfrm>
              <a:off x="1161" y="11394"/>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Контроль</a:t>
              </a:r>
              <a:r>
                <a:rPr lang="ru-RU" sz="1200">
                  <a:latin typeface="Times New Roman" pitchFamily="18" charset="0"/>
                </a:rPr>
                <a:t> </a:t>
              </a:r>
              <a:r>
                <a:rPr lang="uk-UA" sz="1200">
                  <a:latin typeface="Times New Roman" pitchFamily="18" charset="0"/>
                </a:rPr>
                <a:t>якості</a:t>
              </a:r>
              <a:endParaRPr lang="ru-RU"/>
            </a:p>
          </p:txBody>
        </p:sp>
        <p:sp>
          <p:nvSpPr>
            <p:cNvPr id="18440" name="Text Box 8"/>
            <p:cNvSpPr txBox="1">
              <a:spLocks noChangeArrowheads="1"/>
            </p:cNvSpPr>
            <p:nvPr/>
          </p:nvSpPr>
          <p:spPr bwMode="auto">
            <a:xfrm>
              <a:off x="1161" y="10715"/>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Фільтрування</a:t>
              </a:r>
              <a:endParaRPr lang="ru-RU"/>
            </a:p>
          </p:txBody>
        </p:sp>
        <p:sp>
          <p:nvSpPr>
            <p:cNvPr id="18441" name="Text Box 9"/>
            <p:cNvSpPr txBox="1">
              <a:spLocks noChangeArrowheads="1"/>
            </p:cNvSpPr>
            <p:nvPr/>
          </p:nvSpPr>
          <p:spPr bwMode="auto">
            <a:xfrm>
              <a:off x="1161" y="6391"/>
              <a:ext cx="342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Подрібнення сировини</a:t>
              </a:r>
              <a:endParaRPr lang="ru-RU"/>
            </a:p>
          </p:txBody>
        </p:sp>
        <p:sp>
          <p:nvSpPr>
            <p:cNvPr id="18442" name="Text Box 10"/>
            <p:cNvSpPr txBox="1">
              <a:spLocks noChangeArrowheads="1"/>
            </p:cNvSpPr>
            <p:nvPr/>
          </p:nvSpPr>
          <p:spPr bwMode="auto">
            <a:xfrm>
              <a:off x="1161" y="7123"/>
              <a:ext cx="34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Віджимання соку</a:t>
              </a:r>
              <a:endParaRPr lang="ru-RU"/>
            </a:p>
          </p:txBody>
        </p:sp>
        <p:sp>
          <p:nvSpPr>
            <p:cNvPr id="18443" name="Text Box 11"/>
            <p:cNvSpPr txBox="1">
              <a:spLocks noChangeArrowheads="1"/>
            </p:cNvSpPr>
            <p:nvPr/>
          </p:nvSpPr>
          <p:spPr bwMode="auto">
            <a:xfrm>
              <a:off x="1161" y="12114"/>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Оформлення до використання</a:t>
              </a:r>
              <a:endParaRPr lang="ru-RU"/>
            </a:p>
          </p:txBody>
        </p:sp>
        <p:sp>
          <p:nvSpPr>
            <p:cNvPr id="18444" name="Text Box 12"/>
            <p:cNvSpPr txBox="1">
              <a:spLocks noChangeArrowheads="1"/>
            </p:cNvSpPr>
            <p:nvPr/>
          </p:nvSpPr>
          <p:spPr bwMode="auto">
            <a:xfrm>
              <a:off x="1161" y="9954"/>
              <a:ext cx="34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Мацерація не менше 5 діб </a:t>
              </a:r>
              <a:endParaRPr lang="ru-RU"/>
            </a:p>
          </p:txBody>
        </p:sp>
        <p:sp>
          <p:nvSpPr>
            <p:cNvPr id="18445" name="Text Box 13"/>
            <p:cNvSpPr txBox="1">
              <a:spLocks noChangeArrowheads="1"/>
            </p:cNvSpPr>
            <p:nvPr/>
          </p:nvSpPr>
          <p:spPr bwMode="auto">
            <a:xfrm>
              <a:off x="1161" y="8563"/>
              <a:ext cx="3420" cy="1031"/>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Змішування із рівною за масою кількістю спирту етилового </a:t>
              </a:r>
              <a:br>
                <a:rPr lang="uk-UA" sz="1200">
                  <a:latin typeface="Times New Roman" pitchFamily="18" charset="0"/>
                </a:rPr>
              </a:br>
              <a:r>
                <a:rPr lang="uk-UA" sz="1200">
                  <a:latin typeface="Times New Roman" pitchFamily="18" charset="0"/>
                </a:rPr>
                <a:t>90 %-вого</a:t>
              </a:r>
              <a:endParaRPr lang="ru-RU"/>
            </a:p>
          </p:txBody>
        </p:sp>
        <p:sp>
          <p:nvSpPr>
            <p:cNvPr id="18446" name="Text Box 14"/>
            <p:cNvSpPr txBox="1">
              <a:spLocks noChangeArrowheads="1"/>
            </p:cNvSpPr>
            <p:nvPr/>
          </p:nvSpPr>
          <p:spPr bwMode="auto">
            <a:xfrm>
              <a:off x="1161" y="7843"/>
              <a:ext cx="34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a:t>
              </a:r>
              <a:endParaRPr lang="ru-RU"/>
            </a:p>
          </p:txBody>
        </p:sp>
        <p:sp>
          <p:nvSpPr>
            <p:cNvPr id="18447" name="Freeform 15"/>
            <p:cNvSpPr>
              <a:spLocks/>
            </p:cNvSpPr>
            <p:nvPr/>
          </p:nvSpPr>
          <p:spPr bwMode="auto">
            <a:xfrm>
              <a:off x="6021" y="384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48" name="Line 16"/>
            <p:cNvSpPr>
              <a:spLocks noChangeShapeType="1"/>
            </p:cNvSpPr>
            <p:nvPr/>
          </p:nvSpPr>
          <p:spPr bwMode="auto">
            <a:xfrm flipV="1">
              <a:off x="2961" y="4194"/>
              <a:ext cx="6120" cy="8"/>
            </a:xfrm>
            <a:prstGeom prst="line">
              <a:avLst/>
            </a:prstGeom>
            <a:noFill/>
            <a:ln w="9525">
              <a:solidFill>
                <a:srgbClr val="000000"/>
              </a:solidFill>
              <a:round/>
              <a:headEnd/>
              <a:tailEnd/>
            </a:ln>
          </p:spPr>
          <p:txBody>
            <a:bodyPr/>
            <a:lstStyle/>
            <a:p>
              <a:endParaRPr lang="ru-RU"/>
            </a:p>
          </p:txBody>
        </p:sp>
        <p:sp>
          <p:nvSpPr>
            <p:cNvPr id="18449" name="Freeform 17"/>
            <p:cNvSpPr>
              <a:spLocks/>
            </p:cNvSpPr>
            <p:nvPr/>
          </p:nvSpPr>
          <p:spPr bwMode="auto">
            <a:xfrm>
              <a:off x="2961" y="420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0" name="Freeform 18"/>
            <p:cNvSpPr>
              <a:spLocks/>
            </p:cNvSpPr>
            <p:nvPr/>
          </p:nvSpPr>
          <p:spPr bwMode="auto">
            <a:xfrm>
              <a:off x="6741" y="420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1" name="Freeform 19"/>
            <p:cNvSpPr>
              <a:spLocks/>
            </p:cNvSpPr>
            <p:nvPr/>
          </p:nvSpPr>
          <p:spPr bwMode="auto">
            <a:xfrm>
              <a:off x="9079" y="420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2" name="Freeform 20"/>
            <p:cNvSpPr>
              <a:spLocks/>
            </p:cNvSpPr>
            <p:nvPr/>
          </p:nvSpPr>
          <p:spPr bwMode="auto">
            <a:xfrm>
              <a:off x="2959" y="600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3" name="Freeform 21"/>
            <p:cNvSpPr>
              <a:spLocks/>
            </p:cNvSpPr>
            <p:nvPr/>
          </p:nvSpPr>
          <p:spPr bwMode="auto">
            <a:xfrm>
              <a:off x="2959" y="676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4" name="Freeform 22"/>
            <p:cNvSpPr>
              <a:spLocks/>
            </p:cNvSpPr>
            <p:nvPr/>
          </p:nvSpPr>
          <p:spPr bwMode="auto">
            <a:xfrm>
              <a:off x="2961" y="748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5" name="Freeform 23"/>
            <p:cNvSpPr>
              <a:spLocks/>
            </p:cNvSpPr>
            <p:nvPr/>
          </p:nvSpPr>
          <p:spPr bwMode="auto">
            <a:xfrm>
              <a:off x="2961" y="820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6" name="Freeform 24"/>
            <p:cNvSpPr>
              <a:spLocks/>
            </p:cNvSpPr>
            <p:nvPr/>
          </p:nvSpPr>
          <p:spPr bwMode="auto">
            <a:xfrm>
              <a:off x="2961" y="9636"/>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7" name="Freeform 25"/>
            <p:cNvSpPr>
              <a:spLocks/>
            </p:cNvSpPr>
            <p:nvPr/>
          </p:nvSpPr>
          <p:spPr bwMode="auto">
            <a:xfrm>
              <a:off x="2961" y="1031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8" name="Text Box 26"/>
            <p:cNvSpPr txBox="1">
              <a:spLocks noChangeArrowheads="1"/>
            </p:cNvSpPr>
            <p:nvPr/>
          </p:nvSpPr>
          <p:spPr bwMode="auto">
            <a:xfrm>
              <a:off x="6201" y="4562"/>
              <a:ext cx="1260" cy="144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Спирт </a:t>
              </a:r>
            </a:p>
            <a:p>
              <a:pPr algn="ctr">
                <a:spcAft>
                  <a:spcPts val="1000"/>
                </a:spcAft>
              </a:pPr>
              <a:r>
                <a:rPr lang="uk-UA" sz="1100">
                  <a:latin typeface="Calibri" pitchFamily="34" charset="0"/>
                </a:rPr>
                <a:t>етиловий 36 % - вий</a:t>
              </a:r>
              <a:endParaRPr lang="ru-RU"/>
            </a:p>
          </p:txBody>
        </p:sp>
        <p:sp>
          <p:nvSpPr>
            <p:cNvPr id="18459" name="Freeform 27"/>
            <p:cNvSpPr>
              <a:spLocks/>
            </p:cNvSpPr>
            <p:nvPr/>
          </p:nvSpPr>
          <p:spPr bwMode="auto">
            <a:xfrm>
              <a:off x="5479" y="420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60" name="Text Box 28"/>
            <p:cNvSpPr txBox="1">
              <a:spLocks noChangeArrowheads="1"/>
            </p:cNvSpPr>
            <p:nvPr/>
          </p:nvSpPr>
          <p:spPr bwMode="auto">
            <a:xfrm>
              <a:off x="7641" y="8514"/>
              <a:ext cx="3420" cy="108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Змішування з 2 масовими частинами спирту етилового </a:t>
              </a:r>
              <a:br>
                <a:rPr lang="uk-UA" sz="1200">
                  <a:latin typeface="Times New Roman" pitchFamily="18" charset="0"/>
                </a:rPr>
              </a:br>
              <a:r>
                <a:rPr lang="uk-UA" sz="1200">
                  <a:latin typeface="Times New Roman" pitchFamily="18" charset="0"/>
                </a:rPr>
                <a:t>36 %-вого</a:t>
              </a:r>
              <a:endParaRPr lang="ru-RU"/>
            </a:p>
          </p:txBody>
        </p:sp>
        <p:sp>
          <p:nvSpPr>
            <p:cNvPr id="18461" name="Line 29"/>
            <p:cNvSpPr>
              <a:spLocks noChangeShapeType="1"/>
            </p:cNvSpPr>
            <p:nvPr/>
          </p:nvSpPr>
          <p:spPr bwMode="auto">
            <a:xfrm>
              <a:off x="9441" y="9594"/>
              <a:ext cx="0" cy="1080"/>
            </a:xfrm>
            <a:prstGeom prst="line">
              <a:avLst/>
            </a:prstGeom>
            <a:noFill/>
            <a:ln w="9525">
              <a:solidFill>
                <a:srgbClr val="000000"/>
              </a:solidFill>
              <a:round/>
              <a:headEnd/>
              <a:tailEnd type="stealth" w="sm" len="med"/>
            </a:ln>
          </p:spPr>
          <p:txBody>
            <a:bodyPr/>
            <a:lstStyle/>
            <a:p>
              <a:endParaRPr lang="ru-RU"/>
            </a:p>
          </p:txBody>
        </p:sp>
        <p:sp>
          <p:nvSpPr>
            <p:cNvPr id="18462" name="Line 30"/>
            <p:cNvSpPr>
              <a:spLocks noChangeShapeType="1"/>
            </p:cNvSpPr>
            <p:nvPr/>
          </p:nvSpPr>
          <p:spPr bwMode="auto">
            <a:xfrm>
              <a:off x="9441" y="5994"/>
              <a:ext cx="0" cy="1800"/>
            </a:xfrm>
            <a:prstGeom prst="line">
              <a:avLst/>
            </a:prstGeom>
            <a:noFill/>
            <a:ln w="9525">
              <a:solidFill>
                <a:srgbClr val="000000"/>
              </a:solidFill>
              <a:round/>
              <a:headEnd/>
              <a:tailEnd type="stealth" w="sm" len="med"/>
            </a:ln>
          </p:spPr>
          <p:txBody>
            <a:bodyPr/>
            <a:lstStyle/>
            <a:p>
              <a:endParaRPr lang="ru-RU"/>
            </a:p>
          </p:txBody>
        </p:sp>
        <p:sp>
          <p:nvSpPr>
            <p:cNvPr id="18463" name="Text Box 31"/>
            <p:cNvSpPr txBox="1">
              <a:spLocks noChangeArrowheads="1"/>
            </p:cNvSpPr>
            <p:nvPr/>
          </p:nvSpPr>
          <p:spPr bwMode="auto">
            <a:xfrm>
              <a:off x="7641" y="7794"/>
              <a:ext cx="34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a:t>
              </a:r>
              <a:endParaRPr lang="ru-RU"/>
            </a:p>
          </p:txBody>
        </p:sp>
        <p:sp>
          <p:nvSpPr>
            <p:cNvPr id="18464" name="Line 32"/>
            <p:cNvSpPr>
              <a:spLocks noChangeShapeType="1"/>
            </p:cNvSpPr>
            <p:nvPr/>
          </p:nvSpPr>
          <p:spPr bwMode="auto">
            <a:xfrm>
              <a:off x="6201" y="11089"/>
              <a:ext cx="0" cy="360"/>
            </a:xfrm>
            <a:prstGeom prst="line">
              <a:avLst/>
            </a:prstGeom>
            <a:noFill/>
            <a:ln w="9525">
              <a:solidFill>
                <a:srgbClr val="000000"/>
              </a:solidFill>
              <a:round/>
              <a:headEnd/>
              <a:tailEnd type="stealth" w="sm" len="med"/>
            </a:ln>
          </p:spPr>
          <p:txBody>
            <a:bodyPr/>
            <a:lstStyle/>
            <a:p>
              <a:endParaRPr lang="ru-RU"/>
            </a:p>
          </p:txBody>
        </p:sp>
        <p:sp>
          <p:nvSpPr>
            <p:cNvPr id="18465" name="Line 33"/>
            <p:cNvSpPr>
              <a:spLocks noChangeShapeType="1"/>
            </p:cNvSpPr>
            <p:nvPr/>
          </p:nvSpPr>
          <p:spPr bwMode="auto">
            <a:xfrm>
              <a:off x="6201" y="11754"/>
              <a:ext cx="0" cy="360"/>
            </a:xfrm>
            <a:prstGeom prst="line">
              <a:avLst/>
            </a:prstGeom>
            <a:noFill/>
            <a:ln w="9525">
              <a:solidFill>
                <a:srgbClr val="000000"/>
              </a:solidFill>
              <a:round/>
              <a:headEnd/>
              <a:tailEnd type="stealth" w="sm" len="med"/>
            </a:ln>
          </p:spPr>
          <p:txBody>
            <a:bodyPr/>
            <a:lstStyle/>
            <a:p>
              <a:endParaRPr lang="ru-RU"/>
            </a:p>
          </p:txBody>
        </p:sp>
        <p:sp>
          <p:nvSpPr>
            <p:cNvPr id="18466" name="Line 34"/>
            <p:cNvSpPr>
              <a:spLocks noChangeShapeType="1"/>
            </p:cNvSpPr>
            <p:nvPr/>
          </p:nvSpPr>
          <p:spPr bwMode="auto">
            <a:xfrm>
              <a:off x="5301" y="5994"/>
              <a:ext cx="0" cy="3060"/>
            </a:xfrm>
            <a:prstGeom prst="line">
              <a:avLst/>
            </a:prstGeom>
            <a:noFill/>
            <a:ln w="9525">
              <a:solidFill>
                <a:srgbClr val="000000"/>
              </a:solidFill>
              <a:round/>
              <a:headEnd/>
              <a:tailEnd/>
            </a:ln>
          </p:spPr>
          <p:txBody>
            <a:bodyPr/>
            <a:lstStyle/>
            <a:p>
              <a:endParaRPr lang="ru-RU"/>
            </a:p>
          </p:txBody>
        </p:sp>
        <p:sp>
          <p:nvSpPr>
            <p:cNvPr id="18467" name="Line 35"/>
            <p:cNvSpPr>
              <a:spLocks noChangeShapeType="1"/>
            </p:cNvSpPr>
            <p:nvPr/>
          </p:nvSpPr>
          <p:spPr bwMode="auto">
            <a:xfrm flipH="1">
              <a:off x="4581" y="9054"/>
              <a:ext cx="720" cy="0"/>
            </a:xfrm>
            <a:prstGeom prst="line">
              <a:avLst/>
            </a:prstGeom>
            <a:noFill/>
            <a:ln w="9525">
              <a:solidFill>
                <a:srgbClr val="000000"/>
              </a:solidFill>
              <a:round/>
              <a:headEnd/>
              <a:tailEnd type="stealth" w="sm" len="med"/>
            </a:ln>
          </p:spPr>
          <p:txBody>
            <a:bodyPr/>
            <a:lstStyle/>
            <a:p>
              <a:endParaRPr lang="ru-RU"/>
            </a:p>
          </p:txBody>
        </p:sp>
        <p:sp>
          <p:nvSpPr>
            <p:cNvPr id="18468" name="Line 36"/>
            <p:cNvSpPr>
              <a:spLocks noChangeShapeType="1"/>
            </p:cNvSpPr>
            <p:nvPr/>
          </p:nvSpPr>
          <p:spPr bwMode="auto">
            <a:xfrm>
              <a:off x="6921" y="5994"/>
              <a:ext cx="0" cy="3060"/>
            </a:xfrm>
            <a:prstGeom prst="line">
              <a:avLst/>
            </a:prstGeom>
            <a:noFill/>
            <a:ln w="9525">
              <a:solidFill>
                <a:srgbClr val="000000"/>
              </a:solidFill>
              <a:round/>
              <a:headEnd/>
              <a:tailEnd/>
            </a:ln>
          </p:spPr>
          <p:txBody>
            <a:bodyPr/>
            <a:lstStyle/>
            <a:p>
              <a:endParaRPr lang="ru-RU"/>
            </a:p>
          </p:txBody>
        </p:sp>
        <p:sp>
          <p:nvSpPr>
            <p:cNvPr id="18469" name="Line 37"/>
            <p:cNvSpPr>
              <a:spLocks noChangeShapeType="1"/>
            </p:cNvSpPr>
            <p:nvPr/>
          </p:nvSpPr>
          <p:spPr bwMode="auto">
            <a:xfrm>
              <a:off x="6921" y="9054"/>
              <a:ext cx="720" cy="0"/>
            </a:xfrm>
            <a:prstGeom prst="line">
              <a:avLst/>
            </a:prstGeom>
            <a:noFill/>
            <a:ln w="9525">
              <a:solidFill>
                <a:srgbClr val="000000"/>
              </a:solidFill>
              <a:round/>
              <a:headEnd/>
              <a:tailEnd type="stealth" w="sm" len="med"/>
            </a:ln>
          </p:spPr>
          <p:txBody>
            <a:bodyPr/>
            <a:lstStyle/>
            <a:p>
              <a:endParaRPr lang="ru-RU"/>
            </a:p>
          </p:txBody>
        </p:sp>
        <p:sp>
          <p:nvSpPr>
            <p:cNvPr id="18470" name="Line 38"/>
            <p:cNvSpPr>
              <a:spLocks noChangeShapeType="1"/>
            </p:cNvSpPr>
            <p:nvPr/>
          </p:nvSpPr>
          <p:spPr bwMode="auto">
            <a:xfrm>
              <a:off x="9441" y="8154"/>
              <a:ext cx="0" cy="360"/>
            </a:xfrm>
            <a:prstGeom prst="line">
              <a:avLst/>
            </a:prstGeom>
            <a:noFill/>
            <a:ln w="9525">
              <a:solidFill>
                <a:srgbClr val="000000"/>
              </a:solidFill>
              <a:round/>
              <a:headEnd/>
              <a:tailEnd type="stealth" w="sm" len="med"/>
            </a:ln>
          </p:spPr>
          <p:txBody>
            <a:bodyPr/>
            <a:lstStyle/>
            <a:p>
              <a:endParaRPr lang="ru-RU"/>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Содержимое 2"/>
          <p:cNvSpPr>
            <a:spLocks noGrp="1"/>
          </p:cNvSpPr>
          <p:nvPr>
            <p:ph idx="1"/>
          </p:nvPr>
        </p:nvSpPr>
        <p:spPr>
          <a:xfrm>
            <a:off x="457200" y="357188"/>
            <a:ext cx="8229600" cy="5768975"/>
          </a:xfrm>
        </p:spPr>
        <p:txBody>
          <a:bodyPr/>
          <a:lstStyle/>
          <a:p>
            <a:pPr algn="ctr">
              <a:buFont typeface="Wingdings 2" pitchFamily="18" charset="2"/>
              <a:buNone/>
            </a:pPr>
            <a:r>
              <a:rPr lang="uk-UA" sz="2800" b="1" smtClean="0"/>
              <a:t>ГОМЕОПАТИЧНІ МАТРИЧНІ ЗАСОБИ </a:t>
            </a:r>
          </a:p>
          <a:p>
            <a:pPr algn="ctr">
              <a:buFont typeface="Wingdings 2" pitchFamily="18" charset="2"/>
              <a:buNone/>
            </a:pPr>
            <a:r>
              <a:rPr lang="uk-UA" sz="2800" smtClean="0"/>
              <a:t>(лат. </a:t>
            </a:r>
            <a:r>
              <a:rPr lang="ru-RU" sz="2800" i="1" smtClean="0"/>
              <a:t>praeparata homeopatica materna</a:t>
            </a:r>
            <a:r>
              <a:rPr lang="uk-UA" sz="2800" smtClean="0"/>
              <a:t>) — </a:t>
            </a:r>
          </a:p>
          <a:p>
            <a:pPr algn="ctr">
              <a:buFont typeface="Wingdings 2" pitchFamily="18" charset="2"/>
              <a:buNone/>
            </a:pPr>
            <a:r>
              <a:rPr lang="uk-UA" sz="2800" smtClean="0"/>
              <a:t>речовини, продукти або засоби, які використовують як вихідні матеріали для виробництва гомеопатичних ЛП. </a:t>
            </a:r>
            <a:r>
              <a:rPr lang="ru-RU" sz="2800" smtClean="0"/>
              <a:t>Гомеопатичні матричні засоби </a:t>
            </a:r>
            <a:r>
              <a:rPr lang="uk-UA" sz="2800" smtClean="0"/>
              <a:t>(</a:t>
            </a:r>
            <a:r>
              <a:rPr lang="ru-RU" sz="2800" smtClean="0"/>
              <a:t>спиртовий, гліцериновий або водний мацерат</a:t>
            </a:r>
            <a:r>
              <a:rPr lang="uk-UA" sz="2800" smtClean="0"/>
              <a:t>)</a:t>
            </a:r>
            <a:r>
              <a:rPr lang="ru-RU" sz="2800" smtClean="0"/>
              <a:t> — для сировини рослинного або тваринного походження, нозодів і безпосередньо сама речовина — для сировини мінерального та синтетичного походження.</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Содержимое 2"/>
          <p:cNvSpPr>
            <a:spLocks noGrp="1"/>
          </p:cNvSpPr>
          <p:nvPr>
            <p:ph idx="1"/>
          </p:nvPr>
        </p:nvSpPr>
        <p:spPr/>
        <p:txBody>
          <a:bodyPr/>
          <a:lstStyle/>
          <a:p>
            <a:r>
              <a:rPr lang="ru-RU" smtClean="0"/>
              <a:t>Метод 1 ДФУ використовують для свіжої лікарської рослинної сировини, яка зазвичай містить більше 70% віджатого соку і не містить смол або слизу.</a:t>
            </a:r>
          </a:p>
          <a:p>
            <a:r>
              <a:rPr lang="ru-RU" smtClean="0"/>
              <a:t>Матричні настойки, виготовлені за методом 1 - це суміші рівних частин віджатих соків і етанолу 90 % -вого.</a:t>
            </a:r>
          </a:p>
          <a:p>
            <a:endParaRPr lang="ru-RU" smtClean="0"/>
          </a:p>
        </p:txBody>
      </p:sp>
      <p:sp>
        <p:nvSpPr>
          <p:cNvPr id="2" name="Заголовок 1"/>
          <p:cNvSpPr>
            <a:spLocks noGrp="1"/>
          </p:cNvSpPr>
          <p:nvPr>
            <p:ph type="title"/>
          </p:nvPr>
        </p:nvSpPr>
        <p:spPr/>
        <p:txBody>
          <a:bodyPr/>
          <a:lstStyle/>
          <a:p>
            <a:pPr fontAlgn="auto">
              <a:spcAft>
                <a:spcPts val="0"/>
              </a:spcAft>
              <a:defRPr/>
            </a:pPr>
            <a:r>
              <a:rPr lang="ru-RU" sz="2800" smtClean="0">
                <a:solidFill>
                  <a:schemeClr val="tx1"/>
                </a:solidFill>
              </a:rPr>
              <a:t>ТЕХНОЛОГ</a:t>
            </a:r>
            <a:r>
              <a:rPr lang="uk-UA" sz="2800" smtClean="0">
                <a:solidFill>
                  <a:schemeClr val="tx1"/>
                </a:solidFill>
              </a:rPr>
              <a:t>ІЯ МАТРИЧНОЇ НАСТОЙКИ</a:t>
            </a:r>
            <a:r>
              <a:rPr lang="ru-RU" sz="2800" smtClean="0">
                <a:solidFill>
                  <a:schemeClr val="tx1"/>
                </a:solidFill>
              </a:rPr>
              <a:t/>
            </a:r>
            <a:br>
              <a:rPr lang="ru-RU" sz="2800" smtClean="0">
                <a:solidFill>
                  <a:schemeClr val="tx1"/>
                </a:solidFill>
              </a:rPr>
            </a:br>
            <a:r>
              <a:rPr lang="ru-RU" sz="2800" smtClean="0">
                <a:solidFill>
                  <a:schemeClr val="tx1"/>
                </a:solidFill>
              </a:rPr>
              <a:t>ЗА </a:t>
            </a:r>
            <a:r>
              <a:rPr lang="ru-RU" sz="2800" b="1" i="1" u="sng" smtClean="0">
                <a:solidFill>
                  <a:schemeClr val="tx1"/>
                </a:solidFill>
              </a:rPr>
              <a:t>МЕТОДОМ 1</a:t>
            </a:r>
            <a:r>
              <a:rPr lang="ru-RU" sz="2800" smtClean="0">
                <a:solidFill>
                  <a:schemeClr val="tx1"/>
                </a:solidFill>
              </a:rPr>
              <a:t> ЗГІДНО ДФУ</a:t>
            </a:r>
            <a:endParaRPr lang="ru-RU" sz="2800">
              <a:solidFill>
                <a:schemeClr val="tx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Содержимое 2"/>
          <p:cNvSpPr>
            <a:spLocks noGrp="1"/>
          </p:cNvSpPr>
          <p:nvPr>
            <p:ph idx="1"/>
          </p:nvPr>
        </p:nvSpPr>
        <p:spPr/>
        <p:txBody>
          <a:bodyPr/>
          <a:lstStyle/>
          <a:p>
            <a:r>
              <a:rPr lang="ru-RU" b="1" smtClean="0"/>
              <a:t>Технологія</a:t>
            </a:r>
            <a:r>
              <a:rPr lang="ru-RU" smtClean="0"/>
              <a:t>. Подрібнену лікарську рослинну сировину віджимають. Отриманий сік зважують і відразу змішують з рівною за масою кількістю етанолу 90 % -вого. Витримують в закритому контейнері при температурі не вище 20 ° С, протягом не менше п'яти діб, після чого фільтрують.</a:t>
            </a:r>
          </a:p>
          <a:p>
            <a:r>
              <a:rPr lang="ru-RU" smtClean="0"/>
              <a:t>Приготована матрична настойка – базисний гомеопатичний препарат, відпуску не підлягає. </a:t>
            </a:r>
          </a:p>
        </p:txBody>
      </p:sp>
      <p:sp>
        <p:nvSpPr>
          <p:cNvPr id="2" name="Заголовок 1"/>
          <p:cNvSpPr>
            <a:spLocks noGrp="1"/>
          </p:cNvSpPr>
          <p:nvPr>
            <p:ph type="title"/>
          </p:nvPr>
        </p:nvSpPr>
        <p:spPr/>
        <p:txBody>
          <a:bodyPr>
            <a:normAutofit fontScale="90000"/>
          </a:bodyPr>
          <a:lstStyle/>
          <a:p>
            <a:pPr fontAlgn="auto">
              <a:spcAft>
                <a:spcPts val="0"/>
              </a:spcAft>
              <a:defRPr/>
            </a:pPr>
            <a:r>
              <a:rPr lang="ru-RU" sz="3600" b="1" i="1" err="1" smtClean="0">
                <a:solidFill>
                  <a:schemeClr val="tx1"/>
                </a:solidFill>
              </a:rPr>
              <a:t>Матрична</a:t>
            </a:r>
            <a:r>
              <a:rPr lang="ru-RU" sz="3600" b="1" i="1" smtClean="0">
                <a:solidFill>
                  <a:schemeClr val="tx1"/>
                </a:solidFill>
              </a:rPr>
              <a:t> настойка </a:t>
            </a:r>
            <a:r>
              <a:rPr lang="ru-RU" sz="3600" b="1" i="1" err="1" smtClean="0">
                <a:solidFill>
                  <a:schemeClr val="tx1"/>
                </a:solidFill>
              </a:rPr>
              <a:t>крапиви</a:t>
            </a:r>
            <a:r>
              <a:rPr lang="ru-RU" sz="3600" b="1" i="1" smtClean="0">
                <a:solidFill>
                  <a:schemeClr val="tx1"/>
                </a:solidFill>
              </a:rPr>
              <a:t> </a:t>
            </a:r>
            <a:r>
              <a:rPr lang="ru-RU" sz="3600" b="1" i="1" err="1" smtClean="0">
                <a:solidFill>
                  <a:schemeClr val="tx1"/>
                </a:solidFill>
              </a:rPr>
              <a:t>жгучої</a:t>
            </a:r>
            <a:r>
              <a:rPr lang="ru-RU" sz="3600" b="1" i="1" smtClean="0">
                <a:solidFill>
                  <a:schemeClr val="tx1"/>
                </a:solidFill>
              </a:rPr>
              <a:t>– 5,0</a:t>
            </a:r>
            <a:r>
              <a:rPr lang="ru-RU" sz="3600" b="1" smtClean="0">
                <a:solidFill>
                  <a:schemeClr val="tx1"/>
                </a:solidFill>
              </a:rPr>
              <a:t/>
            </a:r>
            <a:br>
              <a:rPr lang="ru-RU" sz="3600" b="1" smtClean="0">
                <a:solidFill>
                  <a:schemeClr val="tx1"/>
                </a:solidFill>
              </a:rPr>
            </a:br>
            <a:r>
              <a:rPr lang="ru-RU" sz="3600" b="1" i="1" err="1" smtClean="0">
                <a:solidFill>
                  <a:schemeClr val="tx1"/>
                </a:solidFill>
              </a:rPr>
              <a:t>Tincturae</a:t>
            </a:r>
            <a:r>
              <a:rPr lang="ru-RU" sz="3600" b="1" i="1" smtClean="0">
                <a:solidFill>
                  <a:schemeClr val="tx1"/>
                </a:solidFill>
              </a:rPr>
              <a:t> </a:t>
            </a:r>
            <a:r>
              <a:rPr lang="ru-RU" sz="3600" b="1" i="1" err="1" smtClean="0">
                <a:solidFill>
                  <a:schemeClr val="tx1"/>
                </a:solidFill>
              </a:rPr>
              <a:t>maternae</a:t>
            </a:r>
            <a:r>
              <a:rPr lang="ru-RU" sz="3600" b="1" i="1" smtClean="0">
                <a:solidFill>
                  <a:schemeClr val="tx1"/>
                </a:solidFill>
              </a:rPr>
              <a:t> </a:t>
            </a:r>
            <a:r>
              <a:rPr sz="3600" b="1" i="1" err="1" smtClean="0">
                <a:solidFill>
                  <a:schemeClr val="tx1"/>
                </a:solidFill>
              </a:rPr>
              <a:t>Urtica</a:t>
            </a:r>
            <a:r>
              <a:rPr sz="3600" b="1" i="1" smtClean="0">
                <a:solidFill>
                  <a:schemeClr val="tx1"/>
                </a:solidFill>
              </a:rPr>
              <a:t> </a:t>
            </a:r>
            <a:r>
              <a:rPr sz="3600" b="1" i="1" err="1" smtClean="0">
                <a:solidFill>
                  <a:schemeClr val="tx1"/>
                </a:solidFill>
              </a:rPr>
              <a:t>urens</a:t>
            </a:r>
            <a:r>
              <a:rPr lang="ru-RU" sz="3600" b="1" i="1" smtClean="0">
                <a:solidFill>
                  <a:schemeClr val="tx1"/>
                </a:solidFill>
              </a:rPr>
              <a:t>– 5,0</a:t>
            </a:r>
            <a:endParaRPr lang="ru-RU" sz="3600" b="1">
              <a:solidFill>
                <a:schemeClr val="tx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Содержимое 2"/>
          <p:cNvSpPr>
            <a:spLocks noGrp="1"/>
          </p:cNvSpPr>
          <p:nvPr>
            <p:ph idx="1"/>
          </p:nvPr>
        </p:nvSpPr>
        <p:spPr>
          <a:xfrm>
            <a:off x="457200" y="1071563"/>
            <a:ext cx="8229600" cy="5054600"/>
          </a:xfrm>
        </p:spPr>
        <p:txBody>
          <a:bodyPr/>
          <a:lstStyle/>
          <a:p>
            <a:r>
              <a:rPr lang="ru-RU" smtClean="0"/>
              <a:t>Оформлюють етикеткою (назва сировини на латинській  мові, позначення матричної настойки Ø, вага, дата виробництва, співвідношення сировини і спирту).</a:t>
            </a:r>
          </a:p>
          <a:p>
            <a:r>
              <a:rPr lang="uk-UA" smtClean="0"/>
              <a:t>Даний базисний препарат </a:t>
            </a:r>
            <a:br>
              <a:rPr lang="uk-UA" smtClean="0"/>
            </a:br>
            <a:r>
              <a:rPr lang="uk-UA" smtClean="0"/>
              <a:t>в подальшому використовується</a:t>
            </a:r>
            <a:br>
              <a:rPr lang="uk-UA" smtClean="0"/>
            </a:br>
            <a:r>
              <a:rPr lang="uk-UA" smtClean="0"/>
              <a:t>для виготовлення гомеопатичних лікарських форм для лікування </a:t>
            </a:r>
            <a:br>
              <a:rPr lang="uk-UA" smtClean="0"/>
            </a:br>
            <a:r>
              <a:rPr lang="uk-UA" smtClean="0"/>
              <a:t>опіків та кропив'янки</a:t>
            </a:r>
            <a:endParaRPr lang="ru-RU" smtClean="0"/>
          </a:p>
        </p:txBody>
      </p:sp>
      <p:sp>
        <p:nvSpPr>
          <p:cNvPr id="8" name="Заголовок 1"/>
          <p:cNvSpPr>
            <a:spLocks noGrp="1"/>
          </p:cNvSpPr>
          <p:nvPr>
            <p:ph type="title"/>
          </p:nvPr>
        </p:nvSpPr>
        <p:spPr>
          <a:xfrm>
            <a:off x="428596" y="0"/>
            <a:ext cx="8229600" cy="939784"/>
          </a:xfrm>
        </p:spPr>
        <p:txBody>
          <a:bodyPr/>
          <a:lstStyle/>
          <a:p>
            <a:pPr fontAlgn="auto">
              <a:spcAft>
                <a:spcPts val="0"/>
              </a:spcAft>
              <a:defRPr/>
            </a:pPr>
            <a:r>
              <a:rPr lang="uk-UA" smtClean="0">
                <a:solidFill>
                  <a:schemeClr val="tx1"/>
                </a:solidFill>
              </a:rPr>
              <a:t>Оформлення</a:t>
            </a:r>
            <a:endParaRPr lang="ru-RU">
              <a:solidFill>
                <a:schemeClr val="tx1"/>
              </a:solidFill>
            </a:endParaRPr>
          </a:p>
        </p:txBody>
      </p:sp>
      <p:grpSp>
        <p:nvGrpSpPr>
          <p:cNvPr id="22531" name="Group 2"/>
          <p:cNvGrpSpPr>
            <a:grpSpLocks/>
          </p:cNvGrpSpPr>
          <p:nvPr/>
        </p:nvGrpSpPr>
        <p:grpSpPr bwMode="auto">
          <a:xfrm>
            <a:off x="6929438" y="2643188"/>
            <a:ext cx="1857375" cy="3571875"/>
            <a:chOff x="11024" y="9312"/>
            <a:chExt cx="1868" cy="3509"/>
          </a:xfrm>
        </p:grpSpPr>
        <p:pic>
          <p:nvPicPr>
            <p:cNvPr id="22532" name="Picture 3"/>
            <p:cNvPicPr>
              <a:picLocks noChangeAspect="1" noChangeArrowheads="1"/>
            </p:cNvPicPr>
            <p:nvPr/>
          </p:nvPicPr>
          <p:blipFill>
            <a:blip r:embed="rId2"/>
            <a:srcRect l="6320" t="6963" r="67078" b="5493"/>
            <a:stretch>
              <a:fillRect/>
            </a:stretch>
          </p:blipFill>
          <p:spPr bwMode="auto">
            <a:xfrm>
              <a:off x="11024" y="9312"/>
              <a:ext cx="1868" cy="3509"/>
            </a:xfrm>
            <a:prstGeom prst="rect">
              <a:avLst/>
            </a:prstGeom>
            <a:noFill/>
            <a:ln w="9525">
              <a:noFill/>
              <a:miter lim="800000"/>
              <a:headEnd/>
              <a:tailEnd/>
            </a:ln>
          </p:spPr>
        </p:pic>
        <p:sp>
          <p:nvSpPr>
            <p:cNvPr id="22533" name="Text Box 4"/>
            <p:cNvSpPr txBox="1">
              <a:spLocks noChangeArrowheads="1"/>
            </p:cNvSpPr>
            <p:nvPr/>
          </p:nvSpPr>
          <p:spPr bwMode="auto">
            <a:xfrm>
              <a:off x="11162" y="10996"/>
              <a:ext cx="1522" cy="983"/>
            </a:xfrm>
            <a:prstGeom prst="rect">
              <a:avLst/>
            </a:prstGeom>
            <a:solidFill>
              <a:srgbClr val="FFFFFF"/>
            </a:solidFill>
            <a:ln w="9525">
              <a:solidFill>
                <a:srgbClr val="000000"/>
              </a:solidFill>
              <a:miter lim="800000"/>
              <a:headEnd/>
              <a:tailEnd/>
            </a:ln>
          </p:spPr>
          <p:txBody>
            <a:bodyPr lIns="0" tIns="0" rIns="0" bIns="0"/>
            <a:lstStyle/>
            <a:p>
              <a:pPr algn="ctr"/>
              <a:r>
                <a:rPr lang="en-US" sz="1400" b="1">
                  <a:latin typeface="Constantia" pitchFamily="18" charset="0"/>
                </a:rPr>
                <a:t>Urtica urens </a:t>
              </a:r>
              <a:r>
                <a:rPr lang="en-US" sz="1400">
                  <a:latin typeface="Constantia" pitchFamily="18" charset="0"/>
                  <a:sym typeface="Symbol" pitchFamily="18" charset="2"/>
                </a:rPr>
                <a:t></a:t>
              </a:r>
              <a:endParaRPr lang="ru-RU" sz="1400" b="1">
                <a:latin typeface="Constantia" pitchFamily="18" charset="0"/>
              </a:endParaRPr>
            </a:p>
            <a:p>
              <a:pPr algn="ctr"/>
              <a:r>
                <a:rPr lang="uk-UA" sz="1400" b="1">
                  <a:latin typeface="Constantia" pitchFamily="18" charset="0"/>
                </a:rPr>
                <a:t>(1:2) 10,0</a:t>
              </a:r>
              <a:endParaRPr lang="ru-RU" sz="1400">
                <a:latin typeface="Constantia" pitchFamily="18" charset="0"/>
              </a:endParaRPr>
            </a:p>
            <a:p>
              <a:pPr algn="ctr"/>
              <a:r>
                <a:rPr lang="ru-RU" sz="1200">
                  <a:latin typeface="Constantia" pitchFamily="18" charset="0"/>
                </a:rPr>
                <a:t>спирт етиловий</a:t>
              </a:r>
              <a:r>
                <a:rPr lang="en-US" sz="1200">
                  <a:latin typeface="Constantia" pitchFamily="18" charset="0"/>
                </a:rPr>
                <a:t> 45 %</a:t>
              </a:r>
              <a:endParaRPr lang="uk-UA" sz="1200">
                <a:latin typeface="Constantia" pitchFamily="18" charset="0"/>
              </a:endParaRPr>
            </a:p>
            <a:p>
              <a:pPr algn="ctr"/>
              <a:endParaRPr lang="ru-RU" sz="1200">
                <a:latin typeface="Constantia" pitchFamily="18" charset="0"/>
              </a:endParaRPr>
            </a:p>
            <a:p>
              <a:pPr algn="ctr"/>
              <a:r>
                <a:rPr lang="uk-UA" sz="1200">
                  <a:latin typeface="Constantia" pitchFamily="18" charset="0"/>
                </a:rPr>
                <a:t>15.09.2017 р.  </a:t>
              </a:r>
              <a:r>
                <a:rPr lang="ru-RU" sz="1200">
                  <a:latin typeface="Constantia" pitchFamily="18" charset="0"/>
                </a:rPr>
                <a:t>(</a:t>
              </a:r>
              <a:r>
                <a:rPr lang="uk-UA" sz="1200">
                  <a:latin typeface="Constantia" pitchFamily="18" charset="0"/>
                </a:rPr>
                <a:t>Підпис)</a:t>
              </a:r>
              <a:endParaRPr lang="ru-RU" sz="1200"/>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Содержимое 2"/>
          <p:cNvSpPr>
            <a:spLocks noGrp="1"/>
          </p:cNvSpPr>
          <p:nvPr>
            <p:ph idx="1"/>
          </p:nvPr>
        </p:nvSpPr>
        <p:spPr>
          <a:xfrm>
            <a:off x="428625" y="1000125"/>
            <a:ext cx="8501063" cy="4525963"/>
          </a:xfrm>
        </p:spPr>
        <p:txBody>
          <a:bodyPr/>
          <a:lstStyle/>
          <a:p>
            <a:r>
              <a:rPr lang="uk-UA" sz="2300" smtClean="0"/>
              <a:t>Контроль якості базисних гомеопатичних лікарських засобів для внутрішнього застосування проводять за загальними показниками: зовнішній вигляд (прозорість, колір), запах, відносна густина, концентрація спирту, ідентифікація і кількісний аналіз діючих речовин, якщо зазначено у окремих статтях.</a:t>
            </a:r>
            <a:endParaRPr lang="ru-RU" sz="2300" smtClean="0"/>
          </a:p>
          <a:p>
            <a:r>
              <a:rPr lang="uk-UA" sz="2300" smtClean="0"/>
              <a:t>Відхилення у вмісті лікарських речовин в розчині (якщо немає інших зазначень у статтях) не повинні перевищувати:</a:t>
            </a:r>
            <a:endParaRPr lang="ru-RU" sz="2300" smtClean="0"/>
          </a:p>
          <a:p>
            <a:r>
              <a:rPr lang="uk-UA" sz="2300" u="sng" smtClean="0"/>
              <a:t>+</a:t>
            </a:r>
            <a:r>
              <a:rPr lang="uk-UA" sz="2300" smtClean="0"/>
              <a:t> 5 % при вмісті 10 % або 1 % речовини (перше або друге десяткове розведення) відповідно;</a:t>
            </a:r>
            <a:endParaRPr lang="ru-RU" sz="2300" smtClean="0"/>
          </a:p>
          <a:p>
            <a:r>
              <a:rPr lang="uk-UA" sz="2300" u="sng" smtClean="0"/>
              <a:t>+</a:t>
            </a:r>
            <a:r>
              <a:rPr lang="uk-UA" sz="2300" smtClean="0"/>
              <a:t> 10 % при вмісті 0,1 % речовини (третє десяткове розведення).</a:t>
            </a:r>
            <a:endParaRPr lang="ru-RU" sz="2300" smtClean="0"/>
          </a:p>
          <a:p>
            <a:r>
              <a:rPr lang="uk-UA" sz="2300" smtClean="0"/>
              <a:t>Після виготовлення гомеопатичних базисних препаратів їх маса не повинні перевищувати норм допустимих відхилень.</a:t>
            </a:r>
            <a:endParaRPr lang="ru-RU" sz="2300" smtClean="0"/>
          </a:p>
        </p:txBody>
      </p:sp>
      <p:sp>
        <p:nvSpPr>
          <p:cNvPr id="2" name="Заголовок 1"/>
          <p:cNvSpPr>
            <a:spLocks noGrp="1"/>
          </p:cNvSpPr>
          <p:nvPr>
            <p:ph type="title"/>
          </p:nvPr>
        </p:nvSpPr>
        <p:spPr>
          <a:xfrm>
            <a:off x="500034" y="214290"/>
            <a:ext cx="8229600" cy="785794"/>
          </a:xfrm>
        </p:spPr>
        <p:txBody>
          <a:bodyPr/>
          <a:lstStyle/>
          <a:p>
            <a:pPr fontAlgn="auto">
              <a:spcAft>
                <a:spcPts val="0"/>
              </a:spcAft>
              <a:defRPr/>
            </a:pPr>
            <a:r>
              <a:rPr lang="uk-UA" smtClean="0">
                <a:solidFill>
                  <a:schemeClr val="tx1"/>
                </a:solidFill>
              </a:rPr>
              <a:t>Контроль якості</a:t>
            </a:r>
            <a:endParaRPr lang="ru-RU">
              <a:solidFill>
                <a:schemeClr val="tx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71414"/>
            <a:ext cx="8229600" cy="785810"/>
          </a:xfrm>
        </p:spPr>
        <p:txBody>
          <a:bodyPr/>
          <a:lstStyle/>
          <a:p>
            <a:pPr fontAlgn="auto" hangingPunct="0">
              <a:spcAft>
                <a:spcPts val="0"/>
              </a:spcAft>
              <a:defRPr/>
            </a:pPr>
            <a:r>
              <a:rPr lang="ru-RU" sz="2000" smtClean="0">
                <a:solidFill>
                  <a:schemeClr val="tx1"/>
                </a:solidFill>
              </a:rPr>
              <a:t>АЛГОРИТМ ТЕХНОЛОГ</a:t>
            </a:r>
            <a:r>
              <a:rPr lang="uk-UA" sz="2000" smtClean="0">
                <a:solidFill>
                  <a:schemeClr val="tx1"/>
                </a:solidFill>
              </a:rPr>
              <a:t>ІЇ МАТРИЧНОЇ НАСТОЙКИ</a:t>
            </a:r>
            <a:r>
              <a:rPr lang="ru-RU" sz="2000" smtClean="0">
                <a:solidFill>
                  <a:schemeClr val="tx1"/>
                </a:solidFill>
              </a:rPr>
              <a:t/>
            </a:r>
            <a:br>
              <a:rPr lang="ru-RU" sz="2000" smtClean="0">
                <a:solidFill>
                  <a:schemeClr val="tx1"/>
                </a:solidFill>
              </a:rPr>
            </a:br>
            <a:r>
              <a:rPr lang="ru-RU" sz="2000" smtClean="0">
                <a:solidFill>
                  <a:schemeClr val="tx1"/>
                </a:solidFill>
              </a:rPr>
              <a:t>ЗА </a:t>
            </a:r>
            <a:r>
              <a:rPr lang="ru-RU" sz="2000" b="1" i="1" u="sng" smtClean="0">
                <a:solidFill>
                  <a:schemeClr val="tx1"/>
                </a:solidFill>
              </a:rPr>
              <a:t>МЕТОДОМ 2</a:t>
            </a:r>
            <a:r>
              <a:rPr lang="ru-RU" sz="2000" smtClean="0">
                <a:solidFill>
                  <a:schemeClr val="tx1"/>
                </a:solidFill>
              </a:rPr>
              <a:t> ЗГІДНО ДФУ</a:t>
            </a:r>
            <a:endParaRPr lang="ru-RU" sz="2000">
              <a:solidFill>
                <a:schemeClr val="tx1"/>
              </a:solidFill>
            </a:endParaRPr>
          </a:p>
        </p:txBody>
      </p:sp>
      <p:grpSp>
        <p:nvGrpSpPr>
          <p:cNvPr id="24578" name="Group 2"/>
          <p:cNvGrpSpPr>
            <a:grpSpLocks/>
          </p:cNvGrpSpPr>
          <p:nvPr/>
        </p:nvGrpSpPr>
        <p:grpSpPr bwMode="auto">
          <a:xfrm>
            <a:off x="428625" y="857250"/>
            <a:ext cx="8429625" cy="5786438"/>
            <a:chOff x="1341" y="3171"/>
            <a:chExt cx="9900" cy="12279"/>
          </a:xfrm>
        </p:grpSpPr>
        <p:sp>
          <p:nvSpPr>
            <p:cNvPr id="2051" name="Text Box 3"/>
            <p:cNvSpPr txBox="1">
              <a:spLocks noChangeArrowheads="1"/>
            </p:cNvSpPr>
            <p:nvPr/>
          </p:nvSpPr>
          <p:spPr bwMode="auto">
            <a:xfrm>
              <a:off x="5074" y="3171"/>
              <a:ext cx="2388" cy="546"/>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Вихідна сировина</a:t>
              </a:r>
              <a:endParaRPr lang="ru-RU" sz="1050">
                <a:latin typeface="Arial" pitchFamily="34" charset="0"/>
                <a:cs typeface="Arial" pitchFamily="34" charset="0"/>
              </a:endParaRPr>
            </a:p>
          </p:txBody>
        </p:sp>
        <p:sp>
          <p:nvSpPr>
            <p:cNvPr id="2052" name="Text Box 4"/>
            <p:cNvSpPr txBox="1">
              <a:spLocks noChangeArrowheads="1"/>
            </p:cNvSpPr>
            <p:nvPr/>
          </p:nvSpPr>
          <p:spPr bwMode="auto">
            <a:xfrm>
              <a:off x="7822" y="4428"/>
              <a:ext cx="3419" cy="143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b="1">
                  <a:latin typeface="Times New Roman" pitchFamily="18" charset="0"/>
                  <a:cs typeface="Arial" pitchFamily="34" charset="0"/>
                </a:rPr>
                <a:t>Метод 2</a:t>
              </a:r>
              <a:r>
                <a:rPr lang="en-US" sz="1050" b="1">
                  <a:latin typeface="Times New Roman" pitchFamily="18" charset="0"/>
                  <a:cs typeface="Arial" pitchFamily="34" charset="0"/>
                </a:rPr>
                <a:t>b</a:t>
              </a:r>
              <a:endParaRPr lang="uk-UA" sz="1050" b="1">
                <a:latin typeface="Times New Roman" pitchFamily="18" charset="0"/>
                <a:cs typeface="Arial" pitchFamily="34" charset="0"/>
              </a:endParaRPr>
            </a:p>
            <a:p>
              <a:pPr algn="ctr">
                <a:spcBef>
                  <a:spcPts val="300"/>
                </a:spcBef>
                <a:spcAft>
                  <a:spcPts val="300"/>
                </a:spcAft>
                <a:defRPr/>
              </a:pPr>
              <a:r>
                <a:rPr lang="uk-UA" sz="1050">
                  <a:latin typeface="Times New Roman" pitchFamily="18" charset="0"/>
                  <a:cs typeface="Arial" pitchFamily="34" charset="0"/>
                </a:rPr>
                <a:t>Свіжа рослинна сировина, що звичайно містить менше 70 % віджатого соку і більше 60 % вологи та, що не містить ефірних олій або смол</a:t>
              </a:r>
              <a:endParaRPr lang="ru-RU" sz="1050">
                <a:latin typeface="Arial" pitchFamily="34" charset="0"/>
                <a:cs typeface="Arial" pitchFamily="34" charset="0"/>
              </a:endParaRPr>
            </a:p>
          </p:txBody>
        </p:sp>
        <p:sp>
          <p:nvSpPr>
            <p:cNvPr id="2053" name="Text Box 5"/>
            <p:cNvSpPr txBox="1">
              <a:spLocks noChangeArrowheads="1"/>
            </p:cNvSpPr>
            <p:nvPr/>
          </p:nvSpPr>
          <p:spPr bwMode="auto">
            <a:xfrm>
              <a:off x="4941" y="4434"/>
              <a:ext cx="1260" cy="1442"/>
            </a:xfrm>
            <a:prstGeom prst="rect">
              <a:avLst/>
            </a:prstGeom>
            <a:solidFill>
              <a:srgbClr val="FFFFFF"/>
            </a:solidFill>
            <a:ln w="9525">
              <a:solidFill>
                <a:srgbClr val="000000"/>
              </a:solidFill>
              <a:miter lim="800000"/>
              <a:headEnd/>
              <a:tailEnd/>
            </a:ln>
          </p:spPr>
          <p:txBody>
            <a:bodyPr lIns="0" tIns="0" rIns="0" bIns="0"/>
            <a:lstStyle/>
            <a:p>
              <a:pPr algn="ctr">
                <a:spcAft>
                  <a:spcPts val="1000"/>
                </a:spcAft>
                <a:defRPr/>
              </a:pPr>
              <a:r>
                <a:rPr lang="uk-UA" sz="1050">
                  <a:latin typeface="Calibri" pitchFamily="34" charset="0"/>
                  <a:cs typeface="Arial" pitchFamily="34" charset="0"/>
                </a:rPr>
                <a:t>Спирт </a:t>
              </a:r>
            </a:p>
            <a:p>
              <a:pPr algn="ctr">
                <a:spcAft>
                  <a:spcPts val="1000"/>
                </a:spcAft>
                <a:defRPr/>
              </a:pPr>
              <a:r>
                <a:rPr lang="uk-UA" sz="1050">
                  <a:latin typeface="Calibri" pitchFamily="34" charset="0"/>
                  <a:cs typeface="Arial" pitchFamily="34" charset="0"/>
                </a:rPr>
                <a:t>етиловий 90 % - вий</a:t>
              </a:r>
              <a:endParaRPr lang="ru-RU" sz="1050">
                <a:latin typeface="Arial" pitchFamily="34" charset="0"/>
                <a:cs typeface="Arial" pitchFamily="34" charset="0"/>
              </a:endParaRPr>
            </a:p>
          </p:txBody>
        </p:sp>
        <p:sp>
          <p:nvSpPr>
            <p:cNvPr id="2054" name="Text Box 6"/>
            <p:cNvSpPr txBox="1">
              <a:spLocks noChangeArrowheads="1"/>
            </p:cNvSpPr>
            <p:nvPr/>
          </p:nvSpPr>
          <p:spPr bwMode="auto">
            <a:xfrm>
              <a:off x="1341" y="4434"/>
              <a:ext cx="3419" cy="1432"/>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b="1">
                  <a:latin typeface="Times New Roman" pitchFamily="18" charset="0"/>
                  <a:cs typeface="Arial" pitchFamily="34" charset="0"/>
                </a:rPr>
                <a:t>Метод 2а</a:t>
              </a:r>
            </a:p>
            <a:p>
              <a:pPr algn="ctr">
                <a:spcBef>
                  <a:spcPts val="100"/>
                </a:spcBef>
                <a:spcAft>
                  <a:spcPts val="300"/>
                </a:spcAft>
                <a:defRPr/>
              </a:pPr>
              <a:r>
                <a:rPr lang="uk-UA" sz="1050">
                  <a:latin typeface="Times New Roman" pitchFamily="18" charset="0"/>
                  <a:cs typeface="Arial" pitchFamily="34" charset="0"/>
                </a:rPr>
                <a:t>Свіжа рослинна сировина, що звичайно містить менше 70 % віджатого соку і більше 60 % вологи та, що не містить ефірних олій або смол</a:t>
              </a:r>
              <a:endParaRPr lang="ru-RU" sz="1050">
                <a:latin typeface="Arial" pitchFamily="34" charset="0"/>
                <a:cs typeface="Arial" pitchFamily="34" charset="0"/>
              </a:endParaRPr>
            </a:p>
          </p:txBody>
        </p:sp>
        <p:sp>
          <p:nvSpPr>
            <p:cNvPr id="2055" name="Text Box 7"/>
            <p:cNvSpPr txBox="1">
              <a:spLocks noChangeArrowheads="1"/>
            </p:cNvSpPr>
            <p:nvPr/>
          </p:nvSpPr>
          <p:spPr bwMode="auto">
            <a:xfrm>
              <a:off x="1341" y="6263"/>
              <a:ext cx="3419" cy="374"/>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defRPr/>
              </a:pPr>
              <a:r>
                <a:rPr lang="uk-UA" sz="1050">
                  <a:latin typeface="Times New Roman" pitchFamily="18" charset="0"/>
                  <a:cs typeface="Arial" pitchFamily="34" charset="0"/>
                </a:rPr>
                <a:t>Подрібнення сировини</a:t>
              </a:r>
              <a:endParaRPr lang="ru-RU" sz="1050">
                <a:latin typeface="Arial" pitchFamily="34" charset="0"/>
                <a:cs typeface="Arial" pitchFamily="34" charset="0"/>
              </a:endParaRPr>
            </a:p>
          </p:txBody>
        </p:sp>
        <p:sp>
          <p:nvSpPr>
            <p:cNvPr id="2056" name="Text Box 8"/>
            <p:cNvSpPr txBox="1">
              <a:spLocks noChangeArrowheads="1"/>
            </p:cNvSpPr>
            <p:nvPr/>
          </p:nvSpPr>
          <p:spPr bwMode="auto">
            <a:xfrm>
              <a:off x="1341" y="6995"/>
              <a:ext cx="3419" cy="62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Визначення втрати в масі при висушуванні</a:t>
              </a:r>
              <a:endParaRPr lang="ru-RU" sz="1050">
                <a:latin typeface="Arial" pitchFamily="34" charset="0"/>
                <a:cs typeface="Arial" pitchFamily="34" charset="0"/>
              </a:endParaRPr>
            </a:p>
          </p:txBody>
        </p:sp>
        <p:sp>
          <p:nvSpPr>
            <p:cNvPr id="2057" name="Text Box 9"/>
            <p:cNvSpPr txBox="1">
              <a:spLocks noChangeArrowheads="1"/>
            </p:cNvSpPr>
            <p:nvPr/>
          </p:nvSpPr>
          <p:spPr bwMode="auto">
            <a:xfrm>
              <a:off x="1341" y="8692"/>
              <a:ext cx="3419" cy="1031"/>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Змішування із половинною за масою кількістю спирту </a:t>
              </a:r>
              <a:br>
                <a:rPr lang="uk-UA" sz="1050">
                  <a:latin typeface="Times New Roman" pitchFamily="18" charset="0"/>
                  <a:cs typeface="Arial" pitchFamily="34" charset="0"/>
                </a:rPr>
              </a:br>
              <a:r>
                <a:rPr lang="uk-UA" sz="1050">
                  <a:latin typeface="Times New Roman" pitchFamily="18" charset="0"/>
                  <a:cs typeface="Arial" pitchFamily="34" charset="0"/>
                </a:rPr>
                <a:t>етилового 90 %-вого</a:t>
              </a:r>
              <a:endParaRPr lang="ru-RU" sz="1050">
                <a:latin typeface="Arial" pitchFamily="34" charset="0"/>
                <a:cs typeface="Arial" pitchFamily="34" charset="0"/>
              </a:endParaRPr>
            </a:p>
          </p:txBody>
        </p:sp>
        <p:sp>
          <p:nvSpPr>
            <p:cNvPr id="2058" name="Text Box 10"/>
            <p:cNvSpPr txBox="1">
              <a:spLocks noChangeArrowheads="1"/>
            </p:cNvSpPr>
            <p:nvPr/>
          </p:nvSpPr>
          <p:spPr bwMode="auto">
            <a:xfrm>
              <a:off x="1341" y="7971"/>
              <a:ext cx="3419"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Відважування</a:t>
              </a:r>
              <a:endParaRPr lang="ru-RU" sz="1050">
                <a:latin typeface="Arial" pitchFamily="34" charset="0"/>
                <a:cs typeface="Arial" pitchFamily="34" charset="0"/>
              </a:endParaRPr>
            </a:p>
          </p:txBody>
        </p:sp>
        <p:sp>
          <p:nvSpPr>
            <p:cNvPr id="2059" name="Freeform 11"/>
            <p:cNvSpPr>
              <a:spLocks/>
            </p:cNvSpPr>
            <p:nvPr/>
          </p:nvSpPr>
          <p:spPr bwMode="auto">
            <a:xfrm>
              <a:off x="6202" y="3713"/>
              <a:ext cx="2"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60" name="Line 12"/>
            <p:cNvSpPr>
              <a:spLocks noChangeShapeType="1"/>
            </p:cNvSpPr>
            <p:nvPr/>
          </p:nvSpPr>
          <p:spPr bwMode="auto">
            <a:xfrm flipV="1">
              <a:off x="3140" y="4067"/>
              <a:ext cx="6121" cy="7"/>
            </a:xfrm>
            <a:prstGeom prst="line">
              <a:avLst/>
            </a:prstGeom>
            <a:noFill/>
            <a:ln w="9525">
              <a:solidFill>
                <a:srgbClr val="000000"/>
              </a:solidFill>
              <a:round/>
              <a:headEnd/>
              <a:tailEnd/>
            </a:ln>
          </p:spPr>
          <p:txBody>
            <a:bodyPr/>
            <a:lstStyle/>
            <a:p>
              <a:pPr fontAlgn="auto">
                <a:spcBef>
                  <a:spcPts val="0"/>
                </a:spcBef>
                <a:spcAft>
                  <a:spcPts val="0"/>
                </a:spcAft>
                <a:defRPr/>
              </a:pPr>
              <a:endParaRPr lang="ru-RU" sz="1050">
                <a:latin typeface="+mn-lt"/>
                <a:cs typeface="+mn-cs"/>
              </a:endParaRPr>
            </a:p>
          </p:txBody>
        </p:sp>
        <p:sp>
          <p:nvSpPr>
            <p:cNvPr id="2061" name="Freeform 13"/>
            <p:cNvSpPr>
              <a:spLocks/>
            </p:cNvSpPr>
            <p:nvPr/>
          </p:nvSpPr>
          <p:spPr bwMode="auto">
            <a:xfrm>
              <a:off x="3140" y="4074"/>
              <a:ext cx="4"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62" name="Freeform 14"/>
            <p:cNvSpPr>
              <a:spLocks/>
            </p:cNvSpPr>
            <p:nvPr/>
          </p:nvSpPr>
          <p:spPr bwMode="auto">
            <a:xfrm>
              <a:off x="6921" y="4074"/>
              <a:ext cx="2"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63" name="Freeform 15"/>
            <p:cNvSpPr>
              <a:spLocks/>
            </p:cNvSpPr>
            <p:nvPr/>
          </p:nvSpPr>
          <p:spPr bwMode="auto">
            <a:xfrm>
              <a:off x="9259" y="4074"/>
              <a:ext cx="2"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64" name="Freeform 16"/>
            <p:cNvSpPr>
              <a:spLocks/>
            </p:cNvSpPr>
            <p:nvPr/>
          </p:nvSpPr>
          <p:spPr bwMode="auto">
            <a:xfrm>
              <a:off x="3138" y="5876"/>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65" name="Freeform 17"/>
            <p:cNvSpPr>
              <a:spLocks/>
            </p:cNvSpPr>
            <p:nvPr/>
          </p:nvSpPr>
          <p:spPr bwMode="auto">
            <a:xfrm>
              <a:off x="3138" y="6637"/>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66" name="Freeform 18"/>
            <p:cNvSpPr>
              <a:spLocks/>
            </p:cNvSpPr>
            <p:nvPr/>
          </p:nvSpPr>
          <p:spPr bwMode="auto">
            <a:xfrm>
              <a:off x="3140" y="7614"/>
              <a:ext cx="4"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67" name="Freeform 19"/>
            <p:cNvSpPr>
              <a:spLocks/>
            </p:cNvSpPr>
            <p:nvPr/>
          </p:nvSpPr>
          <p:spPr bwMode="auto">
            <a:xfrm>
              <a:off x="3140" y="8335"/>
              <a:ext cx="4"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68" name="Freeform 20"/>
            <p:cNvSpPr>
              <a:spLocks/>
            </p:cNvSpPr>
            <p:nvPr/>
          </p:nvSpPr>
          <p:spPr bwMode="auto">
            <a:xfrm>
              <a:off x="3140" y="9767"/>
              <a:ext cx="4"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69" name="Text Box 21"/>
            <p:cNvSpPr txBox="1">
              <a:spLocks noChangeArrowheads="1"/>
            </p:cNvSpPr>
            <p:nvPr/>
          </p:nvSpPr>
          <p:spPr bwMode="auto">
            <a:xfrm>
              <a:off x="6380" y="4434"/>
              <a:ext cx="1260" cy="1442"/>
            </a:xfrm>
            <a:prstGeom prst="rect">
              <a:avLst/>
            </a:prstGeom>
            <a:solidFill>
              <a:srgbClr val="FFFFFF"/>
            </a:solidFill>
            <a:ln w="9525">
              <a:solidFill>
                <a:srgbClr val="000000"/>
              </a:solidFill>
              <a:miter lim="800000"/>
              <a:headEnd/>
              <a:tailEnd/>
            </a:ln>
          </p:spPr>
          <p:txBody>
            <a:bodyPr lIns="0" tIns="0" rIns="0" bIns="0"/>
            <a:lstStyle/>
            <a:p>
              <a:pPr algn="ctr">
                <a:spcAft>
                  <a:spcPts val="1000"/>
                </a:spcAft>
                <a:defRPr/>
              </a:pPr>
              <a:r>
                <a:rPr lang="uk-UA" sz="1050">
                  <a:latin typeface="Calibri" pitchFamily="34" charset="0"/>
                  <a:cs typeface="Arial" pitchFamily="34" charset="0"/>
                </a:rPr>
                <a:t>Спирт </a:t>
              </a:r>
            </a:p>
            <a:p>
              <a:pPr algn="ctr">
                <a:spcAft>
                  <a:spcPts val="1000"/>
                </a:spcAft>
                <a:defRPr/>
              </a:pPr>
              <a:r>
                <a:rPr lang="uk-UA" sz="1050">
                  <a:latin typeface="Calibri" pitchFamily="34" charset="0"/>
                  <a:cs typeface="Arial" pitchFamily="34" charset="0"/>
                </a:rPr>
                <a:t>етиловий 70 % - вий</a:t>
              </a:r>
              <a:endParaRPr lang="ru-RU" sz="1050">
                <a:latin typeface="Arial" pitchFamily="34" charset="0"/>
                <a:cs typeface="Arial" pitchFamily="34" charset="0"/>
              </a:endParaRPr>
            </a:p>
          </p:txBody>
        </p:sp>
        <p:sp>
          <p:nvSpPr>
            <p:cNvPr id="2070" name="Freeform 22"/>
            <p:cNvSpPr>
              <a:spLocks/>
            </p:cNvSpPr>
            <p:nvPr/>
          </p:nvSpPr>
          <p:spPr bwMode="auto">
            <a:xfrm>
              <a:off x="5659" y="4074"/>
              <a:ext cx="2"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71" name="Line 23"/>
            <p:cNvSpPr>
              <a:spLocks noChangeShapeType="1"/>
            </p:cNvSpPr>
            <p:nvPr/>
          </p:nvSpPr>
          <p:spPr bwMode="auto">
            <a:xfrm>
              <a:off x="5482" y="5866"/>
              <a:ext cx="0" cy="3062"/>
            </a:xfrm>
            <a:prstGeom prst="line">
              <a:avLst/>
            </a:prstGeom>
            <a:noFill/>
            <a:ln w="9525">
              <a:solidFill>
                <a:srgbClr val="000000"/>
              </a:solidFill>
              <a:round/>
              <a:headEnd/>
              <a:tailEnd/>
            </a:ln>
          </p:spPr>
          <p:txBody>
            <a:bodyPr/>
            <a:lstStyle/>
            <a:p>
              <a:pPr fontAlgn="auto">
                <a:spcBef>
                  <a:spcPts val="0"/>
                </a:spcBef>
                <a:spcAft>
                  <a:spcPts val="0"/>
                </a:spcAft>
                <a:defRPr/>
              </a:pPr>
              <a:endParaRPr lang="ru-RU" sz="1050">
                <a:latin typeface="+mn-lt"/>
                <a:cs typeface="+mn-cs"/>
              </a:endParaRPr>
            </a:p>
          </p:txBody>
        </p:sp>
        <p:sp>
          <p:nvSpPr>
            <p:cNvPr id="2072" name="Line 24"/>
            <p:cNvSpPr>
              <a:spLocks noChangeShapeType="1"/>
            </p:cNvSpPr>
            <p:nvPr/>
          </p:nvSpPr>
          <p:spPr bwMode="auto">
            <a:xfrm flipH="1">
              <a:off x="4760" y="8928"/>
              <a:ext cx="722" cy="0"/>
            </a:xfrm>
            <a:prstGeom prst="line">
              <a:avLst/>
            </a:pr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73" name="Line 25"/>
            <p:cNvSpPr>
              <a:spLocks noChangeShapeType="1"/>
            </p:cNvSpPr>
            <p:nvPr/>
          </p:nvSpPr>
          <p:spPr bwMode="auto">
            <a:xfrm>
              <a:off x="7100" y="5866"/>
              <a:ext cx="0" cy="3062"/>
            </a:xfrm>
            <a:prstGeom prst="line">
              <a:avLst/>
            </a:prstGeom>
            <a:noFill/>
            <a:ln w="9525">
              <a:solidFill>
                <a:srgbClr val="000000"/>
              </a:solidFill>
              <a:round/>
              <a:headEnd/>
              <a:tailEnd/>
            </a:ln>
          </p:spPr>
          <p:txBody>
            <a:bodyPr/>
            <a:lstStyle/>
            <a:p>
              <a:pPr fontAlgn="auto">
                <a:spcBef>
                  <a:spcPts val="0"/>
                </a:spcBef>
                <a:spcAft>
                  <a:spcPts val="0"/>
                </a:spcAft>
                <a:defRPr/>
              </a:pPr>
              <a:endParaRPr lang="ru-RU" sz="1050">
                <a:latin typeface="+mn-lt"/>
                <a:cs typeface="+mn-cs"/>
              </a:endParaRPr>
            </a:p>
          </p:txBody>
        </p:sp>
        <p:sp>
          <p:nvSpPr>
            <p:cNvPr id="2074" name="Line 26"/>
            <p:cNvSpPr>
              <a:spLocks noChangeShapeType="1"/>
            </p:cNvSpPr>
            <p:nvPr/>
          </p:nvSpPr>
          <p:spPr bwMode="auto">
            <a:xfrm>
              <a:off x="7100" y="8928"/>
              <a:ext cx="722" cy="0"/>
            </a:xfrm>
            <a:prstGeom prst="line">
              <a:avLst/>
            </a:pr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75" name="Text Box 27"/>
            <p:cNvSpPr txBox="1">
              <a:spLocks noChangeArrowheads="1"/>
            </p:cNvSpPr>
            <p:nvPr/>
          </p:nvSpPr>
          <p:spPr bwMode="auto">
            <a:xfrm>
              <a:off x="7822" y="6203"/>
              <a:ext cx="3419" cy="371"/>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defRPr/>
              </a:pPr>
              <a:r>
                <a:rPr lang="uk-UA" sz="1050">
                  <a:latin typeface="Times New Roman" pitchFamily="18" charset="0"/>
                  <a:cs typeface="Arial" pitchFamily="34" charset="0"/>
                </a:rPr>
                <a:t>Подрібнення сировини</a:t>
              </a:r>
              <a:endParaRPr lang="ru-RU" sz="1050">
                <a:latin typeface="Arial" pitchFamily="34" charset="0"/>
                <a:cs typeface="Arial" pitchFamily="34" charset="0"/>
              </a:endParaRPr>
            </a:p>
          </p:txBody>
        </p:sp>
        <p:sp>
          <p:nvSpPr>
            <p:cNvPr id="2076" name="Text Box 28"/>
            <p:cNvSpPr txBox="1">
              <a:spLocks noChangeArrowheads="1"/>
            </p:cNvSpPr>
            <p:nvPr/>
          </p:nvSpPr>
          <p:spPr bwMode="auto">
            <a:xfrm>
              <a:off x="7822" y="6934"/>
              <a:ext cx="3419" cy="62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Визначення втрати в масі при висушуванні</a:t>
              </a:r>
              <a:endParaRPr lang="ru-RU" sz="1050">
                <a:latin typeface="Arial" pitchFamily="34" charset="0"/>
                <a:cs typeface="Arial" pitchFamily="34" charset="0"/>
              </a:endParaRPr>
            </a:p>
          </p:txBody>
        </p:sp>
        <p:sp>
          <p:nvSpPr>
            <p:cNvPr id="2077" name="Text Box 29"/>
            <p:cNvSpPr txBox="1">
              <a:spLocks noChangeArrowheads="1"/>
            </p:cNvSpPr>
            <p:nvPr/>
          </p:nvSpPr>
          <p:spPr bwMode="auto">
            <a:xfrm>
              <a:off x="7822" y="8632"/>
              <a:ext cx="3419" cy="1031"/>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Змішування із половинною за масою кількістю спирту </a:t>
              </a:r>
              <a:br>
                <a:rPr lang="uk-UA" sz="1050">
                  <a:latin typeface="Times New Roman" pitchFamily="18" charset="0"/>
                  <a:cs typeface="Arial" pitchFamily="34" charset="0"/>
                </a:rPr>
              </a:br>
              <a:r>
                <a:rPr lang="uk-UA" sz="1050">
                  <a:latin typeface="Times New Roman" pitchFamily="18" charset="0"/>
                  <a:cs typeface="Arial" pitchFamily="34" charset="0"/>
                </a:rPr>
                <a:t>етилового 70 %-вого</a:t>
              </a:r>
              <a:endParaRPr lang="ru-RU" sz="1050">
                <a:latin typeface="Arial" pitchFamily="34" charset="0"/>
                <a:cs typeface="Arial" pitchFamily="34" charset="0"/>
              </a:endParaRPr>
            </a:p>
          </p:txBody>
        </p:sp>
        <p:sp>
          <p:nvSpPr>
            <p:cNvPr id="2078" name="Text Box 30"/>
            <p:cNvSpPr txBox="1">
              <a:spLocks noChangeArrowheads="1"/>
            </p:cNvSpPr>
            <p:nvPr/>
          </p:nvSpPr>
          <p:spPr bwMode="auto">
            <a:xfrm>
              <a:off x="7822" y="7911"/>
              <a:ext cx="3419"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Відважування</a:t>
              </a:r>
              <a:endParaRPr lang="ru-RU" sz="1050">
                <a:latin typeface="Arial" pitchFamily="34" charset="0"/>
                <a:cs typeface="Arial" pitchFamily="34" charset="0"/>
              </a:endParaRPr>
            </a:p>
          </p:txBody>
        </p:sp>
        <p:sp>
          <p:nvSpPr>
            <p:cNvPr id="2079" name="Freeform 31"/>
            <p:cNvSpPr>
              <a:spLocks/>
            </p:cNvSpPr>
            <p:nvPr/>
          </p:nvSpPr>
          <p:spPr bwMode="auto">
            <a:xfrm>
              <a:off x="9619" y="5815"/>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80" name="Freeform 32"/>
            <p:cNvSpPr>
              <a:spLocks/>
            </p:cNvSpPr>
            <p:nvPr/>
          </p:nvSpPr>
          <p:spPr bwMode="auto">
            <a:xfrm>
              <a:off x="9619" y="6577"/>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81" name="Freeform 33"/>
            <p:cNvSpPr>
              <a:spLocks/>
            </p:cNvSpPr>
            <p:nvPr/>
          </p:nvSpPr>
          <p:spPr bwMode="auto">
            <a:xfrm>
              <a:off x="9621" y="7554"/>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82" name="Freeform 34"/>
            <p:cNvSpPr>
              <a:spLocks/>
            </p:cNvSpPr>
            <p:nvPr/>
          </p:nvSpPr>
          <p:spPr bwMode="auto">
            <a:xfrm>
              <a:off x="9621" y="8275"/>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83" name="Text Box 35"/>
            <p:cNvSpPr txBox="1">
              <a:spLocks noChangeArrowheads="1"/>
            </p:cNvSpPr>
            <p:nvPr/>
          </p:nvSpPr>
          <p:spPr bwMode="auto">
            <a:xfrm>
              <a:off x="1341" y="14369"/>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dirty="0">
                  <a:latin typeface="Times New Roman" pitchFamily="18" charset="0"/>
                  <a:cs typeface="Arial" pitchFamily="34" charset="0"/>
                </a:rPr>
                <a:t>Контроль</a:t>
              </a:r>
              <a:r>
                <a:rPr lang="ru-RU" sz="1050" dirty="0">
                  <a:latin typeface="Times New Roman" pitchFamily="18" charset="0"/>
                  <a:cs typeface="Arial" pitchFamily="34" charset="0"/>
                </a:rPr>
                <a:t> </a:t>
              </a:r>
              <a:r>
                <a:rPr lang="uk-UA" sz="1050" dirty="0">
                  <a:latin typeface="Times New Roman" pitchFamily="18" charset="0"/>
                  <a:cs typeface="Arial" pitchFamily="34" charset="0"/>
                </a:rPr>
                <a:t>якості</a:t>
              </a:r>
              <a:endParaRPr lang="ru-RU" sz="1050" dirty="0">
                <a:latin typeface="Arial" pitchFamily="34" charset="0"/>
                <a:cs typeface="Arial" pitchFamily="34" charset="0"/>
              </a:endParaRPr>
            </a:p>
          </p:txBody>
        </p:sp>
        <p:sp>
          <p:nvSpPr>
            <p:cNvPr id="2084" name="Text Box 36"/>
            <p:cNvSpPr txBox="1">
              <a:spLocks noChangeArrowheads="1"/>
            </p:cNvSpPr>
            <p:nvPr/>
          </p:nvSpPr>
          <p:spPr bwMode="auto">
            <a:xfrm>
              <a:off x="1341" y="13692"/>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Фільтрування</a:t>
              </a:r>
              <a:endParaRPr lang="ru-RU" sz="1050">
                <a:latin typeface="Arial" pitchFamily="34" charset="0"/>
                <a:cs typeface="Arial" pitchFamily="34" charset="0"/>
              </a:endParaRPr>
            </a:p>
          </p:txBody>
        </p:sp>
        <p:sp>
          <p:nvSpPr>
            <p:cNvPr id="2085" name="Text Box 37"/>
            <p:cNvSpPr txBox="1">
              <a:spLocks noChangeArrowheads="1"/>
            </p:cNvSpPr>
            <p:nvPr/>
          </p:nvSpPr>
          <p:spPr bwMode="auto">
            <a:xfrm>
              <a:off x="1341" y="15090"/>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Оформлення до використання</a:t>
              </a:r>
              <a:endParaRPr lang="ru-RU" sz="1050">
                <a:latin typeface="Arial" pitchFamily="34" charset="0"/>
                <a:cs typeface="Arial" pitchFamily="34" charset="0"/>
              </a:endParaRPr>
            </a:p>
          </p:txBody>
        </p:sp>
        <p:sp>
          <p:nvSpPr>
            <p:cNvPr id="2086" name="Text Box 38"/>
            <p:cNvSpPr txBox="1">
              <a:spLocks noChangeArrowheads="1"/>
            </p:cNvSpPr>
            <p:nvPr/>
          </p:nvSpPr>
          <p:spPr bwMode="auto">
            <a:xfrm>
              <a:off x="1341" y="12294"/>
              <a:ext cx="9900" cy="36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defRPr/>
              </a:pPr>
              <a:r>
                <a:rPr lang="uk-UA" sz="1050">
                  <a:latin typeface="Calibri" pitchFamily="34" charset="0"/>
                  <a:cs typeface="Arial" pitchFamily="34" charset="0"/>
                </a:rPr>
                <a:t>Мацерація не менше 10 діб з періодичним перемішуванням</a:t>
              </a:r>
              <a:endParaRPr lang="ru-RU" sz="1050">
                <a:latin typeface="Arial" pitchFamily="34" charset="0"/>
                <a:cs typeface="Arial" pitchFamily="34" charset="0"/>
              </a:endParaRPr>
            </a:p>
          </p:txBody>
        </p:sp>
        <p:sp>
          <p:nvSpPr>
            <p:cNvPr id="2087" name="Freeform 39"/>
            <p:cNvSpPr>
              <a:spLocks/>
            </p:cNvSpPr>
            <p:nvPr/>
          </p:nvSpPr>
          <p:spPr bwMode="auto">
            <a:xfrm>
              <a:off x="6203" y="13331"/>
              <a:ext cx="2"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fontAlgn="auto">
                <a:spcBef>
                  <a:spcPts val="0"/>
                </a:spcBef>
                <a:spcAft>
                  <a:spcPts val="0"/>
                </a:spcAft>
                <a:defRPr/>
              </a:pPr>
              <a:endParaRPr lang="ru-RU" sz="1050">
                <a:latin typeface="+mn-lt"/>
                <a:cs typeface="+mn-cs"/>
              </a:endParaRPr>
            </a:p>
          </p:txBody>
        </p:sp>
        <p:sp>
          <p:nvSpPr>
            <p:cNvPr id="2088" name="Freeform 40"/>
            <p:cNvSpPr>
              <a:spLocks/>
            </p:cNvSpPr>
            <p:nvPr/>
          </p:nvSpPr>
          <p:spPr bwMode="auto">
            <a:xfrm>
              <a:off x="6203" y="14052"/>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fontAlgn="auto">
                <a:spcBef>
                  <a:spcPts val="0"/>
                </a:spcBef>
                <a:spcAft>
                  <a:spcPts val="0"/>
                </a:spcAft>
                <a:defRPr/>
              </a:pPr>
              <a:endParaRPr lang="ru-RU" sz="1050">
                <a:latin typeface="+mn-lt"/>
                <a:cs typeface="+mn-cs"/>
              </a:endParaRPr>
            </a:p>
          </p:txBody>
        </p:sp>
        <p:sp>
          <p:nvSpPr>
            <p:cNvPr id="2089" name="Freeform 41"/>
            <p:cNvSpPr>
              <a:spLocks/>
            </p:cNvSpPr>
            <p:nvPr/>
          </p:nvSpPr>
          <p:spPr bwMode="auto">
            <a:xfrm>
              <a:off x="6203" y="14773"/>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fontAlgn="auto">
                <a:spcBef>
                  <a:spcPts val="0"/>
                </a:spcBef>
                <a:spcAft>
                  <a:spcPts val="0"/>
                </a:spcAft>
                <a:defRPr/>
              </a:pPr>
              <a:endParaRPr lang="ru-RU" sz="1050">
                <a:latin typeface="+mn-lt"/>
                <a:cs typeface="+mn-cs"/>
              </a:endParaRPr>
            </a:p>
          </p:txBody>
        </p:sp>
        <p:sp>
          <p:nvSpPr>
            <p:cNvPr id="2090" name="Text Box 42"/>
            <p:cNvSpPr txBox="1">
              <a:spLocks noChangeArrowheads="1"/>
            </p:cNvSpPr>
            <p:nvPr/>
          </p:nvSpPr>
          <p:spPr bwMode="auto">
            <a:xfrm>
              <a:off x="1341" y="10134"/>
              <a:ext cx="3419" cy="721"/>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Розрахунок необхідної кількості </a:t>
              </a:r>
              <a:br>
                <a:rPr lang="uk-UA" sz="1050">
                  <a:latin typeface="Times New Roman" pitchFamily="18" charset="0"/>
                  <a:cs typeface="Arial" pitchFamily="34" charset="0"/>
                </a:rPr>
              </a:br>
              <a:r>
                <a:rPr lang="uk-UA" sz="1050">
                  <a:latin typeface="Times New Roman" pitchFamily="18" charset="0"/>
                  <a:cs typeface="Arial" pitchFamily="34" charset="0"/>
                </a:rPr>
                <a:t>спирту етилового 90 %-вого</a:t>
              </a:r>
              <a:endParaRPr lang="ru-RU" sz="1050">
                <a:latin typeface="Arial" pitchFamily="34" charset="0"/>
                <a:cs typeface="Arial" pitchFamily="34" charset="0"/>
              </a:endParaRPr>
            </a:p>
          </p:txBody>
        </p:sp>
        <p:sp>
          <p:nvSpPr>
            <p:cNvPr id="2091" name="Text Box 43"/>
            <p:cNvSpPr txBox="1">
              <a:spLocks noChangeArrowheads="1"/>
            </p:cNvSpPr>
            <p:nvPr/>
          </p:nvSpPr>
          <p:spPr bwMode="auto">
            <a:xfrm>
              <a:off x="1341" y="11216"/>
              <a:ext cx="3419" cy="71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Додавання решти спирту етилового </a:t>
              </a:r>
              <a:br>
                <a:rPr lang="uk-UA" sz="1050">
                  <a:latin typeface="Times New Roman" pitchFamily="18" charset="0"/>
                  <a:cs typeface="Arial" pitchFamily="34" charset="0"/>
                </a:rPr>
              </a:br>
              <a:r>
                <a:rPr lang="uk-UA" sz="1050">
                  <a:latin typeface="Times New Roman" pitchFamily="18" charset="0"/>
                  <a:cs typeface="Arial" pitchFamily="34" charset="0"/>
                </a:rPr>
                <a:t>90 %-вого</a:t>
              </a:r>
              <a:endParaRPr lang="ru-RU" sz="1050">
                <a:latin typeface="Arial" pitchFamily="34" charset="0"/>
                <a:cs typeface="Arial" pitchFamily="34" charset="0"/>
              </a:endParaRPr>
            </a:p>
          </p:txBody>
        </p:sp>
        <p:sp>
          <p:nvSpPr>
            <p:cNvPr id="2092" name="Freeform 44"/>
            <p:cNvSpPr>
              <a:spLocks/>
            </p:cNvSpPr>
            <p:nvPr/>
          </p:nvSpPr>
          <p:spPr bwMode="auto">
            <a:xfrm>
              <a:off x="3140" y="11933"/>
              <a:ext cx="4"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fontAlgn="auto">
                <a:spcBef>
                  <a:spcPts val="0"/>
                </a:spcBef>
                <a:spcAft>
                  <a:spcPts val="0"/>
                </a:spcAft>
                <a:defRPr/>
              </a:pPr>
              <a:endParaRPr lang="ru-RU" sz="1050">
                <a:latin typeface="+mn-lt"/>
                <a:cs typeface="+mn-cs"/>
              </a:endParaRPr>
            </a:p>
          </p:txBody>
        </p:sp>
        <p:sp>
          <p:nvSpPr>
            <p:cNvPr id="2093" name="Freeform 45"/>
            <p:cNvSpPr>
              <a:spLocks/>
            </p:cNvSpPr>
            <p:nvPr/>
          </p:nvSpPr>
          <p:spPr bwMode="auto">
            <a:xfrm>
              <a:off x="3140" y="10855"/>
              <a:ext cx="4"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fontAlgn="auto">
                <a:spcBef>
                  <a:spcPts val="0"/>
                </a:spcBef>
                <a:spcAft>
                  <a:spcPts val="0"/>
                </a:spcAft>
                <a:defRPr/>
              </a:pPr>
              <a:endParaRPr lang="ru-RU" sz="1050">
                <a:latin typeface="+mn-lt"/>
                <a:cs typeface="+mn-cs"/>
              </a:endParaRPr>
            </a:p>
          </p:txBody>
        </p:sp>
        <p:sp>
          <p:nvSpPr>
            <p:cNvPr id="2094" name="Freeform 46"/>
            <p:cNvSpPr>
              <a:spLocks/>
            </p:cNvSpPr>
            <p:nvPr/>
          </p:nvSpPr>
          <p:spPr bwMode="auto">
            <a:xfrm>
              <a:off x="6202" y="12654"/>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fontAlgn="auto">
                <a:spcBef>
                  <a:spcPts val="0"/>
                </a:spcBef>
                <a:spcAft>
                  <a:spcPts val="0"/>
                </a:spcAft>
                <a:defRPr/>
              </a:pPr>
              <a:endParaRPr lang="ru-RU" sz="1050">
                <a:latin typeface="+mn-lt"/>
                <a:cs typeface="+mn-cs"/>
              </a:endParaRPr>
            </a:p>
          </p:txBody>
        </p:sp>
        <p:sp>
          <p:nvSpPr>
            <p:cNvPr id="2095" name="Text Box 47"/>
            <p:cNvSpPr txBox="1">
              <a:spLocks noChangeArrowheads="1"/>
            </p:cNvSpPr>
            <p:nvPr/>
          </p:nvSpPr>
          <p:spPr bwMode="auto">
            <a:xfrm>
              <a:off x="1341" y="12971"/>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Віджимання суміші</a:t>
              </a:r>
              <a:endParaRPr lang="ru-RU" sz="1050">
                <a:latin typeface="Arial" pitchFamily="34" charset="0"/>
                <a:cs typeface="Arial" pitchFamily="34" charset="0"/>
              </a:endParaRPr>
            </a:p>
          </p:txBody>
        </p:sp>
        <p:sp>
          <p:nvSpPr>
            <p:cNvPr id="2096" name="Freeform 48"/>
            <p:cNvSpPr>
              <a:spLocks/>
            </p:cNvSpPr>
            <p:nvPr/>
          </p:nvSpPr>
          <p:spPr bwMode="auto">
            <a:xfrm>
              <a:off x="9621" y="9767"/>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fontAlgn="auto">
                <a:spcBef>
                  <a:spcPts val="0"/>
                </a:spcBef>
                <a:spcAft>
                  <a:spcPts val="0"/>
                </a:spcAft>
                <a:defRPr/>
              </a:pPr>
              <a:endParaRPr lang="ru-RU" sz="1050">
                <a:latin typeface="+mn-lt"/>
                <a:cs typeface="+mn-cs"/>
              </a:endParaRPr>
            </a:p>
          </p:txBody>
        </p:sp>
        <p:sp>
          <p:nvSpPr>
            <p:cNvPr id="2097" name="Text Box 49"/>
            <p:cNvSpPr txBox="1">
              <a:spLocks noChangeArrowheads="1"/>
            </p:cNvSpPr>
            <p:nvPr/>
          </p:nvSpPr>
          <p:spPr bwMode="auto">
            <a:xfrm>
              <a:off x="7822" y="10134"/>
              <a:ext cx="3419" cy="721"/>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Розрахунок необхідної кількості </a:t>
              </a:r>
              <a:br>
                <a:rPr lang="uk-UA" sz="1050">
                  <a:latin typeface="Times New Roman" pitchFamily="18" charset="0"/>
                  <a:cs typeface="Arial" pitchFamily="34" charset="0"/>
                </a:rPr>
              </a:br>
              <a:r>
                <a:rPr lang="uk-UA" sz="1050">
                  <a:latin typeface="Times New Roman" pitchFamily="18" charset="0"/>
                  <a:cs typeface="Arial" pitchFamily="34" charset="0"/>
                </a:rPr>
                <a:t>спирту етилового 70 %-вого</a:t>
              </a:r>
              <a:endParaRPr lang="ru-RU" sz="1050">
                <a:latin typeface="Arial" pitchFamily="34" charset="0"/>
                <a:cs typeface="Arial" pitchFamily="34" charset="0"/>
              </a:endParaRPr>
            </a:p>
          </p:txBody>
        </p:sp>
        <p:sp>
          <p:nvSpPr>
            <p:cNvPr id="2098" name="Text Box 50"/>
            <p:cNvSpPr txBox="1">
              <a:spLocks noChangeArrowheads="1"/>
            </p:cNvSpPr>
            <p:nvPr/>
          </p:nvSpPr>
          <p:spPr bwMode="auto">
            <a:xfrm>
              <a:off x="7822" y="11216"/>
              <a:ext cx="3419" cy="71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Додавання решти спирту етилового </a:t>
              </a:r>
              <a:br>
                <a:rPr lang="uk-UA" sz="1050">
                  <a:latin typeface="Times New Roman" pitchFamily="18" charset="0"/>
                  <a:cs typeface="Arial" pitchFamily="34" charset="0"/>
                </a:rPr>
              </a:br>
              <a:r>
                <a:rPr lang="uk-UA" sz="1050">
                  <a:latin typeface="Times New Roman" pitchFamily="18" charset="0"/>
                  <a:cs typeface="Arial" pitchFamily="34" charset="0"/>
                </a:rPr>
                <a:t>70 %-вого</a:t>
              </a:r>
              <a:endParaRPr lang="ru-RU" sz="1050">
                <a:latin typeface="Arial" pitchFamily="34" charset="0"/>
                <a:cs typeface="Arial" pitchFamily="34" charset="0"/>
              </a:endParaRPr>
            </a:p>
          </p:txBody>
        </p:sp>
        <p:sp>
          <p:nvSpPr>
            <p:cNvPr id="2099" name="Freeform 51"/>
            <p:cNvSpPr>
              <a:spLocks/>
            </p:cNvSpPr>
            <p:nvPr/>
          </p:nvSpPr>
          <p:spPr bwMode="auto">
            <a:xfrm>
              <a:off x="9621" y="11933"/>
              <a:ext cx="2"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fontAlgn="auto">
                <a:spcBef>
                  <a:spcPts val="0"/>
                </a:spcBef>
                <a:spcAft>
                  <a:spcPts val="0"/>
                </a:spcAft>
                <a:defRPr/>
              </a:pPr>
              <a:endParaRPr lang="ru-RU" sz="1050">
                <a:latin typeface="+mn-lt"/>
                <a:cs typeface="+mn-cs"/>
              </a:endParaRPr>
            </a:p>
          </p:txBody>
        </p:sp>
        <p:sp>
          <p:nvSpPr>
            <p:cNvPr id="2100" name="Freeform 52"/>
            <p:cNvSpPr>
              <a:spLocks/>
            </p:cNvSpPr>
            <p:nvPr/>
          </p:nvSpPr>
          <p:spPr bwMode="auto">
            <a:xfrm>
              <a:off x="9621" y="10855"/>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fontAlgn="auto">
                <a:spcBef>
                  <a:spcPts val="0"/>
                </a:spcBef>
                <a:spcAft>
                  <a:spcPts val="0"/>
                </a:spcAft>
                <a:defRPr/>
              </a:pPr>
              <a:endParaRPr lang="ru-RU" sz="1050">
                <a:latin typeface="+mn-lt"/>
                <a:cs typeface="+mn-cs"/>
              </a:endParaRPr>
            </a:p>
          </p:txBody>
        </p:sp>
        <p:sp>
          <p:nvSpPr>
            <p:cNvPr id="2101" name="Line 53"/>
            <p:cNvSpPr>
              <a:spLocks noChangeShapeType="1"/>
            </p:cNvSpPr>
            <p:nvPr/>
          </p:nvSpPr>
          <p:spPr bwMode="auto">
            <a:xfrm flipV="1">
              <a:off x="6740" y="5849"/>
              <a:ext cx="0" cy="5761"/>
            </a:xfrm>
            <a:prstGeom prst="line">
              <a:avLst/>
            </a:prstGeom>
            <a:noFill/>
            <a:ln w="9525">
              <a:solidFill>
                <a:srgbClr val="000000"/>
              </a:solidFill>
              <a:round/>
              <a:headEnd/>
              <a:tailEnd/>
            </a:ln>
          </p:spPr>
          <p:txBody>
            <a:bodyPr/>
            <a:lstStyle/>
            <a:p>
              <a:pPr fontAlgn="auto">
                <a:spcBef>
                  <a:spcPts val="0"/>
                </a:spcBef>
                <a:spcAft>
                  <a:spcPts val="0"/>
                </a:spcAft>
                <a:defRPr/>
              </a:pPr>
              <a:endParaRPr lang="ru-RU" sz="1050">
                <a:latin typeface="+mn-lt"/>
                <a:cs typeface="+mn-cs"/>
              </a:endParaRPr>
            </a:p>
          </p:txBody>
        </p:sp>
        <p:sp>
          <p:nvSpPr>
            <p:cNvPr id="2102" name="Line 54"/>
            <p:cNvSpPr>
              <a:spLocks noChangeShapeType="1"/>
            </p:cNvSpPr>
            <p:nvPr/>
          </p:nvSpPr>
          <p:spPr bwMode="auto">
            <a:xfrm flipV="1">
              <a:off x="5842" y="5849"/>
              <a:ext cx="0" cy="5761"/>
            </a:xfrm>
            <a:prstGeom prst="line">
              <a:avLst/>
            </a:prstGeom>
            <a:noFill/>
            <a:ln w="9525">
              <a:solidFill>
                <a:srgbClr val="000000"/>
              </a:solidFill>
              <a:round/>
              <a:headEnd/>
              <a:tailEnd/>
            </a:ln>
          </p:spPr>
          <p:txBody>
            <a:bodyPr/>
            <a:lstStyle/>
            <a:p>
              <a:pPr fontAlgn="auto">
                <a:spcBef>
                  <a:spcPts val="0"/>
                </a:spcBef>
                <a:spcAft>
                  <a:spcPts val="0"/>
                </a:spcAft>
                <a:defRPr/>
              </a:pPr>
              <a:endParaRPr lang="ru-RU" sz="1050">
                <a:latin typeface="+mn-lt"/>
                <a:cs typeface="+mn-cs"/>
              </a:endParaRPr>
            </a:p>
          </p:txBody>
        </p:sp>
        <p:sp>
          <p:nvSpPr>
            <p:cNvPr id="2103" name="Line 55"/>
            <p:cNvSpPr>
              <a:spLocks noChangeShapeType="1"/>
            </p:cNvSpPr>
            <p:nvPr/>
          </p:nvSpPr>
          <p:spPr bwMode="auto">
            <a:xfrm flipH="1">
              <a:off x="4760" y="11610"/>
              <a:ext cx="1081" cy="0"/>
            </a:xfrm>
            <a:prstGeom prst="line">
              <a:avLst/>
            </a:prstGeom>
            <a:noFill/>
            <a:ln w="9525">
              <a:solidFill>
                <a:srgbClr val="000000"/>
              </a:solidFill>
              <a:round/>
              <a:headEnd/>
              <a:tailEnd type="stealth" w="sm" len="med"/>
            </a:ln>
            <a:effectLst/>
          </p:spPr>
          <p:txBody>
            <a:bodyPr/>
            <a:lstStyle/>
            <a:p>
              <a:pPr fontAlgn="auto">
                <a:spcBef>
                  <a:spcPts val="0"/>
                </a:spcBef>
                <a:spcAft>
                  <a:spcPts val="0"/>
                </a:spcAft>
                <a:defRPr/>
              </a:pPr>
              <a:endParaRPr lang="ru-RU" sz="1050">
                <a:latin typeface="+mn-lt"/>
                <a:cs typeface="+mn-cs"/>
              </a:endParaRPr>
            </a:p>
          </p:txBody>
        </p:sp>
        <p:sp>
          <p:nvSpPr>
            <p:cNvPr id="2104" name="Line 56"/>
            <p:cNvSpPr>
              <a:spLocks noChangeShapeType="1"/>
            </p:cNvSpPr>
            <p:nvPr/>
          </p:nvSpPr>
          <p:spPr bwMode="auto">
            <a:xfrm>
              <a:off x="6740" y="11610"/>
              <a:ext cx="1081" cy="0"/>
            </a:xfrm>
            <a:prstGeom prst="line">
              <a:avLst/>
            </a:prstGeom>
            <a:noFill/>
            <a:ln w="9525">
              <a:solidFill>
                <a:srgbClr val="000000"/>
              </a:solidFill>
              <a:round/>
              <a:headEnd/>
              <a:tailEnd type="stealth" w="sm" len="med"/>
            </a:ln>
            <a:effectLst/>
          </p:spPr>
          <p:txBody>
            <a:bodyPr/>
            <a:lstStyle/>
            <a:p>
              <a:pPr fontAlgn="auto">
                <a:spcBef>
                  <a:spcPts val="0"/>
                </a:spcBef>
                <a:spcAft>
                  <a:spcPts val="0"/>
                </a:spcAft>
                <a:defRPr/>
              </a:pPr>
              <a:endParaRPr lang="ru-RU" sz="1050">
                <a:latin typeface="+mn-lt"/>
                <a:cs typeface="+mn-cs"/>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71414"/>
            <a:ext cx="8229600" cy="785810"/>
          </a:xfrm>
        </p:spPr>
        <p:txBody>
          <a:bodyPr/>
          <a:lstStyle/>
          <a:p>
            <a:pPr fontAlgn="auto">
              <a:spcAft>
                <a:spcPts val="0"/>
              </a:spcAft>
              <a:defRPr/>
            </a:pPr>
            <a:r>
              <a:rPr lang="ru-RU" sz="2000" smtClean="0">
                <a:solidFill>
                  <a:schemeClr val="tx1"/>
                </a:solidFill>
              </a:rPr>
              <a:t>АЛГОРИТМ ТЕХНОЛОГІЇ МАТРИЧНОЇ НАСТОЙКИ</a:t>
            </a:r>
            <a:br>
              <a:rPr lang="ru-RU" sz="2000" smtClean="0">
                <a:solidFill>
                  <a:schemeClr val="tx1"/>
                </a:solidFill>
              </a:rPr>
            </a:br>
            <a:r>
              <a:rPr lang="ru-RU" sz="2000" smtClean="0">
                <a:solidFill>
                  <a:schemeClr val="tx1"/>
                </a:solidFill>
              </a:rPr>
              <a:t>ЗА </a:t>
            </a:r>
            <a:r>
              <a:rPr lang="ru-RU" sz="2000" b="1" i="1" u="sng" smtClean="0">
                <a:solidFill>
                  <a:schemeClr val="tx1"/>
                </a:solidFill>
              </a:rPr>
              <a:t>МЕТОДОМ </a:t>
            </a:r>
            <a:r>
              <a:rPr lang="uk-UA" sz="2000" b="1" i="1" u="sng" smtClean="0">
                <a:solidFill>
                  <a:schemeClr val="tx1"/>
                </a:solidFill>
              </a:rPr>
              <a:t>3</a:t>
            </a:r>
            <a:r>
              <a:rPr lang="ru-RU" sz="2000" smtClean="0">
                <a:solidFill>
                  <a:schemeClr val="tx1"/>
                </a:solidFill>
              </a:rPr>
              <a:t> ЗГІДНО ДФУ</a:t>
            </a:r>
            <a:endParaRPr lang="ru-RU" sz="2000">
              <a:solidFill>
                <a:schemeClr val="tx1"/>
              </a:solidFill>
            </a:endParaRPr>
          </a:p>
        </p:txBody>
      </p:sp>
      <p:grpSp>
        <p:nvGrpSpPr>
          <p:cNvPr id="25602" name="Group 2"/>
          <p:cNvGrpSpPr>
            <a:grpSpLocks/>
          </p:cNvGrpSpPr>
          <p:nvPr/>
        </p:nvGrpSpPr>
        <p:grpSpPr bwMode="auto">
          <a:xfrm>
            <a:off x="428625" y="785813"/>
            <a:ext cx="8358188" cy="5857875"/>
            <a:chOff x="1341" y="2122"/>
            <a:chExt cx="9900" cy="12279"/>
          </a:xfrm>
        </p:grpSpPr>
        <p:sp>
          <p:nvSpPr>
            <p:cNvPr id="25603" name="Text Box 3"/>
            <p:cNvSpPr txBox="1">
              <a:spLocks noChangeArrowheads="1"/>
            </p:cNvSpPr>
            <p:nvPr/>
          </p:nvSpPr>
          <p:spPr bwMode="auto">
            <a:xfrm>
              <a:off x="5074" y="2122"/>
              <a:ext cx="2387" cy="547"/>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Вихідна сировина</a:t>
              </a:r>
              <a:endParaRPr lang="ru-RU"/>
            </a:p>
          </p:txBody>
        </p:sp>
        <p:sp>
          <p:nvSpPr>
            <p:cNvPr id="25604" name="Text Box 4"/>
            <p:cNvSpPr txBox="1">
              <a:spLocks noChangeArrowheads="1"/>
            </p:cNvSpPr>
            <p:nvPr/>
          </p:nvSpPr>
          <p:spPr bwMode="auto">
            <a:xfrm>
              <a:off x="7641" y="3378"/>
              <a:ext cx="3420" cy="144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b="1">
                  <a:latin typeface="Times New Roman" pitchFamily="18" charset="0"/>
                </a:rPr>
                <a:t>Метод 3с</a:t>
              </a:r>
            </a:p>
            <a:p>
              <a:pPr algn="ctr">
                <a:spcBef>
                  <a:spcPts val="300"/>
                </a:spcBef>
                <a:spcAft>
                  <a:spcPts val="300"/>
                </a:spcAft>
              </a:pPr>
              <a:r>
                <a:rPr lang="uk-UA" sz="1200">
                  <a:latin typeface="Times New Roman" pitchFamily="18" charset="0"/>
                </a:rPr>
                <a:t>Свіжа рослинна сировина, що звичайно містить менше 60 % вологи</a:t>
              </a:r>
              <a:endParaRPr lang="ru-RU"/>
            </a:p>
          </p:txBody>
        </p:sp>
        <p:sp>
          <p:nvSpPr>
            <p:cNvPr id="25605" name="Text Box 5"/>
            <p:cNvSpPr txBox="1">
              <a:spLocks noChangeArrowheads="1"/>
            </p:cNvSpPr>
            <p:nvPr/>
          </p:nvSpPr>
          <p:spPr bwMode="auto">
            <a:xfrm>
              <a:off x="4941" y="3386"/>
              <a:ext cx="1080" cy="144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Спирт етиловий 90 % - вий</a:t>
              </a:r>
              <a:endParaRPr lang="ru-RU"/>
            </a:p>
          </p:txBody>
        </p:sp>
        <p:sp>
          <p:nvSpPr>
            <p:cNvPr id="25606" name="Text Box 6"/>
            <p:cNvSpPr txBox="1">
              <a:spLocks noChangeArrowheads="1"/>
            </p:cNvSpPr>
            <p:nvPr/>
          </p:nvSpPr>
          <p:spPr bwMode="auto">
            <a:xfrm>
              <a:off x="1341" y="3386"/>
              <a:ext cx="3420" cy="1432"/>
            </a:xfrm>
            <a:prstGeom prst="rect">
              <a:avLst/>
            </a:prstGeom>
            <a:solidFill>
              <a:srgbClr val="FFFFFF"/>
            </a:solidFill>
            <a:ln w="9525">
              <a:solidFill>
                <a:srgbClr val="000000"/>
              </a:solidFill>
              <a:miter lim="800000"/>
              <a:headEnd/>
              <a:tailEnd/>
            </a:ln>
          </p:spPr>
          <p:txBody>
            <a:bodyPr lIns="0" tIns="0" rIns="0" bIns="0"/>
            <a:lstStyle/>
            <a:p>
              <a:pPr algn="ctr">
                <a:spcBef>
                  <a:spcPts val="300"/>
                </a:spcBef>
              </a:pPr>
              <a:r>
                <a:rPr lang="uk-UA" sz="1200" b="1">
                  <a:latin typeface="Times New Roman" pitchFamily="18" charset="0"/>
                </a:rPr>
                <a:t>Методи </a:t>
              </a:r>
              <a:r>
                <a:rPr lang="ru-RU" sz="1200" b="1">
                  <a:latin typeface="Times New Roman" pitchFamily="18" charset="0"/>
                </a:rPr>
                <a:t>3</a:t>
              </a:r>
              <a:r>
                <a:rPr lang="uk-UA" sz="1200" b="1">
                  <a:latin typeface="Times New Roman" pitchFamily="18" charset="0"/>
                </a:rPr>
                <a:t>а</a:t>
              </a:r>
              <a:r>
                <a:rPr lang="ru-RU" sz="1200" b="1">
                  <a:latin typeface="Times New Roman" pitchFamily="18" charset="0"/>
                </a:rPr>
                <a:t>, 3</a:t>
              </a:r>
              <a:r>
                <a:rPr lang="en-US" sz="1200" b="1">
                  <a:latin typeface="Times New Roman" pitchFamily="18" charset="0"/>
                </a:rPr>
                <a:t>b</a:t>
              </a:r>
              <a:endParaRPr lang="uk-UA" sz="1200" b="1">
                <a:latin typeface="Times New Roman" pitchFamily="18" charset="0"/>
              </a:endParaRPr>
            </a:p>
            <a:p>
              <a:pPr algn="ctr">
                <a:spcBef>
                  <a:spcPts val="100"/>
                </a:spcBef>
              </a:pPr>
              <a:r>
                <a:rPr lang="uk-UA" sz="1100">
                  <a:latin typeface="Times New Roman" pitchFamily="18" charset="0"/>
                </a:rPr>
                <a:t>Свіжа рослинна сировина, що містить ефірні олії або смолу, або звичайно менше  60 %   вологи</a:t>
              </a:r>
              <a:endParaRPr lang="ru-RU" sz="1100"/>
            </a:p>
          </p:txBody>
        </p:sp>
        <p:sp>
          <p:nvSpPr>
            <p:cNvPr id="25607" name="Text Box 7"/>
            <p:cNvSpPr txBox="1">
              <a:spLocks noChangeArrowheads="1"/>
            </p:cNvSpPr>
            <p:nvPr/>
          </p:nvSpPr>
          <p:spPr bwMode="auto">
            <a:xfrm>
              <a:off x="1341" y="5215"/>
              <a:ext cx="342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Подрібнення сировини</a:t>
              </a:r>
              <a:endParaRPr lang="ru-RU"/>
            </a:p>
          </p:txBody>
        </p:sp>
        <p:sp>
          <p:nvSpPr>
            <p:cNvPr id="25608" name="Text Box 8"/>
            <p:cNvSpPr txBox="1">
              <a:spLocks noChangeArrowheads="1"/>
            </p:cNvSpPr>
            <p:nvPr/>
          </p:nvSpPr>
          <p:spPr bwMode="auto">
            <a:xfrm>
              <a:off x="1341" y="5947"/>
              <a:ext cx="3420" cy="61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Визначення втрати в масі при висушуванні</a:t>
              </a:r>
              <a:endParaRPr lang="ru-RU"/>
            </a:p>
          </p:txBody>
        </p:sp>
        <p:sp>
          <p:nvSpPr>
            <p:cNvPr id="25609" name="Text Box 9"/>
            <p:cNvSpPr txBox="1">
              <a:spLocks noChangeArrowheads="1"/>
            </p:cNvSpPr>
            <p:nvPr/>
          </p:nvSpPr>
          <p:spPr bwMode="auto">
            <a:xfrm>
              <a:off x="1341" y="7644"/>
              <a:ext cx="3420" cy="1031"/>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Змішування із половинною за масою кількістю спирту етилового 90 % (80 % для методу 3b)</a:t>
              </a:r>
              <a:endParaRPr lang="ru-RU"/>
            </a:p>
          </p:txBody>
        </p:sp>
        <p:sp>
          <p:nvSpPr>
            <p:cNvPr id="25610" name="Text Box 10"/>
            <p:cNvSpPr txBox="1">
              <a:spLocks noChangeArrowheads="1"/>
            </p:cNvSpPr>
            <p:nvPr/>
          </p:nvSpPr>
          <p:spPr bwMode="auto">
            <a:xfrm>
              <a:off x="1341" y="6924"/>
              <a:ext cx="34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a:t>
              </a:r>
              <a:endParaRPr lang="ru-RU"/>
            </a:p>
          </p:txBody>
        </p:sp>
        <p:sp>
          <p:nvSpPr>
            <p:cNvPr id="25611" name="Freeform 11"/>
            <p:cNvSpPr>
              <a:spLocks/>
            </p:cNvSpPr>
            <p:nvPr/>
          </p:nvSpPr>
          <p:spPr bwMode="auto">
            <a:xfrm>
              <a:off x="6201" y="2666"/>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12" name="Line 12"/>
            <p:cNvSpPr>
              <a:spLocks noChangeShapeType="1"/>
            </p:cNvSpPr>
            <p:nvPr/>
          </p:nvSpPr>
          <p:spPr bwMode="auto">
            <a:xfrm flipV="1">
              <a:off x="3141" y="3018"/>
              <a:ext cx="6120" cy="8"/>
            </a:xfrm>
            <a:prstGeom prst="line">
              <a:avLst/>
            </a:prstGeom>
            <a:noFill/>
            <a:ln w="9525">
              <a:solidFill>
                <a:srgbClr val="000000"/>
              </a:solidFill>
              <a:round/>
              <a:headEnd/>
              <a:tailEnd/>
            </a:ln>
          </p:spPr>
          <p:txBody>
            <a:bodyPr/>
            <a:lstStyle/>
            <a:p>
              <a:endParaRPr lang="ru-RU"/>
            </a:p>
          </p:txBody>
        </p:sp>
        <p:sp>
          <p:nvSpPr>
            <p:cNvPr id="25613" name="Freeform 13"/>
            <p:cNvSpPr>
              <a:spLocks/>
            </p:cNvSpPr>
            <p:nvPr/>
          </p:nvSpPr>
          <p:spPr bwMode="auto">
            <a:xfrm>
              <a:off x="3141" y="3026"/>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14" name="Freeform 14"/>
            <p:cNvSpPr>
              <a:spLocks/>
            </p:cNvSpPr>
            <p:nvPr/>
          </p:nvSpPr>
          <p:spPr bwMode="auto">
            <a:xfrm>
              <a:off x="6921" y="3026"/>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15" name="Freeform 15"/>
            <p:cNvSpPr>
              <a:spLocks/>
            </p:cNvSpPr>
            <p:nvPr/>
          </p:nvSpPr>
          <p:spPr bwMode="auto">
            <a:xfrm>
              <a:off x="9259" y="3026"/>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16" name="Freeform 16"/>
            <p:cNvSpPr>
              <a:spLocks/>
            </p:cNvSpPr>
            <p:nvPr/>
          </p:nvSpPr>
          <p:spPr bwMode="auto">
            <a:xfrm>
              <a:off x="3139" y="4826"/>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17" name="Freeform 17"/>
            <p:cNvSpPr>
              <a:spLocks/>
            </p:cNvSpPr>
            <p:nvPr/>
          </p:nvSpPr>
          <p:spPr bwMode="auto">
            <a:xfrm>
              <a:off x="3139" y="5588"/>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18" name="Freeform 18"/>
            <p:cNvSpPr>
              <a:spLocks/>
            </p:cNvSpPr>
            <p:nvPr/>
          </p:nvSpPr>
          <p:spPr bwMode="auto">
            <a:xfrm>
              <a:off x="3141" y="656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19" name="Freeform 19"/>
            <p:cNvSpPr>
              <a:spLocks/>
            </p:cNvSpPr>
            <p:nvPr/>
          </p:nvSpPr>
          <p:spPr bwMode="auto">
            <a:xfrm>
              <a:off x="3141" y="728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20" name="Freeform 20"/>
            <p:cNvSpPr>
              <a:spLocks/>
            </p:cNvSpPr>
            <p:nvPr/>
          </p:nvSpPr>
          <p:spPr bwMode="auto">
            <a:xfrm>
              <a:off x="3141" y="8717"/>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21" name="Text Box 21"/>
            <p:cNvSpPr txBox="1">
              <a:spLocks noChangeArrowheads="1"/>
            </p:cNvSpPr>
            <p:nvPr/>
          </p:nvSpPr>
          <p:spPr bwMode="auto">
            <a:xfrm>
              <a:off x="6381" y="3386"/>
              <a:ext cx="1080" cy="144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Спирт етиловий 50 % - вий</a:t>
              </a:r>
              <a:endParaRPr lang="ru-RU"/>
            </a:p>
          </p:txBody>
        </p:sp>
        <p:sp>
          <p:nvSpPr>
            <p:cNvPr id="25622" name="Freeform 22"/>
            <p:cNvSpPr>
              <a:spLocks/>
            </p:cNvSpPr>
            <p:nvPr/>
          </p:nvSpPr>
          <p:spPr bwMode="auto">
            <a:xfrm>
              <a:off x="5659" y="3026"/>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23" name="Line 23"/>
            <p:cNvSpPr>
              <a:spLocks noChangeShapeType="1"/>
            </p:cNvSpPr>
            <p:nvPr/>
          </p:nvSpPr>
          <p:spPr bwMode="auto">
            <a:xfrm>
              <a:off x="5481" y="4818"/>
              <a:ext cx="0" cy="5707"/>
            </a:xfrm>
            <a:prstGeom prst="line">
              <a:avLst/>
            </a:prstGeom>
            <a:noFill/>
            <a:ln w="9525">
              <a:solidFill>
                <a:srgbClr val="000000"/>
              </a:solidFill>
              <a:round/>
              <a:headEnd/>
              <a:tailEnd/>
            </a:ln>
          </p:spPr>
          <p:txBody>
            <a:bodyPr/>
            <a:lstStyle/>
            <a:p>
              <a:endParaRPr lang="ru-RU"/>
            </a:p>
          </p:txBody>
        </p:sp>
        <p:sp>
          <p:nvSpPr>
            <p:cNvPr id="25624" name="Line 24"/>
            <p:cNvSpPr>
              <a:spLocks noChangeShapeType="1"/>
            </p:cNvSpPr>
            <p:nvPr/>
          </p:nvSpPr>
          <p:spPr bwMode="auto">
            <a:xfrm>
              <a:off x="7101" y="4818"/>
              <a:ext cx="0" cy="5707"/>
            </a:xfrm>
            <a:prstGeom prst="line">
              <a:avLst/>
            </a:prstGeom>
            <a:noFill/>
            <a:ln w="9525">
              <a:solidFill>
                <a:srgbClr val="000000"/>
              </a:solidFill>
              <a:round/>
              <a:headEnd/>
              <a:tailEnd/>
            </a:ln>
          </p:spPr>
          <p:txBody>
            <a:bodyPr/>
            <a:lstStyle/>
            <a:p>
              <a:endParaRPr lang="ru-RU"/>
            </a:p>
          </p:txBody>
        </p:sp>
        <p:sp>
          <p:nvSpPr>
            <p:cNvPr id="25625" name="Text Box 25"/>
            <p:cNvSpPr txBox="1">
              <a:spLocks noChangeArrowheads="1"/>
            </p:cNvSpPr>
            <p:nvPr/>
          </p:nvSpPr>
          <p:spPr bwMode="auto">
            <a:xfrm>
              <a:off x="7641" y="5154"/>
              <a:ext cx="342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Подрібнення сировини</a:t>
              </a:r>
              <a:endParaRPr lang="ru-RU"/>
            </a:p>
          </p:txBody>
        </p:sp>
        <p:sp>
          <p:nvSpPr>
            <p:cNvPr id="25626" name="Text Box 26"/>
            <p:cNvSpPr txBox="1">
              <a:spLocks noChangeArrowheads="1"/>
            </p:cNvSpPr>
            <p:nvPr/>
          </p:nvSpPr>
          <p:spPr bwMode="auto">
            <a:xfrm>
              <a:off x="7641" y="5886"/>
              <a:ext cx="3420" cy="61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Визначення втрати в масі при висушуванні</a:t>
              </a:r>
              <a:endParaRPr lang="ru-RU"/>
            </a:p>
          </p:txBody>
        </p:sp>
        <p:sp>
          <p:nvSpPr>
            <p:cNvPr id="25627" name="Text Box 27"/>
            <p:cNvSpPr txBox="1">
              <a:spLocks noChangeArrowheads="1"/>
            </p:cNvSpPr>
            <p:nvPr/>
          </p:nvSpPr>
          <p:spPr bwMode="auto">
            <a:xfrm>
              <a:off x="7641" y="7583"/>
              <a:ext cx="3420" cy="1031"/>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Змішування із половинною за масою кількістю спирту етилового 50 %-вого</a:t>
              </a:r>
              <a:endParaRPr lang="ru-RU"/>
            </a:p>
          </p:txBody>
        </p:sp>
        <p:sp>
          <p:nvSpPr>
            <p:cNvPr id="25628" name="Text Box 28"/>
            <p:cNvSpPr txBox="1">
              <a:spLocks noChangeArrowheads="1"/>
            </p:cNvSpPr>
            <p:nvPr/>
          </p:nvSpPr>
          <p:spPr bwMode="auto">
            <a:xfrm>
              <a:off x="7641" y="6863"/>
              <a:ext cx="34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a:t>
              </a:r>
              <a:endParaRPr lang="ru-RU"/>
            </a:p>
          </p:txBody>
        </p:sp>
        <p:sp>
          <p:nvSpPr>
            <p:cNvPr id="25629" name="Freeform 29"/>
            <p:cNvSpPr>
              <a:spLocks/>
            </p:cNvSpPr>
            <p:nvPr/>
          </p:nvSpPr>
          <p:spPr bwMode="auto">
            <a:xfrm>
              <a:off x="9439" y="4807"/>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30" name="Freeform 30"/>
            <p:cNvSpPr>
              <a:spLocks/>
            </p:cNvSpPr>
            <p:nvPr/>
          </p:nvSpPr>
          <p:spPr bwMode="auto">
            <a:xfrm>
              <a:off x="9439" y="5527"/>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31" name="Freeform 31"/>
            <p:cNvSpPr>
              <a:spLocks/>
            </p:cNvSpPr>
            <p:nvPr/>
          </p:nvSpPr>
          <p:spPr bwMode="auto">
            <a:xfrm>
              <a:off x="9441" y="650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32" name="Freeform 32"/>
            <p:cNvSpPr>
              <a:spLocks/>
            </p:cNvSpPr>
            <p:nvPr/>
          </p:nvSpPr>
          <p:spPr bwMode="auto">
            <a:xfrm>
              <a:off x="9441" y="722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33" name="Text Box 33"/>
            <p:cNvSpPr txBox="1">
              <a:spLocks noChangeArrowheads="1"/>
            </p:cNvSpPr>
            <p:nvPr/>
          </p:nvSpPr>
          <p:spPr bwMode="auto">
            <a:xfrm>
              <a:off x="1341" y="13321"/>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Контроль</a:t>
              </a:r>
              <a:r>
                <a:rPr lang="ru-RU" sz="1200">
                  <a:latin typeface="Times New Roman" pitchFamily="18" charset="0"/>
                </a:rPr>
                <a:t> </a:t>
              </a:r>
              <a:r>
                <a:rPr lang="uk-UA" sz="1200">
                  <a:latin typeface="Times New Roman" pitchFamily="18" charset="0"/>
                </a:rPr>
                <a:t>якості</a:t>
              </a:r>
              <a:endParaRPr lang="ru-RU"/>
            </a:p>
          </p:txBody>
        </p:sp>
        <p:sp>
          <p:nvSpPr>
            <p:cNvPr id="25634" name="Text Box 34"/>
            <p:cNvSpPr txBox="1">
              <a:spLocks noChangeArrowheads="1"/>
            </p:cNvSpPr>
            <p:nvPr/>
          </p:nvSpPr>
          <p:spPr bwMode="auto">
            <a:xfrm>
              <a:off x="1341" y="12642"/>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Фільтрування</a:t>
              </a:r>
              <a:endParaRPr lang="ru-RU"/>
            </a:p>
          </p:txBody>
        </p:sp>
        <p:sp>
          <p:nvSpPr>
            <p:cNvPr id="25635" name="Text Box 35"/>
            <p:cNvSpPr txBox="1">
              <a:spLocks noChangeArrowheads="1"/>
            </p:cNvSpPr>
            <p:nvPr/>
          </p:nvSpPr>
          <p:spPr bwMode="auto">
            <a:xfrm>
              <a:off x="1341" y="14041"/>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Оформлення до використання</a:t>
              </a:r>
              <a:endParaRPr lang="ru-RU"/>
            </a:p>
          </p:txBody>
        </p:sp>
        <p:sp>
          <p:nvSpPr>
            <p:cNvPr id="25636" name="Text Box 36"/>
            <p:cNvSpPr txBox="1">
              <a:spLocks noChangeArrowheads="1"/>
            </p:cNvSpPr>
            <p:nvPr/>
          </p:nvSpPr>
          <p:spPr bwMode="auto">
            <a:xfrm>
              <a:off x="1341" y="11245"/>
              <a:ext cx="9900" cy="36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Мацерація не менше 10 діб з періодичним перемішуванням</a:t>
              </a:r>
              <a:endParaRPr lang="ru-RU"/>
            </a:p>
          </p:txBody>
        </p:sp>
        <p:sp>
          <p:nvSpPr>
            <p:cNvPr id="25637" name="Freeform 37"/>
            <p:cNvSpPr>
              <a:spLocks/>
            </p:cNvSpPr>
            <p:nvPr/>
          </p:nvSpPr>
          <p:spPr bwMode="auto">
            <a:xfrm>
              <a:off x="6203" y="12283"/>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38" name="Freeform 38"/>
            <p:cNvSpPr>
              <a:spLocks/>
            </p:cNvSpPr>
            <p:nvPr/>
          </p:nvSpPr>
          <p:spPr bwMode="auto">
            <a:xfrm>
              <a:off x="6203" y="13003"/>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39" name="Freeform 39"/>
            <p:cNvSpPr>
              <a:spLocks/>
            </p:cNvSpPr>
            <p:nvPr/>
          </p:nvSpPr>
          <p:spPr bwMode="auto">
            <a:xfrm>
              <a:off x="6203" y="13723"/>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40" name="Text Box 40"/>
            <p:cNvSpPr txBox="1">
              <a:spLocks noChangeArrowheads="1"/>
            </p:cNvSpPr>
            <p:nvPr/>
          </p:nvSpPr>
          <p:spPr bwMode="auto">
            <a:xfrm>
              <a:off x="1341" y="9085"/>
              <a:ext cx="3420" cy="72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Розрахунок необхідної кількості спирту етилового 90% (80% для методу 3b)</a:t>
              </a:r>
              <a:endParaRPr lang="ru-RU"/>
            </a:p>
          </p:txBody>
        </p:sp>
        <p:sp>
          <p:nvSpPr>
            <p:cNvPr id="25641" name="Text Box 41"/>
            <p:cNvSpPr txBox="1">
              <a:spLocks noChangeArrowheads="1"/>
            </p:cNvSpPr>
            <p:nvPr/>
          </p:nvSpPr>
          <p:spPr bwMode="auto">
            <a:xfrm>
              <a:off x="1341" y="10165"/>
              <a:ext cx="3420" cy="72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Додавання решти спирту етилового </a:t>
              </a:r>
              <a:br>
                <a:rPr lang="uk-UA" sz="1200">
                  <a:latin typeface="Times New Roman" pitchFamily="18" charset="0"/>
                </a:rPr>
              </a:br>
              <a:r>
                <a:rPr lang="uk-UA" sz="1200">
                  <a:latin typeface="Times New Roman" pitchFamily="18" charset="0"/>
                </a:rPr>
                <a:t>90 % (80 % для методу 3b)</a:t>
              </a:r>
              <a:endParaRPr lang="ru-RU"/>
            </a:p>
          </p:txBody>
        </p:sp>
        <p:sp>
          <p:nvSpPr>
            <p:cNvPr id="25642" name="Freeform 42"/>
            <p:cNvSpPr>
              <a:spLocks/>
            </p:cNvSpPr>
            <p:nvPr/>
          </p:nvSpPr>
          <p:spPr bwMode="auto">
            <a:xfrm>
              <a:off x="3141" y="1088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43" name="Freeform 43"/>
            <p:cNvSpPr>
              <a:spLocks/>
            </p:cNvSpPr>
            <p:nvPr/>
          </p:nvSpPr>
          <p:spPr bwMode="auto">
            <a:xfrm>
              <a:off x="3141" y="980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44" name="Freeform 44"/>
            <p:cNvSpPr>
              <a:spLocks/>
            </p:cNvSpPr>
            <p:nvPr/>
          </p:nvSpPr>
          <p:spPr bwMode="auto">
            <a:xfrm>
              <a:off x="6201" y="1160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45" name="Text Box 45"/>
            <p:cNvSpPr txBox="1">
              <a:spLocks noChangeArrowheads="1"/>
            </p:cNvSpPr>
            <p:nvPr/>
          </p:nvSpPr>
          <p:spPr bwMode="auto">
            <a:xfrm>
              <a:off x="1341" y="11923"/>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Віджимання суміші</a:t>
              </a:r>
              <a:endParaRPr lang="ru-RU"/>
            </a:p>
          </p:txBody>
        </p:sp>
        <p:sp>
          <p:nvSpPr>
            <p:cNvPr id="25646" name="Freeform 46"/>
            <p:cNvSpPr>
              <a:spLocks/>
            </p:cNvSpPr>
            <p:nvPr/>
          </p:nvSpPr>
          <p:spPr bwMode="auto">
            <a:xfrm>
              <a:off x="9441" y="8717"/>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47" name="Text Box 47"/>
            <p:cNvSpPr txBox="1">
              <a:spLocks noChangeArrowheads="1"/>
            </p:cNvSpPr>
            <p:nvPr/>
          </p:nvSpPr>
          <p:spPr bwMode="auto">
            <a:xfrm>
              <a:off x="7641" y="9085"/>
              <a:ext cx="3420" cy="72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Розрахунок необхідної кількості спирту етилового 50 %-вого</a:t>
              </a:r>
              <a:endParaRPr lang="ru-RU"/>
            </a:p>
          </p:txBody>
        </p:sp>
        <p:sp>
          <p:nvSpPr>
            <p:cNvPr id="25648" name="Text Box 48"/>
            <p:cNvSpPr txBox="1">
              <a:spLocks noChangeArrowheads="1"/>
            </p:cNvSpPr>
            <p:nvPr/>
          </p:nvSpPr>
          <p:spPr bwMode="auto">
            <a:xfrm>
              <a:off x="7641" y="10165"/>
              <a:ext cx="3420" cy="72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Додавання решти спирту етилового </a:t>
              </a:r>
              <a:br>
                <a:rPr lang="uk-UA" sz="1200">
                  <a:latin typeface="Times New Roman" pitchFamily="18" charset="0"/>
                </a:rPr>
              </a:br>
              <a:r>
                <a:rPr lang="uk-UA" sz="1200">
                  <a:latin typeface="Times New Roman" pitchFamily="18" charset="0"/>
                </a:rPr>
                <a:t>50 %-вого</a:t>
              </a:r>
              <a:endParaRPr lang="ru-RU"/>
            </a:p>
          </p:txBody>
        </p:sp>
        <p:sp>
          <p:nvSpPr>
            <p:cNvPr id="25649" name="Freeform 49"/>
            <p:cNvSpPr>
              <a:spLocks/>
            </p:cNvSpPr>
            <p:nvPr/>
          </p:nvSpPr>
          <p:spPr bwMode="auto">
            <a:xfrm>
              <a:off x="9441" y="1088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50" name="Freeform 50"/>
            <p:cNvSpPr>
              <a:spLocks/>
            </p:cNvSpPr>
            <p:nvPr/>
          </p:nvSpPr>
          <p:spPr bwMode="auto">
            <a:xfrm>
              <a:off x="9441" y="980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51" name="Text Box 51"/>
            <p:cNvSpPr txBox="1">
              <a:spLocks noChangeArrowheads="1"/>
            </p:cNvSpPr>
            <p:nvPr/>
          </p:nvSpPr>
          <p:spPr bwMode="auto">
            <a:xfrm>
              <a:off x="5661" y="5305"/>
              <a:ext cx="1260" cy="90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Спирт етиловий </a:t>
              </a:r>
              <a:br>
                <a:rPr lang="uk-UA" sz="1100">
                  <a:latin typeface="Calibri" pitchFamily="34" charset="0"/>
                </a:rPr>
              </a:br>
              <a:r>
                <a:rPr lang="uk-UA" sz="1100">
                  <a:latin typeface="Calibri" pitchFamily="34" charset="0"/>
                </a:rPr>
                <a:t>80 % - вий</a:t>
              </a:r>
              <a:endParaRPr lang="ru-RU"/>
            </a:p>
          </p:txBody>
        </p:sp>
        <p:sp>
          <p:nvSpPr>
            <p:cNvPr id="25652" name="Line 52"/>
            <p:cNvSpPr>
              <a:spLocks noChangeShapeType="1"/>
            </p:cNvSpPr>
            <p:nvPr/>
          </p:nvSpPr>
          <p:spPr bwMode="auto">
            <a:xfrm flipH="1">
              <a:off x="4761" y="10525"/>
              <a:ext cx="1440" cy="0"/>
            </a:xfrm>
            <a:prstGeom prst="line">
              <a:avLst/>
            </a:prstGeom>
            <a:noFill/>
            <a:ln w="9525">
              <a:solidFill>
                <a:srgbClr val="000000"/>
              </a:solidFill>
              <a:round/>
              <a:headEnd/>
              <a:tailEnd type="stealth" w="sm" len="med"/>
            </a:ln>
          </p:spPr>
          <p:txBody>
            <a:bodyPr/>
            <a:lstStyle/>
            <a:p>
              <a:endParaRPr lang="ru-RU"/>
            </a:p>
          </p:txBody>
        </p:sp>
        <p:sp>
          <p:nvSpPr>
            <p:cNvPr id="25653" name="Line 53"/>
            <p:cNvSpPr>
              <a:spLocks noChangeShapeType="1"/>
            </p:cNvSpPr>
            <p:nvPr/>
          </p:nvSpPr>
          <p:spPr bwMode="auto">
            <a:xfrm>
              <a:off x="6201" y="2965"/>
              <a:ext cx="0" cy="2340"/>
            </a:xfrm>
            <a:prstGeom prst="line">
              <a:avLst/>
            </a:prstGeom>
            <a:noFill/>
            <a:ln w="9525">
              <a:solidFill>
                <a:srgbClr val="000000"/>
              </a:solidFill>
              <a:round/>
              <a:headEnd/>
              <a:tailEnd type="triangle" w="med" len="med"/>
            </a:ln>
          </p:spPr>
          <p:txBody>
            <a:bodyPr/>
            <a:lstStyle/>
            <a:p>
              <a:endParaRPr lang="ru-RU"/>
            </a:p>
          </p:txBody>
        </p:sp>
        <p:sp>
          <p:nvSpPr>
            <p:cNvPr id="25654" name="Line 54"/>
            <p:cNvSpPr>
              <a:spLocks noChangeShapeType="1"/>
            </p:cNvSpPr>
            <p:nvPr/>
          </p:nvSpPr>
          <p:spPr bwMode="auto">
            <a:xfrm>
              <a:off x="7101" y="7825"/>
              <a:ext cx="540" cy="0"/>
            </a:xfrm>
            <a:prstGeom prst="line">
              <a:avLst/>
            </a:prstGeom>
            <a:noFill/>
            <a:ln w="9525">
              <a:solidFill>
                <a:srgbClr val="000000"/>
              </a:solidFill>
              <a:round/>
              <a:headEnd/>
              <a:tailEnd type="stealth" w="sm" len="med"/>
            </a:ln>
          </p:spPr>
          <p:txBody>
            <a:bodyPr/>
            <a:lstStyle/>
            <a:p>
              <a:endParaRPr lang="ru-RU"/>
            </a:p>
          </p:txBody>
        </p:sp>
        <p:sp>
          <p:nvSpPr>
            <p:cNvPr id="25655" name="Line 55"/>
            <p:cNvSpPr>
              <a:spLocks noChangeShapeType="1"/>
            </p:cNvSpPr>
            <p:nvPr/>
          </p:nvSpPr>
          <p:spPr bwMode="auto">
            <a:xfrm>
              <a:off x="7101" y="10525"/>
              <a:ext cx="540" cy="0"/>
            </a:xfrm>
            <a:prstGeom prst="line">
              <a:avLst/>
            </a:prstGeom>
            <a:noFill/>
            <a:ln w="9525">
              <a:solidFill>
                <a:srgbClr val="000000"/>
              </a:solidFill>
              <a:round/>
              <a:headEnd/>
              <a:tailEnd type="stealth" w="sm" len="med"/>
            </a:ln>
          </p:spPr>
          <p:txBody>
            <a:bodyPr/>
            <a:lstStyle/>
            <a:p>
              <a:endParaRPr lang="ru-RU"/>
            </a:p>
          </p:txBody>
        </p:sp>
        <p:sp>
          <p:nvSpPr>
            <p:cNvPr id="25656" name="Line 56"/>
            <p:cNvSpPr>
              <a:spLocks noChangeShapeType="1"/>
            </p:cNvSpPr>
            <p:nvPr/>
          </p:nvSpPr>
          <p:spPr bwMode="auto">
            <a:xfrm flipV="1">
              <a:off x="6201" y="6205"/>
              <a:ext cx="0" cy="4320"/>
            </a:xfrm>
            <a:prstGeom prst="line">
              <a:avLst/>
            </a:prstGeom>
            <a:noFill/>
            <a:ln w="9525">
              <a:solidFill>
                <a:srgbClr val="000000"/>
              </a:solidFill>
              <a:round/>
              <a:headEnd/>
              <a:tailEnd/>
            </a:ln>
          </p:spPr>
          <p:txBody>
            <a:bodyPr/>
            <a:lstStyle/>
            <a:p>
              <a:endParaRPr lang="ru-RU"/>
            </a:p>
          </p:txBody>
        </p:sp>
        <p:sp>
          <p:nvSpPr>
            <p:cNvPr id="25657" name="Line 57"/>
            <p:cNvSpPr>
              <a:spLocks noChangeShapeType="1"/>
            </p:cNvSpPr>
            <p:nvPr/>
          </p:nvSpPr>
          <p:spPr bwMode="auto">
            <a:xfrm flipH="1">
              <a:off x="4761" y="7825"/>
              <a:ext cx="1440" cy="0"/>
            </a:xfrm>
            <a:prstGeom prst="line">
              <a:avLst/>
            </a:prstGeom>
            <a:noFill/>
            <a:ln w="9525">
              <a:solidFill>
                <a:srgbClr val="000000"/>
              </a:solidFill>
              <a:round/>
              <a:headEnd/>
              <a:tailEnd type="stealth" w="sm" len="med"/>
            </a:ln>
          </p:spPr>
          <p:txBody>
            <a:bodyPr/>
            <a:lstStyle/>
            <a:p>
              <a:endParaRPr lang="ru-RU"/>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71414"/>
            <a:ext cx="8229600" cy="785810"/>
          </a:xfrm>
        </p:spPr>
        <p:txBody>
          <a:bodyPr/>
          <a:lstStyle/>
          <a:p>
            <a:pPr fontAlgn="auto">
              <a:spcAft>
                <a:spcPts val="0"/>
              </a:spcAft>
              <a:defRPr/>
            </a:pPr>
            <a:r>
              <a:rPr lang="ru-RU" sz="2000" smtClean="0">
                <a:solidFill>
                  <a:schemeClr val="tx1"/>
                </a:solidFill>
              </a:rPr>
              <a:t>АЛГОРИТМ ТЕХНОЛОГІЇ МАТРИЧНОЇ НАСТОЙКИ</a:t>
            </a:r>
            <a:br>
              <a:rPr lang="ru-RU" sz="2000" smtClean="0">
                <a:solidFill>
                  <a:schemeClr val="tx1"/>
                </a:solidFill>
              </a:rPr>
            </a:br>
            <a:r>
              <a:rPr lang="ru-RU" sz="2000" smtClean="0">
                <a:solidFill>
                  <a:schemeClr val="tx1"/>
                </a:solidFill>
              </a:rPr>
              <a:t>ЗА </a:t>
            </a:r>
            <a:r>
              <a:rPr lang="ru-RU" sz="2000" b="1" i="1" u="sng" smtClean="0">
                <a:solidFill>
                  <a:schemeClr val="tx1"/>
                </a:solidFill>
              </a:rPr>
              <a:t>МЕТОДОМ </a:t>
            </a:r>
            <a:r>
              <a:rPr lang="uk-UA" sz="2000" b="1" i="1" u="sng" smtClean="0">
                <a:solidFill>
                  <a:schemeClr val="tx1"/>
                </a:solidFill>
              </a:rPr>
              <a:t>4</a:t>
            </a:r>
            <a:r>
              <a:rPr lang="ru-RU" sz="2000" smtClean="0">
                <a:solidFill>
                  <a:schemeClr val="tx1"/>
                </a:solidFill>
              </a:rPr>
              <a:t> ЗГІДНО ДФУ</a:t>
            </a:r>
            <a:endParaRPr lang="ru-RU" sz="2000">
              <a:solidFill>
                <a:schemeClr val="tx1"/>
              </a:solidFill>
            </a:endParaRPr>
          </a:p>
        </p:txBody>
      </p:sp>
      <p:grpSp>
        <p:nvGrpSpPr>
          <p:cNvPr id="26626" name="Group 2"/>
          <p:cNvGrpSpPr>
            <a:grpSpLocks/>
          </p:cNvGrpSpPr>
          <p:nvPr/>
        </p:nvGrpSpPr>
        <p:grpSpPr bwMode="auto">
          <a:xfrm>
            <a:off x="357188" y="785813"/>
            <a:ext cx="8501062" cy="5786437"/>
            <a:chOff x="1341" y="2122"/>
            <a:chExt cx="9900" cy="12788"/>
          </a:xfrm>
        </p:grpSpPr>
        <p:sp>
          <p:nvSpPr>
            <p:cNvPr id="26627" name="Text Box 3"/>
            <p:cNvSpPr txBox="1">
              <a:spLocks noChangeArrowheads="1"/>
            </p:cNvSpPr>
            <p:nvPr/>
          </p:nvSpPr>
          <p:spPr bwMode="auto">
            <a:xfrm>
              <a:off x="5191" y="2122"/>
              <a:ext cx="2387" cy="547"/>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Вихідна сировина</a:t>
              </a:r>
              <a:endParaRPr lang="ru-RU"/>
            </a:p>
          </p:txBody>
        </p:sp>
        <p:sp>
          <p:nvSpPr>
            <p:cNvPr id="26628" name="Text Box 4"/>
            <p:cNvSpPr txBox="1">
              <a:spLocks noChangeArrowheads="1"/>
            </p:cNvSpPr>
            <p:nvPr/>
          </p:nvSpPr>
          <p:spPr bwMode="auto">
            <a:xfrm>
              <a:off x="8361" y="3209"/>
              <a:ext cx="2880" cy="144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Спирт етиловий відповідної концентрації </a:t>
              </a:r>
              <a:br>
                <a:rPr lang="uk-UA" sz="1100">
                  <a:latin typeface="Calibri" pitchFamily="34" charset="0"/>
                </a:rPr>
              </a:br>
              <a:r>
                <a:rPr lang="uk-UA" sz="1100">
                  <a:latin typeface="Calibri" pitchFamily="34" charset="0"/>
                </a:rPr>
                <a:t>(96 %, 90 %, 80 %, 70 %, </a:t>
              </a:r>
              <a:br>
                <a:rPr lang="uk-UA" sz="1100">
                  <a:latin typeface="Calibri" pitchFamily="34" charset="0"/>
                </a:rPr>
              </a:br>
              <a:r>
                <a:rPr lang="uk-UA" sz="1100">
                  <a:latin typeface="Calibri" pitchFamily="34" charset="0"/>
                </a:rPr>
                <a:t>50 %, 36 %, 18 % - вий)</a:t>
              </a:r>
              <a:endParaRPr lang="ru-RU"/>
            </a:p>
          </p:txBody>
        </p:sp>
        <p:sp>
          <p:nvSpPr>
            <p:cNvPr id="26629" name="Text Box 5"/>
            <p:cNvSpPr txBox="1">
              <a:spLocks noChangeArrowheads="1"/>
            </p:cNvSpPr>
            <p:nvPr/>
          </p:nvSpPr>
          <p:spPr bwMode="auto">
            <a:xfrm>
              <a:off x="1341" y="3255"/>
              <a:ext cx="1980" cy="1394"/>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b="1">
                  <a:latin typeface="Times New Roman" pitchFamily="18" charset="0"/>
                </a:rPr>
                <a:t>Методи 4а, 4d</a:t>
              </a:r>
            </a:p>
            <a:p>
              <a:pPr algn="ctr">
                <a:spcBef>
                  <a:spcPts val="100"/>
                </a:spcBef>
                <a:spcAft>
                  <a:spcPts val="300"/>
                </a:spcAft>
              </a:pPr>
              <a:r>
                <a:rPr lang="uk-UA" sz="1200">
                  <a:latin typeface="Times New Roman" pitchFamily="18" charset="0"/>
                </a:rPr>
                <a:t>Суха рослинна</a:t>
              </a:r>
              <a:br>
                <a:rPr lang="uk-UA" sz="1200">
                  <a:latin typeface="Times New Roman" pitchFamily="18" charset="0"/>
                </a:rPr>
              </a:br>
              <a:r>
                <a:rPr lang="uk-UA" sz="1200">
                  <a:latin typeface="Times New Roman" pitchFamily="18" charset="0"/>
                </a:rPr>
                <a:t>сировина</a:t>
              </a:r>
              <a:endParaRPr lang="ru-RU"/>
            </a:p>
          </p:txBody>
        </p:sp>
        <p:sp>
          <p:nvSpPr>
            <p:cNvPr id="26630" name="Text Box 6"/>
            <p:cNvSpPr txBox="1">
              <a:spLocks noChangeArrowheads="1"/>
            </p:cNvSpPr>
            <p:nvPr/>
          </p:nvSpPr>
          <p:spPr bwMode="auto">
            <a:xfrm>
              <a:off x="1341" y="10452"/>
              <a:ext cx="45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З’єднування рідин</a:t>
              </a:r>
              <a:endParaRPr lang="ru-RU"/>
            </a:p>
          </p:txBody>
        </p:sp>
        <p:sp>
          <p:nvSpPr>
            <p:cNvPr id="26631" name="Text Box 7"/>
            <p:cNvSpPr txBox="1">
              <a:spLocks noChangeArrowheads="1"/>
            </p:cNvSpPr>
            <p:nvPr/>
          </p:nvSpPr>
          <p:spPr bwMode="auto">
            <a:xfrm>
              <a:off x="1341" y="5009"/>
              <a:ext cx="666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Подрібнення сировини</a:t>
              </a:r>
              <a:endParaRPr lang="ru-RU"/>
            </a:p>
          </p:txBody>
        </p:sp>
        <p:sp>
          <p:nvSpPr>
            <p:cNvPr id="26632" name="Text Box 8"/>
            <p:cNvSpPr txBox="1">
              <a:spLocks noChangeArrowheads="1"/>
            </p:cNvSpPr>
            <p:nvPr/>
          </p:nvSpPr>
          <p:spPr bwMode="auto">
            <a:xfrm>
              <a:off x="6741" y="8874"/>
              <a:ext cx="4500" cy="498"/>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Перколяція при кімнатній температурі</a:t>
              </a:r>
              <a:endParaRPr lang="ru-RU"/>
            </a:p>
          </p:txBody>
        </p:sp>
        <p:sp>
          <p:nvSpPr>
            <p:cNvPr id="26633" name="Text Box 9"/>
            <p:cNvSpPr txBox="1">
              <a:spLocks noChangeArrowheads="1"/>
            </p:cNvSpPr>
            <p:nvPr/>
          </p:nvSpPr>
          <p:spPr bwMode="auto">
            <a:xfrm>
              <a:off x="1341" y="6461"/>
              <a:ext cx="6660" cy="70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Ретельне змішування 1 частини сировини та 10 частин спирту етилового відповідної концентрації</a:t>
              </a:r>
              <a:endParaRPr lang="ru-RU"/>
            </a:p>
          </p:txBody>
        </p:sp>
        <p:sp>
          <p:nvSpPr>
            <p:cNvPr id="26634" name="Text Box 10"/>
            <p:cNvSpPr txBox="1">
              <a:spLocks noChangeArrowheads="1"/>
            </p:cNvSpPr>
            <p:nvPr/>
          </p:nvSpPr>
          <p:spPr bwMode="auto">
            <a:xfrm>
              <a:off x="1341" y="5741"/>
              <a:ext cx="666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a:t>
              </a:r>
              <a:endParaRPr lang="ru-RU"/>
            </a:p>
          </p:txBody>
        </p:sp>
        <p:sp>
          <p:nvSpPr>
            <p:cNvPr id="26635" name="Line 11"/>
            <p:cNvSpPr>
              <a:spLocks noChangeShapeType="1"/>
            </p:cNvSpPr>
            <p:nvPr/>
          </p:nvSpPr>
          <p:spPr bwMode="auto">
            <a:xfrm flipH="1">
              <a:off x="8001" y="6802"/>
              <a:ext cx="1800" cy="0"/>
            </a:xfrm>
            <a:prstGeom prst="line">
              <a:avLst/>
            </a:prstGeom>
            <a:noFill/>
            <a:ln w="9525">
              <a:solidFill>
                <a:srgbClr val="000000"/>
              </a:solidFill>
              <a:round/>
              <a:headEnd/>
              <a:tailEnd type="stealth" w="sm" len="med"/>
            </a:ln>
          </p:spPr>
          <p:txBody>
            <a:bodyPr/>
            <a:lstStyle/>
            <a:p>
              <a:endParaRPr lang="ru-RU"/>
            </a:p>
          </p:txBody>
        </p:sp>
        <p:sp>
          <p:nvSpPr>
            <p:cNvPr id="26636" name="Freeform 12"/>
            <p:cNvSpPr>
              <a:spLocks/>
            </p:cNvSpPr>
            <p:nvPr/>
          </p:nvSpPr>
          <p:spPr bwMode="auto">
            <a:xfrm>
              <a:off x="6381" y="2669"/>
              <a:ext cx="2" cy="204"/>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37" name="Line 13"/>
            <p:cNvSpPr>
              <a:spLocks noChangeShapeType="1"/>
            </p:cNvSpPr>
            <p:nvPr/>
          </p:nvSpPr>
          <p:spPr bwMode="auto">
            <a:xfrm>
              <a:off x="2241" y="2842"/>
              <a:ext cx="7560" cy="53"/>
            </a:xfrm>
            <a:prstGeom prst="line">
              <a:avLst/>
            </a:prstGeom>
            <a:noFill/>
            <a:ln w="9525">
              <a:solidFill>
                <a:srgbClr val="000000"/>
              </a:solidFill>
              <a:round/>
              <a:headEnd/>
              <a:tailEnd/>
            </a:ln>
          </p:spPr>
          <p:txBody>
            <a:bodyPr/>
            <a:lstStyle/>
            <a:p>
              <a:endParaRPr lang="ru-RU"/>
            </a:p>
          </p:txBody>
        </p:sp>
        <p:sp>
          <p:nvSpPr>
            <p:cNvPr id="26638" name="Freeform 14"/>
            <p:cNvSpPr>
              <a:spLocks/>
            </p:cNvSpPr>
            <p:nvPr/>
          </p:nvSpPr>
          <p:spPr bwMode="auto">
            <a:xfrm>
              <a:off x="6921" y="289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39" name="Line 15"/>
            <p:cNvSpPr>
              <a:spLocks noChangeShapeType="1"/>
            </p:cNvSpPr>
            <p:nvPr/>
          </p:nvSpPr>
          <p:spPr bwMode="auto">
            <a:xfrm flipV="1">
              <a:off x="9801" y="4649"/>
              <a:ext cx="0" cy="2153"/>
            </a:xfrm>
            <a:prstGeom prst="line">
              <a:avLst/>
            </a:prstGeom>
            <a:noFill/>
            <a:ln w="9525">
              <a:solidFill>
                <a:srgbClr val="000000"/>
              </a:solidFill>
              <a:round/>
              <a:headEnd/>
              <a:tailEnd/>
            </a:ln>
          </p:spPr>
          <p:txBody>
            <a:bodyPr/>
            <a:lstStyle/>
            <a:p>
              <a:endParaRPr lang="ru-RU"/>
            </a:p>
          </p:txBody>
        </p:sp>
        <p:sp>
          <p:nvSpPr>
            <p:cNvPr id="26640" name="Freeform 16"/>
            <p:cNvSpPr>
              <a:spLocks/>
            </p:cNvSpPr>
            <p:nvPr/>
          </p:nvSpPr>
          <p:spPr bwMode="auto">
            <a:xfrm>
              <a:off x="3499" y="797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41" name="Freeform 17"/>
            <p:cNvSpPr>
              <a:spLocks/>
            </p:cNvSpPr>
            <p:nvPr/>
          </p:nvSpPr>
          <p:spPr bwMode="auto">
            <a:xfrm>
              <a:off x="4581" y="536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42" name="Freeform 18"/>
            <p:cNvSpPr>
              <a:spLocks/>
            </p:cNvSpPr>
            <p:nvPr/>
          </p:nvSpPr>
          <p:spPr bwMode="auto">
            <a:xfrm>
              <a:off x="4581" y="608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43" name="Freeform 19"/>
            <p:cNvSpPr>
              <a:spLocks/>
            </p:cNvSpPr>
            <p:nvPr/>
          </p:nvSpPr>
          <p:spPr bwMode="auto">
            <a:xfrm>
              <a:off x="3499" y="1009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44" name="Text Box 20"/>
            <p:cNvSpPr txBox="1">
              <a:spLocks noChangeArrowheads="1"/>
            </p:cNvSpPr>
            <p:nvPr/>
          </p:nvSpPr>
          <p:spPr bwMode="auto">
            <a:xfrm>
              <a:off x="1341" y="7564"/>
              <a:ext cx="9900" cy="41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Відстоювання у закритому контейнері протягом певного часу</a:t>
              </a:r>
              <a:endParaRPr lang="ru-RU"/>
            </a:p>
          </p:txBody>
        </p:sp>
        <p:sp>
          <p:nvSpPr>
            <p:cNvPr id="26645" name="Text Box 21"/>
            <p:cNvSpPr txBox="1">
              <a:spLocks noChangeArrowheads="1"/>
            </p:cNvSpPr>
            <p:nvPr/>
          </p:nvSpPr>
          <p:spPr bwMode="auto">
            <a:xfrm>
              <a:off x="1341" y="8874"/>
              <a:ext cx="4500" cy="49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Відокремлювання залишку від спирту</a:t>
              </a:r>
              <a:endParaRPr lang="ru-RU"/>
            </a:p>
          </p:txBody>
        </p:sp>
        <p:sp>
          <p:nvSpPr>
            <p:cNvPr id="26646" name="Text Box 22"/>
            <p:cNvSpPr txBox="1">
              <a:spLocks noChangeArrowheads="1"/>
            </p:cNvSpPr>
            <p:nvPr/>
          </p:nvSpPr>
          <p:spPr bwMode="auto">
            <a:xfrm>
              <a:off x="1341" y="9552"/>
              <a:ext cx="4500" cy="54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Віджимання суміші</a:t>
              </a:r>
              <a:endParaRPr lang="ru-RU"/>
            </a:p>
          </p:txBody>
        </p:sp>
        <p:sp>
          <p:nvSpPr>
            <p:cNvPr id="26647" name="Line 23"/>
            <p:cNvSpPr>
              <a:spLocks noChangeShapeType="1"/>
            </p:cNvSpPr>
            <p:nvPr/>
          </p:nvSpPr>
          <p:spPr bwMode="auto">
            <a:xfrm>
              <a:off x="3501" y="8694"/>
              <a:ext cx="0" cy="180"/>
            </a:xfrm>
            <a:prstGeom prst="line">
              <a:avLst/>
            </a:prstGeom>
            <a:noFill/>
            <a:ln w="9525">
              <a:solidFill>
                <a:srgbClr val="000000"/>
              </a:solidFill>
              <a:round/>
              <a:headEnd/>
              <a:tailEnd type="stealth" w="sm" len="med"/>
            </a:ln>
          </p:spPr>
          <p:txBody>
            <a:bodyPr/>
            <a:lstStyle/>
            <a:p>
              <a:endParaRPr lang="ru-RU"/>
            </a:p>
          </p:txBody>
        </p:sp>
        <p:sp>
          <p:nvSpPr>
            <p:cNvPr id="26648" name="Line 24"/>
            <p:cNvSpPr>
              <a:spLocks noChangeShapeType="1"/>
            </p:cNvSpPr>
            <p:nvPr/>
          </p:nvSpPr>
          <p:spPr bwMode="auto">
            <a:xfrm>
              <a:off x="3501" y="9372"/>
              <a:ext cx="0" cy="180"/>
            </a:xfrm>
            <a:prstGeom prst="line">
              <a:avLst/>
            </a:prstGeom>
            <a:noFill/>
            <a:ln w="9525">
              <a:solidFill>
                <a:srgbClr val="000000"/>
              </a:solidFill>
              <a:round/>
              <a:headEnd/>
              <a:tailEnd type="stealth" w="sm" len="med"/>
            </a:ln>
          </p:spPr>
          <p:txBody>
            <a:bodyPr/>
            <a:lstStyle/>
            <a:p>
              <a:endParaRPr lang="ru-RU"/>
            </a:p>
          </p:txBody>
        </p:sp>
        <p:sp>
          <p:nvSpPr>
            <p:cNvPr id="26649" name="Freeform 25"/>
            <p:cNvSpPr>
              <a:spLocks/>
            </p:cNvSpPr>
            <p:nvPr/>
          </p:nvSpPr>
          <p:spPr bwMode="auto">
            <a:xfrm>
              <a:off x="9801" y="2891"/>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50" name="Text Box 26"/>
            <p:cNvSpPr txBox="1">
              <a:spLocks noChangeArrowheads="1"/>
            </p:cNvSpPr>
            <p:nvPr/>
          </p:nvSpPr>
          <p:spPr bwMode="auto">
            <a:xfrm>
              <a:off x="6741" y="8334"/>
              <a:ext cx="450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b="1" i="1">
                  <a:latin typeface="Times New Roman" pitchFamily="18" charset="0"/>
                </a:rPr>
                <a:t>Приготування шляхом перколяції</a:t>
              </a:r>
              <a:endParaRPr lang="ru-RU"/>
            </a:p>
          </p:txBody>
        </p:sp>
        <p:sp>
          <p:nvSpPr>
            <p:cNvPr id="26651" name="Text Box 27"/>
            <p:cNvSpPr txBox="1">
              <a:spLocks noChangeArrowheads="1"/>
            </p:cNvSpPr>
            <p:nvPr/>
          </p:nvSpPr>
          <p:spPr bwMode="auto">
            <a:xfrm>
              <a:off x="1341" y="8292"/>
              <a:ext cx="450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b="1" i="1">
                  <a:latin typeface="Times New Roman" pitchFamily="18" charset="0"/>
                </a:rPr>
                <a:t>Приготування шляхом мацерації</a:t>
              </a:r>
              <a:endParaRPr lang="ru-RU"/>
            </a:p>
          </p:txBody>
        </p:sp>
        <p:sp>
          <p:nvSpPr>
            <p:cNvPr id="26652" name="Freeform 28"/>
            <p:cNvSpPr>
              <a:spLocks/>
            </p:cNvSpPr>
            <p:nvPr/>
          </p:nvSpPr>
          <p:spPr bwMode="auto">
            <a:xfrm>
              <a:off x="8901" y="797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53" name="Freeform 29"/>
            <p:cNvSpPr>
              <a:spLocks/>
            </p:cNvSpPr>
            <p:nvPr/>
          </p:nvSpPr>
          <p:spPr bwMode="auto">
            <a:xfrm>
              <a:off x="4581" y="464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54" name="Text Box 30"/>
            <p:cNvSpPr txBox="1">
              <a:spLocks noChangeArrowheads="1"/>
            </p:cNvSpPr>
            <p:nvPr/>
          </p:nvSpPr>
          <p:spPr bwMode="auto">
            <a:xfrm>
              <a:off x="6741" y="9552"/>
              <a:ext cx="4500" cy="54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Віджимання суміші</a:t>
              </a:r>
              <a:endParaRPr lang="ru-RU"/>
            </a:p>
          </p:txBody>
        </p:sp>
        <p:sp>
          <p:nvSpPr>
            <p:cNvPr id="26655" name="Text Box 31"/>
            <p:cNvSpPr txBox="1">
              <a:spLocks noChangeArrowheads="1"/>
            </p:cNvSpPr>
            <p:nvPr/>
          </p:nvSpPr>
          <p:spPr bwMode="auto">
            <a:xfrm>
              <a:off x="6741" y="10494"/>
              <a:ext cx="45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З’єднування рідини з перколятом</a:t>
              </a:r>
              <a:endParaRPr lang="ru-RU"/>
            </a:p>
          </p:txBody>
        </p:sp>
        <p:sp>
          <p:nvSpPr>
            <p:cNvPr id="26656" name="Text Box 32"/>
            <p:cNvSpPr txBox="1">
              <a:spLocks noChangeArrowheads="1"/>
            </p:cNvSpPr>
            <p:nvPr/>
          </p:nvSpPr>
          <p:spPr bwMode="auto">
            <a:xfrm>
              <a:off x="1341" y="11172"/>
              <a:ext cx="9900" cy="72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Змішування перколяту або мацерату з розрахованою кількістю спирту  етилового відповідної концентрації</a:t>
              </a:r>
              <a:endParaRPr lang="ru-RU"/>
            </a:p>
          </p:txBody>
        </p:sp>
        <p:sp>
          <p:nvSpPr>
            <p:cNvPr id="26657" name="Line 33"/>
            <p:cNvSpPr>
              <a:spLocks noChangeShapeType="1"/>
            </p:cNvSpPr>
            <p:nvPr/>
          </p:nvSpPr>
          <p:spPr bwMode="auto">
            <a:xfrm>
              <a:off x="3501" y="10854"/>
              <a:ext cx="0" cy="318"/>
            </a:xfrm>
            <a:prstGeom prst="line">
              <a:avLst/>
            </a:prstGeom>
            <a:noFill/>
            <a:ln w="9525">
              <a:solidFill>
                <a:srgbClr val="000000"/>
              </a:solidFill>
              <a:round/>
              <a:headEnd/>
              <a:tailEnd type="stealth" w="sm" len="med"/>
            </a:ln>
          </p:spPr>
          <p:txBody>
            <a:bodyPr/>
            <a:lstStyle/>
            <a:p>
              <a:endParaRPr lang="ru-RU"/>
            </a:p>
          </p:txBody>
        </p:sp>
        <p:sp>
          <p:nvSpPr>
            <p:cNvPr id="26658" name="Text Box 34"/>
            <p:cNvSpPr txBox="1">
              <a:spLocks noChangeArrowheads="1"/>
            </p:cNvSpPr>
            <p:nvPr/>
          </p:nvSpPr>
          <p:spPr bwMode="auto">
            <a:xfrm>
              <a:off x="1341" y="13830"/>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Контроль</a:t>
              </a:r>
              <a:r>
                <a:rPr lang="ru-RU" sz="1200">
                  <a:latin typeface="Times New Roman" pitchFamily="18" charset="0"/>
                </a:rPr>
                <a:t> </a:t>
              </a:r>
              <a:r>
                <a:rPr lang="uk-UA" sz="1200">
                  <a:latin typeface="Times New Roman" pitchFamily="18" charset="0"/>
                </a:rPr>
                <a:t>якості</a:t>
              </a:r>
              <a:endParaRPr lang="ru-RU"/>
            </a:p>
          </p:txBody>
        </p:sp>
        <p:sp>
          <p:nvSpPr>
            <p:cNvPr id="26659" name="Text Box 35"/>
            <p:cNvSpPr txBox="1">
              <a:spLocks noChangeArrowheads="1"/>
            </p:cNvSpPr>
            <p:nvPr/>
          </p:nvSpPr>
          <p:spPr bwMode="auto">
            <a:xfrm>
              <a:off x="1341" y="13152"/>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Фільтрування</a:t>
              </a:r>
              <a:endParaRPr lang="ru-RU"/>
            </a:p>
          </p:txBody>
        </p:sp>
        <p:sp>
          <p:nvSpPr>
            <p:cNvPr id="26660" name="Text Box 36"/>
            <p:cNvSpPr txBox="1">
              <a:spLocks noChangeArrowheads="1"/>
            </p:cNvSpPr>
            <p:nvPr/>
          </p:nvSpPr>
          <p:spPr bwMode="auto">
            <a:xfrm>
              <a:off x="1341" y="14550"/>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Оформлення до відпуску</a:t>
              </a:r>
              <a:endParaRPr lang="ru-RU"/>
            </a:p>
          </p:txBody>
        </p:sp>
        <p:sp>
          <p:nvSpPr>
            <p:cNvPr id="26661" name="Text Box 37"/>
            <p:cNvSpPr txBox="1">
              <a:spLocks noChangeArrowheads="1"/>
            </p:cNvSpPr>
            <p:nvPr/>
          </p:nvSpPr>
          <p:spPr bwMode="auto">
            <a:xfrm>
              <a:off x="1341" y="12252"/>
              <a:ext cx="9900" cy="54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Витримування не менше 5 діб при температурі, що не перевищує 20</a:t>
              </a:r>
              <a:r>
                <a:rPr lang="uk-UA" sz="1100" baseline="30000">
                  <a:latin typeface="Times New Roman" pitchFamily="18" charset="0"/>
                </a:rPr>
                <a:t>0</a:t>
              </a:r>
              <a:r>
                <a:rPr lang="uk-UA" sz="1100">
                  <a:latin typeface="Calibri" pitchFamily="34" charset="0"/>
                </a:rPr>
                <a:t>С</a:t>
              </a:r>
              <a:endParaRPr lang="ru-RU"/>
            </a:p>
          </p:txBody>
        </p:sp>
        <p:sp>
          <p:nvSpPr>
            <p:cNvPr id="26662" name="Freeform 38"/>
            <p:cNvSpPr>
              <a:spLocks/>
            </p:cNvSpPr>
            <p:nvPr/>
          </p:nvSpPr>
          <p:spPr bwMode="auto">
            <a:xfrm>
              <a:off x="6381" y="1351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63" name="Freeform 39"/>
            <p:cNvSpPr>
              <a:spLocks/>
            </p:cNvSpPr>
            <p:nvPr/>
          </p:nvSpPr>
          <p:spPr bwMode="auto">
            <a:xfrm>
              <a:off x="6381" y="1423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64" name="Freeform 40"/>
            <p:cNvSpPr>
              <a:spLocks/>
            </p:cNvSpPr>
            <p:nvPr/>
          </p:nvSpPr>
          <p:spPr bwMode="auto">
            <a:xfrm>
              <a:off x="6381" y="128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65" name="Line 41"/>
            <p:cNvSpPr>
              <a:spLocks noChangeShapeType="1"/>
            </p:cNvSpPr>
            <p:nvPr/>
          </p:nvSpPr>
          <p:spPr bwMode="auto">
            <a:xfrm>
              <a:off x="6381" y="11892"/>
              <a:ext cx="0" cy="360"/>
            </a:xfrm>
            <a:prstGeom prst="line">
              <a:avLst/>
            </a:prstGeom>
            <a:noFill/>
            <a:ln w="9525">
              <a:solidFill>
                <a:srgbClr val="000000"/>
              </a:solidFill>
              <a:round/>
              <a:headEnd/>
              <a:tailEnd type="stealth" w="sm" len="med"/>
            </a:ln>
          </p:spPr>
          <p:txBody>
            <a:bodyPr/>
            <a:lstStyle/>
            <a:p>
              <a:endParaRPr lang="ru-RU"/>
            </a:p>
          </p:txBody>
        </p:sp>
        <p:sp>
          <p:nvSpPr>
            <p:cNvPr id="26666" name="Text Box 42"/>
            <p:cNvSpPr txBox="1">
              <a:spLocks noChangeArrowheads="1"/>
            </p:cNvSpPr>
            <p:nvPr/>
          </p:nvSpPr>
          <p:spPr bwMode="auto">
            <a:xfrm>
              <a:off x="3681" y="3248"/>
              <a:ext cx="1980" cy="1394"/>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b="1">
                  <a:latin typeface="Times New Roman" pitchFamily="18" charset="0"/>
                </a:rPr>
                <a:t>Метод 4</a:t>
              </a:r>
              <a:r>
                <a:rPr lang="en-US" sz="1200" b="1">
                  <a:latin typeface="Times New Roman" pitchFamily="18" charset="0"/>
                </a:rPr>
                <a:t>b</a:t>
              </a:r>
              <a:endParaRPr lang="uk-UA" sz="1200" b="1">
                <a:latin typeface="Times New Roman" pitchFamily="18" charset="0"/>
              </a:endParaRPr>
            </a:p>
            <a:p>
              <a:pPr algn="ctr">
                <a:spcBef>
                  <a:spcPts val="100"/>
                </a:spcBef>
                <a:spcAft>
                  <a:spcPts val="300"/>
                </a:spcAft>
              </a:pPr>
              <a:r>
                <a:rPr lang="uk-UA" sz="1200">
                  <a:latin typeface="Times New Roman" pitchFamily="18" charset="0"/>
                </a:rPr>
                <a:t>Сировина тваринного </a:t>
              </a:r>
              <a:br>
                <a:rPr lang="uk-UA" sz="1200">
                  <a:latin typeface="Times New Roman" pitchFamily="18" charset="0"/>
                </a:rPr>
              </a:br>
              <a:r>
                <a:rPr lang="uk-UA" sz="1200">
                  <a:latin typeface="Times New Roman" pitchFamily="18" charset="0"/>
                </a:rPr>
                <a:t>походження</a:t>
              </a:r>
              <a:endParaRPr lang="ru-RU"/>
            </a:p>
          </p:txBody>
        </p:sp>
        <p:sp>
          <p:nvSpPr>
            <p:cNvPr id="26667" name="Text Box 43"/>
            <p:cNvSpPr txBox="1">
              <a:spLocks noChangeArrowheads="1"/>
            </p:cNvSpPr>
            <p:nvPr/>
          </p:nvSpPr>
          <p:spPr bwMode="auto">
            <a:xfrm>
              <a:off x="6021" y="3248"/>
              <a:ext cx="1980" cy="1394"/>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b="1">
                  <a:latin typeface="Times New Roman" pitchFamily="18" charset="0"/>
                </a:rPr>
                <a:t>Метод  4</a:t>
              </a:r>
              <a:r>
                <a:rPr lang="en-US" sz="1200" b="1">
                  <a:latin typeface="Times New Roman" pitchFamily="18" charset="0"/>
                </a:rPr>
                <a:t>c</a:t>
              </a:r>
              <a:endParaRPr lang="uk-UA" sz="1200" b="1">
                <a:latin typeface="Times New Roman" pitchFamily="18" charset="0"/>
              </a:endParaRPr>
            </a:p>
            <a:p>
              <a:pPr algn="ctr">
                <a:spcBef>
                  <a:spcPts val="100"/>
                </a:spcBef>
                <a:spcAft>
                  <a:spcPts val="300"/>
                </a:spcAft>
              </a:pPr>
              <a:r>
                <a:rPr lang="uk-UA" sz="1200">
                  <a:latin typeface="Times New Roman" pitchFamily="18" charset="0"/>
                </a:rPr>
                <a:t>Обробка  рослинної </a:t>
              </a:r>
              <a:br>
                <a:rPr lang="uk-UA" sz="1200">
                  <a:latin typeface="Times New Roman" pitchFamily="18" charset="0"/>
                </a:rPr>
              </a:br>
              <a:r>
                <a:rPr lang="uk-UA" sz="1200">
                  <a:latin typeface="Times New Roman" pitchFamily="18" charset="0"/>
                </a:rPr>
                <a:t>сировини</a:t>
              </a:r>
              <a:endParaRPr lang="ru-RU"/>
            </a:p>
          </p:txBody>
        </p:sp>
        <p:sp>
          <p:nvSpPr>
            <p:cNvPr id="26668" name="Freeform 44"/>
            <p:cNvSpPr>
              <a:spLocks/>
            </p:cNvSpPr>
            <p:nvPr/>
          </p:nvSpPr>
          <p:spPr bwMode="auto">
            <a:xfrm>
              <a:off x="4581" y="288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69" name="Freeform 45"/>
            <p:cNvSpPr>
              <a:spLocks/>
            </p:cNvSpPr>
            <p:nvPr/>
          </p:nvSpPr>
          <p:spPr bwMode="auto">
            <a:xfrm>
              <a:off x="2241" y="288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70" name="Freeform 46"/>
            <p:cNvSpPr>
              <a:spLocks/>
            </p:cNvSpPr>
            <p:nvPr/>
          </p:nvSpPr>
          <p:spPr bwMode="auto">
            <a:xfrm>
              <a:off x="2241" y="464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71" name="Freeform 47"/>
            <p:cNvSpPr>
              <a:spLocks/>
            </p:cNvSpPr>
            <p:nvPr/>
          </p:nvSpPr>
          <p:spPr bwMode="auto">
            <a:xfrm>
              <a:off x="6921" y="464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72" name="Freeform 48"/>
            <p:cNvSpPr>
              <a:spLocks/>
            </p:cNvSpPr>
            <p:nvPr/>
          </p:nvSpPr>
          <p:spPr bwMode="auto">
            <a:xfrm>
              <a:off x="4581" y="716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73" name="Freeform 49"/>
            <p:cNvSpPr>
              <a:spLocks/>
            </p:cNvSpPr>
            <p:nvPr/>
          </p:nvSpPr>
          <p:spPr bwMode="auto">
            <a:xfrm>
              <a:off x="8901" y="101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74" name="Line 50"/>
            <p:cNvSpPr>
              <a:spLocks noChangeShapeType="1"/>
            </p:cNvSpPr>
            <p:nvPr/>
          </p:nvSpPr>
          <p:spPr bwMode="auto">
            <a:xfrm>
              <a:off x="8903" y="8736"/>
              <a:ext cx="0" cy="180"/>
            </a:xfrm>
            <a:prstGeom prst="line">
              <a:avLst/>
            </a:prstGeom>
            <a:noFill/>
            <a:ln w="9525">
              <a:solidFill>
                <a:srgbClr val="000000"/>
              </a:solidFill>
              <a:round/>
              <a:headEnd/>
              <a:tailEnd type="stealth" w="sm" len="med"/>
            </a:ln>
          </p:spPr>
          <p:txBody>
            <a:bodyPr/>
            <a:lstStyle/>
            <a:p>
              <a:endParaRPr lang="ru-RU"/>
            </a:p>
          </p:txBody>
        </p:sp>
        <p:sp>
          <p:nvSpPr>
            <p:cNvPr id="26675" name="Line 51"/>
            <p:cNvSpPr>
              <a:spLocks noChangeShapeType="1"/>
            </p:cNvSpPr>
            <p:nvPr/>
          </p:nvSpPr>
          <p:spPr bwMode="auto">
            <a:xfrm>
              <a:off x="8903" y="9414"/>
              <a:ext cx="0" cy="180"/>
            </a:xfrm>
            <a:prstGeom prst="line">
              <a:avLst/>
            </a:prstGeom>
            <a:noFill/>
            <a:ln w="9525">
              <a:solidFill>
                <a:srgbClr val="000000"/>
              </a:solidFill>
              <a:round/>
              <a:headEnd/>
              <a:tailEnd type="stealth" w="sm" len="med"/>
            </a:ln>
          </p:spPr>
          <p:txBody>
            <a:bodyPr/>
            <a:lstStyle/>
            <a:p>
              <a:endParaRPr lang="ru-RU"/>
            </a:p>
          </p:txBody>
        </p:sp>
        <p:sp>
          <p:nvSpPr>
            <p:cNvPr id="26676" name="Line 52"/>
            <p:cNvSpPr>
              <a:spLocks noChangeShapeType="1"/>
            </p:cNvSpPr>
            <p:nvPr/>
          </p:nvSpPr>
          <p:spPr bwMode="auto">
            <a:xfrm>
              <a:off x="8901" y="10812"/>
              <a:ext cx="0" cy="318"/>
            </a:xfrm>
            <a:prstGeom prst="line">
              <a:avLst/>
            </a:prstGeom>
            <a:noFill/>
            <a:ln w="9525">
              <a:solidFill>
                <a:srgbClr val="000000"/>
              </a:solidFill>
              <a:round/>
              <a:headEnd/>
              <a:tailEnd type="stealth" w="sm" len="med"/>
            </a:ln>
          </p:spPr>
          <p:txBody>
            <a:bodyPr/>
            <a:lstStyle/>
            <a:p>
              <a:endParaRPr lang="ru-RU"/>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25"/>
            <a:ext cx="8229600" cy="5697538"/>
          </a:xfrm>
        </p:spPr>
        <p:txBody>
          <a:bodyPr>
            <a:normAutofit/>
          </a:bodyPr>
          <a:lstStyle/>
          <a:p>
            <a:pPr marL="274320" indent="-274320" algn="ctr" fontAlgn="auto">
              <a:spcAft>
                <a:spcPts val="0"/>
              </a:spcAft>
              <a:buFont typeface="Wingdings 2"/>
              <a:buNone/>
              <a:defRPr/>
            </a:pPr>
            <a:r>
              <a:rPr lang="uk-UA" sz="2800" b="1" cap="all" dirty="0" smtClean="0"/>
              <a:t>Гомеопатичне розведення</a:t>
            </a:r>
          </a:p>
          <a:p>
            <a:pPr marL="274320" indent="-274320" algn="ctr" fontAlgn="auto">
              <a:spcAft>
                <a:spcPts val="0"/>
              </a:spcAft>
              <a:buFont typeface="Wingdings 2"/>
              <a:buNone/>
              <a:defRPr/>
            </a:pPr>
            <a:r>
              <a:rPr lang="uk-UA" sz="2800" dirty="0" smtClean="0"/>
              <a:t> (лат. </a:t>
            </a:r>
            <a:r>
              <a:rPr lang="en-US" sz="2800" i="1" dirty="0" smtClean="0"/>
              <a:t>s</a:t>
            </a:r>
            <a:r>
              <a:rPr lang="ru-RU" sz="2800" i="1" dirty="0" err="1" smtClean="0"/>
              <a:t>olutio</a:t>
            </a:r>
            <a:r>
              <a:rPr lang="uk-UA" sz="2800" i="1" dirty="0" smtClean="0"/>
              <a:t> (</a:t>
            </a:r>
            <a:r>
              <a:rPr lang="ru-RU" sz="2800" i="1" dirty="0" err="1" smtClean="0"/>
              <a:t>dilutio</a:t>
            </a:r>
            <a:r>
              <a:rPr lang="uk-UA" sz="2800" i="1" dirty="0" smtClean="0"/>
              <a:t>) </a:t>
            </a:r>
            <a:r>
              <a:rPr lang="ru-RU" sz="2800" i="1" dirty="0" err="1" smtClean="0"/>
              <a:t>homeopathica</a:t>
            </a:r>
            <a:r>
              <a:rPr lang="uk-UA" sz="2800" cap="all" dirty="0" smtClean="0"/>
              <a:t>) </a:t>
            </a:r>
            <a:r>
              <a:rPr lang="uk-UA" sz="2800" dirty="0" smtClean="0"/>
              <a:t>–</a:t>
            </a:r>
          </a:p>
          <a:p>
            <a:pPr marL="274320" indent="-274320" algn="ctr" fontAlgn="auto">
              <a:spcAft>
                <a:spcPts val="0"/>
              </a:spcAft>
              <a:buFont typeface="Wingdings 2"/>
              <a:buNone/>
              <a:defRPr/>
            </a:pPr>
            <a:r>
              <a:rPr lang="uk-UA" sz="2800" dirty="0" smtClean="0"/>
              <a:t> рідка чи порошкоподібна лікарська форма, одержана з базисного препарату шляхом потенціювання, що використовується для виробництва гомеопатичних препаратів, створює відповідну концентрацію речовин і забезпечує оптимальний </a:t>
            </a:r>
            <a:r>
              <a:rPr lang="uk-UA" sz="2800" dirty="0" err="1" smtClean="0"/>
              <a:t>фармакотерапевтичний</a:t>
            </a:r>
            <a:r>
              <a:rPr lang="uk-UA" sz="2800" dirty="0" smtClean="0"/>
              <a:t> ефект ЛП, підібраних за принципом подібності. Розведення гомеопатичні поділяють на сотенні, десяткові та </a:t>
            </a:r>
            <a:r>
              <a:rPr lang="ru-RU" sz="2800" dirty="0" smtClean="0"/>
              <a:t>LM</a:t>
            </a:r>
            <a:r>
              <a:rPr lang="uk-UA" sz="2800" dirty="0" smtClean="0"/>
              <a:t>-розведення.</a:t>
            </a:r>
            <a:endParaRPr lang="ru-RU"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0"/>
            <a:ext cx="8229600" cy="500058"/>
          </a:xfrm>
        </p:spPr>
        <p:txBody>
          <a:bodyPr/>
          <a:lstStyle/>
          <a:p>
            <a:pPr fontAlgn="auto" hangingPunct="0">
              <a:spcAft>
                <a:spcPts val="0"/>
              </a:spcAft>
              <a:defRPr/>
            </a:pPr>
            <a:r>
              <a:rPr lang="ru-RU" sz="2000" b="1" smtClean="0">
                <a:solidFill>
                  <a:schemeClr val="tx1"/>
                </a:solidFill>
              </a:rPr>
              <a:t>АЛГОРИТМ ТЕХНОЛОГ</a:t>
            </a:r>
            <a:r>
              <a:rPr lang="uk-UA" sz="2000" b="1" smtClean="0">
                <a:solidFill>
                  <a:schemeClr val="tx1"/>
                </a:solidFill>
              </a:rPr>
              <a:t>ІЇ </a:t>
            </a:r>
            <a:r>
              <a:rPr lang="uk-UA" sz="2000" b="1" cap="all" smtClean="0">
                <a:solidFill>
                  <a:schemeClr val="tx1"/>
                </a:solidFill>
              </a:rPr>
              <a:t>рідких розведень (ПОТЕНЦІЙ)</a:t>
            </a:r>
            <a:endParaRPr lang="ru-RU" sz="2000" b="1">
              <a:solidFill>
                <a:schemeClr val="tx1"/>
              </a:solidFill>
            </a:endParaRPr>
          </a:p>
        </p:txBody>
      </p:sp>
      <p:sp>
        <p:nvSpPr>
          <p:cNvPr id="28674" name="Rectangle 5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onstantia" pitchFamily="18" charset="0"/>
            </a:endParaRPr>
          </a:p>
        </p:txBody>
      </p:sp>
      <p:grpSp>
        <p:nvGrpSpPr>
          <p:cNvPr id="28675" name="Group 31"/>
          <p:cNvGrpSpPr>
            <a:grpSpLocks/>
          </p:cNvGrpSpPr>
          <p:nvPr/>
        </p:nvGrpSpPr>
        <p:grpSpPr bwMode="auto">
          <a:xfrm>
            <a:off x="785813" y="714375"/>
            <a:ext cx="7572375" cy="5786438"/>
            <a:chOff x="1701" y="1854"/>
            <a:chExt cx="9720" cy="7920"/>
          </a:xfrm>
        </p:grpSpPr>
        <p:sp>
          <p:nvSpPr>
            <p:cNvPr id="28676" name="Text Box 55"/>
            <p:cNvSpPr txBox="1">
              <a:spLocks noChangeArrowheads="1"/>
            </p:cNvSpPr>
            <p:nvPr/>
          </p:nvSpPr>
          <p:spPr bwMode="auto">
            <a:xfrm>
              <a:off x="5121" y="2394"/>
              <a:ext cx="2520"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Вихідна сировина</a:t>
              </a:r>
              <a:endParaRPr lang="uk-UA"/>
            </a:p>
          </p:txBody>
        </p:sp>
        <p:sp>
          <p:nvSpPr>
            <p:cNvPr id="28677" name="Text Box 54"/>
            <p:cNvSpPr txBox="1">
              <a:spLocks noChangeArrowheads="1"/>
            </p:cNvSpPr>
            <p:nvPr/>
          </p:nvSpPr>
          <p:spPr bwMode="auto">
            <a:xfrm>
              <a:off x="1701" y="3294"/>
              <a:ext cx="4500" cy="90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Матричні настойки </a:t>
              </a:r>
              <a:br>
                <a:rPr lang="uk-UA" sz="1200">
                  <a:cs typeface="Times New Roman" pitchFamily="18" charset="0"/>
                </a:rPr>
              </a:br>
              <a:r>
                <a:rPr lang="uk-UA" sz="1200">
                  <a:cs typeface="Times New Roman" pitchFamily="18" charset="0"/>
                </a:rPr>
                <a:t>та розчини, рідкі розведення,</a:t>
              </a:r>
              <a:br>
                <a:rPr lang="uk-UA" sz="1200">
                  <a:cs typeface="Times New Roman" pitchFamily="18" charset="0"/>
                </a:rPr>
              </a:br>
              <a:r>
                <a:rPr lang="uk-UA" sz="1200">
                  <a:cs typeface="Times New Roman" pitchFamily="18" charset="0"/>
                </a:rPr>
                <a:t>комплексні розведення</a:t>
              </a:r>
              <a:endParaRPr lang="uk-UA"/>
            </a:p>
          </p:txBody>
        </p:sp>
        <p:sp>
          <p:nvSpPr>
            <p:cNvPr id="28678" name="Text Box 53"/>
            <p:cNvSpPr txBox="1">
              <a:spLocks noChangeArrowheads="1"/>
            </p:cNvSpPr>
            <p:nvPr/>
          </p:nvSpPr>
          <p:spPr bwMode="auto">
            <a:xfrm>
              <a:off x="1701" y="7614"/>
              <a:ext cx="9720" cy="72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Повторюють операції (відважування, змішування, струшування), при цьому використовуючи попередні розведення до отримання наступного розведення</a:t>
              </a:r>
              <a:endParaRPr lang="uk-UA"/>
            </a:p>
          </p:txBody>
        </p:sp>
        <p:sp>
          <p:nvSpPr>
            <p:cNvPr id="28679" name="Text Box 52"/>
            <p:cNvSpPr txBox="1">
              <a:spLocks noChangeArrowheads="1"/>
            </p:cNvSpPr>
            <p:nvPr/>
          </p:nvSpPr>
          <p:spPr bwMode="auto">
            <a:xfrm>
              <a:off x="1701" y="4554"/>
              <a:ext cx="4500" cy="90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Відважування або відмірювання </a:t>
              </a:r>
              <a:endParaRPr lang="uk-UA" sz="800"/>
            </a:p>
            <a:p>
              <a:pPr algn="ctr" eaLnBrk="0" hangingPunct="0"/>
              <a:r>
                <a:rPr lang="uk-UA" sz="1200">
                  <a:cs typeface="Times New Roman" pitchFamily="18" charset="0"/>
                </a:rPr>
                <a:t>каліброваним краплеміром 1 частини</a:t>
              </a:r>
              <a:endParaRPr lang="uk-UA"/>
            </a:p>
          </p:txBody>
        </p:sp>
        <p:sp>
          <p:nvSpPr>
            <p:cNvPr id="28680" name="Freeform 51"/>
            <p:cNvSpPr>
              <a:spLocks/>
            </p:cNvSpPr>
            <p:nvPr/>
          </p:nvSpPr>
          <p:spPr bwMode="auto">
            <a:xfrm>
              <a:off x="6379" y="2754"/>
              <a:ext cx="2" cy="204"/>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8681" name="Freeform 50"/>
            <p:cNvSpPr>
              <a:spLocks/>
            </p:cNvSpPr>
            <p:nvPr/>
          </p:nvSpPr>
          <p:spPr bwMode="auto">
            <a:xfrm>
              <a:off x="3859" y="29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8682" name="Text Box 49"/>
            <p:cNvSpPr txBox="1">
              <a:spLocks noChangeArrowheads="1"/>
            </p:cNvSpPr>
            <p:nvPr/>
          </p:nvSpPr>
          <p:spPr bwMode="auto">
            <a:xfrm>
              <a:off x="1701" y="6714"/>
              <a:ext cx="9720" cy="54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Струшування зверху вниз (потенціювання) 10 разів</a:t>
              </a:r>
              <a:endParaRPr lang="uk-UA"/>
            </a:p>
          </p:txBody>
        </p:sp>
        <p:sp>
          <p:nvSpPr>
            <p:cNvPr id="28683" name="Text Box 48"/>
            <p:cNvSpPr txBox="1">
              <a:spLocks noChangeArrowheads="1"/>
            </p:cNvSpPr>
            <p:nvPr/>
          </p:nvSpPr>
          <p:spPr bwMode="auto">
            <a:xfrm>
              <a:off x="1701" y="8694"/>
              <a:ext cx="9720"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Контроль якості</a:t>
              </a:r>
              <a:endParaRPr lang="uk-UA"/>
            </a:p>
          </p:txBody>
        </p:sp>
        <p:sp>
          <p:nvSpPr>
            <p:cNvPr id="28684" name="Text Box 47"/>
            <p:cNvSpPr txBox="1">
              <a:spLocks noChangeArrowheads="1"/>
            </p:cNvSpPr>
            <p:nvPr/>
          </p:nvSpPr>
          <p:spPr bwMode="auto">
            <a:xfrm>
              <a:off x="1701" y="9414"/>
              <a:ext cx="9720"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Упаковка та оформлення до відпуску</a:t>
              </a:r>
              <a:endParaRPr lang="uk-UA"/>
            </a:p>
          </p:txBody>
        </p:sp>
        <p:sp>
          <p:nvSpPr>
            <p:cNvPr id="28685" name="Freeform 46"/>
            <p:cNvSpPr>
              <a:spLocks/>
            </p:cNvSpPr>
            <p:nvPr/>
          </p:nvSpPr>
          <p:spPr bwMode="auto">
            <a:xfrm>
              <a:off x="9079" y="29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8686" name="Rectangle 45"/>
            <p:cNvSpPr>
              <a:spLocks noChangeArrowheads="1"/>
            </p:cNvSpPr>
            <p:nvPr/>
          </p:nvSpPr>
          <p:spPr bwMode="auto">
            <a:xfrm>
              <a:off x="6741" y="3294"/>
              <a:ext cx="4680" cy="900"/>
            </a:xfrm>
            <a:prstGeom prst="rect">
              <a:avLst/>
            </a:prstGeom>
            <a:solidFill>
              <a:srgbClr val="FFFFFF"/>
            </a:solidFill>
            <a:ln w="9525">
              <a:solidFill>
                <a:srgbClr val="000000"/>
              </a:solidFill>
              <a:miter lim="800000"/>
              <a:headEnd/>
              <a:tailEnd/>
            </a:ln>
          </p:spPr>
          <p:txBody>
            <a:bodyPr tIns="0" bIns="0"/>
            <a:lstStyle/>
            <a:p>
              <a:pPr algn="ctr"/>
              <a:r>
                <a:rPr lang="uk-UA" sz="1200">
                  <a:cs typeface="Times New Roman" pitchFamily="18" charset="0"/>
                </a:rPr>
                <a:t>Спирт етиловий </a:t>
              </a:r>
              <a:endParaRPr lang="uk-UA" sz="800"/>
            </a:p>
            <a:p>
              <a:pPr algn="ctr" eaLnBrk="0" hangingPunct="0"/>
              <a:r>
                <a:rPr lang="uk-UA" sz="1200">
                  <a:cs typeface="Times New Roman" pitchFamily="18" charset="0"/>
                </a:rPr>
                <a:t>90 %, 60 %, 45 %-вий</a:t>
              </a:r>
              <a:endParaRPr lang="uk-UA"/>
            </a:p>
          </p:txBody>
        </p:sp>
        <p:sp>
          <p:nvSpPr>
            <p:cNvPr id="28687" name="Line 44"/>
            <p:cNvSpPr>
              <a:spLocks noChangeShapeType="1"/>
            </p:cNvSpPr>
            <p:nvPr/>
          </p:nvSpPr>
          <p:spPr bwMode="auto">
            <a:xfrm>
              <a:off x="3861" y="2934"/>
              <a:ext cx="5220" cy="0"/>
            </a:xfrm>
            <a:prstGeom prst="line">
              <a:avLst/>
            </a:prstGeom>
            <a:noFill/>
            <a:ln w="9525">
              <a:solidFill>
                <a:srgbClr val="000000"/>
              </a:solidFill>
              <a:round/>
              <a:headEnd/>
              <a:tailEnd/>
            </a:ln>
          </p:spPr>
          <p:txBody>
            <a:bodyPr/>
            <a:lstStyle/>
            <a:p>
              <a:endParaRPr lang="ru-RU"/>
            </a:p>
          </p:txBody>
        </p:sp>
        <p:sp>
          <p:nvSpPr>
            <p:cNvPr id="28688" name="Line 43"/>
            <p:cNvSpPr>
              <a:spLocks noChangeShapeType="1"/>
            </p:cNvSpPr>
            <p:nvPr/>
          </p:nvSpPr>
          <p:spPr bwMode="auto">
            <a:xfrm>
              <a:off x="3861" y="4194"/>
              <a:ext cx="0" cy="360"/>
            </a:xfrm>
            <a:prstGeom prst="line">
              <a:avLst/>
            </a:prstGeom>
            <a:noFill/>
            <a:ln w="9525">
              <a:solidFill>
                <a:srgbClr val="000000"/>
              </a:solidFill>
              <a:round/>
              <a:headEnd/>
              <a:tailEnd type="stealth" w="sm" len="med"/>
            </a:ln>
          </p:spPr>
          <p:txBody>
            <a:bodyPr/>
            <a:lstStyle/>
            <a:p>
              <a:endParaRPr lang="ru-RU"/>
            </a:p>
          </p:txBody>
        </p:sp>
        <p:sp>
          <p:nvSpPr>
            <p:cNvPr id="28689" name="Line 42"/>
            <p:cNvSpPr>
              <a:spLocks noChangeShapeType="1"/>
            </p:cNvSpPr>
            <p:nvPr/>
          </p:nvSpPr>
          <p:spPr bwMode="auto">
            <a:xfrm>
              <a:off x="3861" y="5454"/>
              <a:ext cx="0" cy="360"/>
            </a:xfrm>
            <a:prstGeom prst="line">
              <a:avLst/>
            </a:prstGeom>
            <a:noFill/>
            <a:ln w="9525">
              <a:solidFill>
                <a:srgbClr val="000000"/>
              </a:solidFill>
              <a:round/>
              <a:headEnd/>
              <a:tailEnd type="stealth" w="sm" len="med"/>
            </a:ln>
          </p:spPr>
          <p:txBody>
            <a:bodyPr/>
            <a:lstStyle/>
            <a:p>
              <a:endParaRPr lang="ru-RU"/>
            </a:p>
          </p:txBody>
        </p:sp>
        <p:sp>
          <p:nvSpPr>
            <p:cNvPr id="28690" name="Line 41"/>
            <p:cNvSpPr>
              <a:spLocks noChangeShapeType="1"/>
            </p:cNvSpPr>
            <p:nvPr/>
          </p:nvSpPr>
          <p:spPr bwMode="auto">
            <a:xfrm>
              <a:off x="6561" y="7254"/>
              <a:ext cx="0" cy="360"/>
            </a:xfrm>
            <a:prstGeom prst="line">
              <a:avLst/>
            </a:prstGeom>
            <a:noFill/>
            <a:ln w="9525">
              <a:solidFill>
                <a:srgbClr val="000000"/>
              </a:solidFill>
              <a:round/>
              <a:headEnd/>
              <a:tailEnd type="stealth" w="sm" len="med"/>
            </a:ln>
          </p:spPr>
          <p:txBody>
            <a:bodyPr/>
            <a:lstStyle/>
            <a:p>
              <a:endParaRPr lang="ru-RU"/>
            </a:p>
          </p:txBody>
        </p:sp>
        <p:sp>
          <p:nvSpPr>
            <p:cNvPr id="28691" name="Line 40"/>
            <p:cNvSpPr>
              <a:spLocks noChangeShapeType="1"/>
            </p:cNvSpPr>
            <p:nvPr/>
          </p:nvSpPr>
          <p:spPr bwMode="auto">
            <a:xfrm>
              <a:off x="6561" y="9054"/>
              <a:ext cx="0" cy="360"/>
            </a:xfrm>
            <a:prstGeom prst="line">
              <a:avLst/>
            </a:prstGeom>
            <a:noFill/>
            <a:ln w="9525">
              <a:solidFill>
                <a:srgbClr val="000000"/>
              </a:solidFill>
              <a:round/>
              <a:headEnd/>
              <a:tailEnd type="stealth" w="sm" len="med"/>
            </a:ln>
          </p:spPr>
          <p:txBody>
            <a:bodyPr/>
            <a:lstStyle/>
            <a:p>
              <a:endParaRPr lang="ru-RU"/>
            </a:p>
          </p:txBody>
        </p:sp>
        <p:sp>
          <p:nvSpPr>
            <p:cNvPr id="28692" name="Line 39"/>
            <p:cNvSpPr>
              <a:spLocks noChangeShapeType="1"/>
            </p:cNvSpPr>
            <p:nvPr/>
          </p:nvSpPr>
          <p:spPr bwMode="auto">
            <a:xfrm>
              <a:off x="6381" y="2214"/>
              <a:ext cx="0" cy="180"/>
            </a:xfrm>
            <a:prstGeom prst="line">
              <a:avLst/>
            </a:prstGeom>
            <a:noFill/>
            <a:ln w="9525">
              <a:solidFill>
                <a:srgbClr val="000000"/>
              </a:solidFill>
              <a:round/>
              <a:headEnd/>
              <a:tailEnd type="stealth" w="sm" len="med"/>
            </a:ln>
          </p:spPr>
          <p:txBody>
            <a:bodyPr/>
            <a:lstStyle/>
            <a:p>
              <a:endParaRPr lang="ru-RU"/>
            </a:p>
          </p:txBody>
        </p:sp>
        <p:sp>
          <p:nvSpPr>
            <p:cNvPr id="28693" name="Text Box 38"/>
            <p:cNvSpPr txBox="1">
              <a:spLocks noChangeArrowheads="1"/>
            </p:cNvSpPr>
            <p:nvPr/>
          </p:nvSpPr>
          <p:spPr bwMode="auto">
            <a:xfrm>
              <a:off x="5121" y="1854"/>
              <a:ext cx="2554"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Рецептурний пропис</a:t>
              </a:r>
              <a:endParaRPr lang="uk-UA"/>
            </a:p>
          </p:txBody>
        </p:sp>
        <p:sp>
          <p:nvSpPr>
            <p:cNvPr id="28694" name="Line 37"/>
            <p:cNvSpPr>
              <a:spLocks noChangeShapeType="1"/>
            </p:cNvSpPr>
            <p:nvPr/>
          </p:nvSpPr>
          <p:spPr bwMode="auto">
            <a:xfrm>
              <a:off x="9081" y="4194"/>
              <a:ext cx="0" cy="360"/>
            </a:xfrm>
            <a:prstGeom prst="line">
              <a:avLst/>
            </a:prstGeom>
            <a:noFill/>
            <a:ln w="9525">
              <a:solidFill>
                <a:srgbClr val="000000"/>
              </a:solidFill>
              <a:round/>
              <a:headEnd/>
              <a:tailEnd type="stealth" w="sm" len="med"/>
            </a:ln>
          </p:spPr>
          <p:txBody>
            <a:bodyPr/>
            <a:lstStyle/>
            <a:p>
              <a:endParaRPr lang="ru-RU"/>
            </a:p>
          </p:txBody>
        </p:sp>
        <p:sp>
          <p:nvSpPr>
            <p:cNvPr id="28695" name="Text Box 36"/>
            <p:cNvSpPr txBox="1">
              <a:spLocks noChangeArrowheads="1"/>
            </p:cNvSpPr>
            <p:nvPr/>
          </p:nvSpPr>
          <p:spPr bwMode="auto">
            <a:xfrm>
              <a:off x="6741" y="4554"/>
              <a:ext cx="4680" cy="90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Відважування або відмірювання </a:t>
              </a:r>
              <a:endParaRPr lang="uk-UA" sz="800"/>
            </a:p>
            <a:p>
              <a:pPr algn="ctr" eaLnBrk="0" hangingPunct="0"/>
              <a:r>
                <a:rPr lang="uk-UA" sz="1200">
                  <a:cs typeface="Times New Roman" pitchFamily="18" charset="0"/>
                </a:rPr>
                <a:t>каліброваним краплеміром 9 / 99 частин</a:t>
              </a:r>
              <a:endParaRPr lang="uk-UA"/>
            </a:p>
          </p:txBody>
        </p:sp>
        <p:sp>
          <p:nvSpPr>
            <p:cNvPr id="28696" name="Line 35"/>
            <p:cNvSpPr>
              <a:spLocks noChangeShapeType="1"/>
            </p:cNvSpPr>
            <p:nvPr/>
          </p:nvSpPr>
          <p:spPr bwMode="auto">
            <a:xfrm>
              <a:off x="9081" y="5454"/>
              <a:ext cx="0" cy="360"/>
            </a:xfrm>
            <a:prstGeom prst="line">
              <a:avLst/>
            </a:prstGeom>
            <a:noFill/>
            <a:ln w="9525">
              <a:solidFill>
                <a:srgbClr val="000000"/>
              </a:solidFill>
              <a:round/>
              <a:headEnd/>
              <a:tailEnd type="stealth" w="sm" len="med"/>
            </a:ln>
          </p:spPr>
          <p:txBody>
            <a:bodyPr/>
            <a:lstStyle/>
            <a:p>
              <a:endParaRPr lang="ru-RU"/>
            </a:p>
          </p:txBody>
        </p:sp>
        <p:sp>
          <p:nvSpPr>
            <p:cNvPr id="28697" name="Line 34"/>
            <p:cNvSpPr>
              <a:spLocks noChangeShapeType="1"/>
            </p:cNvSpPr>
            <p:nvPr/>
          </p:nvSpPr>
          <p:spPr bwMode="auto">
            <a:xfrm>
              <a:off x="6561" y="8334"/>
              <a:ext cx="0" cy="360"/>
            </a:xfrm>
            <a:prstGeom prst="line">
              <a:avLst/>
            </a:prstGeom>
            <a:noFill/>
            <a:ln w="9525">
              <a:solidFill>
                <a:srgbClr val="000000"/>
              </a:solidFill>
              <a:round/>
              <a:headEnd/>
              <a:tailEnd type="stealth" w="sm" len="med"/>
            </a:ln>
          </p:spPr>
          <p:txBody>
            <a:bodyPr/>
            <a:lstStyle/>
            <a:p>
              <a:endParaRPr lang="ru-RU"/>
            </a:p>
          </p:txBody>
        </p:sp>
        <p:sp>
          <p:nvSpPr>
            <p:cNvPr id="28698" name="Rectangle 33"/>
            <p:cNvSpPr>
              <a:spLocks noChangeArrowheads="1"/>
            </p:cNvSpPr>
            <p:nvPr/>
          </p:nvSpPr>
          <p:spPr bwMode="auto">
            <a:xfrm>
              <a:off x="1701" y="5814"/>
              <a:ext cx="9720" cy="540"/>
            </a:xfrm>
            <a:prstGeom prst="rect">
              <a:avLst/>
            </a:prstGeom>
            <a:solidFill>
              <a:srgbClr val="FFFFFF"/>
            </a:solidFill>
            <a:ln w="9525">
              <a:solidFill>
                <a:srgbClr val="000000"/>
              </a:solidFill>
              <a:miter lim="800000"/>
              <a:headEnd/>
              <a:tailEnd/>
            </a:ln>
          </p:spPr>
          <p:txBody>
            <a:bodyPr/>
            <a:lstStyle/>
            <a:p>
              <a:pPr algn="ctr"/>
              <a:r>
                <a:rPr lang="uk-UA" sz="1200">
                  <a:cs typeface="Times New Roman" pitchFamily="18" charset="0"/>
                </a:rPr>
                <a:t>Змішування</a:t>
              </a:r>
              <a:endParaRPr lang="uk-UA"/>
            </a:p>
          </p:txBody>
        </p:sp>
        <p:sp>
          <p:nvSpPr>
            <p:cNvPr id="28699" name="Line 32"/>
            <p:cNvSpPr>
              <a:spLocks noChangeShapeType="1"/>
            </p:cNvSpPr>
            <p:nvPr/>
          </p:nvSpPr>
          <p:spPr bwMode="auto">
            <a:xfrm>
              <a:off x="6561" y="6354"/>
              <a:ext cx="0" cy="360"/>
            </a:xfrm>
            <a:prstGeom prst="line">
              <a:avLst/>
            </a:prstGeom>
            <a:noFill/>
            <a:ln w="9525">
              <a:solidFill>
                <a:srgbClr val="000000"/>
              </a:solidFill>
              <a:round/>
              <a:headEnd/>
              <a:tailEnd type="stealth" w="sm" len="med"/>
            </a:ln>
          </p:spPr>
          <p:txBody>
            <a:bodyPr/>
            <a:lstStyle/>
            <a:p>
              <a:endParaRPr lang="ru-RU"/>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lnSpcReduction="20000"/>
          </a:bodyPr>
          <a:lstStyle/>
          <a:p>
            <a:pPr marL="274320" indent="-274320" algn="just" fontAlgn="auto" hangingPunct="0">
              <a:spcAft>
                <a:spcPts val="0"/>
              </a:spcAft>
              <a:buFont typeface="Wingdings 2"/>
              <a:buNone/>
              <a:defRPr/>
            </a:pPr>
            <a:r>
              <a:rPr lang="ru-RU" i="1" dirty="0" smtClean="0"/>
              <a:t>Штамп </a:t>
            </a:r>
            <a:r>
              <a:rPr lang="ru-RU" i="1" dirty="0" err="1" smtClean="0"/>
              <a:t>лікувально-профілактичного</a:t>
            </a:r>
            <a:r>
              <a:rPr lang="ru-RU" i="1" dirty="0" smtClean="0"/>
              <a:t> закладу</a:t>
            </a:r>
            <a:endParaRPr lang="ru-RU" dirty="0" smtClean="0"/>
          </a:p>
          <a:p>
            <a:pPr marL="274320" indent="-274320" algn="just" fontAlgn="auto" hangingPunct="0">
              <a:spcAft>
                <a:spcPts val="0"/>
              </a:spcAft>
              <a:buFont typeface="Wingdings 2"/>
              <a:buNone/>
              <a:defRPr/>
            </a:pPr>
            <a:r>
              <a:rPr lang="ru-RU" i="1" dirty="0" smtClean="0"/>
              <a:t>Дата </a:t>
            </a:r>
            <a:endParaRPr lang="ru-RU" dirty="0" smtClean="0"/>
          </a:p>
          <a:p>
            <a:pPr marL="274320" indent="-274320" algn="just" fontAlgn="auto" hangingPunct="0">
              <a:spcAft>
                <a:spcPts val="0"/>
              </a:spcAft>
              <a:buFont typeface="Wingdings 2"/>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хворого, </a:t>
            </a:r>
            <a:r>
              <a:rPr lang="ru-RU" i="1" dirty="0" err="1" smtClean="0"/>
              <a:t>вік</a:t>
            </a:r>
            <a:endParaRPr lang="ru-RU" i="1" dirty="0" smtClean="0"/>
          </a:p>
          <a:p>
            <a:pPr marL="274320" indent="-274320" algn="just" fontAlgn="auto" hangingPunct="0">
              <a:spcAft>
                <a:spcPts val="0"/>
              </a:spcAft>
              <a:buFont typeface="Wingdings 2"/>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a:t>
            </a:r>
            <a:r>
              <a:rPr lang="ru-RU" i="1" dirty="0" err="1" smtClean="0"/>
              <a:t>лікаря</a:t>
            </a:r>
            <a:endParaRPr lang="ru-RU" dirty="0" smtClean="0"/>
          </a:p>
          <a:p>
            <a:pPr marL="274320" indent="-274320" algn="just" fontAlgn="auto" hangingPunct="0">
              <a:spcAft>
                <a:spcPts val="0"/>
              </a:spcAft>
              <a:buFont typeface="Wingdings 2"/>
              <a:buNone/>
              <a:defRPr/>
            </a:pPr>
            <a:r>
              <a:rPr lang="en-US" i="1" dirty="0" err="1" smtClean="0"/>
              <a:t>Rp</a:t>
            </a:r>
            <a:r>
              <a:rPr lang="ru-RU" i="1" dirty="0" smtClean="0"/>
              <a:t>.: </a:t>
            </a:r>
            <a:r>
              <a:rPr lang="en-US" i="1" dirty="0" err="1" smtClean="0"/>
              <a:t>Dilutio</a:t>
            </a:r>
            <a:r>
              <a:rPr lang="en-US" i="1" dirty="0" smtClean="0"/>
              <a:t> </a:t>
            </a:r>
            <a:r>
              <a:rPr lang="uk-UA" i="1" dirty="0" smtClean="0"/>
              <a:t>A</a:t>
            </a:r>
            <a:r>
              <a:rPr lang="en-US" i="1" dirty="0" smtClean="0"/>
              <a:t>l</a:t>
            </a:r>
            <a:r>
              <a:rPr lang="uk-UA" i="1" dirty="0" err="1" smtClean="0"/>
              <a:t>ое</a:t>
            </a:r>
            <a:r>
              <a:rPr lang="uk-UA" i="1" dirty="0" smtClean="0"/>
              <a:t> </a:t>
            </a:r>
            <a:r>
              <a:rPr lang="it-IT" i="1" dirty="0" smtClean="0"/>
              <a:t>X</a:t>
            </a:r>
            <a:r>
              <a:rPr lang="ru-RU" i="1" dirty="0" smtClean="0"/>
              <a:t>3</a:t>
            </a:r>
            <a:r>
              <a:rPr lang="ru-RU" dirty="0" smtClean="0"/>
              <a:t> </a:t>
            </a:r>
            <a:r>
              <a:rPr lang="ru-RU" i="1" dirty="0" smtClean="0"/>
              <a:t>– 10,0 </a:t>
            </a:r>
            <a:endParaRPr lang="ru-RU" dirty="0" smtClean="0"/>
          </a:p>
          <a:p>
            <a:pPr marL="274320" indent="-274320" algn="just" fontAlgn="auto" hangingPunct="0">
              <a:spcAft>
                <a:spcPts val="0"/>
              </a:spcAft>
              <a:buFont typeface="Wingdings 2"/>
              <a:buNone/>
              <a:defRPr/>
            </a:pPr>
            <a:r>
              <a:rPr lang="ru-RU" i="1" dirty="0" smtClean="0"/>
              <a:t>	  D. S. По 5-7 </a:t>
            </a:r>
            <a:r>
              <a:rPr lang="ru-RU" i="1" dirty="0" err="1" smtClean="0"/>
              <a:t>крапель</a:t>
            </a:r>
            <a:r>
              <a:rPr lang="ru-RU" i="1" dirty="0" smtClean="0"/>
              <a:t> за 30 </a:t>
            </a:r>
            <a:r>
              <a:rPr lang="ru-RU" i="1" dirty="0" err="1" smtClean="0"/>
              <a:t>хвилин</a:t>
            </a:r>
            <a:r>
              <a:rPr lang="ru-RU" i="1" dirty="0" smtClean="0"/>
              <a:t> до </a:t>
            </a:r>
            <a:r>
              <a:rPr lang="ru-RU" i="1" dirty="0" err="1" smtClean="0"/>
              <a:t>їжі</a:t>
            </a:r>
            <a:endParaRPr lang="ru-RU" dirty="0" smtClean="0"/>
          </a:p>
          <a:p>
            <a:pPr marL="274320" indent="-274320" algn="just" fontAlgn="auto" hangingPunct="0">
              <a:spcAft>
                <a:spcPts val="0"/>
              </a:spcAft>
              <a:buFont typeface="Wingdings 2"/>
              <a:buNone/>
              <a:defRPr/>
            </a:pPr>
            <a:r>
              <a:rPr lang="ru-RU" i="1" dirty="0" err="1" smtClean="0"/>
              <a:t>Підпис</a:t>
            </a:r>
            <a:r>
              <a:rPr lang="ru-RU" i="1" dirty="0" smtClean="0"/>
              <a:t> </a:t>
            </a:r>
            <a:r>
              <a:rPr lang="ru-RU" i="1" dirty="0" err="1" smtClean="0"/>
              <a:t>лікаря</a:t>
            </a:r>
            <a:endParaRPr lang="ru-RU" dirty="0" smtClean="0"/>
          </a:p>
          <a:p>
            <a:pPr marL="274320" indent="-274320" algn="just" fontAlgn="auto" hangingPunct="0">
              <a:spcAft>
                <a:spcPts val="0"/>
              </a:spcAft>
              <a:buFont typeface="Wingdings 2"/>
              <a:buNone/>
              <a:defRPr/>
            </a:pPr>
            <a:r>
              <a:rPr lang="ru-RU" i="1" dirty="0" err="1" smtClean="0"/>
              <a:t>Особова</a:t>
            </a:r>
            <a:r>
              <a:rPr lang="ru-RU" i="1" dirty="0" smtClean="0"/>
              <a:t> печатка </a:t>
            </a:r>
            <a:r>
              <a:rPr lang="ru-RU" i="1" dirty="0" err="1" smtClean="0"/>
              <a:t>лікаря</a:t>
            </a:r>
            <a:endParaRPr lang="ru-RU" dirty="0" smtClean="0"/>
          </a:p>
          <a:p>
            <a:pPr marL="274320" indent="-274320" algn="just" fontAlgn="auto" hangingPunct="0">
              <a:spcAft>
                <a:spcPts val="0"/>
              </a:spcAft>
              <a:buFont typeface="Wingdings 2"/>
              <a:buNone/>
              <a:defRPr/>
            </a:pPr>
            <a:r>
              <a:rPr lang="ru-RU" b="1" i="1" dirty="0" smtClean="0"/>
              <a:t> </a:t>
            </a:r>
            <a:endParaRPr lang="ru-RU" dirty="0" smtClean="0"/>
          </a:p>
          <a:p>
            <a:pPr marL="274320" indent="-274320" fontAlgn="auto" hangingPunct="0">
              <a:spcAft>
                <a:spcPts val="0"/>
              </a:spcAft>
              <a:buFont typeface="Wingdings 2"/>
              <a:buChar char=""/>
              <a:defRPr/>
            </a:pPr>
            <a:r>
              <a:rPr lang="ru-RU" b="1" i="1" dirty="0" smtClean="0"/>
              <a:t>Характеристика </a:t>
            </a:r>
            <a:r>
              <a:rPr lang="ru-RU" b="1" i="1" dirty="0" err="1" smtClean="0"/>
              <a:t>лікарського</a:t>
            </a:r>
            <a:r>
              <a:rPr lang="ru-RU" b="1" i="1" dirty="0" smtClean="0"/>
              <a:t> препарату.</a:t>
            </a:r>
            <a:br>
              <a:rPr lang="ru-RU" b="1" i="1" dirty="0" smtClean="0"/>
            </a:br>
            <a:r>
              <a:rPr lang="ru-RU" dirty="0" smtClean="0"/>
              <a:t> </a:t>
            </a:r>
            <a:r>
              <a:rPr lang="ru-RU" dirty="0" err="1" smtClean="0"/>
              <a:t>Лікарський</a:t>
            </a:r>
            <a:r>
              <a:rPr lang="ru-RU" dirty="0" smtClean="0"/>
              <a:t> препарат - </a:t>
            </a:r>
            <a:r>
              <a:rPr lang="ru-RU" dirty="0" err="1" smtClean="0"/>
              <a:t>гомеопатичні</a:t>
            </a:r>
            <a:r>
              <a:rPr lang="ru-RU" dirty="0" smtClean="0"/>
              <a:t> </a:t>
            </a:r>
            <a:r>
              <a:rPr lang="ru-RU" dirty="0" err="1" smtClean="0"/>
              <a:t>краплі</a:t>
            </a:r>
            <a:r>
              <a:rPr lang="ru-RU" dirty="0" smtClean="0"/>
              <a:t>, до складу </a:t>
            </a:r>
            <a:r>
              <a:rPr lang="ru-RU" dirty="0" err="1" smtClean="0"/>
              <a:t>яких</a:t>
            </a:r>
            <a:r>
              <a:rPr lang="ru-RU" dirty="0" smtClean="0"/>
              <a:t> входить </a:t>
            </a:r>
            <a:r>
              <a:rPr lang="ru-RU" dirty="0" err="1" smtClean="0"/>
              <a:t>сировина</a:t>
            </a:r>
            <a:r>
              <a:rPr lang="ru-RU" dirty="0" smtClean="0"/>
              <a:t> </a:t>
            </a:r>
            <a:r>
              <a:rPr lang="ru-RU" dirty="0" err="1" smtClean="0"/>
              <a:t>рослинного</a:t>
            </a:r>
            <a:r>
              <a:rPr lang="ru-RU" dirty="0" smtClean="0"/>
              <a:t> </a:t>
            </a:r>
            <a:r>
              <a:rPr lang="ru-RU" dirty="0" err="1" smtClean="0"/>
              <a:t>походження</a:t>
            </a:r>
            <a:r>
              <a:rPr lang="ru-RU" dirty="0" smtClean="0"/>
              <a:t> Алое.</a:t>
            </a:r>
          </a:p>
          <a:p>
            <a:pPr marL="274320" indent="-274320" fontAlgn="auto">
              <a:spcAft>
                <a:spcPts val="0"/>
              </a:spcAft>
              <a:buFont typeface="Wingdings 2"/>
              <a:buNone/>
              <a:defRPr/>
            </a:pPr>
            <a:endParaRPr lang="ru-RU" dirty="0"/>
          </a:p>
        </p:txBody>
      </p:sp>
      <p:sp>
        <p:nvSpPr>
          <p:cNvPr id="2" name="Заголовок 1"/>
          <p:cNvSpPr>
            <a:spLocks noGrp="1"/>
          </p:cNvSpPr>
          <p:nvPr>
            <p:ph type="title"/>
          </p:nvPr>
        </p:nvSpPr>
        <p:spPr>
          <a:xfrm>
            <a:off x="1214414" y="274638"/>
            <a:ext cx="7472386" cy="1143000"/>
          </a:xfrm>
        </p:spPr>
        <p:txBody>
          <a:bodyPr/>
          <a:lstStyle/>
          <a:p>
            <a:pPr fontAlgn="auto">
              <a:spcAft>
                <a:spcPts val="0"/>
              </a:spcAft>
              <a:defRPr/>
            </a:pPr>
            <a:r>
              <a:rPr sz="3200" b="1" err="1" smtClean="0">
                <a:solidFill>
                  <a:schemeClr val="tx1"/>
                </a:solidFill>
              </a:rPr>
              <a:t>Rp</a:t>
            </a:r>
            <a:r>
              <a:rPr lang="ru-RU" sz="3200" b="1" smtClean="0">
                <a:solidFill>
                  <a:schemeClr val="tx1"/>
                </a:solidFill>
              </a:rPr>
              <a:t>.: </a:t>
            </a:r>
            <a:r>
              <a:rPr lang="de-DE" sz="3200" b="1" err="1" smtClean="0">
                <a:solidFill>
                  <a:schemeClr val="tx1"/>
                </a:solidFill>
              </a:rPr>
              <a:t>Dilutio</a:t>
            </a:r>
            <a:r>
              <a:rPr lang="uk-UA" sz="3200" b="1" smtClean="0">
                <a:solidFill>
                  <a:schemeClr val="tx1"/>
                </a:solidFill>
              </a:rPr>
              <a:t> A</a:t>
            </a:r>
            <a:r>
              <a:rPr sz="3200" b="1" smtClean="0">
                <a:solidFill>
                  <a:schemeClr val="tx1"/>
                </a:solidFill>
              </a:rPr>
              <a:t>l</a:t>
            </a:r>
            <a:r>
              <a:rPr lang="uk-UA" sz="3200" b="1" err="1" smtClean="0">
                <a:solidFill>
                  <a:schemeClr val="tx1"/>
                </a:solidFill>
              </a:rPr>
              <a:t>ое</a:t>
            </a:r>
            <a:r>
              <a:rPr lang="uk-UA" sz="3200" b="1" smtClean="0">
                <a:solidFill>
                  <a:schemeClr val="tx1"/>
                </a:solidFill>
              </a:rPr>
              <a:t> </a:t>
            </a:r>
            <a:r>
              <a:rPr lang="it-IT" sz="3200" b="1" smtClean="0">
                <a:solidFill>
                  <a:schemeClr val="tx1"/>
                </a:solidFill>
              </a:rPr>
              <a:t>X</a:t>
            </a:r>
            <a:r>
              <a:rPr lang="ru-RU" sz="3200" b="1" smtClean="0">
                <a:solidFill>
                  <a:schemeClr val="tx1"/>
                </a:solidFill>
              </a:rPr>
              <a:t>3</a:t>
            </a:r>
            <a:r>
              <a:rPr lang="uk-UA" sz="3200" b="1" smtClean="0">
                <a:solidFill>
                  <a:schemeClr val="tx1"/>
                </a:solidFill>
              </a:rPr>
              <a:t> – 10,0</a:t>
            </a:r>
            <a:r>
              <a:rPr lang="ru-RU" sz="3200" smtClean="0">
                <a:solidFill>
                  <a:schemeClr val="tx1"/>
                </a:solidFill>
              </a:rPr>
              <a:t/>
            </a:r>
            <a:br>
              <a:rPr lang="ru-RU" sz="3200" smtClean="0">
                <a:solidFill>
                  <a:schemeClr val="tx1"/>
                </a:solidFill>
              </a:rPr>
            </a:br>
            <a:r>
              <a:rPr lang="ru-RU" sz="3200" smtClean="0">
                <a:solidFill>
                  <a:schemeClr val="tx1"/>
                </a:solidFill>
              </a:rPr>
              <a:t>        </a:t>
            </a:r>
            <a:r>
              <a:rPr sz="3200" b="1" smtClean="0">
                <a:solidFill>
                  <a:schemeClr val="tx1"/>
                </a:solidFill>
              </a:rPr>
              <a:t>D</a:t>
            </a:r>
            <a:r>
              <a:rPr lang="ru-RU" sz="3200" b="1" smtClean="0">
                <a:solidFill>
                  <a:schemeClr val="tx1"/>
                </a:solidFill>
              </a:rPr>
              <a:t>. </a:t>
            </a:r>
            <a:r>
              <a:rPr sz="3200" b="1" smtClean="0">
                <a:solidFill>
                  <a:schemeClr val="tx1"/>
                </a:solidFill>
              </a:rPr>
              <a:t>S</a:t>
            </a:r>
            <a:r>
              <a:rPr lang="ru-RU" sz="3200" b="1" smtClean="0">
                <a:solidFill>
                  <a:schemeClr val="tx1"/>
                </a:solidFill>
              </a:rPr>
              <a:t>. </a:t>
            </a:r>
            <a:r>
              <a:rPr lang="uk-UA" sz="3200" b="1" smtClean="0">
                <a:solidFill>
                  <a:schemeClr val="tx1"/>
                </a:solidFill>
              </a:rPr>
              <a:t>По 5-7 крапель за 30 </a:t>
            </a:r>
            <a:r>
              <a:rPr lang="uk-UA" sz="3200" b="1" err="1" smtClean="0">
                <a:solidFill>
                  <a:schemeClr val="tx1"/>
                </a:solidFill>
              </a:rPr>
              <a:t>хв</a:t>
            </a:r>
            <a:r>
              <a:rPr lang="uk-UA" sz="3200" b="1" smtClean="0">
                <a:solidFill>
                  <a:schemeClr val="tx1"/>
                </a:solidFill>
              </a:rPr>
              <a:t> до їжі</a:t>
            </a:r>
            <a:endParaRPr lang="ru-RU" sz="3200">
              <a:solidFill>
                <a:schemeClr val="tx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50" y="857250"/>
            <a:ext cx="8572500" cy="5572125"/>
          </a:xfrm>
        </p:spPr>
        <p:txBody>
          <a:bodyPr>
            <a:noAutofit/>
          </a:bodyPr>
          <a:lstStyle/>
          <a:p>
            <a:pPr marL="1005840" lvl="2" algn="ctr" fontAlgn="auto" hangingPunct="0">
              <a:spcAft>
                <a:spcPts val="0"/>
              </a:spcAft>
              <a:buClr>
                <a:schemeClr val="accent2">
                  <a:shade val="50000"/>
                </a:schemeClr>
              </a:buClr>
              <a:buFont typeface="Wingdings 2"/>
              <a:buNone/>
              <a:defRPr/>
            </a:pPr>
            <a:r>
              <a:rPr lang="ru-RU" sz="2200" b="1" dirty="0" smtClean="0"/>
              <a:t>ППК </a:t>
            </a:r>
            <a:r>
              <a:rPr lang="ru-RU" sz="2200" dirty="0" smtClean="0"/>
              <a:t>(</a:t>
            </a:r>
            <a:r>
              <a:rPr lang="ru-RU" sz="2200" dirty="0" err="1" smtClean="0"/>
              <a:t>зворотній</a:t>
            </a:r>
            <a:r>
              <a:rPr lang="ru-RU" sz="2200" dirty="0" smtClean="0"/>
              <a:t> </a:t>
            </a:r>
            <a:r>
              <a:rPr lang="ru-RU" sz="2200" dirty="0" err="1" smtClean="0"/>
              <a:t>бік</a:t>
            </a:r>
            <a:r>
              <a:rPr lang="ru-RU" sz="2200" dirty="0" smtClean="0"/>
              <a:t>)</a:t>
            </a:r>
          </a:p>
          <a:p>
            <a:pPr marL="274320" lvl="2" indent="-274320" algn="just" fontAlgn="auto">
              <a:spcBef>
                <a:spcPts val="600"/>
              </a:spcBef>
              <a:spcAft>
                <a:spcPts val="0"/>
              </a:spcAft>
              <a:buClr>
                <a:schemeClr val="accent2"/>
              </a:buClr>
              <a:buFont typeface="Wingdings 2"/>
              <a:buNone/>
              <a:defRPr/>
            </a:pPr>
            <a:r>
              <a:rPr lang="ru-RU" sz="2200" dirty="0" err="1" smtClean="0"/>
              <a:t>Розведення</a:t>
            </a:r>
            <a:r>
              <a:rPr lang="ru-RU" sz="2200" dirty="0" smtClean="0"/>
              <a:t> </a:t>
            </a:r>
            <a:r>
              <a:rPr lang="uk-UA" sz="2200" dirty="0" smtClean="0"/>
              <a:t>A</a:t>
            </a:r>
            <a:r>
              <a:rPr lang="en-US" sz="2200" dirty="0" smtClean="0"/>
              <a:t>l</a:t>
            </a:r>
            <a:r>
              <a:rPr lang="uk-UA" sz="2200" dirty="0" err="1" smtClean="0"/>
              <a:t>ое</a:t>
            </a:r>
            <a:r>
              <a:rPr lang="uk-UA" sz="2200" dirty="0" smtClean="0"/>
              <a:t> </a:t>
            </a:r>
            <a:r>
              <a:rPr lang="it-IT" sz="2200" dirty="0" smtClean="0"/>
              <a:t>X</a:t>
            </a:r>
            <a:r>
              <a:rPr lang="ru-RU" sz="2200" dirty="0" smtClean="0"/>
              <a:t>1: 1,0 г  </a:t>
            </a:r>
          </a:p>
          <a:p>
            <a:pPr marL="274320" lvl="2" indent="-274320" algn="just" fontAlgn="auto">
              <a:spcBef>
                <a:spcPts val="600"/>
              </a:spcBef>
              <a:spcAft>
                <a:spcPts val="0"/>
              </a:spcAft>
              <a:buClr>
                <a:schemeClr val="accent2"/>
              </a:buClr>
              <a:buFont typeface="Wingdings 2"/>
              <a:buNone/>
              <a:defRPr/>
            </a:pPr>
            <a:r>
              <a:rPr lang="ru-RU" sz="2200" dirty="0" err="1" smtClean="0"/>
              <a:t>Розведення</a:t>
            </a:r>
            <a:r>
              <a:rPr lang="ru-RU" sz="2200" dirty="0" smtClean="0"/>
              <a:t> </a:t>
            </a:r>
            <a:r>
              <a:rPr lang="uk-UA" sz="2200" dirty="0" smtClean="0"/>
              <a:t>A</a:t>
            </a:r>
            <a:r>
              <a:rPr lang="en-US" sz="2200" dirty="0" smtClean="0"/>
              <a:t>l</a:t>
            </a:r>
            <a:r>
              <a:rPr lang="uk-UA" sz="2200" dirty="0" err="1" smtClean="0"/>
              <a:t>ое</a:t>
            </a:r>
            <a:r>
              <a:rPr lang="uk-UA" sz="2200" dirty="0" smtClean="0"/>
              <a:t> </a:t>
            </a:r>
            <a:r>
              <a:rPr lang="it-IT" sz="2200" dirty="0" smtClean="0"/>
              <a:t>X</a:t>
            </a:r>
            <a:r>
              <a:rPr lang="ru-RU" sz="2200" dirty="0" smtClean="0"/>
              <a:t>2 : 1,0 г</a:t>
            </a:r>
          </a:p>
          <a:p>
            <a:pPr marL="274320" lvl="2" indent="-274320" algn="just" fontAlgn="auto">
              <a:spcBef>
                <a:spcPts val="600"/>
              </a:spcBef>
              <a:spcAft>
                <a:spcPts val="0"/>
              </a:spcAft>
              <a:buClr>
                <a:schemeClr val="accent2"/>
              </a:buClr>
              <a:buFont typeface="Wingdings 2"/>
              <a:buNone/>
              <a:defRPr/>
            </a:pPr>
            <a:r>
              <a:rPr lang="ru-RU" sz="2200" dirty="0" smtClean="0"/>
              <a:t>Спирту </a:t>
            </a:r>
            <a:r>
              <a:rPr lang="ru-RU" sz="2200" dirty="0" err="1" smtClean="0"/>
              <a:t>етилового</a:t>
            </a:r>
            <a:r>
              <a:rPr lang="ru-RU" sz="2200" dirty="0" smtClean="0"/>
              <a:t> 45 % для </a:t>
            </a:r>
            <a:r>
              <a:rPr lang="ru-RU" sz="2200" dirty="0" err="1" smtClean="0"/>
              <a:t>виготовлення</a:t>
            </a:r>
            <a:r>
              <a:rPr lang="ru-RU" sz="2200" dirty="0" smtClean="0"/>
              <a:t> </a:t>
            </a:r>
            <a:r>
              <a:rPr lang="ru-RU" sz="2200" dirty="0" err="1" smtClean="0"/>
              <a:t>розведення</a:t>
            </a:r>
            <a:r>
              <a:rPr lang="ru-RU" sz="2200" dirty="0" smtClean="0"/>
              <a:t> Х2: 9,0 г </a:t>
            </a:r>
          </a:p>
          <a:p>
            <a:pPr marL="274320" lvl="2" indent="-274320" algn="just" fontAlgn="auto">
              <a:spcBef>
                <a:spcPts val="600"/>
              </a:spcBef>
              <a:spcAft>
                <a:spcPts val="0"/>
              </a:spcAft>
              <a:buClr>
                <a:schemeClr val="accent2"/>
              </a:buClr>
              <a:buFont typeface="Wingdings 2"/>
              <a:buNone/>
              <a:defRPr/>
            </a:pPr>
            <a:r>
              <a:rPr lang="ru-RU" sz="2200" dirty="0" smtClean="0"/>
              <a:t>Спирту </a:t>
            </a:r>
            <a:r>
              <a:rPr lang="ru-RU" sz="2200" dirty="0" err="1" smtClean="0"/>
              <a:t>етилового</a:t>
            </a:r>
            <a:r>
              <a:rPr lang="ru-RU" sz="2200" dirty="0" smtClean="0"/>
              <a:t> 45 % для </a:t>
            </a:r>
            <a:r>
              <a:rPr lang="ru-RU" sz="2200" dirty="0" err="1" smtClean="0"/>
              <a:t>виготовлення</a:t>
            </a:r>
            <a:r>
              <a:rPr lang="ru-RU" sz="2200" dirty="0" smtClean="0"/>
              <a:t> </a:t>
            </a:r>
            <a:r>
              <a:rPr lang="ru-RU" sz="2200" dirty="0" err="1" smtClean="0"/>
              <a:t>розведення</a:t>
            </a:r>
            <a:r>
              <a:rPr lang="ru-RU" sz="2200" dirty="0" smtClean="0"/>
              <a:t> Х3: 9,0 г</a:t>
            </a:r>
          </a:p>
          <a:p>
            <a:pPr marL="274320" indent="-274320" fontAlgn="auto" hangingPunct="0">
              <a:spcBef>
                <a:spcPts val="0"/>
              </a:spcBef>
              <a:spcAft>
                <a:spcPts val="0"/>
              </a:spcAft>
              <a:buFont typeface="Wingdings 2"/>
              <a:buChar char=""/>
              <a:defRPr/>
            </a:pPr>
            <a:endParaRPr lang="ru-RU" sz="2200" dirty="0" smtClean="0"/>
          </a:p>
          <a:p>
            <a:pPr marL="274320" indent="-274320" algn="just" fontAlgn="auto">
              <a:spcAft>
                <a:spcPts val="0"/>
              </a:spcAft>
              <a:buFont typeface="Wingdings 2"/>
              <a:buChar char=""/>
              <a:defRPr/>
            </a:pPr>
            <a:r>
              <a:rPr lang="ru-RU" sz="2200" b="1" i="1" dirty="0" err="1" smtClean="0"/>
              <a:t>Технологія</a:t>
            </a:r>
            <a:r>
              <a:rPr lang="ru-RU" sz="2200" b="1" i="1" dirty="0" smtClean="0"/>
              <a:t>. </a:t>
            </a:r>
            <a:r>
              <a:rPr lang="ru-RU" sz="2200" dirty="0" err="1" smtClean="0"/>
              <a:t>Виставляють</a:t>
            </a:r>
            <a:r>
              <a:rPr lang="ru-RU" sz="2200" dirty="0" smtClean="0"/>
              <a:t> на </a:t>
            </a:r>
            <a:r>
              <a:rPr lang="ru-RU" sz="2200" dirty="0" err="1" smtClean="0"/>
              <a:t>стіл</a:t>
            </a:r>
            <a:r>
              <a:rPr lang="ru-RU" sz="2200" dirty="0" smtClean="0"/>
              <a:t> 2 флакона </a:t>
            </a:r>
            <a:r>
              <a:rPr lang="ru-RU" sz="2200" dirty="0" err="1" smtClean="0"/>
              <a:t>з</a:t>
            </a:r>
            <a:r>
              <a:rPr lang="ru-RU" sz="2200" dirty="0" smtClean="0"/>
              <a:t> пробками, </a:t>
            </a:r>
            <a:r>
              <a:rPr lang="ru-RU" sz="2200" dirty="0" err="1" smtClean="0"/>
              <a:t>нумерують</a:t>
            </a:r>
            <a:r>
              <a:rPr lang="ru-RU" sz="2200" dirty="0" smtClean="0"/>
              <a:t> </a:t>
            </a:r>
            <a:r>
              <a:rPr lang="ru-RU" sz="2200" dirty="0" err="1" smtClean="0"/>
              <a:t>їх</a:t>
            </a:r>
            <a:r>
              <a:rPr lang="ru-RU" sz="2200" dirty="0" smtClean="0"/>
              <a:t> (</a:t>
            </a:r>
            <a:r>
              <a:rPr lang="en-US" sz="2200" dirty="0" smtClean="0"/>
              <a:t>X2, </a:t>
            </a:r>
            <a:r>
              <a:rPr lang="ru-RU" sz="2200" dirty="0" smtClean="0"/>
              <a:t>Х3). У </a:t>
            </a:r>
            <a:r>
              <a:rPr lang="ru-RU" sz="2200" dirty="0" err="1" smtClean="0"/>
              <a:t>кожен</a:t>
            </a:r>
            <a:r>
              <a:rPr lang="ru-RU" sz="2200" dirty="0" smtClean="0"/>
              <a:t> флакон </a:t>
            </a:r>
            <a:r>
              <a:rPr lang="ru-RU" sz="2200" dirty="0" err="1" smtClean="0"/>
              <a:t>відважують</a:t>
            </a:r>
            <a:r>
              <a:rPr lang="ru-RU" sz="2200" dirty="0" smtClean="0"/>
              <a:t> по 9,0 г спирту </a:t>
            </a:r>
            <a:r>
              <a:rPr lang="ru-RU" sz="2200" dirty="0" err="1" smtClean="0"/>
              <a:t>етилового</a:t>
            </a:r>
            <a:r>
              <a:rPr lang="ru-RU" sz="2200" dirty="0" smtClean="0"/>
              <a:t> 45 %. </a:t>
            </a:r>
            <a:r>
              <a:rPr lang="ru-RU" sz="2200" dirty="0" err="1" smtClean="0"/>
              <a:t>Потім</a:t>
            </a:r>
            <a:r>
              <a:rPr lang="ru-RU" sz="2200" dirty="0" smtClean="0"/>
              <a:t> у флакон </a:t>
            </a:r>
            <a:r>
              <a:rPr lang="ru-RU" sz="2200" dirty="0" err="1" smtClean="0"/>
              <a:t>з</a:t>
            </a:r>
            <a:r>
              <a:rPr lang="ru-RU" sz="2200" dirty="0" smtClean="0"/>
              <a:t> </a:t>
            </a:r>
            <a:r>
              <a:rPr lang="ru-RU" sz="2200" dirty="0" err="1" smtClean="0"/>
              <a:t>позначенням</a:t>
            </a:r>
            <a:r>
              <a:rPr lang="ru-RU" sz="2200" dirty="0" smtClean="0"/>
              <a:t> Х2 </a:t>
            </a:r>
            <a:r>
              <a:rPr lang="ru-RU" sz="2200" dirty="0" err="1" smtClean="0"/>
              <a:t>відважують</a:t>
            </a:r>
            <a:r>
              <a:rPr lang="ru-RU" sz="2200" dirty="0" smtClean="0"/>
              <a:t> 1,0 г </a:t>
            </a:r>
            <a:r>
              <a:rPr lang="ru-RU" sz="2200" dirty="0" err="1" smtClean="0"/>
              <a:t>розведення</a:t>
            </a:r>
            <a:r>
              <a:rPr lang="ru-RU" sz="2200" dirty="0" smtClean="0"/>
              <a:t> </a:t>
            </a:r>
            <a:r>
              <a:rPr lang="en-US" sz="2200" dirty="0" smtClean="0"/>
              <a:t>Al</a:t>
            </a:r>
            <a:r>
              <a:rPr lang="ru-RU" sz="2200" dirty="0" err="1" smtClean="0"/>
              <a:t>ое</a:t>
            </a:r>
            <a:r>
              <a:rPr lang="ru-RU" sz="2200" dirty="0" smtClean="0"/>
              <a:t> </a:t>
            </a:r>
            <a:r>
              <a:rPr lang="en-US" sz="2200" dirty="0" smtClean="0"/>
              <a:t>X1, </a:t>
            </a:r>
            <a:r>
              <a:rPr lang="ru-RU" sz="2200" dirty="0" err="1" smtClean="0"/>
              <a:t>закривають</a:t>
            </a:r>
            <a:r>
              <a:rPr lang="ru-RU" sz="2200" dirty="0" smtClean="0"/>
              <a:t> </a:t>
            </a:r>
            <a:r>
              <a:rPr lang="ru-RU" sz="2200" dirty="0" err="1" smtClean="0"/>
              <a:t>кришкою</a:t>
            </a:r>
            <a:r>
              <a:rPr lang="ru-RU" sz="2200" dirty="0" smtClean="0"/>
              <a:t> </a:t>
            </a:r>
            <a:r>
              <a:rPr lang="ru-RU" sz="2200" dirty="0" err="1" smtClean="0"/>
              <a:t>і</a:t>
            </a:r>
            <a:r>
              <a:rPr lang="ru-RU" sz="2200" dirty="0" smtClean="0"/>
              <a:t> </a:t>
            </a:r>
            <a:r>
              <a:rPr lang="ru-RU" sz="2200" dirty="0" err="1" smtClean="0"/>
              <a:t>енергійно</a:t>
            </a:r>
            <a:r>
              <a:rPr lang="ru-RU" sz="2200" dirty="0" smtClean="0"/>
              <a:t> </a:t>
            </a:r>
            <a:r>
              <a:rPr lang="ru-RU" sz="2200" dirty="0" err="1" smtClean="0"/>
              <a:t>струшують</a:t>
            </a:r>
            <a:r>
              <a:rPr lang="ru-RU" sz="2200" dirty="0" smtClean="0"/>
              <a:t> </a:t>
            </a:r>
            <a:r>
              <a:rPr lang="ru-RU" sz="2200" dirty="0" err="1" smtClean="0"/>
              <a:t>зверху</a:t>
            </a:r>
            <a:r>
              <a:rPr lang="ru-RU" sz="2200" dirty="0" smtClean="0"/>
              <a:t> вниз 10 раз (</a:t>
            </a:r>
            <a:r>
              <a:rPr lang="ru-RU" sz="2200" dirty="0" err="1" smtClean="0"/>
              <a:t>потенціюють</a:t>
            </a:r>
            <a:r>
              <a:rPr lang="ru-RU" sz="2200" dirty="0" smtClean="0"/>
              <a:t>). </a:t>
            </a:r>
            <a:r>
              <a:rPr lang="ru-RU" sz="2200" dirty="0" err="1" smtClean="0"/>
              <a:t>Після</a:t>
            </a:r>
            <a:r>
              <a:rPr lang="ru-RU" sz="2200" dirty="0" smtClean="0"/>
              <a:t> </a:t>
            </a:r>
            <a:r>
              <a:rPr lang="ru-RU" sz="2200" dirty="0" err="1" smtClean="0"/>
              <a:t>цього</a:t>
            </a:r>
            <a:r>
              <a:rPr lang="ru-RU" sz="2200" dirty="0" smtClean="0"/>
              <a:t> </a:t>
            </a:r>
            <a:r>
              <a:rPr lang="ru-RU" sz="2200" dirty="0" err="1" smtClean="0"/>
              <a:t>з</a:t>
            </a:r>
            <a:r>
              <a:rPr lang="ru-RU" sz="2200" dirty="0" smtClean="0"/>
              <a:t> флакона Х2 </a:t>
            </a:r>
            <a:r>
              <a:rPr lang="ru-RU" sz="2200" dirty="0" err="1" smtClean="0"/>
              <a:t>додають</a:t>
            </a:r>
            <a:r>
              <a:rPr lang="ru-RU" sz="2200" dirty="0" smtClean="0"/>
              <a:t> 1,0 г </a:t>
            </a:r>
            <a:r>
              <a:rPr lang="ru-RU" sz="2200" dirty="0" err="1" smtClean="0"/>
              <a:t>розведення</a:t>
            </a:r>
            <a:r>
              <a:rPr lang="ru-RU" sz="2200" dirty="0" smtClean="0"/>
              <a:t> у флакон </a:t>
            </a:r>
            <a:r>
              <a:rPr lang="ru-RU" sz="2200" dirty="0" err="1" smtClean="0"/>
              <a:t>з</a:t>
            </a:r>
            <a:r>
              <a:rPr lang="ru-RU" sz="2200" dirty="0" smtClean="0"/>
              <a:t> </a:t>
            </a:r>
            <a:r>
              <a:rPr lang="ru-RU" sz="2200" dirty="0" err="1" smtClean="0"/>
              <a:t>написом</a:t>
            </a:r>
            <a:r>
              <a:rPr lang="ru-RU" sz="2200" dirty="0" smtClean="0"/>
              <a:t> Х3, </a:t>
            </a:r>
            <a:r>
              <a:rPr lang="ru-RU" sz="2200" dirty="0" err="1" smtClean="0"/>
              <a:t>закупорюють</a:t>
            </a:r>
            <a:r>
              <a:rPr lang="ru-RU" sz="2200" dirty="0" smtClean="0"/>
              <a:t> </a:t>
            </a:r>
            <a:r>
              <a:rPr lang="ru-RU" sz="2200" dirty="0" err="1" smtClean="0"/>
              <a:t>і</a:t>
            </a:r>
            <a:r>
              <a:rPr lang="ru-RU" sz="2200" dirty="0" smtClean="0"/>
              <a:t> </a:t>
            </a:r>
            <a:r>
              <a:rPr lang="ru-RU" sz="2200" dirty="0" err="1" smtClean="0"/>
              <a:t>струшують</a:t>
            </a:r>
            <a:r>
              <a:rPr lang="ru-RU" sz="2200" dirty="0" smtClean="0"/>
              <a:t> </a:t>
            </a:r>
            <a:r>
              <a:rPr lang="ru-RU" sz="2200" dirty="0" err="1" smtClean="0"/>
              <a:t>зверху</a:t>
            </a:r>
            <a:r>
              <a:rPr lang="ru-RU" sz="2200" dirty="0" smtClean="0"/>
              <a:t> вниз 10 раз (</a:t>
            </a:r>
            <a:r>
              <a:rPr lang="ru-RU" sz="2200" dirty="0" err="1" smtClean="0"/>
              <a:t>потенціюють</a:t>
            </a:r>
            <a:r>
              <a:rPr lang="ru-RU" sz="2200" dirty="0" smtClean="0"/>
              <a:t>). </a:t>
            </a:r>
            <a:r>
              <a:rPr lang="ru-RU" sz="2200" dirty="0" err="1" smtClean="0"/>
              <a:t>Наклеюють</a:t>
            </a:r>
            <a:r>
              <a:rPr lang="ru-RU" sz="2200" dirty="0" smtClean="0"/>
              <a:t> № рецепта. </a:t>
            </a:r>
            <a:r>
              <a:rPr lang="ru-RU" sz="2200" dirty="0" err="1" smtClean="0"/>
              <a:t>Заповнюють</a:t>
            </a:r>
            <a:r>
              <a:rPr lang="ru-RU" sz="2200" dirty="0" smtClean="0"/>
              <a:t> ППК (</a:t>
            </a:r>
            <a:r>
              <a:rPr lang="ru-RU" sz="2200" dirty="0" err="1" smtClean="0"/>
              <a:t>лицьовий</a:t>
            </a:r>
            <a:r>
              <a:rPr lang="ru-RU" sz="2200" dirty="0" smtClean="0"/>
              <a:t> </a:t>
            </a:r>
            <a:r>
              <a:rPr lang="ru-RU" sz="2200" dirty="0" err="1" smtClean="0"/>
              <a:t>бік</a:t>
            </a:r>
            <a:r>
              <a:rPr lang="ru-RU" sz="2200" dirty="0" smtClean="0"/>
              <a:t>).</a:t>
            </a:r>
            <a:endParaRPr lang="ru-RU" sz="2200" dirty="0"/>
          </a:p>
        </p:txBody>
      </p:sp>
      <p:sp>
        <p:nvSpPr>
          <p:cNvPr id="2" name="Заголовок 1"/>
          <p:cNvSpPr>
            <a:spLocks noGrp="1"/>
          </p:cNvSpPr>
          <p:nvPr>
            <p:ph type="title"/>
          </p:nvPr>
        </p:nvSpPr>
        <p:spPr>
          <a:xfrm>
            <a:off x="457200" y="274638"/>
            <a:ext cx="8229600" cy="582594"/>
          </a:xfrm>
        </p:spPr>
        <p:txBody>
          <a:bodyPr>
            <a:normAutofit fontScale="90000"/>
          </a:bodyPr>
          <a:lstStyle/>
          <a:p>
            <a:pPr fontAlgn="auto">
              <a:spcAft>
                <a:spcPts val="0"/>
              </a:spcAft>
              <a:defRPr/>
            </a:pPr>
            <a:r>
              <a:rPr lang="ru-RU" sz="4000" b="1" i="1" err="1" smtClean="0">
                <a:solidFill>
                  <a:schemeClr val="tx1"/>
                </a:solidFill>
              </a:rPr>
              <a:t>Технологія</a:t>
            </a:r>
            <a:endParaRPr lang="ru-RU" sz="4000">
              <a:solidFill>
                <a:schemeClr val="tx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Содержимое 2"/>
          <p:cNvSpPr>
            <a:spLocks noGrp="1"/>
          </p:cNvSpPr>
          <p:nvPr>
            <p:ph idx="1"/>
          </p:nvPr>
        </p:nvSpPr>
        <p:spPr/>
        <p:txBody>
          <a:bodyPr/>
          <a:lstStyle/>
          <a:p>
            <a:pPr algn="ctr" hangingPunct="0">
              <a:buFont typeface="Wingdings 2" pitchFamily="18" charset="2"/>
              <a:buNone/>
            </a:pPr>
            <a:r>
              <a:rPr lang="ru-RU" b="1" smtClean="0"/>
              <a:t>ППК</a:t>
            </a:r>
            <a:r>
              <a:rPr lang="ru-RU" smtClean="0"/>
              <a:t> (лицьовий бік)</a:t>
            </a:r>
          </a:p>
          <a:p>
            <a:pPr algn="ctr" hangingPunct="0">
              <a:buFont typeface="Wingdings 2" pitchFamily="18" charset="2"/>
              <a:buNone/>
            </a:pPr>
            <a:r>
              <a:rPr lang="ru-RU" smtClean="0"/>
              <a:t>Дата                 № рецепта</a:t>
            </a:r>
          </a:p>
          <a:p>
            <a:pPr algn="ctr" hangingPunct="0">
              <a:buFont typeface="Wingdings 2" pitchFamily="18" charset="2"/>
              <a:buNone/>
            </a:pPr>
            <a:r>
              <a:rPr lang="ru-RU" smtClean="0"/>
              <a:t>    </a:t>
            </a:r>
            <a:r>
              <a:rPr lang="en-US" smtClean="0"/>
              <a:t>Spiritus aethylici</a:t>
            </a:r>
            <a:r>
              <a:rPr lang="ru-RU" smtClean="0"/>
              <a:t> 45 % 9,0</a:t>
            </a:r>
          </a:p>
          <a:p>
            <a:pPr algn="ctr" hangingPunct="0">
              <a:buFont typeface="Wingdings 2" pitchFamily="18" charset="2"/>
              <a:buNone/>
            </a:pPr>
            <a:r>
              <a:rPr lang="ru-RU" u="sng" smtClean="0"/>
              <a:t>	</a:t>
            </a:r>
            <a:r>
              <a:rPr lang="en-US" u="sng" smtClean="0"/>
              <a:t>Dilutio Al</a:t>
            </a:r>
            <a:r>
              <a:rPr lang="ru-RU" u="sng" smtClean="0"/>
              <a:t>ое Х2 1,0		</a:t>
            </a:r>
            <a:endParaRPr lang="ru-RU" smtClean="0"/>
          </a:p>
          <a:p>
            <a:pPr hangingPunct="0">
              <a:buFont typeface="Wingdings 2" pitchFamily="18" charset="2"/>
              <a:buNone/>
            </a:pPr>
            <a:r>
              <a:rPr lang="ru-RU" smtClean="0"/>
              <a:t>			   </a:t>
            </a:r>
            <a:r>
              <a:rPr lang="en-US" smtClean="0"/>
              <a:t>m</a:t>
            </a:r>
            <a:r>
              <a:rPr lang="ru-RU" smtClean="0"/>
              <a:t> = 10,0</a:t>
            </a:r>
          </a:p>
          <a:p>
            <a:pPr algn="ctr" hangingPunct="0">
              <a:buFont typeface="Wingdings 2" pitchFamily="18" charset="2"/>
              <a:buNone/>
            </a:pPr>
            <a:r>
              <a:rPr lang="ru-RU" i="1" smtClean="0"/>
              <a:t>Приготував (підпис)</a:t>
            </a:r>
            <a:endParaRPr lang="ru-RU" smtClean="0"/>
          </a:p>
          <a:p>
            <a:pPr algn="ctr" hangingPunct="0">
              <a:buFont typeface="Wingdings 2" pitchFamily="18" charset="2"/>
              <a:buNone/>
            </a:pPr>
            <a:r>
              <a:rPr lang="ru-RU" i="1" smtClean="0"/>
              <a:t>Перевірив (підпис)</a:t>
            </a:r>
            <a:endParaRPr lang="ru-RU" smtClean="0"/>
          </a:p>
          <a:p>
            <a:pPr algn="ctr" hangingPunct="0">
              <a:buFont typeface="Wingdings 2" pitchFamily="18" charset="2"/>
              <a:buNone/>
            </a:pPr>
            <a:r>
              <a:rPr lang="ru-RU" i="1" smtClean="0"/>
              <a:t>Відпустив (підпис)</a:t>
            </a:r>
            <a:endParaRPr lang="ru-RU" smtClean="0"/>
          </a:p>
          <a:p>
            <a:endParaRPr lang="ru-RU" smtClean="0"/>
          </a:p>
        </p:txBody>
      </p:sp>
      <p:sp>
        <p:nvSpPr>
          <p:cNvPr id="2" name="Заголовок 1"/>
          <p:cNvSpPr>
            <a:spLocks noGrp="1"/>
          </p:cNvSpPr>
          <p:nvPr>
            <p:ph type="title"/>
          </p:nvPr>
        </p:nvSpPr>
        <p:spPr>
          <a:xfrm>
            <a:off x="500034" y="285728"/>
            <a:ext cx="8229600" cy="1143000"/>
          </a:xfrm>
        </p:spPr>
        <p:txBody>
          <a:bodyPr>
            <a:normAutofit fontScale="90000"/>
          </a:bodyPr>
          <a:lstStyle/>
          <a:p>
            <a:pPr fontAlgn="auto">
              <a:spcAft>
                <a:spcPts val="0"/>
              </a:spcAft>
              <a:defRPr/>
            </a:pPr>
            <a:r>
              <a:rPr lang="ru-RU" sz="3600" b="1" i="1" err="1" smtClean="0">
                <a:solidFill>
                  <a:schemeClr val="tx1"/>
                </a:solidFill>
              </a:rPr>
              <a:t>Лицьовий</a:t>
            </a:r>
            <a:r>
              <a:rPr lang="ru-RU" sz="3600" b="1" i="1" smtClean="0">
                <a:solidFill>
                  <a:schemeClr val="tx1"/>
                </a:solidFill>
              </a:rPr>
              <a:t> </a:t>
            </a:r>
            <a:r>
              <a:rPr lang="ru-RU" sz="3600" b="1" i="1" err="1" smtClean="0">
                <a:solidFill>
                  <a:schemeClr val="tx1"/>
                </a:solidFill>
              </a:rPr>
              <a:t>бік</a:t>
            </a:r>
            <a:r>
              <a:rPr lang="ru-RU" sz="3600" b="1" i="1" smtClean="0">
                <a:solidFill>
                  <a:schemeClr val="tx1"/>
                </a:solidFill>
              </a:rPr>
              <a:t> паспорта </a:t>
            </a:r>
            <a:r>
              <a:rPr lang="ru-RU" sz="3600" b="1" i="1" err="1" smtClean="0">
                <a:solidFill>
                  <a:schemeClr val="tx1"/>
                </a:solidFill>
              </a:rPr>
              <a:t>письмового</a:t>
            </a:r>
            <a:r>
              <a:rPr lang="ru-RU" sz="3600" b="1" i="1" smtClean="0">
                <a:solidFill>
                  <a:schemeClr val="tx1"/>
                </a:solidFill>
              </a:rPr>
              <a:t> контролю (ППК)</a:t>
            </a:r>
            <a:endParaRPr lang="ru-RU" sz="3600">
              <a:solidFill>
                <a:schemeClr val="tx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Содержимое 2"/>
          <p:cNvSpPr>
            <a:spLocks noGrp="1"/>
          </p:cNvSpPr>
          <p:nvPr>
            <p:ph idx="1"/>
          </p:nvPr>
        </p:nvSpPr>
        <p:spPr/>
        <p:txBody>
          <a:bodyPr/>
          <a:lstStyle/>
          <a:p>
            <a:r>
              <a:rPr lang="ru-RU" smtClean="0"/>
              <a:t>Оформлюють етикетками: «Внутрішнє», «Зберіати в прохолодному та захищеному від світла місці», «Берегти від </a:t>
            </a:r>
            <a:br>
              <a:rPr lang="ru-RU" smtClean="0"/>
            </a:br>
            <a:r>
              <a:rPr lang="ru-RU" smtClean="0"/>
              <a:t>дітей»</a:t>
            </a:r>
          </a:p>
          <a:p>
            <a:endParaRPr lang="uk-UA" smtClean="0"/>
          </a:p>
          <a:p>
            <a:r>
              <a:rPr lang="uk-UA" smtClean="0"/>
              <a:t>Даний гомеопатичний препарат </a:t>
            </a:r>
            <a:br>
              <a:rPr lang="uk-UA" smtClean="0"/>
            </a:br>
            <a:r>
              <a:rPr lang="uk-UA" smtClean="0"/>
              <a:t>використовується для </a:t>
            </a:r>
            <a:br>
              <a:rPr lang="uk-UA" smtClean="0"/>
            </a:br>
            <a:r>
              <a:rPr lang="uk-UA" smtClean="0"/>
              <a:t>лікування  проносу </a:t>
            </a:r>
            <a:br>
              <a:rPr lang="uk-UA" smtClean="0"/>
            </a:br>
            <a:r>
              <a:rPr lang="uk-UA" smtClean="0"/>
              <a:t>та геморою</a:t>
            </a:r>
            <a:endParaRPr lang="ru-RU" smtClean="0"/>
          </a:p>
          <a:p>
            <a:endParaRPr lang="ru-RU" smtClean="0"/>
          </a:p>
        </p:txBody>
      </p:sp>
      <p:sp>
        <p:nvSpPr>
          <p:cNvPr id="2" name="Заголовок 1"/>
          <p:cNvSpPr>
            <a:spLocks noGrp="1"/>
          </p:cNvSpPr>
          <p:nvPr>
            <p:ph type="title"/>
          </p:nvPr>
        </p:nvSpPr>
        <p:spPr/>
        <p:txBody>
          <a:bodyPr/>
          <a:lstStyle/>
          <a:p>
            <a:pPr fontAlgn="auto">
              <a:spcAft>
                <a:spcPts val="0"/>
              </a:spcAft>
              <a:defRPr/>
            </a:pPr>
            <a:r>
              <a:rPr lang="ru-RU" b="1" i="1" err="1" smtClean="0">
                <a:solidFill>
                  <a:schemeClr val="tx1"/>
                </a:solidFill>
              </a:rPr>
              <a:t>Оформлення</a:t>
            </a:r>
            <a:r>
              <a:rPr lang="ru-RU" b="1" i="1" smtClean="0">
                <a:solidFill>
                  <a:schemeClr val="tx1"/>
                </a:solidFill>
              </a:rPr>
              <a:t> до </a:t>
            </a:r>
            <a:r>
              <a:rPr lang="ru-RU" b="1" i="1" err="1" smtClean="0">
                <a:solidFill>
                  <a:schemeClr val="tx1"/>
                </a:solidFill>
              </a:rPr>
              <a:t>використання</a:t>
            </a:r>
            <a:r>
              <a:rPr lang="ru-RU" smtClean="0">
                <a:solidFill>
                  <a:schemeClr val="tx1"/>
                </a:solidFill>
              </a:rPr>
              <a:t> </a:t>
            </a:r>
            <a:endParaRPr lang="ru-RU">
              <a:solidFill>
                <a:schemeClr val="tx1"/>
              </a:solidFill>
            </a:endParaRPr>
          </a:p>
        </p:txBody>
      </p:sp>
      <p:grpSp>
        <p:nvGrpSpPr>
          <p:cNvPr id="32771" name="Группа 18"/>
          <p:cNvGrpSpPr>
            <a:grpSpLocks/>
          </p:cNvGrpSpPr>
          <p:nvPr/>
        </p:nvGrpSpPr>
        <p:grpSpPr bwMode="auto">
          <a:xfrm>
            <a:off x="6248400" y="2686050"/>
            <a:ext cx="2538413" cy="4100513"/>
            <a:chOff x="6248429" y="2685513"/>
            <a:chExt cx="2538413" cy="4101073"/>
          </a:xfrm>
        </p:grpSpPr>
        <p:pic>
          <p:nvPicPr>
            <p:cNvPr id="32772" name="Picture 3"/>
            <p:cNvPicPr>
              <a:picLocks noChangeAspect="1" noChangeArrowheads="1"/>
            </p:cNvPicPr>
            <p:nvPr/>
          </p:nvPicPr>
          <p:blipFill>
            <a:blip r:embed="rId2"/>
            <a:srcRect l="6320" t="6963" r="67078" b="5493"/>
            <a:stretch>
              <a:fillRect/>
            </a:stretch>
          </p:blipFill>
          <p:spPr bwMode="auto">
            <a:xfrm>
              <a:off x="6572264" y="2685513"/>
              <a:ext cx="2214578" cy="4101073"/>
            </a:xfrm>
            <a:prstGeom prst="rect">
              <a:avLst/>
            </a:prstGeom>
            <a:noFill/>
            <a:ln w="9525">
              <a:noFill/>
              <a:miter lim="800000"/>
              <a:headEnd/>
              <a:tailEnd/>
            </a:ln>
          </p:spPr>
        </p:pic>
        <p:grpSp>
          <p:nvGrpSpPr>
            <p:cNvPr id="32773" name="Group 2"/>
            <p:cNvGrpSpPr>
              <a:grpSpLocks/>
            </p:cNvGrpSpPr>
            <p:nvPr/>
          </p:nvGrpSpPr>
          <p:grpSpPr bwMode="auto">
            <a:xfrm>
              <a:off x="6248429" y="4414855"/>
              <a:ext cx="2538413" cy="1514475"/>
              <a:chOff x="1590" y="1424"/>
              <a:chExt cx="3997" cy="2386"/>
            </a:xfrm>
          </p:grpSpPr>
          <p:sp>
            <p:nvSpPr>
              <p:cNvPr id="32774" name="Rectangle 3"/>
              <p:cNvSpPr>
                <a:spLocks noChangeArrowheads="1"/>
              </p:cNvSpPr>
              <p:nvPr/>
            </p:nvSpPr>
            <p:spPr bwMode="auto">
              <a:xfrm>
                <a:off x="1590" y="1424"/>
                <a:ext cx="3997" cy="2386"/>
              </a:xfrm>
              <a:prstGeom prst="rect">
                <a:avLst/>
              </a:prstGeom>
              <a:solidFill>
                <a:srgbClr val="FFFFFF"/>
              </a:solidFill>
              <a:ln w="9525">
                <a:solidFill>
                  <a:srgbClr val="000000"/>
                </a:solidFill>
                <a:miter lim="800000"/>
                <a:headEnd/>
                <a:tailEnd/>
              </a:ln>
            </p:spPr>
            <p:txBody>
              <a:bodyPr/>
              <a:lstStyle/>
              <a:p>
                <a:endParaRPr lang="ru-RU">
                  <a:latin typeface="Constantia" pitchFamily="18" charset="0"/>
                </a:endParaRPr>
              </a:p>
            </p:txBody>
          </p:sp>
          <p:sp>
            <p:nvSpPr>
              <p:cNvPr id="32775" name="Rectangle 4"/>
              <p:cNvSpPr>
                <a:spLocks noChangeArrowheads="1"/>
              </p:cNvSpPr>
              <p:nvPr/>
            </p:nvSpPr>
            <p:spPr bwMode="auto">
              <a:xfrm>
                <a:off x="1590" y="1424"/>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рецепта_</a:t>
                </a:r>
                <a:r>
                  <a:rPr lang="uk-UA" sz="900" u="sng">
                    <a:latin typeface="Calibri" pitchFamily="34" charset="0"/>
                  </a:rPr>
                  <a:t>1</a:t>
                </a:r>
                <a:r>
                  <a:rPr lang="ru-RU" sz="900">
                    <a:latin typeface="Calibri" pitchFamily="34" charset="0"/>
                  </a:rPr>
                  <a:t>_</a:t>
                </a:r>
                <a:endParaRPr lang="ru-RU"/>
              </a:p>
            </p:txBody>
          </p:sp>
          <p:sp>
            <p:nvSpPr>
              <p:cNvPr id="32776" name="Rectangle 5"/>
              <p:cNvSpPr>
                <a:spLocks noChangeArrowheads="1"/>
              </p:cNvSpPr>
              <p:nvPr/>
            </p:nvSpPr>
            <p:spPr bwMode="auto">
              <a:xfrm>
                <a:off x="2857" y="1424"/>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аптеки_</a:t>
                </a:r>
                <a:r>
                  <a:rPr lang="uk-UA" sz="900" u="sng">
                    <a:latin typeface="Calibri" pitchFamily="34" charset="0"/>
                  </a:rPr>
                  <a:t>8</a:t>
                </a:r>
                <a:r>
                  <a:rPr lang="ru-RU" sz="900">
                    <a:latin typeface="Calibri" pitchFamily="34" charset="0"/>
                  </a:rPr>
                  <a:t>_</a:t>
                </a:r>
                <a:endParaRPr lang="ru-RU"/>
              </a:p>
            </p:txBody>
          </p:sp>
          <p:sp>
            <p:nvSpPr>
              <p:cNvPr id="32777" name="Rectangle 6"/>
              <p:cNvSpPr>
                <a:spLocks noChangeArrowheads="1"/>
              </p:cNvSpPr>
              <p:nvPr/>
            </p:nvSpPr>
            <p:spPr bwMode="auto">
              <a:xfrm>
                <a:off x="4040" y="1424"/>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uk-UA" sz="900">
                    <a:latin typeface="Calibri" pitchFamily="34" charset="0"/>
                  </a:rPr>
                  <a:t>м</a:t>
                </a:r>
                <a:r>
                  <a:rPr lang="ru-RU" sz="900">
                    <a:latin typeface="Calibri" pitchFamily="34" charset="0"/>
                  </a:rPr>
                  <a:t>._</a:t>
                </a:r>
                <a:r>
                  <a:rPr lang="ru-RU" sz="900" u="sng">
                    <a:latin typeface="Calibri" pitchFamily="34" charset="0"/>
                  </a:rPr>
                  <a:t>Харків</a:t>
                </a:r>
                <a:r>
                  <a:rPr lang="ru-RU" sz="900">
                    <a:latin typeface="Calibri" pitchFamily="34" charset="0"/>
                  </a:rPr>
                  <a:t>_</a:t>
                </a:r>
                <a:endParaRPr lang="ru-RU"/>
              </a:p>
            </p:txBody>
          </p:sp>
          <p:sp>
            <p:nvSpPr>
              <p:cNvPr id="32778" name="Rectangle 7"/>
              <p:cNvSpPr>
                <a:spLocks noChangeArrowheads="1"/>
              </p:cNvSpPr>
              <p:nvPr/>
            </p:nvSpPr>
            <p:spPr bwMode="auto">
              <a:xfrm>
                <a:off x="2212" y="2561"/>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a:latin typeface="Times New Roman" pitchFamily="18" charset="0"/>
                </a:endParaRPr>
              </a:p>
              <a:p>
                <a:pPr algn="ctr"/>
                <a:r>
                  <a:rPr lang="ru-RU" sz="1200" u="sng">
                    <a:latin typeface="Calibri" pitchFamily="34" charset="0"/>
                  </a:rPr>
                  <a:t>__</a:t>
                </a:r>
                <a:r>
                  <a:rPr lang="en-US" sz="1200" u="sng">
                    <a:latin typeface="Calibri" pitchFamily="34" charset="0"/>
                  </a:rPr>
                  <a:t> Dil. </a:t>
                </a:r>
                <a:r>
                  <a:rPr lang="ru-RU" sz="900">
                    <a:latin typeface="Calibri" pitchFamily="34" charset="0"/>
                  </a:rPr>
                  <a:t>_</a:t>
                </a:r>
                <a:r>
                  <a:rPr lang="en-US" sz="1200" u="sng">
                    <a:latin typeface="Calibri" pitchFamily="34" charset="0"/>
                  </a:rPr>
                  <a:t>Aloe</a:t>
                </a:r>
                <a:r>
                  <a:rPr lang="ru-RU" sz="1200" u="sng">
                    <a:latin typeface="Calibri" pitchFamily="34" charset="0"/>
                  </a:rPr>
                  <a:t> Х3 1</a:t>
                </a:r>
                <a:r>
                  <a:rPr lang="ru-RU" sz="1200" u="sng">
                    <a:latin typeface="Times New Roman" pitchFamily="18" charset="0"/>
                  </a:rPr>
                  <a:t>0,0</a:t>
                </a:r>
                <a:r>
                  <a:rPr lang="uk-UA" sz="900">
                    <a:latin typeface="Calibri" pitchFamily="34" charset="0"/>
                  </a:rPr>
                  <a:t>_</a:t>
                </a:r>
                <a:r>
                  <a:rPr lang="ru-RU" sz="900">
                    <a:latin typeface="Calibri" pitchFamily="34" charset="0"/>
                  </a:rPr>
                  <a:t>__</a:t>
                </a:r>
                <a:br>
                  <a:rPr lang="ru-RU" sz="900">
                    <a:latin typeface="Calibri" pitchFamily="34" charset="0"/>
                  </a:rPr>
                </a:br>
                <a:endParaRPr lang="ru-RU" sz="800">
                  <a:latin typeface="Times New Roman" pitchFamily="18" charset="0"/>
                </a:endParaRPr>
              </a:p>
              <a:p>
                <a:pPr algn="ctr"/>
                <a:r>
                  <a:rPr lang="ru-RU" sz="900">
                    <a:latin typeface="Calibri" pitchFamily="34" charset="0"/>
                  </a:rPr>
                  <a:t>При</a:t>
                </a:r>
                <a:r>
                  <a:rPr lang="uk-UA" sz="900">
                    <a:latin typeface="Calibri" pitchFamily="34" charset="0"/>
                  </a:rPr>
                  <a:t>й</a:t>
                </a:r>
                <a:r>
                  <a:rPr lang="ru-RU" sz="900">
                    <a:latin typeface="Calibri" pitchFamily="34" charset="0"/>
                  </a:rPr>
                  <a:t>мат</a:t>
                </a:r>
                <a:r>
                  <a:rPr lang="uk-UA" sz="900">
                    <a:latin typeface="Calibri" pitchFamily="34" charset="0"/>
                  </a:rPr>
                  <a:t>и </a:t>
                </a:r>
                <a:r>
                  <a:rPr lang="ru-RU" sz="900">
                    <a:latin typeface="Calibri" pitchFamily="34" charset="0"/>
                  </a:rPr>
                  <a:t>по _</a:t>
                </a:r>
                <a:r>
                  <a:rPr lang="ru-RU" sz="900" u="sng">
                    <a:latin typeface="Calibri" pitchFamily="34" charset="0"/>
                  </a:rPr>
                  <a:t>5-7 </a:t>
                </a:r>
                <a:r>
                  <a:rPr lang="uk-UA" sz="900" u="sng">
                    <a:latin typeface="Calibri" pitchFamily="34" charset="0"/>
                  </a:rPr>
                  <a:t>крапель за 30 хв</a:t>
                </a:r>
                <a:r>
                  <a:rPr lang="uk-UA" sz="900">
                    <a:latin typeface="Calibri" pitchFamily="34" charset="0"/>
                  </a:rPr>
                  <a:t> </a:t>
                </a:r>
                <a:r>
                  <a:rPr lang="uk-UA" sz="900" u="sng">
                    <a:latin typeface="Calibri" pitchFamily="34" charset="0"/>
                  </a:rPr>
                  <a:t>до їжі___________</a:t>
                </a:r>
                <a:r>
                  <a:rPr lang="uk-UA" sz="900">
                    <a:latin typeface="Calibri" pitchFamily="34" charset="0"/>
                  </a:rPr>
                  <a:t>___</a:t>
                </a:r>
                <a:r>
                  <a:rPr lang="ru-RU" sz="900">
                    <a:latin typeface="Calibri" pitchFamily="34" charset="0"/>
                  </a:rPr>
                  <a:t>____</a:t>
                </a:r>
                <a:endParaRPr lang="ru-RU"/>
              </a:p>
            </p:txBody>
          </p:sp>
          <p:sp>
            <p:nvSpPr>
              <p:cNvPr id="32779" name="Rectangle 8"/>
              <p:cNvSpPr>
                <a:spLocks noChangeArrowheads="1"/>
              </p:cNvSpPr>
              <p:nvPr/>
            </p:nvSpPr>
            <p:spPr bwMode="auto">
              <a:xfrm>
                <a:off x="1590" y="2220"/>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ru-RU" sz="800">
                    <a:latin typeface="Calibri" pitchFamily="34" charset="0"/>
                  </a:rPr>
                  <a:t>Дата </a:t>
                </a:r>
                <a:r>
                  <a:rPr lang="uk-UA" sz="800">
                    <a:latin typeface="Calibri" pitchFamily="34" charset="0"/>
                  </a:rPr>
                  <a:t>01.09.17.</a:t>
                </a:r>
                <a:endParaRPr lang="ru-RU"/>
              </a:p>
            </p:txBody>
          </p:sp>
          <p:sp>
            <p:nvSpPr>
              <p:cNvPr id="32780" name="Rectangle 9"/>
              <p:cNvSpPr>
                <a:spLocks noChangeArrowheads="1"/>
              </p:cNvSpPr>
              <p:nvPr/>
            </p:nvSpPr>
            <p:spPr bwMode="auto">
              <a:xfrm>
                <a:off x="1590" y="2985"/>
                <a:ext cx="600" cy="825"/>
              </a:xfrm>
              <a:prstGeom prst="rect">
                <a:avLst/>
              </a:prstGeom>
              <a:solidFill>
                <a:srgbClr val="FFFFFF"/>
              </a:solidFill>
              <a:ln w="9525">
                <a:solidFill>
                  <a:srgbClr val="000000"/>
                </a:solidFill>
                <a:miter lim="800000"/>
                <a:headEnd/>
                <a:tailEnd/>
              </a:ln>
            </p:spPr>
            <p:txBody>
              <a:bodyPr lIns="18000" tIns="10800" rIns="18000" bIns="10800"/>
              <a:lstStyle/>
              <a:p>
                <a:r>
                  <a:rPr lang="ru-RU" sz="800">
                    <a:latin typeface="Calibri" pitchFamily="34" charset="0"/>
                  </a:rPr>
                  <a:t>П</a:t>
                </a:r>
                <a:r>
                  <a:rPr lang="uk-UA" sz="800">
                    <a:latin typeface="Calibri" pitchFamily="34" charset="0"/>
                  </a:rPr>
                  <a:t>і</a:t>
                </a:r>
                <a:r>
                  <a:rPr lang="ru-RU" sz="800">
                    <a:latin typeface="Calibri" pitchFamily="34" charset="0"/>
                  </a:rPr>
                  <a:t>дпис</a:t>
                </a:r>
                <a:r>
                  <a:rPr lang="ru-RU" sz="900">
                    <a:latin typeface="Calibri" pitchFamily="34" charset="0"/>
                  </a:rPr>
                  <a:t> </a:t>
                </a:r>
                <a:endParaRPr lang="ru-RU"/>
              </a:p>
            </p:txBody>
          </p:sp>
          <p:sp>
            <p:nvSpPr>
              <p:cNvPr id="23562" name="Rectangle 10"/>
              <p:cNvSpPr>
                <a:spLocks noChangeArrowheads="1"/>
              </p:cNvSpPr>
              <p:nvPr/>
            </p:nvSpPr>
            <p:spPr bwMode="auto">
              <a:xfrm>
                <a:off x="5222" y="1423"/>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uk-UA" sz="900" dirty="0">
                    <a:latin typeface="Calibri" pitchFamily="34" charset="0"/>
                    <a:cs typeface="Arial" pitchFamily="34" charset="0"/>
                  </a:rPr>
                  <a:t>Зберігати в прохолодному, захищеному від світла місці</a:t>
                </a:r>
                <a:endParaRPr lang="ru-RU" dirty="0">
                  <a:latin typeface="Arial" pitchFamily="34" charset="0"/>
                  <a:cs typeface="Arial" pitchFamily="34" charset="0"/>
                </a:endParaRPr>
              </a:p>
            </p:txBody>
          </p:sp>
          <p:sp>
            <p:nvSpPr>
              <p:cNvPr id="23563" name="Rectangle 11"/>
              <p:cNvSpPr>
                <a:spLocks noChangeArrowheads="1"/>
              </p:cNvSpPr>
              <p:nvPr/>
            </p:nvSpPr>
            <p:spPr bwMode="auto">
              <a:xfrm>
                <a:off x="2230" y="1806"/>
                <a:ext cx="2627" cy="398"/>
              </a:xfrm>
              <a:prstGeom prst="rect">
                <a:avLst/>
              </a:prstGeom>
              <a:solidFill>
                <a:srgbClr val="9BBB59"/>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ru-RU" sz="900" b="1">
                    <a:latin typeface="Calibri" pitchFamily="34" charset="0"/>
                    <a:cs typeface="Arial" pitchFamily="34" charset="0"/>
                  </a:rPr>
                  <a:t>ВНУТР</a:t>
                </a:r>
                <a:r>
                  <a:rPr lang="uk-UA" sz="900" b="1">
                    <a:latin typeface="Calibri" pitchFamily="34" charset="0"/>
                    <a:cs typeface="Arial" pitchFamily="34" charset="0"/>
                  </a:rPr>
                  <a:t>ІШНЄ</a:t>
                </a:r>
                <a:endParaRPr lang="ru-RU">
                  <a:latin typeface="Arial" pitchFamily="34" charset="0"/>
                  <a:cs typeface="Arial" pitchFamily="34" charset="0"/>
                </a:endParaRPr>
              </a:p>
            </p:txBody>
          </p:sp>
          <p:sp>
            <p:nvSpPr>
              <p:cNvPr id="32783" name="Rectangle 12"/>
              <p:cNvSpPr>
                <a:spLocks noChangeArrowheads="1"/>
              </p:cNvSpPr>
              <p:nvPr/>
            </p:nvSpPr>
            <p:spPr bwMode="auto">
              <a:xfrm>
                <a:off x="2198" y="2235"/>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a:latin typeface="Times New Roman" pitchFamily="18" charset="0"/>
                </a:endParaRPr>
              </a:p>
              <a:p>
                <a:pPr algn="ctr">
                  <a:lnSpc>
                    <a:spcPct val="72000"/>
                  </a:lnSpc>
                </a:pPr>
                <a:r>
                  <a:rPr lang="ru-RU" sz="900" b="1">
                    <a:latin typeface="Calibri" pitchFamily="34" charset="0"/>
                  </a:rPr>
                  <a:t>Гомеопатич</a:t>
                </a:r>
                <a:r>
                  <a:rPr lang="uk-UA" sz="900" b="1">
                    <a:latin typeface="Calibri" pitchFamily="34" charset="0"/>
                  </a:rPr>
                  <a:t>ний </a:t>
                </a:r>
                <a:r>
                  <a:rPr lang="ru-RU" sz="900" b="1">
                    <a:latin typeface="Calibri" pitchFamily="34" charset="0"/>
                  </a:rPr>
                  <a:t>л</a:t>
                </a:r>
                <a:r>
                  <a:rPr lang="uk-UA" sz="900" b="1">
                    <a:latin typeface="Calibri" pitchFamily="34" charset="0"/>
                  </a:rPr>
                  <a:t>і</a:t>
                </a:r>
                <a:r>
                  <a:rPr lang="ru-RU" sz="900" b="1">
                    <a:latin typeface="Calibri" pitchFamily="34" charset="0"/>
                  </a:rPr>
                  <a:t>карс</a:t>
                </a:r>
                <a:r>
                  <a:rPr lang="uk-UA" sz="900" b="1">
                    <a:latin typeface="Calibri" pitchFamily="34" charset="0"/>
                  </a:rPr>
                  <a:t>ький</a:t>
                </a:r>
                <a:r>
                  <a:rPr lang="ru-RU" sz="900" b="1">
                    <a:latin typeface="Calibri" pitchFamily="34" charset="0"/>
                  </a:rPr>
                  <a:t> </a:t>
                </a:r>
                <a:r>
                  <a:rPr lang="uk-UA" sz="900" b="1">
                    <a:latin typeface="Calibri" pitchFamily="34" charset="0"/>
                  </a:rPr>
                  <a:t>засіб</a:t>
                </a:r>
                <a:endParaRPr lang="ru-RU"/>
              </a:p>
            </p:txBody>
          </p:sp>
          <p:sp>
            <p:nvSpPr>
              <p:cNvPr id="23565" name="Rectangle 13"/>
              <p:cNvSpPr>
                <a:spLocks noChangeArrowheads="1"/>
              </p:cNvSpPr>
              <p:nvPr/>
            </p:nvSpPr>
            <p:spPr bwMode="auto">
              <a:xfrm>
                <a:off x="4965" y="1423"/>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ru-RU" sz="900" dirty="0">
                    <a:latin typeface="Calibri" pitchFamily="34" charset="0"/>
                    <a:cs typeface="Arial" pitchFamily="34" charset="0"/>
                  </a:rPr>
                  <a:t>Бер</a:t>
                </a:r>
                <a:r>
                  <a:rPr lang="uk-UA" sz="900" dirty="0" err="1">
                    <a:latin typeface="Calibri" pitchFamily="34" charset="0"/>
                    <a:cs typeface="Arial" pitchFamily="34" charset="0"/>
                  </a:rPr>
                  <a:t>егти</a:t>
                </a:r>
                <a:r>
                  <a:rPr lang="uk-UA" sz="900" dirty="0">
                    <a:latin typeface="Calibri" pitchFamily="34" charset="0"/>
                    <a:cs typeface="Arial" pitchFamily="34" charset="0"/>
                  </a:rPr>
                  <a:t> від дітей</a:t>
                </a:r>
                <a:endParaRPr lang="ru-RU" dirty="0">
                  <a:latin typeface="Arial" pitchFamily="34" charset="0"/>
                  <a:cs typeface="Arial" pitchFamily="34" charset="0"/>
                </a:endParaRPr>
              </a:p>
            </p:txBody>
          </p:sp>
        </p:gr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lnSpcReduction="20000"/>
          </a:bodyPr>
          <a:lstStyle/>
          <a:p>
            <a:pPr marL="274320" indent="-274320" algn="just" fontAlgn="auto" hangingPunct="0">
              <a:spcAft>
                <a:spcPts val="0"/>
              </a:spcAft>
              <a:buFont typeface="Wingdings 2"/>
              <a:buNone/>
              <a:defRPr/>
            </a:pPr>
            <a:r>
              <a:rPr lang="ru-RU" i="1" dirty="0" smtClean="0"/>
              <a:t>Штамп </a:t>
            </a:r>
            <a:r>
              <a:rPr lang="ru-RU" i="1" dirty="0" err="1" smtClean="0"/>
              <a:t>лікувально-профілактичного</a:t>
            </a:r>
            <a:r>
              <a:rPr lang="ru-RU" i="1" dirty="0" smtClean="0"/>
              <a:t> закладу</a:t>
            </a:r>
            <a:endParaRPr lang="ru-RU" dirty="0" smtClean="0"/>
          </a:p>
          <a:p>
            <a:pPr marL="274320" indent="-274320" algn="just" fontAlgn="auto" hangingPunct="0">
              <a:spcAft>
                <a:spcPts val="0"/>
              </a:spcAft>
              <a:buFont typeface="Wingdings 2"/>
              <a:buNone/>
              <a:defRPr/>
            </a:pPr>
            <a:r>
              <a:rPr lang="ru-RU" i="1" dirty="0" smtClean="0"/>
              <a:t>Дата </a:t>
            </a:r>
            <a:endParaRPr lang="ru-RU" dirty="0" smtClean="0"/>
          </a:p>
          <a:p>
            <a:pPr marL="274320" indent="-274320" algn="just" fontAlgn="auto" hangingPunct="0">
              <a:spcAft>
                <a:spcPts val="0"/>
              </a:spcAft>
              <a:buFont typeface="Wingdings 2"/>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хворого, </a:t>
            </a:r>
            <a:r>
              <a:rPr lang="ru-RU" i="1" dirty="0" err="1" smtClean="0"/>
              <a:t>вік</a:t>
            </a:r>
            <a:endParaRPr lang="ru-RU" i="1" dirty="0" smtClean="0"/>
          </a:p>
          <a:p>
            <a:pPr marL="274320" indent="-274320" algn="just" fontAlgn="auto" hangingPunct="0">
              <a:spcAft>
                <a:spcPts val="0"/>
              </a:spcAft>
              <a:buFont typeface="Wingdings 2"/>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a:t>
            </a:r>
            <a:r>
              <a:rPr lang="ru-RU" i="1" dirty="0" err="1" smtClean="0"/>
              <a:t>лікаря</a:t>
            </a:r>
            <a:endParaRPr lang="ru-RU" dirty="0" smtClean="0"/>
          </a:p>
          <a:p>
            <a:pPr marL="274320" indent="-274320" fontAlgn="auto" hangingPunct="0">
              <a:spcAft>
                <a:spcPts val="0"/>
              </a:spcAft>
              <a:buFont typeface="Wingdings 2"/>
              <a:buNone/>
              <a:defRPr/>
            </a:pPr>
            <a:r>
              <a:rPr lang="uk-UA" i="1" dirty="0" smtClean="0"/>
              <a:t>	</a:t>
            </a:r>
            <a:r>
              <a:rPr lang="en-US" i="1" dirty="0" err="1" smtClean="0"/>
              <a:t>Rp</a:t>
            </a:r>
            <a:r>
              <a:rPr lang="ru-RU" i="1" dirty="0" smtClean="0"/>
              <a:t>.:  </a:t>
            </a:r>
            <a:r>
              <a:rPr lang="en-US" i="1" dirty="0" err="1" smtClean="0"/>
              <a:t>Dilutio</a:t>
            </a:r>
            <a:r>
              <a:rPr lang="en-US" i="1" dirty="0" smtClean="0"/>
              <a:t> </a:t>
            </a:r>
            <a:r>
              <a:rPr lang="en-US" i="1" dirty="0" err="1" smtClean="0"/>
              <a:t>Rubus</a:t>
            </a:r>
            <a:r>
              <a:rPr lang="en-US" dirty="0" smtClean="0"/>
              <a:t> </a:t>
            </a:r>
            <a:r>
              <a:rPr lang="uk-UA" i="1" dirty="0" smtClean="0"/>
              <a:t>С</a:t>
            </a:r>
            <a:r>
              <a:rPr lang="ru-RU" i="1" dirty="0" smtClean="0"/>
              <a:t>3</a:t>
            </a:r>
            <a:r>
              <a:rPr lang="ru-RU" dirty="0" smtClean="0"/>
              <a:t> </a:t>
            </a:r>
            <a:r>
              <a:rPr lang="ru-RU" i="1" dirty="0" smtClean="0"/>
              <a:t>– 10,0 </a:t>
            </a:r>
            <a:endParaRPr lang="ru-RU" dirty="0" smtClean="0"/>
          </a:p>
          <a:p>
            <a:pPr marL="274320" indent="-274320" fontAlgn="auto" hangingPunct="0">
              <a:spcAft>
                <a:spcPts val="0"/>
              </a:spcAft>
              <a:buFont typeface="Wingdings 2"/>
              <a:buNone/>
              <a:defRPr/>
            </a:pPr>
            <a:r>
              <a:rPr lang="ru-RU" i="1" dirty="0" smtClean="0"/>
              <a:t>		D. S. По 7-10 </a:t>
            </a:r>
            <a:r>
              <a:rPr lang="ru-RU" i="1" dirty="0" err="1" smtClean="0"/>
              <a:t>крапель</a:t>
            </a:r>
            <a:r>
              <a:rPr lang="ru-RU" i="1" dirty="0" smtClean="0"/>
              <a:t> </a:t>
            </a:r>
            <a:r>
              <a:rPr lang="ru-RU" i="1" dirty="0" err="1" smtClean="0"/>
              <a:t>згідно</a:t>
            </a:r>
            <a:r>
              <a:rPr lang="ru-RU" i="1" dirty="0" smtClean="0"/>
              <a:t> до </a:t>
            </a:r>
            <a:r>
              <a:rPr lang="ru-RU" i="1" dirty="0" err="1" smtClean="0"/>
              <a:t>розкладу</a:t>
            </a:r>
            <a:r>
              <a:rPr lang="ru-RU" i="1" dirty="0" smtClean="0"/>
              <a:t> </a:t>
            </a:r>
            <a:endParaRPr lang="ru-RU" dirty="0" smtClean="0"/>
          </a:p>
          <a:p>
            <a:pPr marL="274320" indent="-274320" algn="just" fontAlgn="auto" hangingPunct="0">
              <a:spcAft>
                <a:spcPts val="0"/>
              </a:spcAft>
              <a:buFont typeface="Wingdings 2"/>
              <a:buNone/>
              <a:defRPr/>
            </a:pPr>
            <a:r>
              <a:rPr lang="ru-RU" i="1" dirty="0" err="1" smtClean="0"/>
              <a:t>Підпис</a:t>
            </a:r>
            <a:r>
              <a:rPr lang="ru-RU" i="1" dirty="0" smtClean="0"/>
              <a:t> </a:t>
            </a:r>
            <a:r>
              <a:rPr lang="ru-RU" i="1" dirty="0" err="1" smtClean="0"/>
              <a:t>лікаря</a:t>
            </a:r>
            <a:endParaRPr lang="ru-RU" dirty="0" smtClean="0"/>
          </a:p>
          <a:p>
            <a:pPr marL="274320" indent="-274320" algn="just" fontAlgn="auto" hangingPunct="0">
              <a:spcAft>
                <a:spcPts val="0"/>
              </a:spcAft>
              <a:buFont typeface="Wingdings 2"/>
              <a:buNone/>
              <a:defRPr/>
            </a:pPr>
            <a:r>
              <a:rPr lang="ru-RU" i="1" dirty="0" err="1" smtClean="0"/>
              <a:t>Особова</a:t>
            </a:r>
            <a:r>
              <a:rPr lang="ru-RU" i="1" dirty="0" smtClean="0"/>
              <a:t> печатка </a:t>
            </a:r>
            <a:r>
              <a:rPr lang="ru-RU" i="1" dirty="0" err="1" smtClean="0"/>
              <a:t>лікаря</a:t>
            </a:r>
            <a:endParaRPr lang="ru-RU" dirty="0" smtClean="0"/>
          </a:p>
          <a:p>
            <a:pPr marL="274320" indent="-274320" fontAlgn="auto" hangingPunct="0">
              <a:spcAft>
                <a:spcPts val="0"/>
              </a:spcAft>
              <a:buFont typeface="Wingdings 2"/>
              <a:buChar char=""/>
              <a:defRPr/>
            </a:pPr>
            <a:endParaRPr lang="ru-RU" dirty="0" smtClean="0"/>
          </a:p>
          <a:p>
            <a:pPr marL="274320" indent="-274320" fontAlgn="auto" hangingPunct="0">
              <a:spcAft>
                <a:spcPts val="0"/>
              </a:spcAft>
              <a:buFont typeface="Wingdings 2"/>
              <a:buChar char=""/>
              <a:defRPr/>
            </a:pPr>
            <a:r>
              <a:rPr lang="ru-RU" b="1" i="1" dirty="0" smtClean="0"/>
              <a:t>Характеристика </a:t>
            </a:r>
            <a:r>
              <a:rPr lang="ru-RU" b="1" i="1" dirty="0" err="1" smtClean="0"/>
              <a:t>лікарського</a:t>
            </a:r>
            <a:r>
              <a:rPr lang="ru-RU" b="1" i="1" dirty="0" smtClean="0"/>
              <a:t> препарату. </a:t>
            </a:r>
            <a:r>
              <a:rPr lang="ru-RU" dirty="0" err="1" smtClean="0"/>
              <a:t>гомеопатичні</a:t>
            </a:r>
            <a:r>
              <a:rPr lang="ru-RU" dirty="0" smtClean="0"/>
              <a:t> </a:t>
            </a:r>
            <a:r>
              <a:rPr lang="ru-RU" dirty="0" err="1" smtClean="0"/>
              <a:t>краплі</a:t>
            </a:r>
            <a:r>
              <a:rPr lang="ru-RU" dirty="0" smtClean="0"/>
              <a:t>, до складу </a:t>
            </a:r>
            <a:r>
              <a:rPr lang="ru-RU" dirty="0" err="1" smtClean="0"/>
              <a:t>яких</a:t>
            </a:r>
            <a:r>
              <a:rPr lang="ru-RU" dirty="0" smtClean="0"/>
              <a:t> входить </a:t>
            </a:r>
            <a:r>
              <a:rPr lang="ru-RU" dirty="0" err="1" smtClean="0"/>
              <a:t>сировина</a:t>
            </a:r>
            <a:r>
              <a:rPr lang="ru-RU" dirty="0" smtClean="0"/>
              <a:t> </a:t>
            </a:r>
            <a:r>
              <a:rPr lang="ru-RU" dirty="0" err="1" smtClean="0"/>
              <a:t>рослинного</a:t>
            </a:r>
            <a:r>
              <a:rPr lang="ru-RU" dirty="0" smtClean="0"/>
              <a:t> </a:t>
            </a:r>
            <a:r>
              <a:rPr lang="ru-RU" dirty="0" err="1" smtClean="0"/>
              <a:t>походження</a:t>
            </a:r>
            <a:r>
              <a:rPr lang="ru-RU" dirty="0" smtClean="0"/>
              <a:t> </a:t>
            </a:r>
            <a:r>
              <a:rPr lang="ru-RU" dirty="0" err="1" smtClean="0"/>
              <a:t>Ожина</a:t>
            </a:r>
            <a:r>
              <a:rPr lang="ru-RU" dirty="0" smtClean="0"/>
              <a:t>. </a:t>
            </a:r>
            <a:endParaRPr lang="ru-RU" dirty="0"/>
          </a:p>
        </p:txBody>
      </p:sp>
      <p:sp>
        <p:nvSpPr>
          <p:cNvPr id="2" name="Заголовок 1"/>
          <p:cNvSpPr>
            <a:spLocks noGrp="1"/>
          </p:cNvSpPr>
          <p:nvPr>
            <p:ph type="title"/>
          </p:nvPr>
        </p:nvSpPr>
        <p:spPr>
          <a:xfrm>
            <a:off x="457200" y="274638"/>
            <a:ext cx="8472518" cy="1143000"/>
          </a:xfrm>
        </p:spPr>
        <p:txBody>
          <a:bodyPr/>
          <a:lstStyle/>
          <a:p>
            <a:pPr fontAlgn="auto">
              <a:spcAft>
                <a:spcPts val="0"/>
              </a:spcAft>
              <a:defRPr/>
            </a:pPr>
            <a:r>
              <a:rPr sz="3200" b="1" err="1" smtClean="0">
                <a:solidFill>
                  <a:schemeClr val="tx1"/>
                </a:solidFill>
              </a:rPr>
              <a:t>Rp</a:t>
            </a:r>
            <a:r>
              <a:rPr lang="ru-RU" sz="3200" b="1" smtClean="0">
                <a:solidFill>
                  <a:schemeClr val="tx1"/>
                </a:solidFill>
              </a:rPr>
              <a:t>.: </a:t>
            </a:r>
            <a:r>
              <a:rPr lang="de-DE" sz="3200" b="1" err="1" smtClean="0">
                <a:solidFill>
                  <a:schemeClr val="tx1"/>
                </a:solidFill>
              </a:rPr>
              <a:t>Dilutio</a:t>
            </a:r>
            <a:r>
              <a:rPr lang="de-DE" sz="3200" b="1" smtClean="0">
                <a:solidFill>
                  <a:schemeClr val="tx1"/>
                </a:solidFill>
              </a:rPr>
              <a:t> </a:t>
            </a:r>
            <a:r>
              <a:rPr sz="3200" b="1" err="1" smtClean="0">
                <a:solidFill>
                  <a:schemeClr val="tx1"/>
                </a:solidFill>
              </a:rPr>
              <a:t>Rubus</a:t>
            </a:r>
            <a:r>
              <a:rPr sz="3200" b="1" smtClean="0">
                <a:solidFill>
                  <a:schemeClr val="tx1"/>
                </a:solidFill>
              </a:rPr>
              <a:t> </a:t>
            </a:r>
            <a:r>
              <a:rPr lang="uk-UA" sz="3200" b="1" smtClean="0">
                <a:solidFill>
                  <a:schemeClr val="tx1"/>
                </a:solidFill>
              </a:rPr>
              <a:t>С</a:t>
            </a:r>
            <a:r>
              <a:rPr lang="ru-RU" sz="3200" b="1" smtClean="0">
                <a:solidFill>
                  <a:schemeClr val="tx1"/>
                </a:solidFill>
              </a:rPr>
              <a:t>3</a:t>
            </a:r>
            <a:r>
              <a:rPr lang="uk-UA" sz="3200" b="1" smtClean="0">
                <a:solidFill>
                  <a:schemeClr val="tx1"/>
                </a:solidFill>
              </a:rPr>
              <a:t> – 10,0</a:t>
            </a:r>
            <a:r>
              <a:rPr lang="ru-RU" sz="3200" smtClean="0">
                <a:solidFill>
                  <a:schemeClr val="tx1"/>
                </a:solidFill>
              </a:rPr>
              <a:t/>
            </a:r>
            <a:br>
              <a:rPr lang="ru-RU" sz="3200" smtClean="0">
                <a:solidFill>
                  <a:schemeClr val="tx1"/>
                </a:solidFill>
              </a:rPr>
            </a:br>
            <a:r>
              <a:rPr lang="ru-RU" sz="3200" smtClean="0">
                <a:solidFill>
                  <a:schemeClr val="tx1"/>
                </a:solidFill>
              </a:rPr>
              <a:t>        </a:t>
            </a:r>
            <a:r>
              <a:rPr sz="3200" b="1" smtClean="0">
                <a:solidFill>
                  <a:schemeClr val="tx1"/>
                </a:solidFill>
              </a:rPr>
              <a:t>D</a:t>
            </a:r>
            <a:r>
              <a:rPr lang="ru-RU" sz="3200" b="1" smtClean="0">
                <a:solidFill>
                  <a:schemeClr val="tx1"/>
                </a:solidFill>
              </a:rPr>
              <a:t>. </a:t>
            </a:r>
            <a:r>
              <a:rPr sz="3200" b="1" smtClean="0">
                <a:solidFill>
                  <a:schemeClr val="tx1"/>
                </a:solidFill>
              </a:rPr>
              <a:t>S</a:t>
            </a:r>
            <a:r>
              <a:rPr lang="ru-RU" sz="3200" b="1" smtClean="0">
                <a:solidFill>
                  <a:schemeClr val="tx1"/>
                </a:solidFill>
              </a:rPr>
              <a:t>. </a:t>
            </a:r>
            <a:r>
              <a:rPr lang="uk-UA" sz="3200" b="1" smtClean="0">
                <a:solidFill>
                  <a:schemeClr val="tx1"/>
                </a:solidFill>
              </a:rPr>
              <a:t>По </a:t>
            </a:r>
            <a:r>
              <a:rPr lang="ru-RU" sz="3200" b="1" smtClean="0">
                <a:solidFill>
                  <a:schemeClr val="tx1"/>
                </a:solidFill>
              </a:rPr>
              <a:t>7</a:t>
            </a:r>
            <a:r>
              <a:rPr lang="uk-UA" sz="3200" b="1" smtClean="0">
                <a:solidFill>
                  <a:schemeClr val="tx1"/>
                </a:solidFill>
              </a:rPr>
              <a:t>-</a:t>
            </a:r>
            <a:r>
              <a:rPr lang="ru-RU" sz="3200" b="1" smtClean="0">
                <a:solidFill>
                  <a:schemeClr val="tx1"/>
                </a:solidFill>
              </a:rPr>
              <a:t>10</a:t>
            </a:r>
            <a:r>
              <a:rPr lang="uk-UA" sz="3200" b="1" smtClean="0">
                <a:solidFill>
                  <a:schemeClr val="tx1"/>
                </a:solidFill>
              </a:rPr>
              <a:t> крапель згідно до розкладу</a:t>
            </a:r>
            <a:endParaRPr lang="ru-RU" sz="3200">
              <a:solidFill>
                <a:schemeClr val="tx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Содержимое 2"/>
          <p:cNvSpPr>
            <a:spLocks noGrp="1"/>
          </p:cNvSpPr>
          <p:nvPr>
            <p:ph idx="1"/>
          </p:nvPr>
        </p:nvSpPr>
        <p:spPr>
          <a:xfrm>
            <a:off x="285750" y="642938"/>
            <a:ext cx="8643938" cy="6072187"/>
          </a:xfrm>
        </p:spPr>
        <p:txBody>
          <a:bodyPr/>
          <a:lstStyle/>
          <a:p>
            <a:pPr algn="ctr" hangingPunct="0">
              <a:buFont typeface="Wingdings 2" pitchFamily="18" charset="2"/>
              <a:buNone/>
            </a:pPr>
            <a:r>
              <a:rPr lang="ru-RU" sz="2000" b="1" smtClean="0"/>
              <a:t>ППК </a:t>
            </a:r>
            <a:r>
              <a:rPr lang="ru-RU" sz="2000" smtClean="0"/>
              <a:t>(зворотній бік)</a:t>
            </a:r>
          </a:p>
          <a:p>
            <a:pPr hangingPunct="0">
              <a:buFont typeface="Wingdings 2" pitchFamily="18" charset="2"/>
              <a:buNone/>
            </a:pPr>
            <a:r>
              <a:rPr lang="ru-RU" sz="2000" smtClean="0"/>
              <a:t>Матричної настойки «</a:t>
            </a:r>
            <a:r>
              <a:rPr lang="en-US" sz="2000" smtClean="0"/>
              <a:t>Rubus</a:t>
            </a:r>
            <a:r>
              <a:rPr lang="ru-RU" sz="2000" smtClean="0"/>
              <a:t> θ»: 0,2 г (6 крапель)</a:t>
            </a:r>
          </a:p>
          <a:p>
            <a:pPr hangingPunct="0">
              <a:buFont typeface="Wingdings 2" pitchFamily="18" charset="2"/>
              <a:buNone/>
            </a:pPr>
            <a:r>
              <a:rPr lang="ru-RU" sz="2000" smtClean="0"/>
              <a:t>Розведення </a:t>
            </a:r>
            <a:r>
              <a:rPr lang="en-US" sz="2000" smtClean="0"/>
              <a:t>Rubus </a:t>
            </a:r>
            <a:r>
              <a:rPr lang="uk-UA" sz="2000" smtClean="0"/>
              <a:t>С</a:t>
            </a:r>
            <a:r>
              <a:rPr lang="ru-RU" sz="2000" smtClean="0"/>
              <a:t>1: 0,1 г (3 краплі) </a:t>
            </a:r>
          </a:p>
          <a:p>
            <a:pPr hangingPunct="0">
              <a:buFont typeface="Wingdings 2" pitchFamily="18" charset="2"/>
              <a:buNone/>
            </a:pPr>
            <a:r>
              <a:rPr lang="ru-RU" sz="2000" smtClean="0"/>
              <a:t>Розведення </a:t>
            </a:r>
            <a:r>
              <a:rPr lang="en-US" sz="2000" smtClean="0"/>
              <a:t>Rubus </a:t>
            </a:r>
            <a:r>
              <a:rPr lang="uk-UA" sz="2000" smtClean="0"/>
              <a:t>С</a:t>
            </a:r>
            <a:r>
              <a:rPr lang="ru-RU" sz="2000" smtClean="0"/>
              <a:t>2: 0,1 г (3 краплі) </a:t>
            </a:r>
          </a:p>
          <a:p>
            <a:pPr hangingPunct="0">
              <a:buFont typeface="Wingdings 2" pitchFamily="18" charset="2"/>
              <a:buNone/>
            </a:pPr>
            <a:r>
              <a:rPr lang="ru-RU" sz="2000" smtClean="0"/>
              <a:t>Спирту етилового 45 % для виготовлення розведення С1: 9,8 г</a:t>
            </a:r>
          </a:p>
          <a:p>
            <a:pPr hangingPunct="0">
              <a:buFont typeface="Wingdings 2" pitchFamily="18" charset="2"/>
              <a:buNone/>
            </a:pPr>
            <a:r>
              <a:rPr lang="ru-RU" sz="2000" smtClean="0"/>
              <a:t>Спирту етилового 45 % для виготовлення розведення С2: 9,9 г</a:t>
            </a:r>
          </a:p>
          <a:p>
            <a:pPr hangingPunct="0">
              <a:buFont typeface="Wingdings 2" pitchFamily="18" charset="2"/>
              <a:buNone/>
            </a:pPr>
            <a:r>
              <a:rPr lang="ru-RU" sz="2000" smtClean="0"/>
              <a:t>Спирту етилового 45 % для виготовлення розведення С3: 9,9 г</a:t>
            </a:r>
          </a:p>
          <a:p>
            <a:pPr hangingPunct="0">
              <a:buFont typeface="Wingdings 2" pitchFamily="18" charset="2"/>
              <a:buNone/>
            </a:pPr>
            <a:endParaRPr lang="ru-RU" sz="2000" smtClean="0"/>
          </a:p>
          <a:p>
            <a:pPr algn="just"/>
            <a:r>
              <a:rPr lang="ru-RU" sz="2000" b="1" i="1" smtClean="0"/>
              <a:t>Технологія. </a:t>
            </a:r>
            <a:r>
              <a:rPr lang="ru-RU" sz="2000" smtClean="0"/>
              <a:t>Виставляють на стіл 3 флакона з пробками, нумерують їх (С1, С2, С3). У перший флакон (С1) відважують 9,8 г спирту етилового 45 %, в інші два (С2, С3) - 9,9 г спирту етилового 45 %. Потім у флакон з позначенням С1 відважують 0,2 г (6 крапель) матричної настойки «</a:t>
            </a:r>
            <a:r>
              <a:rPr lang="en-US" sz="2000" smtClean="0"/>
              <a:t>Rubus </a:t>
            </a:r>
            <a:r>
              <a:rPr lang="el-GR" sz="2000" smtClean="0"/>
              <a:t>θ», </a:t>
            </a:r>
            <a:r>
              <a:rPr lang="ru-RU" sz="2000" smtClean="0"/>
              <a:t>закривають кришкою і енергійно струшують зверху вниз 10 раз (потенціюють). Після цього з флакона С1 додають 0,1 г (3 краплі) дилюції у флакон з написом С2 і знову струшують зверху вниз 10 раз (потенціюють). Далі у флакон С3 відважують 0,1 г (3 краплі) розведення С2, закупорюють, потенціюють 10 раз. Наклеюють № рецепта. Заповнюють ППК (лицьова сторона).</a:t>
            </a:r>
          </a:p>
        </p:txBody>
      </p:sp>
      <p:sp>
        <p:nvSpPr>
          <p:cNvPr id="2" name="Заголовок 1"/>
          <p:cNvSpPr>
            <a:spLocks noGrp="1"/>
          </p:cNvSpPr>
          <p:nvPr>
            <p:ph type="title"/>
          </p:nvPr>
        </p:nvSpPr>
        <p:spPr>
          <a:xfrm>
            <a:off x="428596" y="0"/>
            <a:ext cx="8229600" cy="654032"/>
          </a:xfrm>
        </p:spPr>
        <p:txBody>
          <a:bodyPr>
            <a:normAutofit fontScale="90000"/>
          </a:bodyPr>
          <a:lstStyle/>
          <a:p>
            <a:pPr fontAlgn="auto">
              <a:spcAft>
                <a:spcPts val="0"/>
              </a:spcAft>
              <a:defRPr/>
            </a:pPr>
            <a:r>
              <a:rPr lang="ru-RU" b="1" i="1" err="1" smtClean="0">
                <a:solidFill>
                  <a:schemeClr val="tx1"/>
                </a:solidFill>
              </a:rPr>
              <a:t>Технологія</a:t>
            </a:r>
            <a:endParaRPr lang="ru-RU">
              <a:solidFill>
                <a:schemeClr val="tx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Содержимое 2"/>
          <p:cNvSpPr>
            <a:spLocks noGrp="1"/>
          </p:cNvSpPr>
          <p:nvPr>
            <p:ph idx="1"/>
          </p:nvPr>
        </p:nvSpPr>
        <p:spPr/>
        <p:txBody>
          <a:bodyPr/>
          <a:lstStyle/>
          <a:p>
            <a:pPr algn="ctr" hangingPunct="0">
              <a:buFont typeface="Wingdings 2" pitchFamily="18" charset="2"/>
              <a:buNone/>
            </a:pPr>
            <a:r>
              <a:rPr lang="ru-RU" b="1" smtClean="0"/>
              <a:t>ППК</a:t>
            </a:r>
            <a:r>
              <a:rPr lang="ru-RU" smtClean="0"/>
              <a:t> (лицьовий бік)</a:t>
            </a:r>
          </a:p>
          <a:p>
            <a:pPr algn="ctr" hangingPunct="0">
              <a:buFont typeface="Wingdings 2" pitchFamily="18" charset="2"/>
              <a:buNone/>
            </a:pPr>
            <a:r>
              <a:rPr lang="ru-RU" smtClean="0"/>
              <a:t>Дата                 № рецепта</a:t>
            </a:r>
          </a:p>
          <a:p>
            <a:pPr hangingPunct="0">
              <a:buFont typeface="Wingdings 2" pitchFamily="18" charset="2"/>
              <a:buNone/>
            </a:pPr>
            <a:r>
              <a:rPr lang="uk-UA" smtClean="0"/>
              <a:t>		         </a:t>
            </a:r>
            <a:r>
              <a:rPr lang="en-US" smtClean="0"/>
              <a:t>Spiritus aethylici</a:t>
            </a:r>
            <a:r>
              <a:rPr lang="ru-RU" smtClean="0"/>
              <a:t> 45 % 9,9</a:t>
            </a:r>
          </a:p>
          <a:p>
            <a:pPr algn="ctr" hangingPunct="0">
              <a:buFont typeface="Wingdings 2" pitchFamily="18" charset="2"/>
              <a:buNone/>
            </a:pPr>
            <a:r>
              <a:rPr lang="en-US" u="sng" smtClean="0"/>
              <a:t>Dilutio Rubus </a:t>
            </a:r>
            <a:r>
              <a:rPr lang="ru-RU" u="sng" smtClean="0"/>
              <a:t>С2 0,1</a:t>
            </a:r>
            <a:r>
              <a:rPr lang="en-US" u="sng" smtClean="0"/>
              <a:t> (gtts. III) </a:t>
            </a:r>
            <a:r>
              <a:rPr lang="ru-RU" u="sng" smtClean="0"/>
              <a:t>	</a:t>
            </a:r>
            <a:endParaRPr lang="ru-RU" smtClean="0"/>
          </a:p>
          <a:p>
            <a:pPr hangingPunct="0">
              <a:buFont typeface="Wingdings 2" pitchFamily="18" charset="2"/>
              <a:buNone/>
            </a:pPr>
            <a:r>
              <a:rPr lang="uk-UA" smtClean="0"/>
              <a:t>		          </a:t>
            </a:r>
            <a:r>
              <a:rPr lang="en-US" smtClean="0"/>
              <a:t>m</a:t>
            </a:r>
            <a:r>
              <a:rPr lang="ru-RU" smtClean="0"/>
              <a:t> = 10,0</a:t>
            </a:r>
          </a:p>
          <a:p>
            <a:pPr algn="ctr">
              <a:buFont typeface="Wingdings 2" pitchFamily="18" charset="2"/>
              <a:buNone/>
            </a:pPr>
            <a:r>
              <a:rPr lang="ru-RU" i="1" smtClean="0"/>
              <a:t>Пригот</a:t>
            </a:r>
            <a:r>
              <a:rPr lang="uk-UA" i="1" smtClean="0"/>
              <a:t>ував</a:t>
            </a:r>
            <a:r>
              <a:rPr lang="ru-RU" i="1" smtClean="0"/>
              <a:t> (підпис)</a:t>
            </a:r>
            <a:endParaRPr lang="ru-RU" smtClean="0"/>
          </a:p>
          <a:p>
            <a:pPr algn="ctr">
              <a:buFont typeface="Wingdings 2" pitchFamily="18" charset="2"/>
              <a:buNone/>
            </a:pPr>
            <a:r>
              <a:rPr lang="ru-RU" i="1" smtClean="0"/>
              <a:t>П</a:t>
            </a:r>
            <a:r>
              <a:rPr lang="uk-UA" i="1" smtClean="0"/>
              <a:t>еревірив</a:t>
            </a:r>
            <a:r>
              <a:rPr lang="ru-RU" i="1" smtClean="0"/>
              <a:t> (підпис)</a:t>
            </a:r>
            <a:endParaRPr lang="ru-RU" smtClean="0"/>
          </a:p>
          <a:p>
            <a:pPr algn="ctr">
              <a:buFont typeface="Wingdings 2" pitchFamily="18" charset="2"/>
              <a:buNone/>
            </a:pPr>
            <a:r>
              <a:rPr lang="uk-UA" i="1" smtClean="0"/>
              <a:t>Відпустив (підпис)</a:t>
            </a:r>
            <a:endParaRPr lang="ru-RU" smtClean="0"/>
          </a:p>
          <a:p>
            <a:pPr algn="ctr">
              <a:buFont typeface="Wingdings 2" pitchFamily="18" charset="2"/>
              <a:buNone/>
            </a:pPr>
            <a:endParaRPr lang="ru-RU" smtClean="0"/>
          </a:p>
        </p:txBody>
      </p:sp>
      <p:sp>
        <p:nvSpPr>
          <p:cNvPr id="2" name="Заголовок 1"/>
          <p:cNvSpPr>
            <a:spLocks noGrp="1"/>
          </p:cNvSpPr>
          <p:nvPr>
            <p:ph type="title"/>
          </p:nvPr>
        </p:nvSpPr>
        <p:spPr/>
        <p:txBody>
          <a:bodyPr/>
          <a:lstStyle/>
          <a:p>
            <a:pPr fontAlgn="auto">
              <a:spcAft>
                <a:spcPts val="0"/>
              </a:spcAft>
              <a:defRPr/>
            </a:pPr>
            <a:r>
              <a:rPr lang="ru-RU" sz="3200" b="1" i="1" err="1" smtClean="0">
                <a:solidFill>
                  <a:schemeClr val="tx1"/>
                </a:solidFill>
              </a:rPr>
              <a:t>Лицьовий</a:t>
            </a:r>
            <a:r>
              <a:rPr lang="ru-RU" sz="3200" b="1" i="1" smtClean="0">
                <a:solidFill>
                  <a:schemeClr val="tx1"/>
                </a:solidFill>
              </a:rPr>
              <a:t> </a:t>
            </a:r>
            <a:r>
              <a:rPr lang="ru-RU" sz="3200" b="1" i="1" err="1" smtClean="0">
                <a:solidFill>
                  <a:schemeClr val="tx1"/>
                </a:solidFill>
              </a:rPr>
              <a:t>бік</a:t>
            </a:r>
            <a:r>
              <a:rPr lang="ru-RU" sz="3200" b="1" i="1" smtClean="0">
                <a:solidFill>
                  <a:schemeClr val="tx1"/>
                </a:solidFill>
              </a:rPr>
              <a:t> паспорта </a:t>
            </a:r>
            <a:r>
              <a:rPr lang="ru-RU" sz="3200" b="1" i="1" err="1" smtClean="0">
                <a:solidFill>
                  <a:schemeClr val="tx1"/>
                </a:solidFill>
              </a:rPr>
              <a:t>письмового</a:t>
            </a:r>
            <a:r>
              <a:rPr lang="ru-RU" sz="3200" b="1" i="1" smtClean="0">
                <a:solidFill>
                  <a:schemeClr val="tx1"/>
                </a:solidFill>
              </a:rPr>
              <a:t> контролю (ППК)</a:t>
            </a:r>
            <a:endParaRPr lang="ru-RU" sz="3200">
              <a:solidFill>
                <a:schemeClr val="tx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Содержимое 2"/>
          <p:cNvSpPr>
            <a:spLocks noGrp="1"/>
          </p:cNvSpPr>
          <p:nvPr>
            <p:ph idx="1"/>
          </p:nvPr>
        </p:nvSpPr>
        <p:spPr/>
        <p:txBody>
          <a:bodyPr/>
          <a:lstStyle/>
          <a:p>
            <a:r>
              <a:rPr lang="ru-RU" smtClean="0"/>
              <a:t>Оформлюють етикетками: «Внутрішнє», «Зберіати в прохолодному та захищеному від світла місці», «Берегти від </a:t>
            </a:r>
            <a:br>
              <a:rPr lang="ru-RU" smtClean="0"/>
            </a:br>
            <a:r>
              <a:rPr lang="ru-RU" smtClean="0"/>
              <a:t>дітей».</a:t>
            </a:r>
          </a:p>
          <a:p>
            <a:endParaRPr lang="uk-UA" smtClean="0"/>
          </a:p>
          <a:p>
            <a:r>
              <a:rPr lang="uk-UA" smtClean="0"/>
              <a:t>Даний гомеопатичний препарат </a:t>
            </a:r>
            <a:br>
              <a:rPr lang="uk-UA" smtClean="0"/>
            </a:br>
            <a:r>
              <a:rPr lang="uk-UA" smtClean="0"/>
              <a:t>використовується для </a:t>
            </a:r>
            <a:br>
              <a:rPr lang="uk-UA" smtClean="0"/>
            </a:br>
            <a:r>
              <a:rPr lang="uk-UA" smtClean="0"/>
              <a:t>лікування  та профілактики</a:t>
            </a:r>
            <a:br>
              <a:rPr lang="uk-UA" smtClean="0"/>
            </a:br>
            <a:r>
              <a:rPr lang="uk-UA" smtClean="0"/>
              <a:t>клімактеричних станів</a:t>
            </a:r>
            <a:endParaRPr lang="ru-RU" smtClean="0"/>
          </a:p>
          <a:p>
            <a:endParaRPr lang="ru-RU" smtClean="0"/>
          </a:p>
        </p:txBody>
      </p:sp>
      <p:sp>
        <p:nvSpPr>
          <p:cNvPr id="2" name="Заголовок 1"/>
          <p:cNvSpPr>
            <a:spLocks noGrp="1"/>
          </p:cNvSpPr>
          <p:nvPr>
            <p:ph type="title"/>
          </p:nvPr>
        </p:nvSpPr>
        <p:spPr/>
        <p:txBody>
          <a:bodyPr/>
          <a:lstStyle/>
          <a:p>
            <a:pPr fontAlgn="auto">
              <a:spcAft>
                <a:spcPts val="0"/>
              </a:spcAft>
              <a:defRPr/>
            </a:pPr>
            <a:r>
              <a:rPr lang="ru-RU" b="1" i="1" err="1" smtClean="0">
                <a:solidFill>
                  <a:schemeClr val="tx1"/>
                </a:solidFill>
              </a:rPr>
              <a:t>Оформлення</a:t>
            </a:r>
            <a:r>
              <a:rPr lang="ru-RU" b="1" i="1" smtClean="0">
                <a:solidFill>
                  <a:schemeClr val="tx1"/>
                </a:solidFill>
              </a:rPr>
              <a:t> до </a:t>
            </a:r>
            <a:r>
              <a:rPr lang="ru-RU" b="1" i="1" err="1" smtClean="0">
                <a:solidFill>
                  <a:schemeClr val="tx1"/>
                </a:solidFill>
              </a:rPr>
              <a:t>використання</a:t>
            </a:r>
            <a:r>
              <a:rPr lang="ru-RU" smtClean="0">
                <a:solidFill>
                  <a:schemeClr val="tx1"/>
                </a:solidFill>
              </a:rPr>
              <a:t> </a:t>
            </a:r>
            <a:endParaRPr lang="ru-RU">
              <a:solidFill>
                <a:schemeClr val="tx1"/>
              </a:solidFill>
            </a:endParaRPr>
          </a:p>
        </p:txBody>
      </p:sp>
      <p:grpSp>
        <p:nvGrpSpPr>
          <p:cNvPr id="36867" name="Группа 3"/>
          <p:cNvGrpSpPr>
            <a:grpSpLocks/>
          </p:cNvGrpSpPr>
          <p:nvPr/>
        </p:nvGrpSpPr>
        <p:grpSpPr bwMode="auto">
          <a:xfrm>
            <a:off x="6248400" y="2686050"/>
            <a:ext cx="2538413" cy="4100513"/>
            <a:chOff x="6248429" y="2685513"/>
            <a:chExt cx="2538413" cy="4101073"/>
          </a:xfrm>
        </p:grpSpPr>
        <p:pic>
          <p:nvPicPr>
            <p:cNvPr id="36868" name="Picture 3"/>
            <p:cNvPicPr>
              <a:picLocks noChangeAspect="1" noChangeArrowheads="1"/>
            </p:cNvPicPr>
            <p:nvPr/>
          </p:nvPicPr>
          <p:blipFill>
            <a:blip r:embed="rId2"/>
            <a:srcRect l="6320" t="6963" r="67078" b="5493"/>
            <a:stretch>
              <a:fillRect/>
            </a:stretch>
          </p:blipFill>
          <p:spPr bwMode="auto">
            <a:xfrm>
              <a:off x="6572264" y="2685513"/>
              <a:ext cx="2214578" cy="4101073"/>
            </a:xfrm>
            <a:prstGeom prst="rect">
              <a:avLst/>
            </a:prstGeom>
            <a:noFill/>
            <a:ln w="9525">
              <a:noFill/>
              <a:miter lim="800000"/>
              <a:headEnd/>
              <a:tailEnd/>
            </a:ln>
          </p:spPr>
        </p:pic>
        <p:grpSp>
          <p:nvGrpSpPr>
            <p:cNvPr id="36869" name="Group 2"/>
            <p:cNvGrpSpPr>
              <a:grpSpLocks/>
            </p:cNvGrpSpPr>
            <p:nvPr/>
          </p:nvGrpSpPr>
          <p:grpSpPr bwMode="auto">
            <a:xfrm>
              <a:off x="6248429" y="4414855"/>
              <a:ext cx="2538413" cy="1514475"/>
              <a:chOff x="1590" y="1424"/>
              <a:chExt cx="3997" cy="2386"/>
            </a:xfrm>
          </p:grpSpPr>
          <p:sp>
            <p:nvSpPr>
              <p:cNvPr id="36870" name="Rectangle 3"/>
              <p:cNvSpPr>
                <a:spLocks noChangeArrowheads="1"/>
              </p:cNvSpPr>
              <p:nvPr/>
            </p:nvSpPr>
            <p:spPr bwMode="auto">
              <a:xfrm>
                <a:off x="1590" y="1424"/>
                <a:ext cx="3997" cy="2386"/>
              </a:xfrm>
              <a:prstGeom prst="rect">
                <a:avLst/>
              </a:prstGeom>
              <a:solidFill>
                <a:srgbClr val="FFFFFF"/>
              </a:solidFill>
              <a:ln w="9525">
                <a:solidFill>
                  <a:srgbClr val="000000"/>
                </a:solidFill>
                <a:miter lim="800000"/>
                <a:headEnd/>
                <a:tailEnd/>
              </a:ln>
            </p:spPr>
            <p:txBody>
              <a:bodyPr/>
              <a:lstStyle/>
              <a:p>
                <a:endParaRPr lang="ru-RU">
                  <a:latin typeface="Constantia" pitchFamily="18" charset="0"/>
                </a:endParaRPr>
              </a:p>
            </p:txBody>
          </p:sp>
          <p:sp>
            <p:nvSpPr>
              <p:cNvPr id="36871" name="Rectangle 4"/>
              <p:cNvSpPr>
                <a:spLocks noChangeArrowheads="1"/>
              </p:cNvSpPr>
              <p:nvPr/>
            </p:nvSpPr>
            <p:spPr bwMode="auto">
              <a:xfrm>
                <a:off x="1590" y="1424"/>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рецепта_</a:t>
                </a:r>
                <a:r>
                  <a:rPr lang="uk-UA" sz="900" u="sng">
                    <a:latin typeface="Calibri" pitchFamily="34" charset="0"/>
                  </a:rPr>
                  <a:t>1</a:t>
                </a:r>
                <a:r>
                  <a:rPr lang="ru-RU" sz="900">
                    <a:latin typeface="Calibri" pitchFamily="34" charset="0"/>
                  </a:rPr>
                  <a:t>_</a:t>
                </a:r>
                <a:endParaRPr lang="ru-RU"/>
              </a:p>
            </p:txBody>
          </p:sp>
          <p:sp>
            <p:nvSpPr>
              <p:cNvPr id="36872" name="Rectangle 5"/>
              <p:cNvSpPr>
                <a:spLocks noChangeArrowheads="1"/>
              </p:cNvSpPr>
              <p:nvPr/>
            </p:nvSpPr>
            <p:spPr bwMode="auto">
              <a:xfrm>
                <a:off x="2857" y="1424"/>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аптеки_</a:t>
                </a:r>
                <a:r>
                  <a:rPr lang="uk-UA" sz="900" u="sng">
                    <a:latin typeface="Calibri" pitchFamily="34" charset="0"/>
                  </a:rPr>
                  <a:t>8</a:t>
                </a:r>
                <a:r>
                  <a:rPr lang="ru-RU" sz="900">
                    <a:latin typeface="Calibri" pitchFamily="34" charset="0"/>
                  </a:rPr>
                  <a:t>_</a:t>
                </a:r>
                <a:endParaRPr lang="ru-RU"/>
              </a:p>
            </p:txBody>
          </p:sp>
          <p:sp>
            <p:nvSpPr>
              <p:cNvPr id="36873" name="Rectangle 6"/>
              <p:cNvSpPr>
                <a:spLocks noChangeArrowheads="1"/>
              </p:cNvSpPr>
              <p:nvPr/>
            </p:nvSpPr>
            <p:spPr bwMode="auto">
              <a:xfrm>
                <a:off x="4040" y="1424"/>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uk-UA" sz="900">
                    <a:latin typeface="Calibri" pitchFamily="34" charset="0"/>
                  </a:rPr>
                  <a:t>м</a:t>
                </a:r>
                <a:r>
                  <a:rPr lang="ru-RU" sz="900">
                    <a:latin typeface="Calibri" pitchFamily="34" charset="0"/>
                  </a:rPr>
                  <a:t>._</a:t>
                </a:r>
                <a:r>
                  <a:rPr lang="ru-RU" sz="900" u="sng">
                    <a:latin typeface="Calibri" pitchFamily="34" charset="0"/>
                  </a:rPr>
                  <a:t>Харків</a:t>
                </a:r>
                <a:r>
                  <a:rPr lang="ru-RU" sz="900">
                    <a:latin typeface="Calibri" pitchFamily="34" charset="0"/>
                  </a:rPr>
                  <a:t>_</a:t>
                </a:r>
                <a:endParaRPr lang="ru-RU"/>
              </a:p>
            </p:txBody>
          </p:sp>
          <p:sp>
            <p:nvSpPr>
              <p:cNvPr id="36874" name="Rectangle 7"/>
              <p:cNvSpPr>
                <a:spLocks noChangeArrowheads="1"/>
              </p:cNvSpPr>
              <p:nvPr/>
            </p:nvSpPr>
            <p:spPr bwMode="auto">
              <a:xfrm>
                <a:off x="2212" y="2561"/>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a:latin typeface="Times New Roman" pitchFamily="18" charset="0"/>
                </a:endParaRPr>
              </a:p>
              <a:p>
                <a:pPr algn="ctr"/>
                <a:r>
                  <a:rPr lang="ru-RU" sz="1200" u="sng">
                    <a:latin typeface="Constantia" pitchFamily="18" charset="0"/>
                  </a:rPr>
                  <a:t>___</a:t>
                </a:r>
                <a:r>
                  <a:rPr lang="en-US" sz="1200" u="sng">
                    <a:latin typeface="Constantia" pitchFamily="18" charset="0"/>
                  </a:rPr>
                  <a:t>Dil. Rubus </a:t>
                </a:r>
                <a:r>
                  <a:rPr lang="ru-RU" sz="1200" u="sng">
                    <a:latin typeface="Calibri" pitchFamily="34" charset="0"/>
                  </a:rPr>
                  <a:t>С3 1</a:t>
                </a:r>
                <a:r>
                  <a:rPr lang="ru-RU" sz="1200" u="sng">
                    <a:latin typeface="Times New Roman" pitchFamily="18" charset="0"/>
                  </a:rPr>
                  <a:t>0,0</a:t>
                </a:r>
                <a:r>
                  <a:rPr lang="uk-UA" sz="900">
                    <a:latin typeface="Calibri" pitchFamily="34" charset="0"/>
                  </a:rPr>
                  <a:t>_</a:t>
                </a:r>
                <a:r>
                  <a:rPr lang="ru-RU" sz="900">
                    <a:latin typeface="Calibri" pitchFamily="34" charset="0"/>
                  </a:rPr>
                  <a:t>__</a:t>
                </a:r>
                <a:br>
                  <a:rPr lang="ru-RU" sz="900">
                    <a:latin typeface="Calibri" pitchFamily="34" charset="0"/>
                  </a:rPr>
                </a:br>
                <a:endParaRPr lang="ru-RU" sz="800">
                  <a:latin typeface="Times New Roman" pitchFamily="18" charset="0"/>
                </a:endParaRPr>
              </a:p>
              <a:p>
                <a:pPr algn="ctr"/>
                <a:r>
                  <a:rPr lang="ru-RU" sz="900">
                    <a:latin typeface="Calibri" pitchFamily="34" charset="0"/>
                  </a:rPr>
                  <a:t>При</a:t>
                </a:r>
                <a:r>
                  <a:rPr lang="uk-UA" sz="900">
                    <a:latin typeface="Calibri" pitchFamily="34" charset="0"/>
                  </a:rPr>
                  <a:t>й</a:t>
                </a:r>
                <a:r>
                  <a:rPr lang="ru-RU" sz="900">
                    <a:latin typeface="Calibri" pitchFamily="34" charset="0"/>
                  </a:rPr>
                  <a:t>мат</a:t>
                </a:r>
                <a:r>
                  <a:rPr lang="uk-UA" sz="900">
                    <a:latin typeface="Calibri" pitchFamily="34" charset="0"/>
                  </a:rPr>
                  <a:t>и </a:t>
                </a:r>
                <a:r>
                  <a:rPr lang="ru-RU" sz="900">
                    <a:latin typeface="Calibri" pitchFamily="34" charset="0"/>
                  </a:rPr>
                  <a:t>по _</a:t>
                </a:r>
                <a:r>
                  <a:rPr lang="ru-RU" sz="900" u="sng">
                    <a:latin typeface="Calibri" pitchFamily="34" charset="0"/>
                  </a:rPr>
                  <a:t>7-10 </a:t>
                </a:r>
                <a:r>
                  <a:rPr lang="uk-UA" sz="900" u="sng">
                    <a:latin typeface="Calibri" pitchFamily="34" charset="0"/>
                  </a:rPr>
                  <a:t>крапель згідно до розкладу______________</a:t>
                </a:r>
                <a:endParaRPr lang="ru-RU"/>
              </a:p>
            </p:txBody>
          </p:sp>
          <p:sp>
            <p:nvSpPr>
              <p:cNvPr id="36875" name="Rectangle 8"/>
              <p:cNvSpPr>
                <a:spLocks noChangeArrowheads="1"/>
              </p:cNvSpPr>
              <p:nvPr/>
            </p:nvSpPr>
            <p:spPr bwMode="auto">
              <a:xfrm>
                <a:off x="1590" y="2220"/>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ru-RU" sz="800">
                    <a:latin typeface="Calibri" pitchFamily="34" charset="0"/>
                  </a:rPr>
                  <a:t>Дата </a:t>
                </a:r>
                <a:r>
                  <a:rPr lang="uk-UA" sz="800">
                    <a:latin typeface="Calibri" pitchFamily="34" charset="0"/>
                  </a:rPr>
                  <a:t>01.09.17.</a:t>
                </a:r>
                <a:endParaRPr lang="ru-RU"/>
              </a:p>
            </p:txBody>
          </p:sp>
          <p:sp>
            <p:nvSpPr>
              <p:cNvPr id="36876" name="Rectangle 9"/>
              <p:cNvSpPr>
                <a:spLocks noChangeArrowheads="1"/>
              </p:cNvSpPr>
              <p:nvPr/>
            </p:nvSpPr>
            <p:spPr bwMode="auto">
              <a:xfrm>
                <a:off x="1590" y="2985"/>
                <a:ext cx="600" cy="825"/>
              </a:xfrm>
              <a:prstGeom prst="rect">
                <a:avLst/>
              </a:prstGeom>
              <a:solidFill>
                <a:srgbClr val="FFFFFF"/>
              </a:solidFill>
              <a:ln w="9525">
                <a:solidFill>
                  <a:srgbClr val="000000"/>
                </a:solidFill>
                <a:miter lim="800000"/>
                <a:headEnd/>
                <a:tailEnd/>
              </a:ln>
            </p:spPr>
            <p:txBody>
              <a:bodyPr lIns="18000" tIns="10800" rIns="18000" bIns="10800"/>
              <a:lstStyle/>
              <a:p>
                <a:r>
                  <a:rPr lang="ru-RU" sz="800">
                    <a:latin typeface="Calibri" pitchFamily="34" charset="0"/>
                  </a:rPr>
                  <a:t>П</a:t>
                </a:r>
                <a:r>
                  <a:rPr lang="uk-UA" sz="800">
                    <a:latin typeface="Calibri" pitchFamily="34" charset="0"/>
                  </a:rPr>
                  <a:t>і</a:t>
                </a:r>
                <a:r>
                  <a:rPr lang="ru-RU" sz="800">
                    <a:latin typeface="Calibri" pitchFamily="34" charset="0"/>
                  </a:rPr>
                  <a:t>дпис</a:t>
                </a:r>
                <a:r>
                  <a:rPr lang="ru-RU" sz="900">
                    <a:latin typeface="Calibri" pitchFamily="34" charset="0"/>
                  </a:rPr>
                  <a:t> </a:t>
                </a:r>
                <a:endParaRPr lang="ru-RU"/>
              </a:p>
            </p:txBody>
          </p:sp>
          <p:sp>
            <p:nvSpPr>
              <p:cNvPr id="14" name="Rectangle 10"/>
              <p:cNvSpPr>
                <a:spLocks noChangeArrowheads="1"/>
              </p:cNvSpPr>
              <p:nvPr/>
            </p:nvSpPr>
            <p:spPr bwMode="auto">
              <a:xfrm>
                <a:off x="5222" y="1423"/>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uk-UA" sz="900" dirty="0">
                    <a:latin typeface="Calibri" pitchFamily="34" charset="0"/>
                    <a:cs typeface="Arial" pitchFamily="34" charset="0"/>
                  </a:rPr>
                  <a:t>Зберігати в прохолодному, захищеному від світла місці</a:t>
                </a:r>
                <a:endParaRPr lang="ru-RU" dirty="0">
                  <a:latin typeface="Arial" pitchFamily="34" charset="0"/>
                  <a:cs typeface="Arial" pitchFamily="34" charset="0"/>
                </a:endParaRPr>
              </a:p>
            </p:txBody>
          </p:sp>
          <p:sp>
            <p:nvSpPr>
              <p:cNvPr id="15" name="Rectangle 11"/>
              <p:cNvSpPr>
                <a:spLocks noChangeArrowheads="1"/>
              </p:cNvSpPr>
              <p:nvPr/>
            </p:nvSpPr>
            <p:spPr bwMode="auto">
              <a:xfrm>
                <a:off x="2230" y="1806"/>
                <a:ext cx="2627" cy="398"/>
              </a:xfrm>
              <a:prstGeom prst="rect">
                <a:avLst/>
              </a:prstGeom>
              <a:solidFill>
                <a:srgbClr val="9BBB59"/>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ru-RU" sz="900" b="1">
                    <a:latin typeface="Calibri" pitchFamily="34" charset="0"/>
                    <a:cs typeface="Arial" pitchFamily="34" charset="0"/>
                  </a:rPr>
                  <a:t>ВНУТР</a:t>
                </a:r>
                <a:r>
                  <a:rPr lang="uk-UA" sz="900" b="1">
                    <a:latin typeface="Calibri" pitchFamily="34" charset="0"/>
                    <a:cs typeface="Arial" pitchFamily="34" charset="0"/>
                  </a:rPr>
                  <a:t>ІШНЄ</a:t>
                </a:r>
                <a:endParaRPr lang="ru-RU">
                  <a:latin typeface="Arial" pitchFamily="34" charset="0"/>
                  <a:cs typeface="Arial" pitchFamily="34" charset="0"/>
                </a:endParaRPr>
              </a:p>
            </p:txBody>
          </p:sp>
          <p:sp>
            <p:nvSpPr>
              <p:cNvPr id="36879" name="Rectangle 12"/>
              <p:cNvSpPr>
                <a:spLocks noChangeArrowheads="1"/>
              </p:cNvSpPr>
              <p:nvPr/>
            </p:nvSpPr>
            <p:spPr bwMode="auto">
              <a:xfrm>
                <a:off x="2198" y="2235"/>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a:latin typeface="Times New Roman" pitchFamily="18" charset="0"/>
                </a:endParaRPr>
              </a:p>
              <a:p>
                <a:pPr algn="ctr">
                  <a:lnSpc>
                    <a:spcPct val="72000"/>
                  </a:lnSpc>
                </a:pPr>
                <a:r>
                  <a:rPr lang="ru-RU" sz="900" b="1">
                    <a:latin typeface="Calibri" pitchFamily="34" charset="0"/>
                  </a:rPr>
                  <a:t>Гомеопатич</a:t>
                </a:r>
                <a:r>
                  <a:rPr lang="uk-UA" sz="900" b="1">
                    <a:latin typeface="Calibri" pitchFamily="34" charset="0"/>
                  </a:rPr>
                  <a:t>ний </a:t>
                </a:r>
                <a:r>
                  <a:rPr lang="ru-RU" sz="900" b="1">
                    <a:latin typeface="Calibri" pitchFamily="34" charset="0"/>
                  </a:rPr>
                  <a:t>л</a:t>
                </a:r>
                <a:r>
                  <a:rPr lang="uk-UA" sz="900" b="1">
                    <a:latin typeface="Calibri" pitchFamily="34" charset="0"/>
                  </a:rPr>
                  <a:t>і</a:t>
                </a:r>
                <a:r>
                  <a:rPr lang="ru-RU" sz="900" b="1">
                    <a:latin typeface="Calibri" pitchFamily="34" charset="0"/>
                  </a:rPr>
                  <a:t>карс</a:t>
                </a:r>
                <a:r>
                  <a:rPr lang="uk-UA" sz="900" b="1">
                    <a:latin typeface="Calibri" pitchFamily="34" charset="0"/>
                  </a:rPr>
                  <a:t>ький</a:t>
                </a:r>
                <a:r>
                  <a:rPr lang="ru-RU" sz="900" b="1">
                    <a:latin typeface="Calibri" pitchFamily="34" charset="0"/>
                  </a:rPr>
                  <a:t> </a:t>
                </a:r>
                <a:r>
                  <a:rPr lang="uk-UA" sz="900" b="1">
                    <a:latin typeface="Calibri" pitchFamily="34" charset="0"/>
                  </a:rPr>
                  <a:t>засіб</a:t>
                </a:r>
                <a:endParaRPr lang="ru-RU"/>
              </a:p>
            </p:txBody>
          </p:sp>
          <p:sp>
            <p:nvSpPr>
              <p:cNvPr id="17" name="Rectangle 13"/>
              <p:cNvSpPr>
                <a:spLocks noChangeArrowheads="1"/>
              </p:cNvSpPr>
              <p:nvPr/>
            </p:nvSpPr>
            <p:spPr bwMode="auto">
              <a:xfrm>
                <a:off x="4965" y="1423"/>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ru-RU" sz="900" dirty="0">
                    <a:latin typeface="Calibri" pitchFamily="34" charset="0"/>
                    <a:cs typeface="Arial" pitchFamily="34" charset="0"/>
                  </a:rPr>
                  <a:t>Бер</a:t>
                </a:r>
                <a:r>
                  <a:rPr lang="uk-UA" sz="900" dirty="0" err="1">
                    <a:latin typeface="Calibri" pitchFamily="34" charset="0"/>
                    <a:cs typeface="Arial" pitchFamily="34" charset="0"/>
                  </a:rPr>
                  <a:t>егти</a:t>
                </a:r>
                <a:r>
                  <a:rPr lang="uk-UA" sz="900" dirty="0">
                    <a:latin typeface="Calibri" pitchFamily="34" charset="0"/>
                    <a:cs typeface="Arial" pitchFamily="34" charset="0"/>
                  </a:rPr>
                  <a:t> від дітей</a:t>
                </a:r>
                <a:endParaRPr lang="ru-RU" dirty="0">
                  <a:latin typeface="Arial" pitchFamily="34" charset="0"/>
                  <a:cs typeface="Arial" pitchFamily="34" charset="0"/>
                </a:endParaRPr>
              </a:p>
            </p:txBody>
          </p:sp>
        </p:gr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lnSpcReduction="20000"/>
          </a:bodyPr>
          <a:lstStyle/>
          <a:p>
            <a:pPr marL="274320" indent="-274320" algn="just" fontAlgn="auto" hangingPunct="0">
              <a:spcAft>
                <a:spcPts val="0"/>
              </a:spcAft>
              <a:buFont typeface="Wingdings 2"/>
              <a:buNone/>
              <a:defRPr/>
            </a:pPr>
            <a:r>
              <a:rPr lang="ru-RU" i="1" dirty="0" smtClean="0"/>
              <a:t>Штамп </a:t>
            </a:r>
            <a:r>
              <a:rPr lang="ru-RU" i="1" dirty="0" err="1" smtClean="0"/>
              <a:t>лікувально-профілактичного</a:t>
            </a:r>
            <a:r>
              <a:rPr lang="ru-RU" i="1" dirty="0" smtClean="0"/>
              <a:t> закладу</a:t>
            </a:r>
            <a:endParaRPr lang="ru-RU" dirty="0" smtClean="0"/>
          </a:p>
          <a:p>
            <a:pPr marL="274320" indent="-274320" algn="just" fontAlgn="auto" hangingPunct="0">
              <a:spcAft>
                <a:spcPts val="0"/>
              </a:spcAft>
              <a:buFont typeface="Wingdings 2"/>
              <a:buNone/>
              <a:defRPr/>
            </a:pPr>
            <a:r>
              <a:rPr lang="ru-RU" i="1" dirty="0" smtClean="0"/>
              <a:t>Дата </a:t>
            </a:r>
            <a:endParaRPr lang="ru-RU" dirty="0" smtClean="0"/>
          </a:p>
          <a:p>
            <a:pPr marL="274320" indent="-274320" algn="just" fontAlgn="auto" hangingPunct="0">
              <a:spcAft>
                <a:spcPts val="0"/>
              </a:spcAft>
              <a:buFont typeface="Wingdings 2"/>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хворого, </a:t>
            </a:r>
            <a:r>
              <a:rPr lang="ru-RU" i="1" dirty="0" err="1" smtClean="0"/>
              <a:t>вік</a:t>
            </a:r>
            <a:endParaRPr lang="ru-RU" i="1" dirty="0" smtClean="0"/>
          </a:p>
          <a:p>
            <a:pPr marL="274320" indent="-274320" algn="just" fontAlgn="auto" hangingPunct="0">
              <a:spcAft>
                <a:spcPts val="0"/>
              </a:spcAft>
              <a:buFont typeface="Wingdings 2"/>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a:t>
            </a:r>
            <a:r>
              <a:rPr lang="ru-RU" i="1" dirty="0" err="1" smtClean="0"/>
              <a:t>лікаря</a:t>
            </a:r>
            <a:endParaRPr lang="ru-RU" dirty="0" smtClean="0"/>
          </a:p>
          <a:p>
            <a:pPr marL="274320" indent="-274320" fontAlgn="auto" hangingPunct="0">
              <a:spcAft>
                <a:spcPts val="0"/>
              </a:spcAft>
              <a:buFont typeface="Wingdings 2"/>
              <a:buNone/>
              <a:defRPr/>
            </a:pPr>
            <a:r>
              <a:rPr lang="uk-UA" i="1" dirty="0" smtClean="0"/>
              <a:t>	</a:t>
            </a:r>
            <a:r>
              <a:rPr lang="en-US" i="1" dirty="0" err="1" smtClean="0"/>
              <a:t>Rp</a:t>
            </a:r>
            <a:r>
              <a:rPr lang="en-US" i="1" dirty="0" smtClean="0"/>
              <a:t>.: </a:t>
            </a:r>
            <a:r>
              <a:rPr lang="uk-UA" i="1" dirty="0" smtClean="0"/>
              <a:t> </a:t>
            </a:r>
            <a:r>
              <a:rPr lang="en-US" i="1" dirty="0" err="1" smtClean="0"/>
              <a:t>Dilutio</a:t>
            </a:r>
            <a:r>
              <a:rPr lang="en-US" i="1" dirty="0" smtClean="0"/>
              <a:t> Magnesium </a:t>
            </a:r>
            <a:r>
              <a:rPr lang="en-US" i="1" dirty="0" err="1" smtClean="0"/>
              <a:t>sulfuricum</a:t>
            </a:r>
            <a:r>
              <a:rPr lang="en-US" b="1" dirty="0" smtClean="0"/>
              <a:t> </a:t>
            </a:r>
            <a:r>
              <a:rPr lang="it-IT" i="1" dirty="0" smtClean="0"/>
              <a:t>X</a:t>
            </a:r>
            <a:r>
              <a:rPr lang="ru-RU" i="1" dirty="0" smtClean="0"/>
              <a:t>3</a:t>
            </a:r>
            <a:r>
              <a:rPr lang="ru-RU" dirty="0" smtClean="0"/>
              <a:t> </a:t>
            </a:r>
            <a:r>
              <a:rPr lang="ru-RU" i="1" dirty="0" smtClean="0"/>
              <a:t>– 10,0 </a:t>
            </a:r>
            <a:endParaRPr lang="ru-RU" dirty="0" smtClean="0"/>
          </a:p>
          <a:p>
            <a:pPr marL="274320" indent="-274320" fontAlgn="auto" hangingPunct="0">
              <a:spcAft>
                <a:spcPts val="0"/>
              </a:spcAft>
              <a:buFont typeface="Wingdings 2"/>
              <a:buNone/>
              <a:defRPr/>
            </a:pPr>
            <a:r>
              <a:rPr lang="ru-RU" i="1" dirty="0" smtClean="0"/>
              <a:t>		D. S. По 10</a:t>
            </a:r>
            <a:r>
              <a:rPr lang="uk-UA" i="1" dirty="0" smtClean="0"/>
              <a:t> крапель вечері </a:t>
            </a:r>
            <a:r>
              <a:rPr lang="ru-RU" i="1" dirty="0" smtClean="0"/>
              <a:t>за 30 </a:t>
            </a:r>
            <a:r>
              <a:rPr lang="ru-RU" i="1" dirty="0" err="1" smtClean="0"/>
              <a:t>хвилин</a:t>
            </a:r>
            <a:r>
              <a:rPr lang="ru-RU" i="1" dirty="0" smtClean="0"/>
              <a:t> </a:t>
            </a:r>
            <a:r>
              <a:rPr lang="x-none" i="1" smtClean="0"/>
              <a:t>до </a:t>
            </a:r>
            <a:r>
              <a:rPr lang="uk-UA" i="1" dirty="0" smtClean="0"/>
              <a:t>їжі</a:t>
            </a:r>
            <a:endParaRPr lang="ru-RU" dirty="0" smtClean="0"/>
          </a:p>
          <a:p>
            <a:pPr marL="274320" indent="-274320" algn="just" fontAlgn="auto" hangingPunct="0">
              <a:spcAft>
                <a:spcPts val="0"/>
              </a:spcAft>
              <a:buFont typeface="Wingdings 2"/>
              <a:buNone/>
              <a:defRPr/>
            </a:pPr>
            <a:r>
              <a:rPr lang="ru-RU" i="1" dirty="0" err="1" smtClean="0"/>
              <a:t>Підпис</a:t>
            </a:r>
            <a:r>
              <a:rPr lang="ru-RU" i="1" dirty="0" smtClean="0"/>
              <a:t> </a:t>
            </a:r>
            <a:r>
              <a:rPr lang="ru-RU" i="1" dirty="0" err="1" smtClean="0"/>
              <a:t>лікаря</a:t>
            </a:r>
            <a:endParaRPr lang="ru-RU" dirty="0" smtClean="0"/>
          </a:p>
          <a:p>
            <a:pPr marL="274320" indent="-274320" algn="just" fontAlgn="auto" hangingPunct="0">
              <a:spcAft>
                <a:spcPts val="0"/>
              </a:spcAft>
              <a:buFont typeface="Wingdings 2"/>
              <a:buNone/>
              <a:defRPr/>
            </a:pPr>
            <a:r>
              <a:rPr lang="ru-RU" i="1" dirty="0" err="1" smtClean="0"/>
              <a:t>Особова</a:t>
            </a:r>
            <a:r>
              <a:rPr lang="ru-RU" i="1" dirty="0" smtClean="0"/>
              <a:t> печатка </a:t>
            </a:r>
            <a:r>
              <a:rPr lang="ru-RU" i="1" dirty="0" err="1" smtClean="0"/>
              <a:t>лікаря</a:t>
            </a:r>
            <a:endParaRPr lang="ru-RU" dirty="0" smtClean="0"/>
          </a:p>
          <a:p>
            <a:pPr marL="274320" indent="-274320" fontAlgn="auto" hangingPunct="0">
              <a:spcAft>
                <a:spcPts val="0"/>
              </a:spcAft>
              <a:buFont typeface="Wingdings 2"/>
              <a:buChar char=""/>
              <a:defRPr/>
            </a:pPr>
            <a:endParaRPr lang="ru-RU" dirty="0" smtClean="0"/>
          </a:p>
          <a:p>
            <a:pPr marL="274320" indent="-274320" fontAlgn="auto" hangingPunct="0">
              <a:spcAft>
                <a:spcPts val="0"/>
              </a:spcAft>
              <a:buFont typeface="Wingdings 2"/>
              <a:buChar char=""/>
              <a:defRPr/>
            </a:pPr>
            <a:r>
              <a:rPr lang="ru-RU" b="1" i="1" dirty="0" smtClean="0"/>
              <a:t>Характеристика </a:t>
            </a:r>
            <a:r>
              <a:rPr lang="ru-RU" b="1" i="1" dirty="0" err="1" smtClean="0"/>
              <a:t>лікарського</a:t>
            </a:r>
            <a:r>
              <a:rPr lang="ru-RU" b="1" i="1" dirty="0" smtClean="0"/>
              <a:t> препарату. </a:t>
            </a:r>
            <a:r>
              <a:rPr lang="ru-RU" dirty="0" err="1" smtClean="0"/>
              <a:t>гомеопатичні</a:t>
            </a:r>
            <a:r>
              <a:rPr lang="ru-RU" dirty="0" smtClean="0"/>
              <a:t> </a:t>
            </a:r>
            <a:r>
              <a:rPr lang="ru-RU" dirty="0" err="1" smtClean="0"/>
              <a:t>краплі</a:t>
            </a:r>
            <a:r>
              <a:rPr lang="ru-RU" dirty="0" smtClean="0"/>
              <a:t>, до складу </a:t>
            </a:r>
            <a:r>
              <a:rPr lang="ru-RU" dirty="0" err="1" smtClean="0"/>
              <a:t>яких</a:t>
            </a:r>
            <a:r>
              <a:rPr lang="ru-RU" dirty="0" smtClean="0"/>
              <a:t> входить </a:t>
            </a:r>
            <a:r>
              <a:rPr lang="ru-RU" dirty="0" err="1" smtClean="0"/>
              <a:t>сировина</a:t>
            </a:r>
            <a:r>
              <a:rPr lang="ru-RU" dirty="0" smtClean="0"/>
              <a:t> </a:t>
            </a:r>
            <a:r>
              <a:rPr lang="ru-RU" dirty="0" err="1" smtClean="0"/>
              <a:t>мінерального</a:t>
            </a:r>
            <a:r>
              <a:rPr lang="ru-RU" dirty="0" smtClean="0"/>
              <a:t> </a:t>
            </a:r>
            <a:r>
              <a:rPr lang="ru-RU" dirty="0" err="1" smtClean="0"/>
              <a:t>походження</a:t>
            </a:r>
            <a:r>
              <a:rPr lang="ru-RU" dirty="0" smtClean="0"/>
              <a:t> </a:t>
            </a:r>
            <a:r>
              <a:rPr lang="ru-RU" dirty="0" err="1" smtClean="0"/>
              <a:t>Магнію</a:t>
            </a:r>
            <a:r>
              <a:rPr lang="ru-RU" dirty="0" smtClean="0"/>
              <a:t> сульфат. </a:t>
            </a:r>
            <a:endParaRPr lang="ru-RU" dirty="0"/>
          </a:p>
        </p:txBody>
      </p:sp>
      <p:sp>
        <p:nvSpPr>
          <p:cNvPr id="2" name="Заголовок 1"/>
          <p:cNvSpPr>
            <a:spLocks noGrp="1"/>
          </p:cNvSpPr>
          <p:nvPr>
            <p:ph type="title"/>
          </p:nvPr>
        </p:nvSpPr>
        <p:spPr/>
        <p:txBody>
          <a:bodyPr>
            <a:normAutofit fontScale="90000"/>
          </a:bodyPr>
          <a:lstStyle/>
          <a:p>
            <a:pPr fontAlgn="auto">
              <a:spcAft>
                <a:spcPts val="0"/>
              </a:spcAft>
              <a:defRPr/>
            </a:pPr>
            <a:r>
              <a:rPr sz="3200" b="1" err="1" smtClean="0">
                <a:solidFill>
                  <a:schemeClr val="tx1"/>
                </a:solidFill>
              </a:rPr>
              <a:t>Rp</a:t>
            </a:r>
            <a:r>
              <a:rPr sz="3200" b="1" smtClean="0">
                <a:solidFill>
                  <a:schemeClr val="tx1"/>
                </a:solidFill>
              </a:rPr>
              <a:t>.: </a:t>
            </a:r>
            <a:r>
              <a:rPr lang="de-DE" sz="3200" b="1" err="1" smtClean="0">
                <a:solidFill>
                  <a:schemeClr val="tx1"/>
                </a:solidFill>
              </a:rPr>
              <a:t>Dilutio</a:t>
            </a:r>
            <a:r>
              <a:rPr lang="de-DE" sz="3200" b="1" smtClean="0">
                <a:solidFill>
                  <a:schemeClr val="tx1"/>
                </a:solidFill>
              </a:rPr>
              <a:t> </a:t>
            </a:r>
            <a:r>
              <a:rPr sz="3200" b="1" smtClean="0">
                <a:solidFill>
                  <a:schemeClr val="tx1"/>
                </a:solidFill>
              </a:rPr>
              <a:t>Magnesium </a:t>
            </a:r>
            <a:r>
              <a:rPr sz="3200" b="1" err="1" smtClean="0">
                <a:solidFill>
                  <a:schemeClr val="tx1"/>
                </a:solidFill>
              </a:rPr>
              <a:t>sulfuricum</a:t>
            </a:r>
            <a:r>
              <a:rPr sz="3200" b="1" smtClean="0">
                <a:solidFill>
                  <a:schemeClr val="tx1"/>
                </a:solidFill>
              </a:rPr>
              <a:t> </a:t>
            </a:r>
            <a:r>
              <a:rPr lang="it-IT" sz="3200" b="1" smtClean="0">
                <a:solidFill>
                  <a:schemeClr val="tx1"/>
                </a:solidFill>
              </a:rPr>
              <a:t>X</a:t>
            </a:r>
            <a:r>
              <a:rPr sz="3200" b="1" smtClean="0">
                <a:solidFill>
                  <a:schemeClr val="tx1"/>
                </a:solidFill>
              </a:rPr>
              <a:t>3</a:t>
            </a:r>
            <a:r>
              <a:rPr lang="uk-UA" sz="3200" b="1" smtClean="0">
                <a:solidFill>
                  <a:schemeClr val="tx1"/>
                </a:solidFill>
              </a:rPr>
              <a:t> – 10,0</a:t>
            </a:r>
            <a:r>
              <a:rPr lang="ru-RU" sz="3200" smtClean="0">
                <a:solidFill>
                  <a:schemeClr val="tx1"/>
                </a:solidFill>
              </a:rPr>
              <a:t/>
            </a:r>
            <a:br>
              <a:rPr lang="ru-RU" sz="3200" smtClean="0">
                <a:solidFill>
                  <a:schemeClr val="tx1"/>
                </a:solidFill>
              </a:rPr>
            </a:br>
            <a:r>
              <a:rPr lang="ru-RU" sz="3200" smtClean="0">
                <a:solidFill>
                  <a:schemeClr val="tx1"/>
                </a:solidFill>
              </a:rPr>
              <a:t>        </a:t>
            </a:r>
            <a:r>
              <a:rPr sz="3200" b="1" smtClean="0">
                <a:solidFill>
                  <a:schemeClr val="tx1"/>
                </a:solidFill>
              </a:rPr>
              <a:t>D</a:t>
            </a:r>
            <a:r>
              <a:rPr lang="ru-RU" sz="3200" b="1" smtClean="0">
                <a:solidFill>
                  <a:schemeClr val="tx1"/>
                </a:solidFill>
              </a:rPr>
              <a:t>. </a:t>
            </a:r>
            <a:r>
              <a:rPr sz="3200" b="1" smtClean="0">
                <a:solidFill>
                  <a:schemeClr val="tx1"/>
                </a:solidFill>
              </a:rPr>
              <a:t>S</a:t>
            </a:r>
            <a:r>
              <a:rPr lang="ru-RU" sz="3200" b="1" smtClean="0">
                <a:solidFill>
                  <a:schemeClr val="tx1"/>
                </a:solidFill>
              </a:rPr>
              <a:t>. </a:t>
            </a:r>
            <a:r>
              <a:rPr lang="uk-UA" sz="3200" b="1" smtClean="0">
                <a:solidFill>
                  <a:schemeClr val="tx1"/>
                </a:solidFill>
              </a:rPr>
              <a:t>По </a:t>
            </a:r>
            <a:r>
              <a:rPr lang="ru-RU" sz="3200" b="1" smtClean="0">
                <a:solidFill>
                  <a:schemeClr val="tx1"/>
                </a:solidFill>
              </a:rPr>
              <a:t>10</a:t>
            </a:r>
            <a:r>
              <a:rPr lang="uk-UA" sz="3200" b="1" smtClean="0">
                <a:solidFill>
                  <a:schemeClr val="tx1"/>
                </a:solidFill>
              </a:rPr>
              <a:t> крапель </a:t>
            </a:r>
            <a:r>
              <a:rPr lang="ru-RU" sz="3200" b="1" err="1" smtClean="0">
                <a:solidFill>
                  <a:schemeClr val="tx1"/>
                </a:solidFill>
              </a:rPr>
              <a:t>ввечері</a:t>
            </a:r>
            <a:r>
              <a:rPr lang="ru-RU" sz="3200" b="1" smtClean="0">
                <a:solidFill>
                  <a:schemeClr val="tx1"/>
                </a:solidFill>
              </a:rPr>
              <a:t> за 30 </a:t>
            </a:r>
            <a:r>
              <a:rPr lang="ru-RU" sz="3200" b="1" err="1" smtClean="0">
                <a:solidFill>
                  <a:schemeClr val="tx1"/>
                </a:solidFill>
              </a:rPr>
              <a:t>хв</a:t>
            </a:r>
            <a:r>
              <a:rPr lang="ru-RU" sz="3200" b="1" smtClean="0">
                <a:solidFill>
                  <a:schemeClr val="tx1"/>
                </a:solidFill>
              </a:rPr>
              <a:t> до </a:t>
            </a:r>
            <a:r>
              <a:rPr lang="ru-RU" sz="3200" b="1" err="1" smtClean="0">
                <a:solidFill>
                  <a:schemeClr val="tx1"/>
                </a:solidFill>
              </a:rPr>
              <a:t>їжі</a:t>
            </a:r>
            <a:endParaRPr lang="ru-RU" sz="3200">
              <a:solidFill>
                <a:schemeClr val="tx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Содержимое 2"/>
          <p:cNvSpPr>
            <a:spLocks noGrp="1"/>
          </p:cNvSpPr>
          <p:nvPr>
            <p:ph idx="1"/>
          </p:nvPr>
        </p:nvSpPr>
        <p:spPr>
          <a:xfrm>
            <a:off x="285750" y="714375"/>
            <a:ext cx="8643938" cy="5929313"/>
          </a:xfrm>
        </p:spPr>
        <p:txBody>
          <a:bodyPr/>
          <a:lstStyle/>
          <a:p>
            <a:pPr algn="ctr" hangingPunct="0">
              <a:buFont typeface="Wingdings 2" pitchFamily="18" charset="2"/>
              <a:buNone/>
            </a:pPr>
            <a:r>
              <a:rPr lang="ru-RU" sz="2000" b="1" smtClean="0"/>
              <a:t>ППК </a:t>
            </a:r>
            <a:r>
              <a:rPr lang="ru-RU" sz="2000" smtClean="0"/>
              <a:t>(зворотній бік)</a:t>
            </a:r>
          </a:p>
          <a:p>
            <a:pPr hangingPunct="0">
              <a:buFont typeface="Wingdings 2" pitchFamily="18" charset="2"/>
              <a:buNone/>
            </a:pPr>
            <a:r>
              <a:rPr lang="ru-RU" sz="2000" smtClean="0"/>
              <a:t>Субстанції </a:t>
            </a:r>
            <a:r>
              <a:rPr lang="en-US" sz="2000" smtClean="0"/>
              <a:t>Magnesium sulfuricum</a:t>
            </a:r>
            <a:r>
              <a:rPr lang="ru-RU" sz="2000" smtClean="0"/>
              <a:t>: 1,0 г  </a:t>
            </a:r>
          </a:p>
          <a:p>
            <a:pPr hangingPunct="0">
              <a:buFont typeface="Wingdings 2" pitchFamily="18" charset="2"/>
              <a:buNone/>
            </a:pPr>
            <a:r>
              <a:rPr lang="ru-RU" sz="2000" smtClean="0"/>
              <a:t>Розведення </a:t>
            </a:r>
            <a:r>
              <a:rPr lang="en-US" sz="2000" smtClean="0"/>
              <a:t>Magnesium sulfuricum</a:t>
            </a:r>
            <a:r>
              <a:rPr lang="it-IT" sz="2000" smtClean="0"/>
              <a:t> X</a:t>
            </a:r>
            <a:r>
              <a:rPr lang="ru-RU" sz="2000" smtClean="0"/>
              <a:t>1 : 1,0 г</a:t>
            </a:r>
          </a:p>
          <a:p>
            <a:pPr hangingPunct="0">
              <a:buFont typeface="Wingdings 2" pitchFamily="18" charset="2"/>
              <a:buNone/>
            </a:pPr>
            <a:r>
              <a:rPr lang="ru-RU" sz="2000" smtClean="0"/>
              <a:t>Розведення </a:t>
            </a:r>
            <a:r>
              <a:rPr lang="en-US" sz="2000" smtClean="0"/>
              <a:t>Magnesium sulfuricum</a:t>
            </a:r>
            <a:r>
              <a:rPr lang="it-IT" sz="2000" smtClean="0"/>
              <a:t> X</a:t>
            </a:r>
            <a:r>
              <a:rPr lang="ru-RU" sz="2000" smtClean="0"/>
              <a:t>2 : 1,0 г</a:t>
            </a:r>
          </a:p>
          <a:p>
            <a:pPr hangingPunct="0">
              <a:buFont typeface="Wingdings 2" pitchFamily="18" charset="2"/>
              <a:buNone/>
            </a:pPr>
            <a:r>
              <a:rPr lang="ru-RU" sz="2000" smtClean="0"/>
              <a:t>Спирту етилового 45 % для виготовлення розведення Х1: 9,0 г </a:t>
            </a:r>
          </a:p>
          <a:p>
            <a:pPr hangingPunct="0">
              <a:buFont typeface="Wingdings 2" pitchFamily="18" charset="2"/>
              <a:buNone/>
            </a:pPr>
            <a:r>
              <a:rPr lang="ru-RU" sz="2000" smtClean="0"/>
              <a:t>Спирту етилового 45 % для виготовлення розведення Х2: 9,0 г</a:t>
            </a:r>
          </a:p>
          <a:p>
            <a:pPr hangingPunct="0">
              <a:buFont typeface="Wingdings 2" pitchFamily="18" charset="2"/>
              <a:buNone/>
            </a:pPr>
            <a:r>
              <a:rPr lang="ru-RU" sz="2000" smtClean="0"/>
              <a:t>Спирту етилового 45 % для виготовлення розведення Х3: 9,0 г</a:t>
            </a:r>
          </a:p>
          <a:p>
            <a:pPr hangingPunct="0"/>
            <a:endParaRPr lang="ru-RU" sz="2000" smtClean="0"/>
          </a:p>
          <a:p>
            <a:pPr algn="just"/>
            <a:r>
              <a:rPr lang="ru-RU" sz="2000" b="1" i="1" smtClean="0"/>
              <a:t>Технологія. </a:t>
            </a:r>
            <a:r>
              <a:rPr lang="ru-RU" sz="2000" smtClean="0"/>
              <a:t>Виставляють на стіл 3 флакони з пробками, нумерують їх (Х1, </a:t>
            </a:r>
            <a:r>
              <a:rPr lang="en-US" sz="2000" smtClean="0"/>
              <a:t>X2, </a:t>
            </a:r>
            <a:r>
              <a:rPr lang="ru-RU" sz="2000" smtClean="0"/>
              <a:t>Х3). У кожен флакон відважують по 9,0 г спирту етилового 45 %. Потім у флакон з позначенням Х1 відважують 1,0 г субстанції </a:t>
            </a:r>
            <a:r>
              <a:rPr lang="en-US" sz="2000" smtClean="0"/>
              <a:t>Magnesium sulfuricum, </a:t>
            </a:r>
            <a:r>
              <a:rPr lang="ru-RU" sz="2000" smtClean="0"/>
              <a:t>закривають кришкою і енергійно струшують зверху вниз 10 раз (потенціюють). Після цього з флакона Х1 додають 1,0 г розведення у флакон з написом Х2 і знову струшують зверху вниз 10 раз (потенціюють). Далі у флакон Х3 відважують 1,0 г розведення Х2, закупорюють, потенціюють 10 раз. Наклеюють № рецепта. Заповнюють ППК (лицьовий бік).</a:t>
            </a:r>
          </a:p>
        </p:txBody>
      </p:sp>
      <p:sp>
        <p:nvSpPr>
          <p:cNvPr id="2" name="Заголовок 1"/>
          <p:cNvSpPr>
            <a:spLocks noGrp="1"/>
          </p:cNvSpPr>
          <p:nvPr>
            <p:ph type="title"/>
          </p:nvPr>
        </p:nvSpPr>
        <p:spPr>
          <a:xfrm>
            <a:off x="500034" y="142852"/>
            <a:ext cx="8229600" cy="582594"/>
          </a:xfrm>
        </p:spPr>
        <p:txBody>
          <a:bodyPr>
            <a:normAutofit fontScale="90000"/>
          </a:bodyPr>
          <a:lstStyle/>
          <a:p>
            <a:pPr fontAlgn="auto">
              <a:spcAft>
                <a:spcPts val="0"/>
              </a:spcAft>
              <a:defRPr/>
            </a:pPr>
            <a:r>
              <a:rPr lang="ru-RU" b="1" i="1" err="1" smtClean="0">
                <a:solidFill>
                  <a:schemeClr val="tx1"/>
                </a:solidFill>
              </a:rPr>
              <a:t>Технологія</a:t>
            </a:r>
            <a:endParaRPr lang="ru-RU">
              <a:solidFill>
                <a:schemeClr val="tx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Содержимое 2"/>
          <p:cNvSpPr>
            <a:spLocks noGrp="1"/>
          </p:cNvSpPr>
          <p:nvPr>
            <p:ph idx="1"/>
          </p:nvPr>
        </p:nvSpPr>
        <p:spPr/>
        <p:txBody>
          <a:bodyPr/>
          <a:lstStyle/>
          <a:p>
            <a:pPr algn="ctr" hangingPunct="0">
              <a:buFont typeface="Wingdings 2" pitchFamily="18" charset="2"/>
              <a:buNone/>
            </a:pPr>
            <a:r>
              <a:rPr lang="ru-RU" b="1" smtClean="0"/>
              <a:t>ППК</a:t>
            </a:r>
            <a:r>
              <a:rPr lang="ru-RU" smtClean="0"/>
              <a:t> (лицьовий бік)</a:t>
            </a:r>
          </a:p>
          <a:p>
            <a:pPr algn="ctr" hangingPunct="0">
              <a:buFont typeface="Wingdings 2" pitchFamily="18" charset="2"/>
              <a:buNone/>
            </a:pPr>
            <a:r>
              <a:rPr lang="ru-RU" smtClean="0"/>
              <a:t>Дата                 № рецепта</a:t>
            </a:r>
          </a:p>
          <a:p>
            <a:pPr hangingPunct="0">
              <a:buFont typeface="Wingdings 2" pitchFamily="18" charset="2"/>
              <a:buNone/>
            </a:pPr>
            <a:r>
              <a:rPr lang="uk-UA" smtClean="0"/>
              <a:t>           </a:t>
            </a:r>
            <a:r>
              <a:rPr lang="en-US" smtClean="0"/>
              <a:t>Spiritus aethylici</a:t>
            </a:r>
            <a:r>
              <a:rPr lang="ru-RU" smtClean="0"/>
              <a:t> 45 % 9,0</a:t>
            </a:r>
          </a:p>
          <a:p>
            <a:pPr algn="ctr" hangingPunct="0">
              <a:buFont typeface="Wingdings 2" pitchFamily="18" charset="2"/>
              <a:buNone/>
            </a:pPr>
            <a:r>
              <a:rPr lang="en-US" u="sng" smtClean="0"/>
              <a:t>Dilutio Magnesium sulfuricum </a:t>
            </a:r>
            <a:r>
              <a:rPr lang="ru-RU" u="sng" smtClean="0"/>
              <a:t>Х</a:t>
            </a:r>
            <a:r>
              <a:rPr lang="en-US" u="sng" smtClean="0"/>
              <a:t>2 1,0</a:t>
            </a:r>
            <a:endParaRPr lang="ru-RU" smtClean="0"/>
          </a:p>
          <a:p>
            <a:pPr hangingPunct="0">
              <a:buFont typeface="Wingdings 2" pitchFamily="18" charset="2"/>
              <a:buNone/>
            </a:pPr>
            <a:r>
              <a:rPr lang="uk-UA" smtClean="0"/>
              <a:t>           </a:t>
            </a:r>
            <a:r>
              <a:rPr lang="en-US" smtClean="0"/>
              <a:t>m = 10,0</a:t>
            </a:r>
            <a:endParaRPr lang="ru-RU" smtClean="0"/>
          </a:p>
          <a:p>
            <a:pPr algn="ctr">
              <a:buFont typeface="Wingdings 2" pitchFamily="18" charset="2"/>
              <a:buNone/>
            </a:pPr>
            <a:r>
              <a:rPr lang="ru-RU" i="1" smtClean="0"/>
              <a:t>Пригот</a:t>
            </a:r>
            <a:r>
              <a:rPr lang="uk-UA" i="1" smtClean="0"/>
              <a:t>ував</a:t>
            </a:r>
            <a:r>
              <a:rPr lang="ru-RU" i="1" smtClean="0"/>
              <a:t> (підпис)</a:t>
            </a:r>
            <a:endParaRPr lang="ru-RU" smtClean="0"/>
          </a:p>
          <a:p>
            <a:pPr algn="ctr">
              <a:buFont typeface="Wingdings 2" pitchFamily="18" charset="2"/>
              <a:buNone/>
            </a:pPr>
            <a:r>
              <a:rPr lang="ru-RU" i="1" smtClean="0"/>
              <a:t>П</a:t>
            </a:r>
            <a:r>
              <a:rPr lang="uk-UA" i="1" smtClean="0"/>
              <a:t>еревірив</a:t>
            </a:r>
            <a:r>
              <a:rPr lang="ru-RU" i="1" smtClean="0"/>
              <a:t> (підпис)</a:t>
            </a:r>
            <a:endParaRPr lang="ru-RU" smtClean="0"/>
          </a:p>
          <a:p>
            <a:pPr algn="ctr">
              <a:buFont typeface="Wingdings 2" pitchFamily="18" charset="2"/>
              <a:buNone/>
            </a:pPr>
            <a:r>
              <a:rPr lang="uk-UA" i="1" smtClean="0"/>
              <a:t>Відпустив (підпис)</a:t>
            </a:r>
            <a:endParaRPr lang="ru-RU" smtClean="0"/>
          </a:p>
        </p:txBody>
      </p:sp>
      <p:sp>
        <p:nvSpPr>
          <p:cNvPr id="2" name="Заголовок 1"/>
          <p:cNvSpPr>
            <a:spLocks noGrp="1"/>
          </p:cNvSpPr>
          <p:nvPr>
            <p:ph type="title"/>
          </p:nvPr>
        </p:nvSpPr>
        <p:spPr/>
        <p:txBody>
          <a:bodyPr/>
          <a:lstStyle/>
          <a:p>
            <a:pPr fontAlgn="auto">
              <a:spcAft>
                <a:spcPts val="0"/>
              </a:spcAft>
              <a:defRPr/>
            </a:pPr>
            <a:r>
              <a:rPr lang="ru-RU" sz="3200" b="1" i="1" err="1" smtClean="0">
                <a:solidFill>
                  <a:schemeClr val="tx1"/>
                </a:solidFill>
              </a:rPr>
              <a:t>Лицьовий</a:t>
            </a:r>
            <a:r>
              <a:rPr lang="ru-RU" sz="3200" b="1" i="1" smtClean="0">
                <a:solidFill>
                  <a:schemeClr val="tx1"/>
                </a:solidFill>
              </a:rPr>
              <a:t> </a:t>
            </a:r>
            <a:r>
              <a:rPr lang="ru-RU" sz="3200" b="1" i="1" err="1" smtClean="0">
                <a:solidFill>
                  <a:schemeClr val="tx1"/>
                </a:solidFill>
              </a:rPr>
              <a:t>бік</a:t>
            </a:r>
            <a:r>
              <a:rPr lang="ru-RU" sz="3200" b="1" i="1" smtClean="0">
                <a:solidFill>
                  <a:schemeClr val="tx1"/>
                </a:solidFill>
              </a:rPr>
              <a:t> паспорта </a:t>
            </a:r>
            <a:r>
              <a:rPr lang="ru-RU" sz="3200" b="1" i="1" err="1" smtClean="0">
                <a:solidFill>
                  <a:schemeClr val="tx1"/>
                </a:solidFill>
              </a:rPr>
              <a:t>письмового</a:t>
            </a:r>
            <a:r>
              <a:rPr lang="ru-RU" sz="3200" b="1" i="1" smtClean="0">
                <a:solidFill>
                  <a:schemeClr val="tx1"/>
                </a:solidFill>
              </a:rPr>
              <a:t> контролю (ППК)</a:t>
            </a:r>
            <a:endParaRPr lang="ru-RU" sz="3200">
              <a:solidFill>
                <a:schemeClr val="tx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Содержимое 2"/>
          <p:cNvSpPr>
            <a:spLocks noGrp="1"/>
          </p:cNvSpPr>
          <p:nvPr>
            <p:ph idx="1"/>
          </p:nvPr>
        </p:nvSpPr>
        <p:spPr/>
        <p:txBody>
          <a:bodyPr/>
          <a:lstStyle/>
          <a:p>
            <a:r>
              <a:rPr lang="ru-RU" smtClean="0"/>
              <a:t>Оформлюють етикетками: «Внутрішнє», «Зберіати в прохолодному та захищеному від світла місці», «Берегти від </a:t>
            </a:r>
            <a:br>
              <a:rPr lang="ru-RU" smtClean="0"/>
            </a:br>
            <a:r>
              <a:rPr lang="ru-RU" smtClean="0"/>
              <a:t>дітей».</a:t>
            </a:r>
          </a:p>
          <a:p>
            <a:endParaRPr lang="uk-UA" smtClean="0"/>
          </a:p>
          <a:p>
            <a:r>
              <a:rPr lang="uk-UA" smtClean="0"/>
              <a:t>Даний гомеопатичний препарат </a:t>
            </a:r>
            <a:br>
              <a:rPr lang="uk-UA" smtClean="0"/>
            </a:br>
            <a:r>
              <a:rPr lang="uk-UA" smtClean="0"/>
              <a:t>використовується для </a:t>
            </a:r>
            <a:br>
              <a:rPr lang="uk-UA" smtClean="0"/>
            </a:br>
            <a:r>
              <a:rPr lang="uk-UA" smtClean="0"/>
              <a:t>лікування  гастроентероколітів</a:t>
            </a:r>
            <a:br>
              <a:rPr lang="uk-UA" smtClean="0"/>
            </a:br>
            <a:r>
              <a:rPr lang="uk-UA" smtClean="0"/>
              <a:t>та нервової диспепсії</a:t>
            </a:r>
            <a:endParaRPr lang="ru-RU" smtClean="0"/>
          </a:p>
          <a:p>
            <a:endParaRPr lang="ru-RU" smtClean="0"/>
          </a:p>
        </p:txBody>
      </p:sp>
      <p:sp>
        <p:nvSpPr>
          <p:cNvPr id="2" name="Заголовок 1"/>
          <p:cNvSpPr>
            <a:spLocks noGrp="1"/>
          </p:cNvSpPr>
          <p:nvPr>
            <p:ph type="title"/>
          </p:nvPr>
        </p:nvSpPr>
        <p:spPr/>
        <p:txBody>
          <a:bodyPr/>
          <a:lstStyle/>
          <a:p>
            <a:pPr fontAlgn="auto">
              <a:spcAft>
                <a:spcPts val="0"/>
              </a:spcAft>
              <a:defRPr/>
            </a:pPr>
            <a:r>
              <a:rPr lang="ru-RU" b="1" i="1" err="1" smtClean="0">
                <a:solidFill>
                  <a:schemeClr val="tx1"/>
                </a:solidFill>
              </a:rPr>
              <a:t>Оформлення</a:t>
            </a:r>
            <a:r>
              <a:rPr lang="ru-RU" b="1" i="1" smtClean="0">
                <a:solidFill>
                  <a:schemeClr val="tx1"/>
                </a:solidFill>
              </a:rPr>
              <a:t> до </a:t>
            </a:r>
            <a:r>
              <a:rPr lang="ru-RU" b="1" i="1" err="1" smtClean="0">
                <a:solidFill>
                  <a:schemeClr val="tx1"/>
                </a:solidFill>
              </a:rPr>
              <a:t>використання</a:t>
            </a:r>
            <a:r>
              <a:rPr lang="ru-RU" smtClean="0">
                <a:solidFill>
                  <a:schemeClr val="tx1"/>
                </a:solidFill>
              </a:rPr>
              <a:t> </a:t>
            </a:r>
            <a:endParaRPr lang="ru-RU">
              <a:solidFill>
                <a:schemeClr val="tx1"/>
              </a:solidFill>
            </a:endParaRPr>
          </a:p>
        </p:txBody>
      </p:sp>
      <p:grpSp>
        <p:nvGrpSpPr>
          <p:cNvPr id="40963" name="Группа 3"/>
          <p:cNvGrpSpPr>
            <a:grpSpLocks/>
          </p:cNvGrpSpPr>
          <p:nvPr/>
        </p:nvGrpSpPr>
        <p:grpSpPr bwMode="auto">
          <a:xfrm>
            <a:off x="6248400" y="2686050"/>
            <a:ext cx="2538413" cy="4100513"/>
            <a:chOff x="6248429" y="2685513"/>
            <a:chExt cx="2538413" cy="4101073"/>
          </a:xfrm>
        </p:grpSpPr>
        <p:pic>
          <p:nvPicPr>
            <p:cNvPr id="40964" name="Picture 3"/>
            <p:cNvPicPr>
              <a:picLocks noChangeAspect="1" noChangeArrowheads="1"/>
            </p:cNvPicPr>
            <p:nvPr/>
          </p:nvPicPr>
          <p:blipFill>
            <a:blip r:embed="rId2"/>
            <a:srcRect l="6320" t="6963" r="67078" b="5493"/>
            <a:stretch>
              <a:fillRect/>
            </a:stretch>
          </p:blipFill>
          <p:spPr bwMode="auto">
            <a:xfrm>
              <a:off x="6572264" y="2685513"/>
              <a:ext cx="2214578" cy="4101073"/>
            </a:xfrm>
            <a:prstGeom prst="rect">
              <a:avLst/>
            </a:prstGeom>
            <a:noFill/>
            <a:ln w="9525">
              <a:noFill/>
              <a:miter lim="800000"/>
              <a:headEnd/>
              <a:tailEnd/>
            </a:ln>
          </p:spPr>
        </p:pic>
        <p:grpSp>
          <p:nvGrpSpPr>
            <p:cNvPr id="40965" name="Group 2"/>
            <p:cNvGrpSpPr>
              <a:grpSpLocks/>
            </p:cNvGrpSpPr>
            <p:nvPr/>
          </p:nvGrpSpPr>
          <p:grpSpPr bwMode="auto">
            <a:xfrm>
              <a:off x="6248429" y="4414855"/>
              <a:ext cx="2538413" cy="1514475"/>
              <a:chOff x="1590" y="1424"/>
              <a:chExt cx="3997" cy="2386"/>
            </a:xfrm>
          </p:grpSpPr>
          <p:sp>
            <p:nvSpPr>
              <p:cNvPr id="40966" name="Rectangle 3"/>
              <p:cNvSpPr>
                <a:spLocks noChangeArrowheads="1"/>
              </p:cNvSpPr>
              <p:nvPr/>
            </p:nvSpPr>
            <p:spPr bwMode="auto">
              <a:xfrm>
                <a:off x="1590" y="1424"/>
                <a:ext cx="3997" cy="2386"/>
              </a:xfrm>
              <a:prstGeom prst="rect">
                <a:avLst/>
              </a:prstGeom>
              <a:solidFill>
                <a:srgbClr val="FFFFFF"/>
              </a:solidFill>
              <a:ln w="9525">
                <a:solidFill>
                  <a:srgbClr val="000000"/>
                </a:solidFill>
                <a:miter lim="800000"/>
                <a:headEnd/>
                <a:tailEnd/>
              </a:ln>
            </p:spPr>
            <p:txBody>
              <a:bodyPr/>
              <a:lstStyle/>
              <a:p>
                <a:endParaRPr lang="ru-RU">
                  <a:latin typeface="Constantia" pitchFamily="18" charset="0"/>
                </a:endParaRPr>
              </a:p>
            </p:txBody>
          </p:sp>
          <p:sp>
            <p:nvSpPr>
              <p:cNvPr id="40967" name="Rectangle 4"/>
              <p:cNvSpPr>
                <a:spLocks noChangeArrowheads="1"/>
              </p:cNvSpPr>
              <p:nvPr/>
            </p:nvSpPr>
            <p:spPr bwMode="auto">
              <a:xfrm>
                <a:off x="1590" y="1424"/>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рецепта_</a:t>
                </a:r>
                <a:r>
                  <a:rPr lang="uk-UA" sz="900" u="sng">
                    <a:latin typeface="Calibri" pitchFamily="34" charset="0"/>
                  </a:rPr>
                  <a:t>1</a:t>
                </a:r>
                <a:r>
                  <a:rPr lang="ru-RU" sz="900">
                    <a:latin typeface="Calibri" pitchFamily="34" charset="0"/>
                  </a:rPr>
                  <a:t>_</a:t>
                </a:r>
                <a:endParaRPr lang="ru-RU"/>
              </a:p>
            </p:txBody>
          </p:sp>
          <p:sp>
            <p:nvSpPr>
              <p:cNvPr id="40968" name="Rectangle 5"/>
              <p:cNvSpPr>
                <a:spLocks noChangeArrowheads="1"/>
              </p:cNvSpPr>
              <p:nvPr/>
            </p:nvSpPr>
            <p:spPr bwMode="auto">
              <a:xfrm>
                <a:off x="2857" y="1424"/>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аптеки_</a:t>
                </a:r>
                <a:r>
                  <a:rPr lang="uk-UA" sz="900" u="sng">
                    <a:latin typeface="Calibri" pitchFamily="34" charset="0"/>
                  </a:rPr>
                  <a:t>8</a:t>
                </a:r>
                <a:r>
                  <a:rPr lang="ru-RU" sz="900">
                    <a:latin typeface="Calibri" pitchFamily="34" charset="0"/>
                  </a:rPr>
                  <a:t>_</a:t>
                </a:r>
                <a:endParaRPr lang="ru-RU"/>
              </a:p>
            </p:txBody>
          </p:sp>
          <p:sp>
            <p:nvSpPr>
              <p:cNvPr id="40969" name="Rectangle 6"/>
              <p:cNvSpPr>
                <a:spLocks noChangeArrowheads="1"/>
              </p:cNvSpPr>
              <p:nvPr/>
            </p:nvSpPr>
            <p:spPr bwMode="auto">
              <a:xfrm>
                <a:off x="4040" y="1424"/>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uk-UA" sz="900">
                    <a:latin typeface="Calibri" pitchFamily="34" charset="0"/>
                  </a:rPr>
                  <a:t>м</a:t>
                </a:r>
                <a:r>
                  <a:rPr lang="ru-RU" sz="900">
                    <a:latin typeface="Calibri" pitchFamily="34" charset="0"/>
                  </a:rPr>
                  <a:t>._</a:t>
                </a:r>
                <a:r>
                  <a:rPr lang="ru-RU" sz="900" u="sng">
                    <a:latin typeface="Calibri" pitchFamily="34" charset="0"/>
                  </a:rPr>
                  <a:t>Харків</a:t>
                </a:r>
                <a:r>
                  <a:rPr lang="ru-RU" sz="900">
                    <a:latin typeface="Calibri" pitchFamily="34" charset="0"/>
                  </a:rPr>
                  <a:t>_</a:t>
                </a:r>
                <a:endParaRPr lang="ru-RU"/>
              </a:p>
            </p:txBody>
          </p:sp>
          <p:sp>
            <p:nvSpPr>
              <p:cNvPr id="40970" name="Rectangle 7"/>
              <p:cNvSpPr>
                <a:spLocks noChangeArrowheads="1"/>
              </p:cNvSpPr>
              <p:nvPr/>
            </p:nvSpPr>
            <p:spPr bwMode="auto">
              <a:xfrm>
                <a:off x="2212" y="2561"/>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a:latin typeface="Times New Roman" pitchFamily="18" charset="0"/>
                </a:endParaRPr>
              </a:p>
              <a:p>
                <a:pPr algn="ctr"/>
                <a:r>
                  <a:rPr lang="en-US" sz="1000" u="sng">
                    <a:latin typeface="Constantia" pitchFamily="18" charset="0"/>
                  </a:rPr>
                  <a:t>Magnesium sulfuricum </a:t>
                </a:r>
                <a:r>
                  <a:rPr lang="uk-UA" sz="1000" u="sng">
                    <a:latin typeface="Constantia" pitchFamily="18" charset="0"/>
                  </a:rPr>
                  <a:t>Х</a:t>
                </a:r>
                <a:r>
                  <a:rPr lang="ru-RU" sz="1000" u="sng">
                    <a:latin typeface="Calibri" pitchFamily="34" charset="0"/>
                  </a:rPr>
                  <a:t>3 1</a:t>
                </a:r>
                <a:r>
                  <a:rPr lang="ru-RU" sz="1000" u="sng">
                    <a:latin typeface="Times New Roman" pitchFamily="18" charset="0"/>
                  </a:rPr>
                  <a:t>0,0</a:t>
                </a:r>
                <a:r>
                  <a:rPr lang="ru-RU" sz="900">
                    <a:latin typeface="Calibri" pitchFamily="34" charset="0"/>
                  </a:rPr>
                  <a:t/>
                </a:r>
                <a:br>
                  <a:rPr lang="ru-RU" sz="900">
                    <a:latin typeface="Calibri" pitchFamily="34" charset="0"/>
                  </a:rPr>
                </a:br>
                <a:endParaRPr lang="ru-RU" sz="800">
                  <a:latin typeface="Times New Roman" pitchFamily="18" charset="0"/>
                </a:endParaRPr>
              </a:p>
              <a:p>
                <a:pPr algn="ctr"/>
                <a:r>
                  <a:rPr lang="ru-RU" sz="900">
                    <a:latin typeface="Calibri" pitchFamily="34" charset="0"/>
                  </a:rPr>
                  <a:t>При</a:t>
                </a:r>
                <a:r>
                  <a:rPr lang="uk-UA" sz="900">
                    <a:latin typeface="Calibri" pitchFamily="34" charset="0"/>
                  </a:rPr>
                  <a:t>й</a:t>
                </a:r>
                <a:r>
                  <a:rPr lang="ru-RU" sz="900">
                    <a:latin typeface="Calibri" pitchFamily="34" charset="0"/>
                  </a:rPr>
                  <a:t>мат</a:t>
                </a:r>
                <a:r>
                  <a:rPr lang="uk-UA" sz="900">
                    <a:latin typeface="Calibri" pitchFamily="34" charset="0"/>
                  </a:rPr>
                  <a:t>и </a:t>
                </a:r>
                <a:r>
                  <a:rPr lang="ru-RU" sz="900">
                    <a:latin typeface="Calibri" pitchFamily="34" charset="0"/>
                  </a:rPr>
                  <a:t>по _</a:t>
                </a:r>
                <a:r>
                  <a:rPr lang="ru-RU" sz="900" u="sng">
                    <a:latin typeface="Calibri" pitchFamily="34" charset="0"/>
                  </a:rPr>
                  <a:t>7 </a:t>
                </a:r>
                <a:r>
                  <a:rPr lang="uk-UA" sz="900" u="sng">
                    <a:latin typeface="Calibri" pitchFamily="34" charset="0"/>
                  </a:rPr>
                  <a:t>крапель ввчері за 30 хв до їжі______________</a:t>
                </a:r>
                <a:endParaRPr lang="ru-RU"/>
              </a:p>
            </p:txBody>
          </p:sp>
          <p:sp>
            <p:nvSpPr>
              <p:cNvPr id="40971" name="Rectangle 8"/>
              <p:cNvSpPr>
                <a:spLocks noChangeArrowheads="1"/>
              </p:cNvSpPr>
              <p:nvPr/>
            </p:nvSpPr>
            <p:spPr bwMode="auto">
              <a:xfrm>
                <a:off x="1590" y="2220"/>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ru-RU" sz="800">
                    <a:latin typeface="Calibri" pitchFamily="34" charset="0"/>
                  </a:rPr>
                  <a:t>Дата </a:t>
                </a:r>
                <a:r>
                  <a:rPr lang="uk-UA" sz="800">
                    <a:latin typeface="Calibri" pitchFamily="34" charset="0"/>
                  </a:rPr>
                  <a:t>01.09.17.</a:t>
                </a:r>
                <a:endParaRPr lang="ru-RU"/>
              </a:p>
            </p:txBody>
          </p:sp>
          <p:sp>
            <p:nvSpPr>
              <p:cNvPr id="40972" name="Rectangle 9"/>
              <p:cNvSpPr>
                <a:spLocks noChangeArrowheads="1"/>
              </p:cNvSpPr>
              <p:nvPr/>
            </p:nvSpPr>
            <p:spPr bwMode="auto">
              <a:xfrm>
                <a:off x="1590" y="2985"/>
                <a:ext cx="600" cy="825"/>
              </a:xfrm>
              <a:prstGeom prst="rect">
                <a:avLst/>
              </a:prstGeom>
              <a:solidFill>
                <a:srgbClr val="FFFFFF"/>
              </a:solidFill>
              <a:ln w="9525">
                <a:solidFill>
                  <a:srgbClr val="000000"/>
                </a:solidFill>
                <a:miter lim="800000"/>
                <a:headEnd/>
                <a:tailEnd/>
              </a:ln>
            </p:spPr>
            <p:txBody>
              <a:bodyPr lIns="18000" tIns="10800" rIns="18000" bIns="10800"/>
              <a:lstStyle/>
              <a:p>
                <a:r>
                  <a:rPr lang="ru-RU" sz="800">
                    <a:latin typeface="Calibri" pitchFamily="34" charset="0"/>
                  </a:rPr>
                  <a:t>П</a:t>
                </a:r>
                <a:r>
                  <a:rPr lang="uk-UA" sz="800">
                    <a:latin typeface="Calibri" pitchFamily="34" charset="0"/>
                  </a:rPr>
                  <a:t>і</a:t>
                </a:r>
                <a:r>
                  <a:rPr lang="ru-RU" sz="800">
                    <a:latin typeface="Calibri" pitchFamily="34" charset="0"/>
                  </a:rPr>
                  <a:t>дпис</a:t>
                </a:r>
                <a:r>
                  <a:rPr lang="ru-RU" sz="900">
                    <a:latin typeface="Calibri" pitchFamily="34" charset="0"/>
                  </a:rPr>
                  <a:t> </a:t>
                </a:r>
                <a:endParaRPr lang="ru-RU"/>
              </a:p>
            </p:txBody>
          </p:sp>
          <p:sp>
            <p:nvSpPr>
              <p:cNvPr id="14" name="Rectangle 10"/>
              <p:cNvSpPr>
                <a:spLocks noChangeArrowheads="1"/>
              </p:cNvSpPr>
              <p:nvPr/>
            </p:nvSpPr>
            <p:spPr bwMode="auto">
              <a:xfrm>
                <a:off x="5222" y="1423"/>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uk-UA" sz="900" dirty="0">
                    <a:latin typeface="Calibri" pitchFamily="34" charset="0"/>
                    <a:cs typeface="Arial" pitchFamily="34" charset="0"/>
                  </a:rPr>
                  <a:t>Зберігати в прохолодному, захищеному від світла місці</a:t>
                </a:r>
                <a:endParaRPr lang="ru-RU" dirty="0">
                  <a:latin typeface="Arial" pitchFamily="34" charset="0"/>
                  <a:cs typeface="Arial" pitchFamily="34" charset="0"/>
                </a:endParaRPr>
              </a:p>
            </p:txBody>
          </p:sp>
          <p:sp>
            <p:nvSpPr>
              <p:cNvPr id="15" name="Rectangle 11"/>
              <p:cNvSpPr>
                <a:spLocks noChangeArrowheads="1"/>
              </p:cNvSpPr>
              <p:nvPr/>
            </p:nvSpPr>
            <p:spPr bwMode="auto">
              <a:xfrm>
                <a:off x="2230" y="1806"/>
                <a:ext cx="2627" cy="398"/>
              </a:xfrm>
              <a:prstGeom prst="rect">
                <a:avLst/>
              </a:prstGeom>
              <a:solidFill>
                <a:srgbClr val="9BBB59"/>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ru-RU" sz="900" b="1">
                    <a:latin typeface="Calibri" pitchFamily="34" charset="0"/>
                    <a:cs typeface="Arial" pitchFamily="34" charset="0"/>
                  </a:rPr>
                  <a:t>ВНУТР</a:t>
                </a:r>
                <a:r>
                  <a:rPr lang="uk-UA" sz="900" b="1">
                    <a:latin typeface="Calibri" pitchFamily="34" charset="0"/>
                    <a:cs typeface="Arial" pitchFamily="34" charset="0"/>
                  </a:rPr>
                  <a:t>ІШНЄ</a:t>
                </a:r>
                <a:endParaRPr lang="ru-RU">
                  <a:latin typeface="Arial" pitchFamily="34" charset="0"/>
                  <a:cs typeface="Arial" pitchFamily="34" charset="0"/>
                </a:endParaRPr>
              </a:p>
            </p:txBody>
          </p:sp>
          <p:sp>
            <p:nvSpPr>
              <p:cNvPr id="40975" name="Rectangle 12"/>
              <p:cNvSpPr>
                <a:spLocks noChangeArrowheads="1"/>
              </p:cNvSpPr>
              <p:nvPr/>
            </p:nvSpPr>
            <p:spPr bwMode="auto">
              <a:xfrm>
                <a:off x="2198" y="2235"/>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a:latin typeface="Times New Roman" pitchFamily="18" charset="0"/>
                </a:endParaRPr>
              </a:p>
              <a:p>
                <a:pPr algn="ctr">
                  <a:lnSpc>
                    <a:spcPct val="72000"/>
                  </a:lnSpc>
                </a:pPr>
                <a:r>
                  <a:rPr lang="ru-RU" sz="900" b="1">
                    <a:latin typeface="Calibri" pitchFamily="34" charset="0"/>
                  </a:rPr>
                  <a:t>Гомеопатич</a:t>
                </a:r>
                <a:r>
                  <a:rPr lang="uk-UA" sz="900" b="1">
                    <a:latin typeface="Calibri" pitchFamily="34" charset="0"/>
                  </a:rPr>
                  <a:t>ний </a:t>
                </a:r>
                <a:r>
                  <a:rPr lang="ru-RU" sz="900" b="1">
                    <a:latin typeface="Calibri" pitchFamily="34" charset="0"/>
                  </a:rPr>
                  <a:t>л</a:t>
                </a:r>
                <a:r>
                  <a:rPr lang="uk-UA" sz="900" b="1">
                    <a:latin typeface="Calibri" pitchFamily="34" charset="0"/>
                  </a:rPr>
                  <a:t>і</a:t>
                </a:r>
                <a:r>
                  <a:rPr lang="ru-RU" sz="900" b="1">
                    <a:latin typeface="Calibri" pitchFamily="34" charset="0"/>
                  </a:rPr>
                  <a:t>карс</a:t>
                </a:r>
                <a:r>
                  <a:rPr lang="uk-UA" sz="900" b="1">
                    <a:latin typeface="Calibri" pitchFamily="34" charset="0"/>
                  </a:rPr>
                  <a:t>ький</a:t>
                </a:r>
                <a:r>
                  <a:rPr lang="ru-RU" sz="900" b="1">
                    <a:latin typeface="Calibri" pitchFamily="34" charset="0"/>
                  </a:rPr>
                  <a:t> </a:t>
                </a:r>
                <a:r>
                  <a:rPr lang="uk-UA" sz="900" b="1">
                    <a:latin typeface="Calibri" pitchFamily="34" charset="0"/>
                  </a:rPr>
                  <a:t>засіб</a:t>
                </a:r>
                <a:endParaRPr lang="ru-RU"/>
              </a:p>
            </p:txBody>
          </p:sp>
          <p:sp>
            <p:nvSpPr>
              <p:cNvPr id="17" name="Rectangle 13"/>
              <p:cNvSpPr>
                <a:spLocks noChangeArrowheads="1"/>
              </p:cNvSpPr>
              <p:nvPr/>
            </p:nvSpPr>
            <p:spPr bwMode="auto">
              <a:xfrm>
                <a:off x="4965" y="1423"/>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ru-RU" sz="900" dirty="0">
                    <a:latin typeface="Calibri" pitchFamily="34" charset="0"/>
                    <a:cs typeface="Arial" pitchFamily="34" charset="0"/>
                  </a:rPr>
                  <a:t>Бер</a:t>
                </a:r>
                <a:r>
                  <a:rPr lang="uk-UA" sz="900" dirty="0" err="1">
                    <a:latin typeface="Calibri" pitchFamily="34" charset="0"/>
                    <a:cs typeface="Arial" pitchFamily="34" charset="0"/>
                  </a:rPr>
                  <a:t>егти</a:t>
                </a:r>
                <a:r>
                  <a:rPr lang="uk-UA" sz="900" dirty="0">
                    <a:latin typeface="Calibri" pitchFamily="34" charset="0"/>
                    <a:cs typeface="Arial" pitchFamily="34" charset="0"/>
                  </a:rPr>
                  <a:t> від дітей</a:t>
                </a:r>
                <a:endParaRPr lang="ru-RU" dirty="0">
                  <a:latin typeface="Arial" pitchFamily="34" charset="0"/>
                  <a:cs typeface="Arial" pitchFamily="34" charset="0"/>
                </a:endParaRPr>
              </a:p>
            </p:txBody>
          </p:sp>
        </p:gr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42852"/>
            <a:ext cx="8229600" cy="725470"/>
          </a:xfrm>
        </p:spPr>
        <p:txBody>
          <a:bodyPr>
            <a:normAutofit fontScale="90000"/>
          </a:bodyPr>
          <a:lstStyle/>
          <a:p>
            <a:pPr fontAlgn="auto">
              <a:spcAft>
                <a:spcPts val="0"/>
              </a:spcAft>
              <a:defRPr/>
            </a:pPr>
            <a:r>
              <a:rPr lang="ru-RU" sz="2800" b="1" smtClean="0">
                <a:solidFill>
                  <a:schemeClr val="tx1"/>
                </a:solidFill>
              </a:rPr>
              <a:t>АЛГОРИТМ ТЕХНОЛОГ</a:t>
            </a:r>
            <a:r>
              <a:rPr lang="uk-UA" sz="2800" b="1" smtClean="0">
                <a:solidFill>
                  <a:schemeClr val="tx1"/>
                </a:solidFill>
              </a:rPr>
              <a:t>ІЇ </a:t>
            </a:r>
            <a:r>
              <a:rPr lang="uk-UA" sz="2800" b="1" cap="all" smtClean="0">
                <a:solidFill>
                  <a:schemeClr val="tx1"/>
                </a:solidFill>
              </a:rPr>
              <a:t>олій гомеопатичних</a:t>
            </a:r>
            <a:endParaRPr lang="ru-RU" sz="2800" b="1">
              <a:solidFill>
                <a:schemeClr val="tx1"/>
              </a:solidFill>
            </a:endParaRPr>
          </a:p>
        </p:txBody>
      </p:sp>
      <p:grpSp>
        <p:nvGrpSpPr>
          <p:cNvPr id="41986" name="Group 2"/>
          <p:cNvGrpSpPr>
            <a:grpSpLocks/>
          </p:cNvGrpSpPr>
          <p:nvPr/>
        </p:nvGrpSpPr>
        <p:grpSpPr bwMode="auto">
          <a:xfrm>
            <a:off x="857250" y="928688"/>
            <a:ext cx="7643813" cy="5643562"/>
            <a:chOff x="1521" y="1854"/>
            <a:chExt cx="9720" cy="7020"/>
          </a:xfrm>
        </p:grpSpPr>
        <p:sp>
          <p:nvSpPr>
            <p:cNvPr id="41987" name="Text Box 3"/>
            <p:cNvSpPr txBox="1">
              <a:spLocks noChangeArrowheads="1"/>
            </p:cNvSpPr>
            <p:nvPr/>
          </p:nvSpPr>
          <p:spPr bwMode="auto">
            <a:xfrm>
              <a:off x="4941" y="2394"/>
              <a:ext cx="25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Вихідна сировина</a:t>
              </a:r>
              <a:endParaRPr lang="ru-RU"/>
            </a:p>
          </p:txBody>
        </p:sp>
        <p:sp>
          <p:nvSpPr>
            <p:cNvPr id="41988" name="Text Box 4"/>
            <p:cNvSpPr txBox="1">
              <a:spLocks noChangeArrowheads="1"/>
            </p:cNvSpPr>
            <p:nvPr/>
          </p:nvSpPr>
          <p:spPr bwMode="auto">
            <a:xfrm>
              <a:off x="1521" y="3294"/>
              <a:ext cx="4500" cy="900"/>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Матричні настойки; </a:t>
              </a:r>
              <a:br>
                <a:rPr lang="uk-UA" sz="1200">
                  <a:latin typeface="Times New Roman" pitchFamily="18" charset="0"/>
                </a:rPr>
              </a:br>
              <a:r>
                <a:rPr lang="uk-UA" sz="1200">
                  <a:latin typeface="Times New Roman" pitchFamily="18" charset="0"/>
                </a:rPr>
                <a:t>речовини, розчинні в оліях</a:t>
              </a:r>
              <a:endParaRPr lang="ru-RU"/>
            </a:p>
          </p:txBody>
        </p:sp>
        <p:sp>
          <p:nvSpPr>
            <p:cNvPr id="41989" name="Text Box 5"/>
            <p:cNvSpPr txBox="1">
              <a:spLocks noChangeArrowheads="1"/>
            </p:cNvSpPr>
            <p:nvPr/>
          </p:nvSpPr>
          <p:spPr bwMode="auto">
            <a:xfrm>
              <a:off x="1521" y="4554"/>
              <a:ext cx="4500" cy="108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 або відмірювання </a:t>
              </a:r>
              <a:br>
                <a:rPr lang="uk-UA" sz="1200">
                  <a:latin typeface="Times New Roman" pitchFamily="18" charset="0"/>
                </a:rPr>
              </a:br>
              <a:r>
                <a:rPr lang="uk-UA" sz="1200">
                  <a:latin typeface="Times New Roman" pitchFamily="18" charset="0"/>
                </a:rPr>
                <a:t>каліброваним краплеміром розрахованої кількості</a:t>
              </a:r>
              <a:endParaRPr lang="ru-RU"/>
            </a:p>
          </p:txBody>
        </p:sp>
        <p:sp>
          <p:nvSpPr>
            <p:cNvPr id="41990" name="Freeform 6"/>
            <p:cNvSpPr>
              <a:spLocks/>
            </p:cNvSpPr>
            <p:nvPr/>
          </p:nvSpPr>
          <p:spPr bwMode="auto">
            <a:xfrm>
              <a:off x="6199" y="2754"/>
              <a:ext cx="2" cy="204"/>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41991" name="Freeform 7"/>
            <p:cNvSpPr>
              <a:spLocks/>
            </p:cNvSpPr>
            <p:nvPr/>
          </p:nvSpPr>
          <p:spPr bwMode="auto">
            <a:xfrm>
              <a:off x="3679" y="29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41992" name="Text Box 8"/>
            <p:cNvSpPr txBox="1">
              <a:spLocks noChangeArrowheads="1"/>
            </p:cNvSpPr>
            <p:nvPr/>
          </p:nvSpPr>
          <p:spPr bwMode="auto">
            <a:xfrm>
              <a:off x="1521" y="6894"/>
              <a:ext cx="9720" cy="54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Струшування зверху вниз (потенціювання) 10 разів</a:t>
              </a:r>
              <a:endParaRPr lang="ru-RU"/>
            </a:p>
          </p:txBody>
        </p:sp>
        <p:sp>
          <p:nvSpPr>
            <p:cNvPr id="41993" name="Text Box 9"/>
            <p:cNvSpPr txBox="1">
              <a:spLocks noChangeArrowheads="1"/>
            </p:cNvSpPr>
            <p:nvPr/>
          </p:nvSpPr>
          <p:spPr bwMode="auto">
            <a:xfrm>
              <a:off x="1521" y="7794"/>
              <a:ext cx="97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Контроль якості</a:t>
              </a:r>
              <a:endParaRPr lang="ru-RU"/>
            </a:p>
          </p:txBody>
        </p:sp>
        <p:sp>
          <p:nvSpPr>
            <p:cNvPr id="41994" name="Text Box 10"/>
            <p:cNvSpPr txBox="1">
              <a:spLocks noChangeArrowheads="1"/>
            </p:cNvSpPr>
            <p:nvPr/>
          </p:nvSpPr>
          <p:spPr bwMode="auto">
            <a:xfrm>
              <a:off x="1521" y="8514"/>
              <a:ext cx="97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Упаковка та оформлення до відпуску</a:t>
              </a:r>
              <a:endParaRPr lang="ru-RU"/>
            </a:p>
          </p:txBody>
        </p:sp>
        <p:sp>
          <p:nvSpPr>
            <p:cNvPr id="41995" name="Freeform 11"/>
            <p:cNvSpPr>
              <a:spLocks/>
            </p:cNvSpPr>
            <p:nvPr/>
          </p:nvSpPr>
          <p:spPr bwMode="auto">
            <a:xfrm>
              <a:off x="8899" y="29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41996" name="Rectangle 12"/>
            <p:cNvSpPr>
              <a:spLocks noChangeArrowheads="1"/>
            </p:cNvSpPr>
            <p:nvPr/>
          </p:nvSpPr>
          <p:spPr bwMode="auto">
            <a:xfrm>
              <a:off x="6561" y="3294"/>
              <a:ext cx="4680" cy="900"/>
            </a:xfrm>
            <a:prstGeom prst="rect">
              <a:avLst/>
            </a:prstGeom>
            <a:solidFill>
              <a:srgbClr val="FFFFFF"/>
            </a:solidFill>
            <a:ln w="9525">
              <a:solidFill>
                <a:srgbClr val="000000"/>
              </a:solidFill>
              <a:miter lim="800000"/>
              <a:headEnd/>
              <a:tailEnd/>
            </a:ln>
          </p:spPr>
          <p:txBody>
            <a:bodyPr tIns="0" bIns="0"/>
            <a:lstStyle/>
            <a:p>
              <a:pPr algn="ctr">
                <a:spcAft>
                  <a:spcPts val="1000"/>
                </a:spcAft>
              </a:pPr>
              <a:r>
                <a:rPr lang="uk-UA" sz="1200">
                  <a:latin typeface="Times New Roman" pitchFamily="18" charset="0"/>
                </a:rPr>
                <a:t>Олія</a:t>
              </a:r>
              <a:r>
                <a:rPr lang="ru-RU" sz="1200">
                  <a:latin typeface="Times New Roman" pitchFamily="18" charset="0"/>
                </a:rPr>
                <a:t> </a:t>
              </a:r>
              <a:r>
                <a:rPr lang="uk-UA" sz="1200">
                  <a:latin typeface="Times New Roman" pitchFamily="18" charset="0"/>
                </a:rPr>
                <a:t>(маслинова, мигдальна, соняшникова, вазелінова тощо)</a:t>
              </a:r>
              <a:endParaRPr lang="ru-RU"/>
            </a:p>
          </p:txBody>
        </p:sp>
        <p:sp>
          <p:nvSpPr>
            <p:cNvPr id="41997" name="Line 13"/>
            <p:cNvSpPr>
              <a:spLocks noChangeShapeType="1"/>
            </p:cNvSpPr>
            <p:nvPr/>
          </p:nvSpPr>
          <p:spPr bwMode="auto">
            <a:xfrm>
              <a:off x="3681" y="2934"/>
              <a:ext cx="5220" cy="0"/>
            </a:xfrm>
            <a:prstGeom prst="line">
              <a:avLst/>
            </a:prstGeom>
            <a:noFill/>
            <a:ln w="9525">
              <a:solidFill>
                <a:srgbClr val="000000"/>
              </a:solidFill>
              <a:round/>
              <a:headEnd/>
              <a:tailEnd/>
            </a:ln>
          </p:spPr>
          <p:txBody>
            <a:bodyPr/>
            <a:lstStyle/>
            <a:p>
              <a:endParaRPr lang="ru-RU"/>
            </a:p>
          </p:txBody>
        </p:sp>
        <p:sp>
          <p:nvSpPr>
            <p:cNvPr id="41998" name="Line 14"/>
            <p:cNvSpPr>
              <a:spLocks noChangeShapeType="1"/>
            </p:cNvSpPr>
            <p:nvPr/>
          </p:nvSpPr>
          <p:spPr bwMode="auto">
            <a:xfrm>
              <a:off x="3681" y="4194"/>
              <a:ext cx="0" cy="360"/>
            </a:xfrm>
            <a:prstGeom prst="line">
              <a:avLst/>
            </a:prstGeom>
            <a:noFill/>
            <a:ln w="9525">
              <a:solidFill>
                <a:srgbClr val="000000"/>
              </a:solidFill>
              <a:round/>
              <a:headEnd/>
              <a:tailEnd type="stealth" w="sm" len="med"/>
            </a:ln>
          </p:spPr>
          <p:txBody>
            <a:bodyPr/>
            <a:lstStyle/>
            <a:p>
              <a:endParaRPr lang="ru-RU"/>
            </a:p>
          </p:txBody>
        </p:sp>
        <p:sp>
          <p:nvSpPr>
            <p:cNvPr id="41999" name="Line 15"/>
            <p:cNvSpPr>
              <a:spLocks noChangeShapeType="1"/>
            </p:cNvSpPr>
            <p:nvPr/>
          </p:nvSpPr>
          <p:spPr bwMode="auto">
            <a:xfrm>
              <a:off x="3681" y="5634"/>
              <a:ext cx="0" cy="360"/>
            </a:xfrm>
            <a:prstGeom prst="line">
              <a:avLst/>
            </a:prstGeom>
            <a:noFill/>
            <a:ln w="9525">
              <a:solidFill>
                <a:srgbClr val="000000"/>
              </a:solidFill>
              <a:round/>
              <a:headEnd/>
              <a:tailEnd type="stealth" w="sm" len="med"/>
            </a:ln>
          </p:spPr>
          <p:txBody>
            <a:bodyPr/>
            <a:lstStyle/>
            <a:p>
              <a:endParaRPr lang="ru-RU"/>
            </a:p>
          </p:txBody>
        </p:sp>
        <p:sp>
          <p:nvSpPr>
            <p:cNvPr id="42000" name="Line 16"/>
            <p:cNvSpPr>
              <a:spLocks noChangeShapeType="1"/>
            </p:cNvSpPr>
            <p:nvPr/>
          </p:nvSpPr>
          <p:spPr bwMode="auto">
            <a:xfrm>
              <a:off x="6381" y="7434"/>
              <a:ext cx="0" cy="360"/>
            </a:xfrm>
            <a:prstGeom prst="line">
              <a:avLst/>
            </a:prstGeom>
            <a:noFill/>
            <a:ln w="9525">
              <a:solidFill>
                <a:srgbClr val="000000"/>
              </a:solidFill>
              <a:round/>
              <a:headEnd/>
              <a:tailEnd type="stealth" w="sm" len="med"/>
            </a:ln>
          </p:spPr>
          <p:txBody>
            <a:bodyPr/>
            <a:lstStyle/>
            <a:p>
              <a:endParaRPr lang="ru-RU"/>
            </a:p>
          </p:txBody>
        </p:sp>
        <p:sp>
          <p:nvSpPr>
            <p:cNvPr id="42001" name="Line 17"/>
            <p:cNvSpPr>
              <a:spLocks noChangeShapeType="1"/>
            </p:cNvSpPr>
            <p:nvPr/>
          </p:nvSpPr>
          <p:spPr bwMode="auto">
            <a:xfrm>
              <a:off x="6381" y="8154"/>
              <a:ext cx="0" cy="360"/>
            </a:xfrm>
            <a:prstGeom prst="line">
              <a:avLst/>
            </a:prstGeom>
            <a:noFill/>
            <a:ln w="9525">
              <a:solidFill>
                <a:srgbClr val="000000"/>
              </a:solidFill>
              <a:round/>
              <a:headEnd/>
              <a:tailEnd type="stealth" w="sm" len="med"/>
            </a:ln>
          </p:spPr>
          <p:txBody>
            <a:bodyPr/>
            <a:lstStyle/>
            <a:p>
              <a:endParaRPr lang="ru-RU"/>
            </a:p>
          </p:txBody>
        </p:sp>
        <p:sp>
          <p:nvSpPr>
            <p:cNvPr id="42002" name="Line 18"/>
            <p:cNvSpPr>
              <a:spLocks noChangeShapeType="1"/>
            </p:cNvSpPr>
            <p:nvPr/>
          </p:nvSpPr>
          <p:spPr bwMode="auto">
            <a:xfrm>
              <a:off x="6201" y="2214"/>
              <a:ext cx="0" cy="180"/>
            </a:xfrm>
            <a:prstGeom prst="line">
              <a:avLst/>
            </a:prstGeom>
            <a:noFill/>
            <a:ln w="9525">
              <a:solidFill>
                <a:srgbClr val="000000"/>
              </a:solidFill>
              <a:round/>
              <a:headEnd/>
              <a:tailEnd type="stealth" w="sm" len="med"/>
            </a:ln>
          </p:spPr>
          <p:txBody>
            <a:bodyPr/>
            <a:lstStyle/>
            <a:p>
              <a:endParaRPr lang="ru-RU"/>
            </a:p>
          </p:txBody>
        </p:sp>
        <p:sp>
          <p:nvSpPr>
            <p:cNvPr id="42003" name="Text Box 19"/>
            <p:cNvSpPr txBox="1">
              <a:spLocks noChangeArrowheads="1"/>
            </p:cNvSpPr>
            <p:nvPr/>
          </p:nvSpPr>
          <p:spPr bwMode="auto">
            <a:xfrm>
              <a:off x="4941" y="1854"/>
              <a:ext cx="2554"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Рецептурний пропис</a:t>
              </a:r>
              <a:endParaRPr lang="ru-RU"/>
            </a:p>
          </p:txBody>
        </p:sp>
        <p:sp>
          <p:nvSpPr>
            <p:cNvPr id="42004" name="Line 20"/>
            <p:cNvSpPr>
              <a:spLocks noChangeShapeType="1"/>
            </p:cNvSpPr>
            <p:nvPr/>
          </p:nvSpPr>
          <p:spPr bwMode="auto">
            <a:xfrm>
              <a:off x="8901" y="4194"/>
              <a:ext cx="0" cy="360"/>
            </a:xfrm>
            <a:prstGeom prst="line">
              <a:avLst/>
            </a:prstGeom>
            <a:noFill/>
            <a:ln w="9525">
              <a:solidFill>
                <a:srgbClr val="000000"/>
              </a:solidFill>
              <a:round/>
              <a:headEnd/>
              <a:tailEnd type="stealth" w="sm" len="med"/>
            </a:ln>
          </p:spPr>
          <p:txBody>
            <a:bodyPr/>
            <a:lstStyle/>
            <a:p>
              <a:endParaRPr lang="ru-RU"/>
            </a:p>
          </p:txBody>
        </p:sp>
        <p:sp>
          <p:nvSpPr>
            <p:cNvPr id="42005" name="Text Box 21"/>
            <p:cNvSpPr txBox="1">
              <a:spLocks noChangeArrowheads="1"/>
            </p:cNvSpPr>
            <p:nvPr/>
          </p:nvSpPr>
          <p:spPr bwMode="auto">
            <a:xfrm>
              <a:off x="6561" y="4554"/>
              <a:ext cx="4680" cy="108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 </a:t>
              </a:r>
            </a:p>
            <a:p>
              <a:pPr algn="ctr">
                <a:spcBef>
                  <a:spcPts val="300"/>
                </a:spcBef>
                <a:spcAft>
                  <a:spcPts val="300"/>
                </a:spcAft>
              </a:pPr>
              <a:r>
                <a:rPr lang="uk-UA" sz="1200">
                  <a:latin typeface="Times New Roman" pitchFamily="18" charset="0"/>
                </a:rPr>
                <a:t>розрахованої кількості олії</a:t>
              </a:r>
              <a:endParaRPr lang="ru-RU"/>
            </a:p>
          </p:txBody>
        </p:sp>
        <p:sp>
          <p:nvSpPr>
            <p:cNvPr id="42006" name="Line 22"/>
            <p:cNvSpPr>
              <a:spLocks noChangeShapeType="1"/>
            </p:cNvSpPr>
            <p:nvPr/>
          </p:nvSpPr>
          <p:spPr bwMode="auto">
            <a:xfrm>
              <a:off x="8901" y="5634"/>
              <a:ext cx="0" cy="360"/>
            </a:xfrm>
            <a:prstGeom prst="line">
              <a:avLst/>
            </a:prstGeom>
            <a:noFill/>
            <a:ln w="9525">
              <a:solidFill>
                <a:srgbClr val="000000"/>
              </a:solidFill>
              <a:round/>
              <a:headEnd/>
              <a:tailEnd type="stealth" w="sm" len="med"/>
            </a:ln>
          </p:spPr>
          <p:txBody>
            <a:bodyPr/>
            <a:lstStyle/>
            <a:p>
              <a:endParaRPr lang="ru-RU"/>
            </a:p>
          </p:txBody>
        </p:sp>
        <p:sp>
          <p:nvSpPr>
            <p:cNvPr id="42007" name="Rectangle 23"/>
            <p:cNvSpPr>
              <a:spLocks noChangeArrowheads="1"/>
            </p:cNvSpPr>
            <p:nvPr/>
          </p:nvSpPr>
          <p:spPr bwMode="auto">
            <a:xfrm>
              <a:off x="1521" y="5994"/>
              <a:ext cx="9720" cy="540"/>
            </a:xfrm>
            <a:prstGeom prst="rect">
              <a:avLst/>
            </a:prstGeom>
            <a:solidFill>
              <a:srgbClr val="FFFFFF"/>
            </a:solidFill>
            <a:ln w="9525">
              <a:solidFill>
                <a:srgbClr val="000000"/>
              </a:solidFill>
              <a:miter lim="800000"/>
              <a:headEnd/>
              <a:tailEnd/>
            </a:ln>
          </p:spPr>
          <p:txBody>
            <a:bodyPr/>
            <a:lstStyle/>
            <a:p>
              <a:pPr algn="ctr">
                <a:spcAft>
                  <a:spcPts val="1000"/>
                </a:spcAft>
              </a:pPr>
              <a:r>
                <a:rPr lang="uk-UA" sz="1100">
                  <a:latin typeface="Calibri" pitchFamily="34" charset="0"/>
                </a:rPr>
                <a:t>Змішування або розчинення</a:t>
              </a:r>
              <a:endParaRPr lang="ru-RU"/>
            </a:p>
          </p:txBody>
        </p:sp>
        <p:sp>
          <p:nvSpPr>
            <p:cNvPr id="42008" name="Line 24"/>
            <p:cNvSpPr>
              <a:spLocks noChangeShapeType="1"/>
            </p:cNvSpPr>
            <p:nvPr/>
          </p:nvSpPr>
          <p:spPr bwMode="auto">
            <a:xfrm>
              <a:off x="6381" y="6534"/>
              <a:ext cx="0" cy="360"/>
            </a:xfrm>
            <a:prstGeom prst="line">
              <a:avLst/>
            </a:prstGeom>
            <a:noFill/>
            <a:ln w="9525">
              <a:solidFill>
                <a:srgbClr val="000000"/>
              </a:solidFill>
              <a:round/>
              <a:headEnd/>
              <a:tailEnd type="stealth" w="sm" len="med"/>
            </a:ln>
          </p:spPr>
          <p:txBody>
            <a:bodyPr/>
            <a:lstStyle/>
            <a:p>
              <a:endParaRPr lang="ru-RU"/>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85000" lnSpcReduction="20000"/>
          </a:bodyPr>
          <a:lstStyle/>
          <a:p>
            <a:pPr marL="274320" indent="-274320" algn="just" fontAlgn="auto" hangingPunct="0">
              <a:spcAft>
                <a:spcPts val="0"/>
              </a:spcAft>
              <a:buFont typeface="Wingdings 2"/>
              <a:buNone/>
              <a:defRPr/>
            </a:pPr>
            <a:r>
              <a:rPr lang="ru-RU" i="1" dirty="0" smtClean="0"/>
              <a:t>Штамп </a:t>
            </a:r>
            <a:r>
              <a:rPr lang="ru-RU" i="1" dirty="0" err="1" smtClean="0"/>
              <a:t>лікувально-профілактичного</a:t>
            </a:r>
            <a:r>
              <a:rPr lang="ru-RU" i="1" dirty="0" smtClean="0"/>
              <a:t> закладу</a:t>
            </a:r>
            <a:endParaRPr lang="ru-RU" dirty="0" smtClean="0"/>
          </a:p>
          <a:p>
            <a:pPr marL="274320" indent="-274320" algn="just" fontAlgn="auto" hangingPunct="0">
              <a:spcAft>
                <a:spcPts val="0"/>
              </a:spcAft>
              <a:buFont typeface="Wingdings 2"/>
              <a:buNone/>
              <a:defRPr/>
            </a:pPr>
            <a:r>
              <a:rPr lang="ru-RU" i="1" dirty="0" smtClean="0"/>
              <a:t>Дата </a:t>
            </a:r>
            <a:endParaRPr lang="ru-RU" dirty="0" smtClean="0"/>
          </a:p>
          <a:p>
            <a:pPr marL="274320" indent="-274320" algn="just" fontAlgn="auto" hangingPunct="0">
              <a:spcAft>
                <a:spcPts val="0"/>
              </a:spcAft>
              <a:buFont typeface="Wingdings 2"/>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хворого, </a:t>
            </a:r>
            <a:r>
              <a:rPr lang="ru-RU" i="1" dirty="0" err="1" smtClean="0"/>
              <a:t>вік</a:t>
            </a:r>
            <a:endParaRPr lang="ru-RU" i="1" dirty="0" smtClean="0"/>
          </a:p>
          <a:p>
            <a:pPr marL="274320" indent="-274320" algn="just" fontAlgn="auto" hangingPunct="0">
              <a:spcAft>
                <a:spcPts val="0"/>
              </a:spcAft>
              <a:buFont typeface="Wingdings 2"/>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a:t>
            </a:r>
            <a:r>
              <a:rPr lang="ru-RU" i="1" dirty="0" err="1" smtClean="0"/>
              <a:t>лікаря</a:t>
            </a:r>
            <a:endParaRPr lang="ru-RU" dirty="0" smtClean="0"/>
          </a:p>
          <a:p>
            <a:pPr marL="274320" indent="-274320" fontAlgn="auto" hangingPunct="0">
              <a:spcAft>
                <a:spcPts val="0"/>
              </a:spcAft>
              <a:buFont typeface="Wingdings 2"/>
              <a:buNone/>
              <a:defRPr/>
            </a:pPr>
            <a:r>
              <a:rPr lang="uk-UA" i="1" dirty="0" smtClean="0"/>
              <a:t>	</a:t>
            </a:r>
            <a:r>
              <a:rPr lang="en-US" i="1" dirty="0" err="1" smtClean="0"/>
              <a:t>Rp</a:t>
            </a:r>
            <a:r>
              <a:rPr lang="ru-RU" i="1" dirty="0" smtClean="0"/>
              <a:t>.: </a:t>
            </a:r>
            <a:r>
              <a:rPr lang="de-DE" i="1" dirty="0" smtClean="0"/>
              <a:t>Oleum</a:t>
            </a:r>
            <a:r>
              <a:rPr lang="de-DE" b="1" dirty="0" smtClean="0"/>
              <a:t> </a:t>
            </a:r>
            <a:r>
              <a:rPr lang="en-US" i="1" dirty="0" err="1" smtClean="0"/>
              <a:t>Ledum</a:t>
            </a:r>
            <a:r>
              <a:rPr lang="en-US" i="1" dirty="0" smtClean="0"/>
              <a:t> </a:t>
            </a:r>
            <a:r>
              <a:rPr lang="ru-RU" i="1" dirty="0" smtClean="0"/>
              <a:t>10 % – 5,0 </a:t>
            </a:r>
            <a:endParaRPr lang="ru-RU" dirty="0" smtClean="0"/>
          </a:p>
          <a:p>
            <a:pPr marL="274320" indent="-274320" fontAlgn="auto" hangingPunct="0">
              <a:spcAft>
                <a:spcPts val="0"/>
              </a:spcAft>
              <a:buFont typeface="Wingdings 2"/>
              <a:buNone/>
              <a:defRPr/>
            </a:pPr>
            <a:r>
              <a:rPr lang="ru-RU" i="1" dirty="0" smtClean="0"/>
              <a:t>	        D. S. </a:t>
            </a:r>
            <a:r>
              <a:rPr lang="uk-UA" i="1" dirty="0" smtClean="0"/>
              <a:t>Для змащування уражених поверхонь шкіри</a:t>
            </a:r>
            <a:endParaRPr lang="ru-RU" dirty="0" smtClean="0"/>
          </a:p>
          <a:p>
            <a:pPr marL="274320" indent="-274320" algn="just" fontAlgn="auto" hangingPunct="0">
              <a:spcAft>
                <a:spcPts val="0"/>
              </a:spcAft>
              <a:buFont typeface="Wingdings 2"/>
              <a:buNone/>
              <a:defRPr/>
            </a:pPr>
            <a:r>
              <a:rPr lang="ru-RU" i="1" dirty="0" err="1" smtClean="0"/>
              <a:t>Підпис</a:t>
            </a:r>
            <a:r>
              <a:rPr lang="ru-RU" i="1" dirty="0" smtClean="0"/>
              <a:t> </a:t>
            </a:r>
            <a:r>
              <a:rPr lang="ru-RU" i="1" dirty="0" err="1" smtClean="0"/>
              <a:t>лікаря</a:t>
            </a:r>
            <a:endParaRPr lang="ru-RU" dirty="0" smtClean="0"/>
          </a:p>
          <a:p>
            <a:pPr marL="274320" indent="-274320" algn="just" fontAlgn="auto" hangingPunct="0">
              <a:spcAft>
                <a:spcPts val="0"/>
              </a:spcAft>
              <a:buFont typeface="Wingdings 2"/>
              <a:buNone/>
              <a:defRPr/>
            </a:pPr>
            <a:r>
              <a:rPr lang="ru-RU" i="1" dirty="0" err="1" smtClean="0"/>
              <a:t>Особова</a:t>
            </a:r>
            <a:r>
              <a:rPr lang="ru-RU" i="1" dirty="0" smtClean="0"/>
              <a:t> печатка </a:t>
            </a:r>
            <a:r>
              <a:rPr lang="ru-RU" i="1" dirty="0" err="1" smtClean="0"/>
              <a:t>лікаря</a:t>
            </a:r>
            <a:endParaRPr lang="ru-RU" dirty="0" smtClean="0"/>
          </a:p>
          <a:p>
            <a:pPr marL="274320" indent="-274320" fontAlgn="auto" hangingPunct="0">
              <a:spcAft>
                <a:spcPts val="0"/>
              </a:spcAft>
              <a:buFont typeface="Wingdings 2"/>
              <a:buChar char=""/>
              <a:defRPr/>
            </a:pPr>
            <a:endParaRPr lang="ru-RU" dirty="0" smtClean="0"/>
          </a:p>
          <a:p>
            <a:pPr marL="274320" indent="-274320" fontAlgn="auto" hangingPunct="0">
              <a:spcAft>
                <a:spcPts val="0"/>
              </a:spcAft>
              <a:buFont typeface="Wingdings 2"/>
              <a:buChar char=""/>
              <a:defRPr/>
            </a:pPr>
            <a:r>
              <a:rPr lang="ru-RU" b="1" i="1" dirty="0" smtClean="0"/>
              <a:t>Характеристика </a:t>
            </a:r>
            <a:r>
              <a:rPr lang="ru-RU" b="1" i="1" dirty="0" err="1" smtClean="0"/>
              <a:t>лікарського</a:t>
            </a:r>
            <a:r>
              <a:rPr lang="ru-RU" b="1" i="1" dirty="0" smtClean="0"/>
              <a:t> препарату. </a:t>
            </a:r>
            <a:r>
              <a:rPr lang="ru-RU" dirty="0" err="1" smtClean="0"/>
              <a:t>Гомеопатична</a:t>
            </a:r>
            <a:r>
              <a:rPr lang="ru-RU" dirty="0" smtClean="0"/>
              <a:t> </a:t>
            </a:r>
            <a:r>
              <a:rPr lang="ru-RU" dirty="0" err="1" smtClean="0"/>
              <a:t>олія</a:t>
            </a:r>
            <a:r>
              <a:rPr lang="ru-RU" dirty="0" smtClean="0"/>
              <a:t>, до складу </a:t>
            </a:r>
            <a:r>
              <a:rPr lang="ru-RU" dirty="0" err="1" smtClean="0"/>
              <a:t>якої</a:t>
            </a:r>
            <a:r>
              <a:rPr lang="ru-RU" dirty="0" smtClean="0"/>
              <a:t> входить </a:t>
            </a:r>
            <a:r>
              <a:rPr lang="ru-RU" dirty="0" err="1" smtClean="0"/>
              <a:t>сировина</a:t>
            </a:r>
            <a:r>
              <a:rPr lang="ru-RU" dirty="0" smtClean="0"/>
              <a:t> </a:t>
            </a:r>
            <a:r>
              <a:rPr lang="ru-RU" dirty="0" err="1" smtClean="0"/>
              <a:t>рослинного</a:t>
            </a:r>
            <a:r>
              <a:rPr lang="ru-RU" dirty="0" smtClean="0"/>
              <a:t> </a:t>
            </a:r>
            <a:r>
              <a:rPr lang="ru-RU" dirty="0" err="1" smtClean="0"/>
              <a:t>походження</a:t>
            </a:r>
            <a:r>
              <a:rPr lang="ru-RU" dirty="0" smtClean="0"/>
              <a:t> </a:t>
            </a:r>
            <a:r>
              <a:rPr lang="ru-RU" dirty="0" err="1" smtClean="0"/>
              <a:t>Багно</a:t>
            </a:r>
            <a:r>
              <a:rPr lang="ru-RU" dirty="0" smtClean="0"/>
              <a:t> </a:t>
            </a:r>
            <a:r>
              <a:rPr lang="ru-RU" dirty="0" err="1" smtClean="0"/>
              <a:t>звичайне</a:t>
            </a:r>
            <a:r>
              <a:rPr lang="ru-RU" dirty="0" smtClean="0"/>
              <a:t>. Як </a:t>
            </a:r>
            <a:r>
              <a:rPr lang="ru-RU" dirty="0" err="1" smtClean="0"/>
              <a:t>розчинник</a:t>
            </a:r>
            <a:r>
              <a:rPr lang="ru-RU" dirty="0" smtClean="0"/>
              <a:t> </a:t>
            </a:r>
            <a:r>
              <a:rPr lang="ru-RU" dirty="0" err="1" smtClean="0"/>
              <a:t>можна</a:t>
            </a:r>
            <a:r>
              <a:rPr lang="ru-RU" dirty="0" smtClean="0"/>
              <a:t> </a:t>
            </a:r>
            <a:r>
              <a:rPr lang="ru-RU" dirty="0" err="1" smtClean="0"/>
              <a:t>використовувати</a:t>
            </a:r>
            <a:r>
              <a:rPr lang="ru-RU" dirty="0" smtClean="0"/>
              <a:t> </a:t>
            </a:r>
            <a:r>
              <a:rPr lang="ru-RU" dirty="0" err="1" smtClean="0"/>
              <a:t>соняшникову</a:t>
            </a:r>
            <a:r>
              <a:rPr lang="ru-RU" dirty="0" smtClean="0"/>
              <a:t>, </a:t>
            </a:r>
            <a:r>
              <a:rPr lang="ru-RU" dirty="0" err="1" smtClean="0"/>
              <a:t>вазелінову</a:t>
            </a:r>
            <a:r>
              <a:rPr lang="ru-RU" dirty="0" smtClean="0"/>
              <a:t>, </a:t>
            </a:r>
            <a:r>
              <a:rPr lang="ru-RU" dirty="0" err="1" smtClean="0"/>
              <a:t>або</a:t>
            </a:r>
            <a:r>
              <a:rPr lang="ru-RU" dirty="0" smtClean="0"/>
              <a:t> </a:t>
            </a:r>
            <a:r>
              <a:rPr lang="ru-RU" dirty="0" err="1" smtClean="0"/>
              <a:t>мигдальну</a:t>
            </a:r>
            <a:r>
              <a:rPr lang="ru-RU" dirty="0" smtClean="0"/>
              <a:t>, </a:t>
            </a:r>
            <a:r>
              <a:rPr lang="ru-RU" dirty="0" err="1" smtClean="0"/>
              <a:t>оливкову</a:t>
            </a:r>
            <a:r>
              <a:rPr lang="ru-RU" dirty="0" smtClean="0"/>
              <a:t>, </a:t>
            </a:r>
            <a:r>
              <a:rPr lang="ru-RU" dirty="0" err="1" smtClean="0"/>
              <a:t>абрикосову</a:t>
            </a:r>
            <a:r>
              <a:rPr lang="ru-RU" dirty="0" smtClean="0"/>
              <a:t>, </a:t>
            </a:r>
            <a:r>
              <a:rPr lang="ru-RU" dirty="0" err="1" smtClean="0"/>
              <a:t>виноградну</a:t>
            </a:r>
            <a:r>
              <a:rPr lang="ru-RU" dirty="0" smtClean="0"/>
              <a:t>, </a:t>
            </a:r>
            <a:r>
              <a:rPr lang="ru-RU" dirty="0" err="1" smtClean="0"/>
              <a:t>тощо</a:t>
            </a:r>
            <a:r>
              <a:rPr lang="ru-RU" dirty="0" smtClean="0"/>
              <a:t>, </a:t>
            </a:r>
            <a:r>
              <a:rPr lang="ru-RU" dirty="0" err="1" smtClean="0"/>
              <a:t>олії</a:t>
            </a:r>
            <a:r>
              <a:rPr lang="ru-RU" dirty="0" smtClean="0"/>
              <a:t>.</a:t>
            </a:r>
            <a:endParaRPr lang="ru-RU" dirty="0"/>
          </a:p>
        </p:txBody>
      </p:sp>
      <p:sp>
        <p:nvSpPr>
          <p:cNvPr id="2" name="Заголовок 1"/>
          <p:cNvSpPr>
            <a:spLocks noGrp="1"/>
          </p:cNvSpPr>
          <p:nvPr>
            <p:ph type="title"/>
          </p:nvPr>
        </p:nvSpPr>
        <p:spPr>
          <a:xfrm>
            <a:off x="457200" y="274638"/>
            <a:ext cx="8472518" cy="1143000"/>
          </a:xfrm>
        </p:spPr>
        <p:txBody>
          <a:bodyPr>
            <a:noAutofit/>
          </a:bodyPr>
          <a:lstStyle/>
          <a:p>
            <a:pPr fontAlgn="auto">
              <a:spcAft>
                <a:spcPts val="0"/>
              </a:spcAft>
              <a:defRPr/>
            </a:pPr>
            <a:r>
              <a:rPr sz="2600" b="1" err="1" smtClean="0">
                <a:solidFill>
                  <a:schemeClr val="tx1"/>
                </a:solidFill>
              </a:rPr>
              <a:t>Rp</a:t>
            </a:r>
            <a:r>
              <a:rPr lang="ru-RU" sz="2600" b="1" smtClean="0">
                <a:solidFill>
                  <a:schemeClr val="tx1"/>
                </a:solidFill>
              </a:rPr>
              <a:t>.: </a:t>
            </a:r>
            <a:r>
              <a:rPr lang="de-DE" sz="2600" b="1" smtClean="0">
                <a:solidFill>
                  <a:schemeClr val="tx1"/>
                </a:solidFill>
              </a:rPr>
              <a:t>Oleum</a:t>
            </a:r>
            <a:r>
              <a:rPr lang="uk-UA" sz="2600" b="1" smtClean="0">
                <a:solidFill>
                  <a:schemeClr val="tx1"/>
                </a:solidFill>
              </a:rPr>
              <a:t> A</a:t>
            </a:r>
            <a:r>
              <a:rPr sz="2600" b="1" smtClean="0">
                <a:solidFill>
                  <a:schemeClr val="tx1"/>
                </a:solidFill>
              </a:rPr>
              <a:t>l</a:t>
            </a:r>
            <a:r>
              <a:rPr lang="uk-UA" sz="2600" b="1" err="1" smtClean="0">
                <a:solidFill>
                  <a:schemeClr val="tx1"/>
                </a:solidFill>
              </a:rPr>
              <a:t>ое</a:t>
            </a:r>
            <a:r>
              <a:rPr lang="uk-UA" sz="2600" b="1" smtClean="0">
                <a:solidFill>
                  <a:schemeClr val="tx1"/>
                </a:solidFill>
              </a:rPr>
              <a:t> </a:t>
            </a:r>
            <a:r>
              <a:rPr lang="it-IT" sz="2600" b="1" smtClean="0">
                <a:solidFill>
                  <a:schemeClr val="tx1"/>
                </a:solidFill>
              </a:rPr>
              <a:t>10 %</a:t>
            </a:r>
            <a:r>
              <a:rPr lang="uk-UA" sz="2600" b="1" smtClean="0">
                <a:solidFill>
                  <a:schemeClr val="tx1"/>
                </a:solidFill>
              </a:rPr>
              <a:t> – </a:t>
            </a:r>
            <a:r>
              <a:rPr lang="ru-RU" sz="2600" b="1" smtClean="0">
                <a:solidFill>
                  <a:schemeClr val="tx1"/>
                </a:solidFill>
              </a:rPr>
              <a:t>5</a:t>
            </a:r>
            <a:r>
              <a:rPr lang="uk-UA" sz="2600" b="1" smtClean="0">
                <a:solidFill>
                  <a:schemeClr val="tx1"/>
                </a:solidFill>
              </a:rPr>
              <a:t>,0</a:t>
            </a:r>
            <a:r>
              <a:rPr lang="ru-RU" sz="2600" smtClean="0">
                <a:solidFill>
                  <a:schemeClr val="tx1"/>
                </a:solidFill>
              </a:rPr>
              <a:t/>
            </a:r>
            <a:br>
              <a:rPr lang="ru-RU" sz="2600" smtClean="0">
                <a:solidFill>
                  <a:schemeClr val="tx1"/>
                </a:solidFill>
              </a:rPr>
            </a:br>
            <a:r>
              <a:rPr lang="ru-RU" sz="2600" smtClean="0">
                <a:solidFill>
                  <a:schemeClr val="tx1"/>
                </a:solidFill>
              </a:rPr>
              <a:t>        </a:t>
            </a:r>
            <a:r>
              <a:rPr sz="2600" b="1" smtClean="0">
                <a:solidFill>
                  <a:schemeClr val="tx1"/>
                </a:solidFill>
              </a:rPr>
              <a:t>D</a:t>
            </a:r>
            <a:r>
              <a:rPr lang="ru-RU" sz="2600" b="1" smtClean="0">
                <a:solidFill>
                  <a:schemeClr val="tx1"/>
                </a:solidFill>
              </a:rPr>
              <a:t>. </a:t>
            </a:r>
            <a:r>
              <a:rPr sz="2600" b="1" smtClean="0">
                <a:solidFill>
                  <a:schemeClr val="tx1"/>
                </a:solidFill>
              </a:rPr>
              <a:t>S</a:t>
            </a:r>
            <a:r>
              <a:rPr lang="ru-RU" sz="2600" b="1" smtClean="0">
                <a:solidFill>
                  <a:schemeClr val="tx1"/>
                </a:solidFill>
              </a:rPr>
              <a:t>. </a:t>
            </a:r>
            <a:r>
              <a:rPr lang="uk-UA" sz="2600" b="1" smtClean="0">
                <a:solidFill>
                  <a:schemeClr val="tx1"/>
                </a:solidFill>
              </a:rPr>
              <a:t>Для змащування уражених поверхонь шкіри</a:t>
            </a:r>
            <a:endParaRPr lang="ru-RU" sz="2600">
              <a:solidFill>
                <a:schemeClr val="tx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Содержимое 2"/>
          <p:cNvSpPr>
            <a:spLocks noGrp="1"/>
          </p:cNvSpPr>
          <p:nvPr>
            <p:ph idx="1"/>
          </p:nvPr>
        </p:nvSpPr>
        <p:spPr/>
        <p:txBody>
          <a:bodyPr/>
          <a:lstStyle/>
          <a:p>
            <a:pPr algn="ctr" hangingPunct="0">
              <a:buFont typeface="Wingdings 2" pitchFamily="18" charset="2"/>
              <a:buNone/>
            </a:pPr>
            <a:r>
              <a:rPr lang="ru-RU" b="1" smtClean="0"/>
              <a:t>ППК </a:t>
            </a:r>
            <a:r>
              <a:rPr lang="ru-RU" smtClean="0"/>
              <a:t>(зворотній бік)</a:t>
            </a:r>
          </a:p>
          <a:p>
            <a:pPr hangingPunct="0">
              <a:buFont typeface="Wingdings 2" pitchFamily="18" charset="2"/>
              <a:buNone/>
            </a:pPr>
            <a:r>
              <a:rPr lang="ru-RU" smtClean="0"/>
              <a:t>Матричної настойки </a:t>
            </a:r>
            <a:r>
              <a:rPr lang="en-US" smtClean="0"/>
              <a:t>Ledum </a:t>
            </a:r>
            <a:r>
              <a:rPr lang="ru-RU" smtClean="0"/>
              <a:t>: 0,5 г  (16 крапель)</a:t>
            </a:r>
          </a:p>
          <a:p>
            <a:pPr hangingPunct="0">
              <a:buFont typeface="Wingdings 2" pitchFamily="18" charset="2"/>
              <a:buNone/>
            </a:pPr>
            <a:r>
              <a:rPr lang="ru-RU" smtClean="0"/>
              <a:t>Олії соняшникової: 4,5 г </a:t>
            </a:r>
          </a:p>
          <a:p>
            <a:pPr hangingPunct="0">
              <a:buFont typeface="Wingdings 2" pitchFamily="18" charset="2"/>
              <a:buNone/>
            </a:pPr>
            <a:r>
              <a:rPr lang="ru-RU" smtClean="0"/>
              <a:t> </a:t>
            </a:r>
          </a:p>
          <a:p>
            <a:pPr algn="just"/>
            <a:r>
              <a:rPr lang="ru-RU" b="1" i="1" smtClean="0"/>
              <a:t>Технологія. </a:t>
            </a:r>
            <a:r>
              <a:rPr lang="ru-RU" smtClean="0"/>
              <a:t>Відважують у попередньо старованний широкогорлий флакон 4,5 г олії соняшникової та додають 16 крапель (0,5 г) матричної настойки </a:t>
            </a:r>
            <a:r>
              <a:rPr lang="en-US" smtClean="0"/>
              <a:t>Ledum, </a:t>
            </a:r>
            <a:r>
              <a:rPr lang="ru-RU" smtClean="0"/>
              <a:t>закупорюють, потенціюють 10 раз. Наклеюють № рецепта. Заповнюють ППК (лицьовий бік).</a:t>
            </a:r>
          </a:p>
        </p:txBody>
      </p:sp>
      <p:sp>
        <p:nvSpPr>
          <p:cNvPr id="2" name="Заголовок 1"/>
          <p:cNvSpPr>
            <a:spLocks noGrp="1"/>
          </p:cNvSpPr>
          <p:nvPr>
            <p:ph type="title"/>
          </p:nvPr>
        </p:nvSpPr>
        <p:spPr/>
        <p:txBody>
          <a:bodyPr/>
          <a:lstStyle/>
          <a:p>
            <a:pPr fontAlgn="auto">
              <a:spcAft>
                <a:spcPts val="0"/>
              </a:spcAft>
              <a:defRPr/>
            </a:pPr>
            <a:r>
              <a:rPr lang="ru-RU" b="1" i="1" err="1" smtClean="0">
                <a:solidFill>
                  <a:schemeClr val="tx1"/>
                </a:solidFill>
              </a:rPr>
              <a:t>Технологія</a:t>
            </a:r>
            <a:endParaRPr lang="ru-RU">
              <a:solidFill>
                <a:schemeClr val="tx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Содержимое 2"/>
          <p:cNvSpPr>
            <a:spLocks noGrp="1"/>
          </p:cNvSpPr>
          <p:nvPr>
            <p:ph idx="1"/>
          </p:nvPr>
        </p:nvSpPr>
        <p:spPr/>
        <p:txBody>
          <a:bodyPr/>
          <a:lstStyle/>
          <a:p>
            <a:pPr algn="ctr" hangingPunct="0">
              <a:buFont typeface="Wingdings 2" pitchFamily="18" charset="2"/>
              <a:buNone/>
            </a:pPr>
            <a:r>
              <a:rPr lang="ru-RU" b="1" smtClean="0"/>
              <a:t>ППК</a:t>
            </a:r>
            <a:r>
              <a:rPr lang="ru-RU" smtClean="0"/>
              <a:t> (лицьовий бік)</a:t>
            </a:r>
          </a:p>
          <a:p>
            <a:pPr algn="ctr" hangingPunct="0">
              <a:buFont typeface="Wingdings 2" pitchFamily="18" charset="2"/>
              <a:buNone/>
            </a:pPr>
            <a:r>
              <a:rPr lang="ru-RU" smtClean="0"/>
              <a:t>Дата                 № рецепта</a:t>
            </a:r>
          </a:p>
          <a:p>
            <a:pPr hangingPunct="0">
              <a:buFont typeface="Wingdings 2" pitchFamily="18" charset="2"/>
              <a:buNone/>
            </a:pPr>
            <a:r>
              <a:rPr lang="ru-RU" smtClean="0"/>
              <a:t>			     </a:t>
            </a:r>
            <a:r>
              <a:rPr lang="en-US" smtClean="0"/>
              <a:t>Olei Helianthi</a:t>
            </a:r>
            <a:r>
              <a:rPr lang="ru-RU" smtClean="0"/>
              <a:t> 4,5</a:t>
            </a:r>
          </a:p>
          <a:p>
            <a:pPr algn="ctr" hangingPunct="0">
              <a:buFont typeface="Wingdings 2" pitchFamily="18" charset="2"/>
              <a:buNone/>
            </a:pPr>
            <a:r>
              <a:rPr lang="en-US" u="sng" smtClean="0"/>
              <a:t>Ledum </a:t>
            </a:r>
            <a:r>
              <a:rPr lang="ru-RU" u="sng" smtClean="0"/>
              <a:t>Ѳ </a:t>
            </a:r>
            <a:r>
              <a:rPr lang="en-US" u="sng" smtClean="0"/>
              <a:t>0,5 (gtts. XVI)</a:t>
            </a:r>
            <a:endParaRPr lang="ru-RU" smtClean="0"/>
          </a:p>
          <a:p>
            <a:pPr hangingPunct="0">
              <a:buFont typeface="Wingdings 2" pitchFamily="18" charset="2"/>
              <a:buNone/>
            </a:pPr>
            <a:r>
              <a:rPr lang="ru-RU" smtClean="0"/>
              <a:t>			      </a:t>
            </a:r>
            <a:r>
              <a:rPr lang="en-US" smtClean="0"/>
              <a:t>m = </a:t>
            </a:r>
            <a:r>
              <a:rPr lang="uk-UA" smtClean="0"/>
              <a:t>5</a:t>
            </a:r>
            <a:r>
              <a:rPr lang="en-US" smtClean="0"/>
              <a:t>,0</a:t>
            </a:r>
            <a:endParaRPr lang="ru-RU" smtClean="0"/>
          </a:p>
          <a:p>
            <a:pPr algn="ctr">
              <a:buFont typeface="Wingdings 2" pitchFamily="18" charset="2"/>
              <a:buNone/>
            </a:pPr>
            <a:r>
              <a:rPr lang="ru-RU" i="1" smtClean="0"/>
              <a:t>Пригот</a:t>
            </a:r>
            <a:r>
              <a:rPr lang="uk-UA" i="1" smtClean="0"/>
              <a:t>ував</a:t>
            </a:r>
            <a:r>
              <a:rPr lang="ru-RU" i="1" smtClean="0"/>
              <a:t> (підпис)</a:t>
            </a:r>
            <a:endParaRPr lang="ru-RU" smtClean="0"/>
          </a:p>
          <a:p>
            <a:pPr algn="ctr">
              <a:buFont typeface="Wingdings 2" pitchFamily="18" charset="2"/>
              <a:buNone/>
            </a:pPr>
            <a:r>
              <a:rPr lang="ru-RU" i="1" smtClean="0"/>
              <a:t>П</a:t>
            </a:r>
            <a:r>
              <a:rPr lang="uk-UA" i="1" smtClean="0"/>
              <a:t>еревірив</a:t>
            </a:r>
            <a:r>
              <a:rPr lang="ru-RU" i="1" smtClean="0"/>
              <a:t> (підпис)</a:t>
            </a:r>
            <a:endParaRPr lang="ru-RU" smtClean="0"/>
          </a:p>
          <a:p>
            <a:pPr algn="ctr">
              <a:buFont typeface="Wingdings 2" pitchFamily="18" charset="2"/>
              <a:buNone/>
            </a:pPr>
            <a:r>
              <a:rPr lang="uk-UA" i="1" smtClean="0"/>
              <a:t>Відпустив (підпис)</a:t>
            </a:r>
            <a:endParaRPr lang="ru-RU" smtClean="0"/>
          </a:p>
        </p:txBody>
      </p:sp>
      <p:sp>
        <p:nvSpPr>
          <p:cNvPr id="2" name="Заголовок 1"/>
          <p:cNvSpPr>
            <a:spLocks noGrp="1"/>
          </p:cNvSpPr>
          <p:nvPr>
            <p:ph type="title"/>
          </p:nvPr>
        </p:nvSpPr>
        <p:spPr/>
        <p:txBody>
          <a:bodyPr>
            <a:noAutofit/>
          </a:bodyPr>
          <a:lstStyle/>
          <a:p>
            <a:pPr fontAlgn="auto">
              <a:spcAft>
                <a:spcPts val="0"/>
              </a:spcAft>
              <a:defRPr/>
            </a:pPr>
            <a:r>
              <a:rPr lang="ru-RU" sz="3200" b="1" i="1" err="1" smtClean="0">
                <a:solidFill>
                  <a:schemeClr val="tx1"/>
                </a:solidFill>
              </a:rPr>
              <a:t>Лицьовий</a:t>
            </a:r>
            <a:r>
              <a:rPr lang="ru-RU" sz="3200" b="1" i="1" smtClean="0">
                <a:solidFill>
                  <a:schemeClr val="tx1"/>
                </a:solidFill>
              </a:rPr>
              <a:t> </a:t>
            </a:r>
            <a:r>
              <a:rPr lang="ru-RU" sz="3200" b="1" i="1" err="1" smtClean="0">
                <a:solidFill>
                  <a:schemeClr val="tx1"/>
                </a:solidFill>
              </a:rPr>
              <a:t>бік</a:t>
            </a:r>
            <a:r>
              <a:rPr lang="ru-RU" sz="3200" b="1" i="1" smtClean="0">
                <a:solidFill>
                  <a:schemeClr val="tx1"/>
                </a:solidFill>
              </a:rPr>
              <a:t> паспорта </a:t>
            </a:r>
            <a:r>
              <a:rPr lang="ru-RU" sz="3200" b="1" i="1" err="1" smtClean="0">
                <a:solidFill>
                  <a:schemeClr val="tx1"/>
                </a:solidFill>
              </a:rPr>
              <a:t>письмового</a:t>
            </a:r>
            <a:r>
              <a:rPr lang="ru-RU" sz="3200" b="1" i="1" smtClean="0">
                <a:solidFill>
                  <a:schemeClr val="tx1"/>
                </a:solidFill>
              </a:rPr>
              <a:t> контролю (ППК) </a:t>
            </a:r>
            <a:endParaRPr lang="ru-RU" sz="3200">
              <a:solidFill>
                <a:schemeClr val="tx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Содержимое 2"/>
          <p:cNvSpPr>
            <a:spLocks noGrp="1"/>
          </p:cNvSpPr>
          <p:nvPr>
            <p:ph idx="1"/>
          </p:nvPr>
        </p:nvSpPr>
        <p:spPr/>
        <p:txBody>
          <a:bodyPr/>
          <a:lstStyle/>
          <a:p>
            <a:r>
              <a:rPr lang="ru-RU" smtClean="0"/>
              <a:t>Оформлюють етикетками: «Зовнішнє», «Зберіати в прохолодному та захищеному від світла місці», «Перед застосуванням збовтувати», «Берегти від </a:t>
            </a:r>
            <a:br>
              <a:rPr lang="ru-RU" smtClean="0"/>
            </a:br>
            <a:r>
              <a:rPr lang="ru-RU" smtClean="0"/>
              <a:t>дітей».</a:t>
            </a:r>
            <a:endParaRPr lang="en-US" smtClean="0"/>
          </a:p>
          <a:p>
            <a:endParaRPr lang="en-US" smtClean="0"/>
          </a:p>
          <a:p>
            <a:r>
              <a:rPr lang="uk-UA" smtClean="0"/>
              <a:t>Даний гомеопатичний препарат </a:t>
            </a:r>
            <a:br>
              <a:rPr lang="uk-UA" smtClean="0"/>
            </a:br>
            <a:r>
              <a:rPr lang="uk-UA" smtClean="0"/>
              <a:t>використовується для </a:t>
            </a:r>
            <a:br>
              <a:rPr lang="uk-UA" smtClean="0"/>
            </a:br>
            <a:r>
              <a:rPr lang="uk-UA" smtClean="0"/>
              <a:t>лікування  колотих ран та </a:t>
            </a:r>
            <a:br>
              <a:rPr lang="uk-UA" smtClean="0"/>
            </a:br>
            <a:r>
              <a:rPr lang="uk-UA" smtClean="0"/>
              <a:t>укусів насекомих</a:t>
            </a:r>
            <a:endParaRPr lang="ru-RU" smtClean="0"/>
          </a:p>
          <a:p>
            <a:endParaRPr lang="ru-RU" smtClean="0"/>
          </a:p>
        </p:txBody>
      </p:sp>
      <p:sp>
        <p:nvSpPr>
          <p:cNvPr id="2" name="Заголовок 1"/>
          <p:cNvSpPr>
            <a:spLocks noGrp="1"/>
          </p:cNvSpPr>
          <p:nvPr>
            <p:ph type="title"/>
          </p:nvPr>
        </p:nvSpPr>
        <p:spPr/>
        <p:txBody>
          <a:bodyPr/>
          <a:lstStyle/>
          <a:p>
            <a:pPr fontAlgn="auto">
              <a:spcAft>
                <a:spcPts val="0"/>
              </a:spcAft>
              <a:defRPr/>
            </a:pPr>
            <a:r>
              <a:rPr lang="ru-RU" b="1" i="1" err="1" smtClean="0">
                <a:solidFill>
                  <a:schemeClr val="tx1"/>
                </a:solidFill>
              </a:rPr>
              <a:t>Оформлення</a:t>
            </a:r>
            <a:r>
              <a:rPr lang="ru-RU" b="1" i="1" smtClean="0">
                <a:solidFill>
                  <a:schemeClr val="tx1"/>
                </a:solidFill>
              </a:rPr>
              <a:t> до </a:t>
            </a:r>
            <a:r>
              <a:rPr lang="ru-RU" b="1" i="1" err="1" smtClean="0">
                <a:solidFill>
                  <a:schemeClr val="tx1"/>
                </a:solidFill>
              </a:rPr>
              <a:t>використання</a:t>
            </a:r>
            <a:r>
              <a:rPr lang="ru-RU" smtClean="0">
                <a:solidFill>
                  <a:schemeClr val="tx1"/>
                </a:solidFill>
              </a:rPr>
              <a:t> </a:t>
            </a:r>
            <a:endParaRPr lang="ru-RU">
              <a:solidFill>
                <a:schemeClr val="tx1"/>
              </a:solidFill>
            </a:endParaRPr>
          </a:p>
        </p:txBody>
      </p:sp>
      <p:grpSp>
        <p:nvGrpSpPr>
          <p:cNvPr id="46083" name="Группа 29"/>
          <p:cNvGrpSpPr>
            <a:grpSpLocks/>
          </p:cNvGrpSpPr>
          <p:nvPr/>
        </p:nvGrpSpPr>
        <p:grpSpPr bwMode="auto">
          <a:xfrm>
            <a:off x="6429375" y="2928938"/>
            <a:ext cx="2538413" cy="3857625"/>
            <a:chOff x="6429388" y="2928934"/>
            <a:chExt cx="2538413" cy="3857652"/>
          </a:xfrm>
        </p:grpSpPr>
        <p:pic>
          <p:nvPicPr>
            <p:cNvPr id="46084" name="Picture 3"/>
            <p:cNvPicPr>
              <a:picLocks noChangeAspect="1" noChangeArrowheads="1"/>
            </p:cNvPicPr>
            <p:nvPr/>
          </p:nvPicPr>
          <p:blipFill>
            <a:blip r:embed="rId2"/>
            <a:srcRect l="6320" t="6963" r="67078" b="5493"/>
            <a:stretch>
              <a:fillRect/>
            </a:stretch>
          </p:blipFill>
          <p:spPr bwMode="auto">
            <a:xfrm>
              <a:off x="6730137" y="2928934"/>
              <a:ext cx="2056705" cy="3857652"/>
            </a:xfrm>
            <a:prstGeom prst="rect">
              <a:avLst/>
            </a:prstGeom>
            <a:noFill/>
            <a:ln w="9525">
              <a:noFill/>
              <a:miter lim="800000"/>
              <a:headEnd/>
              <a:tailEnd/>
            </a:ln>
          </p:spPr>
        </p:pic>
        <p:grpSp>
          <p:nvGrpSpPr>
            <p:cNvPr id="46085" name="Group 1"/>
            <p:cNvGrpSpPr>
              <a:grpSpLocks/>
            </p:cNvGrpSpPr>
            <p:nvPr/>
          </p:nvGrpSpPr>
          <p:grpSpPr bwMode="auto">
            <a:xfrm>
              <a:off x="6429388" y="4572008"/>
              <a:ext cx="2538413" cy="1514475"/>
              <a:chOff x="1830" y="1649"/>
              <a:chExt cx="3997" cy="2386"/>
            </a:xfrm>
          </p:grpSpPr>
          <p:sp>
            <p:nvSpPr>
              <p:cNvPr id="46086" name="Rectangle 2"/>
              <p:cNvSpPr>
                <a:spLocks noChangeArrowheads="1"/>
              </p:cNvSpPr>
              <p:nvPr/>
            </p:nvSpPr>
            <p:spPr bwMode="auto">
              <a:xfrm>
                <a:off x="1830" y="1649"/>
                <a:ext cx="3997" cy="2386"/>
              </a:xfrm>
              <a:prstGeom prst="rect">
                <a:avLst/>
              </a:prstGeom>
              <a:solidFill>
                <a:srgbClr val="FFFFFF"/>
              </a:solidFill>
              <a:ln w="9525">
                <a:solidFill>
                  <a:srgbClr val="000000"/>
                </a:solidFill>
                <a:miter lim="800000"/>
                <a:headEnd/>
                <a:tailEnd/>
              </a:ln>
            </p:spPr>
            <p:txBody>
              <a:bodyPr/>
              <a:lstStyle/>
              <a:p>
                <a:endParaRPr lang="ru-RU">
                  <a:latin typeface="Constantia" pitchFamily="18" charset="0"/>
                </a:endParaRPr>
              </a:p>
            </p:txBody>
          </p:sp>
          <p:sp>
            <p:nvSpPr>
              <p:cNvPr id="46087" name="Rectangle 3"/>
              <p:cNvSpPr>
                <a:spLocks noChangeArrowheads="1"/>
              </p:cNvSpPr>
              <p:nvPr/>
            </p:nvSpPr>
            <p:spPr bwMode="auto">
              <a:xfrm>
                <a:off x="1830" y="1649"/>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рецепта___</a:t>
                </a:r>
                <a:endParaRPr lang="ru-RU"/>
              </a:p>
            </p:txBody>
          </p:sp>
          <p:sp>
            <p:nvSpPr>
              <p:cNvPr id="46088" name="Rectangle 4"/>
              <p:cNvSpPr>
                <a:spLocks noChangeArrowheads="1"/>
              </p:cNvSpPr>
              <p:nvPr/>
            </p:nvSpPr>
            <p:spPr bwMode="auto">
              <a:xfrm>
                <a:off x="3097" y="1649"/>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аптеки___</a:t>
                </a:r>
                <a:endParaRPr lang="ru-RU"/>
              </a:p>
            </p:txBody>
          </p:sp>
          <p:sp>
            <p:nvSpPr>
              <p:cNvPr id="46089" name="Rectangle 5"/>
              <p:cNvSpPr>
                <a:spLocks noChangeArrowheads="1"/>
              </p:cNvSpPr>
              <p:nvPr/>
            </p:nvSpPr>
            <p:spPr bwMode="auto">
              <a:xfrm>
                <a:off x="4280" y="1649"/>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uk-UA" sz="900">
                    <a:latin typeface="Calibri" pitchFamily="34" charset="0"/>
                  </a:rPr>
                  <a:t>м</a:t>
                </a:r>
                <a:r>
                  <a:rPr lang="ru-RU" sz="900">
                    <a:latin typeface="Calibri" pitchFamily="34" charset="0"/>
                  </a:rPr>
                  <a:t>._</a:t>
                </a:r>
                <a:r>
                  <a:rPr lang="ru-RU" sz="900" u="sng">
                    <a:latin typeface="Calibri" pitchFamily="34" charset="0"/>
                  </a:rPr>
                  <a:t>Харків</a:t>
                </a:r>
                <a:r>
                  <a:rPr lang="ru-RU" sz="900">
                    <a:latin typeface="Calibri" pitchFamily="34" charset="0"/>
                  </a:rPr>
                  <a:t>_</a:t>
                </a:r>
                <a:endParaRPr lang="ru-RU"/>
              </a:p>
            </p:txBody>
          </p:sp>
          <p:sp>
            <p:nvSpPr>
              <p:cNvPr id="46090" name="Rectangle 6"/>
              <p:cNvSpPr>
                <a:spLocks noChangeArrowheads="1"/>
              </p:cNvSpPr>
              <p:nvPr/>
            </p:nvSpPr>
            <p:spPr bwMode="auto">
              <a:xfrm>
                <a:off x="2452" y="2786"/>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a:latin typeface="Times New Roman" pitchFamily="18" charset="0"/>
                </a:endParaRPr>
              </a:p>
              <a:p>
                <a:pPr algn="ctr"/>
                <a:r>
                  <a:rPr lang="ru-RU" sz="900">
                    <a:latin typeface="Calibri" pitchFamily="34" charset="0"/>
                  </a:rPr>
                  <a:t>__</a:t>
                </a:r>
                <a:r>
                  <a:rPr lang="en-US" sz="1200" u="sng">
                    <a:latin typeface="Calibri" pitchFamily="34" charset="0"/>
                  </a:rPr>
                  <a:t>Oleum</a:t>
                </a:r>
                <a:r>
                  <a:rPr lang="ru-RU" sz="1200" u="sng">
                    <a:latin typeface="Calibri" pitchFamily="34" charset="0"/>
                  </a:rPr>
                  <a:t> </a:t>
                </a:r>
                <a:r>
                  <a:rPr lang="en-US" sz="1200" u="sng">
                    <a:latin typeface="Constantia" pitchFamily="18" charset="0"/>
                  </a:rPr>
                  <a:t>Ledum </a:t>
                </a:r>
                <a:r>
                  <a:rPr lang="ru-RU" sz="1200" u="sng">
                    <a:latin typeface="Calibri" pitchFamily="34" charset="0"/>
                  </a:rPr>
                  <a:t>10 % 5,0</a:t>
                </a:r>
                <a:r>
                  <a:rPr lang="uk-UA" sz="900">
                    <a:latin typeface="Calibri" pitchFamily="34" charset="0"/>
                  </a:rPr>
                  <a:t>___</a:t>
                </a:r>
                <a:endParaRPr lang="ru-RU" sz="900">
                  <a:latin typeface="Times New Roman" pitchFamily="18" charset="0"/>
                </a:endParaRPr>
              </a:p>
              <a:p>
                <a:pPr algn="ctr"/>
                <a:r>
                  <a:rPr lang="uk-UA" sz="900">
                    <a:latin typeface="Calibri" pitchFamily="34" charset="0"/>
                  </a:rPr>
                  <a:t>Наносити на</a:t>
                </a:r>
                <a:r>
                  <a:rPr lang="ru-RU" sz="900">
                    <a:latin typeface="Calibri" pitchFamily="34" charset="0"/>
                  </a:rPr>
                  <a:t>_</a:t>
                </a:r>
                <a:r>
                  <a:rPr lang="uk-UA" sz="900" u="sng">
                    <a:latin typeface="Calibri" pitchFamily="34" charset="0"/>
                  </a:rPr>
                  <a:t>уражені ділянки шкіри</a:t>
                </a:r>
                <a:r>
                  <a:rPr lang="ru-RU" sz="900">
                    <a:latin typeface="Calibri" pitchFamily="34" charset="0"/>
                  </a:rPr>
                  <a:t>________________</a:t>
                </a:r>
                <a:r>
                  <a:rPr lang="uk-UA" sz="900">
                    <a:latin typeface="Calibri" pitchFamily="34" charset="0"/>
                  </a:rPr>
                  <a:t>____</a:t>
                </a:r>
                <a:r>
                  <a:rPr lang="ru-RU" sz="900">
                    <a:latin typeface="Calibri" pitchFamily="34" charset="0"/>
                  </a:rPr>
                  <a:t>____</a:t>
                </a:r>
                <a:endParaRPr lang="ru-RU"/>
              </a:p>
            </p:txBody>
          </p:sp>
          <p:sp>
            <p:nvSpPr>
              <p:cNvPr id="46091" name="Rectangle 7"/>
              <p:cNvSpPr>
                <a:spLocks noChangeArrowheads="1"/>
              </p:cNvSpPr>
              <p:nvPr/>
            </p:nvSpPr>
            <p:spPr bwMode="auto">
              <a:xfrm>
                <a:off x="1830" y="2445"/>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ru-RU" sz="800">
                    <a:latin typeface="Calibri" pitchFamily="34" charset="0"/>
                  </a:rPr>
                  <a:t>Дата </a:t>
                </a:r>
                <a:r>
                  <a:rPr lang="ru-RU" sz="900">
                    <a:latin typeface="Calibri" pitchFamily="34" charset="0"/>
                  </a:rPr>
                  <a:t>_____</a:t>
                </a:r>
                <a:endParaRPr lang="ru-RU"/>
              </a:p>
            </p:txBody>
          </p:sp>
          <p:sp>
            <p:nvSpPr>
              <p:cNvPr id="46092" name="Rectangle 8"/>
              <p:cNvSpPr>
                <a:spLocks noChangeArrowheads="1"/>
              </p:cNvSpPr>
              <p:nvPr/>
            </p:nvSpPr>
            <p:spPr bwMode="auto">
              <a:xfrm>
                <a:off x="1830" y="3210"/>
                <a:ext cx="600" cy="825"/>
              </a:xfrm>
              <a:prstGeom prst="rect">
                <a:avLst/>
              </a:prstGeom>
              <a:solidFill>
                <a:srgbClr val="FFFFFF"/>
              </a:solidFill>
              <a:ln w="9525">
                <a:solidFill>
                  <a:srgbClr val="000000"/>
                </a:solidFill>
                <a:miter lim="800000"/>
                <a:headEnd/>
                <a:tailEnd/>
              </a:ln>
            </p:spPr>
            <p:txBody>
              <a:bodyPr lIns="18000" tIns="10800" rIns="18000" bIns="10800"/>
              <a:lstStyle/>
              <a:p>
                <a:r>
                  <a:rPr lang="ru-RU" sz="800">
                    <a:latin typeface="Calibri" pitchFamily="34" charset="0"/>
                  </a:rPr>
                  <a:t>П</a:t>
                </a:r>
                <a:r>
                  <a:rPr lang="uk-UA" sz="800">
                    <a:latin typeface="Calibri" pitchFamily="34" charset="0"/>
                  </a:rPr>
                  <a:t>і</a:t>
                </a:r>
                <a:r>
                  <a:rPr lang="ru-RU" sz="800">
                    <a:latin typeface="Calibri" pitchFamily="34" charset="0"/>
                  </a:rPr>
                  <a:t>дпис</a:t>
                </a:r>
                <a:r>
                  <a:rPr lang="ru-RU" sz="900">
                    <a:latin typeface="Calibri" pitchFamily="34" charset="0"/>
                  </a:rPr>
                  <a:t> _____</a:t>
                </a:r>
                <a:endParaRPr lang="ru-RU"/>
              </a:p>
            </p:txBody>
          </p:sp>
          <p:sp>
            <p:nvSpPr>
              <p:cNvPr id="27657" name="Rectangle 9"/>
              <p:cNvSpPr>
                <a:spLocks noChangeArrowheads="1"/>
              </p:cNvSpPr>
              <p:nvPr/>
            </p:nvSpPr>
            <p:spPr bwMode="auto">
              <a:xfrm>
                <a:off x="5462" y="1649"/>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uk-UA" sz="900" dirty="0">
                    <a:latin typeface="Calibri" pitchFamily="34" charset="0"/>
                    <a:cs typeface="Arial" pitchFamily="34" charset="0"/>
                  </a:rPr>
                  <a:t>Зберігати в прохолодному, захищеному від світла місці</a:t>
                </a:r>
                <a:endParaRPr lang="ru-RU" dirty="0">
                  <a:latin typeface="Arial" pitchFamily="34" charset="0"/>
                  <a:cs typeface="Arial" pitchFamily="34" charset="0"/>
                </a:endParaRPr>
              </a:p>
            </p:txBody>
          </p:sp>
          <p:sp>
            <p:nvSpPr>
              <p:cNvPr id="27658" name="Rectangle 10"/>
              <p:cNvSpPr>
                <a:spLocks noChangeArrowheads="1"/>
              </p:cNvSpPr>
              <p:nvPr/>
            </p:nvSpPr>
            <p:spPr bwMode="auto">
              <a:xfrm>
                <a:off x="2470" y="2032"/>
                <a:ext cx="2627" cy="398"/>
              </a:xfrm>
              <a:prstGeom prst="rect">
                <a:avLst/>
              </a:prstGeom>
              <a:solidFill>
                <a:srgbClr val="C45911"/>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uk-UA" sz="900" b="1">
                    <a:latin typeface="Calibri" pitchFamily="34" charset="0"/>
                    <a:cs typeface="Arial" pitchFamily="34" charset="0"/>
                  </a:rPr>
                  <a:t>ЗОВНІШНЄ</a:t>
                </a:r>
                <a:endParaRPr lang="ru-RU">
                  <a:latin typeface="Arial" pitchFamily="34" charset="0"/>
                  <a:cs typeface="Arial" pitchFamily="34" charset="0"/>
                </a:endParaRPr>
              </a:p>
            </p:txBody>
          </p:sp>
          <p:sp>
            <p:nvSpPr>
              <p:cNvPr id="46095" name="Rectangle 11"/>
              <p:cNvSpPr>
                <a:spLocks noChangeArrowheads="1"/>
              </p:cNvSpPr>
              <p:nvPr/>
            </p:nvSpPr>
            <p:spPr bwMode="auto">
              <a:xfrm>
                <a:off x="2438" y="2460"/>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a:latin typeface="Times New Roman" pitchFamily="18" charset="0"/>
                </a:endParaRPr>
              </a:p>
              <a:p>
                <a:pPr algn="ctr">
                  <a:lnSpc>
                    <a:spcPct val="72000"/>
                  </a:lnSpc>
                </a:pPr>
                <a:r>
                  <a:rPr lang="ru-RU" sz="900" b="1">
                    <a:latin typeface="Calibri" pitchFamily="34" charset="0"/>
                  </a:rPr>
                  <a:t>Гомеопатич</a:t>
                </a:r>
                <a:r>
                  <a:rPr lang="uk-UA" sz="900" b="1">
                    <a:latin typeface="Calibri" pitchFamily="34" charset="0"/>
                  </a:rPr>
                  <a:t>ний </a:t>
                </a:r>
                <a:r>
                  <a:rPr lang="ru-RU" sz="900" b="1">
                    <a:latin typeface="Calibri" pitchFamily="34" charset="0"/>
                  </a:rPr>
                  <a:t>л</a:t>
                </a:r>
                <a:r>
                  <a:rPr lang="uk-UA" sz="900" b="1">
                    <a:latin typeface="Calibri" pitchFamily="34" charset="0"/>
                  </a:rPr>
                  <a:t>і</a:t>
                </a:r>
                <a:r>
                  <a:rPr lang="ru-RU" sz="900" b="1">
                    <a:latin typeface="Calibri" pitchFamily="34" charset="0"/>
                  </a:rPr>
                  <a:t>карс</a:t>
                </a:r>
                <a:r>
                  <a:rPr lang="uk-UA" sz="900" b="1">
                    <a:latin typeface="Calibri" pitchFamily="34" charset="0"/>
                  </a:rPr>
                  <a:t>ький</a:t>
                </a:r>
                <a:r>
                  <a:rPr lang="ru-RU" sz="900" b="1">
                    <a:latin typeface="Calibri" pitchFamily="34" charset="0"/>
                  </a:rPr>
                  <a:t> </a:t>
                </a:r>
                <a:r>
                  <a:rPr lang="uk-UA" sz="900" b="1">
                    <a:latin typeface="Calibri" pitchFamily="34" charset="0"/>
                  </a:rPr>
                  <a:t>засіб</a:t>
                </a:r>
                <a:endParaRPr lang="ru-RU"/>
              </a:p>
            </p:txBody>
          </p:sp>
          <p:sp>
            <p:nvSpPr>
              <p:cNvPr id="27660" name="Rectangle 12"/>
              <p:cNvSpPr>
                <a:spLocks noChangeArrowheads="1"/>
              </p:cNvSpPr>
              <p:nvPr/>
            </p:nvSpPr>
            <p:spPr bwMode="auto">
              <a:xfrm>
                <a:off x="5205" y="1649"/>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ru-RU" sz="900" dirty="0">
                    <a:latin typeface="Calibri" pitchFamily="34" charset="0"/>
                    <a:cs typeface="Arial" pitchFamily="34" charset="0"/>
                  </a:rPr>
                  <a:t>Бер</a:t>
                </a:r>
                <a:r>
                  <a:rPr lang="uk-UA" sz="900" dirty="0" err="1">
                    <a:latin typeface="Calibri" pitchFamily="34" charset="0"/>
                    <a:cs typeface="Arial" pitchFamily="34" charset="0"/>
                  </a:rPr>
                  <a:t>егти</a:t>
                </a:r>
                <a:r>
                  <a:rPr lang="uk-UA" sz="900" dirty="0">
                    <a:latin typeface="Calibri" pitchFamily="34" charset="0"/>
                    <a:cs typeface="Arial" pitchFamily="34" charset="0"/>
                  </a:rPr>
                  <a:t> від дітей</a:t>
                </a:r>
                <a:endParaRPr lang="ru-RU" dirty="0">
                  <a:latin typeface="Arial" pitchFamily="34" charset="0"/>
                  <a:cs typeface="Arial" pitchFamily="34" charset="0"/>
                </a:endParaRPr>
              </a:p>
            </p:txBody>
          </p:sp>
        </p:gr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28688"/>
            <a:ext cx="8229600" cy="5197475"/>
          </a:xfrm>
        </p:spPr>
        <p:txBody>
          <a:bodyPr>
            <a:normAutofit/>
          </a:bodyPr>
          <a:lstStyle/>
          <a:p>
            <a:pPr marL="274320" indent="-274320" algn="ctr" fontAlgn="auto">
              <a:spcAft>
                <a:spcPts val="0"/>
              </a:spcAft>
              <a:buFont typeface="Wingdings 2"/>
              <a:buNone/>
              <a:defRPr/>
            </a:pPr>
            <a:r>
              <a:rPr lang="uk-UA" sz="3200" b="1" cap="all" dirty="0" err="1" smtClean="0"/>
              <a:t>гранулИ</a:t>
            </a:r>
            <a:r>
              <a:rPr lang="uk-UA" sz="3200" b="1" cap="all" dirty="0" smtClean="0"/>
              <a:t> </a:t>
            </a:r>
            <a:r>
              <a:rPr lang="uk-UA" sz="3200" b="1" cap="all" dirty="0" err="1" smtClean="0"/>
              <a:t>гомеопатичНІ</a:t>
            </a:r>
            <a:r>
              <a:rPr lang="uk-UA" sz="3200" b="1" dirty="0" smtClean="0"/>
              <a:t> </a:t>
            </a:r>
          </a:p>
          <a:p>
            <a:pPr marL="274320" indent="-274320" algn="ctr" fontAlgn="auto">
              <a:spcAft>
                <a:spcPts val="0"/>
              </a:spcAft>
              <a:buFont typeface="Wingdings 2"/>
              <a:buNone/>
              <a:defRPr/>
            </a:pPr>
            <a:r>
              <a:rPr lang="uk-UA" sz="3200" dirty="0" smtClean="0"/>
              <a:t>(лат. </a:t>
            </a:r>
            <a:r>
              <a:rPr lang="ru-RU" sz="3200" i="1" dirty="0" err="1" smtClean="0"/>
              <a:t>granula</a:t>
            </a:r>
            <a:r>
              <a:rPr lang="ru-RU" sz="3200" i="1" dirty="0" smtClean="0"/>
              <a:t> </a:t>
            </a:r>
            <a:r>
              <a:rPr lang="ru-RU" sz="3200" i="1" dirty="0" err="1" smtClean="0"/>
              <a:t>homeopathica</a:t>
            </a:r>
            <a:r>
              <a:rPr lang="uk-UA" sz="3200" dirty="0" smtClean="0"/>
              <a:t>) — </a:t>
            </a:r>
          </a:p>
          <a:p>
            <a:pPr marL="274320" indent="-274320" algn="ctr" fontAlgn="auto">
              <a:spcAft>
                <a:spcPts val="0"/>
              </a:spcAft>
              <a:buFont typeface="Wingdings 2"/>
              <a:buNone/>
              <a:defRPr/>
            </a:pPr>
            <a:r>
              <a:rPr lang="uk-UA" sz="3200" dirty="0" smtClean="0"/>
              <a:t>лікарська форма для внутрішнього застосування, що складається з твердих, сухих, досить міцних агрегатів сухих порошків, на які нанесено потенційований розчин, у вигляді крупинок круглої, циліндричної або неправильної форми.</a:t>
            </a:r>
            <a:endParaRPr lang="ru-RU" sz="3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71414"/>
            <a:ext cx="8229600" cy="571496"/>
          </a:xfrm>
        </p:spPr>
        <p:txBody>
          <a:bodyPr/>
          <a:lstStyle/>
          <a:p>
            <a:pPr fontAlgn="auto" hangingPunct="0">
              <a:spcAft>
                <a:spcPts val="0"/>
              </a:spcAft>
              <a:defRPr/>
            </a:pPr>
            <a:r>
              <a:rPr lang="ru-RU" sz="2000" b="1" smtClean="0">
                <a:solidFill>
                  <a:schemeClr val="tx1"/>
                </a:solidFill>
              </a:rPr>
              <a:t>АЛГОРИТМ ТЕХНОЛОГ</a:t>
            </a:r>
            <a:r>
              <a:rPr lang="uk-UA" sz="2000" b="1" smtClean="0">
                <a:solidFill>
                  <a:schemeClr val="tx1"/>
                </a:solidFill>
              </a:rPr>
              <a:t>ІЇ </a:t>
            </a:r>
            <a:r>
              <a:rPr lang="uk-UA" sz="2000" b="1" cap="all" smtClean="0">
                <a:solidFill>
                  <a:schemeClr val="tx1"/>
                </a:solidFill>
              </a:rPr>
              <a:t>гранул гомеопатичних</a:t>
            </a:r>
            <a:endParaRPr lang="ru-RU" sz="2000" b="1">
              <a:solidFill>
                <a:schemeClr val="tx1"/>
              </a:solidFill>
            </a:endParaRPr>
          </a:p>
        </p:txBody>
      </p:sp>
      <p:sp>
        <p:nvSpPr>
          <p:cNvPr id="48130" name="Rectangle 3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onstantia" pitchFamily="18" charset="0"/>
            </a:endParaRPr>
          </a:p>
        </p:txBody>
      </p:sp>
      <p:grpSp>
        <p:nvGrpSpPr>
          <p:cNvPr id="48131" name="Group 1"/>
          <p:cNvGrpSpPr>
            <a:grpSpLocks/>
          </p:cNvGrpSpPr>
          <p:nvPr/>
        </p:nvGrpSpPr>
        <p:grpSpPr bwMode="auto">
          <a:xfrm>
            <a:off x="857250" y="714375"/>
            <a:ext cx="7643813" cy="5786438"/>
            <a:chOff x="1701" y="1494"/>
            <a:chExt cx="9720" cy="8280"/>
          </a:xfrm>
        </p:grpSpPr>
        <p:sp>
          <p:nvSpPr>
            <p:cNvPr id="48132" name="Text Box 33"/>
            <p:cNvSpPr txBox="1">
              <a:spLocks noChangeArrowheads="1"/>
            </p:cNvSpPr>
            <p:nvPr/>
          </p:nvSpPr>
          <p:spPr bwMode="auto">
            <a:xfrm>
              <a:off x="5121" y="2034"/>
              <a:ext cx="2520"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Вихідна сировина</a:t>
              </a:r>
              <a:endParaRPr lang="uk-UA"/>
            </a:p>
          </p:txBody>
        </p:sp>
        <p:sp>
          <p:nvSpPr>
            <p:cNvPr id="48133" name="Text Box 32"/>
            <p:cNvSpPr txBox="1">
              <a:spLocks noChangeArrowheads="1"/>
            </p:cNvSpPr>
            <p:nvPr/>
          </p:nvSpPr>
          <p:spPr bwMode="auto">
            <a:xfrm>
              <a:off x="1701" y="2934"/>
              <a:ext cx="3780" cy="12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Розведення (дилюції) спиртові, </a:t>
              </a:r>
              <a:br>
                <a:rPr lang="uk-UA" sz="1200">
                  <a:cs typeface="Times New Roman" pitchFamily="18" charset="0"/>
                </a:rPr>
              </a:br>
              <a:r>
                <a:rPr lang="uk-UA" sz="1200">
                  <a:cs typeface="Times New Roman" pitchFamily="18" charset="0"/>
                </a:rPr>
                <a:t>розведення (дилюції) водні, </a:t>
              </a:r>
              <a:br>
                <a:rPr lang="uk-UA" sz="1200">
                  <a:cs typeface="Times New Roman" pitchFamily="18" charset="0"/>
                </a:rPr>
              </a:br>
              <a:r>
                <a:rPr lang="uk-UA" sz="1200">
                  <a:cs typeface="Times New Roman" pitchFamily="18" charset="0"/>
                </a:rPr>
                <a:t>матричні настойки, комплексні </a:t>
              </a:r>
              <a:br>
                <a:rPr lang="uk-UA" sz="1200">
                  <a:cs typeface="Times New Roman" pitchFamily="18" charset="0"/>
                </a:rPr>
              </a:br>
              <a:r>
                <a:rPr lang="uk-UA" sz="1200">
                  <a:cs typeface="Times New Roman" pitchFamily="18" charset="0"/>
                </a:rPr>
                <a:t>розведення</a:t>
              </a:r>
              <a:endParaRPr lang="uk-UA"/>
            </a:p>
          </p:txBody>
        </p:sp>
        <p:sp>
          <p:nvSpPr>
            <p:cNvPr id="48134" name="Text Box 31"/>
            <p:cNvSpPr txBox="1">
              <a:spLocks noChangeArrowheads="1"/>
            </p:cNvSpPr>
            <p:nvPr/>
          </p:nvSpPr>
          <p:spPr bwMode="auto">
            <a:xfrm>
              <a:off x="1701" y="7974"/>
              <a:ext cx="9720"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Висушування гомеопатичних гранул на пергаментному папері при кімнатній температурі</a:t>
              </a:r>
              <a:endParaRPr lang="uk-UA"/>
            </a:p>
          </p:txBody>
        </p:sp>
        <p:sp>
          <p:nvSpPr>
            <p:cNvPr id="48135" name="Text Box 30"/>
            <p:cNvSpPr txBox="1">
              <a:spLocks noChangeArrowheads="1"/>
            </p:cNvSpPr>
            <p:nvPr/>
          </p:nvSpPr>
          <p:spPr bwMode="auto">
            <a:xfrm>
              <a:off x="1701" y="4554"/>
              <a:ext cx="3780" cy="108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Відважування або відмірювання </a:t>
              </a:r>
              <a:endParaRPr lang="uk-UA" sz="800"/>
            </a:p>
            <a:p>
              <a:pPr algn="ctr" eaLnBrk="0" hangingPunct="0"/>
              <a:r>
                <a:rPr lang="uk-UA" sz="1200">
                  <a:cs typeface="Times New Roman" pitchFamily="18" charset="0"/>
                </a:rPr>
                <a:t>каліброваним краплеміром</a:t>
              </a:r>
              <a:endParaRPr lang="uk-UA"/>
            </a:p>
          </p:txBody>
        </p:sp>
        <p:sp>
          <p:nvSpPr>
            <p:cNvPr id="48136" name="Freeform 29"/>
            <p:cNvSpPr>
              <a:spLocks/>
            </p:cNvSpPr>
            <p:nvPr/>
          </p:nvSpPr>
          <p:spPr bwMode="auto">
            <a:xfrm>
              <a:off x="6379" y="2394"/>
              <a:ext cx="2" cy="204"/>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48137" name="Freeform 28"/>
            <p:cNvSpPr>
              <a:spLocks/>
            </p:cNvSpPr>
            <p:nvPr/>
          </p:nvSpPr>
          <p:spPr bwMode="auto">
            <a:xfrm>
              <a:off x="3681" y="257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48138" name="Text Box 27"/>
            <p:cNvSpPr txBox="1">
              <a:spLocks noChangeArrowheads="1"/>
            </p:cNvSpPr>
            <p:nvPr/>
          </p:nvSpPr>
          <p:spPr bwMode="auto">
            <a:xfrm>
              <a:off x="1701" y="7074"/>
              <a:ext cx="9720" cy="54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Струшування зверху вниз (потенціювання) протягом 10 хвилин</a:t>
              </a:r>
              <a:endParaRPr lang="uk-UA"/>
            </a:p>
          </p:txBody>
        </p:sp>
        <p:sp>
          <p:nvSpPr>
            <p:cNvPr id="48139" name="Text Box 26"/>
            <p:cNvSpPr txBox="1">
              <a:spLocks noChangeArrowheads="1"/>
            </p:cNvSpPr>
            <p:nvPr/>
          </p:nvSpPr>
          <p:spPr bwMode="auto">
            <a:xfrm>
              <a:off x="1701" y="8694"/>
              <a:ext cx="9720"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Контроль якості</a:t>
              </a:r>
              <a:endParaRPr lang="uk-UA"/>
            </a:p>
          </p:txBody>
        </p:sp>
        <p:sp>
          <p:nvSpPr>
            <p:cNvPr id="48140" name="Text Box 25"/>
            <p:cNvSpPr txBox="1">
              <a:spLocks noChangeArrowheads="1"/>
            </p:cNvSpPr>
            <p:nvPr/>
          </p:nvSpPr>
          <p:spPr bwMode="auto">
            <a:xfrm>
              <a:off x="1701" y="9414"/>
              <a:ext cx="9720"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Упаковка та оформлення до відпуску</a:t>
              </a:r>
              <a:endParaRPr lang="uk-UA"/>
            </a:p>
          </p:txBody>
        </p:sp>
        <p:sp>
          <p:nvSpPr>
            <p:cNvPr id="48141" name="Text Box 24"/>
            <p:cNvSpPr txBox="1">
              <a:spLocks noChangeArrowheads="1"/>
            </p:cNvSpPr>
            <p:nvPr/>
          </p:nvSpPr>
          <p:spPr bwMode="auto">
            <a:xfrm>
              <a:off x="5841" y="3474"/>
              <a:ext cx="2700" cy="72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Спирт етиловий </a:t>
              </a:r>
              <a:br>
                <a:rPr lang="uk-UA" sz="1200">
                  <a:cs typeface="Times New Roman" pitchFamily="18" charset="0"/>
                </a:rPr>
              </a:br>
              <a:r>
                <a:rPr lang="uk-UA" sz="1200">
                  <a:cs typeface="Times New Roman" pitchFamily="18" charset="0"/>
                </a:rPr>
                <a:t>60 %-вий</a:t>
              </a:r>
              <a:endParaRPr lang="uk-UA"/>
            </a:p>
          </p:txBody>
        </p:sp>
        <p:sp>
          <p:nvSpPr>
            <p:cNvPr id="48142" name="Text Box 23"/>
            <p:cNvSpPr txBox="1">
              <a:spLocks noChangeArrowheads="1"/>
            </p:cNvSpPr>
            <p:nvPr/>
          </p:nvSpPr>
          <p:spPr bwMode="auto">
            <a:xfrm>
              <a:off x="8721" y="3474"/>
              <a:ext cx="2700" cy="72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Крупка цукрова</a:t>
              </a:r>
              <a:endParaRPr lang="uk-UA"/>
            </a:p>
          </p:txBody>
        </p:sp>
        <p:sp>
          <p:nvSpPr>
            <p:cNvPr id="48143" name="Freeform 22"/>
            <p:cNvSpPr>
              <a:spLocks/>
            </p:cNvSpPr>
            <p:nvPr/>
          </p:nvSpPr>
          <p:spPr bwMode="auto">
            <a:xfrm>
              <a:off x="8721" y="257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48144" name="Rectangle 21"/>
            <p:cNvSpPr>
              <a:spLocks noChangeArrowheads="1"/>
            </p:cNvSpPr>
            <p:nvPr/>
          </p:nvSpPr>
          <p:spPr bwMode="auto">
            <a:xfrm>
              <a:off x="5841" y="2934"/>
              <a:ext cx="5580" cy="360"/>
            </a:xfrm>
            <a:prstGeom prst="rect">
              <a:avLst/>
            </a:prstGeom>
            <a:solidFill>
              <a:srgbClr val="FFFFFF"/>
            </a:solidFill>
            <a:ln w="9525">
              <a:solidFill>
                <a:srgbClr val="000000"/>
              </a:solidFill>
              <a:miter lim="800000"/>
              <a:headEnd/>
              <a:tailEnd/>
            </a:ln>
          </p:spPr>
          <p:txBody>
            <a:bodyPr tIns="0" bIns="0"/>
            <a:lstStyle/>
            <a:p>
              <a:pPr algn="ctr"/>
              <a:r>
                <a:rPr lang="uk-UA" sz="1200" b="1" i="1">
                  <a:cs typeface="Times New Roman" pitchFamily="18" charset="0"/>
                </a:rPr>
                <a:t>Допоміжні речовини</a:t>
              </a:r>
              <a:endParaRPr lang="uk-UA"/>
            </a:p>
          </p:txBody>
        </p:sp>
        <p:sp>
          <p:nvSpPr>
            <p:cNvPr id="48145" name="Line 20"/>
            <p:cNvSpPr>
              <a:spLocks noChangeShapeType="1"/>
            </p:cNvSpPr>
            <p:nvPr/>
          </p:nvSpPr>
          <p:spPr bwMode="auto">
            <a:xfrm>
              <a:off x="3681" y="2574"/>
              <a:ext cx="5040" cy="0"/>
            </a:xfrm>
            <a:prstGeom prst="line">
              <a:avLst/>
            </a:prstGeom>
            <a:noFill/>
            <a:ln w="9525">
              <a:solidFill>
                <a:srgbClr val="000000"/>
              </a:solidFill>
              <a:round/>
              <a:headEnd/>
              <a:tailEnd/>
            </a:ln>
          </p:spPr>
          <p:txBody>
            <a:bodyPr/>
            <a:lstStyle/>
            <a:p>
              <a:endParaRPr lang="ru-RU"/>
            </a:p>
          </p:txBody>
        </p:sp>
        <p:sp>
          <p:nvSpPr>
            <p:cNvPr id="48146" name="Line 19"/>
            <p:cNvSpPr>
              <a:spLocks noChangeShapeType="1"/>
            </p:cNvSpPr>
            <p:nvPr/>
          </p:nvSpPr>
          <p:spPr bwMode="auto">
            <a:xfrm>
              <a:off x="3681" y="4194"/>
              <a:ext cx="0" cy="360"/>
            </a:xfrm>
            <a:prstGeom prst="line">
              <a:avLst/>
            </a:prstGeom>
            <a:noFill/>
            <a:ln w="9525">
              <a:solidFill>
                <a:srgbClr val="000000"/>
              </a:solidFill>
              <a:round/>
              <a:headEnd/>
              <a:tailEnd type="stealth" w="sm" len="med"/>
            </a:ln>
          </p:spPr>
          <p:txBody>
            <a:bodyPr/>
            <a:lstStyle/>
            <a:p>
              <a:endParaRPr lang="ru-RU"/>
            </a:p>
          </p:txBody>
        </p:sp>
        <p:sp>
          <p:nvSpPr>
            <p:cNvPr id="48147" name="Line 18"/>
            <p:cNvSpPr>
              <a:spLocks noChangeShapeType="1"/>
            </p:cNvSpPr>
            <p:nvPr/>
          </p:nvSpPr>
          <p:spPr bwMode="auto">
            <a:xfrm>
              <a:off x="9981" y="6714"/>
              <a:ext cx="0" cy="360"/>
            </a:xfrm>
            <a:prstGeom prst="line">
              <a:avLst/>
            </a:prstGeom>
            <a:noFill/>
            <a:ln w="9525">
              <a:solidFill>
                <a:srgbClr val="000000"/>
              </a:solidFill>
              <a:round/>
              <a:headEnd/>
              <a:tailEnd type="stealth" w="sm" len="med"/>
            </a:ln>
          </p:spPr>
          <p:txBody>
            <a:bodyPr/>
            <a:lstStyle/>
            <a:p>
              <a:endParaRPr lang="ru-RU"/>
            </a:p>
          </p:txBody>
        </p:sp>
        <p:sp>
          <p:nvSpPr>
            <p:cNvPr id="48148" name="Line 17"/>
            <p:cNvSpPr>
              <a:spLocks noChangeShapeType="1"/>
            </p:cNvSpPr>
            <p:nvPr/>
          </p:nvSpPr>
          <p:spPr bwMode="auto">
            <a:xfrm>
              <a:off x="6561" y="7614"/>
              <a:ext cx="0" cy="360"/>
            </a:xfrm>
            <a:prstGeom prst="line">
              <a:avLst/>
            </a:prstGeom>
            <a:noFill/>
            <a:ln w="9525">
              <a:solidFill>
                <a:srgbClr val="000000"/>
              </a:solidFill>
              <a:round/>
              <a:headEnd/>
              <a:tailEnd type="stealth" w="sm" len="med"/>
            </a:ln>
          </p:spPr>
          <p:txBody>
            <a:bodyPr/>
            <a:lstStyle/>
            <a:p>
              <a:endParaRPr lang="ru-RU"/>
            </a:p>
          </p:txBody>
        </p:sp>
        <p:sp>
          <p:nvSpPr>
            <p:cNvPr id="48149" name="Line 16"/>
            <p:cNvSpPr>
              <a:spLocks noChangeShapeType="1"/>
            </p:cNvSpPr>
            <p:nvPr/>
          </p:nvSpPr>
          <p:spPr bwMode="auto">
            <a:xfrm>
              <a:off x="6561" y="9054"/>
              <a:ext cx="0" cy="360"/>
            </a:xfrm>
            <a:prstGeom prst="line">
              <a:avLst/>
            </a:prstGeom>
            <a:noFill/>
            <a:ln w="9525">
              <a:solidFill>
                <a:srgbClr val="000000"/>
              </a:solidFill>
              <a:round/>
              <a:headEnd/>
              <a:tailEnd type="stealth" w="sm" len="med"/>
            </a:ln>
          </p:spPr>
          <p:txBody>
            <a:bodyPr/>
            <a:lstStyle/>
            <a:p>
              <a:endParaRPr lang="ru-RU"/>
            </a:p>
          </p:txBody>
        </p:sp>
        <p:sp>
          <p:nvSpPr>
            <p:cNvPr id="48150" name="Line 15"/>
            <p:cNvSpPr>
              <a:spLocks noChangeShapeType="1"/>
            </p:cNvSpPr>
            <p:nvPr/>
          </p:nvSpPr>
          <p:spPr bwMode="auto">
            <a:xfrm>
              <a:off x="7101" y="3294"/>
              <a:ext cx="0" cy="180"/>
            </a:xfrm>
            <a:prstGeom prst="line">
              <a:avLst/>
            </a:prstGeom>
            <a:noFill/>
            <a:ln w="9525">
              <a:solidFill>
                <a:srgbClr val="000000"/>
              </a:solidFill>
              <a:round/>
              <a:headEnd/>
              <a:tailEnd type="stealth" w="sm" len="med"/>
            </a:ln>
          </p:spPr>
          <p:txBody>
            <a:bodyPr/>
            <a:lstStyle/>
            <a:p>
              <a:endParaRPr lang="ru-RU"/>
            </a:p>
          </p:txBody>
        </p:sp>
        <p:sp>
          <p:nvSpPr>
            <p:cNvPr id="48151" name="Line 14"/>
            <p:cNvSpPr>
              <a:spLocks noChangeShapeType="1"/>
            </p:cNvSpPr>
            <p:nvPr/>
          </p:nvSpPr>
          <p:spPr bwMode="auto">
            <a:xfrm>
              <a:off x="9981" y="3294"/>
              <a:ext cx="0" cy="180"/>
            </a:xfrm>
            <a:prstGeom prst="line">
              <a:avLst/>
            </a:prstGeom>
            <a:noFill/>
            <a:ln w="9525">
              <a:solidFill>
                <a:srgbClr val="000000"/>
              </a:solidFill>
              <a:round/>
              <a:headEnd/>
              <a:tailEnd type="stealth" w="sm" len="med"/>
            </a:ln>
          </p:spPr>
          <p:txBody>
            <a:bodyPr/>
            <a:lstStyle/>
            <a:p>
              <a:endParaRPr lang="ru-RU"/>
            </a:p>
          </p:txBody>
        </p:sp>
        <p:sp>
          <p:nvSpPr>
            <p:cNvPr id="48152" name="Line 13"/>
            <p:cNvSpPr>
              <a:spLocks noChangeShapeType="1"/>
            </p:cNvSpPr>
            <p:nvPr/>
          </p:nvSpPr>
          <p:spPr bwMode="auto">
            <a:xfrm>
              <a:off x="6381" y="1854"/>
              <a:ext cx="0" cy="180"/>
            </a:xfrm>
            <a:prstGeom prst="line">
              <a:avLst/>
            </a:prstGeom>
            <a:noFill/>
            <a:ln w="9525">
              <a:solidFill>
                <a:srgbClr val="000000"/>
              </a:solidFill>
              <a:round/>
              <a:headEnd/>
              <a:tailEnd type="stealth" w="sm" len="med"/>
            </a:ln>
          </p:spPr>
          <p:txBody>
            <a:bodyPr/>
            <a:lstStyle/>
            <a:p>
              <a:endParaRPr lang="ru-RU"/>
            </a:p>
          </p:txBody>
        </p:sp>
        <p:sp>
          <p:nvSpPr>
            <p:cNvPr id="48153" name="Text Box 12"/>
            <p:cNvSpPr txBox="1">
              <a:spLocks noChangeArrowheads="1"/>
            </p:cNvSpPr>
            <p:nvPr/>
          </p:nvSpPr>
          <p:spPr bwMode="auto">
            <a:xfrm>
              <a:off x="5121" y="1494"/>
              <a:ext cx="2554"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Рецептурний пропис</a:t>
              </a:r>
              <a:endParaRPr lang="uk-UA"/>
            </a:p>
          </p:txBody>
        </p:sp>
        <p:sp>
          <p:nvSpPr>
            <p:cNvPr id="48154" name="Line 11"/>
            <p:cNvSpPr>
              <a:spLocks noChangeShapeType="1"/>
            </p:cNvSpPr>
            <p:nvPr/>
          </p:nvSpPr>
          <p:spPr bwMode="auto">
            <a:xfrm>
              <a:off x="7101" y="4194"/>
              <a:ext cx="0" cy="360"/>
            </a:xfrm>
            <a:prstGeom prst="line">
              <a:avLst/>
            </a:prstGeom>
            <a:noFill/>
            <a:ln w="9525">
              <a:solidFill>
                <a:srgbClr val="000000"/>
              </a:solidFill>
              <a:round/>
              <a:headEnd/>
              <a:tailEnd type="stealth" w="sm" len="med"/>
            </a:ln>
          </p:spPr>
          <p:txBody>
            <a:bodyPr/>
            <a:lstStyle/>
            <a:p>
              <a:endParaRPr lang="ru-RU"/>
            </a:p>
          </p:txBody>
        </p:sp>
        <p:sp>
          <p:nvSpPr>
            <p:cNvPr id="48155" name="Line 10"/>
            <p:cNvSpPr>
              <a:spLocks noChangeShapeType="1"/>
            </p:cNvSpPr>
            <p:nvPr/>
          </p:nvSpPr>
          <p:spPr bwMode="auto">
            <a:xfrm>
              <a:off x="9981" y="4194"/>
              <a:ext cx="0" cy="360"/>
            </a:xfrm>
            <a:prstGeom prst="line">
              <a:avLst/>
            </a:prstGeom>
            <a:noFill/>
            <a:ln w="9525">
              <a:solidFill>
                <a:srgbClr val="000000"/>
              </a:solidFill>
              <a:round/>
              <a:headEnd/>
              <a:tailEnd type="stealth" w="sm" len="med"/>
            </a:ln>
          </p:spPr>
          <p:txBody>
            <a:bodyPr/>
            <a:lstStyle/>
            <a:p>
              <a:endParaRPr lang="ru-RU"/>
            </a:p>
          </p:txBody>
        </p:sp>
        <p:sp>
          <p:nvSpPr>
            <p:cNvPr id="48156" name="Text Box 9"/>
            <p:cNvSpPr txBox="1">
              <a:spLocks noChangeArrowheads="1"/>
            </p:cNvSpPr>
            <p:nvPr/>
          </p:nvSpPr>
          <p:spPr bwMode="auto">
            <a:xfrm>
              <a:off x="5841" y="4554"/>
              <a:ext cx="2700" cy="108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Відважування або відмірювання каліброваним краплеміром</a:t>
              </a:r>
              <a:endParaRPr lang="uk-UA"/>
            </a:p>
          </p:txBody>
        </p:sp>
        <p:sp>
          <p:nvSpPr>
            <p:cNvPr id="48157" name="Text Box 8"/>
            <p:cNvSpPr txBox="1">
              <a:spLocks noChangeArrowheads="1"/>
            </p:cNvSpPr>
            <p:nvPr/>
          </p:nvSpPr>
          <p:spPr bwMode="auto">
            <a:xfrm>
              <a:off x="8721" y="4554"/>
              <a:ext cx="2700" cy="108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Відважування</a:t>
              </a:r>
              <a:endParaRPr lang="uk-UA"/>
            </a:p>
          </p:txBody>
        </p:sp>
        <p:sp>
          <p:nvSpPr>
            <p:cNvPr id="48158" name="Line 7"/>
            <p:cNvSpPr>
              <a:spLocks noChangeShapeType="1"/>
            </p:cNvSpPr>
            <p:nvPr/>
          </p:nvSpPr>
          <p:spPr bwMode="auto">
            <a:xfrm>
              <a:off x="7101" y="5634"/>
              <a:ext cx="0" cy="720"/>
            </a:xfrm>
            <a:prstGeom prst="line">
              <a:avLst/>
            </a:prstGeom>
            <a:noFill/>
            <a:ln w="9525">
              <a:solidFill>
                <a:srgbClr val="000000"/>
              </a:solidFill>
              <a:round/>
              <a:headEnd/>
              <a:tailEnd/>
            </a:ln>
          </p:spPr>
          <p:txBody>
            <a:bodyPr/>
            <a:lstStyle/>
            <a:p>
              <a:endParaRPr lang="ru-RU"/>
            </a:p>
          </p:txBody>
        </p:sp>
        <p:sp>
          <p:nvSpPr>
            <p:cNvPr id="48159" name="Line 6"/>
            <p:cNvSpPr>
              <a:spLocks noChangeShapeType="1"/>
            </p:cNvSpPr>
            <p:nvPr/>
          </p:nvSpPr>
          <p:spPr bwMode="auto">
            <a:xfrm>
              <a:off x="3681" y="5634"/>
              <a:ext cx="0" cy="720"/>
            </a:xfrm>
            <a:prstGeom prst="line">
              <a:avLst/>
            </a:prstGeom>
            <a:noFill/>
            <a:ln w="9525">
              <a:solidFill>
                <a:srgbClr val="000000"/>
              </a:solidFill>
              <a:round/>
              <a:headEnd/>
              <a:tailEnd/>
            </a:ln>
          </p:spPr>
          <p:txBody>
            <a:bodyPr/>
            <a:lstStyle/>
            <a:p>
              <a:endParaRPr lang="ru-RU"/>
            </a:p>
          </p:txBody>
        </p:sp>
        <p:sp>
          <p:nvSpPr>
            <p:cNvPr id="48160" name="Line 5"/>
            <p:cNvSpPr>
              <a:spLocks noChangeShapeType="1"/>
            </p:cNvSpPr>
            <p:nvPr/>
          </p:nvSpPr>
          <p:spPr bwMode="auto">
            <a:xfrm flipH="1">
              <a:off x="3681" y="6354"/>
              <a:ext cx="5040" cy="0"/>
            </a:xfrm>
            <a:prstGeom prst="line">
              <a:avLst/>
            </a:prstGeom>
            <a:noFill/>
            <a:ln w="9525">
              <a:solidFill>
                <a:srgbClr val="000000"/>
              </a:solidFill>
              <a:round/>
              <a:headEnd type="stealth" w="med" len="med"/>
              <a:tailEnd type="none" w="sm" len="med"/>
            </a:ln>
          </p:spPr>
          <p:txBody>
            <a:bodyPr/>
            <a:lstStyle/>
            <a:p>
              <a:endParaRPr lang="ru-RU"/>
            </a:p>
          </p:txBody>
        </p:sp>
        <p:sp>
          <p:nvSpPr>
            <p:cNvPr id="48161" name="Text Box 4"/>
            <p:cNvSpPr txBox="1">
              <a:spLocks noChangeArrowheads="1"/>
            </p:cNvSpPr>
            <p:nvPr/>
          </p:nvSpPr>
          <p:spPr bwMode="auto">
            <a:xfrm>
              <a:off x="8721" y="5994"/>
              <a:ext cx="2700" cy="720"/>
            </a:xfrm>
            <a:prstGeom prst="rect">
              <a:avLst/>
            </a:prstGeom>
            <a:solidFill>
              <a:srgbClr val="FFFFFF"/>
            </a:solidFill>
            <a:ln w="9525">
              <a:solidFill>
                <a:srgbClr val="000000"/>
              </a:solidFill>
              <a:miter lim="800000"/>
              <a:headEnd/>
              <a:tailEnd/>
            </a:ln>
          </p:spPr>
          <p:txBody>
            <a:bodyPr lIns="0" tIns="36000" rIns="0" bIns="0"/>
            <a:lstStyle/>
            <a:p>
              <a:pPr algn="ctr"/>
              <a:r>
                <a:rPr lang="uk-UA" sz="1200">
                  <a:cs typeface="Times New Roman" pitchFamily="18" charset="0"/>
                </a:rPr>
                <a:t>Насичення</a:t>
              </a:r>
              <a:endParaRPr lang="uk-UA"/>
            </a:p>
          </p:txBody>
        </p:sp>
        <p:sp>
          <p:nvSpPr>
            <p:cNvPr id="48162" name="Line 3"/>
            <p:cNvSpPr>
              <a:spLocks noChangeShapeType="1"/>
            </p:cNvSpPr>
            <p:nvPr/>
          </p:nvSpPr>
          <p:spPr bwMode="auto">
            <a:xfrm>
              <a:off x="9981" y="5634"/>
              <a:ext cx="0" cy="360"/>
            </a:xfrm>
            <a:prstGeom prst="line">
              <a:avLst/>
            </a:prstGeom>
            <a:noFill/>
            <a:ln w="9525">
              <a:solidFill>
                <a:srgbClr val="000000"/>
              </a:solidFill>
              <a:round/>
              <a:headEnd/>
              <a:tailEnd type="stealth" w="sm" len="med"/>
            </a:ln>
          </p:spPr>
          <p:txBody>
            <a:bodyPr/>
            <a:lstStyle/>
            <a:p>
              <a:endParaRPr lang="ru-RU"/>
            </a:p>
          </p:txBody>
        </p:sp>
        <p:sp>
          <p:nvSpPr>
            <p:cNvPr id="48163" name="Line 2"/>
            <p:cNvSpPr>
              <a:spLocks noChangeShapeType="1"/>
            </p:cNvSpPr>
            <p:nvPr/>
          </p:nvSpPr>
          <p:spPr bwMode="auto">
            <a:xfrm>
              <a:off x="6561" y="8334"/>
              <a:ext cx="0" cy="360"/>
            </a:xfrm>
            <a:prstGeom prst="line">
              <a:avLst/>
            </a:prstGeom>
            <a:noFill/>
            <a:ln w="9525">
              <a:solidFill>
                <a:srgbClr val="000000"/>
              </a:solidFill>
              <a:round/>
              <a:headEnd/>
              <a:tailEnd type="stealth" w="sm" len="med"/>
            </a:ln>
          </p:spPr>
          <p:txBody>
            <a:bodyPr/>
            <a:lstStyle/>
            <a:p>
              <a:endParaRPr lang="ru-RU"/>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lnSpcReduction="20000"/>
          </a:bodyPr>
          <a:lstStyle/>
          <a:p>
            <a:pPr marL="274320" indent="-274320" algn="just" fontAlgn="auto" hangingPunct="0">
              <a:spcAft>
                <a:spcPts val="0"/>
              </a:spcAft>
              <a:buFont typeface="Wingdings 2"/>
              <a:buNone/>
              <a:defRPr/>
            </a:pPr>
            <a:r>
              <a:rPr lang="ru-RU" i="1" dirty="0" smtClean="0"/>
              <a:t>Штамп </a:t>
            </a:r>
            <a:r>
              <a:rPr lang="ru-RU" i="1" dirty="0" err="1" smtClean="0"/>
              <a:t>лікувально-профілактичного</a:t>
            </a:r>
            <a:r>
              <a:rPr lang="ru-RU" i="1" dirty="0" smtClean="0"/>
              <a:t> закладу</a:t>
            </a:r>
            <a:endParaRPr lang="ru-RU" dirty="0" smtClean="0"/>
          </a:p>
          <a:p>
            <a:pPr marL="274320" indent="-274320" algn="just" fontAlgn="auto" hangingPunct="0">
              <a:spcAft>
                <a:spcPts val="0"/>
              </a:spcAft>
              <a:buFont typeface="Wingdings 2"/>
              <a:buNone/>
              <a:defRPr/>
            </a:pPr>
            <a:r>
              <a:rPr lang="ru-RU" i="1" dirty="0" smtClean="0"/>
              <a:t>Дата </a:t>
            </a:r>
            <a:endParaRPr lang="ru-RU" dirty="0" smtClean="0"/>
          </a:p>
          <a:p>
            <a:pPr marL="274320" indent="-274320" algn="just" fontAlgn="auto" hangingPunct="0">
              <a:spcAft>
                <a:spcPts val="0"/>
              </a:spcAft>
              <a:buFont typeface="Wingdings 2"/>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хворого, </a:t>
            </a:r>
            <a:r>
              <a:rPr lang="ru-RU" i="1" dirty="0" err="1" smtClean="0"/>
              <a:t>вік</a:t>
            </a:r>
            <a:endParaRPr lang="ru-RU" i="1" dirty="0" smtClean="0"/>
          </a:p>
          <a:p>
            <a:pPr marL="274320" indent="-274320" algn="just" fontAlgn="auto" hangingPunct="0">
              <a:spcAft>
                <a:spcPts val="0"/>
              </a:spcAft>
              <a:buFont typeface="Wingdings 2"/>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a:t>
            </a:r>
            <a:r>
              <a:rPr lang="ru-RU" i="1" dirty="0" err="1" smtClean="0"/>
              <a:t>лікаря</a:t>
            </a:r>
            <a:endParaRPr lang="ru-RU" dirty="0" smtClean="0"/>
          </a:p>
          <a:p>
            <a:pPr marL="274320" indent="-274320">
              <a:spcAft>
                <a:spcPts val="0"/>
              </a:spcAft>
              <a:buFont typeface="Wingdings 2"/>
              <a:buNone/>
              <a:defRPr/>
            </a:pPr>
            <a:r>
              <a:rPr lang="uk-UA" i="1" dirty="0" smtClean="0"/>
              <a:t>	</a:t>
            </a:r>
            <a:r>
              <a:rPr lang="en-US" i="1" dirty="0" err="1" smtClean="0"/>
              <a:t>Rp</a:t>
            </a:r>
            <a:r>
              <a:rPr lang="ru-RU" i="1" dirty="0" smtClean="0"/>
              <a:t>.: </a:t>
            </a:r>
            <a:r>
              <a:rPr lang="uk-UA" i="1" dirty="0" err="1" smtClean="0"/>
              <a:t>Gran</a:t>
            </a:r>
            <a:r>
              <a:rPr lang="en-US" i="1" dirty="0" err="1" smtClean="0"/>
              <a:t>ulae</a:t>
            </a:r>
            <a:r>
              <a:rPr lang="ru-RU" i="1" dirty="0" smtClean="0"/>
              <a:t> </a:t>
            </a:r>
            <a:r>
              <a:rPr lang="uk-UA" i="1" dirty="0" smtClean="0"/>
              <a:t>T</a:t>
            </a:r>
            <a:r>
              <a:rPr lang="en-US" i="1" dirty="0" err="1" smtClean="0"/>
              <a:t>huja</a:t>
            </a:r>
            <a:r>
              <a:rPr lang="uk-UA" i="1" dirty="0" smtClean="0"/>
              <a:t> C12 10,0 </a:t>
            </a:r>
            <a:endParaRPr lang="ru-RU" i="1" dirty="0" smtClean="0"/>
          </a:p>
          <a:p>
            <a:pPr marL="274320" indent="-274320" fontAlgn="auto">
              <a:spcAft>
                <a:spcPts val="0"/>
              </a:spcAft>
              <a:buFont typeface="Wingdings 2"/>
              <a:buNone/>
              <a:defRPr/>
            </a:pPr>
            <a:r>
              <a:rPr lang="uk-UA" i="1" dirty="0" smtClean="0"/>
              <a:t>		</a:t>
            </a:r>
            <a:r>
              <a:rPr lang="uk-UA" i="1" dirty="0" err="1" smtClean="0"/>
              <a:t>Da</a:t>
            </a:r>
            <a:r>
              <a:rPr lang="uk-UA" i="1" dirty="0" smtClean="0"/>
              <a:t>. </a:t>
            </a:r>
            <a:r>
              <a:rPr lang="uk-UA" i="1" dirty="0" err="1" smtClean="0"/>
              <a:t>Signa</a:t>
            </a:r>
            <a:r>
              <a:rPr lang="uk-UA" i="1" dirty="0" smtClean="0"/>
              <a:t>: По 8 гранул 3 рази на день.</a:t>
            </a:r>
            <a:r>
              <a:rPr lang="uk-UA" dirty="0" smtClean="0"/>
              <a:t> </a:t>
            </a:r>
          </a:p>
          <a:p>
            <a:pPr marL="274320" indent="-274320" algn="just" fontAlgn="auto" hangingPunct="0">
              <a:spcAft>
                <a:spcPts val="0"/>
              </a:spcAft>
              <a:buFont typeface="Wingdings 2"/>
              <a:buNone/>
              <a:defRPr/>
            </a:pPr>
            <a:r>
              <a:rPr lang="ru-RU" i="1" dirty="0" err="1" smtClean="0"/>
              <a:t>Підпис</a:t>
            </a:r>
            <a:r>
              <a:rPr lang="ru-RU" i="1" dirty="0" smtClean="0"/>
              <a:t> </a:t>
            </a:r>
            <a:r>
              <a:rPr lang="ru-RU" i="1" dirty="0" err="1" smtClean="0"/>
              <a:t>лікаря</a:t>
            </a:r>
            <a:endParaRPr lang="ru-RU" dirty="0" smtClean="0"/>
          </a:p>
          <a:p>
            <a:pPr marL="274320" indent="-274320" algn="just" fontAlgn="auto" hangingPunct="0">
              <a:spcAft>
                <a:spcPts val="0"/>
              </a:spcAft>
              <a:buFont typeface="Wingdings 2"/>
              <a:buNone/>
              <a:defRPr/>
            </a:pPr>
            <a:r>
              <a:rPr lang="ru-RU" i="1" dirty="0" err="1" smtClean="0"/>
              <a:t>Особова</a:t>
            </a:r>
            <a:r>
              <a:rPr lang="ru-RU" i="1" dirty="0" smtClean="0"/>
              <a:t> печатка </a:t>
            </a:r>
            <a:r>
              <a:rPr lang="ru-RU" i="1" dirty="0" err="1" smtClean="0"/>
              <a:t>лікаря</a:t>
            </a:r>
            <a:endParaRPr lang="ru-RU" dirty="0" smtClean="0"/>
          </a:p>
          <a:p>
            <a:pPr marL="274320" indent="-274320" fontAlgn="auto" hangingPunct="0">
              <a:spcAft>
                <a:spcPts val="0"/>
              </a:spcAft>
              <a:buFont typeface="Wingdings 2"/>
              <a:buChar char=""/>
              <a:defRPr/>
            </a:pPr>
            <a:endParaRPr lang="ru-RU" dirty="0" smtClean="0"/>
          </a:p>
          <a:p>
            <a:pPr marL="274320" indent="-274320" fontAlgn="auto" hangingPunct="0">
              <a:spcAft>
                <a:spcPts val="0"/>
              </a:spcAft>
              <a:buFont typeface="Wingdings 2"/>
              <a:buChar char=""/>
              <a:defRPr/>
            </a:pPr>
            <a:r>
              <a:rPr lang="ru-RU" b="1" i="1" dirty="0" smtClean="0"/>
              <a:t>Характеристика </a:t>
            </a:r>
            <a:r>
              <a:rPr lang="ru-RU" b="1" i="1" dirty="0" err="1" smtClean="0"/>
              <a:t>лікарського</a:t>
            </a:r>
            <a:r>
              <a:rPr lang="ru-RU" b="1" i="1" dirty="0" smtClean="0"/>
              <a:t> препарату. </a:t>
            </a:r>
            <a:r>
              <a:rPr lang="ru-RU" dirty="0" err="1" smtClean="0"/>
              <a:t>Гомеопатичні</a:t>
            </a:r>
            <a:r>
              <a:rPr lang="ru-RU" dirty="0" smtClean="0"/>
              <a:t> </a:t>
            </a:r>
            <a:r>
              <a:rPr lang="ru-RU" dirty="0" err="1" smtClean="0"/>
              <a:t>гранули</a:t>
            </a:r>
            <a:r>
              <a:rPr lang="ru-RU" dirty="0" smtClean="0"/>
              <a:t>, до складу </a:t>
            </a:r>
            <a:r>
              <a:rPr lang="ru-RU" dirty="0" err="1" smtClean="0"/>
              <a:t>яких</a:t>
            </a:r>
            <a:r>
              <a:rPr lang="ru-RU" dirty="0" smtClean="0"/>
              <a:t> входить </a:t>
            </a:r>
            <a:r>
              <a:rPr lang="ru-RU" dirty="0" err="1" smtClean="0"/>
              <a:t>сировина</a:t>
            </a:r>
            <a:r>
              <a:rPr lang="ru-RU" dirty="0" smtClean="0"/>
              <a:t> </a:t>
            </a:r>
            <a:r>
              <a:rPr lang="ru-RU" dirty="0" err="1" smtClean="0"/>
              <a:t>рослинного</a:t>
            </a:r>
            <a:r>
              <a:rPr lang="ru-RU" dirty="0" smtClean="0"/>
              <a:t> </a:t>
            </a:r>
            <a:r>
              <a:rPr lang="ru-RU" dirty="0" err="1" smtClean="0"/>
              <a:t>походження</a:t>
            </a:r>
            <a:r>
              <a:rPr lang="ru-RU" dirty="0" smtClean="0"/>
              <a:t> Туя </a:t>
            </a:r>
            <a:r>
              <a:rPr lang="ru-RU" dirty="0" err="1" smtClean="0"/>
              <a:t>західна</a:t>
            </a:r>
            <a:r>
              <a:rPr lang="ru-RU" dirty="0" smtClean="0"/>
              <a:t>. </a:t>
            </a:r>
          </a:p>
          <a:p>
            <a:pPr marL="274320" indent="-274320" fontAlgn="auto">
              <a:spcAft>
                <a:spcPts val="0"/>
              </a:spcAft>
              <a:buFont typeface="Wingdings 2"/>
              <a:buNone/>
              <a:defRPr/>
            </a:pPr>
            <a:endParaRPr lang="ru-RU" dirty="0"/>
          </a:p>
        </p:txBody>
      </p:sp>
      <p:sp>
        <p:nvSpPr>
          <p:cNvPr id="2" name="Заголовок 1"/>
          <p:cNvSpPr>
            <a:spLocks noGrp="1"/>
          </p:cNvSpPr>
          <p:nvPr>
            <p:ph type="title"/>
          </p:nvPr>
        </p:nvSpPr>
        <p:spPr>
          <a:xfrm>
            <a:off x="1214414" y="274638"/>
            <a:ext cx="7472386" cy="1143000"/>
          </a:xfrm>
        </p:spPr>
        <p:txBody>
          <a:bodyPr/>
          <a:lstStyle/>
          <a:p>
            <a:pPr fontAlgn="auto">
              <a:spcAft>
                <a:spcPts val="0"/>
              </a:spcAft>
              <a:defRPr/>
            </a:pPr>
            <a:r>
              <a:rPr sz="3200" b="1" err="1" smtClean="0">
                <a:solidFill>
                  <a:schemeClr val="tx1"/>
                </a:solidFill>
              </a:rPr>
              <a:t>Rp</a:t>
            </a:r>
            <a:r>
              <a:rPr lang="ru-RU" sz="3200" b="1" smtClean="0">
                <a:solidFill>
                  <a:schemeClr val="tx1"/>
                </a:solidFill>
              </a:rPr>
              <a:t>.: </a:t>
            </a:r>
            <a:r>
              <a:rPr lang="uk-UA" sz="3200" b="1" err="1" smtClean="0">
                <a:solidFill>
                  <a:schemeClr val="tx1"/>
                </a:solidFill>
              </a:rPr>
              <a:t>Gran</a:t>
            </a:r>
            <a:r>
              <a:rPr sz="3200" b="1" err="1" smtClean="0">
                <a:solidFill>
                  <a:schemeClr val="tx1"/>
                </a:solidFill>
              </a:rPr>
              <a:t>ulae</a:t>
            </a:r>
            <a:r>
              <a:rPr lang="ru-RU" sz="3200" b="1" smtClean="0">
                <a:solidFill>
                  <a:schemeClr val="tx1"/>
                </a:solidFill>
              </a:rPr>
              <a:t> </a:t>
            </a:r>
            <a:r>
              <a:rPr sz="3200" b="1" err="1" smtClean="0">
                <a:solidFill>
                  <a:schemeClr val="tx1"/>
                </a:solidFill>
              </a:rPr>
              <a:t>Thuja</a:t>
            </a:r>
            <a:r>
              <a:rPr lang="uk-UA" sz="3200" i="1" smtClean="0">
                <a:solidFill>
                  <a:schemeClr val="tx1"/>
                </a:solidFill>
              </a:rPr>
              <a:t> </a:t>
            </a:r>
            <a:r>
              <a:rPr lang="uk-UA" sz="3200" b="1" smtClean="0">
                <a:solidFill>
                  <a:schemeClr val="tx1"/>
                </a:solidFill>
              </a:rPr>
              <a:t>C12 10,0 </a:t>
            </a:r>
            <a:r>
              <a:rPr lang="ru-RU" sz="3200" smtClean="0">
                <a:solidFill>
                  <a:schemeClr val="tx1"/>
                </a:solidFill>
              </a:rPr>
              <a:t/>
            </a:r>
            <a:br>
              <a:rPr lang="ru-RU" sz="3200" smtClean="0">
                <a:solidFill>
                  <a:schemeClr val="tx1"/>
                </a:solidFill>
              </a:rPr>
            </a:br>
            <a:r>
              <a:rPr lang="ru-RU" sz="3200" smtClean="0">
                <a:solidFill>
                  <a:schemeClr val="tx1"/>
                </a:solidFill>
              </a:rPr>
              <a:t>        </a:t>
            </a:r>
            <a:r>
              <a:rPr sz="3200" b="1" smtClean="0">
                <a:solidFill>
                  <a:schemeClr val="tx1"/>
                </a:solidFill>
              </a:rPr>
              <a:t>D</a:t>
            </a:r>
            <a:r>
              <a:rPr lang="ru-RU" sz="3200" b="1" smtClean="0">
                <a:solidFill>
                  <a:schemeClr val="tx1"/>
                </a:solidFill>
              </a:rPr>
              <a:t>. </a:t>
            </a:r>
            <a:r>
              <a:rPr sz="3200" b="1" smtClean="0">
                <a:solidFill>
                  <a:schemeClr val="tx1"/>
                </a:solidFill>
              </a:rPr>
              <a:t>S</a:t>
            </a:r>
            <a:r>
              <a:rPr lang="ru-RU" sz="3200" b="1" smtClean="0">
                <a:solidFill>
                  <a:schemeClr val="tx1"/>
                </a:solidFill>
              </a:rPr>
              <a:t>. </a:t>
            </a:r>
            <a:r>
              <a:rPr lang="uk-UA" sz="3200" b="1" smtClean="0">
                <a:solidFill>
                  <a:schemeClr val="tx1"/>
                </a:solidFill>
              </a:rPr>
              <a:t>По 8 гранул 3 рази на день</a:t>
            </a:r>
            <a:endParaRPr lang="ru-RU" sz="3200">
              <a:solidFill>
                <a:schemeClr val="tx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50" y="785813"/>
            <a:ext cx="8572500" cy="5572125"/>
          </a:xfrm>
        </p:spPr>
        <p:txBody>
          <a:bodyPr>
            <a:noAutofit/>
          </a:bodyPr>
          <a:lstStyle/>
          <a:p>
            <a:pPr marL="1005840" lvl="2" algn="ctr" fontAlgn="auto" hangingPunct="0">
              <a:spcAft>
                <a:spcPts val="0"/>
              </a:spcAft>
              <a:buClr>
                <a:schemeClr val="accent2">
                  <a:shade val="50000"/>
                </a:schemeClr>
              </a:buClr>
              <a:buFont typeface="Wingdings 2"/>
              <a:buNone/>
              <a:defRPr/>
            </a:pPr>
            <a:r>
              <a:rPr lang="ru-RU" b="1" dirty="0" smtClean="0"/>
              <a:t>ППК </a:t>
            </a:r>
            <a:r>
              <a:rPr lang="ru-RU" dirty="0" smtClean="0"/>
              <a:t>(</a:t>
            </a:r>
            <a:r>
              <a:rPr lang="ru-RU" dirty="0" err="1" smtClean="0"/>
              <a:t>зворотній</a:t>
            </a:r>
            <a:r>
              <a:rPr lang="ru-RU" dirty="0" smtClean="0"/>
              <a:t> </a:t>
            </a:r>
            <a:r>
              <a:rPr lang="ru-RU" dirty="0" err="1" smtClean="0"/>
              <a:t>бік</a:t>
            </a:r>
            <a:r>
              <a:rPr lang="ru-RU" dirty="0" smtClean="0"/>
              <a:t>)</a:t>
            </a:r>
          </a:p>
          <a:p>
            <a:pPr marL="342900" lvl="2" indent="-342900" algn="just" fontAlgn="auto">
              <a:spcAft>
                <a:spcPts val="0"/>
              </a:spcAft>
              <a:buClr>
                <a:schemeClr val="accent2">
                  <a:shade val="50000"/>
                </a:schemeClr>
              </a:buClr>
              <a:buFont typeface="Wingdings 2"/>
              <a:buNone/>
              <a:defRPr/>
            </a:pPr>
            <a:r>
              <a:rPr lang="uk-UA" dirty="0" smtClean="0"/>
              <a:t>Гранул цукрових 10,0 г</a:t>
            </a:r>
            <a:endParaRPr lang="en-US" dirty="0" smtClean="0"/>
          </a:p>
          <a:p>
            <a:pPr marL="342900" lvl="2" indent="-342900" algn="just" fontAlgn="auto">
              <a:spcAft>
                <a:spcPts val="0"/>
              </a:spcAft>
              <a:buClr>
                <a:schemeClr val="accent2">
                  <a:shade val="50000"/>
                </a:schemeClr>
              </a:buClr>
              <a:buFont typeface="Wingdings 2"/>
              <a:buNone/>
              <a:defRPr/>
            </a:pPr>
            <a:r>
              <a:rPr lang="ru-RU" dirty="0" err="1" smtClean="0"/>
              <a:t>Розведення</a:t>
            </a:r>
            <a:r>
              <a:rPr lang="ru-RU" dirty="0" smtClean="0"/>
              <a:t> </a:t>
            </a:r>
            <a:r>
              <a:rPr lang="uk-UA" dirty="0" smtClean="0"/>
              <a:t>T</a:t>
            </a:r>
            <a:r>
              <a:rPr lang="en-US" dirty="0" err="1" smtClean="0"/>
              <a:t>huja</a:t>
            </a:r>
            <a:r>
              <a:rPr lang="uk-UA" dirty="0" err="1" smtClean="0"/>
              <a:t>  </a:t>
            </a:r>
            <a:r>
              <a:rPr lang="uk-UA" dirty="0" smtClean="0"/>
              <a:t>С</a:t>
            </a:r>
            <a:r>
              <a:rPr lang="ru-RU" dirty="0" smtClean="0"/>
              <a:t>11: 0,1 г  (3 </a:t>
            </a:r>
            <a:r>
              <a:rPr lang="ru-RU" dirty="0" err="1" smtClean="0"/>
              <a:t>краплі</a:t>
            </a:r>
            <a:r>
              <a:rPr lang="ru-RU" dirty="0" smtClean="0"/>
              <a:t>)</a:t>
            </a:r>
          </a:p>
          <a:p>
            <a:pPr marL="342900" lvl="2" indent="-342900" algn="just" fontAlgn="auto">
              <a:spcAft>
                <a:spcPts val="0"/>
              </a:spcAft>
              <a:buClr>
                <a:schemeClr val="accent2">
                  <a:shade val="50000"/>
                </a:schemeClr>
              </a:buClr>
              <a:buFont typeface="Wingdings 2"/>
              <a:buNone/>
              <a:defRPr/>
            </a:pPr>
            <a:r>
              <a:rPr lang="ru-RU" dirty="0" smtClean="0"/>
              <a:t>Спирту </a:t>
            </a:r>
            <a:r>
              <a:rPr lang="ru-RU" dirty="0" err="1" smtClean="0"/>
              <a:t>етилового</a:t>
            </a:r>
            <a:r>
              <a:rPr lang="ru-RU" dirty="0" smtClean="0"/>
              <a:t> 45 % для </a:t>
            </a:r>
            <a:r>
              <a:rPr lang="ru-RU" dirty="0" err="1" smtClean="0"/>
              <a:t>зволоження</a:t>
            </a:r>
            <a:r>
              <a:rPr lang="ru-RU" dirty="0" smtClean="0"/>
              <a:t> гранул </a:t>
            </a:r>
            <a:r>
              <a:rPr lang="ru-RU" dirty="0" err="1" smtClean="0"/>
              <a:t>цукрових</a:t>
            </a:r>
            <a:r>
              <a:rPr lang="ru-RU" dirty="0" smtClean="0"/>
              <a:t>: 0,1 г  (3 </a:t>
            </a:r>
            <a:r>
              <a:rPr lang="ru-RU" dirty="0" err="1" smtClean="0"/>
              <a:t>краплі</a:t>
            </a:r>
            <a:r>
              <a:rPr lang="ru-RU" dirty="0" smtClean="0"/>
              <a:t>)</a:t>
            </a:r>
          </a:p>
          <a:p>
            <a:pPr marL="342900" lvl="2" indent="-342900" algn="just" fontAlgn="auto">
              <a:spcAft>
                <a:spcPts val="0"/>
              </a:spcAft>
              <a:buClr>
                <a:schemeClr val="accent2">
                  <a:shade val="50000"/>
                </a:schemeClr>
              </a:buClr>
              <a:buFont typeface="Wingdings 2"/>
              <a:buNone/>
              <a:defRPr/>
            </a:pPr>
            <a:endParaRPr lang="ru-RU" dirty="0" smtClean="0"/>
          </a:p>
          <a:p>
            <a:pPr marL="274320" indent="-274320" algn="just" fontAlgn="auto">
              <a:spcAft>
                <a:spcPts val="0"/>
              </a:spcAft>
              <a:buFont typeface="Wingdings 2"/>
              <a:buChar char=""/>
              <a:defRPr/>
            </a:pPr>
            <a:r>
              <a:rPr lang="ru-RU" sz="2100" b="1" i="1" dirty="0" err="1" smtClean="0"/>
              <a:t>Технологія</a:t>
            </a:r>
            <a:r>
              <a:rPr lang="ru-RU" sz="2100" b="1" i="1" dirty="0" smtClean="0"/>
              <a:t>. </a:t>
            </a:r>
            <a:r>
              <a:rPr lang="uk-UA" sz="2100" dirty="0" smtClean="0"/>
              <a:t>Для виготовлення 10,0 гомеопатичних гранул </a:t>
            </a:r>
            <a:r>
              <a:rPr lang="en-US" sz="2100" dirty="0" err="1" smtClean="0"/>
              <a:t>Thuja</a:t>
            </a:r>
            <a:r>
              <a:rPr lang="en-US" sz="2100" dirty="0" smtClean="0"/>
              <a:t> </a:t>
            </a:r>
            <a:r>
              <a:rPr lang="uk-UA" sz="2100" dirty="0" smtClean="0"/>
              <a:t>С12 відважують 10,0 цукрових гранул у флаконі ємністю 30,0 та додаються 0,1 (3 краплі) 60 % спирту етилового, декілька раз струшують з метою зволоження гранул цукрових. Після цього додаються 0,1 (3 краплі) гомеопатичного розведення </a:t>
            </a:r>
            <a:r>
              <a:rPr lang="en-US" sz="2100" dirty="0" err="1" smtClean="0"/>
              <a:t>Thuja</a:t>
            </a:r>
            <a:r>
              <a:rPr lang="en-US" sz="2100" dirty="0" smtClean="0"/>
              <a:t> C11, </a:t>
            </a:r>
            <a:r>
              <a:rPr lang="uk-UA" sz="2100" dirty="0" smtClean="0"/>
              <a:t>флакон закривають кришкою, що обгорнута пергаментним папером та інтенсивно струшують (потенціюють) протягом 10 хв. Далі гранули висипають на пергаментний папір та висушують при кімнатній температурі. Готові гомеопатичні гранули переносять у флакон для відпуску. Наклеюють № рецепта. Заповнюють ППК (лицьовий бік).</a:t>
            </a:r>
            <a:endParaRPr lang="ru-RU" sz="2100" dirty="0"/>
          </a:p>
        </p:txBody>
      </p:sp>
      <p:sp>
        <p:nvSpPr>
          <p:cNvPr id="2" name="Заголовок 1"/>
          <p:cNvSpPr>
            <a:spLocks noGrp="1"/>
          </p:cNvSpPr>
          <p:nvPr>
            <p:ph type="title"/>
          </p:nvPr>
        </p:nvSpPr>
        <p:spPr>
          <a:xfrm>
            <a:off x="428596" y="142852"/>
            <a:ext cx="8229600" cy="582594"/>
          </a:xfrm>
        </p:spPr>
        <p:txBody>
          <a:bodyPr>
            <a:normAutofit fontScale="90000"/>
          </a:bodyPr>
          <a:lstStyle/>
          <a:p>
            <a:pPr fontAlgn="auto">
              <a:spcAft>
                <a:spcPts val="0"/>
              </a:spcAft>
              <a:defRPr/>
            </a:pPr>
            <a:r>
              <a:rPr lang="ru-RU" sz="4000" b="1" i="1" err="1" smtClean="0">
                <a:solidFill>
                  <a:schemeClr val="tx1"/>
                </a:solidFill>
              </a:rPr>
              <a:t>Технологія</a:t>
            </a:r>
            <a:endParaRPr lang="ru-RU" sz="4000">
              <a:solidFill>
                <a:schemeClr val="tx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Содержимое 2"/>
          <p:cNvSpPr>
            <a:spLocks noGrp="1"/>
          </p:cNvSpPr>
          <p:nvPr>
            <p:ph idx="1"/>
          </p:nvPr>
        </p:nvSpPr>
        <p:spPr>
          <a:xfrm>
            <a:off x="457200" y="1357313"/>
            <a:ext cx="8229600" cy="5000625"/>
          </a:xfrm>
        </p:spPr>
        <p:txBody>
          <a:bodyPr/>
          <a:lstStyle/>
          <a:p>
            <a:pPr algn="ctr" hangingPunct="0">
              <a:buFont typeface="Wingdings 2" pitchFamily="18" charset="2"/>
              <a:buNone/>
            </a:pPr>
            <a:r>
              <a:rPr lang="ru-RU" b="1" smtClean="0"/>
              <a:t>ППК</a:t>
            </a:r>
            <a:r>
              <a:rPr lang="ru-RU" smtClean="0"/>
              <a:t> (лицьовий бік)</a:t>
            </a:r>
          </a:p>
          <a:p>
            <a:pPr algn="ctr" hangingPunct="0">
              <a:buFont typeface="Wingdings 2" pitchFamily="18" charset="2"/>
              <a:buNone/>
            </a:pPr>
            <a:r>
              <a:rPr lang="ru-RU" smtClean="0"/>
              <a:t>Дата                 № рецепта</a:t>
            </a:r>
          </a:p>
          <a:p>
            <a:pPr hangingPunct="0">
              <a:buFont typeface="Wingdings 2" pitchFamily="18" charset="2"/>
              <a:buNone/>
            </a:pPr>
            <a:r>
              <a:rPr lang="uk-UA" smtClean="0"/>
              <a:t>			Granulae saccharati</a:t>
            </a:r>
            <a:r>
              <a:rPr lang="uk-UA" i="1" smtClean="0"/>
              <a:t> </a:t>
            </a:r>
            <a:r>
              <a:rPr lang="uk-UA" smtClean="0"/>
              <a:t>10,0 </a:t>
            </a:r>
            <a:endParaRPr lang="ru-RU" smtClean="0"/>
          </a:p>
          <a:p>
            <a:pPr>
              <a:buFont typeface="Wingdings 2" pitchFamily="18" charset="2"/>
              <a:buNone/>
            </a:pPr>
            <a:r>
              <a:rPr lang="uk-UA" smtClean="0"/>
              <a:t>			</a:t>
            </a:r>
            <a:r>
              <a:rPr lang="en-US" smtClean="0"/>
              <a:t>Spiritus aethylici </a:t>
            </a:r>
            <a:r>
              <a:rPr lang="uk-UA" smtClean="0"/>
              <a:t>60 % </a:t>
            </a:r>
            <a:r>
              <a:rPr lang="en-US" smtClean="0"/>
              <a:t>gtts. </a:t>
            </a:r>
            <a:r>
              <a:rPr lang="uk-UA" smtClean="0"/>
              <a:t>ІІІ </a:t>
            </a:r>
            <a:r>
              <a:rPr lang="en-US" smtClean="0"/>
              <a:t>(0,1)</a:t>
            </a:r>
            <a:endParaRPr lang="ru-RU" smtClean="0"/>
          </a:p>
          <a:p>
            <a:pPr>
              <a:buFont typeface="Wingdings 2" pitchFamily="18" charset="2"/>
              <a:buNone/>
            </a:pPr>
            <a:r>
              <a:rPr lang="ru-RU" smtClean="0"/>
              <a:t>			</a:t>
            </a:r>
            <a:r>
              <a:rPr lang="en-US" smtClean="0"/>
              <a:t>Dil. </a:t>
            </a:r>
            <a:r>
              <a:rPr lang="uk-UA" smtClean="0"/>
              <a:t>T</a:t>
            </a:r>
            <a:r>
              <a:rPr lang="en-US" smtClean="0"/>
              <a:t>huja</a:t>
            </a:r>
            <a:r>
              <a:rPr lang="uk-UA" smtClean="0"/>
              <a:t> C11</a:t>
            </a:r>
            <a:r>
              <a:rPr lang="en-US" smtClean="0"/>
              <a:t> gtts. III (0,1)</a:t>
            </a:r>
            <a:endParaRPr lang="ru-RU" smtClean="0"/>
          </a:p>
          <a:p>
            <a:pPr algn="ctr">
              <a:buFont typeface="Wingdings 2" pitchFamily="18" charset="2"/>
              <a:buNone/>
            </a:pPr>
            <a:r>
              <a:rPr lang="ru-RU" smtClean="0"/>
              <a:t>–––––––––––––––––––––––––––––––</a:t>
            </a:r>
          </a:p>
          <a:p>
            <a:pPr>
              <a:buFont typeface="Wingdings 2" pitchFamily="18" charset="2"/>
              <a:buNone/>
            </a:pPr>
            <a:r>
              <a:rPr lang="ru-RU" i="1" smtClean="0"/>
              <a:t>			m = </a:t>
            </a:r>
            <a:r>
              <a:rPr lang="uk-UA" i="1" smtClean="0"/>
              <a:t>1</a:t>
            </a:r>
            <a:r>
              <a:rPr lang="ru-RU" i="1" smtClean="0"/>
              <a:t>0,0</a:t>
            </a:r>
            <a:endParaRPr lang="ru-RU" smtClean="0"/>
          </a:p>
          <a:p>
            <a:pPr algn="ctr">
              <a:buFont typeface="Wingdings 2" pitchFamily="18" charset="2"/>
              <a:buNone/>
            </a:pPr>
            <a:r>
              <a:rPr lang="ru-RU" i="1" smtClean="0"/>
              <a:t>Пригот</a:t>
            </a:r>
            <a:r>
              <a:rPr lang="uk-UA" i="1" smtClean="0"/>
              <a:t>ував</a:t>
            </a:r>
            <a:r>
              <a:rPr lang="ru-RU" i="1" smtClean="0"/>
              <a:t> (підпис)</a:t>
            </a:r>
            <a:endParaRPr lang="ru-RU" smtClean="0"/>
          </a:p>
          <a:p>
            <a:pPr algn="ctr">
              <a:buFont typeface="Wingdings 2" pitchFamily="18" charset="2"/>
              <a:buNone/>
            </a:pPr>
            <a:r>
              <a:rPr lang="ru-RU" i="1" smtClean="0"/>
              <a:t>П</a:t>
            </a:r>
            <a:r>
              <a:rPr lang="uk-UA" i="1" smtClean="0"/>
              <a:t>еревірив</a:t>
            </a:r>
            <a:r>
              <a:rPr lang="ru-RU" i="1" smtClean="0"/>
              <a:t> (підпис)</a:t>
            </a:r>
            <a:endParaRPr lang="ru-RU" smtClean="0"/>
          </a:p>
          <a:p>
            <a:pPr algn="ctr">
              <a:buFont typeface="Wingdings 2" pitchFamily="18" charset="2"/>
              <a:buNone/>
            </a:pPr>
            <a:r>
              <a:rPr lang="uk-UA" i="1" smtClean="0"/>
              <a:t>Відпустив (підпис)</a:t>
            </a:r>
            <a:endParaRPr lang="ru-RU" smtClean="0"/>
          </a:p>
          <a:p>
            <a:endParaRPr lang="ru-RU" smtClean="0"/>
          </a:p>
        </p:txBody>
      </p:sp>
      <p:sp>
        <p:nvSpPr>
          <p:cNvPr id="2" name="Заголовок 1"/>
          <p:cNvSpPr>
            <a:spLocks noGrp="1"/>
          </p:cNvSpPr>
          <p:nvPr>
            <p:ph type="title"/>
          </p:nvPr>
        </p:nvSpPr>
        <p:spPr/>
        <p:txBody>
          <a:bodyPr/>
          <a:lstStyle/>
          <a:p>
            <a:pPr fontAlgn="auto">
              <a:spcAft>
                <a:spcPts val="0"/>
              </a:spcAft>
              <a:defRPr/>
            </a:pPr>
            <a:r>
              <a:rPr lang="ru-RU" sz="3600" b="1" i="1" err="1" smtClean="0">
                <a:solidFill>
                  <a:schemeClr val="tx1"/>
                </a:solidFill>
              </a:rPr>
              <a:t>Лицьовий</a:t>
            </a:r>
            <a:r>
              <a:rPr lang="ru-RU" sz="3600" b="1" i="1" smtClean="0">
                <a:solidFill>
                  <a:schemeClr val="tx1"/>
                </a:solidFill>
              </a:rPr>
              <a:t> </a:t>
            </a:r>
            <a:r>
              <a:rPr lang="ru-RU" sz="3600" b="1" i="1" err="1" smtClean="0">
                <a:solidFill>
                  <a:schemeClr val="tx1"/>
                </a:solidFill>
              </a:rPr>
              <a:t>бік</a:t>
            </a:r>
            <a:r>
              <a:rPr lang="ru-RU" sz="3600" b="1" i="1" smtClean="0">
                <a:solidFill>
                  <a:schemeClr val="tx1"/>
                </a:solidFill>
              </a:rPr>
              <a:t> паспорта </a:t>
            </a:r>
            <a:r>
              <a:rPr lang="ru-RU" sz="3600" b="1" i="1" err="1" smtClean="0">
                <a:solidFill>
                  <a:schemeClr val="tx1"/>
                </a:solidFill>
              </a:rPr>
              <a:t>письмового</a:t>
            </a:r>
            <a:r>
              <a:rPr lang="ru-RU" sz="3600" b="1" i="1" smtClean="0">
                <a:solidFill>
                  <a:schemeClr val="tx1"/>
                </a:solidFill>
              </a:rPr>
              <a:t> контролю (ППК) </a:t>
            </a:r>
            <a:endParaRPr lang="ru-RU" sz="3600">
              <a:solidFill>
                <a:schemeClr val="tx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Содержимое 2"/>
          <p:cNvSpPr>
            <a:spLocks noGrp="1"/>
          </p:cNvSpPr>
          <p:nvPr>
            <p:ph idx="1"/>
          </p:nvPr>
        </p:nvSpPr>
        <p:spPr/>
        <p:txBody>
          <a:bodyPr/>
          <a:lstStyle/>
          <a:p>
            <a:r>
              <a:rPr lang="ru-RU" smtClean="0"/>
              <a:t>Оформлюють етикетками: «Внутрішнє», «Зберіати в прохолодному та захищеному від світла місці», «Берегти від </a:t>
            </a:r>
            <a:br>
              <a:rPr lang="ru-RU" smtClean="0"/>
            </a:br>
            <a:r>
              <a:rPr lang="ru-RU" smtClean="0"/>
              <a:t>дітей».</a:t>
            </a:r>
          </a:p>
          <a:p>
            <a:endParaRPr lang="uk-UA" smtClean="0"/>
          </a:p>
          <a:p>
            <a:r>
              <a:rPr lang="uk-UA" smtClean="0"/>
              <a:t>Даний гомеопатичний препарат </a:t>
            </a:r>
            <a:br>
              <a:rPr lang="uk-UA" smtClean="0"/>
            </a:br>
            <a:r>
              <a:rPr lang="uk-UA" smtClean="0"/>
              <a:t>використовується для </a:t>
            </a:r>
            <a:br>
              <a:rPr lang="uk-UA" smtClean="0"/>
            </a:br>
            <a:r>
              <a:rPr lang="uk-UA" smtClean="0"/>
              <a:t>лікування  мігрені та невралгії</a:t>
            </a:r>
            <a:endParaRPr lang="ru-RU" smtClean="0"/>
          </a:p>
          <a:p>
            <a:endParaRPr lang="ru-RU" smtClean="0"/>
          </a:p>
        </p:txBody>
      </p:sp>
      <p:sp>
        <p:nvSpPr>
          <p:cNvPr id="2" name="Заголовок 1"/>
          <p:cNvSpPr>
            <a:spLocks noGrp="1"/>
          </p:cNvSpPr>
          <p:nvPr>
            <p:ph type="title"/>
          </p:nvPr>
        </p:nvSpPr>
        <p:spPr/>
        <p:txBody>
          <a:bodyPr/>
          <a:lstStyle/>
          <a:p>
            <a:pPr fontAlgn="auto">
              <a:spcAft>
                <a:spcPts val="0"/>
              </a:spcAft>
              <a:defRPr/>
            </a:pPr>
            <a:r>
              <a:rPr lang="ru-RU" b="1" i="1" err="1" smtClean="0">
                <a:solidFill>
                  <a:schemeClr val="tx1"/>
                </a:solidFill>
              </a:rPr>
              <a:t>Оформлення</a:t>
            </a:r>
            <a:r>
              <a:rPr lang="ru-RU" b="1" i="1" smtClean="0">
                <a:solidFill>
                  <a:schemeClr val="tx1"/>
                </a:solidFill>
              </a:rPr>
              <a:t> до </a:t>
            </a:r>
            <a:r>
              <a:rPr lang="ru-RU" b="1" i="1" err="1" smtClean="0">
                <a:solidFill>
                  <a:schemeClr val="tx1"/>
                </a:solidFill>
              </a:rPr>
              <a:t>використання</a:t>
            </a:r>
            <a:r>
              <a:rPr lang="ru-RU" smtClean="0">
                <a:solidFill>
                  <a:schemeClr val="tx1"/>
                </a:solidFill>
              </a:rPr>
              <a:t> </a:t>
            </a:r>
            <a:endParaRPr lang="ru-RU">
              <a:solidFill>
                <a:schemeClr val="tx1"/>
              </a:solidFill>
            </a:endParaRPr>
          </a:p>
        </p:txBody>
      </p:sp>
      <p:grpSp>
        <p:nvGrpSpPr>
          <p:cNvPr id="52227" name="Группа 18"/>
          <p:cNvGrpSpPr>
            <a:grpSpLocks/>
          </p:cNvGrpSpPr>
          <p:nvPr/>
        </p:nvGrpSpPr>
        <p:grpSpPr bwMode="auto">
          <a:xfrm>
            <a:off x="6248400" y="2686050"/>
            <a:ext cx="2538413" cy="4100513"/>
            <a:chOff x="6248429" y="2685513"/>
            <a:chExt cx="2538413" cy="4101073"/>
          </a:xfrm>
        </p:grpSpPr>
        <p:pic>
          <p:nvPicPr>
            <p:cNvPr id="52228" name="Picture 3"/>
            <p:cNvPicPr>
              <a:picLocks noChangeAspect="1" noChangeArrowheads="1"/>
            </p:cNvPicPr>
            <p:nvPr/>
          </p:nvPicPr>
          <p:blipFill>
            <a:blip r:embed="rId2"/>
            <a:srcRect l="6320" t="6963" r="67078" b="5493"/>
            <a:stretch>
              <a:fillRect/>
            </a:stretch>
          </p:blipFill>
          <p:spPr bwMode="auto">
            <a:xfrm>
              <a:off x="6572264" y="2685513"/>
              <a:ext cx="2214578" cy="4101073"/>
            </a:xfrm>
            <a:prstGeom prst="rect">
              <a:avLst/>
            </a:prstGeom>
            <a:noFill/>
            <a:ln w="9525">
              <a:noFill/>
              <a:miter lim="800000"/>
              <a:headEnd/>
              <a:tailEnd/>
            </a:ln>
          </p:spPr>
        </p:pic>
        <p:grpSp>
          <p:nvGrpSpPr>
            <p:cNvPr id="52229" name="Group 2"/>
            <p:cNvGrpSpPr>
              <a:grpSpLocks/>
            </p:cNvGrpSpPr>
            <p:nvPr/>
          </p:nvGrpSpPr>
          <p:grpSpPr bwMode="auto">
            <a:xfrm>
              <a:off x="6248429" y="4414855"/>
              <a:ext cx="2538413" cy="1514475"/>
              <a:chOff x="1590" y="1424"/>
              <a:chExt cx="3997" cy="2386"/>
            </a:xfrm>
          </p:grpSpPr>
          <p:sp>
            <p:nvSpPr>
              <p:cNvPr id="52230" name="Rectangle 3"/>
              <p:cNvSpPr>
                <a:spLocks noChangeArrowheads="1"/>
              </p:cNvSpPr>
              <p:nvPr/>
            </p:nvSpPr>
            <p:spPr bwMode="auto">
              <a:xfrm>
                <a:off x="1590" y="1424"/>
                <a:ext cx="3997" cy="2386"/>
              </a:xfrm>
              <a:prstGeom prst="rect">
                <a:avLst/>
              </a:prstGeom>
              <a:solidFill>
                <a:srgbClr val="FFFFFF"/>
              </a:solidFill>
              <a:ln w="9525">
                <a:solidFill>
                  <a:srgbClr val="000000"/>
                </a:solidFill>
                <a:miter lim="800000"/>
                <a:headEnd/>
                <a:tailEnd/>
              </a:ln>
            </p:spPr>
            <p:txBody>
              <a:bodyPr/>
              <a:lstStyle/>
              <a:p>
                <a:endParaRPr lang="ru-RU">
                  <a:latin typeface="Constantia" pitchFamily="18" charset="0"/>
                </a:endParaRPr>
              </a:p>
            </p:txBody>
          </p:sp>
          <p:sp>
            <p:nvSpPr>
              <p:cNvPr id="52231" name="Rectangle 4"/>
              <p:cNvSpPr>
                <a:spLocks noChangeArrowheads="1"/>
              </p:cNvSpPr>
              <p:nvPr/>
            </p:nvSpPr>
            <p:spPr bwMode="auto">
              <a:xfrm>
                <a:off x="1590" y="1424"/>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рецепта_</a:t>
                </a:r>
                <a:r>
                  <a:rPr lang="uk-UA" sz="900" u="sng">
                    <a:latin typeface="Calibri" pitchFamily="34" charset="0"/>
                  </a:rPr>
                  <a:t>1</a:t>
                </a:r>
                <a:r>
                  <a:rPr lang="ru-RU" sz="900">
                    <a:latin typeface="Calibri" pitchFamily="34" charset="0"/>
                  </a:rPr>
                  <a:t>_</a:t>
                </a:r>
                <a:endParaRPr lang="ru-RU"/>
              </a:p>
            </p:txBody>
          </p:sp>
          <p:sp>
            <p:nvSpPr>
              <p:cNvPr id="52232" name="Rectangle 5"/>
              <p:cNvSpPr>
                <a:spLocks noChangeArrowheads="1"/>
              </p:cNvSpPr>
              <p:nvPr/>
            </p:nvSpPr>
            <p:spPr bwMode="auto">
              <a:xfrm>
                <a:off x="2857" y="1424"/>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аптеки_</a:t>
                </a:r>
                <a:r>
                  <a:rPr lang="uk-UA" sz="900" u="sng">
                    <a:latin typeface="Calibri" pitchFamily="34" charset="0"/>
                  </a:rPr>
                  <a:t>8</a:t>
                </a:r>
                <a:r>
                  <a:rPr lang="ru-RU" sz="900">
                    <a:latin typeface="Calibri" pitchFamily="34" charset="0"/>
                  </a:rPr>
                  <a:t>_</a:t>
                </a:r>
                <a:endParaRPr lang="ru-RU"/>
              </a:p>
            </p:txBody>
          </p:sp>
          <p:sp>
            <p:nvSpPr>
              <p:cNvPr id="52233" name="Rectangle 6"/>
              <p:cNvSpPr>
                <a:spLocks noChangeArrowheads="1"/>
              </p:cNvSpPr>
              <p:nvPr/>
            </p:nvSpPr>
            <p:spPr bwMode="auto">
              <a:xfrm>
                <a:off x="4040" y="1424"/>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uk-UA" sz="900">
                    <a:latin typeface="Calibri" pitchFamily="34" charset="0"/>
                  </a:rPr>
                  <a:t>м</a:t>
                </a:r>
                <a:r>
                  <a:rPr lang="ru-RU" sz="900">
                    <a:latin typeface="Calibri" pitchFamily="34" charset="0"/>
                  </a:rPr>
                  <a:t>._</a:t>
                </a:r>
                <a:r>
                  <a:rPr lang="ru-RU" sz="900" u="sng">
                    <a:latin typeface="Calibri" pitchFamily="34" charset="0"/>
                  </a:rPr>
                  <a:t>Харків</a:t>
                </a:r>
                <a:r>
                  <a:rPr lang="ru-RU" sz="900">
                    <a:latin typeface="Calibri" pitchFamily="34" charset="0"/>
                  </a:rPr>
                  <a:t>_</a:t>
                </a:r>
                <a:endParaRPr lang="ru-RU"/>
              </a:p>
            </p:txBody>
          </p:sp>
          <p:sp>
            <p:nvSpPr>
              <p:cNvPr id="52234" name="Rectangle 7"/>
              <p:cNvSpPr>
                <a:spLocks noChangeArrowheads="1"/>
              </p:cNvSpPr>
              <p:nvPr/>
            </p:nvSpPr>
            <p:spPr bwMode="auto">
              <a:xfrm>
                <a:off x="2212" y="2561"/>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a:latin typeface="Times New Roman" pitchFamily="18" charset="0"/>
                </a:endParaRPr>
              </a:p>
              <a:p>
                <a:pPr algn="ctr"/>
                <a:r>
                  <a:rPr lang="ru-RU" sz="1200" u="sng">
                    <a:latin typeface="Calibri" pitchFamily="34" charset="0"/>
                  </a:rPr>
                  <a:t>__</a:t>
                </a:r>
                <a:r>
                  <a:rPr lang="en-US" sz="1200" u="sng">
                    <a:latin typeface="Calibri" pitchFamily="34" charset="0"/>
                  </a:rPr>
                  <a:t> Gran. </a:t>
                </a:r>
                <a:r>
                  <a:rPr lang="uk-UA" sz="1200" u="sng">
                    <a:latin typeface="Calibri" pitchFamily="34" charset="0"/>
                  </a:rPr>
                  <a:t> </a:t>
                </a:r>
                <a:r>
                  <a:rPr lang="uk-UA" sz="1200" u="sng">
                    <a:latin typeface="Constantia" pitchFamily="18" charset="0"/>
                  </a:rPr>
                  <a:t>T</a:t>
                </a:r>
                <a:r>
                  <a:rPr lang="en-US" sz="1200" u="sng">
                    <a:latin typeface="Constantia" pitchFamily="18" charset="0"/>
                  </a:rPr>
                  <a:t>huja</a:t>
                </a:r>
                <a:r>
                  <a:rPr lang="uk-UA" sz="1200" u="sng">
                    <a:latin typeface="Constantia" pitchFamily="18" charset="0"/>
                  </a:rPr>
                  <a:t> </a:t>
                </a:r>
                <a:r>
                  <a:rPr lang="ru-RU" sz="1200" u="sng">
                    <a:latin typeface="Calibri" pitchFamily="34" charset="0"/>
                  </a:rPr>
                  <a:t>С12 1</a:t>
                </a:r>
                <a:r>
                  <a:rPr lang="ru-RU" sz="1200" u="sng">
                    <a:latin typeface="Times New Roman" pitchFamily="18" charset="0"/>
                  </a:rPr>
                  <a:t>0,0</a:t>
                </a:r>
                <a:r>
                  <a:rPr lang="uk-UA" sz="900">
                    <a:latin typeface="Calibri" pitchFamily="34" charset="0"/>
                  </a:rPr>
                  <a:t>_</a:t>
                </a:r>
                <a:r>
                  <a:rPr lang="ru-RU" sz="900">
                    <a:latin typeface="Calibri" pitchFamily="34" charset="0"/>
                  </a:rPr>
                  <a:t>__</a:t>
                </a:r>
                <a:br>
                  <a:rPr lang="ru-RU" sz="900">
                    <a:latin typeface="Calibri" pitchFamily="34" charset="0"/>
                  </a:rPr>
                </a:br>
                <a:endParaRPr lang="ru-RU" sz="800">
                  <a:latin typeface="Times New Roman" pitchFamily="18" charset="0"/>
                </a:endParaRPr>
              </a:p>
              <a:p>
                <a:pPr algn="ctr"/>
                <a:r>
                  <a:rPr lang="ru-RU" sz="900">
                    <a:latin typeface="Calibri" pitchFamily="34" charset="0"/>
                  </a:rPr>
                  <a:t>При</a:t>
                </a:r>
                <a:r>
                  <a:rPr lang="uk-UA" sz="900">
                    <a:latin typeface="Calibri" pitchFamily="34" charset="0"/>
                  </a:rPr>
                  <a:t>й</a:t>
                </a:r>
                <a:r>
                  <a:rPr lang="ru-RU" sz="900">
                    <a:latin typeface="Calibri" pitchFamily="34" charset="0"/>
                  </a:rPr>
                  <a:t>мат</a:t>
                </a:r>
                <a:r>
                  <a:rPr lang="uk-UA" sz="900">
                    <a:latin typeface="Calibri" pitchFamily="34" charset="0"/>
                  </a:rPr>
                  <a:t>и </a:t>
                </a:r>
                <a:r>
                  <a:rPr lang="ru-RU" sz="900">
                    <a:latin typeface="Calibri" pitchFamily="34" charset="0"/>
                  </a:rPr>
                  <a:t>по </a:t>
                </a:r>
                <a:r>
                  <a:rPr lang="uk-UA" sz="900" i="1">
                    <a:latin typeface="Constantia" pitchFamily="18" charset="0"/>
                  </a:rPr>
                  <a:t> </a:t>
                </a:r>
                <a:r>
                  <a:rPr lang="uk-UA" sz="900" u="sng">
                    <a:latin typeface="Constantia" pitchFamily="18" charset="0"/>
                  </a:rPr>
                  <a:t>8 гранул 3 рази на день </a:t>
                </a:r>
                <a:r>
                  <a:rPr lang="uk-UA" sz="900" u="sng">
                    <a:latin typeface="Calibri" pitchFamily="34" charset="0"/>
                  </a:rPr>
                  <a:t>___________</a:t>
                </a:r>
                <a:r>
                  <a:rPr lang="uk-UA" sz="900">
                    <a:latin typeface="Calibri" pitchFamily="34" charset="0"/>
                  </a:rPr>
                  <a:t>___</a:t>
                </a:r>
                <a:r>
                  <a:rPr lang="ru-RU" sz="900">
                    <a:latin typeface="Calibri" pitchFamily="34" charset="0"/>
                  </a:rPr>
                  <a:t>____</a:t>
                </a:r>
                <a:endParaRPr lang="ru-RU"/>
              </a:p>
            </p:txBody>
          </p:sp>
          <p:sp>
            <p:nvSpPr>
              <p:cNvPr id="52235" name="Rectangle 8"/>
              <p:cNvSpPr>
                <a:spLocks noChangeArrowheads="1"/>
              </p:cNvSpPr>
              <p:nvPr/>
            </p:nvSpPr>
            <p:spPr bwMode="auto">
              <a:xfrm>
                <a:off x="1590" y="2220"/>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ru-RU" sz="800">
                    <a:latin typeface="Calibri" pitchFamily="34" charset="0"/>
                  </a:rPr>
                  <a:t>Дата </a:t>
                </a:r>
                <a:r>
                  <a:rPr lang="uk-UA" sz="800">
                    <a:latin typeface="Calibri" pitchFamily="34" charset="0"/>
                  </a:rPr>
                  <a:t>01.09.17.</a:t>
                </a:r>
                <a:endParaRPr lang="ru-RU"/>
              </a:p>
            </p:txBody>
          </p:sp>
          <p:sp>
            <p:nvSpPr>
              <p:cNvPr id="52236" name="Rectangle 9"/>
              <p:cNvSpPr>
                <a:spLocks noChangeArrowheads="1"/>
              </p:cNvSpPr>
              <p:nvPr/>
            </p:nvSpPr>
            <p:spPr bwMode="auto">
              <a:xfrm>
                <a:off x="1590" y="2985"/>
                <a:ext cx="600" cy="825"/>
              </a:xfrm>
              <a:prstGeom prst="rect">
                <a:avLst/>
              </a:prstGeom>
              <a:solidFill>
                <a:srgbClr val="FFFFFF"/>
              </a:solidFill>
              <a:ln w="9525">
                <a:solidFill>
                  <a:srgbClr val="000000"/>
                </a:solidFill>
                <a:miter lim="800000"/>
                <a:headEnd/>
                <a:tailEnd/>
              </a:ln>
            </p:spPr>
            <p:txBody>
              <a:bodyPr lIns="18000" tIns="10800" rIns="18000" bIns="10800"/>
              <a:lstStyle/>
              <a:p>
                <a:r>
                  <a:rPr lang="ru-RU" sz="800">
                    <a:latin typeface="Calibri" pitchFamily="34" charset="0"/>
                  </a:rPr>
                  <a:t>П</a:t>
                </a:r>
                <a:r>
                  <a:rPr lang="uk-UA" sz="800">
                    <a:latin typeface="Calibri" pitchFamily="34" charset="0"/>
                  </a:rPr>
                  <a:t>і</a:t>
                </a:r>
                <a:r>
                  <a:rPr lang="ru-RU" sz="800">
                    <a:latin typeface="Calibri" pitchFamily="34" charset="0"/>
                  </a:rPr>
                  <a:t>дпис</a:t>
                </a:r>
                <a:r>
                  <a:rPr lang="ru-RU" sz="900">
                    <a:latin typeface="Calibri" pitchFamily="34" charset="0"/>
                  </a:rPr>
                  <a:t> </a:t>
                </a:r>
                <a:endParaRPr lang="ru-RU"/>
              </a:p>
            </p:txBody>
          </p:sp>
          <p:sp>
            <p:nvSpPr>
              <p:cNvPr id="23562" name="Rectangle 10"/>
              <p:cNvSpPr>
                <a:spLocks noChangeArrowheads="1"/>
              </p:cNvSpPr>
              <p:nvPr/>
            </p:nvSpPr>
            <p:spPr bwMode="auto">
              <a:xfrm>
                <a:off x="5222" y="1423"/>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uk-UA" sz="900" dirty="0">
                    <a:latin typeface="Calibri" pitchFamily="34" charset="0"/>
                    <a:cs typeface="Arial" pitchFamily="34" charset="0"/>
                  </a:rPr>
                  <a:t>Зберігати в прохолодному, захищеному від світла місці</a:t>
                </a:r>
                <a:endParaRPr lang="ru-RU" dirty="0">
                  <a:latin typeface="Arial" pitchFamily="34" charset="0"/>
                  <a:cs typeface="Arial" pitchFamily="34" charset="0"/>
                </a:endParaRPr>
              </a:p>
            </p:txBody>
          </p:sp>
          <p:sp>
            <p:nvSpPr>
              <p:cNvPr id="23563" name="Rectangle 11"/>
              <p:cNvSpPr>
                <a:spLocks noChangeArrowheads="1"/>
              </p:cNvSpPr>
              <p:nvPr/>
            </p:nvSpPr>
            <p:spPr bwMode="auto">
              <a:xfrm>
                <a:off x="2230" y="1806"/>
                <a:ext cx="2627" cy="398"/>
              </a:xfrm>
              <a:prstGeom prst="rect">
                <a:avLst/>
              </a:prstGeom>
              <a:solidFill>
                <a:srgbClr val="9BBB59"/>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ru-RU" sz="900" b="1">
                    <a:latin typeface="Calibri" pitchFamily="34" charset="0"/>
                    <a:cs typeface="Arial" pitchFamily="34" charset="0"/>
                  </a:rPr>
                  <a:t>ВНУТР</a:t>
                </a:r>
                <a:r>
                  <a:rPr lang="uk-UA" sz="900" b="1">
                    <a:latin typeface="Calibri" pitchFamily="34" charset="0"/>
                    <a:cs typeface="Arial" pitchFamily="34" charset="0"/>
                  </a:rPr>
                  <a:t>ІШНЄ</a:t>
                </a:r>
                <a:endParaRPr lang="ru-RU">
                  <a:latin typeface="Arial" pitchFamily="34" charset="0"/>
                  <a:cs typeface="Arial" pitchFamily="34" charset="0"/>
                </a:endParaRPr>
              </a:p>
            </p:txBody>
          </p:sp>
          <p:sp>
            <p:nvSpPr>
              <p:cNvPr id="52239" name="Rectangle 12"/>
              <p:cNvSpPr>
                <a:spLocks noChangeArrowheads="1"/>
              </p:cNvSpPr>
              <p:nvPr/>
            </p:nvSpPr>
            <p:spPr bwMode="auto">
              <a:xfrm>
                <a:off x="2198" y="2235"/>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a:latin typeface="Times New Roman" pitchFamily="18" charset="0"/>
                </a:endParaRPr>
              </a:p>
              <a:p>
                <a:pPr algn="ctr">
                  <a:lnSpc>
                    <a:spcPct val="72000"/>
                  </a:lnSpc>
                </a:pPr>
                <a:r>
                  <a:rPr lang="ru-RU" sz="900" b="1">
                    <a:latin typeface="Calibri" pitchFamily="34" charset="0"/>
                  </a:rPr>
                  <a:t>Гомеопатич</a:t>
                </a:r>
                <a:r>
                  <a:rPr lang="uk-UA" sz="900" b="1">
                    <a:latin typeface="Calibri" pitchFamily="34" charset="0"/>
                  </a:rPr>
                  <a:t>ний </a:t>
                </a:r>
                <a:r>
                  <a:rPr lang="ru-RU" sz="900" b="1">
                    <a:latin typeface="Calibri" pitchFamily="34" charset="0"/>
                  </a:rPr>
                  <a:t>л</a:t>
                </a:r>
                <a:r>
                  <a:rPr lang="uk-UA" sz="900" b="1">
                    <a:latin typeface="Calibri" pitchFamily="34" charset="0"/>
                  </a:rPr>
                  <a:t>і</a:t>
                </a:r>
                <a:r>
                  <a:rPr lang="ru-RU" sz="900" b="1">
                    <a:latin typeface="Calibri" pitchFamily="34" charset="0"/>
                  </a:rPr>
                  <a:t>карс</a:t>
                </a:r>
                <a:r>
                  <a:rPr lang="uk-UA" sz="900" b="1">
                    <a:latin typeface="Calibri" pitchFamily="34" charset="0"/>
                  </a:rPr>
                  <a:t>ький</a:t>
                </a:r>
                <a:r>
                  <a:rPr lang="ru-RU" sz="900" b="1">
                    <a:latin typeface="Calibri" pitchFamily="34" charset="0"/>
                  </a:rPr>
                  <a:t> </a:t>
                </a:r>
                <a:r>
                  <a:rPr lang="uk-UA" sz="900" b="1">
                    <a:latin typeface="Calibri" pitchFamily="34" charset="0"/>
                  </a:rPr>
                  <a:t>засіб</a:t>
                </a:r>
                <a:endParaRPr lang="ru-RU"/>
              </a:p>
            </p:txBody>
          </p:sp>
          <p:sp>
            <p:nvSpPr>
              <p:cNvPr id="23565" name="Rectangle 13"/>
              <p:cNvSpPr>
                <a:spLocks noChangeArrowheads="1"/>
              </p:cNvSpPr>
              <p:nvPr/>
            </p:nvSpPr>
            <p:spPr bwMode="auto">
              <a:xfrm>
                <a:off x="4965" y="1423"/>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ru-RU" sz="900" dirty="0">
                    <a:latin typeface="Calibri" pitchFamily="34" charset="0"/>
                    <a:cs typeface="Arial" pitchFamily="34" charset="0"/>
                  </a:rPr>
                  <a:t>Бер</a:t>
                </a:r>
                <a:r>
                  <a:rPr lang="uk-UA" sz="900" dirty="0" err="1">
                    <a:latin typeface="Calibri" pitchFamily="34" charset="0"/>
                    <a:cs typeface="Arial" pitchFamily="34" charset="0"/>
                  </a:rPr>
                  <a:t>егти</a:t>
                </a:r>
                <a:r>
                  <a:rPr lang="uk-UA" sz="900" dirty="0">
                    <a:latin typeface="Calibri" pitchFamily="34" charset="0"/>
                    <a:cs typeface="Arial" pitchFamily="34" charset="0"/>
                  </a:rPr>
                  <a:t> від дітей</a:t>
                </a:r>
                <a:endParaRPr lang="ru-RU" dirty="0">
                  <a:latin typeface="Arial" pitchFamily="34" charset="0"/>
                  <a:cs typeface="Arial" pitchFamily="34" charset="0"/>
                </a:endParaRPr>
              </a:p>
            </p:txBody>
          </p:sp>
        </p:gr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357188"/>
            <a:ext cx="8686800" cy="6143625"/>
          </a:xfrm>
        </p:spPr>
        <p:txBody>
          <a:bodyPr>
            <a:noAutofit/>
          </a:bodyPr>
          <a:lstStyle/>
          <a:p>
            <a:pPr marL="274320" indent="-274320" algn="ctr">
              <a:spcAft>
                <a:spcPts val="0"/>
              </a:spcAft>
              <a:buFont typeface="Wingdings 2"/>
              <a:buNone/>
              <a:defRPr/>
            </a:pPr>
            <a:r>
              <a:rPr lang="uk-UA" sz="2800" b="1" cap="all" dirty="0" smtClean="0"/>
              <a:t>Таблетки гомеопатичні – </a:t>
            </a:r>
          </a:p>
          <a:p>
            <a:pPr marL="274320" indent="-274320" algn="ctr">
              <a:spcAft>
                <a:spcPts val="0"/>
              </a:spcAft>
              <a:buFont typeface="Wingdings 2"/>
              <a:buNone/>
              <a:defRPr/>
            </a:pPr>
            <a:r>
              <a:rPr lang="uk-UA" sz="2800" dirty="0" smtClean="0"/>
              <a:t>тверді лікарські засоби, одержані з використанням сахарози, лактози або інших відповідних допоміжних речовин згідно з статтею «Таблетки». Вони можуть бути одержані пресуванням однієї або декількох твердих активних </a:t>
            </a:r>
            <a:r>
              <a:rPr lang="uk-UA" sz="2800" dirty="0" err="1" smtClean="0"/>
              <a:t>субстанцій</a:t>
            </a:r>
            <a:r>
              <a:rPr lang="uk-UA" sz="2800" dirty="0" smtClean="0"/>
              <a:t> із допоміжними речовинами або просоченням попередньо сформованих таблеток розведенням гомеопатичних базисних препаратів. Призначаються для орального або </a:t>
            </a:r>
            <a:r>
              <a:rPr lang="uk-UA" sz="2800" dirty="0" err="1" smtClean="0"/>
              <a:t>сублінгвального</a:t>
            </a:r>
            <a:r>
              <a:rPr lang="uk-UA" sz="2800" dirty="0" smtClean="0"/>
              <a:t> застосування.</a:t>
            </a:r>
            <a:endParaRPr lang="ru-RU" sz="2800" dirty="0" smtClean="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Содержимое 2"/>
          <p:cNvSpPr>
            <a:spLocks noGrp="1"/>
          </p:cNvSpPr>
          <p:nvPr>
            <p:ph idx="1"/>
          </p:nvPr>
        </p:nvSpPr>
        <p:spPr/>
        <p:txBody>
          <a:bodyPr/>
          <a:lstStyle/>
          <a:p>
            <a:r>
              <a:rPr lang="ru-RU" sz="2800" smtClean="0"/>
              <a:t>Таблетки виготовляють з тритурацій шляхом пресування. Як формоутворю</a:t>
            </a:r>
            <a:r>
              <a:rPr lang="uk-UA" sz="2800" smtClean="0"/>
              <a:t>вальну</a:t>
            </a:r>
            <a:r>
              <a:rPr lang="ru-RU" sz="2800" smtClean="0"/>
              <a:t> речовину використовують крохмаль </a:t>
            </a:r>
            <a:r>
              <a:rPr lang="uk-UA" sz="2800" smtClean="0"/>
              <a:t>і</a:t>
            </a:r>
            <a:r>
              <a:rPr lang="ru-RU" sz="2800" smtClean="0"/>
              <a:t>з вмістом до 10 % та сол</a:t>
            </a:r>
            <a:r>
              <a:rPr lang="uk-UA" sz="2800" smtClean="0"/>
              <a:t>і</a:t>
            </a:r>
            <a:r>
              <a:rPr lang="ru-RU" sz="2800" smtClean="0"/>
              <a:t> кальцію або магнію в концентрації до 2 %. </a:t>
            </a:r>
            <a:r>
              <a:rPr lang="uk-UA" sz="2800" smtClean="0"/>
              <a:t>За</a:t>
            </a:r>
            <a:r>
              <a:rPr lang="ru-RU" sz="2800" smtClean="0"/>
              <a:t> необхідності використовують розчин сотурованої лактози, крохмальний клейстер або етанол у відповідній концентрації.</a:t>
            </a:r>
          </a:p>
          <a:p>
            <a:endParaRPr lang="ru-RU" sz="2800" smtClean="0"/>
          </a:p>
        </p:txBody>
      </p:sp>
      <p:sp>
        <p:nvSpPr>
          <p:cNvPr id="2" name="Заголовок 1"/>
          <p:cNvSpPr>
            <a:spLocks noGrp="1"/>
          </p:cNvSpPr>
          <p:nvPr>
            <p:ph type="title"/>
          </p:nvPr>
        </p:nvSpPr>
        <p:spPr/>
        <p:txBody>
          <a:bodyPr>
            <a:normAutofit fontScale="90000"/>
          </a:bodyPr>
          <a:lstStyle/>
          <a:p>
            <a:pPr fontAlgn="auto">
              <a:spcAft>
                <a:spcPts val="0"/>
              </a:spcAft>
              <a:defRPr/>
            </a:pPr>
            <a:r>
              <a:rPr lang="uk-UA" b="1" smtClean="0">
                <a:solidFill>
                  <a:schemeClr val="tx1"/>
                </a:solidFill>
              </a:rPr>
              <a:t>Таблетки для гомеопатичного застосування </a:t>
            </a:r>
            <a:endParaRPr lang="ru-RU">
              <a:solidFill>
                <a:schemeClr val="tx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42938"/>
            <a:ext cx="8229600" cy="5483225"/>
          </a:xfrm>
        </p:spPr>
        <p:txBody>
          <a:bodyPr>
            <a:normAutofit/>
          </a:bodyPr>
          <a:lstStyle/>
          <a:p>
            <a:pPr marL="274320" indent="-274320" algn="ctr" fontAlgn="auto">
              <a:spcAft>
                <a:spcPts val="0"/>
              </a:spcAft>
              <a:buFont typeface="Wingdings 2"/>
              <a:buNone/>
              <a:defRPr/>
            </a:pPr>
            <a:r>
              <a:rPr lang="uk-UA" sz="2800" b="1" cap="all" dirty="0" err="1" smtClean="0"/>
              <a:t>Тритурація</a:t>
            </a:r>
            <a:r>
              <a:rPr lang="uk-UA" sz="2800" b="1" cap="all" dirty="0" smtClean="0"/>
              <a:t> гомеопатична  </a:t>
            </a:r>
            <a:r>
              <a:rPr lang="uk-UA" sz="2800" dirty="0" smtClean="0"/>
              <a:t>— </a:t>
            </a:r>
          </a:p>
          <a:p>
            <a:pPr marL="274320" indent="-274320" algn="ctr" fontAlgn="auto">
              <a:spcAft>
                <a:spcPts val="0"/>
              </a:spcAft>
              <a:buFont typeface="Wingdings 2"/>
              <a:buNone/>
              <a:defRPr/>
            </a:pPr>
            <a:r>
              <a:rPr lang="uk-UA" sz="2800" dirty="0" smtClean="0"/>
              <a:t>тверда форма, що складається з кількох компонентів і характеризується сипкістю. </a:t>
            </a:r>
            <a:r>
              <a:rPr lang="ru-RU" sz="2800" dirty="0" smtClean="0"/>
              <a:t>Як </a:t>
            </a:r>
            <a:r>
              <a:rPr lang="ru-RU" sz="2800" dirty="0" err="1" smtClean="0"/>
              <a:t>наповнювач</a:t>
            </a:r>
            <a:r>
              <a:rPr lang="ru-RU" sz="2800" dirty="0" smtClean="0"/>
              <a:t> у </a:t>
            </a:r>
            <a:r>
              <a:rPr lang="ru-RU" sz="2800" dirty="0" err="1" smtClean="0"/>
              <a:t>гомеопатичних</a:t>
            </a:r>
            <a:r>
              <a:rPr lang="ru-RU" sz="2800" dirty="0" smtClean="0"/>
              <a:t> </a:t>
            </a:r>
            <a:r>
              <a:rPr lang="ru-RU" sz="2800" dirty="0" err="1" smtClean="0"/>
              <a:t>тритураціях</a:t>
            </a:r>
            <a:r>
              <a:rPr lang="ru-RU" sz="2800" dirty="0" smtClean="0"/>
              <a:t> </a:t>
            </a:r>
            <a:r>
              <a:rPr lang="ru-RU" sz="2800" dirty="0" err="1" smtClean="0"/>
              <a:t>використову</a:t>
            </a:r>
            <a:r>
              <a:rPr lang="uk-UA" sz="2800" dirty="0" smtClean="0"/>
              <a:t>ю</a:t>
            </a:r>
            <a:r>
              <a:rPr lang="ru-RU" sz="2800" dirty="0" err="1" smtClean="0"/>
              <a:t>ться</a:t>
            </a:r>
            <a:r>
              <a:rPr lang="ru-RU" sz="2800" dirty="0" smtClean="0"/>
              <a:t> </a:t>
            </a:r>
            <a:r>
              <a:rPr lang="ru-RU" sz="2800" dirty="0" err="1" smtClean="0"/>
              <a:t>молочний</a:t>
            </a:r>
            <a:r>
              <a:rPr lang="ru-RU" sz="2800" dirty="0" smtClean="0"/>
              <a:t> </a:t>
            </a:r>
            <a:r>
              <a:rPr lang="ru-RU" sz="2800" dirty="0" err="1" smtClean="0"/>
              <a:t>цукор</a:t>
            </a:r>
            <a:r>
              <a:rPr lang="ru-RU" sz="2800" dirty="0" smtClean="0"/>
              <a:t> (</a:t>
            </a:r>
            <a:r>
              <a:rPr lang="ru-RU" sz="2800" i="1" dirty="0" err="1" smtClean="0"/>
              <a:t>Saccharum</a:t>
            </a:r>
            <a:r>
              <a:rPr lang="ru-RU" sz="2800" i="1" dirty="0" smtClean="0"/>
              <a:t> </a:t>
            </a:r>
            <a:r>
              <a:rPr lang="ru-RU" sz="2800" i="1" dirty="0" err="1" smtClean="0"/>
              <a:t>lactis</a:t>
            </a:r>
            <a:r>
              <a:rPr lang="ru-RU" sz="2800" dirty="0" smtClean="0"/>
              <a:t>), тальк (</a:t>
            </a:r>
            <a:r>
              <a:rPr lang="ru-RU" sz="2800" i="1" dirty="0" err="1" smtClean="0"/>
              <a:t>Talcum</a:t>
            </a:r>
            <a:r>
              <a:rPr lang="ru-RU" sz="2800" dirty="0" smtClean="0"/>
              <a:t>), лактоза (</a:t>
            </a:r>
            <a:r>
              <a:rPr lang="ru-RU" sz="2800" i="1" dirty="0" err="1" smtClean="0"/>
              <a:t>Lactosum</a:t>
            </a:r>
            <a:r>
              <a:rPr lang="ru-RU" sz="2800" dirty="0" smtClean="0"/>
              <a:t>). </a:t>
            </a:r>
            <a:r>
              <a:rPr lang="ru-RU" sz="2800" dirty="0" err="1" smtClean="0"/>
              <a:t>Технологія</a:t>
            </a:r>
            <a:r>
              <a:rPr lang="ru-RU" sz="2800" dirty="0" smtClean="0"/>
              <a:t> </a:t>
            </a:r>
            <a:r>
              <a:rPr lang="ru-RU" sz="2800" dirty="0" err="1" smtClean="0"/>
              <a:t>гомеопатичних</a:t>
            </a:r>
            <a:r>
              <a:rPr lang="ru-RU" sz="2800" dirty="0" smtClean="0"/>
              <a:t> </a:t>
            </a:r>
            <a:r>
              <a:rPr lang="ru-RU" sz="2800" dirty="0" err="1" smtClean="0"/>
              <a:t>тритурацій</a:t>
            </a:r>
            <a:r>
              <a:rPr lang="ru-RU" sz="2800" dirty="0" smtClean="0"/>
              <a:t> </a:t>
            </a:r>
            <a:r>
              <a:rPr lang="ru-RU" sz="2800" dirty="0" err="1" smtClean="0"/>
              <a:t>полягає</a:t>
            </a:r>
            <a:r>
              <a:rPr lang="ru-RU" sz="2800" dirty="0" smtClean="0"/>
              <a:t> у максимальному </a:t>
            </a:r>
            <a:r>
              <a:rPr lang="ru-RU" sz="2800" dirty="0" err="1" smtClean="0"/>
              <a:t>подрібненні</a:t>
            </a:r>
            <a:r>
              <a:rPr lang="ru-RU" sz="2800" dirty="0" smtClean="0"/>
              <a:t> </a:t>
            </a:r>
            <a:r>
              <a:rPr lang="ru-RU" sz="2800" dirty="0" err="1" smtClean="0"/>
              <a:t>компонентів</a:t>
            </a:r>
            <a:r>
              <a:rPr lang="ru-RU" sz="2800" dirty="0" smtClean="0"/>
              <a:t> </a:t>
            </a:r>
            <a:r>
              <a:rPr lang="ru-RU" sz="2800" dirty="0" err="1" smtClean="0"/>
              <a:t>речовин</a:t>
            </a:r>
            <a:r>
              <a:rPr lang="ru-RU" sz="2800" dirty="0" smtClean="0"/>
              <a:t>, </a:t>
            </a:r>
            <a:r>
              <a:rPr lang="ru-RU" sz="2800" dirty="0" err="1" smtClean="0"/>
              <a:t>змішуванні</a:t>
            </a:r>
            <a:r>
              <a:rPr lang="ru-RU" sz="2800" dirty="0" smtClean="0"/>
              <a:t> </a:t>
            </a:r>
            <a:r>
              <a:rPr lang="ru-RU" sz="2800" dirty="0" err="1" smtClean="0"/>
              <a:t>з</a:t>
            </a:r>
            <a:r>
              <a:rPr lang="ru-RU" sz="2800" dirty="0" smtClean="0"/>
              <a:t> </a:t>
            </a:r>
            <a:r>
              <a:rPr lang="ru-RU" sz="2800" dirty="0" err="1" smtClean="0"/>
              <a:t>допоміжними</a:t>
            </a:r>
            <a:r>
              <a:rPr lang="ru-RU" sz="2800" dirty="0" smtClean="0"/>
              <a:t> </a:t>
            </a:r>
            <a:r>
              <a:rPr lang="ru-RU" sz="2800" dirty="0" err="1" smtClean="0"/>
              <a:t>речовинами</a:t>
            </a:r>
            <a:r>
              <a:rPr lang="ru-RU" sz="2800" dirty="0" smtClean="0"/>
              <a:t> у </a:t>
            </a:r>
            <a:r>
              <a:rPr lang="ru-RU" sz="2800" dirty="0" err="1" smtClean="0"/>
              <a:t>відповідних</a:t>
            </a:r>
            <a:r>
              <a:rPr lang="ru-RU" sz="2800" dirty="0" smtClean="0"/>
              <a:t> </a:t>
            </a:r>
            <a:r>
              <a:rPr lang="ru-RU" sz="2800" dirty="0" err="1" smtClean="0"/>
              <a:t>пропорціях</a:t>
            </a:r>
            <a:r>
              <a:rPr lang="ru-RU" sz="2800" dirty="0" smtClean="0"/>
              <a:t> (1:10 </a:t>
            </a:r>
            <a:r>
              <a:rPr lang="ru-RU" sz="2800" dirty="0" err="1" smtClean="0"/>
              <a:t>або</a:t>
            </a:r>
            <a:r>
              <a:rPr lang="ru-RU" sz="2800" dirty="0" smtClean="0"/>
              <a:t> 1:100), </a:t>
            </a:r>
            <a:r>
              <a:rPr lang="ru-RU" sz="2800" dirty="0" err="1" smtClean="0"/>
              <a:t>дозуванні</a:t>
            </a:r>
            <a:r>
              <a:rPr lang="ru-RU" sz="2800" dirty="0" smtClean="0"/>
              <a:t> та </a:t>
            </a:r>
            <a:r>
              <a:rPr lang="ru-RU" sz="2800" dirty="0" err="1" smtClean="0"/>
              <a:t>пакуванні</a:t>
            </a:r>
            <a:r>
              <a:rPr lang="ru-RU" sz="2800" dirty="0" smtClean="0"/>
              <a:t>.</a:t>
            </a:r>
            <a:endParaRPr lang="ru-RU" sz="28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71414"/>
            <a:ext cx="8229600" cy="428628"/>
          </a:xfrm>
        </p:spPr>
        <p:txBody>
          <a:bodyPr/>
          <a:lstStyle/>
          <a:p>
            <a:pPr fontAlgn="auto" hangingPunct="0">
              <a:spcAft>
                <a:spcPts val="0"/>
              </a:spcAft>
              <a:defRPr/>
            </a:pPr>
            <a:r>
              <a:rPr lang="ru-RU" sz="2000" b="1" smtClean="0">
                <a:solidFill>
                  <a:schemeClr val="tx1"/>
                </a:solidFill>
              </a:rPr>
              <a:t>АЛГОРИТМ ТЕХНОЛОГ</a:t>
            </a:r>
            <a:r>
              <a:rPr lang="uk-UA" sz="2000" b="1" smtClean="0">
                <a:solidFill>
                  <a:schemeClr val="tx1"/>
                </a:solidFill>
              </a:rPr>
              <a:t>ІЇ </a:t>
            </a:r>
            <a:r>
              <a:rPr lang="uk-UA" sz="2000" b="1" cap="all" err="1" smtClean="0">
                <a:solidFill>
                  <a:schemeClr val="tx1"/>
                </a:solidFill>
              </a:rPr>
              <a:t>тритурацій</a:t>
            </a:r>
            <a:r>
              <a:rPr lang="uk-UA" sz="2000" b="1" cap="all" smtClean="0">
                <a:solidFill>
                  <a:schemeClr val="tx1"/>
                </a:solidFill>
              </a:rPr>
              <a:t> гомеопатичних</a:t>
            </a:r>
            <a:endParaRPr lang="ru-RU" sz="2000" b="1">
              <a:solidFill>
                <a:schemeClr val="tx1"/>
              </a:solidFill>
            </a:endParaRPr>
          </a:p>
        </p:txBody>
      </p:sp>
      <p:grpSp>
        <p:nvGrpSpPr>
          <p:cNvPr id="56322" name="Group 1"/>
          <p:cNvGrpSpPr>
            <a:grpSpLocks/>
          </p:cNvGrpSpPr>
          <p:nvPr/>
        </p:nvGrpSpPr>
        <p:grpSpPr bwMode="auto">
          <a:xfrm>
            <a:off x="500063" y="571500"/>
            <a:ext cx="8286750" cy="6143625"/>
            <a:chOff x="1701" y="1854"/>
            <a:chExt cx="9360" cy="14220"/>
          </a:xfrm>
        </p:grpSpPr>
        <p:sp>
          <p:nvSpPr>
            <p:cNvPr id="56323" name="Text Box 2"/>
            <p:cNvSpPr txBox="1">
              <a:spLocks noChangeArrowheads="1"/>
            </p:cNvSpPr>
            <p:nvPr/>
          </p:nvSpPr>
          <p:spPr bwMode="auto">
            <a:xfrm>
              <a:off x="4941" y="2394"/>
              <a:ext cx="2520" cy="367"/>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Вихідна сировина</a:t>
              </a:r>
              <a:endParaRPr lang="ru-RU"/>
            </a:p>
          </p:txBody>
        </p:sp>
        <p:sp>
          <p:nvSpPr>
            <p:cNvPr id="56324" name="Text Box 3"/>
            <p:cNvSpPr txBox="1">
              <a:spLocks noChangeArrowheads="1"/>
            </p:cNvSpPr>
            <p:nvPr/>
          </p:nvSpPr>
          <p:spPr bwMode="auto">
            <a:xfrm>
              <a:off x="8181" y="3128"/>
              <a:ext cx="2880" cy="893"/>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Лактози моногідрат</a:t>
              </a:r>
              <a:endParaRPr lang="ru-RU"/>
            </a:p>
          </p:txBody>
        </p:sp>
        <p:sp>
          <p:nvSpPr>
            <p:cNvPr id="56325" name="Text Box 4"/>
            <p:cNvSpPr txBox="1">
              <a:spLocks noChangeArrowheads="1"/>
            </p:cNvSpPr>
            <p:nvPr/>
          </p:nvSpPr>
          <p:spPr bwMode="auto">
            <a:xfrm>
              <a:off x="1701" y="3174"/>
              <a:ext cx="5940" cy="995"/>
            </a:xfrm>
            <a:prstGeom prst="rect">
              <a:avLst/>
            </a:prstGeom>
            <a:solidFill>
              <a:srgbClr val="FFFFFF"/>
            </a:solidFill>
            <a:ln w="9525">
              <a:solidFill>
                <a:srgbClr val="000000"/>
              </a:solidFill>
              <a:miter lim="800000"/>
              <a:headEnd/>
              <a:tailEnd/>
            </a:ln>
          </p:spPr>
          <p:txBody>
            <a:bodyPr lIns="0" tIns="0" rIns="0" bIns="0"/>
            <a:lstStyle/>
            <a:p>
              <a:pPr lvl="1" algn="ctr">
                <a:spcBef>
                  <a:spcPts val="100"/>
                </a:spcBef>
                <a:spcAft>
                  <a:spcPts val="300"/>
                </a:spcAft>
              </a:pPr>
              <a:r>
                <a:rPr lang="uk-UA" sz="1200">
                  <a:latin typeface="Times New Roman" pitchFamily="18" charset="0"/>
                </a:rPr>
                <a:t>Матричні настойки та розчини, їх розведення, </a:t>
              </a:r>
            </a:p>
            <a:p>
              <a:pPr lvl="1" algn="ctr">
                <a:spcBef>
                  <a:spcPts val="100"/>
                </a:spcBef>
                <a:spcAft>
                  <a:spcPts val="300"/>
                </a:spcAft>
              </a:pPr>
              <a:r>
                <a:rPr lang="uk-UA" sz="1200">
                  <a:latin typeface="Times New Roman" pitchFamily="18" charset="0"/>
                </a:rPr>
                <a:t>суміші та комплексні розведення</a:t>
              </a:r>
              <a:endParaRPr lang="ru-RU"/>
            </a:p>
          </p:txBody>
        </p:sp>
        <p:sp>
          <p:nvSpPr>
            <p:cNvPr id="56326" name="Text Box 5"/>
            <p:cNvSpPr txBox="1">
              <a:spLocks noChangeArrowheads="1"/>
            </p:cNvSpPr>
            <p:nvPr/>
          </p:nvSpPr>
          <p:spPr bwMode="auto">
            <a:xfrm>
              <a:off x="1701" y="9234"/>
              <a:ext cx="5940" cy="36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Зіскоблювання протягом 4 хв</a:t>
              </a:r>
              <a:endParaRPr lang="ru-RU"/>
            </a:p>
          </p:txBody>
        </p:sp>
        <p:sp>
          <p:nvSpPr>
            <p:cNvPr id="56327" name="Text Box 6"/>
            <p:cNvSpPr txBox="1">
              <a:spLocks noChangeArrowheads="1"/>
            </p:cNvSpPr>
            <p:nvPr/>
          </p:nvSpPr>
          <p:spPr bwMode="auto">
            <a:xfrm>
              <a:off x="8156" y="5433"/>
              <a:ext cx="2901" cy="72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Розділення на 3 рівні частини</a:t>
              </a:r>
              <a:endParaRPr lang="ru-RU"/>
            </a:p>
          </p:txBody>
        </p:sp>
        <p:sp>
          <p:nvSpPr>
            <p:cNvPr id="56328" name="Text Box 7"/>
            <p:cNvSpPr txBox="1">
              <a:spLocks noChangeArrowheads="1"/>
            </p:cNvSpPr>
            <p:nvPr/>
          </p:nvSpPr>
          <p:spPr bwMode="auto">
            <a:xfrm>
              <a:off x="1701" y="5988"/>
              <a:ext cx="5940" cy="906"/>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 1 частини матричної настойки/розчину/їх розведення/суміші та комплексні розведення</a:t>
              </a:r>
              <a:endParaRPr lang="ru-RU"/>
            </a:p>
          </p:txBody>
        </p:sp>
        <p:sp>
          <p:nvSpPr>
            <p:cNvPr id="56329" name="Text Box 8"/>
            <p:cNvSpPr txBox="1">
              <a:spLocks noChangeArrowheads="1"/>
            </p:cNvSpPr>
            <p:nvPr/>
          </p:nvSpPr>
          <p:spPr bwMode="auto">
            <a:xfrm>
              <a:off x="1701" y="4925"/>
              <a:ext cx="5940" cy="897"/>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Затирання пор фарфорової ступки першою частиною  лактози моногідрату</a:t>
              </a:r>
              <a:endParaRPr lang="ru-RU"/>
            </a:p>
          </p:txBody>
        </p:sp>
        <p:sp>
          <p:nvSpPr>
            <p:cNvPr id="56330" name="Line 9"/>
            <p:cNvSpPr>
              <a:spLocks noChangeShapeType="1"/>
            </p:cNvSpPr>
            <p:nvPr/>
          </p:nvSpPr>
          <p:spPr bwMode="auto">
            <a:xfrm flipH="1">
              <a:off x="7641" y="5822"/>
              <a:ext cx="540" cy="0"/>
            </a:xfrm>
            <a:prstGeom prst="line">
              <a:avLst/>
            </a:prstGeom>
            <a:noFill/>
            <a:ln w="9525">
              <a:solidFill>
                <a:srgbClr val="000000"/>
              </a:solidFill>
              <a:round/>
              <a:headEnd/>
              <a:tailEnd type="stealth" w="sm" len="med"/>
            </a:ln>
          </p:spPr>
          <p:txBody>
            <a:bodyPr/>
            <a:lstStyle/>
            <a:p>
              <a:endParaRPr lang="ru-RU"/>
            </a:p>
          </p:txBody>
        </p:sp>
        <p:sp>
          <p:nvSpPr>
            <p:cNvPr id="56331" name="Freeform 10"/>
            <p:cNvSpPr>
              <a:spLocks/>
            </p:cNvSpPr>
            <p:nvPr/>
          </p:nvSpPr>
          <p:spPr bwMode="auto">
            <a:xfrm>
              <a:off x="6201" y="2754"/>
              <a:ext cx="2" cy="204"/>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56332" name="Line 11"/>
            <p:cNvSpPr>
              <a:spLocks noChangeShapeType="1"/>
            </p:cNvSpPr>
            <p:nvPr/>
          </p:nvSpPr>
          <p:spPr bwMode="auto">
            <a:xfrm flipV="1">
              <a:off x="8001" y="5851"/>
              <a:ext cx="0" cy="6749"/>
            </a:xfrm>
            <a:prstGeom prst="line">
              <a:avLst/>
            </a:prstGeom>
            <a:noFill/>
            <a:ln w="9525">
              <a:solidFill>
                <a:srgbClr val="000000"/>
              </a:solidFill>
              <a:round/>
              <a:headEnd/>
              <a:tailEnd/>
            </a:ln>
          </p:spPr>
          <p:txBody>
            <a:bodyPr/>
            <a:lstStyle/>
            <a:p>
              <a:endParaRPr lang="ru-RU"/>
            </a:p>
          </p:txBody>
        </p:sp>
        <p:sp>
          <p:nvSpPr>
            <p:cNvPr id="56333" name="Text Box 12"/>
            <p:cNvSpPr txBox="1">
              <a:spLocks noChangeArrowheads="1"/>
            </p:cNvSpPr>
            <p:nvPr/>
          </p:nvSpPr>
          <p:spPr bwMode="auto">
            <a:xfrm>
              <a:off x="1701" y="707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Додавання сировини</a:t>
              </a:r>
              <a:endParaRPr lang="ru-RU"/>
            </a:p>
          </p:txBody>
        </p:sp>
        <p:sp>
          <p:nvSpPr>
            <p:cNvPr id="56334" name="Text Box 13"/>
            <p:cNvSpPr txBox="1">
              <a:spLocks noChangeArrowheads="1"/>
            </p:cNvSpPr>
            <p:nvPr/>
          </p:nvSpPr>
          <p:spPr bwMode="auto">
            <a:xfrm>
              <a:off x="1701" y="815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Зіскоблювання протягом 4 хв фарфоровим шпателем</a:t>
              </a:r>
              <a:endParaRPr lang="ru-RU"/>
            </a:p>
          </p:txBody>
        </p:sp>
        <p:sp>
          <p:nvSpPr>
            <p:cNvPr id="56335" name="Text Box 14"/>
            <p:cNvSpPr txBox="1">
              <a:spLocks noChangeArrowheads="1"/>
            </p:cNvSpPr>
            <p:nvPr/>
          </p:nvSpPr>
          <p:spPr bwMode="auto">
            <a:xfrm>
              <a:off x="1701" y="869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Розтирання суміші протягом 6 хв</a:t>
              </a:r>
              <a:endParaRPr lang="ru-RU"/>
            </a:p>
          </p:txBody>
        </p:sp>
        <p:sp>
          <p:nvSpPr>
            <p:cNvPr id="56336" name="Line 15"/>
            <p:cNvSpPr>
              <a:spLocks noChangeShapeType="1"/>
            </p:cNvSpPr>
            <p:nvPr/>
          </p:nvSpPr>
          <p:spPr bwMode="auto">
            <a:xfrm>
              <a:off x="4581" y="6894"/>
              <a:ext cx="0" cy="180"/>
            </a:xfrm>
            <a:prstGeom prst="line">
              <a:avLst/>
            </a:prstGeom>
            <a:noFill/>
            <a:ln w="9525">
              <a:solidFill>
                <a:srgbClr val="000000"/>
              </a:solidFill>
              <a:round/>
              <a:headEnd/>
              <a:tailEnd type="stealth" w="sm" len="med"/>
            </a:ln>
          </p:spPr>
          <p:txBody>
            <a:bodyPr/>
            <a:lstStyle/>
            <a:p>
              <a:endParaRPr lang="ru-RU"/>
            </a:p>
          </p:txBody>
        </p:sp>
        <p:sp>
          <p:nvSpPr>
            <p:cNvPr id="56337" name="Line 16"/>
            <p:cNvSpPr>
              <a:spLocks noChangeShapeType="1"/>
            </p:cNvSpPr>
            <p:nvPr/>
          </p:nvSpPr>
          <p:spPr bwMode="auto">
            <a:xfrm>
              <a:off x="4581" y="7974"/>
              <a:ext cx="0" cy="180"/>
            </a:xfrm>
            <a:prstGeom prst="line">
              <a:avLst/>
            </a:prstGeom>
            <a:noFill/>
            <a:ln w="9525">
              <a:solidFill>
                <a:srgbClr val="000000"/>
              </a:solidFill>
              <a:round/>
              <a:headEnd/>
              <a:tailEnd type="stealth" w="sm" len="med"/>
            </a:ln>
          </p:spPr>
          <p:txBody>
            <a:bodyPr/>
            <a:lstStyle/>
            <a:p>
              <a:endParaRPr lang="ru-RU"/>
            </a:p>
          </p:txBody>
        </p:sp>
        <p:sp>
          <p:nvSpPr>
            <p:cNvPr id="56338" name="Line 17"/>
            <p:cNvSpPr>
              <a:spLocks noChangeShapeType="1"/>
            </p:cNvSpPr>
            <p:nvPr/>
          </p:nvSpPr>
          <p:spPr bwMode="auto">
            <a:xfrm>
              <a:off x="4581" y="8514"/>
              <a:ext cx="0" cy="180"/>
            </a:xfrm>
            <a:prstGeom prst="line">
              <a:avLst/>
            </a:prstGeom>
            <a:noFill/>
            <a:ln w="9525">
              <a:solidFill>
                <a:srgbClr val="000000"/>
              </a:solidFill>
              <a:round/>
              <a:headEnd/>
              <a:tailEnd type="stealth" w="sm" len="med"/>
            </a:ln>
          </p:spPr>
          <p:txBody>
            <a:bodyPr/>
            <a:lstStyle/>
            <a:p>
              <a:endParaRPr lang="ru-RU"/>
            </a:p>
          </p:txBody>
        </p:sp>
        <p:sp>
          <p:nvSpPr>
            <p:cNvPr id="56339" name="Text Box 18"/>
            <p:cNvSpPr txBox="1">
              <a:spLocks noChangeArrowheads="1"/>
            </p:cNvSpPr>
            <p:nvPr/>
          </p:nvSpPr>
          <p:spPr bwMode="auto">
            <a:xfrm>
              <a:off x="8156" y="4201"/>
              <a:ext cx="2905" cy="960"/>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Відважування 9 частин  (</a:t>
              </a:r>
              <a:r>
                <a:rPr lang="en-US" sz="1200">
                  <a:latin typeface="Times New Roman" pitchFamily="18" charset="0"/>
                </a:rPr>
                <a:t>D</a:t>
              </a:r>
              <a:r>
                <a:rPr lang="uk-UA" sz="1200">
                  <a:latin typeface="Times New Roman" pitchFamily="18" charset="0"/>
                </a:rPr>
                <a:t> розведення) або 99 частин (С розведення)</a:t>
              </a:r>
              <a:endParaRPr lang="ru-RU"/>
            </a:p>
          </p:txBody>
        </p:sp>
        <p:sp>
          <p:nvSpPr>
            <p:cNvPr id="56340" name="Text Box 19"/>
            <p:cNvSpPr txBox="1">
              <a:spLocks noChangeArrowheads="1"/>
            </p:cNvSpPr>
            <p:nvPr/>
          </p:nvSpPr>
          <p:spPr bwMode="auto">
            <a:xfrm>
              <a:off x="1701" y="7614"/>
              <a:ext cx="594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Розтирання суміші протягом 6 хв</a:t>
              </a:r>
              <a:endParaRPr lang="ru-RU"/>
            </a:p>
          </p:txBody>
        </p:sp>
        <p:sp>
          <p:nvSpPr>
            <p:cNvPr id="56341" name="Text Box 20"/>
            <p:cNvSpPr txBox="1">
              <a:spLocks noChangeArrowheads="1"/>
            </p:cNvSpPr>
            <p:nvPr/>
          </p:nvSpPr>
          <p:spPr bwMode="auto">
            <a:xfrm>
              <a:off x="1701" y="977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Додавання другої частини лактози моногідрату</a:t>
              </a:r>
              <a:endParaRPr lang="ru-RU"/>
            </a:p>
          </p:txBody>
        </p:sp>
        <p:sp>
          <p:nvSpPr>
            <p:cNvPr id="56342" name="Line 21"/>
            <p:cNvSpPr>
              <a:spLocks noChangeShapeType="1"/>
            </p:cNvSpPr>
            <p:nvPr/>
          </p:nvSpPr>
          <p:spPr bwMode="auto">
            <a:xfrm>
              <a:off x="4581" y="9594"/>
              <a:ext cx="0" cy="180"/>
            </a:xfrm>
            <a:prstGeom prst="line">
              <a:avLst/>
            </a:prstGeom>
            <a:noFill/>
            <a:ln w="9525">
              <a:solidFill>
                <a:srgbClr val="000000"/>
              </a:solidFill>
              <a:round/>
              <a:headEnd/>
              <a:tailEnd type="stealth" w="sm" len="med"/>
            </a:ln>
          </p:spPr>
          <p:txBody>
            <a:bodyPr/>
            <a:lstStyle/>
            <a:p>
              <a:endParaRPr lang="ru-RU"/>
            </a:p>
          </p:txBody>
        </p:sp>
        <p:sp>
          <p:nvSpPr>
            <p:cNvPr id="56343" name="Line 22"/>
            <p:cNvSpPr>
              <a:spLocks noChangeShapeType="1"/>
            </p:cNvSpPr>
            <p:nvPr/>
          </p:nvSpPr>
          <p:spPr bwMode="auto">
            <a:xfrm>
              <a:off x="4581" y="9054"/>
              <a:ext cx="0" cy="180"/>
            </a:xfrm>
            <a:prstGeom prst="line">
              <a:avLst/>
            </a:prstGeom>
            <a:noFill/>
            <a:ln w="9525">
              <a:solidFill>
                <a:srgbClr val="000000"/>
              </a:solidFill>
              <a:round/>
              <a:headEnd/>
              <a:tailEnd type="stealth" w="sm" len="med"/>
            </a:ln>
          </p:spPr>
          <p:txBody>
            <a:bodyPr/>
            <a:lstStyle/>
            <a:p>
              <a:endParaRPr lang="ru-RU"/>
            </a:p>
          </p:txBody>
        </p:sp>
        <p:sp>
          <p:nvSpPr>
            <p:cNvPr id="56344" name="Text Box 23"/>
            <p:cNvSpPr txBox="1">
              <a:spLocks noChangeArrowheads="1"/>
            </p:cNvSpPr>
            <p:nvPr/>
          </p:nvSpPr>
          <p:spPr bwMode="auto">
            <a:xfrm>
              <a:off x="1701" y="1517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Контроль</a:t>
              </a:r>
              <a:r>
                <a:rPr lang="ru-RU" sz="1200">
                  <a:latin typeface="Times New Roman" pitchFamily="18" charset="0"/>
                </a:rPr>
                <a:t> </a:t>
              </a:r>
              <a:r>
                <a:rPr lang="uk-UA" sz="1200">
                  <a:latin typeface="Times New Roman" pitchFamily="18" charset="0"/>
                </a:rPr>
                <a:t>якості</a:t>
              </a:r>
              <a:endParaRPr lang="ru-RU"/>
            </a:p>
          </p:txBody>
        </p:sp>
        <p:sp>
          <p:nvSpPr>
            <p:cNvPr id="56345" name="Text Box 24"/>
            <p:cNvSpPr txBox="1">
              <a:spLocks noChangeArrowheads="1"/>
            </p:cNvSpPr>
            <p:nvPr/>
          </p:nvSpPr>
          <p:spPr bwMode="auto">
            <a:xfrm>
              <a:off x="1701" y="1571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Оформлення до відпуску</a:t>
              </a:r>
              <a:endParaRPr lang="ru-RU"/>
            </a:p>
          </p:txBody>
        </p:sp>
        <p:sp>
          <p:nvSpPr>
            <p:cNvPr id="56346" name="Line 25"/>
            <p:cNvSpPr>
              <a:spLocks noChangeShapeType="1"/>
            </p:cNvSpPr>
            <p:nvPr/>
          </p:nvSpPr>
          <p:spPr bwMode="auto">
            <a:xfrm flipH="1">
              <a:off x="7641" y="9954"/>
              <a:ext cx="371" cy="1"/>
            </a:xfrm>
            <a:prstGeom prst="line">
              <a:avLst/>
            </a:prstGeom>
            <a:noFill/>
            <a:ln w="9525">
              <a:solidFill>
                <a:srgbClr val="000000"/>
              </a:solidFill>
              <a:round/>
              <a:headEnd/>
              <a:tailEnd type="stealth" w="sm" len="med"/>
            </a:ln>
          </p:spPr>
          <p:txBody>
            <a:bodyPr/>
            <a:lstStyle/>
            <a:p>
              <a:endParaRPr lang="ru-RU"/>
            </a:p>
          </p:txBody>
        </p:sp>
        <p:sp>
          <p:nvSpPr>
            <p:cNvPr id="56347" name="Text Box 26"/>
            <p:cNvSpPr txBox="1">
              <a:spLocks noChangeArrowheads="1"/>
            </p:cNvSpPr>
            <p:nvPr/>
          </p:nvSpPr>
          <p:spPr bwMode="auto">
            <a:xfrm>
              <a:off x="1701" y="11934"/>
              <a:ext cx="5940" cy="36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Зіскоблювання протягом 4 хв</a:t>
              </a:r>
              <a:endParaRPr lang="ru-RU"/>
            </a:p>
          </p:txBody>
        </p:sp>
        <p:sp>
          <p:nvSpPr>
            <p:cNvPr id="56348" name="Text Box 27"/>
            <p:cNvSpPr txBox="1">
              <a:spLocks noChangeArrowheads="1"/>
            </p:cNvSpPr>
            <p:nvPr/>
          </p:nvSpPr>
          <p:spPr bwMode="auto">
            <a:xfrm>
              <a:off x="1701" y="1085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Зіскоблювання протягом 4 хв</a:t>
              </a:r>
              <a:endParaRPr lang="ru-RU"/>
            </a:p>
          </p:txBody>
        </p:sp>
        <p:sp>
          <p:nvSpPr>
            <p:cNvPr id="56349" name="Text Box 28"/>
            <p:cNvSpPr txBox="1">
              <a:spLocks noChangeArrowheads="1"/>
            </p:cNvSpPr>
            <p:nvPr/>
          </p:nvSpPr>
          <p:spPr bwMode="auto">
            <a:xfrm>
              <a:off x="1701" y="1139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Розтирання суміші протягом 6 хв</a:t>
              </a:r>
              <a:endParaRPr lang="ru-RU"/>
            </a:p>
          </p:txBody>
        </p:sp>
        <p:sp>
          <p:nvSpPr>
            <p:cNvPr id="56350" name="Line 29"/>
            <p:cNvSpPr>
              <a:spLocks noChangeShapeType="1"/>
            </p:cNvSpPr>
            <p:nvPr/>
          </p:nvSpPr>
          <p:spPr bwMode="auto">
            <a:xfrm>
              <a:off x="4581" y="10134"/>
              <a:ext cx="0" cy="180"/>
            </a:xfrm>
            <a:prstGeom prst="line">
              <a:avLst/>
            </a:prstGeom>
            <a:noFill/>
            <a:ln w="9525">
              <a:solidFill>
                <a:srgbClr val="000000"/>
              </a:solidFill>
              <a:round/>
              <a:headEnd/>
              <a:tailEnd type="stealth" w="sm" len="med"/>
            </a:ln>
          </p:spPr>
          <p:txBody>
            <a:bodyPr/>
            <a:lstStyle/>
            <a:p>
              <a:endParaRPr lang="ru-RU"/>
            </a:p>
          </p:txBody>
        </p:sp>
        <p:sp>
          <p:nvSpPr>
            <p:cNvPr id="56351" name="Line 30"/>
            <p:cNvSpPr>
              <a:spLocks noChangeShapeType="1"/>
            </p:cNvSpPr>
            <p:nvPr/>
          </p:nvSpPr>
          <p:spPr bwMode="auto">
            <a:xfrm>
              <a:off x="4581" y="10674"/>
              <a:ext cx="0" cy="180"/>
            </a:xfrm>
            <a:prstGeom prst="line">
              <a:avLst/>
            </a:prstGeom>
            <a:noFill/>
            <a:ln w="9525">
              <a:solidFill>
                <a:srgbClr val="000000"/>
              </a:solidFill>
              <a:round/>
              <a:headEnd/>
              <a:tailEnd type="stealth" w="sm" len="med"/>
            </a:ln>
          </p:spPr>
          <p:txBody>
            <a:bodyPr/>
            <a:lstStyle/>
            <a:p>
              <a:endParaRPr lang="ru-RU"/>
            </a:p>
          </p:txBody>
        </p:sp>
        <p:sp>
          <p:nvSpPr>
            <p:cNvPr id="56352" name="Line 31"/>
            <p:cNvSpPr>
              <a:spLocks noChangeShapeType="1"/>
            </p:cNvSpPr>
            <p:nvPr/>
          </p:nvSpPr>
          <p:spPr bwMode="auto">
            <a:xfrm>
              <a:off x="4581" y="11214"/>
              <a:ext cx="0" cy="180"/>
            </a:xfrm>
            <a:prstGeom prst="line">
              <a:avLst/>
            </a:prstGeom>
            <a:noFill/>
            <a:ln w="9525">
              <a:solidFill>
                <a:srgbClr val="000000"/>
              </a:solidFill>
              <a:round/>
              <a:headEnd/>
              <a:tailEnd type="stealth" w="sm" len="med"/>
            </a:ln>
          </p:spPr>
          <p:txBody>
            <a:bodyPr/>
            <a:lstStyle/>
            <a:p>
              <a:endParaRPr lang="ru-RU"/>
            </a:p>
          </p:txBody>
        </p:sp>
        <p:sp>
          <p:nvSpPr>
            <p:cNvPr id="56353" name="Text Box 32"/>
            <p:cNvSpPr txBox="1">
              <a:spLocks noChangeArrowheads="1"/>
            </p:cNvSpPr>
            <p:nvPr/>
          </p:nvSpPr>
          <p:spPr bwMode="auto">
            <a:xfrm>
              <a:off x="1701" y="10314"/>
              <a:ext cx="594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Розтирання суміші протягом 6 хв</a:t>
              </a:r>
              <a:endParaRPr lang="ru-RU"/>
            </a:p>
          </p:txBody>
        </p:sp>
        <p:sp>
          <p:nvSpPr>
            <p:cNvPr id="56354" name="Text Box 33"/>
            <p:cNvSpPr txBox="1">
              <a:spLocks noChangeArrowheads="1"/>
            </p:cNvSpPr>
            <p:nvPr/>
          </p:nvSpPr>
          <p:spPr bwMode="auto">
            <a:xfrm>
              <a:off x="1701" y="1247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Додавання третьої частини лактози моногідрату</a:t>
              </a:r>
              <a:endParaRPr lang="ru-RU"/>
            </a:p>
          </p:txBody>
        </p:sp>
        <p:sp>
          <p:nvSpPr>
            <p:cNvPr id="56355" name="Line 34"/>
            <p:cNvSpPr>
              <a:spLocks noChangeShapeType="1"/>
            </p:cNvSpPr>
            <p:nvPr/>
          </p:nvSpPr>
          <p:spPr bwMode="auto">
            <a:xfrm>
              <a:off x="4581" y="12294"/>
              <a:ext cx="0" cy="180"/>
            </a:xfrm>
            <a:prstGeom prst="line">
              <a:avLst/>
            </a:prstGeom>
            <a:noFill/>
            <a:ln w="9525">
              <a:solidFill>
                <a:srgbClr val="000000"/>
              </a:solidFill>
              <a:round/>
              <a:headEnd/>
              <a:tailEnd type="stealth" w="sm" len="med"/>
            </a:ln>
          </p:spPr>
          <p:txBody>
            <a:bodyPr/>
            <a:lstStyle/>
            <a:p>
              <a:endParaRPr lang="ru-RU"/>
            </a:p>
          </p:txBody>
        </p:sp>
        <p:sp>
          <p:nvSpPr>
            <p:cNvPr id="56356" name="Line 35"/>
            <p:cNvSpPr>
              <a:spLocks noChangeShapeType="1"/>
            </p:cNvSpPr>
            <p:nvPr/>
          </p:nvSpPr>
          <p:spPr bwMode="auto">
            <a:xfrm>
              <a:off x="4581" y="11754"/>
              <a:ext cx="0" cy="180"/>
            </a:xfrm>
            <a:prstGeom prst="line">
              <a:avLst/>
            </a:prstGeom>
            <a:noFill/>
            <a:ln w="9525">
              <a:solidFill>
                <a:srgbClr val="000000"/>
              </a:solidFill>
              <a:round/>
              <a:headEnd/>
              <a:tailEnd type="stealth" w="sm" len="med"/>
            </a:ln>
          </p:spPr>
          <p:txBody>
            <a:bodyPr/>
            <a:lstStyle/>
            <a:p>
              <a:endParaRPr lang="ru-RU"/>
            </a:p>
          </p:txBody>
        </p:sp>
        <p:sp>
          <p:nvSpPr>
            <p:cNvPr id="56357" name="Line 36"/>
            <p:cNvSpPr>
              <a:spLocks noChangeShapeType="1"/>
            </p:cNvSpPr>
            <p:nvPr/>
          </p:nvSpPr>
          <p:spPr bwMode="auto">
            <a:xfrm flipH="1">
              <a:off x="7641" y="12654"/>
              <a:ext cx="371" cy="1"/>
            </a:xfrm>
            <a:prstGeom prst="line">
              <a:avLst/>
            </a:prstGeom>
            <a:noFill/>
            <a:ln w="9525">
              <a:solidFill>
                <a:srgbClr val="000000"/>
              </a:solidFill>
              <a:round/>
              <a:headEnd/>
              <a:tailEnd type="stealth" w="sm" len="med"/>
            </a:ln>
          </p:spPr>
          <p:txBody>
            <a:bodyPr/>
            <a:lstStyle/>
            <a:p>
              <a:endParaRPr lang="ru-RU"/>
            </a:p>
          </p:txBody>
        </p:sp>
        <p:sp>
          <p:nvSpPr>
            <p:cNvPr id="56358" name="Line 37"/>
            <p:cNvSpPr>
              <a:spLocks noChangeShapeType="1"/>
            </p:cNvSpPr>
            <p:nvPr/>
          </p:nvSpPr>
          <p:spPr bwMode="auto">
            <a:xfrm>
              <a:off x="3141" y="2934"/>
              <a:ext cx="0" cy="180"/>
            </a:xfrm>
            <a:prstGeom prst="line">
              <a:avLst/>
            </a:prstGeom>
            <a:noFill/>
            <a:ln w="9525">
              <a:solidFill>
                <a:srgbClr val="000000"/>
              </a:solidFill>
              <a:round/>
              <a:headEnd/>
              <a:tailEnd type="stealth" w="sm" len="med"/>
            </a:ln>
          </p:spPr>
          <p:txBody>
            <a:bodyPr/>
            <a:lstStyle/>
            <a:p>
              <a:endParaRPr lang="ru-RU"/>
            </a:p>
          </p:txBody>
        </p:sp>
        <p:sp>
          <p:nvSpPr>
            <p:cNvPr id="56359" name="Line 38"/>
            <p:cNvSpPr>
              <a:spLocks noChangeShapeType="1"/>
            </p:cNvSpPr>
            <p:nvPr/>
          </p:nvSpPr>
          <p:spPr bwMode="auto">
            <a:xfrm>
              <a:off x="4581" y="4169"/>
              <a:ext cx="0" cy="720"/>
            </a:xfrm>
            <a:prstGeom prst="line">
              <a:avLst/>
            </a:prstGeom>
            <a:noFill/>
            <a:ln w="9525">
              <a:solidFill>
                <a:srgbClr val="000000"/>
              </a:solidFill>
              <a:round/>
              <a:headEnd/>
              <a:tailEnd type="stealth" w="sm" len="med"/>
            </a:ln>
          </p:spPr>
          <p:txBody>
            <a:bodyPr/>
            <a:lstStyle/>
            <a:p>
              <a:endParaRPr lang="ru-RU"/>
            </a:p>
          </p:txBody>
        </p:sp>
        <p:sp>
          <p:nvSpPr>
            <p:cNvPr id="56360" name="Line 39"/>
            <p:cNvSpPr>
              <a:spLocks noChangeShapeType="1"/>
            </p:cNvSpPr>
            <p:nvPr/>
          </p:nvSpPr>
          <p:spPr bwMode="auto">
            <a:xfrm>
              <a:off x="9621" y="2934"/>
              <a:ext cx="0" cy="180"/>
            </a:xfrm>
            <a:prstGeom prst="line">
              <a:avLst/>
            </a:prstGeom>
            <a:noFill/>
            <a:ln w="9525">
              <a:solidFill>
                <a:srgbClr val="000000"/>
              </a:solidFill>
              <a:round/>
              <a:headEnd/>
              <a:tailEnd type="stealth" w="sm" len="med"/>
            </a:ln>
          </p:spPr>
          <p:txBody>
            <a:bodyPr/>
            <a:lstStyle/>
            <a:p>
              <a:endParaRPr lang="ru-RU"/>
            </a:p>
          </p:txBody>
        </p:sp>
        <p:sp>
          <p:nvSpPr>
            <p:cNvPr id="56361" name="Line 40"/>
            <p:cNvSpPr>
              <a:spLocks noChangeShapeType="1"/>
            </p:cNvSpPr>
            <p:nvPr/>
          </p:nvSpPr>
          <p:spPr bwMode="auto">
            <a:xfrm>
              <a:off x="9621" y="4021"/>
              <a:ext cx="0" cy="180"/>
            </a:xfrm>
            <a:prstGeom prst="line">
              <a:avLst/>
            </a:prstGeom>
            <a:noFill/>
            <a:ln w="9525">
              <a:solidFill>
                <a:srgbClr val="000000"/>
              </a:solidFill>
              <a:round/>
              <a:headEnd/>
              <a:tailEnd type="stealth" w="sm" len="med"/>
            </a:ln>
          </p:spPr>
          <p:txBody>
            <a:bodyPr/>
            <a:lstStyle/>
            <a:p>
              <a:endParaRPr lang="ru-RU"/>
            </a:p>
          </p:txBody>
        </p:sp>
        <p:sp>
          <p:nvSpPr>
            <p:cNvPr id="56362" name="Line 41"/>
            <p:cNvSpPr>
              <a:spLocks noChangeShapeType="1"/>
            </p:cNvSpPr>
            <p:nvPr/>
          </p:nvSpPr>
          <p:spPr bwMode="auto">
            <a:xfrm>
              <a:off x="4581" y="5808"/>
              <a:ext cx="0" cy="180"/>
            </a:xfrm>
            <a:prstGeom prst="line">
              <a:avLst/>
            </a:prstGeom>
            <a:noFill/>
            <a:ln w="9525">
              <a:solidFill>
                <a:srgbClr val="000000"/>
              </a:solidFill>
              <a:round/>
              <a:headEnd/>
              <a:tailEnd type="stealth" w="sm" len="med"/>
            </a:ln>
          </p:spPr>
          <p:txBody>
            <a:bodyPr/>
            <a:lstStyle/>
            <a:p>
              <a:endParaRPr lang="ru-RU"/>
            </a:p>
          </p:txBody>
        </p:sp>
        <p:sp>
          <p:nvSpPr>
            <p:cNvPr id="56363" name="Line 42"/>
            <p:cNvSpPr>
              <a:spLocks noChangeShapeType="1"/>
            </p:cNvSpPr>
            <p:nvPr/>
          </p:nvSpPr>
          <p:spPr bwMode="auto">
            <a:xfrm>
              <a:off x="4581" y="7434"/>
              <a:ext cx="0" cy="180"/>
            </a:xfrm>
            <a:prstGeom prst="line">
              <a:avLst/>
            </a:prstGeom>
            <a:noFill/>
            <a:ln w="9525">
              <a:solidFill>
                <a:srgbClr val="000000"/>
              </a:solidFill>
              <a:round/>
              <a:headEnd/>
              <a:tailEnd type="stealth" w="sm" len="med"/>
            </a:ln>
          </p:spPr>
          <p:txBody>
            <a:bodyPr/>
            <a:lstStyle/>
            <a:p>
              <a:endParaRPr lang="ru-RU"/>
            </a:p>
          </p:txBody>
        </p:sp>
        <p:sp>
          <p:nvSpPr>
            <p:cNvPr id="56364" name="Line 43"/>
            <p:cNvSpPr>
              <a:spLocks noChangeShapeType="1"/>
            </p:cNvSpPr>
            <p:nvPr/>
          </p:nvSpPr>
          <p:spPr bwMode="auto">
            <a:xfrm>
              <a:off x="9621" y="5161"/>
              <a:ext cx="0" cy="180"/>
            </a:xfrm>
            <a:prstGeom prst="line">
              <a:avLst/>
            </a:prstGeom>
            <a:noFill/>
            <a:ln w="9525">
              <a:solidFill>
                <a:srgbClr val="000000"/>
              </a:solidFill>
              <a:round/>
              <a:headEnd/>
              <a:tailEnd type="stealth" w="sm" len="med"/>
            </a:ln>
          </p:spPr>
          <p:txBody>
            <a:bodyPr/>
            <a:lstStyle/>
            <a:p>
              <a:endParaRPr lang="ru-RU"/>
            </a:p>
          </p:txBody>
        </p:sp>
        <p:sp>
          <p:nvSpPr>
            <p:cNvPr id="56365" name="Text Box 44"/>
            <p:cNvSpPr txBox="1">
              <a:spLocks noChangeArrowheads="1"/>
            </p:cNvSpPr>
            <p:nvPr/>
          </p:nvSpPr>
          <p:spPr bwMode="auto">
            <a:xfrm>
              <a:off x="1701" y="14634"/>
              <a:ext cx="5940" cy="36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Зіскоблювання протягом 4 хв</a:t>
              </a:r>
              <a:endParaRPr lang="ru-RU"/>
            </a:p>
          </p:txBody>
        </p:sp>
        <p:sp>
          <p:nvSpPr>
            <p:cNvPr id="56366" name="Text Box 45"/>
            <p:cNvSpPr txBox="1">
              <a:spLocks noChangeArrowheads="1"/>
            </p:cNvSpPr>
            <p:nvPr/>
          </p:nvSpPr>
          <p:spPr bwMode="auto">
            <a:xfrm>
              <a:off x="1701" y="1355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Зіскоблювання протягом 4 хв</a:t>
              </a:r>
              <a:endParaRPr lang="ru-RU"/>
            </a:p>
          </p:txBody>
        </p:sp>
        <p:sp>
          <p:nvSpPr>
            <p:cNvPr id="56367" name="Text Box 46"/>
            <p:cNvSpPr txBox="1">
              <a:spLocks noChangeArrowheads="1"/>
            </p:cNvSpPr>
            <p:nvPr/>
          </p:nvSpPr>
          <p:spPr bwMode="auto">
            <a:xfrm>
              <a:off x="1701" y="1409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Розтирання суміші протягом 6 хв</a:t>
              </a:r>
              <a:endParaRPr lang="ru-RU"/>
            </a:p>
          </p:txBody>
        </p:sp>
        <p:sp>
          <p:nvSpPr>
            <p:cNvPr id="56368" name="Line 47"/>
            <p:cNvSpPr>
              <a:spLocks noChangeShapeType="1"/>
            </p:cNvSpPr>
            <p:nvPr/>
          </p:nvSpPr>
          <p:spPr bwMode="auto">
            <a:xfrm>
              <a:off x="4581" y="12834"/>
              <a:ext cx="0" cy="180"/>
            </a:xfrm>
            <a:prstGeom prst="line">
              <a:avLst/>
            </a:prstGeom>
            <a:noFill/>
            <a:ln w="9525">
              <a:solidFill>
                <a:srgbClr val="000000"/>
              </a:solidFill>
              <a:round/>
              <a:headEnd/>
              <a:tailEnd type="stealth" w="sm" len="med"/>
            </a:ln>
          </p:spPr>
          <p:txBody>
            <a:bodyPr/>
            <a:lstStyle/>
            <a:p>
              <a:endParaRPr lang="ru-RU"/>
            </a:p>
          </p:txBody>
        </p:sp>
        <p:sp>
          <p:nvSpPr>
            <p:cNvPr id="56369" name="Line 48"/>
            <p:cNvSpPr>
              <a:spLocks noChangeShapeType="1"/>
            </p:cNvSpPr>
            <p:nvPr/>
          </p:nvSpPr>
          <p:spPr bwMode="auto">
            <a:xfrm>
              <a:off x="4581" y="13374"/>
              <a:ext cx="0" cy="180"/>
            </a:xfrm>
            <a:prstGeom prst="line">
              <a:avLst/>
            </a:prstGeom>
            <a:noFill/>
            <a:ln w="9525">
              <a:solidFill>
                <a:srgbClr val="000000"/>
              </a:solidFill>
              <a:round/>
              <a:headEnd/>
              <a:tailEnd type="stealth" w="sm" len="med"/>
            </a:ln>
          </p:spPr>
          <p:txBody>
            <a:bodyPr/>
            <a:lstStyle/>
            <a:p>
              <a:endParaRPr lang="ru-RU"/>
            </a:p>
          </p:txBody>
        </p:sp>
        <p:sp>
          <p:nvSpPr>
            <p:cNvPr id="56370" name="Line 49"/>
            <p:cNvSpPr>
              <a:spLocks noChangeShapeType="1"/>
            </p:cNvSpPr>
            <p:nvPr/>
          </p:nvSpPr>
          <p:spPr bwMode="auto">
            <a:xfrm>
              <a:off x="4581" y="13914"/>
              <a:ext cx="0" cy="180"/>
            </a:xfrm>
            <a:prstGeom prst="line">
              <a:avLst/>
            </a:prstGeom>
            <a:noFill/>
            <a:ln w="9525">
              <a:solidFill>
                <a:srgbClr val="000000"/>
              </a:solidFill>
              <a:round/>
              <a:headEnd/>
              <a:tailEnd type="stealth" w="sm" len="med"/>
            </a:ln>
          </p:spPr>
          <p:txBody>
            <a:bodyPr/>
            <a:lstStyle/>
            <a:p>
              <a:endParaRPr lang="ru-RU"/>
            </a:p>
          </p:txBody>
        </p:sp>
        <p:sp>
          <p:nvSpPr>
            <p:cNvPr id="56371" name="Text Box 50"/>
            <p:cNvSpPr txBox="1">
              <a:spLocks noChangeArrowheads="1"/>
            </p:cNvSpPr>
            <p:nvPr/>
          </p:nvSpPr>
          <p:spPr bwMode="auto">
            <a:xfrm>
              <a:off x="1701" y="13014"/>
              <a:ext cx="594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Розтирання суміші протягом 6 хв</a:t>
              </a:r>
              <a:endParaRPr lang="ru-RU"/>
            </a:p>
          </p:txBody>
        </p:sp>
        <p:sp>
          <p:nvSpPr>
            <p:cNvPr id="56372" name="Line 51"/>
            <p:cNvSpPr>
              <a:spLocks noChangeShapeType="1"/>
            </p:cNvSpPr>
            <p:nvPr/>
          </p:nvSpPr>
          <p:spPr bwMode="auto">
            <a:xfrm>
              <a:off x="4581" y="14994"/>
              <a:ext cx="0" cy="180"/>
            </a:xfrm>
            <a:prstGeom prst="line">
              <a:avLst/>
            </a:prstGeom>
            <a:noFill/>
            <a:ln w="9525">
              <a:solidFill>
                <a:srgbClr val="000000"/>
              </a:solidFill>
              <a:round/>
              <a:headEnd/>
              <a:tailEnd type="stealth" w="sm" len="med"/>
            </a:ln>
          </p:spPr>
          <p:txBody>
            <a:bodyPr/>
            <a:lstStyle/>
            <a:p>
              <a:endParaRPr lang="ru-RU"/>
            </a:p>
          </p:txBody>
        </p:sp>
        <p:sp>
          <p:nvSpPr>
            <p:cNvPr id="56373" name="Line 52"/>
            <p:cNvSpPr>
              <a:spLocks noChangeShapeType="1"/>
            </p:cNvSpPr>
            <p:nvPr/>
          </p:nvSpPr>
          <p:spPr bwMode="auto">
            <a:xfrm>
              <a:off x="4581" y="14454"/>
              <a:ext cx="0" cy="180"/>
            </a:xfrm>
            <a:prstGeom prst="line">
              <a:avLst/>
            </a:prstGeom>
            <a:noFill/>
            <a:ln w="9525">
              <a:solidFill>
                <a:srgbClr val="000000"/>
              </a:solidFill>
              <a:round/>
              <a:headEnd/>
              <a:tailEnd type="stealth" w="sm" len="med"/>
            </a:ln>
          </p:spPr>
          <p:txBody>
            <a:bodyPr/>
            <a:lstStyle/>
            <a:p>
              <a:endParaRPr lang="ru-RU"/>
            </a:p>
          </p:txBody>
        </p:sp>
        <p:sp>
          <p:nvSpPr>
            <p:cNvPr id="56374" name="Line 53"/>
            <p:cNvSpPr>
              <a:spLocks noChangeShapeType="1"/>
            </p:cNvSpPr>
            <p:nvPr/>
          </p:nvSpPr>
          <p:spPr bwMode="auto">
            <a:xfrm>
              <a:off x="4581" y="15534"/>
              <a:ext cx="0" cy="180"/>
            </a:xfrm>
            <a:prstGeom prst="line">
              <a:avLst/>
            </a:prstGeom>
            <a:noFill/>
            <a:ln w="9525">
              <a:solidFill>
                <a:srgbClr val="000000"/>
              </a:solidFill>
              <a:round/>
              <a:headEnd/>
              <a:tailEnd type="stealth" w="sm" len="med"/>
            </a:ln>
          </p:spPr>
          <p:txBody>
            <a:bodyPr/>
            <a:lstStyle/>
            <a:p>
              <a:endParaRPr lang="ru-RU"/>
            </a:p>
          </p:txBody>
        </p:sp>
        <p:sp>
          <p:nvSpPr>
            <p:cNvPr id="56375" name="Line 54"/>
            <p:cNvSpPr>
              <a:spLocks noChangeShapeType="1"/>
            </p:cNvSpPr>
            <p:nvPr/>
          </p:nvSpPr>
          <p:spPr bwMode="auto">
            <a:xfrm>
              <a:off x="3141" y="2934"/>
              <a:ext cx="6480" cy="0"/>
            </a:xfrm>
            <a:prstGeom prst="line">
              <a:avLst/>
            </a:prstGeom>
            <a:noFill/>
            <a:ln w="9525">
              <a:solidFill>
                <a:srgbClr val="000000"/>
              </a:solidFill>
              <a:round/>
              <a:headEnd/>
              <a:tailEnd/>
            </a:ln>
          </p:spPr>
          <p:txBody>
            <a:bodyPr/>
            <a:lstStyle/>
            <a:p>
              <a:endParaRPr lang="ru-RU"/>
            </a:p>
          </p:txBody>
        </p:sp>
        <p:sp>
          <p:nvSpPr>
            <p:cNvPr id="56376" name="Line 55"/>
            <p:cNvSpPr>
              <a:spLocks noChangeShapeType="1"/>
            </p:cNvSpPr>
            <p:nvPr/>
          </p:nvSpPr>
          <p:spPr bwMode="auto">
            <a:xfrm>
              <a:off x="6201" y="2214"/>
              <a:ext cx="0" cy="180"/>
            </a:xfrm>
            <a:prstGeom prst="line">
              <a:avLst/>
            </a:prstGeom>
            <a:noFill/>
            <a:ln w="9525">
              <a:solidFill>
                <a:srgbClr val="000000"/>
              </a:solidFill>
              <a:round/>
              <a:headEnd/>
              <a:tailEnd type="stealth" w="sm" len="med"/>
            </a:ln>
          </p:spPr>
          <p:txBody>
            <a:bodyPr/>
            <a:lstStyle/>
            <a:p>
              <a:endParaRPr lang="ru-RU"/>
            </a:p>
          </p:txBody>
        </p:sp>
        <p:sp>
          <p:nvSpPr>
            <p:cNvPr id="56377" name="Text Box 56"/>
            <p:cNvSpPr txBox="1">
              <a:spLocks noChangeArrowheads="1"/>
            </p:cNvSpPr>
            <p:nvPr/>
          </p:nvSpPr>
          <p:spPr bwMode="auto">
            <a:xfrm>
              <a:off x="4941" y="1854"/>
              <a:ext cx="2554"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Рецептурний пропис</a:t>
              </a:r>
              <a:endParaRPr lang="ru-RU"/>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Содержимое 2"/>
          <p:cNvSpPr>
            <a:spLocks noGrp="1"/>
          </p:cNvSpPr>
          <p:nvPr>
            <p:ph idx="1"/>
          </p:nvPr>
        </p:nvSpPr>
        <p:spPr>
          <a:xfrm>
            <a:off x="457200" y="1600200"/>
            <a:ext cx="8229600" cy="4757738"/>
          </a:xfrm>
        </p:spPr>
        <p:txBody>
          <a:bodyPr/>
          <a:lstStyle/>
          <a:p>
            <a:pPr algn="just" hangingPunct="0">
              <a:buFont typeface="Wingdings 2" pitchFamily="18" charset="2"/>
              <a:buNone/>
            </a:pPr>
            <a:r>
              <a:rPr lang="ru-RU" sz="2200" i="1" smtClean="0"/>
              <a:t>Штамп лікувально-профілактичного закладу</a:t>
            </a:r>
            <a:endParaRPr lang="ru-RU" sz="2200" smtClean="0"/>
          </a:p>
          <a:p>
            <a:pPr algn="just" hangingPunct="0">
              <a:buFont typeface="Wingdings 2" pitchFamily="18" charset="2"/>
              <a:buNone/>
            </a:pPr>
            <a:r>
              <a:rPr lang="ru-RU" sz="2200" i="1" smtClean="0"/>
              <a:t>Дата </a:t>
            </a:r>
            <a:endParaRPr lang="ru-RU" sz="2200" smtClean="0"/>
          </a:p>
          <a:p>
            <a:pPr algn="just" hangingPunct="0">
              <a:buFont typeface="Wingdings 2" pitchFamily="18" charset="2"/>
              <a:buNone/>
            </a:pPr>
            <a:r>
              <a:rPr lang="ru-RU" sz="2200" i="1" smtClean="0"/>
              <a:t>Прізвище, ім'я та по-батькові хворого, вік</a:t>
            </a:r>
          </a:p>
          <a:p>
            <a:pPr algn="just" hangingPunct="0">
              <a:buFont typeface="Wingdings 2" pitchFamily="18" charset="2"/>
              <a:buNone/>
            </a:pPr>
            <a:r>
              <a:rPr lang="ru-RU" sz="2200" i="1" smtClean="0"/>
              <a:t>Прізвище, ім'я та по-батькові лікаря</a:t>
            </a:r>
            <a:endParaRPr lang="ru-RU" sz="2200" smtClean="0"/>
          </a:p>
          <a:p>
            <a:pPr>
              <a:buFont typeface="Wingdings 2" pitchFamily="18" charset="2"/>
              <a:buNone/>
            </a:pPr>
            <a:r>
              <a:rPr lang="uk-UA" sz="2200" i="1" smtClean="0"/>
              <a:t>	</a:t>
            </a:r>
            <a:r>
              <a:rPr lang="en-US" sz="2200" i="1" smtClean="0"/>
              <a:t>Rp</a:t>
            </a:r>
            <a:r>
              <a:rPr lang="ru-RU" sz="2200" i="1" smtClean="0"/>
              <a:t>.: </a:t>
            </a:r>
            <a:r>
              <a:rPr lang="en-US" sz="2200" i="1" smtClean="0"/>
              <a:t>Triruratio</a:t>
            </a:r>
            <a:r>
              <a:rPr lang="uk-UA" sz="2200" i="1" smtClean="0"/>
              <a:t> Borax C3 10,0 </a:t>
            </a:r>
            <a:endParaRPr lang="ru-RU" sz="2200" i="1" smtClean="0"/>
          </a:p>
          <a:p>
            <a:pPr>
              <a:buFont typeface="Wingdings 2" pitchFamily="18" charset="2"/>
              <a:buNone/>
            </a:pPr>
            <a:r>
              <a:rPr lang="uk-UA" sz="2200" i="1" smtClean="0"/>
              <a:t>		Da. Signa: Вранці за 30 хв до їжі. </a:t>
            </a:r>
          </a:p>
          <a:p>
            <a:pPr algn="just" hangingPunct="0">
              <a:buFont typeface="Wingdings 2" pitchFamily="18" charset="2"/>
              <a:buNone/>
            </a:pPr>
            <a:r>
              <a:rPr lang="ru-RU" sz="2200" i="1" smtClean="0"/>
              <a:t>Підпис лікаря</a:t>
            </a:r>
            <a:endParaRPr lang="ru-RU" sz="2200" smtClean="0"/>
          </a:p>
          <a:p>
            <a:pPr algn="just" hangingPunct="0">
              <a:buFont typeface="Wingdings 2" pitchFamily="18" charset="2"/>
              <a:buNone/>
            </a:pPr>
            <a:r>
              <a:rPr lang="ru-RU" sz="2200" i="1" smtClean="0"/>
              <a:t>Особова печатка лікаря</a:t>
            </a:r>
            <a:endParaRPr lang="ru-RU" sz="2200" smtClean="0"/>
          </a:p>
          <a:p>
            <a:pPr hangingPunct="0"/>
            <a:endParaRPr lang="ru-RU" sz="2200" smtClean="0"/>
          </a:p>
          <a:p>
            <a:pPr hangingPunct="0"/>
            <a:r>
              <a:rPr lang="ru-RU" sz="2200" b="1" i="1" smtClean="0"/>
              <a:t>Характеристика лікарського препарату. </a:t>
            </a:r>
            <a:r>
              <a:rPr lang="ru-RU" sz="2200" smtClean="0"/>
              <a:t>Тритурація гомеопатична, до складу якої входить сировина мінерального походження Натрію тетраборат (бура). </a:t>
            </a:r>
          </a:p>
          <a:p>
            <a:pPr>
              <a:buFont typeface="Wingdings 2" pitchFamily="18" charset="2"/>
              <a:buNone/>
            </a:pPr>
            <a:endParaRPr lang="ru-RU" sz="2200" smtClean="0"/>
          </a:p>
        </p:txBody>
      </p:sp>
      <p:sp>
        <p:nvSpPr>
          <p:cNvPr id="2" name="Заголовок 1"/>
          <p:cNvSpPr>
            <a:spLocks noGrp="1"/>
          </p:cNvSpPr>
          <p:nvPr>
            <p:ph type="title"/>
          </p:nvPr>
        </p:nvSpPr>
        <p:spPr>
          <a:xfrm>
            <a:off x="1214414" y="274638"/>
            <a:ext cx="7472386" cy="1143000"/>
          </a:xfrm>
        </p:spPr>
        <p:txBody>
          <a:bodyPr/>
          <a:lstStyle/>
          <a:p>
            <a:pPr fontAlgn="auto">
              <a:spcAft>
                <a:spcPts val="0"/>
              </a:spcAft>
              <a:defRPr/>
            </a:pPr>
            <a:r>
              <a:rPr sz="3200" b="1" err="1" smtClean="0">
                <a:solidFill>
                  <a:schemeClr val="tx1"/>
                </a:solidFill>
              </a:rPr>
              <a:t>Rp</a:t>
            </a:r>
            <a:r>
              <a:rPr lang="ru-RU" sz="3200" b="1" smtClean="0">
                <a:solidFill>
                  <a:schemeClr val="tx1"/>
                </a:solidFill>
              </a:rPr>
              <a:t>.: </a:t>
            </a:r>
            <a:r>
              <a:rPr sz="3200" b="1" err="1" smtClean="0">
                <a:solidFill>
                  <a:schemeClr val="tx1"/>
                </a:solidFill>
              </a:rPr>
              <a:t>Triruratio</a:t>
            </a:r>
            <a:r>
              <a:rPr lang="uk-UA" sz="3200" smtClean="0">
                <a:solidFill>
                  <a:schemeClr val="tx1"/>
                </a:solidFill>
              </a:rPr>
              <a:t> </a:t>
            </a:r>
            <a:r>
              <a:rPr lang="uk-UA" sz="3200" b="1" err="1" smtClean="0">
                <a:solidFill>
                  <a:schemeClr val="tx1"/>
                </a:solidFill>
              </a:rPr>
              <a:t>Borax</a:t>
            </a:r>
            <a:r>
              <a:rPr lang="uk-UA" sz="3200" b="1" smtClean="0">
                <a:solidFill>
                  <a:schemeClr val="tx1"/>
                </a:solidFill>
              </a:rPr>
              <a:t> C3 10,0 </a:t>
            </a:r>
            <a:r>
              <a:rPr lang="ru-RU" sz="3200" b="1" smtClean="0">
                <a:solidFill>
                  <a:schemeClr val="tx1"/>
                </a:solidFill>
              </a:rPr>
              <a:t/>
            </a:r>
            <a:br>
              <a:rPr lang="ru-RU" sz="3200" b="1" smtClean="0">
                <a:solidFill>
                  <a:schemeClr val="tx1"/>
                </a:solidFill>
              </a:rPr>
            </a:br>
            <a:r>
              <a:rPr lang="ru-RU" sz="3200" b="1" smtClean="0">
                <a:solidFill>
                  <a:schemeClr val="tx1"/>
                </a:solidFill>
              </a:rPr>
              <a:t>        </a:t>
            </a:r>
            <a:r>
              <a:rPr sz="3200" b="1" smtClean="0">
                <a:solidFill>
                  <a:schemeClr val="tx1"/>
                </a:solidFill>
              </a:rPr>
              <a:t>D</a:t>
            </a:r>
            <a:r>
              <a:rPr lang="ru-RU" sz="3200" b="1" smtClean="0">
                <a:solidFill>
                  <a:schemeClr val="tx1"/>
                </a:solidFill>
              </a:rPr>
              <a:t>. </a:t>
            </a:r>
            <a:r>
              <a:rPr sz="3200" b="1" smtClean="0">
                <a:solidFill>
                  <a:schemeClr val="tx1"/>
                </a:solidFill>
              </a:rPr>
              <a:t>S</a:t>
            </a:r>
            <a:r>
              <a:rPr lang="ru-RU" sz="3200" b="1" smtClean="0">
                <a:solidFill>
                  <a:schemeClr val="tx1"/>
                </a:solidFill>
              </a:rPr>
              <a:t>. </a:t>
            </a:r>
            <a:r>
              <a:rPr lang="uk-UA" sz="3200" b="1" smtClean="0">
                <a:solidFill>
                  <a:schemeClr val="tx1"/>
                </a:solidFill>
              </a:rPr>
              <a:t>Вранці за 30 </a:t>
            </a:r>
            <a:r>
              <a:rPr lang="uk-UA" sz="3200" b="1" err="1" smtClean="0">
                <a:solidFill>
                  <a:schemeClr val="tx1"/>
                </a:solidFill>
              </a:rPr>
              <a:t>хв</a:t>
            </a:r>
            <a:r>
              <a:rPr lang="uk-UA" sz="3200" b="1" smtClean="0">
                <a:solidFill>
                  <a:schemeClr val="tx1"/>
                </a:solidFill>
              </a:rPr>
              <a:t> до їжі</a:t>
            </a:r>
            <a:endParaRPr lang="ru-RU" sz="3200" b="1" smtClean="0">
              <a:solidFill>
                <a:schemeClr val="tx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Содержимое 2"/>
          <p:cNvSpPr>
            <a:spLocks noGrp="1"/>
          </p:cNvSpPr>
          <p:nvPr>
            <p:ph idx="1"/>
          </p:nvPr>
        </p:nvSpPr>
        <p:spPr>
          <a:xfrm>
            <a:off x="285750" y="857250"/>
            <a:ext cx="8572500" cy="5715000"/>
          </a:xfrm>
        </p:spPr>
        <p:txBody>
          <a:bodyPr/>
          <a:lstStyle/>
          <a:p>
            <a:pPr lvl="2" algn="ctr" hangingPunct="0">
              <a:buFont typeface="Wingdings 2" pitchFamily="18" charset="2"/>
              <a:buNone/>
            </a:pPr>
            <a:r>
              <a:rPr lang="ru-RU" b="1" smtClean="0"/>
              <a:t>ППК </a:t>
            </a:r>
            <a:r>
              <a:rPr lang="ru-RU" smtClean="0"/>
              <a:t>(обратная сторона)</a:t>
            </a:r>
          </a:p>
          <a:p>
            <a:pPr lvl="2" hangingPunct="0">
              <a:buFont typeface="Wingdings 2" pitchFamily="18" charset="2"/>
              <a:buNone/>
            </a:pPr>
            <a:r>
              <a:rPr lang="ru-RU" smtClean="0"/>
              <a:t>Розведення </a:t>
            </a:r>
            <a:r>
              <a:rPr lang="uk-UA" smtClean="0"/>
              <a:t>Borax</a:t>
            </a:r>
            <a:r>
              <a:rPr lang="uk-UA" i="1" smtClean="0"/>
              <a:t> </a:t>
            </a:r>
            <a:r>
              <a:rPr lang="uk-UA" smtClean="0"/>
              <a:t>С</a:t>
            </a:r>
            <a:r>
              <a:rPr lang="ru-RU" smtClean="0"/>
              <a:t>2: 0,1 г  (3 краплі)</a:t>
            </a:r>
          </a:p>
          <a:p>
            <a:pPr lvl="2" hangingPunct="0">
              <a:buFont typeface="Wingdings 2" pitchFamily="18" charset="2"/>
              <a:buNone/>
            </a:pPr>
            <a:r>
              <a:rPr lang="ru-RU" smtClean="0"/>
              <a:t>Цукру молочного: 9,9 г </a:t>
            </a:r>
          </a:p>
          <a:p>
            <a:pPr hangingPunct="0"/>
            <a:r>
              <a:rPr lang="ru-RU" sz="2100" smtClean="0"/>
              <a:t> </a:t>
            </a:r>
          </a:p>
          <a:p>
            <a:pPr algn="just"/>
            <a:r>
              <a:rPr lang="ru-RU" sz="2100" b="1" i="1" smtClean="0"/>
              <a:t>Технологія. </a:t>
            </a:r>
            <a:r>
              <a:rPr lang="uk-UA" sz="2100" smtClean="0"/>
              <a:t>Для виготовлення 10,0 гомеопатичної тритурації Borax С3 відважують 9,9 молочного цукру та розділяють на три рівні частини. Першою частиною молочного цукру затирають пори ступки, відважують 0,1 (3 краплі) </a:t>
            </a:r>
            <a:r>
              <a:rPr lang="en-US" sz="2100" smtClean="0"/>
              <a:t>Dil</a:t>
            </a:r>
            <a:r>
              <a:rPr lang="ru-RU" sz="2100" smtClean="0"/>
              <a:t>. </a:t>
            </a:r>
            <a:r>
              <a:rPr lang="uk-UA" sz="2100" smtClean="0"/>
              <a:t>Borax С2, додають у ступку, розтирають протягом 6 хв, зіскоблюють 4 хв, знову розтирають 6 хв, зіскоблюють 4 хв. Потім додають другу порцію молочного цукру до ступки та знову двічі розтирають 6 хв і зіскоблюють 4 хв. Далі додають до суміші третю порцію молочного цукру і повторюють операції розтирання та зіскоблювання двічі по 6 та 4 хв відповідно. Загалом приготування тритурації займає не менше 1 год. Після цього переносять готову тритурацію гомеопатичну до флакону для відпуску. </a:t>
            </a:r>
            <a:r>
              <a:rPr lang="ru-RU" sz="2100" smtClean="0"/>
              <a:t>Наклеивают № рецепта. Заповнюють ППК (лицевий бік).</a:t>
            </a:r>
          </a:p>
        </p:txBody>
      </p:sp>
      <p:sp>
        <p:nvSpPr>
          <p:cNvPr id="2" name="Заголовок 1"/>
          <p:cNvSpPr>
            <a:spLocks noGrp="1"/>
          </p:cNvSpPr>
          <p:nvPr>
            <p:ph type="title"/>
          </p:nvPr>
        </p:nvSpPr>
        <p:spPr>
          <a:xfrm>
            <a:off x="457200" y="274638"/>
            <a:ext cx="8229600" cy="582594"/>
          </a:xfrm>
        </p:spPr>
        <p:txBody>
          <a:bodyPr>
            <a:normAutofit fontScale="90000"/>
          </a:bodyPr>
          <a:lstStyle/>
          <a:p>
            <a:pPr fontAlgn="auto">
              <a:spcAft>
                <a:spcPts val="0"/>
              </a:spcAft>
              <a:defRPr/>
            </a:pPr>
            <a:r>
              <a:rPr lang="ru-RU" sz="4000" b="1" i="1" err="1" smtClean="0">
                <a:solidFill>
                  <a:schemeClr val="tx1"/>
                </a:solidFill>
              </a:rPr>
              <a:t>Технологія</a:t>
            </a:r>
            <a:endParaRPr lang="ru-RU" sz="4000">
              <a:solidFill>
                <a:schemeClr val="tx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Содержимое 2"/>
          <p:cNvSpPr>
            <a:spLocks noGrp="1"/>
          </p:cNvSpPr>
          <p:nvPr>
            <p:ph idx="1"/>
          </p:nvPr>
        </p:nvSpPr>
        <p:spPr>
          <a:xfrm>
            <a:off x="457200" y="1357313"/>
            <a:ext cx="8229600" cy="5000625"/>
          </a:xfrm>
        </p:spPr>
        <p:txBody>
          <a:bodyPr/>
          <a:lstStyle/>
          <a:p>
            <a:pPr algn="ctr" hangingPunct="0">
              <a:buFont typeface="Wingdings 2" pitchFamily="18" charset="2"/>
              <a:buNone/>
            </a:pPr>
            <a:r>
              <a:rPr lang="ru-RU" b="1" smtClean="0"/>
              <a:t>ППК</a:t>
            </a:r>
            <a:r>
              <a:rPr lang="ru-RU" smtClean="0"/>
              <a:t> (лицьовий бік)</a:t>
            </a:r>
          </a:p>
          <a:p>
            <a:pPr algn="ctr" hangingPunct="0">
              <a:buFont typeface="Wingdings 2" pitchFamily="18" charset="2"/>
              <a:buNone/>
            </a:pPr>
            <a:r>
              <a:rPr lang="ru-RU" smtClean="0"/>
              <a:t>Дата                 № рецепта</a:t>
            </a:r>
          </a:p>
          <a:p>
            <a:pPr>
              <a:buFont typeface="Wingdings 2" pitchFamily="18" charset="2"/>
              <a:buNone/>
            </a:pPr>
            <a:r>
              <a:rPr lang="uk-UA" smtClean="0"/>
              <a:t>			</a:t>
            </a:r>
            <a:r>
              <a:rPr lang="en-US" smtClean="0"/>
              <a:t>Dil. </a:t>
            </a:r>
            <a:r>
              <a:rPr lang="uk-UA" smtClean="0"/>
              <a:t>Borax C2 </a:t>
            </a:r>
            <a:r>
              <a:rPr lang="en-US" smtClean="0"/>
              <a:t>gtts. III (0,1)</a:t>
            </a:r>
            <a:endParaRPr lang="ru-RU" smtClean="0"/>
          </a:p>
          <a:p>
            <a:pPr>
              <a:buFont typeface="Wingdings 2" pitchFamily="18" charset="2"/>
              <a:buNone/>
            </a:pPr>
            <a:r>
              <a:rPr lang="uk-UA" smtClean="0"/>
              <a:t>			Saccharum lacticum 9,9 </a:t>
            </a:r>
            <a:endParaRPr lang="ru-RU" smtClean="0"/>
          </a:p>
          <a:p>
            <a:pPr>
              <a:buFont typeface="Wingdings 2" pitchFamily="18" charset="2"/>
              <a:buNone/>
            </a:pPr>
            <a:r>
              <a:rPr lang="ru-RU" smtClean="0"/>
              <a:t>			–––––––––––––––––––––––</a:t>
            </a:r>
          </a:p>
          <a:p>
            <a:pPr>
              <a:buFont typeface="Wingdings 2" pitchFamily="18" charset="2"/>
              <a:buNone/>
            </a:pPr>
            <a:r>
              <a:rPr lang="ru-RU" i="1" smtClean="0"/>
              <a:t>			m = </a:t>
            </a:r>
            <a:r>
              <a:rPr lang="uk-UA" i="1" smtClean="0"/>
              <a:t>1</a:t>
            </a:r>
            <a:r>
              <a:rPr lang="ru-RU" i="1" smtClean="0"/>
              <a:t>0,0</a:t>
            </a:r>
            <a:endParaRPr lang="ru-RU" smtClean="0"/>
          </a:p>
          <a:p>
            <a:pPr algn="ctr">
              <a:buFont typeface="Wingdings 2" pitchFamily="18" charset="2"/>
              <a:buNone/>
            </a:pPr>
            <a:r>
              <a:rPr lang="ru-RU" i="1" smtClean="0"/>
              <a:t>Пригот</a:t>
            </a:r>
            <a:r>
              <a:rPr lang="uk-UA" i="1" smtClean="0"/>
              <a:t>ував</a:t>
            </a:r>
            <a:r>
              <a:rPr lang="ru-RU" i="1" smtClean="0"/>
              <a:t> (підпис)</a:t>
            </a:r>
            <a:endParaRPr lang="ru-RU" smtClean="0"/>
          </a:p>
          <a:p>
            <a:pPr algn="ctr">
              <a:buFont typeface="Wingdings 2" pitchFamily="18" charset="2"/>
              <a:buNone/>
            </a:pPr>
            <a:r>
              <a:rPr lang="ru-RU" i="1" smtClean="0"/>
              <a:t>П</a:t>
            </a:r>
            <a:r>
              <a:rPr lang="uk-UA" i="1" smtClean="0"/>
              <a:t>еревірив</a:t>
            </a:r>
            <a:r>
              <a:rPr lang="ru-RU" i="1" smtClean="0"/>
              <a:t> (підпис)</a:t>
            </a:r>
            <a:endParaRPr lang="ru-RU" smtClean="0"/>
          </a:p>
          <a:p>
            <a:pPr algn="ctr">
              <a:buFont typeface="Wingdings 2" pitchFamily="18" charset="2"/>
              <a:buNone/>
            </a:pPr>
            <a:r>
              <a:rPr lang="uk-UA" i="1" smtClean="0"/>
              <a:t>Відпустив (підпис)</a:t>
            </a:r>
            <a:endParaRPr lang="ru-RU" smtClean="0"/>
          </a:p>
          <a:p>
            <a:endParaRPr lang="ru-RU" smtClean="0"/>
          </a:p>
        </p:txBody>
      </p:sp>
      <p:sp>
        <p:nvSpPr>
          <p:cNvPr id="2" name="Заголовок 1"/>
          <p:cNvSpPr>
            <a:spLocks noGrp="1"/>
          </p:cNvSpPr>
          <p:nvPr>
            <p:ph type="title"/>
          </p:nvPr>
        </p:nvSpPr>
        <p:spPr/>
        <p:txBody>
          <a:bodyPr/>
          <a:lstStyle/>
          <a:p>
            <a:pPr fontAlgn="auto">
              <a:spcAft>
                <a:spcPts val="0"/>
              </a:spcAft>
              <a:defRPr/>
            </a:pPr>
            <a:r>
              <a:rPr lang="ru-RU" sz="3600" b="1" i="1" err="1" smtClean="0">
                <a:solidFill>
                  <a:schemeClr val="tx1"/>
                </a:solidFill>
              </a:rPr>
              <a:t>Лицьовий</a:t>
            </a:r>
            <a:r>
              <a:rPr lang="ru-RU" sz="3600" b="1" i="1" smtClean="0">
                <a:solidFill>
                  <a:schemeClr val="tx1"/>
                </a:solidFill>
              </a:rPr>
              <a:t> </a:t>
            </a:r>
            <a:r>
              <a:rPr lang="ru-RU" sz="3600" b="1" i="1" err="1" smtClean="0">
                <a:solidFill>
                  <a:schemeClr val="tx1"/>
                </a:solidFill>
              </a:rPr>
              <a:t>бік</a:t>
            </a:r>
            <a:r>
              <a:rPr lang="ru-RU" sz="3600" b="1" i="1" smtClean="0">
                <a:solidFill>
                  <a:schemeClr val="tx1"/>
                </a:solidFill>
              </a:rPr>
              <a:t> паспорта </a:t>
            </a:r>
            <a:r>
              <a:rPr lang="ru-RU" sz="3600" b="1" i="1" err="1" smtClean="0">
                <a:solidFill>
                  <a:schemeClr val="tx1"/>
                </a:solidFill>
              </a:rPr>
              <a:t>письмового</a:t>
            </a:r>
            <a:r>
              <a:rPr lang="ru-RU" sz="3600" b="1" i="1" smtClean="0">
                <a:solidFill>
                  <a:schemeClr val="tx1"/>
                </a:solidFill>
              </a:rPr>
              <a:t> контролю (ППК) </a:t>
            </a:r>
            <a:endParaRPr lang="ru-RU" sz="3600">
              <a:solidFill>
                <a:schemeClr val="tx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Содержимое 2"/>
          <p:cNvSpPr>
            <a:spLocks noGrp="1"/>
          </p:cNvSpPr>
          <p:nvPr>
            <p:ph idx="1"/>
          </p:nvPr>
        </p:nvSpPr>
        <p:spPr/>
        <p:txBody>
          <a:bodyPr/>
          <a:lstStyle/>
          <a:p>
            <a:r>
              <a:rPr lang="ru-RU" smtClean="0"/>
              <a:t>Оформлюють етикетками: «Внутрішнє», «Зберіати в прохолодному та захищеному від світла місці», «Берегти від </a:t>
            </a:r>
            <a:br>
              <a:rPr lang="ru-RU" smtClean="0"/>
            </a:br>
            <a:r>
              <a:rPr lang="ru-RU" smtClean="0"/>
              <a:t>дітей».</a:t>
            </a:r>
          </a:p>
          <a:p>
            <a:endParaRPr lang="uk-UA" smtClean="0"/>
          </a:p>
          <a:p>
            <a:r>
              <a:rPr lang="uk-UA" smtClean="0"/>
              <a:t>Даний гомеопатичний препарат </a:t>
            </a:r>
            <a:br>
              <a:rPr lang="uk-UA" smtClean="0"/>
            </a:br>
            <a:r>
              <a:rPr lang="uk-UA" smtClean="0"/>
              <a:t>використовується для </a:t>
            </a:r>
            <a:br>
              <a:rPr lang="uk-UA" smtClean="0"/>
            </a:br>
            <a:r>
              <a:rPr lang="uk-UA" smtClean="0"/>
              <a:t>лікування  та профілактики</a:t>
            </a:r>
            <a:br>
              <a:rPr lang="uk-UA" smtClean="0"/>
            </a:br>
            <a:r>
              <a:rPr lang="uk-UA" smtClean="0"/>
              <a:t>афтозного стоматиту</a:t>
            </a:r>
            <a:endParaRPr lang="ru-RU" smtClean="0"/>
          </a:p>
          <a:p>
            <a:endParaRPr lang="ru-RU" smtClean="0"/>
          </a:p>
        </p:txBody>
      </p:sp>
      <p:sp>
        <p:nvSpPr>
          <p:cNvPr id="2" name="Заголовок 1"/>
          <p:cNvSpPr>
            <a:spLocks noGrp="1"/>
          </p:cNvSpPr>
          <p:nvPr>
            <p:ph type="title"/>
          </p:nvPr>
        </p:nvSpPr>
        <p:spPr/>
        <p:txBody>
          <a:bodyPr/>
          <a:lstStyle/>
          <a:p>
            <a:pPr fontAlgn="auto">
              <a:spcAft>
                <a:spcPts val="0"/>
              </a:spcAft>
              <a:defRPr/>
            </a:pPr>
            <a:r>
              <a:rPr lang="ru-RU" b="1" i="1" err="1" smtClean="0">
                <a:solidFill>
                  <a:schemeClr val="tx1"/>
                </a:solidFill>
              </a:rPr>
              <a:t>Оформлення</a:t>
            </a:r>
            <a:r>
              <a:rPr lang="ru-RU" b="1" i="1" smtClean="0">
                <a:solidFill>
                  <a:schemeClr val="tx1"/>
                </a:solidFill>
              </a:rPr>
              <a:t> до </a:t>
            </a:r>
            <a:r>
              <a:rPr lang="ru-RU" b="1" i="1" err="1" smtClean="0">
                <a:solidFill>
                  <a:schemeClr val="tx1"/>
                </a:solidFill>
              </a:rPr>
              <a:t>використання</a:t>
            </a:r>
            <a:r>
              <a:rPr lang="ru-RU" smtClean="0">
                <a:solidFill>
                  <a:schemeClr val="tx1"/>
                </a:solidFill>
              </a:rPr>
              <a:t> </a:t>
            </a:r>
            <a:endParaRPr lang="ru-RU">
              <a:solidFill>
                <a:schemeClr val="tx1"/>
              </a:solidFill>
            </a:endParaRPr>
          </a:p>
        </p:txBody>
      </p:sp>
      <p:grpSp>
        <p:nvGrpSpPr>
          <p:cNvPr id="60419" name="Группа 18"/>
          <p:cNvGrpSpPr>
            <a:grpSpLocks/>
          </p:cNvGrpSpPr>
          <p:nvPr/>
        </p:nvGrpSpPr>
        <p:grpSpPr bwMode="auto">
          <a:xfrm>
            <a:off x="6248400" y="2686050"/>
            <a:ext cx="2538413" cy="4100513"/>
            <a:chOff x="6248429" y="2685513"/>
            <a:chExt cx="2538413" cy="4101073"/>
          </a:xfrm>
        </p:grpSpPr>
        <p:pic>
          <p:nvPicPr>
            <p:cNvPr id="60420" name="Picture 3"/>
            <p:cNvPicPr>
              <a:picLocks noChangeAspect="1" noChangeArrowheads="1"/>
            </p:cNvPicPr>
            <p:nvPr/>
          </p:nvPicPr>
          <p:blipFill>
            <a:blip r:embed="rId2"/>
            <a:srcRect l="6320" t="6963" r="67078" b="5493"/>
            <a:stretch>
              <a:fillRect/>
            </a:stretch>
          </p:blipFill>
          <p:spPr bwMode="auto">
            <a:xfrm>
              <a:off x="6572264" y="2685513"/>
              <a:ext cx="2214578" cy="4101073"/>
            </a:xfrm>
            <a:prstGeom prst="rect">
              <a:avLst/>
            </a:prstGeom>
            <a:noFill/>
            <a:ln w="9525">
              <a:noFill/>
              <a:miter lim="800000"/>
              <a:headEnd/>
              <a:tailEnd/>
            </a:ln>
          </p:spPr>
        </p:pic>
        <p:grpSp>
          <p:nvGrpSpPr>
            <p:cNvPr id="60421" name="Group 2"/>
            <p:cNvGrpSpPr>
              <a:grpSpLocks/>
            </p:cNvGrpSpPr>
            <p:nvPr/>
          </p:nvGrpSpPr>
          <p:grpSpPr bwMode="auto">
            <a:xfrm>
              <a:off x="6248429" y="4414855"/>
              <a:ext cx="2538413" cy="1514475"/>
              <a:chOff x="1590" y="1424"/>
              <a:chExt cx="3997" cy="2386"/>
            </a:xfrm>
          </p:grpSpPr>
          <p:sp>
            <p:nvSpPr>
              <p:cNvPr id="60422" name="Rectangle 3"/>
              <p:cNvSpPr>
                <a:spLocks noChangeArrowheads="1"/>
              </p:cNvSpPr>
              <p:nvPr/>
            </p:nvSpPr>
            <p:spPr bwMode="auto">
              <a:xfrm>
                <a:off x="1590" y="1424"/>
                <a:ext cx="3997" cy="2386"/>
              </a:xfrm>
              <a:prstGeom prst="rect">
                <a:avLst/>
              </a:prstGeom>
              <a:solidFill>
                <a:srgbClr val="FFFFFF"/>
              </a:solidFill>
              <a:ln w="9525">
                <a:solidFill>
                  <a:srgbClr val="000000"/>
                </a:solidFill>
                <a:miter lim="800000"/>
                <a:headEnd/>
                <a:tailEnd/>
              </a:ln>
            </p:spPr>
            <p:txBody>
              <a:bodyPr/>
              <a:lstStyle/>
              <a:p>
                <a:endParaRPr lang="ru-RU">
                  <a:latin typeface="Constantia" pitchFamily="18" charset="0"/>
                </a:endParaRPr>
              </a:p>
            </p:txBody>
          </p:sp>
          <p:sp>
            <p:nvSpPr>
              <p:cNvPr id="60423" name="Rectangle 4"/>
              <p:cNvSpPr>
                <a:spLocks noChangeArrowheads="1"/>
              </p:cNvSpPr>
              <p:nvPr/>
            </p:nvSpPr>
            <p:spPr bwMode="auto">
              <a:xfrm>
                <a:off x="1590" y="1424"/>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рецепта_</a:t>
                </a:r>
                <a:r>
                  <a:rPr lang="uk-UA" sz="900" u="sng">
                    <a:latin typeface="Calibri" pitchFamily="34" charset="0"/>
                  </a:rPr>
                  <a:t>1</a:t>
                </a:r>
                <a:r>
                  <a:rPr lang="ru-RU" sz="900">
                    <a:latin typeface="Calibri" pitchFamily="34" charset="0"/>
                  </a:rPr>
                  <a:t>_</a:t>
                </a:r>
                <a:endParaRPr lang="ru-RU"/>
              </a:p>
            </p:txBody>
          </p:sp>
          <p:sp>
            <p:nvSpPr>
              <p:cNvPr id="60424" name="Rectangle 5"/>
              <p:cNvSpPr>
                <a:spLocks noChangeArrowheads="1"/>
              </p:cNvSpPr>
              <p:nvPr/>
            </p:nvSpPr>
            <p:spPr bwMode="auto">
              <a:xfrm>
                <a:off x="2857" y="1424"/>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аптеки_</a:t>
                </a:r>
                <a:r>
                  <a:rPr lang="uk-UA" sz="900" u="sng">
                    <a:latin typeface="Calibri" pitchFamily="34" charset="0"/>
                  </a:rPr>
                  <a:t>8</a:t>
                </a:r>
                <a:r>
                  <a:rPr lang="ru-RU" sz="900">
                    <a:latin typeface="Calibri" pitchFamily="34" charset="0"/>
                  </a:rPr>
                  <a:t>_</a:t>
                </a:r>
                <a:endParaRPr lang="ru-RU"/>
              </a:p>
            </p:txBody>
          </p:sp>
          <p:sp>
            <p:nvSpPr>
              <p:cNvPr id="60425" name="Rectangle 6"/>
              <p:cNvSpPr>
                <a:spLocks noChangeArrowheads="1"/>
              </p:cNvSpPr>
              <p:nvPr/>
            </p:nvSpPr>
            <p:spPr bwMode="auto">
              <a:xfrm>
                <a:off x="4040" y="1424"/>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uk-UA" sz="900">
                    <a:latin typeface="Calibri" pitchFamily="34" charset="0"/>
                  </a:rPr>
                  <a:t>м</a:t>
                </a:r>
                <a:r>
                  <a:rPr lang="ru-RU" sz="900">
                    <a:latin typeface="Calibri" pitchFamily="34" charset="0"/>
                  </a:rPr>
                  <a:t>._</a:t>
                </a:r>
                <a:r>
                  <a:rPr lang="ru-RU" sz="900" u="sng">
                    <a:latin typeface="Calibri" pitchFamily="34" charset="0"/>
                  </a:rPr>
                  <a:t>Харків</a:t>
                </a:r>
                <a:r>
                  <a:rPr lang="ru-RU" sz="900">
                    <a:latin typeface="Calibri" pitchFamily="34" charset="0"/>
                  </a:rPr>
                  <a:t>_</a:t>
                </a:r>
                <a:endParaRPr lang="ru-RU"/>
              </a:p>
            </p:txBody>
          </p:sp>
          <p:sp>
            <p:nvSpPr>
              <p:cNvPr id="60426" name="Rectangle 7"/>
              <p:cNvSpPr>
                <a:spLocks noChangeArrowheads="1"/>
              </p:cNvSpPr>
              <p:nvPr/>
            </p:nvSpPr>
            <p:spPr bwMode="auto">
              <a:xfrm>
                <a:off x="2212" y="2561"/>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a:latin typeface="Times New Roman" pitchFamily="18" charset="0"/>
                </a:endParaRPr>
              </a:p>
              <a:p>
                <a:pPr algn="ctr"/>
                <a:r>
                  <a:rPr lang="ru-RU" sz="1200" u="sng">
                    <a:latin typeface="Calibri" pitchFamily="34" charset="0"/>
                  </a:rPr>
                  <a:t>__</a:t>
                </a:r>
                <a:r>
                  <a:rPr lang="en-US" sz="1200" u="sng">
                    <a:latin typeface="Calibri" pitchFamily="34" charset="0"/>
                  </a:rPr>
                  <a:t> Dil. </a:t>
                </a:r>
                <a:r>
                  <a:rPr lang="ru-RU" sz="900" u="sng">
                    <a:latin typeface="Calibri" pitchFamily="34" charset="0"/>
                  </a:rPr>
                  <a:t> </a:t>
                </a:r>
                <a:r>
                  <a:rPr lang="uk-UA" sz="1200" u="sng">
                    <a:latin typeface="Constantia" pitchFamily="18" charset="0"/>
                  </a:rPr>
                  <a:t>Borax</a:t>
                </a:r>
                <a:r>
                  <a:rPr lang="uk-UA" sz="1200">
                    <a:latin typeface="Constantia" pitchFamily="18" charset="0"/>
                  </a:rPr>
                  <a:t> </a:t>
                </a:r>
                <a:r>
                  <a:rPr lang="ru-RU" sz="1200" u="sng">
                    <a:latin typeface="Calibri" pitchFamily="34" charset="0"/>
                  </a:rPr>
                  <a:t>С3 1</a:t>
                </a:r>
                <a:r>
                  <a:rPr lang="ru-RU" sz="1200" u="sng">
                    <a:latin typeface="Times New Roman" pitchFamily="18" charset="0"/>
                  </a:rPr>
                  <a:t>0,0</a:t>
                </a:r>
                <a:r>
                  <a:rPr lang="uk-UA" sz="900">
                    <a:latin typeface="Calibri" pitchFamily="34" charset="0"/>
                  </a:rPr>
                  <a:t>_</a:t>
                </a:r>
                <a:r>
                  <a:rPr lang="ru-RU" sz="900">
                    <a:latin typeface="Calibri" pitchFamily="34" charset="0"/>
                  </a:rPr>
                  <a:t>__</a:t>
                </a:r>
                <a:br>
                  <a:rPr lang="ru-RU" sz="900">
                    <a:latin typeface="Calibri" pitchFamily="34" charset="0"/>
                  </a:rPr>
                </a:br>
                <a:endParaRPr lang="ru-RU" sz="800">
                  <a:latin typeface="Times New Roman" pitchFamily="18" charset="0"/>
                </a:endParaRPr>
              </a:p>
              <a:p>
                <a:pPr algn="ctr"/>
                <a:r>
                  <a:rPr lang="ru-RU" sz="900">
                    <a:latin typeface="Calibri" pitchFamily="34" charset="0"/>
                  </a:rPr>
                  <a:t>При</a:t>
                </a:r>
                <a:r>
                  <a:rPr lang="uk-UA" sz="900">
                    <a:latin typeface="Calibri" pitchFamily="34" charset="0"/>
                  </a:rPr>
                  <a:t>й</a:t>
                </a:r>
                <a:r>
                  <a:rPr lang="ru-RU" sz="900">
                    <a:latin typeface="Calibri" pitchFamily="34" charset="0"/>
                  </a:rPr>
                  <a:t>мат</a:t>
                </a:r>
                <a:r>
                  <a:rPr lang="uk-UA" sz="900">
                    <a:latin typeface="Calibri" pitchFamily="34" charset="0"/>
                  </a:rPr>
                  <a:t>и  </a:t>
                </a:r>
                <a:r>
                  <a:rPr lang="uk-UA" sz="900" u="sng">
                    <a:latin typeface="Calibri" pitchFamily="34" charset="0"/>
                  </a:rPr>
                  <a:t>в</a:t>
                </a:r>
                <a:r>
                  <a:rPr lang="uk-UA" sz="900" i="1" u="sng">
                    <a:latin typeface="Constantia" pitchFamily="18" charset="0"/>
                  </a:rPr>
                  <a:t>ранці за 30 хв до їжі </a:t>
                </a:r>
                <a:r>
                  <a:rPr lang="uk-UA" sz="900" u="sng">
                    <a:latin typeface="Calibri" pitchFamily="34" charset="0"/>
                  </a:rPr>
                  <a:t>______________________</a:t>
                </a:r>
                <a:r>
                  <a:rPr lang="uk-UA" sz="900">
                    <a:latin typeface="Calibri" pitchFamily="34" charset="0"/>
                  </a:rPr>
                  <a:t>___</a:t>
                </a:r>
                <a:r>
                  <a:rPr lang="ru-RU" sz="900">
                    <a:latin typeface="Calibri" pitchFamily="34" charset="0"/>
                  </a:rPr>
                  <a:t>____</a:t>
                </a:r>
                <a:endParaRPr lang="ru-RU"/>
              </a:p>
            </p:txBody>
          </p:sp>
          <p:sp>
            <p:nvSpPr>
              <p:cNvPr id="60427" name="Rectangle 8"/>
              <p:cNvSpPr>
                <a:spLocks noChangeArrowheads="1"/>
              </p:cNvSpPr>
              <p:nvPr/>
            </p:nvSpPr>
            <p:spPr bwMode="auto">
              <a:xfrm>
                <a:off x="1590" y="2220"/>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ru-RU" sz="800">
                    <a:latin typeface="Calibri" pitchFamily="34" charset="0"/>
                  </a:rPr>
                  <a:t>Дата </a:t>
                </a:r>
                <a:r>
                  <a:rPr lang="uk-UA" sz="800">
                    <a:latin typeface="Calibri" pitchFamily="34" charset="0"/>
                  </a:rPr>
                  <a:t>01.09.17.</a:t>
                </a:r>
                <a:endParaRPr lang="ru-RU"/>
              </a:p>
            </p:txBody>
          </p:sp>
          <p:sp>
            <p:nvSpPr>
              <p:cNvPr id="60428" name="Rectangle 9"/>
              <p:cNvSpPr>
                <a:spLocks noChangeArrowheads="1"/>
              </p:cNvSpPr>
              <p:nvPr/>
            </p:nvSpPr>
            <p:spPr bwMode="auto">
              <a:xfrm>
                <a:off x="1590" y="2985"/>
                <a:ext cx="600" cy="825"/>
              </a:xfrm>
              <a:prstGeom prst="rect">
                <a:avLst/>
              </a:prstGeom>
              <a:solidFill>
                <a:srgbClr val="FFFFFF"/>
              </a:solidFill>
              <a:ln w="9525">
                <a:solidFill>
                  <a:srgbClr val="000000"/>
                </a:solidFill>
                <a:miter lim="800000"/>
                <a:headEnd/>
                <a:tailEnd/>
              </a:ln>
            </p:spPr>
            <p:txBody>
              <a:bodyPr lIns="18000" tIns="10800" rIns="18000" bIns="10800"/>
              <a:lstStyle/>
              <a:p>
                <a:r>
                  <a:rPr lang="ru-RU" sz="800">
                    <a:latin typeface="Calibri" pitchFamily="34" charset="0"/>
                  </a:rPr>
                  <a:t>П</a:t>
                </a:r>
                <a:r>
                  <a:rPr lang="uk-UA" sz="800">
                    <a:latin typeface="Calibri" pitchFamily="34" charset="0"/>
                  </a:rPr>
                  <a:t>і</a:t>
                </a:r>
                <a:r>
                  <a:rPr lang="ru-RU" sz="800">
                    <a:latin typeface="Calibri" pitchFamily="34" charset="0"/>
                  </a:rPr>
                  <a:t>дпис</a:t>
                </a:r>
                <a:r>
                  <a:rPr lang="ru-RU" sz="900">
                    <a:latin typeface="Calibri" pitchFamily="34" charset="0"/>
                  </a:rPr>
                  <a:t> </a:t>
                </a:r>
                <a:endParaRPr lang="ru-RU"/>
              </a:p>
            </p:txBody>
          </p:sp>
          <p:sp>
            <p:nvSpPr>
              <p:cNvPr id="23562" name="Rectangle 10"/>
              <p:cNvSpPr>
                <a:spLocks noChangeArrowheads="1"/>
              </p:cNvSpPr>
              <p:nvPr/>
            </p:nvSpPr>
            <p:spPr bwMode="auto">
              <a:xfrm>
                <a:off x="5222" y="1423"/>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uk-UA" sz="900" dirty="0">
                    <a:latin typeface="Calibri" pitchFamily="34" charset="0"/>
                    <a:cs typeface="Arial" pitchFamily="34" charset="0"/>
                  </a:rPr>
                  <a:t>Зберігати в прохолодному, захищеному від світла місці</a:t>
                </a:r>
                <a:endParaRPr lang="ru-RU" dirty="0">
                  <a:latin typeface="Arial" pitchFamily="34" charset="0"/>
                  <a:cs typeface="Arial" pitchFamily="34" charset="0"/>
                </a:endParaRPr>
              </a:p>
            </p:txBody>
          </p:sp>
          <p:sp>
            <p:nvSpPr>
              <p:cNvPr id="23563" name="Rectangle 11"/>
              <p:cNvSpPr>
                <a:spLocks noChangeArrowheads="1"/>
              </p:cNvSpPr>
              <p:nvPr/>
            </p:nvSpPr>
            <p:spPr bwMode="auto">
              <a:xfrm>
                <a:off x="2230" y="1806"/>
                <a:ext cx="2627" cy="398"/>
              </a:xfrm>
              <a:prstGeom prst="rect">
                <a:avLst/>
              </a:prstGeom>
              <a:solidFill>
                <a:srgbClr val="9BBB59"/>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ru-RU" sz="900" b="1">
                    <a:latin typeface="Calibri" pitchFamily="34" charset="0"/>
                    <a:cs typeface="Arial" pitchFamily="34" charset="0"/>
                  </a:rPr>
                  <a:t>ВНУТР</a:t>
                </a:r>
                <a:r>
                  <a:rPr lang="uk-UA" sz="900" b="1">
                    <a:latin typeface="Calibri" pitchFamily="34" charset="0"/>
                    <a:cs typeface="Arial" pitchFamily="34" charset="0"/>
                  </a:rPr>
                  <a:t>ІШНЄ</a:t>
                </a:r>
                <a:endParaRPr lang="ru-RU">
                  <a:latin typeface="Arial" pitchFamily="34" charset="0"/>
                  <a:cs typeface="Arial" pitchFamily="34" charset="0"/>
                </a:endParaRPr>
              </a:p>
            </p:txBody>
          </p:sp>
          <p:sp>
            <p:nvSpPr>
              <p:cNvPr id="60431" name="Rectangle 12"/>
              <p:cNvSpPr>
                <a:spLocks noChangeArrowheads="1"/>
              </p:cNvSpPr>
              <p:nvPr/>
            </p:nvSpPr>
            <p:spPr bwMode="auto">
              <a:xfrm>
                <a:off x="2198" y="2235"/>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a:latin typeface="Times New Roman" pitchFamily="18" charset="0"/>
                </a:endParaRPr>
              </a:p>
              <a:p>
                <a:pPr algn="ctr">
                  <a:lnSpc>
                    <a:spcPct val="72000"/>
                  </a:lnSpc>
                </a:pPr>
                <a:r>
                  <a:rPr lang="ru-RU" sz="900" b="1">
                    <a:latin typeface="Calibri" pitchFamily="34" charset="0"/>
                  </a:rPr>
                  <a:t>Гомеопатич</a:t>
                </a:r>
                <a:r>
                  <a:rPr lang="uk-UA" sz="900" b="1">
                    <a:latin typeface="Calibri" pitchFamily="34" charset="0"/>
                  </a:rPr>
                  <a:t>ний </a:t>
                </a:r>
                <a:r>
                  <a:rPr lang="ru-RU" sz="900" b="1">
                    <a:latin typeface="Calibri" pitchFamily="34" charset="0"/>
                  </a:rPr>
                  <a:t>л</a:t>
                </a:r>
                <a:r>
                  <a:rPr lang="uk-UA" sz="900" b="1">
                    <a:latin typeface="Calibri" pitchFamily="34" charset="0"/>
                  </a:rPr>
                  <a:t>і</a:t>
                </a:r>
                <a:r>
                  <a:rPr lang="ru-RU" sz="900" b="1">
                    <a:latin typeface="Calibri" pitchFamily="34" charset="0"/>
                  </a:rPr>
                  <a:t>карс</a:t>
                </a:r>
                <a:r>
                  <a:rPr lang="uk-UA" sz="900" b="1">
                    <a:latin typeface="Calibri" pitchFamily="34" charset="0"/>
                  </a:rPr>
                  <a:t>ький</a:t>
                </a:r>
                <a:r>
                  <a:rPr lang="ru-RU" sz="900" b="1">
                    <a:latin typeface="Calibri" pitchFamily="34" charset="0"/>
                  </a:rPr>
                  <a:t> </a:t>
                </a:r>
                <a:r>
                  <a:rPr lang="uk-UA" sz="900" b="1">
                    <a:latin typeface="Calibri" pitchFamily="34" charset="0"/>
                  </a:rPr>
                  <a:t>засіб</a:t>
                </a:r>
                <a:endParaRPr lang="ru-RU"/>
              </a:p>
            </p:txBody>
          </p:sp>
          <p:sp>
            <p:nvSpPr>
              <p:cNvPr id="23565" name="Rectangle 13"/>
              <p:cNvSpPr>
                <a:spLocks noChangeArrowheads="1"/>
              </p:cNvSpPr>
              <p:nvPr/>
            </p:nvSpPr>
            <p:spPr bwMode="auto">
              <a:xfrm>
                <a:off x="4965" y="1423"/>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ru-RU" sz="900" dirty="0">
                    <a:latin typeface="Calibri" pitchFamily="34" charset="0"/>
                    <a:cs typeface="Arial" pitchFamily="34" charset="0"/>
                  </a:rPr>
                  <a:t>Бер</a:t>
                </a:r>
                <a:r>
                  <a:rPr lang="uk-UA" sz="900" dirty="0" err="1">
                    <a:latin typeface="Calibri" pitchFamily="34" charset="0"/>
                    <a:cs typeface="Arial" pitchFamily="34" charset="0"/>
                  </a:rPr>
                  <a:t>егти</a:t>
                </a:r>
                <a:r>
                  <a:rPr lang="uk-UA" sz="900" dirty="0">
                    <a:latin typeface="Calibri" pitchFamily="34" charset="0"/>
                    <a:cs typeface="Arial" pitchFamily="34" charset="0"/>
                  </a:rPr>
                  <a:t> від дітей</a:t>
                </a:r>
                <a:endParaRPr lang="ru-RU" dirty="0">
                  <a:latin typeface="Arial" pitchFamily="34" charset="0"/>
                  <a:cs typeface="Arial" pitchFamily="34" charset="0"/>
                </a:endParaRPr>
              </a:p>
            </p:txBody>
          </p:sp>
        </p:gr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Содержимое 2"/>
          <p:cNvSpPr>
            <a:spLocks noGrp="1"/>
          </p:cNvSpPr>
          <p:nvPr>
            <p:ph idx="1"/>
          </p:nvPr>
        </p:nvSpPr>
        <p:spPr>
          <a:xfrm>
            <a:off x="428625" y="785813"/>
            <a:ext cx="8229600" cy="5054600"/>
          </a:xfrm>
        </p:spPr>
        <p:txBody>
          <a:bodyPr/>
          <a:lstStyle/>
          <a:p>
            <a:pPr algn="ctr">
              <a:buFont typeface="Wingdings 2" pitchFamily="18" charset="2"/>
              <a:buNone/>
            </a:pPr>
            <a:r>
              <a:rPr lang="en-US" sz="2000" b="1" smtClean="0"/>
              <a:t>C</a:t>
            </a:r>
            <a:r>
              <a:rPr lang="uk-UA" sz="2000" b="1" smtClean="0"/>
              <a:t>укупність законодавчих норм і правил, що забезпечують на державному рівні ефективність і безпеку лікарських засобів, одержаних за гомеопатичною технологією з використовуваних у гомеопатії субстанцій. </a:t>
            </a:r>
            <a:r>
              <a:rPr lang="ru-RU" sz="2000" b="1" smtClean="0"/>
              <a:t>Для того щоб виробник міг гарантувати якість продукції, що випускається, він повинен організувати систему контролю з цілого комплексу заходів</a:t>
            </a:r>
            <a:r>
              <a:rPr lang="uk-UA" sz="2000" b="1" smtClean="0"/>
              <a:t>, а саме</a:t>
            </a:r>
            <a:r>
              <a:rPr lang="ru-RU" sz="2000" b="1" smtClean="0"/>
              <a:t>:</a:t>
            </a:r>
          </a:p>
          <a:p>
            <a:pPr algn="ctr">
              <a:spcBef>
                <a:spcPct val="0"/>
              </a:spcBef>
              <a:buFont typeface="Wingdings 2" pitchFamily="18" charset="2"/>
              <a:buNone/>
            </a:pPr>
            <a:endParaRPr lang="ru-RU" sz="800" b="1" smtClean="0"/>
          </a:p>
          <a:p>
            <a:r>
              <a:rPr lang="ru-RU" sz="2000" smtClean="0"/>
              <a:t>контроль відповідності вихідних продуктів їх специфікаціям;</a:t>
            </a:r>
          </a:p>
          <a:p>
            <a:r>
              <a:rPr lang="ru-RU" sz="2000" smtClean="0"/>
              <a:t>контроль над умовами консервації та зберігання вихідних продуктів;</a:t>
            </a:r>
          </a:p>
          <a:p>
            <a:r>
              <a:rPr lang="ru-RU" sz="2000" smtClean="0"/>
              <a:t>нагляд за якістю процедур виробництва, зокрема: виробництво та зберігання гранул, крупи </a:t>
            </a:r>
            <a:r>
              <a:rPr lang="uk-UA" sz="2000" smtClean="0"/>
              <a:t>та ін</a:t>
            </a:r>
            <a:r>
              <a:rPr lang="ru-RU" sz="2000" smtClean="0"/>
              <a:t>.; виробництво і зберігання води очищеної; зберігання спирту і спиртово-водних розчинів; приготування матричних настойок; приготування розведень; насичення гранул або інших носіїв;</a:t>
            </a:r>
          </a:p>
          <a:p>
            <a:r>
              <a:rPr lang="ru-RU" sz="2000" smtClean="0"/>
              <a:t>нагляд за станом робочих зон і обладнання;</a:t>
            </a:r>
          </a:p>
          <a:p>
            <a:r>
              <a:rPr lang="ru-RU" sz="2000" smtClean="0"/>
              <a:t>санітарно-гігієнічний контроль.</a:t>
            </a:r>
          </a:p>
          <a:p>
            <a:endParaRPr lang="ru-RU" sz="2100" smtClean="0"/>
          </a:p>
        </p:txBody>
      </p:sp>
      <p:sp>
        <p:nvSpPr>
          <p:cNvPr id="2" name="Заголовок 1"/>
          <p:cNvSpPr>
            <a:spLocks noGrp="1"/>
          </p:cNvSpPr>
          <p:nvPr>
            <p:ph type="title"/>
          </p:nvPr>
        </p:nvSpPr>
        <p:spPr>
          <a:xfrm>
            <a:off x="457200" y="274638"/>
            <a:ext cx="8229600" cy="654032"/>
          </a:xfrm>
        </p:spPr>
        <p:txBody>
          <a:bodyPr>
            <a:noAutofit/>
          </a:bodyPr>
          <a:lstStyle/>
          <a:p>
            <a:pPr fontAlgn="auto">
              <a:spcAft>
                <a:spcPts val="0"/>
              </a:spcAft>
              <a:defRPr/>
            </a:pPr>
            <a:r>
              <a:rPr lang="uk-UA" sz="3200" b="1" smtClean="0">
                <a:solidFill>
                  <a:schemeClr val="tx1"/>
                </a:solidFill>
              </a:rPr>
              <a:t>Контроль якості гомеопатичних лікарських засобів</a:t>
            </a:r>
            <a:endParaRPr lang="ru-RU" sz="3200">
              <a:solidFill>
                <a:schemeClr val="tx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446213"/>
            <a:ext cx="8229600" cy="5197475"/>
          </a:xfrm>
        </p:spPr>
        <p:txBody>
          <a:bodyPr>
            <a:normAutofit lnSpcReduction="10000"/>
          </a:bodyPr>
          <a:lstStyle/>
          <a:p>
            <a:pPr marL="274320" indent="-274320" algn="ctr" fontAlgn="auto">
              <a:spcAft>
                <a:spcPts val="0"/>
              </a:spcAft>
              <a:buFont typeface="Wingdings 2"/>
              <a:buNone/>
              <a:defRPr/>
            </a:pPr>
            <a:r>
              <a:rPr lang="uk-UA" b="1" dirty="0" smtClean="0"/>
              <a:t>У</a:t>
            </a:r>
            <a:r>
              <a:rPr lang="ru-RU" b="1" dirty="0" err="1" smtClean="0"/>
              <a:t>провадження</a:t>
            </a:r>
            <a:r>
              <a:rPr lang="ru-RU" b="1" dirty="0" smtClean="0"/>
              <a:t> в практику </a:t>
            </a:r>
            <a:r>
              <a:rPr lang="ru-RU" b="1" dirty="0" err="1" smtClean="0"/>
              <a:t>всіх</a:t>
            </a:r>
            <a:r>
              <a:rPr lang="ru-RU" b="1" dirty="0" smtClean="0"/>
              <a:t> </a:t>
            </a:r>
            <a:r>
              <a:rPr lang="ru-RU" b="1" dirty="0" err="1" smtClean="0"/>
              <a:t>перерахованих</a:t>
            </a:r>
            <a:r>
              <a:rPr lang="ru-RU" b="1" dirty="0" smtClean="0"/>
              <a:t> </a:t>
            </a:r>
            <a:r>
              <a:rPr lang="ru-RU" b="1" dirty="0" err="1" smtClean="0"/>
              <a:t>організаційних</a:t>
            </a:r>
            <a:r>
              <a:rPr lang="ru-RU" b="1" dirty="0" smtClean="0"/>
              <a:t> </a:t>
            </a:r>
            <a:r>
              <a:rPr lang="ru-RU" b="1" dirty="0" err="1" smtClean="0"/>
              <a:t>моментів</a:t>
            </a:r>
            <a:r>
              <a:rPr lang="ru-RU" b="1" dirty="0" smtClean="0"/>
              <a:t> дозволить </a:t>
            </a:r>
            <a:r>
              <a:rPr lang="ru-RU" b="1" dirty="0" err="1" smtClean="0"/>
              <a:t>отримати</a:t>
            </a:r>
            <a:r>
              <a:rPr lang="ru-RU" b="1" dirty="0" smtClean="0"/>
              <a:t> </a:t>
            </a:r>
            <a:r>
              <a:rPr lang="ru-RU" b="1" dirty="0" err="1" smtClean="0"/>
              <a:t>безпечний</a:t>
            </a:r>
            <a:r>
              <a:rPr lang="ru-RU" b="1" dirty="0" smtClean="0"/>
              <a:t> </a:t>
            </a:r>
            <a:r>
              <a:rPr lang="ru-RU" b="1" dirty="0" err="1" smtClean="0"/>
              <a:t>гомеопатичний</a:t>
            </a:r>
            <a:r>
              <a:rPr lang="ru-RU" b="1" dirty="0" smtClean="0"/>
              <a:t> </a:t>
            </a:r>
            <a:r>
              <a:rPr lang="ru-RU" b="1" dirty="0" err="1" smtClean="0"/>
              <a:t>лікарський</a:t>
            </a:r>
            <a:r>
              <a:rPr lang="ru-RU" b="1" dirty="0" smtClean="0"/>
              <a:t> </a:t>
            </a:r>
            <a:r>
              <a:rPr lang="ru-RU" b="1" dirty="0" err="1" smtClean="0"/>
              <a:t>засіб</a:t>
            </a:r>
            <a:r>
              <a:rPr lang="ru-RU" b="1" dirty="0" smtClean="0"/>
              <a:t>. </a:t>
            </a:r>
            <a:r>
              <a:rPr lang="ru-RU" b="1" dirty="0" err="1" smtClean="0"/>
              <a:t>Однак</a:t>
            </a:r>
            <a:r>
              <a:rPr lang="ru-RU" b="1" dirty="0" smtClean="0"/>
              <a:t> </a:t>
            </a:r>
            <a:r>
              <a:rPr lang="ru-RU" b="1" dirty="0" err="1" smtClean="0"/>
              <a:t>якість</a:t>
            </a:r>
            <a:r>
              <a:rPr lang="ru-RU" b="1" dirty="0" smtClean="0"/>
              <a:t> </a:t>
            </a:r>
            <a:r>
              <a:rPr lang="ru-RU" b="1" dirty="0" err="1" smtClean="0"/>
              <a:t>гомеопатичного</a:t>
            </a:r>
            <a:r>
              <a:rPr lang="ru-RU" b="1" dirty="0" smtClean="0"/>
              <a:t> препарату </a:t>
            </a:r>
            <a:r>
              <a:rPr lang="ru-RU" b="1" dirty="0" err="1" smtClean="0"/>
              <a:t>і</a:t>
            </a:r>
            <a:r>
              <a:rPr lang="ru-RU" b="1" dirty="0" smtClean="0"/>
              <a:t> </a:t>
            </a:r>
            <a:r>
              <a:rPr lang="ru-RU" b="1" dirty="0" err="1" smtClean="0"/>
              <a:t>його</a:t>
            </a:r>
            <a:r>
              <a:rPr lang="ru-RU" b="1" dirty="0" smtClean="0"/>
              <a:t> </a:t>
            </a:r>
            <a:r>
              <a:rPr lang="ru-RU" b="1" dirty="0" err="1" smtClean="0"/>
              <a:t>клінічна</a:t>
            </a:r>
            <a:r>
              <a:rPr lang="ru-RU" b="1" dirty="0" smtClean="0"/>
              <a:t> </a:t>
            </a:r>
            <a:r>
              <a:rPr lang="ru-RU" b="1" dirty="0" err="1" smtClean="0"/>
              <a:t>ефективність</a:t>
            </a:r>
            <a:r>
              <a:rPr lang="ru-RU" b="1" dirty="0" smtClean="0"/>
              <a:t> в основному </a:t>
            </a:r>
            <a:r>
              <a:rPr lang="ru-RU" b="1" dirty="0" err="1" smtClean="0"/>
              <a:t>залежать</a:t>
            </a:r>
            <a:r>
              <a:rPr lang="ru-RU" b="1" dirty="0" smtClean="0"/>
              <a:t> </a:t>
            </a:r>
            <a:r>
              <a:rPr lang="ru-RU" b="1" dirty="0" err="1" smtClean="0"/>
              <a:t>від</a:t>
            </a:r>
            <a:r>
              <a:rPr lang="ru-RU" b="1" dirty="0" smtClean="0"/>
              <a:t> </a:t>
            </a:r>
            <a:r>
              <a:rPr lang="uk-UA" b="1" dirty="0" smtClean="0"/>
              <a:t>таких</a:t>
            </a:r>
            <a:r>
              <a:rPr lang="ru-RU" b="1" dirty="0" smtClean="0"/>
              <a:t> </a:t>
            </a:r>
            <a:r>
              <a:rPr lang="ru-RU" b="1" dirty="0" err="1" smtClean="0"/>
              <a:t>моментів</a:t>
            </a:r>
            <a:r>
              <a:rPr lang="ru-RU" b="1" dirty="0" smtClean="0"/>
              <a:t>:</a:t>
            </a:r>
          </a:p>
          <a:p>
            <a:pPr marL="274320" indent="-274320" fontAlgn="auto">
              <a:spcAft>
                <a:spcPts val="0"/>
              </a:spcAft>
              <a:buFont typeface="Wingdings 2"/>
              <a:buChar char=""/>
              <a:defRPr/>
            </a:pPr>
            <a:r>
              <a:rPr lang="ru-RU" dirty="0" err="1" smtClean="0"/>
              <a:t>вихідна</a:t>
            </a:r>
            <a:r>
              <a:rPr lang="ru-RU" dirty="0" smtClean="0"/>
              <a:t> </a:t>
            </a:r>
            <a:r>
              <a:rPr lang="ru-RU" dirty="0" err="1" smtClean="0"/>
              <a:t>речовина</a:t>
            </a:r>
            <a:r>
              <a:rPr lang="ru-RU" dirty="0" smtClean="0"/>
              <a:t> </a:t>
            </a:r>
            <a:r>
              <a:rPr lang="ru-RU" dirty="0" err="1" smtClean="0"/>
              <a:t>відповідає</a:t>
            </a:r>
            <a:r>
              <a:rPr lang="ru-RU" dirty="0" smtClean="0"/>
              <a:t> </a:t>
            </a:r>
            <a:r>
              <a:rPr lang="ru-RU" dirty="0" err="1" smtClean="0"/>
              <a:t>напису</a:t>
            </a:r>
            <a:r>
              <a:rPr lang="ru-RU" dirty="0" smtClean="0"/>
              <a:t> на </a:t>
            </a:r>
            <a:r>
              <a:rPr lang="ru-RU" dirty="0" err="1" smtClean="0"/>
              <a:t>етикетці</a:t>
            </a:r>
            <a:r>
              <a:rPr lang="uk-UA" dirty="0" smtClean="0"/>
              <a:t>;</a:t>
            </a:r>
            <a:endParaRPr lang="ru-RU" dirty="0" smtClean="0"/>
          </a:p>
          <a:p>
            <a:pPr marL="274320" indent="-274320" fontAlgn="auto">
              <a:spcAft>
                <a:spcPts val="0"/>
              </a:spcAft>
              <a:buFont typeface="Wingdings 2"/>
              <a:buChar char=""/>
              <a:defRPr/>
            </a:pPr>
            <a:r>
              <a:rPr lang="ru-RU" dirty="0" err="1" smtClean="0"/>
              <a:t>потенціювання</a:t>
            </a:r>
            <a:r>
              <a:rPr lang="ru-RU" dirty="0" smtClean="0"/>
              <a:t> </a:t>
            </a:r>
            <a:r>
              <a:rPr lang="ru-RU" dirty="0" err="1" smtClean="0"/>
              <a:t>і</a:t>
            </a:r>
            <a:r>
              <a:rPr lang="ru-RU" dirty="0" smtClean="0"/>
              <a:t> </a:t>
            </a:r>
            <a:r>
              <a:rPr lang="ru-RU" dirty="0" err="1" smtClean="0"/>
              <a:t>динамізація</a:t>
            </a:r>
            <a:r>
              <a:rPr lang="ru-RU" dirty="0" smtClean="0"/>
              <a:t> </a:t>
            </a:r>
            <a:r>
              <a:rPr lang="ru-RU" dirty="0" err="1" smtClean="0"/>
              <a:t>проведені</a:t>
            </a:r>
            <a:r>
              <a:rPr lang="ru-RU" dirty="0" smtClean="0"/>
              <a:t> правильно </a:t>
            </a:r>
            <a:r>
              <a:rPr lang="uk-UA" dirty="0" smtClean="0"/>
              <a:t>як</a:t>
            </a:r>
            <a:r>
              <a:rPr lang="ru-RU" dirty="0" smtClean="0"/>
              <a:t> </a:t>
            </a:r>
            <a:r>
              <a:rPr lang="ru-RU" dirty="0" err="1" smtClean="0"/>
              <a:t>кількісно</a:t>
            </a:r>
            <a:r>
              <a:rPr lang="ru-RU" dirty="0" smtClean="0"/>
              <a:t> (число </a:t>
            </a:r>
            <a:r>
              <a:rPr lang="ru-RU" dirty="0" err="1" smtClean="0"/>
              <a:t>струшувань</a:t>
            </a:r>
            <a:r>
              <a:rPr lang="ru-RU" dirty="0" smtClean="0"/>
              <a:t>)</a:t>
            </a:r>
            <a:r>
              <a:rPr lang="uk-UA" dirty="0" smtClean="0"/>
              <a:t>, так</a:t>
            </a:r>
            <a:r>
              <a:rPr lang="ru-RU" dirty="0" smtClean="0"/>
              <a:t> </a:t>
            </a:r>
            <a:r>
              <a:rPr lang="ru-RU" dirty="0" err="1" smtClean="0"/>
              <a:t>і</a:t>
            </a:r>
            <a:r>
              <a:rPr lang="ru-RU" dirty="0" smtClean="0"/>
              <a:t> </a:t>
            </a:r>
            <a:r>
              <a:rPr lang="ru-RU" dirty="0" err="1" smtClean="0"/>
              <a:t>якісно</a:t>
            </a:r>
            <a:r>
              <a:rPr lang="ru-RU" dirty="0" smtClean="0"/>
              <a:t> (</a:t>
            </a:r>
            <a:r>
              <a:rPr lang="ru-RU" dirty="0" err="1" smtClean="0"/>
              <a:t>дотримання</a:t>
            </a:r>
            <a:r>
              <a:rPr lang="ru-RU" dirty="0" smtClean="0"/>
              <a:t> </a:t>
            </a:r>
            <a:r>
              <a:rPr lang="ru-RU" dirty="0" err="1" smtClean="0"/>
              <a:t>технології</a:t>
            </a:r>
            <a:r>
              <a:rPr lang="ru-RU" dirty="0" smtClean="0"/>
              <a:t> </a:t>
            </a:r>
            <a:r>
              <a:rPr lang="ru-RU" dirty="0" err="1" smtClean="0"/>
              <a:t>струшування</a:t>
            </a:r>
            <a:r>
              <a:rPr lang="ru-RU" dirty="0" smtClean="0"/>
              <a:t>). </a:t>
            </a:r>
            <a:r>
              <a:rPr lang="ru-RU" dirty="0" err="1" smtClean="0"/>
              <a:t>Ін</a:t>
            </a:r>
            <a:r>
              <a:rPr lang="uk-UA" dirty="0" err="1" smtClean="0"/>
              <a:t>акше</a:t>
            </a:r>
            <a:r>
              <a:rPr lang="uk-UA" dirty="0" smtClean="0"/>
              <a:t> кажучи</a:t>
            </a:r>
            <a:r>
              <a:rPr lang="ru-RU" dirty="0" smtClean="0"/>
              <a:t>, треба </a:t>
            </a:r>
            <a:r>
              <a:rPr lang="ru-RU" dirty="0" err="1" smtClean="0"/>
              <a:t>визначити</a:t>
            </a:r>
            <a:r>
              <a:rPr lang="uk-UA" dirty="0" smtClean="0"/>
              <a:t>,</a:t>
            </a:r>
            <a:r>
              <a:rPr lang="ru-RU" dirty="0" smtClean="0"/>
              <a:t> </a:t>
            </a:r>
            <a:r>
              <a:rPr lang="ru-RU" dirty="0" err="1" smtClean="0"/>
              <a:t>калібровани</a:t>
            </a:r>
            <a:r>
              <a:rPr lang="uk-UA" dirty="0" smtClean="0"/>
              <a:t>й</a:t>
            </a:r>
            <a:r>
              <a:rPr lang="ru-RU" dirty="0" smtClean="0"/>
              <a:t> препарат </a:t>
            </a:r>
            <a:r>
              <a:rPr lang="ru-RU" dirty="0" err="1" smtClean="0"/>
              <a:t>чи</a:t>
            </a:r>
            <a:r>
              <a:rPr lang="ru-RU" dirty="0" smtClean="0"/>
              <a:t> </a:t>
            </a:r>
            <a:r>
              <a:rPr lang="ru-RU" dirty="0" err="1" smtClean="0"/>
              <a:t>ні</a:t>
            </a:r>
            <a:r>
              <a:rPr lang="ru-RU" dirty="0" smtClean="0"/>
              <a:t>. </a:t>
            </a:r>
            <a:r>
              <a:rPr lang="ru-RU" dirty="0" err="1" smtClean="0"/>
              <a:t>Чи</a:t>
            </a:r>
            <a:r>
              <a:rPr lang="ru-RU" dirty="0" smtClean="0"/>
              <a:t> </a:t>
            </a:r>
            <a:r>
              <a:rPr lang="ru-RU" dirty="0" err="1" smtClean="0"/>
              <a:t>відповідає</a:t>
            </a:r>
            <a:r>
              <a:rPr lang="ru-RU" dirty="0" smtClean="0"/>
              <a:t> </a:t>
            </a:r>
            <a:r>
              <a:rPr lang="ru-RU" dirty="0" err="1" smtClean="0"/>
              <a:t>потенція</a:t>
            </a:r>
            <a:r>
              <a:rPr lang="ru-RU" dirty="0" smtClean="0"/>
              <a:t>, </a:t>
            </a:r>
            <a:r>
              <a:rPr lang="ru-RU" dirty="0" err="1" smtClean="0"/>
              <a:t>зазначена</a:t>
            </a:r>
            <a:r>
              <a:rPr lang="ru-RU" dirty="0" smtClean="0"/>
              <a:t> на </a:t>
            </a:r>
            <a:r>
              <a:rPr lang="ru-RU" dirty="0" err="1" smtClean="0"/>
              <a:t>етикетці</a:t>
            </a:r>
            <a:r>
              <a:rPr lang="ru-RU" dirty="0" smtClean="0"/>
              <a:t>, </a:t>
            </a:r>
            <a:r>
              <a:rPr lang="ru-RU" dirty="0" err="1" smtClean="0"/>
              <a:t>фактичній</a:t>
            </a:r>
            <a:r>
              <a:rPr lang="ru-RU" dirty="0" smtClean="0"/>
              <a:t> </a:t>
            </a:r>
            <a:r>
              <a:rPr lang="ru-RU" dirty="0" err="1" smtClean="0"/>
              <a:t>потенції</a:t>
            </a:r>
            <a:r>
              <a:rPr lang="ru-RU" dirty="0" smtClean="0"/>
              <a:t> препарату.</a:t>
            </a:r>
            <a:endParaRPr lang="ru-RU" dirty="0"/>
          </a:p>
        </p:txBody>
      </p:sp>
      <p:sp>
        <p:nvSpPr>
          <p:cNvPr id="2" name="Заголовок 1"/>
          <p:cNvSpPr>
            <a:spLocks noGrp="1"/>
          </p:cNvSpPr>
          <p:nvPr>
            <p:ph type="title"/>
          </p:nvPr>
        </p:nvSpPr>
        <p:spPr>
          <a:xfrm>
            <a:off x="500034" y="428604"/>
            <a:ext cx="8229600" cy="714380"/>
          </a:xfrm>
        </p:spPr>
        <p:txBody>
          <a:bodyPr>
            <a:noAutofit/>
          </a:bodyPr>
          <a:lstStyle/>
          <a:p>
            <a:pPr fontAlgn="auto">
              <a:spcAft>
                <a:spcPts val="0"/>
              </a:spcAft>
              <a:defRPr/>
            </a:pPr>
            <a:r>
              <a:rPr lang="uk-UA" sz="3200" b="1" smtClean="0">
                <a:solidFill>
                  <a:schemeClr val="tx1"/>
                </a:solidFill>
              </a:rPr>
              <a:t>Контроль якості гомеопатичних лікарських засобів</a:t>
            </a:r>
            <a:endParaRPr lang="ru-RU" sz="3200">
              <a:solidFill>
                <a:schemeClr val="tx1"/>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Номер слайда 5"/>
          <p:cNvSpPr>
            <a:spLocks noGrp="1"/>
          </p:cNvSpPr>
          <p:nvPr>
            <p:ph type="sldNum" sz="quarter" idx="12"/>
          </p:nvPr>
        </p:nvSpPr>
        <p:spPr bwMode="auto">
          <a:xfrm>
            <a:off x="8718550" y="6597650"/>
            <a:ext cx="358775" cy="260350"/>
          </a:xfrm>
          <a:noFill/>
          <a:ln>
            <a:miter lim="800000"/>
            <a:headEnd/>
            <a:tailEnd/>
          </a:ln>
        </p:spPr>
        <p:txBody>
          <a:bodyPr wrap="square" numCol="1" compatLnSpc="1">
            <a:prstTxWarp prst="textNoShape">
              <a:avLst/>
            </a:prstTxWarp>
          </a:bodyPr>
          <a:lstStyle/>
          <a:p>
            <a:pPr fontAlgn="base">
              <a:spcBef>
                <a:spcPct val="0"/>
              </a:spcBef>
              <a:spcAft>
                <a:spcPct val="0"/>
              </a:spcAft>
            </a:pPr>
            <a:fld id="{55143067-004C-45FB-8F08-01E0241BACFD}" type="slidenum">
              <a:rPr lang="ru-RU" altLang="ru-RU" sz="1000">
                <a:solidFill>
                  <a:schemeClr val="tx1"/>
                </a:solidFill>
                <a:latin typeface="Arial" charset="0"/>
                <a:cs typeface="Arial" charset="0"/>
              </a:rPr>
              <a:pPr fontAlgn="base">
                <a:spcBef>
                  <a:spcPct val="0"/>
                </a:spcBef>
                <a:spcAft>
                  <a:spcPct val="0"/>
                </a:spcAft>
              </a:pPr>
              <a:t>64</a:t>
            </a:fld>
            <a:endParaRPr lang="ru-RU" altLang="ru-RU" sz="1000">
              <a:solidFill>
                <a:schemeClr val="tx1"/>
              </a:solidFill>
              <a:latin typeface="Arial" charset="0"/>
              <a:cs typeface="Arial" charset="0"/>
            </a:endParaRPr>
          </a:p>
        </p:txBody>
      </p:sp>
      <p:sp>
        <p:nvSpPr>
          <p:cNvPr id="16388" name="Заголовок 1"/>
          <p:cNvSpPr>
            <a:spLocks noGrp="1"/>
          </p:cNvSpPr>
          <p:nvPr>
            <p:ph type="title"/>
          </p:nvPr>
        </p:nvSpPr>
        <p:spPr>
          <a:xfrm>
            <a:off x="323528" y="260648"/>
            <a:ext cx="8229600" cy="603845"/>
          </a:xfrm>
        </p:spPr>
        <p:txBody>
          <a:bodyPr/>
          <a:lstStyle/>
          <a:p>
            <a:pPr fontAlgn="auto">
              <a:spcAft>
                <a:spcPts val="0"/>
              </a:spcAft>
              <a:defRPr/>
            </a:pPr>
            <a:r>
              <a:rPr lang="ru-RU" altLang="ru-RU" sz="3200" err="1" smtClean="0">
                <a:solidFill>
                  <a:schemeClr val="tx1"/>
                </a:solidFill>
              </a:rPr>
              <a:t>Література</a:t>
            </a:r>
            <a:endParaRPr lang="ru-RU" altLang="ru-RU" sz="3200" smtClean="0">
              <a:solidFill>
                <a:schemeClr val="tx1"/>
              </a:solidFill>
            </a:endParaRPr>
          </a:p>
        </p:txBody>
      </p:sp>
      <p:sp>
        <p:nvSpPr>
          <p:cNvPr id="63491" name="Прямоугольник 4"/>
          <p:cNvSpPr>
            <a:spLocks noChangeArrowheads="1"/>
          </p:cNvSpPr>
          <p:nvPr/>
        </p:nvSpPr>
        <p:spPr bwMode="auto">
          <a:xfrm>
            <a:off x="285750" y="1214438"/>
            <a:ext cx="8572500" cy="5048250"/>
          </a:xfrm>
          <a:prstGeom prst="rect">
            <a:avLst/>
          </a:prstGeom>
          <a:noFill/>
          <a:ln w="9525">
            <a:noFill/>
            <a:miter lim="800000"/>
            <a:headEnd/>
            <a:tailEnd/>
          </a:ln>
        </p:spPr>
        <p:txBody>
          <a:bodyPr>
            <a:spAutoFit/>
          </a:bodyPr>
          <a:lstStyle/>
          <a:p>
            <a:pPr marL="342900" indent="-342900">
              <a:buFont typeface="Constantia" pitchFamily="18" charset="0"/>
              <a:buAutoNum type="arabicPeriod"/>
            </a:pPr>
            <a:r>
              <a:rPr lang="uk-UA" altLang="ru-RU" sz="1400">
                <a:latin typeface="Constantia" pitchFamily="18" charset="0"/>
              </a:rPr>
              <a:t>Гомеопатические лекарственные средства //Руководство по описанию и изготовлению/ В.И. Рыбак – Д-р Вильмар Швабе. - Москва, 1967. – 374. с.</a:t>
            </a:r>
          </a:p>
          <a:p>
            <a:pPr marL="342900" indent="-342900">
              <a:buFont typeface="Constantia" pitchFamily="18" charset="0"/>
              <a:buAutoNum type="arabicPeriod"/>
            </a:pPr>
            <a:r>
              <a:rPr lang="uk-UA" sz="1400">
                <a:latin typeface="Constantia" pitchFamily="18" charset="0"/>
              </a:rPr>
              <a:t>Державна Фармакопея України : в 3 т. / ДП «Український науковий фармакопейний центр якості лікарських засобів». – 2-е вид. – Х. : Державне підприємство «Український науковий фармакопейний центр якості лікарських засобів», 2015. – Т. 1. – 1128 с.</a:t>
            </a:r>
            <a:endParaRPr lang="ru-RU" sz="1400">
              <a:latin typeface="Constantia" pitchFamily="18" charset="0"/>
            </a:endParaRPr>
          </a:p>
          <a:p>
            <a:pPr marL="342900" indent="-342900">
              <a:buFont typeface="Constantia" pitchFamily="18" charset="0"/>
              <a:buAutoNum type="arabicPeriod"/>
            </a:pPr>
            <a:r>
              <a:rPr lang="uk-UA" sz="1400">
                <a:latin typeface="Constantia" pitchFamily="18" charset="0"/>
              </a:rPr>
              <a:t>Державна Фармакопея України : в 3 т. / ДП «Український науковий фармакопейний центр якості лікарських засобів». – 2-е вид. – Х. : Державне підприємство «Український науковий фармакопейний центр якості лікарських засобів», 2014. – Т. 2. – 724 с.</a:t>
            </a:r>
            <a:endParaRPr lang="ru-RU" sz="1400">
              <a:latin typeface="Constantia" pitchFamily="18" charset="0"/>
            </a:endParaRPr>
          </a:p>
          <a:p>
            <a:pPr marL="342900" indent="-342900">
              <a:buFont typeface="Constantia" pitchFamily="18" charset="0"/>
              <a:buAutoNum type="arabicPeriod"/>
            </a:pPr>
            <a:r>
              <a:rPr lang="uk-UA" sz="1400">
                <a:latin typeface="Constantia" pitchFamily="18" charset="0"/>
              </a:rPr>
              <a:t>Державна Фармакопея України : в 3 т. / ДП «Український науковий фармакопейний центр якості лікарських засобів». – 2-е вид. – Х. : Державне підприємство «Український науковий фармакопейний центр якості лікарських засобів», 2014. – Т. 3. – 732 с.</a:t>
            </a:r>
            <a:endParaRPr lang="ru-RU" sz="1400">
              <a:latin typeface="Constantia" pitchFamily="18" charset="0"/>
            </a:endParaRPr>
          </a:p>
          <a:p>
            <a:pPr marL="342900" indent="-342900">
              <a:buFont typeface="Constantia" pitchFamily="18" charset="0"/>
              <a:buAutoNum type="arabicPeriod"/>
            </a:pPr>
            <a:r>
              <a:rPr lang="ru-RU" altLang="ru-RU" sz="1400">
                <a:latin typeface="Constantia" pitchFamily="18" charset="0"/>
              </a:rPr>
              <a:t>Природа воды и гомеопатическое потенцирование / Курик М.В., Гриценко Е.Н., Песоцкая Л.А., Лапицкий В.Н., Мельниченко Т.В. //Физическая экология человека. Эл. научно-популярный журнал. – март, 2012 г. – С. 1-3.</a:t>
            </a:r>
          </a:p>
          <a:p>
            <a:pPr marL="342900" indent="-342900">
              <a:buFont typeface="Constantia" pitchFamily="18" charset="0"/>
              <a:buAutoNum type="arabicPeriod"/>
            </a:pPr>
            <a:r>
              <a:rPr lang="uk-UA" altLang="ru-RU" sz="1400">
                <a:latin typeface="Constantia" pitchFamily="18" charset="0"/>
              </a:rPr>
              <a:t>Про лікарські засоби : закон України від 04.04.1996 р. N 123/96-ВР (зі змін. і допов.) / Верховна Рада України. – Офіц. вид. – К. : Парламентське вид-во, 1997. – 24 с.</a:t>
            </a:r>
            <a:endParaRPr lang="ru-RU" altLang="ru-RU" sz="1400">
              <a:latin typeface="Constantia" pitchFamily="18" charset="0"/>
            </a:endParaRPr>
          </a:p>
          <a:p>
            <a:pPr marL="342900" indent="-342900">
              <a:buFont typeface="Constantia" pitchFamily="18" charset="0"/>
              <a:buAutoNum type="arabicPeriod"/>
            </a:pPr>
            <a:r>
              <a:rPr lang="uk-UA" altLang="ru-RU" sz="1400">
                <a:latin typeface="Constantia" pitchFamily="18" charset="0"/>
              </a:rPr>
              <a:t>Приказ МЗ УССР № 165 от 03.08.89 «О развитии гомеопатического метода в медицинской практике и улучшении организации обеспечения населения гомеопатическими лекарственными средствами». – Киев: 1989. – 82 с.</a:t>
            </a:r>
            <a:endParaRPr lang="ru-RU" altLang="ru-RU" sz="1400">
              <a:latin typeface="Constantia" pitchFamily="18" charset="0"/>
            </a:endParaRPr>
          </a:p>
          <a:p>
            <a:pPr marL="342900" indent="-342900">
              <a:buFont typeface="Constantia" pitchFamily="18" charset="0"/>
              <a:buAutoNum type="arabicPeriod"/>
            </a:pPr>
            <a:r>
              <a:rPr lang="ru-RU" altLang="ru-RU" sz="1400">
                <a:latin typeface="Constantia" pitchFamily="18" charset="0"/>
              </a:rPr>
              <a:t>Boericke W. Boericke's New Manual of Homeopathic Materia Medica with Repertory: Third Revised &amp; Augmented Edition Based on Ninth Edition. India : B. Jain Publishers; 2010</a:t>
            </a:r>
          </a:p>
          <a:p>
            <a:pPr marL="342900" indent="-342900">
              <a:buFont typeface="Constantia" pitchFamily="18" charset="0"/>
              <a:buAutoNum type="arabicPeriod"/>
            </a:pPr>
            <a:r>
              <a:rPr lang="ru-RU" altLang="ru-RU" sz="1400">
                <a:latin typeface="Constantia" pitchFamily="18" charset="0"/>
              </a:rPr>
              <a:t>Hahnemann S. Organon of Medicine. Translated by RE Dudgeon &amp; th th William Boericke. 5 &amp; 6 edition combined. India: B. Jain Publishers; 2010</a:t>
            </a:r>
          </a:p>
        </p:txBody>
      </p:sp>
    </p:spTree>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Объект 1"/>
          <p:cNvSpPr>
            <a:spLocks noGrp="1"/>
          </p:cNvSpPr>
          <p:nvPr>
            <p:ph idx="1"/>
          </p:nvPr>
        </p:nvSpPr>
        <p:spPr/>
        <p:txBody>
          <a:bodyPr/>
          <a:lstStyle/>
          <a:p>
            <a:endParaRPr lang="ru-RU" smtClean="0"/>
          </a:p>
        </p:txBody>
      </p:sp>
      <p:sp>
        <p:nvSpPr>
          <p:cNvPr id="3" name="Заголовок 2"/>
          <p:cNvSpPr>
            <a:spLocks noGrp="1"/>
          </p:cNvSpPr>
          <p:nvPr>
            <p:ph type="title"/>
          </p:nvPr>
        </p:nvSpPr>
        <p:spPr/>
        <p:txBody>
          <a:bodyPr/>
          <a:lstStyle/>
          <a:p>
            <a:pPr fontAlgn="auto">
              <a:spcAft>
                <a:spcPts val="0"/>
              </a:spcAft>
              <a:defRPr/>
            </a:pPr>
            <a:endParaRPr lang="ru-RU"/>
          </a:p>
        </p:txBody>
      </p:sp>
      <p:pic>
        <p:nvPicPr>
          <p:cNvPr id="64515" name="Picture 2" descr="G:\ГОМЕОПАТИЯ\ВСЕ ДОКУМЕНТЫ\ЛЕКЦИИ\img18 (1).jp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291</TotalTime>
  <Words>5654</Words>
  <Application>Microsoft Office PowerPoint</Application>
  <PresentationFormat>Экран (4:3)</PresentationFormat>
  <Paragraphs>635</Paragraphs>
  <Slides>65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65</vt:i4>
      </vt:variant>
    </vt:vector>
  </HeadingPairs>
  <TitlesOfParts>
    <vt:vector size="66" baseType="lpstr">
      <vt:lpstr>Бумажная</vt:lpstr>
      <vt:lpstr>Презентация PowerPoint</vt:lpstr>
      <vt:lpstr>План лекции</vt:lpstr>
      <vt:lpstr>План лекції</vt:lpstr>
      <vt:lpstr>Презентация PowerPoint</vt:lpstr>
      <vt:lpstr>Презентация PowerPoint</vt:lpstr>
      <vt:lpstr>Імунна регулююча система</vt:lpstr>
      <vt:lpstr>Розподіл гомеопатичних ЛЗ за лікарською формою</vt:lpstr>
      <vt:lpstr>Презентация PowerPoint</vt:lpstr>
      <vt:lpstr>Психіка</vt:lpstr>
      <vt:lpstr>Презентация PowerPoint</vt:lpstr>
      <vt:lpstr>Інформаційно-енергетична голограмна теорія</vt:lpstr>
      <vt:lpstr>Презентация PowerPoint</vt:lpstr>
      <vt:lpstr>Презентация PowerPoint</vt:lpstr>
      <vt:lpstr>Вода – носій енергетичної пам’яті</vt:lpstr>
      <vt:lpstr>Презентация PowerPoint</vt:lpstr>
      <vt:lpstr>Презентация PowerPoint</vt:lpstr>
      <vt:lpstr>Презентация PowerPoint</vt:lpstr>
      <vt:lpstr>Презентация PowerPoint</vt:lpstr>
      <vt:lpstr>Презентация PowerPoint</vt:lpstr>
      <vt:lpstr>АЛГОРИТМ ТЕХНОЛОГІЇ МАТРИЧНОЇ НАСТОЙКИ ЗА МЕТОДОМ  1 ЗГІДНО ДФУ</vt:lpstr>
      <vt:lpstr>Презентация PowerPoint</vt:lpstr>
      <vt:lpstr>ТЕХНОЛОГІЯ МАТРИЧНОЇ НАСТОЙКИ ЗА МЕТОДОМ 1 ЗГІДНО ДФУ</vt:lpstr>
      <vt:lpstr>Матрична настойка крапиви жгучої– 5,0 Tincturae maternae Urtica urens– 5,0</vt:lpstr>
      <vt:lpstr>Оформлення</vt:lpstr>
      <vt:lpstr>Контроль якості</vt:lpstr>
      <vt:lpstr>АЛГОРИТМ ТЕХНОЛОГІЇ МАТРИЧНОЇ НАСТОЙКИ ЗА МЕТОДОМ 2 ЗГІДНО ДФУ</vt:lpstr>
      <vt:lpstr>АЛГОРИТМ ТЕХНОЛОГІЇ МАТРИЧНОЇ НАСТОЙКИ ЗА МЕТОДОМ 3 ЗГІДНО ДФУ</vt:lpstr>
      <vt:lpstr>АЛГОРИТМ ТЕХНОЛОГІЇ МАТРИЧНОЇ НАСТОЙКИ ЗА МЕТОДОМ 4 ЗГІДНО ДФУ</vt:lpstr>
      <vt:lpstr>Презентация PowerPoint</vt:lpstr>
      <vt:lpstr>АЛГОРИТМ ТЕХНОЛОГІЇ рідких розведень (ПОТЕНЦІЙ)</vt:lpstr>
      <vt:lpstr>Rp.: Dilutio Alое X3 – 10,0         D. S. По 5-7 крапель за 30 хв до їжі</vt:lpstr>
      <vt:lpstr>Технологія</vt:lpstr>
      <vt:lpstr>Лицьовий бік паспорта письмового контролю (ППК)</vt:lpstr>
      <vt:lpstr>Оформлення до використання </vt:lpstr>
      <vt:lpstr>Rp.: Dilutio Rubus С3 – 10,0         D. S. По 7-10 крапель згідно до розкладу</vt:lpstr>
      <vt:lpstr>Технологія</vt:lpstr>
      <vt:lpstr>Лицьовий бік паспорта письмового контролю (ППК)</vt:lpstr>
      <vt:lpstr>Оформлення до використання </vt:lpstr>
      <vt:lpstr>Rp.: Dilutio Magnesium sulfuricum X3 – 10,0         D. S. По 10 крапель ввечері за 30 хв до їжі</vt:lpstr>
      <vt:lpstr>Технологія</vt:lpstr>
      <vt:lpstr>Лицьовий бік паспорта письмового контролю (ППК)</vt:lpstr>
      <vt:lpstr>Оформлення до використання </vt:lpstr>
      <vt:lpstr>АЛГОРИТМ ТЕХНОЛОГІЇ олій гомеопатичних</vt:lpstr>
      <vt:lpstr>Rp.: Oleum Alое 10 % – 5,0         D. S. Для змащування уражених поверхонь шкіри</vt:lpstr>
      <vt:lpstr>Технологія</vt:lpstr>
      <vt:lpstr>Лицьовий бік паспорта письмового контролю (ППК) </vt:lpstr>
      <vt:lpstr>Оформлення до використання </vt:lpstr>
      <vt:lpstr>Презентация PowerPoint</vt:lpstr>
      <vt:lpstr>АЛГОРИТМ ТЕХНОЛОГІЇ гранул гомеопатичних</vt:lpstr>
      <vt:lpstr>Rp.: Granulae Thuja C12 10,0          D. S. По 8 гранул 3 рази на день</vt:lpstr>
      <vt:lpstr>Технологія</vt:lpstr>
      <vt:lpstr>Лицьовий бік паспорта письмового контролю (ППК) </vt:lpstr>
      <vt:lpstr>Оформлення до використання </vt:lpstr>
      <vt:lpstr>Презентация PowerPoint</vt:lpstr>
      <vt:lpstr>Таблетки для гомеопатичного застосування </vt:lpstr>
      <vt:lpstr>Презентация PowerPoint</vt:lpstr>
      <vt:lpstr>АЛГОРИТМ ТЕХНОЛОГІЇ тритурацій гомеопатичних</vt:lpstr>
      <vt:lpstr>Rp.: Triruratio Borax C3 10,0          D. S. Вранці за 30 хв до їжі</vt:lpstr>
      <vt:lpstr>Технологія</vt:lpstr>
      <vt:lpstr>Лицьовий бік паспорта письмового контролю (ППК) </vt:lpstr>
      <vt:lpstr>Оформлення до використання </vt:lpstr>
      <vt:lpstr>Контроль якості гомеопатичних лікарських засобів</vt:lpstr>
      <vt:lpstr>Контроль якості гомеопатичних лікарських засобів</vt:lpstr>
      <vt:lpstr>Література</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Администратор</dc:creator>
  <cp:lastModifiedBy>RePack by Diakov</cp:lastModifiedBy>
  <cp:revision>43</cp:revision>
  <dcterms:created xsi:type="dcterms:W3CDTF">2017-11-07T14:16:16Z</dcterms:created>
  <dcterms:modified xsi:type="dcterms:W3CDTF">2020-03-28T12:49:36Z</dcterms:modified>
</cp:coreProperties>
</file>