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sldIdLst>
    <p:sldId id="256" r:id="rId2"/>
    <p:sldId id="258" r:id="rId3"/>
    <p:sldId id="272" r:id="rId4"/>
    <p:sldId id="274" r:id="rId5"/>
    <p:sldId id="273" r:id="rId6"/>
    <p:sldId id="277" r:id="rId7"/>
    <p:sldId id="257" r:id="rId8"/>
    <p:sldId id="259" r:id="rId9"/>
    <p:sldId id="261" r:id="rId10"/>
    <p:sldId id="260" r:id="rId11"/>
    <p:sldId id="263" r:id="rId12"/>
    <p:sldId id="268" r:id="rId13"/>
    <p:sldId id="262" r:id="rId14"/>
    <p:sldId id="266" r:id="rId15"/>
    <p:sldId id="265" r:id="rId16"/>
    <p:sldId id="264" r:id="rId17"/>
    <p:sldId id="267" r:id="rId18"/>
    <p:sldId id="271" r:id="rId19"/>
    <p:sldId id="269" r:id="rId20"/>
    <p:sldId id="270" r:id="rId21"/>
    <p:sldId id="275" r:id="rId22"/>
    <p:sldId id="276" r:id="rId2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EA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68" autoAdjust="0"/>
    <p:restoredTop sz="94660"/>
  </p:normalViewPr>
  <p:slideViewPr>
    <p:cSldViewPr snapToGrid="0">
      <p:cViewPr varScale="1">
        <p:scale>
          <a:sx n="87" d="100"/>
          <a:sy n="87" d="100"/>
        </p:scale>
        <p:origin x="749"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D7E7F7-582A-433C-95F5-D3593348136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19EE3FC9-89DB-4DBF-9753-2E8AD28FF3DC}">
      <dgm:prSet>
        <dgm:style>
          <a:lnRef idx="1">
            <a:schemeClr val="accent1"/>
          </a:lnRef>
          <a:fillRef idx="2">
            <a:schemeClr val="accent1"/>
          </a:fillRef>
          <a:effectRef idx="1">
            <a:schemeClr val="accent1"/>
          </a:effectRef>
          <a:fontRef idx="minor">
            <a:schemeClr val="dk1"/>
          </a:fontRef>
        </dgm:style>
      </dgm:prSet>
      <dgm:spPr/>
      <dgm:t>
        <a:bodyPr/>
        <a:lstStyle/>
        <a:p>
          <a:pPr rtl="0"/>
          <a:r>
            <a:rPr lang="uk-UA" dirty="0" smtClean="0"/>
            <a:t>Саме </a:t>
          </a:r>
          <a:r>
            <a:rPr lang="uk-UA" b="1" i="1" dirty="0" smtClean="0"/>
            <a:t>потенціювання </a:t>
          </a:r>
          <a:r>
            <a:rPr lang="uk-UA" dirty="0" smtClean="0"/>
            <a:t>(послідовне розчинення та </a:t>
          </a:r>
          <a:r>
            <a:rPr lang="uk-UA" dirty="0" err="1" smtClean="0"/>
            <a:t>динамізація</a:t>
          </a:r>
          <a:r>
            <a:rPr lang="uk-UA" dirty="0" smtClean="0"/>
            <a:t>) обумовлюють механізм дії гомеопатичних ліків, який на сучасному етапі представляють 4 напрямки :</a:t>
          </a:r>
          <a:endParaRPr lang="ru-RU" dirty="0"/>
        </a:p>
      </dgm:t>
    </dgm:pt>
    <dgm:pt modelId="{B9F6C234-42E6-40A3-ADA1-E4CA7DE098D6}" type="parTrans" cxnId="{22EE6D92-21F0-46E5-B3E2-A84B821818CD}">
      <dgm:prSet/>
      <dgm:spPr/>
      <dgm:t>
        <a:bodyPr/>
        <a:lstStyle/>
        <a:p>
          <a:endParaRPr lang="ru-RU"/>
        </a:p>
      </dgm:t>
    </dgm:pt>
    <dgm:pt modelId="{4A212CAC-8357-4010-B4C7-0350EFFE0474}" type="sibTrans" cxnId="{22EE6D92-21F0-46E5-B3E2-A84B821818CD}">
      <dgm:prSet/>
      <dgm:spPr/>
      <dgm:t>
        <a:bodyPr/>
        <a:lstStyle/>
        <a:p>
          <a:endParaRPr lang="ru-RU"/>
        </a:p>
      </dgm:t>
    </dgm:pt>
    <dgm:pt modelId="{FF719A97-FA40-43B4-95BC-FE9B9071355B}">
      <dgm:prSet>
        <dgm:style>
          <a:lnRef idx="2">
            <a:schemeClr val="accent1"/>
          </a:lnRef>
          <a:fillRef idx="1">
            <a:schemeClr val="lt1"/>
          </a:fillRef>
          <a:effectRef idx="0">
            <a:schemeClr val="accent1"/>
          </a:effectRef>
          <a:fontRef idx="minor">
            <a:schemeClr val="dk1"/>
          </a:fontRef>
        </dgm:style>
      </dgm:prSet>
      <dgm:spPr/>
      <dgm:t>
        <a:bodyPr/>
        <a:lstStyle/>
        <a:p>
          <a:pPr rtl="0"/>
          <a:r>
            <a:rPr lang="uk-UA" dirty="0" err="1" smtClean="0"/>
            <a:t>іммуностимулюючий</a:t>
          </a:r>
          <a:r>
            <a:rPr lang="uk-UA" dirty="0" smtClean="0"/>
            <a:t>, </a:t>
          </a:r>
          <a:endParaRPr lang="ru-RU" dirty="0"/>
        </a:p>
      </dgm:t>
    </dgm:pt>
    <dgm:pt modelId="{0DC471A8-7ED1-4AD2-9769-1FBC8ACD10B4}" type="parTrans" cxnId="{AE783603-1F2D-4C36-AEEB-4236E736EBC2}">
      <dgm:prSet/>
      <dgm:spPr/>
      <dgm:t>
        <a:bodyPr/>
        <a:lstStyle/>
        <a:p>
          <a:endParaRPr lang="ru-RU"/>
        </a:p>
      </dgm:t>
    </dgm:pt>
    <dgm:pt modelId="{F2D0971A-B060-46A0-AB82-4732740B0781}" type="sibTrans" cxnId="{AE783603-1F2D-4C36-AEEB-4236E736EBC2}">
      <dgm:prSet/>
      <dgm:spPr/>
      <dgm:t>
        <a:bodyPr/>
        <a:lstStyle/>
        <a:p>
          <a:endParaRPr lang="ru-RU"/>
        </a:p>
      </dgm:t>
    </dgm:pt>
    <dgm:pt modelId="{ABE1967E-51C9-45FB-8FF0-E54B1E07E804}">
      <dgm:prSet>
        <dgm:style>
          <a:lnRef idx="2">
            <a:schemeClr val="accent1"/>
          </a:lnRef>
          <a:fillRef idx="1">
            <a:schemeClr val="lt1"/>
          </a:fillRef>
          <a:effectRef idx="0">
            <a:schemeClr val="accent1"/>
          </a:effectRef>
          <a:fontRef idx="minor">
            <a:schemeClr val="dk1"/>
          </a:fontRef>
        </dgm:style>
      </dgm:prSet>
      <dgm:spPr/>
      <dgm:t>
        <a:bodyPr/>
        <a:lstStyle/>
        <a:p>
          <a:pPr rtl="0"/>
          <a:r>
            <a:rPr lang="uk-UA" dirty="0" smtClean="0"/>
            <a:t>інформаційний, </a:t>
          </a:r>
          <a:endParaRPr lang="ru-RU" dirty="0"/>
        </a:p>
      </dgm:t>
    </dgm:pt>
    <dgm:pt modelId="{6523BF65-F965-428F-BCB0-A150A26D119E}" type="parTrans" cxnId="{4232D364-6622-4C1A-AB7D-3AE477D7053A}">
      <dgm:prSet/>
      <dgm:spPr/>
      <dgm:t>
        <a:bodyPr/>
        <a:lstStyle/>
        <a:p>
          <a:endParaRPr lang="ru-RU"/>
        </a:p>
      </dgm:t>
    </dgm:pt>
    <dgm:pt modelId="{5B7C41FD-3DF5-4101-B760-1FF34893D531}" type="sibTrans" cxnId="{4232D364-6622-4C1A-AB7D-3AE477D7053A}">
      <dgm:prSet/>
      <dgm:spPr/>
      <dgm:t>
        <a:bodyPr/>
        <a:lstStyle/>
        <a:p>
          <a:endParaRPr lang="ru-RU"/>
        </a:p>
      </dgm:t>
    </dgm:pt>
    <dgm:pt modelId="{0651A64D-48E7-4D98-B865-4A11A4952060}">
      <dgm:prSet>
        <dgm:style>
          <a:lnRef idx="2">
            <a:schemeClr val="accent1"/>
          </a:lnRef>
          <a:fillRef idx="1">
            <a:schemeClr val="lt1"/>
          </a:fillRef>
          <a:effectRef idx="0">
            <a:schemeClr val="accent1"/>
          </a:effectRef>
          <a:fontRef idx="minor">
            <a:schemeClr val="dk1"/>
          </a:fontRef>
        </dgm:style>
      </dgm:prSet>
      <dgm:spPr/>
      <dgm:t>
        <a:bodyPr/>
        <a:lstStyle/>
        <a:p>
          <a:pPr rtl="0"/>
          <a:r>
            <a:rPr lang="uk-UA" dirty="0" err="1" smtClean="0"/>
            <a:t>каталізуючий</a:t>
          </a:r>
          <a:r>
            <a:rPr lang="uk-UA" dirty="0" smtClean="0"/>
            <a:t>, </a:t>
          </a:r>
          <a:endParaRPr lang="ru-RU" dirty="0"/>
        </a:p>
      </dgm:t>
    </dgm:pt>
    <dgm:pt modelId="{CF350076-1C93-4D4A-9D60-E078BF0942B6}" type="parTrans" cxnId="{2698BED9-DC38-49E7-BBAF-3F5A9882A6F7}">
      <dgm:prSet/>
      <dgm:spPr/>
      <dgm:t>
        <a:bodyPr/>
        <a:lstStyle/>
        <a:p>
          <a:endParaRPr lang="ru-RU"/>
        </a:p>
      </dgm:t>
    </dgm:pt>
    <dgm:pt modelId="{2A80B619-24C0-4FE1-B9A6-309A87467DF5}" type="sibTrans" cxnId="{2698BED9-DC38-49E7-BBAF-3F5A9882A6F7}">
      <dgm:prSet/>
      <dgm:spPr/>
      <dgm:t>
        <a:bodyPr/>
        <a:lstStyle/>
        <a:p>
          <a:endParaRPr lang="ru-RU"/>
        </a:p>
      </dgm:t>
    </dgm:pt>
    <dgm:pt modelId="{5B66FCB8-4005-468E-B23B-DAC77B0B14FD}">
      <dgm:prSet>
        <dgm:style>
          <a:lnRef idx="2">
            <a:schemeClr val="accent1"/>
          </a:lnRef>
          <a:fillRef idx="1">
            <a:schemeClr val="lt1"/>
          </a:fillRef>
          <a:effectRef idx="0">
            <a:schemeClr val="accent1"/>
          </a:effectRef>
          <a:fontRef idx="minor">
            <a:schemeClr val="dk1"/>
          </a:fontRef>
        </dgm:style>
      </dgm:prSet>
      <dgm:spPr/>
      <dgm:t>
        <a:bodyPr/>
        <a:lstStyle/>
        <a:p>
          <a:pPr rtl="0"/>
          <a:r>
            <a:rPr lang="uk-UA" dirty="0" smtClean="0"/>
            <a:t>енергетичний.</a:t>
          </a:r>
          <a:endParaRPr lang="ru-RU" dirty="0"/>
        </a:p>
      </dgm:t>
    </dgm:pt>
    <dgm:pt modelId="{9BF9762D-167A-4F11-8AF1-10B54414C67D}" type="parTrans" cxnId="{F8D88F07-49A3-4920-8264-2E44A1918D94}">
      <dgm:prSet/>
      <dgm:spPr/>
      <dgm:t>
        <a:bodyPr/>
        <a:lstStyle/>
        <a:p>
          <a:endParaRPr lang="ru-RU"/>
        </a:p>
      </dgm:t>
    </dgm:pt>
    <dgm:pt modelId="{8CE8ACA1-06A1-4246-AECD-2C8B02F9DB42}" type="sibTrans" cxnId="{F8D88F07-49A3-4920-8264-2E44A1918D94}">
      <dgm:prSet/>
      <dgm:spPr/>
      <dgm:t>
        <a:bodyPr/>
        <a:lstStyle/>
        <a:p>
          <a:endParaRPr lang="ru-RU"/>
        </a:p>
      </dgm:t>
    </dgm:pt>
    <dgm:pt modelId="{E97FDC1B-76AC-4481-9161-21B486801B0D}" type="pres">
      <dgm:prSet presAssocID="{4FD7E7F7-582A-433C-95F5-D35933481367}" presName="Name0" presStyleCnt="0">
        <dgm:presLayoutVars>
          <dgm:dir/>
          <dgm:animLvl val="lvl"/>
          <dgm:resizeHandles val="exact"/>
        </dgm:presLayoutVars>
      </dgm:prSet>
      <dgm:spPr/>
      <dgm:t>
        <a:bodyPr/>
        <a:lstStyle/>
        <a:p>
          <a:endParaRPr lang="ru-RU"/>
        </a:p>
      </dgm:t>
    </dgm:pt>
    <dgm:pt modelId="{486B3511-BA79-45C4-B5EB-DF77B84BC3C8}" type="pres">
      <dgm:prSet presAssocID="{19EE3FC9-89DB-4DBF-9753-2E8AD28FF3DC}" presName="linNode" presStyleCnt="0"/>
      <dgm:spPr/>
    </dgm:pt>
    <dgm:pt modelId="{9B99E9D7-6787-4ED2-9D08-2F5455469EAE}" type="pres">
      <dgm:prSet presAssocID="{19EE3FC9-89DB-4DBF-9753-2E8AD28FF3DC}" presName="parentText" presStyleLbl="node1" presStyleIdx="0" presStyleCnt="1" custScaleX="197325">
        <dgm:presLayoutVars>
          <dgm:chMax val="1"/>
          <dgm:bulletEnabled val="1"/>
        </dgm:presLayoutVars>
      </dgm:prSet>
      <dgm:spPr/>
      <dgm:t>
        <a:bodyPr/>
        <a:lstStyle/>
        <a:p>
          <a:endParaRPr lang="ru-RU"/>
        </a:p>
      </dgm:t>
    </dgm:pt>
    <dgm:pt modelId="{411E128E-A610-4290-9791-2FBA581BA673}" type="pres">
      <dgm:prSet presAssocID="{19EE3FC9-89DB-4DBF-9753-2E8AD28FF3DC}" presName="descendantText" presStyleLbl="alignAccFollowNode1" presStyleIdx="0" presStyleCnt="1">
        <dgm:presLayoutVars>
          <dgm:bulletEnabled val="1"/>
        </dgm:presLayoutVars>
      </dgm:prSet>
      <dgm:spPr/>
      <dgm:t>
        <a:bodyPr/>
        <a:lstStyle/>
        <a:p>
          <a:endParaRPr lang="ru-RU"/>
        </a:p>
      </dgm:t>
    </dgm:pt>
  </dgm:ptLst>
  <dgm:cxnLst>
    <dgm:cxn modelId="{3F6CC048-67AB-4FB2-B586-F62219970CE3}" type="presOf" srcId="{0651A64D-48E7-4D98-B865-4A11A4952060}" destId="{411E128E-A610-4290-9791-2FBA581BA673}" srcOrd="0" destOrd="2" presId="urn:microsoft.com/office/officeart/2005/8/layout/vList5"/>
    <dgm:cxn modelId="{22EE6D92-21F0-46E5-B3E2-A84B821818CD}" srcId="{4FD7E7F7-582A-433C-95F5-D35933481367}" destId="{19EE3FC9-89DB-4DBF-9753-2E8AD28FF3DC}" srcOrd="0" destOrd="0" parTransId="{B9F6C234-42E6-40A3-ADA1-E4CA7DE098D6}" sibTransId="{4A212CAC-8357-4010-B4C7-0350EFFE0474}"/>
    <dgm:cxn modelId="{72BEA76E-D9B3-453E-8435-8E1B4F53D9D9}" type="presOf" srcId="{19EE3FC9-89DB-4DBF-9753-2E8AD28FF3DC}" destId="{9B99E9D7-6787-4ED2-9D08-2F5455469EAE}" srcOrd="0" destOrd="0" presId="urn:microsoft.com/office/officeart/2005/8/layout/vList5"/>
    <dgm:cxn modelId="{2698BED9-DC38-49E7-BBAF-3F5A9882A6F7}" srcId="{19EE3FC9-89DB-4DBF-9753-2E8AD28FF3DC}" destId="{0651A64D-48E7-4D98-B865-4A11A4952060}" srcOrd="2" destOrd="0" parTransId="{CF350076-1C93-4D4A-9D60-E078BF0942B6}" sibTransId="{2A80B619-24C0-4FE1-B9A6-309A87467DF5}"/>
    <dgm:cxn modelId="{AE783603-1F2D-4C36-AEEB-4236E736EBC2}" srcId="{19EE3FC9-89DB-4DBF-9753-2E8AD28FF3DC}" destId="{FF719A97-FA40-43B4-95BC-FE9B9071355B}" srcOrd="0" destOrd="0" parTransId="{0DC471A8-7ED1-4AD2-9769-1FBC8ACD10B4}" sibTransId="{F2D0971A-B060-46A0-AB82-4732740B0781}"/>
    <dgm:cxn modelId="{C54BAB03-4533-498A-AA28-CDEB730F03BD}" type="presOf" srcId="{5B66FCB8-4005-468E-B23B-DAC77B0B14FD}" destId="{411E128E-A610-4290-9791-2FBA581BA673}" srcOrd="0" destOrd="3" presId="urn:microsoft.com/office/officeart/2005/8/layout/vList5"/>
    <dgm:cxn modelId="{F8D88F07-49A3-4920-8264-2E44A1918D94}" srcId="{19EE3FC9-89DB-4DBF-9753-2E8AD28FF3DC}" destId="{5B66FCB8-4005-468E-B23B-DAC77B0B14FD}" srcOrd="3" destOrd="0" parTransId="{9BF9762D-167A-4F11-8AF1-10B54414C67D}" sibTransId="{8CE8ACA1-06A1-4246-AECD-2C8B02F9DB42}"/>
    <dgm:cxn modelId="{597B35BE-4086-4C55-87E4-EDA0CC61EF4C}" type="presOf" srcId="{4FD7E7F7-582A-433C-95F5-D35933481367}" destId="{E97FDC1B-76AC-4481-9161-21B486801B0D}" srcOrd="0" destOrd="0" presId="urn:microsoft.com/office/officeart/2005/8/layout/vList5"/>
    <dgm:cxn modelId="{0E03A8AC-1800-4DAB-9798-ED5E026A803C}" type="presOf" srcId="{ABE1967E-51C9-45FB-8FF0-E54B1E07E804}" destId="{411E128E-A610-4290-9791-2FBA581BA673}" srcOrd="0" destOrd="1" presId="urn:microsoft.com/office/officeart/2005/8/layout/vList5"/>
    <dgm:cxn modelId="{A867DC21-CCAB-4011-9A89-E1F18D7985D1}" type="presOf" srcId="{FF719A97-FA40-43B4-95BC-FE9B9071355B}" destId="{411E128E-A610-4290-9791-2FBA581BA673}" srcOrd="0" destOrd="0" presId="urn:microsoft.com/office/officeart/2005/8/layout/vList5"/>
    <dgm:cxn modelId="{4232D364-6622-4C1A-AB7D-3AE477D7053A}" srcId="{19EE3FC9-89DB-4DBF-9753-2E8AD28FF3DC}" destId="{ABE1967E-51C9-45FB-8FF0-E54B1E07E804}" srcOrd="1" destOrd="0" parTransId="{6523BF65-F965-428F-BCB0-A150A26D119E}" sibTransId="{5B7C41FD-3DF5-4101-B760-1FF34893D531}"/>
    <dgm:cxn modelId="{D4480D49-C38F-44D5-8625-FE13A773EB04}" type="presParOf" srcId="{E97FDC1B-76AC-4481-9161-21B486801B0D}" destId="{486B3511-BA79-45C4-B5EB-DF77B84BC3C8}" srcOrd="0" destOrd="0" presId="urn:microsoft.com/office/officeart/2005/8/layout/vList5"/>
    <dgm:cxn modelId="{1A29D616-31BF-48A3-997B-B1A823619F49}" type="presParOf" srcId="{486B3511-BA79-45C4-B5EB-DF77B84BC3C8}" destId="{9B99E9D7-6787-4ED2-9D08-2F5455469EAE}" srcOrd="0" destOrd="0" presId="urn:microsoft.com/office/officeart/2005/8/layout/vList5"/>
    <dgm:cxn modelId="{9A967B35-B579-44CB-A86B-AA0F3B1DA4D9}" type="presParOf" srcId="{486B3511-BA79-45C4-B5EB-DF77B84BC3C8}" destId="{411E128E-A610-4290-9791-2FBA581BA67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C47C2A-A7D9-4BC4-A028-61B3FB6D8BE6}"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ru-RU"/>
        </a:p>
      </dgm:t>
    </dgm:pt>
    <dgm:pt modelId="{CF9E9087-7754-4B91-9D0D-41625813BD83}">
      <dgm:prSet>
        <dgm:style>
          <a:lnRef idx="2">
            <a:schemeClr val="accent1"/>
          </a:lnRef>
          <a:fillRef idx="1">
            <a:schemeClr val="lt1"/>
          </a:fillRef>
          <a:effectRef idx="0">
            <a:schemeClr val="accent1"/>
          </a:effectRef>
          <a:fontRef idx="minor">
            <a:schemeClr val="dk1"/>
          </a:fontRef>
        </dgm:style>
      </dgm:prSet>
      <dgm:spPr/>
      <dgm:t>
        <a:bodyPr/>
        <a:lstStyle/>
        <a:p>
          <a:pPr rtl="0"/>
          <a:r>
            <a:rPr lang="ru-RU" dirty="0" smtClean="0"/>
            <a:t>1) </a:t>
          </a:r>
          <a:r>
            <a:rPr lang="ru-RU" dirty="0" err="1" smtClean="0"/>
            <a:t>приготування</a:t>
          </a:r>
          <a:r>
            <a:rPr lang="ru-RU" dirty="0" smtClean="0"/>
            <a:t> </a:t>
          </a:r>
          <a:r>
            <a:rPr lang="ru-RU" dirty="0" err="1" smtClean="0"/>
            <a:t>вихідн</a:t>
          </a:r>
          <a:r>
            <a:rPr lang="uk-UA" dirty="0" err="1" smtClean="0"/>
            <a:t>их</a:t>
          </a:r>
          <a:r>
            <a:rPr lang="ru-RU" dirty="0" smtClean="0"/>
            <a:t> </a:t>
          </a:r>
          <a:r>
            <a:rPr lang="ru-RU" dirty="0" err="1" smtClean="0"/>
            <a:t>гомеопатичних</a:t>
          </a:r>
          <a:r>
            <a:rPr lang="ru-RU" dirty="0" smtClean="0"/>
            <a:t> </a:t>
          </a:r>
          <a:r>
            <a:rPr lang="ru-RU" dirty="0" err="1" smtClean="0"/>
            <a:t>ліків</a:t>
          </a:r>
          <a:r>
            <a:rPr lang="ru-RU" dirty="0" smtClean="0"/>
            <a:t> (</a:t>
          </a:r>
          <a:r>
            <a:rPr lang="ru-RU" dirty="0" err="1" smtClean="0"/>
            <a:t>Fita</a:t>
          </a:r>
          <a:r>
            <a:rPr lang="ru-RU" dirty="0" smtClean="0"/>
            <a:t> </a:t>
          </a:r>
          <a:r>
            <a:rPr lang="ru-RU" dirty="0" err="1" smtClean="0"/>
            <a:t>або</a:t>
          </a:r>
          <a:r>
            <a:rPr lang="ru-RU" dirty="0" smtClean="0"/>
            <a:t> Q);</a:t>
          </a:r>
          <a:endParaRPr lang="ru-RU" dirty="0"/>
        </a:p>
      </dgm:t>
    </dgm:pt>
    <dgm:pt modelId="{5DC6CCBF-EB95-4054-B0E2-B5272C8502F7}" type="parTrans" cxnId="{8275BF88-0810-4EB5-8F31-202868E44267}">
      <dgm:prSet/>
      <dgm:spPr/>
      <dgm:t>
        <a:bodyPr/>
        <a:lstStyle/>
        <a:p>
          <a:endParaRPr lang="ru-RU"/>
        </a:p>
      </dgm:t>
    </dgm:pt>
    <dgm:pt modelId="{2594FA64-16BD-41D1-9FB9-6953504BCA6C}" type="sibTrans" cxnId="{8275BF88-0810-4EB5-8F31-202868E44267}">
      <dgm:prSet/>
      <dgm:spPr/>
      <dgm:t>
        <a:bodyPr/>
        <a:lstStyle/>
        <a:p>
          <a:endParaRPr lang="ru-RU"/>
        </a:p>
      </dgm:t>
    </dgm:pt>
    <dgm:pt modelId="{BB8A7D0D-E395-4605-956D-9DC77E65DDA9}">
      <dgm:prSet>
        <dgm:style>
          <a:lnRef idx="2">
            <a:schemeClr val="accent1"/>
          </a:lnRef>
          <a:fillRef idx="1">
            <a:schemeClr val="lt1"/>
          </a:fillRef>
          <a:effectRef idx="0">
            <a:schemeClr val="accent1"/>
          </a:effectRef>
          <a:fontRef idx="minor">
            <a:schemeClr val="dk1"/>
          </a:fontRef>
        </dgm:style>
      </dgm:prSet>
      <dgm:spPr/>
      <dgm:t>
        <a:bodyPr/>
        <a:lstStyle/>
        <a:p>
          <a:pPr rtl="0"/>
          <a:r>
            <a:rPr lang="ru-RU" dirty="0" smtClean="0"/>
            <a:t>2) </a:t>
          </a:r>
          <a:r>
            <a:rPr lang="ru-RU" dirty="0" err="1" smtClean="0"/>
            <a:t>потенціювання</a:t>
          </a:r>
          <a:r>
            <a:rPr lang="ru-RU" dirty="0" smtClean="0"/>
            <a:t> </a:t>
          </a:r>
          <a:r>
            <a:rPr lang="ru-RU" dirty="0" err="1" smtClean="0"/>
            <a:t>Fita</a:t>
          </a:r>
          <a:r>
            <a:rPr lang="ru-RU" dirty="0" smtClean="0"/>
            <a:t>;</a:t>
          </a:r>
          <a:endParaRPr lang="ru-RU" dirty="0"/>
        </a:p>
      </dgm:t>
    </dgm:pt>
    <dgm:pt modelId="{0DF9F196-AC38-49A9-871E-042A5489C879}" type="parTrans" cxnId="{DE6B55C0-A359-41B5-8E48-6F4E6E7DDA57}">
      <dgm:prSet/>
      <dgm:spPr/>
      <dgm:t>
        <a:bodyPr/>
        <a:lstStyle/>
        <a:p>
          <a:endParaRPr lang="ru-RU"/>
        </a:p>
      </dgm:t>
    </dgm:pt>
    <dgm:pt modelId="{A925EA21-72C3-435C-89E4-C5A377CF935A}" type="sibTrans" cxnId="{DE6B55C0-A359-41B5-8E48-6F4E6E7DDA57}">
      <dgm:prSet/>
      <dgm:spPr/>
      <dgm:t>
        <a:bodyPr/>
        <a:lstStyle/>
        <a:p>
          <a:endParaRPr lang="ru-RU"/>
        </a:p>
      </dgm:t>
    </dgm:pt>
    <dgm:pt modelId="{869E35BB-4E66-44EE-9028-B12A956D7259}">
      <dgm:prSet>
        <dgm:style>
          <a:lnRef idx="2">
            <a:schemeClr val="accent1"/>
          </a:lnRef>
          <a:fillRef idx="1">
            <a:schemeClr val="lt1"/>
          </a:fillRef>
          <a:effectRef idx="0">
            <a:schemeClr val="accent1"/>
          </a:effectRef>
          <a:fontRef idx="minor">
            <a:schemeClr val="dk1"/>
          </a:fontRef>
        </dgm:style>
      </dgm:prSet>
      <dgm:spPr/>
      <dgm:t>
        <a:bodyPr/>
        <a:lstStyle/>
        <a:p>
          <a:pPr rtl="0"/>
          <a:r>
            <a:rPr lang="ru-RU" smtClean="0"/>
            <a:t>3) приготування лікарської форми з потенції.</a:t>
          </a:r>
          <a:endParaRPr lang="ru-RU"/>
        </a:p>
      </dgm:t>
    </dgm:pt>
    <dgm:pt modelId="{2B960D44-9214-4705-A2A5-7B5562C8991D}" type="parTrans" cxnId="{D6FD3480-D9EB-45EE-A730-900F20BEBB94}">
      <dgm:prSet/>
      <dgm:spPr/>
      <dgm:t>
        <a:bodyPr/>
        <a:lstStyle/>
        <a:p>
          <a:endParaRPr lang="ru-RU"/>
        </a:p>
      </dgm:t>
    </dgm:pt>
    <dgm:pt modelId="{0DEF7E8E-B7CD-4D3F-A42A-5277FB792136}" type="sibTrans" cxnId="{D6FD3480-D9EB-45EE-A730-900F20BEBB94}">
      <dgm:prSet/>
      <dgm:spPr/>
      <dgm:t>
        <a:bodyPr/>
        <a:lstStyle/>
        <a:p>
          <a:endParaRPr lang="ru-RU"/>
        </a:p>
      </dgm:t>
    </dgm:pt>
    <dgm:pt modelId="{D3184C95-F84A-4B6E-91F3-08118EE5A1B3}" type="pres">
      <dgm:prSet presAssocID="{89C47C2A-A7D9-4BC4-A028-61B3FB6D8BE6}" presName="CompostProcess" presStyleCnt="0">
        <dgm:presLayoutVars>
          <dgm:dir/>
          <dgm:resizeHandles val="exact"/>
        </dgm:presLayoutVars>
      </dgm:prSet>
      <dgm:spPr/>
      <dgm:t>
        <a:bodyPr/>
        <a:lstStyle/>
        <a:p>
          <a:endParaRPr lang="ru-RU"/>
        </a:p>
      </dgm:t>
    </dgm:pt>
    <dgm:pt modelId="{C2D2D26F-7A64-4A6E-A3B4-065A4DE44D52}" type="pres">
      <dgm:prSet presAssocID="{89C47C2A-A7D9-4BC4-A028-61B3FB6D8BE6}" presName="arrow" presStyleLbl="bgShp" presStyleIdx="0" presStyleCnt="1" custLinFactNeighborX="0" custLinFactNeighborY="-5550"/>
      <dgm:spPr/>
    </dgm:pt>
    <dgm:pt modelId="{F11E8FDC-0803-4BBD-BE31-3AEB04124096}" type="pres">
      <dgm:prSet presAssocID="{89C47C2A-A7D9-4BC4-A028-61B3FB6D8BE6}" presName="linearProcess" presStyleCnt="0"/>
      <dgm:spPr/>
    </dgm:pt>
    <dgm:pt modelId="{E289F131-AAA9-4E2D-AA59-BC32C161B847}" type="pres">
      <dgm:prSet presAssocID="{CF9E9087-7754-4B91-9D0D-41625813BD83}" presName="textNode" presStyleLbl="node1" presStyleIdx="0" presStyleCnt="3">
        <dgm:presLayoutVars>
          <dgm:bulletEnabled val="1"/>
        </dgm:presLayoutVars>
      </dgm:prSet>
      <dgm:spPr/>
      <dgm:t>
        <a:bodyPr/>
        <a:lstStyle/>
        <a:p>
          <a:endParaRPr lang="ru-RU"/>
        </a:p>
      </dgm:t>
    </dgm:pt>
    <dgm:pt modelId="{C82E05DB-522D-418D-856E-FF1BD8886EF2}" type="pres">
      <dgm:prSet presAssocID="{2594FA64-16BD-41D1-9FB9-6953504BCA6C}" presName="sibTrans" presStyleCnt="0"/>
      <dgm:spPr/>
    </dgm:pt>
    <dgm:pt modelId="{B1BE296D-33D9-41EB-99DD-B355EF28E44F}" type="pres">
      <dgm:prSet presAssocID="{BB8A7D0D-E395-4605-956D-9DC77E65DDA9}" presName="textNode" presStyleLbl="node1" presStyleIdx="1" presStyleCnt="3">
        <dgm:presLayoutVars>
          <dgm:bulletEnabled val="1"/>
        </dgm:presLayoutVars>
      </dgm:prSet>
      <dgm:spPr/>
      <dgm:t>
        <a:bodyPr/>
        <a:lstStyle/>
        <a:p>
          <a:endParaRPr lang="ru-RU"/>
        </a:p>
      </dgm:t>
    </dgm:pt>
    <dgm:pt modelId="{B07CA089-799A-4EFC-9D65-5D2A4C8C6902}" type="pres">
      <dgm:prSet presAssocID="{A925EA21-72C3-435C-89E4-C5A377CF935A}" presName="sibTrans" presStyleCnt="0"/>
      <dgm:spPr/>
    </dgm:pt>
    <dgm:pt modelId="{41D4FA8F-B146-404C-9511-57995A5553C4}" type="pres">
      <dgm:prSet presAssocID="{869E35BB-4E66-44EE-9028-B12A956D7259}" presName="textNode" presStyleLbl="node1" presStyleIdx="2" presStyleCnt="3">
        <dgm:presLayoutVars>
          <dgm:bulletEnabled val="1"/>
        </dgm:presLayoutVars>
      </dgm:prSet>
      <dgm:spPr/>
      <dgm:t>
        <a:bodyPr/>
        <a:lstStyle/>
        <a:p>
          <a:endParaRPr lang="ru-RU"/>
        </a:p>
      </dgm:t>
    </dgm:pt>
  </dgm:ptLst>
  <dgm:cxnLst>
    <dgm:cxn modelId="{641C1119-67C4-477B-BF8F-0500C3381A83}" type="presOf" srcId="{89C47C2A-A7D9-4BC4-A028-61B3FB6D8BE6}" destId="{D3184C95-F84A-4B6E-91F3-08118EE5A1B3}" srcOrd="0" destOrd="0" presId="urn:microsoft.com/office/officeart/2005/8/layout/hProcess9"/>
    <dgm:cxn modelId="{D6FD3480-D9EB-45EE-A730-900F20BEBB94}" srcId="{89C47C2A-A7D9-4BC4-A028-61B3FB6D8BE6}" destId="{869E35BB-4E66-44EE-9028-B12A956D7259}" srcOrd="2" destOrd="0" parTransId="{2B960D44-9214-4705-A2A5-7B5562C8991D}" sibTransId="{0DEF7E8E-B7CD-4D3F-A42A-5277FB792136}"/>
    <dgm:cxn modelId="{8275BF88-0810-4EB5-8F31-202868E44267}" srcId="{89C47C2A-A7D9-4BC4-A028-61B3FB6D8BE6}" destId="{CF9E9087-7754-4B91-9D0D-41625813BD83}" srcOrd="0" destOrd="0" parTransId="{5DC6CCBF-EB95-4054-B0E2-B5272C8502F7}" sibTransId="{2594FA64-16BD-41D1-9FB9-6953504BCA6C}"/>
    <dgm:cxn modelId="{DE6B55C0-A359-41B5-8E48-6F4E6E7DDA57}" srcId="{89C47C2A-A7D9-4BC4-A028-61B3FB6D8BE6}" destId="{BB8A7D0D-E395-4605-956D-9DC77E65DDA9}" srcOrd="1" destOrd="0" parTransId="{0DF9F196-AC38-49A9-871E-042A5489C879}" sibTransId="{A925EA21-72C3-435C-89E4-C5A377CF935A}"/>
    <dgm:cxn modelId="{304B5AD4-D75F-4197-98A2-50D5A25DEDCC}" type="presOf" srcId="{BB8A7D0D-E395-4605-956D-9DC77E65DDA9}" destId="{B1BE296D-33D9-41EB-99DD-B355EF28E44F}" srcOrd="0" destOrd="0" presId="urn:microsoft.com/office/officeart/2005/8/layout/hProcess9"/>
    <dgm:cxn modelId="{5EFA529E-4968-4BBF-B5DA-1C535077BD72}" type="presOf" srcId="{869E35BB-4E66-44EE-9028-B12A956D7259}" destId="{41D4FA8F-B146-404C-9511-57995A5553C4}" srcOrd="0" destOrd="0" presId="urn:microsoft.com/office/officeart/2005/8/layout/hProcess9"/>
    <dgm:cxn modelId="{16A7A435-13EA-48AD-96A0-1BE36700B951}" type="presOf" srcId="{CF9E9087-7754-4B91-9D0D-41625813BD83}" destId="{E289F131-AAA9-4E2D-AA59-BC32C161B847}" srcOrd="0" destOrd="0" presId="urn:microsoft.com/office/officeart/2005/8/layout/hProcess9"/>
    <dgm:cxn modelId="{418E84AD-6774-433A-AAED-C1BAA3936CAA}" type="presParOf" srcId="{D3184C95-F84A-4B6E-91F3-08118EE5A1B3}" destId="{C2D2D26F-7A64-4A6E-A3B4-065A4DE44D52}" srcOrd="0" destOrd="0" presId="urn:microsoft.com/office/officeart/2005/8/layout/hProcess9"/>
    <dgm:cxn modelId="{13460A38-FA02-4E81-80AD-170BC4A6A7BF}" type="presParOf" srcId="{D3184C95-F84A-4B6E-91F3-08118EE5A1B3}" destId="{F11E8FDC-0803-4BBD-BE31-3AEB04124096}" srcOrd="1" destOrd="0" presId="urn:microsoft.com/office/officeart/2005/8/layout/hProcess9"/>
    <dgm:cxn modelId="{40871718-92A9-4CF6-8DBF-57663CBCB58A}" type="presParOf" srcId="{F11E8FDC-0803-4BBD-BE31-3AEB04124096}" destId="{E289F131-AAA9-4E2D-AA59-BC32C161B847}" srcOrd="0" destOrd="0" presId="urn:microsoft.com/office/officeart/2005/8/layout/hProcess9"/>
    <dgm:cxn modelId="{AB018612-AC9D-48D8-B7D6-FC4ADA791D20}" type="presParOf" srcId="{F11E8FDC-0803-4BBD-BE31-3AEB04124096}" destId="{C82E05DB-522D-418D-856E-FF1BD8886EF2}" srcOrd="1" destOrd="0" presId="urn:microsoft.com/office/officeart/2005/8/layout/hProcess9"/>
    <dgm:cxn modelId="{1EF0AF83-F161-462D-B077-C98643246C86}" type="presParOf" srcId="{F11E8FDC-0803-4BBD-BE31-3AEB04124096}" destId="{B1BE296D-33D9-41EB-99DD-B355EF28E44F}" srcOrd="2" destOrd="0" presId="urn:microsoft.com/office/officeart/2005/8/layout/hProcess9"/>
    <dgm:cxn modelId="{F31BB363-CABF-48D5-B465-F55CA0B62E91}" type="presParOf" srcId="{F11E8FDC-0803-4BBD-BE31-3AEB04124096}" destId="{B07CA089-799A-4EFC-9D65-5D2A4C8C6902}" srcOrd="3" destOrd="0" presId="urn:microsoft.com/office/officeart/2005/8/layout/hProcess9"/>
    <dgm:cxn modelId="{AAFAD2AA-F68E-4865-929C-A3CCB01F999C}" type="presParOf" srcId="{F11E8FDC-0803-4BBD-BE31-3AEB04124096}" destId="{41D4FA8F-B146-404C-9511-57995A5553C4}"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4E502B-4A62-4991-A73A-948E2C19E1C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E9DED515-170A-409F-B549-D99AAA3E68DC}">
      <dgm:prSet>
        <dgm:style>
          <a:lnRef idx="1">
            <a:schemeClr val="accent1"/>
          </a:lnRef>
          <a:fillRef idx="2">
            <a:schemeClr val="accent1"/>
          </a:fillRef>
          <a:effectRef idx="1">
            <a:schemeClr val="accent1"/>
          </a:effectRef>
          <a:fontRef idx="minor">
            <a:schemeClr val="dk1"/>
          </a:fontRef>
        </dgm:style>
      </dgm:prSet>
      <dgm:spPr/>
      <dgm:t>
        <a:bodyPr/>
        <a:lstStyle/>
        <a:p>
          <a:pPr rtl="0"/>
          <a:r>
            <a:rPr lang="uk-UA" dirty="0" smtClean="0"/>
            <a:t>В гомеопатії використовують два способи визначення ступеня розчинення лікарських засобів:</a:t>
          </a:r>
          <a:endParaRPr lang="ru-RU" dirty="0"/>
        </a:p>
      </dgm:t>
    </dgm:pt>
    <dgm:pt modelId="{E14C390D-65D0-4063-9180-EB2A530918F6}" type="parTrans" cxnId="{5EDCDF84-1345-4EBB-B1CA-D2A9136A27F1}">
      <dgm:prSet/>
      <dgm:spPr/>
      <dgm:t>
        <a:bodyPr/>
        <a:lstStyle/>
        <a:p>
          <a:endParaRPr lang="ru-RU"/>
        </a:p>
      </dgm:t>
    </dgm:pt>
    <dgm:pt modelId="{F2C28B20-A73E-4028-817A-FF3EA505307F}" type="sibTrans" cxnId="{5EDCDF84-1345-4EBB-B1CA-D2A9136A27F1}">
      <dgm:prSet/>
      <dgm:spPr/>
      <dgm:t>
        <a:bodyPr/>
        <a:lstStyle/>
        <a:p>
          <a:endParaRPr lang="ru-RU"/>
        </a:p>
      </dgm:t>
    </dgm:pt>
    <dgm:pt modelId="{C52C3742-660F-4535-9932-2024F6BC4019}">
      <dgm:prSet>
        <dgm:style>
          <a:lnRef idx="2">
            <a:schemeClr val="accent1"/>
          </a:lnRef>
          <a:fillRef idx="1">
            <a:schemeClr val="lt1"/>
          </a:fillRef>
          <a:effectRef idx="0">
            <a:schemeClr val="accent1"/>
          </a:effectRef>
          <a:fontRef idx="minor">
            <a:schemeClr val="dk1"/>
          </a:fontRef>
        </dgm:style>
      </dgm:prSet>
      <dgm:spPr/>
      <dgm:t>
        <a:bodyPr/>
        <a:lstStyle/>
        <a:p>
          <a:pPr rtl="0"/>
          <a:r>
            <a:rPr lang="uk-UA" dirty="0" smtClean="0"/>
            <a:t> </a:t>
          </a:r>
          <a:r>
            <a:rPr lang="uk-UA" b="1" u="sng" dirty="0" smtClean="0"/>
            <a:t>десятинна</a:t>
          </a:r>
          <a:r>
            <a:rPr lang="uk-UA" dirty="0" smtClean="0"/>
            <a:t> (децимальна) шкала розведень позначується буквою D чи римською цифрою Х (D1, D2, Х1, Х2);</a:t>
          </a:r>
          <a:endParaRPr lang="ru-RU" dirty="0"/>
        </a:p>
      </dgm:t>
    </dgm:pt>
    <dgm:pt modelId="{56FF244D-DD6C-469F-A005-D3B2B14F4E58}" type="parTrans" cxnId="{87028D71-7B50-4AD6-80A2-8F1D27394582}">
      <dgm:prSet/>
      <dgm:spPr/>
      <dgm:t>
        <a:bodyPr/>
        <a:lstStyle/>
        <a:p>
          <a:endParaRPr lang="ru-RU"/>
        </a:p>
      </dgm:t>
    </dgm:pt>
    <dgm:pt modelId="{1F4D2EEB-3485-4320-BA08-E2F939114B89}" type="sibTrans" cxnId="{87028D71-7B50-4AD6-80A2-8F1D27394582}">
      <dgm:prSet/>
      <dgm:spPr/>
      <dgm:t>
        <a:bodyPr/>
        <a:lstStyle/>
        <a:p>
          <a:endParaRPr lang="ru-RU"/>
        </a:p>
      </dgm:t>
    </dgm:pt>
    <dgm:pt modelId="{DB61D4F4-8326-4659-BE4E-5A45A4C0D980}">
      <dgm:prSet>
        <dgm:style>
          <a:lnRef idx="2">
            <a:schemeClr val="accent1"/>
          </a:lnRef>
          <a:fillRef idx="1">
            <a:schemeClr val="lt1"/>
          </a:fillRef>
          <a:effectRef idx="0">
            <a:schemeClr val="accent1"/>
          </a:effectRef>
          <a:fontRef idx="minor">
            <a:schemeClr val="dk1"/>
          </a:fontRef>
        </dgm:style>
      </dgm:prSet>
      <dgm:spPr/>
      <dgm:t>
        <a:bodyPr/>
        <a:lstStyle/>
        <a:p>
          <a:pPr rtl="0"/>
          <a:r>
            <a:rPr lang="uk-UA" b="1" u="sng" dirty="0" smtClean="0"/>
            <a:t>сотенна </a:t>
          </a:r>
          <a:r>
            <a:rPr lang="uk-UA" dirty="0" smtClean="0"/>
            <a:t>(</a:t>
          </a:r>
          <a:r>
            <a:rPr lang="uk-UA" dirty="0" err="1" smtClean="0"/>
            <a:t>центисимальна</a:t>
          </a:r>
          <a:r>
            <a:rPr lang="uk-UA" dirty="0" smtClean="0"/>
            <a:t>) шкала позначається буквами С, СН чи зовсім без букв – тільки арабською цифрою, яка відповідає номеру розчинення (С1, СН1, чи 1).</a:t>
          </a:r>
          <a:endParaRPr lang="ru-RU" dirty="0"/>
        </a:p>
      </dgm:t>
    </dgm:pt>
    <dgm:pt modelId="{3375EA04-6FCD-46A4-BD1A-2BC78DF0E49E}" type="parTrans" cxnId="{D94F59B0-9FCE-47C0-87D2-33E9AF432342}">
      <dgm:prSet/>
      <dgm:spPr/>
      <dgm:t>
        <a:bodyPr/>
        <a:lstStyle/>
        <a:p>
          <a:endParaRPr lang="ru-RU"/>
        </a:p>
      </dgm:t>
    </dgm:pt>
    <dgm:pt modelId="{D5B8FBE3-1114-4F63-8283-5BE890FF924B}" type="sibTrans" cxnId="{D94F59B0-9FCE-47C0-87D2-33E9AF432342}">
      <dgm:prSet/>
      <dgm:spPr/>
      <dgm:t>
        <a:bodyPr/>
        <a:lstStyle/>
        <a:p>
          <a:endParaRPr lang="ru-RU"/>
        </a:p>
      </dgm:t>
    </dgm:pt>
    <dgm:pt modelId="{2E6BF989-BDDA-40DE-A975-D39BCBF2B9E0}" type="pres">
      <dgm:prSet presAssocID="{904E502B-4A62-4991-A73A-948E2C19E1C8}" presName="hierChild1" presStyleCnt="0">
        <dgm:presLayoutVars>
          <dgm:orgChart val="1"/>
          <dgm:chPref val="1"/>
          <dgm:dir/>
          <dgm:animOne val="branch"/>
          <dgm:animLvl val="lvl"/>
          <dgm:resizeHandles/>
        </dgm:presLayoutVars>
      </dgm:prSet>
      <dgm:spPr/>
      <dgm:t>
        <a:bodyPr/>
        <a:lstStyle/>
        <a:p>
          <a:endParaRPr lang="ru-RU"/>
        </a:p>
      </dgm:t>
    </dgm:pt>
    <dgm:pt modelId="{7BFA7CBE-1F63-4117-8941-7D30159C9A4B}" type="pres">
      <dgm:prSet presAssocID="{E9DED515-170A-409F-B549-D99AAA3E68DC}" presName="hierRoot1" presStyleCnt="0">
        <dgm:presLayoutVars>
          <dgm:hierBranch val="init"/>
        </dgm:presLayoutVars>
      </dgm:prSet>
      <dgm:spPr/>
    </dgm:pt>
    <dgm:pt modelId="{C16D20BF-FD9F-4A23-A89A-C395754A8FD7}" type="pres">
      <dgm:prSet presAssocID="{E9DED515-170A-409F-B549-D99AAA3E68DC}" presName="rootComposite1" presStyleCnt="0"/>
      <dgm:spPr/>
    </dgm:pt>
    <dgm:pt modelId="{63CAA811-69BE-4CD9-8ECB-85D50385D242}" type="pres">
      <dgm:prSet presAssocID="{E9DED515-170A-409F-B549-D99AAA3E68DC}" presName="rootText1" presStyleLbl="node0" presStyleIdx="0" presStyleCnt="1" custScaleX="173754" custScaleY="35095">
        <dgm:presLayoutVars>
          <dgm:chPref val="3"/>
        </dgm:presLayoutVars>
      </dgm:prSet>
      <dgm:spPr/>
      <dgm:t>
        <a:bodyPr/>
        <a:lstStyle/>
        <a:p>
          <a:endParaRPr lang="ru-RU"/>
        </a:p>
      </dgm:t>
    </dgm:pt>
    <dgm:pt modelId="{83F7B9D9-783A-49D4-8B76-422E01196ACB}" type="pres">
      <dgm:prSet presAssocID="{E9DED515-170A-409F-B549-D99AAA3E68DC}" presName="rootConnector1" presStyleLbl="node1" presStyleIdx="0" presStyleCnt="0"/>
      <dgm:spPr/>
      <dgm:t>
        <a:bodyPr/>
        <a:lstStyle/>
        <a:p>
          <a:endParaRPr lang="ru-RU"/>
        </a:p>
      </dgm:t>
    </dgm:pt>
    <dgm:pt modelId="{19487C4E-0E9B-4136-8C94-F641BB0075AB}" type="pres">
      <dgm:prSet presAssocID="{E9DED515-170A-409F-B549-D99AAA3E68DC}" presName="hierChild2" presStyleCnt="0"/>
      <dgm:spPr/>
    </dgm:pt>
    <dgm:pt modelId="{D4A4331F-E0A3-4520-A4D9-5E3878BC3759}" type="pres">
      <dgm:prSet presAssocID="{56FF244D-DD6C-469F-A005-D3B2B14F4E58}" presName="Name37" presStyleLbl="parChTrans1D2" presStyleIdx="0" presStyleCnt="2"/>
      <dgm:spPr/>
      <dgm:t>
        <a:bodyPr/>
        <a:lstStyle/>
        <a:p>
          <a:endParaRPr lang="ru-RU"/>
        </a:p>
      </dgm:t>
    </dgm:pt>
    <dgm:pt modelId="{76BF46FA-1F42-494E-A786-20F4E9E40BAA}" type="pres">
      <dgm:prSet presAssocID="{C52C3742-660F-4535-9932-2024F6BC4019}" presName="hierRoot2" presStyleCnt="0">
        <dgm:presLayoutVars>
          <dgm:hierBranch val="init"/>
        </dgm:presLayoutVars>
      </dgm:prSet>
      <dgm:spPr/>
    </dgm:pt>
    <dgm:pt modelId="{29B81F44-0FD7-44A2-9DCB-9FE5078E2DE6}" type="pres">
      <dgm:prSet presAssocID="{C52C3742-660F-4535-9932-2024F6BC4019}" presName="rootComposite" presStyleCnt="0"/>
      <dgm:spPr/>
    </dgm:pt>
    <dgm:pt modelId="{D593F452-B217-415A-A158-FBE7FBB138EE}" type="pres">
      <dgm:prSet presAssocID="{C52C3742-660F-4535-9932-2024F6BC4019}" presName="rootText" presStyleLbl="node2" presStyleIdx="0" presStyleCnt="2">
        <dgm:presLayoutVars>
          <dgm:chPref val="3"/>
        </dgm:presLayoutVars>
      </dgm:prSet>
      <dgm:spPr/>
      <dgm:t>
        <a:bodyPr/>
        <a:lstStyle/>
        <a:p>
          <a:endParaRPr lang="ru-RU"/>
        </a:p>
      </dgm:t>
    </dgm:pt>
    <dgm:pt modelId="{C2224057-505A-4CA5-A9A3-BE2C2AFF52C2}" type="pres">
      <dgm:prSet presAssocID="{C52C3742-660F-4535-9932-2024F6BC4019}" presName="rootConnector" presStyleLbl="node2" presStyleIdx="0" presStyleCnt="2"/>
      <dgm:spPr/>
      <dgm:t>
        <a:bodyPr/>
        <a:lstStyle/>
        <a:p>
          <a:endParaRPr lang="ru-RU"/>
        </a:p>
      </dgm:t>
    </dgm:pt>
    <dgm:pt modelId="{D1D3AD57-8C6B-4E8E-BBFC-8EC36804F775}" type="pres">
      <dgm:prSet presAssocID="{C52C3742-660F-4535-9932-2024F6BC4019}" presName="hierChild4" presStyleCnt="0"/>
      <dgm:spPr/>
    </dgm:pt>
    <dgm:pt modelId="{226EF7B2-3483-4CA1-9B8F-2E9B134F3F39}" type="pres">
      <dgm:prSet presAssocID="{C52C3742-660F-4535-9932-2024F6BC4019}" presName="hierChild5" presStyleCnt="0"/>
      <dgm:spPr/>
    </dgm:pt>
    <dgm:pt modelId="{1F1513AF-2944-4838-9AA3-CAF015E722E8}" type="pres">
      <dgm:prSet presAssocID="{3375EA04-6FCD-46A4-BD1A-2BC78DF0E49E}" presName="Name37" presStyleLbl="parChTrans1D2" presStyleIdx="1" presStyleCnt="2"/>
      <dgm:spPr/>
      <dgm:t>
        <a:bodyPr/>
        <a:lstStyle/>
        <a:p>
          <a:endParaRPr lang="ru-RU"/>
        </a:p>
      </dgm:t>
    </dgm:pt>
    <dgm:pt modelId="{A72AB97E-DA63-4AE9-89FD-D10CFA9202C2}" type="pres">
      <dgm:prSet presAssocID="{DB61D4F4-8326-4659-BE4E-5A45A4C0D980}" presName="hierRoot2" presStyleCnt="0">
        <dgm:presLayoutVars>
          <dgm:hierBranch val="init"/>
        </dgm:presLayoutVars>
      </dgm:prSet>
      <dgm:spPr/>
    </dgm:pt>
    <dgm:pt modelId="{CC0D2E95-FB84-4AE2-97A8-7C67994E1242}" type="pres">
      <dgm:prSet presAssocID="{DB61D4F4-8326-4659-BE4E-5A45A4C0D980}" presName="rootComposite" presStyleCnt="0"/>
      <dgm:spPr/>
    </dgm:pt>
    <dgm:pt modelId="{D4C7716E-295C-4F1C-B5FA-97AB82962FD9}" type="pres">
      <dgm:prSet presAssocID="{DB61D4F4-8326-4659-BE4E-5A45A4C0D980}" presName="rootText" presStyleLbl="node2" presStyleIdx="1" presStyleCnt="2">
        <dgm:presLayoutVars>
          <dgm:chPref val="3"/>
        </dgm:presLayoutVars>
      </dgm:prSet>
      <dgm:spPr/>
      <dgm:t>
        <a:bodyPr/>
        <a:lstStyle/>
        <a:p>
          <a:endParaRPr lang="ru-RU"/>
        </a:p>
      </dgm:t>
    </dgm:pt>
    <dgm:pt modelId="{8977BD97-53F8-46F9-8553-65E7A35E66E6}" type="pres">
      <dgm:prSet presAssocID="{DB61D4F4-8326-4659-BE4E-5A45A4C0D980}" presName="rootConnector" presStyleLbl="node2" presStyleIdx="1" presStyleCnt="2"/>
      <dgm:spPr/>
      <dgm:t>
        <a:bodyPr/>
        <a:lstStyle/>
        <a:p>
          <a:endParaRPr lang="ru-RU"/>
        </a:p>
      </dgm:t>
    </dgm:pt>
    <dgm:pt modelId="{CC1AC9B9-0F5A-43DC-A9C3-ACD39BE2D1CB}" type="pres">
      <dgm:prSet presAssocID="{DB61D4F4-8326-4659-BE4E-5A45A4C0D980}" presName="hierChild4" presStyleCnt="0"/>
      <dgm:spPr/>
    </dgm:pt>
    <dgm:pt modelId="{ED2C9F76-F68E-445A-8BF5-994570CFBDAD}" type="pres">
      <dgm:prSet presAssocID="{DB61D4F4-8326-4659-BE4E-5A45A4C0D980}" presName="hierChild5" presStyleCnt="0"/>
      <dgm:spPr/>
    </dgm:pt>
    <dgm:pt modelId="{C3FF4BCD-0340-40A5-A43F-44C9AAD596E3}" type="pres">
      <dgm:prSet presAssocID="{E9DED515-170A-409F-B549-D99AAA3E68DC}" presName="hierChild3" presStyleCnt="0"/>
      <dgm:spPr/>
    </dgm:pt>
  </dgm:ptLst>
  <dgm:cxnLst>
    <dgm:cxn modelId="{3125CF12-BA90-4A29-A0E6-6F0505C7E0D4}" type="presOf" srcId="{C52C3742-660F-4535-9932-2024F6BC4019}" destId="{D593F452-B217-415A-A158-FBE7FBB138EE}" srcOrd="0" destOrd="0" presId="urn:microsoft.com/office/officeart/2005/8/layout/orgChart1"/>
    <dgm:cxn modelId="{87028D71-7B50-4AD6-80A2-8F1D27394582}" srcId="{E9DED515-170A-409F-B549-D99AAA3E68DC}" destId="{C52C3742-660F-4535-9932-2024F6BC4019}" srcOrd="0" destOrd="0" parTransId="{56FF244D-DD6C-469F-A005-D3B2B14F4E58}" sibTransId="{1F4D2EEB-3485-4320-BA08-E2F939114B89}"/>
    <dgm:cxn modelId="{D29ACC11-5E72-42DC-84A4-4BCDC92C7366}" type="presOf" srcId="{DB61D4F4-8326-4659-BE4E-5A45A4C0D980}" destId="{8977BD97-53F8-46F9-8553-65E7A35E66E6}" srcOrd="1" destOrd="0" presId="urn:microsoft.com/office/officeart/2005/8/layout/orgChart1"/>
    <dgm:cxn modelId="{654F9A55-5215-4BF7-B9B0-9ECEE2F75087}" type="presOf" srcId="{C52C3742-660F-4535-9932-2024F6BC4019}" destId="{C2224057-505A-4CA5-A9A3-BE2C2AFF52C2}" srcOrd="1" destOrd="0" presId="urn:microsoft.com/office/officeart/2005/8/layout/orgChart1"/>
    <dgm:cxn modelId="{EC8B081F-E1BC-480D-8CD3-8368A1E51A48}" type="presOf" srcId="{DB61D4F4-8326-4659-BE4E-5A45A4C0D980}" destId="{D4C7716E-295C-4F1C-B5FA-97AB82962FD9}" srcOrd="0" destOrd="0" presId="urn:microsoft.com/office/officeart/2005/8/layout/orgChart1"/>
    <dgm:cxn modelId="{08A25D36-B9CC-43B7-9BD7-478381D8FC52}" type="presOf" srcId="{904E502B-4A62-4991-A73A-948E2C19E1C8}" destId="{2E6BF989-BDDA-40DE-A975-D39BCBF2B9E0}" srcOrd="0" destOrd="0" presId="urn:microsoft.com/office/officeart/2005/8/layout/orgChart1"/>
    <dgm:cxn modelId="{EB2C2653-71D4-4425-AA21-1EA9E34359A1}" type="presOf" srcId="{E9DED515-170A-409F-B549-D99AAA3E68DC}" destId="{63CAA811-69BE-4CD9-8ECB-85D50385D242}" srcOrd="0" destOrd="0" presId="urn:microsoft.com/office/officeart/2005/8/layout/orgChart1"/>
    <dgm:cxn modelId="{5EDCDF84-1345-4EBB-B1CA-D2A9136A27F1}" srcId="{904E502B-4A62-4991-A73A-948E2C19E1C8}" destId="{E9DED515-170A-409F-B549-D99AAA3E68DC}" srcOrd="0" destOrd="0" parTransId="{E14C390D-65D0-4063-9180-EB2A530918F6}" sibTransId="{F2C28B20-A73E-4028-817A-FF3EA505307F}"/>
    <dgm:cxn modelId="{04E070CE-674E-4C78-B710-F14C139E9AC3}" type="presOf" srcId="{E9DED515-170A-409F-B549-D99AAA3E68DC}" destId="{83F7B9D9-783A-49D4-8B76-422E01196ACB}" srcOrd="1" destOrd="0" presId="urn:microsoft.com/office/officeart/2005/8/layout/orgChart1"/>
    <dgm:cxn modelId="{F3549FED-B0C4-4AB3-B989-10B25D48A725}" type="presOf" srcId="{56FF244D-DD6C-469F-A005-D3B2B14F4E58}" destId="{D4A4331F-E0A3-4520-A4D9-5E3878BC3759}" srcOrd="0" destOrd="0" presId="urn:microsoft.com/office/officeart/2005/8/layout/orgChart1"/>
    <dgm:cxn modelId="{32BE18C3-4444-477A-83FD-0127F7C2F0CA}" type="presOf" srcId="{3375EA04-6FCD-46A4-BD1A-2BC78DF0E49E}" destId="{1F1513AF-2944-4838-9AA3-CAF015E722E8}" srcOrd="0" destOrd="0" presId="urn:microsoft.com/office/officeart/2005/8/layout/orgChart1"/>
    <dgm:cxn modelId="{D94F59B0-9FCE-47C0-87D2-33E9AF432342}" srcId="{E9DED515-170A-409F-B549-D99AAA3E68DC}" destId="{DB61D4F4-8326-4659-BE4E-5A45A4C0D980}" srcOrd="1" destOrd="0" parTransId="{3375EA04-6FCD-46A4-BD1A-2BC78DF0E49E}" sibTransId="{D5B8FBE3-1114-4F63-8283-5BE890FF924B}"/>
    <dgm:cxn modelId="{25FBAE90-D7B0-4B09-8A11-841313F37921}" type="presParOf" srcId="{2E6BF989-BDDA-40DE-A975-D39BCBF2B9E0}" destId="{7BFA7CBE-1F63-4117-8941-7D30159C9A4B}" srcOrd="0" destOrd="0" presId="urn:microsoft.com/office/officeart/2005/8/layout/orgChart1"/>
    <dgm:cxn modelId="{6C561E4A-3643-4C01-8209-03C8FF644101}" type="presParOf" srcId="{7BFA7CBE-1F63-4117-8941-7D30159C9A4B}" destId="{C16D20BF-FD9F-4A23-A89A-C395754A8FD7}" srcOrd="0" destOrd="0" presId="urn:microsoft.com/office/officeart/2005/8/layout/orgChart1"/>
    <dgm:cxn modelId="{A7D6818F-DC14-45E0-A276-87C379947017}" type="presParOf" srcId="{C16D20BF-FD9F-4A23-A89A-C395754A8FD7}" destId="{63CAA811-69BE-4CD9-8ECB-85D50385D242}" srcOrd="0" destOrd="0" presId="urn:microsoft.com/office/officeart/2005/8/layout/orgChart1"/>
    <dgm:cxn modelId="{B9A7D37E-2694-42FD-A199-225BC16E8412}" type="presParOf" srcId="{C16D20BF-FD9F-4A23-A89A-C395754A8FD7}" destId="{83F7B9D9-783A-49D4-8B76-422E01196ACB}" srcOrd="1" destOrd="0" presId="urn:microsoft.com/office/officeart/2005/8/layout/orgChart1"/>
    <dgm:cxn modelId="{AE789FC6-5CF6-4201-9E74-A94EA881ABF7}" type="presParOf" srcId="{7BFA7CBE-1F63-4117-8941-7D30159C9A4B}" destId="{19487C4E-0E9B-4136-8C94-F641BB0075AB}" srcOrd="1" destOrd="0" presId="urn:microsoft.com/office/officeart/2005/8/layout/orgChart1"/>
    <dgm:cxn modelId="{B8F3B4CF-F84F-4EFC-91DE-3FEECB1E417C}" type="presParOf" srcId="{19487C4E-0E9B-4136-8C94-F641BB0075AB}" destId="{D4A4331F-E0A3-4520-A4D9-5E3878BC3759}" srcOrd="0" destOrd="0" presId="urn:microsoft.com/office/officeart/2005/8/layout/orgChart1"/>
    <dgm:cxn modelId="{351B6EA3-45AB-4D83-A106-636A76995B18}" type="presParOf" srcId="{19487C4E-0E9B-4136-8C94-F641BB0075AB}" destId="{76BF46FA-1F42-494E-A786-20F4E9E40BAA}" srcOrd="1" destOrd="0" presId="urn:microsoft.com/office/officeart/2005/8/layout/orgChart1"/>
    <dgm:cxn modelId="{3A754B19-5B95-4AD2-B95D-FC43C340982A}" type="presParOf" srcId="{76BF46FA-1F42-494E-A786-20F4E9E40BAA}" destId="{29B81F44-0FD7-44A2-9DCB-9FE5078E2DE6}" srcOrd="0" destOrd="0" presId="urn:microsoft.com/office/officeart/2005/8/layout/orgChart1"/>
    <dgm:cxn modelId="{EAF514AF-9E79-41CB-8EC1-60B50A1E6712}" type="presParOf" srcId="{29B81F44-0FD7-44A2-9DCB-9FE5078E2DE6}" destId="{D593F452-B217-415A-A158-FBE7FBB138EE}" srcOrd="0" destOrd="0" presId="urn:microsoft.com/office/officeart/2005/8/layout/orgChart1"/>
    <dgm:cxn modelId="{2C8F7F51-DF90-4493-BC8C-A4B0193FFD71}" type="presParOf" srcId="{29B81F44-0FD7-44A2-9DCB-9FE5078E2DE6}" destId="{C2224057-505A-4CA5-A9A3-BE2C2AFF52C2}" srcOrd="1" destOrd="0" presId="urn:microsoft.com/office/officeart/2005/8/layout/orgChart1"/>
    <dgm:cxn modelId="{2FB93F32-A9C6-4970-9805-313B0DF54C43}" type="presParOf" srcId="{76BF46FA-1F42-494E-A786-20F4E9E40BAA}" destId="{D1D3AD57-8C6B-4E8E-BBFC-8EC36804F775}" srcOrd="1" destOrd="0" presId="urn:microsoft.com/office/officeart/2005/8/layout/orgChart1"/>
    <dgm:cxn modelId="{52F97425-062B-4C0B-9375-18EBF26AC48A}" type="presParOf" srcId="{76BF46FA-1F42-494E-A786-20F4E9E40BAA}" destId="{226EF7B2-3483-4CA1-9B8F-2E9B134F3F39}" srcOrd="2" destOrd="0" presId="urn:microsoft.com/office/officeart/2005/8/layout/orgChart1"/>
    <dgm:cxn modelId="{E0E2C216-28DA-4EAA-8CAC-D1C6FA71DF73}" type="presParOf" srcId="{19487C4E-0E9B-4136-8C94-F641BB0075AB}" destId="{1F1513AF-2944-4838-9AA3-CAF015E722E8}" srcOrd="2" destOrd="0" presId="urn:microsoft.com/office/officeart/2005/8/layout/orgChart1"/>
    <dgm:cxn modelId="{EA3FA4C5-7BE2-4241-9DE7-1C5F561BD1DC}" type="presParOf" srcId="{19487C4E-0E9B-4136-8C94-F641BB0075AB}" destId="{A72AB97E-DA63-4AE9-89FD-D10CFA9202C2}" srcOrd="3" destOrd="0" presId="urn:microsoft.com/office/officeart/2005/8/layout/orgChart1"/>
    <dgm:cxn modelId="{B6117F86-BC33-4AC4-AB1F-EC4066D81FFD}" type="presParOf" srcId="{A72AB97E-DA63-4AE9-89FD-D10CFA9202C2}" destId="{CC0D2E95-FB84-4AE2-97A8-7C67994E1242}" srcOrd="0" destOrd="0" presId="urn:microsoft.com/office/officeart/2005/8/layout/orgChart1"/>
    <dgm:cxn modelId="{9632A3C3-2D0B-4B48-A751-DC93813421FD}" type="presParOf" srcId="{CC0D2E95-FB84-4AE2-97A8-7C67994E1242}" destId="{D4C7716E-295C-4F1C-B5FA-97AB82962FD9}" srcOrd="0" destOrd="0" presId="urn:microsoft.com/office/officeart/2005/8/layout/orgChart1"/>
    <dgm:cxn modelId="{1776D7C8-3067-4DB8-A4D0-9D89D0FC55FF}" type="presParOf" srcId="{CC0D2E95-FB84-4AE2-97A8-7C67994E1242}" destId="{8977BD97-53F8-46F9-8553-65E7A35E66E6}" srcOrd="1" destOrd="0" presId="urn:microsoft.com/office/officeart/2005/8/layout/orgChart1"/>
    <dgm:cxn modelId="{1DA9E9DC-AD9E-41B7-B8FB-5F6776C4A75B}" type="presParOf" srcId="{A72AB97E-DA63-4AE9-89FD-D10CFA9202C2}" destId="{CC1AC9B9-0F5A-43DC-A9C3-ACD39BE2D1CB}" srcOrd="1" destOrd="0" presId="urn:microsoft.com/office/officeart/2005/8/layout/orgChart1"/>
    <dgm:cxn modelId="{A3FE356B-4C83-4499-8E4E-12101BBD8754}" type="presParOf" srcId="{A72AB97E-DA63-4AE9-89FD-D10CFA9202C2}" destId="{ED2C9F76-F68E-445A-8BF5-994570CFBDAD}" srcOrd="2" destOrd="0" presId="urn:microsoft.com/office/officeart/2005/8/layout/orgChart1"/>
    <dgm:cxn modelId="{0763272A-A258-4EB3-BF47-590518F9F044}" type="presParOf" srcId="{7BFA7CBE-1F63-4117-8941-7D30159C9A4B}" destId="{C3FF4BCD-0340-40A5-A43F-44C9AAD596E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1E128E-A610-4290-9791-2FBA581BA673}">
      <dsp:nvSpPr>
        <dsp:cNvPr id="0" name=""/>
        <dsp:cNvSpPr/>
      </dsp:nvSpPr>
      <dsp:spPr>
        <a:xfrm rot="5400000">
          <a:off x="3952396" y="-214258"/>
          <a:ext cx="2156217" cy="3123789"/>
        </a:xfrm>
        <a:prstGeom prst="round2SameRect">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83820" tIns="41910" rIns="83820" bIns="41910" numCol="1" spcCol="1270" anchor="ctr" anchorCtr="0">
          <a:noAutofit/>
        </a:bodyPr>
        <a:lstStyle/>
        <a:p>
          <a:pPr marL="228600" lvl="1" indent="-228600" algn="l" defTabSz="977900" rtl="0">
            <a:lnSpc>
              <a:spcPct val="90000"/>
            </a:lnSpc>
            <a:spcBef>
              <a:spcPct val="0"/>
            </a:spcBef>
            <a:spcAft>
              <a:spcPct val="15000"/>
            </a:spcAft>
            <a:buChar char="••"/>
          </a:pPr>
          <a:r>
            <a:rPr lang="uk-UA" sz="2200" kern="1200" dirty="0" err="1" smtClean="0"/>
            <a:t>іммуностимулюючий</a:t>
          </a:r>
          <a:r>
            <a:rPr lang="uk-UA" sz="2200" kern="1200" dirty="0" smtClean="0"/>
            <a:t>, </a:t>
          </a:r>
          <a:endParaRPr lang="ru-RU" sz="2200" kern="1200" dirty="0"/>
        </a:p>
        <a:p>
          <a:pPr marL="228600" lvl="1" indent="-228600" algn="l" defTabSz="977900" rtl="0">
            <a:lnSpc>
              <a:spcPct val="90000"/>
            </a:lnSpc>
            <a:spcBef>
              <a:spcPct val="0"/>
            </a:spcBef>
            <a:spcAft>
              <a:spcPct val="15000"/>
            </a:spcAft>
            <a:buChar char="••"/>
          </a:pPr>
          <a:r>
            <a:rPr lang="uk-UA" sz="2200" kern="1200" dirty="0" smtClean="0"/>
            <a:t>інформаційний, </a:t>
          </a:r>
          <a:endParaRPr lang="ru-RU" sz="2200" kern="1200" dirty="0"/>
        </a:p>
        <a:p>
          <a:pPr marL="228600" lvl="1" indent="-228600" algn="l" defTabSz="977900" rtl="0">
            <a:lnSpc>
              <a:spcPct val="90000"/>
            </a:lnSpc>
            <a:spcBef>
              <a:spcPct val="0"/>
            </a:spcBef>
            <a:spcAft>
              <a:spcPct val="15000"/>
            </a:spcAft>
            <a:buChar char="••"/>
          </a:pPr>
          <a:r>
            <a:rPr lang="uk-UA" sz="2200" kern="1200" dirty="0" err="1" smtClean="0"/>
            <a:t>каталізуючий</a:t>
          </a:r>
          <a:r>
            <a:rPr lang="uk-UA" sz="2200" kern="1200" dirty="0" smtClean="0"/>
            <a:t>, </a:t>
          </a:r>
          <a:endParaRPr lang="ru-RU" sz="2200" kern="1200" dirty="0"/>
        </a:p>
        <a:p>
          <a:pPr marL="228600" lvl="1" indent="-228600" algn="l" defTabSz="977900" rtl="0">
            <a:lnSpc>
              <a:spcPct val="90000"/>
            </a:lnSpc>
            <a:spcBef>
              <a:spcPct val="0"/>
            </a:spcBef>
            <a:spcAft>
              <a:spcPct val="15000"/>
            </a:spcAft>
            <a:buChar char="••"/>
          </a:pPr>
          <a:r>
            <a:rPr lang="uk-UA" sz="2200" kern="1200" dirty="0" smtClean="0"/>
            <a:t>енергетичний.</a:t>
          </a:r>
          <a:endParaRPr lang="ru-RU" sz="2200" kern="1200" dirty="0"/>
        </a:p>
      </dsp:txBody>
      <dsp:txXfrm rot="-5400000">
        <a:off x="3468610" y="374786"/>
        <a:ext cx="3018531" cy="1945701"/>
      </dsp:txXfrm>
    </dsp:sp>
    <dsp:sp modelId="{9B99E9D7-6787-4ED2-9D08-2F5455469EAE}">
      <dsp:nvSpPr>
        <dsp:cNvPr id="0" name=""/>
        <dsp:cNvSpPr/>
      </dsp:nvSpPr>
      <dsp:spPr>
        <a:xfrm>
          <a:off x="1350" y="0"/>
          <a:ext cx="3467259" cy="2695272"/>
        </a:xfrm>
        <a:prstGeom prst="roundRect">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80010" tIns="40005" rIns="80010" bIns="40005" numCol="1" spcCol="1270" anchor="ctr" anchorCtr="0">
          <a:noAutofit/>
        </a:bodyPr>
        <a:lstStyle/>
        <a:p>
          <a:pPr lvl="0" algn="ctr" defTabSz="933450" rtl="0">
            <a:lnSpc>
              <a:spcPct val="90000"/>
            </a:lnSpc>
            <a:spcBef>
              <a:spcPct val="0"/>
            </a:spcBef>
            <a:spcAft>
              <a:spcPct val="35000"/>
            </a:spcAft>
          </a:pPr>
          <a:r>
            <a:rPr lang="uk-UA" sz="2100" kern="1200" dirty="0" smtClean="0"/>
            <a:t>Саме </a:t>
          </a:r>
          <a:r>
            <a:rPr lang="uk-UA" sz="2100" b="1" i="1" kern="1200" dirty="0" smtClean="0"/>
            <a:t>потенціювання </a:t>
          </a:r>
          <a:r>
            <a:rPr lang="uk-UA" sz="2100" kern="1200" dirty="0" smtClean="0"/>
            <a:t>(послідовне розчинення та </a:t>
          </a:r>
          <a:r>
            <a:rPr lang="uk-UA" sz="2100" kern="1200" dirty="0" err="1" smtClean="0"/>
            <a:t>динамізація</a:t>
          </a:r>
          <a:r>
            <a:rPr lang="uk-UA" sz="2100" kern="1200" dirty="0" smtClean="0"/>
            <a:t>) обумовлюють механізм дії гомеопатичних ліків, який на сучасному етапі представляють 4 напрямки :</a:t>
          </a:r>
          <a:endParaRPr lang="ru-RU" sz="2100" kern="1200" dirty="0"/>
        </a:p>
      </dsp:txBody>
      <dsp:txXfrm>
        <a:off x="132922" y="131572"/>
        <a:ext cx="3204115" cy="24321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D2D26F-7A64-4A6E-A3B4-065A4DE44D52}">
      <dsp:nvSpPr>
        <dsp:cNvPr id="0" name=""/>
        <dsp:cNvSpPr/>
      </dsp:nvSpPr>
      <dsp:spPr>
        <a:xfrm>
          <a:off x="838769" y="0"/>
          <a:ext cx="9506053" cy="341714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89F131-AAA9-4E2D-AA59-BC32C161B847}">
      <dsp:nvSpPr>
        <dsp:cNvPr id="0" name=""/>
        <dsp:cNvSpPr/>
      </dsp:nvSpPr>
      <dsp:spPr>
        <a:xfrm>
          <a:off x="12013" y="1025143"/>
          <a:ext cx="3599718" cy="1366858"/>
        </a:xfrm>
        <a:prstGeom prst="roundRect">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ru-RU" sz="2400" kern="1200" dirty="0" smtClean="0"/>
            <a:t>1) </a:t>
          </a:r>
          <a:r>
            <a:rPr lang="ru-RU" sz="2400" kern="1200" dirty="0" err="1" smtClean="0"/>
            <a:t>приготування</a:t>
          </a:r>
          <a:r>
            <a:rPr lang="ru-RU" sz="2400" kern="1200" dirty="0" smtClean="0"/>
            <a:t> </a:t>
          </a:r>
          <a:r>
            <a:rPr lang="ru-RU" sz="2400" kern="1200" dirty="0" err="1" smtClean="0"/>
            <a:t>вихідн</a:t>
          </a:r>
          <a:r>
            <a:rPr lang="uk-UA" sz="2400" kern="1200" dirty="0" err="1" smtClean="0"/>
            <a:t>их</a:t>
          </a:r>
          <a:r>
            <a:rPr lang="ru-RU" sz="2400" kern="1200" dirty="0" smtClean="0"/>
            <a:t> </a:t>
          </a:r>
          <a:r>
            <a:rPr lang="ru-RU" sz="2400" kern="1200" dirty="0" err="1" smtClean="0"/>
            <a:t>гомеопатичних</a:t>
          </a:r>
          <a:r>
            <a:rPr lang="ru-RU" sz="2400" kern="1200" dirty="0" smtClean="0"/>
            <a:t> </a:t>
          </a:r>
          <a:r>
            <a:rPr lang="ru-RU" sz="2400" kern="1200" dirty="0" err="1" smtClean="0"/>
            <a:t>ліків</a:t>
          </a:r>
          <a:r>
            <a:rPr lang="ru-RU" sz="2400" kern="1200" dirty="0" smtClean="0"/>
            <a:t> (</a:t>
          </a:r>
          <a:r>
            <a:rPr lang="ru-RU" sz="2400" kern="1200" dirty="0" err="1" smtClean="0"/>
            <a:t>Fita</a:t>
          </a:r>
          <a:r>
            <a:rPr lang="ru-RU" sz="2400" kern="1200" dirty="0" smtClean="0"/>
            <a:t> </a:t>
          </a:r>
          <a:r>
            <a:rPr lang="ru-RU" sz="2400" kern="1200" dirty="0" err="1" smtClean="0"/>
            <a:t>або</a:t>
          </a:r>
          <a:r>
            <a:rPr lang="ru-RU" sz="2400" kern="1200" dirty="0" smtClean="0"/>
            <a:t> Q);</a:t>
          </a:r>
          <a:endParaRPr lang="ru-RU" sz="2400" kern="1200" dirty="0"/>
        </a:p>
      </dsp:txBody>
      <dsp:txXfrm>
        <a:off x="78738" y="1091868"/>
        <a:ext cx="3466268" cy="1233408"/>
      </dsp:txXfrm>
    </dsp:sp>
    <dsp:sp modelId="{B1BE296D-33D9-41EB-99DD-B355EF28E44F}">
      <dsp:nvSpPr>
        <dsp:cNvPr id="0" name=""/>
        <dsp:cNvSpPr/>
      </dsp:nvSpPr>
      <dsp:spPr>
        <a:xfrm>
          <a:off x="3791936" y="1025143"/>
          <a:ext cx="3599718" cy="1366858"/>
        </a:xfrm>
        <a:prstGeom prst="roundRect">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ru-RU" sz="2400" kern="1200" dirty="0" smtClean="0"/>
            <a:t>2) </a:t>
          </a:r>
          <a:r>
            <a:rPr lang="ru-RU" sz="2400" kern="1200" dirty="0" err="1" smtClean="0"/>
            <a:t>потенціювання</a:t>
          </a:r>
          <a:r>
            <a:rPr lang="ru-RU" sz="2400" kern="1200" dirty="0" smtClean="0"/>
            <a:t> </a:t>
          </a:r>
          <a:r>
            <a:rPr lang="ru-RU" sz="2400" kern="1200" dirty="0" err="1" smtClean="0"/>
            <a:t>Fita</a:t>
          </a:r>
          <a:r>
            <a:rPr lang="ru-RU" sz="2400" kern="1200" dirty="0" smtClean="0"/>
            <a:t>;</a:t>
          </a:r>
          <a:endParaRPr lang="ru-RU" sz="2400" kern="1200" dirty="0"/>
        </a:p>
      </dsp:txBody>
      <dsp:txXfrm>
        <a:off x="3858661" y="1091868"/>
        <a:ext cx="3466268" cy="1233408"/>
      </dsp:txXfrm>
    </dsp:sp>
    <dsp:sp modelId="{41D4FA8F-B146-404C-9511-57995A5553C4}">
      <dsp:nvSpPr>
        <dsp:cNvPr id="0" name=""/>
        <dsp:cNvSpPr/>
      </dsp:nvSpPr>
      <dsp:spPr>
        <a:xfrm>
          <a:off x="7571859" y="1025143"/>
          <a:ext cx="3599718" cy="1366858"/>
        </a:xfrm>
        <a:prstGeom prst="roundRect">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ru-RU" sz="2400" kern="1200" smtClean="0"/>
            <a:t>3) приготування лікарської форми з потенції.</a:t>
          </a:r>
          <a:endParaRPr lang="ru-RU" sz="2400" kern="1200"/>
        </a:p>
      </dsp:txBody>
      <dsp:txXfrm>
        <a:off x="7638584" y="1091868"/>
        <a:ext cx="3466268" cy="12334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1513AF-2944-4838-9AA3-CAF015E722E8}">
      <dsp:nvSpPr>
        <dsp:cNvPr id="0" name=""/>
        <dsp:cNvSpPr/>
      </dsp:nvSpPr>
      <dsp:spPr>
        <a:xfrm>
          <a:off x="5029199" y="797512"/>
          <a:ext cx="2748502" cy="954025"/>
        </a:xfrm>
        <a:custGeom>
          <a:avLst/>
          <a:gdLst/>
          <a:ahLst/>
          <a:cxnLst/>
          <a:rect l="0" t="0" r="0" b="0"/>
          <a:pathLst>
            <a:path>
              <a:moveTo>
                <a:pt x="0" y="0"/>
              </a:moveTo>
              <a:lnTo>
                <a:pt x="0" y="477012"/>
              </a:lnTo>
              <a:lnTo>
                <a:pt x="2748502" y="477012"/>
              </a:lnTo>
              <a:lnTo>
                <a:pt x="2748502" y="95402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A4331F-E0A3-4520-A4D9-5E3878BC3759}">
      <dsp:nvSpPr>
        <dsp:cNvPr id="0" name=""/>
        <dsp:cNvSpPr/>
      </dsp:nvSpPr>
      <dsp:spPr>
        <a:xfrm>
          <a:off x="2280697" y="797512"/>
          <a:ext cx="2748502" cy="954025"/>
        </a:xfrm>
        <a:custGeom>
          <a:avLst/>
          <a:gdLst/>
          <a:ahLst/>
          <a:cxnLst/>
          <a:rect l="0" t="0" r="0" b="0"/>
          <a:pathLst>
            <a:path>
              <a:moveTo>
                <a:pt x="2748502" y="0"/>
              </a:moveTo>
              <a:lnTo>
                <a:pt x="2748502" y="477012"/>
              </a:lnTo>
              <a:lnTo>
                <a:pt x="0" y="477012"/>
              </a:lnTo>
              <a:lnTo>
                <a:pt x="0" y="95402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CAA811-69BE-4CD9-8ECB-85D50385D242}">
      <dsp:nvSpPr>
        <dsp:cNvPr id="0" name=""/>
        <dsp:cNvSpPr/>
      </dsp:nvSpPr>
      <dsp:spPr>
        <a:xfrm>
          <a:off x="1082396" y="333"/>
          <a:ext cx="7893606" cy="797179"/>
        </a:xfrm>
        <a:prstGeom prst="rect">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uk-UA" sz="2600" kern="1200" dirty="0" smtClean="0"/>
            <a:t>В гомеопатії використовують два способи визначення ступеня розчинення лікарських засобів:</a:t>
          </a:r>
          <a:endParaRPr lang="ru-RU" sz="2600" kern="1200" dirty="0"/>
        </a:p>
      </dsp:txBody>
      <dsp:txXfrm>
        <a:off x="1082396" y="333"/>
        <a:ext cx="7893606" cy="797179"/>
      </dsp:txXfrm>
    </dsp:sp>
    <dsp:sp modelId="{D593F452-B217-415A-A158-FBE7FBB138EE}">
      <dsp:nvSpPr>
        <dsp:cNvPr id="0" name=""/>
        <dsp:cNvSpPr/>
      </dsp:nvSpPr>
      <dsp:spPr>
        <a:xfrm>
          <a:off x="9208" y="1751537"/>
          <a:ext cx="4542978" cy="2271489"/>
        </a:xfrm>
        <a:prstGeom prst="rect">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uk-UA" sz="2600" kern="1200" dirty="0" smtClean="0"/>
            <a:t> </a:t>
          </a:r>
          <a:r>
            <a:rPr lang="uk-UA" sz="2600" b="1" u="sng" kern="1200" dirty="0" smtClean="0"/>
            <a:t>десятинна</a:t>
          </a:r>
          <a:r>
            <a:rPr lang="uk-UA" sz="2600" kern="1200" dirty="0" smtClean="0"/>
            <a:t> (децимальна) шкала розведень позначується буквою D чи римською цифрою Х (D1, D2, Х1, Х2);</a:t>
          </a:r>
          <a:endParaRPr lang="ru-RU" sz="2600" kern="1200" dirty="0"/>
        </a:p>
      </dsp:txBody>
      <dsp:txXfrm>
        <a:off x="9208" y="1751537"/>
        <a:ext cx="4542978" cy="2271489"/>
      </dsp:txXfrm>
    </dsp:sp>
    <dsp:sp modelId="{D4C7716E-295C-4F1C-B5FA-97AB82962FD9}">
      <dsp:nvSpPr>
        <dsp:cNvPr id="0" name=""/>
        <dsp:cNvSpPr/>
      </dsp:nvSpPr>
      <dsp:spPr>
        <a:xfrm>
          <a:off x="5506212" y="1751537"/>
          <a:ext cx="4542978" cy="2271489"/>
        </a:xfrm>
        <a:prstGeom prst="rect">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uk-UA" sz="2600" b="1" u="sng" kern="1200" dirty="0" smtClean="0"/>
            <a:t>сотенна </a:t>
          </a:r>
          <a:r>
            <a:rPr lang="uk-UA" sz="2600" kern="1200" dirty="0" smtClean="0"/>
            <a:t>(</a:t>
          </a:r>
          <a:r>
            <a:rPr lang="uk-UA" sz="2600" kern="1200" dirty="0" err="1" smtClean="0"/>
            <a:t>центисимальна</a:t>
          </a:r>
          <a:r>
            <a:rPr lang="uk-UA" sz="2600" kern="1200" dirty="0" smtClean="0"/>
            <a:t>) шкала позначається буквами С, СН чи зовсім без букв – тільки арабською цифрою, яка відповідає номеру розчинення (С1, СН1, чи 1).</a:t>
          </a:r>
          <a:endParaRPr lang="ru-RU" sz="2600" kern="1200" dirty="0"/>
        </a:p>
      </dsp:txBody>
      <dsp:txXfrm>
        <a:off x="5506212" y="1751537"/>
        <a:ext cx="4542978" cy="227148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9009AC5-9E6D-44F7-8E51-6ABE6D583673}" type="datetimeFigureOut">
              <a:rPr lang="uk-UA" smtClean="0"/>
              <a:t>05.08.2021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8B67CE3-F346-4471-B8F3-3C56E0C9E9FF}"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0787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9009AC5-9E6D-44F7-8E51-6ABE6D583673}" type="datetimeFigureOut">
              <a:rPr lang="uk-UA" smtClean="0"/>
              <a:t>05.08.2021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8B67CE3-F346-4471-B8F3-3C56E0C9E9FF}" type="slidenum">
              <a:rPr lang="uk-UA" smtClean="0"/>
              <a:t>‹#›</a:t>
            </a:fld>
            <a:endParaRPr lang="uk-UA"/>
          </a:p>
        </p:txBody>
      </p:sp>
    </p:spTree>
    <p:extLst>
      <p:ext uri="{BB962C8B-B14F-4D97-AF65-F5344CB8AC3E}">
        <p14:creationId xmlns:p14="http://schemas.microsoft.com/office/powerpoint/2010/main" val="1877245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9009AC5-9E6D-44F7-8E51-6ABE6D583673}" type="datetimeFigureOut">
              <a:rPr lang="uk-UA" smtClean="0"/>
              <a:t>05.08.2021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8B67CE3-F346-4471-B8F3-3C56E0C9E9FF}"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6498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9009AC5-9E6D-44F7-8E51-6ABE6D583673}" type="datetimeFigureOut">
              <a:rPr lang="uk-UA" smtClean="0"/>
              <a:t>05.08.2021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8B67CE3-F346-4471-B8F3-3C56E0C9E9FF}" type="slidenum">
              <a:rPr lang="uk-UA" smtClean="0"/>
              <a:t>‹#›</a:t>
            </a:fld>
            <a:endParaRPr lang="uk-UA"/>
          </a:p>
        </p:txBody>
      </p:sp>
    </p:spTree>
    <p:extLst>
      <p:ext uri="{BB962C8B-B14F-4D97-AF65-F5344CB8AC3E}">
        <p14:creationId xmlns:p14="http://schemas.microsoft.com/office/powerpoint/2010/main" val="3001585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9009AC5-9E6D-44F7-8E51-6ABE6D583673}" type="datetimeFigureOut">
              <a:rPr lang="uk-UA" smtClean="0"/>
              <a:t>05.08.2021</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58B67CE3-F346-4471-B8F3-3C56E0C9E9FF}" type="slidenum">
              <a:rPr lang="uk-UA" smtClean="0"/>
              <a:t>‹#›</a:t>
            </a:fld>
            <a:endParaRPr lang="uk-UA"/>
          </a:p>
        </p:txBody>
      </p:sp>
    </p:spTree>
    <p:extLst>
      <p:ext uri="{BB962C8B-B14F-4D97-AF65-F5344CB8AC3E}">
        <p14:creationId xmlns:p14="http://schemas.microsoft.com/office/powerpoint/2010/main" val="2185848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9009AC5-9E6D-44F7-8E51-6ABE6D583673}" type="datetimeFigureOut">
              <a:rPr lang="uk-UA" smtClean="0"/>
              <a:t>05.08.2021</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58B67CE3-F346-4471-B8F3-3C56E0C9E9FF}" type="slidenum">
              <a:rPr lang="uk-UA" smtClean="0"/>
              <a:t>‹#›</a:t>
            </a:fld>
            <a:endParaRPr lang="uk-UA"/>
          </a:p>
        </p:txBody>
      </p:sp>
    </p:spTree>
    <p:extLst>
      <p:ext uri="{BB962C8B-B14F-4D97-AF65-F5344CB8AC3E}">
        <p14:creationId xmlns:p14="http://schemas.microsoft.com/office/powerpoint/2010/main" val="3859302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9009AC5-9E6D-44F7-8E51-6ABE6D583673}" type="datetimeFigureOut">
              <a:rPr lang="uk-UA" smtClean="0"/>
              <a:t>05.08.2021</a:t>
            </a:fld>
            <a:endParaRPr lang="uk-U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uk-UA"/>
          </a:p>
        </p:txBody>
      </p:sp>
      <p:sp>
        <p:nvSpPr>
          <p:cNvPr id="9" name="Slide Number Placeholder 8"/>
          <p:cNvSpPr>
            <a:spLocks noGrp="1"/>
          </p:cNvSpPr>
          <p:nvPr>
            <p:ph type="sldNum" sz="quarter" idx="12"/>
          </p:nvPr>
        </p:nvSpPr>
        <p:spPr/>
        <p:txBody>
          <a:bodyPr/>
          <a:lstStyle/>
          <a:p>
            <a:fld id="{58B67CE3-F346-4471-B8F3-3C56E0C9E9FF}" type="slidenum">
              <a:rPr lang="uk-UA" smtClean="0"/>
              <a:t>‹#›</a:t>
            </a:fld>
            <a:endParaRPr lang="uk-UA"/>
          </a:p>
        </p:txBody>
      </p:sp>
    </p:spTree>
    <p:extLst>
      <p:ext uri="{BB962C8B-B14F-4D97-AF65-F5344CB8AC3E}">
        <p14:creationId xmlns:p14="http://schemas.microsoft.com/office/powerpoint/2010/main" val="1826147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9009AC5-9E6D-44F7-8E51-6ABE6D583673}" type="datetimeFigureOut">
              <a:rPr lang="uk-UA" smtClean="0"/>
              <a:t>05.08.2021</a:t>
            </a:fld>
            <a:endParaRPr lang="uk-U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uk-U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8B67CE3-F346-4471-B8F3-3C56E0C9E9FF}" type="slidenum">
              <a:rPr lang="uk-UA" smtClean="0"/>
              <a:t>‹#›</a:t>
            </a:fld>
            <a:endParaRPr lang="uk-UA"/>
          </a:p>
        </p:txBody>
      </p:sp>
    </p:spTree>
    <p:extLst>
      <p:ext uri="{BB962C8B-B14F-4D97-AF65-F5344CB8AC3E}">
        <p14:creationId xmlns:p14="http://schemas.microsoft.com/office/powerpoint/2010/main" val="1920664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9009AC5-9E6D-44F7-8E51-6ABE6D583673}" type="datetimeFigureOut">
              <a:rPr lang="uk-UA" smtClean="0"/>
              <a:t>05.08.2021</a:t>
            </a:fld>
            <a:endParaRPr lang="uk-UA"/>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B67CE3-F346-4471-B8F3-3C56E0C9E9FF}" type="slidenum">
              <a:rPr lang="uk-UA" smtClean="0"/>
              <a:t>‹#›</a:t>
            </a:fld>
            <a:endParaRPr lang="uk-UA"/>
          </a:p>
        </p:txBody>
      </p:sp>
    </p:spTree>
    <p:extLst>
      <p:ext uri="{BB962C8B-B14F-4D97-AF65-F5344CB8AC3E}">
        <p14:creationId xmlns:p14="http://schemas.microsoft.com/office/powerpoint/2010/main" val="3679483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9009AC5-9E6D-44F7-8E51-6ABE6D583673}" type="datetimeFigureOut">
              <a:rPr lang="uk-UA" smtClean="0"/>
              <a:t>05.08.2021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8B67CE3-F346-4471-B8F3-3C56E0C9E9FF}" type="slidenum">
              <a:rPr lang="uk-UA" smtClean="0"/>
              <a:t>‹#›</a:t>
            </a:fld>
            <a:endParaRPr lang="uk-UA"/>
          </a:p>
        </p:txBody>
      </p:sp>
    </p:spTree>
    <p:extLst>
      <p:ext uri="{BB962C8B-B14F-4D97-AF65-F5344CB8AC3E}">
        <p14:creationId xmlns:p14="http://schemas.microsoft.com/office/powerpoint/2010/main" val="3094479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9009AC5-9E6D-44F7-8E51-6ABE6D583673}" type="datetimeFigureOut">
              <a:rPr lang="uk-UA" smtClean="0"/>
              <a:t>05.08.2021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8B67CE3-F346-4471-B8F3-3C56E0C9E9FF}" type="slidenum">
              <a:rPr lang="uk-UA" smtClean="0"/>
              <a:t>‹#›</a:t>
            </a:fld>
            <a:endParaRPr lang="uk-UA"/>
          </a:p>
        </p:txBody>
      </p:sp>
    </p:spTree>
    <p:extLst>
      <p:ext uri="{BB962C8B-B14F-4D97-AF65-F5344CB8AC3E}">
        <p14:creationId xmlns:p14="http://schemas.microsoft.com/office/powerpoint/2010/main" val="959015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9009AC5-9E6D-44F7-8E51-6ABE6D583673}" type="datetimeFigureOut">
              <a:rPr lang="uk-UA" smtClean="0"/>
              <a:t>05.08.2021</a:t>
            </a:fld>
            <a:endParaRPr lang="uk-UA"/>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uk-UA"/>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8B67CE3-F346-4471-B8F3-3C56E0C9E9FF}" type="slidenum">
              <a:rPr lang="uk-UA" smtClean="0"/>
              <a:t>‹#›</a:t>
            </a:fld>
            <a:endParaRPr lang="uk-UA"/>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0142438"/>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Гомеопатия и медицина. Врач должен знать все способы улучшения здоровья |  Здоровая жизнь | Здоровье | Аргументы и Факты"/>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050303" y="290285"/>
            <a:ext cx="8097574" cy="76944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ru-RU" sz="2200" b="1" dirty="0" smtClean="0">
                <a:solidFill>
                  <a:schemeClr val="tx2">
                    <a:lumMod val="10000"/>
                  </a:schemeClr>
                </a:solidFill>
              </a:rPr>
              <a:t>ОДЕСЬКИЙ НАЦ</a:t>
            </a:r>
            <a:r>
              <a:rPr lang="uk-UA" sz="2200" b="1" dirty="0" smtClean="0">
                <a:solidFill>
                  <a:schemeClr val="tx2">
                    <a:lumMod val="10000"/>
                  </a:schemeClr>
                </a:solidFill>
              </a:rPr>
              <a:t>І</a:t>
            </a:r>
            <a:r>
              <a:rPr lang="ru-RU" sz="2200" b="1" dirty="0" smtClean="0">
                <a:solidFill>
                  <a:schemeClr val="tx2">
                    <a:lumMod val="10000"/>
                  </a:schemeClr>
                </a:solidFill>
              </a:rPr>
              <a:t>ОНАЛЬНИЙ МЕДИЧНИЙ УНІВЕРСИТЕТ</a:t>
            </a:r>
          </a:p>
          <a:p>
            <a:pPr algn="ctr"/>
            <a:r>
              <a:rPr lang="uk-UA" sz="2200" b="1" dirty="0">
                <a:solidFill>
                  <a:schemeClr val="tx2">
                    <a:lumMod val="10000"/>
                  </a:schemeClr>
                </a:solidFill>
              </a:rPr>
              <a:t>КАФЕДРА ТЕХНОЛОГІЇ </a:t>
            </a:r>
            <a:r>
              <a:rPr lang="uk-UA" sz="2200" b="1" dirty="0" smtClean="0">
                <a:solidFill>
                  <a:schemeClr val="tx2">
                    <a:lumMod val="10000"/>
                  </a:schemeClr>
                </a:solidFill>
              </a:rPr>
              <a:t>ЛІКІВ</a:t>
            </a:r>
            <a:endParaRPr lang="uk-UA" sz="2200" b="1" dirty="0">
              <a:solidFill>
                <a:schemeClr val="tx2">
                  <a:lumMod val="10000"/>
                </a:schemeClr>
              </a:solidFill>
            </a:endParaRPr>
          </a:p>
        </p:txBody>
      </p:sp>
      <p:pic>
        <p:nvPicPr>
          <p:cNvPr id="6" name="Picture 2" descr="https://onmedu.edu.ua/wp-content/themes/medun/img/logos/logo-defaul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1906" y="88176"/>
            <a:ext cx="1485900" cy="1943101"/>
          </a:xfrm>
          <a:prstGeom prst="rect">
            <a:avLst/>
          </a:prstGeom>
          <a:noFill/>
          <a:extLst>
            <a:ext uri="{909E8E84-426E-40DD-AFC4-6F175D3DCCD1}">
              <a14:hiddenFill xmlns:a14="http://schemas.microsoft.com/office/drawing/2010/main">
                <a:solidFill>
                  <a:srgbClr val="FFFFFF"/>
                </a:solidFill>
              </a14:hiddenFill>
            </a:ext>
          </a:extLst>
        </p:spPr>
      </p:pic>
      <p:sp>
        <p:nvSpPr>
          <p:cNvPr id="8" name="Заголовок 1"/>
          <p:cNvSpPr txBox="1">
            <a:spLocks/>
          </p:cNvSpPr>
          <p:nvPr/>
        </p:nvSpPr>
        <p:spPr>
          <a:xfrm>
            <a:off x="1641390" y="1889090"/>
            <a:ext cx="8915399" cy="167193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Autofit/>
          </a:bodyPr>
          <a:lstStyle>
            <a:lvl1pPr algn="l" defTabSz="457200" rtl="0" eaLnBrk="1" latinLnBrk="0" hangingPunct="1">
              <a:spcBef>
                <a:spcPct val="0"/>
              </a:spcBef>
              <a:buNone/>
              <a:defRPr sz="5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ru-RU" b="1" dirty="0" err="1"/>
              <a:t>Потенціювання</a:t>
            </a:r>
            <a:r>
              <a:rPr lang="ru-RU" b="1" dirty="0"/>
              <a:t> </a:t>
            </a:r>
            <a:r>
              <a:rPr lang="ru-RU" b="1" dirty="0" err="1"/>
              <a:t>матричних</a:t>
            </a:r>
            <a:r>
              <a:rPr lang="ru-RU" b="1" dirty="0"/>
              <a:t> </a:t>
            </a:r>
            <a:r>
              <a:rPr lang="ru-RU" b="1" dirty="0" err="1"/>
              <a:t>насто</a:t>
            </a:r>
            <a:r>
              <a:rPr lang="uk-UA" b="1" dirty="0"/>
              <a:t>йок</a:t>
            </a:r>
            <a:r>
              <a:rPr lang="ru-RU" b="1" dirty="0"/>
              <a:t> </a:t>
            </a:r>
            <a:r>
              <a:rPr lang="ru-RU" b="1" dirty="0" err="1"/>
              <a:t>гомеопатичних</a:t>
            </a:r>
            <a:endParaRPr lang="uk-UA" sz="4000" b="1" dirty="0"/>
          </a:p>
        </p:txBody>
      </p:sp>
      <p:sp>
        <p:nvSpPr>
          <p:cNvPr id="9" name="TextBox 8"/>
          <p:cNvSpPr txBox="1"/>
          <p:nvPr/>
        </p:nvSpPr>
        <p:spPr>
          <a:xfrm>
            <a:off x="1847940" y="3731845"/>
            <a:ext cx="8299937"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dirty="0"/>
              <a:t>PhD </a:t>
            </a:r>
            <a:r>
              <a:rPr lang="uk-UA" sz="2400" dirty="0"/>
              <a:t>практичне заняття з дисципліни </a:t>
            </a:r>
            <a:endParaRPr lang="en-US" sz="2400" dirty="0"/>
          </a:p>
          <a:p>
            <a:pPr algn="ctr"/>
            <a:r>
              <a:rPr lang="uk-UA" sz="2400" dirty="0"/>
              <a:t>«Гомеопатичні препарати»</a:t>
            </a:r>
            <a:endParaRPr lang="uk-UA" sz="2400" dirty="0"/>
          </a:p>
        </p:txBody>
      </p:sp>
      <p:sp>
        <p:nvSpPr>
          <p:cNvPr id="10" name="TextBox 9"/>
          <p:cNvSpPr txBox="1"/>
          <p:nvPr/>
        </p:nvSpPr>
        <p:spPr>
          <a:xfrm>
            <a:off x="8459792" y="4748186"/>
            <a:ext cx="3136007"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r"/>
            <a:r>
              <a:rPr lang="ru-RU" altLang="ru-RU" sz="2000" b="1" dirty="0" err="1" smtClean="0">
                <a:solidFill>
                  <a:schemeClr val="tx2">
                    <a:lumMod val="10000"/>
                  </a:schemeClr>
                </a:solidFill>
              </a:rPr>
              <a:t>Презентацію</a:t>
            </a:r>
            <a:r>
              <a:rPr lang="ru-RU" altLang="ru-RU" sz="2000" b="1" dirty="0" smtClean="0">
                <a:solidFill>
                  <a:schemeClr val="tx2">
                    <a:lumMod val="10000"/>
                  </a:schemeClr>
                </a:solidFill>
              </a:rPr>
              <a:t> </a:t>
            </a:r>
            <a:r>
              <a:rPr lang="ru-RU" altLang="ru-RU" sz="2000" b="1" dirty="0" err="1" smtClean="0">
                <a:solidFill>
                  <a:schemeClr val="tx2">
                    <a:lumMod val="10000"/>
                  </a:schemeClr>
                </a:solidFill>
              </a:rPr>
              <a:t>підготував</a:t>
            </a:r>
            <a:r>
              <a:rPr lang="ru-RU" altLang="ru-RU" sz="2000" b="1" dirty="0" smtClean="0">
                <a:solidFill>
                  <a:schemeClr val="tx2">
                    <a:lumMod val="10000"/>
                  </a:schemeClr>
                </a:solidFill>
              </a:rPr>
              <a:t>:</a:t>
            </a:r>
            <a:endParaRPr lang="uk-UA" sz="2000" b="1" dirty="0" smtClean="0">
              <a:solidFill>
                <a:schemeClr val="tx2">
                  <a:lumMod val="10000"/>
                </a:schemeClr>
              </a:solidFill>
            </a:endParaRPr>
          </a:p>
          <a:p>
            <a:pPr algn="r"/>
            <a:r>
              <a:rPr lang="uk-UA" sz="2000" dirty="0" err="1" smtClean="0">
                <a:solidFill>
                  <a:schemeClr val="tx2">
                    <a:lumMod val="10000"/>
                  </a:schemeClr>
                </a:solidFill>
              </a:rPr>
              <a:t>д.фарм.н</a:t>
            </a:r>
            <a:r>
              <a:rPr lang="uk-UA" sz="2000" dirty="0" smtClean="0">
                <a:solidFill>
                  <a:schemeClr val="tx2">
                    <a:lumMod val="10000"/>
                  </a:schemeClr>
                </a:solidFill>
              </a:rPr>
              <a:t>. Борисюк І.Ю.</a:t>
            </a:r>
          </a:p>
          <a:p>
            <a:pPr algn="r"/>
            <a:r>
              <a:rPr lang="uk-UA" sz="2000" dirty="0" err="1" smtClean="0">
                <a:solidFill>
                  <a:schemeClr val="tx2">
                    <a:lumMod val="10000"/>
                  </a:schemeClr>
                </a:solidFill>
              </a:rPr>
              <a:t>к.ф.н</a:t>
            </a:r>
            <a:r>
              <a:rPr lang="uk-UA" sz="2000" dirty="0" smtClean="0">
                <a:solidFill>
                  <a:schemeClr val="tx2">
                    <a:lumMod val="10000"/>
                  </a:schemeClr>
                </a:solidFill>
              </a:rPr>
              <a:t>., доц. </a:t>
            </a:r>
            <a:r>
              <a:rPr lang="uk-UA" sz="2000" dirty="0" err="1" smtClean="0">
                <a:solidFill>
                  <a:schemeClr val="tx2">
                    <a:lumMod val="10000"/>
                  </a:schemeClr>
                </a:solidFill>
              </a:rPr>
              <a:t>Фізор</a:t>
            </a:r>
            <a:r>
              <a:rPr lang="uk-UA" sz="2000" dirty="0" smtClean="0">
                <a:solidFill>
                  <a:schemeClr val="tx2">
                    <a:lumMod val="10000"/>
                  </a:schemeClr>
                </a:solidFill>
              </a:rPr>
              <a:t> Н.С.</a:t>
            </a:r>
          </a:p>
          <a:p>
            <a:pPr algn="r"/>
            <a:r>
              <a:rPr lang="uk-UA" sz="2000" dirty="0" err="1" smtClean="0">
                <a:solidFill>
                  <a:schemeClr val="tx2">
                    <a:lumMod val="10000"/>
                  </a:schemeClr>
                </a:solidFill>
              </a:rPr>
              <a:t>к.ф.н</a:t>
            </a:r>
            <a:r>
              <a:rPr lang="uk-UA" sz="2000" dirty="0">
                <a:solidFill>
                  <a:schemeClr val="tx2">
                    <a:lumMod val="10000"/>
                  </a:schemeClr>
                </a:solidFill>
              </a:rPr>
              <a:t>., </a:t>
            </a:r>
            <a:r>
              <a:rPr lang="uk-UA" sz="2000" dirty="0" smtClean="0">
                <a:solidFill>
                  <a:schemeClr val="tx2">
                    <a:lumMod val="10000"/>
                  </a:schemeClr>
                </a:solidFill>
              </a:rPr>
              <a:t>доц</a:t>
            </a:r>
            <a:r>
              <a:rPr lang="uk-UA" sz="2000" dirty="0">
                <a:solidFill>
                  <a:schemeClr val="tx2">
                    <a:lumMod val="10000"/>
                  </a:schemeClr>
                </a:solidFill>
              </a:rPr>
              <a:t>.</a:t>
            </a:r>
            <a:r>
              <a:rPr lang="uk-UA" sz="2000" dirty="0" smtClean="0">
                <a:solidFill>
                  <a:schemeClr val="tx2">
                    <a:lumMod val="10000"/>
                  </a:schemeClr>
                </a:solidFill>
              </a:rPr>
              <a:t> </a:t>
            </a:r>
            <a:r>
              <a:rPr lang="uk-UA" sz="2000" dirty="0" err="1" smtClean="0">
                <a:solidFill>
                  <a:schemeClr val="tx2">
                    <a:lumMod val="10000"/>
                  </a:schemeClr>
                </a:solidFill>
              </a:rPr>
              <a:t>Сущук</a:t>
            </a:r>
            <a:r>
              <a:rPr lang="uk-UA" sz="2000" dirty="0" smtClean="0">
                <a:solidFill>
                  <a:schemeClr val="tx2">
                    <a:lumMod val="10000"/>
                  </a:schemeClr>
                </a:solidFill>
              </a:rPr>
              <a:t> Н.А.</a:t>
            </a:r>
          </a:p>
          <a:p>
            <a:pPr algn="r"/>
            <a:r>
              <a:rPr lang="uk-UA" sz="2000" dirty="0" err="1" smtClean="0">
                <a:solidFill>
                  <a:schemeClr val="tx2">
                    <a:lumMod val="10000"/>
                  </a:schemeClr>
                </a:solidFill>
              </a:rPr>
              <a:t>к.б.н</a:t>
            </a:r>
            <a:r>
              <a:rPr lang="uk-UA" sz="2000" dirty="0">
                <a:solidFill>
                  <a:schemeClr val="tx2">
                    <a:lumMod val="10000"/>
                  </a:schemeClr>
                </a:solidFill>
              </a:rPr>
              <a:t>., ас</a:t>
            </a:r>
            <a:r>
              <a:rPr lang="uk-UA" sz="2000" dirty="0" smtClean="0">
                <a:solidFill>
                  <a:schemeClr val="tx2">
                    <a:lumMod val="10000"/>
                  </a:schemeClr>
                </a:solidFill>
              </a:rPr>
              <a:t>. </a:t>
            </a:r>
            <a:r>
              <a:rPr lang="uk-UA" sz="2000" dirty="0" err="1" smtClean="0">
                <a:solidFill>
                  <a:schemeClr val="tx2">
                    <a:lumMod val="10000"/>
                  </a:schemeClr>
                </a:solidFill>
              </a:rPr>
              <a:t>Валіводзь</a:t>
            </a:r>
            <a:r>
              <a:rPr lang="uk-UA" sz="2000" dirty="0" smtClean="0">
                <a:solidFill>
                  <a:schemeClr val="tx2">
                    <a:lumMod val="10000"/>
                  </a:schemeClr>
                </a:solidFill>
              </a:rPr>
              <a:t> І.П.</a:t>
            </a:r>
          </a:p>
          <a:p>
            <a:pPr algn="r"/>
            <a:r>
              <a:rPr lang="uk-UA" sz="2000" dirty="0" smtClean="0">
                <a:solidFill>
                  <a:schemeClr val="tx2">
                    <a:lumMod val="10000"/>
                  </a:schemeClr>
                </a:solidFill>
              </a:rPr>
              <a:t>ас. </a:t>
            </a:r>
            <a:r>
              <a:rPr lang="uk-UA" sz="2000" dirty="0" err="1" smtClean="0">
                <a:solidFill>
                  <a:schemeClr val="tx2">
                    <a:lumMod val="10000"/>
                  </a:schemeClr>
                </a:solidFill>
              </a:rPr>
              <a:t>Акішева</a:t>
            </a:r>
            <a:r>
              <a:rPr lang="uk-UA" sz="2000" dirty="0" smtClean="0">
                <a:solidFill>
                  <a:schemeClr val="tx2">
                    <a:lumMod val="10000"/>
                  </a:schemeClr>
                </a:solidFill>
              </a:rPr>
              <a:t> А.С. </a:t>
            </a:r>
            <a:endParaRPr lang="uk-UA" sz="2000" dirty="0">
              <a:solidFill>
                <a:schemeClr val="tx2">
                  <a:lumMod val="10000"/>
                </a:schemeClr>
              </a:solidFill>
            </a:endParaRPr>
          </a:p>
        </p:txBody>
      </p:sp>
    </p:spTree>
    <p:extLst>
      <p:ext uri="{BB962C8B-B14F-4D97-AF65-F5344CB8AC3E}">
        <p14:creationId xmlns:p14="http://schemas.microsoft.com/office/powerpoint/2010/main" val="26467672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79" y="140678"/>
            <a:ext cx="10058400" cy="722476"/>
          </a:xfrm>
        </p:spPr>
        <p:txBody>
          <a:bodyPr/>
          <a:lstStyle/>
          <a:p>
            <a:pPr algn="ctr"/>
            <a:r>
              <a:rPr lang="uk-UA" b="1" i="1" dirty="0" smtClean="0">
                <a:solidFill>
                  <a:schemeClr val="tx1"/>
                </a:solidFill>
              </a:rPr>
              <a:t>План</a:t>
            </a:r>
            <a:endParaRPr lang="uk-UA" b="1" i="1" dirty="0">
              <a:solidFill>
                <a:schemeClr val="tx1"/>
              </a:solidFill>
            </a:endParaRPr>
          </a:p>
        </p:txBody>
      </p:sp>
      <p:sp>
        <p:nvSpPr>
          <p:cNvPr id="3" name="Объект 2"/>
          <p:cNvSpPr>
            <a:spLocks noGrp="1"/>
          </p:cNvSpPr>
          <p:nvPr>
            <p:ph idx="1"/>
          </p:nvPr>
        </p:nvSpPr>
        <p:spPr>
          <a:xfrm>
            <a:off x="852098" y="742574"/>
            <a:ext cx="10408083" cy="5869241"/>
          </a:xfrm>
        </p:spPr>
        <p:style>
          <a:lnRef idx="2">
            <a:schemeClr val="accent2"/>
          </a:lnRef>
          <a:fillRef idx="1">
            <a:schemeClr val="lt1"/>
          </a:fillRef>
          <a:effectRef idx="0">
            <a:schemeClr val="accent2"/>
          </a:effectRef>
          <a:fontRef idx="minor">
            <a:schemeClr val="dk1"/>
          </a:fontRef>
        </p:style>
        <p:txBody>
          <a:bodyPr>
            <a:noAutofit/>
          </a:bodyPr>
          <a:lstStyle/>
          <a:p>
            <a:pPr algn="ctr">
              <a:lnSpc>
                <a:spcPct val="120000"/>
              </a:lnSpc>
              <a:spcBef>
                <a:spcPts val="0"/>
              </a:spcBef>
              <a:spcAft>
                <a:spcPts val="0"/>
              </a:spcAft>
            </a:pPr>
            <a:r>
              <a:rPr lang="uk-UA" dirty="0">
                <a:solidFill>
                  <a:schemeClr val="tx1"/>
                </a:solidFill>
              </a:rPr>
              <a:t>1. </a:t>
            </a:r>
            <a:r>
              <a:rPr lang="ru-RU" dirty="0" err="1" smtClean="0">
                <a:solidFill>
                  <a:schemeClr val="tx1"/>
                </a:solidFill>
              </a:rPr>
              <a:t>Джерела</a:t>
            </a:r>
            <a:r>
              <a:rPr lang="ru-RU" dirty="0" smtClean="0">
                <a:solidFill>
                  <a:schemeClr val="tx1"/>
                </a:solidFill>
              </a:rPr>
              <a:t> </a:t>
            </a:r>
            <a:r>
              <a:rPr lang="ru-RU" dirty="0" err="1">
                <a:solidFill>
                  <a:schemeClr val="tx1"/>
                </a:solidFill>
              </a:rPr>
              <a:t>сировини</a:t>
            </a:r>
            <a:r>
              <a:rPr lang="ru-RU" dirty="0">
                <a:solidFill>
                  <a:schemeClr val="tx1"/>
                </a:solidFill>
              </a:rPr>
              <a:t> для </a:t>
            </a:r>
            <a:r>
              <a:rPr lang="ru-RU" dirty="0" err="1">
                <a:solidFill>
                  <a:schemeClr val="tx1"/>
                </a:solidFill>
              </a:rPr>
              <a:t>приготування</a:t>
            </a:r>
            <a:r>
              <a:rPr lang="ru-RU" dirty="0">
                <a:solidFill>
                  <a:schemeClr val="tx1"/>
                </a:solidFill>
              </a:rPr>
              <a:t> </a:t>
            </a:r>
            <a:r>
              <a:rPr lang="ru-RU" dirty="0" err="1">
                <a:solidFill>
                  <a:schemeClr val="tx1"/>
                </a:solidFill>
              </a:rPr>
              <a:t>гомеопатичних</a:t>
            </a:r>
            <a:r>
              <a:rPr lang="ru-RU" dirty="0">
                <a:solidFill>
                  <a:schemeClr val="tx1"/>
                </a:solidFill>
              </a:rPr>
              <a:t> </a:t>
            </a:r>
            <a:r>
              <a:rPr lang="ru-RU" dirty="0" err="1" smtClean="0">
                <a:solidFill>
                  <a:schemeClr val="tx1"/>
                </a:solidFill>
              </a:rPr>
              <a:t>препаратів</a:t>
            </a:r>
            <a:endParaRPr lang="ru-RU" dirty="0" smtClean="0">
              <a:solidFill>
                <a:schemeClr val="tx1"/>
              </a:solidFill>
            </a:endParaRPr>
          </a:p>
          <a:p>
            <a:pPr algn="ctr">
              <a:lnSpc>
                <a:spcPct val="120000"/>
              </a:lnSpc>
              <a:spcBef>
                <a:spcPts val="0"/>
              </a:spcBef>
              <a:spcAft>
                <a:spcPts val="0"/>
              </a:spcAft>
            </a:pPr>
            <a:r>
              <a:rPr lang="ru-RU" dirty="0">
                <a:solidFill>
                  <a:schemeClr val="tx1"/>
                </a:solidFill>
              </a:rPr>
              <a:t>2. </a:t>
            </a:r>
            <a:r>
              <a:rPr lang="ru-RU" dirty="0" err="1">
                <a:solidFill>
                  <a:schemeClr val="tx1"/>
                </a:solidFill>
              </a:rPr>
              <a:t>Класифікація</a:t>
            </a:r>
            <a:r>
              <a:rPr lang="ru-RU" dirty="0">
                <a:solidFill>
                  <a:schemeClr val="tx1"/>
                </a:solidFill>
              </a:rPr>
              <a:t> </a:t>
            </a:r>
            <a:r>
              <a:rPr lang="ru-RU" dirty="0" err="1">
                <a:solidFill>
                  <a:schemeClr val="tx1"/>
                </a:solidFill>
              </a:rPr>
              <a:t>лікарських</a:t>
            </a:r>
            <a:r>
              <a:rPr lang="ru-RU" dirty="0">
                <a:solidFill>
                  <a:schemeClr val="tx1"/>
                </a:solidFill>
              </a:rPr>
              <a:t> </a:t>
            </a:r>
            <a:r>
              <a:rPr lang="ru-RU" dirty="0" err="1">
                <a:solidFill>
                  <a:schemeClr val="tx1"/>
                </a:solidFill>
              </a:rPr>
              <a:t>засобів</a:t>
            </a:r>
            <a:r>
              <a:rPr lang="ru-RU" dirty="0">
                <a:solidFill>
                  <a:schemeClr val="tx1"/>
                </a:solidFill>
              </a:rPr>
              <a:t>, </a:t>
            </a:r>
            <a:r>
              <a:rPr lang="ru-RU" dirty="0" err="1">
                <a:solidFill>
                  <a:schemeClr val="tx1"/>
                </a:solidFill>
              </a:rPr>
              <a:t>які</a:t>
            </a:r>
            <a:r>
              <a:rPr lang="ru-RU" dirty="0">
                <a:solidFill>
                  <a:schemeClr val="tx1"/>
                </a:solidFill>
              </a:rPr>
              <a:t> </a:t>
            </a:r>
            <a:r>
              <a:rPr lang="ru-RU" dirty="0" err="1">
                <a:solidFill>
                  <a:schemeClr val="tx1"/>
                </a:solidFill>
              </a:rPr>
              <a:t>використовуються</a:t>
            </a:r>
            <a:r>
              <a:rPr lang="ru-RU" dirty="0">
                <a:solidFill>
                  <a:schemeClr val="tx1"/>
                </a:solidFill>
              </a:rPr>
              <a:t> в </a:t>
            </a:r>
            <a:r>
              <a:rPr lang="ru-RU" dirty="0" err="1" smtClean="0">
                <a:solidFill>
                  <a:schemeClr val="tx1"/>
                </a:solidFill>
              </a:rPr>
              <a:t>гомеопатії</a:t>
            </a:r>
            <a:r>
              <a:rPr lang="ru-RU" dirty="0" smtClean="0">
                <a:solidFill>
                  <a:schemeClr val="tx1"/>
                </a:solidFill>
              </a:rPr>
              <a:t>.</a:t>
            </a:r>
          </a:p>
          <a:p>
            <a:pPr algn="ctr">
              <a:lnSpc>
                <a:spcPct val="120000"/>
              </a:lnSpc>
              <a:spcBef>
                <a:spcPts val="0"/>
              </a:spcBef>
              <a:spcAft>
                <a:spcPts val="0"/>
              </a:spcAft>
            </a:pPr>
            <a:r>
              <a:rPr lang="uk-UA" dirty="0">
                <a:solidFill>
                  <a:schemeClr val="tx1"/>
                </a:solidFill>
              </a:rPr>
              <a:t>3. Гомеопатичне </a:t>
            </a:r>
            <a:r>
              <a:rPr lang="uk-UA" dirty="0" smtClean="0">
                <a:solidFill>
                  <a:schemeClr val="tx1"/>
                </a:solidFill>
              </a:rPr>
              <a:t>розведення</a:t>
            </a:r>
          </a:p>
          <a:p>
            <a:pPr algn="ctr">
              <a:lnSpc>
                <a:spcPct val="120000"/>
              </a:lnSpc>
              <a:spcBef>
                <a:spcPts val="0"/>
              </a:spcBef>
              <a:spcAft>
                <a:spcPts val="0"/>
              </a:spcAft>
            </a:pPr>
            <a:r>
              <a:rPr lang="uk-UA" dirty="0">
                <a:solidFill>
                  <a:schemeClr val="tx1"/>
                </a:solidFill>
              </a:rPr>
              <a:t>4. </a:t>
            </a:r>
            <a:r>
              <a:rPr lang="uk-UA" dirty="0" err="1">
                <a:solidFill>
                  <a:schemeClr val="tx1"/>
                </a:solidFill>
              </a:rPr>
              <a:t>Динамізація</a:t>
            </a:r>
            <a:r>
              <a:rPr lang="uk-UA" dirty="0">
                <a:solidFill>
                  <a:schemeClr val="tx1"/>
                </a:solidFill>
              </a:rPr>
              <a:t>, </a:t>
            </a:r>
            <a:r>
              <a:rPr lang="uk-UA" dirty="0" err="1" smtClean="0">
                <a:solidFill>
                  <a:schemeClr val="tx1"/>
                </a:solidFill>
              </a:rPr>
              <a:t>потенціюнування</a:t>
            </a:r>
            <a:endParaRPr lang="uk-UA" dirty="0" smtClean="0">
              <a:solidFill>
                <a:schemeClr val="tx1"/>
              </a:solidFill>
            </a:endParaRPr>
          </a:p>
          <a:p>
            <a:pPr algn="ctr">
              <a:lnSpc>
                <a:spcPct val="120000"/>
              </a:lnSpc>
              <a:spcBef>
                <a:spcPts val="0"/>
              </a:spcBef>
              <a:spcAft>
                <a:spcPts val="0"/>
              </a:spcAft>
            </a:pPr>
            <a:r>
              <a:rPr lang="ru-RU" dirty="0">
                <a:solidFill>
                  <a:schemeClr val="tx1"/>
                </a:solidFill>
              </a:rPr>
              <a:t>5. Робота з </a:t>
            </a:r>
            <a:r>
              <a:rPr lang="ru-RU" dirty="0" err="1">
                <a:solidFill>
                  <a:schemeClr val="tx1"/>
                </a:solidFill>
              </a:rPr>
              <a:t>приготування</a:t>
            </a:r>
            <a:r>
              <a:rPr lang="ru-RU" dirty="0">
                <a:solidFill>
                  <a:schemeClr val="tx1"/>
                </a:solidFill>
              </a:rPr>
              <a:t> </a:t>
            </a:r>
            <a:r>
              <a:rPr lang="ru-RU" dirty="0" err="1">
                <a:solidFill>
                  <a:schemeClr val="tx1"/>
                </a:solidFill>
              </a:rPr>
              <a:t>гомеопатичних</a:t>
            </a:r>
            <a:r>
              <a:rPr lang="ru-RU" dirty="0">
                <a:solidFill>
                  <a:schemeClr val="tx1"/>
                </a:solidFill>
              </a:rPr>
              <a:t> </a:t>
            </a:r>
            <a:r>
              <a:rPr lang="ru-RU" dirty="0" err="1">
                <a:solidFill>
                  <a:schemeClr val="tx1"/>
                </a:solidFill>
              </a:rPr>
              <a:t>ліків</a:t>
            </a:r>
            <a:r>
              <a:rPr lang="ru-RU" dirty="0">
                <a:solidFill>
                  <a:schemeClr val="tx1"/>
                </a:solidFill>
              </a:rPr>
              <a:t> </a:t>
            </a:r>
            <a:endParaRPr lang="ru-RU" dirty="0" smtClean="0">
              <a:solidFill>
                <a:schemeClr val="tx1"/>
              </a:solidFill>
            </a:endParaRPr>
          </a:p>
          <a:p>
            <a:pPr algn="ctr">
              <a:lnSpc>
                <a:spcPct val="120000"/>
              </a:lnSpc>
              <a:spcBef>
                <a:spcPts val="0"/>
              </a:spcBef>
              <a:spcAft>
                <a:spcPts val="0"/>
              </a:spcAft>
            </a:pPr>
            <a:r>
              <a:rPr lang="uk-UA" dirty="0" smtClean="0">
                <a:solidFill>
                  <a:schemeClr val="tx1"/>
                </a:solidFill>
              </a:rPr>
              <a:t>6</a:t>
            </a:r>
            <a:r>
              <a:rPr lang="uk-UA" dirty="0">
                <a:solidFill>
                  <a:schemeClr val="tx1"/>
                </a:solidFill>
              </a:rPr>
              <a:t>. Способи визначення ступеня розчинення лікарських </a:t>
            </a:r>
            <a:r>
              <a:rPr lang="uk-UA" dirty="0" smtClean="0">
                <a:solidFill>
                  <a:schemeClr val="tx1"/>
                </a:solidFill>
              </a:rPr>
              <a:t>засобів</a:t>
            </a:r>
          </a:p>
          <a:p>
            <a:pPr algn="ctr">
              <a:lnSpc>
                <a:spcPct val="120000"/>
              </a:lnSpc>
              <a:spcBef>
                <a:spcPts val="0"/>
              </a:spcBef>
              <a:spcAft>
                <a:spcPts val="0"/>
              </a:spcAft>
            </a:pPr>
            <a:r>
              <a:rPr lang="uk-UA" dirty="0">
                <a:solidFill>
                  <a:schemeClr val="tx1"/>
                </a:solidFill>
              </a:rPr>
              <a:t>7. Розведення за десятковою та сотенною </a:t>
            </a:r>
            <a:r>
              <a:rPr lang="uk-UA" dirty="0" smtClean="0">
                <a:solidFill>
                  <a:schemeClr val="tx1"/>
                </a:solidFill>
              </a:rPr>
              <a:t>шкалою</a:t>
            </a:r>
          </a:p>
          <a:p>
            <a:pPr algn="ctr">
              <a:lnSpc>
                <a:spcPct val="120000"/>
              </a:lnSpc>
              <a:spcBef>
                <a:spcPts val="0"/>
              </a:spcBef>
              <a:spcAft>
                <a:spcPts val="0"/>
              </a:spcAft>
            </a:pPr>
            <a:r>
              <a:rPr lang="ru-RU" dirty="0">
                <a:solidFill>
                  <a:schemeClr val="tx1"/>
                </a:solidFill>
              </a:rPr>
              <a:t>8. </a:t>
            </a:r>
            <a:r>
              <a:rPr lang="ru-RU" dirty="0" err="1">
                <a:solidFill>
                  <a:schemeClr val="tx1"/>
                </a:solidFill>
              </a:rPr>
              <a:t>Розведення</a:t>
            </a:r>
            <a:r>
              <a:rPr lang="ru-RU" dirty="0">
                <a:solidFill>
                  <a:schemeClr val="tx1"/>
                </a:solidFill>
              </a:rPr>
              <a:t> за метод - по </a:t>
            </a:r>
            <a:r>
              <a:rPr lang="ru-RU" dirty="0" smtClean="0">
                <a:solidFill>
                  <a:schemeClr val="tx1"/>
                </a:solidFill>
              </a:rPr>
              <a:t>Корсакову</a:t>
            </a:r>
          </a:p>
          <a:p>
            <a:pPr algn="ctr">
              <a:lnSpc>
                <a:spcPct val="120000"/>
              </a:lnSpc>
              <a:spcBef>
                <a:spcPts val="0"/>
              </a:spcBef>
              <a:spcAft>
                <a:spcPts val="0"/>
              </a:spcAft>
            </a:pPr>
            <a:r>
              <a:rPr lang="uk-UA" dirty="0">
                <a:solidFill>
                  <a:schemeClr val="tx1"/>
                </a:solidFill>
              </a:rPr>
              <a:t>9. Існують наступні ступені </a:t>
            </a:r>
            <a:r>
              <a:rPr lang="uk-UA" dirty="0" smtClean="0">
                <a:solidFill>
                  <a:schemeClr val="tx1"/>
                </a:solidFill>
              </a:rPr>
              <a:t>розведення</a:t>
            </a:r>
          </a:p>
          <a:p>
            <a:pPr algn="ctr">
              <a:lnSpc>
                <a:spcPct val="120000"/>
              </a:lnSpc>
              <a:spcBef>
                <a:spcPts val="0"/>
              </a:spcBef>
              <a:spcAft>
                <a:spcPts val="0"/>
              </a:spcAft>
            </a:pPr>
            <a:r>
              <a:rPr lang="uk-UA" dirty="0">
                <a:solidFill>
                  <a:schemeClr val="tx1"/>
                </a:solidFill>
              </a:rPr>
              <a:t>10. Децимальні </a:t>
            </a:r>
            <a:r>
              <a:rPr lang="uk-UA" dirty="0" smtClean="0">
                <a:solidFill>
                  <a:schemeClr val="tx1"/>
                </a:solidFill>
              </a:rPr>
              <a:t>потенції</a:t>
            </a:r>
          </a:p>
          <a:p>
            <a:pPr algn="ctr">
              <a:lnSpc>
                <a:spcPct val="120000"/>
              </a:lnSpc>
              <a:spcBef>
                <a:spcPts val="0"/>
              </a:spcBef>
              <a:spcAft>
                <a:spcPts val="0"/>
              </a:spcAft>
            </a:pPr>
            <a:r>
              <a:rPr lang="uk-UA" dirty="0">
                <a:solidFill>
                  <a:schemeClr val="tx1"/>
                </a:solidFill>
              </a:rPr>
              <a:t>11. </a:t>
            </a:r>
            <a:r>
              <a:rPr lang="uk-UA" dirty="0" err="1">
                <a:solidFill>
                  <a:schemeClr val="tx1"/>
                </a:solidFill>
              </a:rPr>
              <a:t>Центисимальні</a:t>
            </a:r>
            <a:r>
              <a:rPr lang="uk-UA" dirty="0">
                <a:solidFill>
                  <a:schemeClr val="tx1"/>
                </a:solidFill>
              </a:rPr>
              <a:t> </a:t>
            </a:r>
            <a:r>
              <a:rPr lang="uk-UA" dirty="0" smtClean="0">
                <a:solidFill>
                  <a:schemeClr val="tx1"/>
                </a:solidFill>
              </a:rPr>
              <a:t>потенції</a:t>
            </a:r>
          </a:p>
          <a:p>
            <a:pPr algn="ctr">
              <a:lnSpc>
                <a:spcPct val="120000"/>
              </a:lnSpc>
              <a:spcBef>
                <a:spcPts val="0"/>
              </a:spcBef>
              <a:spcAft>
                <a:spcPts val="0"/>
              </a:spcAft>
            </a:pPr>
            <a:r>
              <a:rPr lang="ru-RU" dirty="0">
                <a:solidFill>
                  <a:schemeClr val="tx1"/>
                </a:solidFill>
              </a:rPr>
              <a:t>12. Шкала </a:t>
            </a:r>
            <a:r>
              <a:rPr lang="ru-RU" dirty="0" err="1" smtClean="0">
                <a:solidFill>
                  <a:schemeClr val="tx1"/>
                </a:solidFill>
              </a:rPr>
              <a:t>потенціювання</a:t>
            </a:r>
            <a:endParaRPr lang="ru-RU" dirty="0" smtClean="0">
              <a:solidFill>
                <a:schemeClr val="tx1"/>
              </a:solidFill>
            </a:endParaRPr>
          </a:p>
          <a:p>
            <a:pPr algn="ctr">
              <a:lnSpc>
                <a:spcPct val="120000"/>
              </a:lnSpc>
              <a:spcBef>
                <a:spcPts val="0"/>
              </a:spcBef>
              <a:spcAft>
                <a:spcPts val="0"/>
              </a:spcAft>
            </a:pPr>
            <a:r>
              <a:rPr lang="ru-RU" dirty="0">
                <a:solidFill>
                  <a:schemeClr val="tx1"/>
                </a:solidFill>
              </a:rPr>
              <a:t>13. </a:t>
            </a:r>
            <a:r>
              <a:rPr lang="ru-RU" dirty="0" err="1">
                <a:solidFill>
                  <a:schemeClr val="tx1"/>
                </a:solidFill>
              </a:rPr>
              <a:t>Дози</a:t>
            </a:r>
            <a:r>
              <a:rPr lang="ru-RU" dirty="0">
                <a:solidFill>
                  <a:schemeClr val="tx1"/>
                </a:solidFill>
              </a:rPr>
              <a:t> </a:t>
            </a:r>
            <a:r>
              <a:rPr lang="ru-RU" dirty="0" err="1">
                <a:solidFill>
                  <a:schemeClr val="tx1"/>
                </a:solidFill>
              </a:rPr>
              <a:t>препаратів</a:t>
            </a:r>
            <a:r>
              <a:rPr lang="ru-RU" dirty="0">
                <a:solidFill>
                  <a:schemeClr val="tx1"/>
                </a:solidFill>
              </a:rPr>
              <a:t> і частота </a:t>
            </a:r>
            <a:r>
              <a:rPr lang="ru-RU" dirty="0" err="1">
                <a:solidFill>
                  <a:schemeClr val="tx1"/>
                </a:solidFill>
              </a:rPr>
              <a:t>їх</a:t>
            </a:r>
            <a:r>
              <a:rPr lang="ru-RU" dirty="0">
                <a:solidFill>
                  <a:schemeClr val="tx1"/>
                </a:solidFill>
              </a:rPr>
              <a:t> </a:t>
            </a:r>
            <a:r>
              <a:rPr lang="ru-RU" dirty="0" err="1">
                <a:solidFill>
                  <a:schemeClr val="tx1"/>
                </a:solidFill>
              </a:rPr>
              <a:t>прийому</a:t>
            </a:r>
            <a:r>
              <a:rPr lang="ru-RU" dirty="0">
                <a:solidFill>
                  <a:schemeClr val="tx1"/>
                </a:solidFill>
              </a:rPr>
              <a:t> в </a:t>
            </a:r>
            <a:r>
              <a:rPr lang="ru-RU" dirty="0" err="1">
                <a:solidFill>
                  <a:schemeClr val="tx1"/>
                </a:solidFill>
              </a:rPr>
              <a:t>гомеопатичного</a:t>
            </a:r>
            <a:r>
              <a:rPr lang="ru-RU" dirty="0">
                <a:solidFill>
                  <a:schemeClr val="tx1"/>
                </a:solidFill>
              </a:rPr>
              <a:t> </a:t>
            </a:r>
            <a:r>
              <a:rPr lang="ru-RU" dirty="0" err="1" smtClean="0">
                <a:solidFill>
                  <a:schemeClr val="tx1"/>
                </a:solidFill>
              </a:rPr>
              <a:t>лікування</a:t>
            </a:r>
            <a:endParaRPr lang="ru-RU" dirty="0" smtClean="0">
              <a:solidFill>
                <a:schemeClr val="tx1"/>
              </a:solidFill>
            </a:endParaRPr>
          </a:p>
          <a:p>
            <a:pPr algn="ctr">
              <a:lnSpc>
                <a:spcPct val="120000"/>
              </a:lnSpc>
              <a:spcBef>
                <a:spcPts val="0"/>
              </a:spcBef>
              <a:spcAft>
                <a:spcPts val="0"/>
              </a:spcAft>
            </a:pPr>
            <a:r>
              <a:rPr lang="uk-UA" dirty="0">
                <a:solidFill>
                  <a:schemeClr val="tx1"/>
                </a:solidFill>
              </a:rPr>
              <a:t>14. </a:t>
            </a:r>
            <a:r>
              <a:rPr lang="uk-UA" dirty="0" smtClean="0">
                <a:solidFill>
                  <a:schemeClr val="tx1"/>
                </a:solidFill>
              </a:rPr>
              <a:t>Термінологія</a:t>
            </a:r>
          </a:p>
          <a:p>
            <a:pPr algn="ctr">
              <a:lnSpc>
                <a:spcPct val="120000"/>
              </a:lnSpc>
              <a:spcBef>
                <a:spcPts val="0"/>
              </a:spcBef>
              <a:spcAft>
                <a:spcPts val="0"/>
              </a:spcAft>
            </a:pPr>
            <a:r>
              <a:rPr lang="uk-UA" dirty="0">
                <a:solidFill>
                  <a:schemeClr val="tx1"/>
                </a:solidFill>
              </a:rPr>
              <a:t>15. Питання для самоконтролю </a:t>
            </a:r>
            <a:endParaRPr lang="uk-UA" dirty="0" smtClean="0">
              <a:solidFill>
                <a:schemeClr val="tx1"/>
              </a:solidFill>
            </a:endParaRPr>
          </a:p>
          <a:p>
            <a:pPr algn="ctr">
              <a:lnSpc>
                <a:spcPct val="120000"/>
              </a:lnSpc>
              <a:spcBef>
                <a:spcPts val="0"/>
              </a:spcBef>
              <a:spcAft>
                <a:spcPts val="0"/>
              </a:spcAft>
            </a:pPr>
            <a:r>
              <a:rPr lang="uk-UA" dirty="0">
                <a:solidFill>
                  <a:schemeClr val="tx1"/>
                </a:solidFill>
              </a:rPr>
              <a:t>16. Тести</a:t>
            </a:r>
            <a:endParaRPr lang="ru-RU" dirty="0" smtClean="0">
              <a:solidFill>
                <a:schemeClr val="tx1"/>
              </a:solidFill>
            </a:endParaRPr>
          </a:p>
        </p:txBody>
      </p:sp>
    </p:spTree>
    <p:extLst>
      <p:ext uri="{BB962C8B-B14F-4D97-AF65-F5344CB8AC3E}">
        <p14:creationId xmlns:p14="http://schemas.microsoft.com/office/powerpoint/2010/main" val="20215068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ru-RU" b="1" dirty="0" smtClean="0"/>
              <a:t>1. </a:t>
            </a:r>
            <a:r>
              <a:rPr lang="ru-RU" b="1" dirty="0" err="1" smtClean="0"/>
              <a:t>Джерела</a:t>
            </a:r>
            <a:r>
              <a:rPr lang="ru-RU" b="1" dirty="0" smtClean="0"/>
              <a:t> </a:t>
            </a:r>
            <a:r>
              <a:rPr lang="ru-RU" b="1" dirty="0" err="1"/>
              <a:t>сировини</a:t>
            </a:r>
            <a:r>
              <a:rPr lang="ru-RU" b="1" dirty="0"/>
              <a:t> для </a:t>
            </a:r>
            <a:r>
              <a:rPr lang="ru-RU" b="1" dirty="0" err="1"/>
              <a:t>приготування</a:t>
            </a:r>
            <a:r>
              <a:rPr lang="ru-RU" b="1" dirty="0"/>
              <a:t> </a:t>
            </a:r>
            <a:r>
              <a:rPr lang="ru-RU" b="1" dirty="0" err="1"/>
              <a:t>гомеопатичних</a:t>
            </a:r>
            <a:r>
              <a:rPr lang="ru-RU" b="1" dirty="0"/>
              <a:t> </a:t>
            </a:r>
            <a:r>
              <a:rPr lang="ru-RU" b="1" dirty="0" err="1" smtClean="0"/>
              <a:t>препаратів</a:t>
            </a:r>
            <a:endParaRPr lang="uk-UA" b="1"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6836" y="2163489"/>
            <a:ext cx="9520552" cy="3111895"/>
          </a:xfrm>
        </p:spPr>
      </p:pic>
    </p:spTree>
    <p:extLst>
      <p:ext uri="{BB962C8B-B14F-4D97-AF65-F5344CB8AC3E}">
        <p14:creationId xmlns:p14="http://schemas.microsoft.com/office/powerpoint/2010/main" val="618959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91401" y="1175658"/>
            <a:ext cx="11575701" cy="4813160"/>
          </a:xfrm>
        </p:spPr>
        <p:txBody>
          <a:bodyPr>
            <a:normAutofit/>
          </a:bodyPr>
          <a:lstStyle/>
          <a:p>
            <a:pPr marL="0" indent="361950" algn="just">
              <a:buFont typeface="Arial" panose="020B0604020202020204" pitchFamily="34" charset="0"/>
              <a:buChar char="•"/>
              <a:tabLst>
                <a:tab pos="0" algn="l"/>
              </a:tabLst>
            </a:pPr>
            <a:r>
              <a:rPr lang="uk-UA" dirty="0">
                <a:solidFill>
                  <a:schemeClr val="tx1"/>
                </a:solidFill>
              </a:rPr>
              <a:t>Гомеопатичні  засоби  готують  із  основних  (базових,  або  первинних) </a:t>
            </a:r>
            <a:r>
              <a:rPr lang="uk-UA" dirty="0" smtClean="0">
                <a:solidFill>
                  <a:schemeClr val="tx1"/>
                </a:solidFill>
              </a:rPr>
              <a:t> гомеопатичних  </a:t>
            </a:r>
            <a:r>
              <a:rPr lang="uk-UA" dirty="0">
                <a:solidFill>
                  <a:schemeClr val="tx1"/>
                </a:solidFill>
              </a:rPr>
              <a:t>препаратів  з  певним  вмістом  лікарських  речовин.  </a:t>
            </a:r>
            <a:endParaRPr lang="uk-UA" dirty="0" smtClean="0">
              <a:solidFill>
                <a:schemeClr val="tx1"/>
              </a:solidFill>
            </a:endParaRPr>
          </a:p>
          <a:p>
            <a:pPr marL="0" indent="361950" algn="just">
              <a:buFont typeface="Arial" panose="020B0604020202020204" pitchFamily="34" charset="0"/>
              <a:buChar char="•"/>
              <a:tabLst>
                <a:tab pos="0" algn="l"/>
              </a:tabLst>
            </a:pPr>
            <a:r>
              <a:rPr lang="uk-UA" dirty="0" smtClean="0">
                <a:solidFill>
                  <a:schemeClr val="tx1"/>
                </a:solidFill>
              </a:rPr>
              <a:t>Згідно Гомеопатичної  </a:t>
            </a:r>
            <a:r>
              <a:rPr lang="uk-UA" dirty="0">
                <a:solidFill>
                  <a:schemeClr val="tx1"/>
                </a:solidFill>
              </a:rPr>
              <a:t>фармакопеї  до  основних  гомеопатичних  препаратів </a:t>
            </a:r>
            <a:r>
              <a:rPr lang="uk-UA" dirty="0" smtClean="0">
                <a:solidFill>
                  <a:schemeClr val="tx1"/>
                </a:solidFill>
              </a:rPr>
              <a:t>відносяться</a:t>
            </a:r>
            <a:r>
              <a:rPr lang="uk-UA" dirty="0">
                <a:solidFill>
                  <a:schemeClr val="tx1"/>
                </a:solidFill>
              </a:rPr>
              <a:t>:  есенції  (45%);  настоянки,  або  тинктури  (23%);  розчини  (10%); </a:t>
            </a:r>
            <a:r>
              <a:rPr lang="uk-UA" dirty="0" err="1" smtClean="0">
                <a:solidFill>
                  <a:schemeClr val="tx1"/>
                </a:solidFill>
              </a:rPr>
              <a:t>тритурації</a:t>
            </a:r>
            <a:r>
              <a:rPr lang="uk-UA" dirty="0">
                <a:solidFill>
                  <a:schemeClr val="tx1"/>
                </a:solidFill>
              </a:rPr>
              <a:t>, або порошкові розтирання (22%). </a:t>
            </a:r>
          </a:p>
          <a:p>
            <a:pPr marL="0" indent="361950" algn="just">
              <a:buFont typeface="Arial" panose="020B0604020202020204" pitchFamily="34" charset="0"/>
              <a:buChar char="•"/>
              <a:tabLst>
                <a:tab pos="0" algn="l"/>
              </a:tabLst>
            </a:pPr>
            <a:r>
              <a:rPr lang="uk-UA" b="1" i="1" dirty="0">
                <a:solidFill>
                  <a:schemeClr val="tx1"/>
                </a:solidFill>
              </a:rPr>
              <a:t>Есенції</a:t>
            </a:r>
            <a:r>
              <a:rPr lang="uk-UA" dirty="0">
                <a:solidFill>
                  <a:schemeClr val="tx1"/>
                </a:solidFill>
              </a:rPr>
              <a:t> (гомеопатичні матричні настоянки): вихідним матеріалом є </a:t>
            </a:r>
            <a:r>
              <a:rPr lang="uk-UA" dirty="0" smtClean="0">
                <a:solidFill>
                  <a:schemeClr val="tx1"/>
                </a:solidFill>
              </a:rPr>
              <a:t>свіжий  </a:t>
            </a:r>
            <a:r>
              <a:rPr lang="uk-UA" dirty="0">
                <a:solidFill>
                  <a:schemeClr val="tx1"/>
                </a:solidFill>
              </a:rPr>
              <a:t>сік  рослин  або  їх  частин,  змішаний  для  консервування  з  90%-</a:t>
            </a:r>
            <a:r>
              <a:rPr lang="uk-UA" dirty="0" err="1">
                <a:solidFill>
                  <a:schemeClr val="tx1"/>
                </a:solidFill>
              </a:rPr>
              <a:t>им</a:t>
            </a:r>
            <a:r>
              <a:rPr lang="uk-UA" dirty="0">
                <a:solidFill>
                  <a:schemeClr val="tx1"/>
                </a:solidFill>
              </a:rPr>
              <a:t> </a:t>
            </a:r>
            <a:r>
              <a:rPr lang="uk-UA" dirty="0" smtClean="0">
                <a:solidFill>
                  <a:schemeClr val="tx1"/>
                </a:solidFill>
              </a:rPr>
              <a:t> спиртом</a:t>
            </a:r>
            <a:r>
              <a:rPr lang="uk-UA" dirty="0">
                <a:solidFill>
                  <a:schemeClr val="tx1"/>
                </a:solidFill>
              </a:rPr>
              <a:t>. </a:t>
            </a:r>
          </a:p>
          <a:p>
            <a:pPr marL="0" indent="361950" algn="just">
              <a:buFont typeface="Arial" panose="020B0604020202020204" pitchFamily="34" charset="0"/>
              <a:buChar char="•"/>
              <a:tabLst>
                <a:tab pos="0" algn="l"/>
              </a:tabLst>
            </a:pPr>
            <a:r>
              <a:rPr lang="uk-UA" b="1" i="1" dirty="0">
                <a:solidFill>
                  <a:schemeClr val="tx1"/>
                </a:solidFill>
              </a:rPr>
              <a:t>Настоянки:  </a:t>
            </a:r>
            <a:r>
              <a:rPr lang="uk-UA" dirty="0">
                <a:solidFill>
                  <a:schemeClr val="tx1"/>
                </a:solidFill>
              </a:rPr>
              <a:t>вихідний  матеріал  –  висушені  і  подрібнені  в  порошок </a:t>
            </a:r>
            <a:r>
              <a:rPr lang="uk-UA" dirty="0" smtClean="0">
                <a:solidFill>
                  <a:schemeClr val="tx1"/>
                </a:solidFill>
              </a:rPr>
              <a:t>рослини </a:t>
            </a:r>
            <a:r>
              <a:rPr lang="uk-UA" dirty="0">
                <a:solidFill>
                  <a:schemeClr val="tx1"/>
                </a:solidFill>
              </a:rPr>
              <a:t>або свіжі тваринні субстанції (бджоли, </a:t>
            </a:r>
            <a:r>
              <a:rPr lang="uk-UA" dirty="0" err="1">
                <a:solidFill>
                  <a:schemeClr val="tx1"/>
                </a:solidFill>
              </a:rPr>
              <a:t>мурахи</a:t>
            </a:r>
            <a:r>
              <a:rPr lang="uk-UA" dirty="0">
                <a:solidFill>
                  <a:schemeClr val="tx1"/>
                </a:solidFill>
              </a:rPr>
              <a:t> і </a:t>
            </a:r>
            <a:r>
              <a:rPr lang="uk-UA" dirty="0" err="1">
                <a:solidFill>
                  <a:schemeClr val="tx1"/>
                </a:solidFill>
              </a:rPr>
              <a:t>т.д</a:t>
            </a:r>
            <a:r>
              <a:rPr lang="uk-UA" dirty="0">
                <a:solidFill>
                  <a:schemeClr val="tx1"/>
                </a:solidFill>
              </a:rPr>
              <a:t>.). Екстрагується </a:t>
            </a:r>
            <a:r>
              <a:rPr lang="uk-UA" dirty="0" smtClean="0">
                <a:solidFill>
                  <a:schemeClr val="tx1"/>
                </a:solidFill>
              </a:rPr>
              <a:t>90</a:t>
            </a:r>
            <a:r>
              <a:rPr lang="uk-UA" dirty="0">
                <a:solidFill>
                  <a:schemeClr val="tx1"/>
                </a:solidFill>
              </a:rPr>
              <a:t>,  60,  45%-</a:t>
            </a:r>
            <a:r>
              <a:rPr lang="uk-UA" dirty="0" err="1">
                <a:solidFill>
                  <a:schemeClr val="tx1"/>
                </a:solidFill>
              </a:rPr>
              <a:t>им</a:t>
            </a:r>
            <a:r>
              <a:rPr lang="uk-UA" dirty="0">
                <a:solidFill>
                  <a:schemeClr val="tx1"/>
                </a:solidFill>
              </a:rPr>
              <a:t>  етанолом  в  залежності  від  виду  рослини  шляхом  мацерації </a:t>
            </a:r>
            <a:r>
              <a:rPr lang="uk-UA" dirty="0" smtClean="0">
                <a:solidFill>
                  <a:schemeClr val="tx1"/>
                </a:solidFill>
              </a:rPr>
              <a:t>(</a:t>
            </a:r>
            <a:r>
              <a:rPr lang="uk-UA" dirty="0">
                <a:solidFill>
                  <a:schemeClr val="tx1"/>
                </a:solidFill>
              </a:rPr>
              <a:t>вимочування) або </a:t>
            </a:r>
            <a:r>
              <a:rPr lang="uk-UA" dirty="0" err="1">
                <a:solidFill>
                  <a:schemeClr val="tx1"/>
                </a:solidFill>
              </a:rPr>
              <a:t>перколяції</a:t>
            </a:r>
            <a:r>
              <a:rPr lang="uk-UA" dirty="0">
                <a:solidFill>
                  <a:schemeClr val="tx1"/>
                </a:solidFill>
              </a:rPr>
              <a:t>. </a:t>
            </a:r>
          </a:p>
          <a:p>
            <a:pPr marL="0" indent="361950" algn="just">
              <a:buFont typeface="Arial" panose="020B0604020202020204" pitchFamily="34" charset="0"/>
              <a:buChar char="•"/>
              <a:tabLst>
                <a:tab pos="0" algn="l"/>
              </a:tabLst>
            </a:pPr>
            <a:r>
              <a:rPr lang="uk-UA" b="1" i="1" dirty="0">
                <a:solidFill>
                  <a:schemeClr val="tx1"/>
                </a:solidFill>
              </a:rPr>
              <a:t>Розчини:  </a:t>
            </a:r>
            <a:r>
              <a:rPr lang="uk-UA" dirty="0">
                <a:solidFill>
                  <a:schemeClr val="tx1"/>
                </a:solidFill>
              </a:rPr>
              <a:t>вихідними  речовинами  є  переважно  розчинні  солі  або </a:t>
            </a:r>
            <a:r>
              <a:rPr lang="uk-UA" dirty="0" smtClean="0">
                <a:solidFill>
                  <a:schemeClr val="tx1"/>
                </a:solidFill>
              </a:rPr>
              <a:t>кислоти</a:t>
            </a:r>
            <a:r>
              <a:rPr lang="uk-UA" dirty="0">
                <a:solidFill>
                  <a:schemeClr val="tx1"/>
                </a:solidFill>
              </a:rPr>
              <a:t>. В залежності від розчинності вони готуються у вигляді водних або </a:t>
            </a:r>
            <a:r>
              <a:rPr lang="uk-UA" dirty="0" smtClean="0">
                <a:solidFill>
                  <a:schemeClr val="tx1"/>
                </a:solidFill>
              </a:rPr>
              <a:t>спиртових </a:t>
            </a:r>
            <a:r>
              <a:rPr lang="uk-UA" dirty="0">
                <a:solidFill>
                  <a:schemeClr val="tx1"/>
                </a:solidFill>
              </a:rPr>
              <a:t>розчинів. Розтирання: вихідний матеріал – нерозчинні мінерали, солі, розтерті в </a:t>
            </a:r>
            <a:r>
              <a:rPr lang="uk-UA" dirty="0" smtClean="0">
                <a:solidFill>
                  <a:schemeClr val="tx1"/>
                </a:solidFill>
              </a:rPr>
              <a:t>порошок  </a:t>
            </a:r>
            <a:r>
              <a:rPr lang="uk-UA" dirty="0">
                <a:solidFill>
                  <a:schemeClr val="tx1"/>
                </a:solidFill>
              </a:rPr>
              <a:t>рослини  або  їх  частини  (корені,  насіння  і  </a:t>
            </a:r>
            <a:r>
              <a:rPr lang="uk-UA" dirty="0" err="1">
                <a:solidFill>
                  <a:schemeClr val="tx1"/>
                </a:solidFill>
              </a:rPr>
              <a:t>т.д</a:t>
            </a:r>
            <a:r>
              <a:rPr lang="uk-UA" dirty="0">
                <a:solidFill>
                  <a:schemeClr val="tx1"/>
                </a:solidFill>
              </a:rPr>
              <a:t>.).  Їх  змішують  з </a:t>
            </a:r>
            <a:r>
              <a:rPr lang="uk-UA" dirty="0" smtClean="0">
                <a:solidFill>
                  <a:schemeClr val="tx1"/>
                </a:solidFill>
              </a:rPr>
              <a:t>молочним </a:t>
            </a:r>
            <a:r>
              <a:rPr lang="uk-UA" dirty="0">
                <a:solidFill>
                  <a:schemeClr val="tx1"/>
                </a:solidFill>
              </a:rPr>
              <a:t>цукром і розтирають в ступці не менше 1 год.</a:t>
            </a:r>
          </a:p>
        </p:txBody>
      </p:sp>
      <p:sp>
        <p:nvSpPr>
          <p:cNvPr id="4" name="Заголовок 1"/>
          <p:cNvSpPr>
            <a:spLocks noGrp="1"/>
          </p:cNvSpPr>
          <p:nvPr>
            <p:ph type="title"/>
          </p:nvPr>
        </p:nvSpPr>
        <p:spPr>
          <a:xfrm>
            <a:off x="876216" y="135879"/>
            <a:ext cx="10058400" cy="889054"/>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ru-RU" sz="3200" b="1" dirty="0" smtClean="0"/>
              <a:t>2. </a:t>
            </a:r>
            <a:r>
              <a:rPr lang="ru-RU" sz="3200" b="1" dirty="0" err="1" smtClean="0"/>
              <a:t>Класифікація</a:t>
            </a:r>
            <a:r>
              <a:rPr lang="ru-RU" sz="3200" b="1" dirty="0" smtClean="0"/>
              <a:t> </a:t>
            </a:r>
            <a:r>
              <a:rPr lang="ru-RU" sz="3200" b="1" dirty="0" err="1"/>
              <a:t>лікарських</a:t>
            </a:r>
            <a:r>
              <a:rPr lang="ru-RU" sz="3200" b="1" dirty="0"/>
              <a:t> </a:t>
            </a:r>
            <a:r>
              <a:rPr lang="ru-RU" sz="3200" b="1" dirty="0" err="1"/>
              <a:t>засобів</a:t>
            </a:r>
            <a:r>
              <a:rPr lang="ru-RU" sz="3200" b="1" dirty="0"/>
              <a:t>, </a:t>
            </a:r>
            <a:r>
              <a:rPr lang="ru-RU" sz="3200" b="1" dirty="0" err="1"/>
              <a:t>які</a:t>
            </a:r>
            <a:r>
              <a:rPr lang="ru-RU" sz="3200" b="1" dirty="0"/>
              <a:t> </a:t>
            </a:r>
            <a:r>
              <a:rPr lang="ru-RU" sz="3200" b="1" dirty="0" err="1"/>
              <a:t>використовуються</a:t>
            </a:r>
            <a:r>
              <a:rPr lang="ru-RU" sz="3200" b="1" dirty="0"/>
              <a:t> в </a:t>
            </a:r>
            <a:r>
              <a:rPr lang="ru-RU" sz="3200" b="1" dirty="0" err="1"/>
              <a:t>гомеопатії</a:t>
            </a:r>
            <a:r>
              <a:rPr lang="ru-RU" sz="3200" b="1" dirty="0"/>
              <a:t>.</a:t>
            </a:r>
            <a:endParaRPr lang="uk-UA" sz="3200" b="1" dirty="0"/>
          </a:p>
        </p:txBody>
      </p:sp>
    </p:spTree>
    <p:extLst>
      <p:ext uri="{BB962C8B-B14F-4D97-AF65-F5344CB8AC3E}">
        <p14:creationId xmlns:p14="http://schemas.microsoft.com/office/powerpoint/2010/main" val="1262287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6962" y="155976"/>
            <a:ext cx="10058400" cy="899102"/>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ru-RU" sz="3200" b="1" dirty="0" smtClean="0"/>
              <a:t>2. </a:t>
            </a:r>
            <a:r>
              <a:rPr lang="ru-RU" sz="3200" b="1" dirty="0" err="1" smtClean="0"/>
              <a:t>Класифікація</a:t>
            </a:r>
            <a:r>
              <a:rPr lang="ru-RU" sz="3200" b="1" dirty="0" smtClean="0"/>
              <a:t> </a:t>
            </a:r>
            <a:r>
              <a:rPr lang="ru-RU" sz="3200" b="1" dirty="0" err="1"/>
              <a:t>лікарських</a:t>
            </a:r>
            <a:r>
              <a:rPr lang="ru-RU" sz="3200" b="1" dirty="0"/>
              <a:t> </a:t>
            </a:r>
            <a:r>
              <a:rPr lang="ru-RU" sz="3200" b="1" dirty="0" err="1"/>
              <a:t>засобів</a:t>
            </a:r>
            <a:r>
              <a:rPr lang="ru-RU" sz="3200" b="1" dirty="0"/>
              <a:t>, </a:t>
            </a:r>
            <a:r>
              <a:rPr lang="ru-RU" sz="3200" b="1" dirty="0" err="1"/>
              <a:t>які</a:t>
            </a:r>
            <a:r>
              <a:rPr lang="ru-RU" sz="3200" b="1" dirty="0"/>
              <a:t> </a:t>
            </a:r>
            <a:r>
              <a:rPr lang="ru-RU" sz="3200" b="1" dirty="0" err="1"/>
              <a:t>використовуються</a:t>
            </a:r>
            <a:r>
              <a:rPr lang="ru-RU" sz="3200" b="1" dirty="0"/>
              <a:t> в </a:t>
            </a:r>
            <a:r>
              <a:rPr lang="ru-RU" sz="3200" b="1" dirty="0" err="1"/>
              <a:t>гомеопатії</a:t>
            </a:r>
            <a:r>
              <a:rPr lang="ru-RU" sz="3200" b="1" dirty="0"/>
              <a:t>.</a:t>
            </a:r>
            <a:endParaRPr lang="uk-UA" sz="3200" b="1" dirty="0"/>
          </a:p>
        </p:txBody>
      </p:sp>
      <p:pic>
        <p:nvPicPr>
          <p:cNvPr id="4" name="Объект 3"/>
          <p:cNvPicPr>
            <a:picLocks noGrp="1" noChangeAspect="1"/>
          </p:cNvPicPr>
          <p:nvPr>
            <p:ph idx="1"/>
          </p:nvPr>
        </p:nvPicPr>
        <p:blipFill>
          <a:blip r:embed="rId2"/>
          <a:stretch>
            <a:fillRect/>
          </a:stretch>
        </p:blipFill>
        <p:spPr>
          <a:xfrm>
            <a:off x="3374509" y="1215852"/>
            <a:ext cx="5297219" cy="5305890"/>
          </a:xfrm>
          <a:prstGeom prst="rect">
            <a:avLst/>
          </a:prstGeom>
        </p:spPr>
      </p:pic>
    </p:spTree>
    <p:extLst>
      <p:ext uri="{BB962C8B-B14F-4D97-AF65-F5344CB8AC3E}">
        <p14:creationId xmlns:p14="http://schemas.microsoft.com/office/powerpoint/2010/main" val="4091696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325316"/>
            <a:ext cx="10058400" cy="567983"/>
          </a:xfrm>
        </p:spPr>
        <p:txBody>
          <a:bodyPr>
            <a:normAutofit fontScale="90000"/>
          </a:bodyPr>
          <a:lstStyle/>
          <a:p>
            <a:pPr algn="ctr"/>
            <a:r>
              <a:rPr lang="uk-UA" b="1" dirty="0">
                <a:solidFill>
                  <a:schemeClr val="tx1"/>
                </a:solidFill>
              </a:rPr>
              <a:t>П</a:t>
            </a:r>
            <a:r>
              <a:rPr lang="ru-RU" b="1" dirty="0" err="1">
                <a:solidFill>
                  <a:schemeClr val="tx1"/>
                </a:solidFill>
              </a:rPr>
              <a:t>отенціювання</a:t>
            </a:r>
            <a:r>
              <a:rPr lang="ru-RU" b="1" dirty="0">
                <a:solidFill>
                  <a:schemeClr val="tx1"/>
                </a:solidFill>
              </a:rPr>
              <a:t> (</a:t>
            </a:r>
            <a:r>
              <a:rPr lang="ru-RU" b="1" dirty="0" err="1">
                <a:solidFill>
                  <a:schemeClr val="tx1"/>
                </a:solidFill>
              </a:rPr>
              <a:t>динамізація</a:t>
            </a:r>
            <a:r>
              <a:rPr lang="ru-RU" b="1" dirty="0" smtClean="0">
                <a:solidFill>
                  <a:schemeClr val="tx1"/>
                </a:solidFill>
              </a:rPr>
              <a:t>)</a:t>
            </a:r>
            <a:endParaRPr lang="uk-UA" dirty="0">
              <a:solidFill>
                <a:schemeClr val="tx1"/>
              </a:solidFill>
            </a:endParaRPr>
          </a:p>
        </p:txBody>
      </p:sp>
      <p:sp>
        <p:nvSpPr>
          <p:cNvPr id="3" name="Объект 2"/>
          <p:cNvSpPr>
            <a:spLocks noGrp="1"/>
          </p:cNvSpPr>
          <p:nvPr>
            <p:ph idx="1"/>
          </p:nvPr>
        </p:nvSpPr>
        <p:spPr>
          <a:xfrm>
            <a:off x="403943" y="1004835"/>
            <a:ext cx="11523450" cy="5426110"/>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marL="0" indent="361950" algn="just">
              <a:buFont typeface="Arial" panose="020B0604020202020204" pitchFamily="34" charset="0"/>
              <a:buChar char="•"/>
            </a:pPr>
            <a:r>
              <a:rPr lang="uk-UA" dirty="0">
                <a:solidFill>
                  <a:schemeClr val="tx1"/>
                </a:solidFill>
              </a:rPr>
              <a:t>С. </a:t>
            </a:r>
            <a:r>
              <a:rPr lang="uk-UA" dirty="0" err="1">
                <a:solidFill>
                  <a:schemeClr val="tx1"/>
                </a:solidFill>
              </a:rPr>
              <a:t>Ганеман</a:t>
            </a:r>
            <a:r>
              <a:rPr lang="uk-UA" dirty="0">
                <a:solidFill>
                  <a:schemeClr val="tx1"/>
                </a:solidFill>
              </a:rPr>
              <a:t> зробив ще одне геніальне відкриття - особливий спосіб приготування ліків. С. </a:t>
            </a:r>
            <a:r>
              <a:rPr lang="uk-UA" dirty="0" err="1">
                <a:solidFill>
                  <a:schemeClr val="tx1"/>
                </a:solidFill>
              </a:rPr>
              <a:t>Ганеман</a:t>
            </a:r>
            <a:r>
              <a:rPr lang="uk-UA" dirty="0">
                <a:solidFill>
                  <a:schemeClr val="tx1"/>
                </a:solidFill>
              </a:rPr>
              <a:t> готував лікарські речовини шляхом послідовних розведень, струшуючи щоразу розчин. У міру збільшення числа розведень вміст речовини або його концентрація зменшувалися в кожному наступному розведенні. У міру послідовних розведень ліків та струшувань з’являється і посилюється їх лікувальна дія. Просте механічне змішування такої ж кількості речовини і розчинника і створення такої ж концентрації, яка була досягнута шляхом послідовних розведень,  такого лікувального ефекту не викликає. </a:t>
            </a:r>
            <a:r>
              <a:rPr lang="uk-UA" dirty="0" err="1">
                <a:solidFill>
                  <a:schemeClr val="tx1"/>
                </a:solidFill>
              </a:rPr>
              <a:t>С.Ганеман</a:t>
            </a:r>
            <a:r>
              <a:rPr lang="uk-UA" dirty="0">
                <a:solidFill>
                  <a:schemeClr val="tx1"/>
                </a:solidFill>
              </a:rPr>
              <a:t> назвав цей спосіб приготування ліків </a:t>
            </a:r>
            <a:r>
              <a:rPr lang="uk-UA" b="1" u="sng" dirty="0">
                <a:solidFill>
                  <a:schemeClr val="tx1"/>
                </a:solidFill>
              </a:rPr>
              <a:t>«</a:t>
            </a:r>
            <a:r>
              <a:rPr lang="uk-UA" b="1" u="sng" dirty="0" err="1">
                <a:solidFill>
                  <a:schemeClr val="tx1"/>
                </a:solidFill>
              </a:rPr>
              <a:t>динамізація</a:t>
            </a:r>
            <a:r>
              <a:rPr lang="uk-UA" b="1" u="sng" dirty="0">
                <a:solidFill>
                  <a:schemeClr val="tx1"/>
                </a:solidFill>
              </a:rPr>
              <a:t>», (</a:t>
            </a:r>
            <a:r>
              <a:rPr lang="uk-UA" b="1" i="1" u="sng" dirty="0" err="1">
                <a:solidFill>
                  <a:schemeClr val="tx1"/>
                </a:solidFill>
              </a:rPr>
              <a:t>dinamis</a:t>
            </a:r>
            <a:r>
              <a:rPr lang="uk-UA" b="1" u="sng" dirty="0">
                <a:solidFill>
                  <a:schemeClr val="tx1"/>
                </a:solidFill>
              </a:rPr>
              <a:t> - сила). </a:t>
            </a:r>
            <a:r>
              <a:rPr lang="uk-UA" dirty="0">
                <a:solidFill>
                  <a:schemeClr val="tx1"/>
                </a:solidFill>
              </a:rPr>
              <a:t>Перші розведення є низькими, а наступні - середніми та високими. </a:t>
            </a:r>
            <a:endParaRPr lang="ru-RU" b="1" dirty="0">
              <a:solidFill>
                <a:schemeClr val="tx1"/>
              </a:solidFill>
            </a:endParaRPr>
          </a:p>
          <a:p>
            <a:pPr marL="0" indent="361950" algn="just">
              <a:buFont typeface="Arial" panose="020B0604020202020204" pitchFamily="34" charset="0"/>
              <a:buChar char="•"/>
            </a:pPr>
            <a:r>
              <a:rPr lang="uk-UA" dirty="0">
                <a:solidFill>
                  <a:schemeClr val="tx1"/>
                </a:solidFill>
              </a:rPr>
              <a:t>Робочий процес приготування таких ліків був названий </a:t>
            </a:r>
            <a:r>
              <a:rPr lang="uk-UA" i="1" dirty="0">
                <a:solidFill>
                  <a:schemeClr val="tx1"/>
                </a:solidFill>
              </a:rPr>
              <a:t>потенціюванням</a:t>
            </a:r>
            <a:r>
              <a:rPr lang="uk-UA" dirty="0">
                <a:solidFill>
                  <a:schemeClr val="tx1"/>
                </a:solidFill>
              </a:rPr>
              <a:t>, а розведення - «</a:t>
            </a:r>
            <a:r>
              <a:rPr lang="uk-UA" i="1" dirty="0">
                <a:solidFill>
                  <a:schemeClr val="tx1"/>
                </a:solidFill>
              </a:rPr>
              <a:t>потенціями</a:t>
            </a:r>
            <a:r>
              <a:rPr lang="uk-UA" dirty="0">
                <a:solidFill>
                  <a:schemeClr val="tx1"/>
                </a:solidFill>
              </a:rPr>
              <a:t>». </a:t>
            </a:r>
            <a:endParaRPr lang="ru-RU" b="1" dirty="0">
              <a:solidFill>
                <a:schemeClr val="tx1"/>
              </a:solidFill>
            </a:endParaRPr>
          </a:p>
          <a:p>
            <a:pPr marL="0" indent="361950" algn="just">
              <a:buFont typeface="Arial" panose="020B0604020202020204" pitchFamily="34" charset="0"/>
              <a:buChar char="•"/>
            </a:pPr>
            <a:r>
              <a:rPr lang="uk-UA" dirty="0">
                <a:solidFill>
                  <a:schemeClr val="tx1"/>
                </a:solidFill>
              </a:rPr>
              <a:t>Під терміном «</a:t>
            </a:r>
            <a:r>
              <a:rPr lang="uk-UA" b="1" u="sng" dirty="0">
                <a:solidFill>
                  <a:schemeClr val="tx1"/>
                </a:solidFill>
              </a:rPr>
              <a:t>потенція» (</a:t>
            </a:r>
            <a:r>
              <a:rPr lang="uk-UA" b="1" u="sng" dirty="0" err="1">
                <a:solidFill>
                  <a:schemeClr val="tx1"/>
                </a:solidFill>
              </a:rPr>
              <a:t>potentia</a:t>
            </a:r>
            <a:r>
              <a:rPr lang="uk-UA" b="1" u="sng" dirty="0">
                <a:solidFill>
                  <a:schemeClr val="tx1"/>
                </a:solidFill>
              </a:rPr>
              <a:t> - можливість, здатність</a:t>
            </a:r>
            <a:r>
              <a:rPr lang="uk-UA" dirty="0">
                <a:solidFill>
                  <a:schemeClr val="tx1"/>
                </a:solidFill>
              </a:rPr>
              <a:t>) С. </a:t>
            </a:r>
            <a:r>
              <a:rPr lang="uk-UA" dirty="0" err="1">
                <a:solidFill>
                  <a:schemeClr val="tx1"/>
                </a:solidFill>
              </a:rPr>
              <a:t>Ганеман</a:t>
            </a:r>
            <a:r>
              <a:rPr lang="uk-UA" dirty="0">
                <a:solidFill>
                  <a:schemeClr val="tx1"/>
                </a:solidFill>
              </a:rPr>
              <a:t> розумів «речовина, яка сприяє дії». Він розвинув уявлення про «</a:t>
            </a:r>
            <a:r>
              <a:rPr lang="uk-UA" dirty="0" err="1">
                <a:solidFill>
                  <a:schemeClr val="tx1"/>
                </a:solidFill>
              </a:rPr>
              <a:t>зростанн</a:t>
            </a:r>
            <a:r>
              <a:rPr lang="ru-RU" dirty="0">
                <a:solidFill>
                  <a:schemeClr val="tx1"/>
                </a:solidFill>
              </a:rPr>
              <a:t>я </a:t>
            </a:r>
            <a:r>
              <a:rPr lang="uk-UA" dirty="0">
                <a:solidFill>
                  <a:schemeClr val="tx1"/>
                </a:solidFill>
              </a:rPr>
              <a:t>сили» ліків при їх </a:t>
            </a:r>
            <a:r>
              <a:rPr lang="uk-UA" dirty="0" err="1">
                <a:solidFill>
                  <a:schemeClr val="tx1"/>
                </a:solidFill>
              </a:rPr>
              <a:t>динамізації</a:t>
            </a:r>
            <a:r>
              <a:rPr lang="uk-UA" dirty="0">
                <a:solidFill>
                  <a:schemeClr val="tx1"/>
                </a:solidFill>
              </a:rPr>
              <a:t>: «Гомеопатична </a:t>
            </a:r>
            <a:r>
              <a:rPr lang="uk-UA" dirty="0" err="1">
                <a:solidFill>
                  <a:schemeClr val="tx1"/>
                </a:solidFill>
              </a:rPr>
              <a:t>динамізація</a:t>
            </a:r>
            <a:r>
              <a:rPr lang="uk-UA" dirty="0">
                <a:solidFill>
                  <a:schemeClr val="tx1"/>
                </a:solidFill>
              </a:rPr>
              <a:t> - справжнє пробудження в натуральних речовинах лікарських властивостей, прихованих, коли ця речовина знаходиться в необробленому стані» - писав він в 1839 р., тобто потенціювання - це розвиток потужності або сили, схованої в первісному грубому стані речовини. </a:t>
            </a:r>
            <a:endParaRPr lang="ru-RU" b="1" dirty="0">
              <a:solidFill>
                <a:schemeClr val="tx1"/>
              </a:solidFill>
            </a:endParaRPr>
          </a:p>
          <a:p>
            <a:pPr marL="0" indent="361950" algn="just">
              <a:buFont typeface="Arial" panose="020B0604020202020204" pitchFamily="34" charset="0"/>
              <a:buChar char="•"/>
            </a:pPr>
            <a:r>
              <a:rPr lang="uk-UA" dirty="0">
                <a:solidFill>
                  <a:schemeClr val="tx1"/>
                </a:solidFill>
              </a:rPr>
              <a:t>У сучасній медицині цей метод використовується в </a:t>
            </a:r>
            <a:r>
              <a:rPr lang="uk-UA" dirty="0" err="1">
                <a:solidFill>
                  <a:schemeClr val="tx1"/>
                </a:solidFill>
              </a:rPr>
              <a:t>гомеотоксикології</a:t>
            </a:r>
            <a:r>
              <a:rPr lang="uk-UA" dirty="0">
                <a:solidFill>
                  <a:schemeClr val="tx1"/>
                </a:solidFill>
              </a:rPr>
              <a:t>, </a:t>
            </a:r>
            <a:r>
              <a:rPr lang="uk-UA" dirty="0" err="1">
                <a:solidFill>
                  <a:schemeClr val="tx1"/>
                </a:solidFill>
              </a:rPr>
              <a:t>ізотерапії</a:t>
            </a:r>
            <a:r>
              <a:rPr lang="uk-UA" dirty="0">
                <a:solidFill>
                  <a:schemeClr val="tx1"/>
                </a:solidFill>
              </a:rPr>
              <a:t>, антропософії, </a:t>
            </a:r>
            <a:r>
              <a:rPr lang="uk-UA" dirty="0" err="1">
                <a:solidFill>
                  <a:schemeClr val="tx1"/>
                </a:solidFill>
              </a:rPr>
              <a:t>санум</a:t>
            </a:r>
            <a:r>
              <a:rPr lang="uk-UA" dirty="0">
                <a:solidFill>
                  <a:schemeClr val="tx1"/>
                </a:solidFill>
              </a:rPr>
              <a:t>-терапії, при лікуванні ліками Баха, каталізаторами, метаболітами біохімічних процесів, </a:t>
            </a:r>
            <a:r>
              <a:rPr lang="uk-UA" dirty="0" err="1">
                <a:solidFill>
                  <a:schemeClr val="tx1"/>
                </a:solidFill>
              </a:rPr>
              <a:t>нозодами</a:t>
            </a:r>
            <a:r>
              <a:rPr lang="uk-UA" dirty="0">
                <a:solidFill>
                  <a:schemeClr val="tx1"/>
                </a:solidFill>
              </a:rPr>
              <a:t> і для зняття блокади «великої захисної системи» хімічними речовинами. До останніх відносяться звичайні алопатичні препарати, як-то: аспірин, стрептоміцин, адреналін, фенобарбітал та ін. </a:t>
            </a:r>
            <a:endParaRPr lang="ru-RU" b="1" dirty="0">
              <a:solidFill>
                <a:schemeClr val="tx1"/>
              </a:solidFill>
            </a:endParaRPr>
          </a:p>
          <a:p>
            <a:pPr marL="0" indent="361950" algn="just">
              <a:buFont typeface="Arial" panose="020B0604020202020204" pitchFamily="34" charset="0"/>
              <a:buChar char="•"/>
            </a:pPr>
            <a:r>
              <a:rPr lang="uk-UA" dirty="0">
                <a:solidFill>
                  <a:schemeClr val="tx1"/>
                </a:solidFill>
              </a:rPr>
              <a:t>Всі ці ліки, незважаючи на деякі особливості в клінічному застосуванні, відносяться до гомеопатичних. </a:t>
            </a:r>
            <a:endParaRPr lang="ru-RU" b="1" dirty="0">
              <a:solidFill>
                <a:schemeClr val="tx1"/>
              </a:solidFill>
            </a:endParaRPr>
          </a:p>
        </p:txBody>
      </p:sp>
    </p:spTree>
    <p:extLst>
      <p:ext uri="{BB962C8B-B14F-4D97-AF65-F5344CB8AC3E}">
        <p14:creationId xmlns:p14="http://schemas.microsoft.com/office/powerpoint/2010/main" val="2347989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2369" y="1808704"/>
            <a:ext cx="11053187" cy="3245618"/>
          </a:xfrm>
        </p:spPr>
        <p:txBody>
          <a:bodyPr>
            <a:normAutofit/>
          </a:bodyPr>
          <a:lstStyle/>
          <a:p>
            <a:pPr marL="0" indent="361950" algn="just">
              <a:buNone/>
              <a:defRPr/>
            </a:pPr>
            <a:r>
              <a:rPr lang="uk-UA" b="1" cap="all" dirty="0">
                <a:solidFill>
                  <a:schemeClr val="tx1"/>
                </a:solidFill>
              </a:rPr>
              <a:t>Гомеопатичне </a:t>
            </a:r>
            <a:r>
              <a:rPr lang="uk-UA" b="1" cap="all" dirty="0" smtClean="0">
                <a:solidFill>
                  <a:schemeClr val="tx1"/>
                </a:solidFill>
              </a:rPr>
              <a:t>розведення </a:t>
            </a:r>
            <a:r>
              <a:rPr lang="uk-UA" dirty="0" smtClean="0">
                <a:solidFill>
                  <a:schemeClr val="tx1"/>
                </a:solidFill>
              </a:rPr>
              <a:t>(лат</a:t>
            </a:r>
            <a:r>
              <a:rPr lang="uk-UA" dirty="0">
                <a:solidFill>
                  <a:schemeClr val="tx1"/>
                </a:solidFill>
              </a:rPr>
              <a:t>. </a:t>
            </a:r>
            <a:r>
              <a:rPr lang="en-US" i="1" dirty="0">
                <a:solidFill>
                  <a:schemeClr val="tx1"/>
                </a:solidFill>
              </a:rPr>
              <a:t>s</a:t>
            </a:r>
            <a:r>
              <a:rPr lang="ru-RU" i="1" dirty="0" err="1">
                <a:solidFill>
                  <a:schemeClr val="tx1"/>
                </a:solidFill>
              </a:rPr>
              <a:t>olutio</a:t>
            </a:r>
            <a:r>
              <a:rPr lang="uk-UA" i="1" dirty="0">
                <a:solidFill>
                  <a:schemeClr val="tx1"/>
                </a:solidFill>
              </a:rPr>
              <a:t> (</a:t>
            </a:r>
            <a:r>
              <a:rPr lang="ru-RU" i="1" dirty="0" err="1">
                <a:solidFill>
                  <a:schemeClr val="tx1"/>
                </a:solidFill>
              </a:rPr>
              <a:t>dilutio</a:t>
            </a:r>
            <a:r>
              <a:rPr lang="uk-UA" i="1" dirty="0">
                <a:solidFill>
                  <a:schemeClr val="tx1"/>
                </a:solidFill>
              </a:rPr>
              <a:t>) </a:t>
            </a:r>
            <a:r>
              <a:rPr lang="ru-RU" i="1" dirty="0" err="1">
                <a:solidFill>
                  <a:schemeClr val="tx1"/>
                </a:solidFill>
              </a:rPr>
              <a:t>homeopathica</a:t>
            </a:r>
            <a:r>
              <a:rPr lang="uk-UA" cap="all" dirty="0">
                <a:solidFill>
                  <a:schemeClr val="tx1"/>
                </a:solidFill>
              </a:rPr>
              <a:t>) </a:t>
            </a:r>
            <a:r>
              <a:rPr lang="uk-UA" dirty="0" smtClean="0">
                <a:solidFill>
                  <a:schemeClr val="tx1"/>
                </a:solidFill>
              </a:rPr>
              <a:t>–рідка </a:t>
            </a:r>
            <a:r>
              <a:rPr lang="uk-UA" dirty="0">
                <a:solidFill>
                  <a:schemeClr val="tx1"/>
                </a:solidFill>
              </a:rPr>
              <a:t>чи порошкоподібна лікарська форма, одержана з базисного препарату </a:t>
            </a:r>
            <a:r>
              <a:rPr lang="uk-UA" b="1" i="1" u="sng" dirty="0">
                <a:solidFill>
                  <a:schemeClr val="tx1"/>
                </a:solidFill>
              </a:rPr>
              <a:t>шляхом потенціювання</a:t>
            </a:r>
            <a:r>
              <a:rPr lang="uk-UA" dirty="0">
                <a:solidFill>
                  <a:schemeClr val="tx1"/>
                </a:solidFill>
              </a:rPr>
              <a:t>, що використовується для виробництва гомеопатичних препаратів, створює відповідну концентрацію речовин і забезпечує оптимальний </a:t>
            </a:r>
            <a:r>
              <a:rPr lang="uk-UA" dirty="0" err="1">
                <a:solidFill>
                  <a:schemeClr val="tx1"/>
                </a:solidFill>
              </a:rPr>
              <a:t>фармакотерапевтичний</a:t>
            </a:r>
            <a:r>
              <a:rPr lang="uk-UA" dirty="0">
                <a:solidFill>
                  <a:schemeClr val="tx1"/>
                </a:solidFill>
              </a:rPr>
              <a:t> ефект ЛП, підібраних за принципом подібності. Розведення гомеопатичні поділяють на сотенні, десяткові та </a:t>
            </a:r>
            <a:r>
              <a:rPr lang="ru-RU" dirty="0">
                <a:solidFill>
                  <a:schemeClr val="tx1"/>
                </a:solidFill>
              </a:rPr>
              <a:t>LM</a:t>
            </a:r>
            <a:r>
              <a:rPr lang="uk-UA" dirty="0">
                <a:solidFill>
                  <a:schemeClr val="tx1"/>
                </a:solidFill>
              </a:rPr>
              <a:t>-розведення.</a:t>
            </a:r>
            <a:endParaRPr lang="ru-RU" dirty="0">
              <a:solidFill>
                <a:schemeClr val="tx1"/>
              </a:solidFill>
            </a:endParaRPr>
          </a:p>
          <a:p>
            <a:pPr marL="0" indent="361950" algn="just"/>
            <a:r>
              <a:rPr lang="uk-UA" b="1" i="1" dirty="0">
                <a:solidFill>
                  <a:schemeClr val="tx1"/>
                </a:solidFill>
              </a:rPr>
              <a:t>Потенціювання</a:t>
            </a:r>
            <a:r>
              <a:rPr lang="uk-UA" dirty="0">
                <a:solidFill>
                  <a:schemeClr val="tx1"/>
                </a:solidFill>
              </a:rPr>
              <a:t> проводять шляхом систематичного подрібнення речовини в початковому її вигляді. Що в гомеопатії виконується послідовним розведенням його в розчиннику (частіш в спирті етиловому) чи розтиранням з молочним цукром. Речовини, які в початковому вигляді були сильнодіючими чи отруйними, шляхом потенціювання, зменшуючись в кількості, втрачають свою отруйність та отримують лікувальну силу.</a:t>
            </a:r>
            <a:endParaRPr lang="ru-RU" dirty="0">
              <a:solidFill>
                <a:schemeClr val="tx1"/>
              </a:solidFill>
            </a:endParaRPr>
          </a:p>
          <a:p>
            <a:pPr algn="just"/>
            <a:endParaRPr lang="uk-UA" dirty="0">
              <a:solidFill>
                <a:schemeClr val="tx1"/>
              </a:solidFill>
            </a:endParaRPr>
          </a:p>
        </p:txBody>
      </p:sp>
      <p:sp>
        <p:nvSpPr>
          <p:cNvPr id="4" name="Заголовок 1"/>
          <p:cNvSpPr txBox="1">
            <a:spLocks/>
          </p:cNvSpPr>
          <p:nvPr/>
        </p:nvSpPr>
        <p:spPr>
          <a:xfrm>
            <a:off x="1107440" y="703384"/>
            <a:ext cx="10058400" cy="75362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uk-UA" b="1" dirty="0">
                <a:solidFill>
                  <a:schemeClr val="tx1"/>
                </a:solidFill>
              </a:rPr>
              <a:t>3</a:t>
            </a:r>
            <a:r>
              <a:rPr lang="uk-UA" b="1" dirty="0" smtClean="0">
                <a:solidFill>
                  <a:schemeClr val="tx1"/>
                </a:solidFill>
              </a:rPr>
              <a:t>. Гомеопатичне розведення</a:t>
            </a:r>
            <a:endParaRPr lang="uk-UA" b="1" dirty="0">
              <a:solidFill>
                <a:schemeClr val="tx1"/>
              </a:solidFill>
            </a:endParaRPr>
          </a:p>
        </p:txBody>
      </p:sp>
    </p:spTree>
    <p:extLst>
      <p:ext uri="{BB962C8B-B14F-4D97-AF65-F5344CB8AC3E}">
        <p14:creationId xmlns:p14="http://schemas.microsoft.com/office/powerpoint/2010/main" val="525646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CEADD"/>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548729" y="1807414"/>
            <a:ext cx="11338381" cy="1554809"/>
          </a:xfrm>
        </p:spPr>
        <p:style>
          <a:lnRef idx="2">
            <a:schemeClr val="accent1"/>
          </a:lnRef>
          <a:fillRef idx="1">
            <a:schemeClr val="lt1"/>
          </a:fillRef>
          <a:effectRef idx="0">
            <a:schemeClr val="accent1"/>
          </a:effectRef>
          <a:fontRef idx="minor">
            <a:schemeClr val="dk1"/>
          </a:fontRef>
        </p:style>
        <p:txBody>
          <a:bodyPr>
            <a:normAutofit lnSpcReduction="10000"/>
          </a:bodyPr>
          <a:lstStyle/>
          <a:p>
            <a:pPr algn="just"/>
            <a:r>
              <a:rPr lang="uk-UA" sz="2400" dirty="0">
                <a:solidFill>
                  <a:schemeClr val="tx1"/>
                </a:solidFill>
              </a:rPr>
              <a:t>Теоретично кажучи, головну роль в розвиненні вказаної сили грає збільшення поверхні подрібнених часточок речовини. При збільшенні поверхні, збільшується дія лікарської речовини. При цьому можна сказати, що часточки, доведені до найдрібнішого атомного стану, відштовхуються одна від одної, що веде до посилення дії речовини, - </a:t>
            </a:r>
            <a:r>
              <a:rPr lang="uk-UA" sz="2400" b="1" dirty="0" err="1">
                <a:solidFill>
                  <a:schemeClr val="tx1"/>
                </a:solidFill>
              </a:rPr>
              <a:t>динамізації</a:t>
            </a:r>
            <a:r>
              <a:rPr lang="uk-UA" sz="2400" dirty="0" smtClean="0">
                <a:solidFill>
                  <a:schemeClr val="tx1"/>
                </a:solidFill>
              </a:rPr>
              <a:t>.</a:t>
            </a:r>
            <a:endParaRPr lang="ru-RU" sz="2400" dirty="0">
              <a:solidFill>
                <a:schemeClr val="tx1"/>
              </a:solidFill>
            </a:endParaRPr>
          </a:p>
        </p:txBody>
      </p:sp>
      <p:graphicFrame>
        <p:nvGraphicFramePr>
          <p:cNvPr id="5" name="Схема 4"/>
          <p:cNvGraphicFramePr/>
          <p:nvPr>
            <p:extLst>
              <p:ext uri="{D42A27DB-BD31-4B8C-83A1-F6EECF244321}">
                <p14:modId xmlns:p14="http://schemas.microsoft.com/office/powerpoint/2010/main" val="2165228869"/>
              </p:ext>
            </p:extLst>
          </p:nvPr>
        </p:nvGraphicFramePr>
        <p:xfrm>
          <a:off x="548729" y="3603928"/>
          <a:ext cx="6593751" cy="2695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Академия"/>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59930" y="3362223"/>
            <a:ext cx="4108962" cy="2742732"/>
          </a:xfrm>
          <a:prstGeom prst="rect">
            <a:avLst/>
          </a:prstGeom>
          <a:noFill/>
          <a:extLst>
            <a:ext uri="{909E8E84-426E-40DD-AFC4-6F175D3DCCD1}">
              <a14:hiddenFill xmlns:a14="http://schemas.microsoft.com/office/drawing/2010/main">
                <a:solidFill>
                  <a:srgbClr val="FFFFFF"/>
                </a:solidFill>
              </a14:hiddenFill>
            </a:ext>
          </a:extLst>
        </p:spPr>
      </p:pic>
      <p:sp>
        <p:nvSpPr>
          <p:cNvPr id="6" name="Заголовок 5"/>
          <p:cNvSpPr>
            <a:spLocks noGrp="1"/>
          </p:cNvSpPr>
          <p:nvPr>
            <p:ph type="title"/>
          </p:nvPr>
        </p:nvSpPr>
        <p:spPr>
          <a:xfrm>
            <a:off x="1127426" y="912566"/>
            <a:ext cx="10058400" cy="653143"/>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uk-UA" b="1" i="1" dirty="0">
                <a:solidFill>
                  <a:schemeClr val="tx1"/>
                </a:solidFill>
              </a:rPr>
              <a:t>4</a:t>
            </a:r>
            <a:r>
              <a:rPr lang="uk-UA" b="1" i="1" dirty="0" smtClean="0">
                <a:solidFill>
                  <a:schemeClr val="tx1"/>
                </a:solidFill>
              </a:rPr>
              <a:t>. </a:t>
            </a:r>
            <a:r>
              <a:rPr lang="uk-UA" b="1" i="1" dirty="0" err="1" smtClean="0">
                <a:solidFill>
                  <a:schemeClr val="tx1"/>
                </a:solidFill>
              </a:rPr>
              <a:t>Динамізація</a:t>
            </a:r>
            <a:r>
              <a:rPr lang="uk-UA" b="1" i="1" dirty="0" smtClean="0">
                <a:solidFill>
                  <a:schemeClr val="tx1"/>
                </a:solidFill>
              </a:rPr>
              <a:t>, </a:t>
            </a:r>
            <a:r>
              <a:rPr lang="uk-UA" b="1" i="1" dirty="0" err="1" smtClean="0">
                <a:solidFill>
                  <a:schemeClr val="tx1"/>
                </a:solidFill>
              </a:rPr>
              <a:t>потенціюнування</a:t>
            </a:r>
            <a:endParaRPr lang="uk-UA" b="1" i="1" dirty="0">
              <a:solidFill>
                <a:schemeClr val="tx1"/>
              </a:solidFill>
            </a:endParaRPr>
          </a:p>
        </p:txBody>
      </p:sp>
    </p:spTree>
    <p:extLst>
      <p:ext uri="{BB962C8B-B14F-4D97-AF65-F5344CB8AC3E}">
        <p14:creationId xmlns:p14="http://schemas.microsoft.com/office/powerpoint/2010/main" val="2316721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ru-RU" dirty="0">
                <a:solidFill>
                  <a:schemeClr val="tx1"/>
                </a:solidFill>
              </a:rPr>
              <a:t>5</a:t>
            </a:r>
            <a:r>
              <a:rPr lang="ru-RU" dirty="0" smtClean="0">
                <a:solidFill>
                  <a:schemeClr val="tx1"/>
                </a:solidFill>
              </a:rPr>
              <a:t>. Робота </a:t>
            </a:r>
            <a:r>
              <a:rPr lang="ru-RU" dirty="0">
                <a:solidFill>
                  <a:schemeClr val="tx1"/>
                </a:solidFill>
              </a:rPr>
              <a:t>з </a:t>
            </a:r>
            <a:r>
              <a:rPr lang="ru-RU" dirty="0" err="1">
                <a:solidFill>
                  <a:schemeClr val="tx1"/>
                </a:solidFill>
              </a:rPr>
              <a:t>приготування</a:t>
            </a:r>
            <a:r>
              <a:rPr lang="ru-RU" dirty="0">
                <a:solidFill>
                  <a:schemeClr val="tx1"/>
                </a:solidFill>
              </a:rPr>
              <a:t> </a:t>
            </a:r>
            <a:r>
              <a:rPr lang="ru-RU" dirty="0" err="1">
                <a:solidFill>
                  <a:schemeClr val="tx1"/>
                </a:solidFill>
              </a:rPr>
              <a:t>гомеопатичних</a:t>
            </a:r>
            <a:r>
              <a:rPr lang="ru-RU" dirty="0">
                <a:solidFill>
                  <a:schemeClr val="tx1"/>
                </a:solidFill>
              </a:rPr>
              <a:t> </a:t>
            </a:r>
            <a:r>
              <a:rPr lang="ru-RU" dirty="0" err="1">
                <a:solidFill>
                  <a:schemeClr val="tx1"/>
                </a:solidFill>
              </a:rPr>
              <a:t>ліків</a:t>
            </a:r>
            <a:r>
              <a:rPr lang="ru-RU" dirty="0">
                <a:solidFill>
                  <a:schemeClr val="tx1"/>
                </a:solidFill>
              </a:rPr>
              <a:t> </a:t>
            </a:r>
            <a:r>
              <a:rPr lang="ru-RU" dirty="0" err="1">
                <a:solidFill>
                  <a:schemeClr val="tx1"/>
                </a:solidFill>
              </a:rPr>
              <a:t>складається</a:t>
            </a:r>
            <a:r>
              <a:rPr lang="ru-RU" dirty="0">
                <a:solidFill>
                  <a:schemeClr val="tx1"/>
                </a:solidFill>
              </a:rPr>
              <a:t> з 3 </a:t>
            </a:r>
            <a:r>
              <a:rPr lang="ru-RU" dirty="0" err="1">
                <a:solidFill>
                  <a:schemeClr val="tx1"/>
                </a:solidFill>
              </a:rPr>
              <a:t>етапів</a:t>
            </a:r>
            <a:r>
              <a:rPr lang="ru-RU" dirty="0" smtClean="0">
                <a:solidFill>
                  <a:schemeClr val="tx1"/>
                </a:solidFill>
              </a:rPr>
              <a:t>:</a:t>
            </a:r>
            <a:endParaRPr lang="uk-UA" dirty="0">
              <a:solidFill>
                <a:schemeClr val="tx1"/>
              </a:solidFill>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607389363"/>
              </p:ext>
            </p:extLst>
          </p:nvPr>
        </p:nvGraphicFramePr>
        <p:xfrm>
          <a:off x="683511" y="1938319"/>
          <a:ext cx="11183592" cy="34171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1029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56459"/>
            <a:ext cx="10058400" cy="1100070"/>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uk-UA" sz="4400" b="1" dirty="0">
                <a:solidFill>
                  <a:schemeClr val="tx1"/>
                </a:solidFill>
              </a:rPr>
              <a:t>6</a:t>
            </a:r>
            <a:r>
              <a:rPr lang="uk-UA" sz="4400" b="1" dirty="0" smtClean="0">
                <a:solidFill>
                  <a:schemeClr val="tx1"/>
                </a:solidFill>
              </a:rPr>
              <a:t>. Способи визначення ступеня розчинення лікарських засобів</a:t>
            </a:r>
            <a:endParaRPr lang="uk-UA" sz="4400" b="1"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693805223"/>
              </p:ext>
            </p:extLst>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2102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422" y="136503"/>
            <a:ext cx="10058400" cy="1135422"/>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uk-UA" b="1" i="1" dirty="0">
                <a:solidFill>
                  <a:schemeClr val="tx1"/>
                </a:solidFill>
              </a:rPr>
              <a:t>7</a:t>
            </a:r>
            <a:r>
              <a:rPr lang="uk-UA" b="1" i="1" dirty="0" smtClean="0">
                <a:solidFill>
                  <a:schemeClr val="tx1"/>
                </a:solidFill>
              </a:rPr>
              <a:t>. Розведення </a:t>
            </a:r>
            <a:r>
              <a:rPr lang="uk-UA" b="1" i="1" dirty="0">
                <a:solidFill>
                  <a:schemeClr val="tx1"/>
                </a:solidFill>
              </a:rPr>
              <a:t>з</a:t>
            </a:r>
            <a:r>
              <a:rPr lang="uk-UA" b="1" i="1" dirty="0" smtClean="0">
                <a:solidFill>
                  <a:schemeClr val="tx1"/>
                </a:solidFill>
              </a:rPr>
              <a:t>а десятковою та сотенною шкалою</a:t>
            </a:r>
            <a:endParaRPr lang="uk-UA" b="1" i="1" dirty="0">
              <a:solidFill>
                <a:schemeClr val="tx1"/>
              </a:solidFill>
            </a:endParaRPr>
          </a:p>
        </p:txBody>
      </p:sp>
      <p:sp>
        <p:nvSpPr>
          <p:cNvPr id="6" name="Прямоугольник 5"/>
          <p:cNvSpPr/>
          <p:nvPr/>
        </p:nvSpPr>
        <p:spPr>
          <a:xfrm>
            <a:off x="183419" y="3534915"/>
            <a:ext cx="1173527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228600" algn="just">
              <a:spcAft>
                <a:spcPts val="0"/>
              </a:spcAft>
            </a:pPr>
            <a:r>
              <a:rPr lang="uk-UA" i="1" dirty="0">
                <a:latin typeface="Times New Roman" panose="02020603050405020304" pitchFamily="18" charset="0"/>
                <a:ea typeface="Times New Roman" panose="02020603050405020304" pitchFamily="18" charset="0"/>
                <a:cs typeface="Times New Roman" panose="02020603050405020304" pitchFamily="18" charset="0"/>
              </a:rPr>
              <a:t>Ці приклади демонструють основний принцип потенціювання: з кожної попередньої потенції певну частину речовини вносять в наступний флакон з розчинником або в ступку з молочним цукром, енергійними рухами збовтують 10 разів або розтирають протягом 10 хв і так продовжують потенціювання до необхідного розведення.</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Прямоугольник 3"/>
          <p:cNvSpPr/>
          <p:nvPr/>
        </p:nvSpPr>
        <p:spPr>
          <a:xfrm>
            <a:off x="183419" y="1354675"/>
            <a:ext cx="5912203" cy="203132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ru-RU" dirty="0" err="1">
                <a:latin typeface="Times New Roman" panose="02020603050405020304" pitchFamily="18" charset="0"/>
                <a:ea typeface="Times New Roman" panose="02020603050405020304" pitchFamily="18" charset="0"/>
              </a:rPr>
              <a:t>Ліки</a:t>
            </a:r>
            <a:r>
              <a:rPr lang="ru-RU" dirty="0">
                <a:latin typeface="Times New Roman" panose="02020603050405020304" pitchFamily="18" charset="0"/>
                <a:ea typeface="Times New Roman" panose="02020603050405020304" pitchFamily="18" charset="0"/>
              </a:rPr>
              <a:t> </a:t>
            </a:r>
            <a:r>
              <a:rPr lang="ru-RU" b="1" i="1" u="sng" dirty="0">
                <a:latin typeface="Times New Roman" panose="02020603050405020304" pitchFamily="18" charset="0"/>
                <a:ea typeface="Times New Roman" panose="02020603050405020304" pitchFamily="18" charset="0"/>
              </a:rPr>
              <a:t>за </a:t>
            </a:r>
            <a:r>
              <a:rPr lang="ru-RU" b="1" i="1" u="sng" dirty="0" err="1">
                <a:latin typeface="Times New Roman" panose="02020603050405020304" pitchFamily="18" charset="0"/>
                <a:ea typeface="Times New Roman" panose="02020603050405020304" pitchFamily="18" charset="0"/>
              </a:rPr>
              <a:t>десятковою</a:t>
            </a:r>
            <a:r>
              <a:rPr lang="ru-RU" b="1" i="1" u="sng" dirty="0">
                <a:latin typeface="Times New Roman" panose="02020603050405020304" pitchFamily="18" charset="0"/>
                <a:ea typeface="Times New Roman" panose="02020603050405020304" pitchFamily="18" charset="0"/>
              </a:rPr>
              <a:t> шкалою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готують</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наступним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основним</a:t>
            </a:r>
            <a:r>
              <a:rPr lang="ru-RU" dirty="0">
                <a:latin typeface="Times New Roman" panose="02020603050405020304" pitchFamily="18" charset="0"/>
                <a:ea typeface="Times New Roman" panose="02020603050405020304" pitchFamily="18" charset="0"/>
              </a:rPr>
              <a:t> правилом:</a:t>
            </a:r>
            <a:r>
              <a:rPr lang="ru-RU" dirty="0">
                <a:solidFill>
                  <a:srgbClr val="FF0000"/>
                </a:solidFill>
                <a:latin typeface="Times New Roman" panose="02020603050405020304" pitchFamily="18" charset="0"/>
                <a:ea typeface="Times New Roman" panose="02020603050405020304" pitchFamily="18" charset="0"/>
              </a:rPr>
              <a:t> перше </a:t>
            </a:r>
            <a:r>
              <a:rPr lang="ru-RU" dirty="0" err="1">
                <a:solidFill>
                  <a:srgbClr val="FF0000"/>
                </a:solidFill>
                <a:latin typeface="Times New Roman" panose="02020603050405020304" pitchFamily="18" charset="0"/>
                <a:ea typeface="Times New Roman" panose="02020603050405020304" pitchFamily="18" charset="0"/>
              </a:rPr>
              <a:t>десяткове</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розведення</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повинне</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містити</a:t>
            </a:r>
            <a:r>
              <a:rPr lang="ru-RU" dirty="0">
                <a:solidFill>
                  <a:srgbClr val="FF0000"/>
                </a:solidFill>
                <a:latin typeface="Times New Roman" panose="02020603050405020304" pitchFamily="18" charset="0"/>
                <a:ea typeface="Times New Roman" panose="02020603050405020304" pitchFamily="18" charset="0"/>
              </a:rPr>
              <a:t> 1/10 </a:t>
            </a:r>
            <a:r>
              <a:rPr lang="ru-RU" dirty="0" err="1">
                <a:solidFill>
                  <a:srgbClr val="FF0000"/>
                </a:solidFill>
                <a:latin typeface="Times New Roman" panose="02020603050405020304" pitchFamily="18" charset="0"/>
                <a:ea typeface="Times New Roman" panose="02020603050405020304" pitchFamily="18" charset="0"/>
              </a:rPr>
              <a:t>частину</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лікарської</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речовини</a:t>
            </a:r>
            <a:r>
              <a:rPr lang="ru-RU" dirty="0">
                <a:solidFill>
                  <a:srgbClr val="FF0000"/>
                </a:solidFill>
                <a:latin typeface="Times New Roman" panose="02020603050405020304" pitchFamily="18" charset="0"/>
                <a:ea typeface="Times New Roman" panose="02020603050405020304" pitchFamily="18" charset="0"/>
              </a:rPr>
              <a:t> (1:10). </a:t>
            </a:r>
            <a:endParaRPr lang="ru-RU" dirty="0" smtClean="0">
              <a:solidFill>
                <a:srgbClr val="FF0000"/>
              </a:solidFill>
              <a:latin typeface="Times New Roman" panose="02020603050405020304" pitchFamily="18" charset="0"/>
              <a:ea typeface="Times New Roman" panose="02020603050405020304" pitchFamily="18" charset="0"/>
            </a:endParaRPr>
          </a:p>
          <a:p>
            <a:pPr algn="just"/>
            <a:r>
              <a:rPr lang="ru-RU" dirty="0" smtClean="0">
                <a:latin typeface="Times New Roman" panose="02020603050405020304" pitchFamily="18" charset="0"/>
                <a:ea typeface="Times New Roman" panose="02020603050405020304" pitchFamily="18" charset="0"/>
              </a:rPr>
              <a:t>К</a:t>
            </a:r>
            <a:r>
              <a:rPr lang="uk-UA" dirty="0" err="1">
                <a:latin typeface="Times New Roman" panose="02020603050405020304" pitchFamily="18" charset="0"/>
                <a:ea typeface="Times New Roman" panose="02020603050405020304" pitchFamily="18" charset="0"/>
              </a:rPr>
              <a:t>ожн</a:t>
            </a:r>
            <a:r>
              <a:rPr lang="ru-RU" dirty="0">
                <a:latin typeface="Times New Roman" panose="02020603050405020304" pitchFamily="18" charset="0"/>
                <a:ea typeface="Times New Roman" panose="02020603050405020304" pitchFamily="18" charset="0"/>
              </a:rPr>
              <a:t>е подальше </a:t>
            </a:r>
            <a:r>
              <a:rPr lang="ru-RU" dirty="0" err="1">
                <a:latin typeface="Times New Roman" panose="02020603050405020304" pitchFamily="18" charset="0"/>
                <a:ea typeface="Times New Roman" panose="02020603050405020304" pitchFamily="18" charset="0"/>
              </a:rPr>
              <a:t>розведення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готують</a:t>
            </a:r>
            <a:r>
              <a:rPr lang="ru-RU" dirty="0">
                <a:latin typeface="Times New Roman" panose="02020603050405020304" pitchFamily="18" charset="0"/>
                <a:ea typeface="Times New Roman" panose="02020603050405020304" pitchFamily="18" charset="0"/>
              </a:rPr>
              <a:t> з 1 </a:t>
            </a:r>
            <a:r>
              <a:rPr lang="ru-RU" dirty="0" err="1">
                <a:latin typeface="Times New Roman" panose="02020603050405020304" pitchFamily="18" charset="0"/>
                <a:ea typeface="Times New Roman" panose="02020603050405020304" pitchFamily="18" charset="0"/>
              </a:rPr>
              <a:t>частини</a:t>
            </a:r>
            <a:r>
              <a:rPr lang="ru-RU" dirty="0">
                <a:latin typeface="Times New Roman" panose="02020603050405020304" pitchFamily="18" charset="0"/>
                <a:ea typeface="Times New Roman" panose="02020603050405020304" pitchFamily="18" charset="0"/>
              </a:rPr>
              <a:t> п</a:t>
            </a:r>
            <a:r>
              <a:rPr lang="uk-UA" dirty="0" err="1">
                <a:latin typeface="Times New Roman" panose="02020603050405020304" pitchFamily="18" charset="0"/>
                <a:ea typeface="Times New Roman" panose="02020603050405020304" pitchFamily="18" charset="0"/>
              </a:rPr>
              <a:t>опередньго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розведення</a:t>
            </a:r>
            <a:r>
              <a:rPr lang="ru-RU" dirty="0">
                <a:latin typeface="Times New Roman" panose="02020603050405020304" pitchFamily="18" charset="0"/>
                <a:ea typeface="Times New Roman" panose="02020603050405020304" pitchFamily="18" charset="0"/>
              </a:rPr>
              <a:t> і 9 </a:t>
            </a:r>
            <a:r>
              <a:rPr lang="ru-RU" dirty="0" err="1">
                <a:latin typeface="Times New Roman" panose="02020603050405020304" pitchFamily="18" charset="0"/>
                <a:ea typeface="Times New Roman" panose="02020603050405020304" pitchFamily="18" charset="0"/>
              </a:rPr>
              <a:t>вагових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частин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індиферентної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речовини</a:t>
            </a:r>
            <a:r>
              <a:rPr lang="ru-RU" dirty="0">
                <a:latin typeface="Times New Roman" panose="02020603050405020304" pitchFamily="18" charset="0"/>
                <a:ea typeface="Times New Roman" panose="02020603050405020304" pitchFamily="18" charset="0"/>
              </a:rPr>
              <a:t> (спирт, </a:t>
            </a:r>
            <a:r>
              <a:rPr lang="ru-RU" dirty="0" err="1">
                <a:latin typeface="Times New Roman" panose="02020603050405020304" pitchFamily="18" charset="0"/>
                <a:ea typeface="Times New Roman" panose="02020603050405020304" pitchFamily="18" charset="0"/>
              </a:rPr>
              <a:t>цукор</a:t>
            </a:r>
            <a:r>
              <a:rPr lang="ru-RU" dirty="0">
                <a:latin typeface="Times New Roman" panose="02020603050405020304" pitchFamily="18" charset="0"/>
                <a:ea typeface="Times New Roman" panose="02020603050405020304" pitchFamily="18" charset="0"/>
              </a:rPr>
              <a:t>, вода), </a:t>
            </a:r>
            <a:r>
              <a:rPr lang="ru-RU" dirty="0" err="1">
                <a:latin typeface="Times New Roman" panose="02020603050405020304" pitchFamily="18" charset="0"/>
                <a:ea typeface="Times New Roman" panose="02020603050405020304" pitchFamily="18" charset="0"/>
              </a:rPr>
              <a:t>тобто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вище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попереднього</a:t>
            </a:r>
            <a:r>
              <a:rPr lang="ru-RU" dirty="0">
                <a:latin typeface="Times New Roman" panose="02020603050405020304" pitchFamily="18" charset="0"/>
                <a:ea typeface="Times New Roman" panose="02020603050405020304" pitchFamily="18" charset="0"/>
              </a:rPr>
              <a:t> в 10 </a:t>
            </a:r>
            <a:r>
              <a:rPr lang="ru-RU" dirty="0" err="1" smtClean="0">
                <a:latin typeface="Times New Roman" panose="02020603050405020304" pitchFamily="18" charset="0"/>
                <a:ea typeface="Times New Roman" panose="02020603050405020304" pitchFamily="18" charset="0"/>
              </a:rPr>
              <a:t>разів</a:t>
            </a:r>
            <a:endParaRPr lang="ru-RU" dirty="0" smtClean="0">
              <a:latin typeface="Times New Roman" panose="02020603050405020304" pitchFamily="18" charset="0"/>
              <a:ea typeface="Times New Roman" panose="02020603050405020304" pitchFamily="18" charset="0"/>
            </a:endParaRPr>
          </a:p>
        </p:txBody>
      </p:sp>
      <p:sp>
        <p:nvSpPr>
          <p:cNvPr id="9" name="Прямоугольник 8"/>
          <p:cNvSpPr/>
          <p:nvPr/>
        </p:nvSpPr>
        <p:spPr>
          <a:xfrm>
            <a:off x="6315275" y="1335110"/>
            <a:ext cx="5515491" cy="203132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228600" algn="just">
              <a:spcAft>
                <a:spcPts val="0"/>
              </a:spcAft>
            </a:pPr>
            <a:r>
              <a:rPr lang="ru-RU" dirty="0" err="1">
                <a:latin typeface="Times New Roman" panose="02020603050405020304" pitchFamily="18" charset="0"/>
                <a:ea typeface="Times New Roman" panose="02020603050405020304" pitchFamily="18" charset="0"/>
                <a:cs typeface="Times New Roman" panose="02020603050405020304" pitchFamily="18" charset="0"/>
              </a:rPr>
              <a:t>Розведення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ліків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b="1" i="1" u="sng" dirty="0">
                <a:latin typeface="Times New Roman" panose="02020603050405020304" pitchFamily="18" charset="0"/>
                <a:ea typeface="Times New Roman" panose="02020603050405020304" pitchFamily="18" charset="0"/>
                <a:cs typeface="Times New Roman" panose="02020603050405020304" pitchFamily="18" charset="0"/>
              </a:rPr>
              <a:t>за сотенною шкалою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проводять</a:t>
            </a:r>
            <a:r>
              <a:rPr lang="ru-RU" dirty="0">
                <a:latin typeface="Times New Roman" panose="02020603050405020304" pitchFamily="18" charset="0"/>
                <a:ea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наступним</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правилом: перше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сотенне</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розведення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повинне</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містити</a:t>
            </a:r>
            <a:r>
              <a:rPr lang="ru-RU" dirty="0">
                <a:latin typeface="Times New Roman" panose="02020603050405020304" pitchFamily="18" charset="0"/>
                <a:ea typeface="Times New Roman" panose="02020603050405020304" pitchFamily="18" charset="0"/>
                <a:cs typeface="Times New Roman" panose="02020603050405020304" pitchFamily="18" charset="0"/>
              </a:rPr>
              <a:t> 1/100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частину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лікарської</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речовини</a:t>
            </a:r>
            <a:r>
              <a:rPr lang="ru-RU" dirty="0">
                <a:latin typeface="Times New Roman" panose="02020603050405020304" pitchFamily="18" charset="0"/>
                <a:ea typeface="Times New Roman" panose="02020603050405020304" pitchFamily="18" charset="0"/>
                <a:cs typeface="Times New Roman" panose="02020603050405020304" pitchFamily="18" charset="0"/>
              </a:rPr>
              <a:t> (1:100).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Кожне</a:t>
            </a:r>
            <a:r>
              <a:rPr lang="ru-RU" dirty="0">
                <a:latin typeface="Times New Roman" panose="02020603050405020304" pitchFamily="18" charset="0"/>
                <a:ea typeface="Times New Roman" panose="02020603050405020304" pitchFamily="18" charset="0"/>
                <a:cs typeface="Times New Roman" panose="02020603050405020304" pitchFamily="18" charset="0"/>
              </a:rPr>
              <a:t> подальше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розведення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готують</a:t>
            </a:r>
            <a:r>
              <a:rPr lang="ru-RU" dirty="0">
                <a:latin typeface="Times New Roman" panose="02020603050405020304" pitchFamily="18" charset="0"/>
                <a:ea typeface="Times New Roman" panose="02020603050405020304" pitchFamily="18" charset="0"/>
                <a:cs typeface="Times New Roman" panose="02020603050405020304" pitchFamily="18" charset="0"/>
              </a:rPr>
              <a:t> з 1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частини</a:t>
            </a:r>
            <a:r>
              <a:rPr lang="ru-RU" dirty="0">
                <a:latin typeface="Times New Roman" panose="02020603050405020304" pitchFamily="18" charset="0"/>
                <a:ea typeface="Times New Roman" panose="02020603050405020304" pitchFamily="18" charset="0"/>
                <a:cs typeface="Times New Roman" panose="02020603050405020304" pitchFamily="18" charset="0"/>
              </a:rPr>
              <a:t> п</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опереднього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розведення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і 99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вагових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частин</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індиферентної</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речовини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тобто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воно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вище</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попереднього</a:t>
            </a:r>
            <a:r>
              <a:rPr lang="ru-RU" dirty="0">
                <a:latin typeface="Times New Roman" panose="02020603050405020304" pitchFamily="18" charset="0"/>
                <a:ea typeface="Times New Roman" panose="02020603050405020304" pitchFamily="18" charset="0"/>
                <a:cs typeface="Times New Roman" panose="02020603050405020304" pitchFamily="18" charset="0"/>
              </a:rPr>
              <a:t> в 100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разів</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p>
        </p:txBody>
      </p:sp>
      <p:pic>
        <p:nvPicPr>
          <p:cNvPr id="3074" name="Picture 2" descr="Изготовление гомеопатических препаратов в домашних условиях"/>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143500" y="4544140"/>
            <a:ext cx="2463359" cy="176603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Растворы красителя, как доказательство абсурдности гомеопатии | Пикабу"/>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246" y="4480236"/>
            <a:ext cx="4119733" cy="183350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О гомеопатии. | Пикабу"/>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48998" y="4458245"/>
            <a:ext cx="2613725" cy="1573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736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Альтернативная концепция фитотерапии, эфирные масла и экстракты, свежие  травы, ступка и пестик в ряд. | Премиум Фот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742443"/>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1097280" y="200967"/>
            <a:ext cx="10058400" cy="672793"/>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ru-RU" b="1" dirty="0">
                <a:solidFill>
                  <a:schemeClr val="tx1"/>
                </a:solidFill>
              </a:rPr>
              <a:t>8</a:t>
            </a:r>
            <a:r>
              <a:rPr lang="ru-RU" b="1" dirty="0" smtClean="0">
                <a:solidFill>
                  <a:schemeClr val="tx1"/>
                </a:solidFill>
              </a:rPr>
              <a:t>. </a:t>
            </a:r>
            <a:r>
              <a:rPr lang="ru-RU" b="1" dirty="0" err="1" smtClean="0">
                <a:solidFill>
                  <a:schemeClr val="tx1"/>
                </a:solidFill>
              </a:rPr>
              <a:t>Розведення</a:t>
            </a:r>
            <a:r>
              <a:rPr lang="ru-RU" b="1" dirty="0" smtClean="0">
                <a:solidFill>
                  <a:schemeClr val="tx1"/>
                </a:solidFill>
              </a:rPr>
              <a:t> за метод - </a:t>
            </a:r>
            <a:r>
              <a:rPr lang="ru-RU" b="1" dirty="0">
                <a:solidFill>
                  <a:schemeClr val="tx1"/>
                </a:solidFill>
              </a:rPr>
              <a:t>по Корсакову</a:t>
            </a:r>
            <a:endParaRPr lang="uk-UA" b="1" dirty="0"/>
          </a:p>
        </p:txBody>
      </p:sp>
      <p:sp>
        <p:nvSpPr>
          <p:cNvPr id="3" name="Объект 2"/>
          <p:cNvSpPr>
            <a:spLocks noGrp="1"/>
          </p:cNvSpPr>
          <p:nvPr>
            <p:ph idx="1"/>
          </p:nvPr>
        </p:nvSpPr>
        <p:spPr>
          <a:xfrm>
            <a:off x="290617" y="1013541"/>
            <a:ext cx="6443171" cy="5589120"/>
          </a:xfrm>
        </p:spPr>
        <p:style>
          <a:lnRef idx="2">
            <a:schemeClr val="accent2"/>
          </a:lnRef>
          <a:fillRef idx="1">
            <a:schemeClr val="lt1"/>
          </a:fillRef>
          <a:effectRef idx="0">
            <a:schemeClr val="accent2"/>
          </a:effectRef>
          <a:fontRef idx="minor">
            <a:schemeClr val="dk1"/>
          </a:fontRef>
        </p:style>
        <p:txBody>
          <a:bodyPr>
            <a:normAutofit/>
          </a:bodyPr>
          <a:lstStyle/>
          <a:p>
            <a:pPr marL="0" lvl="0" indent="355600" algn="just" eaLnBrk="0" fontAlgn="base" hangingPunct="0">
              <a:lnSpc>
                <a:spcPct val="100000"/>
              </a:lnSpc>
              <a:spcBef>
                <a:spcPct val="0"/>
              </a:spcBef>
              <a:spcAft>
                <a:spcPct val="0"/>
              </a:spcAft>
              <a:buClrTx/>
              <a:buSzTx/>
              <a:buNone/>
            </a:pPr>
            <a:r>
              <a:rPr lang="ru-RU" sz="1800" dirty="0">
                <a:solidFill>
                  <a:schemeClr val="tx1"/>
                </a:solidFill>
              </a:rPr>
              <a:t>Разом з </a:t>
            </a:r>
            <a:r>
              <a:rPr lang="ru-RU" sz="1800" dirty="0" err="1">
                <a:solidFill>
                  <a:schemeClr val="tx1"/>
                </a:solidFill>
              </a:rPr>
              <a:t>висловленим</a:t>
            </a:r>
            <a:r>
              <a:rPr lang="ru-RU" sz="1800" dirty="0">
                <a:solidFill>
                  <a:schemeClr val="tx1"/>
                </a:solidFill>
              </a:rPr>
              <a:t> методом </a:t>
            </a:r>
            <a:r>
              <a:rPr lang="ru-RU" sz="1800" dirty="0" err="1">
                <a:solidFill>
                  <a:schemeClr val="tx1"/>
                </a:solidFill>
              </a:rPr>
              <a:t>потенціювання</a:t>
            </a:r>
            <a:r>
              <a:rPr lang="ru-RU" sz="1800" dirty="0">
                <a:solidFill>
                  <a:schemeClr val="tx1"/>
                </a:solidFill>
              </a:rPr>
              <a:t> по С. Ганеману </a:t>
            </a:r>
            <a:r>
              <a:rPr lang="ru-RU" sz="1800" dirty="0" err="1">
                <a:solidFill>
                  <a:schemeClr val="tx1"/>
                </a:solidFill>
              </a:rPr>
              <a:t>відомий</a:t>
            </a:r>
            <a:r>
              <a:rPr lang="ru-RU" sz="1800" dirty="0">
                <a:solidFill>
                  <a:schemeClr val="tx1"/>
                </a:solidFill>
              </a:rPr>
              <a:t> і </a:t>
            </a:r>
            <a:r>
              <a:rPr lang="ru-RU" sz="1800" dirty="0" err="1">
                <a:solidFill>
                  <a:schemeClr val="tx1"/>
                </a:solidFill>
              </a:rPr>
              <a:t>інший</a:t>
            </a:r>
            <a:r>
              <a:rPr lang="ru-RU" sz="1800" dirty="0">
                <a:solidFill>
                  <a:schemeClr val="tx1"/>
                </a:solidFill>
              </a:rPr>
              <a:t> метод - по Корсакову. </a:t>
            </a:r>
            <a:r>
              <a:rPr lang="ru-RU" sz="1800" dirty="0" err="1">
                <a:solidFill>
                  <a:schemeClr val="tx1"/>
                </a:solidFill>
              </a:rPr>
              <a:t>Російський</a:t>
            </a:r>
            <a:r>
              <a:rPr lang="ru-RU" sz="1800" dirty="0">
                <a:solidFill>
                  <a:schemeClr val="tx1"/>
                </a:solidFill>
              </a:rPr>
              <a:t> </a:t>
            </a:r>
            <a:r>
              <a:rPr lang="ru-RU" sz="1800" dirty="0" err="1">
                <a:solidFill>
                  <a:schemeClr val="tx1"/>
                </a:solidFill>
              </a:rPr>
              <a:t>лікар</a:t>
            </a:r>
            <a:r>
              <a:rPr lang="ru-RU" sz="1800" dirty="0">
                <a:solidFill>
                  <a:schemeClr val="tx1"/>
                </a:solidFill>
              </a:rPr>
              <a:t>-гомеопат З. Н. Корсаков в 1829 </a:t>
            </a:r>
            <a:r>
              <a:rPr lang="ru-RU" sz="1800" dirty="0" err="1">
                <a:solidFill>
                  <a:schemeClr val="tx1"/>
                </a:solidFill>
              </a:rPr>
              <a:t>році</a:t>
            </a:r>
            <a:r>
              <a:rPr lang="ru-RU" sz="1800" dirty="0">
                <a:solidFill>
                  <a:schemeClr val="tx1"/>
                </a:solidFill>
              </a:rPr>
              <a:t> </a:t>
            </a:r>
            <a:r>
              <a:rPr lang="ru-RU" sz="1800" dirty="0" err="1">
                <a:solidFill>
                  <a:schemeClr val="tx1"/>
                </a:solidFill>
              </a:rPr>
              <a:t>запропонував</a:t>
            </a:r>
            <a:r>
              <a:rPr lang="ru-RU" sz="1800" dirty="0">
                <a:solidFill>
                  <a:schemeClr val="tx1"/>
                </a:solidFill>
              </a:rPr>
              <a:t> </a:t>
            </a:r>
            <a:r>
              <a:rPr lang="ru-RU" sz="1800" dirty="0" err="1">
                <a:solidFill>
                  <a:schemeClr val="tx1"/>
                </a:solidFill>
              </a:rPr>
              <a:t>свій</a:t>
            </a:r>
            <a:r>
              <a:rPr lang="ru-RU" sz="1800" dirty="0">
                <a:solidFill>
                  <a:schemeClr val="tx1"/>
                </a:solidFill>
              </a:rPr>
              <a:t> </a:t>
            </a:r>
            <a:r>
              <a:rPr lang="ru-RU" sz="1800" dirty="0" err="1">
                <a:solidFill>
                  <a:schemeClr val="tx1"/>
                </a:solidFill>
              </a:rPr>
              <a:t>власний</a:t>
            </a:r>
            <a:r>
              <a:rPr lang="ru-RU" sz="1800" dirty="0">
                <a:solidFill>
                  <a:schemeClr val="tx1"/>
                </a:solidFill>
              </a:rPr>
              <a:t> </a:t>
            </a:r>
            <a:r>
              <a:rPr lang="ru-RU" sz="1800" dirty="0" err="1">
                <a:solidFill>
                  <a:schemeClr val="tx1"/>
                </a:solidFill>
              </a:rPr>
              <a:t>спосіб</a:t>
            </a:r>
            <a:r>
              <a:rPr lang="ru-RU" sz="1800" dirty="0">
                <a:solidFill>
                  <a:schemeClr val="tx1"/>
                </a:solidFill>
              </a:rPr>
              <a:t> </a:t>
            </a:r>
            <a:r>
              <a:rPr lang="ru-RU" sz="1800" dirty="0" err="1">
                <a:solidFill>
                  <a:schemeClr val="tx1"/>
                </a:solidFill>
              </a:rPr>
              <a:t>приготування</a:t>
            </a:r>
            <a:r>
              <a:rPr lang="ru-RU" sz="1800" dirty="0">
                <a:solidFill>
                  <a:schemeClr val="tx1"/>
                </a:solidFill>
              </a:rPr>
              <a:t> </a:t>
            </a:r>
            <a:r>
              <a:rPr lang="ru-RU" sz="1800" dirty="0" err="1">
                <a:solidFill>
                  <a:schemeClr val="tx1"/>
                </a:solidFill>
              </a:rPr>
              <a:t>гомеопатичних</a:t>
            </a:r>
            <a:r>
              <a:rPr lang="ru-RU" sz="1800" dirty="0">
                <a:solidFill>
                  <a:schemeClr val="tx1"/>
                </a:solidFill>
              </a:rPr>
              <a:t> разве</a:t>
            </a:r>
            <a:r>
              <a:rPr lang="uk-UA" sz="1800" dirty="0">
                <a:solidFill>
                  <a:schemeClr val="tx1"/>
                </a:solidFill>
              </a:rPr>
              <a:t>день</a:t>
            </a:r>
            <a:r>
              <a:rPr lang="ru-RU" sz="1800" dirty="0">
                <a:solidFill>
                  <a:schemeClr val="tx1"/>
                </a:solidFill>
              </a:rPr>
              <a:t>. </a:t>
            </a:r>
            <a:endParaRPr lang="ru-RU" sz="1800" dirty="0" smtClean="0">
              <a:solidFill>
                <a:schemeClr val="tx1"/>
              </a:solidFill>
            </a:endParaRPr>
          </a:p>
          <a:p>
            <a:pPr marL="0" lvl="0" indent="355600" algn="just" eaLnBrk="0" fontAlgn="base" hangingPunct="0">
              <a:lnSpc>
                <a:spcPct val="100000"/>
              </a:lnSpc>
              <a:spcBef>
                <a:spcPct val="0"/>
              </a:spcBef>
              <a:spcAft>
                <a:spcPct val="0"/>
              </a:spcAft>
              <a:buClrTx/>
              <a:buSzTx/>
              <a:buNone/>
            </a:pPr>
            <a:r>
              <a:rPr lang="ru-RU" sz="1800" b="1" dirty="0" smtClean="0">
                <a:solidFill>
                  <a:schemeClr val="tx1"/>
                </a:solidFill>
              </a:rPr>
              <a:t>По </a:t>
            </a:r>
            <a:r>
              <a:rPr lang="ru-RU" sz="1800" b="1" dirty="0" err="1">
                <a:solidFill>
                  <a:schemeClr val="tx1"/>
                </a:solidFill>
              </a:rPr>
              <a:t>цьому</a:t>
            </a:r>
            <a:r>
              <a:rPr lang="ru-RU" sz="1800" b="1" dirty="0">
                <a:solidFill>
                  <a:schemeClr val="tx1"/>
                </a:solidFill>
              </a:rPr>
              <a:t> методу </a:t>
            </a:r>
            <a:r>
              <a:rPr lang="ru-RU" sz="1800" b="1" dirty="0" err="1">
                <a:solidFill>
                  <a:schemeClr val="tx1"/>
                </a:solidFill>
              </a:rPr>
              <a:t>поетапне</a:t>
            </a:r>
            <a:r>
              <a:rPr lang="ru-RU" sz="1800" b="1" dirty="0">
                <a:solidFill>
                  <a:schemeClr val="tx1"/>
                </a:solidFill>
              </a:rPr>
              <a:t> </a:t>
            </a:r>
            <a:r>
              <a:rPr lang="ru-RU" sz="1800" b="1" dirty="0" err="1">
                <a:solidFill>
                  <a:schemeClr val="tx1"/>
                </a:solidFill>
              </a:rPr>
              <a:t>розведення</a:t>
            </a:r>
            <a:r>
              <a:rPr lang="ru-RU" sz="1800" b="1" dirty="0">
                <a:solidFill>
                  <a:schemeClr val="tx1"/>
                </a:solidFill>
              </a:rPr>
              <a:t> проводиться в одному </a:t>
            </a:r>
            <a:r>
              <a:rPr lang="ru-RU" sz="1800" b="1" dirty="0" err="1">
                <a:solidFill>
                  <a:schemeClr val="tx1"/>
                </a:solidFill>
              </a:rPr>
              <a:t>посуді</a:t>
            </a:r>
            <a:r>
              <a:rPr lang="ru-RU" sz="1800" b="1" dirty="0">
                <a:solidFill>
                  <a:schemeClr val="tx1"/>
                </a:solidFill>
              </a:rPr>
              <a:t>. </a:t>
            </a:r>
            <a:endParaRPr lang="ru-RU" sz="1800" b="1" dirty="0" smtClean="0">
              <a:solidFill>
                <a:schemeClr val="tx1"/>
              </a:solidFill>
            </a:endParaRPr>
          </a:p>
          <a:p>
            <a:pPr marL="0" lvl="0" indent="355600" algn="just" eaLnBrk="0" fontAlgn="base" hangingPunct="0">
              <a:lnSpc>
                <a:spcPct val="100000"/>
              </a:lnSpc>
              <a:spcBef>
                <a:spcPct val="0"/>
              </a:spcBef>
              <a:spcAft>
                <a:spcPct val="0"/>
              </a:spcAft>
              <a:buClrTx/>
              <a:buSzTx/>
              <a:buNone/>
            </a:pPr>
            <a:r>
              <a:rPr lang="ru-RU" sz="1800" dirty="0" smtClean="0">
                <a:solidFill>
                  <a:schemeClr val="tx1"/>
                </a:solidFill>
              </a:rPr>
              <a:t>При </a:t>
            </a:r>
            <a:r>
              <a:rPr lang="ru-RU" sz="1800" dirty="0" err="1">
                <a:solidFill>
                  <a:schemeClr val="tx1"/>
                </a:solidFill>
              </a:rPr>
              <a:t>швидкому</a:t>
            </a:r>
            <a:r>
              <a:rPr lang="ru-RU" sz="1800" dirty="0">
                <a:solidFill>
                  <a:schemeClr val="tx1"/>
                </a:solidFill>
              </a:rPr>
              <a:t> </a:t>
            </a:r>
            <a:r>
              <a:rPr lang="ru-RU" sz="1800" dirty="0" err="1">
                <a:solidFill>
                  <a:schemeClr val="tx1"/>
                </a:solidFill>
              </a:rPr>
              <a:t>перекиданні</a:t>
            </a:r>
            <a:r>
              <a:rPr lang="ru-RU" sz="1800" dirty="0">
                <a:solidFill>
                  <a:schemeClr val="tx1"/>
                </a:solidFill>
              </a:rPr>
              <a:t> стакана </a:t>
            </a:r>
            <a:r>
              <a:rPr lang="ru-RU" sz="1800" dirty="0" err="1">
                <a:solidFill>
                  <a:schemeClr val="tx1"/>
                </a:solidFill>
              </a:rPr>
              <a:t>завжди</a:t>
            </a:r>
            <a:r>
              <a:rPr lang="ru-RU" sz="1800" dirty="0">
                <a:solidFill>
                  <a:schemeClr val="tx1"/>
                </a:solidFill>
              </a:rPr>
              <a:t> </a:t>
            </a:r>
            <a:r>
              <a:rPr lang="ru-RU" sz="1800" dirty="0" err="1">
                <a:solidFill>
                  <a:schemeClr val="tx1"/>
                </a:solidFill>
              </a:rPr>
              <a:t>залишається</a:t>
            </a:r>
            <a:r>
              <a:rPr lang="ru-RU" sz="1800" dirty="0">
                <a:solidFill>
                  <a:schemeClr val="tx1"/>
                </a:solidFill>
              </a:rPr>
              <a:t> </a:t>
            </a:r>
            <a:r>
              <a:rPr lang="ru-RU" sz="1800" dirty="0" err="1">
                <a:solidFill>
                  <a:schemeClr val="tx1"/>
                </a:solidFill>
              </a:rPr>
              <a:t>крапля</a:t>
            </a:r>
            <a:r>
              <a:rPr lang="ru-RU" sz="1800" dirty="0">
                <a:solidFill>
                  <a:schemeClr val="tx1"/>
                </a:solidFill>
              </a:rPr>
              <a:t> </a:t>
            </a:r>
            <a:r>
              <a:rPr lang="ru-RU" sz="1800" dirty="0" err="1">
                <a:solidFill>
                  <a:schemeClr val="tx1"/>
                </a:solidFill>
              </a:rPr>
              <a:t>рідині</a:t>
            </a:r>
            <a:r>
              <a:rPr lang="ru-RU" sz="1800" dirty="0">
                <a:solidFill>
                  <a:schemeClr val="tx1"/>
                </a:solidFill>
              </a:rPr>
              <a:t> (</a:t>
            </a:r>
            <a:r>
              <a:rPr lang="ru-RU" sz="1800" dirty="0" err="1">
                <a:solidFill>
                  <a:schemeClr val="tx1"/>
                </a:solidFill>
              </a:rPr>
              <a:t>лікарської</a:t>
            </a:r>
            <a:r>
              <a:rPr lang="ru-RU" sz="1800" dirty="0">
                <a:solidFill>
                  <a:schemeClr val="tx1"/>
                </a:solidFill>
              </a:rPr>
              <a:t> </a:t>
            </a:r>
            <a:r>
              <a:rPr lang="ru-RU" sz="1800" dirty="0" err="1">
                <a:solidFill>
                  <a:schemeClr val="tx1"/>
                </a:solidFill>
              </a:rPr>
              <a:t>субстанції</a:t>
            </a:r>
            <a:r>
              <a:rPr lang="ru-RU" sz="1800" dirty="0">
                <a:solidFill>
                  <a:schemeClr val="tx1"/>
                </a:solidFill>
              </a:rPr>
              <a:t>), </a:t>
            </a:r>
            <a:r>
              <a:rPr lang="ru-RU" sz="1800" dirty="0" err="1">
                <a:solidFill>
                  <a:schemeClr val="tx1"/>
                </a:solidFill>
              </a:rPr>
              <a:t>тобто</a:t>
            </a:r>
            <a:r>
              <a:rPr lang="ru-RU" sz="1800" dirty="0">
                <a:solidFill>
                  <a:schemeClr val="tx1"/>
                </a:solidFill>
              </a:rPr>
              <a:t> </a:t>
            </a:r>
            <a:r>
              <a:rPr lang="ru-RU" sz="1800" dirty="0" err="1">
                <a:solidFill>
                  <a:schemeClr val="tx1"/>
                </a:solidFill>
              </a:rPr>
              <a:t>завжди</a:t>
            </a:r>
            <a:r>
              <a:rPr lang="ru-RU" sz="1800" dirty="0">
                <a:solidFill>
                  <a:schemeClr val="tx1"/>
                </a:solidFill>
              </a:rPr>
              <a:t> </a:t>
            </a:r>
            <a:r>
              <a:rPr lang="ru-RU" sz="1800" dirty="0" err="1">
                <a:solidFill>
                  <a:schemeClr val="tx1"/>
                </a:solidFill>
              </a:rPr>
              <a:t>залишається</a:t>
            </a:r>
            <a:r>
              <a:rPr lang="ru-RU" sz="1800" dirty="0">
                <a:solidFill>
                  <a:schemeClr val="tx1"/>
                </a:solidFill>
              </a:rPr>
              <a:t> </a:t>
            </a:r>
            <a:r>
              <a:rPr lang="ru-RU" sz="1800" dirty="0" err="1">
                <a:solidFill>
                  <a:schemeClr val="tx1"/>
                </a:solidFill>
              </a:rPr>
              <a:t>інформація</a:t>
            </a:r>
            <a:r>
              <a:rPr lang="ru-RU" sz="1800" dirty="0">
                <a:solidFill>
                  <a:schemeClr val="tx1"/>
                </a:solidFill>
              </a:rPr>
              <a:t> </a:t>
            </a:r>
            <a:r>
              <a:rPr lang="ru-RU" sz="1800" dirty="0" err="1">
                <a:solidFill>
                  <a:schemeClr val="tx1"/>
                </a:solidFill>
              </a:rPr>
              <a:t>від</a:t>
            </a:r>
            <a:r>
              <a:rPr lang="ru-RU" sz="1800" dirty="0">
                <a:solidFill>
                  <a:schemeClr val="tx1"/>
                </a:solidFill>
              </a:rPr>
              <a:t> </a:t>
            </a:r>
            <a:r>
              <a:rPr lang="ru-RU" sz="1800" dirty="0" err="1">
                <a:solidFill>
                  <a:schemeClr val="tx1"/>
                </a:solidFill>
              </a:rPr>
              <a:t>попередньої</a:t>
            </a:r>
            <a:r>
              <a:rPr lang="ru-RU" sz="1800" dirty="0">
                <a:solidFill>
                  <a:schemeClr val="tx1"/>
                </a:solidFill>
              </a:rPr>
              <a:t> </a:t>
            </a:r>
            <a:r>
              <a:rPr lang="ru-RU" sz="1800" dirty="0" err="1" smtClean="0">
                <a:solidFill>
                  <a:schemeClr val="tx1"/>
                </a:solidFill>
              </a:rPr>
              <a:t>потенції</a:t>
            </a:r>
            <a:r>
              <a:rPr lang="ru-RU" sz="1800" dirty="0" smtClean="0">
                <a:solidFill>
                  <a:schemeClr val="tx1"/>
                </a:solidFill>
              </a:rPr>
              <a:t> </a:t>
            </a:r>
            <a:r>
              <a:rPr lang="ru-RU" altLang="ru-RU" sz="1800" dirty="0" err="1">
                <a:solidFill>
                  <a:schemeClr val="tx1"/>
                </a:solidFill>
                <a:ea typeface="Times New Roman" panose="02020603050405020304" pitchFamily="18" charset="0"/>
                <a:cs typeface="Times New Roman" panose="02020603050405020304" pitchFamily="18" charset="0"/>
              </a:rPr>
              <a:t>попередньої</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потенції</a:t>
            </a:r>
            <a:r>
              <a:rPr lang="ru-RU" altLang="ru-RU" sz="1800" dirty="0">
                <a:solidFill>
                  <a:schemeClr val="tx1"/>
                </a:solidFill>
                <a:ea typeface="Times New Roman" panose="02020603050405020304" pitchFamily="18" charset="0"/>
                <a:cs typeface="Times New Roman" panose="02020603050405020304" pitchFamily="18" charset="0"/>
              </a:rPr>
              <a:t>, </a:t>
            </a:r>
            <a:r>
              <a:rPr lang="uk-UA" altLang="ru-RU" sz="1800" dirty="0">
                <a:solidFill>
                  <a:schemeClr val="tx1"/>
                </a:solidFill>
                <a:ea typeface="Times New Roman" panose="02020603050405020304" pitchFamily="18" charset="0"/>
                <a:cs typeface="Times New Roman" panose="02020603050405020304" pitchFamily="18" charset="0"/>
              </a:rPr>
              <a:t>яка</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потім</a:t>
            </a:r>
            <a:r>
              <a:rPr lang="ru-RU" altLang="ru-RU" sz="1800" dirty="0">
                <a:solidFill>
                  <a:schemeClr val="tx1"/>
                </a:solidFill>
                <a:ea typeface="Times New Roman" panose="02020603050405020304" pitchFamily="18" charset="0"/>
                <a:cs typeface="Times New Roman" panose="02020603050405020304" pitchFamily="18" charset="0"/>
              </a:rPr>
              <a:t> </a:t>
            </a:r>
            <a:r>
              <a:rPr lang="uk-UA" altLang="ru-RU" sz="1800" dirty="0">
                <a:solidFill>
                  <a:schemeClr val="tx1"/>
                </a:solidFill>
                <a:ea typeface="Times New Roman" panose="02020603050405020304" pitchFamily="18" charset="0"/>
                <a:cs typeface="Times New Roman" panose="02020603050405020304" pitchFamily="18" charset="0"/>
              </a:rPr>
              <a:t>розчиняється </a:t>
            </a:r>
            <a:r>
              <a:rPr lang="ru-RU" altLang="ru-RU" sz="1800" dirty="0">
                <a:solidFill>
                  <a:schemeClr val="tx1"/>
                </a:solidFill>
                <a:ea typeface="Times New Roman" panose="02020603050405020304" pitchFamily="18" charset="0"/>
                <a:cs typeface="Times New Roman" panose="02020603050405020304" pitchFamily="18" charset="0"/>
              </a:rPr>
              <a:t>в 100 </a:t>
            </a:r>
            <a:r>
              <a:rPr lang="ru-RU" altLang="ru-RU" sz="1800" dirty="0" err="1">
                <a:solidFill>
                  <a:schemeClr val="tx1"/>
                </a:solidFill>
                <a:ea typeface="Times New Roman" panose="02020603050405020304" pitchFamily="18" charset="0"/>
                <a:cs typeface="Times New Roman" panose="02020603050405020304" pitchFamily="18" charset="0"/>
              </a:rPr>
              <a:t>разів</a:t>
            </a:r>
            <a:r>
              <a:rPr lang="ru-RU" altLang="ru-RU" sz="1800" dirty="0">
                <a:solidFill>
                  <a:schemeClr val="tx1"/>
                </a:solidFill>
                <a:ea typeface="Times New Roman" panose="02020603050405020304" pitchFamily="18" charset="0"/>
                <a:cs typeface="Times New Roman" panose="02020603050405020304" pitchFamily="18" charset="0"/>
              </a:rPr>
              <a:t> і </a:t>
            </a:r>
            <a:r>
              <a:rPr lang="ru-RU" altLang="ru-RU" sz="1800" dirty="0" smtClean="0">
                <a:solidFill>
                  <a:schemeClr val="tx1"/>
                </a:solidFill>
                <a:ea typeface="Times New Roman" panose="02020603050405020304" pitchFamily="18" charset="0"/>
                <a:cs typeface="Times New Roman" panose="02020603050405020304" pitchFamily="18" charset="0"/>
              </a:rPr>
              <a:t>т.д.</a:t>
            </a:r>
          </a:p>
          <a:p>
            <a:pPr marL="0" lvl="0" indent="355600" algn="just" eaLnBrk="0" fontAlgn="base" hangingPunct="0">
              <a:lnSpc>
                <a:spcPct val="100000"/>
              </a:lnSpc>
              <a:spcBef>
                <a:spcPct val="0"/>
              </a:spcBef>
              <a:spcAft>
                <a:spcPct val="0"/>
              </a:spcAft>
              <a:buClrTx/>
              <a:buSzTx/>
              <a:buNone/>
            </a:pPr>
            <a:r>
              <a:rPr lang="ru-RU" altLang="ru-RU" sz="1800" dirty="0" err="1" smtClean="0">
                <a:solidFill>
                  <a:schemeClr val="tx1"/>
                </a:solidFill>
                <a:ea typeface="Times New Roman" panose="02020603050405020304" pitchFamily="18" charset="0"/>
                <a:cs typeface="Times New Roman" panose="02020603050405020304" pitchFamily="18" charset="0"/>
              </a:rPr>
              <a:t>Наприклад</a:t>
            </a:r>
            <a:r>
              <a:rPr lang="ru-RU" altLang="ru-RU" sz="1800" dirty="0">
                <a:solidFill>
                  <a:schemeClr val="tx1"/>
                </a:solidFill>
                <a:ea typeface="Times New Roman" panose="02020603050405020304" pitchFamily="18" charset="0"/>
                <a:cs typeface="Times New Roman" panose="02020603050405020304" pitchFamily="18" charset="0"/>
              </a:rPr>
              <a:t>, у флакон для </a:t>
            </a:r>
            <a:r>
              <a:rPr lang="ru-RU" altLang="ru-RU" sz="1800" dirty="0" err="1">
                <a:solidFill>
                  <a:schemeClr val="tx1"/>
                </a:solidFill>
                <a:ea typeface="Times New Roman" panose="02020603050405020304" pitchFamily="18" charset="0"/>
                <a:cs typeface="Times New Roman" panose="02020603050405020304" pitchFamily="18" charset="0"/>
              </a:rPr>
              <a:t>потенціювання</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відважують</a:t>
            </a:r>
            <a:r>
              <a:rPr lang="ru-RU" altLang="ru-RU" sz="1800" dirty="0">
                <a:solidFill>
                  <a:schemeClr val="tx1"/>
                </a:solidFill>
                <a:ea typeface="Times New Roman" panose="02020603050405020304" pitchFamily="18" charset="0"/>
                <a:cs typeface="Times New Roman" panose="02020603050405020304" pitchFamily="18" charset="0"/>
              </a:rPr>
              <a:t> 9,9 г спирт</a:t>
            </a:r>
            <a:r>
              <a:rPr lang="uk-UA" altLang="ru-RU" sz="1800" dirty="0">
                <a:solidFill>
                  <a:schemeClr val="tx1"/>
                </a:solidFill>
                <a:ea typeface="Times New Roman" panose="02020603050405020304" pitchFamily="18" charset="0"/>
                <a:cs typeface="Times New Roman" panose="02020603050405020304" pitchFamily="18" charset="0"/>
              </a:rPr>
              <a:t>у</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необхідної</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концентрації</a:t>
            </a:r>
            <a:r>
              <a:rPr lang="ru-RU" altLang="ru-RU" sz="1800" dirty="0">
                <a:solidFill>
                  <a:schemeClr val="tx1"/>
                </a:solidFill>
                <a:ea typeface="Times New Roman" panose="02020603050405020304" pitchFamily="18" charset="0"/>
                <a:cs typeface="Times New Roman" panose="02020603050405020304" pitchFamily="18" charset="0"/>
              </a:rPr>
              <a:t> і </a:t>
            </a:r>
            <a:r>
              <a:rPr lang="ru-RU" altLang="ru-RU" sz="1800" dirty="0" err="1">
                <a:solidFill>
                  <a:schemeClr val="tx1"/>
                </a:solidFill>
                <a:ea typeface="Times New Roman" panose="02020603050405020304" pitchFamily="18" charset="0"/>
                <a:cs typeface="Times New Roman" panose="02020603050405020304" pitchFamily="18" charset="0"/>
              </a:rPr>
              <a:t>додають</a:t>
            </a:r>
            <a:r>
              <a:rPr lang="ru-RU" altLang="ru-RU" sz="1800" dirty="0">
                <a:solidFill>
                  <a:schemeClr val="tx1"/>
                </a:solidFill>
                <a:ea typeface="Times New Roman" panose="02020603050405020304" pitchFamily="18" charset="0"/>
                <a:cs typeface="Times New Roman" panose="02020603050405020304" pitchFamily="18" charset="0"/>
              </a:rPr>
              <a:t> 0,1 г (3 </a:t>
            </a:r>
            <a:r>
              <a:rPr lang="ru-RU" altLang="ru-RU" sz="1800" dirty="0" err="1">
                <a:solidFill>
                  <a:schemeClr val="tx1"/>
                </a:solidFill>
                <a:ea typeface="Times New Roman" panose="02020603050405020304" pitchFamily="18" charset="0"/>
                <a:cs typeface="Times New Roman" panose="02020603050405020304" pitchFamily="18" charset="0"/>
              </a:rPr>
              <a:t>краплі</a:t>
            </a:r>
            <a:r>
              <a:rPr lang="ru-RU" altLang="ru-RU" sz="1800" dirty="0">
                <a:solidFill>
                  <a:schemeClr val="tx1"/>
                </a:solidFill>
                <a:ea typeface="Times New Roman" panose="02020603050405020304" pitchFamily="18" charset="0"/>
                <a:cs typeface="Times New Roman" panose="02020603050405020304" pitchFamily="18" charset="0"/>
              </a:rPr>
              <a:t>) початкового р</a:t>
            </a:r>
            <a:r>
              <a:rPr lang="uk-UA" altLang="ru-RU" sz="1800" dirty="0" err="1">
                <a:solidFill>
                  <a:schemeClr val="tx1"/>
                </a:solidFill>
                <a:ea typeface="Times New Roman" panose="02020603050405020304" pitchFamily="18" charset="0"/>
                <a:cs typeface="Times New Roman" panose="02020603050405020304" pitchFamily="18" charset="0"/>
              </a:rPr>
              <a:t>озчину</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перемішують</a:t>
            </a:r>
            <a:r>
              <a:rPr lang="ru-RU" altLang="ru-RU" sz="1800" dirty="0">
                <a:solidFill>
                  <a:schemeClr val="tx1"/>
                </a:solidFill>
                <a:ea typeface="Times New Roman" panose="02020603050405020304" pitchFamily="18" charset="0"/>
                <a:cs typeface="Times New Roman" panose="02020603050405020304" pitchFamily="18" charset="0"/>
              </a:rPr>
              <a:t> при </a:t>
            </a:r>
            <a:r>
              <a:rPr lang="ru-RU" altLang="ru-RU" sz="1800" dirty="0" err="1">
                <a:solidFill>
                  <a:schemeClr val="tx1"/>
                </a:solidFill>
                <a:ea typeface="Times New Roman" panose="02020603050405020304" pitchFamily="18" charset="0"/>
                <a:cs typeface="Times New Roman" panose="02020603050405020304" pitchFamily="18" charset="0"/>
              </a:rPr>
              <a:t>струшуванні</a:t>
            </a:r>
            <a:r>
              <a:rPr lang="ru-RU" altLang="ru-RU" sz="1800" dirty="0">
                <a:solidFill>
                  <a:schemeClr val="tx1"/>
                </a:solidFill>
                <a:ea typeface="Times New Roman" panose="02020603050405020304" pitchFamily="18" charset="0"/>
                <a:cs typeface="Times New Roman" panose="02020603050405020304" pitchFamily="18" charset="0"/>
              </a:rPr>
              <a:t> 10 </a:t>
            </a:r>
            <a:r>
              <a:rPr lang="ru-RU" altLang="ru-RU" sz="1800" dirty="0" err="1">
                <a:solidFill>
                  <a:schemeClr val="tx1"/>
                </a:solidFill>
                <a:ea typeface="Times New Roman" panose="02020603050405020304" pitchFamily="18" charset="0"/>
                <a:cs typeface="Times New Roman" panose="02020603050405020304" pitchFamily="18" charset="0"/>
              </a:rPr>
              <a:t>разів</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після</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чого</a:t>
            </a:r>
            <a:r>
              <a:rPr lang="ru-RU" altLang="ru-RU" sz="1800" dirty="0">
                <a:solidFill>
                  <a:schemeClr val="tx1"/>
                </a:solidFill>
                <a:ea typeface="Times New Roman" panose="02020603050405020304" pitchFamily="18" charset="0"/>
                <a:cs typeface="Times New Roman" panose="02020603050405020304" pitchFamily="18" charset="0"/>
              </a:rPr>
              <a:t> в</a:t>
            </a:r>
            <a:r>
              <a:rPr lang="uk-UA" altLang="ru-RU" sz="1800" dirty="0">
                <a:solidFill>
                  <a:schemeClr val="tx1"/>
                </a:solidFill>
                <a:ea typeface="Times New Roman" panose="02020603050405020304" pitchFamily="18" charset="0"/>
                <a:cs typeface="Times New Roman" panose="02020603050405020304" pitchFamily="18" charset="0"/>
              </a:rPr>
              <a:t>и</a:t>
            </a:r>
            <a:r>
              <a:rPr lang="ru-RU" altLang="ru-RU" sz="1800" dirty="0" err="1">
                <a:solidFill>
                  <a:schemeClr val="tx1"/>
                </a:solidFill>
                <a:ea typeface="Times New Roman" panose="02020603050405020304" pitchFamily="18" charset="0"/>
                <a:cs typeface="Times New Roman" panose="02020603050405020304" pitchFamily="18" charset="0"/>
              </a:rPr>
              <a:t>ливают</a:t>
            </a:r>
            <a:r>
              <a:rPr lang="uk-UA" altLang="ru-RU" sz="1800" dirty="0">
                <a:solidFill>
                  <a:schemeClr val="tx1"/>
                </a:solidFill>
                <a:ea typeface="Times New Roman" panose="02020603050405020304" pitchFamily="18" charset="0"/>
                <a:cs typeface="Times New Roman" panose="02020603050405020304" pitchFamily="18" charset="0"/>
              </a:rPr>
              <a:t>ь</a:t>
            </a:r>
            <a:r>
              <a:rPr lang="ru-RU" altLang="ru-RU" sz="1800" dirty="0">
                <a:solidFill>
                  <a:schemeClr val="tx1"/>
                </a:solidFill>
                <a:ea typeface="Times New Roman" panose="02020603050405020304" pitchFamily="18" charset="0"/>
                <a:cs typeface="Times New Roman" panose="02020603050405020304" pitchFamily="18" charset="0"/>
              </a:rPr>
              <a:t> в </a:t>
            </a:r>
            <a:r>
              <a:rPr lang="uk-UA" altLang="ru-RU" sz="1800" dirty="0">
                <a:solidFill>
                  <a:schemeClr val="tx1"/>
                </a:solidFill>
                <a:ea typeface="Times New Roman" panose="02020603050405020304" pitchFamily="18" charset="0"/>
                <a:cs typeface="Times New Roman" panose="02020603050405020304" pitchFamily="18" charset="0"/>
              </a:rPr>
              <a:t>посуд</a:t>
            </a:r>
            <a:r>
              <a:rPr lang="ru-RU" altLang="ru-RU" sz="1800" dirty="0">
                <a:solidFill>
                  <a:schemeClr val="tx1"/>
                </a:solidFill>
                <a:ea typeface="Times New Roman" panose="02020603050405020304" pitchFamily="18" charset="0"/>
                <a:cs typeface="Times New Roman" panose="02020603050405020304" pitchFamily="18" charset="0"/>
              </a:rPr>
              <a:t> з </a:t>
            </a:r>
            <a:r>
              <a:rPr lang="ru-RU" altLang="ru-RU" sz="1800" dirty="0" err="1">
                <a:solidFill>
                  <a:schemeClr val="tx1"/>
                </a:solidFill>
                <a:ea typeface="Times New Roman" panose="02020603050405020304" pitchFamily="18" charset="0"/>
                <a:cs typeface="Times New Roman" panose="02020603050405020304" pitchFamily="18" charset="0"/>
              </a:rPr>
              <a:t>позначенням</a:t>
            </a:r>
            <a:r>
              <a:rPr lang="ru-RU" altLang="ru-RU" sz="1800" dirty="0">
                <a:solidFill>
                  <a:schemeClr val="tx1"/>
                </a:solidFill>
                <a:ea typeface="Times New Roman" panose="02020603050405020304" pitchFamily="18" charset="0"/>
                <a:cs typeface="Times New Roman" panose="02020603050405020304" pitchFamily="18" charset="0"/>
              </a:rPr>
              <a:t> С1 (перше </a:t>
            </a:r>
            <a:r>
              <a:rPr lang="ru-RU" altLang="ru-RU" sz="1800" dirty="0" err="1">
                <a:solidFill>
                  <a:schemeClr val="tx1"/>
                </a:solidFill>
                <a:ea typeface="Times New Roman" panose="02020603050405020304" pitchFamily="18" charset="0"/>
                <a:cs typeface="Times New Roman" panose="02020603050405020304" pitchFamily="18" charset="0"/>
              </a:rPr>
              <a:t>сотенне</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разведе</a:t>
            </a:r>
            <a:r>
              <a:rPr lang="uk-UA" altLang="ru-RU" sz="1800" dirty="0" err="1">
                <a:solidFill>
                  <a:schemeClr val="tx1"/>
                </a:solidFill>
                <a:ea typeface="Times New Roman" panose="02020603050405020304" pitchFamily="18" charset="0"/>
                <a:cs typeface="Times New Roman" panose="02020603050405020304" pitchFamily="18" charset="0"/>
              </a:rPr>
              <a:t>ння</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Потім</a:t>
            </a:r>
            <a:r>
              <a:rPr lang="ru-RU" altLang="ru-RU" sz="1800" dirty="0">
                <a:solidFill>
                  <a:schemeClr val="tx1"/>
                </a:solidFill>
                <a:ea typeface="Times New Roman" panose="02020603050405020304" pitchFamily="18" charset="0"/>
                <a:cs typeface="Times New Roman" panose="02020603050405020304" pitchFamily="18" charset="0"/>
              </a:rPr>
              <a:t> в </a:t>
            </a:r>
            <a:r>
              <a:rPr lang="ru-RU" altLang="ru-RU" sz="1800" dirty="0" err="1">
                <a:solidFill>
                  <a:schemeClr val="tx1"/>
                </a:solidFill>
                <a:ea typeface="Times New Roman" panose="02020603050405020304" pitchFamily="18" charset="0"/>
                <a:cs typeface="Times New Roman" panose="02020603050405020304" pitchFamily="18" charset="0"/>
              </a:rPr>
              <a:t>цей</a:t>
            </a:r>
            <a:r>
              <a:rPr lang="ru-RU" altLang="ru-RU" sz="1800" dirty="0">
                <a:solidFill>
                  <a:schemeClr val="tx1"/>
                </a:solidFill>
                <a:ea typeface="Times New Roman" panose="02020603050405020304" pitchFamily="18" charset="0"/>
                <a:cs typeface="Times New Roman" panose="02020603050405020304" pitchFamily="18" charset="0"/>
              </a:rPr>
              <a:t> же флакон </a:t>
            </a:r>
            <a:r>
              <a:rPr lang="ru-RU" altLang="ru-RU" sz="1800" dirty="0" err="1">
                <a:solidFill>
                  <a:schemeClr val="tx1"/>
                </a:solidFill>
                <a:ea typeface="Times New Roman" panose="02020603050405020304" pitchFamily="18" charset="0"/>
                <a:cs typeface="Times New Roman" panose="02020603050405020304" pitchFamily="18" charset="0"/>
              </a:rPr>
              <a:t>знову</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відважують</a:t>
            </a:r>
            <a:r>
              <a:rPr lang="ru-RU" altLang="ru-RU" sz="1800" dirty="0">
                <a:solidFill>
                  <a:schemeClr val="tx1"/>
                </a:solidFill>
                <a:ea typeface="Times New Roman" panose="02020603050405020304" pitchFamily="18" charset="0"/>
                <a:cs typeface="Times New Roman" panose="02020603050405020304" pitchFamily="18" charset="0"/>
              </a:rPr>
              <a:t> 9,9 г </a:t>
            </a:r>
            <a:r>
              <a:rPr lang="ru-RU" altLang="ru-RU" sz="1800" dirty="0" err="1">
                <a:solidFill>
                  <a:schemeClr val="tx1"/>
                </a:solidFill>
                <a:ea typeface="Times New Roman" panose="02020603050405020304" pitchFamily="18" charset="0"/>
                <a:cs typeface="Times New Roman" panose="02020603050405020304" pitchFamily="18" charset="0"/>
              </a:rPr>
              <a:t>спир</a:t>
            </a:r>
            <a:r>
              <a:rPr lang="uk-UA" altLang="ru-RU" sz="1800" dirty="0">
                <a:solidFill>
                  <a:schemeClr val="tx1"/>
                </a:solidFill>
                <a:ea typeface="Times New Roman" panose="02020603050405020304" pitchFamily="18" charset="0"/>
                <a:cs typeface="Times New Roman" panose="02020603050405020304" pitchFamily="18" charset="0"/>
              </a:rPr>
              <a:t>ту</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етилового</a:t>
            </a:r>
            <a:r>
              <a:rPr lang="ru-RU" altLang="ru-RU" sz="1800" dirty="0">
                <a:solidFill>
                  <a:schemeClr val="tx1"/>
                </a:solidFill>
                <a:ea typeface="Times New Roman" panose="02020603050405020304" pitchFamily="18" charset="0"/>
                <a:cs typeface="Times New Roman" panose="02020603050405020304" pitchFamily="18" charset="0"/>
              </a:rPr>
              <a:t> і </a:t>
            </a:r>
            <a:r>
              <a:rPr lang="ru-RU" altLang="ru-RU" sz="1800" dirty="0" err="1">
                <a:solidFill>
                  <a:schemeClr val="tx1"/>
                </a:solidFill>
                <a:ea typeface="Times New Roman" panose="02020603050405020304" pitchFamily="18" charset="0"/>
                <a:cs typeface="Times New Roman" panose="02020603050405020304" pitchFamily="18" charset="0"/>
              </a:rPr>
              <a:t>знову</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струшують</a:t>
            </a:r>
            <a:r>
              <a:rPr lang="ru-RU" altLang="ru-RU" sz="1800" dirty="0">
                <a:solidFill>
                  <a:schemeClr val="tx1"/>
                </a:solidFill>
                <a:ea typeface="Times New Roman" panose="02020603050405020304" pitchFamily="18" charset="0"/>
                <a:cs typeface="Times New Roman" panose="02020603050405020304" pitchFamily="18" charset="0"/>
              </a:rPr>
              <a:t> 10 </a:t>
            </a:r>
            <a:r>
              <a:rPr lang="ru-RU" altLang="ru-RU" sz="1800" dirty="0" err="1">
                <a:solidFill>
                  <a:schemeClr val="tx1"/>
                </a:solidFill>
                <a:ea typeface="Times New Roman" panose="02020603050405020304" pitchFamily="18" charset="0"/>
                <a:cs typeface="Times New Roman" panose="02020603050405020304" pitchFamily="18" charset="0"/>
              </a:rPr>
              <a:t>разів</a:t>
            </a:r>
            <a:r>
              <a:rPr lang="ru-RU" altLang="ru-RU" sz="1800" dirty="0">
                <a:solidFill>
                  <a:schemeClr val="tx1"/>
                </a:solidFill>
                <a:ea typeface="Times New Roman" panose="02020603050405020304" pitchFamily="18" charset="0"/>
                <a:cs typeface="Times New Roman" panose="02020603050405020304" pitchFamily="18" charset="0"/>
              </a:rPr>
              <a:t> - </a:t>
            </a:r>
            <a:r>
              <a:rPr lang="ru-RU" altLang="ru-RU" sz="1800" dirty="0" err="1">
                <a:solidFill>
                  <a:schemeClr val="tx1"/>
                </a:solidFill>
                <a:ea typeface="Times New Roman" panose="02020603050405020304" pitchFamily="18" charset="0"/>
                <a:cs typeface="Times New Roman" panose="02020603050405020304" pitchFamily="18" charset="0"/>
              </a:rPr>
              <a:t>переливають</a:t>
            </a:r>
            <a:r>
              <a:rPr lang="ru-RU" altLang="ru-RU" sz="1800" dirty="0">
                <a:solidFill>
                  <a:schemeClr val="tx1"/>
                </a:solidFill>
                <a:ea typeface="Times New Roman" panose="02020603050405020304" pitchFamily="18" charset="0"/>
                <a:cs typeface="Times New Roman" panose="02020603050405020304" pitchFamily="18" charset="0"/>
              </a:rPr>
              <a:t> в </a:t>
            </a:r>
            <a:r>
              <a:rPr lang="uk-UA" altLang="ru-RU" sz="1800" dirty="0">
                <a:solidFill>
                  <a:schemeClr val="tx1"/>
                </a:solidFill>
                <a:ea typeface="Times New Roman" panose="02020603050405020304" pitchFamily="18" charset="0"/>
                <a:cs typeface="Times New Roman" panose="02020603050405020304" pitchFamily="18" charset="0"/>
              </a:rPr>
              <a:t>посуд</a:t>
            </a:r>
            <a:r>
              <a:rPr lang="ru-RU" altLang="ru-RU" sz="1800" dirty="0">
                <a:solidFill>
                  <a:schemeClr val="tx1"/>
                </a:solidFill>
                <a:ea typeface="Times New Roman" panose="02020603050405020304" pitchFamily="18" charset="0"/>
                <a:cs typeface="Times New Roman" panose="02020603050405020304" pitchFamily="18" charset="0"/>
              </a:rPr>
              <a:t> з </a:t>
            </a:r>
            <a:r>
              <a:rPr lang="ru-RU" altLang="ru-RU" sz="1800" dirty="0" err="1">
                <a:solidFill>
                  <a:schemeClr val="tx1"/>
                </a:solidFill>
                <a:ea typeface="Times New Roman" panose="02020603050405020304" pitchFamily="18" charset="0"/>
                <a:cs typeface="Times New Roman" panose="02020603050405020304" pitchFamily="18" charset="0"/>
              </a:rPr>
              <a:t>позначенням</a:t>
            </a:r>
            <a:r>
              <a:rPr lang="ru-RU" altLang="ru-RU" sz="1800" dirty="0">
                <a:solidFill>
                  <a:schemeClr val="tx1"/>
                </a:solidFill>
                <a:ea typeface="Times New Roman" panose="02020603050405020304" pitchFamily="18" charset="0"/>
                <a:cs typeface="Times New Roman" panose="02020603050405020304" pitchFamily="18" charset="0"/>
              </a:rPr>
              <a:t> С2 (друге </a:t>
            </a:r>
            <a:r>
              <a:rPr lang="ru-RU" altLang="ru-RU" sz="1800" dirty="0" err="1">
                <a:solidFill>
                  <a:schemeClr val="tx1"/>
                </a:solidFill>
                <a:ea typeface="Times New Roman" panose="02020603050405020304" pitchFamily="18" charset="0"/>
                <a:cs typeface="Times New Roman" panose="02020603050405020304" pitchFamily="18" charset="0"/>
              </a:rPr>
              <a:t>сотенне</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розведення</a:t>
            </a:r>
            <a:r>
              <a:rPr lang="ru-RU" altLang="ru-RU" sz="1800" dirty="0">
                <a:solidFill>
                  <a:schemeClr val="tx1"/>
                </a:solidFill>
                <a:ea typeface="Times New Roman" panose="02020603050405020304" pitchFamily="18" charset="0"/>
                <a:cs typeface="Times New Roman" panose="02020603050405020304" pitchFamily="18" charset="0"/>
              </a:rPr>
              <a:t>). </a:t>
            </a:r>
            <a:endParaRPr lang="ru-RU" altLang="ru-RU" sz="1800" dirty="0" smtClean="0">
              <a:solidFill>
                <a:schemeClr val="tx1"/>
              </a:solidFill>
              <a:ea typeface="Times New Roman" panose="02020603050405020304" pitchFamily="18" charset="0"/>
              <a:cs typeface="Times New Roman" panose="02020603050405020304" pitchFamily="18" charset="0"/>
            </a:endParaRPr>
          </a:p>
          <a:p>
            <a:pPr marL="0" lvl="0" indent="355600" algn="just" eaLnBrk="0" fontAlgn="base" hangingPunct="0">
              <a:lnSpc>
                <a:spcPct val="100000"/>
              </a:lnSpc>
              <a:spcBef>
                <a:spcPct val="0"/>
              </a:spcBef>
              <a:spcAft>
                <a:spcPct val="0"/>
              </a:spcAft>
              <a:buClrTx/>
              <a:buSzTx/>
              <a:buNone/>
            </a:pPr>
            <a:r>
              <a:rPr lang="ru-RU" altLang="ru-RU" sz="1800" dirty="0" err="1" smtClean="0">
                <a:solidFill>
                  <a:schemeClr val="tx1"/>
                </a:solidFill>
                <a:ea typeface="Times New Roman" panose="02020603050405020304" pitchFamily="18" charset="0"/>
                <a:cs typeface="Times New Roman" panose="02020603050405020304" pitchFamily="18" charset="0"/>
              </a:rPr>
              <a:t>Спос</a:t>
            </a:r>
            <a:r>
              <a:rPr lang="uk-UA" altLang="ru-RU" sz="1800" dirty="0">
                <a:solidFill>
                  <a:schemeClr val="tx1"/>
                </a:solidFill>
                <a:ea typeface="Times New Roman" panose="02020603050405020304" pitchFamily="18" charset="0"/>
                <a:cs typeface="Times New Roman" panose="02020603050405020304" pitchFamily="18" charset="0"/>
              </a:rPr>
              <a:t>і</a:t>
            </a:r>
            <a:r>
              <a:rPr lang="ru-RU" altLang="ru-RU" sz="1800" dirty="0">
                <a:solidFill>
                  <a:schemeClr val="tx1"/>
                </a:solidFill>
                <a:ea typeface="Times New Roman" panose="02020603050405020304" pitchFamily="18" charset="0"/>
                <a:cs typeface="Times New Roman" panose="02020603050405020304" pitchFamily="18" charset="0"/>
              </a:rPr>
              <a:t>б Корсакова </a:t>
            </a:r>
            <a:r>
              <a:rPr lang="ru-RU" altLang="ru-RU" sz="1800" dirty="0" err="1">
                <a:solidFill>
                  <a:schemeClr val="tx1"/>
                </a:solidFill>
                <a:ea typeface="Times New Roman" panose="02020603050405020304" pitchFamily="18" charset="0"/>
                <a:cs typeface="Times New Roman" panose="02020603050405020304" pitchFamily="18" charset="0"/>
              </a:rPr>
              <a:t>технічно</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значно</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швидше</a:t>
            </a:r>
            <a:r>
              <a:rPr lang="ru-RU" altLang="ru-RU" sz="1800" dirty="0">
                <a:solidFill>
                  <a:schemeClr val="tx1"/>
                </a:solidFill>
                <a:ea typeface="Times New Roman" panose="02020603050405020304" pitchFamily="18" charset="0"/>
                <a:cs typeface="Times New Roman" panose="02020603050405020304" pitchFamily="18" charset="0"/>
              </a:rPr>
              <a:t> і </a:t>
            </a:r>
            <a:r>
              <a:rPr lang="ru-RU" altLang="ru-RU" sz="1800" dirty="0" err="1">
                <a:solidFill>
                  <a:schemeClr val="tx1"/>
                </a:solidFill>
                <a:ea typeface="Times New Roman" panose="02020603050405020304" pitchFamily="18" charset="0"/>
                <a:cs typeface="Times New Roman" panose="02020603050405020304" pitchFamily="18" charset="0"/>
              </a:rPr>
              <a:t>дешевше</a:t>
            </a:r>
            <a:r>
              <a:rPr lang="ru-RU" altLang="ru-RU" sz="1800" dirty="0">
                <a:solidFill>
                  <a:schemeClr val="tx1"/>
                </a:solidFill>
                <a:ea typeface="Times New Roman" panose="02020603050405020304" pitchFamily="18" charset="0"/>
                <a:cs typeface="Times New Roman" panose="02020603050405020304" pitchFamily="18" charset="0"/>
              </a:rPr>
              <a:t> за </a:t>
            </a:r>
            <a:r>
              <a:rPr lang="ru-RU" altLang="ru-RU" sz="1800" dirty="0" err="1">
                <a:solidFill>
                  <a:schemeClr val="tx1"/>
                </a:solidFill>
                <a:ea typeface="Times New Roman" panose="02020603050405020304" pitchFamily="18" charset="0"/>
                <a:cs typeface="Times New Roman" panose="02020603050405020304" pitchFamily="18" charset="0"/>
              </a:rPr>
              <a:t>класичне</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ганемановськ</a:t>
            </a:r>
            <a:r>
              <a:rPr lang="uk-UA" altLang="ru-RU" sz="1800" dirty="0">
                <a:solidFill>
                  <a:schemeClr val="tx1"/>
                </a:solidFill>
                <a:ea typeface="Times New Roman" panose="02020603050405020304" pitchFamily="18" charset="0"/>
                <a:cs typeface="Times New Roman" panose="02020603050405020304" pitchFamily="18" charset="0"/>
              </a:rPr>
              <a:t>е</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потенціювання</a:t>
            </a:r>
            <a:r>
              <a:rPr lang="ru-RU" altLang="ru-RU" sz="1800" dirty="0">
                <a:solidFill>
                  <a:schemeClr val="tx1"/>
                </a:solidFill>
                <a:ea typeface="Times New Roman" panose="02020603050405020304" pitchFamily="18" charset="0"/>
                <a:cs typeface="Times New Roman" panose="02020603050405020304" pitchFamily="18" charset="0"/>
              </a:rPr>
              <a:t> в </a:t>
            </a:r>
            <a:r>
              <a:rPr lang="ru-RU" altLang="ru-RU" sz="1800" dirty="0" err="1">
                <a:solidFill>
                  <a:schemeClr val="tx1"/>
                </a:solidFill>
                <a:ea typeface="Times New Roman" panose="02020603050405020304" pitchFamily="18" charset="0"/>
                <a:cs typeface="Times New Roman" panose="02020603050405020304" pitchFamily="18" charset="0"/>
              </a:rPr>
              <a:t>багатьох</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місткостях</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хоча</a:t>
            </a:r>
            <a:r>
              <a:rPr lang="ru-RU" altLang="ru-RU" sz="1800" dirty="0">
                <a:solidFill>
                  <a:schemeClr val="tx1"/>
                </a:solidFill>
                <a:ea typeface="Times New Roman" panose="02020603050405020304" pitchFamily="18" charset="0"/>
                <a:cs typeface="Times New Roman" panose="02020603050405020304" pitchFamily="18" charset="0"/>
              </a:rPr>
              <a:t> і </a:t>
            </a:r>
            <a:r>
              <a:rPr lang="ru-RU" altLang="ru-RU" sz="1800" dirty="0" err="1">
                <a:solidFill>
                  <a:schemeClr val="tx1"/>
                </a:solidFill>
                <a:ea typeface="Times New Roman" panose="02020603050405020304" pitchFamily="18" charset="0"/>
                <a:cs typeface="Times New Roman" panose="02020603050405020304" pitchFamily="18" charset="0"/>
              </a:rPr>
              <a:t>менш</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точн</a:t>
            </a:r>
            <a:r>
              <a:rPr lang="uk-UA" altLang="ru-RU" sz="1800" dirty="0">
                <a:solidFill>
                  <a:schemeClr val="tx1"/>
                </a:solidFill>
                <a:ea typeface="Times New Roman" panose="02020603050405020304" pitchFamily="18" charset="0"/>
                <a:cs typeface="Times New Roman" panose="02020603050405020304" pitchFamily="18" charset="0"/>
              </a:rPr>
              <a:t>е</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застосовується</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набагато</a:t>
            </a:r>
            <a:r>
              <a:rPr lang="ru-RU" altLang="ru-RU" sz="1800" dirty="0">
                <a:solidFill>
                  <a:schemeClr val="tx1"/>
                </a:solidFill>
                <a:ea typeface="Times New Roman" panose="02020603050405020304" pitchFamily="18" charset="0"/>
                <a:cs typeface="Times New Roman" panose="02020603050405020304" pitchFamily="18" charset="0"/>
              </a:rPr>
              <a:t> </a:t>
            </a:r>
            <a:r>
              <a:rPr lang="ru-RU" altLang="ru-RU" sz="1800" dirty="0" err="1">
                <a:solidFill>
                  <a:schemeClr val="tx1"/>
                </a:solidFill>
                <a:ea typeface="Times New Roman" panose="02020603050405020304" pitchFamily="18" charset="0"/>
                <a:cs typeface="Times New Roman" panose="02020603050405020304" pitchFamily="18" charset="0"/>
              </a:rPr>
              <a:t>рідше</a:t>
            </a:r>
            <a:r>
              <a:rPr lang="ru-RU" altLang="ru-RU" sz="1800" dirty="0" smtClean="0">
                <a:solidFill>
                  <a:schemeClr val="tx1"/>
                </a:solidFill>
                <a:ea typeface="Times New Roman" panose="02020603050405020304" pitchFamily="18" charset="0"/>
                <a:cs typeface="Times New Roman" panose="02020603050405020304" pitchFamily="18" charset="0"/>
              </a:rPr>
              <a:t>.</a:t>
            </a:r>
            <a:endParaRPr lang="ru-RU" dirty="0" smtClean="0"/>
          </a:p>
          <a:p>
            <a:pPr marL="0" indent="0">
              <a:buNone/>
            </a:pPr>
            <a:endParaRPr lang="uk-UA" dirty="0"/>
          </a:p>
        </p:txBody>
      </p:sp>
      <p:pic>
        <p:nvPicPr>
          <p:cNvPr id="2063" name="Picture 15" descr="Методы приготовления гомеопатических разведений – Сайт 179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5739" y="1013541"/>
            <a:ext cx="5274310" cy="2227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8645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7183" y="602901"/>
            <a:ext cx="10058400" cy="782767"/>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uk-UA" b="1" dirty="0">
                <a:solidFill>
                  <a:schemeClr val="tx1"/>
                </a:solidFill>
              </a:rPr>
              <a:t>9</a:t>
            </a:r>
            <a:r>
              <a:rPr lang="uk-UA" b="1" dirty="0" smtClean="0">
                <a:solidFill>
                  <a:schemeClr val="tx1"/>
                </a:solidFill>
              </a:rPr>
              <a:t>. Існують </a:t>
            </a:r>
            <a:r>
              <a:rPr lang="uk-UA" b="1" dirty="0">
                <a:solidFill>
                  <a:schemeClr val="tx1"/>
                </a:solidFill>
              </a:rPr>
              <a:t>наступні ступені розведення</a:t>
            </a:r>
            <a:r>
              <a:rPr lang="uk-UA" b="1" dirty="0" smtClean="0">
                <a:solidFill>
                  <a:schemeClr val="tx1"/>
                </a:solidFill>
              </a:rPr>
              <a:t>:</a:t>
            </a:r>
            <a:endParaRPr lang="uk-UA" b="1"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01668752"/>
              </p:ext>
            </p:extLst>
          </p:nvPr>
        </p:nvGraphicFramePr>
        <p:xfrm>
          <a:off x="994410" y="1932813"/>
          <a:ext cx="10486390" cy="3655187"/>
        </p:xfrm>
        <a:graphic>
          <a:graphicData uri="http://schemas.openxmlformats.org/drawingml/2006/table">
            <a:tbl>
              <a:tblPr firstRow="1" firstCol="1" lastRow="1" lastCol="1" bandRow="1" bandCol="1">
                <a:tableStyleId>{5940675A-B579-460E-94D1-54222C63F5DA}</a:tableStyleId>
              </a:tblPr>
              <a:tblGrid>
                <a:gridCol w="1893267">
                  <a:extLst>
                    <a:ext uri="{9D8B030D-6E8A-4147-A177-3AD203B41FA5}">
                      <a16:colId xmlns:a16="http://schemas.microsoft.com/office/drawing/2014/main" val="1639685208"/>
                    </a:ext>
                  </a:extLst>
                </a:gridCol>
                <a:gridCol w="8593123">
                  <a:extLst>
                    <a:ext uri="{9D8B030D-6E8A-4147-A177-3AD203B41FA5}">
                      <a16:colId xmlns:a16="http://schemas.microsoft.com/office/drawing/2014/main" val="2240644325"/>
                    </a:ext>
                  </a:extLst>
                </a:gridCol>
              </a:tblGrid>
              <a:tr h="465454">
                <a:tc>
                  <a:txBody>
                    <a:bodyPr/>
                    <a:lstStyle/>
                    <a:p>
                      <a:pPr>
                        <a:lnSpc>
                          <a:spcPct val="115000"/>
                        </a:lnSpc>
                        <a:spcAft>
                          <a:spcPts val="0"/>
                        </a:spcAft>
                      </a:pPr>
                      <a:r>
                        <a:rPr lang="uk-UA" sz="2400">
                          <a:effectLst/>
                        </a:rPr>
                        <a:t>Символ</a:t>
                      </a:r>
                      <a:endParaRPr lang="ru-RU"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ctr">
                        <a:lnSpc>
                          <a:spcPct val="115000"/>
                        </a:lnSpc>
                        <a:spcAft>
                          <a:spcPts val="0"/>
                        </a:spcAft>
                      </a:pPr>
                      <a:r>
                        <a:rPr lang="uk-UA" sz="2400" dirty="0">
                          <a:effectLst/>
                        </a:rPr>
                        <a:t>Ступінь розведення на шаг потенціювання</a:t>
                      </a:r>
                      <a:endParaRPr lang="ru-RU"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808399372"/>
                  </a:ext>
                </a:extLst>
              </a:tr>
              <a:tr h="893636">
                <a:tc>
                  <a:txBody>
                    <a:bodyPr/>
                    <a:lstStyle/>
                    <a:p>
                      <a:pPr>
                        <a:lnSpc>
                          <a:spcPct val="115000"/>
                        </a:lnSpc>
                        <a:spcAft>
                          <a:spcPts val="0"/>
                        </a:spcAft>
                      </a:pPr>
                      <a:r>
                        <a:rPr lang="uk-UA" sz="2400" dirty="0">
                          <a:effectLst/>
                        </a:rPr>
                        <a:t>D  (Х)</a:t>
                      </a:r>
                      <a:endParaRPr lang="ru-RU"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15000"/>
                        </a:lnSpc>
                        <a:spcAft>
                          <a:spcPts val="0"/>
                        </a:spcAft>
                      </a:pPr>
                      <a:r>
                        <a:rPr lang="uk-UA" sz="2400" dirty="0">
                          <a:effectLst/>
                        </a:rPr>
                        <a:t>Ступінь розведення 1:10 на шаг потенціювання (десятинна)</a:t>
                      </a:r>
                      <a:endParaRPr lang="ru-RU"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4200913211"/>
                  </a:ext>
                </a:extLst>
              </a:tr>
              <a:tr h="893636">
                <a:tc>
                  <a:txBody>
                    <a:bodyPr/>
                    <a:lstStyle/>
                    <a:p>
                      <a:pPr>
                        <a:lnSpc>
                          <a:spcPct val="115000"/>
                        </a:lnSpc>
                        <a:spcAft>
                          <a:spcPts val="0"/>
                        </a:spcAft>
                      </a:pPr>
                      <a:r>
                        <a:rPr lang="uk-UA" sz="2400" dirty="0">
                          <a:effectLst/>
                        </a:rPr>
                        <a:t>С (СН)</a:t>
                      </a:r>
                      <a:endParaRPr lang="ru-RU"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15000"/>
                        </a:lnSpc>
                        <a:spcAft>
                          <a:spcPts val="0"/>
                        </a:spcAft>
                      </a:pPr>
                      <a:r>
                        <a:rPr lang="uk-UA" sz="2400" dirty="0">
                          <a:effectLst/>
                        </a:rPr>
                        <a:t>Ступінь розведення 1:100 на шаг потенціювання (сотенна)</a:t>
                      </a:r>
                      <a:endParaRPr lang="ru-RU"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1789626561"/>
                  </a:ext>
                </a:extLst>
              </a:tr>
              <a:tr h="442503">
                <a:tc>
                  <a:txBody>
                    <a:bodyPr/>
                    <a:lstStyle/>
                    <a:p>
                      <a:pPr>
                        <a:lnSpc>
                          <a:spcPct val="115000"/>
                        </a:lnSpc>
                        <a:spcAft>
                          <a:spcPts val="0"/>
                        </a:spcAft>
                      </a:pPr>
                      <a:r>
                        <a:rPr lang="en-US" sz="2400">
                          <a:effectLst/>
                        </a:rPr>
                        <a:t>LM</a:t>
                      </a:r>
                      <a:r>
                        <a:rPr lang="uk-UA" sz="2400">
                          <a:effectLst/>
                        </a:rPr>
                        <a:t> (Q)</a:t>
                      </a:r>
                      <a:endParaRPr lang="ru-RU"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15000"/>
                        </a:lnSpc>
                        <a:spcAft>
                          <a:spcPts val="0"/>
                        </a:spcAft>
                      </a:pPr>
                      <a:r>
                        <a:rPr lang="uk-UA" sz="2400" dirty="0">
                          <a:effectLst/>
                        </a:rPr>
                        <a:t>Ступінь розведення 1:50 000 на шаг потенціювання </a:t>
                      </a:r>
                      <a:endParaRPr lang="ru-RU"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2618077018"/>
                  </a:ext>
                </a:extLst>
              </a:tr>
              <a:tr h="959958">
                <a:tc>
                  <a:txBody>
                    <a:bodyPr/>
                    <a:lstStyle/>
                    <a:p>
                      <a:pPr>
                        <a:lnSpc>
                          <a:spcPct val="115000"/>
                        </a:lnSpc>
                        <a:spcAft>
                          <a:spcPts val="0"/>
                        </a:spcAft>
                      </a:pPr>
                      <a:r>
                        <a:rPr lang="uk-UA" sz="2400" dirty="0">
                          <a:effectLst/>
                        </a:rPr>
                        <a:t>СК (К)</a:t>
                      </a:r>
                      <a:endParaRPr lang="ru-RU"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15000"/>
                        </a:lnSpc>
                        <a:spcAft>
                          <a:spcPts val="0"/>
                        </a:spcAft>
                      </a:pPr>
                      <a:r>
                        <a:rPr lang="uk-UA" sz="2400" dirty="0">
                          <a:effectLst/>
                        </a:rPr>
                        <a:t>Ступінь розведення 1:100 на шаг потенціювання (по методу Корсакова)</a:t>
                      </a:r>
                      <a:endParaRPr lang="ru-RU"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4135559145"/>
                  </a:ext>
                </a:extLst>
              </a:tr>
            </a:tbl>
          </a:graphicData>
        </a:graphic>
      </p:graphicFrame>
    </p:spTree>
    <p:extLst>
      <p:ext uri="{BB962C8B-B14F-4D97-AF65-F5344CB8AC3E}">
        <p14:creationId xmlns:p14="http://schemas.microsoft.com/office/powerpoint/2010/main" val="1199632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6962" y="120580"/>
            <a:ext cx="10058400" cy="672235"/>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uk-UA" b="1" i="1" dirty="0" smtClean="0">
                <a:solidFill>
                  <a:schemeClr val="tx1"/>
                </a:solidFill>
              </a:rPr>
              <a:t>10. Децимальні потенції</a:t>
            </a:r>
            <a:endParaRPr lang="uk-UA" b="1" i="1" dirty="0">
              <a:solidFill>
                <a:schemeClr val="tx1"/>
              </a:solidFill>
            </a:endParaRPr>
          </a:p>
        </p:txBody>
      </p:sp>
      <p:pic>
        <p:nvPicPr>
          <p:cNvPr id="4" name="Объект 3"/>
          <p:cNvPicPr>
            <a:picLocks noGrp="1" noChangeAspect="1"/>
          </p:cNvPicPr>
          <p:nvPr>
            <p:ph idx="1"/>
          </p:nvPr>
        </p:nvPicPr>
        <p:blipFill>
          <a:blip r:embed="rId2"/>
          <a:stretch>
            <a:fillRect/>
          </a:stretch>
        </p:blipFill>
        <p:spPr>
          <a:xfrm>
            <a:off x="1472154" y="972057"/>
            <a:ext cx="9147242" cy="5278018"/>
          </a:xfrm>
          <a:prstGeom prst="rect">
            <a:avLst/>
          </a:prstGeom>
        </p:spPr>
      </p:pic>
    </p:spTree>
    <p:extLst>
      <p:ext uri="{BB962C8B-B14F-4D97-AF65-F5344CB8AC3E}">
        <p14:creationId xmlns:p14="http://schemas.microsoft.com/office/powerpoint/2010/main" val="4190964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6410" y="281354"/>
            <a:ext cx="10058400" cy="682283"/>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uk-UA" b="1" i="1" dirty="0" smtClean="0">
                <a:solidFill>
                  <a:schemeClr val="tx1"/>
                </a:solidFill>
              </a:rPr>
              <a:t>11. </a:t>
            </a:r>
            <a:r>
              <a:rPr lang="uk-UA" b="1" i="1" dirty="0" err="1" smtClean="0">
                <a:solidFill>
                  <a:schemeClr val="tx1"/>
                </a:solidFill>
              </a:rPr>
              <a:t>Центисимальні</a:t>
            </a:r>
            <a:r>
              <a:rPr lang="uk-UA" b="1" i="1" dirty="0" smtClean="0">
                <a:solidFill>
                  <a:schemeClr val="tx1"/>
                </a:solidFill>
              </a:rPr>
              <a:t> потенції</a:t>
            </a:r>
            <a:endParaRPr lang="uk-UA" b="1" i="1" dirty="0">
              <a:solidFill>
                <a:schemeClr val="tx1"/>
              </a:solidFill>
            </a:endParaRPr>
          </a:p>
        </p:txBody>
      </p:sp>
      <p:pic>
        <p:nvPicPr>
          <p:cNvPr id="4" name="Объект 3"/>
          <p:cNvPicPr>
            <a:picLocks noGrp="1" noChangeAspect="1"/>
          </p:cNvPicPr>
          <p:nvPr>
            <p:ph idx="1"/>
          </p:nvPr>
        </p:nvPicPr>
        <p:blipFill>
          <a:blip r:embed="rId2"/>
          <a:stretch>
            <a:fillRect/>
          </a:stretch>
        </p:blipFill>
        <p:spPr>
          <a:xfrm>
            <a:off x="1719417" y="1084217"/>
            <a:ext cx="8452386" cy="4996664"/>
          </a:xfrm>
          <a:prstGeom prst="rect">
            <a:avLst/>
          </a:prstGeom>
        </p:spPr>
      </p:pic>
    </p:spTree>
    <p:extLst>
      <p:ext uri="{BB962C8B-B14F-4D97-AF65-F5344CB8AC3E}">
        <p14:creationId xmlns:p14="http://schemas.microsoft.com/office/powerpoint/2010/main" val="190967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6963" y="321547"/>
            <a:ext cx="10058400" cy="633493"/>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ru-RU" dirty="0" smtClean="0">
                <a:solidFill>
                  <a:schemeClr val="tx1"/>
                </a:solidFill>
              </a:rPr>
              <a:t>12. Шкала </a:t>
            </a:r>
            <a:r>
              <a:rPr lang="ru-RU" dirty="0" err="1">
                <a:solidFill>
                  <a:schemeClr val="tx1"/>
                </a:solidFill>
              </a:rPr>
              <a:t>потенціювання</a:t>
            </a:r>
            <a:endParaRPr lang="uk-UA"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110239629"/>
              </p:ext>
            </p:extLst>
          </p:nvPr>
        </p:nvGraphicFramePr>
        <p:xfrm>
          <a:off x="455612" y="1085472"/>
          <a:ext cx="11350308" cy="4732020"/>
        </p:xfrm>
        <a:graphic>
          <a:graphicData uri="http://schemas.openxmlformats.org/drawingml/2006/table">
            <a:tbl>
              <a:tblPr>
                <a:tableStyleId>{5C22544A-7EE6-4342-B048-85BDC9FD1C3A}</a:tableStyleId>
              </a:tblPr>
              <a:tblGrid>
                <a:gridCol w="733487">
                  <a:extLst>
                    <a:ext uri="{9D8B030D-6E8A-4147-A177-3AD203B41FA5}">
                      <a16:colId xmlns:a16="http://schemas.microsoft.com/office/drawing/2014/main" val="1010266228"/>
                    </a:ext>
                  </a:extLst>
                </a:gridCol>
                <a:gridCol w="3881901">
                  <a:extLst>
                    <a:ext uri="{9D8B030D-6E8A-4147-A177-3AD203B41FA5}">
                      <a16:colId xmlns:a16="http://schemas.microsoft.com/office/drawing/2014/main" val="1480657146"/>
                    </a:ext>
                  </a:extLst>
                </a:gridCol>
                <a:gridCol w="1870176">
                  <a:extLst>
                    <a:ext uri="{9D8B030D-6E8A-4147-A177-3AD203B41FA5}">
                      <a16:colId xmlns:a16="http://schemas.microsoft.com/office/drawing/2014/main" val="2611669236"/>
                    </a:ext>
                  </a:extLst>
                </a:gridCol>
                <a:gridCol w="3036890">
                  <a:extLst>
                    <a:ext uri="{9D8B030D-6E8A-4147-A177-3AD203B41FA5}">
                      <a16:colId xmlns:a16="http://schemas.microsoft.com/office/drawing/2014/main" val="624380339"/>
                    </a:ext>
                  </a:extLst>
                </a:gridCol>
                <a:gridCol w="1827854">
                  <a:extLst>
                    <a:ext uri="{9D8B030D-6E8A-4147-A177-3AD203B41FA5}">
                      <a16:colId xmlns:a16="http://schemas.microsoft.com/office/drawing/2014/main" val="217936262"/>
                    </a:ext>
                  </a:extLst>
                </a:gridCol>
              </a:tblGrid>
              <a:tr h="850236">
                <a:tc>
                  <a:txBody>
                    <a:bodyPr/>
                    <a:lstStyle/>
                    <a:p>
                      <a:pPr algn="ctr">
                        <a:lnSpc>
                          <a:spcPct val="115000"/>
                        </a:lnSpc>
                        <a:spcAft>
                          <a:spcPts val="1000"/>
                        </a:spcAft>
                      </a:pPr>
                      <a:r>
                        <a:rPr lang="ru-RU" sz="1800" dirty="0">
                          <a:effectLst/>
                        </a:rPr>
                        <a:t>№ п/п</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solidFill>
                      <a:schemeClr val="accent2">
                        <a:lumMod val="40000"/>
                        <a:lumOff val="60000"/>
                      </a:schemeClr>
                    </a:solidFill>
                  </a:tcPr>
                </a:tc>
                <a:tc>
                  <a:txBody>
                    <a:bodyPr/>
                    <a:lstStyle/>
                    <a:p>
                      <a:pPr algn="ctr">
                        <a:lnSpc>
                          <a:spcPct val="115000"/>
                        </a:lnSpc>
                        <a:spcAft>
                          <a:spcPts val="1000"/>
                        </a:spcAft>
                      </a:pPr>
                      <a:r>
                        <a:rPr lang="ru-RU" sz="1800" dirty="0" err="1">
                          <a:effectLst/>
                        </a:rPr>
                        <a:t>Кількість</a:t>
                      </a:r>
                      <a:r>
                        <a:rPr lang="ru-RU" sz="1800" dirty="0">
                          <a:effectLst/>
                        </a:rPr>
                        <a:t> </a:t>
                      </a:r>
                      <a:r>
                        <a:rPr lang="ru-RU" sz="1800" dirty="0" err="1">
                          <a:effectLst/>
                        </a:rPr>
                        <a:t>змішаних</a:t>
                      </a:r>
                      <a:r>
                        <a:rPr lang="ru-RU" sz="1800" dirty="0">
                          <a:effectLst/>
                        </a:rPr>
                        <a:t> </a:t>
                      </a:r>
                      <a:r>
                        <a:rPr lang="ru-RU" sz="1800" dirty="0" err="1">
                          <a:effectLst/>
                        </a:rPr>
                        <a:t>речовин</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solidFill>
                      <a:schemeClr val="accent2">
                        <a:lumMod val="40000"/>
                        <a:lumOff val="60000"/>
                      </a:schemeClr>
                    </a:solidFill>
                  </a:tcPr>
                </a:tc>
                <a:tc>
                  <a:txBody>
                    <a:bodyPr/>
                    <a:lstStyle/>
                    <a:p>
                      <a:pPr algn="ctr">
                        <a:lnSpc>
                          <a:spcPct val="115000"/>
                        </a:lnSpc>
                        <a:spcAft>
                          <a:spcPts val="1000"/>
                        </a:spcAft>
                      </a:pPr>
                      <a:r>
                        <a:rPr lang="ru-RU" sz="1800" dirty="0" err="1">
                          <a:effectLst/>
                        </a:rPr>
                        <a:t>Кількість</a:t>
                      </a:r>
                      <a:r>
                        <a:rPr lang="ru-RU" sz="1800" dirty="0">
                          <a:effectLst/>
                        </a:rPr>
                        <a:t> </a:t>
                      </a:r>
                      <a:r>
                        <a:rPr lang="uk-UA" sz="1800" dirty="0">
                          <a:effectLst/>
                        </a:rPr>
                        <a:t>допоміжної </a:t>
                      </a:r>
                      <a:r>
                        <a:rPr lang="ru-RU" sz="1800" dirty="0" err="1">
                          <a:effectLst/>
                        </a:rPr>
                        <a:t>речовини</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solidFill>
                      <a:schemeClr val="accent2">
                        <a:lumMod val="40000"/>
                        <a:lumOff val="60000"/>
                      </a:schemeClr>
                    </a:solidFill>
                  </a:tcPr>
                </a:tc>
                <a:tc>
                  <a:txBody>
                    <a:bodyPr/>
                    <a:lstStyle/>
                    <a:p>
                      <a:pPr algn="ctr">
                        <a:lnSpc>
                          <a:spcPct val="115000"/>
                        </a:lnSpc>
                        <a:spcAft>
                          <a:spcPts val="1000"/>
                        </a:spcAft>
                      </a:pPr>
                      <a:r>
                        <a:rPr lang="ru-RU" sz="1800" dirty="0" err="1">
                          <a:effectLst/>
                        </a:rPr>
                        <a:t>Одержані</a:t>
                      </a:r>
                      <a:r>
                        <a:rPr lang="ru-RU" sz="1800" dirty="0">
                          <a:effectLst/>
                        </a:rPr>
                        <a:t> </a:t>
                      </a:r>
                      <a:r>
                        <a:rPr lang="ru-RU" sz="1800" dirty="0" err="1">
                          <a:effectLst/>
                        </a:rPr>
                        <a:t>співвідношення</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solidFill>
                      <a:schemeClr val="accent2">
                        <a:lumMod val="40000"/>
                        <a:lumOff val="60000"/>
                      </a:schemeClr>
                    </a:solidFill>
                  </a:tcPr>
                </a:tc>
                <a:tc>
                  <a:txBody>
                    <a:bodyPr/>
                    <a:lstStyle/>
                    <a:p>
                      <a:pPr algn="ctr">
                        <a:lnSpc>
                          <a:spcPct val="115000"/>
                        </a:lnSpc>
                        <a:spcAft>
                          <a:spcPts val="1000"/>
                        </a:spcAft>
                      </a:pPr>
                      <a:r>
                        <a:rPr lang="ru-RU" sz="1800" dirty="0" err="1">
                          <a:effectLst/>
                        </a:rPr>
                        <a:t>Позначення</a:t>
                      </a:r>
                      <a:r>
                        <a:rPr lang="ru-RU" sz="1800" dirty="0">
                          <a:effectLst/>
                        </a:rPr>
                        <a:t> </a:t>
                      </a:r>
                      <a:r>
                        <a:rPr lang="ru-RU" sz="1800" dirty="0" err="1">
                          <a:effectLst/>
                        </a:rPr>
                        <a:t>потенцій</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solidFill>
                      <a:schemeClr val="accent2">
                        <a:lumMod val="40000"/>
                        <a:lumOff val="60000"/>
                      </a:schemeClr>
                    </a:solidFill>
                  </a:tcPr>
                </a:tc>
                <a:extLst>
                  <a:ext uri="{0D108BD9-81ED-4DB2-BD59-A6C34878D82A}">
                    <a16:rowId xmlns:a16="http://schemas.microsoft.com/office/drawing/2014/main" val="2881956376"/>
                  </a:ext>
                </a:extLst>
              </a:tr>
              <a:tr h="284604">
                <a:tc>
                  <a:txBody>
                    <a:bodyPr/>
                    <a:lstStyle/>
                    <a:p>
                      <a:pPr>
                        <a:lnSpc>
                          <a:spcPct val="115000"/>
                        </a:lnSpc>
                        <a:spcAft>
                          <a:spcPts val="1000"/>
                        </a:spcAft>
                      </a:pPr>
                      <a:r>
                        <a:rPr lang="ru-RU" sz="1800" dirty="0">
                          <a:effectLst/>
                        </a:rPr>
                        <a:t> </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gridSpan="4">
                  <a:txBody>
                    <a:bodyPr/>
                    <a:lstStyle/>
                    <a:p>
                      <a:pPr>
                        <a:lnSpc>
                          <a:spcPct val="115000"/>
                        </a:lnSpc>
                        <a:spcAft>
                          <a:spcPts val="1000"/>
                        </a:spcAft>
                      </a:pPr>
                      <a:r>
                        <a:rPr lang="uk-UA" sz="1800" b="1" dirty="0">
                          <a:effectLst/>
                        </a:rPr>
                        <a:t> </a:t>
                      </a:r>
                      <a:r>
                        <a:rPr lang="ru-RU" sz="1800" b="1" dirty="0" err="1" smtClean="0">
                          <a:effectLst/>
                        </a:rPr>
                        <a:t>Десяткові</a:t>
                      </a:r>
                      <a:r>
                        <a:rPr lang="ru-RU" sz="1800" b="1" dirty="0" smtClean="0">
                          <a:effectLst/>
                        </a:rPr>
                        <a:t> </a:t>
                      </a:r>
                      <a:r>
                        <a:rPr lang="ru-RU" sz="1800" b="1" dirty="0">
                          <a:effectLst/>
                        </a:rPr>
                        <a:t>(</a:t>
                      </a:r>
                      <a:r>
                        <a:rPr lang="ru-RU" sz="1800" b="1" dirty="0" err="1">
                          <a:effectLst/>
                        </a:rPr>
                        <a:t>децимальн</a:t>
                      </a:r>
                      <a:r>
                        <a:rPr lang="uk-UA" sz="1800" b="1" dirty="0">
                          <a:effectLst/>
                        </a:rPr>
                        <a:t>і</a:t>
                      </a:r>
                      <a:r>
                        <a:rPr lang="ru-RU" sz="1800" b="1" dirty="0">
                          <a:effectLst/>
                        </a:rPr>
                        <a:t>) </a:t>
                      </a:r>
                      <a:r>
                        <a:rPr lang="ru-RU" sz="1800" b="1" dirty="0" err="1">
                          <a:effectLst/>
                        </a:rPr>
                        <a:t>потенції</a:t>
                      </a:r>
                      <a:endParaRPr lang="ru-RU" sz="18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hMerge="1">
                  <a:txBody>
                    <a:bodyPr/>
                    <a:lstStyle/>
                    <a:p>
                      <a:endParaRPr lang="uk-UA"/>
                    </a:p>
                  </a:txBody>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4177494998"/>
                  </a:ext>
                </a:extLst>
              </a:tr>
              <a:tr h="283412">
                <a:tc>
                  <a:txBody>
                    <a:bodyPr/>
                    <a:lstStyle/>
                    <a:p>
                      <a:pPr algn="ctr">
                        <a:lnSpc>
                          <a:spcPct val="115000"/>
                        </a:lnSpc>
                        <a:spcAft>
                          <a:spcPts val="1000"/>
                        </a:spcAft>
                      </a:pPr>
                      <a:r>
                        <a:rPr lang="ru-RU" sz="1800" dirty="0">
                          <a:effectLst/>
                        </a:rPr>
                        <a:t>1</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dirty="0">
                          <a:effectLst/>
                        </a:rPr>
                        <a:t>1 </a:t>
                      </a:r>
                      <a:r>
                        <a:rPr lang="ru-RU" sz="1800" dirty="0" err="1">
                          <a:effectLst/>
                        </a:rPr>
                        <a:t>частина</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dirty="0">
                          <a:effectLst/>
                        </a:rPr>
                        <a:t>9 </a:t>
                      </a:r>
                      <a:r>
                        <a:rPr lang="ru-RU" sz="1800" dirty="0" err="1">
                          <a:effectLst/>
                        </a:rPr>
                        <a:t>частин</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1:10</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XI або D1</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4112857886"/>
                  </a:ext>
                </a:extLst>
              </a:tr>
              <a:tr h="283412">
                <a:tc>
                  <a:txBody>
                    <a:bodyPr/>
                    <a:lstStyle/>
                    <a:p>
                      <a:pPr algn="ctr">
                        <a:lnSpc>
                          <a:spcPct val="115000"/>
                        </a:lnSpc>
                        <a:spcAft>
                          <a:spcPts val="1000"/>
                        </a:spcAft>
                      </a:pPr>
                      <a:r>
                        <a:rPr lang="ru-RU" sz="1800" dirty="0">
                          <a:effectLst/>
                        </a:rPr>
                        <a:t>2</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dirty="0">
                          <a:effectLst/>
                        </a:rPr>
                        <a:t>1 </a:t>
                      </a:r>
                      <a:r>
                        <a:rPr lang="ru-RU" sz="1800" dirty="0" err="1">
                          <a:effectLst/>
                        </a:rPr>
                        <a:t>частина</a:t>
                      </a:r>
                      <a:r>
                        <a:rPr lang="ru-RU" sz="1800" dirty="0">
                          <a:effectLst/>
                        </a:rPr>
                        <a:t> 1-й </a:t>
                      </a:r>
                      <a:r>
                        <a:rPr lang="ru-RU" sz="1800" dirty="0" err="1">
                          <a:effectLst/>
                        </a:rPr>
                        <a:t>потенції</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dirty="0">
                          <a:effectLst/>
                        </a:rPr>
                        <a:t>9 </a:t>
                      </a:r>
                      <a:r>
                        <a:rPr lang="ru-RU" sz="1800" dirty="0" err="1">
                          <a:effectLst/>
                        </a:rPr>
                        <a:t>частин</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1:100</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Х2 або D2</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444917102"/>
                  </a:ext>
                </a:extLst>
              </a:tr>
              <a:tr h="283412">
                <a:tc>
                  <a:txBody>
                    <a:bodyPr/>
                    <a:lstStyle/>
                    <a:p>
                      <a:pPr algn="ctr">
                        <a:lnSpc>
                          <a:spcPct val="115000"/>
                        </a:lnSpc>
                        <a:spcAft>
                          <a:spcPts val="1000"/>
                        </a:spcAft>
                      </a:pPr>
                      <a:r>
                        <a:rPr lang="ru-RU" sz="1800" dirty="0">
                          <a:effectLst/>
                        </a:rPr>
                        <a:t>3</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1 частина 2-й потенції</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dirty="0">
                          <a:effectLst/>
                        </a:rPr>
                        <a:t>9 </a:t>
                      </a:r>
                      <a:r>
                        <a:rPr lang="ru-RU" sz="1800" dirty="0" err="1">
                          <a:effectLst/>
                        </a:rPr>
                        <a:t>частин</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1:1000</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ХЗ або D3</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4168458706"/>
                  </a:ext>
                </a:extLst>
              </a:tr>
              <a:tr h="283412">
                <a:tc>
                  <a:txBody>
                    <a:bodyPr/>
                    <a:lstStyle/>
                    <a:p>
                      <a:pPr algn="ctr">
                        <a:lnSpc>
                          <a:spcPct val="115000"/>
                        </a:lnSpc>
                        <a:spcAft>
                          <a:spcPts val="1000"/>
                        </a:spcAft>
                      </a:pPr>
                      <a:r>
                        <a:rPr lang="ru-RU" sz="1800" dirty="0">
                          <a:effectLst/>
                        </a:rPr>
                        <a:t>4</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1 частина 3-й потенції</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dirty="0">
                          <a:effectLst/>
                        </a:rPr>
                        <a:t>9 </a:t>
                      </a:r>
                      <a:r>
                        <a:rPr lang="ru-RU" sz="1800" dirty="0" err="1">
                          <a:effectLst/>
                        </a:rPr>
                        <a:t>частин</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1:10 000</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Х4 або D4</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852499046"/>
                  </a:ext>
                </a:extLst>
              </a:tr>
              <a:tr h="283412">
                <a:tc>
                  <a:txBody>
                    <a:bodyPr/>
                    <a:lstStyle/>
                    <a:p>
                      <a:pPr algn="ctr">
                        <a:lnSpc>
                          <a:spcPct val="115000"/>
                        </a:lnSpc>
                        <a:spcAft>
                          <a:spcPts val="1000"/>
                        </a:spcAft>
                      </a:pPr>
                      <a:r>
                        <a:rPr lang="ru-RU" sz="1800" dirty="0">
                          <a:effectLst/>
                        </a:rPr>
                        <a:t>5</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1 частина 4-й потенції</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dirty="0">
                          <a:effectLst/>
                        </a:rPr>
                        <a:t>9 </a:t>
                      </a:r>
                      <a:r>
                        <a:rPr lang="ru-RU" sz="1800" dirty="0" err="1">
                          <a:effectLst/>
                        </a:rPr>
                        <a:t>частин</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1:100 000</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Х5 або D5</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089918719"/>
                  </a:ext>
                </a:extLst>
              </a:tr>
              <a:tr h="283412">
                <a:tc>
                  <a:txBody>
                    <a:bodyPr/>
                    <a:lstStyle/>
                    <a:p>
                      <a:pPr algn="ctr">
                        <a:lnSpc>
                          <a:spcPct val="115000"/>
                        </a:lnSpc>
                        <a:spcAft>
                          <a:spcPts val="1000"/>
                        </a:spcAft>
                      </a:pPr>
                      <a:r>
                        <a:rPr lang="ru-RU" sz="1800" dirty="0">
                          <a:effectLst/>
                        </a:rPr>
                        <a:t> </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gridSpan="4">
                  <a:txBody>
                    <a:bodyPr/>
                    <a:lstStyle/>
                    <a:p>
                      <a:pPr>
                        <a:lnSpc>
                          <a:spcPct val="115000"/>
                        </a:lnSpc>
                        <a:spcAft>
                          <a:spcPts val="1000"/>
                        </a:spcAft>
                      </a:pPr>
                      <a:r>
                        <a:rPr lang="ru-RU" sz="1800" b="1" dirty="0" err="1">
                          <a:effectLst/>
                        </a:rPr>
                        <a:t>Сотенні</a:t>
                      </a:r>
                      <a:r>
                        <a:rPr lang="ru-RU" sz="1800" b="1" dirty="0">
                          <a:effectLst/>
                        </a:rPr>
                        <a:t> (</a:t>
                      </a:r>
                      <a:r>
                        <a:rPr lang="ru-RU" sz="1800" b="1" dirty="0" err="1">
                          <a:effectLst/>
                        </a:rPr>
                        <a:t>центісима</a:t>
                      </a:r>
                      <a:r>
                        <a:rPr lang="uk-UA" sz="1800" b="1" dirty="0" err="1">
                          <a:effectLst/>
                        </a:rPr>
                        <a:t>льні</a:t>
                      </a:r>
                      <a:r>
                        <a:rPr lang="ru-RU" sz="1800" b="1" dirty="0">
                          <a:effectLst/>
                        </a:rPr>
                        <a:t>) </a:t>
                      </a:r>
                      <a:r>
                        <a:rPr lang="ru-RU" sz="1800" b="1" dirty="0" err="1">
                          <a:effectLst/>
                        </a:rPr>
                        <a:t>потенції</a:t>
                      </a:r>
                      <a:endParaRPr lang="ru-RU" sz="18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hMerge="1">
                  <a:txBody>
                    <a:bodyPr/>
                    <a:lstStyle/>
                    <a:p>
                      <a:endParaRPr lang="uk-UA"/>
                    </a:p>
                  </a:txBody>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365336658"/>
                  </a:ext>
                </a:extLst>
              </a:tr>
              <a:tr h="283412">
                <a:tc>
                  <a:txBody>
                    <a:bodyPr/>
                    <a:lstStyle/>
                    <a:p>
                      <a:pPr algn="ctr">
                        <a:lnSpc>
                          <a:spcPct val="115000"/>
                        </a:lnSpc>
                        <a:spcAft>
                          <a:spcPts val="1000"/>
                        </a:spcAft>
                      </a:pPr>
                      <a:r>
                        <a:rPr lang="ru-RU" sz="1800" dirty="0">
                          <a:effectLst/>
                        </a:rPr>
                        <a:t>1</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1 частина</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dirty="0">
                          <a:effectLst/>
                        </a:rPr>
                        <a:t>99 </a:t>
                      </a:r>
                      <a:r>
                        <a:rPr lang="ru-RU" sz="1800" dirty="0" err="1">
                          <a:effectLst/>
                        </a:rPr>
                        <a:t>частин</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1:100</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1 або С1</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88541856"/>
                  </a:ext>
                </a:extLst>
              </a:tr>
              <a:tr h="283412">
                <a:tc>
                  <a:txBody>
                    <a:bodyPr/>
                    <a:lstStyle/>
                    <a:p>
                      <a:pPr algn="ctr">
                        <a:lnSpc>
                          <a:spcPct val="115000"/>
                        </a:lnSpc>
                        <a:spcAft>
                          <a:spcPts val="1000"/>
                        </a:spcAft>
                      </a:pPr>
                      <a:r>
                        <a:rPr lang="ru-RU" sz="1800" dirty="0">
                          <a:effectLst/>
                        </a:rPr>
                        <a:t>2</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1 частина 1-й потенції</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dirty="0">
                          <a:effectLst/>
                        </a:rPr>
                        <a:t>99 </a:t>
                      </a:r>
                      <a:r>
                        <a:rPr lang="ru-RU" sz="1800" dirty="0" err="1">
                          <a:effectLst/>
                        </a:rPr>
                        <a:t>частин</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1:10 000</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2 або С2</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617866754"/>
                  </a:ext>
                </a:extLst>
              </a:tr>
              <a:tr h="283412">
                <a:tc>
                  <a:txBody>
                    <a:bodyPr/>
                    <a:lstStyle/>
                    <a:p>
                      <a:pPr algn="ctr">
                        <a:lnSpc>
                          <a:spcPct val="115000"/>
                        </a:lnSpc>
                        <a:spcAft>
                          <a:spcPts val="1000"/>
                        </a:spcAft>
                      </a:pPr>
                      <a:r>
                        <a:rPr lang="ru-RU" sz="1800" dirty="0">
                          <a:effectLst/>
                        </a:rPr>
                        <a:t>3</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dirty="0">
                          <a:effectLst/>
                        </a:rPr>
                        <a:t>1 </a:t>
                      </a:r>
                      <a:r>
                        <a:rPr lang="ru-RU" sz="1800" dirty="0" err="1">
                          <a:effectLst/>
                        </a:rPr>
                        <a:t>частина</a:t>
                      </a:r>
                      <a:r>
                        <a:rPr lang="ru-RU" sz="1800" dirty="0">
                          <a:effectLst/>
                        </a:rPr>
                        <a:t> 2-й </a:t>
                      </a:r>
                      <a:r>
                        <a:rPr lang="ru-RU" sz="1800" dirty="0" err="1">
                          <a:effectLst/>
                        </a:rPr>
                        <a:t>потенції</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dirty="0">
                          <a:effectLst/>
                        </a:rPr>
                        <a:t>99 </a:t>
                      </a:r>
                      <a:r>
                        <a:rPr lang="ru-RU" sz="1800" dirty="0" err="1">
                          <a:effectLst/>
                        </a:rPr>
                        <a:t>частин</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1:1000 000</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dirty="0">
                          <a:effectLst/>
                        </a:rPr>
                        <a:t>3 </a:t>
                      </a:r>
                      <a:r>
                        <a:rPr lang="ru-RU" sz="1800" dirty="0" err="1">
                          <a:effectLst/>
                        </a:rPr>
                        <a:t>або</a:t>
                      </a:r>
                      <a:r>
                        <a:rPr lang="ru-RU" sz="1800" dirty="0">
                          <a:effectLst/>
                        </a:rPr>
                        <a:t> СЗ</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380991979"/>
                  </a:ext>
                </a:extLst>
              </a:tr>
              <a:tr h="283412">
                <a:tc>
                  <a:txBody>
                    <a:bodyPr/>
                    <a:lstStyle/>
                    <a:p>
                      <a:pPr algn="ctr">
                        <a:lnSpc>
                          <a:spcPct val="115000"/>
                        </a:lnSpc>
                        <a:spcAft>
                          <a:spcPts val="1000"/>
                        </a:spcAft>
                      </a:pPr>
                      <a:r>
                        <a:rPr lang="ru-RU" sz="1800" dirty="0">
                          <a:effectLst/>
                        </a:rPr>
                        <a:t>4</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1 частина 3-й потенції</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dirty="0">
                          <a:effectLst/>
                        </a:rPr>
                        <a:t>99 </a:t>
                      </a:r>
                      <a:r>
                        <a:rPr lang="ru-RU" sz="1800" dirty="0" err="1">
                          <a:effectLst/>
                        </a:rPr>
                        <a:t>частин</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dirty="0">
                          <a:effectLst/>
                        </a:rPr>
                        <a:t>1:100 000 000</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4 або С4</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226519976"/>
                  </a:ext>
                </a:extLst>
              </a:tr>
              <a:tr h="283412">
                <a:tc>
                  <a:txBody>
                    <a:bodyPr/>
                    <a:lstStyle/>
                    <a:p>
                      <a:pPr algn="ctr">
                        <a:lnSpc>
                          <a:spcPct val="115000"/>
                        </a:lnSpc>
                        <a:spcAft>
                          <a:spcPts val="1000"/>
                        </a:spcAft>
                      </a:pPr>
                      <a:r>
                        <a:rPr lang="ru-RU" sz="1800" dirty="0">
                          <a:effectLst/>
                        </a:rPr>
                        <a:t>5</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1 частина 4-й потенції</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dirty="0">
                          <a:effectLst/>
                        </a:rPr>
                        <a:t>99 </a:t>
                      </a:r>
                      <a:r>
                        <a:rPr lang="ru-RU" sz="1800" dirty="0" err="1">
                          <a:effectLst/>
                        </a:rPr>
                        <a:t>частин</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a:effectLst/>
                        </a:rPr>
                        <a:t>1:10 000 000 000</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ru-RU" sz="1800" dirty="0">
                          <a:effectLst/>
                        </a:rPr>
                        <a:t>5 </a:t>
                      </a:r>
                      <a:r>
                        <a:rPr lang="ru-RU" sz="1800" dirty="0" err="1">
                          <a:effectLst/>
                        </a:rPr>
                        <a:t>або</a:t>
                      </a:r>
                      <a:r>
                        <a:rPr lang="ru-RU" sz="1800" dirty="0">
                          <a:effectLst/>
                        </a:rPr>
                        <a:t> С5</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743801629"/>
                  </a:ext>
                </a:extLst>
              </a:tr>
            </a:tbl>
          </a:graphicData>
        </a:graphic>
      </p:graphicFrame>
    </p:spTree>
    <p:extLst>
      <p:ext uri="{BB962C8B-B14F-4D97-AF65-F5344CB8AC3E}">
        <p14:creationId xmlns:p14="http://schemas.microsoft.com/office/powerpoint/2010/main" val="3849860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05418" y="117250"/>
            <a:ext cx="10058400" cy="520626"/>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ru-RU" sz="2800" b="1" i="1" dirty="0" smtClean="0"/>
              <a:t>13. </a:t>
            </a:r>
            <a:r>
              <a:rPr lang="ru-RU" sz="2800" b="1" i="1" dirty="0" err="1" smtClean="0"/>
              <a:t>Дози</a:t>
            </a:r>
            <a:r>
              <a:rPr lang="ru-RU" sz="2800" b="1" i="1" dirty="0" smtClean="0"/>
              <a:t> </a:t>
            </a:r>
            <a:r>
              <a:rPr lang="ru-RU" sz="2800" b="1" i="1" dirty="0" err="1" smtClean="0"/>
              <a:t>препаратів</a:t>
            </a:r>
            <a:r>
              <a:rPr lang="ru-RU" sz="2800" b="1" i="1" dirty="0" smtClean="0"/>
              <a:t> і частота </a:t>
            </a:r>
            <a:r>
              <a:rPr lang="ru-RU" sz="2800" b="1" i="1" dirty="0" err="1" smtClean="0"/>
              <a:t>їх</a:t>
            </a:r>
            <a:r>
              <a:rPr lang="ru-RU" sz="2800" b="1" i="1" dirty="0" smtClean="0"/>
              <a:t> </a:t>
            </a:r>
            <a:r>
              <a:rPr lang="ru-RU" sz="2800" b="1" i="1" dirty="0" err="1" smtClean="0"/>
              <a:t>прийому</a:t>
            </a:r>
            <a:r>
              <a:rPr lang="ru-RU" sz="2800" b="1" i="1" dirty="0" smtClean="0"/>
              <a:t> в </a:t>
            </a:r>
            <a:r>
              <a:rPr lang="ru-RU" sz="2800" b="1" i="1" dirty="0" err="1" smtClean="0"/>
              <a:t>гомеопатичного</a:t>
            </a:r>
            <a:r>
              <a:rPr lang="ru-RU" sz="2800" b="1" i="1" dirty="0" smtClean="0"/>
              <a:t> </a:t>
            </a:r>
            <a:r>
              <a:rPr lang="ru-RU" sz="2800" b="1" i="1" dirty="0" err="1" smtClean="0"/>
              <a:t>лікування</a:t>
            </a:r>
            <a:endParaRPr lang="uk-UA" sz="2800" b="1" i="1" dirty="0"/>
          </a:p>
        </p:txBody>
      </p:sp>
      <p:sp>
        <p:nvSpPr>
          <p:cNvPr id="4" name="Прямоугольник 3"/>
          <p:cNvSpPr/>
          <p:nvPr/>
        </p:nvSpPr>
        <p:spPr>
          <a:xfrm>
            <a:off x="1571227" y="786162"/>
            <a:ext cx="9110505" cy="36933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uk-UA" dirty="0"/>
              <a:t>Потенції препаратів, що використовуються в клінічній гомеопатії</a:t>
            </a:r>
          </a:p>
        </p:txBody>
      </p:sp>
      <p:sp>
        <p:nvSpPr>
          <p:cNvPr id="5" name="Овал 4"/>
          <p:cNvSpPr/>
          <p:nvPr/>
        </p:nvSpPr>
        <p:spPr>
          <a:xfrm>
            <a:off x="6453922" y="1349678"/>
            <a:ext cx="2009358" cy="79382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sz="2800" dirty="0" smtClean="0"/>
              <a:t>низькі</a:t>
            </a:r>
            <a:endParaRPr lang="uk-UA" sz="2800" dirty="0"/>
          </a:p>
        </p:txBody>
      </p:sp>
      <p:sp>
        <p:nvSpPr>
          <p:cNvPr id="6" name="Овал 5"/>
          <p:cNvSpPr/>
          <p:nvPr/>
        </p:nvSpPr>
        <p:spPr>
          <a:xfrm>
            <a:off x="6453922" y="2240941"/>
            <a:ext cx="2009358" cy="79382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sz="2800" dirty="0" smtClean="0"/>
              <a:t>Середні </a:t>
            </a:r>
            <a:endParaRPr lang="uk-UA" sz="2800" dirty="0"/>
          </a:p>
        </p:txBody>
      </p:sp>
      <p:sp>
        <p:nvSpPr>
          <p:cNvPr id="7" name="Овал 6"/>
          <p:cNvSpPr/>
          <p:nvPr/>
        </p:nvSpPr>
        <p:spPr>
          <a:xfrm>
            <a:off x="6469106" y="3110655"/>
            <a:ext cx="1947238" cy="79382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sz="2800" dirty="0" smtClean="0"/>
              <a:t>Високі</a:t>
            </a:r>
            <a:endParaRPr lang="uk-UA" sz="2800" dirty="0"/>
          </a:p>
        </p:txBody>
      </p:sp>
      <p:sp>
        <p:nvSpPr>
          <p:cNvPr id="8" name="AutoShape 11"/>
          <p:cNvSpPr>
            <a:spLocks noChangeArrowheads="1"/>
          </p:cNvSpPr>
          <p:nvPr/>
        </p:nvSpPr>
        <p:spPr bwMode="auto">
          <a:xfrm>
            <a:off x="8610656" y="1524792"/>
            <a:ext cx="896938" cy="449263"/>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FFFFFF"/>
              </a:gs>
              <a:gs pos="100000">
                <a:srgbClr val="FF5050"/>
              </a:gs>
            </a:gsLst>
            <a:lin ang="0" scaled="1"/>
          </a:gradFill>
          <a:ln w="15875" algn="ctr">
            <a:solidFill>
              <a:srgbClr val="FF0000"/>
            </a:solidFill>
            <a:miter lim="800000"/>
            <a:headEnd/>
            <a:tailEnd/>
          </a:ln>
        </p:spPr>
        <p:txBody>
          <a:bodyPr anchor="ctr"/>
          <a:lstStyle/>
          <a:p>
            <a:endParaRPr lang="uk-UA"/>
          </a:p>
        </p:txBody>
      </p:sp>
      <p:sp>
        <p:nvSpPr>
          <p:cNvPr id="9" name="AutoShape 11"/>
          <p:cNvSpPr>
            <a:spLocks noChangeArrowheads="1"/>
          </p:cNvSpPr>
          <p:nvPr/>
        </p:nvSpPr>
        <p:spPr bwMode="auto">
          <a:xfrm>
            <a:off x="8681776" y="3282933"/>
            <a:ext cx="896938" cy="449263"/>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FFFFFF"/>
              </a:gs>
              <a:gs pos="100000">
                <a:srgbClr val="FF5050"/>
              </a:gs>
            </a:gsLst>
            <a:lin ang="0" scaled="1"/>
          </a:gradFill>
          <a:ln w="15875" algn="ctr">
            <a:solidFill>
              <a:srgbClr val="FF0000"/>
            </a:solidFill>
            <a:miter lim="800000"/>
            <a:headEnd/>
            <a:tailEnd/>
          </a:ln>
        </p:spPr>
        <p:txBody>
          <a:bodyPr anchor="ctr"/>
          <a:lstStyle/>
          <a:p>
            <a:endParaRPr lang="uk-UA"/>
          </a:p>
        </p:txBody>
      </p:sp>
      <p:sp>
        <p:nvSpPr>
          <p:cNvPr id="10" name="AutoShape 11"/>
          <p:cNvSpPr>
            <a:spLocks noChangeArrowheads="1"/>
          </p:cNvSpPr>
          <p:nvPr/>
        </p:nvSpPr>
        <p:spPr bwMode="auto">
          <a:xfrm>
            <a:off x="8610656" y="2370434"/>
            <a:ext cx="896938" cy="449263"/>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FFFFFF"/>
              </a:gs>
              <a:gs pos="100000">
                <a:srgbClr val="FF5050"/>
              </a:gs>
            </a:gsLst>
            <a:lin ang="0" scaled="1"/>
          </a:gradFill>
          <a:ln w="15875" algn="ctr">
            <a:solidFill>
              <a:srgbClr val="FF0000"/>
            </a:solidFill>
            <a:miter lim="800000"/>
            <a:headEnd/>
            <a:tailEnd/>
          </a:ln>
        </p:spPr>
        <p:txBody>
          <a:bodyPr anchor="ctr"/>
          <a:lstStyle/>
          <a:p>
            <a:endParaRPr lang="uk-UA"/>
          </a:p>
        </p:txBody>
      </p:sp>
      <p:sp>
        <p:nvSpPr>
          <p:cNvPr id="11" name="Скругленный прямоугольник 10"/>
          <p:cNvSpPr/>
          <p:nvPr/>
        </p:nvSpPr>
        <p:spPr>
          <a:xfrm>
            <a:off x="9844147" y="1469888"/>
            <a:ext cx="1931293" cy="55950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uk-UA" dirty="0" smtClean="0"/>
              <a:t>Десятинні потенції</a:t>
            </a:r>
            <a:endParaRPr lang="uk-UA" dirty="0"/>
          </a:p>
        </p:txBody>
      </p:sp>
      <p:sp>
        <p:nvSpPr>
          <p:cNvPr id="12" name="Скругленный прямоугольник 11"/>
          <p:cNvSpPr/>
          <p:nvPr/>
        </p:nvSpPr>
        <p:spPr>
          <a:xfrm>
            <a:off x="9844146" y="2385783"/>
            <a:ext cx="1931293" cy="55950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uk-UA" dirty="0" smtClean="0"/>
              <a:t>6С-12С потенції</a:t>
            </a:r>
            <a:endParaRPr lang="uk-UA" dirty="0"/>
          </a:p>
        </p:txBody>
      </p:sp>
      <p:sp>
        <p:nvSpPr>
          <p:cNvPr id="13" name="Скругленный прямоугольник 12"/>
          <p:cNvSpPr/>
          <p:nvPr/>
        </p:nvSpPr>
        <p:spPr>
          <a:xfrm>
            <a:off x="9844146" y="3227811"/>
            <a:ext cx="2039815" cy="55950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uk-UA" dirty="0" smtClean="0"/>
              <a:t>Вище 18 С  потенції</a:t>
            </a:r>
            <a:endParaRPr lang="uk-UA" dirty="0"/>
          </a:p>
        </p:txBody>
      </p:sp>
      <p:graphicFrame>
        <p:nvGraphicFramePr>
          <p:cNvPr id="14" name="Group 270"/>
          <p:cNvGraphicFramePr>
            <a:graphicFrameLocks noGrp="1"/>
          </p:cNvGraphicFramePr>
          <p:nvPr>
            <p:extLst>
              <p:ext uri="{D42A27DB-BD31-4B8C-83A1-F6EECF244321}">
                <p14:modId xmlns:p14="http://schemas.microsoft.com/office/powerpoint/2010/main" val="731781622"/>
              </p:ext>
            </p:extLst>
          </p:nvPr>
        </p:nvGraphicFramePr>
        <p:xfrm>
          <a:off x="585277" y="4098659"/>
          <a:ext cx="11298683" cy="2568704"/>
        </p:xfrm>
        <a:graphic>
          <a:graphicData uri="http://schemas.openxmlformats.org/drawingml/2006/table">
            <a:tbl>
              <a:tblPr/>
              <a:tblGrid>
                <a:gridCol w="2343386">
                  <a:extLst>
                    <a:ext uri="{9D8B030D-6E8A-4147-A177-3AD203B41FA5}">
                      <a16:colId xmlns:a16="http://schemas.microsoft.com/office/drawing/2014/main" val="20000"/>
                    </a:ext>
                  </a:extLst>
                </a:gridCol>
                <a:gridCol w="3468948">
                  <a:extLst>
                    <a:ext uri="{9D8B030D-6E8A-4147-A177-3AD203B41FA5}">
                      <a16:colId xmlns:a16="http://schemas.microsoft.com/office/drawing/2014/main" val="20001"/>
                    </a:ext>
                  </a:extLst>
                </a:gridCol>
                <a:gridCol w="5486349">
                  <a:extLst>
                    <a:ext uri="{9D8B030D-6E8A-4147-A177-3AD203B41FA5}">
                      <a16:colId xmlns:a16="http://schemas.microsoft.com/office/drawing/2014/main" val="20002"/>
                    </a:ext>
                  </a:extLst>
                </a:gridCol>
              </a:tblGrid>
              <a:tr h="642144">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dirty="0" err="1" smtClean="0">
                          <a:ln>
                            <a:noFill/>
                          </a:ln>
                          <a:solidFill>
                            <a:srgbClr val="800000"/>
                          </a:solidFill>
                          <a:effectLst/>
                          <a:latin typeface="Verdana" panose="020B0604030504040204" pitchFamily="34" charset="0"/>
                        </a:rPr>
                        <a:t>Потенції</a:t>
                      </a:r>
                      <a:r>
                        <a:rPr kumimoji="0" lang="ru-RU" altLang="ru-RU" sz="1800" b="1" i="0" u="none" strike="noStrike" cap="none" normalizeH="0" baseline="0" dirty="0" smtClean="0">
                          <a:ln>
                            <a:noFill/>
                          </a:ln>
                          <a:solidFill>
                            <a:srgbClr val="800000"/>
                          </a:solidFill>
                          <a:effectLst/>
                          <a:latin typeface="Verdana" panose="020B0604030504040204" pitchFamily="34" charset="0"/>
                        </a:rPr>
                        <a:t> </a:t>
                      </a:r>
                      <a:r>
                        <a:rPr kumimoji="0" lang="ru-RU" altLang="ru-RU" sz="1800" b="1" i="0" u="none" strike="noStrike" cap="none" normalizeH="0" baseline="0" dirty="0" err="1" smtClean="0">
                          <a:ln>
                            <a:noFill/>
                          </a:ln>
                          <a:solidFill>
                            <a:srgbClr val="800000"/>
                          </a:solidFill>
                          <a:effectLst/>
                          <a:latin typeface="Verdana" panose="020B0604030504040204" pitchFamily="34" charset="0"/>
                        </a:rPr>
                        <a:t>препаратів</a:t>
                      </a:r>
                      <a:r>
                        <a:rPr kumimoji="0" lang="ru-RU" altLang="ru-RU" sz="1800" b="1" i="0" u="none" strike="noStrike" cap="none" normalizeH="0" baseline="0" dirty="0" smtClean="0">
                          <a:ln>
                            <a:noFill/>
                          </a:ln>
                          <a:solidFill>
                            <a:srgbClr val="800000"/>
                          </a:solidFill>
                          <a:effectLst/>
                          <a:latin typeface="Verdana" panose="020B0604030504040204" pitchFamily="34" charset="0"/>
                        </a:rPr>
                        <a:t> </a:t>
                      </a:r>
                    </a:p>
                  </a:txBody>
                  <a:tcPr marL="90000" marR="90000" marT="46768" marB="46768" anchor="ctr" horzOverflow="overflow">
                    <a:lnL w="28575" cap="flat" cmpd="sng" algn="ctr">
                      <a:solidFill>
                        <a:srgbClr val="800000"/>
                      </a:solidFill>
                      <a:prstDash val="solid"/>
                      <a:round/>
                      <a:headEnd type="none" w="med" len="med"/>
                      <a:tailEnd type="none" w="med" len="med"/>
                    </a:lnL>
                    <a:lnR w="19050" cap="flat" cmpd="sng" algn="ctr">
                      <a:solidFill>
                        <a:srgbClr val="800000"/>
                      </a:solidFill>
                      <a:prstDash val="solid"/>
                      <a:round/>
                      <a:headEnd type="none" w="med" len="med"/>
                      <a:tailEnd type="none" w="med" len="med"/>
                    </a:lnR>
                    <a:lnT w="28575"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dirty="0" err="1" smtClean="0">
                          <a:ln>
                            <a:noFill/>
                          </a:ln>
                          <a:solidFill>
                            <a:srgbClr val="800000"/>
                          </a:solidFill>
                          <a:effectLst/>
                          <a:latin typeface="Verdana" panose="020B0604030504040204" pitchFamily="34" charset="0"/>
                        </a:rPr>
                        <a:t>Значення</a:t>
                      </a:r>
                      <a:r>
                        <a:rPr kumimoji="0" lang="ru-RU" altLang="ru-RU" sz="1800" b="1" i="0" u="none" strike="noStrike" cap="none" normalizeH="0" baseline="0" dirty="0" smtClean="0">
                          <a:ln>
                            <a:noFill/>
                          </a:ln>
                          <a:solidFill>
                            <a:srgbClr val="800000"/>
                          </a:solidFill>
                          <a:effectLst/>
                          <a:latin typeface="Verdana" panose="020B0604030504040204" pitchFamily="34" charset="0"/>
                        </a:rPr>
                        <a:t> за шкалою </a:t>
                      </a:r>
                      <a:r>
                        <a:rPr kumimoji="0" lang="ru-RU" altLang="ru-RU" sz="1800" b="1" i="0" u="none" strike="noStrike" cap="none" normalizeH="0" baseline="0" dirty="0" err="1" smtClean="0">
                          <a:ln>
                            <a:noFill/>
                          </a:ln>
                          <a:solidFill>
                            <a:srgbClr val="800000"/>
                          </a:solidFill>
                          <a:effectLst/>
                          <a:latin typeface="Verdana" panose="020B0604030504040204" pitchFamily="34" charset="0"/>
                        </a:rPr>
                        <a:t>розведень</a:t>
                      </a:r>
                      <a:endParaRPr kumimoji="0" lang="ru-RU" altLang="ru-RU" sz="1800" b="1" i="0" u="none" strike="noStrike" cap="none" normalizeH="0" baseline="0" dirty="0" smtClean="0">
                        <a:ln>
                          <a:noFill/>
                        </a:ln>
                        <a:solidFill>
                          <a:srgbClr val="800000"/>
                        </a:solidFill>
                        <a:effectLst/>
                        <a:latin typeface="Verdana" panose="020B0604030504040204" pitchFamily="34" charset="0"/>
                      </a:endParaRPr>
                    </a:p>
                  </a:txBody>
                  <a:tcPr marL="90000" marR="90000" marT="46768" marB="46768" anchor="ctr" horzOverflow="overflow">
                    <a:lnL w="19050" cap="flat" cmpd="sng" algn="ctr">
                      <a:solidFill>
                        <a:srgbClr val="800000"/>
                      </a:solidFill>
                      <a:prstDash val="solid"/>
                      <a:round/>
                      <a:headEnd type="none" w="med" len="med"/>
                      <a:tailEnd type="none" w="med" len="med"/>
                    </a:lnL>
                    <a:lnR w="19050" cap="flat" cmpd="sng" algn="ctr">
                      <a:solidFill>
                        <a:srgbClr val="800000"/>
                      </a:solidFill>
                      <a:prstDash val="solid"/>
                      <a:round/>
                      <a:headEnd type="none" w="med" len="med"/>
                      <a:tailEnd type="none" w="med" len="med"/>
                    </a:lnR>
                    <a:lnT w="28575"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dirty="0" err="1" smtClean="0">
                          <a:ln>
                            <a:noFill/>
                          </a:ln>
                          <a:solidFill>
                            <a:srgbClr val="800000"/>
                          </a:solidFill>
                          <a:effectLst/>
                          <a:latin typeface="Verdana" panose="020B0604030504040204" pitchFamily="34" charset="0"/>
                        </a:rPr>
                        <a:t>Рівні</a:t>
                      </a:r>
                      <a:r>
                        <a:rPr kumimoji="0" lang="ru-RU" altLang="ru-RU" sz="1800" b="1" i="0" u="none" strike="noStrike" cap="none" normalizeH="0" baseline="0" dirty="0" smtClean="0">
                          <a:ln>
                            <a:noFill/>
                          </a:ln>
                          <a:solidFill>
                            <a:srgbClr val="800000"/>
                          </a:solidFill>
                          <a:effectLst/>
                          <a:latin typeface="Verdana" panose="020B0604030504040204" pitchFamily="34" charset="0"/>
                        </a:rPr>
                        <a:t> </a:t>
                      </a:r>
                      <a:r>
                        <a:rPr kumimoji="0" lang="ru-RU" altLang="ru-RU" sz="1800" b="1" i="0" u="none" strike="noStrike" cap="none" normalizeH="0" baseline="0" dirty="0" err="1" smtClean="0">
                          <a:ln>
                            <a:noFill/>
                          </a:ln>
                          <a:solidFill>
                            <a:srgbClr val="800000"/>
                          </a:solidFill>
                          <a:effectLst/>
                          <a:latin typeface="Verdana" panose="020B0604030504040204" pitchFamily="34" charset="0"/>
                        </a:rPr>
                        <a:t>дії</a:t>
                      </a:r>
                      <a:r>
                        <a:rPr kumimoji="0" lang="ru-RU" altLang="ru-RU" sz="1800" b="1" i="0" u="none" strike="noStrike" cap="none" normalizeH="0" baseline="0" dirty="0" smtClean="0">
                          <a:ln>
                            <a:noFill/>
                          </a:ln>
                          <a:solidFill>
                            <a:srgbClr val="800000"/>
                          </a:solidFill>
                          <a:effectLst/>
                          <a:latin typeface="Verdana" panose="020B0604030504040204" pitchFamily="34" charset="0"/>
                        </a:rPr>
                        <a:t> на </a:t>
                      </a:r>
                      <a:r>
                        <a:rPr kumimoji="0" lang="ru-RU" altLang="ru-RU" sz="1800" b="1" i="0" u="none" strike="noStrike" cap="none" normalizeH="0" baseline="0" dirty="0" err="1" smtClean="0">
                          <a:ln>
                            <a:noFill/>
                          </a:ln>
                          <a:solidFill>
                            <a:srgbClr val="800000"/>
                          </a:solidFill>
                          <a:effectLst/>
                          <a:latin typeface="Verdana" panose="020B0604030504040204" pitchFamily="34" charset="0"/>
                        </a:rPr>
                        <a:t>організм</a:t>
                      </a:r>
                      <a:r>
                        <a:rPr kumimoji="0" lang="ru-RU" altLang="ru-RU" sz="1800" b="1" i="0" u="none" strike="noStrike" cap="none" normalizeH="0" baseline="0" dirty="0" smtClean="0">
                          <a:ln>
                            <a:noFill/>
                          </a:ln>
                          <a:solidFill>
                            <a:srgbClr val="800000"/>
                          </a:solidFill>
                          <a:effectLst/>
                          <a:latin typeface="Verdana" panose="020B0604030504040204" pitchFamily="34" charset="0"/>
                        </a:rPr>
                        <a:t> </a:t>
                      </a:r>
                      <a:r>
                        <a:rPr kumimoji="0" lang="ru-RU" altLang="ru-RU" sz="1800" b="1" i="0" u="none" strike="noStrike" cap="none" normalizeH="0" baseline="0" dirty="0" err="1" smtClean="0">
                          <a:ln>
                            <a:noFill/>
                          </a:ln>
                          <a:solidFill>
                            <a:srgbClr val="800000"/>
                          </a:solidFill>
                          <a:effectLst/>
                          <a:latin typeface="Verdana" panose="020B0604030504040204" pitchFamily="34" charset="0"/>
                        </a:rPr>
                        <a:t>людини</a:t>
                      </a:r>
                      <a:endParaRPr kumimoji="0" lang="ru-RU" altLang="ru-RU" sz="1800" b="1" i="0" u="none" strike="noStrike" cap="none" normalizeH="0" baseline="0" dirty="0" smtClean="0">
                        <a:ln>
                          <a:noFill/>
                        </a:ln>
                        <a:solidFill>
                          <a:srgbClr val="800000"/>
                        </a:solidFill>
                        <a:effectLst/>
                        <a:latin typeface="Verdana" panose="020B0604030504040204" pitchFamily="34" charset="0"/>
                      </a:endParaRPr>
                    </a:p>
                  </a:txBody>
                  <a:tcPr marL="90000" marR="90000" marT="46768" marB="46768" anchor="ctr" horzOverflow="overflow">
                    <a:lnL w="19050" cap="flat" cmpd="sng" algn="ctr">
                      <a:solidFill>
                        <a:srgbClr val="800000"/>
                      </a:solidFill>
                      <a:prstDash val="solid"/>
                      <a:round/>
                      <a:headEnd type="none" w="med" len="med"/>
                      <a:tailEnd type="none" w="med" len="med"/>
                    </a:lnL>
                    <a:lnR w="28575" cap="flat" cmpd="sng" algn="ctr">
                      <a:solidFill>
                        <a:srgbClr val="800000"/>
                      </a:solidFill>
                      <a:prstDash val="solid"/>
                      <a:round/>
                      <a:headEnd type="none" w="med" len="med"/>
                      <a:tailEnd type="none" w="med" len="med"/>
                    </a:lnR>
                    <a:lnT w="28575"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extLst>
                  <a:ext uri="{0D108BD9-81ED-4DB2-BD59-A6C34878D82A}">
                    <a16:rowId xmlns:a16="http://schemas.microsoft.com/office/drawing/2014/main" val="10000"/>
                  </a:ext>
                </a:extLst>
              </a:tr>
              <a:tr h="642144">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1800" b="1" i="1" u="none" strike="noStrike" cap="none" normalizeH="0" baseline="0" dirty="0" err="1" smtClean="0">
                          <a:ln>
                            <a:noFill/>
                          </a:ln>
                          <a:solidFill>
                            <a:srgbClr val="800000"/>
                          </a:solidFill>
                          <a:effectLst/>
                          <a:latin typeface="Verdana" panose="020B0604030504040204" pitchFamily="34" charset="0"/>
                        </a:rPr>
                        <a:t>Низькі</a:t>
                      </a:r>
                      <a:r>
                        <a:rPr kumimoji="0" lang="ru-RU" altLang="ru-RU" sz="1800" b="1" i="1" u="none" strike="noStrike" cap="none" normalizeH="0" baseline="0" dirty="0" smtClean="0">
                          <a:ln>
                            <a:noFill/>
                          </a:ln>
                          <a:solidFill>
                            <a:srgbClr val="800000"/>
                          </a:solidFill>
                          <a:effectLst/>
                          <a:latin typeface="Verdana" panose="020B0604030504040204" pitchFamily="34" charset="0"/>
                        </a:rPr>
                        <a:t> </a:t>
                      </a:r>
                      <a:r>
                        <a:rPr kumimoji="0" lang="ru-RU" altLang="ru-RU" sz="1800" b="1" i="1" u="none" strike="noStrike" cap="none" normalizeH="0" baseline="0" dirty="0" err="1" smtClean="0">
                          <a:ln>
                            <a:noFill/>
                          </a:ln>
                          <a:solidFill>
                            <a:srgbClr val="800000"/>
                          </a:solidFill>
                          <a:effectLst/>
                          <a:latin typeface="Verdana" panose="020B0604030504040204" pitchFamily="34" charset="0"/>
                        </a:rPr>
                        <a:t>розведення</a:t>
                      </a:r>
                      <a:r>
                        <a:rPr kumimoji="0" lang="ru-RU" altLang="ru-RU" sz="1800" b="0" i="1" u="none" strike="noStrike" cap="none" normalizeH="0" baseline="0" dirty="0" smtClean="0">
                          <a:ln>
                            <a:noFill/>
                          </a:ln>
                          <a:solidFill>
                            <a:srgbClr val="800000"/>
                          </a:solidFill>
                          <a:effectLst/>
                          <a:latin typeface="Verdana" panose="020B0604030504040204" pitchFamily="34" charset="0"/>
                        </a:rPr>
                        <a:t> </a:t>
                      </a:r>
                    </a:p>
                  </a:txBody>
                  <a:tcPr marL="90000" marR="90000" marT="46768" marB="46768" anchor="ctr" horzOverflow="overflow">
                    <a:lnL w="28575" cap="flat" cmpd="sng" algn="ctr">
                      <a:solidFill>
                        <a:srgbClr val="800000"/>
                      </a:solidFill>
                      <a:prstDash val="solid"/>
                      <a:round/>
                      <a:headEnd type="none" w="med" len="med"/>
                      <a:tailEnd type="none" w="med" len="med"/>
                    </a:lnL>
                    <a:lnR w="19050"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tc>
                  <a:txBody>
                    <a:bodyPr/>
                    <a:lstStyle>
                      <a:lvl1pPr indent="355600">
                        <a:spcBef>
                          <a:spcPct val="20000"/>
                        </a:spcBef>
                        <a:defRPr sz="2800">
                          <a:solidFill>
                            <a:schemeClr val="tx1"/>
                          </a:solidFill>
                          <a:latin typeface="Arial" panose="020B0604020202020204" pitchFamily="34" charset="0"/>
                        </a:defRPr>
                      </a:lvl1pPr>
                      <a:lvl2pPr marL="534988">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355600" algn="just" defTabSz="914400" rtl="0" eaLnBrk="1" fontAlgn="base" latinLnBrk="0" hangingPunct="1">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rPr>
                        <a:t>+1 – 3 СН </a:t>
                      </a:r>
                    </a:p>
                  </a:txBody>
                  <a:tcPr marL="90000" marR="90000" marT="46768" marB="46768" anchor="ctr" horzOverflow="overflow">
                    <a:lnL w="19050" cap="flat" cmpd="sng" algn="ctr">
                      <a:solidFill>
                        <a:srgbClr val="800000"/>
                      </a:solidFill>
                      <a:prstDash val="solid"/>
                      <a:round/>
                      <a:headEnd type="none" w="med" len="med"/>
                      <a:tailEnd type="none" w="med" len="med"/>
                    </a:lnL>
                    <a:lnR w="19050"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1600" b="0" i="0" u="none" strike="noStrike" cap="none" normalizeH="0" baseline="0" dirty="0" err="1" smtClean="0">
                          <a:ln>
                            <a:noFill/>
                          </a:ln>
                          <a:solidFill>
                            <a:schemeClr val="tx1"/>
                          </a:solidFill>
                          <a:effectLst>
                            <a:outerShdw blurRad="38100" dist="38100" dir="2700000" algn="tl">
                              <a:srgbClr val="C0C0C0"/>
                            </a:outerShdw>
                          </a:effectLst>
                          <a:latin typeface="Arial" panose="020B0604020202020204" pitchFamily="34" charset="0"/>
                        </a:rPr>
                        <a:t>Рівень</a:t>
                      </a:r>
                      <a:r>
                        <a:rPr kumimoji="0" lang="ru-RU" altLang="ru-RU" sz="16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rPr>
                        <a:t> </a:t>
                      </a:r>
                      <a:r>
                        <a:rPr kumimoji="0" lang="ru-RU" altLang="ru-RU" sz="1600" b="0" i="0" u="none" strike="noStrike" cap="none" normalizeH="0" baseline="0" dirty="0" err="1" smtClean="0">
                          <a:ln>
                            <a:noFill/>
                          </a:ln>
                          <a:solidFill>
                            <a:schemeClr val="tx1"/>
                          </a:solidFill>
                          <a:effectLst>
                            <a:outerShdw blurRad="38100" dist="38100" dir="2700000" algn="tl">
                              <a:srgbClr val="C0C0C0"/>
                            </a:outerShdw>
                          </a:effectLst>
                          <a:latin typeface="Arial" panose="020B0604020202020204" pitchFamily="34" charset="0"/>
                        </a:rPr>
                        <a:t>тканини</a:t>
                      </a:r>
                      <a:r>
                        <a:rPr kumimoji="0" lang="ru-RU" altLang="ru-RU" sz="16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rPr>
                        <a:t> </a:t>
                      </a:r>
                      <a:r>
                        <a:rPr kumimoji="0" lang="ru-RU" altLang="ru-RU" sz="1600" b="0" i="0" u="none" strike="noStrike" cap="none" normalizeH="0" baseline="0" dirty="0" err="1" smtClean="0">
                          <a:ln>
                            <a:noFill/>
                          </a:ln>
                          <a:solidFill>
                            <a:schemeClr val="tx1"/>
                          </a:solidFill>
                          <a:effectLst>
                            <a:outerShdw blurRad="38100" dist="38100" dir="2700000" algn="tl">
                              <a:srgbClr val="C0C0C0"/>
                            </a:outerShdw>
                          </a:effectLst>
                          <a:latin typeface="Arial" panose="020B0604020202020204" pitchFamily="34" charset="0"/>
                        </a:rPr>
                        <a:t>або</a:t>
                      </a:r>
                      <a:r>
                        <a:rPr kumimoji="0" lang="ru-RU" altLang="ru-RU" sz="16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rPr>
                        <a:t> органу, </a:t>
                      </a:r>
                      <a:r>
                        <a:rPr kumimoji="0" lang="ru-RU" altLang="ru-RU" sz="1600" b="0" i="0" u="none" strike="noStrike" cap="none" normalizeH="0" baseline="0" dirty="0" err="1" smtClean="0">
                          <a:ln>
                            <a:noFill/>
                          </a:ln>
                          <a:solidFill>
                            <a:schemeClr val="tx1"/>
                          </a:solidFill>
                          <a:effectLst>
                            <a:outerShdw blurRad="38100" dist="38100" dir="2700000" algn="tl">
                              <a:srgbClr val="C0C0C0"/>
                            </a:outerShdw>
                          </a:effectLst>
                          <a:latin typeface="Arial" panose="020B0604020202020204" pitchFamily="34" charset="0"/>
                        </a:rPr>
                        <a:t>тобто</a:t>
                      </a:r>
                      <a:r>
                        <a:rPr kumimoji="0" lang="ru-RU" altLang="ru-RU" sz="16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rPr>
                        <a:t> </a:t>
                      </a:r>
                      <a:r>
                        <a:rPr kumimoji="0" lang="ru-RU" altLang="ru-RU" sz="1600" b="0" i="0" u="none" strike="noStrike" cap="none" normalizeH="0" baseline="0" dirty="0" err="1" smtClean="0">
                          <a:ln>
                            <a:noFill/>
                          </a:ln>
                          <a:solidFill>
                            <a:schemeClr val="tx1"/>
                          </a:solidFill>
                          <a:effectLst>
                            <a:outerShdw blurRad="38100" dist="38100" dir="2700000" algn="tl">
                              <a:srgbClr val="C0C0C0"/>
                            </a:outerShdw>
                          </a:effectLst>
                          <a:latin typeface="Arial" panose="020B0604020202020204" pitchFamily="34" charset="0"/>
                        </a:rPr>
                        <a:t>симптоматичні</a:t>
                      </a:r>
                      <a:r>
                        <a:rPr kumimoji="0" lang="ru-RU" altLang="ru-RU" sz="16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rPr>
                        <a:t> і </a:t>
                      </a:r>
                      <a:r>
                        <a:rPr kumimoji="0" lang="ru-RU" altLang="ru-RU" sz="1600" b="0" i="0" u="none" strike="noStrike" cap="none" normalizeH="0" baseline="0" dirty="0" err="1" smtClean="0">
                          <a:ln>
                            <a:noFill/>
                          </a:ln>
                          <a:solidFill>
                            <a:schemeClr val="tx1"/>
                          </a:solidFill>
                          <a:effectLst>
                            <a:outerShdw blurRad="38100" dist="38100" dir="2700000" algn="tl">
                              <a:srgbClr val="C0C0C0"/>
                            </a:outerShdw>
                          </a:effectLst>
                          <a:latin typeface="Arial" panose="020B0604020202020204" pitchFamily="34" charset="0"/>
                        </a:rPr>
                        <a:t>локальні</a:t>
                      </a:r>
                      <a:r>
                        <a:rPr kumimoji="0" lang="ru-RU" altLang="ru-RU" sz="16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rPr>
                        <a:t> </a:t>
                      </a:r>
                      <a:r>
                        <a:rPr kumimoji="0" lang="ru-RU" altLang="ru-RU" sz="1600" b="0" i="0" u="none" strike="noStrike" cap="none" normalizeH="0" baseline="0" dirty="0" err="1" smtClean="0">
                          <a:ln>
                            <a:noFill/>
                          </a:ln>
                          <a:solidFill>
                            <a:schemeClr val="tx1"/>
                          </a:solidFill>
                          <a:effectLst>
                            <a:outerShdw blurRad="38100" dist="38100" dir="2700000" algn="tl">
                              <a:srgbClr val="C0C0C0"/>
                            </a:outerShdw>
                          </a:effectLst>
                          <a:latin typeface="Arial" panose="020B0604020202020204" pitchFamily="34" charset="0"/>
                        </a:rPr>
                        <a:t>свідчення</a:t>
                      </a:r>
                      <a:endParaRPr kumimoji="0" lang="ru-RU" altLang="ru-RU" sz="16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ndParaRPr>
                    </a:p>
                  </a:txBody>
                  <a:tcPr marL="90000" marR="90000" marT="46768" marB="46768" anchor="ctr" horzOverflow="overflow">
                    <a:lnL w="19050" cap="flat" cmpd="sng" algn="ctr">
                      <a:solidFill>
                        <a:srgbClr val="800000"/>
                      </a:solidFill>
                      <a:prstDash val="solid"/>
                      <a:round/>
                      <a:headEnd type="none" w="med" len="med"/>
                      <a:tailEnd type="none" w="med" len="med"/>
                    </a:lnL>
                    <a:lnR w="28575"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extLst>
                  <a:ext uri="{0D108BD9-81ED-4DB2-BD59-A6C34878D82A}">
                    <a16:rowId xmlns:a16="http://schemas.microsoft.com/office/drawing/2014/main" val="10001"/>
                  </a:ext>
                </a:extLst>
              </a:tr>
              <a:tr h="642144">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1800" b="1" i="1" u="none" strike="noStrike" cap="none" normalizeH="0" baseline="0" dirty="0" err="1" smtClean="0">
                          <a:ln>
                            <a:noFill/>
                          </a:ln>
                          <a:solidFill>
                            <a:srgbClr val="800000"/>
                          </a:solidFill>
                          <a:effectLst/>
                          <a:latin typeface="Verdana" panose="020B0604030504040204" pitchFamily="34" charset="0"/>
                        </a:rPr>
                        <a:t>Середні</a:t>
                      </a:r>
                      <a:r>
                        <a:rPr kumimoji="0" lang="ru-RU" altLang="ru-RU" sz="1800" b="1" i="1" u="none" strike="noStrike" cap="none" normalizeH="0" baseline="0" dirty="0" smtClean="0">
                          <a:ln>
                            <a:noFill/>
                          </a:ln>
                          <a:solidFill>
                            <a:srgbClr val="800000"/>
                          </a:solidFill>
                          <a:effectLst/>
                          <a:latin typeface="Verdana" panose="020B0604030504040204" pitchFamily="34" charset="0"/>
                        </a:rPr>
                        <a:t> </a:t>
                      </a:r>
                      <a:r>
                        <a:rPr kumimoji="0" lang="ru-RU" altLang="ru-RU" sz="1800" b="1" i="1" u="none" strike="noStrike" cap="none" normalizeH="0" baseline="0" dirty="0" err="1" smtClean="0">
                          <a:ln>
                            <a:noFill/>
                          </a:ln>
                          <a:solidFill>
                            <a:srgbClr val="800000"/>
                          </a:solidFill>
                          <a:effectLst/>
                          <a:latin typeface="Verdana" panose="020B0604030504040204" pitchFamily="34" charset="0"/>
                        </a:rPr>
                        <a:t>розведення</a:t>
                      </a:r>
                      <a:r>
                        <a:rPr kumimoji="0" lang="ru-RU" altLang="ru-RU" sz="1800" b="0" i="1" u="none" strike="noStrike" cap="none" normalizeH="0" baseline="0" dirty="0" smtClean="0">
                          <a:ln>
                            <a:noFill/>
                          </a:ln>
                          <a:solidFill>
                            <a:srgbClr val="800000"/>
                          </a:solidFill>
                          <a:effectLst/>
                          <a:latin typeface="Verdana" panose="020B0604030504040204" pitchFamily="34" charset="0"/>
                        </a:rPr>
                        <a:t> </a:t>
                      </a:r>
                    </a:p>
                  </a:txBody>
                  <a:tcPr marL="90000" marR="90000" marT="46768" marB="46768" anchor="ctr" horzOverflow="overflow">
                    <a:lnL w="28575" cap="flat" cmpd="sng" algn="ctr">
                      <a:solidFill>
                        <a:srgbClr val="800000"/>
                      </a:solidFill>
                      <a:prstDash val="solid"/>
                      <a:round/>
                      <a:headEnd type="none" w="med" len="med"/>
                      <a:tailEnd type="none" w="med" len="med"/>
                    </a:lnL>
                    <a:lnR w="19050"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tc>
                  <a:txBody>
                    <a:bodyPr/>
                    <a:lstStyle>
                      <a:lvl1pPr indent="355600">
                        <a:spcBef>
                          <a:spcPct val="20000"/>
                        </a:spcBef>
                        <a:defRPr sz="2800">
                          <a:solidFill>
                            <a:schemeClr val="tx1"/>
                          </a:solidFill>
                          <a:latin typeface="Arial" panose="020B0604020202020204" pitchFamily="34" charset="0"/>
                        </a:defRPr>
                      </a:lvl1pPr>
                      <a:lvl2pPr marL="534988">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355600" algn="just" defTabSz="914400" rtl="0" eaLnBrk="1" fontAlgn="base" latinLnBrk="0" hangingPunct="1">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rPr>
                        <a:t>3 СН – 6 СН </a:t>
                      </a:r>
                    </a:p>
                    <a:p>
                      <a:pPr marL="0" marR="0" lvl="0" indent="355600" algn="just" defTabSz="914400" rtl="0" eaLnBrk="1" fontAlgn="base" latinLnBrk="0" hangingPunct="1">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rPr>
                        <a:t>(др. до 9 СН) </a:t>
                      </a:r>
                    </a:p>
                  </a:txBody>
                  <a:tcPr marL="90000" marR="90000" marT="46768" marB="46768" anchor="ctr" horzOverflow="overflow">
                    <a:lnL w="19050" cap="flat" cmpd="sng" algn="ctr">
                      <a:solidFill>
                        <a:srgbClr val="800000"/>
                      </a:solidFill>
                      <a:prstDash val="solid"/>
                      <a:round/>
                      <a:headEnd type="none" w="med" len="med"/>
                      <a:tailEnd type="none" w="med" len="med"/>
                    </a:lnL>
                    <a:lnR w="19050"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1600" b="0" i="0" u="none" strike="noStrike" cap="none" normalizeH="0" baseline="0" dirty="0" err="1" smtClean="0">
                          <a:ln>
                            <a:noFill/>
                          </a:ln>
                          <a:solidFill>
                            <a:schemeClr val="tx1"/>
                          </a:solidFill>
                          <a:effectLst>
                            <a:outerShdw blurRad="38100" dist="38100" dir="2700000" algn="tl">
                              <a:srgbClr val="C0C0C0"/>
                            </a:outerShdw>
                          </a:effectLst>
                          <a:latin typeface="Arial" panose="020B0604020202020204" pitchFamily="34" charset="0"/>
                        </a:rPr>
                        <a:t>Рівень</a:t>
                      </a:r>
                      <a:r>
                        <a:rPr kumimoji="0" lang="ru-RU" altLang="ru-RU" sz="16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rPr>
                        <a:t> </a:t>
                      </a:r>
                      <a:r>
                        <a:rPr kumimoji="0" lang="ru-RU" altLang="ru-RU" sz="1600" b="0" i="0" u="none" strike="noStrike" cap="none" normalizeH="0" baseline="0" dirty="0" err="1" smtClean="0">
                          <a:ln>
                            <a:noFill/>
                          </a:ln>
                          <a:solidFill>
                            <a:schemeClr val="tx1"/>
                          </a:solidFill>
                          <a:effectLst>
                            <a:outerShdw blurRad="38100" dist="38100" dir="2700000" algn="tl">
                              <a:srgbClr val="C0C0C0"/>
                            </a:outerShdw>
                          </a:effectLst>
                          <a:latin typeface="Arial" panose="020B0604020202020204" pitchFamily="34" charset="0"/>
                        </a:rPr>
                        <a:t>системи</a:t>
                      </a:r>
                      <a:r>
                        <a:rPr kumimoji="0" lang="ru-RU" altLang="ru-RU" sz="16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rPr>
                        <a:t> </a:t>
                      </a:r>
                      <a:r>
                        <a:rPr kumimoji="0" lang="ru-RU" altLang="ru-RU" sz="1600" b="0" i="0" u="none" strike="noStrike" cap="none" normalizeH="0" baseline="0" dirty="0" err="1" smtClean="0">
                          <a:ln>
                            <a:noFill/>
                          </a:ln>
                          <a:solidFill>
                            <a:schemeClr val="tx1"/>
                          </a:solidFill>
                          <a:effectLst>
                            <a:outerShdw blurRad="38100" dist="38100" dir="2700000" algn="tl">
                              <a:srgbClr val="C0C0C0"/>
                            </a:outerShdw>
                          </a:effectLst>
                          <a:latin typeface="Arial" panose="020B0604020202020204" pitchFamily="34" charset="0"/>
                        </a:rPr>
                        <a:t>органів</a:t>
                      </a:r>
                      <a:r>
                        <a:rPr kumimoji="0" lang="ru-RU" altLang="ru-RU" sz="16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rPr>
                        <a:t>, </a:t>
                      </a:r>
                      <a:r>
                        <a:rPr kumimoji="0" lang="ru-RU" altLang="ru-RU" sz="1600" b="0" i="0" u="none" strike="noStrike" cap="none" normalizeH="0" baseline="0" dirty="0" err="1" smtClean="0">
                          <a:ln>
                            <a:noFill/>
                          </a:ln>
                          <a:solidFill>
                            <a:schemeClr val="tx1"/>
                          </a:solidFill>
                          <a:effectLst>
                            <a:outerShdw blurRad="38100" dist="38100" dir="2700000" algn="tl">
                              <a:srgbClr val="C0C0C0"/>
                            </a:outerShdw>
                          </a:effectLst>
                          <a:latin typeface="Arial" panose="020B0604020202020204" pitchFamily="34" charset="0"/>
                        </a:rPr>
                        <a:t>тобто</a:t>
                      </a:r>
                      <a:r>
                        <a:rPr kumimoji="0" lang="ru-RU" altLang="ru-RU" sz="16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rPr>
                        <a:t> локально-</a:t>
                      </a:r>
                      <a:r>
                        <a:rPr kumimoji="0" lang="ru-RU" altLang="ru-RU" sz="1600" b="0" i="0" u="none" strike="noStrike" cap="none" normalizeH="0" baseline="0" dirty="0" err="1" smtClean="0">
                          <a:ln>
                            <a:noFill/>
                          </a:ln>
                          <a:solidFill>
                            <a:schemeClr val="tx1"/>
                          </a:solidFill>
                          <a:effectLst>
                            <a:outerShdw blurRad="38100" dist="38100" dir="2700000" algn="tl">
                              <a:srgbClr val="C0C0C0"/>
                            </a:outerShdw>
                          </a:effectLst>
                          <a:latin typeface="Arial" panose="020B0604020202020204" pitchFamily="34" charset="0"/>
                        </a:rPr>
                        <a:t>регіональні</a:t>
                      </a:r>
                      <a:r>
                        <a:rPr kumimoji="0" lang="ru-RU" altLang="ru-RU" sz="16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rPr>
                        <a:t> та </a:t>
                      </a:r>
                      <a:r>
                        <a:rPr kumimoji="0" lang="ru-RU" altLang="ru-RU" sz="1600" b="0" i="0" u="none" strike="noStrike" cap="none" normalizeH="0" baseline="0" dirty="0" err="1" smtClean="0">
                          <a:ln>
                            <a:noFill/>
                          </a:ln>
                          <a:solidFill>
                            <a:schemeClr val="tx1"/>
                          </a:solidFill>
                          <a:effectLst>
                            <a:outerShdw blurRad="38100" dist="38100" dir="2700000" algn="tl">
                              <a:srgbClr val="C0C0C0"/>
                            </a:outerShdw>
                          </a:effectLst>
                          <a:latin typeface="Arial" panose="020B0604020202020204" pitchFamily="34" charset="0"/>
                        </a:rPr>
                        <a:t>регіональні</a:t>
                      </a:r>
                      <a:r>
                        <a:rPr kumimoji="0" lang="ru-RU" altLang="ru-RU" sz="16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rPr>
                        <a:t> </a:t>
                      </a:r>
                      <a:r>
                        <a:rPr kumimoji="0" lang="ru-RU" altLang="ru-RU" sz="1600" b="0" i="0" u="none" strike="noStrike" cap="none" normalizeH="0" baseline="0" dirty="0" err="1" smtClean="0">
                          <a:ln>
                            <a:noFill/>
                          </a:ln>
                          <a:solidFill>
                            <a:schemeClr val="tx1"/>
                          </a:solidFill>
                          <a:effectLst>
                            <a:outerShdw blurRad="38100" dist="38100" dir="2700000" algn="tl">
                              <a:srgbClr val="C0C0C0"/>
                            </a:outerShdw>
                          </a:effectLst>
                          <a:latin typeface="Arial" panose="020B0604020202020204" pitchFamily="34" charset="0"/>
                        </a:rPr>
                        <a:t>свідчення</a:t>
                      </a:r>
                      <a:endParaRPr kumimoji="0" lang="ru-RU" altLang="ru-RU" sz="16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ndParaRPr>
                    </a:p>
                  </a:txBody>
                  <a:tcPr marL="90000" marR="90000" marT="46768" marB="46768" anchor="ctr" horzOverflow="overflow">
                    <a:lnL w="19050" cap="flat" cmpd="sng" algn="ctr">
                      <a:solidFill>
                        <a:srgbClr val="800000"/>
                      </a:solidFill>
                      <a:prstDash val="solid"/>
                      <a:round/>
                      <a:headEnd type="none" w="med" len="med"/>
                      <a:tailEnd type="none" w="med" len="med"/>
                    </a:lnL>
                    <a:lnR w="28575"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extLst>
                  <a:ext uri="{0D108BD9-81ED-4DB2-BD59-A6C34878D82A}">
                    <a16:rowId xmlns:a16="http://schemas.microsoft.com/office/drawing/2014/main" val="10002"/>
                  </a:ext>
                </a:extLst>
              </a:tr>
              <a:tr h="642144">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1800" b="1" i="1" u="none" strike="noStrike" cap="none" normalizeH="0" baseline="0" dirty="0" err="1" smtClean="0">
                          <a:ln>
                            <a:noFill/>
                          </a:ln>
                          <a:solidFill>
                            <a:srgbClr val="800000"/>
                          </a:solidFill>
                          <a:effectLst/>
                          <a:latin typeface="Verdana" panose="020B0604030504040204" pitchFamily="34" charset="0"/>
                        </a:rPr>
                        <a:t>Високі</a:t>
                      </a:r>
                      <a:r>
                        <a:rPr kumimoji="0" lang="ru-RU" altLang="ru-RU" sz="1800" b="1" i="1" u="none" strike="noStrike" cap="none" normalizeH="0" baseline="0" dirty="0" smtClean="0">
                          <a:ln>
                            <a:noFill/>
                          </a:ln>
                          <a:solidFill>
                            <a:srgbClr val="800000"/>
                          </a:solidFill>
                          <a:effectLst/>
                          <a:latin typeface="Verdana" panose="020B0604030504040204" pitchFamily="34" charset="0"/>
                        </a:rPr>
                        <a:t> </a:t>
                      </a:r>
                      <a:r>
                        <a:rPr kumimoji="0" lang="ru-RU" altLang="ru-RU" sz="1800" b="1" i="1" u="none" strike="noStrike" cap="none" normalizeH="0" baseline="0" dirty="0" err="1" smtClean="0">
                          <a:ln>
                            <a:noFill/>
                          </a:ln>
                          <a:solidFill>
                            <a:srgbClr val="800000"/>
                          </a:solidFill>
                          <a:effectLst/>
                          <a:latin typeface="Verdana" panose="020B0604030504040204" pitchFamily="34" charset="0"/>
                        </a:rPr>
                        <a:t>розведення</a:t>
                      </a:r>
                      <a:endParaRPr kumimoji="0" lang="ru-RU" altLang="ru-RU" sz="1800" b="0" i="1" u="none" strike="noStrike" cap="none" normalizeH="0" baseline="0" dirty="0" smtClean="0">
                        <a:ln>
                          <a:noFill/>
                        </a:ln>
                        <a:solidFill>
                          <a:srgbClr val="800000"/>
                        </a:solidFill>
                        <a:effectLst/>
                        <a:latin typeface="Verdana" panose="020B0604030504040204" pitchFamily="34" charset="0"/>
                      </a:endParaRPr>
                    </a:p>
                  </a:txBody>
                  <a:tcPr marL="90000" marR="90000" marT="46768" marB="46768" anchor="ctr" horzOverflow="overflow">
                    <a:lnL w="28575" cap="flat" cmpd="sng" algn="ctr">
                      <a:solidFill>
                        <a:srgbClr val="800000"/>
                      </a:solidFill>
                      <a:prstDash val="solid"/>
                      <a:round/>
                      <a:headEnd type="none" w="med" len="med"/>
                      <a:tailEnd type="none" w="med" len="med"/>
                    </a:lnL>
                    <a:lnR w="19050"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28575"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tc>
                  <a:txBody>
                    <a:bodyPr/>
                    <a:lstStyle>
                      <a:lvl1pPr indent="355600">
                        <a:spcBef>
                          <a:spcPct val="20000"/>
                        </a:spcBef>
                        <a:defRPr sz="2800">
                          <a:solidFill>
                            <a:schemeClr val="tx1"/>
                          </a:solidFill>
                          <a:latin typeface="Arial" panose="020B0604020202020204" pitchFamily="34" charset="0"/>
                        </a:defRPr>
                      </a:lvl1pPr>
                      <a:lvl2pPr marL="534988">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355600" algn="just" defTabSz="914400" rtl="0" eaLnBrk="1" fontAlgn="base" latinLnBrk="0" hangingPunct="1">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rPr>
                        <a:t>6 СН и выше </a:t>
                      </a:r>
                    </a:p>
                    <a:p>
                      <a:pPr marL="0" marR="0" lvl="0" indent="355600" algn="just" defTabSz="914400" rtl="0" eaLnBrk="1" fontAlgn="base" latinLnBrk="0" hangingPunct="1">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rPr>
                        <a:t>(др. от 12 СН) </a:t>
                      </a:r>
                    </a:p>
                  </a:txBody>
                  <a:tcPr marL="90000" marR="90000" marT="46768" marB="46768" anchor="ctr" horzOverflow="overflow">
                    <a:lnL w="19050" cap="flat" cmpd="sng" algn="ctr">
                      <a:solidFill>
                        <a:srgbClr val="800000"/>
                      </a:solidFill>
                      <a:prstDash val="solid"/>
                      <a:round/>
                      <a:headEnd type="none" w="med" len="med"/>
                      <a:tailEnd type="none" w="med" len="med"/>
                    </a:lnL>
                    <a:lnR w="19050"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28575"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1600" b="0" i="0" u="none" strike="noStrike" cap="none" normalizeH="0" baseline="0" dirty="0" err="1" smtClean="0">
                          <a:ln>
                            <a:noFill/>
                          </a:ln>
                          <a:solidFill>
                            <a:schemeClr val="tx1"/>
                          </a:solidFill>
                          <a:effectLst>
                            <a:outerShdw blurRad="38100" dist="38100" dir="2700000" algn="tl">
                              <a:srgbClr val="C0C0C0"/>
                            </a:outerShdw>
                          </a:effectLst>
                          <a:latin typeface="Arial" panose="020B0604020202020204" pitchFamily="34" charset="0"/>
                        </a:rPr>
                        <a:t>Рівень</a:t>
                      </a:r>
                      <a:r>
                        <a:rPr kumimoji="0" lang="ru-RU" altLang="ru-RU" sz="16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rPr>
                        <a:t> </a:t>
                      </a:r>
                      <a:r>
                        <a:rPr kumimoji="0" lang="ru-RU" altLang="ru-RU" sz="1600" b="0" i="0" u="none" strike="noStrike" cap="none" normalizeH="0" baseline="0" dirty="0" err="1" smtClean="0">
                          <a:ln>
                            <a:noFill/>
                          </a:ln>
                          <a:solidFill>
                            <a:schemeClr val="tx1"/>
                          </a:solidFill>
                          <a:effectLst>
                            <a:outerShdw blurRad="38100" dist="38100" dir="2700000" algn="tl">
                              <a:srgbClr val="C0C0C0"/>
                            </a:outerShdw>
                          </a:effectLst>
                          <a:latin typeface="Arial" panose="020B0604020202020204" pitchFamily="34" charset="0"/>
                        </a:rPr>
                        <a:t>організму</a:t>
                      </a:r>
                      <a:r>
                        <a:rPr kumimoji="0" lang="ru-RU" altLang="ru-RU" sz="16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rPr>
                        <a:t> в </a:t>
                      </a:r>
                      <a:r>
                        <a:rPr kumimoji="0" lang="ru-RU" altLang="ru-RU" sz="1600" b="0" i="0" u="none" strike="noStrike" cap="none" normalizeH="0" baseline="0" dirty="0" err="1" smtClean="0">
                          <a:ln>
                            <a:noFill/>
                          </a:ln>
                          <a:solidFill>
                            <a:schemeClr val="tx1"/>
                          </a:solidFill>
                          <a:effectLst>
                            <a:outerShdw blurRad="38100" dist="38100" dir="2700000" algn="tl">
                              <a:srgbClr val="C0C0C0"/>
                            </a:outerShdw>
                          </a:effectLst>
                          <a:latin typeface="Arial" panose="020B0604020202020204" pitchFamily="34" charset="0"/>
                        </a:rPr>
                        <a:t>цілому</a:t>
                      </a:r>
                      <a:endParaRPr kumimoji="0" lang="ru-RU" altLang="ru-RU" sz="16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ndParaRPr>
                    </a:p>
                  </a:txBody>
                  <a:tcPr marL="90000" marR="90000" marT="46768" marB="46768" anchor="ctr" horzOverflow="overflow">
                    <a:lnL w="19050" cap="flat" cmpd="sng" algn="ctr">
                      <a:solidFill>
                        <a:srgbClr val="800000"/>
                      </a:solidFill>
                      <a:prstDash val="solid"/>
                      <a:round/>
                      <a:headEnd type="none" w="med" len="med"/>
                      <a:tailEnd type="none" w="med" len="med"/>
                    </a:lnL>
                    <a:lnR w="28575"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28575"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extLst>
                  <a:ext uri="{0D108BD9-81ED-4DB2-BD59-A6C34878D82A}">
                    <a16:rowId xmlns:a16="http://schemas.microsoft.com/office/drawing/2014/main" val="10003"/>
                  </a:ext>
                </a:extLst>
              </a:tr>
            </a:tbl>
          </a:graphicData>
        </a:graphic>
      </p:graphicFrame>
      <p:pic>
        <p:nvPicPr>
          <p:cNvPr id="1026" name="Picture 2" descr="Гомеопатия: что это и чем гомеопатия может быть опасн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5277" y="1237084"/>
            <a:ext cx="4742028" cy="2667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36506" y="582804"/>
            <a:ext cx="10058400" cy="822960"/>
          </a:xfrm>
        </p:spPr>
        <p:style>
          <a:lnRef idx="2">
            <a:schemeClr val="accent2"/>
          </a:lnRef>
          <a:fillRef idx="1">
            <a:schemeClr val="lt1"/>
          </a:fillRef>
          <a:effectRef idx="0">
            <a:schemeClr val="accent2"/>
          </a:effectRef>
          <a:fontRef idx="minor">
            <a:schemeClr val="dk1"/>
          </a:fontRef>
        </p:style>
        <p:txBody>
          <a:bodyPr/>
          <a:lstStyle/>
          <a:p>
            <a:pPr algn="ctr"/>
            <a:r>
              <a:rPr lang="uk-UA" b="1" dirty="0" smtClean="0">
                <a:solidFill>
                  <a:schemeClr val="tx1"/>
                </a:solidFill>
              </a:rPr>
              <a:t>14. Термінологія</a:t>
            </a:r>
            <a:endParaRPr lang="uk-UA" b="1" dirty="0">
              <a:solidFill>
                <a:schemeClr val="tx1"/>
              </a:solidFill>
            </a:endParaRPr>
          </a:p>
        </p:txBody>
      </p:sp>
      <p:sp>
        <p:nvSpPr>
          <p:cNvPr id="3" name="Объект 2"/>
          <p:cNvSpPr>
            <a:spLocks noGrp="1"/>
          </p:cNvSpPr>
          <p:nvPr>
            <p:ph idx="1"/>
          </p:nvPr>
        </p:nvSpPr>
        <p:spPr>
          <a:xfrm>
            <a:off x="449161" y="1818751"/>
            <a:ext cx="11354638" cy="4511710"/>
          </a:xfrm>
        </p:spPr>
        <p:txBody>
          <a:bodyPr>
            <a:normAutofit fontScale="85000" lnSpcReduction="10000"/>
          </a:bodyPr>
          <a:lstStyle/>
          <a:p>
            <a:pPr marL="0" indent="361950" algn="just">
              <a:lnSpc>
                <a:spcPct val="120000"/>
              </a:lnSpc>
              <a:spcBef>
                <a:spcPts val="0"/>
              </a:spcBef>
              <a:spcAft>
                <a:spcPts val="0"/>
              </a:spcAft>
              <a:buFont typeface="Arial" panose="020B0604020202020204" pitchFamily="34" charset="0"/>
              <a:buChar char="•"/>
            </a:pPr>
            <a:r>
              <a:rPr lang="uk-UA" b="1" i="1" dirty="0">
                <a:solidFill>
                  <a:schemeClr val="tx1"/>
                </a:solidFill>
              </a:rPr>
              <a:t>ГП-препарат</a:t>
            </a:r>
            <a:r>
              <a:rPr lang="uk-UA" dirty="0">
                <a:solidFill>
                  <a:schemeClr val="tx1"/>
                </a:solidFill>
              </a:rPr>
              <a:t> - лікарський засіб, що складається </a:t>
            </a:r>
            <a:r>
              <a:rPr lang="uk-UA" dirty="0" err="1">
                <a:solidFill>
                  <a:schemeClr val="tx1"/>
                </a:solidFill>
              </a:rPr>
              <a:t>ізкомплекса</a:t>
            </a:r>
            <a:r>
              <a:rPr lang="uk-UA" dirty="0">
                <a:solidFill>
                  <a:schemeClr val="tx1"/>
                </a:solidFill>
              </a:rPr>
              <a:t> </a:t>
            </a:r>
            <a:r>
              <a:rPr lang="uk-UA" dirty="0" err="1">
                <a:solidFill>
                  <a:schemeClr val="tx1"/>
                </a:solidFill>
              </a:rPr>
              <a:t>енерго</a:t>
            </a:r>
            <a:r>
              <a:rPr lang="uk-UA" dirty="0">
                <a:solidFill>
                  <a:schemeClr val="tx1"/>
                </a:solidFill>
              </a:rPr>
              <a:t>-інформаційних впливів вихідної речовини рослинного, тваринного або мінерального походження, що забезпечують через </a:t>
            </a:r>
            <a:r>
              <a:rPr lang="uk-UA" dirty="0" err="1">
                <a:solidFill>
                  <a:schemeClr val="tx1"/>
                </a:solidFill>
              </a:rPr>
              <a:t>біорезонансний</a:t>
            </a:r>
            <a:r>
              <a:rPr lang="uk-UA" dirty="0">
                <a:solidFill>
                  <a:schemeClr val="tx1"/>
                </a:solidFill>
              </a:rPr>
              <a:t> ефект гармонізацію захисних </a:t>
            </a:r>
            <a:r>
              <a:rPr lang="uk-UA" dirty="0" err="1">
                <a:solidFill>
                  <a:schemeClr val="tx1"/>
                </a:solidFill>
              </a:rPr>
              <a:t>біопроцесів</a:t>
            </a:r>
            <a:r>
              <a:rPr lang="uk-UA" dirty="0">
                <a:solidFill>
                  <a:schemeClr val="tx1"/>
                </a:solidFill>
              </a:rPr>
              <a:t> в організмі.</a:t>
            </a:r>
            <a:endParaRPr lang="ru-RU" dirty="0">
              <a:solidFill>
                <a:schemeClr val="tx1"/>
              </a:solidFill>
            </a:endParaRPr>
          </a:p>
          <a:p>
            <a:pPr marL="0" indent="361950" algn="just">
              <a:lnSpc>
                <a:spcPct val="120000"/>
              </a:lnSpc>
              <a:spcBef>
                <a:spcPts val="0"/>
              </a:spcBef>
              <a:spcAft>
                <a:spcPts val="0"/>
              </a:spcAft>
              <a:buFont typeface="Arial" panose="020B0604020202020204" pitchFamily="34" charset="0"/>
              <a:buChar char="•"/>
            </a:pPr>
            <a:r>
              <a:rPr lang="uk-UA" b="1" i="1" dirty="0" err="1">
                <a:solidFill>
                  <a:schemeClr val="tx1"/>
                </a:solidFill>
              </a:rPr>
              <a:t>Динамізація</a:t>
            </a:r>
            <a:r>
              <a:rPr lang="uk-UA" dirty="0">
                <a:solidFill>
                  <a:schemeClr val="tx1"/>
                </a:solidFill>
              </a:rPr>
              <a:t> - потенціювання (посилення) дії природного речовини в процесі його послідовного розведення і інтенсивного струшування.</a:t>
            </a:r>
            <a:endParaRPr lang="ru-RU" dirty="0">
              <a:solidFill>
                <a:schemeClr val="tx1"/>
              </a:solidFill>
            </a:endParaRPr>
          </a:p>
          <a:p>
            <a:pPr marL="0" indent="361950" algn="just">
              <a:lnSpc>
                <a:spcPct val="120000"/>
              </a:lnSpc>
              <a:spcBef>
                <a:spcPts val="0"/>
              </a:spcBef>
              <a:spcAft>
                <a:spcPts val="0"/>
              </a:spcAft>
              <a:buFont typeface="Arial" panose="020B0604020202020204" pitchFamily="34" charset="0"/>
              <a:buChar char="•"/>
            </a:pPr>
            <a:r>
              <a:rPr lang="uk-UA" b="1" i="1" dirty="0">
                <a:solidFill>
                  <a:schemeClr val="tx1"/>
                </a:solidFill>
              </a:rPr>
              <a:t>Подоба в ГП </a:t>
            </a:r>
            <a:r>
              <a:rPr lang="uk-UA" dirty="0">
                <a:solidFill>
                  <a:schemeClr val="tx1"/>
                </a:solidFill>
              </a:rPr>
              <a:t>- схожість ефектів препаратів з симптомами захворювання:</a:t>
            </a:r>
            <a:endParaRPr lang="ru-RU" dirty="0">
              <a:solidFill>
                <a:schemeClr val="tx1"/>
              </a:solidFill>
            </a:endParaRPr>
          </a:p>
          <a:p>
            <a:pPr marL="712788" indent="0" algn="just">
              <a:lnSpc>
                <a:spcPct val="120000"/>
              </a:lnSpc>
              <a:spcBef>
                <a:spcPts val="0"/>
              </a:spcBef>
              <a:spcAft>
                <a:spcPts val="0"/>
              </a:spcAft>
              <a:buFont typeface="Wingdings" panose="05000000000000000000" pitchFamily="2" charset="2"/>
              <a:buChar char="ü"/>
            </a:pPr>
            <a:r>
              <a:rPr lang="uk-UA" dirty="0">
                <a:solidFill>
                  <a:schemeClr val="tx1"/>
                </a:solidFill>
              </a:rPr>
              <a:t>справжня - засноване на характерних симптомах, забезпечує лікувальну дію;</a:t>
            </a:r>
            <a:endParaRPr lang="ru-RU" dirty="0">
              <a:solidFill>
                <a:schemeClr val="tx1"/>
              </a:solidFill>
            </a:endParaRPr>
          </a:p>
          <a:p>
            <a:pPr marL="712788" indent="0" algn="just">
              <a:lnSpc>
                <a:spcPct val="120000"/>
              </a:lnSpc>
              <a:spcBef>
                <a:spcPts val="0"/>
              </a:spcBef>
              <a:spcAft>
                <a:spcPts val="0"/>
              </a:spcAft>
              <a:buFont typeface="Wingdings" panose="05000000000000000000" pitchFamily="2" charset="2"/>
              <a:buChar char="ü"/>
            </a:pPr>
            <a:r>
              <a:rPr lang="uk-UA" dirty="0">
                <a:solidFill>
                  <a:schemeClr val="tx1"/>
                </a:solidFill>
              </a:rPr>
              <a:t>формальна - засноване на будь-яких симптомах з сумнівним лікувальним </a:t>
            </a:r>
            <a:r>
              <a:rPr lang="uk-UA" dirty="0" smtClean="0">
                <a:solidFill>
                  <a:schemeClr val="tx1"/>
                </a:solidFill>
              </a:rPr>
              <a:t>ефектом.</a:t>
            </a:r>
          </a:p>
          <a:p>
            <a:pPr marL="0" indent="361950" algn="just">
              <a:lnSpc>
                <a:spcPct val="120000"/>
              </a:lnSpc>
              <a:spcBef>
                <a:spcPts val="0"/>
              </a:spcBef>
              <a:spcAft>
                <a:spcPts val="0"/>
              </a:spcAft>
              <a:buFont typeface="Arial" panose="020B0604020202020204" pitchFamily="34" charset="0"/>
              <a:buChar char="•"/>
            </a:pPr>
            <a:r>
              <a:rPr lang="uk-UA" b="1" i="1" dirty="0" smtClean="0">
                <a:solidFill>
                  <a:schemeClr val="tx1"/>
                </a:solidFill>
              </a:rPr>
              <a:t>Потенція</a:t>
            </a:r>
            <a:r>
              <a:rPr lang="uk-UA" dirty="0" smtClean="0">
                <a:solidFill>
                  <a:schemeClr val="tx1"/>
                </a:solidFill>
              </a:rPr>
              <a:t> </a:t>
            </a:r>
            <a:r>
              <a:rPr lang="uk-UA" dirty="0">
                <a:solidFill>
                  <a:schemeClr val="tx1"/>
                </a:solidFill>
              </a:rPr>
              <a:t>- ступінь розведення або розтирання вихідної речовини, відображає кількість рівнів посилення активності:</a:t>
            </a:r>
            <a:endParaRPr lang="ru-RU" dirty="0">
              <a:solidFill>
                <a:schemeClr val="tx1"/>
              </a:solidFill>
            </a:endParaRPr>
          </a:p>
          <a:p>
            <a:pPr marL="712788" indent="0" algn="just">
              <a:lnSpc>
                <a:spcPct val="120000"/>
              </a:lnSpc>
              <a:spcBef>
                <a:spcPts val="0"/>
              </a:spcBef>
              <a:spcAft>
                <a:spcPts val="0"/>
              </a:spcAft>
              <a:buFont typeface="Wingdings" panose="05000000000000000000" pitchFamily="2" charset="2"/>
              <a:buChar char="ü"/>
            </a:pPr>
            <a:r>
              <a:rPr lang="uk-UA" dirty="0">
                <a:solidFill>
                  <a:schemeClr val="tx1"/>
                </a:solidFill>
              </a:rPr>
              <a:t>десяткова - заснована на логарифм 10,</a:t>
            </a:r>
            <a:endParaRPr lang="ru-RU" dirty="0">
              <a:solidFill>
                <a:schemeClr val="tx1"/>
              </a:solidFill>
            </a:endParaRPr>
          </a:p>
          <a:p>
            <a:pPr marL="712788" indent="0" algn="just">
              <a:lnSpc>
                <a:spcPct val="120000"/>
              </a:lnSpc>
              <a:spcBef>
                <a:spcPts val="0"/>
              </a:spcBef>
              <a:spcAft>
                <a:spcPts val="0"/>
              </a:spcAft>
              <a:buFont typeface="Wingdings" panose="05000000000000000000" pitchFamily="2" charset="2"/>
              <a:buChar char="ü"/>
            </a:pPr>
            <a:r>
              <a:rPr lang="uk-UA" dirty="0">
                <a:solidFill>
                  <a:schemeClr val="tx1"/>
                </a:solidFill>
              </a:rPr>
              <a:t>сотенна - заснована на логарифм 100,</a:t>
            </a:r>
            <a:endParaRPr lang="ru-RU" dirty="0">
              <a:solidFill>
                <a:schemeClr val="tx1"/>
              </a:solidFill>
            </a:endParaRPr>
          </a:p>
          <a:p>
            <a:pPr marL="712788" indent="0" algn="just">
              <a:lnSpc>
                <a:spcPct val="120000"/>
              </a:lnSpc>
              <a:spcBef>
                <a:spcPts val="0"/>
              </a:spcBef>
              <a:spcAft>
                <a:spcPts val="0"/>
              </a:spcAft>
              <a:buFont typeface="Wingdings" panose="05000000000000000000" pitchFamily="2" charset="2"/>
              <a:buChar char="ü"/>
            </a:pPr>
            <a:r>
              <a:rPr lang="uk-UA" dirty="0">
                <a:solidFill>
                  <a:schemeClr val="tx1"/>
                </a:solidFill>
              </a:rPr>
              <a:t>базова - розведення, при якому з'являються всі симптоми в експерименті на здорових людях або зникають </a:t>
            </a:r>
            <a:r>
              <a:rPr lang="uk-UA" dirty="0" smtClean="0">
                <a:solidFill>
                  <a:schemeClr val="tx1"/>
                </a:solidFill>
              </a:rPr>
              <a:t>всі симптоми </a:t>
            </a:r>
            <a:r>
              <a:rPr lang="uk-UA" dirty="0">
                <a:solidFill>
                  <a:schemeClr val="tx1"/>
                </a:solidFill>
              </a:rPr>
              <a:t>хвороби в клініці у хворих.</a:t>
            </a:r>
            <a:endParaRPr lang="ru-RU" dirty="0">
              <a:solidFill>
                <a:schemeClr val="tx1"/>
              </a:solidFill>
            </a:endParaRPr>
          </a:p>
          <a:p>
            <a:pPr marL="0" indent="361950" algn="just">
              <a:lnSpc>
                <a:spcPct val="120000"/>
              </a:lnSpc>
              <a:spcBef>
                <a:spcPts val="0"/>
              </a:spcBef>
              <a:spcAft>
                <a:spcPts val="0"/>
              </a:spcAft>
              <a:buFont typeface="Arial" panose="020B0604020202020204" pitchFamily="34" charset="0"/>
              <a:buChar char="•"/>
            </a:pPr>
            <a:r>
              <a:rPr lang="uk-UA" b="1" i="1" dirty="0">
                <a:solidFill>
                  <a:schemeClr val="tx1"/>
                </a:solidFill>
              </a:rPr>
              <a:t>Розведення</a:t>
            </a:r>
            <a:r>
              <a:rPr lang="uk-UA" dirty="0">
                <a:solidFill>
                  <a:schemeClr val="tx1"/>
                </a:solidFill>
              </a:rPr>
              <a:t> - зменшення вмісту лікарської речовини за рахунок більшого обсягу розчинника на основі десяткового або сотенної системи.</a:t>
            </a:r>
            <a:endParaRPr lang="ru-RU" dirty="0">
              <a:solidFill>
                <a:schemeClr val="tx1"/>
              </a:solidFill>
            </a:endParaRPr>
          </a:p>
          <a:p>
            <a:pPr algn="just">
              <a:lnSpc>
                <a:spcPct val="120000"/>
              </a:lnSpc>
              <a:spcBef>
                <a:spcPts val="0"/>
              </a:spcBef>
              <a:spcAft>
                <a:spcPts val="0"/>
              </a:spcAft>
            </a:pPr>
            <a:endParaRPr lang="uk-UA" dirty="0">
              <a:solidFill>
                <a:schemeClr val="tx1"/>
              </a:solidFill>
            </a:endParaRPr>
          </a:p>
        </p:txBody>
      </p:sp>
    </p:spTree>
    <p:extLst>
      <p:ext uri="{BB962C8B-B14F-4D97-AF65-F5344CB8AC3E}">
        <p14:creationId xmlns:p14="http://schemas.microsoft.com/office/powerpoint/2010/main" val="2524798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50090" y="1936169"/>
            <a:ext cx="10552779" cy="2806653"/>
          </a:xfrm>
        </p:spPr>
        <p:txBody>
          <a:bodyPr/>
          <a:lstStyle/>
          <a:p>
            <a:pPr algn="just"/>
            <a:r>
              <a:rPr lang="ru-RU" dirty="0">
                <a:solidFill>
                  <a:schemeClr val="tx1"/>
                </a:solidFill>
              </a:rPr>
              <a:t>1. </a:t>
            </a:r>
            <a:r>
              <a:rPr lang="ru-RU" dirty="0" err="1">
                <a:solidFill>
                  <a:schemeClr val="tx1"/>
                </a:solidFill>
              </a:rPr>
              <a:t>Особливості</a:t>
            </a:r>
            <a:r>
              <a:rPr lang="ru-RU" dirty="0">
                <a:solidFill>
                  <a:schemeClr val="tx1"/>
                </a:solidFill>
              </a:rPr>
              <a:t> та </a:t>
            </a:r>
            <a:r>
              <a:rPr lang="ru-RU" dirty="0" err="1">
                <a:solidFill>
                  <a:schemeClr val="tx1"/>
                </a:solidFill>
              </a:rPr>
              <a:t>технологія</a:t>
            </a:r>
            <a:r>
              <a:rPr lang="ru-RU" dirty="0">
                <a:solidFill>
                  <a:schemeClr val="tx1"/>
                </a:solidFill>
              </a:rPr>
              <a:t> </a:t>
            </a:r>
            <a:r>
              <a:rPr lang="uk-UA" dirty="0">
                <a:solidFill>
                  <a:schemeClr val="tx1"/>
                </a:solidFill>
              </a:rPr>
              <a:t>потенціювання</a:t>
            </a:r>
            <a:r>
              <a:rPr lang="ru-RU" dirty="0">
                <a:solidFill>
                  <a:schemeClr val="tx1"/>
                </a:solidFill>
              </a:rPr>
              <a:t> </a:t>
            </a:r>
            <a:r>
              <a:rPr lang="ru-RU" dirty="0" err="1">
                <a:solidFill>
                  <a:schemeClr val="tx1"/>
                </a:solidFill>
              </a:rPr>
              <a:t>гомеопатичних</a:t>
            </a:r>
            <a:r>
              <a:rPr lang="ru-RU" dirty="0">
                <a:solidFill>
                  <a:schemeClr val="tx1"/>
                </a:solidFill>
              </a:rPr>
              <a:t> </a:t>
            </a:r>
            <a:r>
              <a:rPr lang="ru-RU" dirty="0" err="1">
                <a:solidFill>
                  <a:schemeClr val="tx1"/>
                </a:solidFill>
              </a:rPr>
              <a:t>матричних</a:t>
            </a:r>
            <a:r>
              <a:rPr lang="ru-RU" dirty="0">
                <a:solidFill>
                  <a:schemeClr val="tx1"/>
                </a:solidFill>
              </a:rPr>
              <a:t> </a:t>
            </a:r>
            <a:r>
              <a:rPr lang="ru-RU" dirty="0" err="1">
                <a:solidFill>
                  <a:schemeClr val="tx1"/>
                </a:solidFill>
              </a:rPr>
              <a:t>настоянок</a:t>
            </a:r>
            <a:r>
              <a:rPr lang="ru-RU" dirty="0">
                <a:solidFill>
                  <a:schemeClr val="tx1"/>
                </a:solidFill>
              </a:rPr>
              <a:t> по ДФУ.</a:t>
            </a:r>
          </a:p>
          <a:p>
            <a:pPr algn="just"/>
            <a:r>
              <a:rPr lang="ru-RU" dirty="0">
                <a:solidFill>
                  <a:schemeClr val="tx1"/>
                </a:solidFill>
              </a:rPr>
              <a:t>2. </a:t>
            </a:r>
            <a:r>
              <a:rPr lang="ru-RU" dirty="0" err="1">
                <a:solidFill>
                  <a:schemeClr val="tx1"/>
                </a:solidFill>
              </a:rPr>
              <a:t>Основні</a:t>
            </a:r>
            <a:r>
              <a:rPr lang="ru-RU" dirty="0">
                <a:solidFill>
                  <a:schemeClr val="tx1"/>
                </a:solidFill>
              </a:rPr>
              <a:t> напрямки </a:t>
            </a:r>
            <a:r>
              <a:rPr lang="ru-RU" dirty="0" err="1">
                <a:solidFill>
                  <a:schemeClr val="tx1"/>
                </a:solidFill>
              </a:rPr>
              <a:t>нормування</a:t>
            </a:r>
            <a:r>
              <a:rPr lang="ru-RU" dirty="0">
                <a:solidFill>
                  <a:schemeClr val="tx1"/>
                </a:solidFill>
              </a:rPr>
              <a:t> </a:t>
            </a:r>
            <a:r>
              <a:rPr lang="ru-RU" dirty="0" err="1">
                <a:solidFill>
                  <a:schemeClr val="tx1"/>
                </a:solidFill>
              </a:rPr>
              <a:t>виробництва</a:t>
            </a:r>
            <a:r>
              <a:rPr lang="ru-RU" dirty="0">
                <a:solidFill>
                  <a:schemeClr val="tx1"/>
                </a:solidFill>
              </a:rPr>
              <a:t> </a:t>
            </a:r>
            <a:r>
              <a:rPr lang="ru-RU" dirty="0" err="1">
                <a:solidFill>
                  <a:schemeClr val="tx1"/>
                </a:solidFill>
              </a:rPr>
              <a:t>гомеопатичних</a:t>
            </a:r>
            <a:r>
              <a:rPr lang="ru-RU" dirty="0">
                <a:solidFill>
                  <a:schemeClr val="tx1"/>
                </a:solidFill>
              </a:rPr>
              <a:t> </a:t>
            </a:r>
            <a:r>
              <a:rPr lang="ru-RU" dirty="0" err="1">
                <a:solidFill>
                  <a:schemeClr val="tx1"/>
                </a:solidFill>
              </a:rPr>
              <a:t>лікарських</a:t>
            </a:r>
            <a:r>
              <a:rPr lang="ru-RU" dirty="0">
                <a:solidFill>
                  <a:schemeClr val="tx1"/>
                </a:solidFill>
              </a:rPr>
              <a:t> </a:t>
            </a:r>
            <a:r>
              <a:rPr lang="ru-RU" dirty="0" err="1">
                <a:solidFill>
                  <a:schemeClr val="tx1"/>
                </a:solidFill>
              </a:rPr>
              <a:t>препаратів</a:t>
            </a:r>
            <a:r>
              <a:rPr lang="ru-RU" dirty="0">
                <a:solidFill>
                  <a:schemeClr val="tx1"/>
                </a:solidFill>
              </a:rPr>
              <a:t>.</a:t>
            </a:r>
          </a:p>
          <a:p>
            <a:pPr algn="just"/>
            <a:r>
              <a:rPr lang="ru-RU" dirty="0">
                <a:solidFill>
                  <a:schemeClr val="tx1"/>
                </a:solidFill>
              </a:rPr>
              <a:t>3. </a:t>
            </a:r>
            <a:r>
              <a:rPr lang="ru-RU" dirty="0" err="1">
                <a:solidFill>
                  <a:schemeClr val="tx1"/>
                </a:solidFill>
              </a:rPr>
              <a:t>Джерела</a:t>
            </a:r>
            <a:r>
              <a:rPr lang="ru-RU" dirty="0">
                <a:solidFill>
                  <a:schemeClr val="tx1"/>
                </a:solidFill>
              </a:rPr>
              <a:t> </a:t>
            </a:r>
            <a:r>
              <a:rPr lang="ru-RU" dirty="0" err="1">
                <a:solidFill>
                  <a:schemeClr val="tx1"/>
                </a:solidFill>
              </a:rPr>
              <a:t>сировини</a:t>
            </a:r>
            <a:r>
              <a:rPr lang="ru-RU" dirty="0">
                <a:solidFill>
                  <a:schemeClr val="tx1"/>
                </a:solidFill>
              </a:rPr>
              <a:t> для </a:t>
            </a:r>
            <a:r>
              <a:rPr lang="ru-RU" dirty="0" err="1">
                <a:solidFill>
                  <a:schemeClr val="tx1"/>
                </a:solidFill>
              </a:rPr>
              <a:t>приготування</a:t>
            </a:r>
            <a:r>
              <a:rPr lang="ru-RU" dirty="0">
                <a:solidFill>
                  <a:schemeClr val="tx1"/>
                </a:solidFill>
              </a:rPr>
              <a:t> </a:t>
            </a:r>
            <a:r>
              <a:rPr lang="ru-RU" dirty="0" err="1">
                <a:solidFill>
                  <a:schemeClr val="tx1"/>
                </a:solidFill>
              </a:rPr>
              <a:t>гомеопатичних</a:t>
            </a:r>
            <a:r>
              <a:rPr lang="ru-RU" dirty="0">
                <a:solidFill>
                  <a:schemeClr val="tx1"/>
                </a:solidFill>
              </a:rPr>
              <a:t> </a:t>
            </a:r>
            <a:r>
              <a:rPr lang="ru-RU" dirty="0" err="1">
                <a:solidFill>
                  <a:schemeClr val="tx1"/>
                </a:solidFill>
              </a:rPr>
              <a:t>препаратів</a:t>
            </a:r>
            <a:r>
              <a:rPr lang="ru-RU" dirty="0">
                <a:solidFill>
                  <a:schemeClr val="tx1"/>
                </a:solidFill>
              </a:rPr>
              <a:t>.</a:t>
            </a:r>
          </a:p>
          <a:p>
            <a:pPr algn="just"/>
            <a:r>
              <a:rPr lang="ru-RU" dirty="0">
                <a:solidFill>
                  <a:schemeClr val="tx1"/>
                </a:solidFill>
              </a:rPr>
              <a:t>4. </a:t>
            </a:r>
            <a:r>
              <a:rPr lang="ru-RU" dirty="0" err="1">
                <a:solidFill>
                  <a:schemeClr val="tx1"/>
                </a:solidFill>
              </a:rPr>
              <a:t>Класифікація</a:t>
            </a:r>
            <a:r>
              <a:rPr lang="ru-RU" dirty="0">
                <a:solidFill>
                  <a:schemeClr val="tx1"/>
                </a:solidFill>
              </a:rPr>
              <a:t> </a:t>
            </a:r>
            <a:r>
              <a:rPr lang="ru-RU" dirty="0" err="1">
                <a:solidFill>
                  <a:schemeClr val="tx1"/>
                </a:solidFill>
              </a:rPr>
              <a:t>лікарських</a:t>
            </a:r>
            <a:r>
              <a:rPr lang="ru-RU" dirty="0">
                <a:solidFill>
                  <a:schemeClr val="tx1"/>
                </a:solidFill>
              </a:rPr>
              <a:t> </a:t>
            </a:r>
            <a:r>
              <a:rPr lang="ru-RU" dirty="0" err="1">
                <a:solidFill>
                  <a:schemeClr val="tx1"/>
                </a:solidFill>
              </a:rPr>
              <a:t>засобів</a:t>
            </a:r>
            <a:r>
              <a:rPr lang="ru-RU" dirty="0">
                <a:solidFill>
                  <a:schemeClr val="tx1"/>
                </a:solidFill>
              </a:rPr>
              <a:t>, </a:t>
            </a:r>
            <a:r>
              <a:rPr lang="ru-RU" dirty="0" err="1">
                <a:solidFill>
                  <a:schemeClr val="tx1"/>
                </a:solidFill>
              </a:rPr>
              <a:t>які</a:t>
            </a:r>
            <a:r>
              <a:rPr lang="ru-RU" dirty="0">
                <a:solidFill>
                  <a:schemeClr val="tx1"/>
                </a:solidFill>
              </a:rPr>
              <a:t> </a:t>
            </a:r>
            <a:r>
              <a:rPr lang="ru-RU" dirty="0" err="1">
                <a:solidFill>
                  <a:schemeClr val="tx1"/>
                </a:solidFill>
              </a:rPr>
              <a:t>використовуються</a:t>
            </a:r>
            <a:r>
              <a:rPr lang="ru-RU" dirty="0">
                <a:solidFill>
                  <a:schemeClr val="tx1"/>
                </a:solidFill>
              </a:rPr>
              <a:t> в </a:t>
            </a:r>
            <a:r>
              <a:rPr lang="ru-RU" dirty="0" err="1">
                <a:solidFill>
                  <a:schemeClr val="tx1"/>
                </a:solidFill>
              </a:rPr>
              <a:t>гомеопатії</a:t>
            </a:r>
            <a:r>
              <a:rPr lang="ru-RU" dirty="0">
                <a:solidFill>
                  <a:schemeClr val="tx1"/>
                </a:solidFill>
              </a:rPr>
              <a:t>.</a:t>
            </a:r>
          </a:p>
          <a:p>
            <a:pPr algn="just"/>
            <a:r>
              <a:rPr lang="ru-RU" dirty="0">
                <a:solidFill>
                  <a:schemeClr val="tx1"/>
                </a:solidFill>
              </a:rPr>
              <a:t>5. </a:t>
            </a:r>
            <a:r>
              <a:rPr lang="ru-RU" dirty="0" err="1">
                <a:solidFill>
                  <a:schemeClr val="tx1"/>
                </a:solidFill>
              </a:rPr>
              <a:t>Асортимент</a:t>
            </a:r>
            <a:r>
              <a:rPr lang="ru-RU" dirty="0">
                <a:solidFill>
                  <a:schemeClr val="tx1"/>
                </a:solidFill>
              </a:rPr>
              <a:t> </a:t>
            </a:r>
            <a:r>
              <a:rPr lang="ru-RU" dirty="0" err="1">
                <a:solidFill>
                  <a:schemeClr val="tx1"/>
                </a:solidFill>
              </a:rPr>
              <a:t>гомеопатичних</a:t>
            </a:r>
            <a:r>
              <a:rPr lang="ru-RU" dirty="0">
                <a:solidFill>
                  <a:schemeClr val="tx1"/>
                </a:solidFill>
              </a:rPr>
              <a:t> </a:t>
            </a:r>
            <a:r>
              <a:rPr lang="ru-RU" dirty="0" err="1">
                <a:solidFill>
                  <a:schemeClr val="tx1"/>
                </a:solidFill>
              </a:rPr>
              <a:t>лікарських</a:t>
            </a:r>
            <a:r>
              <a:rPr lang="ru-RU" dirty="0">
                <a:solidFill>
                  <a:schemeClr val="tx1"/>
                </a:solidFill>
              </a:rPr>
              <a:t> форм.</a:t>
            </a:r>
          </a:p>
          <a:p>
            <a:pPr algn="just"/>
            <a:r>
              <a:rPr lang="ru-RU" dirty="0">
                <a:solidFill>
                  <a:schemeClr val="tx1"/>
                </a:solidFill>
              </a:rPr>
              <a:t>6. </a:t>
            </a:r>
            <a:r>
              <a:rPr lang="ru-RU" dirty="0" err="1">
                <a:solidFill>
                  <a:schemeClr val="tx1"/>
                </a:solidFill>
              </a:rPr>
              <a:t>Необхідність</a:t>
            </a:r>
            <a:r>
              <a:rPr lang="ru-RU" dirty="0">
                <a:solidFill>
                  <a:schemeClr val="tx1"/>
                </a:solidFill>
              </a:rPr>
              <a:t> </a:t>
            </a:r>
            <a:r>
              <a:rPr lang="ru-RU" dirty="0" err="1">
                <a:solidFill>
                  <a:schemeClr val="tx1"/>
                </a:solidFill>
              </a:rPr>
              <a:t>створення</a:t>
            </a:r>
            <a:r>
              <a:rPr lang="ru-RU" dirty="0">
                <a:solidFill>
                  <a:schemeClr val="tx1"/>
                </a:solidFill>
              </a:rPr>
              <a:t> документа GMP в </a:t>
            </a:r>
            <a:r>
              <a:rPr lang="ru-RU" dirty="0" err="1">
                <a:solidFill>
                  <a:schemeClr val="tx1"/>
                </a:solidFill>
              </a:rPr>
              <a:t>гомеопатії</a:t>
            </a:r>
            <a:r>
              <a:rPr lang="ru-RU" dirty="0">
                <a:solidFill>
                  <a:schemeClr val="tx1"/>
                </a:solidFill>
              </a:rPr>
              <a:t>.</a:t>
            </a:r>
          </a:p>
          <a:p>
            <a:pPr algn="just"/>
            <a:endParaRPr lang="uk-UA" dirty="0">
              <a:solidFill>
                <a:schemeClr val="tx1"/>
              </a:solidFill>
            </a:endParaRPr>
          </a:p>
        </p:txBody>
      </p:sp>
      <p:sp>
        <p:nvSpPr>
          <p:cNvPr id="4" name="Заголовок 1"/>
          <p:cNvSpPr>
            <a:spLocks noGrp="1"/>
          </p:cNvSpPr>
          <p:nvPr>
            <p:ph type="title"/>
          </p:nvPr>
        </p:nvSpPr>
        <p:spPr>
          <a:xfrm>
            <a:off x="1097280" y="351693"/>
            <a:ext cx="10058400" cy="943540"/>
          </a:xfrm>
        </p:spPr>
        <p:style>
          <a:lnRef idx="2">
            <a:schemeClr val="accent2"/>
          </a:lnRef>
          <a:fillRef idx="1">
            <a:schemeClr val="lt1"/>
          </a:fillRef>
          <a:effectRef idx="0">
            <a:schemeClr val="accent2"/>
          </a:effectRef>
          <a:fontRef idx="minor">
            <a:schemeClr val="dk1"/>
          </a:fontRef>
        </p:style>
        <p:txBody>
          <a:bodyPr/>
          <a:lstStyle/>
          <a:p>
            <a:pPr algn="ctr"/>
            <a:r>
              <a:rPr lang="uk-UA" b="1" dirty="0" smtClean="0">
                <a:solidFill>
                  <a:schemeClr val="tx1"/>
                </a:solidFill>
              </a:rPr>
              <a:t>15. Питання для самоконтролю </a:t>
            </a:r>
            <a:endParaRPr lang="uk-UA" b="1" dirty="0">
              <a:solidFill>
                <a:schemeClr val="tx1"/>
              </a:solidFill>
            </a:endParaRPr>
          </a:p>
        </p:txBody>
      </p:sp>
    </p:spTree>
    <p:extLst>
      <p:ext uri="{BB962C8B-B14F-4D97-AF65-F5344CB8AC3E}">
        <p14:creationId xmlns:p14="http://schemas.microsoft.com/office/powerpoint/2010/main" val="139245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00482"/>
            <a:ext cx="10058400" cy="622999"/>
          </a:xfrm>
        </p:spPr>
        <p:txBody>
          <a:bodyPr>
            <a:normAutofit fontScale="90000"/>
          </a:bodyPr>
          <a:lstStyle/>
          <a:p>
            <a:pPr algn="ctr"/>
            <a:r>
              <a:rPr lang="uk-UA" b="1" dirty="0" smtClean="0">
                <a:solidFill>
                  <a:schemeClr val="tx1"/>
                </a:solidFill>
              </a:rPr>
              <a:t>16. Тести</a:t>
            </a:r>
            <a:endParaRPr lang="uk-UA" b="1" dirty="0">
              <a:solidFill>
                <a:schemeClr val="tx1"/>
              </a:solidFill>
            </a:endParaRPr>
          </a:p>
        </p:txBody>
      </p:sp>
      <p:sp>
        <p:nvSpPr>
          <p:cNvPr id="3" name="Объект 2"/>
          <p:cNvSpPr>
            <a:spLocks noGrp="1"/>
          </p:cNvSpPr>
          <p:nvPr>
            <p:ph idx="1"/>
          </p:nvPr>
        </p:nvSpPr>
        <p:spPr>
          <a:xfrm>
            <a:off x="323557" y="592852"/>
            <a:ext cx="11493305" cy="5757705"/>
          </a:xfrm>
        </p:spPr>
        <p:style>
          <a:lnRef idx="1">
            <a:schemeClr val="accent1"/>
          </a:lnRef>
          <a:fillRef idx="2">
            <a:schemeClr val="accent1"/>
          </a:fillRef>
          <a:effectRef idx="1">
            <a:schemeClr val="accent1"/>
          </a:effectRef>
          <a:fontRef idx="minor">
            <a:schemeClr val="dk1"/>
          </a:fontRef>
        </p:style>
        <p:txBody>
          <a:bodyPr numCol="2">
            <a:normAutofit fontScale="92500" lnSpcReduction="20000"/>
          </a:bodyPr>
          <a:lstStyle/>
          <a:p>
            <a:pPr>
              <a:lnSpc>
                <a:spcPct val="120000"/>
              </a:lnSpc>
              <a:spcBef>
                <a:spcPts val="0"/>
              </a:spcBef>
              <a:spcAft>
                <a:spcPts val="0"/>
              </a:spcAft>
            </a:pPr>
            <a:r>
              <a:rPr lang="ru-RU" dirty="0">
                <a:solidFill>
                  <a:schemeClr val="tx1"/>
                </a:solidFill>
              </a:rPr>
              <a:t>1. Як в </a:t>
            </a:r>
            <a:r>
              <a:rPr lang="ru-RU" dirty="0" err="1">
                <a:solidFill>
                  <a:schemeClr val="tx1"/>
                </a:solidFill>
              </a:rPr>
              <a:t>гомеопатії</a:t>
            </a:r>
            <a:r>
              <a:rPr lang="ru-RU" dirty="0">
                <a:solidFill>
                  <a:schemeClr val="tx1"/>
                </a:solidFill>
              </a:rPr>
              <a:t> </a:t>
            </a:r>
            <a:r>
              <a:rPr lang="ru-RU" dirty="0" err="1">
                <a:solidFill>
                  <a:schemeClr val="tx1"/>
                </a:solidFill>
              </a:rPr>
              <a:t>називаються</a:t>
            </a:r>
            <a:r>
              <a:rPr lang="ru-RU" dirty="0">
                <a:solidFill>
                  <a:schemeClr val="tx1"/>
                </a:solidFill>
              </a:rPr>
              <a:t> </a:t>
            </a:r>
            <a:r>
              <a:rPr lang="ru-RU" dirty="0" err="1">
                <a:solidFill>
                  <a:schemeClr val="tx1"/>
                </a:solidFill>
              </a:rPr>
              <a:t>дози</a:t>
            </a:r>
            <a:r>
              <a:rPr lang="ru-RU" dirty="0">
                <a:solidFill>
                  <a:schemeClr val="tx1"/>
                </a:solidFill>
              </a:rPr>
              <a:t>:</a:t>
            </a:r>
          </a:p>
          <a:p>
            <a:pPr>
              <a:lnSpc>
                <a:spcPct val="120000"/>
              </a:lnSpc>
              <a:spcBef>
                <a:spcPts val="0"/>
              </a:spcBef>
              <a:spcAft>
                <a:spcPts val="0"/>
              </a:spcAft>
            </a:pPr>
            <a:r>
              <a:rPr lang="ru-RU" dirty="0">
                <a:solidFill>
                  <a:schemeClr val="tx1"/>
                </a:solidFill>
              </a:rPr>
              <a:t>А) </a:t>
            </a:r>
            <a:r>
              <a:rPr lang="ru-RU" dirty="0" err="1" smtClean="0">
                <a:solidFill>
                  <a:schemeClr val="tx1"/>
                </a:solidFill>
              </a:rPr>
              <a:t>розмноження</a:t>
            </a:r>
            <a:endParaRPr lang="ru-RU" dirty="0">
              <a:solidFill>
                <a:schemeClr val="tx1"/>
              </a:solidFill>
            </a:endParaRPr>
          </a:p>
          <a:p>
            <a:pPr>
              <a:lnSpc>
                <a:spcPct val="120000"/>
              </a:lnSpc>
              <a:spcBef>
                <a:spcPts val="0"/>
              </a:spcBef>
              <a:spcAft>
                <a:spcPts val="0"/>
              </a:spcAft>
            </a:pPr>
            <a:r>
              <a:rPr lang="ru-RU" dirty="0">
                <a:solidFill>
                  <a:schemeClr val="tx1"/>
                </a:solidFill>
              </a:rPr>
              <a:t>Б) </a:t>
            </a:r>
            <a:r>
              <a:rPr lang="ru-RU" dirty="0" err="1">
                <a:solidFill>
                  <a:schemeClr val="tx1"/>
                </a:solidFill>
              </a:rPr>
              <a:t>розмішування</a:t>
            </a:r>
            <a:endParaRPr lang="ru-RU" dirty="0">
              <a:solidFill>
                <a:schemeClr val="tx1"/>
              </a:solidFill>
            </a:endParaRPr>
          </a:p>
          <a:p>
            <a:pPr>
              <a:lnSpc>
                <a:spcPct val="120000"/>
              </a:lnSpc>
              <a:spcBef>
                <a:spcPts val="0"/>
              </a:spcBef>
              <a:spcAft>
                <a:spcPts val="0"/>
              </a:spcAft>
            </a:pPr>
            <a:r>
              <a:rPr lang="ru-RU" dirty="0">
                <a:solidFill>
                  <a:schemeClr val="tx1"/>
                </a:solidFill>
              </a:rPr>
              <a:t>В</a:t>
            </a:r>
            <a:r>
              <a:rPr lang="ru-RU" dirty="0" smtClean="0">
                <a:solidFill>
                  <a:schemeClr val="tx1"/>
                </a:solidFill>
              </a:rPr>
              <a:t>)</a:t>
            </a:r>
            <a:r>
              <a:rPr lang="uk-UA" dirty="0">
                <a:solidFill>
                  <a:schemeClr val="tx1"/>
                </a:solidFill>
              </a:rPr>
              <a:t> </a:t>
            </a:r>
            <a:r>
              <a:rPr lang="ru-RU" dirty="0" err="1" smtClean="0">
                <a:solidFill>
                  <a:schemeClr val="tx1"/>
                </a:solidFill>
              </a:rPr>
              <a:t>розведення</a:t>
            </a:r>
            <a:endParaRPr lang="ru-RU" dirty="0" smtClean="0">
              <a:solidFill>
                <a:schemeClr val="tx1"/>
              </a:solidFill>
            </a:endParaRPr>
          </a:p>
          <a:p>
            <a:pPr>
              <a:lnSpc>
                <a:spcPct val="120000"/>
              </a:lnSpc>
              <a:spcBef>
                <a:spcPts val="0"/>
              </a:spcBef>
              <a:spcAft>
                <a:spcPts val="0"/>
              </a:spcAft>
            </a:pPr>
            <a:r>
              <a:rPr lang="ru-RU" dirty="0" smtClean="0">
                <a:solidFill>
                  <a:schemeClr val="tx1"/>
                </a:solidFill>
              </a:rPr>
              <a:t>Г</a:t>
            </a:r>
            <a:r>
              <a:rPr lang="ru-RU" dirty="0">
                <a:solidFill>
                  <a:schemeClr val="tx1"/>
                </a:solidFill>
              </a:rPr>
              <a:t>) </a:t>
            </a:r>
            <a:r>
              <a:rPr lang="ru-RU" dirty="0" err="1" smtClean="0">
                <a:solidFill>
                  <a:schemeClr val="tx1"/>
                </a:solidFill>
              </a:rPr>
              <a:t>розрідження</a:t>
            </a:r>
            <a:endParaRPr lang="ru-RU" dirty="0" smtClean="0">
              <a:solidFill>
                <a:schemeClr val="tx1"/>
              </a:solidFill>
            </a:endParaRPr>
          </a:p>
          <a:p>
            <a:pPr>
              <a:lnSpc>
                <a:spcPct val="120000"/>
              </a:lnSpc>
              <a:spcBef>
                <a:spcPts val="0"/>
              </a:spcBef>
              <a:spcAft>
                <a:spcPts val="0"/>
              </a:spcAft>
            </a:pPr>
            <a:endParaRPr lang="ru-RU" dirty="0">
              <a:solidFill>
                <a:schemeClr val="tx1"/>
              </a:solidFill>
            </a:endParaRPr>
          </a:p>
          <a:p>
            <a:pPr>
              <a:lnSpc>
                <a:spcPct val="120000"/>
              </a:lnSpc>
              <a:spcBef>
                <a:spcPts val="0"/>
              </a:spcBef>
              <a:spcAft>
                <a:spcPts val="0"/>
              </a:spcAft>
            </a:pPr>
            <a:r>
              <a:rPr lang="ru-RU" dirty="0">
                <a:solidFill>
                  <a:schemeClr val="tx1"/>
                </a:solidFill>
              </a:rPr>
              <a:t>2. </a:t>
            </a:r>
            <a:r>
              <a:rPr lang="ru-RU" dirty="0" err="1">
                <a:solidFill>
                  <a:schemeClr val="tx1"/>
                </a:solidFill>
              </a:rPr>
              <a:t>Вкажіть</a:t>
            </a:r>
            <a:r>
              <a:rPr lang="ru-RU" dirty="0">
                <a:solidFill>
                  <a:schemeClr val="tx1"/>
                </a:solidFill>
              </a:rPr>
              <a:t> перший </a:t>
            </a:r>
            <a:r>
              <a:rPr lang="ru-RU" dirty="0" err="1">
                <a:solidFill>
                  <a:schemeClr val="tx1"/>
                </a:solidFill>
              </a:rPr>
              <a:t>основний</a:t>
            </a:r>
            <a:r>
              <a:rPr lang="ru-RU" dirty="0">
                <a:solidFill>
                  <a:schemeClr val="tx1"/>
                </a:solidFill>
              </a:rPr>
              <a:t> принцип </a:t>
            </a:r>
            <a:r>
              <a:rPr lang="ru-RU" dirty="0" err="1">
                <a:solidFill>
                  <a:schemeClr val="tx1"/>
                </a:solidFill>
              </a:rPr>
              <a:t>гомеопатії</a:t>
            </a:r>
            <a:r>
              <a:rPr lang="ru-RU" dirty="0">
                <a:solidFill>
                  <a:schemeClr val="tx1"/>
                </a:solidFill>
              </a:rPr>
              <a:t>:</a:t>
            </a:r>
          </a:p>
          <a:p>
            <a:pPr>
              <a:lnSpc>
                <a:spcPct val="120000"/>
              </a:lnSpc>
              <a:spcBef>
                <a:spcPts val="0"/>
              </a:spcBef>
              <a:spcAft>
                <a:spcPts val="0"/>
              </a:spcAft>
            </a:pPr>
            <a:r>
              <a:rPr lang="ru-RU" dirty="0" smtClean="0">
                <a:solidFill>
                  <a:schemeClr val="tx1"/>
                </a:solidFill>
              </a:rPr>
              <a:t>А) принцип </a:t>
            </a:r>
            <a:r>
              <a:rPr lang="ru-RU" dirty="0" err="1">
                <a:solidFill>
                  <a:schemeClr val="tx1"/>
                </a:solidFill>
              </a:rPr>
              <a:t>подібності</a:t>
            </a:r>
            <a:endParaRPr lang="ru-RU" dirty="0">
              <a:solidFill>
                <a:schemeClr val="tx1"/>
              </a:solidFill>
            </a:endParaRPr>
          </a:p>
          <a:p>
            <a:pPr>
              <a:lnSpc>
                <a:spcPct val="120000"/>
              </a:lnSpc>
              <a:spcBef>
                <a:spcPts val="0"/>
              </a:spcBef>
              <a:spcAft>
                <a:spcPts val="0"/>
              </a:spcAft>
            </a:pPr>
            <a:r>
              <a:rPr lang="ru-RU" dirty="0">
                <a:solidFill>
                  <a:schemeClr val="tx1"/>
                </a:solidFill>
              </a:rPr>
              <a:t>Б) принцип </a:t>
            </a:r>
            <a:r>
              <a:rPr lang="ru-RU" dirty="0" err="1">
                <a:solidFill>
                  <a:schemeClr val="tx1"/>
                </a:solidFill>
              </a:rPr>
              <a:t>змішування</a:t>
            </a:r>
            <a:endParaRPr lang="ru-RU" dirty="0">
              <a:solidFill>
                <a:schemeClr val="tx1"/>
              </a:solidFill>
            </a:endParaRPr>
          </a:p>
          <a:p>
            <a:pPr>
              <a:lnSpc>
                <a:spcPct val="120000"/>
              </a:lnSpc>
              <a:spcBef>
                <a:spcPts val="0"/>
              </a:spcBef>
              <a:spcAft>
                <a:spcPts val="0"/>
              </a:spcAft>
            </a:pPr>
            <a:r>
              <a:rPr lang="ru-RU" dirty="0">
                <a:solidFill>
                  <a:schemeClr val="tx1"/>
                </a:solidFill>
              </a:rPr>
              <a:t>В) принцип </a:t>
            </a:r>
            <a:r>
              <a:rPr lang="ru-RU" dirty="0" err="1">
                <a:solidFill>
                  <a:schemeClr val="tx1"/>
                </a:solidFill>
              </a:rPr>
              <a:t>купірування</a:t>
            </a:r>
            <a:r>
              <a:rPr lang="ru-RU" dirty="0">
                <a:solidFill>
                  <a:schemeClr val="tx1"/>
                </a:solidFill>
              </a:rPr>
              <a:t> </a:t>
            </a:r>
            <a:r>
              <a:rPr lang="ru-RU" dirty="0" err="1">
                <a:solidFill>
                  <a:schemeClr val="tx1"/>
                </a:solidFill>
              </a:rPr>
              <a:t>симптомів</a:t>
            </a:r>
            <a:endParaRPr lang="ru-RU" dirty="0">
              <a:solidFill>
                <a:schemeClr val="tx1"/>
              </a:solidFill>
            </a:endParaRPr>
          </a:p>
          <a:p>
            <a:pPr>
              <a:lnSpc>
                <a:spcPct val="120000"/>
              </a:lnSpc>
              <a:spcBef>
                <a:spcPts val="0"/>
              </a:spcBef>
              <a:spcAft>
                <a:spcPts val="0"/>
              </a:spcAft>
            </a:pPr>
            <a:r>
              <a:rPr lang="ru-RU" dirty="0">
                <a:solidFill>
                  <a:schemeClr val="tx1"/>
                </a:solidFill>
              </a:rPr>
              <a:t>Г) принцип </a:t>
            </a:r>
            <a:r>
              <a:rPr lang="ru-RU" dirty="0" err="1">
                <a:solidFill>
                  <a:schemeClr val="tx1"/>
                </a:solidFill>
              </a:rPr>
              <a:t>використання</a:t>
            </a:r>
            <a:r>
              <a:rPr lang="ru-RU" dirty="0">
                <a:solidFill>
                  <a:schemeClr val="tx1"/>
                </a:solidFill>
              </a:rPr>
              <a:t> великих доз</a:t>
            </a:r>
          </a:p>
          <a:p>
            <a:pPr>
              <a:lnSpc>
                <a:spcPct val="120000"/>
              </a:lnSpc>
              <a:spcBef>
                <a:spcPts val="0"/>
              </a:spcBef>
              <a:spcAft>
                <a:spcPts val="0"/>
              </a:spcAft>
            </a:pPr>
            <a:r>
              <a:rPr lang="ru-RU" dirty="0">
                <a:solidFill>
                  <a:schemeClr val="tx1"/>
                </a:solidFill>
              </a:rPr>
              <a:t>Д) принцип </a:t>
            </a:r>
            <a:r>
              <a:rPr lang="ru-RU" dirty="0" err="1">
                <a:solidFill>
                  <a:schemeClr val="tx1"/>
                </a:solidFill>
              </a:rPr>
              <a:t>подібності</a:t>
            </a:r>
            <a:r>
              <a:rPr lang="ru-RU" dirty="0">
                <a:solidFill>
                  <a:schemeClr val="tx1"/>
                </a:solidFill>
              </a:rPr>
              <a:t> </a:t>
            </a:r>
            <a:r>
              <a:rPr lang="ru-RU" dirty="0" err="1" smtClean="0">
                <a:solidFill>
                  <a:schemeClr val="tx1"/>
                </a:solidFill>
              </a:rPr>
              <a:t>симптомів</a:t>
            </a:r>
            <a:endParaRPr lang="ru-RU" dirty="0" smtClean="0">
              <a:solidFill>
                <a:schemeClr val="tx1"/>
              </a:solidFill>
            </a:endParaRPr>
          </a:p>
          <a:p>
            <a:pPr marL="0" indent="0">
              <a:lnSpc>
                <a:spcPct val="120000"/>
              </a:lnSpc>
              <a:spcBef>
                <a:spcPts val="0"/>
              </a:spcBef>
              <a:spcAft>
                <a:spcPts val="0"/>
              </a:spcAft>
              <a:buNone/>
            </a:pPr>
            <a:endParaRPr lang="ru-RU" dirty="0">
              <a:solidFill>
                <a:schemeClr val="tx1"/>
              </a:solidFill>
            </a:endParaRPr>
          </a:p>
          <a:p>
            <a:pPr>
              <a:lnSpc>
                <a:spcPct val="120000"/>
              </a:lnSpc>
              <a:spcBef>
                <a:spcPts val="0"/>
              </a:spcBef>
              <a:spcAft>
                <a:spcPts val="0"/>
              </a:spcAft>
            </a:pPr>
            <a:r>
              <a:rPr lang="ru-RU" dirty="0">
                <a:solidFill>
                  <a:schemeClr val="tx1"/>
                </a:solidFill>
              </a:rPr>
              <a:t>3. </a:t>
            </a:r>
            <a:r>
              <a:rPr lang="ru-RU" dirty="0" err="1">
                <a:solidFill>
                  <a:schemeClr val="tx1"/>
                </a:solidFill>
              </a:rPr>
              <a:t>Динамізація</a:t>
            </a:r>
            <a:r>
              <a:rPr lang="ru-RU" dirty="0">
                <a:solidFill>
                  <a:schemeClr val="tx1"/>
                </a:solidFill>
              </a:rPr>
              <a:t> походить </a:t>
            </a:r>
            <a:r>
              <a:rPr lang="ru-RU" dirty="0" err="1">
                <a:solidFill>
                  <a:schemeClr val="tx1"/>
                </a:solidFill>
              </a:rPr>
              <a:t>від</a:t>
            </a:r>
            <a:r>
              <a:rPr lang="ru-RU" dirty="0">
                <a:solidFill>
                  <a:schemeClr val="tx1"/>
                </a:solidFill>
              </a:rPr>
              <a:t> слова «</a:t>
            </a:r>
            <a:r>
              <a:rPr lang="ru-RU" dirty="0" err="1">
                <a:solidFill>
                  <a:schemeClr val="tx1"/>
                </a:solidFill>
              </a:rPr>
              <a:t>Дінаміс</a:t>
            </a:r>
            <a:r>
              <a:rPr lang="ru-RU" dirty="0">
                <a:solidFill>
                  <a:schemeClr val="tx1"/>
                </a:solidFill>
              </a:rPr>
              <a:t>», </a:t>
            </a:r>
            <a:r>
              <a:rPr lang="ru-RU" dirty="0" err="1">
                <a:solidFill>
                  <a:schemeClr val="tx1"/>
                </a:solidFill>
              </a:rPr>
              <a:t>що</a:t>
            </a:r>
            <a:r>
              <a:rPr lang="ru-RU" dirty="0">
                <a:solidFill>
                  <a:schemeClr val="tx1"/>
                </a:solidFill>
              </a:rPr>
              <a:t> </a:t>
            </a:r>
            <a:r>
              <a:rPr lang="ru-RU" dirty="0" err="1">
                <a:solidFill>
                  <a:schemeClr val="tx1"/>
                </a:solidFill>
              </a:rPr>
              <a:t>означає</a:t>
            </a:r>
            <a:r>
              <a:rPr lang="ru-RU" dirty="0">
                <a:solidFill>
                  <a:schemeClr val="tx1"/>
                </a:solidFill>
              </a:rPr>
              <a:t>:</a:t>
            </a:r>
          </a:p>
          <a:p>
            <a:pPr>
              <a:lnSpc>
                <a:spcPct val="120000"/>
              </a:lnSpc>
              <a:spcBef>
                <a:spcPts val="0"/>
              </a:spcBef>
              <a:spcAft>
                <a:spcPts val="0"/>
              </a:spcAft>
            </a:pPr>
            <a:r>
              <a:rPr lang="ru-RU" dirty="0">
                <a:solidFill>
                  <a:schemeClr val="tx1"/>
                </a:solidFill>
              </a:rPr>
              <a:t>А) </a:t>
            </a:r>
            <a:r>
              <a:rPr lang="ru-RU" dirty="0" err="1" smtClean="0">
                <a:solidFill>
                  <a:schemeClr val="tx1"/>
                </a:solidFill>
              </a:rPr>
              <a:t>розведення</a:t>
            </a:r>
            <a:endParaRPr lang="ru-RU" dirty="0" smtClean="0">
              <a:solidFill>
                <a:schemeClr val="tx1"/>
              </a:solidFill>
            </a:endParaRPr>
          </a:p>
          <a:p>
            <a:pPr>
              <a:lnSpc>
                <a:spcPct val="120000"/>
              </a:lnSpc>
              <a:spcBef>
                <a:spcPts val="0"/>
              </a:spcBef>
              <a:spcAft>
                <a:spcPts val="0"/>
              </a:spcAft>
            </a:pPr>
            <a:r>
              <a:rPr lang="ru-RU" dirty="0" smtClean="0">
                <a:solidFill>
                  <a:schemeClr val="tx1"/>
                </a:solidFill>
              </a:rPr>
              <a:t>Б</a:t>
            </a:r>
            <a:r>
              <a:rPr lang="ru-RU" dirty="0">
                <a:solidFill>
                  <a:schemeClr val="tx1"/>
                </a:solidFill>
              </a:rPr>
              <a:t>) </a:t>
            </a:r>
            <a:r>
              <a:rPr lang="ru-RU" dirty="0" smtClean="0">
                <a:solidFill>
                  <a:schemeClr val="tx1"/>
                </a:solidFill>
              </a:rPr>
              <a:t>сила </a:t>
            </a:r>
            <a:r>
              <a:rPr lang="ru-RU" dirty="0">
                <a:solidFill>
                  <a:schemeClr val="tx1"/>
                </a:solidFill>
              </a:rPr>
              <a:t>(</a:t>
            </a:r>
            <a:r>
              <a:rPr lang="ru-RU" dirty="0" err="1">
                <a:solidFill>
                  <a:schemeClr val="tx1"/>
                </a:solidFill>
              </a:rPr>
              <a:t>потенція</a:t>
            </a:r>
            <a:r>
              <a:rPr lang="ru-RU" dirty="0">
                <a:solidFill>
                  <a:schemeClr val="tx1"/>
                </a:solidFill>
              </a:rPr>
              <a:t>)</a:t>
            </a:r>
          </a:p>
          <a:p>
            <a:pPr>
              <a:lnSpc>
                <a:spcPct val="120000"/>
              </a:lnSpc>
              <a:spcBef>
                <a:spcPts val="0"/>
              </a:spcBef>
              <a:spcAft>
                <a:spcPts val="0"/>
              </a:spcAft>
            </a:pPr>
            <a:r>
              <a:rPr lang="ru-RU" dirty="0" smtClean="0">
                <a:solidFill>
                  <a:schemeClr val="tx1"/>
                </a:solidFill>
              </a:rPr>
              <a:t>В</a:t>
            </a:r>
            <a:r>
              <a:rPr lang="ru-RU" dirty="0">
                <a:solidFill>
                  <a:schemeClr val="tx1"/>
                </a:solidFill>
              </a:rPr>
              <a:t>) </a:t>
            </a:r>
            <a:r>
              <a:rPr lang="ru-RU" dirty="0" err="1">
                <a:solidFill>
                  <a:schemeClr val="tx1"/>
                </a:solidFill>
              </a:rPr>
              <a:t>множення</a:t>
            </a:r>
            <a:endParaRPr lang="ru-RU" dirty="0">
              <a:solidFill>
                <a:schemeClr val="tx1"/>
              </a:solidFill>
            </a:endParaRPr>
          </a:p>
          <a:p>
            <a:pPr>
              <a:lnSpc>
                <a:spcPct val="120000"/>
              </a:lnSpc>
              <a:spcBef>
                <a:spcPts val="0"/>
              </a:spcBef>
              <a:spcAft>
                <a:spcPts val="0"/>
              </a:spcAft>
            </a:pPr>
            <a:r>
              <a:rPr lang="ru-RU" dirty="0">
                <a:solidFill>
                  <a:schemeClr val="tx1"/>
                </a:solidFill>
              </a:rPr>
              <a:t>Г) </a:t>
            </a:r>
            <a:r>
              <a:rPr lang="ru-RU" dirty="0" err="1">
                <a:solidFill>
                  <a:schemeClr val="tx1"/>
                </a:solidFill>
              </a:rPr>
              <a:t>струшування</a:t>
            </a:r>
            <a:endParaRPr lang="ru-RU" dirty="0">
              <a:solidFill>
                <a:schemeClr val="tx1"/>
              </a:solidFill>
            </a:endParaRPr>
          </a:p>
          <a:p>
            <a:pPr>
              <a:lnSpc>
                <a:spcPct val="120000"/>
              </a:lnSpc>
              <a:spcBef>
                <a:spcPts val="0"/>
              </a:spcBef>
              <a:spcAft>
                <a:spcPts val="0"/>
              </a:spcAft>
            </a:pPr>
            <a:r>
              <a:rPr lang="ru-RU" dirty="0">
                <a:solidFill>
                  <a:schemeClr val="tx1"/>
                </a:solidFill>
              </a:rPr>
              <a:t>4. </a:t>
            </a:r>
            <a:r>
              <a:rPr lang="ru-RU" dirty="0" err="1">
                <a:solidFill>
                  <a:schemeClr val="tx1"/>
                </a:solidFill>
              </a:rPr>
              <a:t>Дінамізація</a:t>
            </a:r>
            <a:r>
              <a:rPr lang="ru-RU" dirty="0">
                <a:solidFill>
                  <a:schemeClr val="tx1"/>
                </a:solidFill>
              </a:rPr>
              <a:t>- </a:t>
            </a:r>
            <a:r>
              <a:rPr lang="ru-RU" dirty="0" err="1">
                <a:solidFill>
                  <a:schemeClr val="tx1"/>
                </a:solidFill>
              </a:rPr>
              <a:t>це</a:t>
            </a:r>
            <a:r>
              <a:rPr lang="ru-RU" dirty="0">
                <a:solidFill>
                  <a:schemeClr val="tx1"/>
                </a:solidFill>
              </a:rPr>
              <a:t>:</a:t>
            </a:r>
          </a:p>
          <a:p>
            <a:pPr>
              <a:lnSpc>
                <a:spcPct val="120000"/>
              </a:lnSpc>
              <a:spcBef>
                <a:spcPts val="0"/>
              </a:spcBef>
              <a:spcAft>
                <a:spcPts val="0"/>
              </a:spcAft>
            </a:pPr>
            <a:r>
              <a:rPr lang="ru-RU" dirty="0">
                <a:solidFill>
                  <a:schemeClr val="tx1"/>
                </a:solidFill>
              </a:rPr>
              <a:t>А) </a:t>
            </a:r>
            <a:r>
              <a:rPr lang="ru-RU" dirty="0" err="1">
                <a:solidFill>
                  <a:schemeClr val="tx1"/>
                </a:solidFill>
              </a:rPr>
              <a:t>струшування</a:t>
            </a:r>
            <a:endParaRPr lang="ru-RU" dirty="0">
              <a:solidFill>
                <a:schemeClr val="tx1"/>
              </a:solidFill>
            </a:endParaRPr>
          </a:p>
          <a:p>
            <a:pPr>
              <a:lnSpc>
                <a:spcPct val="120000"/>
              </a:lnSpc>
              <a:spcBef>
                <a:spcPts val="0"/>
              </a:spcBef>
              <a:spcAft>
                <a:spcPts val="0"/>
              </a:spcAft>
            </a:pPr>
            <a:r>
              <a:rPr lang="ru-RU" dirty="0" smtClean="0">
                <a:solidFill>
                  <a:schemeClr val="tx1"/>
                </a:solidFill>
              </a:rPr>
              <a:t>Б</a:t>
            </a:r>
            <a:r>
              <a:rPr lang="ru-RU" dirty="0">
                <a:solidFill>
                  <a:schemeClr val="tx1"/>
                </a:solidFill>
              </a:rPr>
              <a:t>) </a:t>
            </a:r>
            <a:r>
              <a:rPr lang="ru-RU" dirty="0" err="1">
                <a:solidFill>
                  <a:schemeClr val="tx1"/>
                </a:solidFill>
              </a:rPr>
              <a:t>гомеопатичне</a:t>
            </a:r>
            <a:r>
              <a:rPr lang="ru-RU" dirty="0">
                <a:solidFill>
                  <a:schemeClr val="tx1"/>
                </a:solidFill>
              </a:rPr>
              <a:t> </a:t>
            </a:r>
            <a:r>
              <a:rPr lang="ru-RU" dirty="0" err="1">
                <a:solidFill>
                  <a:schemeClr val="tx1"/>
                </a:solidFill>
              </a:rPr>
              <a:t>загострення</a:t>
            </a:r>
            <a:endParaRPr lang="ru-RU" dirty="0">
              <a:solidFill>
                <a:schemeClr val="tx1"/>
              </a:solidFill>
            </a:endParaRPr>
          </a:p>
          <a:p>
            <a:pPr>
              <a:lnSpc>
                <a:spcPct val="120000"/>
              </a:lnSpc>
              <a:spcBef>
                <a:spcPts val="0"/>
              </a:spcBef>
              <a:spcAft>
                <a:spcPts val="0"/>
              </a:spcAft>
            </a:pPr>
            <a:r>
              <a:rPr lang="ru-RU" dirty="0">
                <a:solidFill>
                  <a:schemeClr val="tx1"/>
                </a:solidFill>
              </a:rPr>
              <a:t>В) </a:t>
            </a:r>
            <a:r>
              <a:rPr lang="ru-RU" dirty="0" err="1">
                <a:solidFill>
                  <a:schemeClr val="tx1"/>
                </a:solidFill>
              </a:rPr>
              <a:t>життєва</a:t>
            </a:r>
            <a:r>
              <a:rPr lang="ru-RU" dirty="0">
                <a:solidFill>
                  <a:schemeClr val="tx1"/>
                </a:solidFill>
              </a:rPr>
              <a:t> сила</a:t>
            </a:r>
          </a:p>
          <a:p>
            <a:pPr>
              <a:lnSpc>
                <a:spcPct val="120000"/>
              </a:lnSpc>
              <a:spcBef>
                <a:spcPts val="0"/>
              </a:spcBef>
              <a:spcAft>
                <a:spcPts val="0"/>
              </a:spcAft>
            </a:pPr>
            <a:r>
              <a:rPr lang="ru-RU" dirty="0">
                <a:solidFill>
                  <a:schemeClr val="tx1"/>
                </a:solidFill>
              </a:rPr>
              <a:t>Г) </a:t>
            </a:r>
            <a:r>
              <a:rPr lang="uk-UA" dirty="0">
                <a:solidFill>
                  <a:schemeClr val="tx1"/>
                </a:solidFill>
              </a:rPr>
              <a:t>*</a:t>
            </a:r>
            <a:r>
              <a:rPr lang="ru-RU" dirty="0" err="1">
                <a:solidFill>
                  <a:schemeClr val="tx1"/>
                </a:solidFill>
              </a:rPr>
              <a:t>збільшення</a:t>
            </a:r>
            <a:r>
              <a:rPr lang="ru-RU" dirty="0">
                <a:solidFill>
                  <a:schemeClr val="tx1"/>
                </a:solidFill>
              </a:rPr>
              <a:t> </a:t>
            </a:r>
            <a:r>
              <a:rPr lang="ru-RU" dirty="0" err="1">
                <a:solidFill>
                  <a:schemeClr val="tx1"/>
                </a:solidFill>
              </a:rPr>
              <a:t>сили</a:t>
            </a:r>
            <a:r>
              <a:rPr lang="ru-RU" dirty="0">
                <a:solidFill>
                  <a:schemeClr val="tx1"/>
                </a:solidFill>
              </a:rPr>
              <a:t> </a:t>
            </a:r>
            <a:r>
              <a:rPr lang="ru-RU" dirty="0" err="1">
                <a:solidFill>
                  <a:schemeClr val="tx1"/>
                </a:solidFill>
              </a:rPr>
              <a:t>лік</a:t>
            </a:r>
            <a:r>
              <a:rPr lang="uk-UA" dirty="0" err="1">
                <a:solidFill>
                  <a:schemeClr val="tx1"/>
                </a:solidFill>
              </a:rPr>
              <a:t>ів</a:t>
            </a:r>
            <a:endParaRPr lang="ru-RU" dirty="0">
              <a:solidFill>
                <a:schemeClr val="tx1"/>
              </a:solidFill>
            </a:endParaRPr>
          </a:p>
          <a:p>
            <a:pPr>
              <a:lnSpc>
                <a:spcPct val="120000"/>
              </a:lnSpc>
              <a:spcBef>
                <a:spcPts val="0"/>
              </a:spcBef>
              <a:spcAft>
                <a:spcPts val="0"/>
              </a:spcAft>
            </a:pPr>
            <a:endParaRPr lang="ru-RU" dirty="0">
              <a:solidFill>
                <a:schemeClr val="tx1"/>
              </a:solidFill>
            </a:endParaRPr>
          </a:p>
          <a:p>
            <a:pPr>
              <a:lnSpc>
                <a:spcPct val="120000"/>
              </a:lnSpc>
              <a:spcBef>
                <a:spcPts val="0"/>
              </a:spcBef>
              <a:spcAft>
                <a:spcPts val="0"/>
              </a:spcAft>
            </a:pPr>
            <a:r>
              <a:rPr lang="ru-RU" dirty="0">
                <a:solidFill>
                  <a:schemeClr val="tx1"/>
                </a:solidFill>
              </a:rPr>
              <a:t>5. </a:t>
            </a:r>
            <a:r>
              <a:rPr lang="uk-UA" dirty="0">
                <a:solidFill>
                  <a:schemeClr val="tx1"/>
                </a:solidFill>
              </a:rPr>
              <a:t>В</a:t>
            </a:r>
            <a:r>
              <a:rPr lang="ru-RU" dirty="0" err="1">
                <a:solidFill>
                  <a:schemeClr val="tx1"/>
                </a:solidFill>
              </a:rPr>
              <a:t>міст</a:t>
            </a:r>
            <a:r>
              <a:rPr lang="ru-RU" dirty="0">
                <a:solidFill>
                  <a:schemeClr val="tx1"/>
                </a:solidFill>
              </a:rPr>
              <a:t> </a:t>
            </a:r>
            <a:r>
              <a:rPr lang="ru-RU" dirty="0" err="1">
                <a:solidFill>
                  <a:schemeClr val="tx1"/>
                </a:solidFill>
              </a:rPr>
              <a:t>лікарської</a:t>
            </a:r>
            <a:r>
              <a:rPr lang="ru-RU" dirty="0">
                <a:solidFill>
                  <a:schemeClr val="tx1"/>
                </a:solidFill>
              </a:rPr>
              <a:t> </a:t>
            </a:r>
            <a:r>
              <a:rPr lang="ru-RU" dirty="0" err="1">
                <a:solidFill>
                  <a:schemeClr val="tx1"/>
                </a:solidFill>
              </a:rPr>
              <a:t>речовини</a:t>
            </a:r>
            <a:r>
              <a:rPr lang="ru-RU" dirty="0">
                <a:solidFill>
                  <a:schemeClr val="tx1"/>
                </a:solidFill>
              </a:rPr>
              <a:t> при </a:t>
            </a:r>
            <a:r>
              <a:rPr lang="ru-RU" dirty="0" err="1">
                <a:solidFill>
                  <a:schemeClr val="tx1"/>
                </a:solidFill>
              </a:rPr>
              <a:t>ступеня</a:t>
            </a:r>
            <a:r>
              <a:rPr lang="ru-RU" dirty="0">
                <a:solidFill>
                  <a:schemeClr val="tx1"/>
                </a:solidFill>
              </a:rPr>
              <a:t> </a:t>
            </a:r>
            <a:r>
              <a:rPr lang="ru-RU" dirty="0" err="1">
                <a:solidFill>
                  <a:schemeClr val="tx1"/>
                </a:solidFill>
              </a:rPr>
              <a:t>розведення</a:t>
            </a:r>
            <a:r>
              <a:rPr lang="ru-RU" dirty="0">
                <a:solidFill>
                  <a:schemeClr val="tx1"/>
                </a:solidFill>
              </a:rPr>
              <a:t> С1:</a:t>
            </a:r>
          </a:p>
          <a:p>
            <a:pPr>
              <a:lnSpc>
                <a:spcPct val="120000"/>
              </a:lnSpc>
              <a:spcBef>
                <a:spcPts val="0"/>
              </a:spcBef>
              <a:spcAft>
                <a:spcPts val="0"/>
              </a:spcAft>
            </a:pPr>
            <a:r>
              <a:rPr lang="ru-RU" dirty="0">
                <a:solidFill>
                  <a:schemeClr val="tx1"/>
                </a:solidFill>
              </a:rPr>
              <a:t>А) 1: 10000</a:t>
            </a:r>
          </a:p>
          <a:p>
            <a:pPr>
              <a:lnSpc>
                <a:spcPct val="120000"/>
              </a:lnSpc>
              <a:spcBef>
                <a:spcPts val="0"/>
              </a:spcBef>
              <a:spcAft>
                <a:spcPts val="0"/>
              </a:spcAft>
            </a:pPr>
            <a:r>
              <a:rPr lang="ru-RU" dirty="0">
                <a:solidFill>
                  <a:schemeClr val="tx1"/>
                </a:solidFill>
              </a:rPr>
              <a:t>Б) 1: 1000</a:t>
            </a:r>
          </a:p>
          <a:p>
            <a:pPr>
              <a:lnSpc>
                <a:spcPct val="120000"/>
              </a:lnSpc>
              <a:spcBef>
                <a:spcPts val="0"/>
              </a:spcBef>
              <a:spcAft>
                <a:spcPts val="0"/>
              </a:spcAft>
            </a:pPr>
            <a:r>
              <a:rPr lang="ru-RU" dirty="0" smtClean="0">
                <a:solidFill>
                  <a:schemeClr val="tx1"/>
                </a:solidFill>
              </a:rPr>
              <a:t>В)1</a:t>
            </a:r>
            <a:r>
              <a:rPr lang="ru-RU" dirty="0">
                <a:solidFill>
                  <a:schemeClr val="tx1"/>
                </a:solidFill>
              </a:rPr>
              <a:t>: 100</a:t>
            </a:r>
          </a:p>
          <a:p>
            <a:pPr>
              <a:lnSpc>
                <a:spcPct val="120000"/>
              </a:lnSpc>
              <a:spcBef>
                <a:spcPts val="0"/>
              </a:spcBef>
              <a:spcAft>
                <a:spcPts val="0"/>
              </a:spcAft>
            </a:pPr>
            <a:r>
              <a:rPr lang="ru-RU" dirty="0">
                <a:solidFill>
                  <a:schemeClr val="tx1"/>
                </a:solidFill>
              </a:rPr>
              <a:t>Г) </a:t>
            </a:r>
            <a:r>
              <a:rPr lang="ru-RU" dirty="0" smtClean="0">
                <a:solidFill>
                  <a:schemeClr val="tx1"/>
                </a:solidFill>
              </a:rPr>
              <a:t>1:10</a:t>
            </a:r>
          </a:p>
          <a:p>
            <a:pPr>
              <a:lnSpc>
                <a:spcPct val="120000"/>
              </a:lnSpc>
              <a:spcBef>
                <a:spcPts val="0"/>
              </a:spcBef>
              <a:spcAft>
                <a:spcPts val="0"/>
              </a:spcAft>
            </a:pPr>
            <a:endParaRPr lang="ru-RU" dirty="0">
              <a:solidFill>
                <a:schemeClr val="tx1"/>
              </a:solidFill>
            </a:endParaRPr>
          </a:p>
          <a:p>
            <a:pPr>
              <a:lnSpc>
                <a:spcPct val="120000"/>
              </a:lnSpc>
              <a:spcBef>
                <a:spcPts val="0"/>
              </a:spcBef>
              <a:spcAft>
                <a:spcPts val="0"/>
              </a:spcAft>
            </a:pPr>
            <a:r>
              <a:rPr lang="ru-RU" dirty="0">
                <a:solidFill>
                  <a:schemeClr val="tx1"/>
                </a:solidFill>
              </a:rPr>
              <a:t>6. У </a:t>
            </a:r>
            <a:r>
              <a:rPr lang="ru-RU" dirty="0" err="1">
                <a:solidFill>
                  <a:schemeClr val="tx1"/>
                </a:solidFill>
              </a:rPr>
              <a:t>гомеопатії</a:t>
            </a:r>
            <a:r>
              <a:rPr lang="ru-RU" dirty="0">
                <a:solidFill>
                  <a:schemeClr val="tx1"/>
                </a:solidFill>
              </a:rPr>
              <a:t> знаком Х (Д) </a:t>
            </a:r>
            <a:r>
              <a:rPr lang="ru-RU" dirty="0" err="1">
                <a:solidFill>
                  <a:schemeClr val="tx1"/>
                </a:solidFill>
              </a:rPr>
              <a:t>позначають</a:t>
            </a:r>
            <a:r>
              <a:rPr lang="ru-RU" dirty="0">
                <a:solidFill>
                  <a:schemeClr val="tx1"/>
                </a:solidFill>
              </a:rPr>
              <a:t>:</a:t>
            </a:r>
          </a:p>
          <a:p>
            <a:pPr>
              <a:lnSpc>
                <a:spcPct val="120000"/>
              </a:lnSpc>
              <a:spcBef>
                <a:spcPts val="0"/>
              </a:spcBef>
              <a:spcAft>
                <a:spcPts val="0"/>
              </a:spcAft>
            </a:pPr>
            <a:r>
              <a:rPr lang="ru-RU" dirty="0">
                <a:solidFill>
                  <a:schemeClr val="tx1"/>
                </a:solidFill>
              </a:rPr>
              <a:t>А) </a:t>
            </a:r>
            <a:r>
              <a:rPr lang="ru-RU" dirty="0" err="1">
                <a:solidFill>
                  <a:schemeClr val="tx1"/>
                </a:solidFill>
              </a:rPr>
              <a:t>матричні</a:t>
            </a:r>
            <a:r>
              <a:rPr lang="ru-RU" dirty="0">
                <a:solidFill>
                  <a:schemeClr val="tx1"/>
                </a:solidFill>
              </a:rPr>
              <a:t> настойки</a:t>
            </a:r>
          </a:p>
          <a:p>
            <a:pPr>
              <a:lnSpc>
                <a:spcPct val="120000"/>
              </a:lnSpc>
              <a:spcBef>
                <a:spcPts val="0"/>
              </a:spcBef>
              <a:spcAft>
                <a:spcPts val="0"/>
              </a:spcAft>
            </a:pPr>
            <a:r>
              <a:rPr lang="ru-RU" dirty="0" smtClean="0">
                <a:solidFill>
                  <a:schemeClr val="tx1"/>
                </a:solidFill>
              </a:rPr>
              <a:t>Б)</a:t>
            </a:r>
            <a:r>
              <a:rPr lang="ru-RU" dirty="0" err="1" smtClean="0">
                <a:solidFill>
                  <a:schemeClr val="tx1"/>
                </a:solidFill>
              </a:rPr>
              <a:t>десяткові</a:t>
            </a:r>
            <a:r>
              <a:rPr lang="ru-RU" dirty="0" smtClean="0">
                <a:solidFill>
                  <a:schemeClr val="tx1"/>
                </a:solidFill>
              </a:rPr>
              <a:t> </a:t>
            </a:r>
            <a:r>
              <a:rPr lang="ru-RU" dirty="0" err="1">
                <a:solidFill>
                  <a:schemeClr val="tx1"/>
                </a:solidFill>
              </a:rPr>
              <a:t>розведення</a:t>
            </a:r>
            <a:endParaRPr lang="ru-RU" dirty="0">
              <a:solidFill>
                <a:schemeClr val="tx1"/>
              </a:solidFill>
            </a:endParaRPr>
          </a:p>
          <a:p>
            <a:pPr>
              <a:lnSpc>
                <a:spcPct val="120000"/>
              </a:lnSpc>
              <a:spcBef>
                <a:spcPts val="0"/>
              </a:spcBef>
              <a:spcAft>
                <a:spcPts val="0"/>
              </a:spcAft>
            </a:pPr>
            <a:r>
              <a:rPr lang="ru-RU" dirty="0">
                <a:solidFill>
                  <a:schemeClr val="tx1"/>
                </a:solidFill>
              </a:rPr>
              <a:t>В) </a:t>
            </a:r>
            <a:r>
              <a:rPr lang="ru-RU" dirty="0" err="1">
                <a:solidFill>
                  <a:schemeClr val="tx1"/>
                </a:solidFill>
              </a:rPr>
              <a:t>сотенні</a:t>
            </a:r>
            <a:r>
              <a:rPr lang="ru-RU" dirty="0">
                <a:solidFill>
                  <a:schemeClr val="tx1"/>
                </a:solidFill>
              </a:rPr>
              <a:t> </a:t>
            </a:r>
            <a:r>
              <a:rPr lang="ru-RU" dirty="0" err="1">
                <a:solidFill>
                  <a:schemeClr val="tx1"/>
                </a:solidFill>
              </a:rPr>
              <a:t>розведення</a:t>
            </a:r>
            <a:endParaRPr lang="ru-RU" dirty="0">
              <a:solidFill>
                <a:schemeClr val="tx1"/>
              </a:solidFill>
            </a:endParaRPr>
          </a:p>
          <a:p>
            <a:pPr>
              <a:lnSpc>
                <a:spcPct val="120000"/>
              </a:lnSpc>
              <a:spcBef>
                <a:spcPts val="0"/>
              </a:spcBef>
              <a:spcAft>
                <a:spcPts val="0"/>
              </a:spcAft>
            </a:pPr>
            <a:r>
              <a:rPr lang="ru-RU" dirty="0">
                <a:solidFill>
                  <a:schemeClr val="tx1"/>
                </a:solidFill>
              </a:rPr>
              <a:t>Г) </a:t>
            </a:r>
            <a:r>
              <a:rPr lang="ru-RU" dirty="0" err="1">
                <a:solidFill>
                  <a:schemeClr val="tx1"/>
                </a:solidFill>
              </a:rPr>
              <a:t>тисячні</a:t>
            </a:r>
            <a:r>
              <a:rPr lang="ru-RU" dirty="0">
                <a:solidFill>
                  <a:schemeClr val="tx1"/>
                </a:solidFill>
              </a:rPr>
              <a:t> </a:t>
            </a:r>
            <a:r>
              <a:rPr lang="ru-RU" dirty="0" err="1">
                <a:solidFill>
                  <a:schemeClr val="tx1"/>
                </a:solidFill>
              </a:rPr>
              <a:t>розведення</a:t>
            </a:r>
            <a:endParaRPr lang="uk-UA" dirty="0">
              <a:solidFill>
                <a:schemeClr val="tx1"/>
              </a:solidFill>
            </a:endParaRPr>
          </a:p>
        </p:txBody>
      </p:sp>
    </p:spTree>
    <p:extLst>
      <p:ext uri="{BB962C8B-B14F-4D97-AF65-F5344CB8AC3E}">
        <p14:creationId xmlns:p14="http://schemas.microsoft.com/office/powerpoint/2010/main" val="3669334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i="1" dirty="0" smtClean="0">
                <a:solidFill>
                  <a:schemeClr val="accent2">
                    <a:lumMod val="50000"/>
                  </a:schemeClr>
                </a:solidFill>
              </a:rPr>
              <a:t>Список використаних джерел:</a:t>
            </a:r>
            <a:endParaRPr lang="uk-UA" b="1" i="1" dirty="0">
              <a:solidFill>
                <a:schemeClr val="accent2">
                  <a:lumMod val="50000"/>
                </a:schemeClr>
              </a:solidFill>
            </a:endParaRPr>
          </a:p>
        </p:txBody>
      </p:sp>
      <p:sp>
        <p:nvSpPr>
          <p:cNvPr id="3" name="Объект 2"/>
          <p:cNvSpPr>
            <a:spLocks noGrp="1"/>
          </p:cNvSpPr>
          <p:nvPr>
            <p:ph idx="1"/>
          </p:nvPr>
        </p:nvSpPr>
        <p:spPr>
          <a:xfrm>
            <a:off x="678731" y="1845734"/>
            <a:ext cx="10869104" cy="4023360"/>
          </a:xfrm>
        </p:spPr>
        <p:txBody>
          <a:bodyPr/>
          <a:lstStyle/>
          <a:p>
            <a:pPr lvl="0" algn="just" fontAlgn="base" hangingPunct="0"/>
            <a:r>
              <a:rPr lang="ru-RU" dirty="0" smtClean="0">
                <a:solidFill>
                  <a:schemeClr val="tx1"/>
                </a:solidFill>
              </a:rPr>
              <a:t>1. </a:t>
            </a:r>
            <a:r>
              <a:rPr lang="ru-RU" dirty="0" err="1" smtClean="0">
                <a:solidFill>
                  <a:schemeClr val="tx1"/>
                </a:solidFill>
              </a:rPr>
              <a:t>Гуцол</a:t>
            </a:r>
            <a:r>
              <a:rPr lang="ru-RU" dirty="0" smtClean="0">
                <a:solidFill>
                  <a:schemeClr val="tx1"/>
                </a:solidFill>
              </a:rPr>
              <a:t> </a:t>
            </a:r>
            <a:r>
              <a:rPr lang="ru-RU" dirty="0">
                <a:solidFill>
                  <a:schemeClr val="tx1"/>
                </a:solidFill>
              </a:rPr>
              <a:t>Л.П. </a:t>
            </a:r>
            <a:r>
              <a:rPr lang="ru-RU" dirty="0" err="1">
                <a:solidFill>
                  <a:schemeClr val="tx1"/>
                </a:solidFill>
              </a:rPr>
              <a:t>Основи</a:t>
            </a:r>
            <a:r>
              <a:rPr lang="ru-RU" dirty="0">
                <a:solidFill>
                  <a:schemeClr val="tx1"/>
                </a:solidFill>
              </a:rPr>
              <a:t> </a:t>
            </a:r>
            <a:r>
              <a:rPr lang="ru-RU" dirty="0" err="1">
                <a:solidFill>
                  <a:schemeClr val="tx1"/>
                </a:solidFill>
              </a:rPr>
              <a:t>гомеопатії</a:t>
            </a:r>
            <a:r>
              <a:rPr lang="ru-RU" dirty="0">
                <a:solidFill>
                  <a:schemeClr val="tx1"/>
                </a:solidFill>
              </a:rPr>
              <a:t>. </a:t>
            </a:r>
            <a:r>
              <a:rPr lang="ru-RU" dirty="0" err="1">
                <a:solidFill>
                  <a:schemeClr val="tx1"/>
                </a:solidFill>
              </a:rPr>
              <a:t>Навчальний</a:t>
            </a:r>
            <a:r>
              <a:rPr lang="ru-RU" dirty="0">
                <a:solidFill>
                  <a:schemeClr val="tx1"/>
                </a:solidFill>
              </a:rPr>
              <a:t> </a:t>
            </a:r>
            <a:r>
              <a:rPr lang="ru-RU" dirty="0" err="1">
                <a:solidFill>
                  <a:schemeClr val="tx1"/>
                </a:solidFill>
              </a:rPr>
              <a:t>посібник</a:t>
            </a:r>
            <a:r>
              <a:rPr lang="ru-RU" dirty="0">
                <a:solidFill>
                  <a:schemeClr val="tx1"/>
                </a:solidFill>
              </a:rPr>
              <a:t> / Лариса </a:t>
            </a:r>
            <a:r>
              <a:rPr lang="ru-RU" dirty="0" err="1">
                <a:solidFill>
                  <a:schemeClr val="tx1"/>
                </a:solidFill>
              </a:rPr>
              <a:t>Гуцол</a:t>
            </a:r>
            <a:r>
              <a:rPr lang="ru-RU" dirty="0">
                <a:solidFill>
                  <a:schemeClr val="tx1"/>
                </a:solidFill>
              </a:rPr>
              <a:t>. – </a:t>
            </a:r>
            <a:r>
              <a:rPr lang="ru-RU" dirty="0" err="1">
                <a:solidFill>
                  <a:schemeClr val="tx1"/>
                </a:solidFill>
              </a:rPr>
              <a:t>Вінниця</a:t>
            </a:r>
            <a:r>
              <a:rPr lang="ru-RU" dirty="0">
                <a:solidFill>
                  <a:schemeClr val="tx1"/>
                </a:solidFill>
              </a:rPr>
              <a:t>: нова книга. 2011. 344 с.</a:t>
            </a:r>
          </a:p>
          <a:p>
            <a:pPr lvl="0" algn="just" fontAlgn="base" hangingPunct="0"/>
            <a:r>
              <a:rPr lang="ru-RU" dirty="0" smtClean="0">
                <a:solidFill>
                  <a:schemeClr val="tx1"/>
                </a:solidFill>
              </a:rPr>
              <a:t>2. Основы </a:t>
            </a:r>
            <a:r>
              <a:rPr lang="ru-RU" dirty="0">
                <a:solidFill>
                  <a:schemeClr val="tx1"/>
                </a:solidFill>
              </a:rPr>
              <a:t>гомеопатической фармации: Учеб для студ. фар </a:t>
            </a:r>
            <a:r>
              <a:rPr lang="ru-RU" dirty="0" err="1">
                <a:solidFill>
                  <a:schemeClr val="tx1"/>
                </a:solidFill>
              </a:rPr>
              <a:t>мац.специальностей</a:t>
            </a:r>
            <a:r>
              <a:rPr lang="ru-RU" dirty="0">
                <a:solidFill>
                  <a:schemeClr val="tx1"/>
                </a:solidFill>
              </a:rPr>
              <a:t> вузов / А.И. Тихонов, С.А. Тихонова, Т.Г. Ярных, В.А. Соболева и др.; Под ред. А.И. Тихонова. – Х.: Изд-во НФАУ; Золотые страницы, 2002. – 574 с</a:t>
            </a:r>
            <a:r>
              <a:rPr lang="ru-RU" dirty="0" smtClean="0">
                <a:solidFill>
                  <a:schemeClr val="tx1"/>
                </a:solidFill>
              </a:rPr>
              <a:t>.</a:t>
            </a:r>
          </a:p>
          <a:p>
            <a:pPr algn="just" fontAlgn="base" hangingPunct="0"/>
            <a:r>
              <a:rPr lang="uk-UA" dirty="0">
                <a:solidFill>
                  <a:schemeClr val="tx1"/>
                </a:solidFill>
              </a:rPr>
              <a:t>3</a:t>
            </a:r>
            <a:r>
              <a:rPr lang="uk-UA" dirty="0" smtClean="0">
                <a:solidFill>
                  <a:schemeClr val="tx1"/>
                </a:solidFill>
              </a:rPr>
              <a:t>. </a:t>
            </a:r>
            <a:r>
              <a:rPr lang="uk-UA" dirty="0">
                <a:solidFill>
                  <a:schemeClr val="tx1"/>
                </a:solidFill>
              </a:rPr>
              <a:t>Гомеопатичні </a:t>
            </a:r>
            <a:r>
              <a:rPr lang="uk-UA" dirty="0" err="1">
                <a:solidFill>
                  <a:schemeClr val="tx1"/>
                </a:solidFill>
              </a:rPr>
              <a:t>препарти</a:t>
            </a:r>
            <a:r>
              <a:rPr lang="uk-UA" dirty="0">
                <a:solidFill>
                  <a:schemeClr val="tx1"/>
                </a:solidFill>
              </a:rPr>
              <a:t>: навчальний посібник / </a:t>
            </a:r>
            <a:r>
              <a:rPr lang="uk-UA" dirty="0" err="1">
                <a:solidFill>
                  <a:schemeClr val="tx1"/>
                </a:solidFill>
              </a:rPr>
              <a:t>упоряд</a:t>
            </a:r>
            <a:r>
              <a:rPr lang="uk-UA" dirty="0">
                <a:solidFill>
                  <a:schemeClr val="tx1"/>
                </a:solidFill>
              </a:rPr>
              <a:t> .: Борисюк І.Ю., </a:t>
            </a:r>
            <a:r>
              <a:rPr lang="uk-UA" dirty="0" err="1">
                <a:solidFill>
                  <a:schemeClr val="tx1"/>
                </a:solidFill>
              </a:rPr>
              <a:t>Фізор</a:t>
            </a:r>
            <a:r>
              <a:rPr lang="uk-UA" dirty="0">
                <a:solidFill>
                  <a:schemeClr val="tx1"/>
                </a:solidFill>
              </a:rPr>
              <a:t> Н.С., </a:t>
            </a:r>
            <a:r>
              <a:rPr lang="uk-UA" dirty="0" err="1">
                <a:solidFill>
                  <a:schemeClr val="tx1"/>
                </a:solidFill>
              </a:rPr>
              <a:t>Валіводзь</a:t>
            </a:r>
            <a:r>
              <a:rPr lang="uk-UA" dirty="0">
                <a:solidFill>
                  <a:schemeClr val="tx1"/>
                </a:solidFill>
              </a:rPr>
              <a:t> І.П. Одеса, </a:t>
            </a:r>
            <a:r>
              <a:rPr lang="uk-UA" dirty="0" err="1">
                <a:solidFill>
                  <a:schemeClr val="tx1"/>
                </a:solidFill>
              </a:rPr>
              <a:t>ОНМедУ</a:t>
            </a:r>
            <a:r>
              <a:rPr lang="uk-UA" dirty="0">
                <a:solidFill>
                  <a:schemeClr val="tx1"/>
                </a:solidFill>
              </a:rPr>
              <a:t>, 2020.-168 с</a:t>
            </a:r>
            <a:r>
              <a:rPr lang="uk-UA" dirty="0" smtClean="0">
                <a:solidFill>
                  <a:schemeClr val="tx1"/>
                </a:solidFill>
              </a:rPr>
              <a:t>.</a:t>
            </a:r>
            <a:endParaRPr lang="ru-RU" dirty="0">
              <a:solidFill>
                <a:schemeClr val="tx1"/>
              </a:solidFill>
            </a:endParaRPr>
          </a:p>
          <a:p>
            <a:pPr lvl="0" algn="just" fontAlgn="base" hangingPunct="0"/>
            <a:r>
              <a:rPr lang="uk-UA" dirty="0" smtClean="0">
                <a:solidFill>
                  <a:schemeClr val="tx1"/>
                </a:solidFill>
              </a:rPr>
              <a:t>4. Практикум </a:t>
            </a:r>
            <a:r>
              <a:rPr lang="uk-UA" dirty="0">
                <a:solidFill>
                  <a:schemeClr val="tx1"/>
                </a:solidFill>
              </a:rPr>
              <a:t>по технологи </a:t>
            </a:r>
            <a:r>
              <a:rPr lang="uk-UA" dirty="0" err="1" smtClean="0">
                <a:solidFill>
                  <a:schemeClr val="tx1"/>
                </a:solidFill>
              </a:rPr>
              <a:t>гомеопатических</a:t>
            </a:r>
            <a:r>
              <a:rPr lang="uk-UA" dirty="0" smtClean="0">
                <a:solidFill>
                  <a:schemeClr val="tx1"/>
                </a:solidFill>
              </a:rPr>
              <a:t> </a:t>
            </a:r>
            <a:r>
              <a:rPr lang="uk-UA" dirty="0" err="1" smtClean="0">
                <a:solidFill>
                  <a:schemeClr val="tx1"/>
                </a:solidFill>
              </a:rPr>
              <a:t>препаратов</a:t>
            </a:r>
            <a:r>
              <a:rPr lang="uk-UA" dirty="0">
                <a:solidFill>
                  <a:schemeClr val="tx1"/>
                </a:solidFill>
              </a:rPr>
              <a:t>: Для </a:t>
            </a:r>
            <a:r>
              <a:rPr lang="uk-UA" dirty="0" err="1">
                <a:solidFill>
                  <a:schemeClr val="tx1"/>
                </a:solidFill>
              </a:rPr>
              <a:t>студ</a:t>
            </a:r>
            <a:r>
              <a:rPr lang="uk-UA" dirty="0">
                <a:solidFill>
                  <a:schemeClr val="tx1"/>
                </a:solidFill>
              </a:rPr>
              <a:t>. Фар </a:t>
            </a:r>
            <a:r>
              <a:rPr lang="uk-UA" dirty="0" err="1">
                <a:solidFill>
                  <a:schemeClr val="tx1"/>
                </a:solidFill>
              </a:rPr>
              <a:t>мац</a:t>
            </a:r>
            <a:r>
              <a:rPr lang="uk-UA" dirty="0">
                <a:solidFill>
                  <a:schemeClr val="tx1"/>
                </a:solidFill>
              </a:rPr>
              <a:t>. </a:t>
            </a:r>
            <a:r>
              <a:rPr lang="uk-UA" dirty="0" err="1">
                <a:solidFill>
                  <a:schemeClr val="tx1"/>
                </a:solidFill>
              </a:rPr>
              <a:t>вузов</a:t>
            </a:r>
            <a:r>
              <a:rPr lang="uk-UA" dirty="0">
                <a:solidFill>
                  <a:schemeClr val="tx1"/>
                </a:solidFill>
              </a:rPr>
              <a:t> и ф-</a:t>
            </a:r>
            <a:r>
              <a:rPr lang="uk-UA" dirty="0" err="1">
                <a:solidFill>
                  <a:schemeClr val="tx1"/>
                </a:solidFill>
              </a:rPr>
              <a:t>тов</a:t>
            </a:r>
            <a:r>
              <a:rPr lang="uk-UA" dirty="0">
                <a:solidFill>
                  <a:schemeClr val="tx1"/>
                </a:solidFill>
              </a:rPr>
              <a:t> / А.И. Тихонов, М.Ф. </a:t>
            </a:r>
            <a:r>
              <a:rPr lang="uk-UA" dirty="0" err="1">
                <a:solidFill>
                  <a:schemeClr val="tx1"/>
                </a:solidFill>
              </a:rPr>
              <a:t>Пасечник</a:t>
            </a:r>
            <a:r>
              <a:rPr lang="uk-UA" dirty="0">
                <a:solidFill>
                  <a:schemeClr val="tx1"/>
                </a:solidFill>
              </a:rPr>
              <a:t>, Т.Г. </a:t>
            </a:r>
            <a:r>
              <a:rPr lang="uk-UA" dirty="0" err="1">
                <a:solidFill>
                  <a:schemeClr val="tx1"/>
                </a:solidFill>
              </a:rPr>
              <a:t>Ярных</a:t>
            </a:r>
            <a:r>
              <a:rPr lang="uk-UA" dirty="0">
                <a:solidFill>
                  <a:schemeClr val="tx1"/>
                </a:solidFill>
              </a:rPr>
              <a:t>, Л.И. </a:t>
            </a:r>
            <a:r>
              <a:rPr lang="uk-UA" dirty="0" err="1">
                <a:solidFill>
                  <a:schemeClr val="tx1"/>
                </a:solidFill>
              </a:rPr>
              <a:t>Вишневская</a:t>
            </a:r>
            <a:r>
              <a:rPr lang="uk-UA" dirty="0">
                <a:solidFill>
                  <a:schemeClr val="tx1"/>
                </a:solidFill>
              </a:rPr>
              <a:t>, С.А. Тихонова; </a:t>
            </a:r>
            <a:r>
              <a:rPr lang="uk-UA" dirty="0" err="1">
                <a:solidFill>
                  <a:schemeClr val="tx1"/>
                </a:solidFill>
              </a:rPr>
              <a:t>Под</a:t>
            </a:r>
            <a:r>
              <a:rPr lang="uk-UA" dirty="0">
                <a:solidFill>
                  <a:schemeClr val="tx1"/>
                </a:solidFill>
              </a:rPr>
              <a:t> ред.. А.И. Тихонова. – Х.: </a:t>
            </a:r>
            <a:r>
              <a:rPr lang="uk-UA" dirty="0" err="1">
                <a:solidFill>
                  <a:schemeClr val="tx1"/>
                </a:solidFill>
              </a:rPr>
              <a:t>Оригинал</a:t>
            </a:r>
            <a:r>
              <a:rPr lang="uk-UA" dirty="0">
                <a:solidFill>
                  <a:schemeClr val="tx1"/>
                </a:solidFill>
              </a:rPr>
              <a:t>, 2006. – 160 с.</a:t>
            </a:r>
            <a:endParaRPr lang="ru-RU" dirty="0">
              <a:solidFill>
                <a:schemeClr val="tx1"/>
              </a:solidFill>
            </a:endParaRPr>
          </a:p>
        </p:txBody>
      </p:sp>
    </p:spTree>
    <p:extLst>
      <p:ext uri="{BB962C8B-B14F-4D97-AF65-F5344CB8AC3E}">
        <p14:creationId xmlns:p14="http://schemas.microsoft.com/office/powerpoint/2010/main" val="37717789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68999" y="544835"/>
            <a:ext cx="10058400" cy="4023360"/>
          </a:xfrm>
        </p:spPr>
        <p:txBody>
          <a:bodyPr>
            <a:normAutofit/>
          </a:bodyPr>
          <a:lstStyle/>
          <a:p>
            <a:pPr algn="ctr"/>
            <a:r>
              <a:rPr lang="uk-UA" sz="8000" b="1" i="1" dirty="0" smtClean="0">
                <a:solidFill>
                  <a:schemeClr val="accent2">
                    <a:lumMod val="50000"/>
                  </a:schemeClr>
                </a:solidFill>
              </a:rPr>
              <a:t>Дякую за  увагу!</a:t>
            </a:r>
            <a:endParaRPr lang="uk-UA" sz="8000" b="1" i="1" dirty="0">
              <a:solidFill>
                <a:schemeClr val="accent2">
                  <a:lumMod val="50000"/>
                </a:schemeClr>
              </a:solidFill>
            </a:endParaRPr>
          </a:p>
        </p:txBody>
      </p:sp>
      <p:pic>
        <p:nvPicPr>
          <p:cNvPr id="1026" name="Picture 2" descr="Як працює гомеопатія і чому вам не допоможе таке лікування :: Міський  лікувально-діагностичний центр м.Вінниця (МЛДЦ Вінниц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5949" y="2556515"/>
            <a:ext cx="5524500" cy="3038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543987"/>
      </p:ext>
    </p:extLst>
  </p:cSld>
  <p:clrMapOvr>
    <a:masterClrMapping/>
  </p:clrMapOvr>
  <p:timing>
    <p:tnLst>
      <p:par>
        <p:cTn id="1" dur="indefinite" restart="never" nodeType="tmRoot"/>
      </p:par>
    </p:tnLst>
  </p:timing>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645</TotalTime>
  <Words>2176</Words>
  <Application>Microsoft Office PowerPoint</Application>
  <PresentationFormat>Широкоэкранный</PresentationFormat>
  <Paragraphs>226</Paragraphs>
  <Slides>22</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22</vt:i4>
      </vt:variant>
    </vt:vector>
  </HeadingPairs>
  <TitlesOfParts>
    <vt:vector size="29" baseType="lpstr">
      <vt:lpstr>Arial</vt:lpstr>
      <vt:lpstr>Calibri</vt:lpstr>
      <vt:lpstr>Calibri Light</vt:lpstr>
      <vt:lpstr>Times New Roman</vt:lpstr>
      <vt:lpstr>Verdana</vt:lpstr>
      <vt:lpstr>Wingdings</vt:lpstr>
      <vt:lpstr>Ретро</vt:lpstr>
      <vt:lpstr>Презентация PowerPoint</vt:lpstr>
      <vt:lpstr>План</vt:lpstr>
      <vt:lpstr>1. Джерела сировини для приготування гомеопатичних препаратів</vt:lpstr>
      <vt:lpstr>2. Класифікація лікарських засобів, які використовуються в гомеопатії.</vt:lpstr>
      <vt:lpstr>2. Класифікація лікарських засобів, які використовуються в гомеопатії.</vt:lpstr>
      <vt:lpstr>Потенціювання (динамізація)</vt:lpstr>
      <vt:lpstr>Презентация PowerPoint</vt:lpstr>
      <vt:lpstr>4. Динамізація, потенціюнування</vt:lpstr>
      <vt:lpstr>5. Робота з приготування гомеопатичних ліків складається з 3 етапів:</vt:lpstr>
      <vt:lpstr>6. Способи визначення ступеня розчинення лікарських засобів</vt:lpstr>
      <vt:lpstr>7. Розведення за десятковою та сотенною шкалою</vt:lpstr>
      <vt:lpstr>8. Розведення за метод - по Корсакову</vt:lpstr>
      <vt:lpstr>9. Існують наступні ступені розведення:</vt:lpstr>
      <vt:lpstr>10. Децимальні потенції</vt:lpstr>
      <vt:lpstr>11. Центисимальні потенції</vt:lpstr>
      <vt:lpstr>12. Шкала потенціювання</vt:lpstr>
      <vt:lpstr>13. Дози препаратів і частота їх прийому в гомеопатичного лікування</vt:lpstr>
      <vt:lpstr>14. Термінологія</vt:lpstr>
      <vt:lpstr>15. Питання для самоконтролю </vt:lpstr>
      <vt:lpstr>16. Тести</vt:lpstr>
      <vt:lpstr>Список використаних джерел:</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26</cp:revision>
  <dcterms:created xsi:type="dcterms:W3CDTF">2021-03-05T10:32:31Z</dcterms:created>
  <dcterms:modified xsi:type="dcterms:W3CDTF">2021-08-05T17:25:23Z</dcterms:modified>
</cp:coreProperties>
</file>