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89" r:id="rId3"/>
    <p:sldId id="285" r:id="rId4"/>
    <p:sldId id="286" r:id="rId5"/>
    <p:sldId id="287" r:id="rId6"/>
    <p:sldId id="288" r:id="rId7"/>
    <p:sldId id="281" r:id="rId8"/>
    <p:sldId id="257" r:id="rId9"/>
    <p:sldId id="258" r:id="rId10"/>
    <p:sldId id="259" r:id="rId11"/>
    <p:sldId id="260" r:id="rId12"/>
    <p:sldId id="270" r:id="rId13"/>
    <p:sldId id="261" r:id="rId14"/>
    <p:sldId id="274" r:id="rId15"/>
    <p:sldId id="275" r:id="rId16"/>
    <p:sldId id="276" r:id="rId17"/>
    <p:sldId id="277" r:id="rId18"/>
    <p:sldId id="269" r:id="rId19"/>
    <p:sldId id="263" r:id="rId20"/>
    <p:sldId id="264" r:id="rId21"/>
    <p:sldId id="265" r:id="rId22"/>
    <p:sldId id="278" r:id="rId23"/>
    <p:sldId id="266" r:id="rId24"/>
    <p:sldId id="267" r:id="rId25"/>
    <p:sldId id="268" r:id="rId26"/>
    <p:sldId id="279" r:id="rId27"/>
    <p:sldId id="283" r:id="rId28"/>
    <p:sldId id="284" r:id="rId29"/>
    <p:sldId id="271" r:id="rId30"/>
    <p:sldId id="272" r:id="rId31"/>
    <p:sldId id="273" r:id="rId32"/>
    <p:sldId id="280" r:id="rId33"/>
    <p:sldId id="282" r:id="rId34"/>
    <p:sldId id="290" r:id="rId35"/>
    <p:sldId id="291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721" autoAdjust="0"/>
  </p:normalViewPr>
  <p:slideViewPr>
    <p:cSldViewPr snapToGrid="0">
      <p:cViewPr varScale="1">
        <p:scale>
          <a:sx n="92" d="100"/>
          <a:sy n="92" d="100"/>
        </p:scale>
        <p:origin x="2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129965-010C-4DA1-A762-C71DE5BEDE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797451-3FC0-4088-865E-52A7AC091241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dirty="0" err="1" smtClean="0"/>
            <a:t>Настоянки</a:t>
          </a:r>
          <a:r>
            <a:rPr lang="ru-RU" dirty="0" smtClean="0"/>
            <a:t> </a:t>
          </a:r>
          <a:r>
            <a:rPr lang="ru-RU" dirty="0" err="1" smtClean="0"/>
            <a:t>гомеопатичні</a:t>
          </a:r>
          <a:r>
            <a:rPr lang="ru-RU" dirty="0" smtClean="0"/>
            <a:t> </a:t>
          </a:r>
          <a:r>
            <a:rPr lang="ru-RU" dirty="0" err="1" smtClean="0"/>
            <a:t>відрізняються</a:t>
          </a:r>
          <a:r>
            <a:rPr lang="ru-RU" dirty="0" smtClean="0"/>
            <a:t> </a:t>
          </a:r>
          <a:r>
            <a:rPr lang="ru-RU" dirty="0" err="1" smtClean="0"/>
            <a:t>від</a:t>
          </a:r>
          <a:r>
            <a:rPr lang="ru-RU" dirty="0" smtClean="0"/>
            <a:t> </a:t>
          </a:r>
          <a:r>
            <a:rPr lang="ru-RU" dirty="0" err="1" smtClean="0"/>
            <a:t>алопатичних</a:t>
          </a:r>
          <a:r>
            <a:rPr lang="ru-RU" dirty="0" smtClean="0"/>
            <a:t> в таких аспектах:</a:t>
          </a:r>
          <a:endParaRPr lang="ru-RU" dirty="0"/>
        </a:p>
      </dgm:t>
    </dgm:pt>
    <dgm:pt modelId="{5377F2FE-CF87-4340-9622-ED6723BF47DA}" type="parTrans" cxnId="{F8CD9F84-20E6-458A-ABA4-BAEF6C51B9E4}">
      <dgm:prSet/>
      <dgm:spPr/>
      <dgm:t>
        <a:bodyPr/>
        <a:lstStyle/>
        <a:p>
          <a:endParaRPr lang="ru-RU"/>
        </a:p>
      </dgm:t>
    </dgm:pt>
    <dgm:pt modelId="{A48E9B90-33AD-44CC-A251-C8FB756541AE}" type="sibTrans" cxnId="{F8CD9F84-20E6-458A-ABA4-BAEF6C51B9E4}">
      <dgm:prSet/>
      <dgm:spPr/>
      <dgm:t>
        <a:bodyPr/>
        <a:lstStyle/>
        <a:p>
          <a:endParaRPr lang="ru-RU"/>
        </a:p>
      </dgm:t>
    </dgm:pt>
    <dgm:pt modelId="{E7175D3B-041C-4392-9CE5-78AECEA7999B}">
      <dgm:prSet/>
      <dgm:spPr/>
      <dgm:t>
        <a:bodyPr/>
        <a:lstStyle/>
        <a:p>
          <a:pPr algn="just" rtl="0"/>
          <a:r>
            <a:rPr lang="ru-RU" dirty="0" smtClean="0"/>
            <a:t>1) </a:t>
          </a:r>
          <a:r>
            <a:rPr lang="ru-RU" dirty="0" err="1" smtClean="0"/>
            <a:t>джерела</a:t>
          </a:r>
          <a:r>
            <a:rPr lang="ru-RU" dirty="0" smtClean="0"/>
            <a:t> </a:t>
          </a:r>
          <a:r>
            <a:rPr lang="ru-RU" dirty="0" err="1" smtClean="0"/>
            <a:t>отримання</a:t>
          </a:r>
          <a:r>
            <a:rPr lang="ru-RU" dirty="0" smtClean="0"/>
            <a:t> - </a:t>
          </a:r>
          <a:r>
            <a:rPr lang="ru-RU" dirty="0" err="1" smtClean="0"/>
            <a:t>використовуються</a:t>
          </a:r>
          <a:r>
            <a:rPr lang="ru-RU" dirty="0" smtClean="0"/>
            <a:t> </a:t>
          </a:r>
          <a:r>
            <a:rPr lang="ru-RU" dirty="0" err="1" smtClean="0"/>
            <a:t>різні</a:t>
          </a:r>
          <a:r>
            <a:rPr lang="ru-RU" dirty="0" smtClean="0"/>
            <a:t> </a:t>
          </a:r>
          <a:r>
            <a:rPr lang="ru-RU" dirty="0" err="1" smtClean="0"/>
            <a:t>частини</a:t>
          </a:r>
          <a:r>
            <a:rPr lang="ru-RU" dirty="0" smtClean="0"/>
            <a:t> </a:t>
          </a:r>
          <a:r>
            <a:rPr lang="ru-RU" dirty="0" err="1" smtClean="0"/>
            <a:t>рослин</a:t>
          </a:r>
          <a:r>
            <a:rPr lang="ru-RU" dirty="0" smtClean="0"/>
            <a:t>. </a:t>
          </a:r>
          <a:r>
            <a:rPr lang="ru-RU" dirty="0" err="1" smtClean="0"/>
            <a:t>Наприклад</a:t>
          </a:r>
          <a:r>
            <a:rPr lang="ru-RU" dirty="0" smtClean="0"/>
            <a:t>, </a:t>
          </a:r>
          <a:r>
            <a:rPr lang="ru-RU" dirty="0" err="1" smtClean="0"/>
            <a:t>настоянка</a:t>
          </a:r>
          <a:r>
            <a:rPr lang="ru-RU" dirty="0" smtClean="0"/>
            <a:t> </a:t>
          </a:r>
          <a:r>
            <a:rPr lang="ru-RU" dirty="0" err="1" smtClean="0"/>
            <a:t>арніки</a:t>
          </a:r>
          <a:r>
            <a:rPr lang="ru-RU" dirty="0" smtClean="0"/>
            <a:t> в аллопатии </a:t>
          </a:r>
          <a:r>
            <a:rPr lang="ru-RU" dirty="0" err="1" smtClean="0"/>
            <a:t>виготовляється</a:t>
          </a:r>
          <a:r>
            <a:rPr lang="ru-RU" dirty="0" smtClean="0"/>
            <a:t> з </a:t>
          </a:r>
          <a:r>
            <a:rPr lang="ru-RU" dirty="0" err="1" smtClean="0"/>
            <a:t>квіток</a:t>
          </a:r>
          <a:r>
            <a:rPr lang="ru-RU" dirty="0" smtClean="0"/>
            <a:t>, а в </a:t>
          </a:r>
          <a:r>
            <a:rPr lang="ru-RU" dirty="0" err="1" smtClean="0"/>
            <a:t>гомеопатії</a:t>
          </a:r>
          <a:r>
            <a:rPr lang="ru-RU" dirty="0" smtClean="0"/>
            <a:t> - з </a:t>
          </a:r>
          <a:r>
            <a:rPr lang="ru-RU" dirty="0" err="1" smtClean="0"/>
            <a:t>верхньої</a:t>
          </a:r>
          <a:r>
            <a:rPr lang="ru-RU" dirty="0" smtClean="0"/>
            <a:t> </a:t>
          </a:r>
          <a:r>
            <a:rPr lang="ru-RU" dirty="0" err="1" smtClean="0"/>
            <a:t>частини</a:t>
          </a:r>
          <a:r>
            <a:rPr lang="ru-RU" dirty="0" smtClean="0"/>
            <a:t> </a:t>
          </a:r>
          <a:r>
            <a:rPr lang="ru-RU" dirty="0" err="1" smtClean="0"/>
            <a:t>рослини</a:t>
          </a:r>
          <a:r>
            <a:rPr lang="ru-RU" dirty="0" smtClean="0"/>
            <a:t>, </a:t>
          </a:r>
          <a:r>
            <a:rPr lang="ru-RU" dirty="0" err="1" smtClean="0"/>
            <a:t>якщо</a:t>
          </a:r>
          <a:r>
            <a:rPr lang="ru-RU" dirty="0" smtClean="0"/>
            <a:t> </a:t>
          </a:r>
          <a:r>
            <a:rPr lang="ru-RU" dirty="0" err="1" smtClean="0"/>
            <a:t>її</a:t>
          </a:r>
          <a:r>
            <a:rPr lang="ru-RU" dirty="0" smtClean="0"/>
            <a:t> </a:t>
          </a:r>
          <a:r>
            <a:rPr lang="ru-RU" dirty="0" err="1" smtClean="0"/>
            <a:t>використовують</a:t>
          </a:r>
          <a:r>
            <a:rPr lang="ru-RU" dirty="0" smtClean="0"/>
            <a:t> </a:t>
          </a:r>
          <a:r>
            <a:rPr lang="ru-RU" dirty="0" err="1" smtClean="0"/>
            <a:t>зовнішньо</a:t>
          </a:r>
          <a:r>
            <a:rPr lang="ru-RU" dirty="0" smtClean="0"/>
            <a:t>, </a:t>
          </a:r>
          <a:r>
            <a:rPr lang="ru-RU" dirty="0" err="1" smtClean="0"/>
            <a:t>або</a:t>
          </a:r>
          <a:r>
            <a:rPr lang="ru-RU" dirty="0" smtClean="0"/>
            <a:t> з </a:t>
          </a:r>
          <a:r>
            <a:rPr lang="ru-RU" dirty="0" err="1" smtClean="0"/>
            <a:t>коріння</a:t>
          </a:r>
          <a:r>
            <a:rPr lang="ru-RU" dirty="0" smtClean="0"/>
            <a:t>, </a:t>
          </a:r>
          <a:r>
            <a:rPr lang="ru-RU" dirty="0" err="1" smtClean="0"/>
            <a:t>якщо</a:t>
          </a:r>
          <a:r>
            <a:rPr lang="ru-RU" dirty="0" smtClean="0"/>
            <a:t> для </a:t>
          </a:r>
          <a:r>
            <a:rPr lang="ru-RU" dirty="0" err="1" smtClean="0"/>
            <a:t>внутрішнього</a:t>
          </a:r>
          <a:r>
            <a:rPr lang="ru-RU" dirty="0" smtClean="0"/>
            <a:t> </a:t>
          </a:r>
          <a:r>
            <a:rPr lang="ru-RU" dirty="0" err="1" smtClean="0"/>
            <a:t>застосування</a:t>
          </a:r>
          <a:r>
            <a:rPr lang="ru-RU" dirty="0" smtClean="0"/>
            <a:t>;</a:t>
          </a:r>
          <a:endParaRPr lang="ru-RU" dirty="0"/>
        </a:p>
      </dgm:t>
    </dgm:pt>
    <dgm:pt modelId="{87FEAF70-3753-42D1-B619-AD634B146394}" type="parTrans" cxnId="{D4D2CA1C-BB17-49D2-8C20-790CD0E43D67}">
      <dgm:prSet/>
      <dgm:spPr/>
      <dgm:t>
        <a:bodyPr/>
        <a:lstStyle/>
        <a:p>
          <a:endParaRPr lang="ru-RU"/>
        </a:p>
      </dgm:t>
    </dgm:pt>
    <dgm:pt modelId="{C9483E27-E093-40BD-A0EE-78E3B90F4B5A}" type="sibTrans" cxnId="{D4D2CA1C-BB17-49D2-8C20-790CD0E43D67}">
      <dgm:prSet/>
      <dgm:spPr/>
      <dgm:t>
        <a:bodyPr/>
        <a:lstStyle/>
        <a:p>
          <a:endParaRPr lang="ru-RU"/>
        </a:p>
      </dgm:t>
    </dgm:pt>
    <dgm:pt modelId="{578F3426-58E8-410A-BDA1-A15C2F4BBCD5}">
      <dgm:prSet/>
      <dgm:spPr/>
      <dgm:t>
        <a:bodyPr/>
        <a:lstStyle/>
        <a:p>
          <a:pPr algn="just" rtl="0"/>
          <a:r>
            <a:rPr lang="ru-RU" smtClean="0"/>
            <a:t>2) різна концентрація екстрагенту. Наприклад, настоянку беладони в аллопатии готують на 40% етанолі (з листя), в гомеопатії - на 70% етанолі (вся рослина);</a:t>
          </a:r>
          <a:endParaRPr lang="ru-RU"/>
        </a:p>
      </dgm:t>
    </dgm:pt>
    <dgm:pt modelId="{8F97C8CE-398F-4768-B3C6-2880AF4A161C}" type="parTrans" cxnId="{163239CC-6253-4FC7-83C8-3DAB36AF00F7}">
      <dgm:prSet/>
      <dgm:spPr/>
      <dgm:t>
        <a:bodyPr/>
        <a:lstStyle/>
        <a:p>
          <a:endParaRPr lang="ru-RU"/>
        </a:p>
      </dgm:t>
    </dgm:pt>
    <dgm:pt modelId="{ED684F1A-7F9E-4697-A7AD-548DF63CA768}" type="sibTrans" cxnId="{163239CC-6253-4FC7-83C8-3DAB36AF00F7}">
      <dgm:prSet/>
      <dgm:spPr/>
      <dgm:t>
        <a:bodyPr/>
        <a:lstStyle/>
        <a:p>
          <a:endParaRPr lang="ru-RU"/>
        </a:p>
      </dgm:t>
    </dgm:pt>
    <dgm:pt modelId="{D1D74F95-8068-4FB7-B266-13680D547244}">
      <dgm:prSet/>
      <dgm:spPr/>
      <dgm:t>
        <a:bodyPr/>
        <a:lstStyle/>
        <a:p>
          <a:pPr algn="just" rtl="0"/>
          <a:r>
            <a:rPr lang="ru-RU" dirty="0" smtClean="0"/>
            <a:t>3) </a:t>
          </a:r>
          <a:r>
            <a:rPr lang="ru-RU" dirty="0" err="1" smtClean="0"/>
            <a:t>різне</a:t>
          </a:r>
          <a:r>
            <a:rPr lang="ru-RU" dirty="0" smtClean="0"/>
            <a:t> </a:t>
          </a:r>
          <a:r>
            <a:rPr lang="ru-RU" dirty="0" err="1" smtClean="0"/>
            <a:t>співвідношення</a:t>
          </a:r>
          <a:r>
            <a:rPr lang="ru-RU" dirty="0" smtClean="0"/>
            <a:t> </a:t>
          </a:r>
          <a:r>
            <a:rPr lang="ru-RU" dirty="0" err="1" smtClean="0"/>
            <a:t>сировини</a:t>
          </a:r>
          <a:r>
            <a:rPr lang="ru-RU" dirty="0" smtClean="0"/>
            <a:t> і </a:t>
          </a:r>
          <a:r>
            <a:rPr lang="ru-RU" dirty="0" err="1" smtClean="0"/>
            <a:t>екстрагента</a:t>
          </a:r>
          <a:r>
            <a:rPr lang="ru-RU" dirty="0" smtClean="0"/>
            <a:t>. У аллопатии 1:10, 1:30 для </a:t>
          </a:r>
          <a:r>
            <a:rPr lang="ru-RU" dirty="0" err="1" smtClean="0"/>
            <a:t>сильнодіючого</a:t>
          </a:r>
          <a:r>
            <a:rPr lang="ru-RU" dirty="0" smtClean="0"/>
            <a:t> </a:t>
          </a:r>
          <a:r>
            <a:rPr lang="ru-RU" dirty="0" err="1" smtClean="0"/>
            <a:t>сировини</a:t>
          </a:r>
          <a:r>
            <a:rPr lang="ru-RU" dirty="0" smtClean="0"/>
            <a:t>, в </a:t>
          </a:r>
          <a:r>
            <a:rPr lang="ru-RU" dirty="0" err="1" smtClean="0"/>
            <a:t>гомеопатії</a:t>
          </a:r>
          <a:r>
            <a:rPr lang="ru-RU" dirty="0" smtClean="0"/>
            <a:t> </a:t>
          </a:r>
          <a:r>
            <a:rPr lang="ru-RU" dirty="0" err="1" smtClean="0"/>
            <a:t>співвідношення</a:t>
          </a:r>
          <a:r>
            <a:rPr lang="ru-RU" dirty="0" smtClean="0"/>
            <a:t> </a:t>
          </a:r>
          <a:r>
            <a:rPr lang="ru-RU" dirty="0" err="1" smtClean="0"/>
            <a:t>залежить</a:t>
          </a:r>
          <a:r>
            <a:rPr lang="ru-RU" dirty="0" smtClean="0"/>
            <a:t> </a:t>
          </a:r>
          <a:r>
            <a:rPr lang="ru-RU" dirty="0" err="1" smtClean="0"/>
            <a:t>від</a:t>
          </a:r>
          <a:r>
            <a:rPr lang="ru-RU" dirty="0" smtClean="0"/>
            <a:t> </a:t>
          </a:r>
          <a:r>
            <a:rPr lang="ru-RU" dirty="0" err="1" smtClean="0"/>
            <a:t>вмісту</a:t>
          </a:r>
          <a:r>
            <a:rPr lang="ru-RU" dirty="0" smtClean="0"/>
            <a:t> </a:t>
          </a:r>
          <a:r>
            <a:rPr lang="ru-RU" dirty="0" err="1" smtClean="0"/>
            <a:t>діючих</a:t>
          </a:r>
          <a:r>
            <a:rPr lang="ru-RU" dirty="0" smtClean="0"/>
            <a:t> </a:t>
          </a:r>
          <a:r>
            <a:rPr lang="ru-RU" dirty="0" err="1" smtClean="0"/>
            <a:t>речовин</a:t>
          </a:r>
          <a:r>
            <a:rPr lang="ru-RU" dirty="0" smtClean="0"/>
            <a:t>.</a:t>
          </a:r>
          <a:endParaRPr lang="ru-RU" dirty="0"/>
        </a:p>
      </dgm:t>
    </dgm:pt>
    <dgm:pt modelId="{B99A9F10-5F40-405D-8253-09EFD55575FF}" type="parTrans" cxnId="{34EE3998-46E7-4274-B259-09D9276D6D01}">
      <dgm:prSet/>
      <dgm:spPr/>
      <dgm:t>
        <a:bodyPr/>
        <a:lstStyle/>
        <a:p>
          <a:endParaRPr lang="ru-RU"/>
        </a:p>
      </dgm:t>
    </dgm:pt>
    <dgm:pt modelId="{90088A07-09E4-4A36-BBC3-898FC2FB795E}" type="sibTrans" cxnId="{34EE3998-46E7-4274-B259-09D9276D6D01}">
      <dgm:prSet/>
      <dgm:spPr/>
      <dgm:t>
        <a:bodyPr/>
        <a:lstStyle/>
        <a:p>
          <a:endParaRPr lang="ru-RU"/>
        </a:p>
      </dgm:t>
    </dgm:pt>
    <dgm:pt modelId="{4763572C-6236-418E-A596-509C972AA91C}" type="pres">
      <dgm:prSet presAssocID="{E6129965-010C-4DA1-A762-C71DE5BEDE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36C48C-21F8-4285-8F29-66405D6DFEFD}" type="pres">
      <dgm:prSet presAssocID="{DA797451-3FC0-4088-865E-52A7AC09124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6269A4-EDD1-4A3D-810F-839C34FC2DD2}" type="pres">
      <dgm:prSet presAssocID="{DA797451-3FC0-4088-865E-52A7AC09124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5EE514-C33E-41B3-BC88-C7A7A83DF5F1}" type="presOf" srcId="{E6129965-010C-4DA1-A762-C71DE5BEDE8E}" destId="{4763572C-6236-418E-A596-509C972AA91C}" srcOrd="0" destOrd="0" presId="urn:microsoft.com/office/officeart/2005/8/layout/vList2"/>
    <dgm:cxn modelId="{D4D2CA1C-BB17-49D2-8C20-790CD0E43D67}" srcId="{DA797451-3FC0-4088-865E-52A7AC091241}" destId="{E7175D3B-041C-4392-9CE5-78AECEA7999B}" srcOrd="0" destOrd="0" parTransId="{87FEAF70-3753-42D1-B619-AD634B146394}" sibTransId="{C9483E27-E093-40BD-A0EE-78E3B90F4B5A}"/>
    <dgm:cxn modelId="{B6154514-F396-40EF-8736-614045628E42}" type="presOf" srcId="{D1D74F95-8068-4FB7-B266-13680D547244}" destId="{6F6269A4-EDD1-4A3D-810F-839C34FC2DD2}" srcOrd="0" destOrd="2" presId="urn:microsoft.com/office/officeart/2005/8/layout/vList2"/>
    <dgm:cxn modelId="{92C0EBFE-A7E9-40DC-B49B-2E9A1993FF4D}" type="presOf" srcId="{E7175D3B-041C-4392-9CE5-78AECEA7999B}" destId="{6F6269A4-EDD1-4A3D-810F-839C34FC2DD2}" srcOrd="0" destOrd="0" presId="urn:microsoft.com/office/officeart/2005/8/layout/vList2"/>
    <dgm:cxn modelId="{34EE3998-46E7-4274-B259-09D9276D6D01}" srcId="{DA797451-3FC0-4088-865E-52A7AC091241}" destId="{D1D74F95-8068-4FB7-B266-13680D547244}" srcOrd="2" destOrd="0" parTransId="{B99A9F10-5F40-405D-8253-09EFD55575FF}" sibTransId="{90088A07-09E4-4A36-BBC3-898FC2FB795E}"/>
    <dgm:cxn modelId="{163239CC-6253-4FC7-83C8-3DAB36AF00F7}" srcId="{DA797451-3FC0-4088-865E-52A7AC091241}" destId="{578F3426-58E8-410A-BDA1-A15C2F4BBCD5}" srcOrd="1" destOrd="0" parTransId="{8F97C8CE-398F-4768-B3C6-2880AF4A161C}" sibTransId="{ED684F1A-7F9E-4697-A7AD-548DF63CA768}"/>
    <dgm:cxn modelId="{9C300320-F1A6-4EF8-8B1E-628CC19BC846}" type="presOf" srcId="{578F3426-58E8-410A-BDA1-A15C2F4BBCD5}" destId="{6F6269A4-EDD1-4A3D-810F-839C34FC2DD2}" srcOrd="0" destOrd="1" presId="urn:microsoft.com/office/officeart/2005/8/layout/vList2"/>
    <dgm:cxn modelId="{81D7E102-E0D1-4ED6-8D70-11C14A816FEA}" type="presOf" srcId="{DA797451-3FC0-4088-865E-52A7AC091241}" destId="{6836C48C-21F8-4285-8F29-66405D6DFEFD}" srcOrd="0" destOrd="0" presId="urn:microsoft.com/office/officeart/2005/8/layout/vList2"/>
    <dgm:cxn modelId="{F8CD9F84-20E6-458A-ABA4-BAEF6C51B9E4}" srcId="{E6129965-010C-4DA1-A762-C71DE5BEDE8E}" destId="{DA797451-3FC0-4088-865E-52A7AC091241}" srcOrd="0" destOrd="0" parTransId="{5377F2FE-CF87-4340-9622-ED6723BF47DA}" sibTransId="{A48E9B90-33AD-44CC-A251-C8FB756541AE}"/>
    <dgm:cxn modelId="{BFF49A23-33E2-40DF-A9A1-E9F412D58417}" type="presParOf" srcId="{4763572C-6236-418E-A596-509C972AA91C}" destId="{6836C48C-21F8-4285-8F29-66405D6DFEFD}" srcOrd="0" destOrd="0" presId="urn:microsoft.com/office/officeart/2005/8/layout/vList2"/>
    <dgm:cxn modelId="{FEBD25B4-D52B-42E8-BF2A-FA4E29BA22C9}" type="presParOf" srcId="{4763572C-6236-418E-A596-509C972AA91C}" destId="{6F6269A4-EDD1-4A3D-810F-839C34FC2DD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8A41C9-D734-478B-AAA0-D415205253B5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698527-9F4E-4FD2-8E25-537CC649442F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dirty="0" smtClean="0"/>
            <a:t>1.Cвіжа ЛРС</a:t>
          </a:r>
          <a:endParaRPr lang="ru-RU" sz="2400" dirty="0"/>
        </a:p>
      </dgm:t>
    </dgm:pt>
    <dgm:pt modelId="{A43951D3-3A18-4B01-9E50-A2222E645336}" type="parTrans" cxnId="{9712AB3B-5460-4764-9CD8-A4440A997014}">
      <dgm:prSet/>
      <dgm:spPr/>
      <dgm:t>
        <a:bodyPr/>
        <a:lstStyle/>
        <a:p>
          <a:endParaRPr lang="ru-RU"/>
        </a:p>
      </dgm:t>
    </dgm:pt>
    <dgm:pt modelId="{BFD6E52E-7F15-4D37-964B-C3E285F9DAFB}" type="sibTrans" cxnId="{9712AB3B-5460-4764-9CD8-A4440A997014}">
      <dgm:prSet/>
      <dgm:spPr/>
      <dgm:t>
        <a:bodyPr/>
        <a:lstStyle/>
        <a:p>
          <a:endParaRPr lang="ru-RU"/>
        </a:p>
      </dgm:t>
    </dgm:pt>
    <dgm:pt modelId="{E0DAA80B-C528-4B5A-853F-9DF4DBB00B20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dirty="0" smtClean="0"/>
            <a:t>2.Подрібнювання сировини</a:t>
          </a:r>
          <a:endParaRPr lang="ru-RU" sz="2400" dirty="0"/>
        </a:p>
      </dgm:t>
    </dgm:pt>
    <dgm:pt modelId="{86A4C624-C3CD-4B2D-AB60-331654A58C6B}" type="parTrans" cxnId="{2B5553B3-38B3-423C-89A2-F3146E4F3EC4}">
      <dgm:prSet/>
      <dgm:spPr/>
      <dgm:t>
        <a:bodyPr/>
        <a:lstStyle/>
        <a:p>
          <a:endParaRPr lang="ru-RU"/>
        </a:p>
      </dgm:t>
    </dgm:pt>
    <dgm:pt modelId="{61AD18AF-5772-44D8-93C0-B8E90961D7C9}" type="sibTrans" cxnId="{2B5553B3-38B3-423C-89A2-F3146E4F3EC4}">
      <dgm:prSet/>
      <dgm:spPr/>
      <dgm:t>
        <a:bodyPr/>
        <a:lstStyle/>
        <a:p>
          <a:endParaRPr lang="ru-RU"/>
        </a:p>
      </dgm:t>
    </dgm:pt>
    <dgm:pt modelId="{2F6706FE-BBD5-4EF4-98BF-8F423743480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dirty="0" smtClean="0"/>
            <a:t>3.Віджим соку</a:t>
          </a:r>
          <a:endParaRPr lang="ru-RU" sz="2400" dirty="0"/>
        </a:p>
      </dgm:t>
    </dgm:pt>
    <dgm:pt modelId="{0F1BACBD-B397-4C68-88EA-15DFC3E462DB}" type="parTrans" cxnId="{C4D6A0D9-40A9-4781-9AD8-B98138151514}">
      <dgm:prSet/>
      <dgm:spPr/>
      <dgm:t>
        <a:bodyPr/>
        <a:lstStyle/>
        <a:p>
          <a:endParaRPr lang="ru-RU"/>
        </a:p>
      </dgm:t>
    </dgm:pt>
    <dgm:pt modelId="{310C6C9E-85C9-4B33-B934-9A08AA5C9290}" type="sibTrans" cxnId="{C4D6A0D9-40A9-4781-9AD8-B98138151514}">
      <dgm:prSet/>
      <dgm:spPr/>
      <dgm:t>
        <a:bodyPr/>
        <a:lstStyle/>
        <a:p>
          <a:endParaRPr lang="ru-RU"/>
        </a:p>
      </dgm:t>
    </dgm:pt>
    <dgm:pt modelId="{3C20D2F9-40DF-455F-91A9-BDBDD3C9651F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dirty="0" smtClean="0"/>
            <a:t>4.Зважування</a:t>
          </a:r>
          <a:endParaRPr lang="ru-RU" sz="2400" dirty="0"/>
        </a:p>
      </dgm:t>
    </dgm:pt>
    <dgm:pt modelId="{B05AD4D1-A173-4B68-A305-C4FE736257B6}" type="parTrans" cxnId="{4C0FF108-F4AC-4196-A070-CB03F0788151}">
      <dgm:prSet/>
      <dgm:spPr/>
      <dgm:t>
        <a:bodyPr/>
        <a:lstStyle/>
        <a:p>
          <a:endParaRPr lang="ru-RU"/>
        </a:p>
      </dgm:t>
    </dgm:pt>
    <dgm:pt modelId="{2E638E36-24C4-4A17-95D0-BCE0115EEECB}" type="sibTrans" cxnId="{4C0FF108-F4AC-4196-A070-CB03F0788151}">
      <dgm:prSet/>
      <dgm:spPr/>
      <dgm:t>
        <a:bodyPr/>
        <a:lstStyle/>
        <a:p>
          <a:endParaRPr lang="ru-RU"/>
        </a:p>
      </dgm:t>
    </dgm:pt>
    <dgm:pt modelId="{8EF0E04B-385A-43F3-82BB-21D0981D4C8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dirty="0" smtClean="0"/>
            <a:t>5.Змішування рівних частин соку і спирту етилового 90%, збовтування</a:t>
          </a:r>
          <a:endParaRPr lang="ru-RU" sz="2400" dirty="0"/>
        </a:p>
      </dgm:t>
    </dgm:pt>
    <dgm:pt modelId="{EFB55CD8-18E7-4627-A148-DD75BC7CCB50}" type="parTrans" cxnId="{00776EA5-5BA4-4EC9-B90B-F0A79BF54C34}">
      <dgm:prSet/>
      <dgm:spPr/>
      <dgm:t>
        <a:bodyPr/>
        <a:lstStyle/>
        <a:p>
          <a:endParaRPr lang="ru-RU"/>
        </a:p>
      </dgm:t>
    </dgm:pt>
    <dgm:pt modelId="{B70C99CF-F90A-4E7E-8560-ED3277E0314C}" type="sibTrans" cxnId="{00776EA5-5BA4-4EC9-B90B-F0A79BF54C34}">
      <dgm:prSet/>
      <dgm:spPr/>
      <dgm:t>
        <a:bodyPr/>
        <a:lstStyle/>
        <a:p>
          <a:endParaRPr lang="ru-RU"/>
        </a:p>
      </dgm:t>
    </dgm:pt>
    <dgm:pt modelId="{F9CCF09C-8584-42FC-BAE8-B78A6472DC7D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dirty="0" smtClean="0"/>
            <a:t>6.Настоювання протягом 5 діб</a:t>
          </a:r>
          <a:endParaRPr lang="ru-RU" sz="2400" dirty="0"/>
        </a:p>
      </dgm:t>
    </dgm:pt>
    <dgm:pt modelId="{F83B52E9-047B-4CCD-9AA3-2D9A4D8D87FA}" type="parTrans" cxnId="{8AAB7D78-7399-4344-A8DE-3DF3B1080EC6}">
      <dgm:prSet/>
      <dgm:spPr/>
      <dgm:t>
        <a:bodyPr/>
        <a:lstStyle/>
        <a:p>
          <a:endParaRPr lang="ru-RU"/>
        </a:p>
      </dgm:t>
    </dgm:pt>
    <dgm:pt modelId="{959743CD-DB71-4C7D-B7CA-83899D7BF66F}" type="sibTrans" cxnId="{8AAB7D78-7399-4344-A8DE-3DF3B1080EC6}">
      <dgm:prSet/>
      <dgm:spPr/>
      <dgm:t>
        <a:bodyPr/>
        <a:lstStyle/>
        <a:p>
          <a:endParaRPr lang="ru-RU"/>
        </a:p>
      </dgm:t>
    </dgm:pt>
    <dgm:pt modelId="{5A33FEDE-C12D-4B02-A124-9EF839A36E16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dirty="0" smtClean="0"/>
            <a:t>7.Фільтрування</a:t>
          </a:r>
          <a:endParaRPr lang="ru-RU" sz="2400" dirty="0"/>
        </a:p>
      </dgm:t>
    </dgm:pt>
    <dgm:pt modelId="{EB0E806D-B4D9-4629-BD5E-07CE7D5D46FE}" type="parTrans" cxnId="{A7B9C8D6-04B7-4E98-A1D6-DDADDD3A0DDD}">
      <dgm:prSet/>
      <dgm:spPr/>
      <dgm:t>
        <a:bodyPr/>
        <a:lstStyle/>
        <a:p>
          <a:endParaRPr lang="ru-RU"/>
        </a:p>
      </dgm:t>
    </dgm:pt>
    <dgm:pt modelId="{897E5778-3459-4836-B0FF-4C2246749E4A}" type="sibTrans" cxnId="{A7B9C8D6-04B7-4E98-A1D6-DDADDD3A0DDD}">
      <dgm:prSet/>
      <dgm:spPr/>
      <dgm:t>
        <a:bodyPr/>
        <a:lstStyle/>
        <a:p>
          <a:endParaRPr lang="ru-RU"/>
        </a:p>
      </dgm:t>
    </dgm:pt>
    <dgm:pt modelId="{4F4ACC8A-7E30-4071-B865-53EBC8B46143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dirty="0" smtClean="0"/>
            <a:t>8.Встановлення в фільтраті сухого залишку і БАВ</a:t>
          </a:r>
          <a:endParaRPr lang="ru-RU" sz="2400" dirty="0"/>
        </a:p>
      </dgm:t>
    </dgm:pt>
    <dgm:pt modelId="{2C16E1F3-259E-4DC4-89BD-8286B0000FBA}" type="parTrans" cxnId="{FCBCBB30-F4AB-44DF-A01D-CA127DD52ECE}">
      <dgm:prSet/>
      <dgm:spPr/>
      <dgm:t>
        <a:bodyPr/>
        <a:lstStyle/>
        <a:p>
          <a:endParaRPr lang="ru-RU"/>
        </a:p>
      </dgm:t>
    </dgm:pt>
    <dgm:pt modelId="{997D04DC-EBFA-4964-AC28-CBC91994F9A8}" type="sibTrans" cxnId="{FCBCBB30-F4AB-44DF-A01D-CA127DD52ECE}">
      <dgm:prSet/>
      <dgm:spPr/>
      <dgm:t>
        <a:bodyPr/>
        <a:lstStyle/>
        <a:p>
          <a:endParaRPr lang="ru-RU"/>
        </a:p>
      </dgm:t>
    </dgm:pt>
    <dgm:pt modelId="{852ACB01-215D-4D5A-AB8F-219913F51430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dirty="0" smtClean="0"/>
            <a:t>9.Змішування з розрахованою кількістю етанолу 45%</a:t>
          </a:r>
          <a:endParaRPr lang="ru-RU" sz="2400" dirty="0"/>
        </a:p>
      </dgm:t>
    </dgm:pt>
    <dgm:pt modelId="{563B521A-C533-4348-915B-EF2D50BF7164}" type="parTrans" cxnId="{C09B2278-E2AC-483C-B658-9434D362E7F0}">
      <dgm:prSet/>
      <dgm:spPr/>
      <dgm:t>
        <a:bodyPr/>
        <a:lstStyle/>
        <a:p>
          <a:endParaRPr lang="ru-RU"/>
        </a:p>
      </dgm:t>
    </dgm:pt>
    <dgm:pt modelId="{2E6750B7-5E17-4A35-938D-9AD127ED0A4F}" type="sibTrans" cxnId="{C09B2278-E2AC-483C-B658-9434D362E7F0}">
      <dgm:prSet/>
      <dgm:spPr/>
      <dgm:t>
        <a:bodyPr/>
        <a:lstStyle/>
        <a:p>
          <a:endParaRPr lang="ru-RU"/>
        </a:p>
      </dgm:t>
    </dgm:pt>
    <dgm:pt modelId="{1B3AD57B-02DC-4A38-A6C4-F9FC7859C377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dirty="0" smtClean="0"/>
            <a:t>10.Відстоювання протягом 5 діб і фільтрування</a:t>
          </a:r>
          <a:endParaRPr lang="ru-RU" sz="2400" dirty="0"/>
        </a:p>
      </dgm:t>
    </dgm:pt>
    <dgm:pt modelId="{535230E6-F421-4889-A927-01B77104401B}" type="parTrans" cxnId="{89866673-6F2D-4FD9-BC10-C45EB0CADE57}">
      <dgm:prSet/>
      <dgm:spPr/>
      <dgm:t>
        <a:bodyPr/>
        <a:lstStyle/>
        <a:p>
          <a:endParaRPr lang="ru-RU"/>
        </a:p>
      </dgm:t>
    </dgm:pt>
    <dgm:pt modelId="{D030EAE7-5BB8-4A77-93E3-03F5AF567F80}" type="sibTrans" cxnId="{89866673-6F2D-4FD9-BC10-C45EB0CADE57}">
      <dgm:prSet/>
      <dgm:spPr/>
      <dgm:t>
        <a:bodyPr/>
        <a:lstStyle/>
        <a:p>
          <a:endParaRPr lang="ru-RU"/>
        </a:p>
      </dgm:t>
    </dgm:pt>
    <dgm:pt modelId="{79E88062-DA84-4BC6-A8D2-C50AC001E4F2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dirty="0" smtClean="0"/>
            <a:t>11.Оформлення</a:t>
          </a:r>
          <a:endParaRPr lang="ru-RU" sz="2400" dirty="0"/>
        </a:p>
      </dgm:t>
    </dgm:pt>
    <dgm:pt modelId="{C88A4A73-23AA-4F94-963B-5EF14D1ECE63}" type="parTrans" cxnId="{C239E7E0-3D63-48EB-887C-14A0356C10DE}">
      <dgm:prSet/>
      <dgm:spPr/>
      <dgm:t>
        <a:bodyPr/>
        <a:lstStyle/>
        <a:p>
          <a:endParaRPr lang="ru-RU"/>
        </a:p>
      </dgm:t>
    </dgm:pt>
    <dgm:pt modelId="{617AE891-E1B0-4C44-AFA0-4C65DF5E53EE}" type="sibTrans" cxnId="{C239E7E0-3D63-48EB-887C-14A0356C10DE}">
      <dgm:prSet/>
      <dgm:spPr/>
      <dgm:t>
        <a:bodyPr/>
        <a:lstStyle/>
        <a:p>
          <a:endParaRPr lang="ru-RU"/>
        </a:p>
      </dgm:t>
    </dgm:pt>
    <dgm:pt modelId="{300FC265-FB26-4C51-A16A-70FCBAE5A96D}" type="pres">
      <dgm:prSet presAssocID="{698A41C9-D734-478B-AAA0-D415205253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A88CAA-BE16-404A-83D0-B33EADF4FD38}" type="pres">
      <dgm:prSet presAssocID="{79E88062-DA84-4BC6-A8D2-C50AC001E4F2}" presName="boxAndChildren" presStyleCnt="0"/>
      <dgm:spPr/>
    </dgm:pt>
    <dgm:pt modelId="{4EF2FCBE-F3B6-42BE-9744-C633AF96C5BE}" type="pres">
      <dgm:prSet presAssocID="{79E88062-DA84-4BC6-A8D2-C50AC001E4F2}" presName="parentTextBox" presStyleLbl="node1" presStyleIdx="0" presStyleCnt="11"/>
      <dgm:spPr/>
      <dgm:t>
        <a:bodyPr/>
        <a:lstStyle/>
        <a:p>
          <a:endParaRPr lang="ru-RU"/>
        </a:p>
      </dgm:t>
    </dgm:pt>
    <dgm:pt modelId="{7247444B-1AA3-4A7A-B665-2AC2D2A39EED}" type="pres">
      <dgm:prSet presAssocID="{D030EAE7-5BB8-4A77-93E3-03F5AF567F80}" presName="sp" presStyleCnt="0"/>
      <dgm:spPr/>
    </dgm:pt>
    <dgm:pt modelId="{56839AB7-7947-4D11-A6D1-B2007E227757}" type="pres">
      <dgm:prSet presAssocID="{1B3AD57B-02DC-4A38-A6C4-F9FC7859C377}" presName="arrowAndChildren" presStyleCnt="0"/>
      <dgm:spPr/>
    </dgm:pt>
    <dgm:pt modelId="{3DBD14C5-2611-491F-868C-A6575EA426DA}" type="pres">
      <dgm:prSet presAssocID="{1B3AD57B-02DC-4A38-A6C4-F9FC7859C377}" presName="parentTextArrow" presStyleLbl="node1" presStyleIdx="1" presStyleCnt="11"/>
      <dgm:spPr/>
      <dgm:t>
        <a:bodyPr/>
        <a:lstStyle/>
        <a:p>
          <a:endParaRPr lang="ru-RU"/>
        </a:p>
      </dgm:t>
    </dgm:pt>
    <dgm:pt modelId="{FEC1EC4D-B111-4DBB-AC15-46126ABC2091}" type="pres">
      <dgm:prSet presAssocID="{2E6750B7-5E17-4A35-938D-9AD127ED0A4F}" presName="sp" presStyleCnt="0"/>
      <dgm:spPr/>
    </dgm:pt>
    <dgm:pt modelId="{42492E1C-CBB4-4C5F-9049-3BB39DC9B395}" type="pres">
      <dgm:prSet presAssocID="{852ACB01-215D-4D5A-AB8F-219913F51430}" presName="arrowAndChildren" presStyleCnt="0"/>
      <dgm:spPr/>
    </dgm:pt>
    <dgm:pt modelId="{25842401-6871-4787-A392-8017F37A80B4}" type="pres">
      <dgm:prSet presAssocID="{852ACB01-215D-4D5A-AB8F-219913F51430}" presName="parentTextArrow" presStyleLbl="node1" presStyleIdx="2" presStyleCnt="11"/>
      <dgm:spPr/>
      <dgm:t>
        <a:bodyPr/>
        <a:lstStyle/>
        <a:p>
          <a:endParaRPr lang="ru-RU"/>
        </a:p>
      </dgm:t>
    </dgm:pt>
    <dgm:pt modelId="{83E9C048-86E1-4D4E-A20D-1D1AF8FE4B4A}" type="pres">
      <dgm:prSet presAssocID="{997D04DC-EBFA-4964-AC28-CBC91994F9A8}" presName="sp" presStyleCnt="0"/>
      <dgm:spPr/>
    </dgm:pt>
    <dgm:pt modelId="{6C1131B9-850F-45C3-8A15-B58B9F6F50C5}" type="pres">
      <dgm:prSet presAssocID="{4F4ACC8A-7E30-4071-B865-53EBC8B46143}" presName="arrowAndChildren" presStyleCnt="0"/>
      <dgm:spPr/>
    </dgm:pt>
    <dgm:pt modelId="{44746FFD-72B3-4BEE-8A68-5DA02E9F4F09}" type="pres">
      <dgm:prSet presAssocID="{4F4ACC8A-7E30-4071-B865-53EBC8B46143}" presName="parentTextArrow" presStyleLbl="node1" presStyleIdx="3" presStyleCnt="11"/>
      <dgm:spPr/>
      <dgm:t>
        <a:bodyPr/>
        <a:lstStyle/>
        <a:p>
          <a:endParaRPr lang="ru-RU"/>
        </a:p>
      </dgm:t>
    </dgm:pt>
    <dgm:pt modelId="{154985D4-BE1F-46FF-97B3-ED9D1EFD8B10}" type="pres">
      <dgm:prSet presAssocID="{897E5778-3459-4836-B0FF-4C2246749E4A}" presName="sp" presStyleCnt="0"/>
      <dgm:spPr/>
    </dgm:pt>
    <dgm:pt modelId="{C18A2748-008C-47F7-88F1-155D7E0E6678}" type="pres">
      <dgm:prSet presAssocID="{5A33FEDE-C12D-4B02-A124-9EF839A36E16}" presName="arrowAndChildren" presStyleCnt="0"/>
      <dgm:spPr/>
    </dgm:pt>
    <dgm:pt modelId="{4AC9D3BA-274B-4D7D-AE46-4B4C88EA03E5}" type="pres">
      <dgm:prSet presAssocID="{5A33FEDE-C12D-4B02-A124-9EF839A36E16}" presName="parentTextArrow" presStyleLbl="node1" presStyleIdx="4" presStyleCnt="11"/>
      <dgm:spPr/>
      <dgm:t>
        <a:bodyPr/>
        <a:lstStyle/>
        <a:p>
          <a:endParaRPr lang="ru-RU"/>
        </a:p>
      </dgm:t>
    </dgm:pt>
    <dgm:pt modelId="{0C0884F2-0CAD-4DDF-AA31-5800EB72A388}" type="pres">
      <dgm:prSet presAssocID="{959743CD-DB71-4C7D-B7CA-83899D7BF66F}" presName="sp" presStyleCnt="0"/>
      <dgm:spPr/>
    </dgm:pt>
    <dgm:pt modelId="{F3F582E8-B018-4DD5-8901-31B2090D1D40}" type="pres">
      <dgm:prSet presAssocID="{F9CCF09C-8584-42FC-BAE8-B78A6472DC7D}" presName="arrowAndChildren" presStyleCnt="0"/>
      <dgm:spPr/>
    </dgm:pt>
    <dgm:pt modelId="{5E46F598-1280-4511-8F10-325BAF3D4AF1}" type="pres">
      <dgm:prSet presAssocID="{F9CCF09C-8584-42FC-BAE8-B78A6472DC7D}" presName="parentTextArrow" presStyleLbl="node1" presStyleIdx="5" presStyleCnt="11"/>
      <dgm:spPr/>
      <dgm:t>
        <a:bodyPr/>
        <a:lstStyle/>
        <a:p>
          <a:endParaRPr lang="ru-RU"/>
        </a:p>
      </dgm:t>
    </dgm:pt>
    <dgm:pt modelId="{285D00D8-B0F1-4660-ACC6-0B01318322E6}" type="pres">
      <dgm:prSet presAssocID="{B70C99CF-F90A-4E7E-8560-ED3277E0314C}" presName="sp" presStyleCnt="0"/>
      <dgm:spPr/>
    </dgm:pt>
    <dgm:pt modelId="{5516D6D4-9B7B-43AF-A879-47CD6A09A2E5}" type="pres">
      <dgm:prSet presAssocID="{8EF0E04B-385A-43F3-82BB-21D0981D4C8A}" presName="arrowAndChildren" presStyleCnt="0"/>
      <dgm:spPr/>
    </dgm:pt>
    <dgm:pt modelId="{E881C961-3BBA-4FBA-904E-7167750956A3}" type="pres">
      <dgm:prSet presAssocID="{8EF0E04B-385A-43F3-82BB-21D0981D4C8A}" presName="parentTextArrow" presStyleLbl="node1" presStyleIdx="6" presStyleCnt="11" custScaleY="185920"/>
      <dgm:spPr/>
      <dgm:t>
        <a:bodyPr/>
        <a:lstStyle/>
        <a:p>
          <a:endParaRPr lang="ru-RU"/>
        </a:p>
      </dgm:t>
    </dgm:pt>
    <dgm:pt modelId="{AEC77B82-9123-4B46-B8D3-736620AFBBB4}" type="pres">
      <dgm:prSet presAssocID="{2E638E36-24C4-4A17-95D0-BCE0115EEECB}" presName="sp" presStyleCnt="0"/>
      <dgm:spPr/>
    </dgm:pt>
    <dgm:pt modelId="{D5B2A3C1-7D37-4FEE-B131-5656060801B8}" type="pres">
      <dgm:prSet presAssocID="{3C20D2F9-40DF-455F-91A9-BDBDD3C9651F}" presName="arrowAndChildren" presStyleCnt="0"/>
      <dgm:spPr/>
    </dgm:pt>
    <dgm:pt modelId="{BCBBE0C9-DA06-4E5B-8948-07B433DC04C0}" type="pres">
      <dgm:prSet presAssocID="{3C20D2F9-40DF-455F-91A9-BDBDD3C9651F}" presName="parentTextArrow" presStyleLbl="node1" presStyleIdx="7" presStyleCnt="11"/>
      <dgm:spPr/>
      <dgm:t>
        <a:bodyPr/>
        <a:lstStyle/>
        <a:p>
          <a:endParaRPr lang="ru-RU"/>
        </a:p>
      </dgm:t>
    </dgm:pt>
    <dgm:pt modelId="{30085CA2-3C3E-4209-A7A2-38903087D22B}" type="pres">
      <dgm:prSet presAssocID="{310C6C9E-85C9-4B33-B934-9A08AA5C9290}" presName="sp" presStyleCnt="0"/>
      <dgm:spPr/>
    </dgm:pt>
    <dgm:pt modelId="{FEDF19EE-E617-4199-B334-1EE0134993A6}" type="pres">
      <dgm:prSet presAssocID="{2F6706FE-BBD5-4EF4-98BF-8F423743480C}" presName="arrowAndChildren" presStyleCnt="0"/>
      <dgm:spPr/>
    </dgm:pt>
    <dgm:pt modelId="{853FEB82-A26A-495C-AB6C-24B3C677D1A6}" type="pres">
      <dgm:prSet presAssocID="{2F6706FE-BBD5-4EF4-98BF-8F423743480C}" presName="parentTextArrow" presStyleLbl="node1" presStyleIdx="8" presStyleCnt="11"/>
      <dgm:spPr/>
      <dgm:t>
        <a:bodyPr/>
        <a:lstStyle/>
        <a:p>
          <a:endParaRPr lang="ru-RU"/>
        </a:p>
      </dgm:t>
    </dgm:pt>
    <dgm:pt modelId="{8A4AB2A2-5C48-4A7D-9A1A-E78867E7F1BA}" type="pres">
      <dgm:prSet presAssocID="{61AD18AF-5772-44D8-93C0-B8E90961D7C9}" presName="sp" presStyleCnt="0"/>
      <dgm:spPr/>
    </dgm:pt>
    <dgm:pt modelId="{1B152761-FE30-49F4-B627-F38E3E1C3AA4}" type="pres">
      <dgm:prSet presAssocID="{E0DAA80B-C528-4B5A-853F-9DF4DBB00B20}" presName="arrowAndChildren" presStyleCnt="0"/>
      <dgm:spPr/>
    </dgm:pt>
    <dgm:pt modelId="{97C7F1EE-6890-4CBC-93E2-B3C548E8D712}" type="pres">
      <dgm:prSet presAssocID="{E0DAA80B-C528-4B5A-853F-9DF4DBB00B20}" presName="parentTextArrow" presStyleLbl="node1" presStyleIdx="9" presStyleCnt="11"/>
      <dgm:spPr/>
      <dgm:t>
        <a:bodyPr/>
        <a:lstStyle/>
        <a:p>
          <a:endParaRPr lang="ru-RU"/>
        </a:p>
      </dgm:t>
    </dgm:pt>
    <dgm:pt modelId="{4ABD7CF1-1643-4A1C-AC44-91F0D9ECB001}" type="pres">
      <dgm:prSet presAssocID="{BFD6E52E-7F15-4D37-964B-C3E285F9DAFB}" presName="sp" presStyleCnt="0"/>
      <dgm:spPr/>
    </dgm:pt>
    <dgm:pt modelId="{68195F3B-8DE5-4E95-9E61-8EE7AEA502F6}" type="pres">
      <dgm:prSet presAssocID="{98698527-9F4E-4FD2-8E25-537CC649442F}" presName="arrowAndChildren" presStyleCnt="0"/>
      <dgm:spPr/>
    </dgm:pt>
    <dgm:pt modelId="{F5367724-C6A0-497D-BC09-A5AB376DC1AB}" type="pres">
      <dgm:prSet presAssocID="{98698527-9F4E-4FD2-8E25-537CC649442F}" presName="parentTextArrow" presStyleLbl="node1" presStyleIdx="10" presStyleCnt="11"/>
      <dgm:spPr/>
      <dgm:t>
        <a:bodyPr/>
        <a:lstStyle/>
        <a:p>
          <a:endParaRPr lang="ru-RU"/>
        </a:p>
      </dgm:t>
    </dgm:pt>
  </dgm:ptLst>
  <dgm:cxnLst>
    <dgm:cxn modelId="{D38D9335-CEFE-4774-8946-8C2259252617}" type="presOf" srcId="{2F6706FE-BBD5-4EF4-98BF-8F423743480C}" destId="{853FEB82-A26A-495C-AB6C-24B3C677D1A6}" srcOrd="0" destOrd="0" presId="urn:microsoft.com/office/officeart/2005/8/layout/process4"/>
    <dgm:cxn modelId="{C4D6A0D9-40A9-4781-9AD8-B98138151514}" srcId="{698A41C9-D734-478B-AAA0-D415205253B5}" destId="{2F6706FE-BBD5-4EF4-98BF-8F423743480C}" srcOrd="2" destOrd="0" parTransId="{0F1BACBD-B397-4C68-88EA-15DFC3E462DB}" sibTransId="{310C6C9E-85C9-4B33-B934-9A08AA5C9290}"/>
    <dgm:cxn modelId="{4FAD82FE-5F2F-4300-9055-7A4317463EBB}" type="presOf" srcId="{98698527-9F4E-4FD2-8E25-537CC649442F}" destId="{F5367724-C6A0-497D-BC09-A5AB376DC1AB}" srcOrd="0" destOrd="0" presId="urn:microsoft.com/office/officeart/2005/8/layout/process4"/>
    <dgm:cxn modelId="{447AA879-41AD-47E5-A4D3-6B5D29727A45}" type="presOf" srcId="{1B3AD57B-02DC-4A38-A6C4-F9FC7859C377}" destId="{3DBD14C5-2611-491F-868C-A6575EA426DA}" srcOrd="0" destOrd="0" presId="urn:microsoft.com/office/officeart/2005/8/layout/process4"/>
    <dgm:cxn modelId="{0A3316B4-60D1-439F-B025-667016D0F06D}" type="presOf" srcId="{3C20D2F9-40DF-455F-91A9-BDBDD3C9651F}" destId="{BCBBE0C9-DA06-4E5B-8948-07B433DC04C0}" srcOrd="0" destOrd="0" presId="urn:microsoft.com/office/officeart/2005/8/layout/process4"/>
    <dgm:cxn modelId="{D4704BCE-9DD0-4001-B870-77F360814AAF}" type="presOf" srcId="{698A41C9-D734-478B-AAA0-D415205253B5}" destId="{300FC265-FB26-4C51-A16A-70FCBAE5A96D}" srcOrd="0" destOrd="0" presId="urn:microsoft.com/office/officeart/2005/8/layout/process4"/>
    <dgm:cxn modelId="{BCD73640-BCD1-450D-9328-C1B0CD2DE7D2}" type="presOf" srcId="{F9CCF09C-8584-42FC-BAE8-B78A6472DC7D}" destId="{5E46F598-1280-4511-8F10-325BAF3D4AF1}" srcOrd="0" destOrd="0" presId="urn:microsoft.com/office/officeart/2005/8/layout/process4"/>
    <dgm:cxn modelId="{8AAB7D78-7399-4344-A8DE-3DF3B1080EC6}" srcId="{698A41C9-D734-478B-AAA0-D415205253B5}" destId="{F9CCF09C-8584-42FC-BAE8-B78A6472DC7D}" srcOrd="5" destOrd="0" parTransId="{F83B52E9-047B-4CCD-9AA3-2D9A4D8D87FA}" sibTransId="{959743CD-DB71-4C7D-B7CA-83899D7BF66F}"/>
    <dgm:cxn modelId="{A7B9C8D6-04B7-4E98-A1D6-DDADDD3A0DDD}" srcId="{698A41C9-D734-478B-AAA0-D415205253B5}" destId="{5A33FEDE-C12D-4B02-A124-9EF839A36E16}" srcOrd="6" destOrd="0" parTransId="{EB0E806D-B4D9-4629-BD5E-07CE7D5D46FE}" sibTransId="{897E5778-3459-4836-B0FF-4C2246749E4A}"/>
    <dgm:cxn modelId="{9712AB3B-5460-4764-9CD8-A4440A997014}" srcId="{698A41C9-D734-478B-AAA0-D415205253B5}" destId="{98698527-9F4E-4FD2-8E25-537CC649442F}" srcOrd="0" destOrd="0" parTransId="{A43951D3-3A18-4B01-9E50-A2222E645336}" sibTransId="{BFD6E52E-7F15-4D37-964B-C3E285F9DAFB}"/>
    <dgm:cxn modelId="{2B5553B3-38B3-423C-89A2-F3146E4F3EC4}" srcId="{698A41C9-D734-478B-AAA0-D415205253B5}" destId="{E0DAA80B-C528-4B5A-853F-9DF4DBB00B20}" srcOrd="1" destOrd="0" parTransId="{86A4C624-C3CD-4B2D-AB60-331654A58C6B}" sibTransId="{61AD18AF-5772-44D8-93C0-B8E90961D7C9}"/>
    <dgm:cxn modelId="{C5771304-D128-402B-887F-F36B55335E1D}" type="presOf" srcId="{5A33FEDE-C12D-4B02-A124-9EF839A36E16}" destId="{4AC9D3BA-274B-4D7D-AE46-4B4C88EA03E5}" srcOrd="0" destOrd="0" presId="urn:microsoft.com/office/officeart/2005/8/layout/process4"/>
    <dgm:cxn modelId="{9DF38B3E-4F55-41C4-9A57-1377A8A0AD1D}" type="presOf" srcId="{852ACB01-215D-4D5A-AB8F-219913F51430}" destId="{25842401-6871-4787-A392-8017F37A80B4}" srcOrd="0" destOrd="0" presId="urn:microsoft.com/office/officeart/2005/8/layout/process4"/>
    <dgm:cxn modelId="{C09B2278-E2AC-483C-B658-9434D362E7F0}" srcId="{698A41C9-D734-478B-AAA0-D415205253B5}" destId="{852ACB01-215D-4D5A-AB8F-219913F51430}" srcOrd="8" destOrd="0" parTransId="{563B521A-C533-4348-915B-EF2D50BF7164}" sibTransId="{2E6750B7-5E17-4A35-938D-9AD127ED0A4F}"/>
    <dgm:cxn modelId="{0F6DE47C-BB47-4187-9B6B-1E4BB98D1E86}" type="presOf" srcId="{4F4ACC8A-7E30-4071-B865-53EBC8B46143}" destId="{44746FFD-72B3-4BEE-8A68-5DA02E9F4F09}" srcOrd="0" destOrd="0" presId="urn:microsoft.com/office/officeart/2005/8/layout/process4"/>
    <dgm:cxn modelId="{59D96603-117F-4564-BE41-A7F414D27A21}" type="presOf" srcId="{79E88062-DA84-4BC6-A8D2-C50AC001E4F2}" destId="{4EF2FCBE-F3B6-42BE-9744-C633AF96C5BE}" srcOrd="0" destOrd="0" presId="urn:microsoft.com/office/officeart/2005/8/layout/process4"/>
    <dgm:cxn modelId="{FCBCBB30-F4AB-44DF-A01D-CA127DD52ECE}" srcId="{698A41C9-D734-478B-AAA0-D415205253B5}" destId="{4F4ACC8A-7E30-4071-B865-53EBC8B46143}" srcOrd="7" destOrd="0" parTransId="{2C16E1F3-259E-4DC4-89BD-8286B0000FBA}" sibTransId="{997D04DC-EBFA-4964-AC28-CBC91994F9A8}"/>
    <dgm:cxn modelId="{4C0FF108-F4AC-4196-A070-CB03F0788151}" srcId="{698A41C9-D734-478B-AAA0-D415205253B5}" destId="{3C20D2F9-40DF-455F-91A9-BDBDD3C9651F}" srcOrd="3" destOrd="0" parTransId="{B05AD4D1-A173-4B68-A305-C4FE736257B6}" sibTransId="{2E638E36-24C4-4A17-95D0-BCE0115EEECB}"/>
    <dgm:cxn modelId="{C239E7E0-3D63-48EB-887C-14A0356C10DE}" srcId="{698A41C9-D734-478B-AAA0-D415205253B5}" destId="{79E88062-DA84-4BC6-A8D2-C50AC001E4F2}" srcOrd="10" destOrd="0" parTransId="{C88A4A73-23AA-4F94-963B-5EF14D1ECE63}" sibTransId="{617AE891-E1B0-4C44-AFA0-4C65DF5E53EE}"/>
    <dgm:cxn modelId="{289B286B-9E89-4B5C-BF78-1908DCD541BA}" type="presOf" srcId="{8EF0E04B-385A-43F3-82BB-21D0981D4C8A}" destId="{E881C961-3BBA-4FBA-904E-7167750956A3}" srcOrd="0" destOrd="0" presId="urn:microsoft.com/office/officeart/2005/8/layout/process4"/>
    <dgm:cxn modelId="{7A7914DB-A60F-4E85-8F3C-DBA2FEB8198F}" type="presOf" srcId="{E0DAA80B-C528-4B5A-853F-9DF4DBB00B20}" destId="{97C7F1EE-6890-4CBC-93E2-B3C548E8D712}" srcOrd="0" destOrd="0" presId="urn:microsoft.com/office/officeart/2005/8/layout/process4"/>
    <dgm:cxn modelId="{89866673-6F2D-4FD9-BC10-C45EB0CADE57}" srcId="{698A41C9-D734-478B-AAA0-D415205253B5}" destId="{1B3AD57B-02DC-4A38-A6C4-F9FC7859C377}" srcOrd="9" destOrd="0" parTransId="{535230E6-F421-4889-A927-01B77104401B}" sibTransId="{D030EAE7-5BB8-4A77-93E3-03F5AF567F80}"/>
    <dgm:cxn modelId="{00776EA5-5BA4-4EC9-B90B-F0A79BF54C34}" srcId="{698A41C9-D734-478B-AAA0-D415205253B5}" destId="{8EF0E04B-385A-43F3-82BB-21D0981D4C8A}" srcOrd="4" destOrd="0" parTransId="{EFB55CD8-18E7-4627-A148-DD75BC7CCB50}" sibTransId="{B70C99CF-F90A-4E7E-8560-ED3277E0314C}"/>
    <dgm:cxn modelId="{5A113795-E2B7-4172-9B7F-2988238B3DDB}" type="presParOf" srcId="{300FC265-FB26-4C51-A16A-70FCBAE5A96D}" destId="{08A88CAA-BE16-404A-83D0-B33EADF4FD38}" srcOrd="0" destOrd="0" presId="urn:microsoft.com/office/officeart/2005/8/layout/process4"/>
    <dgm:cxn modelId="{8FDB16C0-E2FB-411E-AF2E-8C951F90AAE9}" type="presParOf" srcId="{08A88CAA-BE16-404A-83D0-B33EADF4FD38}" destId="{4EF2FCBE-F3B6-42BE-9744-C633AF96C5BE}" srcOrd="0" destOrd="0" presId="urn:microsoft.com/office/officeart/2005/8/layout/process4"/>
    <dgm:cxn modelId="{F4058557-F0F9-47E5-ADB3-3EDD5E53343E}" type="presParOf" srcId="{300FC265-FB26-4C51-A16A-70FCBAE5A96D}" destId="{7247444B-1AA3-4A7A-B665-2AC2D2A39EED}" srcOrd="1" destOrd="0" presId="urn:microsoft.com/office/officeart/2005/8/layout/process4"/>
    <dgm:cxn modelId="{D70CD1BE-6381-44D3-A5F6-D15A53124C00}" type="presParOf" srcId="{300FC265-FB26-4C51-A16A-70FCBAE5A96D}" destId="{56839AB7-7947-4D11-A6D1-B2007E227757}" srcOrd="2" destOrd="0" presId="urn:microsoft.com/office/officeart/2005/8/layout/process4"/>
    <dgm:cxn modelId="{068B2F0D-AC71-4D79-A7CC-D072D5994429}" type="presParOf" srcId="{56839AB7-7947-4D11-A6D1-B2007E227757}" destId="{3DBD14C5-2611-491F-868C-A6575EA426DA}" srcOrd="0" destOrd="0" presId="urn:microsoft.com/office/officeart/2005/8/layout/process4"/>
    <dgm:cxn modelId="{C62FF2AF-DFE9-4EB1-BCF9-C59EBAED67A2}" type="presParOf" srcId="{300FC265-FB26-4C51-A16A-70FCBAE5A96D}" destId="{FEC1EC4D-B111-4DBB-AC15-46126ABC2091}" srcOrd="3" destOrd="0" presId="urn:microsoft.com/office/officeart/2005/8/layout/process4"/>
    <dgm:cxn modelId="{9E262C22-DA80-4FCF-8354-AA91D6F21876}" type="presParOf" srcId="{300FC265-FB26-4C51-A16A-70FCBAE5A96D}" destId="{42492E1C-CBB4-4C5F-9049-3BB39DC9B395}" srcOrd="4" destOrd="0" presId="urn:microsoft.com/office/officeart/2005/8/layout/process4"/>
    <dgm:cxn modelId="{002ED8FB-36FE-44AA-AF18-151560958DF8}" type="presParOf" srcId="{42492E1C-CBB4-4C5F-9049-3BB39DC9B395}" destId="{25842401-6871-4787-A392-8017F37A80B4}" srcOrd="0" destOrd="0" presId="urn:microsoft.com/office/officeart/2005/8/layout/process4"/>
    <dgm:cxn modelId="{F89A82AA-A257-4308-9234-AED559BE0796}" type="presParOf" srcId="{300FC265-FB26-4C51-A16A-70FCBAE5A96D}" destId="{83E9C048-86E1-4D4E-A20D-1D1AF8FE4B4A}" srcOrd="5" destOrd="0" presId="urn:microsoft.com/office/officeart/2005/8/layout/process4"/>
    <dgm:cxn modelId="{56BD82EE-F50D-4913-B434-E98B0529C392}" type="presParOf" srcId="{300FC265-FB26-4C51-A16A-70FCBAE5A96D}" destId="{6C1131B9-850F-45C3-8A15-B58B9F6F50C5}" srcOrd="6" destOrd="0" presId="urn:microsoft.com/office/officeart/2005/8/layout/process4"/>
    <dgm:cxn modelId="{DF853AC3-B732-42BA-A837-352B0FED014A}" type="presParOf" srcId="{6C1131B9-850F-45C3-8A15-B58B9F6F50C5}" destId="{44746FFD-72B3-4BEE-8A68-5DA02E9F4F09}" srcOrd="0" destOrd="0" presId="urn:microsoft.com/office/officeart/2005/8/layout/process4"/>
    <dgm:cxn modelId="{B7F69ECC-BA0A-4E2E-A1F7-D0BDD719E6EB}" type="presParOf" srcId="{300FC265-FB26-4C51-A16A-70FCBAE5A96D}" destId="{154985D4-BE1F-46FF-97B3-ED9D1EFD8B10}" srcOrd="7" destOrd="0" presId="urn:microsoft.com/office/officeart/2005/8/layout/process4"/>
    <dgm:cxn modelId="{7255208D-158E-4FF9-91F6-2B83216E5F29}" type="presParOf" srcId="{300FC265-FB26-4C51-A16A-70FCBAE5A96D}" destId="{C18A2748-008C-47F7-88F1-155D7E0E6678}" srcOrd="8" destOrd="0" presId="urn:microsoft.com/office/officeart/2005/8/layout/process4"/>
    <dgm:cxn modelId="{0FC33E0C-2B7A-4A1B-985B-CDAC6B8BE0BE}" type="presParOf" srcId="{C18A2748-008C-47F7-88F1-155D7E0E6678}" destId="{4AC9D3BA-274B-4D7D-AE46-4B4C88EA03E5}" srcOrd="0" destOrd="0" presId="urn:microsoft.com/office/officeart/2005/8/layout/process4"/>
    <dgm:cxn modelId="{3521BEA0-B97E-44D1-ADBC-C3DFC8AEBCE3}" type="presParOf" srcId="{300FC265-FB26-4C51-A16A-70FCBAE5A96D}" destId="{0C0884F2-0CAD-4DDF-AA31-5800EB72A388}" srcOrd="9" destOrd="0" presId="urn:microsoft.com/office/officeart/2005/8/layout/process4"/>
    <dgm:cxn modelId="{0E94EB5D-79C8-463D-8E42-E3B75106F4B2}" type="presParOf" srcId="{300FC265-FB26-4C51-A16A-70FCBAE5A96D}" destId="{F3F582E8-B018-4DD5-8901-31B2090D1D40}" srcOrd="10" destOrd="0" presId="urn:microsoft.com/office/officeart/2005/8/layout/process4"/>
    <dgm:cxn modelId="{81060D00-EC2C-43DF-BDF7-7971F5DC68CC}" type="presParOf" srcId="{F3F582E8-B018-4DD5-8901-31B2090D1D40}" destId="{5E46F598-1280-4511-8F10-325BAF3D4AF1}" srcOrd="0" destOrd="0" presId="urn:microsoft.com/office/officeart/2005/8/layout/process4"/>
    <dgm:cxn modelId="{96F7549E-B8E9-40B0-93EE-E89EF474A720}" type="presParOf" srcId="{300FC265-FB26-4C51-A16A-70FCBAE5A96D}" destId="{285D00D8-B0F1-4660-ACC6-0B01318322E6}" srcOrd="11" destOrd="0" presId="urn:microsoft.com/office/officeart/2005/8/layout/process4"/>
    <dgm:cxn modelId="{2B4E09D6-8992-4355-9191-C4ED8852F2DD}" type="presParOf" srcId="{300FC265-FB26-4C51-A16A-70FCBAE5A96D}" destId="{5516D6D4-9B7B-43AF-A879-47CD6A09A2E5}" srcOrd="12" destOrd="0" presId="urn:microsoft.com/office/officeart/2005/8/layout/process4"/>
    <dgm:cxn modelId="{4141CBCE-ED89-4EEF-8C9C-02FADEA90D67}" type="presParOf" srcId="{5516D6D4-9B7B-43AF-A879-47CD6A09A2E5}" destId="{E881C961-3BBA-4FBA-904E-7167750956A3}" srcOrd="0" destOrd="0" presId="urn:microsoft.com/office/officeart/2005/8/layout/process4"/>
    <dgm:cxn modelId="{32A6A917-82F4-4575-A6D8-573BF9BDF588}" type="presParOf" srcId="{300FC265-FB26-4C51-A16A-70FCBAE5A96D}" destId="{AEC77B82-9123-4B46-B8D3-736620AFBBB4}" srcOrd="13" destOrd="0" presId="urn:microsoft.com/office/officeart/2005/8/layout/process4"/>
    <dgm:cxn modelId="{F94B0B66-A814-4A40-8FD8-4C5E3D1ACB2A}" type="presParOf" srcId="{300FC265-FB26-4C51-A16A-70FCBAE5A96D}" destId="{D5B2A3C1-7D37-4FEE-B131-5656060801B8}" srcOrd="14" destOrd="0" presId="urn:microsoft.com/office/officeart/2005/8/layout/process4"/>
    <dgm:cxn modelId="{C28DE3E2-DA36-4834-A991-6FE0A9C4BAD8}" type="presParOf" srcId="{D5B2A3C1-7D37-4FEE-B131-5656060801B8}" destId="{BCBBE0C9-DA06-4E5B-8948-07B433DC04C0}" srcOrd="0" destOrd="0" presId="urn:microsoft.com/office/officeart/2005/8/layout/process4"/>
    <dgm:cxn modelId="{3EAFA837-82B5-4E3E-90C5-F8ECF8D3FEB8}" type="presParOf" srcId="{300FC265-FB26-4C51-A16A-70FCBAE5A96D}" destId="{30085CA2-3C3E-4209-A7A2-38903087D22B}" srcOrd="15" destOrd="0" presId="urn:microsoft.com/office/officeart/2005/8/layout/process4"/>
    <dgm:cxn modelId="{5C6BD71B-6EE1-459F-A136-FD610B7E8838}" type="presParOf" srcId="{300FC265-FB26-4C51-A16A-70FCBAE5A96D}" destId="{FEDF19EE-E617-4199-B334-1EE0134993A6}" srcOrd="16" destOrd="0" presId="urn:microsoft.com/office/officeart/2005/8/layout/process4"/>
    <dgm:cxn modelId="{770EB0A8-B411-4714-9DC5-E315182114FC}" type="presParOf" srcId="{FEDF19EE-E617-4199-B334-1EE0134993A6}" destId="{853FEB82-A26A-495C-AB6C-24B3C677D1A6}" srcOrd="0" destOrd="0" presId="urn:microsoft.com/office/officeart/2005/8/layout/process4"/>
    <dgm:cxn modelId="{820A1F08-8740-4141-B542-4D3E6B1895DA}" type="presParOf" srcId="{300FC265-FB26-4C51-A16A-70FCBAE5A96D}" destId="{8A4AB2A2-5C48-4A7D-9A1A-E78867E7F1BA}" srcOrd="17" destOrd="0" presId="urn:microsoft.com/office/officeart/2005/8/layout/process4"/>
    <dgm:cxn modelId="{20020EDB-99BC-498D-BF10-9F0D73B6738D}" type="presParOf" srcId="{300FC265-FB26-4C51-A16A-70FCBAE5A96D}" destId="{1B152761-FE30-49F4-B627-F38E3E1C3AA4}" srcOrd="18" destOrd="0" presId="urn:microsoft.com/office/officeart/2005/8/layout/process4"/>
    <dgm:cxn modelId="{8B2EE351-FCDC-4D95-BC4F-EE071E692BFC}" type="presParOf" srcId="{1B152761-FE30-49F4-B627-F38E3E1C3AA4}" destId="{97C7F1EE-6890-4CBC-93E2-B3C548E8D712}" srcOrd="0" destOrd="0" presId="urn:microsoft.com/office/officeart/2005/8/layout/process4"/>
    <dgm:cxn modelId="{8939B6CE-51B0-461D-9567-FE1054970BF5}" type="presParOf" srcId="{300FC265-FB26-4C51-A16A-70FCBAE5A96D}" destId="{4ABD7CF1-1643-4A1C-AC44-91F0D9ECB001}" srcOrd="19" destOrd="0" presId="urn:microsoft.com/office/officeart/2005/8/layout/process4"/>
    <dgm:cxn modelId="{65792158-B4C9-43F0-902E-BD1E57BFCDCE}" type="presParOf" srcId="{300FC265-FB26-4C51-A16A-70FCBAE5A96D}" destId="{68195F3B-8DE5-4E95-9E61-8EE7AEA502F6}" srcOrd="20" destOrd="0" presId="urn:microsoft.com/office/officeart/2005/8/layout/process4"/>
    <dgm:cxn modelId="{5B6FE959-1F5E-4A7D-8C67-02138C667855}" type="presParOf" srcId="{68195F3B-8DE5-4E95-9E61-8EE7AEA502F6}" destId="{F5367724-C6A0-497D-BC09-A5AB376DC1A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6284B1-443B-4828-B9DB-A7B74F65D221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144150-AE3D-4552-B9CC-52B991A8F7CD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dirty="0" smtClean="0"/>
            <a:t>Одночасно з визначенням кількості соку в рослині подрібнену в кашицю рослину зважують.</a:t>
          </a:r>
          <a:endParaRPr lang="ru-RU" sz="1600" dirty="0"/>
        </a:p>
      </dgm:t>
    </dgm:pt>
    <dgm:pt modelId="{7FF7DCF0-4AD5-496C-AE53-3D340790FA6F}" type="parTrans" cxnId="{0AB28A68-FA36-407A-BBDB-F9A95606A0F5}">
      <dgm:prSet/>
      <dgm:spPr/>
      <dgm:t>
        <a:bodyPr/>
        <a:lstStyle/>
        <a:p>
          <a:endParaRPr lang="ru-RU"/>
        </a:p>
      </dgm:t>
    </dgm:pt>
    <dgm:pt modelId="{54BC1620-8CC5-4574-A136-632FC2E6AA2C}" type="sibTrans" cxnId="{0AB28A68-FA36-407A-BBDB-F9A95606A0F5}">
      <dgm:prSet/>
      <dgm:spPr/>
      <dgm:t>
        <a:bodyPr/>
        <a:lstStyle/>
        <a:p>
          <a:endParaRPr lang="ru-RU"/>
        </a:p>
      </dgm:t>
    </dgm:pt>
    <dgm:pt modelId="{5872FF40-6E4F-490B-AE70-63D639C4A4AE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dirty="0" smtClean="0"/>
            <a:t>Беруть половинну кількість по масі рослини спирту етилового 90%-</a:t>
          </a:r>
          <a:r>
            <a:rPr lang="uk-UA" sz="1600" dirty="0" err="1" smtClean="0"/>
            <a:t>вого</a:t>
          </a:r>
          <a:r>
            <a:rPr lang="uk-UA" sz="1600" dirty="0" smtClean="0"/>
            <a:t>, змочують ним подрібнену частину рослини настільки, щоб воно перетворилось в густу кашицю. </a:t>
          </a:r>
          <a:endParaRPr lang="ru-RU" sz="1600" dirty="0"/>
        </a:p>
      </dgm:t>
    </dgm:pt>
    <dgm:pt modelId="{62132CAD-7B5E-4F9B-829F-6C8DE60BDDBD}" type="parTrans" cxnId="{41AB287E-90BC-4755-BEE3-E18B43BA2B1A}">
      <dgm:prSet/>
      <dgm:spPr/>
      <dgm:t>
        <a:bodyPr/>
        <a:lstStyle/>
        <a:p>
          <a:endParaRPr lang="ru-RU"/>
        </a:p>
      </dgm:t>
    </dgm:pt>
    <dgm:pt modelId="{9CFB8AD6-F136-43F5-BF8C-8E4B918B0CFF}" type="sibTrans" cxnId="{41AB287E-90BC-4755-BEE3-E18B43BA2B1A}">
      <dgm:prSet/>
      <dgm:spPr/>
      <dgm:t>
        <a:bodyPr/>
        <a:lstStyle/>
        <a:p>
          <a:endParaRPr lang="ru-RU"/>
        </a:p>
      </dgm:t>
    </dgm:pt>
    <dgm:pt modelId="{F115870E-17B4-4ECC-8EB0-FFB51C408AB8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smtClean="0"/>
            <a:t>Після визначення вмісту соку додають ще стільки ж спирту етилового 90%-вого, щоб его вага дорівнювала кількості соку в рослині.</a:t>
          </a:r>
          <a:endParaRPr lang="ru-RU" sz="1600"/>
        </a:p>
      </dgm:t>
    </dgm:pt>
    <dgm:pt modelId="{49ECB472-84A5-4EFF-AA2F-0ED8A2AB3F3B}" type="parTrans" cxnId="{A809AE4F-881B-4E89-997B-341FED14C76B}">
      <dgm:prSet/>
      <dgm:spPr/>
      <dgm:t>
        <a:bodyPr/>
        <a:lstStyle/>
        <a:p>
          <a:endParaRPr lang="ru-RU"/>
        </a:p>
      </dgm:t>
    </dgm:pt>
    <dgm:pt modelId="{1BE5024D-1E8B-4EB2-8560-6A6D16CAB4A4}" type="sibTrans" cxnId="{A809AE4F-881B-4E89-997B-341FED14C76B}">
      <dgm:prSet/>
      <dgm:spPr/>
      <dgm:t>
        <a:bodyPr/>
        <a:lstStyle/>
        <a:p>
          <a:endParaRPr lang="ru-RU"/>
        </a:p>
      </dgm:t>
    </dgm:pt>
    <dgm:pt modelId="{61AC44A2-D60E-4BC1-AE38-BD8C6C71AE2C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smtClean="0"/>
            <a:t>Отриману масу ретельно перемішують та залишають на 8-14 днів для мацерації.</a:t>
          </a:r>
          <a:endParaRPr lang="ru-RU" sz="1600"/>
        </a:p>
      </dgm:t>
    </dgm:pt>
    <dgm:pt modelId="{3C9DCDB8-072D-407D-959B-AF1A9E08DDB7}" type="parTrans" cxnId="{4B0C94AD-3B3C-46C0-AECE-C751A782CA22}">
      <dgm:prSet/>
      <dgm:spPr/>
      <dgm:t>
        <a:bodyPr/>
        <a:lstStyle/>
        <a:p>
          <a:endParaRPr lang="ru-RU"/>
        </a:p>
      </dgm:t>
    </dgm:pt>
    <dgm:pt modelId="{76F3DC50-2191-4652-94A7-4EBDF4247591}" type="sibTrans" cxnId="{4B0C94AD-3B3C-46C0-AECE-C751A782CA22}">
      <dgm:prSet/>
      <dgm:spPr/>
      <dgm:t>
        <a:bodyPr/>
        <a:lstStyle/>
        <a:p>
          <a:endParaRPr lang="ru-RU"/>
        </a:p>
      </dgm:t>
    </dgm:pt>
    <dgm:pt modelId="{B655ABAE-71AE-46CB-BE7F-D38A0C5BC8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smtClean="0"/>
            <a:t>Рідини зливають та масу віджимають пресом. </a:t>
          </a:r>
          <a:endParaRPr lang="ru-RU" sz="1600"/>
        </a:p>
      </dgm:t>
    </dgm:pt>
    <dgm:pt modelId="{6C0860E2-B5E7-4AC3-B0DF-D95BBC3F7683}" type="parTrans" cxnId="{7CC93B53-CE9A-4D89-A50D-20F128A81D34}">
      <dgm:prSet/>
      <dgm:spPr/>
      <dgm:t>
        <a:bodyPr/>
        <a:lstStyle/>
        <a:p>
          <a:endParaRPr lang="ru-RU"/>
        </a:p>
      </dgm:t>
    </dgm:pt>
    <dgm:pt modelId="{3CC5BB00-55ED-4183-8E2F-60AAF54AB1D0}" type="sibTrans" cxnId="{7CC93B53-CE9A-4D89-A50D-20F128A81D34}">
      <dgm:prSet/>
      <dgm:spPr/>
      <dgm:t>
        <a:bodyPr/>
        <a:lstStyle/>
        <a:p>
          <a:endParaRPr lang="ru-RU"/>
        </a:p>
      </dgm:t>
    </dgm:pt>
    <dgm:pt modelId="{A985B439-739C-49CD-8833-5C7039EAE245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smtClean="0"/>
            <a:t>Обидві рідини змішують та ставлять у прохолодне місце, після чого фільтрують.</a:t>
          </a:r>
          <a:endParaRPr lang="ru-RU" sz="1600"/>
        </a:p>
      </dgm:t>
    </dgm:pt>
    <dgm:pt modelId="{9707EED6-B0F6-4EAD-B0E4-10A3074693B4}" type="parTrans" cxnId="{8EF1B435-CB76-4C97-8631-7F47A7FFBA29}">
      <dgm:prSet/>
      <dgm:spPr/>
      <dgm:t>
        <a:bodyPr/>
        <a:lstStyle/>
        <a:p>
          <a:endParaRPr lang="ru-RU"/>
        </a:p>
      </dgm:t>
    </dgm:pt>
    <dgm:pt modelId="{A1926CFE-043E-4F5D-B27E-B03E10824AC5}" type="sibTrans" cxnId="{8EF1B435-CB76-4C97-8631-7F47A7FFBA29}">
      <dgm:prSet/>
      <dgm:spPr/>
      <dgm:t>
        <a:bodyPr/>
        <a:lstStyle/>
        <a:p>
          <a:endParaRPr lang="ru-RU"/>
        </a:p>
      </dgm:t>
    </dgm:pt>
    <dgm:pt modelId="{43655E2E-66BB-4187-B496-F36FED674D7E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smtClean="0"/>
            <a:t>Отримана після фільтрації есенція має бути прозора.</a:t>
          </a:r>
          <a:endParaRPr lang="ru-RU" sz="1600"/>
        </a:p>
      </dgm:t>
    </dgm:pt>
    <dgm:pt modelId="{BCE7BED6-6A31-4BFB-B1CC-5DD086BA261B}" type="parTrans" cxnId="{9DE60907-C838-4F61-96B2-741E5AAC1E35}">
      <dgm:prSet/>
      <dgm:spPr/>
      <dgm:t>
        <a:bodyPr/>
        <a:lstStyle/>
        <a:p>
          <a:endParaRPr lang="ru-RU"/>
        </a:p>
      </dgm:t>
    </dgm:pt>
    <dgm:pt modelId="{80DE86DD-D27C-4A8A-9D96-0C8BDA3B9A2F}" type="sibTrans" cxnId="{9DE60907-C838-4F61-96B2-741E5AAC1E35}">
      <dgm:prSet/>
      <dgm:spPr/>
      <dgm:t>
        <a:bodyPr/>
        <a:lstStyle/>
        <a:p>
          <a:endParaRPr lang="ru-RU"/>
        </a:p>
      </dgm:t>
    </dgm:pt>
    <dgm:pt modelId="{197FE2C0-09C2-406C-BD41-2BA74CFD0831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dirty="0" smtClean="0"/>
            <a:t>Таким чином, вміст лікарської речовини в есенції приготовленій по  § 3 </a:t>
          </a:r>
          <a:r>
            <a:rPr lang="uk-UA" sz="1600" b="1" u="sng" dirty="0" smtClean="0"/>
            <a:t>дорівнює1:3</a:t>
          </a:r>
          <a:endParaRPr lang="ru-RU" sz="1600" b="1" u="sng" dirty="0"/>
        </a:p>
      </dgm:t>
    </dgm:pt>
    <dgm:pt modelId="{D6BA33EF-B1B8-4329-A825-068F82A71DF8}" type="parTrans" cxnId="{2E90A32C-4950-4C34-9D97-98655F55F639}">
      <dgm:prSet/>
      <dgm:spPr/>
      <dgm:t>
        <a:bodyPr/>
        <a:lstStyle/>
        <a:p>
          <a:endParaRPr lang="ru-RU"/>
        </a:p>
      </dgm:t>
    </dgm:pt>
    <dgm:pt modelId="{F2990DA1-111C-4D95-BDCB-58933FC27393}" type="sibTrans" cxnId="{2E90A32C-4950-4C34-9D97-98655F55F639}">
      <dgm:prSet/>
      <dgm:spPr/>
      <dgm:t>
        <a:bodyPr/>
        <a:lstStyle/>
        <a:p>
          <a:endParaRPr lang="ru-RU"/>
        </a:p>
      </dgm:t>
    </dgm:pt>
    <dgm:pt modelId="{C029BDEB-7FBB-4616-A405-4D481AB17772}" type="pres">
      <dgm:prSet presAssocID="{226284B1-443B-4828-B9DB-A7B74F65D221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FBFE5A-1C02-4B46-8AA7-2E4733C438AD}" type="pres">
      <dgm:prSet presAssocID="{4D144150-AE3D-4552-B9CC-52B991A8F7CD}" presName="node" presStyleLbl="node1" presStyleIdx="0" presStyleCnt="8" custScaleX="4209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E786E8-DCC9-4B17-B4E8-60FB29B25A48}" type="pres">
      <dgm:prSet presAssocID="{54BC1620-8CC5-4574-A136-632FC2E6AA2C}" presName="sibTrans" presStyleLbl="sibTrans2D1" presStyleIdx="0" presStyleCnt="7"/>
      <dgm:spPr/>
      <dgm:t>
        <a:bodyPr/>
        <a:lstStyle/>
        <a:p>
          <a:endParaRPr lang="ru-RU"/>
        </a:p>
      </dgm:t>
    </dgm:pt>
    <dgm:pt modelId="{EFEB8120-C22A-47F4-BB07-0041DE69CCF3}" type="pres">
      <dgm:prSet presAssocID="{54BC1620-8CC5-4574-A136-632FC2E6AA2C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465EABE6-EF49-4919-83A4-0E9E42C9573A}" type="pres">
      <dgm:prSet presAssocID="{5872FF40-6E4F-490B-AE70-63D639C4A4AE}" presName="node" presStyleLbl="node1" presStyleIdx="1" presStyleCnt="8" custScaleX="4209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0E6547-A294-495A-95B0-B3633F8195EF}" type="pres">
      <dgm:prSet presAssocID="{9CFB8AD6-F136-43F5-BF8C-8E4B918B0CFF}" presName="sibTrans" presStyleLbl="sibTrans2D1" presStyleIdx="1" presStyleCnt="7"/>
      <dgm:spPr/>
      <dgm:t>
        <a:bodyPr/>
        <a:lstStyle/>
        <a:p>
          <a:endParaRPr lang="ru-RU"/>
        </a:p>
      </dgm:t>
    </dgm:pt>
    <dgm:pt modelId="{37D90438-7CC8-478E-945A-D01DB648F2CC}" type="pres">
      <dgm:prSet presAssocID="{9CFB8AD6-F136-43F5-BF8C-8E4B918B0CFF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61703EC9-57FC-4E73-9AA4-43165563E908}" type="pres">
      <dgm:prSet presAssocID="{F115870E-17B4-4ECC-8EB0-FFB51C408AB8}" presName="node" presStyleLbl="node1" presStyleIdx="2" presStyleCnt="8" custScaleX="4209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B5855-3BC8-4483-A178-9F6419849BE7}" type="pres">
      <dgm:prSet presAssocID="{1BE5024D-1E8B-4EB2-8560-6A6D16CAB4A4}" presName="sibTrans" presStyleLbl="sibTrans2D1" presStyleIdx="2" presStyleCnt="7"/>
      <dgm:spPr/>
      <dgm:t>
        <a:bodyPr/>
        <a:lstStyle/>
        <a:p>
          <a:endParaRPr lang="ru-RU"/>
        </a:p>
      </dgm:t>
    </dgm:pt>
    <dgm:pt modelId="{0C90BF79-BD86-4582-A087-8D701F3D3798}" type="pres">
      <dgm:prSet presAssocID="{1BE5024D-1E8B-4EB2-8560-6A6D16CAB4A4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D69B8938-1786-45AF-A82A-67CCE90A7CA0}" type="pres">
      <dgm:prSet presAssocID="{61AC44A2-D60E-4BC1-AE38-BD8C6C71AE2C}" presName="node" presStyleLbl="node1" presStyleIdx="3" presStyleCnt="8" custScaleX="4209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7BBE27-2174-4472-853F-EA8FC89AB63E}" type="pres">
      <dgm:prSet presAssocID="{76F3DC50-2191-4652-94A7-4EBDF4247591}" presName="sibTrans" presStyleLbl="sibTrans2D1" presStyleIdx="3" presStyleCnt="7"/>
      <dgm:spPr/>
      <dgm:t>
        <a:bodyPr/>
        <a:lstStyle/>
        <a:p>
          <a:endParaRPr lang="ru-RU"/>
        </a:p>
      </dgm:t>
    </dgm:pt>
    <dgm:pt modelId="{3251F30A-F7F2-47E6-A71C-3A4D02460DD6}" type="pres">
      <dgm:prSet presAssocID="{76F3DC50-2191-4652-94A7-4EBDF4247591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F7B1CA7C-9206-4EF9-A4DC-56D0C532A5FF}" type="pres">
      <dgm:prSet presAssocID="{B655ABAE-71AE-46CB-BE7F-D38A0C5BC870}" presName="node" presStyleLbl="node1" presStyleIdx="4" presStyleCnt="8" custScaleX="4209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D85A70-D390-42DD-B896-DA0D0C67CF11}" type="pres">
      <dgm:prSet presAssocID="{3CC5BB00-55ED-4183-8E2F-60AAF54AB1D0}" presName="sibTrans" presStyleLbl="sibTrans2D1" presStyleIdx="4" presStyleCnt="7"/>
      <dgm:spPr/>
      <dgm:t>
        <a:bodyPr/>
        <a:lstStyle/>
        <a:p>
          <a:endParaRPr lang="ru-RU"/>
        </a:p>
      </dgm:t>
    </dgm:pt>
    <dgm:pt modelId="{83AC0108-29CA-41EA-B0E9-57048943D72C}" type="pres">
      <dgm:prSet presAssocID="{3CC5BB00-55ED-4183-8E2F-60AAF54AB1D0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D46BC6C0-5A11-4174-807B-0CE6CCE0A333}" type="pres">
      <dgm:prSet presAssocID="{A985B439-739C-49CD-8833-5C7039EAE245}" presName="node" presStyleLbl="node1" presStyleIdx="5" presStyleCnt="8" custScaleX="4209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4AC46A-FE4D-4233-A261-D1FF34E17103}" type="pres">
      <dgm:prSet presAssocID="{A1926CFE-043E-4F5D-B27E-B03E10824AC5}" presName="sibTrans" presStyleLbl="sibTrans2D1" presStyleIdx="5" presStyleCnt="7"/>
      <dgm:spPr/>
      <dgm:t>
        <a:bodyPr/>
        <a:lstStyle/>
        <a:p>
          <a:endParaRPr lang="ru-RU"/>
        </a:p>
      </dgm:t>
    </dgm:pt>
    <dgm:pt modelId="{DB7D130D-2418-44CA-95A8-CB8F8D2D742A}" type="pres">
      <dgm:prSet presAssocID="{A1926CFE-043E-4F5D-B27E-B03E10824AC5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0B218A63-408C-4604-BFB3-624D61983137}" type="pres">
      <dgm:prSet presAssocID="{43655E2E-66BB-4187-B496-F36FED674D7E}" presName="node" presStyleLbl="node1" presStyleIdx="6" presStyleCnt="8" custScaleX="4209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69B270-99EA-4434-A7E3-FEBFDC7B71E5}" type="pres">
      <dgm:prSet presAssocID="{80DE86DD-D27C-4A8A-9D96-0C8BDA3B9A2F}" presName="sibTrans" presStyleLbl="sibTrans2D1" presStyleIdx="6" presStyleCnt="7"/>
      <dgm:spPr/>
      <dgm:t>
        <a:bodyPr/>
        <a:lstStyle/>
        <a:p>
          <a:endParaRPr lang="ru-RU"/>
        </a:p>
      </dgm:t>
    </dgm:pt>
    <dgm:pt modelId="{03A964A9-FAE0-44D7-96E1-1ACEB7023916}" type="pres">
      <dgm:prSet presAssocID="{80DE86DD-D27C-4A8A-9D96-0C8BDA3B9A2F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518FE926-7049-4988-B1C6-B193EA95DAA6}" type="pres">
      <dgm:prSet presAssocID="{197FE2C0-09C2-406C-BD41-2BA74CFD0831}" presName="node" presStyleLbl="node1" presStyleIdx="7" presStyleCnt="8" custScaleX="4209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90A32C-4950-4C34-9D97-98655F55F639}" srcId="{226284B1-443B-4828-B9DB-A7B74F65D221}" destId="{197FE2C0-09C2-406C-BD41-2BA74CFD0831}" srcOrd="7" destOrd="0" parTransId="{D6BA33EF-B1B8-4329-A825-068F82A71DF8}" sibTransId="{F2990DA1-111C-4D95-BDCB-58933FC27393}"/>
    <dgm:cxn modelId="{41E9245A-FE31-462F-9CDD-AB448A3BA111}" type="presOf" srcId="{76F3DC50-2191-4652-94A7-4EBDF4247591}" destId="{3251F30A-F7F2-47E6-A71C-3A4D02460DD6}" srcOrd="1" destOrd="0" presId="urn:microsoft.com/office/officeart/2005/8/layout/process2"/>
    <dgm:cxn modelId="{7B154ACC-DC9D-4B47-A1CF-5326E5D3984C}" type="presOf" srcId="{B655ABAE-71AE-46CB-BE7F-D38A0C5BC870}" destId="{F7B1CA7C-9206-4EF9-A4DC-56D0C532A5FF}" srcOrd="0" destOrd="0" presId="urn:microsoft.com/office/officeart/2005/8/layout/process2"/>
    <dgm:cxn modelId="{84D35C2C-812F-4CE0-8D76-DF8886FB1FFC}" type="presOf" srcId="{9CFB8AD6-F136-43F5-BF8C-8E4B918B0CFF}" destId="{0B0E6547-A294-495A-95B0-B3633F8195EF}" srcOrd="0" destOrd="0" presId="urn:microsoft.com/office/officeart/2005/8/layout/process2"/>
    <dgm:cxn modelId="{A809AE4F-881B-4E89-997B-341FED14C76B}" srcId="{226284B1-443B-4828-B9DB-A7B74F65D221}" destId="{F115870E-17B4-4ECC-8EB0-FFB51C408AB8}" srcOrd="2" destOrd="0" parTransId="{49ECB472-84A5-4EFF-AA2F-0ED8A2AB3F3B}" sibTransId="{1BE5024D-1E8B-4EB2-8560-6A6D16CAB4A4}"/>
    <dgm:cxn modelId="{16D8AF92-D4CC-4BA0-A079-109A5819C11D}" type="presOf" srcId="{F115870E-17B4-4ECC-8EB0-FFB51C408AB8}" destId="{61703EC9-57FC-4E73-9AA4-43165563E908}" srcOrd="0" destOrd="0" presId="urn:microsoft.com/office/officeart/2005/8/layout/process2"/>
    <dgm:cxn modelId="{79D0103B-0A02-45DC-B31C-78C1D6BE8504}" type="presOf" srcId="{80DE86DD-D27C-4A8A-9D96-0C8BDA3B9A2F}" destId="{03A964A9-FAE0-44D7-96E1-1ACEB7023916}" srcOrd="1" destOrd="0" presId="urn:microsoft.com/office/officeart/2005/8/layout/process2"/>
    <dgm:cxn modelId="{6B4D9440-9D2C-4950-85CE-D4FF82D32BFA}" type="presOf" srcId="{54BC1620-8CC5-4574-A136-632FC2E6AA2C}" destId="{1DE786E8-DCC9-4B17-B4E8-60FB29B25A48}" srcOrd="0" destOrd="0" presId="urn:microsoft.com/office/officeart/2005/8/layout/process2"/>
    <dgm:cxn modelId="{A67580E5-081A-4A2F-94EC-625022E58667}" type="presOf" srcId="{A1926CFE-043E-4F5D-B27E-B03E10824AC5}" destId="{DB7D130D-2418-44CA-95A8-CB8F8D2D742A}" srcOrd="1" destOrd="0" presId="urn:microsoft.com/office/officeart/2005/8/layout/process2"/>
    <dgm:cxn modelId="{41AB287E-90BC-4755-BEE3-E18B43BA2B1A}" srcId="{226284B1-443B-4828-B9DB-A7B74F65D221}" destId="{5872FF40-6E4F-490B-AE70-63D639C4A4AE}" srcOrd="1" destOrd="0" parTransId="{62132CAD-7B5E-4F9B-829F-6C8DE60BDDBD}" sibTransId="{9CFB8AD6-F136-43F5-BF8C-8E4B918B0CFF}"/>
    <dgm:cxn modelId="{48223EFB-CC93-4290-BB82-2DC9FF0E99E8}" type="presOf" srcId="{A1926CFE-043E-4F5D-B27E-B03E10824AC5}" destId="{354AC46A-FE4D-4233-A261-D1FF34E17103}" srcOrd="0" destOrd="0" presId="urn:microsoft.com/office/officeart/2005/8/layout/process2"/>
    <dgm:cxn modelId="{EB032FC9-C166-4460-AF05-2D73FD028FC2}" type="presOf" srcId="{197FE2C0-09C2-406C-BD41-2BA74CFD0831}" destId="{518FE926-7049-4988-B1C6-B193EA95DAA6}" srcOrd="0" destOrd="0" presId="urn:microsoft.com/office/officeart/2005/8/layout/process2"/>
    <dgm:cxn modelId="{1593424B-D9B0-4651-B411-28ED0A906E0B}" type="presOf" srcId="{3CC5BB00-55ED-4183-8E2F-60AAF54AB1D0}" destId="{83AC0108-29CA-41EA-B0E9-57048943D72C}" srcOrd="1" destOrd="0" presId="urn:microsoft.com/office/officeart/2005/8/layout/process2"/>
    <dgm:cxn modelId="{911C85E5-E2A5-4782-8F63-C6D5CA935B7D}" type="presOf" srcId="{43655E2E-66BB-4187-B496-F36FED674D7E}" destId="{0B218A63-408C-4604-BFB3-624D61983137}" srcOrd="0" destOrd="0" presId="urn:microsoft.com/office/officeart/2005/8/layout/process2"/>
    <dgm:cxn modelId="{255DEE99-8E55-4F89-900C-C26FE275A471}" type="presOf" srcId="{1BE5024D-1E8B-4EB2-8560-6A6D16CAB4A4}" destId="{0C90BF79-BD86-4582-A087-8D701F3D3798}" srcOrd="1" destOrd="0" presId="urn:microsoft.com/office/officeart/2005/8/layout/process2"/>
    <dgm:cxn modelId="{99F3AB2E-033B-4EE0-A774-F2A62FAA5777}" type="presOf" srcId="{226284B1-443B-4828-B9DB-A7B74F65D221}" destId="{C029BDEB-7FBB-4616-A405-4D481AB17772}" srcOrd="0" destOrd="0" presId="urn:microsoft.com/office/officeart/2005/8/layout/process2"/>
    <dgm:cxn modelId="{96259F94-6662-48B4-B8BB-50CE117F5C21}" type="presOf" srcId="{80DE86DD-D27C-4A8A-9D96-0C8BDA3B9A2F}" destId="{C969B270-99EA-4434-A7E3-FEBFDC7B71E5}" srcOrd="0" destOrd="0" presId="urn:microsoft.com/office/officeart/2005/8/layout/process2"/>
    <dgm:cxn modelId="{F42A10C1-D41A-4251-AF11-27343F480AF0}" type="presOf" srcId="{76F3DC50-2191-4652-94A7-4EBDF4247591}" destId="{C57BBE27-2174-4472-853F-EA8FC89AB63E}" srcOrd="0" destOrd="0" presId="urn:microsoft.com/office/officeart/2005/8/layout/process2"/>
    <dgm:cxn modelId="{9DE60907-C838-4F61-96B2-741E5AAC1E35}" srcId="{226284B1-443B-4828-B9DB-A7B74F65D221}" destId="{43655E2E-66BB-4187-B496-F36FED674D7E}" srcOrd="6" destOrd="0" parTransId="{BCE7BED6-6A31-4BFB-B1CC-5DD086BA261B}" sibTransId="{80DE86DD-D27C-4A8A-9D96-0C8BDA3B9A2F}"/>
    <dgm:cxn modelId="{1D938DA3-1ACD-4658-B984-F8DCB057C1C3}" type="presOf" srcId="{5872FF40-6E4F-490B-AE70-63D639C4A4AE}" destId="{465EABE6-EF49-4919-83A4-0E9E42C9573A}" srcOrd="0" destOrd="0" presId="urn:microsoft.com/office/officeart/2005/8/layout/process2"/>
    <dgm:cxn modelId="{FC750275-6554-471C-8D50-73B0A87570CB}" type="presOf" srcId="{1BE5024D-1E8B-4EB2-8560-6A6D16CAB4A4}" destId="{2F5B5855-3BC8-4483-A178-9F6419849BE7}" srcOrd="0" destOrd="0" presId="urn:microsoft.com/office/officeart/2005/8/layout/process2"/>
    <dgm:cxn modelId="{7CC93B53-CE9A-4D89-A50D-20F128A81D34}" srcId="{226284B1-443B-4828-B9DB-A7B74F65D221}" destId="{B655ABAE-71AE-46CB-BE7F-D38A0C5BC870}" srcOrd="4" destOrd="0" parTransId="{6C0860E2-B5E7-4AC3-B0DF-D95BBC3F7683}" sibTransId="{3CC5BB00-55ED-4183-8E2F-60AAF54AB1D0}"/>
    <dgm:cxn modelId="{9845CE85-6A3E-4686-B748-57809B4A3023}" type="presOf" srcId="{4D144150-AE3D-4552-B9CC-52B991A8F7CD}" destId="{3EFBFE5A-1C02-4B46-8AA7-2E4733C438AD}" srcOrd="0" destOrd="0" presId="urn:microsoft.com/office/officeart/2005/8/layout/process2"/>
    <dgm:cxn modelId="{0AB28A68-FA36-407A-BBDB-F9A95606A0F5}" srcId="{226284B1-443B-4828-B9DB-A7B74F65D221}" destId="{4D144150-AE3D-4552-B9CC-52B991A8F7CD}" srcOrd="0" destOrd="0" parTransId="{7FF7DCF0-4AD5-496C-AE53-3D340790FA6F}" sibTransId="{54BC1620-8CC5-4574-A136-632FC2E6AA2C}"/>
    <dgm:cxn modelId="{26D53881-9216-4790-8F47-EE034873F0EB}" type="presOf" srcId="{3CC5BB00-55ED-4183-8E2F-60AAF54AB1D0}" destId="{83D85A70-D390-42DD-B896-DA0D0C67CF11}" srcOrd="0" destOrd="0" presId="urn:microsoft.com/office/officeart/2005/8/layout/process2"/>
    <dgm:cxn modelId="{19B70DC3-67EB-4D6A-88D6-3EEB395ED026}" type="presOf" srcId="{9CFB8AD6-F136-43F5-BF8C-8E4B918B0CFF}" destId="{37D90438-7CC8-478E-945A-D01DB648F2CC}" srcOrd="1" destOrd="0" presId="urn:microsoft.com/office/officeart/2005/8/layout/process2"/>
    <dgm:cxn modelId="{E74D5A1A-C64F-44F8-B472-7B32292A0665}" type="presOf" srcId="{A985B439-739C-49CD-8833-5C7039EAE245}" destId="{D46BC6C0-5A11-4174-807B-0CE6CCE0A333}" srcOrd="0" destOrd="0" presId="urn:microsoft.com/office/officeart/2005/8/layout/process2"/>
    <dgm:cxn modelId="{4B0C94AD-3B3C-46C0-AECE-C751A782CA22}" srcId="{226284B1-443B-4828-B9DB-A7B74F65D221}" destId="{61AC44A2-D60E-4BC1-AE38-BD8C6C71AE2C}" srcOrd="3" destOrd="0" parTransId="{3C9DCDB8-072D-407D-959B-AF1A9E08DDB7}" sibTransId="{76F3DC50-2191-4652-94A7-4EBDF4247591}"/>
    <dgm:cxn modelId="{7BB54851-C82F-44E7-BDF9-0C9CD5808300}" type="presOf" srcId="{54BC1620-8CC5-4574-A136-632FC2E6AA2C}" destId="{EFEB8120-C22A-47F4-BB07-0041DE69CCF3}" srcOrd="1" destOrd="0" presId="urn:microsoft.com/office/officeart/2005/8/layout/process2"/>
    <dgm:cxn modelId="{8EF1B435-CB76-4C97-8631-7F47A7FFBA29}" srcId="{226284B1-443B-4828-B9DB-A7B74F65D221}" destId="{A985B439-739C-49CD-8833-5C7039EAE245}" srcOrd="5" destOrd="0" parTransId="{9707EED6-B0F6-4EAD-B0E4-10A3074693B4}" sibTransId="{A1926CFE-043E-4F5D-B27E-B03E10824AC5}"/>
    <dgm:cxn modelId="{CC7A3006-5D1C-4634-A030-0FF7B43B82D1}" type="presOf" srcId="{61AC44A2-D60E-4BC1-AE38-BD8C6C71AE2C}" destId="{D69B8938-1786-45AF-A82A-67CCE90A7CA0}" srcOrd="0" destOrd="0" presId="urn:microsoft.com/office/officeart/2005/8/layout/process2"/>
    <dgm:cxn modelId="{19107801-2C2C-4ECB-BA0E-E93DC105AA45}" type="presParOf" srcId="{C029BDEB-7FBB-4616-A405-4D481AB17772}" destId="{3EFBFE5A-1C02-4B46-8AA7-2E4733C438AD}" srcOrd="0" destOrd="0" presId="urn:microsoft.com/office/officeart/2005/8/layout/process2"/>
    <dgm:cxn modelId="{C78AE1E3-2ECD-4B3C-95CC-E1EFA298EFD7}" type="presParOf" srcId="{C029BDEB-7FBB-4616-A405-4D481AB17772}" destId="{1DE786E8-DCC9-4B17-B4E8-60FB29B25A48}" srcOrd="1" destOrd="0" presId="urn:microsoft.com/office/officeart/2005/8/layout/process2"/>
    <dgm:cxn modelId="{DAC88F5C-8D0B-48FC-A68F-0BB1EC9FB612}" type="presParOf" srcId="{1DE786E8-DCC9-4B17-B4E8-60FB29B25A48}" destId="{EFEB8120-C22A-47F4-BB07-0041DE69CCF3}" srcOrd="0" destOrd="0" presId="urn:microsoft.com/office/officeart/2005/8/layout/process2"/>
    <dgm:cxn modelId="{1BEF226D-F02A-4CD7-A744-62AAA62C3ED3}" type="presParOf" srcId="{C029BDEB-7FBB-4616-A405-4D481AB17772}" destId="{465EABE6-EF49-4919-83A4-0E9E42C9573A}" srcOrd="2" destOrd="0" presId="urn:microsoft.com/office/officeart/2005/8/layout/process2"/>
    <dgm:cxn modelId="{D0B466E4-71EF-4ABE-AFD3-E7E37B4E25CA}" type="presParOf" srcId="{C029BDEB-7FBB-4616-A405-4D481AB17772}" destId="{0B0E6547-A294-495A-95B0-B3633F8195EF}" srcOrd="3" destOrd="0" presId="urn:microsoft.com/office/officeart/2005/8/layout/process2"/>
    <dgm:cxn modelId="{3B0B4567-BE1E-4774-A438-58BA8CC550E7}" type="presParOf" srcId="{0B0E6547-A294-495A-95B0-B3633F8195EF}" destId="{37D90438-7CC8-478E-945A-D01DB648F2CC}" srcOrd="0" destOrd="0" presId="urn:microsoft.com/office/officeart/2005/8/layout/process2"/>
    <dgm:cxn modelId="{1457F7E3-752A-4D61-8A95-FD3154F1DF8A}" type="presParOf" srcId="{C029BDEB-7FBB-4616-A405-4D481AB17772}" destId="{61703EC9-57FC-4E73-9AA4-43165563E908}" srcOrd="4" destOrd="0" presId="urn:microsoft.com/office/officeart/2005/8/layout/process2"/>
    <dgm:cxn modelId="{0EAAA67E-9BED-420E-8B4D-C738198F3081}" type="presParOf" srcId="{C029BDEB-7FBB-4616-A405-4D481AB17772}" destId="{2F5B5855-3BC8-4483-A178-9F6419849BE7}" srcOrd="5" destOrd="0" presId="urn:microsoft.com/office/officeart/2005/8/layout/process2"/>
    <dgm:cxn modelId="{C65B5CDD-1B5B-49CB-8170-83603C7E6958}" type="presParOf" srcId="{2F5B5855-3BC8-4483-A178-9F6419849BE7}" destId="{0C90BF79-BD86-4582-A087-8D701F3D3798}" srcOrd="0" destOrd="0" presId="urn:microsoft.com/office/officeart/2005/8/layout/process2"/>
    <dgm:cxn modelId="{6092C674-B404-4FEA-849A-F6294D9C74DB}" type="presParOf" srcId="{C029BDEB-7FBB-4616-A405-4D481AB17772}" destId="{D69B8938-1786-45AF-A82A-67CCE90A7CA0}" srcOrd="6" destOrd="0" presId="urn:microsoft.com/office/officeart/2005/8/layout/process2"/>
    <dgm:cxn modelId="{F94F7723-CC6A-4D1E-A282-B2F9D964CD23}" type="presParOf" srcId="{C029BDEB-7FBB-4616-A405-4D481AB17772}" destId="{C57BBE27-2174-4472-853F-EA8FC89AB63E}" srcOrd="7" destOrd="0" presId="urn:microsoft.com/office/officeart/2005/8/layout/process2"/>
    <dgm:cxn modelId="{9BBF0AD3-A6E1-4BE9-93A6-17DDCC99C854}" type="presParOf" srcId="{C57BBE27-2174-4472-853F-EA8FC89AB63E}" destId="{3251F30A-F7F2-47E6-A71C-3A4D02460DD6}" srcOrd="0" destOrd="0" presId="urn:microsoft.com/office/officeart/2005/8/layout/process2"/>
    <dgm:cxn modelId="{E424C0C6-B88B-47BA-9E38-0BC4EC464F31}" type="presParOf" srcId="{C029BDEB-7FBB-4616-A405-4D481AB17772}" destId="{F7B1CA7C-9206-4EF9-A4DC-56D0C532A5FF}" srcOrd="8" destOrd="0" presId="urn:microsoft.com/office/officeart/2005/8/layout/process2"/>
    <dgm:cxn modelId="{90CE666E-5A8A-4505-B99C-568E82B2A67C}" type="presParOf" srcId="{C029BDEB-7FBB-4616-A405-4D481AB17772}" destId="{83D85A70-D390-42DD-B896-DA0D0C67CF11}" srcOrd="9" destOrd="0" presId="urn:microsoft.com/office/officeart/2005/8/layout/process2"/>
    <dgm:cxn modelId="{F49B159E-9350-4F10-9E0C-6CA1AB84927E}" type="presParOf" srcId="{83D85A70-D390-42DD-B896-DA0D0C67CF11}" destId="{83AC0108-29CA-41EA-B0E9-57048943D72C}" srcOrd="0" destOrd="0" presId="urn:microsoft.com/office/officeart/2005/8/layout/process2"/>
    <dgm:cxn modelId="{75B0FCAE-2023-48F9-B803-A096A21232B4}" type="presParOf" srcId="{C029BDEB-7FBB-4616-A405-4D481AB17772}" destId="{D46BC6C0-5A11-4174-807B-0CE6CCE0A333}" srcOrd="10" destOrd="0" presId="urn:microsoft.com/office/officeart/2005/8/layout/process2"/>
    <dgm:cxn modelId="{E58164F9-C16B-4CCE-9B75-1D2C9ECE29BF}" type="presParOf" srcId="{C029BDEB-7FBB-4616-A405-4D481AB17772}" destId="{354AC46A-FE4D-4233-A261-D1FF34E17103}" srcOrd="11" destOrd="0" presId="urn:microsoft.com/office/officeart/2005/8/layout/process2"/>
    <dgm:cxn modelId="{5AD13406-93BB-4107-9C7D-A412194414EF}" type="presParOf" srcId="{354AC46A-FE4D-4233-A261-D1FF34E17103}" destId="{DB7D130D-2418-44CA-95A8-CB8F8D2D742A}" srcOrd="0" destOrd="0" presId="urn:microsoft.com/office/officeart/2005/8/layout/process2"/>
    <dgm:cxn modelId="{96A8D528-0BA4-49D7-827F-83D4EF8E9CD8}" type="presParOf" srcId="{C029BDEB-7FBB-4616-A405-4D481AB17772}" destId="{0B218A63-408C-4604-BFB3-624D61983137}" srcOrd="12" destOrd="0" presId="urn:microsoft.com/office/officeart/2005/8/layout/process2"/>
    <dgm:cxn modelId="{8353DBFE-4505-4F73-859C-0BB5D65780DB}" type="presParOf" srcId="{C029BDEB-7FBB-4616-A405-4D481AB17772}" destId="{C969B270-99EA-4434-A7E3-FEBFDC7B71E5}" srcOrd="13" destOrd="0" presId="urn:microsoft.com/office/officeart/2005/8/layout/process2"/>
    <dgm:cxn modelId="{B6530E29-5A84-46A2-A7D1-0A24E53417AE}" type="presParOf" srcId="{C969B270-99EA-4434-A7E3-FEBFDC7B71E5}" destId="{03A964A9-FAE0-44D7-96E1-1ACEB7023916}" srcOrd="0" destOrd="0" presId="urn:microsoft.com/office/officeart/2005/8/layout/process2"/>
    <dgm:cxn modelId="{C890A8FE-69E0-45CD-99FB-8730E57A8C48}" type="presParOf" srcId="{C029BDEB-7FBB-4616-A405-4D481AB17772}" destId="{518FE926-7049-4988-B1C6-B193EA95DAA6}" srcOrd="1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6C48C-21F8-4285-8F29-66405D6DFEFD}">
      <dsp:nvSpPr>
        <dsp:cNvPr id="0" name=""/>
        <dsp:cNvSpPr/>
      </dsp:nvSpPr>
      <dsp:spPr>
        <a:xfrm>
          <a:off x="0" y="217144"/>
          <a:ext cx="10609972" cy="1113840"/>
        </a:xfrm>
        <a:prstGeom prst="roundRect">
          <a:avLst/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err="1" smtClean="0"/>
            <a:t>Настоянки</a:t>
          </a:r>
          <a:r>
            <a:rPr lang="ru-RU" sz="2800" kern="1200" dirty="0" smtClean="0"/>
            <a:t> </a:t>
          </a:r>
          <a:r>
            <a:rPr lang="ru-RU" sz="2800" kern="1200" dirty="0" err="1" smtClean="0"/>
            <a:t>гомеопатичні</a:t>
          </a:r>
          <a:r>
            <a:rPr lang="ru-RU" sz="2800" kern="1200" dirty="0" smtClean="0"/>
            <a:t> </a:t>
          </a:r>
          <a:r>
            <a:rPr lang="ru-RU" sz="2800" kern="1200" dirty="0" err="1" smtClean="0"/>
            <a:t>відрізняються</a:t>
          </a:r>
          <a:r>
            <a:rPr lang="ru-RU" sz="2800" kern="1200" dirty="0" smtClean="0"/>
            <a:t> </a:t>
          </a:r>
          <a:r>
            <a:rPr lang="ru-RU" sz="2800" kern="1200" dirty="0" err="1" smtClean="0"/>
            <a:t>від</a:t>
          </a:r>
          <a:r>
            <a:rPr lang="ru-RU" sz="2800" kern="1200" dirty="0" smtClean="0"/>
            <a:t> </a:t>
          </a:r>
          <a:r>
            <a:rPr lang="ru-RU" sz="2800" kern="1200" dirty="0" err="1" smtClean="0"/>
            <a:t>алопатичних</a:t>
          </a:r>
          <a:r>
            <a:rPr lang="ru-RU" sz="2800" kern="1200" dirty="0" smtClean="0"/>
            <a:t> в таких аспектах:</a:t>
          </a:r>
          <a:endParaRPr lang="ru-RU" sz="2800" kern="1200" dirty="0"/>
        </a:p>
      </dsp:txBody>
      <dsp:txXfrm>
        <a:off x="54373" y="271517"/>
        <a:ext cx="10501226" cy="1005094"/>
      </dsp:txXfrm>
    </dsp:sp>
    <dsp:sp modelId="{6F6269A4-EDD1-4A3D-810F-839C34FC2DD2}">
      <dsp:nvSpPr>
        <dsp:cNvPr id="0" name=""/>
        <dsp:cNvSpPr/>
      </dsp:nvSpPr>
      <dsp:spPr>
        <a:xfrm>
          <a:off x="0" y="1330984"/>
          <a:ext cx="10609972" cy="301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867" tIns="35560" rIns="199136" bIns="35560" numCol="1" spcCol="1270" anchor="t" anchorCtr="0">
          <a:noAutofit/>
        </a:bodyPr>
        <a:lstStyle/>
        <a:p>
          <a:pPr marL="228600" lvl="1" indent="-228600" algn="just" defTabSz="9779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1) </a:t>
          </a:r>
          <a:r>
            <a:rPr lang="ru-RU" sz="2200" kern="1200" dirty="0" err="1" smtClean="0"/>
            <a:t>джерела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отримання</a:t>
          </a:r>
          <a:r>
            <a:rPr lang="ru-RU" sz="2200" kern="1200" dirty="0" smtClean="0"/>
            <a:t> - </a:t>
          </a:r>
          <a:r>
            <a:rPr lang="ru-RU" sz="2200" kern="1200" dirty="0" err="1" smtClean="0"/>
            <a:t>використовуються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різні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частини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рослин</a:t>
          </a:r>
          <a:r>
            <a:rPr lang="ru-RU" sz="2200" kern="1200" dirty="0" smtClean="0"/>
            <a:t>. </a:t>
          </a:r>
          <a:r>
            <a:rPr lang="ru-RU" sz="2200" kern="1200" dirty="0" err="1" smtClean="0"/>
            <a:t>Наприклад</a:t>
          </a:r>
          <a:r>
            <a:rPr lang="ru-RU" sz="2200" kern="1200" dirty="0" smtClean="0"/>
            <a:t>, </a:t>
          </a:r>
          <a:r>
            <a:rPr lang="ru-RU" sz="2200" kern="1200" dirty="0" err="1" smtClean="0"/>
            <a:t>настоянка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арніки</a:t>
          </a:r>
          <a:r>
            <a:rPr lang="ru-RU" sz="2200" kern="1200" dirty="0" smtClean="0"/>
            <a:t> в аллопатии </a:t>
          </a:r>
          <a:r>
            <a:rPr lang="ru-RU" sz="2200" kern="1200" dirty="0" err="1" smtClean="0"/>
            <a:t>виготовляється</a:t>
          </a:r>
          <a:r>
            <a:rPr lang="ru-RU" sz="2200" kern="1200" dirty="0" smtClean="0"/>
            <a:t> з </a:t>
          </a:r>
          <a:r>
            <a:rPr lang="ru-RU" sz="2200" kern="1200" dirty="0" err="1" smtClean="0"/>
            <a:t>квіток</a:t>
          </a:r>
          <a:r>
            <a:rPr lang="ru-RU" sz="2200" kern="1200" dirty="0" smtClean="0"/>
            <a:t>, а в </a:t>
          </a:r>
          <a:r>
            <a:rPr lang="ru-RU" sz="2200" kern="1200" dirty="0" err="1" smtClean="0"/>
            <a:t>гомеопатії</a:t>
          </a:r>
          <a:r>
            <a:rPr lang="ru-RU" sz="2200" kern="1200" dirty="0" smtClean="0"/>
            <a:t> - з </a:t>
          </a:r>
          <a:r>
            <a:rPr lang="ru-RU" sz="2200" kern="1200" dirty="0" err="1" smtClean="0"/>
            <a:t>верхньої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частини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рослини</a:t>
          </a:r>
          <a:r>
            <a:rPr lang="ru-RU" sz="2200" kern="1200" dirty="0" smtClean="0"/>
            <a:t>, </a:t>
          </a:r>
          <a:r>
            <a:rPr lang="ru-RU" sz="2200" kern="1200" dirty="0" err="1" smtClean="0"/>
            <a:t>якщо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її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використовують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зовнішньо</a:t>
          </a:r>
          <a:r>
            <a:rPr lang="ru-RU" sz="2200" kern="1200" dirty="0" smtClean="0"/>
            <a:t>, </a:t>
          </a:r>
          <a:r>
            <a:rPr lang="ru-RU" sz="2200" kern="1200" dirty="0" err="1" smtClean="0"/>
            <a:t>або</a:t>
          </a:r>
          <a:r>
            <a:rPr lang="ru-RU" sz="2200" kern="1200" dirty="0" smtClean="0"/>
            <a:t> з </a:t>
          </a:r>
          <a:r>
            <a:rPr lang="ru-RU" sz="2200" kern="1200" dirty="0" err="1" smtClean="0"/>
            <a:t>коріння</a:t>
          </a:r>
          <a:r>
            <a:rPr lang="ru-RU" sz="2200" kern="1200" dirty="0" smtClean="0"/>
            <a:t>, </a:t>
          </a:r>
          <a:r>
            <a:rPr lang="ru-RU" sz="2200" kern="1200" dirty="0" err="1" smtClean="0"/>
            <a:t>якщо</a:t>
          </a:r>
          <a:r>
            <a:rPr lang="ru-RU" sz="2200" kern="1200" dirty="0" smtClean="0"/>
            <a:t> для </a:t>
          </a:r>
          <a:r>
            <a:rPr lang="ru-RU" sz="2200" kern="1200" dirty="0" err="1" smtClean="0"/>
            <a:t>внутрішнього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застосування</a:t>
          </a:r>
          <a:r>
            <a:rPr lang="ru-RU" sz="2200" kern="1200" dirty="0" smtClean="0"/>
            <a:t>;</a:t>
          </a:r>
          <a:endParaRPr lang="ru-RU" sz="2200" kern="1200" dirty="0"/>
        </a:p>
        <a:p>
          <a:pPr marL="228600" lvl="1" indent="-228600" algn="just" defTabSz="9779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smtClean="0"/>
            <a:t>2) різна концентрація екстрагенту. Наприклад, настоянку беладони в аллопатии готують на 40% етанолі (з листя), в гомеопатії - на 70% етанолі (вся рослина);</a:t>
          </a:r>
          <a:endParaRPr lang="ru-RU" sz="2200" kern="1200"/>
        </a:p>
        <a:p>
          <a:pPr marL="228600" lvl="1" indent="-228600" algn="just" defTabSz="9779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3) </a:t>
          </a:r>
          <a:r>
            <a:rPr lang="ru-RU" sz="2200" kern="1200" dirty="0" err="1" smtClean="0"/>
            <a:t>різне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співвідношення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сировини</a:t>
          </a:r>
          <a:r>
            <a:rPr lang="ru-RU" sz="2200" kern="1200" dirty="0" smtClean="0"/>
            <a:t> і </a:t>
          </a:r>
          <a:r>
            <a:rPr lang="ru-RU" sz="2200" kern="1200" dirty="0" err="1" smtClean="0"/>
            <a:t>екстрагента</a:t>
          </a:r>
          <a:r>
            <a:rPr lang="ru-RU" sz="2200" kern="1200" dirty="0" smtClean="0"/>
            <a:t>. У аллопатии 1:10, 1:30 для </a:t>
          </a:r>
          <a:r>
            <a:rPr lang="ru-RU" sz="2200" kern="1200" dirty="0" err="1" smtClean="0"/>
            <a:t>сильнодіючого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сировини</a:t>
          </a:r>
          <a:r>
            <a:rPr lang="ru-RU" sz="2200" kern="1200" dirty="0" smtClean="0"/>
            <a:t>, в </a:t>
          </a:r>
          <a:r>
            <a:rPr lang="ru-RU" sz="2200" kern="1200" dirty="0" err="1" smtClean="0"/>
            <a:t>гомеопатії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співвідношення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залежить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від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вмісту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діючих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речовин</a:t>
          </a:r>
          <a:r>
            <a:rPr lang="ru-RU" sz="2200" kern="1200" dirty="0" smtClean="0"/>
            <a:t>.</a:t>
          </a:r>
          <a:endParaRPr lang="ru-RU" sz="2200" kern="1200" dirty="0"/>
        </a:p>
      </dsp:txBody>
      <dsp:txXfrm>
        <a:off x="0" y="1330984"/>
        <a:ext cx="10609972" cy="30139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2FCBE-F3B6-42BE-9744-C633AF96C5BE}">
      <dsp:nvSpPr>
        <dsp:cNvPr id="0" name=""/>
        <dsp:cNvSpPr/>
      </dsp:nvSpPr>
      <dsp:spPr>
        <a:xfrm>
          <a:off x="0" y="5295705"/>
          <a:ext cx="7683305" cy="319866"/>
        </a:xfrm>
        <a:prstGeom prst="rect">
          <a:avLst/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11.Оформлення</a:t>
          </a:r>
          <a:endParaRPr lang="ru-RU" sz="2400" kern="1200" dirty="0"/>
        </a:p>
      </dsp:txBody>
      <dsp:txXfrm>
        <a:off x="0" y="5295705"/>
        <a:ext cx="7683305" cy="319866"/>
      </dsp:txXfrm>
    </dsp:sp>
    <dsp:sp modelId="{3DBD14C5-2611-491F-868C-A6575EA426DA}">
      <dsp:nvSpPr>
        <dsp:cNvPr id="0" name=""/>
        <dsp:cNvSpPr/>
      </dsp:nvSpPr>
      <dsp:spPr>
        <a:xfrm rot="10800000">
          <a:off x="0" y="4808549"/>
          <a:ext cx="7683305" cy="491954"/>
        </a:xfrm>
        <a:prstGeom prst="upArrowCallout">
          <a:avLst/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10.Відстоювання протягом 5 діб і фільтрування</a:t>
          </a:r>
          <a:endParaRPr lang="ru-RU" sz="2400" kern="1200" dirty="0"/>
        </a:p>
      </dsp:txBody>
      <dsp:txXfrm rot="10800000">
        <a:off x="0" y="4808549"/>
        <a:ext cx="7683305" cy="319657"/>
      </dsp:txXfrm>
    </dsp:sp>
    <dsp:sp modelId="{25842401-6871-4787-A392-8017F37A80B4}">
      <dsp:nvSpPr>
        <dsp:cNvPr id="0" name=""/>
        <dsp:cNvSpPr/>
      </dsp:nvSpPr>
      <dsp:spPr>
        <a:xfrm rot="10800000">
          <a:off x="0" y="4321392"/>
          <a:ext cx="7683305" cy="491954"/>
        </a:xfrm>
        <a:prstGeom prst="upArrowCallout">
          <a:avLst/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9.Змішування з розрахованою кількістю етанолу 45%</a:t>
          </a:r>
          <a:endParaRPr lang="ru-RU" sz="2400" kern="1200" dirty="0"/>
        </a:p>
      </dsp:txBody>
      <dsp:txXfrm rot="10800000">
        <a:off x="0" y="4321392"/>
        <a:ext cx="7683305" cy="319657"/>
      </dsp:txXfrm>
    </dsp:sp>
    <dsp:sp modelId="{44746FFD-72B3-4BEE-8A68-5DA02E9F4F09}">
      <dsp:nvSpPr>
        <dsp:cNvPr id="0" name=""/>
        <dsp:cNvSpPr/>
      </dsp:nvSpPr>
      <dsp:spPr>
        <a:xfrm rot="10800000">
          <a:off x="0" y="3834236"/>
          <a:ext cx="7683305" cy="491954"/>
        </a:xfrm>
        <a:prstGeom prst="upArrowCallout">
          <a:avLst/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8.Встановлення в фільтраті сухого залишку і БАВ</a:t>
          </a:r>
          <a:endParaRPr lang="ru-RU" sz="2400" kern="1200" dirty="0"/>
        </a:p>
      </dsp:txBody>
      <dsp:txXfrm rot="10800000">
        <a:off x="0" y="3834236"/>
        <a:ext cx="7683305" cy="319657"/>
      </dsp:txXfrm>
    </dsp:sp>
    <dsp:sp modelId="{4AC9D3BA-274B-4D7D-AE46-4B4C88EA03E5}">
      <dsp:nvSpPr>
        <dsp:cNvPr id="0" name=""/>
        <dsp:cNvSpPr/>
      </dsp:nvSpPr>
      <dsp:spPr>
        <a:xfrm rot="10800000">
          <a:off x="0" y="3347080"/>
          <a:ext cx="7683305" cy="491954"/>
        </a:xfrm>
        <a:prstGeom prst="upArrowCallout">
          <a:avLst/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7.Фільтрування</a:t>
          </a:r>
          <a:endParaRPr lang="ru-RU" sz="2400" kern="1200" dirty="0"/>
        </a:p>
      </dsp:txBody>
      <dsp:txXfrm rot="10800000">
        <a:off x="0" y="3347080"/>
        <a:ext cx="7683305" cy="319657"/>
      </dsp:txXfrm>
    </dsp:sp>
    <dsp:sp modelId="{5E46F598-1280-4511-8F10-325BAF3D4AF1}">
      <dsp:nvSpPr>
        <dsp:cNvPr id="0" name=""/>
        <dsp:cNvSpPr/>
      </dsp:nvSpPr>
      <dsp:spPr>
        <a:xfrm rot="10800000">
          <a:off x="0" y="2859924"/>
          <a:ext cx="7683305" cy="491954"/>
        </a:xfrm>
        <a:prstGeom prst="upArrowCallout">
          <a:avLst/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6.Настоювання протягом 5 діб</a:t>
          </a:r>
          <a:endParaRPr lang="ru-RU" sz="2400" kern="1200" dirty="0"/>
        </a:p>
      </dsp:txBody>
      <dsp:txXfrm rot="10800000">
        <a:off x="0" y="2859924"/>
        <a:ext cx="7683305" cy="319657"/>
      </dsp:txXfrm>
    </dsp:sp>
    <dsp:sp modelId="{E881C961-3BBA-4FBA-904E-7167750956A3}">
      <dsp:nvSpPr>
        <dsp:cNvPr id="0" name=""/>
        <dsp:cNvSpPr/>
      </dsp:nvSpPr>
      <dsp:spPr>
        <a:xfrm rot="10800000">
          <a:off x="0" y="1950081"/>
          <a:ext cx="7683305" cy="914641"/>
        </a:xfrm>
        <a:prstGeom prst="upArrowCallout">
          <a:avLst/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5.Змішування рівних частин соку і спирту етилового 90%, збовтування</a:t>
          </a:r>
          <a:endParaRPr lang="ru-RU" sz="2400" kern="1200" dirty="0"/>
        </a:p>
      </dsp:txBody>
      <dsp:txXfrm rot="10800000">
        <a:off x="0" y="1950081"/>
        <a:ext cx="7683305" cy="594306"/>
      </dsp:txXfrm>
    </dsp:sp>
    <dsp:sp modelId="{BCBBE0C9-DA06-4E5B-8948-07B433DC04C0}">
      <dsp:nvSpPr>
        <dsp:cNvPr id="0" name=""/>
        <dsp:cNvSpPr/>
      </dsp:nvSpPr>
      <dsp:spPr>
        <a:xfrm rot="10800000">
          <a:off x="0" y="1462925"/>
          <a:ext cx="7683305" cy="491954"/>
        </a:xfrm>
        <a:prstGeom prst="upArrowCallout">
          <a:avLst/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4.Зважування</a:t>
          </a:r>
          <a:endParaRPr lang="ru-RU" sz="2400" kern="1200" dirty="0"/>
        </a:p>
      </dsp:txBody>
      <dsp:txXfrm rot="10800000">
        <a:off x="0" y="1462925"/>
        <a:ext cx="7683305" cy="319657"/>
      </dsp:txXfrm>
    </dsp:sp>
    <dsp:sp modelId="{853FEB82-A26A-495C-AB6C-24B3C677D1A6}">
      <dsp:nvSpPr>
        <dsp:cNvPr id="0" name=""/>
        <dsp:cNvSpPr/>
      </dsp:nvSpPr>
      <dsp:spPr>
        <a:xfrm rot="10800000">
          <a:off x="0" y="975768"/>
          <a:ext cx="7683305" cy="491954"/>
        </a:xfrm>
        <a:prstGeom prst="upArrowCallout">
          <a:avLst/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3.Віджим соку</a:t>
          </a:r>
          <a:endParaRPr lang="ru-RU" sz="2400" kern="1200" dirty="0"/>
        </a:p>
      </dsp:txBody>
      <dsp:txXfrm rot="10800000">
        <a:off x="0" y="975768"/>
        <a:ext cx="7683305" cy="319657"/>
      </dsp:txXfrm>
    </dsp:sp>
    <dsp:sp modelId="{97C7F1EE-6890-4CBC-93E2-B3C548E8D712}">
      <dsp:nvSpPr>
        <dsp:cNvPr id="0" name=""/>
        <dsp:cNvSpPr/>
      </dsp:nvSpPr>
      <dsp:spPr>
        <a:xfrm rot="10800000">
          <a:off x="0" y="488612"/>
          <a:ext cx="7683305" cy="491954"/>
        </a:xfrm>
        <a:prstGeom prst="upArrowCallout">
          <a:avLst/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2.Подрібнювання сировини</a:t>
          </a:r>
          <a:endParaRPr lang="ru-RU" sz="2400" kern="1200" dirty="0"/>
        </a:p>
      </dsp:txBody>
      <dsp:txXfrm rot="10800000">
        <a:off x="0" y="488612"/>
        <a:ext cx="7683305" cy="319657"/>
      </dsp:txXfrm>
    </dsp:sp>
    <dsp:sp modelId="{F5367724-C6A0-497D-BC09-A5AB376DC1AB}">
      <dsp:nvSpPr>
        <dsp:cNvPr id="0" name=""/>
        <dsp:cNvSpPr/>
      </dsp:nvSpPr>
      <dsp:spPr>
        <a:xfrm rot="10800000">
          <a:off x="0" y="1456"/>
          <a:ext cx="7683305" cy="491954"/>
        </a:xfrm>
        <a:prstGeom prst="upArrowCallout">
          <a:avLst/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1.Cвіжа ЛРС</a:t>
          </a:r>
          <a:endParaRPr lang="ru-RU" sz="2400" kern="1200" dirty="0"/>
        </a:p>
      </dsp:txBody>
      <dsp:txXfrm rot="10800000">
        <a:off x="0" y="1456"/>
        <a:ext cx="7683305" cy="3196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FBFE5A-1C02-4B46-8AA7-2E4733C438AD}">
      <dsp:nvSpPr>
        <dsp:cNvPr id="0" name=""/>
        <dsp:cNvSpPr/>
      </dsp:nvSpPr>
      <dsp:spPr>
        <a:xfrm>
          <a:off x="4267" y="4372"/>
          <a:ext cx="8730608" cy="51855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Одночасно з визначенням кількості соку в рослині подрібнену в кашицю рослину зважують.</a:t>
          </a:r>
          <a:endParaRPr lang="ru-RU" sz="1600" kern="1200" dirty="0"/>
        </a:p>
      </dsp:txBody>
      <dsp:txXfrm>
        <a:off x="19455" y="19560"/>
        <a:ext cx="8700232" cy="488183"/>
      </dsp:txXfrm>
    </dsp:sp>
    <dsp:sp modelId="{1DE786E8-DCC9-4B17-B4E8-60FB29B25A48}">
      <dsp:nvSpPr>
        <dsp:cNvPr id="0" name=""/>
        <dsp:cNvSpPr/>
      </dsp:nvSpPr>
      <dsp:spPr>
        <a:xfrm rot="5400000">
          <a:off x="4272342" y="535895"/>
          <a:ext cx="194459" cy="2333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-5400000">
        <a:off x="4299566" y="555341"/>
        <a:ext cx="140011" cy="136121"/>
      </dsp:txXfrm>
    </dsp:sp>
    <dsp:sp modelId="{465EABE6-EF49-4919-83A4-0E9E42C9573A}">
      <dsp:nvSpPr>
        <dsp:cNvPr id="0" name=""/>
        <dsp:cNvSpPr/>
      </dsp:nvSpPr>
      <dsp:spPr>
        <a:xfrm>
          <a:off x="4267" y="782211"/>
          <a:ext cx="8730608" cy="51855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Беруть половинну кількість по масі рослини спирту етилового 90%-</a:t>
          </a:r>
          <a:r>
            <a:rPr lang="uk-UA" sz="1600" kern="1200" dirty="0" err="1" smtClean="0"/>
            <a:t>вого</a:t>
          </a:r>
          <a:r>
            <a:rPr lang="uk-UA" sz="1600" kern="1200" dirty="0" smtClean="0"/>
            <a:t>, змочують ним подрібнену частину рослини настільки, щоб воно перетворилось в густу кашицю. </a:t>
          </a:r>
          <a:endParaRPr lang="ru-RU" sz="1600" kern="1200" dirty="0"/>
        </a:p>
      </dsp:txBody>
      <dsp:txXfrm>
        <a:off x="19455" y="797399"/>
        <a:ext cx="8700232" cy="488183"/>
      </dsp:txXfrm>
    </dsp:sp>
    <dsp:sp modelId="{0B0E6547-A294-495A-95B0-B3633F8195EF}">
      <dsp:nvSpPr>
        <dsp:cNvPr id="0" name=""/>
        <dsp:cNvSpPr/>
      </dsp:nvSpPr>
      <dsp:spPr>
        <a:xfrm rot="5400000">
          <a:off x="4272342" y="1313734"/>
          <a:ext cx="194459" cy="2333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-5400000">
        <a:off x="4299566" y="1333180"/>
        <a:ext cx="140011" cy="136121"/>
      </dsp:txXfrm>
    </dsp:sp>
    <dsp:sp modelId="{61703EC9-57FC-4E73-9AA4-43165563E908}">
      <dsp:nvSpPr>
        <dsp:cNvPr id="0" name=""/>
        <dsp:cNvSpPr/>
      </dsp:nvSpPr>
      <dsp:spPr>
        <a:xfrm>
          <a:off x="4267" y="1560050"/>
          <a:ext cx="8730608" cy="51855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Після визначення вмісту соку додають ще стільки ж спирту етилового 90%-вого, щоб его вага дорівнювала кількості соку в рослині.</a:t>
          </a:r>
          <a:endParaRPr lang="ru-RU" sz="1600" kern="1200"/>
        </a:p>
      </dsp:txBody>
      <dsp:txXfrm>
        <a:off x="19455" y="1575238"/>
        <a:ext cx="8700232" cy="488183"/>
      </dsp:txXfrm>
    </dsp:sp>
    <dsp:sp modelId="{2F5B5855-3BC8-4483-A178-9F6419849BE7}">
      <dsp:nvSpPr>
        <dsp:cNvPr id="0" name=""/>
        <dsp:cNvSpPr/>
      </dsp:nvSpPr>
      <dsp:spPr>
        <a:xfrm rot="5400000">
          <a:off x="4272342" y="2091573"/>
          <a:ext cx="194459" cy="2333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-5400000">
        <a:off x="4299566" y="2111019"/>
        <a:ext cx="140011" cy="136121"/>
      </dsp:txXfrm>
    </dsp:sp>
    <dsp:sp modelId="{D69B8938-1786-45AF-A82A-67CCE90A7CA0}">
      <dsp:nvSpPr>
        <dsp:cNvPr id="0" name=""/>
        <dsp:cNvSpPr/>
      </dsp:nvSpPr>
      <dsp:spPr>
        <a:xfrm>
          <a:off x="4267" y="2337889"/>
          <a:ext cx="8730608" cy="51855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Отриману масу ретельно перемішують та залишають на 8-14 днів для мацерації.</a:t>
          </a:r>
          <a:endParaRPr lang="ru-RU" sz="1600" kern="1200"/>
        </a:p>
      </dsp:txBody>
      <dsp:txXfrm>
        <a:off x="19455" y="2353077"/>
        <a:ext cx="8700232" cy="488183"/>
      </dsp:txXfrm>
    </dsp:sp>
    <dsp:sp modelId="{C57BBE27-2174-4472-853F-EA8FC89AB63E}">
      <dsp:nvSpPr>
        <dsp:cNvPr id="0" name=""/>
        <dsp:cNvSpPr/>
      </dsp:nvSpPr>
      <dsp:spPr>
        <a:xfrm rot="5400000">
          <a:off x="4272342" y="2869412"/>
          <a:ext cx="194459" cy="2333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-5400000">
        <a:off x="4299566" y="2888858"/>
        <a:ext cx="140011" cy="136121"/>
      </dsp:txXfrm>
    </dsp:sp>
    <dsp:sp modelId="{F7B1CA7C-9206-4EF9-A4DC-56D0C532A5FF}">
      <dsp:nvSpPr>
        <dsp:cNvPr id="0" name=""/>
        <dsp:cNvSpPr/>
      </dsp:nvSpPr>
      <dsp:spPr>
        <a:xfrm>
          <a:off x="4267" y="3115728"/>
          <a:ext cx="8730608" cy="51855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Рідини зливають та масу віджимають пресом. </a:t>
          </a:r>
          <a:endParaRPr lang="ru-RU" sz="1600" kern="1200"/>
        </a:p>
      </dsp:txBody>
      <dsp:txXfrm>
        <a:off x="19455" y="3130916"/>
        <a:ext cx="8700232" cy="488183"/>
      </dsp:txXfrm>
    </dsp:sp>
    <dsp:sp modelId="{83D85A70-D390-42DD-B896-DA0D0C67CF11}">
      <dsp:nvSpPr>
        <dsp:cNvPr id="0" name=""/>
        <dsp:cNvSpPr/>
      </dsp:nvSpPr>
      <dsp:spPr>
        <a:xfrm rot="5400000">
          <a:off x="4272342" y="3647251"/>
          <a:ext cx="194459" cy="2333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-5400000">
        <a:off x="4299566" y="3666697"/>
        <a:ext cx="140011" cy="136121"/>
      </dsp:txXfrm>
    </dsp:sp>
    <dsp:sp modelId="{D46BC6C0-5A11-4174-807B-0CE6CCE0A333}">
      <dsp:nvSpPr>
        <dsp:cNvPr id="0" name=""/>
        <dsp:cNvSpPr/>
      </dsp:nvSpPr>
      <dsp:spPr>
        <a:xfrm>
          <a:off x="4267" y="3893567"/>
          <a:ext cx="8730608" cy="51855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Обидві рідини змішують та ставлять у прохолодне місце, після чого фільтрують.</a:t>
          </a:r>
          <a:endParaRPr lang="ru-RU" sz="1600" kern="1200"/>
        </a:p>
      </dsp:txBody>
      <dsp:txXfrm>
        <a:off x="19455" y="3908755"/>
        <a:ext cx="8700232" cy="488183"/>
      </dsp:txXfrm>
    </dsp:sp>
    <dsp:sp modelId="{354AC46A-FE4D-4233-A261-D1FF34E17103}">
      <dsp:nvSpPr>
        <dsp:cNvPr id="0" name=""/>
        <dsp:cNvSpPr/>
      </dsp:nvSpPr>
      <dsp:spPr>
        <a:xfrm rot="5400000">
          <a:off x="4272342" y="4425090"/>
          <a:ext cx="194459" cy="2333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-5400000">
        <a:off x="4299566" y="4444536"/>
        <a:ext cx="140011" cy="136121"/>
      </dsp:txXfrm>
    </dsp:sp>
    <dsp:sp modelId="{0B218A63-408C-4604-BFB3-624D61983137}">
      <dsp:nvSpPr>
        <dsp:cNvPr id="0" name=""/>
        <dsp:cNvSpPr/>
      </dsp:nvSpPr>
      <dsp:spPr>
        <a:xfrm>
          <a:off x="4267" y="4671406"/>
          <a:ext cx="8730608" cy="51855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Отримана після фільтрації есенція має бути прозора.</a:t>
          </a:r>
          <a:endParaRPr lang="ru-RU" sz="1600" kern="1200"/>
        </a:p>
      </dsp:txBody>
      <dsp:txXfrm>
        <a:off x="19455" y="4686594"/>
        <a:ext cx="8700232" cy="488183"/>
      </dsp:txXfrm>
    </dsp:sp>
    <dsp:sp modelId="{C969B270-99EA-4434-A7E3-FEBFDC7B71E5}">
      <dsp:nvSpPr>
        <dsp:cNvPr id="0" name=""/>
        <dsp:cNvSpPr/>
      </dsp:nvSpPr>
      <dsp:spPr>
        <a:xfrm rot="5400000">
          <a:off x="4272342" y="5202929"/>
          <a:ext cx="194459" cy="2333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-5400000">
        <a:off x="4299566" y="5222375"/>
        <a:ext cx="140011" cy="136121"/>
      </dsp:txXfrm>
    </dsp:sp>
    <dsp:sp modelId="{518FE926-7049-4988-B1C6-B193EA95DAA6}">
      <dsp:nvSpPr>
        <dsp:cNvPr id="0" name=""/>
        <dsp:cNvSpPr/>
      </dsp:nvSpPr>
      <dsp:spPr>
        <a:xfrm>
          <a:off x="4267" y="5449245"/>
          <a:ext cx="8730608" cy="51855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Таким чином, вміст лікарської речовини в есенції приготовленій по  § 3 </a:t>
          </a:r>
          <a:r>
            <a:rPr lang="uk-UA" sz="1600" b="1" u="sng" kern="1200" dirty="0" smtClean="0"/>
            <a:t>дорівнює1:3</a:t>
          </a:r>
          <a:endParaRPr lang="ru-RU" sz="1600" b="1" u="sng" kern="1200" dirty="0"/>
        </a:p>
      </dsp:txBody>
      <dsp:txXfrm>
        <a:off x="19455" y="5464433"/>
        <a:ext cx="8700232" cy="488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71CC-E95F-4D4F-B006-99B4CC7028C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DBBE-E805-4130-A986-FE4C7FF53AE8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541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71CC-E95F-4D4F-B006-99B4CC7028C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DBBE-E805-4130-A986-FE4C7FF53A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5565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71CC-E95F-4D4F-B006-99B4CC7028C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DBBE-E805-4130-A986-FE4C7FF53AE8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791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71CC-E95F-4D4F-B006-99B4CC7028C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DBBE-E805-4130-A986-FE4C7FF53A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0775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71CC-E95F-4D4F-B006-99B4CC7028C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DBBE-E805-4130-A986-FE4C7FF53A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7087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71CC-E95F-4D4F-B006-99B4CC7028C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DBBE-E805-4130-A986-FE4C7FF53A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915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71CC-E95F-4D4F-B006-99B4CC7028C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DBBE-E805-4130-A986-FE4C7FF53A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762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A2C71CC-E95F-4D4F-B006-99B4CC7028C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8EDBBE-E805-4130-A986-FE4C7FF53A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136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71CC-E95F-4D4F-B006-99B4CC7028C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DBBE-E805-4130-A986-FE4C7FF53A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5790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71CC-E95F-4D4F-B006-99B4CC7028C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DBBE-E805-4130-A986-FE4C7FF53A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229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71CC-E95F-4D4F-B006-99B4CC7028C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DBBE-E805-4130-A986-FE4C7FF53AE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1480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A2C71CC-E95F-4D4F-B006-99B4CC7028C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D8EDBBE-E805-4130-A986-FE4C7FF53AE8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951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Гомеопатія: що це таке і чим гомеопатія може бути небезпеч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225" y="2119453"/>
            <a:ext cx="8915399" cy="161646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4000" b="1" dirty="0" err="1"/>
              <a:t>Приготування</a:t>
            </a:r>
            <a:r>
              <a:rPr lang="ru-RU" sz="4000" b="1" dirty="0"/>
              <a:t> </a:t>
            </a:r>
            <a:r>
              <a:rPr lang="ru-RU" sz="4000" b="1" dirty="0" err="1"/>
              <a:t>гомеопатичних</a:t>
            </a:r>
            <a:r>
              <a:rPr lang="ru-RU" sz="4000" b="1" dirty="0"/>
              <a:t> </a:t>
            </a:r>
            <a:r>
              <a:rPr lang="ru-RU" sz="4000" b="1" dirty="0" err="1"/>
              <a:t>матричних</a:t>
            </a:r>
            <a:r>
              <a:rPr lang="ru-RU" sz="4000" b="1" dirty="0"/>
              <a:t> </a:t>
            </a:r>
            <a:r>
              <a:rPr lang="ru-RU" sz="4000" b="1" dirty="0" err="1"/>
              <a:t>настойок</a:t>
            </a:r>
            <a:r>
              <a:rPr lang="ru-RU" sz="4000" b="1" dirty="0"/>
              <a:t> </a:t>
            </a:r>
            <a:r>
              <a:rPr lang="ru-RU" sz="4000" b="1" dirty="0" err="1"/>
              <a:t>згідно</a:t>
            </a:r>
            <a:r>
              <a:rPr lang="ru-RU" sz="4000" b="1" dirty="0"/>
              <a:t> ДФУ та контроль </a:t>
            </a:r>
            <a:r>
              <a:rPr lang="ru-RU" sz="4000" b="1" dirty="0" err="1"/>
              <a:t>їх</a:t>
            </a:r>
            <a:r>
              <a:rPr lang="ru-RU" sz="4000" b="1" dirty="0"/>
              <a:t> </a:t>
            </a:r>
            <a:r>
              <a:rPr lang="ru-RU" sz="4000" b="1" dirty="0" err="1"/>
              <a:t>якості</a:t>
            </a:r>
            <a:r>
              <a:rPr lang="ru-RU" sz="4000" b="1" dirty="0"/>
              <a:t>.</a:t>
            </a:r>
            <a:endParaRPr lang="uk-UA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460138" y="292496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ЛІКІВ</a:t>
            </a:r>
            <a:endParaRPr lang="uk-UA" sz="2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5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41281" y="3801159"/>
            <a:ext cx="829993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PhD </a:t>
            </a:r>
            <a:r>
              <a:rPr lang="uk-UA" sz="2400" dirty="0"/>
              <a:t>п</a:t>
            </a:r>
            <a:r>
              <a:rPr lang="uk-UA" sz="2400" dirty="0" smtClean="0"/>
              <a:t>рактичне </a:t>
            </a:r>
            <a:r>
              <a:rPr lang="uk-UA" sz="2400" dirty="0" smtClean="0"/>
              <a:t>заняття </a:t>
            </a:r>
            <a:r>
              <a:rPr lang="uk-UA" sz="2400" dirty="0" smtClean="0"/>
              <a:t>з </a:t>
            </a:r>
            <a:r>
              <a:rPr lang="uk-UA" sz="2400" dirty="0" smtClean="0"/>
              <a:t>дисципліни </a:t>
            </a:r>
            <a:endParaRPr lang="en-US" sz="2400" dirty="0" smtClean="0"/>
          </a:p>
          <a:p>
            <a:pPr algn="ctr"/>
            <a:r>
              <a:rPr lang="uk-UA" sz="2400" dirty="0" smtClean="0"/>
              <a:t>«</a:t>
            </a:r>
            <a:r>
              <a:rPr lang="uk-UA" sz="2400" dirty="0"/>
              <a:t>Гомеопатичні препарати</a:t>
            </a:r>
            <a:r>
              <a:rPr lang="uk-UA" sz="2400" dirty="0" smtClean="0"/>
              <a:t>»</a:t>
            </a:r>
            <a:endParaRPr lang="uk-U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459792" y="4710515"/>
            <a:ext cx="3506370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b="1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Сущук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 Н.А.</a:t>
            </a:r>
          </a:p>
          <a:p>
            <a:pPr algn="r"/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ас. </a:t>
            </a:r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 І.П.</a:t>
            </a:r>
          </a:p>
          <a:p>
            <a:pPr algn="r"/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 А.С. </a:t>
            </a:r>
          </a:p>
        </p:txBody>
      </p:sp>
    </p:spTree>
    <p:extLst>
      <p:ext uri="{BB962C8B-B14F-4D97-AF65-F5344CB8AC3E}">
        <p14:creationId xmlns:p14="http://schemas.microsoft.com/office/powerpoint/2010/main" val="353881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268" y="94267"/>
            <a:ext cx="10058400" cy="58729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План</a:t>
            </a:r>
            <a:endParaRPr lang="uk-U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3623" y="756972"/>
            <a:ext cx="10365714" cy="581351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1. Вступ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2.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Основоположні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принципи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гомеопатії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3. Гомеопатичні фармакопеї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4.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Класифікація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гомеопатичних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препаратів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за способом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введення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5. Базисні препарати (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stocks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6.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Визначення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матричні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настойки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7. Різниця між гомеопатичними та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алоптичними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ностоянками</a:t>
            </a:r>
            <a:endParaRPr lang="uk-UA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8. Алгоритм технолог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ії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матричної настойки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за методом  1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згідно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ДФУ 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9.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Матрична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настойка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кропиви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жгучої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10. Алгоритм технолог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ії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матричної настойки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за методом 2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згідно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ДФУ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11. Алгоритм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технології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матричної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настойки за методом 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згідно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ДФУ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12. Алгоритм технології тинктур з есенцій за методом 1,2,3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13.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Алгоритм технолог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ії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матричної настойки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за методом 4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згідно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ДФУ</a:t>
            </a:r>
            <a:endParaRPr lang="uk-UA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endParaRPr lang="uk-UA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14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6452" y="326139"/>
            <a:ext cx="10058400" cy="70983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1. Вступ</a:t>
            </a:r>
            <a:endParaRPr lang="uk-U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9379" y="1073966"/>
            <a:ext cx="7367990" cy="49026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358775" algn="just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sz="2100" b="1" i="1" dirty="0">
                <a:solidFill>
                  <a:schemeClr val="tx1"/>
                </a:solidFill>
              </a:rPr>
              <a:t>Г</a:t>
            </a:r>
            <a:r>
              <a:rPr lang="uk-UA" sz="2100" b="1" i="1" dirty="0" smtClean="0">
                <a:solidFill>
                  <a:schemeClr val="tx1"/>
                </a:solidFill>
              </a:rPr>
              <a:t>омеопатія </a:t>
            </a:r>
            <a:r>
              <a:rPr lang="uk-UA" sz="2100" b="1" i="1" dirty="0">
                <a:solidFill>
                  <a:schemeClr val="tx1"/>
                </a:solidFill>
              </a:rPr>
              <a:t>це </a:t>
            </a:r>
            <a:r>
              <a:rPr lang="uk-UA" sz="2100" i="1" dirty="0">
                <a:solidFill>
                  <a:schemeClr val="tx1"/>
                </a:solidFill>
              </a:rPr>
              <a:t>: </a:t>
            </a:r>
            <a:r>
              <a:rPr lang="uk-UA" sz="2100" dirty="0">
                <a:solidFill>
                  <a:schemeClr val="tx1"/>
                </a:solidFill>
              </a:rPr>
              <a:t>індивідуальна регулююча терапія (це форма лікарської регулюючої терапії), яка стимулює та нормалізує захисні сили самого організму. ЇЇ метою якої є вплив на процеси саморегулювання організму за допомогою ліків, підібраних строго індивідуально, з урахуванням реактивності хворого</a:t>
            </a:r>
            <a:r>
              <a:rPr lang="uk-UA" sz="2100" dirty="0" smtClean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sz="2100" dirty="0">
                <a:solidFill>
                  <a:schemeClr val="tx1"/>
                </a:solidFill>
              </a:rPr>
              <a:t>Історичне коріння гомеопатії йде у глибоку давнину. Першим, хто приступив до створення наукової медицини, був Гіппократ (460-375 рр. до н.е.), що заклав основи клінічної медицини і вперше сформував принципи лікування «подібного подібним» і «протилежного протилежним». </a:t>
            </a:r>
            <a:endParaRPr lang="ru-RU" sz="2100" dirty="0">
              <a:solidFill>
                <a:schemeClr val="tx1"/>
              </a:solidFill>
            </a:endParaRPr>
          </a:p>
          <a:p>
            <a:pPr marL="0" indent="358775" algn="just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sz="2100" dirty="0" smtClean="0">
                <a:solidFill>
                  <a:schemeClr val="tx1"/>
                </a:solidFill>
              </a:rPr>
              <a:t>Відомий </a:t>
            </a:r>
            <a:r>
              <a:rPr lang="uk-UA" sz="2100" dirty="0">
                <a:solidFill>
                  <a:schemeClr val="tx1"/>
                </a:solidFill>
              </a:rPr>
              <a:t>римський лікар і природодослідник Гален (131-200 рр. до н.е.) запропонував користуватися витяжками різних частин рослин, тобто способи приготування настоянок, екстрактів, олій і спиртів, які в подальшому використовуються як в алопатичній, так і в гомеопатичній фармації. </a:t>
            </a:r>
            <a:r>
              <a:rPr lang="ru-RU" sz="2100" dirty="0" smtClean="0">
                <a:solidFill>
                  <a:schemeClr val="tx1"/>
                </a:solidFill>
              </a:rPr>
              <a:t>Гален </a:t>
            </a:r>
            <a:r>
              <a:rPr lang="ru-RU" sz="2100" dirty="0" err="1">
                <a:solidFill>
                  <a:schemeClr val="tx1"/>
                </a:solidFill>
              </a:rPr>
              <a:t>поклав</a:t>
            </a:r>
            <a:r>
              <a:rPr lang="ru-RU" sz="2100" dirty="0">
                <a:solidFill>
                  <a:schemeClr val="tx1"/>
                </a:solidFill>
              </a:rPr>
              <a:t> у основу </a:t>
            </a:r>
            <a:r>
              <a:rPr lang="ru-RU" sz="2100" dirty="0" err="1">
                <a:solidFill>
                  <a:schemeClr val="tx1"/>
                </a:solidFill>
              </a:rPr>
              <a:t>лікування</a:t>
            </a:r>
            <a:r>
              <a:rPr lang="ru-RU" sz="2100" dirty="0">
                <a:solidFill>
                  <a:schemeClr val="tx1"/>
                </a:solidFill>
              </a:rPr>
              <a:t> принцип </a:t>
            </a:r>
            <a:r>
              <a:rPr lang="ru-RU" sz="2100" dirty="0" err="1">
                <a:solidFill>
                  <a:schemeClr val="tx1"/>
                </a:solidFill>
              </a:rPr>
              <a:t>протилежності</a:t>
            </a:r>
            <a:r>
              <a:rPr lang="ru-RU" sz="2100" dirty="0">
                <a:solidFill>
                  <a:schemeClr val="tx1"/>
                </a:solidFill>
              </a:rPr>
              <a:t>, </a:t>
            </a:r>
            <a:r>
              <a:rPr lang="ru-RU" sz="2100" dirty="0" err="1">
                <a:solidFill>
                  <a:schemeClr val="tx1"/>
                </a:solidFill>
              </a:rPr>
              <a:t>розділив</a:t>
            </a:r>
            <a:r>
              <a:rPr lang="ru-RU" sz="2100" dirty="0">
                <a:solidFill>
                  <a:schemeClr val="tx1"/>
                </a:solidFill>
              </a:rPr>
              <a:t> </a:t>
            </a:r>
            <a:r>
              <a:rPr lang="ru-RU" sz="2100" dirty="0" err="1">
                <a:solidFill>
                  <a:schemeClr val="tx1"/>
                </a:solidFill>
              </a:rPr>
              <a:t>ліки</a:t>
            </a:r>
            <a:r>
              <a:rPr lang="ru-RU" sz="2100" dirty="0">
                <a:solidFill>
                  <a:schemeClr val="tx1"/>
                </a:solidFill>
              </a:rPr>
              <a:t> за симптомами хвороб - </a:t>
            </a:r>
            <a:r>
              <a:rPr lang="ru-RU" sz="2100" dirty="0" err="1">
                <a:solidFill>
                  <a:schemeClr val="tx1"/>
                </a:solidFill>
              </a:rPr>
              <a:t>болезаспокійливі</a:t>
            </a:r>
            <a:r>
              <a:rPr lang="ru-RU" sz="2100" dirty="0">
                <a:solidFill>
                  <a:schemeClr val="tx1"/>
                </a:solidFill>
              </a:rPr>
              <a:t>, </a:t>
            </a:r>
            <a:r>
              <a:rPr lang="ru-RU" sz="2100" dirty="0" err="1">
                <a:solidFill>
                  <a:schemeClr val="tx1"/>
                </a:solidFill>
              </a:rPr>
              <a:t>снодійні</a:t>
            </a:r>
            <a:r>
              <a:rPr lang="ru-RU" sz="2100" dirty="0">
                <a:solidFill>
                  <a:schemeClr val="tx1"/>
                </a:solidFill>
              </a:rPr>
              <a:t>, </a:t>
            </a:r>
            <a:r>
              <a:rPr lang="ru-RU" sz="2100" dirty="0" err="1">
                <a:solidFill>
                  <a:schemeClr val="tx1"/>
                </a:solidFill>
              </a:rPr>
              <a:t>проносні</a:t>
            </a:r>
            <a:r>
              <a:rPr lang="ru-RU" sz="2100" dirty="0">
                <a:solidFill>
                  <a:schemeClr val="tx1"/>
                </a:solidFill>
              </a:rPr>
              <a:t> і т.д. </a:t>
            </a:r>
            <a:endParaRPr lang="ru-RU" sz="2100" dirty="0" smtClean="0">
              <a:solidFill>
                <a:schemeClr val="tx1"/>
              </a:solidFill>
            </a:endParaRPr>
          </a:p>
          <a:p>
            <a:pPr marL="0" indent="358775" algn="just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2100" b="1" i="1" dirty="0">
                <a:solidFill>
                  <a:schemeClr val="tx1"/>
                </a:solidFill>
              </a:rPr>
              <a:t>Основоположником </a:t>
            </a:r>
            <a:r>
              <a:rPr lang="ru-RU" sz="2100" b="1" i="1" dirty="0" err="1">
                <a:solidFill>
                  <a:schemeClr val="tx1"/>
                </a:solidFill>
              </a:rPr>
              <a:t>гомеопатії</a:t>
            </a:r>
            <a:r>
              <a:rPr lang="ru-RU" sz="2100" b="1" i="1" dirty="0">
                <a:solidFill>
                  <a:schemeClr val="tx1"/>
                </a:solidFill>
              </a:rPr>
              <a:t>, як </a:t>
            </a:r>
            <a:r>
              <a:rPr lang="ru-RU" sz="2100" b="1" i="1" dirty="0" err="1">
                <a:solidFill>
                  <a:schemeClr val="tx1"/>
                </a:solidFill>
              </a:rPr>
              <a:t>самостійної</a:t>
            </a:r>
            <a:r>
              <a:rPr lang="ru-RU" sz="2100" b="1" i="1" dirty="0">
                <a:solidFill>
                  <a:schemeClr val="tx1"/>
                </a:solidFill>
              </a:rPr>
              <a:t> </a:t>
            </a:r>
            <a:r>
              <a:rPr lang="ru-RU" sz="2100" b="1" i="1" dirty="0" err="1">
                <a:solidFill>
                  <a:schemeClr val="tx1"/>
                </a:solidFill>
              </a:rPr>
              <a:t>системи</a:t>
            </a:r>
            <a:r>
              <a:rPr lang="ru-RU" sz="2100" b="1" i="1" dirty="0">
                <a:solidFill>
                  <a:schemeClr val="tx1"/>
                </a:solidFill>
              </a:rPr>
              <a:t> </a:t>
            </a:r>
            <a:r>
              <a:rPr lang="ru-RU" sz="2100" b="1" i="1" dirty="0" err="1">
                <a:solidFill>
                  <a:schemeClr val="tx1"/>
                </a:solidFill>
              </a:rPr>
              <a:t>лікування</a:t>
            </a:r>
            <a:r>
              <a:rPr lang="ru-RU" sz="2100" b="1" i="1" dirty="0">
                <a:solidFill>
                  <a:schemeClr val="tx1"/>
                </a:solidFill>
              </a:rPr>
              <a:t> в </a:t>
            </a:r>
            <a:r>
              <a:rPr lang="ru-RU" sz="2100" b="1" i="1" dirty="0" err="1">
                <a:solidFill>
                  <a:schemeClr val="tx1"/>
                </a:solidFill>
              </a:rPr>
              <a:t>медицині</a:t>
            </a:r>
            <a:r>
              <a:rPr lang="ru-RU" sz="2100" b="1" i="1" dirty="0">
                <a:solidFill>
                  <a:schemeClr val="tx1"/>
                </a:solidFill>
              </a:rPr>
              <a:t>, по праву </a:t>
            </a:r>
            <a:r>
              <a:rPr lang="ru-RU" sz="2100" b="1" i="1" dirty="0" err="1">
                <a:solidFill>
                  <a:schemeClr val="tx1"/>
                </a:solidFill>
              </a:rPr>
              <a:t>вважається</a:t>
            </a:r>
            <a:r>
              <a:rPr lang="ru-RU" sz="2100" b="1" i="1" dirty="0">
                <a:solidFill>
                  <a:schemeClr val="tx1"/>
                </a:solidFill>
              </a:rPr>
              <a:t> </a:t>
            </a:r>
            <a:r>
              <a:rPr lang="ru-RU" sz="2100" b="1" i="1" dirty="0" err="1">
                <a:solidFill>
                  <a:schemeClr val="tx1"/>
                </a:solidFill>
              </a:rPr>
              <a:t>німецький</a:t>
            </a:r>
            <a:r>
              <a:rPr lang="ru-RU" sz="2100" b="1" i="1" dirty="0">
                <a:solidFill>
                  <a:schemeClr val="tx1"/>
                </a:solidFill>
              </a:rPr>
              <a:t> </a:t>
            </a:r>
            <a:r>
              <a:rPr lang="ru-RU" sz="2100" b="1" i="1" dirty="0" err="1">
                <a:solidFill>
                  <a:schemeClr val="tx1"/>
                </a:solidFill>
              </a:rPr>
              <a:t>вчений</a:t>
            </a:r>
            <a:r>
              <a:rPr lang="ru-RU" sz="2100" b="1" i="1" dirty="0">
                <a:solidFill>
                  <a:schemeClr val="tx1"/>
                </a:solidFill>
              </a:rPr>
              <a:t> - </a:t>
            </a:r>
            <a:r>
              <a:rPr lang="ru-RU" sz="2100" b="1" i="1" dirty="0" err="1">
                <a:solidFill>
                  <a:schemeClr val="tx1"/>
                </a:solidFill>
              </a:rPr>
              <a:t>Фрідріх</a:t>
            </a:r>
            <a:r>
              <a:rPr lang="ru-RU" sz="2100" b="1" i="1" dirty="0">
                <a:solidFill>
                  <a:schemeClr val="tx1"/>
                </a:solidFill>
              </a:rPr>
              <a:t> </a:t>
            </a:r>
            <a:r>
              <a:rPr lang="ru-RU" sz="2100" b="1" i="1" dirty="0" err="1">
                <a:solidFill>
                  <a:schemeClr val="tx1"/>
                </a:solidFill>
              </a:rPr>
              <a:t>Християн</a:t>
            </a:r>
            <a:r>
              <a:rPr lang="ru-RU" sz="2100" b="1" i="1" dirty="0">
                <a:solidFill>
                  <a:schemeClr val="tx1"/>
                </a:solidFill>
              </a:rPr>
              <a:t> </a:t>
            </a:r>
            <a:r>
              <a:rPr lang="ru-RU" sz="2100" b="1" i="1" dirty="0" err="1">
                <a:solidFill>
                  <a:schemeClr val="tx1"/>
                </a:solidFill>
              </a:rPr>
              <a:t>Самуїл</a:t>
            </a:r>
            <a:r>
              <a:rPr lang="ru-RU" sz="2100" b="1" i="1" dirty="0">
                <a:solidFill>
                  <a:schemeClr val="tx1"/>
                </a:solidFill>
              </a:rPr>
              <a:t> Ганеман. </a:t>
            </a:r>
            <a:endParaRPr lang="ru-RU" b="1" i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</a:endParaRP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11266" name="Picture 2" descr="Чому Гіпократ радив глінтвейн? | Cart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14" y="1073967"/>
            <a:ext cx="1497183" cy="183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Гален Клавди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042" y="2161672"/>
            <a:ext cx="1931513" cy="275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День рождения Самуэля Ганемана (1755-1843) - Гомеопатический центр Демьяна  Попов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493" y="3930977"/>
            <a:ext cx="1350339" cy="178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69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2. </a:t>
            </a:r>
            <a:r>
              <a:rPr lang="ru-RU" b="1" i="1" dirty="0" err="1" smtClean="0">
                <a:solidFill>
                  <a:schemeClr val="accent2">
                    <a:lumMod val="50000"/>
                  </a:schemeClr>
                </a:solidFill>
              </a:rPr>
              <a:t>Основоположні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принципи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гомеопатії</a:t>
            </a:r>
            <a:endParaRPr lang="uk-UA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pSp>
        <p:nvGrpSpPr>
          <p:cNvPr id="6" name="Полотно 14"/>
          <p:cNvGrpSpPr>
            <a:grpSpLocks/>
          </p:cNvGrpSpPr>
          <p:nvPr/>
        </p:nvGrpSpPr>
        <p:grpSpPr bwMode="auto">
          <a:xfrm>
            <a:off x="2291738" y="1962346"/>
            <a:ext cx="7955744" cy="3812613"/>
            <a:chOff x="-1175" y="0"/>
            <a:chExt cx="61754" cy="29813"/>
          </a:xfrm>
        </p:grpSpPr>
        <p:sp>
          <p:nvSpPr>
            <p:cNvPr id="7" name="AutoShape 17"/>
            <p:cNvSpPr>
              <a:spLocks noChangeAspect="1" noChangeArrowheads="1"/>
            </p:cNvSpPr>
            <p:nvPr/>
          </p:nvSpPr>
          <p:spPr bwMode="auto">
            <a:xfrm>
              <a:off x="30" y="0"/>
              <a:ext cx="59404" cy="29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10290" y="0"/>
              <a:ext cx="41143" cy="342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4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Основоположні</a:t>
              </a:r>
              <a:r>
                <a:rPr kumimoji="0" lang="ru-RU" altLang="ru-RU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24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принципи</a:t>
              </a:r>
              <a:r>
                <a:rPr kumimoji="0" lang="ru-RU" altLang="ru-RU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24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гомеопатії</a:t>
              </a:r>
              <a:endPara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 flipH="1">
              <a:off x="12570" y="3429"/>
              <a:ext cx="8" cy="34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-1175" y="6859"/>
              <a:ext cx="18322" cy="343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Принцип </a:t>
              </a:r>
              <a:r>
                <a:rPr kumimoji="0" lang="ru-RU" altLang="ru-RU" b="0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подібності</a:t>
              </a:r>
              <a:endPara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 flipH="1">
              <a:off x="9145" y="10289"/>
              <a:ext cx="9" cy="34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684" y="13718"/>
              <a:ext cx="16003" cy="1257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Зціляючим</a:t>
              </a:r>
              <a:r>
                <a:rPr kumimoji="0" lang="uk-UA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и завжди є такі ліки, які у здоровому людському організмі здатні викликати подібну хворобу</a:t>
              </a:r>
              <a:endParaRPr kumimoji="0" lang="uk-UA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 flipH="1">
              <a:off x="29717" y="10289"/>
              <a:ext cx="17" cy="34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 flipH="1">
              <a:off x="52577" y="11432"/>
              <a:ext cx="17" cy="34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1532" y="13718"/>
              <a:ext cx="16011" cy="160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Дози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що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викликають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в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організмі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хворобливі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але не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токсичні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явища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називають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великими дозами, а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дози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які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лікують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ці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ж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явища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малими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43431" y="14861"/>
              <a:ext cx="16003" cy="149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міру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збільшення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числа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розведень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вміст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речовини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або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uk-UA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її концентрація зменшується в кожному наступному розведенні</a:t>
              </a:r>
              <a:endParaRPr kumimoji="0" lang="uk-UA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 flipH="1">
              <a:off x="29717" y="3429"/>
              <a:ext cx="8" cy="34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19427" y="6859"/>
              <a:ext cx="18291" cy="343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b="0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Гомеопатичні</a:t>
              </a:r>
              <a:r>
                <a:rPr kumimoji="0" lang="ru-RU" altLang="ru-RU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b="0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дози</a:t>
              </a:r>
              <a:endPara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42287" y="6859"/>
              <a:ext cx="18292" cy="457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b="0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Потенціювання</a:t>
              </a:r>
              <a:r>
                <a:rPr kumimoji="0" lang="ru-RU" altLang="ru-RU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kumimoji="0" lang="ru-RU" altLang="ru-RU" b="0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динамізація</a:t>
              </a:r>
              <a:r>
                <a:rPr kumimoji="0" lang="ru-RU" altLang="ru-RU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 flipH="1">
              <a:off x="48008" y="3429"/>
              <a:ext cx="9" cy="34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241187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1865" y="575034"/>
            <a:ext cx="10058400" cy="782425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3. Гомеопатичні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фармакопеї</a:t>
            </a:r>
            <a:endParaRPr lang="uk-UA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pSp>
        <p:nvGrpSpPr>
          <p:cNvPr id="6" name="Полотно 71"/>
          <p:cNvGrpSpPr>
            <a:grpSpLocks/>
          </p:cNvGrpSpPr>
          <p:nvPr/>
        </p:nvGrpSpPr>
        <p:grpSpPr bwMode="auto">
          <a:xfrm>
            <a:off x="3300952" y="1849225"/>
            <a:ext cx="6597192" cy="3722016"/>
            <a:chOff x="0" y="0"/>
            <a:chExt cx="60579" cy="29756"/>
          </a:xfrm>
        </p:grpSpPr>
        <p:sp>
          <p:nvSpPr>
            <p:cNvPr id="7" name="AutoShape 12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60579" cy="2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8" name="Rectangle 69"/>
            <p:cNvSpPr>
              <a:spLocks noChangeArrowheads="1"/>
            </p:cNvSpPr>
            <p:nvPr/>
          </p:nvSpPr>
          <p:spPr bwMode="auto">
            <a:xfrm>
              <a:off x="2286" y="0"/>
              <a:ext cx="50292" cy="342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Історія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створення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гомеопатичної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фармакопеї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Line 70"/>
            <p:cNvSpPr>
              <a:spLocks noChangeShapeType="1"/>
            </p:cNvSpPr>
            <p:nvPr/>
          </p:nvSpPr>
          <p:spPr bwMode="auto">
            <a:xfrm flipH="1">
              <a:off x="41151" y="10288"/>
              <a:ext cx="17" cy="34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0" name="Line 71"/>
            <p:cNvSpPr>
              <a:spLocks noChangeShapeType="1"/>
            </p:cNvSpPr>
            <p:nvPr/>
          </p:nvSpPr>
          <p:spPr bwMode="auto">
            <a:xfrm flipH="1">
              <a:off x="29717" y="3429"/>
              <a:ext cx="8" cy="34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1" name="Rectangle 72"/>
            <p:cNvSpPr>
              <a:spLocks noChangeArrowheads="1"/>
            </p:cNvSpPr>
            <p:nvPr/>
          </p:nvSpPr>
          <p:spPr bwMode="auto">
            <a:xfrm>
              <a:off x="2288" y="6858"/>
              <a:ext cx="50289" cy="68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1967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рік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В.</a:t>
              </a:r>
              <a:r>
                <a:rPr kumimoji="0" lang="uk-UA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Швабе </a:t>
              </a:r>
              <a:r>
                <a:rPr kumimoji="0" lang="uk-UA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r>
                <a:rPr kumimoji="0" lang="uk-UA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систематизований каталог робочих інструкцій з приготування гомеопатичних лікарських засобів</a:t>
              </a:r>
              <a:endParaRPr kumimoji="0" lang="uk-UA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73"/>
            <p:cNvSpPr>
              <a:spLocks noChangeArrowheads="1"/>
            </p:cNvSpPr>
            <p:nvPr/>
          </p:nvSpPr>
          <p:spPr bwMode="auto">
            <a:xfrm>
              <a:off x="2286" y="25152"/>
              <a:ext cx="50292" cy="342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1934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рік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«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Гомеопатична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фармакопея доктора Швабе</a:t>
              </a: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»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Line 74"/>
            <p:cNvSpPr>
              <a:spLocks noChangeShapeType="1"/>
            </p:cNvSpPr>
            <p:nvPr/>
          </p:nvSpPr>
          <p:spPr bwMode="auto">
            <a:xfrm flipH="1">
              <a:off x="29717" y="13717"/>
              <a:ext cx="8" cy="34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4" name="Line 75"/>
            <p:cNvSpPr>
              <a:spLocks noChangeShapeType="1"/>
            </p:cNvSpPr>
            <p:nvPr/>
          </p:nvSpPr>
          <p:spPr bwMode="auto">
            <a:xfrm flipH="1">
              <a:off x="29717" y="21720"/>
              <a:ext cx="8" cy="34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5" name="Rectangle 76"/>
            <p:cNvSpPr>
              <a:spLocks noChangeArrowheads="1"/>
            </p:cNvSpPr>
            <p:nvPr/>
          </p:nvSpPr>
          <p:spPr bwMode="auto">
            <a:xfrm>
              <a:off x="2288" y="17147"/>
              <a:ext cx="50289" cy="45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1872 </a:t>
              </a:r>
              <a:r>
                <a:rPr kumimoji="0" lang="ru-RU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рік</a:t>
              </a:r>
              <a:r>
                <a:rPr kumimoji="0" lang="en-US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«</a:t>
              </a:r>
              <a:r>
                <a:rPr kumimoji="0" lang="en-US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Pharmacopoea</a:t>
              </a:r>
              <a:r>
                <a:rPr kumimoji="0" lang="en-US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Gomoeopathica</a:t>
              </a:r>
              <a:r>
                <a:rPr kumimoji="0" lang="en-US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Poliglothica</a:t>
              </a:r>
              <a:r>
                <a:rPr kumimoji="0" lang="en-US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»</a:t>
              </a:r>
              <a:r>
                <a:rPr kumimoji="0" lang="en-US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21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4. </a:t>
            </a:r>
            <a:r>
              <a:rPr lang="ru-RU" b="1" i="1" dirty="0" err="1" smtClean="0">
                <a:solidFill>
                  <a:schemeClr val="accent2">
                    <a:lumMod val="50000"/>
                  </a:schemeClr>
                </a:solidFill>
              </a:rPr>
              <a:t>Класифікація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гомеопатичних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препаратів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 за способом </a:t>
            </a:r>
            <a:r>
              <a:rPr lang="ru-RU" b="1" i="1" dirty="0" err="1" smtClean="0">
                <a:solidFill>
                  <a:schemeClr val="accent2">
                    <a:lumMod val="50000"/>
                  </a:schemeClr>
                </a:solidFill>
              </a:rPr>
              <a:t>введення</a:t>
            </a:r>
            <a:endParaRPr lang="uk-UA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620" y="1820064"/>
            <a:ext cx="5805720" cy="4321622"/>
          </a:xfrm>
        </p:spPr>
      </p:pic>
    </p:spTree>
    <p:extLst>
      <p:ext uri="{BB962C8B-B14F-4D97-AF65-F5344CB8AC3E}">
        <p14:creationId xmlns:p14="http://schemas.microsoft.com/office/powerpoint/2010/main" val="289867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Почему гомеопатия это плохая идея? - Onetwof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8720" y="609600"/>
            <a:ext cx="10058400" cy="7010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cap="all" dirty="0" smtClean="0">
                <a:solidFill>
                  <a:schemeClr val="tx1"/>
                </a:solidFill>
              </a:rPr>
              <a:t>5. Базисні </a:t>
            </a:r>
            <a:r>
              <a:rPr lang="uk-UA" cap="all" dirty="0">
                <a:solidFill>
                  <a:schemeClr val="tx1"/>
                </a:solidFill>
              </a:rPr>
              <a:t>препарати</a:t>
            </a:r>
            <a:r>
              <a:rPr lang="uk-UA" dirty="0">
                <a:solidFill>
                  <a:schemeClr val="tx1"/>
                </a:solidFill>
              </a:rPr>
              <a:t> (</a:t>
            </a:r>
            <a:r>
              <a:rPr lang="ru-RU" i="1" dirty="0" err="1">
                <a:solidFill>
                  <a:schemeClr val="tx1"/>
                </a:solidFill>
              </a:rPr>
              <a:t>stocks</a:t>
            </a:r>
            <a:r>
              <a:rPr lang="uk-UA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9440" y="1733974"/>
            <a:ext cx="10911840" cy="169738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358775" algn="just">
              <a:buNone/>
              <a:defRPr/>
            </a:pPr>
            <a:r>
              <a:rPr lang="uk-UA" b="1" cap="all" dirty="0">
                <a:solidFill>
                  <a:schemeClr val="tx1"/>
                </a:solidFill>
              </a:rPr>
              <a:t>Базисні препарати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(</a:t>
            </a:r>
            <a:r>
              <a:rPr lang="ru-RU" i="1" dirty="0" err="1">
                <a:solidFill>
                  <a:schemeClr val="tx1"/>
                </a:solidFill>
              </a:rPr>
              <a:t>stocks</a:t>
            </a:r>
            <a:r>
              <a:rPr lang="uk-UA" dirty="0">
                <a:solidFill>
                  <a:schemeClr val="tx1"/>
                </a:solidFill>
              </a:rPr>
              <a:t>) </a:t>
            </a:r>
            <a:r>
              <a:rPr lang="uk-UA" dirty="0" smtClean="0">
                <a:solidFill>
                  <a:schemeClr val="tx1"/>
                </a:solidFill>
              </a:rPr>
              <a:t>–речовини</a:t>
            </a:r>
            <a:r>
              <a:rPr lang="uk-UA" dirty="0">
                <a:solidFill>
                  <a:schemeClr val="tx1"/>
                </a:solidFill>
              </a:rPr>
              <a:t>, продукти або препарати, що використовуються як вихідні матеріали для виробництва гомеопатичних лікарських засобів. </a:t>
            </a:r>
            <a:endParaRPr lang="uk-UA" dirty="0" smtClean="0">
              <a:solidFill>
                <a:schemeClr val="tx1"/>
              </a:solidFill>
            </a:endParaRPr>
          </a:p>
          <a:p>
            <a:pPr marL="9525" indent="349250" algn="just">
              <a:buNone/>
              <a:defRPr/>
            </a:pPr>
            <a:r>
              <a:rPr lang="ru-RU" dirty="0" err="1" smtClean="0">
                <a:solidFill>
                  <a:schemeClr val="tx1"/>
                </a:solidFill>
              </a:rPr>
              <a:t>Базисні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звичайно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являють</a:t>
            </a:r>
            <a:r>
              <a:rPr lang="ru-RU" dirty="0">
                <a:solidFill>
                  <a:schemeClr val="tx1"/>
                </a:solidFill>
              </a:rPr>
              <a:t> собою: для </a:t>
            </a:r>
            <a:r>
              <a:rPr lang="ru-RU" dirty="0" err="1">
                <a:solidFill>
                  <a:schemeClr val="tx1"/>
                </a:solidFill>
              </a:rPr>
              <a:t>сировини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рослинного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тваринного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людського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походження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матричну</a:t>
            </a:r>
            <a:r>
              <a:rPr lang="ru-RU" dirty="0">
                <a:solidFill>
                  <a:schemeClr val="tx1"/>
                </a:solidFill>
              </a:rPr>
              <a:t> настойку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гліцериновий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мaцeрат</a:t>
            </a:r>
            <a:r>
              <a:rPr lang="ru-RU" dirty="0">
                <a:solidFill>
                  <a:schemeClr val="tx1"/>
                </a:solidFill>
              </a:rPr>
              <a:t>; для </a:t>
            </a:r>
            <a:r>
              <a:rPr lang="ru-RU" dirty="0" err="1">
                <a:solidFill>
                  <a:schemeClr val="tx1"/>
                </a:solidFill>
              </a:rPr>
              <a:t>сировини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хімічного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мінерального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походження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безпосередньо</a:t>
            </a:r>
            <a:r>
              <a:rPr lang="ru-RU" dirty="0">
                <a:solidFill>
                  <a:schemeClr val="tx1"/>
                </a:solidFill>
              </a:rPr>
              <a:t> саму </a:t>
            </a:r>
            <a:r>
              <a:rPr lang="ru-RU" dirty="0" err="1">
                <a:solidFill>
                  <a:schemeClr val="tx1"/>
                </a:solidFill>
              </a:rPr>
              <a:t>речовину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3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0846" y="212128"/>
            <a:ext cx="8911687" cy="1280890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6. </a:t>
            </a:r>
            <a:r>
              <a:rPr lang="ru-RU" b="1" i="1" dirty="0" err="1" smtClean="0">
                <a:solidFill>
                  <a:schemeClr val="accent2">
                    <a:lumMod val="50000"/>
                  </a:schemeClr>
                </a:solidFill>
              </a:rPr>
              <a:t>Визначення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50000"/>
                  </a:schemeClr>
                </a:solidFill>
              </a:rPr>
              <a:t>матричні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настойки</a:t>
            </a:r>
            <a:endParaRPr lang="uk-UA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665" y="1814214"/>
            <a:ext cx="11033090" cy="1946518"/>
          </a:xfrm>
        </p:spPr>
        <p:txBody>
          <a:bodyPr>
            <a:noAutofit/>
          </a:bodyPr>
          <a:lstStyle/>
          <a:p>
            <a:pPr algn="just"/>
            <a:r>
              <a:rPr lang="ru-RU" sz="2400" b="1" i="1" dirty="0" err="1" smtClean="0">
                <a:solidFill>
                  <a:schemeClr val="tx1"/>
                </a:solidFill>
              </a:rPr>
              <a:t>Матричні</a:t>
            </a:r>
            <a:r>
              <a:rPr lang="ru-RU" sz="2400" b="1" i="1" dirty="0" smtClean="0">
                <a:solidFill>
                  <a:schemeClr val="tx1"/>
                </a:solidFill>
              </a:rPr>
              <a:t> настойки(</a:t>
            </a:r>
            <a:r>
              <a:rPr lang="ru-RU" sz="2400" b="1" i="1" dirty="0" err="1" smtClean="0">
                <a:solidFill>
                  <a:schemeClr val="tx1"/>
                </a:solidFill>
              </a:rPr>
              <a:t>есенції</a:t>
            </a:r>
            <a:r>
              <a:rPr lang="ru-RU" sz="2400" b="1" i="1" dirty="0" smtClean="0">
                <a:solidFill>
                  <a:schemeClr val="tx1"/>
                </a:solidFill>
              </a:rPr>
              <a:t>) для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гомеопатичних</a:t>
            </a:r>
            <a:r>
              <a:rPr lang="ru-RU" sz="2400" b="1" i="1" dirty="0" smtClean="0">
                <a:solidFill>
                  <a:schemeClr val="tx1"/>
                </a:solidFill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лікарських</a:t>
            </a:r>
            <a:r>
              <a:rPr lang="ru-RU" sz="2400" b="1" i="1" dirty="0" smtClean="0">
                <a:solidFill>
                  <a:schemeClr val="tx1"/>
                </a:solidFill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засобів</a:t>
            </a:r>
            <a:r>
              <a:rPr lang="ru-RU" sz="2400" b="1" i="1" dirty="0" smtClean="0">
                <a:solidFill>
                  <a:schemeClr val="tx1"/>
                </a:solidFill>
              </a:rPr>
              <a:t> (</a:t>
            </a:r>
            <a:r>
              <a:rPr lang="ru-RU" sz="2400" b="1" i="1" dirty="0" err="1" smtClean="0">
                <a:solidFill>
                  <a:schemeClr val="tx1"/>
                </a:solidFill>
              </a:rPr>
              <a:t>матричні</a:t>
            </a:r>
            <a:r>
              <a:rPr lang="ru-RU" sz="2400" b="1" i="1" dirty="0" smtClean="0">
                <a:solidFill>
                  <a:schemeClr val="tx1"/>
                </a:solidFill>
              </a:rPr>
              <a:t> настойки) </a:t>
            </a:r>
            <a:r>
              <a:rPr lang="ru-RU" sz="2400" dirty="0" smtClean="0">
                <a:solidFill>
                  <a:schemeClr val="tx1"/>
                </a:solidFill>
              </a:rPr>
              <a:t>— </a:t>
            </a:r>
            <a:r>
              <a:rPr lang="ru-RU" sz="2400" dirty="0" err="1" smtClean="0">
                <a:solidFill>
                  <a:schemeClr val="tx1"/>
                </a:solidFill>
              </a:rPr>
              <a:t>рідкі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лікарські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засоби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одержані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екстракцією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сировини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відповідним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розчинником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  <a:r>
              <a:rPr lang="ru-RU" sz="2400" dirty="0" err="1" smtClean="0">
                <a:solidFill>
                  <a:schemeClr val="tx1"/>
                </a:solidFill>
              </a:rPr>
              <a:t>Звичайно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використовують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свіжу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сировину</a:t>
            </a:r>
            <a:r>
              <a:rPr lang="ru-RU" sz="2400" dirty="0" smtClean="0">
                <a:solidFill>
                  <a:schemeClr val="tx1"/>
                </a:solidFill>
              </a:rPr>
              <a:t>, але </a:t>
            </a:r>
            <a:r>
              <a:rPr lang="ru-RU" sz="2400" dirty="0" err="1" smtClean="0">
                <a:solidFill>
                  <a:schemeClr val="tx1"/>
                </a:solidFill>
              </a:rPr>
              <a:t>можливе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використання</a:t>
            </a:r>
            <a:r>
              <a:rPr lang="ru-RU" sz="2400" dirty="0" smtClean="0">
                <a:solidFill>
                  <a:schemeClr val="tx1"/>
                </a:solidFill>
              </a:rPr>
              <a:t> й </a:t>
            </a:r>
            <a:r>
              <a:rPr lang="ru-RU" sz="2400" dirty="0" err="1" smtClean="0">
                <a:solidFill>
                  <a:schemeClr val="tx1"/>
                </a:solidFill>
              </a:rPr>
              <a:t>висушеної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сировини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  <a:r>
              <a:rPr lang="ru-RU" sz="2400" dirty="0" err="1" smtClean="0">
                <a:solidFill>
                  <a:schemeClr val="tx1"/>
                </a:solidFill>
              </a:rPr>
              <a:t>Матричні</a:t>
            </a:r>
            <a:r>
              <a:rPr lang="ru-RU" sz="2400" dirty="0" smtClean="0">
                <a:solidFill>
                  <a:schemeClr val="tx1"/>
                </a:solidFill>
              </a:rPr>
              <a:t> настойки </a:t>
            </a:r>
            <a:r>
              <a:rPr lang="ru-RU" sz="2400" dirty="0" err="1" smtClean="0">
                <a:solidFill>
                  <a:schemeClr val="tx1"/>
                </a:solidFill>
              </a:rPr>
              <a:t>можуть</a:t>
            </a:r>
            <a:r>
              <a:rPr lang="ru-RU" sz="2400" dirty="0" smtClean="0">
                <a:solidFill>
                  <a:schemeClr val="tx1"/>
                </a:solidFill>
              </a:rPr>
              <a:t> бути </a:t>
            </a:r>
            <a:r>
              <a:rPr lang="ru-RU" sz="2400" dirty="0" err="1" smtClean="0">
                <a:solidFill>
                  <a:schemeClr val="tx1"/>
                </a:solidFill>
              </a:rPr>
              <a:t>також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одержані</a:t>
            </a:r>
            <a:r>
              <a:rPr lang="ru-RU" sz="2400" dirty="0" smtClean="0">
                <a:solidFill>
                  <a:schemeClr val="tx1"/>
                </a:solidFill>
              </a:rPr>
              <a:t> з </a:t>
            </a:r>
            <a:r>
              <a:rPr lang="ru-RU" sz="2400" dirty="0" err="1" smtClean="0">
                <a:solidFill>
                  <a:schemeClr val="tx1"/>
                </a:solidFill>
              </a:rPr>
              <a:t>рослинних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соків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із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додаванням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або</a:t>
            </a:r>
            <a:r>
              <a:rPr lang="ru-RU" sz="2400" dirty="0" smtClean="0">
                <a:solidFill>
                  <a:schemeClr val="tx1"/>
                </a:solidFill>
              </a:rPr>
              <a:t> без </a:t>
            </a:r>
            <a:r>
              <a:rPr lang="ru-RU" sz="2400" dirty="0" err="1" smtClean="0">
                <a:solidFill>
                  <a:schemeClr val="tx1"/>
                </a:solidFill>
              </a:rPr>
              <a:t>додавання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розріджувача</a:t>
            </a:r>
            <a:r>
              <a:rPr lang="ru-RU" sz="2400" dirty="0" smtClean="0">
                <a:solidFill>
                  <a:schemeClr val="tx1"/>
                </a:solidFill>
              </a:rPr>
              <a:t>. У </a:t>
            </a:r>
            <a:r>
              <a:rPr lang="ru-RU" sz="2400" dirty="0" err="1" smtClean="0">
                <a:solidFill>
                  <a:schemeClr val="tx1"/>
                </a:solidFill>
              </a:rPr>
              <a:t>деяких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випадках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вихідний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матеріал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попередньо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обробляють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 err="1"/>
              <a:t>В</a:t>
            </a:r>
            <a:r>
              <a:rPr lang="ru-RU" dirty="0" err="1" smtClean="0"/>
              <a:t>ихідною</a:t>
            </a:r>
            <a:r>
              <a:rPr lang="ru-RU" dirty="0" smtClean="0"/>
              <a:t> </a:t>
            </a:r>
            <a:r>
              <a:rPr lang="ru-RU" dirty="0" err="1"/>
              <a:t>сировиною</a:t>
            </a:r>
            <a:r>
              <a:rPr lang="ru-RU" dirty="0"/>
              <a:t> є</a:t>
            </a:r>
            <a:r>
              <a:rPr lang="ru-RU" dirty="0" smtClean="0"/>
              <a:t>: </a:t>
            </a:r>
            <a:r>
              <a:rPr lang="ru-RU" dirty="0" err="1" smtClean="0">
                <a:solidFill>
                  <a:schemeClr val="tx1"/>
                </a:solidFill>
              </a:rPr>
              <a:t>рослинні</a:t>
            </a:r>
            <a:r>
              <a:rPr lang="ru-RU" dirty="0" smtClean="0">
                <a:solidFill>
                  <a:schemeClr val="tx1"/>
                </a:solidFill>
              </a:rPr>
              <a:t> соки</a:t>
            </a:r>
            <a:endParaRPr lang="ru-RU" dirty="0"/>
          </a:p>
          <a:p>
            <a:pPr algn="just"/>
            <a:endParaRPr lang="uk-UA" sz="2400" dirty="0">
              <a:solidFill>
                <a:schemeClr val="tx1"/>
              </a:solidFill>
            </a:endParaRPr>
          </a:p>
        </p:txBody>
      </p:sp>
      <p:pic>
        <p:nvPicPr>
          <p:cNvPr id="5122" name="Picture 2" descr="Гомеопатия - верный путь к выздоровлению | Центр Olanta-medic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356" y="3760732"/>
            <a:ext cx="3109876" cy="233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83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7327637"/>
              </p:ext>
            </p:extLst>
          </p:nvPr>
        </p:nvGraphicFramePr>
        <p:xfrm>
          <a:off x="952107" y="1178351"/>
          <a:ext cx="10609972" cy="4562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24391" y="94268"/>
            <a:ext cx="10937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chemeClr val="accent2">
                    <a:lumMod val="50000"/>
                  </a:schemeClr>
                </a:solidFill>
              </a:rPr>
              <a:t>7. Різниця між гомеопатичними та </a:t>
            </a:r>
            <a:r>
              <a:rPr lang="uk-UA" sz="3600" b="1" i="1" dirty="0" err="1" smtClean="0">
                <a:solidFill>
                  <a:schemeClr val="accent2">
                    <a:lumMod val="50000"/>
                  </a:schemeClr>
                </a:solidFill>
              </a:rPr>
              <a:t>алоптичними</a:t>
            </a:r>
            <a:r>
              <a:rPr lang="uk-UA" sz="36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3600" b="1" i="1" dirty="0" err="1" smtClean="0">
                <a:solidFill>
                  <a:schemeClr val="accent2">
                    <a:lumMod val="50000"/>
                  </a:schemeClr>
                </a:solidFill>
              </a:rPr>
              <a:t>ностоянками</a:t>
            </a:r>
            <a:endParaRPr lang="uk-UA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80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Гомеопатія - Стаття про гомеопатію, мій досвід її застосува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5" y="4525509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931" y="110532"/>
            <a:ext cx="11551920" cy="8277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8. АЛГОРИТМ </a:t>
            </a:r>
            <a:r>
              <a:rPr lang="ru-RU" sz="2400" dirty="0">
                <a:solidFill>
                  <a:schemeClr val="tx1"/>
                </a:solidFill>
              </a:rPr>
              <a:t>ТЕХНОЛОГ</a:t>
            </a:r>
            <a:r>
              <a:rPr lang="uk-UA" sz="24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ЗА </a:t>
            </a:r>
            <a:r>
              <a:rPr lang="ru-RU" sz="2400" b="1" i="1" u="sng" dirty="0">
                <a:solidFill>
                  <a:schemeClr val="tx1"/>
                </a:solidFill>
              </a:rPr>
              <a:t>МЕТОДОМ  1</a:t>
            </a:r>
            <a:r>
              <a:rPr lang="ru-RU" sz="2400" dirty="0">
                <a:solidFill>
                  <a:schemeClr val="tx1"/>
                </a:solidFill>
              </a:rPr>
              <a:t> ЗГІДНО ДФУ</a:t>
            </a:r>
            <a:endParaRPr lang="uk-UA" sz="2400" u="sng" dirty="0">
              <a:solidFill>
                <a:schemeClr val="tx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337794014"/>
              </p:ext>
            </p:extLst>
          </p:nvPr>
        </p:nvGraphicFramePr>
        <p:xfrm>
          <a:off x="2073645" y="1055076"/>
          <a:ext cx="7683305" cy="5617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983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Гомеопатия - верный путь к выздоровлению | Центр Olanta-medic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857" y="-26846"/>
            <a:ext cx="8273143" cy="686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233451" y="915879"/>
            <a:ext cx="4300418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i="1" u="sng" dirty="0" smtClean="0"/>
              <a:t>Приготування есенції </a:t>
            </a:r>
            <a:endParaRPr lang="uk-UA" sz="3200" b="1" i="1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703" y="1500654"/>
            <a:ext cx="8320094" cy="4863063"/>
          </a:xfrm>
          <a:prstGeom prst="rect">
            <a:avLst/>
          </a:prstGeom>
        </p:spPr>
      </p:pic>
      <p:sp>
        <p:nvSpPr>
          <p:cNvPr id="3" name="Стрелка вниз 2"/>
          <p:cNvSpPr/>
          <p:nvPr/>
        </p:nvSpPr>
        <p:spPr>
          <a:xfrm>
            <a:off x="4482505" y="5959073"/>
            <a:ext cx="1212239" cy="8092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70931" y="110532"/>
            <a:ext cx="11551920" cy="8277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8. АЛГОРИТМ </a:t>
            </a:r>
            <a:r>
              <a:rPr lang="ru-RU" sz="2400" dirty="0">
                <a:solidFill>
                  <a:schemeClr val="tx1"/>
                </a:solidFill>
              </a:rPr>
              <a:t>ТЕХНОЛОГ</a:t>
            </a:r>
            <a:r>
              <a:rPr lang="uk-UA" sz="24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ЗА </a:t>
            </a:r>
            <a:r>
              <a:rPr lang="ru-RU" sz="2400" b="1" i="1" u="sng" dirty="0">
                <a:solidFill>
                  <a:schemeClr val="tx1"/>
                </a:solidFill>
              </a:rPr>
              <a:t>МЕТОДОМ  1</a:t>
            </a:r>
            <a:r>
              <a:rPr lang="ru-RU" sz="2400" dirty="0">
                <a:solidFill>
                  <a:schemeClr val="tx1"/>
                </a:solidFill>
              </a:rPr>
              <a:t> ЗГІДНО ДФУ</a:t>
            </a:r>
            <a:endParaRPr lang="uk-UA" sz="2400" u="sng" dirty="0">
              <a:solidFill>
                <a:schemeClr val="tx1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856379" y="5637229"/>
            <a:ext cx="69758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68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4539" y="2071376"/>
            <a:ext cx="4556246" cy="4083279"/>
          </a:xfrm>
          <a:prstGeom prst="rect">
            <a:avLst/>
          </a:prstGeom>
        </p:spPr>
      </p:pic>
      <p:sp>
        <p:nvSpPr>
          <p:cNvPr id="5" name="Стрелка вниз 4"/>
          <p:cNvSpPr/>
          <p:nvPr/>
        </p:nvSpPr>
        <p:spPr>
          <a:xfrm>
            <a:off x="4980217" y="1737360"/>
            <a:ext cx="347241" cy="33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3003628" y="1019636"/>
            <a:ext cx="4300418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i="1" u="sng" dirty="0" smtClean="0"/>
              <a:t>Приготування есенції </a:t>
            </a:r>
            <a:endParaRPr lang="uk-UA" sz="3200" b="1" i="1" u="sng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70931" y="110532"/>
            <a:ext cx="11551920" cy="8277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8. АЛГОРИТМ </a:t>
            </a:r>
            <a:r>
              <a:rPr lang="ru-RU" sz="2400" dirty="0">
                <a:solidFill>
                  <a:schemeClr val="tx1"/>
                </a:solidFill>
              </a:rPr>
              <a:t>ТЕХНОЛОГ</a:t>
            </a:r>
            <a:r>
              <a:rPr lang="uk-UA" sz="24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ЗА </a:t>
            </a:r>
            <a:r>
              <a:rPr lang="ru-RU" sz="2400" b="1" i="1" u="sng" dirty="0">
                <a:solidFill>
                  <a:schemeClr val="tx1"/>
                </a:solidFill>
              </a:rPr>
              <a:t>МЕТОДОМ  1</a:t>
            </a:r>
            <a:r>
              <a:rPr lang="ru-RU" sz="2400" dirty="0">
                <a:solidFill>
                  <a:schemeClr val="tx1"/>
                </a:solidFill>
              </a:rPr>
              <a:t> ЗГІДНО ДФУ</a:t>
            </a:r>
            <a:endParaRPr lang="uk-UA" sz="24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02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8147" y="954616"/>
            <a:ext cx="6462846" cy="45743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Приготування тинктури </a:t>
            </a:r>
            <a:endParaRPr lang="uk-UA" sz="3200" b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580" y="2345324"/>
            <a:ext cx="5684422" cy="40067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2306" y="1516686"/>
            <a:ext cx="8559587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dirty="0" smtClean="0"/>
              <a:t>Беруть 2 частини есенції  та 8 частин 45%-</a:t>
            </a:r>
            <a:r>
              <a:rPr lang="uk-UA" sz="2400" dirty="0" err="1" smtClean="0"/>
              <a:t>вого</a:t>
            </a:r>
            <a:r>
              <a:rPr lang="uk-UA" sz="2400" dirty="0" smtClean="0"/>
              <a:t> етилового спирту</a:t>
            </a:r>
          </a:p>
          <a:p>
            <a:r>
              <a:rPr lang="uk-UA" sz="2400" dirty="0" smtClean="0"/>
              <a:t>Співвідношення (1:2).</a:t>
            </a:r>
            <a:endParaRPr lang="uk-U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759640" y="6352083"/>
            <a:ext cx="699210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b="1" dirty="0" smtClean="0"/>
              <a:t>Тинктура відповідає першому </a:t>
            </a:r>
            <a:r>
              <a:rPr lang="uk-UA" sz="2400" b="1" dirty="0" err="1" smtClean="0"/>
              <a:t>десятичному</a:t>
            </a:r>
            <a:r>
              <a:rPr lang="uk-UA" sz="2400" b="1" dirty="0" smtClean="0"/>
              <a:t> поділу</a:t>
            </a:r>
            <a:endParaRPr lang="uk-UA" sz="2400"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70931" y="110532"/>
            <a:ext cx="11551920" cy="82775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8. АЛГОРИТМ ТЕХНОЛОГ</a:t>
            </a:r>
            <a:r>
              <a:rPr lang="uk-UA" sz="2400" dirty="0" smtClean="0">
                <a:solidFill>
                  <a:schemeClr val="tx1"/>
                </a:solidFill>
              </a:rPr>
              <a:t>ІЇ МАТРИЧНОЇ НАСТОЙКИ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ЗА </a:t>
            </a:r>
            <a:r>
              <a:rPr lang="ru-RU" sz="2400" b="1" i="1" u="sng" dirty="0" smtClean="0">
                <a:solidFill>
                  <a:schemeClr val="tx1"/>
                </a:solidFill>
              </a:rPr>
              <a:t>МЕТОДОМ  1</a:t>
            </a:r>
            <a:r>
              <a:rPr lang="ru-RU" sz="2400" dirty="0" smtClean="0">
                <a:solidFill>
                  <a:schemeClr val="tx1"/>
                </a:solidFill>
              </a:rPr>
              <a:t> ЗГІДНО ДФУ</a:t>
            </a:r>
            <a:endParaRPr lang="uk-UA" sz="24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44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812315" y="1036320"/>
            <a:ext cx="8002245" cy="5600700"/>
            <a:chOff x="1161" y="3298"/>
            <a:chExt cx="9900" cy="9176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4894" y="3298"/>
              <a:ext cx="2387" cy="54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Вихідна сировина</a:t>
              </a:r>
              <a:endParaRPr lang="ru-RU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7641" y="4554"/>
              <a:ext cx="342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 b="1" dirty="0">
                  <a:latin typeface="Times New Roman" pitchFamily="18" charset="0"/>
                </a:rPr>
                <a:t>Метод 1</a:t>
              </a:r>
              <a:r>
                <a:rPr lang="en-US" sz="1200" b="1" dirty="0">
                  <a:latin typeface="Times New Roman" pitchFamily="18" charset="0"/>
                </a:rPr>
                <a:t>b</a:t>
              </a:r>
              <a:endParaRPr lang="uk-UA" sz="1200" b="1" dirty="0">
                <a:latin typeface="Times New Roman" pitchFamily="18" charset="0"/>
              </a:endParaRP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 dirty="0">
                  <a:latin typeface="Times New Roman" pitchFamily="18" charset="0"/>
                </a:rPr>
                <a:t>Свіжа рослинна  латексна </a:t>
              </a:r>
              <a:br>
                <a:rPr lang="uk-UA" sz="1200" dirty="0">
                  <a:latin typeface="Times New Roman" pitchFamily="18" charset="0"/>
                </a:rPr>
              </a:br>
              <a:r>
                <a:rPr lang="uk-UA" sz="1200" dirty="0">
                  <a:latin typeface="Times New Roman" pitchFamily="18" charset="0"/>
                </a:rPr>
                <a:t>сировина</a:t>
              </a:r>
              <a:endParaRPr lang="ru-RU" dirty="0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4761" y="4562"/>
              <a:ext cx="126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Спирт </a:t>
              </a:r>
            </a:p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етиловий 90 % - вий</a:t>
              </a:r>
              <a:endParaRPr lang="ru-RU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1161" y="4562"/>
              <a:ext cx="3420" cy="1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 b="1" dirty="0">
                  <a:latin typeface="Times New Roman" pitchFamily="18" charset="0"/>
                </a:rPr>
                <a:t>Метод 1а</a:t>
              </a:r>
            </a:p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dirty="0">
                  <a:latin typeface="Times New Roman" pitchFamily="18" charset="0"/>
                </a:rPr>
                <a:t>Свіжа рослинна сировина, що звичайно містить більше 70 % віджатого соку, </a:t>
              </a:r>
              <a:r>
                <a:rPr lang="uk-UA" sz="1200" dirty="0" smtClean="0">
                  <a:latin typeface="Times New Roman" pitchFamily="18" charset="0"/>
                </a:rPr>
                <a:t>не </a:t>
              </a:r>
              <a:r>
                <a:rPr lang="uk-UA" sz="1200" dirty="0">
                  <a:latin typeface="Times New Roman" pitchFamily="18" charset="0"/>
                </a:rPr>
                <a:t>містить ефірної олії та смоли або слиз</a:t>
              </a:r>
              <a:endParaRPr lang="ru-RU" dirty="0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161" y="11394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Контроль</a:t>
              </a:r>
              <a:r>
                <a:rPr lang="ru-RU" sz="1200">
                  <a:latin typeface="Times New Roman" pitchFamily="18" charset="0"/>
                </a:rPr>
                <a:t> </a:t>
              </a:r>
              <a:r>
                <a:rPr lang="uk-UA" sz="1200">
                  <a:latin typeface="Times New Roman" pitchFamily="18" charset="0"/>
                </a:rPr>
                <a:t>якості</a:t>
              </a:r>
              <a:endParaRPr lang="ru-RU"/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1161" y="10715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Фільтрування</a:t>
              </a:r>
              <a:endParaRPr lang="ru-RU"/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1161" y="6391"/>
              <a:ext cx="342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dirty="0">
                  <a:latin typeface="Times New Roman" pitchFamily="18" charset="0"/>
                </a:rPr>
                <a:t>Подрібнення сировини</a:t>
              </a:r>
              <a:endParaRPr lang="ru-RU" dirty="0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1161" y="7123"/>
              <a:ext cx="34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 dirty="0">
                  <a:latin typeface="Times New Roman" pitchFamily="18" charset="0"/>
                </a:rPr>
                <a:t>Віджимання соку</a:t>
              </a:r>
              <a:endParaRPr lang="ru-RU" dirty="0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1161" y="12114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Оформлення до використання</a:t>
              </a:r>
              <a:endParaRPr lang="ru-RU"/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1161" y="9954"/>
              <a:ext cx="34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Мацерація не менше 5 діб </a:t>
              </a:r>
              <a:endParaRPr lang="ru-RU"/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1161" y="8563"/>
              <a:ext cx="3420" cy="10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 dirty="0">
                  <a:latin typeface="Times New Roman" pitchFamily="18" charset="0"/>
                </a:rPr>
                <a:t>Змішування із рівною за масою кількістю спирту етилового </a:t>
              </a:r>
              <a:br>
                <a:rPr lang="uk-UA" sz="1200" dirty="0">
                  <a:latin typeface="Times New Roman" pitchFamily="18" charset="0"/>
                </a:rPr>
              </a:br>
              <a:r>
                <a:rPr lang="uk-UA" sz="1200" dirty="0">
                  <a:latin typeface="Times New Roman" pitchFamily="18" charset="0"/>
                </a:rPr>
                <a:t>90 %-</a:t>
              </a:r>
              <a:r>
                <a:rPr lang="uk-UA" sz="1200" dirty="0" err="1">
                  <a:latin typeface="Times New Roman" pitchFamily="18" charset="0"/>
                </a:rPr>
                <a:t>вого</a:t>
              </a:r>
              <a:endParaRPr lang="ru-RU" dirty="0"/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1161" y="7843"/>
              <a:ext cx="34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 dirty="0">
                  <a:latin typeface="Times New Roman" pitchFamily="18" charset="0"/>
                </a:rPr>
                <a:t>Відважування</a:t>
              </a:r>
              <a:endParaRPr lang="ru-RU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6021" y="384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2961" y="4194"/>
              <a:ext cx="6120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2961" y="420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6741" y="420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9079" y="420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2959" y="600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2959" y="676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2961" y="748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2961" y="820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2961" y="963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2961" y="1031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6201" y="4562"/>
              <a:ext cx="126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Спирт </a:t>
              </a:r>
            </a:p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етиловий 36 % - вий</a:t>
              </a:r>
              <a:endParaRPr lang="ru-RU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5479" y="420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7641" y="8514"/>
              <a:ext cx="342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Змішування з 2 масовими частинами спирту етилового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36 %-вого</a:t>
              </a:r>
              <a:endParaRPr lang="ru-RU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9441" y="9594"/>
              <a:ext cx="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9441" y="5994"/>
              <a:ext cx="0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Text Box 31"/>
            <p:cNvSpPr txBox="1">
              <a:spLocks noChangeArrowheads="1"/>
            </p:cNvSpPr>
            <p:nvPr/>
          </p:nvSpPr>
          <p:spPr bwMode="auto">
            <a:xfrm>
              <a:off x="7641" y="7794"/>
              <a:ext cx="34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</a:t>
              </a:r>
              <a:endParaRPr lang="ru-RU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6201" y="11089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6201" y="1175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5301" y="5994"/>
              <a:ext cx="0" cy="30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 flipH="1">
              <a:off x="4581" y="9054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6921" y="5994"/>
              <a:ext cx="0" cy="30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6921" y="9054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9441" y="815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1" name="Заголовок 1"/>
          <p:cNvSpPr>
            <a:spLocks noGrp="1"/>
          </p:cNvSpPr>
          <p:nvPr>
            <p:ph type="title"/>
          </p:nvPr>
        </p:nvSpPr>
        <p:spPr>
          <a:xfrm>
            <a:off x="470931" y="110532"/>
            <a:ext cx="11551920" cy="8277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8. АЛГОРИТМ </a:t>
            </a:r>
            <a:r>
              <a:rPr lang="ru-RU" sz="2400" dirty="0">
                <a:solidFill>
                  <a:schemeClr val="tx1"/>
                </a:solidFill>
              </a:rPr>
              <a:t>ТЕХНОЛОГ</a:t>
            </a:r>
            <a:r>
              <a:rPr lang="uk-UA" sz="24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ЗА </a:t>
            </a:r>
            <a:r>
              <a:rPr lang="ru-RU" sz="2400" b="1" i="1" u="sng" dirty="0">
                <a:solidFill>
                  <a:schemeClr val="tx1"/>
                </a:solidFill>
              </a:rPr>
              <a:t>МЕТОДОМ  1</a:t>
            </a:r>
            <a:r>
              <a:rPr lang="ru-RU" sz="2400" dirty="0">
                <a:solidFill>
                  <a:schemeClr val="tx1"/>
                </a:solidFill>
              </a:rPr>
              <a:t> ЗГІДНО ДФУ</a:t>
            </a:r>
            <a:endParaRPr lang="uk-UA" sz="24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56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9. </a:t>
            </a:r>
            <a:r>
              <a:rPr lang="ru-RU" b="1" i="1" dirty="0" err="1" smtClean="0">
                <a:solidFill>
                  <a:schemeClr val="tx1"/>
                </a:solidFill>
              </a:rPr>
              <a:t>Матрична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>
                <a:solidFill>
                  <a:schemeClr val="tx1"/>
                </a:solidFill>
              </a:rPr>
              <a:t>настойка </a:t>
            </a:r>
            <a:r>
              <a:rPr lang="ru-RU" b="1" i="1" dirty="0" err="1" smtClean="0">
                <a:solidFill>
                  <a:schemeClr val="tx1"/>
                </a:solidFill>
              </a:rPr>
              <a:t>кропиви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жгучої</a:t>
            </a:r>
            <a:r>
              <a:rPr lang="ru-RU" b="1" i="1" dirty="0">
                <a:solidFill>
                  <a:schemeClr val="tx1"/>
                </a:solidFill>
              </a:rPr>
              <a:t>– 5,0</a:t>
            </a: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i="1" dirty="0" err="1">
                <a:solidFill>
                  <a:schemeClr val="tx1"/>
                </a:solidFill>
              </a:rPr>
              <a:t>Tincturae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maternae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b="1" i="1" dirty="0" err="1">
                <a:solidFill>
                  <a:schemeClr val="tx1"/>
                </a:solidFill>
              </a:rPr>
              <a:t>Urtica</a:t>
            </a:r>
            <a:r>
              <a:rPr b="1" i="1" dirty="0">
                <a:solidFill>
                  <a:schemeClr val="tx1"/>
                </a:solidFill>
              </a:rPr>
              <a:t> </a:t>
            </a:r>
            <a:r>
              <a:rPr b="1" i="1" dirty="0" err="1">
                <a:solidFill>
                  <a:schemeClr val="tx1"/>
                </a:solidFill>
              </a:rPr>
              <a:t>urens</a:t>
            </a:r>
            <a:r>
              <a:rPr lang="ru-RU" b="1" i="1" dirty="0">
                <a:solidFill>
                  <a:schemeClr val="tx1"/>
                </a:solidFill>
              </a:rPr>
              <a:t>– 5,0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2" name="Содержимое 2"/>
          <p:cNvSpPr>
            <a:spLocks noGrp="1"/>
          </p:cNvSpPr>
          <p:nvPr>
            <p:ph idx="1"/>
          </p:nvPr>
        </p:nvSpPr>
        <p:spPr>
          <a:xfrm>
            <a:off x="1097279" y="1845734"/>
            <a:ext cx="10431105" cy="4023360"/>
          </a:xfrm>
        </p:spPr>
        <p:txBody>
          <a:bodyPr/>
          <a:lstStyle/>
          <a:p>
            <a:pPr algn="just"/>
            <a:r>
              <a:rPr lang="ru-RU" b="1" dirty="0" err="1" smtClean="0">
                <a:solidFill>
                  <a:schemeClr val="tx1"/>
                </a:solidFill>
              </a:rPr>
              <a:t>Технологія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 err="1" smtClean="0">
                <a:solidFill>
                  <a:schemeClr val="tx1"/>
                </a:solidFill>
              </a:rPr>
              <a:t>Подрібнену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лікарську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рослинну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сировину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віджимають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 err="1" smtClean="0">
                <a:solidFill>
                  <a:schemeClr val="tx1"/>
                </a:solidFill>
              </a:rPr>
              <a:t>Отриманий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сік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зважують</a:t>
            </a:r>
            <a:r>
              <a:rPr lang="ru-RU" dirty="0" smtClean="0">
                <a:solidFill>
                  <a:schemeClr val="tx1"/>
                </a:solidFill>
              </a:rPr>
              <a:t> і </a:t>
            </a:r>
            <a:r>
              <a:rPr lang="ru-RU" dirty="0" err="1" smtClean="0">
                <a:solidFill>
                  <a:schemeClr val="tx1"/>
                </a:solidFill>
              </a:rPr>
              <a:t>відразу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змішують</a:t>
            </a:r>
            <a:r>
              <a:rPr lang="ru-RU" dirty="0" smtClean="0">
                <a:solidFill>
                  <a:schemeClr val="tx1"/>
                </a:solidFill>
              </a:rPr>
              <a:t> з </a:t>
            </a:r>
            <a:r>
              <a:rPr lang="ru-RU" dirty="0" err="1" smtClean="0">
                <a:solidFill>
                  <a:schemeClr val="tx1"/>
                </a:solidFill>
              </a:rPr>
              <a:t>рівною</a:t>
            </a:r>
            <a:r>
              <a:rPr lang="ru-RU" dirty="0" smtClean="0">
                <a:solidFill>
                  <a:schemeClr val="tx1"/>
                </a:solidFill>
              </a:rPr>
              <a:t> за </a:t>
            </a:r>
            <a:r>
              <a:rPr lang="ru-RU" dirty="0" err="1" smtClean="0">
                <a:solidFill>
                  <a:schemeClr val="tx1"/>
                </a:solidFill>
              </a:rPr>
              <a:t>масою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кількістю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етанолу</a:t>
            </a:r>
            <a:r>
              <a:rPr lang="ru-RU" dirty="0" smtClean="0">
                <a:solidFill>
                  <a:schemeClr val="tx1"/>
                </a:solidFill>
              </a:rPr>
              <a:t> 90 % -</a:t>
            </a:r>
            <a:r>
              <a:rPr lang="ru-RU" dirty="0" err="1" smtClean="0">
                <a:solidFill>
                  <a:schemeClr val="tx1"/>
                </a:solidFill>
              </a:rPr>
              <a:t>вого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 err="1" smtClean="0">
                <a:solidFill>
                  <a:schemeClr val="tx1"/>
                </a:solidFill>
              </a:rPr>
              <a:t>Витримують</a:t>
            </a:r>
            <a:r>
              <a:rPr lang="ru-RU" dirty="0" smtClean="0">
                <a:solidFill>
                  <a:schemeClr val="tx1"/>
                </a:solidFill>
              </a:rPr>
              <a:t> в </a:t>
            </a:r>
            <a:r>
              <a:rPr lang="ru-RU" dirty="0" err="1" smtClean="0">
                <a:solidFill>
                  <a:schemeClr val="tx1"/>
                </a:solidFill>
              </a:rPr>
              <a:t>закритому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контейнері</a:t>
            </a:r>
            <a:r>
              <a:rPr lang="ru-RU" dirty="0" smtClean="0">
                <a:solidFill>
                  <a:schemeClr val="tx1"/>
                </a:solidFill>
              </a:rPr>
              <a:t> при </a:t>
            </a:r>
            <a:r>
              <a:rPr lang="ru-RU" dirty="0" err="1" smtClean="0">
                <a:solidFill>
                  <a:schemeClr val="tx1"/>
                </a:solidFill>
              </a:rPr>
              <a:t>температурі</a:t>
            </a:r>
            <a:r>
              <a:rPr lang="ru-RU" dirty="0" smtClean="0">
                <a:solidFill>
                  <a:schemeClr val="tx1"/>
                </a:solidFill>
              </a:rPr>
              <a:t> не </a:t>
            </a:r>
            <a:r>
              <a:rPr lang="ru-RU" dirty="0" err="1" smtClean="0">
                <a:solidFill>
                  <a:schemeClr val="tx1"/>
                </a:solidFill>
              </a:rPr>
              <a:t>вище</a:t>
            </a:r>
            <a:r>
              <a:rPr lang="ru-RU" dirty="0" smtClean="0">
                <a:solidFill>
                  <a:schemeClr val="tx1"/>
                </a:solidFill>
              </a:rPr>
              <a:t> 20 ° С, </a:t>
            </a:r>
            <a:r>
              <a:rPr lang="ru-RU" dirty="0" err="1" smtClean="0">
                <a:solidFill>
                  <a:schemeClr val="tx1"/>
                </a:solidFill>
              </a:rPr>
              <a:t>протягом</a:t>
            </a:r>
            <a:r>
              <a:rPr lang="ru-RU" dirty="0" smtClean="0">
                <a:solidFill>
                  <a:schemeClr val="tx1"/>
                </a:solidFill>
              </a:rPr>
              <a:t> не </a:t>
            </a:r>
            <a:r>
              <a:rPr lang="ru-RU" dirty="0" err="1" smtClean="0">
                <a:solidFill>
                  <a:schemeClr val="tx1"/>
                </a:solidFill>
              </a:rPr>
              <a:t>менше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п'яти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діб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після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чого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фільтрують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</a:rPr>
              <a:t>Приготована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матрична</a:t>
            </a:r>
            <a:r>
              <a:rPr lang="ru-RU" dirty="0" smtClean="0">
                <a:solidFill>
                  <a:schemeClr val="tx1"/>
                </a:solidFill>
              </a:rPr>
              <a:t> настойка – </a:t>
            </a:r>
            <a:r>
              <a:rPr lang="ru-RU" dirty="0" err="1" smtClean="0">
                <a:solidFill>
                  <a:schemeClr val="tx1"/>
                </a:solidFill>
              </a:rPr>
              <a:t>базисний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гомеопатичний</a:t>
            </a:r>
            <a:r>
              <a:rPr lang="ru-RU" dirty="0" smtClean="0">
                <a:solidFill>
                  <a:schemeClr val="tx1"/>
                </a:solidFill>
              </a:rPr>
              <a:t> препарат, </a:t>
            </a:r>
            <a:r>
              <a:rPr lang="ru-RU" dirty="0" err="1" smtClean="0">
                <a:solidFill>
                  <a:schemeClr val="tx1"/>
                </a:solidFill>
              </a:rPr>
              <a:t>відпуску</a:t>
            </a:r>
            <a:r>
              <a:rPr lang="ru-RU" dirty="0" smtClean="0">
                <a:solidFill>
                  <a:schemeClr val="tx1"/>
                </a:solidFill>
              </a:rPr>
              <a:t> не </a:t>
            </a:r>
            <a:r>
              <a:rPr lang="ru-RU" dirty="0" err="1" smtClean="0">
                <a:solidFill>
                  <a:schemeClr val="tx1"/>
                </a:solidFill>
              </a:rPr>
              <a:t>підлягає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0875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97280" y="983848"/>
            <a:ext cx="10058400" cy="753512"/>
          </a:xfrm>
        </p:spPr>
        <p:txBody>
          <a:bodyPr/>
          <a:lstStyle/>
          <a:p>
            <a:pPr algn="ctr">
              <a:defRPr/>
            </a:pPr>
            <a:r>
              <a:rPr lang="uk-UA" b="1" i="1" dirty="0" smtClean="0">
                <a:solidFill>
                  <a:schemeClr val="tx1"/>
                </a:solidFill>
              </a:rPr>
              <a:t>9. Оформлення до відпуску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097279" y="1845734"/>
            <a:ext cx="10396381" cy="4023360"/>
          </a:xfrm>
        </p:spPr>
        <p:txBody>
          <a:bodyPr/>
          <a:lstStyle/>
          <a:p>
            <a:pPr algn="just"/>
            <a:r>
              <a:rPr lang="ru-RU" dirty="0" err="1" smtClean="0">
                <a:solidFill>
                  <a:schemeClr val="tx1"/>
                </a:solidFill>
              </a:rPr>
              <a:t>Оформлюють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етикеткою</a:t>
            </a:r>
            <a:r>
              <a:rPr lang="ru-RU" dirty="0" smtClean="0">
                <a:solidFill>
                  <a:schemeClr val="tx1"/>
                </a:solidFill>
              </a:rPr>
              <a:t> (</a:t>
            </a:r>
            <a:r>
              <a:rPr lang="ru-RU" dirty="0" err="1" smtClean="0">
                <a:solidFill>
                  <a:schemeClr val="tx1"/>
                </a:solidFill>
              </a:rPr>
              <a:t>назва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сировини</a:t>
            </a:r>
            <a:r>
              <a:rPr lang="ru-RU" dirty="0" smtClean="0">
                <a:solidFill>
                  <a:schemeClr val="tx1"/>
                </a:solidFill>
              </a:rPr>
              <a:t> на </a:t>
            </a:r>
            <a:r>
              <a:rPr lang="ru-RU" dirty="0" err="1" smtClean="0">
                <a:solidFill>
                  <a:schemeClr val="tx1"/>
                </a:solidFill>
              </a:rPr>
              <a:t>латинській</a:t>
            </a:r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ru-RU" dirty="0" err="1" smtClean="0">
                <a:solidFill>
                  <a:schemeClr val="tx1"/>
                </a:solidFill>
              </a:rPr>
              <a:t>мові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позначення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матричної</a:t>
            </a:r>
            <a:r>
              <a:rPr lang="ru-RU" dirty="0" smtClean="0">
                <a:solidFill>
                  <a:schemeClr val="tx1"/>
                </a:solidFill>
              </a:rPr>
              <a:t> настойки Ø, вага, дата </a:t>
            </a:r>
            <a:r>
              <a:rPr lang="ru-RU" dirty="0" err="1" smtClean="0">
                <a:solidFill>
                  <a:schemeClr val="tx1"/>
                </a:solidFill>
              </a:rPr>
              <a:t>виробництва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співвідношення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сировини</a:t>
            </a:r>
            <a:r>
              <a:rPr lang="ru-RU" dirty="0" smtClean="0">
                <a:solidFill>
                  <a:schemeClr val="tx1"/>
                </a:solidFill>
              </a:rPr>
              <a:t> і спирту).</a:t>
            </a:r>
          </a:p>
          <a:p>
            <a:pPr algn="just"/>
            <a:r>
              <a:rPr lang="uk-UA" dirty="0" smtClean="0">
                <a:solidFill>
                  <a:schemeClr val="tx1"/>
                </a:solidFill>
              </a:rPr>
              <a:t>Даний базисний препарат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в подальшому використовується для виготовлення гомеопатичних лікарських форм для лікування 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опіків</a:t>
            </a:r>
            <a:r>
              <a:rPr lang="uk-UA" dirty="0" smtClean="0">
                <a:solidFill>
                  <a:schemeClr val="tx1"/>
                </a:solidFill>
              </a:rPr>
              <a:t> та кропив'янки.</a:t>
            </a:r>
            <a:endParaRPr lang="ru-RU" dirty="0" smtClean="0">
              <a:solidFill>
                <a:schemeClr val="tx1"/>
              </a:solidFill>
            </a:endParaRPr>
          </a:p>
        </p:txBody>
      </p: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7723658" y="2984082"/>
            <a:ext cx="1422873" cy="2964684"/>
            <a:chOff x="11024" y="9312"/>
            <a:chExt cx="1868" cy="3509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/>
            <a:srcRect l="6320" t="6963" r="67078" b="5493"/>
            <a:stretch>
              <a:fillRect/>
            </a:stretch>
          </p:blipFill>
          <p:spPr bwMode="auto">
            <a:xfrm>
              <a:off x="11024" y="9312"/>
              <a:ext cx="1868" cy="3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11162" y="10996"/>
              <a:ext cx="1522" cy="9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400" b="1" dirty="0" err="1">
                  <a:latin typeface="Constantia" pitchFamily="18" charset="0"/>
                </a:rPr>
                <a:t>Urtica</a:t>
              </a:r>
              <a:r>
                <a:rPr lang="en-US" sz="1400" b="1" dirty="0">
                  <a:latin typeface="Constantia" pitchFamily="18" charset="0"/>
                </a:rPr>
                <a:t> </a:t>
              </a:r>
              <a:r>
                <a:rPr lang="en-US" sz="1400" b="1" dirty="0" err="1">
                  <a:latin typeface="Constantia" pitchFamily="18" charset="0"/>
                </a:rPr>
                <a:t>urens</a:t>
              </a:r>
              <a:r>
                <a:rPr lang="en-US" sz="1400" b="1" dirty="0">
                  <a:latin typeface="Constantia" pitchFamily="18" charset="0"/>
                </a:rPr>
                <a:t> </a:t>
              </a:r>
              <a:r>
                <a:rPr lang="en-US" sz="1400" dirty="0">
                  <a:latin typeface="Constantia" pitchFamily="18" charset="0"/>
                  <a:sym typeface="Symbol" pitchFamily="18" charset="2"/>
                </a:rPr>
                <a:t></a:t>
              </a:r>
              <a:endParaRPr lang="ru-RU" sz="1400" b="1" dirty="0">
                <a:latin typeface="Constantia" pitchFamily="18" charset="0"/>
              </a:endParaRPr>
            </a:p>
            <a:p>
              <a:pPr algn="ctr"/>
              <a:r>
                <a:rPr lang="uk-UA" sz="1400" b="1" dirty="0">
                  <a:latin typeface="Constantia" pitchFamily="18" charset="0"/>
                </a:rPr>
                <a:t>(1:2) 10,0</a:t>
              </a:r>
              <a:endParaRPr lang="ru-RU" sz="1400" dirty="0">
                <a:latin typeface="Constantia" pitchFamily="18" charset="0"/>
              </a:endParaRPr>
            </a:p>
            <a:p>
              <a:pPr algn="ctr"/>
              <a:r>
                <a:rPr lang="ru-RU" sz="1200" dirty="0">
                  <a:latin typeface="Constantia" pitchFamily="18" charset="0"/>
                </a:rPr>
                <a:t>спирт </a:t>
              </a:r>
              <a:r>
                <a:rPr lang="ru-RU" sz="1200" dirty="0" err="1">
                  <a:latin typeface="Constantia" pitchFamily="18" charset="0"/>
                </a:rPr>
                <a:t>етиловий</a:t>
              </a:r>
              <a:r>
                <a:rPr lang="en-US" sz="1200" dirty="0">
                  <a:latin typeface="Constantia" pitchFamily="18" charset="0"/>
                </a:rPr>
                <a:t> 45 %</a:t>
              </a:r>
              <a:endParaRPr lang="uk-UA" sz="1200" dirty="0">
                <a:latin typeface="Constantia" pitchFamily="18" charset="0"/>
              </a:endParaRPr>
            </a:p>
            <a:p>
              <a:pPr algn="ctr"/>
              <a:endParaRPr lang="ru-RU" sz="1200" dirty="0">
                <a:latin typeface="Constantia" pitchFamily="18" charset="0"/>
              </a:endParaRPr>
            </a:p>
            <a:p>
              <a:pPr algn="ctr"/>
              <a:r>
                <a:rPr lang="uk-UA" sz="1200" dirty="0" smtClean="0">
                  <a:latin typeface="Constantia" pitchFamily="18" charset="0"/>
                </a:rPr>
                <a:t>02.03.2021 </a:t>
              </a:r>
              <a:r>
                <a:rPr lang="uk-UA" sz="1200" dirty="0">
                  <a:latin typeface="Constantia" pitchFamily="18" charset="0"/>
                </a:rPr>
                <a:t>р.  </a:t>
              </a:r>
              <a:r>
                <a:rPr lang="ru-RU" sz="1200" dirty="0">
                  <a:latin typeface="Constantia" pitchFamily="18" charset="0"/>
                </a:rPr>
                <a:t>(</a:t>
              </a:r>
              <a:r>
                <a:rPr lang="uk-UA" sz="1200" dirty="0">
                  <a:latin typeface="Constantia" pitchFamily="18" charset="0"/>
                </a:rPr>
                <a:t>Підпис)</a:t>
              </a:r>
              <a:endParaRPr lang="ru-RU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5463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11192"/>
            <a:ext cx="10058400" cy="82296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9. Контроль </a:t>
            </a:r>
            <a:r>
              <a:rPr lang="uk-UA" b="1" dirty="0">
                <a:solidFill>
                  <a:schemeClr val="tx1"/>
                </a:solidFill>
              </a:rPr>
              <a:t>якості</a:t>
            </a:r>
            <a:endParaRPr lang="uk-UA" b="1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uk-UA" sz="2300" dirty="0">
                <a:solidFill>
                  <a:schemeClr val="tx1"/>
                </a:solidFill>
              </a:rPr>
              <a:t>Контроль якості базисних гомеопатичних лікарських засобів для внутрішнього застосування проводять за загальними показниками: зовнішній вигляд (прозорість, колір), запах, відносна густина, концентрація спирту, ідентифікація і кількісний аналіз діючих речовин, якщо зазначено у окремих статтях.</a:t>
            </a:r>
            <a:endParaRPr lang="ru-RU" sz="2300" dirty="0">
              <a:solidFill>
                <a:schemeClr val="tx1"/>
              </a:solidFill>
            </a:endParaRPr>
          </a:p>
          <a:p>
            <a:pPr algn="just"/>
            <a:r>
              <a:rPr lang="uk-UA" sz="2300" dirty="0">
                <a:solidFill>
                  <a:schemeClr val="tx1"/>
                </a:solidFill>
              </a:rPr>
              <a:t>Відхилення у вмісті лікарських речовин в розчині (якщо немає інших зазначень у статтях) не повинні перевищувати:</a:t>
            </a:r>
            <a:endParaRPr lang="ru-RU" sz="2300" dirty="0">
              <a:solidFill>
                <a:schemeClr val="tx1"/>
              </a:solidFill>
            </a:endParaRPr>
          </a:p>
          <a:p>
            <a:pPr algn="just"/>
            <a:r>
              <a:rPr lang="uk-UA" sz="2300" u="sng" dirty="0">
                <a:solidFill>
                  <a:schemeClr val="tx1"/>
                </a:solidFill>
              </a:rPr>
              <a:t>+</a:t>
            </a:r>
            <a:r>
              <a:rPr lang="uk-UA" sz="2300" dirty="0">
                <a:solidFill>
                  <a:schemeClr val="tx1"/>
                </a:solidFill>
              </a:rPr>
              <a:t> 5 % при вмісті 10 % або 1 % речовини (перше або друге десяткове розведення) відповідно;</a:t>
            </a:r>
            <a:endParaRPr lang="ru-RU" sz="2300" dirty="0">
              <a:solidFill>
                <a:schemeClr val="tx1"/>
              </a:solidFill>
            </a:endParaRPr>
          </a:p>
          <a:p>
            <a:pPr algn="just"/>
            <a:r>
              <a:rPr lang="uk-UA" sz="2300" u="sng" dirty="0">
                <a:solidFill>
                  <a:schemeClr val="tx1"/>
                </a:solidFill>
              </a:rPr>
              <a:t>+</a:t>
            </a:r>
            <a:r>
              <a:rPr lang="uk-UA" sz="2300" dirty="0">
                <a:solidFill>
                  <a:schemeClr val="tx1"/>
                </a:solidFill>
              </a:rPr>
              <a:t> 10 % при вмісті 0,1 % речовини (третє десяткове розведення).</a:t>
            </a:r>
            <a:endParaRPr lang="ru-RU" sz="2300" dirty="0">
              <a:solidFill>
                <a:schemeClr val="tx1"/>
              </a:solidFill>
            </a:endParaRPr>
          </a:p>
          <a:p>
            <a:pPr algn="just"/>
            <a:r>
              <a:rPr lang="uk-UA" sz="2300" dirty="0">
                <a:solidFill>
                  <a:schemeClr val="tx1"/>
                </a:solidFill>
              </a:rPr>
              <a:t>Після виготовлення гомеопатичних базисних препаратів їх маса не повинні перевищувати норм допустимих відхилень.</a:t>
            </a:r>
            <a:endParaRPr lang="ru-RU" sz="2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62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96" y="1081804"/>
            <a:ext cx="11345505" cy="4948606"/>
          </a:xfrm>
        </p:spPr>
        <p:txBody>
          <a:bodyPr>
            <a:normAutofit/>
          </a:bodyPr>
          <a:lstStyle/>
          <a:p>
            <a:pPr marL="0" indent="266700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Свіжа рослинна сировина, що звичайно містить менше 70 % віджатого соку і більше 60 % вологи та, що не містить ефірних олій або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смол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r>
              <a:rPr lang="uk-UA" dirty="0">
                <a:solidFill>
                  <a:schemeClr val="tx1"/>
                </a:solidFill>
              </a:rPr>
              <a:t>Визначають кількість соку Х, % в рослині по формулі</a:t>
            </a:r>
            <a:r>
              <a:rPr lang="uk-UA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де </a:t>
            </a:r>
            <a:r>
              <a:rPr lang="uk-UA" i="1" dirty="0">
                <a:solidFill>
                  <a:schemeClr val="tx1"/>
                </a:solidFill>
              </a:rPr>
              <a:t>а-вологість сировини</a:t>
            </a:r>
          </a:p>
          <a:p>
            <a:pPr marL="0" indent="0">
              <a:buNone/>
            </a:pPr>
            <a:r>
              <a:rPr lang="de-DE" i="1" dirty="0">
                <a:solidFill>
                  <a:schemeClr val="tx1"/>
                </a:solidFill>
              </a:rPr>
              <a:t>b</a:t>
            </a:r>
            <a:r>
              <a:rPr lang="ru-RU" i="1" dirty="0">
                <a:solidFill>
                  <a:schemeClr val="tx1"/>
                </a:solidFill>
              </a:rPr>
              <a:t>-</a:t>
            </a:r>
            <a:r>
              <a:rPr lang="uk-UA" i="1" dirty="0">
                <a:solidFill>
                  <a:schemeClr val="tx1"/>
                </a:solidFill>
              </a:rPr>
              <a:t>вміст сухого залишку соку</a:t>
            </a:r>
            <a:r>
              <a:rPr lang="uk-UA" i="1" dirty="0" smtClean="0">
                <a:solidFill>
                  <a:schemeClr val="tx1"/>
                </a:solidFill>
              </a:rPr>
              <a:t>,%</a:t>
            </a:r>
            <a:endParaRPr lang="ru-RU" dirty="0">
              <a:solidFill>
                <a:schemeClr val="tx1"/>
              </a:solidFill>
            </a:endParaRPr>
          </a:p>
          <a:p>
            <a:pPr marL="0" indent="266700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Одночасно з визначенням кількості соку в рослині подрібнену рослину та його частини зважують. Беруть </a:t>
            </a:r>
            <a:r>
              <a:rPr lang="uk-UA" u="sng" dirty="0">
                <a:solidFill>
                  <a:schemeClr val="tx1"/>
                </a:solidFill>
              </a:rPr>
              <a:t>половинну кількість </a:t>
            </a:r>
            <a:r>
              <a:rPr lang="uk-UA" u="sng" dirty="0" smtClean="0">
                <a:solidFill>
                  <a:schemeClr val="tx1"/>
                </a:solidFill>
              </a:rPr>
              <a:t>від </a:t>
            </a:r>
            <a:r>
              <a:rPr lang="uk-UA" u="sng" dirty="0">
                <a:solidFill>
                  <a:schemeClr val="tx1"/>
                </a:solidFill>
              </a:rPr>
              <a:t>ваги рослини спирту етилового 90%-</a:t>
            </a:r>
            <a:r>
              <a:rPr lang="uk-UA" u="sng" dirty="0" err="1">
                <a:solidFill>
                  <a:schemeClr val="tx1"/>
                </a:solidFill>
              </a:rPr>
              <a:t>вого</a:t>
            </a:r>
            <a:r>
              <a:rPr lang="uk-UA" dirty="0">
                <a:solidFill>
                  <a:schemeClr val="tx1"/>
                </a:solidFill>
              </a:rPr>
              <a:t>, змочують ним подрібнені частини настільки, щоб вони перетворились в густу кашицю та сильно розтирають.</a:t>
            </a:r>
            <a:endParaRPr lang="ru-RU" dirty="0">
              <a:solidFill>
                <a:schemeClr val="tx1"/>
              </a:solidFill>
            </a:endParaRPr>
          </a:p>
          <a:p>
            <a:pPr marL="0" indent="266700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Після визначення вмісту соку додають щ</a:t>
            </a:r>
            <a:r>
              <a:rPr lang="uk-UA" u="sng" dirty="0">
                <a:solidFill>
                  <a:schemeClr val="tx1"/>
                </a:solidFill>
              </a:rPr>
              <a:t>е стільки спирту етилового 90%-</a:t>
            </a:r>
            <a:r>
              <a:rPr lang="uk-UA" u="sng" dirty="0" err="1">
                <a:solidFill>
                  <a:schemeClr val="tx1"/>
                </a:solidFill>
              </a:rPr>
              <a:t>вого</a:t>
            </a:r>
            <a:r>
              <a:rPr lang="uk-UA" u="sng" dirty="0">
                <a:solidFill>
                  <a:schemeClr val="tx1"/>
                </a:solidFill>
              </a:rPr>
              <a:t>, щоб його вага дорівнювала вазі соку, який міститься в масі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marL="0" indent="266700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Отриману масу ретельно перемішують та залишають на 8-14 днів для мацерації.</a:t>
            </a:r>
            <a:endParaRPr lang="ru-RU" dirty="0">
              <a:solidFill>
                <a:schemeClr val="tx1"/>
              </a:solidFill>
            </a:endParaRPr>
          </a:p>
          <a:p>
            <a:pPr marL="0" indent="266700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Масу віджимають, рідину зливають в гарно </a:t>
            </a:r>
            <a:r>
              <a:rPr lang="uk-UA" dirty="0" err="1">
                <a:solidFill>
                  <a:schemeClr val="tx1"/>
                </a:solidFill>
              </a:rPr>
              <a:t>укупорену</a:t>
            </a:r>
            <a:r>
              <a:rPr lang="uk-UA" dirty="0">
                <a:solidFill>
                  <a:schemeClr val="tx1"/>
                </a:solidFill>
              </a:rPr>
              <a:t> склянку та залишають в прохолодному місці на 8 днів для відстоювання, після чого фільтрують.</a:t>
            </a:r>
            <a:endParaRPr lang="ru-RU" dirty="0">
              <a:solidFill>
                <a:schemeClr val="tx1"/>
              </a:solidFill>
            </a:endParaRPr>
          </a:p>
          <a:p>
            <a:pPr marL="0" indent="266700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Таким чином, вміст лікарської речовини приготовленого по </a:t>
            </a:r>
            <a:r>
              <a:rPr lang="ru-RU" b="1" dirty="0">
                <a:solidFill>
                  <a:schemeClr val="tx1"/>
                </a:solidFill>
              </a:rPr>
              <a:t>§ 2</a:t>
            </a:r>
            <a:r>
              <a:rPr lang="uk-UA" b="1" dirty="0">
                <a:solidFill>
                  <a:schemeClr val="tx1"/>
                </a:solidFill>
              </a:rPr>
              <a:t> дорівнює 1:2.</a:t>
            </a:r>
            <a:endParaRPr lang="ru-RU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</a:endParaRP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733" y="1779211"/>
            <a:ext cx="1992057" cy="882966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13806" y="300942"/>
            <a:ext cx="11508684" cy="6419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10. АЛГОРИТМ </a:t>
            </a:r>
            <a:r>
              <a:rPr lang="ru-RU" sz="3200" dirty="0">
                <a:solidFill>
                  <a:schemeClr val="tx1"/>
                </a:solidFill>
              </a:rPr>
              <a:t>ТЕХНОЛОГ</a:t>
            </a:r>
            <a:r>
              <a:rPr lang="uk-UA" sz="32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ЗА </a:t>
            </a:r>
            <a:r>
              <a:rPr lang="ru-RU" sz="3200" b="1" i="1" u="sng" dirty="0">
                <a:solidFill>
                  <a:schemeClr val="tx1"/>
                </a:solidFill>
              </a:rPr>
              <a:t>МЕТОДОМ 2</a:t>
            </a:r>
            <a:r>
              <a:rPr lang="ru-RU" sz="3200" dirty="0">
                <a:solidFill>
                  <a:schemeClr val="tx1"/>
                </a:solidFill>
              </a:rPr>
              <a:t> ЗГІДНО ДФУ</a:t>
            </a:r>
            <a:endParaRPr lang="uk-UA" sz="32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90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3103" y="1017063"/>
            <a:ext cx="6932221" cy="5534208"/>
          </a:xfrm>
          <a:prstGeom prst="rect">
            <a:avLst/>
          </a:prstGeom>
        </p:spPr>
      </p:pic>
      <p:sp>
        <p:nvSpPr>
          <p:cNvPr id="5" name="Стрелка вниз 4"/>
          <p:cNvSpPr/>
          <p:nvPr/>
        </p:nvSpPr>
        <p:spPr>
          <a:xfrm>
            <a:off x="8482517" y="5791383"/>
            <a:ext cx="719355" cy="759888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132685" y="1017063"/>
            <a:ext cx="4300418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i="1" u="sng" dirty="0" smtClean="0"/>
              <a:t>Приготування есенції </a:t>
            </a:r>
            <a:endParaRPr lang="uk-UA" sz="3200" b="1" i="1" u="sng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13806" y="300942"/>
            <a:ext cx="11508684" cy="6419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10. АЛГОРИТМ </a:t>
            </a:r>
            <a:r>
              <a:rPr lang="ru-RU" sz="3200" dirty="0">
                <a:solidFill>
                  <a:schemeClr val="tx1"/>
                </a:solidFill>
              </a:rPr>
              <a:t>ТЕХНОЛОГ</a:t>
            </a:r>
            <a:r>
              <a:rPr lang="uk-UA" sz="32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ЗА </a:t>
            </a:r>
            <a:r>
              <a:rPr lang="ru-RU" sz="3200" b="1" i="1" u="sng" dirty="0">
                <a:solidFill>
                  <a:schemeClr val="tx1"/>
                </a:solidFill>
              </a:rPr>
              <a:t>МЕТОДОМ 2</a:t>
            </a:r>
            <a:r>
              <a:rPr lang="ru-RU" sz="3200" dirty="0">
                <a:solidFill>
                  <a:schemeClr val="tx1"/>
                </a:solidFill>
              </a:rPr>
              <a:t> ЗГІДНО ДФУ</a:t>
            </a:r>
            <a:endParaRPr lang="uk-UA" sz="3200" u="sng" dirty="0">
              <a:solidFill>
                <a:schemeClr val="tx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5571241" y="5542960"/>
            <a:ext cx="67873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562573" y="6315959"/>
            <a:ext cx="132918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64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7430" y="2592754"/>
            <a:ext cx="3819945" cy="3759118"/>
          </a:xfrm>
          <a:prstGeom prst="rect">
            <a:avLst/>
          </a:prstGeom>
        </p:spPr>
      </p:pic>
      <p:sp>
        <p:nvSpPr>
          <p:cNvPr id="11" name="Стрелка вниз 10"/>
          <p:cNvSpPr/>
          <p:nvPr/>
        </p:nvSpPr>
        <p:spPr>
          <a:xfrm>
            <a:off x="5522988" y="1902580"/>
            <a:ext cx="442127" cy="6901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3707193" y="1031373"/>
            <a:ext cx="4300418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i="1" u="sng" dirty="0" smtClean="0"/>
              <a:t>Приготування есенції </a:t>
            </a:r>
            <a:endParaRPr lang="uk-UA" sz="3200" b="1" i="1" u="sng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413806" y="300942"/>
            <a:ext cx="11508684" cy="6419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10. АЛГОРИТМ </a:t>
            </a:r>
            <a:r>
              <a:rPr lang="ru-RU" sz="3200" dirty="0">
                <a:solidFill>
                  <a:schemeClr val="tx1"/>
                </a:solidFill>
              </a:rPr>
              <a:t>ТЕХНОЛОГ</a:t>
            </a:r>
            <a:r>
              <a:rPr lang="uk-UA" sz="32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ЗА </a:t>
            </a:r>
            <a:r>
              <a:rPr lang="ru-RU" sz="3200" b="1" i="1" u="sng" dirty="0">
                <a:solidFill>
                  <a:schemeClr val="tx1"/>
                </a:solidFill>
              </a:rPr>
              <a:t>МЕТОДОМ 2</a:t>
            </a:r>
            <a:r>
              <a:rPr lang="ru-RU" sz="3200" dirty="0">
                <a:solidFill>
                  <a:schemeClr val="tx1"/>
                </a:solidFill>
              </a:rPr>
              <a:t> ЗГІДНО ДФУ</a:t>
            </a:r>
            <a:endParaRPr lang="uk-UA" sz="32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77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270" y="2043206"/>
            <a:ext cx="6707629" cy="4727984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711669" y="996165"/>
            <a:ext cx="6462846" cy="45743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Приготування тинктури 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92339" y="5250836"/>
            <a:ext cx="4480877" cy="7294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Тинктура 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відповідає першому десятковому поділу.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32972" y="1542960"/>
            <a:ext cx="8530542" cy="410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Беруть 2 вагові частини есенції та 8 частин спирту етилового 45%-</a:t>
            </a:r>
            <a:r>
              <a:rPr lang="uk-UA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вого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змішують.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13806" y="300942"/>
            <a:ext cx="11508684" cy="6419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10. АЛГОРИТМ </a:t>
            </a:r>
            <a:r>
              <a:rPr lang="ru-RU" sz="3200" dirty="0">
                <a:solidFill>
                  <a:schemeClr val="tx1"/>
                </a:solidFill>
              </a:rPr>
              <a:t>ТЕХНОЛОГ</a:t>
            </a:r>
            <a:r>
              <a:rPr lang="uk-UA" sz="32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ЗА </a:t>
            </a:r>
            <a:r>
              <a:rPr lang="ru-RU" sz="3200" b="1" i="1" u="sng" dirty="0">
                <a:solidFill>
                  <a:schemeClr val="tx1"/>
                </a:solidFill>
              </a:rPr>
              <a:t>МЕТОДОМ 2</a:t>
            </a:r>
            <a:r>
              <a:rPr lang="ru-RU" sz="3200" dirty="0">
                <a:solidFill>
                  <a:schemeClr val="tx1"/>
                </a:solidFill>
              </a:rPr>
              <a:t> ЗГІДНО ДФУ</a:t>
            </a:r>
            <a:endParaRPr lang="uk-UA" sz="32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706250" y="1112362"/>
            <a:ext cx="8550113" cy="5590095"/>
            <a:chOff x="1341" y="3171"/>
            <a:chExt cx="9900" cy="12279"/>
          </a:xfrm>
        </p:grpSpPr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5074" y="3171"/>
              <a:ext cx="2388" cy="54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Вихідна сировина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7822" y="4428"/>
              <a:ext cx="3419" cy="14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 b="1" dirty="0">
                  <a:latin typeface="Times New Roman" pitchFamily="18" charset="0"/>
                  <a:cs typeface="Arial" pitchFamily="34" charset="0"/>
                </a:rPr>
                <a:t>Метод 2</a:t>
              </a:r>
              <a:r>
                <a:rPr lang="en-US" sz="1050" b="1" dirty="0">
                  <a:latin typeface="Times New Roman" pitchFamily="18" charset="0"/>
                  <a:cs typeface="Arial" pitchFamily="34" charset="0"/>
                </a:rPr>
                <a:t>b</a:t>
              </a:r>
              <a:endParaRPr lang="uk-UA" sz="1050" b="1" dirty="0">
                <a:latin typeface="Times New Roman" pitchFamily="18" charset="0"/>
                <a:cs typeface="Arial" pitchFamily="34" charset="0"/>
              </a:endParaRPr>
            </a:p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 dirty="0">
                  <a:latin typeface="Times New Roman" pitchFamily="18" charset="0"/>
                  <a:cs typeface="Arial" pitchFamily="34" charset="0"/>
                </a:rPr>
                <a:t>Свіжа рослинна сировина, що звичайно містить менше 70 % віджатого соку і більше 60 % вологи та, що не містить ефірних олій або смол</a:t>
              </a:r>
              <a:endParaRPr lang="ru-RU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4941" y="4434"/>
              <a:ext cx="1260" cy="14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  <a:defRPr/>
              </a:pPr>
              <a:r>
                <a:rPr lang="uk-UA" sz="1050">
                  <a:latin typeface="Calibri" pitchFamily="34" charset="0"/>
                  <a:cs typeface="Arial" pitchFamily="34" charset="0"/>
                </a:rPr>
                <a:t>Спирт </a:t>
              </a:r>
            </a:p>
            <a:p>
              <a:pPr algn="ctr">
                <a:spcAft>
                  <a:spcPts val="1000"/>
                </a:spcAft>
                <a:defRPr/>
              </a:pPr>
              <a:r>
                <a:rPr lang="uk-UA" sz="1050">
                  <a:latin typeface="Calibri" pitchFamily="34" charset="0"/>
                  <a:cs typeface="Arial" pitchFamily="34" charset="0"/>
                </a:rPr>
                <a:t>етиловий 90 % - вий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1341" y="4434"/>
              <a:ext cx="3419" cy="1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 b="1" dirty="0">
                  <a:latin typeface="Times New Roman" pitchFamily="18" charset="0"/>
                  <a:cs typeface="Arial" pitchFamily="34" charset="0"/>
                </a:rPr>
                <a:t>Метод 2а</a:t>
              </a:r>
            </a:p>
            <a:p>
              <a:pPr algn="ctr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lang="uk-UA" sz="1050" dirty="0">
                  <a:latin typeface="Times New Roman" pitchFamily="18" charset="0"/>
                  <a:cs typeface="Arial" pitchFamily="34" charset="0"/>
                </a:rPr>
                <a:t>Свіжа рослинна сировина, що звичайно містить менше 70 % віджатого соку і більше 60 % вологи та, що не містить ефірних олій або смол</a:t>
              </a:r>
              <a:endParaRPr lang="ru-RU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341" y="6263"/>
              <a:ext cx="3419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Подрібнення сировини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1341" y="6995"/>
              <a:ext cx="3419" cy="6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Визначення втрати в масі при висушуванні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341" y="8692"/>
              <a:ext cx="3419" cy="10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 dirty="0">
                  <a:latin typeface="Times New Roman" pitchFamily="18" charset="0"/>
                  <a:cs typeface="Arial" pitchFamily="34" charset="0"/>
                </a:rPr>
                <a:t>Змішування із половинною за масою кількістю спирту </a:t>
              </a:r>
              <a:br>
                <a:rPr lang="uk-UA" sz="1050" dirty="0">
                  <a:latin typeface="Times New Roman" pitchFamily="18" charset="0"/>
                  <a:cs typeface="Arial" pitchFamily="34" charset="0"/>
                </a:rPr>
              </a:br>
              <a:r>
                <a:rPr lang="uk-UA" sz="1050" dirty="0">
                  <a:latin typeface="Times New Roman" pitchFamily="18" charset="0"/>
                  <a:cs typeface="Arial" pitchFamily="34" charset="0"/>
                </a:rPr>
                <a:t>етилового 90 %-</a:t>
              </a:r>
              <a:r>
                <a:rPr lang="uk-UA" sz="1050" dirty="0" err="1">
                  <a:latin typeface="Times New Roman" pitchFamily="18" charset="0"/>
                  <a:cs typeface="Arial" pitchFamily="34" charset="0"/>
                </a:rPr>
                <a:t>вого</a:t>
              </a:r>
              <a:endParaRPr lang="ru-RU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1341" y="7971"/>
              <a:ext cx="3419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Відважування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6202" y="3713"/>
              <a:ext cx="2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V="1">
              <a:off x="3140" y="4067"/>
              <a:ext cx="612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3140" y="4074"/>
              <a:ext cx="4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6921" y="4074"/>
              <a:ext cx="2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9259" y="4074"/>
              <a:ext cx="2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3138" y="5876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3138" y="6637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3140" y="7614"/>
              <a:ext cx="4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3140" y="8335"/>
              <a:ext cx="4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3140" y="9767"/>
              <a:ext cx="4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4" name="Text Box 21"/>
            <p:cNvSpPr txBox="1">
              <a:spLocks noChangeArrowheads="1"/>
            </p:cNvSpPr>
            <p:nvPr/>
          </p:nvSpPr>
          <p:spPr bwMode="auto">
            <a:xfrm>
              <a:off x="6380" y="4434"/>
              <a:ext cx="1260" cy="14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  <a:defRPr/>
              </a:pPr>
              <a:r>
                <a:rPr lang="uk-UA" sz="1050">
                  <a:latin typeface="Calibri" pitchFamily="34" charset="0"/>
                  <a:cs typeface="Arial" pitchFamily="34" charset="0"/>
                </a:rPr>
                <a:t>Спирт </a:t>
              </a:r>
            </a:p>
            <a:p>
              <a:pPr algn="ctr">
                <a:spcAft>
                  <a:spcPts val="1000"/>
                </a:spcAft>
                <a:defRPr/>
              </a:pPr>
              <a:r>
                <a:rPr lang="uk-UA" sz="1050">
                  <a:latin typeface="Calibri" pitchFamily="34" charset="0"/>
                  <a:cs typeface="Arial" pitchFamily="34" charset="0"/>
                </a:rPr>
                <a:t>етиловий 70 % - вий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5659" y="4074"/>
              <a:ext cx="2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>
              <a:off x="5482" y="5866"/>
              <a:ext cx="0" cy="30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 flipH="1">
              <a:off x="4760" y="8928"/>
              <a:ext cx="7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7100" y="5866"/>
              <a:ext cx="0" cy="30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7100" y="8928"/>
              <a:ext cx="7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7822" y="6203"/>
              <a:ext cx="3419" cy="3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Подрібнення сировини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7822" y="6934"/>
              <a:ext cx="3419" cy="6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Визначення втрати в масі при висушуванні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 Box 29"/>
            <p:cNvSpPr txBox="1">
              <a:spLocks noChangeArrowheads="1"/>
            </p:cNvSpPr>
            <p:nvPr/>
          </p:nvSpPr>
          <p:spPr bwMode="auto">
            <a:xfrm>
              <a:off x="7822" y="8632"/>
              <a:ext cx="3419" cy="10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Змішування із половинною за масою кількістю спирту </a:t>
              </a:r>
              <a:br>
                <a:rPr lang="uk-UA" sz="1050">
                  <a:latin typeface="Times New Roman" pitchFamily="18" charset="0"/>
                  <a:cs typeface="Arial" pitchFamily="34" charset="0"/>
                </a:rPr>
              </a:br>
              <a:r>
                <a:rPr lang="uk-UA" sz="1050">
                  <a:latin typeface="Times New Roman" pitchFamily="18" charset="0"/>
                  <a:cs typeface="Arial" pitchFamily="34" charset="0"/>
                </a:rPr>
                <a:t>етилового 70 %-вого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 Box 30"/>
            <p:cNvSpPr txBox="1">
              <a:spLocks noChangeArrowheads="1"/>
            </p:cNvSpPr>
            <p:nvPr/>
          </p:nvSpPr>
          <p:spPr bwMode="auto">
            <a:xfrm>
              <a:off x="7822" y="7911"/>
              <a:ext cx="3419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Відважування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9619" y="5815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9619" y="6577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9621" y="7554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9621" y="8275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38" name="Text Box 35"/>
            <p:cNvSpPr txBox="1">
              <a:spLocks noChangeArrowheads="1"/>
            </p:cNvSpPr>
            <p:nvPr/>
          </p:nvSpPr>
          <p:spPr bwMode="auto">
            <a:xfrm>
              <a:off x="1341" y="14369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 dirty="0">
                  <a:latin typeface="Times New Roman" pitchFamily="18" charset="0"/>
                  <a:cs typeface="Arial" pitchFamily="34" charset="0"/>
                </a:rPr>
                <a:t>Контроль</a:t>
              </a:r>
              <a:r>
                <a:rPr lang="ru-RU" sz="1050" dirty="0"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uk-UA" sz="1050" dirty="0">
                  <a:latin typeface="Times New Roman" pitchFamily="18" charset="0"/>
                  <a:cs typeface="Arial" pitchFamily="34" charset="0"/>
                </a:rPr>
                <a:t>якості</a:t>
              </a:r>
              <a:endParaRPr lang="ru-RU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 Box 36"/>
            <p:cNvSpPr txBox="1">
              <a:spLocks noChangeArrowheads="1"/>
            </p:cNvSpPr>
            <p:nvPr/>
          </p:nvSpPr>
          <p:spPr bwMode="auto">
            <a:xfrm>
              <a:off x="1341" y="13692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Фільтрування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37"/>
            <p:cNvSpPr txBox="1">
              <a:spLocks noChangeArrowheads="1"/>
            </p:cNvSpPr>
            <p:nvPr/>
          </p:nvSpPr>
          <p:spPr bwMode="auto">
            <a:xfrm>
              <a:off x="1341" y="15090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Оформлення до використання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 Box 38"/>
            <p:cNvSpPr txBox="1">
              <a:spLocks noChangeArrowheads="1"/>
            </p:cNvSpPr>
            <p:nvPr/>
          </p:nvSpPr>
          <p:spPr bwMode="auto">
            <a:xfrm>
              <a:off x="1341" y="12294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  <a:defRPr/>
              </a:pPr>
              <a:r>
                <a:rPr lang="uk-UA" sz="1050" dirty="0">
                  <a:latin typeface="Calibri" pitchFamily="34" charset="0"/>
                  <a:cs typeface="Arial" pitchFamily="34" charset="0"/>
                </a:rPr>
                <a:t>Мацерація не менше 10 діб з періодичним перемішуванням</a:t>
              </a:r>
              <a:endParaRPr lang="ru-RU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Freeform 39"/>
            <p:cNvSpPr>
              <a:spLocks/>
            </p:cNvSpPr>
            <p:nvPr/>
          </p:nvSpPr>
          <p:spPr bwMode="auto">
            <a:xfrm>
              <a:off x="6203" y="13331"/>
              <a:ext cx="2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6203" y="14052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6203" y="14773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45" name="Text Box 42"/>
            <p:cNvSpPr txBox="1">
              <a:spLocks noChangeArrowheads="1"/>
            </p:cNvSpPr>
            <p:nvPr/>
          </p:nvSpPr>
          <p:spPr bwMode="auto">
            <a:xfrm>
              <a:off x="1341" y="10134"/>
              <a:ext cx="3419" cy="72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Розрахунок необхідної кількості </a:t>
              </a:r>
              <a:br>
                <a:rPr lang="uk-UA" sz="1050">
                  <a:latin typeface="Times New Roman" pitchFamily="18" charset="0"/>
                  <a:cs typeface="Arial" pitchFamily="34" charset="0"/>
                </a:rPr>
              </a:br>
              <a:r>
                <a:rPr lang="uk-UA" sz="1050">
                  <a:latin typeface="Times New Roman" pitchFamily="18" charset="0"/>
                  <a:cs typeface="Arial" pitchFamily="34" charset="0"/>
                </a:rPr>
                <a:t>спирту етилового 90 %-вого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 Box 43"/>
            <p:cNvSpPr txBox="1">
              <a:spLocks noChangeArrowheads="1"/>
            </p:cNvSpPr>
            <p:nvPr/>
          </p:nvSpPr>
          <p:spPr bwMode="auto">
            <a:xfrm>
              <a:off x="1341" y="11216"/>
              <a:ext cx="3419" cy="7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Додавання решти спирту етилового </a:t>
              </a:r>
              <a:br>
                <a:rPr lang="uk-UA" sz="1050">
                  <a:latin typeface="Times New Roman" pitchFamily="18" charset="0"/>
                  <a:cs typeface="Arial" pitchFamily="34" charset="0"/>
                </a:rPr>
              </a:br>
              <a:r>
                <a:rPr lang="uk-UA" sz="1050">
                  <a:latin typeface="Times New Roman" pitchFamily="18" charset="0"/>
                  <a:cs typeface="Arial" pitchFamily="34" charset="0"/>
                </a:rPr>
                <a:t>90 %-вого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Freeform 44"/>
            <p:cNvSpPr>
              <a:spLocks/>
            </p:cNvSpPr>
            <p:nvPr/>
          </p:nvSpPr>
          <p:spPr bwMode="auto">
            <a:xfrm>
              <a:off x="3140" y="11933"/>
              <a:ext cx="4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48" name="Freeform 45"/>
            <p:cNvSpPr>
              <a:spLocks/>
            </p:cNvSpPr>
            <p:nvPr/>
          </p:nvSpPr>
          <p:spPr bwMode="auto">
            <a:xfrm>
              <a:off x="3140" y="10855"/>
              <a:ext cx="4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49" name="Freeform 46"/>
            <p:cNvSpPr>
              <a:spLocks/>
            </p:cNvSpPr>
            <p:nvPr/>
          </p:nvSpPr>
          <p:spPr bwMode="auto">
            <a:xfrm>
              <a:off x="6202" y="12654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50" name="Text Box 47"/>
            <p:cNvSpPr txBox="1">
              <a:spLocks noChangeArrowheads="1"/>
            </p:cNvSpPr>
            <p:nvPr/>
          </p:nvSpPr>
          <p:spPr bwMode="auto">
            <a:xfrm>
              <a:off x="1341" y="12971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Віджимання суміші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Freeform 48"/>
            <p:cNvSpPr>
              <a:spLocks/>
            </p:cNvSpPr>
            <p:nvPr/>
          </p:nvSpPr>
          <p:spPr bwMode="auto">
            <a:xfrm>
              <a:off x="9621" y="9767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52" name="Text Box 49"/>
            <p:cNvSpPr txBox="1">
              <a:spLocks noChangeArrowheads="1"/>
            </p:cNvSpPr>
            <p:nvPr/>
          </p:nvSpPr>
          <p:spPr bwMode="auto">
            <a:xfrm>
              <a:off x="7822" y="10134"/>
              <a:ext cx="3419" cy="72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Розрахунок необхідної кількості </a:t>
              </a:r>
              <a:br>
                <a:rPr lang="uk-UA" sz="1050">
                  <a:latin typeface="Times New Roman" pitchFamily="18" charset="0"/>
                  <a:cs typeface="Arial" pitchFamily="34" charset="0"/>
                </a:rPr>
              </a:br>
              <a:r>
                <a:rPr lang="uk-UA" sz="1050">
                  <a:latin typeface="Times New Roman" pitchFamily="18" charset="0"/>
                  <a:cs typeface="Arial" pitchFamily="34" charset="0"/>
                </a:rPr>
                <a:t>спирту етилового 70 %-вого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Text Box 50"/>
            <p:cNvSpPr txBox="1">
              <a:spLocks noChangeArrowheads="1"/>
            </p:cNvSpPr>
            <p:nvPr/>
          </p:nvSpPr>
          <p:spPr bwMode="auto">
            <a:xfrm>
              <a:off x="7822" y="11216"/>
              <a:ext cx="3419" cy="7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Додавання решти спирту етилового </a:t>
              </a:r>
              <a:br>
                <a:rPr lang="uk-UA" sz="1050">
                  <a:latin typeface="Times New Roman" pitchFamily="18" charset="0"/>
                  <a:cs typeface="Arial" pitchFamily="34" charset="0"/>
                </a:rPr>
              </a:br>
              <a:r>
                <a:rPr lang="uk-UA" sz="1050">
                  <a:latin typeface="Times New Roman" pitchFamily="18" charset="0"/>
                  <a:cs typeface="Arial" pitchFamily="34" charset="0"/>
                </a:rPr>
                <a:t>70 %-вого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9621" y="11933"/>
              <a:ext cx="2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55" name="Freeform 52"/>
            <p:cNvSpPr>
              <a:spLocks/>
            </p:cNvSpPr>
            <p:nvPr/>
          </p:nvSpPr>
          <p:spPr bwMode="auto">
            <a:xfrm>
              <a:off x="9621" y="10855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56" name="Line 53"/>
            <p:cNvSpPr>
              <a:spLocks noChangeShapeType="1"/>
            </p:cNvSpPr>
            <p:nvPr/>
          </p:nvSpPr>
          <p:spPr bwMode="auto">
            <a:xfrm flipV="1">
              <a:off x="6740" y="5849"/>
              <a:ext cx="0" cy="57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57" name="Line 54"/>
            <p:cNvSpPr>
              <a:spLocks noChangeShapeType="1"/>
            </p:cNvSpPr>
            <p:nvPr/>
          </p:nvSpPr>
          <p:spPr bwMode="auto">
            <a:xfrm flipV="1">
              <a:off x="5842" y="5849"/>
              <a:ext cx="0" cy="57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58" name="Line 55"/>
            <p:cNvSpPr>
              <a:spLocks noChangeShapeType="1"/>
            </p:cNvSpPr>
            <p:nvPr/>
          </p:nvSpPr>
          <p:spPr bwMode="auto">
            <a:xfrm flipH="1">
              <a:off x="4760" y="11610"/>
              <a:ext cx="108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59" name="Line 56"/>
            <p:cNvSpPr>
              <a:spLocks noChangeShapeType="1"/>
            </p:cNvSpPr>
            <p:nvPr/>
          </p:nvSpPr>
          <p:spPr bwMode="auto">
            <a:xfrm>
              <a:off x="6740" y="11610"/>
              <a:ext cx="108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</p:grpSp>
      <p:sp>
        <p:nvSpPr>
          <p:cNvPr id="115" name="Заголовок 1"/>
          <p:cNvSpPr txBox="1">
            <a:spLocks/>
          </p:cNvSpPr>
          <p:nvPr/>
        </p:nvSpPr>
        <p:spPr>
          <a:xfrm>
            <a:off x="303829" y="329267"/>
            <a:ext cx="11508684" cy="6419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10. АЛГОРИТМ </a:t>
            </a:r>
            <a:r>
              <a:rPr lang="ru-RU" sz="3200" dirty="0">
                <a:solidFill>
                  <a:schemeClr val="tx1"/>
                </a:solidFill>
              </a:rPr>
              <a:t>ТЕХНОЛОГ</a:t>
            </a:r>
            <a:r>
              <a:rPr lang="uk-UA" sz="32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ЗА </a:t>
            </a:r>
            <a:r>
              <a:rPr lang="ru-RU" sz="3200" b="1" i="1" u="sng" dirty="0">
                <a:solidFill>
                  <a:schemeClr val="tx1"/>
                </a:solidFill>
              </a:rPr>
              <a:t>МЕТОДОМ 2</a:t>
            </a:r>
            <a:r>
              <a:rPr lang="ru-RU" sz="3200" dirty="0">
                <a:solidFill>
                  <a:schemeClr val="tx1"/>
                </a:solidFill>
              </a:rPr>
              <a:t> ЗГІДНО ДФУ</a:t>
            </a:r>
            <a:endParaRPr lang="uk-UA" sz="32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6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0562" y="65989"/>
            <a:ext cx="9991524" cy="61727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11. АЛГОРИТМ </a:t>
            </a:r>
            <a:r>
              <a:rPr lang="ru-RU" sz="2000" dirty="0">
                <a:solidFill>
                  <a:schemeClr val="tx1"/>
                </a:solidFill>
              </a:rPr>
              <a:t>ТЕХНОЛОГІЇ МАТРИЧНОЇ НАСТОЙКИ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ЗА </a:t>
            </a:r>
            <a:r>
              <a:rPr lang="ru-RU" sz="2000" b="1" i="1" u="sng" dirty="0">
                <a:solidFill>
                  <a:schemeClr val="tx1"/>
                </a:solidFill>
              </a:rPr>
              <a:t>МЕТОДОМ </a:t>
            </a:r>
            <a:r>
              <a:rPr lang="uk-UA" sz="2000" b="1" i="1" u="sng" dirty="0">
                <a:solidFill>
                  <a:schemeClr val="tx1"/>
                </a:solidFill>
              </a:rPr>
              <a:t>3</a:t>
            </a:r>
            <a:r>
              <a:rPr lang="ru-RU" sz="2000" dirty="0">
                <a:solidFill>
                  <a:schemeClr val="tx1"/>
                </a:solidFill>
              </a:rPr>
              <a:t> ЗГІДНО ДФУ</a:t>
            </a:r>
            <a:endParaRPr lang="uk-UA" sz="20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3121498"/>
              </p:ext>
            </p:extLst>
          </p:nvPr>
        </p:nvGraphicFramePr>
        <p:xfrm>
          <a:off x="2116752" y="777532"/>
          <a:ext cx="8739144" cy="5972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589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241" y="162044"/>
            <a:ext cx="6708432" cy="6101916"/>
          </a:xfrm>
        </p:spPr>
      </p:pic>
      <p:sp>
        <p:nvSpPr>
          <p:cNvPr id="8" name="TextBox 7"/>
          <p:cNvSpPr txBox="1"/>
          <p:nvPr/>
        </p:nvSpPr>
        <p:spPr>
          <a:xfrm>
            <a:off x="618823" y="1327571"/>
            <a:ext cx="4300418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i="1" u="sng" dirty="0" smtClean="0"/>
              <a:t>Приготування есенції </a:t>
            </a:r>
            <a:endParaRPr lang="uk-UA" sz="3200" b="1" i="1" u="sng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490562" y="162045"/>
            <a:ext cx="3334011" cy="100635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11. АЛГОРИТМ </a:t>
            </a:r>
            <a:r>
              <a:rPr lang="ru-RU" sz="2000" dirty="0">
                <a:solidFill>
                  <a:schemeClr val="tx1"/>
                </a:solidFill>
              </a:rPr>
              <a:t>ТЕХНОЛОГІЇ МАТРИЧНОЇ НАСТОЙКИ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ЗА </a:t>
            </a:r>
            <a:r>
              <a:rPr lang="ru-RU" sz="2000" b="1" i="1" u="sng" dirty="0">
                <a:solidFill>
                  <a:schemeClr val="tx1"/>
                </a:solidFill>
              </a:rPr>
              <a:t>МЕТОДОМ </a:t>
            </a:r>
            <a:r>
              <a:rPr lang="uk-UA" sz="2000" b="1" i="1" u="sng" dirty="0">
                <a:solidFill>
                  <a:schemeClr val="tx1"/>
                </a:solidFill>
              </a:rPr>
              <a:t>3</a:t>
            </a:r>
            <a:r>
              <a:rPr lang="ru-RU" sz="2000" dirty="0">
                <a:solidFill>
                  <a:schemeClr val="tx1"/>
                </a:solidFill>
              </a:rPr>
              <a:t> ЗГІДНО ДФУ</a:t>
            </a:r>
            <a:endParaRPr lang="uk-UA" sz="20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8832916" y="5307291"/>
            <a:ext cx="39592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03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3108" y="1209126"/>
            <a:ext cx="10058400" cy="955339"/>
          </a:xfrm>
        </p:spPr>
        <p:txBody>
          <a:bodyPr>
            <a:normAutofit/>
          </a:bodyPr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Беруть 3 вагові частини есенції та 7 частин сирту етилового 60%-</a:t>
            </a:r>
            <a:r>
              <a:rPr lang="uk-UA" dirty="0" err="1">
                <a:solidFill>
                  <a:schemeClr val="tx1"/>
                </a:solidFill>
              </a:rPr>
              <a:t>вого</a:t>
            </a:r>
            <a:r>
              <a:rPr lang="uk-UA" dirty="0">
                <a:solidFill>
                  <a:schemeClr val="tx1"/>
                </a:solidFill>
              </a:rPr>
              <a:t> та змішують.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Тинктура відповідає першому десятковому поділу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256" y="2164465"/>
            <a:ext cx="6610454" cy="465948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604060" y="672388"/>
            <a:ext cx="6462846" cy="4574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smtClean="0">
                <a:solidFill>
                  <a:schemeClr val="tx1"/>
                </a:solidFill>
              </a:rPr>
              <a:t>Приготування тинктури 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490562" y="121921"/>
            <a:ext cx="9991524" cy="56134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11. АЛГОРИТМ </a:t>
            </a:r>
            <a:r>
              <a:rPr lang="ru-RU" sz="2000" dirty="0">
                <a:solidFill>
                  <a:schemeClr val="tx1"/>
                </a:solidFill>
              </a:rPr>
              <a:t>ТЕХНОЛОГІЇ МАТРИЧНОЇ НАСТОЙКИ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ЗА </a:t>
            </a:r>
            <a:r>
              <a:rPr lang="ru-RU" sz="2000" b="1" i="1" u="sng" dirty="0">
                <a:solidFill>
                  <a:schemeClr val="tx1"/>
                </a:solidFill>
              </a:rPr>
              <a:t>МЕТОДОМ </a:t>
            </a:r>
            <a:r>
              <a:rPr lang="uk-UA" sz="2000" b="1" i="1" u="sng" dirty="0">
                <a:solidFill>
                  <a:schemeClr val="tx1"/>
                </a:solidFill>
              </a:rPr>
              <a:t>3</a:t>
            </a:r>
            <a:r>
              <a:rPr lang="ru-RU" sz="2000" dirty="0">
                <a:solidFill>
                  <a:schemeClr val="tx1"/>
                </a:solidFill>
              </a:rPr>
              <a:t> ЗГІДНО ДФУ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37568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725105" y="933252"/>
            <a:ext cx="8518251" cy="5847543"/>
            <a:chOff x="1341" y="2122"/>
            <a:chExt cx="9900" cy="12279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5074" y="2122"/>
              <a:ext cx="2387" cy="54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Вихідна сировина</a:t>
              </a:r>
              <a:endParaRPr lang="ru-RU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7641" y="3378"/>
              <a:ext cx="342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 b="1">
                  <a:latin typeface="Times New Roman" pitchFamily="18" charset="0"/>
                </a:rPr>
                <a:t>Метод 3с</a:t>
              </a: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Свіжа рослинна сировина, що звичайно містить менше 60 % вологи</a:t>
              </a:r>
              <a:endParaRPr lang="ru-RU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4941" y="3386"/>
              <a:ext cx="108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Спирт етиловий 90 % - вий</a:t>
              </a:r>
              <a:endParaRPr lang="ru-RU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1341" y="3386"/>
              <a:ext cx="3420" cy="1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</a:pPr>
              <a:r>
                <a:rPr lang="uk-UA" sz="1200" b="1" dirty="0">
                  <a:latin typeface="Times New Roman" pitchFamily="18" charset="0"/>
                </a:rPr>
                <a:t>Методи </a:t>
              </a:r>
              <a:r>
                <a:rPr lang="ru-RU" sz="1200" b="1" dirty="0">
                  <a:latin typeface="Times New Roman" pitchFamily="18" charset="0"/>
                </a:rPr>
                <a:t>3</a:t>
              </a:r>
              <a:r>
                <a:rPr lang="uk-UA" sz="1200" b="1" dirty="0">
                  <a:latin typeface="Times New Roman" pitchFamily="18" charset="0"/>
                </a:rPr>
                <a:t>а</a:t>
              </a:r>
              <a:r>
                <a:rPr lang="ru-RU" sz="1200" b="1" dirty="0">
                  <a:latin typeface="Times New Roman" pitchFamily="18" charset="0"/>
                </a:rPr>
                <a:t>, 3</a:t>
              </a:r>
              <a:r>
                <a:rPr lang="en-US" sz="1200" b="1" dirty="0">
                  <a:latin typeface="Times New Roman" pitchFamily="18" charset="0"/>
                </a:rPr>
                <a:t>b</a:t>
              </a:r>
              <a:endParaRPr lang="uk-UA" sz="1200" b="1" dirty="0">
                <a:latin typeface="Times New Roman" pitchFamily="18" charset="0"/>
              </a:endParaRPr>
            </a:p>
            <a:p>
              <a:pPr algn="ctr">
                <a:spcBef>
                  <a:spcPts val="100"/>
                </a:spcBef>
              </a:pPr>
              <a:r>
                <a:rPr lang="uk-UA" sz="1100" dirty="0">
                  <a:latin typeface="Times New Roman" pitchFamily="18" charset="0"/>
                </a:rPr>
                <a:t>Свіжа рослинна сировина, що містить </a:t>
              </a:r>
              <a:r>
                <a:rPr lang="uk-UA" sz="1100" dirty="0" smtClean="0">
                  <a:latin typeface="Times New Roman" pitchFamily="18" charset="0"/>
                </a:rPr>
                <a:t>менше 70% віджатого соку, менше  </a:t>
              </a:r>
              <a:r>
                <a:rPr lang="uk-UA" sz="1100" dirty="0">
                  <a:latin typeface="Times New Roman" pitchFamily="18" charset="0"/>
                </a:rPr>
                <a:t>60 %   вологи, </a:t>
              </a:r>
              <a:r>
                <a:rPr lang="uk-UA" sz="1100" dirty="0" smtClean="0">
                  <a:latin typeface="Times New Roman" pitchFamily="18" charset="0"/>
                </a:rPr>
                <a:t>не містить ефірні </a:t>
              </a:r>
              <a:r>
                <a:rPr lang="uk-UA" sz="1100" dirty="0">
                  <a:latin typeface="Times New Roman" pitchFamily="18" charset="0"/>
                </a:rPr>
                <a:t>олії або </a:t>
              </a:r>
              <a:r>
                <a:rPr lang="uk-UA" sz="1100" dirty="0" smtClean="0">
                  <a:latin typeface="Times New Roman" pitchFamily="18" charset="0"/>
                </a:rPr>
                <a:t>смолу</a:t>
              </a:r>
              <a:endParaRPr lang="ru-RU" sz="1100" dirty="0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341" y="5215"/>
              <a:ext cx="342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dirty="0">
                  <a:latin typeface="Times New Roman" pitchFamily="18" charset="0"/>
                </a:rPr>
                <a:t>Подрібнення сировини</a:t>
              </a:r>
              <a:endParaRPr lang="ru-RU" dirty="0"/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1341" y="5947"/>
              <a:ext cx="3420" cy="6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Визначення втрати в масі при висушуванні</a:t>
              </a:r>
              <a:endParaRPr lang="ru-RU"/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1341" y="7644"/>
              <a:ext cx="3420" cy="10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 dirty="0">
                  <a:latin typeface="Times New Roman" pitchFamily="18" charset="0"/>
                </a:rPr>
                <a:t>Змішування із половинною за масою кількістю спирту етилового 90 % (80 % для методу 3b)</a:t>
              </a:r>
              <a:endParaRPr lang="ru-RU" dirty="0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1341" y="6924"/>
              <a:ext cx="34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</a:t>
              </a: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6201" y="266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V="1">
              <a:off x="3141" y="3018"/>
              <a:ext cx="6120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3141" y="302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6921" y="302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9259" y="302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3139" y="482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3139" y="5588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3141" y="656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3141" y="728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3141" y="8717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6381" y="3386"/>
              <a:ext cx="108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Спирт етиловий 50 % - вий</a:t>
              </a:r>
              <a:endParaRPr lang="ru-RU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5659" y="302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5481" y="4818"/>
              <a:ext cx="0" cy="57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7101" y="4818"/>
              <a:ext cx="0" cy="57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auto">
            <a:xfrm>
              <a:off x="7641" y="5154"/>
              <a:ext cx="342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Подрібнення сировини</a:t>
              </a:r>
              <a:endParaRPr lang="ru-RU"/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7641" y="5886"/>
              <a:ext cx="3420" cy="6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Визначення втрати в масі при висушуванні</a:t>
              </a:r>
              <a:endParaRPr lang="ru-RU"/>
            </a:p>
          </p:txBody>
        </p:sp>
        <p:sp>
          <p:nvSpPr>
            <p:cNvPr id="29" name="Text Box 27"/>
            <p:cNvSpPr txBox="1">
              <a:spLocks noChangeArrowheads="1"/>
            </p:cNvSpPr>
            <p:nvPr/>
          </p:nvSpPr>
          <p:spPr bwMode="auto">
            <a:xfrm>
              <a:off x="7641" y="7583"/>
              <a:ext cx="3420" cy="10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Змішування із половинною за масою кількістю спирту етилового 50 %-вого</a:t>
              </a:r>
              <a:endParaRPr lang="ru-RU"/>
            </a:p>
          </p:txBody>
        </p:sp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7641" y="6863"/>
              <a:ext cx="34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</a:t>
              </a:r>
              <a:endParaRPr lang="ru-RU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9439" y="4807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9439" y="5527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9441" y="650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auto">
            <a:xfrm>
              <a:off x="9441" y="722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Text Box 33"/>
            <p:cNvSpPr txBox="1">
              <a:spLocks noChangeArrowheads="1"/>
            </p:cNvSpPr>
            <p:nvPr/>
          </p:nvSpPr>
          <p:spPr bwMode="auto">
            <a:xfrm>
              <a:off x="1341" y="13321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Контроль</a:t>
              </a:r>
              <a:r>
                <a:rPr lang="ru-RU" sz="1200">
                  <a:latin typeface="Times New Roman" pitchFamily="18" charset="0"/>
                </a:rPr>
                <a:t> </a:t>
              </a:r>
              <a:r>
                <a:rPr lang="uk-UA" sz="1200">
                  <a:latin typeface="Times New Roman" pitchFamily="18" charset="0"/>
                </a:rPr>
                <a:t>якості</a:t>
              </a:r>
              <a:endParaRPr lang="ru-RU"/>
            </a:p>
          </p:txBody>
        </p:sp>
        <p:sp>
          <p:nvSpPr>
            <p:cNvPr id="36" name="Text Box 34"/>
            <p:cNvSpPr txBox="1">
              <a:spLocks noChangeArrowheads="1"/>
            </p:cNvSpPr>
            <p:nvPr/>
          </p:nvSpPr>
          <p:spPr bwMode="auto">
            <a:xfrm>
              <a:off x="1341" y="12642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Фільтрування</a:t>
              </a:r>
              <a:endParaRPr lang="ru-RU"/>
            </a:p>
          </p:txBody>
        </p:sp>
        <p:sp>
          <p:nvSpPr>
            <p:cNvPr id="37" name="Text Box 35"/>
            <p:cNvSpPr txBox="1">
              <a:spLocks noChangeArrowheads="1"/>
            </p:cNvSpPr>
            <p:nvPr/>
          </p:nvSpPr>
          <p:spPr bwMode="auto">
            <a:xfrm>
              <a:off x="1341" y="14041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Оформлення до використання</a:t>
              </a:r>
              <a:endParaRPr lang="ru-RU"/>
            </a:p>
          </p:txBody>
        </p:sp>
        <p:sp>
          <p:nvSpPr>
            <p:cNvPr id="38" name="Text Box 36"/>
            <p:cNvSpPr txBox="1">
              <a:spLocks noChangeArrowheads="1"/>
            </p:cNvSpPr>
            <p:nvPr/>
          </p:nvSpPr>
          <p:spPr bwMode="auto">
            <a:xfrm>
              <a:off x="1341" y="11245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Мацерація не менше 10 діб з періодичним перемішуванням</a:t>
              </a:r>
              <a:endParaRPr lang="ru-RU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6203" y="12283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6203" y="13003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6203" y="13723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Text Box 40"/>
            <p:cNvSpPr txBox="1">
              <a:spLocks noChangeArrowheads="1"/>
            </p:cNvSpPr>
            <p:nvPr/>
          </p:nvSpPr>
          <p:spPr bwMode="auto">
            <a:xfrm>
              <a:off x="1341" y="9085"/>
              <a:ext cx="34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Розрахунок необхідної кількості спирту етилового 90% (80% для методу 3b)</a:t>
              </a:r>
              <a:endParaRPr lang="ru-RU"/>
            </a:p>
          </p:txBody>
        </p:sp>
        <p:sp>
          <p:nvSpPr>
            <p:cNvPr id="43" name="Text Box 41"/>
            <p:cNvSpPr txBox="1">
              <a:spLocks noChangeArrowheads="1"/>
            </p:cNvSpPr>
            <p:nvPr/>
          </p:nvSpPr>
          <p:spPr bwMode="auto">
            <a:xfrm>
              <a:off x="1341" y="10165"/>
              <a:ext cx="34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Додавання решти спирту етилового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90 % (80 % для методу 3b)</a:t>
              </a:r>
              <a:endParaRPr lang="ru-RU"/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3141" y="1088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43"/>
            <p:cNvSpPr>
              <a:spLocks/>
            </p:cNvSpPr>
            <p:nvPr/>
          </p:nvSpPr>
          <p:spPr bwMode="auto">
            <a:xfrm>
              <a:off x="3141" y="980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44"/>
            <p:cNvSpPr>
              <a:spLocks/>
            </p:cNvSpPr>
            <p:nvPr/>
          </p:nvSpPr>
          <p:spPr bwMode="auto">
            <a:xfrm>
              <a:off x="6201" y="1160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Text Box 45"/>
            <p:cNvSpPr txBox="1">
              <a:spLocks noChangeArrowheads="1"/>
            </p:cNvSpPr>
            <p:nvPr/>
          </p:nvSpPr>
          <p:spPr bwMode="auto">
            <a:xfrm>
              <a:off x="1341" y="11923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Віджимання суміші</a:t>
              </a:r>
              <a:endParaRPr lang="ru-RU"/>
            </a:p>
          </p:txBody>
        </p: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9441" y="8717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Text Box 47"/>
            <p:cNvSpPr txBox="1">
              <a:spLocks noChangeArrowheads="1"/>
            </p:cNvSpPr>
            <p:nvPr/>
          </p:nvSpPr>
          <p:spPr bwMode="auto">
            <a:xfrm>
              <a:off x="7641" y="9085"/>
              <a:ext cx="34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Розрахунок необхідної кількості спирту етилового 50 %-вого</a:t>
              </a:r>
              <a:endParaRPr lang="ru-RU"/>
            </a:p>
          </p:txBody>
        </p:sp>
        <p:sp>
          <p:nvSpPr>
            <p:cNvPr id="50" name="Text Box 48"/>
            <p:cNvSpPr txBox="1">
              <a:spLocks noChangeArrowheads="1"/>
            </p:cNvSpPr>
            <p:nvPr/>
          </p:nvSpPr>
          <p:spPr bwMode="auto">
            <a:xfrm>
              <a:off x="7641" y="10165"/>
              <a:ext cx="34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Додавання решти спирту етилового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50 %-вого</a:t>
              </a:r>
              <a:endParaRPr lang="ru-RU"/>
            </a:p>
          </p:txBody>
        </p:sp>
        <p:sp>
          <p:nvSpPr>
            <p:cNvPr id="51" name="Freeform 49"/>
            <p:cNvSpPr>
              <a:spLocks/>
            </p:cNvSpPr>
            <p:nvPr/>
          </p:nvSpPr>
          <p:spPr bwMode="auto">
            <a:xfrm>
              <a:off x="9441" y="1088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50"/>
            <p:cNvSpPr>
              <a:spLocks/>
            </p:cNvSpPr>
            <p:nvPr/>
          </p:nvSpPr>
          <p:spPr bwMode="auto">
            <a:xfrm>
              <a:off x="9441" y="980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Text Box 51"/>
            <p:cNvSpPr txBox="1">
              <a:spLocks noChangeArrowheads="1"/>
            </p:cNvSpPr>
            <p:nvPr/>
          </p:nvSpPr>
          <p:spPr bwMode="auto">
            <a:xfrm>
              <a:off x="5661" y="5305"/>
              <a:ext cx="126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Спирт етиловий </a:t>
              </a:r>
              <a:br>
                <a:rPr lang="uk-UA" sz="1100">
                  <a:latin typeface="Calibri" pitchFamily="34" charset="0"/>
                </a:rPr>
              </a:br>
              <a:r>
                <a:rPr lang="uk-UA" sz="1100">
                  <a:latin typeface="Calibri" pitchFamily="34" charset="0"/>
                </a:rPr>
                <a:t>80 % - вий</a:t>
              </a:r>
              <a:endParaRPr lang="ru-RU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 flipH="1">
              <a:off x="4761" y="10525"/>
              <a:ext cx="14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6201" y="2965"/>
              <a:ext cx="0" cy="2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7101" y="7825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7101" y="10525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 flipV="1">
              <a:off x="6201" y="6205"/>
              <a:ext cx="0" cy="43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 flipH="1">
              <a:off x="4761" y="7825"/>
              <a:ext cx="14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0" name="Заголовок 1"/>
          <p:cNvSpPr>
            <a:spLocks noGrp="1"/>
          </p:cNvSpPr>
          <p:nvPr>
            <p:ph type="title"/>
          </p:nvPr>
        </p:nvSpPr>
        <p:spPr>
          <a:xfrm>
            <a:off x="1490562" y="121921"/>
            <a:ext cx="9991524" cy="56134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11. АЛГОРИТМ </a:t>
            </a:r>
            <a:r>
              <a:rPr lang="ru-RU" sz="2000" dirty="0">
                <a:solidFill>
                  <a:schemeClr val="tx1"/>
                </a:solidFill>
              </a:rPr>
              <a:t>ТЕХНОЛОГІЇ МАТРИЧНОЇ НАСТОЙКИ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ЗА </a:t>
            </a:r>
            <a:r>
              <a:rPr lang="ru-RU" sz="2000" b="1" i="1" u="sng" dirty="0">
                <a:solidFill>
                  <a:schemeClr val="tx1"/>
                </a:solidFill>
              </a:rPr>
              <a:t>МЕТОДОМ </a:t>
            </a:r>
            <a:r>
              <a:rPr lang="uk-UA" sz="2000" b="1" i="1" u="sng" dirty="0">
                <a:solidFill>
                  <a:schemeClr val="tx1"/>
                </a:solidFill>
              </a:rPr>
              <a:t>3</a:t>
            </a:r>
            <a:r>
              <a:rPr lang="ru-RU" sz="2000" dirty="0">
                <a:solidFill>
                  <a:schemeClr val="tx1"/>
                </a:solidFill>
              </a:rPr>
              <a:t> ЗГІДНО ДФУ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8134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390298"/>
            <a:ext cx="10058400" cy="91060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u="sng" dirty="0" smtClean="0">
                <a:solidFill>
                  <a:schemeClr val="tx1"/>
                </a:solidFill>
              </a:rPr>
              <a:t>12. Алгоритм технології тинктур з есенцій за методом 1,2,3</a:t>
            </a:r>
            <a:endParaRPr lang="uk-UA" b="1" u="sng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8663" y="1366887"/>
            <a:ext cx="6408244" cy="485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9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0146" y="584461"/>
            <a:ext cx="10058400" cy="1011496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>
                <a:solidFill>
                  <a:schemeClr val="tx1"/>
                </a:solidFill>
              </a:rPr>
              <a:t>Приготування настойок (тинктур) з висушених рослин або свіжих тваринних ткани</a:t>
            </a:r>
            <a:r>
              <a:rPr lang="uk-UA" sz="36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32659" y="2233437"/>
            <a:ext cx="11508684" cy="9622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13. АЛГОРИТМ </a:t>
            </a:r>
            <a:r>
              <a:rPr lang="ru-RU" sz="3200" dirty="0">
                <a:solidFill>
                  <a:schemeClr val="tx1"/>
                </a:solidFill>
              </a:rPr>
              <a:t>ТЕХНОЛОГ</a:t>
            </a:r>
            <a:r>
              <a:rPr lang="uk-UA" sz="32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ЗА </a:t>
            </a:r>
            <a:r>
              <a:rPr lang="ru-RU" sz="3200" b="1" i="1" u="sng" dirty="0">
                <a:solidFill>
                  <a:schemeClr val="tx1"/>
                </a:solidFill>
              </a:rPr>
              <a:t>МЕТОДОМ </a:t>
            </a:r>
            <a:r>
              <a:rPr lang="ru-RU" sz="3200" b="1" i="1" u="sng" dirty="0" smtClean="0">
                <a:solidFill>
                  <a:schemeClr val="tx1"/>
                </a:solidFill>
              </a:rPr>
              <a:t>4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ЗГІДНО ДФУ</a:t>
            </a:r>
            <a:endParaRPr lang="uk-UA" sz="3200" u="sng" dirty="0">
              <a:solidFill>
                <a:schemeClr val="tx1"/>
              </a:solidFill>
            </a:endParaRPr>
          </a:p>
        </p:txBody>
      </p:sp>
      <p:pic>
        <p:nvPicPr>
          <p:cNvPr id="1026" name="Picture 2" descr="Ветеринарная гомеопатия для всех животны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95" y="3327662"/>
            <a:ext cx="2651949" cy="265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51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312517"/>
            <a:ext cx="10058400" cy="86810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13. АЛГОРИТМ </a:t>
            </a:r>
            <a:r>
              <a:rPr lang="ru-RU" sz="3200" dirty="0">
                <a:solidFill>
                  <a:schemeClr val="tx1"/>
                </a:solidFill>
              </a:rPr>
              <a:t>ТЕХНОЛОГІЇ МАТРИЧНОЇ НАСТОЙКИ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ЗА </a:t>
            </a:r>
            <a:r>
              <a:rPr lang="ru-RU" sz="3200" b="1" i="1" u="sng" dirty="0">
                <a:solidFill>
                  <a:schemeClr val="tx1"/>
                </a:solidFill>
              </a:rPr>
              <a:t>МЕТОДОМ </a:t>
            </a:r>
            <a:r>
              <a:rPr lang="uk-UA" sz="3200" b="1" i="1" u="sng" dirty="0">
                <a:solidFill>
                  <a:schemeClr val="tx1"/>
                </a:solidFill>
              </a:rPr>
              <a:t>4</a:t>
            </a:r>
            <a:r>
              <a:rPr lang="ru-RU" sz="3200" dirty="0">
                <a:solidFill>
                  <a:schemeClr val="tx1"/>
                </a:solidFill>
              </a:rPr>
              <a:t> ЗГІДНО ДФУ</a:t>
            </a:r>
            <a:endParaRPr lang="uk-UA" sz="32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0039" y="2007780"/>
            <a:ext cx="10752881" cy="1406752"/>
          </a:xfrm>
        </p:spPr>
        <p:txBody>
          <a:bodyPr>
            <a:noAutofit/>
          </a:bodyPr>
          <a:lstStyle/>
          <a:p>
            <a:pPr marL="0" indent="358775" algn="just">
              <a:buFont typeface="Arial" panose="020B0604020202020204" pitchFamily="34" charset="0"/>
              <a:buChar char="•"/>
            </a:pPr>
            <a:r>
              <a:rPr lang="uk-UA" sz="2800" dirty="0">
                <a:solidFill>
                  <a:schemeClr val="tx1"/>
                </a:solidFill>
              </a:rPr>
              <a:t>Для цього сухі рослини подрібнюють в грубий порошок. </a:t>
            </a:r>
            <a:endParaRPr lang="uk-UA" sz="2800" dirty="0" smtClean="0">
              <a:solidFill>
                <a:schemeClr val="tx1"/>
              </a:solidFill>
            </a:endParaRPr>
          </a:p>
          <a:p>
            <a:pPr marL="0" indent="358775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</a:rPr>
              <a:t>Беруть </a:t>
            </a:r>
            <a:r>
              <a:rPr lang="uk-UA" sz="2800" b="1" i="1" u="sng" dirty="0">
                <a:solidFill>
                  <a:schemeClr val="tx1"/>
                </a:solidFill>
              </a:rPr>
              <a:t>1 частину грубого порошку та 10 вагових </a:t>
            </a:r>
            <a:r>
              <a:rPr lang="uk-UA" sz="2800" dirty="0">
                <a:solidFill>
                  <a:schemeClr val="tx1"/>
                </a:solidFill>
              </a:rPr>
              <a:t>частин спирту етилового (концентрація спирту залежить від вказівок фармакопеї</a:t>
            </a:r>
            <a:r>
              <a:rPr lang="uk-UA" sz="2800" dirty="0" smtClean="0">
                <a:solidFill>
                  <a:schemeClr val="tx1"/>
                </a:solidFill>
              </a:rPr>
              <a:t>).</a:t>
            </a:r>
            <a:endParaRPr lang="ru-RU" sz="2800" dirty="0">
              <a:solidFill>
                <a:schemeClr val="tx1"/>
              </a:solidFill>
            </a:endParaRPr>
          </a:p>
          <a:p>
            <a:endParaRPr lang="uk-U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66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3"/>
              <p:cNvSpPr>
                <a:spLocks noGrp="1"/>
              </p:cNvSpPr>
              <p:nvPr>
                <p:ph idx="1"/>
              </p:nvPr>
            </p:nvSpPr>
            <p:spPr>
              <a:xfrm>
                <a:off x="173621" y="795331"/>
                <a:ext cx="11632556" cy="5940088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0" indent="358775" algn="just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uk-UA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Спочатку 1 вагову частину </a:t>
                </a:r>
                <a:r>
                  <a:rPr lang="uk-UA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подрібненої </a:t>
                </a:r>
                <a:r>
                  <a:rPr lang="uk-UA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лікарської рослини змішують в посудині з половинною кількістю етилового  спирту відповідної концентрації та залишають на 2 дні  добре закритій посудині. Суміш частково </a:t>
                </a:r>
                <a:r>
                  <a:rPr lang="uk-UA" dirty="0" err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взбовтують</a:t>
                </a:r>
                <a:r>
                  <a:rPr lang="uk-UA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досягаючи повного просочування лікарської сировини спиртом етиловим.</a:t>
                </a:r>
                <a:endPara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358775" algn="just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uk-UA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Через</a:t>
                </a:r>
                <a:r>
                  <a:rPr lang="en-US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uk-UA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 </a:t>
                </a:r>
                <a:r>
                  <a:rPr lang="uk-UA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дні лікарську масу перекладають в </a:t>
                </a:r>
                <a:r>
                  <a:rPr lang="uk-UA" dirty="0" err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перкулятор</a:t>
                </a:r>
                <a:r>
                  <a:rPr lang="uk-UA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та заливають необхідну кількість спирту етилового. </a:t>
                </a:r>
                <a:r>
                  <a:rPr lang="uk-UA" dirty="0" err="1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</a:t>
                </a:r>
                <a:r>
                  <a:rPr lang="en-US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j</a:t>
                </a:r>
                <a:r>
                  <a:rPr lang="uk-UA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ходження через </a:t>
                </a:r>
                <a:r>
                  <a:rPr lang="uk-UA" dirty="0" err="1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перкулятор</a:t>
                </a:r>
                <a:r>
                  <a:rPr lang="uk-UA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uk-UA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регулюють </a:t>
                </a:r>
                <a:r>
                  <a:rPr lang="uk-UA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та</a:t>
                </a:r>
                <a:r>
                  <a:rPr lang="en-US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uk-UA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uk-UA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щоб в хвилину </a:t>
                </a:r>
                <a:r>
                  <a:rPr lang="uk-UA" dirty="0" err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зтікало</a:t>
                </a:r>
                <a:r>
                  <a:rPr lang="uk-UA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приблизно 20 крапель; поступово доливають таку кількість спирту, щоб на 1 частину лікарської речовини приходилось 10 частин вмісту </a:t>
                </a:r>
                <a:r>
                  <a:rPr lang="uk-UA" dirty="0" err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перкулятора</a:t>
                </a:r>
                <a:r>
                  <a:rPr lang="uk-UA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358775" algn="just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uk-UA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У випадку неможливості застосовувати метод </a:t>
                </a:r>
                <a:r>
                  <a:rPr lang="uk-UA" dirty="0" err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перколяції</a:t>
                </a:r>
                <a:r>
                  <a:rPr lang="uk-UA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проводять приготування тинктури методом мацерації. 1 частина подрібненої рослини заливають 10 ваговими спирту етилового та залишають на 8 діб при температурі 16</a:t>
                </a:r>
                <a14:m>
                  <m:oMath xmlns:m="http://schemas.openxmlformats.org/officeDocument/2006/math">
                    <m:r>
                      <a:rPr lang="uk-UA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℃</m:t>
                    </m:r>
                  </m:oMath>
                </a14:m>
                <a:r>
                  <a:rPr lang="uk-UA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при щоденному </a:t>
                </a:r>
                <a:r>
                  <a:rPr lang="uk-UA" dirty="0" err="1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взбовтуванні</a:t>
                </a:r>
                <a:r>
                  <a:rPr lang="uk-UA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358775" algn="just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uk-UA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Рідину зливають та масу віджимають пресом. Обидві рідини змішують та ставлять в прохолодне місце на 8 днів для відстоювання, після  чого фільтрують. </a:t>
                </a:r>
                <a:endPara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358775" algn="just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uk-UA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Для приготування тинктур зі свіжих тваринних тканин їх ретельно розчавлюють у фарфоровій ступці. 1 вагову частину тваринної тканини  заливають 10 ваговими частинами спирту етилового відповідної концентрації, в скляній посудині при частому </a:t>
                </a:r>
                <a:r>
                  <a:rPr lang="uk-UA" dirty="0" err="1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взбовтуванні</a:t>
                </a:r>
                <a:r>
                  <a:rPr lang="uk-UA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настоюють протягом 14 днів. Далі тинктуру зливають, </a:t>
                </a:r>
                <a:r>
                  <a:rPr lang="uk-UA" dirty="0" smtClean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залишок </a:t>
                </a:r>
                <a:r>
                  <a:rPr lang="uk-UA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віджимають , після </a:t>
                </a:r>
                <a:r>
                  <a:rPr lang="uk-UA" dirty="0" smtClean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того </a:t>
                </a:r>
                <a:r>
                  <a:rPr lang="uk-UA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обидві рідини </a:t>
                </a:r>
                <a:r>
                  <a:rPr lang="uk-UA" dirty="0" err="1" smtClean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поєднуюють</a:t>
                </a:r>
                <a:r>
                  <a:rPr lang="uk-UA" dirty="0" smtClean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та настоюють 8 днів. Через 8 днів рідину фільтрують.</a:t>
                </a:r>
                <a:endPara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358775" algn="just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uk-UA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Вміст лікарської речовини в тинктурі, приготований по  </a:t>
                </a:r>
                <a:r>
                  <a:rPr lang="ru-RU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§</a:t>
                </a:r>
                <a:r>
                  <a:rPr lang="ru-RU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4</a:t>
                </a:r>
                <a:r>
                  <a:rPr lang="uk-UA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uk-UA" b="1" u="sng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дорівнює 1:10 </a:t>
                </a:r>
                <a:r>
                  <a:rPr lang="uk-UA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 відповідає 1 десятковому розведенню)</a:t>
                </a:r>
                <a:endPara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3621" y="795331"/>
                <a:ext cx="11632556" cy="5940088"/>
              </a:xfrm>
              <a:prstGeom prst="rect">
                <a:avLst/>
              </a:prstGeom>
              <a:blipFill>
                <a:blip r:embed="rId2"/>
                <a:stretch>
                  <a:fillRect l="-1255" t="-409" r="-1203" b="-61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Заголовок 1"/>
          <p:cNvSpPr txBox="1">
            <a:spLocks/>
          </p:cNvSpPr>
          <p:nvPr/>
        </p:nvSpPr>
        <p:spPr>
          <a:xfrm>
            <a:off x="434126" y="153365"/>
            <a:ext cx="11508684" cy="6419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13. АЛГОРИТМ </a:t>
            </a:r>
            <a:r>
              <a:rPr lang="ru-RU" sz="3200" dirty="0">
                <a:solidFill>
                  <a:schemeClr val="tx1"/>
                </a:solidFill>
              </a:rPr>
              <a:t>ТЕХНОЛОГ</a:t>
            </a:r>
            <a:r>
              <a:rPr lang="uk-UA" sz="32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ЗА </a:t>
            </a:r>
            <a:r>
              <a:rPr lang="ru-RU" sz="3200" b="1" i="1" u="sng" dirty="0">
                <a:solidFill>
                  <a:schemeClr val="tx1"/>
                </a:solidFill>
              </a:rPr>
              <a:t>МЕТОДОМ </a:t>
            </a:r>
            <a:r>
              <a:rPr lang="ru-RU" sz="3200" b="1" i="1" u="sng" dirty="0" smtClean="0">
                <a:solidFill>
                  <a:schemeClr val="tx1"/>
                </a:solidFill>
              </a:rPr>
              <a:t>4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ЗГІДНО ДФУ</a:t>
            </a:r>
            <a:endParaRPr lang="uk-UA" sz="32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02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25" y="1221131"/>
            <a:ext cx="5359913" cy="5636869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13806" y="300942"/>
            <a:ext cx="11508684" cy="6419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13. АЛГОРИТМ </a:t>
            </a:r>
            <a:r>
              <a:rPr lang="ru-RU" sz="3200" dirty="0">
                <a:solidFill>
                  <a:schemeClr val="tx1"/>
                </a:solidFill>
              </a:rPr>
              <a:t>ТЕХНОЛОГ</a:t>
            </a:r>
            <a:r>
              <a:rPr lang="uk-UA" sz="32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ЗА </a:t>
            </a:r>
            <a:r>
              <a:rPr lang="ru-RU" sz="3200" b="1" i="1" u="sng" dirty="0">
                <a:solidFill>
                  <a:schemeClr val="tx1"/>
                </a:solidFill>
              </a:rPr>
              <a:t>МЕТОДОМ </a:t>
            </a:r>
            <a:r>
              <a:rPr lang="ru-RU" sz="3200" b="1" i="1" u="sng" dirty="0" smtClean="0">
                <a:solidFill>
                  <a:schemeClr val="tx1"/>
                </a:solidFill>
              </a:rPr>
              <a:t>4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ЗГІДНО ДФУ</a:t>
            </a:r>
            <a:endParaRPr lang="uk-UA" sz="32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45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092960" y="1056640"/>
            <a:ext cx="7881990" cy="5120400"/>
            <a:chOff x="1341" y="2122"/>
            <a:chExt cx="9900" cy="12788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5191" y="2122"/>
              <a:ext cx="2387" cy="54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Вихідна сировина</a:t>
              </a:r>
              <a:endParaRPr lang="ru-RU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8361" y="3209"/>
              <a:ext cx="288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Спирт етиловий відповідної концентрації </a:t>
              </a:r>
              <a:br>
                <a:rPr lang="uk-UA" sz="1100">
                  <a:latin typeface="Calibri" pitchFamily="34" charset="0"/>
                </a:rPr>
              </a:br>
              <a:r>
                <a:rPr lang="uk-UA" sz="1100">
                  <a:latin typeface="Calibri" pitchFamily="34" charset="0"/>
                </a:rPr>
                <a:t>(96 %, 90 %, 80 %, 70 %, </a:t>
              </a:r>
              <a:br>
                <a:rPr lang="uk-UA" sz="1100">
                  <a:latin typeface="Calibri" pitchFamily="34" charset="0"/>
                </a:rPr>
              </a:br>
              <a:r>
                <a:rPr lang="uk-UA" sz="1100">
                  <a:latin typeface="Calibri" pitchFamily="34" charset="0"/>
                </a:rPr>
                <a:t>50 %, 36 %, 18 % - вий)</a:t>
              </a:r>
              <a:endParaRPr lang="ru-RU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1341" y="3255"/>
              <a:ext cx="1980" cy="13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b="1" dirty="0">
                  <a:latin typeface="Times New Roman" pitchFamily="18" charset="0"/>
                </a:rPr>
                <a:t>Методи 4а, 4d</a:t>
              </a:r>
            </a:p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dirty="0">
                  <a:latin typeface="Times New Roman" pitchFamily="18" charset="0"/>
                </a:rPr>
                <a:t>Суха рослинна</a:t>
              </a:r>
              <a:br>
                <a:rPr lang="uk-UA" sz="1200" dirty="0">
                  <a:latin typeface="Times New Roman" pitchFamily="18" charset="0"/>
                </a:rPr>
              </a:br>
              <a:r>
                <a:rPr lang="uk-UA" sz="1200" dirty="0">
                  <a:latin typeface="Times New Roman" pitchFamily="18" charset="0"/>
                </a:rPr>
                <a:t>сировина</a:t>
              </a:r>
              <a:endParaRPr lang="ru-RU" dirty="0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1341" y="10452"/>
              <a:ext cx="45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З’єднування рідин</a:t>
              </a:r>
              <a:endParaRPr lang="ru-RU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341" y="5009"/>
              <a:ext cx="666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Подрібнення сировини</a:t>
              </a:r>
              <a:endParaRPr lang="ru-RU"/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6741" y="8874"/>
              <a:ext cx="4500" cy="4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Перколяція при кімнатній температурі</a:t>
              </a:r>
              <a:endParaRPr lang="ru-RU"/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1341" y="6461"/>
              <a:ext cx="6660" cy="7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 dirty="0">
                  <a:latin typeface="Times New Roman" pitchFamily="18" charset="0"/>
                </a:rPr>
                <a:t>Ретельне змішування 1 частини сировини та 10 частин спирту етилового відповідної концентрації</a:t>
              </a:r>
              <a:endParaRPr lang="ru-RU" dirty="0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1341" y="5741"/>
              <a:ext cx="666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</a:t>
              </a:r>
              <a:endParaRPr lang="ru-RU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>
              <a:off x="8001" y="6802"/>
              <a:ext cx="18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6381" y="2669"/>
              <a:ext cx="2" cy="204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241" y="2842"/>
              <a:ext cx="7560" cy="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6921" y="289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 flipV="1">
              <a:off x="9801" y="4649"/>
              <a:ext cx="0" cy="21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3499" y="797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4581" y="536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4581" y="608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3499" y="1009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1341" y="7564"/>
              <a:ext cx="9900" cy="4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Відстоювання у закритому контейнері протягом певного часу</a:t>
              </a:r>
              <a:endParaRPr lang="ru-RU"/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1341" y="8874"/>
              <a:ext cx="4500" cy="4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Відокремлювання залишку від спирту</a:t>
              </a:r>
              <a:endParaRPr lang="ru-RU"/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1341" y="9552"/>
              <a:ext cx="45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Віджимання суміші</a:t>
              </a:r>
              <a:endParaRPr lang="ru-RU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3501" y="869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3501" y="9372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9801" y="2891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6741" y="8334"/>
              <a:ext cx="450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b="1" i="1">
                  <a:latin typeface="Times New Roman" pitchFamily="18" charset="0"/>
                </a:rPr>
                <a:t>Приготування шляхом перколяції</a:t>
              </a:r>
              <a:endParaRPr lang="ru-RU"/>
            </a:p>
          </p:txBody>
        </p:sp>
        <p:sp>
          <p:nvSpPr>
            <p:cNvPr id="29" name="Text Box 27"/>
            <p:cNvSpPr txBox="1">
              <a:spLocks noChangeArrowheads="1"/>
            </p:cNvSpPr>
            <p:nvPr/>
          </p:nvSpPr>
          <p:spPr bwMode="auto">
            <a:xfrm>
              <a:off x="1341" y="8292"/>
              <a:ext cx="450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b="1" i="1">
                  <a:latin typeface="Times New Roman" pitchFamily="18" charset="0"/>
                </a:rPr>
                <a:t>Приготування шляхом мацерації</a:t>
              </a:r>
              <a:endParaRPr lang="ru-RU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8901" y="797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4581" y="464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Text Box 30"/>
            <p:cNvSpPr txBox="1">
              <a:spLocks noChangeArrowheads="1"/>
            </p:cNvSpPr>
            <p:nvPr/>
          </p:nvSpPr>
          <p:spPr bwMode="auto">
            <a:xfrm>
              <a:off x="6741" y="9552"/>
              <a:ext cx="45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Віджимання суміші</a:t>
              </a:r>
              <a:endParaRPr lang="ru-RU"/>
            </a:p>
          </p:txBody>
        </p:sp>
        <p:sp>
          <p:nvSpPr>
            <p:cNvPr id="33" name="Text Box 31"/>
            <p:cNvSpPr txBox="1">
              <a:spLocks noChangeArrowheads="1"/>
            </p:cNvSpPr>
            <p:nvPr/>
          </p:nvSpPr>
          <p:spPr bwMode="auto">
            <a:xfrm>
              <a:off x="6741" y="10494"/>
              <a:ext cx="45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З’єднування рідини з перколятом</a:t>
              </a:r>
              <a:endParaRPr lang="ru-RU"/>
            </a:p>
          </p:txBody>
        </p:sp>
        <p:sp>
          <p:nvSpPr>
            <p:cNvPr id="34" name="Text Box 32"/>
            <p:cNvSpPr txBox="1">
              <a:spLocks noChangeArrowheads="1"/>
            </p:cNvSpPr>
            <p:nvPr/>
          </p:nvSpPr>
          <p:spPr bwMode="auto">
            <a:xfrm>
              <a:off x="1341" y="11172"/>
              <a:ext cx="990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Змішування перколяту або мацерату з розрахованою кількістю спирту  етилового відповідної концентрації</a:t>
              </a:r>
              <a:endParaRPr lang="ru-RU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3501" y="10854"/>
              <a:ext cx="0" cy="3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Text Box 34"/>
            <p:cNvSpPr txBox="1">
              <a:spLocks noChangeArrowheads="1"/>
            </p:cNvSpPr>
            <p:nvPr/>
          </p:nvSpPr>
          <p:spPr bwMode="auto">
            <a:xfrm>
              <a:off x="1341" y="13830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Контроль</a:t>
              </a:r>
              <a:r>
                <a:rPr lang="ru-RU" sz="1200">
                  <a:latin typeface="Times New Roman" pitchFamily="18" charset="0"/>
                </a:rPr>
                <a:t> </a:t>
              </a:r>
              <a:r>
                <a:rPr lang="uk-UA" sz="1200">
                  <a:latin typeface="Times New Roman" pitchFamily="18" charset="0"/>
                </a:rPr>
                <a:t>якості</a:t>
              </a:r>
              <a:endParaRPr lang="ru-RU"/>
            </a:p>
          </p:txBody>
        </p:sp>
        <p:sp>
          <p:nvSpPr>
            <p:cNvPr id="37" name="Text Box 35"/>
            <p:cNvSpPr txBox="1">
              <a:spLocks noChangeArrowheads="1"/>
            </p:cNvSpPr>
            <p:nvPr/>
          </p:nvSpPr>
          <p:spPr bwMode="auto">
            <a:xfrm>
              <a:off x="1341" y="13152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Фільтрування</a:t>
              </a:r>
              <a:endParaRPr lang="ru-RU"/>
            </a:p>
          </p:txBody>
        </p:sp>
        <p:sp>
          <p:nvSpPr>
            <p:cNvPr id="38" name="Text Box 36"/>
            <p:cNvSpPr txBox="1">
              <a:spLocks noChangeArrowheads="1"/>
            </p:cNvSpPr>
            <p:nvPr/>
          </p:nvSpPr>
          <p:spPr bwMode="auto">
            <a:xfrm>
              <a:off x="1341" y="14550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Оформлення до відпуску</a:t>
              </a:r>
              <a:endParaRPr lang="ru-RU"/>
            </a:p>
          </p:txBody>
        </p:sp>
        <p:sp>
          <p:nvSpPr>
            <p:cNvPr id="39" name="Text Box 37"/>
            <p:cNvSpPr txBox="1">
              <a:spLocks noChangeArrowheads="1"/>
            </p:cNvSpPr>
            <p:nvPr/>
          </p:nvSpPr>
          <p:spPr bwMode="auto">
            <a:xfrm>
              <a:off x="1341" y="12252"/>
              <a:ext cx="99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Витримування не менше 5 діб при температурі, що не перевищує 20</a:t>
              </a:r>
              <a:r>
                <a:rPr lang="uk-UA" sz="1100" baseline="30000">
                  <a:latin typeface="Times New Roman" pitchFamily="18" charset="0"/>
                </a:rPr>
                <a:t>0</a:t>
              </a:r>
              <a:r>
                <a:rPr lang="uk-UA" sz="1100">
                  <a:latin typeface="Calibri" pitchFamily="34" charset="0"/>
                </a:rPr>
                <a:t>С</a:t>
              </a:r>
              <a:endParaRPr lang="ru-RU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6381" y="1351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6381" y="1423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6381" y="1283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6381" y="11892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Text Box 42"/>
            <p:cNvSpPr txBox="1">
              <a:spLocks noChangeArrowheads="1"/>
            </p:cNvSpPr>
            <p:nvPr/>
          </p:nvSpPr>
          <p:spPr bwMode="auto">
            <a:xfrm>
              <a:off x="3681" y="3248"/>
              <a:ext cx="1980" cy="13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b="1">
                  <a:latin typeface="Times New Roman" pitchFamily="18" charset="0"/>
                </a:rPr>
                <a:t>Метод 4</a:t>
              </a:r>
              <a:r>
                <a:rPr lang="en-US" sz="1200" b="1">
                  <a:latin typeface="Times New Roman" pitchFamily="18" charset="0"/>
                </a:rPr>
                <a:t>b</a:t>
              </a:r>
              <a:endParaRPr lang="uk-UA" sz="1200" b="1">
                <a:latin typeface="Times New Roman" pitchFamily="18" charset="0"/>
              </a:endParaRPr>
            </a:p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Сировина тваринного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походження</a:t>
              </a:r>
              <a:endParaRPr lang="ru-RU"/>
            </a:p>
          </p:txBody>
        </p:sp>
        <p:sp>
          <p:nvSpPr>
            <p:cNvPr id="45" name="Text Box 43"/>
            <p:cNvSpPr txBox="1">
              <a:spLocks noChangeArrowheads="1"/>
            </p:cNvSpPr>
            <p:nvPr/>
          </p:nvSpPr>
          <p:spPr bwMode="auto">
            <a:xfrm>
              <a:off x="6021" y="3248"/>
              <a:ext cx="1980" cy="13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b="1">
                  <a:latin typeface="Times New Roman" pitchFamily="18" charset="0"/>
                </a:rPr>
                <a:t>Метод  4</a:t>
              </a:r>
              <a:r>
                <a:rPr lang="en-US" sz="1200" b="1">
                  <a:latin typeface="Times New Roman" pitchFamily="18" charset="0"/>
                </a:rPr>
                <a:t>c</a:t>
              </a:r>
              <a:endParaRPr lang="uk-UA" sz="1200" b="1">
                <a:latin typeface="Times New Roman" pitchFamily="18" charset="0"/>
              </a:endParaRPr>
            </a:p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Обробка  рослинної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сировини</a:t>
              </a:r>
              <a:endParaRPr lang="ru-RU"/>
            </a:p>
          </p:txBody>
        </p:sp>
        <p:sp>
          <p:nvSpPr>
            <p:cNvPr id="46" name="Freeform 44"/>
            <p:cNvSpPr>
              <a:spLocks/>
            </p:cNvSpPr>
            <p:nvPr/>
          </p:nvSpPr>
          <p:spPr bwMode="auto">
            <a:xfrm>
              <a:off x="4581" y="288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45"/>
            <p:cNvSpPr>
              <a:spLocks/>
            </p:cNvSpPr>
            <p:nvPr/>
          </p:nvSpPr>
          <p:spPr bwMode="auto">
            <a:xfrm>
              <a:off x="2241" y="288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2241" y="464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47"/>
            <p:cNvSpPr>
              <a:spLocks/>
            </p:cNvSpPr>
            <p:nvPr/>
          </p:nvSpPr>
          <p:spPr bwMode="auto">
            <a:xfrm>
              <a:off x="6921" y="464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48"/>
            <p:cNvSpPr>
              <a:spLocks/>
            </p:cNvSpPr>
            <p:nvPr/>
          </p:nvSpPr>
          <p:spPr bwMode="auto">
            <a:xfrm>
              <a:off x="4581" y="716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49"/>
            <p:cNvSpPr>
              <a:spLocks/>
            </p:cNvSpPr>
            <p:nvPr/>
          </p:nvSpPr>
          <p:spPr bwMode="auto">
            <a:xfrm>
              <a:off x="8901" y="1013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8903" y="8736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8903" y="941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8901" y="10812"/>
              <a:ext cx="0" cy="3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6" name="Заголовок 1"/>
          <p:cNvSpPr txBox="1">
            <a:spLocks/>
          </p:cNvSpPr>
          <p:nvPr/>
        </p:nvSpPr>
        <p:spPr>
          <a:xfrm>
            <a:off x="413806" y="300942"/>
            <a:ext cx="11508684" cy="6419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13. АЛГОРИТМ </a:t>
            </a:r>
            <a:r>
              <a:rPr lang="ru-RU" sz="3200" dirty="0">
                <a:solidFill>
                  <a:schemeClr val="tx1"/>
                </a:solidFill>
              </a:rPr>
              <a:t>ТЕХНОЛОГ</a:t>
            </a:r>
            <a:r>
              <a:rPr lang="uk-UA" sz="3200" dirty="0">
                <a:solidFill>
                  <a:schemeClr val="tx1"/>
                </a:solidFill>
              </a:rPr>
              <a:t>ІЇ МАТРИЧНОЇ НАСТОЙКИ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ЗА </a:t>
            </a:r>
            <a:r>
              <a:rPr lang="ru-RU" sz="3200" b="1" i="1" u="sng" dirty="0">
                <a:solidFill>
                  <a:schemeClr val="tx1"/>
                </a:solidFill>
              </a:rPr>
              <a:t>МЕТОДОМ </a:t>
            </a:r>
            <a:r>
              <a:rPr lang="ru-RU" sz="3200" b="1" i="1" u="sng" dirty="0" smtClean="0">
                <a:solidFill>
                  <a:schemeClr val="tx1"/>
                </a:solidFill>
              </a:rPr>
              <a:t>4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ЗГІДНО ДФУ</a:t>
            </a:r>
            <a:endParaRPr lang="uk-UA" sz="32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98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91852"/>
            <a:ext cx="10058400" cy="945508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Тести:</a:t>
            </a:r>
            <a:endParaRPr lang="uk-UA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79" y="1845733"/>
            <a:ext cx="10290299" cy="4470225"/>
          </a:xfrm>
        </p:spPr>
        <p:txBody>
          <a:bodyPr numCol="2">
            <a:normAutofit fontScale="77500" lnSpcReduction="20000"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1. </a:t>
            </a:r>
            <a:r>
              <a:rPr lang="ru-RU" dirty="0" err="1">
                <a:solidFill>
                  <a:schemeClr val="tx1"/>
                </a:solidFill>
              </a:rPr>
              <a:t>Розрахувати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соку і </a:t>
            </a:r>
            <a:r>
              <a:rPr lang="ru-RU" dirty="0" err="1">
                <a:solidFill>
                  <a:schemeClr val="tx1"/>
                </a:solidFill>
              </a:rPr>
              <a:t>етанолу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отримання</a:t>
            </a:r>
            <a:r>
              <a:rPr lang="ru-RU" dirty="0">
                <a:solidFill>
                  <a:schemeClr val="tx1"/>
                </a:solidFill>
              </a:rPr>
              <a:t> 10,0 г </a:t>
            </a:r>
            <a:r>
              <a:rPr lang="ru-RU" dirty="0" err="1">
                <a:solidFill>
                  <a:schemeClr val="tx1"/>
                </a:solidFill>
              </a:rPr>
              <a:t>матричної</a:t>
            </a:r>
            <a:r>
              <a:rPr lang="ru-RU" dirty="0">
                <a:solidFill>
                  <a:schemeClr val="tx1"/>
                </a:solidFill>
              </a:rPr>
              <a:t> настойки </a:t>
            </a:r>
            <a:r>
              <a:rPr lang="ru-RU" dirty="0" err="1">
                <a:solidFill>
                  <a:schemeClr val="tx1"/>
                </a:solidFill>
              </a:rPr>
              <a:t>згідно</a:t>
            </a:r>
            <a:r>
              <a:rPr lang="ru-RU" dirty="0">
                <a:solidFill>
                  <a:schemeClr val="tx1"/>
                </a:solidFill>
              </a:rPr>
              <a:t> з методом 1 ГФУ: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А) 0, 5 + 9,5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В) 0,1 + 9,9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С) 1,0 + 9,0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D) 5,0 + 5,0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2. </a:t>
            </a:r>
            <a:r>
              <a:rPr lang="ru-RU" dirty="0" err="1">
                <a:solidFill>
                  <a:schemeClr val="tx1"/>
                </a:solidFill>
              </a:rPr>
              <a:t>Вкажіть</a:t>
            </a:r>
            <a:r>
              <a:rPr lang="ru-RU" dirty="0">
                <a:solidFill>
                  <a:schemeClr val="tx1"/>
                </a:solidFill>
              </a:rPr>
              <a:t>, будь </a:t>
            </a:r>
            <a:r>
              <a:rPr lang="ru-RU" dirty="0" err="1">
                <a:solidFill>
                  <a:schemeClr val="tx1"/>
                </a:solidFill>
              </a:rPr>
              <a:t>розведенню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відповідає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матрична</a:t>
            </a:r>
            <a:r>
              <a:rPr lang="ru-RU" dirty="0">
                <a:solidFill>
                  <a:schemeClr val="tx1"/>
                </a:solidFill>
              </a:rPr>
              <a:t> настойка, </a:t>
            </a:r>
            <a:r>
              <a:rPr lang="ru-RU" dirty="0" err="1">
                <a:solidFill>
                  <a:schemeClr val="tx1"/>
                </a:solidFill>
              </a:rPr>
              <a:t>приготована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згідно</a:t>
            </a:r>
            <a:r>
              <a:rPr lang="ru-RU" dirty="0">
                <a:solidFill>
                  <a:schemeClr val="tx1"/>
                </a:solidFill>
              </a:rPr>
              <a:t> з методом 1 ГФУ: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А) </a:t>
            </a:r>
            <a:r>
              <a:rPr lang="ru-RU" dirty="0" err="1">
                <a:solidFill>
                  <a:schemeClr val="tx1"/>
                </a:solidFill>
              </a:rPr>
              <a:t>першого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десяткового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В) другого </a:t>
            </a:r>
            <a:r>
              <a:rPr lang="ru-RU" dirty="0" err="1">
                <a:solidFill>
                  <a:schemeClr val="tx1"/>
                </a:solidFill>
              </a:rPr>
              <a:t>десяткового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С) </a:t>
            </a:r>
            <a:r>
              <a:rPr lang="ru-RU" dirty="0" err="1">
                <a:solidFill>
                  <a:schemeClr val="tx1"/>
                </a:solidFill>
              </a:rPr>
              <a:t>першого</a:t>
            </a:r>
            <a:r>
              <a:rPr lang="ru-RU" dirty="0">
                <a:solidFill>
                  <a:schemeClr val="tx1"/>
                </a:solidFill>
              </a:rPr>
              <a:t> сотенного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D) другого </a:t>
            </a:r>
            <a:r>
              <a:rPr lang="ru-RU" dirty="0" smtClean="0">
                <a:solidFill>
                  <a:schemeClr val="tx1"/>
                </a:solidFill>
              </a:rPr>
              <a:t>сотенному</a:t>
            </a: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3. Для </a:t>
            </a:r>
            <a:r>
              <a:rPr lang="ru-RU" dirty="0" err="1">
                <a:solidFill>
                  <a:schemeClr val="tx1"/>
                </a:solidFill>
              </a:rPr>
              <a:t>приготування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матричної</a:t>
            </a:r>
            <a:r>
              <a:rPr lang="ru-RU" dirty="0">
                <a:solidFill>
                  <a:schemeClr val="tx1"/>
                </a:solidFill>
              </a:rPr>
              <a:t> настойки </a:t>
            </a:r>
            <a:r>
              <a:rPr lang="ru-RU" dirty="0" err="1">
                <a:solidFill>
                  <a:schemeClr val="tx1"/>
                </a:solidFill>
              </a:rPr>
              <a:t>вихідною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сировиною</a:t>
            </a:r>
            <a:r>
              <a:rPr lang="ru-RU" dirty="0">
                <a:solidFill>
                  <a:schemeClr val="tx1"/>
                </a:solidFill>
              </a:rPr>
              <a:t> є: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А) </a:t>
            </a:r>
            <a:r>
              <a:rPr lang="ru-RU" dirty="0" err="1">
                <a:solidFill>
                  <a:schemeClr val="tx1"/>
                </a:solidFill>
              </a:rPr>
              <a:t>нерозчинні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мінерали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В) </a:t>
            </a:r>
            <a:r>
              <a:rPr lang="ru-RU" dirty="0" err="1">
                <a:solidFill>
                  <a:schemeClr val="tx1"/>
                </a:solidFill>
              </a:rPr>
              <a:t>розчинні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солі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С) </a:t>
            </a:r>
            <a:r>
              <a:rPr lang="ru-RU" dirty="0" err="1">
                <a:solidFill>
                  <a:schemeClr val="tx1"/>
                </a:solidFill>
              </a:rPr>
              <a:t>розчинні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кислоти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D) </a:t>
            </a:r>
            <a:r>
              <a:rPr lang="ru-RU" dirty="0" err="1">
                <a:solidFill>
                  <a:schemeClr val="tx1"/>
                </a:solidFill>
              </a:rPr>
              <a:t>свіжий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сік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рослин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Б. Дайте відповіді на теоретичні </a:t>
            </a:r>
            <a:r>
              <a:rPr lang="uk-UA" dirty="0" err="1">
                <a:solidFill>
                  <a:schemeClr val="tx1"/>
                </a:solidFill>
              </a:rPr>
              <a:t>вопросси</a:t>
            </a:r>
            <a:r>
              <a:rPr lang="uk-UA" dirty="0">
                <a:solidFill>
                  <a:schemeClr val="tx1"/>
                </a:solidFill>
              </a:rPr>
              <a:t>. (Матеріал необхідно викласти у вигляді презентації, реферату на одну з обраних тем).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1. Поняття про гомеопатію і основні її принципи.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2. Державне нормування виробництва гомеопатичних лікарських препаратів.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3. Особливості прописування гомеопатичних рецептів.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4. Номенклатура гомеопатичних лікарських засобів.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72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Список використаних джерел:</a:t>
            </a:r>
            <a:endParaRPr lang="uk-UA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731" y="1845734"/>
            <a:ext cx="10869104" cy="4023360"/>
          </a:xfrm>
        </p:spPr>
        <p:txBody>
          <a:bodyPr/>
          <a:lstStyle/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 err="1" smtClean="0">
                <a:solidFill>
                  <a:schemeClr val="tx1"/>
                </a:solidFill>
              </a:rPr>
              <a:t>Гуцол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Л.П. </a:t>
            </a:r>
            <a:r>
              <a:rPr lang="ru-RU" dirty="0" err="1">
                <a:solidFill>
                  <a:schemeClr val="tx1"/>
                </a:solidFill>
              </a:rPr>
              <a:t>Основи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Навчальний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посібник</a:t>
            </a:r>
            <a:r>
              <a:rPr lang="ru-RU" dirty="0">
                <a:solidFill>
                  <a:schemeClr val="tx1"/>
                </a:solidFill>
              </a:rPr>
              <a:t> / Лариса </a:t>
            </a:r>
            <a:r>
              <a:rPr lang="ru-RU" dirty="0" err="1">
                <a:solidFill>
                  <a:schemeClr val="tx1"/>
                </a:solidFill>
              </a:rPr>
              <a:t>Гуцол</a:t>
            </a:r>
            <a:r>
              <a:rPr lang="ru-RU" dirty="0">
                <a:solidFill>
                  <a:schemeClr val="tx1"/>
                </a:solidFill>
              </a:rPr>
              <a:t>. – </a:t>
            </a:r>
            <a:r>
              <a:rPr lang="ru-RU" dirty="0" err="1">
                <a:solidFill>
                  <a:schemeClr val="tx1"/>
                </a:solidFill>
              </a:rPr>
              <a:t>Вінниця</a:t>
            </a:r>
            <a:r>
              <a:rPr lang="ru-RU" dirty="0">
                <a:solidFill>
                  <a:schemeClr val="tx1"/>
                </a:solidFill>
              </a:rPr>
              <a:t>: нова книга. 2011. 344 с.</a:t>
            </a:r>
          </a:p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2. Основы </a:t>
            </a:r>
            <a:r>
              <a:rPr lang="ru-RU" dirty="0">
                <a:solidFill>
                  <a:schemeClr val="tx1"/>
                </a:solidFill>
              </a:rPr>
              <a:t>гомеопатической фармации: Учеб для студ. фар </a:t>
            </a:r>
            <a:r>
              <a:rPr lang="ru-RU" dirty="0" err="1">
                <a:solidFill>
                  <a:schemeClr val="tx1"/>
                </a:solidFill>
              </a:rPr>
              <a:t>мац.специальностей</a:t>
            </a:r>
            <a:r>
              <a:rPr lang="ru-RU" dirty="0">
                <a:solidFill>
                  <a:schemeClr val="tx1"/>
                </a:solidFill>
              </a:rPr>
              <a:t> вузов / А.И. Тихонов, С.А. Тихонова, Т.Г. Ярных, В.А. Соболева и др.; Под ред. А.И. Тихонова. – Х.: Изд-во НФАУ; Золотые страницы, 2002. – 574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 fontAlgn="base" hangingPunct="0"/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r>
              <a:rPr lang="uk-UA" dirty="0">
                <a:solidFill>
                  <a:schemeClr val="tx1"/>
                </a:solidFill>
              </a:rPr>
              <a:t>Гомеопатичні </a:t>
            </a:r>
            <a:r>
              <a:rPr lang="uk-UA" dirty="0" err="1">
                <a:solidFill>
                  <a:schemeClr val="tx1"/>
                </a:solidFill>
              </a:rPr>
              <a:t>препарти</a:t>
            </a:r>
            <a:r>
              <a:rPr lang="uk-UA" dirty="0">
                <a:solidFill>
                  <a:schemeClr val="tx1"/>
                </a:solidFill>
              </a:rPr>
              <a:t>: навчальний посібник / </a:t>
            </a:r>
            <a:r>
              <a:rPr lang="uk-UA" dirty="0" err="1">
                <a:solidFill>
                  <a:schemeClr val="tx1"/>
                </a:solidFill>
              </a:rPr>
              <a:t>упоряд</a:t>
            </a:r>
            <a:r>
              <a:rPr lang="uk-UA" dirty="0">
                <a:solidFill>
                  <a:schemeClr val="tx1"/>
                </a:solidFill>
              </a:rPr>
              <a:t> .: Борисюк І.Ю., </a:t>
            </a:r>
            <a:r>
              <a:rPr lang="uk-UA" dirty="0" err="1">
                <a:solidFill>
                  <a:schemeClr val="tx1"/>
                </a:solidFill>
              </a:rPr>
              <a:t>Фізор</a:t>
            </a:r>
            <a:r>
              <a:rPr lang="uk-UA" dirty="0">
                <a:solidFill>
                  <a:schemeClr val="tx1"/>
                </a:solidFill>
              </a:rPr>
              <a:t> Н.С., </a:t>
            </a:r>
            <a:r>
              <a:rPr lang="uk-UA" dirty="0" err="1">
                <a:solidFill>
                  <a:schemeClr val="tx1"/>
                </a:solidFill>
              </a:rPr>
              <a:t>Валіводзь</a:t>
            </a:r>
            <a:r>
              <a:rPr lang="uk-UA" dirty="0">
                <a:solidFill>
                  <a:schemeClr val="tx1"/>
                </a:solidFill>
              </a:rPr>
              <a:t> І.П. Одеса, </a:t>
            </a:r>
            <a:r>
              <a:rPr lang="uk-UA" dirty="0" err="1">
                <a:solidFill>
                  <a:schemeClr val="tx1"/>
                </a:solidFill>
              </a:rPr>
              <a:t>ОНМедУ</a:t>
            </a:r>
            <a:r>
              <a:rPr lang="uk-UA" dirty="0">
                <a:solidFill>
                  <a:schemeClr val="tx1"/>
                </a:solidFill>
              </a:rPr>
              <a:t>, 2020.-168 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lvl="0" algn="just" fontAlgn="base" hangingPunct="0"/>
            <a:r>
              <a:rPr lang="uk-UA" dirty="0" smtClean="0">
                <a:solidFill>
                  <a:schemeClr val="tx1"/>
                </a:solidFill>
              </a:rPr>
              <a:t>4. Практикум </a:t>
            </a:r>
            <a:r>
              <a:rPr lang="uk-UA" dirty="0">
                <a:solidFill>
                  <a:schemeClr val="tx1"/>
                </a:solidFill>
              </a:rPr>
              <a:t>по технологи </a:t>
            </a:r>
            <a:r>
              <a:rPr lang="uk-UA" dirty="0" err="1" smtClean="0">
                <a:solidFill>
                  <a:schemeClr val="tx1"/>
                </a:solidFill>
              </a:rPr>
              <a:t>гомеопатических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препаратов</a:t>
            </a:r>
            <a:r>
              <a:rPr lang="uk-UA" dirty="0">
                <a:solidFill>
                  <a:schemeClr val="tx1"/>
                </a:solidFill>
              </a:rPr>
              <a:t>: Для </a:t>
            </a:r>
            <a:r>
              <a:rPr lang="uk-UA" dirty="0" err="1">
                <a:solidFill>
                  <a:schemeClr val="tx1"/>
                </a:solidFill>
              </a:rPr>
              <a:t>студ</a:t>
            </a:r>
            <a:r>
              <a:rPr lang="uk-UA" dirty="0">
                <a:solidFill>
                  <a:schemeClr val="tx1"/>
                </a:solidFill>
              </a:rPr>
              <a:t>. Фар </a:t>
            </a:r>
            <a:r>
              <a:rPr lang="uk-UA" dirty="0" err="1">
                <a:solidFill>
                  <a:schemeClr val="tx1"/>
                </a:solidFill>
              </a:rPr>
              <a:t>мац</a:t>
            </a:r>
            <a:r>
              <a:rPr lang="uk-UA" dirty="0">
                <a:solidFill>
                  <a:schemeClr val="tx1"/>
                </a:solidFill>
              </a:rPr>
              <a:t>. </a:t>
            </a:r>
            <a:r>
              <a:rPr lang="uk-UA" dirty="0" err="1">
                <a:solidFill>
                  <a:schemeClr val="tx1"/>
                </a:solidFill>
              </a:rPr>
              <a:t>вузов</a:t>
            </a:r>
            <a:r>
              <a:rPr lang="uk-UA" dirty="0">
                <a:solidFill>
                  <a:schemeClr val="tx1"/>
                </a:solidFill>
              </a:rPr>
              <a:t> и ф-</a:t>
            </a:r>
            <a:r>
              <a:rPr lang="uk-UA" dirty="0" err="1">
                <a:solidFill>
                  <a:schemeClr val="tx1"/>
                </a:solidFill>
              </a:rPr>
              <a:t>тов</a:t>
            </a:r>
            <a:r>
              <a:rPr lang="uk-UA" dirty="0">
                <a:solidFill>
                  <a:schemeClr val="tx1"/>
                </a:solidFill>
              </a:rPr>
              <a:t> / А.И. Тихонов, М.Ф. </a:t>
            </a:r>
            <a:r>
              <a:rPr lang="uk-UA" dirty="0" err="1">
                <a:solidFill>
                  <a:schemeClr val="tx1"/>
                </a:solidFill>
              </a:rPr>
              <a:t>Пасечник</a:t>
            </a:r>
            <a:r>
              <a:rPr lang="uk-UA" dirty="0">
                <a:solidFill>
                  <a:schemeClr val="tx1"/>
                </a:solidFill>
              </a:rPr>
              <a:t>, Т.Г. </a:t>
            </a:r>
            <a:r>
              <a:rPr lang="uk-UA" dirty="0" err="1">
                <a:solidFill>
                  <a:schemeClr val="tx1"/>
                </a:solidFill>
              </a:rPr>
              <a:t>Ярных</a:t>
            </a:r>
            <a:r>
              <a:rPr lang="uk-UA" dirty="0">
                <a:solidFill>
                  <a:schemeClr val="tx1"/>
                </a:solidFill>
              </a:rPr>
              <a:t>, Л.И. </a:t>
            </a:r>
            <a:r>
              <a:rPr lang="uk-UA" dirty="0" err="1">
                <a:solidFill>
                  <a:schemeClr val="tx1"/>
                </a:solidFill>
              </a:rPr>
              <a:t>Вишневская</a:t>
            </a:r>
            <a:r>
              <a:rPr lang="uk-UA" dirty="0">
                <a:solidFill>
                  <a:schemeClr val="tx1"/>
                </a:solidFill>
              </a:rPr>
              <a:t>, С.А. Тихонова; </a:t>
            </a:r>
            <a:r>
              <a:rPr lang="uk-UA" dirty="0" err="1">
                <a:solidFill>
                  <a:schemeClr val="tx1"/>
                </a:solidFill>
              </a:rPr>
              <a:t>Под</a:t>
            </a:r>
            <a:r>
              <a:rPr lang="uk-UA" dirty="0">
                <a:solidFill>
                  <a:schemeClr val="tx1"/>
                </a:solidFill>
              </a:rPr>
              <a:t> ред.. А.И. Тихонова. – Х.: </a:t>
            </a:r>
            <a:r>
              <a:rPr lang="uk-UA" dirty="0" err="1">
                <a:solidFill>
                  <a:schemeClr val="tx1"/>
                </a:solidFill>
              </a:rPr>
              <a:t>Оригинал</a:t>
            </a:r>
            <a:r>
              <a:rPr lang="uk-UA" dirty="0">
                <a:solidFill>
                  <a:schemeClr val="tx1"/>
                </a:solidFill>
              </a:rPr>
              <a:t>, 2006. – 160 с.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87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 smtClean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  <a:endParaRPr lang="uk-UA" sz="8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32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1184</TotalTime>
  <Words>2551</Words>
  <Application>Microsoft Office PowerPoint</Application>
  <PresentationFormat>Широкоэкранный</PresentationFormat>
  <Paragraphs>267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3" baseType="lpstr">
      <vt:lpstr>Arial</vt:lpstr>
      <vt:lpstr>Calibri</vt:lpstr>
      <vt:lpstr>Calibri Light</vt:lpstr>
      <vt:lpstr>Cambria Math</vt:lpstr>
      <vt:lpstr>Constantia</vt:lpstr>
      <vt:lpstr>Symbol</vt:lpstr>
      <vt:lpstr>Times New Roman</vt:lpstr>
      <vt:lpstr>Ретро</vt:lpstr>
      <vt:lpstr>Приготування гомеопатичних матричних настойок згідно ДФУ та контроль їх якості.</vt:lpstr>
      <vt:lpstr>План</vt:lpstr>
      <vt:lpstr>1. Вступ</vt:lpstr>
      <vt:lpstr>2. Основоположні принципи гомеопатії</vt:lpstr>
      <vt:lpstr>3. Гомеопатичні фармакопеї</vt:lpstr>
      <vt:lpstr>4. Класифікація гомеопатичних препаратів за способом введення</vt:lpstr>
      <vt:lpstr>5. Базисні препарати (stocks)</vt:lpstr>
      <vt:lpstr>6. Визначення матричні настойки</vt:lpstr>
      <vt:lpstr>Презентация PowerPoint</vt:lpstr>
      <vt:lpstr>8. АЛГОРИТМ ТЕХНОЛОГІЇ МАТРИЧНОЇ НАСТОЙКИ ЗА МЕТОДОМ  1 ЗГІДНО ДФУ</vt:lpstr>
      <vt:lpstr>8. АЛГОРИТМ ТЕХНОЛОГІЇ МАТРИЧНОЇ НАСТОЙКИ ЗА МЕТОДОМ  1 ЗГІДНО ДФУ</vt:lpstr>
      <vt:lpstr>8. АЛГОРИТМ ТЕХНОЛОГІЇ МАТРИЧНОЇ НАСТОЙКИ ЗА МЕТОДОМ  1 ЗГІДНО ДФУ</vt:lpstr>
      <vt:lpstr>Приготування тинктури </vt:lpstr>
      <vt:lpstr>8. АЛГОРИТМ ТЕХНОЛОГІЇ МАТРИЧНОЇ НАСТОЙКИ ЗА МЕТОДОМ  1 ЗГІДНО ДФУ</vt:lpstr>
      <vt:lpstr>9. Матрична настойка кропиви жгучої– 5,0 Tincturae maternae Urtica urens– 5,0</vt:lpstr>
      <vt:lpstr>9. Оформлення до відпуску</vt:lpstr>
      <vt:lpstr>9. Контроль якості</vt:lpstr>
      <vt:lpstr>Презентация PowerPoint</vt:lpstr>
      <vt:lpstr>Презентация PowerPoint</vt:lpstr>
      <vt:lpstr>Презентация PowerPoint</vt:lpstr>
      <vt:lpstr>Приготування тинктури </vt:lpstr>
      <vt:lpstr>Презентация PowerPoint</vt:lpstr>
      <vt:lpstr>11. АЛГОРИТМ ТЕХНОЛОГІЇ МАТРИЧНОЇ НАСТОЙКИ ЗА МЕТОДОМ 3 ЗГІДНО ДФУ</vt:lpstr>
      <vt:lpstr>11. АЛГОРИТМ ТЕХНОЛОГІЇ МАТРИЧНОЇ НАСТОЙКИ ЗА МЕТОДОМ 3 ЗГІДНО ДФУ</vt:lpstr>
      <vt:lpstr>11. АЛГОРИТМ ТЕХНОЛОГІЇ МАТРИЧНОЇ НАСТОЙКИ ЗА МЕТОДОМ 3 ЗГІДНО ДФУ</vt:lpstr>
      <vt:lpstr>11. АЛГОРИТМ ТЕХНОЛОГІЇ МАТРИЧНОЇ НАСТОЙКИ ЗА МЕТОДОМ 3 ЗГІДНО ДФУ</vt:lpstr>
      <vt:lpstr>12. Алгоритм технології тинктур з есенцій за методом 1,2,3</vt:lpstr>
      <vt:lpstr>Приготування настойок (тинктур) з висушених рослин або свіжих тваринних тканин</vt:lpstr>
      <vt:lpstr>13. АЛГОРИТМ ТЕХНОЛОГІЇ МАТРИЧНОЇ НАСТОЙКИ ЗА МЕТОДОМ 4 ЗГІДНО ДФУ</vt:lpstr>
      <vt:lpstr>Презентация PowerPoint</vt:lpstr>
      <vt:lpstr>Презентация PowerPoint</vt:lpstr>
      <vt:lpstr>Презентация PowerPoint</vt:lpstr>
      <vt:lpstr>Тести:</vt:lpstr>
      <vt:lpstr>Список використаних джерел: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Приготування гомеопатичних матричних настойок згідно ДФУ та контроль їх якості.</dc:title>
  <dc:creator>User</dc:creator>
  <cp:lastModifiedBy>User</cp:lastModifiedBy>
  <cp:revision>48</cp:revision>
  <dcterms:created xsi:type="dcterms:W3CDTF">2021-03-02T13:24:59Z</dcterms:created>
  <dcterms:modified xsi:type="dcterms:W3CDTF">2021-08-05T17:25:10Z</dcterms:modified>
</cp:coreProperties>
</file>