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60" r:id="rId4"/>
    <p:sldId id="282" r:id="rId5"/>
    <p:sldId id="298" r:id="rId6"/>
    <p:sldId id="287" r:id="rId7"/>
    <p:sldId id="299" r:id="rId8"/>
    <p:sldId id="291" r:id="rId9"/>
    <p:sldId id="300" r:id="rId10"/>
    <p:sldId id="258" r:id="rId11"/>
    <p:sldId id="278" r:id="rId12"/>
    <p:sldId id="259" r:id="rId13"/>
    <p:sldId id="261" r:id="rId14"/>
    <p:sldId id="262" r:id="rId15"/>
    <p:sldId id="263" r:id="rId16"/>
    <p:sldId id="264" r:id="rId17"/>
    <p:sldId id="277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9" r:id="rId31"/>
    <p:sldId id="281" r:id="rId32"/>
    <p:sldId id="280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92" d="100"/>
          <a:sy n="92" d="100"/>
        </p:scale>
        <p:origin x="26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6D71BA-E067-4E5E-BE2C-413B7F59292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B30D104-360F-40B2-A182-D120C5C935DA}">
      <dgm:prSet/>
      <dgm:spPr/>
      <dgm:t>
        <a:bodyPr/>
        <a:lstStyle/>
        <a:p>
          <a:pPr rtl="0"/>
          <a:r>
            <a:rPr lang="uk-UA" dirty="0" smtClean="0"/>
            <a:t>Основними джерелами отримання ГП-препаратів є:</a:t>
          </a:r>
          <a:endParaRPr lang="ru-RU" dirty="0"/>
        </a:p>
      </dgm:t>
    </dgm:pt>
    <dgm:pt modelId="{66E42ED2-C8D5-4818-AB94-E66F5C7458DD}" type="parTrans" cxnId="{AC3DF375-BE2C-4BAE-A01F-B0B8C2DB6FE9}">
      <dgm:prSet/>
      <dgm:spPr/>
      <dgm:t>
        <a:bodyPr/>
        <a:lstStyle/>
        <a:p>
          <a:endParaRPr lang="ru-RU"/>
        </a:p>
      </dgm:t>
    </dgm:pt>
    <dgm:pt modelId="{585422E4-7302-46CF-868F-6A4BB7FC4F69}" type="sibTrans" cxnId="{AC3DF375-BE2C-4BAE-A01F-B0B8C2DB6FE9}">
      <dgm:prSet/>
      <dgm:spPr/>
      <dgm:t>
        <a:bodyPr/>
        <a:lstStyle/>
        <a:p>
          <a:endParaRPr lang="ru-RU"/>
        </a:p>
      </dgm:t>
    </dgm:pt>
    <dgm:pt modelId="{96B1028A-7916-4631-9EEE-70D8846D49D0}">
      <dgm:prSet/>
      <dgm:spPr/>
      <dgm:t>
        <a:bodyPr/>
        <a:lstStyle/>
        <a:p>
          <a:pPr rtl="0"/>
          <a:r>
            <a:rPr lang="uk-UA" dirty="0" smtClean="0"/>
            <a:t>рослини (понад 68%), </a:t>
          </a:r>
          <a:endParaRPr lang="ru-RU" dirty="0"/>
        </a:p>
      </dgm:t>
    </dgm:pt>
    <dgm:pt modelId="{9C4CA352-FD58-4677-897A-C48EC9B2740B}" type="parTrans" cxnId="{AC96E708-326D-4DF0-BE7B-8404BA1F89DB}">
      <dgm:prSet/>
      <dgm:spPr/>
      <dgm:t>
        <a:bodyPr/>
        <a:lstStyle/>
        <a:p>
          <a:endParaRPr lang="ru-RU"/>
        </a:p>
      </dgm:t>
    </dgm:pt>
    <dgm:pt modelId="{AFF1A3DF-6F28-4140-B6A5-7413DEE6DEE9}" type="sibTrans" cxnId="{AC96E708-326D-4DF0-BE7B-8404BA1F89DB}">
      <dgm:prSet/>
      <dgm:spPr/>
      <dgm:t>
        <a:bodyPr/>
        <a:lstStyle/>
        <a:p>
          <a:endParaRPr lang="ru-RU"/>
        </a:p>
      </dgm:t>
    </dgm:pt>
    <dgm:pt modelId="{ED3FC714-A587-43E6-B469-9A22098E7B87}">
      <dgm:prSet/>
      <dgm:spPr/>
      <dgm:t>
        <a:bodyPr/>
        <a:lstStyle/>
        <a:p>
          <a:pPr rtl="0"/>
          <a:r>
            <a:rPr lang="uk-UA" smtClean="0"/>
            <a:t>тварини (близько 7%) і </a:t>
          </a:r>
          <a:endParaRPr lang="ru-RU"/>
        </a:p>
      </dgm:t>
    </dgm:pt>
    <dgm:pt modelId="{6B3DF240-3AD6-4F34-968E-A47F050F3ADF}" type="parTrans" cxnId="{F3C799B7-DBF2-4908-9591-217DB606A6EF}">
      <dgm:prSet/>
      <dgm:spPr/>
      <dgm:t>
        <a:bodyPr/>
        <a:lstStyle/>
        <a:p>
          <a:endParaRPr lang="ru-RU"/>
        </a:p>
      </dgm:t>
    </dgm:pt>
    <dgm:pt modelId="{6DBE70F1-6B6C-4606-8D19-2847C4647611}" type="sibTrans" cxnId="{F3C799B7-DBF2-4908-9591-217DB606A6EF}">
      <dgm:prSet/>
      <dgm:spPr/>
      <dgm:t>
        <a:bodyPr/>
        <a:lstStyle/>
        <a:p>
          <a:endParaRPr lang="ru-RU"/>
        </a:p>
      </dgm:t>
    </dgm:pt>
    <dgm:pt modelId="{0B7BCB5D-1E88-408E-BED1-C93FCE7DA323}">
      <dgm:prSet/>
      <dgm:spPr/>
      <dgm:t>
        <a:bodyPr/>
        <a:lstStyle/>
        <a:p>
          <a:pPr rtl="0"/>
          <a:r>
            <a:rPr lang="uk-UA" dirty="0" smtClean="0"/>
            <a:t>мінеральні речовини (25%). </a:t>
          </a:r>
          <a:endParaRPr lang="ru-RU" dirty="0"/>
        </a:p>
      </dgm:t>
    </dgm:pt>
    <dgm:pt modelId="{F60F21BE-266D-45DA-8D60-C41D85C28F7D}" type="parTrans" cxnId="{FD3EB791-BC6B-4B26-ADC7-75F8620BA348}">
      <dgm:prSet/>
      <dgm:spPr/>
      <dgm:t>
        <a:bodyPr/>
        <a:lstStyle/>
        <a:p>
          <a:endParaRPr lang="ru-RU"/>
        </a:p>
      </dgm:t>
    </dgm:pt>
    <dgm:pt modelId="{242515D5-FB54-40E7-8568-3A5F981DCB2A}" type="sibTrans" cxnId="{FD3EB791-BC6B-4B26-ADC7-75F8620BA348}">
      <dgm:prSet/>
      <dgm:spPr/>
      <dgm:t>
        <a:bodyPr/>
        <a:lstStyle/>
        <a:p>
          <a:endParaRPr lang="ru-RU"/>
        </a:p>
      </dgm:t>
    </dgm:pt>
    <dgm:pt modelId="{FF8F0BF4-9116-4247-9CA3-9B651FD5CCA7}" type="pres">
      <dgm:prSet presAssocID="{386D71BA-E067-4E5E-BE2C-413B7F59292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EBBF4B-70DD-4F54-9403-E2BB46C7E919}" type="pres">
      <dgm:prSet presAssocID="{1B30D104-360F-40B2-A182-D120C5C935DA}" presName="linNode" presStyleCnt="0"/>
      <dgm:spPr/>
    </dgm:pt>
    <dgm:pt modelId="{8CF881DD-FE99-43FE-93DC-67FEBCE4A0D0}" type="pres">
      <dgm:prSet presAssocID="{1B30D104-360F-40B2-A182-D120C5C935D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DDEE2-BCA3-4777-BFFB-196B35150B93}" type="pres">
      <dgm:prSet presAssocID="{1B30D104-360F-40B2-A182-D120C5C935DA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C799B7-DBF2-4908-9591-217DB606A6EF}" srcId="{1B30D104-360F-40B2-A182-D120C5C935DA}" destId="{ED3FC714-A587-43E6-B469-9A22098E7B87}" srcOrd="1" destOrd="0" parTransId="{6B3DF240-3AD6-4F34-968E-A47F050F3ADF}" sibTransId="{6DBE70F1-6B6C-4606-8D19-2847C4647611}"/>
    <dgm:cxn modelId="{CFB28639-CADE-48D5-B0B3-DA6C832BA7DB}" type="presOf" srcId="{386D71BA-E067-4E5E-BE2C-413B7F59292B}" destId="{FF8F0BF4-9116-4247-9CA3-9B651FD5CCA7}" srcOrd="0" destOrd="0" presId="urn:microsoft.com/office/officeart/2005/8/layout/vList5"/>
    <dgm:cxn modelId="{BD6F5124-9053-456A-9BAA-9875EF36A289}" type="presOf" srcId="{1B30D104-360F-40B2-A182-D120C5C935DA}" destId="{8CF881DD-FE99-43FE-93DC-67FEBCE4A0D0}" srcOrd="0" destOrd="0" presId="urn:microsoft.com/office/officeart/2005/8/layout/vList5"/>
    <dgm:cxn modelId="{AC3DF375-BE2C-4BAE-A01F-B0B8C2DB6FE9}" srcId="{386D71BA-E067-4E5E-BE2C-413B7F59292B}" destId="{1B30D104-360F-40B2-A182-D120C5C935DA}" srcOrd="0" destOrd="0" parTransId="{66E42ED2-C8D5-4818-AB94-E66F5C7458DD}" sibTransId="{585422E4-7302-46CF-868F-6A4BB7FC4F69}"/>
    <dgm:cxn modelId="{C101F309-86FD-40AD-B6FD-F39775B35E59}" type="presOf" srcId="{96B1028A-7916-4631-9EEE-70D8846D49D0}" destId="{A1ADDEE2-BCA3-4777-BFFB-196B35150B93}" srcOrd="0" destOrd="0" presId="urn:microsoft.com/office/officeart/2005/8/layout/vList5"/>
    <dgm:cxn modelId="{AC96E708-326D-4DF0-BE7B-8404BA1F89DB}" srcId="{1B30D104-360F-40B2-A182-D120C5C935DA}" destId="{96B1028A-7916-4631-9EEE-70D8846D49D0}" srcOrd="0" destOrd="0" parTransId="{9C4CA352-FD58-4677-897A-C48EC9B2740B}" sibTransId="{AFF1A3DF-6F28-4140-B6A5-7413DEE6DEE9}"/>
    <dgm:cxn modelId="{FD3EB791-BC6B-4B26-ADC7-75F8620BA348}" srcId="{1B30D104-360F-40B2-A182-D120C5C935DA}" destId="{0B7BCB5D-1E88-408E-BED1-C93FCE7DA323}" srcOrd="2" destOrd="0" parTransId="{F60F21BE-266D-45DA-8D60-C41D85C28F7D}" sibTransId="{242515D5-FB54-40E7-8568-3A5F981DCB2A}"/>
    <dgm:cxn modelId="{B3641CA7-52E7-4357-A739-81BE89B8D205}" type="presOf" srcId="{0B7BCB5D-1E88-408E-BED1-C93FCE7DA323}" destId="{A1ADDEE2-BCA3-4777-BFFB-196B35150B93}" srcOrd="0" destOrd="2" presId="urn:microsoft.com/office/officeart/2005/8/layout/vList5"/>
    <dgm:cxn modelId="{913C0BC8-FCBC-4BBC-A319-2AF2C31CA620}" type="presOf" srcId="{ED3FC714-A587-43E6-B469-9A22098E7B87}" destId="{A1ADDEE2-BCA3-4777-BFFB-196B35150B93}" srcOrd="0" destOrd="1" presId="urn:microsoft.com/office/officeart/2005/8/layout/vList5"/>
    <dgm:cxn modelId="{161C7333-9AEA-4E88-BC09-63871855AF17}" type="presParOf" srcId="{FF8F0BF4-9116-4247-9CA3-9B651FD5CCA7}" destId="{AEEBBF4B-70DD-4F54-9403-E2BB46C7E919}" srcOrd="0" destOrd="0" presId="urn:microsoft.com/office/officeart/2005/8/layout/vList5"/>
    <dgm:cxn modelId="{F97B3BA5-7A9B-43C3-BFBF-58609EB496F6}" type="presParOf" srcId="{AEEBBF4B-70DD-4F54-9403-E2BB46C7E919}" destId="{8CF881DD-FE99-43FE-93DC-67FEBCE4A0D0}" srcOrd="0" destOrd="0" presId="urn:microsoft.com/office/officeart/2005/8/layout/vList5"/>
    <dgm:cxn modelId="{BBAB8048-761C-4ED9-9C7C-9EFBAEC9E82A}" type="presParOf" srcId="{AEEBBF4B-70DD-4F54-9403-E2BB46C7E919}" destId="{A1ADDEE2-BCA3-4777-BFFB-196B35150B9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DDEE2-BCA3-4777-BFFB-196B35150B93}">
      <dsp:nvSpPr>
        <dsp:cNvPr id="0" name=""/>
        <dsp:cNvSpPr/>
      </dsp:nvSpPr>
      <dsp:spPr>
        <a:xfrm rot="5400000">
          <a:off x="6252486" y="-2367491"/>
          <a:ext cx="1475098" cy="65788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600" kern="1200" dirty="0" smtClean="0"/>
            <a:t>рослини (понад 68%), </a:t>
          </a:r>
          <a:endParaRPr lang="ru-RU" sz="2600" kern="1200" dirty="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600" kern="1200" smtClean="0"/>
            <a:t>тварини (близько 7%) і </a:t>
          </a:r>
          <a:endParaRPr lang="ru-RU" sz="2600" kern="120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600" kern="1200" dirty="0" smtClean="0"/>
            <a:t>мінеральні речовини (25%). </a:t>
          </a:r>
          <a:endParaRPr lang="ru-RU" sz="2600" kern="1200" dirty="0"/>
        </a:p>
      </dsp:txBody>
      <dsp:txXfrm rot="-5400000">
        <a:off x="3700607" y="256396"/>
        <a:ext cx="6506848" cy="1331082"/>
      </dsp:txXfrm>
    </dsp:sp>
    <dsp:sp modelId="{8CF881DD-FE99-43FE-93DC-67FEBCE4A0D0}">
      <dsp:nvSpPr>
        <dsp:cNvPr id="0" name=""/>
        <dsp:cNvSpPr/>
      </dsp:nvSpPr>
      <dsp:spPr>
        <a:xfrm>
          <a:off x="0" y="0"/>
          <a:ext cx="3700607" cy="1843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Основними джерелами отримання ГП-препаратів є:</a:t>
          </a:r>
          <a:endParaRPr lang="ru-RU" sz="2700" kern="1200" dirty="0"/>
        </a:p>
      </dsp:txBody>
      <dsp:txXfrm>
        <a:off x="90010" y="90010"/>
        <a:ext cx="3520587" cy="1663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580EA-2BDE-4FC2-83CB-863F2C26C307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B187F-D85A-433C-BA00-B838DB19A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8193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B187F-D85A-433C-BA00-B838DB19A5FC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1201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AADD2-630F-4AF1-9A19-C6D703637270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4050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59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719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51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156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0995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707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059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9187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960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21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936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2027A9A-0380-46DC-9E94-2EC413C24B1A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A983C53-D0A9-41FE-A42B-D2B317A343B8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5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Что такое клиническая гомеопатия? — Медицинский портал «МЕД-инфо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641390" y="2031276"/>
            <a:ext cx="8915399" cy="15297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err="1"/>
              <a:t>Дилюції</a:t>
            </a:r>
            <a:r>
              <a:rPr lang="ru-RU" sz="3200" b="1" dirty="0"/>
              <a:t> </a:t>
            </a:r>
            <a:r>
              <a:rPr lang="ru-RU" sz="3200" b="1" dirty="0" err="1"/>
              <a:t>гомеопатичні</a:t>
            </a:r>
            <a:r>
              <a:rPr lang="ru-RU" sz="3200" b="1" dirty="0"/>
              <a:t>. </a:t>
            </a:r>
            <a:r>
              <a:rPr lang="ru-RU" sz="3200" b="1" dirty="0" err="1"/>
              <a:t>Технологія</a:t>
            </a:r>
            <a:r>
              <a:rPr lang="ru-RU" sz="3200" b="1" dirty="0"/>
              <a:t> </a:t>
            </a:r>
            <a:r>
              <a:rPr lang="ru-RU" sz="3200" b="1" dirty="0" err="1"/>
              <a:t>рідких</a:t>
            </a:r>
            <a:r>
              <a:rPr lang="ru-RU" sz="3200" b="1" dirty="0"/>
              <a:t> </a:t>
            </a:r>
            <a:r>
              <a:rPr lang="ru-RU" sz="3200" b="1" dirty="0" err="1"/>
              <a:t>гомеопатичних</a:t>
            </a:r>
            <a:r>
              <a:rPr lang="ru-RU" sz="3200" b="1" dirty="0"/>
              <a:t> </a:t>
            </a:r>
            <a:r>
              <a:rPr lang="ru-RU" sz="3200" b="1" dirty="0" err="1"/>
              <a:t>розведень</a:t>
            </a:r>
            <a:r>
              <a:rPr lang="ru-RU" sz="3200" b="1" dirty="0"/>
              <a:t>, </a:t>
            </a:r>
            <a:r>
              <a:rPr lang="ru-RU" sz="3200" b="1" dirty="0" err="1"/>
              <a:t>оформлення</a:t>
            </a:r>
            <a:r>
              <a:rPr lang="ru-RU" sz="3200" b="1" dirty="0"/>
              <a:t> до </a:t>
            </a:r>
            <a:r>
              <a:rPr lang="ru-RU" sz="3200" b="1" dirty="0" err="1"/>
              <a:t>відпуску</a:t>
            </a:r>
            <a:r>
              <a:rPr lang="ru-RU" sz="3200" b="1" dirty="0"/>
              <a:t> і контроль </a:t>
            </a:r>
            <a:r>
              <a:rPr lang="ru-RU" sz="3200" b="1" dirty="0" err="1" smtClean="0"/>
              <a:t>їх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якості</a:t>
            </a:r>
            <a:r>
              <a:rPr lang="ru-RU" sz="3200" b="1" dirty="0"/>
              <a:t>.</a:t>
            </a:r>
            <a:endParaRPr lang="uk-UA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847940" y="3731845"/>
            <a:ext cx="829993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PhD </a:t>
            </a:r>
            <a:r>
              <a:rPr lang="uk-UA" sz="2400" dirty="0"/>
              <a:t>практичне заняття з дисципліни </a:t>
            </a:r>
            <a:endParaRPr lang="en-US" sz="2400" dirty="0"/>
          </a:p>
          <a:p>
            <a:pPr algn="ctr"/>
            <a:r>
              <a:rPr lang="uk-UA" sz="2400"/>
              <a:t>«Гомеопатичні препарати»</a:t>
            </a:r>
            <a:endParaRPr lang="uk-U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459792" y="4748186"/>
            <a:ext cx="3136007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доц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Сущук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Н.А.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ас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І.П.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91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327" y="954592"/>
            <a:ext cx="10058400" cy="64209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План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84624" y="1847613"/>
            <a:ext cx="9103807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uk-UA" b="1" dirty="0" err="1" smtClean="0"/>
              <a:t>Гп</a:t>
            </a:r>
            <a:r>
              <a:rPr lang="uk-UA" b="1" dirty="0" smtClean="0"/>
              <a:t>-препарати</a:t>
            </a:r>
          </a:p>
          <a:p>
            <a:pPr marL="342900" indent="-342900">
              <a:buAutoNum type="arabicPeriod"/>
            </a:pPr>
            <a:r>
              <a:rPr lang="uk-UA" b="1" dirty="0" smtClean="0"/>
              <a:t>Гомеопатичне розведення</a:t>
            </a:r>
          </a:p>
          <a:p>
            <a:pPr marL="342900" indent="-342900">
              <a:buAutoNum type="arabicPeriod"/>
            </a:pPr>
            <a:r>
              <a:rPr lang="ru-RU" b="1" dirty="0" smtClean="0"/>
              <a:t>Алгоритм технолог</a:t>
            </a:r>
            <a:r>
              <a:rPr lang="uk-UA" b="1" dirty="0" err="1" smtClean="0"/>
              <a:t>ії</a:t>
            </a:r>
            <a:r>
              <a:rPr lang="uk-UA" b="1" dirty="0" smtClean="0"/>
              <a:t> рідких водних розведень (потенцій)</a:t>
            </a:r>
          </a:p>
          <a:p>
            <a:pPr marL="342900" indent="-342900">
              <a:buAutoNum type="arabicPeriod"/>
            </a:pPr>
            <a:r>
              <a:rPr lang="ru-RU" b="1" dirty="0"/>
              <a:t>А</a:t>
            </a:r>
            <a:r>
              <a:rPr lang="ru-RU" b="1" dirty="0" smtClean="0"/>
              <a:t>лгоритм технолог</a:t>
            </a:r>
            <a:r>
              <a:rPr lang="uk-UA" b="1" dirty="0" err="1" smtClean="0"/>
              <a:t>ії</a:t>
            </a:r>
            <a:r>
              <a:rPr lang="uk-UA" b="1" dirty="0" smtClean="0"/>
              <a:t> рідких спиртових розведень (потенцій)</a:t>
            </a:r>
          </a:p>
          <a:p>
            <a:pPr marL="342900" indent="-342900">
              <a:buFontTx/>
              <a:buAutoNum type="arabicPeriod"/>
            </a:pPr>
            <a:r>
              <a:rPr lang="ru-RU" b="1" dirty="0" smtClean="0"/>
              <a:t>Приклад 1 </a:t>
            </a:r>
            <a:r>
              <a:rPr lang="ru-RU" b="1" dirty="0" err="1" smtClean="0"/>
              <a:t>rp</a:t>
            </a:r>
            <a:r>
              <a:rPr lang="ru-RU" b="1" dirty="0" smtClean="0"/>
              <a:t>.: </a:t>
            </a:r>
            <a:r>
              <a:rPr lang="ru-RU" b="1" dirty="0" err="1" smtClean="0"/>
              <a:t>Dilutio</a:t>
            </a:r>
            <a:r>
              <a:rPr lang="ru-RU" b="1" dirty="0" smtClean="0"/>
              <a:t> </a:t>
            </a:r>
            <a:r>
              <a:rPr lang="ru-RU" b="1" dirty="0" err="1" smtClean="0"/>
              <a:t>alое</a:t>
            </a:r>
            <a:r>
              <a:rPr lang="ru-RU" b="1" dirty="0" smtClean="0"/>
              <a:t> X3 – 10,0</a:t>
            </a:r>
            <a:br>
              <a:rPr lang="ru-RU" b="1" dirty="0" smtClean="0"/>
            </a:br>
            <a:r>
              <a:rPr lang="ru-RU" b="1" dirty="0" smtClean="0"/>
              <a:t>       	          D. S. По 5-7 </a:t>
            </a:r>
            <a:r>
              <a:rPr lang="ru-RU" b="1" dirty="0" err="1" smtClean="0"/>
              <a:t>крапель</a:t>
            </a:r>
            <a:r>
              <a:rPr lang="ru-RU" b="1" dirty="0" smtClean="0"/>
              <a:t> за 30 </a:t>
            </a:r>
            <a:r>
              <a:rPr lang="ru-RU" b="1" dirty="0" err="1" smtClean="0"/>
              <a:t>хв</a:t>
            </a:r>
            <a:r>
              <a:rPr lang="ru-RU" b="1" dirty="0" smtClean="0"/>
              <a:t> до </a:t>
            </a:r>
            <a:r>
              <a:rPr lang="ru-RU" b="1" dirty="0" err="1" smtClean="0"/>
              <a:t>їжі</a:t>
            </a:r>
            <a:endParaRPr lang="ru-RU" b="1" dirty="0" smtClean="0"/>
          </a:p>
          <a:p>
            <a:pPr marL="342900" indent="-342900">
              <a:buFontTx/>
              <a:buAutoNum type="arabicPeriod"/>
            </a:pPr>
            <a:r>
              <a:rPr lang="ru-RU" b="1" dirty="0" smtClean="0"/>
              <a:t>Приклад 2 </a:t>
            </a:r>
            <a:r>
              <a:rPr lang="ru-RU" b="1" dirty="0" err="1" smtClean="0"/>
              <a:t>rp</a:t>
            </a:r>
            <a:r>
              <a:rPr lang="ru-RU" b="1" dirty="0" smtClean="0"/>
              <a:t>.: </a:t>
            </a:r>
            <a:r>
              <a:rPr lang="ru-RU" b="1" dirty="0" err="1" smtClean="0"/>
              <a:t>Dilutio</a:t>
            </a:r>
            <a:r>
              <a:rPr lang="ru-RU" b="1" dirty="0" smtClean="0"/>
              <a:t> </a:t>
            </a:r>
            <a:r>
              <a:rPr lang="ru-RU" b="1" dirty="0" err="1" smtClean="0"/>
              <a:t>rubus</a:t>
            </a:r>
            <a:r>
              <a:rPr lang="ru-RU" b="1" dirty="0" smtClean="0"/>
              <a:t> С3 – 10,0</a:t>
            </a:r>
            <a:br>
              <a:rPr lang="ru-RU" b="1" dirty="0" smtClean="0"/>
            </a:br>
            <a:r>
              <a:rPr lang="ru-RU" b="1" dirty="0" smtClean="0"/>
              <a:t>       	          D. S. По 7-10 </a:t>
            </a:r>
            <a:r>
              <a:rPr lang="ru-RU" b="1" dirty="0" err="1" smtClean="0"/>
              <a:t>крапель</a:t>
            </a:r>
            <a:r>
              <a:rPr lang="ru-RU" b="1" dirty="0" smtClean="0"/>
              <a:t> </a:t>
            </a:r>
            <a:r>
              <a:rPr lang="ru-RU" b="1" dirty="0" err="1" smtClean="0"/>
              <a:t>згідно</a:t>
            </a:r>
            <a:r>
              <a:rPr lang="ru-RU" b="1" dirty="0" smtClean="0"/>
              <a:t> до </a:t>
            </a:r>
            <a:r>
              <a:rPr lang="ru-RU" b="1" dirty="0" err="1" smtClean="0"/>
              <a:t>розкладу</a:t>
            </a:r>
            <a:endParaRPr lang="ru-RU" b="1" dirty="0" smtClean="0"/>
          </a:p>
          <a:p>
            <a:pPr marL="342900" indent="-342900">
              <a:buFontTx/>
              <a:buAutoNum type="arabicPeriod"/>
            </a:pPr>
            <a:r>
              <a:rPr lang="ru-RU" b="1" dirty="0" smtClean="0"/>
              <a:t>Приклад 3 </a:t>
            </a:r>
            <a:r>
              <a:rPr lang="de-DE" b="1" dirty="0" err="1" smtClean="0"/>
              <a:t>rp.</a:t>
            </a:r>
            <a:r>
              <a:rPr lang="de-DE" b="1" dirty="0" smtClean="0"/>
              <a:t>: </a:t>
            </a:r>
            <a:r>
              <a:rPr lang="de-DE" b="1" dirty="0" err="1" smtClean="0"/>
              <a:t>Dilutio</a:t>
            </a:r>
            <a:r>
              <a:rPr lang="de-DE" b="1" dirty="0" smtClean="0"/>
              <a:t> </a:t>
            </a:r>
            <a:r>
              <a:rPr lang="de-DE" b="1" dirty="0" err="1" smtClean="0"/>
              <a:t>magnesium</a:t>
            </a:r>
            <a:r>
              <a:rPr lang="de-DE" b="1" dirty="0" smtClean="0"/>
              <a:t> </a:t>
            </a:r>
            <a:r>
              <a:rPr lang="de-DE" b="1" dirty="0" err="1" smtClean="0"/>
              <a:t>sulfuricum</a:t>
            </a:r>
            <a:r>
              <a:rPr lang="de-DE" b="1" dirty="0" smtClean="0"/>
              <a:t> X3 – 10,0</a:t>
            </a:r>
            <a:br>
              <a:rPr lang="de-DE" b="1" dirty="0" smtClean="0"/>
            </a:br>
            <a:r>
              <a:rPr lang="de-DE" b="1" dirty="0" smtClean="0"/>
              <a:t>        </a:t>
            </a:r>
            <a:r>
              <a:rPr lang="ru-RU" b="1" dirty="0" smtClean="0"/>
              <a:t>	          </a:t>
            </a:r>
            <a:r>
              <a:rPr lang="de-DE" b="1" dirty="0" smtClean="0"/>
              <a:t>D. S. </a:t>
            </a:r>
            <a:r>
              <a:rPr lang="ru-RU" b="1" dirty="0" smtClean="0"/>
              <a:t>По 10 </a:t>
            </a:r>
            <a:r>
              <a:rPr lang="ru-RU" b="1" dirty="0" err="1" smtClean="0"/>
              <a:t>крапель</a:t>
            </a:r>
            <a:r>
              <a:rPr lang="ru-RU" b="1" dirty="0" smtClean="0"/>
              <a:t> </a:t>
            </a:r>
            <a:r>
              <a:rPr lang="ru-RU" b="1" dirty="0" err="1" smtClean="0"/>
              <a:t>ввечері</a:t>
            </a:r>
            <a:r>
              <a:rPr lang="ru-RU" b="1" dirty="0" smtClean="0"/>
              <a:t> за 30 </a:t>
            </a:r>
            <a:r>
              <a:rPr lang="ru-RU" b="1" dirty="0" err="1" smtClean="0"/>
              <a:t>хв</a:t>
            </a:r>
            <a:r>
              <a:rPr lang="ru-RU" b="1" dirty="0" smtClean="0"/>
              <a:t> до </a:t>
            </a:r>
            <a:r>
              <a:rPr lang="ru-RU" b="1" dirty="0" err="1" smtClean="0"/>
              <a:t>їжі</a:t>
            </a:r>
            <a:endParaRPr lang="ru-RU" b="1" dirty="0" smtClean="0"/>
          </a:p>
          <a:p>
            <a:pPr marL="342900" indent="-342900">
              <a:buFontTx/>
              <a:buAutoNum type="arabicPeriod"/>
            </a:pPr>
            <a:r>
              <a:rPr lang="ru-RU" b="1" dirty="0" smtClean="0"/>
              <a:t>Алгоритм технолог</a:t>
            </a:r>
            <a:r>
              <a:rPr lang="uk-UA" b="1" dirty="0" err="1" smtClean="0"/>
              <a:t>ії</a:t>
            </a:r>
            <a:r>
              <a:rPr lang="uk-UA" b="1" dirty="0" smtClean="0"/>
              <a:t> олій гомеопатичних</a:t>
            </a:r>
          </a:p>
          <a:p>
            <a:pPr marL="342900" indent="-342900">
              <a:buFontTx/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Приклад 1 </a:t>
            </a:r>
            <a:r>
              <a:rPr lang="en-US" b="1" dirty="0" err="1">
                <a:solidFill>
                  <a:schemeClr val="tx1"/>
                </a:solidFill>
              </a:rPr>
              <a:t>Rp</a:t>
            </a:r>
            <a:r>
              <a:rPr lang="ru-RU" b="1" dirty="0">
                <a:solidFill>
                  <a:schemeClr val="tx1"/>
                </a:solidFill>
              </a:rPr>
              <a:t>.: </a:t>
            </a:r>
            <a:r>
              <a:rPr lang="de-DE" b="1" dirty="0">
                <a:solidFill>
                  <a:schemeClr val="tx1"/>
                </a:solidFill>
              </a:rPr>
              <a:t>Oleum </a:t>
            </a:r>
            <a:r>
              <a:rPr lang="en-US" b="1" dirty="0" err="1">
                <a:solidFill>
                  <a:schemeClr val="tx1"/>
                </a:solidFill>
              </a:rPr>
              <a:t>Ledum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10 % – 5,0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  	</a:t>
            </a:r>
            <a:r>
              <a:rPr lang="ru-RU" b="1" dirty="0" smtClean="0">
                <a:solidFill>
                  <a:schemeClr val="tx1"/>
                </a:solidFill>
              </a:rPr>
              <a:t>          D</a:t>
            </a:r>
            <a:r>
              <a:rPr lang="ru-RU" b="1" dirty="0">
                <a:solidFill>
                  <a:schemeClr val="tx1"/>
                </a:solidFill>
              </a:rPr>
              <a:t>. S. </a:t>
            </a:r>
            <a:r>
              <a:rPr lang="uk-UA" b="1" dirty="0">
                <a:solidFill>
                  <a:schemeClr val="tx1"/>
                </a:solidFill>
              </a:rPr>
              <a:t>Для змащування уражених поверхонь шкіри</a:t>
            </a:r>
            <a:endParaRPr lang="uk-UA" b="1" dirty="0"/>
          </a:p>
          <a:p>
            <a:pPr marL="342900" indent="-342900">
              <a:buAutoNum type="arabicPeriod"/>
            </a:pP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56994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34945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1. ГП-препарати</a:t>
            </a:r>
            <a:endParaRPr lang="uk-UA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258616"/>
              </p:ext>
            </p:extLst>
          </p:nvPr>
        </p:nvGraphicFramePr>
        <p:xfrm>
          <a:off x="876216" y="2700380"/>
          <a:ext cx="10279464" cy="1843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03479" y="4745256"/>
            <a:ext cx="11661112" cy="1477328"/>
          </a:xfrm>
          <a:prstGeom prst="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них є такі, які застосовуються тільки в ДП: аконіт, борець отруйний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Дулькамара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 пасльону),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гепарсульфур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(сірчана печінка), графіт,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лахезус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(отрута змії), сепія (чорнило каракатиці), амбра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грізеа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(продукт зі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кашалота). При створенні препаратів з тварин в ДП використовуються органи, тканини, сухі або живі комахи, мікроорганізми, продукти їх життєдіяльності. Наряду з препаратами мінерального походження зараз використовуються синтетичні, особливо при створенні сучасних комбінованих засобів.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3479" y="1122551"/>
            <a:ext cx="11746523" cy="1477328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just"/>
            <a:r>
              <a:rPr lang="uk-UA" dirty="0" smtClean="0">
                <a:solidFill>
                  <a:schemeClr val="tx1"/>
                </a:solidFill>
              </a:rPr>
              <a:t>Отримання і приготування ліків відноситься до розділу ГП-фармації. За характером сировини всього налічується близько 2000 найменувань препаратів, але наказом МОЗ УРСР (№166 від 03.08.1989 р) було затверджено для застосування 500, з них 378 - основних, решта - додаткові. У міру перегляду їх списків і перевидання наказів кількість препаратів змінювалося в сторону зменшення. У державному реєстрі (наказ №335 від 29.11.1995 р) налічується 266 ГП-препаратів.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8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0952" y="1857080"/>
            <a:ext cx="3733147" cy="92543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Аконітум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en-US" b="1" i="1" dirty="0">
                <a:solidFill>
                  <a:schemeClr val="tx1"/>
                </a:solidFill>
              </a:rPr>
              <a:t>Aconitum </a:t>
            </a:r>
            <a:r>
              <a:rPr lang="en-US" b="1" i="1" dirty="0" err="1">
                <a:solidFill>
                  <a:schemeClr val="tx1"/>
                </a:solidFill>
              </a:rPr>
              <a:t>Napellus</a:t>
            </a:r>
            <a:r>
              <a:rPr lang="ru-RU" b="1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– </a:t>
            </a:r>
            <a:r>
              <a:rPr lang="uk-UA" b="1" dirty="0" err="1" smtClean="0">
                <a:solidFill>
                  <a:schemeClr val="tx1"/>
                </a:solidFill>
              </a:rPr>
              <a:t>Тоя</a:t>
            </a:r>
            <a:r>
              <a:rPr lang="uk-UA" b="1" dirty="0" smtClean="0">
                <a:solidFill>
                  <a:schemeClr val="tx1"/>
                </a:solidFill>
              </a:rPr>
              <a:t> (</a:t>
            </a:r>
            <a:r>
              <a:rPr lang="ru-RU" b="1" dirty="0">
                <a:solidFill>
                  <a:schemeClr val="tx1"/>
                </a:solidFill>
              </a:rPr>
              <a:t>Борец </a:t>
            </a:r>
            <a:r>
              <a:rPr lang="ru-RU" b="1" dirty="0" smtClean="0">
                <a:solidFill>
                  <a:schemeClr val="tx1"/>
                </a:solidFill>
              </a:rPr>
              <a:t>ядовитый)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98847" y="70453"/>
            <a:ext cx="8229600" cy="118570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ОГЛЯД ОСНОВНИХ ГОМЕОПАТИЧНИХ ПРЕПАРАТ</a:t>
            </a:r>
            <a:r>
              <a:rPr lang="uk-UA" b="1" dirty="0" smtClean="0">
                <a:solidFill>
                  <a:schemeClr val="tx1"/>
                </a:solidFill>
              </a:rPr>
              <a:t>ІВ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http://lekartrav.narod.ru/images/boret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952" y="2782510"/>
            <a:ext cx="4303733" cy="3289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894759" y="1338339"/>
            <a:ext cx="393114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ЗАСОБИ РОСЛИННОГО ПОХОДЖЕННЯ</a:t>
            </a: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4818794" y="1971150"/>
            <a:ext cx="5145339" cy="45895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>
                <a:solidFill>
                  <a:schemeClr val="tx1"/>
                </a:solidFill>
              </a:rPr>
              <a:t>Арніка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гірська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i="1" dirty="0" smtClean="0">
                <a:solidFill>
                  <a:schemeClr val="tx1"/>
                </a:solidFill>
              </a:rPr>
              <a:t>(</a:t>
            </a:r>
            <a:r>
              <a:rPr lang="ru-RU" b="1" i="1" dirty="0" err="1" smtClean="0">
                <a:solidFill>
                  <a:schemeClr val="tx1"/>
                </a:solidFill>
              </a:rPr>
              <a:t>Arnica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montana</a:t>
            </a:r>
            <a:r>
              <a:rPr lang="ru-RU" b="1" i="1" dirty="0" smtClean="0">
                <a:solidFill>
                  <a:schemeClr val="tx1"/>
                </a:solidFill>
              </a:rPr>
              <a:t>)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8794" y="2693587"/>
            <a:ext cx="3735725" cy="337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9107113" y="2000574"/>
            <a:ext cx="30063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Белладонна </a:t>
            </a:r>
            <a:r>
              <a:rPr lang="ru-RU" sz="2000" b="1" i="1" dirty="0"/>
              <a:t>(</a:t>
            </a:r>
            <a:r>
              <a:rPr lang="ru-RU" sz="2000" b="1" i="1" dirty="0" err="1"/>
              <a:t>Belladonna</a:t>
            </a:r>
            <a:r>
              <a:rPr lang="ru-RU" sz="2000" b="1" i="1" dirty="0"/>
              <a:t>)</a:t>
            </a:r>
            <a:r>
              <a:rPr lang="ru-RU" sz="2000" b="1" dirty="0"/>
              <a:t> </a:t>
            </a:r>
            <a:endParaRPr lang="ru-RU" sz="2000" dirty="0"/>
          </a:p>
        </p:txBody>
      </p:sp>
      <p:pic>
        <p:nvPicPr>
          <p:cNvPr id="10" name="Объект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3785" y="2693587"/>
            <a:ext cx="3349658" cy="337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114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98847" y="70453"/>
            <a:ext cx="8229600" cy="118570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ОГЛЯД ОСНОВНИХ ГОМЕОПАТИЧНИХ ПРЕПАРАТ</a:t>
            </a:r>
            <a:r>
              <a:rPr lang="uk-UA" b="1" dirty="0" smtClean="0">
                <a:solidFill>
                  <a:schemeClr val="tx1"/>
                </a:solidFill>
              </a:rPr>
              <a:t>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94759" y="1338339"/>
            <a:ext cx="393114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ЗАСОБИ РОСЛИННОГО ПОХОДЖЕННЯ</a:t>
            </a:r>
          </a:p>
        </p:txBody>
      </p:sp>
      <p:sp>
        <p:nvSpPr>
          <p:cNvPr id="12" name="Объект 1"/>
          <p:cNvSpPr>
            <a:spLocks noGrp="1"/>
          </p:cNvSpPr>
          <p:nvPr>
            <p:ph idx="1"/>
          </p:nvPr>
        </p:nvSpPr>
        <p:spPr>
          <a:xfrm>
            <a:off x="410456" y="1942568"/>
            <a:ext cx="3991862" cy="602669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solidFill>
                  <a:schemeClr val="tx1"/>
                </a:solidFill>
              </a:rPr>
              <a:t>Бріонія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альба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i="1" dirty="0">
                <a:solidFill>
                  <a:schemeClr val="tx1"/>
                </a:solidFill>
              </a:rPr>
              <a:t>(</a:t>
            </a:r>
            <a:r>
              <a:rPr lang="ru-RU" b="1" i="1" dirty="0" err="1">
                <a:solidFill>
                  <a:schemeClr val="tx1"/>
                </a:solidFill>
              </a:rPr>
              <a:t>Bryonia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alba</a:t>
            </a:r>
            <a:r>
              <a:rPr lang="ru-RU" b="1" i="1" dirty="0">
                <a:solidFill>
                  <a:schemeClr val="tx1"/>
                </a:solidFill>
              </a:rPr>
              <a:t>)</a:t>
            </a:r>
            <a:r>
              <a:rPr lang="ru-RU" b="1" dirty="0">
                <a:solidFill>
                  <a:schemeClr val="tx1"/>
                </a:solidFill>
              </a:rPr>
              <a:t> - </a:t>
            </a:r>
            <a:r>
              <a:rPr lang="uk-UA" b="1" dirty="0">
                <a:solidFill>
                  <a:schemeClr val="tx1"/>
                </a:solidFill>
              </a:rPr>
              <a:t>П</a:t>
            </a:r>
            <a:r>
              <a:rPr lang="ru-RU" b="1" dirty="0" err="1">
                <a:solidFill>
                  <a:schemeClr val="tx1"/>
                </a:solidFill>
              </a:rPr>
              <a:t>ереступень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білий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58" y="2693587"/>
            <a:ext cx="3997814" cy="337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7183120" y="18456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/>
              <a:t>Ипекакуана</a:t>
            </a:r>
            <a:r>
              <a:rPr lang="ru-RU" sz="2000" dirty="0"/>
              <a:t> </a:t>
            </a:r>
            <a:r>
              <a:rPr lang="ru-RU" sz="2000" b="1" dirty="0"/>
              <a:t>(</a:t>
            </a:r>
            <a:r>
              <a:rPr lang="en-US" sz="2000" b="1" i="1" dirty="0" err="1"/>
              <a:t>Ipecacuanhae</a:t>
            </a:r>
            <a:r>
              <a:rPr lang="ru-RU" sz="2000" b="1" dirty="0"/>
              <a:t>) – </a:t>
            </a:r>
            <a:r>
              <a:rPr lang="ru-RU" sz="2000" b="1" dirty="0" err="1" smtClean="0"/>
              <a:t>Рвотний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корінь</a:t>
            </a:r>
            <a:r>
              <a:rPr lang="ru-RU" sz="2000" dirty="0"/>
              <a:t>.</a:t>
            </a:r>
          </a:p>
        </p:txBody>
      </p:sp>
      <p:pic>
        <p:nvPicPr>
          <p:cNvPr id="15" name="Объект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4929" y="2691575"/>
            <a:ext cx="3648382" cy="337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80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0269" y="1934705"/>
            <a:ext cx="4550588" cy="328699"/>
          </a:xfrm>
        </p:spPr>
        <p:txBody>
          <a:bodyPr>
            <a:noAutofit/>
          </a:bodyPr>
          <a:lstStyle/>
          <a:p>
            <a:r>
              <a:rPr lang="ru-RU" b="1" cap="small" dirty="0" smtClean="0">
                <a:solidFill>
                  <a:schemeClr val="tx1"/>
                </a:solidFill>
              </a:rPr>
              <a:t>Апис</a:t>
            </a:r>
            <a:r>
              <a:rPr lang="ru-RU" b="1" cap="small" dirty="0">
                <a:solidFill>
                  <a:schemeClr val="tx1"/>
                </a:solidFill>
              </a:rPr>
              <a:t>. (</a:t>
            </a:r>
            <a:r>
              <a:rPr lang="en-US" b="1" i="1" cap="small" dirty="0" err="1">
                <a:solidFill>
                  <a:schemeClr val="tx1"/>
                </a:solidFill>
              </a:rPr>
              <a:t>Apis</a:t>
            </a:r>
            <a:r>
              <a:rPr lang="en-US" b="1" i="1" cap="small" dirty="0">
                <a:solidFill>
                  <a:schemeClr val="tx1"/>
                </a:solidFill>
              </a:rPr>
              <a:t> </a:t>
            </a:r>
            <a:r>
              <a:rPr lang="en-US" b="1" i="1" cap="small" dirty="0" err="1">
                <a:solidFill>
                  <a:schemeClr val="tx1"/>
                </a:solidFill>
              </a:rPr>
              <a:t>mellifica</a:t>
            </a:r>
            <a:r>
              <a:rPr lang="ru-RU" b="1" cap="small" dirty="0">
                <a:solidFill>
                  <a:schemeClr val="tx1"/>
                </a:solidFill>
              </a:rPr>
              <a:t>) </a:t>
            </a:r>
            <a:r>
              <a:rPr lang="uk-UA" b="1" cap="small" dirty="0">
                <a:solidFill>
                  <a:schemeClr val="tx1"/>
                </a:solidFill>
              </a:rPr>
              <a:t>– </a:t>
            </a:r>
            <a:r>
              <a:rPr lang="ru-RU" b="1" cap="small" dirty="0" err="1" smtClean="0">
                <a:solidFill>
                  <a:schemeClr val="tx1"/>
                </a:solidFill>
              </a:rPr>
              <a:t>Бджола</a:t>
            </a:r>
            <a:r>
              <a:rPr lang="ru-RU" b="1" cap="small" dirty="0" smtClean="0">
                <a:solidFill>
                  <a:schemeClr val="tx1"/>
                </a:solidFill>
              </a:rPr>
              <a:t> медоносна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269" y="2386220"/>
            <a:ext cx="4460091" cy="3156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898847" y="70453"/>
            <a:ext cx="8229600" cy="118570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ОГЛЯД ОСНОВНИХ ГОМЕОПАТИЧНИХ ПРЕПАРАТ</a:t>
            </a:r>
            <a:r>
              <a:rPr lang="uk-UA" b="1" dirty="0" smtClean="0">
                <a:solidFill>
                  <a:schemeClr val="tx1"/>
                </a:solidFill>
              </a:rPr>
              <a:t>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94759" y="1338339"/>
            <a:ext cx="388837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ЗАСОБИ ТВАРИННОГО </a:t>
            </a:r>
            <a:r>
              <a:rPr lang="ru-RU" b="1" dirty="0"/>
              <a:t>ПОХОДЖЕННЯ</a:t>
            </a:r>
          </a:p>
        </p:txBody>
      </p:sp>
      <p:pic>
        <p:nvPicPr>
          <p:cNvPr id="9" name="Рисунок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1877" y="2386220"/>
            <a:ext cx="2810839" cy="3337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5900" y="2386220"/>
            <a:ext cx="3241785" cy="2953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11767" y="1934705"/>
            <a:ext cx="37131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/>
              <a:t>Лахезис</a:t>
            </a:r>
            <a:r>
              <a:rPr lang="ru-RU" sz="2000" b="1" dirty="0"/>
              <a:t> (</a:t>
            </a:r>
            <a:r>
              <a:rPr lang="en-US" sz="2000" b="1" i="1" dirty="0"/>
              <a:t>Lachesi</a:t>
            </a:r>
            <a:r>
              <a:rPr lang="en-US" sz="2000" b="1" dirty="0"/>
              <a:t>s</a:t>
            </a:r>
            <a:r>
              <a:rPr lang="ru-RU" sz="2000" b="1" dirty="0"/>
              <a:t>) </a:t>
            </a:r>
            <a:r>
              <a:rPr lang="uk-UA" sz="2000" b="1" dirty="0"/>
              <a:t>– </a:t>
            </a:r>
            <a:r>
              <a:rPr lang="ru-RU" sz="2000" b="1" dirty="0" err="1" smtClean="0"/>
              <a:t>Отрута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змії</a:t>
            </a:r>
            <a:r>
              <a:rPr lang="ru-RU" sz="2000" b="1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676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898847" y="70453"/>
            <a:ext cx="8229600" cy="118570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ОГЛЯД ОСНОВНИХ ГОМЕОПАТИЧНИХ ПРЕПАРАТ</a:t>
            </a:r>
            <a:r>
              <a:rPr lang="uk-UA" b="1" dirty="0" smtClean="0">
                <a:solidFill>
                  <a:schemeClr val="tx1"/>
                </a:solidFill>
              </a:rPr>
              <a:t>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94759" y="1338339"/>
            <a:ext cx="388837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ЗАСОБИ </a:t>
            </a:r>
            <a:r>
              <a:rPr lang="ru-RU" b="1" dirty="0" smtClean="0"/>
              <a:t>ТВАРИННОГО ПОХОДЖЕННЯ</a:t>
            </a:r>
            <a:endParaRPr lang="ru-RU" b="1" dirty="0"/>
          </a:p>
        </p:txBody>
      </p:sp>
      <p:pic>
        <p:nvPicPr>
          <p:cNvPr id="12" name="Рисунок 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381" y="2386220"/>
            <a:ext cx="4271554" cy="3529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569381" y="1921137"/>
            <a:ext cx="3987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/>
              <a:t>Найя</a:t>
            </a:r>
            <a:r>
              <a:rPr lang="uk-UA" b="1" dirty="0"/>
              <a:t> </a:t>
            </a:r>
            <a:r>
              <a:rPr lang="uk-UA" b="1" i="1" dirty="0"/>
              <a:t>(</a:t>
            </a:r>
            <a:r>
              <a:rPr lang="en-US" b="1" i="1" dirty="0" err="1"/>
              <a:t>Naja</a:t>
            </a:r>
            <a:r>
              <a:rPr lang="en-US" b="1" i="1" dirty="0"/>
              <a:t> </a:t>
            </a:r>
            <a:r>
              <a:rPr lang="en-US" b="1" i="1" dirty="0" err="1"/>
              <a:t>tripudans</a:t>
            </a:r>
            <a:r>
              <a:rPr lang="uk-UA" b="1" i="1" dirty="0"/>
              <a:t>)</a:t>
            </a:r>
            <a:r>
              <a:rPr lang="uk-UA" b="1" dirty="0"/>
              <a:t> – </a:t>
            </a:r>
            <a:r>
              <a:rPr lang="uk-UA" b="1" dirty="0" smtClean="0"/>
              <a:t>Отрута кобри.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14" name="Рисунок 13" descr="http://digital-photography-school.com/wp-content/uploads/2009/03/sepia-image-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9399" y="2503935"/>
            <a:ext cx="4457620" cy="312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272526" y="1921137"/>
            <a:ext cx="50867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Sepia</a:t>
            </a:r>
            <a:r>
              <a:rPr lang="en-US" dirty="0"/>
              <a:t> </a:t>
            </a:r>
            <a:r>
              <a:rPr lang="ru-RU" b="1" dirty="0"/>
              <a:t>(</a:t>
            </a:r>
            <a:r>
              <a:rPr lang="ru-RU" b="1" i="1" dirty="0"/>
              <a:t>Сепия</a:t>
            </a:r>
            <a:r>
              <a:rPr lang="ru-RU" b="1" dirty="0"/>
              <a:t>) </a:t>
            </a:r>
            <a:r>
              <a:rPr lang="uk-UA" b="1" dirty="0"/>
              <a:t>–</a:t>
            </a:r>
            <a:r>
              <a:rPr lang="uk-UA" dirty="0"/>
              <a:t> </a:t>
            </a:r>
            <a:r>
              <a:rPr lang="ru-RU" b="1" dirty="0" err="1" smtClean="0"/>
              <a:t>Сепія</a:t>
            </a:r>
            <a:r>
              <a:rPr lang="ru-RU" b="1" dirty="0" smtClean="0"/>
              <a:t> </a:t>
            </a:r>
            <a:r>
              <a:rPr lang="ru-RU" b="1" dirty="0"/>
              <a:t>или </a:t>
            </a:r>
            <a:r>
              <a:rPr lang="ru-RU" b="1" dirty="0" err="1" smtClean="0"/>
              <a:t>чорнила</a:t>
            </a:r>
            <a:r>
              <a:rPr lang="ru-RU" b="1" dirty="0" smtClean="0"/>
              <a:t> </a:t>
            </a:r>
            <a:r>
              <a:rPr lang="ru-RU" b="1" dirty="0" err="1" smtClean="0"/>
              <a:t>каракатиці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995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LUMI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101" y="2586405"/>
            <a:ext cx="3587767" cy="2606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88651" y="1785192"/>
            <a:ext cx="35632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/>
              <a:t>Алюміна</a:t>
            </a:r>
            <a:r>
              <a:rPr lang="ru-RU" sz="2000" b="1" dirty="0" smtClean="0"/>
              <a:t> </a:t>
            </a:r>
            <a:r>
              <a:rPr lang="ru-RU" sz="2000" b="1" dirty="0"/>
              <a:t>(</a:t>
            </a:r>
            <a:r>
              <a:rPr lang="ru-RU" sz="2000" b="1" i="1" dirty="0" err="1"/>
              <a:t>Alumina</a:t>
            </a:r>
            <a:r>
              <a:rPr lang="ru-RU" sz="2000" b="1" dirty="0"/>
              <a:t>) </a:t>
            </a:r>
            <a:r>
              <a:rPr lang="uk-UA" sz="2000" b="1" dirty="0"/>
              <a:t>–</a:t>
            </a:r>
            <a:r>
              <a:rPr lang="uk-UA" sz="2000" dirty="0"/>
              <a:t> </a:t>
            </a:r>
            <a:endParaRPr lang="uk-UA" sz="2000" dirty="0" smtClean="0"/>
          </a:p>
          <a:p>
            <a:r>
              <a:rPr lang="ru-RU" sz="2000" b="1" dirty="0" smtClean="0"/>
              <a:t>Глинозем</a:t>
            </a:r>
            <a:r>
              <a:rPr lang="ru-RU" sz="2000" dirty="0" smtClean="0"/>
              <a:t> </a:t>
            </a:r>
            <a:r>
              <a:rPr lang="uk-UA" sz="2000" dirty="0"/>
              <a:t>–</a:t>
            </a:r>
            <a:r>
              <a:rPr lang="ru-RU" sz="2000" dirty="0"/>
              <a:t> окись </a:t>
            </a:r>
            <a:r>
              <a:rPr lang="ru-RU" sz="2000" dirty="0" err="1" smtClean="0"/>
              <a:t>алюмінію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1898847" y="70453"/>
            <a:ext cx="8229600" cy="118570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smtClean="0">
                <a:solidFill>
                  <a:schemeClr val="tx1"/>
                </a:solidFill>
              </a:rPr>
              <a:t>ОГЛЯД ОСНОВНИХ ГОМЕОПАТИЧНИХ ПРЕПАРАТ</a:t>
            </a:r>
            <a:r>
              <a:rPr lang="uk-UA" b="1" smtClean="0">
                <a:solidFill>
                  <a:schemeClr val="tx1"/>
                </a:solidFill>
              </a:rPr>
              <a:t>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94759" y="1338339"/>
            <a:ext cx="413311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ЗАСОБИ </a:t>
            </a:r>
            <a:r>
              <a:rPr lang="ru-RU" b="1" dirty="0" smtClean="0"/>
              <a:t>МІНЕРАЛЬНОГО </a:t>
            </a:r>
            <a:r>
              <a:rPr lang="ru-RU" b="1" dirty="0"/>
              <a:t>ПОХОДЖЕННЯ</a:t>
            </a:r>
          </a:p>
        </p:txBody>
      </p:sp>
      <p:pic>
        <p:nvPicPr>
          <p:cNvPr id="9" name="Рисунок 8" descr="http://upload.wikimedia.org/wikipedia/commons/5/5c/Antimony-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4276" y="2586405"/>
            <a:ext cx="3790807" cy="2606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894759" y="178822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err="1" smtClean="0"/>
              <a:t>Антимоніум</a:t>
            </a:r>
            <a:r>
              <a:rPr lang="ru-RU" sz="2000" b="1" dirty="0" smtClean="0"/>
              <a:t> </a:t>
            </a:r>
            <a:r>
              <a:rPr lang="ru-RU" sz="2000" b="1" dirty="0" err="1"/>
              <a:t>тартарикум</a:t>
            </a:r>
            <a:r>
              <a:rPr lang="ru-RU" sz="2000" b="1" dirty="0"/>
              <a:t> </a:t>
            </a:r>
            <a:r>
              <a:rPr lang="ru-RU" sz="2000" b="1" i="1" dirty="0"/>
              <a:t>(</a:t>
            </a:r>
            <a:r>
              <a:rPr lang="ru-RU" sz="2000" b="1" i="1" dirty="0" err="1"/>
              <a:t>Antim</a:t>
            </a:r>
            <a:r>
              <a:rPr lang="en-US" sz="2000" b="1" i="1" dirty="0"/>
              <a:t>onium </a:t>
            </a:r>
            <a:r>
              <a:rPr lang="en-US" sz="2000" b="1" i="1" dirty="0" err="1"/>
              <a:t>tartaricum</a:t>
            </a:r>
            <a:r>
              <a:rPr lang="ru-RU" sz="2000" b="1" i="1" dirty="0"/>
              <a:t>) </a:t>
            </a:r>
            <a:r>
              <a:rPr lang="uk-UA" sz="2000" b="1" i="1" dirty="0"/>
              <a:t>–</a:t>
            </a:r>
            <a:r>
              <a:rPr lang="uk-UA" sz="2000" b="1" dirty="0"/>
              <a:t> </a:t>
            </a:r>
            <a:r>
              <a:rPr lang="ru-RU" sz="2000" b="1" dirty="0" err="1" smtClean="0"/>
              <a:t>Рвотний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камінь</a:t>
            </a:r>
            <a:r>
              <a:rPr lang="ru-RU" sz="2000" dirty="0"/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134351" y="1785192"/>
            <a:ext cx="3988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/>
              <a:t>Аргентум</a:t>
            </a:r>
            <a:r>
              <a:rPr lang="ru-RU" sz="2000" b="1" dirty="0"/>
              <a:t> </a:t>
            </a:r>
            <a:r>
              <a:rPr lang="ru-RU" sz="2000" b="1" dirty="0" err="1" smtClean="0"/>
              <a:t>нитрікум</a:t>
            </a:r>
            <a:r>
              <a:rPr lang="ru-RU" sz="2000" b="1" dirty="0" smtClean="0"/>
              <a:t> </a:t>
            </a:r>
            <a:r>
              <a:rPr lang="ru-RU" sz="2000" b="1" dirty="0"/>
              <a:t>(</a:t>
            </a:r>
            <a:r>
              <a:rPr lang="ru-RU" sz="2000" b="1" i="1" dirty="0" err="1"/>
              <a:t>Argentum</a:t>
            </a:r>
            <a:r>
              <a:rPr lang="ru-RU" sz="2000" b="1" i="1" dirty="0"/>
              <a:t> </a:t>
            </a:r>
            <a:r>
              <a:rPr lang="ru-RU" sz="2000" b="1" i="1" dirty="0" err="1"/>
              <a:t>nitrikum</a:t>
            </a:r>
            <a:r>
              <a:rPr lang="ru-RU" sz="2000" b="1" dirty="0"/>
              <a:t>) </a:t>
            </a:r>
            <a:r>
              <a:rPr lang="uk-UA" sz="2000" b="1" dirty="0"/>
              <a:t>– </a:t>
            </a:r>
            <a:r>
              <a:rPr lang="ru-RU" sz="2000" b="1" dirty="0" err="1" smtClean="0"/>
              <a:t>Азотнокисле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сріб</a:t>
            </a:r>
            <a:r>
              <a:rPr lang="uk-UA" sz="2000" b="1" dirty="0" smtClean="0"/>
              <a:t>л</a:t>
            </a:r>
            <a:r>
              <a:rPr lang="ru-RU" sz="2000" b="1" dirty="0" smtClean="0"/>
              <a:t>о</a:t>
            </a:r>
            <a:r>
              <a:rPr lang="ru-RU" sz="2000" dirty="0"/>
              <a:t>. </a:t>
            </a:r>
          </a:p>
        </p:txBody>
      </p:sp>
      <p:pic>
        <p:nvPicPr>
          <p:cNvPr id="12" name="Рисунок 11" descr="http://emotravm.ru/wp-content/uploads/2009/03/argentum-nitricum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6759" y="2412277"/>
            <a:ext cx="3263389" cy="295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9522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8652" y="1785192"/>
            <a:ext cx="33039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/>
              <a:t>Аурум</a:t>
            </a:r>
            <a:r>
              <a:rPr lang="ru-RU" sz="2000" b="1" dirty="0"/>
              <a:t> </a:t>
            </a:r>
            <a:r>
              <a:rPr lang="ru-RU" sz="2000" b="1" i="1" dirty="0"/>
              <a:t>(</a:t>
            </a:r>
            <a:r>
              <a:rPr lang="ru-RU" sz="2000" b="1" i="1" dirty="0" err="1"/>
              <a:t>Aurum</a:t>
            </a:r>
            <a:r>
              <a:rPr lang="ru-RU" sz="2000" b="1" i="1" dirty="0"/>
              <a:t>)</a:t>
            </a:r>
            <a:r>
              <a:rPr lang="ru-RU" sz="2000" b="1" dirty="0"/>
              <a:t> </a:t>
            </a:r>
            <a:r>
              <a:rPr lang="uk-UA" sz="2000" b="1" dirty="0"/>
              <a:t>– </a:t>
            </a:r>
            <a:r>
              <a:rPr lang="ru-RU" sz="2000" b="1" dirty="0"/>
              <a:t>Золото</a:t>
            </a:r>
            <a:r>
              <a:rPr lang="uk-UA" sz="2000" b="1" dirty="0"/>
              <a:t>.</a:t>
            </a:r>
            <a:r>
              <a:rPr lang="ru-RU" sz="2000" dirty="0"/>
              <a:t> Для</a:t>
            </a:r>
            <a:r>
              <a:rPr lang="ru-RU" sz="2000" b="1" dirty="0"/>
              <a:t> </a:t>
            </a:r>
            <a:r>
              <a:rPr lang="ru-RU" sz="2000" dirty="0" err="1" smtClean="0"/>
              <a:t>гомеопатичних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цілей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використовують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осаджене</a:t>
            </a:r>
            <a:r>
              <a:rPr lang="ru-RU" sz="2000" dirty="0" smtClean="0"/>
              <a:t> </a:t>
            </a:r>
            <a:r>
              <a:rPr lang="ru-RU" sz="2000" dirty="0"/>
              <a:t>золото. </a:t>
            </a:r>
            <a:r>
              <a:rPr lang="ru-RU" sz="2000" dirty="0" err="1" smtClean="0"/>
              <a:t>Дуже</a:t>
            </a:r>
            <a:r>
              <a:rPr lang="ru-RU" sz="2000" dirty="0" smtClean="0"/>
              <a:t> тонкий порошок.</a:t>
            </a:r>
            <a:endParaRPr lang="ru-RU" sz="2000" dirty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1898847" y="70453"/>
            <a:ext cx="8229600" cy="118570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smtClean="0">
                <a:solidFill>
                  <a:schemeClr val="tx1"/>
                </a:solidFill>
              </a:rPr>
              <a:t>ОГЛЯД ОСНОВНИХ ГОМЕОПАТИЧНИХ ПРЕПАРАТ</a:t>
            </a:r>
            <a:r>
              <a:rPr lang="uk-UA" b="1" smtClean="0">
                <a:solidFill>
                  <a:schemeClr val="tx1"/>
                </a:solidFill>
              </a:rPr>
              <a:t>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94759" y="1338339"/>
            <a:ext cx="413311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ЗАСОБИ </a:t>
            </a:r>
            <a:r>
              <a:rPr lang="ru-RU" b="1" dirty="0" smtClean="0"/>
              <a:t>МІНЕРАЛЬНОГО </a:t>
            </a:r>
            <a:r>
              <a:rPr lang="ru-RU" b="1" dirty="0"/>
              <a:t>ПОХОДЖЕННЯ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18071" y="1785192"/>
            <a:ext cx="43815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/>
              <a:t>Гепар</a:t>
            </a:r>
            <a:r>
              <a:rPr lang="ru-RU" sz="2000" b="1" dirty="0"/>
              <a:t> </a:t>
            </a:r>
            <a:r>
              <a:rPr lang="ru-RU" sz="2000" b="1" dirty="0" err="1"/>
              <a:t>сульфур</a:t>
            </a:r>
            <a:r>
              <a:rPr lang="ru-RU" sz="2000" b="1" dirty="0"/>
              <a:t>. </a:t>
            </a:r>
            <a:r>
              <a:rPr lang="ru-RU" sz="2000" b="1" i="1" dirty="0"/>
              <a:t>(</a:t>
            </a:r>
            <a:r>
              <a:rPr lang="ru-RU" sz="2000" b="1" i="1" dirty="0" err="1"/>
              <a:t>Hepar</a:t>
            </a:r>
            <a:r>
              <a:rPr lang="ru-RU" sz="2000" b="1" i="1" dirty="0"/>
              <a:t> </a:t>
            </a:r>
            <a:r>
              <a:rPr lang="ru-RU" sz="2000" b="1" i="1" dirty="0" err="1"/>
              <a:t>sulfuris</a:t>
            </a:r>
            <a:r>
              <a:rPr lang="ru-RU" sz="2000" b="1" i="1" dirty="0"/>
              <a:t>)</a:t>
            </a:r>
            <a:r>
              <a:rPr lang="ru-RU" sz="2000" b="1" dirty="0"/>
              <a:t> </a:t>
            </a:r>
            <a:r>
              <a:rPr lang="uk-UA" sz="2000" b="1" dirty="0"/>
              <a:t>– </a:t>
            </a:r>
            <a:r>
              <a:rPr lang="ru-RU" sz="2000" b="1" dirty="0" smtClean="0"/>
              <a:t>Серная печень</a:t>
            </a:r>
            <a:r>
              <a:rPr lang="ru-RU" sz="2000" dirty="0" smtClean="0"/>
              <a:t> </a:t>
            </a:r>
            <a:endParaRPr lang="ru-RU" sz="2000" dirty="0"/>
          </a:p>
          <a:p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 smtClean="0"/>
              <a:t>сполука</a:t>
            </a:r>
            <a:r>
              <a:rPr lang="ru-RU" sz="2000" dirty="0" smtClean="0"/>
              <a:t> </a:t>
            </a:r>
            <a:r>
              <a:rPr lang="ru-RU" sz="2000" dirty="0" err="1"/>
              <a:t>сірки</a:t>
            </a:r>
            <a:r>
              <a:rPr lang="ru-RU" sz="2000" dirty="0"/>
              <a:t> з </a:t>
            </a:r>
            <a:r>
              <a:rPr lang="ru-RU" sz="2000" dirty="0" err="1"/>
              <a:t>кальцієм</a:t>
            </a:r>
            <a:r>
              <a:rPr lang="ru-RU" sz="2000" dirty="0"/>
              <a:t> в 1768 </a:t>
            </a:r>
            <a:r>
              <a:rPr lang="ru-RU" sz="2000" dirty="0" err="1"/>
              <a:t>році</a:t>
            </a:r>
            <a:r>
              <a:rPr lang="ru-RU" sz="2000" dirty="0"/>
              <a:t> описано </a:t>
            </a:r>
            <a:r>
              <a:rPr lang="ru-RU" sz="2000" dirty="0" err="1"/>
              <a:t>Куртоном</a:t>
            </a:r>
            <a:r>
              <a:rPr lang="ru-RU" sz="2000" dirty="0"/>
              <a:t>. Не </a:t>
            </a:r>
            <a:r>
              <a:rPr lang="ru-RU" sz="2000" dirty="0" err="1"/>
              <a:t>має</a:t>
            </a:r>
            <a:r>
              <a:rPr lang="ru-RU" sz="2000" dirty="0"/>
              <a:t> природного аналога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134351" y="1707671"/>
            <a:ext cx="39881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/>
              <a:t>Калькарея</a:t>
            </a:r>
            <a:r>
              <a:rPr lang="ru-RU" sz="2000" b="1" dirty="0"/>
              <a:t> </a:t>
            </a:r>
            <a:r>
              <a:rPr lang="ru-RU" sz="2000" b="1" dirty="0" err="1"/>
              <a:t>флюорика</a:t>
            </a:r>
            <a:r>
              <a:rPr lang="ru-RU" sz="2000" b="1" dirty="0"/>
              <a:t>. </a:t>
            </a:r>
            <a:r>
              <a:rPr lang="ru-RU" sz="2000" b="1" i="1" dirty="0"/>
              <a:t>(</a:t>
            </a:r>
            <a:r>
              <a:rPr lang="en-US" sz="2000" b="1" i="1" dirty="0" err="1"/>
              <a:t>Calcarea</a:t>
            </a:r>
            <a:r>
              <a:rPr lang="en-US" sz="2000" b="1" i="1" dirty="0"/>
              <a:t> </a:t>
            </a:r>
            <a:r>
              <a:rPr lang="en-US" sz="2000" b="1" i="1" dirty="0" err="1"/>
              <a:t>fluorica</a:t>
            </a:r>
            <a:r>
              <a:rPr lang="ru-RU" sz="2000" b="1" i="1" dirty="0"/>
              <a:t>)</a:t>
            </a:r>
            <a:r>
              <a:rPr lang="ru-RU" sz="2000" b="1" dirty="0"/>
              <a:t> – Фторид кальция</a:t>
            </a:r>
            <a:endParaRPr lang="ru-RU" sz="2000" dirty="0"/>
          </a:p>
          <a:p>
            <a:pPr algn="just"/>
            <a:r>
              <a:rPr lang="ru-RU" sz="2000" dirty="0" err="1"/>
              <a:t>Фтористі</a:t>
            </a:r>
            <a:r>
              <a:rPr lang="ru-RU" sz="2000" dirty="0"/>
              <a:t> </a:t>
            </a:r>
            <a:r>
              <a:rPr lang="ru-RU" sz="2000" dirty="0" err="1" smtClean="0"/>
              <a:t>сполуки</a:t>
            </a:r>
            <a:r>
              <a:rPr lang="ru-RU" sz="2000" dirty="0" smtClean="0"/>
              <a:t> </a:t>
            </a:r>
            <a:r>
              <a:rPr lang="ru-RU" sz="2000" dirty="0" err="1"/>
              <a:t>кальцію</a:t>
            </a:r>
            <a:r>
              <a:rPr lang="ru-RU" sz="2000" dirty="0"/>
              <a:t>. Три </a:t>
            </a:r>
            <a:r>
              <a:rPr lang="ru-RU" sz="2000" dirty="0" err="1"/>
              <a:t>перші</a:t>
            </a:r>
            <a:r>
              <a:rPr lang="ru-RU" sz="2000" dirty="0"/>
              <a:t> </a:t>
            </a:r>
            <a:r>
              <a:rPr lang="ru-RU" sz="2000" dirty="0" err="1"/>
              <a:t>розведення</a:t>
            </a:r>
            <a:r>
              <a:rPr lang="ru-RU" sz="2000" dirty="0"/>
              <a:t> </a:t>
            </a:r>
            <a:r>
              <a:rPr lang="ru-RU" sz="2000" dirty="0" err="1"/>
              <a:t>готуються</a:t>
            </a:r>
            <a:r>
              <a:rPr lang="ru-RU" sz="2000" dirty="0"/>
              <a:t> в </a:t>
            </a:r>
            <a:r>
              <a:rPr lang="ru-RU" sz="2000" dirty="0" err="1"/>
              <a:t>розтираннях</a:t>
            </a:r>
            <a:r>
              <a:rPr lang="ru-RU" sz="2000" dirty="0"/>
              <a:t>.</a:t>
            </a:r>
          </a:p>
        </p:txBody>
      </p:sp>
      <p:pic>
        <p:nvPicPr>
          <p:cNvPr id="13" name="Рисунок 12" descr="http://www.homeo.su/apteca/foto/zoloto_-_auru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40" y="3416408"/>
            <a:ext cx="3803432" cy="266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womanadvice.ru/sites/default/files/imagecache/width_250/natalya/sulfur_3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2429" y="3416408"/>
            <a:ext cx="3577778" cy="258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www.homeopatic.ru/data/uploads/homeopat/calcarea_fluoric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54003" y="3416408"/>
            <a:ext cx="2916755" cy="266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6590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Як ставитися до гомеопатії? | CRE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7234" y="407291"/>
            <a:ext cx="10058400" cy="83088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2. </a:t>
            </a:r>
            <a:r>
              <a:rPr lang="uk-UA" b="1" cap="all" dirty="0">
                <a:solidFill>
                  <a:schemeClr val="tx1"/>
                </a:solidFill>
              </a:rPr>
              <a:t>Гомеопатичне розведення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69146" y="1504126"/>
            <a:ext cx="11674511" cy="4129871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361950" algn="just">
              <a:defRPr/>
            </a:pPr>
            <a:r>
              <a:rPr lang="uk-UA" sz="2400" b="1" cap="all" dirty="0">
                <a:solidFill>
                  <a:schemeClr val="tx1"/>
                </a:solidFill>
              </a:rPr>
              <a:t>Гомеопатичне розведення</a:t>
            </a:r>
            <a:r>
              <a:rPr lang="uk-UA" sz="2400" dirty="0">
                <a:solidFill>
                  <a:schemeClr val="tx1"/>
                </a:solidFill>
              </a:rPr>
              <a:t>(лат. </a:t>
            </a:r>
            <a:r>
              <a:rPr lang="en-US" sz="2400" i="1" dirty="0">
                <a:solidFill>
                  <a:schemeClr val="tx1"/>
                </a:solidFill>
              </a:rPr>
              <a:t>s</a:t>
            </a:r>
            <a:r>
              <a:rPr lang="ru-RU" sz="2400" i="1" dirty="0" err="1">
                <a:solidFill>
                  <a:schemeClr val="tx1"/>
                </a:solidFill>
              </a:rPr>
              <a:t>olutio</a:t>
            </a:r>
            <a:r>
              <a:rPr lang="uk-UA" sz="2400" i="1" dirty="0">
                <a:solidFill>
                  <a:schemeClr val="tx1"/>
                </a:solidFill>
              </a:rPr>
              <a:t> (</a:t>
            </a:r>
            <a:r>
              <a:rPr lang="ru-RU" sz="2400" i="1" dirty="0" err="1">
                <a:solidFill>
                  <a:schemeClr val="tx1"/>
                </a:solidFill>
              </a:rPr>
              <a:t>dilutio</a:t>
            </a:r>
            <a:r>
              <a:rPr lang="uk-UA" sz="2400" i="1" dirty="0">
                <a:solidFill>
                  <a:schemeClr val="tx1"/>
                </a:solidFill>
              </a:rPr>
              <a:t>) </a:t>
            </a:r>
            <a:r>
              <a:rPr lang="ru-RU" sz="2400" i="1" dirty="0" err="1">
                <a:solidFill>
                  <a:schemeClr val="tx1"/>
                </a:solidFill>
              </a:rPr>
              <a:t>homeopathica</a:t>
            </a:r>
            <a:r>
              <a:rPr lang="uk-UA" sz="2400" cap="all" dirty="0">
                <a:solidFill>
                  <a:schemeClr val="tx1"/>
                </a:solidFill>
              </a:rPr>
              <a:t>) </a:t>
            </a:r>
            <a:r>
              <a:rPr lang="uk-UA" sz="2400" dirty="0">
                <a:solidFill>
                  <a:schemeClr val="tx1"/>
                </a:solidFill>
              </a:rPr>
              <a:t>–рідка чи порошкоподібна лікарська форма, одержана з базисного препарату шляхом потенціювання, що використовується для виробництва гомеопатичних препаратів, створює відповідну концентрацію речовин і забезпечує оптимальний </a:t>
            </a:r>
            <a:r>
              <a:rPr lang="uk-UA" sz="2400" dirty="0" err="1">
                <a:solidFill>
                  <a:schemeClr val="tx1"/>
                </a:solidFill>
              </a:rPr>
              <a:t>фармакотерапевтичний</a:t>
            </a:r>
            <a:r>
              <a:rPr lang="uk-UA" sz="2400" dirty="0">
                <a:solidFill>
                  <a:schemeClr val="tx1"/>
                </a:solidFill>
              </a:rPr>
              <a:t> ефект ЛП, підібраних за принципом подібності. Розведення гомеопатичні поділяють на сотенні, десяткові та </a:t>
            </a:r>
            <a:r>
              <a:rPr lang="ru-RU" sz="2400" dirty="0">
                <a:solidFill>
                  <a:schemeClr val="tx1"/>
                </a:solidFill>
              </a:rPr>
              <a:t>LM</a:t>
            </a:r>
            <a:r>
              <a:rPr lang="uk-UA" sz="2400" dirty="0">
                <a:solidFill>
                  <a:schemeClr val="tx1"/>
                </a:solidFill>
              </a:rPr>
              <a:t>-розведення</a:t>
            </a:r>
            <a:r>
              <a:rPr lang="uk-UA" sz="2400" dirty="0" smtClean="0">
                <a:solidFill>
                  <a:schemeClr val="tx1"/>
                </a:solidFill>
              </a:rPr>
              <a:t>.</a:t>
            </a:r>
          </a:p>
          <a:p>
            <a:pPr indent="361950" algn="just">
              <a:defRPr/>
            </a:pPr>
            <a:r>
              <a:rPr lang="uk-UA" sz="2400" b="1" dirty="0" smtClean="0">
                <a:solidFill>
                  <a:schemeClr val="tx1"/>
                </a:solidFill>
              </a:rPr>
              <a:t>ДИЛЮЦІЇ</a:t>
            </a: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>
                <a:solidFill>
                  <a:schemeClr val="tx1"/>
                </a:solidFill>
              </a:rPr>
              <a:t>- рідкі лікарські форми, які призначаються в краплях для розсмоктування в порожнині </a:t>
            </a:r>
            <a:r>
              <a:rPr lang="uk-UA" sz="2400" dirty="0" smtClean="0">
                <a:solidFill>
                  <a:schemeClr val="tx1"/>
                </a:solidFill>
              </a:rPr>
              <a:t>рота.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78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Гомеопатія - Лечебно-диагностический центр Мединвест в Запорожь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56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71503" y="1565433"/>
            <a:ext cx="7126107" cy="4800063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33047" y="333054"/>
            <a:ext cx="10763794" cy="106412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3. АЛГОРИТМ </a:t>
            </a:r>
            <a:r>
              <a:rPr lang="ru-RU" sz="3600" b="1" dirty="0">
                <a:solidFill>
                  <a:schemeClr val="tx1"/>
                </a:solidFill>
              </a:rPr>
              <a:t>ТЕХНОЛОГ</a:t>
            </a:r>
            <a:r>
              <a:rPr lang="uk-UA" sz="3600" b="1" dirty="0">
                <a:solidFill>
                  <a:schemeClr val="tx1"/>
                </a:solidFill>
              </a:rPr>
              <a:t>ІЇ </a:t>
            </a:r>
            <a:r>
              <a:rPr lang="uk-UA" sz="3600" b="1" cap="all" dirty="0">
                <a:solidFill>
                  <a:schemeClr val="tx1"/>
                </a:solidFill>
              </a:rPr>
              <a:t>рідких </a:t>
            </a:r>
            <a:r>
              <a:rPr lang="uk-UA" sz="3600" b="1" cap="all" dirty="0" smtClean="0">
                <a:solidFill>
                  <a:schemeClr val="tx1"/>
                </a:solidFill>
              </a:rPr>
              <a:t>водних розведень </a:t>
            </a:r>
            <a:r>
              <a:rPr lang="uk-UA" sz="3600" b="1" cap="all" dirty="0">
                <a:solidFill>
                  <a:schemeClr val="tx1"/>
                </a:solidFill>
              </a:rPr>
              <a:t>(ПОТЕНЦІЙ)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919857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Гомеопатические средства при простуде, насморке, кашле, грипп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940" y="4473656"/>
            <a:ext cx="2558481" cy="177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00967"/>
            <a:ext cx="10058400" cy="90983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4. АЛГОРИТМ </a:t>
            </a:r>
            <a:r>
              <a:rPr lang="ru-RU" sz="3600" b="1" dirty="0">
                <a:solidFill>
                  <a:schemeClr val="tx1"/>
                </a:solidFill>
              </a:rPr>
              <a:t>ТЕХНОЛОГ</a:t>
            </a:r>
            <a:r>
              <a:rPr lang="uk-UA" sz="3600" b="1" dirty="0">
                <a:solidFill>
                  <a:schemeClr val="tx1"/>
                </a:solidFill>
              </a:rPr>
              <a:t>ІЇ </a:t>
            </a:r>
            <a:r>
              <a:rPr lang="uk-UA" sz="3600" b="1" cap="all" dirty="0" smtClean="0">
                <a:solidFill>
                  <a:schemeClr val="tx1"/>
                </a:solidFill>
              </a:rPr>
              <a:t>рідких спиртових </a:t>
            </a:r>
            <a:r>
              <a:rPr lang="uk-UA" sz="3600" b="1" cap="all" dirty="0">
                <a:solidFill>
                  <a:schemeClr val="tx1"/>
                </a:solidFill>
              </a:rPr>
              <a:t>розведень (ПОТЕНЦІЙ)</a:t>
            </a:r>
            <a:endParaRPr lang="uk-UA" sz="3600" dirty="0"/>
          </a:p>
        </p:txBody>
      </p: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2078702" y="1225899"/>
            <a:ext cx="9170820" cy="5064370"/>
            <a:chOff x="1701" y="1854"/>
            <a:chExt cx="12018" cy="7920"/>
          </a:xfrm>
        </p:grpSpPr>
        <p:sp>
          <p:nvSpPr>
            <p:cNvPr id="5" name="Text Box 55"/>
            <p:cNvSpPr txBox="1">
              <a:spLocks noChangeArrowheads="1"/>
            </p:cNvSpPr>
            <p:nvPr/>
          </p:nvSpPr>
          <p:spPr bwMode="auto">
            <a:xfrm>
              <a:off x="5121" y="2394"/>
              <a:ext cx="25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/>
              <a:r>
                <a:rPr lang="uk-UA" sz="1600">
                  <a:cs typeface="Times New Roman" pitchFamily="18" charset="0"/>
                </a:rPr>
                <a:t>Вихідна сировина</a:t>
              </a:r>
              <a:endParaRPr lang="uk-UA" sz="1600"/>
            </a:p>
          </p:txBody>
        </p:sp>
        <p:sp>
          <p:nvSpPr>
            <p:cNvPr id="6" name="Text Box 54"/>
            <p:cNvSpPr txBox="1">
              <a:spLocks noChangeArrowheads="1"/>
            </p:cNvSpPr>
            <p:nvPr/>
          </p:nvSpPr>
          <p:spPr bwMode="auto">
            <a:xfrm>
              <a:off x="1701" y="3294"/>
              <a:ext cx="4500" cy="9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/>
              <a:r>
                <a:rPr lang="uk-UA" sz="1600" dirty="0">
                  <a:cs typeface="Times New Roman" pitchFamily="18" charset="0"/>
                </a:rPr>
                <a:t>Матричні настойки </a:t>
              </a:r>
              <a:r>
                <a:rPr lang="uk-UA" sz="1600" dirty="0" smtClean="0">
                  <a:cs typeface="Times New Roman" pitchFamily="18" charset="0"/>
                </a:rPr>
                <a:t>та </a:t>
              </a:r>
              <a:r>
                <a:rPr lang="uk-UA" sz="1600" dirty="0">
                  <a:cs typeface="Times New Roman" pitchFamily="18" charset="0"/>
                </a:rPr>
                <a:t>розчини, рідкі </a:t>
              </a:r>
              <a:r>
                <a:rPr lang="uk-UA" sz="1600" dirty="0" smtClean="0">
                  <a:cs typeface="Times New Roman" pitchFamily="18" charset="0"/>
                </a:rPr>
                <a:t>розведення, комплексні </a:t>
              </a:r>
              <a:r>
                <a:rPr lang="uk-UA" sz="1600" dirty="0">
                  <a:cs typeface="Times New Roman" pitchFamily="18" charset="0"/>
                </a:rPr>
                <a:t>розведення</a:t>
              </a:r>
              <a:endParaRPr lang="uk-UA" sz="1600" dirty="0"/>
            </a:p>
          </p:txBody>
        </p:sp>
        <p:sp>
          <p:nvSpPr>
            <p:cNvPr id="7" name="Text Box 53"/>
            <p:cNvSpPr txBox="1">
              <a:spLocks noChangeArrowheads="1"/>
            </p:cNvSpPr>
            <p:nvPr/>
          </p:nvSpPr>
          <p:spPr bwMode="auto">
            <a:xfrm>
              <a:off x="1701" y="7614"/>
              <a:ext cx="972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/>
              <a:r>
                <a:rPr lang="uk-UA" sz="1600" dirty="0">
                  <a:cs typeface="Times New Roman" pitchFamily="18" charset="0"/>
                </a:rPr>
                <a:t>Повторюють операції (відважування, змішування, струшування), при цьому використовуючи попередні розведення до отримання наступного розведення</a:t>
              </a:r>
              <a:endParaRPr lang="uk-UA" sz="1600" dirty="0"/>
            </a:p>
          </p:txBody>
        </p:sp>
        <p:sp>
          <p:nvSpPr>
            <p:cNvPr id="8" name="Text Box 52"/>
            <p:cNvSpPr txBox="1">
              <a:spLocks noChangeArrowheads="1"/>
            </p:cNvSpPr>
            <p:nvPr/>
          </p:nvSpPr>
          <p:spPr bwMode="auto">
            <a:xfrm>
              <a:off x="1701" y="4554"/>
              <a:ext cx="4500" cy="9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/>
              <a:r>
                <a:rPr lang="uk-UA" sz="1600">
                  <a:cs typeface="Times New Roman" pitchFamily="18" charset="0"/>
                </a:rPr>
                <a:t>Відважування або відмірювання </a:t>
              </a:r>
              <a:endParaRPr lang="uk-UA" sz="1600"/>
            </a:p>
            <a:p>
              <a:pPr algn="ctr" eaLnBrk="0" hangingPunct="0"/>
              <a:r>
                <a:rPr lang="uk-UA" sz="1600">
                  <a:cs typeface="Times New Roman" pitchFamily="18" charset="0"/>
                </a:rPr>
                <a:t>каліброваним краплеміром 1 частини</a:t>
              </a:r>
              <a:endParaRPr lang="uk-UA" sz="1600"/>
            </a:p>
          </p:txBody>
        </p:sp>
        <p:sp>
          <p:nvSpPr>
            <p:cNvPr id="9" name="Freeform 51"/>
            <p:cNvSpPr>
              <a:spLocks/>
            </p:cNvSpPr>
            <p:nvPr/>
          </p:nvSpPr>
          <p:spPr bwMode="auto">
            <a:xfrm>
              <a:off x="6379" y="2754"/>
              <a:ext cx="2" cy="204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10" name="Freeform 50"/>
            <p:cNvSpPr>
              <a:spLocks/>
            </p:cNvSpPr>
            <p:nvPr/>
          </p:nvSpPr>
          <p:spPr bwMode="auto">
            <a:xfrm>
              <a:off x="3859" y="29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11" name="Text Box 49"/>
            <p:cNvSpPr txBox="1">
              <a:spLocks noChangeArrowheads="1"/>
            </p:cNvSpPr>
            <p:nvPr/>
          </p:nvSpPr>
          <p:spPr bwMode="auto">
            <a:xfrm>
              <a:off x="1701" y="6714"/>
              <a:ext cx="9720" cy="5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/>
              <a:r>
                <a:rPr lang="uk-UA" sz="1600">
                  <a:cs typeface="Times New Roman" pitchFamily="18" charset="0"/>
                </a:rPr>
                <a:t>Струшування зверху вниз (потенціювання) 10 разів</a:t>
              </a:r>
              <a:endParaRPr lang="uk-UA" sz="1600"/>
            </a:p>
          </p:txBody>
        </p:sp>
        <p:sp>
          <p:nvSpPr>
            <p:cNvPr id="12" name="Text Box 48"/>
            <p:cNvSpPr txBox="1">
              <a:spLocks noChangeArrowheads="1"/>
            </p:cNvSpPr>
            <p:nvPr/>
          </p:nvSpPr>
          <p:spPr bwMode="auto">
            <a:xfrm>
              <a:off x="1701" y="869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/>
              <a:r>
                <a:rPr lang="uk-UA" sz="1600">
                  <a:cs typeface="Times New Roman" pitchFamily="18" charset="0"/>
                </a:rPr>
                <a:t>Контроль якості</a:t>
              </a:r>
              <a:endParaRPr lang="uk-UA" sz="1600"/>
            </a:p>
          </p:txBody>
        </p:sp>
        <p:sp>
          <p:nvSpPr>
            <p:cNvPr id="13" name="Text Box 47"/>
            <p:cNvSpPr txBox="1">
              <a:spLocks noChangeArrowheads="1"/>
            </p:cNvSpPr>
            <p:nvPr/>
          </p:nvSpPr>
          <p:spPr bwMode="auto">
            <a:xfrm>
              <a:off x="1701" y="941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/>
              <a:r>
                <a:rPr lang="uk-UA" sz="1600">
                  <a:cs typeface="Times New Roman" pitchFamily="18" charset="0"/>
                </a:rPr>
                <a:t>Упаковка та оформлення до відпуску</a:t>
              </a:r>
              <a:endParaRPr lang="uk-UA" sz="1600"/>
            </a:p>
          </p:txBody>
        </p:sp>
        <p:sp>
          <p:nvSpPr>
            <p:cNvPr id="14" name="Freeform 46"/>
            <p:cNvSpPr>
              <a:spLocks/>
            </p:cNvSpPr>
            <p:nvPr/>
          </p:nvSpPr>
          <p:spPr bwMode="auto">
            <a:xfrm>
              <a:off x="9079" y="29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15" name="Rectangle 45"/>
            <p:cNvSpPr>
              <a:spLocks noChangeArrowheads="1"/>
            </p:cNvSpPr>
            <p:nvPr/>
          </p:nvSpPr>
          <p:spPr bwMode="auto">
            <a:xfrm>
              <a:off x="6741" y="3294"/>
              <a:ext cx="4680" cy="9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tIns="0" bIns="0"/>
            <a:lstStyle/>
            <a:p>
              <a:pPr algn="ctr"/>
              <a:r>
                <a:rPr lang="uk-UA" sz="1600" dirty="0">
                  <a:cs typeface="Times New Roman" pitchFamily="18" charset="0"/>
                </a:rPr>
                <a:t>Спирт етиловий </a:t>
              </a:r>
              <a:endParaRPr lang="uk-UA" sz="1600" dirty="0"/>
            </a:p>
            <a:p>
              <a:pPr algn="ctr" eaLnBrk="0" hangingPunct="0"/>
              <a:r>
                <a:rPr lang="uk-UA" sz="1600" dirty="0">
                  <a:cs typeface="Times New Roman" pitchFamily="18" charset="0"/>
                </a:rPr>
                <a:t>90 %, 60 %, 45 %-вий</a:t>
              </a:r>
              <a:endParaRPr lang="uk-UA" sz="1600" dirty="0"/>
            </a:p>
          </p:txBody>
        </p:sp>
        <p:sp>
          <p:nvSpPr>
            <p:cNvPr id="16" name="Line 44"/>
            <p:cNvSpPr>
              <a:spLocks noChangeShapeType="1"/>
            </p:cNvSpPr>
            <p:nvPr/>
          </p:nvSpPr>
          <p:spPr bwMode="auto">
            <a:xfrm>
              <a:off x="3861" y="2934"/>
              <a:ext cx="52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17" name="Line 43"/>
            <p:cNvSpPr>
              <a:spLocks noChangeShapeType="1"/>
            </p:cNvSpPr>
            <p:nvPr/>
          </p:nvSpPr>
          <p:spPr bwMode="auto">
            <a:xfrm>
              <a:off x="386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18" name="Line 42"/>
            <p:cNvSpPr>
              <a:spLocks noChangeShapeType="1"/>
            </p:cNvSpPr>
            <p:nvPr/>
          </p:nvSpPr>
          <p:spPr bwMode="auto">
            <a:xfrm>
              <a:off x="3861" y="545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19" name="Line 41"/>
            <p:cNvSpPr>
              <a:spLocks noChangeShapeType="1"/>
            </p:cNvSpPr>
            <p:nvPr/>
          </p:nvSpPr>
          <p:spPr bwMode="auto">
            <a:xfrm>
              <a:off x="6561" y="725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20" name="Line 40"/>
            <p:cNvSpPr>
              <a:spLocks noChangeShapeType="1"/>
            </p:cNvSpPr>
            <p:nvPr/>
          </p:nvSpPr>
          <p:spPr bwMode="auto">
            <a:xfrm>
              <a:off x="6561" y="905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21" name="Line 39"/>
            <p:cNvSpPr>
              <a:spLocks noChangeShapeType="1"/>
            </p:cNvSpPr>
            <p:nvPr/>
          </p:nvSpPr>
          <p:spPr bwMode="auto">
            <a:xfrm>
              <a:off x="6381" y="22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22" name="Text Box 38"/>
            <p:cNvSpPr txBox="1">
              <a:spLocks noChangeArrowheads="1"/>
            </p:cNvSpPr>
            <p:nvPr/>
          </p:nvSpPr>
          <p:spPr bwMode="auto">
            <a:xfrm>
              <a:off x="5121" y="1854"/>
              <a:ext cx="2554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/>
              <a:r>
                <a:rPr lang="uk-UA" sz="1600" dirty="0">
                  <a:cs typeface="Times New Roman" pitchFamily="18" charset="0"/>
                </a:rPr>
                <a:t>Рецептурний пропис</a:t>
              </a:r>
              <a:endParaRPr lang="uk-UA" sz="1600" dirty="0"/>
            </a:p>
          </p:txBody>
        </p:sp>
        <p:sp>
          <p:nvSpPr>
            <p:cNvPr id="23" name="Line 37"/>
            <p:cNvSpPr>
              <a:spLocks noChangeShapeType="1"/>
            </p:cNvSpPr>
            <p:nvPr/>
          </p:nvSpPr>
          <p:spPr bwMode="auto">
            <a:xfrm>
              <a:off x="908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24" name="Text Box 36"/>
            <p:cNvSpPr txBox="1">
              <a:spLocks noChangeArrowheads="1"/>
            </p:cNvSpPr>
            <p:nvPr/>
          </p:nvSpPr>
          <p:spPr bwMode="auto">
            <a:xfrm>
              <a:off x="6741" y="4518"/>
              <a:ext cx="6978" cy="93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/>
              <a:r>
                <a:rPr lang="uk-UA" sz="1600" dirty="0">
                  <a:cs typeface="Times New Roman" pitchFamily="18" charset="0"/>
                </a:rPr>
                <a:t>Відважування або відмірювання </a:t>
              </a:r>
              <a:endParaRPr lang="uk-UA" sz="1600" dirty="0"/>
            </a:p>
            <a:p>
              <a:pPr algn="ctr" eaLnBrk="0" hangingPunct="0"/>
              <a:r>
                <a:rPr lang="uk-UA" sz="1600" dirty="0">
                  <a:cs typeface="Times New Roman" pitchFamily="18" charset="0"/>
                </a:rPr>
                <a:t>каліброваним </a:t>
              </a:r>
              <a:r>
                <a:rPr lang="uk-UA" sz="1600" dirty="0" err="1" smtClean="0">
                  <a:cs typeface="Times New Roman" pitchFamily="18" charset="0"/>
                </a:rPr>
                <a:t>краплем</a:t>
              </a:r>
              <a:r>
                <a:rPr lang="uk-UA" sz="1600" dirty="0" err="1">
                  <a:cs typeface="Times New Roman" pitchFamily="18" charset="0"/>
                </a:rPr>
                <a:t>е</a:t>
              </a:r>
              <a:r>
                <a:rPr lang="uk-UA" sz="1600" dirty="0" err="1" smtClean="0">
                  <a:cs typeface="Times New Roman" pitchFamily="18" charset="0"/>
                </a:rPr>
                <a:t>ром</a:t>
              </a:r>
              <a:r>
                <a:rPr lang="uk-UA" sz="1600" dirty="0" smtClean="0">
                  <a:cs typeface="Times New Roman" pitchFamily="18" charset="0"/>
                </a:rPr>
                <a:t> 9(Х1,</a:t>
              </a:r>
              <a:r>
                <a:rPr lang="en-US" sz="1600" dirty="0" smtClean="0">
                  <a:cs typeface="Times New Roman" pitchFamily="18" charset="0"/>
                </a:rPr>
                <a:t>D1)</a:t>
              </a:r>
              <a:r>
                <a:rPr lang="uk-UA" sz="1600" dirty="0" smtClean="0">
                  <a:cs typeface="Times New Roman" pitchFamily="18" charset="0"/>
                </a:rPr>
                <a:t> </a:t>
              </a:r>
              <a:r>
                <a:rPr lang="uk-UA" sz="1600" dirty="0">
                  <a:cs typeface="Times New Roman" pitchFamily="18" charset="0"/>
                </a:rPr>
                <a:t>/ 99 (</a:t>
              </a:r>
              <a:r>
                <a:rPr lang="en-US" sz="1600" dirty="0" smtClean="0">
                  <a:cs typeface="Times New Roman" pitchFamily="18" charset="0"/>
                </a:rPr>
                <a:t> C1)</a:t>
              </a:r>
              <a:r>
                <a:rPr lang="uk-UA" sz="1600" dirty="0" smtClean="0">
                  <a:cs typeface="Times New Roman" pitchFamily="18" charset="0"/>
                </a:rPr>
                <a:t>частин</a:t>
              </a:r>
              <a:endParaRPr lang="uk-UA" sz="1600" dirty="0"/>
            </a:p>
          </p:txBody>
        </p:sp>
        <p:sp>
          <p:nvSpPr>
            <p:cNvPr id="25" name="Line 35"/>
            <p:cNvSpPr>
              <a:spLocks noChangeShapeType="1"/>
            </p:cNvSpPr>
            <p:nvPr/>
          </p:nvSpPr>
          <p:spPr bwMode="auto">
            <a:xfrm>
              <a:off x="9081" y="545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26" name="Line 34"/>
            <p:cNvSpPr>
              <a:spLocks noChangeShapeType="1"/>
            </p:cNvSpPr>
            <p:nvPr/>
          </p:nvSpPr>
          <p:spPr bwMode="auto">
            <a:xfrm>
              <a:off x="6561" y="833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27" name="Rectangle 33"/>
            <p:cNvSpPr>
              <a:spLocks noChangeArrowheads="1"/>
            </p:cNvSpPr>
            <p:nvPr/>
          </p:nvSpPr>
          <p:spPr bwMode="auto">
            <a:xfrm>
              <a:off x="1701" y="5814"/>
              <a:ext cx="9720" cy="5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uk-UA" sz="1600">
                  <a:cs typeface="Times New Roman" pitchFamily="18" charset="0"/>
                </a:rPr>
                <a:t>Змішування</a:t>
              </a:r>
              <a:endParaRPr lang="uk-UA" sz="1600"/>
            </a:p>
          </p:txBody>
        </p:sp>
        <p:sp>
          <p:nvSpPr>
            <p:cNvPr id="28" name="Line 32"/>
            <p:cNvSpPr>
              <a:spLocks noChangeShapeType="1"/>
            </p:cNvSpPr>
            <p:nvPr/>
          </p:nvSpPr>
          <p:spPr bwMode="auto">
            <a:xfrm>
              <a:off x="6561" y="635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</p:grpSp>
    </p:spTree>
    <p:extLst>
      <p:ext uri="{BB962C8B-B14F-4D97-AF65-F5344CB8AC3E}">
        <p14:creationId xmlns:p14="http://schemas.microsoft.com/office/powerpoint/2010/main" val="2890527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Спонгія гомеопатія: показання до застосування - prostoblog.pp.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8199" y="3075615"/>
            <a:ext cx="10058400" cy="36182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Штамп </a:t>
            </a:r>
            <a:r>
              <a:rPr lang="ru-RU" i="1" dirty="0" err="1" smtClean="0">
                <a:solidFill>
                  <a:schemeClr val="tx1"/>
                </a:solidFill>
              </a:rPr>
              <a:t>лікувально-профілактичного</a:t>
            </a:r>
            <a:r>
              <a:rPr lang="ru-RU" i="1" dirty="0" smtClean="0">
                <a:solidFill>
                  <a:schemeClr val="tx1"/>
                </a:solidFill>
              </a:rPr>
              <a:t> закладу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Дата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</a:rPr>
              <a:t>ім'я</a:t>
            </a:r>
            <a:r>
              <a:rPr lang="ru-RU" i="1" dirty="0" smtClean="0">
                <a:solidFill>
                  <a:schemeClr val="tx1"/>
                </a:solidFill>
              </a:rPr>
              <a:t> та </a:t>
            </a:r>
            <a:r>
              <a:rPr lang="ru-RU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i="1" dirty="0" smtClean="0">
                <a:solidFill>
                  <a:schemeClr val="tx1"/>
                </a:solidFill>
              </a:rPr>
              <a:t> хворого, </a:t>
            </a:r>
            <a:r>
              <a:rPr lang="ru-RU" i="1" dirty="0" err="1" smtClean="0">
                <a:solidFill>
                  <a:schemeClr val="tx1"/>
                </a:solidFill>
              </a:rPr>
              <a:t>вік</a:t>
            </a:r>
            <a:endParaRPr lang="ru-RU" i="1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</a:rPr>
              <a:t>ім'я</a:t>
            </a:r>
            <a:r>
              <a:rPr lang="ru-RU" i="1" dirty="0" smtClean="0">
                <a:solidFill>
                  <a:schemeClr val="tx1"/>
                </a:solidFill>
              </a:rPr>
              <a:t> та </a:t>
            </a:r>
            <a:r>
              <a:rPr lang="ru-RU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i="1" dirty="0" err="1" smtClean="0">
                <a:solidFill>
                  <a:schemeClr val="tx1"/>
                </a:solidFill>
              </a:rPr>
              <a:t>Rp</a:t>
            </a:r>
            <a:r>
              <a:rPr lang="ru-RU" i="1" dirty="0" smtClean="0">
                <a:solidFill>
                  <a:schemeClr val="tx1"/>
                </a:solidFill>
              </a:rPr>
              <a:t>.: </a:t>
            </a:r>
            <a:r>
              <a:rPr lang="en-US" i="1" dirty="0" err="1" smtClean="0">
                <a:solidFill>
                  <a:schemeClr val="tx1"/>
                </a:solidFill>
              </a:rPr>
              <a:t>Dilutio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uk-UA" i="1" dirty="0" smtClean="0">
                <a:solidFill>
                  <a:schemeClr val="tx1"/>
                </a:solidFill>
              </a:rPr>
              <a:t>A</a:t>
            </a:r>
            <a:r>
              <a:rPr lang="en-US" i="1" dirty="0" smtClean="0">
                <a:solidFill>
                  <a:schemeClr val="tx1"/>
                </a:solidFill>
              </a:rPr>
              <a:t>l</a:t>
            </a:r>
            <a:r>
              <a:rPr lang="uk-UA" i="1" dirty="0" err="1" smtClean="0">
                <a:solidFill>
                  <a:schemeClr val="tx1"/>
                </a:solidFill>
              </a:rPr>
              <a:t>ое</a:t>
            </a:r>
            <a:r>
              <a:rPr lang="uk-UA" i="1" dirty="0" smtClean="0">
                <a:solidFill>
                  <a:schemeClr val="tx1"/>
                </a:solidFill>
              </a:rPr>
              <a:t> </a:t>
            </a:r>
            <a:r>
              <a:rPr lang="it-IT" i="1" dirty="0" smtClean="0">
                <a:solidFill>
                  <a:schemeClr val="tx1"/>
                </a:solidFill>
              </a:rPr>
              <a:t>X</a:t>
            </a:r>
            <a:r>
              <a:rPr lang="ru-RU" i="1" dirty="0" smtClean="0">
                <a:solidFill>
                  <a:schemeClr val="tx1"/>
                </a:solidFill>
              </a:rPr>
              <a:t>3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i="1" dirty="0" smtClean="0">
                <a:solidFill>
                  <a:schemeClr val="tx1"/>
                </a:solidFill>
              </a:rPr>
              <a:t>– 10,0 </a:t>
            </a:r>
            <a:endParaRPr lang="ru-RU" dirty="0" smtClean="0">
              <a:solidFill>
                <a:schemeClr val="tx1"/>
              </a:solidFill>
            </a:endParaRPr>
          </a:p>
          <a:p>
            <a:pPr marL="274320" indent="-27432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	  D. S. По 5-7 </a:t>
            </a:r>
            <a:r>
              <a:rPr lang="ru-RU" i="1" dirty="0" err="1" smtClean="0">
                <a:solidFill>
                  <a:schemeClr val="tx1"/>
                </a:solidFill>
              </a:rPr>
              <a:t>крапель</a:t>
            </a:r>
            <a:r>
              <a:rPr lang="ru-RU" i="1" dirty="0" smtClean="0">
                <a:solidFill>
                  <a:schemeClr val="tx1"/>
                </a:solidFill>
              </a:rPr>
              <a:t> за 30 </a:t>
            </a:r>
            <a:r>
              <a:rPr lang="ru-RU" i="1" dirty="0" err="1" smtClean="0">
                <a:solidFill>
                  <a:schemeClr val="tx1"/>
                </a:solidFill>
              </a:rPr>
              <a:t>хвилин</a:t>
            </a:r>
            <a:r>
              <a:rPr lang="ru-RU" i="1" dirty="0" smtClean="0">
                <a:solidFill>
                  <a:schemeClr val="tx1"/>
                </a:solidFill>
              </a:rPr>
              <a:t> до </a:t>
            </a:r>
            <a:r>
              <a:rPr lang="ru-RU" i="1" dirty="0" err="1" smtClean="0">
                <a:solidFill>
                  <a:schemeClr val="tx1"/>
                </a:solidFill>
              </a:rPr>
              <a:t>їжі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Особова</a:t>
            </a:r>
            <a:r>
              <a:rPr lang="ru-RU" i="1" dirty="0" smtClean="0">
                <a:solidFill>
                  <a:schemeClr val="tx1"/>
                </a:solidFill>
              </a:rPr>
              <a:t> печатка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marL="274320" indent="-27432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 </a:t>
            </a:r>
            <a:endParaRPr lang="ru-RU" dirty="0" smtClean="0">
              <a:solidFill>
                <a:schemeClr val="tx1"/>
              </a:solidFill>
            </a:endParaRPr>
          </a:p>
          <a:p>
            <a:pPr marL="274320" indent="-27432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Характеристика </a:t>
            </a:r>
            <a:r>
              <a:rPr lang="ru-RU" b="1" i="1" dirty="0" err="1" smtClean="0">
                <a:solidFill>
                  <a:schemeClr val="tx1"/>
                </a:solidFill>
              </a:rPr>
              <a:t>лікарського</a:t>
            </a:r>
            <a:r>
              <a:rPr lang="ru-RU" b="1" i="1" dirty="0" smtClean="0">
                <a:solidFill>
                  <a:schemeClr val="tx1"/>
                </a:solidFill>
              </a:rPr>
              <a:t> препарату.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Лікарський</a:t>
            </a:r>
            <a:r>
              <a:rPr lang="ru-RU" dirty="0" smtClean="0">
                <a:solidFill>
                  <a:schemeClr val="tx1"/>
                </a:solidFill>
              </a:rPr>
              <a:t> препарат - </a:t>
            </a:r>
            <a:r>
              <a:rPr lang="ru-RU" dirty="0" err="1" smtClean="0">
                <a:solidFill>
                  <a:schemeClr val="tx1"/>
                </a:solidFill>
              </a:rPr>
              <a:t>гомеопатичні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краплі</a:t>
            </a:r>
            <a:r>
              <a:rPr lang="ru-RU" dirty="0" smtClean="0">
                <a:solidFill>
                  <a:schemeClr val="tx1"/>
                </a:solidFill>
              </a:rPr>
              <a:t>, до складу </a:t>
            </a:r>
            <a:r>
              <a:rPr lang="ru-RU" dirty="0" err="1" smtClean="0">
                <a:solidFill>
                  <a:schemeClr val="tx1"/>
                </a:solidFill>
              </a:rPr>
              <a:t>яких</a:t>
            </a:r>
            <a:r>
              <a:rPr lang="ru-RU" dirty="0" smtClean="0">
                <a:solidFill>
                  <a:schemeClr val="tx1"/>
                </a:solidFill>
              </a:rPr>
              <a:t> входить </a:t>
            </a:r>
            <a:r>
              <a:rPr lang="ru-RU" dirty="0" err="1" smtClean="0">
                <a:solidFill>
                  <a:schemeClr val="tx1"/>
                </a:solidFill>
              </a:rPr>
              <a:t>сировина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рослинного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походження</a:t>
            </a:r>
            <a:r>
              <a:rPr lang="ru-RU" dirty="0" smtClean="0">
                <a:solidFill>
                  <a:schemeClr val="tx1"/>
                </a:solidFill>
              </a:rPr>
              <a:t> Алое.</a:t>
            </a:r>
          </a:p>
          <a:p>
            <a:pPr marL="274320" indent="-27432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0578" y="1654630"/>
            <a:ext cx="7472386" cy="1015703"/>
          </a:xfr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sz="3200" b="1" dirty="0" err="1">
                <a:solidFill>
                  <a:schemeClr val="tx1"/>
                </a:solidFill>
              </a:rPr>
              <a:t>Rp</a:t>
            </a:r>
            <a:r>
              <a:rPr lang="ru-RU" sz="3200" b="1" dirty="0">
                <a:solidFill>
                  <a:schemeClr val="tx1"/>
                </a:solidFill>
              </a:rPr>
              <a:t>.: </a:t>
            </a:r>
            <a:r>
              <a:rPr lang="de-DE" sz="3200" b="1" dirty="0" err="1">
                <a:solidFill>
                  <a:schemeClr val="tx1"/>
                </a:solidFill>
              </a:rPr>
              <a:t>Dilutio</a:t>
            </a:r>
            <a:r>
              <a:rPr lang="uk-UA" sz="3200" b="1" dirty="0">
                <a:solidFill>
                  <a:schemeClr val="tx1"/>
                </a:solidFill>
              </a:rPr>
              <a:t> A</a:t>
            </a:r>
            <a:r>
              <a:rPr sz="3200" b="1" dirty="0">
                <a:solidFill>
                  <a:schemeClr val="tx1"/>
                </a:solidFill>
              </a:rPr>
              <a:t>l</a:t>
            </a:r>
            <a:r>
              <a:rPr lang="uk-UA" sz="3200" b="1" dirty="0" err="1">
                <a:solidFill>
                  <a:schemeClr val="tx1"/>
                </a:solidFill>
              </a:rPr>
              <a:t>ое</a:t>
            </a:r>
            <a:r>
              <a:rPr lang="uk-UA" sz="3200" b="1" dirty="0">
                <a:solidFill>
                  <a:schemeClr val="tx1"/>
                </a:solidFill>
              </a:rPr>
              <a:t> </a:t>
            </a:r>
            <a:r>
              <a:rPr lang="it-IT" sz="3200" b="1" dirty="0" smtClean="0">
                <a:solidFill>
                  <a:schemeClr val="tx1"/>
                </a:solidFill>
              </a:rPr>
              <a:t>X</a:t>
            </a:r>
            <a:r>
              <a:rPr lang="ru-RU" sz="3200" b="1" dirty="0">
                <a:solidFill>
                  <a:schemeClr val="tx1"/>
                </a:solidFill>
              </a:rPr>
              <a:t>3</a:t>
            </a:r>
            <a:r>
              <a:rPr lang="uk-UA" sz="3200" b="1" dirty="0" smtClean="0">
                <a:solidFill>
                  <a:schemeClr val="tx1"/>
                </a:solidFill>
              </a:rPr>
              <a:t> </a:t>
            </a:r>
            <a:r>
              <a:rPr lang="uk-UA" sz="3200" b="1" dirty="0">
                <a:solidFill>
                  <a:schemeClr val="tx1"/>
                </a:solidFill>
              </a:rPr>
              <a:t>– 10,0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</a:t>
            </a:r>
            <a:r>
              <a:rPr sz="3200" b="1" dirty="0">
                <a:solidFill>
                  <a:schemeClr val="tx1"/>
                </a:solidFill>
              </a:rPr>
              <a:t>D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sz="3200" b="1" dirty="0">
                <a:solidFill>
                  <a:schemeClr val="tx1"/>
                </a:solidFill>
              </a:rPr>
              <a:t>S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lang="uk-UA" sz="3200" b="1" dirty="0">
                <a:solidFill>
                  <a:schemeClr val="tx1"/>
                </a:solidFill>
              </a:rPr>
              <a:t>По 5-7 крапель за 30 хв до їжі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66800" y="489630"/>
            <a:ext cx="10058400" cy="67537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5</a:t>
            </a:r>
            <a:r>
              <a:rPr lang="ru-RU" sz="3600" b="1" dirty="0" smtClean="0">
                <a:solidFill>
                  <a:schemeClr val="tx1"/>
                </a:solidFill>
              </a:rPr>
              <a:t>. Приклад 1 </a:t>
            </a:r>
            <a:r>
              <a:rPr lang="ru-RU" sz="3600" b="1" dirty="0" err="1">
                <a:solidFill>
                  <a:schemeClr val="tx1"/>
                </a:solidFill>
              </a:rPr>
              <a:t>Rp</a:t>
            </a:r>
            <a:r>
              <a:rPr lang="ru-RU" sz="3600" b="1" dirty="0">
                <a:solidFill>
                  <a:schemeClr val="tx1"/>
                </a:solidFill>
              </a:rPr>
              <a:t>.: </a:t>
            </a:r>
            <a:r>
              <a:rPr lang="ru-RU" sz="3600" b="1" dirty="0" err="1">
                <a:solidFill>
                  <a:schemeClr val="tx1"/>
                </a:solidFill>
              </a:rPr>
              <a:t>Dilutio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Alое</a:t>
            </a:r>
            <a:r>
              <a:rPr lang="ru-RU" sz="3600" b="1" dirty="0">
                <a:solidFill>
                  <a:schemeClr val="tx1"/>
                </a:solidFill>
              </a:rPr>
              <a:t> X3 – 10,0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       </a:t>
            </a:r>
            <a:r>
              <a:rPr lang="ru-RU" sz="3600" dirty="0" smtClean="0">
                <a:solidFill>
                  <a:schemeClr val="tx1"/>
                </a:solidFill>
              </a:rPr>
              <a:t>					</a:t>
            </a:r>
            <a:r>
              <a:rPr lang="ru-RU" sz="3600" b="1" dirty="0" smtClean="0">
                <a:solidFill>
                  <a:schemeClr val="tx1"/>
                </a:solidFill>
              </a:rPr>
              <a:t>D</a:t>
            </a:r>
            <a:r>
              <a:rPr lang="ru-RU" sz="3600" b="1" dirty="0">
                <a:solidFill>
                  <a:schemeClr val="tx1"/>
                </a:solidFill>
              </a:rPr>
              <a:t>. S. По 5-7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за 30 </a:t>
            </a:r>
            <a:r>
              <a:rPr lang="ru-RU" sz="3600" b="1" dirty="0" err="1">
                <a:solidFill>
                  <a:schemeClr val="tx1"/>
                </a:solidFill>
              </a:rPr>
              <a:t>хв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їжі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149158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35" y="1768197"/>
            <a:ext cx="11706329" cy="4512024"/>
          </a:xfrm>
        </p:spPr>
        <p:txBody>
          <a:bodyPr>
            <a:noAutofit/>
          </a:bodyPr>
          <a:lstStyle/>
          <a:p>
            <a:pPr marL="1005840" lvl="2" algn="ctr" hangingPunct="0">
              <a:buClr>
                <a:schemeClr val="accent2">
                  <a:shade val="50000"/>
                </a:schemeClr>
              </a:buClr>
              <a:buNone/>
              <a:defRPr/>
            </a:pPr>
            <a:r>
              <a:rPr lang="ru-RU" sz="2200" b="1" dirty="0">
                <a:solidFill>
                  <a:schemeClr val="tx1"/>
                </a:solidFill>
              </a:rPr>
              <a:t>ППК </a:t>
            </a:r>
            <a:r>
              <a:rPr lang="ru-RU" sz="2200" dirty="0">
                <a:solidFill>
                  <a:schemeClr val="tx1"/>
                </a:solidFill>
              </a:rPr>
              <a:t>(</a:t>
            </a:r>
            <a:r>
              <a:rPr lang="ru-RU" sz="2200" dirty="0" err="1">
                <a:solidFill>
                  <a:schemeClr val="tx1"/>
                </a:solidFill>
              </a:rPr>
              <a:t>зворотній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бік</a:t>
            </a:r>
            <a:r>
              <a:rPr lang="ru-RU" sz="2200" dirty="0">
                <a:solidFill>
                  <a:schemeClr val="tx1"/>
                </a:solidFill>
              </a:rPr>
              <a:t>)</a:t>
            </a:r>
          </a:p>
          <a:p>
            <a:pPr marL="0" lvl="2" indent="361950" algn="just">
              <a:spcBef>
                <a:spcPts val="600"/>
              </a:spcBef>
              <a:buClr>
                <a:schemeClr val="accent2"/>
              </a:buClr>
              <a:buNone/>
              <a:defRPr/>
            </a:pPr>
            <a:r>
              <a:rPr lang="ru-RU" sz="2200" dirty="0" err="1">
                <a:solidFill>
                  <a:schemeClr val="tx1"/>
                </a:solidFill>
              </a:rPr>
              <a:t>Розведення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uk-UA" sz="2200" dirty="0">
                <a:solidFill>
                  <a:schemeClr val="tx1"/>
                </a:solidFill>
              </a:rPr>
              <a:t>A</a:t>
            </a:r>
            <a:r>
              <a:rPr lang="en-US" sz="2200" dirty="0">
                <a:solidFill>
                  <a:schemeClr val="tx1"/>
                </a:solidFill>
              </a:rPr>
              <a:t>l</a:t>
            </a:r>
            <a:r>
              <a:rPr lang="uk-UA" sz="2200" dirty="0" err="1">
                <a:solidFill>
                  <a:schemeClr val="tx1"/>
                </a:solidFill>
              </a:rPr>
              <a:t>ое</a:t>
            </a:r>
            <a:r>
              <a:rPr lang="uk-UA" sz="2200" dirty="0">
                <a:solidFill>
                  <a:schemeClr val="tx1"/>
                </a:solidFill>
              </a:rPr>
              <a:t> </a:t>
            </a:r>
            <a:r>
              <a:rPr lang="it-IT" sz="2200" dirty="0">
                <a:solidFill>
                  <a:schemeClr val="tx1"/>
                </a:solidFill>
              </a:rPr>
              <a:t>X</a:t>
            </a:r>
            <a:r>
              <a:rPr lang="ru-RU" sz="2200" dirty="0">
                <a:solidFill>
                  <a:schemeClr val="tx1"/>
                </a:solidFill>
              </a:rPr>
              <a:t>1: 1,0 г  </a:t>
            </a:r>
          </a:p>
          <a:p>
            <a:pPr marL="0" lvl="2" indent="361950" algn="just">
              <a:spcBef>
                <a:spcPts val="600"/>
              </a:spcBef>
              <a:buClr>
                <a:schemeClr val="accent2"/>
              </a:buClr>
              <a:buNone/>
              <a:defRPr/>
            </a:pPr>
            <a:r>
              <a:rPr lang="ru-RU" sz="2200" dirty="0" err="1">
                <a:solidFill>
                  <a:schemeClr val="tx1"/>
                </a:solidFill>
              </a:rPr>
              <a:t>Розведення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uk-UA" sz="2200" dirty="0">
                <a:solidFill>
                  <a:schemeClr val="tx1"/>
                </a:solidFill>
              </a:rPr>
              <a:t>A</a:t>
            </a:r>
            <a:r>
              <a:rPr lang="en-US" sz="2200" dirty="0">
                <a:solidFill>
                  <a:schemeClr val="tx1"/>
                </a:solidFill>
              </a:rPr>
              <a:t>l</a:t>
            </a:r>
            <a:r>
              <a:rPr lang="uk-UA" sz="2200" dirty="0" err="1">
                <a:solidFill>
                  <a:schemeClr val="tx1"/>
                </a:solidFill>
              </a:rPr>
              <a:t>ое</a:t>
            </a:r>
            <a:r>
              <a:rPr lang="uk-UA" sz="2200" dirty="0">
                <a:solidFill>
                  <a:schemeClr val="tx1"/>
                </a:solidFill>
              </a:rPr>
              <a:t> </a:t>
            </a:r>
            <a:r>
              <a:rPr lang="it-IT" sz="2200" dirty="0">
                <a:solidFill>
                  <a:schemeClr val="tx1"/>
                </a:solidFill>
              </a:rPr>
              <a:t>X</a:t>
            </a:r>
            <a:r>
              <a:rPr lang="ru-RU" sz="2200" dirty="0">
                <a:solidFill>
                  <a:schemeClr val="tx1"/>
                </a:solidFill>
              </a:rPr>
              <a:t>2 : 1,0 г</a:t>
            </a:r>
          </a:p>
          <a:p>
            <a:pPr marL="0" lvl="2" indent="361950" algn="just">
              <a:spcBef>
                <a:spcPts val="600"/>
              </a:spcBef>
              <a:buClr>
                <a:schemeClr val="accent2"/>
              </a:buClr>
              <a:buNone/>
              <a:defRPr/>
            </a:pPr>
            <a:r>
              <a:rPr lang="ru-RU" sz="2200" dirty="0">
                <a:solidFill>
                  <a:schemeClr val="tx1"/>
                </a:solidFill>
              </a:rPr>
              <a:t>Спирту </a:t>
            </a:r>
            <a:r>
              <a:rPr lang="ru-RU" sz="2200" dirty="0" err="1">
                <a:solidFill>
                  <a:schemeClr val="tx1"/>
                </a:solidFill>
              </a:rPr>
              <a:t>етилового</a:t>
            </a:r>
            <a:r>
              <a:rPr lang="ru-RU" sz="2200" dirty="0">
                <a:solidFill>
                  <a:schemeClr val="tx1"/>
                </a:solidFill>
              </a:rPr>
              <a:t> 45 % для </a:t>
            </a:r>
            <a:r>
              <a:rPr lang="ru-RU" sz="2200" dirty="0" err="1">
                <a:solidFill>
                  <a:schemeClr val="tx1"/>
                </a:solidFill>
              </a:rPr>
              <a:t>виготовлення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розведення</a:t>
            </a:r>
            <a:r>
              <a:rPr lang="ru-RU" sz="2200" dirty="0">
                <a:solidFill>
                  <a:schemeClr val="tx1"/>
                </a:solidFill>
              </a:rPr>
              <a:t> Х2: 9,0 г </a:t>
            </a:r>
          </a:p>
          <a:p>
            <a:pPr marL="0" lvl="2" indent="361950" algn="just">
              <a:spcBef>
                <a:spcPts val="600"/>
              </a:spcBef>
              <a:buClr>
                <a:schemeClr val="accent2"/>
              </a:buClr>
              <a:buNone/>
              <a:defRPr/>
            </a:pPr>
            <a:r>
              <a:rPr lang="ru-RU" sz="2200" dirty="0">
                <a:solidFill>
                  <a:schemeClr val="tx1"/>
                </a:solidFill>
              </a:rPr>
              <a:t>Спирту </a:t>
            </a:r>
            <a:r>
              <a:rPr lang="ru-RU" sz="2200" dirty="0" err="1">
                <a:solidFill>
                  <a:schemeClr val="tx1"/>
                </a:solidFill>
              </a:rPr>
              <a:t>етилового</a:t>
            </a:r>
            <a:r>
              <a:rPr lang="ru-RU" sz="2200" dirty="0">
                <a:solidFill>
                  <a:schemeClr val="tx1"/>
                </a:solidFill>
              </a:rPr>
              <a:t> 45 % для </a:t>
            </a:r>
            <a:r>
              <a:rPr lang="ru-RU" sz="2200" dirty="0" err="1">
                <a:solidFill>
                  <a:schemeClr val="tx1"/>
                </a:solidFill>
              </a:rPr>
              <a:t>виготовлення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розведення</a:t>
            </a:r>
            <a:r>
              <a:rPr lang="ru-RU" sz="2200" dirty="0">
                <a:solidFill>
                  <a:schemeClr val="tx1"/>
                </a:solidFill>
              </a:rPr>
              <a:t> Х3: 9,0 г</a:t>
            </a:r>
          </a:p>
          <a:p>
            <a:pPr marL="274320" indent="-274320" hangingPunct="0">
              <a:spcBef>
                <a:spcPts val="0"/>
              </a:spcBef>
              <a:buFont typeface="Wingdings 2"/>
              <a:buChar char=""/>
              <a:defRPr/>
            </a:pPr>
            <a:endParaRPr lang="ru-RU" sz="2200" dirty="0">
              <a:solidFill>
                <a:schemeClr val="tx1"/>
              </a:solidFill>
            </a:endParaRPr>
          </a:p>
          <a:p>
            <a:pPr marL="274320" indent="-274320" algn="just">
              <a:buFont typeface="Wingdings 2"/>
              <a:buChar char=""/>
              <a:defRPr/>
            </a:pPr>
            <a:r>
              <a:rPr lang="ru-RU" sz="2200" b="1" i="1" dirty="0" err="1">
                <a:solidFill>
                  <a:schemeClr val="tx1"/>
                </a:solidFill>
              </a:rPr>
              <a:t>Технологія</a:t>
            </a:r>
            <a:r>
              <a:rPr lang="ru-RU" sz="2200" b="1" i="1" dirty="0">
                <a:solidFill>
                  <a:schemeClr val="tx1"/>
                </a:solidFill>
              </a:rPr>
              <a:t>. </a:t>
            </a:r>
            <a:r>
              <a:rPr lang="ru-RU" sz="2200" dirty="0" err="1">
                <a:solidFill>
                  <a:schemeClr val="tx1"/>
                </a:solidFill>
              </a:rPr>
              <a:t>Виставляють</a:t>
            </a:r>
            <a:r>
              <a:rPr lang="ru-RU" sz="2200" dirty="0">
                <a:solidFill>
                  <a:schemeClr val="tx1"/>
                </a:solidFill>
              </a:rPr>
              <a:t> на </a:t>
            </a:r>
            <a:r>
              <a:rPr lang="ru-RU" sz="2200" dirty="0" err="1">
                <a:solidFill>
                  <a:schemeClr val="tx1"/>
                </a:solidFill>
              </a:rPr>
              <a:t>стіл</a:t>
            </a:r>
            <a:r>
              <a:rPr lang="ru-RU" sz="2200" dirty="0">
                <a:solidFill>
                  <a:schemeClr val="tx1"/>
                </a:solidFill>
              </a:rPr>
              <a:t> 2 флакона </a:t>
            </a:r>
            <a:r>
              <a:rPr lang="ru-RU" sz="2200" dirty="0" err="1">
                <a:solidFill>
                  <a:schemeClr val="tx1"/>
                </a:solidFill>
              </a:rPr>
              <a:t>з</a:t>
            </a:r>
            <a:r>
              <a:rPr lang="ru-RU" sz="2200" dirty="0">
                <a:solidFill>
                  <a:schemeClr val="tx1"/>
                </a:solidFill>
              </a:rPr>
              <a:t> пробками, </a:t>
            </a:r>
            <a:r>
              <a:rPr lang="ru-RU" sz="2200" dirty="0" err="1">
                <a:solidFill>
                  <a:schemeClr val="tx1"/>
                </a:solidFill>
              </a:rPr>
              <a:t>нумерують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їх</a:t>
            </a:r>
            <a:r>
              <a:rPr lang="ru-RU" sz="2200" dirty="0">
                <a:solidFill>
                  <a:schemeClr val="tx1"/>
                </a:solidFill>
              </a:rPr>
              <a:t> (</a:t>
            </a:r>
            <a:r>
              <a:rPr lang="en-US" sz="2200" dirty="0">
                <a:solidFill>
                  <a:schemeClr val="tx1"/>
                </a:solidFill>
              </a:rPr>
              <a:t>X2, </a:t>
            </a:r>
            <a:r>
              <a:rPr lang="ru-RU" sz="2200" dirty="0">
                <a:solidFill>
                  <a:schemeClr val="tx1"/>
                </a:solidFill>
              </a:rPr>
              <a:t>Х3). У </a:t>
            </a:r>
            <a:r>
              <a:rPr lang="ru-RU" sz="2200" dirty="0" err="1">
                <a:solidFill>
                  <a:schemeClr val="tx1"/>
                </a:solidFill>
              </a:rPr>
              <a:t>кожен</a:t>
            </a:r>
            <a:r>
              <a:rPr lang="ru-RU" sz="2200" dirty="0">
                <a:solidFill>
                  <a:schemeClr val="tx1"/>
                </a:solidFill>
              </a:rPr>
              <a:t> флакон </a:t>
            </a:r>
            <a:r>
              <a:rPr lang="ru-RU" sz="2200" dirty="0" err="1">
                <a:solidFill>
                  <a:schemeClr val="tx1"/>
                </a:solidFill>
              </a:rPr>
              <a:t>відважують</a:t>
            </a:r>
            <a:r>
              <a:rPr lang="ru-RU" sz="2200" dirty="0">
                <a:solidFill>
                  <a:schemeClr val="tx1"/>
                </a:solidFill>
              </a:rPr>
              <a:t> по 9,0 г спирту </a:t>
            </a:r>
            <a:r>
              <a:rPr lang="ru-RU" sz="2200" dirty="0" err="1">
                <a:solidFill>
                  <a:schemeClr val="tx1"/>
                </a:solidFill>
              </a:rPr>
              <a:t>етилового</a:t>
            </a:r>
            <a:r>
              <a:rPr lang="ru-RU" sz="2200" dirty="0">
                <a:solidFill>
                  <a:schemeClr val="tx1"/>
                </a:solidFill>
              </a:rPr>
              <a:t> 45 %. </a:t>
            </a:r>
            <a:r>
              <a:rPr lang="ru-RU" sz="2200" dirty="0" err="1">
                <a:solidFill>
                  <a:schemeClr val="tx1"/>
                </a:solidFill>
              </a:rPr>
              <a:t>Потім</a:t>
            </a:r>
            <a:r>
              <a:rPr lang="ru-RU" sz="2200" dirty="0">
                <a:solidFill>
                  <a:schemeClr val="tx1"/>
                </a:solidFill>
              </a:rPr>
              <a:t> у флакон </a:t>
            </a:r>
            <a:r>
              <a:rPr lang="ru-RU" sz="2200" dirty="0" err="1">
                <a:solidFill>
                  <a:schemeClr val="tx1"/>
                </a:solidFill>
              </a:rPr>
              <a:t>з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позначенням</a:t>
            </a:r>
            <a:r>
              <a:rPr lang="ru-RU" sz="2200" dirty="0">
                <a:solidFill>
                  <a:schemeClr val="tx1"/>
                </a:solidFill>
              </a:rPr>
              <a:t> Х2 </a:t>
            </a:r>
            <a:r>
              <a:rPr lang="ru-RU" sz="2200" dirty="0" err="1">
                <a:solidFill>
                  <a:schemeClr val="tx1"/>
                </a:solidFill>
              </a:rPr>
              <a:t>відважують</a:t>
            </a:r>
            <a:r>
              <a:rPr lang="ru-RU" sz="2200" dirty="0">
                <a:solidFill>
                  <a:schemeClr val="tx1"/>
                </a:solidFill>
              </a:rPr>
              <a:t> 1,0 г </a:t>
            </a:r>
            <a:r>
              <a:rPr lang="ru-RU" sz="2200" dirty="0" err="1">
                <a:solidFill>
                  <a:schemeClr val="tx1"/>
                </a:solidFill>
              </a:rPr>
              <a:t>розведення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Al</a:t>
            </a:r>
            <a:r>
              <a:rPr lang="ru-RU" sz="2200" dirty="0" err="1">
                <a:solidFill>
                  <a:schemeClr val="tx1"/>
                </a:solidFill>
              </a:rPr>
              <a:t>ое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X1, </a:t>
            </a:r>
            <a:r>
              <a:rPr lang="ru-RU" sz="2200" dirty="0" err="1">
                <a:solidFill>
                  <a:schemeClr val="tx1"/>
                </a:solidFill>
              </a:rPr>
              <a:t>закривають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кришкою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і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енергійно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струшують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зверху</a:t>
            </a:r>
            <a:r>
              <a:rPr lang="ru-RU" sz="2200" dirty="0">
                <a:solidFill>
                  <a:schemeClr val="tx1"/>
                </a:solidFill>
              </a:rPr>
              <a:t> вниз 10 раз (</a:t>
            </a:r>
            <a:r>
              <a:rPr lang="ru-RU" sz="2200" dirty="0" err="1">
                <a:solidFill>
                  <a:schemeClr val="tx1"/>
                </a:solidFill>
              </a:rPr>
              <a:t>потенціюють</a:t>
            </a:r>
            <a:r>
              <a:rPr lang="ru-RU" sz="2200" dirty="0">
                <a:solidFill>
                  <a:schemeClr val="tx1"/>
                </a:solidFill>
              </a:rPr>
              <a:t>). </a:t>
            </a:r>
            <a:r>
              <a:rPr lang="ru-RU" sz="2200" dirty="0" err="1">
                <a:solidFill>
                  <a:schemeClr val="tx1"/>
                </a:solidFill>
              </a:rPr>
              <a:t>Після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цього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з</a:t>
            </a:r>
            <a:r>
              <a:rPr lang="ru-RU" sz="2200" dirty="0">
                <a:solidFill>
                  <a:schemeClr val="tx1"/>
                </a:solidFill>
              </a:rPr>
              <a:t> флакона Х2 </a:t>
            </a:r>
            <a:r>
              <a:rPr lang="ru-RU" sz="2200" dirty="0" err="1">
                <a:solidFill>
                  <a:schemeClr val="tx1"/>
                </a:solidFill>
              </a:rPr>
              <a:t>додають</a:t>
            </a:r>
            <a:r>
              <a:rPr lang="ru-RU" sz="2200" dirty="0">
                <a:solidFill>
                  <a:schemeClr val="tx1"/>
                </a:solidFill>
              </a:rPr>
              <a:t> 1,0 г </a:t>
            </a:r>
            <a:r>
              <a:rPr lang="ru-RU" sz="2200" dirty="0" err="1">
                <a:solidFill>
                  <a:schemeClr val="tx1"/>
                </a:solidFill>
              </a:rPr>
              <a:t>розведення</a:t>
            </a:r>
            <a:r>
              <a:rPr lang="ru-RU" sz="2200" dirty="0">
                <a:solidFill>
                  <a:schemeClr val="tx1"/>
                </a:solidFill>
              </a:rPr>
              <a:t> у флакон </a:t>
            </a:r>
            <a:r>
              <a:rPr lang="ru-RU" sz="2200" dirty="0" err="1">
                <a:solidFill>
                  <a:schemeClr val="tx1"/>
                </a:solidFill>
              </a:rPr>
              <a:t>з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написом</a:t>
            </a:r>
            <a:r>
              <a:rPr lang="ru-RU" sz="2200" dirty="0">
                <a:solidFill>
                  <a:schemeClr val="tx1"/>
                </a:solidFill>
              </a:rPr>
              <a:t> Х3, </a:t>
            </a:r>
            <a:r>
              <a:rPr lang="ru-RU" sz="2200" dirty="0" err="1">
                <a:solidFill>
                  <a:schemeClr val="tx1"/>
                </a:solidFill>
              </a:rPr>
              <a:t>закупорюють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і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струшують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зверху</a:t>
            </a:r>
            <a:r>
              <a:rPr lang="ru-RU" sz="2200" dirty="0">
                <a:solidFill>
                  <a:schemeClr val="tx1"/>
                </a:solidFill>
              </a:rPr>
              <a:t> вниз 10 раз (</a:t>
            </a:r>
            <a:r>
              <a:rPr lang="ru-RU" sz="2200" dirty="0" err="1">
                <a:solidFill>
                  <a:schemeClr val="tx1"/>
                </a:solidFill>
              </a:rPr>
              <a:t>потенціюють</a:t>
            </a:r>
            <a:r>
              <a:rPr lang="ru-RU" sz="2200" dirty="0">
                <a:solidFill>
                  <a:schemeClr val="tx1"/>
                </a:solidFill>
              </a:rPr>
              <a:t>). </a:t>
            </a:r>
            <a:r>
              <a:rPr lang="ru-RU" sz="2200" dirty="0" err="1">
                <a:solidFill>
                  <a:schemeClr val="tx1"/>
                </a:solidFill>
              </a:rPr>
              <a:t>Наклеюють</a:t>
            </a:r>
            <a:r>
              <a:rPr lang="ru-RU" sz="2200" dirty="0">
                <a:solidFill>
                  <a:schemeClr val="tx1"/>
                </a:solidFill>
              </a:rPr>
              <a:t> № рецепта. </a:t>
            </a:r>
            <a:r>
              <a:rPr lang="ru-RU" sz="2200" dirty="0" err="1">
                <a:solidFill>
                  <a:schemeClr val="tx1"/>
                </a:solidFill>
              </a:rPr>
              <a:t>Заповнюють</a:t>
            </a:r>
            <a:r>
              <a:rPr lang="ru-RU" sz="2200" dirty="0">
                <a:solidFill>
                  <a:schemeClr val="tx1"/>
                </a:solidFill>
              </a:rPr>
              <a:t> ППК (</a:t>
            </a:r>
            <a:r>
              <a:rPr lang="ru-RU" sz="2200" dirty="0" err="1">
                <a:solidFill>
                  <a:schemeClr val="tx1"/>
                </a:solidFill>
              </a:rPr>
              <a:t>лицьовий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бік</a:t>
            </a:r>
            <a:r>
              <a:rPr lang="ru-RU" sz="2200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199" y="1104042"/>
            <a:ext cx="8229600" cy="58259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b="1" i="1" dirty="0" err="1">
                <a:solidFill>
                  <a:schemeClr val="tx1"/>
                </a:solidFill>
              </a:rPr>
              <a:t>Технологія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5. Приклад 1 </a:t>
            </a:r>
            <a:r>
              <a:rPr lang="ru-RU" sz="3600" b="1" dirty="0" err="1">
                <a:solidFill>
                  <a:schemeClr val="tx1"/>
                </a:solidFill>
              </a:rPr>
              <a:t>Rp</a:t>
            </a:r>
            <a:r>
              <a:rPr lang="ru-RU" sz="3600" b="1" dirty="0">
                <a:solidFill>
                  <a:schemeClr val="tx1"/>
                </a:solidFill>
              </a:rPr>
              <a:t>.: </a:t>
            </a:r>
            <a:r>
              <a:rPr lang="ru-RU" sz="3600" b="1" dirty="0" err="1">
                <a:solidFill>
                  <a:schemeClr val="tx1"/>
                </a:solidFill>
              </a:rPr>
              <a:t>Dilutio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Alое</a:t>
            </a:r>
            <a:r>
              <a:rPr lang="ru-RU" sz="3600" b="1" dirty="0">
                <a:solidFill>
                  <a:schemeClr val="tx1"/>
                </a:solidFill>
              </a:rPr>
              <a:t> X3 – 10,0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       					</a:t>
            </a:r>
            <a:r>
              <a:rPr lang="ru-RU" sz="3600" b="1" dirty="0">
                <a:solidFill>
                  <a:schemeClr val="tx1"/>
                </a:solidFill>
              </a:rPr>
              <a:t>D. S. По 5-7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за 30 </a:t>
            </a:r>
            <a:r>
              <a:rPr lang="ru-RU" sz="3600" b="1" dirty="0" err="1">
                <a:solidFill>
                  <a:schemeClr val="tx1"/>
                </a:solidFill>
              </a:rPr>
              <a:t>хв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їжі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0704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Содержимое 2"/>
          <p:cNvSpPr>
            <a:spLocks noGrp="1"/>
          </p:cNvSpPr>
          <p:nvPr>
            <p:ph idx="1"/>
          </p:nvPr>
        </p:nvSpPr>
        <p:spPr>
          <a:xfrm>
            <a:off x="986747" y="2488828"/>
            <a:ext cx="10058400" cy="3218635"/>
          </a:xfrm>
        </p:spPr>
        <p:txBody>
          <a:bodyPr>
            <a:normAutofit/>
          </a:bodyPr>
          <a:lstStyle/>
          <a:p>
            <a:pPr mar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ППК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err="1" smtClean="0">
                <a:solidFill>
                  <a:schemeClr val="tx1"/>
                </a:solidFill>
              </a:rPr>
              <a:t>лицьовий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бік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     Дата                № рецепта</a:t>
            </a:r>
          </a:p>
          <a:p>
            <a:pPr mar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    </a:t>
            </a:r>
            <a:r>
              <a:rPr lang="en-US" dirty="0" err="1" smtClean="0">
                <a:solidFill>
                  <a:schemeClr val="tx1"/>
                </a:solidFill>
              </a:rPr>
              <a:t>Spiritus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aethylici</a:t>
            </a:r>
            <a:r>
              <a:rPr lang="ru-RU" dirty="0" smtClean="0">
                <a:solidFill>
                  <a:schemeClr val="tx1"/>
                </a:solidFill>
              </a:rPr>
              <a:t> 45 % 9,0</a:t>
            </a:r>
          </a:p>
          <a:p>
            <a:pPr mar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u="sng" dirty="0" smtClean="0">
                <a:solidFill>
                  <a:schemeClr val="tx1"/>
                </a:solidFill>
              </a:rPr>
              <a:t>	   </a:t>
            </a:r>
            <a:r>
              <a:rPr lang="en-US" u="sng" dirty="0" err="1" smtClean="0">
                <a:solidFill>
                  <a:schemeClr val="tx1"/>
                </a:solidFill>
              </a:rPr>
              <a:t>Dilutio</a:t>
            </a:r>
            <a:r>
              <a:rPr lang="en-US" u="sng" dirty="0" smtClean="0">
                <a:solidFill>
                  <a:schemeClr val="tx1"/>
                </a:solidFill>
              </a:rPr>
              <a:t> Al</a:t>
            </a:r>
            <a:r>
              <a:rPr lang="ru-RU" u="sng" dirty="0" err="1" smtClean="0">
                <a:solidFill>
                  <a:schemeClr val="tx1"/>
                </a:solidFill>
              </a:rPr>
              <a:t>ое</a:t>
            </a:r>
            <a:r>
              <a:rPr lang="ru-RU" u="sng" dirty="0" smtClean="0">
                <a:solidFill>
                  <a:schemeClr val="tx1"/>
                </a:solidFill>
              </a:rPr>
              <a:t> Х2 1,0		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			   </a:t>
            </a:r>
            <a:r>
              <a:rPr lang="en-US" dirty="0" smtClean="0">
                <a:solidFill>
                  <a:schemeClr val="tx1"/>
                </a:solidFill>
              </a:rPr>
              <a:t>m</a:t>
            </a:r>
            <a:r>
              <a:rPr lang="ru-RU" dirty="0" smtClean="0">
                <a:solidFill>
                  <a:schemeClr val="tx1"/>
                </a:solidFill>
              </a:rPr>
              <a:t> = 10,0</a:t>
            </a:r>
          </a:p>
          <a:p>
            <a:pPr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i="1" dirty="0" err="1" smtClean="0">
                <a:solidFill>
                  <a:schemeClr val="tx1"/>
                </a:solidFill>
              </a:rPr>
              <a:t>Приготував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i="1" dirty="0" err="1" smtClean="0">
                <a:solidFill>
                  <a:schemeClr val="tx1"/>
                </a:solidFill>
              </a:rPr>
              <a:t>Перевірив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i="1" dirty="0" err="1" smtClean="0">
                <a:solidFill>
                  <a:schemeClr val="tx1"/>
                </a:solidFill>
              </a:rPr>
              <a:t>Відпустив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0809" y="1039355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 err="1">
                <a:solidFill>
                  <a:schemeClr val="tx1"/>
                </a:solidFill>
              </a:rPr>
              <a:t>Лицьовий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бік</a:t>
            </a:r>
            <a:r>
              <a:rPr lang="ru-RU" b="1" i="1" dirty="0">
                <a:solidFill>
                  <a:schemeClr val="tx1"/>
                </a:solidFill>
              </a:rPr>
              <a:t> паспорта </a:t>
            </a:r>
            <a:r>
              <a:rPr lang="ru-RU" b="1" i="1" dirty="0" err="1">
                <a:solidFill>
                  <a:schemeClr val="tx1"/>
                </a:solidFill>
              </a:rPr>
              <a:t>письмового</a:t>
            </a:r>
            <a:r>
              <a:rPr lang="ru-RU" b="1" i="1" dirty="0">
                <a:solidFill>
                  <a:schemeClr val="tx1"/>
                </a:solidFill>
              </a:rPr>
              <a:t> контролю (ППК)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5. Приклад 1 </a:t>
            </a:r>
            <a:r>
              <a:rPr lang="ru-RU" sz="3600" b="1" dirty="0" err="1">
                <a:solidFill>
                  <a:schemeClr val="tx1"/>
                </a:solidFill>
              </a:rPr>
              <a:t>Rp</a:t>
            </a:r>
            <a:r>
              <a:rPr lang="ru-RU" sz="3600" b="1" dirty="0">
                <a:solidFill>
                  <a:schemeClr val="tx1"/>
                </a:solidFill>
              </a:rPr>
              <a:t>.: </a:t>
            </a:r>
            <a:r>
              <a:rPr lang="ru-RU" sz="3600" b="1" dirty="0" err="1">
                <a:solidFill>
                  <a:schemeClr val="tx1"/>
                </a:solidFill>
              </a:rPr>
              <a:t>Dilutio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Alое</a:t>
            </a:r>
            <a:r>
              <a:rPr lang="ru-RU" sz="3600" b="1" dirty="0">
                <a:solidFill>
                  <a:schemeClr val="tx1"/>
                </a:solidFill>
              </a:rPr>
              <a:t> X3 – 10,0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       					</a:t>
            </a:r>
            <a:r>
              <a:rPr lang="ru-RU" sz="3600" b="1" dirty="0">
                <a:solidFill>
                  <a:schemeClr val="tx1"/>
                </a:solidFill>
              </a:rPr>
              <a:t>D. S. По 5-7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за 30 </a:t>
            </a:r>
            <a:r>
              <a:rPr lang="ru-RU" sz="3600" b="1" dirty="0" err="1">
                <a:solidFill>
                  <a:schemeClr val="tx1"/>
                </a:solidFill>
              </a:rPr>
              <a:t>хв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їжі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125572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2"/>
          <p:cNvSpPr>
            <a:spLocks noGrp="1"/>
          </p:cNvSpPr>
          <p:nvPr>
            <p:ph idx="1"/>
          </p:nvPr>
        </p:nvSpPr>
        <p:spPr>
          <a:xfrm>
            <a:off x="457847" y="2319086"/>
            <a:ext cx="6986619" cy="209444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61950" algn="just"/>
            <a:r>
              <a:rPr lang="ru-RU" sz="2400" dirty="0" err="1" smtClean="0">
                <a:solidFill>
                  <a:schemeClr val="tx1"/>
                </a:solidFill>
              </a:rPr>
              <a:t>Оформлюють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етикетками</a:t>
            </a:r>
            <a:r>
              <a:rPr lang="ru-RU" sz="2400" dirty="0" smtClean="0">
                <a:solidFill>
                  <a:schemeClr val="tx1"/>
                </a:solidFill>
              </a:rPr>
              <a:t>: «</a:t>
            </a:r>
            <a:r>
              <a:rPr lang="ru-RU" sz="2400" dirty="0" err="1" smtClean="0">
                <a:solidFill>
                  <a:schemeClr val="tx1"/>
                </a:solidFill>
              </a:rPr>
              <a:t>Внутрішнє</a:t>
            </a:r>
            <a:r>
              <a:rPr lang="ru-RU" sz="2400" dirty="0" smtClean="0">
                <a:solidFill>
                  <a:schemeClr val="tx1"/>
                </a:solidFill>
              </a:rPr>
              <a:t>», «</a:t>
            </a:r>
            <a:r>
              <a:rPr lang="ru-RU" sz="2400" dirty="0" err="1" smtClean="0">
                <a:solidFill>
                  <a:schemeClr val="tx1"/>
                </a:solidFill>
              </a:rPr>
              <a:t>Зберігати</a:t>
            </a:r>
            <a:r>
              <a:rPr lang="ru-RU" sz="2400" dirty="0" smtClean="0">
                <a:solidFill>
                  <a:schemeClr val="tx1"/>
                </a:solidFill>
              </a:rPr>
              <a:t> в </a:t>
            </a:r>
            <a:r>
              <a:rPr lang="ru-RU" sz="2400" dirty="0" err="1" smtClean="0">
                <a:solidFill>
                  <a:schemeClr val="tx1"/>
                </a:solidFill>
              </a:rPr>
              <a:t>прохолодному</a:t>
            </a:r>
            <a:r>
              <a:rPr lang="ru-RU" sz="2400" dirty="0" smtClean="0">
                <a:solidFill>
                  <a:schemeClr val="tx1"/>
                </a:solidFill>
              </a:rPr>
              <a:t> та </a:t>
            </a:r>
            <a:r>
              <a:rPr lang="ru-RU" sz="2400" dirty="0" err="1" smtClean="0">
                <a:solidFill>
                  <a:schemeClr val="tx1"/>
                </a:solidFill>
              </a:rPr>
              <a:t>захищеному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від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світла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місці</a:t>
            </a:r>
            <a:r>
              <a:rPr lang="ru-RU" sz="2400" dirty="0" smtClean="0">
                <a:solidFill>
                  <a:schemeClr val="tx1"/>
                </a:solidFill>
              </a:rPr>
              <a:t>», «</a:t>
            </a:r>
            <a:r>
              <a:rPr lang="ru-RU" sz="2400" dirty="0" err="1" smtClean="0">
                <a:solidFill>
                  <a:schemeClr val="tx1"/>
                </a:solidFill>
              </a:rPr>
              <a:t>Берегти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від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дітей</a:t>
            </a:r>
            <a:r>
              <a:rPr lang="ru-RU" sz="2400" dirty="0" smtClean="0">
                <a:solidFill>
                  <a:schemeClr val="tx1"/>
                </a:solidFill>
              </a:rPr>
              <a:t>».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0" indent="361950" algn="just"/>
            <a:r>
              <a:rPr lang="uk-UA" sz="2400" dirty="0" smtClean="0">
                <a:solidFill>
                  <a:schemeClr val="tx1"/>
                </a:solidFill>
              </a:rPr>
              <a:t>Даний гомеопатичний препарат використовується для лікування  проносу та геморою.</a:t>
            </a:r>
            <a:endParaRPr lang="ru-RU" sz="2400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88595"/>
            <a:ext cx="10058400" cy="74876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b="1" i="1" dirty="0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dirty="0" smtClean="0">
                <a:solidFill>
                  <a:schemeClr val="tx1"/>
                </a:solidFill>
              </a:rPr>
              <a:t> до </a:t>
            </a:r>
            <a:r>
              <a:rPr lang="ru-RU" b="1" i="1" dirty="0" err="1" smtClean="0">
                <a:solidFill>
                  <a:schemeClr val="tx1"/>
                </a:solidFill>
              </a:rPr>
              <a:t>використання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2771" name="Группа 18"/>
          <p:cNvGrpSpPr>
            <a:grpSpLocks/>
          </p:cNvGrpSpPr>
          <p:nvPr/>
        </p:nvGrpSpPr>
        <p:grpSpPr bwMode="auto">
          <a:xfrm>
            <a:off x="8226898" y="2045518"/>
            <a:ext cx="2710877" cy="3824468"/>
            <a:chOff x="6248429" y="2597266"/>
            <a:chExt cx="2538413" cy="4101073"/>
          </a:xfrm>
        </p:grpSpPr>
        <p:pic>
          <p:nvPicPr>
            <p:cNvPr id="32772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6572264" y="2597266"/>
              <a:ext cx="2214578" cy="410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2773" name="Group 2"/>
            <p:cNvGrpSpPr>
              <a:grpSpLocks/>
            </p:cNvGrpSpPr>
            <p:nvPr/>
          </p:nvGrpSpPr>
          <p:grpSpPr bwMode="auto">
            <a:xfrm>
              <a:off x="6248429" y="4414220"/>
              <a:ext cx="2538413" cy="1515110"/>
              <a:chOff x="1590" y="1423"/>
              <a:chExt cx="3997" cy="2387"/>
            </a:xfrm>
          </p:grpSpPr>
          <p:sp>
            <p:nvSpPr>
              <p:cNvPr id="32774" name="Rectangle 3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399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32775" name="Rectangle 4"/>
              <p:cNvSpPr>
                <a:spLocks noChangeArrowheads="1"/>
              </p:cNvSpPr>
              <p:nvPr/>
            </p:nvSpPr>
            <p:spPr bwMode="auto">
              <a:xfrm>
                <a:off x="1590" y="1440"/>
                <a:ext cx="1416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рецепта_</a:t>
                </a:r>
                <a:r>
                  <a:rPr lang="uk-UA" sz="900" u="sng">
                    <a:latin typeface="Calibri" pitchFamily="34" charset="0"/>
                  </a:rPr>
                  <a:t>1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2776" name="Rectangle 5"/>
              <p:cNvSpPr>
                <a:spLocks noChangeArrowheads="1"/>
              </p:cNvSpPr>
              <p:nvPr/>
            </p:nvSpPr>
            <p:spPr bwMode="auto">
              <a:xfrm>
                <a:off x="2857" y="1424"/>
                <a:ext cx="1555" cy="367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аптеки_</a:t>
                </a:r>
                <a:r>
                  <a:rPr lang="uk-UA" sz="900" u="sng">
                    <a:latin typeface="Calibri" pitchFamily="34" charset="0"/>
                  </a:rPr>
                  <a:t>8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2777" name="Rectangle 6"/>
              <p:cNvSpPr>
                <a:spLocks noChangeArrowheads="1"/>
              </p:cNvSpPr>
              <p:nvPr/>
            </p:nvSpPr>
            <p:spPr bwMode="auto">
              <a:xfrm>
                <a:off x="4040" y="1424"/>
                <a:ext cx="1171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uk-UA" sz="900" dirty="0">
                    <a:latin typeface="Calibri" pitchFamily="34" charset="0"/>
                  </a:rPr>
                  <a:t>м</a:t>
                </a:r>
                <a:r>
                  <a:rPr lang="ru-RU" sz="900" dirty="0">
                    <a:latin typeface="Calibri" pitchFamily="34" charset="0"/>
                  </a:rPr>
                  <a:t>._</a:t>
                </a:r>
                <a:r>
                  <a:rPr lang="ru-RU" sz="900" u="sng" dirty="0" err="1">
                    <a:latin typeface="Calibri" pitchFamily="34" charset="0"/>
                  </a:rPr>
                  <a:t>Харків</a:t>
                </a:r>
                <a:r>
                  <a:rPr lang="ru-RU" sz="900" dirty="0">
                    <a:latin typeface="Calibri" pitchFamily="34" charset="0"/>
                  </a:rPr>
                  <a:t>_</a:t>
                </a:r>
                <a:endParaRPr lang="ru-RU" dirty="0"/>
              </a:p>
            </p:txBody>
          </p:sp>
          <p:sp>
            <p:nvSpPr>
              <p:cNvPr id="32778" name="Rectangle 7"/>
              <p:cNvSpPr>
                <a:spLocks noChangeArrowheads="1"/>
              </p:cNvSpPr>
              <p:nvPr/>
            </p:nvSpPr>
            <p:spPr bwMode="auto">
              <a:xfrm>
                <a:off x="2212" y="2561"/>
                <a:ext cx="2801" cy="12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72000"/>
                  </a:lnSpc>
                </a:pP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ru-RU" sz="1200" u="sng">
                    <a:latin typeface="Calibri" pitchFamily="34" charset="0"/>
                  </a:rPr>
                  <a:t>__</a:t>
                </a:r>
                <a:r>
                  <a:rPr lang="en-US" sz="1200" u="sng">
                    <a:latin typeface="Calibri" pitchFamily="34" charset="0"/>
                  </a:rPr>
                  <a:t> Dil. </a:t>
                </a:r>
                <a:r>
                  <a:rPr lang="ru-RU" sz="900">
                    <a:latin typeface="Calibri" pitchFamily="34" charset="0"/>
                  </a:rPr>
                  <a:t>_</a:t>
                </a:r>
                <a:r>
                  <a:rPr lang="en-US" sz="1200" u="sng">
                    <a:latin typeface="Calibri" pitchFamily="34" charset="0"/>
                  </a:rPr>
                  <a:t>Aloe</a:t>
                </a:r>
                <a:r>
                  <a:rPr lang="ru-RU" sz="1200" u="sng">
                    <a:latin typeface="Calibri" pitchFamily="34" charset="0"/>
                  </a:rPr>
                  <a:t> Х3 1</a:t>
                </a:r>
                <a:r>
                  <a:rPr lang="ru-RU" sz="1200" u="sng">
                    <a:latin typeface="Times New Roman" pitchFamily="18" charset="0"/>
                  </a:rPr>
                  <a:t>0,0</a:t>
                </a:r>
                <a:r>
                  <a:rPr lang="uk-UA" sz="900">
                    <a:latin typeface="Calibri" pitchFamily="34" charset="0"/>
                  </a:rPr>
                  <a:t>_</a:t>
                </a:r>
                <a:r>
                  <a:rPr lang="ru-RU" sz="900">
                    <a:latin typeface="Calibri" pitchFamily="34" charset="0"/>
                  </a:rPr>
                  <a:t>__</a:t>
                </a:r>
                <a:br>
                  <a:rPr lang="ru-RU" sz="900">
                    <a:latin typeface="Calibri" pitchFamily="34" charset="0"/>
                  </a:rPr>
                </a:br>
                <a:endParaRPr lang="ru-RU" sz="800">
                  <a:latin typeface="Times New Roman" pitchFamily="18" charset="0"/>
                </a:endParaRPr>
              </a:p>
              <a:p>
                <a:pPr algn="ctr"/>
                <a:r>
                  <a:rPr lang="ru-RU" sz="900">
                    <a:latin typeface="Calibri" pitchFamily="34" charset="0"/>
                  </a:rPr>
                  <a:t>При</a:t>
                </a:r>
                <a:r>
                  <a:rPr lang="uk-UA" sz="900">
                    <a:latin typeface="Calibri" pitchFamily="34" charset="0"/>
                  </a:rPr>
                  <a:t>й</a:t>
                </a:r>
                <a:r>
                  <a:rPr lang="ru-RU" sz="900">
                    <a:latin typeface="Calibri" pitchFamily="34" charset="0"/>
                  </a:rPr>
                  <a:t>мат</a:t>
                </a:r>
                <a:r>
                  <a:rPr lang="uk-UA" sz="900">
                    <a:latin typeface="Calibri" pitchFamily="34" charset="0"/>
                  </a:rPr>
                  <a:t>и </a:t>
                </a:r>
                <a:r>
                  <a:rPr lang="ru-RU" sz="900">
                    <a:latin typeface="Calibri" pitchFamily="34" charset="0"/>
                  </a:rPr>
                  <a:t>по _</a:t>
                </a:r>
                <a:r>
                  <a:rPr lang="ru-RU" sz="900" u="sng">
                    <a:latin typeface="Calibri" pitchFamily="34" charset="0"/>
                  </a:rPr>
                  <a:t>5-7 </a:t>
                </a:r>
                <a:r>
                  <a:rPr lang="uk-UA" sz="900" u="sng">
                    <a:latin typeface="Calibri" pitchFamily="34" charset="0"/>
                  </a:rPr>
                  <a:t>крапель за 30 хв</a:t>
                </a:r>
                <a:r>
                  <a:rPr lang="uk-UA" sz="900">
                    <a:latin typeface="Calibri" pitchFamily="34" charset="0"/>
                  </a:rPr>
                  <a:t> </a:t>
                </a:r>
                <a:r>
                  <a:rPr lang="uk-UA" sz="900" u="sng">
                    <a:latin typeface="Calibri" pitchFamily="34" charset="0"/>
                  </a:rPr>
                  <a:t>до їжі___________</a:t>
                </a:r>
                <a:r>
                  <a:rPr lang="uk-UA" sz="900">
                    <a:latin typeface="Calibri" pitchFamily="34" charset="0"/>
                  </a:rPr>
                  <a:t>___</a:t>
                </a:r>
                <a:r>
                  <a:rPr lang="ru-RU" sz="900">
                    <a:latin typeface="Calibri" pitchFamily="34" charset="0"/>
                  </a:rPr>
                  <a:t>____</a:t>
                </a:r>
                <a:endParaRPr lang="ru-RU"/>
              </a:p>
            </p:txBody>
          </p:sp>
          <p:sp>
            <p:nvSpPr>
              <p:cNvPr id="32779" name="Rectangle 8"/>
              <p:cNvSpPr>
                <a:spLocks noChangeArrowheads="1"/>
              </p:cNvSpPr>
              <p:nvPr/>
            </p:nvSpPr>
            <p:spPr bwMode="auto">
              <a:xfrm>
                <a:off x="1590" y="2220"/>
                <a:ext cx="600" cy="76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 dirty="0">
                    <a:latin typeface="Calibri" pitchFamily="34" charset="0"/>
                  </a:rPr>
                  <a:t>Дата </a:t>
                </a:r>
                <a:r>
                  <a:rPr lang="uk-UA" sz="800" dirty="0" smtClean="0">
                    <a:latin typeface="Calibri" pitchFamily="34" charset="0"/>
                  </a:rPr>
                  <a:t>02.03.2021 р.</a:t>
                </a:r>
                <a:endParaRPr lang="ru-RU" dirty="0"/>
              </a:p>
            </p:txBody>
          </p:sp>
          <p:sp>
            <p:nvSpPr>
              <p:cNvPr id="32780" name="Rectangle 9"/>
              <p:cNvSpPr>
                <a:spLocks noChangeArrowheads="1"/>
              </p:cNvSpPr>
              <p:nvPr/>
            </p:nvSpPr>
            <p:spPr bwMode="auto">
              <a:xfrm>
                <a:off x="1590" y="2985"/>
                <a:ext cx="600" cy="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>
                    <a:latin typeface="Calibri" pitchFamily="34" charset="0"/>
                  </a:rPr>
                  <a:t>П</a:t>
                </a:r>
                <a:r>
                  <a:rPr lang="uk-UA" sz="800">
                    <a:latin typeface="Calibri" pitchFamily="34" charset="0"/>
                  </a:rPr>
                  <a:t>і</a:t>
                </a:r>
                <a:r>
                  <a:rPr lang="ru-RU" sz="800">
                    <a:latin typeface="Calibri" pitchFamily="34" charset="0"/>
                  </a:rPr>
                  <a:t>дпис</a:t>
                </a:r>
                <a:r>
                  <a:rPr lang="ru-RU" sz="900">
                    <a:latin typeface="Calibri" pitchFamily="34" charset="0"/>
                  </a:rPr>
                  <a:t> </a:t>
                </a:r>
                <a:endParaRPr lang="ru-RU"/>
              </a:p>
            </p:txBody>
          </p:sp>
          <p:sp>
            <p:nvSpPr>
              <p:cNvPr id="23562" name="Rectangle 10"/>
              <p:cNvSpPr>
                <a:spLocks noChangeArrowheads="1"/>
              </p:cNvSpPr>
              <p:nvPr/>
            </p:nvSpPr>
            <p:spPr bwMode="auto">
              <a:xfrm>
                <a:off x="5222" y="1423"/>
                <a:ext cx="365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Зберігати в прохолодному, захищеному від світла місці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563" name="Rectangle 11"/>
              <p:cNvSpPr>
                <a:spLocks noChangeArrowheads="1"/>
              </p:cNvSpPr>
              <p:nvPr/>
            </p:nvSpPr>
            <p:spPr bwMode="auto">
              <a:xfrm>
                <a:off x="2230" y="1806"/>
                <a:ext cx="2627" cy="398"/>
              </a:xfrm>
              <a:prstGeom prst="rect">
                <a:avLst/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ru-RU" sz="900" b="1" dirty="0">
                    <a:latin typeface="Calibri" pitchFamily="34" charset="0"/>
                    <a:cs typeface="Arial" pitchFamily="34" charset="0"/>
                  </a:rPr>
                  <a:t>ВНУТР</a:t>
                </a:r>
                <a:r>
                  <a:rPr lang="uk-UA" sz="900" b="1" dirty="0">
                    <a:latin typeface="Calibri" pitchFamily="34" charset="0"/>
                    <a:cs typeface="Arial" pitchFamily="34" charset="0"/>
                  </a:rPr>
                  <a:t>ІШНЄ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783" name="Rectangle 12"/>
              <p:cNvSpPr>
                <a:spLocks noChangeArrowheads="1"/>
              </p:cNvSpPr>
              <p:nvPr/>
            </p:nvSpPr>
            <p:spPr bwMode="auto">
              <a:xfrm>
                <a:off x="2198" y="2235"/>
                <a:ext cx="2767" cy="43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24000"/>
                  </a:lnSpc>
                </a:pPr>
                <a:endParaRPr lang="ru-RU" sz="800" b="1">
                  <a:latin typeface="Times New Roman" pitchFamily="18" charset="0"/>
                </a:endParaRPr>
              </a:p>
              <a:p>
                <a:pPr algn="ctr">
                  <a:lnSpc>
                    <a:spcPct val="72000"/>
                  </a:lnSpc>
                </a:pPr>
                <a:r>
                  <a:rPr lang="ru-RU" sz="900" b="1">
                    <a:latin typeface="Calibri" pitchFamily="34" charset="0"/>
                  </a:rPr>
                  <a:t>Гомеопатич</a:t>
                </a:r>
                <a:r>
                  <a:rPr lang="uk-UA" sz="900" b="1">
                    <a:latin typeface="Calibri" pitchFamily="34" charset="0"/>
                  </a:rPr>
                  <a:t>ний </a:t>
                </a:r>
                <a:r>
                  <a:rPr lang="ru-RU" sz="900" b="1">
                    <a:latin typeface="Calibri" pitchFamily="34" charset="0"/>
                  </a:rPr>
                  <a:t>л</a:t>
                </a:r>
                <a:r>
                  <a:rPr lang="uk-UA" sz="900" b="1">
                    <a:latin typeface="Calibri" pitchFamily="34" charset="0"/>
                  </a:rPr>
                  <a:t>і</a:t>
                </a:r>
                <a:r>
                  <a:rPr lang="ru-RU" sz="900" b="1">
                    <a:latin typeface="Calibri" pitchFamily="34" charset="0"/>
                  </a:rPr>
                  <a:t>карс</a:t>
                </a:r>
                <a:r>
                  <a:rPr lang="uk-UA" sz="900" b="1">
                    <a:latin typeface="Calibri" pitchFamily="34" charset="0"/>
                  </a:rPr>
                  <a:t>ький</a:t>
                </a:r>
                <a:r>
                  <a:rPr lang="ru-RU" sz="900" b="1">
                    <a:latin typeface="Calibri" pitchFamily="34" charset="0"/>
                  </a:rPr>
                  <a:t> </a:t>
                </a:r>
                <a:r>
                  <a:rPr lang="uk-UA" sz="900" b="1">
                    <a:latin typeface="Calibri" pitchFamily="34" charset="0"/>
                  </a:rPr>
                  <a:t>засіб</a:t>
                </a:r>
                <a:endParaRPr lang="ru-RU"/>
              </a:p>
            </p:txBody>
          </p:sp>
          <p:sp>
            <p:nvSpPr>
              <p:cNvPr id="23565" name="Rectangle 13"/>
              <p:cNvSpPr>
                <a:spLocks noChangeArrowheads="1"/>
              </p:cNvSpPr>
              <p:nvPr/>
            </p:nvSpPr>
            <p:spPr bwMode="auto">
              <a:xfrm>
                <a:off x="4965" y="1423"/>
                <a:ext cx="24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ru-RU" sz="900" dirty="0">
                    <a:latin typeface="Calibri" pitchFamily="34" charset="0"/>
                    <a:cs typeface="Arial" pitchFamily="34" charset="0"/>
                  </a:rPr>
                  <a:t>Бер</a:t>
                </a:r>
                <a:r>
                  <a:rPr lang="uk-UA" sz="900" dirty="0" err="1">
                    <a:latin typeface="Calibri" pitchFamily="34" charset="0"/>
                    <a:cs typeface="Arial" pitchFamily="34" charset="0"/>
                  </a:rPr>
                  <a:t>егти</a:t>
                </a: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 від дітей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8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5. Приклад 1 </a:t>
            </a:r>
            <a:r>
              <a:rPr lang="ru-RU" sz="3600" b="1" dirty="0" err="1">
                <a:solidFill>
                  <a:schemeClr val="tx1"/>
                </a:solidFill>
              </a:rPr>
              <a:t>Rp</a:t>
            </a:r>
            <a:r>
              <a:rPr lang="ru-RU" sz="3600" b="1" dirty="0">
                <a:solidFill>
                  <a:schemeClr val="tx1"/>
                </a:solidFill>
              </a:rPr>
              <a:t>.: </a:t>
            </a:r>
            <a:r>
              <a:rPr lang="ru-RU" sz="3600" b="1" dirty="0" err="1">
                <a:solidFill>
                  <a:schemeClr val="tx1"/>
                </a:solidFill>
              </a:rPr>
              <a:t>Dilutio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Alое</a:t>
            </a:r>
            <a:r>
              <a:rPr lang="ru-RU" sz="3600" b="1" dirty="0">
                <a:solidFill>
                  <a:schemeClr val="tx1"/>
                </a:solidFill>
              </a:rPr>
              <a:t> X3 – 10,0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       					</a:t>
            </a:r>
            <a:r>
              <a:rPr lang="ru-RU" sz="3600" b="1" dirty="0">
                <a:solidFill>
                  <a:schemeClr val="tx1"/>
                </a:solidFill>
              </a:rPr>
              <a:t>D. S. По 5-7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за 30 </a:t>
            </a:r>
            <a:r>
              <a:rPr lang="ru-RU" sz="3600" b="1" dirty="0" err="1">
                <a:solidFill>
                  <a:schemeClr val="tx1"/>
                </a:solidFill>
              </a:rPr>
              <a:t>хв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їжі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45495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ᐈ Гомеопатия картинки фото, фотографии гомеопатия | скачать на  Depositphotos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68515" y="2582426"/>
            <a:ext cx="7722033" cy="334610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6195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i="1" dirty="0" smtClean="0">
                <a:solidFill>
                  <a:schemeClr val="tx1"/>
                </a:solidFill>
              </a:rPr>
              <a:t>Штамп </a:t>
            </a:r>
            <a:r>
              <a:rPr lang="ru-RU" sz="1800" i="1" dirty="0" err="1" smtClean="0">
                <a:solidFill>
                  <a:schemeClr val="tx1"/>
                </a:solidFill>
              </a:rPr>
              <a:t>лікувально-профілактичного</a:t>
            </a:r>
            <a:r>
              <a:rPr lang="ru-RU" sz="1800" i="1" dirty="0" smtClean="0">
                <a:solidFill>
                  <a:schemeClr val="tx1"/>
                </a:solidFill>
              </a:rPr>
              <a:t> закладу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i="1" dirty="0" smtClean="0">
                <a:solidFill>
                  <a:schemeClr val="tx1"/>
                </a:solidFill>
              </a:rPr>
              <a:t>Дата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sz="1800" i="1" dirty="0" smtClean="0">
                <a:solidFill>
                  <a:schemeClr val="tx1"/>
                </a:solidFill>
              </a:rPr>
              <a:t>, </a:t>
            </a:r>
            <a:r>
              <a:rPr lang="ru-RU" sz="1800" i="1" dirty="0" err="1" smtClean="0">
                <a:solidFill>
                  <a:schemeClr val="tx1"/>
                </a:solidFill>
              </a:rPr>
              <a:t>ім'я</a:t>
            </a:r>
            <a:r>
              <a:rPr lang="ru-RU" sz="1800" i="1" dirty="0" smtClean="0">
                <a:solidFill>
                  <a:schemeClr val="tx1"/>
                </a:solidFill>
              </a:rPr>
              <a:t> та </a:t>
            </a:r>
            <a:r>
              <a:rPr lang="ru-RU" sz="1800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sz="1800" i="1" dirty="0" smtClean="0">
                <a:solidFill>
                  <a:schemeClr val="tx1"/>
                </a:solidFill>
              </a:rPr>
              <a:t> хворого, </a:t>
            </a:r>
            <a:r>
              <a:rPr lang="ru-RU" sz="1800" i="1" dirty="0" err="1" smtClean="0">
                <a:solidFill>
                  <a:schemeClr val="tx1"/>
                </a:solidFill>
              </a:rPr>
              <a:t>вік</a:t>
            </a:r>
            <a:endParaRPr lang="ru-RU" sz="1800" i="1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sz="1800" i="1" dirty="0" smtClean="0">
                <a:solidFill>
                  <a:schemeClr val="tx1"/>
                </a:solidFill>
              </a:rPr>
              <a:t>, </a:t>
            </a:r>
            <a:r>
              <a:rPr lang="ru-RU" sz="1800" i="1" dirty="0" err="1" smtClean="0">
                <a:solidFill>
                  <a:schemeClr val="tx1"/>
                </a:solidFill>
              </a:rPr>
              <a:t>ім'я</a:t>
            </a:r>
            <a:r>
              <a:rPr lang="ru-RU" sz="1800" i="1" dirty="0" smtClean="0">
                <a:solidFill>
                  <a:schemeClr val="tx1"/>
                </a:solidFill>
              </a:rPr>
              <a:t> та </a:t>
            </a:r>
            <a:r>
              <a:rPr lang="ru-RU" sz="1800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sz="1800" i="1" dirty="0" smtClean="0">
                <a:solidFill>
                  <a:schemeClr val="tx1"/>
                </a:solidFill>
              </a:rPr>
              <a:t> </a:t>
            </a:r>
            <a:r>
              <a:rPr lang="ru-RU" sz="1800" i="1" dirty="0" err="1" smtClean="0">
                <a:solidFill>
                  <a:schemeClr val="tx1"/>
                </a:solidFill>
              </a:rPr>
              <a:t>лікаря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uk-UA" sz="1800" i="1" dirty="0" smtClean="0">
                <a:solidFill>
                  <a:schemeClr val="tx1"/>
                </a:solidFill>
              </a:rPr>
              <a:t>	</a:t>
            </a:r>
            <a:r>
              <a:rPr lang="en-US" sz="1800" i="1" dirty="0" err="1" smtClean="0">
                <a:solidFill>
                  <a:schemeClr val="tx1"/>
                </a:solidFill>
              </a:rPr>
              <a:t>Rp</a:t>
            </a:r>
            <a:r>
              <a:rPr lang="ru-RU" sz="1800" i="1" dirty="0" smtClean="0">
                <a:solidFill>
                  <a:schemeClr val="tx1"/>
                </a:solidFill>
              </a:rPr>
              <a:t>.:  </a:t>
            </a:r>
            <a:r>
              <a:rPr lang="en-US" sz="1800" i="1" dirty="0" err="1" smtClean="0">
                <a:solidFill>
                  <a:schemeClr val="tx1"/>
                </a:solidFill>
              </a:rPr>
              <a:t>Dilutio</a:t>
            </a:r>
            <a:r>
              <a:rPr lang="en-US" sz="1800" i="1" dirty="0" smtClean="0">
                <a:solidFill>
                  <a:schemeClr val="tx1"/>
                </a:solidFill>
              </a:rPr>
              <a:t> </a:t>
            </a:r>
            <a:r>
              <a:rPr lang="en-US" sz="1800" i="1" dirty="0" err="1" smtClean="0">
                <a:solidFill>
                  <a:schemeClr val="tx1"/>
                </a:solidFill>
              </a:rPr>
              <a:t>Rubus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uk-UA" sz="1800" i="1" dirty="0" smtClean="0">
                <a:solidFill>
                  <a:schemeClr val="tx1"/>
                </a:solidFill>
              </a:rPr>
              <a:t>С</a:t>
            </a:r>
            <a:r>
              <a:rPr lang="ru-RU" sz="1800" i="1" dirty="0" smtClean="0">
                <a:solidFill>
                  <a:schemeClr val="tx1"/>
                </a:solidFill>
              </a:rPr>
              <a:t>3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i="1" dirty="0" smtClean="0">
                <a:solidFill>
                  <a:schemeClr val="tx1"/>
                </a:solidFill>
              </a:rPr>
              <a:t>– 10,0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i="1" dirty="0" smtClean="0">
                <a:solidFill>
                  <a:schemeClr val="tx1"/>
                </a:solidFill>
              </a:rPr>
              <a:t>	</a:t>
            </a:r>
            <a:r>
              <a:rPr lang="ru-RU" sz="1800" i="1" dirty="0">
                <a:solidFill>
                  <a:schemeClr val="tx1"/>
                </a:solidFill>
              </a:rPr>
              <a:t> </a:t>
            </a:r>
            <a:r>
              <a:rPr lang="ru-RU" sz="1800" i="1" dirty="0" smtClean="0">
                <a:solidFill>
                  <a:schemeClr val="tx1"/>
                </a:solidFill>
              </a:rPr>
              <a:t>        D. S. По 7-10 </a:t>
            </a:r>
            <a:r>
              <a:rPr lang="ru-RU" sz="1800" i="1" dirty="0" err="1" smtClean="0">
                <a:solidFill>
                  <a:schemeClr val="tx1"/>
                </a:solidFill>
              </a:rPr>
              <a:t>крапель</a:t>
            </a:r>
            <a:r>
              <a:rPr lang="ru-RU" sz="1800" i="1" dirty="0" smtClean="0">
                <a:solidFill>
                  <a:schemeClr val="tx1"/>
                </a:solidFill>
              </a:rPr>
              <a:t> </a:t>
            </a:r>
            <a:r>
              <a:rPr lang="ru-RU" sz="1800" i="1" dirty="0" err="1" smtClean="0">
                <a:solidFill>
                  <a:schemeClr val="tx1"/>
                </a:solidFill>
              </a:rPr>
              <a:t>згідно</a:t>
            </a:r>
            <a:r>
              <a:rPr lang="ru-RU" sz="1800" i="1" dirty="0" smtClean="0">
                <a:solidFill>
                  <a:schemeClr val="tx1"/>
                </a:solidFill>
              </a:rPr>
              <a:t> до </a:t>
            </a:r>
            <a:r>
              <a:rPr lang="ru-RU" sz="1800" i="1" dirty="0" err="1" smtClean="0">
                <a:solidFill>
                  <a:schemeClr val="tx1"/>
                </a:solidFill>
              </a:rPr>
              <a:t>розкладу</a:t>
            </a:r>
            <a:r>
              <a:rPr lang="ru-RU" sz="1800" i="1" dirty="0" smtClean="0">
                <a:solidFill>
                  <a:schemeClr val="tx1"/>
                </a:solidFill>
              </a:rPr>
              <a:t>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i="1" dirty="0" err="1" smtClean="0">
                <a:solidFill>
                  <a:schemeClr val="tx1"/>
                </a:solidFill>
              </a:rPr>
              <a:t>Підпис</a:t>
            </a:r>
            <a:r>
              <a:rPr lang="ru-RU" sz="1800" i="1" dirty="0" smtClean="0">
                <a:solidFill>
                  <a:schemeClr val="tx1"/>
                </a:solidFill>
              </a:rPr>
              <a:t> </a:t>
            </a:r>
            <a:r>
              <a:rPr lang="ru-RU" sz="1800" i="1" dirty="0" err="1" smtClean="0">
                <a:solidFill>
                  <a:schemeClr val="tx1"/>
                </a:solidFill>
              </a:rPr>
              <a:t>лікаря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i="1" dirty="0" err="1" smtClean="0">
                <a:solidFill>
                  <a:schemeClr val="tx1"/>
                </a:solidFill>
              </a:rPr>
              <a:t>Особова</a:t>
            </a:r>
            <a:r>
              <a:rPr lang="ru-RU" sz="1800" i="1" dirty="0" smtClean="0">
                <a:solidFill>
                  <a:schemeClr val="tx1"/>
                </a:solidFill>
              </a:rPr>
              <a:t> печатка </a:t>
            </a:r>
            <a:r>
              <a:rPr lang="ru-RU" sz="1800" i="1" dirty="0" err="1" smtClean="0">
                <a:solidFill>
                  <a:schemeClr val="tx1"/>
                </a:solidFill>
              </a:rPr>
              <a:t>лікаря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b="1" i="1" dirty="0" smtClean="0">
                <a:solidFill>
                  <a:schemeClr val="tx1"/>
                </a:solidFill>
              </a:rPr>
              <a:t>Характеристика </a:t>
            </a:r>
            <a:r>
              <a:rPr lang="ru-RU" sz="1800" b="1" i="1" dirty="0" err="1" smtClean="0">
                <a:solidFill>
                  <a:schemeClr val="tx1"/>
                </a:solidFill>
              </a:rPr>
              <a:t>лікарського</a:t>
            </a:r>
            <a:r>
              <a:rPr lang="ru-RU" sz="1800" b="1" i="1" dirty="0" smtClean="0">
                <a:solidFill>
                  <a:schemeClr val="tx1"/>
                </a:solidFill>
              </a:rPr>
              <a:t> препарату. </a:t>
            </a:r>
            <a:r>
              <a:rPr lang="ru-RU" sz="1800" dirty="0" err="1" smtClean="0">
                <a:solidFill>
                  <a:schemeClr val="tx1"/>
                </a:solidFill>
              </a:rPr>
              <a:t>гомеопатичні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краплі</a:t>
            </a:r>
            <a:r>
              <a:rPr lang="ru-RU" sz="1800" dirty="0" smtClean="0">
                <a:solidFill>
                  <a:schemeClr val="tx1"/>
                </a:solidFill>
              </a:rPr>
              <a:t>, до складу </a:t>
            </a:r>
            <a:r>
              <a:rPr lang="ru-RU" sz="1800" dirty="0" err="1" smtClean="0">
                <a:solidFill>
                  <a:schemeClr val="tx1"/>
                </a:solidFill>
              </a:rPr>
              <a:t>яких</a:t>
            </a:r>
            <a:r>
              <a:rPr lang="ru-RU" sz="1800" dirty="0" smtClean="0">
                <a:solidFill>
                  <a:schemeClr val="tx1"/>
                </a:solidFill>
              </a:rPr>
              <a:t> входить </a:t>
            </a:r>
            <a:r>
              <a:rPr lang="ru-RU" sz="1800" dirty="0" err="1" smtClean="0">
                <a:solidFill>
                  <a:schemeClr val="tx1"/>
                </a:solidFill>
              </a:rPr>
              <a:t>сировина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рослинного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походження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Ожина</a:t>
            </a:r>
            <a:r>
              <a:rPr lang="ru-RU" sz="1800" dirty="0" smtClean="0">
                <a:solidFill>
                  <a:schemeClr val="tx1"/>
                </a:solidFill>
              </a:rPr>
              <a:t>. 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273" y="1457011"/>
            <a:ext cx="8472518" cy="904350"/>
          </a:xfr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err="1">
                <a:solidFill>
                  <a:schemeClr val="tx1"/>
                </a:solidFill>
              </a:rPr>
              <a:t>Rp</a:t>
            </a:r>
            <a:r>
              <a:rPr lang="ru-RU" sz="3200" b="1" dirty="0">
                <a:solidFill>
                  <a:schemeClr val="tx1"/>
                </a:solidFill>
              </a:rPr>
              <a:t>.: </a:t>
            </a:r>
            <a:r>
              <a:rPr lang="de-DE" sz="3200" b="1" dirty="0" err="1">
                <a:solidFill>
                  <a:schemeClr val="tx1"/>
                </a:solidFill>
              </a:rPr>
              <a:t>Dilutio</a:t>
            </a:r>
            <a:r>
              <a:rPr lang="de-DE" sz="3200" b="1" dirty="0">
                <a:solidFill>
                  <a:schemeClr val="tx1"/>
                </a:solidFill>
              </a:rPr>
              <a:t> </a:t>
            </a:r>
            <a:r>
              <a:rPr sz="3200" b="1" dirty="0" err="1">
                <a:solidFill>
                  <a:schemeClr val="tx1"/>
                </a:solidFill>
              </a:rPr>
              <a:t>Rubus</a:t>
            </a:r>
            <a:r>
              <a:rPr sz="3200" b="1" dirty="0">
                <a:solidFill>
                  <a:schemeClr val="tx1"/>
                </a:solidFill>
              </a:rPr>
              <a:t> </a:t>
            </a:r>
            <a:r>
              <a:rPr lang="uk-UA" sz="3200" b="1" dirty="0">
                <a:solidFill>
                  <a:schemeClr val="tx1"/>
                </a:solidFill>
              </a:rPr>
              <a:t>С</a:t>
            </a:r>
            <a:r>
              <a:rPr lang="ru-RU" sz="3200" b="1" dirty="0">
                <a:solidFill>
                  <a:schemeClr val="tx1"/>
                </a:solidFill>
              </a:rPr>
              <a:t>3</a:t>
            </a:r>
            <a:r>
              <a:rPr lang="uk-UA" sz="3200" b="1" dirty="0">
                <a:solidFill>
                  <a:schemeClr val="tx1"/>
                </a:solidFill>
              </a:rPr>
              <a:t> – 10,0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</a:t>
            </a:r>
            <a:r>
              <a:rPr sz="3200" b="1" dirty="0">
                <a:solidFill>
                  <a:schemeClr val="tx1"/>
                </a:solidFill>
              </a:rPr>
              <a:t>D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sz="3200" b="1" dirty="0">
                <a:solidFill>
                  <a:schemeClr val="tx1"/>
                </a:solidFill>
              </a:rPr>
              <a:t>S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lang="uk-UA" sz="3200" b="1" dirty="0">
                <a:solidFill>
                  <a:schemeClr val="tx1"/>
                </a:solidFill>
              </a:rPr>
              <a:t>По </a:t>
            </a:r>
            <a:r>
              <a:rPr lang="ru-RU" sz="3200" b="1" dirty="0">
                <a:solidFill>
                  <a:schemeClr val="tx1"/>
                </a:solidFill>
              </a:rPr>
              <a:t>7</a:t>
            </a:r>
            <a:r>
              <a:rPr lang="uk-UA" sz="3200" b="1" dirty="0">
                <a:solidFill>
                  <a:schemeClr val="tx1"/>
                </a:solidFill>
              </a:rPr>
              <a:t>-</a:t>
            </a:r>
            <a:r>
              <a:rPr lang="ru-RU" sz="3200" b="1" dirty="0">
                <a:solidFill>
                  <a:schemeClr val="tx1"/>
                </a:solidFill>
              </a:rPr>
              <a:t>10</a:t>
            </a:r>
            <a:r>
              <a:rPr lang="uk-UA" sz="3200" b="1" dirty="0">
                <a:solidFill>
                  <a:schemeClr val="tx1"/>
                </a:solidFill>
              </a:rPr>
              <a:t> крапель згідно до розкладу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675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6. Приклад 2 </a:t>
            </a:r>
            <a:r>
              <a:rPr lang="ru-RU" sz="3600" b="1" dirty="0" err="1">
                <a:solidFill>
                  <a:schemeClr val="tx1"/>
                </a:solidFill>
              </a:rPr>
              <a:t>Rp</a:t>
            </a:r>
            <a:r>
              <a:rPr lang="ru-RU" sz="3600" b="1" dirty="0">
                <a:solidFill>
                  <a:schemeClr val="tx1"/>
                </a:solidFill>
              </a:rPr>
              <a:t>.: </a:t>
            </a:r>
            <a:r>
              <a:rPr lang="ru-RU" sz="3600" b="1" dirty="0" err="1">
                <a:solidFill>
                  <a:schemeClr val="tx1"/>
                </a:solidFill>
              </a:rPr>
              <a:t>Dilutio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Rubus</a:t>
            </a:r>
            <a:r>
              <a:rPr lang="ru-RU" sz="3600" b="1" dirty="0">
                <a:solidFill>
                  <a:schemeClr val="tx1"/>
                </a:solidFill>
              </a:rPr>
              <a:t> С3 – 10,0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        </a:t>
            </a:r>
            <a:r>
              <a:rPr lang="ru-RU" sz="3600" dirty="0" smtClean="0">
                <a:solidFill>
                  <a:schemeClr val="tx1"/>
                </a:solidFill>
              </a:rPr>
              <a:t>					</a:t>
            </a:r>
            <a:r>
              <a:rPr lang="ru-RU" sz="3600" b="1" dirty="0" smtClean="0">
                <a:solidFill>
                  <a:schemeClr val="tx1"/>
                </a:solidFill>
              </a:rPr>
              <a:t>D</a:t>
            </a:r>
            <a:r>
              <a:rPr lang="ru-RU" sz="3600" b="1" dirty="0">
                <a:solidFill>
                  <a:schemeClr val="tx1"/>
                </a:solidFill>
              </a:rPr>
              <a:t>. S. По 7-10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згідно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розкладу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419289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Содержимое 2"/>
          <p:cNvSpPr>
            <a:spLocks noGrp="1"/>
          </p:cNvSpPr>
          <p:nvPr>
            <p:ph idx="1"/>
          </p:nvPr>
        </p:nvSpPr>
        <p:spPr>
          <a:xfrm>
            <a:off x="345384" y="1667870"/>
            <a:ext cx="11582010" cy="4672639"/>
          </a:xfrm>
        </p:spPr>
        <p:txBody>
          <a:bodyPr>
            <a:normAutofit/>
          </a:bodyPr>
          <a:lstStyle/>
          <a:p>
            <a:pPr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b="1" dirty="0">
                <a:solidFill>
                  <a:schemeClr val="tx1"/>
                </a:solidFill>
              </a:rPr>
              <a:t>ППК </a:t>
            </a:r>
            <a:r>
              <a:rPr lang="ru-RU" sz="2000" dirty="0">
                <a:solidFill>
                  <a:schemeClr val="tx1"/>
                </a:solidFill>
              </a:rPr>
              <a:t>(</a:t>
            </a:r>
            <a:r>
              <a:rPr lang="ru-RU" sz="2000" dirty="0" err="1">
                <a:solidFill>
                  <a:schemeClr val="tx1"/>
                </a:solidFill>
              </a:rPr>
              <a:t>зворотній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бік</a:t>
            </a:r>
            <a:r>
              <a:rPr lang="ru-RU" sz="2000" dirty="0">
                <a:solidFill>
                  <a:schemeClr val="tx1"/>
                </a:solidFill>
              </a:rPr>
              <a:t>)</a:t>
            </a: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 err="1">
                <a:solidFill>
                  <a:schemeClr val="tx1"/>
                </a:solidFill>
              </a:rPr>
              <a:t>Матричної</a:t>
            </a:r>
            <a:r>
              <a:rPr lang="ru-RU" sz="2000" dirty="0">
                <a:solidFill>
                  <a:schemeClr val="tx1"/>
                </a:solidFill>
              </a:rPr>
              <a:t> настойки «</a:t>
            </a:r>
            <a:r>
              <a:rPr lang="en-US" sz="2000" dirty="0" err="1">
                <a:solidFill>
                  <a:schemeClr val="tx1"/>
                </a:solidFill>
              </a:rPr>
              <a:t>Rubus</a:t>
            </a:r>
            <a:r>
              <a:rPr lang="ru-RU" sz="2000" dirty="0">
                <a:solidFill>
                  <a:schemeClr val="tx1"/>
                </a:solidFill>
              </a:rPr>
              <a:t> θ»: 0,2 г (6 </a:t>
            </a:r>
            <a:r>
              <a:rPr lang="ru-RU" sz="2000" dirty="0" err="1">
                <a:solidFill>
                  <a:schemeClr val="tx1"/>
                </a:solidFill>
              </a:rPr>
              <a:t>крапель</a:t>
            </a:r>
            <a:r>
              <a:rPr lang="ru-RU" sz="2000" dirty="0">
                <a:solidFill>
                  <a:schemeClr val="tx1"/>
                </a:solidFill>
              </a:rPr>
              <a:t>)</a:t>
            </a: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Rubus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uk-UA" sz="2000" dirty="0">
                <a:solidFill>
                  <a:schemeClr val="tx1"/>
                </a:solidFill>
              </a:rPr>
              <a:t>С</a:t>
            </a:r>
            <a:r>
              <a:rPr lang="ru-RU" sz="2000" dirty="0">
                <a:solidFill>
                  <a:schemeClr val="tx1"/>
                </a:solidFill>
              </a:rPr>
              <a:t>1: 0,1 г (3 </a:t>
            </a:r>
            <a:r>
              <a:rPr lang="ru-RU" sz="2000" dirty="0" err="1">
                <a:solidFill>
                  <a:schemeClr val="tx1"/>
                </a:solidFill>
              </a:rPr>
              <a:t>краплі</a:t>
            </a:r>
            <a:r>
              <a:rPr lang="ru-RU" sz="2000" dirty="0">
                <a:solidFill>
                  <a:schemeClr val="tx1"/>
                </a:solidFill>
              </a:rPr>
              <a:t>) </a:t>
            </a: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Rubus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uk-UA" sz="2000" dirty="0">
                <a:solidFill>
                  <a:schemeClr val="tx1"/>
                </a:solidFill>
              </a:rPr>
              <a:t>С</a:t>
            </a:r>
            <a:r>
              <a:rPr lang="ru-RU" sz="2000" dirty="0">
                <a:solidFill>
                  <a:schemeClr val="tx1"/>
                </a:solidFill>
              </a:rPr>
              <a:t>2: 0,1 г (3 </a:t>
            </a:r>
            <a:r>
              <a:rPr lang="ru-RU" sz="2000" dirty="0" err="1">
                <a:solidFill>
                  <a:schemeClr val="tx1"/>
                </a:solidFill>
              </a:rPr>
              <a:t>краплі</a:t>
            </a:r>
            <a:r>
              <a:rPr lang="ru-RU" sz="2000" dirty="0">
                <a:solidFill>
                  <a:schemeClr val="tx1"/>
                </a:solidFill>
              </a:rPr>
              <a:t>) </a:t>
            </a: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>
                <a:solidFill>
                  <a:schemeClr val="tx1"/>
                </a:solidFill>
              </a:rPr>
              <a:t>Спирту </a:t>
            </a:r>
            <a:r>
              <a:rPr lang="ru-RU" sz="2000" dirty="0" err="1">
                <a:solidFill>
                  <a:schemeClr val="tx1"/>
                </a:solidFill>
              </a:rPr>
              <a:t>етилового</a:t>
            </a:r>
            <a:r>
              <a:rPr lang="ru-RU" sz="2000" dirty="0">
                <a:solidFill>
                  <a:schemeClr val="tx1"/>
                </a:solidFill>
              </a:rPr>
              <a:t> 45 % для </a:t>
            </a:r>
            <a:r>
              <a:rPr lang="ru-RU" sz="2000" dirty="0" err="1">
                <a:solidFill>
                  <a:schemeClr val="tx1"/>
                </a:solidFill>
              </a:rPr>
              <a:t>виготовлення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С1: 9,8 г</a:t>
            </a: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>
                <a:solidFill>
                  <a:schemeClr val="tx1"/>
                </a:solidFill>
              </a:rPr>
              <a:t>Спирту </a:t>
            </a:r>
            <a:r>
              <a:rPr lang="ru-RU" sz="2000" dirty="0" err="1">
                <a:solidFill>
                  <a:schemeClr val="tx1"/>
                </a:solidFill>
              </a:rPr>
              <a:t>етилового</a:t>
            </a:r>
            <a:r>
              <a:rPr lang="ru-RU" sz="2000" dirty="0">
                <a:solidFill>
                  <a:schemeClr val="tx1"/>
                </a:solidFill>
              </a:rPr>
              <a:t> 45 % для </a:t>
            </a:r>
            <a:r>
              <a:rPr lang="ru-RU" sz="2000" dirty="0" err="1">
                <a:solidFill>
                  <a:schemeClr val="tx1"/>
                </a:solidFill>
              </a:rPr>
              <a:t>виготовлення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С2: 9,9 г</a:t>
            </a: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>
                <a:solidFill>
                  <a:schemeClr val="tx1"/>
                </a:solidFill>
              </a:rPr>
              <a:t>Спирту </a:t>
            </a:r>
            <a:r>
              <a:rPr lang="ru-RU" sz="2000" dirty="0" err="1">
                <a:solidFill>
                  <a:schemeClr val="tx1"/>
                </a:solidFill>
              </a:rPr>
              <a:t>етилового</a:t>
            </a:r>
            <a:r>
              <a:rPr lang="ru-RU" sz="2000" dirty="0">
                <a:solidFill>
                  <a:schemeClr val="tx1"/>
                </a:solidFill>
              </a:rPr>
              <a:t> 45 % для </a:t>
            </a:r>
            <a:r>
              <a:rPr lang="ru-RU" sz="2000" dirty="0" err="1">
                <a:solidFill>
                  <a:schemeClr val="tx1"/>
                </a:solidFill>
              </a:rPr>
              <a:t>виготовлення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С3: 9,9 г</a:t>
            </a:r>
          </a:p>
          <a:p>
            <a:pPr marL="0" indent="36195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3619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 err="1">
                <a:solidFill>
                  <a:schemeClr val="tx1"/>
                </a:solidFill>
              </a:rPr>
              <a:t>Технологія</a:t>
            </a:r>
            <a:r>
              <a:rPr lang="ru-RU" sz="2000" b="1" i="1" dirty="0">
                <a:solidFill>
                  <a:schemeClr val="tx1"/>
                </a:solidFill>
              </a:rPr>
              <a:t>. </a:t>
            </a:r>
            <a:r>
              <a:rPr lang="ru-RU" sz="2000" dirty="0" err="1">
                <a:solidFill>
                  <a:schemeClr val="tx1"/>
                </a:solidFill>
              </a:rPr>
              <a:t>Виставляють</a:t>
            </a:r>
            <a:r>
              <a:rPr lang="ru-RU" sz="2000" dirty="0">
                <a:solidFill>
                  <a:schemeClr val="tx1"/>
                </a:solidFill>
              </a:rPr>
              <a:t> на </a:t>
            </a:r>
            <a:r>
              <a:rPr lang="ru-RU" sz="2000" dirty="0" err="1">
                <a:solidFill>
                  <a:schemeClr val="tx1"/>
                </a:solidFill>
              </a:rPr>
              <a:t>стіл</a:t>
            </a:r>
            <a:r>
              <a:rPr lang="ru-RU" sz="2000" dirty="0">
                <a:solidFill>
                  <a:schemeClr val="tx1"/>
                </a:solidFill>
              </a:rPr>
              <a:t> 3 флакона з пробками, </a:t>
            </a:r>
            <a:r>
              <a:rPr lang="ru-RU" sz="2000" dirty="0" err="1">
                <a:solidFill>
                  <a:schemeClr val="tx1"/>
                </a:solidFill>
              </a:rPr>
              <a:t>нумерують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їх</a:t>
            </a:r>
            <a:r>
              <a:rPr lang="ru-RU" sz="2000" dirty="0">
                <a:solidFill>
                  <a:schemeClr val="tx1"/>
                </a:solidFill>
              </a:rPr>
              <a:t> (С1, С2, С3). У перший флакон (С1) </a:t>
            </a:r>
            <a:r>
              <a:rPr lang="ru-RU" sz="2000" dirty="0" err="1">
                <a:solidFill>
                  <a:schemeClr val="tx1"/>
                </a:solidFill>
              </a:rPr>
              <a:t>відважують</a:t>
            </a:r>
            <a:r>
              <a:rPr lang="ru-RU" sz="2000" dirty="0">
                <a:solidFill>
                  <a:schemeClr val="tx1"/>
                </a:solidFill>
              </a:rPr>
              <a:t> 9,8 г спирту </a:t>
            </a:r>
            <a:r>
              <a:rPr lang="ru-RU" sz="2000" dirty="0" err="1">
                <a:solidFill>
                  <a:schemeClr val="tx1"/>
                </a:solidFill>
              </a:rPr>
              <a:t>етилового</a:t>
            </a:r>
            <a:r>
              <a:rPr lang="ru-RU" sz="2000" dirty="0">
                <a:solidFill>
                  <a:schemeClr val="tx1"/>
                </a:solidFill>
              </a:rPr>
              <a:t> 45 %, в </a:t>
            </a:r>
            <a:r>
              <a:rPr lang="ru-RU" sz="2000" dirty="0" err="1">
                <a:solidFill>
                  <a:schemeClr val="tx1"/>
                </a:solidFill>
              </a:rPr>
              <a:t>інші</a:t>
            </a:r>
            <a:r>
              <a:rPr lang="ru-RU" sz="2000" dirty="0">
                <a:solidFill>
                  <a:schemeClr val="tx1"/>
                </a:solidFill>
              </a:rPr>
              <a:t> два (С2, С3) - 9,9 г спирту </a:t>
            </a:r>
            <a:r>
              <a:rPr lang="ru-RU" sz="2000" dirty="0" err="1">
                <a:solidFill>
                  <a:schemeClr val="tx1"/>
                </a:solidFill>
              </a:rPr>
              <a:t>етилового</a:t>
            </a:r>
            <a:r>
              <a:rPr lang="ru-RU" sz="2000" dirty="0">
                <a:solidFill>
                  <a:schemeClr val="tx1"/>
                </a:solidFill>
              </a:rPr>
              <a:t> 45 %. </a:t>
            </a:r>
            <a:r>
              <a:rPr lang="ru-RU" sz="2000" dirty="0" err="1">
                <a:solidFill>
                  <a:schemeClr val="tx1"/>
                </a:solidFill>
              </a:rPr>
              <a:t>Потім</a:t>
            </a:r>
            <a:r>
              <a:rPr lang="ru-RU" sz="2000" dirty="0">
                <a:solidFill>
                  <a:schemeClr val="tx1"/>
                </a:solidFill>
              </a:rPr>
              <a:t> у флакон з </a:t>
            </a:r>
            <a:r>
              <a:rPr lang="ru-RU" sz="2000" dirty="0" err="1">
                <a:solidFill>
                  <a:schemeClr val="tx1"/>
                </a:solidFill>
              </a:rPr>
              <a:t>позначенням</a:t>
            </a:r>
            <a:r>
              <a:rPr lang="ru-RU" sz="2000" dirty="0">
                <a:solidFill>
                  <a:schemeClr val="tx1"/>
                </a:solidFill>
              </a:rPr>
              <a:t> С1 </a:t>
            </a:r>
            <a:r>
              <a:rPr lang="ru-RU" sz="2000" dirty="0" err="1">
                <a:solidFill>
                  <a:schemeClr val="tx1"/>
                </a:solidFill>
              </a:rPr>
              <a:t>відважують</a:t>
            </a:r>
            <a:r>
              <a:rPr lang="ru-RU" sz="2000" dirty="0">
                <a:solidFill>
                  <a:schemeClr val="tx1"/>
                </a:solidFill>
              </a:rPr>
              <a:t> 0,2 г (6 </a:t>
            </a:r>
            <a:r>
              <a:rPr lang="ru-RU" sz="2000" dirty="0" err="1">
                <a:solidFill>
                  <a:schemeClr val="tx1"/>
                </a:solidFill>
              </a:rPr>
              <a:t>крапель</a:t>
            </a:r>
            <a:r>
              <a:rPr lang="ru-RU" sz="2000" dirty="0">
                <a:solidFill>
                  <a:schemeClr val="tx1"/>
                </a:solidFill>
              </a:rPr>
              <a:t>) </a:t>
            </a:r>
            <a:r>
              <a:rPr lang="ru-RU" sz="2000" dirty="0" err="1">
                <a:solidFill>
                  <a:schemeClr val="tx1"/>
                </a:solidFill>
              </a:rPr>
              <a:t>матричної</a:t>
            </a:r>
            <a:r>
              <a:rPr lang="ru-RU" sz="2000" dirty="0">
                <a:solidFill>
                  <a:schemeClr val="tx1"/>
                </a:solidFill>
              </a:rPr>
              <a:t> настойки «</a:t>
            </a:r>
            <a:r>
              <a:rPr lang="en-US" sz="2000" dirty="0" err="1">
                <a:solidFill>
                  <a:schemeClr val="tx1"/>
                </a:solidFill>
              </a:rPr>
              <a:t>Rubus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l-GR" sz="2000" dirty="0">
                <a:solidFill>
                  <a:schemeClr val="tx1"/>
                </a:solidFill>
              </a:rPr>
              <a:t>θ», </a:t>
            </a:r>
            <a:r>
              <a:rPr lang="ru-RU" sz="2000" dirty="0" err="1">
                <a:solidFill>
                  <a:schemeClr val="tx1"/>
                </a:solidFill>
              </a:rPr>
              <a:t>закривають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кришкою</a:t>
            </a:r>
            <a:r>
              <a:rPr lang="ru-RU" sz="2000" dirty="0">
                <a:solidFill>
                  <a:schemeClr val="tx1"/>
                </a:solidFill>
              </a:rPr>
              <a:t> і </a:t>
            </a:r>
            <a:r>
              <a:rPr lang="ru-RU" sz="2000" dirty="0" err="1">
                <a:solidFill>
                  <a:schemeClr val="tx1"/>
                </a:solidFill>
              </a:rPr>
              <a:t>енергійно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струшують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зверху</a:t>
            </a:r>
            <a:r>
              <a:rPr lang="ru-RU" sz="2000" dirty="0">
                <a:solidFill>
                  <a:schemeClr val="tx1"/>
                </a:solidFill>
              </a:rPr>
              <a:t> вниз 10 раз (</a:t>
            </a:r>
            <a:r>
              <a:rPr lang="ru-RU" sz="2000" dirty="0" err="1">
                <a:solidFill>
                  <a:schemeClr val="tx1"/>
                </a:solidFill>
              </a:rPr>
              <a:t>потенціюють</a:t>
            </a:r>
            <a:r>
              <a:rPr lang="ru-RU" sz="2000" dirty="0">
                <a:solidFill>
                  <a:schemeClr val="tx1"/>
                </a:solidFill>
              </a:rPr>
              <a:t>). </a:t>
            </a:r>
            <a:r>
              <a:rPr lang="ru-RU" sz="2000" dirty="0" err="1">
                <a:solidFill>
                  <a:schemeClr val="tx1"/>
                </a:solidFill>
              </a:rPr>
              <a:t>Після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цього</a:t>
            </a:r>
            <a:r>
              <a:rPr lang="ru-RU" sz="2000" dirty="0">
                <a:solidFill>
                  <a:schemeClr val="tx1"/>
                </a:solidFill>
              </a:rPr>
              <a:t> з флакона С1 </a:t>
            </a:r>
            <a:r>
              <a:rPr lang="ru-RU" sz="2000" dirty="0" err="1">
                <a:solidFill>
                  <a:schemeClr val="tx1"/>
                </a:solidFill>
              </a:rPr>
              <a:t>додають</a:t>
            </a:r>
            <a:r>
              <a:rPr lang="ru-RU" sz="2000" dirty="0">
                <a:solidFill>
                  <a:schemeClr val="tx1"/>
                </a:solidFill>
              </a:rPr>
              <a:t> 0,1 г (3 </a:t>
            </a:r>
            <a:r>
              <a:rPr lang="ru-RU" sz="2000" dirty="0" err="1">
                <a:solidFill>
                  <a:schemeClr val="tx1"/>
                </a:solidFill>
              </a:rPr>
              <a:t>краплі</a:t>
            </a:r>
            <a:r>
              <a:rPr lang="ru-RU" sz="2000" dirty="0">
                <a:solidFill>
                  <a:schemeClr val="tx1"/>
                </a:solidFill>
              </a:rPr>
              <a:t>) </a:t>
            </a:r>
            <a:r>
              <a:rPr lang="ru-RU" sz="2000" dirty="0" err="1">
                <a:solidFill>
                  <a:schemeClr val="tx1"/>
                </a:solidFill>
              </a:rPr>
              <a:t>дилюції</a:t>
            </a:r>
            <a:r>
              <a:rPr lang="ru-RU" sz="2000" dirty="0">
                <a:solidFill>
                  <a:schemeClr val="tx1"/>
                </a:solidFill>
              </a:rPr>
              <a:t> у флакон з </a:t>
            </a:r>
            <a:r>
              <a:rPr lang="ru-RU" sz="2000" dirty="0" err="1">
                <a:solidFill>
                  <a:schemeClr val="tx1"/>
                </a:solidFill>
              </a:rPr>
              <a:t>написом</a:t>
            </a:r>
            <a:r>
              <a:rPr lang="ru-RU" sz="2000" dirty="0">
                <a:solidFill>
                  <a:schemeClr val="tx1"/>
                </a:solidFill>
              </a:rPr>
              <a:t> С2 і </a:t>
            </a:r>
            <a:r>
              <a:rPr lang="ru-RU" sz="2000" dirty="0" err="1">
                <a:solidFill>
                  <a:schemeClr val="tx1"/>
                </a:solidFill>
              </a:rPr>
              <a:t>знову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струшують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зверху</a:t>
            </a:r>
            <a:r>
              <a:rPr lang="ru-RU" sz="2000" dirty="0">
                <a:solidFill>
                  <a:schemeClr val="tx1"/>
                </a:solidFill>
              </a:rPr>
              <a:t> вниз 10 раз (</a:t>
            </a:r>
            <a:r>
              <a:rPr lang="ru-RU" sz="2000" dirty="0" err="1">
                <a:solidFill>
                  <a:schemeClr val="tx1"/>
                </a:solidFill>
              </a:rPr>
              <a:t>потенціюють</a:t>
            </a:r>
            <a:r>
              <a:rPr lang="ru-RU" sz="2000" dirty="0">
                <a:solidFill>
                  <a:schemeClr val="tx1"/>
                </a:solidFill>
              </a:rPr>
              <a:t>). </a:t>
            </a:r>
            <a:r>
              <a:rPr lang="ru-RU" sz="2000" dirty="0" err="1">
                <a:solidFill>
                  <a:schemeClr val="tx1"/>
                </a:solidFill>
              </a:rPr>
              <a:t>Далі</a:t>
            </a:r>
            <a:r>
              <a:rPr lang="ru-RU" sz="2000" dirty="0">
                <a:solidFill>
                  <a:schemeClr val="tx1"/>
                </a:solidFill>
              </a:rPr>
              <a:t> у флакон С3 </a:t>
            </a:r>
            <a:r>
              <a:rPr lang="ru-RU" sz="2000" dirty="0" err="1">
                <a:solidFill>
                  <a:schemeClr val="tx1"/>
                </a:solidFill>
              </a:rPr>
              <a:t>відважують</a:t>
            </a:r>
            <a:r>
              <a:rPr lang="ru-RU" sz="2000" dirty="0">
                <a:solidFill>
                  <a:schemeClr val="tx1"/>
                </a:solidFill>
              </a:rPr>
              <a:t> 0,1 г (3 </a:t>
            </a:r>
            <a:r>
              <a:rPr lang="ru-RU" sz="2000" dirty="0" err="1">
                <a:solidFill>
                  <a:schemeClr val="tx1"/>
                </a:solidFill>
              </a:rPr>
              <a:t>краплі</a:t>
            </a:r>
            <a:r>
              <a:rPr lang="ru-RU" sz="2000" dirty="0">
                <a:solidFill>
                  <a:schemeClr val="tx1"/>
                </a:solidFill>
              </a:rPr>
              <a:t>) </a:t>
            </a: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С2, </a:t>
            </a:r>
            <a:r>
              <a:rPr lang="ru-RU" sz="2000" dirty="0" err="1">
                <a:solidFill>
                  <a:schemeClr val="tx1"/>
                </a:solidFill>
              </a:rPr>
              <a:t>закупорюють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потенціюють</a:t>
            </a:r>
            <a:r>
              <a:rPr lang="ru-RU" sz="2000" dirty="0">
                <a:solidFill>
                  <a:schemeClr val="tx1"/>
                </a:solidFill>
              </a:rPr>
              <a:t> 10 раз. </a:t>
            </a:r>
            <a:r>
              <a:rPr lang="ru-RU" sz="2000" dirty="0" err="1">
                <a:solidFill>
                  <a:schemeClr val="tx1"/>
                </a:solidFill>
              </a:rPr>
              <a:t>Наклеюють</a:t>
            </a:r>
            <a:r>
              <a:rPr lang="ru-RU" sz="2000" dirty="0">
                <a:solidFill>
                  <a:schemeClr val="tx1"/>
                </a:solidFill>
              </a:rPr>
              <a:t> № рецепта. </a:t>
            </a:r>
            <a:r>
              <a:rPr lang="ru-RU" sz="2000" dirty="0" err="1">
                <a:solidFill>
                  <a:schemeClr val="tx1"/>
                </a:solidFill>
              </a:rPr>
              <a:t>Заповнюють</a:t>
            </a:r>
            <a:r>
              <a:rPr lang="ru-RU" sz="2000" dirty="0">
                <a:solidFill>
                  <a:schemeClr val="tx1"/>
                </a:solidFill>
              </a:rPr>
              <a:t> ППК (</a:t>
            </a:r>
            <a:r>
              <a:rPr lang="ru-RU" sz="2000" dirty="0" err="1">
                <a:solidFill>
                  <a:schemeClr val="tx1"/>
                </a:solidFill>
              </a:rPr>
              <a:t>лицьова</a:t>
            </a:r>
            <a:r>
              <a:rPr lang="ru-RU" sz="2000" dirty="0">
                <a:solidFill>
                  <a:schemeClr val="tx1"/>
                </a:solidFill>
              </a:rPr>
              <a:t> сторона).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974533"/>
            <a:ext cx="8229600" cy="65403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 err="1" smtClean="0">
                <a:solidFill>
                  <a:schemeClr val="tx1"/>
                </a:solidFill>
              </a:rPr>
              <a:t>Технологія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675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6. Приклад 2 </a:t>
            </a:r>
            <a:r>
              <a:rPr lang="ru-RU" sz="3600" b="1" dirty="0" err="1">
                <a:solidFill>
                  <a:schemeClr val="tx1"/>
                </a:solidFill>
              </a:rPr>
              <a:t>Rp</a:t>
            </a:r>
            <a:r>
              <a:rPr lang="ru-RU" sz="3600" b="1" dirty="0">
                <a:solidFill>
                  <a:schemeClr val="tx1"/>
                </a:solidFill>
              </a:rPr>
              <a:t>.: </a:t>
            </a:r>
            <a:r>
              <a:rPr lang="ru-RU" sz="3600" b="1" dirty="0" err="1">
                <a:solidFill>
                  <a:schemeClr val="tx1"/>
                </a:solidFill>
              </a:rPr>
              <a:t>Dilutio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Rubus</a:t>
            </a:r>
            <a:r>
              <a:rPr lang="ru-RU" sz="3600" b="1" dirty="0">
                <a:solidFill>
                  <a:schemeClr val="tx1"/>
                </a:solidFill>
              </a:rPr>
              <a:t> С3 – 10,0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        					</a:t>
            </a:r>
            <a:r>
              <a:rPr lang="ru-RU" sz="3600" b="1" dirty="0">
                <a:solidFill>
                  <a:schemeClr val="tx1"/>
                </a:solidFill>
              </a:rPr>
              <a:t>D. S. По 7-10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згідно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розкладу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169456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Содержимое 2"/>
          <p:cNvSpPr>
            <a:spLocks noGrp="1"/>
          </p:cNvSpPr>
          <p:nvPr>
            <p:ph idx="1"/>
          </p:nvPr>
        </p:nvSpPr>
        <p:spPr>
          <a:xfrm>
            <a:off x="1177666" y="2106991"/>
            <a:ext cx="10058400" cy="2676024"/>
          </a:xfrm>
        </p:spPr>
        <p:txBody>
          <a:bodyPr/>
          <a:lstStyle/>
          <a:p>
            <a:pPr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ППК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err="1" smtClean="0">
                <a:solidFill>
                  <a:schemeClr val="tx1"/>
                </a:solidFill>
              </a:rPr>
              <a:t>лицьовий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бік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Дата                 № рецепта</a:t>
            </a:r>
          </a:p>
          <a:p>
            <a:pPr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en-US" dirty="0" err="1" smtClean="0">
                <a:solidFill>
                  <a:schemeClr val="tx1"/>
                </a:solidFill>
              </a:rPr>
              <a:t>Spiritus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aethylici</a:t>
            </a:r>
            <a:r>
              <a:rPr lang="ru-RU" dirty="0" smtClean="0">
                <a:solidFill>
                  <a:schemeClr val="tx1"/>
                </a:solidFill>
              </a:rPr>
              <a:t> 45 % 9,9</a:t>
            </a:r>
          </a:p>
          <a:p>
            <a:pPr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en-US" u="sng" dirty="0" err="1" smtClean="0">
                <a:solidFill>
                  <a:schemeClr val="tx1"/>
                </a:solidFill>
              </a:rPr>
              <a:t>Dilutio</a:t>
            </a:r>
            <a:r>
              <a:rPr lang="en-US" u="sng" dirty="0" smtClean="0">
                <a:solidFill>
                  <a:schemeClr val="tx1"/>
                </a:solidFill>
              </a:rPr>
              <a:t> </a:t>
            </a:r>
            <a:r>
              <a:rPr lang="en-US" u="sng" dirty="0" err="1" smtClean="0">
                <a:solidFill>
                  <a:schemeClr val="tx1"/>
                </a:solidFill>
              </a:rPr>
              <a:t>Rubus</a:t>
            </a:r>
            <a:r>
              <a:rPr lang="en-US" u="sng" dirty="0" smtClean="0">
                <a:solidFill>
                  <a:schemeClr val="tx1"/>
                </a:solidFill>
              </a:rPr>
              <a:t> </a:t>
            </a:r>
            <a:r>
              <a:rPr lang="ru-RU" u="sng" dirty="0" smtClean="0">
                <a:solidFill>
                  <a:schemeClr val="tx1"/>
                </a:solidFill>
              </a:rPr>
              <a:t>С2 0,1</a:t>
            </a:r>
            <a:r>
              <a:rPr lang="en-US" u="sng" dirty="0" smtClean="0">
                <a:solidFill>
                  <a:schemeClr val="tx1"/>
                </a:solidFill>
              </a:rPr>
              <a:t> (</a:t>
            </a:r>
            <a:r>
              <a:rPr lang="en-US" u="sng" dirty="0" err="1" smtClean="0">
                <a:solidFill>
                  <a:schemeClr val="tx1"/>
                </a:solidFill>
              </a:rPr>
              <a:t>gtts</a:t>
            </a:r>
            <a:r>
              <a:rPr lang="en-US" u="sng" dirty="0" smtClean="0">
                <a:solidFill>
                  <a:schemeClr val="tx1"/>
                </a:solidFill>
              </a:rPr>
              <a:t>. III) </a:t>
            </a:r>
            <a:r>
              <a:rPr lang="ru-RU" u="sng" dirty="0" smtClean="0">
                <a:solidFill>
                  <a:schemeClr val="tx1"/>
                </a:solidFill>
              </a:rPr>
              <a:t>	</a:t>
            </a:r>
            <a:endParaRPr lang="ru-RU" dirty="0" smtClean="0">
              <a:solidFill>
                <a:schemeClr val="tx1"/>
              </a:solidFill>
            </a:endParaRPr>
          </a:p>
          <a:p>
            <a:pPr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uk-UA" dirty="0" smtClean="0">
                <a:solidFill>
                  <a:schemeClr val="tx1"/>
                </a:solidFill>
              </a:rPr>
              <a:t>		          </a:t>
            </a:r>
            <a:r>
              <a:rPr lang="en-US" dirty="0" smtClean="0">
                <a:solidFill>
                  <a:schemeClr val="tx1"/>
                </a:solidFill>
              </a:rPr>
              <a:t>m</a:t>
            </a:r>
            <a:r>
              <a:rPr lang="ru-RU" dirty="0" smtClean="0">
                <a:solidFill>
                  <a:schemeClr val="tx1"/>
                </a:solidFill>
              </a:rPr>
              <a:t> = 10,0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i="1" dirty="0" err="1" smtClean="0">
                <a:solidFill>
                  <a:schemeClr val="tx1"/>
                </a:solidFill>
              </a:rPr>
              <a:t>Пригот</a:t>
            </a:r>
            <a:r>
              <a:rPr lang="uk-UA" i="1" dirty="0" err="1" smtClean="0">
                <a:solidFill>
                  <a:schemeClr val="tx1"/>
                </a:solidFill>
              </a:rPr>
              <a:t>ував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i="1" dirty="0" smtClean="0">
                <a:solidFill>
                  <a:schemeClr val="tx1"/>
                </a:solidFill>
              </a:rPr>
              <a:t>П</a:t>
            </a:r>
            <a:r>
              <a:rPr lang="uk-UA" i="1" dirty="0" err="1" smtClean="0">
                <a:solidFill>
                  <a:schemeClr val="tx1"/>
                </a:solidFill>
              </a:rPr>
              <a:t>еревірив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uk-UA" i="1" dirty="0" smtClean="0">
                <a:solidFill>
                  <a:schemeClr val="tx1"/>
                </a:solidFill>
              </a:rPr>
              <a:t>Відпустив (підпис)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7666" y="1004836"/>
            <a:ext cx="10058400" cy="63204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3200" b="1" i="1" dirty="0" err="1">
                <a:solidFill>
                  <a:schemeClr val="tx1"/>
                </a:solidFill>
              </a:rPr>
              <a:t>Лицьовий</a:t>
            </a:r>
            <a:r>
              <a:rPr lang="ru-RU" sz="3200" b="1" i="1" dirty="0">
                <a:solidFill>
                  <a:schemeClr val="tx1"/>
                </a:solidFill>
              </a:rPr>
              <a:t> </a:t>
            </a:r>
            <a:r>
              <a:rPr lang="ru-RU" sz="3200" b="1" i="1" dirty="0" err="1">
                <a:solidFill>
                  <a:schemeClr val="tx1"/>
                </a:solidFill>
              </a:rPr>
              <a:t>бік</a:t>
            </a:r>
            <a:r>
              <a:rPr lang="ru-RU" sz="3200" b="1" i="1" dirty="0">
                <a:solidFill>
                  <a:schemeClr val="tx1"/>
                </a:solidFill>
              </a:rPr>
              <a:t> паспорта </a:t>
            </a:r>
            <a:r>
              <a:rPr lang="ru-RU" sz="3200" b="1" i="1" dirty="0" err="1">
                <a:solidFill>
                  <a:schemeClr val="tx1"/>
                </a:solidFill>
              </a:rPr>
              <a:t>письмового</a:t>
            </a:r>
            <a:r>
              <a:rPr lang="ru-RU" sz="3200" b="1" i="1" dirty="0">
                <a:solidFill>
                  <a:schemeClr val="tx1"/>
                </a:solidFill>
              </a:rPr>
              <a:t> контролю (ППК)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675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6. Приклад 2 </a:t>
            </a:r>
            <a:r>
              <a:rPr lang="ru-RU" sz="3600" b="1" dirty="0" err="1">
                <a:solidFill>
                  <a:schemeClr val="tx1"/>
                </a:solidFill>
              </a:rPr>
              <a:t>Rp</a:t>
            </a:r>
            <a:r>
              <a:rPr lang="ru-RU" sz="3600" b="1" dirty="0">
                <a:solidFill>
                  <a:schemeClr val="tx1"/>
                </a:solidFill>
              </a:rPr>
              <a:t>.: </a:t>
            </a:r>
            <a:r>
              <a:rPr lang="ru-RU" sz="3600" b="1" dirty="0" err="1">
                <a:solidFill>
                  <a:schemeClr val="tx1"/>
                </a:solidFill>
              </a:rPr>
              <a:t>Dilutio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Rubus</a:t>
            </a:r>
            <a:r>
              <a:rPr lang="ru-RU" sz="3600" b="1" dirty="0">
                <a:solidFill>
                  <a:schemeClr val="tx1"/>
                </a:solidFill>
              </a:rPr>
              <a:t> С3 – 10,0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        					</a:t>
            </a:r>
            <a:r>
              <a:rPr lang="ru-RU" sz="3600" b="1" dirty="0">
                <a:solidFill>
                  <a:schemeClr val="tx1"/>
                </a:solidFill>
              </a:rPr>
              <a:t>D. S. По 7-10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згідно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розкладу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197362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Содержимое 2"/>
          <p:cNvSpPr>
            <a:spLocks noGrp="1"/>
          </p:cNvSpPr>
          <p:nvPr>
            <p:ph idx="1"/>
          </p:nvPr>
        </p:nvSpPr>
        <p:spPr>
          <a:xfrm>
            <a:off x="459180" y="2348546"/>
            <a:ext cx="7638941" cy="16004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dirty="0" err="1" smtClean="0">
                <a:solidFill>
                  <a:schemeClr val="tx1"/>
                </a:solidFill>
              </a:rPr>
              <a:t>Оформлюють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етикетками</a:t>
            </a:r>
            <a:r>
              <a:rPr lang="ru-RU" dirty="0" smtClean="0">
                <a:solidFill>
                  <a:schemeClr val="tx1"/>
                </a:solidFill>
              </a:rPr>
              <a:t>: «</a:t>
            </a:r>
            <a:r>
              <a:rPr lang="ru-RU" dirty="0" err="1" smtClean="0">
                <a:solidFill>
                  <a:schemeClr val="tx1"/>
                </a:solidFill>
              </a:rPr>
              <a:t>Внутрішнє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Зберіати</a:t>
            </a: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прохолодному</a:t>
            </a:r>
            <a:r>
              <a:rPr lang="ru-RU" dirty="0" smtClean="0">
                <a:solidFill>
                  <a:schemeClr val="tx1"/>
                </a:solidFill>
              </a:rPr>
              <a:t> та </a:t>
            </a:r>
            <a:r>
              <a:rPr lang="ru-RU" dirty="0" err="1" smtClean="0">
                <a:solidFill>
                  <a:schemeClr val="tx1"/>
                </a:solidFill>
              </a:rPr>
              <a:t>захищеному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світла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місці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Берегти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дітей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  <a:endParaRPr lang="uk-UA" dirty="0" smtClean="0">
              <a:solidFill>
                <a:schemeClr val="tx1"/>
              </a:solidFill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Даний гомеопатичний препарат використовується для лікування  та профілактики клімактеричних станів.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59174"/>
            <a:ext cx="10058400" cy="76485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b="1" i="1" dirty="0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dirty="0" smtClean="0">
                <a:solidFill>
                  <a:schemeClr val="tx1"/>
                </a:solidFill>
              </a:rPr>
              <a:t> до </a:t>
            </a:r>
            <a:r>
              <a:rPr lang="ru-RU" b="1" i="1" dirty="0" err="1" smtClean="0">
                <a:solidFill>
                  <a:schemeClr val="tx1"/>
                </a:solidFill>
              </a:rPr>
              <a:t>використання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6867" name="Группа 3"/>
          <p:cNvGrpSpPr>
            <a:grpSpLocks/>
          </p:cNvGrpSpPr>
          <p:nvPr/>
        </p:nvGrpSpPr>
        <p:grpSpPr bwMode="auto">
          <a:xfrm>
            <a:off x="8757140" y="1764753"/>
            <a:ext cx="3039626" cy="4565708"/>
            <a:chOff x="6248429" y="2685513"/>
            <a:chExt cx="2538413" cy="4101073"/>
          </a:xfrm>
        </p:grpSpPr>
        <p:pic>
          <p:nvPicPr>
            <p:cNvPr id="36868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6572264" y="2685513"/>
              <a:ext cx="2214578" cy="410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6869" name="Group 2"/>
            <p:cNvGrpSpPr>
              <a:grpSpLocks/>
            </p:cNvGrpSpPr>
            <p:nvPr/>
          </p:nvGrpSpPr>
          <p:grpSpPr bwMode="auto">
            <a:xfrm>
              <a:off x="6248429" y="4414855"/>
              <a:ext cx="2538413" cy="1514475"/>
              <a:chOff x="1590" y="1424"/>
              <a:chExt cx="3997" cy="2386"/>
            </a:xfrm>
          </p:grpSpPr>
          <p:sp>
            <p:nvSpPr>
              <p:cNvPr id="36870" name="Rectangle 3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399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36871" name="Rectangle 4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1416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рецепта_</a:t>
                </a:r>
                <a:r>
                  <a:rPr lang="uk-UA" sz="900" u="sng">
                    <a:latin typeface="Calibri" pitchFamily="34" charset="0"/>
                  </a:rPr>
                  <a:t>1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6872" name="Rectangle 5"/>
              <p:cNvSpPr>
                <a:spLocks noChangeArrowheads="1"/>
              </p:cNvSpPr>
              <p:nvPr/>
            </p:nvSpPr>
            <p:spPr bwMode="auto">
              <a:xfrm>
                <a:off x="2857" y="1424"/>
                <a:ext cx="1555" cy="367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аптеки_</a:t>
                </a:r>
                <a:r>
                  <a:rPr lang="uk-UA" sz="900" u="sng">
                    <a:latin typeface="Calibri" pitchFamily="34" charset="0"/>
                  </a:rPr>
                  <a:t>8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6873" name="Rectangle 6"/>
              <p:cNvSpPr>
                <a:spLocks noChangeArrowheads="1"/>
              </p:cNvSpPr>
              <p:nvPr/>
            </p:nvSpPr>
            <p:spPr bwMode="auto">
              <a:xfrm>
                <a:off x="4040" y="1424"/>
                <a:ext cx="1171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uk-UA" sz="900">
                    <a:latin typeface="Calibri" pitchFamily="34" charset="0"/>
                  </a:rPr>
                  <a:t>м</a:t>
                </a:r>
                <a:r>
                  <a:rPr lang="ru-RU" sz="900">
                    <a:latin typeface="Calibri" pitchFamily="34" charset="0"/>
                  </a:rPr>
                  <a:t>._</a:t>
                </a:r>
                <a:r>
                  <a:rPr lang="ru-RU" sz="900" u="sng">
                    <a:latin typeface="Calibri" pitchFamily="34" charset="0"/>
                  </a:rPr>
                  <a:t>Харків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36874" name="Rectangle 7"/>
              <p:cNvSpPr>
                <a:spLocks noChangeArrowheads="1"/>
              </p:cNvSpPr>
              <p:nvPr/>
            </p:nvSpPr>
            <p:spPr bwMode="auto">
              <a:xfrm>
                <a:off x="2212" y="2561"/>
                <a:ext cx="2801" cy="12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72000"/>
                  </a:lnSpc>
                </a:pP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ru-RU" sz="1200" u="sng">
                    <a:latin typeface="Constantia" pitchFamily="18" charset="0"/>
                  </a:rPr>
                  <a:t>___</a:t>
                </a:r>
                <a:r>
                  <a:rPr lang="en-US" sz="1200" u="sng">
                    <a:latin typeface="Constantia" pitchFamily="18" charset="0"/>
                  </a:rPr>
                  <a:t>Dil. Rubus </a:t>
                </a:r>
                <a:r>
                  <a:rPr lang="ru-RU" sz="1200" u="sng">
                    <a:latin typeface="Calibri" pitchFamily="34" charset="0"/>
                  </a:rPr>
                  <a:t>С3 1</a:t>
                </a:r>
                <a:r>
                  <a:rPr lang="ru-RU" sz="1200" u="sng">
                    <a:latin typeface="Times New Roman" pitchFamily="18" charset="0"/>
                  </a:rPr>
                  <a:t>0,0</a:t>
                </a:r>
                <a:r>
                  <a:rPr lang="uk-UA" sz="900">
                    <a:latin typeface="Calibri" pitchFamily="34" charset="0"/>
                  </a:rPr>
                  <a:t>_</a:t>
                </a:r>
                <a:r>
                  <a:rPr lang="ru-RU" sz="900">
                    <a:latin typeface="Calibri" pitchFamily="34" charset="0"/>
                  </a:rPr>
                  <a:t>__</a:t>
                </a:r>
                <a:br>
                  <a:rPr lang="ru-RU" sz="900">
                    <a:latin typeface="Calibri" pitchFamily="34" charset="0"/>
                  </a:rPr>
                </a:br>
                <a:endParaRPr lang="ru-RU" sz="800">
                  <a:latin typeface="Times New Roman" pitchFamily="18" charset="0"/>
                </a:endParaRPr>
              </a:p>
              <a:p>
                <a:pPr algn="ctr"/>
                <a:r>
                  <a:rPr lang="ru-RU" sz="900">
                    <a:latin typeface="Calibri" pitchFamily="34" charset="0"/>
                  </a:rPr>
                  <a:t>При</a:t>
                </a:r>
                <a:r>
                  <a:rPr lang="uk-UA" sz="900">
                    <a:latin typeface="Calibri" pitchFamily="34" charset="0"/>
                  </a:rPr>
                  <a:t>й</a:t>
                </a:r>
                <a:r>
                  <a:rPr lang="ru-RU" sz="900">
                    <a:latin typeface="Calibri" pitchFamily="34" charset="0"/>
                  </a:rPr>
                  <a:t>мат</a:t>
                </a:r>
                <a:r>
                  <a:rPr lang="uk-UA" sz="900">
                    <a:latin typeface="Calibri" pitchFamily="34" charset="0"/>
                  </a:rPr>
                  <a:t>и </a:t>
                </a:r>
                <a:r>
                  <a:rPr lang="ru-RU" sz="900">
                    <a:latin typeface="Calibri" pitchFamily="34" charset="0"/>
                  </a:rPr>
                  <a:t>по _</a:t>
                </a:r>
                <a:r>
                  <a:rPr lang="ru-RU" sz="900" u="sng">
                    <a:latin typeface="Calibri" pitchFamily="34" charset="0"/>
                  </a:rPr>
                  <a:t>7-10 </a:t>
                </a:r>
                <a:r>
                  <a:rPr lang="uk-UA" sz="900" u="sng">
                    <a:latin typeface="Calibri" pitchFamily="34" charset="0"/>
                  </a:rPr>
                  <a:t>крапель згідно до розкладу______________</a:t>
                </a:r>
                <a:endParaRPr lang="ru-RU"/>
              </a:p>
            </p:txBody>
          </p:sp>
          <p:sp>
            <p:nvSpPr>
              <p:cNvPr id="36875" name="Rectangle 8"/>
              <p:cNvSpPr>
                <a:spLocks noChangeArrowheads="1"/>
              </p:cNvSpPr>
              <p:nvPr/>
            </p:nvSpPr>
            <p:spPr bwMode="auto">
              <a:xfrm>
                <a:off x="1590" y="2220"/>
                <a:ext cx="600" cy="76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 dirty="0">
                    <a:latin typeface="Calibri" pitchFamily="34" charset="0"/>
                  </a:rPr>
                  <a:t>Дата </a:t>
                </a:r>
                <a:r>
                  <a:rPr lang="uk-UA" sz="800" dirty="0" smtClean="0">
                    <a:latin typeface="Calibri" pitchFamily="34" charset="0"/>
                  </a:rPr>
                  <a:t>02.03.2021 р.</a:t>
                </a:r>
                <a:endParaRPr lang="ru-RU" dirty="0"/>
              </a:p>
            </p:txBody>
          </p:sp>
          <p:sp>
            <p:nvSpPr>
              <p:cNvPr id="36876" name="Rectangle 9"/>
              <p:cNvSpPr>
                <a:spLocks noChangeArrowheads="1"/>
              </p:cNvSpPr>
              <p:nvPr/>
            </p:nvSpPr>
            <p:spPr bwMode="auto">
              <a:xfrm>
                <a:off x="1590" y="2985"/>
                <a:ext cx="600" cy="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>
                    <a:latin typeface="Calibri" pitchFamily="34" charset="0"/>
                  </a:rPr>
                  <a:t>П</a:t>
                </a:r>
                <a:r>
                  <a:rPr lang="uk-UA" sz="800">
                    <a:latin typeface="Calibri" pitchFamily="34" charset="0"/>
                  </a:rPr>
                  <a:t>і</a:t>
                </a:r>
                <a:r>
                  <a:rPr lang="ru-RU" sz="800">
                    <a:latin typeface="Calibri" pitchFamily="34" charset="0"/>
                  </a:rPr>
                  <a:t>дпис</a:t>
                </a:r>
                <a:r>
                  <a:rPr lang="ru-RU" sz="900">
                    <a:latin typeface="Calibri" pitchFamily="34" charset="0"/>
                  </a:rPr>
                  <a:t> </a:t>
                </a:r>
                <a:endParaRPr lang="ru-RU"/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5222" y="1423"/>
                <a:ext cx="365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Зберігати в прохолодному, захищеному від світла місці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2230" y="1806"/>
                <a:ext cx="2627" cy="398"/>
              </a:xfrm>
              <a:prstGeom prst="rect">
                <a:avLst/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ru-RU" sz="900" b="1">
                    <a:latin typeface="Calibri" pitchFamily="34" charset="0"/>
                    <a:cs typeface="Arial" pitchFamily="34" charset="0"/>
                  </a:rPr>
                  <a:t>ВНУТР</a:t>
                </a:r>
                <a:r>
                  <a:rPr lang="uk-UA" sz="900" b="1">
                    <a:latin typeface="Calibri" pitchFamily="34" charset="0"/>
                    <a:cs typeface="Arial" pitchFamily="34" charset="0"/>
                  </a:rPr>
                  <a:t>ІШНЄ</a:t>
                </a: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79" name="Rectangle 12"/>
              <p:cNvSpPr>
                <a:spLocks noChangeArrowheads="1"/>
              </p:cNvSpPr>
              <p:nvPr/>
            </p:nvSpPr>
            <p:spPr bwMode="auto">
              <a:xfrm>
                <a:off x="2198" y="2235"/>
                <a:ext cx="2767" cy="43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24000"/>
                  </a:lnSpc>
                </a:pPr>
                <a:endParaRPr lang="ru-RU" sz="800" b="1">
                  <a:latin typeface="Times New Roman" pitchFamily="18" charset="0"/>
                </a:endParaRPr>
              </a:p>
              <a:p>
                <a:pPr algn="ctr">
                  <a:lnSpc>
                    <a:spcPct val="72000"/>
                  </a:lnSpc>
                </a:pPr>
                <a:r>
                  <a:rPr lang="ru-RU" sz="900" b="1">
                    <a:latin typeface="Calibri" pitchFamily="34" charset="0"/>
                  </a:rPr>
                  <a:t>Гомеопатич</a:t>
                </a:r>
                <a:r>
                  <a:rPr lang="uk-UA" sz="900" b="1">
                    <a:latin typeface="Calibri" pitchFamily="34" charset="0"/>
                  </a:rPr>
                  <a:t>ний </a:t>
                </a:r>
                <a:r>
                  <a:rPr lang="ru-RU" sz="900" b="1">
                    <a:latin typeface="Calibri" pitchFamily="34" charset="0"/>
                  </a:rPr>
                  <a:t>л</a:t>
                </a:r>
                <a:r>
                  <a:rPr lang="uk-UA" sz="900" b="1">
                    <a:latin typeface="Calibri" pitchFamily="34" charset="0"/>
                  </a:rPr>
                  <a:t>і</a:t>
                </a:r>
                <a:r>
                  <a:rPr lang="ru-RU" sz="900" b="1">
                    <a:latin typeface="Calibri" pitchFamily="34" charset="0"/>
                  </a:rPr>
                  <a:t>карс</a:t>
                </a:r>
                <a:r>
                  <a:rPr lang="uk-UA" sz="900" b="1">
                    <a:latin typeface="Calibri" pitchFamily="34" charset="0"/>
                  </a:rPr>
                  <a:t>ький</a:t>
                </a:r>
                <a:r>
                  <a:rPr lang="ru-RU" sz="900" b="1">
                    <a:latin typeface="Calibri" pitchFamily="34" charset="0"/>
                  </a:rPr>
                  <a:t> </a:t>
                </a:r>
                <a:r>
                  <a:rPr lang="uk-UA" sz="900" b="1">
                    <a:latin typeface="Calibri" pitchFamily="34" charset="0"/>
                  </a:rPr>
                  <a:t>засіб</a:t>
                </a:r>
                <a:endParaRPr lang="ru-RU"/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4965" y="1423"/>
                <a:ext cx="24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ru-RU" sz="900" dirty="0">
                    <a:latin typeface="Calibri" pitchFamily="34" charset="0"/>
                    <a:cs typeface="Arial" pitchFamily="34" charset="0"/>
                  </a:rPr>
                  <a:t>Бер</a:t>
                </a:r>
                <a:r>
                  <a:rPr lang="uk-UA" sz="900" dirty="0" err="1">
                    <a:latin typeface="Calibri" pitchFamily="34" charset="0"/>
                    <a:cs typeface="Arial" pitchFamily="34" charset="0"/>
                  </a:rPr>
                  <a:t>егти</a:t>
                </a: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 від дітей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8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675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6. Приклад 2 </a:t>
            </a:r>
            <a:r>
              <a:rPr lang="ru-RU" sz="3600" b="1" dirty="0" err="1">
                <a:solidFill>
                  <a:schemeClr val="tx1"/>
                </a:solidFill>
              </a:rPr>
              <a:t>Rp</a:t>
            </a:r>
            <a:r>
              <a:rPr lang="ru-RU" sz="3600" b="1" dirty="0">
                <a:solidFill>
                  <a:schemeClr val="tx1"/>
                </a:solidFill>
              </a:rPr>
              <a:t>.: </a:t>
            </a:r>
            <a:r>
              <a:rPr lang="ru-RU" sz="3600" b="1" dirty="0" err="1">
                <a:solidFill>
                  <a:schemeClr val="tx1"/>
                </a:solidFill>
              </a:rPr>
              <a:t>Dilutio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Rubus</a:t>
            </a:r>
            <a:r>
              <a:rPr lang="ru-RU" sz="3600" b="1" dirty="0">
                <a:solidFill>
                  <a:schemeClr val="tx1"/>
                </a:solidFill>
              </a:rPr>
              <a:t> С3 – 10,0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        					</a:t>
            </a:r>
            <a:r>
              <a:rPr lang="ru-RU" sz="3600" b="1" dirty="0">
                <a:solidFill>
                  <a:schemeClr val="tx1"/>
                </a:solidFill>
              </a:rPr>
              <a:t>D. S. По 7-10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згідно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розкладу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28634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prende los mejores beneficios de utilizar medicina natural — Mejor con  Sal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7238" y="2962830"/>
            <a:ext cx="7797521" cy="3015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Штамп </a:t>
            </a:r>
            <a:r>
              <a:rPr lang="ru-RU" i="1" dirty="0" err="1" smtClean="0">
                <a:solidFill>
                  <a:schemeClr val="tx1"/>
                </a:solidFill>
              </a:rPr>
              <a:t>лікувально-профілактичного</a:t>
            </a:r>
            <a:r>
              <a:rPr lang="ru-RU" i="1" dirty="0" smtClean="0">
                <a:solidFill>
                  <a:schemeClr val="tx1"/>
                </a:solidFill>
              </a:rPr>
              <a:t> закладу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Дата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</a:rPr>
              <a:t>ім'я</a:t>
            </a:r>
            <a:r>
              <a:rPr lang="ru-RU" i="1" dirty="0" smtClean="0">
                <a:solidFill>
                  <a:schemeClr val="tx1"/>
                </a:solidFill>
              </a:rPr>
              <a:t> та </a:t>
            </a:r>
            <a:r>
              <a:rPr lang="ru-RU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i="1" dirty="0" smtClean="0">
                <a:solidFill>
                  <a:schemeClr val="tx1"/>
                </a:solidFill>
              </a:rPr>
              <a:t> хворого, </a:t>
            </a:r>
            <a:r>
              <a:rPr lang="ru-RU" i="1" dirty="0" err="1" smtClean="0">
                <a:solidFill>
                  <a:schemeClr val="tx1"/>
                </a:solidFill>
              </a:rPr>
              <a:t>вік</a:t>
            </a:r>
            <a:endParaRPr lang="ru-RU" i="1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</a:rPr>
              <a:t>ім'я</a:t>
            </a:r>
            <a:r>
              <a:rPr lang="ru-RU" i="1" dirty="0" smtClean="0">
                <a:solidFill>
                  <a:schemeClr val="tx1"/>
                </a:solidFill>
              </a:rPr>
              <a:t> та </a:t>
            </a:r>
            <a:r>
              <a:rPr lang="ru-RU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uk-UA" i="1" dirty="0" smtClean="0">
                <a:solidFill>
                  <a:schemeClr val="tx1"/>
                </a:solidFill>
              </a:rPr>
              <a:t>	</a:t>
            </a:r>
            <a:r>
              <a:rPr lang="en-US" i="1" dirty="0" err="1" smtClean="0">
                <a:solidFill>
                  <a:schemeClr val="tx1"/>
                </a:solidFill>
              </a:rPr>
              <a:t>Rp</a:t>
            </a:r>
            <a:r>
              <a:rPr lang="en-US" i="1" dirty="0" smtClean="0">
                <a:solidFill>
                  <a:schemeClr val="tx1"/>
                </a:solidFill>
              </a:rPr>
              <a:t>.: </a:t>
            </a:r>
            <a:r>
              <a:rPr lang="uk-UA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Dilutio</a:t>
            </a:r>
            <a:r>
              <a:rPr lang="en-US" i="1" dirty="0" smtClean="0">
                <a:solidFill>
                  <a:schemeClr val="tx1"/>
                </a:solidFill>
              </a:rPr>
              <a:t> Magnesium </a:t>
            </a:r>
            <a:r>
              <a:rPr lang="en-US" i="1" dirty="0" err="1" smtClean="0">
                <a:solidFill>
                  <a:schemeClr val="tx1"/>
                </a:solidFill>
              </a:rPr>
              <a:t>sulfuricum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it-IT" i="1" dirty="0" smtClean="0">
                <a:solidFill>
                  <a:schemeClr val="tx1"/>
                </a:solidFill>
              </a:rPr>
              <a:t>X</a:t>
            </a:r>
            <a:r>
              <a:rPr lang="ru-RU" i="1" dirty="0" smtClean="0">
                <a:solidFill>
                  <a:schemeClr val="tx1"/>
                </a:solidFill>
              </a:rPr>
              <a:t>3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i="1" dirty="0" smtClean="0">
                <a:solidFill>
                  <a:schemeClr val="tx1"/>
                </a:solidFill>
              </a:rPr>
              <a:t>– 10,0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	D. S. По 10</a:t>
            </a:r>
            <a:r>
              <a:rPr lang="uk-UA" i="1" dirty="0" smtClean="0">
                <a:solidFill>
                  <a:schemeClr val="tx1"/>
                </a:solidFill>
              </a:rPr>
              <a:t> крапель вечері </a:t>
            </a:r>
            <a:r>
              <a:rPr lang="ru-RU" i="1" dirty="0" smtClean="0">
                <a:solidFill>
                  <a:schemeClr val="tx1"/>
                </a:solidFill>
              </a:rPr>
              <a:t>за 30 </a:t>
            </a:r>
            <a:r>
              <a:rPr lang="ru-RU" i="1" dirty="0" err="1" smtClean="0">
                <a:solidFill>
                  <a:schemeClr val="tx1"/>
                </a:solidFill>
              </a:rPr>
              <a:t>хвилин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x-none" i="1" dirty="0" smtClean="0">
                <a:solidFill>
                  <a:schemeClr val="tx1"/>
                </a:solidFill>
              </a:rPr>
              <a:t>до </a:t>
            </a:r>
            <a:r>
              <a:rPr lang="uk-UA" i="1" dirty="0" smtClean="0">
                <a:solidFill>
                  <a:schemeClr val="tx1"/>
                </a:solidFill>
              </a:rPr>
              <a:t>їжі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Особова</a:t>
            </a:r>
            <a:r>
              <a:rPr lang="ru-RU" i="1" dirty="0" smtClean="0">
                <a:solidFill>
                  <a:schemeClr val="tx1"/>
                </a:solidFill>
              </a:rPr>
              <a:t> печатка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marL="274320" indent="-27432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274320" indent="-27432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Характеристика </a:t>
            </a:r>
            <a:r>
              <a:rPr lang="ru-RU" b="1" i="1" dirty="0" err="1" smtClean="0">
                <a:solidFill>
                  <a:schemeClr val="tx1"/>
                </a:solidFill>
              </a:rPr>
              <a:t>лікарського</a:t>
            </a:r>
            <a:r>
              <a:rPr lang="ru-RU" b="1" i="1" dirty="0" smtClean="0">
                <a:solidFill>
                  <a:schemeClr val="tx1"/>
                </a:solidFill>
              </a:rPr>
              <a:t> препарату. </a:t>
            </a:r>
            <a:r>
              <a:rPr lang="ru-RU" dirty="0" err="1" smtClean="0">
                <a:solidFill>
                  <a:schemeClr val="tx1"/>
                </a:solidFill>
              </a:rPr>
              <a:t>гомеопатичні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краплі</a:t>
            </a:r>
            <a:r>
              <a:rPr lang="ru-RU" dirty="0" smtClean="0">
                <a:solidFill>
                  <a:schemeClr val="tx1"/>
                </a:solidFill>
              </a:rPr>
              <a:t>, до складу </a:t>
            </a:r>
            <a:r>
              <a:rPr lang="ru-RU" dirty="0" err="1" smtClean="0">
                <a:solidFill>
                  <a:schemeClr val="tx1"/>
                </a:solidFill>
              </a:rPr>
              <a:t>яких</a:t>
            </a:r>
            <a:r>
              <a:rPr lang="ru-RU" dirty="0" smtClean="0">
                <a:solidFill>
                  <a:schemeClr val="tx1"/>
                </a:solidFill>
              </a:rPr>
              <a:t> входить </a:t>
            </a:r>
            <a:r>
              <a:rPr lang="ru-RU" dirty="0" err="1" smtClean="0">
                <a:solidFill>
                  <a:schemeClr val="tx1"/>
                </a:solidFill>
              </a:rPr>
              <a:t>сировина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мінерального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походження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Магнію</a:t>
            </a:r>
            <a:r>
              <a:rPr lang="ru-RU" dirty="0" smtClean="0">
                <a:solidFill>
                  <a:schemeClr val="tx1"/>
                </a:solidFill>
              </a:rPr>
              <a:t> сульфат.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728316"/>
            <a:ext cx="10058400" cy="1013879"/>
          </a:xfrm>
          <a:solidFill>
            <a:srgbClr val="FFFF99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sz="3200" b="1" dirty="0" err="1">
                <a:solidFill>
                  <a:schemeClr val="tx1"/>
                </a:solidFill>
              </a:rPr>
              <a:t>Rp</a:t>
            </a:r>
            <a:r>
              <a:rPr sz="3200" b="1" dirty="0">
                <a:solidFill>
                  <a:schemeClr val="tx1"/>
                </a:solidFill>
              </a:rPr>
              <a:t>.: </a:t>
            </a:r>
            <a:r>
              <a:rPr lang="de-DE" sz="3200" b="1" dirty="0" err="1">
                <a:solidFill>
                  <a:schemeClr val="tx1"/>
                </a:solidFill>
              </a:rPr>
              <a:t>Dilutio</a:t>
            </a:r>
            <a:r>
              <a:rPr lang="de-DE" sz="3200" b="1" dirty="0">
                <a:solidFill>
                  <a:schemeClr val="tx1"/>
                </a:solidFill>
              </a:rPr>
              <a:t> </a:t>
            </a:r>
            <a:r>
              <a:rPr sz="3200" b="1" dirty="0">
                <a:solidFill>
                  <a:schemeClr val="tx1"/>
                </a:solidFill>
              </a:rPr>
              <a:t>Magnesium </a:t>
            </a:r>
            <a:r>
              <a:rPr sz="3200" b="1" dirty="0" err="1">
                <a:solidFill>
                  <a:schemeClr val="tx1"/>
                </a:solidFill>
              </a:rPr>
              <a:t>sulfuricum</a:t>
            </a:r>
            <a:r>
              <a:rPr sz="3200" b="1" dirty="0">
                <a:solidFill>
                  <a:schemeClr val="tx1"/>
                </a:solidFill>
              </a:rPr>
              <a:t> </a:t>
            </a:r>
            <a:r>
              <a:rPr lang="it-IT" sz="3200" b="1" dirty="0">
                <a:solidFill>
                  <a:schemeClr val="tx1"/>
                </a:solidFill>
              </a:rPr>
              <a:t>X</a:t>
            </a:r>
            <a:r>
              <a:rPr sz="3200" b="1" dirty="0">
                <a:solidFill>
                  <a:schemeClr val="tx1"/>
                </a:solidFill>
              </a:rPr>
              <a:t>3</a:t>
            </a:r>
            <a:r>
              <a:rPr lang="uk-UA" sz="3200" b="1" dirty="0">
                <a:solidFill>
                  <a:schemeClr val="tx1"/>
                </a:solidFill>
              </a:rPr>
              <a:t> – 10,0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</a:t>
            </a:r>
            <a:r>
              <a:rPr sz="3200" b="1" dirty="0">
                <a:solidFill>
                  <a:schemeClr val="tx1"/>
                </a:solidFill>
              </a:rPr>
              <a:t>D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sz="3200" b="1" dirty="0">
                <a:solidFill>
                  <a:schemeClr val="tx1"/>
                </a:solidFill>
              </a:rPr>
              <a:t>S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lang="uk-UA" sz="3200" b="1" dirty="0">
                <a:solidFill>
                  <a:schemeClr val="tx1"/>
                </a:solidFill>
              </a:rPr>
              <a:t>По </a:t>
            </a:r>
            <a:r>
              <a:rPr lang="ru-RU" sz="3200" b="1" dirty="0">
                <a:solidFill>
                  <a:schemeClr val="tx1"/>
                </a:solidFill>
              </a:rPr>
              <a:t>10</a:t>
            </a:r>
            <a:r>
              <a:rPr lang="uk-UA" sz="3200" b="1" dirty="0">
                <a:solidFill>
                  <a:schemeClr val="tx1"/>
                </a:solidFill>
              </a:rPr>
              <a:t> крапель </a:t>
            </a:r>
            <a:r>
              <a:rPr lang="ru-RU" sz="3200" b="1" dirty="0" err="1">
                <a:solidFill>
                  <a:schemeClr val="tx1"/>
                </a:solidFill>
              </a:rPr>
              <a:t>ввечері</a:t>
            </a:r>
            <a:r>
              <a:rPr lang="ru-RU" sz="3200" b="1" dirty="0">
                <a:solidFill>
                  <a:schemeClr val="tx1"/>
                </a:solidFill>
              </a:rPr>
              <a:t> за 30 </a:t>
            </a:r>
            <a:r>
              <a:rPr lang="ru-RU" sz="3200" b="1" dirty="0" err="1">
                <a:solidFill>
                  <a:schemeClr val="tx1"/>
                </a:solidFill>
              </a:rPr>
              <a:t>хв</a:t>
            </a:r>
            <a:r>
              <a:rPr lang="ru-RU" sz="3200" b="1" dirty="0">
                <a:solidFill>
                  <a:schemeClr val="tx1"/>
                </a:solidFill>
              </a:rPr>
              <a:t> до </a:t>
            </a:r>
            <a:r>
              <a:rPr lang="ru-RU" sz="3200" b="1" dirty="0" err="1">
                <a:solidFill>
                  <a:schemeClr val="tx1"/>
                </a:solidFill>
              </a:rPr>
              <a:t>їжі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7</a:t>
            </a:r>
            <a:r>
              <a:rPr lang="ru-RU" sz="3600" b="1" dirty="0" smtClean="0">
                <a:solidFill>
                  <a:schemeClr val="tx1"/>
                </a:solidFill>
              </a:rPr>
              <a:t>. Приклад 3 </a:t>
            </a:r>
            <a:r>
              <a:rPr lang="de-DE" sz="3600" b="1" dirty="0">
                <a:solidFill>
                  <a:schemeClr val="tx1"/>
                </a:solidFill>
              </a:rPr>
              <a:t>Rp.: </a:t>
            </a:r>
            <a:r>
              <a:rPr lang="de-DE" sz="3600" b="1" dirty="0" err="1">
                <a:solidFill>
                  <a:schemeClr val="tx1"/>
                </a:solidFill>
              </a:rPr>
              <a:t>Dilutio</a:t>
            </a:r>
            <a:r>
              <a:rPr lang="de-DE" sz="3600" b="1" dirty="0">
                <a:solidFill>
                  <a:schemeClr val="tx1"/>
                </a:solidFill>
              </a:rPr>
              <a:t> Magnesium </a:t>
            </a:r>
            <a:r>
              <a:rPr lang="de-DE" sz="3600" b="1" dirty="0" err="1">
                <a:solidFill>
                  <a:schemeClr val="tx1"/>
                </a:solidFill>
              </a:rPr>
              <a:t>sulfuricum</a:t>
            </a:r>
            <a:r>
              <a:rPr lang="de-DE" sz="3600" b="1" dirty="0">
                <a:solidFill>
                  <a:schemeClr val="tx1"/>
                </a:solidFill>
              </a:rPr>
              <a:t> X3 – 10,0</a:t>
            </a:r>
            <a:r>
              <a:rPr lang="de-DE" sz="3600" dirty="0">
                <a:solidFill>
                  <a:schemeClr val="tx1"/>
                </a:solidFill>
              </a:rPr>
              <a:t/>
            </a:r>
            <a:br>
              <a:rPr lang="de-DE" sz="3600" dirty="0">
                <a:solidFill>
                  <a:schemeClr val="tx1"/>
                </a:solidFill>
              </a:rPr>
            </a:br>
            <a:r>
              <a:rPr lang="de-DE" sz="3600" dirty="0">
                <a:solidFill>
                  <a:schemeClr val="tx1"/>
                </a:solidFill>
              </a:rPr>
              <a:t>        </a:t>
            </a:r>
            <a:r>
              <a:rPr lang="ru-RU" sz="3600" dirty="0" smtClean="0">
                <a:solidFill>
                  <a:schemeClr val="tx1"/>
                </a:solidFill>
              </a:rPr>
              <a:t>		</a:t>
            </a:r>
            <a:r>
              <a:rPr lang="de-DE" sz="3600" b="1" dirty="0" smtClean="0">
                <a:solidFill>
                  <a:schemeClr val="tx1"/>
                </a:solidFill>
              </a:rPr>
              <a:t>D</a:t>
            </a:r>
            <a:r>
              <a:rPr lang="de-DE" sz="3600" b="1" dirty="0">
                <a:solidFill>
                  <a:schemeClr val="tx1"/>
                </a:solidFill>
              </a:rPr>
              <a:t>. S. </a:t>
            </a:r>
            <a:r>
              <a:rPr lang="ru-RU" sz="3600" b="1" dirty="0">
                <a:solidFill>
                  <a:schemeClr val="tx1"/>
                </a:solidFill>
              </a:rPr>
              <a:t>По 10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ввечері</a:t>
            </a:r>
            <a:r>
              <a:rPr lang="ru-RU" sz="3600" b="1" dirty="0">
                <a:solidFill>
                  <a:schemeClr val="tx1"/>
                </a:solidFill>
              </a:rPr>
              <a:t> за 30 </a:t>
            </a:r>
            <a:r>
              <a:rPr lang="ru-RU" sz="3600" b="1" dirty="0" err="1">
                <a:solidFill>
                  <a:schemeClr val="tx1"/>
                </a:solidFill>
              </a:rPr>
              <a:t>хв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їжі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428158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Содержимое 2"/>
          <p:cNvSpPr>
            <a:spLocks noGrp="1"/>
          </p:cNvSpPr>
          <p:nvPr>
            <p:ph idx="1"/>
          </p:nvPr>
        </p:nvSpPr>
        <p:spPr>
          <a:xfrm>
            <a:off x="261258" y="1818752"/>
            <a:ext cx="11455121" cy="4360984"/>
          </a:xfrm>
        </p:spPr>
        <p:txBody>
          <a:bodyPr>
            <a:normAutofit fontScale="92500" lnSpcReduction="10000"/>
          </a:bodyPr>
          <a:lstStyle/>
          <a:p>
            <a:pPr algn="ctr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b="1" dirty="0">
                <a:solidFill>
                  <a:schemeClr val="tx1"/>
                </a:solidFill>
              </a:rPr>
              <a:t>ППК </a:t>
            </a:r>
            <a:r>
              <a:rPr lang="ru-RU" sz="2000" dirty="0">
                <a:solidFill>
                  <a:schemeClr val="tx1"/>
                </a:solidFill>
              </a:rPr>
              <a:t>(</a:t>
            </a:r>
            <a:r>
              <a:rPr lang="ru-RU" sz="2000" dirty="0" err="1">
                <a:solidFill>
                  <a:schemeClr val="tx1"/>
                </a:solidFill>
              </a:rPr>
              <a:t>зворотній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бік</a:t>
            </a:r>
            <a:r>
              <a:rPr lang="ru-RU" sz="2000" dirty="0">
                <a:solidFill>
                  <a:schemeClr val="tx1"/>
                </a:solidFill>
              </a:rPr>
              <a:t>)</a:t>
            </a:r>
          </a:p>
          <a:p>
            <a:pPr marL="0" indent="36195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 err="1">
                <a:solidFill>
                  <a:schemeClr val="tx1"/>
                </a:solidFill>
              </a:rPr>
              <a:t>Субстанції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Magnesium </a:t>
            </a:r>
            <a:r>
              <a:rPr lang="en-US" sz="2000" dirty="0" err="1">
                <a:solidFill>
                  <a:schemeClr val="tx1"/>
                </a:solidFill>
              </a:rPr>
              <a:t>sulfuricum</a:t>
            </a:r>
            <a:r>
              <a:rPr lang="ru-RU" sz="2000" dirty="0">
                <a:solidFill>
                  <a:schemeClr val="tx1"/>
                </a:solidFill>
              </a:rPr>
              <a:t>: 1,0 г  </a:t>
            </a:r>
          </a:p>
          <a:p>
            <a:pPr marL="0" indent="36195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Magnesium </a:t>
            </a:r>
            <a:r>
              <a:rPr lang="en-US" sz="2000" dirty="0" err="1">
                <a:solidFill>
                  <a:schemeClr val="tx1"/>
                </a:solidFill>
              </a:rPr>
              <a:t>sulfuricum</a:t>
            </a:r>
            <a:r>
              <a:rPr lang="it-IT" sz="2000" dirty="0">
                <a:solidFill>
                  <a:schemeClr val="tx1"/>
                </a:solidFill>
              </a:rPr>
              <a:t> X</a:t>
            </a:r>
            <a:r>
              <a:rPr lang="ru-RU" sz="2000" dirty="0">
                <a:solidFill>
                  <a:schemeClr val="tx1"/>
                </a:solidFill>
              </a:rPr>
              <a:t>1 : 1,0 г</a:t>
            </a:r>
          </a:p>
          <a:p>
            <a:pPr marL="0" indent="36195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Magnesium </a:t>
            </a:r>
            <a:r>
              <a:rPr lang="en-US" sz="2000" dirty="0" err="1">
                <a:solidFill>
                  <a:schemeClr val="tx1"/>
                </a:solidFill>
              </a:rPr>
              <a:t>sulfuricum</a:t>
            </a:r>
            <a:r>
              <a:rPr lang="it-IT" sz="2000" dirty="0">
                <a:solidFill>
                  <a:schemeClr val="tx1"/>
                </a:solidFill>
              </a:rPr>
              <a:t> X</a:t>
            </a:r>
            <a:r>
              <a:rPr lang="ru-RU" sz="2000" dirty="0">
                <a:solidFill>
                  <a:schemeClr val="tx1"/>
                </a:solidFill>
              </a:rPr>
              <a:t>2 : 1,0 г</a:t>
            </a:r>
          </a:p>
          <a:p>
            <a:pPr marL="0" indent="36195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>
                <a:solidFill>
                  <a:schemeClr val="tx1"/>
                </a:solidFill>
              </a:rPr>
              <a:t>Спирту </a:t>
            </a:r>
            <a:r>
              <a:rPr lang="ru-RU" sz="2000" dirty="0" err="1">
                <a:solidFill>
                  <a:schemeClr val="tx1"/>
                </a:solidFill>
              </a:rPr>
              <a:t>етилового</a:t>
            </a:r>
            <a:r>
              <a:rPr lang="ru-RU" sz="2000" dirty="0">
                <a:solidFill>
                  <a:schemeClr val="tx1"/>
                </a:solidFill>
              </a:rPr>
              <a:t> 45 % для </a:t>
            </a:r>
            <a:r>
              <a:rPr lang="ru-RU" sz="2000" dirty="0" err="1">
                <a:solidFill>
                  <a:schemeClr val="tx1"/>
                </a:solidFill>
              </a:rPr>
              <a:t>виготовлення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Х1: 9,0 г </a:t>
            </a:r>
          </a:p>
          <a:p>
            <a:pPr marL="0" indent="36195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>
                <a:solidFill>
                  <a:schemeClr val="tx1"/>
                </a:solidFill>
              </a:rPr>
              <a:t>Спирту </a:t>
            </a:r>
            <a:r>
              <a:rPr lang="ru-RU" sz="2000" dirty="0" err="1">
                <a:solidFill>
                  <a:schemeClr val="tx1"/>
                </a:solidFill>
              </a:rPr>
              <a:t>етилового</a:t>
            </a:r>
            <a:r>
              <a:rPr lang="ru-RU" sz="2000" dirty="0">
                <a:solidFill>
                  <a:schemeClr val="tx1"/>
                </a:solidFill>
              </a:rPr>
              <a:t> 45 % для </a:t>
            </a:r>
            <a:r>
              <a:rPr lang="ru-RU" sz="2000" dirty="0" err="1">
                <a:solidFill>
                  <a:schemeClr val="tx1"/>
                </a:solidFill>
              </a:rPr>
              <a:t>виготовлення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Х2: 9,0 г</a:t>
            </a:r>
          </a:p>
          <a:p>
            <a:pPr marL="0" indent="36195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sz="2000" dirty="0">
                <a:solidFill>
                  <a:schemeClr val="tx1"/>
                </a:solidFill>
              </a:rPr>
              <a:t>Спирту </a:t>
            </a:r>
            <a:r>
              <a:rPr lang="ru-RU" sz="2000" dirty="0" err="1">
                <a:solidFill>
                  <a:schemeClr val="tx1"/>
                </a:solidFill>
              </a:rPr>
              <a:t>етилового</a:t>
            </a:r>
            <a:r>
              <a:rPr lang="ru-RU" sz="2000" dirty="0">
                <a:solidFill>
                  <a:schemeClr val="tx1"/>
                </a:solidFill>
              </a:rPr>
              <a:t> 45 % для </a:t>
            </a:r>
            <a:r>
              <a:rPr lang="ru-RU" sz="2000" dirty="0" err="1">
                <a:solidFill>
                  <a:schemeClr val="tx1"/>
                </a:solidFill>
              </a:rPr>
              <a:t>виготовлення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Х3: 9,0 г</a:t>
            </a:r>
          </a:p>
          <a:p>
            <a:pPr marL="0" indent="36195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2000" dirty="0">
              <a:solidFill>
                <a:schemeClr val="tx1"/>
              </a:solidFill>
            </a:endParaRPr>
          </a:p>
          <a:p>
            <a:pPr marL="0" indent="36195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 err="1">
                <a:solidFill>
                  <a:schemeClr val="tx1"/>
                </a:solidFill>
              </a:rPr>
              <a:t>Технологія</a:t>
            </a:r>
            <a:r>
              <a:rPr lang="ru-RU" sz="2000" b="1" i="1" dirty="0">
                <a:solidFill>
                  <a:schemeClr val="tx1"/>
                </a:solidFill>
              </a:rPr>
              <a:t>. </a:t>
            </a:r>
            <a:r>
              <a:rPr lang="ru-RU" sz="2000" dirty="0" err="1">
                <a:solidFill>
                  <a:schemeClr val="tx1"/>
                </a:solidFill>
              </a:rPr>
              <a:t>Виставляють</a:t>
            </a:r>
            <a:r>
              <a:rPr lang="ru-RU" sz="2000" dirty="0">
                <a:solidFill>
                  <a:schemeClr val="tx1"/>
                </a:solidFill>
              </a:rPr>
              <a:t> на </a:t>
            </a:r>
            <a:r>
              <a:rPr lang="ru-RU" sz="2000" dirty="0" err="1">
                <a:solidFill>
                  <a:schemeClr val="tx1"/>
                </a:solidFill>
              </a:rPr>
              <a:t>стіл</a:t>
            </a:r>
            <a:r>
              <a:rPr lang="ru-RU" sz="2000" dirty="0">
                <a:solidFill>
                  <a:schemeClr val="tx1"/>
                </a:solidFill>
              </a:rPr>
              <a:t> 3 </a:t>
            </a:r>
            <a:r>
              <a:rPr lang="ru-RU" sz="2000" dirty="0" err="1">
                <a:solidFill>
                  <a:schemeClr val="tx1"/>
                </a:solidFill>
              </a:rPr>
              <a:t>флакони</a:t>
            </a:r>
            <a:r>
              <a:rPr lang="ru-RU" sz="2000" dirty="0">
                <a:solidFill>
                  <a:schemeClr val="tx1"/>
                </a:solidFill>
              </a:rPr>
              <a:t> з пробками, </a:t>
            </a:r>
            <a:r>
              <a:rPr lang="ru-RU" sz="2000" dirty="0" err="1">
                <a:solidFill>
                  <a:schemeClr val="tx1"/>
                </a:solidFill>
              </a:rPr>
              <a:t>нумерують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їх</a:t>
            </a:r>
            <a:r>
              <a:rPr lang="ru-RU" sz="2000" dirty="0">
                <a:solidFill>
                  <a:schemeClr val="tx1"/>
                </a:solidFill>
              </a:rPr>
              <a:t> (Х1, </a:t>
            </a:r>
            <a:r>
              <a:rPr lang="en-US" sz="2000" dirty="0">
                <a:solidFill>
                  <a:schemeClr val="tx1"/>
                </a:solidFill>
              </a:rPr>
              <a:t>X2, </a:t>
            </a:r>
            <a:r>
              <a:rPr lang="ru-RU" sz="2000" dirty="0">
                <a:solidFill>
                  <a:schemeClr val="tx1"/>
                </a:solidFill>
              </a:rPr>
              <a:t>Х3). У </a:t>
            </a:r>
            <a:r>
              <a:rPr lang="ru-RU" sz="2000" dirty="0" err="1">
                <a:solidFill>
                  <a:schemeClr val="tx1"/>
                </a:solidFill>
              </a:rPr>
              <a:t>кожен</a:t>
            </a:r>
            <a:r>
              <a:rPr lang="ru-RU" sz="2000" dirty="0">
                <a:solidFill>
                  <a:schemeClr val="tx1"/>
                </a:solidFill>
              </a:rPr>
              <a:t> флакон </a:t>
            </a:r>
            <a:r>
              <a:rPr lang="ru-RU" sz="2000" dirty="0" err="1">
                <a:solidFill>
                  <a:schemeClr val="tx1"/>
                </a:solidFill>
              </a:rPr>
              <a:t>відважують</a:t>
            </a:r>
            <a:r>
              <a:rPr lang="ru-RU" sz="2000" dirty="0">
                <a:solidFill>
                  <a:schemeClr val="tx1"/>
                </a:solidFill>
              </a:rPr>
              <a:t> по 9,0 г спирту </a:t>
            </a:r>
            <a:r>
              <a:rPr lang="ru-RU" sz="2000" dirty="0" err="1">
                <a:solidFill>
                  <a:schemeClr val="tx1"/>
                </a:solidFill>
              </a:rPr>
              <a:t>етилового</a:t>
            </a:r>
            <a:r>
              <a:rPr lang="ru-RU" sz="2000" dirty="0">
                <a:solidFill>
                  <a:schemeClr val="tx1"/>
                </a:solidFill>
              </a:rPr>
              <a:t> 45 %. </a:t>
            </a:r>
            <a:r>
              <a:rPr lang="ru-RU" sz="2000" dirty="0" err="1">
                <a:solidFill>
                  <a:schemeClr val="tx1"/>
                </a:solidFill>
              </a:rPr>
              <a:t>Потім</a:t>
            </a:r>
            <a:r>
              <a:rPr lang="ru-RU" sz="2000" dirty="0">
                <a:solidFill>
                  <a:schemeClr val="tx1"/>
                </a:solidFill>
              </a:rPr>
              <a:t> у флакон з </a:t>
            </a:r>
            <a:r>
              <a:rPr lang="ru-RU" sz="2000" dirty="0" err="1">
                <a:solidFill>
                  <a:schemeClr val="tx1"/>
                </a:solidFill>
              </a:rPr>
              <a:t>позначенням</a:t>
            </a:r>
            <a:r>
              <a:rPr lang="ru-RU" sz="2000" dirty="0">
                <a:solidFill>
                  <a:schemeClr val="tx1"/>
                </a:solidFill>
              </a:rPr>
              <a:t> Х1 </a:t>
            </a:r>
            <a:r>
              <a:rPr lang="ru-RU" sz="2000" dirty="0" err="1">
                <a:solidFill>
                  <a:schemeClr val="tx1"/>
                </a:solidFill>
              </a:rPr>
              <a:t>відважують</a:t>
            </a:r>
            <a:r>
              <a:rPr lang="ru-RU" sz="2000" dirty="0">
                <a:solidFill>
                  <a:schemeClr val="tx1"/>
                </a:solidFill>
              </a:rPr>
              <a:t> 1,0 г </a:t>
            </a:r>
            <a:r>
              <a:rPr lang="ru-RU" sz="2000" dirty="0" err="1">
                <a:solidFill>
                  <a:schemeClr val="tx1"/>
                </a:solidFill>
              </a:rPr>
              <a:t>субстанції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Magnesium </a:t>
            </a:r>
            <a:r>
              <a:rPr lang="en-US" sz="2000" dirty="0" err="1">
                <a:solidFill>
                  <a:schemeClr val="tx1"/>
                </a:solidFill>
              </a:rPr>
              <a:t>sulfuricum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закривають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кришкою</a:t>
            </a:r>
            <a:r>
              <a:rPr lang="ru-RU" sz="2000" dirty="0">
                <a:solidFill>
                  <a:schemeClr val="tx1"/>
                </a:solidFill>
              </a:rPr>
              <a:t> і </a:t>
            </a:r>
            <a:r>
              <a:rPr lang="ru-RU" sz="2000" dirty="0" err="1">
                <a:solidFill>
                  <a:schemeClr val="tx1"/>
                </a:solidFill>
              </a:rPr>
              <a:t>енергійно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струшують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зверху</a:t>
            </a:r>
            <a:r>
              <a:rPr lang="ru-RU" sz="2000" dirty="0">
                <a:solidFill>
                  <a:schemeClr val="tx1"/>
                </a:solidFill>
              </a:rPr>
              <a:t> вниз 10 раз (</a:t>
            </a:r>
            <a:r>
              <a:rPr lang="ru-RU" sz="2000" dirty="0" err="1">
                <a:solidFill>
                  <a:schemeClr val="tx1"/>
                </a:solidFill>
              </a:rPr>
              <a:t>потенціюють</a:t>
            </a:r>
            <a:r>
              <a:rPr lang="ru-RU" sz="2000" dirty="0">
                <a:solidFill>
                  <a:schemeClr val="tx1"/>
                </a:solidFill>
              </a:rPr>
              <a:t>). </a:t>
            </a:r>
            <a:r>
              <a:rPr lang="ru-RU" sz="2000" dirty="0" err="1">
                <a:solidFill>
                  <a:schemeClr val="tx1"/>
                </a:solidFill>
              </a:rPr>
              <a:t>Після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цього</a:t>
            </a:r>
            <a:r>
              <a:rPr lang="ru-RU" sz="2000" dirty="0">
                <a:solidFill>
                  <a:schemeClr val="tx1"/>
                </a:solidFill>
              </a:rPr>
              <a:t> з флакона Х1 </a:t>
            </a:r>
            <a:r>
              <a:rPr lang="ru-RU" sz="2000" dirty="0" err="1">
                <a:solidFill>
                  <a:schemeClr val="tx1"/>
                </a:solidFill>
              </a:rPr>
              <a:t>додають</a:t>
            </a:r>
            <a:r>
              <a:rPr lang="ru-RU" sz="2000" dirty="0">
                <a:solidFill>
                  <a:schemeClr val="tx1"/>
                </a:solidFill>
              </a:rPr>
              <a:t> 1,0 г </a:t>
            </a: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у флакон з </a:t>
            </a:r>
            <a:r>
              <a:rPr lang="ru-RU" sz="2000" dirty="0" err="1">
                <a:solidFill>
                  <a:schemeClr val="tx1"/>
                </a:solidFill>
              </a:rPr>
              <a:t>написом</a:t>
            </a:r>
            <a:r>
              <a:rPr lang="ru-RU" sz="2000" dirty="0">
                <a:solidFill>
                  <a:schemeClr val="tx1"/>
                </a:solidFill>
              </a:rPr>
              <a:t> Х2 і </a:t>
            </a:r>
            <a:r>
              <a:rPr lang="ru-RU" sz="2000" dirty="0" err="1">
                <a:solidFill>
                  <a:schemeClr val="tx1"/>
                </a:solidFill>
              </a:rPr>
              <a:t>знову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струшують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зверху</a:t>
            </a:r>
            <a:r>
              <a:rPr lang="ru-RU" sz="2000" dirty="0">
                <a:solidFill>
                  <a:schemeClr val="tx1"/>
                </a:solidFill>
              </a:rPr>
              <a:t> вниз 10 раз (</a:t>
            </a:r>
            <a:r>
              <a:rPr lang="ru-RU" sz="2000" dirty="0" err="1">
                <a:solidFill>
                  <a:schemeClr val="tx1"/>
                </a:solidFill>
              </a:rPr>
              <a:t>потенціюють</a:t>
            </a:r>
            <a:r>
              <a:rPr lang="ru-RU" sz="2000" dirty="0">
                <a:solidFill>
                  <a:schemeClr val="tx1"/>
                </a:solidFill>
              </a:rPr>
              <a:t>). </a:t>
            </a:r>
            <a:r>
              <a:rPr lang="ru-RU" sz="2000" dirty="0" err="1">
                <a:solidFill>
                  <a:schemeClr val="tx1"/>
                </a:solidFill>
              </a:rPr>
              <a:t>Далі</a:t>
            </a:r>
            <a:r>
              <a:rPr lang="ru-RU" sz="2000" dirty="0">
                <a:solidFill>
                  <a:schemeClr val="tx1"/>
                </a:solidFill>
              </a:rPr>
              <a:t> у флакон Х3 </a:t>
            </a:r>
            <a:r>
              <a:rPr lang="ru-RU" sz="2000" dirty="0" err="1">
                <a:solidFill>
                  <a:schemeClr val="tx1"/>
                </a:solidFill>
              </a:rPr>
              <a:t>відважують</a:t>
            </a:r>
            <a:r>
              <a:rPr lang="ru-RU" sz="2000" dirty="0">
                <a:solidFill>
                  <a:schemeClr val="tx1"/>
                </a:solidFill>
              </a:rPr>
              <a:t> 1,0 г </a:t>
            </a:r>
            <a:r>
              <a:rPr lang="ru-RU" sz="2000" dirty="0" err="1">
                <a:solidFill>
                  <a:schemeClr val="tx1"/>
                </a:solidFill>
              </a:rPr>
              <a:t>розведення</a:t>
            </a:r>
            <a:r>
              <a:rPr lang="ru-RU" sz="2000" dirty="0">
                <a:solidFill>
                  <a:schemeClr val="tx1"/>
                </a:solidFill>
              </a:rPr>
              <a:t> Х2, </a:t>
            </a:r>
            <a:r>
              <a:rPr lang="ru-RU" sz="2000" dirty="0" err="1">
                <a:solidFill>
                  <a:schemeClr val="tx1"/>
                </a:solidFill>
              </a:rPr>
              <a:t>закупорюють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потенціюють</a:t>
            </a:r>
            <a:r>
              <a:rPr lang="ru-RU" sz="2000" dirty="0">
                <a:solidFill>
                  <a:schemeClr val="tx1"/>
                </a:solidFill>
              </a:rPr>
              <a:t> 10 раз. </a:t>
            </a:r>
            <a:r>
              <a:rPr lang="ru-RU" sz="2000" dirty="0" err="1">
                <a:solidFill>
                  <a:schemeClr val="tx1"/>
                </a:solidFill>
              </a:rPr>
              <a:t>Наклеюють</a:t>
            </a:r>
            <a:r>
              <a:rPr lang="ru-RU" sz="2000" dirty="0">
                <a:solidFill>
                  <a:schemeClr val="tx1"/>
                </a:solidFill>
              </a:rPr>
              <a:t> № рецепта. </a:t>
            </a:r>
            <a:r>
              <a:rPr lang="ru-RU" sz="2000" dirty="0" err="1">
                <a:solidFill>
                  <a:schemeClr val="tx1"/>
                </a:solidFill>
              </a:rPr>
              <a:t>Заповнюють</a:t>
            </a:r>
            <a:r>
              <a:rPr lang="ru-RU" sz="2000" dirty="0">
                <a:solidFill>
                  <a:schemeClr val="tx1"/>
                </a:solidFill>
              </a:rPr>
              <a:t> ППК (</a:t>
            </a:r>
            <a:r>
              <a:rPr lang="ru-RU" sz="2000" dirty="0" err="1">
                <a:solidFill>
                  <a:schemeClr val="tx1"/>
                </a:solidFill>
              </a:rPr>
              <a:t>лицьовий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бік</a:t>
            </a:r>
            <a:r>
              <a:rPr lang="ru-RU" sz="2000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4034" y="964642"/>
            <a:ext cx="8229600" cy="59481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 err="1" smtClean="0">
                <a:solidFill>
                  <a:schemeClr val="tx1"/>
                </a:solidFill>
              </a:rPr>
              <a:t>Технологія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228983"/>
            <a:ext cx="10058400" cy="61508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675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7. Приклад 3 </a:t>
            </a:r>
            <a:r>
              <a:rPr lang="de-DE" sz="3600" b="1" dirty="0">
                <a:solidFill>
                  <a:schemeClr val="tx1"/>
                </a:solidFill>
              </a:rPr>
              <a:t>Rp.: </a:t>
            </a:r>
            <a:r>
              <a:rPr lang="de-DE" sz="3600" b="1" dirty="0" err="1">
                <a:solidFill>
                  <a:schemeClr val="tx1"/>
                </a:solidFill>
              </a:rPr>
              <a:t>Dilutio</a:t>
            </a:r>
            <a:r>
              <a:rPr lang="de-DE" sz="3600" b="1" dirty="0">
                <a:solidFill>
                  <a:schemeClr val="tx1"/>
                </a:solidFill>
              </a:rPr>
              <a:t> Magnesium </a:t>
            </a:r>
            <a:r>
              <a:rPr lang="de-DE" sz="3600" b="1" dirty="0" err="1">
                <a:solidFill>
                  <a:schemeClr val="tx1"/>
                </a:solidFill>
              </a:rPr>
              <a:t>sulfuricum</a:t>
            </a:r>
            <a:r>
              <a:rPr lang="de-DE" sz="3600" b="1" dirty="0">
                <a:solidFill>
                  <a:schemeClr val="tx1"/>
                </a:solidFill>
              </a:rPr>
              <a:t> X3 – 10,0</a:t>
            </a:r>
            <a:r>
              <a:rPr lang="de-DE" sz="3600" dirty="0">
                <a:solidFill>
                  <a:schemeClr val="tx1"/>
                </a:solidFill>
              </a:rPr>
              <a:t/>
            </a:r>
            <a:br>
              <a:rPr lang="de-DE" sz="3600" dirty="0">
                <a:solidFill>
                  <a:schemeClr val="tx1"/>
                </a:solidFill>
              </a:rPr>
            </a:br>
            <a:r>
              <a:rPr lang="de-DE" sz="3600" dirty="0">
                <a:solidFill>
                  <a:schemeClr val="tx1"/>
                </a:solidFill>
              </a:rPr>
              <a:t>        </a:t>
            </a:r>
            <a:r>
              <a:rPr lang="ru-RU" sz="3600" dirty="0">
                <a:solidFill>
                  <a:schemeClr val="tx1"/>
                </a:solidFill>
              </a:rPr>
              <a:t>		</a:t>
            </a:r>
            <a:r>
              <a:rPr lang="de-DE" sz="3600" b="1" dirty="0">
                <a:solidFill>
                  <a:schemeClr val="tx1"/>
                </a:solidFill>
              </a:rPr>
              <a:t>D. S. </a:t>
            </a:r>
            <a:r>
              <a:rPr lang="ru-RU" sz="3600" b="1" dirty="0">
                <a:solidFill>
                  <a:schemeClr val="tx1"/>
                </a:solidFill>
              </a:rPr>
              <a:t>По 10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ввечері</a:t>
            </a:r>
            <a:r>
              <a:rPr lang="ru-RU" sz="3600" b="1" dirty="0">
                <a:solidFill>
                  <a:schemeClr val="tx1"/>
                </a:solidFill>
              </a:rPr>
              <a:t> за 30 </a:t>
            </a:r>
            <a:r>
              <a:rPr lang="ru-RU" sz="3600" b="1" dirty="0" err="1">
                <a:solidFill>
                  <a:schemeClr val="tx1"/>
                </a:solidFill>
              </a:rPr>
              <a:t>хв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їжі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404092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Содержимое 2"/>
          <p:cNvSpPr>
            <a:spLocks noGrp="1"/>
          </p:cNvSpPr>
          <p:nvPr>
            <p:ph idx="1"/>
          </p:nvPr>
        </p:nvSpPr>
        <p:spPr>
          <a:xfrm>
            <a:off x="1097280" y="1926120"/>
            <a:ext cx="10058400" cy="3731101"/>
          </a:xfrm>
        </p:spPr>
        <p:txBody>
          <a:bodyPr/>
          <a:lstStyle/>
          <a:p>
            <a:pPr algn="ctr" hangingPunct="0">
              <a:buFont typeface="Wingdings 2" pitchFamily="18" charset="2"/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ППК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err="1" smtClean="0">
                <a:solidFill>
                  <a:schemeClr val="tx1"/>
                </a:solidFill>
              </a:rPr>
              <a:t>лицьовий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бік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Дата                 № рецепта</a:t>
            </a:r>
          </a:p>
          <a:p>
            <a:pPr algn="ctr" hangingPunct="0">
              <a:buFont typeface="Wingdings 2" pitchFamily="18" charset="2"/>
              <a:buNone/>
            </a:pPr>
            <a:r>
              <a:rPr lang="uk-UA" dirty="0" smtClean="0">
                <a:solidFill>
                  <a:schemeClr val="tx1"/>
                </a:solidFill>
              </a:rPr>
              <a:t>           </a:t>
            </a:r>
            <a:r>
              <a:rPr lang="en-US" dirty="0" err="1" smtClean="0">
                <a:solidFill>
                  <a:schemeClr val="tx1"/>
                </a:solidFill>
              </a:rPr>
              <a:t>Spiritus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aethylici</a:t>
            </a:r>
            <a:r>
              <a:rPr lang="ru-RU" dirty="0" smtClean="0">
                <a:solidFill>
                  <a:schemeClr val="tx1"/>
                </a:solidFill>
              </a:rPr>
              <a:t> 45 % 9,0</a:t>
            </a:r>
          </a:p>
          <a:p>
            <a:pPr algn="ctr" hangingPunct="0">
              <a:buFont typeface="Wingdings 2" pitchFamily="18" charset="2"/>
              <a:buNone/>
            </a:pPr>
            <a:r>
              <a:rPr lang="en-US" u="sng" dirty="0" err="1" smtClean="0">
                <a:solidFill>
                  <a:schemeClr val="tx1"/>
                </a:solidFill>
              </a:rPr>
              <a:t>Dilutio</a:t>
            </a:r>
            <a:r>
              <a:rPr lang="en-US" u="sng" dirty="0" smtClean="0">
                <a:solidFill>
                  <a:schemeClr val="tx1"/>
                </a:solidFill>
              </a:rPr>
              <a:t> Magnesium </a:t>
            </a:r>
            <a:r>
              <a:rPr lang="en-US" u="sng" dirty="0" err="1" smtClean="0">
                <a:solidFill>
                  <a:schemeClr val="tx1"/>
                </a:solidFill>
              </a:rPr>
              <a:t>sulfuricum</a:t>
            </a:r>
            <a:r>
              <a:rPr lang="en-US" u="sng" dirty="0" smtClean="0">
                <a:solidFill>
                  <a:schemeClr val="tx1"/>
                </a:solidFill>
              </a:rPr>
              <a:t> </a:t>
            </a:r>
            <a:r>
              <a:rPr lang="ru-RU" u="sng" dirty="0" smtClean="0">
                <a:solidFill>
                  <a:schemeClr val="tx1"/>
                </a:solidFill>
              </a:rPr>
              <a:t>Х</a:t>
            </a:r>
            <a:r>
              <a:rPr lang="en-US" u="sng" dirty="0" smtClean="0">
                <a:solidFill>
                  <a:schemeClr val="tx1"/>
                </a:solidFill>
              </a:rPr>
              <a:t>2 1,0</a:t>
            </a:r>
            <a:endParaRPr lang="ru-RU" dirty="0" smtClean="0">
              <a:solidFill>
                <a:schemeClr val="tx1"/>
              </a:solidFill>
            </a:endParaRPr>
          </a:p>
          <a:p>
            <a:pPr algn="ctr" hangingPunct="0">
              <a:buFont typeface="Wingdings 2" pitchFamily="18" charset="2"/>
              <a:buNone/>
            </a:pPr>
            <a:r>
              <a:rPr lang="uk-UA" dirty="0" smtClean="0">
                <a:solidFill>
                  <a:schemeClr val="tx1"/>
                </a:solidFill>
              </a:rPr>
              <a:t>           </a:t>
            </a:r>
            <a:r>
              <a:rPr lang="en-US" dirty="0" smtClean="0">
                <a:solidFill>
                  <a:schemeClr val="tx1"/>
                </a:solidFill>
              </a:rPr>
              <a:t>m = 10,0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ru-RU" i="1" dirty="0" err="1" smtClean="0">
                <a:solidFill>
                  <a:schemeClr val="tx1"/>
                </a:solidFill>
              </a:rPr>
              <a:t>Пригот</a:t>
            </a:r>
            <a:r>
              <a:rPr lang="uk-UA" i="1" dirty="0" err="1" smtClean="0">
                <a:solidFill>
                  <a:schemeClr val="tx1"/>
                </a:solidFill>
              </a:rPr>
              <a:t>ував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ru-RU" i="1" dirty="0" smtClean="0">
                <a:solidFill>
                  <a:schemeClr val="tx1"/>
                </a:solidFill>
              </a:rPr>
              <a:t>П</a:t>
            </a:r>
            <a:r>
              <a:rPr lang="uk-UA" i="1" dirty="0" err="1" smtClean="0">
                <a:solidFill>
                  <a:schemeClr val="tx1"/>
                </a:solidFill>
              </a:rPr>
              <a:t>еревірив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uk-UA" i="1" dirty="0" smtClean="0">
                <a:solidFill>
                  <a:schemeClr val="tx1"/>
                </a:solidFill>
              </a:rPr>
              <a:t>Відпустив (підпис)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045029"/>
            <a:ext cx="10058400" cy="69233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3200" b="1" i="1" dirty="0" err="1">
                <a:solidFill>
                  <a:schemeClr val="tx1"/>
                </a:solidFill>
              </a:rPr>
              <a:t>Лицьовий</a:t>
            </a:r>
            <a:r>
              <a:rPr lang="ru-RU" sz="3200" b="1" i="1" dirty="0">
                <a:solidFill>
                  <a:schemeClr val="tx1"/>
                </a:solidFill>
              </a:rPr>
              <a:t> </a:t>
            </a:r>
            <a:r>
              <a:rPr lang="ru-RU" sz="3200" b="1" i="1" dirty="0" err="1">
                <a:solidFill>
                  <a:schemeClr val="tx1"/>
                </a:solidFill>
              </a:rPr>
              <a:t>бік</a:t>
            </a:r>
            <a:r>
              <a:rPr lang="ru-RU" sz="3200" b="1" i="1" dirty="0">
                <a:solidFill>
                  <a:schemeClr val="tx1"/>
                </a:solidFill>
              </a:rPr>
              <a:t> паспорта </a:t>
            </a:r>
            <a:r>
              <a:rPr lang="ru-RU" sz="3200" b="1" i="1" dirty="0" err="1">
                <a:solidFill>
                  <a:schemeClr val="tx1"/>
                </a:solidFill>
              </a:rPr>
              <a:t>письмового</a:t>
            </a:r>
            <a:r>
              <a:rPr lang="ru-RU" sz="3200" b="1" i="1" dirty="0">
                <a:solidFill>
                  <a:schemeClr val="tx1"/>
                </a:solidFill>
              </a:rPr>
              <a:t> контролю (ППК)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7. Приклад 3 </a:t>
            </a:r>
            <a:r>
              <a:rPr lang="de-DE" sz="3600" b="1" dirty="0">
                <a:solidFill>
                  <a:schemeClr val="tx1"/>
                </a:solidFill>
              </a:rPr>
              <a:t>Rp.: </a:t>
            </a:r>
            <a:r>
              <a:rPr lang="de-DE" sz="3600" b="1" dirty="0" err="1">
                <a:solidFill>
                  <a:schemeClr val="tx1"/>
                </a:solidFill>
              </a:rPr>
              <a:t>Dilutio</a:t>
            </a:r>
            <a:r>
              <a:rPr lang="de-DE" sz="3600" b="1" dirty="0">
                <a:solidFill>
                  <a:schemeClr val="tx1"/>
                </a:solidFill>
              </a:rPr>
              <a:t> Magnesium </a:t>
            </a:r>
            <a:r>
              <a:rPr lang="de-DE" sz="3600" b="1" dirty="0" err="1">
                <a:solidFill>
                  <a:schemeClr val="tx1"/>
                </a:solidFill>
              </a:rPr>
              <a:t>sulfuricum</a:t>
            </a:r>
            <a:r>
              <a:rPr lang="de-DE" sz="3600" b="1" dirty="0">
                <a:solidFill>
                  <a:schemeClr val="tx1"/>
                </a:solidFill>
              </a:rPr>
              <a:t> X3 – 10,0</a:t>
            </a:r>
            <a:r>
              <a:rPr lang="de-DE" sz="3600" dirty="0">
                <a:solidFill>
                  <a:schemeClr val="tx1"/>
                </a:solidFill>
              </a:rPr>
              <a:t/>
            </a:r>
            <a:br>
              <a:rPr lang="de-DE" sz="3600" dirty="0">
                <a:solidFill>
                  <a:schemeClr val="tx1"/>
                </a:solidFill>
              </a:rPr>
            </a:br>
            <a:r>
              <a:rPr lang="de-DE" sz="3600" dirty="0">
                <a:solidFill>
                  <a:schemeClr val="tx1"/>
                </a:solidFill>
              </a:rPr>
              <a:t>        </a:t>
            </a:r>
            <a:r>
              <a:rPr lang="ru-RU" sz="3600" dirty="0">
                <a:solidFill>
                  <a:schemeClr val="tx1"/>
                </a:solidFill>
              </a:rPr>
              <a:t>		</a:t>
            </a:r>
            <a:r>
              <a:rPr lang="de-DE" sz="3600" b="1" dirty="0">
                <a:solidFill>
                  <a:schemeClr val="tx1"/>
                </a:solidFill>
              </a:rPr>
              <a:t>D. S. </a:t>
            </a:r>
            <a:r>
              <a:rPr lang="ru-RU" sz="3600" b="1" dirty="0">
                <a:solidFill>
                  <a:schemeClr val="tx1"/>
                </a:solidFill>
              </a:rPr>
              <a:t>По 10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ввечері</a:t>
            </a:r>
            <a:r>
              <a:rPr lang="ru-RU" sz="3600" b="1" dirty="0">
                <a:solidFill>
                  <a:schemeClr val="tx1"/>
                </a:solidFill>
              </a:rPr>
              <a:t> за 30 </a:t>
            </a:r>
            <a:r>
              <a:rPr lang="ru-RU" sz="3600" b="1" dirty="0" err="1">
                <a:solidFill>
                  <a:schemeClr val="tx1"/>
                </a:solidFill>
              </a:rPr>
              <a:t>хв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їжі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8167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Содержимое 2"/>
          <p:cNvSpPr>
            <a:spLocks noGrp="1"/>
          </p:cNvSpPr>
          <p:nvPr>
            <p:ph idx="1"/>
          </p:nvPr>
        </p:nvSpPr>
        <p:spPr>
          <a:xfrm>
            <a:off x="1046721" y="2390070"/>
            <a:ext cx="7329502" cy="182812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61950" algn="just"/>
            <a:r>
              <a:rPr lang="ru-RU" dirty="0" err="1" smtClean="0">
                <a:solidFill>
                  <a:schemeClr val="tx1"/>
                </a:solidFill>
              </a:rPr>
              <a:t>Оформлюють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етикетками</a:t>
            </a:r>
            <a:r>
              <a:rPr lang="ru-RU" dirty="0" smtClean="0">
                <a:solidFill>
                  <a:schemeClr val="tx1"/>
                </a:solidFill>
              </a:rPr>
              <a:t>: «</a:t>
            </a:r>
            <a:r>
              <a:rPr lang="ru-RU" dirty="0" err="1" smtClean="0">
                <a:solidFill>
                  <a:schemeClr val="tx1"/>
                </a:solidFill>
              </a:rPr>
              <a:t>Внутрішнє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Зберіати</a:t>
            </a: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прохолодному</a:t>
            </a:r>
            <a:r>
              <a:rPr lang="ru-RU" dirty="0" smtClean="0">
                <a:solidFill>
                  <a:schemeClr val="tx1"/>
                </a:solidFill>
              </a:rPr>
              <a:t> та </a:t>
            </a:r>
            <a:r>
              <a:rPr lang="ru-RU" dirty="0" err="1" smtClean="0">
                <a:solidFill>
                  <a:schemeClr val="tx1"/>
                </a:solidFill>
              </a:rPr>
              <a:t>захищеному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світла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місці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Берегти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дітей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361950" algn="just"/>
            <a:r>
              <a:rPr lang="uk-UA" dirty="0" smtClean="0">
                <a:solidFill>
                  <a:schemeClr val="tx1"/>
                </a:solidFill>
              </a:rPr>
              <a:t>Даний гомеопатичний препарат використовується для лікування  </a:t>
            </a:r>
            <a:r>
              <a:rPr lang="uk-UA" dirty="0" err="1" smtClean="0">
                <a:solidFill>
                  <a:schemeClr val="tx1"/>
                </a:solidFill>
              </a:rPr>
              <a:t>гастроентероколітів</a:t>
            </a:r>
            <a:r>
              <a:rPr lang="uk-UA" dirty="0" smtClean="0">
                <a:solidFill>
                  <a:schemeClr val="tx1"/>
                </a:solidFill>
              </a:rPr>
              <a:t> та нервової диспепсії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88595"/>
            <a:ext cx="10058400" cy="74876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b="1" i="1" dirty="0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dirty="0" smtClean="0">
                <a:solidFill>
                  <a:schemeClr val="tx1"/>
                </a:solidFill>
              </a:rPr>
              <a:t> до </a:t>
            </a:r>
            <a:r>
              <a:rPr lang="ru-RU" b="1" i="1" dirty="0" err="1" smtClean="0">
                <a:solidFill>
                  <a:schemeClr val="tx1"/>
                </a:solidFill>
              </a:rPr>
              <a:t>використання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0963" name="Группа 3"/>
          <p:cNvGrpSpPr>
            <a:grpSpLocks/>
          </p:cNvGrpSpPr>
          <p:nvPr/>
        </p:nvGrpSpPr>
        <p:grpSpPr bwMode="auto">
          <a:xfrm>
            <a:off x="8617267" y="1845734"/>
            <a:ext cx="2837854" cy="4354099"/>
            <a:chOff x="6248429" y="2685513"/>
            <a:chExt cx="2538413" cy="4101073"/>
          </a:xfrm>
        </p:grpSpPr>
        <p:pic>
          <p:nvPicPr>
            <p:cNvPr id="40964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6572264" y="2685513"/>
              <a:ext cx="2214578" cy="410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0965" name="Group 2"/>
            <p:cNvGrpSpPr>
              <a:grpSpLocks/>
            </p:cNvGrpSpPr>
            <p:nvPr/>
          </p:nvGrpSpPr>
          <p:grpSpPr bwMode="auto">
            <a:xfrm>
              <a:off x="6248429" y="4414855"/>
              <a:ext cx="2538413" cy="1514475"/>
              <a:chOff x="1590" y="1424"/>
              <a:chExt cx="3997" cy="2386"/>
            </a:xfrm>
          </p:grpSpPr>
          <p:sp>
            <p:nvSpPr>
              <p:cNvPr id="40966" name="Rectangle 3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399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40967" name="Rectangle 4"/>
              <p:cNvSpPr>
                <a:spLocks noChangeArrowheads="1"/>
              </p:cNvSpPr>
              <p:nvPr/>
            </p:nvSpPr>
            <p:spPr bwMode="auto">
              <a:xfrm>
                <a:off x="1590" y="1424"/>
                <a:ext cx="1416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рецепта_</a:t>
                </a:r>
                <a:r>
                  <a:rPr lang="uk-UA" sz="900" u="sng">
                    <a:latin typeface="Calibri" pitchFamily="34" charset="0"/>
                  </a:rPr>
                  <a:t>1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40968" name="Rectangle 5"/>
              <p:cNvSpPr>
                <a:spLocks noChangeArrowheads="1"/>
              </p:cNvSpPr>
              <p:nvPr/>
            </p:nvSpPr>
            <p:spPr bwMode="auto">
              <a:xfrm>
                <a:off x="2857" y="1424"/>
                <a:ext cx="1555" cy="367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аптеки_</a:t>
                </a:r>
                <a:r>
                  <a:rPr lang="uk-UA" sz="900" u="sng">
                    <a:latin typeface="Calibri" pitchFamily="34" charset="0"/>
                  </a:rPr>
                  <a:t>8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40969" name="Rectangle 6"/>
              <p:cNvSpPr>
                <a:spLocks noChangeArrowheads="1"/>
              </p:cNvSpPr>
              <p:nvPr/>
            </p:nvSpPr>
            <p:spPr bwMode="auto">
              <a:xfrm>
                <a:off x="4040" y="1424"/>
                <a:ext cx="1171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uk-UA" sz="900">
                    <a:latin typeface="Calibri" pitchFamily="34" charset="0"/>
                  </a:rPr>
                  <a:t>м</a:t>
                </a:r>
                <a:r>
                  <a:rPr lang="ru-RU" sz="900">
                    <a:latin typeface="Calibri" pitchFamily="34" charset="0"/>
                  </a:rPr>
                  <a:t>._</a:t>
                </a:r>
                <a:r>
                  <a:rPr lang="ru-RU" sz="900" u="sng">
                    <a:latin typeface="Calibri" pitchFamily="34" charset="0"/>
                  </a:rPr>
                  <a:t>Харків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40970" name="Rectangle 7"/>
              <p:cNvSpPr>
                <a:spLocks noChangeArrowheads="1"/>
              </p:cNvSpPr>
              <p:nvPr/>
            </p:nvSpPr>
            <p:spPr bwMode="auto">
              <a:xfrm>
                <a:off x="2212" y="2561"/>
                <a:ext cx="2801" cy="12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72000"/>
                  </a:lnSpc>
                </a:pP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en-US" sz="1000" u="sng">
                    <a:latin typeface="Constantia" pitchFamily="18" charset="0"/>
                  </a:rPr>
                  <a:t>Magnesium sulfuricum </a:t>
                </a:r>
                <a:r>
                  <a:rPr lang="uk-UA" sz="1000" u="sng">
                    <a:latin typeface="Constantia" pitchFamily="18" charset="0"/>
                  </a:rPr>
                  <a:t>Х</a:t>
                </a:r>
                <a:r>
                  <a:rPr lang="ru-RU" sz="1000" u="sng">
                    <a:latin typeface="Calibri" pitchFamily="34" charset="0"/>
                  </a:rPr>
                  <a:t>3 1</a:t>
                </a:r>
                <a:r>
                  <a:rPr lang="ru-RU" sz="1000" u="sng">
                    <a:latin typeface="Times New Roman" pitchFamily="18" charset="0"/>
                  </a:rPr>
                  <a:t>0,0</a:t>
                </a:r>
                <a:r>
                  <a:rPr lang="ru-RU" sz="900">
                    <a:latin typeface="Calibri" pitchFamily="34" charset="0"/>
                  </a:rPr>
                  <a:t/>
                </a:r>
                <a:br>
                  <a:rPr lang="ru-RU" sz="900">
                    <a:latin typeface="Calibri" pitchFamily="34" charset="0"/>
                  </a:rPr>
                </a:br>
                <a:endParaRPr lang="ru-RU" sz="800">
                  <a:latin typeface="Times New Roman" pitchFamily="18" charset="0"/>
                </a:endParaRPr>
              </a:p>
              <a:p>
                <a:pPr algn="ctr"/>
                <a:r>
                  <a:rPr lang="ru-RU" sz="900">
                    <a:latin typeface="Calibri" pitchFamily="34" charset="0"/>
                  </a:rPr>
                  <a:t>При</a:t>
                </a:r>
                <a:r>
                  <a:rPr lang="uk-UA" sz="900">
                    <a:latin typeface="Calibri" pitchFamily="34" charset="0"/>
                  </a:rPr>
                  <a:t>й</a:t>
                </a:r>
                <a:r>
                  <a:rPr lang="ru-RU" sz="900">
                    <a:latin typeface="Calibri" pitchFamily="34" charset="0"/>
                  </a:rPr>
                  <a:t>мат</a:t>
                </a:r>
                <a:r>
                  <a:rPr lang="uk-UA" sz="900">
                    <a:latin typeface="Calibri" pitchFamily="34" charset="0"/>
                  </a:rPr>
                  <a:t>и </a:t>
                </a:r>
                <a:r>
                  <a:rPr lang="ru-RU" sz="900">
                    <a:latin typeface="Calibri" pitchFamily="34" charset="0"/>
                  </a:rPr>
                  <a:t>по _</a:t>
                </a:r>
                <a:r>
                  <a:rPr lang="ru-RU" sz="900" u="sng">
                    <a:latin typeface="Calibri" pitchFamily="34" charset="0"/>
                  </a:rPr>
                  <a:t>7 </a:t>
                </a:r>
                <a:r>
                  <a:rPr lang="uk-UA" sz="900" u="sng">
                    <a:latin typeface="Calibri" pitchFamily="34" charset="0"/>
                  </a:rPr>
                  <a:t>крапель ввчері за 30 хв до їжі______________</a:t>
                </a:r>
                <a:endParaRPr lang="ru-RU"/>
              </a:p>
            </p:txBody>
          </p:sp>
          <p:sp>
            <p:nvSpPr>
              <p:cNvPr id="40971" name="Rectangle 8"/>
              <p:cNvSpPr>
                <a:spLocks noChangeArrowheads="1"/>
              </p:cNvSpPr>
              <p:nvPr/>
            </p:nvSpPr>
            <p:spPr bwMode="auto">
              <a:xfrm>
                <a:off x="1590" y="2220"/>
                <a:ext cx="600" cy="76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 dirty="0">
                    <a:latin typeface="Calibri" pitchFamily="34" charset="0"/>
                  </a:rPr>
                  <a:t>Дата </a:t>
                </a:r>
                <a:r>
                  <a:rPr lang="uk-UA" sz="800" dirty="0" smtClean="0">
                    <a:latin typeface="Calibri" pitchFamily="34" charset="0"/>
                  </a:rPr>
                  <a:t>02.03.2021 р.</a:t>
                </a:r>
                <a:endParaRPr lang="ru-RU" dirty="0"/>
              </a:p>
            </p:txBody>
          </p:sp>
          <p:sp>
            <p:nvSpPr>
              <p:cNvPr id="40972" name="Rectangle 9"/>
              <p:cNvSpPr>
                <a:spLocks noChangeArrowheads="1"/>
              </p:cNvSpPr>
              <p:nvPr/>
            </p:nvSpPr>
            <p:spPr bwMode="auto">
              <a:xfrm>
                <a:off x="1590" y="2985"/>
                <a:ext cx="600" cy="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>
                    <a:latin typeface="Calibri" pitchFamily="34" charset="0"/>
                  </a:rPr>
                  <a:t>П</a:t>
                </a:r>
                <a:r>
                  <a:rPr lang="uk-UA" sz="800">
                    <a:latin typeface="Calibri" pitchFamily="34" charset="0"/>
                  </a:rPr>
                  <a:t>і</a:t>
                </a:r>
                <a:r>
                  <a:rPr lang="ru-RU" sz="800">
                    <a:latin typeface="Calibri" pitchFamily="34" charset="0"/>
                  </a:rPr>
                  <a:t>дпис</a:t>
                </a:r>
                <a:r>
                  <a:rPr lang="ru-RU" sz="900">
                    <a:latin typeface="Calibri" pitchFamily="34" charset="0"/>
                  </a:rPr>
                  <a:t> </a:t>
                </a:r>
                <a:endParaRPr lang="ru-RU"/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5222" y="1423"/>
                <a:ext cx="365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Зберігати в прохолодному, захищеному від світла місці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2230" y="1806"/>
                <a:ext cx="2627" cy="398"/>
              </a:xfrm>
              <a:prstGeom prst="rect">
                <a:avLst/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ru-RU" sz="900" b="1">
                    <a:latin typeface="Calibri" pitchFamily="34" charset="0"/>
                    <a:cs typeface="Arial" pitchFamily="34" charset="0"/>
                  </a:rPr>
                  <a:t>ВНУТР</a:t>
                </a:r>
                <a:r>
                  <a:rPr lang="uk-UA" sz="900" b="1">
                    <a:latin typeface="Calibri" pitchFamily="34" charset="0"/>
                    <a:cs typeface="Arial" pitchFamily="34" charset="0"/>
                  </a:rPr>
                  <a:t>ІШНЄ</a:t>
                </a: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75" name="Rectangle 12"/>
              <p:cNvSpPr>
                <a:spLocks noChangeArrowheads="1"/>
              </p:cNvSpPr>
              <p:nvPr/>
            </p:nvSpPr>
            <p:spPr bwMode="auto">
              <a:xfrm>
                <a:off x="2198" y="2235"/>
                <a:ext cx="2767" cy="43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24000"/>
                  </a:lnSpc>
                </a:pPr>
                <a:endParaRPr lang="ru-RU" sz="800" b="1">
                  <a:latin typeface="Times New Roman" pitchFamily="18" charset="0"/>
                </a:endParaRPr>
              </a:p>
              <a:p>
                <a:pPr algn="ctr">
                  <a:lnSpc>
                    <a:spcPct val="72000"/>
                  </a:lnSpc>
                </a:pPr>
                <a:r>
                  <a:rPr lang="ru-RU" sz="900" b="1">
                    <a:latin typeface="Calibri" pitchFamily="34" charset="0"/>
                  </a:rPr>
                  <a:t>Гомеопатич</a:t>
                </a:r>
                <a:r>
                  <a:rPr lang="uk-UA" sz="900" b="1">
                    <a:latin typeface="Calibri" pitchFamily="34" charset="0"/>
                  </a:rPr>
                  <a:t>ний </a:t>
                </a:r>
                <a:r>
                  <a:rPr lang="ru-RU" sz="900" b="1">
                    <a:latin typeface="Calibri" pitchFamily="34" charset="0"/>
                  </a:rPr>
                  <a:t>л</a:t>
                </a:r>
                <a:r>
                  <a:rPr lang="uk-UA" sz="900" b="1">
                    <a:latin typeface="Calibri" pitchFamily="34" charset="0"/>
                  </a:rPr>
                  <a:t>і</a:t>
                </a:r>
                <a:r>
                  <a:rPr lang="ru-RU" sz="900" b="1">
                    <a:latin typeface="Calibri" pitchFamily="34" charset="0"/>
                  </a:rPr>
                  <a:t>карс</a:t>
                </a:r>
                <a:r>
                  <a:rPr lang="uk-UA" sz="900" b="1">
                    <a:latin typeface="Calibri" pitchFamily="34" charset="0"/>
                  </a:rPr>
                  <a:t>ький</a:t>
                </a:r>
                <a:r>
                  <a:rPr lang="ru-RU" sz="900" b="1">
                    <a:latin typeface="Calibri" pitchFamily="34" charset="0"/>
                  </a:rPr>
                  <a:t> </a:t>
                </a:r>
                <a:r>
                  <a:rPr lang="uk-UA" sz="900" b="1">
                    <a:latin typeface="Calibri" pitchFamily="34" charset="0"/>
                  </a:rPr>
                  <a:t>засіб</a:t>
                </a:r>
                <a:endParaRPr lang="ru-RU"/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4965" y="1423"/>
                <a:ext cx="24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ru-RU" sz="900" dirty="0">
                    <a:latin typeface="Calibri" pitchFamily="34" charset="0"/>
                    <a:cs typeface="Arial" pitchFamily="34" charset="0"/>
                  </a:rPr>
                  <a:t>Бер</a:t>
                </a:r>
                <a:r>
                  <a:rPr lang="uk-UA" sz="900" dirty="0" err="1">
                    <a:latin typeface="Calibri" pitchFamily="34" charset="0"/>
                    <a:cs typeface="Arial" pitchFamily="34" charset="0"/>
                  </a:rPr>
                  <a:t>егти</a:t>
                </a: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 від дітей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8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7. Приклад 3 </a:t>
            </a:r>
            <a:r>
              <a:rPr lang="de-DE" sz="3600" b="1" dirty="0">
                <a:solidFill>
                  <a:schemeClr val="tx1"/>
                </a:solidFill>
              </a:rPr>
              <a:t>Rp.: </a:t>
            </a:r>
            <a:r>
              <a:rPr lang="de-DE" sz="3600" b="1" dirty="0" err="1">
                <a:solidFill>
                  <a:schemeClr val="tx1"/>
                </a:solidFill>
              </a:rPr>
              <a:t>Dilutio</a:t>
            </a:r>
            <a:r>
              <a:rPr lang="de-DE" sz="3600" b="1" dirty="0">
                <a:solidFill>
                  <a:schemeClr val="tx1"/>
                </a:solidFill>
              </a:rPr>
              <a:t> Magnesium </a:t>
            </a:r>
            <a:r>
              <a:rPr lang="de-DE" sz="3600" b="1" dirty="0" err="1">
                <a:solidFill>
                  <a:schemeClr val="tx1"/>
                </a:solidFill>
              </a:rPr>
              <a:t>sulfuricum</a:t>
            </a:r>
            <a:r>
              <a:rPr lang="de-DE" sz="3600" b="1" dirty="0">
                <a:solidFill>
                  <a:schemeClr val="tx1"/>
                </a:solidFill>
              </a:rPr>
              <a:t> X3 – 10,0</a:t>
            </a:r>
            <a:r>
              <a:rPr lang="de-DE" sz="3600" dirty="0">
                <a:solidFill>
                  <a:schemeClr val="tx1"/>
                </a:solidFill>
              </a:rPr>
              <a:t/>
            </a:r>
            <a:br>
              <a:rPr lang="de-DE" sz="3600" dirty="0">
                <a:solidFill>
                  <a:schemeClr val="tx1"/>
                </a:solidFill>
              </a:rPr>
            </a:br>
            <a:r>
              <a:rPr lang="de-DE" sz="3600" dirty="0">
                <a:solidFill>
                  <a:schemeClr val="tx1"/>
                </a:solidFill>
              </a:rPr>
              <a:t>        </a:t>
            </a:r>
            <a:r>
              <a:rPr lang="ru-RU" sz="3600" dirty="0">
                <a:solidFill>
                  <a:schemeClr val="tx1"/>
                </a:solidFill>
              </a:rPr>
              <a:t>		</a:t>
            </a:r>
            <a:r>
              <a:rPr lang="de-DE" sz="3600" b="1" dirty="0">
                <a:solidFill>
                  <a:schemeClr val="tx1"/>
                </a:solidFill>
              </a:rPr>
              <a:t>D. S. </a:t>
            </a:r>
            <a:r>
              <a:rPr lang="ru-RU" sz="3600" b="1" dirty="0">
                <a:solidFill>
                  <a:schemeClr val="tx1"/>
                </a:solidFill>
              </a:rPr>
              <a:t>По 10 </a:t>
            </a:r>
            <a:r>
              <a:rPr lang="ru-RU" sz="3600" b="1" dirty="0" err="1">
                <a:solidFill>
                  <a:schemeClr val="tx1"/>
                </a:solidFill>
              </a:rPr>
              <a:t>крапель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ввечері</a:t>
            </a:r>
            <a:r>
              <a:rPr lang="ru-RU" sz="3600" b="1" dirty="0">
                <a:solidFill>
                  <a:schemeClr val="tx1"/>
                </a:solidFill>
              </a:rPr>
              <a:t> за 30 </a:t>
            </a:r>
            <a:r>
              <a:rPr lang="ru-RU" sz="3600" b="1" dirty="0" err="1">
                <a:solidFill>
                  <a:schemeClr val="tx1"/>
                </a:solidFill>
              </a:rPr>
              <a:t>хв</a:t>
            </a:r>
            <a:r>
              <a:rPr lang="ru-RU" sz="3600" b="1" dirty="0">
                <a:solidFill>
                  <a:schemeClr val="tx1"/>
                </a:solidFill>
              </a:rPr>
              <a:t> до </a:t>
            </a:r>
            <a:r>
              <a:rPr lang="ru-RU" sz="3600" b="1" dirty="0" err="1">
                <a:solidFill>
                  <a:schemeClr val="tx1"/>
                </a:solidFill>
              </a:rPr>
              <a:t>їжі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84028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33" y="235337"/>
            <a:ext cx="8229600" cy="548644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8. АЛГОРИТМ </a:t>
            </a:r>
            <a:r>
              <a:rPr lang="ru-RU" sz="2800" b="1" dirty="0">
                <a:solidFill>
                  <a:schemeClr val="tx1"/>
                </a:solidFill>
              </a:rPr>
              <a:t>ТЕХНОЛОГ</a:t>
            </a:r>
            <a:r>
              <a:rPr lang="uk-UA" sz="2800" b="1" dirty="0">
                <a:solidFill>
                  <a:schemeClr val="tx1"/>
                </a:solidFill>
              </a:rPr>
              <a:t>ІЇ </a:t>
            </a:r>
            <a:r>
              <a:rPr lang="uk-UA" sz="2800" b="1" cap="all" dirty="0">
                <a:solidFill>
                  <a:schemeClr val="tx1"/>
                </a:solidFill>
              </a:rPr>
              <a:t>олій гомеопатичних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2381251" y="928688"/>
            <a:ext cx="7643813" cy="5643562"/>
            <a:chOff x="1521" y="1854"/>
            <a:chExt cx="9720" cy="7020"/>
          </a:xfrm>
        </p:grpSpPr>
        <p:sp>
          <p:nvSpPr>
            <p:cNvPr id="41987" name="Text Box 3"/>
            <p:cNvSpPr txBox="1">
              <a:spLocks noChangeArrowheads="1"/>
            </p:cNvSpPr>
            <p:nvPr/>
          </p:nvSpPr>
          <p:spPr bwMode="auto">
            <a:xfrm>
              <a:off x="4941" y="2394"/>
              <a:ext cx="25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600">
                  <a:latin typeface="Times New Roman" pitchFamily="18" charset="0"/>
                </a:rPr>
                <a:t>Вихідна сировина</a:t>
              </a:r>
              <a:endParaRPr lang="ru-RU" sz="1600"/>
            </a:p>
          </p:txBody>
        </p:sp>
        <p:sp>
          <p:nvSpPr>
            <p:cNvPr id="41988" name="Text Box 4"/>
            <p:cNvSpPr txBox="1">
              <a:spLocks noChangeArrowheads="1"/>
            </p:cNvSpPr>
            <p:nvPr/>
          </p:nvSpPr>
          <p:spPr bwMode="auto">
            <a:xfrm>
              <a:off x="1521" y="3294"/>
              <a:ext cx="4500" cy="9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>
                <a:spcBef>
                  <a:spcPts val="100"/>
                </a:spcBef>
                <a:spcAft>
                  <a:spcPts val="300"/>
                </a:spcAft>
              </a:pPr>
              <a:r>
                <a:rPr lang="uk-UA" sz="1600">
                  <a:latin typeface="Times New Roman" pitchFamily="18" charset="0"/>
                </a:rPr>
                <a:t>Матричні настойки; </a:t>
              </a:r>
              <a:br>
                <a:rPr lang="uk-UA" sz="1600">
                  <a:latin typeface="Times New Roman" pitchFamily="18" charset="0"/>
                </a:rPr>
              </a:br>
              <a:r>
                <a:rPr lang="uk-UA" sz="1600">
                  <a:latin typeface="Times New Roman" pitchFamily="18" charset="0"/>
                </a:rPr>
                <a:t>речовини, розчинні в оліях</a:t>
              </a:r>
              <a:endParaRPr lang="ru-RU" sz="1600"/>
            </a:p>
          </p:txBody>
        </p:sp>
        <p:sp>
          <p:nvSpPr>
            <p:cNvPr id="41989" name="Text Box 5"/>
            <p:cNvSpPr txBox="1">
              <a:spLocks noChangeArrowheads="1"/>
            </p:cNvSpPr>
            <p:nvPr/>
          </p:nvSpPr>
          <p:spPr bwMode="auto">
            <a:xfrm>
              <a:off x="1521" y="4554"/>
              <a:ext cx="4500" cy="10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600" dirty="0">
                  <a:latin typeface="Times New Roman" pitchFamily="18" charset="0"/>
                </a:rPr>
                <a:t>Відважування або відмірювання </a:t>
              </a:r>
              <a:br>
                <a:rPr lang="uk-UA" sz="1600" dirty="0">
                  <a:latin typeface="Times New Roman" pitchFamily="18" charset="0"/>
                </a:rPr>
              </a:br>
              <a:r>
                <a:rPr lang="uk-UA" sz="1600" dirty="0">
                  <a:latin typeface="Times New Roman" pitchFamily="18" charset="0"/>
                </a:rPr>
                <a:t>каліброваним </a:t>
              </a:r>
              <a:r>
                <a:rPr lang="uk-UA" sz="1600" dirty="0" err="1" smtClean="0">
                  <a:latin typeface="Times New Roman" pitchFamily="18" charset="0"/>
                </a:rPr>
                <a:t>краплемером</a:t>
              </a:r>
              <a:r>
                <a:rPr lang="uk-UA" sz="1600" dirty="0" smtClean="0">
                  <a:latin typeface="Times New Roman" pitchFamily="18" charset="0"/>
                </a:rPr>
                <a:t> </a:t>
              </a:r>
              <a:r>
                <a:rPr lang="uk-UA" sz="1600" dirty="0">
                  <a:latin typeface="Times New Roman" pitchFamily="18" charset="0"/>
                </a:rPr>
                <a:t>розрахованої кількості</a:t>
              </a:r>
              <a:endParaRPr lang="ru-RU" sz="1600" dirty="0"/>
            </a:p>
          </p:txBody>
        </p:sp>
        <p:sp>
          <p:nvSpPr>
            <p:cNvPr id="41990" name="Freeform 6"/>
            <p:cNvSpPr>
              <a:spLocks/>
            </p:cNvSpPr>
            <p:nvPr/>
          </p:nvSpPr>
          <p:spPr bwMode="auto">
            <a:xfrm>
              <a:off x="6199" y="2754"/>
              <a:ext cx="2" cy="204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1991" name="Freeform 7"/>
            <p:cNvSpPr>
              <a:spLocks/>
            </p:cNvSpPr>
            <p:nvPr/>
          </p:nvSpPr>
          <p:spPr bwMode="auto">
            <a:xfrm>
              <a:off x="3679" y="29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1992" name="Text Box 8"/>
            <p:cNvSpPr txBox="1">
              <a:spLocks noChangeArrowheads="1"/>
            </p:cNvSpPr>
            <p:nvPr/>
          </p:nvSpPr>
          <p:spPr bwMode="auto">
            <a:xfrm>
              <a:off x="1521" y="6894"/>
              <a:ext cx="9720" cy="5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600">
                  <a:latin typeface="Times New Roman" pitchFamily="18" charset="0"/>
                </a:rPr>
                <a:t>Струшування зверху вниз (потенціювання) 10 разів</a:t>
              </a:r>
              <a:endParaRPr lang="ru-RU" sz="1600"/>
            </a:p>
          </p:txBody>
        </p:sp>
        <p:sp>
          <p:nvSpPr>
            <p:cNvPr id="41993" name="Text Box 9"/>
            <p:cNvSpPr txBox="1">
              <a:spLocks noChangeArrowheads="1"/>
            </p:cNvSpPr>
            <p:nvPr/>
          </p:nvSpPr>
          <p:spPr bwMode="auto">
            <a:xfrm>
              <a:off x="1521" y="779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600">
                  <a:latin typeface="Times New Roman" pitchFamily="18" charset="0"/>
                </a:rPr>
                <a:t>Контроль якості</a:t>
              </a:r>
              <a:endParaRPr lang="ru-RU" sz="1600"/>
            </a:p>
          </p:txBody>
        </p:sp>
        <p:sp>
          <p:nvSpPr>
            <p:cNvPr id="41994" name="Text Box 10"/>
            <p:cNvSpPr txBox="1">
              <a:spLocks noChangeArrowheads="1"/>
            </p:cNvSpPr>
            <p:nvPr/>
          </p:nvSpPr>
          <p:spPr bwMode="auto">
            <a:xfrm>
              <a:off x="1521" y="851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600">
                  <a:latin typeface="Times New Roman" pitchFamily="18" charset="0"/>
                </a:rPr>
                <a:t>Упаковка та оформлення до відпуску</a:t>
              </a:r>
              <a:endParaRPr lang="ru-RU" sz="1600"/>
            </a:p>
          </p:txBody>
        </p:sp>
        <p:sp>
          <p:nvSpPr>
            <p:cNvPr id="41995" name="Freeform 11"/>
            <p:cNvSpPr>
              <a:spLocks/>
            </p:cNvSpPr>
            <p:nvPr/>
          </p:nvSpPr>
          <p:spPr bwMode="auto">
            <a:xfrm>
              <a:off x="8899" y="2934"/>
              <a:ext cx="2" cy="318"/>
            </a:xfrm>
            <a:custGeom>
              <a:avLst/>
              <a:gdLst>
                <a:gd name="T0" fmla="*/ 0 w 3"/>
                <a:gd name="T1" fmla="*/ 0 h 266"/>
                <a:gd name="T2" fmla="*/ 3 w 3"/>
                <a:gd name="T3" fmla="*/ 266 h 266"/>
                <a:gd name="T4" fmla="*/ 0 60000 65536"/>
                <a:gd name="T5" fmla="*/ 0 60000 65536"/>
                <a:gd name="T6" fmla="*/ 0 w 3"/>
                <a:gd name="T7" fmla="*/ 0 h 266"/>
                <a:gd name="T8" fmla="*/ 3 w 3"/>
                <a:gd name="T9" fmla="*/ 266 h 2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1996" name="Rectangle 12"/>
            <p:cNvSpPr>
              <a:spLocks noChangeArrowheads="1"/>
            </p:cNvSpPr>
            <p:nvPr/>
          </p:nvSpPr>
          <p:spPr bwMode="auto">
            <a:xfrm>
              <a:off x="6561" y="3294"/>
              <a:ext cx="4680" cy="9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0" bIns="0"/>
            <a:lstStyle/>
            <a:p>
              <a:pPr algn="ctr">
                <a:spcAft>
                  <a:spcPts val="1000"/>
                </a:spcAft>
              </a:pPr>
              <a:r>
                <a:rPr lang="uk-UA" sz="1600">
                  <a:latin typeface="Times New Roman" pitchFamily="18" charset="0"/>
                </a:rPr>
                <a:t>Олія</a:t>
              </a:r>
              <a:r>
                <a:rPr lang="ru-RU" sz="1600">
                  <a:latin typeface="Times New Roman" pitchFamily="18" charset="0"/>
                </a:rPr>
                <a:t> </a:t>
              </a:r>
              <a:r>
                <a:rPr lang="uk-UA" sz="1600">
                  <a:latin typeface="Times New Roman" pitchFamily="18" charset="0"/>
                </a:rPr>
                <a:t>(маслинова, мигдальна, соняшникова, вазелінова тощо)</a:t>
              </a:r>
              <a:endParaRPr lang="ru-RU" sz="1600"/>
            </a:p>
          </p:txBody>
        </p:sp>
        <p:sp>
          <p:nvSpPr>
            <p:cNvPr id="41997" name="Line 13"/>
            <p:cNvSpPr>
              <a:spLocks noChangeShapeType="1"/>
            </p:cNvSpPr>
            <p:nvPr/>
          </p:nvSpPr>
          <p:spPr bwMode="auto">
            <a:xfrm>
              <a:off x="3681" y="2934"/>
              <a:ext cx="52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1998" name="Line 14"/>
            <p:cNvSpPr>
              <a:spLocks noChangeShapeType="1"/>
            </p:cNvSpPr>
            <p:nvPr/>
          </p:nvSpPr>
          <p:spPr bwMode="auto">
            <a:xfrm>
              <a:off x="368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1999" name="Line 15"/>
            <p:cNvSpPr>
              <a:spLocks noChangeShapeType="1"/>
            </p:cNvSpPr>
            <p:nvPr/>
          </p:nvSpPr>
          <p:spPr bwMode="auto">
            <a:xfrm>
              <a:off x="3681" y="563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2000" name="Line 16"/>
            <p:cNvSpPr>
              <a:spLocks noChangeShapeType="1"/>
            </p:cNvSpPr>
            <p:nvPr/>
          </p:nvSpPr>
          <p:spPr bwMode="auto">
            <a:xfrm>
              <a:off x="6381" y="743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2001" name="Line 17"/>
            <p:cNvSpPr>
              <a:spLocks noChangeShapeType="1"/>
            </p:cNvSpPr>
            <p:nvPr/>
          </p:nvSpPr>
          <p:spPr bwMode="auto">
            <a:xfrm>
              <a:off x="6381" y="815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2002" name="Line 18"/>
            <p:cNvSpPr>
              <a:spLocks noChangeShapeType="1"/>
            </p:cNvSpPr>
            <p:nvPr/>
          </p:nvSpPr>
          <p:spPr bwMode="auto">
            <a:xfrm>
              <a:off x="6201" y="22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2003" name="Text Box 19"/>
            <p:cNvSpPr txBox="1">
              <a:spLocks noChangeArrowheads="1"/>
            </p:cNvSpPr>
            <p:nvPr/>
          </p:nvSpPr>
          <p:spPr bwMode="auto">
            <a:xfrm>
              <a:off x="4941" y="1854"/>
              <a:ext cx="2554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600">
                  <a:latin typeface="Times New Roman" pitchFamily="18" charset="0"/>
                </a:rPr>
                <a:t>Рецептурний пропис</a:t>
              </a:r>
              <a:endParaRPr lang="ru-RU" sz="1600"/>
            </a:p>
          </p:txBody>
        </p:sp>
        <p:sp>
          <p:nvSpPr>
            <p:cNvPr id="42004" name="Line 20"/>
            <p:cNvSpPr>
              <a:spLocks noChangeShapeType="1"/>
            </p:cNvSpPr>
            <p:nvPr/>
          </p:nvSpPr>
          <p:spPr bwMode="auto">
            <a:xfrm>
              <a:off x="890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2005" name="Text Box 21"/>
            <p:cNvSpPr txBox="1">
              <a:spLocks noChangeArrowheads="1"/>
            </p:cNvSpPr>
            <p:nvPr/>
          </p:nvSpPr>
          <p:spPr bwMode="auto">
            <a:xfrm>
              <a:off x="6561" y="4554"/>
              <a:ext cx="4680" cy="10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600" dirty="0">
                  <a:latin typeface="Times New Roman" pitchFamily="18" charset="0"/>
                </a:rPr>
                <a:t>Відважування 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uk-UA" sz="1600" dirty="0">
                  <a:latin typeface="Times New Roman" pitchFamily="18" charset="0"/>
                </a:rPr>
                <a:t>розрахованої кількості олії</a:t>
              </a:r>
              <a:endParaRPr lang="ru-RU" sz="1600" dirty="0"/>
            </a:p>
          </p:txBody>
        </p:sp>
        <p:sp>
          <p:nvSpPr>
            <p:cNvPr id="42006" name="Line 22"/>
            <p:cNvSpPr>
              <a:spLocks noChangeShapeType="1"/>
            </p:cNvSpPr>
            <p:nvPr/>
          </p:nvSpPr>
          <p:spPr bwMode="auto">
            <a:xfrm>
              <a:off x="8901" y="563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  <p:sp>
          <p:nvSpPr>
            <p:cNvPr id="42007" name="Rectangle 23"/>
            <p:cNvSpPr>
              <a:spLocks noChangeArrowheads="1"/>
            </p:cNvSpPr>
            <p:nvPr/>
          </p:nvSpPr>
          <p:spPr bwMode="auto">
            <a:xfrm>
              <a:off x="1521" y="5994"/>
              <a:ext cx="9720" cy="5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uk-UA" sz="1600">
                  <a:latin typeface="Calibri" pitchFamily="34" charset="0"/>
                </a:rPr>
                <a:t>Змішування або розчинення</a:t>
              </a:r>
              <a:endParaRPr lang="ru-RU" sz="1600"/>
            </a:p>
          </p:txBody>
        </p:sp>
        <p:sp>
          <p:nvSpPr>
            <p:cNvPr id="42008" name="Line 24"/>
            <p:cNvSpPr>
              <a:spLocks noChangeShapeType="1"/>
            </p:cNvSpPr>
            <p:nvPr/>
          </p:nvSpPr>
          <p:spPr bwMode="auto">
            <a:xfrm>
              <a:off x="6381" y="653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sz="1600"/>
            </a:p>
          </p:txBody>
        </p:sp>
      </p:grpSp>
    </p:spTree>
    <p:extLst>
      <p:ext uri="{BB962C8B-B14F-4D97-AF65-F5344CB8AC3E}">
        <p14:creationId xmlns:p14="http://schemas.microsoft.com/office/powerpoint/2010/main" val="70849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artagena: Medicina natural y terapia biológica - Medicar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"/>
            <a:ext cx="12192000" cy="685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0907" y="2909500"/>
            <a:ext cx="8689814" cy="364840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Штамп </a:t>
            </a:r>
            <a:r>
              <a:rPr lang="ru-RU" i="1" dirty="0" err="1" smtClean="0">
                <a:solidFill>
                  <a:schemeClr val="tx1"/>
                </a:solidFill>
              </a:rPr>
              <a:t>лікувально-профілактичного</a:t>
            </a:r>
            <a:r>
              <a:rPr lang="ru-RU" i="1" dirty="0" smtClean="0">
                <a:solidFill>
                  <a:schemeClr val="tx1"/>
                </a:solidFill>
              </a:rPr>
              <a:t> закладу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Дата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</a:rPr>
              <a:t>ім'я</a:t>
            </a:r>
            <a:r>
              <a:rPr lang="ru-RU" i="1" dirty="0" smtClean="0">
                <a:solidFill>
                  <a:schemeClr val="tx1"/>
                </a:solidFill>
              </a:rPr>
              <a:t> та </a:t>
            </a:r>
            <a:r>
              <a:rPr lang="ru-RU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i="1" dirty="0" smtClean="0">
                <a:solidFill>
                  <a:schemeClr val="tx1"/>
                </a:solidFill>
              </a:rPr>
              <a:t> хворого, </a:t>
            </a:r>
            <a:r>
              <a:rPr lang="ru-RU" i="1" dirty="0" err="1" smtClean="0">
                <a:solidFill>
                  <a:schemeClr val="tx1"/>
                </a:solidFill>
              </a:rPr>
              <a:t>вік</a:t>
            </a:r>
            <a:endParaRPr lang="ru-RU" i="1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</a:rPr>
              <a:t>ім'я</a:t>
            </a:r>
            <a:r>
              <a:rPr lang="ru-RU" i="1" dirty="0" smtClean="0">
                <a:solidFill>
                  <a:schemeClr val="tx1"/>
                </a:solidFill>
              </a:rPr>
              <a:t> та </a:t>
            </a:r>
            <a:r>
              <a:rPr lang="ru-RU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uk-UA" i="1" dirty="0" smtClean="0">
                <a:solidFill>
                  <a:schemeClr val="tx1"/>
                </a:solidFill>
              </a:rPr>
              <a:t>	</a:t>
            </a:r>
            <a:r>
              <a:rPr lang="en-US" i="1" dirty="0" err="1" smtClean="0">
                <a:solidFill>
                  <a:schemeClr val="tx1"/>
                </a:solidFill>
              </a:rPr>
              <a:t>Rp</a:t>
            </a:r>
            <a:r>
              <a:rPr lang="ru-RU" i="1" dirty="0" smtClean="0">
                <a:solidFill>
                  <a:schemeClr val="tx1"/>
                </a:solidFill>
              </a:rPr>
              <a:t>.: </a:t>
            </a:r>
            <a:r>
              <a:rPr lang="de-DE" i="1" dirty="0" smtClean="0">
                <a:solidFill>
                  <a:schemeClr val="tx1"/>
                </a:solidFill>
              </a:rPr>
              <a:t>Oleum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Ledum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ru-RU" i="1" dirty="0" smtClean="0">
                <a:solidFill>
                  <a:schemeClr val="tx1"/>
                </a:solidFill>
              </a:rPr>
              <a:t>10 % – 5,0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smtClean="0">
                <a:solidFill>
                  <a:schemeClr val="tx1"/>
                </a:solidFill>
              </a:rPr>
              <a:t>	        D. S. </a:t>
            </a:r>
            <a:r>
              <a:rPr lang="uk-UA" i="1" dirty="0" smtClean="0">
                <a:solidFill>
                  <a:schemeClr val="tx1"/>
                </a:solidFill>
              </a:rPr>
              <a:t>Для змащування уражених поверхонь шкіри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algn="just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i="1" dirty="0" err="1" smtClean="0">
                <a:solidFill>
                  <a:schemeClr val="tx1"/>
                </a:solidFill>
              </a:rPr>
              <a:t>Особова</a:t>
            </a:r>
            <a:r>
              <a:rPr lang="ru-RU" i="1" dirty="0" smtClean="0">
                <a:solidFill>
                  <a:schemeClr val="tx1"/>
                </a:solidFill>
              </a:rPr>
              <a:t> печатка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36195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Характеристика </a:t>
            </a:r>
            <a:r>
              <a:rPr lang="ru-RU" b="1" i="1" dirty="0" err="1" smtClean="0">
                <a:solidFill>
                  <a:schemeClr val="tx1"/>
                </a:solidFill>
              </a:rPr>
              <a:t>лікарського</a:t>
            </a:r>
            <a:r>
              <a:rPr lang="ru-RU" b="1" i="1" dirty="0" smtClean="0">
                <a:solidFill>
                  <a:schemeClr val="tx1"/>
                </a:solidFill>
              </a:rPr>
              <a:t> препарату. </a:t>
            </a:r>
            <a:r>
              <a:rPr lang="ru-RU" dirty="0" err="1" smtClean="0">
                <a:solidFill>
                  <a:schemeClr val="tx1"/>
                </a:solidFill>
              </a:rPr>
              <a:t>Гомеопатична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олія</a:t>
            </a:r>
            <a:r>
              <a:rPr lang="ru-RU" dirty="0" smtClean="0">
                <a:solidFill>
                  <a:schemeClr val="tx1"/>
                </a:solidFill>
              </a:rPr>
              <a:t>, до складу </a:t>
            </a:r>
            <a:r>
              <a:rPr lang="ru-RU" dirty="0" err="1" smtClean="0">
                <a:solidFill>
                  <a:schemeClr val="tx1"/>
                </a:solidFill>
              </a:rPr>
              <a:t>якої</a:t>
            </a:r>
            <a:r>
              <a:rPr lang="ru-RU" dirty="0" smtClean="0">
                <a:solidFill>
                  <a:schemeClr val="tx1"/>
                </a:solidFill>
              </a:rPr>
              <a:t> входить </a:t>
            </a:r>
            <a:r>
              <a:rPr lang="ru-RU" dirty="0" err="1" smtClean="0">
                <a:solidFill>
                  <a:schemeClr val="tx1"/>
                </a:solidFill>
              </a:rPr>
              <a:t>сировина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рослинного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походження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Багно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звичайне</a:t>
            </a:r>
            <a:r>
              <a:rPr lang="ru-RU" dirty="0" smtClean="0">
                <a:solidFill>
                  <a:schemeClr val="tx1"/>
                </a:solidFill>
              </a:rPr>
              <a:t>. Як </a:t>
            </a:r>
            <a:r>
              <a:rPr lang="ru-RU" dirty="0" err="1" smtClean="0">
                <a:solidFill>
                  <a:schemeClr val="tx1"/>
                </a:solidFill>
              </a:rPr>
              <a:t>розчинник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можна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використовувати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соняшникову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вазелінову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або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мигдальну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оливкову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абрикосову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виноградну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тощо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олії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4091" y="1696825"/>
            <a:ext cx="9003818" cy="999241"/>
          </a:xfrm>
          <a:solidFill>
            <a:srgbClr val="FFFF99"/>
          </a:solidFill>
        </p:spPr>
        <p:txBody>
          <a:bodyPr>
            <a:noAutofit/>
          </a:bodyPr>
          <a:lstStyle/>
          <a:p>
            <a:pPr indent="361950" hangingPunct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dirty="0" err="1">
                <a:solidFill>
                  <a:schemeClr val="tx1"/>
                </a:solidFill>
              </a:rPr>
              <a:t>Rp</a:t>
            </a:r>
            <a:r>
              <a:rPr lang="ru-RU" sz="3200" b="1" dirty="0">
                <a:solidFill>
                  <a:schemeClr val="tx1"/>
                </a:solidFill>
              </a:rPr>
              <a:t>.: </a:t>
            </a:r>
            <a:r>
              <a:rPr lang="de-DE" sz="3200" b="1" dirty="0">
                <a:solidFill>
                  <a:schemeClr val="tx1"/>
                </a:solidFill>
              </a:rPr>
              <a:t>Oleum </a:t>
            </a:r>
            <a:r>
              <a:rPr lang="en-US" sz="3200" b="1" dirty="0" err="1">
                <a:solidFill>
                  <a:schemeClr val="tx1"/>
                </a:solidFill>
              </a:rPr>
              <a:t>Ledum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10 % – 5,0 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  D</a:t>
            </a:r>
            <a:r>
              <a:rPr lang="ru-RU" sz="3200" b="1" dirty="0">
                <a:solidFill>
                  <a:schemeClr val="tx1"/>
                </a:solidFill>
              </a:rPr>
              <a:t>. S. </a:t>
            </a:r>
            <a:r>
              <a:rPr lang="uk-UA" sz="3200" b="1" dirty="0">
                <a:solidFill>
                  <a:schemeClr val="tx1"/>
                </a:solidFill>
              </a:rPr>
              <a:t>Для змащування уражених поверхонь шкіри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44018" y="179109"/>
            <a:ext cx="10103963" cy="79185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9. Приклад 1 </a:t>
            </a:r>
            <a:r>
              <a:rPr lang="en-US" sz="2800" dirty="0" err="1" smtClean="0">
                <a:solidFill>
                  <a:schemeClr val="tx1"/>
                </a:solidFill>
              </a:rPr>
              <a:t>Rp</a:t>
            </a:r>
            <a:r>
              <a:rPr lang="ru-RU" sz="2800" dirty="0">
                <a:solidFill>
                  <a:schemeClr val="tx1"/>
                </a:solidFill>
              </a:rPr>
              <a:t>.: </a:t>
            </a:r>
            <a:r>
              <a:rPr lang="de-DE" sz="2800" dirty="0">
                <a:solidFill>
                  <a:schemeClr val="tx1"/>
                </a:solidFill>
              </a:rPr>
              <a:t>Oleum</a:t>
            </a:r>
            <a:r>
              <a:rPr lang="de-DE" sz="2800" b="1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Ledum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10 % – 5,0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   </a:t>
            </a:r>
            <a:r>
              <a:rPr lang="ru-RU" sz="2800" dirty="0" smtClean="0">
                <a:solidFill>
                  <a:schemeClr val="tx1"/>
                </a:solidFill>
              </a:rPr>
              <a:t>			D</a:t>
            </a:r>
            <a:r>
              <a:rPr lang="ru-RU" sz="2800" dirty="0">
                <a:solidFill>
                  <a:schemeClr val="tx1"/>
                </a:solidFill>
              </a:rPr>
              <a:t>. S. </a:t>
            </a:r>
            <a:r>
              <a:rPr lang="uk-UA" sz="2800" dirty="0">
                <a:solidFill>
                  <a:schemeClr val="tx1"/>
                </a:solidFill>
              </a:rPr>
              <a:t>Для змащування уражених поверхонь шкіри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24697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Содержимое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93728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361950" algn="just" hangingPunct="0">
              <a:buFont typeface="Wingdings 2" pitchFamily="18" charset="2"/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ППК 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dirty="0" err="1" smtClean="0">
                <a:solidFill>
                  <a:schemeClr val="tx1"/>
                </a:solidFill>
              </a:rPr>
              <a:t>зворотній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бік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0" indent="361950" algn="just" hangingPunct="0">
              <a:buFont typeface="Wingdings 2" pitchFamily="18" charset="2"/>
              <a:buNone/>
            </a:pPr>
            <a:r>
              <a:rPr lang="ru-RU" dirty="0" err="1" smtClean="0">
                <a:solidFill>
                  <a:schemeClr val="tx1"/>
                </a:solidFill>
              </a:rPr>
              <a:t>Матричної</a:t>
            </a:r>
            <a:r>
              <a:rPr lang="ru-RU" dirty="0" smtClean="0">
                <a:solidFill>
                  <a:schemeClr val="tx1"/>
                </a:solidFill>
              </a:rPr>
              <a:t> настойки </a:t>
            </a:r>
            <a:r>
              <a:rPr lang="en-US" dirty="0" err="1" smtClean="0">
                <a:solidFill>
                  <a:schemeClr val="tx1"/>
                </a:solidFill>
              </a:rPr>
              <a:t>Ledum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: 0,5 г  (16 </a:t>
            </a:r>
            <a:r>
              <a:rPr lang="ru-RU" dirty="0" err="1" smtClean="0">
                <a:solidFill>
                  <a:schemeClr val="tx1"/>
                </a:solidFill>
              </a:rPr>
              <a:t>крапель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0" indent="361950" algn="just" hangingPunct="0">
              <a:buFont typeface="Wingdings 2" pitchFamily="18" charset="2"/>
              <a:buNone/>
            </a:pPr>
            <a:r>
              <a:rPr lang="ru-RU" dirty="0" err="1" smtClean="0">
                <a:solidFill>
                  <a:schemeClr val="tx1"/>
                </a:solidFill>
              </a:rPr>
              <a:t>Олії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соняшникової</a:t>
            </a:r>
            <a:r>
              <a:rPr lang="ru-RU" dirty="0" smtClean="0">
                <a:solidFill>
                  <a:schemeClr val="tx1"/>
                </a:solidFill>
              </a:rPr>
              <a:t>: 4,5 г </a:t>
            </a:r>
          </a:p>
          <a:p>
            <a:pPr marL="0" indent="361950" algn="just" hangingPunct="0">
              <a:buFont typeface="Wingdings 2" pitchFamily="18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pPr marL="0" indent="361950" algn="just"/>
            <a:r>
              <a:rPr lang="ru-RU" b="1" i="1" dirty="0" err="1" smtClean="0">
                <a:solidFill>
                  <a:schemeClr val="tx1"/>
                </a:solidFill>
              </a:rPr>
              <a:t>Технологія</a:t>
            </a:r>
            <a:r>
              <a:rPr lang="ru-RU" b="1" i="1" dirty="0" smtClean="0">
                <a:solidFill>
                  <a:schemeClr val="tx1"/>
                </a:solidFill>
              </a:rPr>
              <a:t>. </a:t>
            </a:r>
            <a:r>
              <a:rPr lang="ru-RU" dirty="0" err="1" smtClean="0">
                <a:solidFill>
                  <a:schemeClr val="tx1"/>
                </a:solidFill>
              </a:rPr>
              <a:t>Відважують</a:t>
            </a:r>
            <a:r>
              <a:rPr lang="ru-RU" dirty="0" smtClean="0">
                <a:solidFill>
                  <a:schemeClr val="tx1"/>
                </a:solidFill>
              </a:rPr>
              <a:t> у </a:t>
            </a:r>
            <a:r>
              <a:rPr lang="ru-RU" dirty="0" err="1" smtClean="0">
                <a:solidFill>
                  <a:schemeClr val="tx1"/>
                </a:solidFill>
              </a:rPr>
              <a:t>попередньо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старованний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широкогорлий</a:t>
            </a:r>
            <a:r>
              <a:rPr lang="ru-RU" dirty="0" smtClean="0">
                <a:solidFill>
                  <a:schemeClr val="tx1"/>
                </a:solidFill>
              </a:rPr>
              <a:t> флакон 4,5 г </a:t>
            </a:r>
            <a:r>
              <a:rPr lang="ru-RU" dirty="0" err="1" smtClean="0">
                <a:solidFill>
                  <a:schemeClr val="tx1"/>
                </a:solidFill>
              </a:rPr>
              <a:t>олії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соняшникової</a:t>
            </a:r>
            <a:r>
              <a:rPr lang="ru-RU" dirty="0" smtClean="0">
                <a:solidFill>
                  <a:schemeClr val="tx1"/>
                </a:solidFill>
              </a:rPr>
              <a:t> та </a:t>
            </a:r>
            <a:r>
              <a:rPr lang="ru-RU" dirty="0" err="1" smtClean="0">
                <a:solidFill>
                  <a:schemeClr val="tx1"/>
                </a:solidFill>
              </a:rPr>
              <a:t>додають</a:t>
            </a:r>
            <a:r>
              <a:rPr lang="ru-RU" dirty="0" smtClean="0">
                <a:solidFill>
                  <a:schemeClr val="tx1"/>
                </a:solidFill>
              </a:rPr>
              <a:t> 16 </a:t>
            </a:r>
            <a:r>
              <a:rPr lang="ru-RU" dirty="0" err="1" smtClean="0">
                <a:solidFill>
                  <a:schemeClr val="tx1"/>
                </a:solidFill>
              </a:rPr>
              <a:t>крапель</a:t>
            </a:r>
            <a:r>
              <a:rPr lang="ru-RU" dirty="0" smtClean="0">
                <a:solidFill>
                  <a:schemeClr val="tx1"/>
                </a:solidFill>
              </a:rPr>
              <a:t> (0,5 г) </a:t>
            </a:r>
            <a:r>
              <a:rPr lang="ru-RU" dirty="0" err="1" smtClean="0">
                <a:solidFill>
                  <a:schemeClr val="tx1"/>
                </a:solidFill>
              </a:rPr>
              <a:t>матричної</a:t>
            </a:r>
            <a:r>
              <a:rPr lang="ru-RU" dirty="0" smtClean="0">
                <a:solidFill>
                  <a:schemeClr val="tx1"/>
                </a:solidFill>
              </a:rPr>
              <a:t> настойки </a:t>
            </a:r>
            <a:r>
              <a:rPr lang="en-US" dirty="0" err="1" smtClean="0">
                <a:solidFill>
                  <a:schemeClr val="tx1"/>
                </a:solidFill>
              </a:rPr>
              <a:t>Ledum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закупорюють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потенціюють</a:t>
            </a:r>
            <a:r>
              <a:rPr lang="ru-RU" dirty="0" smtClean="0">
                <a:solidFill>
                  <a:schemeClr val="tx1"/>
                </a:solidFill>
              </a:rPr>
              <a:t> 10 раз. </a:t>
            </a:r>
            <a:r>
              <a:rPr lang="ru-RU" dirty="0" err="1" smtClean="0">
                <a:solidFill>
                  <a:schemeClr val="tx1"/>
                </a:solidFill>
              </a:rPr>
              <a:t>Наклеюють</a:t>
            </a:r>
            <a:r>
              <a:rPr lang="ru-RU" dirty="0" smtClean="0">
                <a:solidFill>
                  <a:schemeClr val="tx1"/>
                </a:solidFill>
              </a:rPr>
              <a:t> № рецепта. </a:t>
            </a:r>
            <a:r>
              <a:rPr lang="ru-RU" dirty="0" err="1" smtClean="0">
                <a:solidFill>
                  <a:schemeClr val="tx1"/>
                </a:solidFill>
              </a:rPr>
              <a:t>Заповнюють</a:t>
            </a:r>
            <a:r>
              <a:rPr lang="ru-RU" dirty="0" smtClean="0">
                <a:solidFill>
                  <a:schemeClr val="tx1"/>
                </a:solidFill>
              </a:rPr>
              <a:t> ППК (</a:t>
            </a:r>
            <a:r>
              <a:rPr lang="ru-RU" dirty="0" err="1" smtClean="0">
                <a:solidFill>
                  <a:schemeClr val="tx1"/>
                </a:solidFill>
              </a:rPr>
              <a:t>лицьовий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бік</a:t>
            </a:r>
            <a:r>
              <a:rPr lang="ru-RU" dirty="0" smtClean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64642"/>
            <a:ext cx="10058400" cy="77271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b="1" i="1" dirty="0" err="1" smtClean="0">
                <a:solidFill>
                  <a:schemeClr val="tx1"/>
                </a:solidFill>
              </a:rPr>
              <a:t>Технологія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228982"/>
            <a:ext cx="10058400" cy="6452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60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9. Приклад 1 </a:t>
            </a:r>
            <a:r>
              <a:rPr lang="ru-RU" sz="3600" b="1" dirty="0" err="1">
                <a:solidFill>
                  <a:schemeClr val="tx1"/>
                </a:solidFill>
              </a:rPr>
              <a:t>Rp</a:t>
            </a:r>
            <a:r>
              <a:rPr lang="ru-RU" sz="3600" b="1" dirty="0">
                <a:solidFill>
                  <a:schemeClr val="tx1"/>
                </a:solidFill>
              </a:rPr>
              <a:t>.: </a:t>
            </a:r>
            <a:r>
              <a:rPr lang="ru-RU" sz="3600" b="1" dirty="0" err="1">
                <a:solidFill>
                  <a:schemeClr val="tx1"/>
                </a:solidFill>
              </a:rPr>
              <a:t>Oleum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Alое</a:t>
            </a:r>
            <a:r>
              <a:rPr lang="ru-RU" sz="3600" b="1" dirty="0">
                <a:solidFill>
                  <a:schemeClr val="tx1"/>
                </a:solidFill>
              </a:rPr>
              <a:t> 10 % – 5,0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        				</a:t>
            </a:r>
            <a:r>
              <a:rPr lang="ru-RU" sz="3600" b="1" dirty="0">
                <a:solidFill>
                  <a:schemeClr val="tx1"/>
                </a:solidFill>
              </a:rPr>
              <a:t>D. S. Для </a:t>
            </a:r>
            <a:r>
              <a:rPr lang="ru-RU" sz="3600" b="1" dirty="0" err="1">
                <a:solidFill>
                  <a:schemeClr val="tx1"/>
                </a:solidFill>
              </a:rPr>
              <a:t>змащування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уражених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поверхонь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шкіри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12910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hangingPunct="0">
              <a:buFont typeface="Wingdings 2" pitchFamily="18" charset="2"/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ППК</a:t>
            </a:r>
            <a:r>
              <a:rPr lang="ru-RU" dirty="0" smtClean="0">
                <a:solidFill>
                  <a:schemeClr val="tx1"/>
                </a:solidFill>
              </a:rPr>
              <a:t> (</a:t>
            </a:r>
            <a:r>
              <a:rPr lang="ru-RU" dirty="0" err="1" smtClean="0">
                <a:solidFill>
                  <a:schemeClr val="tx1"/>
                </a:solidFill>
              </a:rPr>
              <a:t>лицьовий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бік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Дата                 № рецепта</a:t>
            </a: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			     </a:t>
            </a:r>
            <a:r>
              <a:rPr lang="en-US" dirty="0" err="1" smtClean="0">
                <a:solidFill>
                  <a:schemeClr val="tx1"/>
                </a:solidFill>
              </a:rPr>
              <a:t>Olei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Helianthi</a:t>
            </a:r>
            <a:r>
              <a:rPr lang="ru-RU" dirty="0" smtClean="0">
                <a:solidFill>
                  <a:schemeClr val="tx1"/>
                </a:solidFill>
              </a:rPr>
              <a:t> 4,5</a:t>
            </a:r>
          </a:p>
          <a:p>
            <a:pPr algn="ctr" hangingPunct="0">
              <a:buFont typeface="Wingdings 2" pitchFamily="18" charset="2"/>
              <a:buNone/>
            </a:pPr>
            <a:r>
              <a:rPr lang="en-US" u="sng" dirty="0" err="1" smtClean="0">
                <a:solidFill>
                  <a:schemeClr val="tx1"/>
                </a:solidFill>
              </a:rPr>
              <a:t>Ledum</a:t>
            </a:r>
            <a:r>
              <a:rPr lang="en-US" u="sng" dirty="0" smtClean="0">
                <a:solidFill>
                  <a:schemeClr val="tx1"/>
                </a:solidFill>
              </a:rPr>
              <a:t> </a:t>
            </a:r>
            <a:r>
              <a:rPr lang="ru-RU" u="sng" dirty="0" smtClean="0">
                <a:solidFill>
                  <a:schemeClr val="tx1"/>
                </a:solidFill>
              </a:rPr>
              <a:t>Ѳ </a:t>
            </a:r>
            <a:r>
              <a:rPr lang="en-US" u="sng" dirty="0" smtClean="0">
                <a:solidFill>
                  <a:schemeClr val="tx1"/>
                </a:solidFill>
              </a:rPr>
              <a:t>0,5 (</a:t>
            </a:r>
            <a:r>
              <a:rPr lang="en-US" u="sng" dirty="0" err="1" smtClean="0">
                <a:solidFill>
                  <a:schemeClr val="tx1"/>
                </a:solidFill>
              </a:rPr>
              <a:t>gtts</a:t>
            </a:r>
            <a:r>
              <a:rPr lang="en-US" u="sng" dirty="0" smtClean="0">
                <a:solidFill>
                  <a:schemeClr val="tx1"/>
                </a:solidFill>
              </a:rPr>
              <a:t>. XVI)</a:t>
            </a:r>
            <a:endParaRPr lang="ru-RU" dirty="0" smtClean="0">
              <a:solidFill>
                <a:schemeClr val="tx1"/>
              </a:solidFill>
            </a:endParaRPr>
          </a:p>
          <a:p>
            <a:pPr algn="ctr" hangingPunct="0">
              <a:buFont typeface="Wingdings 2" pitchFamily="18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			      </a:t>
            </a:r>
            <a:r>
              <a:rPr lang="en-US" dirty="0" smtClean="0">
                <a:solidFill>
                  <a:schemeClr val="tx1"/>
                </a:solidFill>
              </a:rPr>
              <a:t>m = </a:t>
            </a:r>
            <a:r>
              <a:rPr lang="uk-UA" dirty="0" smtClean="0">
                <a:solidFill>
                  <a:schemeClr val="tx1"/>
                </a:solidFill>
              </a:rPr>
              <a:t>5</a:t>
            </a:r>
            <a:r>
              <a:rPr lang="en-US" dirty="0" smtClean="0">
                <a:solidFill>
                  <a:schemeClr val="tx1"/>
                </a:solidFill>
              </a:rPr>
              <a:t>,0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ru-RU" i="1" dirty="0" err="1" smtClean="0">
                <a:solidFill>
                  <a:schemeClr val="tx1"/>
                </a:solidFill>
              </a:rPr>
              <a:t>Пригот</a:t>
            </a:r>
            <a:r>
              <a:rPr lang="uk-UA" i="1" dirty="0" err="1" smtClean="0">
                <a:solidFill>
                  <a:schemeClr val="tx1"/>
                </a:solidFill>
              </a:rPr>
              <a:t>ував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ru-RU" i="1" dirty="0" smtClean="0">
                <a:solidFill>
                  <a:schemeClr val="tx1"/>
                </a:solidFill>
              </a:rPr>
              <a:t>П</a:t>
            </a:r>
            <a:r>
              <a:rPr lang="uk-UA" i="1" dirty="0" err="1" smtClean="0">
                <a:solidFill>
                  <a:schemeClr val="tx1"/>
                </a:solidFill>
              </a:rPr>
              <a:t>еревірив</a:t>
            </a:r>
            <a:r>
              <a:rPr lang="ru-RU" i="1" dirty="0" smtClean="0">
                <a:solidFill>
                  <a:schemeClr val="tx1"/>
                </a:solidFill>
              </a:rPr>
              <a:t> (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uk-UA" i="1" dirty="0" smtClean="0">
                <a:solidFill>
                  <a:schemeClr val="tx1"/>
                </a:solidFill>
              </a:rPr>
              <a:t>Відпустив (підпис)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107399"/>
            <a:ext cx="10058400" cy="6018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ru-RU" sz="3200" b="1" i="1" dirty="0" err="1">
                <a:solidFill>
                  <a:schemeClr val="tx1"/>
                </a:solidFill>
              </a:rPr>
              <a:t>Лицьовий</a:t>
            </a:r>
            <a:r>
              <a:rPr lang="ru-RU" sz="3200" b="1" i="1" dirty="0">
                <a:solidFill>
                  <a:schemeClr val="tx1"/>
                </a:solidFill>
              </a:rPr>
              <a:t> </a:t>
            </a:r>
            <a:r>
              <a:rPr lang="ru-RU" sz="3200" b="1" i="1" dirty="0" err="1">
                <a:solidFill>
                  <a:schemeClr val="tx1"/>
                </a:solidFill>
              </a:rPr>
              <a:t>бік</a:t>
            </a:r>
            <a:r>
              <a:rPr lang="ru-RU" sz="3200" b="1" i="1" dirty="0">
                <a:solidFill>
                  <a:schemeClr val="tx1"/>
                </a:solidFill>
              </a:rPr>
              <a:t> паспорта </a:t>
            </a:r>
            <a:r>
              <a:rPr lang="ru-RU" sz="3200" b="1" i="1" dirty="0" err="1">
                <a:solidFill>
                  <a:schemeClr val="tx1"/>
                </a:solidFill>
              </a:rPr>
              <a:t>письмового</a:t>
            </a:r>
            <a:r>
              <a:rPr lang="ru-RU" sz="3200" b="1" i="1" dirty="0">
                <a:solidFill>
                  <a:schemeClr val="tx1"/>
                </a:solidFill>
              </a:rPr>
              <a:t> контролю (ППК) 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44018" y="179109"/>
            <a:ext cx="10103963" cy="79185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9. Приклад 1 </a:t>
            </a:r>
            <a:r>
              <a:rPr lang="en-US" sz="2800" dirty="0" err="1" smtClean="0">
                <a:solidFill>
                  <a:schemeClr val="tx1"/>
                </a:solidFill>
              </a:rPr>
              <a:t>Rp</a:t>
            </a:r>
            <a:r>
              <a:rPr lang="ru-RU" sz="2800" dirty="0">
                <a:solidFill>
                  <a:schemeClr val="tx1"/>
                </a:solidFill>
              </a:rPr>
              <a:t>.: </a:t>
            </a:r>
            <a:r>
              <a:rPr lang="de-DE" sz="2800" dirty="0">
                <a:solidFill>
                  <a:schemeClr val="tx1"/>
                </a:solidFill>
              </a:rPr>
              <a:t>Oleum</a:t>
            </a:r>
            <a:r>
              <a:rPr lang="de-DE" sz="2800" b="1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Ledum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10 % – 5,0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   </a:t>
            </a:r>
            <a:r>
              <a:rPr lang="ru-RU" sz="2800" dirty="0" smtClean="0">
                <a:solidFill>
                  <a:schemeClr val="tx1"/>
                </a:solidFill>
              </a:rPr>
              <a:t>			D</a:t>
            </a:r>
            <a:r>
              <a:rPr lang="ru-RU" sz="2800" dirty="0">
                <a:solidFill>
                  <a:schemeClr val="tx1"/>
                </a:solidFill>
              </a:rPr>
              <a:t>. S. </a:t>
            </a:r>
            <a:r>
              <a:rPr lang="uk-UA" sz="2800" dirty="0">
                <a:solidFill>
                  <a:schemeClr val="tx1"/>
                </a:solidFill>
              </a:rPr>
              <a:t>Для змащування уражених поверхонь шкіри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80656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Содержимое 2"/>
          <p:cNvSpPr>
            <a:spLocks noGrp="1"/>
          </p:cNvSpPr>
          <p:nvPr>
            <p:ph idx="1"/>
          </p:nvPr>
        </p:nvSpPr>
        <p:spPr>
          <a:xfrm>
            <a:off x="702779" y="2556047"/>
            <a:ext cx="6211452" cy="175994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361950" algn="just"/>
            <a:r>
              <a:rPr lang="ru-RU" dirty="0" err="1" smtClean="0">
                <a:solidFill>
                  <a:schemeClr val="tx1"/>
                </a:solidFill>
              </a:rPr>
              <a:t>Оформлюють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етикетками</a:t>
            </a:r>
            <a:r>
              <a:rPr lang="ru-RU" dirty="0" smtClean="0">
                <a:solidFill>
                  <a:schemeClr val="tx1"/>
                </a:solidFill>
              </a:rPr>
              <a:t>: «</a:t>
            </a:r>
            <a:r>
              <a:rPr lang="ru-RU" dirty="0" err="1" smtClean="0">
                <a:solidFill>
                  <a:schemeClr val="tx1"/>
                </a:solidFill>
              </a:rPr>
              <a:t>Зовнішнє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Зберіати</a:t>
            </a: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прохолодному</a:t>
            </a:r>
            <a:r>
              <a:rPr lang="ru-RU" dirty="0" smtClean="0">
                <a:solidFill>
                  <a:schemeClr val="tx1"/>
                </a:solidFill>
              </a:rPr>
              <a:t> та </a:t>
            </a:r>
            <a:r>
              <a:rPr lang="ru-RU" dirty="0" err="1" smtClean="0">
                <a:solidFill>
                  <a:schemeClr val="tx1"/>
                </a:solidFill>
              </a:rPr>
              <a:t>захищеному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світла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місці</a:t>
            </a:r>
            <a:r>
              <a:rPr lang="ru-RU" dirty="0" smtClean="0">
                <a:solidFill>
                  <a:schemeClr val="tx1"/>
                </a:solidFill>
              </a:rPr>
              <a:t>», «Перед </a:t>
            </a:r>
            <a:r>
              <a:rPr lang="ru-RU" dirty="0" err="1" smtClean="0">
                <a:solidFill>
                  <a:schemeClr val="tx1"/>
                </a:solidFill>
              </a:rPr>
              <a:t>застосуванням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збовтувати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Берегти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дітей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361950" algn="just"/>
            <a:r>
              <a:rPr lang="uk-UA" dirty="0" smtClean="0">
                <a:solidFill>
                  <a:schemeClr val="tx1"/>
                </a:solidFill>
              </a:rPr>
              <a:t>Даний гомеопатичний препарат використовується для лікування  колотих ран та укусів </a:t>
            </a:r>
            <a:r>
              <a:rPr lang="ru-RU" dirty="0" smtClean="0">
                <a:solidFill>
                  <a:schemeClr val="tx1"/>
                </a:solidFill>
              </a:rPr>
              <a:t>комах.</a:t>
            </a: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098155"/>
            <a:ext cx="10058400" cy="5918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dirty="0" smtClean="0">
                <a:solidFill>
                  <a:schemeClr val="tx1"/>
                </a:solidFill>
              </a:rPr>
              <a:t> до </a:t>
            </a:r>
            <a:r>
              <a:rPr lang="ru-RU" b="1" i="1" dirty="0" err="1" smtClean="0">
                <a:solidFill>
                  <a:schemeClr val="tx1"/>
                </a:solidFill>
              </a:rPr>
              <a:t>використання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6083" name="Группа 29"/>
          <p:cNvGrpSpPr>
            <a:grpSpLocks/>
          </p:cNvGrpSpPr>
          <p:nvPr/>
        </p:nvGrpSpPr>
        <p:grpSpPr bwMode="auto">
          <a:xfrm>
            <a:off x="8345261" y="1984394"/>
            <a:ext cx="3079714" cy="4205391"/>
            <a:chOff x="6429388" y="2928934"/>
            <a:chExt cx="2538413" cy="3857652"/>
          </a:xfrm>
        </p:grpSpPr>
        <p:pic>
          <p:nvPicPr>
            <p:cNvPr id="46084" name="Picture 3"/>
            <p:cNvPicPr>
              <a:picLocks noChangeAspect="1" noChangeArrowheads="1"/>
            </p:cNvPicPr>
            <p:nvPr/>
          </p:nvPicPr>
          <p:blipFill>
            <a:blip r:embed="rId2"/>
            <a:srcRect l="6320" t="6963" r="67078" b="5493"/>
            <a:stretch>
              <a:fillRect/>
            </a:stretch>
          </p:blipFill>
          <p:spPr bwMode="auto">
            <a:xfrm>
              <a:off x="6730137" y="2928934"/>
              <a:ext cx="2056705" cy="3857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6085" name="Group 1"/>
            <p:cNvGrpSpPr>
              <a:grpSpLocks/>
            </p:cNvGrpSpPr>
            <p:nvPr/>
          </p:nvGrpSpPr>
          <p:grpSpPr bwMode="auto">
            <a:xfrm>
              <a:off x="6429388" y="4572008"/>
              <a:ext cx="2538413" cy="1514475"/>
              <a:chOff x="1830" y="1649"/>
              <a:chExt cx="3997" cy="2386"/>
            </a:xfrm>
          </p:grpSpPr>
          <p:sp>
            <p:nvSpPr>
              <p:cNvPr id="46086" name="Rectangle 2"/>
              <p:cNvSpPr>
                <a:spLocks noChangeArrowheads="1"/>
              </p:cNvSpPr>
              <p:nvPr/>
            </p:nvSpPr>
            <p:spPr bwMode="auto">
              <a:xfrm>
                <a:off x="1830" y="1649"/>
                <a:ext cx="399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46087" name="Rectangle 3"/>
              <p:cNvSpPr>
                <a:spLocks noChangeArrowheads="1"/>
              </p:cNvSpPr>
              <p:nvPr/>
            </p:nvSpPr>
            <p:spPr bwMode="auto">
              <a:xfrm>
                <a:off x="1830" y="1649"/>
                <a:ext cx="1416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рецепта___</a:t>
                </a:r>
                <a:endParaRPr lang="ru-RU"/>
              </a:p>
            </p:txBody>
          </p:sp>
          <p:sp>
            <p:nvSpPr>
              <p:cNvPr id="46088" name="Rectangle 4"/>
              <p:cNvSpPr>
                <a:spLocks noChangeArrowheads="1"/>
              </p:cNvSpPr>
              <p:nvPr/>
            </p:nvSpPr>
            <p:spPr bwMode="auto">
              <a:xfrm>
                <a:off x="3097" y="1649"/>
                <a:ext cx="1555" cy="367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ru-RU" sz="900">
                    <a:latin typeface="Calibri" pitchFamily="34" charset="0"/>
                  </a:rPr>
                  <a:t>№ аптеки___</a:t>
                </a:r>
                <a:endParaRPr lang="ru-RU"/>
              </a:p>
            </p:txBody>
          </p:sp>
          <p:sp>
            <p:nvSpPr>
              <p:cNvPr id="46089" name="Rectangle 5"/>
              <p:cNvSpPr>
                <a:spLocks noChangeArrowheads="1"/>
              </p:cNvSpPr>
              <p:nvPr/>
            </p:nvSpPr>
            <p:spPr bwMode="auto">
              <a:xfrm>
                <a:off x="4280" y="1649"/>
                <a:ext cx="1171" cy="7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>
                  <a:spcAft>
                    <a:spcPts val="1000"/>
                  </a:spcAft>
                </a:pPr>
                <a:r>
                  <a:rPr lang="uk-UA" sz="900">
                    <a:latin typeface="Calibri" pitchFamily="34" charset="0"/>
                  </a:rPr>
                  <a:t>м</a:t>
                </a:r>
                <a:r>
                  <a:rPr lang="ru-RU" sz="900">
                    <a:latin typeface="Calibri" pitchFamily="34" charset="0"/>
                  </a:rPr>
                  <a:t>._</a:t>
                </a:r>
                <a:r>
                  <a:rPr lang="ru-RU" sz="900" u="sng">
                    <a:latin typeface="Calibri" pitchFamily="34" charset="0"/>
                  </a:rPr>
                  <a:t>Харків</a:t>
                </a:r>
                <a:r>
                  <a:rPr lang="ru-RU" sz="900">
                    <a:latin typeface="Calibri" pitchFamily="34" charset="0"/>
                  </a:rPr>
                  <a:t>_</a:t>
                </a:r>
                <a:endParaRPr lang="ru-RU"/>
              </a:p>
            </p:txBody>
          </p:sp>
          <p:sp>
            <p:nvSpPr>
              <p:cNvPr id="46090" name="Rectangle 6"/>
              <p:cNvSpPr>
                <a:spLocks noChangeArrowheads="1"/>
              </p:cNvSpPr>
              <p:nvPr/>
            </p:nvSpPr>
            <p:spPr bwMode="auto">
              <a:xfrm>
                <a:off x="2452" y="2786"/>
                <a:ext cx="2801" cy="12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72000"/>
                  </a:lnSpc>
                </a:pP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ru-RU" sz="900">
                    <a:latin typeface="Calibri" pitchFamily="34" charset="0"/>
                  </a:rPr>
                  <a:t>__</a:t>
                </a:r>
                <a:r>
                  <a:rPr lang="en-US" sz="1200" u="sng">
                    <a:latin typeface="Calibri" pitchFamily="34" charset="0"/>
                  </a:rPr>
                  <a:t>Oleum</a:t>
                </a:r>
                <a:r>
                  <a:rPr lang="ru-RU" sz="1200" u="sng">
                    <a:latin typeface="Calibri" pitchFamily="34" charset="0"/>
                  </a:rPr>
                  <a:t> </a:t>
                </a:r>
                <a:r>
                  <a:rPr lang="en-US" sz="1200" u="sng">
                    <a:latin typeface="Constantia" pitchFamily="18" charset="0"/>
                  </a:rPr>
                  <a:t>Ledum </a:t>
                </a:r>
                <a:r>
                  <a:rPr lang="ru-RU" sz="1200" u="sng">
                    <a:latin typeface="Calibri" pitchFamily="34" charset="0"/>
                  </a:rPr>
                  <a:t>10 % 5,0</a:t>
                </a:r>
                <a:r>
                  <a:rPr lang="uk-UA" sz="900">
                    <a:latin typeface="Calibri" pitchFamily="34" charset="0"/>
                  </a:rPr>
                  <a:t>___</a:t>
                </a:r>
                <a:endParaRPr lang="ru-RU" sz="900">
                  <a:latin typeface="Times New Roman" pitchFamily="18" charset="0"/>
                </a:endParaRPr>
              </a:p>
              <a:p>
                <a:pPr algn="ctr"/>
                <a:r>
                  <a:rPr lang="uk-UA" sz="900">
                    <a:latin typeface="Calibri" pitchFamily="34" charset="0"/>
                  </a:rPr>
                  <a:t>Наносити на</a:t>
                </a:r>
                <a:r>
                  <a:rPr lang="ru-RU" sz="900">
                    <a:latin typeface="Calibri" pitchFamily="34" charset="0"/>
                  </a:rPr>
                  <a:t>_</a:t>
                </a:r>
                <a:r>
                  <a:rPr lang="uk-UA" sz="900" u="sng">
                    <a:latin typeface="Calibri" pitchFamily="34" charset="0"/>
                  </a:rPr>
                  <a:t>уражені ділянки шкіри</a:t>
                </a:r>
                <a:r>
                  <a:rPr lang="ru-RU" sz="900">
                    <a:latin typeface="Calibri" pitchFamily="34" charset="0"/>
                  </a:rPr>
                  <a:t>________________</a:t>
                </a:r>
                <a:r>
                  <a:rPr lang="uk-UA" sz="900">
                    <a:latin typeface="Calibri" pitchFamily="34" charset="0"/>
                  </a:rPr>
                  <a:t>____</a:t>
                </a:r>
                <a:r>
                  <a:rPr lang="ru-RU" sz="900">
                    <a:latin typeface="Calibri" pitchFamily="34" charset="0"/>
                  </a:rPr>
                  <a:t>____</a:t>
                </a:r>
                <a:endParaRPr lang="ru-RU"/>
              </a:p>
            </p:txBody>
          </p:sp>
          <p:sp>
            <p:nvSpPr>
              <p:cNvPr id="46091" name="Rectangle 7"/>
              <p:cNvSpPr>
                <a:spLocks noChangeArrowheads="1"/>
              </p:cNvSpPr>
              <p:nvPr/>
            </p:nvSpPr>
            <p:spPr bwMode="auto">
              <a:xfrm>
                <a:off x="1830" y="2445"/>
                <a:ext cx="600" cy="76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 dirty="0" smtClean="0">
                    <a:latin typeface="Calibri" pitchFamily="34" charset="0"/>
                  </a:rPr>
                  <a:t>Дата </a:t>
                </a:r>
                <a:r>
                  <a:rPr lang="ru-RU" sz="900" dirty="0" smtClean="0">
                    <a:latin typeface="Calibri" pitchFamily="34" charset="0"/>
                  </a:rPr>
                  <a:t>__02.03.2021 р.___</a:t>
                </a:r>
                <a:endParaRPr lang="ru-RU" dirty="0"/>
              </a:p>
            </p:txBody>
          </p:sp>
          <p:sp>
            <p:nvSpPr>
              <p:cNvPr id="46092" name="Rectangle 8"/>
              <p:cNvSpPr>
                <a:spLocks noChangeArrowheads="1"/>
              </p:cNvSpPr>
              <p:nvPr/>
            </p:nvSpPr>
            <p:spPr bwMode="auto">
              <a:xfrm>
                <a:off x="1830" y="3210"/>
                <a:ext cx="600" cy="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800">
                    <a:latin typeface="Calibri" pitchFamily="34" charset="0"/>
                  </a:rPr>
                  <a:t>П</a:t>
                </a:r>
                <a:r>
                  <a:rPr lang="uk-UA" sz="800">
                    <a:latin typeface="Calibri" pitchFamily="34" charset="0"/>
                  </a:rPr>
                  <a:t>і</a:t>
                </a:r>
                <a:r>
                  <a:rPr lang="ru-RU" sz="800">
                    <a:latin typeface="Calibri" pitchFamily="34" charset="0"/>
                  </a:rPr>
                  <a:t>дпис</a:t>
                </a:r>
                <a:r>
                  <a:rPr lang="ru-RU" sz="900">
                    <a:latin typeface="Calibri" pitchFamily="34" charset="0"/>
                  </a:rPr>
                  <a:t> _____</a:t>
                </a:r>
                <a:endParaRPr lang="ru-RU"/>
              </a:p>
            </p:txBody>
          </p:sp>
          <p:sp>
            <p:nvSpPr>
              <p:cNvPr id="27657" name="Rectangle 9"/>
              <p:cNvSpPr>
                <a:spLocks noChangeArrowheads="1"/>
              </p:cNvSpPr>
              <p:nvPr/>
            </p:nvSpPr>
            <p:spPr bwMode="auto">
              <a:xfrm>
                <a:off x="5462" y="1649"/>
                <a:ext cx="365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Зберігати в прохолодному, захищеному від світла місці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8" name="Rectangle 10"/>
              <p:cNvSpPr>
                <a:spLocks noChangeArrowheads="1"/>
              </p:cNvSpPr>
              <p:nvPr/>
            </p:nvSpPr>
            <p:spPr bwMode="auto">
              <a:xfrm>
                <a:off x="2470" y="2032"/>
                <a:ext cx="2627" cy="398"/>
              </a:xfrm>
              <a:prstGeom prst="rect">
                <a:avLst/>
              </a:prstGeom>
              <a:solidFill>
                <a:srgbClr val="C45911"/>
              </a:solidFill>
              <a:ln w="381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uk-UA" sz="900" b="1">
                    <a:latin typeface="Calibri" pitchFamily="34" charset="0"/>
                    <a:cs typeface="Arial" pitchFamily="34" charset="0"/>
                  </a:rPr>
                  <a:t>ЗОВНІШНЄ</a:t>
                </a: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95" name="Rectangle 11"/>
              <p:cNvSpPr>
                <a:spLocks noChangeArrowheads="1"/>
              </p:cNvSpPr>
              <p:nvPr/>
            </p:nvSpPr>
            <p:spPr bwMode="auto">
              <a:xfrm>
                <a:off x="2438" y="2460"/>
                <a:ext cx="2767" cy="43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pPr algn="ctr">
                  <a:lnSpc>
                    <a:spcPct val="24000"/>
                  </a:lnSpc>
                </a:pPr>
                <a:endParaRPr lang="ru-RU" sz="800" b="1">
                  <a:latin typeface="Times New Roman" pitchFamily="18" charset="0"/>
                </a:endParaRPr>
              </a:p>
              <a:p>
                <a:pPr algn="ctr">
                  <a:lnSpc>
                    <a:spcPct val="72000"/>
                  </a:lnSpc>
                </a:pPr>
                <a:r>
                  <a:rPr lang="ru-RU" sz="900" b="1">
                    <a:latin typeface="Calibri" pitchFamily="34" charset="0"/>
                  </a:rPr>
                  <a:t>Гомеопатич</a:t>
                </a:r>
                <a:r>
                  <a:rPr lang="uk-UA" sz="900" b="1">
                    <a:latin typeface="Calibri" pitchFamily="34" charset="0"/>
                  </a:rPr>
                  <a:t>ний </a:t>
                </a:r>
                <a:r>
                  <a:rPr lang="ru-RU" sz="900" b="1">
                    <a:latin typeface="Calibri" pitchFamily="34" charset="0"/>
                  </a:rPr>
                  <a:t>л</a:t>
                </a:r>
                <a:r>
                  <a:rPr lang="uk-UA" sz="900" b="1">
                    <a:latin typeface="Calibri" pitchFamily="34" charset="0"/>
                  </a:rPr>
                  <a:t>і</a:t>
                </a:r>
                <a:r>
                  <a:rPr lang="ru-RU" sz="900" b="1">
                    <a:latin typeface="Calibri" pitchFamily="34" charset="0"/>
                  </a:rPr>
                  <a:t>карс</a:t>
                </a:r>
                <a:r>
                  <a:rPr lang="uk-UA" sz="900" b="1">
                    <a:latin typeface="Calibri" pitchFamily="34" charset="0"/>
                  </a:rPr>
                  <a:t>ький</a:t>
                </a:r>
                <a:r>
                  <a:rPr lang="ru-RU" sz="900" b="1">
                    <a:latin typeface="Calibri" pitchFamily="34" charset="0"/>
                  </a:rPr>
                  <a:t> </a:t>
                </a:r>
                <a:r>
                  <a:rPr lang="uk-UA" sz="900" b="1">
                    <a:latin typeface="Calibri" pitchFamily="34" charset="0"/>
                  </a:rPr>
                  <a:t>засіб</a:t>
                </a:r>
                <a:endParaRPr lang="ru-RU"/>
              </a:p>
            </p:txBody>
          </p:sp>
          <p:sp>
            <p:nvSpPr>
              <p:cNvPr id="27660" name="Rectangle 12"/>
              <p:cNvSpPr>
                <a:spLocks noChangeArrowheads="1"/>
              </p:cNvSpPr>
              <p:nvPr/>
            </p:nvSpPr>
            <p:spPr bwMode="auto">
              <a:xfrm>
                <a:off x="5205" y="1649"/>
                <a:ext cx="247" cy="23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lIns="18000" tIns="10800" rIns="18000" bIns="10800"/>
              <a:lstStyle/>
              <a:p>
                <a:pPr algn="ctr">
                  <a:lnSpc>
                    <a:spcPct val="64000"/>
                  </a:lnSpc>
                  <a:defRPr/>
                </a:pPr>
                <a:r>
                  <a:rPr lang="ru-RU" sz="900" dirty="0">
                    <a:latin typeface="Calibri" pitchFamily="34" charset="0"/>
                    <a:cs typeface="Arial" pitchFamily="34" charset="0"/>
                  </a:rPr>
                  <a:t>Бер</a:t>
                </a:r>
                <a:r>
                  <a:rPr lang="uk-UA" sz="900" dirty="0" err="1">
                    <a:latin typeface="Calibri" pitchFamily="34" charset="0"/>
                    <a:cs typeface="Arial" pitchFamily="34" charset="0"/>
                  </a:rPr>
                  <a:t>егти</a:t>
                </a:r>
                <a:r>
                  <a:rPr lang="uk-UA" sz="900" dirty="0">
                    <a:latin typeface="Calibri" pitchFamily="34" charset="0"/>
                    <a:cs typeface="Arial" pitchFamily="34" charset="0"/>
                  </a:rPr>
                  <a:t> від дітей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9" name="Заголовок 1"/>
          <p:cNvSpPr txBox="1">
            <a:spLocks/>
          </p:cNvSpPr>
          <p:nvPr/>
        </p:nvSpPr>
        <p:spPr>
          <a:xfrm>
            <a:off x="1044018" y="179109"/>
            <a:ext cx="10103963" cy="79185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9. Приклад 1 </a:t>
            </a:r>
            <a:r>
              <a:rPr lang="en-US" sz="2800" dirty="0" err="1" smtClean="0">
                <a:solidFill>
                  <a:schemeClr val="tx1"/>
                </a:solidFill>
              </a:rPr>
              <a:t>Rp</a:t>
            </a:r>
            <a:r>
              <a:rPr lang="ru-RU" sz="2800" dirty="0">
                <a:solidFill>
                  <a:schemeClr val="tx1"/>
                </a:solidFill>
              </a:rPr>
              <a:t>.: </a:t>
            </a:r>
            <a:r>
              <a:rPr lang="de-DE" sz="2800" dirty="0">
                <a:solidFill>
                  <a:schemeClr val="tx1"/>
                </a:solidFill>
              </a:rPr>
              <a:t>Oleum</a:t>
            </a:r>
            <a:r>
              <a:rPr lang="de-DE" sz="2800" b="1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Ledum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10 % – 5,0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   </a:t>
            </a:r>
            <a:r>
              <a:rPr lang="ru-RU" sz="2800" dirty="0" smtClean="0">
                <a:solidFill>
                  <a:schemeClr val="tx1"/>
                </a:solidFill>
              </a:rPr>
              <a:t>			D</a:t>
            </a:r>
            <a:r>
              <a:rPr lang="ru-RU" sz="2800" dirty="0">
                <a:solidFill>
                  <a:schemeClr val="tx1"/>
                </a:solidFill>
              </a:rPr>
              <a:t>. S. </a:t>
            </a:r>
            <a:r>
              <a:rPr lang="uk-UA" sz="2800" dirty="0">
                <a:solidFill>
                  <a:schemeClr val="tx1"/>
                </a:solidFill>
              </a:rPr>
              <a:t>Для змащування уражених поверхонь шкіри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43239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731" y="1845734"/>
            <a:ext cx="10869104" cy="4023360"/>
          </a:xfrm>
        </p:spPr>
        <p:txBody>
          <a:bodyPr/>
          <a:lstStyle/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Гуцол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Л.П. </a:t>
            </a:r>
            <a:r>
              <a:rPr lang="ru-RU" dirty="0" err="1">
                <a:solidFill>
                  <a:schemeClr val="tx1"/>
                </a:solidFill>
              </a:rPr>
              <a:t>Основи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Навчальний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посібник</a:t>
            </a:r>
            <a:r>
              <a:rPr lang="ru-RU" dirty="0">
                <a:solidFill>
                  <a:schemeClr val="tx1"/>
                </a:solidFill>
              </a:rPr>
              <a:t> / Лариса </a:t>
            </a:r>
            <a:r>
              <a:rPr lang="ru-RU" dirty="0" err="1">
                <a:solidFill>
                  <a:schemeClr val="tx1"/>
                </a:solidFill>
              </a:rPr>
              <a:t>Гуцол</a:t>
            </a:r>
            <a:r>
              <a:rPr lang="ru-RU" dirty="0">
                <a:solidFill>
                  <a:schemeClr val="tx1"/>
                </a:solidFill>
              </a:rPr>
              <a:t>. – </a:t>
            </a:r>
            <a:r>
              <a:rPr lang="ru-RU" dirty="0" err="1">
                <a:solidFill>
                  <a:schemeClr val="tx1"/>
                </a:solidFill>
              </a:rPr>
              <a:t>Вінниця</a:t>
            </a:r>
            <a:r>
              <a:rPr lang="ru-RU" dirty="0">
                <a:solidFill>
                  <a:schemeClr val="tx1"/>
                </a:solidFill>
              </a:rPr>
              <a:t>: нова книга. 2011. 344 с.</a:t>
            </a:r>
          </a:p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2. Основы </a:t>
            </a:r>
            <a:r>
              <a:rPr lang="ru-RU" dirty="0">
                <a:solidFill>
                  <a:schemeClr val="tx1"/>
                </a:solidFill>
              </a:rPr>
              <a:t>гомеопатической фармации: Учеб для студ. фар </a:t>
            </a:r>
            <a:r>
              <a:rPr lang="ru-RU" dirty="0" err="1">
                <a:solidFill>
                  <a:schemeClr val="tx1"/>
                </a:solidFill>
              </a:rPr>
              <a:t>мац.специальностей</a:t>
            </a:r>
            <a:r>
              <a:rPr lang="ru-RU" dirty="0">
                <a:solidFill>
                  <a:schemeClr val="tx1"/>
                </a:solidFill>
              </a:rPr>
              <a:t> вузов / А.И. Тихонов, С.А. Тихонова, Т.Г. Ярных, В.А. Соболева и др.; Под ред. А.И. Тихонова. – Х.: Изд-во НФАУ; Золотые страницы, 2002. – 574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 fontAlgn="base" hangingPunct="0"/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Гомеопатичні </a:t>
            </a:r>
            <a:r>
              <a:rPr lang="uk-UA" dirty="0" err="1">
                <a:solidFill>
                  <a:schemeClr val="tx1"/>
                </a:solidFill>
              </a:rPr>
              <a:t>препарти</a:t>
            </a:r>
            <a:r>
              <a:rPr lang="uk-UA" dirty="0">
                <a:solidFill>
                  <a:schemeClr val="tx1"/>
                </a:solidFill>
              </a:rPr>
              <a:t>: навчальний посібник / </a:t>
            </a:r>
            <a:r>
              <a:rPr lang="uk-UA" dirty="0" err="1">
                <a:solidFill>
                  <a:schemeClr val="tx1"/>
                </a:solidFill>
              </a:rPr>
              <a:t>упоряд</a:t>
            </a:r>
            <a:r>
              <a:rPr lang="uk-UA" dirty="0">
                <a:solidFill>
                  <a:schemeClr val="tx1"/>
                </a:solidFill>
              </a:rPr>
              <a:t> .: Борисюк І.Ю., </a:t>
            </a:r>
            <a:r>
              <a:rPr lang="uk-UA" dirty="0" err="1">
                <a:solidFill>
                  <a:schemeClr val="tx1"/>
                </a:solidFill>
              </a:rPr>
              <a:t>Фізор</a:t>
            </a:r>
            <a:r>
              <a:rPr lang="uk-UA" dirty="0">
                <a:solidFill>
                  <a:schemeClr val="tx1"/>
                </a:solidFill>
              </a:rPr>
              <a:t> Н.С., </a:t>
            </a:r>
            <a:r>
              <a:rPr lang="uk-UA" dirty="0" err="1">
                <a:solidFill>
                  <a:schemeClr val="tx1"/>
                </a:solidFill>
              </a:rPr>
              <a:t>Валіводзь</a:t>
            </a:r>
            <a:r>
              <a:rPr lang="uk-UA" dirty="0">
                <a:solidFill>
                  <a:schemeClr val="tx1"/>
                </a:solidFill>
              </a:rPr>
              <a:t> І.П. Одеса, </a:t>
            </a:r>
            <a:r>
              <a:rPr lang="uk-UA" dirty="0" err="1">
                <a:solidFill>
                  <a:schemeClr val="tx1"/>
                </a:solidFill>
              </a:rPr>
              <a:t>ОНМедУ</a:t>
            </a:r>
            <a:r>
              <a:rPr lang="uk-UA" dirty="0">
                <a:solidFill>
                  <a:schemeClr val="tx1"/>
                </a:solidFill>
              </a:rPr>
              <a:t>, 2020.-168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lvl="0" algn="just" fontAlgn="base" hangingPunct="0"/>
            <a:r>
              <a:rPr lang="uk-UA" dirty="0" smtClean="0">
                <a:solidFill>
                  <a:schemeClr val="tx1"/>
                </a:solidFill>
              </a:rPr>
              <a:t>4. Практикум </a:t>
            </a:r>
            <a:r>
              <a:rPr lang="uk-UA" dirty="0">
                <a:solidFill>
                  <a:schemeClr val="tx1"/>
                </a:solidFill>
              </a:rPr>
              <a:t>по технологи </a:t>
            </a:r>
            <a:r>
              <a:rPr lang="uk-UA" dirty="0" err="1" smtClean="0">
                <a:solidFill>
                  <a:schemeClr val="tx1"/>
                </a:solidFill>
              </a:rPr>
              <a:t>гомеопатических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препаратов</a:t>
            </a:r>
            <a:r>
              <a:rPr lang="uk-UA" dirty="0">
                <a:solidFill>
                  <a:schemeClr val="tx1"/>
                </a:solidFill>
              </a:rPr>
              <a:t>: Для </a:t>
            </a:r>
            <a:r>
              <a:rPr lang="uk-UA" dirty="0" err="1">
                <a:solidFill>
                  <a:schemeClr val="tx1"/>
                </a:solidFill>
              </a:rPr>
              <a:t>студ</a:t>
            </a:r>
            <a:r>
              <a:rPr lang="uk-UA" dirty="0">
                <a:solidFill>
                  <a:schemeClr val="tx1"/>
                </a:solidFill>
              </a:rPr>
              <a:t>. Фар </a:t>
            </a:r>
            <a:r>
              <a:rPr lang="uk-UA" dirty="0" err="1">
                <a:solidFill>
                  <a:schemeClr val="tx1"/>
                </a:solidFill>
              </a:rPr>
              <a:t>мац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вузов</a:t>
            </a:r>
            <a:r>
              <a:rPr lang="uk-UA" dirty="0">
                <a:solidFill>
                  <a:schemeClr val="tx1"/>
                </a:solidFill>
              </a:rPr>
              <a:t> и ф-</a:t>
            </a:r>
            <a:r>
              <a:rPr lang="uk-UA" dirty="0" err="1">
                <a:solidFill>
                  <a:schemeClr val="tx1"/>
                </a:solidFill>
              </a:rPr>
              <a:t>тов</a:t>
            </a:r>
            <a:r>
              <a:rPr lang="uk-UA" dirty="0">
                <a:solidFill>
                  <a:schemeClr val="tx1"/>
                </a:solidFill>
              </a:rPr>
              <a:t> / А.И. Тихонов, М.Ф. </a:t>
            </a:r>
            <a:r>
              <a:rPr lang="uk-UA" dirty="0" err="1">
                <a:solidFill>
                  <a:schemeClr val="tx1"/>
                </a:solidFill>
              </a:rPr>
              <a:t>Пасечник</a:t>
            </a:r>
            <a:r>
              <a:rPr lang="uk-UA" dirty="0">
                <a:solidFill>
                  <a:schemeClr val="tx1"/>
                </a:solidFill>
              </a:rPr>
              <a:t>, Т.Г. </a:t>
            </a:r>
            <a:r>
              <a:rPr lang="uk-UA" dirty="0" err="1">
                <a:solidFill>
                  <a:schemeClr val="tx1"/>
                </a:solidFill>
              </a:rPr>
              <a:t>Ярных</a:t>
            </a:r>
            <a:r>
              <a:rPr lang="uk-UA" dirty="0">
                <a:solidFill>
                  <a:schemeClr val="tx1"/>
                </a:solidFill>
              </a:rPr>
              <a:t>, Л.И. </a:t>
            </a:r>
            <a:r>
              <a:rPr lang="uk-UA" dirty="0" err="1">
                <a:solidFill>
                  <a:schemeClr val="tx1"/>
                </a:solidFill>
              </a:rPr>
              <a:t>Вишневская</a:t>
            </a:r>
            <a:r>
              <a:rPr lang="uk-UA" dirty="0">
                <a:solidFill>
                  <a:schemeClr val="tx1"/>
                </a:solidFill>
              </a:rPr>
              <a:t>, С.А. Тихонова; </a:t>
            </a:r>
            <a:r>
              <a:rPr lang="uk-UA" dirty="0" err="1">
                <a:solidFill>
                  <a:schemeClr val="tx1"/>
                </a:solidFill>
              </a:rPr>
              <a:t>Под</a:t>
            </a:r>
            <a:r>
              <a:rPr lang="uk-UA" dirty="0">
                <a:solidFill>
                  <a:schemeClr val="tx1"/>
                </a:solidFill>
              </a:rPr>
              <a:t> ред.. А.И. Тихонова. – Х.: </a:t>
            </a:r>
            <a:r>
              <a:rPr lang="uk-UA" dirty="0" err="1">
                <a:solidFill>
                  <a:schemeClr val="tx1"/>
                </a:solidFill>
              </a:rPr>
              <a:t>Оригинал</a:t>
            </a:r>
            <a:r>
              <a:rPr lang="uk-UA" dirty="0">
                <a:solidFill>
                  <a:schemeClr val="tx1"/>
                </a:solidFill>
              </a:rPr>
              <a:t>, 2006. – 160 с.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0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14780"/>
            <a:ext cx="10058400" cy="70983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pc="-5" dirty="0">
                <a:solidFill>
                  <a:schemeClr val="tx1"/>
                </a:solidFill>
              </a:rPr>
              <a:t>ПИТАННЯ</a:t>
            </a:r>
            <a:r>
              <a:rPr lang="ru-RU" spc="-25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ДЛЯ</a:t>
            </a:r>
            <a:r>
              <a:rPr lang="ru-RU" spc="-15" dirty="0">
                <a:solidFill>
                  <a:schemeClr val="tx1"/>
                </a:solidFill>
              </a:rPr>
              <a:t> </a:t>
            </a:r>
            <a:r>
              <a:rPr lang="ru-RU" spc="-5" dirty="0">
                <a:solidFill>
                  <a:schemeClr val="tx1"/>
                </a:solidFill>
              </a:rPr>
              <a:t>САМОСТІЙНОЇ</a:t>
            </a:r>
            <a:r>
              <a:rPr lang="ru-RU" spc="-25" dirty="0">
                <a:solidFill>
                  <a:schemeClr val="tx1"/>
                </a:solidFill>
              </a:rPr>
              <a:t> </a:t>
            </a:r>
            <a:r>
              <a:rPr lang="ru-RU" spc="-5" dirty="0">
                <a:solidFill>
                  <a:schemeClr val="tx1"/>
                </a:solidFill>
              </a:rPr>
              <a:t>РОБОТИ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1. Характеристика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, як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форми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2.Технологія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базисних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3.Технологія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сировини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мінерального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4. </a:t>
            </a:r>
            <a:r>
              <a:rPr lang="ru-RU" dirty="0" err="1">
                <a:solidFill>
                  <a:schemeClr val="tx1"/>
                </a:solidFill>
              </a:rPr>
              <a:t>Розчинники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5. </a:t>
            </a:r>
            <a:r>
              <a:rPr lang="ru-RU" dirty="0" err="1">
                <a:solidFill>
                  <a:schemeClr val="tx1"/>
                </a:solidFill>
              </a:rPr>
              <a:t>Особливості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потенціонування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6. Контроль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7. </a:t>
            </a:r>
            <a:r>
              <a:rPr lang="ru-RU" dirty="0" err="1">
                <a:solidFill>
                  <a:schemeClr val="tx1"/>
                </a:solidFill>
              </a:rPr>
              <a:t>Оформлення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відпуску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8. </a:t>
            </a:r>
            <a:r>
              <a:rPr lang="ru-RU" dirty="0" err="1">
                <a:solidFill>
                  <a:schemeClr val="tx1"/>
                </a:solidFill>
              </a:rPr>
              <a:t>Допоміжні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використовуються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приготування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389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73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809</TotalTime>
  <Words>2266</Words>
  <Application>Microsoft Office PowerPoint</Application>
  <PresentationFormat>Широкоэкранный</PresentationFormat>
  <Paragraphs>301</Paragraphs>
  <Slides>32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Constantia</vt:lpstr>
      <vt:lpstr>Times New Roman</vt:lpstr>
      <vt:lpstr>Wingdings 2</vt:lpstr>
      <vt:lpstr>Ретро</vt:lpstr>
      <vt:lpstr>Презентация PowerPoint</vt:lpstr>
      <vt:lpstr>План</vt:lpstr>
      <vt:lpstr>1. ГП-препарати</vt:lpstr>
      <vt:lpstr>ОГЛЯД ОСНОВНИХ ГОМЕОПАТИЧНИХ ПРЕПАРАТІВ</vt:lpstr>
      <vt:lpstr>ОГЛЯД ОСНОВНИХ ГОМЕОПАТИЧНИХ ПРЕПАРАТІВ</vt:lpstr>
      <vt:lpstr>ОГЛЯД ОСНОВНИХ ГОМЕОПАТИЧНИХ ПРЕПАРАТІВ</vt:lpstr>
      <vt:lpstr>ОГЛЯД ОСНОВНИХ ГОМЕОПАТИЧНИХ ПРЕПАРАТІВ</vt:lpstr>
      <vt:lpstr>Презентация PowerPoint</vt:lpstr>
      <vt:lpstr>Презентация PowerPoint</vt:lpstr>
      <vt:lpstr>2. Гомеопатичне розведення</vt:lpstr>
      <vt:lpstr>3. АЛГОРИТМ ТЕХНОЛОГІЇ рідких водних розведень (ПОТЕНЦІЙ)</vt:lpstr>
      <vt:lpstr>4. АЛГОРИТМ ТЕХНОЛОГІЇ рідких спиртових розведень (ПОТЕНЦІЙ)</vt:lpstr>
      <vt:lpstr>Rp.: Dilutio Alое X3 – 10,0         D. S. По 5-7 крапель за 30 хв до їжі</vt:lpstr>
      <vt:lpstr>Технологія</vt:lpstr>
      <vt:lpstr>Лицьовий бік паспорта письмового контролю (ППК)</vt:lpstr>
      <vt:lpstr>Оформлення до використання </vt:lpstr>
      <vt:lpstr>Rp.: Dilutio Rubus С3 – 10,0         D. S. По 7-10 крапель згідно до розкладу</vt:lpstr>
      <vt:lpstr>Технологія</vt:lpstr>
      <vt:lpstr>Лицьовий бік паспорта письмового контролю (ППК)</vt:lpstr>
      <vt:lpstr>Оформлення до використання </vt:lpstr>
      <vt:lpstr>Rp.: Dilutio Magnesium sulfuricum X3 – 10,0         D. S. По 10 крапель ввечері за 30 хв до їжі</vt:lpstr>
      <vt:lpstr>Технологія</vt:lpstr>
      <vt:lpstr>Лицьовий бік паспорта письмового контролю (ППК)</vt:lpstr>
      <vt:lpstr>Оформлення до використання </vt:lpstr>
      <vt:lpstr>8. АЛГОРИТМ ТЕХНОЛОГІЇ олій гомеопатичних</vt:lpstr>
      <vt:lpstr>Rp.: Oleum Ledum 10 % – 5,0     D. S. Для змащування уражених поверхонь шкіри</vt:lpstr>
      <vt:lpstr>Технологія</vt:lpstr>
      <vt:lpstr>Лицьовий бік паспорта письмового контролю (ППК) </vt:lpstr>
      <vt:lpstr>Оформлення до використання </vt:lpstr>
      <vt:lpstr>Список використаних джерел:</vt:lpstr>
      <vt:lpstr>ПИТАННЯ ДЛЯ САМОСТІЙНОЇ РОБОТИ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34</cp:revision>
  <dcterms:created xsi:type="dcterms:W3CDTF">2021-03-14T16:56:20Z</dcterms:created>
  <dcterms:modified xsi:type="dcterms:W3CDTF">2021-08-05T17:25:49Z</dcterms:modified>
</cp:coreProperties>
</file>