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77" r:id="rId5"/>
    <p:sldId id="258" r:id="rId6"/>
    <p:sldId id="279" r:id="rId7"/>
    <p:sldId id="280" r:id="rId8"/>
    <p:sldId id="281" r:id="rId9"/>
    <p:sldId id="273" r:id="rId10"/>
    <p:sldId id="259" r:id="rId11"/>
    <p:sldId id="262" r:id="rId12"/>
    <p:sldId id="263" r:id="rId13"/>
    <p:sldId id="264" r:id="rId14"/>
    <p:sldId id="265" r:id="rId15"/>
    <p:sldId id="266" r:id="rId16"/>
    <p:sldId id="260" r:id="rId17"/>
    <p:sldId id="267" r:id="rId18"/>
    <p:sldId id="268" r:id="rId19"/>
    <p:sldId id="278" r:id="rId20"/>
    <p:sldId id="269" r:id="rId21"/>
    <p:sldId id="270" r:id="rId22"/>
    <p:sldId id="276" r:id="rId23"/>
    <p:sldId id="274" r:id="rId24"/>
    <p:sldId id="275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DF53DF"/>
    <a:srgbClr val="D161D1"/>
    <a:srgbClr val="D2972E"/>
    <a:srgbClr val="C58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3D0CC9-FD74-4EA1-87FF-8CCB4C0C9C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09E5B6-1C8F-4EB1-820B-2E6C91FFE411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rgbClr val="FFCC66"/>
        </a:solidFill>
      </dgm:spPr>
      <dgm:t>
        <a:bodyPr/>
        <a:lstStyle/>
        <a:p>
          <a:pPr rtl="0"/>
          <a:r>
            <a:rPr lang="ru-RU" dirty="0" err="1" smtClean="0">
              <a:solidFill>
                <a:schemeClr val="tx1"/>
              </a:solidFill>
            </a:rPr>
            <a:t>Базисн</a:t>
          </a:r>
          <a:r>
            <a:rPr lang="uk-UA" dirty="0" smtClean="0">
              <a:solidFill>
                <a:schemeClr val="tx1"/>
              </a:solidFill>
            </a:rPr>
            <a:t>і гомеопатичні препарати:</a:t>
          </a:r>
          <a:endParaRPr lang="ru-RU" dirty="0">
            <a:solidFill>
              <a:schemeClr val="tx1"/>
            </a:solidFill>
          </a:endParaRPr>
        </a:p>
      </dgm:t>
    </dgm:pt>
    <dgm:pt modelId="{7F1C149C-9107-4483-9FFE-8239C4AD650C}" type="parTrans" cxnId="{EEBBC87E-AC15-4C9D-AC11-7CE39F280620}">
      <dgm:prSet/>
      <dgm:spPr/>
      <dgm:t>
        <a:bodyPr/>
        <a:lstStyle/>
        <a:p>
          <a:endParaRPr lang="ru-RU"/>
        </a:p>
      </dgm:t>
    </dgm:pt>
    <dgm:pt modelId="{389BE8F4-4B81-47F5-BEF4-0ABADB3E8E8B}" type="sibTrans" cxnId="{EEBBC87E-AC15-4C9D-AC11-7CE39F280620}">
      <dgm:prSet/>
      <dgm:spPr/>
      <dgm:t>
        <a:bodyPr/>
        <a:lstStyle/>
        <a:p>
          <a:endParaRPr lang="ru-RU"/>
        </a:p>
      </dgm:t>
    </dgm:pt>
    <dgm:pt modelId="{BFECCAE4-BD90-46E2-8D13-6BACF130F240}">
      <dgm:prSet/>
      <dgm:spPr/>
      <dgm:t>
        <a:bodyPr/>
        <a:lstStyle/>
        <a:p>
          <a:pPr algn="just" rtl="0"/>
          <a:r>
            <a:rPr lang="uk-UA" b="1" dirty="0" smtClean="0"/>
            <a:t>Есенції </a:t>
          </a:r>
          <a:r>
            <a:rPr lang="uk-UA" dirty="0" smtClean="0"/>
            <a:t>(матричні настойки) фіти (45%)-  отримують зі свіжого соку рослин, зібраних в різні пори року залежно від вживаної для даного препарату частини рослин або їх частин, консервованих 90% спиртом. Готуються в невеликих кількостях і довго не зберігаються. (розглянули у семінарському занятті 1)</a:t>
          </a:r>
          <a:endParaRPr lang="ru-RU" dirty="0"/>
        </a:p>
      </dgm:t>
    </dgm:pt>
    <dgm:pt modelId="{9CD0C4D7-DE42-483B-A7C4-FA76B045712E}" type="parTrans" cxnId="{94776CA7-4F77-48E8-A739-20022DDA018E}">
      <dgm:prSet/>
      <dgm:spPr/>
      <dgm:t>
        <a:bodyPr/>
        <a:lstStyle/>
        <a:p>
          <a:endParaRPr lang="ru-RU"/>
        </a:p>
      </dgm:t>
    </dgm:pt>
    <dgm:pt modelId="{6BAA4AC4-D1C4-4A6D-812E-0703C2A78505}" type="sibTrans" cxnId="{94776CA7-4F77-48E8-A739-20022DDA018E}">
      <dgm:prSet/>
      <dgm:spPr/>
      <dgm:t>
        <a:bodyPr/>
        <a:lstStyle/>
        <a:p>
          <a:endParaRPr lang="ru-RU"/>
        </a:p>
      </dgm:t>
    </dgm:pt>
    <dgm:pt modelId="{71AD6D55-C698-4132-975A-FEF7781A63BF}">
      <dgm:prSet/>
      <dgm:spPr/>
      <dgm:t>
        <a:bodyPr/>
        <a:lstStyle/>
        <a:p>
          <a:pPr algn="just" rtl="0"/>
          <a:r>
            <a:rPr lang="uk-UA" b="1" dirty="0" smtClean="0"/>
            <a:t>Настойки або тинктури</a:t>
          </a:r>
          <a:r>
            <a:rPr lang="uk-UA" dirty="0" smtClean="0"/>
            <a:t>(23%)-готуються з висушених і подрібнених в порошок рослин або зі свіжих тварин субстанцій (бджоли, мурашки) на основі екстракції 70% спиртом шляхом мацерації (настоювання) або </a:t>
          </a:r>
          <a:r>
            <a:rPr lang="uk-UA" dirty="0" err="1" smtClean="0"/>
            <a:t>перколяції</a:t>
          </a:r>
          <a:r>
            <a:rPr lang="uk-UA" dirty="0" smtClean="0"/>
            <a:t> (витиснення).(розглянули у семінарському занятті 3)</a:t>
          </a:r>
          <a:endParaRPr lang="ru-RU" dirty="0"/>
        </a:p>
      </dgm:t>
    </dgm:pt>
    <dgm:pt modelId="{AE22B0E5-C113-4AFC-B953-2C12A92C833D}" type="parTrans" cxnId="{C7D6472E-D370-47E9-B583-0ED2DA393823}">
      <dgm:prSet/>
      <dgm:spPr/>
      <dgm:t>
        <a:bodyPr/>
        <a:lstStyle/>
        <a:p>
          <a:endParaRPr lang="ru-RU"/>
        </a:p>
      </dgm:t>
    </dgm:pt>
    <dgm:pt modelId="{B364626A-0813-4963-B138-1EB84AAC8C03}" type="sibTrans" cxnId="{C7D6472E-D370-47E9-B583-0ED2DA393823}">
      <dgm:prSet/>
      <dgm:spPr/>
      <dgm:t>
        <a:bodyPr/>
        <a:lstStyle/>
        <a:p>
          <a:endParaRPr lang="ru-RU"/>
        </a:p>
      </dgm:t>
    </dgm:pt>
    <dgm:pt modelId="{05AB14DE-BFA0-4458-8A4C-DCD196D58621}">
      <dgm:prSet/>
      <dgm:spPr/>
      <dgm:t>
        <a:bodyPr/>
        <a:lstStyle/>
        <a:p>
          <a:pPr algn="just" rtl="0"/>
          <a:r>
            <a:rPr lang="uk-UA" b="1" dirty="0" smtClean="0"/>
            <a:t>Розчини</a:t>
          </a:r>
          <a:r>
            <a:rPr lang="uk-UA" dirty="0" smtClean="0"/>
            <a:t>(10%)- </a:t>
          </a:r>
          <a:r>
            <a:rPr lang="ru-RU" dirty="0" smtClean="0"/>
            <a:t>з </a:t>
          </a:r>
          <a:r>
            <a:rPr lang="ru-RU" dirty="0" err="1" smtClean="0"/>
            <a:t>розчинних</a:t>
          </a:r>
          <a:r>
            <a:rPr lang="ru-RU" dirty="0" smtClean="0"/>
            <a:t> солей </a:t>
          </a:r>
          <a:r>
            <a:rPr lang="ru-RU" dirty="0" err="1" smtClean="0"/>
            <a:t>або</a:t>
          </a:r>
          <a:r>
            <a:rPr lang="ru-RU" dirty="0" smtClean="0"/>
            <a:t> кислот. </a:t>
          </a:r>
          <a:r>
            <a:rPr lang="ru-RU" dirty="0" err="1" smtClean="0"/>
            <a:t>Залежно</a:t>
          </a:r>
          <a:r>
            <a:rPr lang="ru-RU" dirty="0" smtClean="0"/>
            <a:t>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розчинності</a:t>
          </a:r>
          <a:r>
            <a:rPr lang="ru-RU" dirty="0" smtClean="0"/>
            <a:t> </a:t>
          </a:r>
          <a:r>
            <a:rPr lang="ru-RU" dirty="0" err="1" smtClean="0"/>
            <a:t>вихідних</a:t>
          </a:r>
          <a:r>
            <a:rPr lang="ru-RU" dirty="0" smtClean="0"/>
            <a:t> </a:t>
          </a:r>
          <a:r>
            <a:rPr lang="ru-RU" dirty="0" err="1" smtClean="0"/>
            <a:t>речовин</a:t>
          </a:r>
          <a:r>
            <a:rPr lang="ru-RU" dirty="0" smtClean="0"/>
            <a:t> </a:t>
          </a:r>
          <a:r>
            <a:rPr lang="ru-RU" dirty="0" err="1" smtClean="0"/>
            <a:t>маткові</a:t>
          </a:r>
          <a:r>
            <a:rPr lang="ru-RU" dirty="0" smtClean="0"/>
            <a:t> </a:t>
          </a:r>
          <a:r>
            <a:rPr lang="ru-RU" dirty="0" err="1" smtClean="0"/>
            <a:t>розчини</a:t>
          </a:r>
          <a:r>
            <a:rPr lang="ru-RU" dirty="0" smtClean="0"/>
            <a:t> </a:t>
          </a:r>
          <a:r>
            <a:rPr lang="ru-RU" dirty="0" err="1" smtClean="0"/>
            <a:t>бувають</a:t>
          </a:r>
          <a:r>
            <a:rPr lang="ru-RU" dirty="0" smtClean="0"/>
            <a:t> </a:t>
          </a:r>
          <a:r>
            <a:rPr lang="ru-RU" dirty="0" err="1" smtClean="0"/>
            <a:t>водними</a:t>
          </a:r>
          <a:r>
            <a:rPr lang="ru-RU" dirty="0" smtClean="0"/>
            <a:t> і </a:t>
          </a:r>
          <a:r>
            <a:rPr lang="ru-RU" dirty="0" err="1" smtClean="0"/>
            <a:t>спиртовими</a:t>
          </a:r>
          <a:r>
            <a:rPr lang="ru-RU" dirty="0" smtClean="0"/>
            <a:t>. Для </a:t>
          </a:r>
          <a:r>
            <a:rPr lang="ru-RU" dirty="0" err="1" smtClean="0"/>
            <a:t>приготування</a:t>
          </a:r>
          <a:r>
            <a:rPr lang="ru-RU" dirty="0" smtClean="0"/>
            <a:t> </a:t>
          </a:r>
          <a:r>
            <a:rPr lang="ru-RU" dirty="0" err="1" smtClean="0"/>
            <a:t>останніх</a:t>
          </a:r>
          <a:r>
            <a:rPr lang="ru-RU" dirty="0" smtClean="0"/>
            <a:t> </a:t>
          </a:r>
          <a:r>
            <a:rPr lang="ru-RU" dirty="0" err="1" smtClean="0"/>
            <a:t>використовують</a:t>
          </a:r>
          <a:r>
            <a:rPr lang="ru-RU" dirty="0" smtClean="0"/>
            <a:t> 90% -60% -45% </a:t>
          </a:r>
          <a:r>
            <a:rPr lang="ru-RU" dirty="0" err="1" smtClean="0"/>
            <a:t>спирти</a:t>
          </a:r>
          <a:r>
            <a:rPr lang="ru-RU" dirty="0" smtClean="0"/>
            <a:t> в </a:t>
          </a:r>
          <a:r>
            <a:rPr lang="ru-RU" dirty="0" err="1" smtClean="0"/>
            <a:t>залежності</a:t>
          </a:r>
          <a:r>
            <a:rPr lang="ru-RU" dirty="0" smtClean="0"/>
            <a:t>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розчинності</a:t>
          </a:r>
          <a:r>
            <a:rPr lang="ru-RU" dirty="0" smtClean="0"/>
            <a:t> </a:t>
          </a:r>
          <a:r>
            <a:rPr lang="ru-RU" dirty="0" err="1" smtClean="0"/>
            <a:t>вихідної</a:t>
          </a:r>
          <a:r>
            <a:rPr lang="ru-RU" dirty="0" smtClean="0"/>
            <a:t> </a:t>
          </a:r>
          <a:r>
            <a:rPr lang="ru-RU" dirty="0" err="1" smtClean="0"/>
            <a:t>речовини</a:t>
          </a:r>
          <a:r>
            <a:rPr lang="ru-RU" dirty="0" smtClean="0"/>
            <a:t>. </a:t>
          </a:r>
          <a:r>
            <a:rPr lang="ru-RU" dirty="0" err="1" smtClean="0"/>
            <a:t>Використовуються</a:t>
          </a:r>
          <a:r>
            <a:rPr lang="ru-RU" dirty="0" smtClean="0"/>
            <a:t> для </a:t>
          </a:r>
          <a:r>
            <a:rPr lang="ru-RU" dirty="0" err="1" smtClean="0"/>
            <a:t>примочок</a:t>
          </a:r>
          <a:r>
            <a:rPr lang="ru-RU" dirty="0" smtClean="0"/>
            <a:t>, </a:t>
          </a:r>
          <a:r>
            <a:rPr lang="ru-RU" dirty="0" err="1" smtClean="0"/>
            <a:t>компресів</a:t>
          </a:r>
          <a:r>
            <a:rPr lang="ru-RU" dirty="0" smtClean="0"/>
            <a:t> і </a:t>
          </a:r>
          <a:r>
            <a:rPr lang="ru-RU" dirty="0" err="1" smtClean="0"/>
            <a:t>полоскань</a:t>
          </a:r>
          <a:r>
            <a:rPr lang="ru-RU" dirty="0" smtClean="0"/>
            <a:t>. (див. наст. </a:t>
          </a:r>
          <a:r>
            <a:rPr lang="ru-RU" dirty="0" err="1" smtClean="0"/>
            <a:t>Слайди</a:t>
          </a:r>
          <a:r>
            <a:rPr lang="ru-RU" dirty="0" smtClean="0"/>
            <a:t>)</a:t>
          </a:r>
          <a:endParaRPr lang="ru-RU" dirty="0"/>
        </a:p>
      </dgm:t>
    </dgm:pt>
    <dgm:pt modelId="{1A0E8825-78EE-44DD-B250-FBFFBA254B49}" type="parTrans" cxnId="{B7699AA8-968D-4197-9CD6-1E1198EBDBEF}">
      <dgm:prSet/>
      <dgm:spPr/>
      <dgm:t>
        <a:bodyPr/>
        <a:lstStyle/>
        <a:p>
          <a:endParaRPr lang="ru-RU"/>
        </a:p>
      </dgm:t>
    </dgm:pt>
    <dgm:pt modelId="{C32E7A46-CBDD-461A-9BF1-B6FECB7FD6AE}" type="sibTrans" cxnId="{B7699AA8-968D-4197-9CD6-1E1198EBDBEF}">
      <dgm:prSet/>
      <dgm:spPr/>
      <dgm:t>
        <a:bodyPr/>
        <a:lstStyle/>
        <a:p>
          <a:endParaRPr lang="ru-RU"/>
        </a:p>
      </dgm:t>
    </dgm:pt>
    <dgm:pt modelId="{0BDEC081-E7FA-4903-BF5B-DC93E2FC6C2B}">
      <dgm:prSet/>
      <dgm:spPr/>
      <dgm:t>
        <a:bodyPr/>
        <a:lstStyle/>
        <a:p>
          <a:pPr algn="just" rtl="0"/>
          <a:r>
            <a:rPr lang="uk-UA" b="1" i="0" dirty="0" err="1" smtClean="0"/>
            <a:t>Тритурації</a:t>
          </a:r>
          <a:r>
            <a:rPr lang="uk-UA" b="1" i="0" dirty="0" smtClean="0"/>
            <a:t> або </a:t>
          </a:r>
          <a:r>
            <a:rPr lang="uk-UA" b="1" i="0" dirty="0" err="1" smtClean="0"/>
            <a:t>поршокві</a:t>
          </a:r>
          <a:r>
            <a:rPr lang="uk-UA" b="1" i="0" dirty="0" smtClean="0"/>
            <a:t>  розтирання</a:t>
          </a:r>
          <a:r>
            <a:rPr lang="uk-UA" dirty="0" smtClean="0"/>
            <a:t>(22%) - </a:t>
          </a:r>
          <a:r>
            <a:rPr lang="ru-RU" dirty="0" err="1" smtClean="0"/>
            <a:t>готують</a:t>
          </a:r>
          <a:r>
            <a:rPr lang="ru-RU" dirty="0" smtClean="0"/>
            <a:t> з </a:t>
          </a:r>
          <a:r>
            <a:rPr lang="ru-RU" dirty="0" err="1" smtClean="0"/>
            <a:t>нерозчинних</a:t>
          </a:r>
          <a:r>
            <a:rPr lang="ru-RU" dirty="0" smtClean="0"/>
            <a:t> </a:t>
          </a:r>
          <a:r>
            <a:rPr lang="ru-RU" dirty="0" err="1" smtClean="0"/>
            <a:t>мінералів</a:t>
          </a:r>
          <a:r>
            <a:rPr lang="ru-RU" dirty="0" smtClean="0"/>
            <a:t> і з </a:t>
          </a:r>
          <a:r>
            <a:rPr lang="ru-RU" dirty="0" err="1" smtClean="0"/>
            <a:t>твердих</a:t>
          </a:r>
          <a:r>
            <a:rPr lang="ru-RU" dirty="0" smtClean="0"/>
            <a:t> </a:t>
          </a:r>
          <a:r>
            <a:rPr lang="ru-RU" dirty="0" err="1" smtClean="0"/>
            <a:t>частин</a:t>
          </a:r>
          <a:r>
            <a:rPr lang="ru-RU" dirty="0" smtClean="0"/>
            <a:t> </a:t>
          </a:r>
          <a:r>
            <a:rPr lang="ru-RU" dirty="0" err="1" smtClean="0"/>
            <a:t>рослин</a:t>
          </a:r>
          <a:r>
            <a:rPr lang="ru-RU" dirty="0" smtClean="0"/>
            <a:t> (</a:t>
          </a:r>
          <a:r>
            <a:rPr lang="ru-RU" dirty="0" err="1" smtClean="0"/>
            <a:t>коріння</a:t>
          </a:r>
          <a:r>
            <a:rPr lang="ru-RU" dirty="0" smtClean="0"/>
            <a:t>, </a:t>
          </a:r>
          <a:r>
            <a:rPr lang="ru-RU" dirty="0" err="1" smtClean="0"/>
            <a:t>насіння</a:t>
          </a:r>
          <a:r>
            <a:rPr lang="ru-RU" dirty="0" smtClean="0"/>
            <a:t>). </a:t>
          </a:r>
          <a:r>
            <a:rPr lang="ru-RU" dirty="0" err="1" smtClean="0"/>
            <a:t>Їх</a:t>
          </a:r>
          <a:r>
            <a:rPr lang="ru-RU" dirty="0" smtClean="0"/>
            <a:t> </a:t>
          </a:r>
          <a:r>
            <a:rPr lang="ru-RU" dirty="0" err="1" smtClean="0"/>
            <a:t>змішують</a:t>
          </a:r>
          <a:r>
            <a:rPr lang="ru-RU" dirty="0" smtClean="0"/>
            <a:t> з </a:t>
          </a:r>
          <a:r>
            <a:rPr lang="ru-RU" dirty="0" err="1" smtClean="0"/>
            <a:t>молочним</a:t>
          </a:r>
          <a:r>
            <a:rPr lang="ru-RU" dirty="0" smtClean="0"/>
            <a:t> </a:t>
          </a:r>
          <a:r>
            <a:rPr lang="ru-RU" dirty="0" err="1" smtClean="0"/>
            <a:t>цукром</a:t>
          </a:r>
          <a:r>
            <a:rPr lang="ru-RU" dirty="0" smtClean="0"/>
            <a:t> і </a:t>
          </a:r>
          <a:r>
            <a:rPr lang="ru-RU" dirty="0" err="1" smtClean="0"/>
            <a:t>ретельно</a:t>
          </a:r>
          <a:r>
            <a:rPr lang="ru-RU" dirty="0" smtClean="0"/>
            <a:t> </a:t>
          </a:r>
          <a:r>
            <a:rPr lang="ru-RU" dirty="0" err="1" smtClean="0"/>
            <a:t>розтирають</a:t>
          </a:r>
          <a:r>
            <a:rPr lang="ru-RU" dirty="0" smtClean="0"/>
            <a:t>, а не </a:t>
          </a:r>
          <a:r>
            <a:rPr lang="ru-RU" dirty="0" err="1" smtClean="0"/>
            <a:t>примушувати</a:t>
          </a:r>
          <a:r>
            <a:rPr lang="ru-RU" dirty="0" smtClean="0"/>
            <a:t> в </a:t>
          </a:r>
          <a:r>
            <a:rPr lang="ru-RU" dirty="0" err="1" smtClean="0"/>
            <a:t>порцеляновій</a:t>
          </a:r>
          <a:r>
            <a:rPr lang="ru-RU" dirty="0" smtClean="0"/>
            <a:t> (</a:t>
          </a:r>
          <a:r>
            <a:rPr lang="ru-RU" dirty="0" err="1" smtClean="0"/>
            <a:t>неметалевої</a:t>
          </a:r>
          <a:r>
            <a:rPr lang="ru-RU" dirty="0" smtClean="0"/>
            <a:t>) </a:t>
          </a:r>
          <a:r>
            <a:rPr lang="ru-RU" dirty="0" err="1" smtClean="0"/>
            <a:t>ступці</a:t>
          </a:r>
          <a:r>
            <a:rPr lang="ru-RU" dirty="0" smtClean="0"/>
            <a:t> не </a:t>
          </a:r>
          <a:r>
            <a:rPr lang="ru-RU" dirty="0" err="1" smtClean="0"/>
            <a:t>менше</a:t>
          </a:r>
          <a:r>
            <a:rPr lang="ru-RU" dirty="0" smtClean="0"/>
            <a:t> </a:t>
          </a:r>
          <a:r>
            <a:rPr lang="ru-RU" dirty="0" err="1" smtClean="0"/>
            <a:t>однієї</a:t>
          </a:r>
          <a:r>
            <a:rPr lang="ru-RU" dirty="0" smtClean="0"/>
            <a:t> </a:t>
          </a:r>
          <a:r>
            <a:rPr lang="ru-RU" dirty="0" err="1" smtClean="0"/>
            <a:t>години</a:t>
          </a:r>
          <a:r>
            <a:rPr lang="ru-RU" dirty="0" smtClean="0"/>
            <a:t>, коли </a:t>
          </a:r>
          <a:r>
            <a:rPr lang="ru-RU" dirty="0" err="1" smtClean="0"/>
            <a:t>виходить</a:t>
          </a:r>
          <a:r>
            <a:rPr lang="ru-RU" dirty="0" smtClean="0"/>
            <a:t> гомогенна </a:t>
          </a:r>
          <a:r>
            <a:rPr lang="ru-RU" dirty="0" err="1" smtClean="0"/>
            <a:t>маса</a:t>
          </a:r>
          <a:r>
            <a:rPr lang="ru-RU" dirty="0" smtClean="0"/>
            <a:t>, видима не </a:t>
          </a:r>
          <a:r>
            <a:rPr lang="ru-RU" dirty="0" err="1" smtClean="0"/>
            <a:t>тільки</a:t>
          </a:r>
          <a:r>
            <a:rPr lang="ru-RU" dirty="0" smtClean="0"/>
            <a:t> </a:t>
          </a:r>
          <a:r>
            <a:rPr lang="ru-RU" dirty="0" err="1" smtClean="0"/>
            <a:t>зовні</a:t>
          </a:r>
          <a:r>
            <a:rPr lang="ru-RU" dirty="0" smtClean="0"/>
            <a:t>, але і </a:t>
          </a:r>
          <a:r>
            <a:rPr lang="ru-RU" dirty="0" err="1" smtClean="0"/>
            <a:t>під</a:t>
          </a:r>
          <a:r>
            <a:rPr lang="ru-RU" dirty="0" smtClean="0"/>
            <a:t> </a:t>
          </a:r>
          <a:r>
            <a:rPr lang="ru-RU" dirty="0" err="1" smtClean="0"/>
            <a:t>мікроскопом</a:t>
          </a:r>
          <a:r>
            <a:rPr lang="ru-RU" dirty="0" smtClean="0"/>
            <a:t>.</a:t>
          </a:r>
          <a:endParaRPr lang="ru-RU" dirty="0"/>
        </a:p>
      </dgm:t>
    </dgm:pt>
    <dgm:pt modelId="{3C0373CF-7A83-4478-ACF2-F412D70C4C90}" type="parTrans" cxnId="{B60FA303-B89C-4849-8C86-073C2DF64B14}">
      <dgm:prSet/>
      <dgm:spPr/>
      <dgm:t>
        <a:bodyPr/>
        <a:lstStyle/>
        <a:p>
          <a:endParaRPr lang="ru-RU"/>
        </a:p>
      </dgm:t>
    </dgm:pt>
    <dgm:pt modelId="{E61A21B6-4817-4A50-8A04-8E9CB3B193D3}" type="sibTrans" cxnId="{B60FA303-B89C-4849-8C86-073C2DF64B14}">
      <dgm:prSet/>
      <dgm:spPr/>
      <dgm:t>
        <a:bodyPr/>
        <a:lstStyle/>
        <a:p>
          <a:endParaRPr lang="ru-RU"/>
        </a:p>
      </dgm:t>
    </dgm:pt>
    <dgm:pt modelId="{E0A97AD8-DE7A-4632-95B0-45C752D35959}" type="pres">
      <dgm:prSet presAssocID="{773D0CC9-FD74-4EA1-87FF-8CCB4C0C9C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36A1A0-C151-4418-BFDF-EB9D1CEC8F85}" type="pres">
      <dgm:prSet presAssocID="{3609E5B6-1C8F-4EB1-820B-2E6C91FFE411}" presName="parentText" presStyleLbl="node1" presStyleIdx="0" presStyleCnt="1" custLinFactNeighborX="-662" custLinFactNeighborY="-96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A6F114-BB42-45AA-A763-FE9BA389AEA5}" type="pres">
      <dgm:prSet presAssocID="{3609E5B6-1C8F-4EB1-820B-2E6C91FFE41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D6472E-D370-47E9-B583-0ED2DA393823}" srcId="{3609E5B6-1C8F-4EB1-820B-2E6C91FFE411}" destId="{71AD6D55-C698-4132-975A-FEF7781A63BF}" srcOrd="1" destOrd="0" parTransId="{AE22B0E5-C113-4AFC-B953-2C12A92C833D}" sibTransId="{B364626A-0813-4963-B138-1EB84AAC8C03}"/>
    <dgm:cxn modelId="{EEBBC87E-AC15-4C9D-AC11-7CE39F280620}" srcId="{773D0CC9-FD74-4EA1-87FF-8CCB4C0C9C91}" destId="{3609E5B6-1C8F-4EB1-820B-2E6C91FFE411}" srcOrd="0" destOrd="0" parTransId="{7F1C149C-9107-4483-9FFE-8239C4AD650C}" sibTransId="{389BE8F4-4B81-47F5-BEF4-0ABADB3E8E8B}"/>
    <dgm:cxn modelId="{EFBB8BF0-4975-41A8-B417-87C8486EC3E8}" type="presOf" srcId="{71AD6D55-C698-4132-975A-FEF7781A63BF}" destId="{02A6F114-BB42-45AA-A763-FE9BA389AEA5}" srcOrd="0" destOrd="1" presId="urn:microsoft.com/office/officeart/2005/8/layout/vList2"/>
    <dgm:cxn modelId="{9BCA8FCB-9E47-4705-9BDB-7A0FDB4E5531}" type="presOf" srcId="{3609E5B6-1C8F-4EB1-820B-2E6C91FFE411}" destId="{7D36A1A0-C151-4418-BFDF-EB9D1CEC8F85}" srcOrd="0" destOrd="0" presId="urn:microsoft.com/office/officeart/2005/8/layout/vList2"/>
    <dgm:cxn modelId="{B60FA303-B89C-4849-8C86-073C2DF64B14}" srcId="{3609E5B6-1C8F-4EB1-820B-2E6C91FFE411}" destId="{0BDEC081-E7FA-4903-BF5B-DC93E2FC6C2B}" srcOrd="3" destOrd="0" parTransId="{3C0373CF-7A83-4478-ACF2-F412D70C4C90}" sibTransId="{E61A21B6-4817-4A50-8A04-8E9CB3B193D3}"/>
    <dgm:cxn modelId="{CFD96950-7838-472F-9D2B-83183382B1F8}" type="presOf" srcId="{05AB14DE-BFA0-4458-8A4C-DCD196D58621}" destId="{02A6F114-BB42-45AA-A763-FE9BA389AEA5}" srcOrd="0" destOrd="2" presId="urn:microsoft.com/office/officeart/2005/8/layout/vList2"/>
    <dgm:cxn modelId="{9E118D7C-685A-4F7A-A2A4-39A7E951ADDE}" type="presOf" srcId="{BFECCAE4-BD90-46E2-8D13-6BACF130F240}" destId="{02A6F114-BB42-45AA-A763-FE9BA389AEA5}" srcOrd="0" destOrd="0" presId="urn:microsoft.com/office/officeart/2005/8/layout/vList2"/>
    <dgm:cxn modelId="{5D98330A-1309-4AAF-B4A2-DDE2B7AEC1C4}" type="presOf" srcId="{0BDEC081-E7FA-4903-BF5B-DC93E2FC6C2B}" destId="{02A6F114-BB42-45AA-A763-FE9BA389AEA5}" srcOrd="0" destOrd="3" presId="urn:microsoft.com/office/officeart/2005/8/layout/vList2"/>
    <dgm:cxn modelId="{94776CA7-4F77-48E8-A739-20022DDA018E}" srcId="{3609E5B6-1C8F-4EB1-820B-2E6C91FFE411}" destId="{BFECCAE4-BD90-46E2-8D13-6BACF130F240}" srcOrd="0" destOrd="0" parTransId="{9CD0C4D7-DE42-483B-A7C4-FA76B045712E}" sibTransId="{6BAA4AC4-D1C4-4A6D-812E-0703C2A78505}"/>
    <dgm:cxn modelId="{EEE81496-0250-44E6-AB2A-DE157B03FBCD}" type="presOf" srcId="{773D0CC9-FD74-4EA1-87FF-8CCB4C0C9C91}" destId="{E0A97AD8-DE7A-4632-95B0-45C752D35959}" srcOrd="0" destOrd="0" presId="urn:microsoft.com/office/officeart/2005/8/layout/vList2"/>
    <dgm:cxn modelId="{B7699AA8-968D-4197-9CD6-1E1198EBDBEF}" srcId="{3609E5B6-1C8F-4EB1-820B-2E6C91FFE411}" destId="{05AB14DE-BFA0-4458-8A4C-DCD196D58621}" srcOrd="2" destOrd="0" parTransId="{1A0E8825-78EE-44DD-B250-FBFFBA254B49}" sibTransId="{C32E7A46-CBDD-461A-9BF1-B6FECB7FD6AE}"/>
    <dgm:cxn modelId="{1C9EAE04-40DD-43F4-AC06-A2E1140E5D0D}" type="presParOf" srcId="{E0A97AD8-DE7A-4632-95B0-45C752D35959}" destId="{7D36A1A0-C151-4418-BFDF-EB9D1CEC8F85}" srcOrd="0" destOrd="0" presId="urn:microsoft.com/office/officeart/2005/8/layout/vList2"/>
    <dgm:cxn modelId="{8830F555-44A2-4D15-9AE4-0B6ADB2D8D0E}" type="presParOf" srcId="{E0A97AD8-DE7A-4632-95B0-45C752D35959}" destId="{02A6F114-BB42-45AA-A763-FE9BA389AEA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8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8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8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розчиняють в 79 частинах води, </a:t>
          </a:r>
          <a:endParaRPr lang="ru-RU" sz="18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8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8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додають 20 частин спирту етилового 86% (по масі) і </a:t>
          </a:r>
          <a:endParaRPr lang="ru-RU" sz="180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8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8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струшують </a:t>
          </a:r>
          <a:endParaRPr lang="ru-RU" sz="18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8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8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80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800"/>
        </a:p>
      </dgm:t>
    </dgm:pt>
    <dgm:pt modelId="{6943EBAA-FF00-487E-A4DF-AD1E1D8440F5}" type="sibTrans" cxnId="{2F6480FE-6DAC-408B-A015-D7274E1F64A2}">
      <dgm:prSet/>
      <dgm:spPr/>
      <dgm:t>
        <a:bodyPr/>
        <a:lstStyle/>
        <a:p>
          <a:endParaRPr lang="ru-RU" sz="18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800" dirty="0" smtClean="0"/>
            <a:t>1 частина </a:t>
          </a:r>
          <a:r>
            <a:rPr lang="uk-UA" sz="1800" dirty="0" err="1" smtClean="0"/>
            <a:t>тритурації</a:t>
          </a:r>
          <a:r>
            <a:rPr lang="uk-UA" sz="1800" dirty="0" smtClean="0"/>
            <a:t> субстанції третього сотенного розведення (С3)</a:t>
          </a:r>
          <a:endParaRPr lang="uk-UA" sz="1800" dirty="0"/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8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8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6" custScaleX="395446" custLinFactNeighborX="1309" custLinFactNeighborY="-16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6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522DC3-BBA1-43BC-8BEC-20085755FCE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4908E3-599F-4F01-ACF5-757488E5D74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dirty="0" smtClean="0"/>
            <a:t>Для отримання шостого десяткового розведення (D6) </a:t>
          </a:r>
          <a:endParaRPr lang="ru-RU" sz="2000" dirty="0"/>
        </a:p>
      </dgm:t>
    </dgm:pt>
    <dgm:pt modelId="{685361A7-F439-4EF8-989D-49918672C51B}" type="parTrans" cxnId="{4A15DA68-3E0F-4FD0-B244-92F3096FC4E0}">
      <dgm:prSet/>
      <dgm:spPr/>
      <dgm:t>
        <a:bodyPr/>
        <a:lstStyle/>
        <a:p>
          <a:endParaRPr lang="ru-RU"/>
        </a:p>
      </dgm:t>
    </dgm:pt>
    <dgm:pt modelId="{D7641F51-6A79-4167-B344-F92EA0B286FA}" type="sibTrans" cxnId="{4A15DA68-3E0F-4FD0-B244-92F3096FC4E0}">
      <dgm:prSet/>
      <dgm:spPr/>
      <dgm:t>
        <a:bodyPr/>
        <a:lstStyle/>
        <a:p>
          <a:endParaRPr lang="ru-RU"/>
        </a:p>
      </dgm:t>
    </dgm:pt>
    <dgm:pt modelId="{19D5F519-39D9-452D-9976-0633017BFD3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smtClean="0"/>
            <a:t>1 частина тритурації субстанції четвертого десяткового розведення (D4) </a:t>
          </a:r>
          <a:endParaRPr lang="ru-RU" sz="2000"/>
        </a:p>
      </dgm:t>
    </dgm:pt>
    <dgm:pt modelId="{E84E50AA-18DF-49E4-99CF-283BA676529B}" type="parTrans" cxnId="{D6597FD1-E5A6-41B2-8568-57B0AD148C96}">
      <dgm:prSet/>
      <dgm:spPr/>
      <dgm:t>
        <a:bodyPr/>
        <a:lstStyle/>
        <a:p>
          <a:endParaRPr lang="ru-RU"/>
        </a:p>
      </dgm:t>
    </dgm:pt>
    <dgm:pt modelId="{2176965B-834E-46A8-A32C-40C652EF2FD0}" type="sibTrans" cxnId="{D6597FD1-E5A6-41B2-8568-57B0AD148C96}">
      <dgm:prSet/>
      <dgm:spPr/>
      <dgm:t>
        <a:bodyPr/>
        <a:lstStyle/>
        <a:p>
          <a:endParaRPr lang="ru-RU"/>
        </a:p>
      </dgm:t>
    </dgm:pt>
    <dgm:pt modelId="{21A0E22C-FB36-4AA8-B571-B51085A9E09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smtClean="0"/>
            <a:t>розчиняють в 9 частинах води і</a:t>
          </a:r>
          <a:endParaRPr lang="ru-RU" sz="2000"/>
        </a:p>
      </dgm:t>
    </dgm:pt>
    <dgm:pt modelId="{16100BBF-704D-4182-AC52-CA6134631E00}" type="parTrans" cxnId="{2B455337-F2D2-41AB-A8D6-A4829CFB4F4F}">
      <dgm:prSet/>
      <dgm:spPr/>
      <dgm:t>
        <a:bodyPr/>
        <a:lstStyle/>
        <a:p>
          <a:endParaRPr lang="ru-RU"/>
        </a:p>
      </dgm:t>
    </dgm:pt>
    <dgm:pt modelId="{57A1A72B-26D9-4E1F-A1E2-157D65245EBD}" type="sibTrans" cxnId="{2B455337-F2D2-41AB-A8D6-A4829CFB4F4F}">
      <dgm:prSet/>
      <dgm:spPr/>
      <dgm:t>
        <a:bodyPr/>
        <a:lstStyle/>
        <a:p>
          <a:endParaRPr lang="ru-RU"/>
        </a:p>
      </dgm:t>
    </dgm:pt>
    <dgm:pt modelId="{981D3A23-8D1E-49E6-8730-B64D7FFBCAC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dirty="0" smtClean="0"/>
            <a:t>струшують </a:t>
          </a:r>
          <a:endParaRPr lang="ru-RU" sz="2000" dirty="0"/>
        </a:p>
      </dgm:t>
    </dgm:pt>
    <dgm:pt modelId="{FC18D7D3-BD46-4780-BBAF-3907BAA7CE89}" type="parTrans" cxnId="{C8D5F199-7BD5-4BED-9959-8A9FB0E7A9A8}">
      <dgm:prSet/>
      <dgm:spPr/>
      <dgm:t>
        <a:bodyPr/>
        <a:lstStyle/>
        <a:p>
          <a:endParaRPr lang="ru-RU"/>
        </a:p>
      </dgm:t>
    </dgm:pt>
    <dgm:pt modelId="{4853B7C4-1BFD-4829-B7DF-585F1F32859C}" type="sibTrans" cxnId="{C8D5F199-7BD5-4BED-9959-8A9FB0E7A9A8}">
      <dgm:prSet/>
      <dgm:spPr/>
      <dgm:t>
        <a:bodyPr/>
        <a:lstStyle/>
        <a:p>
          <a:endParaRPr lang="ru-RU"/>
        </a:p>
      </dgm:t>
    </dgm:pt>
    <dgm:pt modelId="{5A22AA29-2AF5-4A46-8088-017EF129AE0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smtClean="0"/>
            <a:t>Потім 1 частина отриманого розведення струшують з 9 частинами спирту етилового 30% по масі.</a:t>
          </a:r>
          <a:endParaRPr lang="ru-RU" sz="2000"/>
        </a:p>
      </dgm:t>
    </dgm:pt>
    <dgm:pt modelId="{B42D7E48-B2E9-4370-AF3E-2964C21AEF81}" type="parTrans" cxnId="{D9DA6AF4-4084-4D89-A21A-FEF26AFF56E3}">
      <dgm:prSet/>
      <dgm:spPr/>
      <dgm:t>
        <a:bodyPr/>
        <a:lstStyle/>
        <a:p>
          <a:endParaRPr lang="ru-RU"/>
        </a:p>
      </dgm:t>
    </dgm:pt>
    <dgm:pt modelId="{23F42B39-C2FF-40A0-A945-A9C6BB3D7EFC}" type="sibTrans" cxnId="{D9DA6AF4-4084-4D89-A21A-FEF26AFF56E3}">
      <dgm:prSet/>
      <dgm:spPr/>
      <dgm:t>
        <a:bodyPr/>
        <a:lstStyle/>
        <a:p>
          <a:endParaRPr lang="ru-RU"/>
        </a:p>
      </dgm:t>
    </dgm:pt>
    <dgm:pt modelId="{58B0D3A4-A928-4BCE-8AD8-78AC05EBA9A9}" type="pres">
      <dgm:prSet presAssocID="{8F522DC3-BBA1-43BC-8BEC-20085755FCE1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74E3A6-4C4B-4D08-AD62-052F99789BEA}" type="pres">
      <dgm:prSet presAssocID="{DA4908E3-599F-4F01-ACF5-757488E5D74D}" presName="node" presStyleLbl="node1" presStyleIdx="0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414BB3-B9FD-47C6-86B1-A8480F431FDA}" type="pres">
      <dgm:prSet presAssocID="{D7641F51-6A79-4167-B344-F92EA0B286FA}" presName="sibTrans" presStyleLbl="sibTrans2D1" presStyleIdx="0" presStyleCnt="4"/>
      <dgm:spPr/>
      <dgm:t>
        <a:bodyPr/>
        <a:lstStyle/>
        <a:p>
          <a:endParaRPr lang="ru-RU"/>
        </a:p>
      </dgm:t>
    </dgm:pt>
    <dgm:pt modelId="{90AAFA9E-E8AD-467B-B8BC-6A239A80BC4C}" type="pres">
      <dgm:prSet presAssocID="{D7641F51-6A79-4167-B344-F92EA0B286FA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475D4879-685D-4DB2-B502-E74447352A78}" type="pres">
      <dgm:prSet presAssocID="{19D5F519-39D9-452D-9976-0633017BFD3D}" presName="node" presStyleLbl="node1" presStyleIdx="1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111BD1-617E-4353-AA60-29BC8F24C0AD}" type="pres">
      <dgm:prSet presAssocID="{2176965B-834E-46A8-A32C-40C652EF2FD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51E0EC77-6ECA-4907-8F32-4ECB2BE06187}" type="pres">
      <dgm:prSet presAssocID="{2176965B-834E-46A8-A32C-40C652EF2FD0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15C34278-D82D-47B1-B5CD-53EBEA717B80}" type="pres">
      <dgm:prSet presAssocID="{21A0E22C-FB36-4AA8-B571-B51085A9E090}" presName="node" presStyleLbl="node1" presStyleIdx="2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7AD2B-847F-4B10-BD41-2D7170E922BC}" type="pres">
      <dgm:prSet presAssocID="{57A1A72B-26D9-4E1F-A1E2-157D65245EBD}" presName="sibTrans" presStyleLbl="sibTrans2D1" presStyleIdx="2" presStyleCnt="4"/>
      <dgm:spPr/>
      <dgm:t>
        <a:bodyPr/>
        <a:lstStyle/>
        <a:p>
          <a:endParaRPr lang="ru-RU"/>
        </a:p>
      </dgm:t>
    </dgm:pt>
    <dgm:pt modelId="{82F1F345-9C58-4330-A617-5ABDB4819E35}" type="pres">
      <dgm:prSet presAssocID="{57A1A72B-26D9-4E1F-A1E2-157D65245EBD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1D94C857-0C17-4CAC-9006-8DA56203D8DB}" type="pres">
      <dgm:prSet presAssocID="{981D3A23-8D1E-49E6-8730-B64D7FFBCAC0}" presName="node" presStyleLbl="node1" presStyleIdx="3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247C2-7B18-4E75-9F31-6367558EF471}" type="pres">
      <dgm:prSet presAssocID="{4853B7C4-1BFD-4829-B7DF-585F1F32859C}" presName="sibTrans" presStyleLbl="sibTrans2D1" presStyleIdx="3" presStyleCnt="4"/>
      <dgm:spPr/>
      <dgm:t>
        <a:bodyPr/>
        <a:lstStyle/>
        <a:p>
          <a:endParaRPr lang="ru-RU"/>
        </a:p>
      </dgm:t>
    </dgm:pt>
    <dgm:pt modelId="{37E33032-866B-4D76-9514-B950153E6137}" type="pres">
      <dgm:prSet presAssocID="{4853B7C4-1BFD-4829-B7DF-585F1F32859C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9D0D4FC-8474-490E-9D40-74E133B411C3}" type="pres">
      <dgm:prSet presAssocID="{5A22AA29-2AF5-4A46-8088-017EF129AE05}" presName="node" presStyleLbl="node1" presStyleIdx="4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021FBC-4479-44A4-9793-EA1EE1790A00}" type="presOf" srcId="{4853B7C4-1BFD-4829-B7DF-585F1F32859C}" destId="{09F247C2-7B18-4E75-9F31-6367558EF471}" srcOrd="0" destOrd="0" presId="urn:microsoft.com/office/officeart/2005/8/layout/process2"/>
    <dgm:cxn modelId="{62872E7B-D183-464E-9AA0-E2C312C02DC5}" type="presOf" srcId="{57A1A72B-26D9-4E1F-A1E2-157D65245EBD}" destId="{E987AD2B-847F-4B10-BD41-2D7170E922BC}" srcOrd="0" destOrd="0" presId="urn:microsoft.com/office/officeart/2005/8/layout/process2"/>
    <dgm:cxn modelId="{209FB621-0782-45E7-85DF-347FAACF8B48}" type="presOf" srcId="{8F522DC3-BBA1-43BC-8BEC-20085755FCE1}" destId="{58B0D3A4-A928-4BCE-8AD8-78AC05EBA9A9}" srcOrd="0" destOrd="0" presId="urn:microsoft.com/office/officeart/2005/8/layout/process2"/>
    <dgm:cxn modelId="{8B2F28EF-E77B-4196-9883-51FFB5F64D11}" type="presOf" srcId="{DA4908E3-599F-4F01-ACF5-757488E5D74D}" destId="{5874E3A6-4C4B-4D08-AD62-052F99789BEA}" srcOrd="0" destOrd="0" presId="urn:microsoft.com/office/officeart/2005/8/layout/process2"/>
    <dgm:cxn modelId="{590D6188-1C1D-4052-9295-1F715E8607A6}" type="presOf" srcId="{2176965B-834E-46A8-A32C-40C652EF2FD0}" destId="{E0111BD1-617E-4353-AA60-29BC8F24C0AD}" srcOrd="0" destOrd="0" presId="urn:microsoft.com/office/officeart/2005/8/layout/process2"/>
    <dgm:cxn modelId="{E39035F4-E59B-4184-8222-F27C7F5ED103}" type="presOf" srcId="{2176965B-834E-46A8-A32C-40C652EF2FD0}" destId="{51E0EC77-6ECA-4907-8F32-4ECB2BE06187}" srcOrd="1" destOrd="0" presId="urn:microsoft.com/office/officeart/2005/8/layout/process2"/>
    <dgm:cxn modelId="{84FD2736-C2B9-4AC0-8584-B0694FAE4CDE}" type="presOf" srcId="{981D3A23-8D1E-49E6-8730-B64D7FFBCAC0}" destId="{1D94C857-0C17-4CAC-9006-8DA56203D8DB}" srcOrd="0" destOrd="0" presId="urn:microsoft.com/office/officeart/2005/8/layout/process2"/>
    <dgm:cxn modelId="{8C2B87F7-C0FE-4B27-AE2C-2184DF8000D1}" type="presOf" srcId="{5A22AA29-2AF5-4A46-8088-017EF129AE05}" destId="{89D0D4FC-8474-490E-9D40-74E133B411C3}" srcOrd="0" destOrd="0" presId="urn:microsoft.com/office/officeart/2005/8/layout/process2"/>
    <dgm:cxn modelId="{D6597FD1-E5A6-41B2-8568-57B0AD148C96}" srcId="{8F522DC3-BBA1-43BC-8BEC-20085755FCE1}" destId="{19D5F519-39D9-452D-9976-0633017BFD3D}" srcOrd="1" destOrd="0" parTransId="{E84E50AA-18DF-49E4-99CF-283BA676529B}" sibTransId="{2176965B-834E-46A8-A32C-40C652EF2FD0}"/>
    <dgm:cxn modelId="{8237E3AF-4D55-48A5-87C8-D7D969A6E778}" type="presOf" srcId="{D7641F51-6A79-4167-B344-F92EA0B286FA}" destId="{B5414BB3-B9FD-47C6-86B1-A8480F431FDA}" srcOrd="0" destOrd="0" presId="urn:microsoft.com/office/officeart/2005/8/layout/process2"/>
    <dgm:cxn modelId="{4A15DA68-3E0F-4FD0-B244-92F3096FC4E0}" srcId="{8F522DC3-BBA1-43BC-8BEC-20085755FCE1}" destId="{DA4908E3-599F-4F01-ACF5-757488E5D74D}" srcOrd="0" destOrd="0" parTransId="{685361A7-F439-4EF8-989D-49918672C51B}" sibTransId="{D7641F51-6A79-4167-B344-F92EA0B286FA}"/>
    <dgm:cxn modelId="{47F8B685-211F-4646-8A2F-00B6618379A2}" type="presOf" srcId="{4853B7C4-1BFD-4829-B7DF-585F1F32859C}" destId="{37E33032-866B-4D76-9514-B950153E6137}" srcOrd="1" destOrd="0" presId="urn:microsoft.com/office/officeart/2005/8/layout/process2"/>
    <dgm:cxn modelId="{0907CC83-E9BE-4DC5-BF08-7578AAE717FB}" type="presOf" srcId="{21A0E22C-FB36-4AA8-B571-B51085A9E090}" destId="{15C34278-D82D-47B1-B5CD-53EBEA717B80}" srcOrd="0" destOrd="0" presId="urn:microsoft.com/office/officeart/2005/8/layout/process2"/>
    <dgm:cxn modelId="{D38E1397-E950-4ACF-B336-78870536063A}" type="presOf" srcId="{19D5F519-39D9-452D-9976-0633017BFD3D}" destId="{475D4879-685D-4DB2-B502-E74447352A78}" srcOrd="0" destOrd="0" presId="urn:microsoft.com/office/officeart/2005/8/layout/process2"/>
    <dgm:cxn modelId="{D9DA6AF4-4084-4D89-A21A-FEF26AFF56E3}" srcId="{8F522DC3-BBA1-43BC-8BEC-20085755FCE1}" destId="{5A22AA29-2AF5-4A46-8088-017EF129AE05}" srcOrd="4" destOrd="0" parTransId="{B42D7E48-B2E9-4370-AF3E-2964C21AEF81}" sibTransId="{23F42B39-C2FF-40A0-A945-A9C6BB3D7EFC}"/>
    <dgm:cxn modelId="{CCFD2221-EFDD-4CE9-AB9F-32A18E59209D}" type="presOf" srcId="{57A1A72B-26D9-4E1F-A1E2-157D65245EBD}" destId="{82F1F345-9C58-4330-A617-5ABDB4819E35}" srcOrd="1" destOrd="0" presId="urn:microsoft.com/office/officeart/2005/8/layout/process2"/>
    <dgm:cxn modelId="{2B455337-F2D2-41AB-A8D6-A4829CFB4F4F}" srcId="{8F522DC3-BBA1-43BC-8BEC-20085755FCE1}" destId="{21A0E22C-FB36-4AA8-B571-B51085A9E090}" srcOrd="2" destOrd="0" parTransId="{16100BBF-704D-4182-AC52-CA6134631E00}" sibTransId="{57A1A72B-26D9-4E1F-A1E2-157D65245EBD}"/>
    <dgm:cxn modelId="{67FA21E7-0C7C-48D9-8D9B-A43DC2CE54AB}" type="presOf" srcId="{D7641F51-6A79-4167-B344-F92EA0B286FA}" destId="{90AAFA9E-E8AD-467B-B8BC-6A239A80BC4C}" srcOrd="1" destOrd="0" presId="urn:microsoft.com/office/officeart/2005/8/layout/process2"/>
    <dgm:cxn modelId="{C8D5F199-7BD5-4BED-9959-8A9FB0E7A9A8}" srcId="{8F522DC3-BBA1-43BC-8BEC-20085755FCE1}" destId="{981D3A23-8D1E-49E6-8730-B64D7FFBCAC0}" srcOrd="3" destOrd="0" parTransId="{FC18D7D3-BD46-4780-BBAF-3907BAA7CE89}" sibTransId="{4853B7C4-1BFD-4829-B7DF-585F1F32859C}"/>
    <dgm:cxn modelId="{897FCA1F-A433-427A-AFEC-D07E9D11A7B3}" type="presParOf" srcId="{58B0D3A4-A928-4BCE-8AD8-78AC05EBA9A9}" destId="{5874E3A6-4C4B-4D08-AD62-052F99789BEA}" srcOrd="0" destOrd="0" presId="urn:microsoft.com/office/officeart/2005/8/layout/process2"/>
    <dgm:cxn modelId="{4805E642-F9F3-4935-94EE-09915E2BF425}" type="presParOf" srcId="{58B0D3A4-A928-4BCE-8AD8-78AC05EBA9A9}" destId="{B5414BB3-B9FD-47C6-86B1-A8480F431FDA}" srcOrd="1" destOrd="0" presId="urn:microsoft.com/office/officeart/2005/8/layout/process2"/>
    <dgm:cxn modelId="{0F306008-8A59-4F99-8FF2-582F2531A7A1}" type="presParOf" srcId="{B5414BB3-B9FD-47C6-86B1-A8480F431FDA}" destId="{90AAFA9E-E8AD-467B-B8BC-6A239A80BC4C}" srcOrd="0" destOrd="0" presId="urn:microsoft.com/office/officeart/2005/8/layout/process2"/>
    <dgm:cxn modelId="{F09E52CE-731E-493A-9DD2-3A54747D761D}" type="presParOf" srcId="{58B0D3A4-A928-4BCE-8AD8-78AC05EBA9A9}" destId="{475D4879-685D-4DB2-B502-E74447352A78}" srcOrd="2" destOrd="0" presId="urn:microsoft.com/office/officeart/2005/8/layout/process2"/>
    <dgm:cxn modelId="{C9FB7DD0-EA47-4728-BD44-4FBB66996B48}" type="presParOf" srcId="{58B0D3A4-A928-4BCE-8AD8-78AC05EBA9A9}" destId="{E0111BD1-617E-4353-AA60-29BC8F24C0AD}" srcOrd="3" destOrd="0" presId="urn:microsoft.com/office/officeart/2005/8/layout/process2"/>
    <dgm:cxn modelId="{2E467B06-6A7B-478A-AE27-787DD1CED98F}" type="presParOf" srcId="{E0111BD1-617E-4353-AA60-29BC8F24C0AD}" destId="{51E0EC77-6ECA-4907-8F32-4ECB2BE06187}" srcOrd="0" destOrd="0" presId="urn:microsoft.com/office/officeart/2005/8/layout/process2"/>
    <dgm:cxn modelId="{12CFB9D5-A298-4BA9-AAEC-B371D61D2C14}" type="presParOf" srcId="{58B0D3A4-A928-4BCE-8AD8-78AC05EBA9A9}" destId="{15C34278-D82D-47B1-B5CD-53EBEA717B80}" srcOrd="4" destOrd="0" presId="urn:microsoft.com/office/officeart/2005/8/layout/process2"/>
    <dgm:cxn modelId="{C2760965-BA96-468D-A286-75E6BC023F76}" type="presParOf" srcId="{58B0D3A4-A928-4BCE-8AD8-78AC05EBA9A9}" destId="{E987AD2B-847F-4B10-BD41-2D7170E922BC}" srcOrd="5" destOrd="0" presId="urn:microsoft.com/office/officeart/2005/8/layout/process2"/>
    <dgm:cxn modelId="{34B29680-E008-4D63-978F-A4585281EC97}" type="presParOf" srcId="{E987AD2B-847F-4B10-BD41-2D7170E922BC}" destId="{82F1F345-9C58-4330-A617-5ABDB4819E35}" srcOrd="0" destOrd="0" presId="urn:microsoft.com/office/officeart/2005/8/layout/process2"/>
    <dgm:cxn modelId="{03259E26-65E5-4F50-AB2C-B966A7AE3285}" type="presParOf" srcId="{58B0D3A4-A928-4BCE-8AD8-78AC05EBA9A9}" destId="{1D94C857-0C17-4CAC-9006-8DA56203D8DB}" srcOrd="6" destOrd="0" presId="urn:microsoft.com/office/officeart/2005/8/layout/process2"/>
    <dgm:cxn modelId="{1AA879D5-7249-48A7-8602-B850E5AF2D8A}" type="presParOf" srcId="{58B0D3A4-A928-4BCE-8AD8-78AC05EBA9A9}" destId="{09F247C2-7B18-4E75-9F31-6367558EF471}" srcOrd="7" destOrd="0" presId="urn:microsoft.com/office/officeart/2005/8/layout/process2"/>
    <dgm:cxn modelId="{CDE96A65-812B-4F4B-BF37-99CE9ADC3F8B}" type="presParOf" srcId="{09F247C2-7B18-4E75-9F31-6367558EF471}" destId="{37E33032-866B-4D76-9514-B950153E6137}" srcOrd="0" destOrd="0" presId="urn:microsoft.com/office/officeart/2005/8/layout/process2"/>
    <dgm:cxn modelId="{3F3BF83E-8ED4-4E6F-90E4-2850E16FA4CC}" type="presParOf" srcId="{58B0D3A4-A928-4BCE-8AD8-78AC05EBA9A9}" destId="{89D0D4FC-8474-490E-9D40-74E133B411C3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Провізор-технолог повинен спочатку приготувати з нерозчинної речовини (металу) вихідну (базисну) </a:t>
          </a:r>
          <a:r>
            <a:rPr lang="uk-UA" sz="1400" dirty="0" err="1" smtClean="0"/>
            <a:t>Тритурації</a:t>
          </a:r>
          <a:r>
            <a:rPr lang="uk-UA" sz="1400" dirty="0" smtClean="0"/>
            <a:t> X1 (</a:t>
          </a:r>
          <a:r>
            <a:rPr lang="en-US" sz="1400" dirty="0" smtClean="0"/>
            <a:t>D</a:t>
          </a:r>
          <a:r>
            <a:rPr lang="uk-UA" sz="1400" dirty="0" smtClean="0"/>
            <a:t>1) відповідно до вказівок § 7 керівництва В. Швабе</a:t>
          </a:r>
          <a:endParaRPr lang="ru-RU" sz="14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4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4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Після цього він відважує в тарований флакон 7,9 г води очищеної</a:t>
          </a:r>
          <a:endParaRPr lang="ru-RU" sz="14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4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4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додає 2,0 г спирту етилового 90% -ного, поміщає сюди 0,1 г приготовленої </a:t>
          </a:r>
          <a:r>
            <a:rPr lang="uk-UA" sz="1400" dirty="0" err="1" smtClean="0"/>
            <a:t>тритурації</a:t>
          </a:r>
          <a:r>
            <a:rPr lang="uk-UA" sz="1400" dirty="0" smtClean="0"/>
            <a:t> цинку металевого СЗ</a:t>
          </a:r>
          <a:endParaRPr lang="ru-RU" sz="1400" dirty="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4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4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після чого енергійно струшує закритий пробкою флакон протягом 10 хв, отримуючи стійку суспензію С4.</a:t>
          </a:r>
          <a:endParaRPr lang="ru-RU" sz="14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4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4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Потім у флакон з позначенням С5 відважує 9,9 г спирту етилового 45% -ного, додає 0,1 г (3 краплі) розведення С4 і струшує 10 разів до отримання </a:t>
          </a:r>
          <a:r>
            <a:rPr lang="uk-UA" sz="1400" dirty="0" err="1" smtClean="0"/>
            <a:t>дилюції</a:t>
          </a:r>
          <a:r>
            <a:rPr lang="uk-UA" sz="1400" dirty="0" smtClean="0"/>
            <a:t> С5</a:t>
          </a:r>
          <a:endParaRPr lang="ru-RU" sz="1400" dirty="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400"/>
        </a:p>
      </dgm:t>
    </dgm:pt>
    <dgm:pt modelId="{6943EBAA-FF00-487E-A4DF-AD1E1D8440F5}" type="sibTrans" cxnId="{2F6480FE-6DAC-408B-A015-D7274E1F64A2}">
      <dgm:prSet custT="1"/>
      <dgm:spPr/>
      <dgm:t>
        <a:bodyPr/>
        <a:lstStyle/>
        <a:p>
          <a:endParaRPr lang="ru-RU" sz="14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400" dirty="0" smtClean="0"/>
            <a:t>потім потенціювати її спочатку за десятковою шкалою до </a:t>
          </a:r>
          <a:r>
            <a:rPr lang="en-US" sz="1400" dirty="0" smtClean="0"/>
            <a:t>D</a:t>
          </a:r>
          <a:r>
            <a:rPr lang="uk-UA" sz="1400" dirty="0" smtClean="0"/>
            <a:t>4 (С2), потім по сотенною шкалою до СЗ. </a:t>
          </a:r>
          <a:endParaRPr lang="uk-UA" sz="1400" dirty="0"/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4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400"/>
        </a:p>
      </dgm:t>
    </dgm:pt>
    <dgm:pt modelId="{7BDC1067-4078-4868-A78B-D775CEB0F2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Після повного контролю якості та оформлення до використання розведення С5 виставляють на вертушку в асистентській кімнаті. Фармацевт відважує у флакон для відпустки 9,9 г спирту 45% -ного, додає сюди ж 0,1 г (3 краплі) </a:t>
          </a:r>
          <a:r>
            <a:rPr lang="uk-UA" sz="1400" dirty="0" err="1" smtClean="0"/>
            <a:t>дилюції</a:t>
          </a:r>
          <a:r>
            <a:rPr lang="uk-UA" sz="1400" dirty="0" smtClean="0"/>
            <a:t> </a:t>
          </a:r>
          <a:r>
            <a:rPr lang="ru-RU" sz="1400" dirty="0" smtClean="0"/>
            <a:t>С5, </a:t>
          </a:r>
          <a:r>
            <a:rPr lang="ru-RU" sz="1400" dirty="0" err="1" smtClean="0"/>
            <a:t>збовтує</a:t>
          </a:r>
          <a:r>
            <a:rPr lang="ru-RU" sz="1400" dirty="0" smtClean="0"/>
            <a:t> </a:t>
          </a:r>
          <a:r>
            <a:rPr lang="ru-RU" sz="1400" dirty="0" err="1" smtClean="0"/>
            <a:t>його</a:t>
          </a:r>
          <a:r>
            <a:rPr lang="ru-RU" sz="1400" dirty="0" smtClean="0"/>
            <a:t> 10 </a:t>
          </a:r>
          <a:r>
            <a:rPr lang="ru-RU" sz="1400" dirty="0" err="1" smtClean="0"/>
            <a:t>разів</a:t>
          </a:r>
          <a:r>
            <a:rPr lang="ru-RU" sz="1400" dirty="0" smtClean="0"/>
            <a:t> і </a:t>
          </a:r>
          <a:r>
            <a:rPr lang="ru-RU" sz="1400" dirty="0" err="1" smtClean="0"/>
            <a:t>передає</a:t>
          </a:r>
          <a:r>
            <a:rPr lang="ru-RU" sz="1400" dirty="0" smtClean="0"/>
            <a:t> на контроль за </a:t>
          </a:r>
          <a:r>
            <a:rPr lang="ru-RU" sz="1400" dirty="0" err="1" smtClean="0"/>
            <a:t>відповідними</a:t>
          </a:r>
          <a:r>
            <a:rPr lang="ru-RU" sz="1400" dirty="0" smtClean="0"/>
            <a:t> параметрами </a:t>
          </a:r>
          <a:endParaRPr lang="ru-RU" sz="1400" dirty="0"/>
        </a:p>
      </dgm:t>
    </dgm:pt>
    <dgm:pt modelId="{0A645C82-F89D-4907-8F6F-E2AC373EEE65}" type="parTrans" cxnId="{570CFBB6-5AEA-480E-8203-31DA50910316}">
      <dgm:prSet/>
      <dgm:spPr/>
      <dgm:t>
        <a:bodyPr/>
        <a:lstStyle/>
        <a:p>
          <a:endParaRPr lang="ru-RU" sz="1400"/>
        </a:p>
      </dgm:t>
    </dgm:pt>
    <dgm:pt modelId="{A01F70D7-93C6-4DD7-9831-6B0FB41150C3}" type="sibTrans" cxnId="{570CFBB6-5AEA-480E-8203-31DA50910316}">
      <dgm:prSet custT="1"/>
      <dgm:spPr/>
      <dgm:t>
        <a:bodyPr/>
        <a:lstStyle/>
        <a:p>
          <a:endParaRPr lang="ru-RU" sz="1400"/>
        </a:p>
      </dgm:t>
    </dgm:pt>
    <dgm:pt modelId="{F769E2C0-58C7-405C-990B-F9841370DD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400" dirty="0" err="1" smtClean="0"/>
            <a:t>оформлює</a:t>
          </a:r>
          <a:r>
            <a:rPr lang="ru-RU" sz="1400" dirty="0" smtClean="0"/>
            <a:t> номером рецепта, </a:t>
          </a:r>
          <a:r>
            <a:rPr lang="ru-RU" sz="1400" dirty="0" err="1" smtClean="0"/>
            <a:t>порядковим</a:t>
          </a:r>
          <a:r>
            <a:rPr lang="ru-RU" sz="1400" dirty="0" smtClean="0"/>
            <a:t> номером і </a:t>
          </a:r>
          <a:r>
            <a:rPr lang="ru-RU" sz="1400" dirty="0" err="1" smtClean="0"/>
            <a:t>етикеткою</a:t>
          </a:r>
          <a:r>
            <a:rPr lang="ru-RU" sz="1400" dirty="0" smtClean="0"/>
            <a:t> «</a:t>
          </a:r>
          <a:r>
            <a:rPr lang="ru-RU" sz="1400" dirty="0" err="1" smtClean="0"/>
            <a:t>Внутрішнє</a:t>
          </a:r>
          <a:r>
            <a:rPr lang="ru-RU" sz="1400" dirty="0" smtClean="0"/>
            <a:t>», на </a:t>
          </a:r>
          <a:r>
            <a:rPr lang="ru-RU" sz="1400" dirty="0" err="1" smtClean="0"/>
            <a:t>якій</a:t>
          </a:r>
          <a:r>
            <a:rPr lang="ru-RU" sz="1400" dirty="0" smtClean="0"/>
            <a:t> </a:t>
          </a:r>
          <a:r>
            <a:rPr lang="ru-RU" sz="1400" dirty="0" err="1" smtClean="0"/>
            <a:t>вказується</a:t>
          </a:r>
          <a:r>
            <a:rPr lang="ru-RU" sz="1400" dirty="0" smtClean="0"/>
            <a:t> номер аптеки, </a:t>
          </a:r>
          <a:r>
            <a:rPr lang="ru-RU" sz="1400" dirty="0" err="1" smtClean="0"/>
            <a:t>маса</a:t>
          </a:r>
          <a:r>
            <a:rPr lang="ru-RU" sz="1400" dirty="0" smtClean="0"/>
            <a:t> препарату, дата </a:t>
          </a:r>
          <a:r>
            <a:rPr lang="ru-RU" sz="1400" dirty="0" err="1" smtClean="0"/>
            <a:t>виготовлення</a:t>
          </a:r>
          <a:r>
            <a:rPr lang="ru-RU" sz="1400" dirty="0" smtClean="0"/>
            <a:t> і </a:t>
          </a:r>
          <a:r>
            <a:rPr lang="ru-RU" sz="1400" dirty="0" err="1" smtClean="0"/>
            <a:t>підпис</a:t>
          </a:r>
          <a:r>
            <a:rPr lang="ru-RU" sz="1400" dirty="0" smtClean="0"/>
            <a:t> </a:t>
          </a:r>
          <a:r>
            <a:rPr lang="ru-RU" sz="1400" dirty="0" err="1" smtClean="0"/>
            <a:t>приготував</a:t>
          </a:r>
          <a:r>
            <a:rPr lang="ru-RU" sz="1400" dirty="0" smtClean="0"/>
            <a:t>.</a:t>
          </a:r>
          <a:endParaRPr lang="ru-RU" sz="1400" dirty="0"/>
        </a:p>
      </dgm:t>
    </dgm:pt>
    <dgm:pt modelId="{D779494B-4E12-4756-8A2E-AAEBDD0358AB}" type="parTrans" cxnId="{D54F0E81-B7E0-4DCB-8F35-86A48BDEAB26}">
      <dgm:prSet/>
      <dgm:spPr/>
      <dgm:t>
        <a:bodyPr/>
        <a:lstStyle/>
        <a:p>
          <a:endParaRPr lang="ru-RU" sz="1400"/>
        </a:p>
      </dgm:t>
    </dgm:pt>
    <dgm:pt modelId="{CE40B0EB-A35E-49E0-9B6D-BBDBBC0A1AD9}" type="sibTrans" cxnId="{D54F0E81-B7E0-4DCB-8F35-86A48BDEAB26}">
      <dgm:prSet/>
      <dgm:spPr/>
      <dgm:t>
        <a:bodyPr/>
        <a:lstStyle/>
        <a:p>
          <a:endParaRPr lang="ru-RU" sz="14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8" custScaleX="395446" custLinFactNeighborY="3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7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8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7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7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7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7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93502-B218-4FDD-ACCE-E8626F596D23}" type="pres">
      <dgm:prSet presAssocID="{6943EBAA-FF00-487E-A4DF-AD1E1D8440F5}" presName="sibTrans" presStyleLbl="sibTrans2D1" presStyleIdx="5" presStyleCnt="7"/>
      <dgm:spPr/>
      <dgm:t>
        <a:bodyPr/>
        <a:lstStyle/>
        <a:p>
          <a:endParaRPr lang="ru-RU"/>
        </a:p>
      </dgm:t>
    </dgm:pt>
    <dgm:pt modelId="{4CB63727-8067-4639-A5B4-2981C9F112E6}" type="pres">
      <dgm:prSet presAssocID="{6943EBAA-FF00-487E-A4DF-AD1E1D8440F5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6919E8B1-F313-42B5-B9B6-46658715C2BA}" type="pres">
      <dgm:prSet presAssocID="{7BDC1067-4078-4868-A78B-D775CEB0F2F1}" presName="node" presStyleLbl="node1" presStyleIdx="6" presStyleCnt="8" custScaleX="392435" custScaleY="219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41DFA-D7EF-44CB-8544-343E897DA680}" type="pres">
      <dgm:prSet presAssocID="{A01F70D7-93C6-4DD7-9831-6B0FB41150C3}" presName="sibTrans" presStyleLbl="sibTrans2D1" presStyleIdx="6" presStyleCnt="7"/>
      <dgm:spPr/>
      <dgm:t>
        <a:bodyPr/>
        <a:lstStyle/>
        <a:p>
          <a:endParaRPr lang="ru-RU"/>
        </a:p>
      </dgm:t>
    </dgm:pt>
    <dgm:pt modelId="{F1E8366A-A141-458C-B944-4E47CCE69399}" type="pres">
      <dgm:prSet presAssocID="{A01F70D7-93C6-4DD7-9831-6B0FB41150C3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0BE7200E-EF02-462E-8CA9-D37A23463370}" type="pres">
      <dgm:prSet presAssocID="{F769E2C0-58C7-405C-990B-F9841370DD55}" presName="node" presStyleLbl="node1" presStyleIdx="7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90F67D65-A546-44A5-9ADF-151E4184094F}" type="presOf" srcId="{F769E2C0-58C7-405C-990B-F9841370DD55}" destId="{0BE7200E-EF02-462E-8CA9-D37A23463370}" srcOrd="0" destOrd="0" presId="urn:microsoft.com/office/officeart/2005/8/layout/process2"/>
    <dgm:cxn modelId="{570CFBB6-5AEA-480E-8203-31DA50910316}" srcId="{39D372F6-6CF6-4918-8033-1BC3F9691F2B}" destId="{7BDC1067-4078-4868-A78B-D775CEB0F2F1}" srcOrd="6" destOrd="0" parTransId="{0A645C82-F89D-4907-8F6F-E2AC373EEE65}" sibTransId="{A01F70D7-93C6-4DD7-9831-6B0FB41150C3}"/>
    <dgm:cxn modelId="{76794E68-BD86-48E6-81EB-F54BC9635504}" type="presOf" srcId="{7BDC1067-4078-4868-A78B-D775CEB0F2F1}" destId="{6919E8B1-F313-42B5-B9B6-46658715C2BA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600C7D75-4EB3-4162-A6E5-6BFC1D48A322}" type="presOf" srcId="{6943EBAA-FF00-487E-A4DF-AD1E1D8440F5}" destId="{4CB63727-8067-4639-A5B4-2981C9F112E6}" srcOrd="1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BEE6E1A7-BAE5-4D8D-B1D3-60B854CAE349}" type="presOf" srcId="{A01F70D7-93C6-4DD7-9831-6B0FB41150C3}" destId="{F1E8366A-A141-458C-B944-4E47CCE69399}" srcOrd="1" destOrd="0" presId="urn:microsoft.com/office/officeart/2005/8/layout/process2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D54F0E81-B7E0-4DCB-8F35-86A48BDEAB26}" srcId="{39D372F6-6CF6-4918-8033-1BC3F9691F2B}" destId="{F769E2C0-58C7-405C-990B-F9841370DD55}" srcOrd="7" destOrd="0" parTransId="{D779494B-4E12-4756-8A2E-AAEBDD0358AB}" sibTransId="{CE40B0EB-A35E-49E0-9B6D-BBDBBC0A1AD9}"/>
    <dgm:cxn modelId="{075EBED2-6404-4854-930D-DBBD0D37E7F1}" type="presOf" srcId="{A01F70D7-93C6-4DD7-9831-6B0FB41150C3}" destId="{1EE41DFA-D7EF-44CB-8544-343E897DA680}" srcOrd="0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1F53C19B-3AF6-47E5-9CD0-C00B9CBE59EC}" type="presOf" srcId="{6943EBAA-FF00-487E-A4DF-AD1E1D8440F5}" destId="{9E793502-B218-4FDD-ACCE-E8626F596D23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  <dgm:cxn modelId="{A68E13FE-6E22-40A9-89EE-1507F4CE464D}" type="presParOf" srcId="{9C0EADA2-149C-48FF-8F32-2323D12EBBC9}" destId="{9E793502-B218-4FDD-ACCE-E8626F596D23}" srcOrd="11" destOrd="0" presId="urn:microsoft.com/office/officeart/2005/8/layout/process2"/>
    <dgm:cxn modelId="{D8DEAA4B-27FE-4BA2-B176-169F7924E819}" type="presParOf" srcId="{9E793502-B218-4FDD-ACCE-E8626F596D23}" destId="{4CB63727-8067-4639-A5B4-2981C9F112E6}" srcOrd="0" destOrd="0" presId="urn:microsoft.com/office/officeart/2005/8/layout/process2"/>
    <dgm:cxn modelId="{7491DA06-C135-4A87-A05C-8AE77EBBB458}" type="presParOf" srcId="{9C0EADA2-149C-48FF-8F32-2323D12EBBC9}" destId="{6919E8B1-F313-42B5-B9B6-46658715C2BA}" srcOrd="12" destOrd="0" presId="urn:microsoft.com/office/officeart/2005/8/layout/process2"/>
    <dgm:cxn modelId="{36D5E9F5-6BB4-4CF8-BFEA-4FB34FBAC314}" type="presParOf" srcId="{9C0EADA2-149C-48FF-8F32-2323D12EBBC9}" destId="{1EE41DFA-D7EF-44CB-8544-343E897DA680}" srcOrd="13" destOrd="0" presId="urn:microsoft.com/office/officeart/2005/8/layout/process2"/>
    <dgm:cxn modelId="{5833A88A-FDB1-47B1-A112-54D857278FF0}" type="presParOf" srcId="{1EE41DFA-D7EF-44CB-8544-343E897DA680}" destId="{F1E8366A-A141-458C-B944-4E47CCE69399}" srcOrd="0" destOrd="0" presId="urn:microsoft.com/office/officeart/2005/8/layout/process2"/>
    <dgm:cxn modelId="{31AC0B5F-1D51-4127-82D0-8004D558CF16}" type="presParOf" srcId="{9C0EADA2-149C-48FF-8F32-2323D12EBBC9}" destId="{0BE7200E-EF02-462E-8CA9-D37A23463370}" srcOrd="1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4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4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4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розчиняють в 79 частинах води, </a:t>
          </a:r>
          <a:endParaRPr lang="ru-RU" sz="14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4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4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smtClean="0"/>
            <a:t>додають 20 частин спирту етилового 86% (по масі) і </a:t>
          </a:r>
          <a:endParaRPr lang="ru-RU" sz="140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4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4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струшують </a:t>
          </a:r>
          <a:endParaRPr lang="ru-RU" sz="14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4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4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400" dirty="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400"/>
        </a:p>
      </dgm:t>
    </dgm:pt>
    <dgm:pt modelId="{6943EBAA-FF00-487E-A4DF-AD1E1D8440F5}" type="sibTrans" cxnId="{2F6480FE-6DAC-408B-A015-D7274E1F64A2}">
      <dgm:prSet/>
      <dgm:spPr/>
      <dgm:t>
        <a:bodyPr/>
        <a:lstStyle/>
        <a:p>
          <a:endParaRPr lang="ru-RU" sz="14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400" dirty="0" smtClean="0"/>
            <a:t>1 частина </a:t>
          </a:r>
          <a:r>
            <a:rPr lang="uk-UA" sz="1400" dirty="0" err="1" smtClean="0"/>
            <a:t>тритурації</a:t>
          </a:r>
          <a:r>
            <a:rPr lang="uk-UA" sz="1400" dirty="0" smtClean="0"/>
            <a:t> субстанції третього сотенного розведення (С3)</a:t>
          </a:r>
          <a:endParaRPr lang="uk-UA" sz="1400" dirty="0"/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4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4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6" custScaleX="395446" custLinFactNeighborX="-60853" custLinFactNeighborY="-13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6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6" custScaleX="392435" custScaleY="182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6A1A0-C151-4418-BFDF-EB9D1CEC8F85}">
      <dsp:nvSpPr>
        <dsp:cNvPr id="0" name=""/>
        <dsp:cNvSpPr/>
      </dsp:nvSpPr>
      <dsp:spPr>
        <a:xfrm>
          <a:off x="0" y="0"/>
          <a:ext cx="11312164" cy="503685"/>
        </a:xfrm>
        <a:prstGeom prst="roundRect">
          <a:avLst/>
        </a:prstGeom>
        <a:solidFill>
          <a:srgbClr val="FFCC66"/>
        </a:solidFill>
        <a:ln w="25400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>
              <a:solidFill>
                <a:schemeClr val="tx1"/>
              </a:solidFill>
            </a:rPr>
            <a:t>Базисн</a:t>
          </a:r>
          <a:r>
            <a:rPr lang="uk-UA" sz="2100" kern="1200" dirty="0" smtClean="0">
              <a:solidFill>
                <a:schemeClr val="tx1"/>
              </a:solidFill>
            </a:rPr>
            <a:t>і гомеопатичні препарати: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24588" y="24588"/>
        <a:ext cx="11262988" cy="454509"/>
      </dsp:txXfrm>
    </dsp:sp>
    <dsp:sp modelId="{02A6F114-BB42-45AA-A763-FE9BA389AEA5}">
      <dsp:nvSpPr>
        <dsp:cNvPr id="0" name=""/>
        <dsp:cNvSpPr/>
      </dsp:nvSpPr>
      <dsp:spPr>
        <a:xfrm>
          <a:off x="0" y="515028"/>
          <a:ext cx="11312164" cy="2955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161" tIns="26670" rIns="149352" bIns="26670" numCol="1" spcCol="1270" anchor="t" anchorCtr="0">
          <a:noAutofit/>
        </a:bodyPr>
        <a:lstStyle/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600" b="1" kern="1200" dirty="0" smtClean="0"/>
            <a:t>Есенції </a:t>
          </a:r>
          <a:r>
            <a:rPr lang="uk-UA" sz="1600" kern="1200" dirty="0" smtClean="0"/>
            <a:t>(матричні настойки) фіти (45%)-  отримують зі свіжого соку рослин, зібраних в різні пори року залежно від вживаної для даного препарату частини рослин або їх частин, консервованих 90% спиртом. Готуються в невеликих кількостях і довго не зберігаються. (розглянули у семінарському занятті 1)</a:t>
          </a:r>
          <a:endParaRPr lang="ru-RU" sz="1600" kern="1200" dirty="0"/>
        </a:p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600" b="1" kern="1200" dirty="0" smtClean="0"/>
            <a:t>Настойки або тинктури</a:t>
          </a:r>
          <a:r>
            <a:rPr lang="uk-UA" sz="1600" kern="1200" dirty="0" smtClean="0"/>
            <a:t>(23%)-готуються з висушених і подрібнених в порошок рослин або зі свіжих тварин субстанцій (бджоли, мурашки) на основі екстракції 70% спиртом шляхом мацерації (настоювання) або </a:t>
          </a:r>
          <a:r>
            <a:rPr lang="uk-UA" sz="1600" kern="1200" dirty="0" err="1" smtClean="0"/>
            <a:t>перколяції</a:t>
          </a:r>
          <a:r>
            <a:rPr lang="uk-UA" sz="1600" kern="1200" dirty="0" smtClean="0"/>
            <a:t> (витиснення).(розглянули у семінарському занятті 3)</a:t>
          </a:r>
          <a:endParaRPr lang="ru-RU" sz="1600" kern="1200" dirty="0"/>
        </a:p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600" b="1" kern="1200" dirty="0" smtClean="0"/>
            <a:t>Розчини</a:t>
          </a:r>
          <a:r>
            <a:rPr lang="uk-UA" sz="1600" kern="1200" dirty="0" smtClean="0"/>
            <a:t>(10%)- </a:t>
          </a:r>
          <a:r>
            <a:rPr lang="ru-RU" sz="1600" kern="1200" dirty="0" smtClean="0"/>
            <a:t>з </a:t>
          </a:r>
          <a:r>
            <a:rPr lang="ru-RU" sz="1600" kern="1200" dirty="0" err="1" smtClean="0"/>
            <a:t>розчинних</a:t>
          </a:r>
          <a:r>
            <a:rPr lang="ru-RU" sz="1600" kern="1200" dirty="0" smtClean="0"/>
            <a:t> солей </a:t>
          </a:r>
          <a:r>
            <a:rPr lang="ru-RU" sz="1600" kern="1200" dirty="0" err="1" smtClean="0"/>
            <a:t>або</a:t>
          </a:r>
          <a:r>
            <a:rPr lang="ru-RU" sz="1600" kern="1200" dirty="0" smtClean="0"/>
            <a:t> кислот. </a:t>
          </a:r>
          <a:r>
            <a:rPr lang="ru-RU" sz="1600" kern="1200" dirty="0" err="1" smtClean="0"/>
            <a:t>Залежно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від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розчинності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вихідних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речовин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маткові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розчини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бувають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водними</a:t>
          </a:r>
          <a:r>
            <a:rPr lang="ru-RU" sz="1600" kern="1200" dirty="0" smtClean="0"/>
            <a:t> і </a:t>
          </a:r>
          <a:r>
            <a:rPr lang="ru-RU" sz="1600" kern="1200" dirty="0" err="1" smtClean="0"/>
            <a:t>спиртовими</a:t>
          </a:r>
          <a:r>
            <a:rPr lang="ru-RU" sz="1600" kern="1200" dirty="0" smtClean="0"/>
            <a:t>. Для </a:t>
          </a:r>
          <a:r>
            <a:rPr lang="ru-RU" sz="1600" kern="1200" dirty="0" err="1" smtClean="0"/>
            <a:t>приготування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останніх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використовують</a:t>
          </a:r>
          <a:r>
            <a:rPr lang="ru-RU" sz="1600" kern="1200" dirty="0" smtClean="0"/>
            <a:t> 90% -60% -45% </a:t>
          </a:r>
          <a:r>
            <a:rPr lang="ru-RU" sz="1600" kern="1200" dirty="0" err="1" smtClean="0"/>
            <a:t>спирти</a:t>
          </a:r>
          <a:r>
            <a:rPr lang="ru-RU" sz="1600" kern="1200" dirty="0" smtClean="0"/>
            <a:t> в </a:t>
          </a:r>
          <a:r>
            <a:rPr lang="ru-RU" sz="1600" kern="1200" dirty="0" err="1" smtClean="0"/>
            <a:t>залежності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від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розчинності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вихідної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речовини</a:t>
          </a:r>
          <a:r>
            <a:rPr lang="ru-RU" sz="1600" kern="1200" dirty="0" smtClean="0"/>
            <a:t>. </a:t>
          </a:r>
          <a:r>
            <a:rPr lang="ru-RU" sz="1600" kern="1200" dirty="0" err="1" smtClean="0"/>
            <a:t>Використовуються</a:t>
          </a:r>
          <a:r>
            <a:rPr lang="ru-RU" sz="1600" kern="1200" dirty="0" smtClean="0"/>
            <a:t> для </a:t>
          </a:r>
          <a:r>
            <a:rPr lang="ru-RU" sz="1600" kern="1200" dirty="0" err="1" smtClean="0"/>
            <a:t>примочок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компресів</a:t>
          </a:r>
          <a:r>
            <a:rPr lang="ru-RU" sz="1600" kern="1200" dirty="0" smtClean="0"/>
            <a:t> і </a:t>
          </a:r>
          <a:r>
            <a:rPr lang="ru-RU" sz="1600" kern="1200" dirty="0" err="1" smtClean="0"/>
            <a:t>полоскань</a:t>
          </a:r>
          <a:r>
            <a:rPr lang="ru-RU" sz="1600" kern="1200" dirty="0" smtClean="0"/>
            <a:t>. (див. наст. </a:t>
          </a:r>
          <a:r>
            <a:rPr lang="ru-RU" sz="1600" kern="1200" dirty="0" err="1" smtClean="0"/>
            <a:t>Слайди</a:t>
          </a:r>
          <a:r>
            <a:rPr lang="ru-RU" sz="1600" kern="1200" dirty="0" smtClean="0"/>
            <a:t>)</a:t>
          </a:r>
          <a:endParaRPr lang="ru-RU" sz="1600" kern="1200" dirty="0"/>
        </a:p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600" b="1" i="0" kern="1200" dirty="0" err="1" smtClean="0"/>
            <a:t>Тритурації</a:t>
          </a:r>
          <a:r>
            <a:rPr lang="uk-UA" sz="1600" b="1" i="0" kern="1200" dirty="0" smtClean="0"/>
            <a:t> або </a:t>
          </a:r>
          <a:r>
            <a:rPr lang="uk-UA" sz="1600" b="1" i="0" kern="1200" dirty="0" err="1" smtClean="0"/>
            <a:t>поршокві</a:t>
          </a:r>
          <a:r>
            <a:rPr lang="uk-UA" sz="1600" b="1" i="0" kern="1200" dirty="0" smtClean="0"/>
            <a:t>  розтирання</a:t>
          </a:r>
          <a:r>
            <a:rPr lang="uk-UA" sz="1600" kern="1200" dirty="0" smtClean="0"/>
            <a:t>(22%) - </a:t>
          </a:r>
          <a:r>
            <a:rPr lang="ru-RU" sz="1600" kern="1200" dirty="0" err="1" smtClean="0"/>
            <a:t>готують</a:t>
          </a:r>
          <a:r>
            <a:rPr lang="ru-RU" sz="1600" kern="1200" dirty="0" smtClean="0"/>
            <a:t> з </a:t>
          </a:r>
          <a:r>
            <a:rPr lang="ru-RU" sz="1600" kern="1200" dirty="0" err="1" smtClean="0"/>
            <a:t>нерозчинних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мінералів</a:t>
          </a:r>
          <a:r>
            <a:rPr lang="ru-RU" sz="1600" kern="1200" dirty="0" smtClean="0"/>
            <a:t> і з </a:t>
          </a:r>
          <a:r>
            <a:rPr lang="ru-RU" sz="1600" kern="1200" dirty="0" err="1" smtClean="0"/>
            <a:t>твердих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частин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рослин</a:t>
          </a:r>
          <a:r>
            <a:rPr lang="ru-RU" sz="1600" kern="1200" dirty="0" smtClean="0"/>
            <a:t> (</a:t>
          </a:r>
          <a:r>
            <a:rPr lang="ru-RU" sz="1600" kern="1200" dirty="0" err="1" smtClean="0"/>
            <a:t>коріння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насіння</a:t>
          </a:r>
          <a:r>
            <a:rPr lang="ru-RU" sz="1600" kern="1200" dirty="0" smtClean="0"/>
            <a:t>). </a:t>
          </a:r>
          <a:r>
            <a:rPr lang="ru-RU" sz="1600" kern="1200" dirty="0" err="1" smtClean="0"/>
            <a:t>Їх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змішують</a:t>
          </a:r>
          <a:r>
            <a:rPr lang="ru-RU" sz="1600" kern="1200" dirty="0" smtClean="0"/>
            <a:t> з </a:t>
          </a:r>
          <a:r>
            <a:rPr lang="ru-RU" sz="1600" kern="1200" dirty="0" err="1" smtClean="0"/>
            <a:t>молочним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цукром</a:t>
          </a:r>
          <a:r>
            <a:rPr lang="ru-RU" sz="1600" kern="1200" dirty="0" smtClean="0"/>
            <a:t> і </a:t>
          </a:r>
          <a:r>
            <a:rPr lang="ru-RU" sz="1600" kern="1200" dirty="0" err="1" smtClean="0"/>
            <a:t>ретельно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розтирають</a:t>
          </a:r>
          <a:r>
            <a:rPr lang="ru-RU" sz="1600" kern="1200" dirty="0" smtClean="0"/>
            <a:t>, а не </a:t>
          </a:r>
          <a:r>
            <a:rPr lang="ru-RU" sz="1600" kern="1200" dirty="0" err="1" smtClean="0"/>
            <a:t>примушувати</a:t>
          </a:r>
          <a:r>
            <a:rPr lang="ru-RU" sz="1600" kern="1200" dirty="0" smtClean="0"/>
            <a:t> в </a:t>
          </a:r>
          <a:r>
            <a:rPr lang="ru-RU" sz="1600" kern="1200" dirty="0" err="1" smtClean="0"/>
            <a:t>порцеляновій</a:t>
          </a:r>
          <a:r>
            <a:rPr lang="ru-RU" sz="1600" kern="1200" dirty="0" smtClean="0"/>
            <a:t> (</a:t>
          </a:r>
          <a:r>
            <a:rPr lang="ru-RU" sz="1600" kern="1200" dirty="0" err="1" smtClean="0"/>
            <a:t>неметалевої</a:t>
          </a:r>
          <a:r>
            <a:rPr lang="ru-RU" sz="1600" kern="1200" dirty="0" smtClean="0"/>
            <a:t>) </a:t>
          </a:r>
          <a:r>
            <a:rPr lang="ru-RU" sz="1600" kern="1200" dirty="0" err="1" smtClean="0"/>
            <a:t>ступці</a:t>
          </a:r>
          <a:r>
            <a:rPr lang="ru-RU" sz="1600" kern="1200" dirty="0" smtClean="0"/>
            <a:t> не </a:t>
          </a:r>
          <a:r>
            <a:rPr lang="ru-RU" sz="1600" kern="1200" dirty="0" err="1" smtClean="0"/>
            <a:t>менше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однієї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години</a:t>
          </a:r>
          <a:r>
            <a:rPr lang="ru-RU" sz="1600" kern="1200" dirty="0" smtClean="0"/>
            <a:t>, коли </a:t>
          </a:r>
          <a:r>
            <a:rPr lang="ru-RU" sz="1600" kern="1200" dirty="0" err="1" smtClean="0"/>
            <a:t>виходить</a:t>
          </a:r>
          <a:r>
            <a:rPr lang="ru-RU" sz="1600" kern="1200" dirty="0" smtClean="0"/>
            <a:t> гомогенна </a:t>
          </a:r>
          <a:r>
            <a:rPr lang="ru-RU" sz="1600" kern="1200" dirty="0" err="1" smtClean="0"/>
            <a:t>маса</a:t>
          </a:r>
          <a:r>
            <a:rPr lang="ru-RU" sz="1600" kern="1200" dirty="0" smtClean="0"/>
            <a:t>, видима не </a:t>
          </a:r>
          <a:r>
            <a:rPr lang="ru-RU" sz="1600" kern="1200" dirty="0" err="1" smtClean="0"/>
            <a:t>тільки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зовні</a:t>
          </a:r>
          <a:r>
            <a:rPr lang="ru-RU" sz="1600" kern="1200" dirty="0" smtClean="0"/>
            <a:t>, але і </a:t>
          </a:r>
          <a:r>
            <a:rPr lang="ru-RU" sz="1600" kern="1200" dirty="0" err="1" smtClean="0"/>
            <a:t>під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мікроскопом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0" y="515028"/>
        <a:ext cx="11312164" cy="2955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882240" y="0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800" kern="1200" dirty="0"/>
        </a:p>
      </dsp:txBody>
      <dsp:txXfrm>
        <a:off x="898589" y="16349"/>
        <a:ext cx="8796670" cy="525492"/>
      </dsp:txXfrm>
    </dsp:sp>
    <dsp:sp modelId="{C4349C40-0399-4452-A9F3-8080F9AF160F}">
      <dsp:nvSpPr>
        <dsp:cNvPr id="0" name=""/>
        <dsp:cNvSpPr/>
      </dsp:nvSpPr>
      <dsp:spPr>
        <a:xfrm rot="5519353">
          <a:off x="5176009" y="574247"/>
          <a:ext cx="212603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208062" y="593557"/>
        <a:ext cx="150711" cy="148822"/>
      </dsp:txXfrm>
    </dsp:sp>
    <dsp:sp modelId="{03DA5940-40E3-49E8-828D-ED9125CEBF19}">
      <dsp:nvSpPr>
        <dsp:cNvPr id="0" name=""/>
        <dsp:cNvSpPr/>
      </dsp:nvSpPr>
      <dsp:spPr>
        <a:xfrm>
          <a:off x="886627" y="841490"/>
          <a:ext cx="8762140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1 частина </a:t>
          </a:r>
          <a:r>
            <a:rPr lang="uk-UA" sz="1800" kern="1200" dirty="0" err="1" smtClean="0"/>
            <a:t>тритурації</a:t>
          </a:r>
          <a:r>
            <a:rPr lang="uk-UA" sz="1800" kern="1200" dirty="0" smtClean="0"/>
            <a:t> субстанції третього сотенного розведення (С3)</a:t>
          </a:r>
          <a:endParaRPr lang="uk-UA" sz="1800" kern="1200" dirty="0"/>
        </a:p>
      </dsp:txBody>
      <dsp:txXfrm>
        <a:off x="902976" y="857839"/>
        <a:ext cx="8729442" cy="525492"/>
      </dsp:txXfrm>
    </dsp:sp>
    <dsp:sp modelId="{F2646CFF-5C5A-4C70-B1B0-11E791929CEE}">
      <dsp:nvSpPr>
        <dsp:cNvPr id="0" name=""/>
        <dsp:cNvSpPr/>
      </dsp:nvSpPr>
      <dsp:spPr>
        <a:xfrm rot="5400000">
          <a:off x="5163037" y="1413635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1434567"/>
        <a:ext cx="150711" cy="146525"/>
      </dsp:txXfrm>
    </dsp:sp>
    <dsp:sp modelId="{CC65347A-4AB2-4B35-9FB5-58FF0392AC6B}">
      <dsp:nvSpPr>
        <dsp:cNvPr id="0" name=""/>
        <dsp:cNvSpPr/>
      </dsp:nvSpPr>
      <dsp:spPr>
        <a:xfrm>
          <a:off x="853013" y="1678776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розчиняють в 79 частинах води, </a:t>
          </a:r>
          <a:endParaRPr lang="ru-RU" sz="1800" kern="1200" dirty="0"/>
        </a:p>
      </dsp:txBody>
      <dsp:txXfrm>
        <a:off x="869362" y="1695125"/>
        <a:ext cx="8796670" cy="525492"/>
      </dsp:txXfrm>
    </dsp:sp>
    <dsp:sp modelId="{1A33CFC9-941C-46C0-A2A0-3D008CFF848C}">
      <dsp:nvSpPr>
        <dsp:cNvPr id="0" name=""/>
        <dsp:cNvSpPr/>
      </dsp:nvSpPr>
      <dsp:spPr>
        <a:xfrm rot="5400000">
          <a:off x="5163037" y="2250921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2271853"/>
        <a:ext cx="150711" cy="146525"/>
      </dsp:txXfrm>
    </dsp:sp>
    <dsp:sp modelId="{DE1E7980-6A43-426D-9396-2617D08F4686}">
      <dsp:nvSpPr>
        <dsp:cNvPr id="0" name=""/>
        <dsp:cNvSpPr/>
      </dsp:nvSpPr>
      <dsp:spPr>
        <a:xfrm>
          <a:off x="853013" y="2516062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додають 20 частин спирту етилового 86% (по масі) і </a:t>
          </a:r>
          <a:endParaRPr lang="ru-RU" sz="1800" kern="1200"/>
        </a:p>
      </dsp:txBody>
      <dsp:txXfrm>
        <a:off x="869362" y="2532411"/>
        <a:ext cx="8796670" cy="525492"/>
      </dsp:txXfrm>
    </dsp:sp>
    <dsp:sp modelId="{E140FCED-D062-43F0-9B9F-C034BF7A085D}">
      <dsp:nvSpPr>
        <dsp:cNvPr id="0" name=""/>
        <dsp:cNvSpPr/>
      </dsp:nvSpPr>
      <dsp:spPr>
        <a:xfrm rot="5400000">
          <a:off x="5163037" y="3088207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3109139"/>
        <a:ext cx="150711" cy="146525"/>
      </dsp:txXfrm>
    </dsp:sp>
    <dsp:sp modelId="{BFB100AE-6212-4BFF-80BE-C99701EAE755}">
      <dsp:nvSpPr>
        <dsp:cNvPr id="0" name=""/>
        <dsp:cNvSpPr/>
      </dsp:nvSpPr>
      <dsp:spPr>
        <a:xfrm>
          <a:off x="853013" y="3353347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струшують </a:t>
          </a:r>
          <a:endParaRPr lang="ru-RU" sz="1800" kern="1200" dirty="0"/>
        </a:p>
      </dsp:txBody>
      <dsp:txXfrm>
        <a:off x="869362" y="3369696"/>
        <a:ext cx="8796670" cy="525492"/>
      </dsp:txXfrm>
    </dsp:sp>
    <dsp:sp modelId="{33C1AEA8-1B19-4896-90D0-6DB3BDA02C60}">
      <dsp:nvSpPr>
        <dsp:cNvPr id="0" name=""/>
        <dsp:cNvSpPr/>
      </dsp:nvSpPr>
      <dsp:spPr>
        <a:xfrm rot="5400000">
          <a:off x="5163037" y="3925493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3946425"/>
        <a:ext cx="150711" cy="146525"/>
      </dsp:txXfrm>
    </dsp:sp>
    <dsp:sp modelId="{2D1815C2-A0A6-4567-9263-0BBE9707D85A}">
      <dsp:nvSpPr>
        <dsp:cNvPr id="0" name=""/>
        <dsp:cNvSpPr/>
      </dsp:nvSpPr>
      <dsp:spPr>
        <a:xfrm>
          <a:off x="853013" y="4190633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800" kern="1200"/>
        </a:p>
      </dsp:txBody>
      <dsp:txXfrm>
        <a:off x="869362" y="4206982"/>
        <a:ext cx="8796670" cy="5254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4E3A6-4C4B-4D08-AD62-052F99789BEA}">
      <dsp:nvSpPr>
        <dsp:cNvPr id="0" name=""/>
        <dsp:cNvSpPr/>
      </dsp:nvSpPr>
      <dsp:spPr>
        <a:xfrm>
          <a:off x="416888" y="2515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Для отримання шостого десяткового розведення (D6) </a:t>
          </a:r>
          <a:endParaRPr lang="ru-RU" sz="2000" kern="1200" dirty="0"/>
        </a:p>
      </dsp:txBody>
      <dsp:txXfrm>
        <a:off x="434112" y="19739"/>
        <a:ext cx="9190175" cy="553609"/>
      </dsp:txXfrm>
    </dsp:sp>
    <dsp:sp modelId="{B5414BB3-B9FD-47C6-86B1-A8480F431FDA}">
      <dsp:nvSpPr>
        <dsp:cNvPr id="0" name=""/>
        <dsp:cNvSpPr/>
      </dsp:nvSpPr>
      <dsp:spPr>
        <a:xfrm rot="5400000">
          <a:off x="4918939" y="605274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627326"/>
        <a:ext cx="158775" cy="154365"/>
      </dsp:txXfrm>
    </dsp:sp>
    <dsp:sp modelId="{475D4879-685D-4DB2-B502-E74447352A78}">
      <dsp:nvSpPr>
        <dsp:cNvPr id="0" name=""/>
        <dsp:cNvSpPr/>
      </dsp:nvSpPr>
      <dsp:spPr>
        <a:xfrm>
          <a:off x="416888" y="884601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1 частина тритурації субстанції четвертого десяткового розведення (D4) </a:t>
          </a:r>
          <a:endParaRPr lang="ru-RU" sz="2000" kern="1200"/>
        </a:p>
      </dsp:txBody>
      <dsp:txXfrm>
        <a:off x="434112" y="901825"/>
        <a:ext cx="9190175" cy="553609"/>
      </dsp:txXfrm>
    </dsp:sp>
    <dsp:sp modelId="{E0111BD1-617E-4353-AA60-29BC8F24C0AD}">
      <dsp:nvSpPr>
        <dsp:cNvPr id="0" name=""/>
        <dsp:cNvSpPr/>
      </dsp:nvSpPr>
      <dsp:spPr>
        <a:xfrm rot="5400000">
          <a:off x="4918939" y="1487360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1509412"/>
        <a:ext cx="158775" cy="154365"/>
      </dsp:txXfrm>
    </dsp:sp>
    <dsp:sp modelId="{15C34278-D82D-47B1-B5CD-53EBEA717B80}">
      <dsp:nvSpPr>
        <dsp:cNvPr id="0" name=""/>
        <dsp:cNvSpPr/>
      </dsp:nvSpPr>
      <dsp:spPr>
        <a:xfrm>
          <a:off x="416888" y="1766687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розчиняють в 9 частинах води і</a:t>
          </a:r>
          <a:endParaRPr lang="ru-RU" sz="2000" kern="1200"/>
        </a:p>
      </dsp:txBody>
      <dsp:txXfrm>
        <a:off x="434112" y="1783911"/>
        <a:ext cx="9190175" cy="553609"/>
      </dsp:txXfrm>
    </dsp:sp>
    <dsp:sp modelId="{E987AD2B-847F-4B10-BD41-2D7170E922BC}">
      <dsp:nvSpPr>
        <dsp:cNvPr id="0" name=""/>
        <dsp:cNvSpPr/>
      </dsp:nvSpPr>
      <dsp:spPr>
        <a:xfrm rot="5400000">
          <a:off x="4918939" y="2369446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2391498"/>
        <a:ext cx="158775" cy="154365"/>
      </dsp:txXfrm>
    </dsp:sp>
    <dsp:sp modelId="{1D94C857-0C17-4CAC-9006-8DA56203D8DB}">
      <dsp:nvSpPr>
        <dsp:cNvPr id="0" name=""/>
        <dsp:cNvSpPr/>
      </dsp:nvSpPr>
      <dsp:spPr>
        <a:xfrm>
          <a:off x="416888" y="2648774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струшують </a:t>
          </a:r>
          <a:endParaRPr lang="ru-RU" sz="2000" kern="1200" dirty="0"/>
        </a:p>
      </dsp:txBody>
      <dsp:txXfrm>
        <a:off x="434112" y="2665998"/>
        <a:ext cx="9190175" cy="553609"/>
      </dsp:txXfrm>
    </dsp:sp>
    <dsp:sp modelId="{09F247C2-7B18-4E75-9F31-6367558EF471}">
      <dsp:nvSpPr>
        <dsp:cNvPr id="0" name=""/>
        <dsp:cNvSpPr/>
      </dsp:nvSpPr>
      <dsp:spPr>
        <a:xfrm rot="5400000">
          <a:off x="4918939" y="3251533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3273585"/>
        <a:ext cx="158775" cy="154365"/>
      </dsp:txXfrm>
    </dsp:sp>
    <dsp:sp modelId="{89D0D4FC-8474-490E-9D40-74E133B411C3}">
      <dsp:nvSpPr>
        <dsp:cNvPr id="0" name=""/>
        <dsp:cNvSpPr/>
      </dsp:nvSpPr>
      <dsp:spPr>
        <a:xfrm>
          <a:off x="416888" y="3530860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Потім 1 частина отриманого розведення струшують з 9 частинами спирту етилового 30% по масі.</a:t>
          </a:r>
          <a:endParaRPr lang="ru-RU" sz="2000" kern="1200"/>
        </a:p>
      </dsp:txBody>
      <dsp:txXfrm>
        <a:off x="434112" y="3548084"/>
        <a:ext cx="9190175" cy="5536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21481" y="13136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Провізор-технолог повинен спочатку приготувати з нерозчинної речовини (металу) вихідну (базисну) </a:t>
          </a:r>
          <a:r>
            <a:rPr lang="uk-UA" sz="1400" kern="1200" dirty="0" err="1" smtClean="0"/>
            <a:t>Тритурації</a:t>
          </a:r>
          <a:r>
            <a:rPr lang="uk-UA" sz="1400" kern="1200" dirty="0" smtClean="0"/>
            <a:t> X1 (</a:t>
          </a:r>
          <a:r>
            <a:rPr lang="en-US" sz="1400" kern="1200" dirty="0" smtClean="0"/>
            <a:t>D</a:t>
          </a:r>
          <a:r>
            <a:rPr lang="uk-UA" sz="1400" kern="1200" dirty="0" smtClean="0"/>
            <a:t>1) відповідно до вказівок § 7 керівництва В. Швабе</a:t>
          </a:r>
          <a:endParaRPr lang="ru-RU" sz="1400" kern="1200" dirty="0"/>
        </a:p>
      </dsp:txBody>
      <dsp:txXfrm>
        <a:off x="34712" y="26367"/>
        <a:ext cx="7119078" cy="425277"/>
      </dsp:txXfrm>
    </dsp:sp>
    <dsp:sp modelId="{C4349C40-0399-4452-A9F3-8080F9AF160F}">
      <dsp:nvSpPr>
        <dsp:cNvPr id="0" name=""/>
        <dsp:cNvSpPr/>
      </dsp:nvSpPr>
      <dsp:spPr>
        <a:xfrm rot="5400000">
          <a:off x="3512730" y="471929"/>
          <a:ext cx="16304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492049"/>
        <a:ext cx="121970" cy="114129"/>
      </dsp:txXfrm>
    </dsp:sp>
    <dsp:sp modelId="{03DA5940-40E3-49E8-828D-ED9125CEBF19}">
      <dsp:nvSpPr>
        <dsp:cNvPr id="0" name=""/>
        <dsp:cNvSpPr/>
      </dsp:nvSpPr>
      <dsp:spPr>
        <a:xfrm>
          <a:off x="48685" y="682266"/>
          <a:ext cx="7091132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потім потенціювати її спочатку за десятковою шкалою до </a:t>
          </a:r>
          <a:r>
            <a:rPr lang="en-US" sz="1400" kern="1200" dirty="0" smtClean="0"/>
            <a:t>D</a:t>
          </a:r>
          <a:r>
            <a:rPr lang="uk-UA" sz="1400" kern="1200" dirty="0" smtClean="0"/>
            <a:t>4 (С2), потім по сотенною шкалою до СЗ. </a:t>
          </a:r>
          <a:endParaRPr lang="uk-UA" sz="1400" kern="1200" dirty="0"/>
        </a:p>
      </dsp:txBody>
      <dsp:txXfrm>
        <a:off x="61916" y="695497"/>
        <a:ext cx="7064670" cy="425277"/>
      </dsp:txXfrm>
    </dsp:sp>
    <dsp:sp modelId="{F2646CFF-5C5A-4C70-B1B0-11E791929CEE}">
      <dsp:nvSpPr>
        <dsp:cNvPr id="0" name=""/>
        <dsp:cNvSpPr/>
      </dsp:nvSpPr>
      <dsp:spPr>
        <a:xfrm rot="5400000">
          <a:off x="3509550" y="1145299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1162239"/>
        <a:ext cx="121970" cy="118581"/>
      </dsp:txXfrm>
    </dsp:sp>
    <dsp:sp modelId="{CC65347A-4AB2-4B35-9FB5-58FF0392AC6B}">
      <dsp:nvSpPr>
        <dsp:cNvPr id="0" name=""/>
        <dsp:cNvSpPr/>
      </dsp:nvSpPr>
      <dsp:spPr>
        <a:xfrm>
          <a:off x="21481" y="1359875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Після цього він відважує в тарований флакон 7,9 г води очищеної</a:t>
          </a:r>
          <a:endParaRPr lang="ru-RU" sz="1400" kern="1200" dirty="0"/>
        </a:p>
      </dsp:txBody>
      <dsp:txXfrm>
        <a:off x="34712" y="1373106"/>
        <a:ext cx="7119078" cy="425277"/>
      </dsp:txXfrm>
    </dsp:sp>
    <dsp:sp modelId="{1A33CFC9-941C-46C0-A2A0-3D008CFF848C}">
      <dsp:nvSpPr>
        <dsp:cNvPr id="0" name=""/>
        <dsp:cNvSpPr/>
      </dsp:nvSpPr>
      <dsp:spPr>
        <a:xfrm rot="5400000">
          <a:off x="3509550" y="1822908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1839848"/>
        <a:ext cx="121970" cy="118581"/>
      </dsp:txXfrm>
    </dsp:sp>
    <dsp:sp modelId="{DE1E7980-6A43-426D-9396-2617D08F4686}">
      <dsp:nvSpPr>
        <dsp:cNvPr id="0" name=""/>
        <dsp:cNvSpPr/>
      </dsp:nvSpPr>
      <dsp:spPr>
        <a:xfrm>
          <a:off x="21481" y="2037484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додає 2,0 г спирту етилового 90% -ного, поміщає сюди 0,1 г приготовленої </a:t>
          </a:r>
          <a:r>
            <a:rPr lang="uk-UA" sz="1400" kern="1200" dirty="0" err="1" smtClean="0"/>
            <a:t>тритурації</a:t>
          </a:r>
          <a:r>
            <a:rPr lang="uk-UA" sz="1400" kern="1200" dirty="0" smtClean="0"/>
            <a:t> цинку металевого СЗ</a:t>
          </a:r>
          <a:endParaRPr lang="ru-RU" sz="1400" kern="1200" dirty="0"/>
        </a:p>
      </dsp:txBody>
      <dsp:txXfrm>
        <a:off x="34712" y="2050715"/>
        <a:ext cx="7119078" cy="425277"/>
      </dsp:txXfrm>
    </dsp:sp>
    <dsp:sp modelId="{E140FCED-D062-43F0-9B9F-C034BF7A085D}">
      <dsp:nvSpPr>
        <dsp:cNvPr id="0" name=""/>
        <dsp:cNvSpPr/>
      </dsp:nvSpPr>
      <dsp:spPr>
        <a:xfrm rot="5400000">
          <a:off x="3509550" y="2500517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2517457"/>
        <a:ext cx="121970" cy="118581"/>
      </dsp:txXfrm>
    </dsp:sp>
    <dsp:sp modelId="{BFB100AE-6212-4BFF-80BE-C99701EAE755}">
      <dsp:nvSpPr>
        <dsp:cNvPr id="0" name=""/>
        <dsp:cNvSpPr/>
      </dsp:nvSpPr>
      <dsp:spPr>
        <a:xfrm>
          <a:off x="21481" y="2715093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після чого енергійно струшує закритий пробкою флакон протягом 10 хв, отримуючи стійку суспензію С4.</a:t>
          </a:r>
          <a:endParaRPr lang="ru-RU" sz="1400" kern="1200" dirty="0"/>
        </a:p>
      </dsp:txBody>
      <dsp:txXfrm>
        <a:off x="34712" y="2728324"/>
        <a:ext cx="7119078" cy="425277"/>
      </dsp:txXfrm>
    </dsp:sp>
    <dsp:sp modelId="{33C1AEA8-1B19-4896-90D0-6DB3BDA02C60}">
      <dsp:nvSpPr>
        <dsp:cNvPr id="0" name=""/>
        <dsp:cNvSpPr/>
      </dsp:nvSpPr>
      <dsp:spPr>
        <a:xfrm rot="5400000">
          <a:off x="3509550" y="3178126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3195066"/>
        <a:ext cx="121970" cy="118581"/>
      </dsp:txXfrm>
    </dsp:sp>
    <dsp:sp modelId="{2D1815C2-A0A6-4567-9263-0BBE9707D85A}">
      <dsp:nvSpPr>
        <dsp:cNvPr id="0" name=""/>
        <dsp:cNvSpPr/>
      </dsp:nvSpPr>
      <dsp:spPr>
        <a:xfrm>
          <a:off x="21481" y="3392702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Потім у флакон з позначенням С5 відважує 9,9 г спирту етилового 45% -ного, додає 0,1 г (3 краплі) розведення С4 і струшує 10 разів до отримання </a:t>
          </a:r>
          <a:r>
            <a:rPr lang="uk-UA" sz="1400" kern="1200" dirty="0" err="1" smtClean="0"/>
            <a:t>дилюції</a:t>
          </a:r>
          <a:r>
            <a:rPr lang="uk-UA" sz="1400" kern="1200" dirty="0" smtClean="0"/>
            <a:t> С5</a:t>
          </a:r>
          <a:endParaRPr lang="ru-RU" sz="1400" kern="1200" dirty="0"/>
        </a:p>
      </dsp:txBody>
      <dsp:txXfrm>
        <a:off x="34712" y="3405933"/>
        <a:ext cx="7119078" cy="425277"/>
      </dsp:txXfrm>
    </dsp:sp>
    <dsp:sp modelId="{9E793502-B218-4FDD-ACCE-E8626F596D23}">
      <dsp:nvSpPr>
        <dsp:cNvPr id="0" name=""/>
        <dsp:cNvSpPr/>
      </dsp:nvSpPr>
      <dsp:spPr>
        <a:xfrm rot="5400000">
          <a:off x="3509550" y="3855735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3872675"/>
        <a:ext cx="121970" cy="118581"/>
      </dsp:txXfrm>
    </dsp:sp>
    <dsp:sp modelId="{6919E8B1-F313-42B5-B9B6-46658715C2BA}">
      <dsp:nvSpPr>
        <dsp:cNvPr id="0" name=""/>
        <dsp:cNvSpPr/>
      </dsp:nvSpPr>
      <dsp:spPr>
        <a:xfrm>
          <a:off x="48685" y="4070311"/>
          <a:ext cx="7091132" cy="99047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Після повного контролю якості та оформлення до використання розведення С5 виставляють на вертушку в асистентській кімнаті. Фармацевт відважує у флакон для відпустки 9,9 г спирту 45% -ного, додає сюди ж 0,1 г (3 краплі) </a:t>
          </a:r>
          <a:r>
            <a:rPr lang="uk-UA" sz="1400" kern="1200" dirty="0" err="1" smtClean="0"/>
            <a:t>дилюції</a:t>
          </a:r>
          <a:r>
            <a:rPr lang="uk-UA" sz="1400" kern="1200" dirty="0" smtClean="0"/>
            <a:t> </a:t>
          </a:r>
          <a:r>
            <a:rPr lang="ru-RU" sz="1400" kern="1200" dirty="0" smtClean="0"/>
            <a:t>С5, </a:t>
          </a:r>
          <a:r>
            <a:rPr lang="ru-RU" sz="1400" kern="1200" dirty="0" err="1" smtClean="0"/>
            <a:t>збовтує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його</a:t>
          </a:r>
          <a:r>
            <a:rPr lang="ru-RU" sz="1400" kern="1200" dirty="0" smtClean="0"/>
            <a:t> 10 </a:t>
          </a:r>
          <a:r>
            <a:rPr lang="ru-RU" sz="1400" kern="1200" dirty="0" err="1" smtClean="0"/>
            <a:t>разів</a:t>
          </a:r>
          <a:r>
            <a:rPr lang="ru-RU" sz="1400" kern="1200" dirty="0" smtClean="0"/>
            <a:t> і </a:t>
          </a:r>
          <a:r>
            <a:rPr lang="ru-RU" sz="1400" kern="1200" dirty="0" err="1" smtClean="0"/>
            <a:t>передає</a:t>
          </a:r>
          <a:r>
            <a:rPr lang="ru-RU" sz="1400" kern="1200" dirty="0" smtClean="0"/>
            <a:t> на контроль за </a:t>
          </a:r>
          <a:r>
            <a:rPr lang="ru-RU" sz="1400" kern="1200" dirty="0" err="1" smtClean="0"/>
            <a:t>відповідними</a:t>
          </a:r>
          <a:r>
            <a:rPr lang="ru-RU" sz="1400" kern="1200" dirty="0" smtClean="0"/>
            <a:t> параметрами </a:t>
          </a:r>
          <a:endParaRPr lang="ru-RU" sz="1400" kern="1200" dirty="0"/>
        </a:p>
      </dsp:txBody>
      <dsp:txXfrm>
        <a:off x="77695" y="4099321"/>
        <a:ext cx="7033112" cy="932450"/>
      </dsp:txXfrm>
    </dsp:sp>
    <dsp:sp modelId="{1EE41DFA-D7EF-44CB-8544-343E897DA680}">
      <dsp:nvSpPr>
        <dsp:cNvPr id="0" name=""/>
        <dsp:cNvSpPr/>
      </dsp:nvSpPr>
      <dsp:spPr>
        <a:xfrm rot="5400000">
          <a:off x="3509550" y="5072074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5089014"/>
        <a:ext cx="121970" cy="118581"/>
      </dsp:txXfrm>
    </dsp:sp>
    <dsp:sp modelId="{0BE7200E-EF02-462E-8CA9-D37A23463370}">
      <dsp:nvSpPr>
        <dsp:cNvPr id="0" name=""/>
        <dsp:cNvSpPr/>
      </dsp:nvSpPr>
      <dsp:spPr>
        <a:xfrm>
          <a:off x="21481" y="5286651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оформлює</a:t>
          </a:r>
          <a:r>
            <a:rPr lang="ru-RU" sz="1400" kern="1200" dirty="0" smtClean="0"/>
            <a:t> номером рецепта, </a:t>
          </a:r>
          <a:r>
            <a:rPr lang="ru-RU" sz="1400" kern="1200" dirty="0" err="1" smtClean="0"/>
            <a:t>порядковим</a:t>
          </a:r>
          <a:r>
            <a:rPr lang="ru-RU" sz="1400" kern="1200" dirty="0" smtClean="0"/>
            <a:t> номером і </a:t>
          </a:r>
          <a:r>
            <a:rPr lang="ru-RU" sz="1400" kern="1200" dirty="0" err="1" smtClean="0"/>
            <a:t>етикеткою</a:t>
          </a:r>
          <a:r>
            <a:rPr lang="ru-RU" sz="1400" kern="1200" dirty="0" smtClean="0"/>
            <a:t> «</a:t>
          </a:r>
          <a:r>
            <a:rPr lang="ru-RU" sz="1400" kern="1200" dirty="0" err="1" smtClean="0"/>
            <a:t>Внутрішнє</a:t>
          </a:r>
          <a:r>
            <a:rPr lang="ru-RU" sz="1400" kern="1200" dirty="0" smtClean="0"/>
            <a:t>», на </a:t>
          </a:r>
          <a:r>
            <a:rPr lang="ru-RU" sz="1400" kern="1200" dirty="0" err="1" smtClean="0"/>
            <a:t>якій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вказується</a:t>
          </a:r>
          <a:r>
            <a:rPr lang="ru-RU" sz="1400" kern="1200" dirty="0" smtClean="0"/>
            <a:t> номер аптеки, </a:t>
          </a:r>
          <a:r>
            <a:rPr lang="ru-RU" sz="1400" kern="1200" dirty="0" err="1" smtClean="0"/>
            <a:t>маса</a:t>
          </a:r>
          <a:r>
            <a:rPr lang="ru-RU" sz="1400" kern="1200" dirty="0" smtClean="0"/>
            <a:t> препарату, дата </a:t>
          </a:r>
          <a:r>
            <a:rPr lang="ru-RU" sz="1400" kern="1200" dirty="0" err="1" smtClean="0"/>
            <a:t>виготовлення</a:t>
          </a:r>
          <a:r>
            <a:rPr lang="ru-RU" sz="1400" kern="1200" dirty="0" smtClean="0"/>
            <a:t> і </a:t>
          </a:r>
          <a:r>
            <a:rPr lang="ru-RU" sz="1400" kern="1200" dirty="0" err="1" smtClean="0"/>
            <a:t>підпис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приготував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34712" y="5299882"/>
        <a:ext cx="7119078" cy="4252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-18169" y="0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400" kern="1200" dirty="0"/>
        </a:p>
      </dsp:txBody>
      <dsp:txXfrm>
        <a:off x="-5852" y="12317"/>
        <a:ext cx="4747978" cy="395902"/>
      </dsp:txXfrm>
    </dsp:sp>
    <dsp:sp modelId="{C4349C40-0399-4452-A9F3-8080F9AF160F}">
      <dsp:nvSpPr>
        <dsp:cNvPr id="0" name=""/>
        <dsp:cNvSpPr/>
      </dsp:nvSpPr>
      <dsp:spPr>
        <a:xfrm rot="5400000">
          <a:off x="2288324" y="432331"/>
          <a:ext cx="159623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4" y="447140"/>
        <a:ext cx="113545" cy="111736"/>
      </dsp:txXfrm>
    </dsp:sp>
    <dsp:sp modelId="{03DA5940-40E3-49E8-828D-ED9125CEBF19}">
      <dsp:nvSpPr>
        <dsp:cNvPr id="0" name=""/>
        <dsp:cNvSpPr/>
      </dsp:nvSpPr>
      <dsp:spPr>
        <a:xfrm>
          <a:off x="0" y="633367"/>
          <a:ext cx="4736273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1 частина </a:t>
          </a:r>
          <a:r>
            <a:rPr lang="uk-UA" sz="1400" kern="1200" dirty="0" err="1" smtClean="0"/>
            <a:t>тритурації</a:t>
          </a:r>
          <a:r>
            <a:rPr lang="uk-UA" sz="1400" kern="1200" dirty="0" smtClean="0"/>
            <a:t> субстанції третього сотенного розведення (С3)</a:t>
          </a:r>
          <a:endParaRPr lang="uk-UA" sz="1400" kern="1200" dirty="0"/>
        </a:p>
      </dsp:txBody>
      <dsp:txXfrm>
        <a:off x="12317" y="645684"/>
        <a:ext cx="4711639" cy="395902"/>
      </dsp:txXfrm>
    </dsp:sp>
    <dsp:sp modelId="{F2646CFF-5C5A-4C70-B1B0-11E791929CEE}">
      <dsp:nvSpPr>
        <dsp:cNvPr id="0" name=""/>
        <dsp:cNvSpPr/>
      </dsp:nvSpPr>
      <dsp:spPr>
        <a:xfrm rot="5400000">
          <a:off x="2289285" y="1064416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1080186"/>
        <a:ext cx="113545" cy="110391"/>
      </dsp:txXfrm>
    </dsp:sp>
    <dsp:sp modelId="{CC65347A-4AB2-4B35-9FB5-58FF0392AC6B}">
      <dsp:nvSpPr>
        <dsp:cNvPr id="0" name=""/>
        <dsp:cNvSpPr/>
      </dsp:nvSpPr>
      <dsp:spPr>
        <a:xfrm>
          <a:off x="-18169" y="1264171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розчиняють в 79 частинах води, </a:t>
          </a:r>
          <a:endParaRPr lang="ru-RU" sz="1400" kern="1200" dirty="0"/>
        </a:p>
      </dsp:txBody>
      <dsp:txXfrm>
        <a:off x="-5852" y="1276488"/>
        <a:ext cx="4747978" cy="395902"/>
      </dsp:txXfrm>
    </dsp:sp>
    <dsp:sp modelId="{1A33CFC9-941C-46C0-A2A0-3D008CFF848C}">
      <dsp:nvSpPr>
        <dsp:cNvPr id="0" name=""/>
        <dsp:cNvSpPr/>
      </dsp:nvSpPr>
      <dsp:spPr>
        <a:xfrm rot="5400000">
          <a:off x="2289285" y="1695221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1710991"/>
        <a:ext cx="113545" cy="110391"/>
      </dsp:txXfrm>
    </dsp:sp>
    <dsp:sp modelId="{DE1E7980-6A43-426D-9396-2617D08F4686}">
      <dsp:nvSpPr>
        <dsp:cNvPr id="0" name=""/>
        <dsp:cNvSpPr/>
      </dsp:nvSpPr>
      <dsp:spPr>
        <a:xfrm>
          <a:off x="-18169" y="1894976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додають 20 частин спирту етилового 86% (по масі) і </a:t>
          </a:r>
          <a:endParaRPr lang="ru-RU" sz="1400" kern="1200"/>
        </a:p>
      </dsp:txBody>
      <dsp:txXfrm>
        <a:off x="-5852" y="1907293"/>
        <a:ext cx="4747978" cy="395902"/>
      </dsp:txXfrm>
    </dsp:sp>
    <dsp:sp modelId="{E140FCED-D062-43F0-9B9F-C034BF7A085D}">
      <dsp:nvSpPr>
        <dsp:cNvPr id="0" name=""/>
        <dsp:cNvSpPr/>
      </dsp:nvSpPr>
      <dsp:spPr>
        <a:xfrm rot="5400000">
          <a:off x="2289285" y="2326026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2341796"/>
        <a:ext cx="113545" cy="110391"/>
      </dsp:txXfrm>
    </dsp:sp>
    <dsp:sp modelId="{BFB100AE-6212-4BFF-80BE-C99701EAE755}">
      <dsp:nvSpPr>
        <dsp:cNvPr id="0" name=""/>
        <dsp:cNvSpPr/>
      </dsp:nvSpPr>
      <dsp:spPr>
        <a:xfrm>
          <a:off x="-18169" y="2525781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струшують </a:t>
          </a:r>
          <a:endParaRPr lang="ru-RU" sz="1400" kern="1200" dirty="0"/>
        </a:p>
      </dsp:txBody>
      <dsp:txXfrm>
        <a:off x="-5852" y="2538098"/>
        <a:ext cx="4747978" cy="395902"/>
      </dsp:txXfrm>
    </dsp:sp>
    <dsp:sp modelId="{33C1AEA8-1B19-4896-90D0-6DB3BDA02C60}">
      <dsp:nvSpPr>
        <dsp:cNvPr id="0" name=""/>
        <dsp:cNvSpPr/>
      </dsp:nvSpPr>
      <dsp:spPr>
        <a:xfrm rot="5400000">
          <a:off x="2289285" y="2956830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2972600"/>
        <a:ext cx="113545" cy="110391"/>
      </dsp:txXfrm>
    </dsp:sp>
    <dsp:sp modelId="{2D1815C2-A0A6-4567-9263-0BBE9707D85A}">
      <dsp:nvSpPr>
        <dsp:cNvPr id="0" name=""/>
        <dsp:cNvSpPr/>
      </dsp:nvSpPr>
      <dsp:spPr>
        <a:xfrm>
          <a:off x="0" y="3156585"/>
          <a:ext cx="4736273" cy="76841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400" kern="1200" dirty="0"/>
        </a:p>
      </dsp:txBody>
      <dsp:txXfrm>
        <a:off x="22506" y="3179091"/>
        <a:ext cx="4691261" cy="723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09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0388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85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640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344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847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837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393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3901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6457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022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52789F0-034F-493A-90EF-D3FDC9289885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B2BFB7-2E82-4845-A44F-F0DE6E7D88CA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0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омеопатия – плюсы и минусы | Женское счасть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78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641390" y="2031276"/>
            <a:ext cx="8915399" cy="15297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err="1"/>
              <a:t>Технологія</a:t>
            </a:r>
            <a:r>
              <a:rPr lang="ru-RU" sz="3200" b="1" dirty="0"/>
              <a:t> </a:t>
            </a:r>
            <a:r>
              <a:rPr lang="ru-RU" sz="3200" b="1" dirty="0" err="1"/>
              <a:t>базисних</a:t>
            </a:r>
            <a:r>
              <a:rPr lang="ru-RU" sz="3200" b="1" dirty="0"/>
              <a:t> </a:t>
            </a:r>
            <a:r>
              <a:rPr lang="ru-RU" sz="3200" b="1" dirty="0" err="1"/>
              <a:t>препаратів</a:t>
            </a:r>
            <a:r>
              <a:rPr lang="ru-RU" sz="3200" b="1" dirty="0"/>
              <a:t>, </a:t>
            </a:r>
            <a:r>
              <a:rPr lang="ru-RU" sz="3200" b="1" dirty="0" err="1"/>
              <a:t>рідких</a:t>
            </a:r>
            <a:r>
              <a:rPr lang="ru-RU" sz="3200" b="1" dirty="0"/>
              <a:t> </a:t>
            </a:r>
            <a:r>
              <a:rPr lang="ru-RU" sz="3200" b="1" dirty="0" err="1"/>
              <a:t>гомеопатичних</a:t>
            </a:r>
            <a:r>
              <a:rPr lang="ru-RU" sz="3200" b="1" dirty="0"/>
              <a:t> </a:t>
            </a:r>
            <a:r>
              <a:rPr lang="ru-RU" sz="3200" b="1" dirty="0" err="1"/>
              <a:t>лікарських</a:t>
            </a:r>
            <a:r>
              <a:rPr lang="ru-RU" sz="3200" b="1" dirty="0"/>
              <a:t> форм, </a:t>
            </a:r>
            <a:r>
              <a:rPr lang="ru-RU" sz="3200" b="1" dirty="0" err="1"/>
              <a:t>оформлення</a:t>
            </a:r>
            <a:r>
              <a:rPr lang="ru-RU" sz="3200" b="1" dirty="0"/>
              <a:t> до </a:t>
            </a:r>
            <a:r>
              <a:rPr lang="ru-RU" sz="3200" b="1" dirty="0" err="1"/>
              <a:t>відпуску</a:t>
            </a:r>
            <a:r>
              <a:rPr lang="ru-RU" sz="3200" b="1" dirty="0"/>
              <a:t> та контроль </a:t>
            </a:r>
            <a:r>
              <a:rPr lang="ru-RU" sz="3200" b="1" dirty="0" err="1"/>
              <a:t>їх</a:t>
            </a:r>
            <a:r>
              <a:rPr lang="ru-RU" sz="3200" b="1" dirty="0"/>
              <a:t> </a:t>
            </a:r>
            <a:r>
              <a:rPr lang="ru-RU" sz="3200" b="1" dirty="0" err="1"/>
              <a:t>якості</a:t>
            </a:r>
            <a:r>
              <a:rPr lang="ru-RU" sz="3200" b="1" dirty="0"/>
              <a:t>.</a:t>
            </a:r>
            <a:endParaRPr lang="uk-UA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847940" y="3731845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практичне заняття з дисципліни </a:t>
            </a:r>
            <a:endParaRPr lang="en-US" sz="2400" dirty="0"/>
          </a:p>
          <a:p>
            <a:pPr algn="ctr"/>
            <a:r>
              <a:rPr lang="uk-UA" sz="2400"/>
              <a:t>«Гомеопатичні препарати»</a:t>
            </a:r>
            <a:endParaRPr lang="uk-U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459792" y="4748186"/>
            <a:ext cx="313600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доц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87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955" y="1119869"/>
            <a:ext cx="10671143" cy="539405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2">
            <a:noAutofit/>
          </a:bodyPr>
          <a:lstStyle/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1. </a:t>
            </a:r>
            <a:r>
              <a:rPr lang="ru-RU" sz="1600" b="1" dirty="0" err="1" smtClean="0">
                <a:solidFill>
                  <a:schemeClr val="tx1"/>
                </a:solidFill>
              </a:rPr>
              <a:t>Класифікація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гомеопатичних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засобів</a:t>
            </a:r>
            <a:r>
              <a:rPr lang="ru-RU" sz="1600" b="1" dirty="0" smtClean="0">
                <a:solidFill>
                  <a:schemeClr val="tx1"/>
                </a:solidFill>
              </a:rPr>
              <a:t> по агрегатному стану</a:t>
            </a: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2. </a:t>
            </a:r>
            <a:r>
              <a:rPr lang="ru-RU" altLang="ru-RU" sz="16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Приготування</a:t>
            </a:r>
            <a:r>
              <a:rPr lang="ru-RU" altLang="ru-RU" sz="1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основних</a:t>
            </a:r>
            <a:r>
              <a:rPr lang="ru-RU" altLang="ru-RU" sz="1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гомеопатичних</a:t>
            </a:r>
            <a:r>
              <a:rPr lang="ru-RU" altLang="ru-RU" sz="1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форм</a:t>
            </a: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chemeClr val="tx1"/>
                </a:solidFill>
              </a:rPr>
              <a:t>3. Базисні препарати</a:t>
            </a: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4. </a:t>
            </a:r>
            <a:r>
              <a:rPr lang="ru-RU" sz="1600" b="1" dirty="0" err="1" smtClean="0">
                <a:solidFill>
                  <a:schemeClr val="tx1"/>
                </a:solidFill>
              </a:rPr>
              <a:t>Основні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технологічні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процеси,застосовувані</a:t>
            </a:r>
            <a:r>
              <a:rPr lang="ru-RU" sz="1600" b="1" dirty="0" smtClean="0">
                <a:solidFill>
                  <a:schemeClr val="tx1"/>
                </a:solidFill>
              </a:rPr>
              <a:t> при </a:t>
            </a:r>
            <a:r>
              <a:rPr lang="ru-RU" sz="1600" b="1" dirty="0" err="1" smtClean="0">
                <a:solidFill>
                  <a:schemeClr val="tx1"/>
                </a:solidFill>
              </a:rPr>
              <a:t>отриманні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гомеопатичних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розчинів</a:t>
            </a:r>
            <a:r>
              <a:rPr lang="ru-RU" sz="1600" b="1" dirty="0" smtClean="0">
                <a:solidFill>
                  <a:schemeClr val="tx1"/>
                </a:solidFill>
              </a:rPr>
              <a:t>.</a:t>
            </a:r>
          </a:p>
          <a:p>
            <a:pPr marL="35877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chemeClr val="tx1"/>
                </a:solidFill>
              </a:rPr>
              <a:t>4.1. Приготування водних розчинів згідно § 5 керівництва </a:t>
            </a:r>
            <a:r>
              <a:rPr lang="uk-UA" sz="1600" b="1" dirty="0" err="1" smtClean="0">
                <a:solidFill>
                  <a:schemeClr val="tx1"/>
                </a:solidFill>
              </a:rPr>
              <a:t>в.Швабе</a:t>
            </a:r>
            <a:endParaRPr lang="uk-UA" sz="1600" b="1" dirty="0" smtClean="0">
              <a:solidFill>
                <a:schemeClr val="tx1"/>
              </a:solidFill>
            </a:endParaRPr>
          </a:p>
          <a:p>
            <a:pPr marL="35877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4.2. </a:t>
            </a:r>
            <a:r>
              <a:rPr lang="ru-RU" sz="1600" b="1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sz="1600" b="1" dirty="0" smtClean="0">
                <a:solidFill>
                  <a:schemeClr val="tx1"/>
                </a:solidFill>
              </a:rPr>
              <a:t> спиртового </a:t>
            </a:r>
            <a:r>
              <a:rPr lang="ru-RU" sz="1600" b="1" dirty="0" err="1" smtClean="0">
                <a:solidFill>
                  <a:schemeClr val="tx1"/>
                </a:solidFill>
              </a:rPr>
              <a:t>розчину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згідно</a:t>
            </a:r>
            <a:r>
              <a:rPr lang="ru-RU" sz="1600" b="1" dirty="0" smtClean="0">
                <a:solidFill>
                  <a:schemeClr val="tx1"/>
                </a:solidFill>
              </a:rPr>
              <a:t> § 6 </a:t>
            </a:r>
            <a:r>
              <a:rPr lang="ru-RU" sz="16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в.Швабе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chemeClr val="tx1"/>
                </a:solidFill>
              </a:rPr>
              <a:t>5. Методи контролю якості основних (базисних) гомеопатичних препаратів</a:t>
            </a: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chemeClr val="tx1"/>
                </a:solidFill>
              </a:rPr>
              <a:t>6. Розведення есенцій</a:t>
            </a: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7. </a:t>
            </a:r>
            <a:r>
              <a:rPr lang="ru-RU" sz="1600" b="1" dirty="0" err="1" smtClean="0">
                <a:solidFill>
                  <a:schemeClr val="tx1"/>
                </a:solidFill>
              </a:rPr>
              <a:t>Розчини</a:t>
            </a:r>
            <a:r>
              <a:rPr lang="ru-RU" sz="1600" b="1" dirty="0" smtClean="0">
                <a:solidFill>
                  <a:schemeClr val="tx1"/>
                </a:solidFill>
              </a:rPr>
              <a:t> і </a:t>
            </a:r>
            <a:r>
              <a:rPr lang="ru-RU" sz="1600" b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гомеопатичні</a:t>
            </a:r>
            <a:r>
              <a:rPr lang="ru-RU" sz="1600" b="1" dirty="0" smtClean="0">
                <a:solidFill>
                  <a:schemeClr val="tx1"/>
                </a:solidFill>
              </a:rPr>
              <a:t> для </a:t>
            </a:r>
            <a:r>
              <a:rPr lang="ru-RU" sz="1600" b="1" dirty="0" err="1" smtClean="0">
                <a:solidFill>
                  <a:schemeClr val="tx1"/>
                </a:solidFill>
              </a:rPr>
              <a:t>внутрішнього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застосування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chemeClr val="tx1"/>
                </a:solidFill>
              </a:rPr>
              <a:t>8. Рідкі </a:t>
            </a:r>
            <a:r>
              <a:rPr lang="uk-UA" sz="1600" b="1" dirty="0" err="1" smtClean="0">
                <a:solidFill>
                  <a:schemeClr val="tx1"/>
                </a:solidFill>
              </a:rPr>
              <a:t>роведення</a:t>
            </a:r>
            <a:r>
              <a:rPr lang="uk-UA" sz="1600" b="1" dirty="0" smtClean="0">
                <a:solidFill>
                  <a:schemeClr val="tx1"/>
                </a:solidFill>
              </a:rPr>
              <a:t> із </a:t>
            </a:r>
            <a:r>
              <a:rPr lang="uk-UA" sz="1600" b="1" dirty="0" err="1" smtClean="0">
                <a:solidFill>
                  <a:schemeClr val="tx1"/>
                </a:solidFill>
              </a:rPr>
              <a:t>тритурацій</a:t>
            </a:r>
            <a:r>
              <a:rPr lang="uk-UA" sz="1600" b="1" dirty="0" smtClean="0">
                <a:solidFill>
                  <a:schemeClr val="tx1"/>
                </a:solidFill>
              </a:rPr>
              <a:t> (порошкових розтирань) нерозчинних речовин та отрут</a:t>
            </a:r>
          </a:p>
          <a:p>
            <a:pPr marL="35877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chemeClr val="tx1"/>
                </a:solidFill>
              </a:rPr>
              <a:t>8.1. Спосіб 1. </a:t>
            </a:r>
          </a:p>
          <a:p>
            <a:pPr marL="53657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chemeClr val="tx1"/>
                </a:solidFill>
              </a:rPr>
              <a:t>8.2. Спосіб 2. </a:t>
            </a:r>
          </a:p>
          <a:p>
            <a:pPr marL="53657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chemeClr val="tx1"/>
                </a:solidFill>
              </a:rPr>
              <a:t>8.3.Приклад: 	</a:t>
            </a:r>
            <a:r>
              <a:rPr lang="en-US" sz="1600" b="1" dirty="0" err="1">
                <a:solidFill>
                  <a:schemeClr val="tx1"/>
                </a:solidFill>
              </a:rPr>
              <a:t>Z</a:t>
            </a:r>
            <a:r>
              <a:rPr lang="en-US" sz="1600" b="1" dirty="0" err="1" smtClean="0">
                <a:solidFill>
                  <a:schemeClr val="tx1"/>
                </a:solidFill>
              </a:rPr>
              <a:t>incum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metalicum</a:t>
            </a:r>
            <a:r>
              <a:rPr lang="en-US" sz="1600" b="1" dirty="0" smtClean="0">
                <a:solidFill>
                  <a:schemeClr val="tx1"/>
                </a:solidFill>
              </a:rPr>
              <a:t> 6 10,0 dil.</a:t>
            </a:r>
          </a:p>
          <a:p>
            <a:pPr marL="179388" lvl="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		По 6-8 крапель згідно розкладу</a:t>
            </a:r>
          </a:p>
          <a:p>
            <a:pPr marL="179388" lvl="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9. Приготування сиропів</a:t>
            </a:r>
          </a:p>
          <a:p>
            <a:pPr marL="179388" lvl="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10. Приготування настоїв і відварів</a:t>
            </a:r>
          </a:p>
          <a:p>
            <a:pPr marL="179388" lvl="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11. Настої і відвари з висушеної сировини</a:t>
            </a:r>
          </a:p>
          <a:p>
            <a:pPr marL="179388" lvl="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12. Рідини для </a:t>
            </a:r>
            <a:r>
              <a:rPr lang="uk-UA" sz="1600" b="1" dirty="0" err="1" smtClean="0">
                <a:solidFill>
                  <a:schemeClr val="tx1"/>
                </a:solidFill>
              </a:rPr>
              <a:t>ін</a:t>
            </a:r>
            <a:r>
              <a:rPr lang="en-US" sz="1600" b="1" dirty="0" smtClean="0">
                <a:solidFill>
                  <a:schemeClr val="tx1"/>
                </a:solidFill>
              </a:rPr>
              <a:t>’</a:t>
            </a:r>
            <a:r>
              <a:rPr lang="uk-UA" sz="1600" b="1" dirty="0" err="1" smtClean="0">
                <a:solidFill>
                  <a:schemeClr val="tx1"/>
                </a:solidFill>
              </a:rPr>
              <a:t>єкцій</a:t>
            </a:r>
            <a:endParaRPr lang="uk-UA" sz="1600" b="1" dirty="0" smtClean="0">
              <a:solidFill>
                <a:schemeClr val="tx1"/>
              </a:solidFill>
            </a:endParaRPr>
          </a:p>
          <a:p>
            <a:pPr marL="179388" lvl="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13. Рідкі гомеопатичні лікарські форми для зовнішнього застосування</a:t>
            </a:r>
          </a:p>
          <a:p>
            <a:pPr marL="179388" lvl="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14. Масла (</a:t>
            </a:r>
            <a:r>
              <a:rPr lang="de-DE" sz="1600" b="1" dirty="0" err="1" smtClean="0">
                <a:solidFill>
                  <a:schemeClr val="tx1"/>
                </a:solidFill>
              </a:rPr>
              <a:t>olea</a:t>
            </a:r>
            <a:r>
              <a:rPr lang="de-DE" sz="1600" b="1" dirty="0" smtClean="0">
                <a:solidFill>
                  <a:schemeClr val="tx1"/>
                </a:solidFill>
              </a:rPr>
              <a:t>)</a:t>
            </a:r>
            <a:r>
              <a:rPr lang="uk-UA" sz="1600" b="1" dirty="0" smtClean="0">
                <a:solidFill>
                  <a:schemeClr val="tx1"/>
                </a:solidFill>
              </a:rPr>
              <a:t> </a:t>
            </a:r>
          </a:p>
          <a:p>
            <a:pPr marL="179388" lvl="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spc="-5" dirty="0" smtClean="0">
                <a:solidFill>
                  <a:schemeClr val="tx1"/>
                </a:solidFill>
              </a:rPr>
              <a:t>15. </a:t>
            </a:r>
            <a:r>
              <a:rPr lang="ru-RU" sz="1600" b="1" spc="-5" dirty="0" err="1" smtClean="0">
                <a:solidFill>
                  <a:schemeClr val="tx1"/>
                </a:solidFill>
              </a:rPr>
              <a:t>Питання</a:t>
            </a:r>
            <a:r>
              <a:rPr lang="ru-RU" sz="1600" b="1" spc="-25" dirty="0" smtClean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для</a:t>
            </a:r>
            <a:r>
              <a:rPr lang="ru-RU" sz="1600" b="1" spc="-15" dirty="0" smtClean="0">
                <a:solidFill>
                  <a:schemeClr val="tx1"/>
                </a:solidFill>
              </a:rPr>
              <a:t> </a:t>
            </a:r>
            <a:r>
              <a:rPr lang="ru-RU" sz="1600" b="1" spc="-5" dirty="0" err="1" smtClean="0">
                <a:solidFill>
                  <a:schemeClr val="tx1"/>
                </a:solidFill>
              </a:rPr>
              <a:t>самостійної</a:t>
            </a:r>
            <a:r>
              <a:rPr lang="ru-RU" sz="1600" b="1" spc="-25" dirty="0" smtClean="0">
                <a:solidFill>
                  <a:schemeClr val="tx1"/>
                </a:solidFill>
              </a:rPr>
              <a:t> </a:t>
            </a:r>
            <a:r>
              <a:rPr lang="ru-RU" sz="1600" b="1" spc="-5" dirty="0" err="1" smtClean="0">
                <a:solidFill>
                  <a:schemeClr val="tx1"/>
                </a:solidFill>
              </a:rPr>
              <a:t>роботи</a:t>
            </a:r>
            <a:endParaRPr lang="uk-UA" sz="1600" b="1" dirty="0" smtClean="0">
              <a:solidFill>
                <a:schemeClr val="tx1"/>
              </a:solidFill>
            </a:endParaRP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1600" b="1" dirty="0" smtClean="0">
              <a:solidFill>
                <a:schemeClr val="tx1"/>
              </a:solidFill>
            </a:endParaRP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1600" b="1" dirty="0" smtClean="0">
              <a:solidFill>
                <a:schemeClr val="tx1"/>
              </a:solidFill>
            </a:endParaRP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1600" b="1" dirty="0" smtClean="0">
              <a:solidFill>
                <a:schemeClr val="tx1"/>
              </a:solidFill>
            </a:endParaRPr>
          </a:p>
          <a:p>
            <a:pPr marL="17938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1600" b="1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07327" y="332423"/>
            <a:ext cx="10058400" cy="6420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smtClean="0">
                <a:solidFill>
                  <a:schemeClr val="tx1"/>
                </a:solidFill>
              </a:rPr>
              <a:t>План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09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4422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1. </a:t>
            </a:r>
            <a:r>
              <a:rPr lang="ru-RU" b="1" dirty="0" err="1" smtClean="0">
                <a:solidFill>
                  <a:schemeClr val="tx1"/>
                </a:solidFill>
              </a:rPr>
              <a:t>Класифікація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засобів</a:t>
            </a:r>
            <a:r>
              <a:rPr lang="ru-RU" b="1" dirty="0">
                <a:solidFill>
                  <a:schemeClr val="tx1"/>
                </a:solidFill>
              </a:rPr>
              <a:t> по агрегатному стану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9" name="Rectangle 45"/>
          <p:cNvSpPr>
            <a:spLocks noChangeArrowheads="1"/>
          </p:cNvSpPr>
          <p:nvPr/>
        </p:nvSpPr>
        <p:spPr bwMode="auto">
          <a:xfrm>
            <a:off x="2412461" y="568412"/>
            <a:ext cx="5214026" cy="80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pSp>
        <p:nvGrpSpPr>
          <p:cNvPr id="30" name="Полотно 160"/>
          <p:cNvGrpSpPr>
            <a:grpSpLocks/>
          </p:cNvGrpSpPr>
          <p:nvPr/>
        </p:nvGrpSpPr>
        <p:grpSpPr bwMode="auto">
          <a:xfrm>
            <a:off x="3031587" y="1871562"/>
            <a:ext cx="6948491" cy="4419600"/>
            <a:chOff x="1701" y="3092"/>
            <a:chExt cx="9540" cy="5756"/>
          </a:xfrm>
        </p:grpSpPr>
        <p:sp>
          <p:nvSpPr>
            <p:cNvPr id="31" name="AutoShape 44"/>
            <p:cNvSpPr>
              <a:spLocks noChangeAspect="1" noChangeArrowheads="1"/>
            </p:cNvSpPr>
            <p:nvPr/>
          </p:nvSpPr>
          <p:spPr bwMode="auto">
            <a:xfrm>
              <a:off x="1701" y="3092"/>
              <a:ext cx="9540" cy="5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2" name="Line 80"/>
            <p:cNvSpPr>
              <a:spLocks noChangeShapeType="1"/>
            </p:cNvSpPr>
            <p:nvPr/>
          </p:nvSpPr>
          <p:spPr bwMode="auto">
            <a:xfrm flipH="1">
              <a:off x="6381" y="3632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3" name="Rectangle 81"/>
            <p:cNvSpPr>
              <a:spLocks noChangeArrowheads="1"/>
            </p:cNvSpPr>
            <p:nvPr/>
          </p:nvSpPr>
          <p:spPr bwMode="auto">
            <a:xfrm>
              <a:off x="2511" y="4169"/>
              <a:ext cx="7920" cy="7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препарати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твердої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консистенції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порошки,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гранули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таблетки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82"/>
            <p:cNvSpPr>
              <a:spLocks noChangeArrowheads="1"/>
            </p:cNvSpPr>
            <p:nvPr/>
          </p:nvSpPr>
          <p:spPr bwMode="auto">
            <a:xfrm>
              <a:off x="2471" y="6713"/>
              <a:ext cx="79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препарати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якої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консистенції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мазі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супозиторії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Line 83"/>
            <p:cNvSpPr>
              <a:spLocks noChangeShapeType="1"/>
            </p:cNvSpPr>
            <p:nvPr/>
          </p:nvSpPr>
          <p:spPr bwMode="auto">
            <a:xfrm flipH="1">
              <a:off x="6455" y="4913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6" name="Line 84"/>
            <p:cNvSpPr>
              <a:spLocks noChangeShapeType="1"/>
            </p:cNvSpPr>
            <p:nvPr/>
          </p:nvSpPr>
          <p:spPr bwMode="auto">
            <a:xfrm flipH="1">
              <a:off x="6456" y="6173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7" name="Rectangle 85"/>
            <p:cNvSpPr>
              <a:spLocks noChangeArrowheads="1"/>
            </p:cNvSpPr>
            <p:nvPr/>
          </p:nvSpPr>
          <p:spPr bwMode="auto">
            <a:xfrm>
              <a:off x="2565" y="5470"/>
              <a:ext cx="792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препарати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рідкої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консистенції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розчини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ін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єкційні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препарати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краплі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масла,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лініменти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86"/>
            <p:cNvSpPr>
              <a:spLocks noChangeShapeType="1"/>
            </p:cNvSpPr>
            <p:nvPr/>
          </p:nvSpPr>
          <p:spPr bwMode="auto">
            <a:xfrm flipH="1">
              <a:off x="6454" y="7433"/>
              <a:ext cx="1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9" name="Rectangle 87"/>
            <p:cNvSpPr>
              <a:spLocks noChangeArrowheads="1"/>
            </p:cNvSpPr>
            <p:nvPr/>
          </p:nvSpPr>
          <p:spPr bwMode="auto">
            <a:xfrm>
              <a:off x="2565" y="7793"/>
              <a:ext cx="79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препарати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газоподібної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консистенції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спреї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Прямоугольник 161"/>
            <p:cNvSpPr>
              <a:spLocks noChangeArrowheads="1"/>
            </p:cNvSpPr>
            <p:nvPr/>
          </p:nvSpPr>
          <p:spPr bwMode="auto">
            <a:xfrm>
              <a:off x="2565" y="3092"/>
              <a:ext cx="7920" cy="86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Класифікація</a:t>
              </a:r>
              <a:r>
                <a:rPr kumimoji="0" lang="ru-RU" alt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гомеопатичних</a:t>
              </a:r>
              <a:r>
                <a:rPr kumimoji="0" lang="ru-RU" alt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лікарських</a:t>
              </a:r>
              <a:r>
                <a:rPr kumimoji="0" lang="ru-RU" alt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засобів</a:t>
              </a:r>
              <a:r>
                <a:rPr kumimoji="0" lang="ru-RU" alt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по агрегатному стану</a:t>
              </a:r>
              <a:endPara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2100" name="Picture 52" descr="Гомеопатия | | Киевская Аптекарская Мануфакту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9" y="4081362"/>
            <a:ext cx="3008307" cy="226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48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5099" y="889275"/>
            <a:ext cx="10274224" cy="58477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32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2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. ПРИГОТУВАННЯ ОСНОВНИХ ГОМЕОПАТИЧНИХ ФОРМ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82880" y="1949595"/>
            <a:ext cx="11487504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39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Усі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гомеопатичні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препарати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готують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за точно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вказаними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параграфами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керівництва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«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Гомеопатичні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лікарські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засоби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» /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гомеопатична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фармакопея/, в 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якому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міститься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ru-RU" altLang="ru-RU" sz="22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9 таких </a:t>
            </a:r>
            <a:r>
              <a:rPr kumimoji="0" lang="ru-RU" altLang="ru-RU" sz="2200" b="0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параграфів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.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♦ 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за першими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трьомапораграфами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готують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есенції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виключно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із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свіжих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рослин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,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причому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спосібвиготовлення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залежить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від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сочності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рослини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;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♦ 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за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четвертим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—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тинктури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із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сухих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рослин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і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тварин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, а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також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із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живих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тварин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;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♦ 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за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п'ятим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—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водні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розчини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;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♦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за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шостим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—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спиртові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розчини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;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♦ 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за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сьомим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,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восьмим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і </a:t>
            </a:r>
            <a:r>
              <a:rPr kumimoji="0" lang="ru-RU" alt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дев'ятим</a:t>
            </a:r>
            <a:r>
              <a:rPr kumimoji="0" lang="ru-RU" alt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—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розтирання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/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тритурації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/ з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різних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сухих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речовин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.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9210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8108" y="154671"/>
            <a:ext cx="10058400" cy="74471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3. Базисні препарати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293" y="1008669"/>
            <a:ext cx="11462052" cy="151020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358775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uk-UA" b="1" cap="all" dirty="0">
                <a:solidFill>
                  <a:schemeClr val="tx1"/>
                </a:solidFill>
              </a:rPr>
              <a:t>Базисні препарати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(</a:t>
            </a:r>
            <a:r>
              <a:rPr lang="ru-RU" i="1" dirty="0" err="1">
                <a:solidFill>
                  <a:schemeClr val="tx1"/>
                </a:solidFill>
              </a:rPr>
              <a:t>stocks</a:t>
            </a:r>
            <a:r>
              <a:rPr lang="uk-UA" dirty="0">
                <a:solidFill>
                  <a:schemeClr val="tx1"/>
                </a:solidFill>
              </a:rPr>
              <a:t>) –речовини, продукти або препарати, що використовуються як вихідні матеріали для виробництва гомеопатичних лікарських засобів. </a:t>
            </a:r>
          </a:p>
          <a:p>
            <a:pPr marL="9525" indent="34925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 err="1">
                <a:solidFill>
                  <a:schemeClr val="tx1"/>
                </a:solidFill>
              </a:rPr>
              <a:t>Базисні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звичайно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являють</a:t>
            </a:r>
            <a:r>
              <a:rPr lang="ru-RU" dirty="0">
                <a:solidFill>
                  <a:schemeClr val="tx1"/>
                </a:solidFill>
              </a:rPr>
              <a:t> собою: для </a:t>
            </a:r>
            <a:r>
              <a:rPr lang="ru-RU" dirty="0" err="1">
                <a:solidFill>
                  <a:schemeClr val="tx1"/>
                </a:solidFill>
              </a:rPr>
              <a:t>сировини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рослинного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тваринного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людського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матричну</a:t>
            </a:r>
            <a:r>
              <a:rPr lang="ru-RU" dirty="0">
                <a:solidFill>
                  <a:schemeClr val="tx1"/>
                </a:solidFill>
              </a:rPr>
              <a:t> настойку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гліцериновий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мaцeрат</a:t>
            </a:r>
            <a:r>
              <a:rPr lang="ru-RU" dirty="0">
                <a:solidFill>
                  <a:schemeClr val="tx1"/>
                </a:solidFill>
              </a:rPr>
              <a:t>; для </a:t>
            </a:r>
            <a:r>
              <a:rPr lang="ru-RU" dirty="0" err="1">
                <a:solidFill>
                  <a:schemeClr val="tx1"/>
                </a:solidFill>
              </a:rPr>
              <a:t>сировини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хімічного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мінерального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безпосередньо</a:t>
            </a:r>
            <a:r>
              <a:rPr lang="ru-RU" dirty="0">
                <a:solidFill>
                  <a:schemeClr val="tx1"/>
                </a:solidFill>
              </a:rPr>
              <a:t> саму </a:t>
            </a:r>
            <a:r>
              <a:rPr lang="ru-RU" dirty="0" err="1">
                <a:solidFill>
                  <a:schemeClr val="tx1"/>
                </a:solidFill>
              </a:rPr>
              <a:t>речовину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9525" indent="34925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dirty="0">
              <a:solidFill>
                <a:schemeClr val="tx1"/>
              </a:solidFill>
            </a:endParaRPr>
          </a:p>
          <a:p>
            <a:endParaRPr lang="uk-UA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57040906"/>
              </p:ext>
            </p:extLst>
          </p:nvPr>
        </p:nvGraphicFramePr>
        <p:xfrm>
          <a:off x="481236" y="2628158"/>
          <a:ext cx="11312165" cy="3482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001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707" y="48090"/>
            <a:ext cx="10058400" cy="7987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4</a:t>
            </a:r>
            <a:r>
              <a:rPr lang="ru-RU" sz="2800" b="1" dirty="0" smtClean="0">
                <a:solidFill>
                  <a:schemeClr val="tx1"/>
                </a:solidFill>
              </a:rPr>
              <a:t>. </a:t>
            </a:r>
            <a:r>
              <a:rPr lang="ru-RU" sz="2800" b="1" dirty="0" err="1" smtClean="0">
                <a:solidFill>
                  <a:schemeClr val="tx1"/>
                </a:solidFill>
              </a:rPr>
              <a:t>Основні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технологічні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процеси,застосовувані</a:t>
            </a:r>
            <a:r>
              <a:rPr lang="ru-RU" sz="2800" b="1" dirty="0">
                <a:solidFill>
                  <a:schemeClr val="tx1"/>
                </a:solidFill>
              </a:rPr>
              <a:t> при </a:t>
            </a:r>
            <a:r>
              <a:rPr lang="ru-RU" sz="2800" b="1" dirty="0" err="1">
                <a:solidFill>
                  <a:schemeClr val="tx1"/>
                </a:solidFill>
              </a:rPr>
              <a:t>отриманні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гомеопатичних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розчинів</a:t>
            </a:r>
            <a:r>
              <a:rPr lang="ru-RU" sz="2800" b="1" dirty="0">
                <a:solidFill>
                  <a:schemeClr val="tx1"/>
                </a:solidFill>
              </a:rPr>
              <a:t>.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861" y="846848"/>
            <a:ext cx="11106035" cy="859404"/>
          </a:xfrm>
        </p:spPr>
        <p:txBody>
          <a:bodyPr>
            <a:normAutofit lnSpcReduction="10000"/>
          </a:bodyPr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З мінеральних речовин і хімічних сполук, наявних в арсеналі </a:t>
            </a:r>
            <a:r>
              <a:rPr lang="uk-UA" dirty="0" smtClean="0">
                <a:solidFill>
                  <a:schemeClr val="tx1"/>
                </a:solidFill>
              </a:rPr>
              <a:t>гомеопатичних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засобів, </a:t>
            </a:r>
            <a:r>
              <a:rPr lang="uk-UA" dirty="0">
                <a:solidFill>
                  <a:schemeClr val="tx1"/>
                </a:solidFill>
              </a:rPr>
              <a:t>готують також рідкі базисні препарати у вигляді водних або спиртових розчинів </a:t>
            </a:r>
            <a:r>
              <a:rPr lang="uk-UA" b="1" u="sng" dirty="0">
                <a:solidFill>
                  <a:schemeClr val="tx1"/>
                </a:solidFill>
              </a:rPr>
              <a:t>згідно § 5 і 6</a:t>
            </a:r>
            <a:r>
              <a:rPr lang="uk-UA" dirty="0">
                <a:solidFill>
                  <a:schemeClr val="tx1"/>
                </a:solidFill>
              </a:rPr>
              <a:t>, причому в залежності від необхідного співвідношення кожен параграф підрозділяється </a:t>
            </a:r>
            <a:r>
              <a:rPr lang="uk-UA" dirty="0" smtClean="0">
                <a:solidFill>
                  <a:schemeClr val="tx1"/>
                </a:solidFill>
              </a:rPr>
              <a:t>на два підпункти.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9230" y="1828799"/>
            <a:ext cx="11073353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 algn="ctr"/>
            <a:r>
              <a:rPr lang="uk-UA" b="1" i="1" dirty="0" smtClean="0"/>
              <a:t>ПРИГОТУВАННЯ ВОДНИХ РОЗЧИНІВ ЗГІДНО § 5 КЕРІВНИЦТВА В.ШВАБЕ</a:t>
            </a:r>
          </a:p>
          <a:p>
            <a:pPr indent="358775" algn="just"/>
            <a:r>
              <a:rPr lang="uk-UA" dirty="0" smtClean="0"/>
              <a:t>Відповідно </a:t>
            </a:r>
            <a:r>
              <a:rPr lang="uk-UA" dirty="0"/>
              <a:t>до вказівок фармакопеї дані розчини готують наступним чином</a:t>
            </a:r>
            <a:r>
              <a:rPr lang="uk-UA" dirty="0" smtClean="0"/>
              <a:t>:</a:t>
            </a:r>
          </a:p>
          <a:p>
            <a:pPr indent="358775" algn="just"/>
            <a:r>
              <a:rPr lang="uk-UA" dirty="0" smtClean="0"/>
              <a:t>а</a:t>
            </a:r>
            <a:r>
              <a:rPr lang="uk-UA" dirty="0"/>
              <a:t>) беруть 1 вагову частину лікарської речовини, розчиняють в 9 вагових частинах води очищеної</a:t>
            </a:r>
            <a:r>
              <a:rPr lang="uk-UA" dirty="0" smtClean="0"/>
              <a:t>, ретельно </a:t>
            </a:r>
            <a:r>
              <a:rPr lang="uk-UA" dirty="0"/>
              <a:t>струшують (потенціюють), потім фільтрують. Зміст лікарської речовини в розчині одно 1:10, </a:t>
            </a:r>
            <a:r>
              <a:rPr lang="uk-UA" dirty="0" smtClean="0"/>
              <a:t>тобто розчин </a:t>
            </a:r>
            <a:r>
              <a:rPr lang="uk-UA" dirty="0"/>
              <a:t>відповідає першому десятковому розведенню - </a:t>
            </a:r>
            <a:r>
              <a:rPr lang="de-DE" dirty="0"/>
              <a:t>XI </a:t>
            </a:r>
            <a:r>
              <a:rPr lang="uk-UA" dirty="0"/>
              <a:t>або </a:t>
            </a:r>
            <a:r>
              <a:rPr lang="de-DE" dirty="0"/>
              <a:t>D1</a:t>
            </a:r>
            <a:r>
              <a:rPr lang="de-DE" dirty="0" smtClean="0"/>
              <a:t>;</a:t>
            </a:r>
            <a:endParaRPr lang="uk-UA" dirty="0" smtClean="0"/>
          </a:p>
          <a:p>
            <a:pPr indent="358775" algn="just"/>
            <a:r>
              <a:rPr lang="uk-UA" dirty="0" smtClean="0"/>
              <a:t>б</a:t>
            </a:r>
            <a:r>
              <a:rPr lang="uk-UA" dirty="0"/>
              <a:t>) 1 вагову частину лікарської речовини розчиняють в 99 вагових частинах води очищеної, добре перемішують, </a:t>
            </a:r>
            <a:r>
              <a:rPr lang="uk-UA" dirty="0" smtClean="0"/>
              <a:t>тобто потенціюють, </a:t>
            </a:r>
            <a:r>
              <a:rPr lang="uk-UA" dirty="0"/>
              <a:t>після чого розчин фільтрують. В даному випадку </a:t>
            </a:r>
            <a:r>
              <a:rPr lang="uk-UA" dirty="0" smtClean="0"/>
              <a:t>вміст лікарської </a:t>
            </a:r>
            <a:r>
              <a:rPr lang="uk-UA" dirty="0"/>
              <a:t>речовини в розчині дорівнює 1: 100, а розчин відповідає першому сотенному розведення - Х2 або С1.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02216" y="4353939"/>
            <a:ext cx="10944679" cy="1754326"/>
          </a:xfrm>
          <a:prstGeom prst="rect">
            <a:avLst/>
          </a:prstGeom>
          <a:solidFill>
            <a:srgbClr val="FFCC66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Приклад. Приготувати розчин </a:t>
            </a:r>
            <a:r>
              <a:rPr lang="uk-UA" b="1" dirty="0" err="1"/>
              <a:t>Каllium</a:t>
            </a:r>
            <a:r>
              <a:rPr lang="uk-UA" b="1" dirty="0"/>
              <a:t> </a:t>
            </a:r>
            <a:r>
              <a:rPr lang="uk-UA" b="1" dirty="0" err="1"/>
              <a:t>bichromicum</a:t>
            </a:r>
            <a:r>
              <a:rPr lang="uk-UA" b="1" dirty="0"/>
              <a:t> XI 20,0</a:t>
            </a:r>
            <a:r>
              <a:rPr lang="uk-UA" b="1" dirty="0" smtClean="0"/>
              <a:t>.</a:t>
            </a:r>
          </a:p>
          <a:p>
            <a:pPr algn="just"/>
            <a:r>
              <a:rPr lang="uk-UA" dirty="0" smtClean="0"/>
              <a:t>Даний </a:t>
            </a:r>
            <a:r>
              <a:rPr lang="uk-UA" dirty="0"/>
              <a:t>розчин готують по § 5а: в тарований флакон відважують 18,0 г води очищеної, на </a:t>
            </a:r>
            <a:r>
              <a:rPr lang="uk-UA" dirty="0" smtClean="0"/>
              <a:t>ручних вагах </a:t>
            </a:r>
            <a:r>
              <a:rPr lang="uk-UA" dirty="0"/>
              <a:t>(ВР-5) відважують 2,0 г калію біхромату і розчиняють у воді при перемішуванні. Розчин фільтрують, перевіряють </a:t>
            </a:r>
            <a:r>
              <a:rPr lang="uk-UA" dirty="0" smtClean="0"/>
              <a:t>якість, реєструють </a:t>
            </a:r>
            <a:r>
              <a:rPr lang="uk-UA" dirty="0"/>
              <a:t>у спеціальному журналі, проте етикеткою до використання не оформляють, так як він є тільки проміжним продуктом і служить для дальшого розведення (потенціювання) відразу ж, тому даний розчин зберіганню не підлягає.</a:t>
            </a:r>
          </a:p>
        </p:txBody>
      </p:sp>
    </p:spTree>
    <p:extLst>
      <p:ext uri="{BB962C8B-B14F-4D97-AF65-F5344CB8AC3E}">
        <p14:creationId xmlns:p14="http://schemas.microsoft.com/office/powerpoint/2010/main" val="112447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707" y="1012843"/>
            <a:ext cx="10058400" cy="568436"/>
          </a:xfrm>
        </p:spPr>
        <p:txBody>
          <a:bodyPr>
            <a:normAutofit fontScale="90000"/>
          </a:bodyPr>
          <a:lstStyle/>
          <a:p>
            <a:pPr algn="ctr"/>
            <a:r>
              <a:rPr lang="uk-UA" i="1" dirty="0">
                <a:solidFill>
                  <a:schemeClr val="tx1"/>
                </a:solidFill>
              </a:rPr>
              <a:t>Приготування розчинів кислот.</a:t>
            </a:r>
            <a:endParaRPr lang="uk-UA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751" y="1845734"/>
            <a:ext cx="11299595" cy="19344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Для </a:t>
            </a:r>
            <a:r>
              <a:rPr lang="uk-UA" dirty="0">
                <a:solidFill>
                  <a:schemeClr val="tx1"/>
                </a:solidFill>
              </a:rPr>
              <a:t>приготування розчинів кислот за одиницю </a:t>
            </a:r>
            <a:r>
              <a:rPr lang="uk-UA" dirty="0" smtClean="0">
                <a:solidFill>
                  <a:schemeClr val="tx1"/>
                </a:solidFill>
              </a:rPr>
              <a:t>приймається кислота </a:t>
            </a:r>
            <a:r>
              <a:rPr lang="uk-UA" dirty="0">
                <a:solidFill>
                  <a:schemeClr val="tx1"/>
                </a:solidFill>
              </a:rPr>
              <a:t>в залежності від її щільності і фактичного процентного вмісту, яке </a:t>
            </a:r>
            <a:r>
              <a:rPr lang="uk-UA" dirty="0" smtClean="0">
                <a:solidFill>
                  <a:schemeClr val="tx1"/>
                </a:solidFill>
              </a:rPr>
              <a:t>описується для </a:t>
            </a:r>
            <a:r>
              <a:rPr lang="uk-UA" dirty="0">
                <a:solidFill>
                  <a:schemeClr val="tx1"/>
                </a:solidFill>
              </a:rPr>
              <a:t>кожної кислоти окремо у відповідній статті керівництва В. Швабе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Звичайні </a:t>
            </a:r>
            <a:r>
              <a:rPr lang="uk-UA" dirty="0">
                <a:solidFill>
                  <a:schemeClr val="tx1"/>
                </a:solidFill>
              </a:rPr>
              <a:t>водні розчини відразу ж використовуються для приготування лікарських форм. Я</a:t>
            </a:r>
            <a:r>
              <a:rPr lang="uk-UA" dirty="0" smtClean="0">
                <a:solidFill>
                  <a:schemeClr val="tx1"/>
                </a:solidFill>
              </a:rPr>
              <a:t>кщо розчини </a:t>
            </a:r>
            <a:r>
              <a:rPr lang="uk-UA" dirty="0">
                <a:solidFill>
                  <a:schemeClr val="tx1"/>
                </a:solidFill>
              </a:rPr>
              <a:t>підлягають зберіганню, то на етикетці крім назви лікарської речовини і </a:t>
            </a:r>
            <a:r>
              <a:rPr lang="uk-UA" dirty="0" smtClean="0">
                <a:solidFill>
                  <a:schemeClr val="tx1"/>
                </a:solidFill>
              </a:rPr>
              <a:t>розведення має </a:t>
            </a:r>
            <a:r>
              <a:rPr lang="uk-UA" dirty="0">
                <a:solidFill>
                  <a:schemeClr val="tx1"/>
                </a:solidFill>
              </a:rPr>
              <a:t>бути зазначено «водний</a:t>
            </a:r>
            <a:r>
              <a:rPr lang="uk-UA" dirty="0" smtClean="0">
                <a:solidFill>
                  <a:schemeClr val="tx1"/>
                </a:solidFill>
              </a:rPr>
              <a:t>» </a:t>
            </a:r>
            <a:r>
              <a:rPr lang="uk-UA" dirty="0">
                <a:solidFill>
                  <a:schemeClr val="tx1"/>
                </a:solidFill>
              </a:rPr>
              <a:t>і дата приготування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8751" y="3946143"/>
            <a:ext cx="11299596" cy="2031325"/>
          </a:xfrm>
          <a:prstGeom prst="rect">
            <a:avLst/>
          </a:prstGeom>
          <a:solidFill>
            <a:srgbClr val="FFCC66"/>
          </a:solidFill>
        </p:spPr>
        <p:txBody>
          <a:bodyPr wrap="square">
            <a:spAutoFit/>
          </a:bodyPr>
          <a:lstStyle/>
          <a:p>
            <a:pPr indent="358775" algn="just"/>
            <a:r>
              <a:rPr lang="uk-UA" b="1" dirty="0"/>
              <a:t>Приклад.</a:t>
            </a:r>
            <a:r>
              <a:rPr lang="uk-UA" dirty="0"/>
              <a:t> Приготувати розчин </a:t>
            </a:r>
            <a:r>
              <a:rPr lang="uk-UA" dirty="0" err="1"/>
              <a:t>Acidum</a:t>
            </a:r>
            <a:r>
              <a:rPr lang="uk-UA" dirty="0"/>
              <a:t> </a:t>
            </a:r>
            <a:r>
              <a:rPr lang="uk-UA" dirty="0" err="1"/>
              <a:t>hydrochloricum</a:t>
            </a:r>
            <a:r>
              <a:rPr lang="uk-UA" dirty="0"/>
              <a:t> XI</a:t>
            </a:r>
            <a:r>
              <a:rPr lang="uk-UA" dirty="0" smtClean="0"/>
              <a:t>. Для </a:t>
            </a:r>
            <a:r>
              <a:rPr lang="uk-UA" dirty="0"/>
              <a:t>приготування розчину використовується кислота хлористоводнева з щільністю 1,122-1,124 </a:t>
            </a:r>
            <a:r>
              <a:rPr lang="uk-UA" dirty="0" smtClean="0"/>
              <a:t>і вмістом </a:t>
            </a:r>
            <a:r>
              <a:rPr lang="uk-UA" dirty="0"/>
              <a:t>хлористого водню 24,8-25,2%, яка приймається за одиницю. перше </a:t>
            </a:r>
            <a:r>
              <a:rPr lang="uk-UA" dirty="0" smtClean="0"/>
              <a:t>десяткове розведення </a:t>
            </a:r>
            <a:r>
              <a:rPr lang="uk-UA" dirty="0"/>
              <a:t>(XI) готують наступним чином: у флакон відважують спочатку 15,0 г води очищеної, за-тим додають 10,0 г кислоти хлористоводневої, закупорюють притертою скляною пробкою </a:t>
            </a:r>
            <a:r>
              <a:rPr lang="uk-UA" dirty="0" smtClean="0"/>
              <a:t>і ретельно </a:t>
            </a:r>
            <a:r>
              <a:rPr lang="uk-UA" dirty="0"/>
              <a:t>струшують (потенціюють). Перевіряють якість </a:t>
            </a:r>
            <a:r>
              <a:rPr lang="uk-UA" dirty="0" smtClean="0"/>
              <a:t>розчину, </a:t>
            </a:r>
            <a:r>
              <a:rPr lang="uk-UA" dirty="0"/>
              <a:t>реєструють в </a:t>
            </a:r>
            <a:r>
              <a:rPr lang="uk-UA" dirty="0" smtClean="0"/>
              <a:t>спеціальному </a:t>
            </a:r>
            <a:r>
              <a:rPr lang="uk-UA" dirty="0"/>
              <a:t>журналі, але не оформляють до використання, так як він є проміжним продуктом, </a:t>
            </a:r>
            <a:r>
              <a:rPr lang="uk-UA" dirty="0" smtClean="0"/>
              <a:t>з якого </a:t>
            </a:r>
            <a:r>
              <a:rPr lang="uk-UA" dirty="0"/>
              <a:t>відразу ж готують розведення Х2 теж на воді, а подальші потенції проводять на 45% </a:t>
            </a:r>
            <a:r>
              <a:rPr lang="uk-UA" dirty="0" smtClean="0"/>
              <a:t>-</a:t>
            </a:r>
            <a:r>
              <a:rPr lang="uk-UA" dirty="0" err="1" smtClean="0"/>
              <a:t>вому</a:t>
            </a:r>
            <a:r>
              <a:rPr lang="uk-UA" dirty="0" smtClean="0"/>
              <a:t> спирті </a:t>
            </a:r>
            <a:r>
              <a:rPr lang="uk-UA" dirty="0"/>
              <a:t>згідно з вказівками керівництва В. Швабе.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06707" y="197962"/>
            <a:ext cx="10058400" cy="7447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err="1" smtClean="0">
                <a:solidFill>
                  <a:schemeClr val="tx1"/>
                </a:solidFill>
              </a:rPr>
              <a:t>Основні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технологічні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процеси,застосовувані</a:t>
            </a:r>
            <a:r>
              <a:rPr lang="ru-RU" sz="2800" b="1" dirty="0" smtClean="0">
                <a:solidFill>
                  <a:schemeClr val="tx1"/>
                </a:solidFill>
              </a:rPr>
              <a:t> при </a:t>
            </a:r>
            <a:r>
              <a:rPr lang="ru-RU" sz="2800" b="1" dirty="0" err="1" smtClean="0">
                <a:solidFill>
                  <a:schemeClr val="tx1"/>
                </a:solidFill>
              </a:rPr>
              <a:t>отриманні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гомеопатичних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розчинів</a:t>
            </a:r>
            <a:r>
              <a:rPr lang="ru-RU" sz="28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r>
              <a:rPr lang="uk-UA" sz="2200" b="1" i="1" dirty="0"/>
              <a:t>4</a:t>
            </a:r>
            <a:r>
              <a:rPr lang="uk-UA" sz="2200" b="1" i="1" dirty="0" smtClean="0"/>
              <a:t>.1. ПРИГОТУВАННЯ </a:t>
            </a:r>
            <a:r>
              <a:rPr lang="uk-UA" sz="2200" b="1" i="1" dirty="0"/>
              <a:t>ВОДНИХ РОЗЧИНІВ ЗГІДНО § 5 КЕРІВНИЦТВА </a:t>
            </a:r>
            <a:r>
              <a:rPr lang="uk-UA" sz="2200" b="1" i="1" dirty="0" smtClean="0"/>
              <a:t>В.ШВАБЕ</a:t>
            </a:r>
            <a:endParaRPr lang="uk-UA" sz="2200" b="1" i="1" dirty="0"/>
          </a:p>
        </p:txBody>
      </p:sp>
    </p:spTree>
    <p:extLst>
      <p:ext uri="{BB962C8B-B14F-4D97-AF65-F5344CB8AC3E}">
        <p14:creationId xmlns:p14="http://schemas.microsoft.com/office/powerpoint/2010/main" val="4192539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1279" y="1845734"/>
            <a:ext cx="10831398" cy="40233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Для приготування спиртових розчинів з лікарських речовин, легко розчинних у спирті</a:t>
            </a:r>
            <a:r>
              <a:rPr lang="uk-UA" dirty="0" smtClean="0">
                <a:solidFill>
                  <a:schemeClr val="tx1"/>
                </a:solidFill>
              </a:rPr>
              <a:t>, застосовують </a:t>
            </a:r>
            <a:r>
              <a:rPr lang="uk-UA" dirty="0">
                <a:solidFill>
                  <a:schemeClr val="tx1"/>
                </a:solidFill>
              </a:rPr>
              <a:t>90, 60 або 45% </a:t>
            </a:r>
            <a:r>
              <a:rPr lang="uk-UA" dirty="0" smtClean="0">
                <a:solidFill>
                  <a:schemeClr val="tx1"/>
                </a:solidFill>
              </a:rPr>
              <a:t>-вий </a:t>
            </a:r>
            <a:r>
              <a:rPr lang="uk-UA" dirty="0">
                <a:solidFill>
                  <a:schemeClr val="tx1"/>
                </a:solidFill>
              </a:rPr>
              <a:t>спирт в залежності від розчинності вихідної речовини (концентрація спирту і особливості приготування водно-спиртових розчинів окремих речовин вказуються для кожного лікарського речовини при його описі в приватній фармакопейної статті</a:t>
            </a:r>
            <a:r>
              <a:rPr lang="uk-UA" dirty="0" smtClean="0">
                <a:solidFill>
                  <a:schemeClr val="tx1"/>
                </a:solidFill>
              </a:rPr>
              <a:t>):</a:t>
            </a:r>
          </a:p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а</a:t>
            </a:r>
            <a:r>
              <a:rPr lang="uk-UA" dirty="0">
                <a:solidFill>
                  <a:schemeClr val="tx1"/>
                </a:solidFill>
              </a:rPr>
              <a:t>) 1 вагову частину лікарської речовини розчиняють в 9 вагових частинах спирту і </a:t>
            </a:r>
            <a:r>
              <a:rPr lang="uk-UA" dirty="0" smtClean="0">
                <a:solidFill>
                  <a:schemeClr val="tx1"/>
                </a:solidFill>
              </a:rPr>
              <a:t>ретельно струшують </a:t>
            </a:r>
            <a:r>
              <a:rPr lang="uk-UA" dirty="0">
                <a:solidFill>
                  <a:schemeClr val="tx1"/>
                </a:solidFill>
              </a:rPr>
              <a:t>(потенціюють), отриманий розчин відповідає змісту лікарської речовини 1:10 (перше десяткове поділ</a:t>
            </a:r>
            <a:r>
              <a:rPr lang="uk-UA" dirty="0" smtClean="0">
                <a:solidFill>
                  <a:schemeClr val="tx1"/>
                </a:solidFill>
              </a:rPr>
              <a:t>);</a:t>
            </a:r>
          </a:p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б</a:t>
            </a:r>
            <a:r>
              <a:rPr lang="uk-UA" dirty="0">
                <a:solidFill>
                  <a:schemeClr val="tx1"/>
                </a:solidFill>
              </a:rPr>
              <a:t>) 1 вагову частину лікарської речовини розчиняють в 99 вагових частинах етилового спирту </a:t>
            </a:r>
            <a:r>
              <a:rPr lang="uk-UA" dirty="0" err="1">
                <a:solidFill>
                  <a:schemeClr val="tx1"/>
                </a:solidFill>
              </a:rPr>
              <a:t>іпотенцируют</a:t>
            </a:r>
            <a:r>
              <a:rPr lang="uk-UA" dirty="0">
                <a:solidFill>
                  <a:schemeClr val="tx1"/>
                </a:solidFill>
              </a:rPr>
              <a:t>; в цьому випадку зміст лікарської речовини в розчині дорівнює 1: 100 (перше сотенне розведення</a:t>
            </a:r>
            <a:r>
              <a:rPr lang="uk-UA" dirty="0" smtClean="0">
                <a:solidFill>
                  <a:schemeClr val="tx1"/>
                </a:solidFill>
              </a:rPr>
              <a:t>).</a:t>
            </a:r>
          </a:p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На </a:t>
            </a:r>
            <a:r>
              <a:rPr lang="uk-UA" dirty="0">
                <a:solidFill>
                  <a:schemeClr val="tx1"/>
                </a:solidFill>
              </a:rPr>
              <a:t>етикетці водно-спиртового розчину або його розведення крім назви лікарської речовини і розведення повинна бути вказана концентрація спирту і дата приготування.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778" y="490193"/>
            <a:ext cx="10058400" cy="9976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err="1" smtClean="0">
                <a:solidFill>
                  <a:schemeClr val="tx1"/>
                </a:solidFill>
              </a:rPr>
              <a:t>Основні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технологічні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процеси,застосовувані</a:t>
            </a:r>
            <a:r>
              <a:rPr lang="ru-RU" sz="2800" b="1" dirty="0" smtClean="0">
                <a:solidFill>
                  <a:schemeClr val="tx1"/>
                </a:solidFill>
              </a:rPr>
              <a:t> при </a:t>
            </a:r>
            <a:r>
              <a:rPr lang="ru-RU" sz="2800" b="1" dirty="0" err="1" smtClean="0">
                <a:solidFill>
                  <a:schemeClr val="tx1"/>
                </a:solidFill>
              </a:rPr>
              <a:t>отриманні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гомеопатичних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розчинів</a:t>
            </a:r>
            <a:r>
              <a:rPr lang="ru-RU" sz="28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4</a:t>
            </a:r>
            <a:r>
              <a:rPr lang="ru-RU" sz="2800" dirty="0" smtClean="0">
                <a:solidFill>
                  <a:schemeClr val="tx1"/>
                </a:solidFill>
              </a:rPr>
              <a:t>.2. </a:t>
            </a:r>
            <a:r>
              <a:rPr lang="ru-RU" sz="2800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спиртового </a:t>
            </a:r>
            <a:r>
              <a:rPr lang="ru-RU" sz="2800" dirty="0" err="1">
                <a:solidFill>
                  <a:schemeClr val="tx1"/>
                </a:solidFill>
              </a:rPr>
              <a:t>розчину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згідно</a:t>
            </a:r>
            <a:r>
              <a:rPr lang="ru-RU" sz="2800" dirty="0">
                <a:solidFill>
                  <a:schemeClr val="tx1"/>
                </a:solidFill>
              </a:rPr>
              <a:t> § 6 </a:t>
            </a:r>
            <a:r>
              <a:rPr lang="ru-RU" sz="2800" dirty="0" err="1">
                <a:solidFill>
                  <a:schemeClr val="tx1"/>
                </a:solidFill>
              </a:rPr>
              <a:t>керівництва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в.Швабе</a:t>
            </a:r>
            <a:endParaRPr lang="uk-U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982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1225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5. Методи </a:t>
            </a:r>
            <a:r>
              <a:rPr lang="uk-UA" sz="4400" b="1" dirty="0">
                <a:solidFill>
                  <a:schemeClr val="tx1"/>
                </a:solidFill>
              </a:rPr>
              <a:t>контролю якості основних (базисних) гомеопатичних </a:t>
            </a:r>
            <a:r>
              <a:rPr lang="uk-UA" sz="4400" b="1" dirty="0" smtClean="0">
                <a:solidFill>
                  <a:schemeClr val="tx1"/>
                </a:solidFill>
              </a:rPr>
              <a:t>препаратів</a:t>
            </a:r>
            <a:endParaRPr lang="uk-UA" sz="4400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97280" y="1808027"/>
            <a:ext cx="10393994" cy="4432518"/>
          </a:xfrm>
        </p:spPr>
        <p:txBody>
          <a:bodyPr numCol="2">
            <a:normAutofit fontScale="77500" lnSpcReduction="20000"/>
          </a:bodyPr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Контроль якості основних гомеопатичних препаратів можна підрозділити на два етапи: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а) контроль фізико-хімічних властивостей і технологічних параметрів;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б) аналітичний контроль по діючих речовинах.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b="1" dirty="0">
                <a:solidFill>
                  <a:schemeClr val="tx1"/>
                </a:solidFill>
              </a:rPr>
              <a:t>Рідкі базисні препарати</a:t>
            </a:r>
            <a:r>
              <a:rPr lang="uk-UA" dirty="0">
                <a:solidFill>
                  <a:schemeClr val="tx1"/>
                </a:solidFill>
              </a:rPr>
              <a:t> (есенції, настойки, розчини) контролюють відповідно до вимог керівництва В. Швабе й ДФ за наступними показниками:</a:t>
            </a:r>
            <a:endParaRPr lang="ru-RU" dirty="0">
              <a:solidFill>
                <a:schemeClr val="tx1"/>
              </a:solidFill>
            </a:endParaRPr>
          </a:p>
          <a:p>
            <a:pPr marL="0" lvl="0" indent="358775" algn="just"/>
            <a:r>
              <a:rPr lang="uk-UA" b="1" dirty="0" smtClean="0">
                <a:solidFill>
                  <a:schemeClr val="tx1"/>
                </a:solidFill>
              </a:rPr>
              <a:t>1)відповідність </a:t>
            </a:r>
            <a:r>
              <a:rPr lang="uk-UA" b="1" dirty="0">
                <a:solidFill>
                  <a:schemeClr val="tx1"/>
                </a:solidFill>
              </a:rPr>
              <a:t>запаху й смаку;</a:t>
            </a:r>
            <a:endParaRPr lang="ru-RU" dirty="0">
              <a:solidFill>
                <a:schemeClr val="tx1"/>
              </a:solidFill>
            </a:endParaRPr>
          </a:p>
          <a:p>
            <a:pPr marL="0" lvl="0" indent="358775" algn="just"/>
            <a:r>
              <a:rPr lang="uk-UA" b="1" dirty="0" smtClean="0">
                <a:solidFill>
                  <a:schemeClr val="tx1"/>
                </a:solidFill>
              </a:rPr>
              <a:t>2)прозоріст</a:t>
            </a:r>
            <a:r>
              <a:rPr lang="uk-UA" dirty="0" smtClean="0">
                <a:solidFill>
                  <a:schemeClr val="tx1"/>
                </a:solidFill>
              </a:rPr>
              <a:t>ь </a:t>
            </a:r>
            <a:r>
              <a:rPr lang="uk-UA" dirty="0">
                <a:solidFill>
                  <a:schemeClr val="tx1"/>
                </a:solidFill>
              </a:rPr>
              <a:t>(відсутність механічних включень);</a:t>
            </a:r>
            <a:endParaRPr lang="ru-RU" dirty="0">
              <a:solidFill>
                <a:schemeClr val="tx1"/>
              </a:solidFill>
            </a:endParaRPr>
          </a:p>
          <a:p>
            <a:pPr marL="0" lvl="0" indent="358775" algn="just"/>
            <a:r>
              <a:rPr lang="uk-UA" b="1" dirty="0" smtClean="0">
                <a:solidFill>
                  <a:schemeClr val="tx1"/>
                </a:solidFill>
              </a:rPr>
              <a:t>3)відповідність </a:t>
            </a:r>
            <a:r>
              <a:rPr lang="uk-UA" b="1" dirty="0">
                <a:solidFill>
                  <a:schemeClr val="tx1"/>
                </a:solidFill>
              </a:rPr>
              <a:t>кольору</a:t>
            </a:r>
            <a:r>
              <a:rPr lang="uk-UA" dirty="0">
                <a:solidFill>
                  <a:schemeClr val="tx1"/>
                </a:solidFill>
              </a:rPr>
              <a:t>, тому що ряд препаратів, особливо приготовлених зі свіжих рослин, при тривалому зберіганні змінюють своє забарвлення (наприклад, часто спостерігається зміна зеленого фарбування в коричневе, викликане в більшості випадків зміною хлорофілу).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358775" algn="just"/>
            <a:r>
              <a:rPr lang="uk-UA" b="1" dirty="0">
                <a:solidFill>
                  <a:schemeClr val="tx1"/>
                </a:solidFill>
              </a:rPr>
              <a:t>4) капілярний і капілярно-люмінесцентний </a:t>
            </a:r>
            <a:r>
              <a:rPr lang="uk-UA" b="1" dirty="0" smtClean="0">
                <a:solidFill>
                  <a:schemeClr val="tx1"/>
                </a:solidFill>
              </a:rPr>
              <a:t>аналіз</a:t>
            </a:r>
            <a:endParaRPr lang="en-US" b="1" dirty="0" smtClean="0">
              <a:solidFill>
                <a:schemeClr val="tx1"/>
              </a:solidFill>
            </a:endParaRPr>
          </a:p>
          <a:p>
            <a:pPr marL="0" indent="358775" algn="just"/>
            <a:r>
              <a:rPr lang="en-US" b="1" dirty="0" smtClean="0">
                <a:solidFill>
                  <a:schemeClr val="tx1"/>
                </a:solidFill>
              </a:rPr>
              <a:t>5) </a:t>
            </a:r>
            <a:r>
              <a:rPr lang="uk-UA" b="1" dirty="0" smtClean="0">
                <a:solidFill>
                  <a:schemeClr val="tx1"/>
                </a:solidFill>
              </a:rPr>
              <a:t>Визначення густини рідини</a:t>
            </a:r>
          </a:p>
          <a:p>
            <a:pPr marL="179388" indent="452438" algn="just"/>
            <a:r>
              <a:rPr lang="uk-UA" b="1" dirty="0" smtClean="0">
                <a:solidFill>
                  <a:schemeClr val="tx1"/>
                </a:solidFill>
              </a:rPr>
              <a:t>6) Визначення вмісту екстракційних речовин (сухого залишку)</a:t>
            </a:r>
          </a:p>
          <a:p>
            <a:pPr marL="179388" indent="452438" algn="just"/>
            <a:r>
              <a:rPr lang="uk-UA" b="1" dirty="0" smtClean="0">
                <a:solidFill>
                  <a:schemeClr val="tx1"/>
                </a:solidFill>
              </a:rPr>
              <a:t>7) Визначення вмісту жирних рослинних </a:t>
            </a:r>
            <a:r>
              <a:rPr lang="uk-UA" b="1" dirty="0" err="1" smtClean="0">
                <a:solidFill>
                  <a:schemeClr val="tx1"/>
                </a:solidFill>
              </a:rPr>
              <a:t>масел</a:t>
            </a:r>
            <a:endParaRPr lang="uk-UA" b="1" dirty="0" smtClean="0">
              <a:solidFill>
                <a:schemeClr val="tx1"/>
              </a:solidFill>
            </a:endParaRPr>
          </a:p>
          <a:p>
            <a:pPr marL="179388" indent="452438" algn="just"/>
            <a:r>
              <a:rPr lang="ru-RU" b="1" dirty="0" smtClean="0">
                <a:solidFill>
                  <a:schemeClr val="tx1"/>
                </a:solidFill>
              </a:rPr>
              <a:t>8) </a:t>
            </a:r>
            <a:r>
              <a:rPr lang="ru-RU" b="1" dirty="0" err="1" smtClean="0">
                <a:solidFill>
                  <a:schemeClr val="tx1"/>
                </a:solidFill>
              </a:rPr>
              <a:t>Кількість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знежириного</a:t>
            </a:r>
            <a:r>
              <a:rPr lang="ru-RU" b="1" dirty="0" smtClean="0">
                <a:solidFill>
                  <a:schemeClr val="tx1"/>
                </a:solidFill>
              </a:rPr>
              <a:t> сухого </a:t>
            </a:r>
            <a:r>
              <a:rPr lang="ru-RU" b="1" dirty="0" err="1" smtClean="0">
                <a:solidFill>
                  <a:schemeClr val="tx1"/>
                </a:solidFill>
              </a:rPr>
              <a:t>залишку</a:t>
            </a:r>
            <a:endParaRPr lang="ru-RU" b="1" dirty="0" smtClean="0">
              <a:solidFill>
                <a:schemeClr val="tx1"/>
              </a:solidFill>
            </a:endParaRPr>
          </a:p>
          <a:p>
            <a:pPr marL="179388" indent="452438" algn="just"/>
            <a:r>
              <a:rPr lang="ru-RU" b="1" dirty="0" smtClean="0">
                <a:solidFill>
                  <a:schemeClr val="tx1"/>
                </a:solidFill>
              </a:rPr>
              <a:t>9) </a:t>
            </a:r>
            <a:r>
              <a:rPr lang="ru-RU" b="1" dirty="0" err="1" smtClean="0">
                <a:solidFill>
                  <a:schemeClr val="tx1"/>
                </a:solidFill>
              </a:rPr>
              <a:t>Визначення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вмісту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нерозчинних</a:t>
            </a:r>
            <a:r>
              <a:rPr lang="ru-RU" b="1" dirty="0" smtClean="0">
                <a:solidFill>
                  <a:schemeClr val="tx1"/>
                </a:solidFill>
              </a:rPr>
              <a:t> у </a:t>
            </a:r>
            <a:r>
              <a:rPr lang="ru-RU" b="1" dirty="0" err="1" smtClean="0">
                <a:solidFill>
                  <a:schemeClr val="tx1"/>
                </a:solidFill>
              </a:rPr>
              <a:t>воді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осадів</a:t>
            </a:r>
            <a:r>
              <a:rPr lang="ru-RU" b="1" dirty="0" smtClean="0">
                <a:solidFill>
                  <a:schemeClr val="tx1"/>
                </a:solidFill>
              </a:rPr>
              <a:t> в </a:t>
            </a:r>
            <a:r>
              <a:rPr lang="ru-RU" b="1" dirty="0" err="1" smtClean="0">
                <a:solidFill>
                  <a:schemeClr val="tx1"/>
                </a:solidFill>
              </a:rPr>
              <a:t>ексракційному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залишку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настойок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або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есенцій</a:t>
            </a:r>
            <a:r>
              <a:rPr lang="ru-RU" b="1" dirty="0" smtClean="0">
                <a:solidFill>
                  <a:schemeClr val="tx1"/>
                </a:solidFill>
              </a:rPr>
              <a:t> приготовлений по методу 1-3</a:t>
            </a:r>
          </a:p>
          <a:p>
            <a:pPr marL="179388" indent="452438" algn="just"/>
            <a:r>
              <a:rPr lang="ru-RU" b="1" dirty="0" smtClean="0">
                <a:solidFill>
                  <a:schemeClr val="tx1"/>
                </a:solidFill>
              </a:rPr>
              <a:t>10)</a:t>
            </a:r>
            <a:r>
              <a:rPr lang="ru-RU" b="1" dirty="0" err="1" smtClean="0">
                <a:solidFill>
                  <a:schemeClr val="tx1"/>
                </a:solidFill>
              </a:rPr>
              <a:t>Визначення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вмісту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етилового</a:t>
            </a:r>
            <a:r>
              <a:rPr lang="ru-RU" b="1" dirty="0" smtClean="0">
                <a:solidFill>
                  <a:schemeClr val="tx1"/>
                </a:solidFill>
              </a:rPr>
              <a:t> спирту</a:t>
            </a:r>
          </a:p>
          <a:p>
            <a:pPr marL="179388" indent="452438" algn="just"/>
            <a:r>
              <a:rPr lang="ru-RU" b="1" dirty="0" smtClean="0">
                <a:solidFill>
                  <a:schemeClr val="tx1"/>
                </a:solidFill>
              </a:rPr>
              <a:t>11) </a:t>
            </a:r>
            <a:r>
              <a:rPr lang="ru-RU" b="1" dirty="0" err="1" smtClean="0">
                <a:solidFill>
                  <a:schemeClr val="tx1"/>
                </a:solidFill>
              </a:rPr>
              <a:t>Визначення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вмісту</a:t>
            </a:r>
            <a:r>
              <a:rPr lang="ru-RU" b="1" dirty="0" smtClean="0">
                <a:solidFill>
                  <a:schemeClr val="tx1"/>
                </a:solidFill>
              </a:rPr>
              <a:t> тяжких </a:t>
            </a:r>
            <a:r>
              <a:rPr lang="ru-RU" b="1" dirty="0" err="1" smtClean="0">
                <a:solidFill>
                  <a:schemeClr val="tx1"/>
                </a:solidFill>
              </a:rPr>
              <a:t>металів</a:t>
            </a:r>
            <a:endParaRPr lang="ru-RU" b="1" dirty="0" smtClean="0">
              <a:solidFill>
                <a:schemeClr val="tx1"/>
              </a:solidFill>
            </a:endParaRPr>
          </a:p>
          <a:p>
            <a:pPr marL="179388" indent="452438" algn="just"/>
            <a:r>
              <a:rPr lang="ru-RU" b="1" dirty="0" smtClean="0">
                <a:solidFill>
                  <a:schemeClr val="tx1"/>
                </a:solidFill>
              </a:rPr>
              <a:t>12) </a:t>
            </a:r>
            <a:r>
              <a:rPr lang="ru-RU" b="1" dirty="0" err="1" smtClean="0">
                <a:solidFill>
                  <a:schemeClr val="tx1"/>
                </a:solidFill>
              </a:rPr>
              <a:t>Рівномірність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розподілення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лікарської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речовини</a:t>
            </a:r>
            <a:endParaRPr lang="ru-RU" b="1" dirty="0" smtClean="0">
              <a:solidFill>
                <a:schemeClr val="tx1"/>
              </a:solidFill>
            </a:endParaRPr>
          </a:p>
          <a:p>
            <a:pPr marL="179388" indent="452438" algn="just"/>
            <a:endParaRPr lang="ru-RU" b="1" dirty="0">
              <a:solidFill>
                <a:schemeClr val="tx1"/>
              </a:solidFill>
            </a:endParaRPr>
          </a:p>
          <a:p>
            <a:pPr marL="179388" lvl="0" indent="452438" algn="just"/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797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757" y="129148"/>
            <a:ext cx="10058400" cy="8041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6. Розведення есенцій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786" y="2005989"/>
            <a:ext cx="10855908" cy="4023360"/>
          </a:xfrm>
        </p:spPr>
        <p:txBody>
          <a:bodyPr>
            <a:normAutofit/>
          </a:bodyPr>
          <a:lstStyle/>
          <a:p>
            <a:pPr marL="0" indent="352425" algn="just"/>
            <a:r>
              <a:rPr lang="uk-UA" dirty="0">
                <a:solidFill>
                  <a:schemeClr val="tx1"/>
                </a:solidFill>
              </a:rPr>
              <a:t>З вихідних тинктур і субстанцій готують проміжні потенції або </a:t>
            </a:r>
            <a:r>
              <a:rPr lang="uk-UA" dirty="0" err="1">
                <a:solidFill>
                  <a:schemeClr val="tx1"/>
                </a:solidFill>
              </a:rPr>
              <a:t>динамізувати</a:t>
            </a:r>
            <a:r>
              <a:rPr lang="uk-UA" dirty="0">
                <a:solidFill>
                  <a:schemeClr val="tx1"/>
                </a:solidFill>
              </a:rPr>
              <a:t> розведення з використанням відповідної шкали. </a:t>
            </a:r>
            <a:r>
              <a:rPr lang="ru-RU" dirty="0" err="1">
                <a:solidFill>
                  <a:schemeClr val="tx1"/>
                </a:solidFill>
              </a:rPr>
              <a:t>Досягається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послідовним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роздроблення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розведенням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розчиннику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розтиранням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молочним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цукром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Частинки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доведені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найменшого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субмолекулярного</a:t>
            </a:r>
            <a:r>
              <a:rPr lang="ru-RU" dirty="0">
                <a:solidFill>
                  <a:schemeClr val="tx1"/>
                </a:solidFill>
              </a:rPr>
              <a:t> стану, </a:t>
            </a:r>
            <a:r>
              <a:rPr lang="ru-RU" dirty="0" err="1">
                <a:solidFill>
                  <a:schemeClr val="tx1"/>
                </a:solidFill>
              </a:rPr>
              <a:t>володіють</a:t>
            </a:r>
            <a:r>
              <a:rPr lang="ru-RU" dirty="0">
                <a:solidFill>
                  <a:schemeClr val="tx1"/>
                </a:solidFill>
              </a:rPr>
              <a:t> великою </a:t>
            </a:r>
            <a:r>
              <a:rPr lang="ru-RU" dirty="0" err="1">
                <a:solidFill>
                  <a:schemeClr val="tx1"/>
                </a:solidFill>
              </a:rPr>
              <a:t>поверхнею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втрачають</a:t>
            </a:r>
            <a:r>
              <a:rPr lang="ru-RU" dirty="0">
                <a:solidFill>
                  <a:schemeClr val="tx1"/>
                </a:solidFill>
              </a:rPr>
              <a:t> свою </a:t>
            </a:r>
            <a:r>
              <a:rPr lang="ru-RU" dirty="0" err="1">
                <a:solidFill>
                  <a:schemeClr val="tx1"/>
                </a:solidFill>
              </a:rPr>
              <a:t>токсичність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набувають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високу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лікувальну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активність</a:t>
            </a:r>
            <a:r>
              <a:rPr lang="ru-RU" dirty="0">
                <a:solidFill>
                  <a:schemeClr val="tx1"/>
                </a:solidFill>
              </a:rPr>
              <a:t>, для </a:t>
            </a:r>
            <a:r>
              <a:rPr lang="ru-RU" dirty="0" err="1">
                <a:solidFill>
                  <a:schemeClr val="tx1"/>
                </a:solidFill>
              </a:rPr>
              <a:t>чого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кожного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енергійно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струшується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тверді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протягом</a:t>
            </a:r>
            <a:r>
              <a:rPr lang="ru-RU" dirty="0">
                <a:solidFill>
                  <a:schemeClr val="tx1"/>
                </a:solidFill>
              </a:rPr>
              <a:t> 10 секунд (10 </a:t>
            </a:r>
            <a:r>
              <a:rPr lang="ru-RU" dirty="0" err="1">
                <a:solidFill>
                  <a:schemeClr val="tx1"/>
                </a:solidFill>
              </a:rPr>
              <a:t>рухів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pPr marL="0" indent="352425" algn="just"/>
            <a:r>
              <a:rPr lang="uk-UA" dirty="0">
                <a:solidFill>
                  <a:schemeClr val="tx1"/>
                </a:solidFill>
              </a:rPr>
              <a:t>В </a:t>
            </a:r>
            <a:r>
              <a:rPr lang="uk-UA" dirty="0" smtClean="0">
                <a:solidFill>
                  <a:schemeClr val="tx1"/>
                </a:solidFill>
              </a:rPr>
              <a:t>ГП </a:t>
            </a:r>
            <a:r>
              <a:rPr lang="uk-UA" dirty="0">
                <a:solidFill>
                  <a:schemeClr val="tx1"/>
                </a:solidFill>
              </a:rPr>
              <a:t>використовуються в основному 2 ступеня розведення: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352425" algn="just"/>
            <a:r>
              <a:rPr lang="uk-UA" dirty="0" smtClean="0">
                <a:solidFill>
                  <a:schemeClr val="tx1"/>
                </a:solidFill>
              </a:rPr>
              <a:t>1</a:t>
            </a:r>
            <a:r>
              <a:rPr lang="uk-UA" dirty="0">
                <a:solidFill>
                  <a:schemeClr val="tx1"/>
                </a:solidFill>
              </a:rPr>
              <a:t>) Десяткова (</a:t>
            </a:r>
            <a:r>
              <a:rPr lang="uk-UA" dirty="0" err="1">
                <a:solidFill>
                  <a:schemeClr val="tx1"/>
                </a:solidFill>
              </a:rPr>
              <a:t>Децімальная</a:t>
            </a:r>
            <a:r>
              <a:rPr lang="uk-UA" dirty="0">
                <a:solidFill>
                  <a:schemeClr val="tx1"/>
                </a:solidFill>
              </a:rPr>
              <a:t>) шкала, яка позначається буквою Д або римською цифрою Х: Д1, Х1.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352425" algn="just"/>
            <a:r>
              <a:rPr lang="uk-UA" dirty="0" smtClean="0">
                <a:solidFill>
                  <a:schemeClr val="tx1"/>
                </a:solidFill>
              </a:rPr>
              <a:t>2</a:t>
            </a:r>
            <a:r>
              <a:rPr lang="uk-UA" dirty="0">
                <a:solidFill>
                  <a:schemeClr val="tx1"/>
                </a:solidFill>
              </a:rPr>
              <a:t>) Сотенна (</a:t>
            </a:r>
            <a:r>
              <a:rPr lang="uk-UA" dirty="0" err="1">
                <a:solidFill>
                  <a:schemeClr val="tx1"/>
                </a:solidFill>
              </a:rPr>
              <a:t>центісімальная</a:t>
            </a:r>
            <a:r>
              <a:rPr lang="uk-UA" dirty="0">
                <a:solidFill>
                  <a:schemeClr val="tx1"/>
                </a:solidFill>
              </a:rPr>
              <a:t>), що позначається буквами С, СН, СК або зовсім без букв, а тільки арабською цифрою: С1, СН1, СК1, 1. С. </a:t>
            </a:r>
            <a:r>
              <a:rPr lang="uk-UA" dirty="0" err="1">
                <a:solidFill>
                  <a:schemeClr val="tx1"/>
                </a:solidFill>
              </a:rPr>
              <a:t>Ганеманн</a:t>
            </a:r>
            <a:r>
              <a:rPr lang="uk-UA" dirty="0">
                <a:solidFill>
                  <a:schemeClr val="tx1"/>
                </a:solidFill>
              </a:rPr>
              <a:t> працював спочатку з сотенної шкалою, а потім перейшов до 1: 1000 (шкала М) і 1: 50000 (шкала LM). </a:t>
            </a:r>
            <a:endParaRPr lang="ru-RU" dirty="0">
              <a:solidFill>
                <a:schemeClr val="tx1"/>
              </a:solidFill>
            </a:endParaRPr>
          </a:p>
          <a:p>
            <a:pPr marL="0" indent="352425"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712643" y="1017135"/>
            <a:ext cx="999241" cy="9049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6175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37328"/>
            <a:ext cx="10058400" cy="106522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7. </a:t>
            </a:r>
            <a:r>
              <a:rPr lang="ru-RU" sz="3600" b="1" dirty="0" err="1" smtClean="0">
                <a:solidFill>
                  <a:schemeClr val="tx1"/>
                </a:solidFill>
              </a:rPr>
              <a:t>Розчини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chemeClr val="tx1"/>
                </a:solidFill>
              </a:rPr>
              <a:t>і </a:t>
            </a:r>
            <a:r>
              <a:rPr lang="ru-RU" sz="3600" b="1" dirty="0" err="1">
                <a:solidFill>
                  <a:schemeClr val="tx1"/>
                </a:solidFill>
              </a:rPr>
              <a:t>розведення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гомеопатичні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chemeClr val="tx1"/>
                </a:solidFill>
              </a:rPr>
              <a:t>для </a:t>
            </a:r>
            <a:r>
              <a:rPr lang="ru-RU" sz="3600" b="1" dirty="0" err="1">
                <a:solidFill>
                  <a:schemeClr val="tx1"/>
                </a:solidFill>
              </a:rPr>
              <a:t>внутрішнього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застосування</a:t>
            </a:r>
            <a:endParaRPr lang="uk-UA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3813" y="1855161"/>
            <a:ext cx="10865334" cy="4023360"/>
          </a:xfrm>
        </p:spPr>
        <p:txBody>
          <a:bodyPr>
            <a:normAutofit/>
          </a:bodyPr>
          <a:lstStyle/>
          <a:p>
            <a:pPr marL="0" indent="358775" algn="just"/>
            <a:r>
              <a:rPr lang="ru-RU" b="1" i="1" dirty="0" err="1" smtClean="0">
                <a:solidFill>
                  <a:schemeClr val="tx1"/>
                </a:solidFill>
              </a:rPr>
              <a:t>Розчини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і </a:t>
            </a:r>
            <a:r>
              <a:rPr lang="ru-RU" b="1" i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гомеопатичні</a:t>
            </a:r>
            <a:r>
              <a:rPr lang="ru-RU" b="1" i="1" dirty="0" smtClean="0">
                <a:solidFill>
                  <a:schemeClr val="tx1"/>
                </a:solidFill>
              </a:rPr>
              <a:t> (</a:t>
            </a:r>
            <a:r>
              <a:rPr lang="de-DE" b="1" i="1" dirty="0" smtClean="0">
                <a:solidFill>
                  <a:schemeClr val="tx1"/>
                </a:solidFill>
              </a:rPr>
              <a:t>Solutiones et </a:t>
            </a:r>
            <a:r>
              <a:rPr lang="de-DE" b="1" i="1" dirty="0" err="1" smtClean="0">
                <a:solidFill>
                  <a:schemeClr val="tx1"/>
                </a:solidFill>
              </a:rPr>
              <a:t>dilutiones</a:t>
            </a:r>
            <a:r>
              <a:rPr lang="de-DE" b="1" i="1" dirty="0" smtClean="0">
                <a:solidFill>
                  <a:schemeClr val="tx1"/>
                </a:solidFill>
              </a:rPr>
              <a:t> </a:t>
            </a:r>
            <a:r>
              <a:rPr lang="de-DE" b="1" i="1" dirty="0" err="1" smtClean="0">
                <a:solidFill>
                  <a:schemeClr val="tx1"/>
                </a:solidFill>
              </a:rPr>
              <a:t>homoeopathscae</a:t>
            </a:r>
            <a:r>
              <a:rPr lang="de-DE" b="1" i="1" dirty="0" smtClean="0">
                <a:solidFill>
                  <a:schemeClr val="tx1"/>
                </a:solidFill>
              </a:rPr>
              <a:t>)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 err="1">
                <a:solidFill>
                  <a:schemeClr val="tx1"/>
                </a:solidFill>
              </a:rPr>
              <a:t>внутрішнього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застосування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представляють</a:t>
            </a:r>
            <a:r>
              <a:rPr lang="ru-RU" dirty="0">
                <a:solidFill>
                  <a:schemeClr val="tx1"/>
                </a:solidFill>
              </a:rPr>
              <a:t> собою </a:t>
            </a:r>
            <a:r>
              <a:rPr lang="ru-RU" dirty="0" err="1">
                <a:solidFill>
                  <a:schemeClr val="tx1"/>
                </a:solidFill>
              </a:rPr>
              <a:t>рідку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однорідну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гомогенну</a:t>
            </a:r>
            <a:r>
              <a:rPr lang="ru-RU" dirty="0">
                <a:solidFill>
                  <a:schemeClr val="tx1"/>
                </a:solidFill>
              </a:rPr>
              <a:t>) систему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відповідному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розчиннику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вимогам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відповідності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Інструкцією</a:t>
            </a:r>
            <a:r>
              <a:rPr lang="ru-RU" dirty="0">
                <a:solidFill>
                  <a:schemeClr val="tx1"/>
                </a:solidFill>
              </a:rPr>
              <a:t> по </a:t>
            </a:r>
            <a:r>
              <a:rPr lang="ru-RU" dirty="0" err="1">
                <a:solidFill>
                  <a:schemeClr val="tx1"/>
                </a:solidFill>
              </a:rPr>
              <a:t>санітарно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протиепідемічному</a:t>
            </a:r>
            <a:r>
              <a:rPr lang="ru-RU" dirty="0">
                <a:solidFill>
                  <a:schemeClr val="tx1"/>
                </a:solidFill>
              </a:rPr>
              <a:t> режиму аптек (наказ МОЗ </a:t>
            </a:r>
            <a:r>
              <a:rPr lang="ru-RU" dirty="0" err="1">
                <a:solidFill>
                  <a:schemeClr val="tx1"/>
                </a:solidFill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 №139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14.06.1999р</a:t>
            </a:r>
            <a:r>
              <a:rPr lang="ru-RU" dirty="0" smtClean="0">
                <a:solidFill>
                  <a:schemeClr val="tx1"/>
                </a:solidFill>
              </a:rPr>
              <a:t>.).</a:t>
            </a:r>
          </a:p>
          <a:p>
            <a:pPr marL="0" indent="358775" algn="just">
              <a:buFont typeface="Arial" panose="020B0604020202020204" pitchFamily="34" charset="0"/>
              <a:buChar char="•"/>
            </a:pPr>
            <a:r>
              <a:rPr lang="uk-UA" b="1" i="1" u="sng" dirty="0">
                <a:solidFill>
                  <a:schemeClr val="tx1"/>
                </a:solidFill>
              </a:rPr>
              <a:t>Мікстури (</a:t>
            </a:r>
            <a:r>
              <a:rPr lang="uk-UA" b="1" i="1" u="sng" dirty="0" err="1">
                <a:solidFill>
                  <a:schemeClr val="tx1"/>
                </a:solidFill>
              </a:rPr>
              <a:t>Mixtural</a:t>
            </a:r>
            <a:r>
              <a:rPr lang="uk-UA" b="1" i="1" u="sng" dirty="0">
                <a:solidFill>
                  <a:schemeClr val="tx1"/>
                </a:solidFill>
              </a:rPr>
              <a:t>) </a:t>
            </a:r>
            <a:r>
              <a:rPr lang="uk-UA" dirty="0">
                <a:solidFill>
                  <a:schemeClr val="tx1"/>
                </a:solidFill>
              </a:rPr>
              <a:t>в гомеопатичній практиці використовують дуже </a:t>
            </a:r>
            <a:r>
              <a:rPr lang="uk-UA" dirty="0" err="1">
                <a:solidFill>
                  <a:schemeClr val="tx1"/>
                </a:solidFill>
              </a:rPr>
              <a:t>рідко</a:t>
            </a:r>
            <a:r>
              <a:rPr lang="uk-UA" dirty="0">
                <a:solidFill>
                  <a:schemeClr val="tx1"/>
                </a:solidFill>
              </a:rPr>
              <a:t>, іноді їх застосовують в дитячій практиці.</a:t>
            </a:r>
          </a:p>
          <a:p>
            <a:pPr marL="0" indent="358775" algn="just">
              <a:buFont typeface="Arial" panose="020B0604020202020204" pitchFamily="34" charset="0"/>
              <a:buChar char="•"/>
            </a:pPr>
            <a:r>
              <a:rPr lang="uk-UA" b="1" i="1" u="sng" dirty="0">
                <a:solidFill>
                  <a:schemeClr val="tx1"/>
                </a:solidFill>
              </a:rPr>
              <a:t>Краплі (</a:t>
            </a:r>
            <a:r>
              <a:rPr lang="uk-UA" b="1" i="1" u="sng" dirty="0" err="1">
                <a:solidFill>
                  <a:schemeClr val="tx1"/>
                </a:solidFill>
              </a:rPr>
              <a:t>Guttal</a:t>
            </a:r>
            <a:r>
              <a:rPr lang="uk-UA" b="1" i="1" u="sng" dirty="0">
                <a:solidFill>
                  <a:schemeClr val="tx1"/>
                </a:solidFill>
              </a:rPr>
              <a:t>) </a:t>
            </a:r>
            <a:r>
              <a:rPr lang="uk-UA" dirty="0">
                <a:solidFill>
                  <a:schemeClr val="tx1"/>
                </a:solidFill>
              </a:rPr>
              <a:t>– лікарська форма, яка найчастіше використовується для лікування, вони дозуються піпеткою або пробкою-</a:t>
            </a:r>
            <a:r>
              <a:rPr lang="uk-UA" dirty="0" err="1">
                <a:solidFill>
                  <a:schemeClr val="tx1"/>
                </a:solidFill>
              </a:rPr>
              <a:t>краплеміром</a:t>
            </a:r>
            <a:r>
              <a:rPr lang="uk-UA" dirty="0">
                <a:solidFill>
                  <a:schemeClr val="tx1"/>
                </a:solidFill>
              </a:rPr>
              <a:t> (пробкою - дозатором). Якщо в рецепті не вказана кількість препарату, то відпускають 10,0г.</a:t>
            </a: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37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Запишіть мене у &quot;супруноботи&quot;, або черговий раз про гомеопатію | Українська  правда _Житт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865" y="3874417"/>
            <a:ext cx="3724529" cy="248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986" y="471339"/>
            <a:ext cx="10516543" cy="97096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8. Рідкі </a:t>
            </a:r>
            <a:r>
              <a:rPr lang="uk-UA" sz="3200" b="1" dirty="0" err="1" smtClean="0">
                <a:solidFill>
                  <a:schemeClr val="tx1"/>
                </a:solidFill>
              </a:rPr>
              <a:t>роведення</a:t>
            </a:r>
            <a:r>
              <a:rPr lang="uk-UA" sz="3200" b="1" dirty="0" smtClean="0">
                <a:solidFill>
                  <a:schemeClr val="tx1"/>
                </a:solidFill>
              </a:rPr>
              <a:t> із </a:t>
            </a:r>
            <a:r>
              <a:rPr lang="uk-UA" sz="3200" b="1" dirty="0" err="1" smtClean="0">
                <a:solidFill>
                  <a:schemeClr val="tx1"/>
                </a:solidFill>
              </a:rPr>
              <a:t>тритурацій</a:t>
            </a:r>
            <a:r>
              <a:rPr lang="uk-UA" sz="3200" b="1" dirty="0" smtClean="0">
                <a:solidFill>
                  <a:schemeClr val="tx1"/>
                </a:solidFill>
              </a:rPr>
              <a:t> (порошкових розтирань) нерозчинних речовин та отрут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4" name="Выноска 1 (с границей) 3"/>
          <p:cNvSpPr/>
          <p:nvPr/>
        </p:nvSpPr>
        <p:spPr>
          <a:xfrm>
            <a:off x="3472836" y="1878762"/>
            <a:ext cx="7522589" cy="1920240"/>
          </a:xfrm>
          <a:prstGeom prst="accentCallout1">
            <a:avLst/>
          </a:prstGeom>
          <a:solidFill>
            <a:srgbClr val="FFCC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358775" algn="just"/>
            <a:r>
              <a:rPr lang="ru-RU" sz="2400" dirty="0" err="1">
                <a:solidFill>
                  <a:schemeClr val="tx1"/>
                </a:solidFill>
              </a:rPr>
              <a:t>Необхідно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відмітити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розчини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гомеопатії</a:t>
            </a:r>
            <a:r>
              <a:rPr lang="ru-RU" sz="2400" dirty="0">
                <a:solidFill>
                  <a:schemeClr val="tx1"/>
                </a:solidFill>
              </a:rPr>
              <a:t> не </a:t>
            </a:r>
            <a:r>
              <a:rPr lang="ru-RU" sz="2400" dirty="0" err="1">
                <a:solidFill>
                  <a:schemeClr val="tx1"/>
                </a:solidFill>
              </a:rPr>
              <a:t>завжди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бувають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істинними</a:t>
            </a:r>
            <a:r>
              <a:rPr lang="ru-RU" sz="2400" dirty="0">
                <a:solidFill>
                  <a:schemeClr val="tx1"/>
                </a:solidFill>
              </a:rPr>
              <a:t> –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назвою</a:t>
            </a:r>
            <a:r>
              <a:rPr lang="ru-RU" sz="2400" dirty="0">
                <a:solidFill>
                  <a:schemeClr val="tx1"/>
                </a:solidFill>
              </a:rPr>
              <a:t> “</a:t>
            </a:r>
            <a:r>
              <a:rPr lang="ru-RU" sz="2400" dirty="0" err="1">
                <a:solidFill>
                  <a:schemeClr val="tx1"/>
                </a:solidFill>
              </a:rPr>
              <a:t>ділюції</a:t>
            </a:r>
            <a:r>
              <a:rPr lang="ru-RU" sz="2400" dirty="0">
                <a:solidFill>
                  <a:schemeClr val="tx1"/>
                </a:solidFill>
              </a:rPr>
              <a:t>” </a:t>
            </a:r>
            <a:r>
              <a:rPr lang="ru-RU" sz="2400" dirty="0" err="1">
                <a:solidFill>
                  <a:schemeClr val="tx1"/>
                </a:solidFill>
              </a:rPr>
              <a:t>розуміють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суспензії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нерозчинних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речовин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indent="358775" algn="just"/>
            <a:r>
              <a:rPr lang="ru-RU" sz="2400" dirty="0"/>
              <a:t>Так, </a:t>
            </a:r>
            <a:r>
              <a:rPr lang="ru-RU" sz="2400" dirty="0" err="1"/>
              <a:t>рідкі</a:t>
            </a:r>
            <a:r>
              <a:rPr lang="ru-RU" sz="2400" dirty="0"/>
              <a:t> </a:t>
            </a:r>
            <a:r>
              <a:rPr lang="ru-RU" sz="2400" dirty="0" err="1"/>
              <a:t>розведення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готувати</a:t>
            </a:r>
            <a:r>
              <a:rPr lang="ru-RU" sz="2400" dirty="0"/>
              <a:t> з </a:t>
            </a:r>
            <a:r>
              <a:rPr lang="ru-RU" sz="2400" dirty="0" err="1"/>
              <a:t>тритурацій</a:t>
            </a:r>
            <a:r>
              <a:rPr lang="ru-RU" sz="2400" dirty="0"/>
              <a:t> (</a:t>
            </a:r>
            <a:r>
              <a:rPr lang="ru-RU" sz="2400" dirty="0" err="1"/>
              <a:t>порошкових</a:t>
            </a:r>
            <a:r>
              <a:rPr lang="ru-RU" sz="2400" dirty="0"/>
              <a:t> </a:t>
            </a:r>
            <a:r>
              <a:rPr lang="ru-RU" sz="2400" dirty="0" err="1"/>
              <a:t>розтирань</a:t>
            </a:r>
            <a:r>
              <a:rPr lang="ru-RU" sz="2400" dirty="0"/>
              <a:t>) </a:t>
            </a:r>
            <a:r>
              <a:rPr lang="ru-RU" sz="2400" dirty="0" err="1"/>
              <a:t>двома</a:t>
            </a:r>
            <a:r>
              <a:rPr lang="ru-RU" sz="2400" dirty="0"/>
              <a:t> способами. 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733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949" y="441139"/>
            <a:ext cx="10058400" cy="537328"/>
          </a:xfrm>
        </p:spPr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8.1. Спосіб </a:t>
            </a:r>
            <a:r>
              <a:rPr lang="uk-UA" b="1" dirty="0">
                <a:solidFill>
                  <a:schemeClr val="tx1"/>
                </a:solidFill>
              </a:rPr>
              <a:t>1.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3753529"/>
              </p:ext>
            </p:extLst>
          </p:nvPr>
        </p:nvGraphicFramePr>
        <p:xfrm>
          <a:off x="823903" y="1214137"/>
          <a:ext cx="10535396" cy="475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9542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99621"/>
            <a:ext cx="10058400" cy="874772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8.2. Спосіб </a:t>
            </a:r>
            <a:r>
              <a:rPr lang="uk-UA" b="1" dirty="0">
                <a:solidFill>
                  <a:schemeClr val="tx1"/>
                </a:solidFill>
              </a:rPr>
              <a:t>2.</a:t>
            </a:r>
            <a:r>
              <a:rPr lang="uk-UA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333020"/>
              </p:ext>
            </p:extLst>
          </p:nvPr>
        </p:nvGraphicFramePr>
        <p:xfrm>
          <a:off x="1097280" y="1845733"/>
          <a:ext cx="10058400" cy="4121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888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омеопатия с листьями и целебными травами для производства масла на  деревянном фоне, вид сверху Стоковое Изображение - изображение  насчитывающей : 156178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61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507" y="94756"/>
            <a:ext cx="7311429" cy="8597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uk-UA" sz="2800" b="1" dirty="0" smtClean="0">
                <a:solidFill>
                  <a:schemeClr val="tx1"/>
                </a:solidFill>
              </a:rPr>
              <a:t>8.3.Приклад: 	</a:t>
            </a:r>
            <a:r>
              <a:rPr lang="en-US" sz="2800" b="1" dirty="0" err="1" smtClean="0">
                <a:solidFill>
                  <a:schemeClr val="tx1"/>
                </a:solidFill>
              </a:rPr>
              <a:t>Zincum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metalicum</a:t>
            </a:r>
            <a:r>
              <a:rPr lang="en-US" sz="2800" b="1" dirty="0" smtClean="0">
                <a:solidFill>
                  <a:schemeClr val="tx1"/>
                </a:solidFill>
              </a:rPr>
              <a:t> 6 10,0 dil.</a:t>
            </a:r>
          </a:p>
          <a:p>
            <a:pPr marL="871400" lvl="5" indent="0" algn="just">
              <a:buNone/>
            </a:pPr>
            <a:r>
              <a:rPr lang="uk-UA" sz="2800" b="1" dirty="0" smtClean="0">
                <a:solidFill>
                  <a:schemeClr val="tx1"/>
                </a:solidFill>
              </a:rPr>
              <a:t>		По 6-8 крапель згідно розкладу</a:t>
            </a:r>
            <a:endParaRPr lang="uk-UA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66" y="5041144"/>
            <a:ext cx="3738244" cy="1765723"/>
          </a:xfrm>
          <a:prstGeom prst="rect">
            <a:avLst/>
          </a:prstGeom>
        </p:spPr>
      </p:pic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477154"/>
              </p:ext>
            </p:extLst>
          </p:nvPr>
        </p:nvGraphicFramePr>
        <p:xfrm>
          <a:off x="4898325" y="1033424"/>
          <a:ext cx="7188503" cy="574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8937944"/>
              </p:ext>
            </p:extLst>
          </p:nvPr>
        </p:nvGraphicFramePr>
        <p:xfrm>
          <a:off x="81026" y="1062446"/>
          <a:ext cx="4736273" cy="3927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50344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0515" y="622169"/>
            <a:ext cx="10058400" cy="6815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9</a:t>
            </a:r>
            <a:r>
              <a:rPr lang="uk-UA" b="1" dirty="0" smtClean="0">
                <a:solidFill>
                  <a:schemeClr val="tx1"/>
                </a:solidFill>
              </a:rPr>
              <a:t>. Приготування сиропів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2169" y="1845734"/>
            <a:ext cx="10935093" cy="4023360"/>
          </a:xfrm>
        </p:spPr>
        <p:txBody>
          <a:bodyPr/>
          <a:lstStyle/>
          <a:p>
            <a:pPr marL="0" indent="358775" algn="just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tx1"/>
                </a:solidFill>
              </a:rPr>
              <a:t>Сиропи гомеопатичні-</a:t>
            </a:r>
            <a:r>
              <a:rPr lang="uk-UA" dirty="0">
                <a:solidFill>
                  <a:schemeClr val="tx1"/>
                </a:solidFill>
              </a:rPr>
              <a:t>рідка лікарська форма, що представляє собою концентрований розчин цукру, що містить настойки гомеопатичні, розведення гомеопатичні,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і призначена для прийому </a:t>
            </a:r>
            <a:r>
              <a:rPr lang="uk-UA" dirty="0" smtClean="0">
                <a:solidFill>
                  <a:schemeClr val="tx1"/>
                </a:solidFill>
              </a:rPr>
              <a:t>всередину.</a:t>
            </a: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Сиропи готують шляхом розчинення цукру в очищеній воді при нагріванні при температурі понад 100° С з концентрацією не більше 72%. Отриманий розчин фільтрують в гарячому вигляді в стерильну ємність. У </a:t>
            </a:r>
            <a:r>
              <a:rPr lang="uk-UA" dirty="0" smtClean="0">
                <a:solidFill>
                  <a:schemeClr val="tx1"/>
                </a:solidFill>
              </a:rPr>
              <a:t>застиглу </a:t>
            </a:r>
            <a:r>
              <a:rPr lang="uk-UA" dirty="0">
                <a:solidFill>
                  <a:schemeClr val="tx1"/>
                </a:solidFill>
              </a:rPr>
              <a:t>масу сиропу можуть бути введені настойки гомеопатичні, розведення гомеопатичні,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або субстанції в твердому вигляді.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Концентрація цукру в лікарській формі повинна бути не менше 64%. Як консервант може бути використаний спирт етиловий. Отриманий сироп проціджують через щільну тканину або фільтрують через паперовий фільтр.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buFont typeface="Arial" panose="020B0604020202020204" pitchFamily="34" charset="0"/>
              <a:buChar char="•"/>
            </a:pP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576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20511"/>
            <a:ext cx="10058400" cy="78993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/>
              <a:t>10. Приготування </a:t>
            </a:r>
            <a:r>
              <a:rPr lang="uk-UA" b="1" dirty="0"/>
              <a:t>настоїв і </a:t>
            </a:r>
            <a:r>
              <a:rPr lang="uk-UA" b="1" dirty="0" smtClean="0"/>
              <a:t>відварів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111" y="1478089"/>
            <a:ext cx="11214126" cy="46493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358775" algn="just">
              <a:tabLst>
                <a:tab pos="358775" algn="l"/>
              </a:tabLst>
            </a:pPr>
            <a:r>
              <a:rPr lang="uk-UA" dirty="0">
                <a:solidFill>
                  <a:schemeClr val="tx1"/>
                </a:solidFill>
              </a:rPr>
              <a:t>Настої і відвари гомеопатичні є водні витяги з </a:t>
            </a:r>
            <a:r>
              <a:rPr lang="uk-UA" dirty="0" smtClean="0">
                <a:solidFill>
                  <a:schemeClr val="tx1"/>
                </a:solidFill>
              </a:rPr>
              <a:t>ЛРС </a:t>
            </a:r>
            <a:r>
              <a:rPr lang="uk-UA" dirty="0">
                <a:solidFill>
                  <a:schemeClr val="tx1"/>
                </a:solidFill>
              </a:rPr>
              <a:t>або водних розчинів - спеціально приготованих екстрактів. Їх виготовляють шляхом настоювання подрібненого висушеного або свіжозібраного </a:t>
            </a:r>
            <a:r>
              <a:rPr lang="uk-UA" dirty="0" smtClean="0">
                <a:solidFill>
                  <a:schemeClr val="tx1"/>
                </a:solidFill>
              </a:rPr>
              <a:t>ЛРС </a:t>
            </a:r>
            <a:r>
              <a:rPr lang="uk-UA" dirty="0">
                <a:solidFill>
                  <a:schemeClr val="tx1"/>
                </a:solidFill>
              </a:rPr>
              <a:t>з водою очищеною при певному температурному режимі.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tabLst>
                <a:tab pos="358775" algn="l"/>
              </a:tabLst>
            </a:pPr>
            <a:r>
              <a:rPr lang="uk-UA" dirty="0">
                <a:solidFill>
                  <a:schemeClr val="tx1"/>
                </a:solidFill>
              </a:rPr>
              <a:t>Використовують </a:t>
            </a:r>
            <a:r>
              <a:rPr lang="uk-UA" dirty="0" smtClean="0">
                <a:solidFill>
                  <a:schemeClr val="tx1"/>
                </a:solidFill>
              </a:rPr>
              <a:t>ЛРС</a:t>
            </a:r>
            <a:r>
              <a:rPr lang="uk-UA" dirty="0">
                <a:solidFill>
                  <a:schemeClr val="tx1"/>
                </a:solidFill>
              </a:rPr>
              <a:t>, дозволений до застосування в гомеопатії і відповідає вимогам НД.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tabLst>
                <a:tab pos="358775" algn="l"/>
              </a:tabLst>
            </a:pPr>
            <a:r>
              <a:rPr lang="uk-UA" dirty="0">
                <a:solidFill>
                  <a:schemeClr val="tx1"/>
                </a:solidFill>
              </a:rPr>
              <a:t>Перед настоюванням сировину подрібнюють. При відсутності вказівок в приватній НД сировину </a:t>
            </a:r>
            <a:r>
              <a:rPr lang="uk-UA" dirty="0" smtClean="0">
                <a:solidFill>
                  <a:schemeClr val="tx1"/>
                </a:solidFill>
              </a:rPr>
              <a:t>свіжозібрану </a:t>
            </a:r>
            <a:r>
              <a:rPr lang="uk-UA" dirty="0">
                <a:solidFill>
                  <a:schemeClr val="tx1"/>
                </a:solidFill>
              </a:rPr>
              <a:t>подрібнюють до отримання кашки, а висушене - до часток, що проходять крізь сито з отворами діаметром: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tabLst>
                <a:tab pos="358775" algn="l"/>
              </a:tabLst>
            </a:pPr>
            <a:r>
              <a:rPr lang="uk-UA" dirty="0">
                <a:solidFill>
                  <a:schemeClr val="tx1"/>
                </a:solidFill>
              </a:rPr>
              <a:t>-не більше 4 мм - для листя, квіток, трав;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tabLst>
                <a:tab pos="358775" algn="l"/>
              </a:tabLst>
            </a:pPr>
            <a:r>
              <a:rPr lang="uk-UA" dirty="0">
                <a:solidFill>
                  <a:schemeClr val="tx1"/>
                </a:solidFill>
              </a:rPr>
              <a:t>-не більше 3 мм - для пагонів, кори, коренів, кореневищ, цибулин, бульб;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tabLst>
                <a:tab pos="358775" algn="l"/>
              </a:tabLst>
            </a:pPr>
            <a:r>
              <a:rPr lang="uk-UA" dirty="0">
                <a:solidFill>
                  <a:schemeClr val="tx1"/>
                </a:solidFill>
              </a:rPr>
              <a:t>-не більше 2 мм - для плодів і насіння.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tabLst>
                <a:tab pos="358775" algn="l"/>
              </a:tabLst>
            </a:pPr>
            <a:r>
              <a:rPr lang="uk-UA" dirty="0"/>
              <a:t>Для настоювання використовують щільно закриваються ємності (</a:t>
            </a:r>
            <a:r>
              <a:rPr lang="uk-UA" dirty="0" err="1"/>
              <a:t>інфундирні</a:t>
            </a:r>
            <a:r>
              <a:rPr lang="uk-UA" dirty="0"/>
              <a:t> склянки), виготовлені з індиферентних матеріалів. До внесення сировини, фарфорові </a:t>
            </a:r>
            <a:r>
              <a:rPr lang="uk-UA" dirty="0" err="1"/>
              <a:t>емкості</a:t>
            </a:r>
            <a:r>
              <a:rPr lang="uk-UA" dirty="0"/>
              <a:t> необхідно прогріти при температурі вище 90 ° С протягом 15 хв. Консерванти в настої і відвари не додають.</a:t>
            </a:r>
            <a:endParaRPr lang="ru-RU" dirty="0"/>
          </a:p>
          <a:p>
            <a:pPr marL="0" indent="358775" algn="just">
              <a:tabLst>
                <a:tab pos="358775" algn="l"/>
              </a:tabLst>
            </a:pP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369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951" y="179109"/>
            <a:ext cx="10058400" cy="63709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11. Настої </a:t>
            </a:r>
            <a:r>
              <a:rPr lang="uk-UA" b="1" dirty="0">
                <a:solidFill>
                  <a:schemeClr val="tx1"/>
                </a:solidFill>
              </a:rPr>
              <a:t>і відвари з висушеної сировини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259" y="1068057"/>
            <a:ext cx="11723488" cy="3654772"/>
          </a:xfrm>
          <a:solidFill>
            <a:srgbClr val="FFCC66"/>
          </a:solidFill>
        </p:spPr>
        <p:txBody>
          <a:bodyPr>
            <a:normAutofit fontScale="85000" lnSpcReduction="10000"/>
          </a:bodyPr>
          <a:lstStyle/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/>
                </a:solidFill>
              </a:rPr>
              <a:t>Виготовляють </a:t>
            </a:r>
            <a:r>
              <a:rPr lang="uk-UA" dirty="0">
                <a:solidFill>
                  <a:schemeClr val="tx1"/>
                </a:solidFill>
              </a:rPr>
              <a:t>по масі в співвідношенні 1 частина </a:t>
            </a:r>
            <a:r>
              <a:rPr lang="uk-UA" dirty="0" smtClean="0">
                <a:solidFill>
                  <a:schemeClr val="tx1"/>
                </a:solidFill>
              </a:rPr>
              <a:t>ЛРС </a:t>
            </a:r>
            <a:r>
              <a:rPr lang="uk-UA" dirty="0">
                <a:solidFill>
                  <a:schemeClr val="tx1"/>
                </a:solidFill>
              </a:rPr>
              <a:t>і 10 частин води очищеної.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Настої.</a:t>
            </a:r>
            <a:r>
              <a:rPr lang="uk-UA" dirty="0">
                <a:solidFill>
                  <a:schemeClr val="tx1"/>
                </a:solidFill>
              </a:rPr>
              <a:t> Подрібнений рослинний матеріал заливають 3-5-кратною кількістю води кімнатної температури, ретельно перемішують і залишають на 15 хв. Потім до суміші додають решту води, попередньо прогрітій до кипіння і наполягають в щільно закритій ємності на киплячій водяній бані (або в </a:t>
            </a:r>
            <a:r>
              <a:rPr lang="uk-UA" dirty="0" err="1" smtClean="0">
                <a:solidFill>
                  <a:schemeClr val="tx1"/>
                </a:solidFill>
              </a:rPr>
              <a:t>інфундирному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апараті</a:t>
            </a:r>
            <a:r>
              <a:rPr lang="uk-UA" dirty="0">
                <a:solidFill>
                  <a:schemeClr val="tx1"/>
                </a:solidFill>
              </a:rPr>
              <a:t>) протягом 5 хв, при частому помішуванні. Після цього суміш залишають при кімнатній температурі до повного охолодження.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Настій фільтрують (м'яко віджимаючи АРС) через стерильну тканину і зважують.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Відвари. </a:t>
            </a:r>
            <a:r>
              <a:rPr lang="uk-UA" dirty="0">
                <a:solidFill>
                  <a:schemeClr val="tx1"/>
                </a:solidFill>
              </a:rPr>
              <a:t>Подрібнений рослинний матеріал заливають окропом і настоюють на киплячій водяній бані (або в </a:t>
            </a:r>
            <a:r>
              <a:rPr lang="uk-UA" dirty="0" err="1" smtClean="0">
                <a:solidFill>
                  <a:schemeClr val="tx1"/>
                </a:solidFill>
              </a:rPr>
              <a:t>інфундирному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апараті</a:t>
            </a:r>
            <a:r>
              <a:rPr lang="uk-UA" dirty="0">
                <a:solidFill>
                  <a:schemeClr val="tx1"/>
                </a:solidFill>
              </a:rPr>
              <a:t>) протягом 30 хв при частому помішуванні. Гарячий відвар фільтрують (м'яко віджимаючи сировини) через стерильну тканину і після охолодження зважують.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Якщо маса отриманого настою або відвару менше запропонованої, то до залишку рослинної сировини додають необхідну кількість води кімнатної температури (для настоїв) або окропу (для відварів), перемішують і сировину знову м'яко віджимають (фільтруючи через той же фільтр). Додатково віджатим витяганням доводять настій або відвар до необхідної маси.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407" y="4874970"/>
            <a:ext cx="11931192" cy="10895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 algn="just">
              <a:lnSpc>
                <a:spcPct val="120000"/>
              </a:lnSpc>
            </a:pPr>
            <a:r>
              <a:rPr lang="uk-UA" dirty="0" smtClean="0">
                <a:solidFill>
                  <a:schemeClr val="tx1"/>
                </a:solidFill>
              </a:rPr>
              <a:t>Настій або відвар відповідає першому десятковому розведенню (D1). Розведення з них готують на воді очищеної. Друге десяткове розведення (D2) виготовляють з 1 частини настою або відвару і 9 частин води. Наступні розведення отримують з 1 частини попереднього розведення і 9 частин води.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26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95546"/>
            <a:ext cx="10058400" cy="8418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/>
              <a:t>12. Рідини для </a:t>
            </a:r>
            <a:r>
              <a:rPr lang="uk-UA" b="1" dirty="0" err="1" smtClean="0"/>
              <a:t>ін</a:t>
            </a:r>
            <a:r>
              <a:rPr lang="en-US" b="1" dirty="0" smtClean="0"/>
              <a:t>’</a:t>
            </a:r>
            <a:r>
              <a:rPr lang="uk-UA" b="1" dirty="0" err="1" smtClean="0"/>
              <a:t>єкцій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1845733"/>
            <a:ext cx="10186605" cy="4309969"/>
          </a:xfrm>
        </p:spPr>
        <p:txBody>
          <a:bodyPr>
            <a:normAutofit fontScale="85000" lnSpcReduction="20000"/>
          </a:bodyPr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Для ін'єкцій використовуються препарати, одержувані за новою технологією (</a:t>
            </a:r>
            <a:r>
              <a:rPr lang="uk-UA" dirty="0" err="1">
                <a:solidFill>
                  <a:schemeClr val="tx1"/>
                </a:solidFill>
              </a:rPr>
              <a:t>ін'ель</a:t>
            </a:r>
            <a:r>
              <a:rPr lang="uk-UA" dirty="0">
                <a:solidFill>
                  <a:schemeClr val="tx1"/>
                </a:solidFill>
              </a:rPr>
              <a:t>, саркоди,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err="1">
                <a:solidFill>
                  <a:schemeClr val="tx1"/>
                </a:solidFill>
              </a:rPr>
              <a:t>гомакорди</a:t>
            </a:r>
            <a:r>
              <a:rPr lang="uk-UA" dirty="0">
                <a:solidFill>
                  <a:schemeClr val="tx1"/>
                </a:solidFill>
              </a:rPr>
              <a:t>) і випускаються в ампулах. Використовуються при гострій і хронічній патології, введення ін'єкцій (підшкірно, </a:t>
            </a:r>
            <a:r>
              <a:rPr lang="uk-UA" dirty="0" err="1">
                <a:solidFill>
                  <a:schemeClr val="tx1"/>
                </a:solidFill>
              </a:rPr>
              <a:t>внутрішньом'язово</a:t>
            </a:r>
            <a:r>
              <a:rPr lang="uk-UA" dirty="0">
                <a:solidFill>
                  <a:schemeClr val="tx1"/>
                </a:solidFill>
              </a:rPr>
              <a:t>, внутрішньовенно) залежить від складу препаратів (тканинні, клітинні, органо або </a:t>
            </a:r>
            <a:r>
              <a:rPr lang="uk-UA" dirty="0" err="1">
                <a:solidFill>
                  <a:schemeClr val="tx1"/>
                </a:solidFill>
              </a:rPr>
              <a:t>гормоносодержащіх</a:t>
            </a:r>
            <a:r>
              <a:rPr lang="uk-UA" dirty="0">
                <a:solidFill>
                  <a:schemeClr val="tx1"/>
                </a:solidFill>
              </a:rPr>
              <a:t>) і технічних умов виробничого випуску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uk-UA" b="1" i="1" dirty="0" err="1">
                <a:solidFill>
                  <a:schemeClr val="tx1"/>
                </a:solidFill>
              </a:rPr>
              <a:t>Ін'єль</a:t>
            </a:r>
            <a:r>
              <a:rPr lang="uk-UA" b="1" i="1" dirty="0">
                <a:solidFill>
                  <a:schemeClr val="tx1"/>
                </a:solidFill>
              </a:rPr>
              <a:t>-препарати</a:t>
            </a:r>
            <a:r>
              <a:rPr lang="uk-UA" dirty="0">
                <a:solidFill>
                  <a:schemeClr val="tx1"/>
                </a:solidFill>
              </a:rPr>
              <a:t> - це ін'єкційні препарати з одного активного інгредієнта в декількох розведеннях. Наприклад, </a:t>
            </a:r>
            <a:r>
              <a:rPr lang="uk-UA" dirty="0" err="1">
                <a:solidFill>
                  <a:schemeClr val="tx1"/>
                </a:solidFill>
              </a:rPr>
              <a:t>Ingeel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Bell-Belladonna</a:t>
            </a:r>
            <a:r>
              <a:rPr lang="uk-UA" dirty="0">
                <a:solidFill>
                  <a:schemeClr val="tx1"/>
                </a:solidFill>
              </a:rPr>
              <a:t> містить в одній ампулі D10, D20, D200, D1000 розведення беладони. Застосовуються при гострих і </a:t>
            </a:r>
            <a:r>
              <a:rPr lang="uk-UA" dirty="0" err="1">
                <a:solidFill>
                  <a:schemeClr val="tx1"/>
                </a:solidFill>
              </a:rPr>
              <a:t>підгострих</a:t>
            </a:r>
            <a:r>
              <a:rPr lang="uk-UA" dirty="0">
                <a:solidFill>
                  <a:schemeClr val="tx1"/>
                </a:solidFill>
              </a:rPr>
              <a:t> станах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uk-UA" b="1" i="1" dirty="0">
                <a:solidFill>
                  <a:schemeClr val="tx1"/>
                </a:solidFill>
              </a:rPr>
              <a:t>Саркоди</a:t>
            </a:r>
            <a:r>
              <a:rPr lang="uk-UA" i="1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- ГП-препарати у вигляді витяжок з різних здорових органів і тканин молодої великої рогатої худоби і свиней. Це можуть бути препарати з органів, в тому числі і крові і компонентів клітин (від органел до макромолекул), їх гідролізат, фільтрати і </a:t>
            </a:r>
            <a:r>
              <a:rPr lang="uk-UA" dirty="0" err="1">
                <a:solidFill>
                  <a:schemeClr val="tx1"/>
                </a:solidFill>
              </a:rPr>
              <a:t>ультрафільтрати</a:t>
            </a:r>
            <a:r>
              <a:rPr lang="uk-UA" dirty="0">
                <a:solidFill>
                  <a:schemeClr val="tx1"/>
                </a:solidFill>
              </a:rPr>
              <a:t> з рідин і суспензій, секрети органів (шлунковий сік, гормони, ферменти), сироватка крові та її фракції, мікробіологічні препарати. Саркоди діють на однойменні органи або функції, деякі з них збігаються зі своїми АП-аналогами, але відрізняються за своєю </a:t>
            </a:r>
            <a:r>
              <a:rPr lang="uk-UA" dirty="0" err="1">
                <a:solidFill>
                  <a:schemeClr val="tx1"/>
                </a:solidFill>
              </a:rPr>
              <a:t>фармакодинамікою</a:t>
            </a:r>
            <a:r>
              <a:rPr lang="uk-UA" dirty="0">
                <a:solidFill>
                  <a:schemeClr val="tx1"/>
                </a:solidFill>
              </a:rPr>
              <a:t>: в АП - це засіб замісної терапії, а в ГП -функціональної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58775" algn="just"/>
            <a:r>
              <a:rPr lang="uk-UA" b="1" i="1" dirty="0" err="1">
                <a:solidFill>
                  <a:schemeClr val="tx1"/>
                </a:solidFill>
              </a:rPr>
              <a:t>Нозоди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- стерильні лікарські препарати, приготовлені по ГП-технології з патологічно змінених органів чи тканин, компонентів або продуктів метаболізму тварин, людини і невірулентних мікроорганізмів (включаючи і віруси).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бувають </a:t>
            </a:r>
            <a:r>
              <a:rPr lang="uk-UA" dirty="0" err="1">
                <a:solidFill>
                  <a:schemeClr val="tx1"/>
                </a:solidFill>
              </a:rPr>
              <a:t>ізопатичні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i="1" dirty="0" err="1">
                <a:solidFill>
                  <a:schemeClr val="tx1"/>
                </a:solidFill>
              </a:rPr>
              <a:t>аутонозоди</a:t>
            </a:r>
            <a:r>
              <a:rPr lang="uk-UA" dirty="0">
                <a:solidFill>
                  <a:schemeClr val="tx1"/>
                </a:solidFill>
              </a:rPr>
              <a:t>), які готуються з субстратів хворого, і </a:t>
            </a:r>
            <a:r>
              <a:rPr lang="uk-UA" dirty="0" err="1">
                <a:solidFill>
                  <a:schemeClr val="tx1"/>
                </a:solidFill>
              </a:rPr>
              <a:t>гетеропатичні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i="1" dirty="0" err="1">
                <a:solidFill>
                  <a:schemeClr val="tx1"/>
                </a:solidFill>
              </a:rPr>
              <a:t>гетеронозоди</a:t>
            </a:r>
            <a:r>
              <a:rPr lang="uk-UA" dirty="0">
                <a:solidFill>
                  <a:schemeClr val="tx1"/>
                </a:solidFill>
              </a:rPr>
              <a:t>) - з чужорідних субстратів. Це фактично антигени, що стимулюють в організмі вироблення антитіл. Так діють специфічні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з пухлинних клітин. Неспецифічні або широкого спектра (мазок із зіву) стимулюють фактори неспецифічного імунітету (γ-глобулін).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містятьф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поодинокі потенції (Х6, СН6) і бувають комплексні (</a:t>
            </a:r>
            <a:r>
              <a:rPr lang="uk-UA" dirty="0" err="1">
                <a:solidFill>
                  <a:schemeClr val="tx1"/>
                </a:solidFill>
              </a:rPr>
              <a:t>mitte</a:t>
            </a:r>
            <a:r>
              <a:rPr lang="uk-UA" dirty="0">
                <a:solidFill>
                  <a:schemeClr val="tx1"/>
                </a:solidFill>
              </a:rPr>
              <a:t>) і навіть посилені (</a:t>
            </a:r>
            <a:r>
              <a:rPr lang="uk-UA" dirty="0" err="1">
                <a:solidFill>
                  <a:schemeClr val="tx1"/>
                </a:solidFill>
              </a:rPr>
              <a:t>forte</a:t>
            </a:r>
            <a:r>
              <a:rPr lang="uk-UA" dirty="0" smtClean="0">
                <a:solidFill>
                  <a:schemeClr val="tx1"/>
                </a:solidFill>
              </a:rPr>
              <a:t>).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53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спа красивые фото: 21 тыс изображений найдено в Яндекс.Картинках | Полезные  рецепты, Спа, Эфирные мас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052"/>
            <a:ext cx="12192000" cy="696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6986" y="358219"/>
            <a:ext cx="10058400" cy="1178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13. Рідкі гомеопатичні лікарські форми для зовнішнього застосування 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3646" y="1826881"/>
            <a:ext cx="11044445" cy="40233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aseline="-25000" dirty="0">
                <a:solidFill>
                  <a:schemeClr val="tx1"/>
                </a:solidFill>
              </a:rPr>
              <a:t>До </a:t>
            </a:r>
            <a:r>
              <a:rPr lang="ru-RU" sz="2800" baseline="-25000" dirty="0" err="1">
                <a:solidFill>
                  <a:schemeClr val="tx1"/>
                </a:solidFill>
              </a:rPr>
              <a:t>рідких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лікарських</a:t>
            </a:r>
            <a:r>
              <a:rPr lang="ru-RU" sz="2800" baseline="-25000" dirty="0">
                <a:solidFill>
                  <a:schemeClr val="tx1"/>
                </a:solidFill>
              </a:rPr>
              <a:t> форм для </a:t>
            </a:r>
            <a:r>
              <a:rPr lang="ru-RU" sz="2800" baseline="-25000" dirty="0" err="1">
                <a:solidFill>
                  <a:schemeClr val="tx1"/>
                </a:solidFill>
              </a:rPr>
              <a:t>зовнішнього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застосування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відносяться</a:t>
            </a:r>
            <a:r>
              <a:rPr lang="ru-RU" sz="2800" baseline="-25000" dirty="0">
                <a:solidFill>
                  <a:schemeClr val="tx1"/>
                </a:solidFill>
              </a:rPr>
              <a:t>: </a:t>
            </a:r>
            <a:endParaRPr lang="ru-RU" sz="2800" baseline="-250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2800" baseline="-25000" dirty="0" err="1" smtClean="0">
                <a:solidFill>
                  <a:schemeClr val="tx1"/>
                </a:solidFill>
              </a:rPr>
              <a:t>спиртові</a:t>
            </a:r>
            <a:r>
              <a:rPr lang="ru-RU" sz="2800" baseline="-25000" dirty="0" smtClean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розчини</a:t>
            </a:r>
            <a:r>
              <a:rPr lang="ru-RU" sz="2800" baseline="-25000" dirty="0">
                <a:solidFill>
                  <a:schemeClr val="tx1"/>
                </a:solidFill>
              </a:rPr>
              <a:t> (</a:t>
            </a:r>
            <a:r>
              <a:rPr lang="ru-RU" sz="2800" baseline="-25000" dirty="0" err="1">
                <a:solidFill>
                  <a:schemeClr val="tx1"/>
                </a:solidFill>
              </a:rPr>
              <a:t>спирти</a:t>
            </a:r>
            <a:r>
              <a:rPr lang="ru-RU" sz="2800" baseline="-25000" dirty="0">
                <a:solidFill>
                  <a:schemeClr val="tx1"/>
                </a:solidFill>
              </a:rPr>
              <a:t>), </a:t>
            </a:r>
            <a:endParaRPr lang="ru-RU" sz="2800" baseline="-250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2800" baseline="-25000" dirty="0" err="1" smtClean="0">
                <a:solidFill>
                  <a:schemeClr val="tx1"/>
                </a:solidFill>
              </a:rPr>
              <a:t>олії</a:t>
            </a:r>
            <a:r>
              <a:rPr lang="ru-RU" sz="2800" baseline="-25000" dirty="0">
                <a:solidFill>
                  <a:schemeClr val="tx1"/>
                </a:solidFill>
              </a:rPr>
              <a:t>, </a:t>
            </a:r>
            <a:endParaRPr lang="ru-RU" sz="2800" baseline="-250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2800" baseline="-25000" dirty="0" err="1" smtClean="0">
                <a:solidFill>
                  <a:schemeClr val="tx1"/>
                </a:solidFill>
              </a:rPr>
              <a:t>лініменти</a:t>
            </a:r>
            <a:r>
              <a:rPr lang="ru-RU" sz="2800" baseline="-25000" dirty="0" smtClean="0">
                <a:solidFill>
                  <a:schemeClr val="tx1"/>
                </a:solidFill>
              </a:rPr>
              <a:t> </a:t>
            </a:r>
            <a:r>
              <a:rPr lang="ru-RU" sz="2800" baseline="-25000" dirty="0">
                <a:solidFill>
                  <a:schemeClr val="tx1"/>
                </a:solidFill>
              </a:rPr>
              <a:t>(оподельдок). </a:t>
            </a:r>
            <a:endParaRPr lang="ru-RU" sz="2800" baseline="-250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aseline="-25000" dirty="0" smtClean="0">
                <a:solidFill>
                  <a:schemeClr val="tx1"/>
                </a:solidFill>
              </a:rPr>
              <a:t>У </a:t>
            </a:r>
            <a:r>
              <a:rPr lang="ru-RU" sz="2800" baseline="-25000" dirty="0" err="1">
                <a:solidFill>
                  <a:schemeClr val="tx1"/>
                </a:solidFill>
              </a:rPr>
              <a:t>цих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лікарських</a:t>
            </a:r>
            <a:r>
              <a:rPr lang="ru-RU" sz="2800" baseline="-25000" dirty="0">
                <a:solidFill>
                  <a:schemeClr val="tx1"/>
                </a:solidFill>
              </a:rPr>
              <a:t> формах принцип </a:t>
            </a:r>
            <a:r>
              <a:rPr lang="ru-RU" sz="2800" baseline="-25000" dirty="0" err="1">
                <a:solidFill>
                  <a:schemeClr val="tx1"/>
                </a:solidFill>
              </a:rPr>
              <a:t>малих</a:t>
            </a:r>
            <a:r>
              <a:rPr lang="ru-RU" sz="2800" baseline="-25000" dirty="0">
                <a:solidFill>
                  <a:schemeClr val="tx1"/>
                </a:solidFill>
              </a:rPr>
              <a:t> доз не </a:t>
            </a:r>
            <a:r>
              <a:rPr lang="ru-RU" sz="2800" baseline="-25000" dirty="0" err="1" smtClean="0">
                <a:solidFill>
                  <a:schemeClr val="tx1"/>
                </a:solidFill>
              </a:rPr>
              <a:t>використовується</a:t>
            </a:r>
            <a:r>
              <a:rPr lang="ru-RU" sz="2800" baseline="-25000" dirty="0" smtClean="0">
                <a:solidFill>
                  <a:schemeClr val="tx1"/>
                </a:solidFill>
              </a:rPr>
              <a:t>. </a:t>
            </a:r>
            <a:r>
              <a:rPr lang="ru-RU" sz="2800" baseline="-25000" dirty="0" err="1" smtClean="0">
                <a:solidFill>
                  <a:schemeClr val="tx1"/>
                </a:solidFill>
              </a:rPr>
              <a:t>Спирти</a:t>
            </a:r>
            <a:r>
              <a:rPr lang="ru-RU" sz="2800" baseline="-25000" dirty="0" smtClean="0">
                <a:solidFill>
                  <a:schemeClr val="tx1"/>
                </a:solidFill>
              </a:rPr>
              <a:t> (</a:t>
            </a:r>
            <a:r>
              <a:rPr lang="de-DE" sz="2800" baseline="-25000" dirty="0" smtClean="0">
                <a:solidFill>
                  <a:schemeClr val="tx1"/>
                </a:solidFill>
              </a:rPr>
              <a:t>Spiritus </a:t>
            </a:r>
            <a:r>
              <a:rPr lang="de-DE" sz="2800" baseline="-25000" dirty="0" err="1">
                <a:solidFill>
                  <a:schemeClr val="tx1"/>
                </a:solidFill>
              </a:rPr>
              <a:t>seu</a:t>
            </a:r>
            <a:r>
              <a:rPr lang="de-DE" sz="2800" baseline="-25000" dirty="0">
                <a:solidFill>
                  <a:schemeClr val="tx1"/>
                </a:solidFill>
              </a:rPr>
              <a:t> </a:t>
            </a:r>
            <a:r>
              <a:rPr lang="de-DE" sz="2800" baseline="-25000" dirty="0" err="1">
                <a:solidFill>
                  <a:schemeClr val="tx1"/>
                </a:solidFill>
              </a:rPr>
              <a:t>solutionis</a:t>
            </a:r>
            <a:r>
              <a:rPr lang="de-DE" sz="2800" baseline="-25000" dirty="0">
                <a:solidFill>
                  <a:schemeClr val="tx1"/>
                </a:solidFill>
              </a:rPr>
              <a:t> </a:t>
            </a:r>
            <a:r>
              <a:rPr lang="de-DE" sz="2800" baseline="-25000" dirty="0" err="1">
                <a:solidFill>
                  <a:schemeClr val="tx1"/>
                </a:solidFill>
              </a:rPr>
              <a:t>spirituosae</a:t>
            </a:r>
            <a:r>
              <a:rPr lang="de-DE" sz="2800" baseline="-25000" dirty="0">
                <a:solidFill>
                  <a:schemeClr val="tx1"/>
                </a:solidFill>
              </a:rPr>
              <a:t>) </a:t>
            </a:r>
            <a:r>
              <a:rPr lang="ru-RU" sz="2800" baseline="-25000" dirty="0" err="1">
                <a:solidFill>
                  <a:schemeClr val="tx1"/>
                </a:solidFill>
              </a:rPr>
              <a:t>готують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змішуванням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відповідної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кількості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спиртових</a:t>
            </a:r>
            <a:r>
              <a:rPr lang="ru-RU" sz="2800" baseline="-25000" dirty="0">
                <a:solidFill>
                  <a:schemeClr val="tx1"/>
                </a:solidFill>
              </a:rPr>
              <a:t> </a:t>
            </a:r>
            <a:r>
              <a:rPr lang="ru-RU" sz="2800" baseline="-25000" dirty="0" err="1">
                <a:solidFill>
                  <a:schemeClr val="tx1"/>
                </a:solidFill>
              </a:rPr>
              <a:t>настоянок</a:t>
            </a:r>
            <a:r>
              <a:rPr lang="ru-RU" sz="2800" baseline="-25000" dirty="0">
                <a:solidFill>
                  <a:schemeClr val="tx1"/>
                </a:solidFill>
              </a:rPr>
              <a:t> з 60% -ним </a:t>
            </a:r>
            <a:r>
              <a:rPr lang="ru-RU" sz="2800" baseline="-25000" dirty="0" err="1">
                <a:solidFill>
                  <a:schemeClr val="tx1"/>
                </a:solidFill>
              </a:rPr>
              <a:t>етиловим</a:t>
            </a:r>
            <a:r>
              <a:rPr lang="ru-RU" sz="2800" baseline="-25000" dirty="0">
                <a:solidFill>
                  <a:schemeClr val="tx1"/>
                </a:solidFill>
              </a:rPr>
              <a:t> спиртом</a:t>
            </a:r>
            <a:r>
              <a:rPr lang="ru-RU" sz="2800" baseline="-250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aseline="-25000" dirty="0" err="1" smtClean="0">
                <a:solidFill>
                  <a:schemeClr val="tx1"/>
                </a:solidFill>
              </a:rPr>
              <a:t>Наприклад</a:t>
            </a:r>
            <a:r>
              <a:rPr lang="ru-RU" sz="2800" baseline="-25000" dirty="0">
                <a:solidFill>
                  <a:schemeClr val="tx1"/>
                </a:solidFill>
              </a:rPr>
              <a:t>: </a:t>
            </a:r>
            <a:r>
              <a:rPr lang="de-DE" sz="2800" baseline="-25000" dirty="0" smtClean="0">
                <a:solidFill>
                  <a:schemeClr val="tx1"/>
                </a:solidFill>
              </a:rPr>
              <a:t>Spiritus </a:t>
            </a:r>
            <a:r>
              <a:rPr lang="de-DE" sz="2800" baseline="-25000" dirty="0">
                <a:solidFill>
                  <a:schemeClr val="tx1"/>
                </a:solidFill>
              </a:rPr>
              <a:t>Apis </a:t>
            </a:r>
            <a:r>
              <a:rPr lang="ru-RU" sz="2800" baseline="-25000" dirty="0">
                <a:solidFill>
                  <a:schemeClr val="tx1"/>
                </a:solidFill>
              </a:rPr>
              <a:t>3 %</a:t>
            </a:r>
            <a:endParaRPr lang="ru-RU" sz="2800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2800" baseline="-25000" dirty="0">
                <a:solidFill>
                  <a:schemeClr val="tx1"/>
                </a:solidFill>
              </a:rPr>
              <a:t>Spiritus </a:t>
            </a:r>
            <a:r>
              <a:rPr lang="de-DE" sz="2800" baseline="-25000" dirty="0" err="1">
                <a:solidFill>
                  <a:schemeClr val="tx1"/>
                </a:solidFill>
              </a:rPr>
              <a:t>Aconitum</a:t>
            </a:r>
            <a:r>
              <a:rPr lang="de-DE" sz="2800" baseline="-25000" dirty="0">
                <a:solidFill>
                  <a:schemeClr val="tx1"/>
                </a:solidFill>
              </a:rPr>
              <a:t> 5 %</a:t>
            </a:r>
            <a:endParaRPr lang="ru-RU" sz="2800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2800" baseline="-25000" dirty="0">
                <a:solidFill>
                  <a:schemeClr val="tx1"/>
                </a:solidFill>
              </a:rPr>
              <a:t>Spiritus </a:t>
            </a:r>
            <a:r>
              <a:rPr lang="de-DE" sz="2800" baseline="-25000" dirty="0" err="1">
                <a:solidFill>
                  <a:schemeClr val="tx1"/>
                </a:solidFill>
              </a:rPr>
              <a:t>Cantharis</a:t>
            </a:r>
            <a:r>
              <a:rPr lang="de-DE" sz="2800" baseline="-25000" dirty="0">
                <a:solidFill>
                  <a:schemeClr val="tx1"/>
                </a:solidFill>
              </a:rPr>
              <a:t> 5 %</a:t>
            </a:r>
            <a:endParaRPr lang="ru-RU" sz="2800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800" baseline="-25000" dirty="0">
                <a:solidFill>
                  <a:schemeClr val="tx1"/>
                </a:solidFill>
              </a:rPr>
              <a:t>Spiritus Arnica 10 % spiritus Spongia 10 %*.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287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Царица лженаук - гомеопатия! | Пикаб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5392"/>
            <a:ext cx="4591486" cy="397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45097"/>
            <a:ext cx="10058400" cy="71926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14. Масла </a:t>
            </a:r>
            <a:r>
              <a:rPr lang="uk-UA" b="1" dirty="0">
                <a:solidFill>
                  <a:schemeClr val="tx1"/>
                </a:solidFill>
              </a:rPr>
              <a:t>(</a:t>
            </a:r>
            <a:r>
              <a:rPr lang="de-DE" b="1" dirty="0">
                <a:solidFill>
                  <a:schemeClr val="tx1"/>
                </a:solidFill>
              </a:rPr>
              <a:t>Olea)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251845"/>
            <a:ext cx="10058400" cy="13405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Масла (</a:t>
            </a:r>
            <a:r>
              <a:rPr lang="de-DE" dirty="0" smtClean="0">
                <a:solidFill>
                  <a:schemeClr val="tx1"/>
                </a:solidFill>
              </a:rPr>
              <a:t>Olea) </a:t>
            </a:r>
            <a:r>
              <a:rPr lang="uk-UA" dirty="0" smtClean="0">
                <a:solidFill>
                  <a:schemeClr val="tx1"/>
                </a:solidFill>
              </a:rPr>
              <a:t>гомеопатичні </a:t>
            </a:r>
            <a:r>
              <a:rPr lang="uk-UA" dirty="0">
                <a:solidFill>
                  <a:schemeClr val="tx1"/>
                </a:solidFill>
              </a:rPr>
              <a:t>призначаються тільки для зовнішнього застосування в вигляді 10% </a:t>
            </a:r>
            <a:r>
              <a:rPr lang="uk-UA" dirty="0" smtClean="0">
                <a:solidFill>
                  <a:schemeClr val="tx1"/>
                </a:solidFill>
              </a:rPr>
              <a:t>-</a:t>
            </a:r>
            <a:r>
              <a:rPr lang="uk-UA" dirty="0" err="1" smtClean="0">
                <a:solidFill>
                  <a:schemeClr val="tx1"/>
                </a:solidFill>
              </a:rPr>
              <a:t>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розчинів лікарських засобів в оливковій (прованському), мигдальному, соняшниковій, вазеліновій та інших оліях. Готують їх за загальними правилами, розчиняючи лікарські речовини в маслі або найчастіше - шляхом змішування певної кількості настойки </a:t>
            </a:r>
            <a:r>
              <a:rPr lang="de-DE" dirty="0">
                <a:solidFill>
                  <a:schemeClr val="tx1"/>
                </a:solidFill>
              </a:rPr>
              <a:t>XI </a:t>
            </a:r>
            <a:r>
              <a:rPr lang="uk-UA" dirty="0">
                <a:solidFill>
                  <a:schemeClr val="tx1"/>
                </a:solidFill>
              </a:rPr>
              <a:t>з маслом </a:t>
            </a:r>
            <a:r>
              <a:rPr lang="uk-UA" dirty="0" smtClean="0">
                <a:solidFill>
                  <a:schemeClr val="tx1"/>
                </a:solidFill>
              </a:rPr>
              <a:t>при </a:t>
            </a:r>
            <a:r>
              <a:rPr lang="uk-UA" dirty="0">
                <a:solidFill>
                  <a:schemeClr val="tx1"/>
                </a:solidFill>
              </a:rPr>
              <a:t>енергійному </a:t>
            </a:r>
            <a:r>
              <a:rPr lang="uk-UA" dirty="0" smtClean="0">
                <a:solidFill>
                  <a:schemeClr val="tx1"/>
                </a:solidFill>
              </a:rPr>
              <a:t>струшуванні. Однак </a:t>
            </a:r>
            <a:r>
              <a:rPr lang="uk-UA" dirty="0">
                <a:solidFill>
                  <a:schemeClr val="tx1"/>
                </a:solidFill>
              </a:rPr>
              <a:t>для ряду </a:t>
            </a:r>
            <a:r>
              <a:rPr lang="uk-UA" dirty="0" err="1">
                <a:solidFill>
                  <a:schemeClr val="tx1"/>
                </a:solidFill>
              </a:rPr>
              <a:t>масел</a:t>
            </a:r>
            <a:r>
              <a:rPr lang="uk-UA" dirty="0">
                <a:solidFill>
                  <a:schemeClr val="tx1"/>
                </a:solidFill>
              </a:rPr>
              <a:t> концентрація вихідної настойки відрізняється від стандартної (0,5%, 1%, 3%).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63449" y="2592371"/>
            <a:ext cx="4954728" cy="358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Найбільш часто прописують такі масла: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Apis </a:t>
            </a:r>
            <a:r>
              <a:rPr lang="ru-RU" sz="2000" baseline="-25000" dirty="0"/>
              <a:t>3 % ;</a:t>
            </a:r>
            <a:endParaRPr lang="de-DE" sz="2000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Aconitum</a:t>
            </a:r>
            <a:r>
              <a:rPr lang="de-DE" sz="2000" baseline="-25000" dirty="0"/>
              <a:t> 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Bryoniae</a:t>
            </a:r>
            <a:r>
              <a:rPr lang="de-DE" sz="20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Hamamelis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Calendulae 10 %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Cantharis</a:t>
            </a:r>
            <a:r>
              <a:rPr lang="de-DE" sz="2000" baseline="-25000" dirty="0"/>
              <a:t> 3 %;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Camphorae</a:t>
            </a:r>
            <a:r>
              <a:rPr lang="de-DE" sz="20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Ledum</a:t>
            </a:r>
            <a:r>
              <a:rPr lang="de-DE" sz="20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Paeoniae</a:t>
            </a:r>
            <a:r>
              <a:rPr lang="de-DE" sz="20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Chamomillae</a:t>
            </a:r>
            <a:r>
              <a:rPr lang="de-DE" sz="20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Spongiae</a:t>
            </a:r>
            <a:r>
              <a:rPr lang="de-DE" sz="2000" baseline="-25000" dirty="0"/>
              <a:t> 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Thujae</a:t>
            </a:r>
            <a:r>
              <a:rPr lang="de-DE" sz="20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Chloretonum</a:t>
            </a:r>
            <a:r>
              <a:rPr lang="de-DE" sz="2000" baseline="-25000" dirty="0"/>
              <a:t> 0,5 %;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Cyclamen</a:t>
            </a:r>
            <a:r>
              <a:rPr lang="de-DE" sz="2000" baseline="-25000" dirty="0"/>
              <a:t> 1 %;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aseline="-25000" dirty="0" err="1"/>
              <a:t>oleum</a:t>
            </a:r>
            <a:r>
              <a:rPr lang="de-DE" sz="2000" baseline="-25000" dirty="0"/>
              <a:t> </a:t>
            </a:r>
            <a:r>
              <a:rPr lang="de-DE" sz="2000" baseline="-25000" dirty="0" err="1"/>
              <a:t>Cimicifugae</a:t>
            </a:r>
            <a:r>
              <a:rPr lang="de-DE" sz="2000" baseline="-25000" dirty="0"/>
              <a:t> 10 % 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72260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14780"/>
            <a:ext cx="10058400" cy="70983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pc="-5" dirty="0" smtClean="0">
                <a:solidFill>
                  <a:schemeClr val="tx1"/>
                </a:solidFill>
              </a:rPr>
              <a:t>15. ПИТАННЯ</a:t>
            </a:r>
            <a:r>
              <a:rPr lang="ru-RU" spc="-25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ДЛЯ</a:t>
            </a:r>
            <a:r>
              <a:rPr lang="ru-RU" spc="-15" dirty="0">
                <a:solidFill>
                  <a:schemeClr val="tx1"/>
                </a:solidFill>
              </a:rPr>
              <a:t> </a:t>
            </a:r>
            <a:r>
              <a:rPr lang="ru-RU" spc="-5" dirty="0">
                <a:solidFill>
                  <a:schemeClr val="tx1"/>
                </a:solidFill>
              </a:rPr>
              <a:t>САМОСТІЙНОЇ</a:t>
            </a:r>
            <a:r>
              <a:rPr lang="ru-RU" spc="-25" dirty="0">
                <a:solidFill>
                  <a:schemeClr val="tx1"/>
                </a:solidFill>
              </a:rPr>
              <a:t> </a:t>
            </a:r>
            <a:r>
              <a:rPr lang="ru-RU" spc="-5" dirty="0">
                <a:solidFill>
                  <a:schemeClr val="tx1"/>
                </a:solidFill>
              </a:rPr>
              <a:t>РОБОТИ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1. Характеристика </a:t>
            </a:r>
            <a:r>
              <a:rPr lang="ru-RU" dirty="0" err="1">
                <a:solidFill>
                  <a:schemeClr val="tx1"/>
                </a:solidFill>
              </a:rPr>
              <a:t>базисних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матричних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настоянок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 err="1">
                <a:solidFill>
                  <a:schemeClr val="tx1"/>
                </a:solidFill>
              </a:rPr>
              <a:t>Технологія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матричних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настоянок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dirty="0" err="1">
                <a:solidFill>
                  <a:schemeClr val="tx1"/>
                </a:solidFill>
              </a:rPr>
              <a:t>Особливості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потенціонування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матричних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настоянок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4. Контроль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матричних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настоянок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5. Характеристика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6. </a:t>
            </a:r>
            <a:r>
              <a:rPr lang="ru-RU" dirty="0" err="1">
                <a:solidFill>
                  <a:schemeClr val="tx1"/>
                </a:solidFill>
              </a:rPr>
              <a:t>Технологія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7. Контроль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8. </a:t>
            </a:r>
            <a:r>
              <a:rPr lang="ru-RU" dirty="0" err="1">
                <a:solidFill>
                  <a:schemeClr val="tx1"/>
                </a:solidFill>
              </a:rPr>
              <a:t>Оформлення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відпуску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форм.</a:t>
            </a:r>
          </a:p>
        </p:txBody>
      </p:sp>
    </p:spTree>
    <p:extLst>
      <p:ext uri="{BB962C8B-B14F-4D97-AF65-F5344CB8AC3E}">
        <p14:creationId xmlns:p14="http://schemas.microsoft.com/office/powerpoint/2010/main" val="364606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30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524</TotalTime>
  <Words>3354</Words>
  <Application>Microsoft Office PowerPoint</Application>
  <PresentationFormat>Широкоэкранный</PresentationFormat>
  <Paragraphs>203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Ретро</vt:lpstr>
      <vt:lpstr>Презентация PowerPoint</vt:lpstr>
      <vt:lpstr>Презентация PowerPoint</vt:lpstr>
      <vt:lpstr>1. Класифікація гомеопатичних засобів по агрегатному стану</vt:lpstr>
      <vt:lpstr>2. ПРИГОТУВАННЯ ОСНОВНИХ ГОМЕОПАТИЧНИХ ФОРМ</vt:lpstr>
      <vt:lpstr>3. Базисні препарати</vt:lpstr>
      <vt:lpstr>4. Основні технологічні процеси,застосовувані при отриманні гомеопатичних розчинів.</vt:lpstr>
      <vt:lpstr>Приготування розчинів кислот.</vt:lpstr>
      <vt:lpstr>Презентация PowerPoint</vt:lpstr>
      <vt:lpstr>5. Методи контролю якості основних (базисних) гомеопатичних препаратів</vt:lpstr>
      <vt:lpstr>6. Розведення есенцій</vt:lpstr>
      <vt:lpstr>7. Розчини і розведення гомеопатичні для внутрішнього застосування</vt:lpstr>
      <vt:lpstr>8. Рідкі роведення із тритурацій (порошкових розтирань) нерозчинних речовин та отрут</vt:lpstr>
      <vt:lpstr>8.1. Спосіб 1. </vt:lpstr>
      <vt:lpstr>8.2. Спосіб 2. </vt:lpstr>
      <vt:lpstr>Презентация PowerPoint</vt:lpstr>
      <vt:lpstr>9. Приготування сиропів</vt:lpstr>
      <vt:lpstr>10. Приготування настоїв і відварів</vt:lpstr>
      <vt:lpstr>11. Настої і відвари з висушеної сировини</vt:lpstr>
      <vt:lpstr>12. Рідини для ін’єкцій</vt:lpstr>
      <vt:lpstr>13. Рідкі гомеопатичні лікарські форми для зовнішнього застосування </vt:lpstr>
      <vt:lpstr>14. Масла (Olea)</vt:lpstr>
      <vt:lpstr>15. ПИТАННЯ ДЛЯ САМОСТІЙНОЇ РОБОТИ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29</cp:revision>
  <dcterms:created xsi:type="dcterms:W3CDTF">2021-03-22T16:05:38Z</dcterms:created>
  <dcterms:modified xsi:type="dcterms:W3CDTF">2021-08-05T17:26:15Z</dcterms:modified>
</cp:coreProperties>
</file>