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67" r:id="rId16"/>
    <p:sldId id="268" r:id="rId17"/>
    <p:sldId id="269" r:id="rId18"/>
    <p:sldId id="277" r:id="rId19"/>
    <p:sldId id="273" r:id="rId20"/>
    <p:sldId id="278" r:id="rId21"/>
    <p:sldId id="276" r:id="rId22"/>
    <p:sldId id="274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7" autoAdjust="0"/>
  </p:normalViewPr>
  <p:slideViewPr>
    <p:cSldViewPr snapToGrid="0">
      <p:cViewPr varScale="1">
        <p:scale>
          <a:sx n="92" d="100"/>
          <a:sy n="92" d="100"/>
        </p:scale>
        <p:origin x="2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A1D58C-CD9C-46C8-A337-2DBA2A6A7E12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4E6813-7E71-4BF8-9217-4D2D89005BC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 smtClean="0"/>
            <a:t>Для цього відважують 9,0 молочного цукру, ділять на 3 частини і 1 частиною затирають пори ступки. </a:t>
          </a:r>
          <a:endParaRPr lang="ru-RU" sz="1600" dirty="0"/>
        </a:p>
      </dgm:t>
    </dgm:pt>
    <dgm:pt modelId="{D9359EBF-57D4-473F-B398-2CA7C0CE05D7}" type="parTrans" cxnId="{AE066159-DF43-4010-BABD-722B600EB491}">
      <dgm:prSet/>
      <dgm:spPr/>
      <dgm:t>
        <a:bodyPr/>
        <a:lstStyle/>
        <a:p>
          <a:endParaRPr lang="ru-RU" sz="1600"/>
        </a:p>
      </dgm:t>
    </dgm:pt>
    <dgm:pt modelId="{8BEE9473-9AE9-4C76-BC96-82D190EE8764}" type="sibTrans" cxnId="{AE066159-DF43-4010-BABD-722B600EB491}">
      <dgm:prSet/>
      <dgm:spPr/>
      <dgm:t>
        <a:bodyPr/>
        <a:lstStyle/>
        <a:p>
          <a:endParaRPr lang="ru-RU" sz="1600"/>
        </a:p>
      </dgm:t>
    </dgm:pt>
    <dgm:pt modelId="{70C1941F-DFDE-466F-8C27-491EC4097EC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dirty="0" smtClean="0"/>
            <a:t>На ручних вагах відважують 1,0 деревного вугілля, поміщають в ступку і розтирають по правилам, викладеним в §7. </a:t>
          </a:r>
          <a:endParaRPr lang="ru-RU" sz="1600" dirty="0"/>
        </a:p>
      </dgm:t>
    </dgm:pt>
    <dgm:pt modelId="{7AF1B501-100B-4C68-844E-AAD3252D4525}" type="parTrans" cxnId="{AC441715-5EB5-4488-A499-ED26BA66853C}">
      <dgm:prSet/>
      <dgm:spPr/>
      <dgm:t>
        <a:bodyPr/>
        <a:lstStyle/>
        <a:p>
          <a:endParaRPr lang="ru-RU" sz="1600"/>
        </a:p>
      </dgm:t>
    </dgm:pt>
    <dgm:pt modelId="{0F81CCE8-083F-4850-8169-C9F1C331BB68}" type="sibTrans" cxnId="{AC441715-5EB5-4488-A499-ED26BA66853C}">
      <dgm:prSet/>
      <dgm:spPr/>
      <dgm:t>
        <a:bodyPr/>
        <a:lstStyle/>
        <a:p>
          <a:endParaRPr lang="ru-RU" sz="1600"/>
        </a:p>
      </dgm:t>
    </dgm:pt>
    <dgm:pt modelId="{30181050-1BF7-4513-9469-1DFA142E625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Потім знову зважують 9,0 молочного цукру і 1,0 тритурації Х1 і готують порошкове розтирання за всіма правилами протягом 1 години, отримуючи розведення Х2 (С1). </a:t>
          </a:r>
          <a:endParaRPr lang="ru-RU" sz="1600"/>
        </a:p>
      </dgm:t>
    </dgm:pt>
    <dgm:pt modelId="{3B68DCB1-1D2F-49C7-A7A9-3A550C8F294D}" type="parTrans" cxnId="{B296CEB9-1F9C-4AE1-A21B-E7B2E25C7DBC}">
      <dgm:prSet/>
      <dgm:spPr/>
      <dgm:t>
        <a:bodyPr/>
        <a:lstStyle/>
        <a:p>
          <a:endParaRPr lang="ru-RU" sz="1600"/>
        </a:p>
      </dgm:t>
    </dgm:pt>
    <dgm:pt modelId="{0690A569-F9D0-43AE-BDA8-7059E98BCF57}" type="sibTrans" cxnId="{B296CEB9-1F9C-4AE1-A21B-E7B2E25C7DBC}">
      <dgm:prSet/>
      <dgm:spPr/>
      <dgm:t>
        <a:bodyPr/>
        <a:lstStyle/>
        <a:p>
          <a:endParaRPr lang="ru-RU" sz="1600"/>
        </a:p>
      </dgm:t>
    </dgm:pt>
    <dgm:pt modelId="{F5991082-D327-40D5-B9C7-26E721A27F9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smtClean="0"/>
            <a:t>Загальний час приготування - 2 години. </a:t>
          </a:r>
          <a:endParaRPr lang="ru-RU" sz="1600"/>
        </a:p>
      </dgm:t>
    </dgm:pt>
    <dgm:pt modelId="{49FB717E-A525-4FD3-A17C-5209D8D6511B}" type="parTrans" cxnId="{56CE185E-11EF-4708-B8F9-0D6F6433A6C4}">
      <dgm:prSet/>
      <dgm:spPr/>
      <dgm:t>
        <a:bodyPr/>
        <a:lstStyle/>
        <a:p>
          <a:endParaRPr lang="ru-RU" sz="1600"/>
        </a:p>
      </dgm:t>
    </dgm:pt>
    <dgm:pt modelId="{DFAB5B4A-19C7-4D92-88EA-70FABA6AF7AB}" type="sibTrans" cxnId="{56CE185E-11EF-4708-B8F9-0D6F6433A6C4}">
      <dgm:prSet/>
      <dgm:spPr/>
      <dgm:t>
        <a:bodyPr/>
        <a:lstStyle/>
        <a:p>
          <a:endParaRPr lang="ru-RU" sz="1600"/>
        </a:p>
      </dgm:t>
    </dgm:pt>
    <dgm:pt modelId="{EA4E5200-EBF0-4049-B17F-F3812FF1614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uk-UA" sz="1600" dirty="0" smtClean="0"/>
            <a:t>Готову </a:t>
          </a:r>
          <a:r>
            <a:rPr lang="uk-UA" sz="1600" dirty="0" err="1" smtClean="0"/>
            <a:t>тритурацію</a:t>
          </a:r>
          <a:r>
            <a:rPr lang="uk-UA" sz="1600" dirty="0" smtClean="0"/>
            <a:t> перевіряють за всіма необхідним показниками якості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uk-UA" sz="1600" dirty="0" smtClean="0"/>
            <a:t>Після чого реєструють в журналі лабораторних робіт і оформляють до використання етикеткою</a:t>
          </a:r>
          <a:endParaRPr lang="ru-RU" sz="1600" dirty="0"/>
        </a:p>
      </dgm:t>
    </dgm:pt>
    <dgm:pt modelId="{1046346B-F433-43B6-A515-FD45F9F57EEB}" type="parTrans" cxnId="{1AFF3364-281B-4BC3-88F1-31CD8E268700}">
      <dgm:prSet/>
      <dgm:spPr/>
      <dgm:t>
        <a:bodyPr/>
        <a:lstStyle/>
        <a:p>
          <a:endParaRPr lang="ru-RU" sz="1600"/>
        </a:p>
      </dgm:t>
    </dgm:pt>
    <dgm:pt modelId="{614DC851-C905-46A9-BBFA-08E4E504014D}" type="sibTrans" cxnId="{1AFF3364-281B-4BC3-88F1-31CD8E268700}">
      <dgm:prSet/>
      <dgm:spPr/>
      <dgm:t>
        <a:bodyPr/>
        <a:lstStyle/>
        <a:p>
          <a:endParaRPr lang="ru-RU" sz="1600"/>
        </a:p>
      </dgm:t>
    </dgm:pt>
    <dgm:pt modelId="{8DCDB611-83CD-4F5B-813C-C6B6839E8721}" type="pres">
      <dgm:prSet presAssocID="{6DA1D58C-CD9C-46C8-A337-2DBA2A6A7E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ACD515-0D40-4090-96C9-138512F36685}" type="pres">
      <dgm:prSet presAssocID="{EA4E5200-EBF0-4049-B17F-F3812FF1614B}" presName="boxAndChildren" presStyleCnt="0"/>
      <dgm:spPr/>
    </dgm:pt>
    <dgm:pt modelId="{1F8CF0B6-F7B9-4771-8861-7245F0D8E5DB}" type="pres">
      <dgm:prSet presAssocID="{EA4E5200-EBF0-4049-B17F-F3812FF1614B}" presName="parentTextBox" presStyleLbl="node1" presStyleIdx="0" presStyleCnt="5"/>
      <dgm:spPr/>
      <dgm:t>
        <a:bodyPr/>
        <a:lstStyle/>
        <a:p>
          <a:endParaRPr lang="ru-RU"/>
        </a:p>
      </dgm:t>
    </dgm:pt>
    <dgm:pt modelId="{615BC0D5-A153-42C2-A039-C6F53ABFC382}" type="pres">
      <dgm:prSet presAssocID="{DFAB5B4A-19C7-4D92-88EA-70FABA6AF7AB}" presName="sp" presStyleCnt="0"/>
      <dgm:spPr/>
    </dgm:pt>
    <dgm:pt modelId="{33F6A165-98CE-49D5-85A4-1A5B681FBAF1}" type="pres">
      <dgm:prSet presAssocID="{F5991082-D327-40D5-B9C7-26E721A27F9B}" presName="arrowAndChildren" presStyleCnt="0"/>
      <dgm:spPr/>
    </dgm:pt>
    <dgm:pt modelId="{DFA2FCBC-7384-46E4-AF1E-D5495A88AAD1}" type="pres">
      <dgm:prSet presAssocID="{F5991082-D327-40D5-B9C7-26E721A27F9B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6BE0A6D8-A4AA-4C6F-917D-B9CCADF81C8D}" type="pres">
      <dgm:prSet presAssocID="{0690A569-F9D0-43AE-BDA8-7059E98BCF57}" presName="sp" presStyleCnt="0"/>
      <dgm:spPr/>
    </dgm:pt>
    <dgm:pt modelId="{DEE23E7A-383D-4A25-98D2-C1C3478E176B}" type="pres">
      <dgm:prSet presAssocID="{30181050-1BF7-4513-9469-1DFA142E6253}" presName="arrowAndChildren" presStyleCnt="0"/>
      <dgm:spPr/>
    </dgm:pt>
    <dgm:pt modelId="{F7F379AA-CF90-460B-8401-FF44789DA6C3}" type="pres">
      <dgm:prSet presAssocID="{30181050-1BF7-4513-9469-1DFA142E6253}" presName="parentTextArrow" presStyleLbl="node1" presStyleIdx="2" presStyleCnt="5" custLinFactNeighborX="280" custLinFactNeighborY="1353"/>
      <dgm:spPr/>
      <dgm:t>
        <a:bodyPr/>
        <a:lstStyle/>
        <a:p>
          <a:endParaRPr lang="ru-RU"/>
        </a:p>
      </dgm:t>
    </dgm:pt>
    <dgm:pt modelId="{C806CA95-A033-4DF1-A7AC-735BD6F4519C}" type="pres">
      <dgm:prSet presAssocID="{0F81CCE8-083F-4850-8169-C9F1C331BB68}" presName="sp" presStyleCnt="0"/>
      <dgm:spPr/>
    </dgm:pt>
    <dgm:pt modelId="{EE577D83-90AA-4224-97F4-88CBCD21E6FE}" type="pres">
      <dgm:prSet presAssocID="{70C1941F-DFDE-466F-8C27-491EC4097ECB}" presName="arrowAndChildren" presStyleCnt="0"/>
      <dgm:spPr/>
    </dgm:pt>
    <dgm:pt modelId="{32C73391-932F-4AE0-B4A0-427D7B72D9E1}" type="pres">
      <dgm:prSet presAssocID="{70C1941F-DFDE-466F-8C27-491EC4097ECB}" presName="parentTextArrow" presStyleLbl="node1" presStyleIdx="3" presStyleCnt="5"/>
      <dgm:spPr/>
      <dgm:t>
        <a:bodyPr/>
        <a:lstStyle/>
        <a:p>
          <a:endParaRPr lang="ru-RU"/>
        </a:p>
      </dgm:t>
    </dgm:pt>
    <dgm:pt modelId="{FEF19125-637F-47AD-9948-9C6605BD914D}" type="pres">
      <dgm:prSet presAssocID="{8BEE9473-9AE9-4C76-BC96-82D190EE8764}" presName="sp" presStyleCnt="0"/>
      <dgm:spPr/>
    </dgm:pt>
    <dgm:pt modelId="{7A8AB235-420E-4CF0-91A3-4619F286AB77}" type="pres">
      <dgm:prSet presAssocID="{EF4E6813-7E71-4BF8-9217-4D2D89005BCE}" presName="arrowAndChildren" presStyleCnt="0"/>
      <dgm:spPr/>
    </dgm:pt>
    <dgm:pt modelId="{70441EB8-2C03-4F98-82D3-24E1F509A2DE}" type="pres">
      <dgm:prSet presAssocID="{EF4E6813-7E71-4BF8-9217-4D2D89005BCE}" presName="parentTextArrow" presStyleLbl="node1" presStyleIdx="4" presStyleCnt="5" custLinFactNeighborX="-841" custLinFactNeighborY="-12403"/>
      <dgm:spPr/>
      <dgm:t>
        <a:bodyPr/>
        <a:lstStyle/>
        <a:p>
          <a:endParaRPr lang="ru-RU"/>
        </a:p>
      </dgm:t>
    </dgm:pt>
  </dgm:ptLst>
  <dgm:cxnLst>
    <dgm:cxn modelId="{56CE185E-11EF-4708-B8F9-0D6F6433A6C4}" srcId="{6DA1D58C-CD9C-46C8-A337-2DBA2A6A7E12}" destId="{F5991082-D327-40D5-B9C7-26E721A27F9B}" srcOrd="3" destOrd="0" parTransId="{49FB717E-A525-4FD3-A17C-5209D8D6511B}" sibTransId="{DFAB5B4A-19C7-4D92-88EA-70FABA6AF7AB}"/>
    <dgm:cxn modelId="{E70A9360-2E64-4F70-9B09-739E37AC4A3A}" type="presOf" srcId="{EA4E5200-EBF0-4049-B17F-F3812FF1614B}" destId="{1F8CF0B6-F7B9-4771-8861-7245F0D8E5DB}" srcOrd="0" destOrd="0" presId="urn:microsoft.com/office/officeart/2005/8/layout/process4"/>
    <dgm:cxn modelId="{C73EB04E-B12F-40EC-9B9E-3271790B8983}" type="presOf" srcId="{6DA1D58C-CD9C-46C8-A337-2DBA2A6A7E12}" destId="{8DCDB611-83CD-4F5B-813C-C6B6839E8721}" srcOrd="0" destOrd="0" presId="urn:microsoft.com/office/officeart/2005/8/layout/process4"/>
    <dgm:cxn modelId="{EB1E28B4-79C9-4745-823A-3E97E4FC648E}" type="presOf" srcId="{EF4E6813-7E71-4BF8-9217-4D2D89005BCE}" destId="{70441EB8-2C03-4F98-82D3-24E1F509A2DE}" srcOrd="0" destOrd="0" presId="urn:microsoft.com/office/officeart/2005/8/layout/process4"/>
    <dgm:cxn modelId="{B296CEB9-1F9C-4AE1-A21B-E7B2E25C7DBC}" srcId="{6DA1D58C-CD9C-46C8-A337-2DBA2A6A7E12}" destId="{30181050-1BF7-4513-9469-1DFA142E6253}" srcOrd="2" destOrd="0" parTransId="{3B68DCB1-1D2F-49C7-A7A9-3A550C8F294D}" sibTransId="{0690A569-F9D0-43AE-BDA8-7059E98BCF57}"/>
    <dgm:cxn modelId="{72DD2121-8DBD-435D-ADBD-B45E9738ED33}" type="presOf" srcId="{70C1941F-DFDE-466F-8C27-491EC4097ECB}" destId="{32C73391-932F-4AE0-B4A0-427D7B72D9E1}" srcOrd="0" destOrd="0" presId="urn:microsoft.com/office/officeart/2005/8/layout/process4"/>
    <dgm:cxn modelId="{AC441715-5EB5-4488-A499-ED26BA66853C}" srcId="{6DA1D58C-CD9C-46C8-A337-2DBA2A6A7E12}" destId="{70C1941F-DFDE-466F-8C27-491EC4097ECB}" srcOrd="1" destOrd="0" parTransId="{7AF1B501-100B-4C68-844E-AAD3252D4525}" sibTransId="{0F81CCE8-083F-4850-8169-C9F1C331BB68}"/>
    <dgm:cxn modelId="{AE066159-DF43-4010-BABD-722B600EB491}" srcId="{6DA1D58C-CD9C-46C8-A337-2DBA2A6A7E12}" destId="{EF4E6813-7E71-4BF8-9217-4D2D89005BCE}" srcOrd="0" destOrd="0" parTransId="{D9359EBF-57D4-473F-B398-2CA7C0CE05D7}" sibTransId="{8BEE9473-9AE9-4C76-BC96-82D190EE8764}"/>
    <dgm:cxn modelId="{0F1B30E6-4646-4F1B-B55C-AA9A0A8F057E}" type="presOf" srcId="{F5991082-D327-40D5-B9C7-26E721A27F9B}" destId="{DFA2FCBC-7384-46E4-AF1E-D5495A88AAD1}" srcOrd="0" destOrd="0" presId="urn:microsoft.com/office/officeart/2005/8/layout/process4"/>
    <dgm:cxn modelId="{44B96555-9561-404D-850C-3F5E0B380033}" type="presOf" srcId="{30181050-1BF7-4513-9469-1DFA142E6253}" destId="{F7F379AA-CF90-460B-8401-FF44789DA6C3}" srcOrd="0" destOrd="0" presId="urn:microsoft.com/office/officeart/2005/8/layout/process4"/>
    <dgm:cxn modelId="{1AFF3364-281B-4BC3-88F1-31CD8E268700}" srcId="{6DA1D58C-CD9C-46C8-A337-2DBA2A6A7E12}" destId="{EA4E5200-EBF0-4049-B17F-F3812FF1614B}" srcOrd="4" destOrd="0" parTransId="{1046346B-F433-43B6-A515-FD45F9F57EEB}" sibTransId="{614DC851-C905-46A9-BBFA-08E4E504014D}"/>
    <dgm:cxn modelId="{5A49F072-FC53-4CEE-A398-7F7404B2414F}" type="presParOf" srcId="{8DCDB611-83CD-4F5B-813C-C6B6839E8721}" destId="{F7ACD515-0D40-4090-96C9-138512F36685}" srcOrd="0" destOrd="0" presId="urn:microsoft.com/office/officeart/2005/8/layout/process4"/>
    <dgm:cxn modelId="{D4C160F9-6013-4772-8570-7D5DDC567F9C}" type="presParOf" srcId="{F7ACD515-0D40-4090-96C9-138512F36685}" destId="{1F8CF0B6-F7B9-4771-8861-7245F0D8E5DB}" srcOrd="0" destOrd="0" presId="urn:microsoft.com/office/officeart/2005/8/layout/process4"/>
    <dgm:cxn modelId="{4C8EF0C5-511B-4FC6-B10E-6DD3194516B2}" type="presParOf" srcId="{8DCDB611-83CD-4F5B-813C-C6B6839E8721}" destId="{615BC0D5-A153-42C2-A039-C6F53ABFC382}" srcOrd="1" destOrd="0" presId="urn:microsoft.com/office/officeart/2005/8/layout/process4"/>
    <dgm:cxn modelId="{E15CA8C6-D33A-479C-9DF1-03E2CBD1AF6D}" type="presParOf" srcId="{8DCDB611-83CD-4F5B-813C-C6B6839E8721}" destId="{33F6A165-98CE-49D5-85A4-1A5B681FBAF1}" srcOrd="2" destOrd="0" presId="urn:microsoft.com/office/officeart/2005/8/layout/process4"/>
    <dgm:cxn modelId="{2690DB16-5C05-480C-8B66-A8A93F9BDAE4}" type="presParOf" srcId="{33F6A165-98CE-49D5-85A4-1A5B681FBAF1}" destId="{DFA2FCBC-7384-46E4-AF1E-D5495A88AAD1}" srcOrd="0" destOrd="0" presId="urn:microsoft.com/office/officeart/2005/8/layout/process4"/>
    <dgm:cxn modelId="{6AB027AC-1F5B-49EC-9DB8-AE812CB3CDD4}" type="presParOf" srcId="{8DCDB611-83CD-4F5B-813C-C6B6839E8721}" destId="{6BE0A6D8-A4AA-4C6F-917D-B9CCADF81C8D}" srcOrd="3" destOrd="0" presId="urn:microsoft.com/office/officeart/2005/8/layout/process4"/>
    <dgm:cxn modelId="{6ACE39A7-A4DD-4C97-BF3F-8D47453A9C20}" type="presParOf" srcId="{8DCDB611-83CD-4F5B-813C-C6B6839E8721}" destId="{DEE23E7A-383D-4A25-98D2-C1C3478E176B}" srcOrd="4" destOrd="0" presId="urn:microsoft.com/office/officeart/2005/8/layout/process4"/>
    <dgm:cxn modelId="{B1CD68C6-38DF-40C6-9E91-077CF25F1E8B}" type="presParOf" srcId="{DEE23E7A-383D-4A25-98D2-C1C3478E176B}" destId="{F7F379AA-CF90-460B-8401-FF44789DA6C3}" srcOrd="0" destOrd="0" presId="urn:microsoft.com/office/officeart/2005/8/layout/process4"/>
    <dgm:cxn modelId="{57519280-39E9-4B62-A0E3-0D90B748CBA1}" type="presParOf" srcId="{8DCDB611-83CD-4F5B-813C-C6B6839E8721}" destId="{C806CA95-A033-4DF1-A7AC-735BD6F4519C}" srcOrd="5" destOrd="0" presId="urn:microsoft.com/office/officeart/2005/8/layout/process4"/>
    <dgm:cxn modelId="{F71E9D37-B0B2-4E9C-B125-EDF7410BC293}" type="presParOf" srcId="{8DCDB611-83CD-4F5B-813C-C6B6839E8721}" destId="{EE577D83-90AA-4224-97F4-88CBCD21E6FE}" srcOrd="6" destOrd="0" presId="urn:microsoft.com/office/officeart/2005/8/layout/process4"/>
    <dgm:cxn modelId="{9EFB2C5D-2D58-4BFB-9502-579A16627801}" type="presParOf" srcId="{EE577D83-90AA-4224-97F4-88CBCD21E6FE}" destId="{32C73391-932F-4AE0-B4A0-427D7B72D9E1}" srcOrd="0" destOrd="0" presId="urn:microsoft.com/office/officeart/2005/8/layout/process4"/>
    <dgm:cxn modelId="{FF8286FF-08C0-4DE9-93EE-9BB38C69A35B}" type="presParOf" srcId="{8DCDB611-83CD-4F5B-813C-C6B6839E8721}" destId="{FEF19125-637F-47AD-9948-9C6605BD914D}" srcOrd="7" destOrd="0" presId="urn:microsoft.com/office/officeart/2005/8/layout/process4"/>
    <dgm:cxn modelId="{2B2785E9-034C-4EA0-BF29-4939C9A81CDF}" type="presParOf" srcId="{8DCDB611-83CD-4F5B-813C-C6B6839E8721}" destId="{7A8AB235-420E-4CF0-91A3-4619F286AB77}" srcOrd="8" destOrd="0" presId="urn:microsoft.com/office/officeart/2005/8/layout/process4"/>
    <dgm:cxn modelId="{6BBB54A6-23E7-4864-A9C0-BF70FC4E98A2}" type="presParOf" srcId="{7A8AB235-420E-4CF0-91A3-4619F286AB77}" destId="{70441EB8-2C03-4F98-82D3-24E1F509A2D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F8155-5550-48FB-A3D2-6305060130D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C2319B-5DBB-413E-BE69-479F8C1189E4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На ВР-20 відважують 9,9г молочного цукру, ділять на три частини;</a:t>
          </a:r>
          <a:endParaRPr lang="ru-RU" sz="1800" dirty="0"/>
        </a:p>
      </dgm:t>
    </dgm:pt>
    <dgm:pt modelId="{FEB116F9-D32A-45D7-A899-849BC44495C0}" type="parTrans" cxnId="{B3B6B25F-D089-400E-88D7-1584A3F149CE}">
      <dgm:prSet/>
      <dgm:spPr/>
      <dgm:t>
        <a:bodyPr/>
        <a:lstStyle/>
        <a:p>
          <a:endParaRPr lang="ru-RU" sz="1800"/>
        </a:p>
      </dgm:t>
    </dgm:pt>
    <dgm:pt modelId="{36A36433-35B7-466F-B025-3C7DC617ADB7}" type="sibTrans" cxnId="{B3B6B25F-D089-400E-88D7-1584A3F149CE}">
      <dgm:prSet/>
      <dgm:spPr/>
      <dgm:t>
        <a:bodyPr/>
        <a:lstStyle/>
        <a:p>
          <a:endParaRPr lang="ru-RU" sz="1800"/>
        </a:p>
      </dgm:t>
    </dgm:pt>
    <dgm:pt modelId="{5B2AC9A1-6497-4300-A5B9-5F27DBA4E44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Першу частину поміщають в ступку, розтирають ретельно і додають відкаліброваною піпеткою 2 краплі сірчаної кислоти (0,1 г, так як 1,0г-20крапель). </a:t>
          </a:r>
          <a:endParaRPr lang="ru-RU" sz="1800" dirty="0"/>
        </a:p>
      </dgm:t>
    </dgm:pt>
    <dgm:pt modelId="{DF79A49B-FD4B-4276-BD4F-FB645146A95B}" type="parTrans" cxnId="{E2ABCB1E-60BC-4FE4-9159-8A48F0CC95D7}">
      <dgm:prSet/>
      <dgm:spPr/>
      <dgm:t>
        <a:bodyPr/>
        <a:lstStyle/>
        <a:p>
          <a:endParaRPr lang="ru-RU" sz="1800"/>
        </a:p>
      </dgm:t>
    </dgm:pt>
    <dgm:pt modelId="{BD179888-C46D-4FB7-8893-328049ABC551}" type="sibTrans" cxnId="{E2ABCB1E-60BC-4FE4-9159-8A48F0CC95D7}">
      <dgm:prSet/>
      <dgm:spPr/>
      <dgm:t>
        <a:bodyPr/>
        <a:lstStyle/>
        <a:p>
          <a:endParaRPr lang="ru-RU" sz="1800"/>
        </a:p>
      </dgm:t>
    </dgm:pt>
    <dgm:pt modelId="{2C435280-FE32-4F50-A7D6-3C287C49059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Далі за всіма правилами технології  тритурацій готують необхідне базисне порошкове розтирання, перевіряють якість, </a:t>
          </a:r>
          <a:endParaRPr lang="ru-RU" sz="1800"/>
        </a:p>
      </dgm:t>
    </dgm:pt>
    <dgm:pt modelId="{96A73C89-6956-40F5-96EC-82367354DDB6}" type="parTrans" cxnId="{9B3F4D91-F214-4724-9BB7-E19DB55C4B1F}">
      <dgm:prSet/>
      <dgm:spPr/>
      <dgm:t>
        <a:bodyPr/>
        <a:lstStyle/>
        <a:p>
          <a:endParaRPr lang="ru-RU" sz="1800"/>
        </a:p>
      </dgm:t>
    </dgm:pt>
    <dgm:pt modelId="{4276E30A-C57C-4094-A2DD-5340CA3BA5A9}" type="sibTrans" cxnId="{9B3F4D91-F214-4724-9BB7-E19DB55C4B1F}">
      <dgm:prSet/>
      <dgm:spPr/>
      <dgm:t>
        <a:bodyPr/>
        <a:lstStyle/>
        <a:p>
          <a:endParaRPr lang="ru-RU" sz="1800"/>
        </a:p>
      </dgm:t>
    </dgm:pt>
    <dgm:pt modelId="{A7F44059-C122-4F4C-BD89-87D3E6D2117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реєструють в журналі та оформлюють до використання етикеткою.</a:t>
          </a:r>
          <a:endParaRPr lang="ru-RU" sz="1800" dirty="0"/>
        </a:p>
      </dgm:t>
    </dgm:pt>
    <dgm:pt modelId="{02EEE10B-A1A0-41E2-98A8-864DD96ED6F6}" type="parTrans" cxnId="{C87B123C-D3F7-4CF6-AA48-7CA67A2533AA}">
      <dgm:prSet/>
      <dgm:spPr/>
      <dgm:t>
        <a:bodyPr/>
        <a:lstStyle/>
        <a:p>
          <a:endParaRPr lang="ru-RU" sz="1800"/>
        </a:p>
      </dgm:t>
    </dgm:pt>
    <dgm:pt modelId="{D5E1A5DC-DC6E-4633-A4A8-E9741F1A2B2A}" type="sibTrans" cxnId="{C87B123C-D3F7-4CF6-AA48-7CA67A2533AA}">
      <dgm:prSet/>
      <dgm:spPr/>
      <dgm:t>
        <a:bodyPr/>
        <a:lstStyle/>
        <a:p>
          <a:endParaRPr lang="ru-RU" sz="1800"/>
        </a:p>
      </dgm:t>
    </dgm:pt>
    <dgm:pt modelId="{C2249893-F990-4604-99D5-163422DFC292}" type="pres">
      <dgm:prSet presAssocID="{DD7F8155-5550-48FB-A3D2-6305060130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10CED1-98E7-473F-85B5-BB49A9933D64}" type="pres">
      <dgm:prSet presAssocID="{A7F44059-C122-4F4C-BD89-87D3E6D2117D}" presName="boxAndChildren" presStyleCnt="0"/>
      <dgm:spPr/>
    </dgm:pt>
    <dgm:pt modelId="{587D0CA7-1376-4881-9DB4-484B255044B8}" type="pres">
      <dgm:prSet presAssocID="{A7F44059-C122-4F4C-BD89-87D3E6D2117D}" presName="parentTextBox" presStyleLbl="node1" presStyleIdx="0" presStyleCnt="4"/>
      <dgm:spPr/>
      <dgm:t>
        <a:bodyPr/>
        <a:lstStyle/>
        <a:p>
          <a:endParaRPr lang="ru-RU"/>
        </a:p>
      </dgm:t>
    </dgm:pt>
    <dgm:pt modelId="{220A767C-6828-4DC1-A2DD-0CE77275212D}" type="pres">
      <dgm:prSet presAssocID="{4276E30A-C57C-4094-A2DD-5340CA3BA5A9}" presName="sp" presStyleCnt="0"/>
      <dgm:spPr/>
    </dgm:pt>
    <dgm:pt modelId="{16EFC4CA-D01F-4E05-B1C2-1DA8093C20BA}" type="pres">
      <dgm:prSet presAssocID="{2C435280-FE32-4F50-A7D6-3C287C490593}" presName="arrowAndChildren" presStyleCnt="0"/>
      <dgm:spPr/>
    </dgm:pt>
    <dgm:pt modelId="{A74D335B-C9C4-4B15-A8FF-72D359AD4674}" type="pres">
      <dgm:prSet presAssocID="{2C435280-FE32-4F50-A7D6-3C287C490593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49BFA412-DD2B-42E9-B6F1-1A32BDA9210D}" type="pres">
      <dgm:prSet presAssocID="{BD179888-C46D-4FB7-8893-328049ABC551}" presName="sp" presStyleCnt="0"/>
      <dgm:spPr/>
    </dgm:pt>
    <dgm:pt modelId="{26C6038E-8DE0-49FB-A3D8-5C1E355BEB33}" type="pres">
      <dgm:prSet presAssocID="{5B2AC9A1-6497-4300-A5B9-5F27DBA4E449}" presName="arrowAndChildren" presStyleCnt="0"/>
      <dgm:spPr/>
    </dgm:pt>
    <dgm:pt modelId="{28FF5984-E050-4C03-83BB-A002A593868B}" type="pres">
      <dgm:prSet presAssocID="{5B2AC9A1-6497-4300-A5B9-5F27DBA4E449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B706784A-3263-452B-AC20-B15D418FA635}" type="pres">
      <dgm:prSet presAssocID="{36A36433-35B7-466F-B025-3C7DC617ADB7}" presName="sp" presStyleCnt="0"/>
      <dgm:spPr/>
    </dgm:pt>
    <dgm:pt modelId="{30F99639-2CF6-4183-B23D-72429707FC7E}" type="pres">
      <dgm:prSet presAssocID="{DAC2319B-5DBB-413E-BE69-479F8C1189E4}" presName="arrowAndChildren" presStyleCnt="0"/>
      <dgm:spPr/>
    </dgm:pt>
    <dgm:pt modelId="{6B9895E1-DB1E-418C-8939-35EE0A3AD401}" type="pres">
      <dgm:prSet presAssocID="{DAC2319B-5DBB-413E-BE69-479F8C1189E4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E2ABCB1E-60BC-4FE4-9159-8A48F0CC95D7}" srcId="{DD7F8155-5550-48FB-A3D2-6305060130DA}" destId="{5B2AC9A1-6497-4300-A5B9-5F27DBA4E449}" srcOrd="1" destOrd="0" parTransId="{DF79A49B-FD4B-4276-BD4F-FB645146A95B}" sibTransId="{BD179888-C46D-4FB7-8893-328049ABC551}"/>
    <dgm:cxn modelId="{6DF918E7-4736-4D8A-A586-965DF3F8BED6}" type="presOf" srcId="{DAC2319B-5DBB-413E-BE69-479F8C1189E4}" destId="{6B9895E1-DB1E-418C-8939-35EE0A3AD401}" srcOrd="0" destOrd="0" presId="urn:microsoft.com/office/officeart/2005/8/layout/process4"/>
    <dgm:cxn modelId="{C40CE7E5-B633-45C2-9B1C-53A074731D2A}" type="presOf" srcId="{A7F44059-C122-4F4C-BD89-87D3E6D2117D}" destId="{587D0CA7-1376-4881-9DB4-484B255044B8}" srcOrd="0" destOrd="0" presId="urn:microsoft.com/office/officeart/2005/8/layout/process4"/>
    <dgm:cxn modelId="{3F886AC0-EAE8-4233-8BFB-32D3946A41E8}" type="presOf" srcId="{5B2AC9A1-6497-4300-A5B9-5F27DBA4E449}" destId="{28FF5984-E050-4C03-83BB-A002A593868B}" srcOrd="0" destOrd="0" presId="urn:microsoft.com/office/officeart/2005/8/layout/process4"/>
    <dgm:cxn modelId="{2930C900-AB86-4EE3-A327-94306E87A2B5}" type="presOf" srcId="{2C435280-FE32-4F50-A7D6-3C287C490593}" destId="{A74D335B-C9C4-4B15-A8FF-72D359AD4674}" srcOrd="0" destOrd="0" presId="urn:microsoft.com/office/officeart/2005/8/layout/process4"/>
    <dgm:cxn modelId="{B61F3A89-1812-416E-BB48-8B79EDABE255}" type="presOf" srcId="{DD7F8155-5550-48FB-A3D2-6305060130DA}" destId="{C2249893-F990-4604-99D5-163422DFC292}" srcOrd="0" destOrd="0" presId="urn:microsoft.com/office/officeart/2005/8/layout/process4"/>
    <dgm:cxn modelId="{B3B6B25F-D089-400E-88D7-1584A3F149CE}" srcId="{DD7F8155-5550-48FB-A3D2-6305060130DA}" destId="{DAC2319B-5DBB-413E-BE69-479F8C1189E4}" srcOrd="0" destOrd="0" parTransId="{FEB116F9-D32A-45D7-A899-849BC44495C0}" sibTransId="{36A36433-35B7-466F-B025-3C7DC617ADB7}"/>
    <dgm:cxn modelId="{C87B123C-D3F7-4CF6-AA48-7CA67A2533AA}" srcId="{DD7F8155-5550-48FB-A3D2-6305060130DA}" destId="{A7F44059-C122-4F4C-BD89-87D3E6D2117D}" srcOrd="3" destOrd="0" parTransId="{02EEE10B-A1A0-41E2-98A8-864DD96ED6F6}" sibTransId="{D5E1A5DC-DC6E-4633-A4A8-E9741F1A2B2A}"/>
    <dgm:cxn modelId="{9B3F4D91-F214-4724-9BB7-E19DB55C4B1F}" srcId="{DD7F8155-5550-48FB-A3D2-6305060130DA}" destId="{2C435280-FE32-4F50-A7D6-3C287C490593}" srcOrd="2" destOrd="0" parTransId="{96A73C89-6956-40F5-96EC-82367354DDB6}" sibTransId="{4276E30A-C57C-4094-A2DD-5340CA3BA5A9}"/>
    <dgm:cxn modelId="{E2674C50-4824-48FE-A283-ADDA3409BD7E}" type="presParOf" srcId="{C2249893-F990-4604-99D5-163422DFC292}" destId="{C010CED1-98E7-473F-85B5-BB49A9933D64}" srcOrd="0" destOrd="0" presId="urn:microsoft.com/office/officeart/2005/8/layout/process4"/>
    <dgm:cxn modelId="{B2929271-F2CE-4247-8405-F33438E200C2}" type="presParOf" srcId="{C010CED1-98E7-473F-85B5-BB49A9933D64}" destId="{587D0CA7-1376-4881-9DB4-484B255044B8}" srcOrd="0" destOrd="0" presId="urn:microsoft.com/office/officeart/2005/8/layout/process4"/>
    <dgm:cxn modelId="{3EFE712E-988F-4195-82F5-31972573DEEE}" type="presParOf" srcId="{C2249893-F990-4604-99D5-163422DFC292}" destId="{220A767C-6828-4DC1-A2DD-0CE77275212D}" srcOrd="1" destOrd="0" presId="urn:microsoft.com/office/officeart/2005/8/layout/process4"/>
    <dgm:cxn modelId="{EB0DBA81-8A4C-4614-BBB4-39AE837CE075}" type="presParOf" srcId="{C2249893-F990-4604-99D5-163422DFC292}" destId="{16EFC4CA-D01F-4E05-B1C2-1DA8093C20BA}" srcOrd="2" destOrd="0" presId="urn:microsoft.com/office/officeart/2005/8/layout/process4"/>
    <dgm:cxn modelId="{DE4B210A-5C0D-4DBF-8C12-B9888D44D98F}" type="presParOf" srcId="{16EFC4CA-D01F-4E05-B1C2-1DA8093C20BA}" destId="{A74D335B-C9C4-4B15-A8FF-72D359AD4674}" srcOrd="0" destOrd="0" presId="urn:microsoft.com/office/officeart/2005/8/layout/process4"/>
    <dgm:cxn modelId="{C2917410-EEEA-4DD5-825A-30E269965584}" type="presParOf" srcId="{C2249893-F990-4604-99D5-163422DFC292}" destId="{49BFA412-DD2B-42E9-B6F1-1A32BDA9210D}" srcOrd="3" destOrd="0" presId="urn:microsoft.com/office/officeart/2005/8/layout/process4"/>
    <dgm:cxn modelId="{C75F1093-201D-4A84-84C9-169AC17C7E0B}" type="presParOf" srcId="{C2249893-F990-4604-99D5-163422DFC292}" destId="{26C6038E-8DE0-49FB-A3D8-5C1E355BEB33}" srcOrd="4" destOrd="0" presId="urn:microsoft.com/office/officeart/2005/8/layout/process4"/>
    <dgm:cxn modelId="{C118CDAD-0123-449A-9EDD-A0CFD0DFADE4}" type="presParOf" srcId="{26C6038E-8DE0-49FB-A3D8-5C1E355BEB33}" destId="{28FF5984-E050-4C03-83BB-A002A593868B}" srcOrd="0" destOrd="0" presId="urn:microsoft.com/office/officeart/2005/8/layout/process4"/>
    <dgm:cxn modelId="{5D4A369A-DCFE-4662-B354-3D61E6F4D6DC}" type="presParOf" srcId="{C2249893-F990-4604-99D5-163422DFC292}" destId="{B706784A-3263-452B-AC20-B15D418FA635}" srcOrd="5" destOrd="0" presId="urn:microsoft.com/office/officeart/2005/8/layout/process4"/>
    <dgm:cxn modelId="{835A3D43-1C57-4282-ABBC-16C87FFAC5A9}" type="presParOf" srcId="{C2249893-F990-4604-99D5-163422DFC292}" destId="{30F99639-2CF6-4183-B23D-72429707FC7E}" srcOrd="6" destOrd="0" presId="urn:microsoft.com/office/officeart/2005/8/layout/process4"/>
    <dgm:cxn modelId="{9FB639A5-0BD1-41D4-A295-9B05CD5E251A}" type="presParOf" srcId="{30F99639-2CF6-4183-B23D-72429707FC7E}" destId="{6B9895E1-DB1E-418C-8939-35EE0A3AD40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1C93EE-27FD-441E-812B-D56C4F957350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601415-B44D-404E-B9C9-0D85437A20C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Відважують 19,8г молочного цукру , ділять на 3 частини на паперовій капсулі, одну частину поміщають в ступку та ретельно розтирають, </a:t>
          </a:r>
          <a:endParaRPr lang="ru-RU" sz="1800" dirty="0"/>
        </a:p>
      </dgm:t>
    </dgm:pt>
    <dgm:pt modelId="{71878A04-101E-4BA6-BD31-7876CA5E83EB}" type="parTrans" cxnId="{1C715C3B-D056-4932-BD0C-52A1CD424631}">
      <dgm:prSet/>
      <dgm:spPr/>
      <dgm:t>
        <a:bodyPr/>
        <a:lstStyle/>
        <a:p>
          <a:endParaRPr lang="ru-RU" sz="1800"/>
        </a:p>
      </dgm:t>
    </dgm:pt>
    <dgm:pt modelId="{7E1E09DA-C1F4-4EA2-8B7A-755F21ECB1B0}" type="sibTrans" cxnId="{1C715C3B-D056-4932-BD0C-52A1CD424631}">
      <dgm:prSet/>
      <dgm:spPr/>
      <dgm:t>
        <a:bodyPr/>
        <a:lstStyle/>
        <a:p>
          <a:endParaRPr lang="ru-RU" sz="1800"/>
        </a:p>
      </dgm:t>
    </dgm:pt>
    <dgm:pt modelId="{DEF399A1-8C6A-4503-BC95-AB9EFAC1CE2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після чого додають відкалібровують каплемером 6 крапель (0,2г) настойки </a:t>
          </a:r>
          <a:r>
            <a:rPr lang="en-US" sz="1800" smtClean="0"/>
            <a:t>Ruta graveolens</a:t>
          </a:r>
          <a:r>
            <a:rPr lang="ru-RU" sz="1800" smtClean="0"/>
            <a:t>, </a:t>
          </a:r>
          <a:r>
            <a:rPr lang="uk-UA" sz="1800" smtClean="0"/>
            <a:t>приготовленої на 60% -вому (по масі) етиловому спирті (1,0г=32 краплям). </a:t>
          </a:r>
          <a:endParaRPr lang="ru-RU" sz="1800"/>
        </a:p>
      </dgm:t>
    </dgm:pt>
    <dgm:pt modelId="{332E664A-70A5-46DB-854D-89E0A19C0B9E}" type="parTrans" cxnId="{9B124B49-E182-4C44-9D96-9854A8A400C8}">
      <dgm:prSet/>
      <dgm:spPr/>
      <dgm:t>
        <a:bodyPr/>
        <a:lstStyle/>
        <a:p>
          <a:endParaRPr lang="ru-RU" sz="1800"/>
        </a:p>
      </dgm:t>
    </dgm:pt>
    <dgm:pt modelId="{31ED9DB4-9CC5-4473-8210-4934828E33D7}" type="sibTrans" cxnId="{9B124B49-E182-4C44-9D96-9854A8A400C8}">
      <dgm:prSet/>
      <dgm:spPr/>
      <dgm:t>
        <a:bodyPr/>
        <a:lstStyle/>
        <a:p>
          <a:endParaRPr lang="ru-RU" sz="1800"/>
        </a:p>
      </dgm:t>
    </dgm:pt>
    <dgm:pt modelId="{A29B72D4-54CA-41E4-A6E7-D26154D0303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Суміш ретельно розтирають 6 хвилин, зіскоблюють і перемішують 4 хвилини, </a:t>
          </a:r>
          <a:endParaRPr lang="ru-RU" sz="1800"/>
        </a:p>
      </dgm:t>
    </dgm:pt>
    <dgm:pt modelId="{05AC6EDA-A61E-4327-903C-2554F2AFF76D}" type="parTrans" cxnId="{C600FEAB-CA90-4076-A1B1-AB6FCEB1D9DD}">
      <dgm:prSet/>
      <dgm:spPr/>
      <dgm:t>
        <a:bodyPr/>
        <a:lstStyle/>
        <a:p>
          <a:endParaRPr lang="ru-RU" sz="1800"/>
        </a:p>
      </dgm:t>
    </dgm:pt>
    <dgm:pt modelId="{2430D678-50DC-4F5B-883F-7643BA85EC10}" type="sibTrans" cxnId="{C600FEAB-CA90-4076-A1B1-AB6FCEB1D9DD}">
      <dgm:prSet/>
      <dgm:spPr/>
      <dgm:t>
        <a:bodyPr/>
        <a:lstStyle/>
        <a:p>
          <a:endParaRPr lang="ru-RU" sz="1800"/>
        </a:p>
      </dgm:t>
    </dgm:pt>
    <dgm:pt modelId="{F3BEACD8-0B58-44D0-BBB9-0774791F981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далі ще раз повторюють обидві ці операції згідно §7 і залишають для підсушування на повітрі на 20-30 хвилин. </a:t>
          </a:r>
          <a:endParaRPr lang="ru-RU" sz="1800"/>
        </a:p>
      </dgm:t>
    </dgm:pt>
    <dgm:pt modelId="{1F5B3CBB-86BE-437B-A7FA-CA27E0723D87}" type="parTrans" cxnId="{95A4435E-E566-45B0-A514-0E2068BF8B28}">
      <dgm:prSet/>
      <dgm:spPr/>
      <dgm:t>
        <a:bodyPr/>
        <a:lstStyle/>
        <a:p>
          <a:endParaRPr lang="ru-RU" sz="1800"/>
        </a:p>
      </dgm:t>
    </dgm:pt>
    <dgm:pt modelId="{B86CA0B5-F10A-4B0D-8ED1-F80D9B2FE3A8}" type="sibTrans" cxnId="{95A4435E-E566-45B0-A514-0E2068BF8B28}">
      <dgm:prSet/>
      <dgm:spPr/>
      <dgm:t>
        <a:bodyPr/>
        <a:lstStyle/>
        <a:p>
          <a:endParaRPr lang="ru-RU" sz="1800"/>
        </a:p>
      </dgm:t>
    </dgm:pt>
    <dgm:pt modelId="{D0469E5A-67BE-4116-8182-0D3A72F291A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smtClean="0"/>
            <a:t>Після цього ще 2 раз и повторюють операції подрібнення та змішування по два 10-хвилинних цикли, поміщають у флакон з щільно закритою пробкою.</a:t>
          </a:r>
          <a:endParaRPr lang="ru-RU" sz="1800"/>
        </a:p>
      </dgm:t>
    </dgm:pt>
    <dgm:pt modelId="{4D809383-0E05-42B8-B032-60405AD382EC}" type="parTrans" cxnId="{84F256C0-DD2A-4155-A7DA-F10DCEA2CB37}">
      <dgm:prSet/>
      <dgm:spPr/>
      <dgm:t>
        <a:bodyPr/>
        <a:lstStyle/>
        <a:p>
          <a:endParaRPr lang="ru-RU" sz="1800"/>
        </a:p>
      </dgm:t>
    </dgm:pt>
    <dgm:pt modelId="{80F6D652-96F3-42D6-8682-AF7528A3B190}" type="sibTrans" cxnId="{84F256C0-DD2A-4155-A7DA-F10DCEA2CB37}">
      <dgm:prSet/>
      <dgm:spPr/>
      <dgm:t>
        <a:bodyPr/>
        <a:lstStyle/>
        <a:p>
          <a:endParaRPr lang="ru-RU" sz="1800"/>
        </a:p>
      </dgm:t>
    </dgm:pt>
    <dgm:pt modelId="{6967628A-E84A-4383-B7EC-A30E87C1D4B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 smtClean="0"/>
            <a:t>Готову </a:t>
          </a:r>
          <a:r>
            <a:rPr lang="uk-UA" sz="1800" dirty="0" err="1" smtClean="0"/>
            <a:t>тритурацію</a:t>
          </a:r>
          <a:r>
            <a:rPr lang="uk-UA" sz="1800" dirty="0" smtClean="0"/>
            <a:t> піддають контролю та реєструють в журналі і оформлюють до відпуску.</a:t>
          </a:r>
          <a:endParaRPr lang="ru-RU" sz="1800" dirty="0"/>
        </a:p>
      </dgm:t>
    </dgm:pt>
    <dgm:pt modelId="{2D4CADBE-5256-4CA7-B84A-EB84E8ABCC24}" type="parTrans" cxnId="{0FBCD3A6-4B2C-4899-B084-884ED18A59BA}">
      <dgm:prSet/>
      <dgm:spPr/>
      <dgm:t>
        <a:bodyPr/>
        <a:lstStyle/>
        <a:p>
          <a:endParaRPr lang="ru-RU" sz="1800"/>
        </a:p>
      </dgm:t>
    </dgm:pt>
    <dgm:pt modelId="{0FD1FD6F-C863-4EFD-9A47-09042F1ABB99}" type="sibTrans" cxnId="{0FBCD3A6-4B2C-4899-B084-884ED18A59BA}">
      <dgm:prSet/>
      <dgm:spPr/>
      <dgm:t>
        <a:bodyPr/>
        <a:lstStyle/>
        <a:p>
          <a:endParaRPr lang="ru-RU" sz="1800"/>
        </a:p>
      </dgm:t>
    </dgm:pt>
    <dgm:pt modelId="{267C2C4E-7FC3-4F5C-8416-757F20CF1F6C}" type="pres">
      <dgm:prSet presAssocID="{501C93EE-27FD-441E-812B-D56C4F9573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1FB14C-D24B-434E-B37A-A8913AE5EF77}" type="pres">
      <dgm:prSet presAssocID="{6967628A-E84A-4383-B7EC-A30E87C1D4B2}" presName="boxAndChildren" presStyleCnt="0"/>
      <dgm:spPr/>
    </dgm:pt>
    <dgm:pt modelId="{B4328EEB-9CC2-4908-B154-A2078BDFAA52}" type="pres">
      <dgm:prSet presAssocID="{6967628A-E84A-4383-B7EC-A30E87C1D4B2}" presName="parentTextBox" presStyleLbl="node1" presStyleIdx="0" presStyleCnt="6"/>
      <dgm:spPr/>
      <dgm:t>
        <a:bodyPr/>
        <a:lstStyle/>
        <a:p>
          <a:endParaRPr lang="ru-RU"/>
        </a:p>
      </dgm:t>
    </dgm:pt>
    <dgm:pt modelId="{91AB9090-C275-4CDE-88D1-20452F2E93C3}" type="pres">
      <dgm:prSet presAssocID="{80F6D652-96F3-42D6-8682-AF7528A3B190}" presName="sp" presStyleCnt="0"/>
      <dgm:spPr/>
    </dgm:pt>
    <dgm:pt modelId="{880D7FFE-2B8A-4E59-AB2F-604B87177B51}" type="pres">
      <dgm:prSet presAssocID="{D0469E5A-67BE-4116-8182-0D3A72F291A7}" presName="arrowAndChildren" presStyleCnt="0"/>
      <dgm:spPr/>
    </dgm:pt>
    <dgm:pt modelId="{3B30AA0E-0B79-43E6-BA0A-24C36A44DDFB}" type="pres">
      <dgm:prSet presAssocID="{D0469E5A-67BE-4116-8182-0D3A72F291A7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07B4990D-35A4-400B-8011-2DDDB2E58747}" type="pres">
      <dgm:prSet presAssocID="{B86CA0B5-F10A-4B0D-8ED1-F80D9B2FE3A8}" presName="sp" presStyleCnt="0"/>
      <dgm:spPr/>
    </dgm:pt>
    <dgm:pt modelId="{A73203C6-8A41-447E-977D-11D5E0BCF7E1}" type="pres">
      <dgm:prSet presAssocID="{F3BEACD8-0B58-44D0-BBB9-0774791F9817}" presName="arrowAndChildren" presStyleCnt="0"/>
      <dgm:spPr/>
    </dgm:pt>
    <dgm:pt modelId="{84AD9D4C-D5EC-4368-A480-86011EC74089}" type="pres">
      <dgm:prSet presAssocID="{F3BEACD8-0B58-44D0-BBB9-0774791F9817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2E33F1BE-D4BA-4270-BC43-ED4967AF402C}" type="pres">
      <dgm:prSet presAssocID="{2430D678-50DC-4F5B-883F-7643BA85EC10}" presName="sp" presStyleCnt="0"/>
      <dgm:spPr/>
    </dgm:pt>
    <dgm:pt modelId="{50BD95E5-59CC-4754-B4AD-93D2DF86F189}" type="pres">
      <dgm:prSet presAssocID="{A29B72D4-54CA-41E4-A6E7-D26154D03039}" presName="arrowAndChildren" presStyleCnt="0"/>
      <dgm:spPr/>
    </dgm:pt>
    <dgm:pt modelId="{82B6DD45-26E8-4676-8772-1846F5AB70D6}" type="pres">
      <dgm:prSet presAssocID="{A29B72D4-54CA-41E4-A6E7-D26154D03039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0B1FEDE1-843B-4894-8F44-898B435C0D35}" type="pres">
      <dgm:prSet presAssocID="{31ED9DB4-9CC5-4473-8210-4934828E33D7}" presName="sp" presStyleCnt="0"/>
      <dgm:spPr/>
    </dgm:pt>
    <dgm:pt modelId="{41C1B82A-38BD-48E3-A894-8E66B11F253E}" type="pres">
      <dgm:prSet presAssocID="{DEF399A1-8C6A-4503-BC95-AB9EFAC1CE26}" presName="arrowAndChildren" presStyleCnt="0"/>
      <dgm:spPr/>
    </dgm:pt>
    <dgm:pt modelId="{BCEF4050-965D-471F-BA87-73BC2A45F58D}" type="pres">
      <dgm:prSet presAssocID="{DEF399A1-8C6A-4503-BC95-AB9EFAC1CE26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3097616B-433E-400A-97EE-7998FC26F6C1}" type="pres">
      <dgm:prSet presAssocID="{7E1E09DA-C1F4-4EA2-8B7A-755F21ECB1B0}" presName="sp" presStyleCnt="0"/>
      <dgm:spPr/>
    </dgm:pt>
    <dgm:pt modelId="{6BDE7638-37E2-49B9-AEB0-8CD07EE54418}" type="pres">
      <dgm:prSet presAssocID="{7A601415-B44D-404E-B9C9-0D85437A20C0}" presName="arrowAndChildren" presStyleCnt="0"/>
      <dgm:spPr/>
    </dgm:pt>
    <dgm:pt modelId="{52EB1826-D562-49C4-97F4-8F3D11EBAABB}" type="pres">
      <dgm:prSet presAssocID="{7A601415-B44D-404E-B9C9-0D85437A20C0}" presName="parentTextArrow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0E0A84FB-DA8F-427B-9201-7055C1A92B08}" type="presOf" srcId="{F3BEACD8-0B58-44D0-BBB9-0774791F9817}" destId="{84AD9D4C-D5EC-4368-A480-86011EC74089}" srcOrd="0" destOrd="0" presId="urn:microsoft.com/office/officeart/2005/8/layout/process4"/>
    <dgm:cxn modelId="{9B124B49-E182-4C44-9D96-9854A8A400C8}" srcId="{501C93EE-27FD-441E-812B-D56C4F957350}" destId="{DEF399A1-8C6A-4503-BC95-AB9EFAC1CE26}" srcOrd="1" destOrd="0" parTransId="{332E664A-70A5-46DB-854D-89E0A19C0B9E}" sibTransId="{31ED9DB4-9CC5-4473-8210-4934828E33D7}"/>
    <dgm:cxn modelId="{F7B6C897-DB8B-4862-BB23-5D2D9A042B13}" type="presOf" srcId="{6967628A-E84A-4383-B7EC-A30E87C1D4B2}" destId="{B4328EEB-9CC2-4908-B154-A2078BDFAA52}" srcOrd="0" destOrd="0" presId="urn:microsoft.com/office/officeart/2005/8/layout/process4"/>
    <dgm:cxn modelId="{C600FEAB-CA90-4076-A1B1-AB6FCEB1D9DD}" srcId="{501C93EE-27FD-441E-812B-D56C4F957350}" destId="{A29B72D4-54CA-41E4-A6E7-D26154D03039}" srcOrd="2" destOrd="0" parTransId="{05AC6EDA-A61E-4327-903C-2554F2AFF76D}" sibTransId="{2430D678-50DC-4F5B-883F-7643BA85EC10}"/>
    <dgm:cxn modelId="{1C715C3B-D056-4932-BD0C-52A1CD424631}" srcId="{501C93EE-27FD-441E-812B-D56C4F957350}" destId="{7A601415-B44D-404E-B9C9-0D85437A20C0}" srcOrd="0" destOrd="0" parTransId="{71878A04-101E-4BA6-BD31-7876CA5E83EB}" sibTransId="{7E1E09DA-C1F4-4EA2-8B7A-755F21ECB1B0}"/>
    <dgm:cxn modelId="{84F256C0-DD2A-4155-A7DA-F10DCEA2CB37}" srcId="{501C93EE-27FD-441E-812B-D56C4F957350}" destId="{D0469E5A-67BE-4116-8182-0D3A72F291A7}" srcOrd="4" destOrd="0" parTransId="{4D809383-0E05-42B8-B032-60405AD382EC}" sibTransId="{80F6D652-96F3-42D6-8682-AF7528A3B190}"/>
    <dgm:cxn modelId="{C1521B81-F211-4B66-9598-67A3CB700CFB}" type="presOf" srcId="{DEF399A1-8C6A-4503-BC95-AB9EFAC1CE26}" destId="{BCEF4050-965D-471F-BA87-73BC2A45F58D}" srcOrd="0" destOrd="0" presId="urn:microsoft.com/office/officeart/2005/8/layout/process4"/>
    <dgm:cxn modelId="{7103CD7C-6C88-4EE0-ADC3-651BB78204AC}" type="presOf" srcId="{D0469E5A-67BE-4116-8182-0D3A72F291A7}" destId="{3B30AA0E-0B79-43E6-BA0A-24C36A44DDFB}" srcOrd="0" destOrd="0" presId="urn:microsoft.com/office/officeart/2005/8/layout/process4"/>
    <dgm:cxn modelId="{95A4435E-E566-45B0-A514-0E2068BF8B28}" srcId="{501C93EE-27FD-441E-812B-D56C4F957350}" destId="{F3BEACD8-0B58-44D0-BBB9-0774791F9817}" srcOrd="3" destOrd="0" parTransId="{1F5B3CBB-86BE-437B-A7FA-CA27E0723D87}" sibTransId="{B86CA0B5-F10A-4B0D-8ED1-F80D9B2FE3A8}"/>
    <dgm:cxn modelId="{5CFE0CA0-0DB9-499F-865E-335A594C1663}" type="presOf" srcId="{501C93EE-27FD-441E-812B-D56C4F957350}" destId="{267C2C4E-7FC3-4F5C-8416-757F20CF1F6C}" srcOrd="0" destOrd="0" presId="urn:microsoft.com/office/officeart/2005/8/layout/process4"/>
    <dgm:cxn modelId="{0FBCD3A6-4B2C-4899-B084-884ED18A59BA}" srcId="{501C93EE-27FD-441E-812B-D56C4F957350}" destId="{6967628A-E84A-4383-B7EC-A30E87C1D4B2}" srcOrd="5" destOrd="0" parTransId="{2D4CADBE-5256-4CA7-B84A-EB84E8ABCC24}" sibTransId="{0FD1FD6F-C863-4EFD-9A47-09042F1ABB99}"/>
    <dgm:cxn modelId="{59B59844-0D8B-4019-9D5B-1A4CD79F9016}" type="presOf" srcId="{7A601415-B44D-404E-B9C9-0D85437A20C0}" destId="{52EB1826-D562-49C4-97F4-8F3D11EBAABB}" srcOrd="0" destOrd="0" presId="urn:microsoft.com/office/officeart/2005/8/layout/process4"/>
    <dgm:cxn modelId="{3C2B6A28-7629-4C60-B9F8-780A1834C4EE}" type="presOf" srcId="{A29B72D4-54CA-41E4-A6E7-D26154D03039}" destId="{82B6DD45-26E8-4676-8772-1846F5AB70D6}" srcOrd="0" destOrd="0" presId="urn:microsoft.com/office/officeart/2005/8/layout/process4"/>
    <dgm:cxn modelId="{CCFCA693-0A78-4A9A-AE8A-2E66B09C7FE9}" type="presParOf" srcId="{267C2C4E-7FC3-4F5C-8416-757F20CF1F6C}" destId="{2D1FB14C-D24B-434E-B37A-A8913AE5EF77}" srcOrd="0" destOrd="0" presId="urn:microsoft.com/office/officeart/2005/8/layout/process4"/>
    <dgm:cxn modelId="{AD65E4F3-DA9E-4F18-AD9E-79DBC31E8558}" type="presParOf" srcId="{2D1FB14C-D24B-434E-B37A-A8913AE5EF77}" destId="{B4328EEB-9CC2-4908-B154-A2078BDFAA52}" srcOrd="0" destOrd="0" presId="urn:microsoft.com/office/officeart/2005/8/layout/process4"/>
    <dgm:cxn modelId="{828DBE44-A43E-4F14-9EAA-F7CE04F16A87}" type="presParOf" srcId="{267C2C4E-7FC3-4F5C-8416-757F20CF1F6C}" destId="{91AB9090-C275-4CDE-88D1-20452F2E93C3}" srcOrd="1" destOrd="0" presId="urn:microsoft.com/office/officeart/2005/8/layout/process4"/>
    <dgm:cxn modelId="{2B42E789-D602-451B-93DE-225303295653}" type="presParOf" srcId="{267C2C4E-7FC3-4F5C-8416-757F20CF1F6C}" destId="{880D7FFE-2B8A-4E59-AB2F-604B87177B51}" srcOrd="2" destOrd="0" presId="urn:microsoft.com/office/officeart/2005/8/layout/process4"/>
    <dgm:cxn modelId="{A3ADB9B1-8498-4541-B79C-5359709C4EBC}" type="presParOf" srcId="{880D7FFE-2B8A-4E59-AB2F-604B87177B51}" destId="{3B30AA0E-0B79-43E6-BA0A-24C36A44DDFB}" srcOrd="0" destOrd="0" presId="urn:microsoft.com/office/officeart/2005/8/layout/process4"/>
    <dgm:cxn modelId="{3BEDCF74-83B4-4B9A-8DE2-B97DFDD8BFE4}" type="presParOf" srcId="{267C2C4E-7FC3-4F5C-8416-757F20CF1F6C}" destId="{07B4990D-35A4-400B-8011-2DDDB2E58747}" srcOrd="3" destOrd="0" presId="urn:microsoft.com/office/officeart/2005/8/layout/process4"/>
    <dgm:cxn modelId="{60FB0B04-DBCE-425D-9B23-BFE084401FB4}" type="presParOf" srcId="{267C2C4E-7FC3-4F5C-8416-757F20CF1F6C}" destId="{A73203C6-8A41-447E-977D-11D5E0BCF7E1}" srcOrd="4" destOrd="0" presId="urn:microsoft.com/office/officeart/2005/8/layout/process4"/>
    <dgm:cxn modelId="{340A74F2-91EB-4856-82ED-D1027CE19614}" type="presParOf" srcId="{A73203C6-8A41-447E-977D-11D5E0BCF7E1}" destId="{84AD9D4C-D5EC-4368-A480-86011EC74089}" srcOrd="0" destOrd="0" presId="urn:microsoft.com/office/officeart/2005/8/layout/process4"/>
    <dgm:cxn modelId="{CC669976-3C37-4FE9-A867-733FC5B9962D}" type="presParOf" srcId="{267C2C4E-7FC3-4F5C-8416-757F20CF1F6C}" destId="{2E33F1BE-D4BA-4270-BC43-ED4967AF402C}" srcOrd="5" destOrd="0" presId="urn:microsoft.com/office/officeart/2005/8/layout/process4"/>
    <dgm:cxn modelId="{B910FE5E-18D4-493A-BD25-259A9FA91429}" type="presParOf" srcId="{267C2C4E-7FC3-4F5C-8416-757F20CF1F6C}" destId="{50BD95E5-59CC-4754-B4AD-93D2DF86F189}" srcOrd="6" destOrd="0" presId="urn:microsoft.com/office/officeart/2005/8/layout/process4"/>
    <dgm:cxn modelId="{DF985F86-6C00-4D10-AD84-2CFC349D7F33}" type="presParOf" srcId="{50BD95E5-59CC-4754-B4AD-93D2DF86F189}" destId="{82B6DD45-26E8-4676-8772-1846F5AB70D6}" srcOrd="0" destOrd="0" presId="urn:microsoft.com/office/officeart/2005/8/layout/process4"/>
    <dgm:cxn modelId="{FBDD49FB-2E4C-4E62-BD6A-6B20C5E973BD}" type="presParOf" srcId="{267C2C4E-7FC3-4F5C-8416-757F20CF1F6C}" destId="{0B1FEDE1-843B-4894-8F44-898B435C0D35}" srcOrd="7" destOrd="0" presId="urn:microsoft.com/office/officeart/2005/8/layout/process4"/>
    <dgm:cxn modelId="{47DF41BD-32F4-4A1C-9265-8A09E91E09E7}" type="presParOf" srcId="{267C2C4E-7FC3-4F5C-8416-757F20CF1F6C}" destId="{41C1B82A-38BD-48E3-A894-8E66B11F253E}" srcOrd="8" destOrd="0" presId="urn:microsoft.com/office/officeart/2005/8/layout/process4"/>
    <dgm:cxn modelId="{D3C4EA19-681E-47B4-95BA-FA891F30710C}" type="presParOf" srcId="{41C1B82A-38BD-48E3-A894-8E66B11F253E}" destId="{BCEF4050-965D-471F-BA87-73BC2A45F58D}" srcOrd="0" destOrd="0" presId="urn:microsoft.com/office/officeart/2005/8/layout/process4"/>
    <dgm:cxn modelId="{4EEF434B-5D99-43D4-A645-BF0E60308539}" type="presParOf" srcId="{267C2C4E-7FC3-4F5C-8416-757F20CF1F6C}" destId="{3097616B-433E-400A-97EE-7998FC26F6C1}" srcOrd="9" destOrd="0" presId="urn:microsoft.com/office/officeart/2005/8/layout/process4"/>
    <dgm:cxn modelId="{535BC4B6-6397-48EB-8623-94394C28961B}" type="presParOf" srcId="{267C2C4E-7FC3-4F5C-8416-757F20CF1F6C}" destId="{6BDE7638-37E2-49B9-AEB0-8CD07EE54418}" srcOrd="10" destOrd="0" presId="urn:microsoft.com/office/officeart/2005/8/layout/process4"/>
    <dgm:cxn modelId="{6353F0F5-251D-4E2E-876F-F975F1B48140}" type="presParOf" srcId="{6BDE7638-37E2-49B9-AEB0-8CD07EE54418}" destId="{52EB1826-D562-49C4-97F4-8F3D11EBAAB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CF0B6-F7B9-4771-8861-7245F0D8E5DB}">
      <dsp:nvSpPr>
        <dsp:cNvPr id="0" name=""/>
        <dsp:cNvSpPr/>
      </dsp:nvSpPr>
      <dsp:spPr>
        <a:xfrm>
          <a:off x="0" y="2674694"/>
          <a:ext cx="11698461" cy="438805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/>
            <a:t>Готову </a:t>
          </a:r>
          <a:r>
            <a:rPr lang="uk-UA" sz="1600" kern="1200" dirty="0" err="1" smtClean="0"/>
            <a:t>тритурацію</a:t>
          </a:r>
          <a:r>
            <a:rPr lang="uk-UA" sz="1600" kern="1200" dirty="0" smtClean="0"/>
            <a:t> перевіряють за всіма необхідним показниками якості </a:t>
          </a:r>
        </a:p>
        <a:p>
          <a:pPr lvl="0" algn="ctr" defTabSz="7112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600" kern="1200" dirty="0" smtClean="0"/>
            <a:t>Після чого реєструють в журналі лабораторних робіт і оформляють до використання етикеткою</a:t>
          </a:r>
          <a:endParaRPr lang="ru-RU" sz="1600" kern="1200" dirty="0"/>
        </a:p>
      </dsp:txBody>
      <dsp:txXfrm>
        <a:off x="0" y="2674694"/>
        <a:ext cx="11698461" cy="438805"/>
      </dsp:txXfrm>
    </dsp:sp>
    <dsp:sp modelId="{DFA2FCBC-7384-46E4-AF1E-D5495A88AAD1}">
      <dsp:nvSpPr>
        <dsp:cNvPr id="0" name=""/>
        <dsp:cNvSpPr/>
      </dsp:nvSpPr>
      <dsp:spPr>
        <a:xfrm rot="10800000">
          <a:off x="0" y="2006392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Загальний час приготування - 2 години. </a:t>
          </a:r>
          <a:endParaRPr lang="ru-RU" sz="1600" kern="1200"/>
        </a:p>
      </dsp:txBody>
      <dsp:txXfrm rot="10800000">
        <a:off x="0" y="2006392"/>
        <a:ext cx="11698461" cy="438519"/>
      </dsp:txXfrm>
    </dsp:sp>
    <dsp:sp modelId="{F7F379AA-CF90-460B-8401-FF44789DA6C3}">
      <dsp:nvSpPr>
        <dsp:cNvPr id="0" name=""/>
        <dsp:cNvSpPr/>
      </dsp:nvSpPr>
      <dsp:spPr>
        <a:xfrm rot="10800000">
          <a:off x="0" y="1347222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Потім знову зважують 9,0 молочного цукру і 1,0 тритурації Х1 і готують порошкове розтирання за всіма правилами протягом 1 години, отримуючи розведення Х2 (С1). </a:t>
          </a:r>
          <a:endParaRPr lang="ru-RU" sz="1600" kern="1200"/>
        </a:p>
      </dsp:txBody>
      <dsp:txXfrm rot="10800000">
        <a:off x="0" y="1347222"/>
        <a:ext cx="11698461" cy="438519"/>
      </dsp:txXfrm>
    </dsp:sp>
    <dsp:sp modelId="{32C73391-932F-4AE0-B4A0-427D7B72D9E1}">
      <dsp:nvSpPr>
        <dsp:cNvPr id="0" name=""/>
        <dsp:cNvSpPr/>
      </dsp:nvSpPr>
      <dsp:spPr>
        <a:xfrm rot="10800000">
          <a:off x="0" y="669790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На ручних вагах відважують 1,0 деревного вугілля, поміщають в ступку і розтирають по правилам, викладеним в §7. </a:t>
          </a:r>
          <a:endParaRPr lang="ru-RU" sz="1600" kern="1200" dirty="0"/>
        </a:p>
      </dsp:txBody>
      <dsp:txXfrm rot="10800000">
        <a:off x="0" y="669790"/>
        <a:ext cx="11698461" cy="438519"/>
      </dsp:txXfrm>
    </dsp:sp>
    <dsp:sp modelId="{70441EB8-2C03-4F98-82D3-24E1F509A2DE}">
      <dsp:nvSpPr>
        <dsp:cNvPr id="0" name=""/>
        <dsp:cNvSpPr/>
      </dsp:nvSpPr>
      <dsp:spPr>
        <a:xfrm rot="10800000">
          <a:off x="0" y="0"/>
          <a:ext cx="11698461" cy="67488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Для цього відважують 9,0 молочного цукру, ділять на 3 частини і 1 частиною затирають пори ступки. </a:t>
          </a:r>
          <a:endParaRPr lang="ru-RU" sz="1600" kern="1200" dirty="0"/>
        </a:p>
      </dsp:txBody>
      <dsp:txXfrm rot="10800000">
        <a:off x="0" y="0"/>
        <a:ext cx="11698461" cy="438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D0CA7-1376-4881-9DB4-484B255044B8}">
      <dsp:nvSpPr>
        <dsp:cNvPr id="0" name=""/>
        <dsp:cNvSpPr/>
      </dsp:nvSpPr>
      <dsp:spPr>
        <a:xfrm>
          <a:off x="0" y="2365403"/>
          <a:ext cx="11493305" cy="51749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реєструють в журналі та оформлюють до використання етикеткою.</a:t>
          </a:r>
          <a:endParaRPr lang="ru-RU" sz="1800" kern="1200" dirty="0"/>
        </a:p>
      </dsp:txBody>
      <dsp:txXfrm>
        <a:off x="0" y="2365403"/>
        <a:ext cx="11493305" cy="517492"/>
      </dsp:txXfrm>
    </dsp:sp>
    <dsp:sp modelId="{A74D335B-C9C4-4B15-A8FF-72D359AD4674}">
      <dsp:nvSpPr>
        <dsp:cNvPr id="0" name=""/>
        <dsp:cNvSpPr/>
      </dsp:nvSpPr>
      <dsp:spPr>
        <a:xfrm rot="10800000">
          <a:off x="0" y="1577262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Далі за всіма правилами технології  тритурацій готують необхідне базисне порошкове розтирання, перевіряють якість, </a:t>
          </a:r>
          <a:endParaRPr lang="ru-RU" sz="1800" kern="1200"/>
        </a:p>
      </dsp:txBody>
      <dsp:txXfrm rot="10800000">
        <a:off x="0" y="1577262"/>
        <a:ext cx="11493305" cy="517154"/>
      </dsp:txXfrm>
    </dsp:sp>
    <dsp:sp modelId="{28FF5984-E050-4C03-83BB-A002A593868B}">
      <dsp:nvSpPr>
        <dsp:cNvPr id="0" name=""/>
        <dsp:cNvSpPr/>
      </dsp:nvSpPr>
      <dsp:spPr>
        <a:xfrm rot="10800000">
          <a:off x="0" y="789121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Першу частину поміщають в ступку, розтирають ретельно і додають відкаліброваною піпеткою 2 краплі сірчаної кислоти (0,1 г, так як 1,0г-20крапель). </a:t>
          </a:r>
          <a:endParaRPr lang="ru-RU" sz="1800" kern="1200" dirty="0"/>
        </a:p>
      </dsp:txBody>
      <dsp:txXfrm rot="10800000">
        <a:off x="0" y="789121"/>
        <a:ext cx="11493305" cy="517154"/>
      </dsp:txXfrm>
    </dsp:sp>
    <dsp:sp modelId="{6B9895E1-DB1E-418C-8939-35EE0A3AD401}">
      <dsp:nvSpPr>
        <dsp:cNvPr id="0" name=""/>
        <dsp:cNvSpPr/>
      </dsp:nvSpPr>
      <dsp:spPr>
        <a:xfrm rot="10800000">
          <a:off x="0" y="980"/>
          <a:ext cx="11493305" cy="795903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На ВР-20 відважують 9,9г молочного цукру, ділять на три частини;</a:t>
          </a:r>
          <a:endParaRPr lang="ru-RU" sz="1800" kern="1200" dirty="0"/>
        </a:p>
      </dsp:txBody>
      <dsp:txXfrm rot="10800000">
        <a:off x="0" y="980"/>
        <a:ext cx="11493305" cy="517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28EEB-9CC2-4908-B154-A2078BDFAA52}">
      <dsp:nvSpPr>
        <dsp:cNvPr id="0" name=""/>
        <dsp:cNvSpPr/>
      </dsp:nvSpPr>
      <dsp:spPr>
        <a:xfrm>
          <a:off x="0" y="3666746"/>
          <a:ext cx="10769824" cy="481258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Готову </a:t>
          </a:r>
          <a:r>
            <a:rPr lang="uk-UA" sz="1800" kern="1200" dirty="0" err="1" smtClean="0"/>
            <a:t>тритурацію</a:t>
          </a:r>
          <a:r>
            <a:rPr lang="uk-UA" sz="1800" kern="1200" dirty="0" smtClean="0"/>
            <a:t> піддають контролю та реєструють в журналі і оформлюють до відпуску.</a:t>
          </a:r>
          <a:endParaRPr lang="ru-RU" sz="1800" kern="1200" dirty="0"/>
        </a:p>
      </dsp:txBody>
      <dsp:txXfrm>
        <a:off x="0" y="3666746"/>
        <a:ext cx="10769824" cy="481258"/>
      </dsp:txXfrm>
    </dsp:sp>
    <dsp:sp modelId="{3B30AA0E-0B79-43E6-BA0A-24C36A44DDFB}">
      <dsp:nvSpPr>
        <dsp:cNvPr id="0" name=""/>
        <dsp:cNvSpPr/>
      </dsp:nvSpPr>
      <dsp:spPr>
        <a:xfrm rot="10800000">
          <a:off x="0" y="2933789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Після цього ще 2 раз и повторюють операції подрібнення та змішування по два 10-хвилинних цикли, поміщають у флакон з щільно закритою пробкою.</a:t>
          </a:r>
          <a:endParaRPr lang="ru-RU" sz="1800" kern="1200"/>
        </a:p>
      </dsp:txBody>
      <dsp:txXfrm rot="10800000">
        <a:off x="0" y="2933789"/>
        <a:ext cx="10769824" cy="480944"/>
      </dsp:txXfrm>
    </dsp:sp>
    <dsp:sp modelId="{84AD9D4C-D5EC-4368-A480-86011EC74089}">
      <dsp:nvSpPr>
        <dsp:cNvPr id="0" name=""/>
        <dsp:cNvSpPr/>
      </dsp:nvSpPr>
      <dsp:spPr>
        <a:xfrm rot="10800000">
          <a:off x="0" y="2200833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далі ще раз повторюють обидві ці операції згідно §7 і залишають для підсушування на повітрі на 20-30 хвилин. </a:t>
          </a:r>
          <a:endParaRPr lang="ru-RU" sz="1800" kern="1200"/>
        </a:p>
      </dsp:txBody>
      <dsp:txXfrm rot="10800000">
        <a:off x="0" y="2200833"/>
        <a:ext cx="10769824" cy="480944"/>
      </dsp:txXfrm>
    </dsp:sp>
    <dsp:sp modelId="{82B6DD45-26E8-4676-8772-1846F5AB70D6}">
      <dsp:nvSpPr>
        <dsp:cNvPr id="0" name=""/>
        <dsp:cNvSpPr/>
      </dsp:nvSpPr>
      <dsp:spPr>
        <a:xfrm rot="10800000">
          <a:off x="0" y="1467876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Суміш ретельно розтирають 6 хвилин, зіскоблюють і перемішують 4 хвилини, </a:t>
          </a:r>
          <a:endParaRPr lang="ru-RU" sz="1800" kern="1200"/>
        </a:p>
      </dsp:txBody>
      <dsp:txXfrm rot="10800000">
        <a:off x="0" y="1467876"/>
        <a:ext cx="10769824" cy="480944"/>
      </dsp:txXfrm>
    </dsp:sp>
    <dsp:sp modelId="{BCEF4050-965D-471F-BA87-73BC2A45F58D}">
      <dsp:nvSpPr>
        <dsp:cNvPr id="0" name=""/>
        <dsp:cNvSpPr/>
      </dsp:nvSpPr>
      <dsp:spPr>
        <a:xfrm rot="10800000">
          <a:off x="0" y="734919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після чого додають відкалібровують каплемером 6 крапель (0,2г) настойки </a:t>
          </a:r>
          <a:r>
            <a:rPr lang="en-US" sz="1800" kern="1200" smtClean="0"/>
            <a:t>Ruta graveolens</a:t>
          </a:r>
          <a:r>
            <a:rPr lang="ru-RU" sz="1800" kern="1200" smtClean="0"/>
            <a:t>, </a:t>
          </a:r>
          <a:r>
            <a:rPr lang="uk-UA" sz="1800" kern="1200" smtClean="0"/>
            <a:t>приготовленої на 60% -вому (по масі) етиловому спирті (1,0г=32 краплям). </a:t>
          </a:r>
          <a:endParaRPr lang="ru-RU" sz="1800" kern="1200"/>
        </a:p>
      </dsp:txBody>
      <dsp:txXfrm rot="10800000">
        <a:off x="0" y="734919"/>
        <a:ext cx="10769824" cy="480944"/>
      </dsp:txXfrm>
    </dsp:sp>
    <dsp:sp modelId="{52EB1826-D562-49C4-97F4-8F3D11EBAABB}">
      <dsp:nvSpPr>
        <dsp:cNvPr id="0" name=""/>
        <dsp:cNvSpPr/>
      </dsp:nvSpPr>
      <dsp:spPr>
        <a:xfrm rot="10800000">
          <a:off x="0" y="1963"/>
          <a:ext cx="10769824" cy="740175"/>
        </a:xfrm>
        <a:prstGeom prst="upArrowCallou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Відважують 19,8г молочного цукру , ділять на 3 частини на паперовій капсулі, одну частину поміщають в ступку та ретельно розтирають, </a:t>
          </a:r>
          <a:endParaRPr lang="ru-RU" sz="1800" kern="1200" dirty="0"/>
        </a:p>
      </dsp:txBody>
      <dsp:txXfrm rot="10800000">
        <a:off x="0" y="1963"/>
        <a:ext cx="10769824" cy="480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92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16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453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933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472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461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795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0178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229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5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A5D08C-2457-4948-9013-54F443DC7470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04C859-6D60-4265-9340-D9B17DC2567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8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онансная гомеопатия по методу Фолля - что это такое простыми слов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359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41390" y="2031276"/>
            <a:ext cx="8915399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err="1"/>
              <a:t>Тритурації</a:t>
            </a:r>
            <a:r>
              <a:rPr lang="uk-UA" sz="3200" b="1" dirty="0"/>
              <a:t> гомеопатичні. Технологія </a:t>
            </a:r>
            <a:r>
              <a:rPr lang="uk-UA" sz="3200" b="1" dirty="0" err="1"/>
              <a:t>тритурацій</a:t>
            </a:r>
            <a:r>
              <a:rPr lang="uk-UA" sz="3200" b="1" dirty="0"/>
              <a:t> гомеопатичних, оформлення до відпуску і контроль їх якості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7940" y="3731845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459792" y="4748186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13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356" y="894303"/>
            <a:ext cx="10058400" cy="581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План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152" y="1795492"/>
            <a:ext cx="10719582" cy="390192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</a:rPr>
              <a:t>1. §7.Приготування </a:t>
            </a:r>
            <a:r>
              <a:rPr lang="uk-UA" b="1" dirty="0" err="1">
                <a:solidFill>
                  <a:schemeClr val="tx1"/>
                </a:solidFill>
              </a:rPr>
              <a:t>тритурацій</a:t>
            </a:r>
            <a:r>
              <a:rPr lang="uk-UA" b="1" dirty="0">
                <a:solidFill>
                  <a:schemeClr val="tx1"/>
                </a:solidFill>
              </a:rPr>
              <a:t> з сухих </a:t>
            </a:r>
            <a:r>
              <a:rPr lang="uk-UA" b="1" dirty="0" smtClean="0">
                <a:solidFill>
                  <a:schemeClr val="tx1"/>
                </a:solidFill>
              </a:rPr>
              <a:t>речовин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</a:rPr>
              <a:t>1. 2. </a:t>
            </a:r>
            <a:r>
              <a:rPr lang="uk-UA" b="1" dirty="0">
                <a:solidFill>
                  <a:schemeClr val="tx1"/>
                </a:solidFill>
              </a:rPr>
              <a:t>Приклад. Необхідно приготувати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Carbo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vegetabilis</a:t>
            </a:r>
            <a:r>
              <a:rPr lang="uk-UA" b="1" dirty="0">
                <a:solidFill>
                  <a:schemeClr val="tx1"/>
                </a:solidFill>
              </a:rPr>
              <a:t> C1 10,0</a:t>
            </a:r>
            <a:r>
              <a:rPr lang="uk-UA" b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2. Алгоритм технології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з рідких речовин, згідно з </a:t>
            </a:r>
            <a:r>
              <a:rPr lang="ru-RU" b="1" dirty="0">
                <a:solidFill>
                  <a:schemeClr val="tx1"/>
                </a:solidFill>
              </a:rPr>
              <a:t>§ 8 </a:t>
            </a:r>
            <a:r>
              <a:rPr lang="ru-RU" b="1" dirty="0" err="1">
                <a:solidFill>
                  <a:schemeClr val="tx1"/>
                </a:solidFill>
              </a:rPr>
              <a:t>керівництва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Швабе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2.1. Приклад: Необхідно приготувати </a:t>
            </a:r>
            <a:r>
              <a:rPr lang="uk-UA" b="1" dirty="0" err="1" smtClean="0">
                <a:solidFill>
                  <a:schemeClr val="tx1"/>
                </a:solidFill>
              </a:rPr>
              <a:t>тритурацію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Acidum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sulfuricum</a:t>
            </a:r>
            <a:r>
              <a:rPr lang="en-US" b="1" dirty="0">
                <a:solidFill>
                  <a:schemeClr val="tx1"/>
                </a:solidFill>
              </a:rPr>
              <a:t> C</a:t>
            </a:r>
            <a:r>
              <a:rPr lang="ru-RU" b="1" dirty="0">
                <a:solidFill>
                  <a:schemeClr val="tx1"/>
                </a:solidFill>
              </a:rPr>
              <a:t>1 </a:t>
            </a:r>
            <a:r>
              <a:rPr lang="ru-RU" b="1" dirty="0" smtClean="0">
                <a:solidFill>
                  <a:schemeClr val="tx1"/>
                </a:solidFill>
              </a:rPr>
              <a:t>10,0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90488" algn="l"/>
              </a:tabLst>
            </a:pPr>
            <a:r>
              <a:rPr lang="uk-UA" b="1" dirty="0">
                <a:solidFill>
                  <a:schemeClr val="tx1"/>
                </a:solidFill>
              </a:rPr>
              <a:t>2.2. Приклад: </a:t>
            </a:r>
            <a:r>
              <a:rPr lang="en-US" b="1" dirty="0" err="1">
                <a:solidFill>
                  <a:schemeClr val="tx1"/>
                </a:solidFill>
              </a:rPr>
              <a:t>Rp</a:t>
            </a:r>
            <a:r>
              <a:rPr lang="ru-RU" b="1" dirty="0">
                <a:solidFill>
                  <a:schemeClr val="tx1"/>
                </a:solidFill>
              </a:rPr>
              <a:t>.: </a:t>
            </a:r>
            <a:r>
              <a:rPr lang="en-US" b="1" dirty="0" err="1">
                <a:solidFill>
                  <a:schemeClr val="tx1"/>
                </a:solidFill>
              </a:rPr>
              <a:t>Triruratio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err="1">
                <a:solidFill>
                  <a:schemeClr val="tx1"/>
                </a:solidFill>
              </a:rPr>
              <a:t>Borax</a:t>
            </a:r>
            <a:r>
              <a:rPr lang="uk-UA" b="1" dirty="0">
                <a:solidFill>
                  <a:schemeClr val="tx1"/>
                </a:solidFill>
              </a:rPr>
              <a:t> C3 </a:t>
            </a:r>
            <a:r>
              <a:rPr lang="uk-UA" b="1" dirty="0" smtClean="0">
                <a:solidFill>
                  <a:schemeClr val="tx1"/>
                </a:solidFill>
              </a:rPr>
              <a:t>10,0</a:t>
            </a:r>
            <a:r>
              <a:rPr lang="ru-RU" b="1" dirty="0" smtClean="0">
                <a:solidFill>
                  <a:schemeClr val="tx1"/>
                </a:solidFill>
              </a:rPr>
              <a:t>        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90488" algn="l"/>
              </a:tabLst>
            </a:pPr>
            <a:r>
              <a:rPr lang="uk-UA" b="1" dirty="0" smtClean="0">
                <a:solidFill>
                  <a:schemeClr val="tx1"/>
                </a:solidFill>
              </a:rPr>
              <a:t>                         </a:t>
            </a:r>
            <a:r>
              <a:rPr lang="en-US" b="1" dirty="0" smtClean="0">
                <a:solidFill>
                  <a:schemeClr val="tx1"/>
                </a:solidFill>
              </a:rPr>
              <a:t>D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en-US" b="1" dirty="0">
                <a:solidFill>
                  <a:schemeClr val="tx1"/>
                </a:solidFill>
              </a:rPr>
              <a:t>S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uk-UA" b="1" dirty="0">
                <a:solidFill>
                  <a:schemeClr val="tx1"/>
                </a:solidFill>
              </a:rPr>
              <a:t>Вранці за 30 хв до </a:t>
            </a:r>
            <a:r>
              <a:rPr lang="uk-UA" b="1" dirty="0" smtClean="0">
                <a:solidFill>
                  <a:schemeClr val="tx1"/>
                </a:solidFill>
              </a:rPr>
              <a:t>їжі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3. Алгоритм технології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з есенцій, згідно </a:t>
            </a:r>
            <a:r>
              <a:rPr lang="uk-UA" b="1" dirty="0" smtClean="0">
                <a:solidFill>
                  <a:schemeClr val="tx1"/>
                </a:solidFill>
              </a:rPr>
              <a:t>з </a:t>
            </a:r>
            <a:r>
              <a:rPr lang="ru-RU" b="1" dirty="0" smtClean="0">
                <a:solidFill>
                  <a:schemeClr val="tx1"/>
                </a:solidFill>
              </a:rPr>
              <a:t>§ </a:t>
            </a:r>
            <a:r>
              <a:rPr lang="ru-RU" b="1" dirty="0">
                <a:solidFill>
                  <a:schemeClr val="tx1"/>
                </a:solidFill>
              </a:rPr>
              <a:t>9 </a:t>
            </a:r>
            <a:r>
              <a:rPr lang="ru-RU" b="1" dirty="0" err="1">
                <a:solidFill>
                  <a:schemeClr val="tx1"/>
                </a:solidFill>
              </a:rPr>
              <a:t>керівництва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Швабе</a:t>
            </a:r>
          </a:p>
          <a:p>
            <a:pPr marL="0" indent="36195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3.1. Приклад. Необхідно приготувати </a:t>
            </a:r>
            <a:r>
              <a:rPr lang="uk-UA" b="1" dirty="0" err="1" smtClean="0">
                <a:solidFill>
                  <a:schemeClr val="tx1"/>
                </a:solidFill>
              </a:rPr>
              <a:t>тритурацію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Ruta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X</a:t>
            </a:r>
            <a:r>
              <a:rPr lang="ru-RU" b="1" dirty="0">
                <a:solidFill>
                  <a:schemeClr val="tx1"/>
                </a:solidFill>
              </a:rPr>
              <a:t>2 </a:t>
            </a:r>
            <a:r>
              <a:rPr lang="ru-RU" b="1" dirty="0" smtClean="0">
                <a:solidFill>
                  <a:schemeClr val="tx1"/>
                </a:solidFill>
              </a:rPr>
              <a:t>20,0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8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460" y="918752"/>
            <a:ext cx="11646040" cy="17515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61950" algn="just"/>
            <a:r>
              <a:rPr lang="uk-UA" sz="2800" b="1" i="1" dirty="0" err="1">
                <a:solidFill>
                  <a:schemeClr val="tx1"/>
                </a:solidFill>
              </a:rPr>
              <a:t>Тритурації</a:t>
            </a:r>
            <a:r>
              <a:rPr lang="uk-UA" sz="2800" b="1" i="1" dirty="0">
                <a:solidFill>
                  <a:schemeClr val="tx1"/>
                </a:solidFill>
              </a:rPr>
              <a:t> гомеопатичні </a:t>
            </a:r>
            <a:r>
              <a:rPr lang="uk-UA" sz="2800" dirty="0">
                <a:solidFill>
                  <a:schemeClr val="tx1"/>
                </a:solidFill>
              </a:rPr>
              <a:t>(порошкові розтирання) - суміші сухих лікарських речовин, есенцій, настоянок, розчинів або їх розведень з молочним цукром (лактозою) або іншими допоміжними речовинами, дозволеними до медичного застосування.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361950" algn="just"/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934" y="3510631"/>
            <a:ext cx="1164604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Порошкові розтирання готують як з сухих лікарських речовин (мінерального або тваринного походження, хімічних сполук), так і рідин різної природи (водних і спиртових розчинів, есенцій або настойок), відповідно до §§7-9.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52179" y="2814760"/>
            <a:ext cx="748602" cy="6958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04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328" y="130629"/>
            <a:ext cx="10058400" cy="693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</a:rPr>
              <a:t>1.  §7.Приготування </a:t>
            </a:r>
            <a:r>
              <a:rPr lang="uk-UA" sz="4000" b="1" dirty="0" err="1">
                <a:solidFill>
                  <a:schemeClr val="tx1"/>
                </a:solidFill>
              </a:rPr>
              <a:t>тритурацій</a:t>
            </a:r>
            <a:r>
              <a:rPr lang="uk-UA" sz="4000" b="1" dirty="0">
                <a:solidFill>
                  <a:schemeClr val="tx1"/>
                </a:solidFill>
              </a:rPr>
              <a:t> з сухих </a:t>
            </a:r>
            <a:r>
              <a:rPr lang="uk-UA" sz="4000" b="1" dirty="0" smtClean="0">
                <a:solidFill>
                  <a:schemeClr val="tx1"/>
                </a:solidFill>
              </a:rPr>
              <a:t>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202" y="914400"/>
            <a:ext cx="7430651" cy="530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8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123" y="1836214"/>
            <a:ext cx="8856676" cy="437366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 smtClean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4000" b="1" dirty="0" smtClean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8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8796" y="1817747"/>
            <a:ext cx="8035851" cy="446341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 smtClean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4000" b="1" dirty="0" smtClean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348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349" y="1972302"/>
            <a:ext cx="9808261" cy="397632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0261" y="512466"/>
            <a:ext cx="10058400" cy="693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 smtClean="0">
                <a:solidFill>
                  <a:schemeClr val="tx1"/>
                </a:solidFill>
              </a:rPr>
              <a:t>1. §7.Приготування </a:t>
            </a:r>
            <a:r>
              <a:rPr lang="uk-UA" sz="40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4000" b="1" dirty="0" smtClean="0">
                <a:solidFill>
                  <a:schemeClr val="tx1"/>
                </a:solidFill>
              </a:rPr>
              <a:t> з сухих речовин</a:t>
            </a:r>
            <a:endParaRPr lang="uk-U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3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4208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0387"/>
            <a:ext cx="10058400" cy="9545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1.2. Приклад</a:t>
            </a:r>
            <a:r>
              <a:rPr lang="uk-UA" sz="3600" b="1" dirty="0">
                <a:solidFill>
                  <a:schemeClr val="tx1"/>
                </a:solidFill>
              </a:rPr>
              <a:t>.</a:t>
            </a:r>
            <a:r>
              <a:rPr lang="uk-UA" sz="3600" dirty="0">
                <a:solidFill>
                  <a:schemeClr val="tx1"/>
                </a:solidFill>
              </a:rPr>
              <a:t> Необхідно приготувати </a:t>
            </a:r>
            <a:r>
              <a:rPr lang="uk-UA" sz="3600" dirty="0" err="1">
                <a:solidFill>
                  <a:schemeClr val="tx1"/>
                </a:solidFill>
              </a:rPr>
              <a:t>Тритурації</a:t>
            </a:r>
            <a:r>
              <a:rPr lang="uk-UA" sz="3600" dirty="0">
                <a:solidFill>
                  <a:schemeClr val="tx1"/>
                </a:solidFill>
              </a:rPr>
              <a:t> </a:t>
            </a:r>
            <a:r>
              <a:rPr lang="uk-UA" sz="3600" dirty="0" smtClean="0">
                <a:solidFill>
                  <a:schemeClr val="tx1"/>
                </a:solidFill>
              </a:rPr>
              <a:t/>
            </a:r>
            <a:br>
              <a:rPr lang="uk-UA" sz="3600" dirty="0" smtClean="0">
                <a:solidFill>
                  <a:schemeClr val="tx1"/>
                </a:solidFill>
              </a:rPr>
            </a:br>
            <a:r>
              <a:rPr lang="uk-UA" sz="3600" i="1" dirty="0" err="1" smtClean="0">
                <a:solidFill>
                  <a:schemeClr val="tx1"/>
                </a:solidFill>
              </a:rPr>
              <a:t>Carbo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uk-UA" sz="3600" i="1" dirty="0" err="1">
                <a:solidFill>
                  <a:schemeClr val="tx1"/>
                </a:solidFill>
              </a:rPr>
              <a:t>vegetabilis</a:t>
            </a:r>
            <a:r>
              <a:rPr lang="uk-UA" sz="3600" dirty="0">
                <a:solidFill>
                  <a:schemeClr val="tx1"/>
                </a:solidFill>
              </a:rPr>
              <a:t> C1 10,0.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43" y="1115367"/>
            <a:ext cx="11091371" cy="12149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3619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dirty="0">
                <a:solidFill>
                  <a:schemeClr val="tx1"/>
                </a:solidFill>
              </a:rPr>
              <a:t>Дане порошкове розтирання можна приготувати, як зазначено в §7, двома </a:t>
            </a:r>
            <a:r>
              <a:rPr lang="uk-UA" dirty="0" smtClean="0">
                <a:solidFill>
                  <a:schemeClr val="tx1"/>
                </a:solidFill>
              </a:rPr>
              <a:t>методами: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-</a:t>
            </a:r>
            <a:r>
              <a:rPr lang="uk-UA" dirty="0" smtClean="0">
                <a:solidFill>
                  <a:schemeClr val="tx1"/>
                </a:solidFill>
              </a:rPr>
              <a:t>відразу </a:t>
            </a:r>
            <a:r>
              <a:rPr lang="uk-UA" dirty="0">
                <a:solidFill>
                  <a:schemeClr val="tx1"/>
                </a:solidFill>
              </a:rPr>
              <a:t>розведення С1 (відважити 0,1 речовини і 9,9 молочного цукру) </a:t>
            </a:r>
            <a:r>
              <a:rPr lang="uk-UA" dirty="0" smtClean="0">
                <a:solidFill>
                  <a:schemeClr val="tx1"/>
                </a:solidFill>
              </a:rPr>
              <a:t>або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-</a:t>
            </a:r>
            <a:r>
              <a:rPr lang="uk-UA" dirty="0" smtClean="0">
                <a:solidFill>
                  <a:schemeClr val="tx1"/>
                </a:solidFill>
              </a:rPr>
              <a:t>шляхом </a:t>
            </a:r>
            <a:r>
              <a:rPr lang="uk-UA" dirty="0">
                <a:solidFill>
                  <a:schemeClr val="tx1"/>
                </a:solidFill>
              </a:rPr>
              <a:t>потенціювання з Х1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271463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dirty="0" smtClean="0">
                <a:solidFill>
                  <a:schemeClr val="tx1"/>
                </a:solidFill>
              </a:rPr>
              <a:t>Другий </a:t>
            </a:r>
            <a:r>
              <a:rPr lang="uk-UA" dirty="0">
                <a:solidFill>
                  <a:schemeClr val="tx1"/>
                </a:solidFill>
              </a:rPr>
              <a:t>метод приготування додає препарату більше сили (потенції), тому краще готувати його починаючи з Х1. </a:t>
            </a:r>
            <a:endParaRPr lang="ru-RU" dirty="0">
              <a:solidFill>
                <a:schemeClr val="tx1"/>
              </a:solidFill>
            </a:endParaRPr>
          </a:p>
          <a:p>
            <a:endParaRPr lang="uk-UA" i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48558562"/>
              </p:ext>
            </p:extLst>
          </p:nvPr>
        </p:nvGraphicFramePr>
        <p:xfrm>
          <a:off x="148546" y="2522136"/>
          <a:ext cx="11698461" cy="3114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14975"/>
              </p:ext>
            </p:extLst>
          </p:nvPr>
        </p:nvGraphicFramePr>
        <p:xfrm>
          <a:off x="4234413" y="5717511"/>
          <a:ext cx="3804268" cy="975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5131">
                  <a:extLst>
                    <a:ext uri="{9D8B030D-6E8A-4147-A177-3AD203B41FA5}">
                      <a16:colId xmlns:a16="http://schemas.microsoft.com/office/drawing/2014/main" val="3229677948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4223858380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2613437997"/>
                    </a:ext>
                  </a:extLst>
                </a:gridCol>
                <a:gridCol w="717050">
                  <a:extLst>
                    <a:ext uri="{9D8B030D-6E8A-4147-A177-3AD203B41FA5}">
                      <a16:colId xmlns:a16="http://schemas.microsoft.com/office/drawing/2014/main" val="626634770"/>
                    </a:ext>
                  </a:extLst>
                </a:gridCol>
                <a:gridCol w="824029">
                  <a:extLst>
                    <a:ext uri="{9D8B030D-6E8A-4147-A177-3AD203B41FA5}">
                      <a16:colId xmlns:a16="http://schemas.microsoft.com/office/drawing/2014/main" val="3913199298"/>
                    </a:ext>
                  </a:extLst>
                </a:gridCol>
              </a:tblGrid>
              <a:tr h="347729">
                <a:tc gridSpan="3"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Carbo</a:t>
                      </a:r>
                      <a:r>
                        <a:rPr lang="uk-UA" sz="1600" b="1" dirty="0">
                          <a:effectLst/>
                        </a:rPr>
                        <a:t> </a:t>
                      </a:r>
                      <a:r>
                        <a:rPr lang="uk-UA" sz="1600" b="1" dirty="0" err="1">
                          <a:effectLst/>
                        </a:rPr>
                        <a:t>vegetabilis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С1 (Д2)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10,0 </a:t>
                      </a:r>
                      <a:r>
                        <a:rPr lang="uk-UA" sz="1600" b="1" dirty="0" err="1">
                          <a:effectLst/>
                        </a:rPr>
                        <a:t>trit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55836"/>
                  </a:ext>
                </a:extLst>
              </a:tr>
              <a:tr h="16438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Дата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</a:rPr>
                        <a:t>Серія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Аналіз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</a:rPr>
                        <a:t>Підпис</a:t>
                      </a:r>
                    </a:p>
                    <a:p>
                      <a:pPr marL="17970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58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61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853" y="150829"/>
            <a:ext cx="10058400" cy="9521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600" dirty="0">
                <a:solidFill>
                  <a:schemeClr val="tx1"/>
                </a:solidFill>
              </a:rPr>
              <a:t>2</a:t>
            </a:r>
            <a:r>
              <a:rPr lang="uk-UA" sz="3600" dirty="0" smtClean="0">
                <a:solidFill>
                  <a:schemeClr val="tx1"/>
                </a:solidFill>
              </a:rPr>
              <a:t>. Алгоритм технології </a:t>
            </a:r>
            <a:r>
              <a:rPr lang="uk-UA" sz="36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dirty="0" smtClean="0">
                <a:solidFill>
                  <a:schemeClr val="tx1"/>
                </a:solidFill>
              </a:rPr>
              <a:t>§ 8 </a:t>
            </a:r>
            <a:r>
              <a:rPr lang="ru-RU" sz="3600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dirty="0" smtClean="0">
                <a:solidFill>
                  <a:schemeClr val="tx1"/>
                </a:solidFill>
              </a:rPr>
              <a:t> Швабе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510" y="1214352"/>
            <a:ext cx="7434547" cy="4886496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>
            <a:off x="5746453" y="6100848"/>
            <a:ext cx="552659" cy="617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277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909" y="1821129"/>
            <a:ext cx="6005142" cy="450745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</a:t>
            </a:r>
            <a:r>
              <a:rPr lang="uk-UA" sz="3600" b="1" dirty="0" smtClean="0">
                <a:solidFill>
                  <a:schemeClr val="tx1"/>
                </a:solidFill>
              </a:rPr>
              <a:t>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 smtClean="0">
                <a:solidFill>
                  <a:schemeClr val="tx1"/>
                </a:solidFill>
              </a:rPr>
              <a:t>§ 8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868237" y="1266092"/>
            <a:ext cx="532563" cy="391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355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екарственные реакции в классической гомеопатии - Лечение гомеопати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88"/>
            <a:ext cx="12192000" cy="302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7" y="1431113"/>
            <a:ext cx="10980839" cy="9847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2.1. Приклад: Необхідно приготувати </a:t>
            </a:r>
            <a:r>
              <a:rPr lang="uk-UA" sz="36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3600" dirty="0" smtClean="0">
                <a:solidFill>
                  <a:schemeClr val="tx1"/>
                </a:solidFill>
              </a:rPr>
              <a:t/>
            </a:r>
            <a:br>
              <a:rPr lang="uk-UA" sz="3600" dirty="0" smtClean="0">
                <a:solidFill>
                  <a:schemeClr val="tx1"/>
                </a:solidFill>
              </a:rPr>
            </a:b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Acidum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sulfuricum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 C</a:t>
            </a: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1 10,0</a:t>
            </a:r>
            <a:endParaRPr lang="uk-UA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968968"/>
              </p:ext>
            </p:extLst>
          </p:nvPr>
        </p:nvGraphicFramePr>
        <p:xfrm>
          <a:off x="594858" y="2642352"/>
          <a:ext cx="11493305" cy="2883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0447" y="5616663"/>
            <a:ext cx="6342126" cy="1113402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>
                <a:solidFill>
                  <a:schemeClr val="tx1"/>
                </a:solidFill>
              </a:rPr>
              <a:t>2</a:t>
            </a:r>
            <a:r>
              <a:rPr lang="uk-UA" sz="3600" b="1" dirty="0" smtClean="0">
                <a:solidFill>
                  <a:schemeClr val="tx1"/>
                </a:solidFill>
              </a:rPr>
              <a:t>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 smtClean="0">
                <a:solidFill>
                  <a:schemeClr val="tx1"/>
                </a:solidFill>
              </a:rPr>
              <a:t>§ 8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78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сли бы гомеопатия была основана на обмане, она не просуществовала бы 200  лет» — Столица 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6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097280" y="199777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 smtClean="0">
                <a:solidFill>
                  <a:schemeClr val="tx1"/>
                </a:solidFill>
              </a:rPr>
              <a:t>§ 8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68523" y="1296237"/>
            <a:ext cx="8472197" cy="10180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uk-UA" sz="3200" b="1" dirty="0" smtClean="0">
                <a:solidFill>
                  <a:schemeClr val="tx1"/>
                </a:solidFill>
              </a:rPr>
              <a:t>2.2. Приклад: </a:t>
            </a:r>
            <a:r>
              <a:rPr lang="en-US" sz="3200" b="1" dirty="0" err="1" smtClean="0">
                <a:solidFill>
                  <a:schemeClr val="tx1"/>
                </a:solidFill>
              </a:rPr>
              <a:t>Rp</a:t>
            </a:r>
            <a:r>
              <a:rPr lang="ru-RU" sz="3200" b="1" dirty="0" smtClean="0">
                <a:solidFill>
                  <a:schemeClr val="tx1"/>
                </a:solidFill>
              </a:rPr>
              <a:t>.: </a:t>
            </a:r>
            <a:r>
              <a:rPr lang="en-US" sz="3200" b="1" dirty="0" err="1" smtClean="0">
                <a:solidFill>
                  <a:schemeClr val="tx1"/>
                </a:solidFill>
              </a:rPr>
              <a:t>Triruratio</a:t>
            </a:r>
            <a:r>
              <a:rPr lang="uk-UA" sz="3200" dirty="0" smtClean="0">
                <a:solidFill>
                  <a:schemeClr val="tx1"/>
                </a:solidFill>
              </a:rPr>
              <a:t> </a:t>
            </a:r>
            <a:r>
              <a:rPr lang="uk-UA" sz="3200" b="1" dirty="0" err="1" smtClean="0">
                <a:solidFill>
                  <a:schemeClr val="tx1"/>
                </a:solidFill>
              </a:rPr>
              <a:t>Borax</a:t>
            </a:r>
            <a:r>
              <a:rPr lang="uk-UA" sz="3200" b="1" dirty="0" smtClean="0">
                <a:solidFill>
                  <a:schemeClr val="tx1"/>
                </a:solidFill>
              </a:rPr>
              <a:t> C3 10,0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       </a:t>
            </a:r>
            <a:r>
              <a:rPr lang="en-US" sz="3200" b="1" dirty="0" smtClean="0">
                <a:solidFill>
                  <a:schemeClr val="tx1"/>
                </a:solidFill>
              </a:rPr>
              <a:t>D</a:t>
            </a:r>
            <a:r>
              <a:rPr lang="ru-RU" sz="3200" b="1" dirty="0" smtClean="0">
                <a:solidFill>
                  <a:schemeClr val="tx1"/>
                </a:solidFill>
              </a:rPr>
              <a:t>. </a:t>
            </a:r>
            <a:r>
              <a:rPr lang="en-US" sz="3200" b="1" dirty="0" smtClean="0">
                <a:solidFill>
                  <a:schemeClr val="tx1"/>
                </a:solidFill>
              </a:rPr>
              <a:t>S</a:t>
            </a:r>
            <a:r>
              <a:rPr lang="ru-RU" sz="3200" b="1" dirty="0" smtClean="0">
                <a:solidFill>
                  <a:schemeClr val="tx1"/>
                </a:solidFill>
              </a:rPr>
              <a:t>. </a:t>
            </a:r>
            <a:r>
              <a:rPr lang="uk-UA" sz="3200" b="1" dirty="0" smtClean="0">
                <a:solidFill>
                  <a:schemeClr val="tx1"/>
                </a:solidFill>
              </a:rPr>
              <a:t>Вранці за 30 </a:t>
            </a:r>
            <a:r>
              <a:rPr lang="uk-UA" sz="3200" b="1" dirty="0" err="1" smtClean="0">
                <a:solidFill>
                  <a:schemeClr val="tx1"/>
                </a:solidFill>
              </a:rPr>
              <a:t>хв</a:t>
            </a:r>
            <a:r>
              <a:rPr lang="uk-UA" sz="3200" b="1" dirty="0" smtClean="0">
                <a:solidFill>
                  <a:schemeClr val="tx1"/>
                </a:solidFill>
              </a:rPr>
              <a:t> до їжі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735220" y="2426013"/>
            <a:ext cx="10739997" cy="384415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smtClean="0">
                <a:solidFill>
                  <a:schemeClr val="tx1"/>
                </a:solidFill>
              </a:rPr>
              <a:t>Штамп </a:t>
            </a:r>
            <a:r>
              <a:rPr lang="ru-RU" sz="2200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sz="2200" i="1" dirty="0" smtClean="0">
                <a:solidFill>
                  <a:schemeClr val="tx1"/>
                </a:solidFill>
              </a:rPr>
              <a:t> закладу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smtClean="0">
                <a:solidFill>
                  <a:schemeClr val="tx1"/>
                </a:solidFill>
              </a:rPr>
              <a:t>Дата 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sz="2200" i="1" dirty="0" smtClean="0">
                <a:solidFill>
                  <a:schemeClr val="tx1"/>
                </a:solidFill>
              </a:rPr>
              <a:t>, </a:t>
            </a:r>
            <a:r>
              <a:rPr lang="ru-RU" sz="2200" i="1" dirty="0" err="1" smtClean="0">
                <a:solidFill>
                  <a:schemeClr val="tx1"/>
                </a:solidFill>
              </a:rPr>
              <a:t>ім'я</a:t>
            </a:r>
            <a:r>
              <a:rPr lang="ru-RU" sz="2200" i="1" dirty="0" smtClean="0">
                <a:solidFill>
                  <a:schemeClr val="tx1"/>
                </a:solidFill>
              </a:rPr>
              <a:t> та </a:t>
            </a:r>
            <a:r>
              <a:rPr lang="ru-RU" sz="2200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sz="2200" i="1" dirty="0" smtClean="0">
                <a:solidFill>
                  <a:schemeClr val="tx1"/>
                </a:solidFill>
              </a:rPr>
              <a:t> хворого, </a:t>
            </a:r>
            <a:r>
              <a:rPr lang="ru-RU" sz="2200" i="1" dirty="0" err="1" smtClean="0">
                <a:solidFill>
                  <a:schemeClr val="tx1"/>
                </a:solidFill>
              </a:rPr>
              <a:t>вік</a:t>
            </a:r>
            <a:endParaRPr lang="ru-RU" sz="2200" i="1" dirty="0" smtClean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sz="2200" i="1" dirty="0" smtClean="0">
                <a:solidFill>
                  <a:schemeClr val="tx1"/>
                </a:solidFill>
              </a:rPr>
              <a:t>, </a:t>
            </a:r>
            <a:r>
              <a:rPr lang="ru-RU" sz="2200" i="1" dirty="0" err="1" smtClean="0">
                <a:solidFill>
                  <a:schemeClr val="tx1"/>
                </a:solidFill>
              </a:rPr>
              <a:t>ім'я</a:t>
            </a:r>
            <a:r>
              <a:rPr lang="ru-RU" sz="2200" i="1" dirty="0" smtClean="0">
                <a:solidFill>
                  <a:schemeClr val="tx1"/>
                </a:solidFill>
              </a:rPr>
              <a:t> та </a:t>
            </a:r>
            <a:r>
              <a:rPr lang="ru-RU" sz="2200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sz="2200" i="1" dirty="0" smtClean="0">
                <a:solidFill>
                  <a:schemeClr val="tx1"/>
                </a:solidFill>
              </a:rPr>
              <a:t> </a:t>
            </a:r>
            <a:r>
              <a:rPr lang="ru-RU" sz="2200" i="1" dirty="0" err="1" smtClean="0">
                <a:solidFill>
                  <a:schemeClr val="tx1"/>
                </a:solidFill>
              </a:rPr>
              <a:t>лікаря</a:t>
            </a:r>
            <a:endParaRPr lang="ru-RU" sz="2200" dirty="0" smtClean="0">
              <a:solidFill>
                <a:schemeClr val="tx1"/>
              </a:solidFill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200" i="1" dirty="0" smtClean="0">
                <a:solidFill>
                  <a:schemeClr val="tx1"/>
                </a:solidFill>
              </a:rPr>
              <a:t>	</a:t>
            </a:r>
            <a:r>
              <a:rPr lang="en-US" sz="2200" i="1" dirty="0" err="1" smtClean="0">
                <a:solidFill>
                  <a:schemeClr val="tx1"/>
                </a:solidFill>
              </a:rPr>
              <a:t>Rp</a:t>
            </a:r>
            <a:r>
              <a:rPr lang="ru-RU" sz="2200" i="1" dirty="0" smtClean="0">
                <a:solidFill>
                  <a:schemeClr val="tx1"/>
                </a:solidFill>
              </a:rPr>
              <a:t>.: </a:t>
            </a:r>
            <a:r>
              <a:rPr lang="en-US" sz="2200" i="1" dirty="0" err="1" smtClean="0">
                <a:solidFill>
                  <a:schemeClr val="tx1"/>
                </a:solidFill>
              </a:rPr>
              <a:t>Triruratio</a:t>
            </a:r>
            <a:r>
              <a:rPr lang="uk-UA" sz="2200" i="1" dirty="0" smtClean="0">
                <a:solidFill>
                  <a:schemeClr val="tx1"/>
                </a:solidFill>
              </a:rPr>
              <a:t> </a:t>
            </a:r>
            <a:r>
              <a:rPr lang="uk-UA" sz="2200" i="1" dirty="0" err="1" smtClean="0">
                <a:solidFill>
                  <a:schemeClr val="tx1"/>
                </a:solidFill>
              </a:rPr>
              <a:t>Borax</a:t>
            </a:r>
            <a:r>
              <a:rPr lang="uk-UA" sz="2200" i="1" dirty="0" smtClean="0">
                <a:solidFill>
                  <a:schemeClr val="tx1"/>
                </a:solidFill>
              </a:rPr>
              <a:t> C3 10,0 </a:t>
            </a:r>
            <a:endParaRPr lang="ru-RU" sz="22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200" i="1" dirty="0" smtClean="0">
                <a:solidFill>
                  <a:schemeClr val="tx1"/>
                </a:solidFill>
              </a:rPr>
              <a:t>		</a:t>
            </a:r>
            <a:r>
              <a:rPr lang="uk-UA" sz="2200" i="1" dirty="0" err="1" smtClean="0">
                <a:solidFill>
                  <a:schemeClr val="tx1"/>
                </a:solidFill>
              </a:rPr>
              <a:t>Da</a:t>
            </a:r>
            <a:r>
              <a:rPr lang="uk-UA" sz="2200" i="1" dirty="0" smtClean="0">
                <a:solidFill>
                  <a:schemeClr val="tx1"/>
                </a:solidFill>
              </a:rPr>
              <a:t>. </a:t>
            </a:r>
            <a:r>
              <a:rPr lang="uk-UA" sz="2200" i="1" dirty="0" err="1" smtClean="0">
                <a:solidFill>
                  <a:schemeClr val="tx1"/>
                </a:solidFill>
              </a:rPr>
              <a:t>Signa</a:t>
            </a:r>
            <a:r>
              <a:rPr lang="uk-UA" sz="2200" i="1" dirty="0" smtClean="0">
                <a:solidFill>
                  <a:schemeClr val="tx1"/>
                </a:solidFill>
              </a:rPr>
              <a:t>: Вранці за 30 </a:t>
            </a:r>
            <a:r>
              <a:rPr lang="uk-UA" sz="2200" i="1" dirty="0" err="1" smtClean="0">
                <a:solidFill>
                  <a:schemeClr val="tx1"/>
                </a:solidFill>
              </a:rPr>
              <a:t>хв</a:t>
            </a:r>
            <a:r>
              <a:rPr lang="uk-UA" sz="2200" i="1" dirty="0" smtClean="0">
                <a:solidFill>
                  <a:schemeClr val="tx1"/>
                </a:solidFill>
              </a:rPr>
              <a:t> до їжі. </a:t>
            </a: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 smtClean="0">
                <a:solidFill>
                  <a:schemeClr val="tx1"/>
                </a:solidFill>
              </a:rPr>
              <a:t>Підпис</a:t>
            </a:r>
            <a:r>
              <a:rPr lang="ru-RU" sz="2200" i="1" dirty="0" smtClean="0">
                <a:solidFill>
                  <a:schemeClr val="tx1"/>
                </a:solidFill>
              </a:rPr>
              <a:t> </a:t>
            </a:r>
            <a:r>
              <a:rPr lang="ru-RU" sz="2200" i="1" dirty="0" err="1" smtClean="0">
                <a:solidFill>
                  <a:schemeClr val="tx1"/>
                </a:solidFill>
              </a:rPr>
              <a:t>лікаря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 err="1" smtClean="0">
                <a:solidFill>
                  <a:schemeClr val="tx1"/>
                </a:solidFill>
              </a:rPr>
              <a:t>Особова</a:t>
            </a:r>
            <a:r>
              <a:rPr lang="ru-RU" sz="2200" i="1" dirty="0" smtClean="0">
                <a:solidFill>
                  <a:schemeClr val="tx1"/>
                </a:solidFill>
              </a:rPr>
              <a:t> печатка </a:t>
            </a:r>
            <a:r>
              <a:rPr lang="ru-RU" sz="2200" i="1" dirty="0" err="1" smtClean="0">
                <a:solidFill>
                  <a:schemeClr val="tx1"/>
                </a:solidFill>
              </a:rPr>
              <a:t>лікаря</a:t>
            </a:r>
            <a:endParaRPr lang="ru-RU" sz="2200" dirty="0" smtClean="0">
              <a:solidFill>
                <a:schemeClr val="tx1"/>
              </a:solidFill>
            </a:endParaRPr>
          </a:p>
          <a:p>
            <a:pPr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dirty="0" smtClean="0">
              <a:solidFill>
                <a:schemeClr val="tx1"/>
              </a:solidFill>
            </a:endParaRPr>
          </a:p>
          <a:p>
            <a:pPr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 smtClean="0">
                <a:solidFill>
                  <a:schemeClr val="tx1"/>
                </a:solidFill>
              </a:rPr>
              <a:t>Характеристика </a:t>
            </a:r>
            <a:r>
              <a:rPr lang="ru-RU" sz="2200" b="1" i="1" dirty="0" err="1" smtClean="0">
                <a:solidFill>
                  <a:schemeClr val="tx1"/>
                </a:solidFill>
              </a:rPr>
              <a:t>лікарського</a:t>
            </a:r>
            <a:r>
              <a:rPr lang="ru-RU" sz="2200" b="1" i="1" dirty="0" smtClean="0">
                <a:solidFill>
                  <a:schemeClr val="tx1"/>
                </a:solidFill>
              </a:rPr>
              <a:t> препарату. </a:t>
            </a:r>
            <a:r>
              <a:rPr lang="ru-RU" sz="2200" dirty="0" err="1" smtClean="0">
                <a:solidFill>
                  <a:schemeClr val="tx1"/>
                </a:solidFill>
              </a:rPr>
              <a:t>Тритурація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гомеопатична</a:t>
            </a:r>
            <a:r>
              <a:rPr lang="ru-RU" sz="2200" dirty="0" smtClean="0">
                <a:solidFill>
                  <a:schemeClr val="tx1"/>
                </a:solidFill>
              </a:rPr>
              <a:t>, до складу </a:t>
            </a:r>
            <a:r>
              <a:rPr lang="ru-RU" sz="2200" dirty="0" err="1" smtClean="0">
                <a:solidFill>
                  <a:schemeClr val="tx1"/>
                </a:solidFill>
              </a:rPr>
              <a:t>якої</a:t>
            </a:r>
            <a:r>
              <a:rPr lang="ru-RU" sz="2200" dirty="0" smtClean="0">
                <a:solidFill>
                  <a:schemeClr val="tx1"/>
                </a:solidFill>
              </a:rPr>
              <a:t> входить </a:t>
            </a:r>
            <a:r>
              <a:rPr lang="ru-RU" sz="2200" dirty="0" err="1" smtClean="0">
                <a:solidFill>
                  <a:schemeClr val="tx1"/>
                </a:solidFill>
              </a:rPr>
              <a:t>сировина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мінерального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походження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Натрію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тетраборат</a:t>
            </a:r>
            <a:r>
              <a:rPr lang="ru-RU" sz="2200" dirty="0" smtClean="0">
                <a:solidFill>
                  <a:schemeClr val="tx1"/>
                </a:solidFill>
              </a:rPr>
              <a:t> (бура).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844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48489" y="99293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 smtClean="0">
                <a:solidFill>
                  <a:schemeClr val="tx1"/>
                </a:solidFill>
              </a:rPr>
              <a:t>§ 8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48426" y="1184517"/>
            <a:ext cx="8472197" cy="4622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Технологія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22032" y="1867806"/>
            <a:ext cx="11300534" cy="3960238"/>
          </a:xfrm>
        </p:spPr>
        <p:txBody>
          <a:bodyPr>
            <a:noAutofit/>
          </a:bodyPr>
          <a:lstStyle/>
          <a:p>
            <a:pPr lvl="2" algn="ctr" hangingPunct="0">
              <a:buNone/>
            </a:pPr>
            <a:r>
              <a:rPr lang="ru-RU" sz="2100" b="1" dirty="0" smtClean="0">
                <a:solidFill>
                  <a:schemeClr val="tx1"/>
                </a:solidFill>
              </a:rPr>
              <a:t>ППК </a:t>
            </a:r>
            <a:r>
              <a:rPr lang="ru-RU" sz="2100" dirty="0" smtClean="0">
                <a:solidFill>
                  <a:schemeClr val="tx1"/>
                </a:solidFill>
              </a:rPr>
              <a:t>(обратная сторона)</a:t>
            </a:r>
          </a:p>
          <a:p>
            <a:pPr lvl="2" hangingPunct="0">
              <a:buNone/>
            </a:pPr>
            <a:r>
              <a:rPr lang="ru-RU" sz="2100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2100" dirty="0" smtClean="0">
                <a:solidFill>
                  <a:schemeClr val="tx1"/>
                </a:solidFill>
              </a:rPr>
              <a:t> </a:t>
            </a:r>
            <a:r>
              <a:rPr lang="uk-UA" sz="2100" dirty="0" err="1" smtClean="0">
                <a:solidFill>
                  <a:schemeClr val="tx1"/>
                </a:solidFill>
              </a:rPr>
              <a:t>Borax</a:t>
            </a:r>
            <a:r>
              <a:rPr lang="uk-UA" sz="2100" i="1" dirty="0" smtClean="0">
                <a:solidFill>
                  <a:schemeClr val="tx1"/>
                </a:solidFill>
              </a:rPr>
              <a:t> </a:t>
            </a:r>
            <a:r>
              <a:rPr lang="uk-UA" sz="2100" dirty="0" smtClean="0">
                <a:solidFill>
                  <a:schemeClr val="tx1"/>
                </a:solidFill>
              </a:rPr>
              <a:t>С</a:t>
            </a:r>
            <a:r>
              <a:rPr lang="ru-RU" sz="2100" dirty="0" smtClean="0">
                <a:solidFill>
                  <a:schemeClr val="tx1"/>
                </a:solidFill>
              </a:rPr>
              <a:t>2: 0,1 г  (3 </a:t>
            </a:r>
            <a:r>
              <a:rPr lang="ru-RU" sz="2100" dirty="0" err="1" smtClean="0">
                <a:solidFill>
                  <a:schemeClr val="tx1"/>
                </a:solidFill>
              </a:rPr>
              <a:t>краплі</a:t>
            </a:r>
            <a:r>
              <a:rPr lang="ru-RU" sz="2100" dirty="0" smtClean="0">
                <a:solidFill>
                  <a:schemeClr val="tx1"/>
                </a:solidFill>
              </a:rPr>
              <a:t>)</a:t>
            </a:r>
          </a:p>
          <a:p>
            <a:pPr lvl="2" hangingPunct="0">
              <a:buNone/>
            </a:pPr>
            <a:r>
              <a:rPr lang="ru-RU" sz="2100" dirty="0" err="1" smtClean="0">
                <a:solidFill>
                  <a:schemeClr val="tx1"/>
                </a:solidFill>
              </a:rPr>
              <a:t>Цукру</a:t>
            </a:r>
            <a:r>
              <a:rPr lang="ru-RU" sz="2100" dirty="0" smtClean="0">
                <a:solidFill>
                  <a:schemeClr val="tx1"/>
                </a:solidFill>
              </a:rPr>
              <a:t> молочного: 9,9 г </a:t>
            </a:r>
          </a:p>
          <a:p>
            <a:pPr algn="just"/>
            <a:r>
              <a:rPr lang="ru-RU" sz="2100" b="1" i="1" dirty="0" err="1" smtClean="0">
                <a:solidFill>
                  <a:schemeClr val="tx1"/>
                </a:solidFill>
              </a:rPr>
              <a:t>Технологія</a:t>
            </a:r>
            <a:r>
              <a:rPr lang="ru-RU" sz="2100" b="1" i="1" dirty="0" smtClean="0">
                <a:solidFill>
                  <a:schemeClr val="tx1"/>
                </a:solidFill>
              </a:rPr>
              <a:t>. </a:t>
            </a:r>
            <a:r>
              <a:rPr lang="uk-UA" sz="2100" dirty="0" smtClean="0">
                <a:solidFill>
                  <a:schemeClr val="tx1"/>
                </a:solidFill>
              </a:rPr>
              <a:t>Для виготовлення 10,0 гомеопатичної </a:t>
            </a:r>
            <a:r>
              <a:rPr lang="uk-UA" sz="21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2100" dirty="0" smtClean="0">
                <a:solidFill>
                  <a:schemeClr val="tx1"/>
                </a:solidFill>
              </a:rPr>
              <a:t> </a:t>
            </a:r>
            <a:r>
              <a:rPr lang="uk-UA" sz="2100" dirty="0" err="1" smtClean="0">
                <a:solidFill>
                  <a:schemeClr val="tx1"/>
                </a:solidFill>
              </a:rPr>
              <a:t>Borax</a:t>
            </a:r>
            <a:r>
              <a:rPr lang="uk-UA" sz="2100" dirty="0" smtClean="0">
                <a:solidFill>
                  <a:schemeClr val="tx1"/>
                </a:solidFill>
              </a:rPr>
              <a:t> С3 відважують 9,9 молочного цукру та розділяють на три рівні частини. Першою частиною молочного цукру затирають пори ступки, відважують 0,1 (3 краплі) </a:t>
            </a:r>
            <a:r>
              <a:rPr lang="en-US" sz="2100" dirty="0" err="1" smtClean="0">
                <a:solidFill>
                  <a:schemeClr val="tx1"/>
                </a:solidFill>
              </a:rPr>
              <a:t>Dil</a:t>
            </a:r>
            <a:r>
              <a:rPr lang="ru-RU" sz="2100" dirty="0" smtClean="0">
                <a:solidFill>
                  <a:schemeClr val="tx1"/>
                </a:solidFill>
              </a:rPr>
              <a:t>. </a:t>
            </a:r>
            <a:r>
              <a:rPr lang="uk-UA" sz="2100" dirty="0" err="1" smtClean="0">
                <a:solidFill>
                  <a:schemeClr val="tx1"/>
                </a:solidFill>
              </a:rPr>
              <a:t>Borax</a:t>
            </a:r>
            <a:r>
              <a:rPr lang="uk-UA" sz="2100" dirty="0" smtClean="0">
                <a:solidFill>
                  <a:schemeClr val="tx1"/>
                </a:solidFill>
              </a:rPr>
              <a:t> С2, додають у ступку, розтирають протягом 6 </a:t>
            </a:r>
            <a:r>
              <a:rPr lang="uk-UA" sz="2100" dirty="0" err="1" smtClean="0">
                <a:solidFill>
                  <a:schemeClr val="tx1"/>
                </a:solidFill>
              </a:rPr>
              <a:t>хв</a:t>
            </a:r>
            <a:r>
              <a:rPr lang="uk-UA" sz="2100" dirty="0" smtClean="0">
                <a:solidFill>
                  <a:schemeClr val="tx1"/>
                </a:solidFill>
              </a:rPr>
              <a:t>, зіскоблюють 4 </a:t>
            </a:r>
            <a:r>
              <a:rPr lang="uk-UA" sz="2100" dirty="0" err="1" smtClean="0">
                <a:solidFill>
                  <a:schemeClr val="tx1"/>
                </a:solidFill>
              </a:rPr>
              <a:t>хв</a:t>
            </a:r>
            <a:r>
              <a:rPr lang="uk-UA" sz="2100" dirty="0" smtClean="0">
                <a:solidFill>
                  <a:schemeClr val="tx1"/>
                </a:solidFill>
              </a:rPr>
              <a:t>, знову розтирають 6 </a:t>
            </a:r>
            <a:r>
              <a:rPr lang="uk-UA" sz="2100" dirty="0" err="1" smtClean="0">
                <a:solidFill>
                  <a:schemeClr val="tx1"/>
                </a:solidFill>
              </a:rPr>
              <a:t>хв</a:t>
            </a:r>
            <a:r>
              <a:rPr lang="uk-UA" sz="2100" dirty="0" smtClean="0">
                <a:solidFill>
                  <a:schemeClr val="tx1"/>
                </a:solidFill>
              </a:rPr>
              <a:t>, зіскоблюють 4 хв. Потім додають другу порцію молочного цукру до ступки та знову двічі розтирають 6 </a:t>
            </a:r>
            <a:r>
              <a:rPr lang="uk-UA" sz="2100" dirty="0" err="1" smtClean="0">
                <a:solidFill>
                  <a:schemeClr val="tx1"/>
                </a:solidFill>
              </a:rPr>
              <a:t>хв</a:t>
            </a:r>
            <a:r>
              <a:rPr lang="uk-UA" sz="2100" dirty="0" smtClean="0">
                <a:solidFill>
                  <a:schemeClr val="tx1"/>
                </a:solidFill>
              </a:rPr>
              <a:t> і зіскоблюють 4 хв. Далі додають до суміші третю порцію молочного цукру і повторюють операції розтирання та </a:t>
            </a:r>
            <a:r>
              <a:rPr lang="uk-UA" sz="2100" dirty="0" err="1" smtClean="0">
                <a:solidFill>
                  <a:schemeClr val="tx1"/>
                </a:solidFill>
              </a:rPr>
              <a:t>зіскоблювання</a:t>
            </a:r>
            <a:r>
              <a:rPr lang="uk-UA" sz="2100" dirty="0" smtClean="0">
                <a:solidFill>
                  <a:schemeClr val="tx1"/>
                </a:solidFill>
              </a:rPr>
              <a:t> двічі по 6 та 4 </a:t>
            </a:r>
            <a:r>
              <a:rPr lang="uk-UA" sz="2100" dirty="0" err="1" smtClean="0">
                <a:solidFill>
                  <a:schemeClr val="tx1"/>
                </a:solidFill>
              </a:rPr>
              <a:t>хв</a:t>
            </a:r>
            <a:r>
              <a:rPr lang="uk-UA" sz="2100" dirty="0" smtClean="0">
                <a:solidFill>
                  <a:schemeClr val="tx1"/>
                </a:solidFill>
              </a:rPr>
              <a:t> відповідно. Загалом приготування </a:t>
            </a:r>
            <a:r>
              <a:rPr lang="uk-UA" sz="21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2100" dirty="0" smtClean="0">
                <a:solidFill>
                  <a:schemeClr val="tx1"/>
                </a:solidFill>
              </a:rPr>
              <a:t> займає не менше 1 год. Після цього переносять готову </a:t>
            </a:r>
            <a:r>
              <a:rPr lang="uk-UA" sz="21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2100" dirty="0" smtClean="0">
                <a:solidFill>
                  <a:schemeClr val="tx1"/>
                </a:solidFill>
              </a:rPr>
              <a:t> гомеопатичну до флакону для відпуску. </a:t>
            </a:r>
            <a:r>
              <a:rPr lang="ru-RU" sz="2100" dirty="0" smtClean="0">
                <a:solidFill>
                  <a:schemeClr val="tx1"/>
                </a:solidFill>
              </a:rPr>
              <a:t>Наклеивают № рецепта. </a:t>
            </a:r>
            <a:r>
              <a:rPr lang="ru-RU" sz="2100" dirty="0" err="1" smtClean="0">
                <a:solidFill>
                  <a:schemeClr val="tx1"/>
                </a:solidFill>
              </a:rPr>
              <a:t>Заповнюють</a:t>
            </a:r>
            <a:r>
              <a:rPr lang="ru-RU" sz="2100" dirty="0" smtClean="0">
                <a:solidFill>
                  <a:schemeClr val="tx1"/>
                </a:solidFill>
              </a:rPr>
              <a:t> ППК (</a:t>
            </a:r>
            <a:r>
              <a:rPr lang="ru-RU" sz="2100" dirty="0" err="1" smtClean="0">
                <a:solidFill>
                  <a:schemeClr val="tx1"/>
                </a:solidFill>
              </a:rPr>
              <a:t>лицевий</a:t>
            </a:r>
            <a:r>
              <a:rPr lang="ru-RU" sz="2100" dirty="0" smtClean="0">
                <a:solidFill>
                  <a:schemeClr val="tx1"/>
                </a:solidFill>
              </a:rPr>
              <a:t> </a:t>
            </a:r>
            <a:r>
              <a:rPr lang="ru-RU" sz="2100" dirty="0" err="1" smtClean="0">
                <a:solidFill>
                  <a:schemeClr val="tx1"/>
                </a:solidFill>
              </a:rPr>
              <a:t>бік</a:t>
            </a:r>
            <a:r>
              <a:rPr lang="ru-RU" sz="2100" dirty="0" smtClean="0">
                <a:solidFill>
                  <a:schemeClr val="tx1"/>
                </a:solidFill>
              </a:rPr>
              <a:t>).</a:t>
            </a:r>
            <a:endParaRPr lang="ru-RU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076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48489" y="99293"/>
            <a:ext cx="1005840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2.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рідких речовин, згідно з </a:t>
            </a:r>
            <a:r>
              <a:rPr lang="ru-RU" sz="3600" b="1" dirty="0" smtClean="0">
                <a:solidFill>
                  <a:schemeClr val="tx1"/>
                </a:solidFill>
              </a:rPr>
              <a:t>§ 8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2880" y="1323116"/>
            <a:ext cx="5022167" cy="73570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</a:rPr>
              <a:t>бік</a:t>
            </a:r>
            <a:r>
              <a:rPr lang="ru-RU" sz="3200" b="1" i="1" dirty="0">
                <a:solidFill>
                  <a:schemeClr val="tx1"/>
                </a:solidFill>
              </a:rPr>
              <a:t> паспорта </a:t>
            </a:r>
            <a:r>
              <a:rPr lang="ru-RU" sz="3200" b="1" i="1" dirty="0" smtClean="0">
                <a:solidFill>
                  <a:schemeClr val="tx1"/>
                </a:solidFill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</a:rPr>
            </a:br>
            <a:r>
              <a:rPr lang="ru-RU" sz="3200" b="1" i="1" dirty="0" err="1" smtClean="0">
                <a:solidFill>
                  <a:schemeClr val="tx1"/>
                </a:solidFill>
              </a:rPr>
              <a:t>письмового</a:t>
            </a:r>
            <a:r>
              <a:rPr lang="ru-RU" sz="3200" b="1" i="1" dirty="0" smtClean="0">
                <a:solidFill>
                  <a:schemeClr val="tx1"/>
                </a:solidFill>
              </a:rPr>
              <a:t> </a:t>
            </a:r>
            <a:r>
              <a:rPr lang="ru-RU" sz="3200" b="1" i="1" dirty="0">
                <a:solidFill>
                  <a:schemeClr val="tx1"/>
                </a:solidFill>
              </a:rPr>
              <a:t>контролю (ППК) 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82880" y="2164118"/>
            <a:ext cx="4369023" cy="4023360"/>
          </a:xfrm>
        </p:spPr>
        <p:txBody>
          <a:bodyPr>
            <a:normAutofit/>
          </a:bodyPr>
          <a:lstStyle/>
          <a:p>
            <a:pPr algn="ctr" hangingPunc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algn="ctr" hangingPunct="0">
              <a:buNone/>
            </a:pPr>
            <a:r>
              <a:rPr lang="ru-RU" dirty="0" smtClean="0">
                <a:solidFill>
                  <a:schemeClr val="tx1"/>
                </a:solidFill>
              </a:rPr>
              <a:t>Дата                 № рецепта</a:t>
            </a:r>
          </a:p>
          <a:p>
            <a:pPr algn="ctr">
              <a:buNone/>
            </a:pPr>
            <a:r>
              <a:rPr lang="uk-UA" dirty="0" smtClean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Dil. </a:t>
            </a:r>
            <a:r>
              <a:rPr lang="uk-UA" dirty="0" err="1" smtClean="0">
                <a:solidFill>
                  <a:schemeClr val="tx1"/>
                </a:solidFill>
              </a:rPr>
              <a:t>Borax</a:t>
            </a:r>
            <a:r>
              <a:rPr lang="uk-UA" dirty="0" smtClean="0">
                <a:solidFill>
                  <a:schemeClr val="tx1"/>
                </a:solidFill>
              </a:rPr>
              <a:t> C2 </a:t>
            </a:r>
            <a:r>
              <a:rPr lang="en-US" dirty="0" err="1" smtClean="0">
                <a:solidFill>
                  <a:schemeClr val="tx1"/>
                </a:solidFill>
              </a:rPr>
              <a:t>gtts</a:t>
            </a:r>
            <a:r>
              <a:rPr lang="en-US" dirty="0" smtClean="0">
                <a:solidFill>
                  <a:schemeClr val="tx1"/>
                </a:solidFill>
              </a:rPr>
              <a:t>. III (0,1)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dirty="0" err="1" smtClean="0">
                <a:solidFill>
                  <a:schemeClr val="tx1"/>
                </a:solidFill>
              </a:rPr>
              <a:t>Saccharum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lacticum</a:t>
            </a:r>
            <a:r>
              <a:rPr lang="uk-UA" dirty="0" smtClean="0">
                <a:solidFill>
                  <a:schemeClr val="tx1"/>
                </a:solidFill>
              </a:rPr>
              <a:t> 9,9 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	–––––––––––––––––––––––</a:t>
            </a:r>
          </a:p>
          <a:p>
            <a:pPr algn="ctr">
              <a:buNone/>
            </a:pPr>
            <a:r>
              <a:rPr lang="ru-RU" i="1" dirty="0" smtClean="0">
                <a:solidFill>
                  <a:schemeClr val="tx1"/>
                </a:solidFill>
              </a:rPr>
              <a:t>m = </a:t>
            </a:r>
            <a:r>
              <a:rPr lang="uk-UA" i="1" dirty="0" smtClean="0">
                <a:solidFill>
                  <a:schemeClr val="tx1"/>
                </a:solidFill>
              </a:rPr>
              <a:t>1</a:t>
            </a:r>
            <a:r>
              <a:rPr lang="ru-RU" i="1" dirty="0" smtClean="0">
                <a:solidFill>
                  <a:schemeClr val="tx1"/>
                </a:solidFill>
              </a:rPr>
              <a:t>0,0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Пригот</a:t>
            </a:r>
            <a:r>
              <a:rPr lang="uk-UA" i="1" dirty="0" err="1" smtClean="0">
                <a:solidFill>
                  <a:schemeClr val="tx1"/>
                </a:solidFill>
              </a:rPr>
              <a:t>ував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i="1" dirty="0" smtClean="0">
                <a:solidFill>
                  <a:schemeClr val="tx1"/>
                </a:solidFill>
              </a:rPr>
              <a:t>П</a:t>
            </a:r>
            <a:r>
              <a:rPr lang="uk-UA" i="1" dirty="0" err="1" smtClean="0">
                <a:solidFill>
                  <a:schemeClr val="tx1"/>
                </a:solidFill>
              </a:rPr>
              <a:t>еревірив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i="1" dirty="0" smtClean="0">
                <a:solidFill>
                  <a:schemeClr val="tx1"/>
                </a:solidFill>
              </a:rPr>
              <a:t>Відпустив (підпис)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46207" y="1323115"/>
            <a:ext cx="4945799" cy="7357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sz="3200" b="1" i="1" dirty="0" smtClean="0">
                <a:solidFill>
                  <a:schemeClr val="tx1"/>
                </a:solidFill>
              </a:rPr>
              <a:t> до </a:t>
            </a:r>
            <a:r>
              <a:rPr lang="ru-RU" sz="3200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526595" y="2164118"/>
            <a:ext cx="3808324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етикетками</a:t>
            </a:r>
            <a:r>
              <a:rPr lang="ru-RU" dirty="0" smtClean="0">
                <a:solidFill>
                  <a:schemeClr val="tx1"/>
                </a:solidFill>
              </a:rPr>
              <a:t>: «</a:t>
            </a:r>
            <a:r>
              <a:rPr lang="ru-RU" dirty="0" err="1" smtClean="0">
                <a:solidFill>
                  <a:schemeClr val="tx1"/>
                </a:solidFill>
              </a:rPr>
              <a:t>Внутрішнє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Зберіати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захищеному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місці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Берегти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дітей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та профілактики </a:t>
            </a:r>
            <a:r>
              <a:rPr lang="uk-UA" dirty="0" err="1" smtClean="0">
                <a:solidFill>
                  <a:schemeClr val="tx1"/>
                </a:solidFill>
              </a:rPr>
              <a:t>афтозного</a:t>
            </a:r>
            <a:r>
              <a:rPr lang="uk-UA" dirty="0" smtClean="0">
                <a:solidFill>
                  <a:schemeClr val="tx1"/>
                </a:solidFill>
              </a:rPr>
              <a:t> стоматиту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693" y="2164118"/>
            <a:ext cx="2492759" cy="362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99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5569" y="1255039"/>
            <a:ext cx="5420566" cy="481983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199777"/>
            <a:ext cx="10548760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3.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§ 9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747657" y="6149591"/>
            <a:ext cx="693336" cy="5928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183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845" y="1996043"/>
            <a:ext cx="10058400" cy="3345423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5474844" y="1266092"/>
            <a:ext cx="901337" cy="648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1762" y="199777"/>
            <a:ext cx="10508566" cy="9847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3. Алгоритм технології </a:t>
            </a:r>
            <a:r>
              <a:rPr lang="uk-UA" sz="36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3600" b="1" dirty="0" smtClean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§ </a:t>
            </a:r>
            <a:r>
              <a:rPr lang="ru-RU" sz="3600" b="1" dirty="0">
                <a:solidFill>
                  <a:schemeClr val="tx1"/>
                </a:solidFill>
              </a:rPr>
              <a:t>9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3600" b="1" dirty="0" smtClean="0">
                <a:solidFill>
                  <a:schemeClr val="tx1"/>
                </a:solidFill>
              </a:rPr>
              <a:t> Швабе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4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Вы до сих пор верите в гомеопатию? Тогда доказательная медицина идет к ва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618" y="894303"/>
            <a:ext cx="10058400" cy="8691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3.1. Приклад</a:t>
            </a:r>
            <a:r>
              <a:rPr lang="uk-UA" sz="3600" dirty="0">
                <a:solidFill>
                  <a:schemeClr val="tx1"/>
                </a:solidFill>
              </a:rPr>
              <a:t>. Необхідно приготувати </a:t>
            </a:r>
            <a:r>
              <a:rPr lang="uk-UA" sz="3600" dirty="0" err="1">
                <a:solidFill>
                  <a:schemeClr val="tx1"/>
                </a:solidFill>
              </a:rPr>
              <a:t>тритурацію</a:t>
            </a:r>
            <a:r>
              <a:rPr lang="uk-UA" sz="3600" dirty="0">
                <a:solidFill>
                  <a:schemeClr val="tx1"/>
                </a:solidFill>
              </a:rPr>
              <a:t> </a:t>
            </a:r>
            <a:r>
              <a:rPr lang="uk-UA" sz="3600" dirty="0" smtClean="0">
                <a:solidFill>
                  <a:schemeClr val="tx1"/>
                </a:solidFill>
              </a:rPr>
              <a:t/>
            </a:r>
            <a:br>
              <a:rPr lang="uk-UA" sz="3600" dirty="0" smtClean="0">
                <a:solidFill>
                  <a:schemeClr val="tx1"/>
                </a:solidFill>
              </a:rPr>
            </a:b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</a:rPr>
              <a:t>Ruta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X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2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20,0</a:t>
            </a:r>
            <a:endParaRPr lang="uk-UA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901849"/>
              </p:ext>
            </p:extLst>
          </p:nvPr>
        </p:nvGraphicFramePr>
        <p:xfrm>
          <a:off x="916409" y="1879043"/>
          <a:ext cx="10769824" cy="414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7070" y="6144651"/>
            <a:ext cx="4399495" cy="72514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67618" y="144335"/>
            <a:ext cx="10058400" cy="6921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3. Алгоритм технології </a:t>
            </a:r>
            <a:r>
              <a:rPr lang="uk-UA" sz="2400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2400" b="1" dirty="0" smtClean="0">
                <a:solidFill>
                  <a:schemeClr val="tx1"/>
                </a:solidFill>
              </a:rPr>
              <a:t> з есенцій, згідно з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§ </a:t>
            </a:r>
            <a:r>
              <a:rPr lang="ru-RU" sz="2400" b="1" dirty="0">
                <a:solidFill>
                  <a:schemeClr val="tx1"/>
                </a:solidFill>
              </a:rPr>
              <a:t>9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керівництва</a:t>
            </a:r>
            <a:r>
              <a:rPr lang="ru-RU" sz="2400" b="1" dirty="0" smtClean="0">
                <a:solidFill>
                  <a:schemeClr val="tx1"/>
                </a:solidFill>
              </a:rPr>
              <a:t> Швабе</a:t>
            </a:r>
            <a:endParaRPr lang="uk-U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84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20511"/>
            <a:ext cx="10058400" cy="13602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4</a:t>
            </a:r>
            <a:r>
              <a:rPr lang="uk-UA" smtClean="0">
                <a:solidFill>
                  <a:schemeClr val="tx1"/>
                </a:solidFill>
              </a:rPr>
              <a:t>. </a:t>
            </a:r>
            <a:r>
              <a:rPr lang="uk-UA" dirty="0" smtClean="0">
                <a:solidFill>
                  <a:schemeClr val="tx1"/>
                </a:solidFill>
              </a:rPr>
              <a:t>Есенції та тинктури для приготування гомеопатичних </a:t>
            </a:r>
            <a:r>
              <a:rPr lang="uk-UA" dirty="0" err="1" smtClean="0">
                <a:solidFill>
                  <a:schemeClr val="tx1"/>
                </a:solidFill>
              </a:rPr>
              <a:t>тритурацій</a:t>
            </a:r>
            <a:r>
              <a:rPr lang="uk-UA" dirty="0" smtClean="0">
                <a:solidFill>
                  <a:schemeClr val="tx1"/>
                </a:solidFill>
              </a:rPr>
              <a:t> згідно </a:t>
            </a:r>
            <a:r>
              <a:rPr lang="ru-RU" b="1" dirty="0">
                <a:solidFill>
                  <a:schemeClr val="tx1"/>
                </a:solidFill>
              </a:rPr>
              <a:t>§ </a:t>
            </a:r>
            <a:r>
              <a:rPr lang="ru-RU" b="1" dirty="0" smtClean="0">
                <a:solidFill>
                  <a:schemeClr val="tx1"/>
                </a:solidFill>
              </a:rPr>
              <a:t>8-9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37" y="1765641"/>
            <a:ext cx="4656797" cy="447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81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280" y="693336"/>
            <a:ext cx="11512397" cy="6732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6</a:t>
            </a:r>
            <a:r>
              <a:rPr lang="uk-UA" b="1" dirty="0" smtClean="0">
                <a:solidFill>
                  <a:schemeClr val="tx1"/>
                </a:solidFill>
              </a:rPr>
              <a:t>. Контроль </a:t>
            </a:r>
            <a:r>
              <a:rPr lang="uk-UA" b="1" dirty="0">
                <a:solidFill>
                  <a:schemeClr val="tx1"/>
                </a:solidFill>
              </a:rPr>
              <a:t>якості </a:t>
            </a:r>
            <a:r>
              <a:rPr lang="uk-UA" b="1" dirty="0" err="1">
                <a:solidFill>
                  <a:schemeClr val="tx1"/>
                </a:solidFill>
              </a:rPr>
              <a:t>тритурацій</a:t>
            </a:r>
            <a:r>
              <a:rPr lang="uk-UA" b="1" dirty="0">
                <a:solidFill>
                  <a:schemeClr val="tx1"/>
                </a:solidFill>
              </a:rPr>
              <a:t> гомеопатичних</a:t>
            </a:r>
            <a:r>
              <a:rPr lang="uk-UA" b="1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335" y="1815589"/>
            <a:ext cx="11282288" cy="4323954"/>
          </a:xfrm>
        </p:spPr>
        <p:txBody>
          <a:bodyPr>
            <a:normAutofit fontScale="92500" lnSpcReduction="20000"/>
          </a:bodyPr>
          <a:lstStyle/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Для виготовлення </a:t>
            </a:r>
            <a:r>
              <a:rPr lang="uk-UA" dirty="0" err="1">
                <a:solidFill>
                  <a:schemeClr val="tx1"/>
                </a:solidFill>
              </a:rPr>
              <a:t>тритурацій</a:t>
            </a:r>
            <a:r>
              <a:rPr lang="uk-UA" dirty="0">
                <a:solidFill>
                  <a:schemeClr val="tx1"/>
                </a:solidFill>
              </a:rPr>
              <a:t> використовують лактозу або інші речовини, дозволені до медичного застосування і наведені у відповідних частинах нормативних документах на кожен препарат. Розмір частинок для ЛВ і ВВ не повинен перевищувати 65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Якість </a:t>
            </a:r>
            <a:r>
              <a:rPr lang="uk-UA" dirty="0" err="1">
                <a:solidFill>
                  <a:schemeClr val="tx1"/>
                </a:solidFill>
              </a:rPr>
              <a:t>тритурацій</a:t>
            </a:r>
            <a:r>
              <a:rPr lang="uk-UA" dirty="0">
                <a:solidFill>
                  <a:schemeClr val="tx1"/>
                </a:solidFill>
              </a:rPr>
              <a:t> оцінюють за такими показниками, як зовнішній вигляд, колір, однорідність, розмір часток (основна маса готової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повинна складатися з частинок розміром 25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 і менше, не повинно бути часток розміром більше 50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). Розмір частинок визначають за допомогою мікроскопа з окулярним мікрометрів або по зовнішній питомої поверхні (відповідно до приватної статтею).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У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1, 2 і 3-го десяткового розведення ідентичність і кількісний вміст діючої речовини контролюють відповідність до вимог приватних ФС або ФСП.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що містять отруйні або сильнодіючі речовини в 4-му десятковому розведенні, аналізуються за методиками, наведеними в НД. Відхилення у змісті ЛВ не повинні бути більш ніж 5%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1-го і 2-го десяткового розведення, а також більше 10%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3-го десяткового розведення.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У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що містять метали та пофарбовані речовини, визначають однорідність змішування шляхом розглядання під лупою з 7-9-кратним збільшенням. В ході такої перевірки не повинно виявлятися окремих частинок. ЛВ має рівномірно розподілятися в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. Розміри частинок визначають за допомогою мікроскопа або </a:t>
            </a:r>
            <a:r>
              <a:rPr lang="uk-UA" dirty="0" err="1">
                <a:solidFill>
                  <a:schemeClr val="tx1"/>
                </a:solidFill>
              </a:rPr>
              <a:t>повелічіне</a:t>
            </a:r>
            <a:r>
              <a:rPr lang="uk-UA" dirty="0">
                <a:solidFill>
                  <a:schemeClr val="tx1"/>
                </a:solidFill>
              </a:rPr>
              <a:t> питомої поверхні. Величина зовнішньої питомої поверхні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, виготовленої з лактозою, повинна бути не менше 0,65 м2 / г.</a:t>
            </a:r>
            <a:endParaRPr lang="ru-RU" dirty="0">
              <a:solidFill>
                <a:schemeClr val="tx1"/>
              </a:solidFill>
            </a:endParaRPr>
          </a:p>
          <a:p>
            <a:pPr marL="0" indent="361950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40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897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Умовні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позначення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які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допускаються</a:t>
            </a:r>
            <a:r>
              <a:rPr lang="ru-RU" b="1" i="1" dirty="0">
                <a:solidFill>
                  <a:schemeClr val="tx1"/>
                </a:solidFill>
              </a:rPr>
              <a:t> в </a:t>
            </a:r>
            <a:r>
              <a:rPr lang="ru-RU" b="1" i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i="1" dirty="0">
                <a:solidFill>
                  <a:schemeClr val="tx1"/>
                </a:solidFill>
              </a:rPr>
              <a:t> рецептах: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рідкі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dilutio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dil</a:t>
            </a:r>
            <a:r>
              <a:rPr lang="de-DE" dirty="0" smtClean="0">
                <a:solidFill>
                  <a:schemeClr val="tx1"/>
                </a:solidFill>
              </a:rPr>
              <a:t>.;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в порошку - </a:t>
            </a:r>
            <a:r>
              <a:rPr lang="de-DE" dirty="0" err="1">
                <a:solidFill>
                  <a:schemeClr val="tx1"/>
                </a:solidFill>
              </a:rPr>
              <a:t>trituratio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trit</a:t>
            </a:r>
            <a:r>
              <a:rPr lang="de-DE" dirty="0">
                <a:solidFill>
                  <a:schemeClr val="tx1"/>
                </a:solidFill>
              </a:rPr>
              <a:t>.; 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de-DE" dirty="0" smtClean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в гранулах – </a:t>
            </a:r>
            <a:r>
              <a:rPr lang="de-DE" dirty="0" err="1">
                <a:solidFill>
                  <a:schemeClr val="tx1"/>
                </a:solidFill>
              </a:rPr>
              <a:t>granulae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gran</a:t>
            </a:r>
            <a:r>
              <a:rPr lang="de-DE" dirty="0">
                <a:solidFill>
                  <a:schemeClr val="tx1"/>
                </a:solidFill>
              </a:rPr>
              <a:t>.(</a:t>
            </a:r>
            <a:r>
              <a:rPr lang="de-DE" dirty="0" err="1">
                <a:solidFill>
                  <a:schemeClr val="tx1"/>
                </a:solidFill>
              </a:rPr>
              <a:t>globuli</a:t>
            </a:r>
            <a:r>
              <a:rPr lang="de-DE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glob</a:t>
            </a:r>
            <a:r>
              <a:rPr lang="de-DE" dirty="0">
                <a:solidFill>
                  <a:schemeClr val="tx1"/>
                </a:solidFill>
              </a:rPr>
              <a:t>.); 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de-DE" dirty="0" smtClean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мазі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>
                <a:solidFill>
                  <a:schemeClr val="tx1"/>
                </a:solidFill>
              </a:rPr>
              <a:t>unguentum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de-DE" dirty="0" err="1">
                <a:solidFill>
                  <a:schemeClr val="tx1"/>
                </a:solidFill>
              </a:rPr>
              <a:t>ung</a:t>
            </a:r>
            <a:r>
              <a:rPr lang="de-DE" dirty="0">
                <a:solidFill>
                  <a:schemeClr val="tx1"/>
                </a:solidFill>
              </a:rPr>
              <a:t>.; 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de-DE" dirty="0" smtClean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рідини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розтирань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de-DE" dirty="0" err="1">
                <a:solidFill>
                  <a:schemeClr val="tx1"/>
                </a:solidFill>
              </a:rPr>
              <a:t>opodeldoc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скорочено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de-DE" dirty="0" err="1" smtClean="0">
                <a:solidFill>
                  <a:schemeClr val="tx1"/>
                </a:solidFill>
              </a:rPr>
              <a:t>opod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56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14780"/>
            <a:ext cx="10058400" cy="70983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pc="-5" dirty="0">
                <a:solidFill>
                  <a:schemeClr val="tx1"/>
                </a:solidFill>
              </a:rPr>
              <a:t>4</a:t>
            </a:r>
            <a:r>
              <a:rPr lang="ru-RU" spc="-5" dirty="0" smtClean="0">
                <a:solidFill>
                  <a:schemeClr val="tx1"/>
                </a:solidFill>
              </a:rPr>
              <a:t>. ПИТАННЯ</a:t>
            </a:r>
            <a:r>
              <a:rPr lang="ru-RU" spc="-25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</a:t>
            </a:r>
            <a:r>
              <a:rPr lang="ru-RU" spc="-1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САМОСТІЙНОЇ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РОБОТИ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06563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Характеристика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, як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ДФУ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Допоміжні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4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потенцирование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6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525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98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767</TotalTime>
  <Words>1538</Words>
  <Application>Microsoft Office PowerPoint</Application>
  <PresentationFormat>Широкоэкранный</PresentationFormat>
  <Paragraphs>122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Calibri Light</vt:lpstr>
      <vt:lpstr>Times New Roman</vt:lpstr>
      <vt:lpstr>Wingdings</vt:lpstr>
      <vt:lpstr>Ретро</vt:lpstr>
      <vt:lpstr>Презентация PowerPoint</vt:lpstr>
      <vt:lpstr>План</vt:lpstr>
      <vt:lpstr>Презентация PowerPoint</vt:lpstr>
      <vt:lpstr>1.  §7.Приготування тритурацій з сухих речовин</vt:lpstr>
      <vt:lpstr>Презентация PowerPoint</vt:lpstr>
      <vt:lpstr>Презентация PowerPoint</vt:lpstr>
      <vt:lpstr>Презентация PowerPoint</vt:lpstr>
      <vt:lpstr>1.2. Приклад. Необхідно приготувати Тритурації  Carbo vegetabilis C1 10,0.</vt:lpstr>
      <vt:lpstr>2. Алгоритм технології тритурації з рідких речовин, згідно з § 8 керівництва Швабе</vt:lpstr>
      <vt:lpstr>Презентация PowerPoint</vt:lpstr>
      <vt:lpstr>2.1. Приклад: Необхідно приготувати тритурацію  Acidum sulfuricum C1 10,0</vt:lpstr>
      <vt:lpstr>2.2. Приклад: Rp.: Triruratio Borax C3 10,0          D. S. Вранці за 30 хв до їжі</vt:lpstr>
      <vt:lpstr>Технологія</vt:lpstr>
      <vt:lpstr>Лицьовий бік паспорта  письмового контролю (ППК) </vt:lpstr>
      <vt:lpstr>Презентация PowerPoint</vt:lpstr>
      <vt:lpstr>Презентация PowerPoint</vt:lpstr>
      <vt:lpstr>3.1. Приклад. Необхідно приготувати тритурацію  Ruta X2 20,0</vt:lpstr>
      <vt:lpstr>4. Есенції та тинктури для приготування гомеопатичних тритурацій згідно § 8-9</vt:lpstr>
      <vt:lpstr>6. Контроль якості тритурацій гомеопатичних.</vt:lpstr>
      <vt:lpstr>Умовні позначення, які допускаються в гомеопатичних рецептах:</vt:lpstr>
      <vt:lpstr>4. ПИТАННЯ ДЛЯ САМОСТІЙНОЇ РОБОТИ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</cp:revision>
  <dcterms:created xsi:type="dcterms:W3CDTF">2021-03-29T09:54:15Z</dcterms:created>
  <dcterms:modified xsi:type="dcterms:W3CDTF">2021-08-05T17:26:28Z</dcterms:modified>
</cp:coreProperties>
</file>