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5" r:id="rId3"/>
    <p:sldId id="260" r:id="rId4"/>
    <p:sldId id="269" r:id="rId5"/>
    <p:sldId id="262" r:id="rId6"/>
    <p:sldId id="263" r:id="rId7"/>
    <p:sldId id="264" r:id="rId8"/>
    <p:sldId id="265" r:id="rId9"/>
    <p:sldId id="266" r:id="rId10"/>
    <p:sldId id="270" r:id="rId11"/>
    <p:sldId id="267" r:id="rId12"/>
    <p:sldId id="261" r:id="rId13"/>
    <p:sldId id="277" r:id="rId14"/>
    <p:sldId id="278" r:id="rId15"/>
    <p:sldId id="279" r:id="rId16"/>
    <p:sldId id="271" r:id="rId17"/>
    <p:sldId id="272" r:id="rId18"/>
    <p:sldId id="273" r:id="rId19"/>
    <p:sldId id="274" r:id="rId20"/>
    <p:sldId id="276" r:id="rId21"/>
    <p:sldId id="258" r:id="rId22"/>
    <p:sldId id="259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97" autoAdjust="0"/>
  </p:normalViewPr>
  <p:slideViewPr>
    <p:cSldViewPr snapToGrid="0">
      <p:cViewPr varScale="1">
        <p:scale>
          <a:sx n="87" d="100"/>
          <a:sy n="87" d="100"/>
        </p:scale>
        <p:origin x="42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AC9E2F-F7E0-492A-A002-D62381B7FAE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F6C66A-7150-48C4-A9B7-1166C9029265}">
      <dgm:prSet/>
      <dgm:spPr/>
      <dgm:t>
        <a:bodyPr/>
        <a:lstStyle/>
        <a:p>
          <a:pPr rtl="0"/>
          <a:r>
            <a:rPr lang="ru-RU" b="1" i="1" smtClean="0"/>
            <a:t>ГРАНУЛИ гомеопатичні:</a:t>
          </a:r>
          <a:endParaRPr lang="ru-RU"/>
        </a:p>
      </dgm:t>
    </dgm:pt>
    <dgm:pt modelId="{5C6DEFB3-B76C-4465-875A-DC2CB78C32F5}" type="parTrans" cxnId="{249911E5-630E-41FB-81B6-4EC0DC64DEAD}">
      <dgm:prSet/>
      <dgm:spPr/>
      <dgm:t>
        <a:bodyPr/>
        <a:lstStyle/>
        <a:p>
          <a:endParaRPr lang="ru-RU"/>
        </a:p>
      </dgm:t>
    </dgm:pt>
    <dgm:pt modelId="{894159B4-BDD4-47AA-A661-1E425E7FD64C}" type="sibTrans" cxnId="{249911E5-630E-41FB-81B6-4EC0DC64DEAD}">
      <dgm:prSet/>
      <dgm:spPr/>
      <dgm:t>
        <a:bodyPr/>
        <a:lstStyle/>
        <a:p>
          <a:endParaRPr lang="ru-RU"/>
        </a:p>
      </dgm:t>
    </dgm:pt>
    <dgm:pt modelId="{44C1FF26-5E28-4693-A725-86051143C318}">
      <dgm:prSet/>
      <dgm:spPr/>
      <dgm:t>
        <a:bodyPr/>
        <a:lstStyle/>
        <a:p>
          <a:pPr algn="just" rtl="0"/>
          <a:r>
            <a:rPr lang="ru-RU" dirty="0" smtClean="0"/>
            <a:t>а) у флакон </a:t>
          </a:r>
          <a:r>
            <a:rPr lang="ru-RU" dirty="0" err="1" smtClean="0"/>
            <a:t>відважують</a:t>
          </a:r>
          <a:r>
            <a:rPr lang="ru-RU" dirty="0" smtClean="0"/>
            <a:t> </a:t>
          </a:r>
          <a:r>
            <a:rPr lang="ru-RU" dirty="0" err="1" smtClean="0"/>
            <a:t>гранули</a:t>
          </a:r>
          <a:r>
            <a:rPr lang="ru-RU" dirty="0" smtClean="0"/>
            <a:t>, </a:t>
          </a:r>
          <a:r>
            <a:rPr lang="ru-RU" dirty="0" err="1" smtClean="0"/>
            <a:t>змочують</a:t>
          </a:r>
          <a:r>
            <a:rPr lang="ru-RU" dirty="0" smtClean="0"/>
            <a:t> </a:t>
          </a:r>
          <a:r>
            <a:rPr lang="ru-RU" dirty="0" err="1" smtClean="0"/>
            <a:t>їх</a:t>
          </a:r>
          <a:r>
            <a:rPr lang="ru-RU" dirty="0" smtClean="0"/>
            <a:t> </a:t>
          </a:r>
          <a:r>
            <a:rPr lang="ru-RU" dirty="0" err="1" smtClean="0"/>
            <a:t>розрахованою</a:t>
          </a:r>
          <a:r>
            <a:rPr lang="ru-RU" dirty="0" smtClean="0"/>
            <a:t> </a:t>
          </a:r>
          <a:r>
            <a:rPr lang="ru-RU" dirty="0" err="1" smtClean="0"/>
            <a:t>кількістю</a:t>
          </a:r>
          <a:r>
            <a:rPr lang="ru-RU" dirty="0" smtClean="0"/>
            <a:t> 70% -</a:t>
          </a:r>
          <a:r>
            <a:rPr lang="ru-RU" dirty="0" err="1" smtClean="0"/>
            <a:t>ного</a:t>
          </a:r>
          <a:r>
            <a:rPr lang="ru-RU" dirty="0" smtClean="0"/>
            <a:t> спирту </a:t>
          </a:r>
          <a:r>
            <a:rPr lang="ru-RU" dirty="0" err="1" smtClean="0"/>
            <a:t>етилового</a:t>
          </a:r>
          <a:r>
            <a:rPr lang="ru-RU" dirty="0" smtClean="0"/>
            <a:t> і кожного </a:t>
          </a:r>
          <a:r>
            <a:rPr lang="ru-RU" dirty="0" err="1" smtClean="0"/>
            <a:t>розведення</a:t>
          </a:r>
          <a:r>
            <a:rPr lang="ru-RU" dirty="0" smtClean="0"/>
            <a:t> по </a:t>
          </a:r>
          <a:r>
            <a:rPr lang="ru-RU" dirty="0" err="1" smtClean="0"/>
            <a:t>черзі</a:t>
          </a:r>
          <a:r>
            <a:rPr lang="ru-RU" dirty="0" smtClean="0"/>
            <a:t>; </a:t>
          </a:r>
          <a:r>
            <a:rPr lang="ru-RU" dirty="0" err="1" smtClean="0"/>
            <a:t>ретельно</a:t>
          </a:r>
          <a:r>
            <a:rPr lang="ru-RU" dirty="0" smtClean="0"/>
            <a:t> </a:t>
          </a:r>
          <a:r>
            <a:rPr lang="ru-RU" dirty="0" err="1" smtClean="0"/>
            <a:t>струшують</a:t>
          </a:r>
          <a:r>
            <a:rPr lang="ru-RU" dirty="0" smtClean="0"/>
            <a:t>, </a:t>
          </a:r>
          <a:r>
            <a:rPr lang="ru-RU" dirty="0" err="1" smtClean="0"/>
            <a:t>висипають</a:t>
          </a:r>
          <a:r>
            <a:rPr lang="ru-RU" dirty="0" smtClean="0"/>
            <a:t> </a:t>
          </a:r>
          <a:r>
            <a:rPr lang="ru-RU" dirty="0" err="1" smtClean="0"/>
            <a:t>гіркою</a:t>
          </a:r>
          <a:r>
            <a:rPr lang="ru-RU" dirty="0" smtClean="0"/>
            <a:t> на </a:t>
          </a:r>
          <a:r>
            <a:rPr lang="ru-RU" dirty="0" err="1" smtClean="0"/>
            <a:t>пергаментний</a:t>
          </a:r>
          <a:r>
            <a:rPr lang="ru-RU" dirty="0" smtClean="0"/>
            <a:t> </a:t>
          </a:r>
          <a:r>
            <a:rPr lang="ru-RU" dirty="0" err="1" smtClean="0"/>
            <a:t>папір</a:t>
          </a:r>
          <a:r>
            <a:rPr lang="ru-RU" dirty="0" smtClean="0"/>
            <a:t> для </a:t>
          </a:r>
          <a:r>
            <a:rPr lang="ru-RU" dirty="0" err="1" smtClean="0"/>
            <a:t>висушування</a:t>
          </a:r>
          <a:r>
            <a:rPr lang="ru-RU" dirty="0" smtClean="0"/>
            <a:t>; </a:t>
          </a:r>
          <a:r>
            <a:rPr lang="ru-RU" dirty="0" err="1" smtClean="0"/>
            <a:t>переносять</a:t>
          </a:r>
          <a:r>
            <a:rPr lang="ru-RU" dirty="0" smtClean="0"/>
            <a:t> в </a:t>
          </a:r>
          <a:r>
            <a:rPr lang="ru-RU" dirty="0" err="1" smtClean="0"/>
            <a:t>відпускну</a:t>
          </a:r>
          <a:r>
            <a:rPr lang="ru-RU" dirty="0" smtClean="0"/>
            <a:t> тару;</a:t>
          </a:r>
          <a:endParaRPr lang="ru-RU" dirty="0"/>
        </a:p>
      </dgm:t>
    </dgm:pt>
    <dgm:pt modelId="{B45652FB-6BC7-42AD-8DF3-FAE9791BA950}" type="parTrans" cxnId="{E753EB68-8448-4752-BDD1-B1286AE3DA22}">
      <dgm:prSet/>
      <dgm:spPr/>
      <dgm:t>
        <a:bodyPr/>
        <a:lstStyle/>
        <a:p>
          <a:endParaRPr lang="ru-RU"/>
        </a:p>
      </dgm:t>
    </dgm:pt>
    <dgm:pt modelId="{5DB819EB-7B5D-462E-9ADE-20BEC0CB89BD}" type="sibTrans" cxnId="{E753EB68-8448-4752-BDD1-B1286AE3DA22}">
      <dgm:prSet/>
      <dgm:spPr/>
      <dgm:t>
        <a:bodyPr/>
        <a:lstStyle/>
        <a:p>
          <a:endParaRPr lang="ru-RU"/>
        </a:p>
      </dgm:t>
    </dgm:pt>
    <dgm:pt modelId="{1FB1BAE1-D082-4C0E-96A4-B3C80BB7E2C9}">
      <dgm:prSet/>
      <dgm:spPr/>
      <dgm:t>
        <a:bodyPr/>
        <a:lstStyle/>
        <a:p>
          <a:pPr algn="just" rtl="0"/>
          <a:r>
            <a:rPr lang="ru-RU" dirty="0" smtClean="0"/>
            <a:t>б) </a:t>
          </a:r>
          <a:r>
            <a:rPr lang="ru-RU" dirty="0" err="1" smtClean="0"/>
            <a:t>якщо</a:t>
          </a:r>
          <a:r>
            <a:rPr lang="ru-RU" dirty="0" smtClean="0"/>
            <a:t> </a:t>
          </a:r>
          <a:r>
            <a:rPr lang="ru-RU" dirty="0" err="1" smtClean="0"/>
            <a:t>готують</a:t>
          </a:r>
          <a:r>
            <a:rPr lang="ru-RU" dirty="0" smtClean="0"/>
            <a:t> </a:t>
          </a:r>
          <a:r>
            <a:rPr lang="ru-RU" dirty="0" err="1" smtClean="0"/>
            <a:t>комплекси</a:t>
          </a:r>
          <a:r>
            <a:rPr lang="ru-RU" dirty="0" smtClean="0"/>
            <a:t> в великих </a:t>
          </a:r>
          <a:r>
            <a:rPr lang="ru-RU" dirty="0" err="1" smtClean="0"/>
            <a:t>кількостях</a:t>
          </a:r>
          <a:r>
            <a:rPr lang="ru-RU" dirty="0" smtClean="0"/>
            <a:t>, то </a:t>
          </a:r>
          <a:r>
            <a:rPr lang="ru-RU" dirty="0" err="1" smtClean="0"/>
            <a:t>гранули</a:t>
          </a:r>
          <a:r>
            <a:rPr lang="ru-RU" dirty="0" smtClean="0"/>
            <a:t> </a:t>
          </a:r>
          <a:r>
            <a:rPr lang="ru-RU" dirty="0" err="1" smtClean="0"/>
            <a:t>насичують</a:t>
          </a:r>
          <a:r>
            <a:rPr lang="ru-RU" dirty="0" smtClean="0"/>
            <a:t> </a:t>
          </a:r>
          <a:r>
            <a:rPr lang="ru-RU" dirty="0" err="1" smtClean="0"/>
            <a:t>сумішшю</a:t>
          </a:r>
          <a:r>
            <a:rPr lang="ru-RU" dirty="0" smtClean="0"/>
            <a:t> </a:t>
          </a:r>
          <a:r>
            <a:rPr lang="ru-RU" dirty="0" err="1" smtClean="0"/>
            <a:t>розведень</a:t>
          </a:r>
          <a:r>
            <a:rPr lang="ru-RU" dirty="0" smtClean="0"/>
            <a:t>, </a:t>
          </a:r>
          <a:r>
            <a:rPr lang="ru-RU" dirty="0" err="1" smtClean="0"/>
            <a:t>приготовленої</a:t>
          </a:r>
          <a:r>
            <a:rPr lang="ru-RU" dirty="0" smtClean="0"/>
            <a:t> як </a:t>
          </a:r>
          <a:r>
            <a:rPr lang="ru-RU" dirty="0" err="1" smtClean="0"/>
            <a:t>внутрішньоаптечна</a:t>
          </a:r>
          <a:r>
            <a:rPr lang="ru-RU" dirty="0" smtClean="0"/>
            <a:t> заготовка.</a:t>
          </a:r>
          <a:endParaRPr lang="ru-RU" dirty="0"/>
        </a:p>
      </dgm:t>
    </dgm:pt>
    <dgm:pt modelId="{E9AE2FB1-0A0C-44B7-858C-536E77C070FD}" type="parTrans" cxnId="{12679D6A-CD8D-4DB3-A679-7118C56EB3E7}">
      <dgm:prSet/>
      <dgm:spPr/>
      <dgm:t>
        <a:bodyPr/>
        <a:lstStyle/>
        <a:p>
          <a:endParaRPr lang="ru-RU"/>
        </a:p>
      </dgm:t>
    </dgm:pt>
    <dgm:pt modelId="{205360FD-E091-4BF1-A537-00AE51B0AAD2}" type="sibTrans" cxnId="{12679D6A-CD8D-4DB3-A679-7118C56EB3E7}">
      <dgm:prSet/>
      <dgm:spPr/>
      <dgm:t>
        <a:bodyPr/>
        <a:lstStyle/>
        <a:p>
          <a:endParaRPr lang="ru-RU"/>
        </a:p>
      </dgm:t>
    </dgm:pt>
    <dgm:pt modelId="{29645E80-7CCD-48AA-88F0-23677BA97863}" type="pres">
      <dgm:prSet presAssocID="{23AC9E2F-F7E0-492A-A002-D62381B7FAE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891688-4C3B-4C67-A329-6FF29A4C3EDE}" type="pres">
      <dgm:prSet presAssocID="{AEF6C66A-7150-48C4-A9B7-1166C9029265}" presName="parentText" presStyleLbl="node1" presStyleIdx="0" presStyleCnt="1" custLinFactNeighborX="-204" custLinFactNeighborY="-53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F00D95-5422-4824-8EBE-428590088938}" type="pres">
      <dgm:prSet presAssocID="{AEF6C66A-7150-48C4-A9B7-1166C902926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29A69D-F186-4B48-8460-D4719420966D}" type="presOf" srcId="{AEF6C66A-7150-48C4-A9B7-1166C9029265}" destId="{0A891688-4C3B-4C67-A329-6FF29A4C3EDE}" srcOrd="0" destOrd="0" presId="urn:microsoft.com/office/officeart/2005/8/layout/vList2"/>
    <dgm:cxn modelId="{4FC9B308-39E9-45D8-8047-F6B300F2C899}" type="presOf" srcId="{1FB1BAE1-D082-4C0E-96A4-B3C80BB7E2C9}" destId="{EBF00D95-5422-4824-8EBE-428590088938}" srcOrd="0" destOrd="1" presId="urn:microsoft.com/office/officeart/2005/8/layout/vList2"/>
    <dgm:cxn modelId="{249911E5-630E-41FB-81B6-4EC0DC64DEAD}" srcId="{23AC9E2F-F7E0-492A-A002-D62381B7FAEC}" destId="{AEF6C66A-7150-48C4-A9B7-1166C9029265}" srcOrd="0" destOrd="0" parTransId="{5C6DEFB3-B76C-4465-875A-DC2CB78C32F5}" sibTransId="{894159B4-BDD4-47AA-A661-1E425E7FD64C}"/>
    <dgm:cxn modelId="{E4CD8DD7-5F00-488A-9AFD-EAD71ACE38C9}" type="presOf" srcId="{44C1FF26-5E28-4693-A725-86051143C318}" destId="{EBF00D95-5422-4824-8EBE-428590088938}" srcOrd="0" destOrd="0" presId="urn:microsoft.com/office/officeart/2005/8/layout/vList2"/>
    <dgm:cxn modelId="{A6CAE716-9090-4278-AFCC-A11E51394A97}" type="presOf" srcId="{23AC9E2F-F7E0-492A-A002-D62381B7FAEC}" destId="{29645E80-7CCD-48AA-88F0-23677BA97863}" srcOrd="0" destOrd="0" presId="urn:microsoft.com/office/officeart/2005/8/layout/vList2"/>
    <dgm:cxn modelId="{E753EB68-8448-4752-BDD1-B1286AE3DA22}" srcId="{AEF6C66A-7150-48C4-A9B7-1166C9029265}" destId="{44C1FF26-5E28-4693-A725-86051143C318}" srcOrd="0" destOrd="0" parTransId="{B45652FB-6BC7-42AD-8DF3-FAE9791BA950}" sibTransId="{5DB819EB-7B5D-462E-9ADE-20BEC0CB89BD}"/>
    <dgm:cxn modelId="{12679D6A-CD8D-4DB3-A679-7118C56EB3E7}" srcId="{AEF6C66A-7150-48C4-A9B7-1166C9029265}" destId="{1FB1BAE1-D082-4C0E-96A4-B3C80BB7E2C9}" srcOrd="1" destOrd="0" parTransId="{E9AE2FB1-0A0C-44B7-858C-536E77C070FD}" sibTransId="{205360FD-E091-4BF1-A537-00AE51B0AAD2}"/>
    <dgm:cxn modelId="{286390C8-DD53-4F8A-AF96-85526E4D3688}" type="presParOf" srcId="{29645E80-7CCD-48AA-88F0-23677BA97863}" destId="{0A891688-4C3B-4C67-A329-6FF29A4C3EDE}" srcOrd="0" destOrd="0" presId="urn:microsoft.com/office/officeart/2005/8/layout/vList2"/>
    <dgm:cxn modelId="{EEE6CA71-AD3F-4848-8B59-E66D473D55A0}" type="presParOf" srcId="{29645E80-7CCD-48AA-88F0-23677BA97863}" destId="{EBF00D95-5422-4824-8EBE-42859008893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6A7BE2-B529-4E4D-8BFE-B8CC87E4CFF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C73B9E-7CD4-4DC5-8E7D-908D9331F57F}">
      <dgm:prSet/>
      <dgm:spPr/>
      <dgm:t>
        <a:bodyPr/>
        <a:lstStyle/>
        <a:p>
          <a:pPr rtl="0"/>
          <a:r>
            <a:rPr lang="uk-UA" b="1" i="1" dirty="0" smtClean="0"/>
            <a:t>КРАПЛИ гомеопатичні:</a:t>
          </a:r>
          <a:endParaRPr lang="ru-RU" dirty="0"/>
        </a:p>
      </dgm:t>
    </dgm:pt>
    <dgm:pt modelId="{AA796ED5-8DD2-4AC8-A53B-2C1E31E6A6EE}" type="parTrans" cxnId="{0C456BCB-B5CD-42A2-B268-7DB281FB7F7A}">
      <dgm:prSet/>
      <dgm:spPr/>
      <dgm:t>
        <a:bodyPr/>
        <a:lstStyle/>
        <a:p>
          <a:endParaRPr lang="ru-RU"/>
        </a:p>
      </dgm:t>
    </dgm:pt>
    <dgm:pt modelId="{BB482829-EBB2-4B0D-A0DB-56552FE05A81}" type="sibTrans" cxnId="{0C456BCB-B5CD-42A2-B268-7DB281FB7F7A}">
      <dgm:prSet/>
      <dgm:spPr/>
      <dgm:t>
        <a:bodyPr/>
        <a:lstStyle/>
        <a:p>
          <a:endParaRPr lang="ru-RU"/>
        </a:p>
      </dgm:t>
    </dgm:pt>
    <dgm:pt modelId="{04160771-0678-4487-AC22-FE332CE3CA4E}">
      <dgm:prSet/>
      <dgm:spPr/>
      <dgm:t>
        <a:bodyPr/>
        <a:lstStyle/>
        <a:p>
          <a:pPr algn="just" rtl="0"/>
          <a:r>
            <a:rPr lang="uk-UA" dirty="0" smtClean="0"/>
            <a:t>а) у флакон відважують розраховану кількість спирту етилового необхідної концентрації і по черзі кожного розведення (</a:t>
          </a:r>
          <a:r>
            <a:rPr lang="uk-UA" dirty="0" err="1" smtClean="0"/>
            <a:t>спотенційованних</a:t>
          </a:r>
          <a:r>
            <a:rPr lang="uk-UA" dirty="0" smtClean="0"/>
            <a:t> на порядок нижче запланованого), струшуючи кожен раз після додавання чергового інгредієнта;</a:t>
          </a:r>
          <a:endParaRPr lang="ru-RU" dirty="0"/>
        </a:p>
      </dgm:t>
    </dgm:pt>
    <dgm:pt modelId="{20604275-76B2-477B-94FB-16F578030596}" type="parTrans" cxnId="{C24CF02A-6001-4DDA-BA51-E4FFA7062851}">
      <dgm:prSet/>
      <dgm:spPr/>
      <dgm:t>
        <a:bodyPr/>
        <a:lstStyle/>
        <a:p>
          <a:endParaRPr lang="ru-RU"/>
        </a:p>
      </dgm:t>
    </dgm:pt>
    <dgm:pt modelId="{C97ABE7C-7E17-4DD7-8807-52CF09937F63}" type="sibTrans" cxnId="{C24CF02A-6001-4DDA-BA51-E4FFA7062851}">
      <dgm:prSet/>
      <dgm:spPr/>
      <dgm:t>
        <a:bodyPr/>
        <a:lstStyle/>
        <a:p>
          <a:endParaRPr lang="ru-RU"/>
        </a:p>
      </dgm:t>
    </dgm:pt>
    <dgm:pt modelId="{F32B27E3-13C2-47E8-B1B6-D31FC3B1CCF3}">
      <dgm:prSet/>
      <dgm:spPr/>
      <dgm:t>
        <a:bodyPr/>
        <a:lstStyle/>
        <a:p>
          <a:pPr algn="just" rtl="0"/>
          <a:r>
            <a:rPr lang="uk-UA" dirty="0" smtClean="0"/>
            <a:t>б) у флакон відважують розраховану кількість спирту етилового необхідної концентрації і суміш раніше </a:t>
          </a:r>
          <a:r>
            <a:rPr lang="uk-UA" dirty="0" err="1" smtClean="0"/>
            <a:t>спотенцірованних</a:t>
          </a:r>
          <a:r>
            <a:rPr lang="uk-UA" dirty="0" smtClean="0"/>
            <a:t> розведень (в рівних кількостях, на порядок нижче запланованого), струшують.</a:t>
          </a:r>
          <a:endParaRPr lang="ru-RU" dirty="0"/>
        </a:p>
      </dgm:t>
    </dgm:pt>
    <dgm:pt modelId="{10DDB87F-840F-4BA3-8343-C57745F54F56}" type="parTrans" cxnId="{135CB0FB-0EF1-4E63-83B2-31A1DF8CB3F7}">
      <dgm:prSet/>
      <dgm:spPr/>
      <dgm:t>
        <a:bodyPr/>
        <a:lstStyle/>
        <a:p>
          <a:endParaRPr lang="ru-RU"/>
        </a:p>
      </dgm:t>
    </dgm:pt>
    <dgm:pt modelId="{2BAD56C1-7A78-4C19-98E4-50DB610F4D43}" type="sibTrans" cxnId="{135CB0FB-0EF1-4E63-83B2-31A1DF8CB3F7}">
      <dgm:prSet/>
      <dgm:spPr/>
      <dgm:t>
        <a:bodyPr/>
        <a:lstStyle/>
        <a:p>
          <a:endParaRPr lang="ru-RU"/>
        </a:p>
      </dgm:t>
    </dgm:pt>
    <dgm:pt modelId="{CAA46D38-8841-4801-BF09-25078FB5748C}" type="pres">
      <dgm:prSet presAssocID="{7A6A7BE2-B529-4E4D-8BFE-B8CC87E4CF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C69179-C1AE-4127-933C-0DE8EFA8D175}" type="pres">
      <dgm:prSet presAssocID="{FDC73B9E-7CD4-4DC5-8E7D-908D9331F57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02E143-DDF9-4C6D-97AD-CEAB32BB402C}" type="pres">
      <dgm:prSet presAssocID="{FDC73B9E-7CD4-4DC5-8E7D-908D9331F57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14952F-72C7-4E06-B541-CCE151260EE3}" type="presOf" srcId="{F32B27E3-13C2-47E8-B1B6-D31FC3B1CCF3}" destId="{8A02E143-DDF9-4C6D-97AD-CEAB32BB402C}" srcOrd="0" destOrd="1" presId="urn:microsoft.com/office/officeart/2005/8/layout/vList2"/>
    <dgm:cxn modelId="{135CB0FB-0EF1-4E63-83B2-31A1DF8CB3F7}" srcId="{FDC73B9E-7CD4-4DC5-8E7D-908D9331F57F}" destId="{F32B27E3-13C2-47E8-B1B6-D31FC3B1CCF3}" srcOrd="1" destOrd="0" parTransId="{10DDB87F-840F-4BA3-8343-C57745F54F56}" sibTransId="{2BAD56C1-7A78-4C19-98E4-50DB610F4D43}"/>
    <dgm:cxn modelId="{EC08A054-587A-4442-AC50-E85934F44095}" type="presOf" srcId="{7A6A7BE2-B529-4E4D-8BFE-B8CC87E4CFFC}" destId="{CAA46D38-8841-4801-BF09-25078FB5748C}" srcOrd="0" destOrd="0" presId="urn:microsoft.com/office/officeart/2005/8/layout/vList2"/>
    <dgm:cxn modelId="{0C456BCB-B5CD-42A2-B268-7DB281FB7F7A}" srcId="{7A6A7BE2-B529-4E4D-8BFE-B8CC87E4CFFC}" destId="{FDC73B9E-7CD4-4DC5-8E7D-908D9331F57F}" srcOrd="0" destOrd="0" parTransId="{AA796ED5-8DD2-4AC8-A53B-2C1E31E6A6EE}" sibTransId="{BB482829-EBB2-4B0D-A0DB-56552FE05A81}"/>
    <dgm:cxn modelId="{C24CF02A-6001-4DDA-BA51-E4FFA7062851}" srcId="{FDC73B9E-7CD4-4DC5-8E7D-908D9331F57F}" destId="{04160771-0678-4487-AC22-FE332CE3CA4E}" srcOrd="0" destOrd="0" parTransId="{20604275-76B2-477B-94FB-16F578030596}" sibTransId="{C97ABE7C-7E17-4DD7-8807-52CF09937F63}"/>
    <dgm:cxn modelId="{FA5A33D2-E57E-45D2-BB3A-0F60223EAB92}" type="presOf" srcId="{FDC73B9E-7CD4-4DC5-8E7D-908D9331F57F}" destId="{62C69179-C1AE-4127-933C-0DE8EFA8D175}" srcOrd="0" destOrd="0" presId="urn:microsoft.com/office/officeart/2005/8/layout/vList2"/>
    <dgm:cxn modelId="{F64FE40B-1178-47A5-9704-E95CB51AAEB9}" type="presOf" srcId="{04160771-0678-4487-AC22-FE332CE3CA4E}" destId="{8A02E143-DDF9-4C6D-97AD-CEAB32BB402C}" srcOrd="0" destOrd="0" presId="urn:microsoft.com/office/officeart/2005/8/layout/vList2"/>
    <dgm:cxn modelId="{CA031129-F38C-409F-A9C6-47FDC2DA2F7F}" type="presParOf" srcId="{CAA46D38-8841-4801-BF09-25078FB5748C}" destId="{62C69179-C1AE-4127-933C-0DE8EFA8D175}" srcOrd="0" destOrd="0" presId="urn:microsoft.com/office/officeart/2005/8/layout/vList2"/>
    <dgm:cxn modelId="{DCC758AC-9B8B-400E-8AF4-F684CD82FEE2}" type="presParOf" srcId="{CAA46D38-8841-4801-BF09-25078FB5748C}" destId="{8A02E143-DDF9-4C6D-97AD-CEAB32BB402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891688-4C3B-4C67-A329-6FF29A4C3EDE}">
      <dsp:nvSpPr>
        <dsp:cNvPr id="0" name=""/>
        <dsp:cNvSpPr/>
      </dsp:nvSpPr>
      <dsp:spPr>
        <a:xfrm>
          <a:off x="0" y="21052"/>
          <a:ext cx="11816861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smtClean="0"/>
            <a:t>ГРАНУЛИ гомеопатичні:</a:t>
          </a:r>
          <a:endParaRPr lang="ru-RU" sz="2200" kern="1200"/>
        </a:p>
      </dsp:txBody>
      <dsp:txXfrm>
        <a:off x="25759" y="46811"/>
        <a:ext cx="11765343" cy="476152"/>
      </dsp:txXfrm>
    </dsp:sp>
    <dsp:sp modelId="{EBF00D95-5422-4824-8EBE-428590088938}">
      <dsp:nvSpPr>
        <dsp:cNvPr id="0" name=""/>
        <dsp:cNvSpPr/>
      </dsp:nvSpPr>
      <dsp:spPr>
        <a:xfrm>
          <a:off x="0" y="605902"/>
          <a:ext cx="11816861" cy="1070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5185" tIns="27940" rIns="156464" bIns="27940" numCol="1" spcCol="1270" anchor="t" anchorCtr="0">
          <a:noAutofit/>
        </a:bodyPr>
        <a:lstStyle/>
        <a:p>
          <a:pPr marL="171450" lvl="1" indent="-171450" algn="just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а) у флакон </a:t>
          </a:r>
          <a:r>
            <a:rPr lang="ru-RU" sz="1700" kern="1200" dirty="0" err="1" smtClean="0"/>
            <a:t>відважують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гранули</a:t>
          </a:r>
          <a:r>
            <a:rPr lang="ru-RU" sz="1700" kern="1200" dirty="0" smtClean="0"/>
            <a:t>, </a:t>
          </a:r>
          <a:r>
            <a:rPr lang="ru-RU" sz="1700" kern="1200" dirty="0" err="1" smtClean="0"/>
            <a:t>змочують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їх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розрахованою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кількістю</a:t>
          </a:r>
          <a:r>
            <a:rPr lang="ru-RU" sz="1700" kern="1200" dirty="0" smtClean="0"/>
            <a:t> 70% -</a:t>
          </a:r>
          <a:r>
            <a:rPr lang="ru-RU" sz="1700" kern="1200" dirty="0" err="1" smtClean="0"/>
            <a:t>ного</a:t>
          </a:r>
          <a:r>
            <a:rPr lang="ru-RU" sz="1700" kern="1200" dirty="0" smtClean="0"/>
            <a:t> спирту </a:t>
          </a:r>
          <a:r>
            <a:rPr lang="ru-RU" sz="1700" kern="1200" dirty="0" err="1" smtClean="0"/>
            <a:t>етилового</a:t>
          </a:r>
          <a:r>
            <a:rPr lang="ru-RU" sz="1700" kern="1200" dirty="0" smtClean="0"/>
            <a:t> і кожного </a:t>
          </a:r>
          <a:r>
            <a:rPr lang="ru-RU" sz="1700" kern="1200" dirty="0" err="1" smtClean="0"/>
            <a:t>розведення</a:t>
          </a:r>
          <a:r>
            <a:rPr lang="ru-RU" sz="1700" kern="1200" dirty="0" smtClean="0"/>
            <a:t> по </a:t>
          </a:r>
          <a:r>
            <a:rPr lang="ru-RU" sz="1700" kern="1200" dirty="0" err="1" smtClean="0"/>
            <a:t>черзі</a:t>
          </a:r>
          <a:r>
            <a:rPr lang="ru-RU" sz="1700" kern="1200" dirty="0" smtClean="0"/>
            <a:t>; </a:t>
          </a:r>
          <a:r>
            <a:rPr lang="ru-RU" sz="1700" kern="1200" dirty="0" err="1" smtClean="0"/>
            <a:t>ретельно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струшують</a:t>
          </a:r>
          <a:r>
            <a:rPr lang="ru-RU" sz="1700" kern="1200" dirty="0" smtClean="0"/>
            <a:t>, </a:t>
          </a:r>
          <a:r>
            <a:rPr lang="ru-RU" sz="1700" kern="1200" dirty="0" err="1" smtClean="0"/>
            <a:t>висипають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гіркою</a:t>
          </a:r>
          <a:r>
            <a:rPr lang="ru-RU" sz="1700" kern="1200" dirty="0" smtClean="0"/>
            <a:t> на </a:t>
          </a:r>
          <a:r>
            <a:rPr lang="ru-RU" sz="1700" kern="1200" dirty="0" err="1" smtClean="0"/>
            <a:t>пергаментний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папір</a:t>
          </a:r>
          <a:r>
            <a:rPr lang="ru-RU" sz="1700" kern="1200" dirty="0" smtClean="0"/>
            <a:t> для </a:t>
          </a:r>
          <a:r>
            <a:rPr lang="ru-RU" sz="1700" kern="1200" dirty="0" err="1" smtClean="0"/>
            <a:t>висушування</a:t>
          </a:r>
          <a:r>
            <a:rPr lang="ru-RU" sz="1700" kern="1200" dirty="0" smtClean="0"/>
            <a:t>; </a:t>
          </a:r>
          <a:r>
            <a:rPr lang="ru-RU" sz="1700" kern="1200" dirty="0" err="1" smtClean="0"/>
            <a:t>переносять</a:t>
          </a:r>
          <a:r>
            <a:rPr lang="ru-RU" sz="1700" kern="1200" dirty="0" smtClean="0"/>
            <a:t> в </a:t>
          </a:r>
          <a:r>
            <a:rPr lang="ru-RU" sz="1700" kern="1200" dirty="0" err="1" smtClean="0"/>
            <a:t>відпускну</a:t>
          </a:r>
          <a:r>
            <a:rPr lang="ru-RU" sz="1700" kern="1200" dirty="0" smtClean="0"/>
            <a:t> тару;</a:t>
          </a:r>
          <a:endParaRPr lang="ru-RU" sz="1700" kern="1200" dirty="0"/>
        </a:p>
        <a:p>
          <a:pPr marL="171450" lvl="1" indent="-171450" algn="just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б) </a:t>
          </a:r>
          <a:r>
            <a:rPr lang="ru-RU" sz="1700" kern="1200" dirty="0" err="1" smtClean="0"/>
            <a:t>якщо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готують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комплекси</a:t>
          </a:r>
          <a:r>
            <a:rPr lang="ru-RU" sz="1700" kern="1200" dirty="0" smtClean="0"/>
            <a:t> в великих </a:t>
          </a:r>
          <a:r>
            <a:rPr lang="ru-RU" sz="1700" kern="1200" dirty="0" err="1" smtClean="0"/>
            <a:t>кількостях</a:t>
          </a:r>
          <a:r>
            <a:rPr lang="ru-RU" sz="1700" kern="1200" dirty="0" smtClean="0"/>
            <a:t>, то </a:t>
          </a:r>
          <a:r>
            <a:rPr lang="ru-RU" sz="1700" kern="1200" dirty="0" err="1" smtClean="0"/>
            <a:t>гранули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насичують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сумішшю</a:t>
          </a:r>
          <a:r>
            <a:rPr lang="ru-RU" sz="1700" kern="1200" dirty="0" smtClean="0"/>
            <a:t> </a:t>
          </a:r>
          <a:r>
            <a:rPr lang="ru-RU" sz="1700" kern="1200" dirty="0" err="1" smtClean="0"/>
            <a:t>розведень</a:t>
          </a:r>
          <a:r>
            <a:rPr lang="ru-RU" sz="1700" kern="1200" dirty="0" smtClean="0"/>
            <a:t>, </a:t>
          </a:r>
          <a:r>
            <a:rPr lang="ru-RU" sz="1700" kern="1200" dirty="0" err="1" smtClean="0"/>
            <a:t>приготовленої</a:t>
          </a:r>
          <a:r>
            <a:rPr lang="ru-RU" sz="1700" kern="1200" dirty="0" smtClean="0"/>
            <a:t> як </a:t>
          </a:r>
          <a:r>
            <a:rPr lang="ru-RU" sz="1700" kern="1200" dirty="0" err="1" smtClean="0"/>
            <a:t>внутрішньоаптечна</a:t>
          </a:r>
          <a:r>
            <a:rPr lang="ru-RU" sz="1700" kern="1200" dirty="0" smtClean="0"/>
            <a:t> заготовка.</a:t>
          </a:r>
          <a:endParaRPr lang="ru-RU" sz="1700" kern="1200" dirty="0"/>
        </a:p>
      </dsp:txBody>
      <dsp:txXfrm>
        <a:off x="0" y="605902"/>
        <a:ext cx="11816861" cy="10701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C69179-C1AE-4127-933C-0DE8EFA8D175}">
      <dsp:nvSpPr>
        <dsp:cNvPr id="0" name=""/>
        <dsp:cNvSpPr/>
      </dsp:nvSpPr>
      <dsp:spPr>
        <a:xfrm>
          <a:off x="0" y="78232"/>
          <a:ext cx="11736474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b="1" i="1" kern="1200" dirty="0" smtClean="0"/>
            <a:t>КРАПЛИ гомеопатичні:</a:t>
          </a:r>
          <a:endParaRPr lang="ru-RU" sz="2200" kern="1200" dirty="0"/>
        </a:p>
      </dsp:txBody>
      <dsp:txXfrm>
        <a:off x="25759" y="103991"/>
        <a:ext cx="11684956" cy="476152"/>
      </dsp:txXfrm>
    </dsp:sp>
    <dsp:sp modelId="{8A02E143-DDF9-4C6D-97AD-CEAB32BB402C}">
      <dsp:nvSpPr>
        <dsp:cNvPr id="0" name=""/>
        <dsp:cNvSpPr/>
      </dsp:nvSpPr>
      <dsp:spPr>
        <a:xfrm>
          <a:off x="0" y="605902"/>
          <a:ext cx="11736474" cy="1070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2633" tIns="27940" rIns="156464" bIns="27940" numCol="1" spcCol="1270" anchor="t" anchorCtr="0">
          <a:noAutofit/>
        </a:bodyPr>
        <a:lstStyle/>
        <a:p>
          <a:pPr marL="171450" lvl="1" indent="-171450" algn="just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700" kern="1200" dirty="0" smtClean="0"/>
            <a:t>а) у флакон відважують розраховану кількість спирту етилового необхідної концентрації і по черзі кожного розведення (</a:t>
          </a:r>
          <a:r>
            <a:rPr lang="uk-UA" sz="1700" kern="1200" dirty="0" err="1" smtClean="0"/>
            <a:t>спотенційованних</a:t>
          </a:r>
          <a:r>
            <a:rPr lang="uk-UA" sz="1700" kern="1200" dirty="0" smtClean="0"/>
            <a:t> на порядок нижче запланованого), струшуючи кожен раз після додавання чергового інгредієнта;</a:t>
          </a:r>
          <a:endParaRPr lang="ru-RU" sz="1700" kern="1200" dirty="0"/>
        </a:p>
        <a:p>
          <a:pPr marL="171450" lvl="1" indent="-171450" algn="just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700" kern="1200" dirty="0" smtClean="0"/>
            <a:t>б) у флакон відважують розраховану кількість спирту етилового необхідної концентрації і суміш раніше </a:t>
          </a:r>
          <a:r>
            <a:rPr lang="uk-UA" sz="1700" kern="1200" dirty="0" err="1" smtClean="0"/>
            <a:t>спотенцірованних</a:t>
          </a:r>
          <a:r>
            <a:rPr lang="uk-UA" sz="1700" kern="1200" dirty="0" smtClean="0"/>
            <a:t> розведень (в рівних кількостях, на порядок нижче запланованого), струшують.</a:t>
          </a:r>
          <a:endParaRPr lang="ru-RU" sz="1700" kern="1200" dirty="0"/>
        </a:p>
      </dsp:txBody>
      <dsp:txXfrm>
        <a:off x="0" y="605902"/>
        <a:ext cx="11736474" cy="10701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22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53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4372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1447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5442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4685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7863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D25EA99-95BF-44FB-A0CA-8148ABFEACE2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5267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3446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620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046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D25EA99-95BF-44FB-A0CA-8148ABFEACE2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46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meopathy Treatment for Gallbladder Stones | Homeopathic Medici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" y="0"/>
            <a:ext cx="12192000" cy="63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0303" y="290285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ОДЕСЬКИЙ НАЦ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КАФЕДРА ТЕХНОЛОГІЇ 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ЛІКІВ</a:t>
            </a:r>
            <a:endParaRPr lang="uk-UA" sz="22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5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906" y="8817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03554" y="2202098"/>
            <a:ext cx="9991072" cy="15297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 err="1"/>
              <a:t>Комплексні</a:t>
            </a:r>
            <a:r>
              <a:rPr lang="ru-RU" sz="3200" b="1" dirty="0"/>
              <a:t> </a:t>
            </a:r>
            <a:r>
              <a:rPr lang="ru-RU" sz="3200" b="1" dirty="0" err="1"/>
              <a:t>гомеопатичні</a:t>
            </a:r>
            <a:r>
              <a:rPr lang="ru-RU" sz="3200" b="1" dirty="0"/>
              <a:t> </a:t>
            </a:r>
            <a:r>
              <a:rPr lang="ru-RU" sz="3200" b="1" dirty="0" err="1"/>
              <a:t>лікарські</a:t>
            </a:r>
            <a:r>
              <a:rPr lang="ru-RU" sz="3200" b="1" dirty="0"/>
              <a:t> </a:t>
            </a:r>
            <a:r>
              <a:rPr lang="ru-RU" sz="3200" b="1" dirty="0" err="1"/>
              <a:t>засоби</a:t>
            </a:r>
            <a:r>
              <a:rPr lang="ru-RU" sz="3200" b="1" dirty="0"/>
              <a:t>. </a:t>
            </a:r>
            <a:r>
              <a:rPr lang="ru-RU" sz="3200" b="1" dirty="0" err="1"/>
              <a:t>Технологія</a:t>
            </a:r>
            <a:r>
              <a:rPr lang="ru-RU" sz="3200" b="1" dirty="0"/>
              <a:t> </a:t>
            </a:r>
            <a:r>
              <a:rPr lang="ru-RU" sz="3200" b="1" dirty="0" err="1"/>
              <a:t>комплексних</a:t>
            </a:r>
            <a:r>
              <a:rPr lang="ru-RU" sz="3200" b="1" dirty="0"/>
              <a:t> </a:t>
            </a:r>
            <a:r>
              <a:rPr lang="ru-RU" sz="3200" b="1" dirty="0" err="1"/>
              <a:t>гомеопатичних</a:t>
            </a:r>
            <a:r>
              <a:rPr lang="ru-RU" sz="3200" b="1" dirty="0"/>
              <a:t> </a:t>
            </a:r>
            <a:r>
              <a:rPr lang="ru-RU" sz="3200" b="1" dirty="0" err="1"/>
              <a:t>лікарських</a:t>
            </a:r>
            <a:r>
              <a:rPr lang="ru-RU" sz="3200" b="1" dirty="0"/>
              <a:t> </a:t>
            </a:r>
            <a:r>
              <a:rPr lang="ru-RU" sz="3200" b="1" dirty="0" err="1"/>
              <a:t>препаратів</a:t>
            </a:r>
            <a:r>
              <a:rPr lang="ru-RU" sz="3200" b="1" dirty="0"/>
              <a:t>, </a:t>
            </a:r>
            <a:r>
              <a:rPr lang="ru-RU" sz="3200" b="1" dirty="0" err="1"/>
              <a:t>оформлення</a:t>
            </a:r>
            <a:r>
              <a:rPr lang="ru-RU" sz="3200" b="1" dirty="0"/>
              <a:t> до </a:t>
            </a:r>
            <a:r>
              <a:rPr lang="ru-RU" sz="3200" b="1" dirty="0" err="1"/>
              <a:t>відпуску</a:t>
            </a:r>
            <a:r>
              <a:rPr lang="ru-RU" sz="3200" b="1" dirty="0"/>
              <a:t> та контроль </a:t>
            </a:r>
            <a:r>
              <a:rPr lang="ru-RU" sz="3200" b="1" dirty="0" err="1"/>
              <a:t>їх</a:t>
            </a:r>
            <a:r>
              <a:rPr lang="ru-RU" sz="3200" b="1" dirty="0"/>
              <a:t> </a:t>
            </a:r>
            <a:r>
              <a:rPr lang="ru-RU" sz="3200" b="1" dirty="0" err="1"/>
              <a:t>якості</a:t>
            </a:r>
            <a:r>
              <a:rPr lang="ru-RU" sz="3200" b="1" dirty="0"/>
              <a:t>.</a:t>
            </a:r>
            <a:endParaRPr lang="uk-UA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949121" y="3842181"/>
            <a:ext cx="829993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PhD </a:t>
            </a:r>
            <a:r>
              <a:rPr lang="uk-UA" sz="2400" dirty="0"/>
              <a:t>практичне заняття з дисципліни </a:t>
            </a:r>
            <a:endParaRPr lang="en-US" sz="2400" dirty="0"/>
          </a:p>
          <a:p>
            <a:pPr algn="ctr"/>
            <a:r>
              <a:rPr lang="uk-UA" sz="2400"/>
              <a:t>«Гомеопатичні препарати»</a:t>
            </a:r>
            <a:endParaRPr lang="uk-U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981799" y="4359014"/>
            <a:ext cx="3136007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20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д.фарм.н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 Борисюк І.Ю.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Н.С.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доц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Сущук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Н.А.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к.б.н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ас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Валіводзь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І.П.</a:t>
            </a:r>
          </a:p>
          <a:p>
            <a:pPr algn="r"/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ас.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Акішева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А.С. </a:t>
            </a:r>
            <a:endParaRPr lang="uk-UA" sz="20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65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4642" y="200967"/>
            <a:ext cx="10058400" cy="655364"/>
          </a:xfrm>
        </p:spPr>
        <p:txBody>
          <a:bodyPr>
            <a:noAutofit/>
          </a:bodyPr>
          <a:lstStyle/>
          <a:p>
            <a:pPr algn="ctr"/>
            <a:r>
              <a:rPr lang="uk-UA" b="1" dirty="0" smtClean="0"/>
              <a:t>План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5125" y="856331"/>
            <a:ext cx="9857433" cy="529104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Вступ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Особливості технології комплексних </a:t>
            </a:r>
            <a:r>
              <a:rPr lang="uk-U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препаратів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Антигрипін (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Antigrippin</a:t>
            </a:r>
            <a:r>
              <a:rPr lang="uk-U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Афлубін</a:t>
            </a: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Aflubin</a:t>
            </a:r>
            <a:r>
              <a:rPr lang="uk-U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Бронхо</a:t>
            </a: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-гран (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Broncho-gran</a:t>
            </a:r>
            <a:r>
              <a:rPr lang="uk-U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Гомеовокс</a:t>
            </a: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Homeovox</a:t>
            </a:r>
            <a:r>
              <a:rPr lang="uk-U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Кардіо</a:t>
            </a: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-гран (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Cardio-gran</a:t>
            </a:r>
            <a:r>
              <a:rPr lang="uk-U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</a:t>
            </a:r>
            <a:r>
              <a:rPr lang="de-DE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Pumpan</a:t>
            </a:r>
            <a:endParaRPr lang="uk-UA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Технолог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ія</a:t>
            </a: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рідких комплексних гомеопатичних лікарських </a:t>
            </a:r>
            <a:r>
              <a:rPr lang="uk-U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10.Особливості 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приготуваня</a:t>
            </a: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комбінованих мазей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Спірні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моменти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спрямовані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комплексів</a:t>
            </a:r>
            <a:endParaRPr lang="ru-RU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Взаємодії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комплексних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гомеопатичних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препаратах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 Порівнянні гомеопатичні </a:t>
            </a:r>
            <a:r>
              <a:rPr lang="uk-U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засоби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14.Сучасні гомеопатичні препарати</a:t>
            </a:r>
            <a:endParaRPr lang="uk-UA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400" dirty="0" smtClean="0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646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7924" y="3270739"/>
            <a:ext cx="11143622" cy="3037950"/>
          </a:xfrm>
        </p:spPr>
        <p:txBody>
          <a:bodyPr>
            <a:normAutofit fontScale="92500" lnSpcReduction="20000"/>
          </a:bodyPr>
          <a:lstStyle/>
          <a:p>
            <a:pPr marL="0" indent="361950" algn="just"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schemeClr val="tx1"/>
                </a:solidFill>
              </a:rPr>
              <a:t>Фармацевтичний </a:t>
            </a:r>
            <a:r>
              <a:rPr lang="uk-UA" dirty="0">
                <a:solidFill>
                  <a:schemeClr val="tx1"/>
                </a:solidFill>
              </a:rPr>
              <a:t>ринок України швидко заповнюється комплексними гомеопатичними препаратами як вітчизняного, так і закордонного виробництва. Ці препарати здебільшого (за винятком лікарської форми «розчини для ін’єкцій») відпускаються без рецептів, що означає можливість їхнього придбання й використання будь яким покупцем по власному розсуду. При цьому використовуються препарати рослинного, тваринного й мінерального походження, приготовлені за спеціальною технологією. Така терапія не викликає побічних ефектів, може застосовуватися самостійно й у доповненні до звичайної лікарської практики.</a:t>
            </a:r>
          </a:p>
          <a:p>
            <a:pPr marL="0" indent="361950" algn="just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</a:rPr>
              <a:t>Комплексні гомеопатичні препарати з успіхом застосовуються в терапії, невропатології, хірургії, дерматології, педіатрії, офтальмології й інших областях медицини.</a:t>
            </a:r>
          </a:p>
          <a:p>
            <a:pPr marL="0" indent="361950" algn="just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</a:rPr>
              <a:t>Одна із причин цього - ефективність і простота в лікуванні хронічних захворювань. Статистика свідчить, що якщо на початку XX століття лише половина усіх </a:t>
            </a:r>
            <a:r>
              <a:rPr lang="uk-UA" dirty="0" err="1">
                <a:solidFill>
                  <a:schemeClr val="tx1"/>
                </a:solidFill>
              </a:rPr>
              <a:t>хвороб</a:t>
            </a:r>
            <a:r>
              <a:rPr lang="uk-UA" dirty="0">
                <a:solidFill>
                  <a:schemeClr val="tx1"/>
                </a:solidFill>
              </a:rPr>
              <a:t> носила хронічний характер, то в наш час вже близько 90 % захворювань хронічні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2224" y="1194527"/>
            <a:ext cx="11264202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solidFill>
                  <a:schemeClr val="accent2"/>
                </a:solidFill>
              </a:rPr>
              <a:t>Комплексні гомеопатичні препарати </a:t>
            </a:r>
            <a:r>
              <a:rPr lang="uk-UA" sz="2400" dirty="0" smtClean="0"/>
              <a:t>– гомеопатичні препарати, які містять у своєму складі два та більше інгредієнтів в однакових або різних потенціях.</a:t>
            </a:r>
            <a:endParaRPr lang="uk-U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62224" y="536713"/>
            <a:ext cx="11264202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1. Вступ</a:t>
            </a:r>
            <a:endParaRPr lang="uk-UA" sz="2400" dirty="0"/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301450" y="2025524"/>
            <a:ext cx="11424976" cy="1216856"/>
          </a:xfrm>
          <a:prstGeom prst="horizont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361950" algn="just"/>
            <a:r>
              <a:rPr lang="uk-UA" sz="2000" b="1" dirty="0"/>
              <a:t>К</a:t>
            </a:r>
            <a:r>
              <a:rPr lang="uk-UA" sz="2000" b="1" dirty="0" smtClean="0"/>
              <a:t>омплексні </a:t>
            </a:r>
            <a:r>
              <a:rPr lang="uk-UA" sz="2000" b="1" dirty="0"/>
              <a:t>гомеопатичні препарати </a:t>
            </a:r>
            <a:r>
              <a:rPr lang="uk-UA" sz="2000" dirty="0"/>
              <a:t>складаються </a:t>
            </a:r>
            <a:r>
              <a:rPr lang="uk-UA" sz="2000" i="1" u="sng" dirty="0"/>
              <a:t>на базі часто застосовуваних прописі</a:t>
            </a:r>
            <a:r>
              <a:rPr lang="uk-UA" sz="2000" dirty="0"/>
              <a:t>в, тобто на основі добре вивчених і клінічно перевірених протягом десятиліть комбінацій. </a:t>
            </a:r>
          </a:p>
        </p:txBody>
      </p:sp>
    </p:spTree>
    <p:extLst>
      <p:ext uri="{BB962C8B-B14F-4D97-AF65-F5344CB8AC3E}">
        <p14:creationId xmlns:p14="http://schemas.microsoft.com/office/powerpoint/2010/main" val="93144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61" y="172161"/>
            <a:ext cx="11865094" cy="58146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Особливості </a:t>
            </a:r>
            <a:r>
              <a:rPr lang="uk-UA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технології </a:t>
            </a:r>
            <a:r>
              <a:rPr lang="uk-UA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комплексних препаратів</a:t>
            </a:r>
            <a:endParaRPr lang="uk-UA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967" y="753627"/>
            <a:ext cx="11736474" cy="10603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361950" algn="just">
              <a:buFont typeface="Arial" panose="020B0604020202020204" pitchFamily="34" charset="0"/>
              <a:buChar char="•"/>
            </a:pPr>
            <a:r>
              <a:rPr lang="uk-UA" b="1" i="1" dirty="0">
                <a:solidFill>
                  <a:schemeClr val="tx1"/>
                </a:solidFill>
              </a:rPr>
              <a:t>Зарубіжними фірмами </a:t>
            </a:r>
            <a:r>
              <a:rPr lang="uk-UA" dirty="0">
                <a:solidFill>
                  <a:schemeClr val="tx1"/>
                </a:solidFill>
              </a:rPr>
              <a:t>випускаються комплексні препарати у вигляді: крапель, гранул, таблеток, мазей, кремів, капсул, </a:t>
            </a:r>
            <a:r>
              <a:rPr lang="uk-UA" dirty="0" err="1">
                <a:solidFill>
                  <a:schemeClr val="tx1"/>
                </a:solidFill>
              </a:rPr>
              <a:t>супозиторіїв</a:t>
            </a:r>
            <a:r>
              <a:rPr lang="uk-UA" dirty="0">
                <a:solidFill>
                  <a:schemeClr val="tx1"/>
                </a:solidFill>
              </a:rPr>
              <a:t>, розчинів для </a:t>
            </a:r>
            <a:r>
              <a:rPr lang="uk-UA" dirty="0" smtClean="0">
                <a:solidFill>
                  <a:schemeClr val="tx1"/>
                </a:solidFill>
              </a:rPr>
              <a:t>ін'єкцій.</a:t>
            </a:r>
          </a:p>
          <a:p>
            <a:pPr marL="0" indent="361950" algn="just">
              <a:buFont typeface="Arial" panose="020B0604020202020204" pitchFamily="34" charset="0"/>
              <a:buChar char="•"/>
            </a:pPr>
            <a:r>
              <a:rPr lang="ru-RU" b="1" i="1" dirty="0" err="1">
                <a:solidFill>
                  <a:schemeClr val="tx1"/>
                </a:solidFill>
              </a:rPr>
              <a:t>Вітчизняні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виробники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випускають</a:t>
            </a:r>
            <a:r>
              <a:rPr lang="ru-RU" dirty="0">
                <a:solidFill>
                  <a:schemeClr val="tx1"/>
                </a:solidFill>
              </a:rPr>
              <a:t>, в основному, </a:t>
            </a:r>
            <a:r>
              <a:rPr lang="ru-RU" dirty="0" err="1">
                <a:solidFill>
                  <a:schemeClr val="tx1"/>
                </a:solidFill>
              </a:rPr>
              <a:t>комплексні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гранули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 smtClean="0">
                <a:solidFill>
                  <a:schemeClr val="tx1"/>
                </a:solidFill>
              </a:rPr>
              <a:t>краплі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uk-UA" dirty="0">
              <a:solidFill>
                <a:schemeClr val="tx1"/>
              </a:solidFill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640765678"/>
              </p:ext>
            </p:extLst>
          </p:nvPr>
        </p:nvGraphicFramePr>
        <p:xfrm>
          <a:off x="265277" y="3964080"/>
          <a:ext cx="11816861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00967" y="5689155"/>
            <a:ext cx="957272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/>
              <a:t>NB!  </a:t>
            </a:r>
            <a:r>
              <a:rPr lang="uk-UA" sz="2400" b="1" dirty="0"/>
              <a:t>Нерозчинні інгредієнти кожен окремо розтирають з </a:t>
            </a:r>
            <a:r>
              <a:rPr lang="uk-UA" sz="2400" b="1" dirty="0" smtClean="0"/>
              <a:t>лактозою.</a:t>
            </a:r>
            <a:endParaRPr lang="uk-UA" sz="2400" b="1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967320849"/>
              </p:ext>
            </p:extLst>
          </p:nvPr>
        </p:nvGraphicFramePr>
        <p:xfrm>
          <a:off x="241161" y="1992926"/>
          <a:ext cx="11736474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" name="Picture 24" descr="image0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4718" y="5471224"/>
            <a:ext cx="1812723" cy="1359191"/>
          </a:xfrm>
          <a:prstGeom prst="rect">
            <a:avLst/>
          </a:prstGeom>
          <a:noFill/>
          <a:ln w="15875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88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7183" y="471018"/>
            <a:ext cx="10058400" cy="67323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3. Антигрипін </a:t>
            </a:r>
            <a:r>
              <a:rPr lang="uk-UA" b="1" dirty="0"/>
              <a:t>(</a:t>
            </a:r>
            <a:r>
              <a:rPr lang="uk-UA" b="1" dirty="0" err="1"/>
              <a:t>Antigrippin</a:t>
            </a:r>
            <a:r>
              <a:rPr lang="uk-UA" b="1" dirty="0" smtClean="0"/>
              <a:t>)</a:t>
            </a:r>
            <a:endParaRPr lang="uk-UA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83" y="1462035"/>
            <a:ext cx="3143337" cy="23083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776315" y="1462035"/>
            <a:ext cx="7000352" cy="23083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61950" algn="just">
              <a:spcAft>
                <a:spcPts val="0"/>
              </a:spcAft>
              <a:tabLst>
                <a:tab pos="182880" algn="l"/>
              </a:tabLst>
            </a:pPr>
            <a:r>
              <a:rPr lang="uk-UA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Склад № 1 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(3 компонента</a:t>
            </a: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):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uk-UA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Aconitum</a:t>
            </a: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(аконіт аптечний) C200, </a:t>
            </a:r>
            <a:endParaRPr lang="uk-UA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uk-UA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Arsenicum</a:t>
            </a: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iodatum</a:t>
            </a: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(миш'яку (III) йодид) C200, </a:t>
            </a:r>
            <a:endParaRPr lang="uk-UA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uk-UA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Rhustoxicodendron</a:t>
            </a: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uk-UA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токсікодендрондуболістний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C200; </a:t>
            </a:r>
            <a:endParaRPr lang="uk-UA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61950" algn="just">
              <a:spcAft>
                <a:spcPts val="0"/>
              </a:spcAft>
              <a:tabLst>
                <a:tab pos="182880" algn="l"/>
              </a:tabLst>
            </a:pPr>
            <a:r>
              <a:rPr lang="uk-UA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</a:t>
            </a:r>
            <a:r>
              <a:rPr lang="uk-UA" b="1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клад № </a:t>
            </a:r>
            <a:r>
              <a:rPr lang="uk-UA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(3 компонента) :</a:t>
            </a:r>
            <a:endParaRPr lang="uk-UA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uk-UA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Bryonia</a:t>
            </a: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uk-UA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Бріоні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C200, </a:t>
            </a:r>
            <a:endParaRPr lang="uk-UA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uk-UA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Phytolacca</a:t>
            </a: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(лаконос американський) C200, </a:t>
            </a:r>
            <a:endParaRPr lang="uk-UA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uk-UA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Hepar</a:t>
            </a: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sulfur</a:t>
            </a: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(вапняна сірчана печінка по </a:t>
            </a:r>
            <a:r>
              <a:rPr lang="uk-UA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Ганеману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С200</a:t>
            </a: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9337" y="3875867"/>
            <a:ext cx="11773319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61950" algn="ctr"/>
            <a:r>
              <a:rPr lang="uk-UA" b="1" dirty="0">
                <a:latin typeface="Calibri" panose="020F0502020204030204" pitchFamily="34" charset="0"/>
                <a:cs typeface="Calibri" panose="020F0502020204030204" pitchFamily="34" charset="0"/>
              </a:rPr>
              <a:t>Фармакологічна дія. </a:t>
            </a:r>
            <a:endParaRPr lang="uk-UA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361950" algn="just"/>
            <a:r>
              <a:rPr lang="uk-UA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Антигрипін</a:t>
            </a:r>
            <a:r>
              <a:rPr lang="uk-UA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dirty="0">
                <a:latin typeface="Calibri" panose="020F0502020204030204" pitchFamily="34" charset="0"/>
                <a:cs typeface="Calibri" panose="020F0502020204030204" pitchFamily="34" charset="0"/>
              </a:rPr>
              <a:t>- має жарознижувальну, </a:t>
            </a:r>
            <a:r>
              <a:rPr lang="uk-UA" dirty="0" err="1">
                <a:latin typeface="Calibri" panose="020F0502020204030204" pitchFamily="34" charset="0"/>
                <a:cs typeface="Calibri" panose="020F0502020204030204" pitchFamily="34" charset="0"/>
              </a:rPr>
              <a:t>імуностимулюючу</a:t>
            </a:r>
            <a:r>
              <a:rPr lang="uk-UA" dirty="0">
                <a:latin typeface="Calibri" panose="020F0502020204030204" pitchFamily="34" charset="0"/>
                <a:cs typeface="Calibri" panose="020F0502020204030204" pitchFamily="34" charset="0"/>
              </a:rPr>
              <a:t> і адаптогенну дію, сприяє ослабленню симптомів загальної інтоксикації при гострих респіраторних захворюваннях. Препарат усуває головний біль і біль у м'язах, захриплість, запалення і кашель. Крім того, препарат перешкоджає розвитку ускладнень у пацієнтів, які страждають на гострі респіраторні захворювання. Антигрипін сприяє підвищенню захисних сил організму і може застосовуватися як профілактичний засіб в період сезонних епідемій грипу і гострих респіраторних вірусних інфекцій.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361950" algn="just"/>
            <a:r>
              <a:rPr lang="uk-UA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Основні </a:t>
            </a:r>
            <a:r>
              <a:rPr lang="uk-UA" b="1" i="1" dirty="0">
                <a:latin typeface="Calibri" panose="020F0502020204030204" pitchFamily="34" charset="0"/>
                <a:cs typeface="Calibri" panose="020F0502020204030204" pitchFamily="34" charset="0"/>
              </a:rPr>
              <a:t>показання до застосування</a:t>
            </a:r>
            <a:r>
              <a:rPr lang="uk-UA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uk-UA" dirty="0">
                <a:latin typeface="Calibri" panose="020F0502020204030204" pitchFamily="34" charset="0"/>
                <a:cs typeface="Calibri" panose="020F0502020204030204" pitchFamily="34" charset="0"/>
              </a:rPr>
              <a:t> Препарат застосовується для лікування і профілактики грипу та гострих респіраторних захворювань різної етіології.</a:t>
            </a:r>
          </a:p>
        </p:txBody>
      </p:sp>
    </p:spTree>
    <p:extLst>
      <p:ext uri="{BB962C8B-B14F-4D97-AF65-F5344CB8AC3E}">
        <p14:creationId xmlns:p14="http://schemas.microsoft.com/office/powerpoint/2010/main" val="373331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7329" y="175937"/>
            <a:ext cx="10058400" cy="82296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4. </a:t>
            </a:r>
            <a:r>
              <a:rPr lang="uk-UA" b="1" dirty="0" err="1" smtClean="0">
                <a:solidFill>
                  <a:schemeClr val="tx1"/>
                </a:solidFill>
              </a:rPr>
              <a:t>Афлубін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(</a:t>
            </a:r>
            <a:r>
              <a:rPr lang="uk-UA" b="1" dirty="0" err="1">
                <a:solidFill>
                  <a:schemeClr val="tx1"/>
                </a:solidFill>
              </a:rPr>
              <a:t>Aflubin</a:t>
            </a:r>
            <a:r>
              <a:rPr lang="uk-UA" b="1" dirty="0" smtClean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30" y="1121457"/>
            <a:ext cx="2412843" cy="187688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2903974" y="1121457"/>
            <a:ext cx="8682480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61950" algn="just">
              <a:spcAft>
                <a:spcPts val="0"/>
              </a:spcAft>
              <a:tabLst>
                <a:tab pos="0" algn="l"/>
              </a:tabLst>
            </a:pPr>
            <a:r>
              <a:rPr lang="uk-UA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Склад:</a:t>
            </a:r>
          </a:p>
          <a:p>
            <a:pPr indent="180975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Тирлич (</a:t>
            </a:r>
            <a:r>
              <a:rPr 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Gentiana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D1, </a:t>
            </a:r>
          </a:p>
          <a:p>
            <a:pPr indent="180975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аконіт (</a:t>
            </a:r>
            <a:r>
              <a:rPr 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Aconitum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D6, </a:t>
            </a:r>
          </a:p>
          <a:p>
            <a:pPr indent="180975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Бріоні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дводомна (</a:t>
            </a:r>
            <a:r>
              <a:rPr 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Bryonia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D6, </a:t>
            </a:r>
          </a:p>
          <a:p>
            <a:pPr indent="180975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заліза фосфат (</a:t>
            </a:r>
            <a:r>
              <a:rPr 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Ferrum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phosphoricum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D12, </a:t>
            </a:r>
          </a:p>
          <a:p>
            <a:pPr indent="180975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кислота молочна (</a:t>
            </a:r>
            <a:r>
              <a:rPr 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Acidum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sarcolacticum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D12.</a:t>
            </a:r>
            <a:endParaRPr lang="ru-RU" sz="14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9971" y="2998343"/>
            <a:ext cx="11336482" cy="313932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361950" algn="ctr">
              <a:spcAft>
                <a:spcPts val="0"/>
              </a:spcAft>
              <a:tabLst>
                <a:tab pos="0" algn="l"/>
              </a:tabLst>
            </a:pPr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Фармакологічна дія. </a:t>
            </a:r>
            <a:endParaRPr lang="uk-UA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1950" algn="just">
              <a:spcAft>
                <a:spcPts val="0"/>
              </a:spcAft>
              <a:tabLst>
                <a:tab pos="0" algn="l"/>
              </a:tabLst>
            </a:pPr>
            <a:r>
              <a:rPr lang="uk-UA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Афлубін</a:t>
            </a:r>
            <a:r>
              <a:rPr lang="uk-UA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проявляє протизапальний, жарознижувальний, знеболювальний,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імуномодулюючий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дезінтоксикаційний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ефекти. Стимулює активність неспецифічних захисних факторів переважно місцевого імунітету. Знижує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вираженість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тривалість інтоксикації і запальних проявів. Під впливом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афлубіну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нормалізуються захисні функції слизових оболонок носа і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трахеобронхіальних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шляхів.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1950" algn="just">
              <a:spcAft>
                <a:spcPts val="0"/>
              </a:spcAft>
              <a:tabLst>
                <a:tab pos="0" algn="l"/>
              </a:tabLst>
            </a:pP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Афлубін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сприяє збільшенню опірності організму при грипі, гострих вірусних інфекціях, гострих респіраторних захворюваннях, запальних процесах ЛОР-органів. Механізм дії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афлубіну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результатом спільного впливу активних інгредієнтів.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1950" algn="just">
              <a:spcAft>
                <a:spcPts val="0"/>
              </a:spcAft>
              <a:tabLst>
                <a:tab pos="0" algn="l"/>
              </a:tabLst>
            </a:pPr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Основні показання до застосування.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Комплексна терапія або профілактика грипу, парагрипу, інфекційних захворювань верхніх дихальних шляхів. Комплексне лікування ревматичних і запальних процесів, які супроводжуються суглобовим синдромом (суглобові болі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03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96482"/>
            <a:ext cx="10058400" cy="70238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5. </a:t>
            </a:r>
            <a:r>
              <a:rPr lang="uk-UA" b="1" dirty="0" err="1" smtClean="0"/>
              <a:t>Бронхо</a:t>
            </a:r>
            <a:r>
              <a:rPr lang="uk-UA" b="1" dirty="0" smtClean="0"/>
              <a:t>-гран </a:t>
            </a:r>
            <a:r>
              <a:rPr lang="uk-UA" b="1" dirty="0"/>
              <a:t>(</a:t>
            </a:r>
            <a:r>
              <a:rPr lang="uk-UA" b="1" dirty="0" err="1"/>
              <a:t>Broncho-gran</a:t>
            </a:r>
            <a:r>
              <a:rPr lang="uk-UA" b="1" dirty="0" smtClean="0"/>
              <a:t>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30431" y="1159338"/>
            <a:ext cx="6020972" cy="211205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 smtClean="0">
                <a:solidFill>
                  <a:schemeClr val="tx1"/>
                </a:solidFill>
              </a:rPr>
              <a:t>Склад 10 </a:t>
            </a:r>
            <a:r>
              <a:rPr lang="uk-UA" b="1" dirty="0">
                <a:solidFill>
                  <a:schemeClr val="tx1"/>
                </a:solidFill>
              </a:rPr>
              <a:t>г гранул </a:t>
            </a:r>
            <a:r>
              <a:rPr lang="uk-UA" b="1" dirty="0" smtClean="0">
                <a:solidFill>
                  <a:schemeClr val="tx1"/>
                </a:solidFill>
              </a:rPr>
              <a:t>містять: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Bryonia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alba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200CH 20 мг, </a:t>
            </a:r>
            <a:endParaRPr lang="uk-UA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Spongia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200CH 20 мг, </a:t>
            </a:r>
            <a:endParaRPr lang="uk-UA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Ipeca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cuanha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200CH 20 мг, </a:t>
            </a:r>
            <a:endParaRPr lang="uk-UA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Verbascum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50CH 20 мг, </a:t>
            </a:r>
            <a:endParaRPr lang="uk-UA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Kalium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bichromicum</a:t>
            </a:r>
            <a:r>
              <a:rPr lang="uk-UA" dirty="0">
                <a:solidFill>
                  <a:schemeClr val="tx1"/>
                </a:solidFill>
              </a:rPr>
              <a:t> 200CH 20 мг.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97" y="1134470"/>
            <a:ext cx="2743199" cy="2528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42686" y="3407000"/>
            <a:ext cx="11967587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180975" algn="l"/>
              </a:tabLst>
            </a:pPr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Фармакологічна дія. </a:t>
            </a:r>
          </a:p>
          <a:p>
            <a:pPr indent="712788" algn="just">
              <a:spcAft>
                <a:spcPts val="0"/>
              </a:spcAft>
              <a:tabLst>
                <a:tab pos="180975" algn="l"/>
              </a:tabLst>
            </a:pP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 широкий спектр дії, впливає на всі ланки патогенезу захворювань дихальної системи, а також пов'язаних з ними порушень функцій організму.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2788" algn="just">
              <a:spcAft>
                <a:spcPts val="0"/>
              </a:spcAft>
              <a:tabLst>
                <a:tab pos="180975" algn="l"/>
              </a:tabLst>
            </a:pP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 протизапальну дію, стимулює процеси регенерації клітинних елементів і усуває дистрофічні зміни в тканинах бронхів, відновлює функцію миготливого епітелію бронхів. Надає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спазмолітичну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дію на мускулатуру бронхів. Сприяє розрідженню мокротиння і полегшує його відходження. Зменшує обструктивний синдром. Покращує функції зовнішнього дихання.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2788" algn="just">
              <a:spcAft>
                <a:spcPts val="0"/>
              </a:spcAft>
              <a:tabLst>
                <a:tab pos="180975" algn="l"/>
              </a:tabLst>
            </a:pPr>
            <a:r>
              <a:rPr lang="uk-UA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Основні показання до застосування.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Гострі і хронічні бронхіти, трахеїти, ларингіти різної етіології. Коклюш, бронхіт при кору, грипі, ГРЗ та інших інфекційних захворюваннях, рецидивний бронхіт у часто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хворіючих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дітей і дорослих, бронхіальна астма.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79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41160"/>
            <a:ext cx="10058400" cy="79382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dirty="0" smtClean="0"/>
              <a:t>6. </a:t>
            </a:r>
            <a:r>
              <a:rPr lang="uk-UA" b="1" dirty="0" err="1" smtClean="0"/>
              <a:t>Гомеовокс</a:t>
            </a:r>
            <a:r>
              <a:rPr lang="uk-UA" b="1" dirty="0" smtClean="0"/>
              <a:t> </a:t>
            </a:r>
            <a:r>
              <a:rPr lang="uk-UA" b="1" dirty="0"/>
              <a:t>(</a:t>
            </a:r>
            <a:r>
              <a:rPr lang="uk-UA" b="1" dirty="0" err="1"/>
              <a:t>Homeovox</a:t>
            </a:r>
            <a:r>
              <a:rPr lang="uk-UA" b="1" dirty="0" smtClean="0"/>
              <a:t>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0148" y="1121618"/>
            <a:ext cx="4925932" cy="402336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36195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i="1" dirty="0" smtClean="0">
                <a:solidFill>
                  <a:schemeClr val="tx1"/>
                </a:solidFill>
              </a:rPr>
              <a:t>Склад: 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Aconitum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napellus</a:t>
            </a:r>
            <a:r>
              <a:rPr lang="uk-UA" dirty="0" smtClean="0">
                <a:solidFill>
                  <a:schemeClr val="tx1"/>
                </a:solidFill>
              </a:rPr>
              <a:t> (аконіт) C3, 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Arumtriphyllum</a:t>
            </a:r>
            <a:r>
              <a:rPr lang="uk-UA" dirty="0" smtClean="0">
                <a:solidFill>
                  <a:schemeClr val="tx1"/>
                </a:solidFill>
              </a:rPr>
              <a:t> (арум </a:t>
            </a:r>
            <a:r>
              <a:rPr lang="uk-UA" dirty="0" err="1" smtClean="0">
                <a:solidFill>
                  <a:schemeClr val="tx1"/>
                </a:solidFill>
              </a:rPr>
              <a:t>тріфіллум</a:t>
            </a:r>
            <a:r>
              <a:rPr lang="uk-UA" dirty="0" smtClean="0">
                <a:solidFill>
                  <a:schemeClr val="tx1"/>
                </a:solidFill>
              </a:rPr>
              <a:t>) C3,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Ferrum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phosphoricum</a:t>
            </a:r>
            <a:r>
              <a:rPr lang="uk-UA" dirty="0" smtClean="0">
                <a:solidFill>
                  <a:schemeClr val="tx1"/>
                </a:solidFill>
              </a:rPr>
              <a:t> (</a:t>
            </a:r>
            <a:r>
              <a:rPr lang="uk-UA" dirty="0" err="1" smtClean="0">
                <a:solidFill>
                  <a:schemeClr val="tx1"/>
                </a:solidFill>
              </a:rPr>
              <a:t>феррумфосфорікум</a:t>
            </a:r>
            <a:r>
              <a:rPr lang="uk-UA" dirty="0" smtClean="0">
                <a:solidFill>
                  <a:schemeClr val="tx1"/>
                </a:solidFill>
              </a:rPr>
              <a:t>) С6,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Calendula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officinalis</a:t>
            </a:r>
            <a:r>
              <a:rPr lang="uk-UA" dirty="0" smtClean="0">
                <a:solidFill>
                  <a:schemeClr val="tx1"/>
                </a:solidFill>
              </a:rPr>
              <a:t> (календула) С6,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Spongiatosta</a:t>
            </a:r>
            <a:r>
              <a:rPr lang="uk-UA" dirty="0" smtClean="0">
                <a:solidFill>
                  <a:schemeClr val="tx1"/>
                </a:solidFill>
              </a:rPr>
              <a:t> (</a:t>
            </a:r>
            <a:r>
              <a:rPr lang="uk-UA" dirty="0" err="1" smtClean="0">
                <a:solidFill>
                  <a:schemeClr val="tx1"/>
                </a:solidFill>
              </a:rPr>
              <a:t>спонгіатоста</a:t>
            </a:r>
            <a:r>
              <a:rPr lang="uk-UA" dirty="0" smtClean="0">
                <a:solidFill>
                  <a:schemeClr val="tx1"/>
                </a:solidFill>
              </a:rPr>
              <a:t>) С6,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belladonna</a:t>
            </a:r>
            <a:r>
              <a:rPr lang="uk-UA" dirty="0" smtClean="0">
                <a:solidFill>
                  <a:schemeClr val="tx1"/>
                </a:solidFill>
              </a:rPr>
              <a:t> (беладона) С6,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Mercuriu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ssolubilis</a:t>
            </a:r>
            <a:r>
              <a:rPr lang="uk-UA" dirty="0" smtClean="0">
                <a:solidFill>
                  <a:schemeClr val="tx1"/>
                </a:solidFill>
              </a:rPr>
              <a:t> (</a:t>
            </a:r>
            <a:r>
              <a:rPr lang="uk-UA" dirty="0" err="1" smtClean="0">
                <a:solidFill>
                  <a:schemeClr val="tx1"/>
                </a:solidFill>
              </a:rPr>
              <a:t>меркуріуссолюбіліс</a:t>
            </a:r>
            <a:r>
              <a:rPr lang="uk-UA" dirty="0" smtClean="0">
                <a:solidFill>
                  <a:schemeClr val="tx1"/>
                </a:solidFill>
              </a:rPr>
              <a:t>) С6, 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Hepar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sulfur</a:t>
            </a:r>
            <a:r>
              <a:rPr lang="uk-UA" dirty="0" smtClean="0">
                <a:solidFill>
                  <a:schemeClr val="tx1"/>
                </a:solidFill>
              </a:rPr>
              <a:t> (</a:t>
            </a:r>
            <a:r>
              <a:rPr lang="uk-UA" dirty="0" err="1" smtClean="0">
                <a:solidFill>
                  <a:schemeClr val="tx1"/>
                </a:solidFill>
              </a:rPr>
              <a:t>гепарсульфур</a:t>
            </a:r>
            <a:r>
              <a:rPr lang="uk-UA" dirty="0" smtClean="0">
                <a:solidFill>
                  <a:schemeClr val="tx1"/>
                </a:solidFill>
              </a:rPr>
              <a:t>) С6, 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Kalii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bichromicum</a:t>
            </a:r>
            <a:r>
              <a:rPr lang="uk-UA" dirty="0" smtClean="0">
                <a:solidFill>
                  <a:schemeClr val="tx1"/>
                </a:solidFill>
              </a:rPr>
              <a:t> (</a:t>
            </a:r>
            <a:r>
              <a:rPr lang="uk-UA" dirty="0" err="1" smtClean="0">
                <a:solidFill>
                  <a:schemeClr val="tx1"/>
                </a:solidFill>
              </a:rPr>
              <a:t>каліябіхромікум</a:t>
            </a:r>
            <a:r>
              <a:rPr lang="uk-UA" dirty="0" smtClean="0">
                <a:solidFill>
                  <a:schemeClr val="tx1"/>
                </a:solidFill>
              </a:rPr>
              <a:t> ) С6, 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Populus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candicans</a:t>
            </a:r>
            <a:r>
              <a:rPr lang="uk-UA" dirty="0" smtClean="0">
                <a:solidFill>
                  <a:schemeClr val="tx1"/>
                </a:solidFill>
              </a:rPr>
              <a:t> (</a:t>
            </a:r>
            <a:r>
              <a:rPr lang="uk-UA" dirty="0" err="1" smtClean="0">
                <a:solidFill>
                  <a:schemeClr val="tx1"/>
                </a:solidFill>
              </a:rPr>
              <a:t>популюскандіканс</a:t>
            </a:r>
            <a:r>
              <a:rPr lang="uk-UA" dirty="0" smtClean="0">
                <a:solidFill>
                  <a:schemeClr val="tx1"/>
                </a:solidFill>
              </a:rPr>
              <a:t>) С6, 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Bryonia</a:t>
            </a:r>
            <a:r>
              <a:rPr lang="uk-UA" dirty="0" smtClean="0">
                <a:solidFill>
                  <a:schemeClr val="tx1"/>
                </a:solidFill>
              </a:rPr>
              <a:t> (</a:t>
            </a:r>
            <a:r>
              <a:rPr lang="uk-UA" dirty="0" err="1" smtClean="0">
                <a:solidFill>
                  <a:schemeClr val="tx1"/>
                </a:solidFill>
              </a:rPr>
              <a:t>Бріоні</a:t>
            </a:r>
            <a:r>
              <a:rPr lang="uk-UA" dirty="0" smtClean="0">
                <a:solidFill>
                  <a:schemeClr val="tx1"/>
                </a:solidFill>
              </a:rPr>
              <a:t>) С3 по 0,091 мг. 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01" y="1121618"/>
            <a:ext cx="3603109" cy="265656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74171" y="5231616"/>
            <a:ext cx="11622594" cy="13388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</a:pPr>
            <a:r>
              <a:rPr lang="uk-UA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Фармакологічна дія.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 має протизапальну та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спазмолітичну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дію. </a:t>
            </a:r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</a:pPr>
            <a:r>
              <a:rPr lang="uk-UA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Основні </a:t>
            </a:r>
            <a:r>
              <a:rPr lang="uk-UA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показання до застосування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Застосовується при ларингіті різної етіології, в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втраті голосу, хрипоті, втоми голосових зв'язок.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52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6992" y="211014"/>
            <a:ext cx="10058400" cy="72247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7. </a:t>
            </a:r>
            <a:r>
              <a:rPr lang="uk-UA" b="1" dirty="0" err="1" smtClean="0">
                <a:solidFill>
                  <a:schemeClr val="tx1"/>
                </a:solidFill>
              </a:rPr>
              <a:t>Кардіо</a:t>
            </a:r>
            <a:r>
              <a:rPr lang="uk-UA" b="1" dirty="0" smtClean="0">
                <a:solidFill>
                  <a:schemeClr val="tx1"/>
                </a:solidFill>
              </a:rPr>
              <a:t>-гран </a:t>
            </a:r>
            <a:r>
              <a:rPr lang="uk-UA" b="1" dirty="0">
                <a:solidFill>
                  <a:schemeClr val="tx1"/>
                </a:solidFill>
              </a:rPr>
              <a:t>(</a:t>
            </a:r>
            <a:r>
              <a:rPr lang="uk-UA" b="1" dirty="0" err="1">
                <a:solidFill>
                  <a:schemeClr val="tx1"/>
                </a:solidFill>
              </a:rPr>
              <a:t>Cardio-gran</a:t>
            </a:r>
            <a:r>
              <a:rPr lang="uk-UA" b="1" dirty="0" smtClean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6594" y="1124382"/>
            <a:ext cx="3949003" cy="189621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i="1" dirty="0" smtClean="0">
                <a:solidFill>
                  <a:schemeClr val="tx1"/>
                </a:solidFill>
              </a:rPr>
              <a:t>Склад </a:t>
            </a:r>
            <a:r>
              <a:rPr lang="uk-UA" b="1" i="1" dirty="0">
                <a:solidFill>
                  <a:schemeClr val="tx1"/>
                </a:solidFill>
              </a:rPr>
              <a:t>10 г гранул </a:t>
            </a:r>
            <a:r>
              <a:rPr lang="uk-UA" b="1" i="1" dirty="0" smtClean="0">
                <a:solidFill>
                  <a:schemeClr val="tx1"/>
                </a:solidFill>
              </a:rPr>
              <a:t>містять: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Spigelia</a:t>
            </a:r>
            <a:r>
              <a:rPr lang="uk-UA" dirty="0">
                <a:solidFill>
                  <a:schemeClr val="tx1"/>
                </a:solidFill>
              </a:rPr>
              <a:t> 200CH 20 мг, </a:t>
            </a:r>
            <a:endParaRPr lang="uk-UA" dirty="0" smtClean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Cactus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200CH 20 мг, </a:t>
            </a:r>
            <a:endParaRPr lang="uk-UA" dirty="0" smtClean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Kalium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carbonicum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200CH 20 мг, </a:t>
            </a:r>
            <a:endParaRPr lang="uk-UA" dirty="0" smtClean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Lachesis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1000CH 20 мг, </a:t>
            </a:r>
            <a:endParaRPr lang="uk-UA" dirty="0" smtClean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 smtClean="0">
                <a:solidFill>
                  <a:schemeClr val="tx1"/>
                </a:solidFill>
              </a:rPr>
              <a:t>Ignatia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1000CH 20 мг.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1934" y="3066874"/>
            <a:ext cx="11384781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Фармакологічна дія. </a:t>
            </a:r>
            <a:endParaRPr lang="uk-UA" b="1" i="1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1950" algn="just"/>
            <a:r>
              <a:rPr lang="uk-UA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 </a:t>
            </a:r>
            <a:r>
              <a:rPr lang="uk-UA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нормалізує регуляцію тонусу судин, попереджає коливання артеріального тиску, спазми коронарних судин, покращує провідність і сприяє нормалізації ритму серця, послаблює болі в серці. При регулярному тривалому прийомі препарату поліпшується самопочуття, настрій, поліпшується загальний стан, стабілізується артеріальний тиск, зменшується ризик гіпертонічних кризів, зменшуються болі в серці, хворі легше </a:t>
            </a:r>
            <a:r>
              <a:rPr lang="uk-UA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переносять</a:t>
            </a:r>
            <a:r>
              <a:rPr lang="uk-UA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психічні перевантаження і стреси. </a:t>
            </a:r>
            <a:endParaRPr lang="uk-UA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1950" algn="just"/>
            <a:r>
              <a:rPr lang="uk-UA" b="1" i="1" dirty="0" smtClean="0"/>
              <a:t>Основні </a:t>
            </a:r>
            <a:r>
              <a:rPr lang="uk-UA" b="1" i="1" dirty="0"/>
              <a:t>показання до застосування. </a:t>
            </a:r>
            <a:r>
              <a:rPr lang="uk-UA" dirty="0"/>
              <a:t>Вегето-судинна дистонія, гіпертонічна хвороба I-II ступеня (різних клінічних варіантів), ішемічна хвороба серця, ревматичні ураження серця, аритмії (в основному </a:t>
            </a:r>
            <a:r>
              <a:rPr lang="uk-UA" dirty="0" err="1"/>
              <a:t>тахиаритмии</a:t>
            </a:r>
            <a:r>
              <a:rPr lang="uk-UA" dirty="0"/>
              <a:t>). Препарат особливо показаний, якщо початок або загострення захворювань серця і судин збіглося з перехідними віковими періодами (підлітковий вік, клімакс), а також при погіршенні стану після хвилювань, переживань, стресів Фармакологічна дія. Препарат має протизапальну та </a:t>
            </a:r>
            <a:r>
              <a:rPr lang="uk-UA" dirty="0" err="1"/>
              <a:t>спазмолітичну</a:t>
            </a:r>
            <a:r>
              <a:rPr lang="uk-UA" dirty="0"/>
              <a:t> дію. Основні показання до застосування. Застосовується при ларингіті різної етіології, в </a:t>
            </a:r>
            <a:r>
              <a:rPr lang="uk-UA" dirty="0" err="1"/>
              <a:t>т.ч</a:t>
            </a:r>
            <a:r>
              <a:rPr lang="uk-UA" dirty="0"/>
              <a:t>. при втраті голосу, хрипоті, втоми голосових зв'язок</a:t>
            </a:r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583" y="1052077"/>
            <a:ext cx="1880512" cy="1896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432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574" y="1056768"/>
            <a:ext cx="3073122" cy="2583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384503" y="1471321"/>
            <a:ext cx="5975348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i="1" dirty="0" smtClean="0"/>
              <a:t>Склад:</a:t>
            </a:r>
          </a:p>
          <a:p>
            <a:pPr algn="just"/>
            <a:r>
              <a:rPr lang="ru-RU" dirty="0" smtClean="0"/>
              <a:t>- </a:t>
            </a:r>
            <a:r>
              <a:rPr lang="ru-RU" dirty="0" err="1" smtClean="0"/>
              <a:t>Глід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de-DE" dirty="0" err="1"/>
              <a:t>Crataegus</a:t>
            </a:r>
            <a:r>
              <a:rPr lang="de-DE" dirty="0"/>
              <a:t>) D1 (74,8</a:t>
            </a:r>
            <a:r>
              <a:rPr lang="ru-RU" dirty="0"/>
              <a:t>мг), </a:t>
            </a:r>
            <a:endParaRPr lang="ru-RU" dirty="0" smtClean="0"/>
          </a:p>
          <a:p>
            <a:pPr marL="285750" indent="-285750" algn="just">
              <a:buFontTx/>
              <a:buChar char="-"/>
            </a:pPr>
            <a:r>
              <a:rPr lang="ru-RU" dirty="0" smtClean="0"/>
              <a:t> </a:t>
            </a:r>
            <a:r>
              <a:rPr lang="ru-RU" dirty="0" err="1"/>
              <a:t>арніка</a:t>
            </a:r>
            <a:r>
              <a:rPr lang="ru-RU" dirty="0"/>
              <a:t> </a:t>
            </a:r>
            <a:r>
              <a:rPr lang="ru-RU" dirty="0" err="1"/>
              <a:t>гірська</a:t>
            </a:r>
            <a:r>
              <a:rPr lang="ru-RU" dirty="0"/>
              <a:t> (</a:t>
            </a:r>
            <a:r>
              <a:rPr lang="de-DE" dirty="0"/>
              <a:t>Arnica) D6 (37,2 </a:t>
            </a:r>
            <a:r>
              <a:rPr lang="ru-RU" dirty="0"/>
              <a:t>мг</a:t>
            </a:r>
            <a:r>
              <a:rPr lang="ru-RU" dirty="0" smtClean="0"/>
              <a:t>),</a:t>
            </a:r>
          </a:p>
          <a:p>
            <a:pPr marL="285750" indent="-285750" algn="just">
              <a:buFontTx/>
              <a:buChar char="-"/>
            </a:pPr>
            <a:r>
              <a:rPr lang="ru-RU" dirty="0" err="1" smtClean="0"/>
              <a:t>калію</a:t>
            </a:r>
            <a:r>
              <a:rPr lang="ru-RU" dirty="0" smtClean="0"/>
              <a:t> </a:t>
            </a:r>
            <a:r>
              <a:rPr lang="ru-RU" dirty="0"/>
              <a:t>карбонат (</a:t>
            </a:r>
            <a:r>
              <a:rPr lang="de-DE" dirty="0"/>
              <a:t>Kalium </a:t>
            </a:r>
            <a:r>
              <a:rPr lang="de-DE" dirty="0" err="1"/>
              <a:t>carbonicum</a:t>
            </a:r>
            <a:r>
              <a:rPr lang="de-DE" dirty="0"/>
              <a:t>) D6 (37,2 </a:t>
            </a:r>
            <a:r>
              <a:rPr lang="ru-RU" dirty="0"/>
              <a:t>мг), 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/>
              <a:t>наперстянка </a:t>
            </a:r>
            <a:r>
              <a:rPr lang="ru-RU" dirty="0" err="1"/>
              <a:t>пурпурова</a:t>
            </a:r>
            <a:r>
              <a:rPr lang="ru-RU" dirty="0"/>
              <a:t> (</a:t>
            </a:r>
            <a:r>
              <a:rPr lang="de-DE" dirty="0"/>
              <a:t>Digitalis) D12 (37,2</a:t>
            </a:r>
            <a:r>
              <a:rPr lang="ru-RU" dirty="0"/>
              <a:t>мг), </a:t>
            </a:r>
            <a:endParaRPr lang="ru-RU" dirty="0" smtClean="0"/>
          </a:p>
          <a:p>
            <a:pPr marL="285750" indent="-285750" algn="just">
              <a:buFontTx/>
              <a:buChar char="-"/>
            </a:pPr>
            <a:r>
              <a:rPr lang="ru-RU" dirty="0" err="1" smtClean="0"/>
              <a:t>конвалія</a:t>
            </a:r>
            <a:r>
              <a:rPr lang="ru-RU" dirty="0" smtClean="0"/>
              <a:t> </a:t>
            </a:r>
            <a:r>
              <a:rPr lang="ru-RU" dirty="0" err="1"/>
              <a:t>травнева</a:t>
            </a:r>
            <a:r>
              <a:rPr lang="ru-RU" dirty="0"/>
              <a:t> (</a:t>
            </a:r>
            <a:r>
              <a:rPr lang="de-DE" dirty="0" err="1"/>
              <a:t>Convallaria</a:t>
            </a:r>
            <a:r>
              <a:rPr lang="de-DE" dirty="0"/>
              <a:t>) D12 (37,2</a:t>
            </a:r>
            <a:r>
              <a:rPr lang="ru-RU" dirty="0"/>
              <a:t>мг).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106992" y="211014"/>
            <a:ext cx="10058400" cy="7224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 smtClean="0">
                <a:solidFill>
                  <a:schemeClr val="tx1"/>
                </a:solidFill>
              </a:rPr>
              <a:t>8. </a:t>
            </a:r>
            <a:r>
              <a:rPr lang="de-DE" b="1" dirty="0" err="1" smtClean="0">
                <a:solidFill>
                  <a:schemeClr val="tx1"/>
                </a:solidFill>
              </a:rPr>
              <a:t>Pumpan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1063" y="3597922"/>
            <a:ext cx="11545556" cy="313932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61950" algn="ctr"/>
            <a:r>
              <a:rPr lang="uk-UA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Фармакологічна дія. </a:t>
            </a:r>
            <a:endParaRPr lang="ru-RU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361950" algn="just"/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Препарат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проявляє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антиангінальний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метаболічний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кардіотонічний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антигіпертензивний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ефекти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Зменшує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адренергічну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іннервацію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чинить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антиаритмічну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м’яку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діуретичну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антиоксидантну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кардіопротекторну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дії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Покращує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показники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ліпідного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обміну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рівень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холестерину,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β-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ліпопротеїдів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Впливає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реологічні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властивості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крові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сприяє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зниженню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коагуляційних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властивостей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плазми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і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нормалізації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рівня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фібриногену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протромбінового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індексу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Препарат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нормалізує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кровообіг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обмінні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процеси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живлення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серцевого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м’яза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скорочувальну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насосну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функції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міокарда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сприяє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нормалізації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підвищеного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артеріального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тиску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зміцнює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стінки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судин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і чинить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антисклеротичну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дію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indent="361950" algn="just"/>
            <a:r>
              <a:rPr lang="uk-UA" b="1" i="1" dirty="0">
                <a:latin typeface="Calibri" panose="020F0502020204030204" pitchFamily="34" charset="0"/>
                <a:cs typeface="Calibri" panose="020F0502020204030204" pitchFamily="34" charset="0"/>
              </a:rPr>
              <a:t>Основні показання до застосування. </a:t>
            </a:r>
            <a:r>
              <a:rPr lang="ru-RU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Нейроциркуляторна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дистонія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; у комплексному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лікуванні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хронічної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ішемічної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хвороби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серця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артеріальної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гіпертензії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дистрофічних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змін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міокарда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порушень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серцевого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ритму,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серцевої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недостатності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uk-U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44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26659"/>
            <a:ext cx="10058400" cy="88870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9. Технолог</a:t>
            </a:r>
            <a:r>
              <a:rPr lang="uk-UA" sz="3600" b="1" dirty="0" err="1" smtClean="0">
                <a:solidFill>
                  <a:schemeClr val="tx1"/>
                </a:solidFill>
              </a:rPr>
              <a:t>ія</a:t>
            </a:r>
            <a:r>
              <a:rPr lang="uk-UA" sz="3600" b="1" dirty="0" smtClean="0">
                <a:solidFill>
                  <a:schemeClr val="tx1"/>
                </a:solidFill>
              </a:rPr>
              <a:t> рідких комплексних гомеопатичних лікарських форм</a:t>
            </a:r>
            <a:endParaRPr lang="uk-UA" sz="3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616" y="1222927"/>
            <a:ext cx="6325139" cy="549839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7000" b="1" dirty="0" err="1" smtClean="0">
                <a:solidFill>
                  <a:schemeClr val="tx1"/>
                </a:solidFill>
              </a:rPr>
              <a:t>Алерголек</a:t>
            </a:r>
            <a:r>
              <a:rPr lang="uk-UA" sz="7000" b="1" dirty="0" smtClean="0">
                <a:solidFill>
                  <a:schemeClr val="tx1"/>
                </a:solidFill>
              </a:rPr>
              <a:t>: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dirty="0" smtClean="0">
                <a:solidFill>
                  <a:schemeClr val="tx1"/>
                </a:solidFill>
              </a:rPr>
              <a:t>Calcium </a:t>
            </a:r>
            <a:r>
              <a:rPr lang="en-US" sz="4500" dirty="0" err="1" smtClean="0">
                <a:solidFill>
                  <a:schemeClr val="tx1"/>
                </a:solidFill>
              </a:rPr>
              <a:t>carbonicum</a:t>
            </a:r>
            <a:r>
              <a:rPr lang="uk-UA" sz="4500" dirty="0" smtClean="0">
                <a:solidFill>
                  <a:schemeClr val="tx1"/>
                </a:solidFill>
              </a:rPr>
              <a:t>     </a:t>
            </a:r>
            <a:r>
              <a:rPr lang="en-US" sz="4500" dirty="0" smtClean="0">
                <a:solidFill>
                  <a:schemeClr val="tx1"/>
                </a:solidFill>
              </a:rPr>
              <a:t> </a:t>
            </a:r>
            <a:r>
              <a:rPr lang="uk-UA" sz="4500" dirty="0" smtClean="0">
                <a:solidFill>
                  <a:schemeClr val="tx1"/>
                </a:solidFill>
              </a:rPr>
              <a:t>	</a:t>
            </a:r>
            <a:r>
              <a:rPr lang="en-US" sz="4500" dirty="0" smtClean="0">
                <a:solidFill>
                  <a:schemeClr val="tx1"/>
                </a:solidFill>
              </a:rPr>
              <a:t>6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00" dirty="0" err="1" smtClean="0">
                <a:solidFill>
                  <a:schemeClr val="tx1"/>
                </a:solidFill>
              </a:rPr>
              <a:t>Badiaga</a:t>
            </a:r>
            <a:r>
              <a:rPr lang="en-US" sz="4500" dirty="0" smtClean="0">
                <a:solidFill>
                  <a:schemeClr val="tx1"/>
                </a:solidFill>
              </a:rPr>
              <a:t>			12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00" dirty="0" err="1" smtClean="0">
                <a:solidFill>
                  <a:schemeClr val="tx1"/>
                </a:solidFill>
              </a:rPr>
              <a:t>Urtica</a:t>
            </a:r>
            <a:r>
              <a:rPr lang="en-US" sz="4500" dirty="0" smtClean="0">
                <a:solidFill>
                  <a:schemeClr val="tx1"/>
                </a:solidFill>
              </a:rPr>
              <a:t>			3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00" dirty="0" err="1" smtClean="0">
                <a:solidFill>
                  <a:schemeClr val="tx1"/>
                </a:solidFill>
              </a:rPr>
              <a:t>Juglans</a:t>
            </a:r>
            <a:r>
              <a:rPr lang="en-US" sz="4500" dirty="0" smtClean="0">
                <a:solidFill>
                  <a:schemeClr val="tx1"/>
                </a:solidFill>
              </a:rPr>
              <a:t>			6</a:t>
            </a:r>
          </a:p>
          <a:p>
            <a:pPr marL="0" indent="271463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4500" dirty="0" smtClean="0">
                <a:solidFill>
                  <a:schemeClr val="tx1"/>
                </a:solidFill>
              </a:rPr>
              <a:t>Для приготування даного лікарського препарату в рідкому вигляді потрібно мати раніше </a:t>
            </a:r>
            <a:r>
              <a:rPr lang="uk-UA" sz="4500" dirty="0" err="1" smtClean="0">
                <a:solidFill>
                  <a:schemeClr val="tx1"/>
                </a:solidFill>
              </a:rPr>
              <a:t>спотенційонвані</a:t>
            </a:r>
            <a:r>
              <a:rPr lang="uk-UA" sz="4500" dirty="0" smtClean="0">
                <a:solidFill>
                  <a:schemeClr val="tx1"/>
                </a:solidFill>
              </a:rPr>
              <a:t> розведення на порядок нижче </a:t>
            </a:r>
            <a:r>
              <a:rPr lang="uk-UA" sz="4500" dirty="0" err="1" smtClean="0">
                <a:solidFill>
                  <a:schemeClr val="tx1"/>
                </a:solidFill>
              </a:rPr>
              <a:t>потребуємих</a:t>
            </a:r>
            <a:r>
              <a:rPr lang="uk-UA" sz="4500" dirty="0" smtClean="0">
                <a:solidFill>
                  <a:schemeClr val="tx1"/>
                </a:solidFill>
              </a:rPr>
              <a:t>, а саме: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500" dirty="0" smtClean="0">
                <a:solidFill>
                  <a:schemeClr val="tx1"/>
                </a:solidFill>
              </a:rPr>
              <a:t> </a:t>
            </a:r>
            <a:r>
              <a:rPr lang="en-US" sz="4500" dirty="0" smtClean="0">
                <a:solidFill>
                  <a:schemeClr val="tx1"/>
                </a:solidFill>
              </a:rPr>
              <a:t>Calcium </a:t>
            </a:r>
            <a:r>
              <a:rPr lang="en-US" sz="4500" dirty="0" err="1" smtClean="0">
                <a:solidFill>
                  <a:schemeClr val="tx1"/>
                </a:solidFill>
              </a:rPr>
              <a:t>carbonicum</a:t>
            </a:r>
            <a:r>
              <a:rPr lang="en-US" sz="4500" dirty="0" smtClean="0">
                <a:solidFill>
                  <a:schemeClr val="tx1"/>
                </a:solidFill>
              </a:rPr>
              <a:t> </a:t>
            </a:r>
            <a:r>
              <a:rPr lang="uk-UA" sz="4500" dirty="0" smtClean="0">
                <a:solidFill>
                  <a:schemeClr val="tx1"/>
                </a:solidFill>
              </a:rPr>
              <a:t>	     5</a:t>
            </a:r>
            <a:endParaRPr lang="en-US" sz="4500" dirty="0" smtClean="0">
              <a:solidFill>
                <a:schemeClr val="tx1"/>
              </a:solidFill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dirty="0" err="1" smtClean="0">
                <a:solidFill>
                  <a:schemeClr val="tx1"/>
                </a:solidFill>
              </a:rPr>
              <a:t>Badiaga</a:t>
            </a:r>
            <a:r>
              <a:rPr lang="en-US" sz="4500" dirty="0">
                <a:solidFill>
                  <a:schemeClr val="tx1"/>
                </a:solidFill>
              </a:rPr>
              <a:t>			</a:t>
            </a:r>
            <a:r>
              <a:rPr lang="en-US" sz="4500" dirty="0" smtClean="0">
                <a:solidFill>
                  <a:schemeClr val="tx1"/>
                </a:solidFill>
              </a:rPr>
              <a:t>1</a:t>
            </a:r>
            <a:r>
              <a:rPr lang="uk-UA" sz="4500" dirty="0" smtClean="0">
                <a:solidFill>
                  <a:schemeClr val="tx1"/>
                </a:solidFill>
              </a:rPr>
              <a:t>1</a:t>
            </a:r>
            <a:endParaRPr lang="en-US" sz="4500" dirty="0">
              <a:solidFill>
                <a:schemeClr val="tx1"/>
              </a:solidFill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dirty="0" err="1">
                <a:solidFill>
                  <a:schemeClr val="tx1"/>
                </a:solidFill>
              </a:rPr>
              <a:t>Urtica</a:t>
            </a:r>
            <a:r>
              <a:rPr lang="en-US" sz="4500" dirty="0">
                <a:solidFill>
                  <a:schemeClr val="tx1"/>
                </a:solidFill>
              </a:rPr>
              <a:t>			</a:t>
            </a:r>
            <a:r>
              <a:rPr lang="uk-UA" sz="4500" dirty="0" smtClean="0">
                <a:solidFill>
                  <a:schemeClr val="tx1"/>
                </a:solidFill>
              </a:rPr>
              <a:t>2</a:t>
            </a:r>
            <a:endParaRPr lang="en-US" sz="4500" dirty="0">
              <a:solidFill>
                <a:schemeClr val="tx1"/>
              </a:solidFill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dirty="0" err="1">
                <a:solidFill>
                  <a:schemeClr val="tx1"/>
                </a:solidFill>
              </a:rPr>
              <a:t>Juglans</a:t>
            </a:r>
            <a:r>
              <a:rPr lang="en-US" sz="4500" dirty="0">
                <a:solidFill>
                  <a:schemeClr val="tx1"/>
                </a:solidFill>
              </a:rPr>
              <a:t>			</a:t>
            </a:r>
            <a:r>
              <a:rPr lang="uk-UA" sz="4500" dirty="0" smtClean="0">
                <a:solidFill>
                  <a:schemeClr val="tx1"/>
                </a:solidFill>
              </a:rPr>
              <a:t>5</a:t>
            </a:r>
          </a:p>
          <a:p>
            <a:pPr marL="0" indent="36195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4500" dirty="0" smtClean="0">
                <a:solidFill>
                  <a:schemeClr val="tx1"/>
                </a:solidFill>
              </a:rPr>
              <a:t>Наприклад, у випадку приготування 40,0г препарату </a:t>
            </a:r>
            <a:r>
              <a:rPr lang="uk-UA" sz="4500" b="1" dirty="0" err="1" smtClean="0">
                <a:solidFill>
                  <a:schemeClr val="tx1"/>
                </a:solidFill>
              </a:rPr>
              <a:t>Алерголек</a:t>
            </a:r>
            <a:r>
              <a:rPr lang="uk-UA" sz="4500" dirty="0" smtClean="0">
                <a:solidFill>
                  <a:schemeClr val="tx1"/>
                </a:solidFill>
              </a:rPr>
              <a:t> у флаконі ємністю 50,0мл відважують 39,6 г спирту етилового 45%-</a:t>
            </a:r>
            <a:r>
              <a:rPr lang="uk-UA" sz="4500" dirty="0" err="1" smtClean="0">
                <a:solidFill>
                  <a:schemeClr val="tx1"/>
                </a:solidFill>
              </a:rPr>
              <a:t>вого</a:t>
            </a:r>
            <a:r>
              <a:rPr lang="uk-UA" sz="4500" dirty="0" smtClean="0">
                <a:solidFill>
                  <a:schemeClr val="tx1"/>
                </a:solidFill>
              </a:rPr>
              <a:t> , далі по черзі додають по 0,1 г(3 каплі) кожного розведення, ретельно потенціюючи 10 разів після додавання чергового інгредієнту.</a:t>
            </a:r>
          </a:p>
          <a:p>
            <a:pPr marL="0" indent="36195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4500" dirty="0" smtClean="0">
                <a:solidFill>
                  <a:schemeClr val="tx1"/>
                </a:solidFill>
              </a:rPr>
              <a:t>Суміш ретельно перемішують у флаконі, знову струснувши не менше 10 раз, після чого оформлюють до відпуску: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091" y="1230271"/>
            <a:ext cx="5005911" cy="314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09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79" y="888022"/>
            <a:ext cx="10058400" cy="57401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sz="3600" dirty="0" smtClean="0"/>
              <a:t>10.Особливості </a:t>
            </a:r>
            <a:r>
              <a:rPr lang="uk-UA" sz="3600" dirty="0" err="1" smtClean="0"/>
              <a:t>приготуваня</a:t>
            </a:r>
            <a:r>
              <a:rPr lang="uk-UA" sz="3600" dirty="0" smtClean="0"/>
              <a:t> комбінованих мазей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3991" y="1990829"/>
            <a:ext cx="11424977" cy="369779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u="sng" dirty="0"/>
              <a:t>У</a:t>
            </a:r>
            <a:r>
              <a:rPr lang="uk-UA" b="1" u="sng" dirty="0" smtClean="0"/>
              <a:t> </a:t>
            </a:r>
            <a:r>
              <a:rPr lang="uk-UA" b="1" u="sng" dirty="0"/>
              <a:t>разі приготування комбінованої мазі готують по </a:t>
            </a:r>
            <a:r>
              <a:rPr lang="uk-UA" b="1" u="sng" dirty="0" smtClean="0"/>
              <a:t>черзі:</a:t>
            </a:r>
          </a:p>
          <a:p>
            <a:pPr marL="90488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90488" algn="l"/>
              </a:tabLst>
            </a:pPr>
            <a:r>
              <a:rPr lang="uk-UA" b="1" i="1" dirty="0" smtClean="0"/>
              <a:t>мазь-суспензію </a:t>
            </a:r>
            <a:r>
              <a:rPr lang="uk-UA" b="1" i="1" dirty="0" smtClean="0">
                <a:sym typeface="Symbol" panose="05050102010706020507" pitchFamily="18" charset="2"/>
              </a:rPr>
              <a:t> </a:t>
            </a:r>
            <a:r>
              <a:rPr lang="uk-UA" b="1" i="1" dirty="0" smtClean="0"/>
              <a:t>мазь </a:t>
            </a:r>
            <a:r>
              <a:rPr lang="uk-UA" b="1" i="1" dirty="0"/>
              <a:t>розчин </a:t>
            </a:r>
            <a:r>
              <a:rPr lang="uk-UA" b="1" i="1" dirty="0" smtClean="0">
                <a:sym typeface="Symbol" panose="05050102010706020507" pitchFamily="18" charset="2"/>
              </a:rPr>
              <a:t> </a:t>
            </a:r>
            <a:r>
              <a:rPr lang="uk-UA" b="1" i="1" dirty="0" smtClean="0"/>
              <a:t>мазь емульсію</a:t>
            </a:r>
            <a:r>
              <a:rPr lang="uk-UA" b="1" i="1" dirty="0">
                <a:sym typeface="Symbol" panose="05050102010706020507" pitchFamily="18" charset="2"/>
              </a:rPr>
              <a:t> </a:t>
            </a:r>
            <a:r>
              <a:rPr lang="uk-UA" dirty="0">
                <a:sym typeface="Symbol" panose="05050102010706020507" pitchFamily="18" charset="2"/>
              </a:rPr>
              <a:t> </a:t>
            </a:r>
            <a:r>
              <a:rPr lang="uk-UA" dirty="0" smtClean="0"/>
              <a:t>після </a:t>
            </a:r>
            <a:r>
              <a:rPr lang="uk-UA" dirty="0"/>
              <a:t>чого змішують все </a:t>
            </a:r>
            <a:r>
              <a:rPr lang="uk-UA" dirty="0" smtClean="0"/>
              <a:t>мазі</a:t>
            </a:r>
            <a:r>
              <a:rPr lang="uk-UA" dirty="0">
                <a:sym typeface="Symbol" panose="05050102010706020507" pitchFamily="18" charset="2"/>
              </a:rPr>
              <a:t>  </a:t>
            </a:r>
            <a:r>
              <a:rPr lang="uk-UA" dirty="0" smtClean="0"/>
              <a:t>проводять </a:t>
            </a:r>
            <a:r>
              <a:rPr lang="uk-UA" dirty="0"/>
              <a:t>контроль якості, упаковку і оформлення до відпуску.</a:t>
            </a:r>
            <a:endParaRPr lang="ru-RU" dirty="0"/>
          </a:p>
          <a:p>
            <a:pPr marL="90488" indent="271463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 smtClean="0"/>
              <a:t>Готову</a:t>
            </a:r>
            <a:r>
              <a:rPr lang="ru-RU" dirty="0" smtClean="0"/>
              <a:t> </a:t>
            </a:r>
            <a:r>
              <a:rPr lang="ru-RU" dirty="0"/>
              <a:t>мазь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целулоїдно</a:t>
            </a:r>
            <a:r>
              <a:rPr lang="uk-UA" dirty="0"/>
              <a:t>ї</a:t>
            </a:r>
            <a:r>
              <a:rPr lang="ru-RU" dirty="0"/>
              <a:t> пластинки </a:t>
            </a:r>
            <a:r>
              <a:rPr lang="ru-RU" dirty="0" err="1"/>
              <a:t>переносять</a:t>
            </a:r>
            <a:r>
              <a:rPr lang="ru-RU" dirty="0"/>
              <a:t> в мазевую баночку, </a:t>
            </a:r>
            <a:r>
              <a:rPr lang="ru-RU" dirty="0" err="1"/>
              <a:t>періодично</a:t>
            </a:r>
            <a:r>
              <a:rPr lang="ru-RU" dirty="0"/>
              <a:t> </a:t>
            </a:r>
            <a:r>
              <a:rPr lang="ru-RU" dirty="0" err="1"/>
              <a:t>постукуючи</a:t>
            </a:r>
            <a:r>
              <a:rPr lang="ru-RU" dirty="0"/>
              <a:t> дном баночки об </a:t>
            </a:r>
            <a:r>
              <a:rPr lang="ru-RU" dirty="0" err="1"/>
              <a:t>долоню</a:t>
            </a:r>
            <a:r>
              <a:rPr lang="ru-RU" dirty="0"/>
              <a:t> для </a:t>
            </a:r>
            <a:r>
              <a:rPr lang="ru-RU" dirty="0" err="1"/>
              <a:t>трамбування</a:t>
            </a:r>
            <a:r>
              <a:rPr lang="ru-RU" dirty="0"/>
              <a:t>, і </a:t>
            </a:r>
            <a:r>
              <a:rPr lang="ru-RU" dirty="0" err="1"/>
              <a:t>закупорюють</a:t>
            </a:r>
            <a:r>
              <a:rPr lang="ru-RU" dirty="0"/>
              <a:t> </a:t>
            </a:r>
            <a:r>
              <a:rPr lang="ru-RU" dirty="0" err="1"/>
              <a:t>кришкою</a:t>
            </a:r>
            <a:r>
              <a:rPr lang="ru-RU" dirty="0" smtClean="0"/>
              <a:t>.</a:t>
            </a:r>
          </a:p>
          <a:p>
            <a:pPr marL="90488" indent="271463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dirty="0"/>
              <a:t>Дозування ГП-засобів ідентичні, як для </a:t>
            </a:r>
            <a:r>
              <a:rPr lang="uk-UA" dirty="0" err="1"/>
              <a:t>монопрепаратов</a:t>
            </a:r>
            <a:r>
              <a:rPr lang="uk-UA" dirty="0"/>
              <a:t> (що складаються з однієї речовини), так і комплексних ліків. Вони відображають особливу систему приготування лікарського препарату - </a:t>
            </a:r>
            <a:r>
              <a:rPr lang="uk-UA" dirty="0" err="1" smtClean="0"/>
              <a:t>динамізація</a:t>
            </a:r>
            <a:r>
              <a:rPr lang="uk-UA" dirty="0"/>
              <a:t>, що включає в себе етапи послідовного розведення одиниці діючої речовини розчинником, з процесом інтенсивного струшуванням після кожного розчинення. У скільки разів </a:t>
            </a:r>
            <a:r>
              <a:rPr lang="uk-UA" dirty="0" err="1" smtClean="0"/>
              <a:t>разбавлена</a:t>
            </a:r>
            <a:r>
              <a:rPr lang="uk-UA" dirty="0" smtClean="0"/>
              <a:t> </a:t>
            </a:r>
            <a:r>
              <a:rPr lang="uk-UA" dirty="0"/>
              <a:t>діюча речовина, зазначено на упаковці гомеопатичного </a:t>
            </a:r>
            <a:r>
              <a:rPr lang="uk-UA" dirty="0" smtClean="0"/>
              <a:t>засобу. </a:t>
            </a:r>
            <a:r>
              <a:rPr lang="uk-UA" dirty="0"/>
              <a:t>Частота, тривалість застосування комплексних ГП-препаратів залежить від перебігу та тяжкості захворювання</a:t>
            </a:r>
            <a:r>
              <a:rPr lang="uk-UA" dirty="0" smtClean="0"/>
              <a:t>.</a:t>
            </a:r>
            <a:endParaRPr lang="ru-RU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8025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11. </a:t>
            </a:r>
            <a:r>
              <a:rPr lang="ru-RU" dirty="0" err="1" smtClean="0"/>
              <a:t>Спірні</a:t>
            </a:r>
            <a:r>
              <a:rPr lang="ru-RU" dirty="0" smtClean="0"/>
              <a:t> </a:t>
            </a:r>
            <a:r>
              <a:rPr lang="ru-RU" dirty="0" err="1"/>
              <a:t>моменти</a:t>
            </a:r>
            <a:r>
              <a:rPr lang="ru-RU" dirty="0"/>
              <a:t>, </a:t>
            </a:r>
            <a:r>
              <a:rPr lang="ru-RU" dirty="0" err="1"/>
              <a:t>спрямовані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комплексів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578" y="1817747"/>
            <a:ext cx="11095479" cy="154845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ru-RU" b="1" i="1" dirty="0" err="1">
                <a:solidFill>
                  <a:srgbClr val="0070C0"/>
                </a:solidFill>
              </a:rPr>
              <a:t>Використання</a:t>
            </a:r>
            <a:r>
              <a:rPr lang="ru-RU" b="1" i="1" dirty="0">
                <a:solidFill>
                  <a:srgbClr val="0070C0"/>
                </a:solidFill>
              </a:rPr>
              <a:t> </a:t>
            </a:r>
            <a:r>
              <a:rPr lang="ru-RU" b="1" i="1" dirty="0" err="1">
                <a:solidFill>
                  <a:srgbClr val="0070C0"/>
                </a:solidFill>
              </a:rPr>
              <a:t>пацієнтом</a:t>
            </a:r>
            <a:r>
              <a:rPr lang="ru-RU" b="1" i="1" dirty="0">
                <a:solidFill>
                  <a:srgbClr val="0070C0"/>
                </a:solidFill>
              </a:rPr>
              <a:t> </a:t>
            </a:r>
            <a:r>
              <a:rPr lang="ru-RU" b="1" i="1" dirty="0" err="1">
                <a:solidFill>
                  <a:srgbClr val="0070C0"/>
                </a:solidFill>
              </a:rPr>
              <a:t>комплексів</a:t>
            </a:r>
            <a:r>
              <a:rPr lang="ru-RU" b="1" i="1" dirty="0">
                <a:solidFill>
                  <a:srgbClr val="0070C0"/>
                </a:solidFill>
              </a:rPr>
              <a:t> </a:t>
            </a:r>
            <a:r>
              <a:rPr lang="ru-RU" b="1" i="1" dirty="0" err="1">
                <a:solidFill>
                  <a:srgbClr val="0070C0"/>
                </a:solidFill>
              </a:rPr>
              <a:t>маскує</a:t>
            </a:r>
            <a:r>
              <a:rPr lang="ru-RU" b="1" i="1" dirty="0">
                <a:solidFill>
                  <a:srgbClr val="0070C0"/>
                </a:solidFill>
              </a:rPr>
              <a:t> </a:t>
            </a:r>
            <a:r>
              <a:rPr lang="ru-RU" b="1" i="1" dirty="0" err="1">
                <a:solidFill>
                  <a:srgbClr val="0070C0"/>
                </a:solidFill>
              </a:rPr>
              <a:t>симптоми</a:t>
            </a:r>
            <a:r>
              <a:rPr lang="ru-RU" b="1" i="1" dirty="0">
                <a:solidFill>
                  <a:srgbClr val="0070C0"/>
                </a:solidFill>
              </a:rPr>
              <a:t>, за </a:t>
            </a:r>
            <a:r>
              <a:rPr lang="ru-RU" b="1" i="1" dirty="0" err="1">
                <a:solidFill>
                  <a:srgbClr val="0070C0"/>
                </a:solidFill>
              </a:rPr>
              <a:t>якими</a:t>
            </a:r>
            <a:r>
              <a:rPr lang="ru-RU" b="1" i="1" dirty="0">
                <a:solidFill>
                  <a:srgbClr val="0070C0"/>
                </a:solidFill>
              </a:rPr>
              <a:t> </a:t>
            </a:r>
            <a:r>
              <a:rPr lang="ru-RU" b="1" i="1" dirty="0" err="1">
                <a:solidFill>
                  <a:srgbClr val="0070C0"/>
                </a:solidFill>
              </a:rPr>
              <a:t>може</a:t>
            </a:r>
            <a:r>
              <a:rPr lang="ru-RU" b="1" i="1" dirty="0">
                <a:solidFill>
                  <a:srgbClr val="0070C0"/>
                </a:solidFill>
              </a:rPr>
              <a:t> бути </a:t>
            </a:r>
            <a:r>
              <a:rPr lang="ru-RU" b="1" i="1" dirty="0" err="1">
                <a:solidFill>
                  <a:srgbClr val="0070C0"/>
                </a:solidFill>
              </a:rPr>
              <a:t>визначений</a:t>
            </a:r>
            <a:r>
              <a:rPr lang="ru-RU" b="1" i="1" dirty="0">
                <a:solidFill>
                  <a:srgbClr val="0070C0"/>
                </a:solidFill>
              </a:rPr>
              <a:t> </a:t>
            </a:r>
            <a:r>
              <a:rPr lang="ru-RU" b="1" i="1" dirty="0" err="1">
                <a:solidFill>
                  <a:srgbClr val="0070C0"/>
                </a:solidFill>
              </a:rPr>
              <a:t>конституційний</a:t>
            </a:r>
            <a:r>
              <a:rPr lang="ru-RU" b="1" i="1" dirty="0">
                <a:solidFill>
                  <a:srgbClr val="0070C0"/>
                </a:solidFill>
              </a:rPr>
              <a:t> </a:t>
            </a:r>
            <a:r>
              <a:rPr lang="ru-RU" b="1" i="1" dirty="0" err="1" smtClean="0">
                <a:solidFill>
                  <a:srgbClr val="0070C0"/>
                </a:solidFill>
              </a:rPr>
              <a:t>діагноз</a:t>
            </a:r>
            <a:r>
              <a:rPr lang="ru-RU" b="1" i="1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ru-RU" dirty="0" smtClean="0"/>
              <a:t> </a:t>
            </a:r>
            <a:r>
              <a:rPr lang="ru-RU" dirty="0" err="1"/>
              <a:t>Звичайно</a:t>
            </a:r>
            <a:r>
              <a:rPr lang="ru-RU" dirty="0"/>
              <a:t>, але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робить</a:t>
            </a:r>
            <a:r>
              <a:rPr lang="ru-RU" dirty="0"/>
              <a:t> і будь-яка </a:t>
            </a:r>
            <a:r>
              <a:rPr lang="ru-RU" dirty="0" err="1"/>
              <a:t>інша</a:t>
            </a:r>
            <a:r>
              <a:rPr lang="ru-RU" dirty="0"/>
              <a:t> форма </a:t>
            </a:r>
            <a:r>
              <a:rPr lang="ru-RU" dirty="0" err="1"/>
              <a:t>вторгнення</a:t>
            </a:r>
            <a:r>
              <a:rPr lang="ru-RU" dirty="0"/>
              <a:t> і коли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стоїть</a:t>
            </a:r>
            <a:r>
              <a:rPr lang="ru-RU" dirty="0"/>
              <a:t> перед </a:t>
            </a:r>
            <a:r>
              <a:rPr lang="ru-RU" dirty="0" err="1"/>
              <a:t>вибором</a:t>
            </a:r>
            <a:r>
              <a:rPr lang="ru-RU" dirty="0"/>
              <a:t>, </a:t>
            </a:r>
            <a:r>
              <a:rPr lang="ru-RU" dirty="0" err="1"/>
              <a:t>він</a:t>
            </a:r>
            <a:r>
              <a:rPr lang="ru-RU" dirty="0"/>
              <a:t> повинен </a:t>
            </a:r>
            <a:r>
              <a:rPr lang="ru-RU" dirty="0" err="1"/>
              <a:t>прийняти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вигоди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про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на короткий і </a:t>
            </a:r>
            <a:r>
              <a:rPr lang="ru-RU" dirty="0" err="1"/>
              <a:t>довший</a:t>
            </a:r>
            <a:r>
              <a:rPr lang="ru-RU" dirty="0"/>
              <a:t> </a:t>
            </a:r>
            <a:r>
              <a:rPr lang="ru-RU" dirty="0" err="1" smtClean="0"/>
              <a:t>термін</a:t>
            </a:r>
            <a:r>
              <a:rPr lang="ru-RU" dirty="0" smtClean="0"/>
              <a:t>.</a:t>
            </a:r>
            <a:endParaRPr lang="uk-UA" dirty="0"/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1332517" y="2232403"/>
            <a:ext cx="719138" cy="719138"/>
          </a:xfrm>
          <a:prstGeom prst="leftArrow">
            <a:avLst>
              <a:gd name="adj1" fmla="val 50111"/>
              <a:gd name="adj2" fmla="val 43389"/>
            </a:avLst>
          </a:prstGeom>
          <a:gradFill rotWithShape="1">
            <a:gsLst>
              <a:gs pos="0">
                <a:srgbClr val="FF5050"/>
              </a:gs>
              <a:gs pos="100000">
                <a:schemeClr val="bg1"/>
              </a:gs>
            </a:gsLst>
            <a:lin ang="0" scaled="1"/>
          </a:gradFill>
          <a:ln w="15875">
            <a:solidFill>
              <a:srgbClr val="A5002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8578" y="3446585"/>
            <a:ext cx="11308591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b="1" i="1" dirty="0">
                <a:solidFill>
                  <a:srgbClr val="0070C0"/>
                </a:solidFill>
              </a:rPr>
              <a:t>Комплекси не були випробувані, і, таким чином, не пропонують нічого більшого, ніж симптоматичне полегшення, яке зникне, коли пацієнт припинить прийом препарату </a:t>
            </a:r>
            <a:endParaRPr lang="uk-UA" b="1" i="1" dirty="0" smtClean="0">
              <a:solidFill>
                <a:srgbClr val="0070C0"/>
              </a:solidFill>
            </a:endParaRPr>
          </a:p>
          <a:p>
            <a:pPr algn="just"/>
            <a:r>
              <a:rPr lang="uk-UA" dirty="0" smtClean="0"/>
              <a:t>Хоча </a:t>
            </a:r>
            <a:r>
              <a:rPr lang="uk-UA" dirty="0"/>
              <a:t>більшість препаратів, які використовуються в гомеопатії, було випробувано, існують деякі препарати, такі як Адоніс, </a:t>
            </a:r>
            <a:r>
              <a:rPr lang="uk-UA" dirty="0" err="1"/>
              <a:t>Етіопіс</a:t>
            </a:r>
            <a:r>
              <a:rPr lang="uk-UA" dirty="0"/>
              <a:t>, </a:t>
            </a:r>
            <a:r>
              <a:rPr lang="uk-UA" dirty="0" err="1"/>
              <a:t>Корідаліс</a:t>
            </a:r>
            <a:r>
              <a:rPr lang="uk-UA" dirty="0"/>
              <a:t> і ін., які не вивчались, але, тим не менше, продовжують застосовуватися. Існує багато експериментальних і життєвих свідчень, що підтверджують ефективність комплексів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11510167" y="3618351"/>
            <a:ext cx="600654" cy="719138"/>
          </a:xfrm>
          <a:prstGeom prst="leftArrow">
            <a:avLst>
              <a:gd name="adj1" fmla="val 50111"/>
              <a:gd name="adj2" fmla="val 43389"/>
            </a:avLst>
          </a:prstGeom>
          <a:gradFill rotWithShape="1">
            <a:gsLst>
              <a:gs pos="0">
                <a:srgbClr val="FF5050"/>
              </a:gs>
              <a:gs pos="100000">
                <a:schemeClr val="bg1"/>
              </a:gs>
            </a:gsLst>
            <a:lin ang="0" scaled="1"/>
          </a:gradFill>
          <a:ln w="15875">
            <a:solidFill>
              <a:srgbClr val="A5002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8578" y="5004300"/>
            <a:ext cx="11467268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b="1" i="1" dirty="0">
                <a:solidFill>
                  <a:srgbClr val="0070C0"/>
                </a:solidFill>
              </a:rPr>
              <a:t>Не досліджена, що працює в комплексі, можливо, змішування створює абсолютно новий </a:t>
            </a:r>
            <a:r>
              <a:rPr lang="uk-UA" b="1" i="1" dirty="0" smtClean="0">
                <a:solidFill>
                  <a:srgbClr val="0070C0"/>
                </a:solidFill>
              </a:rPr>
              <a:t>препарат</a:t>
            </a:r>
          </a:p>
          <a:p>
            <a:pPr algn="just"/>
            <a:r>
              <a:rPr lang="uk-UA" dirty="0" smtClean="0"/>
              <a:t>Вчені</a:t>
            </a:r>
            <a:r>
              <a:rPr lang="uk-UA" dirty="0"/>
              <a:t>, які розглядали це питання прийшли до думки, що якщо гомеопатичні препарати є енергетичними моделями матричної настойки, з якої виробляються ліки, комплекси є препаратами, що містять окремі коливаються спектри, пов'язані з початковою настоянкою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11751328" y="5244895"/>
            <a:ext cx="359493" cy="719138"/>
          </a:xfrm>
          <a:prstGeom prst="leftArrow">
            <a:avLst>
              <a:gd name="adj1" fmla="val 50111"/>
              <a:gd name="adj2" fmla="val 43389"/>
            </a:avLst>
          </a:prstGeom>
          <a:gradFill rotWithShape="1">
            <a:gsLst>
              <a:gs pos="0">
                <a:srgbClr val="FF5050"/>
              </a:gs>
              <a:gs pos="100000">
                <a:schemeClr val="bg1"/>
              </a:gs>
            </a:gsLst>
            <a:lin ang="0" scaled="1"/>
          </a:gradFill>
          <a:ln w="15875">
            <a:solidFill>
              <a:srgbClr val="A5002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6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306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12. </a:t>
            </a:r>
            <a:r>
              <a:rPr lang="ru-RU" dirty="0" err="1" smtClean="0"/>
              <a:t>Взаємодії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комплексних</a:t>
            </a:r>
            <a:r>
              <a:rPr lang="ru-RU" dirty="0"/>
              <a:t> </a:t>
            </a:r>
            <a:r>
              <a:rPr lang="ru-RU" dirty="0" err="1"/>
              <a:t>гомеопатичних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препаратах</a:t>
            </a:r>
            <a:endParaRPr lang="uk-UA" dirty="0"/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2677402" y="1840296"/>
            <a:ext cx="6898156" cy="571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A50021"/>
            </a:solidFill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Взаємодії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комплексах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802446" y="2488676"/>
            <a:ext cx="498475" cy="673100"/>
          </a:xfrm>
          <a:prstGeom prst="downArrow">
            <a:avLst>
              <a:gd name="adj1" fmla="val 49685"/>
              <a:gd name="adj2" fmla="val 45542"/>
            </a:avLst>
          </a:prstGeom>
          <a:gradFill rotWithShape="1">
            <a:gsLst>
              <a:gs pos="0">
                <a:srgbClr val="FF5050"/>
              </a:gs>
              <a:gs pos="100000">
                <a:schemeClr val="bg1"/>
              </a:gs>
            </a:gsLst>
            <a:lin ang="0" scaled="1"/>
          </a:gradFill>
          <a:ln w="15875" algn="ctr">
            <a:solidFill>
              <a:srgbClr val="A5002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9077083" y="2488676"/>
            <a:ext cx="498475" cy="673100"/>
          </a:xfrm>
          <a:prstGeom prst="downArrow">
            <a:avLst>
              <a:gd name="adj1" fmla="val 49685"/>
              <a:gd name="adj2" fmla="val 45542"/>
            </a:avLst>
          </a:prstGeom>
          <a:gradFill rotWithShape="1">
            <a:gsLst>
              <a:gs pos="0">
                <a:srgbClr val="FF5050"/>
              </a:gs>
              <a:gs pos="100000">
                <a:schemeClr val="bg1"/>
              </a:gs>
            </a:gsLst>
            <a:lin ang="0" scaled="1"/>
          </a:gradFill>
          <a:ln w="15875" algn="ctr">
            <a:solidFill>
              <a:srgbClr val="A5002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1575308" y="3238656"/>
            <a:ext cx="2952750" cy="571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A50021"/>
            </a:solidFill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Хімічні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7849945" y="3238656"/>
            <a:ext cx="2952750" cy="571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A50021"/>
            </a:solidFill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Терапевтичні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7991" y="3938916"/>
            <a:ext cx="4448071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/>
              <a:t>Можливість взаємодії хімічної природи не може бути виключена в препараті, що містить дуже низьку потенцію діючої речовини. Оцінка можливості подібної взаємодії повинна проводитися індивідуально, відповідно до токсикологічних </a:t>
            </a:r>
            <a:r>
              <a:rPr lang="uk-UA" dirty="0" smtClean="0"/>
              <a:t>даних.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526347" y="3930698"/>
            <a:ext cx="5599946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/>
              <a:t>Терапевтичні взаємодії між гомеопатичними ліками визначаються правилом подібності: ліки, незалежно від свого походження, можуть викликати подібні ефекти або мають показання до схожих або ідентичним </a:t>
            </a:r>
            <a:r>
              <a:rPr lang="uk-UA" dirty="0" err="1"/>
              <a:t>хвороб</a:t>
            </a:r>
            <a:r>
              <a:rPr lang="uk-UA" dirty="0"/>
              <a:t>. В результаті, ці ліки повинні прийматися до уваги при лікуванні конкретного асоційованого захворювання і їх можливо чітко </a:t>
            </a:r>
            <a:r>
              <a:rPr lang="uk-UA" dirty="0" smtClean="0"/>
              <a:t>диференціювати.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3951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270" y="773723"/>
            <a:ext cx="10058400" cy="71242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13. Порівнянні </a:t>
            </a:r>
            <a:r>
              <a:rPr lang="uk-UA" b="1" dirty="0"/>
              <a:t>гомеопатичні засоби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3095" y="1845734"/>
            <a:ext cx="10962751" cy="4023360"/>
          </a:xfrm>
        </p:spPr>
        <p:txBody>
          <a:bodyPr>
            <a:normAutofit lnSpcReduction="10000"/>
          </a:bodyPr>
          <a:lstStyle/>
          <a:p>
            <a:pPr marL="0" indent="361950" algn="just">
              <a:buFont typeface="Wingdings" panose="05000000000000000000" pitchFamily="2" charset="2"/>
              <a:buChar char="§"/>
            </a:pPr>
            <a:r>
              <a:rPr lang="uk-UA" b="1" dirty="0">
                <a:solidFill>
                  <a:schemeClr val="tx1"/>
                </a:solidFill>
              </a:rPr>
              <a:t>СПОРІДНЕННІ </a:t>
            </a:r>
            <a:r>
              <a:rPr lang="uk-UA" dirty="0">
                <a:solidFill>
                  <a:schemeClr val="tx1"/>
                </a:solidFill>
              </a:rPr>
              <a:t>гомеопатичні засоби мають подібну гомеопатичні картину. Як правило, спільність їх характеристик визначається присутністю в їх складі загального активного становить</a:t>
            </a:r>
            <a:r>
              <a:rPr lang="uk-UA" dirty="0" smtClean="0">
                <a:solidFill>
                  <a:schemeClr val="tx1"/>
                </a:solidFill>
              </a:rPr>
              <a:t>. Вони </a:t>
            </a:r>
            <a:r>
              <a:rPr lang="uk-UA" dirty="0">
                <a:solidFill>
                  <a:schemeClr val="tx1"/>
                </a:solidFill>
              </a:rPr>
              <a:t>зазвичай настільки подібні </a:t>
            </a:r>
            <a:r>
              <a:rPr lang="uk-UA" dirty="0" smtClean="0">
                <a:solidFill>
                  <a:schemeClr val="tx1"/>
                </a:solidFill>
              </a:rPr>
              <a:t>за </a:t>
            </a:r>
            <a:r>
              <a:rPr lang="uk-UA" dirty="0">
                <a:solidFill>
                  <a:schemeClr val="tx1"/>
                </a:solidFill>
              </a:rPr>
              <a:t>своїм ефектам, що в одній рецептурі не </a:t>
            </a:r>
            <a:r>
              <a:rPr lang="uk-UA" dirty="0" smtClean="0">
                <a:solidFill>
                  <a:schemeClr val="tx1"/>
                </a:solidFill>
              </a:rPr>
              <a:t>застосовуються.</a:t>
            </a:r>
          </a:p>
          <a:p>
            <a:pPr marL="0" indent="361950" algn="just">
              <a:buFont typeface="Wingdings" panose="05000000000000000000" pitchFamily="2" charset="2"/>
              <a:buChar char="§"/>
            </a:pPr>
            <a:r>
              <a:rPr lang="uk-UA" b="1" dirty="0">
                <a:solidFill>
                  <a:schemeClr val="tx1"/>
                </a:solidFill>
              </a:rPr>
              <a:t>СУМІСНІ </a:t>
            </a:r>
            <a:r>
              <a:rPr lang="uk-UA" dirty="0">
                <a:solidFill>
                  <a:schemeClr val="tx1"/>
                </a:solidFill>
              </a:rPr>
              <a:t>або згода лікарські засоби походять з різних природних царств (мінерального, рослинного або тваринного) або різних класів хімічних сполук. При цьому їх ефекти подібні або порівняти. Сумісні препарати показали себе ефективними при їх послідовному і одночасному застосуванні. При цьому їх сумарний ефект перевищує ефект якого-небудь одного з </a:t>
            </a:r>
            <a:r>
              <a:rPr lang="uk-UA" dirty="0" smtClean="0">
                <a:solidFill>
                  <a:schemeClr val="tx1"/>
                </a:solidFill>
              </a:rPr>
              <a:t>них.</a:t>
            </a:r>
          </a:p>
          <a:p>
            <a:pPr marL="0" indent="361950" algn="just"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1"/>
                </a:solidFill>
              </a:rPr>
              <a:t>ДОПОВНЮЮЧІ </a:t>
            </a:r>
            <a:r>
              <a:rPr lang="ru-RU" dirty="0" err="1" smtClean="0">
                <a:solidFill>
                  <a:schemeClr val="tx1"/>
                </a:solidFill>
              </a:rPr>
              <a:t>лікарські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характеризуються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ідентичною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спрямованістю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терапевтичного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ефекту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області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головного </a:t>
            </a:r>
            <a:r>
              <a:rPr lang="ru-RU" dirty="0" err="1">
                <a:solidFill>
                  <a:schemeClr val="tx1"/>
                </a:solidFill>
              </a:rPr>
              <a:t>дії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деякого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специфічного</a:t>
            </a:r>
            <a:r>
              <a:rPr lang="ru-RU" dirty="0">
                <a:solidFill>
                  <a:schemeClr val="tx1"/>
                </a:solidFill>
              </a:rPr>
              <a:t> не основного </a:t>
            </a:r>
            <a:r>
              <a:rPr lang="ru-RU" dirty="0" err="1">
                <a:solidFill>
                  <a:schemeClr val="tx1"/>
                </a:solidFill>
              </a:rPr>
              <a:t>показника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терапевтичного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застосування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Використання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доповнює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сприяти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успішному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завершенню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лікування</a:t>
            </a:r>
            <a:r>
              <a:rPr lang="ru-RU" dirty="0">
                <a:solidFill>
                  <a:schemeClr val="tx1"/>
                </a:solidFill>
              </a:rPr>
              <a:t>, початок </a:t>
            </a:r>
            <a:r>
              <a:rPr lang="ru-RU" dirty="0" err="1">
                <a:solidFill>
                  <a:schemeClr val="tx1"/>
                </a:solidFill>
              </a:rPr>
              <a:t>якому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закладено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дією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іншого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засобу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Доповнює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можуть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продовжити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підсилити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ефект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раніше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одночасно</a:t>
            </a:r>
            <a:r>
              <a:rPr lang="ru-RU" dirty="0">
                <a:solidFill>
                  <a:schemeClr val="tx1"/>
                </a:solidFill>
              </a:rPr>
              <a:t> з ним </a:t>
            </a:r>
            <a:r>
              <a:rPr lang="ru-RU" dirty="0" err="1">
                <a:solidFill>
                  <a:schemeClr val="tx1"/>
                </a:solidFill>
              </a:rPr>
              <a:t>застосованого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інших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ліків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Дія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може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отже</a:t>
            </a:r>
            <a:r>
              <a:rPr lang="ru-RU" dirty="0">
                <a:solidFill>
                  <a:schemeClr val="tx1"/>
                </a:solidFill>
              </a:rPr>
              <a:t>, бути названо </a:t>
            </a:r>
            <a:r>
              <a:rPr lang="ru-RU" dirty="0" err="1">
                <a:solidFill>
                  <a:schemeClr val="tx1"/>
                </a:solidFill>
              </a:rPr>
              <a:t>сінергческім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сприяння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взаємодію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різних</a:t>
            </a:r>
            <a:r>
              <a:rPr lang="ru-RU" dirty="0">
                <a:solidFill>
                  <a:schemeClr val="tx1"/>
                </a:solidFill>
              </a:rPr>
              <a:t> сил в </a:t>
            </a:r>
            <a:r>
              <a:rPr lang="ru-RU" dirty="0" err="1">
                <a:solidFill>
                  <a:schemeClr val="tx1"/>
                </a:solidFill>
              </a:rPr>
              <a:t>створенні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єдиного</a:t>
            </a:r>
            <a:r>
              <a:rPr lang="ru-RU" dirty="0">
                <a:solidFill>
                  <a:schemeClr val="tx1"/>
                </a:solidFill>
              </a:rPr>
              <a:t> результату в конкретному </a:t>
            </a:r>
            <a:r>
              <a:rPr lang="ru-RU" dirty="0" err="1">
                <a:solidFill>
                  <a:schemeClr val="tx1"/>
                </a:solidFill>
              </a:rPr>
              <a:t>напрямку</a:t>
            </a:r>
            <a:r>
              <a:rPr lang="ru-RU" dirty="0" smtClean="0">
                <a:solidFill>
                  <a:schemeClr val="tx1"/>
                </a:solidFill>
              </a:rPr>
              <a:t>).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962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923192"/>
            <a:ext cx="10058400" cy="814168"/>
          </a:xfrm>
        </p:spPr>
        <p:txBody>
          <a:bodyPr/>
          <a:lstStyle/>
          <a:p>
            <a:pPr algn="ctr"/>
            <a:r>
              <a:rPr lang="uk-UA" b="1" dirty="0" smtClean="0"/>
              <a:t>14. Сучасні </a:t>
            </a:r>
            <a:r>
              <a:rPr lang="uk-UA" b="1" dirty="0"/>
              <a:t>гомеопатичні препарати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8069" y="1895975"/>
            <a:ext cx="11087679" cy="4023360"/>
          </a:xfrm>
        </p:spPr>
        <p:txBody>
          <a:bodyPr>
            <a:normAutofit/>
          </a:bodyPr>
          <a:lstStyle/>
          <a:p>
            <a:pPr algn="just"/>
            <a:r>
              <a:rPr lang="uk-UA" b="1" i="1" dirty="0" err="1">
                <a:solidFill>
                  <a:schemeClr val="accent2"/>
                </a:solidFill>
              </a:rPr>
              <a:t>Ін'єль</a:t>
            </a:r>
            <a:r>
              <a:rPr lang="uk-UA" b="1" i="1" dirty="0">
                <a:solidFill>
                  <a:schemeClr val="accent2"/>
                </a:solidFill>
              </a:rPr>
              <a:t>-препарати</a:t>
            </a:r>
            <a:r>
              <a:rPr lang="uk-UA" b="1" dirty="0">
                <a:solidFill>
                  <a:schemeClr val="accent2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- </a:t>
            </a:r>
            <a:r>
              <a:rPr lang="uk-UA" dirty="0">
                <a:solidFill>
                  <a:schemeClr val="tx1"/>
                </a:solidFill>
              </a:rPr>
              <a:t>це ін'єкційні препарати з одного активного інгредієнта в декількох розведеннях. Наприклад, </a:t>
            </a:r>
            <a:r>
              <a:rPr lang="uk-UA" dirty="0" err="1">
                <a:solidFill>
                  <a:schemeClr val="tx1"/>
                </a:solidFill>
              </a:rPr>
              <a:t>Ingeel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Bell-Belladonna</a:t>
            </a:r>
            <a:r>
              <a:rPr lang="uk-UA" dirty="0">
                <a:solidFill>
                  <a:schemeClr val="tx1"/>
                </a:solidFill>
              </a:rPr>
              <a:t> містить в одній ампулі D10, D20, D200, D1000 розведення беладони. Застосовуються при гострих і </a:t>
            </a:r>
            <a:r>
              <a:rPr lang="uk-UA" dirty="0" err="1">
                <a:solidFill>
                  <a:schemeClr val="tx1"/>
                </a:solidFill>
              </a:rPr>
              <a:t>підгострих</a:t>
            </a:r>
            <a:r>
              <a:rPr lang="uk-UA" dirty="0">
                <a:solidFill>
                  <a:schemeClr val="tx1"/>
                </a:solidFill>
              </a:rPr>
              <a:t> станах.</a:t>
            </a:r>
          </a:p>
          <a:p>
            <a:pPr algn="just"/>
            <a:r>
              <a:rPr lang="uk-UA" b="1" i="1" dirty="0">
                <a:solidFill>
                  <a:schemeClr val="accent2"/>
                </a:solidFill>
              </a:rPr>
              <a:t>Змішані </a:t>
            </a:r>
            <a:r>
              <a:rPr lang="uk-UA" b="1" i="1" dirty="0" err="1">
                <a:solidFill>
                  <a:schemeClr val="accent2"/>
                </a:solidFill>
              </a:rPr>
              <a:t>ін'єль</a:t>
            </a:r>
            <a:r>
              <a:rPr lang="uk-UA" b="1" i="1" dirty="0">
                <a:solidFill>
                  <a:schemeClr val="accent2"/>
                </a:solidFill>
              </a:rPr>
              <a:t>-препарати</a:t>
            </a:r>
            <a:r>
              <a:rPr lang="uk-UA" b="1" dirty="0">
                <a:solidFill>
                  <a:schemeClr val="accent2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складаються з декількох інгредієнтів. Їх назва відповідає </a:t>
            </a:r>
            <a:r>
              <a:rPr lang="uk-UA" dirty="0" err="1">
                <a:solidFill>
                  <a:schemeClr val="tx1"/>
                </a:solidFill>
              </a:rPr>
              <a:t>основноим</a:t>
            </a:r>
            <a:r>
              <a:rPr lang="uk-UA" dirty="0">
                <a:solidFill>
                  <a:schemeClr val="tx1"/>
                </a:solidFill>
              </a:rPr>
              <a:t> показання: </a:t>
            </a:r>
            <a:r>
              <a:rPr lang="uk-UA" dirty="0" err="1">
                <a:solidFill>
                  <a:schemeClr val="tx1"/>
                </a:solidFill>
              </a:rPr>
              <a:t>Angio-Ingeel</a:t>
            </a:r>
            <a:r>
              <a:rPr lang="uk-UA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Обидва види </a:t>
            </a:r>
            <a:r>
              <a:rPr lang="uk-UA" dirty="0" err="1">
                <a:solidFill>
                  <a:schemeClr val="tx1"/>
                </a:solidFill>
              </a:rPr>
              <a:t>ін'єль</a:t>
            </a:r>
            <a:r>
              <a:rPr lang="uk-UA" dirty="0">
                <a:solidFill>
                  <a:schemeClr val="tx1"/>
                </a:solidFill>
              </a:rPr>
              <a:t>-препаратів бувають звичайної і посиленої (</a:t>
            </a:r>
            <a:r>
              <a:rPr lang="uk-UA" dirty="0" err="1">
                <a:solidFill>
                  <a:schemeClr val="tx1"/>
                </a:solidFill>
              </a:rPr>
              <a:t>forte</a:t>
            </a:r>
            <a:r>
              <a:rPr lang="uk-UA" dirty="0">
                <a:solidFill>
                  <a:schemeClr val="tx1"/>
                </a:solidFill>
              </a:rPr>
              <a:t>) дії. Останнє досягається додатковим вмістом низьких потенцій основного компонента, використовується при хронічних захворюваннях.</a:t>
            </a:r>
          </a:p>
          <a:p>
            <a:pPr algn="just"/>
            <a:r>
              <a:rPr lang="uk-UA" b="1" i="1" dirty="0" err="1">
                <a:solidFill>
                  <a:schemeClr val="accent2"/>
                </a:solidFill>
              </a:rPr>
              <a:t>Гомакорди</a:t>
            </a:r>
            <a:r>
              <a:rPr lang="uk-UA" dirty="0"/>
              <a:t> - </a:t>
            </a:r>
            <a:r>
              <a:rPr lang="uk-UA" dirty="0">
                <a:solidFill>
                  <a:schemeClr val="tx1"/>
                </a:solidFill>
              </a:rPr>
              <a:t>це ін'єкційні та пероральні препарати у вигляді комбінації двох або трьох рядів потенцій різних ГП-засобів. Бувають звичайної і посиленої дії. Продовжують, підтримують і посилюють вплив ліків. Назва пов'язана з показанням для </a:t>
            </a:r>
            <a:r>
              <a:rPr lang="uk-UA" dirty="0" err="1">
                <a:solidFill>
                  <a:schemeClr val="tx1"/>
                </a:solidFill>
              </a:rPr>
              <a:t>одого</a:t>
            </a:r>
            <a:r>
              <a:rPr lang="uk-UA" dirty="0">
                <a:solidFill>
                  <a:schemeClr val="tx1"/>
                </a:solidFill>
              </a:rPr>
              <a:t> з головних компонентів і визначає їх застосування.</a:t>
            </a:r>
          </a:p>
        </p:txBody>
      </p:sp>
    </p:spTree>
    <p:extLst>
      <p:ext uri="{BB962C8B-B14F-4D97-AF65-F5344CB8AC3E}">
        <p14:creationId xmlns:p14="http://schemas.microsoft.com/office/powerpoint/2010/main" val="16191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/>
              <a:t>14. Сучасні </a:t>
            </a:r>
            <a:r>
              <a:rPr lang="uk-UA" b="1" dirty="0"/>
              <a:t>гомеопатичні препарати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789" y="1845734"/>
            <a:ext cx="11264202" cy="4023360"/>
          </a:xfrm>
        </p:spPr>
        <p:txBody>
          <a:bodyPr>
            <a:normAutofit/>
          </a:bodyPr>
          <a:lstStyle/>
          <a:p>
            <a:pPr algn="just"/>
            <a:r>
              <a:rPr lang="uk-UA" b="1" i="1" dirty="0">
                <a:solidFill>
                  <a:schemeClr val="accent2"/>
                </a:solidFill>
              </a:rPr>
              <a:t>Складно-поєднані препарати</a:t>
            </a:r>
            <a:r>
              <a:rPr lang="uk-UA" b="1" dirty="0">
                <a:solidFill>
                  <a:schemeClr val="accent2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включають від 5 до 30 найменувань потенцій.</a:t>
            </a:r>
          </a:p>
          <a:p>
            <a:pPr algn="just"/>
            <a:r>
              <a:rPr lang="uk-UA" b="1" i="1" dirty="0">
                <a:solidFill>
                  <a:schemeClr val="accent2"/>
                </a:solidFill>
              </a:rPr>
              <a:t>Складні органопрепарати (по </a:t>
            </a:r>
            <a:r>
              <a:rPr lang="uk-UA" b="1" i="1" dirty="0" err="1">
                <a:solidFill>
                  <a:schemeClr val="accent2"/>
                </a:solidFill>
              </a:rPr>
              <a:t>лікару</a:t>
            </a:r>
            <a:r>
              <a:rPr lang="uk-UA" b="1" i="1" dirty="0">
                <a:solidFill>
                  <a:schemeClr val="accent2"/>
                </a:solidFill>
              </a:rPr>
              <a:t> </a:t>
            </a:r>
            <a:r>
              <a:rPr lang="uk-UA" b="1" i="1" dirty="0" err="1">
                <a:solidFill>
                  <a:schemeClr val="accent2"/>
                </a:solidFill>
              </a:rPr>
              <a:t>Бланчі</a:t>
            </a:r>
            <a:r>
              <a:rPr lang="uk-UA" b="1" i="1" dirty="0">
                <a:solidFill>
                  <a:schemeClr val="accent2"/>
                </a:solidFill>
              </a:rPr>
              <a:t> Іво)</a:t>
            </a:r>
            <a:r>
              <a:rPr lang="uk-UA" b="1" dirty="0">
                <a:solidFill>
                  <a:schemeClr val="accent2"/>
                </a:solidFill>
              </a:rPr>
              <a:t>: </a:t>
            </a:r>
            <a:r>
              <a:rPr lang="uk-UA" dirty="0" err="1">
                <a:solidFill>
                  <a:schemeClr val="tx1"/>
                </a:solidFill>
              </a:rPr>
              <a:t>мукоза-композитум</a:t>
            </a:r>
            <a:r>
              <a:rPr lang="uk-UA" dirty="0">
                <a:solidFill>
                  <a:schemeClr val="tx1"/>
                </a:solidFill>
              </a:rPr>
              <a:t>, </a:t>
            </a:r>
            <a:r>
              <a:rPr lang="uk-UA" dirty="0" err="1">
                <a:solidFill>
                  <a:schemeClr val="tx1"/>
                </a:solidFill>
              </a:rPr>
              <a:t>дискус-композитум</a:t>
            </a:r>
            <a:r>
              <a:rPr lang="uk-UA" dirty="0">
                <a:solidFill>
                  <a:schemeClr val="tx1"/>
                </a:solidFill>
              </a:rPr>
              <a:t>, </a:t>
            </a:r>
            <a:r>
              <a:rPr lang="uk-UA" dirty="0" err="1">
                <a:solidFill>
                  <a:schemeClr val="tx1"/>
                </a:solidFill>
              </a:rPr>
              <a:t>тіреоідеа-композитум</a:t>
            </a:r>
            <a:r>
              <a:rPr lang="uk-UA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uk-UA" b="1" i="1" dirty="0">
                <a:solidFill>
                  <a:schemeClr val="accent2"/>
                </a:solidFill>
              </a:rPr>
              <a:t>Саркоди </a:t>
            </a:r>
            <a:r>
              <a:rPr lang="uk-UA" dirty="0">
                <a:solidFill>
                  <a:schemeClr val="tx1"/>
                </a:solidFill>
              </a:rPr>
              <a:t>- ГП-препарати у вигляді витяжок з різних здорових органів і тканин молодої великої рогатої худоби і свиней. Це можуть бути препарати з органів, в тому числі і крові і компонентів клітин (від органел до макромолекул), їх гідролізат, фільтрати і </a:t>
            </a:r>
            <a:r>
              <a:rPr lang="uk-UA" dirty="0" err="1">
                <a:solidFill>
                  <a:schemeClr val="tx1"/>
                </a:solidFill>
              </a:rPr>
              <a:t>ультрафільтрати</a:t>
            </a:r>
            <a:r>
              <a:rPr lang="uk-UA" dirty="0">
                <a:solidFill>
                  <a:schemeClr val="tx1"/>
                </a:solidFill>
              </a:rPr>
              <a:t> з рідин і суспензій, секрети органів (шлунковий сік, гормони, ферменти), сироватка крові та її фракції, мікробіологічні препарати. Саркоди діють на однойменні органи або функції, деякі з них збігаються зі своїми АП-аналогами, але відрізняються за своєю </a:t>
            </a:r>
            <a:r>
              <a:rPr lang="uk-UA" dirty="0" err="1">
                <a:solidFill>
                  <a:schemeClr val="tx1"/>
                </a:solidFill>
              </a:rPr>
              <a:t>фармакодинамікою</a:t>
            </a:r>
            <a:r>
              <a:rPr lang="uk-UA" dirty="0">
                <a:solidFill>
                  <a:schemeClr val="tx1"/>
                </a:solidFill>
              </a:rPr>
              <a:t>: в АП - це засіб замісної терапії, а в ГП -функціональної.</a:t>
            </a:r>
          </a:p>
        </p:txBody>
      </p:sp>
    </p:spTree>
    <p:extLst>
      <p:ext uri="{BB962C8B-B14F-4D97-AF65-F5344CB8AC3E}">
        <p14:creationId xmlns:p14="http://schemas.microsoft.com/office/powerpoint/2010/main" val="46734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14.Сучасні</a:t>
            </a:r>
            <a:r>
              <a:rPr lang="uk-UA" b="1" dirty="0" smtClean="0"/>
              <a:t> </a:t>
            </a:r>
            <a:r>
              <a:rPr lang="uk-UA" b="1" dirty="0"/>
              <a:t>гомеопатичні препарати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692" y="1906024"/>
            <a:ext cx="11314444" cy="4023360"/>
          </a:xfrm>
        </p:spPr>
        <p:txBody>
          <a:bodyPr>
            <a:normAutofit/>
          </a:bodyPr>
          <a:lstStyle/>
          <a:p>
            <a:pPr marL="0" indent="361950" algn="just"/>
            <a:r>
              <a:rPr lang="uk-UA" b="1" i="1" dirty="0" err="1">
                <a:solidFill>
                  <a:schemeClr val="accent2"/>
                </a:solidFill>
              </a:rPr>
              <a:t>Нозоди</a:t>
            </a:r>
            <a:r>
              <a:rPr lang="uk-UA" dirty="0"/>
              <a:t> </a:t>
            </a:r>
            <a:r>
              <a:rPr lang="uk-UA" dirty="0">
                <a:solidFill>
                  <a:schemeClr val="tx1"/>
                </a:solidFill>
              </a:rPr>
              <a:t>- стерильні лікарські препарати, приготовлені по ГП-технології з патологічно змінених органів чи тканин, компонентів або продуктів метаболізму тварин, людини і невірулентних мікроорганізмів (включаючи і віруси). </a:t>
            </a:r>
            <a:r>
              <a:rPr lang="uk-UA" dirty="0" err="1">
                <a:solidFill>
                  <a:schemeClr val="tx1"/>
                </a:solidFill>
              </a:rPr>
              <a:t>Нозоди</a:t>
            </a:r>
            <a:r>
              <a:rPr lang="uk-UA" dirty="0">
                <a:solidFill>
                  <a:schemeClr val="tx1"/>
                </a:solidFill>
              </a:rPr>
              <a:t> бувають </a:t>
            </a:r>
            <a:r>
              <a:rPr lang="uk-UA" b="1" dirty="0" err="1">
                <a:solidFill>
                  <a:schemeClr val="accent2"/>
                </a:solidFill>
              </a:rPr>
              <a:t>ізопатичні</a:t>
            </a:r>
            <a:r>
              <a:rPr lang="uk-UA" b="1" dirty="0">
                <a:solidFill>
                  <a:schemeClr val="accent2"/>
                </a:solidFill>
              </a:rPr>
              <a:t> (</a:t>
            </a:r>
            <a:r>
              <a:rPr lang="uk-UA" b="1" i="1" dirty="0" err="1">
                <a:solidFill>
                  <a:schemeClr val="accent2"/>
                </a:solidFill>
              </a:rPr>
              <a:t>аутонозоди</a:t>
            </a:r>
            <a:r>
              <a:rPr lang="uk-UA" b="1" dirty="0">
                <a:solidFill>
                  <a:schemeClr val="accent2"/>
                </a:solidFill>
              </a:rPr>
              <a:t>), </a:t>
            </a:r>
            <a:r>
              <a:rPr lang="uk-UA" dirty="0">
                <a:solidFill>
                  <a:schemeClr val="tx1"/>
                </a:solidFill>
              </a:rPr>
              <a:t>які готуються з субстратів хворого, і </a:t>
            </a:r>
            <a:r>
              <a:rPr lang="uk-UA" b="1" dirty="0" err="1">
                <a:solidFill>
                  <a:schemeClr val="accent2"/>
                </a:solidFill>
              </a:rPr>
              <a:t>гетеропатичні</a:t>
            </a:r>
            <a:r>
              <a:rPr lang="uk-UA" b="1" dirty="0">
                <a:solidFill>
                  <a:schemeClr val="accent2"/>
                </a:solidFill>
              </a:rPr>
              <a:t> (</a:t>
            </a:r>
            <a:r>
              <a:rPr lang="uk-UA" b="1" i="1" dirty="0" err="1">
                <a:solidFill>
                  <a:schemeClr val="accent2"/>
                </a:solidFill>
              </a:rPr>
              <a:t>гетеронозоди</a:t>
            </a:r>
            <a:r>
              <a:rPr lang="uk-UA" b="1" dirty="0">
                <a:solidFill>
                  <a:schemeClr val="accent2"/>
                </a:solidFill>
              </a:rPr>
              <a:t>) </a:t>
            </a:r>
            <a:r>
              <a:rPr lang="uk-UA" dirty="0">
                <a:solidFill>
                  <a:schemeClr val="tx1"/>
                </a:solidFill>
              </a:rPr>
              <a:t>- з чужорідних субстратів. Це фактично антигени, що стимулюють в організмі вироблення антитіл. Так діють специфічні </a:t>
            </a:r>
            <a:r>
              <a:rPr lang="uk-UA" dirty="0" err="1">
                <a:solidFill>
                  <a:schemeClr val="tx1"/>
                </a:solidFill>
              </a:rPr>
              <a:t>нозоди</a:t>
            </a:r>
            <a:r>
              <a:rPr lang="uk-UA" dirty="0">
                <a:solidFill>
                  <a:schemeClr val="tx1"/>
                </a:solidFill>
              </a:rPr>
              <a:t> з пухлинних клітин. Неспецифічні або широкого спектра (мазок із зіву) стимулюють фактори неспецифічного імунітету (γ-глобулін). </a:t>
            </a:r>
            <a:r>
              <a:rPr lang="uk-UA" dirty="0" err="1">
                <a:solidFill>
                  <a:schemeClr val="tx1"/>
                </a:solidFill>
              </a:rPr>
              <a:t>Нозоди</a:t>
            </a:r>
            <a:r>
              <a:rPr lang="uk-UA" dirty="0">
                <a:solidFill>
                  <a:schemeClr val="tx1"/>
                </a:solidFill>
              </a:rPr>
              <a:t> містять поодинокі потенції (Х6, СН6) і бувають комплексні (</a:t>
            </a:r>
            <a:r>
              <a:rPr lang="uk-UA" dirty="0" err="1">
                <a:solidFill>
                  <a:schemeClr val="tx1"/>
                </a:solidFill>
              </a:rPr>
              <a:t>mitte</a:t>
            </a:r>
            <a:r>
              <a:rPr lang="uk-UA" dirty="0">
                <a:solidFill>
                  <a:schemeClr val="tx1"/>
                </a:solidFill>
              </a:rPr>
              <a:t>) і навіть посилені (</a:t>
            </a:r>
            <a:r>
              <a:rPr lang="uk-UA" dirty="0" err="1">
                <a:solidFill>
                  <a:schemeClr val="tx1"/>
                </a:solidFill>
              </a:rPr>
              <a:t>forte</a:t>
            </a:r>
            <a:r>
              <a:rPr lang="uk-UA" dirty="0">
                <a:solidFill>
                  <a:schemeClr val="tx1"/>
                </a:solidFill>
              </a:rPr>
              <a:t>).</a:t>
            </a:r>
          </a:p>
          <a:p>
            <a:pPr marL="0" indent="361950" algn="just"/>
            <a:r>
              <a:rPr lang="uk-UA" dirty="0">
                <a:solidFill>
                  <a:schemeClr val="tx1"/>
                </a:solidFill>
              </a:rPr>
              <a:t>Застосовуються </a:t>
            </a:r>
            <a:r>
              <a:rPr lang="uk-UA" dirty="0" err="1">
                <a:solidFill>
                  <a:schemeClr val="tx1"/>
                </a:solidFill>
              </a:rPr>
              <a:t>нозоди</a:t>
            </a:r>
            <a:r>
              <a:rPr lang="uk-UA" dirty="0">
                <a:solidFill>
                  <a:schemeClr val="tx1"/>
                </a:solidFill>
              </a:rPr>
              <a:t> за загальними правилами ГП, згідно з якими вони, як і всі ГП-препарати, діють на весь організм людини у вигляді сигналу для запуску складної захисної системи (програми), що коректує злагодженість функцій і здоров'я людини.</a:t>
            </a:r>
          </a:p>
        </p:txBody>
      </p:sp>
    </p:spTree>
    <p:extLst>
      <p:ext uri="{BB962C8B-B14F-4D97-AF65-F5344CB8AC3E}">
        <p14:creationId xmlns:p14="http://schemas.microsoft.com/office/powerpoint/2010/main" val="317850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7044" y="2009670"/>
            <a:ext cx="11008899" cy="3046728"/>
          </a:xfrm>
        </p:spPr>
        <p:txBody>
          <a:bodyPr>
            <a:normAutofit/>
          </a:bodyPr>
          <a:lstStyle/>
          <a:p>
            <a:pPr marL="0" indent="361950" algn="just"/>
            <a:r>
              <a:rPr lang="uk-UA" b="1" i="1" dirty="0" smtClean="0">
                <a:solidFill>
                  <a:schemeClr val="accent2"/>
                </a:solidFill>
              </a:rPr>
              <a:t>Каталітичні </a:t>
            </a:r>
            <a:r>
              <a:rPr lang="uk-UA" b="1" i="1" dirty="0">
                <a:solidFill>
                  <a:schemeClr val="accent2"/>
                </a:solidFill>
              </a:rPr>
              <a:t>препарати</a:t>
            </a:r>
            <a:r>
              <a:rPr lang="uk-UA" b="1" i="1" dirty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– </a:t>
            </a:r>
            <a:r>
              <a:rPr lang="uk-UA" dirty="0" err="1">
                <a:solidFill>
                  <a:schemeClr val="tx1"/>
                </a:solidFill>
              </a:rPr>
              <a:t>підсилювані</a:t>
            </a:r>
            <a:r>
              <a:rPr lang="uk-UA" dirty="0">
                <a:solidFill>
                  <a:schemeClr val="tx1"/>
                </a:solidFill>
              </a:rPr>
              <a:t> за правилами ГП продукти обміну речовин, включають кислоти циклу лимонної кислоти і їх солі, </a:t>
            </a:r>
            <a:r>
              <a:rPr lang="uk-UA" dirty="0" err="1">
                <a:solidFill>
                  <a:schemeClr val="tx1"/>
                </a:solidFill>
              </a:rPr>
              <a:t>хінони</a:t>
            </a:r>
            <a:r>
              <a:rPr lang="uk-UA" dirty="0">
                <a:solidFill>
                  <a:schemeClr val="tx1"/>
                </a:solidFill>
              </a:rPr>
              <a:t> і каталізатори клітинного дихання, підсилюють продукти вуглеводного, ліпідного, білкового та пігментного обміну, метаболізму пуринових і </a:t>
            </a:r>
            <a:r>
              <a:rPr lang="uk-UA" dirty="0" err="1">
                <a:solidFill>
                  <a:schemeClr val="tx1"/>
                </a:solidFill>
              </a:rPr>
              <a:t>піримідинових</a:t>
            </a:r>
            <a:r>
              <a:rPr lang="uk-UA" dirty="0">
                <a:solidFill>
                  <a:schemeClr val="tx1"/>
                </a:solidFill>
              </a:rPr>
              <a:t> основ. Вони можуть бути </a:t>
            </a:r>
            <a:r>
              <a:rPr lang="uk-UA" dirty="0" err="1">
                <a:solidFill>
                  <a:schemeClr val="tx1"/>
                </a:solidFill>
              </a:rPr>
              <a:t>монопрепаратами</a:t>
            </a:r>
            <a:r>
              <a:rPr lang="uk-UA" dirty="0">
                <a:solidFill>
                  <a:schemeClr val="tx1"/>
                </a:solidFill>
              </a:rPr>
              <a:t> і комбінованими комплексами. Застосовуються в практиці ГП в області неврології, дерматології, гастроентерології, гематології, ендокринології, а також при алергічних і </a:t>
            </a:r>
            <a:r>
              <a:rPr lang="uk-UA" dirty="0" err="1">
                <a:solidFill>
                  <a:schemeClr val="tx1"/>
                </a:solidFill>
              </a:rPr>
              <a:t>аутоімунних</a:t>
            </a:r>
            <a:r>
              <a:rPr lang="uk-UA" dirty="0">
                <a:solidFill>
                  <a:schemeClr val="tx1"/>
                </a:solidFill>
              </a:rPr>
              <a:t> захворюваннях.</a:t>
            </a:r>
          </a:p>
          <a:p>
            <a:pPr marL="0" indent="361950" algn="just"/>
            <a:r>
              <a:rPr lang="uk-UA" dirty="0">
                <a:solidFill>
                  <a:schemeClr val="tx1"/>
                </a:solidFill>
              </a:rPr>
              <a:t>При всьому різноманітті класичних і сучасних ГП-препаратів зберігається єдине уявлення про виникнення лікувального ефекту як про результат </a:t>
            </a:r>
            <a:r>
              <a:rPr lang="uk-UA" dirty="0" err="1">
                <a:solidFill>
                  <a:schemeClr val="tx1"/>
                </a:solidFill>
              </a:rPr>
              <a:t>енерго</a:t>
            </a:r>
            <a:r>
              <a:rPr lang="uk-UA" dirty="0">
                <a:solidFill>
                  <a:schemeClr val="tx1"/>
                </a:solidFill>
              </a:rPr>
              <a:t>-інформаційних впливів, що забезпечують </a:t>
            </a:r>
            <a:r>
              <a:rPr lang="uk-UA" dirty="0" err="1">
                <a:solidFill>
                  <a:schemeClr val="tx1"/>
                </a:solidFill>
              </a:rPr>
              <a:t>біорезонансний</a:t>
            </a:r>
            <a:r>
              <a:rPr lang="uk-UA" dirty="0">
                <a:solidFill>
                  <a:schemeClr val="tx1"/>
                </a:solidFill>
              </a:rPr>
              <a:t> зв'язок між захисними процесами в організмі і їх </a:t>
            </a:r>
            <a:r>
              <a:rPr lang="uk-UA" dirty="0" err="1">
                <a:solidFill>
                  <a:schemeClr val="tx1"/>
                </a:solidFill>
              </a:rPr>
              <a:t>взаємопотенціюванням</a:t>
            </a:r>
            <a:r>
              <a:rPr lang="uk-UA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531444" y="808908"/>
            <a:ext cx="8596668" cy="89542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14. Сучасні </a:t>
            </a:r>
            <a:r>
              <a:rPr lang="uk-UA" b="1" dirty="0">
                <a:solidFill>
                  <a:schemeClr val="tx1"/>
                </a:solidFill>
              </a:rPr>
              <a:t>гомеопатичні препарати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39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73240"/>
            <a:ext cx="10058400" cy="106412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Питання для самоконтролю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2036653"/>
            <a:ext cx="10058400" cy="3339215"/>
          </a:xfrm>
        </p:spPr>
        <p:txBody>
          <a:bodyPr/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1. </a:t>
            </a:r>
            <a:r>
              <a:rPr lang="ru-RU" dirty="0" err="1">
                <a:solidFill>
                  <a:schemeClr val="tx1"/>
                </a:solidFill>
              </a:rPr>
              <a:t>Принципи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комплексної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гомеопатії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2. Характеристика </a:t>
            </a:r>
            <a:r>
              <a:rPr lang="ru-RU" dirty="0" err="1">
                <a:solidFill>
                  <a:schemeClr val="tx1"/>
                </a:solidFill>
              </a:rPr>
              <a:t>комплексних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форм.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3. </a:t>
            </a:r>
            <a:r>
              <a:rPr lang="ru-RU" dirty="0" err="1">
                <a:solidFill>
                  <a:schemeClr val="tx1"/>
                </a:solidFill>
              </a:rPr>
              <a:t>Технологія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виготовлення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твердих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комплексних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4. </a:t>
            </a:r>
            <a:r>
              <a:rPr lang="ru-RU" dirty="0" err="1">
                <a:solidFill>
                  <a:schemeClr val="tx1"/>
                </a:solidFill>
              </a:rPr>
              <a:t>Технологія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виготовлення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рідких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комплексних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5. </a:t>
            </a:r>
            <a:r>
              <a:rPr lang="ru-RU" dirty="0" err="1">
                <a:solidFill>
                  <a:schemeClr val="tx1"/>
                </a:solidFill>
              </a:rPr>
              <a:t>Особливості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потенціонування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комплексних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6. Контроль </a:t>
            </a:r>
            <a:r>
              <a:rPr lang="ru-RU" dirty="0" err="1">
                <a:solidFill>
                  <a:schemeClr val="tx1"/>
                </a:solidFill>
              </a:rPr>
              <a:t>якості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комплексних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7. </a:t>
            </a:r>
            <a:r>
              <a:rPr lang="ru-RU" dirty="0" err="1">
                <a:solidFill>
                  <a:schemeClr val="tx1"/>
                </a:solidFill>
              </a:rPr>
              <a:t>Оформлення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відпуску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комплексних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849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Список використаних джерел:</a:t>
            </a:r>
            <a:endParaRPr lang="uk-UA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731" y="1845734"/>
            <a:ext cx="10869104" cy="4023360"/>
          </a:xfrm>
        </p:spPr>
        <p:txBody>
          <a:bodyPr/>
          <a:lstStyle/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1. </a:t>
            </a:r>
            <a:r>
              <a:rPr lang="ru-RU" dirty="0" err="1" smtClean="0">
                <a:solidFill>
                  <a:schemeClr val="tx1"/>
                </a:solidFill>
              </a:rPr>
              <a:t>Гуцол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Л.П. </a:t>
            </a:r>
            <a:r>
              <a:rPr lang="ru-RU" dirty="0" err="1">
                <a:solidFill>
                  <a:schemeClr val="tx1"/>
                </a:solidFill>
              </a:rPr>
              <a:t>Основи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гомеопатії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Навчальний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посібник</a:t>
            </a:r>
            <a:r>
              <a:rPr lang="ru-RU" dirty="0">
                <a:solidFill>
                  <a:schemeClr val="tx1"/>
                </a:solidFill>
              </a:rPr>
              <a:t> / Лариса </a:t>
            </a:r>
            <a:r>
              <a:rPr lang="ru-RU" dirty="0" err="1">
                <a:solidFill>
                  <a:schemeClr val="tx1"/>
                </a:solidFill>
              </a:rPr>
              <a:t>Гуцол</a:t>
            </a:r>
            <a:r>
              <a:rPr lang="ru-RU" dirty="0">
                <a:solidFill>
                  <a:schemeClr val="tx1"/>
                </a:solidFill>
              </a:rPr>
              <a:t>. – </a:t>
            </a:r>
            <a:r>
              <a:rPr lang="ru-RU" dirty="0" err="1">
                <a:solidFill>
                  <a:schemeClr val="tx1"/>
                </a:solidFill>
              </a:rPr>
              <a:t>Вінниця</a:t>
            </a:r>
            <a:r>
              <a:rPr lang="ru-RU" dirty="0">
                <a:solidFill>
                  <a:schemeClr val="tx1"/>
                </a:solidFill>
              </a:rPr>
              <a:t>: нова книга. 2011. 344 с.</a:t>
            </a:r>
          </a:p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2. Основы </a:t>
            </a:r>
            <a:r>
              <a:rPr lang="ru-RU" dirty="0">
                <a:solidFill>
                  <a:schemeClr val="tx1"/>
                </a:solidFill>
              </a:rPr>
              <a:t>гомеопатической фармации: Учеб для студ. фар </a:t>
            </a:r>
            <a:r>
              <a:rPr lang="ru-RU" dirty="0" err="1">
                <a:solidFill>
                  <a:schemeClr val="tx1"/>
                </a:solidFill>
              </a:rPr>
              <a:t>мац.специальностей</a:t>
            </a:r>
            <a:r>
              <a:rPr lang="ru-RU" dirty="0">
                <a:solidFill>
                  <a:schemeClr val="tx1"/>
                </a:solidFill>
              </a:rPr>
              <a:t> вузов / А.И. Тихонов, С.А. Тихонова, Т.Г. Ярных, В.А. Соболева и др.; Под ред. А.И. Тихонова. – Х.: Изд-во НФАУ; Золотые страницы, 2002. – 574 с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 fontAlgn="base" hangingPunct="0"/>
            <a:r>
              <a:rPr lang="uk-UA" dirty="0">
                <a:solidFill>
                  <a:schemeClr val="tx1"/>
                </a:solidFill>
              </a:rPr>
              <a:t>3</a:t>
            </a:r>
            <a:r>
              <a:rPr lang="uk-UA" dirty="0" smtClean="0">
                <a:solidFill>
                  <a:schemeClr val="tx1"/>
                </a:solidFill>
              </a:rPr>
              <a:t>. </a:t>
            </a:r>
            <a:r>
              <a:rPr lang="uk-UA" dirty="0">
                <a:solidFill>
                  <a:schemeClr val="tx1"/>
                </a:solidFill>
              </a:rPr>
              <a:t>Гомеопатичні </a:t>
            </a:r>
            <a:r>
              <a:rPr lang="uk-UA" dirty="0" err="1">
                <a:solidFill>
                  <a:schemeClr val="tx1"/>
                </a:solidFill>
              </a:rPr>
              <a:t>препарти</a:t>
            </a:r>
            <a:r>
              <a:rPr lang="uk-UA" dirty="0">
                <a:solidFill>
                  <a:schemeClr val="tx1"/>
                </a:solidFill>
              </a:rPr>
              <a:t>: навчальний посібник / </a:t>
            </a:r>
            <a:r>
              <a:rPr lang="uk-UA" dirty="0" err="1">
                <a:solidFill>
                  <a:schemeClr val="tx1"/>
                </a:solidFill>
              </a:rPr>
              <a:t>упоряд</a:t>
            </a:r>
            <a:r>
              <a:rPr lang="uk-UA" dirty="0">
                <a:solidFill>
                  <a:schemeClr val="tx1"/>
                </a:solidFill>
              </a:rPr>
              <a:t> .: Борисюк І.Ю., </a:t>
            </a:r>
            <a:r>
              <a:rPr lang="uk-UA" dirty="0" err="1">
                <a:solidFill>
                  <a:schemeClr val="tx1"/>
                </a:solidFill>
              </a:rPr>
              <a:t>Фізор</a:t>
            </a:r>
            <a:r>
              <a:rPr lang="uk-UA" dirty="0">
                <a:solidFill>
                  <a:schemeClr val="tx1"/>
                </a:solidFill>
              </a:rPr>
              <a:t> Н.С., </a:t>
            </a:r>
            <a:r>
              <a:rPr lang="uk-UA" dirty="0" err="1">
                <a:solidFill>
                  <a:schemeClr val="tx1"/>
                </a:solidFill>
              </a:rPr>
              <a:t>Валіводзь</a:t>
            </a:r>
            <a:r>
              <a:rPr lang="uk-UA" dirty="0">
                <a:solidFill>
                  <a:schemeClr val="tx1"/>
                </a:solidFill>
              </a:rPr>
              <a:t> І.П. Одеса, </a:t>
            </a:r>
            <a:r>
              <a:rPr lang="uk-UA" dirty="0" err="1">
                <a:solidFill>
                  <a:schemeClr val="tx1"/>
                </a:solidFill>
              </a:rPr>
              <a:t>ОНМедУ</a:t>
            </a:r>
            <a:r>
              <a:rPr lang="uk-UA" dirty="0">
                <a:solidFill>
                  <a:schemeClr val="tx1"/>
                </a:solidFill>
              </a:rPr>
              <a:t>, 2020.-168 с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lvl="0" algn="just" fontAlgn="base" hangingPunct="0"/>
            <a:r>
              <a:rPr lang="uk-UA" dirty="0" smtClean="0">
                <a:solidFill>
                  <a:schemeClr val="tx1"/>
                </a:solidFill>
              </a:rPr>
              <a:t>4. Практикум </a:t>
            </a:r>
            <a:r>
              <a:rPr lang="uk-UA" dirty="0">
                <a:solidFill>
                  <a:schemeClr val="tx1"/>
                </a:solidFill>
              </a:rPr>
              <a:t>по технологи </a:t>
            </a:r>
            <a:r>
              <a:rPr lang="uk-UA" dirty="0" err="1" smtClean="0">
                <a:solidFill>
                  <a:schemeClr val="tx1"/>
                </a:solidFill>
              </a:rPr>
              <a:t>гомеопатических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препаратов</a:t>
            </a:r>
            <a:r>
              <a:rPr lang="uk-UA" dirty="0">
                <a:solidFill>
                  <a:schemeClr val="tx1"/>
                </a:solidFill>
              </a:rPr>
              <a:t>: Для </a:t>
            </a:r>
            <a:r>
              <a:rPr lang="uk-UA" dirty="0" err="1">
                <a:solidFill>
                  <a:schemeClr val="tx1"/>
                </a:solidFill>
              </a:rPr>
              <a:t>студ</a:t>
            </a:r>
            <a:r>
              <a:rPr lang="uk-UA" dirty="0">
                <a:solidFill>
                  <a:schemeClr val="tx1"/>
                </a:solidFill>
              </a:rPr>
              <a:t>. Фар </a:t>
            </a:r>
            <a:r>
              <a:rPr lang="uk-UA" dirty="0" err="1">
                <a:solidFill>
                  <a:schemeClr val="tx1"/>
                </a:solidFill>
              </a:rPr>
              <a:t>мац</a:t>
            </a:r>
            <a:r>
              <a:rPr lang="uk-UA" dirty="0">
                <a:solidFill>
                  <a:schemeClr val="tx1"/>
                </a:solidFill>
              </a:rPr>
              <a:t>. </a:t>
            </a:r>
            <a:r>
              <a:rPr lang="uk-UA" dirty="0" err="1">
                <a:solidFill>
                  <a:schemeClr val="tx1"/>
                </a:solidFill>
              </a:rPr>
              <a:t>вузов</a:t>
            </a:r>
            <a:r>
              <a:rPr lang="uk-UA" dirty="0">
                <a:solidFill>
                  <a:schemeClr val="tx1"/>
                </a:solidFill>
              </a:rPr>
              <a:t> и ф-</a:t>
            </a:r>
            <a:r>
              <a:rPr lang="uk-UA" dirty="0" err="1">
                <a:solidFill>
                  <a:schemeClr val="tx1"/>
                </a:solidFill>
              </a:rPr>
              <a:t>тов</a:t>
            </a:r>
            <a:r>
              <a:rPr lang="uk-UA" dirty="0">
                <a:solidFill>
                  <a:schemeClr val="tx1"/>
                </a:solidFill>
              </a:rPr>
              <a:t> / А.И. Тихонов, М.Ф. </a:t>
            </a:r>
            <a:r>
              <a:rPr lang="uk-UA" dirty="0" err="1">
                <a:solidFill>
                  <a:schemeClr val="tx1"/>
                </a:solidFill>
              </a:rPr>
              <a:t>Пасечник</a:t>
            </a:r>
            <a:r>
              <a:rPr lang="uk-UA" dirty="0">
                <a:solidFill>
                  <a:schemeClr val="tx1"/>
                </a:solidFill>
              </a:rPr>
              <a:t>, Т.Г. </a:t>
            </a:r>
            <a:r>
              <a:rPr lang="uk-UA" dirty="0" err="1">
                <a:solidFill>
                  <a:schemeClr val="tx1"/>
                </a:solidFill>
              </a:rPr>
              <a:t>Ярных</a:t>
            </a:r>
            <a:r>
              <a:rPr lang="uk-UA" dirty="0">
                <a:solidFill>
                  <a:schemeClr val="tx1"/>
                </a:solidFill>
              </a:rPr>
              <a:t>, Л.И. </a:t>
            </a:r>
            <a:r>
              <a:rPr lang="uk-UA" dirty="0" err="1">
                <a:solidFill>
                  <a:schemeClr val="tx1"/>
                </a:solidFill>
              </a:rPr>
              <a:t>Вишневская</a:t>
            </a:r>
            <a:r>
              <a:rPr lang="uk-UA" dirty="0">
                <a:solidFill>
                  <a:schemeClr val="tx1"/>
                </a:solidFill>
              </a:rPr>
              <a:t>, С.А. Тихонова; </a:t>
            </a:r>
            <a:r>
              <a:rPr lang="uk-UA" dirty="0" err="1">
                <a:solidFill>
                  <a:schemeClr val="tx1"/>
                </a:solidFill>
              </a:rPr>
              <a:t>Под</a:t>
            </a:r>
            <a:r>
              <a:rPr lang="uk-UA" dirty="0">
                <a:solidFill>
                  <a:schemeClr val="tx1"/>
                </a:solidFill>
              </a:rPr>
              <a:t> ред.. А.И. Тихонова. – Х.: </a:t>
            </a:r>
            <a:r>
              <a:rPr lang="uk-UA" dirty="0" err="1">
                <a:solidFill>
                  <a:schemeClr val="tx1"/>
                </a:solidFill>
              </a:rPr>
              <a:t>Оригинал</a:t>
            </a:r>
            <a:r>
              <a:rPr lang="uk-UA" dirty="0">
                <a:solidFill>
                  <a:schemeClr val="tx1"/>
                </a:solidFill>
              </a:rPr>
              <a:t>, 2006. – 160 с.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20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999" y="544835"/>
            <a:ext cx="10058400" cy="4023360"/>
          </a:xfrm>
        </p:spPr>
        <p:txBody>
          <a:bodyPr>
            <a:normAutofit/>
          </a:bodyPr>
          <a:lstStyle/>
          <a:p>
            <a:pPr algn="ctr"/>
            <a:r>
              <a:rPr lang="uk-UA" sz="8000" b="1" i="1" dirty="0" smtClean="0">
                <a:solidFill>
                  <a:schemeClr val="accent2">
                    <a:lumMod val="50000"/>
                  </a:schemeClr>
                </a:solidFill>
              </a:rPr>
              <a:t>Дякую за  увагу!</a:t>
            </a:r>
            <a:endParaRPr lang="uk-UA" sz="8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Як працює гомеопатія і чому вам не допоможе таке лікування :: Міський  лікувально-діагностичний центр м.Вінниця (МЛДЦ Вінниц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49" y="2556515"/>
            <a:ext cx="55245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192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1586</TotalTime>
  <Words>2875</Words>
  <Application>Microsoft Office PowerPoint</Application>
  <PresentationFormat>Широкоэкранный</PresentationFormat>
  <Paragraphs>175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Symbol</vt:lpstr>
      <vt:lpstr>Times New Roman</vt:lpstr>
      <vt:lpstr>Wingdings</vt:lpstr>
      <vt:lpstr>Ретро</vt:lpstr>
      <vt:lpstr>Презентация PowerPoint</vt:lpstr>
      <vt:lpstr>План</vt:lpstr>
      <vt:lpstr>Презентация PowerPoint</vt:lpstr>
      <vt:lpstr>2. Особливості технології комплексних препаратів</vt:lpstr>
      <vt:lpstr>3. Антигрипін (Antigrippin)</vt:lpstr>
      <vt:lpstr>4. Афлубін (Aflubin)</vt:lpstr>
      <vt:lpstr>5. Бронхо-гран (Broncho-gran)</vt:lpstr>
      <vt:lpstr>6. Гомеовокс (Homeovox)</vt:lpstr>
      <vt:lpstr>7. Кардіо-гран (Cardio-gran)</vt:lpstr>
      <vt:lpstr>Презентация PowerPoint</vt:lpstr>
      <vt:lpstr>9. Технологія рідких комплексних гомеопатичних лікарських форм</vt:lpstr>
      <vt:lpstr>10.Особливості приготуваня комбінованих мазей</vt:lpstr>
      <vt:lpstr>11. Спірні моменти, спрямовані проти комплексів</vt:lpstr>
      <vt:lpstr>12. Взаємодії в комплексних гомеопатичних лікарських препаратах</vt:lpstr>
      <vt:lpstr>13. Порівнянні гомеопатичні засоби</vt:lpstr>
      <vt:lpstr>14. Сучасні гомеопатичні препарати</vt:lpstr>
      <vt:lpstr>14. Сучасні гомеопатичні препарати</vt:lpstr>
      <vt:lpstr>14.Сучасні гомеопатичні препарати</vt:lpstr>
      <vt:lpstr>14. Сучасні гомеопатичні препарати</vt:lpstr>
      <vt:lpstr>Питання для самоконтролю</vt:lpstr>
      <vt:lpstr>Список використаних джерел: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30</cp:revision>
  <dcterms:created xsi:type="dcterms:W3CDTF">2021-04-05T10:52:12Z</dcterms:created>
  <dcterms:modified xsi:type="dcterms:W3CDTF">2021-08-05T17:26:47Z</dcterms:modified>
</cp:coreProperties>
</file>