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8" r:id="rId13"/>
    <p:sldId id="267" r:id="rId14"/>
    <p:sldId id="271" r:id="rId15"/>
    <p:sldId id="269" r:id="rId16"/>
    <p:sldId id="27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1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4EDB1B-EE7D-4943-9081-6F22B6A9984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112A62-68C0-4E1B-948B-7F9B791AA00F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uk-UA" dirty="0" smtClean="0"/>
            <a:t>До гомеопатичних лікарських форм твердої консистенції належать:</a:t>
          </a:r>
          <a:endParaRPr lang="ru-RU" dirty="0"/>
        </a:p>
      </dgm:t>
    </dgm:pt>
    <dgm:pt modelId="{B2B8485A-A81D-4DE8-8AFE-542CE15B447F}" type="parTrans" cxnId="{8C59B5CC-A77F-47E8-84B1-7D25E25B1EAF}">
      <dgm:prSet/>
      <dgm:spPr/>
      <dgm:t>
        <a:bodyPr/>
        <a:lstStyle/>
        <a:p>
          <a:endParaRPr lang="ru-RU"/>
        </a:p>
      </dgm:t>
    </dgm:pt>
    <dgm:pt modelId="{1FE828FE-3FF5-45D4-8FAD-7C8A086F387D}" type="sibTrans" cxnId="{8C59B5CC-A77F-47E8-84B1-7D25E25B1EAF}">
      <dgm:prSet/>
      <dgm:spPr/>
      <dgm:t>
        <a:bodyPr/>
        <a:lstStyle/>
        <a:p>
          <a:endParaRPr lang="ru-RU"/>
        </a:p>
      </dgm:t>
    </dgm:pt>
    <dgm:pt modelId="{5CB05E7D-4530-4F71-B2F2-D9F4309BDE08}">
      <dgm:prSet/>
      <dgm:spPr/>
      <dgm:t>
        <a:bodyPr/>
        <a:lstStyle/>
        <a:p>
          <a:pPr rtl="0"/>
          <a:r>
            <a:rPr lang="uk-UA" smtClean="0"/>
            <a:t>порошки, </a:t>
          </a:r>
          <a:endParaRPr lang="ru-RU"/>
        </a:p>
      </dgm:t>
    </dgm:pt>
    <dgm:pt modelId="{090CA752-86DC-4095-A4A0-56D57CDC8EB6}" type="parTrans" cxnId="{5DDD6862-2170-471D-A8AE-273002FF3373}">
      <dgm:prSet/>
      <dgm:spPr/>
      <dgm:t>
        <a:bodyPr/>
        <a:lstStyle/>
        <a:p>
          <a:endParaRPr lang="ru-RU"/>
        </a:p>
      </dgm:t>
    </dgm:pt>
    <dgm:pt modelId="{8E067199-0376-44A4-A1A9-96DD3501A2CC}" type="sibTrans" cxnId="{5DDD6862-2170-471D-A8AE-273002FF3373}">
      <dgm:prSet/>
      <dgm:spPr/>
      <dgm:t>
        <a:bodyPr/>
        <a:lstStyle/>
        <a:p>
          <a:endParaRPr lang="ru-RU"/>
        </a:p>
      </dgm:t>
    </dgm:pt>
    <dgm:pt modelId="{B9785325-C0CD-47FE-B416-9F4E6518ED72}">
      <dgm:prSet/>
      <dgm:spPr/>
      <dgm:t>
        <a:bodyPr/>
        <a:lstStyle/>
        <a:p>
          <a:pPr rtl="0"/>
          <a:r>
            <a:rPr lang="uk-UA" dirty="0" smtClean="0"/>
            <a:t>гранули (пілюлі, крупинки) і </a:t>
          </a:r>
          <a:endParaRPr lang="ru-RU" dirty="0"/>
        </a:p>
      </dgm:t>
    </dgm:pt>
    <dgm:pt modelId="{E14B8CA7-5EDE-4488-9409-DACC2DAF8D16}" type="parTrans" cxnId="{992EE19C-ED8B-4F19-A492-A404D41E866E}">
      <dgm:prSet/>
      <dgm:spPr/>
      <dgm:t>
        <a:bodyPr/>
        <a:lstStyle/>
        <a:p>
          <a:endParaRPr lang="ru-RU"/>
        </a:p>
      </dgm:t>
    </dgm:pt>
    <dgm:pt modelId="{DCB137EB-C583-40BA-B4D8-A9CE63BD1C34}" type="sibTrans" cxnId="{992EE19C-ED8B-4F19-A492-A404D41E866E}">
      <dgm:prSet/>
      <dgm:spPr/>
      <dgm:t>
        <a:bodyPr/>
        <a:lstStyle/>
        <a:p>
          <a:endParaRPr lang="ru-RU"/>
        </a:p>
      </dgm:t>
    </dgm:pt>
    <dgm:pt modelId="{89C69204-1838-407E-943D-1AD28C53029A}">
      <dgm:prSet/>
      <dgm:spPr/>
      <dgm:t>
        <a:bodyPr/>
        <a:lstStyle/>
        <a:p>
          <a:pPr rtl="0"/>
          <a:r>
            <a:rPr lang="uk-UA" dirty="0" smtClean="0"/>
            <a:t>таблетки, що використовуються для внутрішнього застосування. </a:t>
          </a:r>
          <a:endParaRPr lang="ru-RU" dirty="0"/>
        </a:p>
      </dgm:t>
    </dgm:pt>
    <dgm:pt modelId="{EFBD8F6D-7242-47C8-8BDB-47AB3A307F18}" type="parTrans" cxnId="{CF089029-5488-4F0D-AB6C-BB10DBA44304}">
      <dgm:prSet/>
      <dgm:spPr/>
      <dgm:t>
        <a:bodyPr/>
        <a:lstStyle/>
        <a:p>
          <a:endParaRPr lang="ru-RU"/>
        </a:p>
      </dgm:t>
    </dgm:pt>
    <dgm:pt modelId="{3F8AD05B-261D-48D4-983D-0446749A77B2}" type="sibTrans" cxnId="{CF089029-5488-4F0D-AB6C-BB10DBA44304}">
      <dgm:prSet/>
      <dgm:spPr/>
      <dgm:t>
        <a:bodyPr/>
        <a:lstStyle/>
        <a:p>
          <a:endParaRPr lang="ru-RU"/>
        </a:p>
      </dgm:t>
    </dgm:pt>
    <dgm:pt modelId="{BC8462F4-22CF-4A6E-B2E9-C334691C5673}" type="pres">
      <dgm:prSet presAssocID="{1D4EDB1B-EE7D-4943-9081-6F22B6A998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1A62B6-2AE5-40D2-A0EF-0FECE9A54569}" type="pres">
      <dgm:prSet presAssocID="{FD112A62-68C0-4E1B-948B-7F9B791AA0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FEFA47-49E3-4E60-A996-971DB648ABB8}" type="pres">
      <dgm:prSet presAssocID="{FD112A62-68C0-4E1B-948B-7F9B791AA00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59B5CC-A77F-47E8-84B1-7D25E25B1EAF}" srcId="{1D4EDB1B-EE7D-4943-9081-6F22B6A99844}" destId="{FD112A62-68C0-4E1B-948B-7F9B791AA00F}" srcOrd="0" destOrd="0" parTransId="{B2B8485A-A81D-4DE8-8AFE-542CE15B447F}" sibTransId="{1FE828FE-3FF5-45D4-8FAD-7C8A086F387D}"/>
    <dgm:cxn modelId="{CF089029-5488-4F0D-AB6C-BB10DBA44304}" srcId="{FD112A62-68C0-4E1B-948B-7F9B791AA00F}" destId="{89C69204-1838-407E-943D-1AD28C53029A}" srcOrd="2" destOrd="0" parTransId="{EFBD8F6D-7242-47C8-8BDB-47AB3A307F18}" sibTransId="{3F8AD05B-261D-48D4-983D-0446749A77B2}"/>
    <dgm:cxn modelId="{38C7372A-14F9-4EBA-B94C-A519357DE418}" type="presOf" srcId="{1D4EDB1B-EE7D-4943-9081-6F22B6A99844}" destId="{BC8462F4-22CF-4A6E-B2E9-C334691C5673}" srcOrd="0" destOrd="0" presId="urn:microsoft.com/office/officeart/2005/8/layout/vList2"/>
    <dgm:cxn modelId="{5F9DCC73-A3FF-46C5-A2E7-1B2C1E40A225}" type="presOf" srcId="{FD112A62-68C0-4E1B-948B-7F9B791AA00F}" destId="{531A62B6-2AE5-40D2-A0EF-0FECE9A54569}" srcOrd="0" destOrd="0" presId="urn:microsoft.com/office/officeart/2005/8/layout/vList2"/>
    <dgm:cxn modelId="{9A6D6D25-5731-42EB-BC82-D607E37F6F54}" type="presOf" srcId="{89C69204-1838-407E-943D-1AD28C53029A}" destId="{41FEFA47-49E3-4E60-A996-971DB648ABB8}" srcOrd="0" destOrd="2" presId="urn:microsoft.com/office/officeart/2005/8/layout/vList2"/>
    <dgm:cxn modelId="{5DDD6862-2170-471D-A8AE-273002FF3373}" srcId="{FD112A62-68C0-4E1B-948B-7F9B791AA00F}" destId="{5CB05E7D-4530-4F71-B2F2-D9F4309BDE08}" srcOrd="0" destOrd="0" parTransId="{090CA752-86DC-4095-A4A0-56D57CDC8EB6}" sibTransId="{8E067199-0376-44A4-A1A9-96DD3501A2CC}"/>
    <dgm:cxn modelId="{992EE19C-ED8B-4F19-A492-A404D41E866E}" srcId="{FD112A62-68C0-4E1B-948B-7F9B791AA00F}" destId="{B9785325-C0CD-47FE-B416-9F4E6518ED72}" srcOrd="1" destOrd="0" parTransId="{E14B8CA7-5EDE-4488-9409-DACC2DAF8D16}" sibTransId="{DCB137EB-C583-40BA-B4D8-A9CE63BD1C34}"/>
    <dgm:cxn modelId="{EBE3EF68-EFE6-4EFB-AACA-7FF602A8A629}" type="presOf" srcId="{5CB05E7D-4530-4F71-B2F2-D9F4309BDE08}" destId="{41FEFA47-49E3-4E60-A996-971DB648ABB8}" srcOrd="0" destOrd="0" presId="urn:microsoft.com/office/officeart/2005/8/layout/vList2"/>
    <dgm:cxn modelId="{F4EA3EAD-9F15-4B5F-B669-753A3808DDAE}" type="presOf" srcId="{B9785325-C0CD-47FE-B416-9F4E6518ED72}" destId="{41FEFA47-49E3-4E60-A996-971DB648ABB8}" srcOrd="0" destOrd="1" presId="urn:microsoft.com/office/officeart/2005/8/layout/vList2"/>
    <dgm:cxn modelId="{B5C6EA54-2196-45FB-920C-B84F656800AC}" type="presParOf" srcId="{BC8462F4-22CF-4A6E-B2E9-C334691C5673}" destId="{531A62B6-2AE5-40D2-A0EF-0FECE9A54569}" srcOrd="0" destOrd="0" presId="urn:microsoft.com/office/officeart/2005/8/layout/vList2"/>
    <dgm:cxn modelId="{3C4806C2-A180-4BA6-91A6-2C5E5AC103E0}" type="presParOf" srcId="{BC8462F4-22CF-4A6E-B2E9-C334691C5673}" destId="{41FEFA47-49E3-4E60-A996-971DB648ABB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1A62B6-2AE5-40D2-A0EF-0FECE9A54569}">
      <dsp:nvSpPr>
        <dsp:cNvPr id="0" name=""/>
        <dsp:cNvSpPr/>
      </dsp:nvSpPr>
      <dsp:spPr>
        <a:xfrm>
          <a:off x="0" y="10739"/>
          <a:ext cx="11331805" cy="1272960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shade val="92000"/>
                <a:satMod val="130000"/>
              </a:schemeClr>
            </a:gs>
            <a:gs pos="45000">
              <a:schemeClr val="accent2">
                <a:tint val="60000"/>
                <a:shade val="99000"/>
                <a:satMod val="120000"/>
              </a:schemeClr>
            </a:gs>
            <a:gs pos="100000">
              <a:schemeClr val="accent2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 smtClean="0"/>
            <a:t>До гомеопатичних лікарських форм твердої консистенції належать:</a:t>
          </a:r>
          <a:endParaRPr lang="ru-RU" sz="3200" kern="1200" dirty="0"/>
        </a:p>
      </dsp:txBody>
      <dsp:txXfrm>
        <a:off x="62141" y="72880"/>
        <a:ext cx="11207523" cy="1148678"/>
      </dsp:txXfrm>
    </dsp:sp>
    <dsp:sp modelId="{41FEFA47-49E3-4E60-A996-971DB648ABB8}">
      <dsp:nvSpPr>
        <dsp:cNvPr id="0" name=""/>
        <dsp:cNvSpPr/>
      </dsp:nvSpPr>
      <dsp:spPr>
        <a:xfrm>
          <a:off x="0" y="1283699"/>
          <a:ext cx="11331805" cy="1291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9785" tIns="40640" rIns="227584" bIns="4064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 smtClean="0"/>
            <a:t>порошки, </a:t>
          </a:r>
          <a:endParaRPr lang="ru-RU" sz="2500" kern="120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 dirty="0" smtClean="0"/>
            <a:t>гранули (пілюлі, крупинки) і </a:t>
          </a:r>
          <a:endParaRPr lang="ru-RU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 dirty="0" smtClean="0"/>
            <a:t>таблетки, що використовуються для внутрішнього застосування. </a:t>
          </a:r>
          <a:endParaRPr lang="ru-RU" sz="2500" kern="1200" dirty="0"/>
        </a:p>
      </dsp:txBody>
      <dsp:txXfrm>
        <a:off x="0" y="1283699"/>
        <a:ext cx="11331805" cy="1291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13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601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860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4162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891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4944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026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5966DE1-1C5B-4AF5-A369-13542C35B65E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685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5385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3698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3969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5966DE1-1C5B-4AF5-A369-13542C35B65E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56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ородавки: лікування гомеопатіє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50303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КАФЕДРА ТЕХНОЛОГІЇ 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ЛІКІВ</a:t>
            </a:r>
            <a:endParaRPr lang="uk-UA" sz="2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103554" y="2582944"/>
            <a:ext cx="9991072" cy="11489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dirty="0" err="1"/>
              <a:t>Технологія</a:t>
            </a:r>
            <a:r>
              <a:rPr lang="ru-RU" sz="3600" dirty="0"/>
              <a:t> </a:t>
            </a:r>
            <a:r>
              <a:rPr lang="ru-RU" sz="3600" dirty="0" err="1"/>
              <a:t>виготовлення</a:t>
            </a:r>
            <a:r>
              <a:rPr lang="ru-RU" sz="3600" dirty="0"/>
              <a:t> </a:t>
            </a:r>
            <a:r>
              <a:rPr lang="ru-RU" sz="3600" dirty="0" err="1"/>
              <a:t>твердих</a:t>
            </a:r>
            <a:r>
              <a:rPr lang="ru-RU" sz="3600" dirty="0"/>
              <a:t> </a:t>
            </a:r>
            <a:r>
              <a:rPr lang="ru-RU" sz="3600" dirty="0" err="1"/>
              <a:t>гомеопатичних</a:t>
            </a:r>
            <a:r>
              <a:rPr lang="ru-RU" sz="3600" dirty="0"/>
              <a:t> </a:t>
            </a:r>
            <a:r>
              <a:rPr lang="ru-RU" sz="3600" dirty="0" err="1"/>
              <a:t>лікарських</a:t>
            </a:r>
            <a:r>
              <a:rPr lang="ru-RU" sz="3600" dirty="0"/>
              <a:t> форм.</a:t>
            </a:r>
            <a:endParaRPr lang="uk-UA" sz="3600" b="1" dirty="0"/>
          </a:p>
        </p:txBody>
      </p:sp>
      <p:pic>
        <p:nvPicPr>
          <p:cNvPr id="8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49121" y="3842181"/>
            <a:ext cx="829993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PhD </a:t>
            </a:r>
            <a:r>
              <a:rPr lang="uk-UA" sz="2400" dirty="0"/>
              <a:t>практичне заняття з дисципліни </a:t>
            </a:r>
            <a:endParaRPr lang="en-US" sz="2400" dirty="0"/>
          </a:p>
          <a:p>
            <a:pPr algn="ctr"/>
            <a:r>
              <a:rPr lang="uk-UA" sz="2400"/>
              <a:t>«Гомеопатичні препарати»</a:t>
            </a:r>
            <a:endParaRPr lang="uk-U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981799" y="4613147"/>
            <a:ext cx="3136007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20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д.фарм.н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доц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Сущук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Н.А.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к.б.н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ас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Валіводзь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І.П.</a:t>
            </a:r>
          </a:p>
          <a:p>
            <a:pPr algn="r"/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ас.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Акішева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А.С. </a:t>
            </a:r>
            <a:endParaRPr lang="uk-UA" sz="20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950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План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6451" y="1895611"/>
            <a:ext cx="7514707" cy="4023360"/>
          </a:xfrm>
        </p:spPr>
        <p:txBody>
          <a:bodyPr/>
          <a:lstStyle/>
          <a:p>
            <a:r>
              <a:rPr lang="uk-UA" b="1" dirty="0">
                <a:solidFill>
                  <a:schemeClr val="tx1"/>
                </a:solidFill>
              </a:rPr>
              <a:t>1. Гомеопатичні ЛФ твердої </a:t>
            </a:r>
            <a:r>
              <a:rPr lang="uk-UA" b="1" dirty="0" smtClean="0">
                <a:solidFill>
                  <a:schemeClr val="tx1"/>
                </a:solidFill>
              </a:rPr>
              <a:t>консистенції</a:t>
            </a:r>
          </a:p>
          <a:p>
            <a:r>
              <a:rPr lang="uk-UA" b="1" dirty="0">
                <a:solidFill>
                  <a:schemeClr val="tx1"/>
                </a:solidFill>
              </a:rPr>
              <a:t>2. Порошки (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 smtClean="0">
                <a:solidFill>
                  <a:schemeClr val="tx1"/>
                </a:solidFill>
              </a:rPr>
              <a:t>)</a:t>
            </a:r>
          </a:p>
          <a:p>
            <a:pPr marL="0" indent="357188"/>
            <a:r>
              <a:rPr lang="ru-RU" b="1" dirty="0">
                <a:solidFill>
                  <a:schemeClr val="tx1"/>
                </a:solidFill>
              </a:rPr>
              <a:t>2.1. 1-й метод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тритурацій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§</a:t>
            </a:r>
            <a:r>
              <a:rPr lang="uk-UA" b="1" dirty="0" smtClean="0">
                <a:solidFill>
                  <a:schemeClr val="tx1"/>
                </a:solidFill>
              </a:rPr>
              <a:t>7</a:t>
            </a:r>
          </a:p>
          <a:p>
            <a:pPr marL="0" indent="357188"/>
            <a:r>
              <a:rPr lang="ru-RU" b="1" dirty="0">
                <a:solidFill>
                  <a:schemeClr val="tx1"/>
                </a:solidFill>
              </a:rPr>
              <a:t>2.2. 2-й метод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тритурацій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§</a:t>
            </a:r>
            <a:r>
              <a:rPr lang="uk-UA" b="1" dirty="0" smtClean="0">
                <a:solidFill>
                  <a:schemeClr val="tx1"/>
                </a:solidFill>
              </a:rPr>
              <a:t>8</a:t>
            </a:r>
          </a:p>
          <a:p>
            <a:pPr marL="0" indent="357188"/>
            <a:r>
              <a:rPr lang="ru-RU" b="1" dirty="0">
                <a:solidFill>
                  <a:schemeClr val="tx1"/>
                </a:solidFill>
              </a:rPr>
              <a:t>2.3. 3-й метод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тритурацій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§</a:t>
            </a:r>
            <a:r>
              <a:rPr lang="uk-UA" b="1" dirty="0" smtClean="0">
                <a:solidFill>
                  <a:schemeClr val="tx1"/>
                </a:solidFill>
              </a:rPr>
              <a:t>9</a:t>
            </a:r>
          </a:p>
          <a:p>
            <a:r>
              <a:rPr lang="ru-RU" b="1" dirty="0">
                <a:solidFill>
                  <a:schemeClr val="tx1"/>
                </a:solidFill>
              </a:rPr>
              <a:t>3. </a:t>
            </a:r>
            <a:r>
              <a:rPr lang="ru-RU" b="1" dirty="0" err="1">
                <a:solidFill>
                  <a:schemeClr val="tx1"/>
                </a:solidFill>
              </a:rPr>
              <a:t>Гранули</a:t>
            </a:r>
            <a:r>
              <a:rPr lang="ru-RU" b="1" dirty="0">
                <a:solidFill>
                  <a:schemeClr val="tx1"/>
                </a:solidFill>
              </a:rPr>
              <a:t> (</a:t>
            </a:r>
            <a:r>
              <a:rPr lang="ru-RU" b="1" dirty="0" err="1">
                <a:solidFill>
                  <a:schemeClr val="tx1"/>
                </a:solidFill>
              </a:rPr>
              <a:t>Granulae</a:t>
            </a:r>
            <a:r>
              <a:rPr lang="ru-RU" b="1" dirty="0" smtClean="0">
                <a:solidFill>
                  <a:schemeClr val="tx1"/>
                </a:solidFill>
              </a:rPr>
              <a:t>)</a:t>
            </a:r>
          </a:p>
          <a:p>
            <a:r>
              <a:rPr lang="uk-UA" b="1" dirty="0">
                <a:solidFill>
                  <a:schemeClr val="tx1"/>
                </a:solidFill>
              </a:rPr>
              <a:t>4. Таблетки (</a:t>
            </a:r>
            <a:r>
              <a:rPr lang="ru-RU" b="1" dirty="0" err="1">
                <a:solidFill>
                  <a:schemeClr val="tx1"/>
                </a:solidFill>
              </a:rPr>
              <a:t>Tabulettae</a:t>
            </a:r>
            <a:r>
              <a:rPr lang="uk-UA" b="1" dirty="0" smtClean="0">
                <a:solidFill>
                  <a:schemeClr val="tx1"/>
                </a:solidFill>
              </a:rPr>
              <a:t>)</a:t>
            </a:r>
          </a:p>
          <a:p>
            <a:r>
              <a:rPr lang="ru-RU" b="1" dirty="0">
                <a:solidFill>
                  <a:schemeClr val="tx1"/>
                </a:solidFill>
              </a:rPr>
              <a:t>5. </a:t>
            </a:r>
            <a:r>
              <a:rPr lang="ru-RU" b="1" dirty="0" err="1">
                <a:solidFill>
                  <a:schemeClr val="tx1"/>
                </a:solidFill>
              </a:rPr>
              <a:t>Оцінка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якості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зберігання</a:t>
            </a:r>
            <a:r>
              <a:rPr lang="ru-RU" b="1" dirty="0">
                <a:solidFill>
                  <a:schemeClr val="tx1"/>
                </a:solidFill>
              </a:rPr>
              <a:t> і </a:t>
            </a:r>
            <a:r>
              <a:rPr lang="ru-RU" b="1" dirty="0" err="1">
                <a:solidFill>
                  <a:schemeClr val="tx1"/>
                </a:solidFill>
              </a:rPr>
              <a:t>відпуск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препаратів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6. </a:t>
            </a:r>
            <a:r>
              <a:rPr lang="ru-RU" b="1" dirty="0" err="1">
                <a:solidFill>
                  <a:schemeClr val="tx1"/>
                </a:solidFill>
              </a:rPr>
              <a:t>Удосконалення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лікарських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препаратів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25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913" y="732179"/>
            <a:ext cx="10598727" cy="79178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1. Гомеопатичні ЛФ твердої консистенції</a:t>
            </a:r>
            <a:endParaRPr lang="uk-UA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404566" y="1872759"/>
          <a:ext cx="11331805" cy="2586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Горизонтальный свиток 3"/>
          <p:cNvSpPr/>
          <p:nvPr/>
        </p:nvSpPr>
        <p:spPr>
          <a:xfrm>
            <a:off x="358220" y="4807671"/>
            <a:ext cx="11576114" cy="1338606"/>
          </a:xfrm>
          <a:prstGeom prst="horizontalScroll">
            <a:avLst/>
          </a:prstGeom>
          <a:solidFill>
            <a:srgbClr val="FF99FF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dirty="0">
                <a:solidFill>
                  <a:schemeClr val="tx1"/>
                </a:solidFill>
              </a:rPr>
              <a:t>Зазначені лікарські форми не проковтують, а розсмоктують в роті. У гомеопатичній практиці найчастіше застосовуються крупинки і порошки.</a:t>
            </a:r>
          </a:p>
        </p:txBody>
      </p:sp>
    </p:spTree>
    <p:extLst>
      <p:ext uri="{BB962C8B-B14F-4D97-AF65-F5344CB8AC3E}">
        <p14:creationId xmlns:p14="http://schemas.microsoft.com/office/powerpoint/2010/main" val="317295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6134" y="141402"/>
            <a:ext cx="10058400" cy="728692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2. Порошки </a:t>
            </a:r>
            <a:r>
              <a:rPr lang="uk-UA" b="1" dirty="0">
                <a:solidFill>
                  <a:schemeClr val="tx1"/>
                </a:solidFill>
              </a:rPr>
              <a:t>(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2983" y="969042"/>
            <a:ext cx="11355529" cy="97288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358775" algn="just"/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 (порошкові розтирання) </a:t>
            </a:r>
            <a:r>
              <a:rPr lang="uk-UA" dirty="0">
                <a:solidFill>
                  <a:schemeClr val="tx1"/>
                </a:solidFill>
              </a:rPr>
              <a:t>готують з найрізноманітніших засобів (есенцій, тинктур, металів, мінеральних речовин, речовин тваринного походження і т. </a:t>
            </a:r>
            <a:r>
              <a:rPr lang="uk-UA" dirty="0" smtClean="0">
                <a:solidFill>
                  <a:schemeClr val="tx1"/>
                </a:solidFill>
              </a:rPr>
              <a:t>п.). </a:t>
            </a:r>
            <a:r>
              <a:rPr lang="ru-RU" dirty="0">
                <a:solidFill>
                  <a:schemeClr val="tx1"/>
                </a:solidFill>
              </a:rPr>
              <a:t>Як </a:t>
            </a:r>
            <a:r>
              <a:rPr lang="ru-RU" dirty="0" err="1">
                <a:solidFill>
                  <a:schemeClr val="tx1"/>
                </a:solidFill>
              </a:rPr>
              <a:t>розчинник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використовують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молочний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цукор</a:t>
            </a:r>
            <a:r>
              <a:rPr lang="ru-RU" dirty="0">
                <a:solidFill>
                  <a:schemeClr val="tx1"/>
                </a:solidFill>
              </a:rPr>
              <a:t>, тому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найменш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гігроскопічний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по одному з таких </a:t>
            </a:r>
            <a:r>
              <a:rPr lang="ru-RU" dirty="0" err="1">
                <a:solidFill>
                  <a:schemeClr val="tx1"/>
                </a:solidFill>
              </a:rPr>
              <a:t>методів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072" y="2040870"/>
            <a:ext cx="9229166" cy="415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1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79" y="207390"/>
            <a:ext cx="10058400" cy="6627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2.1. 1-й метод </a:t>
            </a:r>
            <a:r>
              <a:rPr lang="ru-RU" b="1" dirty="0" err="1" smtClean="0">
                <a:solidFill>
                  <a:schemeClr val="tx1"/>
                </a:solidFill>
              </a:rPr>
              <a:t>виготовлення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тритурацій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§7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754" y="950187"/>
            <a:ext cx="11321592" cy="3800922"/>
          </a:xfrm>
        </p:spPr>
        <p:txBody>
          <a:bodyPr>
            <a:normAutofit fontScale="92500" lnSpcReduction="10000"/>
          </a:bodyPr>
          <a:lstStyle/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1-й метод (</a:t>
            </a:r>
            <a:r>
              <a:rPr lang="ru-RU" dirty="0" err="1">
                <a:solidFill>
                  <a:schemeClr val="tx1"/>
                </a:solidFill>
              </a:rPr>
              <a:t>застосовується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розтирання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u="sng" dirty="0">
                <a:solidFill>
                  <a:srgbClr val="CC00CC"/>
                </a:solidFill>
              </a:rPr>
              <a:t>сухих </a:t>
            </a:r>
            <a:r>
              <a:rPr lang="ru-RU" b="1" u="sng" dirty="0" err="1">
                <a:solidFill>
                  <a:srgbClr val="CC00CC"/>
                </a:solidFill>
              </a:rPr>
              <a:t>лікарських</a:t>
            </a:r>
            <a:r>
              <a:rPr lang="ru-RU" b="1" u="sng" dirty="0">
                <a:solidFill>
                  <a:srgbClr val="CC00CC"/>
                </a:solidFill>
              </a:rPr>
              <a:t> </a:t>
            </a:r>
            <a:r>
              <a:rPr lang="ru-RU" b="1" u="sng" dirty="0" err="1">
                <a:solidFill>
                  <a:srgbClr val="CC00CC"/>
                </a:solidFill>
              </a:rPr>
              <a:t>речовин</a:t>
            </a:r>
            <a:r>
              <a:rPr lang="ru-RU" b="1" u="sng" dirty="0">
                <a:solidFill>
                  <a:srgbClr val="CC00CC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походження</a:t>
            </a:r>
            <a:r>
              <a:rPr lang="ru-RU" dirty="0">
                <a:solidFill>
                  <a:schemeClr val="tx1"/>
                </a:solidFill>
              </a:rPr>
              <a:t>). </a:t>
            </a:r>
            <a:r>
              <a:rPr lang="ru-RU" dirty="0" err="1">
                <a:solidFill>
                  <a:schemeClr val="tx1"/>
                </a:solidFill>
              </a:rPr>
              <a:t>Певна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розтирають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молочним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цукром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фарфоровій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ступці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відповідно</a:t>
            </a:r>
            <a:r>
              <a:rPr lang="ru-RU" dirty="0">
                <a:solidFill>
                  <a:schemeClr val="tx1"/>
                </a:solidFill>
              </a:rPr>
              <a:t> 1,0 г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і 9,0 г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 молочного за </a:t>
            </a:r>
            <a:r>
              <a:rPr lang="ru-RU" dirty="0" err="1">
                <a:solidFill>
                  <a:schemeClr val="tx1"/>
                </a:solidFill>
              </a:rPr>
              <a:t>десяткового</a:t>
            </a:r>
            <a:r>
              <a:rPr lang="ru-RU" dirty="0">
                <a:solidFill>
                  <a:schemeClr val="tx1"/>
                </a:solidFill>
              </a:rPr>
              <a:t> і 0,1 г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і 9,9 г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 молочного по </a:t>
            </a:r>
            <a:r>
              <a:rPr lang="ru-RU" dirty="0" err="1">
                <a:solidFill>
                  <a:schemeClr val="tx1"/>
                </a:solidFill>
              </a:rPr>
              <a:t>сотенної</a:t>
            </a:r>
            <a:r>
              <a:rPr lang="ru-RU" dirty="0">
                <a:solidFill>
                  <a:schemeClr val="tx1"/>
                </a:solidFill>
              </a:rPr>
              <a:t> шкалою).</a:t>
            </a: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При </a:t>
            </a:r>
            <a:r>
              <a:rPr lang="ru-RU" dirty="0" err="1">
                <a:solidFill>
                  <a:schemeClr val="tx1"/>
                </a:solidFill>
              </a:rPr>
              <a:t>цьому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кількість</a:t>
            </a:r>
            <a:r>
              <a:rPr lang="ru-RU" b="1" dirty="0">
                <a:solidFill>
                  <a:schemeClr val="tx1"/>
                </a:solidFill>
              </a:rPr>
              <a:t> молочного </a:t>
            </a:r>
            <a:r>
              <a:rPr lang="ru-RU" b="1" dirty="0" err="1">
                <a:solidFill>
                  <a:schemeClr val="tx1"/>
                </a:solidFill>
              </a:rPr>
              <a:t>цукру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ділять</a:t>
            </a:r>
            <a:r>
              <a:rPr lang="ru-RU" b="1" dirty="0">
                <a:solidFill>
                  <a:schemeClr val="tx1"/>
                </a:solidFill>
              </a:rPr>
              <a:t> на 3 </a:t>
            </a:r>
            <a:r>
              <a:rPr lang="ru-RU" b="1" dirty="0" err="1">
                <a:solidFill>
                  <a:schemeClr val="tx1"/>
                </a:solidFill>
              </a:rPr>
              <a:t>приблизно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рівні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частини</a:t>
            </a:r>
            <a:r>
              <a:rPr lang="ru-RU" dirty="0">
                <a:solidFill>
                  <a:schemeClr val="tx1"/>
                </a:solidFill>
              </a:rPr>
              <a:t>. Першу </a:t>
            </a:r>
            <a:r>
              <a:rPr lang="ru-RU" dirty="0" err="1">
                <a:solidFill>
                  <a:schemeClr val="tx1"/>
                </a:solidFill>
              </a:rPr>
              <a:t>частину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поміщають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фарфорову</a:t>
            </a:r>
            <a:r>
              <a:rPr lang="ru-RU" dirty="0">
                <a:solidFill>
                  <a:schemeClr val="tx1"/>
                </a:solidFill>
              </a:rPr>
              <a:t> ступку і </a:t>
            </a:r>
            <a:r>
              <a:rPr lang="ru-RU" dirty="0" err="1">
                <a:solidFill>
                  <a:schemeClr val="tx1"/>
                </a:solidFill>
              </a:rPr>
              <a:t>перемішують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разів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затирання</a:t>
            </a:r>
            <a:r>
              <a:rPr lang="ru-RU" dirty="0">
                <a:solidFill>
                  <a:schemeClr val="tx1"/>
                </a:solidFill>
              </a:rPr>
              <a:t> пор ступки, </a:t>
            </a:r>
            <a:r>
              <a:rPr lang="ru-RU" dirty="0" err="1">
                <a:solidFill>
                  <a:schemeClr val="tx1"/>
                </a:solidFill>
              </a:rPr>
              <a:t>потім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додають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вихідні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й </a:t>
            </a:r>
            <a:r>
              <a:rPr lang="ru-RU" b="1" dirty="0" err="1">
                <a:solidFill>
                  <a:schemeClr val="tx1"/>
                </a:solidFill>
              </a:rPr>
              <a:t>розтирають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ретельно</a:t>
            </a:r>
            <a:r>
              <a:rPr lang="ru-RU" b="1" dirty="0">
                <a:solidFill>
                  <a:schemeClr val="tx1"/>
                </a:solidFill>
              </a:rPr>
              <a:t> з </a:t>
            </a:r>
            <a:r>
              <a:rPr lang="ru-RU" b="1" dirty="0" err="1">
                <a:solidFill>
                  <a:schemeClr val="tx1"/>
                </a:solidFill>
              </a:rPr>
              <a:t>зусиллям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протягом</a:t>
            </a:r>
            <a:r>
              <a:rPr lang="ru-RU" b="1" dirty="0">
                <a:solidFill>
                  <a:schemeClr val="tx1"/>
                </a:solidFill>
              </a:rPr>
              <a:t> 6 </a:t>
            </a:r>
            <a:r>
              <a:rPr lang="ru-RU" b="1" dirty="0" err="1">
                <a:solidFill>
                  <a:schemeClr val="tx1"/>
                </a:solidFill>
              </a:rPr>
              <a:t>хвилин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після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чого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протягом</a:t>
            </a:r>
            <a:r>
              <a:rPr lang="ru-RU" b="1" dirty="0">
                <a:solidFill>
                  <a:schemeClr val="tx1"/>
                </a:solidFill>
              </a:rPr>
              <a:t> 4 </a:t>
            </a:r>
            <a:r>
              <a:rPr lang="ru-RU" b="1" dirty="0" err="1">
                <a:solidFill>
                  <a:schemeClr val="tx1"/>
                </a:solidFill>
              </a:rPr>
              <a:t>хвилин</a:t>
            </a:r>
            <a:r>
              <a:rPr lang="ru-RU" b="1" dirty="0">
                <a:solidFill>
                  <a:schemeClr val="tx1"/>
                </a:solidFill>
              </a:rPr>
              <a:t> соскабливают і </a:t>
            </a:r>
            <a:r>
              <a:rPr lang="ru-RU" b="1" dirty="0" err="1">
                <a:solidFill>
                  <a:schemeClr val="tx1"/>
                </a:solidFill>
              </a:rPr>
              <a:t>перемішують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знову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розтирають</a:t>
            </a:r>
            <a:r>
              <a:rPr lang="ru-RU" b="1" dirty="0">
                <a:solidFill>
                  <a:schemeClr val="tx1"/>
                </a:solidFill>
              </a:rPr>
              <a:t> 6 </a:t>
            </a:r>
            <a:r>
              <a:rPr lang="ru-RU" b="1" dirty="0" err="1">
                <a:solidFill>
                  <a:schemeClr val="tx1"/>
                </a:solidFill>
              </a:rPr>
              <a:t>хвилин</a:t>
            </a:r>
            <a:r>
              <a:rPr lang="ru-RU" b="1" dirty="0">
                <a:solidFill>
                  <a:schemeClr val="tx1"/>
                </a:solidFill>
              </a:rPr>
              <a:t> і </a:t>
            </a:r>
            <a:r>
              <a:rPr lang="ru-RU" b="1" dirty="0" err="1">
                <a:solidFill>
                  <a:schemeClr val="tx1"/>
                </a:solidFill>
              </a:rPr>
              <a:t>знову</a:t>
            </a:r>
            <a:r>
              <a:rPr lang="ru-RU" b="1" dirty="0">
                <a:solidFill>
                  <a:schemeClr val="tx1"/>
                </a:solidFill>
              </a:rPr>
              <a:t> соскабливают </a:t>
            </a:r>
            <a:r>
              <a:rPr lang="ru-RU" b="1" dirty="0" err="1">
                <a:solidFill>
                  <a:schemeClr val="tx1"/>
                </a:solidFill>
              </a:rPr>
              <a:t>протягом</a:t>
            </a:r>
            <a:r>
              <a:rPr lang="ru-RU" b="1" dirty="0">
                <a:solidFill>
                  <a:schemeClr val="tx1"/>
                </a:solidFill>
              </a:rPr>
              <a:t> 4 </a:t>
            </a:r>
            <a:r>
              <a:rPr lang="ru-RU" b="1" dirty="0" err="1">
                <a:solidFill>
                  <a:schemeClr val="tx1"/>
                </a:solidFill>
              </a:rPr>
              <a:t>хвилин</a:t>
            </a:r>
            <a:r>
              <a:rPr lang="ru-RU" b="1" dirty="0">
                <a:solidFill>
                  <a:schemeClr val="tx1"/>
                </a:solidFill>
              </a:rPr>
              <a:t> 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Потім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додають</a:t>
            </a:r>
            <a:r>
              <a:rPr lang="ru-RU" dirty="0">
                <a:solidFill>
                  <a:schemeClr val="tx1"/>
                </a:solidFill>
              </a:rPr>
              <a:t> другу </a:t>
            </a:r>
            <a:r>
              <a:rPr lang="ru-RU" dirty="0" err="1">
                <a:solidFill>
                  <a:schemeClr val="tx1"/>
                </a:solidFill>
              </a:rPr>
              <a:t>третину</a:t>
            </a:r>
            <a:r>
              <a:rPr lang="ru-RU" dirty="0">
                <a:solidFill>
                  <a:schemeClr val="tx1"/>
                </a:solidFill>
              </a:rPr>
              <a:t> молочного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знову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розтирають</a:t>
            </a:r>
            <a:r>
              <a:rPr lang="ru-RU" dirty="0">
                <a:solidFill>
                  <a:schemeClr val="tx1"/>
                </a:solidFill>
              </a:rPr>
              <a:t> 6 </a:t>
            </a:r>
            <a:r>
              <a:rPr lang="ru-RU" dirty="0" err="1">
                <a:solidFill>
                  <a:schemeClr val="tx1"/>
                </a:solidFill>
              </a:rPr>
              <a:t>хвилин</a:t>
            </a:r>
            <a:r>
              <a:rPr lang="ru-RU" dirty="0">
                <a:solidFill>
                  <a:schemeClr val="tx1"/>
                </a:solidFill>
              </a:rPr>
              <a:t>, соскабливают, </a:t>
            </a:r>
            <a:r>
              <a:rPr lang="ru-RU" dirty="0" err="1">
                <a:solidFill>
                  <a:schemeClr val="tx1"/>
                </a:solidFill>
              </a:rPr>
              <a:t>перемішують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протягом</a:t>
            </a:r>
            <a:r>
              <a:rPr lang="ru-RU" dirty="0">
                <a:solidFill>
                  <a:schemeClr val="tx1"/>
                </a:solidFill>
              </a:rPr>
              <a:t> 4 </a:t>
            </a:r>
            <a:r>
              <a:rPr lang="ru-RU" dirty="0" err="1">
                <a:solidFill>
                  <a:schemeClr val="tx1"/>
                </a:solidFill>
              </a:rPr>
              <a:t>хвилин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повторюють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обидві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операції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ще</a:t>
            </a:r>
            <a:r>
              <a:rPr lang="ru-RU" dirty="0">
                <a:solidFill>
                  <a:schemeClr val="tx1"/>
                </a:solidFill>
              </a:rPr>
              <a:t> раз. </a:t>
            </a:r>
            <a:r>
              <a:rPr lang="ru-RU" dirty="0" err="1">
                <a:solidFill>
                  <a:schemeClr val="tx1"/>
                </a:solidFill>
              </a:rPr>
              <a:t>Нарешті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додають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решту</a:t>
            </a:r>
            <a:r>
              <a:rPr lang="ru-RU" dirty="0">
                <a:solidFill>
                  <a:schemeClr val="tx1"/>
                </a:solidFill>
              </a:rPr>
              <a:t> молочного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знову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двічі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повторюють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обидві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операції</a:t>
            </a:r>
            <a:r>
              <a:rPr lang="ru-RU" dirty="0">
                <a:solidFill>
                  <a:schemeClr val="tx1"/>
                </a:solidFill>
              </a:rPr>
              <a:t>, як </a:t>
            </a:r>
            <a:r>
              <a:rPr lang="ru-RU" dirty="0" err="1">
                <a:solidFill>
                  <a:schemeClr val="tx1"/>
                </a:solidFill>
              </a:rPr>
              <a:t>зазначено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вище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solidFill>
                  <a:schemeClr val="tx1"/>
                </a:solidFill>
              </a:rPr>
              <a:t>З огляду на, що процес розтирання має особливо важливе значення (зростає сила дії ліків), відповідно до керівництва «Гомеопатичні лікарські засоби», </a:t>
            </a:r>
            <a:r>
              <a:rPr lang="uk-UA" b="1" dirty="0">
                <a:solidFill>
                  <a:schemeClr val="tx1"/>
                </a:solidFill>
              </a:rPr>
              <a:t>кожну 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 готують шляхом ретельного подрібнення і змішування речовини і цукру молочного протягом 1 години</a:t>
            </a:r>
            <a:r>
              <a:rPr lang="uk-UA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46754" y="4617214"/>
            <a:ext cx="11321592" cy="140651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ru-RU" dirty="0" smtClean="0">
                <a:solidFill>
                  <a:schemeClr val="tx1"/>
                </a:solidFill>
              </a:rPr>
              <a:t>		</a:t>
            </a:r>
            <a:r>
              <a:rPr lang="ru-RU" b="1" dirty="0" err="1" smtClean="0">
                <a:solidFill>
                  <a:schemeClr val="tx1"/>
                </a:solidFill>
              </a:rPr>
              <a:t>Calcarea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iodata</a:t>
            </a:r>
            <a:r>
              <a:rPr lang="ru-RU" b="1" dirty="0" smtClean="0">
                <a:solidFill>
                  <a:schemeClr val="tx1"/>
                </a:solidFill>
              </a:rPr>
              <a:t> 3 </a:t>
            </a:r>
            <a:r>
              <a:rPr lang="ru-RU" b="1" dirty="0" err="1" smtClean="0">
                <a:solidFill>
                  <a:schemeClr val="tx1"/>
                </a:solidFill>
              </a:rPr>
              <a:t>trit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ru-RU" b="1" dirty="0" smtClean="0">
                <a:solidFill>
                  <a:schemeClr val="tx1"/>
                </a:solidFill>
              </a:rPr>
              <a:t>		На </a:t>
            </a:r>
            <a:r>
              <a:rPr lang="ru-RU" b="1" dirty="0" err="1" smtClean="0">
                <a:solidFill>
                  <a:schemeClr val="tx1"/>
                </a:solidFill>
              </a:rPr>
              <a:t>кінчику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кавової</a:t>
            </a:r>
            <a:r>
              <a:rPr lang="ru-RU" b="1" dirty="0" smtClean="0">
                <a:solidFill>
                  <a:schemeClr val="tx1"/>
                </a:solidFill>
              </a:rPr>
              <a:t> ложки 3-4 рази на день</a:t>
            </a: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ru-RU" dirty="0" err="1" smtClean="0">
                <a:solidFill>
                  <a:schemeClr val="tx1"/>
                </a:solidFill>
              </a:rPr>
              <a:t>Готують</a:t>
            </a:r>
            <a:r>
              <a:rPr lang="ru-RU" dirty="0" smtClean="0">
                <a:solidFill>
                  <a:schemeClr val="tx1"/>
                </a:solidFill>
              </a:rPr>
              <a:t> за </a:t>
            </a:r>
            <a:r>
              <a:rPr lang="ru-RU" dirty="0" err="1" smtClean="0">
                <a:solidFill>
                  <a:schemeClr val="tx1"/>
                </a:solidFill>
              </a:rPr>
              <a:t>цим</a:t>
            </a:r>
            <a:r>
              <a:rPr lang="ru-RU" dirty="0" smtClean="0">
                <a:solidFill>
                  <a:schemeClr val="tx1"/>
                </a:solidFill>
              </a:rPr>
              <a:t> рецептом </a:t>
            </a:r>
            <a:r>
              <a:rPr lang="ru-RU" dirty="0" err="1" smtClean="0">
                <a:solidFill>
                  <a:schemeClr val="tx1"/>
                </a:solidFill>
              </a:rPr>
              <a:t>Тритурації</a:t>
            </a:r>
            <a:r>
              <a:rPr lang="ru-RU" dirty="0" smtClean="0">
                <a:solidFill>
                  <a:schemeClr val="tx1"/>
                </a:solidFill>
              </a:rPr>
              <a:t> по 1-му методу і </a:t>
            </a:r>
            <a:r>
              <a:rPr lang="ru-RU" dirty="0" err="1" smtClean="0">
                <a:solidFill>
                  <a:schemeClr val="tx1"/>
                </a:solidFill>
              </a:rPr>
              <a:t>відповідно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оформляють</a:t>
            </a:r>
            <a:r>
              <a:rPr lang="ru-RU" dirty="0" smtClean="0">
                <a:solidFill>
                  <a:schemeClr val="tx1"/>
                </a:solidFill>
              </a:rPr>
              <a:t> до </a:t>
            </a:r>
            <a:r>
              <a:rPr lang="ru-RU" dirty="0" err="1" smtClean="0">
                <a:solidFill>
                  <a:schemeClr val="tx1"/>
                </a:solidFill>
              </a:rPr>
              <a:t>відпустки</a:t>
            </a:r>
            <a:r>
              <a:rPr lang="ru-RU" dirty="0" smtClean="0">
                <a:solidFill>
                  <a:schemeClr val="tx1"/>
                </a:solidFill>
              </a:rPr>
              <a:t> як </a:t>
            </a:r>
            <a:r>
              <a:rPr lang="ru-RU" dirty="0" err="1" smtClean="0">
                <a:solidFill>
                  <a:schemeClr val="tx1"/>
                </a:solidFill>
              </a:rPr>
              <a:t>неподілений</a:t>
            </a:r>
            <a:r>
              <a:rPr lang="ru-RU" dirty="0" smtClean="0">
                <a:solidFill>
                  <a:schemeClr val="tx1"/>
                </a:solidFill>
              </a:rPr>
              <a:t> порошок. Через те, </a:t>
            </a:r>
            <a:r>
              <a:rPr lang="ru-RU" dirty="0" err="1" smtClean="0">
                <a:solidFill>
                  <a:schemeClr val="tx1"/>
                </a:solidFill>
              </a:rPr>
              <a:t>що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кількість</a:t>
            </a:r>
            <a:r>
              <a:rPr lang="ru-RU" dirty="0" smtClean="0">
                <a:solidFill>
                  <a:schemeClr val="tx1"/>
                </a:solidFill>
              </a:rPr>
              <a:t> порошку не </a:t>
            </a:r>
            <a:r>
              <a:rPr lang="ru-RU" dirty="0" err="1" smtClean="0">
                <a:solidFill>
                  <a:schemeClr val="tx1"/>
                </a:solidFill>
              </a:rPr>
              <a:t>вказано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відпускають</a:t>
            </a:r>
            <a:r>
              <a:rPr lang="ru-RU" dirty="0" smtClean="0">
                <a:solidFill>
                  <a:schemeClr val="tx1"/>
                </a:solidFill>
              </a:rPr>
              <a:t> 10,0 г.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878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546" y="931862"/>
            <a:ext cx="6285977" cy="4527831"/>
          </a:xfrm>
          <a:prstGeom prst="rect">
            <a:avLst/>
          </a:prstGeom>
        </p:spPr>
      </p:pic>
      <p:pic>
        <p:nvPicPr>
          <p:cNvPr id="2050" name="Picture 2" descr="https://pres.in.ua/1-mehanizm-diyi-gomeopatichnih-likiv/img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523" y="931862"/>
            <a:ext cx="5824477" cy="436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16134" y="141402"/>
            <a:ext cx="10058400" cy="728692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2. Порошки </a:t>
            </a:r>
            <a:r>
              <a:rPr lang="uk-UA" b="1" dirty="0">
                <a:solidFill>
                  <a:schemeClr val="tx1"/>
                </a:solidFill>
              </a:rPr>
              <a:t>(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1812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Як ставитися до гомеопатії? | CRE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2122" y="301657"/>
            <a:ext cx="10058400" cy="74754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2.2. 2-й </a:t>
            </a:r>
            <a:r>
              <a:rPr lang="ru-RU" b="1" dirty="0">
                <a:solidFill>
                  <a:schemeClr val="tx1"/>
                </a:solidFill>
              </a:rPr>
              <a:t>метод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тритурацій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uk-UA" b="1" dirty="0" smtClean="0">
                <a:solidFill>
                  <a:schemeClr val="tx1"/>
                </a:solidFill>
              </a:rPr>
              <a:t>§8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926" y="1845734"/>
            <a:ext cx="11415860" cy="33578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358775" algn="just"/>
            <a:r>
              <a:rPr lang="ru-RU" sz="2800" dirty="0">
                <a:solidFill>
                  <a:schemeClr val="tx1"/>
                </a:solidFill>
              </a:rPr>
              <a:t>2-й метод (</a:t>
            </a:r>
            <a:r>
              <a:rPr lang="ru-RU" sz="2800" dirty="0" err="1">
                <a:solidFill>
                  <a:schemeClr val="tx1"/>
                </a:solidFill>
              </a:rPr>
              <a:t>застосовується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dirty="0">
                <a:solidFill>
                  <a:schemeClr val="tx1"/>
                </a:solidFill>
              </a:rPr>
              <a:t>для </a:t>
            </a:r>
            <a:r>
              <a:rPr lang="ru-RU" sz="2800" b="1" dirty="0" err="1">
                <a:solidFill>
                  <a:schemeClr val="tx1"/>
                </a:solidFill>
              </a:rPr>
              <a:t>приготування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u="sng" dirty="0" err="1">
                <a:solidFill>
                  <a:srgbClr val="CC00CC"/>
                </a:solidFill>
              </a:rPr>
              <a:t>тритурації</a:t>
            </a:r>
            <a:r>
              <a:rPr lang="ru-RU" sz="2800" b="1" u="sng" dirty="0">
                <a:solidFill>
                  <a:srgbClr val="CC00CC"/>
                </a:solidFill>
              </a:rPr>
              <a:t> з </a:t>
            </a:r>
            <a:r>
              <a:rPr lang="ru-RU" sz="2800" b="1" u="sng" dirty="0" err="1">
                <a:solidFill>
                  <a:srgbClr val="CC00CC"/>
                </a:solidFill>
              </a:rPr>
              <a:t>рідинами</a:t>
            </a:r>
            <a:r>
              <a:rPr lang="ru-RU" sz="2800" b="1" u="sng" dirty="0">
                <a:solidFill>
                  <a:srgbClr val="CC00CC"/>
                </a:solidFill>
              </a:rPr>
              <a:t> - </a:t>
            </a:r>
            <a:r>
              <a:rPr lang="ru-RU" sz="2800" b="1" u="sng" dirty="0" err="1">
                <a:solidFill>
                  <a:srgbClr val="CC00CC"/>
                </a:solidFill>
              </a:rPr>
              <a:t>розчинами</a:t>
            </a:r>
            <a:r>
              <a:rPr lang="ru-RU" sz="2800" b="1" u="sng" dirty="0">
                <a:solidFill>
                  <a:srgbClr val="CC00CC"/>
                </a:solidFill>
              </a:rPr>
              <a:t> </a:t>
            </a:r>
            <a:r>
              <a:rPr lang="ru-RU" sz="2800" b="1" u="sng" dirty="0" err="1">
                <a:solidFill>
                  <a:srgbClr val="CC00CC"/>
                </a:solidFill>
              </a:rPr>
              <a:t>водними</a:t>
            </a:r>
            <a:r>
              <a:rPr lang="ru-RU" sz="2800" b="1" u="sng" dirty="0">
                <a:solidFill>
                  <a:srgbClr val="CC00CC"/>
                </a:solidFill>
              </a:rPr>
              <a:t> </a:t>
            </a:r>
            <a:r>
              <a:rPr lang="ru-RU" sz="2800" b="1" u="sng" dirty="0" err="1">
                <a:solidFill>
                  <a:srgbClr val="CC00CC"/>
                </a:solidFill>
              </a:rPr>
              <a:t>або</a:t>
            </a:r>
            <a:r>
              <a:rPr lang="ru-RU" sz="2800" b="1" u="sng" dirty="0">
                <a:solidFill>
                  <a:srgbClr val="CC00CC"/>
                </a:solidFill>
              </a:rPr>
              <a:t> </a:t>
            </a:r>
            <a:r>
              <a:rPr lang="ru-RU" sz="2800" b="1" u="sng" dirty="0" err="1">
                <a:solidFill>
                  <a:srgbClr val="CC00CC"/>
                </a:solidFill>
              </a:rPr>
              <a:t>спиртовими</a:t>
            </a:r>
            <a:r>
              <a:rPr lang="ru-RU" sz="2800" dirty="0">
                <a:solidFill>
                  <a:schemeClr val="tx1"/>
                </a:solidFill>
              </a:rPr>
              <a:t>). Для </a:t>
            </a:r>
            <a:r>
              <a:rPr lang="ru-RU" sz="2800" dirty="0" err="1">
                <a:solidFill>
                  <a:schemeClr val="tx1"/>
                </a:solidFill>
              </a:rPr>
              <a:t>цього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беруть</a:t>
            </a:r>
            <a:r>
              <a:rPr lang="ru-RU" sz="2800" dirty="0">
                <a:solidFill>
                  <a:schemeClr val="tx1"/>
                </a:solidFill>
              </a:rPr>
              <a:t> 2 </a:t>
            </a:r>
            <a:r>
              <a:rPr lang="ru-RU" sz="2800" dirty="0" err="1">
                <a:solidFill>
                  <a:schemeClr val="tx1"/>
                </a:solidFill>
              </a:rPr>
              <a:t>краплі</a:t>
            </a:r>
            <a:r>
              <a:rPr lang="ru-RU" sz="2800" dirty="0">
                <a:solidFill>
                  <a:schemeClr val="tx1"/>
                </a:solidFill>
              </a:rPr>
              <a:t> водного </a:t>
            </a:r>
            <a:r>
              <a:rPr lang="ru-RU" sz="2800" dirty="0" err="1">
                <a:solidFill>
                  <a:schemeClr val="tx1"/>
                </a:solidFill>
              </a:rPr>
              <a:t>розчину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або</a:t>
            </a:r>
            <a:r>
              <a:rPr lang="ru-RU" sz="2800" dirty="0">
                <a:solidFill>
                  <a:schemeClr val="tx1"/>
                </a:solidFill>
              </a:rPr>
              <a:t> 4 </a:t>
            </a:r>
            <a:r>
              <a:rPr lang="ru-RU" sz="2800" dirty="0" err="1">
                <a:solidFill>
                  <a:schemeClr val="tx1"/>
                </a:solidFill>
              </a:rPr>
              <a:t>краплі</a:t>
            </a:r>
            <a:r>
              <a:rPr lang="ru-RU" sz="2800" dirty="0">
                <a:solidFill>
                  <a:schemeClr val="tx1"/>
                </a:solidFill>
              </a:rPr>
              <a:t> спиртового </a:t>
            </a:r>
            <a:r>
              <a:rPr lang="ru-RU" sz="2800" dirty="0" err="1">
                <a:solidFill>
                  <a:schemeClr val="tx1"/>
                </a:solidFill>
              </a:rPr>
              <a:t>розчину</a:t>
            </a:r>
            <a:r>
              <a:rPr lang="ru-RU" sz="2800" dirty="0">
                <a:solidFill>
                  <a:schemeClr val="tx1"/>
                </a:solidFill>
              </a:rPr>
              <a:t> основного </a:t>
            </a:r>
            <a:r>
              <a:rPr lang="ru-RU" sz="2800" dirty="0" err="1">
                <a:solidFill>
                  <a:schemeClr val="tx1"/>
                </a:solidFill>
              </a:rPr>
              <a:t>речовини</a:t>
            </a:r>
            <a:r>
              <a:rPr lang="ru-RU" sz="2800" dirty="0">
                <a:solidFill>
                  <a:schemeClr val="tx1"/>
                </a:solidFill>
              </a:rPr>
              <a:t> (0,1 г), </a:t>
            </a:r>
            <a:r>
              <a:rPr lang="ru-RU" sz="2800" dirty="0" err="1">
                <a:solidFill>
                  <a:schemeClr val="tx1"/>
                </a:solidFill>
              </a:rPr>
              <a:t>розтирають</a:t>
            </a:r>
            <a:r>
              <a:rPr lang="ru-RU" sz="2800" dirty="0">
                <a:solidFill>
                  <a:schemeClr val="tx1"/>
                </a:solidFill>
              </a:rPr>
              <a:t> за </a:t>
            </a:r>
            <a:r>
              <a:rPr lang="ru-RU" sz="2800" dirty="0" err="1">
                <a:solidFill>
                  <a:schemeClr val="tx1"/>
                </a:solidFill>
              </a:rPr>
              <a:t>наведеними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вище</a:t>
            </a:r>
            <a:r>
              <a:rPr lang="ru-RU" sz="2800" dirty="0">
                <a:solidFill>
                  <a:schemeClr val="tx1"/>
                </a:solidFill>
              </a:rPr>
              <a:t> правилами з 9,9 </a:t>
            </a:r>
            <a:r>
              <a:rPr lang="ru-RU" sz="2800" dirty="0" err="1">
                <a:solidFill>
                  <a:schemeClr val="tx1"/>
                </a:solidFill>
              </a:rPr>
              <a:t>частинами</a:t>
            </a:r>
            <a:r>
              <a:rPr lang="ru-RU" sz="2800" dirty="0">
                <a:solidFill>
                  <a:schemeClr val="tx1"/>
                </a:solidFill>
              </a:rPr>
              <a:t> молочного </a:t>
            </a:r>
            <a:r>
              <a:rPr lang="ru-RU" sz="2800" dirty="0" err="1">
                <a:solidFill>
                  <a:schemeClr val="tx1"/>
                </a:solidFill>
              </a:rPr>
              <a:t>цукру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отримують</a:t>
            </a:r>
            <a:r>
              <a:rPr lang="ru-RU" sz="2800" dirty="0">
                <a:solidFill>
                  <a:schemeClr val="tx1"/>
                </a:solidFill>
              </a:rPr>
              <a:t> перше </a:t>
            </a:r>
            <a:r>
              <a:rPr lang="ru-RU" sz="2800" dirty="0" err="1">
                <a:solidFill>
                  <a:schemeClr val="tx1"/>
                </a:solidFill>
              </a:rPr>
              <a:t>сотенне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або</a:t>
            </a:r>
            <a:r>
              <a:rPr lang="ru-RU" sz="2800" dirty="0">
                <a:solidFill>
                  <a:schemeClr val="tx1"/>
                </a:solidFill>
              </a:rPr>
              <a:t> друге </a:t>
            </a:r>
            <a:r>
              <a:rPr lang="ru-RU" sz="2800" dirty="0" err="1">
                <a:solidFill>
                  <a:schemeClr val="tx1"/>
                </a:solidFill>
              </a:rPr>
              <a:t>десяткове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розведення</a:t>
            </a:r>
            <a:r>
              <a:rPr lang="ru-RU" sz="2800" dirty="0">
                <a:solidFill>
                  <a:schemeClr val="tx1"/>
                </a:solidFill>
              </a:rPr>
              <a:t>. З </a:t>
            </a:r>
            <a:r>
              <a:rPr lang="ru-RU" sz="2800" dirty="0" err="1">
                <a:solidFill>
                  <a:schemeClr val="tx1"/>
                </a:solidFill>
              </a:rPr>
              <a:t>зміїних</a:t>
            </a:r>
            <a:r>
              <a:rPr lang="ru-RU" sz="2800" dirty="0">
                <a:solidFill>
                  <a:schemeClr val="tx1"/>
                </a:solidFill>
              </a:rPr>
              <a:t> отрут </a:t>
            </a:r>
            <a:r>
              <a:rPr lang="ru-RU" sz="2800" dirty="0" err="1">
                <a:solidFill>
                  <a:schemeClr val="tx1"/>
                </a:solidFill>
              </a:rPr>
              <a:t>спочатку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отримують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тритурації</a:t>
            </a:r>
            <a:r>
              <a:rPr lang="ru-RU" sz="2800" dirty="0">
                <a:solidFill>
                  <a:schemeClr val="tx1"/>
                </a:solidFill>
              </a:rPr>
              <a:t> з </a:t>
            </a:r>
            <a:r>
              <a:rPr lang="ru-RU" sz="2800" dirty="0" err="1">
                <a:solidFill>
                  <a:schemeClr val="tx1"/>
                </a:solidFill>
              </a:rPr>
              <a:t>молочним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цукром</a:t>
            </a:r>
            <a:r>
              <a:rPr lang="ru-RU" sz="2800" dirty="0">
                <a:solidFill>
                  <a:schemeClr val="tx1"/>
                </a:solidFill>
              </a:rPr>
              <a:t> до </a:t>
            </a:r>
            <a:r>
              <a:rPr lang="ru-RU" sz="2800" dirty="0" err="1">
                <a:solidFill>
                  <a:schemeClr val="tx1"/>
                </a:solidFill>
              </a:rPr>
              <a:t>третього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розведення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після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чого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розводять</a:t>
            </a:r>
            <a:r>
              <a:rPr lang="ru-RU" sz="2800" dirty="0">
                <a:solidFill>
                  <a:schemeClr val="tx1"/>
                </a:solidFill>
              </a:rPr>
              <a:t> спиртом і </a:t>
            </a:r>
            <a:r>
              <a:rPr lang="ru-RU" sz="2800" dirty="0" err="1">
                <a:solidFill>
                  <a:schemeClr val="tx1"/>
                </a:solidFill>
              </a:rPr>
              <a:t>відпускають</a:t>
            </a:r>
            <a:r>
              <a:rPr lang="ru-RU" sz="2800" dirty="0">
                <a:solidFill>
                  <a:schemeClr val="tx1"/>
                </a:solidFill>
              </a:rPr>
              <a:t> в </a:t>
            </a:r>
            <a:r>
              <a:rPr lang="ru-RU" sz="2800" dirty="0" err="1">
                <a:solidFill>
                  <a:schemeClr val="tx1"/>
                </a:solidFill>
              </a:rPr>
              <a:t>рідкому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вигляді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або</a:t>
            </a:r>
            <a:r>
              <a:rPr lang="ru-RU" sz="2800" dirty="0">
                <a:solidFill>
                  <a:schemeClr val="tx1"/>
                </a:solidFill>
              </a:rPr>
              <a:t> гранулах (</a:t>
            </a:r>
            <a:r>
              <a:rPr lang="ru-RU" sz="2800" dirty="0" err="1">
                <a:solidFill>
                  <a:schemeClr val="tx1"/>
                </a:solidFill>
              </a:rPr>
              <a:t>пігулках</a:t>
            </a:r>
            <a:r>
              <a:rPr lang="ru-RU" sz="2800" dirty="0">
                <a:solidFill>
                  <a:schemeClr val="tx1"/>
                </a:solidFill>
              </a:rPr>
              <a:t>), як </a:t>
            </a:r>
            <a:r>
              <a:rPr lang="ru-RU" sz="2800" dirty="0" err="1">
                <a:solidFill>
                  <a:schemeClr val="tx1"/>
                </a:solidFill>
              </a:rPr>
              <a:t>зазначено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нижче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endParaRPr lang="uk-U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85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4987" y="867266"/>
            <a:ext cx="10058400" cy="7569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2.3. 3-й </a:t>
            </a:r>
            <a:r>
              <a:rPr lang="ru-RU" b="1" dirty="0">
                <a:solidFill>
                  <a:schemeClr val="tx1"/>
                </a:solidFill>
              </a:rPr>
              <a:t>метод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тритурацій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uk-UA" b="1" dirty="0" smtClean="0">
                <a:solidFill>
                  <a:schemeClr val="tx1"/>
                </a:solidFill>
              </a:rPr>
              <a:t>§9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1174" y="1836306"/>
            <a:ext cx="11446026" cy="4423091"/>
          </a:xfrm>
        </p:spPr>
        <p:txBody>
          <a:bodyPr>
            <a:normAutofit lnSpcReduction="10000"/>
          </a:bodyPr>
          <a:lstStyle/>
          <a:p>
            <a:pPr marL="0" indent="358775" algn="just"/>
            <a:r>
              <a:rPr lang="ru-RU" dirty="0">
                <a:solidFill>
                  <a:schemeClr val="tx1"/>
                </a:solidFill>
              </a:rPr>
              <a:t>3-й метод (</a:t>
            </a:r>
            <a:r>
              <a:rPr lang="ru-RU" dirty="0" err="1">
                <a:solidFill>
                  <a:schemeClr val="tx1"/>
                </a:solidFill>
              </a:rPr>
              <a:t>застосовується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u="sng" dirty="0">
                <a:solidFill>
                  <a:srgbClr val="CC00CC"/>
                </a:solidFill>
              </a:rPr>
              <a:t>для </a:t>
            </a:r>
            <a:r>
              <a:rPr lang="ru-RU" b="1" u="sng" dirty="0" err="1">
                <a:solidFill>
                  <a:srgbClr val="CC00CC"/>
                </a:solidFill>
              </a:rPr>
              <a:t>приготування</a:t>
            </a:r>
            <a:r>
              <a:rPr lang="ru-RU" b="1" u="sng" dirty="0">
                <a:solidFill>
                  <a:srgbClr val="CC00CC"/>
                </a:solidFill>
              </a:rPr>
              <a:t> </a:t>
            </a:r>
            <a:r>
              <a:rPr lang="ru-RU" b="1" u="sng" dirty="0" err="1">
                <a:solidFill>
                  <a:srgbClr val="CC00CC"/>
                </a:solidFill>
              </a:rPr>
              <a:t>тритурації</a:t>
            </a:r>
            <a:r>
              <a:rPr lang="ru-RU" b="1" u="sng" dirty="0">
                <a:solidFill>
                  <a:srgbClr val="CC00CC"/>
                </a:solidFill>
              </a:rPr>
              <a:t> з </a:t>
            </a:r>
            <a:r>
              <a:rPr lang="ru-RU" b="1" u="sng" dirty="0" err="1">
                <a:solidFill>
                  <a:srgbClr val="CC00CC"/>
                </a:solidFill>
              </a:rPr>
              <a:t>есенцій</a:t>
            </a:r>
            <a:r>
              <a:rPr lang="ru-RU" b="1" u="sng" dirty="0">
                <a:solidFill>
                  <a:srgbClr val="CC00CC"/>
                </a:solidFill>
              </a:rPr>
              <a:t> і тинктур</a:t>
            </a:r>
            <a:r>
              <a:rPr lang="ru-RU" dirty="0">
                <a:solidFill>
                  <a:schemeClr val="tx1"/>
                </a:solidFill>
              </a:rPr>
              <a:t>). Для </a:t>
            </a:r>
            <a:r>
              <a:rPr lang="ru-RU" dirty="0" err="1">
                <a:solidFill>
                  <a:schemeClr val="tx1"/>
                </a:solidFill>
              </a:rPr>
              <a:t>цього</a:t>
            </a:r>
            <a:r>
              <a:rPr lang="ru-RU" dirty="0">
                <a:solidFill>
                  <a:schemeClr val="tx1"/>
                </a:solidFill>
              </a:rPr>
              <a:t> 2 </a:t>
            </a:r>
            <a:r>
              <a:rPr lang="ru-RU" dirty="0" err="1">
                <a:solidFill>
                  <a:schemeClr val="tx1"/>
                </a:solidFill>
              </a:rPr>
              <a:t>вагові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есенції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приготовленої</a:t>
            </a:r>
            <a:r>
              <a:rPr lang="ru-RU" dirty="0">
                <a:solidFill>
                  <a:schemeClr val="tx1"/>
                </a:solidFill>
              </a:rPr>
              <a:t> по 1-му і 2-му методам, </a:t>
            </a:r>
            <a:r>
              <a:rPr lang="ru-RU" dirty="0" err="1">
                <a:solidFill>
                  <a:schemeClr val="tx1"/>
                </a:solidFill>
              </a:rPr>
              <a:t>змішують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розтирають</a:t>
            </a:r>
            <a:r>
              <a:rPr lang="ru-RU" dirty="0">
                <a:solidFill>
                  <a:schemeClr val="tx1"/>
                </a:solidFill>
              </a:rPr>
              <a:t> по правилам з 99 </a:t>
            </a:r>
            <a:r>
              <a:rPr lang="ru-RU" dirty="0" err="1">
                <a:solidFill>
                  <a:schemeClr val="tx1"/>
                </a:solidFill>
              </a:rPr>
              <a:t>ваговими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частинами</a:t>
            </a:r>
            <a:r>
              <a:rPr lang="ru-RU" dirty="0">
                <a:solidFill>
                  <a:schemeClr val="tx1"/>
                </a:solidFill>
              </a:rPr>
              <a:t> молочного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, при </a:t>
            </a:r>
            <a:r>
              <a:rPr lang="ru-RU" dirty="0" err="1">
                <a:solidFill>
                  <a:schemeClr val="tx1"/>
                </a:solidFill>
              </a:rPr>
              <a:t>цьому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отримують</a:t>
            </a:r>
            <a:r>
              <a:rPr lang="ru-RU" dirty="0">
                <a:solidFill>
                  <a:schemeClr val="tx1"/>
                </a:solidFill>
              </a:rPr>
              <a:t> перше </a:t>
            </a:r>
            <a:r>
              <a:rPr lang="ru-RU" dirty="0" err="1">
                <a:solidFill>
                  <a:schemeClr val="tx1"/>
                </a:solidFill>
              </a:rPr>
              <a:t>сотенне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Інші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зазвичай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r>
              <a:rPr lang="ru-RU" dirty="0">
                <a:solidFill>
                  <a:schemeClr val="tx1"/>
                </a:solidFill>
              </a:rPr>
              <a:t>Для </a:t>
            </a:r>
            <a:r>
              <a:rPr lang="ru-RU" dirty="0" err="1">
                <a:solidFill>
                  <a:schemeClr val="tx1"/>
                </a:solidFill>
              </a:rPr>
              <a:t>отримання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першого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есенції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отриманої</a:t>
            </a:r>
            <a:r>
              <a:rPr lang="ru-RU" dirty="0">
                <a:solidFill>
                  <a:schemeClr val="tx1"/>
                </a:solidFill>
              </a:rPr>
              <a:t> 3-м методом, </a:t>
            </a:r>
            <a:r>
              <a:rPr lang="ru-RU" dirty="0" err="1">
                <a:solidFill>
                  <a:schemeClr val="tx1"/>
                </a:solidFill>
              </a:rPr>
              <a:t>беруть</a:t>
            </a:r>
            <a:r>
              <a:rPr lang="ru-RU" dirty="0">
                <a:solidFill>
                  <a:schemeClr val="tx1"/>
                </a:solidFill>
              </a:rPr>
              <a:t> 3 </a:t>
            </a:r>
            <a:r>
              <a:rPr lang="ru-RU" dirty="0" err="1">
                <a:solidFill>
                  <a:schemeClr val="tx1"/>
                </a:solidFill>
              </a:rPr>
              <a:t>вагові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есенції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розтирають</a:t>
            </a:r>
            <a:r>
              <a:rPr lang="ru-RU" dirty="0">
                <a:solidFill>
                  <a:schemeClr val="tx1"/>
                </a:solidFill>
              </a:rPr>
              <a:t> з 99 </a:t>
            </a:r>
            <a:r>
              <a:rPr lang="ru-RU" dirty="0" err="1">
                <a:solidFill>
                  <a:schemeClr val="tx1"/>
                </a:solidFill>
              </a:rPr>
              <a:t>ваговими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частинами</a:t>
            </a:r>
            <a:r>
              <a:rPr lang="ru-RU" dirty="0">
                <a:solidFill>
                  <a:schemeClr val="tx1"/>
                </a:solidFill>
              </a:rPr>
              <a:t> молочного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. При </a:t>
            </a:r>
            <a:r>
              <a:rPr lang="ru-RU" dirty="0" err="1">
                <a:solidFill>
                  <a:schemeClr val="tx1"/>
                </a:solidFill>
              </a:rPr>
              <a:t>змішуванні</a:t>
            </a:r>
            <a:r>
              <a:rPr lang="ru-RU" dirty="0">
                <a:solidFill>
                  <a:schemeClr val="tx1"/>
                </a:solidFill>
              </a:rPr>
              <a:t> 1 </a:t>
            </a:r>
            <a:r>
              <a:rPr lang="ru-RU" dirty="0" err="1">
                <a:solidFill>
                  <a:schemeClr val="tx1"/>
                </a:solidFill>
              </a:rPr>
              <a:t>вагової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тинктури</a:t>
            </a:r>
            <a:r>
              <a:rPr lang="ru-RU" dirty="0">
                <a:solidFill>
                  <a:schemeClr val="tx1"/>
                </a:solidFill>
              </a:rPr>
              <a:t> (яка </a:t>
            </a:r>
            <a:r>
              <a:rPr lang="ru-RU" dirty="0" err="1">
                <a:solidFill>
                  <a:schemeClr val="tx1"/>
                </a:solidFill>
              </a:rPr>
              <a:t>вже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першою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десяткової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потенцією</a:t>
            </a:r>
            <a:r>
              <a:rPr lang="ru-RU" dirty="0">
                <a:solidFill>
                  <a:schemeClr val="tx1"/>
                </a:solidFill>
              </a:rPr>
              <a:t>) з 99 </a:t>
            </a:r>
            <a:r>
              <a:rPr lang="ru-RU" dirty="0" err="1">
                <a:solidFill>
                  <a:schemeClr val="tx1"/>
                </a:solidFill>
              </a:rPr>
              <a:t>ваговими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частинами</a:t>
            </a:r>
            <a:r>
              <a:rPr lang="ru-RU" dirty="0">
                <a:solidFill>
                  <a:schemeClr val="tx1"/>
                </a:solidFill>
              </a:rPr>
              <a:t> молочного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виходить</a:t>
            </a:r>
            <a:r>
              <a:rPr lang="ru-RU" dirty="0">
                <a:solidFill>
                  <a:schemeClr val="tx1"/>
                </a:solidFill>
              </a:rPr>
              <a:t> перше </a:t>
            </a:r>
            <a:r>
              <a:rPr lang="ru-RU" dirty="0" err="1">
                <a:solidFill>
                  <a:schemeClr val="tx1"/>
                </a:solidFill>
              </a:rPr>
              <a:t>сотенне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Інші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зазвичай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r>
              <a:rPr lang="ru-RU" dirty="0" err="1">
                <a:solidFill>
                  <a:schemeClr val="tx1"/>
                </a:solidFill>
              </a:rPr>
              <a:t>Рідкі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порошків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тритурації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наступним</a:t>
            </a:r>
            <a:r>
              <a:rPr lang="ru-RU" dirty="0">
                <a:solidFill>
                  <a:schemeClr val="tx1"/>
                </a:solidFill>
              </a:rPr>
              <a:t> чином. 1 </a:t>
            </a:r>
            <a:r>
              <a:rPr lang="ru-RU" dirty="0" err="1">
                <a:solidFill>
                  <a:schemeClr val="tx1"/>
                </a:solidFill>
              </a:rPr>
              <a:t>вагову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тритурації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третьому</a:t>
            </a:r>
            <a:r>
              <a:rPr lang="ru-RU" dirty="0">
                <a:solidFill>
                  <a:schemeClr val="tx1"/>
                </a:solidFill>
              </a:rPr>
              <a:t> сотенному </a:t>
            </a:r>
            <a:r>
              <a:rPr lang="ru-RU" dirty="0" err="1">
                <a:solidFill>
                  <a:schemeClr val="tx1"/>
                </a:solidFill>
              </a:rPr>
              <a:t>розведенні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розчиняють</a:t>
            </a:r>
            <a:r>
              <a:rPr lang="ru-RU" dirty="0">
                <a:solidFill>
                  <a:schemeClr val="tx1"/>
                </a:solidFill>
              </a:rPr>
              <a:t> в 79 </a:t>
            </a:r>
            <a:r>
              <a:rPr lang="ru-RU" dirty="0" err="1">
                <a:solidFill>
                  <a:schemeClr val="tx1"/>
                </a:solidFill>
              </a:rPr>
              <a:t>вагових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частинах</a:t>
            </a:r>
            <a:r>
              <a:rPr lang="ru-RU" dirty="0">
                <a:solidFill>
                  <a:schemeClr val="tx1"/>
                </a:solidFill>
              </a:rPr>
              <a:t> води, </a:t>
            </a:r>
            <a:r>
              <a:rPr lang="ru-RU" dirty="0" err="1">
                <a:solidFill>
                  <a:schemeClr val="tx1"/>
                </a:solidFill>
              </a:rPr>
              <a:t>додають</a:t>
            </a:r>
            <a:r>
              <a:rPr lang="ru-RU" dirty="0">
                <a:solidFill>
                  <a:schemeClr val="tx1"/>
                </a:solidFill>
              </a:rPr>
              <a:t> 20 </a:t>
            </a:r>
            <a:r>
              <a:rPr lang="ru-RU" dirty="0" err="1">
                <a:solidFill>
                  <a:schemeClr val="tx1"/>
                </a:solidFill>
              </a:rPr>
              <a:t>вагових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</a:t>
            </a:r>
            <a:r>
              <a:rPr lang="ru-RU" dirty="0">
                <a:solidFill>
                  <a:schemeClr val="tx1"/>
                </a:solidFill>
              </a:rPr>
              <a:t> 90% </a:t>
            </a:r>
            <a:r>
              <a:rPr lang="ru-RU" dirty="0" err="1">
                <a:solidFill>
                  <a:schemeClr val="tx1"/>
                </a:solidFill>
              </a:rPr>
              <a:t>етилового</a:t>
            </a:r>
            <a:r>
              <a:rPr lang="ru-RU" dirty="0">
                <a:solidFill>
                  <a:schemeClr val="tx1"/>
                </a:solidFill>
              </a:rPr>
              <a:t> спирту і </a:t>
            </a:r>
            <a:r>
              <a:rPr lang="ru-RU" dirty="0" err="1">
                <a:solidFill>
                  <a:schemeClr val="tx1"/>
                </a:solidFill>
              </a:rPr>
              <a:t>збовтують</a:t>
            </a:r>
            <a:r>
              <a:rPr lang="ru-RU" dirty="0">
                <a:solidFill>
                  <a:schemeClr val="tx1"/>
                </a:solidFill>
              </a:rPr>
              <a:t> 10 раз в </a:t>
            </a:r>
            <a:r>
              <a:rPr lang="ru-RU" dirty="0" err="1">
                <a:solidFill>
                  <a:schemeClr val="tx1"/>
                </a:solidFill>
              </a:rPr>
              <a:t>посудині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наповненому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дві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третини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Виходить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4 (</a:t>
            </a:r>
            <a:r>
              <a:rPr lang="ru-RU" dirty="0" err="1">
                <a:solidFill>
                  <a:schemeClr val="tx1"/>
                </a:solidFill>
              </a:rPr>
              <a:t>четверте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сотенне</a:t>
            </a:r>
            <a:r>
              <a:rPr lang="ru-RU" dirty="0">
                <a:solidFill>
                  <a:schemeClr val="tx1"/>
                </a:solidFill>
              </a:rPr>
              <a:t>). Одну </a:t>
            </a:r>
            <a:r>
              <a:rPr lang="ru-RU" dirty="0" err="1">
                <a:solidFill>
                  <a:schemeClr val="tx1"/>
                </a:solidFill>
              </a:rPr>
              <a:t>вагову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4 </a:t>
            </a:r>
            <a:r>
              <a:rPr lang="ru-RU" dirty="0" err="1">
                <a:solidFill>
                  <a:schemeClr val="tx1"/>
                </a:solidFill>
              </a:rPr>
              <a:t>змішують</a:t>
            </a:r>
            <a:r>
              <a:rPr lang="ru-RU" dirty="0">
                <a:solidFill>
                  <a:schemeClr val="tx1"/>
                </a:solidFill>
              </a:rPr>
              <a:t> з 99 </a:t>
            </a:r>
            <a:r>
              <a:rPr lang="ru-RU" dirty="0" err="1">
                <a:solidFill>
                  <a:schemeClr val="tx1"/>
                </a:solidFill>
              </a:rPr>
              <a:t>ваговими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частинами</a:t>
            </a:r>
            <a:r>
              <a:rPr lang="ru-RU" dirty="0">
                <a:solidFill>
                  <a:schemeClr val="tx1"/>
                </a:solidFill>
              </a:rPr>
              <a:t> 45% </a:t>
            </a:r>
            <a:r>
              <a:rPr lang="ru-RU" dirty="0" err="1">
                <a:solidFill>
                  <a:schemeClr val="tx1"/>
                </a:solidFill>
              </a:rPr>
              <a:t>етилового</a:t>
            </a:r>
            <a:r>
              <a:rPr lang="ru-RU" dirty="0">
                <a:solidFill>
                  <a:schemeClr val="tx1"/>
                </a:solidFill>
              </a:rPr>
              <a:t> спирту, </a:t>
            </a:r>
            <a:r>
              <a:rPr lang="ru-RU" dirty="0" err="1">
                <a:solidFill>
                  <a:schemeClr val="tx1"/>
                </a:solidFill>
              </a:rPr>
              <a:t>збовтують</a:t>
            </a:r>
            <a:r>
              <a:rPr lang="ru-RU" dirty="0">
                <a:solidFill>
                  <a:schemeClr val="tx1"/>
                </a:solidFill>
              </a:rPr>
              <a:t> 10 раз - </a:t>
            </a:r>
            <a:r>
              <a:rPr lang="ru-RU" dirty="0" err="1">
                <a:solidFill>
                  <a:schemeClr val="tx1"/>
                </a:solidFill>
              </a:rPr>
              <a:t>виходить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5.</a:t>
            </a:r>
          </a:p>
          <a:p>
            <a:pPr marL="0" indent="358775" algn="just"/>
            <a:r>
              <a:rPr lang="ru-RU" dirty="0" err="1">
                <a:solidFill>
                  <a:schemeClr val="tx1"/>
                </a:solidFill>
              </a:rPr>
              <a:t>Наступні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сотенні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змішуванням</a:t>
            </a:r>
            <a:r>
              <a:rPr lang="ru-RU" dirty="0">
                <a:solidFill>
                  <a:schemeClr val="tx1"/>
                </a:solidFill>
              </a:rPr>
              <a:t> 1 </a:t>
            </a:r>
            <a:r>
              <a:rPr lang="ru-RU" dirty="0" err="1">
                <a:solidFill>
                  <a:schemeClr val="tx1"/>
                </a:solidFill>
              </a:rPr>
              <a:t>вагової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попереднього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і 99 </a:t>
            </a:r>
            <a:r>
              <a:rPr lang="ru-RU" dirty="0" err="1">
                <a:solidFill>
                  <a:schemeClr val="tx1"/>
                </a:solidFill>
              </a:rPr>
              <a:t>вагових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</a:t>
            </a:r>
            <a:r>
              <a:rPr lang="ru-RU" dirty="0">
                <a:solidFill>
                  <a:schemeClr val="tx1"/>
                </a:solidFill>
              </a:rPr>
              <a:t> 45% </a:t>
            </a:r>
            <a:r>
              <a:rPr lang="ru-RU" dirty="0" err="1">
                <a:solidFill>
                  <a:schemeClr val="tx1"/>
                </a:solidFill>
              </a:rPr>
              <a:t>етилового</a:t>
            </a:r>
            <a:r>
              <a:rPr lang="ru-RU" dirty="0">
                <a:solidFill>
                  <a:schemeClr val="tx1"/>
                </a:solidFill>
              </a:rPr>
              <a:t> спирту.</a:t>
            </a: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685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res.in.ua/1-mehanizm-diyi-gomeopatichnih-likiv/img3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24" y="1865116"/>
            <a:ext cx="536363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pres.in.ua/1-mehanizm-diyi-gomeopatichnih-likiv/img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666" y="1940530"/>
            <a:ext cx="5544816" cy="415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34987" y="867266"/>
            <a:ext cx="10058400" cy="7569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2.3. 3-й </a:t>
            </a:r>
            <a:r>
              <a:rPr lang="ru-RU" b="1" dirty="0">
                <a:solidFill>
                  <a:schemeClr val="tx1"/>
                </a:solidFill>
              </a:rPr>
              <a:t>метод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тритурацій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uk-UA" b="1" dirty="0" smtClean="0">
                <a:solidFill>
                  <a:schemeClr val="tx1"/>
                </a:solidFill>
              </a:rPr>
              <a:t>§9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294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0484" y="167897"/>
            <a:ext cx="10058400" cy="6410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3. </a:t>
            </a:r>
            <a:r>
              <a:rPr lang="ru-RU" b="1" dirty="0" err="1" smtClean="0"/>
              <a:t>Гранули</a:t>
            </a:r>
            <a:r>
              <a:rPr lang="ru-RU" b="1" dirty="0" smtClean="0"/>
              <a:t> </a:t>
            </a:r>
            <a:r>
              <a:rPr lang="ru-RU" b="1" dirty="0"/>
              <a:t>(</a:t>
            </a:r>
            <a:r>
              <a:rPr lang="ru-RU" b="1" dirty="0" err="1"/>
              <a:t>Granulae</a:t>
            </a:r>
            <a:r>
              <a:rPr lang="ru-RU" b="1" dirty="0"/>
              <a:t>)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5225" y="1006748"/>
            <a:ext cx="11585541" cy="2773400"/>
          </a:xfrm>
        </p:spPr>
        <p:txBody>
          <a:bodyPr>
            <a:normAutofit fontScale="92500" lnSpcReduction="20000"/>
          </a:bodyPr>
          <a:lstStyle/>
          <a:p>
            <a:pPr marL="0" indent="358775" algn="just"/>
            <a:r>
              <a:rPr lang="ru-RU" b="1" i="1" dirty="0" err="1">
                <a:solidFill>
                  <a:schemeClr val="tx1"/>
                </a:solidFill>
              </a:rPr>
              <a:t>Гранули</a:t>
            </a:r>
            <a:r>
              <a:rPr lang="ru-RU" b="1" i="1" dirty="0">
                <a:solidFill>
                  <a:schemeClr val="tx1"/>
                </a:solidFill>
              </a:rPr>
              <a:t> (</a:t>
            </a:r>
            <a:r>
              <a:rPr lang="ru-RU" b="1" i="1" dirty="0" err="1">
                <a:solidFill>
                  <a:schemeClr val="tx1"/>
                </a:solidFill>
              </a:rPr>
              <a:t>Granulae</a:t>
            </a:r>
            <a:r>
              <a:rPr lang="ru-RU" b="1" i="1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тростинного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вищої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якості</a:t>
            </a:r>
            <a:r>
              <a:rPr lang="ru-RU" dirty="0">
                <a:solidFill>
                  <a:schemeClr val="tx1"/>
                </a:solidFill>
              </a:rPr>
              <a:t>. При </a:t>
            </a:r>
            <a:r>
              <a:rPr lang="ru-RU" dirty="0" err="1">
                <a:solidFill>
                  <a:schemeClr val="tx1"/>
                </a:solidFill>
              </a:rPr>
              <a:t>необхідності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аптеках </a:t>
            </a:r>
            <a:r>
              <a:rPr lang="ru-RU" dirty="0" err="1">
                <a:solidFill>
                  <a:schemeClr val="tx1"/>
                </a:solidFill>
              </a:rPr>
              <a:t>гранули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насичуються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певною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рідких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есенції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тинктури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розчини</a:t>
            </a:r>
            <a:r>
              <a:rPr lang="ru-RU" dirty="0">
                <a:solidFill>
                  <a:schemeClr val="tx1"/>
                </a:solidFill>
              </a:rPr>
              <a:t> і т. Д.). </a:t>
            </a:r>
            <a:r>
              <a:rPr lang="ru-RU" dirty="0" err="1">
                <a:solidFill>
                  <a:schemeClr val="tx1"/>
                </a:solidFill>
              </a:rPr>
              <a:t>Після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цього</a:t>
            </a:r>
            <a:r>
              <a:rPr lang="ru-RU" dirty="0">
                <a:solidFill>
                  <a:schemeClr val="tx1"/>
                </a:solidFill>
              </a:rPr>
              <a:t> крупинки </a:t>
            </a:r>
            <a:r>
              <a:rPr lang="ru-RU" dirty="0" err="1">
                <a:solidFill>
                  <a:schemeClr val="tx1"/>
                </a:solidFill>
              </a:rPr>
              <a:t>висушують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кожна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вагу 0,032-0,033 г.</a:t>
            </a:r>
          </a:p>
          <a:p>
            <a:pPr marL="0" indent="358775" algn="just"/>
            <a:r>
              <a:rPr lang="ru-RU" i="1" dirty="0" err="1">
                <a:solidFill>
                  <a:schemeClr val="tx1"/>
                </a:solidFill>
              </a:rPr>
              <a:t>Якщо</a:t>
            </a:r>
            <a:r>
              <a:rPr lang="ru-RU" i="1" dirty="0">
                <a:solidFill>
                  <a:schemeClr val="tx1"/>
                </a:solidFill>
              </a:rPr>
              <a:t> в </a:t>
            </a:r>
            <a:r>
              <a:rPr lang="ru-RU" i="1" dirty="0" err="1">
                <a:solidFill>
                  <a:schemeClr val="tx1"/>
                </a:solidFill>
              </a:rPr>
              <a:t>рецепті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кількість</a:t>
            </a:r>
            <a:r>
              <a:rPr lang="ru-RU" i="1" dirty="0">
                <a:solidFill>
                  <a:schemeClr val="tx1"/>
                </a:solidFill>
              </a:rPr>
              <a:t> крупинок не прописано, то </a:t>
            </a:r>
            <a:r>
              <a:rPr lang="ru-RU" i="1" dirty="0" err="1">
                <a:solidFill>
                  <a:schemeClr val="tx1"/>
                </a:solidFill>
              </a:rPr>
              <a:t>їх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відпускають</a:t>
            </a:r>
            <a:r>
              <a:rPr lang="ru-RU" i="1" dirty="0">
                <a:solidFill>
                  <a:schemeClr val="tx1"/>
                </a:solidFill>
              </a:rPr>
              <a:t> 10,0 г. </a:t>
            </a:r>
            <a:r>
              <a:rPr lang="ru-RU" dirty="0" err="1">
                <a:solidFill>
                  <a:schemeClr val="tx1"/>
                </a:solidFill>
              </a:rPr>
              <a:t>Насичення</a:t>
            </a:r>
            <a:r>
              <a:rPr lang="ru-RU" dirty="0">
                <a:solidFill>
                  <a:schemeClr val="tx1"/>
                </a:solidFill>
              </a:rPr>
              <a:t> гранул проводиться таким чином. У посудину </a:t>
            </a:r>
            <a:r>
              <a:rPr lang="ru-RU" dirty="0" err="1">
                <a:solidFill>
                  <a:schemeClr val="tx1"/>
                </a:solidFill>
              </a:rPr>
              <a:t>завантажують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гранули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розрахунку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на 1 кг гранул </a:t>
            </a:r>
            <a:r>
              <a:rPr lang="ru-RU" b="1" dirty="0" err="1">
                <a:solidFill>
                  <a:schemeClr val="tx1"/>
                </a:solidFill>
              </a:rPr>
              <a:t>беруть</a:t>
            </a:r>
            <a:r>
              <a:rPr lang="ru-RU" b="1" dirty="0">
                <a:solidFill>
                  <a:schemeClr val="tx1"/>
                </a:solidFill>
              </a:rPr>
              <a:t> 10,0 г </a:t>
            </a:r>
            <a:r>
              <a:rPr lang="ru-RU" b="1" dirty="0" err="1">
                <a:solidFill>
                  <a:schemeClr val="tx1"/>
                </a:solidFill>
              </a:rPr>
              <a:t>відповідного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розведення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лікарського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додають</a:t>
            </a:r>
            <a:r>
              <a:rPr lang="ru-RU" dirty="0">
                <a:solidFill>
                  <a:schemeClr val="tx1"/>
                </a:solidFill>
              </a:rPr>
              <a:t> 10,0 г 60% </a:t>
            </a:r>
            <a:r>
              <a:rPr lang="ru-RU" dirty="0" err="1">
                <a:solidFill>
                  <a:schemeClr val="tx1"/>
                </a:solidFill>
              </a:rPr>
              <a:t>етилового</a:t>
            </a:r>
            <a:r>
              <a:rPr lang="ru-RU" dirty="0">
                <a:solidFill>
                  <a:schemeClr val="tx1"/>
                </a:solidFill>
              </a:rPr>
              <a:t> спирту, </a:t>
            </a:r>
            <a:r>
              <a:rPr lang="ru-RU" dirty="0" err="1">
                <a:solidFill>
                  <a:schemeClr val="tx1"/>
                </a:solidFill>
              </a:rPr>
              <a:t>щільно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закупорюють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струшують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протягом</a:t>
            </a:r>
            <a:r>
              <a:rPr lang="ru-RU" dirty="0">
                <a:solidFill>
                  <a:schemeClr val="tx1"/>
                </a:solidFill>
              </a:rPr>
              <a:t> 10 </a:t>
            </a:r>
            <a:r>
              <a:rPr lang="ru-RU" dirty="0" err="1">
                <a:solidFill>
                  <a:schemeClr val="tx1"/>
                </a:solidFill>
              </a:rPr>
              <a:t>хвилин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вручну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3-4 </a:t>
            </a:r>
            <a:r>
              <a:rPr lang="ru-RU" dirty="0" err="1">
                <a:solidFill>
                  <a:schemeClr val="tx1"/>
                </a:solidFill>
              </a:rPr>
              <a:t>хвилини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використанні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механізації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r>
              <a:rPr lang="ru-RU" dirty="0" err="1">
                <a:solidFill>
                  <a:schemeClr val="tx1"/>
                </a:solidFill>
              </a:rPr>
              <a:t>Гранули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сушать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після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пересипають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відповідну</a:t>
            </a:r>
            <a:r>
              <a:rPr lang="ru-RU" dirty="0">
                <a:solidFill>
                  <a:schemeClr val="tx1"/>
                </a:solidFill>
              </a:rPr>
              <a:t> тару. Не </a:t>
            </a:r>
            <a:r>
              <a:rPr lang="ru-RU" dirty="0" err="1">
                <a:solidFill>
                  <a:schemeClr val="tx1"/>
                </a:solidFill>
              </a:rPr>
              <a:t>можна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насичувати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гранули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ліками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приготованими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летючих</a:t>
            </a:r>
            <a:r>
              <a:rPr lang="ru-RU" dirty="0">
                <a:solidFill>
                  <a:schemeClr val="tx1"/>
                </a:solidFill>
              </a:rPr>
              <a:t>, пахучих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усіх</a:t>
            </a:r>
            <a:r>
              <a:rPr lang="ru-RU" dirty="0">
                <a:solidFill>
                  <a:schemeClr val="tx1"/>
                </a:solidFill>
              </a:rPr>
              <a:t> кислот в </a:t>
            </a:r>
            <a:r>
              <a:rPr lang="ru-RU" dirty="0" err="1">
                <a:solidFill>
                  <a:schemeClr val="tx1"/>
                </a:solidFill>
              </a:rPr>
              <a:t>концентрації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нижче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третього</a:t>
            </a:r>
            <a:r>
              <a:rPr lang="ru-RU" dirty="0">
                <a:solidFill>
                  <a:schemeClr val="tx1"/>
                </a:solidFill>
              </a:rPr>
              <a:t> сотенного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9991" y="3808428"/>
            <a:ext cx="3692557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1кг(1000г) гранул -10 г </a:t>
            </a:r>
            <a:r>
              <a:rPr lang="ru-RU" dirty="0" err="1" smtClean="0"/>
              <a:t>розведення</a:t>
            </a:r>
            <a:endParaRPr lang="ru-RU" dirty="0" smtClean="0"/>
          </a:p>
          <a:p>
            <a:r>
              <a:rPr lang="ru-RU" dirty="0" smtClean="0"/>
              <a:t>10г		-</a:t>
            </a:r>
            <a:r>
              <a:rPr lang="ru-RU" dirty="0" err="1" smtClean="0"/>
              <a:t>хг</a:t>
            </a:r>
            <a:r>
              <a:rPr lang="ru-RU" dirty="0" smtClean="0"/>
              <a:t> </a:t>
            </a:r>
            <a:r>
              <a:rPr lang="ru-RU" dirty="0" err="1" smtClean="0"/>
              <a:t>розведення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Х=10*10/1000=0,1 г </a:t>
            </a:r>
            <a:r>
              <a:rPr lang="ru-RU" dirty="0" err="1" smtClean="0"/>
              <a:t>розведення</a:t>
            </a:r>
            <a:r>
              <a:rPr lang="ru-RU" dirty="0" smtClean="0"/>
              <a:t>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</a:t>
            </a:r>
            <a:r>
              <a:rPr lang="en-US" dirty="0" smtClean="0"/>
              <a:t>	</a:t>
            </a:r>
            <a:r>
              <a:rPr lang="ru-RU" dirty="0" smtClean="0"/>
              <a:t> </a:t>
            </a:r>
            <a:r>
              <a:rPr lang="en-US" dirty="0" err="1" smtClean="0"/>
              <a:t>Tabacum</a:t>
            </a:r>
            <a:r>
              <a:rPr lang="en-US" dirty="0" smtClean="0"/>
              <a:t> C12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25" y="3474097"/>
            <a:ext cx="7329340" cy="328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38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03315"/>
            <a:ext cx="10058400" cy="8418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4. Таблетки </a:t>
            </a:r>
            <a:r>
              <a:rPr lang="uk-UA" b="1" dirty="0">
                <a:solidFill>
                  <a:schemeClr val="tx1"/>
                </a:solidFill>
              </a:rPr>
              <a:t>(</a:t>
            </a:r>
            <a:r>
              <a:rPr lang="ru-RU" b="1" dirty="0" err="1">
                <a:solidFill>
                  <a:schemeClr val="tx1"/>
                </a:solidFill>
              </a:rPr>
              <a:t>Tabulettae</a:t>
            </a:r>
            <a:r>
              <a:rPr lang="uk-UA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8775" algn="just"/>
            <a:r>
              <a:rPr lang="uk-UA" sz="2400" dirty="0">
                <a:solidFill>
                  <a:schemeClr val="tx1"/>
                </a:solidFill>
              </a:rPr>
              <a:t>Таблетки (</a:t>
            </a:r>
            <a:r>
              <a:rPr lang="ru-RU" sz="2400" dirty="0" err="1">
                <a:solidFill>
                  <a:schemeClr val="tx1"/>
                </a:solidFill>
              </a:rPr>
              <a:t>Tabulettae</a:t>
            </a:r>
            <a:r>
              <a:rPr lang="uk-UA" sz="2400" dirty="0">
                <a:solidFill>
                  <a:schemeClr val="tx1"/>
                </a:solidFill>
              </a:rPr>
              <a:t>) представляють собою ті ж </a:t>
            </a:r>
            <a:r>
              <a:rPr lang="uk-UA" sz="2400" dirty="0" err="1">
                <a:solidFill>
                  <a:schemeClr val="tx1"/>
                </a:solidFill>
              </a:rPr>
              <a:t>тритурації</a:t>
            </a:r>
            <a:r>
              <a:rPr lang="uk-UA" sz="2400" dirty="0">
                <a:solidFill>
                  <a:schemeClr val="tx1"/>
                </a:solidFill>
              </a:rPr>
              <a:t>, тому що їх пресують без додавання будь-яких допоміжних речовин, причому кожна таблетка відповідає разовій дозі </a:t>
            </a:r>
            <a:r>
              <a:rPr lang="uk-UA" sz="2400" dirty="0" err="1">
                <a:solidFill>
                  <a:schemeClr val="tx1"/>
                </a:solidFill>
              </a:rPr>
              <a:t>тритурації</a:t>
            </a:r>
            <a:r>
              <a:rPr lang="uk-UA" sz="2400" dirty="0">
                <a:solidFill>
                  <a:schemeClr val="tx1"/>
                </a:solidFill>
              </a:rPr>
              <a:t>, тобто близько 0,2 г. Приймають таблетки так само, як </a:t>
            </a:r>
            <a:r>
              <a:rPr lang="uk-UA" sz="2400" dirty="0" err="1">
                <a:solidFill>
                  <a:schemeClr val="tx1"/>
                </a:solidFill>
              </a:rPr>
              <a:t>тритурації</a:t>
            </a:r>
            <a:r>
              <a:rPr lang="uk-UA" sz="2400" dirty="0">
                <a:solidFill>
                  <a:schemeClr val="tx1"/>
                </a:solidFill>
              </a:rPr>
              <a:t> і крупинки. </a:t>
            </a:r>
            <a:r>
              <a:rPr lang="ru-RU" sz="2400" dirty="0">
                <a:solidFill>
                  <a:schemeClr val="tx1"/>
                </a:solidFill>
              </a:rPr>
              <a:t>За кордоном в </a:t>
            </a:r>
            <a:r>
              <a:rPr lang="ru-RU" sz="2400" dirty="0" err="1">
                <a:solidFill>
                  <a:schemeClr val="tx1"/>
                </a:solidFill>
              </a:rPr>
              <a:t>даний</a:t>
            </a:r>
            <a:r>
              <a:rPr lang="ru-RU" sz="2400" dirty="0">
                <a:solidFill>
                  <a:schemeClr val="tx1"/>
                </a:solidFill>
              </a:rPr>
              <a:t> час </a:t>
            </a:r>
            <a:r>
              <a:rPr lang="ru-RU" sz="2400" dirty="0" err="1">
                <a:solidFill>
                  <a:schemeClr val="tx1"/>
                </a:solidFill>
              </a:rPr>
              <a:t>готують</a:t>
            </a:r>
            <a:r>
              <a:rPr lang="ru-RU" sz="2400" dirty="0">
                <a:solidFill>
                  <a:schemeClr val="tx1"/>
                </a:solidFill>
              </a:rPr>
              <a:t> таблетки, </a:t>
            </a:r>
            <a:r>
              <a:rPr lang="ru-RU" sz="2400" dirty="0" err="1">
                <a:solidFill>
                  <a:schemeClr val="tx1"/>
                </a:solidFill>
              </a:rPr>
              <a:t>використовуючи</a:t>
            </a:r>
            <a:r>
              <a:rPr lang="ru-RU" sz="2400" dirty="0">
                <a:solidFill>
                  <a:schemeClr val="tx1"/>
                </a:solidFill>
              </a:rPr>
              <a:t> в як </a:t>
            </a:r>
            <a:r>
              <a:rPr lang="ru-RU" sz="2400" dirty="0" err="1">
                <a:solidFill>
                  <a:schemeClr val="tx1"/>
                </a:solidFill>
              </a:rPr>
              <a:t>наповнювачів</a:t>
            </a:r>
            <a:r>
              <a:rPr lang="ru-RU" sz="2400" dirty="0">
                <a:solidFill>
                  <a:schemeClr val="tx1"/>
                </a:solidFill>
              </a:rPr>
              <a:t> сахарозу, </a:t>
            </a:r>
            <a:r>
              <a:rPr lang="ru-RU" sz="2400" dirty="0" err="1">
                <a:solidFill>
                  <a:schemeClr val="tx1"/>
                </a:solidFill>
              </a:rPr>
              <a:t>магнію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стеарат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пшеничний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крохмаль</a:t>
            </a:r>
            <a:r>
              <a:rPr lang="ru-RU" sz="2400" dirty="0">
                <a:solidFill>
                  <a:schemeClr val="tx1"/>
                </a:solidFill>
              </a:rPr>
              <a:t>, тальк.</a:t>
            </a:r>
          </a:p>
          <a:p>
            <a:pPr marL="0" indent="358775" algn="just"/>
            <a:endParaRPr lang="uk-UA" sz="2400" dirty="0">
              <a:solidFill>
                <a:schemeClr val="tx1"/>
              </a:solidFill>
            </a:endParaRPr>
          </a:p>
        </p:txBody>
      </p:sp>
      <p:pic>
        <p:nvPicPr>
          <p:cNvPr id="5122" name="Picture 2" descr="Антибіотик пеніцилін напівсинтетичний широкого спектру дії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260" y="3965267"/>
            <a:ext cx="3134380" cy="234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560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79" y="226242"/>
            <a:ext cx="10058400" cy="54958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5. </a:t>
            </a:r>
            <a:r>
              <a:rPr lang="ru-RU" sz="3200" b="1" dirty="0" err="1" smtClean="0">
                <a:solidFill>
                  <a:schemeClr val="tx1"/>
                </a:solidFill>
              </a:rPr>
              <a:t>Оцінка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якості</a:t>
            </a:r>
            <a:r>
              <a:rPr lang="ru-RU" sz="3200" b="1" dirty="0">
                <a:solidFill>
                  <a:schemeClr val="tx1"/>
                </a:solidFill>
              </a:rPr>
              <a:t>, </a:t>
            </a:r>
            <a:r>
              <a:rPr lang="ru-RU" sz="3200" b="1" dirty="0" err="1">
                <a:solidFill>
                  <a:schemeClr val="tx1"/>
                </a:solidFill>
              </a:rPr>
              <a:t>зберігання</a:t>
            </a:r>
            <a:r>
              <a:rPr lang="ru-RU" sz="3200" b="1" dirty="0">
                <a:solidFill>
                  <a:schemeClr val="tx1"/>
                </a:solidFill>
              </a:rPr>
              <a:t> і </a:t>
            </a:r>
            <a:r>
              <a:rPr lang="ru-RU" sz="3200" b="1" dirty="0" err="1">
                <a:solidFill>
                  <a:schemeClr val="tx1"/>
                </a:solidFill>
              </a:rPr>
              <a:t>відпуск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гомеопатичних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препаратів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268" y="846490"/>
            <a:ext cx="12009748" cy="574284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b="1" u="sng" dirty="0">
                <a:solidFill>
                  <a:schemeClr val="tx1"/>
                </a:solidFill>
              </a:rPr>
              <a:t>Якість рідких препаратів </a:t>
            </a:r>
            <a:r>
              <a:rPr lang="uk-UA" sz="1400" dirty="0">
                <a:solidFill>
                  <a:schemeClr val="tx1"/>
                </a:solidFill>
              </a:rPr>
              <a:t>визначають за такими показниками: щільність рідини, вміст етилового спирту, екстрактивних речовин, жирних олій, алкалоїдів, відновників; забарвлення есенцій, настоянок і рідких розведень; капілярний і капілярно-люмінесцентний аналіз рідких розведень, </a:t>
            </a:r>
            <a:r>
              <a:rPr lang="uk-UA" sz="1400" dirty="0" err="1">
                <a:solidFill>
                  <a:schemeClr val="tx1"/>
                </a:solidFill>
              </a:rPr>
              <a:t>тритурацій</a:t>
            </a:r>
            <a:r>
              <a:rPr lang="uk-UA" sz="1400" dirty="0">
                <a:solidFill>
                  <a:schemeClr val="tx1"/>
                </a:solidFill>
              </a:rPr>
              <a:t> і ін.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b="1" u="sng" dirty="0">
                <a:solidFill>
                  <a:schemeClr val="tx1"/>
                </a:solidFill>
              </a:rPr>
              <a:t>Рівномірність розподілу лікарської речовини в </a:t>
            </a:r>
            <a:r>
              <a:rPr lang="uk-UA" sz="1400" b="1" u="sng" dirty="0" err="1">
                <a:solidFill>
                  <a:schemeClr val="tx1"/>
                </a:solidFill>
              </a:rPr>
              <a:t>Тритурації</a:t>
            </a:r>
            <a:r>
              <a:rPr lang="uk-UA" sz="1400" b="1" u="sng" dirty="0">
                <a:solidFill>
                  <a:schemeClr val="tx1"/>
                </a:solidFill>
              </a:rPr>
              <a:t> </a:t>
            </a:r>
            <a:r>
              <a:rPr lang="uk-UA" sz="1400" dirty="0">
                <a:solidFill>
                  <a:schemeClr val="tx1"/>
                </a:solidFill>
              </a:rPr>
              <a:t>визначають за допомогою лупи або мікроскопа. </a:t>
            </a:r>
            <a:r>
              <a:rPr lang="ru-RU" sz="1400" dirty="0">
                <a:solidFill>
                  <a:schemeClr val="tx1"/>
                </a:solidFill>
              </a:rPr>
              <a:t>У </a:t>
            </a:r>
            <a:r>
              <a:rPr lang="ru-RU" sz="1400" dirty="0" err="1">
                <a:solidFill>
                  <a:schemeClr val="tx1"/>
                </a:solidFill>
              </a:rPr>
              <a:t>низьких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розведеннях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можна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визначити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забарвлення</a:t>
            </a:r>
            <a:r>
              <a:rPr lang="ru-RU" sz="1400" dirty="0">
                <a:solidFill>
                  <a:schemeClr val="tx1"/>
                </a:solidFill>
              </a:rPr>
              <a:t>, запах, смак </a:t>
            </a:r>
            <a:r>
              <a:rPr lang="ru-RU" sz="1400" dirty="0" err="1">
                <a:solidFill>
                  <a:schemeClr val="tx1"/>
                </a:solidFill>
              </a:rPr>
              <a:t>відповідних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лікарських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речовин</a:t>
            </a:r>
            <a:r>
              <a:rPr lang="ru-RU" sz="1400" dirty="0">
                <a:solidFill>
                  <a:schemeClr val="tx1"/>
                </a:solidFill>
              </a:rPr>
              <a:t>. У </a:t>
            </a:r>
            <a:r>
              <a:rPr lang="ru-RU" sz="1400" dirty="0" err="1">
                <a:solidFill>
                  <a:schemeClr val="tx1"/>
                </a:solidFill>
              </a:rPr>
              <a:t>деяких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випадках</a:t>
            </a:r>
            <a:r>
              <a:rPr lang="ru-RU" sz="1400" dirty="0">
                <a:solidFill>
                  <a:schemeClr val="tx1"/>
                </a:solidFill>
              </a:rPr>
              <a:t> для </a:t>
            </a:r>
            <a:r>
              <a:rPr lang="ru-RU" sz="1400" dirty="0" err="1">
                <a:solidFill>
                  <a:schemeClr val="tx1"/>
                </a:solidFill>
              </a:rPr>
              <a:t>перевірки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тритурації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використовують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явище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перекристалізації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лікарських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речовин</a:t>
            </a:r>
            <a:r>
              <a:rPr lang="ru-RU" sz="1400" dirty="0">
                <a:solidFill>
                  <a:schemeClr val="tx1"/>
                </a:solidFill>
              </a:rPr>
              <a:t> з </a:t>
            </a:r>
            <a:r>
              <a:rPr lang="ru-RU" sz="1400" dirty="0" err="1">
                <a:solidFill>
                  <a:schemeClr val="tx1"/>
                </a:solidFill>
              </a:rPr>
              <a:t>пересичених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розчинів</a:t>
            </a:r>
            <a:r>
              <a:rPr lang="ru-RU" sz="1400" dirty="0">
                <a:solidFill>
                  <a:schemeClr val="tx1"/>
                </a:solidFill>
              </a:rPr>
              <a:t>. Величину </a:t>
            </a:r>
            <a:r>
              <a:rPr lang="ru-RU" sz="1400" dirty="0" err="1">
                <a:solidFill>
                  <a:schemeClr val="tx1"/>
                </a:solidFill>
              </a:rPr>
              <a:t>частинок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металів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>
                <a:solidFill>
                  <a:schemeClr val="tx1"/>
                </a:solidFill>
              </a:rPr>
              <a:t>вугілля</a:t>
            </a:r>
            <a:r>
              <a:rPr lang="ru-RU" sz="1400" dirty="0">
                <a:solidFill>
                  <a:schemeClr val="tx1"/>
                </a:solidFill>
              </a:rPr>
              <a:t> в </a:t>
            </a:r>
            <a:r>
              <a:rPr lang="ru-RU" sz="1400" dirty="0" err="1">
                <a:solidFill>
                  <a:schemeClr val="tx1"/>
                </a:solidFill>
              </a:rPr>
              <a:t>Тритурації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вимірюють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під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мікроскопом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u="sng" dirty="0">
                <a:solidFill>
                  <a:schemeClr val="tx1"/>
                </a:solidFill>
              </a:rPr>
              <a:t>У </a:t>
            </a:r>
            <a:r>
              <a:rPr lang="ru-RU" sz="1400" b="1" u="sng" dirty="0" err="1">
                <a:solidFill>
                  <a:schemeClr val="tx1"/>
                </a:solidFill>
              </a:rPr>
              <a:t>мазі</a:t>
            </a:r>
            <a:r>
              <a:rPr lang="ru-RU" sz="1400" b="1" u="sng" dirty="0">
                <a:solidFill>
                  <a:schemeClr val="tx1"/>
                </a:solidFill>
              </a:rPr>
              <a:t> </a:t>
            </a:r>
            <a:r>
              <a:rPr lang="ru-RU" sz="1400" b="1" u="sng" dirty="0" err="1">
                <a:solidFill>
                  <a:schemeClr val="tx1"/>
                </a:solidFill>
              </a:rPr>
              <a:t>визначають</a:t>
            </a:r>
            <a:r>
              <a:rPr lang="ru-RU" sz="1400" b="1" u="sng" dirty="0">
                <a:solidFill>
                  <a:schemeClr val="tx1"/>
                </a:solidFill>
              </a:rPr>
              <a:t> </a:t>
            </a:r>
            <a:r>
              <a:rPr lang="ru-RU" sz="1400" b="1" u="sng" dirty="0" err="1">
                <a:solidFill>
                  <a:schemeClr val="tx1"/>
                </a:solidFill>
              </a:rPr>
              <a:t>однорідність</a:t>
            </a:r>
            <a:r>
              <a:rPr lang="ru-RU" sz="1400" b="1" u="sng" dirty="0">
                <a:solidFill>
                  <a:schemeClr val="tx1"/>
                </a:solidFill>
              </a:rPr>
              <a:t>, в </a:t>
            </a:r>
            <a:r>
              <a:rPr lang="ru-RU" sz="1400" b="1" u="sng" dirty="0" err="1">
                <a:solidFill>
                  <a:schemeClr val="tx1"/>
                </a:solidFill>
              </a:rPr>
              <a:t>супозиторіях</a:t>
            </a:r>
            <a:r>
              <a:rPr lang="ru-RU" sz="1400" b="1" u="sng" dirty="0">
                <a:solidFill>
                  <a:schemeClr val="tx1"/>
                </a:solidFill>
              </a:rPr>
              <a:t> - час </a:t>
            </a:r>
            <a:r>
              <a:rPr lang="ru-RU" sz="1400" b="1" u="sng" dirty="0" err="1">
                <a:solidFill>
                  <a:schemeClr val="tx1"/>
                </a:solidFill>
              </a:rPr>
              <a:t>повної</a:t>
            </a:r>
            <a:r>
              <a:rPr lang="ru-RU" sz="1400" b="1" u="sng" dirty="0">
                <a:solidFill>
                  <a:schemeClr val="tx1"/>
                </a:solidFill>
              </a:rPr>
              <a:t> </a:t>
            </a:r>
            <a:r>
              <a:rPr lang="ru-RU" sz="1400" b="1" u="sng" dirty="0" err="1">
                <a:solidFill>
                  <a:schemeClr val="tx1"/>
                </a:solidFill>
              </a:rPr>
              <a:t>деформації</a:t>
            </a:r>
            <a:r>
              <a:rPr lang="ru-RU" sz="1400" b="1" u="sng" dirty="0">
                <a:solidFill>
                  <a:schemeClr val="tx1"/>
                </a:solidFill>
              </a:rPr>
              <a:t>. </a:t>
            </a:r>
            <a:r>
              <a:rPr lang="ru-RU" sz="1400" dirty="0" err="1">
                <a:solidFill>
                  <a:schemeClr val="tx1"/>
                </a:solidFill>
              </a:rPr>
              <a:t>Справжність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препаратів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визначають</a:t>
            </a:r>
            <a:r>
              <a:rPr lang="ru-RU" sz="1400" dirty="0">
                <a:solidFill>
                  <a:schemeClr val="tx1"/>
                </a:solidFill>
              </a:rPr>
              <a:t> за </a:t>
            </a:r>
            <a:r>
              <a:rPr lang="ru-RU" sz="1400" dirty="0" err="1">
                <a:solidFill>
                  <a:schemeClr val="tx1"/>
                </a:solidFill>
              </a:rPr>
              <a:t>допомогою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загальних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специфічних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кольорових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реакцій</a:t>
            </a:r>
            <a:r>
              <a:rPr lang="ru-RU" sz="1400" dirty="0">
                <a:solidFill>
                  <a:schemeClr val="tx1"/>
                </a:solidFill>
              </a:rPr>
              <a:t>, а </a:t>
            </a:r>
            <a:r>
              <a:rPr lang="ru-RU" sz="1400" dirty="0" err="1">
                <a:solidFill>
                  <a:schemeClr val="tx1"/>
                </a:solidFill>
              </a:rPr>
              <a:t>також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методів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тонкошарової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хроматографії</a:t>
            </a:r>
            <a:r>
              <a:rPr lang="ru-RU" sz="1400" dirty="0">
                <a:solidFill>
                  <a:schemeClr val="tx1"/>
                </a:solidFill>
              </a:rPr>
              <a:t>. </a:t>
            </a:r>
            <a:r>
              <a:rPr lang="ru-RU" sz="1400" dirty="0" err="1">
                <a:solidFill>
                  <a:schemeClr val="tx1"/>
                </a:solidFill>
              </a:rPr>
              <a:t>Цей</a:t>
            </a:r>
            <a:r>
              <a:rPr lang="ru-RU" sz="1400" dirty="0">
                <a:solidFill>
                  <a:schemeClr val="tx1"/>
                </a:solidFill>
              </a:rPr>
              <a:t> метод </a:t>
            </a:r>
            <a:r>
              <a:rPr lang="ru-RU" sz="1400" dirty="0" err="1">
                <a:solidFill>
                  <a:schemeClr val="tx1"/>
                </a:solidFill>
              </a:rPr>
              <a:t>використовується</a:t>
            </a:r>
            <a:r>
              <a:rPr lang="ru-RU" sz="1400" dirty="0">
                <a:solidFill>
                  <a:schemeClr val="tx1"/>
                </a:solidFill>
              </a:rPr>
              <a:t> як </a:t>
            </a:r>
            <a:r>
              <a:rPr lang="ru-RU" sz="1400" dirty="0" err="1">
                <a:solidFill>
                  <a:schemeClr val="tx1"/>
                </a:solidFill>
              </a:rPr>
              <a:t>орієнтовний</a:t>
            </a:r>
            <a:r>
              <a:rPr lang="ru-RU" sz="1400" dirty="0">
                <a:solidFill>
                  <a:schemeClr val="tx1"/>
                </a:solidFill>
              </a:rPr>
              <a:t> для </a:t>
            </a:r>
            <a:r>
              <a:rPr lang="ru-RU" sz="1400" dirty="0" err="1">
                <a:solidFill>
                  <a:schemeClr val="tx1"/>
                </a:solidFill>
              </a:rPr>
              <a:t>встановлення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доброякісності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матричних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настоянок</a:t>
            </a:r>
            <a:r>
              <a:rPr lang="ru-RU" sz="1400" dirty="0">
                <a:solidFill>
                  <a:schemeClr val="tx1"/>
                </a:solidFill>
              </a:rPr>
              <a:t>. При </a:t>
            </a:r>
            <a:r>
              <a:rPr lang="ru-RU" sz="1400" dirty="0" err="1">
                <a:solidFill>
                  <a:schemeClr val="tx1"/>
                </a:solidFill>
              </a:rPr>
              <a:t>аналізі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хроматограми</a:t>
            </a:r>
            <a:r>
              <a:rPr lang="ru-RU" sz="1400" dirty="0">
                <a:solidFill>
                  <a:schemeClr val="tx1"/>
                </a:solidFill>
              </a:rPr>
              <a:t>, як правило, не </a:t>
            </a:r>
            <a:r>
              <a:rPr lang="ru-RU" sz="1400" dirty="0" err="1">
                <a:solidFill>
                  <a:schemeClr val="tx1"/>
                </a:solidFill>
              </a:rPr>
              <a:t>вказуються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діючі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речовини</a:t>
            </a:r>
            <a:r>
              <a:rPr lang="ru-RU" sz="1400" dirty="0">
                <a:solidFill>
                  <a:schemeClr val="tx1"/>
                </a:solidFill>
              </a:rPr>
              <a:t>, а </a:t>
            </a:r>
            <a:r>
              <a:rPr lang="ru-RU" sz="1400" dirty="0" err="1">
                <a:solidFill>
                  <a:schemeClr val="tx1"/>
                </a:solidFill>
              </a:rPr>
              <a:t>дається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лише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її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опис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із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зазначенням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послідовності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розташування</a:t>
            </a:r>
            <a:r>
              <a:rPr lang="ru-RU" sz="1400" dirty="0">
                <a:solidFill>
                  <a:schemeClr val="tx1"/>
                </a:solidFill>
              </a:rPr>
              <a:t> зон.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b="1" u="sng" dirty="0">
                <a:solidFill>
                  <a:schemeClr val="tx1"/>
                </a:solidFill>
              </a:rPr>
              <a:t>Кількісний вміст БАР вказується лише в рідкісних випадках</a:t>
            </a:r>
            <a:r>
              <a:rPr lang="uk-UA" sz="1400" dirty="0">
                <a:solidFill>
                  <a:schemeClr val="tx1"/>
                </a:solidFill>
              </a:rPr>
              <a:t>, зокрема, при аналізі настойок, що містять отруйні речовини, а також препарати миш'яку, ртуті, кадмію. </a:t>
            </a:r>
            <a:r>
              <a:rPr lang="ru-RU" sz="1400" dirty="0" err="1">
                <a:solidFill>
                  <a:schemeClr val="tx1"/>
                </a:solidFill>
              </a:rPr>
              <a:t>Якість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настоянок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гарантується</a:t>
            </a:r>
            <a:r>
              <a:rPr lang="ru-RU" sz="1400" dirty="0">
                <a:solidFill>
                  <a:schemeClr val="tx1"/>
                </a:solidFill>
              </a:rPr>
              <a:t> параметрами </a:t>
            </a:r>
            <a:r>
              <a:rPr lang="ru-RU" sz="1400" dirty="0" err="1">
                <a:solidFill>
                  <a:schemeClr val="tx1"/>
                </a:solidFill>
              </a:rPr>
              <a:t>хроматографічного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аналізу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заданої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кількості</a:t>
            </a:r>
            <a:r>
              <a:rPr lang="ru-RU" sz="1400" dirty="0">
                <a:solidFill>
                  <a:schemeClr val="tx1"/>
                </a:solidFill>
              </a:rPr>
              <a:t> наноситься </a:t>
            </a:r>
            <a:r>
              <a:rPr lang="ru-RU" sz="1400" dirty="0" err="1">
                <a:solidFill>
                  <a:schemeClr val="tx1"/>
                </a:solidFill>
              </a:rPr>
              <a:t>проби</a:t>
            </a:r>
            <a:r>
              <a:rPr lang="ru-RU" sz="1400" dirty="0">
                <a:solidFill>
                  <a:schemeClr val="tx1"/>
                </a:solidFill>
              </a:rPr>
              <a:t>, а </a:t>
            </a:r>
            <a:r>
              <a:rPr lang="ru-RU" sz="1400" dirty="0" err="1">
                <a:solidFill>
                  <a:schemeClr val="tx1"/>
                </a:solidFill>
              </a:rPr>
              <a:t>також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випробуванням</a:t>
            </a:r>
            <a:r>
              <a:rPr lang="ru-RU" sz="1400" dirty="0">
                <a:solidFill>
                  <a:schemeClr val="tx1"/>
                </a:solidFill>
              </a:rPr>
              <a:t> четвертого </a:t>
            </a:r>
            <a:r>
              <a:rPr lang="ru-RU" sz="1400" dirty="0" err="1">
                <a:solidFill>
                  <a:schemeClr val="tx1"/>
                </a:solidFill>
              </a:rPr>
              <a:t>десяткового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розведення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якому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піддаються</a:t>
            </a:r>
            <a:r>
              <a:rPr lang="ru-RU" sz="1400" dirty="0">
                <a:solidFill>
                  <a:schemeClr val="tx1"/>
                </a:solidFill>
              </a:rPr>
              <a:t> настойки, </a:t>
            </a:r>
            <a:r>
              <a:rPr lang="ru-RU" sz="1400" dirty="0" err="1">
                <a:solidFill>
                  <a:schemeClr val="tx1"/>
                </a:solidFill>
              </a:rPr>
              <a:t>що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містять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отруйні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сильнодіючі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речовини</a:t>
            </a:r>
            <a:r>
              <a:rPr lang="ru-RU" sz="1400" dirty="0">
                <a:solidFill>
                  <a:schemeClr val="tx1"/>
                </a:solidFill>
              </a:rPr>
              <a:t> (</a:t>
            </a:r>
            <a:r>
              <a:rPr lang="ru-RU" sz="1400" dirty="0" err="1">
                <a:solidFill>
                  <a:schemeClr val="tx1"/>
                </a:solidFill>
              </a:rPr>
              <a:t>аконіт</a:t>
            </a:r>
            <a:r>
              <a:rPr lang="ru-RU" sz="1400" dirty="0">
                <a:solidFill>
                  <a:schemeClr val="tx1"/>
                </a:solidFill>
              </a:rPr>
              <a:t>, строфант, </a:t>
            </a:r>
            <a:r>
              <a:rPr lang="ru-RU" sz="1400" dirty="0" err="1">
                <a:solidFill>
                  <a:schemeClr val="tx1"/>
                </a:solidFill>
              </a:rPr>
              <a:t>нукс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воміка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Ігнація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беладона</a:t>
            </a:r>
            <a:r>
              <a:rPr lang="ru-RU" sz="1400" dirty="0">
                <a:solidFill>
                  <a:schemeClr val="tx1"/>
                </a:solidFill>
              </a:rPr>
              <a:t>).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</a:rPr>
              <a:t>У </a:t>
            </a:r>
            <a:r>
              <a:rPr lang="ru-RU" sz="1400" dirty="0" err="1">
                <a:solidFill>
                  <a:schemeClr val="tx1"/>
                </a:solidFill>
              </a:rPr>
              <a:t>гомеопатичних</a:t>
            </a:r>
            <a:r>
              <a:rPr lang="ru-RU" sz="1400" dirty="0">
                <a:solidFill>
                  <a:schemeClr val="tx1"/>
                </a:solidFill>
              </a:rPr>
              <a:t> фармакопеях </a:t>
            </a:r>
            <a:r>
              <a:rPr lang="ru-RU" sz="1400" dirty="0" err="1">
                <a:solidFill>
                  <a:schemeClr val="tx1"/>
                </a:solidFill>
              </a:rPr>
              <a:t>деяких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країн</a:t>
            </a:r>
            <a:r>
              <a:rPr lang="ru-RU" sz="1400" dirty="0">
                <a:solidFill>
                  <a:schemeClr val="tx1"/>
                </a:solidFill>
              </a:rPr>
              <a:t> (США, </a:t>
            </a:r>
            <a:r>
              <a:rPr lang="ru-RU" sz="1400" dirty="0" err="1">
                <a:solidFill>
                  <a:schemeClr val="tx1"/>
                </a:solidFill>
              </a:rPr>
              <a:t>Бельгія</a:t>
            </a:r>
            <a:r>
              <a:rPr lang="ru-RU" sz="1400" dirty="0">
                <a:solidFill>
                  <a:schemeClr val="tx1"/>
                </a:solidFill>
              </a:rPr>
              <a:t>) </a:t>
            </a:r>
            <a:r>
              <a:rPr lang="ru-RU" sz="1400" dirty="0" err="1">
                <a:solidFill>
                  <a:schemeClr val="tx1"/>
                </a:solidFill>
              </a:rPr>
              <a:t>лікарські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засоби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наводяться</a:t>
            </a:r>
            <a:r>
              <a:rPr lang="ru-RU" sz="1400" dirty="0">
                <a:solidFill>
                  <a:schemeClr val="tx1"/>
                </a:solidFill>
              </a:rPr>
              <a:t> в </a:t>
            </a:r>
            <a:r>
              <a:rPr lang="ru-RU" sz="1400" dirty="0" err="1">
                <a:solidFill>
                  <a:schemeClr val="tx1"/>
                </a:solidFill>
              </a:rPr>
              <a:t>гомеопатичних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розведеннях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які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також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випробовуються</a:t>
            </a:r>
            <a:r>
              <a:rPr lang="ru-RU" sz="1400" dirty="0">
                <a:solidFill>
                  <a:schemeClr val="tx1"/>
                </a:solidFill>
              </a:rPr>
              <a:t>. Так, </a:t>
            </a:r>
            <a:r>
              <a:rPr lang="ru-RU" sz="1400" dirty="0" err="1">
                <a:solidFill>
                  <a:schemeClr val="tx1"/>
                </a:solidFill>
              </a:rPr>
              <a:t>французька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фірма</a:t>
            </a:r>
            <a:r>
              <a:rPr lang="ru-RU" sz="1400" dirty="0">
                <a:solidFill>
                  <a:schemeClr val="tx1"/>
                </a:solidFill>
              </a:rPr>
              <a:t> «</a:t>
            </a:r>
            <a:r>
              <a:rPr lang="ru-RU" sz="1400" dirty="0" err="1">
                <a:solidFill>
                  <a:schemeClr val="tx1"/>
                </a:solidFill>
              </a:rPr>
              <a:t>Буарон</a:t>
            </a:r>
            <a:r>
              <a:rPr lang="ru-RU" sz="1400" dirty="0">
                <a:solidFill>
                  <a:schemeClr val="tx1"/>
                </a:solidFill>
              </a:rPr>
              <a:t>» в </a:t>
            </a:r>
            <a:r>
              <a:rPr lang="ru-RU" sz="1400" dirty="0" err="1">
                <a:solidFill>
                  <a:schemeClr val="tx1"/>
                </a:solidFill>
              </a:rPr>
              <a:t>сертифікатах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якості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призводить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випробування</a:t>
            </a:r>
            <a:r>
              <a:rPr lang="ru-RU" sz="1400" dirty="0">
                <a:solidFill>
                  <a:schemeClr val="tx1"/>
                </a:solidFill>
              </a:rPr>
              <a:t> четвертого </a:t>
            </a:r>
            <a:r>
              <a:rPr lang="ru-RU" sz="1400" dirty="0" err="1">
                <a:solidFill>
                  <a:schemeClr val="tx1"/>
                </a:solidFill>
              </a:rPr>
              <a:t>десяткового</a:t>
            </a:r>
            <a:r>
              <a:rPr lang="ru-RU" sz="1400" dirty="0">
                <a:solidFill>
                  <a:schemeClr val="tx1"/>
                </a:solidFill>
              </a:rPr>
              <a:t>, другого і четвертого сотенного </a:t>
            </a:r>
            <a:r>
              <a:rPr lang="ru-RU" sz="1400" dirty="0" err="1">
                <a:solidFill>
                  <a:schemeClr val="tx1"/>
                </a:solidFill>
              </a:rPr>
              <a:t>розведення</a:t>
            </a:r>
            <a:r>
              <a:rPr lang="ru-RU" sz="1400" dirty="0">
                <a:solidFill>
                  <a:schemeClr val="tx1"/>
                </a:solidFill>
              </a:rPr>
              <a:t> з </a:t>
            </a:r>
            <a:r>
              <a:rPr lang="ru-RU" sz="1400" dirty="0" err="1">
                <a:solidFill>
                  <a:schemeClr val="tx1"/>
                </a:solidFill>
              </a:rPr>
              <a:t>посиланням</a:t>
            </a:r>
            <a:r>
              <a:rPr lang="ru-RU" sz="1400" dirty="0">
                <a:solidFill>
                  <a:schemeClr val="tx1"/>
                </a:solidFill>
              </a:rPr>
              <a:t> на </a:t>
            </a:r>
            <a:r>
              <a:rPr lang="ru-RU" sz="1400" dirty="0" err="1">
                <a:solidFill>
                  <a:schemeClr val="tx1"/>
                </a:solidFill>
              </a:rPr>
              <a:t>фармакопейну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статтю</a:t>
            </a:r>
            <a:r>
              <a:rPr lang="ru-RU" sz="1400" dirty="0">
                <a:solidFill>
                  <a:schemeClr val="tx1"/>
                </a:solidFill>
              </a:rPr>
              <a:t>, а </a:t>
            </a:r>
            <a:r>
              <a:rPr lang="ru-RU" sz="1400" dirty="0" err="1">
                <a:solidFill>
                  <a:schemeClr val="tx1"/>
                </a:solidFill>
              </a:rPr>
              <a:t>іноді</a:t>
            </a:r>
            <a:r>
              <a:rPr lang="ru-RU" sz="1400" dirty="0">
                <a:solidFill>
                  <a:schemeClr val="tx1"/>
                </a:solidFill>
              </a:rPr>
              <a:t> - на стандарт </a:t>
            </a:r>
            <a:r>
              <a:rPr lang="ru-RU" sz="1400" dirty="0" err="1">
                <a:solidFill>
                  <a:schemeClr val="tx1"/>
                </a:solidFill>
              </a:rPr>
              <a:t>фірми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dirty="0">
                <a:solidFill>
                  <a:schemeClr val="tx1"/>
                </a:solidFill>
              </a:rPr>
              <a:t>У гомеопатичних аптеках відпускають без рецептів різні комплексні засоби, що мають відповідні назви: </a:t>
            </a:r>
            <a:r>
              <a:rPr lang="uk-UA" sz="1400" dirty="0" err="1">
                <a:solidFill>
                  <a:schemeClr val="tx1"/>
                </a:solidFill>
              </a:rPr>
              <a:t>антигриппин</a:t>
            </a:r>
            <a:r>
              <a:rPr lang="uk-UA" sz="1400" dirty="0">
                <a:solidFill>
                  <a:schemeClr val="tx1"/>
                </a:solidFill>
              </a:rPr>
              <a:t>, </a:t>
            </a:r>
            <a:r>
              <a:rPr lang="uk-UA" sz="1400" dirty="0" err="1">
                <a:solidFill>
                  <a:schemeClr val="tx1"/>
                </a:solidFill>
              </a:rPr>
              <a:t>антіклімактерін</a:t>
            </a:r>
            <a:r>
              <a:rPr lang="uk-UA" sz="1400" dirty="0">
                <a:solidFill>
                  <a:schemeClr val="tx1"/>
                </a:solidFill>
              </a:rPr>
              <a:t>, </a:t>
            </a:r>
            <a:r>
              <a:rPr lang="uk-UA" sz="1400" dirty="0" err="1">
                <a:solidFill>
                  <a:schemeClr val="tx1"/>
                </a:solidFill>
              </a:rPr>
              <a:t>антінервін</a:t>
            </a:r>
            <a:r>
              <a:rPr lang="uk-UA" sz="1400" dirty="0">
                <a:solidFill>
                  <a:schemeClr val="tx1"/>
                </a:solidFill>
              </a:rPr>
              <a:t>, краплі </a:t>
            </a:r>
            <a:r>
              <a:rPr lang="uk-UA" sz="1400" dirty="0" err="1">
                <a:solidFill>
                  <a:schemeClr val="tx1"/>
                </a:solidFill>
              </a:rPr>
              <a:t>антіасматіческіе</a:t>
            </a:r>
            <a:r>
              <a:rPr lang="uk-UA" sz="1400" dirty="0">
                <a:solidFill>
                  <a:schemeClr val="tx1"/>
                </a:solidFill>
              </a:rPr>
              <a:t>, золоті, від коклюшу, мазь д-ра Флемінга і ін.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dirty="0">
                <a:solidFill>
                  <a:schemeClr val="tx1"/>
                </a:solidFill>
              </a:rPr>
              <a:t>Гомеопатичні отруйні і сильнодіючі лікарські засоби зберігаються за загальними правилами фармації і оформляються відповідними етикетками. </a:t>
            </a:r>
            <a:r>
              <a:rPr lang="ru-RU" sz="1400" dirty="0" err="1">
                <a:solidFill>
                  <a:schemeClr val="tx1"/>
                </a:solidFill>
              </a:rPr>
              <a:t>Сильнодіючі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лікарські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речовини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>
                <a:solidFill>
                  <a:schemeClr val="tx1"/>
                </a:solidFill>
              </a:rPr>
              <a:t>отрути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можна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відпускати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починаючи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тільки</a:t>
            </a:r>
            <a:r>
              <a:rPr lang="ru-RU" sz="1400" dirty="0">
                <a:solidFill>
                  <a:schemeClr val="tx1"/>
                </a:solidFill>
              </a:rPr>
              <a:t> з четвертого </a:t>
            </a:r>
            <a:r>
              <a:rPr lang="ru-RU" sz="1400" dirty="0" err="1">
                <a:solidFill>
                  <a:schemeClr val="tx1"/>
                </a:solidFill>
              </a:rPr>
              <a:t>десяткового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розведення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 err="1">
                <a:solidFill>
                  <a:schemeClr val="tx1"/>
                </a:solidFill>
              </a:rPr>
              <a:t>Гомеопатичні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лікарські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препарати</a:t>
            </a:r>
            <a:r>
              <a:rPr lang="ru-RU" sz="1400" dirty="0">
                <a:solidFill>
                  <a:schemeClr val="tx1"/>
                </a:solidFill>
              </a:rPr>
              <a:t> в </a:t>
            </a:r>
            <a:r>
              <a:rPr lang="ru-RU" sz="1400" dirty="0" err="1">
                <a:solidFill>
                  <a:schemeClr val="tx1"/>
                </a:solidFill>
              </a:rPr>
              <a:t>залежності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</a:t>
            </a:r>
            <a:r>
              <a:rPr lang="ru-RU" sz="1400" dirty="0">
                <a:solidFill>
                  <a:schemeClr val="tx1"/>
                </a:solidFill>
              </a:rPr>
              <a:t> виду </a:t>
            </a:r>
            <a:r>
              <a:rPr lang="ru-RU" sz="1400" dirty="0" err="1">
                <a:solidFill>
                  <a:schemeClr val="tx1"/>
                </a:solidFill>
              </a:rPr>
              <a:t>лікарської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форми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відпускають</a:t>
            </a:r>
            <a:r>
              <a:rPr lang="ru-RU" sz="1400" dirty="0">
                <a:solidFill>
                  <a:schemeClr val="tx1"/>
                </a:solidFill>
              </a:rPr>
              <a:t> у флаконах, коробках, пакетах. На </a:t>
            </a:r>
            <a:r>
              <a:rPr lang="ru-RU" sz="1400" dirty="0" err="1">
                <a:solidFill>
                  <a:schemeClr val="tx1"/>
                </a:solidFill>
              </a:rPr>
              <a:t>етикетках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вказують</a:t>
            </a:r>
            <a:r>
              <a:rPr lang="ru-RU" sz="1400" dirty="0">
                <a:solidFill>
                  <a:schemeClr val="tx1"/>
                </a:solidFill>
              </a:rPr>
              <a:t> номер аптеки, номер рецепта і </a:t>
            </a:r>
            <a:r>
              <a:rPr lang="ru-RU" sz="1400" dirty="0" err="1">
                <a:solidFill>
                  <a:schemeClr val="tx1"/>
                </a:solidFill>
              </a:rPr>
              <a:t>порядковий</a:t>
            </a:r>
            <a:r>
              <a:rPr lang="ru-RU" sz="1400" dirty="0">
                <a:solidFill>
                  <a:schemeClr val="tx1"/>
                </a:solidFill>
              </a:rPr>
              <a:t> номер препарату в </a:t>
            </a:r>
            <a:r>
              <a:rPr lang="ru-RU" sz="1400" dirty="0" err="1">
                <a:solidFill>
                  <a:schemeClr val="tx1"/>
                </a:solidFill>
              </a:rPr>
              <a:t>рецепті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масу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відпускається</a:t>
            </a:r>
            <a:r>
              <a:rPr lang="ru-RU" sz="1400" dirty="0">
                <a:solidFill>
                  <a:schemeClr val="tx1"/>
                </a:solidFill>
              </a:rPr>
              <a:t> препарату, дату і </a:t>
            </a:r>
            <a:r>
              <a:rPr lang="ru-RU" sz="1400" dirty="0" err="1">
                <a:solidFill>
                  <a:schemeClr val="tx1"/>
                </a:solidFill>
              </a:rPr>
              <a:t>підпис</a:t>
            </a:r>
            <a:r>
              <a:rPr lang="ru-RU" sz="1400" dirty="0">
                <a:solidFill>
                  <a:schemeClr val="tx1"/>
                </a:solidFill>
              </a:rPr>
              <a:t> фармацевта. Порядок і </a:t>
            </a:r>
            <a:r>
              <a:rPr lang="ru-RU" sz="1400" dirty="0" err="1">
                <a:solidFill>
                  <a:schemeClr val="tx1"/>
                </a:solidFill>
              </a:rPr>
              <a:t>черговість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прийому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ліків</a:t>
            </a:r>
            <a:r>
              <a:rPr lang="ru-RU" sz="1400" dirty="0">
                <a:solidFill>
                  <a:schemeClr val="tx1"/>
                </a:solidFill>
              </a:rPr>
              <a:t> за рецептом </a:t>
            </a:r>
            <a:r>
              <a:rPr lang="ru-RU" sz="1400" dirty="0" err="1">
                <a:solidFill>
                  <a:schemeClr val="tx1"/>
                </a:solidFill>
              </a:rPr>
              <a:t>вказується</a:t>
            </a:r>
            <a:r>
              <a:rPr lang="ru-RU" sz="1400" dirty="0">
                <a:solidFill>
                  <a:schemeClr val="tx1"/>
                </a:solidFill>
              </a:rPr>
              <a:t> в </a:t>
            </a:r>
            <a:r>
              <a:rPr lang="ru-RU" sz="1400" dirty="0" err="1">
                <a:solidFill>
                  <a:schemeClr val="tx1"/>
                </a:solidFill>
              </a:rPr>
              <a:t>окремому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розкладі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виписаному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лікарем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039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6. </a:t>
            </a:r>
            <a:r>
              <a:rPr lang="ru-RU" b="1" dirty="0" err="1" smtClean="0">
                <a:solidFill>
                  <a:schemeClr val="tx1"/>
                </a:solidFill>
              </a:rPr>
              <a:t>Удосконалення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лікарських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препаратів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3889" y="1845734"/>
            <a:ext cx="11302738" cy="4366530"/>
          </a:xfrm>
        </p:spPr>
        <p:txBody>
          <a:bodyPr>
            <a:normAutofit fontScale="92500" lnSpcReduction="10000"/>
          </a:bodyPr>
          <a:lstStyle/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З метою вдосконалення гомеопатичних препаратів, при позитивних результатах перевірки клініцистами гомеопатичних засобів, слід вирішити протиріччя в їх номенклатурі, технології, регламентації і контролі якості. </a:t>
            </a:r>
            <a:r>
              <a:rPr lang="ru-RU" dirty="0" err="1">
                <a:solidFill>
                  <a:schemeClr val="tx1"/>
                </a:solidFill>
              </a:rPr>
              <a:t>Повинні</a:t>
            </a:r>
            <a:r>
              <a:rPr lang="ru-RU" dirty="0">
                <a:solidFill>
                  <a:schemeClr val="tx1"/>
                </a:solidFill>
              </a:rPr>
              <a:t> бути </a:t>
            </a:r>
            <a:r>
              <a:rPr lang="ru-RU" dirty="0" err="1">
                <a:solidFill>
                  <a:schemeClr val="tx1"/>
                </a:solidFill>
              </a:rPr>
              <a:t>проведені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наукові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дослідження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спрямовані</a:t>
            </a:r>
            <a:r>
              <a:rPr lang="ru-RU" dirty="0">
                <a:solidFill>
                  <a:schemeClr val="tx1"/>
                </a:solidFill>
              </a:rPr>
              <a:t> на перегляд арсеналу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збагачення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сучасними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ефективними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засобами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вишукування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вітчизняних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аналогів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імпортних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Асортимент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регламентованих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гомеопатії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 і форм </a:t>
            </a:r>
            <a:r>
              <a:rPr lang="ru-RU" dirty="0" err="1">
                <a:solidFill>
                  <a:schemeClr val="tx1"/>
                </a:solidFill>
              </a:rPr>
              <a:t>слід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розширювати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рахунок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ін'єкційних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розчинів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форм, </a:t>
            </a:r>
            <a:r>
              <a:rPr lang="ru-RU" dirty="0" err="1">
                <a:solidFill>
                  <a:schemeClr val="tx1"/>
                </a:solidFill>
              </a:rPr>
              <a:t>аерозолів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пігулок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терапевтичних</a:t>
            </a:r>
            <a:r>
              <a:rPr lang="ru-RU" dirty="0">
                <a:solidFill>
                  <a:schemeClr val="tx1"/>
                </a:solidFill>
              </a:rPr>
              <a:t> систем і т. Д. </a:t>
            </a:r>
            <a:r>
              <a:rPr lang="ru-RU" dirty="0" err="1">
                <a:solidFill>
                  <a:schemeClr val="tx1"/>
                </a:solidFill>
              </a:rPr>
              <a:t>Ефективність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підвищувати</a:t>
            </a:r>
            <a:r>
              <a:rPr lang="ru-RU" dirty="0">
                <a:solidFill>
                  <a:schemeClr val="tx1"/>
                </a:solidFill>
              </a:rPr>
              <a:t> шляхом </a:t>
            </a:r>
            <a:r>
              <a:rPr lang="ru-RU" dirty="0" err="1">
                <a:solidFill>
                  <a:schemeClr val="tx1"/>
                </a:solidFill>
              </a:rPr>
              <a:t>використання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сучасних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допоміжних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ru-RU" dirty="0" err="1">
                <a:solidFill>
                  <a:schemeClr val="tx1"/>
                </a:solidFill>
              </a:rPr>
              <a:t>високомолекулярних</a:t>
            </a:r>
            <a:r>
              <a:rPr lang="ru-RU" dirty="0">
                <a:solidFill>
                  <a:schemeClr val="tx1"/>
                </a:solidFill>
              </a:rPr>
              <a:t> сполук, </a:t>
            </a:r>
            <a:r>
              <a:rPr lang="ru-RU" dirty="0" err="1">
                <a:solidFill>
                  <a:schemeClr val="tx1"/>
                </a:solidFill>
              </a:rPr>
              <a:t>поверхнево-активних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розчинників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стабілізаторів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емульсійних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гідрофільних</a:t>
            </a:r>
            <a:r>
              <a:rPr lang="ru-RU" dirty="0">
                <a:solidFill>
                  <a:schemeClr val="tx1"/>
                </a:solidFill>
              </a:rPr>
              <a:t> основ для мазей та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Потрібно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удосконалити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технологічні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процеси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есенцій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настоянок</a:t>
            </a:r>
            <a:r>
              <a:rPr lang="ru-RU" dirty="0">
                <a:solidFill>
                  <a:schemeClr val="tx1"/>
                </a:solidFill>
              </a:rPr>
              <a:t>, гранул, </a:t>
            </a:r>
            <a:r>
              <a:rPr lang="ru-RU" dirty="0" err="1">
                <a:solidFill>
                  <a:schemeClr val="tx1"/>
                </a:solidFill>
              </a:rPr>
              <a:t>крапель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інших</a:t>
            </a:r>
            <a:r>
              <a:rPr lang="ru-RU" dirty="0">
                <a:solidFill>
                  <a:schemeClr val="tx1"/>
                </a:solidFill>
              </a:rPr>
              <a:t> форм.</a:t>
            </a: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Для вивчення і контролю якості гомеопатичних лікарських засобів в різних концентраціях (розведеннях) можуть бути використані сучасні чутливі методи фізико-хімічного аналізу.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Невідкладне завдання - дослідження доброякісності лікарського і тваринної сировини, а також стабільності різних гомеопатичних засобів при зберіганні, в тому числі тих, які застосовуються в </a:t>
            </a:r>
            <a:r>
              <a:rPr lang="uk-UA" dirty="0" err="1">
                <a:solidFill>
                  <a:schemeClr val="tx1"/>
                </a:solidFill>
              </a:rPr>
              <a:t>субмікроконцентраціях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537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1.Характеристика твердих гомеопатичних лікарських форм.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uk-UA" dirty="0">
                <a:solidFill>
                  <a:schemeClr val="tx1"/>
                </a:solidFill>
              </a:rPr>
              <a:t>2.Технологія виготовлення твердих гомеопатичних лікарських форм.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uk-UA" dirty="0">
                <a:solidFill>
                  <a:schemeClr val="tx1"/>
                </a:solidFill>
              </a:rPr>
              <a:t>3. Контроль якості твердих гомеопатичних лікарських форм.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uk-UA" dirty="0">
                <a:solidFill>
                  <a:schemeClr val="tx1"/>
                </a:solidFill>
              </a:rPr>
              <a:t>4.Оформлення до відпуску твердих гомеопатичних лікарських форм.</a:t>
            </a:r>
            <a:endParaRPr lang="ru-RU" dirty="0">
              <a:solidFill>
                <a:schemeClr val="tx1"/>
              </a:solidFill>
            </a:endParaRPr>
          </a:p>
          <a:p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97280" y="989215"/>
            <a:ext cx="10058400" cy="748145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Питання для самоперевірки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028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Список використаних джерел:</a:t>
            </a:r>
            <a:endParaRPr lang="uk-UA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731" y="1845734"/>
            <a:ext cx="10869104" cy="4023360"/>
          </a:xfrm>
        </p:spPr>
        <p:txBody>
          <a:bodyPr/>
          <a:lstStyle/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1. </a:t>
            </a:r>
            <a:r>
              <a:rPr lang="ru-RU" dirty="0" err="1" smtClean="0">
                <a:solidFill>
                  <a:schemeClr val="tx1"/>
                </a:solidFill>
              </a:rPr>
              <a:t>Гуцол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Л.П. </a:t>
            </a:r>
            <a:r>
              <a:rPr lang="ru-RU" dirty="0" err="1">
                <a:solidFill>
                  <a:schemeClr val="tx1"/>
                </a:solidFill>
              </a:rPr>
              <a:t>Основи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гомеопатії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Навчальний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посібник</a:t>
            </a:r>
            <a:r>
              <a:rPr lang="ru-RU" dirty="0">
                <a:solidFill>
                  <a:schemeClr val="tx1"/>
                </a:solidFill>
              </a:rPr>
              <a:t> / Лариса </a:t>
            </a:r>
            <a:r>
              <a:rPr lang="ru-RU" dirty="0" err="1">
                <a:solidFill>
                  <a:schemeClr val="tx1"/>
                </a:solidFill>
              </a:rPr>
              <a:t>Гуцол</a:t>
            </a:r>
            <a:r>
              <a:rPr lang="ru-RU" dirty="0">
                <a:solidFill>
                  <a:schemeClr val="tx1"/>
                </a:solidFill>
              </a:rPr>
              <a:t>. – </a:t>
            </a:r>
            <a:r>
              <a:rPr lang="ru-RU" dirty="0" err="1">
                <a:solidFill>
                  <a:schemeClr val="tx1"/>
                </a:solidFill>
              </a:rPr>
              <a:t>Вінниця</a:t>
            </a:r>
            <a:r>
              <a:rPr lang="ru-RU" dirty="0">
                <a:solidFill>
                  <a:schemeClr val="tx1"/>
                </a:solidFill>
              </a:rPr>
              <a:t>: нова книга. 2011. 344 с.</a:t>
            </a:r>
          </a:p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2. Основы </a:t>
            </a:r>
            <a:r>
              <a:rPr lang="ru-RU" dirty="0">
                <a:solidFill>
                  <a:schemeClr val="tx1"/>
                </a:solidFill>
              </a:rPr>
              <a:t>гомеопатической фармации: Учеб для студ. фар </a:t>
            </a:r>
            <a:r>
              <a:rPr lang="ru-RU" dirty="0" err="1">
                <a:solidFill>
                  <a:schemeClr val="tx1"/>
                </a:solidFill>
              </a:rPr>
              <a:t>мац.специальностей</a:t>
            </a:r>
            <a:r>
              <a:rPr lang="ru-RU" dirty="0">
                <a:solidFill>
                  <a:schemeClr val="tx1"/>
                </a:solidFill>
              </a:rPr>
              <a:t> вузов / А.И. Тихонов, С.А. Тихонова, Т.Г. Ярных, В.А. Соболева и др.; Под ред. А.И. Тихонова. – Х.: Изд-во НФАУ; Золотые страницы, 2002. – 574 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 fontAlgn="base" hangingPunct="0"/>
            <a:r>
              <a:rPr lang="uk-UA" dirty="0">
                <a:solidFill>
                  <a:schemeClr val="tx1"/>
                </a:solidFill>
              </a:rPr>
              <a:t>3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  <a:r>
              <a:rPr lang="uk-UA" dirty="0">
                <a:solidFill>
                  <a:schemeClr val="tx1"/>
                </a:solidFill>
              </a:rPr>
              <a:t>Гомеопатичні </a:t>
            </a:r>
            <a:r>
              <a:rPr lang="uk-UA" dirty="0" err="1">
                <a:solidFill>
                  <a:schemeClr val="tx1"/>
                </a:solidFill>
              </a:rPr>
              <a:t>препарти</a:t>
            </a:r>
            <a:r>
              <a:rPr lang="uk-UA" dirty="0">
                <a:solidFill>
                  <a:schemeClr val="tx1"/>
                </a:solidFill>
              </a:rPr>
              <a:t>: навчальний посібник / </a:t>
            </a:r>
            <a:r>
              <a:rPr lang="uk-UA" dirty="0" err="1">
                <a:solidFill>
                  <a:schemeClr val="tx1"/>
                </a:solidFill>
              </a:rPr>
              <a:t>упоряд</a:t>
            </a:r>
            <a:r>
              <a:rPr lang="uk-UA" dirty="0">
                <a:solidFill>
                  <a:schemeClr val="tx1"/>
                </a:solidFill>
              </a:rPr>
              <a:t> .: Борисюк І.Ю., </a:t>
            </a:r>
            <a:r>
              <a:rPr lang="uk-UA" dirty="0" err="1">
                <a:solidFill>
                  <a:schemeClr val="tx1"/>
                </a:solidFill>
              </a:rPr>
              <a:t>Фізор</a:t>
            </a:r>
            <a:r>
              <a:rPr lang="uk-UA" dirty="0">
                <a:solidFill>
                  <a:schemeClr val="tx1"/>
                </a:solidFill>
              </a:rPr>
              <a:t> Н.С., </a:t>
            </a:r>
            <a:r>
              <a:rPr lang="uk-UA" dirty="0" err="1">
                <a:solidFill>
                  <a:schemeClr val="tx1"/>
                </a:solidFill>
              </a:rPr>
              <a:t>Валіводзь</a:t>
            </a:r>
            <a:r>
              <a:rPr lang="uk-UA" dirty="0">
                <a:solidFill>
                  <a:schemeClr val="tx1"/>
                </a:solidFill>
              </a:rPr>
              <a:t> І.П. Одеса, </a:t>
            </a:r>
            <a:r>
              <a:rPr lang="uk-UA" dirty="0" err="1">
                <a:solidFill>
                  <a:schemeClr val="tx1"/>
                </a:solidFill>
              </a:rPr>
              <a:t>ОНМедУ</a:t>
            </a:r>
            <a:r>
              <a:rPr lang="uk-UA" dirty="0">
                <a:solidFill>
                  <a:schemeClr val="tx1"/>
                </a:solidFill>
              </a:rPr>
              <a:t>, 2020.-168 с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lvl="0" algn="just" fontAlgn="base" hangingPunct="0"/>
            <a:r>
              <a:rPr lang="uk-UA" dirty="0" smtClean="0">
                <a:solidFill>
                  <a:schemeClr val="tx1"/>
                </a:solidFill>
              </a:rPr>
              <a:t>4. Практикум </a:t>
            </a:r>
            <a:r>
              <a:rPr lang="uk-UA" dirty="0">
                <a:solidFill>
                  <a:schemeClr val="tx1"/>
                </a:solidFill>
              </a:rPr>
              <a:t>по технологи </a:t>
            </a:r>
            <a:r>
              <a:rPr lang="uk-UA" dirty="0" err="1" smtClean="0">
                <a:solidFill>
                  <a:schemeClr val="tx1"/>
                </a:solidFill>
              </a:rPr>
              <a:t>гомеопатических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препаратов</a:t>
            </a:r>
            <a:r>
              <a:rPr lang="uk-UA" dirty="0">
                <a:solidFill>
                  <a:schemeClr val="tx1"/>
                </a:solidFill>
              </a:rPr>
              <a:t>: Для </a:t>
            </a:r>
            <a:r>
              <a:rPr lang="uk-UA" dirty="0" err="1">
                <a:solidFill>
                  <a:schemeClr val="tx1"/>
                </a:solidFill>
              </a:rPr>
              <a:t>студ</a:t>
            </a:r>
            <a:r>
              <a:rPr lang="uk-UA" dirty="0">
                <a:solidFill>
                  <a:schemeClr val="tx1"/>
                </a:solidFill>
              </a:rPr>
              <a:t>. Фар </a:t>
            </a:r>
            <a:r>
              <a:rPr lang="uk-UA" dirty="0" err="1">
                <a:solidFill>
                  <a:schemeClr val="tx1"/>
                </a:solidFill>
              </a:rPr>
              <a:t>мац</a:t>
            </a:r>
            <a:r>
              <a:rPr lang="uk-UA" dirty="0">
                <a:solidFill>
                  <a:schemeClr val="tx1"/>
                </a:solidFill>
              </a:rPr>
              <a:t>. </a:t>
            </a:r>
            <a:r>
              <a:rPr lang="uk-UA" dirty="0" err="1">
                <a:solidFill>
                  <a:schemeClr val="tx1"/>
                </a:solidFill>
              </a:rPr>
              <a:t>вузов</a:t>
            </a:r>
            <a:r>
              <a:rPr lang="uk-UA" dirty="0">
                <a:solidFill>
                  <a:schemeClr val="tx1"/>
                </a:solidFill>
              </a:rPr>
              <a:t> и ф-</a:t>
            </a:r>
            <a:r>
              <a:rPr lang="uk-UA" dirty="0" err="1">
                <a:solidFill>
                  <a:schemeClr val="tx1"/>
                </a:solidFill>
              </a:rPr>
              <a:t>тов</a:t>
            </a:r>
            <a:r>
              <a:rPr lang="uk-UA" dirty="0">
                <a:solidFill>
                  <a:schemeClr val="tx1"/>
                </a:solidFill>
              </a:rPr>
              <a:t> / А.И. Тихонов, М.Ф. </a:t>
            </a:r>
            <a:r>
              <a:rPr lang="uk-UA" dirty="0" err="1">
                <a:solidFill>
                  <a:schemeClr val="tx1"/>
                </a:solidFill>
              </a:rPr>
              <a:t>Пасечник</a:t>
            </a:r>
            <a:r>
              <a:rPr lang="uk-UA" dirty="0">
                <a:solidFill>
                  <a:schemeClr val="tx1"/>
                </a:solidFill>
              </a:rPr>
              <a:t>, Т.Г. </a:t>
            </a:r>
            <a:r>
              <a:rPr lang="uk-UA" dirty="0" err="1">
                <a:solidFill>
                  <a:schemeClr val="tx1"/>
                </a:solidFill>
              </a:rPr>
              <a:t>Ярных</a:t>
            </a:r>
            <a:r>
              <a:rPr lang="uk-UA" dirty="0">
                <a:solidFill>
                  <a:schemeClr val="tx1"/>
                </a:solidFill>
              </a:rPr>
              <a:t>, Л.И. </a:t>
            </a:r>
            <a:r>
              <a:rPr lang="uk-UA" dirty="0" err="1">
                <a:solidFill>
                  <a:schemeClr val="tx1"/>
                </a:solidFill>
              </a:rPr>
              <a:t>Вишневская</a:t>
            </a:r>
            <a:r>
              <a:rPr lang="uk-UA" dirty="0">
                <a:solidFill>
                  <a:schemeClr val="tx1"/>
                </a:solidFill>
              </a:rPr>
              <a:t>, С.А. Тихонова; </a:t>
            </a:r>
            <a:r>
              <a:rPr lang="uk-UA" dirty="0" err="1">
                <a:solidFill>
                  <a:schemeClr val="tx1"/>
                </a:solidFill>
              </a:rPr>
              <a:t>Под</a:t>
            </a:r>
            <a:r>
              <a:rPr lang="uk-UA" dirty="0">
                <a:solidFill>
                  <a:schemeClr val="tx1"/>
                </a:solidFill>
              </a:rPr>
              <a:t> ред.. А.И. Тихонова. – Х.: </a:t>
            </a:r>
            <a:r>
              <a:rPr lang="uk-UA" dirty="0" err="1">
                <a:solidFill>
                  <a:schemeClr val="tx1"/>
                </a:solidFill>
              </a:rPr>
              <a:t>Оригинал</a:t>
            </a:r>
            <a:r>
              <a:rPr lang="uk-UA" dirty="0">
                <a:solidFill>
                  <a:schemeClr val="tx1"/>
                </a:solidFill>
              </a:rPr>
              <a:t>, 2006. – 160 с.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5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 smtClean="0">
                <a:solidFill>
                  <a:schemeClr val="accent2">
                    <a:lumMod val="50000"/>
                  </a:schemeClr>
                </a:solidFill>
              </a:rPr>
              <a:t>Дякую за  увагу!</a:t>
            </a:r>
            <a:endParaRPr lang="uk-UA" sz="8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86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217</TotalTime>
  <Words>1773</Words>
  <Application>Microsoft Office PowerPoint</Application>
  <PresentationFormat>Широкоэкранный</PresentationFormat>
  <Paragraphs>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Calibri</vt:lpstr>
      <vt:lpstr>Calibri Light</vt:lpstr>
      <vt:lpstr>Ретро</vt:lpstr>
      <vt:lpstr>Презентация PowerPoint</vt:lpstr>
      <vt:lpstr>План</vt:lpstr>
      <vt:lpstr>1. Гомеопатичні ЛФ твердої консистенції</vt:lpstr>
      <vt:lpstr>2. Порошки (тритурації)</vt:lpstr>
      <vt:lpstr>2.1. 1-й метод виготовлення тритурацій §7</vt:lpstr>
      <vt:lpstr>2. Порошки (тритурації)</vt:lpstr>
      <vt:lpstr>2.2. 2-й метод виготовлення тритурацій §8</vt:lpstr>
      <vt:lpstr>2.3. 3-й метод виготовлення тритурацій §9</vt:lpstr>
      <vt:lpstr>2.3. 3-й метод виготовлення тритурацій §9</vt:lpstr>
      <vt:lpstr>3. Гранули (Granulae)</vt:lpstr>
      <vt:lpstr>4. Таблетки (Tabulettae)</vt:lpstr>
      <vt:lpstr>5. Оцінка якості, зберігання і відпуск гомеопатичних препаратів</vt:lpstr>
      <vt:lpstr>6. Удосконалення гомеопатичних лікарських препаратів</vt:lpstr>
      <vt:lpstr>Питання для самоперевірки</vt:lpstr>
      <vt:lpstr>Список використаних джерел: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</cp:revision>
  <dcterms:created xsi:type="dcterms:W3CDTF">2021-04-26T04:45:50Z</dcterms:created>
  <dcterms:modified xsi:type="dcterms:W3CDTF">2021-08-05T17:27:45Z</dcterms:modified>
</cp:coreProperties>
</file>