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sldIdLst>
    <p:sldId id="312" r:id="rId2"/>
    <p:sldId id="286" r:id="rId3"/>
    <p:sldId id="287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310" r:id="rId27"/>
    <p:sldId id="311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54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42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A5547-8141-4A44-B9E9-AF346D1F54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5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342B-8220-43CE-AEEF-D2452193647F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65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B818C-D4C7-4206-B4CD-60AB52E5B89C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620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FF65D-0238-44FF-BF30-84B4E044A87D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877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80061-60A6-42CE-B021-3168339563F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646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99238-A517-49AA-B146-A996C7E0914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549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F3EB6-A4AD-438D-A894-9DB8F68BB4E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264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4ABFE-2CE2-429C-9924-DAF59987A407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962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CF533-A132-4493-9AB4-9DC7912E63D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296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34EC62B-A10D-4677-9E5D-2764E00F247F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686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34EC62B-A10D-4677-9E5D-2764E00F247F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465555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34EC62B-A10D-4677-9E5D-2764E00F247F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6714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34EC62B-A10D-4677-9E5D-2764E00F247F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64120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34EC62B-A10D-4677-9E5D-2764E00F247F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8762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2BEA6-7CFC-4E9E-98C1-E997D02CCFFF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4664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65364-2A99-403B-8BBF-8B56EBC6A7D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5871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566738" y="304800"/>
            <a:ext cx="8008937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fld id="{6D1411C5-0A8B-47AB-8E97-00A97F45330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8509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3438" y="1752600"/>
            <a:ext cx="3924300" cy="2057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3438" y="3962400"/>
            <a:ext cx="3924300" cy="2057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fld id="{57413D4C-1D41-4A7A-A0B7-09865C42BA5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2120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66738" y="1752600"/>
            <a:ext cx="3924300" cy="2057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3438" y="1752600"/>
            <a:ext cx="3924300" cy="2057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566738" y="3962400"/>
            <a:ext cx="3924300" cy="2057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3438" y="3962400"/>
            <a:ext cx="3924300" cy="2057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fld id="{BAE2DDBD-3494-4DC9-886C-BA37D834D5B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959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34EC62B-A10D-4677-9E5D-2764E00F247F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718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8.png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0.png"/><Relationship Id="rId4" Type="http://schemas.openxmlformats.org/officeDocument/2006/relationships/image" Target="../media/image7.png"/><Relationship Id="rId9" Type="http://schemas.openxmlformats.org/officeDocument/2006/relationships/oleObject" Target="../embeddings/oleObject10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2852936"/>
            <a:ext cx="61744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"</a:t>
            </a:r>
            <a:r>
              <a:rPr lang="uk-UA" dirty="0" err="1"/>
              <a:t>Expert</a:t>
            </a:r>
            <a:r>
              <a:rPr lang="uk-UA" dirty="0"/>
              <a:t> </a:t>
            </a:r>
            <a:r>
              <a:rPr lang="uk-UA" dirty="0" err="1"/>
              <a:t>systems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/>
              <a:t>modeling</a:t>
            </a:r>
            <a:r>
              <a:rPr lang="uk-UA" dirty="0"/>
              <a:t> </a:t>
            </a:r>
            <a:r>
              <a:rPr lang="uk-UA" dirty="0" err="1"/>
              <a:t>in</a:t>
            </a:r>
            <a:r>
              <a:rPr lang="uk-UA" dirty="0"/>
              <a:t> </a:t>
            </a:r>
            <a:r>
              <a:rPr lang="uk-UA" dirty="0" err="1"/>
              <a:t>biology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/>
              <a:t>medicine</a:t>
            </a:r>
            <a:r>
              <a:rPr lang="uk-UA" dirty="0"/>
              <a:t>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5536" y="6165304"/>
            <a:ext cx="1167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Lecture 5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97729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Software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2600"/>
              <a:t>Software is the programs and applications that tell the computer what to do and how to look.</a:t>
            </a:r>
          </a:p>
          <a:p>
            <a:pPr>
              <a:lnSpc>
                <a:spcPct val="80000"/>
              </a:lnSpc>
            </a:pPr>
            <a:r>
              <a:rPr lang="en-US" sz="2600"/>
              <a:t>Computer programmers write the codes/instructions that make-up software applications/programs.</a:t>
            </a:r>
          </a:p>
          <a:p>
            <a:pPr>
              <a:lnSpc>
                <a:spcPct val="80000"/>
              </a:lnSpc>
            </a:pPr>
            <a:r>
              <a:rPr lang="en-US" sz="2600"/>
              <a:t>HTML is a type of computer programming language that allows programmers to make web pages.</a:t>
            </a:r>
          </a:p>
          <a:p>
            <a:pPr>
              <a:lnSpc>
                <a:spcPct val="80000"/>
              </a:lnSpc>
            </a:pPr>
            <a:r>
              <a:rPr lang="en-US" sz="2600"/>
              <a:t>The next 2 slides show what HTML codes look like and the web page the codes produce.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91" name="Object 7"/>
          <p:cNvGraphicFramePr>
            <a:graphicFrameLocks noGrp="1" noChangeAspect="1"/>
          </p:cNvGraphicFramePr>
          <p:nvPr>
            <p:ph/>
          </p:nvPr>
        </p:nvGraphicFramePr>
        <p:xfrm>
          <a:off x="760413" y="304800"/>
          <a:ext cx="7621587" cy="571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2" name="Drawing" r:id="rId3" imgW="9145123" imgH="6857596" progId="">
                  <p:embed/>
                </p:oleObj>
              </mc:Choice>
              <mc:Fallback>
                <p:oleObj name="Drawing" r:id="rId3" imgW="9145123" imgH="6857596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413" y="304800"/>
                        <a:ext cx="7621587" cy="571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36" name="Object 4"/>
          <p:cNvGraphicFramePr>
            <a:graphicFrameLocks noGrp="1" noChangeAspect="1"/>
          </p:cNvGraphicFramePr>
          <p:nvPr>
            <p:ph/>
          </p:nvPr>
        </p:nvGraphicFramePr>
        <p:xfrm>
          <a:off x="792163" y="304800"/>
          <a:ext cx="7558087" cy="571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6" name="Drawing" r:id="rId3" imgW="9145123" imgH="6914663" progId="">
                  <p:embed/>
                </p:oleObj>
              </mc:Choice>
              <mc:Fallback>
                <p:oleObj name="Drawing" r:id="rId3" imgW="9145123" imgH="6914663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163" y="304800"/>
                        <a:ext cx="7558087" cy="571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Two Types of Software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600"/>
              <a:t>Application Software</a:t>
            </a:r>
          </a:p>
          <a:p>
            <a:pPr>
              <a:buFont typeface="Wingdings" pitchFamily="2" charset="2"/>
              <a:buNone/>
            </a:pPr>
            <a:endParaRPr lang="en-US" sz="2600"/>
          </a:p>
          <a:p>
            <a:endParaRPr lang="en-US" sz="2600"/>
          </a:p>
          <a:p>
            <a:endParaRPr lang="en-US" sz="2600"/>
          </a:p>
          <a:p>
            <a:r>
              <a:rPr lang="en-US" sz="2600"/>
              <a:t>Operating System Software</a:t>
            </a:r>
          </a:p>
        </p:txBody>
      </p:sp>
      <p:graphicFrame>
        <p:nvGraphicFramePr>
          <p:cNvPr id="46084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5434013" y="1900238"/>
          <a:ext cx="2343150" cy="176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4" name="Drawing" r:id="rId3" imgW="2343083" imgH="1762105" progId="">
                  <p:embed/>
                </p:oleObj>
              </mc:Choice>
              <mc:Fallback>
                <p:oleObj name="Drawing" r:id="rId3" imgW="2343083" imgH="1762105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4013" y="1900238"/>
                        <a:ext cx="2343150" cy="1762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6" name="Object 6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5314950" y="4129088"/>
          <a:ext cx="2581275" cy="172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5" name="Drawing" r:id="rId5" imgW="2580917" imgH="1724211" progId="">
                  <p:embed/>
                </p:oleObj>
              </mc:Choice>
              <mc:Fallback>
                <p:oleObj name="Drawing" r:id="rId5" imgW="2580917" imgH="1724211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4950" y="4129088"/>
                        <a:ext cx="2581275" cy="1724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Operating System Software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Directs all the activities and sets all the rules for how the hardware and software will work together.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/>
              <a:t>	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/>
              <a:t>	Examples would be: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/>
              <a:t>	 	DOS, Windows 95, 98, ME, NT, XP, Vista, Windows 7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/>
              <a:t>		Unix, Linux,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/>
              <a:t>		MAC system OS 6,7,8,9,10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/>
              <a:t>Command Line Operating Systems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600"/>
              <a:t>DOS is an example of a command line operating system.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60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600"/>
              <a:t>On the next slide, Notice that there are no:</a:t>
            </a:r>
          </a:p>
          <a:p>
            <a:pPr>
              <a:lnSpc>
                <a:spcPct val="90000"/>
              </a:lnSpc>
            </a:pPr>
            <a:r>
              <a:rPr lang="en-US" sz="2600"/>
              <a:t> Icons (pictures)</a:t>
            </a:r>
          </a:p>
          <a:p>
            <a:pPr>
              <a:lnSpc>
                <a:spcPct val="90000"/>
              </a:lnSpc>
            </a:pPr>
            <a:r>
              <a:rPr lang="en-US" sz="2600"/>
              <a:t> Colors</a:t>
            </a:r>
          </a:p>
          <a:p>
            <a:pPr>
              <a:lnSpc>
                <a:spcPct val="90000"/>
              </a:lnSpc>
            </a:pPr>
            <a:r>
              <a:rPr lang="en-US" sz="2600"/>
              <a:t> Mouse Pointer</a:t>
            </a:r>
          </a:p>
          <a:p>
            <a:pPr>
              <a:lnSpc>
                <a:spcPct val="90000"/>
              </a:lnSpc>
            </a:pPr>
            <a:r>
              <a:rPr lang="en-US" sz="2600"/>
              <a:t> Buttons</a:t>
            </a:r>
          </a:p>
          <a:p>
            <a:pPr>
              <a:lnSpc>
                <a:spcPct val="90000"/>
              </a:lnSpc>
            </a:pPr>
            <a:r>
              <a:rPr lang="en-US" sz="2600"/>
              <a:t> You have to memorize commands in order 	to use this text based operating system.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04" name="Object 4"/>
          <p:cNvGraphicFramePr>
            <a:graphicFrameLocks noGrp="1" noChangeAspect="1"/>
          </p:cNvGraphicFramePr>
          <p:nvPr>
            <p:ph/>
          </p:nvPr>
        </p:nvGraphicFramePr>
        <p:xfrm>
          <a:off x="785813" y="304800"/>
          <a:ext cx="7569200" cy="571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4" name="Drawing" r:id="rId3" imgW="8857294" imgH="6686394" progId="">
                  <p:embed/>
                </p:oleObj>
              </mc:Choice>
              <mc:Fallback>
                <p:oleObj name="Drawing" r:id="rId3" imgW="8857294" imgH="6686394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813" y="304800"/>
                        <a:ext cx="7569200" cy="571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Operating Systems: GUI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566738" y="1752600"/>
            <a:ext cx="8348662" cy="1066800"/>
          </a:xfrm>
        </p:spPr>
        <p:txBody>
          <a:bodyPr/>
          <a:lstStyle/>
          <a:p>
            <a:r>
              <a:rPr lang="en-US"/>
              <a:t>GUI stands for Graphical User Interface</a:t>
            </a:r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1066800" y="2362200"/>
            <a:ext cx="76962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</a:rPr>
              <a:t>Uses pictures (icons) to represent files, folders, 	disk drives, modems, printers, etc.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</a:rPr>
              <a:t>GUI’s were created to make using a computer 	easier, more interesting, non-threatening 	to inexperienced users.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</a:rPr>
              <a:t>A mouse allows users to point at something and 	click to make it work.  With command line 	you have to have all of the commands to 	make your programs work.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</a:rPr>
              <a:t>Here is an example of a GUI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276" name="Object 4"/>
          <p:cNvGraphicFramePr>
            <a:graphicFrameLocks noGrp="1" noChangeAspect="1"/>
          </p:cNvGraphicFramePr>
          <p:nvPr>
            <p:ph/>
          </p:nvPr>
        </p:nvGraphicFramePr>
        <p:xfrm>
          <a:off x="566738" y="430213"/>
          <a:ext cx="8008937" cy="546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8" name="Drawing" r:id="rId3" imgW="8800211" imgH="6001585" progId="">
                  <p:embed/>
                </p:oleObj>
              </mc:Choice>
              <mc:Fallback>
                <p:oleObj name="Drawing" r:id="rId3" imgW="8800211" imgH="6001585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738" y="430213"/>
                        <a:ext cx="8008937" cy="5462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Application Software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566738" y="1752600"/>
            <a:ext cx="8001000" cy="1524000"/>
          </a:xfrm>
        </p:spPr>
        <p:txBody>
          <a:bodyPr/>
          <a:lstStyle/>
          <a:p>
            <a:r>
              <a:rPr lang="en-US"/>
              <a:t>Programs that work with operating system software to help the computer to do specific types of work.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Application Software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There are six basic types of application software...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Application Software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/>
              <a:t>1.	Business software: word processors, spreadsheets, and database programs.</a:t>
            </a:r>
          </a:p>
          <a:p>
            <a:pPr>
              <a:buFont typeface="Wingdings" pitchFamily="2" charset="2"/>
              <a:buNone/>
            </a:pPr>
            <a:r>
              <a:rPr lang="en-US" sz="2400"/>
              <a:t>2.	Communication software: allows computers to communicate with other computers: fax software, Novell NetWare, AOL, Modem Software.</a:t>
            </a:r>
          </a:p>
          <a:p>
            <a:pPr>
              <a:buFont typeface="Wingdings" pitchFamily="2" charset="2"/>
              <a:buNone/>
            </a:pPr>
            <a:r>
              <a:rPr lang="en-US" sz="2400"/>
              <a:t>3.	Graphics software: software that allows users to create and manipulate graphics...Photoshop, Print Shop,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Application Software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676400"/>
            <a:ext cx="8001000" cy="42672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/>
              <a:t>4.	Education and Reference software: Programs that help teach new material and ideas, and programs that can be used to find information...Encarta, Worldbook Encyclopedia, Jumpstart Kindergarten, MicroType.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/>
              <a:t>5.	Entertainment and Leisure software...Warcraft, Age of Empires, Barbie Design Center, Mrs.  Pacman, Solitair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/>
              <a:t>6.	Integrated software: Combines several types of software into one program or package...Quicken (Spreadsheet/data base/communications/reference) or Print Shop (Graphics/Word processor).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9" name="Rectangle 13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/>
              <a:t>Software</a:t>
            </a:r>
          </a:p>
        </p:txBody>
      </p:sp>
      <p:graphicFrame>
        <p:nvGraphicFramePr>
          <p:cNvPr id="60419" name="Object 3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1466850" y="1809750"/>
          <a:ext cx="2124075" cy="194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4" name="Drawing" r:id="rId3" imgW="2123782" imgH="1943128" progId="">
                  <p:embed/>
                </p:oleObj>
              </mc:Choice>
              <mc:Fallback>
                <p:oleObj name="Drawing" r:id="rId3" imgW="2123782" imgH="1943128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6850" y="1809750"/>
                        <a:ext cx="2124075" cy="194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2" name="Object 6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5576888" y="1752600"/>
          <a:ext cx="205740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5" name="Drawing" r:id="rId5" imgW="2057414" imgH="2057414" progId="">
                  <p:embed/>
                </p:oleObj>
              </mc:Choice>
              <mc:Fallback>
                <p:oleObj name="Drawing" r:id="rId5" imgW="2057414" imgH="2057414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6888" y="1752600"/>
                        <a:ext cx="2057400" cy="205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5" name="Object 9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447800" y="4038600"/>
          <a:ext cx="2005013" cy="200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6" name="Drawing" r:id="rId7" imgW="1600210" imgH="1600210" progId="">
                  <p:embed/>
                </p:oleObj>
              </mc:Choice>
              <mc:Fallback>
                <p:oleObj name="Drawing" r:id="rId7" imgW="1600210" imgH="1600210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038600"/>
                        <a:ext cx="2005013" cy="2005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8" name="Object 12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5238750" y="3962400"/>
          <a:ext cx="2732088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7" name="Drawing" r:id="rId9" imgW="3315040" imgH="2495519" progId="">
                  <p:embed/>
                </p:oleObj>
              </mc:Choice>
              <mc:Fallback>
                <p:oleObj name="Drawing" r:id="rId9" imgW="3315040" imgH="2495519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8750" y="3962400"/>
                        <a:ext cx="2732088" cy="205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0"/>
            <a:ext cx="6768752" cy="66992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Knowledge Systems Architecture</a:t>
            </a:r>
            <a:endParaRPr lang="en-US" sz="2800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Brand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advances in information processing technology,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applied mathematics and cybernetics are associated with the creation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special man-machine systems that are intended for accumulation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processing of formalized knowledge needed to solve complex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practical problems. Such systems are called knowledge based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systems; the discipline that deals with research, development and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application of such systems is known as knowledge engineering.</a:t>
            </a:r>
          </a:p>
          <a:p>
            <a:r>
              <a:rPr lang="uk-UA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Knowledge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based systems provide opportunities for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solving</a:t>
            </a:r>
            <a:r>
              <a:rPr lang="uk-UA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important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problems in various fields of science and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technology</a:t>
            </a:r>
            <a:r>
              <a:rPr lang="uk-UA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 previously available only for people with great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experience</a:t>
            </a:r>
            <a:r>
              <a:rPr lang="uk-UA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intuition. This was made possible by advances in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artificial</a:t>
            </a:r>
            <a:r>
              <a:rPr lang="uk-UA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intelligence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The most important practical results of these studies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seriously affected the development of applied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knowledge</a:t>
            </a:r>
            <a:r>
              <a:rPr lang="uk-UA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systems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include the development of methods for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knowledge</a:t>
            </a:r>
            <a:r>
              <a:rPr lang="uk-UA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representation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inference (decision making) and research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uk-UA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databases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In general, knowledge systems represent a new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qualitative</a:t>
            </a:r>
            <a:r>
              <a:rPr lang="uk-UA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stage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evolution of information processing systems.</a:t>
            </a:r>
          </a:p>
          <a:p>
            <a:r>
              <a:rPr lang="uk-UA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Knowledge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reflects our idea of the object domain and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expresses</a:t>
            </a:r>
            <a:r>
              <a:rPr lang="uk-UA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of concepts, relationships and dependencies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between</a:t>
            </a:r>
            <a:r>
              <a:rPr lang="uk-UA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concepts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Examples of concepts: electrical conductor, number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uk-UA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examples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relations between concepts is resistance, amperage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uk-UA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voltage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example of dependence - Ohm’s law.</a:t>
            </a:r>
          </a:p>
        </p:txBody>
      </p:sp>
    </p:spTree>
    <p:extLst>
      <p:ext uri="{BB962C8B-B14F-4D97-AF65-F5344CB8AC3E}">
        <p14:creationId xmlns:p14="http://schemas.microsoft.com/office/powerpoint/2010/main" val="17033441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692696"/>
            <a:ext cx="676875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want to transfer some amount of computer knowledge, </a:t>
            </a:r>
            <a:r>
              <a:rPr lang="en-US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firstly</a:t>
            </a:r>
            <a:r>
              <a:rPr lang="uk-UA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objects </a:t>
            </a:r>
            <a:r>
              <a:rPr lang="en-US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presented, then relations, which establish the </a:t>
            </a:r>
            <a:r>
              <a:rPr lang="en-US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necessary</a:t>
            </a:r>
            <a:r>
              <a:rPr lang="uk-UA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links </a:t>
            </a:r>
            <a:r>
              <a:rPr lang="en-US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between the objects and processes that determine creation</a:t>
            </a:r>
            <a:r>
              <a:rPr lang="en-US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destruction</a:t>
            </a:r>
            <a:r>
              <a:rPr lang="en-US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transformation </a:t>
            </a:r>
            <a:r>
              <a:rPr lang="en-US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other types of behavior objects.</a:t>
            </a:r>
            <a:br>
              <a:rPr lang="en-US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Knowledge consists of data objects, relationships and processes. </a:t>
            </a:r>
            <a:r>
              <a:rPr lang="en-US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Objects</a:t>
            </a:r>
            <a:r>
              <a:rPr lang="uk-UA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</a:t>
            </a:r>
            <a:r>
              <a:rPr lang="en-US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represent the character of data structures, relationships - lists </a:t>
            </a:r>
            <a:r>
              <a:rPr lang="en-US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uk-UA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properties</a:t>
            </a:r>
            <a:r>
              <a:rPr lang="en-US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processes implemented by computer programs.</a:t>
            </a:r>
          </a:p>
          <a:p>
            <a:pPr algn="just"/>
            <a:r>
              <a:rPr lang="uk-UA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</a:t>
            </a:r>
            <a:r>
              <a:rPr lang="en-US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noted in section 1, knowledge can be divided into </a:t>
            </a:r>
            <a:r>
              <a:rPr lang="en-US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procedural</a:t>
            </a:r>
            <a:r>
              <a:rPr lang="uk-UA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declarative.</a:t>
            </a:r>
          </a:p>
          <a:p>
            <a:pPr algn="just"/>
            <a:r>
              <a:rPr lang="uk-UA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Procedural </a:t>
            </a:r>
            <a:r>
              <a:rPr lang="en-US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knowledge is knowledge relating to the </a:t>
            </a:r>
            <a:r>
              <a:rPr lang="en-US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procedures</a:t>
            </a:r>
            <a:r>
              <a:rPr lang="uk-UA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processing, methods of inference. This knowledge </a:t>
            </a:r>
            <a:r>
              <a:rPr lang="en-US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uk-UA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represented </a:t>
            </a:r>
            <a:r>
              <a:rPr lang="en-US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a sequence of actions that must be made and </a:t>
            </a:r>
            <a:r>
              <a:rPr lang="en-US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uk-UA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sequence </a:t>
            </a:r>
            <a:r>
              <a:rPr lang="en-US" sz="3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goals that must be achieved.</a:t>
            </a:r>
          </a:p>
        </p:txBody>
      </p:sp>
    </p:spTree>
    <p:extLst>
      <p:ext uri="{BB962C8B-B14F-4D97-AF65-F5344CB8AC3E}">
        <p14:creationId xmlns:p14="http://schemas.microsoft.com/office/powerpoint/2010/main" val="36383698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0"/>
            <a:ext cx="748883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Declarative </a:t>
            </a:r>
            <a:r>
              <a:rPr 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knowledge is coming into the system from experts</a:t>
            </a:r>
            <a:br>
              <a:rPr 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includes facts or axioms and rules relating to these facts. 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uk-UA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declarative form of knowledge base organization, 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descriptions</a:t>
            </a:r>
            <a:r>
              <a:rPr lang="uk-UA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objects and their semantic relationships are stored with 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uk-UA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information </a:t>
            </a:r>
            <a:r>
              <a:rPr 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about how data can be used. The procedural form 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uk-UA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knowledge </a:t>
            </a:r>
            <a:r>
              <a:rPr 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based on the description of domain using 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procedures</a:t>
            </a:r>
            <a:r>
              <a:rPr lang="uk-UA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any language (like LISP).</a:t>
            </a:r>
          </a:p>
          <a:p>
            <a:r>
              <a:rPr lang="uk-UA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Advantages </a:t>
            </a:r>
            <a:r>
              <a:rPr 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disadvantages are characteristic of 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both</a:t>
            </a:r>
            <a:r>
              <a:rPr lang="uk-UA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procedural </a:t>
            </a:r>
            <a:r>
              <a:rPr 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declarative knowledge representation methods. 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best </a:t>
            </a:r>
            <a:r>
              <a:rPr 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approach is to consider problems simultaneously from 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</a:t>
            </a:r>
            <a:r>
              <a:rPr lang="uk-UA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positions</a:t>
            </a:r>
            <a:r>
              <a:rPr 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because it takes advantage of both of these.</a:t>
            </a:r>
          </a:p>
          <a:p>
            <a:pPr algn="ctr"/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Computer Interaction</a:t>
            </a:r>
          </a:p>
          <a:p>
            <a:r>
              <a:rPr lang="uk-UA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Before </a:t>
            </a:r>
            <a:r>
              <a:rPr 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developing a computerized knowledge system it is 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necessary</a:t>
            </a:r>
            <a:r>
              <a:rPr lang="uk-UA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answer the question whether computers can make the 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same</a:t>
            </a:r>
            <a:r>
              <a:rPr lang="uk-UA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decision </a:t>
            </a:r>
            <a:r>
              <a:rPr 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an experienced expert (physician) using the same data 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uk-UA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knowledge </a:t>
            </a:r>
            <a:r>
              <a:rPr 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logical procedures for their processing. In other words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people can use scientific knowledge and clinical experience for 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uk-UA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r>
              <a:rPr 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how can we teach computers to use the same knowledge to</a:t>
            </a:r>
            <a:br>
              <a:rPr 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arrive at a similar conclusion? To answer this question we first 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lang="uk-UA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 out what is different between the structure of 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knowledge</a:t>
            </a:r>
            <a:r>
              <a:rPr lang="uk-UA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human brain and the structure of knowledge in the computer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</a:t>
            </a:r>
            <a:r>
              <a:rPr 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should knowledge or data be structured in the computer so 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</a:t>
            </a:r>
            <a:r>
              <a:rPr lang="uk-UA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</a:t>
            </a:r>
            <a:r>
              <a:rPr 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 used to make decisions similar to those taken by a doctor 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</a:t>
            </a:r>
            <a:r>
              <a:rPr lang="uk-UA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prescribing </a:t>
            </a:r>
            <a:r>
              <a:rPr 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treatment? Unfortunately, the key problem here is 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uk-UA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not know how people keep and use knowledge, we do not 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</a:t>
            </a:r>
            <a:r>
              <a:rPr lang="uk-UA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</a:t>
            </a:r>
            <a:r>
              <a:rPr 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 is used by the human brain to solve problems.</a:t>
            </a:r>
          </a:p>
        </p:txBody>
      </p:sp>
    </p:spTree>
    <p:extLst>
      <p:ext uri="{BB962C8B-B14F-4D97-AF65-F5344CB8AC3E}">
        <p14:creationId xmlns:p14="http://schemas.microsoft.com/office/powerpoint/2010/main" val="134099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6672"/>
            <a:ext cx="655272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database theory such concepts as a data model and its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scheme</a:t>
            </a:r>
            <a:r>
              <a:rPr lang="uk-UA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hold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special role. The scheme of a data model is a semantic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r>
              <a:rPr lang="uk-UA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presenting knowledge about data.</a:t>
            </a:r>
          </a:p>
          <a:p>
            <a:r>
              <a:rPr lang="uk-UA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data banks (DB) goes towards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improving</a:t>
            </a:r>
            <a:r>
              <a:rPr lang="uk-UA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procedures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information retrieval in complex structures.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Unlike</a:t>
            </a:r>
            <a:r>
              <a:rPr lang="uk-UA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DB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information that is stored in knowledge models is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internally</a:t>
            </a:r>
            <a:r>
              <a:rPr lang="uk-UA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structured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due to tabular forms and documents, but due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uk-UA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relations between the observed facts on the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  <a:r>
              <a:rPr lang="uk-UA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In knowledge models relations are defined, fixed outside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uk-UA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semantics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are the same data as the source.</a:t>
            </a:r>
          </a:p>
          <a:p>
            <a:r>
              <a:rPr lang="uk-UA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Tracing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evolution of data, we can note several features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uk-UA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distinguish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from knowledge. Firstly, there is observed a lack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uk-UA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orientation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on some specific interpretation and the availability</a:t>
            </a:r>
          </a:p>
        </p:txBody>
      </p:sp>
    </p:spTree>
    <p:extLst>
      <p:ext uri="{BB962C8B-B14F-4D97-AF65-F5344CB8AC3E}">
        <p14:creationId xmlns:p14="http://schemas.microsoft.com/office/powerpoint/2010/main" val="25799367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71526" y="188640"/>
            <a:ext cx="7412841" cy="5837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special meta-procedures (its necessity is induced by knowledge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itself). Secondly, there is the possibility of internal interpretation.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data should be provided with attributes, thus they will have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defined semantics. The next step on the path to knowledge is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of relations over such units of information as generic,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temporal, etc. Thirdly, there is the assumption of some recursive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relations with other units of information. In general, differences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between data and knowledge have no clear boundaries.</a:t>
            </a:r>
          </a:p>
          <a:p>
            <a:r>
              <a:rPr lang="uk-UA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Thus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can note at least three characteristics of knowledge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 distinguish it from data:</a:t>
            </a:r>
          </a:p>
          <a:p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	knowledge can be interpreted;</a:t>
            </a:r>
          </a:p>
          <a:p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	links that distinguish knowledge: element-class, class-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subclass, type-subtype, situation-</a:t>
            </a:r>
            <a:r>
              <a:rPr lang="en-US" sz="28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subsituation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	presence of situational relations that determine situational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knowledge compatibility.</a:t>
            </a:r>
          </a:p>
          <a:p>
            <a:r>
              <a:rPr lang="uk-UA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Analyzing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concepts one can argue that the question of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knowledge nature, its classification and systematization is controversial.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development of computer technology opens new possibilities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knowledge processing. However, it is necessary to highlight and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 knowledge in the forms in which it is used by the computer.</a:t>
            </a:r>
          </a:p>
        </p:txBody>
      </p:sp>
    </p:spTree>
    <p:extLst>
      <p:ext uri="{BB962C8B-B14F-4D97-AF65-F5344CB8AC3E}">
        <p14:creationId xmlns:p14="http://schemas.microsoft.com/office/powerpoint/2010/main" val="12590356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268760"/>
            <a:ext cx="727280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core of every knowledge system is a knowledge base (KB)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inference engine, which are linked to methods of problematic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knowledge representation, processes of obtaining new knowledge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through plausible reasoning. It is the choice of methods of knowledge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representation and gaining that determines the architecture of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knowledge system and in practice takes the form of an appropriate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DB organization and the scheme of output mechanism control.</a:t>
            </a:r>
          </a:p>
          <a:p>
            <a:pPr algn="ctr"/>
            <a:endParaRPr lang="uk-UA" sz="2800" baseline="-25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Expert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Systems in Medicine</a:t>
            </a:r>
          </a:p>
          <a:p>
            <a:r>
              <a:rPr lang="uk-UA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Recently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finds medical expert systems among the most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dynamically developed knowledge systems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Computer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programs are usually designed to solve an exactly</a:t>
            </a:r>
          </a:p>
        </p:txBody>
      </p:sp>
    </p:spTree>
    <p:extLst>
      <p:ext uri="{BB962C8B-B14F-4D97-AF65-F5344CB8AC3E}">
        <p14:creationId xmlns:p14="http://schemas.microsoft.com/office/powerpoint/2010/main" val="10290874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7056784" cy="5837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defined number of problems. To expand or change it somehow the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user needs to make relevant changes in the program. But this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improvement requires much time; there is always possibility of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additional errors. Development of artificial intelligence (software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 can simulate some features of human thinking) led to emergence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a new class of software capable of learning and accumulating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useful information. This class includes systems based on the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of knowledge - knowledge-based systems (intelligent systems,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knowledge systems). Older literature uses the term expert systems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because such systems use knowledge acquired from experts, and can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solve problems using the means that to some degree has similarities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expert reasoning. The peculiarity of this system is the division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into a database that includes medical history, a knowledge base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about the industry, and the inference mechanism. In general,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intelligent system assumes that there is a program of learning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 will be used to build and maintain the knowledge base. Such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system may also include an explanation module, which helps to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explain its recommendations to users. Expert systems are widely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used in medicine for decision support in solving various problems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diagnosis, prognosis, treatment, management, training, etc.</a:t>
            </a:r>
          </a:p>
        </p:txBody>
      </p:sp>
    </p:spTree>
    <p:extLst>
      <p:ext uri="{BB962C8B-B14F-4D97-AF65-F5344CB8AC3E}">
        <p14:creationId xmlns:p14="http://schemas.microsoft.com/office/powerpoint/2010/main" val="36011203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548680"/>
            <a:ext cx="6696744" cy="5550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Artificial Intelligence</a:t>
            </a:r>
          </a:p>
          <a:p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Of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course, scientists do not fully know how the human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brain works. Only a few mechanisms were found and now we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trying to simulate them in artificial intelligence systems.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term intelligence comes from the Latin </a:t>
            </a:r>
            <a:r>
              <a:rPr lang="en-US" sz="2800" i="1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intellectus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which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means understanding. Therefore, AI (artificial intelligence) can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 regarded as a property of automatic systems to take certain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features of human intelligence, for example, select and make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better decisions based on prior experience, and rational analysis of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external influences.</a:t>
            </a:r>
          </a:p>
          <a:p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The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heart of human activity is thinking. The result to which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tend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goal whose achievement is aimed by cognitive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processes of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your brain.</a:t>
            </a:r>
          </a:p>
          <a:p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Our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everyday activities are a sequence of such goals. Each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towards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main goal is part of the sequence. The brain is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always focused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the goal (purpose), and no matter physical or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intellectual work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performs.</a:t>
            </a:r>
          </a:p>
          <a:p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The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human brain is a warehouse of a huge amount of data.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People are constantly gaining new knowledge and apply them to</a:t>
            </a:r>
          </a:p>
        </p:txBody>
      </p:sp>
    </p:spTree>
    <p:extLst>
      <p:ext uri="{BB962C8B-B14F-4D97-AF65-F5344CB8AC3E}">
        <p14:creationId xmlns:p14="http://schemas.microsoft.com/office/powerpoint/2010/main" val="3313195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551837"/>
            <a:ext cx="7272808" cy="1528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Artificial intelligence is divided into two main areas:</a:t>
            </a:r>
          </a:p>
          <a:p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	pragmatic - it concerns work aimed to create programs that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solve logical problems, recognize patterns, classify data, etc.;</a:t>
            </a:r>
          </a:p>
          <a:p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	bionic - it develops systems that solve problems by analogy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the human brain.</a:t>
            </a:r>
          </a:p>
        </p:txBody>
      </p:sp>
    </p:spTree>
    <p:extLst>
      <p:ext uri="{BB962C8B-B14F-4D97-AF65-F5344CB8AC3E}">
        <p14:creationId xmlns:p14="http://schemas.microsoft.com/office/powerpoint/2010/main" val="25335529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259175"/>
            <a:ext cx="7560840" cy="3826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The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 expert system is naturally associated with the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 expert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Expert is a highly qualified, competent professional in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 domain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 solves problems by using their experience and knowledge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You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identify the following problems that are solved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experts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	diagnosis - identifying causes of disease or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malfunction of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technical systems and making recommendations for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their elimination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>
              <a:buFontTx/>
              <a:buChar char="-"/>
            </a:pP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construction of a hierarchy of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concepts or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objects, finding a place for a given object or concept in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hierarchy;</a:t>
            </a:r>
          </a:p>
          <a:p>
            <a:pPr marL="457200" indent="-457200">
              <a:buFontTx/>
              <a:buChar char="-"/>
            </a:pP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prediction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prediction of behavior of an organism, a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technical or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any other system based on its current status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>
              <a:buFontTx/>
              <a:buChar char="-"/>
            </a:pP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planning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making a plan (program) of action for solving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>
              <a:buFontTx/>
              <a:buChar char="-"/>
            </a:pP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control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controlling complex systems and making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operational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decisions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184131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620688"/>
            <a:ext cx="7272808" cy="4975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Knowledge Base</a:t>
            </a:r>
          </a:p>
          <a:p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The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heart of each ES is the knowledge base. The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knowledge base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contains both data (information, facts, and statements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about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domain and the rules by means of which these data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used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decision making. In the knowledge base the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information concerning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professional knowledge in the given field is stored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 of a structured model of the data domain.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Information is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classified, synthesized, estimated in respect of its consistency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certain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informational units are joined together by various types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links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Languages designed for description of any data domain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called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knowledge representation languages.</a:t>
            </a:r>
          </a:p>
          <a:p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Data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domain description with the use of certain symbol systems</a:t>
            </a:r>
            <a:b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called knowledge formalization. Knowledge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formalization </a:t>
            </a:r>
            <a:r>
              <a:rPr lang="en-US" sz="2800" baseline="-25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neans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its representation in the form of somehow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arranged </a:t>
            </a:r>
            <a:r>
              <a:rPr lang="en-US" sz="2800" baseline="-25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lata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 reflect the regularities existing in the specified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</a:t>
            </a:r>
            <a:r>
              <a:rPr lang="en-US" sz="2800" baseline="-25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lomain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In that way knowledge is described in the form of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formal models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In database theory data model means formalism aimed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description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data structure,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their dependencies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requirements they </a:t>
            </a:r>
            <a:r>
              <a:rPr 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should meet.</a:t>
            </a:r>
          </a:p>
        </p:txBody>
      </p:sp>
    </p:spTree>
    <p:extLst>
      <p:ext uri="{BB962C8B-B14F-4D97-AF65-F5344CB8AC3E}">
        <p14:creationId xmlns:p14="http://schemas.microsoft.com/office/powerpoint/2010/main" val="5655658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1851"/>
            <a:ext cx="8352928" cy="6504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5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Examples of Expert Systems</a:t>
            </a:r>
          </a:p>
          <a:p>
            <a:r>
              <a:rPr lang="en-US" sz="25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Expert </a:t>
            </a:r>
            <a:r>
              <a:rPr lang="en-US" sz="25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systems are most widely used in diagnosis, not </a:t>
            </a:r>
            <a:r>
              <a:rPr lang="en-US" sz="25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only medical </a:t>
            </a:r>
            <a:r>
              <a:rPr lang="en-US" sz="25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 also technical and economic</a:t>
            </a:r>
            <a:r>
              <a:rPr lang="en-US" sz="25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Blood </a:t>
            </a:r>
            <a:r>
              <a:rPr lang="en-US" sz="25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infections. Great influence on the development </a:t>
            </a:r>
            <a:r>
              <a:rPr lang="en-US" sz="25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expert </a:t>
            </a:r>
            <a:r>
              <a:rPr lang="en-US" sz="25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systems was exerted back in 1970 at Stanford </a:t>
            </a:r>
            <a:r>
              <a:rPr lang="en-US" sz="25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University by </a:t>
            </a:r>
            <a:r>
              <a:rPr lang="en-US" sz="25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system MYCIN, which is now considered classic. </a:t>
            </a:r>
            <a:r>
              <a:rPr lang="en-US" sz="25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system </a:t>
            </a:r>
            <a:r>
              <a:rPr lang="en-US" sz="25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diagnoses bacterial infection of the blood and </a:t>
            </a:r>
            <a:r>
              <a:rPr lang="en-US" sz="25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makes recommendations </a:t>
            </a:r>
            <a:r>
              <a:rPr lang="en-US" sz="25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therapy. The knowledge base of MYCIN </a:t>
            </a:r>
            <a:r>
              <a:rPr lang="en-US" sz="25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hundreds </a:t>
            </a:r>
            <a:r>
              <a:rPr lang="en-US" sz="25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rules such as IF-THEN that is probabilistic, used </a:t>
            </a:r>
            <a:r>
              <a:rPr lang="en-US" sz="25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make </a:t>
            </a:r>
            <a:r>
              <a:rPr lang="en-US" sz="25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right decisions when the data is false. The system </a:t>
            </a:r>
            <a:r>
              <a:rPr lang="en-US" sz="25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reasoning </a:t>
            </a:r>
            <a:r>
              <a:rPr lang="en-US" sz="25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explainer.</a:t>
            </a:r>
          </a:p>
          <a:p>
            <a:r>
              <a:rPr lang="en-US" sz="25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Pharmacokinetics</a:t>
            </a:r>
            <a:r>
              <a:rPr lang="en-US" sz="25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Pharmacokinetic model allows </a:t>
            </a:r>
            <a:r>
              <a:rPr lang="en-US" sz="25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introducing and </a:t>
            </a:r>
            <a:r>
              <a:rPr lang="en-US" sz="25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quantifying different phases of the exchange product (absorption, distribution, transformation into active and </a:t>
            </a:r>
            <a:r>
              <a:rPr lang="en-US" sz="25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inactive metabolites</a:t>
            </a:r>
            <a:r>
              <a:rPr lang="en-US" sz="25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excretion). Measurement of biological </a:t>
            </a:r>
            <a:r>
              <a:rPr lang="en-US" sz="25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parameters of </a:t>
            </a:r>
            <a:r>
              <a:rPr lang="en-US" sz="25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patient and consultation with an expert system allow </a:t>
            </a:r>
            <a:r>
              <a:rPr lang="en-US" sz="25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individually </a:t>
            </a:r>
            <a:r>
              <a:rPr lang="en-US" sz="25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adjust drug dosage. The clinical use of this method </a:t>
            </a:r>
            <a:r>
              <a:rPr lang="en-US" sz="25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especially </a:t>
            </a:r>
            <a:r>
              <a:rPr lang="en-US" sz="25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important when using drugs with a narrow therapeutic</a:t>
            </a:r>
          </a:p>
          <a:p>
            <a:r>
              <a:rPr lang="en-US" sz="25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window (the optimal dosing interval is small, there is a high </a:t>
            </a:r>
            <a:r>
              <a:rPr lang="en-US" sz="25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risk of </a:t>
            </a:r>
            <a:r>
              <a:rPr lang="en-US" sz="25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failure or overdose).</a:t>
            </a:r>
          </a:p>
          <a:p>
            <a:r>
              <a:rPr lang="en-US" sz="25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Therapeutics</a:t>
            </a:r>
            <a:r>
              <a:rPr lang="en-US" sz="25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The most famous examples of diagnostic </a:t>
            </a:r>
            <a:r>
              <a:rPr lang="en-US" sz="25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expert systems </a:t>
            </a:r>
            <a:r>
              <a:rPr lang="en-US" sz="25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INTERNIST, CADUCESS, and QMR-system </a:t>
            </a:r>
            <a:r>
              <a:rPr lang="en-US" sz="25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developed at </a:t>
            </a:r>
            <a:r>
              <a:rPr lang="en-US" sz="25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University of Pittsburgh. The INTERNIST system </a:t>
            </a:r>
            <a:r>
              <a:rPr lang="en-US" sz="25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covers approximately </a:t>
            </a:r>
            <a:r>
              <a:rPr lang="en-US" sz="25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80 % of therapy and uses basically </a:t>
            </a:r>
            <a:r>
              <a:rPr lang="en-US" sz="25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information about </a:t>
            </a:r>
            <a:r>
              <a:rPr lang="en-US" sz="25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4500 symptoms and syndromes, 600 diseases. Each </a:t>
            </a:r>
            <a:r>
              <a:rPr lang="en-US" sz="25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disease is </a:t>
            </a:r>
            <a:r>
              <a:rPr lang="en-US" sz="25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described with about 80 symptoms</a:t>
            </a:r>
            <a:r>
              <a:rPr lang="en-US" sz="25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Given </a:t>
            </a:r>
            <a:r>
              <a:rPr lang="en-US" sz="25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symptoms presented by the patient, the </a:t>
            </a:r>
            <a:r>
              <a:rPr lang="en-US" sz="25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identifies </a:t>
            </a:r>
            <a:r>
              <a:rPr lang="en-US" sz="25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different diagnostic hypotheses. Studies have </a:t>
            </a:r>
            <a:r>
              <a:rPr lang="en-US" sz="25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shown that </a:t>
            </a:r>
            <a:r>
              <a:rPr lang="en-US" sz="25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diagnoses made by the system are equal to the work </a:t>
            </a:r>
            <a:r>
              <a:rPr lang="en-US" sz="25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an </a:t>
            </a:r>
            <a:r>
              <a:rPr lang="en-US" sz="25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expert. Practical use of the system is complicated by a </a:t>
            </a:r>
            <a:r>
              <a:rPr lang="en-US" sz="25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 amount </a:t>
            </a:r>
            <a:r>
              <a:rPr lang="en-US" sz="25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time required to work with it.</a:t>
            </a:r>
          </a:p>
          <a:p>
            <a:r>
              <a:rPr lang="en-US" sz="25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Chemotherapy</a:t>
            </a:r>
            <a:r>
              <a:rPr lang="en-US" sz="25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The system ONCOCIN developed by </a:t>
            </a:r>
            <a:r>
              <a:rPr lang="en-US" sz="25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Stanford Oncology </a:t>
            </a:r>
            <a:r>
              <a:rPr lang="en-US" sz="25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Clinic helps with chemotherapy of cancer patients. </a:t>
            </a:r>
            <a:r>
              <a:rPr lang="en-US" sz="25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helps </a:t>
            </a:r>
            <a:r>
              <a:rPr lang="en-US" sz="25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choose treatment protocols that can be applied to patients</a:t>
            </a:r>
            <a:r>
              <a:rPr lang="en-US" sz="25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to </a:t>
            </a:r>
            <a:r>
              <a:rPr lang="en-US" sz="25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determine the dose of chemotherapy and control the course </a:t>
            </a:r>
            <a:r>
              <a:rPr lang="en-US" sz="25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treatment</a:t>
            </a:r>
            <a:r>
              <a:rPr lang="en-US" sz="25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995504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91</TotalTime>
  <Words>256</Words>
  <Application>Microsoft Office PowerPoint</Application>
  <PresentationFormat>Экран (4:3)</PresentationFormat>
  <Paragraphs>96</Paragraphs>
  <Slides>27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4" baseType="lpstr">
      <vt:lpstr>Arial</vt:lpstr>
      <vt:lpstr>Times New Roman</vt:lpstr>
      <vt:lpstr>Trebuchet MS</vt:lpstr>
      <vt:lpstr>Wingdings</vt:lpstr>
      <vt:lpstr>Wingdings 3</vt:lpstr>
      <vt:lpstr>Аспект</vt:lpstr>
      <vt:lpstr>Drawing</vt:lpstr>
      <vt:lpstr>Презентация PowerPoint</vt:lpstr>
      <vt:lpstr>Software</vt:lpstr>
      <vt:lpstr>Презентация PowerPoint</vt:lpstr>
      <vt:lpstr>Презентация PowerPoint</vt:lpstr>
      <vt:lpstr>Two Types of Software</vt:lpstr>
      <vt:lpstr>Operating System Software</vt:lpstr>
      <vt:lpstr>Command Line Operating Systems</vt:lpstr>
      <vt:lpstr>Презентация PowerPoint</vt:lpstr>
      <vt:lpstr>Operating Systems: GUI</vt:lpstr>
      <vt:lpstr>Презентация PowerPoint</vt:lpstr>
      <vt:lpstr>Application Software</vt:lpstr>
      <vt:lpstr>Application Software</vt:lpstr>
      <vt:lpstr>Application Software</vt:lpstr>
      <vt:lpstr>Application Software</vt:lpstr>
      <vt:lpstr>Software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Technology</dc:title>
  <dc:creator>Приступа Богдан Володимирович</dc:creator>
  <cp:lastModifiedBy>Приступа Богдан Володимирович</cp:lastModifiedBy>
  <cp:revision>15</cp:revision>
  <dcterms:created xsi:type="dcterms:W3CDTF">2018-09-10T08:39:43Z</dcterms:created>
  <dcterms:modified xsi:type="dcterms:W3CDTF">2021-02-02T12:21:36Z</dcterms:modified>
</cp:coreProperties>
</file>