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6" r:id="rId5"/>
    <p:sldId id="267" r:id="rId6"/>
    <p:sldId id="268" r:id="rId7"/>
    <p:sldId id="269"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908720" y="6165304"/>
            <a:ext cx="6400800" cy="1752600"/>
          </a:xfrm>
        </p:spPr>
        <p:txBody>
          <a:bodyPr/>
          <a:lstStyle/>
          <a:p>
            <a:r>
              <a:rPr lang="en-US"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Lesson</a:t>
            </a:r>
            <a:r>
              <a:rPr lang="ru-RU"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 1</a:t>
            </a:r>
            <a:endParaRPr lang="uk-UA"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Заголовок 1"/>
          <p:cNvSpPr>
            <a:spLocks noGrp="1"/>
          </p:cNvSpPr>
          <p:nvPr>
            <p:ph type="ctrTitle"/>
          </p:nvPr>
        </p:nvSpPr>
        <p:spPr>
          <a:xfrm>
            <a:off x="971600" y="15244"/>
            <a:ext cx="7772400" cy="720080"/>
          </a:xfrm>
        </p:spPr>
        <p:txBody>
          <a:bodyPr>
            <a:normAutofit fontScale="90000"/>
          </a:bodyPr>
          <a:lstStyle/>
          <a:p>
            <a:r>
              <a:rPr lang="en-US" dirty="0" smtClean="0"/>
              <a:t/>
            </a:r>
            <a:br>
              <a:rPr lang="en-US" dirty="0" smtClean="0"/>
            </a:br>
            <a:r>
              <a:rPr lang="en-US" b="1" dirty="0" smtClean="0">
                <a:solidFill>
                  <a:srgbClr val="FFFF00"/>
                </a:solidFill>
                <a:latin typeface="Times New Roman" pitchFamily="18" charset="0"/>
                <a:cs typeface="Times New Roman" pitchFamily="18" charset="0"/>
              </a:rPr>
              <a:t>Information Technology</a:t>
            </a:r>
            <a:endParaRPr lang="uk-UA" b="1" dirty="0">
              <a:solidFill>
                <a:srgbClr val="FFFF00"/>
              </a:solidFill>
              <a:latin typeface="Times New Roman" pitchFamily="18" charset="0"/>
              <a:cs typeface="Times New Roman" pitchFamily="18" charset="0"/>
            </a:endParaRPr>
          </a:p>
        </p:txBody>
      </p:sp>
      <p:sp>
        <p:nvSpPr>
          <p:cNvPr id="4" name="Прямоугольник 3"/>
          <p:cNvSpPr/>
          <p:nvPr/>
        </p:nvSpPr>
        <p:spPr>
          <a:xfrm>
            <a:off x="2131949" y="2647198"/>
            <a:ext cx="6408712" cy="369332"/>
          </a:xfrm>
          <a:prstGeom prst="rect">
            <a:avLst/>
          </a:prstGeom>
        </p:spPr>
        <p:txBody>
          <a:bodyPr wrap="square">
            <a:spAutoFit/>
          </a:bodyPr>
          <a:lstStyle/>
          <a:p>
            <a:r>
              <a:rPr lang="uk-UA" dirty="0" err="1">
                <a:latin typeface="Times New Roman" panose="02020603050405020304" pitchFamily="18" charset="0"/>
                <a:ea typeface="Calibri" panose="020F0502020204030204" pitchFamily="34" charset="0"/>
              </a:rPr>
              <a:t>Information</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Technology</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Basic</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concepts</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and</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definitions</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507288" cy="6516960"/>
          </a:xfrm>
        </p:spPr>
        <p:txBody>
          <a:bodyPr>
            <a:normAutofit/>
          </a:bodyPr>
          <a:lstStyle/>
          <a:p>
            <a:r>
              <a:rPr lang="uk-UA"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What is </a:t>
            </a:r>
            <a:r>
              <a:rPr lang="en-US" sz="3200" b="1" dirty="0" smtClean="0">
                <a:solidFill>
                  <a:srgbClr val="FF0000"/>
                </a:solidFill>
                <a:latin typeface="Times New Roman" pitchFamily="18" charset="0"/>
                <a:cs typeface="Times New Roman" pitchFamily="18" charset="0"/>
              </a:rPr>
              <a:t>Information Technology</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study of information, protocols and algorithms for idealized and real automata.</a:t>
            </a:r>
            <a: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automaton: “self moving” – in our context, self “deciding” or autonomous mechanism with bounded resouces (time and space)</a:t>
            </a:r>
            <a: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information: knowledge represented in a form suitable for transmission, manipulation, etc.</a:t>
            </a:r>
            <a: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protocol: rules for exchanging information without problems</a:t>
            </a:r>
            <a: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algorithm: an unambiguous, finite description in simple steps or actions</a:t>
            </a:r>
            <a:endParaRPr lang="uk-UA"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97346"/>
            <a:ext cx="8352928" cy="6001643"/>
          </a:xfrm>
          <a:prstGeom prst="rect">
            <a:avLst/>
          </a:prstGeom>
        </p:spPr>
        <p:txBody>
          <a:bodyPr wrap="square">
            <a:spAutoFit/>
          </a:bodyPr>
          <a:lstStyle/>
          <a:p>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concept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ambiguous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therefore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consider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summary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interpretation</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cybernetic</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sense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concept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widely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used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control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signal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system</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which</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transmitted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over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communication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lines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philosophical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sense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closely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related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to</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concepts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such</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interaction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reflection</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probable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sense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understood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about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objects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phenomena</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environment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their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parameters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properties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state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which</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reduce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existing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degree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uncertainty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incompleteness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knowledge</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usual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sense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word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used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as</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synonym</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for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intuitive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words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meaning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message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awareness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For</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person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knowledge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messages</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person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perceives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from</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surrounding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world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with</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help</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senses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sight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hearing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taste</a:t>
            </a:r>
            <a:r>
              <a:rPr lang="uk-UA" sz="2400" dirty="0">
                <a:latin typeface="Times New Roman" panose="02020603050405020304" pitchFamily="18" charset="0"/>
                <a:cs typeface="Times New Roman" panose="02020603050405020304" pitchFamily="18" charset="0"/>
              </a:rPr>
              <a:t>) ", </a:t>
            </a:r>
            <a:r>
              <a:rPr lang="uk-UA" sz="2400" dirty="0" err="1">
                <a:latin typeface="Times New Roman" panose="02020603050405020304" pitchFamily="18" charset="0"/>
                <a:cs typeface="Times New Roman" panose="02020603050405020304" pitchFamily="18" charset="0"/>
              </a:rPr>
              <a:t>smell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touch</a:t>
            </a:r>
            <a:r>
              <a:rPr lang="uk-UA"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011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052736"/>
            <a:ext cx="7128792" cy="3785652"/>
          </a:xfrm>
          <a:prstGeom prst="rect">
            <a:avLst/>
          </a:prstGeom>
        </p:spPr>
        <p:txBody>
          <a:bodyPr wrap="square">
            <a:spAutoFit/>
          </a:bodyPr>
          <a:lstStyle/>
          <a:p>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nature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exists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various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forms</a:t>
            </a:r>
            <a:r>
              <a:rPr lang="uk-UA" sz="2400" dirty="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Human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speech</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Texts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numbers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Light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sound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signals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Electrical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nerve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impulses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Gestures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facial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expressions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Smells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tastes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Genetic</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inheritance</a:t>
            </a:r>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Other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forms</a:t>
            </a:r>
            <a:r>
              <a:rPr lang="uk-UA"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31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96944" cy="6370975"/>
          </a:xfrm>
          <a:prstGeom prst="rect">
            <a:avLst/>
          </a:prstGeom>
        </p:spPr>
        <p:txBody>
          <a:bodyPr wrap="square">
            <a:spAutoFit/>
          </a:bodyPr>
          <a:lstStyle/>
          <a:p>
            <a:pPr algn="ctr"/>
            <a:r>
              <a:rPr lang="uk-UA" sz="2400" dirty="0" err="1">
                <a:latin typeface="Times New Roman" panose="02020603050405020304" pitchFamily="18" charset="0"/>
                <a:cs typeface="Times New Roman" panose="02020603050405020304" pitchFamily="18" charset="0"/>
              </a:rPr>
              <a:t>Classification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by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presentation</a:t>
            </a:r>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Continuous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quantity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characterizing</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process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continuous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time</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Discrete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sequence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characters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that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characterizes</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discontinuous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value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that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changes</a:t>
            </a:r>
            <a:r>
              <a:rPr lang="uk-UA" sz="2400" dirty="0">
                <a:latin typeface="Times New Roman" panose="02020603050405020304" pitchFamily="18" charset="0"/>
                <a:cs typeface="Times New Roman" panose="02020603050405020304" pitchFamily="18" charset="0"/>
              </a:rPr>
              <a:t>.</a:t>
            </a:r>
          </a:p>
          <a:p>
            <a:pPr algn="ctr"/>
            <a:r>
              <a:rPr lang="uk-UA" sz="2400" dirty="0" err="1">
                <a:solidFill>
                  <a:srgbClr val="FFFF00"/>
                </a:solidFill>
                <a:latin typeface="Times New Roman" panose="02020603050405020304" pitchFamily="18" charset="0"/>
                <a:cs typeface="Times New Roman" panose="02020603050405020304" pitchFamily="18" charset="0"/>
              </a:rPr>
              <a:t>information</a:t>
            </a:r>
            <a:r>
              <a:rPr lang="uk-UA" sz="2400" dirty="0">
                <a:solidFill>
                  <a:srgbClr val="FFFF00"/>
                </a:solidFill>
                <a:latin typeface="Times New Roman" panose="02020603050405020304" pitchFamily="18" charset="0"/>
                <a:cs typeface="Times New Roman" panose="02020603050405020304" pitchFamily="18" charset="0"/>
              </a:rPr>
              <a:t> </a:t>
            </a:r>
            <a:r>
              <a:rPr lang="uk-UA" sz="2400" dirty="0" err="1">
                <a:solidFill>
                  <a:srgbClr val="FFFF00"/>
                </a:solidFill>
                <a:latin typeface="Times New Roman" panose="02020603050405020304" pitchFamily="18" charset="0"/>
                <a:cs typeface="Times New Roman" panose="02020603050405020304" pitchFamily="18" charset="0"/>
              </a:rPr>
              <a:t>properties</a:t>
            </a:r>
            <a:endParaRPr lang="uk-UA" sz="2400" dirty="0">
              <a:solidFill>
                <a:srgbClr val="FFFF00"/>
              </a:solidFill>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Objectivity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Doesn't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depend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circumstances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someone's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thought</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Credibility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Reflects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true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state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of</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affairs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Completeness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Has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enough</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information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to</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understand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and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make</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decision</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Relevance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essential</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when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working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constantly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changing</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environment</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Value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usefulness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Significance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Provides</a:t>
            </a:r>
            <a:r>
              <a:rPr lang="uk-UA" sz="2400" dirty="0">
                <a:latin typeface="Times New Roman" panose="02020603050405020304" pitchFamily="18" charset="0"/>
                <a:cs typeface="Times New Roman" panose="02020603050405020304" pitchFamily="18" charset="0"/>
              </a:rPr>
              <a:t> a </a:t>
            </a:r>
            <a:r>
              <a:rPr lang="uk-UA" sz="2400" dirty="0" err="1">
                <a:latin typeface="Times New Roman" panose="02020603050405020304" pitchFamily="18" charset="0"/>
                <a:cs typeface="Times New Roman" panose="02020603050405020304" pitchFamily="18" charset="0"/>
              </a:rPr>
              <a:t>solution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to</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task</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necessary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in</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order</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to</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make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the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right</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decisions</a:t>
            </a:r>
            <a:r>
              <a:rPr lang="uk-UA" sz="2400" dirty="0">
                <a:latin typeface="Times New Roman" panose="02020603050405020304" pitchFamily="18" charset="0"/>
                <a:cs typeface="Times New Roman" panose="02020603050405020304" pitchFamily="18" charset="0"/>
              </a:rPr>
              <a:t>.</a:t>
            </a:r>
          </a:p>
          <a:p>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Clarity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clarity</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Expressed</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language</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comprehensible</a:t>
            </a:r>
            <a:r>
              <a:rPr lang="uk-UA"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1309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92696"/>
            <a:ext cx="8748464" cy="5355312"/>
          </a:xfrm>
          <a:prstGeom prst="rect">
            <a:avLst/>
          </a:prstGeom>
        </p:spPr>
        <p:txBody>
          <a:bodyPr wrap="square">
            <a:spAutoFit/>
          </a:bodyPr>
          <a:lstStyle/>
          <a:p>
            <a:r>
              <a:rPr lang="uk-UA" dirty="0" err="1">
                <a:latin typeface="Times New Roman" panose="02020603050405020304" pitchFamily="18" charset="0"/>
                <a:cs typeface="Times New Roman" panose="02020603050405020304" pitchFamily="18" charset="0"/>
              </a:rPr>
              <a:t>Basic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operations</a:t>
            </a:r>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collection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Accumulation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information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order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ensure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sufficient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completeness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decision-making</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formalization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Bringing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from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different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sources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comparable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which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measured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degree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wide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world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increase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level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availability</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Filtering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Filtering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out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unnecessary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not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important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decision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After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filtering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reliability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adequacy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should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increase</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Sorting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ordering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according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given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criterion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purpose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increasing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availability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information</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archiving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Organization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storage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convenient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easily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accessible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necessary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reduce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economic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costs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storage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increase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overall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reliability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information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process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whole</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protection</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set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measures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aimed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preventing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loss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reproduction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modification</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Transporting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Reception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transmission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between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remote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participants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information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process</a:t>
            </a:r>
            <a:r>
              <a:rPr lang="uk-UA" dirty="0">
                <a:latin typeface="Times New Roman" panose="02020603050405020304" pitchFamily="18" charset="0"/>
                <a:cs typeface="Times New Roman" panose="02020603050405020304" pitchFamily="18" charset="0"/>
              </a:rPr>
              <a:t>) ".</a:t>
            </a:r>
          </a:p>
          <a:p>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transformation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Transfer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data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from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another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from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structure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another</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17114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802"/>
            <a:ext cx="8424936" cy="1938992"/>
          </a:xfrm>
          <a:prstGeom prst="rect">
            <a:avLst/>
          </a:prstGeom>
        </p:spPr>
        <p:txBody>
          <a:bodyPr wrap="square">
            <a:spAutoFit/>
          </a:bodyPr>
          <a:lstStyle/>
          <a:p>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main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properties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technology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are</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Feasibility</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Availability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components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their</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structure</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Interaction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with</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external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environment</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Integrity</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Development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time</a:t>
            </a:r>
            <a:r>
              <a:rPr lang="uk-UA" sz="2000" dirty="0">
                <a:latin typeface="Times New Roman" panose="02020603050405020304" pitchFamily="18" charset="0"/>
                <a:cs typeface="Times New Roman" panose="02020603050405020304" pitchFamily="18" charset="0"/>
              </a:rPr>
              <a:t>.</a:t>
            </a:r>
          </a:p>
        </p:txBody>
      </p:sp>
      <p:sp>
        <p:nvSpPr>
          <p:cNvPr id="3" name="Прямоугольник 2"/>
          <p:cNvSpPr/>
          <p:nvPr/>
        </p:nvSpPr>
        <p:spPr>
          <a:xfrm>
            <a:off x="323528" y="1956794"/>
            <a:ext cx="8424936" cy="4708981"/>
          </a:xfrm>
          <a:prstGeom prst="rect">
            <a:avLst/>
          </a:prstGeom>
        </p:spPr>
        <p:txBody>
          <a:bodyPr wrap="square">
            <a:spAutoFit/>
          </a:bodyPr>
          <a:lstStyle/>
          <a:p>
            <a:r>
              <a:rPr lang="uk-UA" sz="2000" dirty="0" err="1">
                <a:solidFill>
                  <a:srgbClr val="FFFF00"/>
                </a:solidFill>
                <a:latin typeface="Times New Roman" panose="02020603050405020304" pitchFamily="18" charset="0"/>
                <a:cs typeface="Times New Roman" panose="02020603050405020304" pitchFamily="18" charset="0"/>
              </a:rPr>
              <a:t>Feasibility</a:t>
            </a:r>
            <a:r>
              <a:rPr lang="uk-UA" sz="2000" dirty="0">
                <a:solidFill>
                  <a:srgbClr val="FFFF00"/>
                </a:solidFill>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main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goal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implementation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technology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to</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increase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efficiency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production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based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use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modern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computers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for</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distributed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processing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distributed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databases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various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computer</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networks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by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ensuring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circulation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transformation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a:t>
            </a:r>
          </a:p>
          <a:p>
            <a:r>
              <a:rPr lang="uk-UA" sz="2000" dirty="0" err="1">
                <a:solidFill>
                  <a:srgbClr val="FFFF00"/>
                </a:solidFill>
                <a:latin typeface="Times New Roman" panose="02020603050405020304" pitchFamily="18" charset="0"/>
                <a:cs typeface="Times New Roman" panose="02020603050405020304" pitchFamily="18" charset="0"/>
              </a:rPr>
              <a:t>Components</a:t>
            </a:r>
            <a:r>
              <a:rPr lang="uk-UA" sz="2000" dirty="0">
                <a:solidFill>
                  <a:srgbClr val="FFFF00"/>
                </a:solidFill>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These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are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functional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units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circulation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processing</a:t>
            </a:r>
            <a:r>
              <a:rPr lang="uk-UA" sz="2000" dirty="0">
                <a:latin typeface="Times New Roman" panose="02020603050405020304" pitchFamily="18" charset="0"/>
                <a:cs typeface="Times New Roman" panose="02020603050405020304" pitchFamily="18" charset="0"/>
              </a:rPr>
              <a:t>.</a:t>
            </a:r>
          </a:p>
          <a:p>
            <a:r>
              <a:rPr lang="uk-UA" sz="2000" dirty="0" err="1">
                <a:solidFill>
                  <a:srgbClr val="FFFF00"/>
                </a:solidFill>
                <a:latin typeface="Times New Roman" panose="02020603050405020304" pitchFamily="18" charset="0"/>
                <a:cs typeface="Times New Roman" panose="02020603050405020304" pitchFamily="18" charset="0"/>
              </a:rPr>
              <a:t>Structure</a:t>
            </a:r>
            <a:r>
              <a:rPr lang="uk-UA" sz="2000" dirty="0">
                <a:solidFill>
                  <a:srgbClr val="FFFF00"/>
                </a:solidFill>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Internal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organization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that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reflects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component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relationships</a:t>
            </a:r>
            <a:endParaRPr lang="uk-UA" sz="2000" dirty="0">
              <a:latin typeface="Times New Roman" panose="02020603050405020304" pitchFamily="18" charset="0"/>
              <a:cs typeface="Times New Roman" panose="02020603050405020304" pitchFamily="18" charset="0"/>
            </a:endParaRPr>
          </a:p>
          <a:p>
            <a:r>
              <a:rPr lang="uk-UA" sz="2000" dirty="0" err="1">
                <a:latin typeface="Times New Roman" panose="02020603050405020304" pitchFamily="18" charset="0"/>
                <a:cs typeface="Times New Roman" panose="02020603050405020304" pitchFamily="18" charset="0"/>
              </a:rPr>
              <a:t>Interaction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with</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external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environment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Interaction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technology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with</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control</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objects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systems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software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hardware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automation</a:t>
            </a:r>
            <a:r>
              <a:rPr lang="uk-UA" sz="2000" dirty="0">
                <a:latin typeface="Times New Roman" panose="02020603050405020304" pitchFamily="18" charset="0"/>
                <a:cs typeface="Times New Roman" panose="02020603050405020304" pitchFamily="18" charset="0"/>
              </a:rPr>
              <a:t>.</a:t>
            </a:r>
          </a:p>
          <a:p>
            <a:r>
              <a:rPr lang="uk-UA" sz="2000" dirty="0" err="1">
                <a:latin typeface="Times New Roman" panose="02020603050405020304" pitchFamily="18" charset="0"/>
                <a:cs typeface="Times New Roman" panose="02020603050405020304" pitchFamily="18" charset="0"/>
              </a:rPr>
              <a:t>Integrity</a:t>
            </a:r>
            <a:r>
              <a:rPr lang="uk-UA" sz="2000" dirty="0">
                <a:latin typeface="Times New Roman" panose="02020603050405020304" pitchFamily="18" charset="0"/>
                <a:cs typeface="Times New Roman" panose="02020603050405020304" pitchFamily="18" charset="0"/>
              </a:rPr>
              <a:t> ..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technology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is</a:t>
            </a:r>
            <a:r>
              <a:rPr lang="uk-UA" sz="2000" dirty="0">
                <a:latin typeface="Times New Roman" panose="02020603050405020304" pitchFamily="18" charset="0"/>
                <a:cs typeface="Times New Roman" panose="02020603050405020304" pitchFamily="18" charset="0"/>
              </a:rPr>
              <a:t> a </a:t>
            </a:r>
            <a:r>
              <a:rPr lang="uk-UA" sz="2000" dirty="0" err="1">
                <a:latin typeface="Times New Roman" panose="02020603050405020304" pitchFamily="18" charset="0"/>
                <a:cs typeface="Times New Roman" panose="02020603050405020304" pitchFamily="18" charset="0"/>
              </a:rPr>
              <a:t>holistic</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system</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that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able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to</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solve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problems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using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capabilities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components</a:t>
            </a:r>
            <a:r>
              <a:rPr lang="uk-UA" sz="2000" dirty="0">
                <a:latin typeface="Times New Roman" panose="02020603050405020304" pitchFamily="18" charset="0"/>
                <a:cs typeface="Times New Roman" panose="02020603050405020304" pitchFamily="18" charset="0"/>
              </a:rPr>
              <a:t>.</a:t>
            </a:r>
          </a:p>
          <a:p>
            <a:r>
              <a:rPr lang="uk-UA" sz="2000" dirty="0" err="1">
                <a:solidFill>
                  <a:srgbClr val="FFFF00"/>
                </a:solidFill>
                <a:latin typeface="Times New Roman" panose="02020603050405020304" pitchFamily="18" charset="0"/>
                <a:cs typeface="Times New Roman" panose="02020603050405020304" pitchFamily="18" charset="0"/>
              </a:rPr>
              <a:t>Implementation</a:t>
            </a:r>
            <a:r>
              <a:rPr lang="uk-UA" sz="2000" dirty="0">
                <a:solidFill>
                  <a:srgbClr val="FFFF00"/>
                </a:solidFill>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a:t>
            </a:r>
            <a:r>
              <a:rPr lang="uk-UA" sz="2000" dirty="0" err="1">
                <a:latin typeface="Times New Roman" panose="02020603050405020304" pitchFamily="18" charset="0"/>
                <a:cs typeface="Times New Roman" panose="02020603050405020304" pitchFamily="18" charset="0"/>
              </a:rPr>
              <a:t>development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time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Ensuring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dynamism</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development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information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technology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modification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changing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structure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adding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new</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components</a:t>
            </a:r>
            <a:r>
              <a:rPr lang="uk-UA"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3291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372944"/>
          </a:xfrm>
        </p:spPr>
        <p:txBody>
          <a:bodyPr>
            <a:normAutofit fontScale="90000"/>
          </a:bodyPr>
          <a:lstStyle/>
          <a:p>
            <a:pPr algn="l"/>
            <a:r>
              <a:rPr lang="uk-UA"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Computer Fundamentals ─ Applications</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i="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In this chapter, we will discuss the application of computers in various fields.</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Business</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 computer has high speed of calculation, diligence, accuracy, reliability, or versatility which has made it an integrated part in all business organizations. Computer is used in business organizations for: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Payroll calculations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Budgeting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Sales analysis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Financial forecasting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Managing employee database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Maintenance of stocks, etc.</a:t>
            </a:r>
            <a:endParaRPr lang="uk-UA" sz="28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5220072" y="4077072"/>
            <a:ext cx="3672408" cy="265663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6444952"/>
          </a:xfrm>
        </p:spPr>
        <p:txBody>
          <a:bodyPr>
            <a:noAutofit/>
          </a:bodyPr>
          <a:lstStyle/>
          <a:p>
            <a:r>
              <a:rPr lang="en-US"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Banking</a:t>
            </a:r>
            <a:r>
              <a:rPr lang="en-US"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Today, banking is almost totally dependent on computers. Banks provide the following facilities: </a:t>
            </a: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Online accounting facility, which includes checking current balance, making deposits and overdrafts, checking interest charges, shares, and trustee records.</a:t>
            </a:r>
            <a:r>
              <a:rPr lang="uk-UA" sz="2400" b="1" dirty="0" smtClean="0">
                <a:solidFill>
                  <a:srgbClr val="002060"/>
                </a:solidFill>
                <a:effectLst/>
                <a:latin typeface="Times New Roman" pitchFamily="18" charset="0"/>
                <a:cs typeface="Times New Roman" pitchFamily="18" charset="0"/>
              </a:rPr>
              <a:t/>
            </a:r>
            <a:br>
              <a:rPr lang="uk-UA" sz="2400" b="1" dirty="0" smtClean="0">
                <a:solidFill>
                  <a:srgbClr val="002060"/>
                </a:solidFill>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rPr>
              <a:t> </a:t>
            </a: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ATM machines which are completely automated are making it even easier for customers to deal with banks</a:t>
            </a:r>
            <a:endParaRPr lang="uk-UA" sz="2400" dirty="0">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2699792" y="908720"/>
            <a:ext cx="3312368" cy="2391601"/>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6156920"/>
          </a:xfrm>
        </p:spPr>
        <p:txBody>
          <a:bodyPr>
            <a:normAutofit fontScale="90000"/>
          </a:bodyPr>
          <a:lstStyle/>
          <a:p>
            <a:pPr algn="l"/>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Insurance</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Insurance companies are keeping all records </a:t>
            </a:r>
            <a:r>
              <a:rPr lang="en-US"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upto</a:t>
            </a: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-date with the help of computers. Insurance companies, finance houses, and stock broking firms are widely using computers for their concerns. Insurance companies are maintaining a database of all clients with information showing: </a:t>
            </a:r>
            <a: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Procedure to continue with policies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Starting date of the policies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Next due installment of a policy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Maturity date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Interests due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Survival benefits </a:t>
            </a:r>
            <a:r>
              <a:rPr lang="uk-UA" sz="2800" b="1" dirty="0" smtClean="0">
                <a:solidFill>
                  <a:srgbClr val="002060"/>
                </a:solidFill>
                <a:effectLst/>
                <a:latin typeface="Times New Roman" pitchFamily="18" charset="0"/>
                <a:cs typeface="Times New Roman" pitchFamily="18" charset="0"/>
              </a:rPr>
              <a:t/>
            </a:r>
            <a:br>
              <a:rPr lang="uk-UA" sz="2800" b="1" dirty="0" smtClean="0">
                <a:solidFill>
                  <a:srgbClr val="002060"/>
                </a:solidFill>
                <a:effectLst/>
                <a:latin typeface="Times New Roman" pitchFamily="18" charset="0"/>
                <a:cs typeface="Times New Roman" pitchFamily="18" charset="0"/>
              </a:rPr>
            </a:br>
            <a:r>
              <a:rPr lang="en-US" sz="2800" b="1" dirty="0" smtClean="0">
                <a:solidFill>
                  <a:srgbClr val="002060"/>
                </a:solidFill>
                <a:effectLst/>
                <a:latin typeface="Times New Roman" pitchFamily="18" charset="0"/>
                <a:cs typeface="Times New Roman" pitchFamily="18" charset="0"/>
                <a:sym typeface="Symbol"/>
              </a:rPr>
              <a:t></a:t>
            </a:r>
            <a:r>
              <a:rPr lang="en-US" sz="2800" b="1" dirty="0" smtClean="0">
                <a:solidFill>
                  <a:srgbClr val="002060"/>
                </a:solidFill>
                <a:effectLst/>
                <a:latin typeface="Times New Roman" pitchFamily="18" charset="0"/>
                <a:cs typeface="Times New Roman" pitchFamily="18" charset="0"/>
              </a:rPr>
              <a:t> Bonus</a:t>
            </a:r>
            <a:endParaRPr lang="uk-UA" sz="2800" b="1" dirty="0">
              <a:solidFill>
                <a:srgbClr val="002060"/>
              </a:solidFill>
              <a:effectLst/>
            </a:endParaRPr>
          </a:p>
        </p:txBody>
      </p:sp>
      <p:pic>
        <p:nvPicPr>
          <p:cNvPr id="3074" name="Picture 2"/>
          <p:cNvPicPr>
            <a:picLocks noChangeAspect="1" noChangeArrowheads="1"/>
          </p:cNvPicPr>
          <p:nvPr/>
        </p:nvPicPr>
        <p:blipFill>
          <a:blip r:embed="rId2" cstate="print"/>
          <a:srcRect/>
          <a:stretch>
            <a:fillRect/>
          </a:stretch>
        </p:blipFill>
        <p:spPr bwMode="auto">
          <a:xfrm>
            <a:off x="5796136" y="3975796"/>
            <a:ext cx="3096344" cy="248375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6705600"/>
          </a:xfrm>
        </p:spPr>
        <p:txBody>
          <a:bodyPr>
            <a:normAutofit/>
          </a:bodyPr>
          <a:lstStyle/>
          <a:p>
            <a:r>
              <a:rPr lang="en-US"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Education </a:t>
            </a: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computer helps in providing a lot of facilities in the education system. </a:t>
            </a: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The computer provides a tool in the education system known as CBE (Computer Based Education). </a:t>
            </a:r>
            <a:r>
              <a:rPr lang="uk-UA" sz="2400" b="1" dirty="0" smtClean="0">
                <a:solidFill>
                  <a:srgbClr val="002060"/>
                </a:solidFill>
                <a:effectLst/>
                <a:latin typeface="Times New Roman" pitchFamily="18" charset="0"/>
                <a:cs typeface="Times New Roman" pitchFamily="18" charset="0"/>
              </a:rPr>
              <a:t/>
            </a:r>
            <a:br>
              <a:rPr lang="uk-UA" sz="2400" b="1" dirty="0" smtClean="0">
                <a:solidFill>
                  <a:srgbClr val="002060"/>
                </a:solidFill>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CBE involves control, delivery, and evaluation of learning. </a:t>
            </a:r>
            <a:r>
              <a:rPr lang="uk-UA" sz="2400" b="1" dirty="0" smtClean="0">
                <a:solidFill>
                  <a:srgbClr val="002060"/>
                </a:solidFill>
                <a:effectLst/>
                <a:latin typeface="Times New Roman" pitchFamily="18" charset="0"/>
                <a:cs typeface="Times New Roman" pitchFamily="18" charset="0"/>
              </a:rPr>
              <a:t/>
            </a:r>
            <a:br>
              <a:rPr lang="uk-UA" sz="2400" b="1" dirty="0" smtClean="0">
                <a:solidFill>
                  <a:srgbClr val="002060"/>
                </a:solidFill>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Computer education is rapidly increasing the graph of number of computer students. </a:t>
            </a:r>
            <a:r>
              <a:rPr lang="uk-UA" sz="2400" b="1" dirty="0" smtClean="0">
                <a:solidFill>
                  <a:srgbClr val="002060"/>
                </a:solidFill>
                <a:effectLst/>
                <a:latin typeface="Times New Roman" pitchFamily="18" charset="0"/>
                <a:cs typeface="Times New Roman" pitchFamily="18" charset="0"/>
              </a:rPr>
              <a:t/>
            </a:r>
            <a:br>
              <a:rPr lang="uk-UA" sz="2400" b="1" dirty="0" smtClean="0">
                <a:solidFill>
                  <a:srgbClr val="002060"/>
                </a:solidFill>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There are a number of methods in which educational institutions can use a computer to educate the students. </a:t>
            </a:r>
            <a:r>
              <a:rPr lang="uk-UA" sz="2400" b="1" dirty="0" smtClean="0">
                <a:solidFill>
                  <a:srgbClr val="002060"/>
                </a:solidFill>
                <a:effectLst/>
                <a:latin typeface="Times New Roman" pitchFamily="18" charset="0"/>
                <a:cs typeface="Times New Roman" pitchFamily="18" charset="0"/>
              </a:rPr>
              <a:t/>
            </a:r>
            <a:br>
              <a:rPr lang="uk-UA" sz="2400" b="1" dirty="0" smtClean="0">
                <a:solidFill>
                  <a:srgbClr val="002060"/>
                </a:solidFill>
                <a:effectLst/>
                <a:latin typeface="Times New Roman" pitchFamily="18" charset="0"/>
                <a:cs typeface="Times New Roman" pitchFamily="18" charset="0"/>
              </a:rPr>
            </a:br>
            <a:r>
              <a:rPr lang="en-US" sz="2400" b="1" dirty="0" smtClean="0">
                <a:solidFill>
                  <a:srgbClr val="002060"/>
                </a:solidFill>
                <a:effectLst/>
                <a:latin typeface="Times New Roman" pitchFamily="18" charset="0"/>
                <a:cs typeface="Times New Roman" pitchFamily="18" charset="0"/>
                <a:sym typeface="Symbol"/>
              </a:rPr>
              <a:t></a:t>
            </a:r>
            <a:r>
              <a:rPr lang="en-US" sz="2400" b="1" dirty="0" smtClean="0">
                <a:solidFill>
                  <a:srgbClr val="002060"/>
                </a:solidFill>
                <a:effectLst/>
                <a:latin typeface="Times New Roman" pitchFamily="18" charset="0"/>
                <a:cs typeface="Times New Roman" pitchFamily="18" charset="0"/>
              </a:rPr>
              <a:t> It is used to prepare a database about performance of a student and analysis is carried out on this basis.</a:t>
            </a:r>
            <a:endParaRPr lang="uk-UA" sz="2400" b="1" dirty="0">
              <a:solidFill>
                <a:srgbClr val="002060"/>
              </a:solidFill>
              <a:effectLst/>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srcRect/>
          <a:stretch>
            <a:fillRect/>
          </a:stretch>
        </p:blipFill>
        <p:spPr bwMode="auto">
          <a:xfrm>
            <a:off x="2771800" y="548680"/>
            <a:ext cx="3312368" cy="222832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372944"/>
          </a:xfrm>
        </p:spPr>
        <p:txBody>
          <a:bodyPr>
            <a:noAutofit/>
          </a:bodyPr>
          <a:lstStyle/>
          <a:p>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Healthcare</a:t>
            </a:r>
            <a:r>
              <a:rPr lang="uk-UA" sz="2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000" dirty="0" smtClean="0">
                <a:solidFill>
                  <a:srgbClr val="FF0000"/>
                </a:solidFill>
                <a:latin typeface="Times New Roman" pitchFamily="18" charset="0"/>
                <a:cs typeface="Times New Roman" pitchFamily="18" charset="0"/>
              </a:rPr>
              <a:t/>
            </a:r>
            <a:br>
              <a:rPr lang="uk-UA" sz="2000" dirty="0" smtClean="0">
                <a:solidFill>
                  <a:srgbClr val="FF0000"/>
                </a:solidFill>
                <a:latin typeface="Times New Roman" pitchFamily="18" charset="0"/>
                <a:cs typeface="Times New Roman" pitchFamily="18" charset="0"/>
              </a:rPr>
            </a:br>
            <a:r>
              <a:rPr lang="uk-UA" sz="2000" dirty="0" smtClean="0">
                <a:solidFill>
                  <a:srgbClr val="FF0000"/>
                </a:solidFill>
                <a:latin typeface="Times New Roman" pitchFamily="18" charset="0"/>
                <a:cs typeface="Times New Roman" pitchFamily="18" charset="0"/>
              </a:rPr>
              <a:t/>
            </a:r>
            <a:br>
              <a:rPr lang="uk-UA" sz="2000" dirty="0" smtClean="0">
                <a:solidFill>
                  <a:srgbClr val="FF0000"/>
                </a:solidFill>
                <a:latin typeface="Times New Roman" pitchFamily="18" charset="0"/>
                <a:cs typeface="Times New Roman" pitchFamily="18" charset="0"/>
              </a:rPr>
            </a:br>
            <a:r>
              <a:rPr lang="uk-UA" sz="2000" dirty="0" smtClean="0">
                <a:solidFill>
                  <a:srgbClr val="FF0000"/>
                </a:solidFill>
                <a:latin typeface="Times New Roman" pitchFamily="18" charset="0"/>
                <a:cs typeface="Times New Roman" pitchFamily="18" charset="0"/>
              </a:rPr>
              <a:t/>
            </a:r>
            <a:br>
              <a:rPr lang="uk-UA" sz="2000" dirty="0" smtClean="0">
                <a:solidFill>
                  <a:srgbClr val="FF0000"/>
                </a:solidFill>
                <a:latin typeface="Times New Roman" pitchFamily="18" charset="0"/>
                <a:cs typeface="Times New Roman" pitchFamily="18" charset="0"/>
              </a:rPr>
            </a:br>
            <a:r>
              <a:rPr lang="uk-UA" sz="2000" dirty="0" smtClean="0">
                <a:solidFill>
                  <a:srgbClr val="FF0000"/>
                </a:solidFill>
                <a:latin typeface="Times New Roman" pitchFamily="18" charset="0"/>
                <a:cs typeface="Times New Roman" pitchFamily="18" charset="0"/>
              </a:rPr>
              <a:t/>
            </a:r>
            <a:br>
              <a:rPr lang="uk-UA" sz="2000" dirty="0" smtClean="0">
                <a:solidFill>
                  <a:srgbClr val="FF0000"/>
                </a:solidFill>
                <a:latin typeface="Times New Roman" pitchFamily="18" charset="0"/>
                <a:cs typeface="Times New Roman" pitchFamily="18" charset="0"/>
              </a:rPr>
            </a:br>
            <a:r>
              <a:rPr lang="en-US" sz="20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Computers have become an important part in hospitals, labs, and dispensaries. They are being used in hospitals to keep the record of patients and medicines. It is also used in scanning and diagnosing different diseases. ECG, EEG, ultrasounds and CT scans, etc. are also done by computerized machines. Following are some major fields of health care in which computers are used. </a:t>
            </a: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sym typeface="Symbol"/>
              </a:rPr>
              <a:t></a:t>
            </a:r>
            <a:r>
              <a:rPr lang="en-US" sz="2000" dirty="0" smtClean="0">
                <a:solidFill>
                  <a:srgbClr val="002060"/>
                </a:solidFill>
                <a:latin typeface="Times New Roman" pitchFamily="18" charset="0"/>
                <a:cs typeface="Times New Roman" pitchFamily="18" charset="0"/>
              </a:rPr>
              <a:t> Diagnostic System - Computers are used to collect data and identify the cause of illness. </a:t>
            </a:r>
            <a:r>
              <a:rPr lang="uk-UA" sz="2000" dirty="0" smtClean="0">
                <a:solidFill>
                  <a:srgbClr val="002060"/>
                </a:solidFill>
                <a:latin typeface="Times New Roman" pitchFamily="18" charset="0"/>
                <a:cs typeface="Times New Roman" pitchFamily="18" charset="0"/>
              </a:rPr>
              <a:t/>
            </a:r>
            <a:br>
              <a:rPr lang="uk-UA" sz="2000" dirty="0" smtClean="0">
                <a:solidFill>
                  <a:srgbClr val="002060"/>
                </a:solidFill>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sym typeface="Symbol"/>
              </a:rPr>
              <a:t></a:t>
            </a:r>
            <a:r>
              <a:rPr lang="en-US" sz="2000" dirty="0" smtClean="0">
                <a:solidFill>
                  <a:srgbClr val="002060"/>
                </a:solidFill>
                <a:latin typeface="Times New Roman" pitchFamily="18" charset="0"/>
                <a:cs typeface="Times New Roman" pitchFamily="18" charset="0"/>
              </a:rPr>
              <a:t> Lab-diagnostic System - All tests can be done and the reports are prepared by computer. </a:t>
            </a:r>
            <a:r>
              <a:rPr lang="uk-UA" sz="2000" dirty="0" smtClean="0">
                <a:solidFill>
                  <a:srgbClr val="002060"/>
                </a:solidFill>
                <a:latin typeface="Times New Roman" pitchFamily="18" charset="0"/>
                <a:cs typeface="Times New Roman" pitchFamily="18" charset="0"/>
              </a:rPr>
              <a:t/>
            </a:r>
            <a:br>
              <a:rPr lang="uk-UA" sz="2000" dirty="0" smtClean="0">
                <a:solidFill>
                  <a:srgbClr val="002060"/>
                </a:solidFill>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sym typeface="Symbol"/>
              </a:rPr>
              <a:t></a:t>
            </a:r>
            <a:r>
              <a:rPr lang="en-US" sz="2000" dirty="0" smtClean="0">
                <a:solidFill>
                  <a:srgbClr val="002060"/>
                </a:solidFill>
                <a:latin typeface="Times New Roman" pitchFamily="18" charset="0"/>
                <a:cs typeface="Times New Roman" pitchFamily="18" charset="0"/>
              </a:rPr>
              <a:t> Patient Monitoring System - These are used to check the patient's signs for abnormality such as in Cardiac Arrest, ECG, etc. </a:t>
            </a:r>
            <a:r>
              <a:rPr lang="uk-UA" sz="2000" dirty="0" smtClean="0">
                <a:solidFill>
                  <a:srgbClr val="002060"/>
                </a:solidFill>
                <a:latin typeface="Times New Roman" pitchFamily="18" charset="0"/>
                <a:cs typeface="Times New Roman" pitchFamily="18" charset="0"/>
              </a:rPr>
              <a:t/>
            </a:r>
            <a:br>
              <a:rPr lang="uk-UA" sz="2000" dirty="0" smtClean="0">
                <a:solidFill>
                  <a:srgbClr val="002060"/>
                </a:solidFill>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sym typeface="Symbol"/>
              </a:rPr>
              <a:t></a:t>
            </a:r>
            <a:r>
              <a:rPr lang="en-US" sz="2000" dirty="0" smtClean="0">
                <a:solidFill>
                  <a:srgbClr val="002060"/>
                </a:solidFill>
                <a:latin typeface="Times New Roman" pitchFamily="18" charset="0"/>
                <a:cs typeface="Times New Roman" pitchFamily="18" charset="0"/>
              </a:rPr>
              <a:t> Pharma Information System - Computer is used to check drug labels, expiry dates, harmful side effects, etc. </a:t>
            </a:r>
            <a:r>
              <a:rPr lang="uk-UA" sz="2000" dirty="0" smtClean="0">
                <a:solidFill>
                  <a:srgbClr val="002060"/>
                </a:solidFill>
                <a:latin typeface="Times New Roman" pitchFamily="18" charset="0"/>
                <a:cs typeface="Times New Roman" pitchFamily="18" charset="0"/>
              </a:rPr>
              <a:t/>
            </a:r>
            <a:br>
              <a:rPr lang="uk-UA" sz="2000" dirty="0" smtClean="0">
                <a:solidFill>
                  <a:srgbClr val="002060"/>
                </a:solidFill>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sym typeface="Symbol"/>
              </a:rPr>
              <a:t></a:t>
            </a:r>
            <a:r>
              <a:rPr lang="en-US" sz="2000" dirty="0" smtClean="0">
                <a:solidFill>
                  <a:srgbClr val="002060"/>
                </a:solidFill>
                <a:latin typeface="Times New Roman" pitchFamily="18" charset="0"/>
                <a:cs typeface="Times New Roman" pitchFamily="18" charset="0"/>
              </a:rPr>
              <a:t> Surgery - Nowadays, computers are also used in performing surgery.</a:t>
            </a:r>
            <a:endParaRPr lang="uk-UA" sz="2000" dirty="0">
              <a:solidFill>
                <a:srgbClr val="002060"/>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cstate="print"/>
          <a:srcRect/>
          <a:stretch>
            <a:fillRect/>
          </a:stretch>
        </p:blipFill>
        <p:spPr bwMode="auto">
          <a:xfrm>
            <a:off x="6084168" y="0"/>
            <a:ext cx="2808312" cy="191290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372944"/>
          </a:xfrm>
        </p:spPr>
        <p:txBody>
          <a:bodyPr>
            <a:normAutofit/>
          </a:bodyPr>
          <a:lstStyle/>
          <a:p>
            <a:r>
              <a:rPr lang="en-US"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Military </a:t>
            </a: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Computers are largely used in defence. Modern tanks, missiles, weapons, etc. Military also employs computerized control systems. Some military areas where a computer has been used are: </a:t>
            </a:r>
            <a: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002060"/>
                </a:solidFill>
                <a:effectLst/>
                <a:latin typeface="Times New Roman" pitchFamily="18" charset="0"/>
                <a:cs typeface="Times New Roman" pitchFamily="18" charset="0"/>
                <a:sym typeface="Symbol"/>
              </a:rPr>
              <a:t></a:t>
            </a:r>
            <a:r>
              <a:rPr lang="en-US" sz="2400" dirty="0" smtClean="0">
                <a:solidFill>
                  <a:srgbClr val="002060"/>
                </a:solidFill>
                <a:effectLst/>
                <a:latin typeface="Times New Roman" pitchFamily="18" charset="0"/>
                <a:cs typeface="Times New Roman" pitchFamily="18" charset="0"/>
              </a:rPr>
              <a:t> Missile Control </a:t>
            </a:r>
            <a:r>
              <a:rPr lang="uk-UA" sz="2400" dirty="0" smtClean="0">
                <a:solidFill>
                  <a:srgbClr val="002060"/>
                </a:solidFill>
                <a:effectLst/>
                <a:latin typeface="Times New Roman" pitchFamily="18" charset="0"/>
                <a:cs typeface="Times New Roman" pitchFamily="18" charset="0"/>
              </a:rPr>
              <a:t/>
            </a:r>
            <a:br>
              <a:rPr lang="uk-UA" sz="2400" dirty="0" smtClean="0">
                <a:solidFill>
                  <a:srgbClr val="002060"/>
                </a:solidFill>
                <a:effectLst/>
                <a:latin typeface="Times New Roman" pitchFamily="18" charset="0"/>
                <a:cs typeface="Times New Roman" pitchFamily="18" charset="0"/>
              </a:rPr>
            </a:br>
            <a:r>
              <a:rPr lang="en-US" sz="2400" dirty="0" smtClean="0">
                <a:solidFill>
                  <a:srgbClr val="002060"/>
                </a:solidFill>
                <a:effectLst/>
                <a:latin typeface="Times New Roman" pitchFamily="18" charset="0"/>
                <a:cs typeface="Times New Roman" pitchFamily="18" charset="0"/>
                <a:sym typeface="Symbol"/>
              </a:rPr>
              <a:t></a:t>
            </a:r>
            <a:r>
              <a:rPr lang="en-US" sz="2400" dirty="0" smtClean="0">
                <a:solidFill>
                  <a:srgbClr val="002060"/>
                </a:solidFill>
                <a:effectLst/>
                <a:latin typeface="Times New Roman" pitchFamily="18" charset="0"/>
                <a:cs typeface="Times New Roman" pitchFamily="18" charset="0"/>
              </a:rPr>
              <a:t> Military Communication</a:t>
            </a:r>
            <a:r>
              <a:rPr lang="uk-UA" sz="2400" dirty="0" smtClean="0">
                <a:solidFill>
                  <a:srgbClr val="002060"/>
                </a:solidFill>
                <a:effectLst/>
                <a:latin typeface="Times New Roman" pitchFamily="18" charset="0"/>
                <a:cs typeface="Times New Roman" pitchFamily="18" charset="0"/>
              </a:rPr>
              <a:t/>
            </a:r>
            <a:br>
              <a:rPr lang="uk-UA" sz="2400" dirty="0" smtClean="0">
                <a:solidFill>
                  <a:srgbClr val="002060"/>
                </a:solidFill>
                <a:effectLst/>
                <a:latin typeface="Times New Roman" pitchFamily="18" charset="0"/>
                <a:cs typeface="Times New Roman" pitchFamily="18" charset="0"/>
              </a:rPr>
            </a:br>
            <a:r>
              <a:rPr lang="en-US" sz="2400" dirty="0" smtClean="0">
                <a:solidFill>
                  <a:srgbClr val="002060"/>
                </a:solidFill>
                <a:effectLst/>
                <a:latin typeface="Times New Roman" pitchFamily="18" charset="0"/>
                <a:cs typeface="Times New Roman" pitchFamily="18" charset="0"/>
                <a:sym typeface="Symbol"/>
              </a:rPr>
              <a:t></a:t>
            </a:r>
            <a:r>
              <a:rPr lang="en-US" sz="2400" dirty="0" smtClean="0">
                <a:solidFill>
                  <a:srgbClr val="002060"/>
                </a:solidFill>
                <a:effectLst/>
                <a:latin typeface="Times New Roman" pitchFamily="18" charset="0"/>
                <a:cs typeface="Times New Roman" pitchFamily="18" charset="0"/>
              </a:rPr>
              <a:t> Military Operation and Planning </a:t>
            </a:r>
            <a:r>
              <a:rPr lang="uk-UA" sz="2400" dirty="0" smtClean="0">
                <a:solidFill>
                  <a:srgbClr val="002060"/>
                </a:solidFill>
                <a:effectLst/>
                <a:latin typeface="Times New Roman" pitchFamily="18" charset="0"/>
                <a:cs typeface="Times New Roman" pitchFamily="18" charset="0"/>
              </a:rPr>
              <a:t/>
            </a:r>
            <a:br>
              <a:rPr lang="uk-UA" sz="2400" dirty="0" smtClean="0">
                <a:solidFill>
                  <a:srgbClr val="002060"/>
                </a:solidFill>
                <a:effectLst/>
                <a:latin typeface="Times New Roman" pitchFamily="18" charset="0"/>
                <a:cs typeface="Times New Roman" pitchFamily="18" charset="0"/>
              </a:rPr>
            </a:br>
            <a:r>
              <a:rPr lang="en-US" sz="2400" dirty="0" smtClean="0">
                <a:solidFill>
                  <a:srgbClr val="002060"/>
                </a:solidFill>
                <a:effectLst/>
                <a:latin typeface="Times New Roman" pitchFamily="18" charset="0"/>
                <a:cs typeface="Times New Roman" pitchFamily="18" charset="0"/>
                <a:sym typeface="Symbol"/>
              </a:rPr>
              <a:t></a:t>
            </a:r>
            <a:r>
              <a:rPr lang="en-US" sz="2400" dirty="0" smtClean="0">
                <a:solidFill>
                  <a:srgbClr val="002060"/>
                </a:solidFill>
                <a:effectLst/>
                <a:latin typeface="Times New Roman" pitchFamily="18" charset="0"/>
                <a:cs typeface="Times New Roman" pitchFamily="18" charset="0"/>
              </a:rPr>
              <a:t> Smart Weapons</a:t>
            </a:r>
            <a:endParaRPr lang="uk-UA" sz="2400" dirty="0">
              <a:solidFill>
                <a:srgbClr val="002060"/>
              </a:solidFill>
              <a:effectLst/>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cstate="print"/>
          <a:srcRect/>
          <a:stretch>
            <a:fillRect/>
          </a:stretch>
        </p:blipFill>
        <p:spPr bwMode="auto">
          <a:xfrm>
            <a:off x="5508104" y="620688"/>
            <a:ext cx="3168352" cy="269598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268760"/>
            <a:ext cx="5436425" cy="707886"/>
          </a:xfrm>
          <a:prstGeom prst="rect">
            <a:avLst/>
          </a:prstGeom>
        </p:spPr>
        <p:txBody>
          <a:bodyPr wrap="none">
            <a:spAutoFit/>
          </a:bodyPr>
          <a:lstStyle/>
          <a:p>
            <a:r>
              <a:rPr lang="en-US" sz="4000" b="1" i="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Thank you for attention</a:t>
            </a:r>
            <a:r>
              <a:rPr lang="ru-RU" sz="4000" b="1" i="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a:t>
            </a:r>
            <a:endParaRPr lang="uk-UA" sz="4000" b="1" i="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745</Words>
  <Application>Microsoft Office PowerPoint</Application>
  <PresentationFormat>Экран (4:3)</PresentationFormat>
  <Paragraphs>59</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Symbol</vt:lpstr>
      <vt:lpstr>Times New Roman</vt:lpstr>
      <vt:lpstr>Тема Office</vt:lpstr>
      <vt:lpstr> Information Technology</vt:lpstr>
      <vt:lpstr>                  What is Information Technology? The study of information, protocols and algorithms for idealized and real automata. - automaton: “self moving” – in our context, self “deciding” or autonomous mechanism with bounded resouces (time and space) - information: knowledge represented in a form suitable for transmission, manipulation, etc. - protocol: rules for exchanging information without problems - algorithm: an unambiguous, finite description in simple steps or actions</vt:lpstr>
      <vt:lpstr>Презентация PowerPoint</vt:lpstr>
      <vt:lpstr>Презентация PowerPoint</vt:lpstr>
      <vt:lpstr>Презентация PowerPoint</vt:lpstr>
      <vt:lpstr>Презентация PowerPoint</vt:lpstr>
      <vt:lpstr>Презентация PowerPoint</vt:lpstr>
      <vt:lpstr>             Computer Fundamentals ─ Applications In this chapter, we will discuss the application of computers in various fields.   Business A computer has high speed of calculation, diligence, accuracy, reliability, or versatility which has made it an integrated part in all business organizations. Computer is used in business organizations for:   Payroll calculations   Budgeting   Sales analysis   Financial forecasting   Managing employee database   Maintenance of stocks, etc.</vt:lpstr>
      <vt:lpstr>Banking         Today, banking is almost totally dependent on computers. Banks provide the following facilities:    Online accounting facility, which includes checking current balance, making deposits and overdrafts, checking interest charges, shares, and trustee records.   ATM machines which are completely automated are making it even easier for customers to deal with banks</vt:lpstr>
      <vt:lpstr>                                           Insurance   Insurance companies are keeping all records upto-date with the help of computers. Insurance companies, finance houses, and stock broking firms are widely using computers for their concerns. Insurance companies are maintaining a database of all clients with information showing:   Procedure to continue with policies   Starting date of the policies   Next due installment of a policy   Maturity date   Interests due   Survival benefits   Bonus</vt:lpstr>
      <vt:lpstr>Education        The computer helps in providing a lot of facilities in the education system.   The computer provides a tool in the education system known as CBE (Computer Based Education).   CBE involves control, delivery, and evaluation of learning.   Computer education is rapidly increasing the graph of number of computer students.   There are a number of methods in which educational institutions can use a computer to educate the students.   It is used to prepare a database about performance of a student and analysis is carried out on this basis.</vt:lpstr>
      <vt:lpstr>Healthcare     Computers have become an important part in hospitals, labs, and dispensaries. They are being used in hospitals to keep the record of patients and medicines. It is also used in scanning and diagnosing different diseases. ECG, EEG, ultrasounds and CT scans, etc. are also done by computerized machines. Following are some major fields of health care in which computers are used.   Diagnostic System - Computers are used to collect data and identify the cause of illness.   Lab-diagnostic System - All tests can be done and the reports are prepared by computer.   Patient Monitoring System - These are used to check the patient's signs for abnormality such as in Cardiac Arrest, ECG, etc.   Pharma Information System - Computer is used to check drug labels, expiry dates, harmful side effects, etc.   Surgery - Nowadays, computers are also used in performing surgery.</vt:lpstr>
      <vt:lpstr>Military         Computers are largely used in defence. Modern tanks, missiles, weapons, etc. Military also employs computerized control systems. Some military areas where a computer has been used are:   Missile Control   Military Communication  Military Operation and Planning   Smart Weapons</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Information Technology</dc:title>
  <dc:creator>Приступа Богдан Володимирович</dc:creator>
  <cp:lastModifiedBy>Приступа Богдан Володимирович</cp:lastModifiedBy>
  <cp:revision>6</cp:revision>
  <dcterms:created xsi:type="dcterms:W3CDTF">2020-09-23T09:08:52Z</dcterms:created>
  <dcterms:modified xsi:type="dcterms:W3CDTF">2021-09-07T16:02:21Z</dcterms:modified>
</cp:coreProperties>
</file>