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5" r:id="rId3"/>
    <p:sldId id="276" r:id="rId4"/>
    <p:sldId id="277" r:id="rId5"/>
    <p:sldId id="278" r:id="rId6"/>
    <p:sldId id="279" r:id="rId7"/>
    <p:sldId id="280"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54"/>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3" d="100"/>
          <a:sy n="53" d="100"/>
        </p:scale>
        <p:origin x="990" y="-3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5B106E36-FD25-4E2D-B0AA-010F637433A0}" type="datetimeFigureOut">
              <a:rPr lang="ru-RU" smtClean="0"/>
              <a:pPr/>
              <a:t>02.02.2021</a:t>
            </a:fld>
            <a:endParaRPr lang="ru-RU"/>
          </a:p>
        </p:txBody>
      </p:sp>
      <p:sp>
        <p:nvSpPr>
          <p:cNvPr id="16" name="Номер слайда 15"/>
          <p:cNvSpPr>
            <a:spLocks noGrp="1"/>
          </p:cNvSpPr>
          <p:nvPr>
            <p:ph type="sldNum" sz="quarter" idx="11"/>
          </p:nvPr>
        </p:nvSpPr>
        <p:spPr/>
        <p:txBody>
          <a:bodyPr/>
          <a:lstStyle/>
          <a:p>
            <a:fld id="{725C68B6-61C2-468F-89AB-4B9F7531AA68}" type="slidenum">
              <a:rPr lang="ru-RU" smtClean="0"/>
              <a:pPr/>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5B106E36-FD25-4E2D-B0AA-010F637433A0}" type="datetimeFigureOut">
              <a:rPr lang="ru-RU" smtClean="0"/>
              <a:pPr/>
              <a:t>02.02.2021</a:t>
            </a:fld>
            <a:endParaRPr lang="ru-RU"/>
          </a:p>
        </p:txBody>
      </p:sp>
      <p:sp>
        <p:nvSpPr>
          <p:cNvPr id="15" name="Номер слайда 14"/>
          <p:cNvSpPr>
            <a:spLocks noGrp="1"/>
          </p:cNvSpPr>
          <p:nvPr>
            <p:ph type="sldNum" sz="quarter" idx="15"/>
          </p:nvPr>
        </p:nvSpPr>
        <p:spPr/>
        <p:txBody>
          <a:bodyPr/>
          <a:lstStyle>
            <a:lvl1pPr algn="ctr">
              <a:defRPr/>
            </a:lvl1pPr>
          </a:lstStyle>
          <a:p>
            <a:fld id="{725C68B6-61C2-468F-89AB-4B9F7531AA68}" type="slidenum">
              <a:rPr lang="ru-RU" smtClean="0"/>
              <a:pPr/>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5B106E36-FD25-4E2D-B0AA-010F637433A0}" type="datetimeFigureOut">
              <a:rPr lang="ru-RU" smtClean="0"/>
              <a:pPr/>
              <a:t>02.02.2021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5B106E36-FD25-4E2D-B0AA-010F637433A0}" type="datetimeFigureOut">
              <a:rPr lang="ru-RU" smtClean="0"/>
              <a:pPr/>
              <a:t>02.02.2021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02.02.2021</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02.02.2021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02.02.2021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5B106E36-FD25-4E2D-B0AA-010F637433A0}" type="datetimeFigureOut">
              <a:rPr lang="ru-RU" smtClean="0"/>
              <a:pPr/>
              <a:t>02.02.2021</a:t>
            </a:fld>
            <a:endParaRPr lang="ru-RU"/>
          </a:p>
        </p:txBody>
      </p:sp>
      <p:sp>
        <p:nvSpPr>
          <p:cNvPr id="9" name="Номер слайда 8"/>
          <p:cNvSpPr>
            <a:spLocks noGrp="1"/>
          </p:cNvSpPr>
          <p:nvPr>
            <p:ph type="sldNum" sz="quarter" idx="15"/>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5B106E36-FD25-4E2D-B0AA-010F637433A0}" type="datetimeFigureOut">
              <a:rPr lang="ru-RU" smtClean="0"/>
              <a:pPr/>
              <a:t>02.02.2021</a:t>
            </a:fld>
            <a:endParaRPr lang="ru-RU"/>
          </a:p>
        </p:txBody>
      </p:sp>
      <p:sp>
        <p:nvSpPr>
          <p:cNvPr id="9" name="Номер слайда 8"/>
          <p:cNvSpPr>
            <a:spLocks noGrp="1"/>
          </p:cNvSpPr>
          <p:nvPr>
            <p:ph type="sldNum" sz="quarter" idx="11"/>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02.02.2021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02.02.2021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B106E36-FD25-4E2D-B0AA-010F637433A0}" type="datetimeFigureOut">
              <a:rPr lang="ru-RU" smtClean="0"/>
              <a:pPr/>
              <a:t>02.02.2021</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25C68B6-61C2-468F-89AB-4B9F7531AA68}" type="slidenum">
              <a:rPr lang="ru-RU" smtClean="0"/>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914654" y="6093296"/>
            <a:ext cx="8305800" cy="1143000"/>
          </a:xfrm>
        </p:spPr>
        <p:txBody>
          <a:bodyPr/>
          <a:lstStyle/>
          <a:p>
            <a:r>
              <a:rPr lang="en-US" dirty="0" smtClean="0"/>
              <a:t>Lecture 2</a:t>
            </a:r>
            <a:endParaRPr lang="uk-UA" dirty="0"/>
          </a:p>
        </p:txBody>
      </p:sp>
      <p:sp>
        <p:nvSpPr>
          <p:cNvPr id="2" name="Заголовок 1"/>
          <p:cNvSpPr>
            <a:spLocks noGrp="1"/>
          </p:cNvSpPr>
          <p:nvPr>
            <p:ph type="ctrTitle"/>
          </p:nvPr>
        </p:nvSpPr>
        <p:spPr>
          <a:xfrm>
            <a:off x="611560" y="116632"/>
            <a:ext cx="8305800" cy="771132"/>
          </a:xfrm>
        </p:spPr>
        <p:txBody>
          <a:bodyPr/>
          <a:lstStyle/>
          <a:p>
            <a:r>
              <a:rPr lang="en-US" dirty="0" smtClean="0"/>
              <a:t/>
            </a:r>
            <a:br>
              <a:rPr lang="en-US" dirty="0" smtClean="0"/>
            </a:br>
            <a:r>
              <a:rPr lang="en-US" b="1" dirty="0" smtClean="0">
                <a:solidFill>
                  <a:srgbClr val="FFFF00"/>
                </a:solidFill>
                <a:latin typeface="Times New Roman" pitchFamily="18" charset="0"/>
                <a:cs typeface="Times New Roman" pitchFamily="18" charset="0"/>
              </a:rPr>
              <a:t>Information Technology</a:t>
            </a:r>
            <a:endParaRPr lang="uk-UA" b="1" dirty="0">
              <a:solidFill>
                <a:srgbClr val="FFFF00"/>
              </a:solidFill>
              <a:latin typeface="Times New Roman" pitchFamily="18" charset="0"/>
              <a:cs typeface="Times New Roman" pitchFamily="18" charset="0"/>
            </a:endParaRPr>
          </a:p>
        </p:txBody>
      </p:sp>
      <p:sp>
        <p:nvSpPr>
          <p:cNvPr id="4" name="Прямоугольник 3"/>
          <p:cNvSpPr/>
          <p:nvPr/>
        </p:nvSpPr>
        <p:spPr>
          <a:xfrm>
            <a:off x="2042774" y="2276872"/>
            <a:ext cx="6696744" cy="369332"/>
          </a:xfrm>
          <a:prstGeom prst="rect">
            <a:avLst/>
          </a:prstGeom>
        </p:spPr>
        <p:txBody>
          <a:bodyPr wrap="square">
            <a:spAutoFit/>
          </a:bodyPr>
          <a:lstStyle/>
          <a:p>
            <a:r>
              <a:rPr lang="uk-UA" dirty="0" err="1">
                <a:latin typeface="Times New Roman" panose="02020603050405020304" pitchFamily="18" charset="0"/>
                <a:ea typeface="Calibri" panose="020F0502020204030204" pitchFamily="34" charset="0"/>
              </a:rPr>
              <a:t>Basic</a:t>
            </a:r>
            <a:r>
              <a:rPr lang="uk-UA" dirty="0">
                <a:latin typeface="Times New Roman" panose="02020603050405020304" pitchFamily="18" charset="0"/>
                <a:ea typeface="Calibri" panose="020F0502020204030204" pitchFamily="34" charset="0"/>
              </a:rPr>
              <a:t> </a:t>
            </a:r>
            <a:r>
              <a:rPr lang="uk-UA" dirty="0" err="1">
                <a:latin typeface="Times New Roman" panose="02020603050405020304" pitchFamily="18" charset="0"/>
                <a:ea typeface="Calibri" panose="020F0502020204030204" pitchFamily="34" charset="0"/>
              </a:rPr>
              <a:t>concepts</a:t>
            </a:r>
            <a:r>
              <a:rPr lang="uk-UA" dirty="0">
                <a:latin typeface="Times New Roman" panose="02020603050405020304" pitchFamily="18" charset="0"/>
                <a:ea typeface="Calibri" panose="020F0502020204030204" pitchFamily="34" charset="0"/>
              </a:rPr>
              <a:t> </a:t>
            </a:r>
            <a:r>
              <a:rPr lang="uk-UA" dirty="0" err="1">
                <a:latin typeface="Times New Roman" panose="02020603050405020304" pitchFamily="18" charset="0"/>
                <a:ea typeface="Calibri" panose="020F0502020204030204" pitchFamily="34" charset="0"/>
              </a:rPr>
              <a:t>of</a:t>
            </a:r>
            <a:r>
              <a:rPr lang="uk-UA" dirty="0">
                <a:latin typeface="Times New Roman" panose="02020603050405020304" pitchFamily="18" charset="0"/>
                <a:ea typeface="Calibri" panose="020F0502020204030204" pitchFamily="34" charset="0"/>
              </a:rPr>
              <a:t> </a:t>
            </a:r>
            <a:r>
              <a:rPr lang="uk-UA" dirty="0" err="1">
                <a:latin typeface="Times New Roman" panose="02020603050405020304" pitchFamily="18" charset="0"/>
                <a:ea typeface="Calibri" panose="020F0502020204030204" pitchFamily="34" charset="0"/>
              </a:rPr>
              <a:t>information</a:t>
            </a:r>
            <a:r>
              <a:rPr lang="uk-UA" dirty="0">
                <a:latin typeface="Times New Roman" panose="02020603050405020304" pitchFamily="18" charset="0"/>
                <a:ea typeface="Calibri" panose="020F0502020204030204" pitchFamily="34" charset="0"/>
              </a:rPr>
              <a:t> </a:t>
            </a:r>
            <a:r>
              <a:rPr lang="uk-UA" dirty="0" err="1">
                <a:latin typeface="Times New Roman" panose="02020603050405020304" pitchFamily="18" charset="0"/>
                <a:ea typeface="Calibri" panose="020F0502020204030204" pitchFamily="34" charset="0"/>
              </a:rPr>
              <a:t>coding</a:t>
            </a:r>
            <a:r>
              <a:rPr lang="uk-UA" dirty="0">
                <a:latin typeface="Times New Roman" panose="02020603050405020304" pitchFamily="18" charset="0"/>
                <a:ea typeface="Calibri" panose="020F0502020204030204" pitchFamily="34" charset="0"/>
              </a:rPr>
              <a:t>. </a:t>
            </a:r>
            <a:r>
              <a:rPr lang="uk-UA" dirty="0" err="1">
                <a:latin typeface="Times New Roman" panose="02020603050405020304" pitchFamily="18" charset="0"/>
                <a:ea typeface="Calibri" panose="020F0502020204030204" pitchFamily="34" charset="0"/>
              </a:rPr>
              <a:t>Number</a:t>
            </a:r>
            <a:r>
              <a:rPr lang="uk-UA" dirty="0">
                <a:latin typeface="Times New Roman" panose="02020603050405020304" pitchFamily="18" charset="0"/>
                <a:ea typeface="Calibri" panose="020F0502020204030204" pitchFamily="34" charset="0"/>
              </a:rPr>
              <a:t> </a:t>
            </a:r>
            <a:r>
              <a:rPr lang="uk-UA" dirty="0" err="1">
                <a:latin typeface="Times New Roman" panose="02020603050405020304" pitchFamily="18" charset="0"/>
                <a:ea typeface="Calibri" panose="020F0502020204030204" pitchFamily="34" charset="0"/>
              </a:rPr>
              <a:t>systems</a:t>
            </a:r>
            <a:endParaRPr lang="uk-U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32656"/>
            <a:ext cx="8208912" cy="2585323"/>
          </a:xfrm>
          <a:prstGeom prst="rect">
            <a:avLst/>
          </a:prstGeom>
        </p:spPr>
        <p:txBody>
          <a:bodyPr wrap="square">
            <a:spAutoFit/>
          </a:bodyPr>
          <a:lstStyle/>
          <a:p>
            <a:r>
              <a:rPr lang="uk-UA" dirty="0" err="1"/>
              <a:t>To</a:t>
            </a:r>
            <a:r>
              <a:rPr lang="uk-UA" dirty="0"/>
              <a:t> </a:t>
            </a:r>
            <a:r>
              <a:rPr lang="uk-UA" dirty="0" err="1"/>
              <a:t>automate</a:t>
            </a:r>
            <a:r>
              <a:rPr lang="uk-UA" dirty="0"/>
              <a:t> </a:t>
            </a:r>
            <a:r>
              <a:rPr lang="uk-UA" dirty="0" err="1"/>
              <a:t>work</a:t>
            </a:r>
            <a:r>
              <a:rPr lang="uk-UA" dirty="0"/>
              <a:t> </a:t>
            </a:r>
            <a:r>
              <a:rPr lang="uk-UA" dirty="0" err="1"/>
              <a:t>with</a:t>
            </a:r>
            <a:r>
              <a:rPr lang="uk-UA" dirty="0"/>
              <a:t> </a:t>
            </a:r>
            <a:r>
              <a:rPr lang="uk-UA" dirty="0" err="1"/>
              <a:t>data</a:t>
            </a:r>
            <a:r>
              <a:rPr lang="uk-UA" dirty="0"/>
              <a:t> </a:t>
            </a:r>
            <a:r>
              <a:rPr lang="uk-UA" dirty="0" err="1"/>
              <a:t>belonging</a:t>
            </a:r>
            <a:r>
              <a:rPr lang="uk-UA" dirty="0"/>
              <a:t> </a:t>
            </a:r>
            <a:r>
              <a:rPr lang="uk-UA" dirty="0" err="1"/>
              <a:t>to</a:t>
            </a:r>
            <a:r>
              <a:rPr lang="uk-UA" dirty="0"/>
              <a:t> </a:t>
            </a:r>
            <a:r>
              <a:rPr lang="uk-UA" dirty="0" err="1"/>
              <a:t>different</a:t>
            </a:r>
            <a:r>
              <a:rPr lang="uk-UA" dirty="0"/>
              <a:t> </a:t>
            </a:r>
            <a:r>
              <a:rPr lang="uk-UA" dirty="0" err="1"/>
              <a:t>types</a:t>
            </a:r>
            <a:r>
              <a:rPr lang="uk-UA" dirty="0"/>
              <a:t>, </a:t>
            </a:r>
            <a:r>
              <a:rPr lang="uk-UA" dirty="0" err="1"/>
              <a:t>it</a:t>
            </a:r>
            <a:r>
              <a:rPr lang="uk-UA" dirty="0"/>
              <a:t> </a:t>
            </a:r>
            <a:r>
              <a:rPr lang="uk-UA" dirty="0" err="1"/>
              <a:t>is</a:t>
            </a:r>
            <a:r>
              <a:rPr lang="uk-UA" dirty="0"/>
              <a:t> </a:t>
            </a:r>
            <a:r>
              <a:rPr lang="uk-UA" dirty="0" err="1"/>
              <a:t>important</a:t>
            </a:r>
            <a:r>
              <a:rPr lang="uk-UA" dirty="0"/>
              <a:t> </a:t>
            </a:r>
            <a:r>
              <a:rPr lang="uk-UA" dirty="0" err="1"/>
              <a:t>to</a:t>
            </a:r>
            <a:r>
              <a:rPr lang="uk-UA" dirty="0"/>
              <a:t> </a:t>
            </a:r>
            <a:r>
              <a:rPr lang="uk-UA" dirty="0" err="1"/>
              <a:t>bring</a:t>
            </a:r>
            <a:r>
              <a:rPr lang="uk-UA" dirty="0"/>
              <a:t> </a:t>
            </a:r>
            <a:r>
              <a:rPr lang="uk-UA" dirty="0" err="1"/>
              <a:t>them</a:t>
            </a:r>
            <a:r>
              <a:rPr lang="uk-UA" dirty="0"/>
              <a:t> </a:t>
            </a:r>
            <a:r>
              <a:rPr lang="uk-UA" dirty="0" err="1"/>
              <a:t>to</a:t>
            </a:r>
            <a:r>
              <a:rPr lang="uk-UA" dirty="0"/>
              <a:t> a </a:t>
            </a:r>
            <a:r>
              <a:rPr lang="uk-UA" dirty="0" err="1"/>
              <a:t>single</a:t>
            </a:r>
            <a:r>
              <a:rPr lang="uk-UA" dirty="0"/>
              <a:t> </a:t>
            </a:r>
            <a:r>
              <a:rPr lang="uk-UA" dirty="0" err="1"/>
              <a:t>form</a:t>
            </a:r>
            <a:r>
              <a:rPr lang="uk-UA" dirty="0"/>
              <a:t>. </a:t>
            </a:r>
            <a:r>
              <a:rPr lang="uk-UA" dirty="0" err="1"/>
              <a:t>To</a:t>
            </a:r>
            <a:r>
              <a:rPr lang="uk-UA" dirty="0"/>
              <a:t> </a:t>
            </a:r>
            <a:r>
              <a:rPr lang="uk-UA" dirty="0" err="1"/>
              <a:t>do</a:t>
            </a:r>
            <a:r>
              <a:rPr lang="uk-UA" dirty="0"/>
              <a:t> </a:t>
            </a:r>
            <a:r>
              <a:rPr lang="uk-UA" dirty="0" err="1"/>
              <a:t>this</a:t>
            </a:r>
            <a:r>
              <a:rPr lang="uk-UA" dirty="0"/>
              <a:t>, </a:t>
            </a:r>
            <a:r>
              <a:rPr lang="uk-UA" dirty="0" err="1"/>
              <a:t>as</a:t>
            </a:r>
            <a:r>
              <a:rPr lang="uk-UA" dirty="0"/>
              <a:t> a </a:t>
            </a:r>
            <a:r>
              <a:rPr lang="uk-UA" dirty="0" err="1"/>
              <a:t>rule</a:t>
            </a:r>
            <a:r>
              <a:rPr lang="uk-UA" dirty="0"/>
              <a:t>: </a:t>
            </a:r>
            <a:r>
              <a:rPr lang="uk-UA" dirty="0" err="1"/>
              <a:t>use</a:t>
            </a:r>
            <a:r>
              <a:rPr lang="uk-UA" dirty="0"/>
              <a:t> </a:t>
            </a:r>
            <a:r>
              <a:rPr lang="uk-UA" dirty="0" err="1"/>
              <a:t>an</a:t>
            </a:r>
            <a:r>
              <a:rPr lang="uk-UA" dirty="0"/>
              <a:t> </a:t>
            </a:r>
            <a:r>
              <a:rPr lang="uk-UA" dirty="0" err="1"/>
              <a:t>encoding</a:t>
            </a:r>
            <a:r>
              <a:rPr lang="uk-UA" dirty="0"/>
              <a:t>, </a:t>
            </a:r>
            <a:r>
              <a:rPr lang="uk-UA" dirty="0" err="1"/>
              <a:t>that</a:t>
            </a:r>
            <a:r>
              <a:rPr lang="uk-UA" dirty="0"/>
              <a:t> </a:t>
            </a:r>
            <a:r>
              <a:rPr lang="uk-UA" dirty="0" err="1"/>
              <a:t>is</a:t>
            </a:r>
            <a:r>
              <a:rPr lang="uk-UA" dirty="0"/>
              <a:t>, </a:t>
            </a:r>
            <a:r>
              <a:rPr lang="uk-UA" dirty="0" err="1"/>
              <a:t>representations</a:t>
            </a:r>
            <a:r>
              <a:rPr lang="uk-UA" dirty="0"/>
              <a:t> </a:t>
            </a:r>
            <a:r>
              <a:rPr lang="uk-UA" dirty="0" err="1"/>
              <a:t>of</a:t>
            </a:r>
            <a:r>
              <a:rPr lang="uk-UA" dirty="0"/>
              <a:t> </a:t>
            </a:r>
            <a:r>
              <a:rPr lang="uk-UA" dirty="0" err="1"/>
              <a:t>data</a:t>
            </a:r>
            <a:r>
              <a:rPr lang="uk-UA" dirty="0"/>
              <a:t> </a:t>
            </a:r>
            <a:r>
              <a:rPr lang="uk-UA" dirty="0" err="1"/>
              <a:t>of</a:t>
            </a:r>
            <a:r>
              <a:rPr lang="uk-UA" dirty="0"/>
              <a:t> </a:t>
            </a:r>
            <a:r>
              <a:rPr lang="uk-UA" dirty="0" err="1"/>
              <a:t>one</a:t>
            </a:r>
            <a:r>
              <a:rPr lang="uk-UA" dirty="0"/>
              <a:t> </a:t>
            </a:r>
            <a:r>
              <a:rPr lang="uk-UA" dirty="0" err="1"/>
              <a:t>type</a:t>
            </a:r>
            <a:r>
              <a:rPr lang="uk-UA" dirty="0"/>
              <a:t> </a:t>
            </a:r>
            <a:r>
              <a:rPr lang="uk-UA" dirty="0" err="1"/>
              <a:t>through</a:t>
            </a:r>
            <a:r>
              <a:rPr lang="uk-UA" dirty="0"/>
              <a:t> </a:t>
            </a:r>
            <a:r>
              <a:rPr lang="uk-UA" dirty="0" err="1"/>
              <a:t>data</a:t>
            </a:r>
            <a:r>
              <a:rPr lang="uk-UA" dirty="0"/>
              <a:t> </a:t>
            </a:r>
            <a:r>
              <a:rPr lang="uk-UA" dirty="0" err="1"/>
              <a:t>of</a:t>
            </a:r>
            <a:r>
              <a:rPr lang="uk-UA" dirty="0"/>
              <a:t> </a:t>
            </a:r>
            <a:r>
              <a:rPr lang="uk-UA" dirty="0" err="1"/>
              <a:t>another</a:t>
            </a:r>
            <a:r>
              <a:rPr lang="uk-UA" dirty="0"/>
              <a:t> </a:t>
            </a:r>
            <a:r>
              <a:rPr lang="uk-UA" dirty="0" err="1"/>
              <a:t>type</a:t>
            </a:r>
            <a:r>
              <a:rPr lang="uk-UA" dirty="0"/>
              <a:t>.</a:t>
            </a:r>
          </a:p>
          <a:p>
            <a:r>
              <a:rPr lang="uk-UA" dirty="0"/>
              <a:t>• </a:t>
            </a:r>
            <a:r>
              <a:rPr lang="uk-UA" dirty="0" err="1"/>
              <a:t>Natural</a:t>
            </a:r>
            <a:r>
              <a:rPr lang="uk-UA" dirty="0"/>
              <a:t> </a:t>
            </a:r>
            <a:r>
              <a:rPr lang="uk-UA" dirty="0" err="1"/>
              <a:t>human</a:t>
            </a:r>
            <a:r>
              <a:rPr lang="uk-UA" dirty="0"/>
              <a:t> </a:t>
            </a:r>
            <a:r>
              <a:rPr lang="uk-UA" dirty="0" err="1"/>
              <a:t>speech</a:t>
            </a:r>
            <a:r>
              <a:rPr lang="uk-UA" dirty="0"/>
              <a:t> </a:t>
            </a:r>
            <a:r>
              <a:rPr lang="uk-UA" dirty="0" err="1"/>
              <a:t>is</a:t>
            </a:r>
            <a:r>
              <a:rPr lang="uk-UA" dirty="0"/>
              <a:t> a </a:t>
            </a:r>
            <a:r>
              <a:rPr lang="uk-UA" dirty="0" err="1"/>
              <a:t>system</a:t>
            </a:r>
            <a:r>
              <a:rPr lang="uk-UA" dirty="0"/>
              <a:t> </a:t>
            </a:r>
            <a:r>
              <a:rPr lang="uk-UA" dirty="0" err="1"/>
              <a:t>for</a:t>
            </a:r>
            <a:r>
              <a:rPr lang="uk-UA" dirty="0"/>
              <a:t> </a:t>
            </a:r>
            <a:r>
              <a:rPr lang="uk-UA" dirty="0" err="1"/>
              <a:t>coding</a:t>
            </a:r>
            <a:r>
              <a:rPr lang="uk-UA" dirty="0"/>
              <a:t> </a:t>
            </a:r>
            <a:r>
              <a:rPr lang="uk-UA" dirty="0" err="1"/>
              <a:t>ideas</a:t>
            </a:r>
            <a:r>
              <a:rPr lang="uk-UA" dirty="0"/>
              <a:t> </a:t>
            </a:r>
            <a:r>
              <a:rPr lang="uk-UA" dirty="0" err="1"/>
              <a:t>and</a:t>
            </a:r>
            <a:r>
              <a:rPr lang="uk-UA" dirty="0"/>
              <a:t> </a:t>
            </a:r>
            <a:r>
              <a:rPr lang="uk-UA" dirty="0" err="1"/>
              <a:t>concepts</a:t>
            </a:r>
            <a:r>
              <a:rPr lang="uk-UA" dirty="0"/>
              <a:t> </a:t>
            </a:r>
            <a:r>
              <a:rPr lang="uk-UA" dirty="0" err="1"/>
              <a:t>for</a:t>
            </a:r>
            <a:r>
              <a:rPr lang="uk-UA" dirty="0"/>
              <a:t> </a:t>
            </a:r>
            <a:r>
              <a:rPr lang="uk-UA" dirty="0" err="1"/>
              <a:t>expressing</a:t>
            </a:r>
            <a:r>
              <a:rPr lang="uk-UA" dirty="0"/>
              <a:t> </a:t>
            </a:r>
            <a:r>
              <a:rPr lang="uk-UA" dirty="0" err="1"/>
              <a:t>thoughts</a:t>
            </a:r>
            <a:r>
              <a:rPr lang="uk-UA" dirty="0"/>
              <a:t> </a:t>
            </a:r>
            <a:r>
              <a:rPr lang="uk-UA" dirty="0" err="1"/>
              <a:t>through</a:t>
            </a:r>
            <a:r>
              <a:rPr lang="uk-UA" dirty="0"/>
              <a:t> </a:t>
            </a:r>
            <a:r>
              <a:rPr lang="uk-UA" dirty="0" err="1"/>
              <a:t>speech</a:t>
            </a:r>
            <a:r>
              <a:rPr lang="uk-UA" dirty="0"/>
              <a:t>.</a:t>
            </a:r>
          </a:p>
          <a:p>
            <a:r>
              <a:rPr lang="uk-UA" dirty="0"/>
              <a:t>• ABC </a:t>
            </a:r>
            <a:r>
              <a:rPr lang="uk-UA" dirty="0" err="1"/>
              <a:t>is</a:t>
            </a:r>
            <a:r>
              <a:rPr lang="uk-UA" dirty="0"/>
              <a:t> a </a:t>
            </a:r>
            <a:r>
              <a:rPr lang="uk-UA" dirty="0" err="1"/>
              <a:t>system</a:t>
            </a:r>
            <a:r>
              <a:rPr lang="uk-UA" dirty="0"/>
              <a:t> </a:t>
            </a:r>
            <a:r>
              <a:rPr lang="uk-UA" dirty="0" err="1"/>
              <a:t>for</a:t>
            </a:r>
            <a:r>
              <a:rPr lang="uk-UA" dirty="0"/>
              <a:t> </a:t>
            </a:r>
            <a:r>
              <a:rPr lang="uk-UA" dirty="0" err="1"/>
              <a:t>encoding</a:t>
            </a:r>
            <a:r>
              <a:rPr lang="uk-UA" dirty="0"/>
              <a:t> </a:t>
            </a:r>
            <a:r>
              <a:rPr lang="uk-UA" dirty="0" err="1"/>
              <a:t>language</a:t>
            </a:r>
            <a:r>
              <a:rPr lang="uk-UA" dirty="0"/>
              <a:t> </a:t>
            </a:r>
            <a:r>
              <a:rPr lang="uk-UA" dirty="0" err="1"/>
              <a:t>components</a:t>
            </a:r>
            <a:r>
              <a:rPr lang="uk-UA" dirty="0"/>
              <a:t> </a:t>
            </a:r>
            <a:r>
              <a:rPr lang="uk-UA" dirty="0" err="1"/>
              <a:t>using</a:t>
            </a:r>
            <a:r>
              <a:rPr lang="uk-UA" dirty="0"/>
              <a:t> </a:t>
            </a:r>
            <a:r>
              <a:rPr lang="uk-UA" dirty="0" err="1"/>
              <a:t>graphic</a:t>
            </a:r>
            <a:r>
              <a:rPr lang="uk-UA" dirty="0"/>
              <a:t> </a:t>
            </a:r>
            <a:r>
              <a:rPr lang="uk-UA" dirty="0" err="1"/>
              <a:t>symbols</a:t>
            </a:r>
            <a:r>
              <a:rPr lang="uk-UA" dirty="0"/>
              <a:t>.</a:t>
            </a:r>
          </a:p>
          <a:p>
            <a:r>
              <a:rPr lang="uk-UA" dirty="0"/>
              <a:t>• </a:t>
            </a:r>
            <a:r>
              <a:rPr lang="uk-UA" dirty="0" err="1"/>
              <a:t>In</a:t>
            </a:r>
            <a:r>
              <a:rPr lang="uk-UA" dirty="0"/>
              <a:t> </a:t>
            </a:r>
            <a:r>
              <a:rPr lang="uk-UA" dirty="0" err="1"/>
              <a:t>various</a:t>
            </a:r>
            <a:r>
              <a:rPr lang="uk-UA" dirty="0"/>
              <a:t> </a:t>
            </a:r>
            <a:r>
              <a:rPr lang="uk-UA" dirty="0" err="1"/>
              <a:t>branches</a:t>
            </a:r>
            <a:r>
              <a:rPr lang="uk-UA" dirty="0"/>
              <a:t> </a:t>
            </a:r>
            <a:r>
              <a:rPr lang="uk-UA" dirty="0" err="1"/>
              <a:t>of</a:t>
            </a:r>
            <a:r>
              <a:rPr lang="uk-UA" dirty="0"/>
              <a:t> </a:t>
            </a:r>
            <a:r>
              <a:rPr lang="uk-UA" dirty="0" err="1"/>
              <a:t>technology</a:t>
            </a:r>
            <a:r>
              <a:rPr lang="uk-UA" dirty="0"/>
              <a:t>, </a:t>
            </a:r>
            <a:r>
              <a:rPr lang="uk-UA" dirty="0" err="1"/>
              <a:t>science</a:t>
            </a:r>
            <a:r>
              <a:rPr lang="uk-UA" dirty="0"/>
              <a:t> </a:t>
            </a:r>
            <a:r>
              <a:rPr lang="uk-UA" dirty="0" err="1"/>
              <a:t>and</a:t>
            </a:r>
            <a:r>
              <a:rPr lang="uk-UA" dirty="0"/>
              <a:t> </a:t>
            </a:r>
            <a:r>
              <a:rPr lang="uk-UA" dirty="0" err="1"/>
              <a:t>culture</a:t>
            </a:r>
            <a:r>
              <a:rPr lang="uk-UA" dirty="0"/>
              <a:t>, </a:t>
            </a:r>
            <a:r>
              <a:rPr lang="uk-UA" dirty="0" err="1"/>
              <a:t>other</a:t>
            </a:r>
            <a:r>
              <a:rPr lang="uk-UA" dirty="0"/>
              <a:t> </a:t>
            </a:r>
            <a:r>
              <a:rPr lang="uk-UA" dirty="0" err="1"/>
              <a:t>means</a:t>
            </a:r>
            <a:r>
              <a:rPr lang="uk-UA" dirty="0"/>
              <a:t> </a:t>
            </a:r>
            <a:r>
              <a:rPr lang="uk-UA" dirty="0" err="1"/>
              <a:t>of</a:t>
            </a:r>
            <a:r>
              <a:rPr lang="uk-UA" dirty="0"/>
              <a:t> </a:t>
            </a:r>
            <a:r>
              <a:rPr lang="uk-UA" dirty="0" err="1"/>
              <a:t>coding</a:t>
            </a:r>
            <a:r>
              <a:rPr lang="uk-UA" dirty="0"/>
              <a:t> </a:t>
            </a:r>
            <a:r>
              <a:rPr lang="uk-UA" dirty="0" err="1"/>
              <a:t>are</a:t>
            </a:r>
            <a:r>
              <a:rPr lang="uk-UA" dirty="0"/>
              <a:t> </a:t>
            </a:r>
            <a:r>
              <a:rPr lang="uk-UA" dirty="0" err="1"/>
              <a:t>used</a:t>
            </a:r>
            <a:r>
              <a:rPr lang="uk-UA" dirty="0"/>
              <a:t>: </a:t>
            </a:r>
            <a:r>
              <a:rPr lang="uk-UA" dirty="0" err="1"/>
              <a:t>mathematical</a:t>
            </a:r>
            <a:r>
              <a:rPr lang="uk-UA" dirty="0"/>
              <a:t> </a:t>
            </a:r>
            <a:r>
              <a:rPr lang="uk-UA" dirty="0" err="1"/>
              <a:t>expressions</a:t>
            </a:r>
            <a:r>
              <a:rPr lang="uk-UA" dirty="0"/>
              <a:t>; </a:t>
            </a:r>
            <a:r>
              <a:rPr lang="uk-UA" dirty="0" err="1"/>
              <a:t>telegraph</a:t>
            </a:r>
            <a:r>
              <a:rPr lang="uk-UA" dirty="0"/>
              <a:t> </a:t>
            </a:r>
            <a:r>
              <a:rPr lang="uk-UA" dirty="0" err="1"/>
              <a:t>alphabet</a:t>
            </a:r>
            <a:r>
              <a:rPr lang="uk-UA" dirty="0"/>
              <a:t>, </a:t>
            </a:r>
            <a:r>
              <a:rPr lang="uk-UA" dirty="0" err="1"/>
              <a:t>nautical</a:t>
            </a:r>
            <a:r>
              <a:rPr lang="uk-UA" dirty="0"/>
              <a:t> </a:t>
            </a:r>
            <a:r>
              <a:rPr lang="uk-UA" dirty="0" err="1"/>
              <a:t>alphabet</a:t>
            </a:r>
            <a:r>
              <a:rPr lang="uk-UA" dirty="0"/>
              <a:t>, </a:t>
            </a:r>
            <a:r>
              <a:rPr lang="uk-UA" dirty="0" err="1"/>
              <a:t>alphabet</a:t>
            </a:r>
            <a:r>
              <a:rPr lang="uk-UA" dirty="0"/>
              <a:t> </a:t>
            </a:r>
            <a:r>
              <a:rPr lang="uk-UA" dirty="0" err="1"/>
              <a:t>for</a:t>
            </a:r>
            <a:r>
              <a:rPr lang="uk-UA" dirty="0"/>
              <a:t> </a:t>
            </a:r>
            <a:r>
              <a:rPr lang="uk-UA" dirty="0" err="1"/>
              <a:t>the</a:t>
            </a:r>
            <a:r>
              <a:rPr lang="uk-UA" dirty="0"/>
              <a:t> </a:t>
            </a:r>
            <a:r>
              <a:rPr lang="uk-UA" dirty="0" err="1"/>
              <a:t>blind</a:t>
            </a:r>
            <a:r>
              <a:rPr lang="uk-UA" dirty="0"/>
              <a:t>, </a:t>
            </a:r>
            <a:r>
              <a:rPr lang="uk-UA" dirty="0" err="1"/>
              <a:t>sign</a:t>
            </a:r>
            <a:r>
              <a:rPr lang="uk-UA" dirty="0"/>
              <a:t> </a:t>
            </a:r>
            <a:r>
              <a:rPr lang="uk-UA" dirty="0" err="1"/>
              <a:t>language</a:t>
            </a:r>
            <a:r>
              <a:rPr lang="uk-UA" dirty="0"/>
              <a:t> </a:t>
            </a:r>
            <a:r>
              <a:rPr lang="uk-UA" dirty="0" err="1"/>
              <a:t>and</a:t>
            </a:r>
            <a:r>
              <a:rPr lang="uk-UA" dirty="0"/>
              <a:t> </a:t>
            </a:r>
            <a:r>
              <a:rPr lang="uk-UA" dirty="0" err="1"/>
              <a:t>the</a:t>
            </a:r>
            <a:r>
              <a:rPr lang="uk-UA" dirty="0"/>
              <a:t> </a:t>
            </a:r>
            <a:r>
              <a:rPr lang="uk-UA" dirty="0" err="1"/>
              <a:t>like</a:t>
            </a:r>
            <a:r>
              <a:rPr lang="uk-UA" dirty="0"/>
              <a:t>.</a:t>
            </a:r>
          </a:p>
        </p:txBody>
      </p:sp>
      <p:sp>
        <p:nvSpPr>
          <p:cNvPr id="3" name="Прямоугольник 2"/>
          <p:cNvSpPr/>
          <p:nvPr/>
        </p:nvSpPr>
        <p:spPr>
          <a:xfrm>
            <a:off x="259976" y="2780928"/>
            <a:ext cx="8480031" cy="3693319"/>
          </a:xfrm>
          <a:prstGeom prst="rect">
            <a:avLst/>
          </a:prstGeom>
        </p:spPr>
        <p:txBody>
          <a:bodyPr wrap="square">
            <a:spAutoFit/>
          </a:bodyPr>
          <a:lstStyle/>
          <a:p>
            <a:r>
              <a:rPr lang="uk-UA" dirty="0" err="1"/>
              <a:t>Coding</a:t>
            </a:r>
            <a:r>
              <a:rPr lang="uk-UA" dirty="0"/>
              <a:t> (</a:t>
            </a:r>
            <a:r>
              <a:rPr lang="uk-UA" dirty="0" err="1"/>
              <a:t>German</a:t>
            </a:r>
            <a:r>
              <a:rPr lang="uk-UA" dirty="0"/>
              <a:t> </a:t>
            </a:r>
            <a:r>
              <a:rPr lang="uk-UA" dirty="0" err="1"/>
              <a:t>Kodieren</a:t>
            </a:r>
            <a:r>
              <a:rPr lang="uk-UA" dirty="0"/>
              <a:t>):</a:t>
            </a:r>
          </a:p>
          <a:p>
            <a:endParaRPr lang="uk-UA" dirty="0"/>
          </a:p>
          <a:p>
            <a:r>
              <a:rPr lang="uk-UA" dirty="0" err="1"/>
              <a:t>Coding</a:t>
            </a:r>
            <a:r>
              <a:rPr lang="uk-UA" dirty="0"/>
              <a:t> (</a:t>
            </a:r>
            <a:r>
              <a:rPr lang="uk-UA" dirty="0" err="1"/>
              <a:t>informatics</a:t>
            </a:r>
            <a:r>
              <a:rPr lang="uk-UA" dirty="0"/>
              <a:t>) - </a:t>
            </a:r>
            <a:r>
              <a:rPr lang="uk-UA" dirty="0" err="1"/>
              <a:t>the</a:t>
            </a:r>
            <a:r>
              <a:rPr lang="uk-UA" dirty="0"/>
              <a:t> </a:t>
            </a:r>
            <a:r>
              <a:rPr lang="uk-UA" dirty="0" err="1"/>
              <a:t>operation</a:t>
            </a:r>
            <a:r>
              <a:rPr lang="uk-UA" dirty="0"/>
              <a:t> </a:t>
            </a:r>
            <a:r>
              <a:rPr lang="uk-UA" dirty="0" err="1"/>
              <a:t>of</a:t>
            </a:r>
            <a:r>
              <a:rPr lang="uk-UA" dirty="0"/>
              <a:t> </a:t>
            </a:r>
            <a:r>
              <a:rPr lang="uk-UA" dirty="0" err="1"/>
              <a:t>replacing</a:t>
            </a:r>
            <a:r>
              <a:rPr lang="uk-UA" dirty="0"/>
              <a:t> </a:t>
            </a:r>
            <a:r>
              <a:rPr lang="uk-UA" dirty="0" err="1"/>
              <a:t>the</a:t>
            </a:r>
            <a:r>
              <a:rPr lang="uk-UA" dirty="0"/>
              <a:t> </a:t>
            </a:r>
            <a:r>
              <a:rPr lang="uk-UA" dirty="0" err="1"/>
              <a:t>text</a:t>
            </a:r>
            <a:r>
              <a:rPr lang="uk-UA" dirty="0"/>
              <a:t> </a:t>
            </a:r>
            <a:r>
              <a:rPr lang="uk-UA" dirty="0" err="1"/>
              <a:t>data</a:t>
            </a:r>
            <a:r>
              <a:rPr lang="uk-UA" dirty="0"/>
              <a:t> </a:t>
            </a:r>
            <a:r>
              <a:rPr lang="uk-UA" dirty="0" err="1"/>
              <a:t>code</a:t>
            </a:r>
            <a:r>
              <a:rPr lang="uk-UA" dirty="0"/>
              <a:t>; </a:t>
            </a:r>
            <a:r>
              <a:rPr lang="uk-UA" dirty="0" err="1"/>
              <a:t>replacing</a:t>
            </a:r>
            <a:r>
              <a:rPr lang="uk-UA" dirty="0"/>
              <a:t> </a:t>
            </a:r>
            <a:r>
              <a:rPr lang="uk-UA" dirty="0" err="1"/>
              <a:t>plain</a:t>
            </a:r>
            <a:r>
              <a:rPr lang="uk-UA" dirty="0"/>
              <a:t> </a:t>
            </a:r>
            <a:r>
              <a:rPr lang="uk-UA" dirty="0" err="1"/>
              <a:t>text</a:t>
            </a:r>
            <a:r>
              <a:rPr lang="uk-UA" dirty="0"/>
              <a:t> </a:t>
            </a:r>
            <a:r>
              <a:rPr lang="uk-UA" dirty="0" err="1"/>
              <a:t>data</a:t>
            </a:r>
            <a:r>
              <a:rPr lang="uk-UA" dirty="0"/>
              <a:t> </a:t>
            </a:r>
            <a:r>
              <a:rPr lang="uk-UA" dirty="0" err="1"/>
              <a:t>with</a:t>
            </a:r>
            <a:r>
              <a:rPr lang="uk-UA" dirty="0"/>
              <a:t> </a:t>
            </a:r>
            <a:r>
              <a:rPr lang="uk-UA" dirty="0" err="1"/>
              <a:t>abbreviated</a:t>
            </a:r>
            <a:r>
              <a:rPr lang="uk-UA" dirty="0"/>
              <a:t> </a:t>
            </a:r>
            <a:r>
              <a:rPr lang="uk-UA" dirty="0" err="1"/>
              <a:t>conventions</a:t>
            </a:r>
            <a:r>
              <a:rPr lang="uk-UA" dirty="0"/>
              <a:t>; </a:t>
            </a:r>
            <a:r>
              <a:rPr lang="uk-UA" dirty="0" err="1"/>
              <a:t>translation</a:t>
            </a:r>
            <a:r>
              <a:rPr lang="uk-UA" dirty="0"/>
              <a:t> </a:t>
            </a:r>
            <a:r>
              <a:rPr lang="uk-UA" dirty="0" err="1"/>
              <a:t>of</a:t>
            </a:r>
            <a:r>
              <a:rPr lang="uk-UA" dirty="0"/>
              <a:t> </a:t>
            </a:r>
            <a:r>
              <a:rPr lang="uk-UA" dirty="0" err="1"/>
              <a:t>any</a:t>
            </a:r>
            <a:r>
              <a:rPr lang="uk-UA" dirty="0"/>
              <a:t> </a:t>
            </a:r>
            <a:r>
              <a:rPr lang="uk-UA" dirty="0" err="1"/>
              <a:t>information</a:t>
            </a:r>
            <a:r>
              <a:rPr lang="uk-UA" dirty="0"/>
              <a:t>; </a:t>
            </a:r>
            <a:r>
              <a:rPr lang="uk-UA" dirty="0" err="1"/>
              <a:t>expressed</a:t>
            </a:r>
            <a:r>
              <a:rPr lang="uk-UA" dirty="0"/>
              <a:t> </a:t>
            </a:r>
            <a:r>
              <a:rPr lang="uk-UA" dirty="0" err="1"/>
              <a:t>by</a:t>
            </a:r>
            <a:r>
              <a:rPr lang="uk-UA" dirty="0"/>
              <a:t> </a:t>
            </a:r>
            <a:r>
              <a:rPr lang="uk-UA" dirty="0" err="1"/>
              <a:t>means</a:t>
            </a:r>
            <a:r>
              <a:rPr lang="uk-UA" dirty="0"/>
              <a:t> </a:t>
            </a:r>
            <a:r>
              <a:rPr lang="uk-UA" dirty="0" err="1"/>
              <a:t>of</a:t>
            </a:r>
            <a:r>
              <a:rPr lang="uk-UA" dirty="0"/>
              <a:t> </a:t>
            </a:r>
            <a:r>
              <a:rPr lang="uk-UA" dirty="0" err="1"/>
              <a:t>natural</a:t>
            </a:r>
            <a:r>
              <a:rPr lang="uk-UA" dirty="0"/>
              <a:t> </a:t>
            </a:r>
            <a:r>
              <a:rPr lang="uk-UA" dirty="0" err="1"/>
              <a:t>language</a:t>
            </a:r>
            <a:r>
              <a:rPr lang="uk-UA" dirty="0"/>
              <a:t>, </a:t>
            </a:r>
            <a:r>
              <a:rPr lang="uk-UA" dirty="0" err="1"/>
              <a:t>in</a:t>
            </a:r>
            <a:r>
              <a:rPr lang="uk-UA" dirty="0"/>
              <a:t> a </a:t>
            </a:r>
            <a:r>
              <a:rPr lang="uk-UA" dirty="0" err="1"/>
              <a:t>sequence</a:t>
            </a:r>
            <a:r>
              <a:rPr lang="uk-UA" dirty="0"/>
              <a:t> </a:t>
            </a:r>
            <a:r>
              <a:rPr lang="uk-UA" dirty="0" err="1"/>
              <a:t>of</a:t>
            </a:r>
            <a:r>
              <a:rPr lang="uk-UA" dirty="0"/>
              <a:t> </a:t>
            </a:r>
            <a:r>
              <a:rPr lang="uk-UA" dirty="0" err="1"/>
              <a:t>conventional</a:t>
            </a:r>
            <a:r>
              <a:rPr lang="uk-UA" dirty="0"/>
              <a:t> </a:t>
            </a:r>
            <a:r>
              <a:rPr lang="uk-UA" dirty="0" err="1"/>
              <a:t>symbols</a:t>
            </a:r>
            <a:r>
              <a:rPr lang="uk-UA" dirty="0"/>
              <a:t>, </a:t>
            </a:r>
            <a:r>
              <a:rPr lang="uk-UA" dirty="0" err="1"/>
              <a:t>signals</a:t>
            </a:r>
            <a:r>
              <a:rPr lang="uk-UA" dirty="0"/>
              <a:t> </a:t>
            </a:r>
            <a:r>
              <a:rPr lang="uk-UA" dirty="0" err="1"/>
              <a:t>according</a:t>
            </a:r>
            <a:r>
              <a:rPr lang="uk-UA" dirty="0"/>
              <a:t> </a:t>
            </a:r>
            <a:r>
              <a:rPr lang="uk-UA" dirty="0" err="1"/>
              <a:t>to</a:t>
            </a:r>
            <a:r>
              <a:rPr lang="uk-UA" dirty="0"/>
              <a:t> </a:t>
            </a:r>
            <a:r>
              <a:rPr lang="uk-UA" dirty="0" err="1"/>
              <a:t>certain</a:t>
            </a:r>
            <a:r>
              <a:rPr lang="uk-UA" dirty="0"/>
              <a:t> </a:t>
            </a:r>
            <a:r>
              <a:rPr lang="uk-UA" dirty="0" err="1"/>
              <a:t>rules</a:t>
            </a:r>
            <a:r>
              <a:rPr lang="uk-UA" dirty="0"/>
              <a:t>; </a:t>
            </a:r>
            <a:r>
              <a:rPr lang="uk-UA" dirty="0" err="1"/>
              <a:t>what</a:t>
            </a:r>
            <a:r>
              <a:rPr lang="uk-UA" dirty="0"/>
              <a:t> </a:t>
            </a:r>
            <a:r>
              <a:rPr lang="uk-UA" dirty="0" err="1"/>
              <a:t>is</a:t>
            </a:r>
            <a:r>
              <a:rPr lang="uk-UA" dirty="0"/>
              <a:t> </a:t>
            </a:r>
            <a:r>
              <a:rPr lang="uk-UA" dirty="0" err="1"/>
              <a:t>called</a:t>
            </a:r>
            <a:r>
              <a:rPr lang="uk-UA" dirty="0"/>
              <a:t> </a:t>
            </a:r>
            <a:r>
              <a:rPr lang="uk-UA" dirty="0" err="1"/>
              <a:t>code</a:t>
            </a:r>
            <a:r>
              <a:rPr lang="uk-UA" dirty="0"/>
              <a:t>.</a:t>
            </a:r>
          </a:p>
          <a:p>
            <a:r>
              <a:rPr lang="uk-UA" dirty="0" err="1"/>
              <a:t>Character</a:t>
            </a:r>
            <a:r>
              <a:rPr lang="uk-UA" dirty="0"/>
              <a:t> </a:t>
            </a:r>
            <a:r>
              <a:rPr lang="uk-UA" dirty="0" err="1"/>
              <a:t>encoding</a:t>
            </a:r>
            <a:r>
              <a:rPr lang="uk-UA" dirty="0"/>
              <a:t> </a:t>
            </a:r>
            <a:r>
              <a:rPr lang="uk-UA" dirty="0" err="1"/>
              <a:t>is</a:t>
            </a:r>
            <a:r>
              <a:rPr lang="uk-UA" dirty="0"/>
              <a:t> a </a:t>
            </a:r>
            <a:r>
              <a:rPr lang="uk-UA" dirty="0" err="1"/>
              <a:t>table</a:t>
            </a:r>
            <a:r>
              <a:rPr lang="uk-UA" dirty="0"/>
              <a:t>, </a:t>
            </a:r>
            <a:r>
              <a:rPr lang="uk-UA" dirty="0" err="1"/>
              <a:t>each</a:t>
            </a:r>
            <a:r>
              <a:rPr lang="uk-UA" dirty="0"/>
              <a:t> </a:t>
            </a:r>
            <a:r>
              <a:rPr lang="uk-UA" dirty="0" err="1"/>
              <a:t>character</a:t>
            </a:r>
            <a:r>
              <a:rPr lang="uk-UA" dirty="0"/>
              <a:t> </a:t>
            </a:r>
            <a:r>
              <a:rPr lang="uk-UA" dirty="0" err="1"/>
              <a:t>from</a:t>
            </a:r>
            <a:r>
              <a:rPr lang="uk-UA" dirty="0"/>
              <a:t> a </a:t>
            </a:r>
            <a:r>
              <a:rPr lang="uk-UA" dirty="0" err="1"/>
              <a:t>certain</a:t>
            </a:r>
            <a:r>
              <a:rPr lang="uk-UA" dirty="0"/>
              <a:t> </a:t>
            </a:r>
            <a:r>
              <a:rPr lang="uk-UA" dirty="0" err="1"/>
              <a:t>set</a:t>
            </a:r>
            <a:r>
              <a:rPr lang="uk-UA" dirty="0"/>
              <a:t> </a:t>
            </a:r>
            <a:r>
              <a:rPr lang="uk-UA" dirty="0" err="1"/>
              <a:t>is</a:t>
            </a:r>
            <a:r>
              <a:rPr lang="uk-UA" dirty="0"/>
              <a:t> </a:t>
            </a:r>
            <a:r>
              <a:rPr lang="uk-UA" dirty="0" err="1"/>
              <a:t>assigned</a:t>
            </a:r>
            <a:r>
              <a:rPr lang="uk-UA" dirty="0"/>
              <a:t> a </a:t>
            </a:r>
            <a:r>
              <a:rPr lang="uk-UA" dirty="0" err="1"/>
              <a:t>sequence</a:t>
            </a:r>
            <a:r>
              <a:rPr lang="uk-UA" dirty="0"/>
              <a:t> </a:t>
            </a:r>
            <a:r>
              <a:rPr lang="uk-UA" dirty="0" err="1"/>
              <a:t>of</a:t>
            </a:r>
            <a:r>
              <a:rPr lang="uk-UA" dirty="0"/>
              <a:t> </a:t>
            </a:r>
            <a:r>
              <a:rPr lang="uk-UA" dirty="0" err="1"/>
              <a:t>bytes</a:t>
            </a:r>
            <a:r>
              <a:rPr lang="uk-UA" dirty="0"/>
              <a:t>.</a:t>
            </a:r>
          </a:p>
          <a:p>
            <a:r>
              <a:rPr lang="uk-UA" dirty="0" err="1"/>
              <a:t>Coding</a:t>
            </a:r>
            <a:r>
              <a:rPr lang="uk-UA" dirty="0"/>
              <a:t> (</a:t>
            </a:r>
            <a:r>
              <a:rPr lang="uk-UA" dirty="0" err="1"/>
              <a:t>programming</a:t>
            </a:r>
            <a:r>
              <a:rPr lang="uk-UA" dirty="0"/>
              <a:t>) </a:t>
            </a:r>
            <a:r>
              <a:rPr lang="uk-UA" dirty="0" err="1"/>
              <a:t>is</a:t>
            </a:r>
            <a:r>
              <a:rPr lang="uk-UA" dirty="0"/>
              <a:t> </a:t>
            </a:r>
            <a:r>
              <a:rPr lang="uk-UA" dirty="0" err="1"/>
              <a:t>the</a:t>
            </a:r>
            <a:r>
              <a:rPr lang="uk-UA" dirty="0"/>
              <a:t> </a:t>
            </a:r>
            <a:r>
              <a:rPr lang="uk-UA" dirty="0" err="1"/>
              <a:t>process</a:t>
            </a:r>
            <a:r>
              <a:rPr lang="uk-UA" dirty="0"/>
              <a:t> </a:t>
            </a:r>
            <a:r>
              <a:rPr lang="uk-UA" dirty="0" err="1"/>
              <a:t>of</a:t>
            </a:r>
            <a:r>
              <a:rPr lang="uk-UA" dirty="0"/>
              <a:t> </a:t>
            </a:r>
            <a:r>
              <a:rPr lang="uk-UA" dirty="0" err="1"/>
              <a:t>writing</a:t>
            </a:r>
            <a:r>
              <a:rPr lang="uk-UA" dirty="0"/>
              <a:t> </a:t>
            </a:r>
            <a:r>
              <a:rPr lang="uk-UA" dirty="0" err="1"/>
              <a:t>program</a:t>
            </a:r>
            <a:r>
              <a:rPr lang="uk-UA" dirty="0"/>
              <a:t> </a:t>
            </a:r>
            <a:r>
              <a:rPr lang="uk-UA" dirty="0" err="1"/>
              <a:t>code</a:t>
            </a:r>
            <a:r>
              <a:rPr lang="uk-UA" dirty="0"/>
              <a:t> </a:t>
            </a:r>
            <a:r>
              <a:rPr lang="uk-UA" dirty="0" err="1"/>
              <a:t>in</a:t>
            </a:r>
            <a:r>
              <a:rPr lang="uk-UA" dirty="0"/>
              <a:t> </a:t>
            </a:r>
            <a:r>
              <a:rPr lang="uk-UA" dirty="0" err="1"/>
              <a:t>the</a:t>
            </a:r>
            <a:r>
              <a:rPr lang="uk-UA" dirty="0"/>
              <a:t> </a:t>
            </a:r>
            <a:r>
              <a:rPr lang="uk-UA" dirty="0" err="1"/>
              <a:t>selected</a:t>
            </a:r>
            <a:r>
              <a:rPr lang="uk-UA" dirty="0"/>
              <a:t> </a:t>
            </a:r>
            <a:r>
              <a:rPr lang="uk-UA" dirty="0" err="1"/>
              <a:t>programming</a:t>
            </a:r>
            <a:r>
              <a:rPr lang="uk-UA" dirty="0"/>
              <a:t> </a:t>
            </a:r>
            <a:r>
              <a:rPr lang="uk-UA" dirty="0" err="1"/>
              <a:t>language</a:t>
            </a:r>
            <a:r>
              <a:rPr lang="uk-UA" dirty="0"/>
              <a:t>.</a:t>
            </a:r>
          </a:p>
          <a:p>
            <a:r>
              <a:rPr lang="uk-UA" dirty="0" err="1"/>
              <a:t>Coding</a:t>
            </a:r>
            <a:r>
              <a:rPr lang="uk-UA" dirty="0"/>
              <a:t> (</a:t>
            </a:r>
            <a:r>
              <a:rPr lang="uk-UA" dirty="0" err="1"/>
              <a:t>telecommunications</a:t>
            </a:r>
            <a:r>
              <a:rPr lang="uk-UA" dirty="0"/>
              <a:t>) - </a:t>
            </a:r>
            <a:r>
              <a:rPr lang="uk-UA" dirty="0" err="1"/>
              <a:t>converting</a:t>
            </a:r>
            <a:r>
              <a:rPr lang="uk-UA" dirty="0"/>
              <a:t> </a:t>
            </a:r>
            <a:r>
              <a:rPr lang="uk-UA" dirty="0" err="1"/>
              <a:t>any</a:t>
            </a:r>
            <a:r>
              <a:rPr lang="uk-UA" dirty="0"/>
              <a:t> </a:t>
            </a:r>
            <a:r>
              <a:rPr lang="uk-UA" dirty="0" err="1"/>
              <a:t>information</a:t>
            </a:r>
            <a:r>
              <a:rPr lang="uk-UA" dirty="0"/>
              <a:t> </a:t>
            </a:r>
            <a:r>
              <a:rPr lang="uk-UA" dirty="0" err="1"/>
              <a:t>into</a:t>
            </a:r>
            <a:r>
              <a:rPr lang="uk-UA" dirty="0"/>
              <a:t> a </a:t>
            </a:r>
            <a:r>
              <a:rPr lang="uk-UA" dirty="0" err="1"/>
              <a:t>sequence</a:t>
            </a:r>
            <a:r>
              <a:rPr lang="uk-UA" dirty="0"/>
              <a:t> </a:t>
            </a:r>
            <a:r>
              <a:rPr lang="uk-UA" dirty="0" err="1"/>
              <a:t>of</a:t>
            </a:r>
            <a:r>
              <a:rPr lang="uk-UA" dirty="0"/>
              <a:t> </a:t>
            </a:r>
            <a:r>
              <a:rPr lang="uk-UA" dirty="0" err="1"/>
              <a:t>pulses</a:t>
            </a:r>
            <a:r>
              <a:rPr lang="uk-UA" dirty="0"/>
              <a:t> </a:t>
            </a:r>
            <a:r>
              <a:rPr lang="uk-UA" dirty="0" err="1"/>
              <a:t>that</a:t>
            </a:r>
            <a:r>
              <a:rPr lang="uk-UA" dirty="0"/>
              <a:t> </a:t>
            </a:r>
            <a:r>
              <a:rPr lang="uk-UA" dirty="0" err="1"/>
              <a:t>have</a:t>
            </a:r>
            <a:r>
              <a:rPr lang="uk-UA" dirty="0"/>
              <a:t> </a:t>
            </a:r>
            <a:r>
              <a:rPr lang="uk-UA" dirty="0" err="1"/>
              <a:t>the</a:t>
            </a:r>
            <a:r>
              <a:rPr lang="uk-UA" dirty="0"/>
              <a:t> </a:t>
            </a:r>
            <a:r>
              <a:rPr lang="uk-UA" dirty="0" err="1"/>
              <a:t>property</a:t>
            </a:r>
            <a:r>
              <a:rPr lang="uk-UA" dirty="0"/>
              <a:t> </a:t>
            </a:r>
            <a:r>
              <a:rPr lang="uk-UA" dirty="0" err="1"/>
              <a:t>of</a:t>
            </a:r>
            <a:r>
              <a:rPr lang="uk-UA" dirty="0"/>
              <a:t> </a:t>
            </a:r>
            <a:r>
              <a:rPr lang="uk-UA" dirty="0" err="1"/>
              <a:t>self-synchronization</a:t>
            </a:r>
            <a:r>
              <a:rPr lang="uk-UA" dirty="0"/>
              <a:t> </a:t>
            </a:r>
            <a:r>
              <a:rPr lang="uk-UA" dirty="0" err="1"/>
              <a:t>for</a:t>
            </a:r>
            <a:r>
              <a:rPr lang="uk-UA" dirty="0"/>
              <a:t> </a:t>
            </a:r>
            <a:r>
              <a:rPr lang="uk-UA" dirty="0" err="1"/>
              <a:t>transmission</a:t>
            </a:r>
            <a:r>
              <a:rPr lang="uk-UA" dirty="0"/>
              <a:t> </a:t>
            </a:r>
            <a:r>
              <a:rPr lang="uk-UA" dirty="0" err="1"/>
              <a:t>over</a:t>
            </a:r>
            <a:r>
              <a:rPr lang="uk-UA" dirty="0"/>
              <a:t> </a:t>
            </a:r>
            <a:r>
              <a:rPr lang="uk-UA" dirty="0" err="1"/>
              <a:t>telecommunications</a:t>
            </a:r>
            <a:r>
              <a:rPr lang="uk-UA" dirty="0"/>
              <a:t> </a:t>
            </a:r>
            <a:r>
              <a:rPr lang="uk-UA" dirty="0" err="1"/>
              <a:t>channels</a:t>
            </a:r>
            <a:r>
              <a:rPr lang="uk-UA" dirty="0"/>
              <a:t>.</a:t>
            </a:r>
          </a:p>
        </p:txBody>
      </p:sp>
    </p:spTree>
    <p:extLst>
      <p:ext uri="{BB962C8B-B14F-4D97-AF65-F5344CB8AC3E}">
        <p14:creationId xmlns:p14="http://schemas.microsoft.com/office/powerpoint/2010/main" val="2201921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32656"/>
            <a:ext cx="8352928" cy="5909310"/>
          </a:xfrm>
          <a:prstGeom prst="rect">
            <a:avLst/>
          </a:prstGeom>
        </p:spPr>
        <p:txBody>
          <a:bodyPr wrap="square">
            <a:spAutoFit/>
          </a:bodyPr>
          <a:lstStyle/>
          <a:p>
            <a:pPr algn="ctr"/>
            <a:r>
              <a:rPr lang="uk-UA" dirty="0" err="1" smtClean="0">
                <a:latin typeface="Times New Roman" panose="02020603050405020304" pitchFamily="18" charset="0"/>
                <a:cs typeface="Times New Roman" panose="02020603050405020304" pitchFamily="18" charset="0"/>
              </a:rPr>
              <a:t>Binary</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code</a:t>
            </a:r>
            <a:endParaRPr lang="uk-UA" dirty="0" smtClean="0">
              <a:latin typeface="Times New Roman" panose="02020603050405020304" pitchFamily="18" charset="0"/>
              <a:cs typeface="Times New Roman" panose="02020603050405020304" pitchFamily="18" charset="0"/>
            </a:endParaRPr>
          </a:p>
          <a:p>
            <a:r>
              <a:rPr lang="uk-UA" dirty="0" err="1" smtClean="0">
                <a:latin typeface="Times New Roman" panose="02020603050405020304" pitchFamily="18" charset="0"/>
                <a:cs typeface="Times New Roman" panose="02020603050405020304" pitchFamily="18" charset="0"/>
              </a:rPr>
              <a:t>Computer</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science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has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its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own</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coding</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system</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called</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binary</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code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digital</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code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It</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uses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only</a:t>
            </a:r>
            <a:r>
              <a:rPr lang="uk-UA" dirty="0" smtClean="0">
                <a:latin typeface="Times New Roman" panose="02020603050405020304" pitchFamily="18" charset="0"/>
                <a:cs typeface="Times New Roman" panose="02020603050405020304" pitchFamily="18" charset="0"/>
              </a:rPr>
              <a:t> 2 </a:t>
            </a:r>
            <a:r>
              <a:rPr lang="uk-UA" dirty="0" err="1" smtClean="0">
                <a:latin typeface="Times New Roman" panose="02020603050405020304" pitchFamily="18" charset="0"/>
                <a:cs typeface="Times New Roman" panose="02020603050405020304" pitchFamily="18" charset="0"/>
              </a:rPr>
              <a:t>characters</a:t>
            </a:r>
            <a:r>
              <a:rPr lang="uk-UA" dirty="0" smtClean="0">
                <a:latin typeface="Times New Roman" panose="02020603050405020304" pitchFamily="18" charset="0"/>
                <a:cs typeface="Times New Roman" panose="02020603050405020304" pitchFamily="18" charset="0"/>
              </a:rPr>
              <a:t> "0" </a:t>
            </a:r>
            <a:r>
              <a:rPr lang="uk-UA" dirty="0" err="1" smtClean="0">
                <a:latin typeface="Times New Roman" panose="02020603050405020304" pitchFamily="18" charset="0"/>
                <a:cs typeface="Times New Roman" panose="02020603050405020304" pitchFamily="18" charset="0"/>
              </a:rPr>
              <a:t>and</a:t>
            </a:r>
            <a:r>
              <a:rPr lang="uk-UA" dirty="0" smtClean="0">
                <a:latin typeface="Times New Roman" panose="02020603050405020304" pitchFamily="18" charset="0"/>
                <a:cs typeface="Times New Roman" panose="02020603050405020304" pitchFamily="18" charset="0"/>
              </a:rPr>
              <a:t> "1" (</a:t>
            </a:r>
            <a:r>
              <a:rPr lang="uk-UA" dirty="0" err="1" smtClean="0">
                <a:latin typeface="Times New Roman" panose="02020603050405020304" pitchFamily="18" charset="0"/>
                <a:cs typeface="Times New Roman" panose="02020603050405020304" pitchFamily="18" charset="0"/>
              </a:rPr>
              <a:t>binary</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digits</a:t>
            </a:r>
            <a:r>
              <a:rPr lang="uk-UA" dirty="0" smtClean="0">
                <a:latin typeface="Times New Roman" panose="02020603050405020304" pitchFamily="18" charset="0"/>
                <a:cs typeface="Times New Roman" panose="02020603050405020304" pitchFamily="18" charset="0"/>
              </a:rPr>
              <a:t>).</a:t>
            </a:r>
          </a:p>
          <a:p>
            <a:r>
              <a:rPr lang="uk-UA" dirty="0" err="1" smtClean="0">
                <a:latin typeface="Times New Roman" panose="02020603050405020304" pitchFamily="18" charset="0"/>
                <a:cs typeface="Times New Roman" panose="02020603050405020304" pitchFamily="18" charset="0"/>
              </a:rPr>
              <a:t>The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information</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contained</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in</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this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form</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is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technically</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easy</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to</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simulate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For</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example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in</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the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form</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of</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electrical</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impulses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there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is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an</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impulse</a:t>
            </a:r>
            <a:r>
              <a:rPr lang="uk-UA" dirty="0" smtClean="0">
                <a:latin typeface="Times New Roman" panose="02020603050405020304" pitchFamily="18" charset="0"/>
                <a:cs typeface="Times New Roman" panose="02020603050405020304" pitchFamily="18" charset="0"/>
              </a:rPr>
              <a:t> - "1", </a:t>
            </a:r>
            <a:r>
              <a:rPr lang="uk-UA" dirty="0" err="1" smtClean="0">
                <a:latin typeface="Times New Roman" panose="02020603050405020304" pitchFamily="18" charset="0"/>
                <a:cs typeface="Times New Roman" panose="02020603050405020304" pitchFamily="18" charset="0"/>
              </a:rPr>
              <a:t>there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is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no</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impulse</a:t>
            </a:r>
            <a:r>
              <a:rPr lang="uk-UA" dirty="0" smtClean="0">
                <a:latin typeface="Times New Roman" panose="02020603050405020304" pitchFamily="18" charset="0"/>
                <a:cs typeface="Times New Roman" panose="02020603050405020304" pitchFamily="18" charset="0"/>
              </a:rPr>
              <a:t>, - "0") </a:t>
            </a:r>
            <a:r>
              <a:rPr lang="uk-UA" dirty="0" err="1" smtClean="0">
                <a:latin typeface="Times New Roman" panose="02020603050405020304" pitchFamily="18" charset="0"/>
                <a:cs typeface="Times New Roman" panose="02020603050405020304" pitchFamily="18" charset="0"/>
              </a:rPr>
              <a:t>or</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on</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an</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optical</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disk</a:t>
            </a:r>
            <a:r>
              <a:rPr lang="uk-UA" dirty="0" smtClean="0">
                <a:latin typeface="Times New Roman" panose="02020603050405020304" pitchFamily="18" charset="0"/>
                <a:cs typeface="Times New Roman" panose="02020603050405020304" pitchFamily="18" charset="0"/>
              </a:rPr>
              <a:t> (a </a:t>
            </a:r>
            <a:r>
              <a:rPr lang="uk-UA" dirty="0" err="1" smtClean="0">
                <a:latin typeface="Times New Roman" panose="02020603050405020304" pitchFamily="18" charset="0"/>
                <a:cs typeface="Times New Roman" panose="02020603050405020304" pitchFamily="18" charset="0"/>
              </a:rPr>
              <a:t>transparent</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section</a:t>
            </a:r>
            <a:r>
              <a:rPr lang="uk-UA" dirty="0" smtClean="0">
                <a:latin typeface="Times New Roman" panose="02020603050405020304" pitchFamily="18" charset="0"/>
                <a:cs typeface="Times New Roman" panose="02020603050405020304" pitchFamily="18" charset="0"/>
              </a:rPr>
              <a:t> - </a:t>
            </a:r>
            <a:r>
              <a:rPr lang="uk-UA" dirty="0" err="1" smtClean="0">
                <a:latin typeface="Times New Roman" panose="02020603050405020304" pitchFamily="18" charset="0"/>
                <a:cs typeface="Times New Roman" panose="02020603050405020304" pitchFamily="18" charset="0"/>
              </a:rPr>
              <a:t>the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ray</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is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reflected</a:t>
            </a:r>
            <a:r>
              <a:rPr lang="uk-UA" dirty="0" smtClean="0">
                <a:latin typeface="Times New Roman" panose="02020603050405020304" pitchFamily="18" charset="0"/>
                <a:cs typeface="Times New Roman" panose="02020603050405020304" pitchFamily="18" charset="0"/>
              </a:rPr>
              <a:t> - "1", a </a:t>
            </a:r>
            <a:r>
              <a:rPr lang="uk-UA" dirty="0" err="1" smtClean="0">
                <a:latin typeface="Times New Roman" panose="02020603050405020304" pitchFamily="18" charset="0"/>
                <a:cs typeface="Times New Roman" panose="02020603050405020304" pitchFamily="18" charset="0"/>
              </a:rPr>
              <a:t>dark</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section</a:t>
            </a:r>
            <a:r>
              <a:rPr lang="uk-UA" dirty="0" smtClean="0">
                <a:latin typeface="Times New Roman" panose="02020603050405020304" pitchFamily="18" charset="0"/>
                <a:cs typeface="Times New Roman" panose="02020603050405020304" pitchFamily="18" charset="0"/>
              </a:rPr>
              <a:t> - </a:t>
            </a:r>
            <a:r>
              <a:rPr lang="uk-UA" dirty="0" err="1" smtClean="0">
                <a:latin typeface="Times New Roman" panose="02020603050405020304" pitchFamily="18" charset="0"/>
                <a:cs typeface="Times New Roman" panose="02020603050405020304" pitchFamily="18" charset="0"/>
              </a:rPr>
              <a:t>the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ray</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is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absorbed</a:t>
            </a:r>
            <a:r>
              <a:rPr lang="uk-UA" dirty="0" smtClean="0">
                <a:latin typeface="Times New Roman" panose="02020603050405020304" pitchFamily="18" charset="0"/>
                <a:cs typeface="Times New Roman" panose="02020603050405020304" pitchFamily="18" charset="0"/>
              </a:rPr>
              <a:t> - "0"),</a:t>
            </a:r>
          </a:p>
          <a:p>
            <a:r>
              <a:rPr lang="uk-UA" dirty="0" err="1" smtClean="0">
                <a:latin typeface="Times New Roman" panose="02020603050405020304" pitchFamily="18" charset="0"/>
                <a:cs typeface="Times New Roman" panose="02020603050405020304" pitchFamily="18" charset="0"/>
              </a:rPr>
              <a:t>All</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information</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stored</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and</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processed</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by</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computer</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technology</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regardless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of</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its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type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numbers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text</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graphics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sound</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video</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presented</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in</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binary</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code</a:t>
            </a:r>
            <a:r>
              <a:rPr lang="uk-UA" dirty="0" smtClean="0">
                <a:latin typeface="Times New Roman" panose="02020603050405020304" pitchFamily="18" charset="0"/>
                <a:cs typeface="Times New Roman" panose="02020603050405020304" pitchFamily="18" charset="0"/>
              </a:rPr>
              <a:t>.</a:t>
            </a:r>
          </a:p>
          <a:p>
            <a:r>
              <a:rPr lang="uk-UA" dirty="0" err="1" smtClean="0">
                <a:latin typeface="Times New Roman" panose="02020603050405020304" pitchFamily="18" charset="0"/>
                <a:cs typeface="Times New Roman" panose="02020603050405020304" pitchFamily="18" charset="0"/>
              </a:rPr>
              <a:t>The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amount</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of</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information</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that</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is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required</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to</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store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such</a:t>
            </a:r>
            <a:r>
              <a:rPr lang="uk-UA" dirty="0" smtClean="0">
                <a:latin typeface="Times New Roman" panose="02020603050405020304" pitchFamily="18" charset="0"/>
                <a:cs typeface="Times New Roman" panose="02020603050405020304" pitchFamily="18" charset="0"/>
              </a:rPr>
              <a:t> a </a:t>
            </a:r>
            <a:r>
              <a:rPr lang="uk-UA" dirty="0" err="1" smtClean="0">
                <a:latin typeface="Times New Roman" panose="02020603050405020304" pitchFamily="18" charset="0"/>
                <a:cs typeface="Times New Roman" panose="02020603050405020304" pitchFamily="18" charset="0"/>
              </a:rPr>
              <a:t>character</a:t>
            </a:r>
            <a:r>
              <a:rPr lang="uk-UA" dirty="0" smtClean="0">
                <a:latin typeface="Times New Roman" panose="02020603050405020304" pitchFamily="18" charset="0"/>
                <a:cs typeface="Times New Roman" panose="02020603050405020304" pitchFamily="18" charset="0"/>
              </a:rPr>
              <a:t> ("0" </a:t>
            </a:r>
            <a:r>
              <a:rPr lang="uk-UA" dirty="0" err="1" smtClean="0">
                <a:latin typeface="Times New Roman" panose="02020603050405020304" pitchFamily="18" charset="0"/>
                <a:cs typeface="Times New Roman" panose="02020603050405020304" pitchFamily="18" charset="0"/>
              </a:rPr>
              <a:t>or</a:t>
            </a:r>
            <a:r>
              <a:rPr lang="uk-UA" dirty="0" smtClean="0">
                <a:latin typeface="Times New Roman" panose="02020603050405020304" pitchFamily="18" charset="0"/>
                <a:cs typeface="Times New Roman" panose="02020603050405020304" pitchFamily="18" charset="0"/>
              </a:rPr>
              <a:t> "1") </a:t>
            </a:r>
            <a:r>
              <a:rPr lang="uk-UA" dirty="0" err="1" smtClean="0">
                <a:latin typeface="Times New Roman" panose="02020603050405020304" pitchFamily="18" charset="0"/>
                <a:cs typeface="Times New Roman" panose="02020603050405020304" pitchFamily="18" charset="0"/>
              </a:rPr>
              <a:t>is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called</a:t>
            </a:r>
            <a:r>
              <a:rPr lang="uk-UA" dirty="0" smtClean="0">
                <a:latin typeface="Times New Roman" panose="02020603050405020304" pitchFamily="18" charset="0"/>
                <a:cs typeface="Times New Roman" panose="02020603050405020304" pitchFamily="18" charset="0"/>
              </a:rPr>
              <a:t> a </a:t>
            </a:r>
            <a:r>
              <a:rPr lang="uk-UA" dirty="0" err="1" smtClean="0">
                <a:latin typeface="Times New Roman" panose="02020603050405020304" pitchFamily="18" charset="0"/>
                <a:cs typeface="Times New Roman" panose="02020603050405020304" pitchFamily="18" charset="0"/>
              </a:rPr>
              <a:t>bit</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bit</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from</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the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abbreviation</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of</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the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English</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words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Binar</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digit</a:t>
            </a:r>
            <a:r>
              <a:rPr lang="uk-UA" dirty="0" smtClean="0">
                <a:latin typeface="Times New Roman" panose="02020603050405020304" pitchFamily="18" charset="0"/>
                <a:cs typeface="Times New Roman" panose="02020603050405020304" pitchFamily="18" charset="0"/>
              </a:rPr>
              <a:t>).</a:t>
            </a:r>
          </a:p>
          <a:p>
            <a:r>
              <a:rPr lang="uk-UA" dirty="0" err="1" smtClean="0">
                <a:latin typeface="Times New Roman" panose="02020603050405020304" pitchFamily="18" charset="0"/>
                <a:cs typeface="Times New Roman" panose="02020603050405020304" pitchFamily="18" charset="0"/>
              </a:rPr>
              <a:t>One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bit</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can</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encode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two</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values</a:t>
            </a:r>
            <a:r>
              <a:rPr lang="uk-UA" dirty="0" smtClean="0">
                <a:latin typeface="Times New Roman" panose="02020603050405020304" pitchFamily="18" charset="0"/>
                <a:cs typeface="Times New Roman" panose="02020603050405020304" pitchFamily="18" charset="0"/>
              </a:rPr>
              <a:t>: 0 </a:t>
            </a:r>
            <a:r>
              <a:rPr lang="uk-UA" dirty="0" err="1" smtClean="0">
                <a:latin typeface="Times New Roman" panose="02020603050405020304" pitchFamily="18" charset="0"/>
                <a:cs typeface="Times New Roman" panose="02020603050405020304" pitchFamily="18" charset="0"/>
              </a:rPr>
              <a:t>or</a:t>
            </a:r>
            <a:r>
              <a:rPr lang="uk-UA" dirty="0" smtClean="0">
                <a:latin typeface="Times New Roman" panose="02020603050405020304" pitchFamily="18" charset="0"/>
                <a:cs typeface="Times New Roman" panose="02020603050405020304" pitchFamily="18" charset="0"/>
              </a:rPr>
              <a:t> 1 (</a:t>
            </a:r>
            <a:r>
              <a:rPr lang="uk-UA" dirty="0" err="1" smtClean="0">
                <a:latin typeface="Times New Roman" panose="02020603050405020304" pitchFamily="18" charset="0"/>
                <a:cs typeface="Times New Roman" panose="02020603050405020304" pitchFamily="18" charset="0"/>
              </a:rPr>
              <a:t>neither</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or</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so</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false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or</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true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there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is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no</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pulse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or</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there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is</a:t>
            </a:r>
            <a:r>
              <a:rPr lang="uk-UA" dirty="0" smtClean="0">
                <a:latin typeface="Times New Roman" panose="02020603050405020304" pitchFamily="18" charset="0"/>
                <a:cs typeface="Times New Roman" panose="02020603050405020304" pitchFamily="18" charset="0"/>
              </a:rPr>
              <a:t> a </a:t>
            </a:r>
            <a:r>
              <a:rPr lang="uk-UA" dirty="0" err="1" smtClean="0">
                <a:latin typeface="Times New Roman" panose="02020603050405020304" pitchFamily="18" charset="0"/>
                <a:cs typeface="Times New Roman" panose="02020603050405020304" pitchFamily="18" charset="0"/>
              </a:rPr>
              <a:t>pulse</a:t>
            </a:r>
            <a:r>
              <a:rPr lang="uk-UA" dirty="0" smtClean="0">
                <a:latin typeface="Times New Roman" panose="02020603050405020304" pitchFamily="18" charset="0"/>
                <a:cs typeface="Times New Roman" panose="02020603050405020304" pitchFamily="18" charset="0"/>
              </a:rPr>
              <a:t>).</a:t>
            </a:r>
          </a:p>
          <a:p>
            <a:r>
              <a:rPr lang="uk-UA" dirty="0" err="1" smtClean="0">
                <a:latin typeface="Times New Roman" panose="02020603050405020304" pitchFamily="18" charset="0"/>
                <a:cs typeface="Times New Roman" panose="02020603050405020304" pitchFamily="18" charset="0"/>
              </a:rPr>
              <a:t>Four</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values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can</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be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encoded</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with</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two</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bits</a:t>
            </a:r>
            <a:r>
              <a:rPr lang="uk-UA" dirty="0" smtClean="0">
                <a:latin typeface="Times New Roman" panose="02020603050405020304" pitchFamily="18" charset="0"/>
                <a:cs typeface="Times New Roman" panose="02020603050405020304" pitchFamily="18" charset="0"/>
              </a:rPr>
              <a:t>: 00, 01, 10,11.</a:t>
            </a:r>
          </a:p>
          <a:p>
            <a:r>
              <a:rPr lang="uk-UA" dirty="0" err="1" smtClean="0">
                <a:latin typeface="Times New Roman" panose="02020603050405020304" pitchFamily="18" charset="0"/>
                <a:cs typeface="Times New Roman" panose="02020603050405020304" pitchFamily="18" charset="0"/>
              </a:rPr>
              <a:t>Three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bits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encode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eight</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values</a:t>
            </a:r>
            <a:r>
              <a:rPr lang="uk-UA" dirty="0" smtClean="0">
                <a:latin typeface="Times New Roman" panose="02020603050405020304" pitchFamily="18" charset="0"/>
                <a:cs typeface="Times New Roman" panose="02020603050405020304" pitchFamily="18" charset="0"/>
              </a:rPr>
              <a:t>: 000, 001, 010, 011, 100, 101, PO, 111.</a:t>
            </a:r>
          </a:p>
          <a:p>
            <a:r>
              <a:rPr lang="uk-UA" dirty="0" err="1" smtClean="0">
                <a:latin typeface="Times New Roman" panose="02020603050405020304" pitchFamily="18" charset="0"/>
                <a:cs typeface="Times New Roman" panose="02020603050405020304" pitchFamily="18" charset="0"/>
              </a:rPr>
              <a:t>By</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increasing</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the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number</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of</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bits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sometimes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called</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digits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for</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encoding</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the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number</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of</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values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you</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can</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encode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doubles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Therefore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the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number</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of</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values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is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calculated</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by</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the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formula</a:t>
            </a:r>
            <a:r>
              <a:rPr lang="uk-UA" dirty="0" smtClean="0">
                <a:latin typeface="Times New Roman" panose="02020603050405020304" pitchFamily="18" charset="0"/>
                <a:cs typeface="Times New Roman" panose="02020603050405020304" pitchFamily="18" charset="0"/>
              </a:rPr>
              <a:t>:</a:t>
            </a:r>
          </a:p>
          <a:p>
            <a:r>
              <a:rPr lang="uk-UA" dirty="0" smtClean="0">
                <a:latin typeface="Times New Roman" panose="02020603050405020304" pitchFamily="18" charset="0"/>
                <a:cs typeface="Times New Roman" panose="02020603050405020304" pitchFamily="18" charset="0"/>
              </a:rPr>
              <a:t>N = 2m,</a:t>
            </a:r>
          </a:p>
          <a:p>
            <a:r>
              <a:rPr lang="uk-UA" dirty="0" err="1" smtClean="0">
                <a:latin typeface="Times New Roman" panose="02020603050405020304" pitchFamily="18" charset="0"/>
                <a:cs typeface="Times New Roman" panose="02020603050405020304" pitchFamily="18" charset="0"/>
              </a:rPr>
              <a:t>Where</a:t>
            </a:r>
            <a:r>
              <a:rPr lang="uk-UA" dirty="0" smtClean="0">
                <a:latin typeface="Times New Roman" panose="02020603050405020304" pitchFamily="18" charset="0"/>
                <a:cs typeface="Times New Roman" panose="02020603050405020304" pitchFamily="18" charset="0"/>
              </a:rPr>
              <a:t>, N </a:t>
            </a:r>
            <a:r>
              <a:rPr lang="uk-UA" dirty="0" err="1" smtClean="0">
                <a:latin typeface="Times New Roman" panose="02020603050405020304" pitchFamily="18" charset="0"/>
                <a:cs typeface="Times New Roman" panose="02020603050405020304" pitchFamily="18" charset="0"/>
              </a:rPr>
              <a:t>is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the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number</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of</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independent</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values</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that</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can</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be</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encoded</a:t>
            </a:r>
            <a:r>
              <a:rPr lang="uk-UA" dirty="0" smtClean="0">
                <a:latin typeface="Times New Roman" panose="02020603050405020304" pitchFamily="18" charset="0"/>
                <a:cs typeface="Times New Roman" panose="02020603050405020304" pitchFamily="18" charset="0"/>
              </a:rPr>
              <a:t>,</a:t>
            </a:r>
          </a:p>
          <a:p>
            <a:r>
              <a:rPr lang="uk-UA" dirty="0" smtClean="0">
                <a:latin typeface="Times New Roman" panose="02020603050405020304" pitchFamily="18" charset="0"/>
                <a:cs typeface="Times New Roman" panose="02020603050405020304" pitchFamily="18" charset="0"/>
              </a:rPr>
              <a:t>m - </a:t>
            </a:r>
            <a:r>
              <a:rPr lang="uk-UA" dirty="0" err="1" smtClean="0">
                <a:latin typeface="Times New Roman" panose="02020603050405020304" pitchFamily="18" charset="0"/>
                <a:cs typeface="Times New Roman" panose="02020603050405020304" pitchFamily="18" charset="0"/>
              </a:rPr>
              <a:t>bit</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width</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of</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binary</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encoding</a:t>
            </a:r>
            <a:r>
              <a:rPr lang="uk-UA" dirty="0" smtClean="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9993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335846"/>
            <a:ext cx="8496944" cy="3693319"/>
          </a:xfrm>
          <a:prstGeom prst="rect">
            <a:avLst/>
          </a:prstGeom>
        </p:spPr>
        <p:txBody>
          <a:bodyPr wrap="square">
            <a:spAutoFit/>
          </a:bodyPr>
          <a:lstStyle/>
          <a:p>
            <a:r>
              <a:rPr lang="uk-UA" dirty="0" err="1"/>
              <a:t>Units</a:t>
            </a:r>
            <a:r>
              <a:rPr lang="uk-UA" dirty="0"/>
              <a:t> </a:t>
            </a:r>
            <a:r>
              <a:rPr lang="uk-UA" dirty="0" err="1"/>
              <a:t>of</a:t>
            </a:r>
            <a:r>
              <a:rPr lang="uk-UA" dirty="0"/>
              <a:t> </a:t>
            </a:r>
            <a:r>
              <a:rPr lang="uk-UA" dirty="0" err="1"/>
              <a:t>information</a:t>
            </a:r>
            <a:endParaRPr lang="uk-UA" dirty="0"/>
          </a:p>
          <a:p>
            <a:r>
              <a:rPr lang="uk-UA" dirty="0" err="1"/>
              <a:t>The</a:t>
            </a:r>
            <a:r>
              <a:rPr lang="uk-UA" dirty="0"/>
              <a:t> </a:t>
            </a:r>
            <a:r>
              <a:rPr lang="uk-UA" dirty="0" err="1"/>
              <a:t>basic</a:t>
            </a:r>
            <a:r>
              <a:rPr lang="uk-UA" dirty="0"/>
              <a:t> </a:t>
            </a:r>
            <a:r>
              <a:rPr lang="uk-UA" dirty="0" err="1"/>
              <a:t>unit</a:t>
            </a:r>
            <a:r>
              <a:rPr lang="uk-UA" dirty="0"/>
              <a:t> </a:t>
            </a:r>
            <a:r>
              <a:rPr lang="uk-UA" dirty="0" err="1"/>
              <a:t>of</a:t>
            </a:r>
            <a:r>
              <a:rPr lang="uk-UA" dirty="0"/>
              <a:t> </a:t>
            </a:r>
            <a:r>
              <a:rPr lang="uk-UA" dirty="0" err="1"/>
              <a:t>information</a:t>
            </a:r>
            <a:r>
              <a:rPr lang="uk-UA" dirty="0"/>
              <a:t> </a:t>
            </a:r>
            <a:r>
              <a:rPr lang="uk-UA" dirty="0" err="1"/>
              <a:t>is</a:t>
            </a:r>
            <a:r>
              <a:rPr lang="uk-UA" dirty="0"/>
              <a:t> a </a:t>
            </a:r>
            <a:r>
              <a:rPr lang="uk-UA" dirty="0" err="1"/>
              <a:t>bit</a:t>
            </a:r>
            <a:r>
              <a:rPr lang="uk-UA" dirty="0"/>
              <a:t> </a:t>
            </a:r>
            <a:r>
              <a:rPr lang="uk-UA" dirty="0" err="1"/>
              <a:t>that</a:t>
            </a:r>
            <a:r>
              <a:rPr lang="uk-UA" dirty="0"/>
              <a:t> </a:t>
            </a:r>
            <a:r>
              <a:rPr lang="uk-UA" dirty="0" err="1"/>
              <a:t>takes</a:t>
            </a:r>
            <a:r>
              <a:rPr lang="uk-UA" dirty="0"/>
              <a:t> </a:t>
            </a:r>
            <a:r>
              <a:rPr lang="uk-UA" dirty="0" err="1"/>
              <a:t>the</a:t>
            </a:r>
            <a:r>
              <a:rPr lang="uk-UA" dirty="0"/>
              <a:t> </a:t>
            </a:r>
            <a:r>
              <a:rPr lang="uk-UA" dirty="0" err="1"/>
              <a:t>value</a:t>
            </a:r>
            <a:r>
              <a:rPr lang="uk-UA" dirty="0"/>
              <a:t> "0" </a:t>
            </a:r>
            <a:r>
              <a:rPr lang="uk-UA" dirty="0" err="1"/>
              <a:t>or</a:t>
            </a:r>
            <a:r>
              <a:rPr lang="uk-UA" dirty="0"/>
              <a:t> "1".</a:t>
            </a:r>
          </a:p>
          <a:p>
            <a:r>
              <a:rPr lang="uk-UA" dirty="0" err="1"/>
              <a:t>To</a:t>
            </a:r>
            <a:r>
              <a:rPr lang="uk-UA" dirty="0"/>
              <a:t> </a:t>
            </a:r>
            <a:r>
              <a:rPr lang="uk-UA" dirty="0" err="1"/>
              <a:t>encode</a:t>
            </a:r>
            <a:r>
              <a:rPr lang="uk-UA" dirty="0"/>
              <a:t> </a:t>
            </a:r>
            <a:r>
              <a:rPr lang="uk-UA" dirty="0" err="1"/>
              <a:t>characters</a:t>
            </a:r>
            <a:r>
              <a:rPr lang="uk-UA" dirty="0"/>
              <a:t> </a:t>
            </a:r>
            <a:r>
              <a:rPr lang="uk-UA" dirty="0" err="1"/>
              <a:t>familiar</a:t>
            </a:r>
            <a:r>
              <a:rPr lang="uk-UA" dirty="0"/>
              <a:t> </a:t>
            </a:r>
            <a:r>
              <a:rPr lang="uk-UA" dirty="0" err="1"/>
              <a:t>to</a:t>
            </a:r>
            <a:r>
              <a:rPr lang="uk-UA" dirty="0"/>
              <a:t> </a:t>
            </a:r>
            <a:r>
              <a:rPr lang="uk-UA" dirty="0" err="1"/>
              <a:t>humans</a:t>
            </a:r>
            <a:r>
              <a:rPr lang="uk-UA" dirty="0"/>
              <a:t> </a:t>
            </a:r>
            <a:r>
              <a:rPr lang="uk-UA" dirty="0" err="1"/>
              <a:t>in</a:t>
            </a:r>
            <a:r>
              <a:rPr lang="uk-UA" dirty="0"/>
              <a:t> </a:t>
            </a:r>
            <a:r>
              <a:rPr lang="uk-UA" dirty="0" err="1"/>
              <a:t>computer</a:t>
            </a:r>
            <a:r>
              <a:rPr lang="uk-UA" dirty="0"/>
              <a:t> </a:t>
            </a:r>
            <a:r>
              <a:rPr lang="uk-UA" dirty="0" err="1"/>
              <a:t>science</a:t>
            </a:r>
            <a:r>
              <a:rPr lang="uk-UA" dirty="0"/>
              <a:t>, 8 </a:t>
            </a:r>
            <a:r>
              <a:rPr lang="uk-UA" dirty="0" err="1"/>
              <a:t>bits</a:t>
            </a:r>
            <a:r>
              <a:rPr lang="uk-UA" dirty="0"/>
              <a:t> </a:t>
            </a:r>
            <a:r>
              <a:rPr lang="uk-UA" dirty="0" err="1"/>
              <a:t>are</a:t>
            </a:r>
            <a:r>
              <a:rPr lang="uk-UA" dirty="0"/>
              <a:t> </a:t>
            </a:r>
            <a:r>
              <a:rPr lang="uk-UA" dirty="0" err="1"/>
              <a:t>used</a:t>
            </a:r>
            <a:r>
              <a:rPr lang="uk-UA" dirty="0"/>
              <a:t>, </a:t>
            </a:r>
            <a:r>
              <a:rPr lang="uk-UA" dirty="0" err="1"/>
              <a:t>with</a:t>
            </a:r>
            <a:r>
              <a:rPr lang="uk-UA" dirty="0"/>
              <a:t> </a:t>
            </a:r>
            <a:r>
              <a:rPr lang="uk-UA" dirty="0" err="1"/>
              <a:t>which</a:t>
            </a:r>
            <a:r>
              <a:rPr lang="uk-UA" dirty="0"/>
              <a:t> </a:t>
            </a:r>
            <a:r>
              <a:rPr lang="uk-UA" dirty="0" err="1"/>
              <a:t>you</a:t>
            </a:r>
            <a:r>
              <a:rPr lang="uk-UA" dirty="0"/>
              <a:t> </a:t>
            </a:r>
            <a:r>
              <a:rPr lang="uk-UA" dirty="0" err="1"/>
              <a:t>can</a:t>
            </a:r>
            <a:r>
              <a:rPr lang="uk-UA" dirty="0"/>
              <a:t> </a:t>
            </a:r>
            <a:r>
              <a:rPr lang="uk-UA" dirty="0" err="1"/>
              <a:t>encode</a:t>
            </a:r>
            <a:r>
              <a:rPr lang="uk-UA" dirty="0"/>
              <a:t> 28 = 256 </a:t>
            </a:r>
            <a:r>
              <a:rPr lang="uk-UA" dirty="0" err="1"/>
              <a:t>values</a:t>
            </a:r>
            <a:r>
              <a:rPr lang="uk-UA" dirty="0"/>
              <a:t>.</a:t>
            </a:r>
          </a:p>
          <a:p>
            <a:r>
              <a:rPr lang="uk-UA" dirty="0"/>
              <a:t>A </a:t>
            </a:r>
            <a:r>
              <a:rPr lang="uk-UA" dirty="0" err="1"/>
              <a:t>standard</a:t>
            </a:r>
            <a:r>
              <a:rPr lang="uk-UA" dirty="0"/>
              <a:t> </a:t>
            </a:r>
            <a:r>
              <a:rPr lang="uk-UA" dirty="0" err="1"/>
              <a:t>set</a:t>
            </a:r>
            <a:r>
              <a:rPr lang="uk-UA" dirty="0"/>
              <a:t> </a:t>
            </a:r>
            <a:r>
              <a:rPr lang="uk-UA" dirty="0" err="1"/>
              <a:t>of</a:t>
            </a:r>
            <a:r>
              <a:rPr lang="uk-UA" dirty="0"/>
              <a:t> 256 </a:t>
            </a:r>
            <a:r>
              <a:rPr lang="uk-UA" dirty="0" err="1"/>
              <a:t>characters</a:t>
            </a:r>
            <a:r>
              <a:rPr lang="uk-UA" dirty="0"/>
              <a:t> </a:t>
            </a:r>
            <a:r>
              <a:rPr lang="uk-UA" dirty="0" err="1"/>
              <a:t>was</a:t>
            </a:r>
            <a:r>
              <a:rPr lang="uk-UA" dirty="0"/>
              <a:t> </a:t>
            </a:r>
            <a:r>
              <a:rPr lang="uk-UA" dirty="0" err="1"/>
              <a:t>developed</a:t>
            </a:r>
            <a:r>
              <a:rPr lang="uk-UA" dirty="0"/>
              <a:t>, </a:t>
            </a:r>
            <a:r>
              <a:rPr lang="uk-UA" dirty="0" err="1"/>
              <a:t>called</a:t>
            </a:r>
            <a:r>
              <a:rPr lang="uk-UA" dirty="0"/>
              <a:t> ASCII (</a:t>
            </a:r>
            <a:r>
              <a:rPr lang="uk-UA" dirty="0" err="1"/>
              <a:t>American</a:t>
            </a:r>
            <a:r>
              <a:rPr lang="uk-UA" dirty="0"/>
              <a:t> Standard </a:t>
            </a:r>
            <a:r>
              <a:rPr lang="uk-UA" dirty="0" err="1"/>
              <a:t>Code</a:t>
            </a:r>
            <a:r>
              <a:rPr lang="uk-UA" dirty="0"/>
              <a:t> </a:t>
            </a:r>
            <a:r>
              <a:rPr lang="uk-UA" dirty="0" err="1"/>
              <a:t>for</a:t>
            </a:r>
            <a:r>
              <a:rPr lang="uk-UA" dirty="0"/>
              <a:t> </a:t>
            </a:r>
            <a:r>
              <a:rPr lang="uk-UA" dirty="0" err="1"/>
              <a:t>Information</a:t>
            </a:r>
            <a:r>
              <a:rPr lang="uk-UA" dirty="0"/>
              <a:t> </a:t>
            </a:r>
            <a:r>
              <a:rPr lang="uk-UA" dirty="0" err="1"/>
              <a:t>Interchange</a:t>
            </a:r>
            <a:r>
              <a:rPr lang="uk-UA" dirty="0"/>
              <a:t> - </a:t>
            </a:r>
            <a:r>
              <a:rPr lang="uk-UA" dirty="0" err="1"/>
              <a:t>American</a:t>
            </a:r>
            <a:r>
              <a:rPr lang="uk-UA" dirty="0"/>
              <a:t> Standard </a:t>
            </a:r>
            <a:r>
              <a:rPr lang="uk-UA" dirty="0" err="1"/>
              <a:t>Code</a:t>
            </a:r>
            <a:r>
              <a:rPr lang="uk-UA" dirty="0"/>
              <a:t> </a:t>
            </a:r>
            <a:r>
              <a:rPr lang="uk-UA" dirty="0" err="1"/>
              <a:t>for</a:t>
            </a:r>
            <a:r>
              <a:rPr lang="uk-UA" dirty="0"/>
              <a:t> </a:t>
            </a:r>
            <a:r>
              <a:rPr lang="uk-UA" dirty="0" err="1"/>
              <a:t>Information</a:t>
            </a:r>
            <a:r>
              <a:rPr lang="uk-UA" dirty="0"/>
              <a:t> </a:t>
            </a:r>
            <a:r>
              <a:rPr lang="uk-UA" dirty="0" err="1"/>
              <a:t>Interchange</a:t>
            </a:r>
            <a:r>
              <a:rPr lang="uk-UA" dirty="0"/>
              <a:t>). </a:t>
            </a:r>
            <a:r>
              <a:rPr lang="uk-UA" dirty="0" err="1"/>
              <a:t>The</a:t>
            </a:r>
            <a:r>
              <a:rPr lang="uk-UA" dirty="0"/>
              <a:t> ASCII </a:t>
            </a:r>
            <a:r>
              <a:rPr lang="uk-UA" dirty="0" err="1"/>
              <a:t>code</a:t>
            </a:r>
            <a:r>
              <a:rPr lang="uk-UA" dirty="0"/>
              <a:t> </a:t>
            </a:r>
            <a:r>
              <a:rPr lang="uk-UA" dirty="0" err="1"/>
              <a:t>was</a:t>
            </a:r>
            <a:r>
              <a:rPr lang="uk-UA" dirty="0"/>
              <a:t> </a:t>
            </a:r>
            <a:r>
              <a:rPr lang="uk-UA" dirty="0" err="1"/>
              <a:t>developed</a:t>
            </a:r>
            <a:r>
              <a:rPr lang="uk-UA" dirty="0"/>
              <a:t> </a:t>
            </a:r>
            <a:r>
              <a:rPr lang="uk-UA" dirty="0" err="1"/>
              <a:t>in</a:t>
            </a:r>
            <a:r>
              <a:rPr lang="uk-UA" dirty="0"/>
              <a:t> </a:t>
            </a:r>
            <a:r>
              <a:rPr lang="uk-UA" dirty="0" err="1"/>
              <a:t>America</a:t>
            </a:r>
            <a:r>
              <a:rPr lang="uk-UA" dirty="0"/>
              <a:t>, </a:t>
            </a:r>
            <a:r>
              <a:rPr lang="uk-UA" dirty="0" err="1"/>
              <a:t>but</a:t>
            </a:r>
            <a:r>
              <a:rPr lang="uk-UA" dirty="0"/>
              <a:t> </a:t>
            </a:r>
            <a:r>
              <a:rPr lang="uk-UA" dirty="0" err="1"/>
              <a:t>it</a:t>
            </a:r>
            <a:r>
              <a:rPr lang="uk-UA" dirty="0"/>
              <a:t> </a:t>
            </a:r>
            <a:r>
              <a:rPr lang="uk-UA" dirty="0" err="1"/>
              <a:t>is</a:t>
            </a:r>
            <a:r>
              <a:rPr lang="uk-UA" dirty="0"/>
              <a:t> </a:t>
            </a:r>
            <a:r>
              <a:rPr lang="uk-UA" dirty="0" err="1"/>
              <a:t>used</a:t>
            </a:r>
            <a:r>
              <a:rPr lang="uk-UA" dirty="0"/>
              <a:t> </a:t>
            </a:r>
            <a:r>
              <a:rPr lang="uk-UA" dirty="0" err="1"/>
              <a:t>all</a:t>
            </a:r>
            <a:r>
              <a:rPr lang="uk-UA" dirty="0"/>
              <a:t> </a:t>
            </a:r>
            <a:r>
              <a:rPr lang="uk-UA" dirty="0" err="1"/>
              <a:t>over</a:t>
            </a:r>
            <a:r>
              <a:rPr lang="uk-UA" dirty="0"/>
              <a:t> </a:t>
            </a:r>
            <a:r>
              <a:rPr lang="uk-UA" dirty="0" err="1"/>
              <a:t>the</a:t>
            </a:r>
            <a:r>
              <a:rPr lang="uk-UA" dirty="0"/>
              <a:t> </a:t>
            </a:r>
            <a:r>
              <a:rPr lang="uk-UA" dirty="0" err="1"/>
              <a:t>world</a:t>
            </a:r>
            <a:r>
              <a:rPr lang="uk-UA" dirty="0"/>
              <a:t>, </a:t>
            </a:r>
            <a:r>
              <a:rPr lang="uk-UA" dirty="0" err="1"/>
              <a:t>taking</a:t>
            </a:r>
            <a:r>
              <a:rPr lang="uk-UA" dirty="0"/>
              <a:t> </a:t>
            </a:r>
            <a:r>
              <a:rPr lang="uk-UA" dirty="0" err="1"/>
              <a:t>into</a:t>
            </a:r>
            <a:r>
              <a:rPr lang="uk-UA" dirty="0"/>
              <a:t> </a:t>
            </a:r>
            <a:r>
              <a:rPr lang="uk-UA" dirty="0" err="1"/>
              <a:t>account</a:t>
            </a:r>
            <a:r>
              <a:rPr lang="uk-UA" dirty="0"/>
              <a:t> </a:t>
            </a:r>
            <a:r>
              <a:rPr lang="uk-UA" dirty="0" err="1"/>
              <a:t>the</a:t>
            </a:r>
            <a:r>
              <a:rPr lang="uk-UA" dirty="0"/>
              <a:t> </a:t>
            </a:r>
            <a:r>
              <a:rPr lang="uk-UA" dirty="0" err="1"/>
              <a:t>national</a:t>
            </a:r>
            <a:r>
              <a:rPr lang="uk-UA" dirty="0"/>
              <a:t> </a:t>
            </a:r>
            <a:r>
              <a:rPr lang="uk-UA" dirty="0" err="1"/>
              <a:t>alphabets</a:t>
            </a:r>
            <a:r>
              <a:rPr lang="uk-UA" dirty="0"/>
              <a:t>.</a:t>
            </a:r>
          </a:p>
          <a:p>
            <a:r>
              <a:rPr lang="uk-UA" dirty="0"/>
              <a:t>• 128 </a:t>
            </a:r>
            <a:r>
              <a:rPr lang="uk-UA" dirty="0" err="1"/>
              <a:t>characters</a:t>
            </a:r>
            <a:r>
              <a:rPr lang="uk-UA" dirty="0"/>
              <a:t> </a:t>
            </a:r>
            <a:r>
              <a:rPr lang="uk-UA" dirty="0" err="1"/>
              <a:t>are</a:t>
            </a:r>
            <a:r>
              <a:rPr lang="uk-UA" dirty="0"/>
              <a:t> </a:t>
            </a:r>
            <a:r>
              <a:rPr lang="uk-UA" dirty="0" err="1"/>
              <a:t>reserved</a:t>
            </a:r>
            <a:r>
              <a:rPr lang="uk-UA" dirty="0"/>
              <a:t> </a:t>
            </a:r>
            <a:r>
              <a:rPr lang="uk-UA" dirty="0" err="1"/>
              <a:t>for</a:t>
            </a:r>
            <a:r>
              <a:rPr lang="uk-UA" dirty="0"/>
              <a:t> </a:t>
            </a:r>
            <a:r>
              <a:rPr lang="uk-UA" dirty="0" err="1"/>
              <a:t>letters</a:t>
            </a:r>
            <a:r>
              <a:rPr lang="uk-UA" dirty="0"/>
              <a:t> </a:t>
            </a:r>
            <a:r>
              <a:rPr lang="uk-UA" dirty="0" err="1"/>
              <a:t>of</a:t>
            </a:r>
            <a:r>
              <a:rPr lang="uk-UA" dirty="0"/>
              <a:t> </a:t>
            </a:r>
            <a:r>
              <a:rPr lang="uk-UA" dirty="0" err="1"/>
              <a:t>the</a:t>
            </a:r>
            <a:r>
              <a:rPr lang="uk-UA" dirty="0"/>
              <a:t> </a:t>
            </a:r>
            <a:r>
              <a:rPr lang="uk-UA" dirty="0" err="1"/>
              <a:t>Latin</a:t>
            </a:r>
            <a:r>
              <a:rPr lang="uk-UA" dirty="0"/>
              <a:t> </a:t>
            </a:r>
            <a:r>
              <a:rPr lang="uk-UA" dirty="0" err="1"/>
              <a:t>alphabet</a:t>
            </a:r>
            <a:r>
              <a:rPr lang="uk-UA" dirty="0"/>
              <a:t>, </a:t>
            </a:r>
            <a:r>
              <a:rPr lang="uk-UA" dirty="0" err="1"/>
              <a:t>numbers</a:t>
            </a:r>
            <a:r>
              <a:rPr lang="uk-UA" dirty="0"/>
              <a:t>, </a:t>
            </a:r>
            <a:r>
              <a:rPr lang="uk-UA" dirty="0" err="1"/>
              <a:t>mathematical</a:t>
            </a:r>
            <a:r>
              <a:rPr lang="uk-UA" dirty="0"/>
              <a:t> </a:t>
            </a:r>
            <a:r>
              <a:rPr lang="uk-UA" dirty="0" err="1"/>
              <a:t>and</a:t>
            </a:r>
            <a:r>
              <a:rPr lang="uk-UA" dirty="0"/>
              <a:t> </a:t>
            </a:r>
            <a:r>
              <a:rPr lang="uk-UA" dirty="0" err="1"/>
              <a:t>other</a:t>
            </a:r>
            <a:r>
              <a:rPr lang="uk-UA" dirty="0"/>
              <a:t> </a:t>
            </a:r>
            <a:r>
              <a:rPr lang="uk-UA" dirty="0" err="1"/>
              <a:t>symbols</a:t>
            </a:r>
            <a:r>
              <a:rPr lang="uk-UA" dirty="0"/>
              <a:t>.</a:t>
            </a:r>
          </a:p>
          <a:p>
            <a:r>
              <a:rPr lang="uk-UA" dirty="0"/>
              <a:t>• 128 </a:t>
            </a:r>
            <a:r>
              <a:rPr lang="uk-UA" dirty="0" err="1"/>
              <a:t>characters</a:t>
            </a:r>
            <a:r>
              <a:rPr lang="uk-UA" dirty="0"/>
              <a:t> </a:t>
            </a:r>
            <a:r>
              <a:rPr lang="uk-UA" dirty="0" err="1"/>
              <a:t>are</a:t>
            </a:r>
            <a:r>
              <a:rPr lang="uk-UA" dirty="0"/>
              <a:t> </a:t>
            </a:r>
            <a:r>
              <a:rPr lang="uk-UA" dirty="0" err="1"/>
              <a:t>reserved</a:t>
            </a:r>
            <a:r>
              <a:rPr lang="uk-UA" dirty="0"/>
              <a:t> </a:t>
            </a:r>
            <a:r>
              <a:rPr lang="uk-UA" dirty="0" err="1"/>
              <a:t>for</a:t>
            </a:r>
            <a:r>
              <a:rPr lang="uk-UA" dirty="0"/>
              <a:t> </a:t>
            </a:r>
            <a:r>
              <a:rPr lang="uk-UA" dirty="0" err="1"/>
              <a:t>letters</a:t>
            </a:r>
            <a:r>
              <a:rPr lang="uk-UA" dirty="0"/>
              <a:t> </a:t>
            </a:r>
            <a:r>
              <a:rPr lang="uk-UA" dirty="0" err="1"/>
              <a:t>of</a:t>
            </a:r>
            <a:r>
              <a:rPr lang="uk-UA" dirty="0"/>
              <a:t> </a:t>
            </a:r>
            <a:r>
              <a:rPr lang="uk-UA" dirty="0" err="1"/>
              <a:t>national</a:t>
            </a:r>
            <a:r>
              <a:rPr lang="uk-UA" dirty="0"/>
              <a:t> </a:t>
            </a:r>
            <a:r>
              <a:rPr lang="uk-UA" dirty="0" err="1"/>
              <a:t>alphabets</a:t>
            </a:r>
            <a:r>
              <a:rPr lang="uk-UA" dirty="0"/>
              <a:t>, </a:t>
            </a:r>
            <a:r>
              <a:rPr lang="uk-UA" dirty="0" err="1"/>
              <a:t>specific</a:t>
            </a:r>
            <a:r>
              <a:rPr lang="uk-UA" dirty="0"/>
              <a:t> </a:t>
            </a:r>
            <a:r>
              <a:rPr lang="uk-UA" dirty="0" err="1"/>
              <a:t>characters</a:t>
            </a:r>
            <a:r>
              <a:rPr lang="uk-UA" dirty="0"/>
              <a:t>.</a:t>
            </a:r>
          </a:p>
          <a:p>
            <a:r>
              <a:rPr lang="uk-UA" dirty="0" err="1"/>
              <a:t>The</a:t>
            </a:r>
            <a:r>
              <a:rPr lang="uk-UA" dirty="0"/>
              <a:t> </a:t>
            </a:r>
            <a:r>
              <a:rPr lang="uk-UA" dirty="0" err="1"/>
              <a:t>amount</a:t>
            </a:r>
            <a:r>
              <a:rPr lang="uk-UA" dirty="0"/>
              <a:t> </a:t>
            </a:r>
            <a:r>
              <a:rPr lang="uk-UA" dirty="0" err="1"/>
              <a:t>of</a:t>
            </a:r>
            <a:r>
              <a:rPr lang="uk-UA" dirty="0"/>
              <a:t> </a:t>
            </a:r>
            <a:r>
              <a:rPr lang="uk-UA" dirty="0" err="1"/>
              <a:t>information</a:t>
            </a:r>
            <a:r>
              <a:rPr lang="uk-UA" dirty="0"/>
              <a:t> </a:t>
            </a:r>
            <a:r>
              <a:rPr lang="uk-UA" dirty="0" err="1"/>
              <a:t>allocated</a:t>
            </a:r>
            <a:r>
              <a:rPr lang="uk-UA" dirty="0"/>
              <a:t> </a:t>
            </a:r>
            <a:r>
              <a:rPr lang="uk-UA" dirty="0" err="1"/>
              <a:t>to</a:t>
            </a:r>
            <a:r>
              <a:rPr lang="uk-UA" dirty="0"/>
              <a:t> </a:t>
            </a:r>
            <a:r>
              <a:rPr lang="uk-UA" dirty="0" err="1"/>
              <a:t>store</a:t>
            </a:r>
            <a:r>
              <a:rPr lang="uk-UA" dirty="0"/>
              <a:t> </a:t>
            </a:r>
            <a:r>
              <a:rPr lang="uk-UA" dirty="0" err="1"/>
              <a:t>one</a:t>
            </a:r>
            <a:r>
              <a:rPr lang="uk-UA" dirty="0"/>
              <a:t> ASCII </a:t>
            </a:r>
            <a:r>
              <a:rPr lang="uk-UA" dirty="0" err="1"/>
              <a:t>character</a:t>
            </a:r>
            <a:r>
              <a:rPr lang="uk-UA" dirty="0"/>
              <a:t> </a:t>
            </a:r>
            <a:r>
              <a:rPr lang="uk-UA" dirty="0" err="1"/>
              <a:t>is</a:t>
            </a:r>
            <a:r>
              <a:rPr lang="uk-UA" dirty="0"/>
              <a:t> </a:t>
            </a:r>
            <a:r>
              <a:rPr lang="uk-UA" dirty="0" err="1"/>
              <a:t>called</a:t>
            </a:r>
            <a:r>
              <a:rPr lang="uk-UA" dirty="0"/>
              <a:t> a </a:t>
            </a:r>
            <a:r>
              <a:rPr lang="uk-UA" dirty="0" err="1"/>
              <a:t>byte</a:t>
            </a:r>
            <a:r>
              <a:rPr lang="uk-UA" dirty="0"/>
              <a:t>.</a:t>
            </a:r>
          </a:p>
          <a:p>
            <a:r>
              <a:rPr lang="uk-UA" dirty="0" err="1"/>
              <a:t>Byte</a:t>
            </a:r>
            <a:r>
              <a:rPr lang="uk-UA" dirty="0"/>
              <a:t> (</a:t>
            </a:r>
            <a:r>
              <a:rPr lang="uk-UA" dirty="0" err="1"/>
              <a:t>Byte</a:t>
            </a:r>
            <a:r>
              <a:rPr lang="uk-UA" dirty="0"/>
              <a:t>) </a:t>
            </a:r>
            <a:r>
              <a:rPr lang="uk-UA" dirty="0" err="1"/>
              <a:t>is</a:t>
            </a:r>
            <a:r>
              <a:rPr lang="uk-UA" dirty="0"/>
              <a:t> </a:t>
            </a:r>
            <a:r>
              <a:rPr lang="uk-UA" dirty="0" err="1"/>
              <a:t>the</a:t>
            </a:r>
            <a:r>
              <a:rPr lang="uk-UA" dirty="0"/>
              <a:t> </a:t>
            </a:r>
            <a:r>
              <a:rPr lang="uk-UA" dirty="0" err="1"/>
              <a:t>smallest</a:t>
            </a:r>
            <a:r>
              <a:rPr lang="uk-UA" dirty="0"/>
              <a:t> </a:t>
            </a:r>
            <a:r>
              <a:rPr lang="uk-UA" dirty="0" err="1"/>
              <a:t>unit</a:t>
            </a:r>
            <a:r>
              <a:rPr lang="uk-UA" dirty="0"/>
              <a:t> </a:t>
            </a:r>
            <a:r>
              <a:rPr lang="uk-UA" dirty="0" err="1"/>
              <a:t>of</a:t>
            </a:r>
            <a:r>
              <a:rPr lang="uk-UA" dirty="0"/>
              <a:t> </a:t>
            </a:r>
            <a:r>
              <a:rPr lang="uk-UA" dirty="0" err="1"/>
              <a:t>measure</a:t>
            </a:r>
            <a:r>
              <a:rPr lang="uk-UA" dirty="0"/>
              <a:t> </a:t>
            </a:r>
            <a:r>
              <a:rPr lang="uk-UA" dirty="0" err="1"/>
              <a:t>of</a:t>
            </a:r>
            <a:r>
              <a:rPr lang="uk-UA" dirty="0"/>
              <a:t> </a:t>
            </a:r>
            <a:r>
              <a:rPr lang="uk-UA" dirty="0" err="1"/>
              <a:t>data</a:t>
            </a:r>
            <a:r>
              <a:rPr lang="uk-UA" dirty="0"/>
              <a:t>, </a:t>
            </a:r>
            <a:r>
              <a:rPr lang="uk-UA" dirty="0" err="1"/>
              <a:t>it</a:t>
            </a:r>
            <a:r>
              <a:rPr lang="uk-UA" dirty="0"/>
              <a:t> </a:t>
            </a:r>
            <a:r>
              <a:rPr lang="uk-UA" dirty="0" err="1"/>
              <a:t>consists</a:t>
            </a:r>
            <a:r>
              <a:rPr lang="uk-UA" dirty="0"/>
              <a:t> </a:t>
            </a:r>
            <a:r>
              <a:rPr lang="uk-UA" dirty="0" err="1"/>
              <a:t>of</a:t>
            </a:r>
            <a:r>
              <a:rPr lang="uk-UA" dirty="0"/>
              <a:t> 8 </a:t>
            </a:r>
            <a:r>
              <a:rPr lang="uk-UA" dirty="0" err="1"/>
              <a:t>bits</a:t>
            </a:r>
            <a:r>
              <a:rPr lang="uk-UA" dirty="0"/>
              <a:t>.</a:t>
            </a:r>
          </a:p>
        </p:txBody>
      </p:sp>
    </p:spTree>
    <p:extLst>
      <p:ext uri="{BB962C8B-B14F-4D97-AF65-F5344CB8AC3E}">
        <p14:creationId xmlns:p14="http://schemas.microsoft.com/office/powerpoint/2010/main" val="1681553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424936" cy="5909310"/>
          </a:xfrm>
          <a:prstGeom prst="rect">
            <a:avLst/>
          </a:prstGeom>
        </p:spPr>
        <p:txBody>
          <a:bodyPr wrap="square">
            <a:spAutoFit/>
          </a:bodyPr>
          <a:lstStyle/>
          <a:p>
            <a:r>
              <a:rPr lang="uk-UA" dirty="0" err="1"/>
              <a:t>Number</a:t>
            </a:r>
            <a:r>
              <a:rPr lang="uk-UA" dirty="0"/>
              <a:t> </a:t>
            </a:r>
            <a:r>
              <a:rPr lang="uk-UA" dirty="0" err="1"/>
              <a:t>systems</a:t>
            </a:r>
            <a:endParaRPr lang="uk-UA" dirty="0"/>
          </a:p>
          <a:p>
            <a:r>
              <a:rPr lang="uk-UA" dirty="0"/>
              <a:t>A </a:t>
            </a:r>
            <a:r>
              <a:rPr lang="uk-UA" dirty="0" err="1"/>
              <a:t>number</a:t>
            </a:r>
            <a:r>
              <a:rPr lang="uk-UA" dirty="0"/>
              <a:t> </a:t>
            </a:r>
            <a:r>
              <a:rPr lang="uk-UA" dirty="0" err="1"/>
              <a:t>system</a:t>
            </a:r>
            <a:r>
              <a:rPr lang="uk-UA" dirty="0"/>
              <a:t> </a:t>
            </a:r>
            <a:r>
              <a:rPr lang="uk-UA" dirty="0" err="1"/>
              <a:t>is</a:t>
            </a:r>
            <a:r>
              <a:rPr lang="uk-UA" dirty="0"/>
              <a:t> a </a:t>
            </a:r>
            <a:r>
              <a:rPr lang="uk-UA" dirty="0" err="1"/>
              <a:t>way</a:t>
            </a:r>
            <a:r>
              <a:rPr lang="uk-UA" dirty="0"/>
              <a:t> </a:t>
            </a:r>
            <a:r>
              <a:rPr lang="uk-UA" dirty="0" err="1"/>
              <a:t>of</a:t>
            </a:r>
            <a:r>
              <a:rPr lang="uk-UA" dirty="0"/>
              <a:t> </a:t>
            </a:r>
            <a:r>
              <a:rPr lang="uk-UA" dirty="0" err="1"/>
              <a:t>writing</a:t>
            </a:r>
            <a:r>
              <a:rPr lang="uk-UA" dirty="0"/>
              <a:t> </a:t>
            </a:r>
            <a:r>
              <a:rPr lang="uk-UA" dirty="0" err="1"/>
              <a:t>numbers</a:t>
            </a:r>
            <a:r>
              <a:rPr lang="uk-UA" dirty="0"/>
              <a:t> </a:t>
            </a:r>
            <a:r>
              <a:rPr lang="uk-UA" dirty="0" err="1"/>
              <a:t>using</a:t>
            </a:r>
            <a:r>
              <a:rPr lang="uk-UA" dirty="0"/>
              <a:t> a </a:t>
            </a:r>
            <a:r>
              <a:rPr lang="uk-UA" dirty="0" err="1"/>
              <a:t>given</a:t>
            </a:r>
            <a:r>
              <a:rPr lang="uk-UA" dirty="0"/>
              <a:t> </a:t>
            </a:r>
            <a:r>
              <a:rPr lang="uk-UA" dirty="0" err="1"/>
              <a:t>set</a:t>
            </a:r>
            <a:r>
              <a:rPr lang="uk-UA" dirty="0"/>
              <a:t> </a:t>
            </a:r>
            <a:r>
              <a:rPr lang="uk-UA" dirty="0" err="1"/>
              <a:t>of</a:t>
            </a:r>
            <a:r>
              <a:rPr lang="uk-UA" dirty="0"/>
              <a:t> </a:t>
            </a:r>
            <a:r>
              <a:rPr lang="uk-UA" dirty="0" err="1"/>
              <a:t>special</a:t>
            </a:r>
            <a:r>
              <a:rPr lang="uk-UA" dirty="0"/>
              <a:t> </a:t>
            </a:r>
            <a:r>
              <a:rPr lang="uk-UA" dirty="0" err="1"/>
              <a:t>characters</a:t>
            </a:r>
            <a:r>
              <a:rPr lang="uk-UA" dirty="0"/>
              <a:t> - </a:t>
            </a:r>
            <a:r>
              <a:rPr lang="uk-UA" dirty="0" err="1"/>
              <a:t>numbers</a:t>
            </a:r>
            <a:r>
              <a:rPr lang="uk-UA" dirty="0"/>
              <a:t>.</a:t>
            </a:r>
          </a:p>
          <a:p>
            <a:r>
              <a:rPr lang="uk-UA" dirty="0" err="1"/>
              <a:t>Number</a:t>
            </a:r>
            <a:r>
              <a:rPr lang="uk-UA" dirty="0"/>
              <a:t> </a:t>
            </a:r>
            <a:r>
              <a:rPr lang="uk-UA" dirty="0" err="1"/>
              <a:t>systems</a:t>
            </a:r>
            <a:r>
              <a:rPr lang="uk-UA" dirty="0"/>
              <a:t> </a:t>
            </a:r>
            <a:r>
              <a:rPr lang="uk-UA" dirty="0" err="1"/>
              <a:t>can</a:t>
            </a:r>
            <a:r>
              <a:rPr lang="uk-UA" dirty="0"/>
              <a:t> </a:t>
            </a:r>
            <a:r>
              <a:rPr lang="uk-UA" dirty="0" err="1"/>
              <a:t>be</a:t>
            </a:r>
            <a:r>
              <a:rPr lang="uk-UA" dirty="0"/>
              <a:t> </a:t>
            </a:r>
            <a:r>
              <a:rPr lang="uk-UA" dirty="0" err="1"/>
              <a:t>divided</a:t>
            </a:r>
            <a:r>
              <a:rPr lang="uk-UA" dirty="0"/>
              <a:t> </a:t>
            </a:r>
            <a:r>
              <a:rPr lang="uk-UA" dirty="0" err="1"/>
              <a:t>into</a:t>
            </a:r>
            <a:endParaRPr lang="uk-UA" dirty="0"/>
          </a:p>
          <a:p>
            <a:r>
              <a:rPr lang="uk-UA" dirty="0"/>
              <a:t>• </a:t>
            </a:r>
            <a:r>
              <a:rPr lang="uk-UA" dirty="0" err="1"/>
              <a:t>non-positional</a:t>
            </a:r>
            <a:r>
              <a:rPr lang="uk-UA" dirty="0"/>
              <a:t> </a:t>
            </a:r>
            <a:r>
              <a:rPr lang="uk-UA" dirty="0" err="1"/>
              <a:t>number</a:t>
            </a:r>
            <a:r>
              <a:rPr lang="uk-UA" dirty="0"/>
              <a:t> </a:t>
            </a:r>
            <a:r>
              <a:rPr lang="uk-UA" dirty="0" err="1"/>
              <a:t>system</a:t>
            </a:r>
            <a:r>
              <a:rPr lang="uk-UA" dirty="0"/>
              <a:t>.</a:t>
            </a:r>
          </a:p>
          <a:p>
            <a:r>
              <a:rPr lang="uk-UA" dirty="0"/>
              <a:t>• </a:t>
            </a:r>
            <a:r>
              <a:rPr lang="uk-UA" dirty="0" err="1"/>
              <a:t>Positional</a:t>
            </a:r>
            <a:r>
              <a:rPr lang="uk-UA" dirty="0"/>
              <a:t> </a:t>
            </a:r>
            <a:r>
              <a:rPr lang="uk-UA" dirty="0" err="1"/>
              <a:t>number</a:t>
            </a:r>
            <a:r>
              <a:rPr lang="uk-UA" dirty="0"/>
              <a:t> </a:t>
            </a:r>
            <a:r>
              <a:rPr lang="uk-UA" dirty="0" err="1"/>
              <a:t>systems</a:t>
            </a:r>
            <a:r>
              <a:rPr lang="uk-UA" dirty="0"/>
              <a:t>.</a:t>
            </a:r>
          </a:p>
          <a:p>
            <a:endParaRPr lang="uk-UA" dirty="0"/>
          </a:p>
          <a:p>
            <a:r>
              <a:rPr lang="uk-UA" dirty="0" err="1"/>
              <a:t>Non-positional</a:t>
            </a:r>
            <a:r>
              <a:rPr lang="uk-UA" dirty="0"/>
              <a:t> </a:t>
            </a:r>
            <a:r>
              <a:rPr lang="uk-UA" dirty="0" err="1"/>
              <a:t>number</a:t>
            </a:r>
            <a:r>
              <a:rPr lang="uk-UA" dirty="0"/>
              <a:t> </a:t>
            </a:r>
            <a:r>
              <a:rPr lang="uk-UA" dirty="0" err="1"/>
              <a:t>system</a:t>
            </a:r>
            <a:endParaRPr lang="uk-UA" dirty="0"/>
          </a:p>
          <a:p>
            <a:r>
              <a:rPr lang="uk-UA" dirty="0" err="1"/>
              <a:t>In</a:t>
            </a:r>
            <a:r>
              <a:rPr lang="uk-UA" dirty="0"/>
              <a:t> a </a:t>
            </a:r>
            <a:r>
              <a:rPr lang="uk-UA" dirty="0" err="1"/>
              <a:t>non-positional</a:t>
            </a:r>
            <a:r>
              <a:rPr lang="uk-UA" dirty="0"/>
              <a:t> </a:t>
            </a:r>
            <a:r>
              <a:rPr lang="uk-UA" dirty="0" err="1"/>
              <a:t>numeral</a:t>
            </a:r>
            <a:r>
              <a:rPr lang="uk-UA" dirty="0"/>
              <a:t> </a:t>
            </a:r>
            <a:r>
              <a:rPr lang="uk-UA" dirty="0" err="1"/>
              <a:t>system</a:t>
            </a:r>
            <a:r>
              <a:rPr lang="uk-UA" dirty="0"/>
              <a:t>, </a:t>
            </a:r>
            <a:r>
              <a:rPr lang="uk-UA" dirty="0" err="1"/>
              <a:t>the</a:t>
            </a:r>
            <a:r>
              <a:rPr lang="uk-UA" dirty="0"/>
              <a:t> </a:t>
            </a:r>
            <a:r>
              <a:rPr lang="uk-UA" dirty="0" err="1"/>
              <a:t>value</a:t>
            </a:r>
            <a:r>
              <a:rPr lang="uk-UA" dirty="0"/>
              <a:t> </a:t>
            </a:r>
            <a:r>
              <a:rPr lang="uk-UA" dirty="0" err="1"/>
              <a:t>of</a:t>
            </a:r>
            <a:r>
              <a:rPr lang="uk-UA" dirty="0"/>
              <a:t> </a:t>
            </a:r>
            <a:r>
              <a:rPr lang="uk-UA" dirty="0" err="1"/>
              <a:t>each</a:t>
            </a:r>
            <a:r>
              <a:rPr lang="uk-UA" dirty="0"/>
              <a:t> </a:t>
            </a:r>
            <a:r>
              <a:rPr lang="uk-UA" dirty="0" err="1"/>
              <a:t>digit</a:t>
            </a:r>
            <a:r>
              <a:rPr lang="uk-UA" dirty="0"/>
              <a:t> </a:t>
            </a:r>
            <a:r>
              <a:rPr lang="uk-UA" dirty="0" err="1"/>
              <a:t>in</a:t>
            </a:r>
            <a:r>
              <a:rPr lang="uk-UA" dirty="0"/>
              <a:t> </a:t>
            </a:r>
            <a:r>
              <a:rPr lang="uk-UA" dirty="0" err="1"/>
              <a:t>an</a:t>
            </a:r>
            <a:r>
              <a:rPr lang="uk-UA" dirty="0"/>
              <a:t> </a:t>
            </a:r>
            <a:r>
              <a:rPr lang="uk-UA" dirty="0" err="1"/>
              <a:t>arbitrary</a:t>
            </a:r>
            <a:r>
              <a:rPr lang="uk-UA" dirty="0"/>
              <a:t> </a:t>
            </a:r>
            <a:r>
              <a:rPr lang="uk-UA" dirty="0" err="1"/>
              <a:t>place</a:t>
            </a:r>
            <a:r>
              <a:rPr lang="uk-UA" dirty="0"/>
              <a:t> </a:t>
            </a:r>
            <a:r>
              <a:rPr lang="uk-UA" dirty="0" err="1"/>
              <a:t>in</a:t>
            </a:r>
            <a:r>
              <a:rPr lang="uk-UA" dirty="0"/>
              <a:t> a </a:t>
            </a:r>
            <a:r>
              <a:rPr lang="uk-UA" dirty="0" err="1"/>
              <a:t>sequence</a:t>
            </a:r>
            <a:r>
              <a:rPr lang="uk-UA" dirty="0"/>
              <a:t> </a:t>
            </a:r>
            <a:r>
              <a:rPr lang="uk-UA" dirty="0" err="1"/>
              <a:t>of</a:t>
            </a:r>
            <a:r>
              <a:rPr lang="uk-UA" dirty="0"/>
              <a:t> </a:t>
            </a:r>
            <a:r>
              <a:rPr lang="uk-UA" dirty="0" err="1"/>
              <a:t>digits</a:t>
            </a:r>
            <a:r>
              <a:rPr lang="uk-UA" dirty="0"/>
              <a:t> </a:t>
            </a:r>
            <a:r>
              <a:rPr lang="uk-UA" dirty="0" err="1"/>
              <a:t>denotes</a:t>
            </a:r>
            <a:r>
              <a:rPr lang="uk-UA" dirty="0"/>
              <a:t> </a:t>
            </a:r>
            <a:r>
              <a:rPr lang="uk-UA" dirty="0" err="1"/>
              <a:t>the</a:t>
            </a:r>
            <a:r>
              <a:rPr lang="uk-UA" dirty="0"/>
              <a:t> </a:t>
            </a:r>
            <a:r>
              <a:rPr lang="uk-UA" dirty="0" err="1"/>
              <a:t>recording</a:t>
            </a:r>
            <a:r>
              <a:rPr lang="uk-UA" dirty="0"/>
              <a:t> </a:t>
            </a:r>
            <a:r>
              <a:rPr lang="uk-UA" dirty="0" err="1"/>
              <a:t>of</a:t>
            </a:r>
            <a:r>
              <a:rPr lang="uk-UA" dirty="0"/>
              <a:t> </a:t>
            </a:r>
            <a:r>
              <a:rPr lang="uk-UA" dirty="0" err="1"/>
              <a:t>the</a:t>
            </a:r>
            <a:r>
              <a:rPr lang="uk-UA" dirty="0"/>
              <a:t> </a:t>
            </a:r>
            <a:r>
              <a:rPr lang="uk-UA" dirty="0" err="1"/>
              <a:t>number</a:t>
            </a:r>
            <a:r>
              <a:rPr lang="uk-UA" dirty="0"/>
              <a:t> </a:t>
            </a:r>
            <a:r>
              <a:rPr lang="uk-UA" dirty="0" err="1"/>
              <a:t>does</a:t>
            </a:r>
            <a:r>
              <a:rPr lang="uk-UA" dirty="0"/>
              <a:t> </a:t>
            </a:r>
            <a:r>
              <a:rPr lang="uk-UA" dirty="0" err="1"/>
              <a:t>not</a:t>
            </a:r>
            <a:r>
              <a:rPr lang="uk-UA" dirty="0"/>
              <a:t> </a:t>
            </a:r>
            <a:r>
              <a:rPr lang="uk-UA" dirty="0" err="1"/>
              <a:t>change</a:t>
            </a:r>
            <a:r>
              <a:rPr lang="uk-UA" dirty="0"/>
              <a:t>. </a:t>
            </a:r>
            <a:r>
              <a:rPr lang="uk-UA" dirty="0" err="1"/>
              <a:t>In</a:t>
            </a:r>
            <a:r>
              <a:rPr lang="uk-UA" dirty="0"/>
              <a:t> a </a:t>
            </a:r>
            <a:r>
              <a:rPr lang="uk-UA" dirty="0" err="1"/>
              <a:t>non-positional</a:t>
            </a:r>
            <a:r>
              <a:rPr lang="uk-UA" dirty="0"/>
              <a:t> </a:t>
            </a:r>
            <a:r>
              <a:rPr lang="uk-UA" dirty="0" err="1"/>
              <a:t>system</a:t>
            </a:r>
            <a:r>
              <a:rPr lang="uk-UA" dirty="0"/>
              <a:t>, </a:t>
            </a:r>
            <a:r>
              <a:rPr lang="uk-UA" dirty="0" err="1"/>
              <a:t>each</a:t>
            </a:r>
            <a:r>
              <a:rPr lang="uk-UA" dirty="0"/>
              <a:t> </a:t>
            </a:r>
            <a:r>
              <a:rPr lang="uk-UA" dirty="0" err="1"/>
              <a:t>character</a:t>
            </a:r>
            <a:r>
              <a:rPr lang="uk-UA" dirty="0"/>
              <a:t> </a:t>
            </a:r>
            <a:r>
              <a:rPr lang="uk-UA" dirty="0" err="1"/>
              <a:t>in</a:t>
            </a:r>
            <a:r>
              <a:rPr lang="uk-UA" dirty="0"/>
              <a:t> a </a:t>
            </a:r>
            <a:r>
              <a:rPr lang="uk-UA" dirty="0" err="1"/>
              <a:t>record</a:t>
            </a:r>
            <a:r>
              <a:rPr lang="uk-UA" dirty="0"/>
              <a:t>, </a:t>
            </a:r>
            <a:r>
              <a:rPr lang="uk-UA" dirty="0" err="1"/>
              <a:t>regardless</a:t>
            </a:r>
            <a:r>
              <a:rPr lang="uk-UA" dirty="0"/>
              <a:t> </a:t>
            </a:r>
            <a:r>
              <a:rPr lang="uk-UA" dirty="0" err="1"/>
              <a:t>of</a:t>
            </a:r>
            <a:r>
              <a:rPr lang="uk-UA" dirty="0"/>
              <a:t> </a:t>
            </a:r>
            <a:r>
              <a:rPr lang="uk-UA" dirty="0" err="1"/>
              <a:t>place</a:t>
            </a:r>
            <a:r>
              <a:rPr lang="uk-UA" dirty="0"/>
              <a:t>, </a:t>
            </a:r>
            <a:r>
              <a:rPr lang="uk-UA" dirty="0" err="1"/>
              <a:t>means</a:t>
            </a:r>
            <a:r>
              <a:rPr lang="uk-UA" dirty="0"/>
              <a:t> </a:t>
            </a:r>
            <a:r>
              <a:rPr lang="uk-UA" dirty="0" err="1"/>
              <a:t>the</a:t>
            </a:r>
            <a:r>
              <a:rPr lang="uk-UA" dirty="0"/>
              <a:t> </a:t>
            </a:r>
            <a:r>
              <a:rPr lang="uk-UA" dirty="0" err="1"/>
              <a:t>same</a:t>
            </a:r>
            <a:r>
              <a:rPr lang="uk-UA" dirty="0"/>
              <a:t> </a:t>
            </a:r>
            <a:r>
              <a:rPr lang="uk-UA" dirty="0" err="1"/>
              <a:t>number</a:t>
            </a:r>
            <a:r>
              <a:rPr lang="uk-UA" dirty="0"/>
              <a:t>.</a:t>
            </a:r>
          </a:p>
          <a:p>
            <a:r>
              <a:rPr lang="uk-UA" dirty="0"/>
              <a:t>A </a:t>
            </a:r>
            <a:r>
              <a:rPr lang="uk-UA" dirty="0" err="1"/>
              <a:t>well-known</a:t>
            </a:r>
            <a:r>
              <a:rPr lang="uk-UA" dirty="0"/>
              <a:t> </a:t>
            </a:r>
            <a:r>
              <a:rPr lang="uk-UA" dirty="0" err="1"/>
              <a:t>example</a:t>
            </a:r>
            <a:r>
              <a:rPr lang="uk-UA" dirty="0"/>
              <a:t> </a:t>
            </a:r>
            <a:r>
              <a:rPr lang="uk-UA" dirty="0" err="1"/>
              <a:t>of</a:t>
            </a:r>
            <a:r>
              <a:rPr lang="uk-UA" dirty="0"/>
              <a:t> a </a:t>
            </a:r>
            <a:r>
              <a:rPr lang="uk-UA" dirty="0" err="1"/>
              <a:t>non-positional</a:t>
            </a:r>
            <a:r>
              <a:rPr lang="uk-UA" dirty="0"/>
              <a:t> </a:t>
            </a:r>
            <a:r>
              <a:rPr lang="uk-UA" dirty="0" err="1"/>
              <a:t>number</a:t>
            </a:r>
            <a:r>
              <a:rPr lang="uk-UA" dirty="0"/>
              <a:t> </a:t>
            </a:r>
            <a:r>
              <a:rPr lang="uk-UA" dirty="0" err="1"/>
              <a:t>system</a:t>
            </a:r>
            <a:r>
              <a:rPr lang="uk-UA" dirty="0"/>
              <a:t> </a:t>
            </a:r>
            <a:r>
              <a:rPr lang="uk-UA" dirty="0" err="1"/>
              <a:t>is</a:t>
            </a:r>
            <a:r>
              <a:rPr lang="uk-UA" dirty="0"/>
              <a:t> </a:t>
            </a:r>
            <a:r>
              <a:rPr lang="uk-UA" dirty="0" err="1"/>
              <a:t>the</a:t>
            </a:r>
            <a:r>
              <a:rPr lang="uk-UA" dirty="0"/>
              <a:t> </a:t>
            </a:r>
            <a:r>
              <a:rPr lang="uk-UA" dirty="0" err="1"/>
              <a:t>Roman</a:t>
            </a:r>
            <a:r>
              <a:rPr lang="uk-UA" dirty="0"/>
              <a:t> </a:t>
            </a:r>
            <a:r>
              <a:rPr lang="uk-UA" dirty="0" err="1"/>
              <a:t>system</a:t>
            </a:r>
            <a:r>
              <a:rPr lang="uk-UA" dirty="0"/>
              <a:t>, </a:t>
            </a:r>
            <a:r>
              <a:rPr lang="uk-UA" dirty="0" err="1"/>
              <a:t>in</a:t>
            </a:r>
            <a:r>
              <a:rPr lang="uk-UA" dirty="0"/>
              <a:t> </a:t>
            </a:r>
            <a:r>
              <a:rPr lang="uk-UA" dirty="0" err="1"/>
              <a:t>which</a:t>
            </a:r>
            <a:r>
              <a:rPr lang="uk-UA" dirty="0"/>
              <a:t> </a:t>
            </a:r>
            <a:r>
              <a:rPr lang="uk-UA" dirty="0" err="1"/>
              <a:t>the</a:t>
            </a:r>
            <a:r>
              <a:rPr lang="uk-UA" dirty="0"/>
              <a:t> </a:t>
            </a:r>
            <a:r>
              <a:rPr lang="uk-UA" dirty="0" err="1"/>
              <a:t>letters</a:t>
            </a:r>
            <a:r>
              <a:rPr lang="uk-UA" dirty="0"/>
              <a:t> </a:t>
            </a:r>
            <a:r>
              <a:rPr lang="uk-UA" dirty="0" err="1"/>
              <a:t>of</a:t>
            </a:r>
            <a:r>
              <a:rPr lang="uk-UA" dirty="0"/>
              <a:t> </a:t>
            </a:r>
            <a:r>
              <a:rPr lang="uk-UA" dirty="0" err="1"/>
              <a:t>the</a:t>
            </a:r>
            <a:r>
              <a:rPr lang="uk-UA" dirty="0"/>
              <a:t> </a:t>
            </a:r>
            <a:r>
              <a:rPr lang="uk-UA" dirty="0" err="1"/>
              <a:t>Latin</a:t>
            </a:r>
            <a:r>
              <a:rPr lang="uk-UA" dirty="0"/>
              <a:t> </a:t>
            </a:r>
            <a:r>
              <a:rPr lang="uk-UA" dirty="0" err="1"/>
              <a:t>alphabet</a:t>
            </a:r>
            <a:r>
              <a:rPr lang="uk-UA" dirty="0"/>
              <a:t> </a:t>
            </a:r>
            <a:r>
              <a:rPr lang="uk-UA" dirty="0" err="1"/>
              <a:t>play</a:t>
            </a:r>
            <a:r>
              <a:rPr lang="uk-UA" dirty="0"/>
              <a:t> </a:t>
            </a:r>
            <a:r>
              <a:rPr lang="uk-UA" dirty="0" err="1"/>
              <a:t>the</a:t>
            </a:r>
            <a:r>
              <a:rPr lang="uk-UA" dirty="0"/>
              <a:t> </a:t>
            </a:r>
            <a:r>
              <a:rPr lang="uk-UA" dirty="0" err="1"/>
              <a:t>role</a:t>
            </a:r>
            <a:r>
              <a:rPr lang="uk-UA" dirty="0"/>
              <a:t> </a:t>
            </a:r>
            <a:r>
              <a:rPr lang="uk-UA" dirty="0" err="1"/>
              <a:t>of</a:t>
            </a:r>
            <a:r>
              <a:rPr lang="uk-UA" dirty="0"/>
              <a:t> </a:t>
            </a:r>
            <a:r>
              <a:rPr lang="uk-UA" dirty="0" err="1"/>
              <a:t>numbers</a:t>
            </a:r>
            <a:r>
              <a:rPr lang="uk-UA" dirty="0"/>
              <a:t>:</a:t>
            </a:r>
          </a:p>
          <a:p>
            <a:r>
              <a:rPr lang="uk-UA" dirty="0" err="1"/>
              <a:t>And</a:t>
            </a:r>
            <a:r>
              <a:rPr lang="uk-UA" dirty="0"/>
              <a:t> - </a:t>
            </a:r>
            <a:r>
              <a:rPr lang="uk-UA" dirty="0" err="1"/>
              <a:t>one</a:t>
            </a:r>
            <a:r>
              <a:rPr lang="uk-UA" dirty="0"/>
              <a:t>; C - </a:t>
            </a:r>
            <a:r>
              <a:rPr lang="uk-UA" dirty="0" err="1"/>
              <a:t>one</a:t>
            </a:r>
            <a:r>
              <a:rPr lang="uk-UA" dirty="0"/>
              <a:t> </a:t>
            </a:r>
            <a:r>
              <a:rPr lang="uk-UA" dirty="0" err="1"/>
              <a:t>hundred</a:t>
            </a:r>
            <a:r>
              <a:rPr lang="uk-UA" dirty="0"/>
              <a:t>; </a:t>
            </a:r>
            <a:r>
              <a:rPr lang="uk-UA" dirty="0" err="1"/>
              <a:t>And</a:t>
            </a:r>
            <a:r>
              <a:rPr lang="uk-UA" dirty="0"/>
              <a:t> - n </a:t>
            </a:r>
            <a:r>
              <a:rPr lang="uk-UA" dirty="0" err="1"/>
              <a:t>fifty</a:t>
            </a:r>
            <a:r>
              <a:rPr lang="uk-UA" dirty="0"/>
              <a:t>; M - </a:t>
            </a:r>
            <a:r>
              <a:rPr lang="uk-UA" dirty="0" err="1"/>
              <a:t>one</a:t>
            </a:r>
            <a:r>
              <a:rPr lang="uk-UA" dirty="0"/>
              <a:t> </a:t>
            </a:r>
            <a:r>
              <a:rPr lang="uk-UA" dirty="0" err="1"/>
              <a:t>thousand</a:t>
            </a:r>
            <a:r>
              <a:rPr lang="uk-UA" dirty="0"/>
              <a:t>; V-n </a:t>
            </a:r>
            <a:r>
              <a:rPr lang="uk-UA" dirty="0" err="1"/>
              <a:t>five</a:t>
            </a:r>
            <a:r>
              <a:rPr lang="uk-UA" dirty="0"/>
              <a:t>; X - </a:t>
            </a:r>
            <a:r>
              <a:rPr lang="uk-UA" dirty="0" err="1"/>
              <a:t>ten</a:t>
            </a:r>
            <a:r>
              <a:rPr lang="uk-UA" dirty="0"/>
              <a:t>; O-n "</a:t>
            </a:r>
            <a:r>
              <a:rPr lang="uk-UA" dirty="0" err="1"/>
              <a:t>five</a:t>
            </a:r>
            <a:r>
              <a:rPr lang="uk-UA" dirty="0"/>
              <a:t> </a:t>
            </a:r>
            <a:r>
              <a:rPr lang="uk-UA" dirty="0" err="1"/>
              <a:t>hundred</a:t>
            </a:r>
            <a:r>
              <a:rPr lang="uk-UA" dirty="0"/>
              <a:t>;</a:t>
            </a:r>
          </a:p>
          <a:p>
            <a:endParaRPr lang="uk-UA" dirty="0"/>
          </a:p>
          <a:p>
            <a:pPr algn="ctr"/>
            <a:r>
              <a:rPr lang="uk-UA" dirty="0" err="1"/>
              <a:t>For</a:t>
            </a:r>
            <a:r>
              <a:rPr lang="uk-UA" dirty="0"/>
              <a:t> </a:t>
            </a:r>
            <a:r>
              <a:rPr lang="uk-UA" dirty="0" err="1"/>
              <a:t>example</a:t>
            </a:r>
            <a:r>
              <a:rPr lang="uk-UA" dirty="0"/>
              <a:t>, 324 = </a:t>
            </a:r>
            <a:r>
              <a:rPr lang="ru-RU" baseline="-25000" dirty="0" smtClean="0">
                <a:latin typeface="Times New Roman" pitchFamily="18" charset="0"/>
                <a:cs typeface="Times New Roman" pitchFamily="18" charset="0"/>
              </a:rPr>
              <a:t>СССХХУ</a:t>
            </a:r>
            <a:endParaRPr lang="ru-RU" baseline="-25000" dirty="0">
              <a:latin typeface="Times New Roman" pitchFamily="18" charset="0"/>
              <a:cs typeface="Times New Roman" pitchFamily="18" charset="0"/>
            </a:endParaRPr>
          </a:p>
          <a:p>
            <a:r>
              <a:rPr lang="uk-UA" dirty="0" err="1" smtClean="0"/>
              <a:t>The</a:t>
            </a:r>
            <a:r>
              <a:rPr lang="uk-UA" dirty="0" smtClean="0"/>
              <a:t> </a:t>
            </a:r>
            <a:r>
              <a:rPr lang="uk-UA" dirty="0" err="1"/>
              <a:t>Roman</a:t>
            </a:r>
            <a:r>
              <a:rPr lang="uk-UA" dirty="0"/>
              <a:t> </a:t>
            </a:r>
            <a:r>
              <a:rPr lang="uk-UA" dirty="0" err="1"/>
              <a:t>system</a:t>
            </a:r>
            <a:r>
              <a:rPr lang="uk-UA" dirty="0"/>
              <a:t> </a:t>
            </a:r>
            <a:r>
              <a:rPr lang="uk-UA" dirty="0" err="1"/>
              <a:t>lacks</a:t>
            </a:r>
            <a:r>
              <a:rPr lang="uk-UA" dirty="0"/>
              <a:t> </a:t>
            </a:r>
            <a:r>
              <a:rPr lang="uk-UA" dirty="0" err="1"/>
              <a:t>the</a:t>
            </a:r>
            <a:r>
              <a:rPr lang="uk-UA" dirty="0"/>
              <a:t> </a:t>
            </a:r>
            <a:r>
              <a:rPr lang="uk-UA" dirty="0" err="1"/>
              <a:t>concept</a:t>
            </a:r>
            <a:r>
              <a:rPr lang="uk-UA" dirty="0"/>
              <a:t> </a:t>
            </a:r>
            <a:r>
              <a:rPr lang="uk-UA" dirty="0" err="1"/>
              <a:t>of</a:t>
            </a:r>
            <a:r>
              <a:rPr lang="uk-UA" dirty="0"/>
              <a:t> "0". A </a:t>
            </a:r>
            <a:r>
              <a:rPr lang="uk-UA" dirty="0" err="1"/>
              <a:t>non-positional</a:t>
            </a:r>
            <a:r>
              <a:rPr lang="uk-UA" dirty="0"/>
              <a:t> </a:t>
            </a:r>
            <a:r>
              <a:rPr lang="uk-UA" dirty="0" err="1"/>
              <a:t>number</a:t>
            </a:r>
            <a:r>
              <a:rPr lang="uk-UA" dirty="0"/>
              <a:t> </a:t>
            </a:r>
            <a:r>
              <a:rPr lang="uk-UA" dirty="0" err="1"/>
              <a:t>system</a:t>
            </a:r>
            <a:r>
              <a:rPr lang="uk-UA" dirty="0"/>
              <a:t> </a:t>
            </a:r>
            <a:r>
              <a:rPr lang="uk-UA" dirty="0" err="1"/>
              <a:t>is</a:t>
            </a:r>
            <a:r>
              <a:rPr lang="uk-UA" dirty="0"/>
              <a:t> </a:t>
            </a:r>
            <a:r>
              <a:rPr lang="uk-UA" dirty="0" err="1"/>
              <a:t>inconvenient</a:t>
            </a:r>
            <a:r>
              <a:rPr lang="uk-UA" dirty="0"/>
              <a:t> </a:t>
            </a:r>
            <a:r>
              <a:rPr lang="uk-UA" dirty="0" err="1"/>
              <a:t>and</a:t>
            </a:r>
            <a:r>
              <a:rPr lang="uk-UA" dirty="0"/>
              <a:t> </a:t>
            </a:r>
            <a:r>
              <a:rPr lang="uk-UA" dirty="0" err="1"/>
              <a:t>difficult</a:t>
            </a:r>
            <a:r>
              <a:rPr lang="uk-UA" dirty="0"/>
              <a:t> </a:t>
            </a:r>
            <a:r>
              <a:rPr lang="uk-UA" dirty="0" err="1"/>
              <a:t>for</a:t>
            </a:r>
            <a:r>
              <a:rPr lang="uk-UA" dirty="0"/>
              <a:t> </a:t>
            </a:r>
            <a:r>
              <a:rPr lang="uk-UA" dirty="0" err="1"/>
              <a:t>performing</a:t>
            </a:r>
            <a:r>
              <a:rPr lang="uk-UA" dirty="0"/>
              <a:t> </a:t>
            </a:r>
            <a:r>
              <a:rPr lang="uk-UA" dirty="0" err="1"/>
              <a:t>arithmetic</a:t>
            </a:r>
            <a:r>
              <a:rPr lang="uk-UA" dirty="0"/>
              <a:t> </a:t>
            </a:r>
            <a:r>
              <a:rPr lang="uk-UA" dirty="0" err="1"/>
              <a:t>operations</a:t>
            </a:r>
            <a:r>
              <a:rPr lang="uk-UA" dirty="0"/>
              <a:t> </a:t>
            </a:r>
            <a:r>
              <a:rPr lang="uk-UA" dirty="0" err="1"/>
              <a:t>and</a:t>
            </a:r>
            <a:r>
              <a:rPr lang="uk-UA" dirty="0"/>
              <a:t> </a:t>
            </a:r>
            <a:r>
              <a:rPr lang="uk-UA" dirty="0" err="1"/>
              <a:t>writing</a:t>
            </a:r>
            <a:r>
              <a:rPr lang="uk-UA" dirty="0"/>
              <a:t> </a:t>
            </a:r>
            <a:r>
              <a:rPr lang="uk-UA" dirty="0" err="1"/>
              <a:t>numbers</a:t>
            </a:r>
            <a:r>
              <a:rPr lang="uk-UA" dirty="0"/>
              <a:t>.</a:t>
            </a:r>
          </a:p>
        </p:txBody>
      </p:sp>
    </p:spTree>
    <p:extLst>
      <p:ext uri="{BB962C8B-B14F-4D97-AF65-F5344CB8AC3E}">
        <p14:creationId xmlns:p14="http://schemas.microsoft.com/office/powerpoint/2010/main" val="1150335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58847"/>
            <a:ext cx="7920880" cy="5355312"/>
          </a:xfrm>
          <a:prstGeom prst="rect">
            <a:avLst/>
          </a:prstGeom>
        </p:spPr>
        <p:txBody>
          <a:bodyPr wrap="square">
            <a:spAutoFit/>
          </a:bodyPr>
          <a:lstStyle/>
          <a:p>
            <a:r>
              <a:rPr lang="uk-UA" dirty="0" err="1"/>
              <a:t>Octal</a:t>
            </a:r>
            <a:r>
              <a:rPr lang="uk-UA" dirty="0"/>
              <a:t> </a:t>
            </a:r>
            <a:r>
              <a:rPr lang="uk-UA" dirty="0" err="1"/>
              <a:t>number</a:t>
            </a:r>
            <a:r>
              <a:rPr lang="uk-UA" dirty="0"/>
              <a:t> </a:t>
            </a:r>
            <a:r>
              <a:rPr lang="uk-UA" dirty="0" err="1"/>
              <a:t>system</a:t>
            </a:r>
            <a:endParaRPr lang="uk-UA" dirty="0"/>
          </a:p>
          <a:p>
            <a:r>
              <a:rPr lang="uk-UA" dirty="0"/>
              <a:t>                              </a:t>
            </a:r>
          </a:p>
          <a:p>
            <a:r>
              <a:rPr lang="uk-UA" dirty="0" err="1"/>
              <a:t>Binary</a:t>
            </a:r>
            <a:r>
              <a:rPr lang="uk-UA" dirty="0"/>
              <a:t> </a:t>
            </a:r>
            <a:r>
              <a:rPr lang="uk-UA" dirty="0" err="1"/>
              <a:t>Octal</a:t>
            </a:r>
            <a:endParaRPr lang="uk-UA" dirty="0"/>
          </a:p>
          <a:p>
            <a:pPr algn="ctr"/>
            <a:r>
              <a:rPr lang="uk-UA" dirty="0" err="1"/>
              <a:t>Code</a:t>
            </a:r>
            <a:r>
              <a:rPr lang="uk-UA" dirty="0"/>
              <a:t> </a:t>
            </a:r>
            <a:r>
              <a:rPr lang="uk-UA" dirty="0" err="1"/>
              <a:t>code</a:t>
            </a:r>
            <a:endParaRPr lang="uk-UA" dirty="0"/>
          </a:p>
          <a:p>
            <a:pPr algn="ctr"/>
            <a:r>
              <a:rPr lang="uk-UA" dirty="0"/>
              <a:t>000 </a:t>
            </a:r>
            <a:r>
              <a:rPr lang="uk-UA" dirty="0" smtClean="0"/>
              <a:t>  0</a:t>
            </a:r>
            <a:endParaRPr lang="uk-UA" dirty="0"/>
          </a:p>
          <a:p>
            <a:pPr algn="ctr"/>
            <a:r>
              <a:rPr lang="uk-UA" dirty="0" smtClean="0"/>
              <a:t>001    </a:t>
            </a:r>
            <a:r>
              <a:rPr lang="uk-UA" dirty="0"/>
              <a:t>1</a:t>
            </a:r>
          </a:p>
          <a:p>
            <a:pPr algn="ctr"/>
            <a:r>
              <a:rPr lang="uk-UA" dirty="0" smtClean="0"/>
              <a:t>010    </a:t>
            </a:r>
            <a:r>
              <a:rPr lang="uk-UA" dirty="0"/>
              <a:t>2</a:t>
            </a:r>
          </a:p>
          <a:p>
            <a:pPr algn="ctr"/>
            <a:r>
              <a:rPr lang="uk-UA" dirty="0" smtClean="0"/>
              <a:t>011    </a:t>
            </a:r>
            <a:r>
              <a:rPr lang="uk-UA" dirty="0"/>
              <a:t>3</a:t>
            </a:r>
          </a:p>
          <a:p>
            <a:pPr algn="ctr"/>
            <a:r>
              <a:rPr lang="uk-UA" dirty="0" smtClean="0"/>
              <a:t>100    </a:t>
            </a:r>
            <a:r>
              <a:rPr lang="uk-UA" dirty="0"/>
              <a:t>4</a:t>
            </a:r>
          </a:p>
          <a:p>
            <a:pPr algn="ctr"/>
            <a:r>
              <a:rPr lang="uk-UA" dirty="0"/>
              <a:t>101 </a:t>
            </a:r>
            <a:r>
              <a:rPr lang="uk-UA" dirty="0" smtClean="0"/>
              <a:t>   5</a:t>
            </a:r>
            <a:endParaRPr lang="uk-UA" dirty="0"/>
          </a:p>
          <a:p>
            <a:pPr algn="ctr"/>
            <a:r>
              <a:rPr lang="uk-UA" dirty="0" smtClean="0"/>
              <a:t>110    </a:t>
            </a:r>
            <a:r>
              <a:rPr lang="uk-UA" dirty="0"/>
              <a:t>6</a:t>
            </a:r>
          </a:p>
          <a:p>
            <a:pPr algn="ctr"/>
            <a:r>
              <a:rPr lang="uk-UA" dirty="0"/>
              <a:t>111 </a:t>
            </a:r>
            <a:r>
              <a:rPr lang="uk-UA" dirty="0" smtClean="0"/>
              <a:t>   7</a:t>
            </a:r>
            <a:endParaRPr lang="uk-UA" dirty="0"/>
          </a:p>
          <a:p>
            <a:r>
              <a:rPr lang="uk-UA" dirty="0" err="1"/>
              <a:t>For</a:t>
            </a:r>
            <a:r>
              <a:rPr lang="uk-UA" dirty="0"/>
              <a:t> a </a:t>
            </a:r>
            <a:r>
              <a:rPr lang="uk-UA" dirty="0" err="1"/>
              <a:t>computer</a:t>
            </a:r>
            <a:r>
              <a:rPr lang="uk-UA" dirty="0"/>
              <a:t>, </a:t>
            </a:r>
            <a:r>
              <a:rPr lang="uk-UA" dirty="0" err="1"/>
              <a:t>binary</a:t>
            </a:r>
            <a:r>
              <a:rPr lang="uk-UA" dirty="0"/>
              <a:t> </a:t>
            </a:r>
            <a:r>
              <a:rPr lang="uk-UA" dirty="0" err="1"/>
              <a:t>representation</a:t>
            </a:r>
            <a:r>
              <a:rPr lang="uk-UA" dirty="0"/>
              <a:t> </a:t>
            </a:r>
            <a:r>
              <a:rPr lang="uk-UA" dirty="0" err="1"/>
              <a:t>is</a:t>
            </a:r>
            <a:r>
              <a:rPr lang="uk-UA" dirty="0"/>
              <a:t> </a:t>
            </a:r>
            <a:r>
              <a:rPr lang="uk-UA" dirty="0" err="1"/>
              <a:t>very</a:t>
            </a:r>
            <a:r>
              <a:rPr lang="uk-UA" dirty="0"/>
              <a:t> </a:t>
            </a:r>
            <a:r>
              <a:rPr lang="uk-UA" dirty="0" err="1"/>
              <a:t>convenient</a:t>
            </a:r>
            <a:r>
              <a:rPr lang="uk-UA" dirty="0"/>
              <a:t> </a:t>
            </a:r>
            <a:r>
              <a:rPr lang="uk-UA" dirty="0" err="1"/>
              <a:t>and</a:t>
            </a:r>
            <a:r>
              <a:rPr lang="uk-UA" dirty="0"/>
              <a:t> </a:t>
            </a:r>
            <a:r>
              <a:rPr lang="uk-UA" dirty="0" err="1"/>
              <a:t>efficient</a:t>
            </a:r>
            <a:r>
              <a:rPr lang="uk-UA" dirty="0"/>
              <a:t>, </a:t>
            </a:r>
            <a:r>
              <a:rPr lang="uk-UA" dirty="0" err="1"/>
              <a:t>but</a:t>
            </a:r>
            <a:r>
              <a:rPr lang="uk-UA" dirty="0"/>
              <a:t> </a:t>
            </a:r>
            <a:r>
              <a:rPr lang="uk-UA" dirty="0" err="1"/>
              <a:t>for</a:t>
            </a:r>
            <a:r>
              <a:rPr lang="uk-UA" dirty="0"/>
              <a:t> </a:t>
            </a:r>
            <a:r>
              <a:rPr lang="uk-UA" dirty="0" err="1"/>
              <a:t>programmers</a:t>
            </a:r>
            <a:r>
              <a:rPr lang="uk-UA" dirty="0"/>
              <a:t> </a:t>
            </a:r>
            <a:r>
              <a:rPr lang="uk-UA" dirty="0" err="1"/>
              <a:t>and</a:t>
            </a:r>
            <a:r>
              <a:rPr lang="uk-UA" dirty="0"/>
              <a:t> </a:t>
            </a:r>
            <a:r>
              <a:rPr lang="uk-UA" dirty="0" err="1"/>
              <a:t>hardware</a:t>
            </a:r>
            <a:r>
              <a:rPr lang="uk-UA" dirty="0"/>
              <a:t> </a:t>
            </a:r>
            <a:r>
              <a:rPr lang="uk-UA" dirty="0" err="1"/>
              <a:t>or</a:t>
            </a:r>
            <a:r>
              <a:rPr lang="uk-UA" dirty="0"/>
              <a:t> </a:t>
            </a:r>
            <a:r>
              <a:rPr lang="uk-UA" dirty="0" err="1"/>
              <a:t>software</a:t>
            </a:r>
            <a:r>
              <a:rPr lang="uk-UA" dirty="0"/>
              <a:t> </a:t>
            </a:r>
            <a:r>
              <a:rPr lang="uk-UA" dirty="0" err="1"/>
              <a:t>developers</a:t>
            </a:r>
            <a:r>
              <a:rPr lang="uk-UA" dirty="0"/>
              <a:t>, </a:t>
            </a:r>
            <a:r>
              <a:rPr lang="uk-UA" dirty="0" err="1"/>
              <a:t>such</a:t>
            </a:r>
            <a:r>
              <a:rPr lang="uk-UA" dirty="0"/>
              <a:t> </a:t>
            </a:r>
            <a:r>
              <a:rPr lang="uk-UA" dirty="0" err="1"/>
              <a:t>notation</a:t>
            </a:r>
            <a:r>
              <a:rPr lang="uk-UA" dirty="0"/>
              <a:t> </a:t>
            </a:r>
            <a:r>
              <a:rPr lang="uk-UA" dirty="0" err="1"/>
              <a:t>is</a:t>
            </a:r>
            <a:r>
              <a:rPr lang="uk-UA" dirty="0"/>
              <a:t> </a:t>
            </a:r>
            <a:r>
              <a:rPr lang="uk-UA" dirty="0" err="1"/>
              <a:t>extremely</a:t>
            </a:r>
            <a:r>
              <a:rPr lang="uk-UA" dirty="0"/>
              <a:t> </a:t>
            </a:r>
            <a:r>
              <a:rPr lang="uk-UA" dirty="0" err="1"/>
              <a:t>inconvenient</a:t>
            </a:r>
            <a:r>
              <a:rPr lang="uk-UA" dirty="0"/>
              <a:t>.</a:t>
            </a:r>
          </a:p>
          <a:p>
            <a:r>
              <a:rPr lang="uk-UA" dirty="0" err="1"/>
              <a:t>To</a:t>
            </a:r>
            <a:r>
              <a:rPr lang="uk-UA" dirty="0"/>
              <a:t> </a:t>
            </a:r>
            <a:r>
              <a:rPr lang="uk-UA" dirty="0" err="1"/>
              <a:t>shorten</a:t>
            </a:r>
            <a:r>
              <a:rPr lang="uk-UA" dirty="0"/>
              <a:t> </a:t>
            </a:r>
            <a:r>
              <a:rPr lang="uk-UA" dirty="0" err="1"/>
              <a:t>the</a:t>
            </a:r>
            <a:r>
              <a:rPr lang="uk-UA" dirty="0"/>
              <a:t> </a:t>
            </a:r>
            <a:r>
              <a:rPr lang="uk-UA" dirty="0" err="1"/>
              <a:t>lengthy</a:t>
            </a:r>
            <a:r>
              <a:rPr lang="uk-UA" dirty="0"/>
              <a:t> </a:t>
            </a:r>
            <a:r>
              <a:rPr lang="uk-UA" dirty="0" err="1"/>
              <a:t>binary</a:t>
            </a:r>
            <a:r>
              <a:rPr lang="uk-UA" dirty="0"/>
              <a:t> </a:t>
            </a:r>
            <a:r>
              <a:rPr lang="uk-UA" dirty="0" err="1"/>
              <a:t>code</a:t>
            </a:r>
            <a:r>
              <a:rPr lang="uk-UA" dirty="0"/>
              <a:t> </a:t>
            </a:r>
            <a:r>
              <a:rPr lang="uk-UA" dirty="0" err="1"/>
              <a:t>entries</a:t>
            </a:r>
            <a:r>
              <a:rPr lang="uk-UA" dirty="0"/>
              <a:t>, </a:t>
            </a:r>
            <a:r>
              <a:rPr lang="uk-UA" dirty="0" err="1"/>
              <a:t>it</a:t>
            </a:r>
            <a:r>
              <a:rPr lang="uk-UA" dirty="0"/>
              <a:t> </a:t>
            </a:r>
            <a:r>
              <a:rPr lang="uk-UA" dirty="0" err="1"/>
              <a:t>was</a:t>
            </a:r>
            <a:r>
              <a:rPr lang="uk-UA" dirty="0"/>
              <a:t> </a:t>
            </a:r>
            <a:r>
              <a:rPr lang="uk-UA" dirty="0" err="1"/>
              <a:t>decided</a:t>
            </a:r>
            <a:r>
              <a:rPr lang="uk-UA" dirty="0"/>
              <a:t> </a:t>
            </a:r>
            <a:r>
              <a:rPr lang="uk-UA" dirty="0" err="1"/>
              <a:t>to</a:t>
            </a:r>
            <a:r>
              <a:rPr lang="uk-UA" dirty="0"/>
              <a:t> </a:t>
            </a:r>
            <a:r>
              <a:rPr lang="uk-UA" dirty="0" err="1"/>
              <a:t>replace</a:t>
            </a:r>
            <a:r>
              <a:rPr lang="uk-UA" dirty="0"/>
              <a:t> a </a:t>
            </a:r>
            <a:r>
              <a:rPr lang="uk-UA" dirty="0" err="1"/>
              <a:t>sequence</a:t>
            </a:r>
            <a:r>
              <a:rPr lang="uk-UA" dirty="0"/>
              <a:t> </a:t>
            </a:r>
            <a:r>
              <a:rPr lang="uk-UA" dirty="0" err="1"/>
              <a:t>of</a:t>
            </a:r>
            <a:r>
              <a:rPr lang="uk-UA" dirty="0"/>
              <a:t> </a:t>
            </a:r>
            <a:r>
              <a:rPr lang="uk-UA" dirty="0" err="1"/>
              <a:t>three</a:t>
            </a:r>
            <a:r>
              <a:rPr lang="uk-UA" dirty="0"/>
              <a:t> </a:t>
            </a:r>
            <a:r>
              <a:rPr lang="uk-UA" dirty="0" err="1"/>
              <a:t>binary</a:t>
            </a:r>
            <a:r>
              <a:rPr lang="uk-UA" dirty="0"/>
              <a:t> </a:t>
            </a:r>
            <a:r>
              <a:rPr lang="uk-UA" dirty="0" err="1"/>
              <a:t>digits</a:t>
            </a:r>
            <a:r>
              <a:rPr lang="uk-UA" dirty="0"/>
              <a:t> </a:t>
            </a:r>
            <a:r>
              <a:rPr lang="uk-UA" dirty="0" err="1"/>
              <a:t>with</a:t>
            </a:r>
            <a:r>
              <a:rPr lang="uk-UA" dirty="0"/>
              <a:t> </a:t>
            </a:r>
            <a:r>
              <a:rPr lang="uk-UA" dirty="0" err="1"/>
              <a:t>one</a:t>
            </a:r>
            <a:r>
              <a:rPr lang="uk-UA" dirty="0"/>
              <a:t> </a:t>
            </a:r>
            <a:r>
              <a:rPr lang="uk-UA" dirty="0" err="1"/>
              <a:t>decimal</a:t>
            </a:r>
            <a:r>
              <a:rPr lang="uk-UA" dirty="0"/>
              <a:t> </a:t>
            </a:r>
            <a:r>
              <a:rPr lang="uk-UA" dirty="0" err="1"/>
              <a:t>digit</a:t>
            </a:r>
            <a:r>
              <a:rPr lang="uk-UA" dirty="0"/>
              <a:t>. </a:t>
            </a:r>
            <a:r>
              <a:rPr lang="uk-UA" dirty="0" err="1"/>
              <a:t>Since</a:t>
            </a:r>
            <a:r>
              <a:rPr lang="uk-UA" dirty="0"/>
              <a:t> </a:t>
            </a:r>
            <a:r>
              <a:rPr lang="uk-UA" dirty="0" err="1"/>
              <a:t>iterating</a:t>
            </a:r>
            <a:r>
              <a:rPr lang="uk-UA" dirty="0"/>
              <a:t> </a:t>
            </a:r>
            <a:r>
              <a:rPr lang="uk-UA" dirty="0" err="1"/>
              <a:t>over</a:t>
            </a:r>
            <a:r>
              <a:rPr lang="uk-UA" dirty="0"/>
              <a:t> </a:t>
            </a:r>
            <a:r>
              <a:rPr lang="uk-UA" dirty="0" err="1"/>
              <a:t>all</a:t>
            </a:r>
            <a:r>
              <a:rPr lang="uk-UA" dirty="0"/>
              <a:t> </a:t>
            </a:r>
            <a:r>
              <a:rPr lang="uk-UA" dirty="0" err="1"/>
              <a:t>combinations</a:t>
            </a:r>
            <a:r>
              <a:rPr lang="uk-UA" dirty="0"/>
              <a:t> </a:t>
            </a:r>
            <a:r>
              <a:rPr lang="uk-UA" dirty="0" err="1"/>
              <a:t>of</a:t>
            </a:r>
            <a:r>
              <a:rPr lang="uk-UA" dirty="0"/>
              <a:t> </a:t>
            </a:r>
            <a:r>
              <a:rPr lang="uk-UA" dirty="0" err="1"/>
              <a:t>three</a:t>
            </a:r>
            <a:r>
              <a:rPr lang="uk-UA" dirty="0"/>
              <a:t> </a:t>
            </a:r>
            <a:r>
              <a:rPr lang="uk-UA" dirty="0" err="1"/>
              <a:t>binary</a:t>
            </a:r>
            <a:r>
              <a:rPr lang="uk-UA" dirty="0"/>
              <a:t> </a:t>
            </a:r>
            <a:r>
              <a:rPr lang="uk-UA" dirty="0" err="1"/>
              <a:t>digits</a:t>
            </a:r>
            <a:r>
              <a:rPr lang="uk-UA" dirty="0"/>
              <a:t> </a:t>
            </a:r>
            <a:r>
              <a:rPr lang="uk-UA" dirty="0" err="1"/>
              <a:t>provides</a:t>
            </a:r>
            <a:r>
              <a:rPr lang="uk-UA" dirty="0"/>
              <a:t> 8 </a:t>
            </a:r>
            <a:r>
              <a:rPr lang="uk-UA" dirty="0" err="1"/>
              <a:t>values</a:t>
            </a:r>
            <a:r>
              <a:rPr lang="uk-UA" dirty="0"/>
              <a:t> ​​(23 = 8), </a:t>
            </a:r>
            <a:r>
              <a:rPr lang="uk-UA" dirty="0" err="1"/>
              <a:t>this</a:t>
            </a:r>
            <a:r>
              <a:rPr lang="uk-UA" dirty="0"/>
              <a:t> </a:t>
            </a:r>
            <a:r>
              <a:rPr lang="uk-UA" dirty="0" err="1"/>
              <a:t>code</a:t>
            </a:r>
            <a:r>
              <a:rPr lang="uk-UA" dirty="0"/>
              <a:t> </a:t>
            </a:r>
            <a:r>
              <a:rPr lang="uk-UA" dirty="0" err="1"/>
              <a:t>is</a:t>
            </a:r>
            <a:r>
              <a:rPr lang="uk-UA" dirty="0"/>
              <a:t> </a:t>
            </a:r>
            <a:r>
              <a:rPr lang="uk-UA" dirty="0" err="1"/>
              <a:t>called</a:t>
            </a:r>
            <a:r>
              <a:rPr lang="uk-UA" dirty="0"/>
              <a:t> </a:t>
            </a:r>
            <a:r>
              <a:rPr lang="uk-UA" dirty="0" err="1"/>
              <a:t>octal</a:t>
            </a:r>
            <a:r>
              <a:rPr lang="uk-UA" dirty="0"/>
              <a:t> </a:t>
            </a:r>
            <a:r>
              <a:rPr lang="uk-UA" dirty="0" err="1"/>
              <a:t>and</a:t>
            </a:r>
            <a:r>
              <a:rPr lang="uk-UA" dirty="0"/>
              <a:t> </a:t>
            </a:r>
            <a:r>
              <a:rPr lang="uk-UA" dirty="0" err="1"/>
              <a:t>uses</a:t>
            </a:r>
            <a:r>
              <a:rPr lang="uk-UA" dirty="0"/>
              <a:t> </a:t>
            </a:r>
            <a:r>
              <a:rPr lang="uk-UA" dirty="0" err="1"/>
              <a:t>only</a:t>
            </a:r>
            <a:r>
              <a:rPr lang="uk-UA" dirty="0"/>
              <a:t> 8 </a:t>
            </a:r>
            <a:r>
              <a:rPr lang="uk-UA" dirty="0" err="1"/>
              <a:t>digits</a:t>
            </a:r>
            <a:r>
              <a:rPr lang="uk-UA" dirty="0"/>
              <a:t> (</a:t>
            </a:r>
            <a:r>
              <a:rPr lang="uk-UA" dirty="0" err="1"/>
              <a:t>from</a:t>
            </a:r>
            <a:r>
              <a:rPr lang="uk-UA" dirty="0"/>
              <a:t> "0" </a:t>
            </a:r>
            <a:r>
              <a:rPr lang="uk-UA" dirty="0" err="1"/>
              <a:t>to</a:t>
            </a:r>
            <a:r>
              <a:rPr lang="uk-UA" dirty="0"/>
              <a:t> "7").</a:t>
            </a:r>
          </a:p>
        </p:txBody>
      </p:sp>
    </p:spTree>
    <p:extLst>
      <p:ext uri="{BB962C8B-B14F-4D97-AF65-F5344CB8AC3E}">
        <p14:creationId xmlns:p14="http://schemas.microsoft.com/office/powerpoint/2010/main" val="697094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764704"/>
            <a:ext cx="8208912" cy="2964914"/>
          </a:xfrm>
          <a:prstGeom prst="rect">
            <a:avLst/>
          </a:prstGeom>
        </p:spPr>
        <p:txBody>
          <a:bodyPr wrap="square">
            <a:spAutoFit/>
          </a:bodyPr>
          <a:lstStyle/>
          <a:p>
            <a:pPr algn="ctr"/>
            <a:r>
              <a:rPr lang="en-US" sz="2000" baseline="-25000" dirty="0">
                <a:latin typeface="Times New Roman" pitchFamily="18" charset="0"/>
                <a:cs typeface="Times New Roman" pitchFamily="18" charset="0"/>
              </a:rPr>
              <a:t>Hexadecimal number system</a:t>
            </a:r>
          </a:p>
          <a:p>
            <a:pPr algn="just"/>
            <a:r>
              <a:rPr lang="en-US" sz="2000" baseline="-25000" dirty="0">
                <a:latin typeface="Times New Roman" pitchFamily="18" charset="0"/>
                <a:cs typeface="Times New Roman" pitchFamily="18" charset="0"/>
              </a:rPr>
              <a:t>Subsequently, the grouping of four binary characters and the designation of such a group by one digit were applied in a similar way. Since iterating over all combinations of four binary digits provides 16 values ​​(24 = 16), therefore such a code is called hexadecimal and it uses 10 decimal digits (from "0" to "9") and additional digits denoted by the first letters of the Latin alphabet ("A "," B "," C "," B "," P "," E ").</a:t>
            </a:r>
          </a:p>
          <a:p>
            <a:pPr algn="just"/>
            <a:r>
              <a:rPr lang="en-US" sz="2000" baseline="-25000" dirty="0">
                <a:latin typeface="Times New Roman" pitchFamily="18" charset="0"/>
                <a:cs typeface="Times New Roman" pitchFamily="18" charset="0"/>
              </a:rPr>
              <a:t>When debugging programs and in other situations in programming, you need to convert numbers from one number system to another. Therefore, the rules of translation from various number systems have been developed. Translation rules</a:t>
            </a:r>
          </a:p>
          <a:p>
            <a:pPr algn="just"/>
            <a:r>
              <a:rPr lang="en-US" sz="2000" baseline="-25000" dirty="0">
                <a:latin typeface="Times New Roman" pitchFamily="18" charset="0"/>
                <a:cs typeface="Times New Roman" pitchFamily="18" charset="0"/>
              </a:rPr>
              <a:t>Translation from the second to the eighth and sixteenth systems</a:t>
            </a:r>
          </a:p>
          <a:p>
            <a:pPr algn="just"/>
            <a:r>
              <a:rPr lang="en-US" sz="2000" baseline="-25000" dirty="0">
                <a:latin typeface="Times New Roman" pitchFamily="18" charset="0"/>
                <a:cs typeface="Times New Roman" pitchFamily="18" charset="0"/>
              </a:rPr>
              <a:t>If the base of the new number system is equal to some power of the binary number system (8 = 23, 16 = 24), then the translation algorithm is very simple:</a:t>
            </a:r>
          </a:p>
          <a:p>
            <a:pPr algn="just"/>
            <a:r>
              <a:rPr lang="en-US" sz="2000" baseline="-25000" dirty="0">
                <a:latin typeface="Times New Roman" pitchFamily="18" charset="0"/>
                <a:cs typeface="Times New Roman" pitchFamily="18" charset="0"/>
              </a:rPr>
              <a:t>It is necessary to group from right to left binary digits (from the end of the number) in an amount equal to the exponent and replace this group of digits with the corresponding digit of the new number system (if there are not enough digits in the group, then you can supplement the number with zeros on the left).</a:t>
            </a:r>
            <a:endParaRPr lang="ru-RU" sz="2000" baseline="-25000" dirty="0">
              <a:latin typeface="Times New Roman" pitchFamily="18" charset="0"/>
              <a:cs typeface="Times New Roman" pitchFamily="18" charset="0"/>
            </a:endParaRPr>
          </a:p>
        </p:txBody>
      </p:sp>
    </p:spTree>
    <p:extLst>
      <p:ext uri="{BB962C8B-B14F-4D97-AF65-F5344CB8AC3E}">
        <p14:creationId xmlns:p14="http://schemas.microsoft.com/office/powerpoint/2010/main" val="3517309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52400"/>
            <a:ext cx="9144000" cy="1476400"/>
          </a:xfrm>
        </p:spPr>
        <p:txBody>
          <a:bodyPr>
            <a:normAutofit/>
          </a:bodyPr>
          <a:lstStyle/>
          <a:p>
            <a:r>
              <a:rPr lang="uk-UA" sz="3200" b="1" dirty="0" smtClean="0">
                <a:solidFill>
                  <a:srgbClr val="C00000"/>
                </a:solidFill>
                <a:effectLst/>
                <a:latin typeface="Times New Roman" pitchFamily="18" charset="0"/>
                <a:cs typeface="Times New Roman" pitchFamily="18" charset="0"/>
              </a:rPr>
              <a:t>             </a:t>
            </a:r>
            <a:r>
              <a:rPr lang="en-US" sz="3200" b="1" dirty="0" smtClean="0">
                <a:solidFill>
                  <a:srgbClr val="C00000"/>
                </a:solidFill>
                <a:effectLst/>
                <a:latin typeface="Times New Roman" pitchFamily="18" charset="0"/>
                <a:cs typeface="Times New Roman" pitchFamily="18" charset="0"/>
              </a:rPr>
              <a:t>Computer Fundamentals ─ Generations</a:t>
            </a:r>
            <a:r>
              <a:rPr lang="uk-UA" sz="3200" dirty="0" smtClean="0">
                <a:latin typeface="Times New Roman" pitchFamily="18" charset="0"/>
                <a:cs typeface="Times New Roman" pitchFamily="18" charset="0"/>
              </a:rPr>
              <a:t/>
            </a:r>
            <a:br>
              <a:rPr lang="uk-UA" sz="3200" dirty="0" smtClean="0">
                <a:latin typeface="Times New Roman" pitchFamily="18" charset="0"/>
                <a:cs typeface="Times New Roman" pitchFamily="18" charset="0"/>
              </a:rPr>
            </a:br>
            <a:r>
              <a:rPr lang="en-US" sz="32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Following are the main five generations of computers.</a:t>
            </a:r>
            <a:endParaRPr lang="uk-UA" sz="3200"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2" cstate="print"/>
          <a:srcRect/>
          <a:stretch>
            <a:fillRect/>
          </a:stretch>
        </p:blipFill>
        <p:spPr bwMode="auto">
          <a:xfrm>
            <a:off x="899592" y="1709426"/>
            <a:ext cx="7488832" cy="5148574"/>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6444952"/>
          </a:xfrm>
        </p:spPr>
        <p:txBody>
          <a:bodyPr>
            <a:normAutofit fontScale="90000"/>
          </a:bodyPr>
          <a:lstStyle/>
          <a:p>
            <a:r>
              <a:rPr lang="en-US" sz="28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First </a:t>
            </a:r>
            <a:r>
              <a:rPr lang="en-US" sz="2800" b="1" dirty="0" err="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GenerationComputers</a:t>
            </a:r>
            <a:r>
              <a:rPr lang="uk-UA" sz="28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8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br>
            <a:r>
              <a:rPr lang="uk-UA" sz="28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8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br>
            <a:r>
              <a:rPr lang="uk-UA" sz="28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8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br>
            <a:r>
              <a:rPr lang="uk-UA" sz="28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8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br>
            <a:r>
              <a:rPr lang="uk-UA" sz="28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8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br>
            <a:r>
              <a:rPr lang="uk-UA"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uk-UA"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The period of first generation was from 1946-1959. The computers of first generation used vacuum tubes as the basic components for memory and circuitry for CPU (Central Processing Unit). These tubes, like electric bulbs, produced a lot of heat and the installations used to fuse frequently. Therefore, they were very expensive and only large organizations were able to afford it. </a:t>
            </a:r>
            <a:r>
              <a:rPr lang="uk-UA"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uk-UA"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In this generation, mainly batch processing operating system was used. Punch cards, paper tape, and magnetic tape was used as input and output devices. The computers in this generation used machine code as the programming language.</a:t>
            </a:r>
            <a:endParaRPr lang="uk-UA" sz="28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3" name="Рисунок 2"/>
          <p:cNvPicPr/>
          <p:nvPr/>
        </p:nvPicPr>
        <p:blipFill>
          <a:blip r:embed="rId2" cstate="print"/>
          <a:srcRect/>
          <a:stretch>
            <a:fillRect/>
          </a:stretch>
        </p:blipFill>
        <p:spPr bwMode="auto">
          <a:xfrm>
            <a:off x="6660232" y="188640"/>
            <a:ext cx="2088232" cy="252028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6300936"/>
          </a:xfrm>
        </p:spPr>
        <p:txBody>
          <a:bodyPr>
            <a:noAutofit/>
          </a:bodyPr>
          <a:lstStyle/>
          <a:p>
            <a:r>
              <a:rPr lang="en-US" sz="2400" dirty="0" smtClean="0">
                <a:solidFill>
                  <a:schemeClr val="accent2">
                    <a:lumMod val="20000"/>
                    <a:lumOff val="80000"/>
                  </a:schemeClr>
                </a:solidFill>
              </a:rPr>
              <a:t>The </a:t>
            </a:r>
            <a:r>
              <a:rPr lang="uk-UA" sz="2400" dirty="0" smtClean="0">
                <a:solidFill>
                  <a:schemeClr val="accent2">
                    <a:lumMod val="20000"/>
                    <a:lumOff val="80000"/>
                  </a:schemeClr>
                </a:solidFill>
              </a:rPr>
              <a:t> </a:t>
            </a:r>
            <a:r>
              <a:rPr lang="en-US" sz="2400" dirty="0" smtClean="0">
                <a:solidFill>
                  <a:schemeClr val="accent2">
                    <a:lumMod val="20000"/>
                    <a:lumOff val="80000"/>
                  </a:schemeClr>
                </a:solidFill>
              </a:rPr>
              <a:t>main features of the first generation are: </a:t>
            </a:r>
            <a:r>
              <a:rPr lang="uk-UA" sz="2400" dirty="0" smtClean="0">
                <a:solidFill>
                  <a:schemeClr val="accent2">
                    <a:lumMod val="20000"/>
                    <a:lumOff val="80000"/>
                  </a:schemeClr>
                </a:solidFill>
              </a:rPr>
              <a:t/>
            </a:r>
            <a:br>
              <a:rPr lang="uk-UA" sz="2400" dirty="0" smtClean="0">
                <a:solidFill>
                  <a:schemeClr val="accent2">
                    <a:lumMod val="20000"/>
                    <a:lumOff val="80000"/>
                  </a:schemeClr>
                </a:solidFill>
              </a:rPr>
            </a:br>
            <a:r>
              <a:rPr lang="uk-UA" sz="2400" dirty="0" smtClean="0">
                <a:solidFill>
                  <a:srgbClr val="FFFF00"/>
                </a:solidFill>
              </a:rPr>
              <a:t/>
            </a:r>
            <a:br>
              <a:rPr lang="uk-UA" sz="2400" dirty="0" smtClean="0">
                <a:solidFill>
                  <a:srgbClr val="FFFF00"/>
                </a:solidFill>
              </a:rPr>
            </a:br>
            <a:r>
              <a:rPr lang="en-US" sz="2400" dirty="0" smtClean="0">
                <a:solidFill>
                  <a:srgbClr val="FFFF00"/>
                </a:solidFill>
                <a:sym typeface="Symbol"/>
              </a:rPr>
              <a:t></a:t>
            </a:r>
            <a:r>
              <a:rPr lang="en-US" sz="2400" dirty="0" smtClean="0">
                <a:solidFill>
                  <a:srgbClr val="FFFF00"/>
                </a:solidFill>
              </a:rPr>
              <a:t> Vacuum tube technology </a:t>
            </a:r>
            <a:r>
              <a:rPr lang="uk-UA" sz="2400" dirty="0" smtClean="0">
                <a:solidFill>
                  <a:srgbClr val="FFFF00"/>
                </a:solidFill>
              </a:rPr>
              <a:t/>
            </a:r>
            <a:br>
              <a:rPr lang="uk-UA" sz="2400" dirty="0" smtClean="0">
                <a:solidFill>
                  <a:srgbClr val="FFFF00"/>
                </a:solidFill>
              </a:rPr>
            </a:br>
            <a:r>
              <a:rPr lang="en-US" sz="2400" dirty="0" smtClean="0">
                <a:solidFill>
                  <a:srgbClr val="FFFF00"/>
                </a:solidFill>
                <a:sym typeface="Symbol"/>
              </a:rPr>
              <a:t></a:t>
            </a:r>
            <a:r>
              <a:rPr lang="en-US" sz="2400" dirty="0" smtClean="0">
                <a:solidFill>
                  <a:srgbClr val="FFFF00"/>
                </a:solidFill>
              </a:rPr>
              <a:t> Unreliable </a:t>
            </a:r>
            <a:r>
              <a:rPr lang="uk-UA" sz="2400" dirty="0" smtClean="0">
                <a:solidFill>
                  <a:srgbClr val="FFFF00"/>
                </a:solidFill>
              </a:rPr>
              <a:t/>
            </a:r>
            <a:br>
              <a:rPr lang="uk-UA" sz="2400" dirty="0" smtClean="0">
                <a:solidFill>
                  <a:srgbClr val="FFFF00"/>
                </a:solidFill>
              </a:rPr>
            </a:br>
            <a:r>
              <a:rPr lang="en-US" sz="2400" dirty="0" smtClean="0">
                <a:solidFill>
                  <a:srgbClr val="FFFF00"/>
                </a:solidFill>
                <a:sym typeface="Symbol"/>
              </a:rPr>
              <a:t></a:t>
            </a:r>
            <a:r>
              <a:rPr lang="en-US" sz="2400" dirty="0" smtClean="0">
                <a:solidFill>
                  <a:srgbClr val="FFFF00"/>
                </a:solidFill>
              </a:rPr>
              <a:t> Supported machine language only </a:t>
            </a:r>
            <a:r>
              <a:rPr lang="uk-UA" sz="2400" dirty="0" smtClean="0">
                <a:solidFill>
                  <a:srgbClr val="FFFF00"/>
                </a:solidFill>
              </a:rPr>
              <a:t/>
            </a:r>
            <a:br>
              <a:rPr lang="uk-UA" sz="2400" dirty="0" smtClean="0">
                <a:solidFill>
                  <a:srgbClr val="FFFF00"/>
                </a:solidFill>
              </a:rPr>
            </a:br>
            <a:r>
              <a:rPr lang="en-US" sz="2400" dirty="0" smtClean="0">
                <a:solidFill>
                  <a:srgbClr val="FFFF00"/>
                </a:solidFill>
                <a:sym typeface="Symbol"/>
              </a:rPr>
              <a:t></a:t>
            </a:r>
            <a:r>
              <a:rPr lang="en-US" sz="2400" dirty="0" smtClean="0">
                <a:solidFill>
                  <a:srgbClr val="FFFF00"/>
                </a:solidFill>
              </a:rPr>
              <a:t> Very costly </a:t>
            </a:r>
            <a:r>
              <a:rPr lang="uk-UA" sz="2400" dirty="0" smtClean="0">
                <a:solidFill>
                  <a:srgbClr val="FFFF00"/>
                </a:solidFill>
              </a:rPr>
              <a:t/>
            </a:r>
            <a:br>
              <a:rPr lang="uk-UA" sz="2400" dirty="0" smtClean="0">
                <a:solidFill>
                  <a:srgbClr val="FFFF00"/>
                </a:solidFill>
              </a:rPr>
            </a:br>
            <a:r>
              <a:rPr lang="en-US" sz="2400" dirty="0" smtClean="0">
                <a:solidFill>
                  <a:srgbClr val="FFFF00"/>
                </a:solidFill>
                <a:sym typeface="Symbol"/>
              </a:rPr>
              <a:t></a:t>
            </a:r>
            <a:r>
              <a:rPr lang="en-US" sz="2400" dirty="0" smtClean="0">
                <a:solidFill>
                  <a:srgbClr val="FFFF00"/>
                </a:solidFill>
              </a:rPr>
              <a:t> Generated a lot of heat </a:t>
            </a:r>
            <a:r>
              <a:rPr lang="uk-UA" sz="2400" dirty="0" smtClean="0">
                <a:solidFill>
                  <a:srgbClr val="FFFF00"/>
                </a:solidFill>
              </a:rPr>
              <a:t/>
            </a:r>
            <a:br>
              <a:rPr lang="uk-UA" sz="2400" dirty="0" smtClean="0">
                <a:solidFill>
                  <a:srgbClr val="FFFF00"/>
                </a:solidFill>
              </a:rPr>
            </a:br>
            <a:r>
              <a:rPr lang="en-US" sz="2400" dirty="0" smtClean="0">
                <a:solidFill>
                  <a:srgbClr val="FFFF00"/>
                </a:solidFill>
                <a:sym typeface="Symbol"/>
              </a:rPr>
              <a:t></a:t>
            </a:r>
            <a:r>
              <a:rPr lang="en-US" sz="2400" dirty="0" smtClean="0">
                <a:solidFill>
                  <a:srgbClr val="FFFF00"/>
                </a:solidFill>
              </a:rPr>
              <a:t> Slow input and output devices </a:t>
            </a:r>
            <a:r>
              <a:rPr lang="uk-UA" sz="2400" dirty="0" smtClean="0">
                <a:solidFill>
                  <a:srgbClr val="FFFF00"/>
                </a:solidFill>
              </a:rPr>
              <a:t/>
            </a:r>
            <a:br>
              <a:rPr lang="uk-UA" sz="2400" dirty="0" smtClean="0">
                <a:solidFill>
                  <a:srgbClr val="FFFF00"/>
                </a:solidFill>
              </a:rPr>
            </a:br>
            <a:r>
              <a:rPr lang="en-US" sz="2400" dirty="0" smtClean="0">
                <a:solidFill>
                  <a:srgbClr val="FFFF00"/>
                </a:solidFill>
                <a:sym typeface="Symbol"/>
              </a:rPr>
              <a:t></a:t>
            </a:r>
            <a:r>
              <a:rPr lang="en-US" sz="2400" dirty="0" smtClean="0">
                <a:solidFill>
                  <a:srgbClr val="FFFF00"/>
                </a:solidFill>
              </a:rPr>
              <a:t> Huge size </a:t>
            </a:r>
            <a:r>
              <a:rPr lang="uk-UA" sz="2400" dirty="0" smtClean="0">
                <a:solidFill>
                  <a:srgbClr val="FFFF00"/>
                </a:solidFill>
              </a:rPr>
              <a:t/>
            </a:r>
            <a:br>
              <a:rPr lang="uk-UA" sz="2400" dirty="0" smtClean="0">
                <a:solidFill>
                  <a:srgbClr val="FFFF00"/>
                </a:solidFill>
              </a:rPr>
            </a:br>
            <a:r>
              <a:rPr lang="en-US" sz="2400" dirty="0" smtClean="0">
                <a:solidFill>
                  <a:srgbClr val="FFFF00"/>
                </a:solidFill>
                <a:sym typeface="Symbol"/>
              </a:rPr>
              <a:t></a:t>
            </a:r>
            <a:r>
              <a:rPr lang="en-US" sz="2400" dirty="0" smtClean="0">
                <a:solidFill>
                  <a:srgbClr val="FFFF00"/>
                </a:solidFill>
              </a:rPr>
              <a:t> Need of AC </a:t>
            </a:r>
            <a:r>
              <a:rPr lang="uk-UA" sz="2400" dirty="0" smtClean="0">
                <a:solidFill>
                  <a:srgbClr val="FFFF00"/>
                </a:solidFill>
              </a:rPr>
              <a:t/>
            </a:r>
            <a:br>
              <a:rPr lang="uk-UA" sz="2400" dirty="0" smtClean="0">
                <a:solidFill>
                  <a:srgbClr val="FFFF00"/>
                </a:solidFill>
              </a:rPr>
            </a:br>
            <a:r>
              <a:rPr lang="en-US" sz="2400" dirty="0" smtClean="0">
                <a:solidFill>
                  <a:srgbClr val="FFFF00"/>
                </a:solidFill>
                <a:sym typeface="Symbol"/>
              </a:rPr>
              <a:t></a:t>
            </a:r>
            <a:r>
              <a:rPr lang="en-US" sz="2400" dirty="0" smtClean="0">
                <a:solidFill>
                  <a:srgbClr val="FFFF00"/>
                </a:solidFill>
              </a:rPr>
              <a:t> Non-portable </a:t>
            </a:r>
            <a:r>
              <a:rPr lang="uk-UA" sz="2400" dirty="0" smtClean="0">
                <a:solidFill>
                  <a:srgbClr val="FFFF00"/>
                </a:solidFill>
              </a:rPr>
              <a:t/>
            </a:r>
            <a:br>
              <a:rPr lang="uk-UA" sz="2400" dirty="0" smtClean="0">
                <a:solidFill>
                  <a:srgbClr val="FFFF00"/>
                </a:solidFill>
              </a:rPr>
            </a:br>
            <a:r>
              <a:rPr lang="en-US" sz="2400" dirty="0" smtClean="0">
                <a:solidFill>
                  <a:srgbClr val="FFFF00"/>
                </a:solidFill>
                <a:sym typeface="Symbol"/>
              </a:rPr>
              <a:t></a:t>
            </a:r>
            <a:r>
              <a:rPr lang="en-US" sz="2400" dirty="0" smtClean="0">
                <a:solidFill>
                  <a:srgbClr val="FFFF00"/>
                </a:solidFill>
              </a:rPr>
              <a:t> Consumed a lot of electricity </a:t>
            </a:r>
            <a:r>
              <a:rPr lang="uk-UA" sz="2400" dirty="0" smtClean="0">
                <a:solidFill>
                  <a:srgbClr val="FFFF00"/>
                </a:solidFill>
              </a:rPr>
              <a:t/>
            </a:r>
            <a:br>
              <a:rPr lang="uk-UA" sz="2400" dirty="0" smtClean="0">
                <a:solidFill>
                  <a:srgbClr val="FFFF00"/>
                </a:solidFill>
              </a:rPr>
            </a:br>
            <a:r>
              <a:rPr lang="en-US" sz="2400" dirty="0" smtClean="0">
                <a:solidFill>
                  <a:srgbClr val="FFFF00"/>
                </a:solidFill>
              </a:rPr>
              <a:t> </a:t>
            </a:r>
            <a:r>
              <a:rPr lang="uk-UA" sz="2400" dirty="0" smtClean="0">
                <a:solidFill>
                  <a:srgbClr val="FFFF00"/>
                </a:solidFill>
              </a:rPr>
              <a:t/>
            </a:r>
            <a:br>
              <a:rPr lang="uk-UA" sz="2400" dirty="0" smtClean="0">
                <a:solidFill>
                  <a:srgbClr val="FFFF00"/>
                </a:solidFill>
              </a:rPr>
            </a:br>
            <a:r>
              <a:rPr lang="en-US" sz="2400" dirty="0" smtClean="0">
                <a:solidFill>
                  <a:schemeClr val="accent2">
                    <a:lumMod val="20000"/>
                    <a:lumOff val="80000"/>
                  </a:schemeClr>
                </a:solidFill>
              </a:rPr>
              <a:t>Some computers of this generation were: </a:t>
            </a:r>
            <a:r>
              <a:rPr lang="uk-UA" sz="2400" dirty="0" smtClean="0">
                <a:solidFill>
                  <a:srgbClr val="FFFF00"/>
                </a:solidFill>
              </a:rPr>
              <a:t/>
            </a:r>
            <a:br>
              <a:rPr lang="uk-UA" sz="2400" dirty="0" smtClean="0">
                <a:solidFill>
                  <a:srgbClr val="FFFF00"/>
                </a:solidFill>
              </a:rPr>
            </a:br>
            <a:r>
              <a:rPr lang="uk-UA" sz="2400" dirty="0" smtClean="0">
                <a:solidFill>
                  <a:srgbClr val="FFFF00"/>
                </a:solidFill>
              </a:rPr>
              <a:t/>
            </a:r>
            <a:br>
              <a:rPr lang="uk-UA" sz="2400" dirty="0" smtClean="0">
                <a:solidFill>
                  <a:srgbClr val="FFFF00"/>
                </a:solidFill>
              </a:rPr>
            </a:br>
            <a:r>
              <a:rPr lang="en-US" sz="2400" dirty="0" smtClean="0">
                <a:solidFill>
                  <a:srgbClr val="FFFF00"/>
                </a:solidFill>
                <a:sym typeface="Symbol"/>
              </a:rPr>
              <a:t></a:t>
            </a:r>
            <a:r>
              <a:rPr lang="en-US" sz="2400" dirty="0" smtClean="0">
                <a:solidFill>
                  <a:srgbClr val="FFFF00"/>
                </a:solidFill>
              </a:rPr>
              <a:t> ENIAC </a:t>
            </a:r>
            <a:r>
              <a:rPr lang="uk-UA" sz="2400" dirty="0" smtClean="0">
                <a:solidFill>
                  <a:srgbClr val="FFFF00"/>
                </a:solidFill>
              </a:rPr>
              <a:t> </a:t>
            </a:r>
            <a:r>
              <a:rPr lang="en-US" sz="2400" dirty="0" smtClean="0">
                <a:solidFill>
                  <a:srgbClr val="FFFF00"/>
                </a:solidFill>
                <a:sym typeface="Symbol"/>
              </a:rPr>
              <a:t></a:t>
            </a:r>
            <a:r>
              <a:rPr lang="en-US" sz="2400" dirty="0" smtClean="0">
                <a:solidFill>
                  <a:srgbClr val="FFFF00"/>
                </a:solidFill>
              </a:rPr>
              <a:t> EDVAC </a:t>
            </a:r>
            <a:r>
              <a:rPr lang="uk-UA" sz="2400" dirty="0" smtClean="0">
                <a:solidFill>
                  <a:srgbClr val="FFFF00"/>
                </a:solidFill>
              </a:rPr>
              <a:t> </a:t>
            </a:r>
            <a:r>
              <a:rPr lang="en-US" sz="2400" dirty="0" smtClean="0">
                <a:solidFill>
                  <a:srgbClr val="FFFF00"/>
                </a:solidFill>
                <a:sym typeface="Symbol"/>
              </a:rPr>
              <a:t></a:t>
            </a:r>
            <a:r>
              <a:rPr lang="en-US" sz="2400" dirty="0" smtClean="0">
                <a:solidFill>
                  <a:srgbClr val="FFFF00"/>
                </a:solidFill>
              </a:rPr>
              <a:t> UNIVAC </a:t>
            </a:r>
            <a:r>
              <a:rPr lang="uk-UA" sz="2400" dirty="0" smtClean="0">
                <a:solidFill>
                  <a:srgbClr val="FFFF00"/>
                </a:solidFill>
              </a:rPr>
              <a:t> </a:t>
            </a:r>
            <a:r>
              <a:rPr lang="en-US" sz="2400" dirty="0" smtClean="0">
                <a:solidFill>
                  <a:srgbClr val="FFFF00"/>
                </a:solidFill>
                <a:sym typeface="Symbol"/>
              </a:rPr>
              <a:t></a:t>
            </a:r>
            <a:r>
              <a:rPr lang="en-US" sz="2400" dirty="0" smtClean="0">
                <a:solidFill>
                  <a:srgbClr val="FFFF00"/>
                </a:solidFill>
              </a:rPr>
              <a:t> IBM-701 </a:t>
            </a:r>
            <a:r>
              <a:rPr lang="uk-UA" sz="2400" dirty="0" smtClean="0">
                <a:solidFill>
                  <a:srgbClr val="FFFF00"/>
                </a:solidFill>
              </a:rPr>
              <a:t> </a:t>
            </a:r>
            <a:r>
              <a:rPr lang="en-US" sz="2400" dirty="0" smtClean="0">
                <a:solidFill>
                  <a:srgbClr val="FFFF00"/>
                </a:solidFill>
                <a:sym typeface="Symbol"/>
              </a:rPr>
              <a:t></a:t>
            </a:r>
            <a:r>
              <a:rPr lang="en-US" sz="2400" dirty="0" smtClean="0">
                <a:solidFill>
                  <a:srgbClr val="FFFF00"/>
                </a:solidFill>
              </a:rPr>
              <a:t> IBM-650</a:t>
            </a:r>
            <a:endParaRPr lang="uk-UA" sz="2400" dirty="0">
              <a:solidFill>
                <a:srgbClr val="FFFF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6516960"/>
          </a:xfrm>
        </p:spPr>
        <p:txBody>
          <a:bodyPr>
            <a:normAutofit fontScale="90000"/>
          </a:bodyPr>
          <a:lstStyle/>
          <a:p>
            <a:r>
              <a:rPr lang="en-US" sz="28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Second Generation Computers</a:t>
            </a: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t>
            </a:r>
            <a:r>
              <a:rPr lang="uk-UA" sz="2800" dirty="0" smtClean="0">
                <a:latin typeface="Times New Roman" pitchFamily="18" charset="0"/>
                <a:cs typeface="Times New Roman" pitchFamily="18" charset="0"/>
              </a:rPr>
              <a:t/>
            </a:r>
            <a:br>
              <a:rPr lang="uk-UA" sz="2800" dirty="0" smtClean="0">
                <a:latin typeface="Times New Roman" pitchFamily="18" charset="0"/>
                <a:cs typeface="Times New Roman" pitchFamily="18" charset="0"/>
              </a:rPr>
            </a:br>
            <a:r>
              <a:rPr lang="en-US"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The period of second generation was from 1959-1965. In this generation, transistors were used that were cheaper, consumed less power, more compact in size, more reliable and faster than the first generation machines made of vacuum tubes. In this generation, magnetic cores were used as the primary memory and magnetic tape and magnetic disks as secondary storage devices. In this generation, assembly language and high-level programming languages like FORTRAN, COBOL were used. The computers used batch processing and multiprogramming operating system.</a:t>
            </a:r>
            <a:endParaRPr lang="uk-UA" sz="28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3" name="Рисунок 2"/>
          <p:cNvPicPr/>
          <p:nvPr/>
        </p:nvPicPr>
        <p:blipFill>
          <a:blip r:embed="rId2" cstate="print"/>
          <a:srcRect/>
          <a:stretch>
            <a:fillRect/>
          </a:stretch>
        </p:blipFill>
        <p:spPr bwMode="auto">
          <a:xfrm>
            <a:off x="2915816" y="548680"/>
            <a:ext cx="3456384" cy="2592288"/>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bwMode="auto">
          <a:xfrm>
            <a:off x="179512" y="744297"/>
            <a:ext cx="8762896"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accent2">
                    <a:lumMod val="20000"/>
                    <a:lumOff val="80000"/>
                  </a:schemeClr>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The main features of second generation are: </a:t>
            </a:r>
            <a:endParaRPr kumimoji="0" lang="uk-UA" sz="2400" b="0" i="0" u="none" strike="noStrike" cap="none" normalizeH="0" baseline="0" dirty="0" smtClean="0">
              <a:ln>
                <a:noFill/>
              </a:ln>
              <a:solidFill>
                <a:schemeClr val="accent2">
                  <a:lumMod val="20000"/>
                  <a:lumOff val="80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lvl="0" indent="269875"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sym typeface="Symbol" pitchFamily="18" charset="2"/>
              </a:rPr>
              <a:t></a:t>
            </a:r>
            <a:r>
              <a:rPr kumimoji="0" lang="en-US"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 Use of transistors </a:t>
            </a:r>
            <a:endParaRPr kumimoji="0" lang="uk-UA"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pitchFamily="18" charset="2"/>
            </a:endParaRPr>
          </a:p>
          <a:p>
            <a:pPr marL="0" marR="0" lvl="0" indent="269875"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sym typeface="Symbol" pitchFamily="18" charset="2"/>
              </a:rPr>
              <a:t></a:t>
            </a:r>
            <a:r>
              <a:rPr kumimoji="0" lang="en-US"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 Reliable in comparison to first generation computers </a:t>
            </a:r>
            <a:endParaRPr kumimoji="0" lang="uk-UA"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pitchFamily="18" charset="2"/>
            </a:endParaRPr>
          </a:p>
          <a:p>
            <a:pPr marL="0" marR="0" lvl="0" indent="269875"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sym typeface="Symbol" pitchFamily="18" charset="2"/>
              </a:rPr>
              <a:t></a:t>
            </a:r>
            <a:r>
              <a:rPr kumimoji="0" lang="en-US"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 Smaller size as compared to first generation computers </a:t>
            </a:r>
            <a:endParaRPr kumimoji="0" lang="uk-UA"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pitchFamily="18" charset="2"/>
            </a:endParaRPr>
          </a:p>
          <a:p>
            <a:pPr marL="0" marR="0" lvl="0" indent="269875"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sym typeface="Symbol" pitchFamily="18" charset="2"/>
              </a:rPr>
              <a:t></a:t>
            </a:r>
            <a:r>
              <a:rPr kumimoji="0" lang="en-US"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 Generated less heat as compared to first generation computers </a:t>
            </a:r>
            <a:endParaRPr kumimoji="0" lang="uk-UA"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pitchFamily="18" charset="2"/>
            </a:endParaRPr>
          </a:p>
          <a:p>
            <a:pPr marL="0" marR="0" lvl="0" indent="269875"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sym typeface="Symbol" pitchFamily="18" charset="2"/>
              </a:rPr>
              <a:t></a:t>
            </a:r>
            <a:r>
              <a:rPr kumimoji="0" lang="en-US"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 Consumed less electricity as compared to first generation computers </a:t>
            </a:r>
            <a:endParaRPr kumimoji="0" lang="uk-UA"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pitchFamily="18" charset="2"/>
            </a:endParaRPr>
          </a:p>
          <a:p>
            <a:pPr marL="0" marR="0" lvl="0" indent="269875"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sym typeface="Symbol" pitchFamily="18" charset="2"/>
              </a:rPr>
              <a:t></a:t>
            </a:r>
            <a:r>
              <a:rPr kumimoji="0" lang="en-US"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 Faster than first generation computers </a:t>
            </a:r>
            <a:endParaRPr kumimoji="0" lang="uk-UA"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pitchFamily="18" charset="2"/>
            </a:endParaRPr>
          </a:p>
          <a:p>
            <a:pPr marL="0" marR="0" lvl="0" indent="269875"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sym typeface="Symbol" pitchFamily="18" charset="2"/>
              </a:rPr>
              <a:t></a:t>
            </a:r>
            <a:r>
              <a:rPr kumimoji="0" lang="en-US"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 Still very costly </a:t>
            </a:r>
            <a:endParaRPr kumimoji="0" lang="uk-UA"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pitchFamily="18" charset="2"/>
            </a:endParaRPr>
          </a:p>
          <a:p>
            <a:pPr marL="0" marR="0" lvl="0" indent="269875"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sym typeface="Symbol" pitchFamily="18" charset="2"/>
              </a:rPr>
              <a:t></a:t>
            </a:r>
            <a:r>
              <a:rPr kumimoji="0" lang="en-US"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 AC required </a:t>
            </a:r>
            <a:endParaRPr kumimoji="0" lang="uk-UA"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pitchFamily="18" charset="2"/>
            </a:endParaRPr>
          </a:p>
          <a:p>
            <a:pPr marL="0" marR="0" lvl="0" indent="269875"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sym typeface="Symbol" pitchFamily="18" charset="2"/>
              </a:rPr>
              <a:t></a:t>
            </a:r>
            <a:r>
              <a:rPr kumimoji="0" lang="en-US"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 Supported machine and assembly languages </a:t>
            </a:r>
            <a:endParaRPr kumimoji="0" lang="uk-UA" sz="24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pitchFamily="18" charset="2"/>
            </a:endParaRPr>
          </a:p>
          <a:p>
            <a:pPr marL="0" marR="0" lvl="0" indent="269875" algn="l" defTabSz="914400" rtl="0" eaLnBrk="0" fontAlgn="base" latinLnBrk="0" hangingPunct="0">
              <a:lnSpc>
                <a:spcPct val="100000"/>
              </a:lnSpc>
              <a:spcBef>
                <a:spcPct val="0"/>
              </a:spcBef>
              <a:spcAft>
                <a:spcPct val="0"/>
              </a:spcAft>
              <a:buClrTx/>
              <a:buSzTx/>
              <a:buFontTx/>
              <a:buNone/>
              <a:tabLst/>
            </a:pPr>
            <a:r>
              <a:rPr kumimoji="0" lang="uk-UA" sz="2400" b="0" i="0" u="none" strike="noStrike" cap="none" normalizeH="0" baseline="0" dirty="0" smtClean="0">
                <a:ln>
                  <a:noFill/>
                </a:ln>
                <a:solidFill>
                  <a:schemeClr val="tx1"/>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sym typeface="Symbol" pitchFamily="18" charset="2"/>
              </a:rPr>
              <a:t/>
            </a:r>
            <a:br>
              <a:rPr kumimoji="0" lang="uk-UA" sz="2400" b="0" i="0" u="none" strike="noStrike" cap="none" normalizeH="0" baseline="0" dirty="0" smtClean="0">
                <a:ln>
                  <a:noFill/>
                </a:ln>
                <a:solidFill>
                  <a:schemeClr val="tx1"/>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sym typeface="Symbol" pitchFamily="18" charset="2"/>
              </a:rPr>
            </a:br>
            <a:r>
              <a:rPr kumimoji="0" lang="en-US" sz="2400" b="0" i="0" u="none" strike="noStrike" cap="none" normalizeH="0" baseline="0" dirty="0" smtClean="0">
                <a:ln>
                  <a:noFill/>
                </a:ln>
                <a:solidFill>
                  <a:schemeClr val="accent2">
                    <a:lumMod val="20000"/>
                    <a:lumOff val="80000"/>
                  </a:schemeClr>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sym typeface="Symbol" pitchFamily="18" charset="2"/>
              </a:rPr>
              <a:t>Some computers of this generation were: </a:t>
            </a:r>
            <a:endParaRPr kumimoji="0" lang="uk-UA" sz="2400" b="0" i="0" u="none" strike="noStrike" cap="none" normalizeH="0" baseline="0" dirty="0" smtClean="0">
              <a:ln>
                <a:noFill/>
              </a:ln>
              <a:solidFill>
                <a:schemeClr val="accent2">
                  <a:lumMod val="20000"/>
                  <a:lumOff val="80000"/>
                </a:schemeClr>
              </a:solidFill>
              <a:effectLst>
                <a:outerShdw blurRad="38100" dist="38100" dir="2700000" algn="tl">
                  <a:srgbClr val="000000">
                    <a:alpha val="43137"/>
                  </a:srgbClr>
                </a:outerShdw>
              </a:effectLst>
              <a:latin typeface="Times New Roman" pitchFamily="18" charset="0"/>
              <a:cs typeface="Times New Roman" pitchFamily="18" charset="0"/>
              <a:sym typeface="Symbol" pitchFamily="18" charset="2"/>
            </a:endParaRPr>
          </a:p>
          <a:p>
            <a:pPr marL="0" marR="0" lvl="0" indent="269875"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sym typeface="Symbol" pitchFamily="18" charset="2"/>
              </a:rPr>
              <a:t></a:t>
            </a:r>
            <a:r>
              <a:rPr kumimoji="0" lang="en-US" sz="2400" b="0"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 IBM 1620 </a:t>
            </a:r>
            <a:r>
              <a:rPr lang="uk-UA" sz="2400" dirty="0" smtClean="0">
                <a:ln>
                  <a:noFill/>
                </a:ln>
                <a:solidFill>
                  <a:srgbClr val="FFFF00"/>
                </a:solidFill>
                <a:effectLst/>
                <a:latin typeface="Times New Roman" pitchFamily="18" charset="0"/>
                <a:cs typeface="Times New Roman" pitchFamily="18" charset="0"/>
                <a:sym typeface="Symbol" pitchFamily="18" charset="2"/>
              </a:rPr>
              <a:t> </a:t>
            </a:r>
            <a:r>
              <a:rPr kumimoji="0" lang="en-US" sz="2400" b="0"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sym typeface="Symbol" pitchFamily="18" charset="2"/>
              </a:rPr>
              <a:t></a:t>
            </a:r>
            <a:r>
              <a:rPr kumimoji="0" lang="en-US" sz="2400" b="0"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 IBM 7094 </a:t>
            </a:r>
            <a:r>
              <a:rPr lang="uk-UA" sz="2400" dirty="0" smtClean="0">
                <a:ln>
                  <a:noFill/>
                </a:ln>
                <a:solidFill>
                  <a:srgbClr val="FFFF00"/>
                </a:solidFill>
                <a:effectLst/>
                <a:latin typeface="Times New Roman" pitchFamily="18" charset="0"/>
                <a:cs typeface="Times New Roman" pitchFamily="18" charset="0"/>
                <a:sym typeface="Symbol" pitchFamily="18" charset="2"/>
              </a:rPr>
              <a:t> </a:t>
            </a:r>
            <a:r>
              <a:rPr kumimoji="0" lang="en-US" sz="2400" b="0"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sym typeface="Symbol" pitchFamily="18" charset="2"/>
              </a:rPr>
              <a:t></a:t>
            </a:r>
            <a:r>
              <a:rPr kumimoji="0" lang="en-US" sz="2400" b="0"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 CDC 1604 </a:t>
            </a:r>
            <a:r>
              <a:rPr lang="uk-UA" sz="2400" dirty="0" smtClean="0">
                <a:ln>
                  <a:noFill/>
                </a:ln>
                <a:solidFill>
                  <a:srgbClr val="FFFF00"/>
                </a:solidFill>
                <a:effectLst/>
                <a:latin typeface="Times New Roman" pitchFamily="18" charset="0"/>
                <a:cs typeface="Times New Roman" pitchFamily="18" charset="0"/>
                <a:sym typeface="Symbol" pitchFamily="18" charset="2"/>
              </a:rPr>
              <a:t> </a:t>
            </a:r>
            <a:r>
              <a:rPr kumimoji="0" lang="en-US" sz="2400" b="0"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sym typeface="Symbol" pitchFamily="18" charset="2"/>
              </a:rPr>
              <a:t></a:t>
            </a:r>
            <a:r>
              <a:rPr kumimoji="0" lang="en-US" sz="2400" b="0"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 CDC 3600 </a:t>
            </a:r>
            <a:r>
              <a:rPr lang="uk-UA" sz="2400" dirty="0" smtClean="0">
                <a:ln>
                  <a:noFill/>
                </a:ln>
                <a:solidFill>
                  <a:srgbClr val="FFFF00"/>
                </a:solidFill>
                <a:effectLst/>
                <a:latin typeface="Times New Roman" pitchFamily="18" charset="0"/>
                <a:ea typeface="Calibri" pitchFamily="34" charset="0"/>
                <a:cs typeface="Times New Roman" pitchFamily="18" charset="0"/>
                <a:sym typeface="Symbol" pitchFamily="18" charset="2"/>
              </a:rPr>
              <a:t> </a:t>
            </a:r>
            <a:r>
              <a:rPr kumimoji="0" lang="en-US" sz="2400" b="0"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sym typeface="Symbol" pitchFamily="18" charset="2"/>
              </a:rPr>
              <a:t></a:t>
            </a:r>
            <a:r>
              <a:rPr kumimoji="0" lang="en-US" sz="2400" b="0"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 UNIVAC 1108</a:t>
            </a:r>
            <a:r>
              <a:rPr kumimoji="0" lang="uk-UA" sz="2400" b="0" i="0" u="none" strike="noStrike" cap="none" normalizeH="0" baseline="0" dirty="0" smtClean="0">
                <a:ln>
                  <a:noFill/>
                </a:ln>
                <a:solidFill>
                  <a:srgbClr val="FFFF00"/>
                </a:solidFill>
                <a:effectLst/>
                <a:latin typeface="Times New Roman" pitchFamily="18" charset="0"/>
                <a:cs typeface="Times New Roman" pitchFamily="18" charset="0"/>
                <a:sym typeface="Symbol" pitchFamily="18" charset="2"/>
              </a:rPr>
              <a:t> </a:t>
            </a:r>
            <a:endParaRPr kumimoji="0" lang="uk-UA" sz="2400" b="0"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sym typeface="Symbol" pitchFamily="18" charset="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6516960"/>
          </a:xfrm>
        </p:spPr>
        <p:txBody>
          <a:bodyPr>
            <a:normAutofit fontScale="90000"/>
          </a:bodyPr>
          <a:lstStyle/>
          <a:p>
            <a:r>
              <a:rPr lang="en-US" sz="28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Third </a:t>
            </a:r>
            <a:r>
              <a:rPr lang="en-US" sz="2800" b="1" dirty="0" err="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GenerationComputers</a:t>
            </a: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uk-UA" sz="2800" dirty="0" smtClean="0">
                <a:latin typeface="Times New Roman" pitchFamily="18" charset="0"/>
                <a:cs typeface="Times New Roman" pitchFamily="18" charset="0"/>
              </a:rPr>
              <a:t/>
            </a:r>
            <a:br>
              <a:rPr lang="uk-UA" sz="2800" dirty="0" smtClean="0">
                <a:latin typeface="Times New Roman" pitchFamily="18" charset="0"/>
                <a:cs typeface="Times New Roman" pitchFamily="18" charset="0"/>
              </a:rPr>
            </a:br>
            <a:r>
              <a:rPr lang="en-US"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The period of third generation was from 1965-1971. The computers of third generation used Integrated Circuits (ICs) in place of transistors. A single IC has many transistors, resistors, and capacitors along with the associated circuitry. The IC was invented by Jack Kilby. This development made computers smaller in size, reliable, and efficient. In this generation remote processing, time-sharing, multi-programming operating system were used. High-level languages (FORTRAN-II TO IV, COBOL, PASCAL PL/1, BASIC, ALGOL-68 etc.) were used during this generation.</a:t>
            </a:r>
            <a:endParaRPr lang="uk-UA" sz="28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4" name="Рисунок 3"/>
          <p:cNvPicPr/>
          <p:nvPr/>
        </p:nvPicPr>
        <p:blipFill>
          <a:blip r:embed="rId2" cstate="print"/>
          <a:srcRect/>
          <a:stretch>
            <a:fillRect/>
          </a:stretch>
        </p:blipFill>
        <p:spPr bwMode="auto">
          <a:xfrm>
            <a:off x="2771800" y="548680"/>
            <a:ext cx="3384376" cy="252028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52400"/>
            <a:ext cx="9144000" cy="6705600"/>
          </a:xfrm>
        </p:spPr>
        <p:txBody>
          <a:bodyPr>
            <a:noAutofit/>
          </a:bodyPr>
          <a:lstStyle/>
          <a:p>
            <a:r>
              <a:rPr lang="en-US" sz="2400" dirty="0" smtClean="0">
                <a:solidFill>
                  <a:schemeClr val="accent1">
                    <a:lumMod val="20000"/>
                    <a:lumOff val="80000"/>
                  </a:schemeClr>
                </a:solidFill>
                <a:effectLst>
                  <a:outerShdw blurRad="38100" dist="38100" dir="2700000" algn="tl">
                    <a:srgbClr val="000000">
                      <a:alpha val="43137"/>
                    </a:srgbClr>
                  </a:outerShdw>
                </a:effectLst>
                <a:latin typeface="Times New Roman" pitchFamily="18" charset="0"/>
                <a:cs typeface="Times New Roman" pitchFamily="18" charset="0"/>
              </a:rPr>
              <a:t>The main features of third generation are: </a:t>
            </a:r>
            <a:r>
              <a:rPr lang="uk-UA" sz="2400" dirty="0" smtClean="0">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IC used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More reliable in comparison to previous two generations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Smaller size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Generated less heat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Faster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Lesser maintenance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Costly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AC required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Consumed lesser electricity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Supported high-level language </a:t>
            </a:r>
            <a:r>
              <a:rPr lang="uk-UA" sz="2400" dirty="0" smtClean="0">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uk-UA" sz="2400" dirty="0" smtClean="0">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chemeClr val="accent1">
                    <a:lumMod val="20000"/>
                    <a:lumOff val="80000"/>
                  </a:schemeClr>
                </a:solidFill>
                <a:effectLst>
                  <a:outerShdw blurRad="38100" dist="38100" dir="2700000" algn="tl">
                    <a:srgbClr val="000000">
                      <a:alpha val="43137"/>
                    </a:srgbClr>
                  </a:outerShdw>
                </a:effectLst>
                <a:latin typeface="Times New Roman" pitchFamily="18" charset="0"/>
                <a:cs typeface="Times New Roman" pitchFamily="18" charset="0"/>
              </a:rPr>
              <a:t>Some computers of this generation were: </a:t>
            </a:r>
            <a:r>
              <a:rPr lang="uk-UA" sz="2400" dirty="0" smtClean="0">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IBM-360 series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Honeywell-6000 series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PDP (Personal Data Processor)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IBM-370/168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TDC-316</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endParaRPr lang="uk-UA" sz="24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6705600"/>
          </a:xfrm>
        </p:spPr>
        <p:txBody>
          <a:bodyPr>
            <a:normAutofit fontScale="90000"/>
          </a:bodyPr>
          <a:lstStyle/>
          <a:p>
            <a:r>
              <a:rPr lang="en-US" sz="28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Fourth </a:t>
            </a:r>
            <a:r>
              <a:rPr lang="en-US" sz="2800" b="1" dirty="0" err="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GenerationComputers</a:t>
            </a:r>
            <a:r>
              <a:rPr lang="en-US" sz="28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 </a:t>
            </a:r>
            <a:r>
              <a:rPr lang="uk-UA" sz="2800" dirty="0" smtClean="0">
                <a:latin typeface="Times New Roman" pitchFamily="18" charset="0"/>
                <a:cs typeface="Times New Roman" pitchFamily="18" charset="0"/>
              </a:rPr>
              <a:t/>
            </a:r>
            <a:br>
              <a:rPr lang="uk-UA" sz="2800" dirty="0" smtClean="0">
                <a:latin typeface="Times New Roman" pitchFamily="18" charset="0"/>
                <a:cs typeface="Times New Roman" pitchFamily="18" charset="0"/>
              </a:rPr>
            </a:br>
            <a:r>
              <a:rPr lang="uk-UA" sz="2800" dirty="0" smtClean="0">
                <a:latin typeface="Times New Roman" pitchFamily="18" charset="0"/>
                <a:cs typeface="Times New Roman" pitchFamily="18" charset="0"/>
              </a:rPr>
              <a:t/>
            </a:r>
            <a:br>
              <a:rPr lang="uk-UA" sz="2800" dirty="0" smtClean="0">
                <a:latin typeface="Times New Roman" pitchFamily="18" charset="0"/>
                <a:cs typeface="Times New Roman" pitchFamily="18" charset="0"/>
              </a:rPr>
            </a:br>
            <a:r>
              <a:rPr lang="uk-UA" sz="2800" dirty="0" smtClean="0">
                <a:latin typeface="Times New Roman" pitchFamily="18" charset="0"/>
                <a:cs typeface="Times New Roman" pitchFamily="18" charset="0"/>
              </a:rPr>
              <a:t/>
            </a:r>
            <a:br>
              <a:rPr lang="uk-UA" sz="2800" dirty="0" smtClean="0">
                <a:latin typeface="Times New Roman" pitchFamily="18" charset="0"/>
                <a:cs typeface="Times New Roman" pitchFamily="18" charset="0"/>
              </a:rPr>
            </a:br>
            <a:r>
              <a:rPr lang="uk-UA" sz="2800" dirty="0" smtClean="0">
                <a:latin typeface="Times New Roman" pitchFamily="18" charset="0"/>
                <a:cs typeface="Times New Roman" pitchFamily="18" charset="0"/>
              </a:rPr>
              <a:t/>
            </a:r>
            <a:br>
              <a:rPr lang="uk-UA" sz="2800" dirty="0" smtClean="0">
                <a:latin typeface="Times New Roman" pitchFamily="18" charset="0"/>
                <a:cs typeface="Times New Roman" pitchFamily="18" charset="0"/>
              </a:rPr>
            </a:br>
            <a:r>
              <a:rPr lang="uk-UA" sz="2800" dirty="0" smtClean="0">
                <a:latin typeface="Times New Roman" pitchFamily="18" charset="0"/>
                <a:cs typeface="Times New Roman" pitchFamily="18" charset="0"/>
              </a:rPr>
              <a:t/>
            </a:r>
            <a:br>
              <a:rPr lang="uk-UA" sz="2800" dirty="0" smtClean="0">
                <a:latin typeface="Times New Roman" pitchFamily="18" charset="0"/>
                <a:cs typeface="Times New Roman" pitchFamily="18" charset="0"/>
              </a:rPr>
            </a:br>
            <a:r>
              <a:rPr lang="uk-UA" sz="2800" dirty="0" smtClean="0">
                <a:latin typeface="Times New Roman" pitchFamily="18" charset="0"/>
                <a:cs typeface="Times New Roman" pitchFamily="18" charset="0"/>
              </a:rPr>
              <a:t/>
            </a:r>
            <a:br>
              <a:rPr lang="uk-UA" sz="2800" dirty="0" smtClean="0">
                <a:latin typeface="Times New Roman" pitchFamily="18" charset="0"/>
                <a:cs typeface="Times New Roman" pitchFamily="18" charset="0"/>
              </a:rPr>
            </a:br>
            <a:r>
              <a:rPr lang="uk-UA" sz="2800" dirty="0" smtClean="0">
                <a:latin typeface="Times New Roman" pitchFamily="18" charset="0"/>
                <a:cs typeface="Times New Roman" pitchFamily="18" charset="0"/>
              </a:rPr>
              <a:t/>
            </a:r>
            <a:br>
              <a:rPr lang="uk-UA" sz="2800" dirty="0" smtClean="0">
                <a:latin typeface="Times New Roman" pitchFamily="18" charset="0"/>
                <a:cs typeface="Times New Roman" pitchFamily="18" charset="0"/>
              </a:rPr>
            </a:br>
            <a:r>
              <a:rPr lang="en-US"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The period of fourth generation was from 1971-1980. Computers of fourth generation used Very Large Scale Integrated (VLSI) circuits. VLSI circuits having about 5000 transistors and 18 other circuit elements with their associated circuits on a single chip made it possible to have microcomputers of fourth generation. Fourth generation computers became more powerful, compact, reliable, and affordable. As a result, it gave rise to Personal Computer (PC) revolution. In this generation, time sharing, real time networks, distributed operating system were used. All the high-level languages like C, C++, DBASE etc., were used in this generation.</a:t>
            </a:r>
            <a:endParaRPr lang="uk-UA" sz="28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3" name="Рисунок 2"/>
          <p:cNvPicPr/>
          <p:nvPr/>
        </p:nvPicPr>
        <p:blipFill>
          <a:blip r:embed="rId2" cstate="print"/>
          <a:srcRect/>
          <a:stretch>
            <a:fillRect/>
          </a:stretch>
        </p:blipFill>
        <p:spPr bwMode="auto">
          <a:xfrm>
            <a:off x="2771800" y="764704"/>
            <a:ext cx="3096344" cy="2304256"/>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6705600"/>
          </a:xfrm>
        </p:spPr>
        <p:txBody>
          <a:bodyPr>
            <a:noAutofit/>
          </a:bodyPr>
          <a:lstStyle/>
          <a:p>
            <a:r>
              <a:rPr lang="en-US" sz="2400" dirty="0" smtClean="0">
                <a:solidFill>
                  <a:schemeClr val="accent1">
                    <a:lumMod val="20000"/>
                    <a:lumOff val="80000"/>
                  </a:schemeClr>
                </a:solidFill>
                <a:effectLst>
                  <a:outerShdw blurRad="38100" dist="38100" dir="2700000" algn="tl">
                    <a:srgbClr val="000000">
                      <a:alpha val="43137"/>
                    </a:srgbClr>
                  </a:outerShdw>
                </a:effectLst>
                <a:latin typeface="Times New Roman" pitchFamily="18" charset="0"/>
                <a:cs typeface="Times New Roman" pitchFamily="18" charset="0"/>
              </a:rPr>
              <a:t>The main features of fourth generation are: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VLSI technology used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Very cheap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Portable and reliable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Use of PCs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Very small size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Pipeline processing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No AC required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Concept of internet was introduced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Great developments in the fields of networks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Computers became easily available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chemeClr val="accent1">
                    <a:lumMod val="20000"/>
                    <a:lumOff val="80000"/>
                  </a:schemeClr>
                </a:solidFill>
                <a:effectLst>
                  <a:outerShdw blurRad="38100" dist="38100" dir="2700000" algn="tl">
                    <a:srgbClr val="000000">
                      <a:alpha val="43137"/>
                    </a:srgbClr>
                  </a:outerShdw>
                </a:effectLst>
                <a:latin typeface="Times New Roman" pitchFamily="18" charset="0"/>
                <a:cs typeface="Times New Roman" pitchFamily="18" charset="0"/>
              </a:rPr>
              <a:t>Some computers of this generation were: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DEC 10 19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STAR 1000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PDP 11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CRAY-1(Super Computer)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CRAY-X-MP(Super Computer)</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endParaRPr lang="uk-UA" sz="24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52400"/>
            <a:ext cx="9144000" cy="6705600"/>
          </a:xfrm>
          <a:gradFill>
            <a:gsLst>
              <a:gs pos="0">
                <a:srgbClr val="000000"/>
              </a:gs>
              <a:gs pos="39999">
                <a:srgbClr val="0A128C"/>
              </a:gs>
              <a:gs pos="70000">
                <a:srgbClr val="181CC7"/>
              </a:gs>
              <a:gs pos="88000">
                <a:srgbClr val="7005D4"/>
              </a:gs>
              <a:gs pos="100000">
                <a:srgbClr val="8C3D91"/>
              </a:gs>
            </a:gsLst>
            <a:lin ang="5400000" scaled="0"/>
          </a:gradFill>
        </p:spPr>
        <p:txBody>
          <a:bodyPr>
            <a:normAutofit fontScale="90000"/>
          </a:bodyPr>
          <a:lstStyle/>
          <a:p>
            <a:r>
              <a:rPr lang="en-US" sz="28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Fifth Generation Computers </a:t>
            </a: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uk-UA" sz="2800" dirty="0" smtClean="0">
                <a:latin typeface="Times New Roman" pitchFamily="18" charset="0"/>
                <a:cs typeface="Times New Roman" pitchFamily="18" charset="0"/>
              </a:rPr>
              <a:t/>
            </a:r>
            <a:br>
              <a:rPr lang="uk-UA" sz="2800" dirty="0" smtClean="0">
                <a:latin typeface="Times New Roman" pitchFamily="18" charset="0"/>
                <a:cs typeface="Times New Roman" pitchFamily="18" charset="0"/>
              </a:rPr>
            </a:br>
            <a:r>
              <a:rPr lang="en-US"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The period of fifth generation is 1980-till date. In the fifth generation, VLSI technology became ULSI (Ultra Large Scale Integration) technology, resulting in the production of microprocessor chips having ten million electronic components. This generation is based on parallel processing hardware and AI (Artificial Intelligence) software. AI is an emerging branch in computer science, which interprets the means and method of making computers think like human beings. All the high-level languages like C and C++, Java, .Net etc., are used in this generation. </a:t>
            </a:r>
            <a:r>
              <a:rPr lang="uk-UA"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uk-UA"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uk-UA"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endParaRPr lang="uk-UA" sz="28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3" name="Рисунок 2"/>
          <p:cNvPicPr/>
          <p:nvPr/>
        </p:nvPicPr>
        <p:blipFill>
          <a:blip r:embed="rId2" cstate="print"/>
          <a:srcRect/>
          <a:stretch>
            <a:fillRect/>
          </a:stretch>
        </p:blipFill>
        <p:spPr bwMode="auto">
          <a:xfrm>
            <a:off x="4211960" y="260648"/>
            <a:ext cx="2736304" cy="2453978"/>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6444952"/>
          </a:xfrm>
        </p:spPr>
        <p:txBody>
          <a:bodyPr>
            <a:noAutofit/>
          </a:bodyPr>
          <a:lstStyle/>
          <a:p>
            <a:r>
              <a:rPr lang="en-US" sz="2400" dirty="0" smtClean="0">
                <a:solidFill>
                  <a:schemeClr val="accent2">
                    <a:lumMod val="20000"/>
                    <a:lumOff val="80000"/>
                  </a:schemeClr>
                </a:solidFill>
                <a:effectLst>
                  <a:outerShdw blurRad="38100" dist="38100" dir="2700000" algn="tl">
                    <a:srgbClr val="000000">
                      <a:alpha val="43137"/>
                    </a:srgbClr>
                  </a:outerShdw>
                </a:effectLst>
                <a:latin typeface="Times New Roman" pitchFamily="18" charset="0"/>
                <a:cs typeface="Times New Roman" pitchFamily="18" charset="0"/>
              </a:rPr>
              <a:t>AI includes:</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Robotics </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Neural Networks </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Game Playing </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Development of expert systems to make decisions in real-life situations </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Natural language understanding and generation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chemeClr val="accent2">
                    <a:lumMod val="20000"/>
                    <a:lumOff val="80000"/>
                  </a:schemeClr>
                </a:solidFill>
                <a:effectLst>
                  <a:outerShdw blurRad="38100" dist="38100" dir="2700000" algn="tl">
                    <a:srgbClr val="000000">
                      <a:alpha val="43137"/>
                    </a:srgbClr>
                  </a:outerShdw>
                </a:effectLst>
                <a:latin typeface="Times New Roman" pitchFamily="18" charset="0"/>
                <a:cs typeface="Times New Roman" pitchFamily="18" charset="0"/>
              </a:rPr>
              <a:t>The main features of fifth generation are: 20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ULSI technology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Development of true artificial intelligence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Development of Natural language processing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Advancement in Parallel Processing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Advancement in Superconductor technology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More user-friendly interfaces with multimedia features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Availability of very powerful and compact computers at cheaper rates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chemeClr val="accent2">
                    <a:lumMod val="20000"/>
                    <a:lumOff val="80000"/>
                  </a:schemeClr>
                </a:solidFill>
                <a:effectLst>
                  <a:outerShdw blurRad="38100" dist="38100" dir="2700000" algn="tl">
                    <a:srgbClr val="000000">
                      <a:alpha val="43137"/>
                    </a:srgbClr>
                  </a:outerShdw>
                </a:effectLst>
                <a:latin typeface="Times New Roman" pitchFamily="18" charset="0"/>
                <a:cs typeface="Times New Roman" pitchFamily="18" charset="0"/>
              </a:rPr>
              <a:t>Some computer types of this generation are: </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Desktop </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Laptop </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dirty="0" err="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NoteBook</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dirty="0" err="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UltraBook</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sym typeface="Symbol"/>
              </a:rPr>
              <a:t></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ChromeBook</a:t>
            </a:r>
            <a: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r>
            <a:br>
              <a:rPr lang="uk-UA"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endParaRPr lang="uk-UA" sz="24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63</TotalTime>
  <Words>1376</Words>
  <Application>Microsoft Office PowerPoint</Application>
  <PresentationFormat>Экран (4:3)</PresentationFormat>
  <Paragraphs>88</Paragraphs>
  <Slides>18</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18</vt:i4>
      </vt:variant>
    </vt:vector>
  </HeadingPairs>
  <TitlesOfParts>
    <vt:vector size="24" baseType="lpstr">
      <vt:lpstr>Calibri</vt:lpstr>
      <vt:lpstr>Constantia</vt:lpstr>
      <vt:lpstr>Symbol</vt:lpstr>
      <vt:lpstr>Times New Roman</vt:lpstr>
      <vt:lpstr>Wingdings 2</vt:lpstr>
      <vt:lpstr>Бумажная</vt:lpstr>
      <vt:lpstr> Information Technology</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Computer Fundamentals ─ Generations Following are the main five generations of computers.</vt:lpstr>
      <vt:lpstr>First GenerationComputers           The period of first generation was from 1946-1959. The computers of first generation used vacuum tubes as the basic components for memory and circuitry for CPU (Central Processing Unit). These tubes, like electric bulbs, produced a lot of heat and the installations used to fuse frequently. Therefore, they were very expensive and only large organizations were able to afford it.       In this generation, mainly batch processing operating system was used. Punch cards, paper tape, and magnetic tape was used as input and output devices. The computers in this generation used machine code as the programming language.</vt:lpstr>
      <vt:lpstr>The  main features of the first generation are:    Vacuum tube technology   Unreliable   Supported machine language only   Very costly   Generated a lot of heat   Slow input and output devices   Huge size   Need of AC   Non-portable   Consumed a lot of electricity    Some computers of this generation were:    ENIAC   EDVAC   UNIVAC   IBM-701   IBM-650</vt:lpstr>
      <vt:lpstr>Second Generation Computers         The period of second generation was from 1959-1965. In this generation, transistors were used that were cheaper, consumed less power, more compact in size, more reliable and faster than the first generation machines made of vacuum tubes. In this generation, magnetic cores were used as the primary memory and magnetic tape and magnetic disks as secondary storage devices. In this generation, assembly language and high-level programming languages like FORTRAN, COBOL were used. The computers used batch processing and multiprogramming operating system.</vt:lpstr>
      <vt:lpstr>The main features of second generation are:   Use of transistors   Reliable in comparison to first generation computers   Smaller size as compared to first generation computers   Generated less heat as compared to first generation computers   Consumed less electricity as compared to first generation computers   Faster than first generation computers   Still very costly   AC required   Supported machine and assembly languages   Some computers of this generation were:   IBM 1620   IBM 7094   CDC 1604   CDC 3600   UNIVAC 1108 </vt:lpstr>
      <vt:lpstr>Third GenerationComputers         The period of third generation was from 1965-1971. The computers of third generation used Integrated Circuits (ICs) in place of transistors. A single IC has many transistors, resistors, and capacitors along with the associated circuitry. The IC was invented by Jack Kilby. This development made computers smaller in size, reliable, and efficient. In this generation remote processing, time-sharing, multi-programming operating system were used. High-level languages (FORTRAN-II TO IV, COBOL, PASCAL PL/1, BASIC, ALGOL-68 etc.) were used during this generation.</vt:lpstr>
      <vt:lpstr>The main features of third generation are:   IC used   More reliable in comparison to previous two generations   Smaller size   Generated less heat   Faster   Lesser maintenance   Costly   AC required   Consumed lesser electricity   Supported high-level language    Some computers of this generation were:   IBM-360 series   Honeywell-6000 series   PDP (Personal Data Processor)   IBM-370/168   TDC-316  </vt:lpstr>
      <vt:lpstr>Fourth GenerationComputers        The period of fourth generation was from 1971-1980. Computers of fourth generation used Very Large Scale Integrated (VLSI) circuits. VLSI circuits having about 5000 transistors and 18 other circuit elements with their associated circuits on a single chip made it possible to have microcomputers of fourth generation. Fourth generation computers became more powerful, compact, reliable, and affordable. As a result, it gave rise to Personal Computer (PC) revolution. In this generation, time sharing, real time networks, distributed operating system were used. All the high-level languages like C, C++, DBASE etc., were used in this generation.</vt:lpstr>
      <vt:lpstr>The main features of fourth generation are:   VLSI technology used   Very cheap   Portable and reliable   Use of PCs   Very small size   Pipeline processing   No AC required   Concept of internet was introduced   Great developments in the fields of networks   Computers became easily available    Some computers of this generation were:   DEC 10 19   STAR 1000   PDP 11   CRAY-1(Super Computer)    CRAY-X-MP(Super Computer)   </vt:lpstr>
      <vt:lpstr>Fifth Generation Computers       The period of fifth generation is 1980-till date. In the fifth generation, VLSI technology became ULSI (Ultra Large Scale Integration) technology, resulting in the production of microprocessor chips having ten million electronic components. This generation is based on parallel processing hardware and AI (Artificial Intelligence) software. AI is an emerging branch in computer science, which interprets the means and method of making computers think like human beings. All the high-level languages like C and C++, Java, .Net etc., are used in this generation.    </vt:lpstr>
      <vt:lpstr>AI includes:  Robotics  Neural Networks  Game Playing  Development of expert systems to make decisions in real-life situations  Natural language understanding and generation   The main features of fifth generation are: 20   ULSI technology   Development of true artificial intelligence   Development of Natural language processing   Advancement in Parallel Processing   Advancement in Superconductor technology   More user-friendly interfaces with multimedia features   Availability of very powerful and compact computers at cheaper rates    Some computer types of this generation are:   Desktop  Laptop  NoteBook  UltraBook  ChromeBook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Technology</dc:title>
  <dc:creator>Приступа Богдан Володимирович</dc:creator>
  <cp:lastModifiedBy>Приступа Богдан Володимирович</cp:lastModifiedBy>
  <cp:revision>12</cp:revision>
  <dcterms:created xsi:type="dcterms:W3CDTF">2018-09-10T08:39:43Z</dcterms:created>
  <dcterms:modified xsi:type="dcterms:W3CDTF">2021-02-02T12:20:10Z</dcterms:modified>
</cp:coreProperties>
</file>