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sldIdLst>
    <p:sldId id="309" r:id="rId2"/>
    <p:sldId id="310" r:id="rId3"/>
    <p:sldId id="311" r:id="rId4"/>
    <p:sldId id="312" r:id="rId5"/>
    <p:sldId id="313" r:id="rId6"/>
    <p:sldId id="314" r:id="rId7"/>
    <p:sldId id="315" r:id="rId8"/>
    <p:sldId id="300" r:id="rId9"/>
    <p:sldId id="301" r:id="rId10"/>
    <p:sldId id="302" r:id="rId11"/>
    <p:sldId id="303" r:id="rId12"/>
    <p:sldId id="304" r:id="rId13"/>
    <p:sldId id="305" r:id="rId14"/>
    <p:sldId id="306" r:id="rId15"/>
    <p:sldId id="307" r:id="rId16"/>
    <p:sldId id="308" r:id="rId17"/>
    <p:sldId id="285"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54"/>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42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155A5547-8141-4A44-B9E9-AF346D1F54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0148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0DC1342B-8220-43CE-AEEF-D2452193647F}"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4651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8ADB818C-D4C7-4206-B4CD-60AB52E5B89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28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F18FF65D-0238-44FF-BF30-84B4E044A87D}"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8532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endParaRPr lang="en-US">
              <a:solidFill>
                <a:srgbClr val="000000"/>
              </a:solidFill>
            </a:endParaRPr>
          </a:p>
        </p:txBody>
      </p:sp>
      <p:sp>
        <p:nvSpPr>
          <p:cNvPr id="8" name="Footer Placeholder 7"/>
          <p:cNvSpPr>
            <a:spLocks noGrp="1"/>
          </p:cNvSpPr>
          <p:nvPr>
            <p:ph type="ftr" sz="quarter" idx="11"/>
          </p:nvPr>
        </p:nvSpPr>
        <p:spPr/>
        <p:txBody>
          <a:bodyPr/>
          <a:lstStyle/>
          <a:p>
            <a:endParaRPr lang="en-US">
              <a:solidFill>
                <a:srgbClr val="000000"/>
              </a:solidFill>
            </a:endParaRPr>
          </a:p>
        </p:txBody>
      </p:sp>
      <p:sp>
        <p:nvSpPr>
          <p:cNvPr id="9" name="Slide Number Placeholder 8"/>
          <p:cNvSpPr>
            <a:spLocks noGrp="1"/>
          </p:cNvSpPr>
          <p:nvPr>
            <p:ph type="sldNum" sz="quarter" idx="12"/>
          </p:nvPr>
        </p:nvSpPr>
        <p:spPr/>
        <p:txBody>
          <a:bodyPr/>
          <a:lstStyle/>
          <a:p>
            <a:fld id="{27080061-60A6-42CE-B021-3168339563F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0924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endParaRPr lang="en-US">
              <a:solidFill>
                <a:srgbClr val="000000"/>
              </a:solidFill>
            </a:endParaRPr>
          </a:p>
        </p:txBody>
      </p:sp>
      <p:sp>
        <p:nvSpPr>
          <p:cNvPr id="4" name="Footer Placeholder 3"/>
          <p:cNvSpPr>
            <a:spLocks noGrp="1"/>
          </p:cNvSpPr>
          <p:nvPr>
            <p:ph type="ftr" sz="quarter" idx="11"/>
          </p:nvPr>
        </p:nvSpPr>
        <p:spPr/>
        <p:txBody>
          <a:bodyPr/>
          <a:lstStyle/>
          <a:p>
            <a:endParaRPr lang="en-US">
              <a:solidFill>
                <a:srgbClr val="000000"/>
              </a:solidFill>
            </a:endParaRPr>
          </a:p>
        </p:txBody>
      </p:sp>
      <p:sp>
        <p:nvSpPr>
          <p:cNvPr id="5" name="Slide Number Placeholder 4"/>
          <p:cNvSpPr>
            <a:spLocks noGrp="1"/>
          </p:cNvSpPr>
          <p:nvPr>
            <p:ph type="sldNum" sz="quarter" idx="12"/>
          </p:nvPr>
        </p:nvSpPr>
        <p:spPr/>
        <p:txBody>
          <a:bodyPr/>
          <a:lstStyle/>
          <a:p>
            <a:fld id="{5D699238-A517-49AA-B146-A996C7E0914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14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000000"/>
              </a:solidFill>
            </a:endParaRPr>
          </a:p>
        </p:txBody>
      </p:sp>
      <p:sp>
        <p:nvSpPr>
          <p:cNvPr id="3" name="Footer Placeholder 2"/>
          <p:cNvSpPr>
            <a:spLocks noGrp="1"/>
          </p:cNvSpPr>
          <p:nvPr>
            <p:ph type="ftr" sz="quarter" idx="11"/>
          </p:nvPr>
        </p:nvSpPr>
        <p:spPr/>
        <p:txBody>
          <a:bodyPr/>
          <a:lstStyle/>
          <a:p>
            <a:endParaRPr lang="en-US">
              <a:solidFill>
                <a:srgbClr val="000000"/>
              </a:solidFill>
            </a:endParaRPr>
          </a:p>
        </p:txBody>
      </p:sp>
      <p:sp>
        <p:nvSpPr>
          <p:cNvPr id="4" name="Slide Number Placeholder 3"/>
          <p:cNvSpPr>
            <a:spLocks noGrp="1"/>
          </p:cNvSpPr>
          <p:nvPr>
            <p:ph type="sldNum" sz="quarter" idx="12"/>
          </p:nvPr>
        </p:nvSpPr>
        <p:spPr/>
        <p:txBody>
          <a:bodyPr/>
          <a:lstStyle/>
          <a:p>
            <a:fld id="{E5CF3EB6-A4AD-438D-A894-9DB8F68BB4E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91123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8B14ABFE-2CE2-429C-9924-DAF59987A40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87958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F13CF533-A132-4493-9AB4-9DC7912E63D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3383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476011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6794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817235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190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87611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C572BEA6-7CFC-4E9E-98C1-E997D02CCFFF}"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7291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BDD65364-2A99-403B-8BBF-8B56EBC6A7D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65378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pPr>
            <a:endParaRPr lang="en-US" smtClean="0">
              <a:solidFill>
                <a:srgbClr val="000000"/>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pPr>
            <a:endParaRPr lang="en-US" smtClean="0">
              <a:solidFill>
                <a:srgbClr val="000000"/>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fontAlgn="base">
              <a:spcBef>
                <a:spcPct val="0"/>
              </a:spcBef>
              <a:spcAft>
                <a:spcPct val="0"/>
              </a:spcAft>
            </a:pPr>
            <a:fld id="{534EC62B-A10D-4677-9E5D-2764E00F247F}"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128393471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093296"/>
            <a:ext cx="1123064" cy="369332"/>
          </a:xfrm>
          <a:prstGeom prst="rect">
            <a:avLst/>
          </a:prstGeom>
        </p:spPr>
        <p:txBody>
          <a:bodyPr wrap="none">
            <a:spAutoFit/>
          </a:bodyPr>
          <a:lstStyle/>
          <a:p>
            <a:r>
              <a:rPr lang="uk-UA" b="1" dirty="0" err="1">
                <a:latin typeface="Times New Roman" panose="02020603050405020304" pitchFamily="18" charset="0"/>
                <a:cs typeface="Times New Roman" panose="02020603050405020304" pitchFamily="18" charset="0"/>
              </a:rPr>
              <a:t>Lecture</a:t>
            </a:r>
            <a:r>
              <a:rPr lang="uk-UA" b="1" dirty="0">
                <a:latin typeface="Times New Roman" panose="02020603050405020304" pitchFamily="18" charset="0"/>
                <a:cs typeface="Times New Roman" panose="02020603050405020304" pitchFamily="18" charset="0"/>
              </a:rPr>
              <a:t> 4</a:t>
            </a:r>
          </a:p>
        </p:txBody>
      </p:sp>
      <p:sp>
        <p:nvSpPr>
          <p:cNvPr id="3" name="Прямоугольник 2"/>
          <p:cNvSpPr/>
          <p:nvPr/>
        </p:nvSpPr>
        <p:spPr>
          <a:xfrm>
            <a:off x="2915816" y="3068960"/>
            <a:ext cx="3393878" cy="369332"/>
          </a:xfrm>
          <a:prstGeom prst="rect">
            <a:avLst/>
          </a:prstGeom>
        </p:spPr>
        <p:txBody>
          <a:bodyPr wrap="none">
            <a:spAutoFit/>
          </a:bodyPr>
          <a:lstStyle/>
          <a:p>
            <a:r>
              <a:rPr lang="uk-UA" dirty="0" err="1"/>
              <a:t>Internet</a:t>
            </a:r>
            <a:r>
              <a:rPr lang="uk-UA" dirty="0"/>
              <a:t> </a:t>
            </a:r>
            <a:r>
              <a:rPr lang="uk-UA" dirty="0" err="1"/>
              <a:t>business</a:t>
            </a:r>
            <a:r>
              <a:rPr lang="uk-UA" dirty="0"/>
              <a:t>, e-</a:t>
            </a:r>
            <a:r>
              <a:rPr lang="uk-UA" dirty="0" err="1"/>
              <a:t>commerce</a:t>
            </a:r>
            <a:endParaRPr lang="uk-UA" dirty="0"/>
          </a:p>
        </p:txBody>
      </p:sp>
    </p:spTree>
    <p:extLst>
      <p:ext uri="{BB962C8B-B14F-4D97-AF65-F5344CB8AC3E}">
        <p14:creationId xmlns:p14="http://schemas.microsoft.com/office/powerpoint/2010/main" val="1556014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00808"/>
            <a:ext cx="7560840" cy="2585323"/>
          </a:xfrm>
          <a:prstGeom prst="rect">
            <a:avLst/>
          </a:prstGeom>
        </p:spPr>
        <p:txBody>
          <a:bodyPr wrap="square">
            <a:spAutoFit/>
          </a:bodyPr>
          <a:lstStyle/>
          <a:p>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sectors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models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between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entities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computer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networks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B2B -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Business-to-Business</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B2C -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consumer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Business-to-Consumer</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C2C - </a:t>
            </a:r>
            <a:r>
              <a:rPr lang="uk-UA" dirty="0" err="1">
                <a:latin typeface="Times New Roman" panose="02020603050405020304" pitchFamily="18" charset="0"/>
                <a:cs typeface="Times New Roman" panose="02020603050405020304" pitchFamily="18" charset="0"/>
              </a:rPr>
              <a:t>consumer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consumer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oriented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B2A -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administration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determines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companies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with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administrative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authorities</a:t>
            </a:r>
            <a:r>
              <a:rPr lang="uk-UA" dirty="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C2A - </a:t>
            </a:r>
            <a:r>
              <a:rPr lang="uk-UA" dirty="0" err="1">
                <a:latin typeface="Times New Roman" panose="02020603050405020304" pitchFamily="18" charset="0"/>
                <a:cs typeface="Times New Roman" panose="02020603050405020304" pitchFamily="18" charset="0"/>
              </a:rPr>
              <a:t>consumer-administration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defines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consumers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with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administration</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54262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268760"/>
            <a:ext cx="7128792" cy="4247317"/>
          </a:xfrm>
          <a:prstGeom prst="rect">
            <a:avLst/>
          </a:prstGeom>
        </p:spPr>
        <p:txBody>
          <a:bodyPr wrap="square">
            <a:spAutoFit/>
          </a:bodyPr>
          <a:lstStyle/>
          <a:p>
            <a:r>
              <a:rPr lang="uk-UA" dirty="0" err="1">
                <a:latin typeface="Times New Roman" panose="02020603050405020304" pitchFamily="18" charset="0"/>
                <a:cs typeface="Times New Roman" panose="02020603050405020304" pitchFamily="18" charset="0"/>
              </a:rPr>
              <a:t>Business-to-Business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model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between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companies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computer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networks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backbone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B2C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model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retail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companies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with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consumers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types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network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virtual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presented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Doing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network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section</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shops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Financial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Investment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funds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Marketing</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Advertising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Development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software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digital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MLM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network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marketing</a:t>
            </a:r>
            <a:r>
              <a:rPr lang="uk-UA"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dirty="0" err="1">
                <a:latin typeface="Times New Roman" panose="02020603050405020304" pitchFamily="18" charset="0"/>
                <a:cs typeface="Times New Roman" panose="02020603050405020304" pitchFamily="18" charset="0"/>
              </a:rPr>
              <a:t>Partnership</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programs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Let's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consider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types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9468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064896" cy="6463308"/>
          </a:xfrm>
          <a:prstGeom prst="rect">
            <a:avLst/>
          </a:prstGeom>
        </p:spPr>
        <p:txBody>
          <a:bodyPr wrap="square">
            <a:spAutoFit/>
          </a:bodyPr>
          <a:lstStyle/>
          <a:p>
            <a:r>
              <a:rPr lang="uk-UA" dirty="0">
                <a:latin typeface="Times New Roman" panose="02020603050405020304" pitchFamily="18" charset="0"/>
                <a:cs typeface="Times New Roman" panose="02020603050405020304" pitchFamily="18" charset="0"/>
              </a:rPr>
              <a:t>Marketplace</a:t>
            </a:r>
          </a:p>
          <a:p>
            <a:r>
              <a:rPr lang="uk-UA" dirty="0">
                <a:latin typeface="Times New Roman" panose="02020603050405020304" pitchFamily="18" charset="0"/>
                <a:cs typeface="Times New Roman" panose="02020603050405020304" pitchFamily="18" charset="0"/>
              </a:rPr>
              <a:t>A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a:t>
            </a:r>
            <a:r>
              <a:rPr lang="uk-UA" dirty="0">
                <a:latin typeface="Times New Roman" panose="02020603050405020304" pitchFamily="18" charset="0"/>
                <a:cs typeface="Times New Roman" panose="02020603050405020304" pitchFamily="18" charset="0"/>
              </a:rPr>
              <a:t> (B2B </a:t>
            </a:r>
            <a:r>
              <a:rPr lang="uk-UA" dirty="0" err="1">
                <a:latin typeface="Times New Roman" panose="02020603050405020304" pitchFamily="18" charset="0"/>
                <a:cs typeface="Times New Roman" panose="02020603050405020304" pitchFamily="18" charset="0"/>
              </a:rPr>
              <a:t>model</a:t>
            </a:r>
            <a:r>
              <a:rPr lang="uk-UA" dirty="0">
                <a:latin typeface="Times New Roman" panose="02020603050405020304" pitchFamily="18" charset="0"/>
                <a:cs typeface="Times New Roman" panose="02020603050405020304" pitchFamily="18" charset="0"/>
              </a:rPr>
              <a:t> - </a:t>
            </a:r>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portal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where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carry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out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whole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range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procurement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activities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search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catalogs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conduct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negotiations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conclude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transactions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etc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usually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wholesale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transactions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exchange</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commodities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securities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currency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commodities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price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commodity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determined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supply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demand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subdivided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stock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currency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commodity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futures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futures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contracts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universal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others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stock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securities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shares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enterprises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bonds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shares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other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securities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where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seller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up</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his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buyer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becomes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offers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large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amount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most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popular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include</a:t>
            </a:r>
            <a:r>
              <a:rPr lang="uk-UA" dirty="0">
                <a:latin typeface="Times New Roman" panose="02020603050405020304" pitchFamily="18" charset="0"/>
                <a:cs typeface="Times New Roman" panose="02020603050405020304" pitchFamily="18" charset="0"/>
              </a:rPr>
              <a:t>: eBay.com (E-</a:t>
            </a:r>
            <a:r>
              <a:rPr lang="uk-UA" dirty="0" err="1">
                <a:latin typeface="Times New Roman" panose="02020603050405020304" pitchFamily="18" charset="0"/>
                <a:cs typeface="Times New Roman" panose="02020603050405020304" pitchFamily="18" charset="0"/>
              </a:rPr>
              <a:t>Bay</a:t>
            </a:r>
            <a:r>
              <a:rPr lang="uk-UA" dirty="0">
                <a:latin typeface="Times New Roman" panose="02020603050405020304" pitchFamily="18" charset="0"/>
                <a:cs typeface="Times New Roman" panose="02020603050405020304" pitchFamily="18" charset="0"/>
              </a:rPr>
              <a:t>) Molotok.ru.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eBay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marketplace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profitable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purchase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you</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need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running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your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own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bids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placed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through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After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buyer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must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transfer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money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seller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seller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must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buyer</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Catalogs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A </a:t>
            </a:r>
            <a:r>
              <a:rPr lang="uk-UA" dirty="0" err="1">
                <a:latin typeface="Times New Roman" panose="02020603050405020304" pitchFamily="18" charset="0"/>
                <a:cs typeface="Times New Roman" panose="02020603050405020304" pitchFamily="18" charset="0"/>
              </a:rPr>
              <a:t>catalog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marketplace</a:t>
            </a:r>
            <a:r>
              <a:rPr lang="uk-UA" dirty="0">
                <a:latin typeface="Times New Roman" panose="02020603050405020304" pitchFamily="18" charset="0"/>
                <a:cs typeface="Times New Roman" panose="02020603050405020304" pitchFamily="18" charset="0"/>
              </a:rPr>
              <a:t> (B2B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which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list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purchase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catalogs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significantly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saves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time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searching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Many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belong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catalog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90911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72816"/>
            <a:ext cx="7560840" cy="2585323"/>
          </a:xfrm>
          <a:prstGeom prst="rect">
            <a:avLst/>
          </a:prstGeom>
        </p:spPr>
        <p:txBody>
          <a:bodyPr wrap="square">
            <a:spAutoFit/>
          </a:bodyPr>
          <a:lstStyle/>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shops</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(B2C </a:t>
            </a:r>
            <a:r>
              <a:rPr lang="uk-UA" dirty="0" err="1">
                <a:latin typeface="Times New Roman" panose="02020603050405020304" pitchFamily="18" charset="0"/>
                <a:cs typeface="Times New Roman" panose="02020603050405020304" pitchFamily="18" charset="0"/>
              </a:rPr>
              <a:t>model</a:t>
            </a:r>
            <a:r>
              <a:rPr lang="uk-UA" dirty="0">
                <a:latin typeface="Times New Roman" panose="02020603050405020304" pitchFamily="18" charset="0"/>
                <a:cs typeface="Times New Roman" panose="02020603050405020304" pitchFamily="18" charset="0"/>
              </a:rPr>
              <a:t> - </a:t>
            </a:r>
            <a:r>
              <a:rPr lang="uk-UA" dirty="0" err="1">
                <a:latin typeface="Times New Roman" panose="02020603050405020304" pitchFamily="18" charset="0"/>
                <a:cs typeface="Times New Roman" panose="02020603050405020304" pitchFamily="18" charset="0"/>
              </a:rPr>
              <a:t>retail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where</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specialized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program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script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installed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so-called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Virtual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contains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advertisements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purpose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promoting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form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ordering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specified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methods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select</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product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place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order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product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through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another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way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specified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seller's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shops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rule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direct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sales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organization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sales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manufacturer's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goods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directly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consumer</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6258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0" y="0"/>
            <a:ext cx="9144000" cy="7294305"/>
          </a:xfrm>
          <a:prstGeom prst="rect">
            <a:avLst/>
          </a:prstGeom>
        </p:spPr>
        <p:txBody>
          <a:bodyPr wrap="square">
            <a:spAutoFit/>
          </a:bodyPr>
          <a:lstStyle/>
          <a:p>
            <a:r>
              <a:rPr lang="uk-UA" dirty="0" err="1">
                <a:latin typeface="Times New Roman" panose="02020603050405020304" pitchFamily="18" charset="0"/>
                <a:cs typeface="Times New Roman" panose="02020603050405020304" pitchFamily="18" charset="0"/>
              </a:rPr>
              <a:t>Financial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Financial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include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WebMoney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Transfer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UkrMoney</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Gold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etc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systems</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Electronic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designed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provide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transactions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domain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hosting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utilities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mobile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communications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cable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satellite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television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advertising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purchases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from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store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various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paid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provided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commercial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etc</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provision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customers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global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allows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manage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their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account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over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more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advanced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modification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Client-Bank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system</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possibility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found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provides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example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Bank</a:t>
            </a:r>
            <a:r>
              <a:rPr lang="uk-UA" dirty="0">
                <a:latin typeface="Times New Roman" panose="02020603050405020304" pitchFamily="18" charset="0"/>
                <a:cs typeface="Times New Roman" panose="02020603050405020304" pitchFamily="18" charset="0"/>
              </a:rPr>
              <a:t> Privat24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Online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allows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clients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independently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work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through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world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investment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financial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example</a:t>
            </a:r>
            <a:r>
              <a:rPr lang="uk-UA" dirty="0">
                <a:latin typeface="Times New Roman" panose="02020603050405020304" pitchFamily="18" charset="0"/>
                <a:cs typeface="Times New Roman" panose="02020603050405020304" pitchFamily="18" charset="0"/>
              </a:rPr>
              <a:t>, "FOREX" (</a:t>
            </a:r>
            <a:r>
              <a:rPr lang="uk-UA" dirty="0" err="1">
                <a:latin typeface="Times New Roman" panose="02020603050405020304" pitchFamily="18" charset="0"/>
                <a:cs typeface="Times New Roman" panose="02020603050405020304" pitchFamily="18" charset="0"/>
              </a:rPr>
              <a:t>Foreign</a:t>
            </a:r>
            <a:r>
              <a:rPr lang="uk-UA" dirty="0">
                <a:latin typeface="Times New Roman" panose="02020603050405020304" pitchFamily="18" charset="0"/>
                <a:cs typeface="Times New Roman" panose="02020603050405020304" pitchFamily="18" charset="0"/>
              </a:rPr>
              <a:t> Exchange </a:t>
            </a:r>
            <a:r>
              <a:rPr lang="uk-UA" dirty="0" err="1">
                <a:latin typeface="Times New Roman" panose="02020603050405020304" pitchFamily="18" charset="0"/>
                <a:cs typeface="Times New Roman" panose="02020603050405020304" pitchFamily="18" charset="0"/>
              </a:rPr>
              <a:t>Market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international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currency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system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interacting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regional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currency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information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technology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Operation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international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foreign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combination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various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transactions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purchase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sale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foreign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currencies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essence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operations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buy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at</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lower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price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sell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at</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higher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price</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provides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opportunity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independently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transactions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stock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financial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time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via</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using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special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software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trading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terminal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installed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client's</a:t>
            </a:r>
            <a:r>
              <a:rPr lang="uk-UA" dirty="0">
                <a:latin typeface="Times New Roman" panose="02020603050405020304" pitchFamily="18" charset="0"/>
                <a:cs typeface="Times New Roman" panose="02020603050405020304" pitchFamily="18" charset="0"/>
              </a:rPr>
              <a:t> PC. </a:t>
            </a:r>
            <a:r>
              <a:rPr lang="uk-UA" dirty="0" err="1">
                <a:latin typeface="Times New Roman" panose="02020603050405020304" pitchFamily="18" charset="0"/>
                <a:cs typeface="Times New Roman" panose="02020603050405020304" pitchFamily="18" charset="0"/>
              </a:rPr>
              <a:t>How</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money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Forex</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kf-forex</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How</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start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working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www.finam.ru/</a:t>
            </a:r>
          </a:p>
        </p:txBody>
      </p:sp>
    </p:spTree>
    <p:extLst>
      <p:ext uri="{BB962C8B-B14F-4D97-AF65-F5344CB8AC3E}">
        <p14:creationId xmlns:p14="http://schemas.microsoft.com/office/powerpoint/2010/main" val="51405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96752"/>
            <a:ext cx="6984776" cy="3416320"/>
          </a:xfrm>
          <a:prstGeom prst="rect">
            <a:avLst/>
          </a:prstGeom>
        </p:spPr>
        <p:txBody>
          <a:bodyPr wrap="square">
            <a:spAutoFit/>
          </a:bodyPr>
          <a:lstStyle/>
          <a:p>
            <a:pPr algn="ct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Marketing</a:t>
            </a:r>
            <a:endParaRPr lang="uk-UA" dirty="0">
              <a:latin typeface="Times New Roman" panose="02020603050405020304" pitchFamily="18" charset="0"/>
              <a:cs typeface="Times New Roman" panose="02020603050405020304" pitchFamily="18" charset="0"/>
            </a:endParaRPr>
          </a:p>
          <a:p>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independent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activity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belongs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Due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fact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business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commerce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carried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out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global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which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are</a:t>
            </a:r>
            <a:r>
              <a:rPr lang="uk-UA" dirty="0">
                <a:latin typeface="Times New Roman" panose="02020603050405020304" pitchFamily="18" charset="0"/>
                <a:cs typeface="Times New Roman" panose="02020603050405020304" pitchFamily="18" charset="0"/>
              </a:rPr>
              <a:t> a </a:t>
            </a:r>
            <a:r>
              <a:rPr lang="uk-UA" dirty="0" err="1">
                <a:latin typeface="Times New Roman" panose="02020603050405020304" pitchFamily="18" charset="0"/>
                <a:cs typeface="Times New Roman" panose="02020603050405020304" pitchFamily="18" charset="0"/>
              </a:rPr>
              <a:t>huge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number</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millions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potential</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customers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task</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owners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portals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make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recognizable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visited</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Auctions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exchanges</a:t>
            </a:r>
            <a:r>
              <a:rPr lang="uk-UA" dirty="0">
                <a:latin typeface="Times New Roman" panose="02020603050405020304" pitchFamily="18" charset="0"/>
                <a:cs typeface="Times New Roman" panose="02020603050405020304" pitchFamily="18" charset="0"/>
              </a:rPr>
              <a:t>, e-</a:t>
            </a:r>
            <a:r>
              <a:rPr lang="uk-UA" dirty="0" err="1">
                <a:latin typeface="Times New Roman" panose="02020603050405020304" pitchFamily="18" charset="0"/>
                <a:cs typeface="Times New Roman" panose="02020603050405020304" pitchFamily="18" charset="0"/>
              </a:rPr>
              <a:t>shops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etc</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should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visited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target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audience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Target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customers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learn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about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sites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portals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from</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search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engines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specialized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directories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Therefore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direction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of</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Internet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marketing</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website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promotion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search</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engines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so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that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resource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becomes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known</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to</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the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target</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audience</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and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is</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visited</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by</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customers</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80872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1800" y="980728"/>
            <a:ext cx="3643305" cy="369332"/>
          </a:xfrm>
          <a:prstGeom prst="rect">
            <a:avLst/>
          </a:prstGeom>
        </p:spPr>
        <p:txBody>
          <a:bodyPr wrap="none">
            <a:spAutoFit/>
          </a:bodyPr>
          <a:lstStyle/>
          <a:p>
            <a:r>
              <a:rPr lang="en-US" b="1" dirty="0" smtClean="0">
                <a:solidFill>
                  <a:srgbClr val="7030A0"/>
                </a:solidFill>
                <a:latin typeface="Times New Roman" pitchFamily="18" charset="0"/>
                <a:cs typeface="Times New Roman" pitchFamily="18" charset="0"/>
              </a:rPr>
              <a:t>MEMORY OF THE COMPUTER </a:t>
            </a:r>
            <a:endParaRPr lang="uk-UA" b="1" dirty="0">
              <a:solidFill>
                <a:srgbClr val="7030A0"/>
              </a:solidFill>
              <a:latin typeface="Times New Roman" pitchFamily="18" charset="0"/>
              <a:cs typeface="Times New Roman" pitchFamily="18" charset="0"/>
            </a:endParaRPr>
          </a:p>
        </p:txBody>
      </p:sp>
      <p:sp>
        <p:nvSpPr>
          <p:cNvPr id="3" name="Прямоугольник 2"/>
          <p:cNvSpPr/>
          <p:nvPr/>
        </p:nvSpPr>
        <p:spPr>
          <a:xfrm>
            <a:off x="467544" y="2060848"/>
            <a:ext cx="8208912" cy="3477875"/>
          </a:xfrm>
          <a:prstGeom prst="rect">
            <a:avLst/>
          </a:prstGeom>
        </p:spPr>
        <p:txBody>
          <a:bodyPr wrap="square">
            <a:spAutoFit/>
          </a:bodyPr>
          <a:lstStyle/>
          <a:p>
            <a:r>
              <a:rPr lang="en-US" sz="2000" dirty="0" smtClean="0">
                <a:latin typeface="Times New Roman" pitchFamily="18" charset="0"/>
                <a:cs typeface="Times New Roman" pitchFamily="18" charset="0"/>
              </a:rPr>
              <a:t>Memory or  storage capacity is one of the important components of a computer.  Any storage unit of a computer system is classified on the basis of the following criteria: </a:t>
            </a:r>
          </a:p>
          <a:p>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1. Access time: This is the time required to locate and retrieve stored data from the storage unit in response to program instructions.   </a:t>
            </a:r>
          </a:p>
          <a:p>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 Storage capacity: It is the amount of data that can be stored in the storage unit.   </a:t>
            </a:r>
          </a:p>
          <a:p>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  Cost per bit of storage.</a:t>
            </a:r>
            <a:endParaRPr lang="uk-UA"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52736"/>
            <a:ext cx="8208912" cy="3785652"/>
          </a:xfrm>
          <a:prstGeom prst="rect">
            <a:avLst/>
          </a:prstGeom>
        </p:spPr>
        <p:txBody>
          <a:bodyPr wrap="square">
            <a:spAutoFit/>
          </a:bodyPr>
          <a:lstStyle/>
          <a:p>
            <a:pPr algn="ctr"/>
            <a:r>
              <a:rPr lang="en-US" sz="2400" dirty="0" smtClean="0">
                <a:latin typeface="Times New Roman" pitchFamily="18" charset="0"/>
                <a:cs typeface="Times New Roman" pitchFamily="18" charset="0"/>
              </a:rPr>
              <a:t>Units of memory</a:t>
            </a:r>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computer stores a character in the storage cells with binary (0,1) mechanism.  Thus the basic unit of memory is  a  bit (binary digit – 0,1).  To store a character, a computer requires 8 bits or 1 byte.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This  is called the ― word length‖ of the storage unit.  Hence the storage capacity of the computer is measured in the number of words it can store and is expressed in terms of bytes.  The different units of measurement are</a:t>
            </a:r>
            <a:endParaRPr lang="uk-UA" sz="24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cstate="print"/>
          <a:srcRect/>
          <a:stretch>
            <a:fillRect/>
          </a:stretch>
        </p:blipFill>
        <p:spPr bwMode="auto">
          <a:xfrm>
            <a:off x="2627784" y="4941168"/>
            <a:ext cx="3816424" cy="162135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5"/>
            <a:ext cx="7776864" cy="2308324"/>
          </a:xfrm>
          <a:prstGeom prst="rect">
            <a:avLst/>
          </a:prstGeom>
        </p:spPr>
        <p:txBody>
          <a:bodyPr wrap="square">
            <a:spAutoFit/>
          </a:bodyPr>
          <a:lstStyle/>
          <a:p>
            <a:pPr algn="ctr"/>
            <a:r>
              <a:rPr lang="en-US" sz="2400" dirty="0" smtClean="0">
                <a:latin typeface="Times New Roman" pitchFamily="18" charset="0"/>
                <a:cs typeface="Times New Roman" pitchFamily="18" charset="0"/>
              </a:rPr>
              <a:t>Types of Memory </a:t>
            </a:r>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 computer memory is of two types  </a:t>
            </a:r>
            <a:endParaRPr lang="ru-RU" sz="2400" dirty="0" smtClean="0">
              <a:latin typeface="Times New Roman" pitchFamily="18" charset="0"/>
              <a:cs typeface="Times New Roman" pitchFamily="18" charset="0"/>
            </a:endParaRPr>
          </a:p>
          <a:p>
            <a:pPr marL="342900" indent="-342900"/>
            <a:r>
              <a:rPr lang="ru-RU" sz="2400"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Primary Memory ( Internal storage)        </a:t>
            </a:r>
            <a:endParaRPr lang="ru-RU" sz="2400" dirty="0" smtClean="0">
              <a:latin typeface="Times New Roman" pitchFamily="18" charset="0"/>
              <a:cs typeface="Times New Roman" pitchFamily="18" charset="0"/>
            </a:endParaRPr>
          </a:p>
          <a:p>
            <a:pPr marL="342900" indent="-342900"/>
            <a:r>
              <a:rPr lang="en-US" sz="2400" dirty="0" smtClean="0">
                <a:latin typeface="Times New Roman" pitchFamily="18" charset="0"/>
                <a:cs typeface="Times New Roman" pitchFamily="18" charset="0"/>
              </a:rPr>
              <a:t>2. Secondary Memory ( External storage)</a:t>
            </a:r>
            <a:endParaRPr lang="uk-UA" sz="2400" dirty="0">
              <a:latin typeface="Times New Roman" pitchFamily="18" charset="0"/>
              <a:cs typeface="Times New Roman" pitchFamily="18" charset="0"/>
            </a:endParaRPr>
          </a:p>
        </p:txBody>
      </p:sp>
      <p:sp>
        <p:nvSpPr>
          <p:cNvPr id="3" name="Прямоугольник 2"/>
          <p:cNvSpPr/>
          <p:nvPr/>
        </p:nvSpPr>
        <p:spPr>
          <a:xfrm>
            <a:off x="467544" y="3573016"/>
            <a:ext cx="8280920" cy="2031325"/>
          </a:xfrm>
          <a:prstGeom prst="rect">
            <a:avLst/>
          </a:prstGeom>
        </p:spPr>
        <p:txBody>
          <a:bodyPr wrap="square">
            <a:spAutoFit/>
          </a:bodyPr>
          <a:lstStyle/>
          <a:p>
            <a:r>
              <a:rPr lang="en-US" b="1" u="sng" dirty="0" smtClean="0">
                <a:latin typeface="Times New Roman" pitchFamily="18" charset="0"/>
                <a:cs typeface="Times New Roman" pitchFamily="18" charset="0"/>
              </a:rPr>
              <a:t>Primary Memory </a:t>
            </a:r>
            <a:r>
              <a:rPr lang="en-US" dirty="0" smtClean="0">
                <a:latin typeface="Times New Roman" pitchFamily="18" charset="0"/>
                <a:cs typeface="Times New Roman" pitchFamily="18" charset="0"/>
              </a:rPr>
              <a:t>:  Primary memory is also called internal memory and is an important part of a computer. It is the main area in a computer where the data is stored. The stored data can be recalled instantly and correctly whenever desired. This memory can be quickly accessed by the CPU for reading or storing information. Primary memory is further classified into two types: </a:t>
            </a:r>
          </a:p>
          <a:p>
            <a:endParaRPr lang="ru-RU"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Random Access Memory (RAM) and Read- Only Memory (ROM )</a:t>
            </a:r>
            <a:endParaRPr lang="uk-UA"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96752"/>
            <a:ext cx="7776864" cy="2308324"/>
          </a:xfrm>
          <a:prstGeom prst="rect">
            <a:avLst/>
          </a:prstGeom>
        </p:spPr>
        <p:txBody>
          <a:bodyPr wrap="square">
            <a:spAutoFit/>
          </a:bodyPr>
          <a:lstStyle/>
          <a:p>
            <a:r>
              <a:rPr lang="en-US" dirty="0" smtClean="0">
                <a:latin typeface="Times New Roman" pitchFamily="18" charset="0"/>
                <a:cs typeface="Times New Roman" pitchFamily="18" charset="0"/>
              </a:rPr>
              <a:t>RAM: </a:t>
            </a:r>
            <a:endParaRPr lang="ru-RU"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RAM is also known as read/write memory as information can be read from and written onto it. RAM is a place in a computer that holds instructions for the computer, its programs and the data. The CPU can directly access the data from RAM almost immediately. However, the storage of data and instructions in RAM is temporary, till the time the computer is running. It disappears from RAM as soon as the power to the computer is switched off.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it is volatile memory.</a:t>
            </a:r>
            <a:endParaRPr lang="uk-UA"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cstate="print"/>
          <a:srcRect/>
          <a:stretch>
            <a:fillRect/>
          </a:stretch>
        </p:blipFill>
        <p:spPr bwMode="auto">
          <a:xfrm>
            <a:off x="6372200" y="404664"/>
            <a:ext cx="1076325" cy="1066800"/>
          </a:xfrm>
          <a:prstGeom prst="rect">
            <a:avLst/>
          </a:prstGeom>
          <a:noFill/>
          <a:ln w="9525">
            <a:noFill/>
            <a:miter lim="800000"/>
            <a:headEnd/>
            <a:tailEnd/>
          </a:ln>
        </p:spPr>
      </p:pic>
      <p:sp>
        <p:nvSpPr>
          <p:cNvPr id="4" name="Прямоугольник 3"/>
          <p:cNvSpPr/>
          <p:nvPr/>
        </p:nvSpPr>
        <p:spPr>
          <a:xfrm>
            <a:off x="611560" y="3789040"/>
            <a:ext cx="8208912" cy="1477328"/>
          </a:xfrm>
          <a:prstGeom prst="rect">
            <a:avLst/>
          </a:prstGeom>
        </p:spPr>
        <p:txBody>
          <a:bodyPr wrap="square">
            <a:spAutoFit/>
          </a:bodyPr>
          <a:lstStyle/>
          <a:p>
            <a:r>
              <a:rPr lang="en-US" dirty="0" smtClean="0">
                <a:latin typeface="Times New Roman" pitchFamily="18" charset="0"/>
                <a:cs typeface="Times New Roman" pitchFamily="18" charset="0"/>
              </a:rPr>
              <a:t>ROM:   It is called Read-only memory as information can only be read from and not written or changed onto ROM. ROM is the ‗built-in‘ memory of a computer. It stores some basic input – output instructions put by the manufacturer to operate the computer. The storage of data and instructions in ROM is permanent. It does not depend on the power supply.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it is non-volatile memory. </a:t>
            </a:r>
            <a:endParaRPr lang="uk-UA"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24744"/>
            <a:ext cx="7560840" cy="4093428"/>
          </a:xfrm>
          <a:prstGeom prst="rect">
            <a:avLst/>
          </a:prstGeom>
        </p:spPr>
        <p:txBody>
          <a:bodyPr wrap="square">
            <a:spAutoFit/>
          </a:bodyPr>
          <a:lstStyle/>
          <a:p>
            <a:pPr algn="ctr"/>
            <a:r>
              <a:rPr lang="en-US" sz="2000" dirty="0" smtClean="0">
                <a:latin typeface="Times New Roman" pitchFamily="18" charset="0"/>
                <a:cs typeface="Times New Roman" pitchFamily="18" charset="0"/>
              </a:rPr>
              <a:t>Secondary memory</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primary memory which is faster (and hence expensive) is generally not sufficient for large storage of data.  As  a result, additional memory, called the </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auxiliary</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or </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secondary  memory</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is used.  It is also referred as </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backup storage</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as it  is used to store large volume of data on a permanent basis which can be transferred to the primary memory whenever required for processing.  </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Data are stored in secondary storage in the same binary codes as in the main (primary memory) storage.  </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Some of  the devices of secondary storages are  Floppy Disk, Hard Disk, CD-ROM, DVD and Flash drive.</a:t>
            </a:r>
            <a:endParaRPr lang="uk-UA"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24744"/>
            <a:ext cx="7992888" cy="3170099"/>
          </a:xfrm>
          <a:prstGeom prst="rect">
            <a:avLst/>
          </a:prstGeom>
        </p:spPr>
        <p:txBody>
          <a:bodyPr wrap="square">
            <a:spAutoFit/>
          </a:bodyPr>
          <a:lstStyle/>
          <a:p>
            <a:pPr marL="457200" indent="-457200" algn="ctr"/>
            <a:r>
              <a:rPr lang="ru-RU" sz="2000" dirty="0" smtClean="0">
                <a:latin typeface="Times New Roman" pitchFamily="18" charset="0"/>
                <a:cs typeface="Times New Roman" pitchFamily="18" charset="0"/>
              </a:rPr>
              <a:t>1. </a:t>
            </a:r>
            <a:r>
              <a:rPr lang="en-US" sz="2000" dirty="0" smtClean="0">
                <a:latin typeface="Times New Roman" pitchFamily="18" charset="0"/>
                <a:cs typeface="Times New Roman" pitchFamily="18" charset="0"/>
              </a:rPr>
              <a:t>Floppy Disk: </a:t>
            </a:r>
            <a:endParaRPr lang="ru-RU" sz="2000" dirty="0" smtClean="0">
              <a:latin typeface="Times New Roman" pitchFamily="18" charset="0"/>
              <a:cs typeface="Times New Roman" pitchFamily="18" charset="0"/>
            </a:endParaRPr>
          </a:p>
          <a:p>
            <a:pPr marL="457200" indent="-457200">
              <a:buAutoNum type="arabicPeriod"/>
            </a:pP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It is also referred as ―Diskette: and is made of  flexible Vinyl material.  It has a small hole on one side called ―Right protect notch‖, Which protects accidental writing/deleting the information from the disk. There is a hole in the centre through which the spindle of drive unit rotates the disk.  The disks are available in two sizes of 5.25 and 3.5 inches and these could be either </a:t>
            </a:r>
            <a:r>
              <a:rPr lang="en-US" sz="2000" dirty="0" err="1" smtClean="0">
                <a:latin typeface="Times New Roman" pitchFamily="18" charset="0"/>
                <a:cs typeface="Times New Roman" pitchFamily="18" charset="0"/>
              </a:rPr>
              <a:t>lowdensity</a:t>
            </a:r>
            <a:r>
              <a:rPr lang="en-US" sz="2000" dirty="0" smtClean="0">
                <a:latin typeface="Times New Roman" pitchFamily="18" charset="0"/>
                <a:cs typeface="Times New Roman" pitchFamily="18" charset="0"/>
              </a:rPr>
              <a:t> or high-density floppies.  Storage capacity of floppies are measured in kilobytes (KB) and megabytes (MB).  The details about the storage capacities of the floppies are presented below:</a:t>
            </a:r>
            <a:endParaRPr lang="uk-UA" sz="2000" dirty="0">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2" cstate="print"/>
          <a:srcRect/>
          <a:stretch>
            <a:fillRect/>
          </a:stretch>
        </p:blipFill>
        <p:spPr bwMode="auto">
          <a:xfrm>
            <a:off x="1187624" y="4869160"/>
            <a:ext cx="4514850" cy="116205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7596336" y="4797152"/>
            <a:ext cx="1190625" cy="12001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24744"/>
            <a:ext cx="7416824" cy="3785652"/>
          </a:xfrm>
          <a:prstGeom prst="rect">
            <a:avLst/>
          </a:prstGeom>
        </p:spPr>
        <p:txBody>
          <a:bodyPr wrap="square">
            <a:spAutoFit/>
          </a:bodyPr>
          <a:lstStyle/>
          <a:p>
            <a:pPr algn="ctr"/>
            <a:r>
              <a:rPr lang="en-US" sz="2000" dirty="0" smtClean="0">
                <a:latin typeface="Times New Roman" pitchFamily="18" charset="0"/>
                <a:cs typeface="Times New Roman" pitchFamily="18" charset="0"/>
              </a:rPr>
              <a:t>2. Hard Disk:  </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hard disk can hold more information than the floppy disk and the retrieval of information from hard disk is faster when compared to floppies or tapes. A hard disk is fixed inside the CPU and its capacity ranges from 20 MB onwards. The hard disk is made up of a collection of discs (one below the other) known as platters on which the data is recorded. These platters are coated with magnetic material.  It is less sensitive to external environmental disorders and hence the storage in hard disk is safe.  A small hard disk might be as much as 25 times larger than a floppy disk. Storage Capacity of hard disks varies from 20 MB to several </a:t>
            </a:r>
            <a:r>
              <a:rPr lang="en-US" sz="2000" dirty="0" err="1" smtClean="0">
                <a:latin typeface="Times New Roman" pitchFamily="18" charset="0"/>
                <a:cs typeface="Times New Roman" pitchFamily="18" charset="0"/>
              </a:rPr>
              <a:t>Gega</a:t>
            </a:r>
            <a:r>
              <a:rPr lang="en-US" sz="2000" dirty="0" smtClean="0">
                <a:latin typeface="Times New Roman" pitchFamily="18" charset="0"/>
                <a:cs typeface="Times New Roman" pitchFamily="18" charset="0"/>
              </a:rPr>
              <a:t> bytes like 80GB, 160GB.</a:t>
            </a:r>
            <a:endParaRPr lang="uk-UA" sz="2000" dirty="0">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2" cstate="print"/>
          <a:srcRect/>
          <a:stretch>
            <a:fillRect/>
          </a:stretch>
        </p:blipFill>
        <p:spPr bwMode="auto">
          <a:xfrm>
            <a:off x="3779912" y="4869160"/>
            <a:ext cx="1238250" cy="13144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916832"/>
            <a:ext cx="8136904" cy="2585323"/>
          </a:xfrm>
          <a:prstGeom prst="rect">
            <a:avLst/>
          </a:prstGeom>
        </p:spPr>
        <p:txBody>
          <a:bodyPr wrap="square">
            <a:spAutoFit/>
          </a:bodyPr>
          <a:lstStyle/>
          <a:p>
            <a:r>
              <a:rPr lang="en-US" b="1" dirty="0" smtClean="0">
                <a:latin typeface="Times New Roman" pitchFamily="18" charset="0"/>
                <a:cs typeface="Times New Roman" pitchFamily="18" charset="0"/>
              </a:rPr>
              <a:t>3. CD-ROM</a:t>
            </a:r>
            <a:r>
              <a:rPr lang="en-US" dirty="0" smtClean="0">
                <a:latin typeface="Times New Roman" pitchFamily="18" charset="0"/>
                <a:cs typeface="Times New Roman" pitchFamily="18" charset="0"/>
              </a:rPr>
              <a:t>: CD-ROM stands for Compact Disk–Read Only Memory. It is used to store a wide variety of information. Its main advantage is that it is portable and can hold a large amount of data.. The storage  capacity of most CD-ROMs is approximately 650 MB or 700 MB.   CD-ROMs have the following variations: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CD-R(Compact disc Recordable): Data can be written onto it just once. The stored data can be read. Data once written onto it cannot be erased. (ii) CD-RW(Compact disc Rewritable): It is also called erasable CD. Data once written onto it can be erased to write or record new information many times. To use a CD-ROM, a device called CD drive is needed.</a:t>
            </a:r>
            <a:endParaRPr lang="uk-UA"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cstate="print"/>
          <a:srcRect/>
          <a:stretch>
            <a:fillRect/>
          </a:stretch>
        </p:blipFill>
        <p:spPr bwMode="auto">
          <a:xfrm>
            <a:off x="6660232" y="548680"/>
            <a:ext cx="1485900" cy="923925"/>
          </a:xfrm>
          <a:prstGeom prst="rect">
            <a:avLst/>
          </a:prstGeom>
          <a:noFill/>
          <a:ln w="9525">
            <a:noFill/>
            <a:miter lim="800000"/>
            <a:headEnd/>
            <a:tailEnd/>
          </a:ln>
        </p:spPr>
      </p:pic>
      <p:sp>
        <p:nvSpPr>
          <p:cNvPr id="4" name="Прямоугольник 3"/>
          <p:cNvSpPr/>
          <p:nvPr/>
        </p:nvSpPr>
        <p:spPr>
          <a:xfrm>
            <a:off x="467544" y="4797152"/>
            <a:ext cx="8280920" cy="1477328"/>
          </a:xfrm>
          <a:prstGeom prst="rect">
            <a:avLst/>
          </a:prstGeom>
        </p:spPr>
        <p:txBody>
          <a:bodyPr wrap="square">
            <a:spAutoFit/>
          </a:bodyPr>
          <a:lstStyle/>
          <a:p>
            <a:r>
              <a:rPr lang="en-US" b="1" dirty="0" smtClean="0">
                <a:latin typeface="Times New Roman" pitchFamily="18" charset="0"/>
                <a:cs typeface="Times New Roman" pitchFamily="18" charset="0"/>
              </a:rPr>
              <a:t>4. DVD: </a:t>
            </a:r>
            <a:r>
              <a:rPr lang="en-US" dirty="0" smtClean="0">
                <a:latin typeface="Times New Roman" pitchFamily="18" charset="0"/>
                <a:cs typeface="Times New Roman" pitchFamily="18" charset="0"/>
              </a:rPr>
              <a:t>DVD</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stands for Digital Versatile Disc. It is similar to a CD-ROM, except that it can store larger amounts of data. The storage capacity of a DVD is at least 4.7MB. DVDs that can store up to 17GBs are also available. Because of their capacity, DVDs are generally used to store a very large multimedia presentations and movies that combine high quality sound and graphics.</a:t>
            </a:r>
            <a:endParaRPr lang="uk-UA"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24744"/>
            <a:ext cx="8136904" cy="2862322"/>
          </a:xfrm>
          <a:prstGeom prst="rect">
            <a:avLst/>
          </a:prstGeom>
        </p:spPr>
        <p:txBody>
          <a:bodyPr wrap="square">
            <a:spAutoFit/>
          </a:bodyPr>
          <a:lstStyle/>
          <a:p>
            <a:pPr algn="ctr"/>
            <a:r>
              <a:rPr lang="en-US" sz="2000" dirty="0" smtClean="0">
                <a:latin typeface="Times New Roman" pitchFamily="18" charset="0"/>
                <a:cs typeface="Times New Roman" pitchFamily="18" charset="0"/>
              </a:rPr>
              <a:t>5. Flash Drive</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It is a small, portable device that can be used to store, access and transfer data. Due to its small size, it is commonly called Pen drive. It is also called USB drive. We can read, write, copy, delete, and move data from computer to pen drive or pen drive to computer. It comes in various storage capacities of 2GB, 4GB, 8GB etc. It is popular because it is easy to use and small enough to be carried in a pocket. This device is plugged into the USB port of the computer and the computer automatically detects this device.</a:t>
            </a:r>
            <a:endParaRPr lang="uk-UA" sz="2000"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cstate="print"/>
          <a:srcRect/>
          <a:stretch>
            <a:fillRect/>
          </a:stretch>
        </p:blipFill>
        <p:spPr bwMode="auto">
          <a:xfrm>
            <a:off x="3563888" y="4149080"/>
            <a:ext cx="1997571" cy="174577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Storage Devices</a:t>
            </a:r>
          </a:p>
        </p:txBody>
      </p:sp>
      <p:sp>
        <p:nvSpPr>
          <p:cNvPr id="39939" name="Rectangle 3"/>
          <p:cNvSpPr>
            <a:spLocks noGrp="1" noChangeArrowheads="1"/>
          </p:cNvSpPr>
          <p:nvPr>
            <p:ph idx="1"/>
          </p:nvPr>
        </p:nvSpPr>
        <p:spPr>
          <a:xfrm>
            <a:off x="566738" y="1752600"/>
            <a:ext cx="8272462" cy="2590800"/>
          </a:xfrm>
        </p:spPr>
        <p:txBody>
          <a:bodyPr/>
          <a:lstStyle/>
          <a:p>
            <a:pPr>
              <a:lnSpc>
                <a:spcPct val="90000"/>
              </a:lnSpc>
            </a:pPr>
            <a:r>
              <a:rPr lang="en-US"/>
              <a:t>Storage devices are both input and output devices in one.  A storage device is a place to keep data that has been processed so that it can be retrieved at a later time to be used again.</a:t>
            </a:r>
          </a:p>
        </p:txBody>
      </p:sp>
      <p:sp>
        <p:nvSpPr>
          <p:cNvPr id="39941" name="Text Box 5"/>
          <p:cNvSpPr txBox="1">
            <a:spLocks noChangeArrowheads="1"/>
          </p:cNvSpPr>
          <p:nvPr/>
        </p:nvSpPr>
        <p:spPr bwMode="auto">
          <a:xfrm>
            <a:off x="1066800" y="4419600"/>
            <a:ext cx="6096000" cy="1616075"/>
          </a:xfrm>
          <a:prstGeom prst="rect">
            <a:avLst/>
          </a:prstGeom>
          <a:noFill/>
          <a:ln w="9525">
            <a:noFill/>
            <a:miter lim="800000"/>
            <a:headEnd/>
            <a:tailEnd/>
          </a:ln>
          <a:effectLst/>
        </p:spPr>
        <p:txBody>
          <a:bodyPr>
            <a:spAutoFit/>
          </a:bodyPr>
          <a:lstStyle/>
          <a:p>
            <a:pPr eaLnBrk="0" fontAlgn="base" hangingPunct="0">
              <a:spcBef>
                <a:spcPct val="0"/>
              </a:spcBef>
              <a:spcAft>
                <a:spcPct val="0"/>
              </a:spcAft>
            </a:pPr>
            <a:r>
              <a:rPr lang="en-US" sz="2000" smtClean="0">
                <a:solidFill>
                  <a:srgbClr val="000000"/>
                </a:solidFill>
              </a:rPr>
              <a:t>Hard Disk</a:t>
            </a:r>
          </a:p>
          <a:p>
            <a:pPr eaLnBrk="0" fontAlgn="base" hangingPunct="0">
              <a:spcBef>
                <a:spcPct val="0"/>
              </a:spcBef>
              <a:spcAft>
                <a:spcPct val="0"/>
              </a:spcAft>
            </a:pPr>
            <a:r>
              <a:rPr lang="en-US" sz="2000" smtClean="0">
                <a:solidFill>
                  <a:srgbClr val="000000"/>
                </a:solidFill>
              </a:rPr>
              <a:t>Floppy Disk</a:t>
            </a:r>
          </a:p>
          <a:p>
            <a:pPr eaLnBrk="0" fontAlgn="base" hangingPunct="0">
              <a:spcBef>
                <a:spcPct val="0"/>
              </a:spcBef>
              <a:spcAft>
                <a:spcPct val="0"/>
              </a:spcAft>
            </a:pPr>
            <a:r>
              <a:rPr lang="en-US" sz="2000" smtClean="0">
                <a:solidFill>
                  <a:srgbClr val="000000"/>
                </a:solidFill>
              </a:rPr>
              <a:t>CD’s, DVD’s</a:t>
            </a:r>
          </a:p>
          <a:p>
            <a:pPr eaLnBrk="0" fontAlgn="base" hangingPunct="0">
              <a:spcBef>
                <a:spcPct val="0"/>
              </a:spcBef>
              <a:spcAft>
                <a:spcPct val="0"/>
              </a:spcAft>
            </a:pPr>
            <a:r>
              <a:rPr lang="en-US" sz="2000" smtClean="0">
                <a:solidFill>
                  <a:srgbClr val="000000"/>
                </a:solidFill>
              </a:rPr>
              <a:t>Magnetic Tape</a:t>
            </a:r>
          </a:p>
          <a:p>
            <a:pPr eaLnBrk="0" fontAlgn="base" hangingPunct="0">
              <a:spcBef>
                <a:spcPct val="0"/>
              </a:spcBef>
              <a:spcAft>
                <a:spcPct val="0"/>
              </a:spcAft>
            </a:pPr>
            <a:r>
              <a:rPr lang="en-US" sz="2000" smtClean="0">
                <a:solidFill>
                  <a:srgbClr val="000000"/>
                </a:solidFill>
              </a:rPr>
              <a:t>Flash Memory, Jump Drive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65</TotalTime>
  <Words>2244</Words>
  <Application>Microsoft Office PowerPoint</Application>
  <PresentationFormat>Экран (4:3)</PresentationFormat>
  <Paragraphs>94</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Times New Roman</vt:lpstr>
      <vt:lpstr>Trebuchet MS</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Storage Devices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dc:title>
  <dc:creator>Приступа Богдан Володимирович</dc:creator>
  <cp:lastModifiedBy>Приступа Богдан Володимирович</cp:lastModifiedBy>
  <cp:revision>14</cp:revision>
  <dcterms:created xsi:type="dcterms:W3CDTF">2018-09-10T08:39:43Z</dcterms:created>
  <dcterms:modified xsi:type="dcterms:W3CDTF">2021-02-02T12:21:28Z</dcterms:modified>
</cp:coreProperties>
</file>