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257" r:id="rId3"/>
    <p:sldId id="324" r:id="rId4"/>
    <p:sldId id="326" r:id="rId5"/>
    <p:sldId id="327" r:id="rId6"/>
    <p:sldId id="329" r:id="rId7"/>
    <p:sldId id="259" r:id="rId8"/>
    <p:sldId id="260" r:id="rId9"/>
    <p:sldId id="261" r:id="rId10"/>
    <p:sldId id="262" r:id="rId11"/>
    <p:sldId id="263" r:id="rId12"/>
    <p:sldId id="328" r:id="rId13"/>
    <p:sldId id="299" r:id="rId14"/>
    <p:sldId id="301" r:id="rId15"/>
    <p:sldId id="300" r:id="rId16"/>
    <p:sldId id="330" r:id="rId17"/>
    <p:sldId id="331" r:id="rId18"/>
    <p:sldId id="333" r:id="rId19"/>
    <p:sldId id="334" r:id="rId20"/>
    <p:sldId id="335" r:id="rId21"/>
    <p:sldId id="337" r:id="rId22"/>
    <p:sldId id="336" r:id="rId23"/>
    <p:sldId id="338" r:id="rId24"/>
    <p:sldId id="339" r:id="rId25"/>
    <p:sldId id="340" r:id="rId26"/>
    <p:sldId id="341" r:id="rId27"/>
    <p:sldId id="266" r:id="rId28"/>
    <p:sldId id="319" r:id="rId29"/>
    <p:sldId id="267" r:id="rId30"/>
    <p:sldId id="268" r:id="rId31"/>
    <p:sldId id="269" r:id="rId32"/>
    <p:sldId id="307" r:id="rId33"/>
    <p:sldId id="308" r:id="rId34"/>
    <p:sldId id="309" r:id="rId35"/>
    <p:sldId id="310" r:id="rId36"/>
    <p:sldId id="270" r:id="rId37"/>
    <p:sldId id="272" r:id="rId38"/>
    <p:sldId id="273" r:id="rId39"/>
    <p:sldId id="274" r:id="rId40"/>
    <p:sldId id="302" r:id="rId41"/>
    <p:sldId id="316" r:id="rId42"/>
    <p:sldId id="303" r:id="rId43"/>
    <p:sldId id="312" r:id="rId44"/>
    <p:sldId id="315" r:id="rId45"/>
    <p:sldId id="318" r:id="rId46"/>
    <p:sldId id="313" r:id="rId47"/>
    <p:sldId id="304" r:id="rId48"/>
    <p:sldId id="322" r:id="rId49"/>
    <p:sldId id="306" r:id="rId50"/>
    <p:sldId id="305" r:id="rId51"/>
    <p:sldId id="323" r:id="rId5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3710" autoAdjust="0"/>
  </p:normalViewPr>
  <p:slideViewPr>
    <p:cSldViewPr snapToGrid="0">
      <p:cViewPr varScale="1">
        <p:scale>
          <a:sx n="81" d="100"/>
          <a:sy n="81" d="100"/>
        </p:scale>
        <p:origin x="7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36579-52DA-4E7A-8303-F477357A3332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7A39B-12C4-4CA5-8B09-E4D91D04C1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387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15565210" TargetMode="Externa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cbi.nlm.nih.gov/pubmed/25806933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Radiologic and Pathologic Features of Bronchiolitis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Sudhakar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J.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Pipavath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David A.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LynchCarlyne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Cool Kevin K. Brown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John D. Newell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AJR:185, August 2005</a:t>
            </a:r>
            <a:endParaRPr lang="uk-UA" dirty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7965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Участок</a:t>
            </a:r>
            <a:r>
              <a:rPr lang="ru-RU" baseline="0" dirty="0"/>
              <a:t> л</a:t>
            </a:r>
            <a:r>
              <a:rPr lang="ru-RU" dirty="0"/>
              <a:t>окального вздутия в центральном отделе ателектазированной верхней правой доли. </a:t>
            </a:r>
          </a:p>
          <a:p>
            <a:r>
              <a:rPr lang="ru-RU" dirty="0"/>
              <a:t>Пациент на ИВЛ, кончик</a:t>
            </a:r>
            <a:r>
              <a:rPr lang="ru-RU" baseline="0" dirty="0"/>
              <a:t> </a:t>
            </a:r>
            <a:r>
              <a:rPr lang="ru-RU" dirty="0"/>
              <a:t>ЭЭТ установлен правильно : на 1 см выше бифуркации.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7109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Ателектаз </a:t>
            </a:r>
            <a:r>
              <a:rPr lang="en-US" dirty="0"/>
              <a:t>S9(</a:t>
            </a:r>
            <a:r>
              <a:rPr lang="ru-RU" dirty="0"/>
              <a:t>?</a:t>
            </a:r>
            <a:r>
              <a:rPr lang="en-US" dirty="0"/>
              <a:t>)</a:t>
            </a:r>
            <a:r>
              <a:rPr lang="ru-RU" dirty="0"/>
              <a:t> правого легкого.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8148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0643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Подтверждено лабораторно.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28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788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клеточный бронхиолит: хронические воспалительные клетки, выстилающие небольшие дыхательные пути, иногда с образованием эпителиального изъязвления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диффузные хронические интерстициальные воспалительные инфильтраты: в основном состоящие из лимфоцитов и плазматических клеток, но часто включающие эозинофилы, нейтрофилы и тучные клетки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слабо ограниченные интерстициальные некротизирующие (неказеозные) гранулемы: состоящие из лимфоцитов, плазматических клеток и эпителиоидных гистиоцитов с или без гигантских клеток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отдельные гигантские клетки в альвеолах или интерстиции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диффузные хронические интерстициальные воспалительные инфильтраты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33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4937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Perihilar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ground glass changes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Poor expiratory effort reveals peripheral gas trapping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uk-U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пациент</a:t>
            </a:r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спал</a:t>
            </a:r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</a:t>
            </a:r>
            <a:r>
              <a:rPr lang="uk-U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попугаем</a:t>
            </a:r>
            <a:endParaRPr lang="uk-U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Точка обучения: пневмония с гиперчувствительностью может имитировать астму (клинически, а не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радиологически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35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3615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37-летний мужчина с обширной болезнью Крона желудка, тонкой и толстой кишки в течение почти десятилетия развил респираторные симптомы и радиологические данные, свидетельствующие о пневмонии, которые не разрешались при лечении антибиотиками. Компьютерное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томографическое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сканирование его легких показало значительные изменения с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кавитированными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паренхимными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конкрециями. Гистологическая оценка открытой биопсии легкого показала гранулематозный бронхиолит и легочный некробиоз. Лечение стероидами и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иммуносупрессией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привело к полному разрешению его клинических симптомов пневмонии и аномальных изменений компьютерной томографии. Гранулематозный бронхиолит и некробиотические узлы могут быть проявлением болезни Крона в отсутствие микробных агентов, включая микобактерии или грибковые агенты.</a:t>
            </a:r>
          </a:p>
          <a:p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Canadian journal of gastroenterology = Journal canadien de gastroenterologie."/>
              </a:rPr>
              <a:t>Can J </a:t>
            </a:r>
            <a:r>
              <a:rPr lang="en-US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Canadian journal of gastroenterology = Journal canadien de gastroenterologie."/>
              </a:rPr>
              <a:t>Gastroenterol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Canadian journal of gastroenterology = Journal canadien de gastroenterologie."/>
              </a:rPr>
              <a:t>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2004 Nov;18(11):687-90.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литературе мне известны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крайней мере 4 статьи на эту тему , в том </a:t>
            </a:r>
            <a:r>
              <a:rPr lang="ru-RU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числке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у детей :</a:t>
            </a:r>
          </a:p>
          <a:p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The New England journal of medicine."/>
              </a:rPr>
              <a:t>N </a:t>
            </a:r>
            <a:r>
              <a:rPr lang="en-US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The New England journal of medicine."/>
              </a:rPr>
              <a:t>Engl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The New England journal of medicine."/>
              </a:rPr>
              <a:t> J Med.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2015 Mar 26;372(13):1272-3.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10.1056/NEJMc1500453#SA1.</a:t>
            </a:r>
            <a:endParaRPr lang="ru-RU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36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0871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HRCT</a:t>
            </a:r>
            <a:r>
              <a:rPr lang="ru-RU" sz="1200" b="1" dirty="0"/>
              <a:t> –высокоразрешающая КТ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38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2020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БА-бронхиальная</a:t>
            </a:r>
            <a:r>
              <a:rPr lang="ru-RU" baseline="0" dirty="0"/>
              <a:t> астма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41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7187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Пациент находился в стационаре </a:t>
            </a:r>
            <a:r>
              <a:rPr lang="ru-RU" baseline="0" dirty="0"/>
              <a:t> с 26.12.2017 по  11.01.2018 г. на адекватной антибиотикотерапии без динамики , в связи с чем 12.01.2018 г.</a:t>
            </a:r>
            <a:endParaRPr lang="uk-UA" dirty="0"/>
          </a:p>
          <a:p>
            <a:r>
              <a:rPr lang="ru-RU" baseline="0" dirty="0"/>
              <a:t>было выполнено КТ.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44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2521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Находится на сегодняшний день в</a:t>
            </a:r>
            <a:r>
              <a:rPr lang="ru-RU" baseline="0" dirty="0"/>
              <a:t> стационаре. КТ описано как норма. Необходимо </a:t>
            </a:r>
            <a:r>
              <a:rPr lang="ru-RU" baseline="0" dirty="0" err="1"/>
              <a:t>дообследование</a:t>
            </a:r>
            <a:r>
              <a:rPr lang="ru-RU" baseline="0" dirty="0"/>
              <a:t> . Микоплазма? Аденовирусная инфекция?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45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6245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Сейчас дообследуем лабораторно на микоплазму, аденовирус, тор-группу.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t>46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43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057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5988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2108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7353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638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921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018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6021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5159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5919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2685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1301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8363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9722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5994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441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B0029-8C90-48FB-B92A-500DDFEB3E95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3AD3048-E740-4DA4-8E18-64967249D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029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bronchiol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missing?article%5btitle%5d=rsv-bronchiolitis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hypersensitivity-pneumonitis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hypersensitivity-pneumonitis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radiopaedia.org/articles/hot-tub-lung" TargetMode="External"/><Relationship Id="rId3" Type="http://schemas.openxmlformats.org/officeDocument/2006/relationships/hyperlink" Target="https://radiopaedia.org/articles/bird-fancier-lung-1" TargetMode="External"/><Relationship Id="rId7" Type="http://schemas.openxmlformats.org/officeDocument/2006/relationships/hyperlink" Target="https://radiopaedia.org/articles/missing?article%5btitle%5d=maple-bark-disease" TargetMode="External"/><Relationship Id="rId2" Type="http://schemas.openxmlformats.org/officeDocument/2006/relationships/hyperlink" Target="https://radiopaedia.org/articles/hypersensitivity-pneumoniti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adiopaedia.org/articles/missing?article%5btitle%5d=malt-worker-s-lung" TargetMode="External"/><Relationship Id="rId5" Type="http://schemas.openxmlformats.org/officeDocument/2006/relationships/hyperlink" Target="https://radiopaedia.org/articles/missing?article%5btitle%5d=mushroom-worker-s-lung" TargetMode="External"/><Relationship Id="rId4" Type="http://schemas.openxmlformats.org/officeDocument/2006/relationships/hyperlink" Target="https://radiopaedia.org/articles/missing?article%5btitle%5d=bagassosis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alveoli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air-space-opacification-1" TargetMode="External"/><Relationship Id="rId2" Type="http://schemas.openxmlformats.org/officeDocument/2006/relationships/hyperlink" Target="https://radiopaedia.org/articles/pulmonary-oedema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radiopaedia.org/articles/missing?article%5btitle%5d=pulmonary+manifestations+of+Crohn's+disease" TargetMode="External"/><Relationship Id="rId3" Type="http://schemas.openxmlformats.org/officeDocument/2006/relationships/hyperlink" Target="https://radiopaedia.org/articles/bronchiolitis" TargetMode="External"/><Relationship Id="rId7" Type="http://schemas.openxmlformats.org/officeDocument/2006/relationships/hyperlink" Target="https://radiopaedia.org/articles/missing?article%5btitle%5d=pulmonary+manifestations+of+inflammatory+bowel+diseas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adiopaedia.org/articles/pulmonary-and-mediastinal-manifestations-of-sarcoidosis" TargetMode="External"/><Relationship Id="rId11" Type="http://schemas.openxmlformats.org/officeDocument/2006/relationships/hyperlink" Target="https://radiopaedia.org/articles/missing?article%5btitle%5d=granulomatous-lymphocytic+interstitial+lung+disease" TargetMode="External"/><Relationship Id="rId5" Type="http://schemas.openxmlformats.org/officeDocument/2006/relationships/hyperlink" Target="https://radiopaedia.org/articles/pulmonary-non-tuberculous-mycobacterial-infection" TargetMode="External"/><Relationship Id="rId10" Type="http://schemas.openxmlformats.org/officeDocument/2006/relationships/hyperlink" Target="https://radiopaedia.org/articles/missing?article%5btitle%5d=psyllium+aspiration" TargetMode="External"/><Relationship Id="rId4" Type="http://schemas.openxmlformats.org/officeDocument/2006/relationships/hyperlink" Target="https://radiopaedia.org/articles/pulmonary-manifestations-of-tuberculosis" TargetMode="External"/><Relationship Id="rId9" Type="http://schemas.openxmlformats.org/officeDocument/2006/relationships/hyperlink" Target="https://radiopaedia.org/articles/missing?article%5btitle%5d=pulmonary+menifestations+of+ulcerative+colitis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centrilobular-lung-nodules-1" TargetMode="External"/><Relationship Id="rId2" Type="http://schemas.openxmlformats.org/officeDocument/2006/relationships/hyperlink" Target="https://radiopaedia.org/articles/missing?article%5btitle%5d=thickened-peripheral-airways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meduniver.com/Medical/pulmonologia/262.html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839914" y="870438"/>
            <a:ext cx="8664697" cy="258493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i="1" dirty="0"/>
              <a:t>БРОНХІОЛІТ.</a:t>
            </a:r>
            <a:br>
              <a:rPr lang="ru-RU" dirty="0"/>
            </a:br>
            <a:r>
              <a:rPr lang="ru-RU" sz="4900" dirty="0" err="1"/>
              <a:t>Радіологичне</a:t>
            </a:r>
            <a:r>
              <a:rPr lang="ru-RU" sz="4900" dirty="0"/>
              <a:t> </a:t>
            </a:r>
            <a:r>
              <a:rPr lang="ru-RU" sz="4900" dirty="0" err="1"/>
              <a:t>різноманіття</a:t>
            </a:r>
            <a:endParaRPr lang="uk-UA" sz="49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96253" y="5275385"/>
            <a:ext cx="6308359" cy="13756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/>
              <a:t>ДОЙКОВА Е.М.</a:t>
            </a:r>
          </a:p>
          <a:p>
            <a:r>
              <a:rPr lang="ru-RU" dirty="0"/>
              <a:t>Ас. </a:t>
            </a:r>
            <a:r>
              <a:rPr lang="ru-RU" dirty="0" err="1"/>
              <a:t>кафедри</a:t>
            </a:r>
            <a:r>
              <a:rPr lang="ru-RU" dirty="0"/>
              <a:t> </a:t>
            </a:r>
            <a:r>
              <a:rPr lang="ru-RU" dirty="0" err="1"/>
              <a:t>промененвої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, терапії та </a:t>
            </a:r>
            <a:r>
              <a:rPr lang="ru-RU" dirty="0" err="1"/>
              <a:t>радіаціонної</a:t>
            </a:r>
            <a:r>
              <a:rPr lang="ru-RU" dirty="0"/>
              <a:t> і онкології медицини ОНМедУ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814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7014" y="184638"/>
            <a:ext cx="8856786" cy="199067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err="1"/>
              <a:t>Бронхиолит</a:t>
            </a:r>
            <a:r>
              <a:rPr lang="ru-RU" dirty="0"/>
              <a:t> - это широкий термин, который относится к любой форме воспаления </a:t>
            </a:r>
            <a:r>
              <a:rPr lang="ru-RU" u="sng" dirty="0">
                <a:hlinkClick r:id="rId2"/>
              </a:rPr>
              <a:t>бронхиол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7014" y="2400300"/>
            <a:ext cx="8856785" cy="43445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/>
              <a:t>Клинически, функционально и морфологически высоко  вариабелен</a:t>
            </a:r>
          </a:p>
          <a:p>
            <a:r>
              <a:rPr lang="ru-RU" sz="2400" dirty="0"/>
              <a:t>Может быть первичным или вторичным</a:t>
            </a:r>
          </a:p>
          <a:p>
            <a:r>
              <a:rPr lang="ru-RU" sz="2400" dirty="0"/>
              <a:t>Существует некоторое совпадение с термином </a:t>
            </a:r>
            <a:r>
              <a:rPr lang="ru-RU" sz="2400" dirty="0">
                <a:solidFill>
                  <a:srgbClr val="FF0000"/>
                </a:solidFill>
              </a:rPr>
              <a:t>« болезнь малых дыхательных путей».</a:t>
            </a:r>
          </a:p>
          <a:p>
            <a:r>
              <a:rPr lang="ru-RU" sz="2400" dirty="0"/>
              <a:t>Визуализировать бронхиолит лучше всего с помощью HRCT(высокоразрешающее КТ)</a:t>
            </a:r>
          </a:p>
          <a:p>
            <a:r>
              <a:rPr lang="ru-RU" sz="2400" dirty="0"/>
              <a:t>Рентгенография может показать нормальную презентацию или признаки обструкции</a:t>
            </a:r>
          </a:p>
          <a:p>
            <a:pPr marL="0" indent="0">
              <a:buNone/>
            </a:pPr>
            <a:endParaRPr lang="ru-RU" u="sng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109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22" y="139783"/>
            <a:ext cx="6638193" cy="35934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45324" y="4352192"/>
            <a:ext cx="9486900" cy="2215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/>
              <a:t>      Вторичная легочная долька –наименьшая часть легкого, отграниченная соединительно-тканной перегородкой.</a:t>
            </a:r>
          </a:p>
          <a:p>
            <a:r>
              <a:rPr lang="ru-RU" sz="2000" dirty="0"/>
              <a:t>      Анатомические элементы можно оценивать только по </a:t>
            </a:r>
            <a:r>
              <a:rPr lang="ru-RU" sz="2000" dirty="0" err="1"/>
              <a:t>даннм</a:t>
            </a:r>
            <a:r>
              <a:rPr lang="ru-RU" sz="2000" dirty="0"/>
              <a:t> МСКТ.</a:t>
            </a:r>
          </a:p>
          <a:p>
            <a:r>
              <a:rPr lang="ru-RU" sz="2000" dirty="0"/>
              <a:t>      </a:t>
            </a:r>
            <a:r>
              <a:rPr lang="ru-RU" sz="2000" dirty="0" err="1"/>
              <a:t>Субплеврально</a:t>
            </a:r>
            <a:r>
              <a:rPr lang="ru-RU" sz="2000" dirty="0"/>
              <a:t> в передних и боковых и базальных отделах толщина перегородок максимальна и достигает 0.1 </a:t>
            </a:r>
            <a:r>
              <a:rPr lang="ru-RU" sz="2000" dirty="0" err="1"/>
              <a:t>мм.Визуализация</a:t>
            </a:r>
            <a:r>
              <a:rPr lang="ru-RU" sz="2000" dirty="0"/>
              <a:t> облегчается воздушностью легочной тканью.</a:t>
            </a:r>
            <a:endParaRPr lang="en-US" sz="2000" dirty="0"/>
          </a:p>
          <a:p>
            <a:r>
              <a:rPr lang="en-US" dirty="0"/>
              <a:t>    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478" y="1707776"/>
            <a:ext cx="1588774" cy="224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04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76647" y="87925"/>
            <a:ext cx="5615354" cy="707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i="1" dirty="0"/>
              <a:t>C</a:t>
            </a:r>
            <a:r>
              <a:rPr lang="ru-RU" i="1" dirty="0"/>
              <a:t>лева </a:t>
            </a:r>
            <a:r>
              <a:rPr lang="ru-RU" dirty="0"/>
              <a:t>схема строения дыхательного дерева:</a:t>
            </a:r>
          </a:p>
          <a:p>
            <a:r>
              <a:rPr lang="ru-RU" dirty="0"/>
              <a:t>1.    Конечная бронхиола.</a:t>
            </a:r>
          </a:p>
          <a:p>
            <a:r>
              <a:rPr lang="ru-RU" dirty="0"/>
              <a:t>2.    Дыхательная бронхиола.</a:t>
            </a:r>
          </a:p>
          <a:p>
            <a:r>
              <a:rPr lang="ru-RU" dirty="0"/>
              <a:t>3,4. Альвеолярные ходы.</a:t>
            </a:r>
          </a:p>
          <a:p>
            <a:pPr marL="457200" indent="-457200">
              <a:buAutoNum type="arabicPeriod" startAt="5"/>
            </a:pPr>
            <a:r>
              <a:rPr lang="ru-RU" dirty="0"/>
              <a:t>Альвеолярный мешок.</a:t>
            </a:r>
          </a:p>
          <a:p>
            <a:pPr marL="457200" indent="-457200">
              <a:buAutoNum type="arabicPeriod" startAt="5"/>
            </a:pPr>
            <a:endParaRPr lang="ru-RU" dirty="0"/>
          </a:p>
          <a:p>
            <a:r>
              <a:rPr lang="ru-RU" dirty="0"/>
              <a:t>Справа Строение легочной дольки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en-US" dirty="0" err="1"/>
              <a:t>SchnzH</a:t>
            </a:r>
            <a:r>
              <a:rPr lang="en-US" dirty="0"/>
              <a:t>, 1975)^</a:t>
            </a:r>
          </a:p>
          <a:p>
            <a:pPr marL="457200" indent="-457200">
              <a:buAutoNum type="arabicPeriod"/>
            </a:pPr>
            <a:r>
              <a:rPr lang="ru-RU" dirty="0"/>
              <a:t>Дольковый бронх.</a:t>
            </a:r>
          </a:p>
          <a:p>
            <a:pPr marL="457200" indent="-457200">
              <a:buAutoNum type="arabicPeriod"/>
            </a:pPr>
            <a:r>
              <a:rPr lang="ru-RU" dirty="0"/>
              <a:t>Дольковая артерия.</a:t>
            </a:r>
          </a:p>
          <a:p>
            <a:pPr marL="457200" indent="-457200">
              <a:buAutoNum type="arabicPeriod"/>
            </a:pPr>
            <a:r>
              <a:rPr lang="ru-RU" dirty="0"/>
              <a:t>Междольковая вена.</a:t>
            </a:r>
          </a:p>
          <a:p>
            <a:pPr marL="457200" indent="-457200">
              <a:buAutoNum type="arabicPeriod"/>
            </a:pPr>
            <a:r>
              <a:rPr lang="ru-RU" dirty="0"/>
              <a:t>Конечные бронхиолы.</a:t>
            </a:r>
          </a:p>
          <a:p>
            <a:pPr marL="457200" indent="-457200">
              <a:buAutoNum type="arabicPeriod"/>
            </a:pPr>
            <a:r>
              <a:rPr lang="ru-RU" dirty="0"/>
              <a:t>Альвеолярные бронхиолы.</a:t>
            </a:r>
          </a:p>
          <a:p>
            <a:pPr marL="457200" indent="-457200">
              <a:buAutoNum type="arabicPeriod"/>
            </a:pPr>
            <a:r>
              <a:rPr lang="ru-RU" dirty="0"/>
              <a:t>Конечные альвеолярные бронхиолы.</a:t>
            </a:r>
          </a:p>
          <a:p>
            <a:pPr marL="457200" indent="-457200">
              <a:buAutoNum type="arabicPeriod"/>
            </a:pPr>
            <a:r>
              <a:rPr lang="ru-RU" dirty="0"/>
              <a:t>Ацинусы.</a:t>
            </a:r>
          </a:p>
          <a:p>
            <a:pPr marL="457200" indent="-457200">
              <a:buAutoNum type="arabicPeriod"/>
            </a:pPr>
            <a:r>
              <a:rPr lang="ru-RU" dirty="0"/>
              <a:t>Межальвеолярные перегородки.</a:t>
            </a:r>
          </a:p>
          <a:p>
            <a:pPr marL="457200" indent="-457200">
              <a:buAutoNum type="arabicPeriod"/>
            </a:pPr>
            <a:endParaRPr lang="ru-RU" dirty="0"/>
          </a:p>
          <a:p>
            <a:r>
              <a:rPr lang="ru-RU" dirty="0"/>
              <a:t> </a:t>
            </a: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en-US" sz="2000" dirty="0"/>
          </a:p>
          <a:p>
            <a:endParaRPr lang="ru-RU" sz="2000" dirty="0"/>
          </a:p>
          <a:p>
            <a:endParaRPr lang="en-US" sz="2000" dirty="0"/>
          </a:p>
          <a:p>
            <a:r>
              <a:rPr lang="en-US" dirty="0"/>
              <a:t>     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92" y="0"/>
            <a:ext cx="4673740" cy="37543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38993" y="3754316"/>
            <a:ext cx="48519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Рентгено-диагностика заболеваний органов дыхания., </a:t>
            </a:r>
            <a:r>
              <a:rPr lang="ru-RU" sz="1400" dirty="0" err="1"/>
              <a:t>Л.С.Розенштраух</a:t>
            </a:r>
            <a:r>
              <a:rPr lang="ru-RU" sz="1400" dirty="0"/>
              <a:t>, </a:t>
            </a:r>
            <a:r>
              <a:rPr lang="ru-RU" sz="1400" dirty="0" err="1"/>
              <a:t>Н.И.Рыбакова</a:t>
            </a:r>
            <a:r>
              <a:rPr lang="ru-RU" sz="1400" dirty="0"/>
              <a:t>, </a:t>
            </a:r>
            <a:r>
              <a:rPr lang="ru-RU" sz="1400" dirty="0" err="1"/>
              <a:t>М.Г.Виннер,М</a:t>
            </a:r>
            <a:r>
              <a:rPr lang="ru-RU" sz="1400" dirty="0"/>
              <a:t>. «Медицина»,1987г., стр26. 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1556237" y="4639524"/>
            <a:ext cx="5020409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 Через отверстия в стенках альвеол (поры Кона) осуществляется коллатеральная вентиляция: переход воздуха по градиенту давления от « больше» к « меньше».</a:t>
            </a:r>
          </a:p>
          <a:p>
            <a:r>
              <a:rPr lang="ru-RU" dirty="0"/>
              <a:t> В спавшихся и </a:t>
            </a:r>
            <a:r>
              <a:rPr lang="ru-RU" dirty="0" err="1"/>
              <a:t>гиповентилированых</a:t>
            </a:r>
            <a:r>
              <a:rPr lang="ru-RU" dirty="0"/>
              <a:t> структурах давление «меньше».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51739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85616" y="174924"/>
            <a:ext cx="5906385" cy="86792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/>
              <a:t>Схематическое изображение </a:t>
            </a:r>
            <a:r>
              <a:rPr lang="ru-RU" sz="2000" dirty="0" err="1"/>
              <a:t>альвеолярныхстенок</a:t>
            </a:r>
            <a:r>
              <a:rPr lang="ru-RU" sz="2000" dirty="0"/>
              <a:t> и окружающих </a:t>
            </a:r>
            <a:r>
              <a:rPr lang="ru-RU" sz="2000" dirty="0" err="1"/>
              <a:t>капиляров</a:t>
            </a:r>
            <a:r>
              <a:rPr lang="ru-RU" sz="2000" dirty="0"/>
              <a:t> (1)</a:t>
            </a:r>
          </a:p>
          <a:p>
            <a:r>
              <a:rPr lang="ru-RU" sz="2000" dirty="0"/>
              <a:t>Альвеолярные пары (2) , осуществляющая коллатеральную вентиляцию.</a:t>
            </a:r>
          </a:p>
          <a:p>
            <a:r>
              <a:rPr lang="ru-RU" sz="2000" dirty="0"/>
              <a:t>Альвеолы(3).</a:t>
            </a:r>
          </a:p>
          <a:p>
            <a:endParaRPr lang="ru-RU" sz="2000" dirty="0"/>
          </a:p>
          <a:p>
            <a:r>
              <a:rPr lang="ru-RU" sz="2000" dirty="0"/>
              <a:t>      Коллатеральная вентиляция приводит к тому , что ателектаз не является обязательным и немедленным следствием обтурации бронхов,  несмотря не их концевой характер.</a:t>
            </a:r>
          </a:p>
          <a:p>
            <a:r>
              <a:rPr lang="ru-RU" sz="2000" dirty="0"/>
              <a:t>        В течение  нескольких недель может сохраняться воздушность участок легкого, не получающего воздух через бронх.</a:t>
            </a:r>
          </a:p>
          <a:p>
            <a:r>
              <a:rPr lang="ru-RU" sz="2000" dirty="0"/>
              <a:t>       </a:t>
            </a:r>
            <a:r>
              <a:rPr lang="ru-RU" sz="2000" i="1" dirty="0"/>
              <a:t> Исключение</a:t>
            </a:r>
            <a:r>
              <a:rPr lang="ru-RU" sz="2000" dirty="0"/>
              <a:t>: обтурация долевого бронха, неизбежно приводящая к ателектазу  доли. Листки междолевой плевры не </a:t>
            </a:r>
            <a:r>
              <a:rPr lang="ru-RU" sz="2000" dirty="0" err="1"/>
              <a:t>препятсвуют</a:t>
            </a:r>
            <a:r>
              <a:rPr lang="ru-RU" sz="2000" dirty="0"/>
              <a:t>  коллатеральной вентиляции через нее.</a:t>
            </a:r>
          </a:p>
          <a:p>
            <a:r>
              <a:rPr lang="ru-RU" sz="2000" dirty="0"/>
              <a:t>        </a:t>
            </a:r>
          </a:p>
          <a:p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en-US" sz="2000" dirty="0"/>
          </a:p>
          <a:p>
            <a:endParaRPr lang="ru-RU" sz="2000" dirty="0"/>
          </a:p>
          <a:p>
            <a:endParaRPr lang="en-US" sz="2000" dirty="0"/>
          </a:p>
          <a:p>
            <a:r>
              <a:rPr lang="en-US" dirty="0"/>
              <a:t>     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09875" y="5460023"/>
            <a:ext cx="4675741" cy="738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Рентгено-диагностика заболеваний органов дыхания., Л.С. </a:t>
            </a:r>
            <a:r>
              <a:rPr lang="ru-RU" sz="1400" dirty="0" err="1"/>
              <a:t>Розенштраух</a:t>
            </a:r>
            <a:r>
              <a:rPr lang="ru-RU" sz="1400" dirty="0"/>
              <a:t>, Н.И. Рыбакова, М.Г. </a:t>
            </a:r>
            <a:r>
              <a:rPr lang="ru-RU" sz="1400" dirty="0" err="1"/>
              <a:t>Виннер</a:t>
            </a:r>
            <a:r>
              <a:rPr lang="ru-RU" sz="1400" dirty="0"/>
              <a:t>, М. «Медицина»,1987г., стр. 27.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875" y="174924"/>
            <a:ext cx="4675741" cy="499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29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646" y="249892"/>
            <a:ext cx="10677354" cy="6608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0080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5469" y="501163"/>
            <a:ext cx="9618785" cy="5969976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3100" b="1" dirty="0"/>
              <a:t>Рентгенография может показать нормальную рентген-картину или признаки обструкции:</a:t>
            </a:r>
          </a:p>
          <a:p>
            <a:r>
              <a:rPr lang="ru-RU" dirty="0"/>
              <a:t>             увеличение объема одного или обоих легких вплоть до образования псевдо медиастинальных грыж и визуального сужения\смещения  сосудистого пучка</a:t>
            </a:r>
          </a:p>
          <a:p>
            <a:r>
              <a:rPr lang="ru-RU" dirty="0"/>
              <a:t>             равномерное повышение прозрачности легочных полей на периферии или базально ( выше чем в верхних отделах)</a:t>
            </a:r>
          </a:p>
          <a:p>
            <a:r>
              <a:rPr lang="ru-RU" dirty="0"/>
              <a:t>              «воздушные ловушки» (участки локального увеличения прозрачности , сохраняющиеся на одном и том же месте на инспираторной и экспираторной рентгенограмме)</a:t>
            </a:r>
          </a:p>
          <a:p>
            <a:r>
              <a:rPr lang="ru-RU" dirty="0"/>
              <a:t>              изменение формы диафрагмы( намет)</a:t>
            </a:r>
          </a:p>
          <a:p>
            <a:r>
              <a:rPr lang="ru-RU" dirty="0"/>
              <a:t>              углубление латеральных синусов</a:t>
            </a:r>
          </a:p>
          <a:p>
            <a:r>
              <a:rPr lang="ru-RU" dirty="0"/>
              <a:t>              уменьшение КТИ</a:t>
            </a:r>
          </a:p>
          <a:p>
            <a:r>
              <a:rPr lang="ru-RU" dirty="0"/>
              <a:t>              снижение прозрачности легочной ткани из-за обогащения прикорневого интерстиция</a:t>
            </a:r>
          </a:p>
          <a:p>
            <a:r>
              <a:rPr lang="ru-RU" dirty="0"/>
              <a:t>              появление нежных мелких очаговых теней с четкими контурами</a:t>
            </a:r>
          </a:p>
          <a:p>
            <a:r>
              <a:rPr lang="ru-RU" dirty="0"/>
              <a:t>              усиление  легочного рисунка  в центральных отделах по перибронхиальному типу( визуализация мелких бронхов из-за утолщения-отека его стенок) </a:t>
            </a:r>
          </a:p>
          <a:p>
            <a:r>
              <a:rPr lang="ru-RU" dirty="0"/>
              <a:t>               усиление легочного рисунка по ретикулярному типу, может прослеживаться в периферических отделах вплоть до плащевого слоя</a:t>
            </a:r>
          </a:p>
          <a:p>
            <a:r>
              <a:rPr lang="ru-RU" dirty="0"/>
              <a:t>              появление линий Керли В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61277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2622" y="79131"/>
            <a:ext cx="8789377" cy="85854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err="1"/>
              <a:t>Бронхиолит</a:t>
            </a:r>
            <a:r>
              <a:rPr lang="ru-RU" dirty="0"/>
              <a:t> «локальное вздутие»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005" y="1122318"/>
            <a:ext cx="2825895" cy="240677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418" y="1005219"/>
            <a:ext cx="5744377" cy="57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10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951892" y="4510455"/>
            <a:ext cx="9821008" cy="2154114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000" i="1" dirty="0"/>
              <a:t>-Правая верхняя доля уменьшена в объёме, малая междолевая щель «втянута» в сторону верхней доли ( голубые стрелки). </a:t>
            </a:r>
            <a:r>
              <a:rPr lang="ru-RU" sz="2000" i="1" dirty="0" err="1"/>
              <a:t>Гиповентиляция</a:t>
            </a:r>
            <a:r>
              <a:rPr lang="ru-RU" sz="2000" i="1" dirty="0"/>
              <a:t>.</a:t>
            </a:r>
            <a:br>
              <a:rPr lang="ru-RU" sz="2000" i="1" dirty="0"/>
            </a:br>
            <a:r>
              <a:rPr lang="ru-RU" sz="2000" i="1" dirty="0"/>
              <a:t>-Участок в центре частично  ателектазированной правой верхней доли- локальное вздутие  как результат слизистой пробки(синяя обводка).</a:t>
            </a:r>
            <a:br>
              <a:rPr lang="ru-RU" sz="2000" i="1" dirty="0"/>
            </a:br>
            <a:r>
              <a:rPr lang="ru-RU" sz="2000" i="1" dirty="0"/>
              <a:t>-Легочный рисунок с обеих сторон ( больше в передних отделах) усилен за счет ретикулярно-альвеолярного компонента из-за чего контуры диафрагмы  «размытые» , нечеткие  с обеих сторон (красные стрелки). </a:t>
            </a:r>
            <a:br>
              <a:rPr lang="ru-RU" sz="1800" b="1" dirty="0"/>
            </a:br>
            <a:br>
              <a:rPr lang="ru-RU" sz="1800" dirty="0"/>
            </a:br>
            <a:br>
              <a:rPr lang="ru-RU" sz="1800" dirty="0"/>
            </a:br>
            <a:endParaRPr lang="uk-UA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990" y="110373"/>
            <a:ext cx="4259406" cy="4259406"/>
          </a:xfrm>
          <a:prstGeom prst="rect">
            <a:avLst/>
          </a:prstGeom>
        </p:spPr>
      </p:pic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912" y="429101"/>
            <a:ext cx="4380918" cy="2837829"/>
          </a:xfrm>
        </p:spPr>
      </p:pic>
    </p:spTree>
    <p:extLst>
      <p:ext uri="{BB962C8B-B14F-4D97-AF65-F5344CB8AC3E}">
        <p14:creationId xmlns:p14="http://schemas.microsoft.com/office/powerpoint/2010/main" val="804021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7738" y="5090746"/>
            <a:ext cx="9944100" cy="1494692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000" i="1" dirty="0"/>
              <a:t>Безвоздушный участок  правого легкого  в базально-заднем отделе нижней доли  обусловлен постепенной резорбцией воздуха  из участка ранее  гипер вентилированного участка. </a:t>
            </a:r>
            <a:br>
              <a:rPr lang="ru-RU" sz="2000" i="1" dirty="0"/>
            </a:br>
            <a:r>
              <a:rPr lang="ru-RU" sz="2200" i="1" dirty="0"/>
              <a:t>Предопределяется</a:t>
            </a:r>
            <a:r>
              <a:rPr lang="ru-RU" sz="2000" i="1" dirty="0"/>
              <a:t> длительным отсутствием дренажа и наличием слизистой пробки. Чреват возможностью развития вторичной пневмонии .</a:t>
            </a:r>
            <a:endParaRPr lang="uk-UA" sz="2000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659" y="271768"/>
            <a:ext cx="2857647" cy="2349621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08" y="95921"/>
            <a:ext cx="5002823" cy="48181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08" y="69544"/>
            <a:ext cx="5002823" cy="48181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08" y="95920"/>
            <a:ext cx="5002823" cy="481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00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987062" y="5046785"/>
            <a:ext cx="10128736" cy="1740876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000" i="1" dirty="0"/>
              <a:t>-В проекции верхней правой доли участок локального увеличения прозрачности- «воздушная ловушка».</a:t>
            </a:r>
            <a:br>
              <a:rPr lang="ru-RU" sz="2000" i="1" dirty="0"/>
            </a:br>
            <a:r>
              <a:rPr lang="ru-RU" sz="2000" i="1" dirty="0"/>
              <a:t>-Диафрагма образует «палатку» ( или «намет»).</a:t>
            </a:r>
            <a:br>
              <a:rPr lang="ru-RU" sz="2000" i="1" dirty="0"/>
            </a:br>
            <a:r>
              <a:rPr lang="ru-RU" sz="2000" i="1" dirty="0"/>
              <a:t>-Латеральные синусы значительно углублены ( больше слева, т.к. увеличенному в объеме легкому печень оттеснить  книзу значительно труднее, чем воздушный газовый пузырь желудка) </a:t>
            </a:r>
            <a:br>
              <a:rPr lang="ru-RU" sz="2000" b="1" dirty="0"/>
            </a:br>
            <a:endParaRPr lang="uk-UA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006" y="133031"/>
            <a:ext cx="3272523" cy="27871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33031"/>
            <a:ext cx="6390603" cy="481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17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38192" y="175847"/>
            <a:ext cx="5433646" cy="63181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/>
              <a:t>-</a:t>
            </a:r>
            <a:r>
              <a:rPr lang="ru-RU" i="1" dirty="0"/>
              <a:t>Легочный рисунок усилен по </a:t>
            </a:r>
            <a:r>
              <a:rPr lang="ru-RU" i="1" dirty="0" err="1"/>
              <a:t>периваскулярному</a:t>
            </a:r>
            <a:r>
              <a:rPr lang="ru-RU" i="1" dirty="0"/>
              <a:t> типу  за счет воспаления  (и утолщения в следствии этого) стенок бронхов, становятся видимыми линейные  воздушные мелкие бронхи. Оранжевые стрелки.</a:t>
            </a:r>
            <a:br>
              <a:rPr lang="ru-RU" i="1" dirty="0"/>
            </a:br>
            <a:br>
              <a:rPr lang="ru-RU" i="1" dirty="0"/>
            </a:br>
            <a:r>
              <a:rPr lang="ru-RU" i="1" dirty="0"/>
              <a:t>- Неравномерная </a:t>
            </a:r>
            <a:r>
              <a:rPr lang="ru-RU" i="1" dirty="0" err="1"/>
              <a:t>пневматизация</a:t>
            </a:r>
            <a:r>
              <a:rPr lang="ru-RU" i="1" dirty="0"/>
              <a:t> легочной ткани обусловлена разной степенью аэрации .</a:t>
            </a:r>
            <a:br>
              <a:rPr lang="ru-RU" i="1" dirty="0"/>
            </a:br>
            <a:br>
              <a:rPr lang="ru-RU" i="1" dirty="0"/>
            </a:br>
            <a:r>
              <a:rPr lang="ru-RU" i="1" dirty="0"/>
              <a:t>-Размытость , нечеткость легочного рисунка  объясняется отечностью </a:t>
            </a:r>
            <a:r>
              <a:rPr lang="ru-RU" i="1" dirty="0" err="1"/>
              <a:t>интерстиция</a:t>
            </a:r>
            <a:r>
              <a:rPr lang="ru-RU" i="1" dirty="0"/>
              <a:t> , как бы прикрывающего сосуды ( главная составляющая легочного рисунка в норме).</a:t>
            </a:r>
            <a:br>
              <a:rPr lang="ru-RU" i="1" dirty="0"/>
            </a:br>
            <a:br>
              <a:rPr lang="ru-RU" i="1" dirty="0"/>
            </a:br>
            <a:r>
              <a:rPr lang="ru-RU" i="1" dirty="0"/>
              <a:t>-</a:t>
            </a:r>
            <a:r>
              <a:rPr lang="ru-RU" i="1" dirty="0" err="1"/>
              <a:t>Кардиодиафрагмальные</a:t>
            </a:r>
            <a:r>
              <a:rPr lang="ru-RU" i="1" dirty="0"/>
              <a:t> углы углублены с обеих сторон.</a:t>
            </a:r>
            <a:br>
              <a:rPr lang="ru-RU" i="1" dirty="0"/>
            </a:br>
            <a:br>
              <a:rPr lang="ru-RU" i="1" dirty="0"/>
            </a:br>
            <a:r>
              <a:rPr lang="ru-RU" i="1" dirty="0"/>
              <a:t>-В области правого </a:t>
            </a:r>
            <a:r>
              <a:rPr lang="ru-RU" i="1" dirty="0" err="1"/>
              <a:t>кардиодиафрагмального</a:t>
            </a:r>
            <a:r>
              <a:rPr lang="ru-RU" i="1" dirty="0"/>
              <a:t> угла становится видимой нижняя полая вена,  «оголена».</a:t>
            </a:r>
            <a:endParaRPr lang="uk-UA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16" y="175847"/>
            <a:ext cx="5575869" cy="4204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88" y="3553238"/>
            <a:ext cx="3272523" cy="278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20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64670" y="131885"/>
            <a:ext cx="4727329" cy="5398477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/>
              <a:t>Пневматизация правого легкого  в медиальном отделе на всем протяжении неравномерно понижена.</a:t>
            </a:r>
            <a:br>
              <a:rPr lang="ru-RU" sz="2400" i="1" dirty="0"/>
            </a:br>
            <a:r>
              <a:rPr lang="ru-RU" sz="2400" b="1" i="1" dirty="0"/>
              <a:t>Кажущаяся </a:t>
            </a:r>
            <a:r>
              <a:rPr lang="ru-RU" sz="2400" i="1" dirty="0"/>
              <a:t>уменьшение объема  правого легкого обусловлено обструкцией левого. </a:t>
            </a:r>
            <a:br>
              <a:rPr lang="ru-RU" sz="2400" i="1" dirty="0"/>
            </a:br>
            <a:r>
              <a:rPr lang="ru-RU" sz="2400" i="1" dirty="0"/>
              <a:t>Диафрагма справа расположена на уровне 9-го ребра по заднему отрезку ,слева –на уровне 11-го (стрелки). </a:t>
            </a:r>
            <a:endParaRPr lang="uk-UA" sz="2400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535" y="381000"/>
            <a:ext cx="5810135" cy="4900246"/>
          </a:xfrm>
        </p:spPr>
      </p:pic>
    </p:spTree>
    <p:extLst>
      <p:ext uri="{BB962C8B-B14F-4D97-AF65-F5344CB8AC3E}">
        <p14:creationId xmlns:p14="http://schemas.microsoft.com/office/powerpoint/2010/main" val="1343099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0958" y="316523"/>
            <a:ext cx="4511041" cy="5174337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i="1" dirty="0"/>
              <a:t>-Правое легкое увеличено в объеме с образование псевдо медиастинальной грыжи.</a:t>
            </a:r>
            <a:br>
              <a:rPr lang="ru-RU" sz="2400" i="1" dirty="0"/>
            </a:br>
            <a:r>
              <a:rPr lang="ru-RU" sz="2400" i="1" dirty="0"/>
              <a:t>-Грудная клетка расширена в поперечнике. </a:t>
            </a:r>
            <a:br>
              <a:rPr lang="ru-RU" sz="2400" i="1" dirty="0"/>
            </a:br>
            <a:r>
              <a:rPr lang="ru-RU" sz="2400" i="1" dirty="0"/>
              <a:t>-Передние отрезки ребер приподняты вровень с задними в верхних отделах.</a:t>
            </a:r>
            <a:br>
              <a:rPr lang="ru-RU" sz="2400" i="1" dirty="0"/>
            </a:br>
            <a:r>
              <a:rPr lang="ru-RU" sz="2400" i="1" dirty="0"/>
              <a:t>-Часть легочной ткани пролоббирует вне реберных дуг.</a:t>
            </a:r>
            <a:br>
              <a:rPr lang="ru-RU" sz="2400" b="1" dirty="0"/>
            </a:br>
            <a:endParaRPr lang="uk-UA" sz="24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49" y="96253"/>
            <a:ext cx="7556610" cy="5263311"/>
          </a:xfrm>
        </p:spPr>
      </p:pic>
    </p:spTree>
    <p:extLst>
      <p:ext uri="{BB962C8B-B14F-4D97-AF65-F5344CB8AC3E}">
        <p14:creationId xmlns:p14="http://schemas.microsoft.com/office/powerpoint/2010/main" val="3187525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2338754" y="5688622"/>
            <a:ext cx="9720869" cy="1169377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i="1" dirty="0"/>
              <a:t>Грудная клетка расширена в среднем отделе, пневматизация в латеральных отделах выше , чем с медиальных.</a:t>
            </a:r>
            <a:br>
              <a:rPr lang="ru-RU" sz="2000" dirty="0"/>
            </a:br>
            <a:endParaRPr lang="uk-UA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376" y="0"/>
            <a:ext cx="7455877" cy="559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62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Классификация бронхиолитов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600" i="1" dirty="0">
                <a:solidFill>
                  <a:schemeClr val="tx1"/>
                </a:solidFill>
              </a:rPr>
              <a:t>1.Воспалительный бронхиолит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/>
              <a:t> 2.Бронхиолит, </a:t>
            </a:r>
            <a:r>
              <a:rPr lang="uk-UA" sz="3600" dirty="0" err="1"/>
              <a:t>ассоциированный</a:t>
            </a:r>
            <a:r>
              <a:rPr lang="uk-UA" sz="3600" dirty="0"/>
              <a:t> с </a:t>
            </a:r>
            <a:r>
              <a:rPr lang="uk-UA" sz="3600" dirty="0" err="1"/>
              <a:t>гиперчувствительным</a:t>
            </a:r>
            <a:r>
              <a:rPr lang="uk-UA" sz="3600" dirty="0"/>
              <a:t> пневмонитом</a:t>
            </a:r>
            <a:endParaRPr lang="uk-UA" sz="36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/>
              <a:t> 3.</a:t>
            </a:r>
            <a:r>
              <a:rPr lang="ru-RU" sz="3600" i="1" dirty="0"/>
              <a:t>Фиброзирующий</a:t>
            </a:r>
            <a:r>
              <a:rPr lang="uk-UA" sz="3600" b="1" dirty="0"/>
              <a:t> </a:t>
            </a:r>
            <a:r>
              <a:rPr lang="uk-UA" sz="3600" dirty="0"/>
              <a:t>(констриктивный бронхиолит)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b="1" dirty="0"/>
              <a:t> </a:t>
            </a:r>
            <a:r>
              <a:rPr lang="ru-RU" sz="3600" dirty="0"/>
              <a:t>4.Гранулематозный бронхиолит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01347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КТ признаки  бронхиолита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497015" y="2133600"/>
            <a:ext cx="4406061" cy="4724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Прямые</a:t>
            </a:r>
            <a:r>
              <a:rPr lang="ru-RU" dirty="0"/>
              <a:t>:</a:t>
            </a:r>
          </a:p>
          <a:p>
            <a:pPr>
              <a:buFont typeface="+mj-lt"/>
              <a:buAutoNum type="arabicPeriod"/>
            </a:pPr>
            <a:r>
              <a:rPr lang="ru-RU" dirty="0"/>
              <a:t>Обусловлены накопление секрета в просвете </a:t>
            </a:r>
            <a:r>
              <a:rPr lang="ru-RU" dirty="0" err="1"/>
              <a:t>бронхи,перебронхиальным</a:t>
            </a:r>
            <a:r>
              <a:rPr lang="ru-RU" dirty="0"/>
              <a:t> </a:t>
            </a:r>
            <a:r>
              <a:rPr lang="ru-RU" dirty="0" err="1"/>
              <a:t>воспалением,утолщением</a:t>
            </a:r>
            <a:r>
              <a:rPr lang="ru-RU" dirty="0"/>
              <a:t> стенок бронхиол(реже).</a:t>
            </a:r>
          </a:p>
          <a:p>
            <a:pPr>
              <a:buFont typeface="+mj-lt"/>
              <a:buAutoNum type="arabicPeriod"/>
            </a:pPr>
            <a:r>
              <a:rPr lang="ru-RU" dirty="0"/>
              <a:t>Отображаются:</a:t>
            </a:r>
          </a:p>
          <a:p>
            <a:pPr marL="0" indent="0">
              <a:buNone/>
            </a:pPr>
            <a:r>
              <a:rPr lang="ru-RU" dirty="0"/>
              <a:t>      -</a:t>
            </a:r>
            <a:r>
              <a:rPr lang="en-US" dirty="0"/>
              <a:t>Y</a:t>
            </a:r>
            <a:r>
              <a:rPr lang="ru-RU" dirty="0"/>
              <a:t>-образные структуры(с-м дерева в почках);</a:t>
            </a:r>
          </a:p>
          <a:p>
            <a:pPr marL="0" indent="0">
              <a:buNone/>
            </a:pPr>
            <a:r>
              <a:rPr lang="ru-RU" dirty="0"/>
              <a:t>      -</a:t>
            </a:r>
            <a:r>
              <a:rPr lang="ru-RU" dirty="0" err="1"/>
              <a:t>плохоочерченные</a:t>
            </a:r>
            <a:r>
              <a:rPr lang="ru-RU" dirty="0"/>
              <a:t> </a:t>
            </a:r>
            <a:r>
              <a:rPr lang="ru-RU" dirty="0" err="1"/>
              <a:t>центрилобулярные</a:t>
            </a:r>
            <a:r>
              <a:rPr lang="ru-RU" dirty="0"/>
              <a:t> очаги;</a:t>
            </a:r>
          </a:p>
          <a:p>
            <a:pPr marL="0" indent="0">
              <a:buNone/>
            </a:pPr>
            <a:r>
              <a:rPr lang="ru-RU" dirty="0"/>
              <a:t>       - кольцевидные небольшие структуры в центе дольки(</a:t>
            </a:r>
            <a:r>
              <a:rPr lang="ru-RU" dirty="0" err="1"/>
              <a:t>бронхиолоэктазы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       -уплотнение легочной ткани по типу матового стекла или безвоздушных участков уплотнения.</a:t>
            </a:r>
          </a:p>
          <a:p>
            <a:pPr marL="0" indent="0">
              <a:buNone/>
            </a:pPr>
            <a:r>
              <a:rPr lang="ru-RU" dirty="0"/>
              <a:t>       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>
              <a:buFont typeface="+mj-lt"/>
              <a:buAutoNum type="arabicPeriod"/>
            </a:pPr>
            <a:endParaRPr lang="uk-UA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7130562" y="2126222"/>
            <a:ext cx="4374049" cy="473177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b="1" dirty="0" err="1"/>
              <a:t>Косвеные</a:t>
            </a:r>
            <a:r>
              <a:rPr lang="ru-RU" b="1" dirty="0"/>
              <a:t>:</a:t>
            </a:r>
            <a:endParaRPr lang="uk-UA" b="1" dirty="0"/>
          </a:p>
          <a:p>
            <a:pPr>
              <a:buFont typeface="+mj-lt"/>
              <a:buAutoNum type="arabicPeriod"/>
            </a:pPr>
            <a:r>
              <a:rPr lang="ru-RU" i="1" dirty="0"/>
              <a:t>С-мы , связанные с нарушением бронхиальной проходимости, в том числе и участки повышенной прозрачности.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3060692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938" y="193431"/>
            <a:ext cx="9407770" cy="1711569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i="1" dirty="0"/>
              <a:t>Для выявления констриктивного (облитерирующего) и диффузного панбронхиолита предъявляются разные требования.</a:t>
            </a:r>
            <a:br>
              <a:rPr lang="ru-RU" i="1" dirty="0"/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382715" y="2312377"/>
            <a:ext cx="4844562" cy="454562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uk-UA" dirty="0"/>
              <a:t>К</a:t>
            </a:r>
            <a:r>
              <a:rPr lang="ru-RU" dirty="0" err="1"/>
              <a:t>онстриктивный</a:t>
            </a:r>
            <a:r>
              <a:rPr lang="ru-RU" dirty="0"/>
              <a:t> (облитерирующий) бронхиолит </a:t>
            </a:r>
            <a:r>
              <a:rPr lang="uk-UA" dirty="0"/>
              <a:t>для </a:t>
            </a:r>
            <a:r>
              <a:rPr lang="uk-UA" dirty="0" err="1"/>
              <a:t>демонстрации</a:t>
            </a:r>
            <a:r>
              <a:rPr lang="uk-UA" dirty="0"/>
              <a:t> </a:t>
            </a:r>
            <a:r>
              <a:rPr lang="uk-UA" dirty="0" err="1"/>
              <a:t>региональных</a:t>
            </a:r>
            <a:r>
              <a:rPr lang="uk-UA" dirty="0"/>
              <a:t> </a:t>
            </a:r>
            <a:r>
              <a:rPr lang="uk-UA" dirty="0" err="1"/>
              <a:t>различий</a:t>
            </a:r>
            <a:r>
              <a:rPr lang="uk-UA" dirty="0"/>
              <a:t> </a:t>
            </a:r>
            <a:r>
              <a:rPr lang="uk-UA" dirty="0" err="1"/>
              <a:t>плотности</a:t>
            </a:r>
            <a:r>
              <a:rPr lang="ru-RU" dirty="0"/>
              <a:t>  </a:t>
            </a:r>
            <a:r>
              <a:rPr lang="uk-UA" dirty="0"/>
              <a:t>(шаблон </a:t>
            </a:r>
            <a:r>
              <a:rPr lang="uk-UA" dirty="0" err="1"/>
              <a:t>затухания</a:t>
            </a:r>
            <a:r>
              <a:rPr lang="uk-UA" dirty="0"/>
              <a:t> </a:t>
            </a:r>
            <a:r>
              <a:rPr lang="uk-UA" dirty="0" err="1"/>
              <a:t>мозаики</a:t>
            </a:r>
            <a:r>
              <a:rPr lang="uk-UA" dirty="0"/>
              <a:t>) </a:t>
            </a:r>
            <a:r>
              <a:rPr lang="uk-UA" dirty="0" err="1"/>
              <a:t>требует</a:t>
            </a:r>
            <a:r>
              <a:rPr lang="uk-UA" dirty="0"/>
              <a:t>   </a:t>
            </a:r>
            <a:r>
              <a:rPr lang="uk-UA" dirty="0" err="1"/>
              <a:t>контрастное</a:t>
            </a:r>
            <a:r>
              <a:rPr lang="uk-UA" dirty="0"/>
              <a:t> </a:t>
            </a:r>
            <a:r>
              <a:rPr lang="uk-UA" dirty="0" err="1"/>
              <a:t>разрешение</a:t>
            </a:r>
            <a:r>
              <a:rPr lang="uk-UA" dirty="0"/>
              <a:t>.</a:t>
            </a:r>
          </a:p>
          <a:p>
            <a:r>
              <a:rPr lang="uk-UA" dirty="0" err="1"/>
              <a:t>Сужение</a:t>
            </a:r>
            <a:r>
              <a:rPr lang="uk-UA" dirty="0"/>
              <a:t> </a:t>
            </a:r>
            <a:r>
              <a:rPr lang="uk-UA" dirty="0" err="1"/>
              <a:t>настроек</a:t>
            </a:r>
            <a:r>
              <a:rPr lang="uk-UA" dirty="0"/>
              <a:t> </a:t>
            </a:r>
            <a:r>
              <a:rPr lang="uk-UA" dirty="0" err="1"/>
              <a:t>окна</a:t>
            </a:r>
            <a:r>
              <a:rPr lang="uk-UA" dirty="0"/>
              <a:t> </a:t>
            </a:r>
            <a:r>
              <a:rPr lang="uk-UA" dirty="0" err="1"/>
              <a:t>позволяет</a:t>
            </a:r>
            <a:r>
              <a:rPr lang="uk-UA" dirty="0"/>
              <a:t> </a:t>
            </a:r>
            <a:r>
              <a:rPr lang="uk-UA" dirty="0" err="1"/>
              <a:t>увеличить</a:t>
            </a:r>
            <a:r>
              <a:rPr lang="uk-UA" dirty="0"/>
              <a:t> </a:t>
            </a:r>
            <a:r>
              <a:rPr lang="uk-UA" dirty="0" err="1"/>
              <a:t>видимую</a:t>
            </a:r>
            <a:r>
              <a:rPr lang="uk-UA" dirty="0"/>
              <a:t> </a:t>
            </a:r>
            <a:r>
              <a:rPr lang="uk-UA" dirty="0" err="1"/>
              <a:t>толщину</a:t>
            </a:r>
            <a:r>
              <a:rPr lang="uk-UA" dirty="0"/>
              <a:t> </a:t>
            </a:r>
            <a:r>
              <a:rPr lang="uk-UA" dirty="0" err="1"/>
              <a:t>бронхиальной</a:t>
            </a:r>
            <a:r>
              <a:rPr lang="uk-UA" dirty="0"/>
              <a:t> </a:t>
            </a:r>
            <a:r>
              <a:rPr lang="uk-UA" dirty="0" err="1"/>
              <a:t>стенки</a:t>
            </a:r>
            <a:r>
              <a:rPr lang="uk-UA" dirty="0"/>
              <a:t> и </a:t>
            </a:r>
            <a:r>
              <a:rPr lang="ru-RU" dirty="0"/>
              <a:t> в</a:t>
            </a:r>
            <a:r>
              <a:rPr lang="uk-UA" dirty="0"/>
              <a:t> то же </a:t>
            </a:r>
            <a:r>
              <a:rPr lang="uk-UA" dirty="0" err="1"/>
              <a:t>время</a:t>
            </a:r>
            <a:r>
              <a:rPr lang="uk-UA" dirty="0"/>
              <a:t> </a:t>
            </a:r>
            <a:r>
              <a:rPr lang="uk-UA" dirty="0" err="1"/>
              <a:t>уменьшить</a:t>
            </a:r>
            <a:r>
              <a:rPr lang="uk-UA" dirty="0"/>
              <a:t> </a:t>
            </a:r>
            <a:r>
              <a:rPr lang="uk-UA" dirty="0" err="1"/>
              <a:t>видимый</a:t>
            </a:r>
            <a:r>
              <a:rPr lang="uk-UA" dirty="0"/>
              <a:t> </a:t>
            </a:r>
            <a:r>
              <a:rPr lang="uk-UA" dirty="0" err="1"/>
              <a:t>внутренний</a:t>
            </a:r>
            <a:r>
              <a:rPr lang="uk-UA" dirty="0"/>
              <a:t> </a:t>
            </a:r>
            <a:r>
              <a:rPr lang="uk-UA" dirty="0" err="1"/>
              <a:t>бронхиальный</a:t>
            </a:r>
            <a:r>
              <a:rPr lang="uk-UA" dirty="0"/>
              <a:t> </a:t>
            </a:r>
            <a:r>
              <a:rPr lang="uk-UA" dirty="0" err="1"/>
              <a:t>диаметр</a:t>
            </a:r>
            <a:r>
              <a:rPr lang="uk-UA" dirty="0"/>
              <a:t>. </a:t>
            </a:r>
          </a:p>
          <a:p>
            <a:r>
              <a:rPr lang="ru-RU" dirty="0"/>
              <a:t>Подбор параметров зависти от машины.</a:t>
            </a:r>
          </a:p>
          <a:p>
            <a:r>
              <a:rPr lang="uk-UA" dirty="0" err="1"/>
              <a:t>Приблизительно</a:t>
            </a:r>
            <a:r>
              <a:rPr lang="uk-UA" dirty="0"/>
              <a:t> </a:t>
            </a:r>
            <a:r>
              <a:rPr lang="uk-UA" dirty="0" err="1"/>
              <a:t>могут</a:t>
            </a:r>
            <a:r>
              <a:rPr lang="uk-UA" dirty="0"/>
              <a:t>  </a:t>
            </a:r>
            <a:r>
              <a:rPr lang="uk-UA" dirty="0" err="1"/>
              <a:t>быть</a:t>
            </a:r>
            <a:r>
              <a:rPr lang="uk-UA" dirty="0"/>
              <a:t> </a:t>
            </a:r>
            <a:r>
              <a:rPr lang="uk-UA" dirty="0" err="1"/>
              <a:t>рекомендованы</a:t>
            </a:r>
            <a:r>
              <a:rPr lang="uk-UA" dirty="0"/>
              <a:t>:  </a:t>
            </a:r>
            <a:r>
              <a:rPr lang="uk-UA" dirty="0" err="1"/>
              <a:t>уровень</a:t>
            </a:r>
            <a:r>
              <a:rPr lang="uk-UA" dirty="0"/>
              <a:t> </a:t>
            </a:r>
            <a:r>
              <a:rPr lang="uk-UA" dirty="0" err="1"/>
              <a:t>окна</a:t>
            </a:r>
            <a:r>
              <a:rPr lang="uk-UA" dirty="0"/>
              <a:t> -400 - -950 </a:t>
            </a:r>
            <a:r>
              <a:rPr lang="uk-UA" dirty="0" err="1"/>
              <a:t>единиц</a:t>
            </a:r>
            <a:r>
              <a:rPr lang="uk-UA" dirty="0"/>
              <a:t> </a:t>
            </a:r>
            <a:r>
              <a:rPr lang="uk-UA" dirty="0" err="1"/>
              <a:t>Хаунсфилда</a:t>
            </a:r>
            <a:r>
              <a:rPr lang="uk-UA" dirty="0"/>
              <a:t> (HU) и ширина 1000 - 1600 H</a:t>
            </a:r>
            <a:r>
              <a:rPr lang="uk-UA" i="1" dirty="0"/>
              <a:t>U</a:t>
            </a:r>
            <a:r>
              <a:rPr lang="ru-RU" i="1" dirty="0"/>
              <a:t>(</a:t>
            </a:r>
            <a:r>
              <a:rPr lang="ru-RU" i="1" dirty="0" err="1"/>
              <a:t>центртр</a:t>
            </a:r>
            <a:r>
              <a:rPr lang="ru-RU" i="1" dirty="0"/>
              <a:t> окна должен быть -250 - -700 HU).</a:t>
            </a:r>
            <a:r>
              <a:rPr lang="ru-RU" b="1" i="1" dirty="0"/>
              <a:t> </a:t>
            </a:r>
            <a:r>
              <a:rPr lang="ru-RU" dirty="0"/>
              <a:t>(1 - 2 мм) коллимационными секциями с интервалом 10 мм.</a:t>
            </a:r>
          </a:p>
          <a:p>
            <a:pPr marL="0" indent="0">
              <a:buNone/>
            </a:pPr>
            <a:r>
              <a:rPr lang="ru-RU" i="1" dirty="0"/>
              <a:t>(</a:t>
            </a:r>
            <a:r>
              <a:rPr lang="uk-UA" dirty="0" err="1"/>
              <a:t>Small</a:t>
            </a:r>
            <a:r>
              <a:rPr lang="uk-UA" dirty="0"/>
              <a:t> </a:t>
            </a:r>
            <a:r>
              <a:rPr lang="uk-UA" dirty="0" err="1"/>
              <a:t>airways</a:t>
            </a:r>
            <a:r>
              <a:rPr lang="uk-UA" dirty="0"/>
              <a:t> </a:t>
            </a:r>
            <a:r>
              <a:rPr lang="uk-UA" dirty="0" err="1"/>
              <a:t>diseases</a:t>
            </a:r>
            <a:r>
              <a:rPr lang="uk-UA" dirty="0"/>
              <a:t>: </a:t>
            </a:r>
            <a:r>
              <a:rPr lang="uk-UA" dirty="0" err="1"/>
              <a:t>detection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insights</a:t>
            </a:r>
            <a:r>
              <a:rPr lang="uk-UA" dirty="0"/>
              <a:t> </a:t>
            </a:r>
            <a:r>
              <a:rPr lang="uk-UA" dirty="0" err="1"/>
              <a:t>with</a:t>
            </a:r>
            <a:r>
              <a:rPr lang="uk-UA" dirty="0"/>
              <a:t> </a:t>
            </a:r>
            <a:r>
              <a:rPr lang="uk-UA" dirty="0" err="1"/>
              <a:t>computed</a:t>
            </a:r>
            <a:r>
              <a:rPr lang="uk-UA" dirty="0"/>
              <a:t> </a:t>
            </a:r>
            <a:r>
              <a:rPr lang="uk-UA" dirty="0" err="1"/>
              <a:t>tomography</a:t>
            </a:r>
            <a:r>
              <a:rPr lang="uk-UA" dirty="0"/>
              <a:t>. D.M.</a:t>
            </a:r>
          </a:p>
          <a:p>
            <a:pPr marL="0" indent="0">
              <a:buNone/>
            </a:pPr>
            <a:r>
              <a:rPr lang="uk-UA" dirty="0" err="1"/>
              <a:t>Hansell</a:t>
            </a:r>
            <a:r>
              <a:rPr lang="uk-UA" dirty="0"/>
              <a:t>. #ERS </a:t>
            </a:r>
            <a:r>
              <a:rPr lang="uk-UA" dirty="0" err="1"/>
              <a:t>Journals</a:t>
            </a:r>
            <a:r>
              <a:rPr lang="uk-UA" dirty="0"/>
              <a:t> </a:t>
            </a:r>
            <a:r>
              <a:rPr lang="uk-UA" dirty="0" err="1"/>
              <a:t>Ltd</a:t>
            </a:r>
            <a:r>
              <a:rPr lang="uk-UA" dirty="0"/>
              <a:t> 2001.</a:t>
            </a:r>
          </a:p>
          <a:p>
            <a:pPr marL="0" indent="0">
              <a:buNone/>
            </a:pPr>
            <a:endParaRPr lang="uk-UA" i="1" dirty="0"/>
          </a:p>
          <a:p>
            <a:endParaRPr lang="ru-RU" i="1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7482254" y="2312377"/>
            <a:ext cx="4510454" cy="359146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uk-UA" dirty="0" err="1"/>
              <a:t>Изображение</a:t>
            </a:r>
            <a:r>
              <a:rPr lang="uk-UA" dirty="0"/>
              <a:t> </a:t>
            </a:r>
            <a:r>
              <a:rPr lang="uk-UA" dirty="0" err="1"/>
              <a:t>больных</a:t>
            </a:r>
            <a:r>
              <a:rPr lang="uk-UA" dirty="0"/>
              <a:t> </a:t>
            </a:r>
            <a:r>
              <a:rPr lang="uk-UA" b="1" i="1" dirty="0" err="1"/>
              <a:t>диффузным</a:t>
            </a:r>
            <a:r>
              <a:rPr lang="uk-UA" b="1" i="1" dirty="0"/>
              <a:t> </a:t>
            </a:r>
            <a:r>
              <a:rPr lang="uk-UA" b="1" i="1" dirty="0" err="1"/>
              <a:t>панбронхиолитом</a:t>
            </a:r>
            <a:r>
              <a:rPr lang="uk-UA" b="1" i="1" dirty="0"/>
              <a:t> </a:t>
            </a:r>
            <a:r>
              <a:rPr lang="uk-UA" dirty="0" err="1"/>
              <a:t>требует</a:t>
            </a:r>
            <a:r>
              <a:rPr lang="uk-UA" dirty="0"/>
              <a:t> адекватного </a:t>
            </a:r>
            <a:r>
              <a:rPr lang="uk-UA" dirty="0" err="1"/>
              <a:t>пространственного</a:t>
            </a:r>
            <a:r>
              <a:rPr lang="uk-UA" dirty="0"/>
              <a:t> </a:t>
            </a:r>
            <a:r>
              <a:rPr lang="uk-UA" dirty="0" err="1"/>
              <a:t>разрешение</a:t>
            </a:r>
            <a:r>
              <a:rPr lang="uk-UA" dirty="0"/>
              <a:t> для </a:t>
            </a:r>
            <a:r>
              <a:rPr lang="uk-UA" dirty="0" err="1"/>
              <a:t>изображения</a:t>
            </a:r>
            <a:r>
              <a:rPr lang="uk-UA" dirty="0"/>
              <a:t> характеристики </a:t>
            </a:r>
            <a:r>
              <a:rPr lang="uk-UA" dirty="0" err="1"/>
              <a:t>небольшие</a:t>
            </a:r>
            <a:r>
              <a:rPr lang="uk-UA" dirty="0"/>
              <a:t> </a:t>
            </a:r>
            <a:r>
              <a:rPr lang="uk-UA" dirty="0" err="1"/>
              <a:t>разветвленные</a:t>
            </a:r>
            <a:r>
              <a:rPr lang="uk-UA" dirty="0"/>
              <a:t> </a:t>
            </a:r>
            <a:r>
              <a:rPr lang="uk-UA" dirty="0" err="1"/>
              <a:t>структуры</a:t>
            </a:r>
            <a:r>
              <a:rPr lang="uk-UA" dirty="0"/>
              <a:t> (рисунок «дерево в </a:t>
            </a:r>
            <a:r>
              <a:rPr lang="uk-UA" dirty="0" err="1"/>
              <a:t>почке</a:t>
            </a:r>
            <a:r>
              <a:rPr lang="uk-UA" dirty="0"/>
              <a:t>»). </a:t>
            </a:r>
            <a:endParaRPr lang="ru-RU" i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13585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56939" y="131885"/>
            <a:ext cx="5035062" cy="672611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sz="2400" dirty="0"/>
              <a:t>Паренхима нормального легкого увеличивается в затухании на выдохе</a:t>
            </a:r>
            <a:r>
              <a:rPr lang="ru-RU" sz="2400" i="1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i="1" dirty="0"/>
              <a:t>- а) Нормальные проявления паренхимы легкого на </a:t>
            </a:r>
            <a:r>
              <a:rPr lang="ru-RU" sz="2400" i="1" dirty="0" err="1"/>
              <a:t>аксиалах</a:t>
            </a:r>
            <a:r>
              <a:rPr lang="ru-RU" sz="2400" i="1" dirty="0"/>
              <a:t> КТ у больного с задержкой дыхания на полном вдохе: Помимо постепенного увеличения плотности легких паренхима в зависимости от независимой оси, плотность паренхима легкого однородная.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i="1" dirty="0"/>
              <a:t>  - б) Приблизительно тот же анатомический уровень на задержке дыхания при остаточном объеме (конец-истечение), градиент плотности выделен, но в противном случае ослабление легких остается относительно равномерным.</a:t>
            </a:r>
            <a:endParaRPr lang="uk-UA" sz="2400" dirty="0"/>
          </a:p>
          <a:p>
            <a:r>
              <a:rPr lang="ru-RU" sz="2400" dirty="0"/>
              <a:t> </a:t>
            </a:r>
            <a:r>
              <a:rPr lang="ru-RU" sz="1400" i="1" dirty="0"/>
              <a:t>(</a:t>
            </a:r>
            <a:r>
              <a:rPr lang="uk-UA" sz="1400" dirty="0" err="1"/>
              <a:t>Small</a:t>
            </a:r>
            <a:r>
              <a:rPr lang="uk-UA" sz="1400" dirty="0"/>
              <a:t> </a:t>
            </a:r>
            <a:r>
              <a:rPr lang="uk-UA" sz="1400" dirty="0" err="1"/>
              <a:t>airways</a:t>
            </a:r>
            <a:r>
              <a:rPr lang="uk-UA" sz="1400" dirty="0"/>
              <a:t> </a:t>
            </a:r>
            <a:r>
              <a:rPr lang="uk-UA" sz="1400" dirty="0" err="1"/>
              <a:t>diseases</a:t>
            </a:r>
            <a:r>
              <a:rPr lang="uk-UA" sz="1400" dirty="0"/>
              <a:t>: </a:t>
            </a:r>
            <a:r>
              <a:rPr lang="uk-UA" sz="1400" dirty="0" err="1"/>
              <a:t>detection</a:t>
            </a:r>
            <a:r>
              <a:rPr lang="uk-UA" sz="1400" dirty="0"/>
              <a:t> </a:t>
            </a:r>
            <a:r>
              <a:rPr lang="uk-UA" sz="1400" dirty="0" err="1"/>
              <a:t>and</a:t>
            </a:r>
            <a:r>
              <a:rPr lang="uk-UA" sz="1400" dirty="0"/>
              <a:t> </a:t>
            </a:r>
            <a:r>
              <a:rPr lang="uk-UA" sz="1400" dirty="0" err="1"/>
              <a:t>insights</a:t>
            </a:r>
            <a:r>
              <a:rPr lang="uk-UA" sz="1400" dirty="0"/>
              <a:t> </a:t>
            </a:r>
            <a:r>
              <a:rPr lang="uk-UA" sz="1400" dirty="0" err="1"/>
              <a:t>with</a:t>
            </a:r>
            <a:r>
              <a:rPr lang="uk-UA" sz="1400" dirty="0"/>
              <a:t> </a:t>
            </a:r>
            <a:r>
              <a:rPr lang="uk-UA" sz="1400" dirty="0" err="1"/>
              <a:t>computed</a:t>
            </a:r>
            <a:r>
              <a:rPr lang="uk-UA" sz="1400" dirty="0"/>
              <a:t> </a:t>
            </a:r>
            <a:r>
              <a:rPr lang="uk-UA" sz="1400" dirty="0" err="1"/>
              <a:t>tomography</a:t>
            </a:r>
            <a:r>
              <a:rPr lang="uk-UA" sz="1400" dirty="0"/>
              <a:t>. D.M.</a:t>
            </a:r>
          </a:p>
          <a:p>
            <a:pPr marL="0" indent="0">
              <a:buNone/>
            </a:pPr>
            <a:r>
              <a:rPr lang="uk-UA" sz="1400" dirty="0" err="1"/>
              <a:t>Hansell</a:t>
            </a:r>
            <a:r>
              <a:rPr lang="uk-UA" sz="1400" dirty="0"/>
              <a:t>. #ERS </a:t>
            </a:r>
            <a:r>
              <a:rPr lang="uk-UA" sz="1400" dirty="0" err="1"/>
              <a:t>Journals</a:t>
            </a:r>
            <a:r>
              <a:rPr lang="uk-UA" sz="1400" dirty="0"/>
              <a:t> </a:t>
            </a:r>
            <a:r>
              <a:rPr lang="uk-UA" sz="1400" dirty="0" err="1"/>
              <a:t>Ltd</a:t>
            </a:r>
            <a:r>
              <a:rPr lang="uk-UA" sz="1400" dirty="0"/>
              <a:t> 2001.</a:t>
            </a:r>
          </a:p>
          <a:p>
            <a:endParaRPr lang="uk-UA" sz="24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lum bright="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93431"/>
            <a:ext cx="4396154" cy="256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>
            <a:lum bright="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919046"/>
            <a:ext cx="4396155" cy="26113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0445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28238" y="131885"/>
            <a:ext cx="6063763" cy="672611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Области захвата воздуха, вызванные болезнями малых дыхательных путей рассматривается как локальная  неоднородность, т.е. чередование участков , остающихся относительно яркими (черными) вкраплёнными в области нормальной высокой плотности легких.</a:t>
            </a:r>
          </a:p>
          <a:p>
            <a:r>
              <a:rPr lang="ru-RU" sz="2800" i="1" dirty="0"/>
              <a:t> </a:t>
            </a:r>
            <a:r>
              <a:rPr lang="ru-RU" sz="2000" b="1" i="1" dirty="0"/>
              <a:t>Пациент после трансплантации костного мозга </a:t>
            </a:r>
            <a:r>
              <a:rPr lang="ru-RU" sz="2000" i="1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i="1" dirty="0"/>
              <a:t>а) МСКТ на вдохе: пятнистые участки различной плотности в паренхимы легких. В зонах пониженной плотности легочные сосуды относительно уменьшенного калибра.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i="1" dirty="0"/>
              <a:t> б) На выдохе: локальная неоднородность плотности </a:t>
            </a:r>
            <a:r>
              <a:rPr lang="ru-RU" sz="2000" i="1" dirty="0" err="1"/>
              <a:t>легкочной</a:t>
            </a:r>
            <a:r>
              <a:rPr lang="ru-RU" sz="2000" i="1" dirty="0"/>
              <a:t> паренхимы гораздо заметнее.</a:t>
            </a:r>
            <a:r>
              <a:rPr lang="ru-RU" sz="2000" b="1" i="1" dirty="0"/>
              <a:t> </a:t>
            </a:r>
            <a:r>
              <a:rPr lang="ru-RU" sz="2200" i="1" dirty="0"/>
              <a:t>Это</a:t>
            </a:r>
            <a:r>
              <a:rPr lang="ru-RU" sz="2200" b="1" i="1" dirty="0"/>
              <a:t> симптом усиления мозаичности !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1400" i="1" dirty="0"/>
              <a:t>(</a:t>
            </a:r>
            <a:r>
              <a:rPr lang="uk-UA" sz="1400" dirty="0" err="1"/>
              <a:t>Small</a:t>
            </a:r>
            <a:r>
              <a:rPr lang="uk-UA" sz="1400" dirty="0"/>
              <a:t> </a:t>
            </a:r>
            <a:r>
              <a:rPr lang="uk-UA" sz="1400" dirty="0" err="1"/>
              <a:t>airways</a:t>
            </a:r>
            <a:r>
              <a:rPr lang="uk-UA" sz="1400" dirty="0"/>
              <a:t> </a:t>
            </a:r>
            <a:r>
              <a:rPr lang="uk-UA" sz="1400" dirty="0" err="1"/>
              <a:t>diseases</a:t>
            </a:r>
            <a:r>
              <a:rPr lang="uk-UA" sz="1400" dirty="0"/>
              <a:t>: </a:t>
            </a:r>
            <a:r>
              <a:rPr lang="uk-UA" sz="1400" dirty="0" err="1"/>
              <a:t>detection</a:t>
            </a:r>
            <a:r>
              <a:rPr lang="uk-UA" sz="1400" dirty="0"/>
              <a:t> </a:t>
            </a:r>
            <a:r>
              <a:rPr lang="uk-UA" sz="1400" dirty="0" err="1"/>
              <a:t>and</a:t>
            </a:r>
            <a:r>
              <a:rPr lang="uk-UA" sz="1400" dirty="0"/>
              <a:t> </a:t>
            </a:r>
            <a:r>
              <a:rPr lang="uk-UA" sz="1400" dirty="0" err="1"/>
              <a:t>insights</a:t>
            </a:r>
            <a:r>
              <a:rPr lang="uk-UA" sz="1400" dirty="0"/>
              <a:t> </a:t>
            </a:r>
            <a:r>
              <a:rPr lang="uk-UA" sz="1400" dirty="0" err="1"/>
              <a:t>with</a:t>
            </a:r>
            <a:r>
              <a:rPr lang="uk-UA" sz="1400" dirty="0"/>
              <a:t> </a:t>
            </a:r>
            <a:r>
              <a:rPr lang="uk-UA" sz="1400" dirty="0" err="1"/>
              <a:t>computed</a:t>
            </a:r>
            <a:r>
              <a:rPr lang="uk-UA" sz="1400" dirty="0"/>
              <a:t> </a:t>
            </a:r>
            <a:r>
              <a:rPr lang="uk-UA" sz="1400" dirty="0" err="1"/>
              <a:t>tomography</a:t>
            </a:r>
            <a:r>
              <a:rPr lang="uk-UA" sz="1400" dirty="0"/>
              <a:t>. D.M.</a:t>
            </a:r>
          </a:p>
          <a:p>
            <a:pPr marL="0" indent="0">
              <a:buNone/>
            </a:pPr>
            <a:r>
              <a:rPr lang="uk-UA" sz="1400" dirty="0" err="1"/>
              <a:t>Hansell</a:t>
            </a:r>
            <a:r>
              <a:rPr lang="uk-UA" sz="1400" dirty="0"/>
              <a:t>. #ERS </a:t>
            </a:r>
            <a:r>
              <a:rPr lang="uk-UA" sz="1400" dirty="0" err="1"/>
              <a:t>Journals</a:t>
            </a:r>
            <a:r>
              <a:rPr lang="uk-UA" sz="1400" dirty="0"/>
              <a:t> </a:t>
            </a:r>
            <a:r>
              <a:rPr lang="uk-UA" sz="1400" dirty="0" err="1"/>
              <a:t>Ltd</a:t>
            </a:r>
            <a:r>
              <a:rPr lang="uk-UA" sz="1400" dirty="0"/>
              <a:t> 2001.</a:t>
            </a:r>
          </a:p>
          <a:p>
            <a:endParaRPr lang="uk-UA" sz="2400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590" y="131885"/>
            <a:ext cx="3681633" cy="246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3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121" y="3640015"/>
            <a:ext cx="3831102" cy="23237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3729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rot="10800000" flipV="1">
            <a:off x="7403122" y="3314700"/>
            <a:ext cx="4615961" cy="35433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sz="2900" dirty="0"/>
              <a:t>Компьютерная томография на выдохе, с пациент с </a:t>
            </a:r>
            <a:r>
              <a:rPr lang="ru-RU" sz="2900" dirty="0" err="1"/>
              <a:t>поствирусным</a:t>
            </a:r>
            <a:r>
              <a:rPr lang="ru-RU" sz="2900" dirty="0"/>
              <a:t> </a:t>
            </a:r>
            <a:r>
              <a:rPr lang="ru-RU" sz="2900" dirty="0" err="1"/>
              <a:t>констриктивным</a:t>
            </a:r>
            <a:r>
              <a:rPr lang="ru-RU" sz="2900" dirty="0"/>
              <a:t> облитерирующим </a:t>
            </a:r>
            <a:r>
              <a:rPr lang="ru-RU" sz="2900" dirty="0" err="1"/>
              <a:t>бронхиолитом</a:t>
            </a:r>
            <a:r>
              <a:rPr lang="ru-RU" sz="2900" dirty="0"/>
              <a:t>.</a:t>
            </a:r>
          </a:p>
          <a:p>
            <a:endParaRPr lang="ru-RU" sz="3200" dirty="0"/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i="1" dirty="0"/>
              <a:t>(</a:t>
            </a:r>
            <a:r>
              <a:rPr lang="uk-UA" sz="3200" dirty="0" err="1"/>
              <a:t>Small</a:t>
            </a:r>
            <a:r>
              <a:rPr lang="uk-UA" sz="3200" dirty="0"/>
              <a:t> </a:t>
            </a:r>
            <a:r>
              <a:rPr lang="uk-UA" sz="3200" dirty="0" err="1"/>
              <a:t>airways</a:t>
            </a:r>
            <a:r>
              <a:rPr lang="uk-UA" sz="3200" dirty="0"/>
              <a:t> </a:t>
            </a:r>
            <a:r>
              <a:rPr lang="uk-UA" sz="3200" dirty="0" err="1"/>
              <a:t>diseases</a:t>
            </a:r>
            <a:r>
              <a:rPr lang="uk-UA" sz="3200" dirty="0"/>
              <a:t>: </a:t>
            </a:r>
            <a:r>
              <a:rPr lang="uk-UA" sz="3200" dirty="0" err="1"/>
              <a:t>detection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insights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computed</a:t>
            </a:r>
            <a:r>
              <a:rPr lang="uk-UA" sz="3200" dirty="0"/>
              <a:t> </a:t>
            </a:r>
            <a:r>
              <a:rPr lang="uk-UA" sz="3200" dirty="0" err="1"/>
              <a:t>tomography</a:t>
            </a:r>
            <a:r>
              <a:rPr lang="uk-UA" sz="3200" dirty="0"/>
              <a:t>. D.M.</a:t>
            </a:r>
          </a:p>
          <a:p>
            <a:pPr marL="0" indent="0">
              <a:buNone/>
            </a:pPr>
            <a:r>
              <a:rPr lang="uk-UA" sz="3200" dirty="0" err="1"/>
              <a:t>Hansell</a:t>
            </a:r>
            <a:r>
              <a:rPr lang="uk-UA" sz="3200" dirty="0"/>
              <a:t>. #ERS </a:t>
            </a:r>
            <a:r>
              <a:rPr lang="uk-UA" sz="3200" dirty="0" err="1"/>
              <a:t>Journals</a:t>
            </a:r>
            <a:r>
              <a:rPr lang="uk-UA" sz="3200" dirty="0"/>
              <a:t> </a:t>
            </a:r>
            <a:r>
              <a:rPr lang="uk-UA" sz="3200" dirty="0" err="1"/>
              <a:t>Ltd</a:t>
            </a:r>
            <a:r>
              <a:rPr lang="uk-UA" sz="3200" dirty="0"/>
              <a:t> 2001.</a:t>
            </a:r>
          </a:p>
          <a:p>
            <a:endParaRPr lang="uk-UA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20000" contrast="40000"/>
          </a:blip>
          <a:stretch>
            <a:fillRect/>
          </a:stretch>
        </p:blipFill>
        <p:spPr>
          <a:xfrm>
            <a:off x="7693532" y="465992"/>
            <a:ext cx="4120398" cy="26634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284" y="1123367"/>
            <a:ext cx="5752839" cy="375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551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16162" y="228600"/>
            <a:ext cx="5817578" cy="65590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sz="2800" b="1" i="1" dirty="0"/>
              <a:t>Симптом усиления мозаичности !</a:t>
            </a:r>
          </a:p>
          <a:p>
            <a:r>
              <a:rPr lang="ru-RU" sz="2400" i="1" dirty="0"/>
              <a:t>Пациент с </a:t>
            </a:r>
            <a:r>
              <a:rPr lang="ru-RU" sz="2400" b="1" i="1" dirty="0"/>
              <a:t>ревматоидным артритом</a:t>
            </a:r>
            <a:r>
              <a:rPr lang="ru-RU" sz="2400" i="1" dirty="0"/>
              <a:t>, облитерирующий бронхиолит связан с  сужением малых путей.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i="1" dirty="0"/>
              <a:t> а)На вдохе настройки окна (в центре: -600, ширина: 1400 HU); различия в плотности в легких паренхима тонкая.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i="1" dirty="0"/>
              <a:t>б) Сузив окно в настройках контраст между областями легких подчеркивается.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400" i="1" dirty="0"/>
          </a:p>
          <a:p>
            <a:pPr marL="0" indent="0">
              <a:buNone/>
            </a:pPr>
            <a:r>
              <a:rPr lang="ru-RU" sz="2300" dirty="0"/>
              <a:t> </a:t>
            </a:r>
            <a:r>
              <a:rPr lang="ru-RU" sz="2300" i="1" dirty="0"/>
              <a:t>(</a:t>
            </a:r>
            <a:r>
              <a:rPr lang="uk-UA" sz="2300" dirty="0" err="1"/>
              <a:t>Small</a:t>
            </a:r>
            <a:r>
              <a:rPr lang="uk-UA" sz="2300" dirty="0"/>
              <a:t> </a:t>
            </a:r>
            <a:r>
              <a:rPr lang="uk-UA" sz="2300" dirty="0" err="1"/>
              <a:t>airways</a:t>
            </a:r>
            <a:r>
              <a:rPr lang="uk-UA" sz="2300" dirty="0"/>
              <a:t> </a:t>
            </a:r>
            <a:r>
              <a:rPr lang="uk-UA" sz="2300" dirty="0" err="1"/>
              <a:t>diseases</a:t>
            </a:r>
            <a:r>
              <a:rPr lang="uk-UA" sz="2300" dirty="0"/>
              <a:t>: </a:t>
            </a:r>
            <a:r>
              <a:rPr lang="uk-UA" sz="2300" dirty="0" err="1"/>
              <a:t>detection</a:t>
            </a:r>
            <a:r>
              <a:rPr lang="uk-UA" sz="2300" dirty="0"/>
              <a:t> </a:t>
            </a:r>
            <a:r>
              <a:rPr lang="uk-UA" sz="2300" dirty="0" err="1"/>
              <a:t>and</a:t>
            </a:r>
            <a:r>
              <a:rPr lang="uk-UA" sz="2300" dirty="0"/>
              <a:t> </a:t>
            </a:r>
            <a:r>
              <a:rPr lang="uk-UA" sz="2300" dirty="0" err="1"/>
              <a:t>insights</a:t>
            </a:r>
            <a:r>
              <a:rPr lang="uk-UA" sz="2300" dirty="0"/>
              <a:t> </a:t>
            </a:r>
            <a:r>
              <a:rPr lang="uk-UA" sz="2300" dirty="0" err="1"/>
              <a:t>with</a:t>
            </a:r>
            <a:r>
              <a:rPr lang="uk-UA" sz="2300" dirty="0"/>
              <a:t> </a:t>
            </a:r>
            <a:r>
              <a:rPr lang="uk-UA" sz="2300" dirty="0" err="1"/>
              <a:t>computed</a:t>
            </a:r>
            <a:r>
              <a:rPr lang="uk-UA" sz="2300" dirty="0"/>
              <a:t> </a:t>
            </a:r>
            <a:r>
              <a:rPr lang="uk-UA" sz="2300" dirty="0" err="1"/>
              <a:t>tomography</a:t>
            </a:r>
            <a:r>
              <a:rPr lang="uk-UA" sz="2300" dirty="0"/>
              <a:t>. D.M.</a:t>
            </a:r>
          </a:p>
          <a:p>
            <a:pPr marL="0" indent="0">
              <a:buNone/>
            </a:pPr>
            <a:r>
              <a:rPr lang="uk-UA" sz="2300" dirty="0" err="1"/>
              <a:t>Hansell</a:t>
            </a:r>
            <a:r>
              <a:rPr lang="uk-UA" sz="2300" dirty="0"/>
              <a:t>. #ERS </a:t>
            </a:r>
            <a:r>
              <a:rPr lang="uk-UA" sz="2300" dirty="0" err="1"/>
              <a:t>Journals</a:t>
            </a:r>
            <a:r>
              <a:rPr lang="uk-UA" sz="2300" dirty="0"/>
              <a:t> </a:t>
            </a:r>
            <a:r>
              <a:rPr lang="uk-UA" sz="2300" dirty="0" err="1"/>
              <a:t>Ltd</a:t>
            </a:r>
            <a:r>
              <a:rPr lang="uk-UA" sz="2300" dirty="0"/>
              <a:t> 2001.</a:t>
            </a:r>
          </a:p>
          <a:p>
            <a:endParaRPr lang="uk-UA" sz="24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lum bright="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613" y="457201"/>
            <a:ext cx="3751971" cy="232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612" y="3596053"/>
            <a:ext cx="3751971" cy="2444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472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16162" y="228600"/>
            <a:ext cx="5817578" cy="65590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sz="2800" b="1" i="1" dirty="0"/>
              <a:t>Симптом усиления мозаичности !</a:t>
            </a:r>
          </a:p>
          <a:p>
            <a:pPr marL="0" indent="0">
              <a:buNone/>
            </a:pPr>
            <a:r>
              <a:rPr lang="ru-RU" sz="2400" i="1" dirty="0"/>
              <a:t> Пациент </a:t>
            </a:r>
            <a:r>
              <a:rPr lang="ru-RU" sz="2400" b="1" i="1" dirty="0"/>
              <a:t>с </a:t>
            </a:r>
            <a:r>
              <a:rPr lang="ru-RU" sz="2400" b="1" i="1" dirty="0" err="1"/>
              <a:t>констриктивным</a:t>
            </a:r>
            <a:r>
              <a:rPr lang="ru-RU" sz="2400" b="1" i="1" dirty="0"/>
              <a:t> облитерирующим </a:t>
            </a:r>
            <a:r>
              <a:rPr lang="ru-RU" sz="2400" b="1" i="1" dirty="0" err="1"/>
              <a:t>бронхиолитом</a:t>
            </a:r>
            <a:r>
              <a:rPr lang="ru-RU" sz="2400" i="1" dirty="0"/>
              <a:t>.</a:t>
            </a:r>
          </a:p>
          <a:p>
            <a:pPr marL="0" indent="0">
              <a:buNone/>
            </a:pPr>
            <a:r>
              <a:rPr lang="ru-RU" sz="2400" i="1" dirty="0"/>
              <a:t> а) На инспираторной КТ высокого разрешения тонкий локальные различия в плотности паренхимы  базальных отделов легкого. Цилиндрический </a:t>
            </a:r>
            <a:r>
              <a:rPr lang="ru-RU" sz="2400" i="1" dirty="0" err="1"/>
              <a:t>бронхоэктаз</a:t>
            </a:r>
            <a:r>
              <a:rPr lang="ru-RU" sz="2400" i="1" dirty="0"/>
              <a:t>.</a:t>
            </a:r>
          </a:p>
          <a:p>
            <a:pPr marL="0" indent="0">
              <a:buNone/>
            </a:pPr>
            <a:r>
              <a:rPr lang="ru-RU" sz="2400" i="1" dirty="0"/>
              <a:t>б)в  минимальной интенсивности контрастность между нормальным и аномальным легким значительно увеличивается, НО  одновременно менее заметны нарушения бронхиальной проходимости.</a:t>
            </a:r>
          </a:p>
          <a:p>
            <a:pPr marL="0" indent="0">
              <a:buNone/>
            </a:pPr>
            <a:r>
              <a:rPr lang="ru-RU" sz="2300" dirty="0"/>
              <a:t> </a:t>
            </a:r>
            <a:r>
              <a:rPr lang="ru-RU" sz="2300" i="1" dirty="0"/>
              <a:t>(</a:t>
            </a:r>
            <a:r>
              <a:rPr lang="uk-UA" sz="2300" dirty="0" err="1"/>
              <a:t>Small</a:t>
            </a:r>
            <a:r>
              <a:rPr lang="uk-UA" sz="2300" dirty="0"/>
              <a:t> </a:t>
            </a:r>
            <a:r>
              <a:rPr lang="uk-UA" sz="2300" dirty="0" err="1"/>
              <a:t>airways</a:t>
            </a:r>
            <a:r>
              <a:rPr lang="uk-UA" sz="2300" dirty="0"/>
              <a:t> </a:t>
            </a:r>
            <a:r>
              <a:rPr lang="uk-UA" sz="2300" dirty="0" err="1"/>
              <a:t>diseases</a:t>
            </a:r>
            <a:r>
              <a:rPr lang="uk-UA" sz="2300" dirty="0"/>
              <a:t>: </a:t>
            </a:r>
            <a:r>
              <a:rPr lang="uk-UA" sz="2300" dirty="0" err="1"/>
              <a:t>detection</a:t>
            </a:r>
            <a:r>
              <a:rPr lang="uk-UA" sz="2300" dirty="0"/>
              <a:t> </a:t>
            </a:r>
            <a:r>
              <a:rPr lang="uk-UA" sz="2300" dirty="0" err="1"/>
              <a:t>and</a:t>
            </a:r>
            <a:r>
              <a:rPr lang="uk-UA" sz="2300" dirty="0"/>
              <a:t> </a:t>
            </a:r>
            <a:r>
              <a:rPr lang="uk-UA" sz="2300" dirty="0" err="1"/>
              <a:t>insights</a:t>
            </a:r>
            <a:r>
              <a:rPr lang="uk-UA" sz="2300" dirty="0"/>
              <a:t> </a:t>
            </a:r>
            <a:r>
              <a:rPr lang="uk-UA" sz="2300" dirty="0" err="1"/>
              <a:t>with</a:t>
            </a:r>
            <a:r>
              <a:rPr lang="uk-UA" sz="2300" dirty="0"/>
              <a:t> </a:t>
            </a:r>
            <a:r>
              <a:rPr lang="uk-UA" sz="2300" dirty="0" err="1"/>
              <a:t>computed</a:t>
            </a:r>
            <a:r>
              <a:rPr lang="uk-UA" sz="2300" dirty="0"/>
              <a:t> </a:t>
            </a:r>
            <a:r>
              <a:rPr lang="uk-UA" sz="2300" dirty="0" err="1"/>
              <a:t>tomography</a:t>
            </a:r>
            <a:r>
              <a:rPr lang="uk-UA" sz="2300" dirty="0"/>
              <a:t>. D.M.</a:t>
            </a:r>
          </a:p>
          <a:p>
            <a:pPr marL="0" indent="0">
              <a:buNone/>
            </a:pPr>
            <a:r>
              <a:rPr lang="uk-UA" sz="2300" dirty="0" err="1"/>
              <a:t>Hansell</a:t>
            </a:r>
            <a:r>
              <a:rPr lang="uk-UA" sz="2300" dirty="0"/>
              <a:t>. #ERS </a:t>
            </a:r>
            <a:r>
              <a:rPr lang="uk-UA" sz="2300" dirty="0" err="1"/>
              <a:t>Journals</a:t>
            </a:r>
            <a:r>
              <a:rPr lang="uk-UA" sz="2300" dirty="0"/>
              <a:t> </a:t>
            </a:r>
            <a:r>
              <a:rPr lang="uk-UA" sz="2300" dirty="0" err="1"/>
              <a:t>Ltd</a:t>
            </a:r>
            <a:r>
              <a:rPr lang="uk-UA" sz="2300" dirty="0"/>
              <a:t> 2001.</a:t>
            </a:r>
          </a:p>
          <a:p>
            <a:endParaRPr lang="uk-UA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208" y="78652"/>
            <a:ext cx="4324954" cy="34294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208" y="3565167"/>
            <a:ext cx="4149107" cy="322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46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34308" y="3877408"/>
            <a:ext cx="10099432" cy="291025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sz="2900" i="1" dirty="0">
                <a:solidFill>
                  <a:schemeClr val="tx1"/>
                </a:solidFill>
              </a:rPr>
              <a:t>Пациент </a:t>
            </a:r>
            <a:r>
              <a:rPr lang="ru-RU" sz="2900" b="1" i="1" dirty="0">
                <a:solidFill>
                  <a:schemeClr val="tx1"/>
                </a:solidFill>
              </a:rPr>
              <a:t>с ревматоидным артритом и </a:t>
            </a:r>
            <a:r>
              <a:rPr lang="ru-RU" sz="2900" i="1" dirty="0">
                <a:solidFill>
                  <a:schemeClr val="tx1"/>
                </a:solidFill>
              </a:rPr>
              <a:t>данными о смешанной (</a:t>
            </a:r>
            <a:r>
              <a:rPr lang="ru-RU" sz="2900" i="1" dirty="0" err="1">
                <a:solidFill>
                  <a:schemeClr val="tx1"/>
                </a:solidFill>
              </a:rPr>
              <a:t>рестриктивной</a:t>
            </a:r>
            <a:r>
              <a:rPr lang="ru-RU" sz="2900" i="1" dirty="0">
                <a:solidFill>
                  <a:schemeClr val="tx1"/>
                </a:solidFill>
              </a:rPr>
              <a:t> и </a:t>
            </a:r>
            <a:r>
              <a:rPr lang="ru-RU" sz="2900" i="1" dirty="0" err="1">
                <a:solidFill>
                  <a:schemeClr val="tx1"/>
                </a:solidFill>
              </a:rPr>
              <a:t>обструктивной</a:t>
            </a:r>
            <a:r>
              <a:rPr lang="ru-RU" sz="2900" i="1" dirty="0">
                <a:solidFill>
                  <a:schemeClr val="tx1"/>
                </a:solidFill>
              </a:rPr>
              <a:t>) функции легких. </a:t>
            </a:r>
          </a:p>
          <a:p>
            <a:pPr marL="0" indent="0">
              <a:buNone/>
            </a:pPr>
            <a:r>
              <a:rPr lang="ru-RU" sz="2900" i="1" dirty="0">
                <a:solidFill>
                  <a:schemeClr val="tx1"/>
                </a:solidFill>
              </a:rPr>
              <a:t>Периферическая ретикулярная перестройка легочной ткани с структура с некоторым расширением дыхательных путей в Утолщение и расширение стенок, отражающие болезнь малых дыхательных путей.</a:t>
            </a:r>
          </a:p>
          <a:p>
            <a:pPr marL="0" indent="0">
              <a:buNone/>
            </a:pPr>
            <a:r>
              <a:rPr lang="ru-RU" sz="2300" i="1" dirty="0"/>
              <a:t>(</a:t>
            </a:r>
            <a:r>
              <a:rPr lang="uk-UA" sz="2300" dirty="0" err="1"/>
              <a:t>Small</a:t>
            </a:r>
            <a:r>
              <a:rPr lang="uk-UA" sz="2300" dirty="0"/>
              <a:t> </a:t>
            </a:r>
            <a:r>
              <a:rPr lang="uk-UA" sz="2300" dirty="0" err="1"/>
              <a:t>airways</a:t>
            </a:r>
            <a:r>
              <a:rPr lang="uk-UA" sz="2300" dirty="0"/>
              <a:t> </a:t>
            </a:r>
            <a:r>
              <a:rPr lang="uk-UA" sz="2300" dirty="0" err="1"/>
              <a:t>diseases</a:t>
            </a:r>
            <a:r>
              <a:rPr lang="uk-UA" sz="2300" dirty="0"/>
              <a:t>: </a:t>
            </a:r>
            <a:r>
              <a:rPr lang="uk-UA" sz="2300" dirty="0" err="1"/>
              <a:t>detection</a:t>
            </a:r>
            <a:r>
              <a:rPr lang="uk-UA" sz="2300" dirty="0"/>
              <a:t> </a:t>
            </a:r>
            <a:r>
              <a:rPr lang="uk-UA" sz="2300" dirty="0" err="1"/>
              <a:t>and</a:t>
            </a:r>
            <a:r>
              <a:rPr lang="uk-UA" sz="2300" dirty="0"/>
              <a:t> </a:t>
            </a:r>
            <a:r>
              <a:rPr lang="uk-UA" sz="2300" dirty="0" err="1"/>
              <a:t>insights</a:t>
            </a:r>
            <a:r>
              <a:rPr lang="uk-UA" sz="2300" dirty="0"/>
              <a:t> </a:t>
            </a:r>
            <a:r>
              <a:rPr lang="uk-UA" sz="2300" dirty="0" err="1"/>
              <a:t>with</a:t>
            </a:r>
            <a:r>
              <a:rPr lang="uk-UA" sz="2300" dirty="0"/>
              <a:t> </a:t>
            </a:r>
            <a:r>
              <a:rPr lang="uk-UA" sz="2300" dirty="0" err="1"/>
              <a:t>computed</a:t>
            </a:r>
            <a:r>
              <a:rPr lang="uk-UA" sz="2300" dirty="0"/>
              <a:t> </a:t>
            </a:r>
            <a:r>
              <a:rPr lang="uk-UA" sz="2300" dirty="0" err="1"/>
              <a:t>tomography</a:t>
            </a:r>
            <a:r>
              <a:rPr lang="uk-UA" sz="2300" dirty="0"/>
              <a:t>. D.M. </a:t>
            </a:r>
            <a:r>
              <a:rPr lang="uk-UA" sz="2300" dirty="0" err="1"/>
              <a:t>Hansell</a:t>
            </a:r>
            <a:r>
              <a:rPr lang="uk-UA" sz="2300" dirty="0"/>
              <a:t>. #ERS </a:t>
            </a:r>
            <a:r>
              <a:rPr lang="uk-UA" sz="2300" dirty="0" err="1"/>
              <a:t>Journals</a:t>
            </a:r>
            <a:r>
              <a:rPr lang="uk-UA" sz="2300" dirty="0"/>
              <a:t> </a:t>
            </a:r>
            <a:r>
              <a:rPr lang="uk-UA" sz="2300" dirty="0" err="1"/>
              <a:t>Ltd</a:t>
            </a:r>
            <a:r>
              <a:rPr lang="uk-UA" sz="2300" dirty="0"/>
              <a:t> 2001.</a:t>
            </a:r>
          </a:p>
          <a:p>
            <a:endParaRPr lang="uk-UA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638" y="79203"/>
            <a:ext cx="5940043" cy="369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98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63508" y="1723292"/>
            <a:ext cx="5152291" cy="506437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900" i="1" dirty="0">
                <a:solidFill>
                  <a:schemeClr val="tx1"/>
                </a:solidFill>
              </a:rPr>
              <a:t>Пациент после трансплантации.</a:t>
            </a:r>
          </a:p>
          <a:p>
            <a:pPr marL="0" indent="0">
              <a:buNone/>
            </a:pPr>
            <a:r>
              <a:rPr lang="ru-RU" sz="2900" i="1" dirty="0">
                <a:solidFill>
                  <a:schemeClr val="tx1"/>
                </a:solidFill>
              </a:rPr>
              <a:t>Облитерирующего бронхиолита. </a:t>
            </a:r>
          </a:p>
          <a:p>
            <a:pPr marL="0" indent="0">
              <a:buNone/>
            </a:pPr>
            <a:r>
              <a:rPr lang="ru-RU" sz="2300" i="1" dirty="0"/>
              <a:t>(</a:t>
            </a:r>
            <a:r>
              <a:rPr lang="uk-UA" sz="2300" dirty="0" err="1"/>
              <a:t>Small</a:t>
            </a:r>
            <a:r>
              <a:rPr lang="uk-UA" sz="2300" dirty="0"/>
              <a:t> </a:t>
            </a:r>
            <a:r>
              <a:rPr lang="uk-UA" sz="2300" dirty="0" err="1"/>
              <a:t>airways</a:t>
            </a:r>
            <a:r>
              <a:rPr lang="uk-UA" sz="2300" dirty="0"/>
              <a:t> </a:t>
            </a:r>
            <a:r>
              <a:rPr lang="uk-UA" sz="2300" dirty="0" err="1"/>
              <a:t>diseases</a:t>
            </a:r>
            <a:r>
              <a:rPr lang="uk-UA" sz="2300" dirty="0"/>
              <a:t>: </a:t>
            </a:r>
            <a:r>
              <a:rPr lang="uk-UA" sz="2300" dirty="0" err="1"/>
              <a:t>detection</a:t>
            </a:r>
            <a:r>
              <a:rPr lang="uk-UA" sz="2300" dirty="0"/>
              <a:t> </a:t>
            </a:r>
            <a:r>
              <a:rPr lang="uk-UA" sz="2300" dirty="0" err="1"/>
              <a:t>and</a:t>
            </a:r>
            <a:r>
              <a:rPr lang="uk-UA" sz="2300" dirty="0"/>
              <a:t> </a:t>
            </a:r>
            <a:r>
              <a:rPr lang="uk-UA" sz="2300" dirty="0" err="1"/>
              <a:t>insights</a:t>
            </a:r>
            <a:r>
              <a:rPr lang="uk-UA" sz="2300" dirty="0"/>
              <a:t> </a:t>
            </a:r>
            <a:r>
              <a:rPr lang="uk-UA" sz="2300" dirty="0" err="1"/>
              <a:t>with</a:t>
            </a:r>
            <a:r>
              <a:rPr lang="uk-UA" sz="2300" dirty="0"/>
              <a:t> </a:t>
            </a:r>
            <a:r>
              <a:rPr lang="uk-UA" sz="2300" dirty="0" err="1"/>
              <a:t>computed</a:t>
            </a:r>
            <a:r>
              <a:rPr lang="uk-UA" sz="2300" dirty="0"/>
              <a:t> </a:t>
            </a:r>
            <a:r>
              <a:rPr lang="uk-UA" sz="2300" dirty="0" err="1"/>
              <a:t>tomography</a:t>
            </a:r>
            <a:r>
              <a:rPr lang="uk-UA" sz="2300" dirty="0"/>
              <a:t>. D.M. </a:t>
            </a:r>
            <a:r>
              <a:rPr lang="uk-UA" sz="2300" dirty="0" err="1"/>
              <a:t>Hansell</a:t>
            </a:r>
            <a:r>
              <a:rPr lang="uk-UA" sz="2300" dirty="0"/>
              <a:t>. #ERS </a:t>
            </a:r>
            <a:r>
              <a:rPr lang="uk-UA" sz="2300" dirty="0" err="1"/>
              <a:t>Journals</a:t>
            </a:r>
            <a:r>
              <a:rPr lang="uk-UA" sz="2300" dirty="0"/>
              <a:t> </a:t>
            </a:r>
            <a:r>
              <a:rPr lang="uk-UA" sz="2300" dirty="0" err="1"/>
              <a:t>Ltd</a:t>
            </a:r>
            <a:r>
              <a:rPr lang="uk-UA" sz="2300" dirty="0"/>
              <a:t> 2001.</a:t>
            </a:r>
          </a:p>
          <a:p>
            <a:endParaRPr lang="uk-UA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82" y="1477108"/>
            <a:ext cx="5908540" cy="456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11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75585" y="175846"/>
            <a:ext cx="5240214" cy="66118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900" i="1" dirty="0">
                <a:solidFill>
                  <a:schemeClr val="tx1"/>
                </a:solidFill>
              </a:rPr>
              <a:t>Диффузный </a:t>
            </a:r>
            <a:r>
              <a:rPr lang="ru-RU" sz="2900" i="1" dirty="0" err="1">
                <a:solidFill>
                  <a:schemeClr val="tx1"/>
                </a:solidFill>
              </a:rPr>
              <a:t>панбронхиолит</a:t>
            </a:r>
            <a:r>
              <a:rPr lang="ru-RU" sz="2900" i="1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ru-RU" sz="2200" i="1" dirty="0">
                <a:solidFill>
                  <a:schemeClr val="tx1"/>
                </a:solidFill>
              </a:rPr>
              <a:t>Расширенные , с толстыми стенками бронхи не уменьшаются в диаметре до периферии, бронхиолы закупорены экссудатом. Множественные цилиндрические бронхоэктазы.</a:t>
            </a:r>
          </a:p>
          <a:p>
            <a:r>
              <a:rPr lang="ru-RU" sz="2200" i="1" dirty="0">
                <a:solidFill>
                  <a:schemeClr val="tx1"/>
                </a:solidFill>
              </a:rPr>
              <a:t>Бронхоэктазия является неизменным признаком диффузного панбронхиолита.</a:t>
            </a:r>
          </a:p>
          <a:p>
            <a:r>
              <a:rPr lang="ru-RU" sz="2300" i="1" dirty="0"/>
              <a:t>(</a:t>
            </a:r>
            <a:r>
              <a:rPr lang="uk-UA" sz="2300" dirty="0" err="1"/>
              <a:t>Small</a:t>
            </a:r>
            <a:r>
              <a:rPr lang="uk-UA" sz="2300" dirty="0"/>
              <a:t> </a:t>
            </a:r>
            <a:r>
              <a:rPr lang="uk-UA" sz="2300" dirty="0" err="1"/>
              <a:t>airways</a:t>
            </a:r>
            <a:r>
              <a:rPr lang="uk-UA" sz="2300" dirty="0"/>
              <a:t> </a:t>
            </a:r>
            <a:r>
              <a:rPr lang="uk-UA" sz="2300" dirty="0" err="1"/>
              <a:t>diseases</a:t>
            </a:r>
            <a:r>
              <a:rPr lang="uk-UA" sz="2300" dirty="0"/>
              <a:t>: </a:t>
            </a:r>
            <a:r>
              <a:rPr lang="uk-UA" sz="2300" dirty="0" err="1"/>
              <a:t>detection</a:t>
            </a:r>
            <a:r>
              <a:rPr lang="uk-UA" sz="2300" dirty="0"/>
              <a:t> </a:t>
            </a:r>
            <a:r>
              <a:rPr lang="uk-UA" sz="2300" dirty="0" err="1"/>
              <a:t>and</a:t>
            </a:r>
            <a:r>
              <a:rPr lang="uk-UA" sz="2300" dirty="0"/>
              <a:t> </a:t>
            </a:r>
            <a:r>
              <a:rPr lang="uk-UA" sz="2300" dirty="0" err="1"/>
              <a:t>insights</a:t>
            </a:r>
            <a:r>
              <a:rPr lang="uk-UA" sz="2300" dirty="0"/>
              <a:t> </a:t>
            </a:r>
            <a:r>
              <a:rPr lang="uk-UA" sz="2300" dirty="0" err="1"/>
              <a:t>with</a:t>
            </a:r>
            <a:r>
              <a:rPr lang="uk-UA" sz="2300" dirty="0"/>
              <a:t> </a:t>
            </a:r>
            <a:r>
              <a:rPr lang="uk-UA" sz="2300" dirty="0" err="1"/>
              <a:t>computed</a:t>
            </a:r>
            <a:r>
              <a:rPr lang="uk-UA" sz="2300" dirty="0"/>
              <a:t> </a:t>
            </a:r>
            <a:r>
              <a:rPr lang="uk-UA" sz="2300" dirty="0" err="1"/>
              <a:t>tomography</a:t>
            </a:r>
            <a:r>
              <a:rPr lang="uk-UA" sz="2300" dirty="0"/>
              <a:t>. D.M. </a:t>
            </a:r>
            <a:r>
              <a:rPr lang="uk-UA" sz="2300" dirty="0" err="1"/>
              <a:t>Hansell</a:t>
            </a:r>
            <a:r>
              <a:rPr lang="uk-UA" sz="2300" dirty="0"/>
              <a:t>. #ERS </a:t>
            </a:r>
            <a:r>
              <a:rPr lang="uk-UA" sz="2300" dirty="0" err="1"/>
              <a:t>Journals</a:t>
            </a:r>
            <a:r>
              <a:rPr lang="uk-UA" sz="2300" dirty="0"/>
              <a:t> </a:t>
            </a:r>
            <a:r>
              <a:rPr lang="uk-UA" sz="2300" dirty="0" err="1"/>
              <a:t>Ltd</a:t>
            </a:r>
            <a:r>
              <a:rPr lang="uk-UA" sz="2300" dirty="0"/>
              <a:t> 2001.</a:t>
            </a:r>
          </a:p>
          <a:p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65" y="1784837"/>
            <a:ext cx="6176039" cy="427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57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1. Инфекционный </a:t>
            </a:r>
            <a:r>
              <a:rPr lang="ru-RU" dirty="0" err="1"/>
              <a:t>бронхиолит</a:t>
            </a:r>
            <a:r>
              <a:rPr lang="ru-RU" dirty="0"/>
              <a:t> </a:t>
            </a:r>
            <a:r>
              <a:rPr lang="ru-RU" sz="2000" dirty="0"/>
              <a:t>вызывается:</a:t>
            </a:r>
            <a:br>
              <a:rPr lang="ru-RU" sz="2000" dirty="0"/>
            </a:b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92925" y="2180492"/>
            <a:ext cx="8986543" cy="40031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</a:pPr>
            <a:r>
              <a:rPr lang="ru-RU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Вирусами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респираторно-синцитиальный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вирус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RSV):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 </a:t>
            </a:r>
            <a:r>
              <a:rPr lang="uk-UA" sz="2400" u="none" strike="noStrike" dirty="0">
                <a:solidFill>
                  <a:srgbClr val="777777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RSV-</a:t>
            </a:r>
            <a:r>
              <a:rPr lang="uk-UA" sz="2400" u="none" strike="noStrike" dirty="0" err="1">
                <a:solidFill>
                  <a:srgbClr val="777777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бронхиолит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Бактериями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Микобактериями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uk-UA" sz="2400" i="1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Mycobacterium</a:t>
            </a:r>
            <a:r>
              <a:rPr lang="uk-UA" sz="2400" i="1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tuberculosis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атипичные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микобактериальные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виды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Грибковыми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инфекциями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uk-UA" sz="2400" i="1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Aspergillus</a:t>
            </a:r>
            <a:r>
              <a:rPr lang="uk-UA" sz="2400" i="1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fumigatus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,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пациентов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ослабленным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иммунитетом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879806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482" y="5459506"/>
            <a:ext cx="11071412" cy="139849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Ателектаз верхней доли правого легкого, </a:t>
            </a:r>
            <a:r>
              <a:rPr lang="ru-RU" dirty="0" err="1"/>
              <a:t>рентегн</a:t>
            </a:r>
            <a:r>
              <a:rPr lang="ru-RU" dirty="0"/>
              <a:t>-признаки обструкции. </a:t>
            </a:r>
            <a:r>
              <a:rPr lang="en-US" dirty="0"/>
              <a:t>SRV</a:t>
            </a:r>
            <a:r>
              <a:rPr lang="ru-RU" dirty="0"/>
              <a:t>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69" y="231354"/>
            <a:ext cx="4255807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953" y="0"/>
            <a:ext cx="5642941" cy="562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27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2.Бронхиолит, ассоциированный с гиперчувствительным </a:t>
            </a:r>
            <a:r>
              <a:rPr lang="ru-RU" b="1" dirty="0">
                <a:hlinkClick r:id="rId2"/>
              </a:rPr>
              <a:t>пневмонитом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sz="3200" b="1" i="1" dirty="0"/>
              <a:t>Гиперчувствительный пневмонит (HP)</a:t>
            </a:r>
            <a:r>
              <a:rPr lang="ru-RU" sz="3200" i="1" dirty="0"/>
              <a:t> , также известный как </a:t>
            </a:r>
            <a:r>
              <a:rPr lang="ru-RU" sz="3200" b="1" i="1" dirty="0"/>
              <a:t>внешний аллергический альвеолит</a:t>
            </a:r>
            <a:r>
              <a:rPr lang="ru-RU" sz="3200" i="1" dirty="0"/>
              <a:t> , представляет собой группу заболеваний легких, опосредованных воспалительной реакцией на ингаляцию аллергена. </a:t>
            </a:r>
          </a:p>
          <a:p>
            <a:r>
              <a:rPr lang="ru-RU" sz="3200" i="1" dirty="0"/>
              <a:t>Это могут быть органические или неорганические частицы (микробы, животные или растительные белки и некоторые химические вещества), которые образуют гапты сенсибилизированными индивидуумами. </a:t>
            </a:r>
            <a:endParaRPr lang="uk-UA" sz="3200" i="1" dirty="0"/>
          </a:p>
        </p:txBody>
      </p:sp>
    </p:spTree>
    <p:extLst>
      <p:ext uri="{BB962C8B-B14F-4D97-AF65-F5344CB8AC3E}">
        <p14:creationId xmlns:p14="http://schemas.microsoft.com/office/powerpoint/2010/main" val="1879818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Бронхиолит, ассоциированный с гиперчувствительным </a:t>
            </a:r>
            <a:r>
              <a:rPr lang="ru-RU" b="1" dirty="0">
                <a:hlinkClick r:id="rId2"/>
              </a:rPr>
              <a:t>пневмонитом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2133600"/>
            <a:ext cx="8911687" cy="3748454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000" b="1" dirty="0" err="1"/>
              <a:t>Более</a:t>
            </a:r>
            <a:r>
              <a:rPr lang="uk-UA" sz="2000" b="1" dirty="0"/>
              <a:t> 200 </a:t>
            </a:r>
            <a:r>
              <a:rPr lang="uk-UA" sz="2000" b="1" dirty="0" err="1"/>
              <a:t>различных</a:t>
            </a:r>
            <a:r>
              <a:rPr lang="uk-UA" sz="2000" b="1" dirty="0"/>
              <a:t> </a:t>
            </a:r>
            <a:r>
              <a:rPr lang="uk-UA" sz="2000" b="1" dirty="0" err="1"/>
              <a:t>антигенов</a:t>
            </a:r>
            <a:r>
              <a:rPr lang="uk-UA" sz="2000" b="1" dirty="0"/>
              <a:t> </a:t>
            </a:r>
            <a:r>
              <a:rPr lang="uk-UA" sz="2000" b="1" dirty="0" err="1"/>
              <a:t>определены</a:t>
            </a:r>
            <a:r>
              <a:rPr lang="uk-UA" sz="2000" b="1" dirty="0"/>
              <a:t> </a:t>
            </a:r>
            <a:r>
              <a:rPr lang="uk-UA" sz="2000" b="1" dirty="0" err="1"/>
              <a:t>как</a:t>
            </a:r>
            <a:r>
              <a:rPr lang="uk-UA" sz="2000" b="1" dirty="0"/>
              <a:t>  </a:t>
            </a:r>
            <a:r>
              <a:rPr lang="uk-UA" sz="2000" b="1" dirty="0" err="1"/>
              <a:t>связанные</a:t>
            </a:r>
            <a:r>
              <a:rPr lang="uk-UA" sz="2000" b="1" dirty="0"/>
              <a:t> с </a:t>
            </a:r>
            <a:r>
              <a:rPr lang="uk-UA" sz="2000" b="1" dirty="0" err="1"/>
              <a:t>развитием</a:t>
            </a:r>
            <a:r>
              <a:rPr lang="uk-UA" sz="2000" b="1" dirty="0"/>
              <a:t> </a:t>
            </a:r>
            <a:r>
              <a:rPr lang="uk-UA" sz="2000" b="1" dirty="0" err="1"/>
              <a:t>гиперчувствительного</a:t>
            </a:r>
            <a:r>
              <a:rPr lang="uk-UA" sz="2000" b="1" dirty="0"/>
              <a:t> </a:t>
            </a:r>
            <a:r>
              <a:rPr lang="uk-UA" sz="2000" b="1" dirty="0" err="1"/>
              <a:t>пневмонита</a:t>
            </a:r>
            <a:r>
              <a:rPr lang="uk-UA" sz="2000" b="1" dirty="0"/>
              <a:t>, </a:t>
            </a:r>
            <a:r>
              <a:rPr lang="uk-UA" sz="2000" dirty="0" err="1"/>
              <a:t>включая</a:t>
            </a:r>
            <a:r>
              <a:rPr lang="uk-UA" sz="2000" dirty="0"/>
              <a:t> </a:t>
            </a:r>
            <a:r>
              <a:rPr lang="uk-UA" sz="2000" dirty="0" err="1"/>
              <a:t>растительные</a:t>
            </a:r>
            <a:r>
              <a:rPr lang="uk-UA" sz="2000" dirty="0"/>
              <a:t> </a:t>
            </a:r>
            <a:r>
              <a:rPr lang="uk-UA" sz="2000" dirty="0" err="1"/>
              <a:t>продукты</a:t>
            </a:r>
            <a:r>
              <a:rPr lang="uk-UA" sz="2000" dirty="0"/>
              <a:t>, </a:t>
            </a:r>
            <a:r>
              <a:rPr lang="uk-UA" sz="2000" dirty="0" err="1"/>
              <a:t>продукты</a:t>
            </a:r>
            <a:r>
              <a:rPr lang="uk-UA" sz="2000" dirty="0"/>
              <a:t> </a:t>
            </a:r>
            <a:r>
              <a:rPr lang="uk-UA" sz="2000" dirty="0" err="1"/>
              <a:t>животного</a:t>
            </a:r>
            <a:r>
              <a:rPr lang="uk-UA" sz="2000" dirty="0"/>
              <a:t> </a:t>
            </a:r>
            <a:r>
              <a:rPr lang="uk-UA" sz="2000" dirty="0" err="1"/>
              <a:t>происхождения</a:t>
            </a:r>
            <a:r>
              <a:rPr lang="uk-UA" sz="2000" dirty="0"/>
              <a:t>, </a:t>
            </a:r>
            <a:r>
              <a:rPr lang="uk-UA" sz="2000" dirty="0" err="1"/>
              <a:t>аэрозольные</a:t>
            </a:r>
            <a:r>
              <a:rPr lang="uk-UA" sz="2000" dirty="0"/>
              <a:t> </a:t>
            </a:r>
            <a:r>
              <a:rPr lang="uk-UA" sz="2000" dirty="0" err="1"/>
              <a:t>микроорганизмы</a:t>
            </a:r>
            <a:r>
              <a:rPr lang="uk-UA" sz="2000" dirty="0"/>
              <a:t> и </a:t>
            </a:r>
            <a:r>
              <a:rPr lang="uk-UA" sz="2000" dirty="0" err="1"/>
              <a:t>органические</a:t>
            </a:r>
            <a:r>
              <a:rPr lang="uk-UA" sz="2000" dirty="0"/>
              <a:t> </a:t>
            </a:r>
            <a:r>
              <a:rPr lang="uk-UA" sz="2000" dirty="0" err="1"/>
              <a:t>химикаты</a:t>
            </a:r>
            <a:r>
              <a:rPr lang="uk-UA" sz="2000" dirty="0"/>
              <a:t>.</a:t>
            </a:r>
          </a:p>
          <a:p>
            <a:r>
              <a:rPr lang="uk-UA" sz="2000" dirty="0"/>
              <a:t> </a:t>
            </a:r>
            <a:r>
              <a:rPr lang="uk-UA" sz="2000" b="1" dirty="0" err="1"/>
              <a:t>Курение</a:t>
            </a:r>
            <a:r>
              <a:rPr lang="uk-UA" sz="2000" dirty="0"/>
              <a:t> </a:t>
            </a:r>
            <a:r>
              <a:rPr lang="uk-UA" sz="2000" dirty="0" err="1"/>
              <a:t>является</a:t>
            </a:r>
            <a:r>
              <a:rPr lang="uk-UA" sz="2000" dirty="0"/>
              <a:t> </a:t>
            </a:r>
            <a:r>
              <a:rPr lang="uk-UA" sz="2000" dirty="0" err="1"/>
              <a:t>защитным</a:t>
            </a:r>
            <a:r>
              <a:rPr lang="uk-UA" sz="2000" dirty="0"/>
              <a:t> </a:t>
            </a:r>
            <a:r>
              <a:rPr lang="uk-UA" sz="2000" dirty="0" err="1"/>
              <a:t>механизмом</a:t>
            </a:r>
            <a:r>
              <a:rPr lang="uk-UA" sz="2000" dirty="0"/>
              <a:t> </a:t>
            </a:r>
            <a:r>
              <a:rPr lang="uk-UA" sz="2000" dirty="0" err="1"/>
              <a:t>против</a:t>
            </a:r>
            <a:r>
              <a:rPr lang="uk-UA" sz="2000" dirty="0"/>
              <a:t> </a:t>
            </a:r>
            <a:r>
              <a:rPr lang="uk-UA" sz="2000" dirty="0" err="1"/>
              <a:t>аллергического</a:t>
            </a:r>
            <a:r>
              <a:rPr lang="uk-UA" sz="2000" dirty="0"/>
              <a:t> </a:t>
            </a:r>
            <a:r>
              <a:rPr lang="uk-UA" sz="2000" dirty="0" err="1"/>
              <a:t>пневмонита</a:t>
            </a:r>
            <a:r>
              <a:rPr lang="uk-UA" sz="2000" dirty="0"/>
              <a:t>, </a:t>
            </a:r>
            <a:r>
              <a:rPr lang="uk-UA" sz="2000" dirty="0" err="1"/>
              <a:t>предположительно</a:t>
            </a:r>
            <a:r>
              <a:rPr lang="uk-UA" sz="2000" dirty="0"/>
              <a:t> </a:t>
            </a:r>
            <a:r>
              <a:rPr lang="uk-UA" sz="2000" dirty="0" err="1"/>
              <a:t>обусловлено</a:t>
            </a:r>
            <a:r>
              <a:rPr lang="uk-UA" sz="2000" dirty="0"/>
              <a:t> </a:t>
            </a:r>
            <a:r>
              <a:rPr lang="uk-UA" sz="2000" dirty="0" err="1"/>
              <a:t>ингибирующим</a:t>
            </a:r>
            <a:r>
              <a:rPr lang="uk-UA" sz="2000" dirty="0"/>
              <a:t> </a:t>
            </a:r>
            <a:r>
              <a:rPr lang="uk-UA" sz="2000" dirty="0" err="1"/>
              <a:t>действием</a:t>
            </a:r>
            <a:r>
              <a:rPr lang="uk-UA" sz="2000" dirty="0"/>
              <a:t> </a:t>
            </a:r>
            <a:r>
              <a:rPr lang="uk-UA" sz="2000" dirty="0" err="1"/>
              <a:t>никотина</a:t>
            </a:r>
            <a:r>
              <a:rPr lang="uk-UA" sz="2000" dirty="0"/>
              <a:t> на </a:t>
            </a:r>
            <a:r>
              <a:rPr lang="uk-UA" sz="2000" dirty="0" err="1"/>
              <a:t>активацию</a:t>
            </a:r>
            <a:r>
              <a:rPr lang="uk-UA" sz="2000" dirty="0"/>
              <a:t> </a:t>
            </a:r>
            <a:r>
              <a:rPr lang="uk-UA" sz="2000" dirty="0" err="1"/>
              <a:t>макрофагов</a:t>
            </a:r>
            <a:r>
              <a:rPr lang="uk-UA" sz="2000" dirty="0"/>
              <a:t> и </a:t>
            </a:r>
            <a:r>
              <a:rPr lang="uk-UA" sz="2000" dirty="0" err="1"/>
              <a:t>пролиферацию</a:t>
            </a:r>
            <a:r>
              <a:rPr lang="uk-UA" sz="2000" dirty="0"/>
              <a:t> </a:t>
            </a:r>
            <a:r>
              <a:rPr lang="uk-UA" sz="2000" dirty="0" err="1"/>
              <a:t>лимфоцитов</a:t>
            </a:r>
            <a:r>
              <a:rPr lang="uk-UA" sz="2000" dirty="0"/>
              <a:t>   . </a:t>
            </a:r>
            <a:r>
              <a:rPr lang="uk-UA" sz="2000" dirty="0" err="1"/>
              <a:t>Однако</a:t>
            </a:r>
            <a:r>
              <a:rPr lang="uk-UA" sz="2000" dirty="0"/>
              <a:t>, </a:t>
            </a:r>
            <a:r>
              <a:rPr lang="uk-UA" sz="2000" dirty="0" err="1"/>
              <a:t>когда</a:t>
            </a:r>
            <a:r>
              <a:rPr lang="uk-UA" sz="2000" dirty="0"/>
              <a:t> у </a:t>
            </a:r>
            <a:r>
              <a:rPr lang="uk-UA" sz="2000" dirty="0" err="1"/>
              <a:t>курильщиков</a:t>
            </a:r>
            <a:r>
              <a:rPr lang="uk-UA" sz="2000" dirty="0"/>
              <a:t> </a:t>
            </a:r>
            <a:r>
              <a:rPr lang="uk-UA" sz="2000" dirty="0" err="1"/>
              <a:t>развивается</a:t>
            </a:r>
            <a:r>
              <a:rPr lang="uk-UA" sz="2000" dirty="0"/>
              <a:t> </a:t>
            </a:r>
            <a:r>
              <a:rPr lang="uk-UA" sz="2000" dirty="0" err="1"/>
              <a:t>гиперчувствительный</a:t>
            </a:r>
            <a:r>
              <a:rPr lang="uk-UA" sz="2000" dirty="0"/>
              <a:t> пневмонит, </a:t>
            </a:r>
            <a:r>
              <a:rPr lang="uk-UA" sz="2000" dirty="0" err="1"/>
              <a:t>это</a:t>
            </a:r>
            <a:r>
              <a:rPr lang="uk-UA" sz="2000" dirty="0"/>
              <a:t> </a:t>
            </a:r>
            <a:r>
              <a:rPr lang="uk-UA" sz="2000" dirty="0" err="1"/>
              <a:t>чаще</a:t>
            </a:r>
            <a:r>
              <a:rPr lang="uk-UA" sz="2000" dirty="0"/>
              <a:t> </a:t>
            </a:r>
            <a:r>
              <a:rPr lang="uk-UA" sz="2000" dirty="0" err="1"/>
              <a:t>всего</a:t>
            </a:r>
            <a:r>
              <a:rPr lang="uk-UA" sz="2000" dirty="0"/>
              <a:t> </a:t>
            </a:r>
            <a:r>
              <a:rPr lang="uk-UA" sz="2000" dirty="0" err="1"/>
              <a:t>фиброзирующая</a:t>
            </a:r>
            <a:r>
              <a:rPr lang="uk-UA" sz="2000" dirty="0"/>
              <a:t> </a:t>
            </a:r>
            <a:r>
              <a:rPr lang="uk-UA" sz="2000" dirty="0" err="1"/>
              <a:t>болезнь</a:t>
            </a:r>
            <a:r>
              <a:rPr lang="uk-UA" sz="2000" dirty="0"/>
              <a:t> с </a:t>
            </a:r>
            <a:r>
              <a:rPr lang="uk-UA" sz="2000" dirty="0" err="1"/>
              <a:t>худшим</a:t>
            </a:r>
            <a:r>
              <a:rPr lang="uk-UA" sz="2000" dirty="0"/>
              <a:t> прогнозом. </a:t>
            </a:r>
          </a:p>
        </p:txBody>
      </p:sp>
    </p:spTree>
    <p:extLst>
      <p:ext uri="{BB962C8B-B14F-4D97-AF65-F5344CB8AC3E}">
        <p14:creationId xmlns:p14="http://schemas.microsoft.com/office/powerpoint/2010/main" val="3421764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769" y="87924"/>
            <a:ext cx="9425353" cy="1248508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Бронхиолит, ассоциированный с гиперчувствительным </a:t>
            </a:r>
            <a:r>
              <a:rPr lang="ru-RU" b="1" dirty="0">
                <a:hlinkClick r:id="rId2"/>
              </a:rPr>
              <a:t>пневмонитом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00" y="1477108"/>
            <a:ext cx="9231922" cy="5319346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uk-UA" sz="2300" dirty="0"/>
              <a:t>В </a:t>
            </a:r>
            <a:r>
              <a:rPr lang="uk-UA" sz="2300" dirty="0" err="1"/>
              <a:t>зависимости</a:t>
            </a:r>
            <a:r>
              <a:rPr lang="uk-UA" sz="2300" dirty="0"/>
              <a:t> от </a:t>
            </a:r>
            <a:r>
              <a:rPr lang="uk-UA" sz="2300" dirty="0" err="1"/>
              <a:t>типа</a:t>
            </a:r>
            <a:r>
              <a:rPr lang="uk-UA" sz="2300" dirty="0"/>
              <a:t> «провокатора» -</a:t>
            </a:r>
            <a:r>
              <a:rPr lang="uk-UA" sz="2300" dirty="0" err="1"/>
              <a:t>аллергена</a:t>
            </a:r>
            <a:r>
              <a:rPr lang="uk-UA" sz="2300" dirty="0"/>
              <a:t> </a:t>
            </a:r>
            <a:r>
              <a:rPr lang="uk-UA" sz="2300" dirty="0" err="1"/>
              <a:t>использовались</a:t>
            </a:r>
            <a:r>
              <a:rPr lang="uk-UA" sz="2300" dirty="0"/>
              <a:t> </a:t>
            </a:r>
            <a:r>
              <a:rPr lang="uk-UA" sz="2300" dirty="0" err="1"/>
              <a:t>многочисленные</a:t>
            </a:r>
            <a:r>
              <a:rPr lang="uk-UA" sz="2300" dirty="0"/>
              <a:t> </a:t>
            </a:r>
            <a:r>
              <a:rPr lang="uk-UA" sz="2300" dirty="0" err="1"/>
              <a:t>другие</a:t>
            </a:r>
            <a:r>
              <a:rPr lang="uk-UA" sz="2300" dirty="0"/>
              <a:t> </a:t>
            </a:r>
            <a:r>
              <a:rPr lang="uk-UA" sz="2300" dirty="0" err="1"/>
              <a:t>более</a:t>
            </a:r>
            <a:r>
              <a:rPr lang="uk-UA" sz="2300" dirty="0"/>
              <a:t> </a:t>
            </a:r>
            <a:r>
              <a:rPr lang="uk-UA" sz="2300" dirty="0" err="1"/>
              <a:t>специфичные</a:t>
            </a:r>
            <a:r>
              <a:rPr lang="uk-UA" sz="2300" dirty="0"/>
              <a:t>  </a:t>
            </a:r>
            <a:r>
              <a:rPr lang="uk-UA" sz="2300" dirty="0" err="1"/>
              <a:t>термины</a:t>
            </a:r>
            <a:r>
              <a:rPr lang="uk-UA" sz="2300" dirty="0"/>
              <a:t>, </a:t>
            </a:r>
            <a:r>
              <a:rPr lang="uk-UA" sz="2300" dirty="0" err="1"/>
              <a:t>такие</a:t>
            </a:r>
            <a:r>
              <a:rPr lang="uk-UA" sz="2300" dirty="0"/>
              <a:t> </a:t>
            </a:r>
            <a:r>
              <a:rPr lang="uk-UA" sz="2300" dirty="0" err="1"/>
              <a:t>как</a:t>
            </a:r>
            <a:r>
              <a:rPr lang="uk-UA" sz="2300" dirty="0"/>
              <a:t>:</a:t>
            </a:r>
          </a:p>
          <a:p>
            <a:pPr lvl="0"/>
            <a:r>
              <a:rPr lang="uk-UA" sz="2300" dirty="0" err="1">
                <a:hlinkClick r:id="rId3"/>
              </a:rPr>
              <a:t>легкое</a:t>
            </a:r>
            <a:r>
              <a:rPr lang="uk-UA" sz="2300" dirty="0">
                <a:hlinkClick r:id="rId3"/>
              </a:rPr>
              <a:t> любителя </a:t>
            </a:r>
            <a:r>
              <a:rPr lang="uk-UA" sz="2300" dirty="0" err="1">
                <a:hlinkClick r:id="rId3"/>
              </a:rPr>
              <a:t>птиц</a:t>
            </a:r>
            <a:endParaRPr lang="uk-UA" sz="2300" dirty="0"/>
          </a:p>
          <a:p>
            <a:pPr lvl="0"/>
            <a:r>
              <a:rPr lang="uk-UA" sz="2300" dirty="0" err="1"/>
              <a:t>легкое</a:t>
            </a:r>
            <a:r>
              <a:rPr lang="uk-UA" sz="2300" dirty="0"/>
              <a:t> </a:t>
            </a:r>
            <a:r>
              <a:rPr lang="uk-UA" sz="2300" dirty="0" err="1"/>
              <a:t>фе</a:t>
            </a:r>
            <a:r>
              <a:rPr lang="en-US" sz="2300" dirty="0"/>
              <a:t>р</a:t>
            </a:r>
            <a:r>
              <a:rPr lang="uk-UA" sz="2300" dirty="0"/>
              <a:t>мера </a:t>
            </a:r>
          </a:p>
          <a:p>
            <a:pPr lvl="0"/>
            <a:r>
              <a:rPr lang="uk-UA" sz="2300" dirty="0" err="1"/>
              <a:t>легкое</a:t>
            </a:r>
            <a:r>
              <a:rPr lang="uk-UA" sz="2300" dirty="0"/>
              <a:t> </a:t>
            </a:r>
            <a:r>
              <a:rPr lang="uk-UA" sz="2300" dirty="0" err="1"/>
              <a:t>сыровара</a:t>
            </a:r>
            <a:r>
              <a:rPr lang="uk-UA" sz="2300" dirty="0"/>
              <a:t> ( </a:t>
            </a:r>
            <a:r>
              <a:rPr lang="uk-UA" sz="2300" dirty="0" err="1"/>
              <a:t>споры</a:t>
            </a:r>
            <a:r>
              <a:rPr lang="uk-UA" sz="2300" dirty="0"/>
              <a:t> </a:t>
            </a:r>
            <a:r>
              <a:rPr lang="uk-UA" sz="2300" dirty="0" err="1"/>
              <a:t>плесени</a:t>
            </a:r>
            <a:r>
              <a:rPr lang="uk-UA" sz="2300" dirty="0"/>
              <a:t> </a:t>
            </a:r>
            <a:r>
              <a:rPr lang="uk-UA" sz="2300" dirty="0" err="1"/>
              <a:t>сыра</a:t>
            </a:r>
            <a:r>
              <a:rPr lang="uk-UA" sz="2300" dirty="0"/>
              <a:t>) </a:t>
            </a:r>
          </a:p>
          <a:p>
            <a:pPr lvl="0"/>
            <a:r>
              <a:rPr lang="uk-UA" sz="2300" dirty="0" err="1">
                <a:hlinkClick r:id="rId4"/>
              </a:rPr>
              <a:t>Багассоз</a:t>
            </a:r>
            <a:r>
              <a:rPr lang="uk-UA" sz="2300" dirty="0"/>
              <a:t> (</a:t>
            </a:r>
            <a:r>
              <a:rPr lang="uk-UA" sz="2300" dirty="0" err="1"/>
              <a:t>отходы</a:t>
            </a:r>
            <a:r>
              <a:rPr lang="uk-UA" sz="2300" dirty="0"/>
              <a:t> и </a:t>
            </a:r>
            <a:r>
              <a:rPr lang="uk-UA" sz="2300" dirty="0" err="1"/>
              <a:t>пыль</a:t>
            </a:r>
            <a:r>
              <a:rPr lang="uk-UA" sz="2300" dirty="0"/>
              <a:t> сахарного </a:t>
            </a:r>
            <a:r>
              <a:rPr lang="uk-UA" sz="2300" dirty="0" err="1"/>
              <a:t>тростника</a:t>
            </a:r>
            <a:r>
              <a:rPr lang="uk-UA" sz="2300" dirty="0"/>
              <a:t>)</a:t>
            </a:r>
          </a:p>
          <a:p>
            <a:pPr lvl="0"/>
            <a:r>
              <a:rPr lang="uk-UA" sz="2300" dirty="0" err="1">
                <a:hlinkClick r:id="rId5"/>
              </a:rPr>
              <a:t>легкое</a:t>
            </a:r>
            <a:r>
              <a:rPr lang="uk-UA" sz="2300" dirty="0"/>
              <a:t> грибника ( </a:t>
            </a:r>
            <a:r>
              <a:rPr lang="uk-UA" sz="2300" dirty="0" err="1"/>
              <a:t>споры</a:t>
            </a:r>
            <a:r>
              <a:rPr lang="uk-UA" sz="2300" dirty="0"/>
              <a:t> </a:t>
            </a:r>
            <a:r>
              <a:rPr lang="uk-UA" sz="2300" dirty="0" err="1"/>
              <a:t>грибов</a:t>
            </a:r>
            <a:r>
              <a:rPr lang="uk-UA" sz="2300" dirty="0"/>
              <a:t>)</a:t>
            </a:r>
          </a:p>
          <a:p>
            <a:pPr lvl="0"/>
            <a:r>
              <a:rPr lang="uk-UA" sz="2300" dirty="0" err="1">
                <a:hlinkClick r:id="rId6"/>
              </a:rPr>
              <a:t>солодовое</a:t>
            </a:r>
            <a:r>
              <a:rPr lang="uk-UA" sz="2300" dirty="0">
                <a:hlinkClick r:id="rId6"/>
              </a:rPr>
              <a:t> молочко</a:t>
            </a:r>
            <a:r>
              <a:rPr lang="uk-UA" sz="2300" dirty="0"/>
              <a:t> (  </a:t>
            </a:r>
            <a:r>
              <a:rPr lang="uk-UA" sz="2300" dirty="0" err="1"/>
              <a:t>бактерии</a:t>
            </a:r>
            <a:r>
              <a:rPr lang="uk-UA" sz="2300" dirty="0"/>
              <a:t> , </a:t>
            </a:r>
            <a:r>
              <a:rPr lang="uk-UA" sz="2300" dirty="0" err="1"/>
              <a:t>живущие</a:t>
            </a:r>
            <a:r>
              <a:rPr lang="uk-UA" sz="2300" dirty="0"/>
              <a:t> в </a:t>
            </a:r>
            <a:r>
              <a:rPr lang="uk-UA" sz="2300" dirty="0" err="1"/>
              <a:t>солодовом</a:t>
            </a:r>
            <a:r>
              <a:rPr lang="uk-UA" sz="2300" dirty="0"/>
              <a:t> </a:t>
            </a:r>
            <a:r>
              <a:rPr lang="uk-UA" sz="2300" dirty="0" err="1"/>
              <a:t>жмыхе</a:t>
            </a:r>
            <a:r>
              <a:rPr lang="uk-UA" sz="2300" dirty="0"/>
              <a:t>)</a:t>
            </a:r>
          </a:p>
          <a:p>
            <a:pPr lvl="0"/>
            <a:r>
              <a:rPr lang="uk-UA" sz="2300" dirty="0" err="1">
                <a:hlinkClick r:id="rId7"/>
              </a:rPr>
              <a:t>Кленовая</a:t>
            </a:r>
            <a:r>
              <a:rPr lang="uk-UA" sz="2300" dirty="0">
                <a:hlinkClick r:id="rId7"/>
              </a:rPr>
              <a:t> </a:t>
            </a:r>
            <a:r>
              <a:rPr lang="uk-UA" sz="2300" dirty="0" err="1">
                <a:hlinkClick r:id="rId7"/>
              </a:rPr>
              <a:t>болезнь</a:t>
            </a:r>
            <a:r>
              <a:rPr lang="uk-UA" sz="2300" dirty="0">
                <a:hlinkClick r:id="rId7"/>
              </a:rPr>
              <a:t> </a:t>
            </a:r>
            <a:r>
              <a:rPr lang="uk-UA" sz="2300" dirty="0" err="1">
                <a:hlinkClick r:id="rId7"/>
              </a:rPr>
              <a:t>коры</a:t>
            </a:r>
            <a:r>
              <a:rPr lang="uk-UA" sz="2300" dirty="0"/>
              <a:t> </a:t>
            </a:r>
          </a:p>
          <a:p>
            <a:pPr lvl="0"/>
            <a:r>
              <a:rPr lang="uk-UA" sz="2300" dirty="0" err="1">
                <a:hlinkClick r:id="rId8"/>
              </a:rPr>
              <a:t>горячая</a:t>
            </a:r>
            <a:r>
              <a:rPr lang="uk-UA" sz="2300" dirty="0">
                <a:hlinkClick r:id="rId8"/>
              </a:rPr>
              <a:t> ванна </a:t>
            </a:r>
            <a:r>
              <a:rPr lang="uk-UA" sz="2300" dirty="0" err="1">
                <a:hlinkClick r:id="rId8"/>
              </a:rPr>
              <a:t>легкая</a:t>
            </a:r>
            <a:endParaRPr lang="uk-UA" sz="2300" dirty="0"/>
          </a:p>
          <a:p>
            <a:pPr lvl="0"/>
            <a:r>
              <a:rPr lang="uk-UA" sz="2300" dirty="0" err="1"/>
              <a:t>органические</a:t>
            </a:r>
            <a:r>
              <a:rPr lang="uk-UA" sz="2300" dirty="0"/>
              <a:t> </a:t>
            </a:r>
            <a:r>
              <a:rPr lang="uk-UA" sz="2300" dirty="0" err="1"/>
              <a:t>химические</a:t>
            </a:r>
            <a:r>
              <a:rPr lang="uk-UA" sz="2300" dirty="0"/>
              <a:t> </a:t>
            </a:r>
            <a:r>
              <a:rPr lang="uk-UA" sz="2300" dirty="0" err="1"/>
              <a:t>вещества</a:t>
            </a:r>
            <a:r>
              <a:rPr lang="uk-UA" sz="2300" dirty="0"/>
              <a:t>, </a:t>
            </a:r>
            <a:r>
              <a:rPr lang="uk-UA" sz="2300" dirty="0" err="1"/>
              <a:t>такие</a:t>
            </a:r>
            <a:r>
              <a:rPr lang="uk-UA" sz="2300" dirty="0"/>
              <a:t> </a:t>
            </a:r>
            <a:r>
              <a:rPr lang="uk-UA" sz="2300" dirty="0" err="1"/>
              <a:t>как</a:t>
            </a:r>
            <a:r>
              <a:rPr lang="uk-UA" sz="2300" dirty="0"/>
              <a:t> </a:t>
            </a:r>
            <a:r>
              <a:rPr lang="uk-UA" sz="2300" dirty="0" err="1"/>
              <a:t>изоцианаты</a:t>
            </a:r>
            <a:r>
              <a:rPr lang="uk-UA" sz="2300" dirty="0"/>
              <a:t>, </a:t>
            </a:r>
            <a:r>
              <a:rPr lang="uk-UA" sz="2300" dirty="0" err="1"/>
              <a:t>обнаруженные</a:t>
            </a:r>
            <a:r>
              <a:rPr lang="uk-UA" sz="2300" dirty="0"/>
              <a:t> в </a:t>
            </a:r>
            <a:r>
              <a:rPr lang="uk-UA" sz="2300" dirty="0" err="1"/>
              <a:t>отвердителях</a:t>
            </a:r>
            <a:r>
              <a:rPr lang="uk-UA" sz="2300" dirty="0"/>
              <a:t> краски </a:t>
            </a:r>
          </a:p>
          <a:p>
            <a:pPr lvl="0"/>
            <a:r>
              <a:rPr lang="uk-UA" sz="2300" dirty="0"/>
              <a:t> </a:t>
            </a:r>
            <a:r>
              <a:rPr lang="uk-UA" sz="2300" dirty="0" err="1"/>
              <a:t>иммунодепрессанты</a:t>
            </a:r>
            <a:r>
              <a:rPr lang="uk-UA" sz="2300" dirty="0"/>
              <a:t>, </a:t>
            </a:r>
            <a:r>
              <a:rPr lang="uk-UA" sz="2300" dirty="0" err="1"/>
              <a:t>используемые</a:t>
            </a:r>
            <a:r>
              <a:rPr lang="uk-UA" sz="2300" dirty="0"/>
              <a:t> при </a:t>
            </a:r>
            <a:r>
              <a:rPr lang="uk-UA" sz="2300" dirty="0" err="1"/>
              <a:t>трансплантации</a:t>
            </a:r>
            <a:r>
              <a:rPr lang="uk-UA" sz="2300" dirty="0"/>
              <a:t> </a:t>
            </a:r>
            <a:r>
              <a:rPr lang="uk-UA" sz="2300" dirty="0" err="1"/>
              <a:t>органов</a:t>
            </a:r>
            <a:r>
              <a:rPr lang="uk-UA" sz="2300" dirty="0"/>
              <a:t>: </a:t>
            </a:r>
            <a:r>
              <a:rPr lang="uk-UA" sz="2300" dirty="0" err="1"/>
              <a:t>например</a:t>
            </a:r>
            <a:r>
              <a:rPr lang="uk-UA" sz="2300" dirty="0"/>
              <a:t>, </a:t>
            </a:r>
            <a:r>
              <a:rPr lang="uk-UA" sz="2300" dirty="0" err="1"/>
              <a:t>сиролимус</a:t>
            </a:r>
            <a:r>
              <a:rPr lang="uk-UA" sz="2300" dirty="0"/>
              <a:t> / </a:t>
            </a:r>
            <a:r>
              <a:rPr lang="uk-UA" sz="2300" dirty="0" err="1"/>
              <a:t>эверолимус</a:t>
            </a:r>
            <a:endParaRPr lang="uk-UA" sz="23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9272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8369" y="246186"/>
            <a:ext cx="9267093" cy="923192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Гиперчувствительный пневмонит</a:t>
            </a:r>
            <a:br>
              <a:rPr lang="ru-RU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4362" y="1714500"/>
            <a:ext cx="8590084" cy="4849929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/>
              <a:t>Триггерные частицы </a:t>
            </a:r>
            <a:r>
              <a:rPr lang="ru-RU" sz="2800" dirty="0"/>
              <a:t>обычно находятся в диапазоне от 1 до 5мкм </a:t>
            </a:r>
          </a:p>
          <a:p>
            <a:r>
              <a:rPr lang="ru-RU" sz="2800" b="1" dirty="0"/>
              <a:t>Гистопатологический процесс </a:t>
            </a:r>
            <a:r>
              <a:rPr lang="ru-RU" sz="2800" dirty="0"/>
              <a:t>состоит из хронического воспаления бронхов и перибронхиолярной ткани, часто с плохо выраженными гранулемами и гигантскими клетками в интерстиции или </a:t>
            </a:r>
            <a:r>
              <a:rPr lang="ru-RU" sz="2800" dirty="0">
                <a:hlinkClick r:id="rId2" tooltip="каверны"/>
              </a:rPr>
              <a:t>альвеолах</a:t>
            </a:r>
            <a:r>
              <a:rPr lang="ru-RU" sz="2800" dirty="0"/>
              <a:t> .</a:t>
            </a:r>
          </a:p>
          <a:p>
            <a:r>
              <a:rPr lang="ru-RU" sz="2800" dirty="0"/>
              <a:t> Фиброз и эмфизема могут развиваться позже.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76069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Гиперчувствительный пневмонит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В большинстве случаев гиперчувствительные пневмонии включают следующие четыре гистологических признака в различных комбинациях:</a:t>
            </a:r>
          </a:p>
          <a:p>
            <a:pPr marL="0" indent="0">
              <a:buNone/>
            </a:pPr>
            <a:r>
              <a:rPr lang="ru-RU" dirty="0"/>
              <a:t>-</a:t>
            </a:r>
            <a:r>
              <a:rPr lang="uk-UA" dirty="0"/>
              <a:t>клеточный бронхиолит</a:t>
            </a:r>
          </a:p>
          <a:p>
            <a:pPr marL="0" indent="0">
              <a:buNone/>
            </a:pPr>
            <a:r>
              <a:rPr lang="uk-UA" dirty="0"/>
              <a:t>-</a:t>
            </a:r>
            <a:r>
              <a:rPr lang="ru-RU" dirty="0"/>
              <a:t> диффузные хронические интерстициальные воспалительные инфильтраты</a:t>
            </a:r>
          </a:p>
          <a:p>
            <a:pPr marL="0" indent="0">
              <a:buNone/>
            </a:pPr>
            <a:r>
              <a:rPr lang="ru-RU" dirty="0"/>
              <a:t>-слабо ограниченные интерстициальные некротизирующие (неказеозные) гранулемы</a:t>
            </a:r>
          </a:p>
          <a:p>
            <a:pPr marL="0" indent="0">
              <a:buNone/>
            </a:pPr>
            <a:r>
              <a:rPr lang="ru-RU" dirty="0"/>
              <a:t>-отдельные гигантские клетки в альвеолах или интерстиции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022028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891" y="0"/>
            <a:ext cx="10785909" cy="8855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/>
              <a:t>Гиперчувствительный пневмонит </a:t>
            </a:r>
            <a:r>
              <a:rPr lang="ru-RU" sz="2700" dirty="0"/>
              <a:t>Рентгенография</a:t>
            </a:r>
            <a:endParaRPr lang="uk-UA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1" y="1078029"/>
            <a:ext cx="10795535" cy="51181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sz="2400" b="1" dirty="0"/>
              <a:t>Значимость рентгенографии невысока.</a:t>
            </a:r>
          </a:p>
          <a:p>
            <a:r>
              <a:rPr lang="ru-RU" sz="2400" dirty="0"/>
              <a:t>У</a:t>
            </a:r>
            <a:r>
              <a:rPr lang="ru-RU" sz="2400" b="1" dirty="0"/>
              <a:t> пациента  действительно может быть  нормальная картина ОГК</a:t>
            </a:r>
            <a:r>
              <a:rPr lang="ru-RU" sz="2400" dirty="0"/>
              <a:t>.</a:t>
            </a:r>
          </a:p>
          <a:p>
            <a:r>
              <a:rPr lang="ru-RU" sz="2400" dirty="0"/>
              <a:t>Выявляемые изменения могут включать :</a:t>
            </a:r>
          </a:p>
          <a:p>
            <a:pPr marL="0" indent="0">
              <a:buNone/>
            </a:pPr>
            <a:r>
              <a:rPr lang="ru-RU" sz="2400" dirty="0"/>
              <a:t>-</a:t>
            </a:r>
            <a:r>
              <a:rPr lang="ru-RU" sz="2400" b="1" dirty="0"/>
              <a:t>многочисленные слабо выраженные мелкие (&lt;5 мм) непрозрачности </a:t>
            </a:r>
            <a:r>
              <a:rPr lang="ru-RU" sz="2400" dirty="0"/>
              <a:t>в обоих легких, иногда с щадящие верхушки и  базальные отделы легких</a:t>
            </a:r>
          </a:p>
          <a:p>
            <a:pPr marL="0" indent="0">
              <a:buNone/>
            </a:pPr>
            <a:r>
              <a:rPr lang="ru-RU" sz="2400" dirty="0"/>
              <a:t>-болезнь воздушного пространства: обычно рассматривается как </a:t>
            </a:r>
            <a:r>
              <a:rPr lang="ru-RU" sz="2400" b="1" dirty="0"/>
              <a:t>непрозрачность по типу матового стекла</a:t>
            </a:r>
            <a:r>
              <a:rPr lang="ru-RU" sz="2400" dirty="0"/>
              <a:t> (может быть неоднородной или диффузной, напоминающей </a:t>
            </a:r>
            <a:r>
              <a:rPr lang="ru-RU" sz="2400" dirty="0">
                <a:hlinkClick r:id="rId2"/>
              </a:rPr>
              <a:t>отек легких</a:t>
            </a:r>
            <a:r>
              <a:rPr lang="ru-RU" sz="2400" dirty="0"/>
              <a:t> ) или, реже, в качестве </a:t>
            </a:r>
            <a:r>
              <a:rPr lang="ru-RU" sz="2400" dirty="0">
                <a:hlinkClick r:id="rId3"/>
              </a:rPr>
              <a:t>консолидации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-</a:t>
            </a:r>
            <a:r>
              <a:rPr lang="uk-UA" sz="2400" b="1" dirty="0"/>
              <a:t>картина </a:t>
            </a:r>
            <a:r>
              <a:rPr lang="uk-UA" sz="2400" b="1" dirty="0" err="1"/>
              <a:t>тонкой</a:t>
            </a:r>
            <a:r>
              <a:rPr lang="uk-UA" sz="2400" b="1" dirty="0"/>
              <a:t> </a:t>
            </a:r>
            <a:r>
              <a:rPr lang="uk-UA" sz="2400" b="1" dirty="0" err="1"/>
              <a:t>сетчатости</a:t>
            </a:r>
            <a:endParaRPr lang="uk-UA" sz="2400" b="1" dirty="0"/>
          </a:p>
          <a:p>
            <a:pPr marL="0" indent="0">
              <a:buNone/>
            </a:pPr>
            <a:r>
              <a:rPr lang="ru-RU" sz="2400" dirty="0"/>
              <a:t>-зональное распределение варьируется от пациента к пациенту и может даже показывать временные изменения у одного и того же пациента</a:t>
            </a:r>
          </a:p>
          <a:p>
            <a:pPr marL="0" indent="0">
              <a:buNone/>
            </a:pPr>
            <a:endParaRPr lang="uk-UA" sz="24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78529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42021"/>
            <a:ext cx="11174931" cy="102027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/>
              <a:t>Case courtesy of </a:t>
            </a:r>
            <a:r>
              <a:rPr lang="en-US" sz="2000" dirty="0" err="1"/>
              <a:t>Dr</a:t>
            </a:r>
            <a:r>
              <a:rPr lang="en-US" sz="2000" dirty="0"/>
              <a:t> Yi-</a:t>
            </a:r>
            <a:r>
              <a:rPr lang="en-US" sz="2000" dirty="0" err="1"/>
              <a:t>Jin</a:t>
            </a:r>
            <a:r>
              <a:rPr lang="en-US" sz="2000" dirty="0"/>
              <a:t> Kuok, Radiopaedia.org, </a:t>
            </a:r>
            <a:r>
              <a:rPr lang="en-US" sz="2000" dirty="0" err="1"/>
              <a:t>rID</a:t>
            </a:r>
            <a:r>
              <a:rPr lang="en-US" sz="2000" dirty="0"/>
              <a:t>: 17192</a:t>
            </a:r>
            <a:endParaRPr lang="uk-UA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6" y="144380"/>
            <a:ext cx="5761223" cy="472600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908" y="259366"/>
            <a:ext cx="5321573" cy="449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036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593" y="0"/>
            <a:ext cx="10860024" cy="8275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dirty="0"/>
              <a:t>Гранулематозный бронхиолит</a:t>
            </a:r>
            <a:r>
              <a:rPr lang="ru-RU" sz="2800" dirty="0"/>
              <a:t> - это патологический тип </a:t>
            </a:r>
            <a:r>
              <a:rPr lang="ru-RU" sz="2800" dirty="0">
                <a:hlinkClick r:id="rId3" tooltip="бронхиолит"/>
              </a:rPr>
              <a:t>бронхиолита</a:t>
            </a:r>
            <a:r>
              <a:rPr lang="ru-RU" sz="2800" dirty="0"/>
              <a:t>, характеризующийся недостаточной гранулематозной реакцией с участием мелких дыхательных путей</a:t>
            </a:r>
            <a:br>
              <a:rPr lang="ru-RU" sz="2800" dirty="0"/>
            </a:br>
            <a:r>
              <a:rPr lang="ru-RU" sz="2800" dirty="0"/>
              <a:t>П</a:t>
            </a:r>
            <a:r>
              <a:rPr lang="uk-UA" sz="2800" b="1" dirty="0" err="1"/>
              <a:t>ричины</a:t>
            </a:r>
            <a:r>
              <a:rPr lang="uk-UA" sz="2800" b="1" dirty="0"/>
              <a:t>:</a:t>
            </a:r>
            <a:br>
              <a:rPr lang="uk-UA" sz="2800" b="1" dirty="0"/>
            </a:br>
            <a:r>
              <a:rPr lang="ru-RU" sz="2800" u="sng" dirty="0">
                <a:hlinkClick r:id="rId4" tooltip="Туберкулез легких"/>
              </a:rPr>
              <a:t>туберкулез легких </a:t>
            </a:r>
            <a:r>
              <a:rPr lang="ru-RU" sz="2800" dirty="0"/>
              <a:t> </a:t>
            </a:r>
            <a:br>
              <a:rPr lang="ru-RU" sz="2800" dirty="0"/>
            </a:br>
            <a:r>
              <a:rPr lang="ru-RU" sz="2800" dirty="0">
                <a:hlinkClick r:id="rId5" tooltip="легочная не туберкулезная микобактериальная инфекция"/>
              </a:rPr>
              <a:t>легочная нетуберкулезная </a:t>
            </a:r>
            <a:r>
              <a:rPr lang="ru-RU" sz="2800" dirty="0" err="1">
                <a:hlinkClick r:id="rId5" tooltip="легочная не туберкулезная микобактериальная инфекция"/>
              </a:rPr>
              <a:t>микобактериальная</a:t>
            </a:r>
            <a:r>
              <a:rPr lang="ru-RU" sz="2800" dirty="0">
                <a:hlinkClick r:id="rId5" tooltip="легочная не туберкулезная микобактериальная инфекция"/>
              </a:rPr>
              <a:t> инфекция </a:t>
            </a:r>
            <a:r>
              <a:rPr lang="ru-RU" sz="2800" dirty="0"/>
              <a:t> </a:t>
            </a:r>
            <a:br>
              <a:rPr lang="ru-RU" sz="2800" dirty="0"/>
            </a:br>
            <a:r>
              <a:rPr lang="ru-RU" sz="2800" dirty="0">
                <a:hlinkClick r:id="rId6" tooltip="Легочный саркоидоз"/>
              </a:rPr>
              <a:t>легочный </a:t>
            </a:r>
            <a:r>
              <a:rPr lang="ru-RU" sz="2800" dirty="0" err="1">
                <a:hlinkClick r:id="rId6" tooltip="Легочный саркоидоз"/>
              </a:rPr>
              <a:t>саркоидоз</a:t>
            </a:r>
            <a:r>
              <a:rPr lang="ru-RU" sz="2800" dirty="0">
                <a:hlinkClick r:id="rId6" tooltip="Легочный саркоидоз"/>
              </a:rPr>
              <a:t> </a:t>
            </a:r>
            <a:r>
              <a:rPr lang="ru-RU" sz="2800" dirty="0"/>
              <a:t> </a:t>
            </a:r>
            <a:br>
              <a:rPr lang="ru-RU" sz="2800" dirty="0"/>
            </a:br>
            <a:r>
              <a:rPr lang="ru-RU" sz="2800" dirty="0"/>
              <a:t>гиперчувствительность пневмонит</a:t>
            </a:r>
            <a:br>
              <a:rPr lang="ru-RU" sz="2800" dirty="0"/>
            </a:br>
            <a:r>
              <a:rPr lang="ru-RU" sz="2800" dirty="0"/>
              <a:t> </a:t>
            </a:r>
            <a:r>
              <a:rPr lang="ru-RU" sz="2800" dirty="0">
                <a:hlinkClick r:id="rId7" tooltip="легочные проявления воспалительного заболевания кишечника"/>
              </a:rPr>
              <a:t>легочные проявления воспалительного заболевания кишечника: </a:t>
            </a:r>
            <a:br>
              <a:rPr lang="ru-RU" sz="2800" dirty="0"/>
            </a:br>
            <a:r>
              <a:rPr lang="ru-RU" sz="2800" dirty="0"/>
              <a:t>-</a:t>
            </a:r>
            <a:r>
              <a:rPr lang="ru-RU" sz="2800" dirty="0">
                <a:hlinkClick r:id="rId8" tooltip="легочные проявления болезни Крона"/>
              </a:rPr>
              <a:t>проявления болезни Крона </a:t>
            </a:r>
            <a:br>
              <a:rPr lang="ru-RU" sz="2800" dirty="0"/>
            </a:br>
            <a:r>
              <a:rPr lang="ru-RU" sz="2800" dirty="0"/>
              <a:t>-</a:t>
            </a:r>
            <a:r>
              <a:rPr lang="ru-RU" sz="2800" dirty="0">
                <a:hlinkClick r:id="rId9" tooltip="легочные проявления язвенного колита"/>
              </a:rPr>
              <a:t>проявления язвенного колита</a:t>
            </a:r>
            <a:br>
              <a:rPr lang="ru-RU" sz="2800" dirty="0"/>
            </a:br>
            <a:r>
              <a:rPr lang="uk-UA" sz="2800" dirty="0" err="1">
                <a:hlinkClick r:id="rId10" tooltip="аспирация псиллиума"/>
              </a:rPr>
              <a:t>аспирация</a:t>
            </a:r>
            <a:r>
              <a:rPr lang="uk-UA" sz="2800" dirty="0">
                <a:hlinkClick r:id="rId10" tooltip="аспирация псиллиума"/>
              </a:rPr>
              <a:t> </a:t>
            </a:r>
            <a:r>
              <a:rPr lang="uk-UA" sz="2800" dirty="0" err="1">
                <a:hlinkClick r:id="rId10" tooltip="аспирация псиллиума"/>
              </a:rPr>
              <a:t>псиллиума</a:t>
            </a:r>
            <a:r>
              <a:rPr lang="uk-UA" sz="2800" dirty="0"/>
              <a:t> </a:t>
            </a:r>
            <a:br>
              <a:rPr lang="uk-UA" sz="2800" dirty="0"/>
            </a:br>
            <a:r>
              <a:rPr lang="ru-RU" sz="2800" dirty="0"/>
              <a:t>неинфекционное осложнение общей переменной иммунной недостаточности (</a:t>
            </a:r>
            <a:r>
              <a:rPr lang="ru-RU" sz="2800" dirty="0" err="1">
                <a:hlinkClick r:id="rId11" tooltip="гранулемато-лимфоцитарная интерстициальная болезнь легких"/>
              </a:rPr>
              <a:t>гранулемато-лимфоцитарная</a:t>
            </a:r>
            <a:r>
              <a:rPr lang="ru-RU" sz="2800" dirty="0">
                <a:hlinkClick r:id="rId11" tooltip="гранулемато-лимфоцитарная интерстициальная болезнь легких"/>
              </a:rPr>
              <a:t> интерстициальная болезнь легких) </a:t>
            </a:r>
            <a:br>
              <a:rPr lang="ru-RU" sz="2800" dirty="0"/>
            </a:br>
            <a:br>
              <a:rPr lang="uk-UA" sz="2800" dirty="0"/>
            </a:br>
            <a:br>
              <a:rPr lang="ru-RU" sz="2800" dirty="0"/>
            </a:br>
            <a:br>
              <a:rPr lang="ru-RU" sz="2800" dirty="0"/>
            </a:br>
            <a:br>
              <a:rPr lang="uk-UA" sz="2800" b="1" dirty="0"/>
            </a:b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33738596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КТ признаки бронхиолитов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/>
            <a:r>
              <a:rPr lang="uk-UA" sz="2400" b="1" dirty="0" err="1"/>
              <a:t>прямые</a:t>
            </a:r>
            <a:r>
              <a:rPr lang="uk-UA" sz="2400" b="1" dirty="0"/>
              <a:t> знаки</a:t>
            </a:r>
          </a:p>
          <a:p>
            <a:pPr lvl="1"/>
            <a:r>
              <a:rPr lang="uk-UA" b="1" dirty="0" err="1">
                <a:hlinkClick r:id="rId2"/>
              </a:rPr>
              <a:t>утолщение</a:t>
            </a:r>
            <a:r>
              <a:rPr lang="uk-UA" b="1" dirty="0">
                <a:hlinkClick r:id="rId2"/>
              </a:rPr>
              <a:t> </a:t>
            </a:r>
            <a:r>
              <a:rPr lang="uk-UA" b="1" dirty="0" err="1">
                <a:hlinkClick r:id="rId2"/>
              </a:rPr>
              <a:t>периферических</a:t>
            </a:r>
            <a:r>
              <a:rPr lang="uk-UA" b="1" dirty="0">
                <a:hlinkClick r:id="rId2"/>
              </a:rPr>
              <a:t> </a:t>
            </a:r>
            <a:r>
              <a:rPr lang="uk-UA" b="1" dirty="0" err="1">
                <a:hlinkClick r:id="rId2"/>
              </a:rPr>
              <a:t>дыхательных</a:t>
            </a:r>
            <a:r>
              <a:rPr lang="uk-UA" b="1" dirty="0">
                <a:hlinkClick r:id="rId2"/>
              </a:rPr>
              <a:t> путей</a:t>
            </a:r>
            <a:r>
              <a:rPr lang="uk-UA" dirty="0"/>
              <a:t>( </a:t>
            </a:r>
            <a:r>
              <a:rPr lang="uk-UA" dirty="0" err="1"/>
              <a:t>могут</a:t>
            </a:r>
            <a:r>
              <a:rPr lang="uk-UA" dirty="0"/>
              <a:t> </a:t>
            </a:r>
            <a:r>
              <a:rPr lang="uk-UA" dirty="0" err="1"/>
              <a:t>наблюдаться</a:t>
            </a:r>
            <a:r>
              <a:rPr lang="uk-UA" dirty="0"/>
              <a:t> </a:t>
            </a:r>
            <a:r>
              <a:rPr lang="uk-UA" dirty="0" err="1"/>
              <a:t>только</a:t>
            </a:r>
            <a:r>
              <a:rPr lang="uk-UA" dirty="0"/>
              <a:t> в </a:t>
            </a:r>
            <a:r>
              <a:rPr lang="uk-UA" dirty="0" err="1"/>
              <a:t>проксимальной</a:t>
            </a:r>
            <a:r>
              <a:rPr lang="uk-UA" dirty="0"/>
              <a:t> </a:t>
            </a:r>
            <a:r>
              <a:rPr lang="uk-UA" dirty="0" err="1"/>
              <a:t>части</a:t>
            </a:r>
            <a:r>
              <a:rPr lang="uk-UA" dirty="0"/>
              <a:t>)</a:t>
            </a:r>
          </a:p>
          <a:p>
            <a:pPr lvl="0"/>
            <a:r>
              <a:rPr lang="uk-UA" sz="2400" b="1" dirty="0" err="1"/>
              <a:t>косвенные</a:t>
            </a:r>
            <a:r>
              <a:rPr lang="uk-UA" sz="2400" b="1" dirty="0"/>
              <a:t> признаки </a:t>
            </a:r>
            <a:r>
              <a:rPr lang="uk-UA" sz="2400" dirty="0"/>
              <a:t>(</a:t>
            </a:r>
            <a:r>
              <a:rPr lang="uk-UA" sz="2400" dirty="0" err="1"/>
              <a:t>многие</a:t>
            </a:r>
            <a:r>
              <a:rPr lang="uk-UA" sz="2400" dirty="0"/>
              <a:t> </a:t>
            </a:r>
            <a:r>
              <a:rPr lang="uk-UA" sz="2400" dirty="0" err="1"/>
              <a:t>из</a:t>
            </a:r>
            <a:r>
              <a:rPr lang="uk-UA" sz="2400" dirty="0"/>
              <a:t> </a:t>
            </a:r>
            <a:r>
              <a:rPr lang="uk-UA" sz="2400" dirty="0" err="1"/>
              <a:t>этих</a:t>
            </a:r>
            <a:r>
              <a:rPr lang="uk-UA" sz="2400" dirty="0"/>
              <a:t> </a:t>
            </a:r>
            <a:r>
              <a:rPr lang="uk-UA" sz="2400" dirty="0" err="1"/>
              <a:t>функций</a:t>
            </a:r>
            <a:r>
              <a:rPr lang="uk-UA" sz="2400" dirty="0"/>
              <a:t> </a:t>
            </a:r>
            <a:r>
              <a:rPr lang="uk-UA" sz="2400" dirty="0" err="1"/>
              <a:t>могут</a:t>
            </a:r>
            <a:r>
              <a:rPr lang="uk-UA" sz="2400" dirty="0"/>
              <a:t> </a:t>
            </a:r>
            <a:r>
              <a:rPr lang="uk-UA" sz="2400" dirty="0" err="1"/>
              <a:t>быть</a:t>
            </a:r>
            <a:r>
              <a:rPr lang="uk-UA" sz="2400" dirty="0"/>
              <a:t> </a:t>
            </a:r>
            <a:r>
              <a:rPr lang="uk-UA" sz="2400" dirty="0" err="1"/>
              <a:t>неспецифическими</a:t>
            </a:r>
            <a:r>
              <a:rPr lang="uk-UA" sz="2400" dirty="0"/>
              <a:t> </a:t>
            </a:r>
            <a:r>
              <a:rPr lang="uk-UA" sz="2400" dirty="0" err="1"/>
              <a:t>сами</a:t>
            </a:r>
            <a:r>
              <a:rPr lang="uk-UA" sz="2400" dirty="0"/>
              <a:t> по себе):</a:t>
            </a:r>
          </a:p>
          <a:p>
            <a:pPr lvl="1"/>
            <a:r>
              <a:rPr lang="uk-UA" b="1" dirty="0" err="1"/>
              <a:t>воздушные</a:t>
            </a:r>
            <a:r>
              <a:rPr lang="uk-UA" b="1" dirty="0"/>
              <a:t> </a:t>
            </a:r>
            <a:r>
              <a:rPr lang="uk-UA" b="1" dirty="0" err="1"/>
              <a:t>ловушки</a:t>
            </a:r>
            <a:endParaRPr lang="uk-UA" b="1" dirty="0"/>
          </a:p>
          <a:p>
            <a:pPr lvl="1"/>
            <a:r>
              <a:rPr lang="uk-UA" b="1" dirty="0" err="1"/>
              <a:t>субсегментарные</a:t>
            </a:r>
            <a:r>
              <a:rPr lang="uk-UA" b="1" dirty="0"/>
              <a:t> </a:t>
            </a:r>
            <a:r>
              <a:rPr lang="uk-UA" b="1" dirty="0" err="1"/>
              <a:t>ателектазы</a:t>
            </a:r>
            <a:endParaRPr lang="uk-UA" b="1" dirty="0"/>
          </a:p>
          <a:p>
            <a:pPr lvl="1"/>
            <a:r>
              <a:rPr lang="uk-UA" b="1" dirty="0" err="1"/>
              <a:t>мозаичное</a:t>
            </a:r>
            <a:r>
              <a:rPr lang="uk-UA" b="1" dirty="0"/>
              <a:t> </a:t>
            </a:r>
            <a:r>
              <a:rPr lang="uk-UA" b="1" dirty="0" err="1"/>
              <a:t>легкое</a:t>
            </a:r>
            <a:r>
              <a:rPr lang="uk-UA" dirty="0"/>
              <a:t> </a:t>
            </a:r>
            <a:r>
              <a:rPr lang="ru-RU" dirty="0"/>
              <a:t>широко распространенные </a:t>
            </a:r>
            <a:r>
              <a:rPr lang="ru-RU" dirty="0" err="1"/>
              <a:t>фибротизация</a:t>
            </a:r>
            <a:r>
              <a:rPr lang="ru-RU" dirty="0"/>
              <a:t>  и облитерация бронхиол приводит к косвенному признаку пятнистых различий в плотности паренхимы легкого, представляющих области недостаточной </a:t>
            </a:r>
            <a:r>
              <a:rPr lang="ru-RU" dirty="0" err="1"/>
              <a:t>вентилиляции</a:t>
            </a:r>
            <a:r>
              <a:rPr lang="ru-RU" dirty="0"/>
              <a:t> и </a:t>
            </a:r>
            <a:r>
              <a:rPr lang="ru-RU" dirty="0" err="1"/>
              <a:t>недорасправления</a:t>
            </a:r>
            <a:r>
              <a:rPr lang="ru-RU" dirty="0"/>
              <a:t> легкого (так называемая модель мозаичного затухания ). Напротив, значительное утолщение </a:t>
            </a:r>
            <a:r>
              <a:rPr lang="ru-RU" dirty="0" err="1"/>
              <a:t>бронхиолярных</a:t>
            </a:r>
            <a:r>
              <a:rPr lang="ru-RU" dirty="0"/>
              <a:t> стенок воспалительным инфильтратом и / или просветным и окружающим экссудатом оказывают видимые пораженные мелких дыхательных путей</a:t>
            </a:r>
            <a:endParaRPr lang="uk-UA" dirty="0"/>
          </a:p>
          <a:p>
            <a:pPr lvl="1"/>
            <a:r>
              <a:rPr lang="uk-UA" b="1" dirty="0" err="1">
                <a:hlinkClick r:id="rId3"/>
              </a:rPr>
              <a:t>центролобулярныеные</a:t>
            </a:r>
            <a:r>
              <a:rPr lang="uk-UA" b="1" dirty="0">
                <a:hlinkClick r:id="rId3"/>
              </a:rPr>
              <a:t> </a:t>
            </a:r>
            <a:r>
              <a:rPr lang="uk-UA" b="1" dirty="0" err="1">
                <a:hlinkClick r:id="rId3"/>
              </a:rPr>
              <a:t>узелки</a:t>
            </a:r>
            <a:r>
              <a:rPr lang="uk-UA" b="1" dirty="0">
                <a:hlinkClick r:id="rId3"/>
              </a:rPr>
              <a:t> </a:t>
            </a:r>
            <a:endParaRPr lang="uk-UA" b="1" dirty="0"/>
          </a:p>
          <a:p>
            <a:pPr lvl="1"/>
            <a:r>
              <a:rPr lang="uk-UA" b="1" dirty="0"/>
              <a:t> </a:t>
            </a:r>
            <a:r>
              <a:rPr lang="uk-UA" dirty="0" err="1"/>
              <a:t>изменения</a:t>
            </a:r>
            <a:r>
              <a:rPr lang="uk-UA" dirty="0"/>
              <a:t>  по типу </a:t>
            </a:r>
            <a:r>
              <a:rPr lang="uk-UA" b="1" dirty="0"/>
              <a:t>дерево –в –</a:t>
            </a:r>
            <a:r>
              <a:rPr lang="uk-UA" b="1" dirty="0" err="1"/>
              <a:t>почках</a:t>
            </a:r>
            <a:r>
              <a:rPr lang="uk-UA" b="1" dirty="0"/>
              <a:t> (</a:t>
            </a:r>
            <a:r>
              <a:rPr lang="en-US" b="1" dirty="0"/>
              <a:t>t</a:t>
            </a:r>
            <a:r>
              <a:rPr lang="ru-RU" b="1" dirty="0" err="1"/>
              <a:t>ree-in-bud</a:t>
            </a:r>
            <a:r>
              <a:rPr lang="ru-RU" b="1" dirty="0"/>
              <a:t> )</a:t>
            </a:r>
            <a:endParaRPr lang="uk-UA" b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56349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74" y="317633"/>
            <a:ext cx="3891242" cy="609279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400" b="1" dirty="0"/>
              <a:t>HRCT</a:t>
            </a:r>
            <a:r>
              <a:rPr lang="ru-RU" sz="2400" b="1" dirty="0"/>
              <a:t>.</a:t>
            </a:r>
            <a:br>
              <a:rPr lang="ru-RU" sz="2400" b="1" dirty="0"/>
            </a:br>
            <a:r>
              <a:rPr lang="ru-RU" sz="2400" dirty="0"/>
              <a:t>Проявления вторичного </a:t>
            </a:r>
            <a:r>
              <a:rPr lang="ru-RU" sz="2400" dirty="0" err="1"/>
              <a:t>микоплазменного</a:t>
            </a:r>
            <a:r>
              <a:rPr lang="ru-RU" sz="2400" dirty="0"/>
              <a:t> бронхиолита.</a:t>
            </a:r>
            <a:br>
              <a:rPr lang="ru-RU" sz="2400" dirty="0"/>
            </a:br>
            <a:r>
              <a:rPr lang="ru-RU" sz="2400" dirty="0"/>
              <a:t>Множественные мелкие </a:t>
            </a:r>
            <a:r>
              <a:rPr lang="ru-RU" sz="2400" dirty="0" err="1"/>
              <a:t>малоинтенсинвные</a:t>
            </a:r>
            <a:r>
              <a:rPr lang="ru-RU" sz="2400" dirty="0"/>
              <a:t> </a:t>
            </a:r>
            <a:r>
              <a:rPr lang="ru-RU" sz="2400" dirty="0" err="1"/>
              <a:t>центрилобулярные</a:t>
            </a:r>
            <a:r>
              <a:rPr lang="ru-RU" sz="2400" dirty="0"/>
              <a:t> очажковые тени , большая часть из которых прилежит к ветвящимся  линейным </a:t>
            </a:r>
            <a:r>
              <a:rPr lang="ru-RU" sz="2400" dirty="0" err="1"/>
              <a:t>структрурам</a:t>
            </a:r>
            <a:r>
              <a:rPr lang="ru-RU" sz="2400" dirty="0"/>
              <a:t> ( черные стрелки):</a:t>
            </a:r>
            <a:r>
              <a:rPr lang="en-US" sz="2400" dirty="0"/>
              <a:t>t</a:t>
            </a:r>
            <a:r>
              <a:rPr lang="en-US" sz="2400" b="1" dirty="0"/>
              <a:t>ree-in-bud pattern</a:t>
            </a:r>
            <a:r>
              <a:rPr lang="en-US" sz="2400" dirty="0"/>
              <a:t>.</a:t>
            </a:r>
            <a:br>
              <a:rPr lang="ru-RU" sz="2400" dirty="0"/>
            </a:br>
            <a:r>
              <a:rPr lang="ru-RU" sz="2400" dirty="0"/>
              <a:t>Утолщение междолевой плевры( белая стрелка).</a:t>
            </a:r>
            <a:br>
              <a:rPr lang="ru-RU" sz="2400" dirty="0"/>
            </a:br>
            <a:endParaRPr lang="uk-UA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779" y="57752"/>
            <a:ext cx="5342021" cy="6627446"/>
          </a:xfrm>
        </p:spPr>
      </p:pic>
    </p:spTree>
    <p:extLst>
      <p:ext uri="{BB962C8B-B14F-4D97-AF65-F5344CB8AC3E}">
        <p14:creationId xmlns:p14="http://schemas.microsoft.com/office/powerpoint/2010/main" val="29761316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339" y="327259"/>
            <a:ext cx="4366660" cy="61024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b="1" dirty="0"/>
              <a:t>HRCT</a:t>
            </a:r>
            <a:br>
              <a:rPr lang="ru-RU" sz="2400" b="1" dirty="0"/>
            </a:br>
            <a:r>
              <a:rPr lang="ru-RU" sz="2400" b="1" dirty="0"/>
              <a:t>Респираторный бронхиолит курильщика</a:t>
            </a:r>
            <a:br>
              <a:rPr lang="ru-RU" sz="2400" b="1" dirty="0"/>
            </a:br>
            <a:r>
              <a:rPr lang="ru-RU" sz="2400" b="1" dirty="0"/>
              <a:t>Диффузные мелкие нежные очажковые тени (черные стрелки) с </a:t>
            </a:r>
            <a:r>
              <a:rPr lang="ru-RU" sz="2400" b="1" dirty="0" err="1"/>
              <a:t>непрозрачностями</a:t>
            </a:r>
            <a:r>
              <a:rPr lang="ru-RU" sz="2400" b="1" dirty="0"/>
              <a:t> вокруг по типу матового стекла(</a:t>
            </a:r>
            <a:r>
              <a:rPr lang="en-US" sz="2400" b="1" dirty="0"/>
              <a:t>ground-glass</a:t>
            </a:r>
            <a:r>
              <a:rPr lang="ru-RU" sz="2400" b="1" dirty="0"/>
              <a:t>)(белая стрелка)</a:t>
            </a:r>
            <a:endParaRPr lang="uk-UA" sz="24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4" y="423511"/>
            <a:ext cx="7586554" cy="5447898"/>
          </a:xfrm>
        </p:spPr>
      </p:pic>
    </p:spTree>
    <p:extLst>
      <p:ext uri="{BB962C8B-B14F-4D97-AF65-F5344CB8AC3E}">
        <p14:creationId xmlns:p14="http://schemas.microsoft.com/office/powerpoint/2010/main" val="42505258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17685" y="4211514"/>
            <a:ext cx="10726615" cy="264648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/>
              <a:t>HRCT</a:t>
            </a:r>
            <a:r>
              <a:rPr lang="ru-RU" sz="2400" b="1" dirty="0"/>
              <a:t>.  Фиброзирующий </a:t>
            </a:r>
            <a:r>
              <a:rPr lang="ru-RU" sz="2400" dirty="0"/>
              <a:t>(констриктивный) бронхиолит , микоплазменная пневмония в анамнезе.</a:t>
            </a:r>
          </a:p>
          <a:p>
            <a:pPr marL="0" indent="0">
              <a:buNone/>
            </a:pPr>
            <a:r>
              <a:rPr lang="ru-RU" sz="2400" dirty="0"/>
              <a:t>Слева ( на вдохе)и справа (на выдохе) изображение одного и того же пациента.</a:t>
            </a:r>
          </a:p>
          <a:p>
            <a:pPr marL="0" indent="0">
              <a:buNone/>
            </a:pPr>
            <a:r>
              <a:rPr lang="ru-RU" sz="2400" dirty="0"/>
              <a:t>На вдохе- множественные  участки пониженной плотности (затухания), утолщенные стенки бронхов, цилиндрические бронхоэктазы.</a:t>
            </a:r>
          </a:p>
          <a:p>
            <a:pPr marL="0" indent="0">
              <a:buNone/>
            </a:pPr>
            <a:r>
              <a:rPr lang="ru-RU" sz="2400" dirty="0"/>
              <a:t>На выдохе- воздушные ловушки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097" y="197892"/>
            <a:ext cx="8944234" cy="376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064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0061" y="4906108"/>
            <a:ext cx="7914455" cy="130279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dirty="0"/>
              <a:t>БА. В анамнезе бронхиолит на двусторонней основе с ателектазами субсегментов  правого и  сегментов левого легкого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549" y="166464"/>
            <a:ext cx="4899432" cy="4351338"/>
          </a:xfrm>
        </p:spPr>
      </p:pic>
    </p:spTree>
    <p:extLst>
      <p:ext uri="{BB962C8B-B14F-4D97-AF65-F5344CB8AC3E}">
        <p14:creationId xmlns:p14="http://schemas.microsoft.com/office/powerpoint/2010/main" val="1627001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6361" y="483577"/>
            <a:ext cx="4158761" cy="5411897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/>
              <a:t>Н</a:t>
            </a:r>
            <a:r>
              <a:rPr lang="en-US" sz="2800" dirty="0"/>
              <a:t>RCT</a:t>
            </a:r>
            <a:r>
              <a:rPr lang="ru-RU" sz="2800" dirty="0"/>
              <a:t>.</a:t>
            </a:r>
            <a:br>
              <a:rPr lang="ru-RU" sz="2800" dirty="0"/>
            </a:br>
            <a:r>
              <a:rPr lang="ru-RU" sz="2800" b="1" dirty="0"/>
              <a:t>Гиперчувствительный пневмонит</a:t>
            </a:r>
            <a:r>
              <a:rPr lang="ru-RU" sz="2800" dirty="0"/>
              <a:t>.</a:t>
            </a:r>
            <a:br>
              <a:rPr lang="ru-RU" sz="2800" dirty="0"/>
            </a:br>
            <a:r>
              <a:rPr lang="ru-RU" sz="2800" dirty="0"/>
              <a:t>Воздушные ловушки (белые стрелки).</a:t>
            </a:r>
            <a:br>
              <a:rPr lang="ru-RU" sz="2800" dirty="0"/>
            </a:br>
            <a:r>
              <a:rPr lang="uk-UA" sz="2800" dirty="0"/>
              <a:t>Нежные центролобулярные очажки.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779" y="610643"/>
            <a:ext cx="4421471" cy="575943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367819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9671"/>
          </a:xfrm>
        </p:spPr>
        <p:txBody>
          <a:bodyPr>
            <a:normAutofit/>
          </a:bodyPr>
          <a:lstStyle/>
          <a:p>
            <a:br>
              <a:rPr lang="ru-RU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1314" y="509954"/>
            <a:ext cx="9038493" cy="61507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Фолликулярный бронхиолит (ФБ)</a:t>
            </a:r>
          </a:p>
          <a:p>
            <a:pPr marL="0" indent="0">
              <a:buNone/>
            </a:pPr>
            <a:r>
              <a:rPr lang="ru-RU" sz="4000" b="1" dirty="0"/>
              <a:t> </a:t>
            </a:r>
            <a:r>
              <a:rPr lang="ru-RU" dirty="0"/>
              <a:t>довольно часто развивается у детей и характеризуется гиперплазией лимфоидной ткани в стенках бронхиол вплоть до образования лимфоидных фолликулов. Лимфоидная инфильтрация стенок бронхиол является основной причиной развития обструкции. </a:t>
            </a:r>
          </a:p>
          <a:p>
            <a:r>
              <a:rPr lang="ru-RU" dirty="0"/>
              <a:t>По мнению ряда авторов, ФБ может являться составной частью других бронхиолитов.</a:t>
            </a:r>
          </a:p>
          <a:p>
            <a:pPr marL="0" indent="0">
              <a:buNone/>
            </a:pPr>
            <a:r>
              <a:rPr lang="ru-RU" dirty="0"/>
              <a:t>Источник: </a:t>
            </a:r>
            <a:r>
              <a:rPr lang="ru-RU" dirty="0">
                <a:hlinkClick r:id="rId2"/>
              </a:rPr>
              <a:t>http://meduniver.com/Medical/pulmonologia/262.html</a:t>
            </a:r>
            <a:r>
              <a:rPr lang="ru-RU" dirty="0"/>
              <a:t> </a:t>
            </a:r>
            <a:r>
              <a:rPr lang="ru-RU" dirty="0" err="1"/>
              <a:t>MedUniver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310284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1669" y="211014"/>
            <a:ext cx="5408110" cy="236912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/>
              <a:t>Правосторонняя очаговая пневмония первичная рентгенограмма(слева).</a:t>
            </a:r>
            <a:br>
              <a:rPr lang="ru-RU" sz="2400" dirty="0"/>
            </a:br>
            <a:r>
              <a:rPr lang="en-US" sz="2400" b="1" dirty="0"/>
              <a:t>HRCT</a:t>
            </a:r>
            <a:r>
              <a:rPr lang="ru-RU" sz="2400" b="1" dirty="0"/>
              <a:t> </a:t>
            </a:r>
            <a:r>
              <a:rPr lang="ru-RU" sz="2400" dirty="0"/>
              <a:t>этого же пациента через 2недели- бронхиолит. Эмфизема(внизу)</a:t>
            </a: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80" y="1327639"/>
            <a:ext cx="5869084" cy="4351338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4" y="2580144"/>
            <a:ext cx="5684485" cy="444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516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2909" y="0"/>
            <a:ext cx="9856176" cy="1905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100" dirty="0"/>
              <a:t>Ребенок перенес правостороннюю очаговую </a:t>
            </a:r>
            <a:r>
              <a:rPr lang="ru-RU" sz="3100" dirty="0" err="1"/>
              <a:t>пневмонию,видимые</a:t>
            </a:r>
            <a:r>
              <a:rPr lang="ru-RU" sz="3100" dirty="0"/>
              <a:t> сегодня изменения  обусловлены </a:t>
            </a:r>
            <a:r>
              <a:rPr lang="ru-RU" sz="3100" dirty="0" err="1"/>
              <a:t>бронхиолитом</a:t>
            </a:r>
            <a:r>
              <a:rPr lang="ru-RU" dirty="0"/>
              <a:t>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517" y="2236835"/>
            <a:ext cx="5035517" cy="3778250"/>
          </a:xfrm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76" y="1709831"/>
            <a:ext cx="6221467" cy="483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906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213838"/>
            <a:ext cx="11597054" cy="14791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/>
              <a:t>Н</a:t>
            </a:r>
            <a:r>
              <a:rPr lang="en-US" dirty="0"/>
              <a:t>RCT</a:t>
            </a:r>
            <a:r>
              <a:rPr lang="ru-RU" dirty="0"/>
              <a:t>.</a:t>
            </a:r>
            <a:r>
              <a:rPr lang="ru-RU" dirty="0" err="1"/>
              <a:t>Бронхиолит.</a:t>
            </a:r>
            <a:r>
              <a:rPr lang="ru-RU" sz="2700" dirty="0" err="1"/>
              <a:t>Мелкие</a:t>
            </a:r>
            <a:r>
              <a:rPr lang="ru-RU" sz="2700" dirty="0"/>
              <a:t> очажковые тени  Участки повышенной прозрачности чередуются с участками матового стекла. Утолщенные стенки мелких бронхов. Эмфизема.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61" y="346548"/>
            <a:ext cx="4715728" cy="435133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838" y="0"/>
            <a:ext cx="5840440" cy="504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8575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4927" y="499531"/>
            <a:ext cx="7267073" cy="32629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/>
              <a:t>Н</a:t>
            </a:r>
            <a:r>
              <a:rPr lang="en-US" sz="2400" b="1" dirty="0"/>
              <a:t>RCT</a:t>
            </a:r>
            <a:r>
              <a:rPr lang="ru-RU" sz="2400" b="1" dirty="0"/>
              <a:t>.</a:t>
            </a:r>
            <a:br>
              <a:rPr lang="en-US" sz="2400" b="1" dirty="0"/>
            </a:br>
            <a:r>
              <a:rPr lang="ru-RU" sz="2400" b="1" dirty="0"/>
              <a:t>Ревматоидный артрит  и фоликулярный бронхиолит.</a:t>
            </a:r>
            <a:br>
              <a:rPr lang="ru-RU" sz="2400" b="1" dirty="0"/>
            </a:br>
            <a:r>
              <a:rPr lang="ru-RU" sz="2400" b="1" dirty="0"/>
              <a:t>Множественные очажковые тени по типу дерево-в почках (</a:t>
            </a:r>
            <a:r>
              <a:rPr lang="ru-RU" sz="2400" dirty="0"/>
              <a:t> стрелка).</a:t>
            </a:r>
            <a:br>
              <a:rPr lang="ru-RU" sz="2400" dirty="0"/>
            </a:br>
            <a:r>
              <a:rPr lang="ru-RU" sz="2400" b="1" dirty="0"/>
              <a:t>Тонкостенные мелкие кисты.</a:t>
            </a:r>
            <a:br>
              <a:rPr lang="ru-RU" sz="2400" b="1" dirty="0"/>
            </a:br>
            <a:endParaRPr lang="uk-UA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37" y="499531"/>
            <a:ext cx="4287878" cy="6207050"/>
          </a:xfrm>
        </p:spPr>
      </p:pic>
    </p:spTree>
    <p:extLst>
      <p:ext uri="{BB962C8B-B14F-4D97-AF65-F5344CB8AC3E}">
        <p14:creationId xmlns:p14="http://schemas.microsoft.com/office/powerpoint/2010/main" val="15602454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177" y="5257799"/>
            <a:ext cx="11691700" cy="139485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dirty="0"/>
              <a:t>Правосторонняя очаговая пневмония</a:t>
            </a:r>
            <a:r>
              <a:rPr lang="ru-RU" sz="1800" dirty="0"/>
              <a:t>(слева)</a:t>
            </a:r>
            <a:br>
              <a:rPr lang="ru-RU" sz="2400" dirty="0"/>
            </a:br>
            <a:r>
              <a:rPr lang="ru-RU" sz="2400" dirty="0"/>
              <a:t>Сегментарный ателектаз (</a:t>
            </a:r>
            <a:r>
              <a:rPr lang="en-US" sz="2400" dirty="0"/>
              <a:t>S2?)</a:t>
            </a:r>
            <a:r>
              <a:rPr lang="ru-RU" sz="2400" dirty="0"/>
              <a:t> правого легкого, усиление легочного рисунка справа по ретикулярному типу. Признаки воспалительного вторичного бронхиолита ( аденовирус? микоплазма?) </a:t>
            </a:r>
            <a:r>
              <a:rPr lang="ru-RU" sz="1800" dirty="0"/>
              <a:t>(справа).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6" y="80681"/>
            <a:ext cx="6018186" cy="492844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461" y="80681"/>
            <a:ext cx="6358539" cy="517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337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2062" y="991401"/>
            <a:ext cx="4471737" cy="207905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dirty="0"/>
              <a:t> </a:t>
            </a:r>
            <a:r>
              <a:rPr lang="uk-UA" b="1" dirty="0"/>
              <a:t>синдром </a:t>
            </a:r>
            <a:r>
              <a:rPr lang="ru-RU" b="1" dirty="0" err="1"/>
              <a:t>Свеер</a:t>
            </a:r>
            <a:r>
              <a:rPr lang="en-US" b="1" dirty="0"/>
              <a:t>-</a:t>
            </a:r>
            <a:r>
              <a:rPr lang="uk-UA" b="1" dirty="0"/>
              <a:t>Джеймс-</a:t>
            </a:r>
            <a:r>
              <a:rPr lang="uk-UA" b="1" dirty="0" err="1"/>
              <a:t>Маклауда</a:t>
            </a:r>
            <a:r>
              <a:rPr lang="uk-UA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2668" y="5388706"/>
            <a:ext cx="8524497" cy="114439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r>
              <a:rPr lang="ru-RU" sz="5100" dirty="0"/>
              <a:t>Состояние обычно следует за </a:t>
            </a:r>
            <a:r>
              <a:rPr lang="ru-RU" sz="5100" b="1" dirty="0"/>
              <a:t>вирусной респираторной инфекцией</a:t>
            </a:r>
            <a:r>
              <a:rPr lang="ru-RU" sz="5100" dirty="0"/>
              <a:t>, такой как </a:t>
            </a:r>
            <a:r>
              <a:rPr lang="ru-RU" sz="5100" b="1" dirty="0"/>
              <a:t>аденовирусы</a:t>
            </a:r>
            <a:r>
              <a:rPr lang="ru-RU" sz="5100" dirty="0"/>
              <a:t> или инфекция </a:t>
            </a:r>
            <a:r>
              <a:rPr lang="ru-RU" sz="5100" b="1" i="1" dirty="0" err="1"/>
              <a:t>микоплазменной</a:t>
            </a:r>
            <a:r>
              <a:rPr lang="ru-RU" sz="5100" b="1" i="1" dirty="0"/>
              <a:t> пневмонии</a:t>
            </a:r>
            <a:r>
              <a:rPr lang="ru-RU" sz="5100" dirty="0"/>
              <a:t> в младенчестве или раннем детстве</a:t>
            </a:r>
          </a:p>
          <a:p>
            <a:r>
              <a:rPr lang="en-US" sz="5100" dirty="0"/>
              <a:t>Case courtesy of </a:t>
            </a:r>
            <a:r>
              <a:rPr lang="en-US" sz="5100" dirty="0" err="1"/>
              <a:t>Dr</a:t>
            </a:r>
            <a:r>
              <a:rPr lang="en-US" sz="5100" dirty="0"/>
              <a:t> Kimia Aubin, Radiopaedia.org, </a:t>
            </a:r>
            <a:r>
              <a:rPr lang="en-US" sz="5100" dirty="0" err="1"/>
              <a:t>rID</a:t>
            </a:r>
            <a:r>
              <a:rPr lang="en-US" sz="5100" dirty="0"/>
              <a:t>: 17704</a:t>
            </a:r>
            <a:endParaRPr lang="ru-RU" sz="5100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28534" cy="53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094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259" y="4475747"/>
            <a:ext cx="11753371" cy="2271561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dirty="0"/>
              <a:t>Н</a:t>
            </a:r>
            <a:r>
              <a:rPr lang="en-US" sz="2400" b="1" dirty="0"/>
              <a:t>RCT</a:t>
            </a:r>
            <a:r>
              <a:rPr lang="ru-RU" sz="2400" b="1" dirty="0"/>
              <a:t>. Синдром </a:t>
            </a:r>
            <a:r>
              <a:rPr lang="en-US" sz="2400" b="1" dirty="0" err="1"/>
              <a:t>Swyer</a:t>
            </a:r>
            <a:r>
              <a:rPr lang="en-US" sz="2400" b="1" dirty="0"/>
              <a:t>-James</a:t>
            </a:r>
            <a:r>
              <a:rPr lang="ru-RU" sz="2400" b="1" dirty="0"/>
              <a:t> Ребенок 10 лет.</a:t>
            </a:r>
            <a:br>
              <a:rPr lang="ru-RU" sz="2400" b="1" dirty="0"/>
            </a:br>
            <a:r>
              <a:rPr lang="ru-RU" sz="2400" b="1" dirty="0"/>
              <a:t>А. </a:t>
            </a:r>
            <a:r>
              <a:rPr lang="ru-RU" sz="2400" dirty="0" err="1"/>
              <a:t>Инсприрация</a:t>
            </a:r>
            <a:r>
              <a:rPr lang="ru-RU" sz="2400" b="1" dirty="0"/>
              <a:t>. Неоднородное двусторонне понижение плотности легочной ткани с обеих сторон, связанное с уменьшением легочных  сосудов. Цилиндрические бронхоэктазы. Повышение прозрачности правого легкого в передних отделах.</a:t>
            </a:r>
            <a:br>
              <a:rPr lang="ru-RU" sz="2400" b="1" dirty="0"/>
            </a:br>
            <a:r>
              <a:rPr lang="ru-RU" sz="2400" b="1" dirty="0" err="1"/>
              <a:t>В.</a:t>
            </a:r>
            <a:r>
              <a:rPr lang="ru-RU" sz="2400" dirty="0" err="1"/>
              <a:t>Экспирация</a:t>
            </a:r>
            <a:r>
              <a:rPr lang="ru-RU" sz="2400" b="1" dirty="0"/>
              <a:t>. Подтверждает наличие воздушных ловушек на двусторонней основе.</a:t>
            </a:r>
            <a:endParaRPr lang="uk-UA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9" y="0"/>
            <a:ext cx="10823739" cy="4475747"/>
          </a:xfrm>
        </p:spPr>
      </p:pic>
    </p:spTree>
    <p:extLst>
      <p:ext uri="{BB962C8B-B14F-4D97-AF65-F5344CB8AC3E}">
        <p14:creationId xmlns:p14="http://schemas.microsoft.com/office/powerpoint/2010/main" val="34915791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179" y="5505651"/>
            <a:ext cx="10904621" cy="135234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/>
              <a:t>             СПАСИБО ЗА ВНИМАНИЕ!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53" y="0"/>
            <a:ext cx="10314271" cy="5538989"/>
          </a:xfrm>
        </p:spPr>
      </p:pic>
    </p:spTree>
    <p:extLst>
      <p:ext uri="{BB962C8B-B14F-4D97-AF65-F5344CB8AC3E}">
        <p14:creationId xmlns:p14="http://schemas.microsoft.com/office/powerpoint/2010/main" val="348537263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1205</TotalTime>
  <Words>3213</Words>
  <Application>Microsoft Office PowerPoint</Application>
  <PresentationFormat>Широкоэкранный</PresentationFormat>
  <Paragraphs>259</Paragraphs>
  <Slides>51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9" baseType="lpstr">
      <vt:lpstr>Arial</vt:lpstr>
      <vt:lpstr>Calibri</vt:lpstr>
      <vt:lpstr>Century Gothic</vt:lpstr>
      <vt:lpstr>Courier New</vt:lpstr>
      <vt:lpstr>Symbol</vt:lpstr>
      <vt:lpstr>Wingdings</vt:lpstr>
      <vt:lpstr>Wingdings 3</vt:lpstr>
      <vt:lpstr>Легкий дым</vt:lpstr>
      <vt:lpstr>БРОНХІОЛІТ. Радіологичне різноманіття</vt:lpstr>
      <vt:lpstr>Бронхиолит - это широкий термин, который относится к любой форме воспаления бронхиол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Бронхиолит «локальное вздутие»</vt:lpstr>
      <vt:lpstr>-Правая верхняя доля уменьшена в объёме, малая междолевая щель «втянута» в сторону верхней доли ( голубые стрелки). Гиповентиляция. -Участок в центре частично  ателектазированной правой верхней доли- локальное вздутие  как результат слизистой пробки(синяя обводка). -Легочный рисунок с обеих сторон ( больше в передних отделах) усилен за счет ретикулярно-альвеолярного компонента из-за чего контуры диафрагмы  «размытые» , нечеткие  с обеих сторон (красные стрелки).    </vt:lpstr>
      <vt:lpstr>Безвоздушный участок  правого легкого  в базально-заднем отделе нижней доли  обусловлен постепенной резорбцией воздуха  из участка ранее  гипер вентилированного участка.  Предопределяется длительным отсутствием дренажа и наличием слизистой пробки. Чреват возможностью развития вторичной пневмонии .</vt:lpstr>
      <vt:lpstr>-В проекции верхней правой доли участок локального увеличения прозрачности- «воздушная ловушка». -Диафрагма образует «палатку» ( или «намет»). -Латеральные синусы значительно углублены ( больше слева, т.к. увеличенному в объеме легкому печень оттеснить  книзу значительно труднее, чем воздушный газовый пузырь желудка)  </vt:lpstr>
      <vt:lpstr>Презентация PowerPoint</vt:lpstr>
      <vt:lpstr>Пневматизация правого легкого  в медиальном отделе на всем протяжении неравномерно понижена. Кажущаяся уменьшение объема  правого легкого обусловлено обструкцией левого.  Диафрагма справа расположена на уровне 9-го ребра по заднему отрезку ,слева –на уровне 11-го (стрелки). </vt:lpstr>
      <vt:lpstr>-Правое легкое увеличено в объеме с образование псевдо медиастинальной грыжи. -Грудная клетка расширена в поперечнике.  -Передние отрезки ребер приподняты вровень с задними в верхних отделах. -Часть легочной ткани пролоббирует вне реберных дуг. </vt:lpstr>
      <vt:lpstr>Грудная клетка расширена в среднем отделе, пневматизация в латеральных отделах выше , чем с медиальных. </vt:lpstr>
      <vt:lpstr>Классификация бронхиолитов</vt:lpstr>
      <vt:lpstr>КТ признаки  бронхиолита</vt:lpstr>
      <vt:lpstr>Для выявления констриктивного (облитерирующего) и диффузного панбронхиолита предъявляются разные требования.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Инфекционный бронхиолит вызывается: </vt:lpstr>
      <vt:lpstr>Ателектаз верхней доли правого легкого, рентегн-признаки обструкции. SRV.</vt:lpstr>
      <vt:lpstr>2.Бронхиолит, ассоциированный с гиперчувствительным пневмонитом </vt:lpstr>
      <vt:lpstr>Бронхиолит, ассоциированный с гиперчувствительным пневмонитом </vt:lpstr>
      <vt:lpstr>Бронхиолит, ассоциированный с гиперчувствительным пневмонитом </vt:lpstr>
      <vt:lpstr>Гиперчувствительный пневмонит </vt:lpstr>
      <vt:lpstr>Гиперчувствительный пневмонит</vt:lpstr>
      <vt:lpstr>Гиперчувствительный пневмонит Рентгенография</vt:lpstr>
      <vt:lpstr>Case courtesy of Dr Yi-Jin Kuok, Radiopaedia.org, rID: 17192</vt:lpstr>
      <vt:lpstr>Гранулематозный бронхиолит - это патологический тип бронхиолита, характеризующийся недостаточной гранулематозной реакцией с участием мелких дыхательных путей Причины: туберкулез легких   легочная нетуберкулезная микобактериальная инфекция   легочный саркоидоз   гиперчувствительность пневмонит  легочные проявления воспалительного заболевания кишечника:  -проявления болезни Крона  -проявления язвенного колита аспирация псиллиума  неинфекционное осложнение общей переменной иммунной недостаточности (гранулемато-лимфоцитарная интерстициальная болезнь легких)      </vt:lpstr>
      <vt:lpstr>КТ признаки бронхиолитов</vt:lpstr>
      <vt:lpstr>HRCT. Проявления вторичного микоплазменного бронхиолита. Множественные мелкие малоинтенсинвные центрилобулярные очажковые тени , большая часть из которых прилежит к ветвящимся  линейным структрурам ( черные стрелки):tree-in-bud pattern. Утолщение междолевой плевры( белая стрелка). </vt:lpstr>
      <vt:lpstr>HRCT Респираторный бронхиолит курильщика Диффузные мелкие нежные очажковые тени (черные стрелки) с непрозрачностями вокруг по типу матового стекла(ground-glass)(белая стрелка)</vt:lpstr>
      <vt:lpstr>Презентация PowerPoint</vt:lpstr>
      <vt:lpstr>БА. В анамнезе бронхиолит на двусторонней основе с ателектазами субсегментов  правого и  сегментов левого легкого</vt:lpstr>
      <vt:lpstr>НRCT. Гиперчувствительный пневмонит. Воздушные ловушки (белые стрелки). Нежные центролобулярные очажки.</vt:lpstr>
      <vt:lpstr> </vt:lpstr>
      <vt:lpstr>Правосторонняя очаговая пневмония первичная рентгенограмма(слева). HRCT этого же пациента через 2недели- бронхиолит. Эмфизема(внизу)</vt:lpstr>
      <vt:lpstr>Ребенок перенес правостороннюю очаговую пневмонию,видимые сегодня изменения  обусловлены бронхиолитом.</vt:lpstr>
      <vt:lpstr>НRCT.Бронхиолит.Мелкие очажковые тени  Участки повышенной прозрачности чередуются с участками матового стекла. Утолщенные стенки мелких бронхов. Эмфизема.</vt:lpstr>
      <vt:lpstr>НRCT. Ревматоидный артрит  и фоликулярный бронхиолит. Множественные очажковые тени по типу дерево-в почках ( стрелка). Тонкостенные мелкие кисты. </vt:lpstr>
      <vt:lpstr>Правосторонняя очаговая пневмония(слева) Сегментарный ателектаз (S2?) правого легкого, усиление легочного рисунка справа по ретикулярному типу. Признаки воспалительного вторичного бронхиолита ( аденовирус? микоплазма?) (справа).</vt:lpstr>
      <vt:lpstr> синдром Свеер-Джеймс-Маклауда </vt:lpstr>
      <vt:lpstr>НRCT. Синдром Swyer-James Ребенок 10 лет. А. Инсприрация. Неоднородное двусторонне понижение плотности легочной ткани с обеих сторон, связанное с уменьшением легочных  сосудов. Цилиндрические бронхоэктазы. Повышение прозрачности правого легкого в передних отделах. В.Экспирация. Подтверждает наличие воздушных ловушек на двусторонней основе.</vt:lpstr>
      <vt:lpstr>           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doikova_katya@list.ru</dc:creator>
  <cp:lastModifiedBy>Катерина Михайлівна Дойкова</cp:lastModifiedBy>
  <cp:revision>103</cp:revision>
  <dcterms:created xsi:type="dcterms:W3CDTF">2018-01-13T16:45:29Z</dcterms:created>
  <dcterms:modified xsi:type="dcterms:W3CDTF">2021-10-07T12:09:41Z</dcterms:modified>
</cp:coreProperties>
</file>