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9" r:id="rId3"/>
    <p:sldId id="257" r:id="rId4"/>
    <p:sldId id="258" r:id="rId5"/>
    <p:sldId id="270" r:id="rId6"/>
    <p:sldId id="260" r:id="rId7"/>
    <p:sldId id="269" r:id="rId8"/>
    <p:sldId id="261" r:id="rId9"/>
    <p:sldId id="266" r:id="rId10"/>
    <p:sldId id="267" r:id="rId11"/>
    <p:sldId id="268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1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65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24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42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2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0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33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2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27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13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76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2811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404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62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081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544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6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58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radiologyassistant.nl/data/bin/a5542781188628_1TAB.pn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89686" y="486032"/>
            <a:ext cx="10371437" cy="3229233"/>
          </a:xfrm>
        </p:spPr>
        <p:txBody>
          <a:bodyPr/>
          <a:lstStyle/>
          <a:p>
            <a:r>
              <a:rPr lang="ru-RU" sz="4400" dirty="0" err="1" smtClean="0"/>
              <a:t>Псевдоаневризма</a:t>
            </a:r>
            <a:r>
              <a:rPr lang="ru-RU" sz="4400" dirty="0" smtClean="0"/>
              <a:t> ветви верхнебрыжеечной артерии как осложнение хронического панкреатита. </a:t>
            </a:r>
            <a:r>
              <a:rPr lang="ru-RU" sz="3200" dirty="0" smtClean="0"/>
              <a:t>Клинический случай.</a:t>
            </a:r>
            <a:endParaRPr lang="uk-UA" sz="32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05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a_77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579" y="115888"/>
            <a:ext cx="8901286" cy="664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73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8941" y="3838832"/>
            <a:ext cx="11351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Через </a:t>
            </a:r>
            <a:r>
              <a:rPr lang="uk-UA" sz="2400" dirty="0"/>
              <a:t>4 </a:t>
            </a:r>
            <a:r>
              <a:rPr lang="uk-UA" sz="2400" dirty="0" err="1"/>
              <a:t>недели</a:t>
            </a:r>
            <a:r>
              <a:rPr lang="uk-UA" sz="2400" dirty="0"/>
              <a:t> </a:t>
            </a:r>
            <a:r>
              <a:rPr lang="uk-UA" sz="2400" dirty="0" err="1"/>
              <a:t>большинство</a:t>
            </a:r>
            <a:r>
              <a:rPr lang="uk-UA" sz="2400" dirty="0"/>
              <a:t> </a:t>
            </a:r>
            <a:r>
              <a:rPr lang="uk-UA" sz="2400" dirty="0" err="1"/>
              <a:t>некротических</a:t>
            </a:r>
            <a:r>
              <a:rPr lang="uk-UA" sz="2400" dirty="0"/>
              <a:t> </a:t>
            </a:r>
            <a:r>
              <a:rPr lang="uk-UA" sz="2400" dirty="0" err="1"/>
              <a:t>коллекций</a:t>
            </a:r>
            <a:r>
              <a:rPr lang="uk-UA" sz="2400" dirty="0"/>
              <a:t> </a:t>
            </a:r>
            <a:r>
              <a:rPr lang="uk-UA" sz="2400" dirty="0" err="1"/>
              <a:t>полностью</a:t>
            </a:r>
            <a:r>
              <a:rPr lang="uk-UA" sz="2400" dirty="0"/>
              <a:t> </a:t>
            </a:r>
            <a:r>
              <a:rPr lang="uk-UA" sz="2400" dirty="0" err="1"/>
              <a:t>инкапсулированы</a:t>
            </a:r>
            <a:r>
              <a:rPr lang="uk-UA" sz="2400" dirty="0"/>
              <a:t> и </a:t>
            </a:r>
            <a:r>
              <a:rPr lang="uk-UA" sz="2400" dirty="0" err="1"/>
              <a:t>называются</a:t>
            </a:r>
            <a:r>
              <a:rPr lang="uk-UA" sz="2400" dirty="0"/>
              <a:t> «некроз за </a:t>
            </a:r>
            <a:r>
              <a:rPr lang="uk-UA" sz="2400" dirty="0" err="1"/>
              <a:t>стеной</a:t>
            </a:r>
            <a:r>
              <a:rPr lang="uk-UA" sz="2400" dirty="0"/>
              <a:t>» </a:t>
            </a:r>
            <a:r>
              <a:rPr lang="uk-UA" sz="2400" dirty="0" smtClean="0"/>
              <a:t>. </a:t>
            </a:r>
          </a:p>
          <a:p>
            <a:r>
              <a:rPr lang="uk-UA" sz="2400" dirty="0" smtClean="0"/>
              <a:t>        На </a:t>
            </a:r>
            <a:r>
              <a:rPr lang="uk-UA" sz="2400" dirty="0" err="1" smtClean="0"/>
              <a:t>месте</a:t>
            </a:r>
            <a:r>
              <a:rPr lang="uk-UA" sz="2400" dirty="0" smtClean="0"/>
              <a:t> </a:t>
            </a:r>
            <a:r>
              <a:rPr lang="uk-UA" sz="2400" dirty="0" err="1" smtClean="0"/>
              <a:t>устойчивых</a:t>
            </a:r>
            <a:r>
              <a:rPr lang="uk-UA" sz="2400" dirty="0" smtClean="0"/>
              <a:t> </a:t>
            </a:r>
            <a:r>
              <a:rPr lang="uk-UA" sz="2400" dirty="0" err="1" smtClean="0"/>
              <a:t>жидкостных</a:t>
            </a:r>
            <a:r>
              <a:rPr lang="uk-UA" sz="2400" dirty="0" smtClean="0"/>
              <a:t> </a:t>
            </a:r>
            <a:r>
              <a:rPr lang="uk-UA" sz="2400" dirty="0" err="1" smtClean="0"/>
              <a:t>коллекций</a:t>
            </a:r>
            <a:r>
              <a:rPr lang="uk-UA" sz="2400" dirty="0" smtClean="0"/>
              <a:t> при </a:t>
            </a:r>
            <a:r>
              <a:rPr lang="uk-UA" sz="2400" dirty="0" err="1" smtClean="0"/>
              <a:t>отечном</a:t>
            </a:r>
            <a:r>
              <a:rPr lang="uk-UA" sz="2400" dirty="0" smtClean="0"/>
              <a:t> панкреатите  через 4 </a:t>
            </a:r>
            <a:r>
              <a:rPr lang="uk-UA" sz="2400" dirty="0" err="1" smtClean="0"/>
              <a:t>недели</a:t>
            </a:r>
            <a:r>
              <a:rPr lang="uk-UA" sz="2400" dirty="0" smtClean="0"/>
              <a:t> </a:t>
            </a:r>
            <a:r>
              <a:rPr lang="uk-UA" sz="2400" dirty="0" err="1" smtClean="0"/>
              <a:t>тоже</a:t>
            </a:r>
            <a:r>
              <a:rPr lang="uk-UA" sz="2400" dirty="0" smtClean="0"/>
              <a:t> </a:t>
            </a:r>
            <a:r>
              <a:rPr lang="uk-UA" sz="2400" dirty="0" err="1" smtClean="0"/>
              <a:t>формируются</a:t>
            </a:r>
            <a:r>
              <a:rPr lang="uk-UA" sz="2400" dirty="0" smtClean="0"/>
              <a:t> </a:t>
            </a:r>
            <a:r>
              <a:rPr lang="uk-UA" sz="2400" dirty="0" err="1" smtClean="0"/>
              <a:t>псевдокисты</a:t>
            </a:r>
            <a:r>
              <a:rPr lang="uk-UA" sz="2400" dirty="0" smtClean="0"/>
              <a:t>.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Капсула их формируется постепенно.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Большинство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устойчивых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коллекций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жидкости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содержат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некротический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материал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4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,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5" y="247137"/>
            <a:ext cx="5431825" cy="30818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955958" y="247137"/>
            <a:ext cx="4168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Морфологически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существует 2 </a:t>
            </a:r>
            <a:r>
              <a:rPr lang="uk-UA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типа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острого </a:t>
            </a:r>
            <a:r>
              <a:rPr lang="uk-UA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панкреатита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uk-UA" sz="3200" dirty="0" smtClean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uk-UA" sz="32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32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интерстициальный</a:t>
            </a:r>
            <a:r>
              <a:rPr lang="uk-UA" sz="32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 </a:t>
            </a:r>
            <a:r>
              <a:rPr lang="uk-UA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отечный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) </a:t>
            </a:r>
            <a:r>
              <a:rPr lang="uk-UA" sz="32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r>
              <a:rPr lang="uk-UA" sz="32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32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некротический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61425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a_77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91" y="610760"/>
            <a:ext cx="9128997" cy="608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95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2422" y="5239265"/>
            <a:ext cx="1173891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Постепенно  в стенки </a:t>
            </a:r>
            <a:r>
              <a:rPr lang="ru-RU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псевдокисты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откладываются </a:t>
            </a:r>
            <a:r>
              <a:rPr lang="ru-RU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глыбки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кальция.</a:t>
            </a:r>
          </a:p>
          <a:p>
            <a:r>
              <a:rPr lang="ru-RU" sz="26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Парапанкреатическая клетчатка вокруг поджелудочной железы не  остается неизменной, положение рядом проходящих сосудов изменяется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4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556" y="214287"/>
            <a:ext cx="8148799" cy="502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9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2595" y="766119"/>
            <a:ext cx="106185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По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данным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литературы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, частота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сосудистых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осложнений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панкреатита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составляет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1,2-14</a:t>
            </a:r>
            <a:r>
              <a:rPr lang="uk-UA" sz="2800" dirty="0" smtClean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%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.</a:t>
            </a:r>
            <a:endParaRPr lang="en-US" sz="2800" dirty="0" smtClean="0">
              <a:solidFill>
                <a:schemeClr val="tx1">
                  <a:lumMod val="95000"/>
                </a:schemeClr>
              </a:solidFill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uk-UA" sz="2800" dirty="0" smtClean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При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хроническом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панкреатите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такие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осложнения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встречаются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чаще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(7-10%),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нежели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при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остром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(1-6%). </a:t>
            </a:r>
            <a:endParaRPr lang="uk-UA" sz="2800" dirty="0" smtClean="0">
              <a:solidFill>
                <a:schemeClr val="tx1">
                  <a:lumMod val="95000"/>
                </a:schemeClr>
              </a:solidFill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uk-UA" sz="2800" dirty="0" err="1" smtClean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Общая</a:t>
            </a:r>
            <a:r>
              <a:rPr lang="uk-UA" sz="2800" dirty="0" smtClean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смертность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от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кровотечения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при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остром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панкреатите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достигает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34-52%, и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это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значительно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выше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,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чем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у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пациентов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без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кровотечения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. </a:t>
            </a:r>
            <a:endParaRPr lang="uk-UA" sz="2800" dirty="0" smtClean="0">
              <a:solidFill>
                <a:schemeClr val="tx1">
                  <a:lumMod val="95000"/>
                </a:schemeClr>
              </a:solidFill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uk-UA" sz="2800" dirty="0" err="1" smtClean="0"/>
              <a:t>Выявление</a:t>
            </a:r>
            <a:r>
              <a:rPr lang="uk-UA" sz="2800" dirty="0" smtClean="0"/>
              <a:t> </a:t>
            </a:r>
            <a:r>
              <a:rPr lang="uk-UA" sz="2800" dirty="0" err="1"/>
              <a:t>псевдо­аневризм</a:t>
            </a:r>
            <a:r>
              <a:rPr lang="uk-UA" sz="2800" dirty="0"/>
              <a:t> </a:t>
            </a:r>
            <a:r>
              <a:rPr lang="uk-UA" sz="2800" dirty="0" err="1"/>
              <a:t>висцеральных</a:t>
            </a:r>
            <a:r>
              <a:rPr lang="uk-UA" sz="2800" dirty="0"/>
              <a:t> </a:t>
            </a:r>
            <a:r>
              <a:rPr lang="uk-UA" sz="2800" dirty="0" err="1"/>
              <a:t>артерий</a:t>
            </a:r>
            <a:r>
              <a:rPr lang="uk-UA" sz="2800" dirty="0"/>
              <a:t> </a:t>
            </a:r>
            <a:r>
              <a:rPr lang="uk-UA" sz="2800" dirty="0" err="1"/>
              <a:t>является</a:t>
            </a:r>
            <a:r>
              <a:rPr lang="uk-UA" sz="2800" dirty="0"/>
              <a:t> </a:t>
            </a:r>
            <a:r>
              <a:rPr lang="uk-UA" sz="2800" dirty="0" err="1"/>
              <a:t>трудной</a:t>
            </a:r>
            <a:r>
              <a:rPr lang="uk-UA" sz="2800" dirty="0"/>
              <a:t> </a:t>
            </a:r>
            <a:r>
              <a:rPr lang="uk-UA" sz="2800" dirty="0" err="1"/>
              <a:t>диагностической</a:t>
            </a:r>
            <a:r>
              <a:rPr lang="uk-UA" sz="2800" dirty="0"/>
              <a:t> </a:t>
            </a:r>
            <a:r>
              <a:rPr lang="uk-UA" sz="2800" dirty="0" err="1" smtClean="0"/>
              <a:t>дилеммой</a:t>
            </a:r>
            <a:r>
              <a:rPr lang="uk-UA" sz="2800" dirty="0" smtClean="0"/>
              <a:t>, </a:t>
            </a:r>
            <a:r>
              <a:rPr lang="uk-UA" sz="2800" dirty="0" err="1"/>
              <a:t>что</a:t>
            </a:r>
            <a:r>
              <a:rPr lang="uk-UA" sz="2800" dirty="0"/>
              <a:t> </a:t>
            </a:r>
            <a:r>
              <a:rPr lang="uk-UA" sz="2800" dirty="0" err="1"/>
              <a:t>обусловлено</a:t>
            </a:r>
            <a:r>
              <a:rPr lang="uk-UA" sz="2800" dirty="0"/>
              <a:t>, с </a:t>
            </a:r>
            <a:r>
              <a:rPr lang="uk-UA" sz="2800" dirty="0" err="1"/>
              <a:t>одной</a:t>
            </a:r>
            <a:r>
              <a:rPr lang="uk-UA" sz="2800" dirty="0"/>
              <a:t> </a:t>
            </a:r>
            <a:r>
              <a:rPr lang="uk-UA" sz="2800" dirty="0" err="1"/>
              <a:t>стороны</a:t>
            </a:r>
            <a:r>
              <a:rPr lang="uk-UA" sz="2800" dirty="0"/>
              <a:t>, </a:t>
            </a:r>
            <a:r>
              <a:rPr lang="uk-UA" sz="2800" dirty="0" err="1"/>
              <a:t>отсутствием</a:t>
            </a:r>
            <a:r>
              <a:rPr lang="uk-UA" sz="2800" dirty="0"/>
              <a:t> </a:t>
            </a:r>
            <a:r>
              <a:rPr lang="uk-UA" sz="2800" dirty="0" err="1"/>
              <a:t>клинической</a:t>
            </a:r>
            <a:r>
              <a:rPr lang="uk-UA" sz="2800" dirty="0"/>
              <a:t> симптоматики, а с </a:t>
            </a:r>
            <a:r>
              <a:rPr lang="uk-UA" sz="2800" dirty="0" err="1"/>
              <a:t>другой</a:t>
            </a:r>
            <a:r>
              <a:rPr lang="uk-UA" sz="2800" dirty="0"/>
              <a:t> – ​</a:t>
            </a:r>
            <a:r>
              <a:rPr lang="uk-UA" sz="2800" dirty="0" err="1"/>
              <a:t>высокой</a:t>
            </a:r>
            <a:r>
              <a:rPr lang="uk-UA" sz="2800" dirty="0"/>
              <a:t> </a:t>
            </a:r>
            <a:r>
              <a:rPr lang="uk-UA" sz="2800" dirty="0" err="1"/>
              <a:t>вероятностью</a:t>
            </a:r>
            <a:r>
              <a:rPr lang="uk-UA" sz="2800" dirty="0"/>
              <a:t> летального </a:t>
            </a:r>
            <a:r>
              <a:rPr lang="uk-UA" sz="2800" dirty="0" err="1"/>
              <a:t>исхода</a:t>
            </a:r>
            <a:r>
              <a:rPr lang="uk-UA" sz="2800" dirty="0"/>
              <a:t> в </a:t>
            </a:r>
            <a:r>
              <a:rPr lang="uk-UA" sz="2800" dirty="0" err="1"/>
              <a:t>случае</a:t>
            </a:r>
            <a:r>
              <a:rPr lang="uk-UA" sz="2800" dirty="0"/>
              <a:t> </a:t>
            </a:r>
            <a:r>
              <a:rPr lang="uk-UA" sz="2800" dirty="0" err="1"/>
              <a:t>разрыва</a:t>
            </a:r>
            <a:r>
              <a:rPr lang="uk-UA" sz="2800" dirty="0"/>
              <a:t> </a:t>
            </a:r>
            <a:r>
              <a:rPr lang="uk-UA" sz="2800" dirty="0" err="1"/>
              <a:t>псевдоаневризмы</a:t>
            </a:r>
            <a:r>
              <a:rPr lang="uk-UA" sz="2800" dirty="0"/>
              <a:t>. </a:t>
            </a:r>
            <a:endParaRPr lang="uk-UA" sz="28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8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6" y="815280"/>
            <a:ext cx="9501789" cy="568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3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1555" y="230659"/>
            <a:ext cx="101152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Несмотря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на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довольно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редкую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встречаемость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аневризм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висцеральных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артерий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в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литературе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этот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вопрос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широко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освещен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uk-UA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43136" y="1845276"/>
            <a:ext cx="4876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i="1" dirty="0" smtClean="0"/>
              <a:t>По </a:t>
            </a:r>
            <a:r>
              <a:rPr lang="uk-UA" sz="2000" i="1" dirty="0" err="1" smtClean="0"/>
              <a:t>данным</a:t>
            </a:r>
            <a:r>
              <a:rPr lang="uk-UA" sz="2000" i="1" dirty="0" smtClean="0"/>
              <a:t> </a:t>
            </a:r>
            <a:r>
              <a:rPr lang="uk-UA" sz="2000" i="1" dirty="0" err="1" smtClean="0"/>
              <a:t>Мэтью</a:t>
            </a:r>
            <a:r>
              <a:rPr lang="uk-UA" sz="2000" i="1" dirty="0" smtClean="0"/>
              <a:t> </a:t>
            </a:r>
            <a:r>
              <a:rPr lang="uk-UA" sz="2000" i="1" dirty="0" err="1"/>
              <a:t>Дж</a:t>
            </a:r>
            <a:r>
              <a:rPr lang="uk-UA" sz="2000" i="1" dirty="0"/>
              <a:t>. </a:t>
            </a:r>
            <a:r>
              <a:rPr lang="uk-UA" sz="2000" i="1" dirty="0" err="1"/>
              <a:t>Дагерти</a:t>
            </a:r>
            <a:r>
              <a:rPr lang="uk-UA" sz="2000" i="1" dirty="0"/>
              <a:t>, </a:t>
            </a:r>
            <a:r>
              <a:rPr lang="uk-UA" sz="2000" i="1" dirty="0" err="1"/>
              <a:t>Кейт</a:t>
            </a:r>
            <a:r>
              <a:rPr lang="uk-UA" sz="2000" i="1" dirty="0"/>
              <a:t> Д. </a:t>
            </a:r>
            <a:r>
              <a:rPr lang="uk-UA" sz="2000" i="1" dirty="0" err="1" smtClean="0"/>
              <a:t>Каллигаро</a:t>
            </a:r>
            <a:r>
              <a:rPr lang="uk-UA" sz="2000" i="1" dirty="0" smtClean="0"/>
              <a:t> </a:t>
            </a:r>
            <a:r>
              <a:rPr lang="uk-UA" sz="2000" i="1" dirty="0" err="1" smtClean="0"/>
              <a:t>сводная</a:t>
            </a:r>
            <a:r>
              <a:rPr lang="uk-UA" sz="2000" i="1" dirty="0" smtClean="0"/>
              <a:t> статистика </a:t>
            </a:r>
            <a:r>
              <a:rPr lang="uk-UA" dirty="0" smtClean="0"/>
              <a:t>:</a:t>
            </a:r>
            <a:endParaRPr lang="uk-UA" dirty="0"/>
          </a:p>
          <a:p>
            <a:r>
              <a:rPr lang="uk-UA" i="1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селезеночная-60</a:t>
            </a:r>
            <a:r>
              <a:rPr lang="ru-RU" i="1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r>
              <a:rPr lang="uk-UA" i="1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i="1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левая</a:t>
            </a:r>
            <a:r>
              <a:rPr lang="uk-UA" i="1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i="1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желудочная</a:t>
            </a:r>
            <a:r>
              <a:rPr lang="uk-UA" i="1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uk-UA" i="1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uk-UA" i="1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печеночная</a:t>
            </a:r>
            <a:r>
              <a:rPr lang="uk-UA" i="1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20–40% </a:t>
            </a:r>
            <a:endParaRPr lang="uk-UA" i="1" dirty="0" smtClean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гастро</a:t>
            </a:r>
            <a:r>
              <a:rPr 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i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uk-UA" i="1" dirty="0" err="1">
                <a:latin typeface="Arial" panose="020B0604020202020204" pitchFamily="34" charset="0"/>
                <a:cs typeface="Arial" panose="020B0604020202020204" pitchFamily="34" charset="0"/>
              </a:rPr>
              <a:t>панкреато</a:t>
            </a:r>
            <a:r>
              <a:rPr lang="uk-UA" i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lvl="0"/>
            <a:r>
              <a:rPr lang="uk-UA" i="1" dirty="0" err="1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uk-UA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уоденальные</a:t>
            </a:r>
            <a:r>
              <a:rPr 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> 3–5%</a:t>
            </a:r>
          </a:p>
          <a:p>
            <a:pPr lvl="0"/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- верхне-брыжеечная 3-5%</a:t>
            </a:r>
          </a:p>
          <a:p>
            <a:pPr lvl="0"/>
            <a:r>
              <a:rPr lang="uk-UA" i="1" dirty="0" smtClean="0"/>
              <a:t>- </a:t>
            </a:r>
            <a:r>
              <a:rPr lang="uk-UA" i="1" dirty="0" err="1" smtClean="0"/>
              <a:t>тощекишечные</a:t>
            </a:r>
            <a:r>
              <a:rPr lang="uk-UA" i="1" dirty="0" smtClean="0"/>
              <a:t>, </a:t>
            </a:r>
            <a:r>
              <a:rPr lang="uk-UA" i="1" dirty="0" err="1" smtClean="0"/>
              <a:t>подвздошнокишечные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, ободочная -4%</a:t>
            </a:r>
          </a:p>
          <a:p>
            <a:pPr lvl="0"/>
            <a:r>
              <a:rPr lang="uk-UA" i="1" dirty="0" smtClean="0"/>
              <a:t>- </a:t>
            </a:r>
            <a:r>
              <a:rPr lang="uk-UA" i="1" dirty="0" err="1" smtClean="0"/>
              <a:t>нижняя</a:t>
            </a:r>
            <a:r>
              <a:rPr lang="uk-UA" i="1" dirty="0" smtClean="0"/>
              <a:t> </a:t>
            </a:r>
            <a:r>
              <a:rPr lang="uk-UA" i="1" dirty="0" err="1" smtClean="0"/>
              <a:t>брыжеечная</a:t>
            </a:r>
            <a:r>
              <a:rPr lang="uk-UA" i="1" dirty="0" smtClean="0"/>
              <a:t> до 1%.</a:t>
            </a:r>
            <a:endParaRPr lang="ru-RU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39" y="1181714"/>
            <a:ext cx="5160424" cy="560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373" y="90616"/>
            <a:ext cx="11269362" cy="1614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Принято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выделять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истинные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ложные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аневризмы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висцеральных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артерий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Истинная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аневризма обычно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обусловлена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патологической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трансформацией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стенки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артерии и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чаще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встречается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женщин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Напротив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ложная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аневризма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чаще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обнаруживается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мужчин и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связана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развитием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панкреатита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10" y="1766454"/>
            <a:ext cx="9630032" cy="49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4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904" y="313038"/>
            <a:ext cx="5881816" cy="5829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Ложные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аневризмы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возникают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псевдокиста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прилежит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артерии (</a:t>
            </a:r>
            <a:r>
              <a:rPr lang="uk-UA" sz="2400" dirty="0" err="1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синяя</a:t>
            </a:r>
            <a:r>
              <a:rPr lang="uk-UA" sz="2400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стрелка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ферменты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панкреатического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сока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вызывают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аррозию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стенки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кровотечение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просвет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кисты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Киста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периферии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заполняется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тромботическими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массами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желтая</a:t>
            </a:r>
            <a:r>
              <a:rPr lang="uk-UA" sz="2400" dirty="0" smtClean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стрелка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в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центре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сохраняется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кровоток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сообщении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псевдокисты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красные</a:t>
            </a:r>
            <a:r>
              <a:rPr lang="uk-UA" sz="24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стрелки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главным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панкреатическим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протоком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кровь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большой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сосок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двенадцатиперстной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кишки (БСДК)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может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поступать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просвет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63" y="650790"/>
            <a:ext cx="6437950" cy="44360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69326" y="5288692"/>
            <a:ext cx="5624987" cy="139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Считается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разрыв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истинной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аневризмы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явление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редкое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разрывы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псевдоаневризмы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происходят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чаще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Летальность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разрыве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колеблется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25 до 100%.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57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988541" y="4947395"/>
            <a:ext cx="102808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Диагностика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псевдоаневризм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висцеральных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артерий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затруднена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При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рентгенологическом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исследовании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ее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обычно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принимают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кисту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поджелудочной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железы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интрамуральную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доброкачественную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опухоль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желудка. </a:t>
            </a:r>
            <a:endParaRPr lang="uk-UA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методами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диагностики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компьютерная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томография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ангиография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полезна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ультразвуковая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допплерография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44" y="172312"/>
            <a:ext cx="91440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3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2" y="4858180"/>
            <a:ext cx="3558746" cy="19411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78876" y="4858180"/>
            <a:ext cx="7924799" cy="1941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r>
              <a:rPr lang="uk-UA" sz="20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Достигая</a:t>
            </a:r>
            <a:r>
              <a:rPr lang="uk-UA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примерно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5% от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всех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висцеральных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аневризм,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аневризмы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верхней брыжеечной артерии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находятся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по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частоте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встречаемости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на 3 </a:t>
            </a:r>
            <a:r>
              <a:rPr lang="uk-UA" sz="20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месте</a:t>
            </a:r>
            <a:r>
              <a:rPr lang="uk-UA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</a:p>
          <a:p>
            <a:r>
              <a:rPr lang="uk-UA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r>
              <a:rPr lang="uk-UA" sz="20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Такие</a:t>
            </a:r>
            <a:r>
              <a:rPr lang="uk-UA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аневризмы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могут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быть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веретенообразными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или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мешотчатыми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и в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основном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поражают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проксимальные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5 см верхней брыжеечной артерии </a:t>
            </a:r>
            <a:endParaRPr lang="uk-UA" sz="20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724" y="190930"/>
            <a:ext cx="91440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7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3393" y="1285103"/>
            <a:ext cx="486856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отличие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от аневризм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селезеночных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и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печеночных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артерий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наиболее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частой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причиной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аневризм верхней брыжеечной артерии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остается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0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инфекция</a:t>
            </a:r>
            <a:r>
              <a:rPr lang="uk-UA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uk-UA" sz="2000" dirty="0" err="1" smtClean="0"/>
              <a:t>Среди</a:t>
            </a:r>
            <a:r>
              <a:rPr lang="uk-UA" sz="2000" dirty="0" smtClean="0"/>
              <a:t> </a:t>
            </a:r>
            <a:r>
              <a:rPr lang="uk-UA" sz="2000" dirty="0" err="1"/>
              <a:t>пожилого</a:t>
            </a:r>
            <a:r>
              <a:rPr lang="uk-UA" sz="2000" dirty="0"/>
              <a:t> </a:t>
            </a:r>
            <a:r>
              <a:rPr lang="uk-UA" sz="2000" dirty="0" err="1" smtClean="0"/>
              <a:t>населения</a:t>
            </a:r>
            <a:r>
              <a:rPr lang="uk-UA" sz="2000" dirty="0" smtClean="0"/>
              <a:t> </a:t>
            </a:r>
            <a:r>
              <a:rPr lang="uk-UA" sz="2000" dirty="0" err="1" smtClean="0"/>
              <a:t>возрастает</a:t>
            </a:r>
            <a:r>
              <a:rPr lang="uk-UA" sz="2000" dirty="0" smtClean="0"/>
              <a:t> </a:t>
            </a:r>
            <a:r>
              <a:rPr lang="uk-UA" sz="2000" dirty="0" err="1"/>
              <a:t>количество</a:t>
            </a:r>
            <a:r>
              <a:rPr lang="uk-UA" sz="2000" dirty="0"/>
              <a:t> </a:t>
            </a:r>
            <a:r>
              <a:rPr lang="uk-UA" sz="2000" dirty="0" err="1"/>
              <a:t>ложных</a:t>
            </a:r>
            <a:r>
              <a:rPr lang="uk-UA" sz="2000" dirty="0"/>
              <a:t> аневризм при </a:t>
            </a:r>
            <a:r>
              <a:rPr lang="uk-UA" sz="2000" dirty="0" err="1" smtClean="0"/>
              <a:t>панкреатитах</a:t>
            </a:r>
            <a:r>
              <a:rPr lang="uk-UA" sz="2000" dirty="0" smtClean="0"/>
              <a:t>.</a:t>
            </a:r>
          </a:p>
          <a:p>
            <a:r>
              <a:rPr lang="uk-UA" sz="2000" dirty="0" err="1"/>
              <a:t>Развитие</a:t>
            </a:r>
            <a:r>
              <a:rPr lang="uk-UA" sz="2000" dirty="0"/>
              <a:t> </a:t>
            </a:r>
            <a:r>
              <a:rPr lang="uk-UA" sz="2000" dirty="0" err="1" smtClean="0"/>
              <a:t>псевдоаневризм</a:t>
            </a:r>
            <a:r>
              <a:rPr lang="uk-UA" sz="2000" dirty="0" smtClean="0"/>
              <a:t> </a:t>
            </a:r>
            <a:r>
              <a:rPr lang="uk-UA" sz="2000" dirty="0"/>
              <a:t>верхней брыжеечной артерии </a:t>
            </a:r>
            <a:r>
              <a:rPr lang="uk-UA" sz="2000" dirty="0" err="1"/>
              <a:t>связывают</a:t>
            </a:r>
            <a:r>
              <a:rPr lang="uk-UA" sz="2000" dirty="0"/>
              <a:t> с </a:t>
            </a:r>
            <a:r>
              <a:rPr lang="uk-UA" sz="2000" dirty="0" smtClean="0"/>
              <a:t> </a:t>
            </a:r>
            <a:r>
              <a:rPr lang="uk-UA" sz="2000" dirty="0" err="1" smtClean="0"/>
              <a:t>недостатком</a:t>
            </a:r>
            <a:r>
              <a:rPr lang="uk-UA" sz="2000" dirty="0"/>
              <a:t> </a:t>
            </a:r>
            <a:r>
              <a:rPr lang="uk-UA" sz="2000" dirty="0" smtClean="0"/>
              <a:t>  aльфа1-антитрипсина.</a:t>
            </a:r>
          </a:p>
          <a:p>
            <a:r>
              <a:rPr lang="uk-UA" sz="2000" dirty="0" smtClean="0"/>
              <a:t> </a:t>
            </a:r>
            <a:r>
              <a:rPr lang="uk-UA" sz="2000" dirty="0"/>
              <a:t>В </a:t>
            </a:r>
            <a:r>
              <a:rPr lang="uk-UA" sz="2000" dirty="0" err="1"/>
              <a:t>настоящее</a:t>
            </a:r>
            <a:r>
              <a:rPr lang="uk-UA" sz="2000" dirty="0"/>
              <a:t> </a:t>
            </a:r>
            <a:r>
              <a:rPr lang="uk-UA" sz="2000" dirty="0" err="1"/>
              <a:t>время</a:t>
            </a:r>
            <a:r>
              <a:rPr lang="uk-UA" sz="2000" dirty="0"/>
              <a:t> </a:t>
            </a:r>
            <a:r>
              <a:rPr lang="uk-UA" sz="2000" dirty="0" err="1" smtClean="0"/>
              <a:t>псевдоаневризмы</a:t>
            </a:r>
            <a:r>
              <a:rPr lang="uk-UA" sz="2000" dirty="0" smtClean="0"/>
              <a:t> </a:t>
            </a:r>
            <a:r>
              <a:rPr lang="uk-UA" sz="2000" dirty="0"/>
              <a:t>верхней брыжеечной артерии в </a:t>
            </a:r>
            <a:r>
              <a:rPr lang="uk-UA" sz="2000" dirty="0" err="1"/>
              <a:t>двух</a:t>
            </a:r>
            <a:r>
              <a:rPr lang="uk-UA" sz="2000" dirty="0"/>
              <a:t> </a:t>
            </a:r>
            <a:r>
              <a:rPr lang="uk-UA" sz="2000" dirty="0" err="1"/>
              <a:t>из</a:t>
            </a:r>
            <a:r>
              <a:rPr lang="uk-UA" sz="2000" dirty="0"/>
              <a:t> </a:t>
            </a:r>
            <a:r>
              <a:rPr lang="uk-UA" sz="2000" dirty="0" err="1"/>
              <a:t>трех</a:t>
            </a:r>
            <a:r>
              <a:rPr lang="uk-UA" sz="2000" dirty="0"/>
              <a:t> случаев </a:t>
            </a:r>
            <a:r>
              <a:rPr lang="uk-UA" sz="2000" dirty="0" err="1"/>
              <a:t>встречаются</a:t>
            </a:r>
            <a:r>
              <a:rPr lang="uk-UA" sz="2000" dirty="0"/>
              <a:t> </a:t>
            </a:r>
            <a:r>
              <a:rPr lang="uk-UA" sz="2000" dirty="0" err="1"/>
              <a:t>среди</a:t>
            </a:r>
            <a:r>
              <a:rPr lang="uk-UA" sz="2000" dirty="0"/>
              <a:t> мужчин.</a:t>
            </a:r>
            <a:endParaRPr lang="uk-UA" sz="20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5" y="115330"/>
            <a:ext cx="6724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7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2724" y="5222790"/>
            <a:ext cx="99595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Л</a:t>
            </a:r>
            <a:r>
              <a:rPr lang="uk-UA" sz="2400" dirty="0" err="1" smtClean="0"/>
              <a:t>окализация</a:t>
            </a:r>
            <a:r>
              <a:rPr lang="uk-UA" sz="2400" dirty="0" smtClean="0"/>
              <a:t> </a:t>
            </a:r>
            <a:r>
              <a:rPr lang="uk-UA" sz="2400" dirty="0"/>
              <a:t>аневризм верхней брыжеечной артерии </a:t>
            </a:r>
            <a:r>
              <a:rPr lang="uk-UA" sz="2400" dirty="0" err="1"/>
              <a:t>позволяет</a:t>
            </a:r>
            <a:r>
              <a:rPr lang="uk-UA" sz="2400" dirty="0"/>
              <a:t> </a:t>
            </a:r>
            <a:r>
              <a:rPr lang="uk-UA" sz="2400" dirty="0" err="1"/>
              <a:t>использовать</a:t>
            </a:r>
            <a:r>
              <a:rPr lang="uk-UA" sz="2400" dirty="0"/>
              <a:t> </a:t>
            </a:r>
            <a:r>
              <a:rPr lang="uk-UA" sz="2400" dirty="0" smtClean="0"/>
              <a:t> УЗИ , но 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КТ </a:t>
            </a: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дает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более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детальную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визуализацию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uk-UA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90" y="457585"/>
            <a:ext cx="9144000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8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3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248</TotalTime>
  <Words>460</Words>
  <Application>Microsoft Office PowerPoint</Application>
  <PresentationFormat>Широкоэкранный</PresentationFormat>
  <Paragraphs>37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Segoe UI</vt:lpstr>
      <vt:lpstr>Times New Roman</vt:lpstr>
      <vt:lpstr>Wingdings 3</vt:lpstr>
      <vt:lpstr>Ион</vt:lpstr>
      <vt:lpstr>Псевдоаневризма ветви верхнебрыжеечной артерии как осложнение хронического панкреатита. Клинический случай.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doikova_katya@list.ru</dc:creator>
  <cp:lastModifiedBy>doikova_katya@list.ru</cp:lastModifiedBy>
  <cp:revision>17</cp:revision>
  <dcterms:created xsi:type="dcterms:W3CDTF">2019-03-10T18:03:06Z</dcterms:created>
  <dcterms:modified xsi:type="dcterms:W3CDTF">2020-05-03T06:40:40Z</dcterms:modified>
</cp:coreProperties>
</file>