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2" r:id="rId4"/>
    <p:sldId id="264" r:id="rId5"/>
    <p:sldId id="257" r:id="rId6"/>
    <p:sldId id="319" r:id="rId7"/>
    <p:sldId id="267" r:id="rId8"/>
    <p:sldId id="313" r:id="rId9"/>
    <p:sldId id="339" r:id="rId10"/>
    <p:sldId id="269" r:id="rId11"/>
    <p:sldId id="272" r:id="rId12"/>
    <p:sldId id="276" r:id="rId13"/>
    <p:sldId id="275" r:id="rId14"/>
    <p:sldId id="277" r:id="rId15"/>
    <p:sldId id="283" r:id="rId16"/>
    <p:sldId id="284" r:id="rId17"/>
    <p:sldId id="369" r:id="rId18"/>
    <p:sldId id="279" r:id="rId19"/>
    <p:sldId id="287" r:id="rId20"/>
    <p:sldId id="362" r:id="rId21"/>
    <p:sldId id="363" r:id="rId22"/>
    <p:sldId id="364" r:id="rId23"/>
    <p:sldId id="365" r:id="rId24"/>
    <p:sldId id="366" r:id="rId25"/>
    <p:sldId id="367" r:id="rId26"/>
    <p:sldId id="368" r:id="rId27"/>
    <p:sldId id="285" r:id="rId28"/>
    <p:sldId id="305" r:id="rId29"/>
    <p:sldId id="320" r:id="rId30"/>
    <p:sldId id="321" r:id="rId31"/>
    <p:sldId id="322" r:id="rId32"/>
    <p:sldId id="323" r:id="rId33"/>
    <p:sldId id="324" r:id="rId34"/>
    <p:sldId id="325" r:id="rId35"/>
    <p:sldId id="327" r:id="rId36"/>
    <p:sldId id="328" r:id="rId37"/>
    <p:sldId id="326" r:id="rId38"/>
    <p:sldId id="329" r:id="rId39"/>
    <p:sldId id="330" r:id="rId40"/>
    <p:sldId id="331" r:id="rId41"/>
    <p:sldId id="332" r:id="rId42"/>
    <p:sldId id="353" r:id="rId43"/>
    <p:sldId id="333" r:id="rId44"/>
    <p:sldId id="349" r:id="rId45"/>
    <p:sldId id="352" r:id="rId46"/>
    <p:sldId id="335" r:id="rId47"/>
    <p:sldId id="340" r:id="rId48"/>
    <p:sldId id="341" r:id="rId49"/>
    <p:sldId id="337" r:id="rId50"/>
    <p:sldId id="348" r:id="rId51"/>
    <p:sldId id="338" r:id="rId52"/>
    <p:sldId id="357" r:id="rId53"/>
    <p:sldId id="358" r:id="rId54"/>
    <p:sldId id="342" r:id="rId55"/>
    <p:sldId id="344" r:id="rId56"/>
    <p:sldId id="346" r:id="rId57"/>
    <p:sldId id="347" r:id="rId58"/>
    <p:sldId id="334" r:id="rId59"/>
    <p:sldId id="310" r:id="rId60"/>
    <p:sldId id="303" r:id="rId61"/>
    <p:sldId id="354" r:id="rId62"/>
    <p:sldId id="355" r:id="rId63"/>
    <p:sldId id="345" r:id="rId64"/>
    <p:sldId id="351" r:id="rId65"/>
    <p:sldId id="304" r:id="rId66"/>
    <p:sldId id="307" r:id="rId67"/>
    <p:sldId id="356" r:id="rId68"/>
    <p:sldId id="298" r:id="rId69"/>
    <p:sldId id="360" r:id="rId70"/>
    <p:sldId id="361" r:id="rId71"/>
    <p:sldId id="359" r:id="rId7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12/15/2019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12/15/2019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12/15/2019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12/15/2019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12/15/2019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12/15/2019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12/15/2019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12/15/2019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png"/><Relationship Id="rId4" Type="http://schemas.openxmlformats.org/officeDocument/2006/relationships/image" Target="../media/image5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png"/><Relationship Id="rId4" Type="http://schemas.openxmlformats.org/officeDocument/2006/relationships/image" Target="../media/image6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png"/><Relationship Id="rId4" Type="http://schemas.openxmlformats.org/officeDocument/2006/relationships/image" Target="../media/image6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13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png"/><Relationship Id="rId4" Type="http://schemas.openxmlformats.org/officeDocument/2006/relationships/image" Target="../media/image74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3.png"/><Relationship Id="rId4" Type="http://schemas.openxmlformats.org/officeDocument/2006/relationships/image" Target="../media/image8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JP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JP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104.png"/><Relationship Id="rId7" Type="http://schemas.openxmlformats.org/officeDocument/2006/relationships/image" Target="../media/image15.JP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23.png"/><Relationship Id="rId4" Type="http://schemas.openxmlformats.org/officeDocument/2006/relationships/image" Target="../media/image12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8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jpg"/><Relationship Id="rId1" Type="http://schemas.openxmlformats.org/officeDocument/2006/relationships/slideLayout" Target="../slideLayouts/slideLayout8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3.png"/><Relationship Id="rId4" Type="http://schemas.openxmlformats.org/officeDocument/2006/relationships/image" Target="../media/image13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8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39.tif"/><Relationship Id="rId1" Type="http://schemas.openxmlformats.org/officeDocument/2006/relationships/slideLayout" Target="../slideLayouts/slideLayout8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png"/><Relationship Id="rId4" Type="http://schemas.openxmlformats.org/officeDocument/2006/relationships/image" Target="../media/image144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72713" y="1447801"/>
            <a:ext cx="6907899" cy="1797908"/>
          </a:xfrm>
        </p:spPr>
        <p:txBody>
          <a:bodyPr/>
          <a:lstStyle/>
          <a:p>
            <a:r>
              <a:rPr lang="ru-RU" dirty="0" err="1" smtClean="0"/>
              <a:t>ПЕЧіНКА</a:t>
            </a:r>
            <a:r>
              <a:rPr lang="ru-RU" dirty="0" smtClean="0"/>
              <a:t> і </a:t>
            </a:r>
            <a:r>
              <a:rPr lang="ru-RU" dirty="0" err="1" smtClean="0"/>
              <a:t>жовчний</a:t>
            </a:r>
            <a:r>
              <a:rPr lang="ru-RU" dirty="0" smtClean="0"/>
              <a:t> </a:t>
            </a:r>
            <a:r>
              <a:rPr lang="ru-RU" dirty="0" err="1" smtClean="0"/>
              <a:t>міхур</a:t>
            </a:r>
            <a:r>
              <a:rPr lang="ru-RU" dirty="0" smtClean="0"/>
              <a:t> 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14335" y="5222788"/>
            <a:ext cx="6837406" cy="1037969"/>
          </a:xfrm>
        </p:spPr>
        <p:txBody>
          <a:bodyPr>
            <a:noAutofit/>
          </a:bodyPr>
          <a:lstStyle/>
          <a:p>
            <a:r>
              <a:rPr lang="uk-UA" sz="1400" dirty="0" smtClean="0"/>
              <a:t>Ас. кафедри променевої діагностики терапії та радіаційної медицини </a:t>
            </a:r>
            <a:r>
              <a:rPr lang="uk-UA" sz="1400" dirty="0" err="1" smtClean="0"/>
              <a:t>ОНМедУ</a:t>
            </a:r>
            <a:endParaRPr lang="uk-UA" sz="1400" dirty="0" smtClean="0"/>
          </a:p>
          <a:p>
            <a:r>
              <a:rPr lang="uk-UA" sz="1400" dirty="0" err="1" smtClean="0"/>
              <a:t>Дойкова</a:t>
            </a:r>
            <a:r>
              <a:rPr lang="uk-UA" sz="1400" dirty="0" smtClean="0"/>
              <a:t> К.М.</a:t>
            </a:r>
            <a:endParaRPr lang="uk-UA" sz="1400" dirty="0"/>
          </a:p>
        </p:txBody>
      </p:sp>
    </p:spTree>
    <p:extLst>
      <p:ext uri="{BB962C8B-B14F-4D97-AF65-F5344CB8AC3E}">
        <p14:creationId xmlns:p14="http://schemas.microsoft.com/office/powerpoint/2010/main" val="1212774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19" y="1161535"/>
            <a:ext cx="6157276" cy="4460791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510" y="2096184"/>
            <a:ext cx="5259957" cy="259149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895" y="4687675"/>
            <a:ext cx="1286054" cy="1209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78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109" y="951668"/>
            <a:ext cx="7943054" cy="544501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0163" y="5648156"/>
            <a:ext cx="1286054" cy="1209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755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891" y="1187553"/>
            <a:ext cx="9034811" cy="4708893"/>
          </a:xfr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2702" y="5648156"/>
            <a:ext cx="1286054" cy="1209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860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369" y="190978"/>
            <a:ext cx="5692346" cy="593124"/>
          </a:xfrm>
        </p:spPr>
        <p:txBody>
          <a:bodyPr/>
          <a:lstStyle/>
          <a:p>
            <a:r>
              <a:rPr lang="uk-UA" sz="2800" b="1" dirty="0" err="1" smtClean="0">
                <a:solidFill>
                  <a:srgbClr val="FFFF00"/>
                </a:solidFill>
              </a:rPr>
              <a:t>Нормальная</a:t>
            </a:r>
            <a:r>
              <a:rPr lang="uk-UA" sz="2800" b="1" dirty="0" smtClean="0">
                <a:solidFill>
                  <a:srgbClr val="FFFF00"/>
                </a:solidFill>
              </a:rPr>
              <a:t> </a:t>
            </a:r>
            <a:r>
              <a:rPr lang="uk-UA" sz="2800" b="1" dirty="0" err="1" smtClean="0">
                <a:solidFill>
                  <a:srgbClr val="FFFF00"/>
                </a:solidFill>
              </a:rPr>
              <a:t>анатомия</a:t>
            </a:r>
            <a:r>
              <a:rPr lang="uk-UA" sz="2800" b="1" dirty="0" smtClean="0">
                <a:solidFill>
                  <a:srgbClr val="FFFF00"/>
                </a:solidFill>
              </a:rPr>
              <a:t> </a:t>
            </a:r>
            <a:r>
              <a:rPr lang="uk-UA" sz="2800" b="1" dirty="0" err="1" smtClean="0">
                <a:solidFill>
                  <a:srgbClr val="FFFF00"/>
                </a:solidFill>
              </a:rPr>
              <a:t>печени</a:t>
            </a:r>
            <a:endParaRPr lang="uk-UA" sz="2800" b="1" dirty="0">
              <a:solidFill>
                <a:srgbClr val="FFFF0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527222" y="767181"/>
            <a:ext cx="5239265" cy="5864810"/>
          </a:xfrm>
        </p:spPr>
        <p:txBody>
          <a:bodyPr>
            <a:normAutofit fontScale="85000" lnSpcReduction="10000"/>
          </a:bodyPr>
          <a:lstStyle/>
          <a:p>
            <a:endParaRPr lang="uk-UA" dirty="0" smtClean="0"/>
          </a:p>
          <a:p>
            <a:endParaRPr lang="uk-UA" dirty="0"/>
          </a:p>
          <a:p>
            <a:endParaRPr lang="uk-UA" sz="1900" dirty="0" smtClean="0"/>
          </a:p>
          <a:p>
            <a:r>
              <a:rPr lang="uk-UA" sz="1900" dirty="0" err="1" smtClean="0"/>
              <a:t>Деление</a:t>
            </a:r>
            <a:r>
              <a:rPr lang="uk-UA" sz="1900" dirty="0" smtClean="0"/>
              <a:t>  </a:t>
            </a:r>
            <a:r>
              <a:rPr lang="uk-UA" sz="1900" dirty="0" err="1" smtClean="0"/>
              <a:t>печени</a:t>
            </a:r>
            <a:r>
              <a:rPr lang="uk-UA" sz="1900" dirty="0" smtClean="0"/>
              <a:t> на </a:t>
            </a:r>
            <a:r>
              <a:rPr lang="uk-UA" sz="1900" dirty="0" err="1" smtClean="0"/>
              <a:t>сегменты</a:t>
            </a:r>
            <a:r>
              <a:rPr lang="uk-UA" sz="1900" dirty="0" smtClean="0"/>
              <a:t> </a:t>
            </a:r>
            <a:r>
              <a:rPr lang="uk-UA" sz="1900" dirty="0" err="1" smtClean="0"/>
              <a:t>основывается</a:t>
            </a:r>
            <a:r>
              <a:rPr lang="uk-UA" sz="1900" dirty="0" smtClean="0"/>
              <a:t> на </a:t>
            </a:r>
            <a:r>
              <a:rPr lang="uk-UA" sz="1900" dirty="0" err="1" smtClean="0"/>
              <a:t>распределении</a:t>
            </a:r>
            <a:r>
              <a:rPr lang="uk-UA" sz="1900" dirty="0" smtClean="0"/>
              <a:t> </a:t>
            </a:r>
            <a:r>
              <a:rPr lang="uk-UA" sz="1900" dirty="0" err="1" smtClean="0"/>
              <a:t>ветвей</a:t>
            </a:r>
            <a:r>
              <a:rPr lang="uk-UA" sz="1900" dirty="0" smtClean="0"/>
              <a:t> </a:t>
            </a:r>
            <a:r>
              <a:rPr lang="uk-UA" sz="1900" dirty="0" err="1" smtClean="0"/>
              <a:t>сосудов</a:t>
            </a:r>
            <a:r>
              <a:rPr lang="uk-UA" sz="1900" dirty="0" smtClean="0"/>
              <a:t> и </a:t>
            </a:r>
            <a:r>
              <a:rPr lang="uk-UA" sz="1900" dirty="0" err="1" smtClean="0"/>
              <a:t>протоков</a:t>
            </a:r>
            <a:r>
              <a:rPr lang="uk-UA" sz="1900" dirty="0" smtClean="0"/>
              <a:t> </a:t>
            </a:r>
            <a:r>
              <a:rPr lang="uk-UA" sz="1900" dirty="0" err="1" smtClean="0"/>
              <a:t>внутри</a:t>
            </a:r>
            <a:r>
              <a:rPr lang="uk-UA" sz="1900" dirty="0" smtClean="0"/>
              <a:t> </a:t>
            </a:r>
            <a:r>
              <a:rPr lang="uk-UA" sz="1900" dirty="0" err="1" smtClean="0"/>
              <a:t>печени</a:t>
            </a:r>
            <a:r>
              <a:rPr lang="uk-UA" sz="1900" dirty="0" smtClean="0"/>
              <a:t> и не </a:t>
            </a:r>
            <a:r>
              <a:rPr lang="uk-UA" sz="1900" dirty="0" err="1" smtClean="0"/>
              <a:t>соответствует</a:t>
            </a:r>
            <a:r>
              <a:rPr lang="uk-UA" sz="1900" dirty="0" smtClean="0"/>
              <a:t> </a:t>
            </a:r>
            <a:r>
              <a:rPr lang="uk-UA" sz="1900" dirty="0" err="1" smtClean="0"/>
              <a:t>делению</a:t>
            </a:r>
            <a:r>
              <a:rPr lang="uk-UA" sz="1900" dirty="0" smtClean="0"/>
              <a:t> </a:t>
            </a:r>
            <a:r>
              <a:rPr lang="uk-UA" sz="1900" dirty="0" err="1" smtClean="0"/>
              <a:t>печени</a:t>
            </a:r>
            <a:r>
              <a:rPr lang="uk-UA" sz="1900" dirty="0" smtClean="0"/>
              <a:t> на  </a:t>
            </a:r>
            <a:r>
              <a:rPr lang="uk-UA" sz="1900" dirty="0" err="1" smtClean="0"/>
              <a:t>анатомические</a:t>
            </a:r>
            <a:r>
              <a:rPr lang="uk-UA" sz="1900" dirty="0" smtClean="0"/>
              <a:t> </a:t>
            </a:r>
            <a:r>
              <a:rPr lang="uk-UA" sz="1900" dirty="0" err="1" smtClean="0"/>
              <a:t>доли</a:t>
            </a:r>
            <a:r>
              <a:rPr lang="uk-UA" sz="1900" dirty="0" smtClean="0"/>
              <a:t>.</a:t>
            </a:r>
            <a:endParaRPr lang="ru-RU" sz="1900" dirty="0"/>
          </a:p>
          <a:p>
            <a:endParaRPr lang="uk-UA" dirty="0" smtClean="0"/>
          </a:p>
          <a:p>
            <a:endParaRPr lang="uk-UA" dirty="0" smtClean="0"/>
          </a:p>
          <a:p>
            <a:r>
              <a:rPr lang="uk-UA" sz="1700" dirty="0" err="1" smtClean="0"/>
              <a:t>Состоит</a:t>
            </a:r>
            <a:r>
              <a:rPr lang="uk-UA" sz="1700" dirty="0" smtClean="0"/>
              <a:t> </a:t>
            </a:r>
            <a:r>
              <a:rPr lang="uk-UA" sz="1700" dirty="0" err="1" smtClean="0"/>
              <a:t>из</a:t>
            </a:r>
            <a:r>
              <a:rPr lang="uk-UA" sz="1700" dirty="0" smtClean="0"/>
              <a:t> </a:t>
            </a:r>
            <a:r>
              <a:rPr lang="uk-UA" sz="1700" b="1" dirty="0" smtClean="0">
                <a:solidFill>
                  <a:srgbClr val="FFFF00"/>
                </a:solidFill>
              </a:rPr>
              <a:t>8 </a:t>
            </a:r>
            <a:r>
              <a:rPr lang="uk-UA" sz="1700" b="1" dirty="0" err="1" smtClean="0">
                <a:solidFill>
                  <a:srgbClr val="FFFF00"/>
                </a:solidFill>
              </a:rPr>
              <a:t>сегментов</a:t>
            </a:r>
            <a:r>
              <a:rPr lang="uk-UA" sz="1700" b="1" dirty="0" smtClean="0">
                <a:solidFill>
                  <a:srgbClr val="FFFF00"/>
                </a:solidFill>
              </a:rPr>
              <a:t> </a:t>
            </a:r>
            <a:r>
              <a:rPr lang="uk-UA" sz="1700" dirty="0" smtClean="0"/>
              <a:t>.</a:t>
            </a:r>
            <a:r>
              <a:rPr lang="ru-RU" sz="1700" dirty="0"/>
              <a:t> </a:t>
            </a:r>
            <a:r>
              <a:rPr lang="ru-RU" sz="1700" dirty="0" smtClean="0"/>
              <a:t>Каждый </a:t>
            </a:r>
            <a:r>
              <a:rPr lang="ru-RU" sz="1700" dirty="0"/>
              <a:t>сегмент имеет свой собственный сосудистый приток, отток и желчный </a:t>
            </a:r>
            <a:r>
              <a:rPr lang="ru-RU" sz="1700" dirty="0" smtClean="0"/>
              <a:t>дренаж.</a:t>
            </a:r>
            <a:r>
              <a:rPr lang="ru-RU" sz="1700" dirty="0"/>
              <a:t> В центре каждого сегмента есть ветвь воротной вены, печеночной артерии и желчного протока</a:t>
            </a:r>
            <a:r>
              <a:rPr lang="ru-RU" sz="1700" dirty="0" smtClean="0"/>
              <a:t>. Печеночные вены впадают и нижнюю полую вену.</a:t>
            </a:r>
            <a:endParaRPr lang="uk-UA" sz="1700" dirty="0" smtClean="0"/>
          </a:p>
          <a:p>
            <a:r>
              <a:rPr lang="uk-UA" sz="1700" dirty="0" smtClean="0"/>
              <a:t> </a:t>
            </a:r>
            <a:r>
              <a:rPr lang="ru-RU" sz="1700" b="1" dirty="0">
                <a:solidFill>
                  <a:srgbClr val="FFFF00"/>
                </a:solidFill>
              </a:rPr>
              <a:t>Правая печеночная вена</a:t>
            </a:r>
            <a:r>
              <a:rPr lang="ru-RU" sz="1700" dirty="0"/>
              <a:t> делит </a:t>
            </a:r>
            <a:r>
              <a:rPr lang="ru-RU" sz="1700" dirty="0" smtClean="0"/>
              <a:t>правую долю  </a:t>
            </a:r>
            <a:r>
              <a:rPr lang="ru-RU" sz="1700" dirty="0"/>
              <a:t>на </a:t>
            </a:r>
            <a:r>
              <a:rPr lang="ru-RU" sz="1700" dirty="0" smtClean="0"/>
              <a:t>передние </a:t>
            </a:r>
            <a:r>
              <a:rPr lang="ru-RU" sz="1700" dirty="0"/>
              <a:t>и </a:t>
            </a:r>
            <a:r>
              <a:rPr lang="ru-RU" sz="1700" dirty="0" smtClean="0"/>
              <a:t>задние </a:t>
            </a:r>
            <a:r>
              <a:rPr lang="ru-RU" sz="1700" dirty="0"/>
              <a:t>сегменты. </a:t>
            </a:r>
            <a:br>
              <a:rPr lang="ru-RU" sz="1700" dirty="0"/>
            </a:br>
            <a:r>
              <a:rPr lang="ru-RU" sz="1700" b="1" dirty="0">
                <a:solidFill>
                  <a:srgbClr val="FFFF00"/>
                </a:solidFill>
              </a:rPr>
              <a:t>Средняя печеночная вена</a:t>
            </a:r>
            <a:r>
              <a:rPr lang="ru-RU" sz="1700" dirty="0"/>
              <a:t> разделяет печень на правую и левую </a:t>
            </a:r>
            <a:r>
              <a:rPr lang="ru-RU" sz="1700" dirty="0" smtClean="0"/>
              <a:t>доли .Это разделение  </a:t>
            </a:r>
            <a:r>
              <a:rPr lang="ru-RU" sz="1700" dirty="0"/>
              <a:t>проходит от нижней полой вены до желчного пузыря. </a:t>
            </a:r>
            <a:br>
              <a:rPr lang="ru-RU" sz="1700" dirty="0"/>
            </a:br>
            <a:r>
              <a:rPr lang="en-US" sz="1700" b="1" dirty="0" err="1">
                <a:solidFill>
                  <a:srgbClr val="FFFF00"/>
                </a:solidFill>
              </a:rPr>
              <a:t>Falciform</a:t>
            </a:r>
            <a:r>
              <a:rPr lang="en-US" sz="1700" b="1" dirty="0">
                <a:solidFill>
                  <a:srgbClr val="FFFF00"/>
                </a:solidFill>
              </a:rPr>
              <a:t> ligament</a:t>
            </a:r>
            <a:r>
              <a:rPr lang="ru-RU" sz="1700" dirty="0"/>
              <a:t> </a:t>
            </a:r>
            <a:r>
              <a:rPr lang="ru-RU" sz="1700" dirty="0" smtClean="0"/>
              <a:t>отделяет левую долю </a:t>
            </a:r>
            <a:r>
              <a:rPr lang="ru-RU" sz="1700" dirty="0"/>
              <a:t>на медиальный сегмент IV и боковую часть - </a:t>
            </a:r>
            <a:r>
              <a:rPr lang="ru-RU" sz="1700" dirty="0" smtClean="0"/>
              <a:t>сегменты </a:t>
            </a:r>
            <a:r>
              <a:rPr lang="ru-RU" sz="1700" dirty="0"/>
              <a:t>II и III.</a:t>
            </a:r>
          </a:p>
          <a:p>
            <a:r>
              <a:rPr lang="ru-RU" sz="1700" b="1" dirty="0">
                <a:solidFill>
                  <a:srgbClr val="FFFF00"/>
                </a:solidFill>
              </a:rPr>
              <a:t>Портальная вена</a:t>
            </a:r>
            <a:r>
              <a:rPr lang="ru-RU" sz="1700" dirty="0"/>
              <a:t> </a:t>
            </a:r>
            <a:r>
              <a:rPr lang="ru-RU" sz="1700" dirty="0" smtClean="0"/>
              <a:t>разделяет  сегменты печени на верхние </a:t>
            </a:r>
            <a:r>
              <a:rPr lang="ru-RU" sz="1700" dirty="0"/>
              <a:t>и </a:t>
            </a:r>
            <a:r>
              <a:rPr lang="ru-RU" sz="1700" dirty="0" smtClean="0"/>
              <a:t>нижние.</a:t>
            </a:r>
            <a:r>
              <a:rPr lang="ru-RU" sz="1700" dirty="0"/>
              <a:t> </a:t>
            </a:r>
          </a:p>
        </p:txBody>
      </p:sp>
      <p:pic>
        <p:nvPicPr>
          <p:cNvPr id="1026" name="Picture 2" descr="Liver anatom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114" y="3805347"/>
            <a:ext cx="4038063" cy="2826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715" y="190978"/>
            <a:ext cx="4324863" cy="344598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7364" y="6562684"/>
            <a:ext cx="1876687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226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07243" y="57665"/>
            <a:ext cx="5881816" cy="642551"/>
          </a:xfrm>
        </p:spPr>
        <p:txBody>
          <a:bodyPr/>
          <a:lstStyle/>
          <a:p>
            <a:r>
              <a:rPr lang="uk-UA" b="1" dirty="0" err="1">
                <a:solidFill>
                  <a:srgbClr val="FFFF00"/>
                </a:solidFill>
              </a:rPr>
              <a:t>Нормальная</a:t>
            </a:r>
            <a:r>
              <a:rPr lang="uk-UA" b="1" dirty="0">
                <a:solidFill>
                  <a:srgbClr val="FFFF00"/>
                </a:solidFill>
              </a:rPr>
              <a:t> </a:t>
            </a:r>
            <a:r>
              <a:rPr lang="uk-UA" b="1" dirty="0" err="1">
                <a:solidFill>
                  <a:srgbClr val="FFFF00"/>
                </a:solidFill>
              </a:rPr>
              <a:t>анатомия</a:t>
            </a:r>
            <a:r>
              <a:rPr lang="uk-UA" b="1" dirty="0">
                <a:solidFill>
                  <a:srgbClr val="FFFF00"/>
                </a:solidFill>
              </a:rPr>
              <a:t> </a:t>
            </a:r>
            <a:r>
              <a:rPr lang="uk-UA" b="1" dirty="0" err="1">
                <a:solidFill>
                  <a:srgbClr val="FFFF00"/>
                </a:solidFill>
              </a:rPr>
              <a:t>печени</a:t>
            </a:r>
            <a:endParaRPr lang="uk-UA" dirty="0">
              <a:solidFill>
                <a:srgbClr val="FFFF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4040" y="988923"/>
            <a:ext cx="6500663" cy="5366826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779" y="3672336"/>
            <a:ext cx="2014924" cy="199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43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4443" y="205946"/>
            <a:ext cx="8926170" cy="543697"/>
          </a:xfrm>
        </p:spPr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</a:rPr>
              <a:t>Методы визуализации печени и ЖВП</a:t>
            </a:r>
            <a:endParaRPr lang="uk-UA" b="1" dirty="0">
              <a:solidFill>
                <a:srgbClr val="FFFF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273643" y="1079157"/>
            <a:ext cx="5987603" cy="4004358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buFontTx/>
              <a:buChar char="-"/>
            </a:pPr>
            <a:r>
              <a:rPr lang="ru-RU" sz="1600" b="1" dirty="0" smtClean="0"/>
              <a:t>Обзорная рентгенография</a:t>
            </a:r>
          </a:p>
          <a:p>
            <a:pPr marL="285750" indent="-285750">
              <a:buFontTx/>
              <a:buChar char="-"/>
            </a:pPr>
            <a:r>
              <a:rPr lang="ru-RU" sz="1600" b="1" dirty="0" smtClean="0"/>
              <a:t>УЗИ</a:t>
            </a:r>
          </a:p>
          <a:p>
            <a:pPr marL="285750" indent="-285750">
              <a:buFontTx/>
              <a:buChar char="-"/>
            </a:pPr>
            <a:r>
              <a:rPr lang="ru-RU" sz="1600" b="1" dirty="0"/>
              <a:t>Р</a:t>
            </a:r>
            <a:r>
              <a:rPr lang="ru-RU" sz="1600" b="1" dirty="0" smtClean="0"/>
              <a:t>ХПГ</a:t>
            </a:r>
          </a:p>
          <a:p>
            <a:pPr marL="285750" indent="-285750">
              <a:buFontTx/>
              <a:buChar char="-"/>
            </a:pPr>
            <a:r>
              <a:rPr lang="ru-RU" sz="1600" b="1" dirty="0" smtClean="0"/>
              <a:t>КТ</a:t>
            </a:r>
          </a:p>
          <a:p>
            <a:r>
              <a:rPr lang="ru-RU" sz="1600" b="1" dirty="0"/>
              <a:t> </a:t>
            </a:r>
            <a:r>
              <a:rPr lang="ru-RU" sz="1600" b="1" dirty="0" smtClean="0"/>
              <a:t>       </a:t>
            </a:r>
            <a:r>
              <a:rPr lang="ru-RU" sz="1600" b="1" dirty="0" err="1" smtClean="0"/>
              <a:t>нативное</a:t>
            </a:r>
            <a:r>
              <a:rPr lang="ru-RU" sz="1600" b="1" dirty="0" smtClean="0"/>
              <a:t>(</a:t>
            </a:r>
            <a:r>
              <a:rPr lang="ru-RU" sz="1600" b="1" dirty="0" err="1" smtClean="0"/>
              <a:t>бесконтрастное</a:t>
            </a:r>
            <a:r>
              <a:rPr lang="ru-RU" sz="1600" b="1" dirty="0" smtClean="0"/>
              <a:t>) исследование</a:t>
            </a:r>
          </a:p>
          <a:p>
            <a:r>
              <a:rPr lang="ru-RU" sz="1600" b="1" dirty="0"/>
              <a:t> </a:t>
            </a:r>
            <a:r>
              <a:rPr lang="ru-RU" sz="1600" b="1" dirty="0" smtClean="0"/>
              <a:t>       КТ-ангиография (планирование резекции)</a:t>
            </a:r>
          </a:p>
          <a:p>
            <a:r>
              <a:rPr lang="ru-RU" sz="1600" b="1" dirty="0"/>
              <a:t> </a:t>
            </a:r>
            <a:r>
              <a:rPr lang="ru-RU" sz="1600" b="1" dirty="0" smtClean="0"/>
              <a:t>       КТ с контрастным усилением</a:t>
            </a:r>
          </a:p>
          <a:p>
            <a:r>
              <a:rPr lang="ru-RU" sz="1600" b="1" dirty="0" smtClean="0"/>
              <a:t>-     МРТ</a:t>
            </a:r>
            <a:endParaRPr lang="en-US" sz="1600" b="1" dirty="0" smtClean="0"/>
          </a:p>
          <a:p>
            <a:r>
              <a:rPr lang="ru-RU" sz="1600" b="1" dirty="0" smtClean="0"/>
              <a:t>       </a:t>
            </a:r>
            <a:r>
              <a:rPr lang="ru-RU" sz="1600" b="1" dirty="0" err="1" smtClean="0"/>
              <a:t>нативное</a:t>
            </a:r>
            <a:r>
              <a:rPr lang="ru-RU" sz="1600" b="1" dirty="0" smtClean="0"/>
              <a:t> исследование</a:t>
            </a:r>
          </a:p>
          <a:p>
            <a:r>
              <a:rPr lang="ru-RU" sz="1600" b="1" dirty="0"/>
              <a:t> </a:t>
            </a:r>
            <a:r>
              <a:rPr lang="ru-RU" sz="1600" b="1" dirty="0" smtClean="0"/>
              <a:t>     контрастное исследование</a:t>
            </a:r>
          </a:p>
          <a:p>
            <a:r>
              <a:rPr lang="ru-RU" sz="1600" b="1" dirty="0"/>
              <a:t> </a:t>
            </a:r>
            <a:r>
              <a:rPr lang="ru-RU" sz="1600" b="1" dirty="0" smtClean="0"/>
              <a:t>      МРХПГ- МР-</a:t>
            </a:r>
            <a:r>
              <a:rPr lang="ru-RU" sz="1600" b="1" dirty="0" err="1" smtClean="0"/>
              <a:t>холангиопанкреатография</a:t>
            </a:r>
            <a:endParaRPr lang="ru-RU" sz="1600" b="1" dirty="0" smtClean="0"/>
          </a:p>
          <a:p>
            <a:pPr marL="285750" indent="-285750">
              <a:buFontTx/>
              <a:buChar char="-"/>
            </a:pPr>
            <a:r>
              <a:rPr lang="ru-RU" sz="1600" b="1" dirty="0" smtClean="0"/>
              <a:t>ПЭТ-КТ</a:t>
            </a:r>
            <a:endParaRPr lang="ru-RU" sz="1600" b="1" dirty="0"/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pPr marL="285750" indent="-285750">
              <a:buFontTx/>
              <a:buChar char="-"/>
            </a:pPr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586542" y="4736757"/>
            <a:ext cx="32435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Клиническая радиология , ДЖ.Некула,Отава,2012г., стр.106</a:t>
            </a:r>
            <a:endParaRPr lang="en-US" sz="1400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6542" y="1308337"/>
            <a:ext cx="3243522" cy="3257810"/>
          </a:xfrm>
        </p:spPr>
      </p:pic>
    </p:spTree>
    <p:extLst>
      <p:ext uri="{BB962C8B-B14F-4D97-AF65-F5344CB8AC3E}">
        <p14:creationId xmlns:p14="http://schemas.microsoft.com/office/powerpoint/2010/main" val="216243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4443" y="205946"/>
            <a:ext cx="8926170" cy="543697"/>
          </a:xfrm>
        </p:spPr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</a:rPr>
              <a:t>Методы визуализации печени и ЖВП</a:t>
            </a:r>
            <a:endParaRPr lang="uk-UA" b="1" dirty="0">
              <a:solidFill>
                <a:srgbClr val="FFFF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47" y="1296515"/>
            <a:ext cx="4168811" cy="348818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827447" y="4934465"/>
            <a:ext cx="36319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Клиническая радиология , ДЖ.Некула,Отава,2012г., стр.106</a:t>
            </a:r>
            <a:endParaRPr lang="en-US" dirty="0"/>
          </a:p>
        </p:txBody>
      </p:sp>
      <p:pic>
        <p:nvPicPr>
          <p:cNvPr id="10" name="Объект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865" y="1296515"/>
            <a:ext cx="6894579" cy="477919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5607" y="5140722"/>
            <a:ext cx="1734837" cy="1717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10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103" y="238898"/>
            <a:ext cx="8921578" cy="634314"/>
          </a:xfrm>
        </p:spPr>
        <p:txBody>
          <a:bodyPr/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Рекомендуемая тактика обследования</a:t>
            </a:r>
            <a:endParaRPr lang="uk-UA" sz="2800" b="1" dirty="0">
              <a:solidFill>
                <a:srgbClr val="FFFF0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103" y="3673660"/>
            <a:ext cx="4802658" cy="3038126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85103" y="1284559"/>
            <a:ext cx="4802658" cy="2492401"/>
          </a:xfrm>
        </p:spPr>
        <p:txBody>
          <a:bodyPr/>
          <a:lstStyle/>
          <a:p>
            <a:r>
              <a:rPr lang="ru-RU" dirty="0" smtClean="0"/>
              <a:t>Первичным методом обследования печени  и </a:t>
            </a:r>
            <a:r>
              <a:rPr lang="ru-RU" dirty="0" err="1" smtClean="0"/>
              <a:t>жвп</a:t>
            </a:r>
            <a:r>
              <a:rPr lang="ru-RU" dirty="0" smtClean="0"/>
              <a:t> является УЗИ.</a:t>
            </a:r>
          </a:p>
          <a:p>
            <a:r>
              <a:rPr lang="ru-RU" dirty="0" smtClean="0"/>
              <a:t>При неясных данных УЗИ выполняется МРТ или КТ с контрастным усилением.</a:t>
            </a:r>
          </a:p>
          <a:p>
            <a:r>
              <a:rPr lang="ru-RU" dirty="0" smtClean="0"/>
              <a:t>При подозрении на злокачественное образование показана пункционная биопсия под контролем УЗИ или КТ.</a:t>
            </a:r>
          </a:p>
          <a:p>
            <a:r>
              <a:rPr lang="ru-RU" dirty="0" smtClean="0"/>
              <a:t>При планировании оперативного вмешательства-КТ-ангиография </a:t>
            </a:r>
          </a:p>
          <a:p>
            <a:endParaRPr lang="uk-UA" dirty="0"/>
          </a:p>
        </p:txBody>
      </p:sp>
      <p:pic>
        <p:nvPicPr>
          <p:cNvPr id="5" name="Объект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714" y="1284559"/>
            <a:ext cx="5195888" cy="307984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761" y="4364401"/>
            <a:ext cx="1286054" cy="1209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7878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71351" y="123568"/>
            <a:ext cx="7628238" cy="584886"/>
          </a:xfrm>
        </p:spPr>
        <p:txBody>
          <a:bodyPr/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Травматическое поражение  печени</a:t>
            </a:r>
            <a:endParaRPr lang="uk-UA" sz="2800" b="1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18205" y="1046205"/>
            <a:ext cx="6334898" cy="4973595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rgbClr val="FFFF00"/>
                </a:solidFill>
              </a:rPr>
              <a:t>10% </a:t>
            </a:r>
            <a:r>
              <a:rPr lang="ru-RU" dirty="0"/>
              <a:t>приходится на травму ОБП.</a:t>
            </a:r>
          </a:p>
          <a:p>
            <a:r>
              <a:rPr lang="ru-RU" dirty="0" smtClean="0"/>
              <a:t>Травма </a:t>
            </a:r>
            <a:r>
              <a:rPr lang="ru-RU" dirty="0"/>
              <a:t>является </a:t>
            </a:r>
            <a:r>
              <a:rPr lang="ru-RU" dirty="0">
                <a:solidFill>
                  <a:srgbClr val="FFFF00"/>
                </a:solidFill>
              </a:rPr>
              <a:t>основной причиной смерти </a:t>
            </a:r>
            <a:r>
              <a:rPr lang="ru-RU" dirty="0"/>
              <a:t>в возрасте </a:t>
            </a:r>
            <a:r>
              <a:rPr lang="ru-RU" dirty="0" smtClean="0"/>
              <a:t>пациентов до </a:t>
            </a:r>
            <a:r>
              <a:rPr lang="ru-RU" dirty="0"/>
              <a:t>сорока лет. </a:t>
            </a:r>
            <a:r>
              <a:rPr lang="ru-RU" dirty="0" smtClean="0"/>
              <a:t>В </a:t>
            </a:r>
            <a:r>
              <a:rPr lang="ru-RU" dirty="0"/>
              <a:t>настоящее время наблюдается тенденция к неоперативному управлению тупой брюшной травмой. </a:t>
            </a:r>
            <a:endParaRPr lang="ru-RU" dirty="0" smtClean="0"/>
          </a:p>
          <a:p>
            <a:r>
              <a:rPr lang="ru-RU" dirty="0" smtClean="0"/>
              <a:t>Более </a:t>
            </a:r>
            <a:r>
              <a:rPr lang="ru-RU" dirty="0" smtClean="0">
                <a:solidFill>
                  <a:srgbClr val="FFFF00"/>
                </a:solidFill>
              </a:rPr>
              <a:t>80</a:t>
            </a:r>
            <a:r>
              <a:rPr lang="ru-RU" dirty="0">
                <a:solidFill>
                  <a:srgbClr val="FFFF00"/>
                </a:solidFill>
              </a:rPr>
              <a:t>% </a:t>
            </a:r>
            <a:r>
              <a:rPr lang="ru-RU" dirty="0"/>
              <a:t>поражения печени </a:t>
            </a:r>
            <a:r>
              <a:rPr lang="ru-RU" dirty="0" smtClean="0"/>
              <a:t>ведутся </a:t>
            </a:r>
            <a:r>
              <a:rPr lang="ru-RU" dirty="0" smtClean="0">
                <a:solidFill>
                  <a:srgbClr val="FFFF00"/>
                </a:solidFill>
              </a:rPr>
              <a:t>консервативно</a:t>
            </a:r>
            <a:r>
              <a:rPr lang="ru-RU" dirty="0" smtClean="0"/>
              <a:t> (без операции), т.к. в </a:t>
            </a:r>
            <a:r>
              <a:rPr lang="ru-RU" dirty="0"/>
              <a:t>долгосрочной </a:t>
            </a:r>
            <a:r>
              <a:rPr lang="ru-RU" dirty="0" smtClean="0"/>
              <a:t>перспективе </a:t>
            </a:r>
            <a:r>
              <a:rPr lang="ru-RU" dirty="0"/>
              <a:t>доказаны </a:t>
            </a:r>
            <a:r>
              <a:rPr lang="ru-RU" dirty="0" smtClean="0"/>
              <a:t>лучшие  </a:t>
            </a:r>
            <a:r>
              <a:rPr lang="ru-RU" dirty="0"/>
              <a:t>результаты </a:t>
            </a:r>
            <a:r>
              <a:rPr lang="ru-RU" dirty="0" smtClean="0"/>
              <a:t>, </a:t>
            </a:r>
            <a:r>
              <a:rPr lang="ru-RU" dirty="0"/>
              <a:t>связанные с </a:t>
            </a:r>
            <a:r>
              <a:rPr lang="ru-RU" dirty="0" smtClean="0"/>
              <a:t>органосберегающим лечением.</a:t>
            </a:r>
          </a:p>
          <a:p>
            <a:r>
              <a:rPr lang="ru-RU" dirty="0"/>
              <a:t>Отсроченные </a:t>
            </a:r>
            <a:r>
              <a:rPr lang="ru-RU" dirty="0">
                <a:solidFill>
                  <a:srgbClr val="FFFF00"/>
                </a:solidFill>
              </a:rPr>
              <a:t>осложнения</a:t>
            </a:r>
            <a:r>
              <a:rPr lang="ru-RU" dirty="0"/>
              <a:t> возникают у 10-25% всех пациентов и включают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-  кровоизлияние </a:t>
            </a:r>
            <a:r>
              <a:rPr lang="ru-RU" dirty="0"/>
              <a:t>(2-6%)</a:t>
            </a:r>
          </a:p>
          <a:p>
            <a:pPr marL="0" indent="0">
              <a:buNone/>
            </a:pPr>
            <a:r>
              <a:rPr lang="ru-RU" dirty="0" smtClean="0"/>
              <a:t>      -  печеночный </a:t>
            </a:r>
            <a:r>
              <a:rPr lang="ru-RU" dirty="0"/>
              <a:t>абсцесс (1-4%)</a:t>
            </a:r>
          </a:p>
          <a:p>
            <a:pPr marL="0" indent="0">
              <a:buNone/>
            </a:pPr>
            <a:r>
              <a:rPr lang="ru-RU" dirty="0" smtClean="0"/>
              <a:t>      -  билома</a:t>
            </a:r>
            <a:r>
              <a:rPr lang="ru-RU" dirty="0"/>
              <a:t> </a:t>
            </a:r>
          </a:p>
          <a:p>
            <a:endParaRPr lang="uk-UA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54227" y="3748216"/>
            <a:ext cx="5090984" cy="2817341"/>
          </a:xfrm>
        </p:spPr>
        <p:txBody>
          <a:bodyPr>
            <a:noAutofit/>
          </a:bodyPr>
          <a:lstStyle/>
          <a:p>
            <a:r>
              <a:rPr lang="ru-RU" sz="1200" dirty="0"/>
              <a:t>При травме печень является </a:t>
            </a:r>
            <a:r>
              <a:rPr lang="ru-RU" sz="1200" dirty="0" smtClean="0"/>
              <a:t>второй по частоте поражения из плотных органов брюшной </a:t>
            </a:r>
            <a:r>
              <a:rPr lang="ru-RU" sz="1200" dirty="0"/>
              <a:t>полости после </a:t>
            </a:r>
            <a:r>
              <a:rPr lang="ru-RU" sz="1200" dirty="0" smtClean="0"/>
              <a:t>селезенки .</a:t>
            </a:r>
            <a:r>
              <a:rPr lang="ru-RU" sz="1200" dirty="0"/>
              <a:t> </a:t>
            </a:r>
            <a:br>
              <a:rPr lang="ru-RU" sz="1200" dirty="0"/>
            </a:br>
            <a:r>
              <a:rPr lang="ru-RU" sz="1200" dirty="0" smtClean="0"/>
              <a:t>Поражение </a:t>
            </a:r>
            <a:r>
              <a:rPr lang="ru-RU" sz="1200" dirty="0"/>
              <a:t>печени является наиболее распространенной причиной </a:t>
            </a:r>
            <a:r>
              <a:rPr lang="ru-RU" sz="1200" dirty="0" smtClean="0"/>
              <a:t>смерти пациентов , подвергшихся травме, что объяснимо  наличием в </a:t>
            </a:r>
            <a:r>
              <a:rPr lang="ru-RU" sz="1200" dirty="0"/>
              <a:t>печени </a:t>
            </a:r>
            <a:r>
              <a:rPr lang="ru-RU" sz="1200" dirty="0" smtClean="0"/>
              <a:t>множества  </a:t>
            </a:r>
            <a:r>
              <a:rPr lang="ru-RU" sz="1200" dirty="0"/>
              <a:t>крупных сосудов, таких как </a:t>
            </a:r>
            <a:r>
              <a:rPr lang="ru-RU" sz="1200" dirty="0" smtClean="0"/>
              <a:t>IVC (нижняя полая вена), </a:t>
            </a:r>
            <a:r>
              <a:rPr lang="ru-RU" sz="1200" dirty="0"/>
              <a:t>печеночные вены, печеночная артерия и воротная вена.</a:t>
            </a:r>
            <a:br>
              <a:rPr lang="ru-RU" sz="1200" dirty="0"/>
            </a:br>
            <a:endParaRPr lang="ru-RU" sz="1200" dirty="0"/>
          </a:p>
          <a:p>
            <a:r>
              <a:rPr lang="ru-RU" sz="1200" dirty="0" smtClean="0"/>
              <a:t>Наиболее </a:t>
            </a:r>
            <a:r>
              <a:rPr lang="ru-RU" sz="1200" dirty="0"/>
              <a:t>часто </a:t>
            </a:r>
            <a:r>
              <a:rPr lang="ru-RU" sz="1200" dirty="0" smtClean="0"/>
              <a:t>поражаются  задние сегменты правой доли  </a:t>
            </a:r>
            <a:r>
              <a:rPr lang="ru-RU" sz="1200" dirty="0"/>
              <a:t>печени. </a:t>
            </a:r>
            <a:br>
              <a:rPr lang="ru-RU" sz="1200" dirty="0"/>
            </a:br>
            <a:r>
              <a:rPr lang="ru-RU" sz="1200" dirty="0"/>
              <a:t>Эта часть также включает в себя </a:t>
            </a:r>
            <a:r>
              <a:rPr lang="ru-RU" sz="1200" dirty="0" smtClean="0"/>
              <a:t>«голый»  </a:t>
            </a:r>
            <a:r>
              <a:rPr lang="ru-RU" sz="1200" dirty="0"/>
              <a:t>участок, </a:t>
            </a:r>
            <a:r>
              <a:rPr lang="ru-RU" sz="1200" dirty="0" smtClean="0"/>
              <a:t>что  </a:t>
            </a:r>
            <a:r>
              <a:rPr lang="ru-RU" sz="1200" dirty="0"/>
              <a:t>может привести к забрюшинному кровотечению, а не к кровотечению в брюшную полость.</a:t>
            </a:r>
          </a:p>
        </p:txBody>
      </p:sp>
      <p:pic>
        <p:nvPicPr>
          <p:cNvPr id="1026" name="Picture 2" descr="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10" y="842447"/>
            <a:ext cx="4191000" cy="2771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75" y="547131"/>
            <a:ext cx="1876687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2769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790" y="164756"/>
            <a:ext cx="9679460" cy="774357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FAST</a:t>
            </a:r>
            <a:r>
              <a:rPr lang="ru-RU" b="1" dirty="0" smtClean="0">
                <a:solidFill>
                  <a:srgbClr val="FFFF00"/>
                </a:solidFill>
              </a:rPr>
              <a:t>-</a:t>
            </a:r>
            <a:r>
              <a:rPr lang="ru-RU" dirty="0" smtClean="0">
                <a:solidFill>
                  <a:srgbClr val="FFFF00"/>
                </a:solidFill>
              </a:rPr>
              <a:t>протокол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smtClean="0"/>
              <a:t>–</a:t>
            </a:r>
            <a:r>
              <a:rPr lang="en-US" b="1" dirty="0" smtClean="0"/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F</a:t>
            </a:r>
            <a:r>
              <a:rPr lang="en-US" dirty="0" err="1" smtClean="0"/>
              <a:t>occussed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FFFF00"/>
                </a:solidFill>
              </a:rPr>
              <a:t>A</a:t>
            </a:r>
            <a:r>
              <a:rPr lang="en-US" dirty="0" smtClean="0"/>
              <a:t>ssessment</a:t>
            </a:r>
            <a:r>
              <a:rPr lang="en-US" b="1" dirty="0" smtClean="0"/>
              <a:t> </a:t>
            </a:r>
            <a:r>
              <a:rPr lang="en-US" dirty="0" smtClean="0"/>
              <a:t>with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FFFF00"/>
                </a:solidFill>
              </a:rPr>
              <a:t>S</a:t>
            </a:r>
            <a:r>
              <a:rPr lang="en-US" dirty="0" smtClean="0"/>
              <a:t>onography for </a:t>
            </a:r>
            <a:r>
              <a:rPr lang="en-US" b="1" dirty="0" smtClean="0">
                <a:solidFill>
                  <a:srgbClr val="FFFF00"/>
                </a:solidFill>
              </a:rPr>
              <a:t>T</a:t>
            </a:r>
            <a:r>
              <a:rPr lang="en-US" dirty="0" smtClean="0"/>
              <a:t>rauma</a:t>
            </a:r>
            <a:endParaRPr lang="uk-UA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100" y="1636593"/>
            <a:ext cx="4767146" cy="45720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7796" y="939113"/>
            <a:ext cx="5296928" cy="2899720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buFontTx/>
              <a:buChar char="-"/>
            </a:pPr>
            <a:r>
              <a:rPr lang="ru-RU" dirty="0" smtClean="0"/>
              <a:t>В настоящее время </a:t>
            </a:r>
            <a:r>
              <a:rPr lang="en-US" b="1" dirty="0">
                <a:solidFill>
                  <a:srgbClr val="FFFF00"/>
                </a:solidFill>
              </a:rPr>
              <a:t>FAST</a:t>
            </a:r>
            <a:r>
              <a:rPr lang="ru-RU" b="1" dirty="0"/>
              <a:t>-</a:t>
            </a:r>
            <a:r>
              <a:rPr lang="ru-RU" dirty="0"/>
              <a:t>протокол</a:t>
            </a:r>
            <a:r>
              <a:rPr lang="ru-RU" b="1" dirty="0"/>
              <a:t> </a:t>
            </a:r>
            <a:r>
              <a:rPr lang="ru-RU" dirty="0" smtClean="0"/>
              <a:t>включен рекомендации </a:t>
            </a:r>
            <a:r>
              <a:rPr lang="en-US" b="1" dirty="0" smtClean="0">
                <a:solidFill>
                  <a:srgbClr val="FFFF00"/>
                </a:solidFill>
              </a:rPr>
              <a:t>ATLS</a:t>
            </a:r>
            <a:r>
              <a:rPr lang="en-US" b="1" dirty="0" smtClean="0"/>
              <a:t> </a:t>
            </a:r>
            <a:r>
              <a:rPr lang="ru-RU" dirty="0"/>
              <a:t> </a:t>
            </a:r>
            <a:r>
              <a:rPr lang="ru-RU" dirty="0" smtClean="0"/>
              <a:t>как  обязательное начальное исследование пациента с тяжелой травмой, выполняемое одновременно с   реанимационными мероприятиями.</a:t>
            </a:r>
          </a:p>
          <a:p>
            <a:pPr marL="285750" indent="-285750">
              <a:buFontTx/>
              <a:buChar char="-"/>
            </a:pPr>
            <a:r>
              <a:rPr lang="en-US" b="1" dirty="0" smtClean="0">
                <a:solidFill>
                  <a:srgbClr val="FFFF00"/>
                </a:solidFill>
              </a:rPr>
              <a:t>ATLS</a:t>
            </a:r>
            <a:r>
              <a:rPr lang="en-US" dirty="0" smtClean="0"/>
              <a:t> ( </a:t>
            </a:r>
            <a:r>
              <a:rPr lang="en-US" b="1" dirty="0" smtClean="0"/>
              <a:t>A</a:t>
            </a:r>
            <a:r>
              <a:rPr lang="en-US" dirty="0" smtClean="0"/>
              <a:t>dvanced </a:t>
            </a:r>
            <a:r>
              <a:rPr lang="en-US" b="1" dirty="0" smtClean="0"/>
              <a:t>T</a:t>
            </a:r>
            <a:r>
              <a:rPr lang="en-US" dirty="0"/>
              <a:t>r</a:t>
            </a:r>
            <a:r>
              <a:rPr lang="en-US" dirty="0" smtClean="0"/>
              <a:t>auma </a:t>
            </a:r>
            <a:r>
              <a:rPr lang="en-US" b="1" dirty="0" smtClean="0"/>
              <a:t>L</a:t>
            </a:r>
            <a:r>
              <a:rPr lang="en-US" dirty="0" smtClean="0"/>
              <a:t>ife </a:t>
            </a:r>
            <a:r>
              <a:rPr lang="en-US" b="1" dirty="0" smtClean="0"/>
              <a:t>S</a:t>
            </a:r>
            <a:r>
              <a:rPr lang="en-US" dirty="0" smtClean="0"/>
              <a:t>upport) - </a:t>
            </a:r>
            <a:r>
              <a:rPr lang="ru-RU" dirty="0" smtClean="0"/>
              <a:t> программа действий , направленная на улучшение ведения больных с травмой</a:t>
            </a:r>
            <a:r>
              <a:rPr lang="en-US" dirty="0" smtClean="0"/>
              <a:t> </a:t>
            </a:r>
            <a:r>
              <a:rPr lang="ru-RU" dirty="0" smtClean="0"/>
              <a:t> во время начального обследования (</a:t>
            </a:r>
            <a:r>
              <a:rPr lang="en-US" dirty="0" smtClean="0"/>
              <a:t>American College of Surgeons Committee of Trauma </a:t>
            </a:r>
            <a:r>
              <a:rPr lang="ru-RU" dirty="0" smtClean="0"/>
              <a:t>, </a:t>
            </a:r>
            <a:r>
              <a:rPr lang="en-US" dirty="0" smtClean="0"/>
              <a:t>2008)</a:t>
            </a:r>
            <a:r>
              <a:rPr lang="ru-RU" dirty="0" smtClean="0"/>
              <a:t>.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Направлен на раннее выявление </a:t>
            </a:r>
            <a:r>
              <a:rPr lang="ru-RU" dirty="0" err="1" smtClean="0"/>
              <a:t>гемоперитонеума</a:t>
            </a:r>
            <a:r>
              <a:rPr lang="ru-RU" dirty="0" smtClean="0"/>
              <a:t>, контузии, печеночной гематомы, </a:t>
            </a:r>
            <a:r>
              <a:rPr lang="ru-RU" dirty="0" err="1" smtClean="0"/>
              <a:t>субкапсульной</a:t>
            </a:r>
            <a:r>
              <a:rPr lang="ru-RU" dirty="0" smtClean="0"/>
              <a:t> гематомы, разрыва и\или </a:t>
            </a:r>
            <a:r>
              <a:rPr lang="ru-RU" dirty="0" err="1" smtClean="0"/>
              <a:t>деваскуляризации</a:t>
            </a:r>
            <a:r>
              <a:rPr lang="ru-RU" dirty="0" smtClean="0"/>
              <a:t> органа.</a:t>
            </a:r>
            <a:endParaRPr lang="uk-UA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099" y="3922593"/>
            <a:ext cx="4458322" cy="232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7983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9741" y="131805"/>
            <a:ext cx="3542270" cy="889687"/>
          </a:xfrm>
        </p:spPr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</a:rPr>
              <a:t>УЗИ печени при травме</a:t>
            </a:r>
            <a:endParaRPr lang="uk-UA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52735" y="1507523"/>
            <a:ext cx="4448434" cy="37543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УЗИ </a:t>
            </a:r>
            <a:r>
              <a:rPr lang="ru-RU" dirty="0" smtClean="0">
                <a:solidFill>
                  <a:srgbClr val="FFFF00"/>
                </a:solidFill>
              </a:rPr>
              <a:t>позволяет</a:t>
            </a:r>
            <a:r>
              <a:rPr lang="ru-RU" dirty="0" smtClean="0"/>
              <a:t> выявлять: </a:t>
            </a:r>
          </a:p>
          <a:p>
            <a:pPr marL="0" indent="0">
              <a:buNone/>
            </a:pPr>
            <a:r>
              <a:rPr lang="ru-RU" dirty="0" smtClean="0"/>
              <a:t>    -участки контузии,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-внутрипеченочные гематомы ,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- </a:t>
            </a:r>
            <a:r>
              <a:rPr lang="ru-RU" dirty="0" err="1" smtClean="0"/>
              <a:t>субкапсулярные</a:t>
            </a:r>
            <a:r>
              <a:rPr lang="ru-RU" dirty="0" smtClean="0"/>
              <a:t> гематомы и </a:t>
            </a:r>
            <a:r>
              <a:rPr lang="ru-RU" dirty="0" err="1" smtClean="0"/>
              <a:t>биломы</a:t>
            </a:r>
            <a:r>
              <a:rPr lang="ru-RU" dirty="0" smtClean="0"/>
              <a:t>. </a:t>
            </a:r>
          </a:p>
          <a:p>
            <a:pPr marL="0" indent="0">
              <a:buNone/>
            </a:pPr>
            <a:r>
              <a:rPr lang="ru-RU" dirty="0" smtClean="0"/>
              <a:t>УЗИ </a:t>
            </a:r>
            <a:r>
              <a:rPr lang="ru-RU" dirty="0">
                <a:solidFill>
                  <a:srgbClr val="FFFF00"/>
                </a:solidFill>
              </a:rPr>
              <a:t>не позволяет </a:t>
            </a:r>
            <a:r>
              <a:rPr lang="ru-RU" dirty="0"/>
              <a:t>различить кровь (субкапсулярная гематома) и желчь (билома</a:t>
            </a:r>
            <a:r>
              <a:rPr lang="ru-RU" dirty="0" smtClean="0"/>
              <a:t>).</a:t>
            </a: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uk-UA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1233" y="5519351"/>
            <a:ext cx="5791200" cy="1005016"/>
          </a:xfrm>
        </p:spPr>
        <p:txBody>
          <a:bodyPr>
            <a:noAutofit/>
          </a:bodyPr>
          <a:lstStyle/>
          <a:p>
            <a:r>
              <a:rPr lang="ru-RU" b="1" dirty="0" smtClean="0"/>
              <a:t>-Вверху</a:t>
            </a:r>
            <a:r>
              <a:rPr lang="ru-RU" dirty="0" smtClean="0"/>
              <a:t>- </a:t>
            </a:r>
            <a:r>
              <a:rPr lang="ru-RU" dirty="0" err="1" smtClean="0"/>
              <a:t>субкапсулярное</a:t>
            </a:r>
            <a:r>
              <a:rPr lang="ru-RU" dirty="0" smtClean="0"/>
              <a:t> скопление жидкости.</a:t>
            </a:r>
          </a:p>
          <a:p>
            <a:r>
              <a:rPr lang="ru-RU" b="1" dirty="0" smtClean="0"/>
              <a:t>-Внизу</a:t>
            </a:r>
            <a:r>
              <a:rPr lang="ru-RU" dirty="0" smtClean="0"/>
              <a:t>- внутрипеченочная гематома.</a:t>
            </a:r>
            <a:endParaRPr lang="uk-UA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24" y="3212194"/>
            <a:ext cx="6299419" cy="204968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23" y="691978"/>
            <a:ext cx="6299419" cy="1966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403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26443" y="164756"/>
            <a:ext cx="4744994" cy="626075"/>
          </a:xfrm>
        </p:spPr>
        <p:txBody>
          <a:bodyPr/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КТ  при травме печени</a:t>
            </a:r>
            <a:endParaRPr lang="uk-UA" sz="2800" b="1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07459" y="1235676"/>
            <a:ext cx="6647936" cy="3680153"/>
          </a:xfrm>
        </p:spPr>
        <p:txBody>
          <a:bodyPr>
            <a:normAutofit/>
          </a:bodyPr>
          <a:lstStyle/>
          <a:p>
            <a:r>
              <a:rPr lang="ru-RU" dirty="0"/>
              <a:t>КТ используется для </a:t>
            </a:r>
            <a:r>
              <a:rPr lang="ru-RU" dirty="0" smtClean="0">
                <a:solidFill>
                  <a:srgbClr val="FFFF00"/>
                </a:solidFill>
              </a:rPr>
              <a:t>первичной оценки состояния </a:t>
            </a:r>
            <a:r>
              <a:rPr lang="ru-RU" dirty="0" smtClean="0"/>
              <a:t>пациентов </a:t>
            </a:r>
            <a:r>
              <a:rPr lang="ru-RU" b="1" dirty="0"/>
              <a:t>с </a:t>
            </a:r>
            <a:r>
              <a:rPr lang="ru-RU" b="1" dirty="0">
                <a:solidFill>
                  <a:srgbClr val="FFFF00"/>
                </a:solidFill>
              </a:rPr>
              <a:t>тупой травмой </a:t>
            </a:r>
            <a:r>
              <a:rPr lang="ru-RU" dirty="0" smtClean="0"/>
              <a:t>и </a:t>
            </a:r>
            <a:r>
              <a:rPr lang="ru-RU" dirty="0"/>
              <a:t>для </a:t>
            </a:r>
            <a:r>
              <a:rPr lang="ru-RU" dirty="0" smtClean="0"/>
              <a:t>наблюдения в динамике.</a:t>
            </a:r>
            <a:r>
              <a:rPr lang="ru-RU" dirty="0"/>
              <a:t> </a:t>
            </a:r>
            <a:endParaRPr lang="ru-RU" dirty="0" smtClean="0"/>
          </a:p>
          <a:p>
            <a:r>
              <a:rPr lang="ru-RU" dirty="0" smtClean="0"/>
              <a:t>КТ </a:t>
            </a:r>
            <a:r>
              <a:rPr lang="ru-RU" dirty="0"/>
              <a:t>также все чаще используется для </a:t>
            </a:r>
            <a:r>
              <a:rPr lang="ru-RU" dirty="0" smtClean="0"/>
              <a:t>оценки </a:t>
            </a:r>
            <a:r>
              <a:rPr lang="ru-RU" b="1" dirty="0" smtClean="0">
                <a:solidFill>
                  <a:srgbClr val="FFFF00"/>
                </a:solidFill>
              </a:rPr>
              <a:t>проникающей </a:t>
            </a:r>
            <a:r>
              <a:rPr lang="ru-RU" b="1" dirty="0">
                <a:solidFill>
                  <a:srgbClr val="FFFF00"/>
                </a:solidFill>
              </a:rPr>
              <a:t>травмы</a:t>
            </a:r>
            <a:r>
              <a:rPr lang="ru-RU" b="1" dirty="0"/>
              <a:t>, </a:t>
            </a:r>
            <a:r>
              <a:rPr lang="ru-RU" dirty="0"/>
              <a:t>которая традиционно оценивалась </a:t>
            </a:r>
            <a:r>
              <a:rPr lang="ru-RU" dirty="0" smtClean="0"/>
              <a:t>как оперируемая.</a:t>
            </a:r>
          </a:p>
          <a:p>
            <a:r>
              <a:rPr lang="ru-RU" dirty="0" smtClean="0"/>
              <a:t>КТ необходима </a:t>
            </a:r>
            <a:r>
              <a:rPr lang="ru-RU" dirty="0" smtClean="0">
                <a:solidFill>
                  <a:srgbClr val="FFFF00"/>
                </a:solidFill>
              </a:rPr>
              <a:t>для исключения/определения </a:t>
            </a:r>
            <a:r>
              <a:rPr lang="ru-RU" dirty="0" smtClean="0"/>
              <a:t>отдаленных </a:t>
            </a:r>
            <a:r>
              <a:rPr lang="ru-RU" dirty="0" smtClean="0">
                <a:solidFill>
                  <a:srgbClr val="FFFF00"/>
                </a:solidFill>
              </a:rPr>
              <a:t>осложнений</a:t>
            </a:r>
            <a:r>
              <a:rPr lang="ru-RU" dirty="0" smtClean="0"/>
              <a:t>.</a:t>
            </a:r>
          </a:p>
          <a:p>
            <a:endParaRPr lang="uk-UA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3211" y="5023688"/>
            <a:ext cx="5730983" cy="1772529"/>
          </a:xfrm>
        </p:spPr>
        <p:txBody>
          <a:bodyPr>
            <a:noAutofit/>
          </a:bodyPr>
          <a:lstStyle/>
          <a:p>
            <a:r>
              <a:rPr lang="ru-RU" b="1" dirty="0" smtClean="0"/>
              <a:t>Зеленая </a:t>
            </a:r>
            <a:r>
              <a:rPr lang="ru-RU" dirty="0" smtClean="0"/>
              <a:t>стрелка- </a:t>
            </a:r>
            <a:r>
              <a:rPr lang="ru-RU" dirty="0" smtClean="0">
                <a:solidFill>
                  <a:srgbClr val="FFFF00"/>
                </a:solidFill>
              </a:rPr>
              <a:t>внутрипеченочная гематома</a:t>
            </a:r>
            <a:r>
              <a:rPr lang="ru-RU" dirty="0"/>
              <a:t>.</a:t>
            </a:r>
            <a:endParaRPr lang="en-US" dirty="0" smtClean="0"/>
          </a:p>
          <a:p>
            <a:r>
              <a:rPr lang="ru-RU" b="1" dirty="0" smtClean="0"/>
              <a:t>Желтая</a:t>
            </a:r>
            <a:r>
              <a:rPr lang="ru-RU" dirty="0" smtClean="0"/>
              <a:t> стрелка-</a:t>
            </a:r>
            <a:r>
              <a:rPr lang="ru-RU" dirty="0" err="1" smtClean="0">
                <a:solidFill>
                  <a:srgbClr val="FFFF00"/>
                </a:solidFill>
              </a:rPr>
              <a:t>лацерация</a:t>
            </a:r>
            <a:r>
              <a:rPr lang="ru-RU" dirty="0" smtClean="0"/>
              <a:t> , проходящая через левую портальную вену. Можно было думать о её разрыве , но обе доли  печени накапливают контраст, значит нет </a:t>
            </a:r>
            <a:r>
              <a:rPr lang="ru-RU" dirty="0" err="1" smtClean="0"/>
              <a:t>деваскуляризация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Синяя </a:t>
            </a:r>
            <a:r>
              <a:rPr lang="ru-RU" dirty="0" smtClean="0"/>
              <a:t>стрелка- участок </a:t>
            </a:r>
            <a:r>
              <a:rPr lang="ru-RU" dirty="0" smtClean="0">
                <a:solidFill>
                  <a:srgbClr val="FFFF00"/>
                </a:solidFill>
              </a:rPr>
              <a:t>контузии</a:t>
            </a:r>
            <a:r>
              <a:rPr lang="ru-RU" dirty="0" smtClean="0"/>
              <a:t>. По передней поверхности печени определяется жидкость (кровь)-</a:t>
            </a:r>
            <a:r>
              <a:rPr lang="ru-RU" dirty="0" err="1" smtClean="0"/>
              <a:t>гемоперитонеум</a:t>
            </a:r>
            <a:r>
              <a:rPr lang="ru-RU" dirty="0" smtClean="0"/>
              <a:t>.</a:t>
            </a:r>
          </a:p>
          <a:p>
            <a:endParaRPr lang="uk-UA" dirty="0"/>
          </a:p>
        </p:txBody>
      </p:sp>
      <p:pic>
        <p:nvPicPr>
          <p:cNvPr id="2050" name="Picture 2" descr=",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66" y="477795"/>
            <a:ext cx="4191000" cy="2171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66" y="2804671"/>
            <a:ext cx="4204121" cy="206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25522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6184" y="90616"/>
            <a:ext cx="5379307" cy="626077"/>
          </a:xfrm>
        </p:spPr>
        <p:txBody>
          <a:bodyPr/>
          <a:lstStyle/>
          <a:p>
            <a:r>
              <a:rPr lang="ru-RU" sz="3200" b="1" dirty="0">
                <a:solidFill>
                  <a:srgbClr val="FFFF00"/>
                </a:solidFill>
              </a:rPr>
              <a:t>КТ  при травме печени</a:t>
            </a:r>
            <a:endParaRPr lang="uk-UA" sz="3200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48649" y="988540"/>
            <a:ext cx="5016842" cy="5031259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Классификация </a:t>
            </a:r>
            <a:r>
              <a:rPr lang="ru-RU" dirty="0" smtClean="0">
                <a:solidFill>
                  <a:srgbClr val="FFFF00"/>
                </a:solidFill>
              </a:rPr>
              <a:t>общепринята</a:t>
            </a:r>
            <a:r>
              <a:rPr lang="ru-RU" dirty="0" smtClean="0"/>
              <a:t> хирургами сегодня.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Недостатки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r>
              <a:rPr lang="ru-RU" dirty="0" smtClean="0"/>
              <a:t>- Часто </a:t>
            </a:r>
            <a:r>
              <a:rPr lang="ru-RU" dirty="0"/>
              <a:t>недооценивает степень травматизма.</a:t>
            </a:r>
          </a:p>
          <a:p>
            <a:pPr marL="0" indent="0">
              <a:buNone/>
            </a:pPr>
            <a:r>
              <a:rPr lang="ru-RU" dirty="0" smtClean="0"/>
              <a:t>- Значительная </a:t>
            </a:r>
            <a:r>
              <a:rPr lang="ru-RU" dirty="0"/>
              <a:t>изменчивость </a:t>
            </a:r>
            <a:r>
              <a:rPr lang="ru-RU" dirty="0" smtClean="0"/>
              <a:t> в интерпретации медперсоналом.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- Не </a:t>
            </a:r>
            <a:r>
              <a:rPr lang="ru-RU" dirty="0"/>
              <a:t>включает:</a:t>
            </a:r>
          </a:p>
          <a:p>
            <a:pPr lvl="1"/>
            <a:r>
              <a:rPr lang="ru-RU" dirty="0"/>
              <a:t>а</a:t>
            </a:r>
            <a:r>
              <a:rPr lang="ru-RU" dirty="0" smtClean="0"/>
              <a:t>ктивное </a:t>
            </a:r>
            <a:r>
              <a:rPr lang="ru-RU" dirty="0"/>
              <a:t>кровотечение</a:t>
            </a:r>
          </a:p>
          <a:p>
            <a:pPr lvl="1"/>
            <a:r>
              <a:rPr lang="ru-RU" dirty="0" smtClean="0"/>
              <a:t>контузию</a:t>
            </a:r>
            <a:endParaRPr lang="ru-RU" dirty="0"/>
          </a:p>
          <a:p>
            <a:pPr lvl="1"/>
            <a:r>
              <a:rPr lang="ru-RU" dirty="0"/>
              <a:t>п</a:t>
            </a:r>
            <a:r>
              <a:rPr lang="ru-RU" dirty="0" smtClean="0"/>
              <a:t>осттравматические </a:t>
            </a:r>
            <a:r>
              <a:rPr lang="ru-RU" dirty="0"/>
              <a:t>инфаркты</a:t>
            </a:r>
          </a:p>
          <a:p>
            <a:pPr marL="0" indent="0">
              <a:buNone/>
            </a:pPr>
            <a:r>
              <a:rPr lang="ru-RU" dirty="0" smtClean="0"/>
              <a:t>- </a:t>
            </a:r>
            <a:r>
              <a:rPr lang="ru-RU" b="1" dirty="0" smtClean="0"/>
              <a:t>Самое </a:t>
            </a:r>
            <a:r>
              <a:rPr lang="ru-RU" b="1" dirty="0"/>
              <a:t>главное</a:t>
            </a:r>
            <a:r>
              <a:rPr lang="ru-RU" dirty="0"/>
              <a:t>: </a:t>
            </a:r>
            <a:r>
              <a:rPr lang="ru-RU" dirty="0" smtClean="0"/>
              <a:t>не годится для прогнозируемой </a:t>
            </a:r>
            <a:r>
              <a:rPr lang="ru-RU" dirty="0"/>
              <a:t>ценности </a:t>
            </a:r>
            <a:r>
              <a:rPr lang="ru-RU" dirty="0" smtClean="0"/>
              <a:t> неоперативного ведения пациента </a:t>
            </a:r>
            <a:r>
              <a:rPr lang="ru-RU" dirty="0"/>
              <a:t>(NOM).</a:t>
            </a:r>
          </a:p>
          <a:p>
            <a:endParaRPr lang="uk-UA" dirty="0"/>
          </a:p>
        </p:txBody>
      </p:sp>
      <p:pic>
        <p:nvPicPr>
          <p:cNvPr id="3074" name="Picture 2" descr=",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16" y="214184"/>
            <a:ext cx="4191000" cy="2324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479317" y="5461686"/>
            <a:ext cx="4191000" cy="1252151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Травма печени  </a:t>
            </a:r>
            <a:r>
              <a:rPr lang="ru-RU" dirty="0" smtClean="0">
                <a:solidFill>
                  <a:srgbClr val="FFFF00"/>
                </a:solidFill>
              </a:rPr>
              <a:t>редко бывает изолированной</a:t>
            </a:r>
            <a:r>
              <a:rPr lang="ru-RU" dirty="0" smtClean="0"/>
              <a:t>. Следует учитывать  травму в целом.</a:t>
            </a:r>
          </a:p>
          <a:p>
            <a:r>
              <a:rPr lang="ru-RU" dirty="0" err="1" smtClean="0"/>
              <a:t>Гемоперитонеум</a:t>
            </a:r>
            <a:r>
              <a:rPr lang="ru-RU" dirty="0" smtClean="0"/>
              <a:t> вокруг печени и селезенки, </a:t>
            </a:r>
            <a:r>
              <a:rPr lang="ru-RU" dirty="0" err="1" smtClean="0"/>
              <a:t>лацерация</a:t>
            </a:r>
            <a:r>
              <a:rPr lang="ru-RU" dirty="0" smtClean="0"/>
              <a:t> ( разрыв) селезенки, </a:t>
            </a:r>
            <a:r>
              <a:rPr lang="ru-RU" dirty="0" err="1" smtClean="0">
                <a:solidFill>
                  <a:srgbClr val="FFFF00"/>
                </a:solidFill>
              </a:rPr>
              <a:t>экстравазация</a:t>
            </a:r>
            <a:r>
              <a:rPr lang="ru-RU" dirty="0" smtClean="0"/>
              <a:t> контраста ( продолженное кровотечение)-синяя стрелка.</a:t>
            </a:r>
          </a:p>
          <a:p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076" y="2842536"/>
            <a:ext cx="4153480" cy="2314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9873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3" y="164758"/>
            <a:ext cx="8825660" cy="708454"/>
          </a:xfrm>
        </p:spPr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Неотложные состояния в </a:t>
            </a:r>
            <a:r>
              <a:rPr lang="en-US" b="1" dirty="0">
                <a:solidFill>
                  <a:srgbClr val="FFFF00"/>
                </a:solidFill>
              </a:rPr>
              <a:t>RUQ</a:t>
            </a:r>
            <a:br>
              <a:rPr lang="en-US" b="1" dirty="0">
                <a:solidFill>
                  <a:srgbClr val="FFFF00"/>
                </a:solidFill>
              </a:rPr>
            </a:br>
            <a:r>
              <a:rPr lang="ru-RU" b="1" dirty="0" smtClean="0">
                <a:solidFill>
                  <a:srgbClr val="FFFF00"/>
                </a:solidFill>
              </a:rPr>
              <a:t>(правого верхнего квадранта ОБП)</a:t>
            </a:r>
            <a:endParaRPr lang="uk-UA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19134" y="873212"/>
            <a:ext cx="6153665" cy="5146588"/>
          </a:xfrm>
        </p:spPr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Острая боль </a:t>
            </a:r>
            <a:r>
              <a:rPr lang="ru-RU" dirty="0" smtClean="0"/>
              <a:t>в правом верхнем квадранте ОБП в первую строчку диагностического ряда выносит </a:t>
            </a:r>
            <a:r>
              <a:rPr lang="ru-RU" dirty="0" smtClean="0">
                <a:solidFill>
                  <a:srgbClr val="FFFF00"/>
                </a:solidFill>
              </a:rPr>
              <a:t>острый холецистит</a:t>
            </a:r>
            <a:r>
              <a:rPr lang="ru-RU" dirty="0" smtClean="0"/>
              <a:t>.</a:t>
            </a:r>
          </a:p>
          <a:p>
            <a:r>
              <a:rPr lang="ru-RU" dirty="0" smtClean="0"/>
              <a:t>Диагноз не может быть снят </a:t>
            </a:r>
            <a:r>
              <a:rPr lang="ru-RU" dirty="0" smtClean="0">
                <a:solidFill>
                  <a:srgbClr val="FFFF00"/>
                </a:solidFill>
              </a:rPr>
              <a:t>пока не доказана другая причина</a:t>
            </a:r>
            <a:r>
              <a:rPr lang="ru-RU" dirty="0" smtClean="0"/>
              <a:t>  острой боли.</a:t>
            </a:r>
          </a:p>
          <a:p>
            <a:r>
              <a:rPr lang="ru-RU" dirty="0" smtClean="0"/>
              <a:t>Предпочтительно начинать обследование пациента с УЗИ.</a:t>
            </a:r>
          </a:p>
          <a:p>
            <a:r>
              <a:rPr lang="ru-RU" dirty="0" smtClean="0"/>
              <a:t>УЗИ –</a:t>
            </a:r>
            <a:r>
              <a:rPr lang="ru-RU" b="1" dirty="0" smtClean="0">
                <a:solidFill>
                  <a:srgbClr val="FFFF00"/>
                </a:solidFill>
              </a:rPr>
              <a:t>ЗОЛОТОЙ стандарт </a:t>
            </a:r>
            <a:r>
              <a:rPr lang="ru-RU" dirty="0" smtClean="0"/>
              <a:t>для выявления конкрементов ЖП и протоков - 100% случаев, КТ- </a:t>
            </a:r>
            <a:r>
              <a:rPr lang="en-US" dirty="0" smtClean="0"/>
              <a:t>8</a:t>
            </a:r>
            <a:r>
              <a:rPr lang="ru-RU" dirty="0" smtClean="0"/>
              <a:t>0% </a:t>
            </a:r>
            <a:r>
              <a:rPr lang="en-US" dirty="0" smtClean="0"/>
              <a:t>(</a:t>
            </a:r>
            <a:r>
              <a:rPr lang="ru-RU" dirty="0" smtClean="0"/>
              <a:t>в т.к. плотность камней может совпадать с плотностью желчи\</a:t>
            </a:r>
            <a:r>
              <a:rPr lang="en-US" dirty="0" smtClean="0"/>
              <a:t> </a:t>
            </a:r>
            <a:r>
              <a:rPr lang="ru-RU" dirty="0" smtClean="0"/>
              <a:t>сланжа</a:t>
            </a:r>
            <a:r>
              <a:rPr lang="en-US" dirty="0" smtClean="0"/>
              <a:t> </a:t>
            </a:r>
            <a:r>
              <a:rPr lang="ru-RU" dirty="0" smtClean="0"/>
              <a:t>).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7221" y="4720971"/>
            <a:ext cx="4176583" cy="1303908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Продольная и поперечная </a:t>
            </a:r>
            <a:r>
              <a:rPr lang="ru-RU" dirty="0" smtClean="0"/>
              <a:t>УЗИ </a:t>
            </a:r>
            <a:r>
              <a:rPr lang="ru-RU" dirty="0"/>
              <a:t>показывают </a:t>
            </a:r>
            <a:r>
              <a:rPr lang="ru-RU" dirty="0">
                <a:solidFill>
                  <a:srgbClr val="FFFF00"/>
                </a:solidFill>
              </a:rPr>
              <a:t>утолщенную стенку </a:t>
            </a:r>
            <a:r>
              <a:rPr lang="ru-RU" dirty="0"/>
              <a:t>желчного </a:t>
            </a:r>
            <a:r>
              <a:rPr lang="ru-RU" dirty="0" smtClean="0"/>
              <a:t>пузыря (больше 5 мм),</a:t>
            </a:r>
            <a:r>
              <a:rPr lang="ru-RU" dirty="0" smtClean="0">
                <a:solidFill>
                  <a:srgbClr val="FFFF00"/>
                </a:solidFill>
              </a:rPr>
              <a:t>увеличение размеров </a:t>
            </a:r>
            <a:r>
              <a:rPr lang="ru-RU" dirty="0" smtClean="0"/>
              <a:t>ЖП, </a:t>
            </a:r>
            <a:r>
              <a:rPr lang="ru-RU" dirty="0" smtClean="0">
                <a:solidFill>
                  <a:srgbClr val="FFFF00"/>
                </a:solidFill>
              </a:rPr>
              <a:t>неоднородность </a:t>
            </a:r>
            <a:r>
              <a:rPr lang="ru-RU" dirty="0" smtClean="0"/>
              <a:t>его содержимого.</a:t>
            </a:r>
          </a:p>
          <a:p>
            <a:r>
              <a:rPr lang="ru-RU" dirty="0"/>
              <a:t> Желчный пузырь </a:t>
            </a:r>
            <a:r>
              <a:rPr lang="ru-RU" dirty="0">
                <a:solidFill>
                  <a:srgbClr val="FFFF00"/>
                </a:solidFill>
              </a:rPr>
              <a:t>несжимаемый </a:t>
            </a:r>
            <a:r>
              <a:rPr lang="ru-RU" dirty="0"/>
              <a:t>(«</a:t>
            </a:r>
            <a:r>
              <a:rPr lang="ru-RU" dirty="0" err="1"/>
              <a:t>гидропический</a:t>
            </a:r>
            <a:r>
              <a:rPr lang="ru-RU" dirty="0" smtClean="0"/>
              <a:t>»), «вдавливается» </a:t>
            </a:r>
            <a:r>
              <a:rPr lang="ru-RU" dirty="0"/>
              <a:t>в </a:t>
            </a:r>
            <a:r>
              <a:rPr lang="ru-RU" dirty="0" smtClean="0"/>
              <a:t>переднюю брюшную стенку </a:t>
            </a:r>
            <a:r>
              <a:rPr lang="ru-RU" dirty="0"/>
              <a:t>(наконечники стрел).</a:t>
            </a:r>
            <a:endParaRPr lang="uk-UA" dirty="0"/>
          </a:p>
        </p:txBody>
      </p:sp>
      <p:pic>
        <p:nvPicPr>
          <p:cNvPr id="1026" name="Picture 2" descr="ÑÐ¾Ð»ÐµÑÐ¸ÑÑÐ¸Ñ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44" y="2350183"/>
            <a:ext cx="4250061" cy="2192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Ð¢Ð°Ð±Ð»Ð¸ÑÐ°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44" y="1086191"/>
            <a:ext cx="4250061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85443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86" y="324539"/>
            <a:ext cx="4172532" cy="628737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868562" y="324538"/>
            <a:ext cx="5453449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Неотложные состояния в </a:t>
            </a:r>
            <a:r>
              <a:rPr lang="en-US" sz="2800" b="1" dirty="0" smtClean="0">
                <a:solidFill>
                  <a:srgbClr val="FFFF00"/>
                </a:solidFill>
              </a:rPr>
              <a:t>RUQ</a:t>
            </a:r>
            <a:r>
              <a:rPr lang="ru-RU" sz="2800" b="1" dirty="0" smtClean="0">
                <a:solidFill>
                  <a:srgbClr val="FFFF00"/>
                </a:solidFill>
              </a:rPr>
              <a:t>.  </a:t>
            </a:r>
            <a:r>
              <a:rPr lang="ru-RU" sz="2800" b="1" dirty="0">
                <a:solidFill>
                  <a:srgbClr val="FFFF00"/>
                </a:solidFill>
              </a:rPr>
              <a:t>Острый холецистит.</a:t>
            </a:r>
            <a:r>
              <a:rPr lang="en-US" b="1" dirty="0"/>
              <a:t/>
            </a:r>
            <a:br>
              <a:rPr lang="en-US" b="1" dirty="0"/>
            </a:br>
            <a:endParaRPr lang="ru-RU" b="1" dirty="0" smtClean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338" y="3618470"/>
            <a:ext cx="3176446" cy="247848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494638" y="1291020"/>
            <a:ext cx="608776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Камни ЖП –наиболее частая причина острого холецистита (95%).</a:t>
            </a:r>
          </a:p>
          <a:p>
            <a:r>
              <a:rPr lang="ru-RU" b="1" dirty="0" smtClean="0"/>
              <a:t>Клинически</a:t>
            </a:r>
            <a:r>
              <a:rPr lang="ru-RU" dirty="0" smtClean="0"/>
              <a:t>: нарастающая боль в </a:t>
            </a:r>
            <a:r>
              <a:rPr lang="en-US" b="1" dirty="0" smtClean="0"/>
              <a:t>RUQ</a:t>
            </a:r>
            <a:r>
              <a:rPr lang="ru-RU" b="1" dirty="0" smtClean="0"/>
              <a:t> </a:t>
            </a:r>
            <a:r>
              <a:rPr lang="ru-RU" dirty="0" smtClean="0"/>
              <a:t>с возможной иррадиацией в плечо и\или лопатку (при желчной колике-боль интермиттиющая), тошнота ,рвота ,подъем температуры.</a:t>
            </a:r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466" y="3264874"/>
            <a:ext cx="3849016" cy="3390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4213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68562" y="324538"/>
            <a:ext cx="5453449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Неотложные состояния в </a:t>
            </a:r>
            <a:r>
              <a:rPr lang="en-US" sz="2800" b="1" dirty="0" smtClean="0">
                <a:solidFill>
                  <a:srgbClr val="FFFF00"/>
                </a:solidFill>
              </a:rPr>
              <a:t>RUQ</a:t>
            </a:r>
            <a:r>
              <a:rPr lang="ru-RU" sz="2800" b="1" dirty="0" smtClean="0">
                <a:solidFill>
                  <a:srgbClr val="FFFF00"/>
                </a:solidFill>
              </a:rPr>
              <a:t>.  </a:t>
            </a:r>
            <a:r>
              <a:rPr lang="ru-RU" sz="2800" b="1" dirty="0">
                <a:solidFill>
                  <a:srgbClr val="FFFF00"/>
                </a:solidFill>
              </a:rPr>
              <a:t>Острый холецистит.</a:t>
            </a:r>
            <a:r>
              <a:rPr lang="en-US" b="1" dirty="0"/>
              <a:t/>
            </a:r>
            <a:br>
              <a:rPr lang="en-US" b="1" dirty="0"/>
            </a:br>
            <a:endParaRPr lang="ru-RU" b="1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453081" y="1779374"/>
            <a:ext cx="11129319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err="1">
                <a:solidFill>
                  <a:srgbClr val="FFFF00"/>
                </a:solidFill>
              </a:rPr>
              <a:t>Акалькулезный</a:t>
            </a:r>
            <a:r>
              <a:rPr lang="ru-RU" sz="2800" b="1" i="1" dirty="0">
                <a:solidFill>
                  <a:srgbClr val="FFFF00"/>
                </a:solidFill>
              </a:rPr>
              <a:t> холецистит </a:t>
            </a:r>
            <a:r>
              <a:rPr lang="ru-RU" sz="2400" dirty="0"/>
              <a:t>- запутанная сущность</a:t>
            </a:r>
            <a:r>
              <a:rPr lang="ru-RU" sz="2400" dirty="0" smtClean="0"/>
              <a:t>.</a:t>
            </a:r>
          </a:p>
          <a:p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Истинный </a:t>
            </a:r>
            <a:r>
              <a:rPr lang="ru-RU" sz="2400" dirty="0" err="1"/>
              <a:t>акалькулезный</a:t>
            </a:r>
            <a:r>
              <a:rPr lang="ru-RU" sz="2400" dirty="0"/>
              <a:t> </a:t>
            </a:r>
            <a:r>
              <a:rPr lang="ru-RU" sz="2400" dirty="0" err="1"/>
              <a:t>необструктивный</a:t>
            </a:r>
            <a:r>
              <a:rPr lang="ru-RU" sz="2400" dirty="0"/>
              <a:t> холецистит встречается крайне редко и является результатом первичного ишемического некроза желчного пузыря из-за эпизода с низким кровотоком, сравнимого с </a:t>
            </a:r>
            <a:r>
              <a:rPr lang="ru-RU" sz="2400" dirty="0" err="1"/>
              <a:t>необструктивной</a:t>
            </a:r>
            <a:r>
              <a:rPr lang="ru-RU" sz="2400" dirty="0"/>
              <a:t> брыжеечной ишемией (НОМИ), приводящей к инфаркту тонкой кишки</a:t>
            </a:r>
            <a:r>
              <a:rPr lang="ru-RU" sz="2400" dirty="0" smtClean="0"/>
              <a:t>.</a:t>
            </a:r>
          </a:p>
          <a:p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>Часто </a:t>
            </a:r>
            <a:r>
              <a:rPr lang="ru-RU" sz="2400" dirty="0"/>
              <a:t>наблюдается у пожилых пациентов с другим </a:t>
            </a:r>
            <a:r>
              <a:rPr lang="ru-RU" sz="2400" dirty="0" smtClean="0"/>
              <a:t>хроническими заболеванием </a:t>
            </a:r>
            <a:r>
              <a:rPr lang="ru-RU" sz="2400" dirty="0"/>
              <a:t>или после тяжелой травмы</a:t>
            </a:r>
            <a:r>
              <a:rPr lang="ru-RU" sz="2400" dirty="0" smtClean="0"/>
              <a:t>.</a:t>
            </a:r>
          </a:p>
          <a:p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Лечение - острая </a:t>
            </a:r>
            <a:r>
              <a:rPr lang="ru-RU" sz="2400" dirty="0" err="1"/>
              <a:t>холецистэктомия</a:t>
            </a:r>
            <a:r>
              <a:rPr lang="ru-RU" sz="2400" dirty="0"/>
              <a:t>.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1111900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8410" y="90616"/>
            <a:ext cx="9794789" cy="428799"/>
          </a:xfrm>
        </p:spPr>
        <p:txBody>
          <a:bodyPr/>
          <a:lstStyle/>
          <a:p>
            <a:r>
              <a:rPr lang="ru-RU" sz="2800" dirty="0">
                <a:solidFill>
                  <a:srgbClr val="FFFF00"/>
                </a:solidFill>
              </a:rPr>
              <a:t>Неотложные состояния в </a:t>
            </a:r>
            <a:r>
              <a:rPr lang="en-US" sz="2800" b="1" dirty="0" smtClean="0">
                <a:solidFill>
                  <a:srgbClr val="FFFF00"/>
                </a:solidFill>
              </a:rPr>
              <a:t>RUQ</a:t>
            </a:r>
            <a:r>
              <a:rPr lang="ru-RU" sz="2800" b="1" dirty="0" smtClean="0">
                <a:solidFill>
                  <a:srgbClr val="FFFF00"/>
                </a:solidFill>
              </a:rPr>
              <a:t>. Острый холецистит.</a:t>
            </a:r>
            <a:endParaRPr lang="uk-UA" sz="2800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42918" y="3918028"/>
            <a:ext cx="4720282" cy="22850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b="1" dirty="0" err="1" smtClean="0">
                <a:solidFill>
                  <a:srgbClr val="FFFF00"/>
                </a:solidFill>
              </a:rPr>
              <a:t>Околопузырный</a:t>
            </a:r>
            <a:r>
              <a:rPr lang="ru-RU" sz="1400" b="1" dirty="0" smtClean="0">
                <a:solidFill>
                  <a:srgbClr val="FFFF00"/>
                </a:solidFill>
              </a:rPr>
              <a:t> </a:t>
            </a:r>
            <a:r>
              <a:rPr lang="ru-RU" sz="1400" b="1" dirty="0">
                <a:solidFill>
                  <a:srgbClr val="FFFF00"/>
                </a:solidFill>
              </a:rPr>
              <a:t>абсцесс </a:t>
            </a:r>
            <a:r>
              <a:rPr lang="ru-RU" sz="1400" b="1" dirty="0"/>
              <a:t>в результате некроза стенки  при гангренозном холецистите </a:t>
            </a:r>
            <a:endParaRPr lang="ru-RU" sz="1400" b="1" dirty="0" smtClean="0"/>
          </a:p>
          <a:p>
            <a:pPr marL="0" indent="0">
              <a:buNone/>
            </a:pPr>
            <a:r>
              <a:rPr lang="ru-RU" sz="1400" b="1" dirty="0"/>
              <a:t>К</a:t>
            </a:r>
            <a:r>
              <a:rPr lang="ru-RU" sz="1400" dirty="0" smtClean="0"/>
              <a:t>Т-аксиальный скан- </a:t>
            </a:r>
            <a:r>
              <a:rPr lang="ru-RU" sz="1400" dirty="0"/>
              <a:t>ЖП </a:t>
            </a:r>
            <a:r>
              <a:rPr lang="ru-RU" sz="1400" dirty="0" smtClean="0"/>
              <a:t>увеличен в объеме, по медиальной его стенке – участок «разрыва»  (стрелка). В около</a:t>
            </a:r>
            <a:r>
              <a:rPr lang="en-US" sz="1400" dirty="0" smtClean="0"/>
              <a:t> </a:t>
            </a:r>
            <a:r>
              <a:rPr lang="ru-RU" sz="1400" dirty="0" smtClean="0"/>
              <a:t>пузырном пространстве на этом уровне определяются  неконтрастные неоднородные  массы-</a:t>
            </a:r>
            <a:r>
              <a:rPr lang="en-US" sz="1400" dirty="0" smtClean="0"/>
              <a:t> </a:t>
            </a:r>
            <a:r>
              <a:rPr lang="ru-RU" sz="1400" dirty="0" err="1" smtClean="0">
                <a:solidFill>
                  <a:srgbClr val="FFFF00"/>
                </a:solidFill>
              </a:rPr>
              <a:t>абцсесс</a:t>
            </a:r>
            <a:r>
              <a:rPr lang="ru-RU" sz="1400" dirty="0" smtClean="0"/>
              <a:t>.</a:t>
            </a:r>
          </a:p>
          <a:p>
            <a:pPr marL="0" indent="0">
              <a:buNone/>
            </a:pPr>
            <a:r>
              <a:rPr lang="ru-RU" sz="1400" dirty="0" smtClean="0"/>
              <a:t>«</a:t>
            </a:r>
            <a:r>
              <a:rPr lang="ru-RU" sz="1400" dirty="0"/>
              <a:t>Неотложная радиология», Б</a:t>
            </a:r>
            <a:r>
              <a:rPr lang="ru-RU" sz="1400" dirty="0" smtClean="0"/>
              <a:t>.</a:t>
            </a:r>
            <a:r>
              <a:rPr lang="en-US" sz="1400" dirty="0" smtClean="0"/>
              <a:t> </a:t>
            </a:r>
            <a:r>
              <a:rPr lang="ru-RU" sz="1400" dirty="0" err="1" smtClean="0"/>
              <a:t>Маринчек</a:t>
            </a:r>
            <a:r>
              <a:rPr lang="ru-RU" sz="1400" dirty="0"/>
              <a:t>, </a:t>
            </a:r>
            <a:r>
              <a:rPr lang="ru-RU" sz="1400" dirty="0" err="1" smtClean="0"/>
              <a:t>Р.Донделинджер</a:t>
            </a:r>
            <a:r>
              <a:rPr lang="ru-RU" sz="1400" dirty="0"/>
              <a:t>, </a:t>
            </a:r>
            <a:r>
              <a:rPr lang="ru-RU" sz="1400" dirty="0" smtClean="0"/>
              <a:t>стр.158.</a:t>
            </a:r>
            <a:endParaRPr lang="uk-UA" sz="1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70703" y="3736795"/>
            <a:ext cx="4333104" cy="2705193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Гангренозный холецистит</a:t>
            </a:r>
          </a:p>
          <a:p>
            <a:r>
              <a:rPr lang="ru-RU" b="1" dirty="0" smtClean="0"/>
              <a:t>А- </a:t>
            </a:r>
            <a:r>
              <a:rPr lang="ru-RU" dirty="0" smtClean="0"/>
              <a:t>УЗИ  камень ЖП (стрелка) с акустической тенью в расширенном ЖП, асимметричное утолщение стенки ЖП (головки стрелок) и небольшая жидкостная коллекция в около</a:t>
            </a:r>
            <a:r>
              <a:rPr lang="en-US" dirty="0" smtClean="0"/>
              <a:t> </a:t>
            </a:r>
            <a:r>
              <a:rPr lang="ru-RU" dirty="0" smtClean="0"/>
              <a:t>пузырном пространстве.</a:t>
            </a:r>
          </a:p>
          <a:p>
            <a:r>
              <a:rPr lang="ru-RU" b="1" dirty="0" smtClean="0"/>
              <a:t>Б</a:t>
            </a:r>
            <a:r>
              <a:rPr lang="ru-RU" dirty="0" smtClean="0"/>
              <a:t>- КТ-аксиальный скан- небольшое количество газа в неравномерно утолщенной </a:t>
            </a:r>
            <a:r>
              <a:rPr lang="ru-RU" dirty="0"/>
              <a:t>стенке </a:t>
            </a:r>
            <a:r>
              <a:rPr lang="ru-RU" dirty="0" smtClean="0"/>
              <a:t>ЖП.</a:t>
            </a:r>
          </a:p>
          <a:p>
            <a:r>
              <a:rPr lang="ru-RU" dirty="0" smtClean="0"/>
              <a:t>Конкремент не определяется!</a:t>
            </a:r>
          </a:p>
          <a:p>
            <a:r>
              <a:rPr lang="ru-RU" dirty="0" smtClean="0"/>
              <a:t>«Неотложная радиология», Б.</a:t>
            </a:r>
            <a:r>
              <a:rPr lang="en-US" dirty="0" smtClean="0"/>
              <a:t> </a:t>
            </a:r>
            <a:r>
              <a:rPr lang="ru-RU" dirty="0" err="1" smtClean="0"/>
              <a:t>Маринчек</a:t>
            </a:r>
            <a:r>
              <a:rPr lang="ru-RU" dirty="0" smtClean="0"/>
              <a:t>, </a:t>
            </a:r>
            <a:r>
              <a:rPr lang="ru-RU" dirty="0" err="1" smtClean="0"/>
              <a:t>Р.Донделинджер</a:t>
            </a:r>
            <a:r>
              <a:rPr lang="ru-RU" dirty="0" smtClean="0"/>
              <a:t>, стр.157.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621" y="519415"/>
            <a:ext cx="3863055" cy="334051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89" y="922671"/>
            <a:ext cx="5220429" cy="2534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667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0832" y="90616"/>
            <a:ext cx="9448799" cy="560173"/>
          </a:xfrm>
        </p:spPr>
        <p:txBody>
          <a:bodyPr/>
          <a:lstStyle/>
          <a:p>
            <a:r>
              <a:rPr lang="ru-RU" sz="2800" dirty="0">
                <a:solidFill>
                  <a:srgbClr val="FFFF00"/>
                </a:solidFill>
              </a:rPr>
              <a:t>Неотложные состояния в </a:t>
            </a:r>
            <a:r>
              <a:rPr lang="en-US" sz="2800" b="1" dirty="0">
                <a:solidFill>
                  <a:srgbClr val="FFFF00"/>
                </a:solidFill>
              </a:rPr>
              <a:t>RUQ</a:t>
            </a:r>
            <a:r>
              <a:rPr lang="ru-RU" sz="2800" b="1" dirty="0">
                <a:solidFill>
                  <a:srgbClr val="FFFF00"/>
                </a:solidFill>
              </a:rPr>
              <a:t>. Острый холецистит.</a:t>
            </a:r>
            <a:endParaRPr lang="uk-UA" sz="2800" dirty="0">
              <a:solidFill>
                <a:srgbClr val="FFFF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766" y="1465704"/>
            <a:ext cx="4993591" cy="4330576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95632" y="1465704"/>
            <a:ext cx="4885039" cy="2743831"/>
          </a:xfrm>
        </p:spPr>
        <p:txBody>
          <a:bodyPr/>
          <a:lstStyle/>
          <a:p>
            <a:r>
              <a:rPr lang="ru-RU" sz="1600" b="1" dirty="0" smtClean="0">
                <a:solidFill>
                  <a:srgbClr val="FFFF00"/>
                </a:solidFill>
              </a:rPr>
              <a:t>Эмфизематозный ЖП</a:t>
            </a:r>
          </a:p>
          <a:p>
            <a:r>
              <a:rPr lang="ru-RU" sz="1600" dirty="0" smtClean="0"/>
              <a:t>КТ-аксиальный скан. «пузырьки шампанского» - газ в просвете и перивезикальном пространстве ЖП. Стенки его неравномерно утолщены, с нечеткими контурами.</a:t>
            </a:r>
          </a:p>
          <a:p>
            <a:r>
              <a:rPr lang="ru-RU" sz="1600" dirty="0" smtClean="0">
                <a:solidFill>
                  <a:srgbClr val="FFFF00"/>
                </a:solidFill>
              </a:rPr>
              <a:t>Показание к ургентной операции!</a:t>
            </a:r>
          </a:p>
          <a:p>
            <a:r>
              <a:rPr lang="ru-RU" sz="1600" dirty="0" smtClean="0"/>
              <a:t>На УЗИ </a:t>
            </a:r>
            <a:r>
              <a:rPr lang="ru-RU" sz="1600" dirty="0"/>
              <a:t>«пузырьки шампанского» </a:t>
            </a:r>
            <a:r>
              <a:rPr lang="ru-RU" sz="1600" dirty="0" smtClean="0"/>
              <a:t>можно принять за конкременты.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448766" y="5873579"/>
            <a:ext cx="4993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Наблюдение доктора  Тахо Марио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278477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0832" y="90616"/>
            <a:ext cx="9448799" cy="560173"/>
          </a:xfrm>
        </p:spPr>
        <p:txBody>
          <a:bodyPr/>
          <a:lstStyle/>
          <a:p>
            <a:r>
              <a:rPr lang="ru-RU" sz="2800" dirty="0">
                <a:solidFill>
                  <a:srgbClr val="FFFF00"/>
                </a:solidFill>
              </a:rPr>
              <a:t>Неотложные состояния в </a:t>
            </a:r>
            <a:r>
              <a:rPr lang="en-US" sz="2800" b="1" dirty="0">
                <a:solidFill>
                  <a:srgbClr val="FFFF00"/>
                </a:solidFill>
              </a:rPr>
              <a:t>RUQ</a:t>
            </a:r>
            <a:r>
              <a:rPr lang="ru-RU" sz="2800" b="1" dirty="0">
                <a:solidFill>
                  <a:srgbClr val="FFFF00"/>
                </a:solidFill>
              </a:rPr>
              <a:t>. Острый холецистит.</a:t>
            </a:r>
            <a:endParaRPr lang="uk-UA" sz="2800" dirty="0">
              <a:solidFill>
                <a:srgbClr val="FFFF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06162" y="1465704"/>
            <a:ext cx="5074509" cy="5033950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solidFill>
                  <a:srgbClr val="FFFF00"/>
                </a:solidFill>
              </a:rPr>
              <a:t>Эмфизематозный ЖП</a:t>
            </a:r>
          </a:p>
          <a:p>
            <a:r>
              <a:rPr lang="ru-RU" sz="1800" dirty="0"/>
              <a:t>Эта особая форма холецистита обычно - но не всегда - встречается у пожилых диабетиков и имеет характерные особенности УЗИ и КТ </a:t>
            </a:r>
            <a:r>
              <a:rPr lang="ru-RU" sz="1800" dirty="0" smtClean="0"/>
              <a:t>.</a:t>
            </a:r>
          </a:p>
          <a:p>
            <a:endParaRPr lang="ru-RU" sz="1800" dirty="0" smtClean="0"/>
          </a:p>
          <a:p>
            <a:r>
              <a:rPr lang="ru-RU" sz="1800" dirty="0"/>
              <a:t>Поскольку воздух указывает на некроз стенки, обычно рекомендуется </a:t>
            </a:r>
            <a:r>
              <a:rPr lang="ru-RU" sz="1800" dirty="0" smtClean="0"/>
              <a:t>немедленная  </a:t>
            </a:r>
            <a:r>
              <a:rPr lang="ru-RU" sz="1800" dirty="0" err="1">
                <a:solidFill>
                  <a:srgbClr val="FFFF00"/>
                </a:solidFill>
              </a:rPr>
              <a:t>холецистэктомия</a:t>
            </a:r>
            <a:r>
              <a:rPr lang="ru-RU" sz="1800" dirty="0"/>
              <a:t>, но успешный </a:t>
            </a:r>
            <a:r>
              <a:rPr lang="ru-RU" sz="1800" dirty="0" err="1">
                <a:solidFill>
                  <a:srgbClr val="FFFF00"/>
                </a:solidFill>
              </a:rPr>
              <a:t>чрескожный</a:t>
            </a:r>
            <a:r>
              <a:rPr lang="ru-RU" sz="1800" dirty="0">
                <a:solidFill>
                  <a:srgbClr val="FFFF00"/>
                </a:solidFill>
              </a:rPr>
              <a:t> дренаж </a:t>
            </a:r>
            <a:r>
              <a:rPr lang="ru-RU" sz="1800" dirty="0"/>
              <a:t>является хорошей альтернативой, потому что хирургическое вмешательство </a:t>
            </a:r>
            <a:r>
              <a:rPr lang="ru-RU" sz="1800" dirty="0" smtClean="0"/>
              <a:t>у пациентов </a:t>
            </a:r>
            <a:r>
              <a:rPr lang="ru-RU" sz="1800" dirty="0"/>
              <a:t>с диабетом </a:t>
            </a:r>
            <a:r>
              <a:rPr lang="ru-RU" sz="1800" dirty="0"/>
              <a:t>часто бывает очень рискованным </a:t>
            </a:r>
            <a:r>
              <a:rPr lang="ru-RU" sz="1800" dirty="0" smtClean="0"/>
              <a:t>и </a:t>
            </a:r>
            <a:r>
              <a:rPr lang="ru-RU" sz="1800" dirty="0"/>
              <a:t>часто </a:t>
            </a:r>
            <a:r>
              <a:rPr lang="ru-RU" sz="1800" dirty="0" smtClean="0"/>
              <a:t>сопровождается  </a:t>
            </a:r>
            <a:r>
              <a:rPr lang="ru-RU" sz="1800" dirty="0"/>
              <a:t>серьезными </a:t>
            </a:r>
            <a:r>
              <a:rPr lang="ru-RU" sz="1800" dirty="0" smtClean="0"/>
              <a:t>осложнениями.</a:t>
            </a:r>
            <a:r>
              <a:rPr lang="ru-RU" sz="1800" dirty="0"/>
              <a:t> </a:t>
            </a:r>
            <a:endParaRPr lang="ru-RU" sz="1800" dirty="0"/>
          </a:p>
        </p:txBody>
      </p:sp>
      <p:pic>
        <p:nvPicPr>
          <p:cNvPr id="1026" name="Picture 2" descr="https://radiologyassistant.nl/img/containers/main/_3-emphysematous-1.jpg/cf43200462d0766fc3b315164c4b960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2386" y="1584624"/>
            <a:ext cx="6060419" cy="3374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6118" y="4959177"/>
            <a:ext cx="1876687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009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0832" y="90616"/>
            <a:ext cx="9448799" cy="560173"/>
          </a:xfrm>
        </p:spPr>
        <p:txBody>
          <a:bodyPr/>
          <a:lstStyle/>
          <a:p>
            <a:r>
              <a:rPr lang="ru-RU" sz="2800" dirty="0">
                <a:solidFill>
                  <a:srgbClr val="FFFF00"/>
                </a:solidFill>
              </a:rPr>
              <a:t>Неотложные состояния в </a:t>
            </a:r>
            <a:r>
              <a:rPr lang="en-US" sz="2800" b="1" dirty="0">
                <a:solidFill>
                  <a:srgbClr val="FFFF00"/>
                </a:solidFill>
              </a:rPr>
              <a:t>RUQ</a:t>
            </a:r>
            <a:r>
              <a:rPr lang="ru-RU" sz="2800" b="1" dirty="0">
                <a:solidFill>
                  <a:srgbClr val="FFFF00"/>
                </a:solidFill>
              </a:rPr>
              <a:t>. Острый холецистит.</a:t>
            </a:r>
            <a:endParaRPr lang="uk-UA" sz="2800" dirty="0">
              <a:solidFill>
                <a:srgbClr val="FFFF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96562" y="807308"/>
            <a:ext cx="5684110" cy="5980670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Геморрагический </a:t>
            </a:r>
            <a:r>
              <a:rPr lang="ru-RU" sz="1800" dirty="0"/>
              <a:t>холецистит встречается редко и наблюдается, когда некроз стенки желчного пузыря приводит к </a:t>
            </a:r>
            <a:r>
              <a:rPr lang="ru-RU" sz="1800" dirty="0" err="1"/>
              <a:t>внутрипросветному</a:t>
            </a:r>
            <a:r>
              <a:rPr lang="ru-RU" sz="1800" dirty="0"/>
              <a:t> кровотечению</a:t>
            </a:r>
            <a:r>
              <a:rPr lang="ru-RU" sz="1800" dirty="0" smtClean="0"/>
              <a:t>.</a:t>
            </a:r>
          </a:p>
          <a:p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Чаще встречается у пациентов </a:t>
            </a:r>
            <a:r>
              <a:rPr lang="ru-RU" sz="1800" dirty="0" smtClean="0"/>
              <a:t>, находящихся на </a:t>
            </a:r>
            <a:r>
              <a:rPr lang="ru-RU" sz="1800" dirty="0" err="1"/>
              <a:t>антикоагулянтной</a:t>
            </a:r>
            <a:r>
              <a:rPr lang="ru-RU" sz="1800" dirty="0"/>
              <a:t> терапией.  </a:t>
            </a:r>
            <a:endParaRPr lang="ru-RU" sz="1800" dirty="0" smtClean="0"/>
          </a:p>
          <a:p>
            <a:endParaRPr lang="ru-RU" sz="1800" dirty="0"/>
          </a:p>
          <a:p>
            <a:r>
              <a:rPr lang="ru-RU" sz="1800" dirty="0"/>
              <a:t>УЗИ, как правило, </a:t>
            </a:r>
            <a:r>
              <a:rPr lang="ru-RU" sz="1800" dirty="0" smtClean="0"/>
              <a:t>специфично, </a:t>
            </a:r>
            <a:r>
              <a:rPr lang="ru-RU" sz="1800" dirty="0"/>
              <a:t>но </a:t>
            </a:r>
            <a:r>
              <a:rPr lang="ru-RU" sz="1800" dirty="0" smtClean="0"/>
              <a:t>может </a:t>
            </a:r>
            <a:r>
              <a:rPr lang="ru-RU" sz="1800" dirty="0"/>
              <a:t>демонстрировать большую массу материала, подобного осадку, и неровную стенку.</a:t>
            </a:r>
            <a:br>
              <a:rPr lang="ru-RU" sz="1800" dirty="0"/>
            </a:br>
            <a:r>
              <a:rPr lang="ru-RU" sz="1800" dirty="0"/>
              <a:t>КТ показывает </a:t>
            </a:r>
            <a:r>
              <a:rPr lang="ru-RU" sz="1800" dirty="0" err="1"/>
              <a:t>гиперплотные</a:t>
            </a:r>
            <a:r>
              <a:rPr lang="ru-RU" sz="1800" dirty="0"/>
              <a:t> </a:t>
            </a:r>
            <a:r>
              <a:rPr lang="ru-RU" sz="1800" dirty="0" smtClean="0"/>
              <a:t>массы (кровь) в </a:t>
            </a:r>
            <a:r>
              <a:rPr lang="ru-RU" sz="1800" dirty="0"/>
              <a:t>просвете желчного пузыря  </a:t>
            </a:r>
          </a:p>
          <a:p>
            <a:r>
              <a:rPr lang="ru-RU" sz="1800" dirty="0"/>
              <a:t>Поскольку кровоизлияние является результатом ишемического некроза стенки желчного пузыря, </a:t>
            </a:r>
            <a:r>
              <a:rPr lang="ru-RU" sz="1800" dirty="0" smtClean="0"/>
              <a:t>не </a:t>
            </a:r>
            <a:r>
              <a:rPr lang="ru-RU" sz="1800" dirty="0"/>
              <a:t>следует </a:t>
            </a:r>
            <a:r>
              <a:rPr lang="ru-RU" sz="1800" dirty="0" smtClean="0"/>
              <a:t>выполнять  </a:t>
            </a:r>
            <a:r>
              <a:rPr lang="ru-RU" sz="1800" dirty="0" err="1" smtClean="0"/>
              <a:t>чрескожное</a:t>
            </a:r>
            <a:r>
              <a:rPr lang="ru-RU" sz="1800" dirty="0" smtClean="0"/>
              <a:t> дренирование, </a:t>
            </a:r>
            <a:r>
              <a:rPr lang="ru-RU" sz="1800" dirty="0"/>
              <a:t>хотя </a:t>
            </a:r>
            <a:r>
              <a:rPr lang="ru-RU" sz="1800" dirty="0" err="1"/>
              <a:t>холецистэктомия</a:t>
            </a:r>
            <a:r>
              <a:rPr lang="ru-RU" sz="1800" dirty="0"/>
              <a:t> также может быть довольно </a:t>
            </a:r>
            <a:r>
              <a:rPr lang="ru-RU" sz="1800" dirty="0" smtClean="0"/>
              <a:t>опасной.</a:t>
            </a:r>
            <a:endParaRPr lang="ru-RU" sz="18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6118" y="4959177"/>
            <a:ext cx="1876687" cy="295316"/>
          </a:xfrm>
          <a:prstGeom prst="rect">
            <a:avLst/>
          </a:prstGeom>
        </p:spPr>
      </p:pic>
      <p:pic>
        <p:nvPicPr>
          <p:cNvPr id="2050" name="Picture 2" descr="https://radiologyassistant.nl/img/containers/main/_4-hemorrhagic-cholecystitis-1.jpg/efdac2c6c6caf59e87a33d6af68c4d7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076" y="1986647"/>
            <a:ext cx="5761729" cy="2972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181076" y="1194486"/>
            <a:ext cx="51541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</a:rPr>
              <a:t>Геморрагический  </a:t>
            </a:r>
            <a:r>
              <a:rPr lang="ru-RU" sz="2400" b="1" dirty="0">
                <a:solidFill>
                  <a:srgbClr val="FFFF00"/>
                </a:solidFill>
              </a:rPr>
              <a:t>холецистит</a:t>
            </a:r>
          </a:p>
        </p:txBody>
      </p:sp>
    </p:spTree>
    <p:extLst>
      <p:ext uri="{BB962C8B-B14F-4D97-AF65-F5344CB8AC3E}">
        <p14:creationId xmlns:p14="http://schemas.microsoft.com/office/powerpoint/2010/main" val="19458748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0832" y="90616"/>
            <a:ext cx="9448799" cy="560173"/>
          </a:xfrm>
        </p:spPr>
        <p:txBody>
          <a:bodyPr/>
          <a:lstStyle/>
          <a:p>
            <a:r>
              <a:rPr lang="ru-RU" sz="2800" dirty="0">
                <a:solidFill>
                  <a:srgbClr val="FFFF00"/>
                </a:solidFill>
              </a:rPr>
              <a:t>Неотложные состояния в </a:t>
            </a:r>
            <a:r>
              <a:rPr lang="en-US" sz="2800" b="1" dirty="0">
                <a:solidFill>
                  <a:srgbClr val="FFFF00"/>
                </a:solidFill>
              </a:rPr>
              <a:t>RUQ</a:t>
            </a:r>
            <a:r>
              <a:rPr lang="ru-RU" sz="2800" b="1" dirty="0">
                <a:solidFill>
                  <a:srgbClr val="FFFF00"/>
                </a:solidFill>
              </a:rPr>
              <a:t>. Острый холецистит.</a:t>
            </a:r>
            <a:endParaRPr lang="uk-UA" sz="2800" dirty="0">
              <a:solidFill>
                <a:srgbClr val="FFFF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1362" y="1499286"/>
            <a:ext cx="5379310" cy="5288692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Ксантоматозный холецистит- редкая</a:t>
            </a:r>
            <a:r>
              <a:rPr lang="ru-RU" sz="2400" dirty="0"/>
              <a:t>, но хорошо известная доброкачественная форма затяжного холецистита.</a:t>
            </a:r>
            <a:br>
              <a:rPr lang="ru-RU" sz="2400" dirty="0"/>
            </a:br>
            <a:r>
              <a:rPr lang="ru-RU" sz="2400" dirty="0"/>
              <a:t>Возможно, это результат многочисленных эпизодов разрушительного воспаления из-за наличия камней.</a:t>
            </a:r>
          </a:p>
          <a:p>
            <a:r>
              <a:rPr lang="ru-RU" sz="2400" dirty="0"/>
              <a:t>Важно не ошибиться в диагностике этой сущности как злокачественной.</a:t>
            </a:r>
          </a:p>
          <a:p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6118" y="4959177"/>
            <a:ext cx="1876687" cy="29531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181076" y="1194486"/>
            <a:ext cx="51541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</a:rPr>
              <a:t>Ксантоматозный  </a:t>
            </a:r>
            <a:r>
              <a:rPr lang="ru-RU" sz="2400" b="1" dirty="0">
                <a:solidFill>
                  <a:srgbClr val="FFFF00"/>
                </a:solidFill>
              </a:rPr>
              <a:t>холецистит</a:t>
            </a:r>
          </a:p>
        </p:txBody>
      </p:sp>
      <p:pic>
        <p:nvPicPr>
          <p:cNvPr id="4098" name="Picture 2" descr="https://radiologyassistant.nl/img/containers/main/_5-xanthogranulomatous-cholecystitis.jpg/33b78a8e608dcdd81710791e77e783f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5836" y="2394421"/>
            <a:ext cx="5816969" cy="2564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94976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0832" y="90616"/>
            <a:ext cx="9448799" cy="560173"/>
          </a:xfrm>
        </p:spPr>
        <p:txBody>
          <a:bodyPr/>
          <a:lstStyle/>
          <a:p>
            <a:r>
              <a:rPr lang="ru-RU" sz="2800" dirty="0">
                <a:solidFill>
                  <a:srgbClr val="FFFF00"/>
                </a:solidFill>
              </a:rPr>
              <a:t>Неотложные состояния в </a:t>
            </a:r>
            <a:r>
              <a:rPr lang="en-US" sz="2800" b="1" dirty="0">
                <a:solidFill>
                  <a:srgbClr val="FFFF00"/>
                </a:solidFill>
              </a:rPr>
              <a:t>RUQ</a:t>
            </a:r>
            <a:r>
              <a:rPr lang="ru-RU" sz="2800" b="1" dirty="0">
                <a:solidFill>
                  <a:srgbClr val="FFFF00"/>
                </a:solidFill>
              </a:rPr>
              <a:t>. Острый холецистит.</a:t>
            </a:r>
            <a:endParaRPr lang="uk-UA" sz="2800" dirty="0">
              <a:solidFill>
                <a:srgbClr val="FFFF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1362" y="1194486"/>
            <a:ext cx="5379310" cy="5593492"/>
          </a:xfrm>
        </p:spPr>
        <p:txBody>
          <a:bodyPr>
            <a:normAutofit fontScale="77500" lnSpcReduction="20000"/>
          </a:bodyPr>
          <a:lstStyle/>
          <a:p>
            <a:r>
              <a:rPr lang="ru-RU" sz="2400" dirty="0"/>
              <a:t>На этих снимках изображена 82-летняя женщина, </a:t>
            </a:r>
            <a:r>
              <a:rPr lang="ru-RU" sz="2400" dirty="0" smtClean="0"/>
              <a:t>проснувшаяся </a:t>
            </a:r>
            <a:r>
              <a:rPr lang="ru-RU" sz="2400" dirty="0"/>
              <a:t>в </a:t>
            </a:r>
            <a:r>
              <a:rPr lang="ru-RU" sz="2400" dirty="0" smtClean="0"/>
              <a:t>4 </a:t>
            </a:r>
            <a:r>
              <a:rPr lang="ru-RU" sz="2400" dirty="0"/>
              <a:t>часа утра с мучительной болью в верхней части живота. </a:t>
            </a:r>
            <a:br>
              <a:rPr lang="ru-RU" sz="2400" dirty="0"/>
            </a:br>
            <a:endParaRPr lang="ru-RU" sz="2400" dirty="0"/>
          </a:p>
          <a:p>
            <a:r>
              <a:rPr lang="ru-RU" sz="2400" dirty="0"/>
              <a:t>Результаты лабораторных исследований при поступлении (через 8 часов после начала боли) были в норме.</a:t>
            </a:r>
            <a:br>
              <a:rPr lang="ru-RU" sz="2400" dirty="0"/>
            </a:br>
            <a:r>
              <a:rPr lang="ru-RU" sz="2400" dirty="0" smtClean="0"/>
              <a:t>УЗИ </a:t>
            </a:r>
            <a:r>
              <a:rPr lang="ru-RU" sz="2400" dirty="0"/>
              <a:t>показали большой, но </a:t>
            </a:r>
            <a:r>
              <a:rPr lang="ru-RU" sz="2400" dirty="0" err="1"/>
              <a:t>негидропический</a:t>
            </a:r>
            <a:r>
              <a:rPr lang="ru-RU" sz="2400" dirty="0"/>
              <a:t> желчный пузырь с одним маленьким камнем.</a:t>
            </a:r>
            <a:br>
              <a:rPr lang="ru-RU" sz="2400" dirty="0"/>
            </a:br>
            <a:r>
              <a:rPr lang="ru-RU" sz="2400" dirty="0"/>
              <a:t>Никакого </a:t>
            </a:r>
            <a:r>
              <a:rPr lang="ru-RU" sz="2400" dirty="0" err="1" smtClean="0"/>
              <a:t>камня,блокирующего</a:t>
            </a:r>
            <a:r>
              <a:rPr lang="ru-RU" sz="2400" dirty="0" smtClean="0"/>
              <a:t> отток желчи, выявлено  </a:t>
            </a:r>
            <a:r>
              <a:rPr lang="ru-RU" sz="2400" dirty="0"/>
              <a:t>не </a:t>
            </a:r>
            <a:r>
              <a:rPr lang="ru-RU" sz="2400" dirty="0" smtClean="0"/>
              <a:t>было.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>Были выявлено незначительное количество  </a:t>
            </a:r>
            <a:r>
              <a:rPr lang="ru-RU" sz="2400" dirty="0"/>
              <a:t>свободной жидкости, которая при пункции оказалась желчью.</a:t>
            </a:r>
            <a:br>
              <a:rPr lang="ru-RU" sz="2400" dirty="0"/>
            </a:br>
            <a:r>
              <a:rPr lang="ru-RU" sz="2400" dirty="0" smtClean="0"/>
              <a:t>Выполненная КТ не </a:t>
            </a:r>
            <a:r>
              <a:rPr lang="ru-RU" sz="2400" dirty="0"/>
              <a:t>дала дополнительной информации.</a:t>
            </a:r>
            <a:br>
              <a:rPr lang="ru-RU" sz="2400" dirty="0"/>
            </a:br>
            <a:r>
              <a:rPr lang="ru-RU" sz="2400" dirty="0"/>
              <a:t>При лапароскопической холецистэктомии свободная перфорация была обнаружена с 150 мл желчи </a:t>
            </a:r>
            <a:r>
              <a:rPr lang="ru-RU" sz="2400" dirty="0" err="1" smtClean="0"/>
              <a:t>внутрибрюшинно</a:t>
            </a:r>
            <a:r>
              <a:rPr lang="ru-RU" sz="2400" dirty="0"/>
              <a:t>.</a:t>
            </a:r>
          </a:p>
          <a:p>
            <a:endParaRPr lang="ru-RU" sz="24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7516" y="5750011"/>
            <a:ext cx="1876687" cy="29531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326659" y="1194486"/>
            <a:ext cx="50175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rgbClr val="FFFF00"/>
                </a:solidFill>
              </a:rPr>
              <a:t>П</a:t>
            </a:r>
            <a:r>
              <a:rPr lang="ru-RU" sz="2400" b="1" dirty="0" err="1" smtClean="0">
                <a:solidFill>
                  <a:srgbClr val="FFFF00"/>
                </a:solidFill>
              </a:rPr>
              <a:t>ерфоративный</a:t>
            </a:r>
            <a:r>
              <a:rPr lang="ru-RU" sz="2400" b="1" dirty="0" smtClean="0">
                <a:solidFill>
                  <a:srgbClr val="FFFF00"/>
                </a:solidFill>
              </a:rPr>
              <a:t>  </a:t>
            </a:r>
            <a:r>
              <a:rPr lang="ru-RU" sz="2400" b="1" dirty="0">
                <a:solidFill>
                  <a:srgbClr val="FFFF00"/>
                </a:solidFill>
              </a:rPr>
              <a:t>холецистит</a:t>
            </a:r>
          </a:p>
        </p:txBody>
      </p:sp>
      <p:pic>
        <p:nvPicPr>
          <p:cNvPr id="5122" name="Picture 2" descr="https://radiologyassistant.nl/img/containers/main/_6-free-perforation-cholecystitis.jpg/dc88f2257c1c3eba3876a85611285d7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659" y="1656151"/>
            <a:ext cx="5017544" cy="4093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34341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0832" y="90616"/>
            <a:ext cx="9448799" cy="560173"/>
          </a:xfrm>
        </p:spPr>
        <p:txBody>
          <a:bodyPr/>
          <a:lstStyle/>
          <a:p>
            <a:r>
              <a:rPr lang="ru-RU" sz="2800" dirty="0">
                <a:solidFill>
                  <a:srgbClr val="FFFF00"/>
                </a:solidFill>
              </a:rPr>
              <a:t>Неотложные состояния в </a:t>
            </a:r>
            <a:r>
              <a:rPr lang="en-US" sz="2800" b="1" dirty="0">
                <a:solidFill>
                  <a:srgbClr val="FFFF00"/>
                </a:solidFill>
              </a:rPr>
              <a:t>RUQ</a:t>
            </a:r>
            <a:r>
              <a:rPr lang="ru-RU" sz="2800" b="1" dirty="0">
                <a:solidFill>
                  <a:srgbClr val="FFFF00"/>
                </a:solidFill>
              </a:rPr>
              <a:t>. Острый холецистит.</a:t>
            </a:r>
            <a:endParaRPr lang="uk-UA" sz="2800" dirty="0">
              <a:solidFill>
                <a:srgbClr val="FFFF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1362" y="1194486"/>
            <a:ext cx="5379310" cy="5593492"/>
          </a:xfrm>
        </p:spPr>
        <p:txBody>
          <a:bodyPr>
            <a:normAutofit/>
          </a:bodyPr>
          <a:lstStyle/>
          <a:p>
            <a:r>
              <a:rPr lang="ru-RU" sz="2400" dirty="0"/>
              <a:t>Еще один </a:t>
            </a:r>
            <a:r>
              <a:rPr lang="ru-RU" sz="2400" dirty="0" smtClean="0"/>
              <a:t>случай свободного перфорированного холецистита.</a:t>
            </a:r>
          </a:p>
          <a:p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Декомпрессированный желчный пузырь имеет относительно маленький просвет и показывает неровную и отечную стенку. </a:t>
            </a:r>
            <a:endParaRPr lang="ru-RU" sz="2400" dirty="0" smtClean="0"/>
          </a:p>
          <a:p>
            <a:endParaRPr lang="ru-RU" sz="2400" dirty="0"/>
          </a:p>
          <a:p>
            <a:r>
              <a:rPr lang="ru-RU" sz="2400" dirty="0"/>
              <a:t>Вокруг матки </a:t>
            </a:r>
            <a:r>
              <a:rPr lang="ru-RU" sz="2400" dirty="0" smtClean="0"/>
              <a:t>определяется  </a:t>
            </a:r>
            <a:r>
              <a:rPr lang="ru-RU" sz="2400" dirty="0"/>
              <a:t>свободная внутрибрюшинная жидкость, которая при </a:t>
            </a:r>
            <a:r>
              <a:rPr lang="ru-RU" sz="2400" dirty="0" smtClean="0"/>
              <a:t>пункции под контролем УЗИ определилась  </a:t>
            </a:r>
            <a:r>
              <a:rPr lang="ru-RU" sz="2400" dirty="0"/>
              <a:t>как желчь.</a:t>
            </a:r>
          </a:p>
          <a:p>
            <a:endParaRPr lang="ru-RU" sz="24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6278" y="6038336"/>
            <a:ext cx="1876687" cy="29531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326659" y="1194486"/>
            <a:ext cx="50175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rgbClr val="FFFF00"/>
                </a:solidFill>
              </a:rPr>
              <a:t>П</a:t>
            </a:r>
            <a:r>
              <a:rPr lang="ru-RU" sz="2400" b="1" dirty="0" err="1" smtClean="0">
                <a:solidFill>
                  <a:srgbClr val="FFFF00"/>
                </a:solidFill>
              </a:rPr>
              <a:t>ерфоративный</a:t>
            </a:r>
            <a:r>
              <a:rPr lang="ru-RU" sz="2400" b="1" dirty="0" smtClean="0">
                <a:solidFill>
                  <a:srgbClr val="FFFF00"/>
                </a:solidFill>
              </a:rPr>
              <a:t>  </a:t>
            </a:r>
            <a:r>
              <a:rPr lang="ru-RU" sz="2400" b="1" dirty="0">
                <a:solidFill>
                  <a:srgbClr val="FFFF00"/>
                </a:solidFill>
              </a:rPr>
              <a:t>холецистит</a:t>
            </a:r>
          </a:p>
        </p:txBody>
      </p:sp>
      <p:pic>
        <p:nvPicPr>
          <p:cNvPr id="6148" name="Picture 4" descr="https://radiologyassistant.nl/img/containers/main/_6-free-perforation-cholecystitis2.jpg/494d0eb337ae3b6d4f20495965f78a5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0007" y="1821292"/>
            <a:ext cx="5182958" cy="4217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74171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0832" y="90616"/>
            <a:ext cx="9448799" cy="560173"/>
          </a:xfrm>
        </p:spPr>
        <p:txBody>
          <a:bodyPr/>
          <a:lstStyle/>
          <a:p>
            <a:r>
              <a:rPr lang="ru-RU" sz="2800" dirty="0">
                <a:solidFill>
                  <a:srgbClr val="FFFF00"/>
                </a:solidFill>
              </a:rPr>
              <a:t>Неотложные состояния в </a:t>
            </a:r>
            <a:r>
              <a:rPr lang="en-US" sz="2800" b="1" dirty="0">
                <a:solidFill>
                  <a:srgbClr val="FFFF00"/>
                </a:solidFill>
              </a:rPr>
              <a:t>RUQ</a:t>
            </a:r>
            <a:r>
              <a:rPr lang="ru-RU" sz="2800" b="1" dirty="0">
                <a:solidFill>
                  <a:srgbClr val="FFFF00"/>
                </a:solidFill>
              </a:rPr>
              <a:t>. Острый холецистит.</a:t>
            </a:r>
            <a:endParaRPr lang="uk-UA" sz="2800" dirty="0">
              <a:solidFill>
                <a:srgbClr val="FFFF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1362" y="1194486"/>
            <a:ext cx="5379310" cy="5593492"/>
          </a:xfrm>
        </p:spPr>
        <p:txBody>
          <a:bodyPr>
            <a:normAutofit/>
          </a:bodyPr>
          <a:lstStyle/>
          <a:p>
            <a:r>
              <a:rPr lang="ru-RU" sz="2400" dirty="0"/>
              <a:t>При несвоевременной операции свободная перфорация может </a:t>
            </a:r>
            <a:r>
              <a:rPr lang="ru-RU" sz="2400" dirty="0" smtClean="0"/>
              <a:t>привести образованию </a:t>
            </a:r>
            <a:r>
              <a:rPr lang="ru-RU" sz="2400" dirty="0"/>
              <a:t>к </a:t>
            </a:r>
            <a:r>
              <a:rPr lang="ru-RU" sz="2400" dirty="0" smtClean="0"/>
              <a:t>отдаленного абсцесса.</a:t>
            </a:r>
          </a:p>
          <a:p>
            <a:endParaRPr lang="ru-RU" sz="2400" dirty="0"/>
          </a:p>
          <a:p>
            <a:r>
              <a:rPr lang="ru-RU" sz="2400" dirty="0" smtClean="0"/>
              <a:t>При </a:t>
            </a:r>
            <a:r>
              <a:rPr lang="ru-RU" sz="2400" dirty="0" err="1" smtClean="0"/>
              <a:t>перфоративном</a:t>
            </a:r>
            <a:r>
              <a:rPr lang="ru-RU" sz="2400" dirty="0" smtClean="0"/>
              <a:t> </a:t>
            </a:r>
            <a:r>
              <a:rPr lang="ru-RU" sz="2400" dirty="0"/>
              <a:t>холецистите имеется </a:t>
            </a:r>
            <a:r>
              <a:rPr lang="ru-RU" sz="2400" dirty="0" err="1"/>
              <a:t>перихолецистический</a:t>
            </a:r>
            <a:r>
              <a:rPr lang="ru-RU" sz="2400" dirty="0"/>
              <a:t> абсцесс, а также отдаленный </a:t>
            </a:r>
            <a:r>
              <a:rPr lang="ru-RU" sz="2400" dirty="0" err="1"/>
              <a:t>перипеченочный</a:t>
            </a:r>
            <a:r>
              <a:rPr lang="ru-RU" sz="2400" dirty="0"/>
              <a:t> абсцесс.</a:t>
            </a:r>
          </a:p>
          <a:p>
            <a:endParaRPr lang="ru-RU" sz="24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965" y="4708140"/>
            <a:ext cx="2851704" cy="44874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277232" y="1194486"/>
            <a:ext cx="50669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rgbClr val="FFFF00"/>
                </a:solidFill>
              </a:rPr>
              <a:t>П</a:t>
            </a:r>
            <a:r>
              <a:rPr lang="ru-RU" sz="2400" b="1" dirty="0" err="1" smtClean="0">
                <a:solidFill>
                  <a:srgbClr val="FFFF00"/>
                </a:solidFill>
              </a:rPr>
              <a:t>ерфоративный</a:t>
            </a:r>
            <a:r>
              <a:rPr lang="ru-RU" sz="2400" b="1" dirty="0" smtClean="0">
                <a:solidFill>
                  <a:srgbClr val="FFFF00"/>
                </a:solidFill>
              </a:rPr>
              <a:t>  </a:t>
            </a:r>
            <a:r>
              <a:rPr lang="ru-RU" sz="2400" b="1" dirty="0">
                <a:solidFill>
                  <a:srgbClr val="FFFF00"/>
                </a:solidFill>
              </a:rPr>
              <a:t>холецистит</a:t>
            </a:r>
          </a:p>
        </p:txBody>
      </p:sp>
      <p:pic>
        <p:nvPicPr>
          <p:cNvPr id="7170" name="Picture 2" descr="https://radiologyassistant.nl/img/containers/main/_7b-perforation-cholecystitis.jpg/7cae7939d72bba25d748822d81b3856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198" y="2199848"/>
            <a:ext cx="5870470" cy="250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12383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0832" y="90616"/>
            <a:ext cx="9448799" cy="560173"/>
          </a:xfrm>
        </p:spPr>
        <p:txBody>
          <a:bodyPr/>
          <a:lstStyle/>
          <a:p>
            <a:r>
              <a:rPr lang="ru-RU" sz="2800" dirty="0">
                <a:solidFill>
                  <a:srgbClr val="FFFF00"/>
                </a:solidFill>
              </a:rPr>
              <a:t>Неотложные состояния в </a:t>
            </a:r>
            <a:r>
              <a:rPr lang="en-US" sz="2800" b="1" dirty="0">
                <a:solidFill>
                  <a:srgbClr val="FFFF00"/>
                </a:solidFill>
              </a:rPr>
              <a:t>RUQ</a:t>
            </a:r>
            <a:r>
              <a:rPr lang="ru-RU" sz="2800" b="1" dirty="0">
                <a:solidFill>
                  <a:srgbClr val="FFFF00"/>
                </a:solidFill>
              </a:rPr>
              <a:t>. Острый холецистит.</a:t>
            </a:r>
            <a:endParaRPr lang="uk-UA" sz="2800" dirty="0">
              <a:solidFill>
                <a:srgbClr val="FFFF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1362" y="1194486"/>
            <a:ext cx="5379310" cy="5593492"/>
          </a:xfrm>
        </p:spPr>
        <p:txBody>
          <a:bodyPr>
            <a:normAutofit/>
          </a:bodyPr>
          <a:lstStyle/>
          <a:p>
            <a:r>
              <a:rPr lang="ru-RU" sz="2400" dirty="0"/>
              <a:t>Абсцесс в печени, </a:t>
            </a:r>
            <a:r>
              <a:rPr lang="ru-RU" sz="2400" dirty="0" smtClean="0"/>
              <a:t>прилегающий </a:t>
            </a:r>
            <a:r>
              <a:rPr lang="ru-RU" sz="2400" dirty="0"/>
              <a:t>к желчному пузырю при остром холецистите, виден как на УЗИ, так и на КТ</a:t>
            </a:r>
            <a:r>
              <a:rPr lang="ru-RU" sz="2400" dirty="0" smtClean="0"/>
              <a:t>.</a:t>
            </a:r>
          </a:p>
          <a:p>
            <a:endParaRPr lang="ru-RU" sz="2400" dirty="0"/>
          </a:p>
          <a:p>
            <a:r>
              <a:rPr lang="ru-RU" sz="2400" dirty="0"/>
              <a:t>Б</a:t>
            </a:r>
            <a:r>
              <a:rPr lang="ru-RU" sz="2400" dirty="0" smtClean="0"/>
              <a:t>ыло выполнено </a:t>
            </a:r>
            <a:r>
              <a:rPr lang="ru-RU" sz="2400" dirty="0" err="1" smtClean="0"/>
              <a:t>чрескожное</a:t>
            </a:r>
            <a:r>
              <a:rPr lang="ru-RU" sz="2400" dirty="0" smtClean="0"/>
              <a:t> </a:t>
            </a:r>
            <a:r>
              <a:rPr lang="ru-RU" sz="2400" dirty="0"/>
              <a:t>дренирование желчного </a:t>
            </a:r>
            <a:r>
              <a:rPr lang="ru-RU" sz="2400" dirty="0" smtClean="0"/>
              <a:t>пузыря.</a:t>
            </a:r>
          </a:p>
          <a:p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Абсцесс опустился в просвет желчного пузыря</a:t>
            </a:r>
          </a:p>
          <a:p>
            <a:endParaRPr lang="ru-RU" sz="24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0961" y="5931244"/>
            <a:ext cx="2592449" cy="40794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277232" y="1194486"/>
            <a:ext cx="50669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rgbClr val="FFFF00"/>
                </a:solidFill>
              </a:rPr>
              <a:t>П</a:t>
            </a:r>
            <a:r>
              <a:rPr lang="ru-RU" sz="2400" b="1" dirty="0" err="1" smtClean="0">
                <a:solidFill>
                  <a:srgbClr val="FFFF00"/>
                </a:solidFill>
              </a:rPr>
              <a:t>ерфоративный</a:t>
            </a:r>
            <a:r>
              <a:rPr lang="ru-RU" sz="2400" b="1" dirty="0" smtClean="0">
                <a:solidFill>
                  <a:srgbClr val="FFFF00"/>
                </a:solidFill>
              </a:rPr>
              <a:t>  </a:t>
            </a:r>
            <a:r>
              <a:rPr lang="ru-RU" sz="2400" b="1" dirty="0">
                <a:solidFill>
                  <a:srgbClr val="FFFF00"/>
                </a:solidFill>
              </a:rPr>
              <a:t>холецистит</a:t>
            </a:r>
          </a:p>
        </p:txBody>
      </p:sp>
      <p:pic>
        <p:nvPicPr>
          <p:cNvPr id="8194" name="Picture 2" descr="https://radiologyassistant.nl/img/containers/main/_7c-perforation-cholecystitis.jpg/c5541b9cf982316c8bb17ae2254c85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557" y="1724784"/>
            <a:ext cx="4857854" cy="4206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48498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66486" y="123568"/>
            <a:ext cx="4604951" cy="1120346"/>
          </a:xfrm>
        </p:spPr>
        <p:txBody>
          <a:bodyPr/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Утолщение стенки желчного пузыря</a:t>
            </a:r>
            <a:r>
              <a:rPr lang="ru-RU" sz="2800" dirty="0" smtClean="0">
                <a:solidFill>
                  <a:srgbClr val="FFFF00"/>
                </a:solidFill>
              </a:rPr>
              <a:t>.</a:t>
            </a:r>
            <a:endParaRPr lang="uk-UA" sz="2800" dirty="0">
              <a:solidFill>
                <a:srgbClr val="FFFF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41" y="586877"/>
            <a:ext cx="5275487" cy="5677930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486" y="1831753"/>
            <a:ext cx="6196263" cy="418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0428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69059" y="140044"/>
            <a:ext cx="7059827" cy="733168"/>
          </a:xfrm>
        </p:spPr>
        <p:txBody>
          <a:bodyPr/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Утолщение стенки желчного пузыря.</a:t>
            </a:r>
            <a:endParaRPr lang="uk-UA" sz="2800" b="1" dirty="0">
              <a:solidFill>
                <a:srgbClr val="FFFF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42" y="1695374"/>
            <a:ext cx="3650821" cy="3030536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044777" y="1695374"/>
            <a:ext cx="3781169" cy="4329506"/>
          </a:xfrm>
        </p:spPr>
        <p:txBody>
          <a:bodyPr/>
          <a:lstStyle/>
          <a:p>
            <a:r>
              <a:rPr lang="ru-RU" b="1" dirty="0" err="1" smtClean="0"/>
              <a:t>Аденомиоматоз</a:t>
            </a:r>
            <a:r>
              <a:rPr lang="ru-RU" b="1" dirty="0" smtClean="0"/>
              <a:t>  и </a:t>
            </a:r>
            <a:r>
              <a:rPr lang="ru-RU" b="1" dirty="0" err="1" smtClean="0"/>
              <a:t>холестероз</a:t>
            </a:r>
            <a:r>
              <a:rPr lang="ru-RU" b="1" dirty="0" smtClean="0"/>
              <a:t> ЖП.</a:t>
            </a:r>
          </a:p>
          <a:p>
            <a:r>
              <a:rPr lang="ru-RU" dirty="0" smtClean="0"/>
              <a:t>-Аномальное утолщение стенки ЖП.</a:t>
            </a:r>
          </a:p>
          <a:p>
            <a:r>
              <a:rPr lang="ru-RU" dirty="0"/>
              <a:t>-</a:t>
            </a:r>
            <a:r>
              <a:rPr lang="ru-RU" dirty="0" smtClean="0"/>
              <a:t>Причина возникновения неизвестна.</a:t>
            </a:r>
          </a:p>
          <a:p>
            <a:r>
              <a:rPr lang="ru-RU" dirty="0" smtClean="0"/>
              <a:t>-При </a:t>
            </a:r>
            <a:r>
              <a:rPr lang="ru-RU" dirty="0" err="1" smtClean="0"/>
              <a:t>аденомиоматозе</a:t>
            </a:r>
            <a:r>
              <a:rPr lang="ru-RU" dirty="0" smtClean="0"/>
              <a:t> вовлекается только мышечный слой  части стенки ЖП.</a:t>
            </a:r>
          </a:p>
          <a:p>
            <a:r>
              <a:rPr lang="ru-RU" dirty="0" smtClean="0"/>
              <a:t>-Не относится ни к патологическому , ни к физиологическому состоянию.</a:t>
            </a:r>
          </a:p>
          <a:p>
            <a:r>
              <a:rPr lang="ru-RU" dirty="0" smtClean="0"/>
              <a:t>-Не является предраковым состоянием.</a:t>
            </a:r>
          </a:p>
          <a:p>
            <a:r>
              <a:rPr lang="ru-RU" dirty="0" smtClean="0"/>
              <a:t>-НО на УЗИ и  КТ с контрастированием  неотличим от карциномы ЖП. </a:t>
            </a:r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9556" y="1547093"/>
            <a:ext cx="3775981" cy="335863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42" y="169712"/>
            <a:ext cx="1305107" cy="111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2243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,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60" y="1447800"/>
            <a:ext cx="4191000" cy="379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580239" y="1153297"/>
            <a:ext cx="7331676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При нахождении дилатации желчных протоков следует искать </a:t>
            </a:r>
            <a:r>
              <a:rPr lang="ru-RU" b="1" dirty="0" smtClean="0"/>
              <a:t>препятствие (обструкцию).</a:t>
            </a:r>
          </a:p>
          <a:p>
            <a:r>
              <a:rPr lang="ru-RU" dirty="0" smtClean="0"/>
              <a:t>       При наличии </a:t>
            </a:r>
            <a:r>
              <a:rPr lang="ru-RU" b="1" dirty="0"/>
              <a:t>обструкции</a:t>
            </a:r>
            <a:r>
              <a:rPr lang="ru-RU" dirty="0" smtClean="0"/>
              <a:t>  в первую очередь  ищем </a:t>
            </a:r>
            <a:r>
              <a:rPr lang="ru-RU" b="1" dirty="0" smtClean="0">
                <a:solidFill>
                  <a:srgbClr val="FFFF00"/>
                </a:solidFill>
              </a:rPr>
              <a:t>камни</a:t>
            </a:r>
            <a:r>
              <a:rPr lang="ru-RU" dirty="0" smtClean="0"/>
              <a:t> желчного пузыря, при их отсутствии –</a:t>
            </a:r>
            <a:r>
              <a:rPr lang="ru-RU" b="1" dirty="0" smtClean="0"/>
              <a:t>стриктуры</a:t>
            </a:r>
            <a:r>
              <a:rPr lang="ru-RU" dirty="0" smtClean="0"/>
              <a:t>.</a:t>
            </a:r>
          </a:p>
          <a:p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smtClean="0">
                <a:solidFill>
                  <a:srgbClr val="FFFF00"/>
                </a:solidFill>
              </a:rPr>
              <a:t>       Дифференциальный диагноз стриктуры основан на ее локализации:</a:t>
            </a:r>
          </a:p>
          <a:p>
            <a:r>
              <a:rPr lang="ru-RU" dirty="0"/>
              <a:t> </a:t>
            </a:r>
            <a:r>
              <a:rPr lang="ru-RU" dirty="0" smtClean="0"/>
              <a:t>-  </a:t>
            </a:r>
            <a:r>
              <a:rPr lang="ru-RU" dirty="0" smtClean="0">
                <a:solidFill>
                  <a:srgbClr val="FFFF00"/>
                </a:solidFill>
              </a:rPr>
              <a:t>дистальная</a:t>
            </a:r>
            <a:r>
              <a:rPr lang="ru-RU" dirty="0" smtClean="0"/>
              <a:t> стриктура-наиболее вероятно следствие наличия холангиокарциномы, карциномы поджелудочной железы или панкреатита.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стриктура </a:t>
            </a:r>
            <a:r>
              <a:rPr lang="ru-RU" dirty="0" smtClean="0">
                <a:solidFill>
                  <a:srgbClr val="FFFF00"/>
                </a:solidFill>
              </a:rPr>
              <a:t>внутри</a:t>
            </a:r>
            <a:r>
              <a:rPr lang="ru-RU" dirty="0" smtClean="0"/>
              <a:t> печеночных протоков-наиболее вероятно следствие карциномы желчного пузыря или воспалительных стриктур(</a:t>
            </a:r>
            <a:r>
              <a:rPr lang="en-US" dirty="0" smtClean="0"/>
              <a:t>PSC</a:t>
            </a:r>
            <a:r>
              <a:rPr lang="ru-RU" dirty="0" smtClean="0"/>
              <a:t> (первично склерозирующий холангит) или </a:t>
            </a:r>
            <a:r>
              <a:rPr lang="ru-RU" dirty="0"/>
              <a:t>СПИД </a:t>
            </a:r>
            <a:r>
              <a:rPr lang="ru-RU" dirty="0" smtClean="0"/>
              <a:t> холангиопатия)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Met</a:t>
            </a:r>
            <a:r>
              <a:rPr lang="ru-RU" dirty="0" smtClean="0"/>
              <a:t> стриктура может быть </a:t>
            </a:r>
            <a:r>
              <a:rPr lang="ru-RU" dirty="0" smtClean="0">
                <a:solidFill>
                  <a:srgbClr val="FFFF00"/>
                </a:solidFill>
              </a:rPr>
              <a:t>любой локализации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При отсутствии </a:t>
            </a:r>
            <a:r>
              <a:rPr lang="ru-RU" b="1" dirty="0" smtClean="0"/>
              <a:t>обструкции –ищем </a:t>
            </a:r>
            <a:r>
              <a:rPr lang="ru-RU" b="1" dirty="0" err="1" smtClean="0"/>
              <a:t>необструктивные</a:t>
            </a:r>
            <a:r>
              <a:rPr lang="ru-RU" b="1" dirty="0" smtClean="0"/>
              <a:t> заболевания:</a:t>
            </a:r>
          </a:p>
          <a:p>
            <a:r>
              <a:rPr lang="ru-RU" dirty="0"/>
              <a:t> </a:t>
            </a:r>
            <a:r>
              <a:rPr lang="ru-RU" dirty="0" smtClean="0"/>
              <a:t> - Болезнь Кароли</a:t>
            </a:r>
          </a:p>
          <a:p>
            <a:r>
              <a:rPr lang="ru-RU" dirty="0"/>
              <a:t> </a:t>
            </a:r>
            <a:r>
              <a:rPr lang="ru-RU" dirty="0" smtClean="0"/>
              <a:t> - внутрипротоковые кисты</a:t>
            </a:r>
          </a:p>
          <a:p>
            <a:r>
              <a:rPr lang="ru-RU" b="1" dirty="0"/>
              <a:t> </a:t>
            </a:r>
            <a:r>
              <a:rPr lang="ru-RU" b="1" dirty="0" smtClean="0"/>
              <a:t> - </a:t>
            </a:r>
            <a:r>
              <a:rPr lang="ru-RU" dirty="0" smtClean="0"/>
              <a:t>рецидивирующий гнойный холангит</a:t>
            </a:r>
          </a:p>
          <a:p>
            <a:r>
              <a:rPr lang="ru-RU" dirty="0"/>
              <a:t> </a:t>
            </a:r>
            <a:r>
              <a:rPr lang="ru-RU" dirty="0" smtClean="0"/>
              <a:t> -</a:t>
            </a:r>
            <a:r>
              <a:rPr lang="ru-RU" dirty="0" err="1" smtClean="0"/>
              <a:t>первичносклерозирующий</a:t>
            </a:r>
            <a:r>
              <a:rPr lang="ru-RU" dirty="0" smtClean="0"/>
              <a:t> холангит</a:t>
            </a:r>
          </a:p>
          <a:p>
            <a:r>
              <a:rPr lang="ru-RU" b="1" dirty="0"/>
              <a:t> </a:t>
            </a:r>
            <a:endParaRPr lang="ru-RU" b="1" dirty="0" smtClean="0"/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298358" y="1"/>
            <a:ext cx="68456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Дифференциальная диагностика </a:t>
            </a:r>
            <a:r>
              <a:rPr lang="ru-RU" sz="2800" b="1" dirty="0" smtClean="0">
                <a:solidFill>
                  <a:srgbClr val="FFFF00"/>
                </a:solidFill>
              </a:rPr>
              <a:t>дилатации </a:t>
            </a:r>
            <a:r>
              <a:rPr lang="ru-RU" sz="2800" b="1" dirty="0">
                <a:solidFill>
                  <a:srgbClr val="FFFF00"/>
                </a:solidFill>
              </a:rPr>
              <a:t>желчных протоков</a:t>
            </a:r>
            <a:r>
              <a:rPr lang="ru-RU" sz="2800" dirty="0">
                <a:solidFill>
                  <a:srgbClr val="FFFF00"/>
                </a:solidFill>
              </a:rPr>
              <a:t>.</a:t>
            </a:r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873" y="5238750"/>
            <a:ext cx="1876687" cy="295316"/>
          </a:xfrm>
        </p:spPr>
      </p:pic>
    </p:spTree>
    <p:extLst>
      <p:ext uri="{BB962C8B-B14F-4D97-AF65-F5344CB8AC3E}">
        <p14:creationId xmlns:p14="http://schemas.microsoft.com/office/powerpoint/2010/main" val="6032693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506465" y="1400432"/>
            <a:ext cx="2537254" cy="160420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1400" b="1" dirty="0" smtClean="0">
                <a:solidFill>
                  <a:srgbClr val="FFFF00"/>
                </a:solidFill>
              </a:rPr>
              <a:t>Осложнения болезни Кароли:</a:t>
            </a:r>
            <a:endParaRPr lang="ru-RU" sz="1400" b="1" dirty="0">
              <a:solidFill>
                <a:srgbClr val="FFFF00"/>
              </a:solidFill>
            </a:endParaRPr>
          </a:p>
          <a:p>
            <a:r>
              <a:rPr lang="ru-RU" sz="1400" dirty="0"/>
              <a:t>Внутрипузырные камни</a:t>
            </a:r>
          </a:p>
          <a:p>
            <a:r>
              <a:rPr lang="ru-RU" sz="1400" dirty="0"/>
              <a:t>Холангит и абсцесс</a:t>
            </a:r>
          </a:p>
          <a:p>
            <a:r>
              <a:rPr lang="ru-RU" sz="1400" dirty="0"/>
              <a:t>Цирроз печени</a:t>
            </a:r>
          </a:p>
          <a:p>
            <a:r>
              <a:rPr lang="ru-RU" sz="1400" dirty="0" err="1"/>
              <a:t>холангиокарцинома</a:t>
            </a:r>
            <a:endParaRPr lang="ru-RU" sz="1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88324" y="5148649"/>
            <a:ext cx="5284139" cy="1383957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Болезнь Кароли</a:t>
            </a:r>
            <a:r>
              <a:rPr lang="ru-RU" dirty="0" smtClean="0"/>
              <a:t>. КТ и УЗИ.</a:t>
            </a:r>
          </a:p>
          <a:p>
            <a:r>
              <a:rPr lang="ru-RU" dirty="0" smtClean="0"/>
              <a:t> </a:t>
            </a:r>
            <a:r>
              <a:rPr lang="ru-RU" b="1" dirty="0"/>
              <a:t>Центральная точка </a:t>
            </a:r>
            <a:r>
              <a:rPr lang="ru-RU" dirty="0"/>
              <a:t>соответствует воротной вене, которая окружена расширенными желчными </a:t>
            </a:r>
            <a:r>
              <a:rPr lang="ru-RU" dirty="0" smtClean="0"/>
              <a:t>протоками. Цветной допплер - структуры </a:t>
            </a:r>
            <a:r>
              <a:rPr lang="ru-RU" dirty="0"/>
              <a:t>содержат поток крови и представляют собой портальные </a:t>
            </a:r>
            <a:r>
              <a:rPr lang="ru-RU" dirty="0" smtClean="0"/>
              <a:t>вены.</a:t>
            </a:r>
            <a:endParaRPr lang="uk-UA" dirty="0"/>
          </a:p>
        </p:txBody>
      </p:sp>
      <p:pic>
        <p:nvPicPr>
          <p:cNvPr id="2050" name="Picture 2" descr=",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324" y="261559"/>
            <a:ext cx="5268333" cy="2322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324" y="2809103"/>
            <a:ext cx="5284139" cy="2197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,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194" y="260521"/>
            <a:ext cx="3319849" cy="2323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,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194" y="3448508"/>
            <a:ext cx="3380384" cy="2005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 rot="10800000" flipV="1">
            <a:off x="5964194" y="5488104"/>
            <a:ext cx="33803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внутрипротоковые камни. </a:t>
            </a:r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964193" y="2701429"/>
            <a:ext cx="33198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РХПГ проводится для исключения обструкции. </a:t>
            </a:r>
            <a:endParaRPr lang="uk-UA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970" y="5000991"/>
            <a:ext cx="1876687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4472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90875" y="2372498"/>
            <a:ext cx="4610636" cy="1980640"/>
          </a:xfrm>
        </p:spPr>
        <p:txBody>
          <a:bodyPr>
            <a:normAutofit lnSpcReduction="10000"/>
          </a:bodyPr>
          <a:lstStyle/>
          <a:p>
            <a:r>
              <a:rPr lang="ru-RU" b="1" dirty="0"/>
              <a:t>У</a:t>
            </a:r>
            <a:r>
              <a:rPr lang="ru-RU" b="1" dirty="0" smtClean="0"/>
              <a:t> </a:t>
            </a:r>
            <a:r>
              <a:rPr lang="ru-RU" b="1" dirty="0"/>
              <a:t>пациентов с заболеванием </a:t>
            </a:r>
            <a:r>
              <a:rPr lang="ru-RU" b="1" dirty="0" smtClean="0"/>
              <a:t>Кароли </a:t>
            </a:r>
            <a:r>
              <a:rPr lang="ru-RU" b="1" dirty="0"/>
              <a:t>повышенный риск развития </a:t>
            </a:r>
            <a:r>
              <a:rPr lang="ru-RU" b="1" dirty="0" smtClean="0">
                <a:solidFill>
                  <a:srgbClr val="FFFF00"/>
                </a:solidFill>
              </a:rPr>
              <a:t>холангиокарциномы</a:t>
            </a:r>
            <a:r>
              <a:rPr lang="ru-RU" b="1" dirty="0" smtClean="0"/>
              <a:t>.</a:t>
            </a:r>
          </a:p>
          <a:p>
            <a:r>
              <a:rPr lang="uk-UA" b="1" dirty="0"/>
              <a:t> </a:t>
            </a:r>
            <a:r>
              <a:rPr lang="uk-UA" b="1" dirty="0" err="1" smtClean="0"/>
              <a:t>Слева</a:t>
            </a:r>
            <a:r>
              <a:rPr lang="uk-UA" b="1" dirty="0" smtClean="0"/>
              <a:t> </a:t>
            </a:r>
            <a:r>
              <a:rPr lang="uk-UA" dirty="0" smtClean="0"/>
              <a:t>: </a:t>
            </a:r>
            <a:r>
              <a:rPr lang="uk-UA" dirty="0" err="1" smtClean="0"/>
              <a:t>локальная</a:t>
            </a:r>
            <a:r>
              <a:rPr lang="uk-UA" dirty="0" smtClean="0"/>
              <a:t>  стриктура </a:t>
            </a:r>
            <a:r>
              <a:rPr lang="uk-UA" dirty="0"/>
              <a:t>(</a:t>
            </a:r>
            <a:r>
              <a:rPr lang="uk-UA" dirty="0" err="1" smtClean="0"/>
              <a:t>синяя</a:t>
            </a:r>
            <a:r>
              <a:rPr lang="uk-UA" dirty="0" smtClean="0"/>
              <a:t> </a:t>
            </a:r>
            <a:r>
              <a:rPr lang="uk-UA" dirty="0" err="1" smtClean="0"/>
              <a:t>стрелка</a:t>
            </a:r>
            <a:r>
              <a:rPr lang="uk-UA" dirty="0" smtClean="0"/>
              <a:t>)-</a:t>
            </a:r>
            <a:r>
              <a:rPr lang="uk-UA" dirty="0" err="1" smtClean="0"/>
              <a:t>проникающая</a:t>
            </a:r>
            <a:r>
              <a:rPr lang="uk-UA" dirty="0" smtClean="0"/>
              <a:t>  </a:t>
            </a:r>
            <a:r>
              <a:rPr lang="uk-UA" dirty="0" err="1" smtClean="0"/>
              <a:t>холангиокарцинома</a:t>
            </a:r>
            <a:r>
              <a:rPr lang="uk-UA" dirty="0" smtClean="0"/>
              <a:t>.</a:t>
            </a:r>
          </a:p>
          <a:p>
            <a:r>
              <a:rPr lang="ru-RU" b="1" dirty="0" smtClean="0"/>
              <a:t>Справа: </a:t>
            </a:r>
            <a:r>
              <a:rPr lang="ru-RU" dirty="0" err="1" smtClean="0"/>
              <a:t>холангиокарцинома</a:t>
            </a:r>
            <a:r>
              <a:rPr lang="ru-RU" dirty="0" smtClean="0"/>
              <a:t> </a:t>
            </a:r>
            <a:r>
              <a:rPr lang="ru-RU" dirty="0"/>
              <a:t>(желтая стрелка</a:t>
            </a:r>
            <a:r>
              <a:rPr lang="ru-RU" dirty="0" smtClean="0"/>
              <a:t>)- </a:t>
            </a:r>
            <a:r>
              <a:rPr lang="ru-RU" dirty="0"/>
              <a:t>опухоль заполняет расширенные </a:t>
            </a:r>
            <a:r>
              <a:rPr lang="ru-RU" dirty="0" smtClean="0"/>
              <a:t>внутрипеченочные желчные протоки.</a:t>
            </a:r>
            <a:endParaRPr lang="uk-UA" b="1" dirty="0"/>
          </a:p>
        </p:txBody>
      </p:sp>
      <p:pic>
        <p:nvPicPr>
          <p:cNvPr id="4098" name="Picture 2" descr=",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875" y="208718"/>
            <a:ext cx="4610637" cy="2085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.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18" y="4431652"/>
            <a:ext cx="5367616" cy="220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4769" y="208718"/>
            <a:ext cx="4191000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914769" y="2537255"/>
            <a:ext cx="614542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 smtClean="0">
                <a:solidFill>
                  <a:srgbClr val="FFFF00"/>
                </a:solidFill>
                <a:latin typeface="verdana" panose="020B0604030504040204" pitchFamily="34" charset="0"/>
              </a:rPr>
              <a:t>Киста </a:t>
            </a:r>
            <a:r>
              <a:rPr lang="ru-RU" sz="1300" b="1" dirty="0" err="1" smtClean="0">
                <a:solidFill>
                  <a:srgbClr val="FFFF00"/>
                </a:solidFill>
                <a:latin typeface="verdana" panose="020B0604030504040204" pitchFamily="34" charset="0"/>
              </a:rPr>
              <a:t>холедоха</a:t>
            </a:r>
            <a:r>
              <a:rPr lang="ru-RU" sz="1300" b="1" dirty="0" smtClean="0">
                <a:solidFill>
                  <a:srgbClr val="FFFF00"/>
                </a:solidFill>
                <a:latin typeface="verdana" panose="020B0604030504040204" pitchFamily="34" charset="0"/>
              </a:rPr>
              <a:t>- </a:t>
            </a:r>
            <a:r>
              <a:rPr lang="ru-RU" sz="1300" dirty="0" smtClean="0">
                <a:latin typeface="verdana" panose="020B0604030504040204" pitchFamily="34" charset="0"/>
              </a:rPr>
              <a:t>врожденная дилатация </a:t>
            </a:r>
            <a:r>
              <a:rPr lang="ru-RU" sz="1300" dirty="0">
                <a:latin typeface="verdana" panose="020B0604030504040204" pitchFamily="34" charset="0"/>
              </a:rPr>
              <a:t>внепеченочного желчного </a:t>
            </a:r>
            <a:r>
              <a:rPr lang="ru-RU" sz="1300" dirty="0" smtClean="0">
                <a:latin typeface="verdana" panose="020B0604030504040204" pitchFamily="34" charset="0"/>
              </a:rPr>
              <a:t>протока.</a:t>
            </a:r>
            <a:r>
              <a:rPr lang="ru-RU" sz="1300" dirty="0"/>
              <a:t> </a:t>
            </a:r>
            <a:r>
              <a:rPr lang="ru-RU" sz="1300" dirty="0" smtClean="0"/>
              <a:t>Причина в </a:t>
            </a:r>
            <a:r>
              <a:rPr lang="ru-RU" sz="1300" dirty="0"/>
              <a:t>аномальном </a:t>
            </a:r>
            <a:r>
              <a:rPr lang="ru-RU" sz="1300" dirty="0" smtClean="0"/>
              <a:t>соединении биллиарного </a:t>
            </a:r>
            <a:r>
              <a:rPr lang="ru-RU" sz="1300" dirty="0"/>
              <a:t>и </a:t>
            </a:r>
            <a:r>
              <a:rPr lang="ru-RU" sz="1300" dirty="0" smtClean="0"/>
              <a:t>поджелудочного протоков, сливающихся проксимальнее сфинктера </a:t>
            </a:r>
            <a:r>
              <a:rPr lang="ru-RU" sz="1300" dirty="0" err="1" smtClean="0"/>
              <a:t>Оди</a:t>
            </a:r>
            <a:r>
              <a:rPr lang="ru-RU" sz="1300" dirty="0" smtClean="0"/>
              <a:t>. Общий канал длинный.</a:t>
            </a:r>
            <a:r>
              <a:rPr lang="ru-RU" sz="1300" dirty="0"/>
              <a:t> </a:t>
            </a:r>
            <a:br>
              <a:rPr lang="ru-RU" sz="1300" dirty="0"/>
            </a:br>
            <a:r>
              <a:rPr lang="ru-RU" sz="1300" dirty="0"/>
              <a:t>Теория заключается в том, что когда сфинктер </a:t>
            </a:r>
            <a:r>
              <a:rPr lang="ru-RU" sz="1300" dirty="0" err="1" smtClean="0"/>
              <a:t>Оди</a:t>
            </a:r>
            <a:r>
              <a:rPr lang="ru-RU" sz="1300" dirty="0" smtClean="0"/>
              <a:t> </a:t>
            </a:r>
            <a:r>
              <a:rPr lang="ru-RU" sz="1300" dirty="0"/>
              <a:t>сжимается, ферменты поджелудочной железы </a:t>
            </a:r>
            <a:r>
              <a:rPr lang="ru-RU" sz="1300" dirty="0" smtClean="0"/>
              <a:t> поступают </a:t>
            </a:r>
            <a:r>
              <a:rPr lang="ru-RU" sz="1300" dirty="0"/>
              <a:t>в желчный проток и </a:t>
            </a:r>
            <a:r>
              <a:rPr lang="ru-RU" sz="1300" dirty="0" smtClean="0"/>
              <a:t>вызывают его  </a:t>
            </a:r>
            <a:r>
              <a:rPr lang="ru-RU" sz="1300" dirty="0"/>
              <a:t>дилатацию, а в некоторых случаях и сужение дистального </a:t>
            </a:r>
            <a:r>
              <a:rPr lang="ru-RU" sz="1300" dirty="0" smtClean="0"/>
              <a:t>канала.</a:t>
            </a:r>
            <a:endParaRPr lang="uk-UA" sz="1300" dirty="0"/>
          </a:p>
        </p:txBody>
      </p:sp>
      <p:sp>
        <p:nvSpPr>
          <p:cNvPr id="6" name="Прямоугольник 5"/>
          <p:cNvSpPr/>
          <p:nvPr/>
        </p:nvSpPr>
        <p:spPr>
          <a:xfrm rot="10800000" flipV="1">
            <a:off x="5634681" y="4390580"/>
            <a:ext cx="6425512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300" b="1" dirty="0" smtClean="0">
                <a:solidFill>
                  <a:srgbClr val="FFFF00"/>
                </a:solidFill>
                <a:latin typeface="verdana" panose="020B0604030504040204" pitchFamily="34" charset="0"/>
              </a:rPr>
              <a:t>            </a:t>
            </a:r>
            <a:r>
              <a:rPr lang="uk-UA" sz="1300" b="1" dirty="0" err="1" smtClean="0">
                <a:solidFill>
                  <a:srgbClr val="FFFF00"/>
                </a:solidFill>
                <a:latin typeface="verdana" panose="020B0604030504040204" pitchFamily="34" charset="0"/>
              </a:rPr>
              <a:t>Классификация</a:t>
            </a:r>
            <a:r>
              <a:rPr lang="uk-UA" sz="1300" b="1" dirty="0" smtClean="0">
                <a:solidFill>
                  <a:srgbClr val="FFFF00"/>
                </a:solidFill>
                <a:latin typeface="verdana" panose="020B0604030504040204" pitchFamily="34" charset="0"/>
              </a:rPr>
              <a:t> </a:t>
            </a:r>
            <a:r>
              <a:rPr lang="uk-UA" sz="1300" b="1" dirty="0" err="1" smtClean="0">
                <a:solidFill>
                  <a:srgbClr val="FFFF00"/>
                </a:solidFill>
                <a:latin typeface="verdana" panose="020B0604030504040204" pitchFamily="34" charset="0"/>
              </a:rPr>
              <a:t>кист</a:t>
            </a:r>
            <a:r>
              <a:rPr lang="uk-UA" sz="1300" b="1" dirty="0" smtClean="0">
                <a:solidFill>
                  <a:srgbClr val="FFFF00"/>
                </a:solidFill>
                <a:latin typeface="verdana" panose="020B0604030504040204" pitchFamily="34" charset="0"/>
              </a:rPr>
              <a:t> </a:t>
            </a:r>
            <a:r>
              <a:rPr lang="uk-UA" sz="1300" b="1" dirty="0" err="1" smtClean="0">
                <a:solidFill>
                  <a:srgbClr val="FFFF00"/>
                </a:solidFill>
                <a:latin typeface="verdana" panose="020B0604030504040204" pitchFamily="34" charset="0"/>
              </a:rPr>
              <a:t>холедоха</a:t>
            </a:r>
            <a:r>
              <a:rPr lang="uk-UA" sz="1300" b="1" dirty="0" smtClean="0">
                <a:solidFill>
                  <a:srgbClr val="FFFF00"/>
                </a:solidFill>
                <a:latin typeface="verdana" panose="020B0604030504040204" pitchFamily="34" charset="0"/>
              </a:rPr>
              <a:t> по </a:t>
            </a:r>
            <a:r>
              <a:rPr lang="uk-UA" sz="1300" b="1" dirty="0" err="1" smtClean="0">
                <a:solidFill>
                  <a:srgbClr val="FFFF00"/>
                </a:solidFill>
                <a:latin typeface="verdana" panose="020B0604030504040204" pitchFamily="34" charset="0"/>
              </a:rPr>
              <a:t>Тодани</a:t>
            </a:r>
            <a:endParaRPr lang="uk-UA" sz="1300" b="1" dirty="0" smtClean="0">
              <a:solidFill>
                <a:srgbClr val="FFFF00"/>
              </a:solidFill>
              <a:latin typeface="verdana" panose="020B0604030504040204" pitchFamily="34" charset="0"/>
            </a:endParaRPr>
          </a:p>
          <a:p>
            <a:r>
              <a:rPr lang="ru-RU" sz="1300" dirty="0">
                <a:solidFill>
                  <a:srgbClr val="FFFF00"/>
                </a:solidFill>
              </a:rPr>
              <a:t>Тип I </a:t>
            </a:r>
            <a:r>
              <a:rPr lang="ru-RU" sz="1300" dirty="0" smtClean="0"/>
              <a:t>– истинная киста холедоха  </a:t>
            </a:r>
            <a:r>
              <a:rPr lang="ru-RU" sz="1300" dirty="0"/>
              <a:t>с фокальной дилатацией внепеченочного </a:t>
            </a:r>
            <a:r>
              <a:rPr lang="ru-RU" sz="1300" dirty="0" smtClean="0"/>
              <a:t>протока (</a:t>
            </a:r>
            <a:r>
              <a:rPr lang="uk-UA" sz="1300" dirty="0"/>
              <a:t>90-95% </a:t>
            </a:r>
            <a:r>
              <a:rPr lang="uk-UA" sz="1300" dirty="0" smtClean="0"/>
              <a:t>случаев).</a:t>
            </a:r>
          </a:p>
          <a:p>
            <a:r>
              <a:rPr lang="ru-RU" sz="1300" dirty="0">
                <a:solidFill>
                  <a:srgbClr val="FFFF00"/>
                </a:solidFill>
              </a:rPr>
              <a:t>Тип II </a:t>
            </a:r>
            <a:r>
              <a:rPr lang="ru-RU" sz="1300" dirty="0" smtClean="0"/>
              <a:t>– дивертикул внепеченочного протока. Многие </a:t>
            </a:r>
            <a:r>
              <a:rPr lang="ru-RU" sz="1300" dirty="0"/>
              <a:t>считают, что </a:t>
            </a:r>
            <a:r>
              <a:rPr lang="ru-RU" sz="1300" dirty="0" smtClean="0"/>
              <a:t>эта </a:t>
            </a:r>
            <a:r>
              <a:rPr lang="ru-RU" sz="1300" dirty="0"/>
              <a:t>сущность не связана с аномальным </a:t>
            </a:r>
            <a:r>
              <a:rPr lang="ru-RU" sz="1300" dirty="0" err="1" smtClean="0"/>
              <a:t>панкреато-билиарного</a:t>
            </a:r>
            <a:r>
              <a:rPr lang="ru-RU" sz="1300" dirty="0" smtClean="0"/>
              <a:t> соединения.</a:t>
            </a:r>
            <a:r>
              <a:rPr lang="ru-RU" sz="1300" dirty="0"/>
              <a:t> </a:t>
            </a:r>
            <a:br>
              <a:rPr lang="ru-RU" sz="1300" dirty="0"/>
            </a:br>
            <a:r>
              <a:rPr lang="ru-RU" sz="1300" dirty="0">
                <a:solidFill>
                  <a:srgbClr val="FFFF00"/>
                </a:solidFill>
              </a:rPr>
              <a:t>Тип III </a:t>
            </a:r>
            <a:r>
              <a:rPr lang="ru-RU" sz="1300" dirty="0" smtClean="0">
                <a:solidFill>
                  <a:srgbClr val="FFFF00"/>
                </a:solidFill>
              </a:rPr>
              <a:t>–</a:t>
            </a:r>
            <a:r>
              <a:rPr lang="ru-RU" sz="1300" dirty="0" err="1" smtClean="0"/>
              <a:t>холедохоцелле</a:t>
            </a:r>
            <a:r>
              <a:rPr lang="ru-RU" sz="1300" dirty="0" smtClean="0"/>
              <a:t> (дилатация </a:t>
            </a:r>
            <a:r>
              <a:rPr lang="ru-RU" sz="1300" dirty="0"/>
              <a:t>дистальной части желчного </a:t>
            </a:r>
            <a:r>
              <a:rPr lang="ru-RU" sz="1300" dirty="0" smtClean="0"/>
              <a:t>протока). </a:t>
            </a:r>
          </a:p>
          <a:p>
            <a:r>
              <a:rPr lang="ru-RU" sz="1300" dirty="0">
                <a:solidFill>
                  <a:srgbClr val="FFFF00"/>
                </a:solidFill>
              </a:rPr>
              <a:t>Тип IV </a:t>
            </a:r>
            <a:r>
              <a:rPr lang="ru-RU" sz="1300" dirty="0" smtClean="0"/>
              <a:t>– истинная киста холедоха с </a:t>
            </a:r>
            <a:r>
              <a:rPr lang="ru-RU" sz="1300" dirty="0"/>
              <a:t>дилатацией всего внепеченочного протока </a:t>
            </a:r>
            <a:r>
              <a:rPr lang="ru-RU" sz="1300" dirty="0" smtClean="0"/>
              <a:t>и  </a:t>
            </a:r>
            <a:r>
              <a:rPr lang="ru-RU" sz="1300" dirty="0"/>
              <a:t>участием </a:t>
            </a:r>
            <a:r>
              <a:rPr lang="ru-RU" sz="1300" dirty="0" smtClean="0"/>
              <a:t> частей </a:t>
            </a:r>
            <a:r>
              <a:rPr lang="ru-RU" sz="1300" dirty="0"/>
              <a:t>внутрипеченочных протоков</a:t>
            </a:r>
            <a:r>
              <a:rPr lang="ru-RU" sz="1300" dirty="0" smtClean="0"/>
              <a:t>.</a:t>
            </a:r>
          </a:p>
          <a:p>
            <a:r>
              <a:rPr lang="ru-RU" sz="1300" dirty="0">
                <a:solidFill>
                  <a:srgbClr val="FFFF00"/>
                </a:solidFill>
              </a:rPr>
              <a:t>Тип </a:t>
            </a:r>
            <a:r>
              <a:rPr lang="ru-RU" sz="1300" dirty="0" smtClean="0">
                <a:solidFill>
                  <a:srgbClr val="FFFF00"/>
                </a:solidFill>
              </a:rPr>
              <a:t>V-</a:t>
            </a:r>
            <a:r>
              <a:rPr lang="ru-RU" sz="1300" dirty="0" smtClean="0"/>
              <a:t>болезнь Кароли. Сейчас ее выделяют в отдельную патологию.</a:t>
            </a:r>
            <a:endParaRPr lang="uk-UA" sz="1300" b="1" i="0" dirty="0">
              <a:solidFill>
                <a:srgbClr val="FFFF00"/>
              </a:solidFill>
              <a:effectLst/>
              <a:latin typeface="verdana" panose="020B06040305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081" y="2293984"/>
            <a:ext cx="1876687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622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0324" y="74142"/>
            <a:ext cx="5544064" cy="1252150"/>
          </a:xfrm>
        </p:spPr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</a:rPr>
              <a:t>Рецидивирующий </a:t>
            </a:r>
            <a:r>
              <a:rPr lang="ru-RU" b="1" dirty="0" err="1" smtClean="0">
                <a:solidFill>
                  <a:srgbClr val="FFFF00"/>
                </a:solidFill>
              </a:rPr>
              <a:t>пиогенный</a:t>
            </a:r>
            <a:r>
              <a:rPr lang="ru-RU" b="1" dirty="0" smtClean="0">
                <a:solidFill>
                  <a:srgbClr val="FFFF00"/>
                </a:solidFill>
              </a:rPr>
              <a:t> холангит </a:t>
            </a:r>
            <a:r>
              <a:rPr lang="en-US" b="1" dirty="0"/>
              <a:t>(</a:t>
            </a:r>
            <a:r>
              <a:rPr lang="en-US" b="1" dirty="0" smtClean="0"/>
              <a:t>RPC</a:t>
            </a:r>
            <a:r>
              <a:rPr lang="ru-RU" b="1" dirty="0" smtClean="0"/>
              <a:t>)</a:t>
            </a:r>
            <a:r>
              <a:rPr lang="en-US" b="1" dirty="0"/>
              <a:t/>
            </a:r>
            <a:br>
              <a:rPr lang="en-US" b="1" dirty="0"/>
            </a:br>
            <a:endParaRPr lang="uk-UA" b="1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26226" y="988540"/>
            <a:ext cx="6755027" cy="2449529"/>
          </a:xfrm>
        </p:spPr>
        <p:txBody>
          <a:bodyPr/>
          <a:lstStyle/>
          <a:p>
            <a:r>
              <a:rPr lang="ru-RU" dirty="0"/>
              <a:t>Х</a:t>
            </a:r>
            <a:r>
              <a:rPr lang="ru-RU" dirty="0" smtClean="0"/>
              <a:t>арактеризуется </a:t>
            </a:r>
            <a:r>
              <a:rPr lang="ru-RU" dirty="0"/>
              <a:t>наличием внутрипеченочных пигментированных камней и рецидивирующей </a:t>
            </a:r>
            <a:r>
              <a:rPr lang="ru-RU" dirty="0" smtClean="0"/>
              <a:t>инфекции.</a:t>
            </a:r>
          </a:p>
          <a:p>
            <a:r>
              <a:rPr lang="ru-RU" dirty="0" smtClean="0"/>
              <a:t>Этиология неизвестна. </a:t>
            </a:r>
          </a:p>
          <a:p>
            <a:r>
              <a:rPr lang="uk-UA" dirty="0"/>
              <a:t>Н</a:t>
            </a:r>
            <a:r>
              <a:rPr lang="uk-UA" dirty="0" smtClean="0"/>
              <a:t>аблюдается </a:t>
            </a:r>
            <a:r>
              <a:rPr lang="uk-UA" dirty="0"/>
              <a:t>в азиатских </a:t>
            </a:r>
            <a:r>
              <a:rPr lang="uk-UA" dirty="0" smtClean="0"/>
              <a:t>странах.</a:t>
            </a:r>
          </a:p>
          <a:p>
            <a:r>
              <a:rPr lang="ru-RU" dirty="0" smtClean="0"/>
              <a:t>Чаще поражает левую долю печени</a:t>
            </a:r>
            <a:endParaRPr lang="uk-UA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65016" y="5906530"/>
            <a:ext cx="4338788" cy="734664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Фокальная </a:t>
            </a:r>
            <a:r>
              <a:rPr lang="ru-RU" dirty="0">
                <a:solidFill>
                  <a:srgbClr val="FFFF00"/>
                </a:solidFill>
              </a:rPr>
              <a:t>дилатация желчных протоков </a:t>
            </a:r>
            <a:r>
              <a:rPr lang="ru-RU" dirty="0" smtClean="0"/>
              <a:t>с наличием </a:t>
            </a:r>
            <a:r>
              <a:rPr lang="ru-RU" dirty="0" err="1" smtClean="0"/>
              <a:t>внутрипротоковых</a:t>
            </a:r>
            <a:r>
              <a:rPr lang="ru-RU" dirty="0" smtClean="0"/>
              <a:t>  камней в  </a:t>
            </a:r>
            <a:r>
              <a:rPr lang="ru-RU" dirty="0"/>
              <a:t>левой доле </a:t>
            </a:r>
            <a:r>
              <a:rPr lang="ru-RU" dirty="0" smtClean="0"/>
              <a:t>печени.</a:t>
            </a:r>
            <a:endParaRPr lang="uk-UA" dirty="0"/>
          </a:p>
        </p:txBody>
      </p:sp>
      <p:pic>
        <p:nvPicPr>
          <p:cNvPr id="5122" name="Picture 2" descr=",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016" y="361494"/>
            <a:ext cx="4191000" cy="307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016" y="3906228"/>
            <a:ext cx="4191000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,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30" y="3649002"/>
            <a:ext cx="4191000" cy="212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436030" y="5906530"/>
            <a:ext cx="58498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FFFF00"/>
                </a:solidFill>
                <a:latin typeface="verdana" panose="020B0604030504040204" pitchFamily="34" charset="0"/>
              </a:rPr>
              <a:t>Внутрипеченочные камни </a:t>
            </a:r>
            <a:r>
              <a:rPr lang="ru-RU" sz="1400" dirty="0">
                <a:latin typeface="verdana" panose="020B0604030504040204" pitchFamily="34" charset="0"/>
              </a:rPr>
              <a:t>с </a:t>
            </a:r>
            <a:r>
              <a:rPr lang="ru-RU" sz="1400" dirty="0" smtClean="0">
                <a:latin typeface="verdana" panose="020B0604030504040204" pitchFamily="34" charset="0"/>
              </a:rPr>
              <a:t>фокальным расширение внутрипеченочных желчных протоков в левой доле.</a:t>
            </a:r>
            <a:r>
              <a:rPr lang="ru-RU" sz="1400" dirty="0">
                <a:latin typeface="verdana" panose="020B0604030504040204" pitchFamily="34" charset="0"/>
              </a:rPr>
              <a:t> 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 smtClean="0"/>
              <a:t>Н</a:t>
            </a:r>
            <a:r>
              <a:rPr lang="ru-RU" sz="1400" dirty="0" smtClean="0">
                <a:latin typeface="verdana" panose="020B0604030504040204" pitchFamily="34" charset="0"/>
              </a:rPr>
              <a:t>еотличим </a:t>
            </a:r>
            <a:r>
              <a:rPr lang="ru-RU" sz="1400" dirty="0">
                <a:latin typeface="verdana" panose="020B0604030504040204" pitchFamily="34" charset="0"/>
              </a:rPr>
              <a:t>от фокальной болезни Кароли со вторичным образованием камней</a:t>
            </a:r>
            <a:endParaRPr lang="uk-UA" sz="1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680" y="3353686"/>
            <a:ext cx="1876687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8864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39111" y="83890"/>
            <a:ext cx="5780015" cy="914400"/>
          </a:xfrm>
        </p:spPr>
        <p:txBody>
          <a:bodyPr/>
          <a:lstStyle/>
          <a:p>
            <a:r>
              <a:rPr lang="uk-UA" b="1" dirty="0" err="1" smtClean="0">
                <a:solidFill>
                  <a:srgbClr val="FFFF00"/>
                </a:solidFill>
              </a:rPr>
              <a:t>Первично</a:t>
            </a:r>
            <a:r>
              <a:rPr lang="uk-UA" b="1" dirty="0" smtClean="0">
                <a:solidFill>
                  <a:srgbClr val="FFFF00"/>
                </a:solidFill>
              </a:rPr>
              <a:t> </a:t>
            </a:r>
            <a:r>
              <a:rPr lang="uk-UA" b="1" dirty="0" err="1">
                <a:solidFill>
                  <a:srgbClr val="FFFF00"/>
                </a:solidFill>
              </a:rPr>
              <a:t>склерозирующий</a:t>
            </a:r>
            <a:r>
              <a:rPr lang="uk-UA" b="1" dirty="0">
                <a:solidFill>
                  <a:srgbClr val="FFFF00"/>
                </a:solidFill>
              </a:rPr>
              <a:t> </a:t>
            </a:r>
            <a:r>
              <a:rPr lang="uk-UA" b="1" dirty="0" err="1" smtClean="0">
                <a:solidFill>
                  <a:srgbClr val="FFFF00"/>
                </a:solidFill>
              </a:rPr>
              <a:t>холангит</a:t>
            </a:r>
            <a:r>
              <a:rPr lang="uk-UA" b="1" dirty="0" smtClean="0">
                <a:solidFill>
                  <a:srgbClr val="FFFF00"/>
                </a:solidFill>
              </a:rPr>
              <a:t> </a:t>
            </a:r>
            <a:r>
              <a:rPr lang="en-US" b="1" dirty="0"/>
              <a:t>(PSC)</a:t>
            </a:r>
            <a:endParaRPr lang="uk-UA" b="1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39111" y="930877"/>
            <a:ext cx="7552889" cy="59271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 smtClean="0"/>
              <a:t>Ассоциация с  </a:t>
            </a:r>
            <a:r>
              <a:rPr lang="ru-RU" sz="1600" dirty="0"/>
              <a:t>язвенным колитом </a:t>
            </a:r>
            <a:r>
              <a:rPr lang="ru-RU" sz="1600" dirty="0" smtClean="0"/>
              <a:t>(70</a:t>
            </a:r>
            <a:r>
              <a:rPr lang="ru-RU" sz="1600" dirty="0"/>
              <a:t>% </a:t>
            </a:r>
            <a:r>
              <a:rPr lang="ru-RU" sz="1600" dirty="0" smtClean="0"/>
              <a:t>пациентов),  м. б. </a:t>
            </a:r>
            <a:r>
              <a:rPr lang="ru-RU" sz="1600" dirty="0"/>
              <a:t>связан с болезнью </a:t>
            </a:r>
            <a:r>
              <a:rPr lang="ru-RU" sz="1600" dirty="0" smtClean="0"/>
              <a:t>Крона.</a:t>
            </a:r>
          </a:p>
          <a:p>
            <a:pPr marL="0" indent="0">
              <a:buNone/>
            </a:pPr>
            <a:r>
              <a:rPr lang="ru-RU" sz="1600" dirty="0"/>
              <a:t>Преобладает </a:t>
            </a:r>
            <a:r>
              <a:rPr lang="ru-RU" sz="1600" dirty="0" smtClean="0"/>
              <a:t>фиброз. На </a:t>
            </a:r>
            <a:r>
              <a:rPr lang="ru-RU" sz="1600" dirty="0"/>
              <a:t>ранних стадиях стриктуры не определяются. </a:t>
            </a:r>
            <a:endParaRPr lang="ru-RU" sz="1600" dirty="0" smtClean="0"/>
          </a:p>
          <a:p>
            <a:pPr marL="0" indent="0">
              <a:buNone/>
            </a:pPr>
            <a:r>
              <a:rPr lang="ru-RU" sz="1600" dirty="0" smtClean="0"/>
              <a:t>Умеренное расширение </a:t>
            </a:r>
            <a:r>
              <a:rPr lang="ru-RU" sz="1600" dirty="0" err="1" smtClean="0"/>
              <a:t>внутрипеченых</a:t>
            </a:r>
            <a:r>
              <a:rPr lang="ru-RU" sz="1600" dirty="0" smtClean="0"/>
              <a:t> желчных протоков с наличием стриктур в первом ряду диагностического ряда - </a:t>
            </a:r>
            <a:r>
              <a:rPr lang="ru-RU" sz="1600" b="1" dirty="0" smtClean="0">
                <a:solidFill>
                  <a:srgbClr val="FFFF00"/>
                </a:solidFill>
              </a:rPr>
              <a:t>п</a:t>
            </a:r>
            <a:r>
              <a:rPr lang="uk-UA" sz="1600" b="1" dirty="0" err="1" smtClean="0">
                <a:solidFill>
                  <a:srgbClr val="FFFF00"/>
                </a:solidFill>
              </a:rPr>
              <a:t>ервично</a:t>
            </a:r>
            <a:r>
              <a:rPr lang="uk-UA" sz="1600" b="1" dirty="0" smtClean="0">
                <a:solidFill>
                  <a:srgbClr val="FFFF00"/>
                </a:solidFill>
              </a:rPr>
              <a:t> </a:t>
            </a:r>
            <a:r>
              <a:rPr lang="uk-UA" sz="1600" b="1" dirty="0" err="1">
                <a:solidFill>
                  <a:srgbClr val="FFFF00"/>
                </a:solidFill>
              </a:rPr>
              <a:t>склерозирующий</a:t>
            </a:r>
            <a:r>
              <a:rPr lang="uk-UA" sz="1600" b="1" dirty="0">
                <a:solidFill>
                  <a:srgbClr val="FFFF00"/>
                </a:solidFill>
              </a:rPr>
              <a:t> </a:t>
            </a:r>
            <a:r>
              <a:rPr lang="uk-UA" sz="1600" b="1" dirty="0" err="1">
                <a:solidFill>
                  <a:srgbClr val="FFFF00"/>
                </a:solidFill>
              </a:rPr>
              <a:t>холангит</a:t>
            </a:r>
            <a:r>
              <a:rPr lang="uk-UA" sz="1600" b="1" dirty="0">
                <a:solidFill>
                  <a:srgbClr val="FFFF00"/>
                </a:solidFill>
              </a:rPr>
              <a:t> </a:t>
            </a:r>
            <a:r>
              <a:rPr lang="en-US" sz="1600" dirty="0" smtClean="0"/>
              <a:t>(</a:t>
            </a:r>
            <a:r>
              <a:rPr lang="en-US" sz="1600" dirty="0"/>
              <a:t>PSC</a:t>
            </a:r>
            <a:r>
              <a:rPr lang="en-US" sz="1600" dirty="0" smtClean="0"/>
              <a:t>)</a:t>
            </a:r>
            <a:endParaRPr lang="ru-RU" sz="1600" dirty="0" smtClean="0"/>
          </a:p>
          <a:p>
            <a:pPr marL="0" indent="0">
              <a:buNone/>
            </a:pPr>
            <a:r>
              <a:rPr lang="ru-RU" sz="1600" dirty="0" smtClean="0"/>
              <a:t> Дифференцируем:</a:t>
            </a:r>
            <a:endParaRPr lang="ru-RU" sz="1600" dirty="0"/>
          </a:p>
          <a:p>
            <a:r>
              <a:rPr lang="ru-RU" sz="1600" dirty="0" err="1" smtClean="0">
                <a:solidFill>
                  <a:srgbClr val="FFFF00"/>
                </a:solidFill>
              </a:rPr>
              <a:t>Холангиокарцинома</a:t>
            </a:r>
            <a:r>
              <a:rPr lang="ru-RU" sz="1600" dirty="0" smtClean="0"/>
              <a:t> 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FFFF00"/>
                </a:solidFill>
              </a:rPr>
              <a:t>NB</a:t>
            </a:r>
            <a:r>
              <a:rPr lang="ru-RU" sz="2400" b="1" dirty="0" smtClean="0">
                <a:solidFill>
                  <a:srgbClr val="FFFF00"/>
                </a:solidFill>
              </a:rPr>
              <a:t>!</a:t>
            </a:r>
            <a:r>
              <a:rPr lang="ru-RU" sz="1800" b="1" dirty="0" smtClean="0"/>
              <a:t>  </a:t>
            </a:r>
            <a:r>
              <a:rPr lang="ru-RU" sz="1600" b="1" dirty="0" smtClean="0"/>
              <a:t>При </a:t>
            </a:r>
            <a:r>
              <a:rPr lang="en-US" sz="1600" b="1" dirty="0"/>
              <a:t>PSC</a:t>
            </a:r>
            <a:r>
              <a:rPr lang="ru-RU" sz="1600" b="1" dirty="0"/>
              <a:t> протяженность </a:t>
            </a:r>
            <a:r>
              <a:rPr lang="en-US" sz="1600" b="1" dirty="0"/>
              <a:t> </a:t>
            </a:r>
            <a:r>
              <a:rPr lang="ru-RU" sz="1600" b="1" dirty="0"/>
              <a:t>стриктур больше 10 мм, при </a:t>
            </a:r>
            <a:r>
              <a:rPr lang="ru-RU" sz="1600" b="1" dirty="0" smtClean="0"/>
              <a:t>     </a:t>
            </a:r>
            <a:r>
              <a:rPr lang="ru-RU" sz="1600" b="1" dirty="0" err="1" smtClean="0"/>
              <a:t>холангиокарциноме</a:t>
            </a:r>
            <a:r>
              <a:rPr lang="en-US" sz="1600" b="1" dirty="0" smtClean="0"/>
              <a:t> </a:t>
            </a:r>
            <a:r>
              <a:rPr lang="ru-RU" sz="1600" b="1" dirty="0" smtClean="0"/>
              <a:t>– 3-5 мм.</a:t>
            </a:r>
            <a:endParaRPr lang="ru-RU" sz="1600" b="1" dirty="0"/>
          </a:p>
          <a:p>
            <a:r>
              <a:rPr lang="ru-RU" sz="1600" dirty="0"/>
              <a:t>Метастатическое заболевание (особенно рак молочной железы)</a:t>
            </a:r>
          </a:p>
          <a:p>
            <a:r>
              <a:rPr lang="ru-RU" sz="1600" dirty="0" smtClean="0"/>
              <a:t>Ятрогенные стриктуры  желчных протоков</a:t>
            </a:r>
            <a:endParaRPr lang="ru-RU" sz="1600" dirty="0"/>
          </a:p>
          <a:p>
            <a:r>
              <a:rPr lang="ru-RU" sz="1600" dirty="0" smtClean="0"/>
              <a:t>Редкие </a:t>
            </a:r>
            <a:r>
              <a:rPr lang="ru-RU" sz="1600" dirty="0"/>
              <a:t>желчные опухоли (опухоль гранулярных клеток)</a:t>
            </a:r>
          </a:p>
          <a:p>
            <a:r>
              <a:rPr lang="ru-RU" sz="1600" dirty="0"/>
              <a:t>Вторичный склерозирующий холангит из-за:</a:t>
            </a:r>
          </a:p>
          <a:p>
            <a:pPr marL="457200" lvl="1" indent="0">
              <a:buNone/>
            </a:pPr>
            <a:r>
              <a:rPr lang="ru-RU" sz="1600" dirty="0" smtClean="0"/>
              <a:t>- ишемия</a:t>
            </a:r>
            <a:r>
              <a:rPr lang="ru-RU" sz="1600" dirty="0"/>
              <a:t>, например </a:t>
            </a:r>
            <a:r>
              <a:rPr lang="ru-RU" sz="1600" dirty="0" smtClean="0"/>
              <a:t>пост-</a:t>
            </a:r>
            <a:r>
              <a:rPr lang="ru-RU" sz="1600" dirty="0" err="1" smtClean="0"/>
              <a:t>хемоэмболическая</a:t>
            </a:r>
            <a:endParaRPr lang="ru-RU" sz="1600" dirty="0"/>
          </a:p>
          <a:p>
            <a:pPr marL="457200" lvl="1" indent="0">
              <a:buNone/>
            </a:pPr>
            <a:r>
              <a:rPr lang="ru-RU" sz="1600" dirty="0" smtClean="0"/>
              <a:t>- СПИД-холангиопатия.</a:t>
            </a:r>
          </a:p>
          <a:p>
            <a:endParaRPr lang="uk-UA" dirty="0"/>
          </a:p>
        </p:txBody>
      </p:sp>
      <p:pic>
        <p:nvPicPr>
          <p:cNvPr id="6146" name="Picture 2" descr="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016" y="261019"/>
            <a:ext cx="4191000" cy="3057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55" y="3736816"/>
            <a:ext cx="4191000" cy="240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 rot="10800000" flipV="1">
            <a:off x="365013" y="6250835"/>
            <a:ext cx="413148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(PSC</a:t>
            </a:r>
            <a:r>
              <a:rPr lang="en-US" sz="1400" dirty="0" smtClean="0"/>
              <a:t>)</a:t>
            </a:r>
            <a:r>
              <a:rPr lang="ru-RU" sz="1400" dirty="0" smtClean="0"/>
              <a:t> </a:t>
            </a:r>
            <a:r>
              <a:rPr lang="en-US" sz="1400" dirty="0" smtClean="0"/>
              <a:t>MRCP </a:t>
            </a:r>
            <a:r>
              <a:rPr lang="ru-RU" sz="1400" dirty="0" smtClean="0"/>
              <a:t> и </a:t>
            </a:r>
            <a:r>
              <a:rPr lang="en-US" sz="1400" dirty="0" smtClean="0"/>
              <a:t>ERCP</a:t>
            </a:r>
            <a:r>
              <a:rPr lang="ru-RU" sz="1400" dirty="0" smtClean="0"/>
              <a:t>: стриктуры желчных протоков, дилатация «мягкая»</a:t>
            </a:r>
            <a:r>
              <a:rPr lang="ru-RU" dirty="0" smtClean="0"/>
              <a:t>.</a:t>
            </a:r>
            <a:endParaRPr lang="ru-RU" dirty="0"/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13" y="3380022"/>
            <a:ext cx="1876687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1691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16411" y="189469"/>
            <a:ext cx="6928020" cy="403655"/>
          </a:xfrm>
        </p:spPr>
        <p:txBody>
          <a:bodyPr/>
          <a:lstStyle/>
          <a:p>
            <a:r>
              <a:rPr lang="uk-UA" b="1" dirty="0" err="1">
                <a:solidFill>
                  <a:srgbClr val="FFFF00"/>
                </a:solidFill>
              </a:rPr>
              <a:t>Первично</a:t>
            </a:r>
            <a:r>
              <a:rPr lang="uk-UA" b="1" dirty="0">
                <a:solidFill>
                  <a:srgbClr val="FFFF00"/>
                </a:solidFill>
              </a:rPr>
              <a:t> </a:t>
            </a:r>
            <a:r>
              <a:rPr lang="uk-UA" b="1" dirty="0" err="1">
                <a:solidFill>
                  <a:srgbClr val="FFFF00"/>
                </a:solidFill>
              </a:rPr>
              <a:t>склерозирующий</a:t>
            </a:r>
            <a:r>
              <a:rPr lang="uk-UA" b="1" dirty="0">
                <a:solidFill>
                  <a:srgbClr val="FFFF00"/>
                </a:solidFill>
              </a:rPr>
              <a:t> </a:t>
            </a:r>
            <a:r>
              <a:rPr lang="uk-UA" b="1" dirty="0" err="1">
                <a:solidFill>
                  <a:srgbClr val="FFFF00"/>
                </a:solidFill>
              </a:rPr>
              <a:t>холангит</a:t>
            </a:r>
            <a:r>
              <a:rPr lang="uk-UA" b="1" dirty="0">
                <a:solidFill>
                  <a:srgbClr val="FFFF00"/>
                </a:solidFill>
              </a:rPr>
              <a:t> </a:t>
            </a:r>
            <a:r>
              <a:rPr lang="en-US" b="1" dirty="0"/>
              <a:t>(PSC)</a:t>
            </a:r>
            <a:endParaRPr lang="uk-UA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45569" y="7412956"/>
            <a:ext cx="3401063" cy="2895599"/>
          </a:xfrm>
        </p:spPr>
        <p:txBody>
          <a:bodyPr/>
          <a:lstStyle/>
          <a:p>
            <a:endParaRPr lang="uk-UA" dirty="0"/>
          </a:p>
        </p:txBody>
      </p:sp>
      <p:pic>
        <p:nvPicPr>
          <p:cNvPr id="1026" name="Picture 2" descr="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26" y="588327"/>
            <a:ext cx="4191000" cy="22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26" y="3148158"/>
            <a:ext cx="4191000" cy="1924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 rot="10800000" flipV="1">
            <a:off x="247135" y="5112029"/>
            <a:ext cx="39706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verdana" panose="020B0604030504040204" pitchFamily="34" charset="0"/>
              </a:rPr>
              <a:t>Печень не </a:t>
            </a:r>
            <a:r>
              <a:rPr lang="ru-RU" sz="1400" dirty="0" err="1" smtClean="0">
                <a:latin typeface="verdana" panose="020B0604030504040204" pitchFamily="34" charset="0"/>
              </a:rPr>
              <a:t>изменена.Общий</a:t>
            </a:r>
            <a:r>
              <a:rPr lang="ru-RU" sz="1400" dirty="0" smtClean="0">
                <a:latin typeface="verdana" panose="020B0604030504040204" pitchFamily="34" charset="0"/>
              </a:rPr>
              <a:t> </a:t>
            </a:r>
            <a:r>
              <a:rPr lang="ru-RU" sz="1400" dirty="0">
                <a:latin typeface="verdana" panose="020B0604030504040204" pitchFamily="34" charset="0"/>
              </a:rPr>
              <a:t>желчный проток в голове поджелудочной </a:t>
            </a:r>
            <a:r>
              <a:rPr lang="ru-RU" sz="1400" dirty="0" smtClean="0">
                <a:latin typeface="verdana" panose="020B0604030504040204" pitchFamily="34" charset="0"/>
              </a:rPr>
              <a:t>железы расширен, стенки уплотнены(желтая стрелка), как и стенки желчного пузыря; внутрипеченочные протоки (синяя стрелка) не изменены</a:t>
            </a:r>
            <a:endParaRPr lang="uk-UA" sz="1400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5033167" y="3015050"/>
            <a:ext cx="6656324" cy="3004750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verdana" panose="020B0604030504040204" pitchFamily="34" charset="0"/>
              </a:rPr>
              <a:t>Более тяжелый случай </a:t>
            </a:r>
            <a:r>
              <a:rPr lang="en-US" b="1" dirty="0"/>
              <a:t>PSC</a:t>
            </a:r>
            <a:r>
              <a:rPr lang="ru-RU" b="1" dirty="0"/>
              <a:t>.</a:t>
            </a:r>
          </a:p>
          <a:p>
            <a:r>
              <a:rPr lang="ru-RU" dirty="0">
                <a:latin typeface="verdana" panose="020B0604030504040204" pitchFamily="34" charset="0"/>
              </a:rPr>
              <a:t>Внутрипеченочные протоки (синяя стрелка) </a:t>
            </a:r>
            <a:r>
              <a:rPr lang="ru-RU" dirty="0" smtClean="0">
                <a:latin typeface="verdana" panose="020B0604030504040204" pitchFamily="34" charset="0"/>
              </a:rPr>
              <a:t>центрально расположенные и периферические расширены( с-м разрывной дилатации)</a:t>
            </a:r>
          </a:p>
          <a:p>
            <a:r>
              <a:rPr lang="ru-RU" dirty="0" smtClean="0">
                <a:latin typeface="verdana" panose="020B0604030504040204" pitchFamily="34" charset="0"/>
              </a:rPr>
              <a:t>Лимфаденопатия</a:t>
            </a:r>
          </a:p>
          <a:p>
            <a:endParaRPr lang="uk-UA" dirty="0"/>
          </a:p>
          <a:p>
            <a:endParaRPr lang="uk-UA" dirty="0"/>
          </a:p>
        </p:txBody>
      </p:sp>
      <p:pic>
        <p:nvPicPr>
          <p:cNvPr id="1032" name="Picture 8" descr="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167" y="652915"/>
            <a:ext cx="4857622" cy="2141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839" y="2852842"/>
            <a:ext cx="1876687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0546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88692" y="0"/>
            <a:ext cx="5148649" cy="939114"/>
          </a:xfrm>
        </p:spPr>
        <p:txBody>
          <a:bodyPr/>
          <a:lstStyle/>
          <a:p>
            <a:r>
              <a:rPr lang="ru-RU" sz="3200" b="1" dirty="0" err="1">
                <a:solidFill>
                  <a:srgbClr val="FFFF00"/>
                </a:solidFill>
              </a:rPr>
              <a:t>Х</a:t>
            </a:r>
            <a:r>
              <a:rPr lang="ru-RU" sz="3200" b="1" dirty="0" err="1" smtClean="0">
                <a:solidFill>
                  <a:srgbClr val="FFFF00"/>
                </a:solidFill>
              </a:rPr>
              <a:t>олангиокарцинома</a:t>
            </a:r>
            <a:endParaRPr lang="uk-UA" sz="3200" b="1" dirty="0">
              <a:solidFill>
                <a:srgbClr val="FFFF00"/>
              </a:solidFill>
            </a:endParaRPr>
          </a:p>
        </p:txBody>
      </p:sp>
      <p:pic>
        <p:nvPicPr>
          <p:cNvPr id="3074" name="Picture 2" descr=",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6" y="1198798"/>
            <a:ext cx="4005024" cy="3168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4564254" y="1198798"/>
            <a:ext cx="7413563" cy="4821001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Возникает </a:t>
            </a:r>
            <a:r>
              <a:rPr lang="ru-RU" dirty="0"/>
              <a:t>из столбчатого эпителия желчного </a:t>
            </a:r>
            <a:r>
              <a:rPr lang="ru-RU" dirty="0" smtClean="0"/>
              <a:t>протока</a:t>
            </a:r>
          </a:p>
          <a:p>
            <a:r>
              <a:rPr lang="ru-RU" dirty="0" smtClean="0"/>
              <a:t>Имеет </a:t>
            </a:r>
            <a:r>
              <a:rPr lang="ru-RU" dirty="0"/>
              <a:t>инфильтративную картину роста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и </a:t>
            </a:r>
            <a:r>
              <a:rPr lang="ru-RU" dirty="0">
                <a:solidFill>
                  <a:srgbClr val="FFFF00"/>
                </a:solidFill>
              </a:rPr>
              <a:t>не </a:t>
            </a:r>
            <a:r>
              <a:rPr lang="ru-RU" dirty="0" smtClean="0">
                <a:solidFill>
                  <a:srgbClr val="FFFF00"/>
                </a:solidFill>
              </a:rPr>
              <a:t>имеет капсулы.</a:t>
            </a:r>
            <a:r>
              <a:rPr lang="ru-RU" dirty="0"/>
              <a:t> </a:t>
            </a:r>
            <a:r>
              <a:rPr lang="ru-RU" dirty="0" smtClean="0"/>
              <a:t>Имеет волокнистую </a:t>
            </a:r>
            <a:r>
              <a:rPr lang="ru-RU" dirty="0"/>
              <a:t>строму, которая может вызвать ретракцию капсулы </a:t>
            </a:r>
            <a:r>
              <a:rPr lang="ru-RU" dirty="0" smtClean="0"/>
              <a:t>печени.</a:t>
            </a:r>
            <a:endParaRPr lang="ru-RU" dirty="0" smtClean="0">
              <a:solidFill>
                <a:srgbClr val="FFFF00"/>
              </a:solidFill>
            </a:endParaRPr>
          </a:p>
          <a:p>
            <a:r>
              <a:rPr lang="ru-RU" dirty="0"/>
              <a:t>В азиатских странах заболеваемость в десять раз больше из-за </a:t>
            </a:r>
            <a:r>
              <a:rPr lang="ru-RU" dirty="0" smtClean="0"/>
              <a:t>большей распространенности  </a:t>
            </a:r>
            <a:r>
              <a:rPr lang="ru-RU" dirty="0"/>
              <a:t>хронической </a:t>
            </a:r>
            <a:r>
              <a:rPr lang="ru-RU" dirty="0" err="1"/>
              <a:t>билиарной</a:t>
            </a:r>
            <a:r>
              <a:rPr lang="ru-RU" dirty="0"/>
              <a:t> </a:t>
            </a:r>
            <a:r>
              <a:rPr lang="ru-RU" dirty="0" smtClean="0"/>
              <a:t>инфекции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Клиника </a:t>
            </a:r>
            <a:r>
              <a:rPr lang="ru-RU" dirty="0" smtClean="0"/>
              <a:t>: желтуха, боль, лихорадка</a:t>
            </a:r>
            <a:r>
              <a:rPr lang="ru-RU" dirty="0"/>
              <a:t>, если вторичный </a:t>
            </a:r>
            <a:r>
              <a:rPr lang="ru-RU" dirty="0" smtClean="0"/>
              <a:t>холангит</a:t>
            </a:r>
          </a:p>
          <a:p>
            <a:r>
              <a:rPr lang="ru-RU" dirty="0">
                <a:solidFill>
                  <a:srgbClr val="FFFF00"/>
                </a:solidFill>
              </a:rPr>
              <a:t>Группы высокого риска </a:t>
            </a:r>
            <a:r>
              <a:rPr lang="ru-RU" dirty="0" smtClean="0"/>
              <a:t>- </a:t>
            </a:r>
            <a:r>
              <a:rPr lang="ru-RU" dirty="0"/>
              <a:t>пациенты с:</a:t>
            </a:r>
          </a:p>
          <a:p>
            <a:pPr marL="0" indent="0">
              <a:buNone/>
            </a:pPr>
            <a:r>
              <a:rPr lang="ru-RU" dirty="0" smtClean="0"/>
              <a:t>- Аутоиммунные </a:t>
            </a:r>
            <a:r>
              <a:rPr lang="ru-RU" dirty="0"/>
              <a:t>заболевания</a:t>
            </a:r>
          </a:p>
          <a:p>
            <a:pPr lvl="1"/>
            <a:r>
              <a:rPr lang="ru-RU" dirty="0"/>
              <a:t>PSC, язвенный колит, первичный билиарный цирроз</a:t>
            </a:r>
          </a:p>
          <a:p>
            <a:pPr marL="0" indent="0">
              <a:buNone/>
            </a:pPr>
            <a:r>
              <a:rPr lang="ru-RU" dirty="0" smtClean="0"/>
              <a:t>- Врожденные </a:t>
            </a:r>
            <a:r>
              <a:rPr lang="ru-RU" dirty="0"/>
              <a:t>анатомические аномалии</a:t>
            </a:r>
          </a:p>
          <a:p>
            <a:pPr lvl="1"/>
            <a:r>
              <a:rPr lang="ru-RU" dirty="0" smtClean="0"/>
              <a:t>болезнь Кароли</a:t>
            </a:r>
            <a:r>
              <a:rPr lang="ru-RU" dirty="0"/>
              <a:t>, </a:t>
            </a:r>
            <a:r>
              <a:rPr lang="ru-RU" dirty="0" smtClean="0"/>
              <a:t>киста холедоха, </a:t>
            </a:r>
            <a:r>
              <a:rPr lang="ru-RU" dirty="0"/>
              <a:t>аномальный поджелудочно-кишечный переход</a:t>
            </a:r>
          </a:p>
          <a:p>
            <a:pPr lvl="1"/>
            <a:r>
              <a:rPr lang="ru-RU" dirty="0"/>
              <a:t>а</a:t>
            </a:r>
            <a:r>
              <a:rPr lang="ru-RU" dirty="0" smtClean="0"/>
              <a:t>номальные </a:t>
            </a:r>
            <a:r>
              <a:rPr lang="ru-RU" dirty="0"/>
              <a:t>гены-</a:t>
            </a:r>
            <a:r>
              <a:rPr lang="ru-RU" dirty="0" err="1"/>
              <a:t>супрессоры</a:t>
            </a:r>
            <a:r>
              <a:rPr lang="ru-RU" dirty="0"/>
              <a:t> опухолей, FAP, NF1</a:t>
            </a:r>
          </a:p>
          <a:p>
            <a:pPr marL="0" indent="0">
              <a:buNone/>
            </a:pPr>
            <a:r>
              <a:rPr lang="ru-RU" dirty="0" smtClean="0"/>
              <a:t>- Инфекционное </a:t>
            </a:r>
            <a:r>
              <a:rPr lang="ru-RU" dirty="0"/>
              <a:t>заболевание</a:t>
            </a:r>
          </a:p>
          <a:p>
            <a:pPr lvl="1"/>
            <a:r>
              <a:rPr lang="ru-RU" dirty="0"/>
              <a:t>ж</a:t>
            </a:r>
            <a:r>
              <a:rPr lang="ru-RU" dirty="0" smtClean="0"/>
              <a:t>елчные </a:t>
            </a:r>
            <a:r>
              <a:rPr lang="ru-RU" dirty="0"/>
              <a:t>паразиты, рецидивирующий гнойный холангит</a:t>
            </a:r>
          </a:p>
          <a:p>
            <a:endParaRPr lang="uk-UA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713" y="4366995"/>
            <a:ext cx="1876687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9303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1871" y="0"/>
            <a:ext cx="6268994" cy="749643"/>
          </a:xfrm>
        </p:spPr>
        <p:txBody>
          <a:bodyPr/>
          <a:lstStyle/>
          <a:p>
            <a:r>
              <a:rPr lang="ru-RU" sz="3200" b="1" dirty="0" err="1">
                <a:solidFill>
                  <a:srgbClr val="FFFF00"/>
                </a:solidFill>
              </a:rPr>
              <a:t>Холангиокарцинома</a:t>
            </a:r>
            <a:endParaRPr lang="uk-UA" sz="32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4472" y="3880023"/>
            <a:ext cx="4018006" cy="1145058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Внутрипеченочная </a:t>
            </a:r>
            <a:r>
              <a:rPr lang="ru-RU" b="1" dirty="0" err="1" smtClean="0">
                <a:solidFill>
                  <a:srgbClr val="FFFF00"/>
                </a:solidFill>
              </a:rPr>
              <a:t>холангиокарцинома</a:t>
            </a:r>
            <a:endParaRPr lang="ru-RU" b="1" dirty="0" smtClean="0">
              <a:solidFill>
                <a:srgbClr val="FFFF00"/>
              </a:solidFill>
            </a:endParaRPr>
          </a:p>
          <a:p>
            <a:r>
              <a:rPr lang="ru-RU" dirty="0" smtClean="0"/>
              <a:t>Отсроченное неравномерное  накопление контраста (желтая стрелка), периферическая биллиарная дилатация, втяжение капсулы печени на уровне образования (синяя стрелка).</a:t>
            </a:r>
            <a:endParaRPr lang="ru-RU" dirty="0"/>
          </a:p>
        </p:txBody>
      </p:sp>
      <p:pic>
        <p:nvPicPr>
          <p:cNvPr id="4100" name="Picture 4" descr=",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72" y="2128608"/>
            <a:ext cx="3427884" cy="1651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72" y="112943"/>
            <a:ext cx="3427884" cy="1844445"/>
          </a:xfrm>
        </p:spPr>
      </p:pic>
      <p:pic>
        <p:nvPicPr>
          <p:cNvPr id="4102" name="Picture 6" descr="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0719" y="1818076"/>
            <a:ext cx="4374297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72" y="4961759"/>
            <a:ext cx="4744995" cy="1790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10800000" flipV="1">
            <a:off x="5198076" y="6113421"/>
            <a:ext cx="52227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err="1" smtClean="0">
                <a:solidFill>
                  <a:srgbClr val="FFFF00"/>
                </a:solidFill>
              </a:rPr>
              <a:t>Внутрипротоковая</a:t>
            </a:r>
            <a:r>
              <a:rPr lang="ru-RU" sz="1200" b="1" dirty="0" smtClean="0">
                <a:solidFill>
                  <a:srgbClr val="FFFF00"/>
                </a:solidFill>
              </a:rPr>
              <a:t> </a:t>
            </a:r>
            <a:r>
              <a:rPr lang="ru-RU" sz="1200" b="1" dirty="0" err="1" smtClean="0">
                <a:solidFill>
                  <a:srgbClr val="FFFF00"/>
                </a:solidFill>
              </a:rPr>
              <a:t>холангиокарцинома</a:t>
            </a:r>
            <a:endParaRPr lang="ru-RU" sz="1200" b="1" dirty="0" smtClean="0">
              <a:solidFill>
                <a:srgbClr val="FFFF00"/>
              </a:solidFill>
            </a:endParaRPr>
          </a:p>
          <a:p>
            <a:r>
              <a:rPr lang="ru-RU" sz="1200" dirty="0" smtClean="0"/>
              <a:t>Масса образования суживает внутрипеченочные протоки с расширением их на периферии. Встречается редко.</a:t>
            </a:r>
            <a:endParaRPr lang="ru-RU" sz="1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151871" y="749643"/>
            <a:ext cx="78259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err="1">
                <a:solidFill>
                  <a:srgbClr val="FFFF00"/>
                </a:solidFill>
                <a:latin typeface="verdana" panose="020B0604030504040204" pitchFamily="34" charset="0"/>
              </a:rPr>
              <a:t>Klatskin</a:t>
            </a:r>
            <a:r>
              <a:rPr lang="en-US" sz="1200" b="1" dirty="0">
                <a:solidFill>
                  <a:srgbClr val="FFFF00"/>
                </a:solidFill>
                <a:latin typeface="verdana" panose="020B0604030504040204" pitchFamily="34" charset="0"/>
              </a:rPr>
              <a:t> </a:t>
            </a:r>
            <a:r>
              <a:rPr lang="en-US" sz="1200" b="1" dirty="0" smtClean="0">
                <a:solidFill>
                  <a:srgbClr val="FFFF00"/>
                </a:solidFill>
                <a:latin typeface="verdana" panose="020B0604030504040204" pitchFamily="34" charset="0"/>
              </a:rPr>
              <a:t>Tumor</a:t>
            </a:r>
            <a:r>
              <a:rPr lang="ru-RU" sz="1200" b="1" dirty="0" smtClean="0">
                <a:latin typeface="verdana" panose="020B0604030504040204" pitchFamily="34" charset="0"/>
              </a:rPr>
              <a:t>- встречается наиболее часто </a:t>
            </a:r>
          </a:p>
          <a:p>
            <a:r>
              <a:rPr lang="ru-RU" sz="1200" b="1" dirty="0">
                <a:latin typeface="verdana" panose="020B0604030504040204" pitchFamily="34" charset="0"/>
              </a:rPr>
              <a:t> </a:t>
            </a:r>
            <a:r>
              <a:rPr lang="ru-RU" sz="1200" b="1" dirty="0" smtClean="0">
                <a:latin typeface="verdana" panose="020B0604030504040204" pitchFamily="34" charset="0"/>
              </a:rPr>
              <a:t>                         - </a:t>
            </a:r>
            <a:r>
              <a:rPr lang="ru-RU" sz="1200" dirty="0" smtClean="0">
                <a:latin typeface="verdana" panose="020B0604030504040204" pitchFamily="34" charset="0"/>
              </a:rPr>
              <a:t>плохо визуализируется </a:t>
            </a:r>
            <a:endParaRPr lang="ru-RU" sz="1200" b="1" dirty="0" smtClean="0">
              <a:latin typeface="verdana" panose="020B0604030504040204" pitchFamily="34" charset="0"/>
            </a:endParaRPr>
          </a:p>
          <a:p>
            <a:r>
              <a:rPr lang="ru-RU" sz="1200" i="0" dirty="0" smtClean="0">
                <a:effectLst/>
                <a:latin typeface="verdana" panose="020B0604030504040204" pitchFamily="34" charset="0"/>
              </a:rPr>
              <a:t>                         - в месте слияния правого и левого желчных протоков</a:t>
            </a:r>
          </a:p>
          <a:p>
            <a:r>
              <a:rPr lang="ru-RU" sz="1200" dirty="0" smtClean="0">
                <a:latin typeface="verdana" panose="020B0604030504040204" pitchFamily="34" charset="0"/>
              </a:rPr>
              <a:t>                         - лобарная атрофия</a:t>
            </a:r>
          </a:p>
          <a:p>
            <a:r>
              <a:rPr lang="ru-RU" sz="1200" dirty="0">
                <a:latin typeface="verdana" panose="020B0604030504040204" pitchFamily="34" charset="0"/>
              </a:rPr>
              <a:t> </a:t>
            </a:r>
            <a:r>
              <a:rPr lang="ru-RU" sz="1200" dirty="0" smtClean="0">
                <a:latin typeface="verdana" panose="020B0604030504040204" pitchFamily="34" charset="0"/>
              </a:rPr>
              <a:t>                        - ранняя сосудистая инвазия  </a:t>
            </a:r>
            <a:endParaRPr lang="ru-RU" sz="1200" i="0" dirty="0" smtClean="0">
              <a:effectLst/>
              <a:latin typeface="verdana" panose="020B0604030504040204" pitchFamily="34" charset="0"/>
            </a:endParaRPr>
          </a:p>
          <a:p>
            <a:endParaRPr lang="en-US" sz="1200" i="0" dirty="0">
              <a:effectLst/>
              <a:latin typeface="verdana" panose="020B0604030504040204" pitchFamily="34" charset="0"/>
            </a:endParaRPr>
          </a:p>
        </p:txBody>
      </p:sp>
      <p:pic>
        <p:nvPicPr>
          <p:cNvPr id="4106" name="Picture 10" descr=",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705" y="3659495"/>
            <a:ext cx="4191000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018" y="3780226"/>
            <a:ext cx="1876687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7595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56016" y="90616"/>
            <a:ext cx="5996654" cy="716692"/>
          </a:xfrm>
        </p:spPr>
        <p:txBody>
          <a:bodyPr/>
          <a:lstStyle/>
          <a:p>
            <a:r>
              <a:rPr lang="en-US" sz="2800" b="1" dirty="0">
                <a:solidFill>
                  <a:srgbClr val="FFFF00"/>
                </a:solidFill>
              </a:rPr>
              <a:t>PSC </a:t>
            </a:r>
            <a:r>
              <a:rPr lang="ru-RU" sz="2800" b="1" dirty="0" smtClean="0">
                <a:solidFill>
                  <a:srgbClr val="FFFF00"/>
                </a:solidFill>
              </a:rPr>
              <a:t> или </a:t>
            </a:r>
            <a:r>
              <a:rPr lang="ru-RU" sz="2800" b="1" dirty="0" err="1" smtClean="0">
                <a:solidFill>
                  <a:srgbClr val="FFFF00"/>
                </a:solidFill>
              </a:rPr>
              <a:t>Холангиокарцинома</a:t>
            </a:r>
            <a:r>
              <a:rPr lang="ru-RU" sz="2800" b="1" dirty="0" smtClean="0">
                <a:solidFill>
                  <a:srgbClr val="FFFF00"/>
                </a:solidFill>
              </a:rPr>
              <a:t> ?</a:t>
            </a:r>
            <a:endParaRPr lang="uk-UA" sz="2800" b="1" dirty="0">
              <a:solidFill>
                <a:srgbClr val="FFFF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28" y="208679"/>
            <a:ext cx="3200314" cy="278096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26628" y="3105666"/>
            <a:ext cx="4329389" cy="1820561"/>
          </a:xfrm>
        </p:spPr>
        <p:txBody>
          <a:bodyPr/>
          <a:lstStyle/>
          <a:p>
            <a:r>
              <a:rPr lang="ru-RU" dirty="0" smtClean="0"/>
              <a:t>Большая стриктура (желтая стрелка) на первое место выводит </a:t>
            </a:r>
            <a:r>
              <a:rPr lang="ru-RU" b="1" dirty="0" err="1" smtClean="0">
                <a:solidFill>
                  <a:srgbClr val="FFFF00"/>
                </a:solidFill>
              </a:rPr>
              <a:t>холангиокарциному</a:t>
            </a:r>
            <a:r>
              <a:rPr lang="ru-RU" dirty="0" smtClean="0"/>
              <a:t>.</a:t>
            </a:r>
          </a:p>
          <a:p>
            <a:r>
              <a:rPr lang="ru-RU" dirty="0" smtClean="0"/>
              <a:t>Выше стриктуры неравномерное расширение желчных протоков -больше данных за </a:t>
            </a:r>
            <a:r>
              <a:rPr lang="en-US" b="1" dirty="0">
                <a:solidFill>
                  <a:srgbClr val="FFFF00"/>
                </a:solidFill>
              </a:rPr>
              <a:t>PSC</a:t>
            </a:r>
            <a:endParaRPr lang="uk-UA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451" y="660439"/>
            <a:ext cx="1560565" cy="2329202"/>
          </a:xfrm>
          <a:prstGeom prst="rect">
            <a:avLst/>
          </a:prstGeom>
        </p:spPr>
      </p:pic>
      <p:pic>
        <p:nvPicPr>
          <p:cNvPr id="2052" name="Picture 4" descr="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353" y="1232407"/>
            <a:ext cx="419100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814967" y="3666095"/>
            <a:ext cx="468003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Стриктура на уровне ворот печени </a:t>
            </a:r>
            <a:r>
              <a:rPr lang="ru-RU" dirty="0" smtClean="0"/>
              <a:t>-подозреваем </a:t>
            </a:r>
            <a:r>
              <a:rPr lang="ru-RU" b="1" dirty="0" err="1">
                <a:solidFill>
                  <a:srgbClr val="FFFF00"/>
                </a:solidFill>
              </a:rPr>
              <a:t>холангиокарциному</a:t>
            </a:r>
            <a:r>
              <a:rPr lang="ru-RU" dirty="0" smtClean="0"/>
              <a:t>.</a:t>
            </a:r>
          </a:p>
          <a:p>
            <a:r>
              <a:rPr lang="ru-RU" dirty="0" smtClean="0"/>
              <a:t>РХПГ – проходимы желчные протоки , проксимальнее короткой стриктуры- </a:t>
            </a:r>
            <a:r>
              <a:rPr lang="en-US" b="1" dirty="0" smtClean="0">
                <a:solidFill>
                  <a:srgbClr val="FFFF00"/>
                </a:solidFill>
              </a:rPr>
              <a:t>PSC</a:t>
            </a:r>
            <a:r>
              <a:rPr lang="ru-RU" b="1" dirty="0" smtClean="0">
                <a:solidFill>
                  <a:srgbClr val="FFFF00"/>
                </a:solidFill>
              </a:rPr>
              <a:t>.</a:t>
            </a:r>
            <a:endParaRPr lang="uk-UA" dirty="0"/>
          </a:p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329" y="2899996"/>
            <a:ext cx="1876687" cy="29531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666" y="3195312"/>
            <a:ext cx="1876687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8323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5978" y="1"/>
            <a:ext cx="8015417" cy="444842"/>
          </a:xfrm>
        </p:spPr>
        <p:txBody>
          <a:bodyPr/>
          <a:lstStyle/>
          <a:p>
            <a:r>
              <a:rPr lang="ru-RU" b="1" dirty="0" smtClean="0"/>
              <a:t>Патологические изменения печени</a:t>
            </a:r>
            <a:endParaRPr lang="uk-UA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14832" y="609600"/>
            <a:ext cx="7858898" cy="605481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1. </a:t>
            </a:r>
            <a:r>
              <a:rPr lang="ru-RU" b="1" dirty="0" smtClean="0">
                <a:solidFill>
                  <a:srgbClr val="FFFF00"/>
                </a:solidFill>
              </a:rPr>
              <a:t>Диффузные заболевания печени </a:t>
            </a:r>
          </a:p>
          <a:p>
            <a:r>
              <a:rPr lang="ru-RU" dirty="0" smtClean="0"/>
              <a:t>- гепатиты</a:t>
            </a:r>
          </a:p>
          <a:p>
            <a:r>
              <a:rPr lang="ru-RU" dirty="0" smtClean="0"/>
              <a:t>- жировая дистрофия печени</a:t>
            </a:r>
          </a:p>
          <a:p>
            <a:r>
              <a:rPr lang="ru-RU" dirty="0" smtClean="0"/>
              <a:t>- циррозы</a:t>
            </a:r>
          </a:p>
          <a:p>
            <a:r>
              <a:rPr lang="ru-RU" dirty="0" smtClean="0"/>
              <a:t>2. </a:t>
            </a:r>
            <a:r>
              <a:rPr lang="ru-RU" b="1" dirty="0" smtClean="0">
                <a:solidFill>
                  <a:srgbClr val="FFFF00"/>
                </a:solidFill>
              </a:rPr>
              <a:t>Болезни , связанные с нарушением метаболизма</a:t>
            </a:r>
          </a:p>
          <a:p>
            <a:pPr marL="285750" indent="-285750">
              <a:buFontTx/>
              <a:buChar char="-"/>
            </a:pPr>
            <a:r>
              <a:rPr lang="ru-RU" dirty="0"/>
              <a:t>г</a:t>
            </a:r>
            <a:r>
              <a:rPr lang="ru-RU" dirty="0" smtClean="0"/>
              <a:t>ликогенозы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гепатоцеребральная дистрофия (болезнь Вильсона)</a:t>
            </a:r>
          </a:p>
          <a:p>
            <a:pPr marL="285750" indent="-285750">
              <a:buFontTx/>
              <a:buChar char="-"/>
            </a:pPr>
            <a:r>
              <a:rPr lang="ru-RU" dirty="0"/>
              <a:t>б</a:t>
            </a:r>
            <a:r>
              <a:rPr lang="ru-RU" dirty="0" smtClean="0"/>
              <a:t>олезнь Гоше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Гемохроматоз</a:t>
            </a:r>
          </a:p>
          <a:p>
            <a:pPr marL="342900" indent="-342900">
              <a:buAutoNum type="arabicPeriod" startAt="3"/>
            </a:pPr>
            <a:r>
              <a:rPr lang="ru-RU" b="1" dirty="0" smtClean="0">
                <a:solidFill>
                  <a:srgbClr val="FFFF00"/>
                </a:solidFill>
              </a:rPr>
              <a:t>Абсцессы печени</a:t>
            </a:r>
          </a:p>
          <a:p>
            <a:pPr marL="342900" indent="-342900">
              <a:buAutoNum type="arabicPeriod" startAt="3"/>
            </a:pPr>
            <a:r>
              <a:rPr lang="ru-RU" b="1" dirty="0" smtClean="0">
                <a:solidFill>
                  <a:srgbClr val="FFFF00"/>
                </a:solidFill>
              </a:rPr>
              <a:t>Паразитарные поражения</a:t>
            </a:r>
          </a:p>
          <a:p>
            <a:pPr marL="285750" indent="-285750">
              <a:buFontTx/>
              <a:buChar char="-"/>
            </a:pPr>
            <a:r>
              <a:rPr lang="ru-RU" dirty="0"/>
              <a:t>э</a:t>
            </a:r>
            <a:r>
              <a:rPr lang="ru-RU" dirty="0" smtClean="0"/>
              <a:t>хинококкоз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Альвеококкоз</a:t>
            </a:r>
          </a:p>
          <a:p>
            <a:r>
              <a:rPr lang="ru-RU" dirty="0" smtClean="0"/>
              <a:t>5. </a:t>
            </a:r>
            <a:r>
              <a:rPr lang="ru-RU" b="1" dirty="0" smtClean="0">
                <a:solidFill>
                  <a:srgbClr val="FFFF00"/>
                </a:solidFill>
              </a:rPr>
              <a:t>Объемные образования</a:t>
            </a:r>
            <a:r>
              <a:rPr lang="ru-RU" dirty="0" smtClean="0"/>
              <a:t>:</a:t>
            </a:r>
          </a:p>
          <a:p>
            <a:pPr marL="285750" indent="-285750">
              <a:buFontTx/>
              <a:buChar char="-"/>
            </a:pPr>
            <a:r>
              <a:rPr lang="ru-RU" dirty="0"/>
              <a:t>п</a:t>
            </a:r>
            <a:r>
              <a:rPr lang="ru-RU" dirty="0" smtClean="0"/>
              <a:t>ростые кисты,                         - гепатоцеллюлярный рак (гепатома),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 гемангиомы,</a:t>
            </a:r>
            <a:r>
              <a:rPr lang="en-US" dirty="0" smtClean="0"/>
              <a:t> </a:t>
            </a:r>
            <a:r>
              <a:rPr lang="ru-RU" dirty="0" smtClean="0"/>
              <a:t>                          -  холангиоцелюллярный рак (</a:t>
            </a:r>
            <a:r>
              <a:rPr lang="ru-RU" dirty="0" err="1" smtClean="0"/>
              <a:t>холангиокарцинома</a:t>
            </a:r>
            <a:r>
              <a:rPr lang="ru-RU" dirty="0" smtClean="0"/>
              <a:t>),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FNG</a:t>
            </a:r>
            <a:r>
              <a:rPr lang="ru-RU" dirty="0" smtClean="0"/>
              <a:t>,                                           -</a:t>
            </a:r>
            <a:r>
              <a:rPr lang="en-US" dirty="0" smtClean="0"/>
              <a:t>Met</a:t>
            </a:r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smtClean="0"/>
              <a:t>аденома</a:t>
            </a:r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endParaRPr lang="ru-RU" dirty="0" smtClean="0"/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73788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22668" y="1"/>
            <a:ext cx="7184012" cy="428368"/>
          </a:xfrm>
        </p:spPr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</a:rPr>
              <a:t>Диффузные заболевания печени</a:t>
            </a:r>
            <a:endParaRPr lang="uk-UA" b="1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044" y="518985"/>
            <a:ext cx="6120713" cy="2343265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Изменение размеров :</a:t>
            </a:r>
          </a:p>
          <a:p>
            <a:pPr marL="0" indent="0">
              <a:buNone/>
            </a:pPr>
            <a:r>
              <a:rPr lang="ru-RU" dirty="0" smtClean="0"/>
              <a:t>- </a:t>
            </a:r>
            <a:r>
              <a:rPr lang="ru-RU" dirty="0" smtClean="0">
                <a:solidFill>
                  <a:srgbClr val="FFFF00"/>
                </a:solidFill>
              </a:rPr>
              <a:t>Увеличение</a:t>
            </a:r>
            <a:r>
              <a:rPr lang="ru-RU" dirty="0" smtClean="0"/>
              <a:t> размеров (гепатит, гепатосплемегалия , саркоидоз…)</a:t>
            </a:r>
          </a:p>
          <a:p>
            <a:pPr marL="0" indent="0">
              <a:buNone/>
            </a:pPr>
            <a:r>
              <a:rPr lang="ru-RU" dirty="0" smtClean="0"/>
              <a:t>- </a:t>
            </a:r>
            <a:r>
              <a:rPr lang="ru-RU" dirty="0" smtClean="0">
                <a:solidFill>
                  <a:srgbClr val="FFFF00"/>
                </a:solidFill>
              </a:rPr>
              <a:t>Уменьшение</a:t>
            </a:r>
            <a:r>
              <a:rPr lang="ru-RU" dirty="0" smtClean="0"/>
              <a:t> размеров (цирроз)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Изменение плотности и сигнала 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r>
              <a:rPr lang="ru-RU" dirty="0" smtClean="0"/>
              <a:t>- Повышение плотности </a:t>
            </a:r>
          </a:p>
          <a:p>
            <a:pPr marL="0" indent="0">
              <a:buNone/>
            </a:pPr>
            <a:r>
              <a:rPr lang="ru-RU" dirty="0" smtClean="0"/>
              <a:t>- Понижение плотности</a:t>
            </a:r>
            <a:endParaRPr lang="uk-UA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78324" y="5534346"/>
            <a:ext cx="4218390" cy="1323653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rgbClr val="FFFF00"/>
                </a:solidFill>
              </a:rPr>
              <a:t>Гепатоспленомегалия</a:t>
            </a:r>
            <a:r>
              <a:rPr lang="ru-RU" sz="1800" dirty="0" smtClean="0"/>
              <a:t>,</a:t>
            </a:r>
            <a:r>
              <a:rPr lang="en-US" sz="1800" dirty="0" smtClean="0"/>
              <a:t> </a:t>
            </a:r>
            <a:r>
              <a:rPr lang="ru-RU" sz="1800" dirty="0" smtClean="0"/>
              <a:t>саркоидоз:  </a:t>
            </a:r>
          </a:p>
          <a:p>
            <a:r>
              <a:rPr lang="ru-RU" sz="1800" dirty="0" smtClean="0"/>
              <a:t>размеры печени  увеличены + анамнез.</a:t>
            </a:r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44" y="2994035"/>
            <a:ext cx="3135116" cy="254031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000368" y="4440195"/>
            <a:ext cx="32868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FFFF00"/>
                </a:solidFill>
              </a:rPr>
              <a:t>Жировая дистрофия печени</a:t>
            </a:r>
            <a:r>
              <a:rPr lang="ru-RU" sz="1400" dirty="0" smtClean="0"/>
              <a:t>:  размеры  диффузно увеличены ,  плотность по сравнению с портальной веной понижена.</a:t>
            </a:r>
            <a:endParaRPr lang="uk-UA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419071" y="1219200"/>
            <a:ext cx="3715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endParaRPr lang="uk-UA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368" y="1403866"/>
            <a:ext cx="3075577" cy="278205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8287264" y="1219200"/>
            <a:ext cx="372350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</a:t>
            </a:r>
            <a:r>
              <a:rPr lang="ru-RU" dirty="0" smtClean="0">
                <a:solidFill>
                  <a:srgbClr val="FFFF00"/>
                </a:solidFill>
              </a:rPr>
              <a:t>Жировая дистрофия </a:t>
            </a:r>
            <a:r>
              <a:rPr lang="ru-RU" dirty="0" smtClean="0"/>
              <a:t>может возникать как самостоятельное заболевание, так и являться следствием гепатита, токсикоза, алкогольного синдрома, ятрогении.</a:t>
            </a:r>
          </a:p>
          <a:p>
            <a:r>
              <a:rPr lang="ru-RU" dirty="0" smtClean="0"/>
              <a:t>-Участки поражения могут чередоваться с неизменёнными участками.</a:t>
            </a:r>
          </a:p>
          <a:p>
            <a:r>
              <a:rPr lang="ru-RU" dirty="0" smtClean="0"/>
              <a:t>-Архитектоника печени не нарушена, нет масс-эффекта.</a:t>
            </a:r>
            <a:endParaRPr lang="en-US" dirty="0" smtClean="0"/>
          </a:p>
          <a:p>
            <a:r>
              <a:rPr lang="ru-RU" dirty="0" smtClean="0"/>
              <a:t>-Плотность печени сравнивают с селезенкой </a:t>
            </a:r>
            <a:endParaRPr lang="en-US" dirty="0" smtClean="0"/>
          </a:p>
          <a:p>
            <a:r>
              <a:rPr lang="ru-RU" dirty="0" smtClean="0"/>
              <a:t>(печень д. б. на 6-10 ЕН выше по плотности селезенки) и  портальной веной.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6759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7395" y="39366"/>
            <a:ext cx="8468496" cy="430192"/>
          </a:xfrm>
        </p:spPr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</a:rPr>
              <a:t>Диффузные заболевания </a:t>
            </a:r>
            <a:r>
              <a:rPr lang="ru-RU" b="1" dirty="0">
                <a:solidFill>
                  <a:srgbClr val="FFFF00"/>
                </a:solidFill>
              </a:rPr>
              <a:t>печени. Стеатоз печени.</a:t>
            </a:r>
            <a:endParaRPr lang="uk-UA" b="1" dirty="0">
              <a:solidFill>
                <a:srgbClr val="FFFF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76086" y="1729947"/>
            <a:ext cx="5561447" cy="415912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-</a:t>
            </a:r>
            <a:r>
              <a:rPr lang="ru-RU" sz="2400" b="1" dirty="0" smtClean="0">
                <a:solidFill>
                  <a:srgbClr val="FFFF00"/>
                </a:solidFill>
              </a:rPr>
              <a:t>Жировая дистрофия </a:t>
            </a:r>
            <a:r>
              <a:rPr lang="ru-RU" sz="2400" dirty="0" smtClean="0"/>
              <a:t>печени ( стеатоз) может </a:t>
            </a:r>
            <a:r>
              <a:rPr lang="ru-RU" sz="2400" dirty="0"/>
              <a:t>быть </a:t>
            </a:r>
            <a:r>
              <a:rPr lang="ru-RU" sz="2400" dirty="0" smtClean="0"/>
              <a:t>диффузной и локальной.</a:t>
            </a:r>
          </a:p>
          <a:p>
            <a:r>
              <a:rPr lang="ru-RU" sz="2400" dirty="0" smtClean="0"/>
              <a:t>-Хорошо определима на КТ и МРТ.</a:t>
            </a: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 err="1" smtClean="0"/>
              <a:t>ТерновойС.К.,Синицын</a:t>
            </a:r>
            <a:r>
              <a:rPr lang="ru-RU" dirty="0" smtClean="0"/>
              <a:t> В.Е. Компьютерная томография и МЯР брюшной полости, М.2000.</a:t>
            </a:r>
            <a:endParaRPr lang="uk-UA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419071" y="1219200"/>
            <a:ext cx="3715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endParaRPr lang="uk-UA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22" y="604387"/>
            <a:ext cx="5507291" cy="6147674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613" y="4992613"/>
            <a:ext cx="1734837" cy="1717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7207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10032" y="57666"/>
            <a:ext cx="8262552" cy="691977"/>
          </a:xfrm>
        </p:spPr>
        <p:txBody>
          <a:bodyPr/>
          <a:lstStyle/>
          <a:p>
            <a:r>
              <a:rPr lang="ru-RU" sz="2800" b="1" dirty="0">
                <a:solidFill>
                  <a:srgbClr val="FFFF00"/>
                </a:solidFill>
              </a:rPr>
              <a:t>Диффузные заболевания </a:t>
            </a:r>
            <a:r>
              <a:rPr lang="ru-RU" sz="2800" b="1" dirty="0" smtClean="0">
                <a:solidFill>
                  <a:srgbClr val="FFFF00"/>
                </a:solidFill>
              </a:rPr>
              <a:t>печени. Гепатит.</a:t>
            </a:r>
            <a:endParaRPr lang="uk-UA" sz="2800" dirty="0">
              <a:solidFill>
                <a:srgbClr val="FFFF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806" y="1208903"/>
            <a:ext cx="4137285" cy="4572000"/>
          </a:xfr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31805" y="4036541"/>
            <a:ext cx="3566985" cy="1988338"/>
          </a:xfrm>
        </p:spPr>
        <p:txBody>
          <a:bodyPr/>
          <a:lstStyle/>
          <a:p>
            <a:r>
              <a:rPr lang="ru-RU" b="1" dirty="0">
                <a:solidFill>
                  <a:srgbClr val="FFFF00"/>
                </a:solidFill>
              </a:rPr>
              <a:t>Гепатит</a:t>
            </a:r>
            <a:r>
              <a:rPr lang="ru-RU" dirty="0"/>
              <a:t> : размеры </a:t>
            </a:r>
            <a:r>
              <a:rPr lang="ru-RU" dirty="0" smtClean="0"/>
              <a:t>печени увеличены </a:t>
            </a:r>
            <a:r>
              <a:rPr lang="ru-RU" dirty="0"/>
              <a:t>за счет левой доли, плотность по сравнению с селезенкой одинакова ( признаки жирового </a:t>
            </a:r>
            <a:r>
              <a:rPr lang="ru-RU" dirty="0" err="1"/>
              <a:t>гепатоза</a:t>
            </a:r>
            <a:r>
              <a:rPr lang="ru-RU" dirty="0"/>
              <a:t>), свободный выпот в около печеночном </a:t>
            </a:r>
            <a:r>
              <a:rPr lang="ru-RU" dirty="0" smtClean="0"/>
              <a:t>пространстве (синие стрелки).</a:t>
            </a:r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641124" y="906162"/>
            <a:ext cx="405301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-</a:t>
            </a:r>
            <a:r>
              <a:rPr lang="ru-RU" dirty="0">
                <a:solidFill>
                  <a:srgbClr val="FFFF00"/>
                </a:solidFill>
              </a:rPr>
              <a:t>Гепатит</a:t>
            </a:r>
            <a:r>
              <a:rPr lang="ru-RU" dirty="0"/>
              <a:t> </a:t>
            </a:r>
            <a:r>
              <a:rPr lang="ru-RU" dirty="0" smtClean="0"/>
              <a:t>может </a:t>
            </a:r>
            <a:r>
              <a:rPr lang="ru-RU" dirty="0"/>
              <a:t>вызываться  вирусами ( </a:t>
            </a:r>
            <a:r>
              <a:rPr lang="ru-RU" dirty="0" smtClean="0"/>
              <a:t>гепатит </a:t>
            </a:r>
            <a:r>
              <a:rPr lang="ru-RU" dirty="0"/>
              <a:t>А , В и С, </a:t>
            </a:r>
            <a:r>
              <a:rPr lang="ru-RU" dirty="0" err="1" smtClean="0"/>
              <a:t>цитомегаловирус</a:t>
            </a:r>
            <a:r>
              <a:rPr lang="en-US" dirty="0" smtClean="0"/>
              <a:t> </a:t>
            </a:r>
            <a:r>
              <a:rPr lang="ru-RU" dirty="0" smtClean="0"/>
              <a:t>, Эпштейна-</a:t>
            </a:r>
            <a:r>
              <a:rPr lang="ru-RU" dirty="0" err="1" smtClean="0"/>
              <a:t>Барра</a:t>
            </a:r>
            <a:r>
              <a:rPr lang="ru-RU" dirty="0" smtClean="0"/>
              <a:t>), </a:t>
            </a:r>
            <a:r>
              <a:rPr lang="ru-RU" dirty="0"/>
              <a:t>быть токсической природы (алкоголь, гепатотропные в-</a:t>
            </a:r>
            <a:r>
              <a:rPr lang="ru-RU" dirty="0" err="1"/>
              <a:t>ва</a:t>
            </a:r>
            <a:r>
              <a:rPr lang="ru-RU" dirty="0"/>
              <a:t>, яды).</a:t>
            </a:r>
          </a:p>
          <a:p>
            <a:r>
              <a:rPr lang="ru-RU" dirty="0"/>
              <a:t>-</a:t>
            </a:r>
            <a:r>
              <a:rPr lang="ru-RU" dirty="0">
                <a:solidFill>
                  <a:srgbClr val="FFFF00"/>
                </a:solidFill>
              </a:rPr>
              <a:t>Картина  неспецифичная </a:t>
            </a:r>
            <a:r>
              <a:rPr lang="ru-RU" dirty="0"/>
              <a:t>, поражение диффузное с увеличением или уменьшением объема, иногда снижением плотности ( признак жировой дистрофии</a:t>
            </a:r>
            <a:r>
              <a:rPr lang="ru-RU" dirty="0" smtClean="0"/>
              <a:t>).</a:t>
            </a:r>
          </a:p>
          <a:p>
            <a:r>
              <a:rPr lang="ru-RU" dirty="0" smtClean="0"/>
              <a:t>-</a:t>
            </a:r>
            <a:r>
              <a:rPr lang="ru-RU" dirty="0" err="1" smtClean="0">
                <a:solidFill>
                  <a:srgbClr val="FFFF00"/>
                </a:solidFill>
              </a:rPr>
              <a:t>Вариксы</a:t>
            </a:r>
            <a:r>
              <a:rPr lang="ru-RU" dirty="0" smtClean="0"/>
              <a:t> ( стрелки)</a:t>
            </a:r>
            <a:endParaRPr lang="ru-RU" dirty="0"/>
          </a:p>
          <a:p>
            <a:r>
              <a:rPr lang="ru-RU" dirty="0"/>
              <a:t>-Обязательно КТ-усиление для исключения </a:t>
            </a:r>
            <a:r>
              <a:rPr lang="en-US" dirty="0"/>
              <a:t>CR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55" y="1026063"/>
            <a:ext cx="3077004" cy="273405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969" y="5140722"/>
            <a:ext cx="1734837" cy="1717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186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2368" y="65904"/>
            <a:ext cx="8386117" cy="691978"/>
          </a:xfrm>
        </p:spPr>
        <p:txBody>
          <a:bodyPr/>
          <a:lstStyle/>
          <a:p>
            <a:r>
              <a:rPr lang="ru-RU" sz="2800" b="1" dirty="0">
                <a:solidFill>
                  <a:srgbClr val="FFFF00"/>
                </a:solidFill>
              </a:rPr>
              <a:t>Диффузные заболевания печени. Гепатит.</a:t>
            </a:r>
            <a:endParaRPr lang="uk-UA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72930" y="1721707"/>
            <a:ext cx="3385751" cy="48108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b="1" dirty="0" err="1" smtClean="0">
                <a:solidFill>
                  <a:srgbClr val="FFFF00"/>
                </a:solidFill>
              </a:rPr>
              <a:t>Гепатобиллисцинтиграфия</a:t>
            </a:r>
            <a:endParaRPr lang="ru-RU" sz="1600" b="1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ru-RU" sz="1600" b="1" dirty="0" smtClean="0"/>
              <a:t>Изучает функцию печени:</a:t>
            </a:r>
          </a:p>
          <a:p>
            <a:pPr marL="0" indent="0">
              <a:buNone/>
            </a:pPr>
            <a:r>
              <a:rPr lang="ru-RU" sz="1600" b="1" dirty="0" smtClean="0"/>
              <a:t>-желчевыделение;</a:t>
            </a:r>
          </a:p>
          <a:p>
            <a:pPr marL="0" indent="0">
              <a:buNone/>
            </a:pPr>
            <a:r>
              <a:rPr lang="ru-RU" sz="1600" b="1" dirty="0" smtClean="0"/>
              <a:t>-венозный кровоток;</a:t>
            </a:r>
          </a:p>
          <a:p>
            <a:pPr marL="0" indent="0">
              <a:buNone/>
            </a:pPr>
            <a:r>
              <a:rPr lang="ru-RU" sz="1600" b="1" dirty="0" smtClean="0"/>
              <a:t>-артериальный кровоток;</a:t>
            </a:r>
          </a:p>
          <a:p>
            <a:pPr marL="0" indent="0">
              <a:buNone/>
            </a:pPr>
            <a:r>
              <a:rPr lang="ru-RU" sz="1600" b="1" dirty="0" smtClean="0"/>
              <a:t>-динамическое наблюдение за поглотительной и выделительной ф-</a:t>
            </a:r>
            <a:r>
              <a:rPr lang="ru-RU" sz="1600" b="1" dirty="0" err="1" smtClean="0"/>
              <a:t>цией</a:t>
            </a:r>
            <a:r>
              <a:rPr lang="ru-RU" sz="1600" b="1" dirty="0" smtClean="0"/>
              <a:t> печени и желчного пузыря;</a:t>
            </a:r>
          </a:p>
          <a:p>
            <a:pPr marL="0" indent="0">
              <a:buNone/>
            </a:pPr>
            <a:r>
              <a:rPr lang="ru-RU" sz="1600" b="1" dirty="0" smtClean="0"/>
              <a:t>- определение эффективности лечения лекарственными препаратами.</a:t>
            </a:r>
          </a:p>
          <a:p>
            <a:pPr marL="0" indent="0">
              <a:buNone/>
            </a:pPr>
            <a:endParaRPr lang="ru-RU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uk-UA" dirty="0">
              <a:solidFill>
                <a:srgbClr val="FFFF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81" y="873212"/>
            <a:ext cx="3402923" cy="313213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48281" y="4291914"/>
            <a:ext cx="371526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Сканограмма</a:t>
            </a:r>
            <a:r>
              <a:rPr lang="ru-RU" dirty="0">
                <a:solidFill>
                  <a:srgbClr val="FFFF00"/>
                </a:solidFill>
              </a:rPr>
              <a:t> печени </a:t>
            </a:r>
            <a:r>
              <a:rPr lang="ru-RU" dirty="0"/>
              <a:t>при хроническом активном гепатите: печень увеличена, распределение  радионуклида неравномерное, интенсивность накопления  РФП повышена.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4714" y="786872"/>
            <a:ext cx="4168732" cy="227848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4714" y="4544576"/>
            <a:ext cx="4259348" cy="1802999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644714" y="3113903"/>
            <a:ext cx="438252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Сцинциграмма</a:t>
            </a:r>
            <a:r>
              <a:rPr lang="ru-RU" dirty="0" smtClean="0">
                <a:solidFill>
                  <a:srgbClr val="FFFF00"/>
                </a:solidFill>
              </a:rPr>
              <a:t> печени</a:t>
            </a:r>
            <a:r>
              <a:rPr lang="ru-RU" dirty="0" smtClean="0"/>
              <a:t> (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Н</a:t>
            </a:r>
            <a:r>
              <a:rPr lang="ru-RU" dirty="0" smtClean="0"/>
              <a:t>) и селезенки (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L</a:t>
            </a:r>
            <a:r>
              <a:rPr lang="en-US" dirty="0" smtClean="0"/>
              <a:t>) </a:t>
            </a:r>
            <a:r>
              <a:rPr lang="ru-RU" dirty="0" smtClean="0"/>
              <a:t>при хроническом гепатите с переходом в цирроз</a:t>
            </a:r>
          </a:p>
          <a:p>
            <a:r>
              <a:rPr lang="ru-RU" dirty="0" smtClean="0"/>
              <a:t>до (</a:t>
            </a:r>
            <a:r>
              <a:rPr lang="ru-RU" dirty="0" smtClean="0">
                <a:solidFill>
                  <a:srgbClr val="C00000"/>
                </a:solidFill>
              </a:rPr>
              <a:t>А</a:t>
            </a:r>
            <a:r>
              <a:rPr lang="ru-RU" dirty="0" smtClean="0"/>
              <a:t>) и после (</a:t>
            </a:r>
            <a:r>
              <a:rPr lang="ru-RU" dirty="0" smtClean="0">
                <a:solidFill>
                  <a:srgbClr val="C00000"/>
                </a:solidFill>
              </a:rPr>
              <a:t>Б</a:t>
            </a:r>
            <a:r>
              <a:rPr lang="ru-RU" dirty="0" smtClean="0"/>
              <a:t>) лечения </a:t>
            </a:r>
            <a:r>
              <a:rPr lang="ru-RU" dirty="0" err="1" smtClean="0"/>
              <a:t>метадоксилом</a:t>
            </a:r>
            <a:endParaRPr lang="uk-UA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930" y="5847658"/>
            <a:ext cx="3534268" cy="75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3120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1665" y="0"/>
            <a:ext cx="8262551" cy="487132"/>
          </a:xfrm>
        </p:spPr>
        <p:txBody>
          <a:bodyPr/>
          <a:lstStyle/>
          <a:p>
            <a:r>
              <a:rPr lang="ru-RU" b="1" dirty="0">
                <a:solidFill>
                  <a:srgbClr val="FFFF00"/>
                </a:solidFill>
              </a:rPr>
              <a:t>Диффузные заболевания </a:t>
            </a:r>
            <a:r>
              <a:rPr lang="ru-RU" b="1" dirty="0" smtClean="0">
                <a:solidFill>
                  <a:srgbClr val="FFFF00"/>
                </a:solidFill>
              </a:rPr>
              <a:t>печени. Цирроз.</a:t>
            </a:r>
            <a:endParaRPr lang="uk-UA" dirty="0">
              <a:solidFill>
                <a:srgbClr val="FFFF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797643" y="906162"/>
            <a:ext cx="4151871" cy="588684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Цирроз печени </a:t>
            </a:r>
            <a:r>
              <a:rPr lang="ru-RU" b="1" dirty="0" smtClean="0"/>
              <a:t>:</a:t>
            </a:r>
          </a:p>
          <a:p>
            <a:r>
              <a:rPr lang="ru-RU" dirty="0" smtClean="0"/>
              <a:t> Слева КТ-</a:t>
            </a:r>
            <a:r>
              <a:rPr lang="ru-RU" dirty="0" err="1" smtClean="0"/>
              <a:t>аксиал</a:t>
            </a:r>
            <a:r>
              <a:rPr lang="ru-RU" dirty="0" smtClean="0"/>
              <a:t>: диффузное уменьшение размеров печени, свободный выпот (асцит) в около печеночном и около селезеночном пространстве, </a:t>
            </a:r>
            <a:r>
              <a:rPr lang="ru-RU" dirty="0" err="1" smtClean="0"/>
              <a:t>вариксы</a:t>
            </a:r>
            <a:r>
              <a:rPr lang="ru-RU" dirty="0" smtClean="0"/>
              <a:t>, оголена серповидная связка</a:t>
            </a:r>
            <a:r>
              <a:rPr lang="en-US" dirty="0" smtClean="0"/>
              <a:t> </a:t>
            </a:r>
            <a:r>
              <a:rPr lang="ru-RU" dirty="0" smtClean="0"/>
              <a:t>(стрелка).</a:t>
            </a:r>
          </a:p>
          <a:p>
            <a:endParaRPr lang="ru-RU" dirty="0"/>
          </a:p>
          <a:p>
            <a:r>
              <a:rPr lang="ru-RU" dirty="0" smtClean="0"/>
              <a:t>Справа КТ-реконструкция: </a:t>
            </a:r>
            <a:r>
              <a:rPr lang="ru-RU" dirty="0"/>
              <a:t>диффузное уменьшение размеров печени, свободный выпот (асцит) в </a:t>
            </a:r>
            <a:r>
              <a:rPr lang="ru-RU" dirty="0" smtClean="0"/>
              <a:t>около печеночном  пространстве и БП, петли кишечника оттеснены медиально.</a:t>
            </a:r>
          </a:p>
          <a:p>
            <a:endParaRPr lang="ru-RU" dirty="0"/>
          </a:p>
          <a:p>
            <a:r>
              <a:rPr lang="ru-RU" dirty="0" err="1"/>
              <a:t>ТерновойС.К.,Синицын</a:t>
            </a:r>
            <a:r>
              <a:rPr lang="ru-RU" dirty="0"/>
              <a:t> В.Е. Компьютерная томография и МЯР брюшной полости, М.2000.</a:t>
            </a:r>
            <a:endParaRPr lang="uk-UA" dirty="0"/>
          </a:p>
          <a:p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66" y="1581919"/>
            <a:ext cx="3439818" cy="334637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784" y="1417163"/>
            <a:ext cx="3466864" cy="50682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66" y="4928296"/>
            <a:ext cx="1734837" cy="1717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1228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7654" y="74142"/>
            <a:ext cx="8443783" cy="782594"/>
          </a:xfrm>
        </p:spPr>
        <p:txBody>
          <a:bodyPr/>
          <a:lstStyle/>
          <a:p>
            <a:r>
              <a:rPr lang="ru-RU" sz="2800" b="1" dirty="0">
                <a:solidFill>
                  <a:srgbClr val="FFFF00"/>
                </a:solidFill>
              </a:rPr>
              <a:t>Диффузные заболевания печени. Цирроз.</a:t>
            </a:r>
            <a:endParaRPr lang="uk-UA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Уменьшение размеров органа ( на начальных этапах может быть его увеличение)</a:t>
            </a:r>
          </a:p>
          <a:p>
            <a:r>
              <a:rPr lang="ru-RU" dirty="0" smtClean="0"/>
              <a:t>Выявление  множественные узлов регенерации.</a:t>
            </a:r>
          </a:p>
          <a:p>
            <a:r>
              <a:rPr lang="ru-RU" dirty="0" smtClean="0"/>
              <a:t>Возможно наличие признаков </a:t>
            </a:r>
            <a:r>
              <a:rPr lang="ru-RU" dirty="0" err="1" smtClean="0"/>
              <a:t>спленомегалии</a:t>
            </a:r>
            <a:r>
              <a:rPr lang="ru-RU" dirty="0" smtClean="0"/>
              <a:t>, асцита, печеночной гипертензии.</a:t>
            </a:r>
          </a:p>
          <a:p>
            <a:r>
              <a:rPr lang="ru-RU" dirty="0" smtClean="0"/>
              <a:t>Методы исследования: УЗИ , КТ, МРТ.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88" y="1087393"/>
            <a:ext cx="4191253" cy="558113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141" y="5905651"/>
            <a:ext cx="3534268" cy="75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9360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7654" y="74142"/>
            <a:ext cx="8443783" cy="782594"/>
          </a:xfrm>
        </p:spPr>
        <p:txBody>
          <a:bodyPr/>
          <a:lstStyle/>
          <a:p>
            <a:r>
              <a:rPr lang="ru-RU" sz="2800" b="1" dirty="0">
                <a:solidFill>
                  <a:srgbClr val="FFFF00"/>
                </a:solidFill>
              </a:rPr>
              <a:t>Диффузные заболевания печени. Цирроз.</a:t>
            </a:r>
            <a:endParaRPr lang="uk-UA" sz="28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3906" y="1100232"/>
            <a:ext cx="2894721" cy="5149199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429" y="1091476"/>
            <a:ext cx="3594012" cy="294747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714" y="4102442"/>
            <a:ext cx="3592727" cy="239515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 rot="10800000" flipV="1">
            <a:off x="296561" y="6064003"/>
            <a:ext cx="13921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Цирроз</a:t>
            </a:r>
            <a:endParaRPr lang="uk-UA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56518" y="3270422"/>
            <a:ext cx="13909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Хронический гепатит</a:t>
            </a:r>
            <a:endParaRPr lang="uk-UA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9028670" y="1565189"/>
            <a:ext cx="308918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МДКТ-перфузия:</a:t>
            </a:r>
          </a:p>
          <a:p>
            <a:r>
              <a:rPr lang="ru-RU" dirty="0" smtClean="0"/>
              <a:t>Ранняя индикация перехода хронического гепатита в цирроз.</a:t>
            </a:r>
          </a:p>
          <a:p>
            <a:r>
              <a:rPr lang="ru-RU" dirty="0" smtClean="0"/>
              <a:t>Демонстрирует 5-кратный рост линейного кровотока</a:t>
            </a:r>
            <a:r>
              <a:rPr lang="en-US" dirty="0" smtClean="0"/>
              <a:t> (</a:t>
            </a:r>
            <a:r>
              <a:rPr lang="en-US" dirty="0" smtClean="0">
                <a:solidFill>
                  <a:srgbClr val="FFFF00"/>
                </a:solidFill>
              </a:rPr>
              <a:t>BF</a:t>
            </a:r>
            <a:r>
              <a:rPr lang="en-US" dirty="0" smtClean="0"/>
              <a:t>) </a:t>
            </a:r>
            <a:r>
              <a:rPr lang="ru-RU" dirty="0" smtClean="0"/>
              <a:t>,</a:t>
            </a:r>
            <a:r>
              <a:rPr lang="en-US" dirty="0" smtClean="0"/>
              <a:t> </a:t>
            </a:r>
            <a:r>
              <a:rPr lang="ru-RU" dirty="0" smtClean="0"/>
              <a:t>возможное уменьшение транзита по капиллярам</a:t>
            </a:r>
            <a:r>
              <a:rPr lang="en-US" dirty="0" smtClean="0"/>
              <a:t> (</a:t>
            </a:r>
            <a:r>
              <a:rPr lang="en-US" dirty="0" smtClean="0">
                <a:solidFill>
                  <a:srgbClr val="FFFF00"/>
                </a:solidFill>
              </a:rPr>
              <a:t>MTT</a:t>
            </a:r>
            <a:r>
              <a:rPr lang="en-US" dirty="0" smtClean="0"/>
              <a:t>)</a:t>
            </a:r>
            <a:r>
              <a:rPr lang="ru-RU" dirty="0" smtClean="0"/>
              <a:t>, </a:t>
            </a:r>
          </a:p>
          <a:p>
            <a:r>
              <a:rPr lang="ru-RU" dirty="0" smtClean="0"/>
              <a:t>перфузию через их стенк</a:t>
            </a:r>
            <a:r>
              <a:rPr lang="ru-RU" dirty="0"/>
              <a:t>у</a:t>
            </a:r>
            <a:r>
              <a:rPr lang="en-US" dirty="0" smtClean="0"/>
              <a:t> (</a:t>
            </a:r>
            <a:r>
              <a:rPr lang="en-US" dirty="0" smtClean="0">
                <a:solidFill>
                  <a:srgbClr val="FFFF00"/>
                </a:solidFill>
              </a:rPr>
              <a:t>PS</a:t>
            </a:r>
            <a:r>
              <a:rPr lang="en-US" dirty="0" smtClean="0"/>
              <a:t>)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endParaRPr lang="ru-RU" b="1" dirty="0" smtClean="0"/>
          </a:p>
          <a:p>
            <a:r>
              <a:rPr lang="ru-RU" b="1" dirty="0" smtClean="0"/>
              <a:t> </a:t>
            </a:r>
            <a:endParaRPr lang="uk-UA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3591" y="5995490"/>
            <a:ext cx="3534268" cy="75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6105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5363" y="90617"/>
            <a:ext cx="9201664" cy="411892"/>
          </a:xfrm>
        </p:spPr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</a:rPr>
              <a:t>Нарушение метаболизма печени. Гемохроматоз</a:t>
            </a:r>
            <a:endParaRPr lang="uk-UA" b="1" dirty="0">
              <a:solidFill>
                <a:srgbClr val="FFFF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709" y="597784"/>
            <a:ext cx="5082746" cy="5427096"/>
          </a:xfrm>
        </p:spPr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Гликогенозы</a:t>
            </a:r>
            <a:r>
              <a:rPr lang="ru-RU" b="1" dirty="0" smtClean="0">
                <a:solidFill>
                  <a:srgbClr val="FFFF00"/>
                </a:solidFill>
              </a:rPr>
              <a:t>: </a:t>
            </a:r>
            <a:r>
              <a:rPr lang="ru-RU" dirty="0" smtClean="0"/>
              <a:t>вызывают накопление в печени и других органах полисахаридов. На УЗИ , КТ  – увеличение в размерах и плотности. 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Гепато-церебральная дистрофия</a:t>
            </a:r>
            <a:r>
              <a:rPr lang="ru-RU" dirty="0" smtClean="0"/>
              <a:t>- нарушение обмена меди ( откладывается в печени, почках , ГМ)-увеличение плотности на КТ и УЗИ, повышение интенсивности на МРТ. + Признаки гепатита.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Болезнь Гоше </a:t>
            </a:r>
            <a:r>
              <a:rPr lang="ru-RU" dirty="0" smtClean="0"/>
              <a:t>–отсутствие </a:t>
            </a:r>
            <a:r>
              <a:rPr lang="ru-RU" dirty="0" err="1" smtClean="0"/>
              <a:t>глюкоцереброзидазы</a:t>
            </a:r>
            <a:r>
              <a:rPr lang="ru-RU" dirty="0" smtClean="0"/>
              <a:t> с накоплением </a:t>
            </a:r>
            <a:r>
              <a:rPr lang="ru-RU" dirty="0" err="1" smtClean="0"/>
              <a:t>глюкоцереброзидов</a:t>
            </a:r>
            <a:r>
              <a:rPr lang="ru-RU" dirty="0" smtClean="0"/>
              <a:t>. Гепатоспленомегалия.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Гемохроматоз</a:t>
            </a:r>
            <a:r>
              <a:rPr lang="ru-RU" dirty="0" smtClean="0"/>
              <a:t> -  повышенное накопление железа.</a:t>
            </a:r>
          </a:p>
          <a:p>
            <a:r>
              <a:rPr lang="ru-RU" dirty="0" smtClean="0"/>
              <a:t>На КТ высокая плотность паренхимы(больше 75ЕХ),выше плотности селезенки. Сосуды печени гиподенсивны на фоне плотности паренхимы.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При сочетании с стеатозом с-м нивелируется  и паренхима печени выглядит нормальной.</a:t>
            </a:r>
          </a:p>
          <a:p>
            <a:r>
              <a:rPr lang="ru-RU" dirty="0" smtClean="0"/>
              <a:t>На МРТ –низкая интенсивность сигнала паренхимы на Т1-и Т2-взвешенных изображениях.</a:t>
            </a:r>
          </a:p>
          <a:p>
            <a:r>
              <a:rPr lang="ru-RU" dirty="0" smtClean="0"/>
              <a:t>Так же выглядит и селезенка, иногда - поджелудочная железа, надпочечники и  костный мозг.</a:t>
            </a:r>
          </a:p>
          <a:p>
            <a:endParaRPr lang="ru-RU" dirty="0" smtClean="0">
              <a:solidFill>
                <a:srgbClr val="FFFF00"/>
              </a:solidFill>
            </a:endParaRPr>
          </a:p>
          <a:p>
            <a:endParaRPr lang="ru-RU" dirty="0" smtClean="0">
              <a:solidFill>
                <a:srgbClr val="FFFF00"/>
              </a:solidFill>
            </a:endParaRPr>
          </a:p>
          <a:p>
            <a:endParaRPr lang="ru-RU" dirty="0" smtClean="0"/>
          </a:p>
          <a:p>
            <a:endParaRPr lang="uk-UA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3431" y="687550"/>
            <a:ext cx="2295845" cy="2438740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061" y="3311331"/>
            <a:ext cx="4846676" cy="23111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276" y="1993346"/>
            <a:ext cx="1331461" cy="131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3738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7924" y="1"/>
            <a:ext cx="9333469" cy="527222"/>
          </a:xfrm>
        </p:spPr>
        <p:txBody>
          <a:bodyPr/>
          <a:lstStyle/>
          <a:p>
            <a:r>
              <a:rPr lang="uk-UA" sz="2800" b="1" dirty="0" err="1" smtClean="0">
                <a:solidFill>
                  <a:srgbClr val="FFFF00"/>
                </a:solidFill>
              </a:rPr>
              <a:t>Локальные</a:t>
            </a:r>
            <a:r>
              <a:rPr lang="uk-UA" sz="2800" b="1" dirty="0" smtClean="0">
                <a:solidFill>
                  <a:srgbClr val="FFFF00"/>
                </a:solidFill>
              </a:rPr>
              <a:t> </a:t>
            </a:r>
            <a:r>
              <a:rPr lang="uk-UA" sz="2800" b="1" dirty="0" err="1" smtClean="0">
                <a:solidFill>
                  <a:srgbClr val="FFFF00"/>
                </a:solidFill>
              </a:rPr>
              <a:t>образования</a:t>
            </a:r>
            <a:r>
              <a:rPr lang="uk-UA" sz="2800" b="1" dirty="0" smtClean="0">
                <a:solidFill>
                  <a:srgbClr val="FFFF00"/>
                </a:solidFill>
              </a:rPr>
              <a:t> </a:t>
            </a:r>
            <a:r>
              <a:rPr lang="uk-UA" sz="2800" b="1" dirty="0" err="1" smtClean="0">
                <a:solidFill>
                  <a:srgbClr val="FFFF00"/>
                </a:solidFill>
              </a:rPr>
              <a:t>печени</a:t>
            </a:r>
            <a:r>
              <a:rPr lang="uk-UA" sz="2800" b="1" dirty="0" smtClean="0">
                <a:solidFill>
                  <a:srgbClr val="FFFF00"/>
                </a:solidFill>
              </a:rPr>
              <a:t>. </a:t>
            </a:r>
            <a:r>
              <a:rPr lang="uk-UA" sz="2800" b="1" dirty="0" err="1" smtClean="0">
                <a:solidFill>
                  <a:srgbClr val="FFFF00"/>
                </a:solidFill>
              </a:rPr>
              <a:t>Классификация</a:t>
            </a:r>
            <a:endParaRPr lang="uk-UA" sz="2800" b="1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0466" y="527223"/>
            <a:ext cx="7922129" cy="3023285"/>
          </a:xfrm>
        </p:spPr>
        <p:txBody>
          <a:bodyPr>
            <a:normAutofit/>
          </a:bodyPr>
          <a:lstStyle/>
          <a:p>
            <a:r>
              <a:rPr lang="ru-RU" sz="2400" b="1" dirty="0"/>
              <a:t>Одиночные (</a:t>
            </a:r>
            <a:r>
              <a:rPr lang="ru-RU" sz="2400" b="1" dirty="0" err="1"/>
              <a:t>солитарные</a:t>
            </a:r>
            <a:r>
              <a:rPr lang="ru-RU" sz="2400" b="1" dirty="0"/>
              <a:t>) \ Множественные</a:t>
            </a:r>
          </a:p>
          <a:p>
            <a:r>
              <a:rPr lang="ru-RU" sz="2400" b="1" dirty="0"/>
              <a:t>Первичные \ Вторичные</a:t>
            </a:r>
          </a:p>
          <a:p>
            <a:r>
              <a:rPr lang="ru-RU" sz="2400" b="1" dirty="0" smtClean="0"/>
              <a:t>Жидкостные\ </a:t>
            </a:r>
            <a:r>
              <a:rPr lang="ru-RU" sz="2400" b="1" dirty="0"/>
              <a:t>Солидные \ Комплексные</a:t>
            </a:r>
          </a:p>
          <a:p>
            <a:r>
              <a:rPr lang="ru-RU" sz="2400" b="1" dirty="0"/>
              <a:t>Гиперваскулярные \ </a:t>
            </a:r>
            <a:r>
              <a:rPr lang="ru-RU" sz="2400" b="1" dirty="0" err="1"/>
              <a:t>Гиповаскулярные</a:t>
            </a:r>
            <a:r>
              <a:rPr lang="ru-RU" sz="2400" b="1" dirty="0"/>
              <a:t> </a:t>
            </a:r>
          </a:p>
          <a:p>
            <a:r>
              <a:rPr lang="ru-RU" sz="2400" b="1" dirty="0"/>
              <a:t>Доброкачественные \ Злокачественные </a:t>
            </a:r>
          </a:p>
          <a:p>
            <a:r>
              <a:rPr lang="ru-RU" dirty="0" smtClean="0"/>
              <a:t>-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78" y="3184578"/>
            <a:ext cx="4163006" cy="355332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473145" y="3311610"/>
            <a:ext cx="7463482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600" dirty="0" smtClean="0">
                <a:latin typeface="verdana" panose="020B0604030504040204" pitchFamily="34" charset="0"/>
              </a:rPr>
              <a:t>Оценка очагового </a:t>
            </a:r>
            <a:r>
              <a:rPr lang="ru-RU" sz="1600" dirty="0">
                <a:latin typeface="verdana" panose="020B0604030504040204" pitchFamily="34" charset="0"/>
              </a:rPr>
              <a:t>поражения </a:t>
            </a:r>
            <a:r>
              <a:rPr lang="ru-RU" sz="1600" dirty="0" smtClean="0">
                <a:latin typeface="verdana" panose="020B0604030504040204" pitchFamily="34" charset="0"/>
              </a:rPr>
              <a:t>печени </a:t>
            </a:r>
            <a:r>
              <a:rPr lang="ru-RU" sz="1600" dirty="0">
                <a:latin typeface="verdana" panose="020B0604030504040204" pitchFamily="34" charset="0"/>
              </a:rPr>
              <a:t>начинается с определения его </a:t>
            </a:r>
            <a:r>
              <a:rPr lang="ru-RU" sz="1600" dirty="0">
                <a:solidFill>
                  <a:srgbClr val="FFFF00"/>
                </a:solidFill>
                <a:latin typeface="verdana" panose="020B0604030504040204" pitchFamily="34" charset="0"/>
              </a:rPr>
              <a:t>плотности</a:t>
            </a:r>
            <a:r>
              <a:rPr lang="ru-RU" sz="1600" dirty="0" smtClean="0">
                <a:latin typeface="verdana" panose="020B0604030504040204" pitchFamily="34" charset="0"/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latin typeface="verdana" panose="020B0604030504040204" pitchFamily="34" charset="0"/>
              </a:rPr>
              <a:t>«Жидкостная»</a:t>
            </a:r>
            <a:r>
              <a:rPr lang="ru-RU" sz="1600" dirty="0">
                <a:latin typeface="verdana" panose="020B0604030504040204" pitchFamily="34" charset="0"/>
              </a:rPr>
              <a:t> </a:t>
            </a:r>
            <a:r>
              <a:rPr lang="ru-RU" sz="1600" dirty="0" smtClean="0">
                <a:latin typeface="verdana" panose="020B0604030504040204" pitchFamily="34" charset="0"/>
              </a:rPr>
              <a:t>плотность, не усиливается ,четкие контуры–</a:t>
            </a:r>
            <a:r>
              <a:rPr lang="ru-RU" sz="1600" dirty="0" smtClean="0">
                <a:solidFill>
                  <a:srgbClr val="FFFF00"/>
                </a:solidFill>
                <a:latin typeface="verdana" panose="020B0604030504040204" pitchFamily="34" charset="0"/>
              </a:rPr>
              <a:t>киста</a:t>
            </a:r>
            <a:r>
              <a:rPr lang="ru-RU" sz="1600" dirty="0" smtClean="0">
                <a:latin typeface="verdana" panose="020B0604030504040204" pitchFamily="34" charset="0"/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Если поражение </a:t>
            </a:r>
            <a:r>
              <a:rPr lang="ru-RU" sz="1600" dirty="0"/>
              <a:t>усиливается, то </a:t>
            </a:r>
            <a:r>
              <a:rPr lang="ru-RU" sz="1600" dirty="0" smtClean="0"/>
              <a:t>надо </a:t>
            </a:r>
            <a:r>
              <a:rPr lang="ru-RU" sz="1600" dirty="0"/>
              <a:t>определить, может ли поражение быть </a:t>
            </a:r>
            <a:r>
              <a:rPr lang="ru-RU" sz="1600" dirty="0" err="1" smtClean="0">
                <a:solidFill>
                  <a:srgbClr val="FFFF00"/>
                </a:solidFill>
              </a:rPr>
              <a:t>гемангиомой</a:t>
            </a:r>
            <a:r>
              <a:rPr lang="ru-RU" sz="1600" dirty="0" smtClean="0">
                <a:solidFill>
                  <a:srgbClr val="FFFF00"/>
                </a:solidFill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latin typeface="verdana" panose="020B0604030504040204" pitchFamily="34" charset="0"/>
              </a:rPr>
              <a:t>На основании усиления-делим массы на </a:t>
            </a:r>
            <a:r>
              <a:rPr lang="ru-RU" sz="1600" dirty="0" smtClean="0">
                <a:solidFill>
                  <a:srgbClr val="FFFF00"/>
                </a:solidFill>
                <a:latin typeface="verdana" panose="020B0604030504040204" pitchFamily="34" charset="0"/>
              </a:rPr>
              <a:t>гипер– </a:t>
            </a:r>
            <a:r>
              <a:rPr lang="ru-RU" sz="1600" dirty="0" smtClean="0">
                <a:latin typeface="verdana" panose="020B0604030504040204" pitchFamily="34" charset="0"/>
              </a:rPr>
              <a:t>и </a:t>
            </a:r>
            <a:r>
              <a:rPr lang="ru-RU" sz="1600" dirty="0" smtClean="0">
                <a:solidFill>
                  <a:srgbClr val="FFFF00"/>
                </a:solidFill>
                <a:latin typeface="verdana" panose="020B0604030504040204" pitchFamily="34" charset="0"/>
              </a:rPr>
              <a:t>гипо-</a:t>
            </a:r>
            <a:r>
              <a:rPr lang="ru-RU" sz="1600" dirty="0" smtClean="0">
                <a:latin typeface="verdana" panose="020B0604030504040204" pitchFamily="34" charset="0"/>
              </a:rPr>
              <a:t>васкулярные.</a:t>
            </a:r>
          </a:p>
          <a:p>
            <a:r>
              <a:rPr lang="ru-RU" sz="1600" dirty="0" smtClean="0">
                <a:latin typeface="verdana" panose="020B0604030504040204" pitchFamily="34" charset="0"/>
              </a:rPr>
              <a:t>-   К</a:t>
            </a:r>
            <a:r>
              <a:rPr lang="ru-RU" sz="1600" dirty="0" smtClean="0"/>
              <a:t>омбинация </a:t>
            </a:r>
            <a:r>
              <a:rPr lang="ru-RU" sz="1600" dirty="0"/>
              <a:t>картины </a:t>
            </a:r>
            <a:r>
              <a:rPr lang="ru-RU" sz="1600" dirty="0" smtClean="0"/>
              <a:t>усиления </a:t>
            </a:r>
            <a:r>
              <a:rPr lang="ru-RU" sz="1600" dirty="0"/>
              <a:t>и </a:t>
            </a:r>
            <a:r>
              <a:rPr lang="ru-RU" sz="1600" dirty="0" smtClean="0"/>
              <a:t>индивидуальных патологических особенностей ( </a:t>
            </a:r>
            <a:r>
              <a:rPr lang="ru-RU" sz="1600" dirty="0"/>
              <a:t>наличие жира, крови, </a:t>
            </a:r>
            <a:r>
              <a:rPr lang="ru-RU" sz="1600" dirty="0" smtClean="0"/>
              <a:t>кальцификации, </a:t>
            </a:r>
            <a:r>
              <a:rPr lang="ru-RU" sz="1600" dirty="0"/>
              <a:t>кистозных или фиброзных компонентов, в сочетании с клинической </a:t>
            </a:r>
            <a:r>
              <a:rPr lang="ru-RU" sz="1600" dirty="0" smtClean="0"/>
              <a:t>историей) </a:t>
            </a:r>
            <a:r>
              <a:rPr lang="ru-RU" sz="1600" dirty="0"/>
              <a:t>ограничивает дифференциальный </a:t>
            </a:r>
            <a:r>
              <a:rPr lang="ru-RU" sz="1600" dirty="0" smtClean="0"/>
              <a:t>диагноз ( </a:t>
            </a:r>
            <a:r>
              <a:rPr lang="ru-RU" sz="1600" dirty="0" smtClean="0">
                <a:solidFill>
                  <a:srgbClr val="FFFF00"/>
                </a:solidFill>
              </a:rPr>
              <a:t>см. ТАБЛИЦУ</a:t>
            </a:r>
            <a:r>
              <a:rPr lang="ru-RU" sz="1600" dirty="0" smtClean="0"/>
              <a:t>)</a:t>
            </a:r>
            <a:r>
              <a:rPr lang="ru-RU" sz="1600" dirty="0" smtClean="0">
                <a:latin typeface="verdana" panose="020B0604030504040204" pitchFamily="34" charset="0"/>
              </a:rPr>
              <a:t> </a:t>
            </a:r>
          </a:p>
          <a:p>
            <a:pPr marL="285750" indent="-285750">
              <a:buFontTx/>
              <a:buChar char="-"/>
            </a:pPr>
            <a:endParaRPr lang="ru-RU" dirty="0" smtClean="0">
              <a:latin typeface="verdana" panose="020B0604030504040204" pitchFamily="34" charset="0"/>
            </a:endParaRPr>
          </a:p>
          <a:p>
            <a:pPr marL="285750" indent="-285750">
              <a:buFontTx/>
              <a:buChar char="-"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9169635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632" y="1"/>
            <a:ext cx="9259330" cy="518984"/>
          </a:xfrm>
        </p:spPr>
        <p:txBody>
          <a:bodyPr/>
          <a:lstStyle/>
          <a:p>
            <a:r>
              <a:rPr lang="uk-UA" b="1" dirty="0" err="1">
                <a:solidFill>
                  <a:srgbClr val="FFFF00"/>
                </a:solidFill>
              </a:rPr>
              <a:t>Локальные</a:t>
            </a:r>
            <a:r>
              <a:rPr lang="uk-UA" b="1" dirty="0">
                <a:solidFill>
                  <a:srgbClr val="FFFF00"/>
                </a:solidFill>
              </a:rPr>
              <a:t> </a:t>
            </a:r>
            <a:r>
              <a:rPr lang="uk-UA" b="1" dirty="0" err="1">
                <a:solidFill>
                  <a:srgbClr val="FFFF00"/>
                </a:solidFill>
              </a:rPr>
              <a:t>образования</a:t>
            </a:r>
            <a:r>
              <a:rPr lang="uk-UA" b="1" dirty="0">
                <a:solidFill>
                  <a:srgbClr val="FFFF00"/>
                </a:solidFill>
              </a:rPr>
              <a:t> </a:t>
            </a:r>
            <a:r>
              <a:rPr lang="uk-UA" b="1" dirty="0" err="1">
                <a:solidFill>
                  <a:srgbClr val="FFFF00"/>
                </a:solidFill>
              </a:rPr>
              <a:t>печени</a:t>
            </a:r>
            <a:r>
              <a:rPr lang="uk-UA" b="1" dirty="0">
                <a:solidFill>
                  <a:srgbClr val="FFFF00"/>
                </a:solidFill>
              </a:rPr>
              <a:t>. </a:t>
            </a:r>
            <a:r>
              <a:rPr lang="uk-UA" b="1" dirty="0" err="1">
                <a:solidFill>
                  <a:srgbClr val="FFFF00"/>
                </a:solidFill>
              </a:rPr>
              <a:t>Классификация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14320" y="707301"/>
            <a:ext cx="4538444" cy="5064325"/>
          </a:xfrm>
        </p:spPr>
        <p:txBody>
          <a:bodyPr>
            <a:normAutofit fontScale="77500" lnSpcReduction="20000"/>
          </a:bodyPr>
          <a:lstStyle/>
          <a:p>
            <a:pPr marL="0" indent="0" defTabSz="554990">
              <a:spcBef>
                <a:spcPts val="2600"/>
              </a:spcBef>
              <a:buNone/>
              <a:defRPr sz="3230"/>
            </a:pPr>
            <a:r>
              <a:rPr lang="ru-RU" sz="2200" dirty="0" smtClean="0">
                <a:solidFill>
                  <a:srgbClr val="FFFF00"/>
                </a:solidFill>
              </a:rPr>
              <a:t>  </a:t>
            </a:r>
            <a:r>
              <a:rPr lang="ru-RU" sz="1800" b="1" dirty="0" smtClean="0"/>
              <a:t>Жидкостные </a:t>
            </a:r>
            <a:r>
              <a:rPr lang="ru-RU" sz="1800" b="1" dirty="0"/>
              <a:t>образования печени</a:t>
            </a:r>
            <a:r>
              <a:rPr lang="ru-RU" sz="1800" dirty="0"/>
              <a:t>: </a:t>
            </a:r>
            <a:endParaRPr lang="ru-RU" sz="1800" dirty="0" smtClean="0"/>
          </a:p>
          <a:p>
            <a:pPr marL="0" indent="0" defTabSz="554990">
              <a:spcBef>
                <a:spcPts val="2600"/>
              </a:spcBef>
              <a:buNone/>
              <a:defRPr sz="3230"/>
            </a:pPr>
            <a:r>
              <a:rPr lang="ru-RU" sz="1800" dirty="0">
                <a:solidFill>
                  <a:srgbClr val="FFFF00"/>
                </a:solidFill>
              </a:rPr>
              <a:t> </a:t>
            </a:r>
            <a:r>
              <a:rPr lang="ru-RU" sz="1800" dirty="0" smtClean="0">
                <a:solidFill>
                  <a:srgbClr val="FFFF00"/>
                </a:solidFill>
              </a:rPr>
              <a:t>     </a:t>
            </a:r>
            <a:r>
              <a:rPr lang="ru-RU" sz="1800" dirty="0" smtClean="0"/>
              <a:t>- </a:t>
            </a:r>
            <a:r>
              <a:rPr lang="ru-RU" sz="1800" dirty="0" smtClean="0">
                <a:solidFill>
                  <a:srgbClr val="FFFF00"/>
                </a:solidFill>
              </a:rPr>
              <a:t>Киста</a:t>
            </a:r>
            <a:r>
              <a:rPr lang="ru-RU" sz="1800" dirty="0" smtClean="0"/>
              <a:t> (единичная\множественные). Тонкостенные, содержимое однородное, близко к жидкости, внутри отсутствуют сосуды. В простых кистах нет усиления содержимого  при введении контраста.</a:t>
            </a:r>
          </a:p>
          <a:p>
            <a:pPr marL="0" indent="0" defTabSz="554990">
              <a:spcBef>
                <a:spcPts val="2600"/>
              </a:spcBef>
              <a:buNone/>
              <a:defRPr sz="3230"/>
            </a:pPr>
            <a:r>
              <a:rPr lang="ru-RU" sz="1800" dirty="0" smtClean="0"/>
              <a:t>     </a:t>
            </a:r>
            <a:r>
              <a:rPr lang="ru-RU" sz="1800" dirty="0"/>
              <a:t>- </a:t>
            </a:r>
            <a:r>
              <a:rPr lang="ru-RU" sz="1800" dirty="0">
                <a:solidFill>
                  <a:srgbClr val="FFFF00"/>
                </a:solidFill>
              </a:rPr>
              <a:t>Билома</a:t>
            </a:r>
            <a:r>
              <a:rPr lang="ru-RU" sz="1800" dirty="0"/>
              <a:t> \ посттравматическая киста</a:t>
            </a:r>
          </a:p>
          <a:p>
            <a:pPr marL="0" indent="0" defTabSz="554990">
              <a:spcBef>
                <a:spcPts val="2600"/>
              </a:spcBef>
              <a:buNone/>
              <a:defRPr sz="3230"/>
            </a:pPr>
            <a:r>
              <a:rPr lang="ru-RU" sz="1800" dirty="0"/>
              <a:t>     - </a:t>
            </a:r>
            <a:r>
              <a:rPr lang="ru-RU" sz="1800" dirty="0">
                <a:solidFill>
                  <a:srgbClr val="FFFF00"/>
                </a:solidFill>
              </a:rPr>
              <a:t>Болезнь Кароли</a:t>
            </a:r>
          </a:p>
          <a:p>
            <a:pPr marL="0" indent="0" defTabSz="554990">
              <a:spcBef>
                <a:spcPts val="2600"/>
              </a:spcBef>
              <a:buNone/>
              <a:defRPr sz="3230"/>
            </a:pPr>
            <a:r>
              <a:rPr lang="ru-RU" sz="1800" dirty="0"/>
              <a:t>     - </a:t>
            </a:r>
            <a:r>
              <a:rPr lang="ru-RU" sz="1800" dirty="0">
                <a:solidFill>
                  <a:srgbClr val="FFFF00"/>
                </a:solidFill>
              </a:rPr>
              <a:t>Паразитарная киста</a:t>
            </a:r>
          </a:p>
          <a:p>
            <a:pPr marL="0" indent="0" defTabSz="554990">
              <a:spcBef>
                <a:spcPts val="2600"/>
              </a:spcBef>
              <a:buNone/>
              <a:defRPr sz="3230"/>
            </a:pPr>
            <a:r>
              <a:rPr lang="ru-RU" sz="1800" dirty="0"/>
              <a:t>     - </a:t>
            </a:r>
            <a:r>
              <a:rPr lang="ru-RU" sz="1800" dirty="0">
                <a:solidFill>
                  <a:srgbClr val="FFFF00"/>
                </a:solidFill>
              </a:rPr>
              <a:t>Абсцесс</a:t>
            </a:r>
          </a:p>
          <a:p>
            <a:pPr marL="0" indent="0" defTabSz="554990">
              <a:spcBef>
                <a:spcPts val="2600"/>
              </a:spcBef>
              <a:buNone/>
              <a:defRPr sz="3230"/>
            </a:pPr>
            <a:r>
              <a:rPr lang="ru-RU" sz="1800" dirty="0"/>
              <a:t>     - </a:t>
            </a:r>
            <a:r>
              <a:rPr lang="ru-RU" sz="1800" dirty="0">
                <a:solidFill>
                  <a:srgbClr val="FFFF00"/>
                </a:solidFill>
              </a:rPr>
              <a:t>Опухоль\ метастаз с некрозом</a:t>
            </a:r>
          </a:p>
          <a:p>
            <a:pPr marL="0" indent="0" defTabSz="554990">
              <a:spcBef>
                <a:spcPts val="2600"/>
              </a:spcBef>
              <a:buNone/>
              <a:defRPr sz="3230"/>
            </a:pPr>
            <a:r>
              <a:rPr lang="ru-RU" sz="1800" dirty="0"/>
              <a:t>     - </a:t>
            </a:r>
            <a:r>
              <a:rPr lang="ru-RU" sz="1800" dirty="0" err="1">
                <a:solidFill>
                  <a:srgbClr val="FFFF00"/>
                </a:solidFill>
              </a:rPr>
              <a:t>Билиарная</a:t>
            </a:r>
            <a:r>
              <a:rPr lang="ru-RU" sz="1800" dirty="0">
                <a:solidFill>
                  <a:srgbClr val="FFFF00"/>
                </a:solidFill>
              </a:rPr>
              <a:t> </a:t>
            </a:r>
            <a:r>
              <a:rPr lang="ru-RU" sz="1800" dirty="0" err="1" smtClean="0">
                <a:solidFill>
                  <a:srgbClr val="FFFF00"/>
                </a:solidFill>
              </a:rPr>
              <a:t>цистаденома</a:t>
            </a:r>
            <a:endParaRPr lang="ru-RU" sz="1800" dirty="0" smtClean="0">
              <a:solidFill>
                <a:srgbClr val="FFFF00"/>
              </a:solidFill>
            </a:endParaRPr>
          </a:p>
          <a:p>
            <a:pPr marL="0" indent="0" defTabSz="554990">
              <a:spcBef>
                <a:spcPts val="2600"/>
              </a:spcBef>
              <a:buNone/>
              <a:defRPr sz="3230"/>
            </a:pPr>
            <a:r>
              <a:rPr lang="ru-RU" sz="1800" dirty="0">
                <a:solidFill>
                  <a:srgbClr val="FFFF00"/>
                </a:solidFill>
              </a:rPr>
              <a:t> </a:t>
            </a:r>
            <a:r>
              <a:rPr lang="ru-RU" sz="1800" dirty="0" smtClean="0">
                <a:solidFill>
                  <a:srgbClr val="FFFF00"/>
                </a:solidFill>
              </a:rPr>
              <a:t>    </a:t>
            </a:r>
            <a:r>
              <a:rPr lang="ru-RU" sz="1800" dirty="0" smtClean="0"/>
              <a:t>- </a:t>
            </a:r>
            <a:r>
              <a:rPr lang="ru-RU" sz="1800" dirty="0" smtClean="0">
                <a:solidFill>
                  <a:srgbClr val="FFFF00"/>
                </a:solidFill>
              </a:rPr>
              <a:t> Аденома печени</a:t>
            </a:r>
            <a:endParaRPr lang="ru-RU" sz="1800" dirty="0">
              <a:solidFill>
                <a:srgbClr val="FFFF00"/>
              </a:solidFill>
            </a:endParaRPr>
          </a:p>
          <a:p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53" y="707301"/>
            <a:ext cx="2934109" cy="223868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54655" y="2945988"/>
            <a:ext cx="29341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2275" indent="-422275" defTabSz="554990">
              <a:spcBef>
                <a:spcPts val="2600"/>
              </a:spcBef>
              <a:defRPr sz="3230"/>
            </a:pPr>
            <a:r>
              <a:rPr lang="ru-RU" sz="1400" dirty="0">
                <a:solidFill>
                  <a:srgbClr val="FFFF00"/>
                </a:solidFill>
              </a:rPr>
              <a:t>п</a:t>
            </a:r>
            <a:r>
              <a:rPr lang="ru-RU" sz="1400" dirty="0" smtClean="0">
                <a:solidFill>
                  <a:srgbClr val="FFFF00"/>
                </a:solidFill>
              </a:rPr>
              <a:t>ростая киста</a:t>
            </a:r>
            <a:endParaRPr lang="ru-RU" sz="1400" dirty="0">
              <a:solidFill>
                <a:srgbClr val="FFFF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204" y="191085"/>
            <a:ext cx="2353003" cy="221010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 rot="10800000" flipV="1">
            <a:off x="254653" y="5694838"/>
            <a:ext cx="266977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2275" indent="-422275" defTabSz="554990">
              <a:spcBef>
                <a:spcPts val="2600"/>
              </a:spcBef>
              <a:defRPr sz="3230"/>
            </a:pPr>
            <a:r>
              <a:rPr lang="ru-RU" sz="1400" dirty="0" smtClean="0">
                <a:solidFill>
                  <a:srgbClr val="FFFF00"/>
                </a:solidFill>
              </a:rPr>
              <a:t>абсцесс</a:t>
            </a:r>
            <a:endParaRPr lang="ru-RU" sz="1400" dirty="0">
              <a:solidFill>
                <a:srgbClr val="FFFF00"/>
              </a:solidFill>
            </a:endParaRPr>
          </a:p>
        </p:txBody>
      </p:sp>
      <p:pic>
        <p:nvPicPr>
          <p:cNvPr id="9" name="pasted-image-enhanced.png"/>
          <p:cNvPicPr>
            <a:picLocks noChangeAspect="1"/>
          </p:cNvPicPr>
          <p:nvPr/>
        </p:nvPicPr>
        <p:blipFill>
          <a:blip r:embed="rId4">
            <a:extLst/>
          </a:blip>
          <a:srcRect l="4125" t="12224" r="25565" b="29242"/>
          <a:stretch>
            <a:fillRect/>
          </a:stretch>
        </p:blipFill>
        <p:spPr>
          <a:xfrm>
            <a:off x="290558" y="3307671"/>
            <a:ext cx="2898204" cy="233326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pasted-image-enhanced.png"/>
          <p:cNvPicPr>
            <a:picLocks noChangeAspect="1"/>
          </p:cNvPicPr>
          <p:nvPr/>
        </p:nvPicPr>
        <p:blipFill>
          <a:blip r:embed="rId5">
            <a:extLst/>
          </a:blip>
          <a:srcRect l="3938" t="3938" r="3938" b="3938"/>
          <a:stretch>
            <a:fillRect/>
          </a:stretch>
        </p:blipFill>
        <p:spPr>
          <a:xfrm>
            <a:off x="7394663" y="2475888"/>
            <a:ext cx="2861444" cy="19984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Снимок экрана 2016-11-07 в 16.21.22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8023670" y="4910626"/>
            <a:ext cx="2526111" cy="1947374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Прямоугольник 11"/>
          <p:cNvSpPr/>
          <p:nvPr/>
        </p:nvSpPr>
        <p:spPr>
          <a:xfrm>
            <a:off x="10628851" y="2401193"/>
            <a:ext cx="15631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2275" indent="-422275" defTabSz="554990">
              <a:spcBef>
                <a:spcPts val="2600"/>
              </a:spcBef>
              <a:defRPr sz="3230"/>
            </a:pPr>
            <a:r>
              <a:rPr lang="ru-RU" sz="1600" dirty="0" err="1">
                <a:solidFill>
                  <a:srgbClr val="FFFF00"/>
                </a:solidFill>
              </a:rPr>
              <a:t>поликистоз</a:t>
            </a:r>
            <a:endParaRPr lang="ru-RU" sz="1600" dirty="0">
              <a:solidFill>
                <a:srgbClr val="FFFF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 rot="10800000" flipV="1">
            <a:off x="10256107" y="3971655"/>
            <a:ext cx="17737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2275" indent="-422275" defTabSz="554990">
              <a:spcBef>
                <a:spcPts val="2600"/>
              </a:spcBef>
              <a:defRPr sz="3230"/>
            </a:pPr>
            <a:r>
              <a:rPr lang="ru-RU" sz="1600" dirty="0">
                <a:solidFill>
                  <a:srgbClr val="FFFF00"/>
                </a:solidFill>
              </a:rPr>
              <a:t>п</a:t>
            </a:r>
            <a:r>
              <a:rPr lang="ru-RU" sz="1600" dirty="0" smtClean="0">
                <a:solidFill>
                  <a:srgbClr val="FFFF00"/>
                </a:solidFill>
              </a:rPr>
              <a:t>аразитарная киста</a:t>
            </a:r>
            <a:endParaRPr lang="ru-RU" sz="1600" dirty="0">
              <a:solidFill>
                <a:srgbClr val="FFFF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552670" y="6120271"/>
            <a:ext cx="12929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2275" indent="-422275" defTabSz="554990">
              <a:spcBef>
                <a:spcPts val="2600"/>
              </a:spcBef>
              <a:defRPr sz="3230"/>
            </a:pPr>
            <a:r>
              <a:rPr lang="ru-RU" sz="1600" dirty="0" smtClean="0">
                <a:solidFill>
                  <a:srgbClr val="FFFF00"/>
                </a:solidFill>
              </a:rPr>
              <a:t>метастаз</a:t>
            </a:r>
            <a:endParaRPr lang="ru-RU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3339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58250" y="74142"/>
            <a:ext cx="4621426" cy="486032"/>
          </a:xfrm>
        </p:spPr>
        <p:txBody>
          <a:bodyPr/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Абсцесс печени</a:t>
            </a:r>
            <a:r>
              <a:rPr lang="ru-RU" b="1" dirty="0" smtClean="0">
                <a:solidFill>
                  <a:srgbClr val="FFFF00"/>
                </a:solidFill>
              </a:rPr>
              <a:t>.</a:t>
            </a:r>
            <a:endParaRPr lang="uk-UA" b="1" dirty="0">
              <a:solidFill>
                <a:srgbClr val="FFFF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20" y="216487"/>
            <a:ext cx="3422080" cy="2347196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5520" y="2677298"/>
            <a:ext cx="3422081" cy="1738183"/>
          </a:xfrm>
        </p:spPr>
        <p:txBody>
          <a:bodyPr>
            <a:normAutofit/>
          </a:bodyPr>
          <a:lstStyle/>
          <a:p>
            <a:r>
              <a:rPr lang="ru-RU" sz="1200" dirty="0">
                <a:solidFill>
                  <a:srgbClr val="FFFF00"/>
                </a:solidFill>
              </a:rPr>
              <a:t>Абсцесс </a:t>
            </a:r>
            <a:r>
              <a:rPr lang="ru-RU" sz="1200" dirty="0" smtClean="0">
                <a:solidFill>
                  <a:srgbClr val="FFFF00"/>
                </a:solidFill>
              </a:rPr>
              <a:t>печени </a:t>
            </a:r>
            <a:r>
              <a:rPr lang="ru-RU" sz="1200" dirty="0" smtClean="0"/>
              <a:t>: зона пониженной плотности в</a:t>
            </a:r>
            <a:r>
              <a:rPr lang="en-US" sz="1200" dirty="0" smtClean="0"/>
              <a:t> S6-7</a:t>
            </a:r>
            <a:r>
              <a:rPr lang="ru-RU" sz="1200" dirty="0" smtClean="0"/>
              <a:t> правой доли (тонкая стрелка) с наличием горизонтального уровня в переднем отделе на разделе (газ)головка стрелки.</a:t>
            </a:r>
          </a:p>
          <a:p>
            <a:r>
              <a:rPr lang="ru-RU" sz="1200" dirty="0" smtClean="0"/>
              <a:t>Портальная воздушная эмболия (</a:t>
            </a:r>
            <a:r>
              <a:rPr lang="ru-RU" sz="1200" dirty="0"/>
              <a:t>воздух во внутрипеченочных </a:t>
            </a:r>
            <a:r>
              <a:rPr lang="ru-RU" sz="1200" dirty="0" smtClean="0"/>
              <a:t>протоках)-головка стрелки.</a:t>
            </a:r>
            <a:endParaRPr lang="uk-UA" sz="12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81" y="4398394"/>
            <a:ext cx="4715533" cy="23053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3563" y="477796"/>
            <a:ext cx="4715533" cy="23720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407" y="2849851"/>
            <a:ext cx="4555959" cy="400814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3197" y="4923508"/>
            <a:ext cx="1149169" cy="1137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59694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07243" y="57666"/>
            <a:ext cx="5914768" cy="724930"/>
          </a:xfrm>
        </p:spPr>
        <p:txBody>
          <a:bodyPr/>
          <a:lstStyle/>
          <a:p>
            <a:r>
              <a:rPr lang="ru-RU" sz="2800" b="1">
                <a:solidFill>
                  <a:srgbClr val="FFFF00"/>
                </a:solidFill>
              </a:rPr>
              <a:t>Абсцесс печени.</a:t>
            </a:r>
            <a:endParaRPr lang="uk-UA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060" y="1027670"/>
            <a:ext cx="4115433" cy="45720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МП-</a:t>
            </a:r>
            <a:r>
              <a:rPr lang="ru-RU" dirty="0" err="1" smtClean="0">
                <a:solidFill>
                  <a:srgbClr val="FFFF00"/>
                </a:solidFill>
              </a:rPr>
              <a:t>холангиография</a:t>
            </a:r>
            <a:r>
              <a:rPr lang="ru-RU" dirty="0" smtClean="0">
                <a:solidFill>
                  <a:srgbClr val="FFFF00"/>
                </a:solidFill>
              </a:rPr>
              <a:t>.</a:t>
            </a:r>
          </a:p>
          <a:p>
            <a:r>
              <a:rPr lang="ru-RU" dirty="0" smtClean="0"/>
              <a:t>Основана на усилении сигнала неподвижной  жидкости (желчь) и подавлении сигнала плотных тканей и крови.</a:t>
            </a:r>
          </a:p>
          <a:p>
            <a:r>
              <a:rPr lang="ru-RU" dirty="0" smtClean="0"/>
              <a:t>Позволяет без </a:t>
            </a:r>
            <a:r>
              <a:rPr lang="ru-RU" dirty="0" err="1" smtClean="0"/>
              <a:t>контратирования</a:t>
            </a:r>
            <a:r>
              <a:rPr lang="ru-RU" dirty="0" smtClean="0"/>
              <a:t> и </a:t>
            </a:r>
            <a:r>
              <a:rPr lang="ru-RU" dirty="0" err="1" smtClean="0"/>
              <a:t>неинвазивно</a:t>
            </a:r>
            <a:r>
              <a:rPr lang="ru-RU" dirty="0" smtClean="0"/>
              <a:t> визуализировать внутри- и вне- печеночные желчные протоки.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727" y="5599670"/>
            <a:ext cx="2858766" cy="608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46755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21427" y="0"/>
            <a:ext cx="5791199" cy="437449"/>
          </a:xfrm>
        </p:spPr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</a:rPr>
              <a:t>Паразитарные</a:t>
            </a:r>
            <a:r>
              <a:rPr lang="ru-RU" sz="2600" b="1" dirty="0" smtClean="0">
                <a:solidFill>
                  <a:srgbClr val="FFFF00"/>
                </a:solidFill>
              </a:rPr>
              <a:t> поражения печени</a:t>
            </a:r>
            <a:endParaRPr lang="uk-UA" sz="2600" b="1" dirty="0">
              <a:solidFill>
                <a:srgbClr val="FFFF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43" y="77641"/>
            <a:ext cx="3801915" cy="2764341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496" y="450585"/>
            <a:ext cx="4763165" cy="236253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25" y="3129280"/>
            <a:ext cx="4734586" cy="339137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2024" y="2841982"/>
            <a:ext cx="4117024" cy="368764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30" y="3100413"/>
            <a:ext cx="3178832" cy="223123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9879" y="4511616"/>
            <a:ext cx="1149169" cy="113753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529" y="4824966"/>
            <a:ext cx="1149169" cy="113753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649" y="5330412"/>
            <a:ext cx="2438857" cy="51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0609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96930" y="74142"/>
            <a:ext cx="4942701" cy="667264"/>
          </a:xfrm>
        </p:spPr>
        <p:txBody>
          <a:bodyPr/>
          <a:lstStyle/>
          <a:p>
            <a:r>
              <a:rPr lang="ru-RU" sz="2800" b="1" dirty="0" err="1" smtClean="0">
                <a:solidFill>
                  <a:srgbClr val="FFFF00"/>
                </a:solidFill>
              </a:rPr>
              <a:t>Аденокарцинома</a:t>
            </a:r>
            <a:r>
              <a:rPr lang="ru-RU" sz="2800" b="1" dirty="0" smtClean="0">
                <a:solidFill>
                  <a:srgbClr val="FFFF00"/>
                </a:solidFill>
              </a:rPr>
              <a:t> печени</a:t>
            </a:r>
            <a:endParaRPr lang="uk-UA" sz="2800" b="1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65557" y="1383956"/>
            <a:ext cx="5494638" cy="547404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 smtClean="0"/>
              <a:t>                  Патогномоничные </a:t>
            </a:r>
            <a:r>
              <a:rPr lang="ru-RU" b="1" dirty="0"/>
              <a:t>признаки</a:t>
            </a:r>
            <a:endParaRPr lang="ru-RU" dirty="0"/>
          </a:p>
          <a:p>
            <a:r>
              <a:rPr lang="ru-RU" dirty="0"/>
              <a:t>Одиночные опухоли, часто инкапсулированные </a:t>
            </a:r>
          </a:p>
          <a:p>
            <a:r>
              <a:rPr lang="ru-RU" dirty="0"/>
              <a:t>В крупных опухолях обычно присутствуют очаги некроза</a:t>
            </a:r>
          </a:p>
          <a:p>
            <a:r>
              <a:rPr lang="ru-RU" dirty="0"/>
              <a:t>Диффузные опухоли сложно </a:t>
            </a:r>
            <a:r>
              <a:rPr lang="ru-RU" dirty="0" err="1"/>
              <a:t>отдифференцировать</a:t>
            </a:r>
            <a:r>
              <a:rPr lang="ru-RU" dirty="0"/>
              <a:t> на фоне цирроза</a:t>
            </a:r>
          </a:p>
          <a:p>
            <a:r>
              <a:rPr lang="ru-RU" dirty="0"/>
              <a:t>Инфильтрация сосудов</a:t>
            </a:r>
          </a:p>
          <a:p>
            <a:r>
              <a:rPr lang="ru-RU" dirty="0"/>
              <a:t>Типично распространение на регионарные лимфатические узлы (50-70% случаев</a:t>
            </a:r>
            <a:r>
              <a:rPr lang="ru-RU" dirty="0" smtClean="0"/>
              <a:t>).</a:t>
            </a:r>
            <a:r>
              <a:rPr lang="ru-RU" dirty="0"/>
              <a:t> Увеличение лимфатических узлов</a:t>
            </a:r>
          </a:p>
          <a:p>
            <a:r>
              <a:rPr lang="ru-RU" dirty="0" smtClean="0"/>
              <a:t>Обычно </a:t>
            </a:r>
            <a:r>
              <a:rPr lang="ru-RU" dirty="0"/>
              <a:t>выраженное накопление контраста в артериальную фазу (особенно при недифференцированных </a:t>
            </a:r>
            <a:r>
              <a:rPr lang="ru-RU" dirty="0" smtClean="0"/>
              <a:t> опухолях</a:t>
            </a:r>
            <a:r>
              <a:rPr lang="ru-RU" dirty="0"/>
              <a:t>)</a:t>
            </a:r>
          </a:p>
          <a:p>
            <a:r>
              <a:rPr lang="ru-RU" dirty="0" smtClean="0"/>
              <a:t>Некоторые </a:t>
            </a:r>
            <a:r>
              <a:rPr lang="ru-RU" dirty="0"/>
              <a:t>опухоли визуализируются только в </a:t>
            </a:r>
            <a:r>
              <a:rPr lang="ru-RU" dirty="0" smtClean="0"/>
              <a:t>отсроченную </a:t>
            </a:r>
            <a:r>
              <a:rPr lang="ru-RU" dirty="0"/>
              <a:t>фазу</a:t>
            </a:r>
          </a:p>
          <a:p>
            <a:r>
              <a:rPr lang="ru-RU" dirty="0" smtClean="0"/>
              <a:t>Метастазы </a:t>
            </a:r>
            <a:r>
              <a:rPr lang="ru-RU" dirty="0"/>
              <a:t>в легкие и кости.</a:t>
            </a:r>
          </a:p>
          <a:p>
            <a:endParaRPr lang="uk-UA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7042" y="2949146"/>
            <a:ext cx="3300516" cy="3075734"/>
          </a:xfrm>
        </p:spPr>
        <p:txBody>
          <a:bodyPr>
            <a:normAutofit/>
          </a:bodyPr>
          <a:lstStyle/>
          <a:p>
            <a:r>
              <a:rPr lang="ru-RU" b="1" dirty="0" smtClean="0"/>
              <a:t>УЗИ:</a:t>
            </a:r>
          </a:p>
          <a:p>
            <a:r>
              <a:rPr lang="ru-RU" dirty="0" smtClean="0"/>
              <a:t>-Мелкие </a:t>
            </a:r>
            <a:r>
              <a:rPr lang="ru-RU" dirty="0"/>
              <a:t>(&lt;3 см) и дифференцированные, обычно </a:t>
            </a:r>
            <a:r>
              <a:rPr lang="ru-RU" dirty="0" err="1"/>
              <a:t>гипоэхогенные</a:t>
            </a:r>
            <a:r>
              <a:rPr lang="ru-RU" dirty="0"/>
              <a:t> опухоли</a:t>
            </a:r>
          </a:p>
          <a:p>
            <a:r>
              <a:rPr lang="ru-RU" dirty="0" smtClean="0"/>
              <a:t>-Часто </a:t>
            </a:r>
            <a:r>
              <a:rPr lang="ru-RU" dirty="0"/>
              <a:t>гетерогенная </a:t>
            </a:r>
            <a:r>
              <a:rPr lang="ru-RU" dirty="0" smtClean="0"/>
              <a:t>эхо-картина</a:t>
            </a:r>
            <a:endParaRPr lang="ru-RU" dirty="0"/>
          </a:p>
          <a:p>
            <a:r>
              <a:rPr lang="ru-RU" dirty="0" smtClean="0"/>
              <a:t>-Использование </a:t>
            </a:r>
            <a:r>
              <a:rPr lang="ru-RU" dirty="0"/>
              <a:t>контрастирования добавляет точности, сравнимой с МРТ и КТ</a:t>
            </a:r>
          </a:p>
          <a:p>
            <a:r>
              <a:rPr lang="ru-RU" dirty="0" smtClean="0"/>
              <a:t>-Методы </a:t>
            </a:r>
            <a:r>
              <a:rPr lang="ru-RU" dirty="0"/>
              <a:t>выбора для диагностической аспирационной биопсии под контролем.</a:t>
            </a:r>
          </a:p>
          <a:p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62" y="172995"/>
            <a:ext cx="3302009" cy="21625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0740" y="1125691"/>
            <a:ext cx="2581635" cy="241968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777" y="3706225"/>
            <a:ext cx="2634598" cy="287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64413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88194" y="107092"/>
            <a:ext cx="2973860" cy="960762"/>
          </a:xfrm>
        </p:spPr>
        <p:txBody>
          <a:bodyPr/>
          <a:lstStyle/>
          <a:p>
            <a:r>
              <a:rPr lang="ru-RU" b="1" dirty="0" err="1">
                <a:solidFill>
                  <a:srgbClr val="FFFF00"/>
                </a:solidFill>
              </a:rPr>
              <a:t>Аденокарцинома</a:t>
            </a:r>
            <a:r>
              <a:rPr lang="ru-RU" b="1" dirty="0">
                <a:solidFill>
                  <a:srgbClr val="FFFF00"/>
                </a:solidFill>
              </a:rPr>
              <a:t> печени</a:t>
            </a:r>
            <a:endParaRPr lang="uk-UA" dirty="0">
              <a:solidFill>
                <a:srgbClr val="FFFF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984" y="3109669"/>
            <a:ext cx="3666756" cy="252741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4184" y="107092"/>
            <a:ext cx="4464908" cy="2792627"/>
          </a:xfrm>
        </p:spPr>
        <p:txBody>
          <a:bodyPr>
            <a:normAutofit/>
          </a:bodyPr>
          <a:lstStyle/>
          <a:p>
            <a:r>
              <a:rPr lang="ru-RU" sz="1600" b="1" dirty="0"/>
              <a:t>КТ</a:t>
            </a:r>
            <a:endParaRPr lang="ru-RU" sz="1600" dirty="0"/>
          </a:p>
          <a:p>
            <a:r>
              <a:rPr lang="ru-RU" sz="1600" dirty="0"/>
              <a:t>Слабое понижение плотности по отношению к окружающей ткани печени при отсутствии </a:t>
            </a:r>
            <a:r>
              <a:rPr lang="ru-RU" sz="1600" dirty="0" smtClean="0"/>
              <a:t>контрастирования</a:t>
            </a:r>
            <a:endParaRPr lang="ru-RU" sz="1600" dirty="0"/>
          </a:p>
          <a:p>
            <a:r>
              <a:rPr lang="ru-RU" sz="1600" dirty="0"/>
              <a:t>При </a:t>
            </a:r>
            <a:r>
              <a:rPr lang="ru-RU" sz="1600" dirty="0" smtClean="0"/>
              <a:t>МСКТ </a:t>
            </a:r>
            <a:r>
              <a:rPr lang="ru-RU" sz="1600" dirty="0"/>
              <a:t>(артериальная фаза 20-30 с, паренхиматозная фаза 40-55 с и портальная венозная фаза 70-80 с) происходит быстрое контрастное усиление в раннюю артериальную фазу и быстрый пассаж контраста.</a:t>
            </a:r>
          </a:p>
          <a:p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389341" y="1133356"/>
            <a:ext cx="463790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666666"/>
                </a:solidFill>
                <a:latin typeface="Open Sans"/>
              </a:rPr>
              <a:t> </a:t>
            </a:r>
            <a:r>
              <a:rPr lang="ru-RU" b="1" dirty="0">
                <a:latin typeface="Open Sans"/>
              </a:rPr>
              <a:t>МРТ</a:t>
            </a:r>
            <a:endParaRPr lang="ru-RU" dirty="0">
              <a:latin typeface="Open Sans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Open Sans"/>
              </a:rPr>
              <a:t>Гомогенная </a:t>
            </a:r>
            <a:r>
              <a:rPr lang="ru-RU" dirty="0" err="1">
                <a:latin typeface="Open Sans"/>
              </a:rPr>
              <a:t>гипоинтенсивность</a:t>
            </a:r>
            <a:r>
              <a:rPr lang="ru-RU" dirty="0">
                <a:latin typeface="Open Sans"/>
              </a:rPr>
              <a:t> на Т1-взвешенных изображениях, иногда </a:t>
            </a:r>
            <a:r>
              <a:rPr lang="ru-RU" dirty="0" err="1">
                <a:latin typeface="Open Sans"/>
              </a:rPr>
              <a:t>гиперинтенсивность</a:t>
            </a:r>
            <a:r>
              <a:rPr lang="ru-RU" dirty="0">
                <a:latin typeface="Open Sans"/>
              </a:rPr>
              <a:t> за счет жировой ткани, содержания меди и крови.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Open Sans"/>
              </a:rPr>
              <a:t>Часто </a:t>
            </a:r>
            <a:r>
              <a:rPr lang="ru-RU" dirty="0" err="1">
                <a:latin typeface="Open Sans"/>
              </a:rPr>
              <a:t>гиперинтенсивна</a:t>
            </a:r>
            <a:r>
              <a:rPr lang="ru-RU" dirty="0">
                <a:latin typeface="Open Sans"/>
              </a:rPr>
              <a:t> на Т2-взвешенных изображениях (интенсивность на Т2-взвешенных изображениях может увеличиваться при </a:t>
            </a:r>
            <a:r>
              <a:rPr lang="ru-RU" dirty="0" err="1">
                <a:latin typeface="Open Sans"/>
              </a:rPr>
              <a:t>недиффереицированных</a:t>
            </a:r>
            <a:r>
              <a:rPr lang="ru-RU" dirty="0">
                <a:latin typeface="Open Sans"/>
              </a:rPr>
              <a:t> опухолях)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Open Sans"/>
              </a:rPr>
              <a:t>При динамической МРТ выявляется усиление контрастирования в артериальную фазу и быстрое прохождение контраста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Open Sans"/>
              </a:rPr>
              <a:t>Изображение улучшается при применении гадолиния и СПОЖ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Open Sans"/>
              </a:rPr>
              <a:t>Контрастные вещества, тропные к желчевыводящим путям, могут накапливаться в высокодифференцированных опухолях.</a:t>
            </a:r>
            <a:endParaRPr lang="ru-RU" b="0" i="0" dirty="0">
              <a:effectLst/>
              <a:latin typeface="Open Sans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972" y="87551"/>
            <a:ext cx="2581635" cy="242921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971" y="2140887"/>
            <a:ext cx="2581635" cy="225932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092" y="4408186"/>
            <a:ext cx="2591162" cy="2457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07674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6335" y="378941"/>
            <a:ext cx="8929815" cy="790832"/>
          </a:xfrm>
        </p:spPr>
        <p:txBody>
          <a:bodyPr/>
          <a:lstStyle/>
          <a:p>
            <a:r>
              <a:rPr lang="uk-UA" sz="2800" b="1" dirty="0">
                <a:solidFill>
                  <a:srgbClr val="FFFF00"/>
                </a:solidFill>
              </a:rPr>
              <a:t>ГИПЕРВАСКУЛЯРНЫЕ </a:t>
            </a:r>
            <a:r>
              <a:rPr lang="uk-UA" sz="2800" b="1" dirty="0" smtClean="0">
                <a:solidFill>
                  <a:srgbClr val="FFFF00"/>
                </a:solidFill>
              </a:rPr>
              <a:t>ОБРАЗОВАНИЯ </a:t>
            </a:r>
            <a:r>
              <a:rPr lang="uk-UA" sz="2800" b="1" dirty="0">
                <a:solidFill>
                  <a:srgbClr val="FFFF00"/>
                </a:solidFill>
              </a:rPr>
              <a:t>ПЕЧЕНИ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5502" y="848498"/>
            <a:ext cx="10256109" cy="5107460"/>
          </a:xfrm>
        </p:spPr>
        <p:txBody>
          <a:bodyPr/>
          <a:lstStyle/>
          <a:p>
            <a:pPr marL="0" indent="0">
              <a:buNone/>
            </a:pPr>
            <a:r>
              <a:rPr lang="ru-RU" sz="2200" b="1" dirty="0" smtClean="0"/>
              <a:t>ДОБРОКАЧЕСТВЕННЫЕ                                            </a:t>
            </a:r>
            <a:r>
              <a:rPr lang="ru-RU" sz="2200" b="1" dirty="0"/>
              <a:t>ЗЛОКАЧЕСТВЕННЫЕ</a:t>
            </a:r>
            <a:endParaRPr lang="ru-RU" sz="2200" b="1" dirty="0" smtClean="0"/>
          </a:p>
          <a:p>
            <a:pPr marL="0" indent="0">
              <a:buNone/>
            </a:pPr>
            <a:r>
              <a:rPr lang="ru-RU" b="1" dirty="0" smtClean="0"/>
              <a:t>      - гемангиома                                             - </a:t>
            </a:r>
            <a:r>
              <a:rPr lang="ru-RU" b="1" dirty="0" err="1" smtClean="0"/>
              <a:t>гепатоцелюлярный</a:t>
            </a:r>
            <a:r>
              <a:rPr lang="ru-RU" b="1" dirty="0" smtClean="0"/>
              <a:t> рак (</a:t>
            </a:r>
            <a:r>
              <a:rPr lang="ru-RU" dirty="0" smtClean="0">
                <a:latin typeface="verdana" panose="020B0604030504040204" pitchFamily="34" charset="0"/>
              </a:rPr>
              <a:t>HCC), </a:t>
            </a:r>
          </a:p>
          <a:p>
            <a:pPr marL="0" indent="0">
              <a:buNone/>
            </a:pPr>
            <a:r>
              <a:rPr lang="ru-RU" b="1" dirty="0">
                <a:latin typeface="verdana" panose="020B0604030504040204" pitchFamily="34" charset="0"/>
              </a:rPr>
              <a:t> </a:t>
            </a:r>
            <a:r>
              <a:rPr lang="ru-RU" b="1" dirty="0" smtClean="0">
                <a:latin typeface="verdana" panose="020B0604030504040204" pitchFamily="34" charset="0"/>
              </a:rPr>
              <a:t>   </a:t>
            </a:r>
            <a:r>
              <a:rPr lang="ru-RU" b="1" dirty="0" smtClean="0"/>
              <a:t>-  ФНГ (</a:t>
            </a:r>
            <a:r>
              <a:rPr lang="ru-RU" dirty="0" smtClean="0">
                <a:latin typeface="verdana" panose="020B0604030504040204" pitchFamily="34" charset="0"/>
              </a:rPr>
              <a:t>FNH)</a:t>
            </a:r>
            <a:r>
              <a:rPr lang="ru-RU" b="1" dirty="0" smtClean="0"/>
              <a:t>                                                 - </a:t>
            </a:r>
            <a:r>
              <a:rPr lang="ru-RU" b="1" dirty="0" err="1" smtClean="0"/>
              <a:t>гиперваскулярные</a:t>
            </a:r>
            <a:r>
              <a:rPr lang="ru-RU" b="1" dirty="0" smtClean="0"/>
              <a:t> метастазы:</a:t>
            </a:r>
          </a:p>
          <a:p>
            <a:pPr marL="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    -  аденома                                                          -</a:t>
            </a:r>
            <a:r>
              <a:rPr lang="ru-RU" dirty="0" smtClean="0"/>
              <a:t>молочная железа</a:t>
            </a:r>
            <a:r>
              <a:rPr lang="ru-RU" b="1" dirty="0" smtClean="0"/>
              <a:t>;</a:t>
            </a:r>
          </a:p>
          <a:p>
            <a:pPr marL="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                                                                                  </a:t>
            </a:r>
            <a:r>
              <a:rPr lang="ru-RU" dirty="0" smtClean="0"/>
              <a:t>- саркома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                                                        - нейроэндокринные </a:t>
            </a:r>
            <a:r>
              <a:rPr lang="ru-RU" dirty="0"/>
              <a:t>опухоли</a:t>
            </a:r>
          </a:p>
          <a:p>
            <a:pPr marL="0" indent="0">
              <a:buNone/>
            </a:pPr>
            <a:r>
              <a:rPr lang="ru-RU" dirty="0" smtClean="0"/>
              <a:t>                                                                                     - меланома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                                                        - почечно-клеточный рак    </a:t>
            </a:r>
            <a:r>
              <a:rPr lang="ru-RU" b="1" dirty="0" smtClean="0"/>
              <a:t>                                                                                  </a:t>
            </a:r>
          </a:p>
          <a:p>
            <a:pPr marL="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      </a:t>
            </a:r>
          </a:p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endParaRPr lang="uk-UA" b="1" dirty="0"/>
          </a:p>
        </p:txBody>
      </p:sp>
      <p:pic>
        <p:nvPicPr>
          <p:cNvPr id="1026" name="Picture 2" descr=",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86" y="3217476"/>
            <a:ext cx="4191000" cy="128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10800000" flipV="1">
            <a:off x="280084" y="4814327"/>
            <a:ext cx="4191002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Поздняя артериальная фаза КТ:</a:t>
            </a:r>
          </a:p>
          <a:p>
            <a:r>
              <a:rPr lang="ru-RU" sz="1400" dirty="0" smtClean="0"/>
              <a:t>-ГЦР(</a:t>
            </a:r>
            <a:r>
              <a:rPr lang="ru-RU" sz="1400" dirty="0" smtClean="0">
                <a:latin typeface="verdana" panose="020B0604030504040204" pitchFamily="34" charset="0"/>
              </a:rPr>
              <a:t>HCC)</a:t>
            </a:r>
            <a:endParaRPr lang="ru-RU" sz="1400" dirty="0" smtClean="0"/>
          </a:p>
          <a:p>
            <a:r>
              <a:rPr lang="ru-RU" sz="1400" dirty="0" smtClean="0"/>
              <a:t>-ФНГ (</a:t>
            </a:r>
            <a:r>
              <a:rPr lang="ru-RU" sz="1400" dirty="0" smtClean="0">
                <a:latin typeface="verdana" panose="020B0604030504040204" pitchFamily="34" charset="0"/>
              </a:rPr>
              <a:t>FNH) </a:t>
            </a:r>
            <a:r>
              <a:rPr lang="ru-RU" sz="1400" dirty="0" smtClean="0"/>
              <a:t>с центральным рубцом</a:t>
            </a:r>
          </a:p>
          <a:p>
            <a:r>
              <a:rPr lang="ru-RU" sz="1400" dirty="0" smtClean="0"/>
              <a:t>-аденома у молодой женщины с  приемом оральных контрацептивов в анамнезе</a:t>
            </a:r>
          </a:p>
          <a:p>
            <a:r>
              <a:rPr lang="ru-RU" sz="1400" dirty="0"/>
              <a:t>-</a:t>
            </a:r>
            <a:r>
              <a:rPr lang="ru-RU" sz="1400" dirty="0" smtClean="0"/>
              <a:t>гемангиома</a:t>
            </a:r>
          </a:p>
          <a:p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 rot="10800000" flipV="1">
            <a:off x="4777945" y="4506385"/>
            <a:ext cx="724105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  <a:latin typeface="verdana" panose="020B0604030504040204" pitchFamily="34" charset="0"/>
              </a:rPr>
              <a:t>Гиперваскулярные</a:t>
            </a:r>
            <a:r>
              <a:rPr lang="ru-RU" dirty="0" smtClean="0">
                <a:latin typeface="verdana" panose="020B0604030504040204" pitchFamily="34" charset="0"/>
              </a:rPr>
              <a:t> </a:t>
            </a:r>
            <a:r>
              <a:rPr lang="ru-RU" dirty="0" smtClean="0">
                <a:solidFill>
                  <a:srgbClr val="FFFF00"/>
                </a:solidFill>
                <a:latin typeface="verdana" panose="020B0604030504040204" pitchFamily="34" charset="0"/>
              </a:rPr>
              <a:t>метастазы</a:t>
            </a:r>
            <a:r>
              <a:rPr lang="ru-RU" dirty="0" smtClean="0">
                <a:latin typeface="verdana" panose="020B0604030504040204" pitchFamily="34" charset="0"/>
              </a:rPr>
              <a:t> вероятны у </a:t>
            </a:r>
            <a:r>
              <a:rPr lang="ru-RU" dirty="0">
                <a:latin typeface="verdana" panose="020B0604030504040204" pitchFamily="34" charset="0"/>
              </a:rPr>
              <a:t>пациентов с известной первичной опухолью. 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>
                <a:solidFill>
                  <a:srgbClr val="FFFF00"/>
                </a:solidFill>
                <a:latin typeface="verdana" panose="020B0604030504040204" pitchFamily="34" charset="0"/>
              </a:rPr>
              <a:t>HCC</a:t>
            </a:r>
            <a:r>
              <a:rPr lang="ru-RU" dirty="0" smtClean="0">
                <a:latin typeface="verdana" panose="020B0604030504040204" pitchFamily="34" charset="0"/>
              </a:rPr>
              <a:t> вероятны при существующем циррозе.</a:t>
            </a:r>
          </a:p>
          <a:p>
            <a:r>
              <a:rPr lang="ru-RU" dirty="0" smtClean="0">
                <a:solidFill>
                  <a:srgbClr val="FFFF00"/>
                </a:solidFill>
                <a:latin typeface="verdana" panose="020B0604030504040204" pitchFamily="34" charset="0"/>
              </a:rPr>
              <a:t>FNH</a:t>
            </a:r>
            <a:r>
              <a:rPr lang="ru-RU" dirty="0" smtClean="0">
                <a:latin typeface="verdana" panose="020B0604030504040204" pitchFamily="34" charset="0"/>
              </a:rPr>
              <a:t> </a:t>
            </a:r>
            <a:r>
              <a:rPr lang="ru-RU" dirty="0">
                <a:latin typeface="verdana" panose="020B0604030504040204" pitchFamily="34" charset="0"/>
              </a:rPr>
              <a:t>рассматривается у молодых женщин </a:t>
            </a:r>
            <a:endParaRPr lang="ru-RU" dirty="0" smtClean="0">
              <a:latin typeface="verdana" panose="020B0604030504040204" pitchFamily="34" charset="0"/>
            </a:endParaRPr>
          </a:p>
          <a:p>
            <a:r>
              <a:rPr lang="ru-RU" dirty="0" smtClean="0">
                <a:solidFill>
                  <a:srgbClr val="FFFF00"/>
                </a:solidFill>
                <a:latin typeface="verdana" panose="020B0604030504040204" pitchFamily="34" charset="0"/>
              </a:rPr>
              <a:t>аденомы печени- </a:t>
            </a:r>
            <a:r>
              <a:rPr lang="ru-RU" dirty="0">
                <a:latin typeface="verdana" panose="020B0604030504040204" pitchFamily="34" charset="0"/>
              </a:rPr>
              <a:t>у пациентов </a:t>
            </a:r>
            <a:r>
              <a:rPr lang="ru-RU" dirty="0" smtClean="0">
                <a:latin typeface="verdana" panose="020B0604030504040204" pitchFamily="34" charset="0"/>
              </a:rPr>
              <a:t>с анамнезом приема  оральных контрацептивов, анаболических стероидов </a:t>
            </a:r>
            <a:r>
              <a:rPr lang="ru-RU" dirty="0">
                <a:latin typeface="verdana" panose="020B0604030504040204" pitchFamily="34" charset="0"/>
              </a:rPr>
              <a:t>или </a:t>
            </a:r>
            <a:r>
              <a:rPr lang="ru-RU" dirty="0" smtClean="0">
                <a:latin typeface="verdana" panose="020B0604030504040204" pitchFamily="34" charset="0"/>
              </a:rPr>
              <a:t> гликоген </a:t>
            </a:r>
            <a:r>
              <a:rPr lang="ru-RU" dirty="0" smtClean="0">
                <a:latin typeface="verdana" panose="020B0604030504040204" pitchFamily="34" charset="0"/>
              </a:rPr>
              <a:t>1 типа.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9055691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8054" y="345989"/>
            <a:ext cx="8847438" cy="823784"/>
          </a:xfrm>
        </p:spPr>
        <p:txBody>
          <a:bodyPr/>
          <a:lstStyle/>
          <a:p>
            <a:r>
              <a:rPr lang="uk-UA" b="1" dirty="0" smtClean="0">
                <a:solidFill>
                  <a:srgbClr val="FFFF00"/>
                </a:solidFill>
              </a:rPr>
              <a:t>ГИПЕРВАСКУЛЯРНЫЕ </a:t>
            </a:r>
            <a:r>
              <a:rPr lang="uk-UA" b="1" dirty="0">
                <a:solidFill>
                  <a:srgbClr val="FFFF00"/>
                </a:solidFill>
              </a:rPr>
              <a:t>ОБРАЗОВАНИЯ  </a:t>
            </a:r>
            <a:r>
              <a:rPr lang="uk-UA" b="1" dirty="0" smtClean="0">
                <a:solidFill>
                  <a:srgbClr val="FFFF00"/>
                </a:solidFill>
              </a:rPr>
              <a:t>ПЕЧЕНИ. </a:t>
            </a:r>
            <a:br>
              <a:rPr lang="uk-UA" b="1" dirty="0" smtClean="0">
                <a:solidFill>
                  <a:srgbClr val="FFFF00"/>
                </a:solidFill>
              </a:rPr>
            </a:br>
            <a:r>
              <a:rPr lang="uk-UA" b="1" dirty="0">
                <a:solidFill>
                  <a:srgbClr val="FFFF00"/>
                </a:solidFill>
              </a:rPr>
              <a:t> </a:t>
            </a:r>
            <a:r>
              <a:rPr lang="uk-UA" b="1" dirty="0" smtClean="0">
                <a:solidFill>
                  <a:srgbClr val="FFFF00"/>
                </a:solidFill>
              </a:rPr>
              <a:t>                                    </a:t>
            </a:r>
            <a:r>
              <a:rPr lang="uk-UA" b="1" dirty="0" err="1" smtClean="0">
                <a:solidFill>
                  <a:srgbClr val="FFFF00"/>
                </a:solidFill>
              </a:rPr>
              <a:t>Гемангиома</a:t>
            </a:r>
            <a:r>
              <a:rPr lang="uk-UA" b="1" dirty="0" smtClean="0">
                <a:solidFill>
                  <a:srgbClr val="FFFF00"/>
                </a:solidFill>
              </a:rPr>
              <a:t>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984" y="1869988"/>
            <a:ext cx="11450594" cy="4149811"/>
          </a:xfrm>
        </p:spPr>
        <p:txBody>
          <a:bodyPr>
            <a:normAutofit fontScale="92500" lnSpcReduction="10000"/>
          </a:bodyPr>
          <a:lstStyle/>
          <a:p>
            <a:pPr>
              <a:buFontTx/>
              <a:buChar char="-"/>
            </a:pPr>
            <a:r>
              <a:rPr lang="ru-RU" sz="1800" dirty="0" smtClean="0"/>
              <a:t>Доброкачественные </a:t>
            </a:r>
            <a:r>
              <a:rPr lang="ru-RU" sz="1800" dirty="0"/>
              <a:t>неопластические сосудистые </a:t>
            </a:r>
            <a:r>
              <a:rPr lang="ru-RU" sz="1800" dirty="0" smtClean="0"/>
              <a:t>поражения печени.</a:t>
            </a:r>
            <a:r>
              <a:rPr lang="ru-RU" sz="1800" dirty="0"/>
              <a:t> </a:t>
            </a:r>
            <a:endParaRPr lang="ru-RU" sz="1800" dirty="0" smtClean="0"/>
          </a:p>
          <a:p>
            <a:pPr>
              <a:buFontTx/>
              <a:buChar char="-"/>
            </a:pPr>
            <a:r>
              <a:rPr lang="ru-RU" sz="1800" dirty="0"/>
              <a:t> </a:t>
            </a:r>
            <a:r>
              <a:rPr lang="ru-RU" sz="1800" dirty="0" smtClean="0"/>
              <a:t>Кровоснабжение -преимущественно </a:t>
            </a:r>
            <a:r>
              <a:rPr lang="ru-RU" sz="1800" dirty="0"/>
              <a:t>печеночной артерией, подобно другим опухолям печени</a:t>
            </a:r>
            <a:endParaRPr lang="ru-RU" sz="1800" dirty="0" smtClean="0"/>
          </a:p>
          <a:p>
            <a:pPr marL="0" indent="0">
              <a:buNone/>
            </a:pPr>
            <a:r>
              <a:rPr lang="ru-RU" sz="1800" dirty="0" smtClean="0"/>
              <a:t>-   Часто-случайная находка при обследовании по другому поводу.</a:t>
            </a:r>
          </a:p>
          <a:p>
            <a:pPr>
              <a:buFontTx/>
              <a:buChar char="-"/>
            </a:pPr>
            <a:r>
              <a:rPr lang="ru-RU" sz="1800" dirty="0" smtClean="0"/>
              <a:t>У большинства </a:t>
            </a:r>
            <a:r>
              <a:rPr lang="ru-RU" sz="1800" dirty="0"/>
              <a:t>пациентов </a:t>
            </a:r>
            <a:r>
              <a:rPr lang="ru-RU" sz="1800" dirty="0" smtClean="0"/>
              <a:t>бессимптомны.</a:t>
            </a:r>
            <a:r>
              <a:rPr lang="ru-RU" sz="1800" dirty="0"/>
              <a:t> </a:t>
            </a:r>
            <a:endParaRPr lang="ru-RU" sz="1800" dirty="0" smtClean="0"/>
          </a:p>
          <a:p>
            <a:pPr>
              <a:buFontTx/>
              <a:buChar char="-"/>
            </a:pPr>
            <a:r>
              <a:rPr lang="ru-RU" sz="1800" dirty="0"/>
              <a:t>Чаще встречаются у женщин с Ж: M  5: 1. </a:t>
            </a:r>
          </a:p>
          <a:p>
            <a:pPr>
              <a:buFontTx/>
              <a:buChar char="-"/>
            </a:pPr>
            <a:r>
              <a:rPr lang="ru-RU" sz="1800" dirty="0"/>
              <a:t>Чаще </a:t>
            </a:r>
            <a:r>
              <a:rPr lang="ru-RU" sz="1800" dirty="0" smtClean="0"/>
              <a:t>-</a:t>
            </a:r>
            <a:r>
              <a:rPr lang="uk-UA" sz="1800" dirty="0" smtClean="0"/>
              <a:t>периферическое </a:t>
            </a:r>
            <a:r>
              <a:rPr lang="uk-UA" sz="1800" dirty="0"/>
              <a:t>расположение </a:t>
            </a:r>
            <a:r>
              <a:rPr lang="uk-UA" sz="1800" dirty="0" smtClean="0"/>
              <a:t>.</a:t>
            </a:r>
          </a:p>
          <a:p>
            <a:pPr>
              <a:buFontTx/>
              <a:buChar char="-"/>
            </a:pPr>
            <a:r>
              <a:rPr lang="ru-RU" sz="1800" dirty="0" smtClean="0"/>
              <a:t>Ассоциации:</a:t>
            </a:r>
          </a:p>
          <a:p>
            <a:pPr marL="0" indent="0">
              <a:buNone/>
            </a:pPr>
            <a:r>
              <a:rPr lang="ru-RU" sz="1600" dirty="0" smtClean="0"/>
              <a:t>                - внепеченочные гемангиомы</a:t>
            </a:r>
          </a:p>
          <a:p>
            <a:pPr marL="0" indent="0">
              <a:buNone/>
            </a:pPr>
            <a:r>
              <a:rPr lang="ru-RU" sz="1600" dirty="0"/>
              <a:t> </a:t>
            </a:r>
            <a:r>
              <a:rPr lang="ru-RU" sz="1600" dirty="0" smtClean="0"/>
              <a:t>               - наследственная геморрагическая телеангиоэктазия</a:t>
            </a:r>
          </a:p>
          <a:p>
            <a:pPr marL="0" indent="0">
              <a:buNone/>
            </a:pPr>
            <a:r>
              <a:rPr lang="ru-RU" sz="1600" dirty="0" smtClean="0"/>
              <a:t>                - артерио-портальные шунты</a:t>
            </a:r>
            <a:r>
              <a:rPr lang="ru-RU" sz="1800" dirty="0" smtClean="0"/>
              <a:t>    </a:t>
            </a:r>
          </a:p>
          <a:p>
            <a:pPr>
              <a:buFontTx/>
              <a:buChar char="-"/>
            </a:pPr>
            <a:r>
              <a:rPr lang="ru-RU" sz="1800" dirty="0" smtClean="0"/>
              <a:t>С </a:t>
            </a:r>
            <a:r>
              <a:rPr lang="ru-RU" sz="1800" dirty="0"/>
              <a:t>радиологической точки зрения важно дифференцировать гемангиомы от печеночных </a:t>
            </a:r>
            <a:r>
              <a:rPr lang="ru-RU" sz="1800" dirty="0" smtClean="0"/>
              <a:t>новообразований.</a:t>
            </a:r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8177275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2323" y="0"/>
            <a:ext cx="8600303" cy="1079157"/>
          </a:xfrm>
        </p:spPr>
        <p:txBody>
          <a:bodyPr/>
          <a:lstStyle/>
          <a:p>
            <a:r>
              <a:rPr lang="uk-UA" b="1" dirty="0">
                <a:solidFill>
                  <a:srgbClr val="FFFF00"/>
                </a:solidFill>
              </a:rPr>
              <a:t>ГИПЕРВАСКУЛЯРНЫЕ ОБРАЗОВАНИЯ  ПЕЧЕНИ. </a:t>
            </a:r>
            <a:br>
              <a:rPr lang="uk-UA" b="1" dirty="0">
                <a:solidFill>
                  <a:srgbClr val="FFFF00"/>
                </a:solidFill>
              </a:rPr>
            </a:br>
            <a:r>
              <a:rPr lang="uk-UA" b="1" dirty="0">
                <a:solidFill>
                  <a:srgbClr val="FFFF00"/>
                </a:solidFill>
              </a:rPr>
              <a:t>                                     Гемангиома.</a:t>
            </a:r>
            <a:endParaRPr lang="uk-UA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89" y="709761"/>
            <a:ext cx="3360825" cy="2727226"/>
          </a:xfrm>
        </p:spPr>
      </p:pic>
      <p:pic>
        <p:nvPicPr>
          <p:cNvPr id="6" name="Снимок экрана 2016-11-07 в 16.05.48.png"/>
          <p:cNvPicPr>
            <a:picLocks noChangeAspect="1"/>
          </p:cNvPicPr>
          <p:nvPr/>
        </p:nvPicPr>
        <p:blipFill>
          <a:blip r:embed="rId3">
            <a:extLst/>
          </a:blip>
          <a:srcRect l="6916" t="2091" r="6916" b="11741"/>
          <a:stretch>
            <a:fillRect/>
          </a:stretch>
        </p:blipFill>
        <p:spPr>
          <a:xfrm>
            <a:off x="297909" y="3641784"/>
            <a:ext cx="3384405" cy="272133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Снимок экрана 2016-11-07 в 17.02.58.png"/>
          <p:cNvPicPr>
            <a:picLocks noChangeAspect="1"/>
          </p:cNvPicPr>
          <p:nvPr/>
        </p:nvPicPr>
        <p:blipFill>
          <a:blip r:embed="rId4">
            <a:extLst/>
          </a:blip>
          <a:srcRect l="3175" t="5704" r="8233" b="5704"/>
          <a:stretch>
            <a:fillRect/>
          </a:stretch>
        </p:blipFill>
        <p:spPr>
          <a:xfrm>
            <a:off x="4060774" y="1367718"/>
            <a:ext cx="3936330" cy="2856882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Снимок экрана 2016-11-07 в 17.03.20.png"/>
          <p:cNvPicPr>
            <a:picLocks noChangeAspect="1"/>
          </p:cNvPicPr>
          <p:nvPr/>
        </p:nvPicPr>
        <p:blipFill>
          <a:blip r:embed="rId5">
            <a:extLst/>
          </a:blip>
          <a:srcRect l="1039" t="7472" r="13906" b="7472"/>
          <a:stretch>
            <a:fillRect/>
          </a:stretch>
        </p:blipFill>
        <p:spPr>
          <a:xfrm>
            <a:off x="8434317" y="1367718"/>
            <a:ext cx="3437381" cy="2889833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Прямоугольник 8"/>
          <p:cNvSpPr/>
          <p:nvPr/>
        </p:nvSpPr>
        <p:spPr>
          <a:xfrm>
            <a:off x="4374292" y="4546112"/>
            <a:ext cx="71586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Гемангиома. </a:t>
            </a:r>
            <a:r>
              <a:rPr lang="uk-UA" dirty="0" err="1" smtClean="0"/>
              <a:t>Усиление</a:t>
            </a:r>
            <a:r>
              <a:rPr lang="uk-UA" dirty="0" smtClean="0"/>
              <a:t> во </a:t>
            </a:r>
            <a:r>
              <a:rPr lang="uk-UA" dirty="0" err="1" smtClean="0"/>
              <a:t>всех</a:t>
            </a:r>
            <a:r>
              <a:rPr lang="uk-UA" dirty="0" smtClean="0"/>
              <a:t> фазах </a:t>
            </a:r>
            <a:r>
              <a:rPr lang="uk-UA" dirty="0" err="1" smtClean="0"/>
              <a:t>аналогично</a:t>
            </a:r>
            <a:r>
              <a:rPr lang="uk-UA" dirty="0" smtClean="0"/>
              <a:t> сосудам.</a:t>
            </a:r>
          </a:p>
          <a:p>
            <a:r>
              <a:rPr lang="ru-RU" dirty="0" smtClean="0"/>
              <a:t>Заполнение от периферии к центру.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17889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6292" y="0"/>
            <a:ext cx="9061621" cy="972065"/>
          </a:xfrm>
        </p:spPr>
        <p:txBody>
          <a:bodyPr/>
          <a:lstStyle/>
          <a:p>
            <a:r>
              <a:rPr lang="uk-UA" b="1" dirty="0">
                <a:solidFill>
                  <a:srgbClr val="FFFF00"/>
                </a:solidFill>
              </a:rPr>
              <a:t>ГИПЕРВАСКУЛЯРНЫЕ ОБРАЗОВАНИЯ  ПЕЧЕНИ. </a:t>
            </a:r>
            <a:br>
              <a:rPr lang="uk-UA" b="1" dirty="0">
                <a:solidFill>
                  <a:srgbClr val="FFFF00"/>
                </a:solidFill>
              </a:rPr>
            </a:br>
            <a:r>
              <a:rPr lang="uk-UA" b="1" dirty="0">
                <a:solidFill>
                  <a:srgbClr val="FFFF00"/>
                </a:solidFill>
              </a:rPr>
              <a:t>                                     Гемангиома.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62671" y="1729946"/>
            <a:ext cx="3103934" cy="46049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Прогрессирующее заполнение от периферии к центру.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rgbClr val="FFFF00"/>
                </a:solidFill>
              </a:rPr>
              <a:t>А- </a:t>
            </a:r>
            <a:r>
              <a:rPr lang="uk-UA" dirty="0" err="1" smtClean="0"/>
              <a:t>натив</a:t>
            </a:r>
            <a:endParaRPr lang="uk-UA" dirty="0" smtClean="0"/>
          </a:p>
          <a:p>
            <a:pPr marL="0" indent="0">
              <a:buNone/>
            </a:pPr>
            <a:r>
              <a:rPr lang="uk-UA" b="1" dirty="0" smtClean="0">
                <a:solidFill>
                  <a:srgbClr val="FFFF00"/>
                </a:solidFill>
              </a:rPr>
              <a:t>Б – </a:t>
            </a:r>
            <a:r>
              <a:rPr lang="uk-UA" dirty="0" err="1" smtClean="0"/>
              <a:t>артериальная</a:t>
            </a:r>
            <a:r>
              <a:rPr lang="uk-UA" dirty="0" smtClean="0"/>
              <a:t> фаза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rgbClr val="FFFF00"/>
                </a:solidFill>
              </a:rPr>
              <a:t>В – </a:t>
            </a:r>
            <a:r>
              <a:rPr lang="uk-UA" dirty="0" err="1" smtClean="0"/>
              <a:t>портально-венозная</a:t>
            </a:r>
            <a:r>
              <a:rPr lang="uk-UA" dirty="0" smtClean="0"/>
              <a:t>   фаза</a:t>
            </a:r>
            <a:endParaRPr lang="uk-UA" b="1" dirty="0" smtClean="0"/>
          </a:p>
          <a:p>
            <a:pPr marL="0" indent="0">
              <a:buNone/>
            </a:pPr>
            <a:r>
              <a:rPr lang="uk-UA" b="1" dirty="0" smtClean="0">
                <a:solidFill>
                  <a:srgbClr val="FFFF00"/>
                </a:solidFill>
              </a:rPr>
              <a:t>Г -  </a:t>
            </a:r>
            <a:r>
              <a:rPr lang="uk-UA" dirty="0" err="1" smtClean="0"/>
              <a:t>отсроченная</a:t>
            </a:r>
            <a:r>
              <a:rPr lang="uk-UA" dirty="0" smtClean="0"/>
              <a:t> фаза</a:t>
            </a:r>
            <a:endParaRPr lang="uk-UA" b="1" dirty="0"/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24" y="1135383"/>
            <a:ext cx="3510631" cy="26826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091" y="1135383"/>
            <a:ext cx="3492844" cy="268763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24" y="3987332"/>
            <a:ext cx="3500006" cy="276258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091" y="3986340"/>
            <a:ext cx="3495242" cy="277855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30659" y="1135383"/>
            <a:ext cx="3470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rgbClr val="FFFF00"/>
                </a:solidFill>
              </a:rPr>
              <a:t>А</a:t>
            </a:r>
            <a:endParaRPr lang="uk-UA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114271" y="1135383"/>
            <a:ext cx="2965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rgbClr val="FFFF00"/>
                </a:solidFill>
              </a:rPr>
              <a:t>Б</a:t>
            </a:r>
            <a:endParaRPr lang="uk-UA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30658" y="3986339"/>
            <a:ext cx="3470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rgbClr val="FFFF00"/>
                </a:solidFill>
              </a:rPr>
              <a:t>В</a:t>
            </a:r>
            <a:endParaRPr lang="uk-UA" dirty="0"/>
          </a:p>
        </p:txBody>
      </p:sp>
      <p:sp>
        <p:nvSpPr>
          <p:cNvPr id="12" name="Прямоугольник 11"/>
          <p:cNvSpPr/>
          <p:nvPr/>
        </p:nvSpPr>
        <p:spPr>
          <a:xfrm rot="10800000" flipV="1">
            <a:off x="8114271" y="3957357"/>
            <a:ext cx="2965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rgbClr val="FFFF00"/>
                </a:solidFill>
              </a:rPr>
              <a:t>Г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1799047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60822" y="107092"/>
            <a:ext cx="7677663" cy="799070"/>
          </a:xfrm>
        </p:spPr>
        <p:txBody>
          <a:bodyPr/>
          <a:lstStyle/>
          <a:p>
            <a:r>
              <a:rPr lang="uk-UA" b="1" dirty="0" err="1" smtClean="0">
                <a:solidFill>
                  <a:srgbClr val="FFFF00"/>
                </a:solidFill>
              </a:rPr>
              <a:t>Гиперэхогенныме</a:t>
            </a:r>
            <a:r>
              <a:rPr lang="uk-UA" b="1" dirty="0" smtClean="0">
                <a:solidFill>
                  <a:srgbClr val="FFFF00"/>
                </a:solidFill>
              </a:rPr>
              <a:t> </a:t>
            </a:r>
            <a:r>
              <a:rPr lang="uk-UA" b="1" dirty="0" err="1" smtClean="0">
                <a:solidFill>
                  <a:srgbClr val="FFFF00"/>
                </a:solidFill>
              </a:rPr>
              <a:t>изменениямя</a:t>
            </a:r>
            <a:r>
              <a:rPr lang="uk-UA" b="1" dirty="0" smtClean="0">
                <a:solidFill>
                  <a:srgbClr val="FFFF00"/>
                </a:solidFill>
              </a:rPr>
              <a:t> </a:t>
            </a:r>
            <a:r>
              <a:rPr lang="uk-UA" b="1" dirty="0" err="1" smtClean="0">
                <a:solidFill>
                  <a:srgbClr val="FFFF00"/>
                </a:solidFill>
              </a:rPr>
              <a:t>печени</a:t>
            </a:r>
            <a:r>
              <a:rPr lang="uk-UA" b="1" dirty="0" smtClean="0">
                <a:solidFill>
                  <a:srgbClr val="FFFF00"/>
                </a:solidFill>
              </a:rPr>
              <a:t>.</a:t>
            </a:r>
            <a:br>
              <a:rPr lang="uk-UA" b="1" dirty="0" smtClean="0">
                <a:solidFill>
                  <a:srgbClr val="FFFF00"/>
                </a:solidFill>
              </a:rPr>
            </a:br>
            <a:r>
              <a:rPr lang="uk-UA" b="1" dirty="0" smtClean="0">
                <a:solidFill>
                  <a:srgbClr val="FFFF00"/>
                </a:solidFill>
              </a:rPr>
              <a:t>УЗИ-</a:t>
            </a:r>
            <a:r>
              <a:rPr lang="uk-UA" b="1" dirty="0" err="1" smtClean="0">
                <a:solidFill>
                  <a:srgbClr val="FFFF00"/>
                </a:solidFill>
              </a:rPr>
              <a:t>скрининг</a:t>
            </a:r>
            <a:endParaRPr lang="uk-UA" b="1" dirty="0">
              <a:solidFill>
                <a:srgbClr val="FFFF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5331" y="906163"/>
            <a:ext cx="4440686" cy="2545492"/>
          </a:xfrm>
        </p:spPr>
        <p:txBody>
          <a:bodyPr>
            <a:normAutofit lnSpcReduction="10000"/>
          </a:bodyPr>
          <a:lstStyle/>
          <a:p>
            <a:r>
              <a:rPr lang="ru-RU" b="1" dirty="0" err="1">
                <a:solidFill>
                  <a:srgbClr val="FFFF00"/>
                </a:solidFill>
              </a:rPr>
              <a:t>Гиперэхогенными</a:t>
            </a:r>
            <a:r>
              <a:rPr lang="ru-RU" b="1" dirty="0">
                <a:solidFill>
                  <a:srgbClr val="FFFF00"/>
                </a:solidFill>
              </a:rPr>
              <a:t> изменениями печени </a:t>
            </a:r>
            <a:r>
              <a:rPr lang="ru-RU" dirty="0"/>
              <a:t>по данным УЗИ может визуализироваться ряд образований, как доброкачественных, так и злокачественных. </a:t>
            </a:r>
            <a:endParaRPr lang="ru-RU" dirty="0" smtClean="0"/>
          </a:p>
          <a:p>
            <a:r>
              <a:rPr lang="ru-RU" b="1" dirty="0" smtClean="0">
                <a:solidFill>
                  <a:srgbClr val="FFFF00"/>
                </a:solidFill>
              </a:rPr>
              <a:t>Гемангиома </a:t>
            </a:r>
            <a:r>
              <a:rPr lang="ru-RU" dirty="0"/>
              <a:t>печени является наиболее распространенным заболеванием доброкачественной этиологии, но у пациентов с атипичными находками или имеющие в анамнезе онкологическую патологию в дифференциальный диагноз должны включены и другие образования.</a:t>
            </a: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684108" y="5371069"/>
            <a:ext cx="65078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0" i="0" dirty="0">
              <a:solidFill>
                <a:srgbClr val="FFFF00"/>
              </a:solidFill>
              <a:effectLst/>
              <a:latin typeface="Open Sans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1103870" y="3806997"/>
            <a:ext cx="97700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  <a:latin typeface="Roboto Condensed"/>
              </a:rPr>
              <a:t>                     Практическая </a:t>
            </a:r>
            <a:r>
              <a:rPr lang="ru-RU" b="1" dirty="0">
                <a:solidFill>
                  <a:srgbClr val="FFFF00"/>
                </a:solidFill>
                <a:latin typeface="Roboto Condensed"/>
              </a:rPr>
              <a:t>точка зрения:</a:t>
            </a:r>
          </a:p>
          <a:p>
            <a:r>
              <a:rPr lang="ru-RU" dirty="0" smtClean="0">
                <a:latin typeface="Open Sans"/>
              </a:rPr>
              <a:t>        Если </a:t>
            </a:r>
            <a:r>
              <a:rPr lang="ru-RU" dirty="0">
                <a:latin typeface="Open Sans"/>
              </a:rPr>
              <a:t>у </a:t>
            </a:r>
            <a:r>
              <a:rPr lang="ru-RU" dirty="0" smtClean="0">
                <a:latin typeface="Open Sans"/>
              </a:rPr>
              <a:t>«</a:t>
            </a:r>
            <a:r>
              <a:rPr lang="ru-RU" dirty="0" smtClean="0">
                <a:solidFill>
                  <a:srgbClr val="FFFF00"/>
                </a:solidFill>
                <a:latin typeface="Open Sans"/>
              </a:rPr>
              <a:t>бессимптомного</a:t>
            </a:r>
            <a:r>
              <a:rPr lang="ru-RU" dirty="0" smtClean="0">
                <a:latin typeface="Open Sans"/>
              </a:rPr>
              <a:t>» </a:t>
            </a:r>
            <a:r>
              <a:rPr lang="ru-RU" dirty="0">
                <a:latin typeface="Open Sans"/>
              </a:rPr>
              <a:t>пациента </a:t>
            </a:r>
            <a:r>
              <a:rPr lang="ru-RU" dirty="0" smtClean="0">
                <a:latin typeface="Open Sans"/>
              </a:rPr>
              <a:t>,</a:t>
            </a:r>
            <a:r>
              <a:rPr lang="ru-RU" dirty="0">
                <a:latin typeface="Open Sans"/>
              </a:rPr>
              <a:t> у которого нет онкологической патологии в анамнезе и нет факторов риска по злокачественным новообразованиям печени, </a:t>
            </a:r>
            <a:r>
              <a:rPr lang="ru-RU" dirty="0" smtClean="0">
                <a:latin typeface="Open Sans"/>
              </a:rPr>
              <a:t>обнаружена </a:t>
            </a:r>
            <a:r>
              <a:rPr lang="ru-RU" dirty="0">
                <a:latin typeface="Open Sans"/>
              </a:rPr>
              <a:t>единичное, четко ограниченное, однородное, </a:t>
            </a:r>
            <a:r>
              <a:rPr lang="ru-RU" dirty="0" smtClean="0">
                <a:solidFill>
                  <a:srgbClr val="FFFF00"/>
                </a:solidFill>
                <a:latin typeface="Open Sans"/>
              </a:rPr>
              <a:t>гиперэхогенное </a:t>
            </a:r>
            <a:r>
              <a:rPr lang="ru-RU" dirty="0">
                <a:latin typeface="Open Sans"/>
              </a:rPr>
              <a:t>образование, размерами &lt;3 см,  </a:t>
            </a:r>
            <a:r>
              <a:rPr lang="ru-RU" dirty="0" smtClean="0">
                <a:latin typeface="Open Sans"/>
              </a:rPr>
              <a:t>то </a:t>
            </a:r>
            <a:r>
              <a:rPr lang="ru-RU" dirty="0">
                <a:solidFill>
                  <a:srgbClr val="FFFF00"/>
                </a:solidFill>
                <a:latin typeface="Open Sans"/>
              </a:rPr>
              <a:t>диагноз гемангиомы </a:t>
            </a:r>
            <a:r>
              <a:rPr lang="ru-RU" dirty="0">
                <a:latin typeface="Open Sans"/>
              </a:rPr>
              <a:t>может быть поставлен на УЗИ без необходимости повторного обследования </a:t>
            </a:r>
            <a:r>
              <a:rPr lang="ru-RU" dirty="0" smtClean="0">
                <a:latin typeface="Open Sans"/>
              </a:rPr>
              <a:t>.</a:t>
            </a:r>
          </a:p>
          <a:p>
            <a:r>
              <a:rPr lang="ru-RU" dirty="0">
                <a:latin typeface="Open Sans"/>
              </a:rPr>
              <a:t> </a:t>
            </a:r>
            <a:r>
              <a:rPr lang="ru-RU" dirty="0" smtClean="0">
                <a:latin typeface="Open Sans"/>
              </a:rPr>
              <a:t>      </a:t>
            </a:r>
            <a:r>
              <a:rPr lang="ru-RU" dirty="0">
                <a:latin typeface="Open Sans"/>
              </a:rPr>
              <a:t>Если анамнестическая информация и другая клиническая информация не </a:t>
            </a:r>
            <a:r>
              <a:rPr lang="ru-RU" dirty="0" smtClean="0">
                <a:latin typeface="Open Sans"/>
              </a:rPr>
              <a:t>доступны, </a:t>
            </a:r>
            <a:r>
              <a:rPr lang="ru-RU" dirty="0">
                <a:latin typeface="Open Sans"/>
              </a:rPr>
              <a:t>то нужно рассматривать более широкий дифференциальный ряд.</a:t>
            </a:r>
            <a:endParaRPr lang="ru-RU" b="0" i="0" dirty="0">
              <a:effectLst/>
              <a:latin typeface="Open Sans"/>
            </a:endParaRPr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534" y="653972"/>
            <a:ext cx="3008237" cy="3049874"/>
          </a:xfr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571" y="1156658"/>
            <a:ext cx="3148742" cy="2979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32259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84541" y="115331"/>
            <a:ext cx="2644344" cy="757880"/>
          </a:xfrm>
        </p:spPr>
        <p:txBody>
          <a:bodyPr/>
          <a:lstStyle/>
          <a:p>
            <a:r>
              <a:rPr lang="uk-UA" b="1" dirty="0" err="1">
                <a:solidFill>
                  <a:srgbClr val="FFFF00"/>
                </a:solidFill>
              </a:rPr>
              <a:t>Гемангиома</a:t>
            </a:r>
            <a:r>
              <a:rPr lang="uk-UA" b="1" dirty="0">
                <a:solidFill>
                  <a:srgbClr val="FFFF00"/>
                </a:solidFill>
              </a:rPr>
              <a:t>.</a:t>
            </a:r>
            <a:endParaRPr lang="uk-UA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49" y="343129"/>
            <a:ext cx="4367513" cy="296028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71849" y="3385751"/>
            <a:ext cx="4885037" cy="2639127"/>
          </a:xfrm>
        </p:spPr>
        <p:txBody>
          <a:bodyPr>
            <a:normAutofit fontScale="25000" lnSpcReduction="20000"/>
          </a:bodyPr>
          <a:lstStyle/>
          <a:p>
            <a:r>
              <a:rPr lang="ru-RU" sz="6400" b="1" dirty="0" smtClean="0">
                <a:solidFill>
                  <a:srgbClr val="FFFF00"/>
                </a:solidFill>
              </a:rPr>
              <a:t>УЗИ : </a:t>
            </a:r>
            <a:r>
              <a:rPr lang="ru-RU" sz="6400" b="1" dirty="0" smtClean="0"/>
              <a:t>ч</a:t>
            </a:r>
            <a:r>
              <a:rPr lang="ru-RU" sz="6400" dirty="0" smtClean="0"/>
              <a:t>етко </a:t>
            </a:r>
            <a:r>
              <a:rPr lang="ru-RU" sz="6400" dirty="0"/>
              <a:t>выраженные </a:t>
            </a:r>
            <a:r>
              <a:rPr lang="ru-RU" sz="6400" dirty="0" smtClean="0"/>
              <a:t>гиперэхогенное поражение. </a:t>
            </a:r>
            <a:r>
              <a:rPr lang="ru-RU" sz="6400" dirty="0"/>
              <a:t> </a:t>
            </a:r>
            <a:r>
              <a:rPr lang="ru-RU" sz="6400" dirty="0" smtClean="0"/>
              <a:t>В 10%  -может быть  гипоэхогенными на фоне печеночного стеатоза ( из-за повышения эхогенности паренхимы печени).</a:t>
            </a:r>
            <a:endParaRPr lang="ru-RU" sz="6400" dirty="0"/>
          </a:p>
          <a:p>
            <a:r>
              <a:rPr lang="ru-RU" sz="6400" b="1" dirty="0">
                <a:solidFill>
                  <a:srgbClr val="FFFF00"/>
                </a:solidFill>
              </a:rPr>
              <a:t>Ц</a:t>
            </a:r>
            <a:r>
              <a:rPr lang="ru-RU" sz="6400" b="1" dirty="0" smtClean="0">
                <a:solidFill>
                  <a:srgbClr val="FFFF00"/>
                </a:solidFill>
              </a:rPr>
              <a:t>ветной </a:t>
            </a:r>
            <a:r>
              <a:rPr lang="ru-RU" sz="6400" b="1" dirty="0">
                <a:solidFill>
                  <a:srgbClr val="FFFF00"/>
                </a:solidFill>
              </a:rPr>
              <a:t>допплер</a:t>
            </a:r>
            <a:r>
              <a:rPr lang="ru-RU" sz="6400" dirty="0"/>
              <a:t> : могут </a:t>
            </a:r>
            <a:r>
              <a:rPr lang="ru-RU" sz="6400" dirty="0" smtClean="0"/>
              <a:t>визуализироваться  периферические </a:t>
            </a:r>
            <a:r>
              <a:rPr lang="ru-RU" sz="6400" dirty="0"/>
              <a:t>питающие сосуды </a:t>
            </a:r>
          </a:p>
          <a:p>
            <a:r>
              <a:rPr lang="ru-RU" sz="6400" b="1" dirty="0" smtClean="0">
                <a:solidFill>
                  <a:srgbClr val="FFFF00"/>
                </a:solidFill>
              </a:rPr>
              <a:t>Контрастный ультразвук : </a:t>
            </a:r>
          </a:p>
          <a:p>
            <a:r>
              <a:rPr lang="ru-RU" sz="6400" dirty="0" smtClean="0"/>
              <a:t>- артериальная </a:t>
            </a:r>
            <a:r>
              <a:rPr lang="ru-RU" sz="6400" dirty="0"/>
              <a:t>фаза: периферическое узловое прерывистое </a:t>
            </a:r>
            <a:r>
              <a:rPr lang="ru-RU" sz="6400" dirty="0" smtClean="0"/>
              <a:t>усиление</a:t>
            </a:r>
          </a:p>
          <a:p>
            <a:r>
              <a:rPr lang="ru-RU" sz="6400" dirty="0"/>
              <a:t>-</a:t>
            </a:r>
            <a:r>
              <a:rPr lang="ru-RU" sz="6400" dirty="0" smtClean="0"/>
              <a:t>портальная </a:t>
            </a:r>
            <a:r>
              <a:rPr lang="ru-RU" sz="6400" dirty="0"/>
              <a:t>и </a:t>
            </a:r>
            <a:r>
              <a:rPr lang="ru-RU" sz="6400" dirty="0" smtClean="0"/>
              <a:t>отсроченная </a:t>
            </a:r>
            <a:r>
              <a:rPr lang="ru-RU" sz="6400" dirty="0"/>
              <a:t>фазы: продолжение «заполнения» поражения, пока вся гемангиома не </a:t>
            </a:r>
            <a:r>
              <a:rPr lang="ru-RU" sz="6400" dirty="0" smtClean="0"/>
              <a:t>станет </a:t>
            </a:r>
            <a:r>
              <a:rPr lang="ru-RU" sz="6400" dirty="0" err="1" smtClean="0"/>
              <a:t>гиперэхогенна</a:t>
            </a:r>
            <a:r>
              <a:rPr lang="ru-RU" sz="6400" dirty="0" smtClean="0"/>
              <a:t> </a:t>
            </a:r>
            <a:r>
              <a:rPr lang="ru-RU" sz="6400" dirty="0"/>
              <a:t>по сравнению с фоновой </a:t>
            </a:r>
            <a:endParaRPr lang="ru-RU" dirty="0"/>
          </a:p>
          <a:p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143" y="1185169"/>
            <a:ext cx="4544059" cy="440116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 rot="10800000" flipV="1">
            <a:off x="7010400" y="5549410"/>
            <a:ext cx="44318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err="1"/>
              <a:t>Case</a:t>
            </a:r>
            <a:r>
              <a:rPr lang="uk-UA" dirty="0"/>
              <a:t> </a:t>
            </a:r>
            <a:r>
              <a:rPr lang="uk-UA" dirty="0" err="1"/>
              <a:t>courtesy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A.Prof</a:t>
            </a:r>
            <a:r>
              <a:rPr lang="uk-UA" dirty="0"/>
              <a:t> </a:t>
            </a:r>
            <a:r>
              <a:rPr lang="uk-UA" dirty="0" err="1"/>
              <a:t>Frank</a:t>
            </a:r>
            <a:r>
              <a:rPr lang="uk-UA" dirty="0"/>
              <a:t> </a:t>
            </a:r>
            <a:r>
              <a:rPr lang="uk-UA" dirty="0" err="1"/>
              <a:t>Gaillard</a:t>
            </a:r>
            <a:r>
              <a:rPr lang="uk-UA" dirty="0"/>
              <a:t>, Radiopaedia.org, </a:t>
            </a:r>
            <a:r>
              <a:rPr lang="uk-UA" dirty="0" err="1"/>
              <a:t>rID</a:t>
            </a:r>
            <a:r>
              <a:rPr lang="uk-UA" dirty="0"/>
              <a:t>: 3562</a:t>
            </a:r>
          </a:p>
        </p:txBody>
      </p:sp>
    </p:spTree>
    <p:extLst>
      <p:ext uri="{BB962C8B-B14F-4D97-AF65-F5344CB8AC3E}">
        <p14:creationId xmlns:p14="http://schemas.microsoft.com/office/powerpoint/2010/main" val="28368712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78875" y="222592"/>
            <a:ext cx="6310183" cy="724760"/>
          </a:xfrm>
        </p:spPr>
        <p:txBody>
          <a:bodyPr/>
          <a:lstStyle/>
          <a:p>
            <a:r>
              <a:rPr lang="uk-UA" sz="2600" b="1" dirty="0" err="1" smtClean="0">
                <a:solidFill>
                  <a:srgbClr val="FFFF00"/>
                </a:solidFill>
              </a:rPr>
              <a:t>Гиперэхогенные</a:t>
            </a:r>
            <a:r>
              <a:rPr lang="uk-UA" sz="2600" b="1" dirty="0" smtClean="0">
                <a:solidFill>
                  <a:srgbClr val="FFFF00"/>
                </a:solidFill>
              </a:rPr>
              <a:t> </a:t>
            </a:r>
            <a:r>
              <a:rPr lang="uk-UA" sz="2600" b="1" dirty="0" err="1" smtClean="0">
                <a:solidFill>
                  <a:srgbClr val="FFFF00"/>
                </a:solidFill>
              </a:rPr>
              <a:t>изменения</a:t>
            </a:r>
            <a:r>
              <a:rPr lang="uk-UA" sz="2600" b="1" dirty="0" smtClean="0">
                <a:solidFill>
                  <a:srgbClr val="FFFF00"/>
                </a:solidFill>
              </a:rPr>
              <a:t> </a:t>
            </a:r>
            <a:r>
              <a:rPr lang="uk-UA" sz="2600" b="1" dirty="0" err="1" smtClean="0">
                <a:solidFill>
                  <a:srgbClr val="FFFF00"/>
                </a:solidFill>
              </a:rPr>
              <a:t>печени</a:t>
            </a:r>
            <a:r>
              <a:rPr lang="uk-UA" sz="2600" b="1" dirty="0" smtClean="0">
                <a:solidFill>
                  <a:srgbClr val="FFFF00"/>
                </a:solidFill>
              </a:rPr>
              <a:t>. </a:t>
            </a:r>
            <a:r>
              <a:rPr lang="uk-UA" b="1" dirty="0" smtClean="0">
                <a:solidFill>
                  <a:srgbClr val="FFFF00"/>
                </a:solidFill>
              </a:rPr>
              <a:t/>
            </a:r>
            <a:br>
              <a:rPr lang="uk-UA" b="1" dirty="0" smtClean="0">
                <a:solidFill>
                  <a:srgbClr val="FFFF00"/>
                </a:solidFill>
              </a:rPr>
            </a:br>
            <a:endParaRPr lang="uk-UA" b="1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5373" y="3542270"/>
            <a:ext cx="5049795" cy="331573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/>
              <a:t>Доброкачественная этиология</a:t>
            </a:r>
            <a:endParaRPr lang="ru-RU" dirty="0"/>
          </a:p>
          <a:p>
            <a:r>
              <a:rPr lang="ru-RU" b="1" dirty="0">
                <a:solidFill>
                  <a:srgbClr val="FFFF00"/>
                </a:solidFill>
              </a:rPr>
              <a:t>Г</a:t>
            </a:r>
            <a:r>
              <a:rPr lang="ru-RU" b="1" dirty="0" smtClean="0">
                <a:solidFill>
                  <a:srgbClr val="FFFF00"/>
                </a:solidFill>
              </a:rPr>
              <a:t>емангиома </a:t>
            </a:r>
            <a:r>
              <a:rPr lang="ru-RU" b="1" dirty="0">
                <a:solidFill>
                  <a:srgbClr val="FFFF00"/>
                </a:solidFill>
              </a:rPr>
              <a:t>печени</a:t>
            </a:r>
            <a:r>
              <a:rPr lang="ru-RU" dirty="0"/>
              <a:t>: общий </a:t>
            </a:r>
            <a:r>
              <a:rPr lang="ru-RU" dirty="0" err="1"/>
              <a:t>гиперэхогенная</a:t>
            </a:r>
            <a:r>
              <a:rPr lang="ru-RU" dirty="0"/>
              <a:t> поражение печени однозначно (в настоящее время </a:t>
            </a:r>
            <a:r>
              <a:rPr lang="ru-RU" dirty="0" smtClean="0"/>
              <a:t>примерно 4</a:t>
            </a:r>
            <a:r>
              <a:rPr lang="ru-RU" dirty="0"/>
              <a:t>% населения) </a:t>
            </a:r>
          </a:p>
          <a:p>
            <a:r>
              <a:rPr lang="ru-RU" dirty="0">
                <a:solidFill>
                  <a:srgbClr val="FFFF00"/>
                </a:solidFill>
              </a:rPr>
              <a:t>Ф</a:t>
            </a:r>
            <a:r>
              <a:rPr lang="ru-RU" dirty="0" smtClean="0">
                <a:solidFill>
                  <a:srgbClr val="FFFF00"/>
                </a:solidFill>
              </a:rPr>
              <a:t>окальная </a:t>
            </a:r>
            <a:r>
              <a:rPr lang="ru-RU" dirty="0" err="1">
                <a:solidFill>
                  <a:srgbClr val="FFFF00"/>
                </a:solidFill>
              </a:rPr>
              <a:t>нодулярная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smtClean="0">
                <a:solidFill>
                  <a:srgbClr val="FFFF00"/>
                </a:solidFill>
              </a:rPr>
              <a:t>гиперплазия </a:t>
            </a:r>
            <a:r>
              <a:rPr lang="en-US" dirty="0" smtClean="0"/>
              <a:t>(FNH).</a:t>
            </a:r>
            <a:endParaRPr lang="ru-RU" dirty="0"/>
          </a:p>
          <a:p>
            <a:r>
              <a:rPr lang="ru-RU" dirty="0">
                <a:solidFill>
                  <a:srgbClr val="FFFF00"/>
                </a:solidFill>
              </a:rPr>
              <a:t>А</a:t>
            </a:r>
            <a:r>
              <a:rPr lang="ru-RU" dirty="0" smtClean="0">
                <a:solidFill>
                  <a:srgbClr val="FFFF00"/>
                </a:solidFill>
              </a:rPr>
              <a:t>денома </a:t>
            </a:r>
            <a:r>
              <a:rPr lang="ru-RU" dirty="0">
                <a:solidFill>
                  <a:srgbClr val="FFFF00"/>
                </a:solidFill>
              </a:rPr>
              <a:t>печени </a:t>
            </a:r>
            <a:r>
              <a:rPr lang="ru-RU" dirty="0"/>
              <a:t>с высоким содержанием жира</a:t>
            </a:r>
          </a:p>
          <a:p>
            <a:r>
              <a:rPr lang="ru-RU" dirty="0">
                <a:solidFill>
                  <a:srgbClr val="FFFF00"/>
                </a:solidFill>
              </a:rPr>
              <a:t>О</a:t>
            </a:r>
            <a:r>
              <a:rPr lang="ru-RU" dirty="0" smtClean="0">
                <a:solidFill>
                  <a:srgbClr val="FFFF00"/>
                </a:solidFill>
              </a:rPr>
              <a:t>чаговые </a:t>
            </a:r>
            <a:r>
              <a:rPr lang="ru-RU" dirty="0">
                <a:solidFill>
                  <a:srgbClr val="FFFF00"/>
                </a:solidFill>
              </a:rPr>
              <a:t>жировые изменения</a:t>
            </a:r>
            <a:r>
              <a:rPr lang="ru-RU" dirty="0"/>
              <a:t>: очаговый стеатоз печени</a:t>
            </a:r>
          </a:p>
          <a:p>
            <a:r>
              <a:rPr lang="ru-RU" dirty="0">
                <a:solidFill>
                  <a:srgbClr val="FFFF00"/>
                </a:solidFill>
              </a:rPr>
              <a:t>В</a:t>
            </a:r>
            <a:r>
              <a:rPr lang="ru-RU" dirty="0" smtClean="0">
                <a:solidFill>
                  <a:srgbClr val="FFFF00"/>
                </a:solidFill>
              </a:rPr>
              <a:t>оспалительная </a:t>
            </a:r>
            <a:r>
              <a:rPr lang="ru-RU" dirty="0" err="1">
                <a:solidFill>
                  <a:srgbClr val="FFFF00"/>
                </a:solidFill>
              </a:rPr>
              <a:t>псевдопухоль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smtClean="0">
                <a:solidFill>
                  <a:srgbClr val="FFFF00"/>
                </a:solidFill>
              </a:rPr>
              <a:t>печени</a:t>
            </a:r>
            <a:r>
              <a:rPr lang="ru-RU" dirty="0" smtClean="0"/>
              <a:t>.</a:t>
            </a:r>
            <a:endParaRPr lang="ru-RU" dirty="0"/>
          </a:p>
          <a:p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173362" y="3321578"/>
            <a:ext cx="701863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Open Sans"/>
              </a:rPr>
              <a:t>Злокачественная этиология</a:t>
            </a:r>
            <a:endParaRPr lang="ru-RU" dirty="0">
              <a:latin typeface="Open Sans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FFFF00"/>
                </a:solidFill>
                <a:latin typeface="Open Sans"/>
              </a:rPr>
              <a:t>Печеночные </a:t>
            </a:r>
            <a:r>
              <a:rPr lang="ru-RU" dirty="0">
                <a:solidFill>
                  <a:srgbClr val="FFFF00"/>
                </a:solidFill>
                <a:latin typeface="Open Sans"/>
              </a:rPr>
              <a:t>метастазы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 err="1">
                <a:latin typeface="Open Sans"/>
              </a:rPr>
              <a:t>колоректальный</a:t>
            </a:r>
            <a:r>
              <a:rPr lang="ru-RU" dirty="0">
                <a:latin typeface="Open Sans"/>
              </a:rPr>
              <a:t> рак (до 50% </a:t>
            </a:r>
            <a:r>
              <a:rPr lang="ru-RU" dirty="0" err="1">
                <a:latin typeface="Open Sans"/>
              </a:rPr>
              <a:t>гиперэхогенных</a:t>
            </a:r>
            <a:r>
              <a:rPr lang="ru-RU" dirty="0">
                <a:latin typeface="Open Sans"/>
              </a:rPr>
              <a:t> метастазов в печень)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>
                <a:latin typeface="Open Sans"/>
              </a:rPr>
              <a:t>рак молочной железы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>
                <a:latin typeface="Open Sans"/>
              </a:rPr>
              <a:t>эндокринные опухоли поджелудочной железы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>
                <a:latin typeface="Open Sans"/>
              </a:rPr>
              <a:t>рак почки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>
                <a:latin typeface="Open Sans"/>
              </a:rPr>
              <a:t>рак щитовидной железы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>
                <a:latin typeface="Open Sans"/>
              </a:rPr>
              <a:t>меланома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>
                <a:latin typeface="Open Sans"/>
              </a:rPr>
              <a:t>некоторые саркомы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 err="1">
                <a:latin typeface="Open Sans"/>
              </a:rPr>
              <a:t>хориокарцинома</a:t>
            </a:r>
            <a:endParaRPr lang="ru-RU" dirty="0">
              <a:latin typeface="Open Sans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FFFF00"/>
                </a:solidFill>
                <a:latin typeface="Open Sans"/>
              </a:rPr>
              <a:t>Гепатоцеллюлярная </a:t>
            </a:r>
            <a:r>
              <a:rPr lang="ru-RU" dirty="0">
                <a:solidFill>
                  <a:srgbClr val="FFFF00"/>
                </a:solidFill>
                <a:latin typeface="Open Sans"/>
              </a:rPr>
              <a:t>карцинома</a:t>
            </a:r>
            <a:r>
              <a:rPr lang="ru-RU" dirty="0">
                <a:latin typeface="Open Sans"/>
              </a:rPr>
              <a:t>: особенно при циррозе печени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 err="1" smtClean="0">
                <a:solidFill>
                  <a:srgbClr val="FFFF00"/>
                </a:solidFill>
                <a:latin typeface="Open Sans"/>
              </a:rPr>
              <a:t>Холангиокарцинома</a:t>
            </a:r>
            <a:endParaRPr lang="ru-RU" b="0" i="0" dirty="0">
              <a:solidFill>
                <a:srgbClr val="FFFF00"/>
              </a:solidFill>
              <a:effectLst/>
              <a:latin typeface="Open San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32" y="222592"/>
            <a:ext cx="2965622" cy="2965622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707027" y="856735"/>
            <a:ext cx="740581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УЗИ </a:t>
            </a:r>
            <a:r>
              <a:rPr lang="ru-RU" dirty="0"/>
              <a:t>демонстрирует гиперэхогенное поражение с затуханием </a:t>
            </a:r>
            <a:r>
              <a:rPr lang="ru-RU" dirty="0" smtClean="0"/>
              <a:t>сигнала, </a:t>
            </a:r>
            <a:r>
              <a:rPr lang="ru-RU" dirty="0"/>
              <a:t>предполагающее возможное содержание </a:t>
            </a:r>
            <a:r>
              <a:rPr lang="ru-RU" dirty="0" smtClean="0"/>
              <a:t>жира-</a:t>
            </a:r>
            <a:r>
              <a:rPr lang="ru-RU" b="1" dirty="0" smtClean="0">
                <a:solidFill>
                  <a:srgbClr val="FFFF00"/>
                </a:solidFill>
              </a:rPr>
              <a:t>Аденома печени?</a:t>
            </a:r>
          </a:p>
          <a:p>
            <a:r>
              <a:rPr lang="ru-RU" dirty="0" smtClean="0"/>
              <a:t>       Ультразвуковые </a:t>
            </a:r>
            <a:r>
              <a:rPr lang="ru-RU" dirty="0"/>
              <a:t>проявления аденомы печени варьируют, и дифференциация от других поражений печени, таких как FNH или HCC, обычно невозможна по </a:t>
            </a:r>
            <a:r>
              <a:rPr lang="ru-RU" dirty="0" smtClean="0"/>
              <a:t>«серой» шкале или </a:t>
            </a:r>
            <a:r>
              <a:rPr lang="ru-RU" dirty="0"/>
              <a:t>доплеровским характеристикам</a:t>
            </a:r>
            <a:r>
              <a:rPr lang="ru-RU" dirty="0" smtClean="0"/>
              <a:t>.</a:t>
            </a:r>
          </a:p>
          <a:p>
            <a:r>
              <a:rPr lang="uk-UA" sz="1300" dirty="0" err="1" smtClean="0"/>
              <a:t>Case</a:t>
            </a:r>
            <a:r>
              <a:rPr lang="uk-UA" sz="1300" dirty="0" smtClean="0"/>
              <a:t> </a:t>
            </a:r>
            <a:r>
              <a:rPr lang="uk-UA" sz="1300" dirty="0" err="1"/>
              <a:t>courtesy</a:t>
            </a:r>
            <a:r>
              <a:rPr lang="uk-UA" sz="1300" dirty="0"/>
              <a:t> </a:t>
            </a:r>
            <a:r>
              <a:rPr lang="uk-UA" sz="1300" dirty="0" err="1"/>
              <a:t>of</a:t>
            </a:r>
            <a:r>
              <a:rPr lang="uk-UA" sz="1300" dirty="0"/>
              <a:t> </a:t>
            </a:r>
            <a:r>
              <a:rPr lang="uk-UA" sz="1300" dirty="0" err="1"/>
              <a:t>Dr</a:t>
            </a:r>
            <a:r>
              <a:rPr lang="uk-UA" sz="1300" dirty="0"/>
              <a:t> </a:t>
            </a:r>
            <a:r>
              <a:rPr lang="uk-UA" sz="1300" dirty="0" err="1"/>
              <a:t>Natalie</a:t>
            </a:r>
            <a:r>
              <a:rPr lang="uk-UA" sz="1300" dirty="0"/>
              <a:t> </a:t>
            </a:r>
            <a:r>
              <a:rPr lang="uk-UA" sz="1300" dirty="0" err="1"/>
              <a:t>Yang</a:t>
            </a:r>
            <a:r>
              <a:rPr lang="uk-UA" sz="1300" dirty="0"/>
              <a:t>, Radiopaedia.org, </a:t>
            </a:r>
            <a:r>
              <a:rPr lang="uk-UA" sz="1300" dirty="0" err="1"/>
              <a:t>rID</a:t>
            </a:r>
            <a:r>
              <a:rPr lang="uk-UA" sz="1300" dirty="0"/>
              <a:t>: 6951</a:t>
            </a:r>
          </a:p>
        </p:txBody>
      </p:sp>
    </p:spTree>
    <p:extLst>
      <p:ext uri="{BB962C8B-B14F-4D97-AF65-F5344CB8AC3E}">
        <p14:creationId xmlns:p14="http://schemas.microsoft.com/office/powerpoint/2010/main" val="21622097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7827" y="0"/>
            <a:ext cx="7339914" cy="864973"/>
          </a:xfrm>
        </p:spPr>
        <p:txBody>
          <a:bodyPr/>
          <a:lstStyle/>
          <a:p>
            <a:r>
              <a:rPr lang="uk-UA" b="1" dirty="0">
                <a:solidFill>
                  <a:srgbClr val="FFFF00"/>
                </a:solidFill>
              </a:rPr>
              <a:t>ГИПЕРВАСКУЛЯРНЫЕ ОБРАЗОВАНИЯ  ПЕЧЕНИ. </a:t>
            </a:r>
            <a:r>
              <a:rPr lang="uk-UA" b="1" dirty="0" smtClean="0">
                <a:solidFill>
                  <a:srgbClr val="FFFF00"/>
                </a:solidFill>
              </a:rPr>
              <a:t/>
            </a:r>
            <a:br>
              <a:rPr lang="uk-UA" b="1" dirty="0" smtClean="0">
                <a:solidFill>
                  <a:srgbClr val="FFFF00"/>
                </a:solidFill>
              </a:rPr>
            </a:br>
            <a:r>
              <a:rPr lang="uk-UA" b="1" dirty="0" err="1" smtClean="0">
                <a:solidFill>
                  <a:srgbClr val="FFFF00"/>
                </a:solidFill>
              </a:rPr>
              <a:t>Фокально-нодулярная</a:t>
            </a:r>
            <a:r>
              <a:rPr lang="uk-UA" b="1" dirty="0" smtClean="0">
                <a:solidFill>
                  <a:srgbClr val="FFFF00"/>
                </a:solidFill>
              </a:rPr>
              <a:t> </a:t>
            </a:r>
            <a:r>
              <a:rPr lang="uk-UA" b="1" dirty="0" err="1" smtClean="0">
                <a:solidFill>
                  <a:srgbClr val="FFFF00"/>
                </a:solidFill>
              </a:rPr>
              <a:t>гиперплазия</a:t>
            </a:r>
            <a:r>
              <a:rPr lang="uk-UA" b="1" dirty="0" smtClean="0">
                <a:solidFill>
                  <a:srgbClr val="FFFF00"/>
                </a:solidFill>
              </a:rPr>
              <a:t> </a:t>
            </a:r>
            <a:r>
              <a:rPr lang="uk-UA" b="1" dirty="0">
                <a:solidFill>
                  <a:srgbClr val="FFFF00"/>
                </a:solidFill>
              </a:rPr>
              <a:t>(</a:t>
            </a:r>
            <a:r>
              <a:rPr lang="en-US" b="1" dirty="0">
                <a:solidFill>
                  <a:srgbClr val="FFFF00"/>
                </a:solidFill>
              </a:rPr>
              <a:t>FNH)</a:t>
            </a:r>
            <a:endParaRPr lang="uk-UA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89380" y="1028219"/>
            <a:ext cx="6979051" cy="293138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600" dirty="0"/>
              <a:t> </a:t>
            </a:r>
            <a:r>
              <a:rPr lang="ru-RU" sz="1600" dirty="0" smtClean="0"/>
              <a:t>                          </a:t>
            </a:r>
            <a:r>
              <a:rPr lang="ru-RU" sz="1600" b="1" dirty="0" smtClean="0">
                <a:solidFill>
                  <a:srgbClr val="FFFF00"/>
                </a:solidFill>
              </a:rPr>
              <a:t>типичная </a:t>
            </a:r>
            <a:r>
              <a:rPr lang="ru-RU" sz="1600" b="1" dirty="0" smtClean="0"/>
              <a:t>форма</a:t>
            </a:r>
            <a:r>
              <a:rPr lang="ru-RU" sz="1600" b="1" dirty="0" smtClean="0">
                <a:solidFill>
                  <a:srgbClr val="FFFF00"/>
                </a:solidFill>
              </a:rPr>
              <a:t> </a:t>
            </a:r>
            <a:r>
              <a:rPr lang="en-US" sz="1600" b="1" dirty="0" smtClean="0">
                <a:solidFill>
                  <a:srgbClr val="FFFF00"/>
                </a:solidFill>
              </a:rPr>
              <a:t>FNH </a:t>
            </a:r>
            <a:r>
              <a:rPr lang="ru-RU" sz="1600" dirty="0" smtClean="0"/>
              <a:t>:</a:t>
            </a:r>
          </a:p>
          <a:p>
            <a:pPr marL="0" indent="0">
              <a:buNone/>
            </a:pPr>
            <a:r>
              <a:rPr lang="ru-RU" sz="1600" dirty="0" smtClean="0"/>
              <a:t>      - Интенсивное </a:t>
            </a:r>
            <a:r>
              <a:rPr lang="ru-RU" sz="1600" dirty="0"/>
              <a:t>раннее повышение </a:t>
            </a:r>
            <a:r>
              <a:rPr lang="ru-RU" sz="1600" dirty="0" smtClean="0"/>
              <a:t>в артериальную фазу без контрастирования центрального </a:t>
            </a:r>
            <a:r>
              <a:rPr lang="ru-RU" sz="1600" dirty="0"/>
              <a:t>фиброзного </a:t>
            </a:r>
            <a:r>
              <a:rPr lang="ru-RU" sz="1600" dirty="0" smtClean="0"/>
              <a:t>рубца</a:t>
            </a:r>
            <a:r>
              <a:rPr lang="en-US" sz="1600" dirty="0" smtClean="0"/>
              <a:t>( </a:t>
            </a:r>
            <a:r>
              <a:rPr lang="ru-RU" sz="1600" dirty="0" smtClean="0"/>
              <a:t>визуализируется в </a:t>
            </a:r>
            <a:r>
              <a:rPr lang="en-US" sz="1600" dirty="0" smtClean="0"/>
              <a:t> </a:t>
            </a:r>
            <a:r>
              <a:rPr lang="uk-UA" sz="1600" dirty="0"/>
              <a:t>50% случаев </a:t>
            </a:r>
            <a:r>
              <a:rPr lang="en-US" sz="1600" dirty="0" smtClean="0"/>
              <a:t>)</a:t>
            </a:r>
            <a:endParaRPr lang="ru-RU" sz="1600" dirty="0"/>
          </a:p>
          <a:p>
            <a:pPr marL="0" indent="0">
              <a:buNone/>
            </a:pPr>
            <a:r>
              <a:rPr lang="ru-RU" sz="1600" dirty="0" smtClean="0"/>
              <a:t>       - </a:t>
            </a:r>
            <a:r>
              <a:rPr lang="ru-RU" sz="1600" dirty="0" err="1" smtClean="0"/>
              <a:t>Изоинтенсивности</a:t>
            </a:r>
            <a:r>
              <a:rPr lang="ru-RU" sz="1600" dirty="0" smtClean="0"/>
              <a:t> </a:t>
            </a:r>
            <a:r>
              <a:rPr lang="ru-RU" sz="1600" dirty="0"/>
              <a:t>печени </a:t>
            </a:r>
            <a:r>
              <a:rPr lang="ru-RU" sz="1600" dirty="0" smtClean="0"/>
              <a:t>в венозную фазу </a:t>
            </a:r>
          </a:p>
          <a:p>
            <a:pPr marL="0" indent="0">
              <a:buNone/>
            </a:pPr>
            <a:r>
              <a:rPr lang="ru-RU" sz="1600" dirty="0" smtClean="0"/>
              <a:t>        -Вымывание контраста из псевдо опухоли и контрастирование центрального венозного рубца в отсроченную фазу.</a:t>
            </a:r>
          </a:p>
          <a:p>
            <a:pPr marL="0" indent="0">
              <a:buNone/>
            </a:pPr>
            <a:r>
              <a:rPr lang="ru-RU" sz="1600" dirty="0" smtClean="0"/>
              <a:t>Для типичной </a:t>
            </a:r>
            <a:r>
              <a:rPr lang="en-US" sz="1600" b="1" dirty="0" smtClean="0">
                <a:solidFill>
                  <a:srgbClr val="FFFF00"/>
                </a:solidFill>
              </a:rPr>
              <a:t>FNH</a:t>
            </a:r>
            <a:r>
              <a:rPr lang="ru-RU" sz="1600" b="1" dirty="0" smtClean="0">
                <a:solidFill>
                  <a:srgbClr val="FFFF00"/>
                </a:solidFill>
              </a:rPr>
              <a:t> </a:t>
            </a:r>
            <a:r>
              <a:rPr lang="ru-RU" sz="1600" dirty="0" smtClean="0"/>
              <a:t>характерны четкие внешние контуры при отсутствие капсулы.</a:t>
            </a:r>
          </a:p>
          <a:p>
            <a:pPr marL="0" indent="0">
              <a:buNone/>
            </a:pPr>
            <a:endParaRPr lang="ru-RU" sz="1500" dirty="0" smtClean="0"/>
          </a:p>
        </p:txBody>
      </p:sp>
      <p:sp>
        <p:nvSpPr>
          <p:cNvPr id="4" name="Прямоугольник 3"/>
          <p:cNvSpPr/>
          <p:nvPr/>
        </p:nvSpPr>
        <p:spPr>
          <a:xfrm rot="10800000" flipV="1">
            <a:off x="461392" y="5809457"/>
            <a:ext cx="462798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200" dirty="0" err="1"/>
              <a:t>Case</a:t>
            </a:r>
            <a:r>
              <a:rPr lang="uk-UA" sz="1200" dirty="0"/>
              <a:t> </a:t>
            </a:r>
            <a:r>
              <a:rPr lang="uk-UA" sz="1200" dirty="0" err="1"/>
              <a:t>courtesy</a:t>
            </a:r>
            <a:r>
              <a:rPr lang="uk-UA" sz="1200" dirty="0"/>
              <a:t> </a:t>
            </a:r>
            <a:r>
              <a:rPr lang="uk-UA" sz="1200" dirty="0" err="1"/>
              <a:t>of</a:t>
            </a:r>
            <a:r>
              <a:rPr lang="uk-UA" sz="1200" dirty="0"/>
              <a:t> </a:t>
            </a:r>
            <a:r>
              <a:rPr lang="uk-UA" sz="1200" dirty="0" err="1"/>
              <a:t>Dr</a:t>
            </a:r>
            <a:r>
              <a:rPr lang="uk-UA" sz="1200" dirty="0"/>
              <a:t> </a:t>
            </a:r>
            <a:r>
              <a:rPr lang="uk-UA" sz="1200" dirty="0" err="1"/>
              <a:t>Ian</a:t>
            </a:r>
            <a:r>
              <a:rPr lang="uk-UA" sz="1200" dirty="0"/>
              <a:t> </a:t>
            </a:r>
            <a:r>
              <a:rPr lang="uk-UA" sz="1200" dirty="0" err="1"/>
              <a:t>Bickle</a:t>
            </a:r>
            <a:r>
              <a:rPr lang="uk-UA" sz="1200" dirty="0"/>
              <a:t>, Radiopaedia.org, </a:t>
            </a:r>
            <a:r>
              <a:rPr lang="uk-UA" sz="1200" dirty="0" err="1"/>
              <a:t>rID</a:t>
            </a:r>
            <a:r>
              <a:rPr lang="uk-UA" sz="1200" dirty="0"/>
              <a:t>: 50662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906" y="2160759"/>
            <a:ext cx="4744473" cy="369272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763236" y="6088253"/>
            <a:ext cx="5827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200" dirty="0" err="1"/>
              <a:t>Case</a:t>
            </a:r>
            <a:r>
              <a:rPr lang="uk-UA" sz="1200" dirty="0"/>
              <a:t> </a:t>
            </a:r>
            <a:r>
              <a:rPr lang="uk-UA" sz="1200" dirty="0" err="1"/>
              <a:t>courtesy</a:t>
            </a:r>
            <a:r>
              <a:rPr lang="uk-UA" sz="1200" dirty="0"/>
              <a:t> </a:t>
            </a:r>
            <a:r>
              <a:rPr lang="uk-UA" sz="1200" dirty="0" err="1"/>
              <a:t>of</a:t>
            </a:r>
            <a:r>
              <a:rPr lang="uk-UA" sz="1200" dirty="0"/>
              <a:t> </a:t>
            </a:r>
            <a:r>
              <a:rPr lang="uk-UA" sz="1200" dirty="0" err="1"/>
              <a:t>Dr</a:t>
            </a:r>
            <a:r>
              <a:rPr lang="uk-UA" sz="1200" dirty="0"/>
              <a:t> </a:t>
            </a:r>
            <a:r>
              <a:rPr lang="uk-UA" sz="1200" dirty="0" err="1"/>
              <a:t>Mohammad</a:t>
            </a:r>
            <a:r>
              <a:rPr lang="uk-UA" sz="1200" dirty="0"/>
              <a:t> </a:t>
            </a:r>
            <a:r>
              <a:rPr lang="uk-UA" sz="1200" dirty="0" err="1"/>
              <a:t>Taghi</a:t>
            </a:r>
            <a:r>
              <a:rPr lang="uk-UA" sz="1200" dirty="0"/>
              <a:t> </a:t>
            </a:r>
            <a:r>
              <a:rPr lang="uk-UA" sz="1200" dirty="0" err="1"/>
              <a:t>Niknejad</a:t>
            </a:r>
            <a:r>
              <a:rPr lang="uk-UA" sz="1200" dirty="0"/>
              <a:t>, Radiopaedia.org, </a:t>
            </a:r>
            <a:r>
              <a:rPr lang="uk-UA" sz="1200" dirty="0" err="1"/>
              <a:t>rID</a:t>
            </a:r>
            <a:r>
              <a:rPr lang="uk-UA" sz="1200" dirty="0"/>
              <a:t>: 21048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4743" y="3755409"/>
            <a:ext cx="6104388" cy="233284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 rot="10800000" flipV="1">
            <a:off x="92279" y="1035812"/>
            <a:ext cx="48404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FFFF00"/>
                </a:solidFill>
                <a:latin typeface="Open Sans"/>
              </a:rPr>
              <a:t>                             </a:t>
            </a:r>
            <a:r>
              <a:rPr lang="ru-RU" sz="1400" b="1" dirty="0" smtClean="0">
                <a:solidFill>
                  <a:srgbClr val="FFFF00"/>
                </a:solidFill>
                <a:latin typeface="Open Sans"/>
              </a:rPr>
              <a:t>нетипичная</a:t>
            </a:r>
            <a:r>
              <a:rPr lang="ru-RU" sz="1400" dirty="0" smtClean="0">
                <a:solidFill>
                  <a:srgbClr val="FFFF00"/>
                </a:solidFill>
                <a:latin typeface="Open Sans"/>
              </a:rPr>
              <a:t> </a:t>
            </a:r>
            <a:r>
              <a:rPr lang="ru-RU" sz="1400" dirty="0" smtClean="0">
                <a:latin typeface="Open Sans"/>
              </a:rPr>
              <a:t>форма</a:t>
            </a:r>
            <a:r>
              <a:rPr lang="ru-RU" sz="1400" dirty="0" smtClean="0">
                <a:solidFill>
                  <a:srgbClr val="FFFF00"/>
                </a:solidFill>
                <a:latin typeface="Open Sans"/>
              </a:rPr>
              <a:t> </a:t>
            </a:r>
            <a:r>
              <a:rPr lang="ru-RU" sz="1400" b="1" dirty="0" smtClean="0">
                <a:solidFill>
                  <a:srgbClr val="FFFF00"/>
                </a:solidFill>
                <a:latin typeface="Open Sans"/>
              </a:rPr>
              <a:t> FNH</a:t>
            </a:r>
          </a:p>
          <a:p>
            <a:r>
              <a:rPr lang="ru-RU" sz="1400" b="1" dirty="0" smtClean="0">
                <a:solidFill>
                  <a:srgbClr val="FFFF00"/>
                </a:solidFill>
                <a:latin typeface="Open Sans"/>
              </a:rPr>
              <a:t> </a:t>
            </a:r>
            <a:r>
              <a:rPr lang="ru-RU" sz="1400" dirty="0" smtClean="0">
                <a:latin typeface="Open Sans"/>
              </a:rPr>
              <a:t>- Поражение, </a:t>
            </a:r>
            <a:r>
              <a:rPr lang="ru-RU" sz="1400" dirty="0">
                <a:latin typeface="Open Sans"/>
              </a:rPr>
              <a:t>в котором отсутствует центральный </a:t>
            </a:r>
            <a:r>
              <a:rPr lang="ru-RU" sz="1400" dirty="0" smtClean="0">
                <a:latin typeface="Open Sans"/>
              </a:rPr>
              <a:t>шрам, возможно наличие псевдокапсулы, </a:t>
            </a:r>
            <a:r>
              <a:rPr lang="ru-RU" sz="1400" dirty="0">
                <a:latin typeface="Open Sans"/>
              </a:rPr>
              <a:t>гетерогенность поражения </a:t>
            </a:r>
            <a:r>
              <a:rPr lang="ru-RU" sz="1400" dirty="0" smtClean="0">
                <a:latin typeface="Open Sans"/>
              </a:rPr>
              <a:t>(характерно для аденомы!).</a:t>
            </a:r>
            <a:endParaRPr lang="ru-RU" sz="1400" b="0" i="0" dirty="0">
              <a:effectLst/>
              <a:latin typeface="Open Sans"/>
            </a:endParaRPr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3372374" y="796954"/>
            <a:ext cx="19347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На КТ и МРТ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6446587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0172" y="337750"/>
            <a:ext cx="9811265" cy="972065"/>
          </a:xfrm>
        </p:spPr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</a:rPr>
              <a:t>                      Образования </a:t>
            </a:r>
            <a:r>
              <a:rPr lang="ru-RU" b="1" dirty="0">
                <a:solidFill>
                  <a:srgbClr val="FFFF00"/>
                </a:solidFill>
              </a:rPr>
              <a:t>повышенной </a:t>
            </a:r>
            <a:r>
              <a:rPr lang="ru-RU" b="1" dirty="0" smtClean="0">
                <a:solidFill>
                  <a:srgbClr val="FFFF00"/>
                </a:solidFill>
              </a:rPr>
              <a:t>плотности. </a:t>
            </a:r>
            <a:br>
              <a:rPr lang="ru-RU" b="1" dirty="0" smtClean="0">
                <a:solidFill>
                  <a:srgbClr val="FFFF00"/>
                </a:solidFill>
              </a:rPr>
            </a:br>
            <a:r>
              <a:rPr lang="ru-RU" b="1" dirty="0" smtClean="0">
                <a:solidFill>
                  <a:srgbClr val="FFFF00"/>
                </a:solidFill>
              </a:rPr>
              <a:t>                      </a:t>
            </a:r>
            <a:r>
              <a:rPr lang="uk-UA" b="1" dirty="0" err="1" smtClean="0">
                <a:solidFill>
                  <a:srgbClr val="FFFF00"/>
                </a:solidFill>
              </a:rPr>
              <a:t>Фокально-нодулярная</a:t>
            </a:r>
            <a:r>
              <a:rPr lang="uk-UA" b="1" dirty="0" smtClean="0">
                <a:solidFill>
                  <a:srgbClr val="FFFF00"/>
                </a:solidFill>
              </a:rPr>
              <a:t>    </a:t>
            </a:r>
            <a:r>
              <a:rPr lang="uk-UA" b="1" dirty="0" err="1" smtClean="0">
                <a:solidFill>
                  <a:srgbClr val="FFFF00"/>
                </a:solidFill>
              </a:rPr>
              <a:t>гиперплазия</a:t>
            </a:r>
            <a:r>
              <a:rPr lang="uk-UA" b="1" dirty="0" smtClean="0">
                <a:solidFill>
                  <a:srgbClr val="FFFF00"/>
                </a:solidFill>
              </a:rPr>
              <a:t> </a:t>
            </a:r>
            <a:r>
              <a:rPr lang="uk-UA" b="1" dirty="0">
                <a:solidFill>
                  <a:srgbClr val="FFFF00"/>
                </a:solidFill>
              </a:rPr>
              <a:t>(</a:t>
            </a:r>
            <a:r>
              <a:rPr lang="en-US" b="1" dirty="0">
                <a:solidFill>
                  <a:srgbClr val="FFFF00"/>
                </a:solidFill>
              </a:rPr>
              <a:t>FNH)</a:t>
            </a:r>
            <a:endParaRPr lang="uk-UA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0130" y="1309816"/>
            <a:ext cx="11648301" cy="554818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        Регенеративное </a:t>
            </a:r>
            <a:r>
              <a:rPr lang="ru-RU" dirty="0"/>
              <a:t>плотное поражение печени </a:t>
            </a:r>
            <a:r>
              <a:rPr lang="ru-RU" dirty="0" smtClean="0"/>
              <a:t> </a:t>
            </a:r>
            <a:r>
              <a:rPr lang="ru-RU" dirty="0"/>
              <a:t>ч</a:t>
            </a:r>
            <a:r>
              <a:rPr lang="ru-RU" dirty="0" smtClean="0"/>
              <a:t>аще встречающееся у молодых женщин (15% у мужчин) ,  </a:t>
            </a:r>
            <a:r>
              <a:rPr lang="ru-RU" dirty="0"/>
              <a:t>обычно не </a:t>
            </a:r>
            <a:r>
              <a:rPr lang="ru-RU" dirty="0" smtClean="0"/>
              <a:t>требуют лечения. </a:t>
            </a:r>
          </a:p>
          <a:p>
            <a:pPr marL="0" indent="0">
              <a:buNone/>
            </a:pPr>
            <a:r>
              <a:rPr lang="ru-RU" dirty="0" smtClean="0"/>
              <a:t>        </a:t>
            </a:r>
            <a:r>
              <a:rPr lang="ru-RU" dirty="0"/>
              <a:t> Среди доброкачественных поражений печени второе по  распространенности  после гемангиомы. 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Является  случайной находкой </a:t>
            </a:r>
            <a:r>
              <a:rPr lang="ru-RU" dirty="0"/>
              <a:t>при </a:t>
            </a:r>
            <a:r>
              <a:rPr lang="ru-RU" dirty="0" smtClean="0"/>
              <a:t>обследовании по другому поводу.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В </a:t>
            </a:r>
            <a:r>
              <a:rPr lang="ru-RU" dirty="0"/>
              <a:t>20% </a:t>
            </a:r>
            <a:r>
              <a:rPr lang="ru-RU" dirty="0" smtClean="0"/>
              <a:t>может  проявляться внезапной болью в </a:t>
            </a:r>
            <a:r>
              <a:rPr lang="en-US" b="1" dirty="0" smtClean="0"/>
              <a:t>RUQ</a:t>
            </a:r>
            <a:r>
              <a:rPr lang="ru-RU" dirty="0" smtClean="0"/>
              <a:t> </a:t>
            </a:r>
            <a:r>
              <a:rPr lang="ru-RU" dirty="0"/>
              <a:t>из-за </a:t>
            </a:r>
            <a:r>
              <a:rPr lang="ru-RU" dirty="0" smtClean="0"/>
              <a:t>масс- эффекта. </a:t>
            </a:r>
          </a:p>
          <a:p>
            <a:pPr marL="0" indent="0">
              <a:buNone/>
            </a:pPr>
            <a:r>
              <a:rPr lang="ru-RU" dirty="0" smtClean="0"/>
              <a:t>         Редко </a:t>
            </a:r>
            <a:r>
              <a:rPr lang="ru-RU" dirty="0"/>
              <a:t>осложняются спонтанным разрывом и </a:t>
            </a:r>
            <a:r>
              <a:rPr lang="ru-RU" dirty="0" smtClean="0"/>
              <a:t>кровоизлиянием печени (в отличии от аденомы печени).  </a:t>
            </a:r>
          </a:p>
          <a:p>
            <a:pPr marL="0" indent="0">
              <a:buNone/>
            </a:pP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smtClean="0">
                <a:solidFill>
                  <a:srgbClr val="FFFF00"/>
                </a:solidFill>
              </a:rPr>
              <a:t>         </a:t>
            </a:r>
            <a:r>
              <a:rPr lang="ru-RU" dirty="0" err="1" smtClean="0">
                <a:solidFill>
                  <a:srgbClr val="FFFF00"/>
                </a:solidFill>
              </a:rPr>
              <a:t>Чрезкожная</a:t>
            </a:r>
            <a:r>
              <a:rPr lang="ru-RU" dirty="0" smtClean="0">
                <a:solidFill>
                  <a:srgbClr val="FFFF00"/>
                </a:solidFill>
              </a:rPr>
              <a:t> биопсия для </a:t>
            </a:r>
            <a:r>
              <a:rPr lang="ru-RU" dirty="0" err="1" smtClean="0">
                <a:solidFill>
                  <a:srgbClr val="FFFF00"/>
                </a:solidFill>
              </a:rPr>
              <a:t>диф</a:t>
            </a:r>
            <a:r>
              <a:rPr lang="ru-RU" dirty="0" smtClean="0">
                <a:solidFill>
                  <a:srgbClr val="FFFF00"/>
                </a:solidFill>
              </a:rPr>
              <a:t>. д-за с аденомой печени и  атипичной большой </a:t>
            </a:r>
            <a:r>
              <a:rPr lang="ru-RU" dirty="0" err="1" smtClean="0">
                <a:solidFill>
                  <a:srgbClr val="FFFF00"/>
                </a:solidFill>
              </a:rPr>
              <a:t>гемангиомой</a:t>
            </a:r>
            <a:r>
              <a:rPr lang="ru-RU" dirty="0" smtClean="0">
                <a:solidFill>
                  <a:srgbClr val="FFFF00"/>
                </a:solidFill>
              </a:rPr>
              <a:t>  противопоказана –угроза кровотечения!     </a:t>
            </a:r>
          </a:p>
          <a:p>
            <a:pPr marL="0" indent="0">
              <a:buNone/>
            </a:pPr>
            <a:r>
              <a:rPr lang="ru-RU" dirty="0" smtClean="0"/>
              <a:t>        Ассоциации:</a:t>
            </a:r>
          </a:p>
          <a:p>
            <a:pPr marL="0" indent="0">
              <a:buNone/>
            </a:pPr>
            <a:r>
              <a:rPr lang="ru-RU" sz="1500" dirty="0" smtClean="0"/>
              <a:t>                                          -гемангиома (</a:t>
            </a:r>
            <a:r>
              <a:rPr lang="ru-RU" sz="1500" dirty="0" err="1" smtClean="0"/>
              <a:t>гемангиоматоз</a:t>
            </a:r>
            <a:r>
              <a:rPr lang="ru-RU" sz="1500" dirty="0" smtClean="0"/>
              <a:t>)</a:t>
            </a:r>
          </a:p>
          <a:p>
            <a:pPr marL="0" indent="0">
              <a:buNone/>
            </a:pPr>
            <a:r>
              <a:rPr lang="ru-RU" sz="1500" dirty="0" smtClean="0"/>
              <a:t>                                         -АВМ</a:t>
            </a:r>
          </a:p>
          <a:p>
            <a:pPr marL="0" indent="0">
              <a:buNone/>
            </a:pPr>
            <a:r>
              <a:rPr lang="ru-RU" sz="1500" dirty="0" smtClean="0"/>
              <a:t>                                        -наследственная геморрагическая телеангиоэктазия</a:t>
            </a:r>
          </a:p>
          <a:p>
            <a:pPr marL="0" indent="0">
              <a:buNone/>
            </a:pPr>
            <a:r>
              <a:rPr lang="ru-RU" sz="1500" dirty="0" smtClean="0"/>
              <a:t>                                        -с-м </a:t>
            </a:r>
            <a:r>
              <a:rPr lang="ru-RU" sz="1500" dirty="0" err="1" smtClean="0"/>
              <a:t>Бадд-Киари</a:t>
            </a:r>
            <a:r>
              <a:rPr lang="ru-RU" sz="1500" dirty="0" smtClean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42139032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4500" y="90616"/>
            <a:ext cx="9625176" cy="856190"/>
          </a:xfrm>
        </p:spPr>
        <p:txBody>
          <a:bodyPr/>
          <a:lstStyle/>
          <a:p>
            <a:r>
              <a:rPr lang="uk-UA" b="1" dirty="0">
                <a:solidFill>
                  <a:srgbClr val="FFFF00"/>
                </a:solidFill>
              </a:rPr>
              <a:t>ГИПЕРВАСКУЛЯРНЫЕ </a:t>
            </a:r>
            <a:r>
              <a:rPr lang="uk-UA" b="1" dirty="0" smtClean="0">
                <a:solidFill>
                  <a:srgbClr val="FFFF00"/>
                </a:solidFill>
              </a:rPr>
              <a:t>ОБРАЗОВАНИЯ  ПЕЧЕНИ</a:t>
            </a:r>
            <a:r>
              <a:rPr lang="uk-UA" sz="2800" b="1" dirty="0" smtClean="0">
                <a:solidFill>
                  <a:srgbClr val="FFFF00"/>
                </a:solidFill>
              </a:rPr>
              <a:t>.</a:t>
            </a:r>
            <a:br>
              <a:rPr lang="uk-UA" sz="2800" b="1" dirty="0" smtClean="0">
                <a:solidFill>
                  <a:srgbClr val="FFFF00"/>
                </a:solidFill>
              </a:rPr>
            </a:br>
            <a:r>
              <a:rPr lang="uk-UA" sz="2800" b="1" dirty="0" smtClean="0">
                <a:solidFill>
                  <a:srgbClr val="FFFF00"/>
                </a:solidFill>
              </a:rPr>
              <a:t>                          М</a:t>
            </a:r>
            <a:r>
              <a:rPr lang="ru-RU" sz="2800" b="1" dirty="0" err="1" smtClean="0">
                <a:solidFill>
                  <a:srgbClr val="FFFF00"/>
                </a:solidFill>
              </a:rPr>
              <a:t>етастазы</a:t>
            </a:r>
            <a:r>
              <a:rPr lang="ru-RU" sz="2800" b="1" dirty="0" smtClean="0">
                <a:solidFill>
                  <a:srgbClr val="FFFF00"/>
                </a:solidFill>
              </a:rPr>
              <a:t>.</a:t>
            </a:r>
            <a:endParaRPr lang="uk-UA" sz="2800" b="1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4563762"/>
            <a:ext cx="9066213" cy="145603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Гиперваскулярные  метастазы. </a:t>
            </a:r>
            <a:r>
              <a:rPr lang="ru-RU" dirty="0" err="1" smtClean="0"/>
              <a:t>Карциноид</a:t>
            </a:r>
            <a:r>
              <a:rPr lang="ru-RU" dirty="0" smtClean="0"/>
              <a:t>.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00" y="1021492"/>
            <a:ext cx="9402487" cy="34675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00" y="4268446"/>
            <a:ext cx="1876687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84319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6206" y="90616"/>
            <a:ext cx="8237838" cy="996779"/>
          </a:xfrm>
        </p:spPr>
        <p:txBody>
          <a:bodyPr/>
          <a:lstStyle/>
          <a:p>
            <a:r>
              <a:rPr lang="uk-UA" sz="2800" b="1" dirty="0">
                <a:solidFill>
                  <a:srgbClr val="FFFF00"/>
                </a:solidFill>
              </a:rPr>
              <a:t>ГИПЕРВАСКУЛЯРНЫЕ ОБРАЗОВАНИЯ  ПЕЧЕНИ.</a:t>
            </a:r>
            <a:br>
              <a:rPr lang="uk-UA" sz="2800" b="1" dirty="0">
                <a:solidFill>
                  <a:srgbClr val="FFFF00"/>
                </a:solidFill>
              </a:rPr>
            </a:br>
            <a:r>
              <a:rPr lang="uk-UA" sz="2800" b="1" dirty="0">
                <a:solidFill>
                  <a:srgbClr val="FFFF00"/>
                </a:solidFill>
              </a:rPr>
              <a:t>                          М</a:t>
            </a:r>
            <a:r>
              <a:rPr lang="ru-RU" sz="2800" b="1" dirty="0" err="1">
                <a:solidFill>
                  <a:srgbClr val="FFFF00"/>
                </a:solidFill>
              </a:rPr>
              <a:t>етастазы</a:t>
            </a:r>
            <a:r>
              <a:rPr lang="ru-RU" sz="2800" b="1" dirty="0">
                <a:solidFill>
                  <a:srgbClr val="FFFF00"/>
                </a:solidFill>
              </a:rPr>
              <a:t>.</a:t>
            </a:r>
            <a:endParaRPr lang="uk-UA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4563762"/>
            <a:ext cx="9066213" cy="1456038"/>
          </a:xfrm>
        </p:spPr>
        <p:txBody>
          <a:bodyPr/>
          <a:lstStyle/>
          <a:p>
            <a:pPr marL="0" indent="0">
              <a:buNone/>
            </a:pPr>
            <a:r>
              <a:rPr lang="ru-RU" dirty="0" err="1" smtClean="0"/>
              <a:t>Гиперваскулярный</a:t>
            </a:r>
            <a:r>
              <a:rPr lang="ru-RU" dirty="0" smtClean="0"/>
              <a:t>  метастаз.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26" y="1087395"/>
            <a:ext cx="3269316" cy="246952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087" y="1320639"/>
            <a:ext cx="3581900" cy="352474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608924" y="1211086"/>
            <a:ext cx="3677163" cy="374384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903" y="4845381"/>
            <a:ext cx="3534268" cy="75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68110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47137" y="140043"/>
            <a:ext cx="6640777" cy="1227438"/>
          </a:xfrm>
        </p:spPr>
        <p:txBody>
          <a:bodyPr/>
          <a:lstStyle/>
          <a:p>
            <a:r>
              <a:rPr lang="uk-UA" sz="2800" b="1" dirty="0">
                <a:solidFill>
                  <a:srgbClr val="FFFF00"/>
                </a:solidFill>
              </a:rPr>
              <a:t>ГИПЕРВАСКУЛЯРНЫЕ ОБРАЗОВАНИЯ  ПЕЧЕНИ</a:t>
            </a:r>
            <a:r>
              <a:rPr lang="uk-UA" sz="2800" b="1" dirty="0" smtClean="0">
                <a:solidFill>
                  <a:srgbClr val="FFFF00"/>
                </a:solidFill>
              </a:rPr>
              <a:t>.</a:t>
            </a:r>
            <a:r>
              <a:rPr lang="ru-RU" sz="2600" b="1" dirty="0" smtClean="0">
                <a:solidFill>
                  <a:srgbClr val="FFFF00"/>
                </a:solidFill>
              </a:rPr>
              <a:t> Аденома печени.</a:t>
            </a:r>
            <a:endParaRPr lang="uk-UA" sz="2600" b="1" dirty="0">
              <a:solidFill>
                <a:srgbClr val="FFFF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093" y="3427664"/>
            <a:ext cx="3055157" cy="658304"/>
          </a:xfrm>
        </p:spPr>
        <p:txBody>
          <a:bodyPr/>
          <a:lstStyle/>
          <a:p>
            <a:r>
              <a:rPr lang="en-US" dirty="0"/>
              <a:t>Case courtesy of </a:t>
            </a:r>
            <a:r>
              <a:rPr lang="en-US" dirty="0" err="1"/>
              <a:t>Dr</a:t>
            </a:r>
            <a:r>
              <a:rPr lang="en-US" dirty="0"/>
              <a:t> Natalie Yang, Radiopaedia.org, </a:t>
            </a:r>
            <a:r>
              <a:rPr lang="en-US" dirty="0" err="1"/>
              <a:t>rID</a:t>
            </a:r>
            <a:r>
              <a:rPr lang="en-US" dirty="0"/>
              <a:t>: 6951</a:t>
            </a:r>
            <a:endParaRPr lang="uk-UA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93" y="140043"/>
            <a:ext cx="3294054" cy="3287621"/>
          </a:xfr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89" y="1640221"/>
            <a:ext cx="3567164" cy="3574886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 rot="10800000" flipV="1">
            <a:off x="107093" y="5215107"/>
            <a:ext cx="670559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Open Sans"/>
              </a:rPr>
              <a:t>КТ демонстрирует образование </a:t>
            </a:r>
            <a:r>
              <a:rPr lang="ru-RU" sz="2000" dirty="0">
                <a:latin typeface="Open Sans"/>
              </a:rPr>
              <a:t>в </a:t>
            </a:r>
            <a:r>
              <a:rPr lang="en-US" sz="2000" dirty="0">
                <a:latin typeface="Open Sans"/>
              </a:rPr>
              <a:t>S7</a:t>
            </a:r>
            <a:r>
              <a:rPr lang="ru-RU" sz="2000" dirty="0">
                <a:latin typeface="Open Sans"/>
              </a:rPr>
              <a:t> с</a:t>
            </a:r>
            <a:r>
              <a:rPr lang="ru-RU" sz="2000" dirty="0" smtClean="0">
                <a:latin typeface="Open Sans"/>
              </a:rPr>
              <a:t> наличием макроскопического жира; контраст накапливается в раннюю артериальную фазу с частичным  </a:t>
            </a:r>
            <a:r>
              <a:rPr lang="ru-RU" sz="2000" dirty="0">
                <a:latin typeface="Open Sans"/>
              </a:rPr>
              <a:t>вымыванием </a:t>
            </a:r>
            <a:r>
              <a:rPr lang="ru-RU" sz="2000" dirty="0" smtClean="0">
                <a:latin typeface="Open Sans"/>
              </a:rPr>
              <a:t>в портальную фазу.</a:t>
            </a:r>
            <a:endParaRPr lang="uk-UA" sz="20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7158682" y="1252152"/>
            <a:ext cx="497565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  <a:latin typeface="Open Sans"/>
              </a:rPr>
              <a:t>Доброкачественная эпителиальная опухоль</a:t>
            </a:r>
            <a:r>
              <a:rPr lang="ru-RU" dirty="0" smtClean="0">
                <a:latin typeface="Open Sans"/>
              </a:rPr>
              <a:t>:</a:t>
            </a:r>
            <a:endParaRPr lang="ru-RU" dirty="0">
              <a:latin typeface="Open Sans"/>
            </a:endParaRPr>
          </a:p>
          <a:p>
            <a:r>
              <a:rPr lang="ru-RU" dirty="0" smtClean="0">
                <a:latin typeface="Open Sans"/>
              </a:rPr>
              <a:t>- чаще одиночные </a:t>
            </a:r>
            <a:r>
              <a:rPr lang="ru-RU" dirty="0">
                <a:latin typeface="Open Sans"/>
              </a:rPr>
              <a:t>(множественность может указывать на </a:t>
            </a:r>
            <a:r>
              <a:rPr lang="ru-RU" dirty="0" smtClean="0">
                <a:latin typeface="Open Sans"/>
              </a:rPr>
              <a:t>печеночный </a:t>
            </a:r>
            <a:r>
              <a:rPr lang="ru-RU" dirty="0" err="1" smtClean="0">
                <a:latin typeface="Open Sans"/>
              </a:rPr>
              <a:t>аденоматоз</a:t>
            </a:r>
            <a:r>
              <a:rPr lang="ru-RU" dirty="0" smtClean="0">
                <a:latin typeface="Open Sans"/>
              </a:rPr>
              <a:t>)</a:t>
            </a:r>
            <a:endParaRPr lang="ru-RU" dirty="0">
              <a:latin typeface="Open Sans"/>
            </a:endParaRPr>
          </a:p>
          <a:p>
            <a:r>
              <a:rPr lang="ru-RU" dirty="0" smtClean="0">
                <a:latin typeface="Open Sans"/>
              </a:rPr>
              <a:t>- </a:t>
            </a:r>
            <a:r>
              <a:rPr lang="ru-RU" dirty="0" err="1" smtClean="0">
                <a:latin typeface="Open Sans"/>
              </a:rPr>
              <a:t>богатоваскулярная</a:t>
            </a:r>
            <a:r>
              <a:rPr lang="ru-RU" dirty="0" smtClean="0">
                <a:latin typeface="Open Sans"/>
              </a:rPr>
              <a:t> опухоль</a:t>
            </a:r>
            <a:r>
              <a:rPr lang="ru-RU" dirty="0">
                <a:latin typeface="Open Sans"/>
              </a:rPr>
              <a:t>, </a:t>
            </a:r>
            <a:r>
              <a:rPr lang="ru-RU" dirty="0" smtClean="0">
                <a:latin typeface="Open Sans"/>
              </a:rPr>
              <a:t> </a:t>
            </a:r>
            <a:r>
              <a:rPr lang="ru-RU" dirty="0">
                <a:latin typeface="Open Sans"/>
              </a:rPr>
              <a:t>часто </a:t>
            </a:r>
            <a:r>
              <a:rPr lang="ru-RU" dirty="0" smtClean="0">
                <a:latin typeface="Open Sans"/>
              </a:rPr>
              <a:t>с  кровоизлияниями </a:t>
            </a:r>
            <a:r>
              <a:rPr lang="ru-RU" dirty="0">
                <a:latin typeface="Open Sans"/>
              </a:rPr>
              <a:t>и </a:t>
            </a:r>
            <a:r>
              <a:rPr lang="ru-RU" dirty="0" smtClean="0">
                <a:latin typeface="Open Sans"/>
              </a:rPr>
              <a:t>некрозом</a:t>
            </a:r>
            <a:endParaRPr lang="ru-RU" dirty="0">
              <a:latin typeface="Open Sans"/>
            </a:endParaRPr>
          </a:p>
          <a:p>
            <a:r>
              <a:rPr lang="ru-RU" dirty="0" smtClean="0">
                <a:latin typeface="Open Sans"/>
              </a:rPr>
              <a:t>- наличие псевдокапсулы ( сплющевание </a:t>
            </a:r>
            <a:r>
              <a:rPr lang="ru-RU" dirty="0">
                <a:latin typeface="Open Sans"/>
              </a:rPr>
              <a:t>печеночной </a:t>
            </a:r>
            <a:r>
              <a:rPr lang="ru-RU" dirty="0" smtClean="0">
                <a:latin typeface="Open Sans"/>
              </a:rPr>
              <a:t>паренхимы)</a:t>
            </a:r>
            <a:endParaRPr lang="ru-RU" dirty="0">
              <a:latin typeface="Open Sans"/>
            </a:endParaRPr>
          </a:p>
          <a:p>
            <a:r>
              <a:rPr lang="ru-RU" dirty="0" smtClean="0">
                <a:latin typeface="Open Sans"/>
              </a:rPr>
              <a:t>- имеет </a:t>
            </a:r>
            <a:r>
              <a:rPr lang="ru-RU" dirty="0">
                <a:latin typeface="Open Sans"/>
              </a:rPr>
              <a:t>переменное содержание липидов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>
                <a:latin typeface="Open Sans"/>
              </a:rPr>
              <a:t>микроскопический жир </a:t>
            </a:r>
            <a:r>
              <a:rPr lang="ru-RU" dirty="0" smtClean="0">
                <a:latin typeface="Open Sans"/>
              </a:rPr>
              <a:t>( </a:t>
            </a:r>
            <a:r>
              <a:rPr lang="ru-RU" dirty="0">
                <a:latin typeface="Open Sans"/>
              </a:rPr>
              <a:t>до 77% с химическим сдвигом </a:t>
            </a:r>
            <a:r>
              <a:rPr lang="ru-RU" dirty="0" smtClean="0">
                <a:latin typeface="Open Sans"/>
              </a:rPr>
              <a:t>MR-сигнала) </a:t>
            </a:r>
            <a:endParaRPr lang="ru-RU" dirty="0">
              <a:latin typeface="Open Sans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>
                <a:latin typeface="Open Sans"/>
              </a:rPr>
              <a:t>макроскопический жир (обнаруженный при </a:t>
            </a:r>
            <a:r>
              <a:rPr lang="ru-RU" dirty="0" smtClean="0">
                <a:latin typeface="Open Sans"/>
              </a:rPr>
              <a:t>ТТ </a:t>
            </a:r>
            <a:r>
              <a:rPr lang="ru-RU" dirty="0">
                <a:latin typeface="Open Sans"/>
              </a:rPr>
              <a:t>на 7%)</a:t>
            </a:r>
          </a:p>
          <a:p>
            <a:r>
              <a:rPr lang="ru-RU" dirty="0" smtClean="0">
                <a:latin typeface="Open Sans"/>
              </a:rPr>
              <a:t>- 90</a:t>
            </a:r>
            <a:r>
              <a:rPr lang="ru-RU" dirty="0">
                <a:latin typeface="Open Sans"/>
              </a:rPr>
              <a:t>% аденомы печени встречаются у женщин</a:t>
            </a:r>
            <a:r>
              <a:rPr lang="ru-RU" dirty="0" smtClean="0">
                <a:latin typeface="Open Sans"/>
              </a:rPr>
              <a:t>.</a:t>
            </a:r>
          </a:p>
          <a:p>
            <a:r>
              <a:rPr lang="ru-RU" dirty="0">
                <a:latin typeface="Open Sans"/>
              </a:rPr>
              <a:t>- </a:t>
            </a:r>
            <a:r>
              <a:rPr lang="ru-RU" b="1" dirty="0">
                <a:solidFill>
                  <a:srgbClr val="FFFF00"/>
                </a:solidFill>
                <a:latin typeface="Open Sans"/>
              </a:rPr>
              <a:t>Ассоциации </a:t>
            </a:r>
            <a:r>
              <a:rPr lang="ru-RU" dirty="0">
                <a:latin typeface="Open Sans"/>
              </a:rPr>
              <a:t>использование </a:t>
            </a:r>
            <a:r>
              <a:rPr lang="ru-RU" dirty="0" smtClean="0">
                <a:latin typeface="Open Sans"/>
              </a:rPr>
              <a:t>:</a:t>
            </a:r>
            <a:endParaRPr lang="ru-RU" dirty="0">
              <a:latin typeface="Open Sans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dirty="0" smtClean="0">
                <a:latin typeface="Open Sans"/>
              </a:rPr>
              <a:t> оральных </a:t>
            </a:r>
            <a:r>
              <a:rPr lang="ru-RU" dirty="0">
                <a:latin typeface="Open Sans"/>
              </a:rPr>
              <a:t>контрацептивов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 smtClean="0">
                <a:latin typeface="Open Sans"/>
              </a:rPr>
              <a:t> анаболических </a:t>
            </a:r>
            <a:r>
              <a:rPr lang="ru-RU" dirty="0">
                <a:latin typeface="Open Sans"/>
              </a:rPr>
              <a:t>стероиды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 smtClean="0">
                <a:latin typeface="Open Sans"/>
              </a:rPr>
              <a:t> гликогена </a:t>
            </a:r>
            <a:r>
              <a:rPr lang="ru-RU" dirty="0">
                <a:latin typeface="Open Sans"/>
              </a:rPr>
              <a:t>(Тип 1а</a:t>
            </a:r>
            <a:r>
              <a:rPr lang="ru-RU" dirty="0" smtClean="0">
                <a:latin typeface="Open Sans"/>
              </a:rPr>
              <a:t>).</a:t>
            </a:r>
            <a:endParaRPr lang="ru-RU" b="0" i="0" dirty="0">
              <a:effectLst/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422637014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37254" y="90616"/>
            <a:ext cx="7908323" cy="1252152"/>
          </a:xfrm>
        </p:spPr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Hepatic inflammatory </a:t>
            </a:r>
            <a:r>
              <a:rPr lang="en-US" b="1" dirty="0" err="1">
                <a:solidFill>
                  <a:srgbClr val="FFFF00"/>
                </a:solidFill>
              </a:rPr>
              <a:t>pseudotumour</a:t>
            </a:r>
            <a:r>
              <a:rPr lang="en-US" b="1" dirty="0">
                <a:solidFill>
                  <a:srgbClr val="FFFF00"/>
                </a:solidFill>
              </a:rPr>
              <a:t/>
            </a:r>
            <a:br>
              <a:rPr lang="en-US" b="1" dirty="0">
                <a:solidFill>
                  <a:srgbClr val="FFFF00"/>
                </a:solidFill>
              </a:rPr>
            </a:br>
            <a:endParaRPr lang="uk-UA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71352" y="1787610"/>
            <a:ext cx="7509262" cy="4232189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- Редкое доброкачественное поражение печени</a:t>
            </a:r>
          </a:p>
          <a:p>
            <a:pPr marL="0" indent="0">
              <a:buNone/>
            </a:pPr>
            <a:r>
              <a:rPr lang="ru-RU" dirty="0" smtClean="0"/>
              <a:t>- Этиология не известна.</a:t>
            </a:r>
          </a:p>
          <a:p>
            <a:pPr marL="0" indent="0">
              <a:buNone/>
            </a:pPr>
            <a:r>
              <a:rPr lang="ru-RU" dirty="0" smtClean="0"/>
              <a:t>- Чаще встречается у мужчин</a:t>
            </a:r>
          </a:p>
          <a:p>
            <a:pPr marL="0" indent="0">
              <a:buNone/>
            </a:pPr>
            <a:r>
              <a:rPr lang="ru-RU" dirty="0" smtClean="0"/>
              <a:t>- Ассоциация : гнойный рецидивирующий холангит.</a:t>
            </a:r>
          </a:p>
          <a:p>
            <a:pPr marL="0" indent="0">
              <a:buNone/>
            </a:pPr>
            <a:r>
              <a:rPr lang="ru-RU" dirty="0" smtClean="0"/>
              <a:t>- </a:t>
            </a:r>
            <a:r>
              <a:rPr lang="ru-RU" dirty="0"/>
              <a:t>Радиологические данные не </a:t>
            </a:r>
            <a:r>
              <a:rPr lang="ru-RU" dirty="0" smtClean="0"/>
              <a:t>характерны. Для </a:t>
            </a:r>
            <a:r>
              <a:rPr lang="ru-RU" dirty="0"/>
              <a:t>окончательного диагноза требуется </a:t>
            </a:r>
            <a:r>
              <a:rPr lang="ru-RU" dirty="0" smtClean="0"/>
              <a:t>биопсия (</a:t>
            </a:r>
            <a:r>
              <a:rPr lang="ru-RU" dirty="0"/>
              <a:t>иногда </a:t>
            </a:r>
            <a:r>
              <a:rPr lang="ru-RU" dirty="0" smtClean="0"/>
              <a:t>недостаточно</a:t>
            </a:r>
            <a:r>
              <a:rPr lang="ru-RU" dirty="0"/>
              <a:t> </a:t>
            </a:r>
            <a:r>
              <a:rPr lang="ru-RU" dirty="0" smtClean="0"/>
              <a:t>) </a:t>
            </a:r>
            <a:r>
              <a:rPr lang="ru-RU" dirty="0"/>
              <a:t>или </a:t>
            </a:r>
            <a:r>
              <a:rPr lang="ru-RU" dirty="0" smtClean="0"/>
              <a:t>операция.</a:t>
            </a:r>
          </a:p>
          <a:p>
            <a:pPr marL="0" indent="0">
              <a:buNone/>
            </a:pPr>
            <a:r>
              <a:rPr lang="ru-RU" dirty="0" smtClean="0"/>
              <a:t>- Отмечается наличие капсулы.</a:t>
            </a:r>
            <a:r>
              <a:rPr lang="ru-RU" dirty="0"/>
              <a:t> </a:t>
            </a:r>
            <a:endParaRPr lang="ru-RU" dirty="0" smtClean="0"/>
          </a:p>
          <a:p>
            <a:pPr>
              <a:buFontTx/>
              <a:buChar char="-"/>
            </a:pPr>
            <a:endParaRPr lang="ru-RU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5246930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5977" y="0"/>
            <a:ext cx="8171935" cy="659027"/>
          </a:xfrm>
        </p:spPr>
        <p:txBody>
          <a:bodyPr/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Образования </a:t>
            </a:r>
            <a:r>
              <a:rPr lang="ru-RU" sz="2800" b="1" dirty="0">
                <a:solidFill>
                  <a:srgbClr val="FFFF00"/>
                </a:solidFill>
              </a:rPr>
              <a:t>с наличием </a:t>
            </a:r>
            <a:r>
              <a:rPr lang="ru-RU" sz="2800" b="1" dirty="0" smtClean="0">
                <a:solidFill>
                  <a:srgbClr val="FFFF00"/>
                </a:solidFill>
              </a:rPr>
              <a:t>рубца\ </a:t>
            </a:r>
            <a:r>
              <a:rPr lang="ru-RU" sz="2800" b="1" dirty="0">
                <a:solidFill>
                  <a:srgbClr val="FFFF00"/>
                </a:solidFill>
              </a:rPr>
              <a:t>фиброза</a:t>
            </a:r>
            <a:endParaRPr lang="uk-UA" sz="2800" b="1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0832" y="659027"/>
            <a:ext cx="11145795" cy="2570205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Доброкачественное :                                   Злокачественное :</a:t>
            </a:r>
          </a:p>
          <a:p>
            <a:pPr marL="0" indent="0">
              <a:buNone/>
            </a:pPr>
            <a:r>
              <a:rPr lang="ru-RU" dirty="0" smtClean="0"/>
              <a:t> - гемангиома;                                                -  </a:t>
            </a:r>
            <a:r>
              <a:rPr lang="ru-RU" dirty="0" err="1" smtClean="0"/>
              <a:t>холангиокарцинома</a:t>
            </a:r>
            <a:r>
              <a:rPr lang="ru-RU" dirty="0" smtClean="0"/>
              <a:t>;</a:t>
            </a:r>
          </a:p>
          <a:p>
            <a:pPr marL="0" indent="0">
              <a:buNone/>
            </a:pPr>
            <a:r>
              <a:rPr lang="ru-RU" dirty="0" smtClean="0"/>
              <a:t> - ФНГ.                                                                -  </a:t>
            </a:r>
            <a:r>
              <a:rPr lang="ru-RU" dirty="0" err="1" smtClean="0"/>
              <a:t>гепатоцелюллярный</a:t>
            </a:r>
            <a:r>
              <a:rPr lang="ru-RU" dirty="0" smtClean="0"/>
              <a:t> рак (ГЦР);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                                               -  </a:t>
            </a:r>
            <a:r>
              <a:rPr lang="ru-RU" dirty="0" err="1" smtClean="0"/>
              <a:t>фиброламеллярная</a:t>
            </a:r>
            <a:r>
              <a:rPr lang="ru-RU" dirty="0" smtClean="0"/>
              <a:t> </a:t>
            </a:r>
            <a:r>
              <a:rPr lang="ru-RU" dirty="0" err="1" smtClean="0"/>
              <a:t>гепатокарцинома</a:t>
            </a:r>
            <a:r>
              <a:rPr lang="ru-RU" dirty="0" smtClean="0"/>
              <a:t>.  </a:t>
            </a:r>
            <a:endParaRPr lang="uk-UA" dirty="0"/>
          </a:p>
        </p:txBody>
      </p:sp>
      <p:pic>
        <p:nvPicPr>
          <p:cNvPr id="5" name="pasted-image-filtered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553" y="2360861"/>
            <a:ext cx="6097468" cy="1926246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Прямоугольник 5"/>
          <p:cNvSpPr/>
          <p:nvPr/>
        </p:nvSpPr>
        <p:spPr>
          <a:xfrm rot="10800000" flipV="1">
            <a:off x="230657" y="4370260"/>
            <a:ext cx="54946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ФНГ-</a:t>
            </a:r>
            <a:r>
              <a:rPr lang="ru-RU" dirty="0" smtClean="0"/>
              <a:t>усиление рубца в отсроченную фазу.</a:t>
            </a:r>
            <a:endParaRPr lang="uk-UA" dirty="0"/>
          </a:p>
        </p:txBody>
      </p:sp>
      <p:pic>
        <p:nvPicPr>
          <p:cNvPr id="7" name="pasted-image-filtered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01942" y="2829203"/>
            <a:ext cx="5712978" cy="2466968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Прямоугольник 7"/>
          <p:cNvSpPr/>
          <p:nvPr/>
        </p:nvSpPr>
        <p:spPr>
          <a:xfrm rot="10800000" flipV="1">
            <a:off x="6301942" y="5178856"/>
            <a:ext cx="55523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фиброламеллярная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гепатокарцинома</a:t>
            </a:r>
            <a:r>
              <a:rPr lang="ru-RU" dirty="0"/>
              <a:t>. 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9334" y="2065545"/>
            <a:ext cx="1876687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64802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02443" y="90616"/>
            <a:ext cx="6186616" cy="1145061"/>
          </a:xfrm>
        </p:spPr>
        <p:txBody>
          <a:bodyPr/>
          <a:lstStyle/>
          <a:p>
            <a:r>
              <a:rPr lang="ru-RU" b="1" dirty="0">
                <a:solidFill>
                  <a:srgbClr val="FFFF00"/>
                </a:solidFill>
              </a:rPr>
              <a:t>Образования с наличием рубца\ </a:t>
            </a:r>
            <a:r>
              <a:rPr lang="ru-RU" b="1" dirty="0" smtClean="0">
                <a:solidFill>
                  <a:srgbClr val="FFFF00"/>
                </a:solidFill>
              </a:rPr>
              <a:t>фиброза . </a:t>
            </a:r>
            <a:r>
              <a:rPr lang="uk-UA" b="1" dirty="0" err="1" smtClean="0">
                <a:solidFill>
                  <a:srgbClr val="FFFF00"/>
                </a:solidFill>
              </a:rPr>
              <a:t>Гепатоцеллюлярная</a:t>
            </a:r>
            <a:r>
              <a:rPr lang="uk-UA" b="1" dirty="0" smtClean="0">
                <a:solidFill>
                  <a:srgbClr val="FFFF00"/>
                </a:solidFill>
              </a:rPr>
              <a:t> карцинома (ГЦР)</a:t>
            </a:r>
            <a:endParaRPr lang="uk-UA" b="1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75870" y="1408670"/>
            <a:ext cx="6376087" cy="518160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Развивается в печени, пораженной циррозом или хроническим гепатитом В или С</a:t>
            </a:r>
          </a:p>
          <a:p>
            <a:r>
              <a:rPr lang="ru-RU" dirty="0"/>
              <a:t>Обычно развивается из узлов регенерации и </a:t>
            </a:r>
            <a:r>
              <a:rPr lang="ru-RU" dirty="0" err="1"/>
              <a:t>диспластических</a:t>
            </a:r>
            <a:r>
              <a:rPr lang="ru-RU" dirty="0"/>
              <a:t> узлов</a:t>
            </a:r>
          </a:p>
          <a:p>
            <a:r>
              <a:rPr lang="ru-RU" dirty="0"/>
              <a:t>Сопровождается одновременным снижением портальной венозной перфузии и повышением артериальной перфузии</a:t>
            </a:r>
          </a:p>
          <a:p>
            <a:r>
              <a:rPr lang="ru-RU" dirty="0"/>
              <a:t>Существуют три формы роста - одиночная, узловая, или мультифокальная, и/или диффузная</a:t>
            </a:r>
          </a:p>
          <a:p>
            <a:r>
              <a:rPr lang="ru-RU" dirty="0"/>
              <a:t>Важными характеристиками первичной опухоли являются размер, количество и локализация очагов, инфильтрация сосудов и распространение на желчные протоки </a:t>
            </a:r>
          </a:p>
          <a:p>
            <a:r>
              <a:rPr lang="ru-RU" dirty="0"/>
              <a:t>Метастазирует в регионарные лимфатические узлы, легкие и кости.</a:t>
            </a:r>
          </a:p>
          <a:p>
            <a:endParaRPr lang="uk-UA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47135" y="2681173"/>
            <a:ext cx="5272216" cy="2151216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FFFF00"/>
                </a:solidFill>
              </a:rPr>
              <a:t>Наиболее распространенная первичная опухоль печени</a:t>
            </a:r>
            <a:r>
              <a:rPr lang="ru-RU" b="1" dirty="0"/>
              <a:t> </a:t>
            </a:r>
          </a:p>
          <a:p>
            <a:r>
              <a:rPr lang="en-US" dirty="0" smtClean="0"/>
              <a:t>-</a:t>
            </a:r>
            <a:r>
              <a:rPr lang="ru-RU" dirty="0" smtClean="0"/>
              <a:t>Высокая </a:t>
            </a:r>
            <a:r>
              <a:rPr lang="ru-RU" dirty="0"/>
              <a:t>заболеваемость в странах юго-восточной Азии и Африки</a:t>
            </a:r>
          </a:p>
          <a:p>
            <a:r>
              <a:rPr lang="en-US" dirty="0" smtClean="0"/>
              <a:t>-</a:t>
            </a:r>
            <a:r>
              <a:rPr lang="ru-RU" dirty="0" smtClean="0"/>
              <a:t>В </a:t>
            </a:r>
            <a:r>
              <a:rPr lang="ru-RU" dirty="0"/>
              <a:t>основном возникает у пожилых людей (в возрасте 50-70 лет) </a:t>
            </a:r>
          </a:p>
          <a:p>
            <a:r>
              <a:rPr lang="en-US" dirty="0" smtClean="0"/>
              <a:t>-</a:t>
            </a:r>
            <a:r>
              <a:rPr lang="ru-RU" dirty="0" smtClean="0"/>
              <a:t>Заболеваемость </a:t>
            </a:r>
            <a:r>
              <a:rPr lang="ru-RU" dirty="0"/>
              <a:t>мужчин в 4 раза выше, чем женщин.</a:t>
            </a:r>
          </a:p>
          <a:p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48281" y="4832389"/>
            <a:ext cx="546168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  <a:latin typeface="Open Sans"/>
              </a:rPr>
              <a:t>Методы выбора</a:t>
            </a:r>
            <a:r>
              <a:rPr lang="en-US" b="1" dirty="0" smtClean="0">
                <a:solidFill>
                  <a:srgbClr val="FFFF00"/>
                </a:solidFill>
                <a:latin typeface="Open Sans"/>
              </a:rPr>
              <a:t> </a:t>
            </a:r>
            <a:r>
              <a:rPr lang="ru-RU" b="1" dirty="0">
                <a:solidFill>
                  <a:srgbClr val="FFFF00"/>
                </a:solidFill>
                <a:latin typeface="Open Sans"/>
              </a:rPr>
              <a:t>визуализации:</a:t>
            </a:r>
          </a:p>
          <a:p>
            <a:pPr>
              <a:buFont typeface="Arial" panose="020B0604020202020204" pitchFamily="34" charset="0"/>
              <a:buChar char="•"/>
            </a:pPr>
            <a:endParaRPr lang="ru-RU" dirty="0">
              <a:solidFill>
                <a:schemeClr val="tx1">
                  <a:lumMod val="95000"/>
                </a:schemeClr>
              </a:solidFill>
              <a:latin typeface="Open Sans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Динамическая МРТ (с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гепатобилиарным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контрастированием)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Open Sans"/>
              </a:rPr>
              <a:t>Мультиспиральная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 КТ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Open Sans"/>
              </a:rPr>
              <a:t>Скрининг с помощью УЗИ и мониторинга </a:t>
            </a:r>
            <a:r>
              <a:rPr lang="ru-RU" dirty="0" smtClean="0">
                <a:solidFill>
                  <a:schemeClr val="tx1">
                    <a:lumMod val="95000"/>
                  </a:schemeClr>
                </a:solidFill>
                <a:latin typeface="Open Sans"/>
              </a:rPr>
              <a:t>альфа-</a:t>
            </a:r>
            <a:r>
              <a:rPr lang="ru-RU" dirty="0" err="1" smtClean="0">
                <a:solidFill>
                  <a:schemeClr val="tx1">
                    <a:lumMod val="95000"/>
                  </a:schemeClr>
                </a:solidFill>
                <a:latin typeface="Open Sans"/>
              </a:rPr>
              <a:t>фетопротеина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 </a:t>
            </a:r>
            <a:endParaRPr lang="ru-RU" b="0" i="0" dirty="0">
              <a:solidFill>
                <a:srgbClr val="444444"/>
              </a:solidFill>
              <a:effectLst/>
              <a:latin typeface="Open Sans"/>
            </a:endParaRPr>
          </a:p>
        </p:txBody>
      </p:sp>
      <p:pic>
        <p:nvPicPr>
          <p:cNvPr id="6" name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3037" y="90616"/>
            <a:ext cx="3302458" cy="2637249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808" y="2432549"/>
            <a:ext cx="1876687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94671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4119" y="107092"/>
            <a:ext cx="6499653" cy="617838"/>
          </a:xfrm>
        </p:spPr>
        <p:txBody>
          <a:bodyPr/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Образования с наличием капсулы</a:t>
            </a:r>
            <a:endParaRPr lang="uk-UA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38120" y="842657"/>
            <a:ext cx="6796216" cy="58958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Повреждения </a:t>
            </a:r>
            <a:r>
              <a:rPr lang="ru-RU" dirty="0" smtClean="0"/>
              <a:t>печени с наличием капсулы :</a:t>
            </a:r>
          </a:p>
          <a:p>
            <a:pPr marL="0" indent="0">
              <a:buNone/>
            </a:pPr>
            <a:r>
              <a:rPr lang="ru-RU" dirty="0" smtClean="0"/>
              <a:t>        - аденома, </a:t>
            </a:r>
          </a:p>
          <a:p>
            <a:pPr marL="0" indent="0">
              <a:buNone/>
            </a:pPr>
            <a:r>
              <a:rPr lang="ru-RU" dirty="0" smtClean="0"/>
              <a:t>        - ГЦР (HCC)</a:t>
            </a:r>
          </a:p>
          <a:p>
            <a:pPr marL="0" indent="0">
              <a:buNone/>
            </a:pPr>
            <a:r>
              <a:rPr lang="ru-RU" dirty="0" smtClean="0"/>
              <a:t>         - </a:t>
            </a:r>
            <a:r>
              <a:rPr lang="ru-RU" dirty="0" err="1" smtClean="0"/>
              <a:t>цистаденома</a:t>
            </a:r>
            <a:r>
              <a:rPr lang="ru-RU" dirty="0" smtClean="0"/>
              <a:t> </a:t>
            </a:r>
            <a:r>
              <a:rPr lang="ru-RU" dirty="0"/>
              <a:t>или </a:t>
            </a:r>
            <a:r>
              <a:rPr lang="ru-RU" dirty="0" err="1" smtClean="0"/>
              <a:t>цистаденокарцинома</a:t>
            </a:r>
            <a:r>
              <a:rPr lang="ru-RU" dirty="0" smtClean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FFFF00"/>
                </a:solidFill>
              </a:rPr>
              <a:t>Наиболее распространенной опухолью с капсулой является HCC</a:t>
            </a:r>
            <a:r>
              <a:rPr lang="ru-RU" dirty="0"/>
              <a:t>. </a:t>
            </a:r>
            <a:br>
              <a:rPr lang="ru-RU" dirty="0"/>
            </a:br>
            <a:r>
              <a:rPr lang="ru-RU" dirty="0"/>
              <a:t>Капсула </a:t>
            </a:r>
            <a:r>
              <a:rPr lang="ru-RU" dirty="0">
                <a:solidFill>
                  <a:srgbClr val="FFFF00"/>
                </a:solidFill>
              </a:rPr>
              <a:t>HCC </a:t>
            </a:r>
            <a:r>
              <a:rPr lang="ru-RU" dirty="0" smtClean="0"/>
              <a:t>не усиливается в артериальную фазу : </a:t>
            </a:r>
            <a:r>
              <a:rPr lang="ru-RU" dirty="0"/>
              <a:t>даже в </a:t>
            </a:r>
            <a:r>
              <a:rPr lang="ru-RU" dirty="0" smtClean="0"/>
              <a:t>портально-венозной </a:t>
            </a:r>
            <a:r>
              <a:rPr lang="ru-RU" dirty="0"/>
              <a:t>фазе она будет </a:t>
            </a:r>
            <a:r>
              <a:rPr lang="ru-RU" dirty="0" smtClean="0"/>
              <a:t>гипотензивной (волокнистая </a:t>
            </a:r>
            <a:r>
              <a:rPr lang="ru-RU" dirty="0"/>
              <a:t>ткань усиливается очень </a:t>
            </a:r>
            <a:r>
              <a:rPr lang="ru-RU" dirty="0" smtClean="0"/>
              <a:t>медленно).</a:t>
            </a:r>
            <a:r>
              <a:rPr lang="ru-RU" dirty="0"/>
              <a:t> </a:t>
            </a:r>
            <a:br>
              <a:rPr lang="ru-RU" dirty="0"/>
            </a:br>
            <a:r>
              <a:rPr lang="ru-RU" dirty="0" smtClean="0"/>
              <a:t>Капсула лучше </a:t>
            </a:r>
            <a:r>
              <a:rPr lang="ru-RU" dirty="0"/>
              <a:t>всего </a:t>
            </a:r>
            <a:r>
              <a:rPr lang="ru-RU" dirty="0" smtClean="0"/>
              <a:t>визуализируется </a:t>
            </a:r>
            <a:r>
              <a:rPr lang="ru-RU" dirty="0"/>
              <a:t>в </a:t>
            </a:r>
            <a:r>
              <a:rPr lang="ru-RU" dirty="0" smtClean="0"/>
              <a:t>отсроченную фазу, т.к. усиливается само образование).</a:t>
            </a:r>
          </a:p>
          <a:p>
            <a:pPr marL="0" indent="0">
              <a:buNone/>
            </a:pPr>
            <a:r>
              <a:rPr lang="ru-RU" dirty="0" smtClean="0"/>
              <a:t>         </a:t>
            </a:r>
            <a:r>
              <a:rPr lang="ru-RU" dirty="0" smtClean="0">
                <a:solidFill>
                  <a:srgbClr val="FFFF00"/>
                </a:solidFill>
              </a:rPr>
              <a:t> Аденома </a:t>
            </a:r>
            <a:r>
              <a:rPr lang="ru-RU" dirty="0" smtClean="0"/>
              <a:t>имеет </a:t>
            </a:r>
            <a:r>
              <a:rPr lang="ru-RU" dirty="0"/>
              <a:t>тонкую волокнистую капсулу, наблюдаемую в 30% случаев. </a:t>
            </a:r>
            <a:br>
              <a:rPr lang="ru-RU" dirty="0"/>
            </a:br>
            <a:r>
              <a:rPr lang="ru-RU" dirty="0" smtClean="0"/>
              <a:t>Контуры ее четкие , </a:t>
            </a:r>
            <a:r>
              <a:rPr lang="ru-RU" dirty="0" err="1" smtClean="0"/>
              <a:t>субкапсулярно</a:t>
            </a:r>
            <a:r>
              <a:rPr lang="ru-RU" dirty="0" smtClean="0"/>
              <a:t> визуализируются  питающие  артерии.</a:t>
            </a:r>
          </a:p>
          <a:p>
            <a:pPr marL="0" indent="0">
              <a:buNone/>
            </a:pPr>
            <a:endParaRPr lang="uk-UA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73370" y="2938688"/>
            <a:ext cx="4743474" cy="619359"/>
          </a:xfrm>
        </p:spPr>
        <p:txBody>
          <a:bodyPr>
            <a:normAutofit/>
          </a:bodyPr>
          <a:lstStyle/>
          <a:p>
            <a:r>
              <a:rPr lang="ru-RU" dirty="0" err="1" smtClean="0"/>
              <a:t>Натив</a:t>
            </a:r>
            <a:r>
              <a:rPr lang="ru-RU" dirty="0" smtClean="0"/>
              <a:t> и артериальная фаза КТ: гипотензивная </a:t>
            </a:r>
            <a:r>
              <a:rPr lang="ru-RU" dirty="0"/>
              <a:t>капсула</a:t>
            </a:r>
            <a:r>
              <a:rPr lang="ru-RU" dirty="0" smtClean="0"/>
              <a:t> HCC.</a:t>
            </a:r>
            <a:endParaRPr lang="uk-UA" dirty="0"/>
          </a:p>
        </p:txBody>
      </p:sp>
      <p:pic>
        <p:nvPicPr>
          <p:cNvPr id="3074" name="Picture 2" descr="ÐºÐ°Ð¿ÑÑÐ»Ð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54" y="724930"/>
            <a:ext cx="4446914" cy="2263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apsule in Adenom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70" y="3507921"/>
            <a:ext cx="4191000" cy="198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73370" y="5489122"/>
            <a:ext cx="4644619" cy="2031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Портально-венозная фаза </a:t>
            </a:r>
            <a:r>
              <a:rPr lang="ru-RU" sz="1400" dirty="0"/>
              <a:t>КТ</a:t>
            </a:r>
            <a:r>
              <a:rPr lang="ru-RU" sz="1400" dirty="0" smtClean="0"/>
              <a:t>:</a:t>
            </a:r>
          </a:p>
          <a:p>
            <a:r>
              <a:rPr lang="ru-RU" sz="1400" dirty="0" smtClean="0"/>
              <a:t>Накопление контраста  и питающей  </a:t>
            </a:r>
            <a:r>
              <a:rPr lang="ru-RU" sz="1400" dirty="0" err="1" smtClean="0"/>
              <a:t>субкапсулярной</a:t>
            </a:r>
            <a:r>
              <a:rPr lang="ru-RU" sz="1400" dirty="0" smtClean="0"/>
              <a:t> артерии.</a:t>
            </a:r>
          </a:p>
          <a:p>
            <a:r>
              <a:rPr lang="ru-RU" sz="1400" dirty="0" smtClean="0"/>
              <a:t>Отсроченная </a:t>
            </a:r>
            <a:r>
              <a:rPr lang="ru-RU" sz="1400" dirty="0"/>
              <a:t>фаза КТ</a:t>
            </a:r>
            <a:r>
              <a:rPr lang="ru-RU" sz="1400" dirty="0" smtClean="0"/>
              <a:t>: контрастирование тонкостенной капсулы, вымывание контраста их образования</a:t>
            </a:r>
            <a:endParaRPr lang="ru-RU" sz="1400" dirty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335" y="2725051"/>
            <a:ext cx="1876687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04994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74205" y="790832"/>
            <a:ext cx="4448519" cy="587357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800" dirty="0" smtClean="0">
                <a:solidFill>
                  <a:srgbClr val="FFFF00"/>
                </a:solidFill>
              </a:rPr>
              <a:t>Центральные </a:t>
            </a:r>
            <a:r>
              <a:rPr lang="ru-RU" sz="1800" dirty="0">
                <a:solidFill>
                  <a:srgbClr val="FFFF00"/>
                </a:solidFill>
              </a:rPr>
              <a:t>кальцификации </a:t>
            </a:r>
            <a:r>
              <a:rPr lang="ru-RU" sz="1800" dirty="0" smtClean="0"/>
              <a:t>:</a:t>
            </a:r>
            <a:endParaRPr lang="ru-RU" sz="1800" dirty="0"/>
          </a:p>
          <a:p>
            <a:pPr marL="0" indent="0">
              <a:buNone/>
            </a:pPr>
            <a:r>
              <a:rPr lang="ru-RU" sz="1800" dirty="0" smtClean="0"/>
              <a:t>- Метастазы ( часто при  </a:t>
            </a:r>
            <a:r>
              <a:rPr lang="ru-RU" sz="1800" dirty="0" err="1" smtClean="0"/>
              <a:t>колоректальном</a:t>
            </a:r>
            <a:r>
              <a:rPr lang="ru-RU" sz="1800" dirty="0" smtClean="0"/>
              <a:t> раке)</a:t>
            </a:r>
            <a:endParaRPr lang="ru-RU" sz="1800" dirty="0"/>
          </a:p>
          <a:p>
            <a:pPr marL="0" indent="0">
              <a:buNone/>
            </a:pPr>
            <a:r>
              <a:rPr lang="ru-RU" sz="1800" dirty="0" smtClean="0"/>
              <a:t>- </a:t>
            </a:r>
            <a:r>
              <a:rPr lang="ru-RU" sz="1800" dirty="0" err="1" smtClean="0"/>
              <a:t>Фиброламеллярная</a:t>
            </a:r>
            <a:r>
              <a:rPr lang="ru-RU" sz="1800" dirty="0" smtClean="0"/>
              <a:t> </a:t>
            </a:r>
            <a:r>
              <a:rPr lang="ru-RU" sz="1800" dirty="0"/>
              <a:t>карцинома (FLC)</a:t>
            </a:r>
          </a:p>
          <a:p>
            <a:pPr marL="0" indent="0">
              <a:buNone/>
            </a:pPr>
            <a:r>
              <a:rPr lang="ru-RU" sz="1800" dirty="0" smtClean="0"/>
              <a:t>- </a:t>
            </a:r>
            <a:r>
              <a:rPr lang="ru-RU" sz="1800" dirty="0" err="1" smtClean="0"/>
              <a:t>Cholangiocarcinomas</a:t>
            </a:r>
            <a:endParaRPr lang="ru-RU" sz="1800" dirty="0"/>
          </a:p>
          <a:p>
            <a:pPr>
              <a:buFontTx/>
              <a:buChar char="-"/>
            </a:pPr>
            <a:r>
              <a:rPr lang="ru-RU" sz="1800" dirty="0" err="1" smtClean="0"/>
              <a:t>Гемангиомы</a:t>
            </a:r>
            <a:endParaRPr lang="ru-RU" sz="1800" dirty="0" smtClean="0"/>
          </a:p>
          <a:p>
            <a:pPr marL="0" indent="0">
              <a:buNone/>
            </a:pPr>
            <a:r>
              <a:rPr lang="ru-RU" sz="1800" dirty="0" smtClean="0">
                <a:solidFill>
                  <a:srgbClr val="FFFF00"/>
                </a:solidFill>
              </a:rPr>
              <a:t>Жировые включения  </a:t>
            </a:r>
            <a:r>
              <a:rPr lang="ru-RU" sz="1800" dirty="0"/>
              <a:t>опухолях печени </a:t>
            </a:r>
            <a:r>
              <a:rPr lang="ru-RU" sz="1800" dirty="0" smtClean="0"/>
              <a:t>:</a:t>
            </a:r>
            <a:endParaRPr lang="ru-RU" sz="1800" dirty="0"/>
          </a:p>
          <a:p>
            <a:pPr marL="0" indent="0">
              <a:buNone/>
            </a:pPr>
            <a:r>
              <a:rPr lang="ru-RU" sz="1800" dirty="0" smtClean="0"/>
              <a:t>- Аденома</a:t>
            </a:r>
            <a:endParaRPr lang="ru-RU" sz="1800" dirty="0"/>
          </a:p>
          <a:p>
            <a:pPr marL="0" indent="0">
              <a:buNone/>
            </a:pPr>
            <a:r>
              <a:rPr lang="ru-RU" sz="1800" dirty="0" smtClean="0"/>
              <a:t>- HCC</a:t>
            </a:r>
            <a:endParaRPr lang="ru-RU" sz="1800" dirty="0"/>
          </a:p>
          <a:p>
            <a:pPr marL="0" indent="0">
              <a:buNone/>
            </a:pPr>
            <a:r>
              <a:rPr lang="ru-RU" sz="1800" dirty="0" smtClean="0"/>
              <a:t>- Метастатическая </a:t>
            </a:r>
            <a:r>
              <a:rPr lang="ru-RU" sz="1800" dirty="0" err="1"/>
              <a:t>липосаркома</a:t>
            </a:r>
            <a:endParaRPr lang="ru-RU" sz="1800" dirty="0"/>
          </a:p>
          <a:p>
            <a:pPr>
              <a:buFontTx/>
              <a:buChar char="-"/>
            </a:pPr>
            <a:r>
              <a:rPr lang="ru-RU" sz="1800" dirty="0" err="1" smtClean="0"/>
              <a:t>Ангиомиолипома</a:t>
            </a:r>
            <a:endParaRPr lang="ru-RU" sz="1800" dirty="0" smtClean="0"/>
          </a:p>
          <a:p>
            <a:pPr marL="0" indent="0">
              <a:buNone/>
            </a:pPr>
            <a:r>
              <a:rPr lang="ru-RU" sz="1800" dirty="0" smtClean="0"/>
              <a:t> </a:t>
            </a:r>
            <a:r>
              <a:rPr lang="ru-RU" sz="1800" dirty="0" smtClean="0">
                <a:solidFill>
                  <a:srgbClr val="FFFF00"/>
                </a:solidFill>
              </a:rPr>
              <a:t>Кровоизлияние</a:t>
            </a:r>
            <a:r>
              <a:rPr lang="ru-RU" sz="1800" dirty="0" smtClean="0"/>
              <a:t> :</a:t>
            </a:r>
            <a:endParaRPr lang="ru-RU" sz="1800" dirty="0"/>
          </a:p>
          <a:p>
            <a:pPr marL="0" indent="0">
              <a:buNone/>
            </a:pPr>
            <a:r>
              <a:rPr lang="ru-RU" sz="1800" dirty="0" smtClean="0"/>
              <a:t>  - Аденома</a:t>
            </a:r>
            <a:endParaRPr lang="ru-RU" sz="1800" dirty="0"/>
          </a:p>
          <a:p>
            <a:pPr marL="0" indent="0">
              <a:buNone/>
            </a:pPr>
            <a:r>
              <a:rPr lang="ru-RU" sz="1800" dirty="0" smtClean="0"/>
              <a:t>  - HCC</a:t>
            </a:r>
            <a:endParaRPr lang="ru-RU" sz="1800" dirty="0"/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endParaRPr lang="ru-RU" dirty="0"/>
          </a:p>
          <a:p>
            <a:pPr>
              <a:buFontTx/>
              <a:buChar char="-"/>
            </a:pPr>
            <a:endParaRPr lang="ru-RU" dirty="0"/>
          </a:p>
          <a:p>
            <a:endParaRPr lang="uk-UA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7337" y="2504303"/>
            <a:ext cx="4331044" cy="716693"/>
          </a:xfrm>
        </p:spPr>
        <p:txBody>
          <a:bodyPr>
            <a:norm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Фиброламеллярная</a:t>
            </a:r>
            <a:r>
              <a:rPr lang="ru-RU" dirty="0" smtClean="0">
                <a:solidFill>
                  <a:srgbClr val="FFFF00"/>
                </a:solidFill>
              </a:rPr>
              <a:t> карцинома </a:t>
            </a:r>
            <a:r>
              <a:rPr lang="ru-RU" dirty="0"/>
              <a:t>с центральными </a:t>
            </a:r>
            <a:r>
              <a:rPr lang="ru-RU" dirty="0" err="1"/>
              <a:t>кальцификациями</a:t>
            </a:r>
            <a:endParaRPr lang="uk-UA" dirty="0"/>
          </a:p>
        </p:txBody>
      </p:sp>
      <p:pic>
        <p:nvPicPr>
          <p:cNvPr id="4098" name="Picture 2" descr="ÐÐ°Ð»ÑÑÐ¸ÑÐ¸ÐºÐ°Ñ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36" y="244127"/>
            <a:ext cx="4191000" cy="2181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ÐÐ¸Ñ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67" y="3071684"/>
            <a:ext cx="4191000" cy="225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47336" y="5329110"/>
            <a:ext cx="41551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FFFF00"/>
                </a:solidFill>
                <a:latin typeface="verdana" panose="020B0604030504040204" pitchFamily="34" charset="0"/>
              </a:rPr>
              <a:t>Аденома </a:t>
            </a:r>
            <a:r>
              <a:rPr lang="ru-RU" sz="1400" dirty="0" smtClean="0">
                <a:latin typeface="verdana" panose="020B0604030504040204" pitchFamily="34" charset="0"/>
              </a:rPr>
              <a:t>с </a:t>
            </a:r>
            <a:r>
              <a:rPr lang="ru-RU" sz="1400" dirty="0">
                <a:latin typeface="verdana" panose="020B0604030504040204" pitchFamily="34" charset="0"/>
              </a:rPr>
              <a:t> </a:t>
            </a:r>
            <a:r>
              <a:rPr lang="ru-RU" sz="1400" dirty="0" smtClean="0">
                <a:latin typeface="verdana" panose="020B0604030504040204" pitchFamily="34" charset="0"/>
              </a:rPr>
              <a:t>участком низкой плотности –жир.</a:t>
            </a:r>
            <a:endParaRPr lang="uk-UA" sz="1400" dirty="0"/>
          </a:p>
        </p:txBody>
      </p:sp>
      <p:pic>
        <p:nvPicPr>
          <p:cNvPr id="4102" name="Picture 6" descr="ÐºÑÐ¾Ð²Ð¾Ð¸Ð·Ð»Ð¸ÑÐ½Ð¸Ð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6432" y="4200397"/>
            <a:ext cx="4169291" cy="2056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 rot="10800000" flipV="1">
            <a:off x="8073080" y="6329524"/>
            <a:ext cx="34022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dirty="0" err="1">
                <a:latin typeface="verdana" panose="020B0604030504040204" pitchFamily="34" charset="0"/>
              </a:rPr>
              <a:t>Кровоизлияние</a:t>
            </a:r>
            <a:r>
              <a:rPr lang="uk-UA" sz="1600" dirty="0">
                <a:latin typeface="verdana" panose="020B0604030504040204" pitchFamily="34" charset="0"/>
              </a:rPr>
              <a:t> </a:t>
            </a:r>
            <a:r>
              <a:rPr lang="uk-UA" sz="1600" dirty="0" smtClean="0">
                <a:latin typeface="verdana" panose="020B0604030504040204" pitchFamily="34" charset="0"/>
              </a:rPr>
              <a:t>в  </a:t>
            </a:r>
            <a:r>
              <a:rPr lang="uk-UA" sz="1600" dirty="0" err="1" smtClean="0">
                <a:solidFill>
                  <a:srgbClr val="FFFF00"/>
                </a:solidFill>
                <a:latin typeface="verdana" panose="020B0604030504040204" pitchFamily="34" charset="0"/>
              </a:rPr>
              <a:t>аденоме</a:t>
            </a:r>
            <a:endParaRPr lang="uk-UA" sz="1600" dirty="0">
              <a:solidFill>
                <a:srgbClr val="FFFF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036" y="3905081"/>
            <a:ext cx="1876687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00645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54876" y="0"/>
            <a:ext cx="7998939" cy="609600"/>
          </a:xfrm>
        </p:spPr>
        <p:txBody>
          <a:bodyPr/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ГИПОВАСКУЛЯРНЫЕ  ОБРАЗОВАНИЯ ПЕЧЕНИ</a:t>
            </a:r>
            <a:endParaRPr lang="uk-UA" sz="2800" b="1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86616" y="1614616"/>
            <a:ext cx="5857102" cy="4405183"/>
          </a:xfrm>
        </p:spPr>
        <p:txBody>
          <a:bodyPr>
            <a:normAutofit fontScale="92500"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Гиповаскулярные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/>
              <a:t>опухоли печени встречаются </a:t>
            </a:r>
            <a:r>
              <a:rPr lang="ru-RU" dirty="0">
                <a:solidFill>
                  <a:srgbClr val="FFFF00"/>
                </a:solidFill>
              </a:rPr>
              <a:t>чаще</a:t>
            </a:r>
            <a:r>
              <a:rPr lang="ru-RU" dirty="0"/>
              <a:t>, чем </a:t>
            </a:r>
            <a:r>
              <a:rPr lang="ru-RU" dirty="0" err="1"/>
              <a:t>гиперваскулярные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  <a:p>
            <a:r>
              <a:rPr lang="ru-RU" dirty="0" smtClean="0"/>
              <a:t>Большинство </a:t>
            </a:r>
            <a:r>
              <a:rPr lang="ru-RU" dirty="0" err="1"/>
              <a:t>гиповаскулярных</a:t>
            </a:r>
            <a:r>
              <a:rPr lang="ru-RU" dirty="0"/>
              <a:t> поражений </a:t>
            </a:r>
            <a:r>
              <a:rPr lang="ru-RU" dirty="0">
                <a:solidFill>
                  <a:srgbClr val="FFFF00"/>
                </a:solidFill>
              </a:rPr>
              <a:t>злокачественны.</a:t>
            </a:r>
          </a:p>
          <a:p>
            <a:endParaRPr lang="ru-RU" dirty="0">
              <a:solidFill>
                <a:srgbClr val="FFFF00"/>
              </a:solidFill>
            </a:endParaRPr>
          </a:p>
          <a:p>
            <a:r>
              <a:rPr lang="ru-RU" dirty="0"/>
              <a:t>Наиболее распространенными на </a:t>
            </a:r>
            <a:r>
              <a:rPr lang="ru-RU" dirty="0" smtClean="0"/>
              <a:t>сегодня </a:t>
            </a:r>
            <a:r>
              <a:rPr lang="ru-RU" dirty="0"/>
              <a:t>являются </a:t>
            </a:r>
            <a:r>
              <a:rPr lang="ru-RU" dirty="0">
                <a:solidFill>
                  <a:srgbClr val="FFFF00"/>
                </a:solidFill>
              </a:rPr>
              <a:t>метастазы</a:t>
            </a:r>
            <a:r>
              <a:rPr lang="ru-RU" dirty="0"/>
              <a:t>. 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>
                <a:solidFill>
                  <a:srgbClr val="FFFF00"/>
                </a:solidFill>
              </a:rPr>
              <a:t>10</a:t>
            </a:r>
            <a:r>
              <a:rPr lang="ru-RU" dirty="0">
                <a:solidFill>
                  <a:srgbClr val="FFFF00"/>
                </a:solidFill>
              </a:rPr>
              <a:t>% ГЦК является </a:t>
            </a:r>
            <a:r>
              <a:rPr lang="ru-RU" dirty="0" err="1">
                <a:solidFill>
                  <a:srgbClr val="FFFF00"/>
                </a:solidFill>
              </a:rPr>
              <a:t>гиповаскулярным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/>
              <a:t>, хотя первичные опухоли печени в основном </a:t>
            </a:r>
            <a:r>
              <a:rPr lang="ru-RU" dirty="0" err="1"/>
              <a:t>гиперваскулярны</a:t>
            </a:r>
            <a:r>
              <a:rPr lang="ru-RU" dirty="0"/>
              <a:t> . </a:t>
            </a:r>
            <a:endParaRPr lang="uk-UA" dirty="0"/>
          </a:p>
          <a:p>
            <a:endParaRPr lang="uk-UA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758" y="3921211"/>
            <a:ext cx="5675870" cy="2936789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 </a:t>
            </a:r>
            <a:r>
              <a:rPr lang="ru-RU" dirty="0" smtClean="0">
                <a:solidFill>
                  <a:srgbClr val="FFFF00"/>
                </a:solidFill>
              </a:rPr>
              <a:t>Вверху</a:t>
            </a:r>
            <a:r>
              <a:rPr lang="ru-RU" dirty="0" smtClean="0"/>
              <a:t>: </a:t>
            </a:r>
            <a:r>
              <a:rPr lang="ru-RU" dirty="0" err="1" smtClean="0"/>
              <a:t>гиповаскулятивная</a:t>
            </a:r>
            <a:r>
              <a:rPr lang="ru-RU" dirty="0" smtClean="0"/>
              <a:t> </a:t>
            </a:r>
            <a:r>
              <a:rPr lang="ru-RU" dirty="0"/>
              <a:t>масса с нерегулярным усилением в поздней артериальной и </a:t>
            </a:r>
            <a:r>
              <a:rPr lang="ru-RU" dirty="0" smtClean="0"/>
              <a:t>портальной </a:t>
            </a:r>
            <a:r>
              <a:rPr lang="ru-RU" dirty="0"/>
              <a:t>венозной фазе. </a:t>
            </a:r>
            <a:endParaRPr lang="ru-RU" dirty="0" smtClean="0"/>
          </a:p>
          <a:p>
            <a:r>
              <a:rPr lang="ru-RU" dirty="0" smtClean="0">
                <a:solidFill>
                  <a:srgbClr val="FFFF00"/>
                </a:solidFill>
              </a:rPr>
              <a:t>Это </a:t>
            </a:r>
            <a:r>
              <a:rPr lang="ru-RU" dirty="0">
                <a:solidFill>
                  <a:srgbClr val="FFFF00"/>
                </a:solidFill>
              </a:rPr>
              <a:t>признак </a:t>
            </a:r>
            <a:r>
              <a:rPr lang="ru-RU" dirty="0" smtClean="0">
                <a:solidFill>
                  <a:srgbClr val="FFFF00"/>
                </a:solidFill>
              </a:rPr>
              <a:t>злокачественности.</a:t>
            </a:r>
          </a:p>
          <a:p>
            <a:r>
              <a:rPr lang="ru-RU" dirty="0" smtClean="0"/>
              <a:t>Внизу : в отсроченной фазе относительная </a:t>
            </a:r>
            <a:r>
              <a:rPr lang="ru-RU" dirty="0"/>
              <a:t>плотная </a:t>
            </a:r>
            <a:r>
              <a:rPr lang="ru-RU" dirty="0" smtClean="0"/>
              <a:t>структура , </a:t>
            </a:r>
            <a:r>
              <a:rPr lang="ru-RU" dirty="0"/>
              <a:t>которая теряет свой контраст медленнее по сравнению с нормальной </a:t>
            </a:r>
            <a:r>
              <a:rPr lang="ru-RU" dirty="0" smtClean="0"/>
              <a:t>печенью.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Выводы: </a:t>
            </a:r>
            <a:r>
              <a:rPr lang="ru-RU" dirty="0" smtClean="0"/>
              <a:t>эта </a:t>
            </a:r>
            <a:r>
              <a:rPr lang="ru-RU" dirty="0"/>
              <a:t>опухоль в основном состоит из фиброзной </a:t>
            </a:r>
            <a:r>
              <a:rPr lang="ru-RU" dirty="0" smtClean="0"/>
              <a:t>ткани. Фиброз вызвал «втяжение» </a:t>
            </a:r>
            <a:r>
              <a:rPr lang="uk-UA" dirty="0"/>
              <a:t> </a:t>
            </a:r>
            <a:r>
              <a:rPr lang="uk-UA" dirty="0" err="1" smtClean="0"/>
              <a:t>капсулы</a:t>
            </a:r>
            <a:r>
              <a:rPr lang="uk-UA" dirty="0" smtClean="0"/>
              <a:t> </a:t>
            </a:r>
            <a:r>
              <a:rPr lang="uk-UA" dirty="0" err="1" smtClean="0"/>
              <a:t>печени</a:t>
            </a:r>
            <a:r>
              <a:rPr lang="uk-UA" dirty="0" smtClean="0"/>
              <a:t> на </a:t>
            </a:r>
            <a:r>
              <a:rPr lang="uk-UA" dirty="0" err="1" smtClean="0"/>
              <a:t>уровне</a:t>
            </a:r>
            <a:r>
              <a:rPr lang="uk-UA" dirty="0" smtClean="0"/>
              <a:t> </a:t>
            </a:r>
            <a:r>
              <a:rPr lang="uk-UA" dirty="0" err="1" smtClean="0"/>
              <a:t>образования</a:t>
            </a:r>
            <a:r>
              <a:rPr lang="uk-UA" dirty="0" smtClean="0"/>
              <a:t>- </a:t>
            </a:r>
            <a:r>
              <a:rPr lang="uk-UA" dirty="0" smtClean="0">
                <a:solidFill>
                  <a:srgbClr val="FFFF00"/>
                </a:solidFill>
              </a:rPr>
              <a:t>ХОЛАНГИОКАРЦИНОМА</a:t>
            </a:r>
            <a:r>
              <a:rPr lang="uk-UA" dirty="0" smtClean="0"/>
              <a:t>.</a:t>
            </a:r>
            <a:endParaRPr lang="ru-RU" dirty="0" smtClean="0">
              <a:solidFill>
                <a:srgbClr val="FFFF00"/>
              </a:solidFill>
            </a:endParaRPr>
          </a:p>
          <a:p>
            <a:endParaRPr lang="uk-UA" dirty="0">
              <a:solidFill>
                <a:srgbClr val="FFFF00"/>
              </a:solidFill>
            </a:endParaRPr>
          </a:p>
        </p:txBody>
      </p:sp>
      <p:pic>
        <p:nvPicPr>
          <p:cNvPr id="2050" name="Picture 2" descr="ÑÐ¾Ð»Ð°Ð½Ð³Ð¸Ð¾ÐºÐ°ÑÑÐ¸Ð½Ð¾Ð¼Ð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89" y="609600"/>
            <a:ext cx="4191000" cy="312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189" y="314284"/>
            <a:ext cx="1876687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8260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2736</TotalTime>
  <Words>3721</Words>
  <Application>Microsoft Office PowerPoint</Application>
  <PresentationFormat>Широкоэкранный</PresentationFormat>
  <Paragraphs>598</Paragraphs>
  <Slides>71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71</vt:i4>
      </vt:variant>
    </vt:vector>
  </HeadingPairs>
  <TitlesOfParts>
    <vt:vector size="78" baseType="lpstr">
      <vt:lpstr>Arial</vt:lpstr>
      <vt:lpstr>Century Gothic</vt:lpstr>
      <vt:lpstr>Open Sans</vt:lpstr>
      <vt:lpstr>Roboto Condensed</vt:lpstr>
      <vt:lpstr>verdana</vt:lpstr>
      <vt:lpstr>Wingdings 3</vt:lpstr>
      <vt:lpstr>Ион</vt:lpstr>
      <vt:lpstr>ПЕЧіНКА і жовчний міхур  </vt:lpstr>
      <vt:lpstr>Презентация PowerPoint</vt:lpstr>
      <vt:lpstr>Презентация PowerPoint</vt:lpstr>
      <vt:lpstr>Презентация PowerPoint</vt:lpstr>
      <vt:lpstr>Нормальная анатомия печени</vt:lpstr>
      <vt:lpstr>Нормальная анатомия печени</vt:lpstr>
      <vt:lpstr>Методы визуализации печени и ЖВП</vt:lpstr>
      <vt:lpstr>Методы визуализации печени и ЖВП</vt:lpstr>
      <vt:lpstr>Рекомендуемая тактика обследования</vt:lpstr>
      <vt:lpstr>Травматическое поражение  печени</vt:lpstr>
      <vt:lpstr>FAST-протокол – Foccussed Assessment with Sonography for Trauma</vt:lpstr>
      <vt:lpstr>УЗИ печени при травме</vt:lpstr>
      <vt:lpstr>КТ  при травме печени</vt:lpstr>
      <vt:lpstr>КТ  при травме печени</vt:lpstr>
      <vt:lpstr>Неотложные состояния в RUQ (правого верхнего квадранта ОБП)</vt:lpstr>
      <vt:lpstr>Презентация PowerPoint</vt:lpstr>
      <vt:lpstr>Презентация PowerPoint</vt:lpstr>
      <vt:lpstr>Неотложные состояния в RUQ. Острый холецистит.</vt:lpstr>
      <vt:lpstr>Неотложные состояния в RUQ. Острый холецистит.</vt:lpstr>
      <vt:lpstr>Неотложные состояния в RUQ. Острый холецистит.</vt:lpstr>
      <vt:lpstr>Неотложные состояния в RUQ. Острый холецистит.</vt:lpstr>
      <vt:lpstr>Неотложные состояния в RUQ. Острый холецистит.</vt:lpstr>
      <vt:lpstr>Неотложные состояния в RUQ. Острый холецистит.</vt:lpstr>
      <vt:lpstr>Неотложные состояния в RUQ. Острый холецистит.</vt:lpstr>
      <vt:lpstr>Неотложные состояния в RUQ. Острый холецистит.</vt:lpstr>
      <vt:lpstr>Неотложные состояния в RUQ. Острый холецистит.</vt:lpstr>
      <vt:lpstr>Утолщение стенки желчного пузыря.</vt:lpstr>
      <vt:lpstr>Утолщение стенки желчного пузыря.</vt:lpstr>
      <vt:lpstr>Презентация PowerPoint</vt:lpstr>
      <vt:lpstr>Презентация PowerPoint</vt:lpstr>
      <vt:lpstr>Презентация PowerPoint</vt:lpstr>
      <vt:lpstr>Рецидивирующий пиогенный холангит (RPC) </vt:lpstr>
      <vt:lpstr>Первично склерозирующий холангит (PSC)</vt:lpstr>
      <vt:lpstr>Первично склерозирующий холангит (PSC)</vt:lpstr>
      <vt:lpstr>Холангиокарцинома</vt:lpstr>
      <vt:lpstr>Холангиокарцинома</vt:lpstr>
      <vt:lpstr>PSC  или Холангиокарцинома ?</vt:lpstr>
      <vt:lpstr>Патологические изменения печени</vt:lpstr>
      <vt:lpstr>Диффузные заболевания печени</vt:lpstr>
      <vt:lpstr>Диффузные заболевания печени. Стеатоз печени.</vt:lpstr>
      <vt:lpstr>Диффузные заболевания печени. Гепатит.</vt:lpstr>
      <vt:lpstr>Диффузные заболевания печени. Гепатит.</vt:lpstr>
      <vt:lpstr>Диффузные заболевания печени. Цирроз.</vt:lpstr>
      <vt:lpstr>Диффузные заболевания печени. Цирроз.</vt:lpstr>
      <vt:lpstr>Диффузные заболевания печени. Цирроз.</vt:lpstr>
      <vt:lpstr>Нарушение метаболизма печени. Гемохроматоз</vt:lpstr>
      <vt:lpstr>Локальные образования печени. Классификация</vt:lpstr>
      <vt:lpstr>Локальные образования печени. Классификация</vt:lpstr>
      <vt:lpstr>Абсцесс печени.</vt:lpstr>
      <vt:lpstr>Абсцесс печени.</vt:lpstr>
      <vt:lpstr>Паразитарные поражения печени</vt:lpstr>
      <vt:lpstr>Аденокарцинома печени</vt:lpstr>
      <vt:lpstr>Аденокарцинома печени</vt:lpstr>
      <vt:lpstr>ГИПЕРВАСКУЛЯРНЫЕ ОБРАЗОВАНИЯ ПЕЧЕНИ</vt:lpstr>
      <vt:lpstr>ГИПЕРВАСКУЛЯРНЫЕ ОБРАЗОВАНИЯ  ПЕЧЕНИ.                                       Гемангиома.</vt:lpstr>
      <vt:lpstr>ГИПЕРВАСКУЛЯРНЫЕ ОБРАЗОВАНИЯ  ПЕЧЕНИ.                                       Гемангиома.</vt:lpstr>
      <vt:lpstr>ГИПЕРВАСКУЛЯРНЫЕ ОБРАЗОВАНИЯ  ПЕЧЕНИ.                                       Гемангиома.</vt:lpstr>
      <vt:lpstr>Гиперэхогенныме изменениямя печени. УЗИ-скрининг</vt:lpstr>
      <vt:lpstr>Гемангиома.</vt:lpstr>
      <vt:lpstr>Гиперэхогенные изменения печени.  </vt:lpstr>
      <vt:lpstr>ГИПЕРВАСКУЛЯРНЫЕ ОБРАЗОВАНИЯ  ПЕЧЕНИ.  Фокально-нодулярная гиперплазия (FNH)</vt:lpstr>
      <vt:lpstr>                      Образования повышенной плотности.                        Фокально-нодулярная    гиперплазия (FNH)</vt:lpstr>
      <vt:lpstr>ГИПЕРВАСКУЛЯРНЫЕ ОБРАЗОВАНИЯ  ПЕЧЕНИ.                           Метастазы.</vt:lpstr>
      <vt:lpstr>ГИПЕРВАСКУЛЯРНЫЕ ОБРАЗОВАНИЯ  ПЕЧЕНИ.                           Метастазы.</vt:lpstr>
      <vt:lpstr>ГИПЕРВАСКУЛЯРНЫЕ ОБРАЗОВАНИЯ  ПЕЧЕНИ. Аденома печени.</vt:lpstr>
      <vt:lpstr>Hepatic inflammatory pseudotumour </vt:lpstr>
      <vt:lpstr>Образования с наличием рубца\ фиброза</vt:lpstr>
      <vt:lpstr>Образования с наличием рубца\ фиброза . Гепатоцеллюлярная карцинома (ГЦР)</vt:lpstr>
      <vt:lpstr>Образования с наличием капсулы</vt:lpstr>
      <vt:lpstr>Презентация PowerPoint</vt:lpstr>
      <vt:lpstr>ГИПОВАСКУЛЯРНЫЕ  ОБРАЗОВАНИЯ ПЕЧЕНИ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ПЕЧЕНЬ</dc:title>
  <dc:creator>doikova_katya@list.ru</dc:creator>
  <cp:lastModifiedBy>doikova_katya@list.ru</cp:lastModifiedBy>
  <cp:revision>173</cp:revision>
  <dcterms:created xsi:type="dcterms:W3CDTF">2018-08-08T10:36:48Z</dcterms:created>
  <dcterms:modified xsi:type="dcterms:W3CDTF">2019-12-15T14:28:16Z</dcterms:modified>
</cp:coreProperties>
</file>