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59" r:id="rId3"/>
    <p:sldId id="361" r:id="rId4"/>
    <p:sldId id="375" r:id="rId5"/>
    <p:sldId id="365" r:id="rId6"/>
    <p:sldId id="366" r:id="rId7"/>
    <p:sldId id="373" r:id="rId8"/>
    <p:sldId id="374" r:id="rId9"/>
    <p:sldId id="367" r:id="rId10"/>
    <p:sldId id="291" r:id="rId11"/>
    <p:sldId id="334" r:id="rId12"/>
    <p:sldId id="368" r:id="rId13"/>
    <p:sldId id="360" r:id="rId14"/>
    <p:sldId id="369" r:id="rId15"/>
    <p:sldId id="380" r:id="rId16"/>
    <p:sldId id="378" r:id="rId17"/>
    <p:sldId id="376" r:id="rId18"/>
    <p:sldId id="377" r:id="rId19"/>
    <p:sldId id="362" r:id="rId20"/>
    <p:sldId id="364" r:id="rId21"/>
    <p:sldId id="285" r:id="rId22"/>
    <p:sldId id="290" r:id="rId23"/>
    <p:sldId id="286" r:id="rId24"/>
    <p:sldId id="287" r:id="rId25"/>
    <p:sldId id="331" r:id="rId26"/>
    <p:sldId id="332" r:id="rId27"/>
    <p:sldId id="341" r:id="rId28"/>
    <p:sldId id="333" r:id="rId29"/>
    <p:sldId id="381" r:id="rId30"/>
    <p:sldId id="382" r:id="rId31"/>
    <p:sldId id="383" r:id="rId32"/>
    <p:sldId id="384" r:id="rId33"/>
    <p:sldId id="371" r:id="rId34"/>
    <p:sldId id="370" r:id="rId35"/>
    <p:sldId id="342" r:id="rId36"/>
    <p:sldId id="345" r:id="rId37"/>
    <p:sldId id="344" r:id="rId38"/>
    <p:sldId id="346" r:id="rId39"/>
    <p:sldId id="347" r:id="rId40"/>
    <p:sldId id="348" r:id="rId41"/>
    <p:sldId id="350" r:id="rId42"/>
    <p:sldId id="349" r:id="rId43"/>
    <p:sldId id="351" r:id="rId44"/>
    <p:sldId id="339" r:id="rId45"/>
    <p:sldId id="353" r:id="rId46"/>
    <p:sldId id="354" r:id="rId47"/>
    <p:sldId id="355" r:id="rId48"/>
    <p:sldId id="356" r:id="rId49"/>
    <p:sldId id="372" r:id="rId50"/>
    <p:sldId id="385" r:id="rId51"/>
    <p:sldId id="386" r:id="rId52"/>
    <p:sldId id="352" r:id="rId5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CD1E0-D37D-40C5-926D-4B479E473A19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2D72F-DA63-4B72-BF99-5137066740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617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107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461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693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881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442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951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57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471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652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252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4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1CD4-F38E-456D-8F96-90E00E638313}" type="datetimeFigureOut">
              <a:rPr lang="uk-UA" smtClean="0"/>
              <a:t>07.10.2021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0EEB9-E3E9-4607-BBE3-72A6DB6870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3096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urgery.ucsf.edu/conditions--procedures/endovascular-aneurysm-repair.aspx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ПРОМЕНЕВА ДІАГНОСТИКА НЕВІДКЛАДНІХ СТАНІВ</a:t>
            </a:r>
            <a:br>
              <a:rPr lang="uk-UA" dirty="0"/>
            </a:br>
            <a:r>
              <a:rPr lang="uk-UA" dirty="0"/>
              <a:t>АНЕВРІЗМА ЧЕРЕВНОЇ АОРТИ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63269" y="4456590"/>
            <a:ext cx="3417903" cy="801209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Ас. Дойкова Е.М.</a:t>
            </a:r>
          </a:p>
          <a:p>
            <a:r>
              <a:rPr lang="ru-RU" dirty="0"/>
              <a:t>Кафедра променевої </a:t>
            </a:r>
            <a:r>
              <a:rPr lang="ru-RU" dirty="0" err="1"/>
              <a:t>діагностики</a:t>
            </a:r>
            <a:r>
              <a:rPr lang="ru-RU" dirty="0"/>
              <a:t>, терапії та </a:t>
            </a:r>
            <a:r>
              <a:rPr lang="ru-RU" dirty="0" err="1"/>
              <a:t>радіационної</a:t>
            </a:r>
            <a:r>
              <a:rPr lang="ru-RU" dirty="0"/>
              <a:t> медицини і онкології ОНМедУ</a:t>
            </a:r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F99E5-D231-47DD-81A2-4ECD87801F8E}"/>
              </a:ext>
            </a:extLst>
          </p:cNvPr>
          <p:cNvSpPr txBox="1"/>
          <p:nvPr/>
        </p:nvSpPr>
        <p:spPr>
          <a:xfrm>
            <a:off x="3293706" y="3872204"/>
            <a:ext cx="32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Одеса-2021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407952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28" y="233463"/>
            <a:ext cx="3638184" cy="40104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85618" y="97277"/>
            <a:ext cx="793777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00"/>
                </a:solidFill>
                <a:latin typeface="NexusSans"/>
              </a:rPr>
              <a:t>Аневризмы аорты</a:t>
            </a:r>
            <a:r>
              <a:rPr lang="ru-RU" sz="2400" dirty="0">
                <a:latin typeface="NexusSans"/>
              </a:rPr>
              <a:t> (АА) брюшной или грудной аорты  являются важными причинами заболеваемости и смертности в развитых странах.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NexusSans"/>
              </a:rPr>
              <a:t>На основе </a:t>
            </a:r>
            <a:r>
              <a:rPr lang="ru-RU" sz="2400" dirty="0" err="1">
                <a:latin typeface="NexusSans"/>
              </a:rPr>
              <a:t>аутопсийных</a:t>
            </a:r>
            <a:r>
              <a:rPr lang="ru-RU" sz="2400" dirty="0">
                <a:latin typeface="NexusSans"/>
              </a:rPr>
              <a:t> исследований установлено, что 1-2% населения имеют аневризмы различной локализации с частотой встречаемости в старших возрастных группах до 10% 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NexusSans"/>
              </a:rPr>
              <a:t>Разрыв аневризмы брюшной  аорты  является причиной 1-2% смертей в Западном мире.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00"/>
                </a:solidFill>
                <a:latin typeface="NexusSans"/>
              </a:rPr>
              <a:t>Аневризма</a:t>
            </a:r>
            <a:r>
              <a:rPr lang="ru-RU" sz="2400" dirty="0">
                <a:latin typeface="NexusSans"/>
              </a:rPr>
              <a:t> - локальное или диффузное расширение стенки сосуда диаметром, как минимум в 1,5 раза превышающим его нормальный диаметр.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NexusSans"/>
              </a:rPr>
              <a:t>На уровне брюшной аорты-аневризмой называется </a:t>
            </a:r>
            <a:r>
              <a:rPr lang="ru-RU" sz="2400" dirty="0" err="1">
                <a:latin typeface="NexusSans"/>
              </a:rPr>
              <a:t>докальное</a:t>
            </a:r>
            <a:r>
              <a:rPr lang="ru-RU" sz="2400" dirty="0">
                <a:latin typeface="NexusSans"/>
              </a:rPr>
              <a:t> или </a:t>
            </a:r>
            <a:r>
              <a:rPr lang="ru-RU" sz="2400" dirty="0" err="1">
                <a:latin typeface="NexusSans"/>
              </a:rPr>
              <a:t>дифузное</a:t>
            </a:r>
            <a:r>
              <a:rPr lang="ru-RU" sz="2400" dirty="0">
                <a:latin typeface="NexusSans"/>
              </a:rPr>
              <a:t> расширение просвета более 3 см.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(«Сердечно Сердечно-сосудистая сосудистая хирургия </a:t>
            </a:r>
            <a:r>
              <a:rPr lang="ru-RU" sz="1600" dirty="0" err="1"/>
              <a:t>хирургия</a:t>
            </a:r>
            <a:r>
              <a:rPr lang="ru-RU" sz="1600" dirty="0"/>
              <a:t>» под ред. В.И. </a:t>
            </a:r>
            <a:r>
              <a:rPr lang="ru-RU" sz="1600" dirty="0" err="1"/>
              <a:t>Бураковского</a:t>
            </a:r>
            <a:r>
              <a:rPr lang="ru-RU" sz="1600" dirty="0"/>
              <a:t>, Л.А. </a:t>
            </a:r>
            <a:r>
              <a:rPr lang="ru-RU" sz="1600" dirty="0" err="1"/>
              <a:t>Бокерия</a:t>
            </a:r>
            <a:r>
              <a:rPr lang="ru-RU" sz="1600" dirty="0"/>
              <a:t>)</a:t>
            </a:r>
            <a:endParaRPr lang="uk-UA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357991"/>
            <a:ext cx="44358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NexusSans"/>
              </a:rPr>
              <a:t>Измерения аневризмы аорты производятся перпендикулярно оси кровотока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221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1557" y="204281"/>
            <a:ext cx="116926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  <a:latin typeface="NexusSans"/>
              </a:rPr>
              <a:t>Классификация аневризмы аорты </a:t>
            </a:r>
            <a:r>
              <a:rPr lang="ru-RU" dirty="0">
                <a:latin typeface="NexusSans"/>
              </a:rPr>
              <a:t>основана: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NexusSans"/>
              </a:rPr>
              <a:t> на анатомическом расположении,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NexusSans"/>
              </a:rPr>
              <a:t>размере и морфологической форме (</a:t>
            </a:r>
            <a:r>
              <a:rPr lang="ru-RU" dirty="0" err="1">
                <a:latin typeface="NexusSans"/>
              </a:rPr>
              <a:t>мешковидная</a:t>
            </a:r>
            <a:r>
              <a:rPr lang="ru-RU" dirty="0">
                <a:latin typeface="NexusSans"/>
              </a:rPr>
              <a:t> или веретенообразная). </a:t>
            </a:r>
          </a:p>
          <a:p>
            <a:pPr algn="ctr"/>
            <a:r>
              <a:rPr lang="ru-RU" dirty="0">
                <a:solidFill>
                  <a:srgbClr val="FFFF00"/>
                </a:solidFill>
                <a:latin typeface="NexusSans"/>
              </a:rPr>
              <a:t>Аневризмы могут быть классифицированы </a:t>
            </a:r>
            <a:r>
              <a:rPr lang="ru-RU" dirty="0">
                <a:latin typeface="NexusSans"/>
              </a:rPr>
              <a:t>как: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NexusSans"/>
              </a:rPr>
              <a:t> истинные (выстланные ослабленной средой) или ложные (выстланные прилегающей фиброзной тканью)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NexusSans"/>
              </a:rPr>
              <a:t> расслаивающие или не рассекающие.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1557" y="2334638"/>
            <a:ext cx="1116735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Аневризма грудной аорты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менее часто встречается по сравнению с аневризмой брюшного ее отдела.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Структурные и эмбриологические различия между грудного и  брюшным отделами аорты  предполагают, региональную  гетерогенность в развитии аневризм выше и ниже диафрагмы.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Аневризмы, поражающие восходящую 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грудную аорту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 первую очередь связаны 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кистозной медиальной дегенерацией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(CMD), которая может возникать как часть нормального процесса старения, но может быть ускорена другими состояниями, включая гипертензию, двустворчатый аортальный клапан (BAV) и генетические отклонений ( включая синдром Лоис-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Дитца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Аневризма аорты 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ассоциирована с </a:t>
            </a:r>
            <a:r>
              <a:rPr lang="ru-RU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атеросклеротзом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но точные патологические механизмы, приводящие 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аневризматической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дилатации, остаются плохо изученными.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Ожидаемыми осложнениями аневризмы аорты , которых опасаются более всего, являются  </a:t>
            </a:r>
            <a:r>
              <a:rPr lang="ru-RU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расслоение или разрыв аорты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 , приводящие к  высокой смертности.</a:t>
            </a:r>
          </a:p>
        </p:txBody>
      </p:sp>
    </p:spTree>
    <p:extLst>
      <p:ext uri="{BB962C8B-B14F-4D97-AF65-F5344CB8AC3E}">
        <p14:creationId xmlns:p14="http://schemas.microsoft.com/office/powerpoint/2010/main" val="367173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9387" y="729574"/>
            <a:ext cx="6264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NexusSans"/>
              </a:rPr>
              <a:t>Классификация аневризмы аорты </a:t>
            </a:r>
          </a:p>
          <a:p>
            <a:r>
              <a:rPr lang="ru-RU" sz="2400" dirty="0"/>
              <a:t>• аневризмы синуса </a:t>
            </a:r>
            <a:r>
              <a:rPr lang="ru-RU" sz="2400" dirty="0" err="1"/>
              <a:t>Вальсальвы</a:t>
            </a:r>
            <a:r>
              <a:rPr lang="ru-RU" sz="2400" dirty="0"/>
              <a:t> </a:t>
            </a:r>
          </a:p>
          <a:p>
            <a:r>
              <a:rPr lang="ru-RU" sz="2400" dirty="0"/>
              <a:t>• восходящей части аорты </a:t>
            </a:r>
          </a:p>
          <a:p>
            <a:r>
              <a:rPr lang="ru-RU" sz="2400" dirty="0"/>
              <a:t>• дуги аорты • нисходящей части аорты </a:t>
            </a:r>
          </a:p>
          <a:p>
            <a:r>
              <a:rPr lang="ru-RU" sz="2400" dirty="0"/>
              <a:t>• грудной и брюшной частей аорты • комбинированные аневризмы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73109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5565" y="252919"/>
            <a:ext cx="10953345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rgbClr val="FFFF00"/>
                </a:solidFill>
              </a:rPr>
              <a:t>По локализации (Покровский А. В.) </a:t>
            </a:r>
          </a:p>
          <a:p>
            <a:r>
              <a:rPr lang="ru-RU" sz="2000" dirty="0"/>
              <a:t>• I тип – аневризма проксимального сегмента брюшной аорты с вовлечением висцеральных ветвей </a:t>
            </a:r>
          </a:p>
          <a:p>
            <a:r>
              <a:rPr lang="ru-RU" sz="2000" dirty="0"/>
              <a:t>• II тип - аневризма </a:t>
            </a:r>
            <a:r>
              <a:rPr lang="ru-RU" sz="2000" dirty="0" err="1"/>
              <a:t>инфраренального</a:t>
            </a:r>
            <a:r>
              <a:rPr lang="ru-RU" sz="2000" dirty="0"/>
              <a:t> сегмента с вовлечением бифуркации </a:t>
            </a:r>
          </a:p>
          <a:p>
            <a:r>
              <a:rPr lang="ru-RU" sz="2000" dirty="0"/>
              <a:t>• III тип - аневризма </a:t>
            </a:r>
            <a:r>
              <a:rPr lang="ru-RU" sz="2000" dirty="0" err="1"/>
              <a:t>инфраренального</a:t>
            </a:r>
            <a:r>
              <a:rPr lang="ru-RU" sz="2000" dirty="0"/>
              <a:t> сегмента с вовлечением бифуркации и подвздошных артерий </a:t>
            </a:r>
          </a:p>
          <a:p>
            <a:r>
              <a:rPr lang="ru-RU" sz="2000" dirty="0"/>
              <a:t>• IV тип - тотальное поражением брюшной аорты</a:t>
            </a:r>
          </a:p>
          <a:p>
            <a:pPr algn="ctr"/>
            <a:r>
              <a:rPr lang="ru-RU" sz="2000" dirty="0">
                <a:solidFill>
                  <a:srgbClr val="FFFF00"/>
                </a:solidFill>
                <a:cs typeface="Arial" panose="020B0604020202020204" pitchFamily="34" charset="0"/>
              </a:rPr>
              <a:t>Причины образования аневризм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Атеросклероз  90%.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Специфические инфекции :</a:t>
            </a:r>
          </a:p>
          <a:p>
            <a:r>
              <a:rPr lang="ru-RU" sz="2000" dirty="0">
                <a:cs typeface="Arial" panose="020B0604020202020204" pitchFamily="34" charset="0"/>
              </a:rPr>
              <a:t> -   туберкулез;</a:t>
            </a:r>
          </a:p>
          <a:p>
            <a:r>
              <a:rPr lang="ru-RU" sz="2000" dirty="0">
                <a:cs typeface="Arial" panose="020B0604020202020204" pitchFamily="34" charset="0"/>
              </a:rPr>
              <a:t> -   сифилис;</a:t>
            </a:r>
          </a:p>
          <a:p>
            <a:r>
              <a:rPr lang="ru-RU" sz="2000" dirty="0">
                <a:cs typeface="Arial" panose="020B0604020202020204" pitchFamily="34" charset="0"/>
              </a:rPr>
              <a:t> -   ревматизм.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Неспецифические инфекционные заболевания.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Неспецифический </a:t>
            </a:r>
            <a:r>
              <a:rPr lang="ru-RU" sz="2000" dirty="0" err="1">
                <a:cs typeface="Arial" panose="020B0604020202020204" pitchFamily="34" charset="0"/>
              </a:rPr>
              <a:t>аортоартериит</a:t>
            </a:r>
            <a:r>
              <a:rPr lang="ru-RU" sz="2000" dirty="0"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Закрытая травма.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 err="1"/>
              <a:t>врожденные</a:t>
            </a:r>
            <a:r>
              <a:rPr lang="uk-UA" sz="2000" dirty="0"/>
              <a:t> </a:t>
            </a:r>
            <a:r>
              <a:rPr lang="uk-UA" sz="2000" dirty="0" err="1"/>
              <a:t>заболевания</a:t>
            </a:r>
            <a:r>
              <a:rPr lang="uk-UA" sz="2000" dirty="0"/>
              <a:t> </a:t>
            </a:r>
            <a:r>
              <a:rPr lang="uk-UA" sz="2000" dirty="0" err="1"/>
              <a:t>стенки</a:t>
            </a:r>
            <a:r>
              <a:rPr lang="uk-UA" sz="2000" dirty="0"/>
              <a:t> </a:t>
            </a:r>
            <a:r>
              <a:rPr lang="uk-UA" sz="2000" dirty="0" err="1"/>
              <a:t>аорты</a:t>
            </a:r>
            <a:r>
              <a:rPr lang="uk-UA" sz="2000" dirty="0"/>
              <a:t> : с</a:t>
            </a:r>
            <a:r>
              <a:rPr lang="ru-RU" sz="2000" dirty="0"/>
              <a:t>-м </a:t>
            </a:r>
            <a:r>
              <a:rPr lang="ru-RU" sz="2000" dirty="0" err="1"/>
              <a:t>Марфана</a:t>
            </a:r>
            <a:r>
              <a:rPr lang="ru-RU" sz="2000" dirty="0"/>
              <a:t>, </a:t>
            </a:r>
            <a:r>
              <a:rPr lang="ru-RU" sz="2000" dirty="0" err="1"/>
              <a:t>Элерса-Данлоса</a:t>
            </a:r>
            <a:r>
              <a:rPr lang="ru-RU" sz="2000" dirty="0"/>
              <a:t>, фиброзная дисплазия.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3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554" y="1225684"/>
            <a:ext cx="50778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Задержка отслеживания контраста – 10 с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Уровень интенсивности контрастирования в аорте для автоматический запуск сканирования 100 HU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Скорость введения контраста 4-5 мл / с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Объем контрастного вещества = 10 + время сканирования х скорость введения (70-120 мл 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Направление сканирования </a:t>
            </a:r>
            <a:r>
              <a:rPr lang="ru-RU" sz="2400" dirty="0" err="1"/>
              <a:t>кранио</a:t>
            </a:r>
            <a:r>
              <a:rPr lang="ru-RU" sz="2400" dirty="0"/>
              <a:t> -каудальное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Задержка дыхания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8485" y="97277"/>
            <a:ext cx="87938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          Методика </a:t>
            </a:r>
            <a:r>
              <a:rPr lang="uk-UA" sz="2800" dirty="0" err="1">
                <a:solidFill>
                  <a:srgbClr val="FFFF00"/>
                </a:solidFill>
              </a:rPr>
              <a:t>сканирования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брюшной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аорты</a:t>
            </a:r>
            <a:r>
              <a:rPr lang="uk-UA" sz="2800" dirty="0">
                <a:solidFill>
                  <a:srgbClr val="FFFF00"/>
                </a:solidFill>
              </a:rPr>
              <a:t> на</a:t>
            </a:r>
          </a:p>
          <a:p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uk-UA" sz="2800" dirty="0">
                <a:solidFill>
                  <a:srgbClr val="FFFF00"/>
                </a:solidFill>
              </a:rPr>
              <a:t>МСКТА </a:t>
            </a:r>
            <a:r>
              <a:rPr lang="ru-RU" sz="2800" dirty="0">
                <a:solidFill>
                  <a:srgbClr val="FFFF00"/>
                </a:solidFill>
              </a:rPr>
              <a:t>4                                                                   </a:t>
            </a:r>
            <a:r>
              <a:rPr lang="uk-UA" sz="2800" dirty="0">
                <a:solidFill>
                  <a:srgbClr val="FFFF00"/>
                </a:solidFill>
              </a:rPr>
              <a:t>МСКТА </a:t>
            </a:r>
            <a:r>
              <a:rPr lang="ru-RU" sz="2800" dirty="0">
                <a:solidFill>
                  <a:srgbClr val="FFFF00"/>
                </a:solidFill>
              </a:rPr>
              <a:t>64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68894" y="1420237"/>
            <a:ext cx="55544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120-140 KV </a:t>
            </a:r>
          </a:p>
          <a:p>
            <a:r>
              <a:rPr lang="ru-RU" dirty="0"/>
              <a:t>• 90-110 мА s </a:t>
            </a:r>
          </a:p>
          <a:p>
            <a:r>
              <a:rPr lang="ru-RU" dirty="0"/>
              <a:t>• Коллиматор 64 х0,5 мм </a:t>
            </a:r>
          </a:p>
          <a:p>
            <a:r>
              <a:rPr lang="ru-RU" dirty="0"/>
              <a:t>• Толщина реконструируемого среза 0,5 или 1,0 мм </a:t>
            </a:r>
          </a:p>
          <a:p>
            <a:r>
              <a:rPr lang="ru-RU" dirty="0"/>
              <a:t>• Интервал реконструкции 0,4 или 0,8 мм соответственно </a:t>
            </a:r>
          </a:p>
          <a:p>
            <a:r>
              <a:rPr lang="ru-RU" dirty="0"/>
              <a:t>• Время оборота трубки 0,35-0,4 s </a:t>
            </a:r>
          </a:p>
          <a:p>
            <a:r>
              <a:rPr lang="ru-RU" dirty="0"/>
              <a:t>• Время сканирования 7-18 s (зависит от протяженности сканирования ) </a:t>
            </a:r>
          </a:p>
          <a:p>
            <a:r>
              <a:rPr lang="ru-RU" dirty="0"/>
              <a:t>• Объем контраста 60-100 мл </a:t>
            </a:r>
          </a:p>
          <a:p>
            <a:r>
              <a:rPr lang="ru-RU" dirty="0"/>
              <a:t>• ЭКГ - синхронизация (при сканировании грудной отдел аорты ) + Желательно использовать </a:t>
            </a:r>
            <a:r>
              <a:rPr lang="ru-RU" dirty="0" err="1"/>
              <a:t>variable</a:t>
            </a:r>
            <a:r>
              <a:rPr lang="ru-RU" dirty="0"/>
              <a:t> </a:t>
            </a:r>
            <a:r>
              <a:rPr lang="ru-RU" dirty="0" err="1"/>
              <a:t>helical</a:t>
            </a:r>
            <a:r>
              <a:rPr lang="ru-RU" dirty="0"/>
              <a:t> </a:t>
            </a:r>
            <a:r>
              <a:rPr lang="ru-RU" dirty="0" err="1"/>
              <a:t>pitch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0035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554" y="1051384"/>
            <a:ext cx="5933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120-140 KV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130-140 мА 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Коллиматор 4 (4 х1 мм 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Питч 1,25-1,5 (шаг спирали 5-6 мм 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Толщина реконструируемого среза 1,25 или 3 мм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Интервал реконструкции 1 или 2 мм соответственно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Время оборота трубки 0,5 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Время сканирования 20-50 s (зависит от протяженности сканирования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Объем контраста 100-150 мл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ЭКГ - синхронизация (при сканировании восходящего отдела и дуги аорты )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8485" y="97277"/>
            <a:ext cx="87938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          Методика </a:t>
            </a:r>
            <a:r>
              <a:rPr lang="uk-UA" sz="2800" dirty="0" err="1">
                <a:solidFill>
                  <a:srgbClr val="FFFF00"/>
                </a:solidFill>
              </a:rPr>
              <a:t>сканирования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брюшной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аорты</a:t>
            </a:r>
            <a:r>
              <a:rPr lang="uk-UA" sz="2800" dirty="0">
                <a:solidFill>
                  <a:srgbClr val="FFFF00"/>
                </a:solidFill>
              </a:rPr>
              <a:t> на</a:t>
            </a:r>
          </a:p>
          <a:p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uk-UA" sz="2800" dirty="0">
                <a:solidFill>
                  <a:srgbClr val="FFFF00"/>
                </a:solidFill>
              </a:rPr>
              <a:t>МСКТА </a:t>
            </a:r>
            <a:r>
              <a:rPr lang="ru-RU" sz="2800" dirty="0">
                <a:solidFill>
                  <a:srgbClr val="FFFF00"/>
                </a:solidFill>
              </a:rPr>
              <a:t>4                                                                   </a:t>
            </a:r>
            <a:r>
              <a:rPr lang="uk-UA" sz="2800" dirty="0">
                <a:solidFill>
                  <a:srgbClr val="FFFF00"/>
                </a:solidFill>
              </a:rPr>
              <a:t>МСКТА </a:t>
            </a:r>
            <a:r>
              <a:rPr lang="ru-RU" sz="2800" dirty="0">
                <a:solidFill>
                  <a:srgbClr val="FFFF00"/>
                </a:solidFill>
              </a:rPr>
              <a:t>64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56442" y="1051385"/>
            <a:ext cx="54669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120-140 KV </a:t>
            </a:r>
          </a:p>
          <a:p>
            <a:r>
              <a:rPr lang="ru-RU" sz="2400" dirty="0"/>
              <a:t>•   90-110 мА s </a:t>
            </a:r>
          </a:p>
          <a:p>
            <a:r>
              <a:rPr lang="ru-RU" sz="2400" dirty="0"/>
              <a:t>•   Коллиматор 64 х 0,5 мм </a:t>
            </a:r>
          </a:p>
          <a:p>
            <a:r>
              <a:rPr lang="ru-RU" sz="2400" dirty="0"/>
              <a:t>• Толщина реконструируемого среза 0,5 или 1,0 мм </a:t>
            </a:r>
          </a:p>
          <a:p>
            <a:r>
              <a:rPr lang="ru-RU" sz="2400" dirty="0"/>
              <a:t>• Интервал реконструкции 0,4 или 0,8 мм соответственно </a:t>
            </a:r>
          </a:p>
          <a:p>
            <a:r>
              <a:rPr lang="ru-RU" sz="2400" dirty="0"/>
              <a:t>• Время оборота трубки 0,35-0,4 s </a:t>
            </a:r>
          </a:p>
          <a:p>
            <a:r>
              <a:rPr lang="ru-RU" sz="2400" dirty="0"/>
              <a:t>• Время сканирования 7-18 s (зависит от протяженности сканирования ) </a:t>
            </a:r>
          </a:p>
          <a:p>
            <a:r>
              <a:rPr lang="ru-RU" sz="2400" dirty="0"/>
              <a:t>• Объем контраста 60-100 мл </a:t>
            </a:r>
          </a:p>
          <a:p>
            <a:r>
              <a:rPr lang="ru-RU" sz="2400" dirty="0"/>
              <a:t>• ЭКГ - синхронизация (при сканировании грудной отдел аорты ) + Желательно использовать </a:t>
            </a:r>
            <a:r>
              <a:rPr lang="ru-RU" sz="2400" dirty="0" err="1"/>
              <a:t>variable</a:t>
            </a:r>
            <a:r>
              <a:rPr lang="ru-RU" sz="2400" dirty="0"/>
              <a:t> </a:t>
            </a:r>
            <a:r>
              <a:rPr lang="ru-RU" sz="2400" dirty="0" err="1"/>
              <a:t>helical</a:t>
            </a:r>
            <a:r>
              <a:rPr lang="ru-RU" sz="2400" dirty="0"/>
              <a:t> </a:t>
            </a:r>
            <a:r>
              <a:rPr lang="ru-RU" sz="2400" dirty="0" err="1"/>
              <a:t>pitch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425766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3200" y="282103"/>
            <a:ext cx="83560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Введение контраста</a:t>
            </a:r>
          </a:p>
          <a:p>
            <a:r>
              <a:rPr lang="ru-RU" sz="2400" dirty="0"/>
              <a:t>• Запуск сканирования по триггеру </a:t>
            </a:r>
          </a:p>
          <a:p>
            <a:r>
              <a:rPr lang="ru-RU" sz="2400" dirty="0"/>
              <a:t>• Пороговые характеристики плотности: плотность крови + </a:t>
            </a:r>
            <a:r>
              <a:rPr lang="ru-RU" sz="2400" dirty="0">
                <a:solidFill>
                  <a:srgbClr val="FFFF00"/>
                </a:solidFill>
              </a:rPr>
              <a:t>50-100 H</a:t>
            </a:r>
            <a:r>
              <a:rPr lang="en-US" sz="2400" dirty="0">
                <a:solidFill>
                  <a:srgbClr val="FFFF00"/>
                </a:solidFill>
              </a:rPr>
              <a:t>U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</a:p>
          <a:p>
            <a:r>
              <a:rPr lang="ru-RU" sz="2400" dirty="0"/>
              <a:t>• Индивидуальный расчет дозы контраста :</a:t>
            </a:r>
          </a:p>
          <a:p>
            <a:r>
              <a:rPr lang="ru-RU" sz="2400" dirty="0"/>
              <a:t>Объем КС (мл)=</a:t>
            </a:r>
          </a:p>
          <a:p>
            <a:r>
              <a:rPr lang="ru-RU" sz="2400" dirty="0"/>
              <a:t> (Время сканирования+ Время задержки (6-10 сек)) х Скорость введения КС </a:t>
            </a:r>
          </a:p>
          <a:p>
            <a:r>
              <a:rPr lang="ru-RU" sz="2400" dirty="0"/>
              <a:t>• Скорость введения 3,5-4,5 мл /сек (</a:t>
            </a:r>
            <a:r>
              <a:rPr lang="ru-RU" sz="2400" dirty="0" err="1"/>
              <a:t>инъектор</a:t>
            </a:r>
            <a:r>
              <a:rPr lang="ru-RU" sz="2400" dirty="0"/>
              <a:t>): </a:t>
            </a:r>
          </a:p>
          <a:p>
            <a:r>
              <a:rPr lang="ru-RU" sz="2400" dirty="0"/>
              <a:t>двухфазно (КС /физ. раствор (</a:t>
            </a:r>
            <a:r>
              <a:rPr lang="ru-RU" sz="2400" dirty="0" err="1"/>
              <a:t>min</a:t>
            </a:r>
            <a:r>
              <a:rPr lang="ru-RU" sz="2400" dirty="0"/>
              <a:t> 30 мл))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Рекомендуемая доза КС определяется достаточностью (</a:t>
            </a:r>
            <a:r>
              <a:rPr lang="ru-RU" sz="2400" dirty="0" err="1"/>
              <a:t>расчитывается</a:t>
            </a:r>
            <a:r>
              <a:rPr lang="ru-RU" sz="2400" dirty="0"/>
              <a:t> индивидуально), но </a:t>
            </a:r>
            <a:r>
              <a:rPr lang="ru-RU" sz="2400" dirty="0">
                <a:solidFill>
                  <a:srgbClr val="FFFF00"/>
                </a:solidFill>
              </a:rPr>
              <a:t>не превышает 1-1,5 мл </a:t>
            </a:r>
            <a:r>
              <a:rPr lang="ru-RU" sz="2400" dirty="0"/>
              <a:t>/кг массы тела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Желательно использование систем с двумя источниками подачи КС (</a:t>
            </a:r>
            <a:r>
              <a:rPr lang="ru-RU" sz="2400" dirty="0" err="1"/>
              <a:t>двухколбовый</a:t>
            </a:r>
            <a:r>
              <a:rPr lang="ru-RU" sz="2400" dirty="0"/>
              <a:t> или </a:t>
            </a:r>
            <a:r>
              <a:rPr lang="ru-RU" sz="2400" dirty="0" err="1"/>
              <a:t>бесколбовые</a:t>
            </a:r>
            <a:r>
              <a:rPr lang="ru-RU" sz="2400" dirty="0"/>
              <a:t> аналоги )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1768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9922" y="184826"/>
            <a:ext cx="1141054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Аневризмы брюшной аорты .Что оцениваем?</a:t>
            </a:r>
          </a:p>
          <a:p>
            <a:r>
              <a:rPr lang="ru-RU" sz="2400" dirty="0"/>
              <a:t>• Диаметр </a:t>
            </a:r>
          </a:p>
          <a:p>
            <a:r>
              <a:rPr lang="ru-RU" sz="2400" dirty="0"/>
              <a:t>Размер по длине аорты </a:t>
            </a:r>
          </a:p>
          <a:p>
            <a:r>
              <a:rPr lang="ru-RU" sz="2400" dirty="0"/>
              <a:t>• Состояние почечных артерий и их число</a:t>
            </a:r>
          </a:p>
          <a:p>
            <a:r>
              <a:rPr lang="ru-RU" sz="2400" dirty="0"/>
              <a:t>•  Расстояние от аневризмы до начала почечных артерий (проксимальная шейка?) </a:t>
            </a:r>
          </a:p>
          <a:p>
            <a:r>
              <a:rPr lang="ru-RU" sz="2400" dirty="0"/>
              <a:t>• Вовлечение в процесс висцеральных артерий или их стеноз </a:t>
            </a:r>
          </a:p>
          <a:p>
            <a:r>
              <a:rPr lang="ru-RU" sz="2400" dirty="0"/>
              <a:t>• Вовлечение в процесс бифуркации аорты и подвздошных артерий</a:t>
            </a:r>
          </a:p>
          <a:p>
            <a:r>
              <a:rPr lang="ru-RU" sz="2400" dirty="0"/>
              <a:t>• Состояние </a:t>
            </a:r>
            <a:r>
              <a:rPr lang="ru-RU" sz="2400" dirty="0" err="1"/>
              <a:t>мезентериальных</a:t>
            </a:r>
            <a:r>
              <a:rPr lang="ru-RU" sz="2400" dirty="0"/>
              <a:t> артерий</a:t>
            </a:r>
            <a:endParaRPr lang="uk-UA" sz="2400" dirty="0"/>
          </a:p>
          <a:p>
            <a:r>
              <a:rPr lang="ru-RU" sz="2400" dirty="0"/>
              <a:t>• Отхождение ветвей аорты (принадлежность устья к истинному /ложному каналу и вовлеченность в расслойку) </a:t>
            </a:r>
          </a:p>
          <a:p>
            <a:r>
              <a:rPr lang="ru-RU" sz="2400" dirty="0"/>
              <a:t>• Наличие /отсутствие тромбоза в просвете истинного и /или ложного канала </a:t>
            </a:r>
          </a:p>
          <a:p>
            <a:r>
              <a:rPr lang="ru-RU" sz="2400" dirty="0"/>
              <a:t> • </a:t>
            </a:r>
            <a:r>
              <a:rPr lang="ru-RU" sz="2400" dirty="0" err="1"/>
              <a:t>Ретроаортальная</a:t>
            </a:r>
            <a:r>
              <a:rPr lang="ru-RU" sz="2400" dirty="0"/>
              <a:t> левая почечная вена</a:t>
            </a:r>
          </a:p>
          <a:p>
            <a:r>
              <a:rPr lang="ru-RU" sz="2400" dirty="0"/>
              <a:t>• Признаки разрыва (нередко ограниченная перфорация ) </a:t>
            </a:r>
          </a:p>
          <a:p>
            <a:r>
              <a:rPr lang="ru-RU" sz="2400" dirty="0"/>
              <a:t>• Пенетрирующая язва ?</a:t>
            </a:r>
          </a:p>
          <a:p>
            <a:r>
              <a:rPr lang="ru-RU" sz="2400" dirty="0"/>
              <a:t> • Воспалительная аневризма (</a:t>
            </a:r>
            <a:r>
              <a:rPr lang="ru-RU" sz="2400" dirty="0" err="1"/>
              <a:t>перианевризмальный</a:t>
            </a:r>
            <a:r>
              <a:rPr lang="ru-RU" sz="2400" dirty="0"/>
              <a:t> фиброз ) </a:t>
            </a:r>
          </a:p>
          <a:p>
            <a:r>
              <a:rPr lang="ru-RU" sz="2400" dirty="0"/>
              <a:t>• Количество и локализация </a:t>
            </a:r>
            <a:r>
              <a:rPr lang="ru-RU" sz="2400" dirty="0" err="1"/>
              <a:t>фенестраций</a:t>
            </a:r>
            <a:r>
              <a:rPr lang="ru-RU" sz="2400" dirty="0"/>
              <a:t> (разрывов интимы )</a:t>
            </a:r>
          </a:p>
        </p:txBody>
      </p:sp>
    </p:spTree>
    <p:extLst>
      <p:ext uri="{BB962C8B-B14F-4D97-AF65-F5344CB8AC3E}">
        <p14:creationId xmlns:p14="http://schemas.microsoft.com/office/powerpoint/2010/main" val="86836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051" y="0"/>
            <a:ext cx="11460480" cy="783771"/>
          </a:xfrm>
        </p:spPr>
        <p:txBody>
          <a:bodyPr>
            <a:normAutofit fontScale="90000"/>
          </a:bodyPr>
          <a:lstStyle/>
          <a:p>
            <a:br>
              <a:rPr lang="uk-UA" dirty="0"/>
            </a:br>
            <a:br>
              <a:rPr lang="uk-UA" dirty="0"/>
            </a:br>
            <a:r>
              <a:rPr lang="uk-UA" sz="4400" dirty="0" err="1">
                <a:solidFill>
                  <a:srgbClr val="FFFF00"/>
                </a:solidFill>
              </a:rPr>
              <a:t>Методы</a:t>
            </a:r>
            <a:r>
              <a:rPr lang="uk-UA" sz="4400" dirty="0">
                <a:solidFill>
                  <a:srgbClr val="FFFF00"/>
                </a:solidFill>
              </a:rPr>
              <a:t> </a:t>
            </a:r>
            <a:r>
              <a:rPr lang="uk-UA" sz="4400" dirty="0" err="1">
                <a:solidFill>
                  <a:srgbClr val="FFFF00"/>
                </a:solidFill>
              </a:rPr>
              <a:t>диагностики</a:t>
            </a:r>
            <a:endParaRPr lang="uk-UA" sz="4400" dirty="0">
              <a:solidFill>
                <a:srgbClr val="FFFF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871062" y="583474"/>
            <a:ext cx="4833257" cy="5285514"/>
          </a:xfrm>
        </p:spPr>
        <p:txBody>
          <a:bodyPr>
            <a:normAutofit fontScale="92500" lnSpcReduction="10000"/>
          </a:bodyPr>
          <a:lstStyle/>
          <a:p>
            <a:endParaRPr lang="uk-UA" dirty="0"/>
          </a:p>
          <a:p>
            <a:r>
              <a:rPr lang="uk-UA" sz="3600" dirty="0"/>
              <a:t>•  </a:t>
            </a:r>
            <a:r>
              <a:rPr lang="uk-UA" sz="3600" dirty="0" err="1"/>
              <a:t>Рентгеновская</a:t>
            </a:r>
            <a:r>
              <a:rPr lang="uk-UA" sz="3600" dirty="0"/>
              <a:t> </a:t>
            </a:r>
            <a:r>
              <a:rPr lang="uk-UA" sz="3600" dirty="0" err="1"/>
              <a:t>аортография</a:t>
            </a:r>
            <a:endParaRPr lang="uk-UA" sz="3600" dirty="0"/>
          </a:p>
          <a:p>
            <a:r>
              <a:rPr lang="uk-UA" sz="3600" dirty="0"/>
              <a:t>• </a:t>
            </a:r>
            <a:r>
              <a:rPr lang="uk-UA" sz="3600" dirty="0" err="1"/>
              <a:t>Ультразвуковое</a:t>
            </a:r>
            <a:r>
              <a:rPr lang="uk-UA" sz="3600" dirty="0"/>
              <a:t> </a:t>
            </a:r>
            <a:r>
              <a:rPr lang="uk-UA" sz="3600" dirty="0" err="1"/>
              <a:t>исследование</a:t>
            </a:r>
            <a:endParaRPr lang="uk-UA" sz="3600" dirty="0"/>
          </a:p>
          <a:p>
            <a:r>
              <a:rPr lang="uk-UA" sz="3600" dirty="0"/>
              <a:t>• </a:t>
            </a:r>
            <a:r>
              <a:rPr lang="uk-UA" sz="3600" dirty="0" err="1"/>
              <a:t>Изотопная</a:t>
            </a:r>
            <a:r>
              <a:rPr lang="uk-UA" sz="3600" dirty="0"/>
              <a:t> </a:t>
            </a:r>
            <a:r>
              <a:rPr lang="uk-UA" sz="3600" dirty="0" err="1"/>
              <a:t>аортография</a:t>
            </a:r>
            <a:endParaRPr lang="uk-UA" sz="3600" dirty="0"/>
          </a:p>
          <a:p>
            <a:r>
              <a:rPr lang="uk-UA" sz="3600" dirty="0"/>
              <a:t>• </a:t>
            </a:r>
            <a:r>
              <a:rPr lang="uk-UA" sz="3600" dirty="0" err="1"/>
              <a:t>Магнитно-резонансная</a:t>
            </a:r>
            <a:r>
              <a:rPr lang="uk-UA" sz="3600" dirty="0"/>
              <a:t> </a:t>
            </a:r>
            <a:r>
              <a:rPr lang="uk-UA" sz="3600" dirty="0" err="1"/>
              <a:t>аортография</a:t>
            </a:r>
            <a:endParaRPr lang="uk-UA" sz="3600" dirty="0"/>
          </a:p>
          <a:p>
            <a:r>
              <a:rPr lang="uk-UA" sz="3600" dirty="0"/>
              <a:t>• </a:t>
            </a:r>
            <a:r>
              <a:rPr lang="uk-UA" sz="4300" dirty="0" err="1">
                <a:solidFill>
                  <a:srgbClr val="FFFF00"/>
                </a:solidFill>
              </a:rPr>
              <a:t>Многосрезовая</a:t>
            </a:r>
            <a:r>
              <a:rPr lang="uk-UA" sz="4300" dirty="0">
                <a:solidFill>
                  <a:srgbClr val="FFFF00"/>
                </a:solidFill>
              </a:rPr>
              <a:t> </a:t>
            </a:r>
            <a:r>
              <a:rPr lang="uk-UA" sz="4300" dirty="0" err="1">
                <a:solidFill>
                  <a:srgbClr val="FFFF00"/>
                </a:solidFill>
              </a:rPr>
              <a:t>компьютерная</a:t>
            </a:r>
            <a:r>
              <a:rPr lang="uk-UA" sz="4300" dirty="0">
                <a:solidFill>
                  <a:srgbClr val="FFFF00"/>
                </a:solidFill>
              </a:rPr>
              <a:t> </a:t>
            </a:r>
            <a:r>
              <a:rPr lang="uk-UA" sz="4300" dirty="0" err="1">
                <a:solidFill>
                  <a:srgbClr val="FFFF00"/>
                </a:solidFill>
              </a:rPr>
              <a:t>аортография</a:t>
            </a:r>
            <a:r>
              <a:rPr lang="uk-UA" sz="4300" dirty="0">
                <a:solidFill>
                  <a:srgbClr val="FFFF00"/>
                </a:solidFill>
              </a:rPr>
              <a:t> (МСКТ)</a:t>
            </a:r>
          </a:p>
          <a:p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3" y="1114696"/>
            <a:ext cx="6527626" cy="37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8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27611" y="0"/>
            <a:ext cx="9640389" cy="879566"/>
          </a:xfrm>
        </p:spPr>
        <p:txBody>
          <a:bodyPr>
            <a:noAutofit/>
          </a:bodyPr>
          <a:lstStyle/>
          <a:p>
            <a:br>
              <a:rPr lang="uk-UA" sz="4800" dirty="0"/>
            </a:br>
            <a:br>
              <a:rPr lang="uk-UA" sz="4800" dirty="0"/>
            </a:br>
            <a:br>
              <a:rPr lang="uk-UA" sz="4800" dirty="0"/>
            </a:br>
            <a:r>
              <a:rPr lang="uk-UA" sz="4800" dirty="0" err="1">
                <a:solidFill>
                  <a:srgbClr val="FFFF00"/>
                </a:solidFill>
              </a:rPr>
              <a:t>Оценка</a:t>
            </a:r>
            <a:r>
              <a:rPr lang="uk-UA" sz="4800" dirty="0">
                <a:solidFill>
                  <a:srgbClr val="FFFF00"/>
                </a:solidFill>
              </a:rPr>
              <a:t> </a:t>
            </a:r>
            <a:r>
              <a:rPr lang="uk-UA" sz="4800" dirty="0" err="1">
                <a:solidFill>
                  <a:srgbClr val="FFFF00"/>
                </a:solidFill>
              </a:rPr>
              <a:t>аневризмы</a:t>
            </a:r>
            <a:r>
              <a:rPr lang="uk-UA" sz="4800" dirty="0">
                <a:solidFill>
                  <a:srgbClr val="FFFF00"/>
                </a:solidFill>
              </a:rPr>
              <a:t> </a:t>
            </a:r>
            <a:r>
              <a:rPr lang="uk-UA" sz="4800" dirty="0" err="1">
                <a:solidFill>
                  <a:srgbClr val="FFFF00"/>
                </a:solidFill>
              </a:rPr>
              <a:t>брюшной</a:t>
            </a:r>
            <a:r>
              <a:rPr lang="uk-UA" sz="4800" dirty="0">
                <a:solidFill>
                  <a:srgbClr val="FFFF00"/>
                </a:solidFill>
              </a:rPr>
              <a:t> </a:t>
            </a:r>
            <a:r>
              <a:rPr lang="uk-UA" sz="4800" dirty="0" err="1">
                <a:solidFill>
                  <a:srgbClr val="FFFF00"/>
                </a:solidFill>
              </a:rPr>
              <a:t>аорты</a:t>
            </a:r>
            <a:endParaRPr lang="uk-UA" sz="4800" dirty="0">
              <a:solidFill>
                <a:srgbClr val="FFFF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254240" y="670560"/>
            <a:ext cx="4937760" cy="5982790"/>
          </a:xfrm>
        </p:spPr>
        <p:txBody>
          <a:bodyPr>
            <a:normAutofit fontScale="92500" lnSpcReduction="20000"/>
          </a:bodyPr>
          <a:lstStyle/>
          <a:p>
            <a:endParaRPr lang="uk-UA" dirty="0"/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Диаметр</a:t>
            </a:r>
          </a:p>
          <a:p>
            <a:pPr algn="l"/>
            <a:r>
              <a:rPr lang="ru-RU" dirty="0"/>
              <a:t>• Признаки угрозы перфорации</a:t>
            </a:r>
          </a:p>
          <a:p>
            <a:pPr algn="l"/>
            <a:r>
              <a:rPr lang="ru-RU" dirty="0"/>
              <a:t>• Признаки разрыва (нередко ограниченная перфорация)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Пенетрирующая язва?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Воспалительная аневризма (</a:t>
            </a:r>
            <a:r>
              <a:rPr lang="ru-RU" dirty="0" err="1"/>
              <a:t>перианевризмальный</a:t>
            </a:r>
            <a:r>
              <a:rPr lang="ru-RU" dirty="0"/>
              <a:t> фиброз)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Размер по длине аорты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Расстояние от аневризмы до начала почечных артерий (проксимальная шейка?)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Вовлечение в процесс висцеральных артерий или их стеноз 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/>
              <a:t>Вовлечение в процесс бифуркации аорты и подвздошных артерий</a:t>
            </a:r>
          </a:p>
          <a:p>
            <a:pPr algn="l"/>
            <a:r>
              <a:rPr lang="ru-RU" dirty="0"/>
              <a:t>•</a:t>
            </a:r>
            <a:r>
              <a:rPr lang="en-US" dirty="0"/>
              <a:t> </a:t>
            </a:r>
            <a:r>
              <a:rPr lang="ru-RU" dirty="0" err="1"/>
              <a:t>Ретроаортальная</a:t>
            </a:r>
            <a:r>
              <a:rPr lang="ru-RU" dirty="0"/>
              <a:t> левая почечная вена</a:t>
            </a:r>
          </a:p>
          <a:p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9" y="879566"/>
            <a:ext cx="7000243" cy="577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74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41" y="915781"/>
            <a:ext cx="3504096" cy="396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83" y="915781"/>
            <a:ext cx="3595918" cy="40550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13626" y="155643"/>
            <a:ext cx="8103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Аневризма </a:t>
            </a:r>
            <a:r>
              <a:rPr lang="uk-UA" sz="2800" dirty="0" err="1">
                <a:solidFill>
                  <a:srgbClr val="FFFF00"/>
                </a:solidFill>
              </a:rPr>
              <a:t>брюшной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аорты</a:t>
            </a:r>
            <a:r>
              <a:rPr lang="uk-UA" sz="2800" dirty="0">
                <a:solidFill>
                  <a:srgbClr val="FFFF00"/>
                </a:solidFill>
              </a:rPr>
              <a:t>. </a:t>
            </a:r>
            <a:r>
              <a:rPr lang="uk-UA" sz="2800" dirty="0" err="1">
                <a:solidFill>
                  <a:srgbClr val="FFFF00"/>
                </a:solidFill>
              </a:rPr>
              <a:t>Как</a:t>
            </a:r>
            <a:r>
              <a:rPr lang="uk-UA" sz="2800" dirty="0">
                <a:solidFill>
                  <a:srgbClr val="FFFF00"/>
                </a:solidFill>
              </a:rPr>
              <a:t> меряем?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9301" y="5605162"/>
            <a:ext cx="9241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Не так!                                                                                                                    Так!</a:t>
            </a:r>
          </a:p>
          <a:p>
            <a:r>
              <a:rPr lang="ru-RU" dirty="0"/>
              <a:t>                                                          Перпендикулярно кровотоку.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158" y="915780"/>
            <a:ext cx="3570931" cy="405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9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8" y="100436"/>
            <a:ext cx="7830511" cy="64949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8433881" y="870387"/>
            <a:ext cx="3492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После появления первых симптомов пациенты погибают:</a:t>
            </a:r>
            <a:endParaRPr lang="uk-U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00"/>
                </a:solidFill>
              </a:rPr>
              <a:t>30% </a:t>
            </a:r>
            <a:r>
              <a:rPr lang="ru-RU" sz="2400" dirty="0"/>
              <a:t>в течении месяца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00"/>
                </a:solidFill>
              </a:rPr>
              <a:t>80% </a:t>
            </a:r>
            <a:r>
              <a:rPr lang="ru-RU" sz="2400" dirty="0"/>
              <a:t>в течении года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8928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29" y="843390"/>
            <a:ext cx="6956474" cy="50544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1481" y="107004"/>
            <a:ext cx="6867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>
                <a:solidFill>
                  <a:srgbClr val="FFFF00"/>
                </a:solidFill>
              </a:rPr>
              <a:t>Расслаивающая</a:t>
            </a:r>
            <a:r>
              <a:rPr lang="uk-UA" sz="2400" dirty="0">
                <a:solidFill>
                  <a:srgbClr val="FFFF00"/>
                </a:solidFill>
              </a:rPr>
              <a:t> аневризма </a:t>
            </a:r>
            <a:r>
              <a:rPr lang="uk-UA" sz="2400" dirty="0" err="1">
                <a:solidFill>
                  <a:srgbClr val="FFFF00"/>
                </a:solidFill>
              </a:rPr>
              <a:t>грудной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 err="1">
                <a:solidFill>
                  <a:srgbClr val="FFFF00"/>
                </a:solidFill>
              </a:rPr>
              <a:t>аорты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0366" y="60144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Классификация расслоений грудной аорты DEBAKEY M.E., 1961 (тип I, II, </a:t>
            </a:r>
            <a:r>
              <a:rPr lang="ru-RU" dirty="0" err="1"/>
              <a:t>IIIa</a:t>
            </a:r>
            <a:r>
              <a:rPr lang="ru-RU" dirty="0"/>
              <a:t>, </a:t>
            </a:r>
            <a:r>
              <a:rPr lang="ru-RU" dirty="0" err="1"/>
              <a:t>IIIb</a:t>
            </a:r>
            <a:r>
              <a:rPr lang="ru-RU" dirty="0"/>
              <a:t>), DAILY P.O.,1970 (тип А и В 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6485" y="301557"/>
            <a:ext cx="426071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Классификация </a:t>
            </a:r>
            <a:r>
              <a:rPr lang="ru-RU" sz="2400" dirty="0" err="1">
                <a:solidFill>
                  <a:srgbClr val="FFFF00"/>
                </a:solidFill>
              </a:rPr>
              <a:t>De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Bakey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тип I </a:t>
            </a:r>
            <a:r>
              <a:rPr lang="ru-RU" sz="2000" dirty="0"/>
              <a:t>- местом возникновения разрыва является восходящая аорта, а расслоение распространяется на дугу и часто </a:t>
            </a:r>
            <a:r>
              <a:rPr lang="ru-RU" sz="2000" dirty="0" err="1"/>
              <a:t>дистальнее</a:t>
            </a:r>
            <a:r>
              <a:rPr lang="ru-RU" sz="2000" dirty="0"/>
              <a:t> - на грудной и брюшной отделы аорты; 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тип II </a:t>
            </a:r>
            <a:r>
              <a:rPr lang="ru-RU" sz="2000" dirty="0"/>
              <a:t>- разрыв локализуется в восходящей части, расслоение ограничено только восходящей аортой; </a:t>
            </a:r>
            <a:r>
              <a:rPr lang="ru-RU" sz="2000" dirty="0">
                <a:solidFill>
                  <a:srgbClr val="FFFF00"/>
                </a:solidFill>
              </a:rPr>
              <a:t>тип III </a:t>
            </a:r>
            <a:r>
              <a:rPr lang="ru-RU" sz="2000" dirty="0"/>
              <a:t>- разрыв интимы локализуется в нисходящей грудной аорте, распространяется чаще </a:t>
            </a:r>
            <a:r>
              <a:rPr lang="ru-RU" sz="2000" dirty="0" err="1"/>
              <a:t>антеградно</a:t>
            </a:r>
            <a:r>
              <a:rPr lang="ru-RU" sz="2000" dirty="0"/>
              <a:t> дистально, по нисходящей аорте на различном протяжении с вовлечением или только всего грудного отдела и/или и грудного, и брюшного отделов и редко - ретроградно на дугу и восходящую аорту.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083696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29" y="843390"/>
            <a:ext cx="6956474" cy="50544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1481" y="107004"/>
            <a:ext cx="6867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>
                <a:solidFill>
                  <a:srgbClr val="FFFF00"/>
                </a:solidFill>
              </a:rPr>
              <a:t>Расслаивающая</a:t>
            </a:r>
            <a:r>
              <a:rPr lang="uk-UA" sz="2400" dirty="0">
                <a:solidFill>
                  <a:srgbClr val="FFFF00"/>
                </a:solidFill>
              </a:rPr>
              <a:t> аневризма </a:t>
            </a:r>
            <a:r>
              <a:rPr lang="uk-UA" sz="2400" dirty="0" err="1">
                <a:solidFill>
                  <a:srgbClr val="FFFF00"/>
                </a:solidFill>
              </a:rPr>
              <a:t>грудной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 err="1">
                <a:solidFill>
                  <a:srgbClr val="FFFF00"/>
                </a:solidFill>
              </a:rPr>
              <a:t>аорты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0366" y="60144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Классификация расслоений грудной аорты DEBAKEY M.E., 1961 (тип I, II, </a:t>
            </a:r>
            <a:r>
              <a:rPr lang="ru-RU" dirty="0" err="1"/>
              <a:t>IIIa</a:t>
            </a:r>
            <a:r>
              <a:rPr lang="ru-RU" dirty="0"/>
              <a:t>, </a:t>
            </a:r>
            <a:r>
              <a:rPr lang="ru-RU" dirty="0" err="1"/>
              <a:t>IIIb</a:t>
            </a:r>
            <a:r>
              <a:rPr lang="ru-RU" dirty="0"/>
              <a:t>), DAILY P.O.,1970 (тип А и В 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82128" y="843390"/>
            <a:ext cx="41050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Классификация </a:t>
            </a:r>
            <a:r>
              <a:rPr lang="ru-RU" dirty="0" err="1">
                <a:solidFill>
                  <a:srgbClr val="FFFF00"/>
                </a:solidFill>
              </a:rPr>
              <a:t>De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Bakey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endParaRPr lang="ru-RU" dirty="0"/>
          </a:p>
          <a:p>
            <a:r>
              <a:rPr lang="ru-RU" dirty="0"/>
              <a:t>Частота выявлений:</a:t>
            </a:r>
          </a:p>
          <a:p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I типа </a:t>
            </a:r>
            <a:r>
              <a:rPr lang="ru-RU" dirty="0"/>
              <a:t>расслоения аорты составляет 24%, </a:t>
            </a:r>
          </a:p>
          <a:p>
            <a:r>
              <a:rPr lang="ru-RU" dirty="0">
                <a:solidFill>
                  <a:srgbClr val="FFFF00"/>
                </a:solidFill>
              </a:rPr>
              <a:t>II типа </a:t>
            </a:r>
            <a:r>
              <a:rPr lang="ru-RU" dirty="0"/>
              <a:t>- 21%, </a:t>
            </a:r>
          </a:p>
          <a:p>
            <a:r>
              <a:rPr lang="ru-RU" dirty="0">
                <a:solidFill>
                  <a:srgbClr val="FFFF00"/>
                </a:solidFill>
              </a:rPr>
              <a:t>III типа </a:t>
            </a:r>
            <a:r>
              <a:rPr lang="ru-RU" dirty="0"/>
              <a:t>- 55% от числа всех расслаивающих аневризм грудной части аорты. </a:t>
            </a:r>
          </a:p>
          <a:p>
            <a:r>
              <a:rPr lang="ru-RU" dirty="0">
                <a:solidFill>
                  <a:srgbClr val="FFFF00"/>
                </a:solidFill>
              </a:rPr>
              <a:t>Данные вскрытий свидетельствуют </a:t>
            </a:r>
            <a:r>
              <a:rPr lang="ru-RU" dirty="0"/>
              <a:t>о значительном преобладании расслаивающих аневризм I-II типа (80%), т.е. о высокой </a:t>
            </a:r>
            <a:r>
              <a:rPr lang="ru-RU" dirty="0" err="1"/>
              <a:t>догоспитальной</a:t>
            </a:r>
            <a:r>
              <a:rPr lang="ru-RU" dirty="0"/>
              <a:t> летальности больных с расслоением аневризм именно этих типов.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4550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6" y="311285"/>
            <a:ext cx="4513442" cy="47373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76281" y="953311"/>
            <a:ext cx="31517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Мешковидная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FF00"/>
                </a:solidFill>
              </a:rPr>
              <a:t>аневризма восходящей части аорты </a:t>
            </a:r>
            <a:r>
              <a:rPr lang="ru-RU" sz="2400" dirty="0"/>
              <a:t>с переходом на дугу и нисходящую часть </a:t>
            </a:r>
          </a:p>
          <a:p>
            <a:r>
              <a:rPr lang="ru-RU" sz="2400" dirty="0"/>
              <a:t>(I тип по </a:t>
            </a:r>
            <a:r>
              <a:rPr lang="ru-RU" sz="2400" dirty="0" err="1"/>
              <a:t>De</a:t>
            </a:r>
            <a:r>
              <a:rPr lang="ru-RU" sz="2400" dirty="0"/>
              <a:t> </a:t>
            </a:r>
            <a:r>
              <a:rPr lang="ru-RU" sz="2400" dirty="0" err="1"/>
              <a:t>Backey</a:t>
            </a:r>
            <a:r>
              <a:rPr lang="ru-RU" sz="2400" dirty="0"/>
              <a:t>)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6056" y="311284"/>
            <a:ext cx="4074233" cy="48930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4827" y="5301574"/>
            <a:ext cx="4328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Валентик</a:t>
            </a:r>
            <a:r>
              <a:rPr lang="ru-RU" dirty="0"/>
              <a:t> А. В. Отделение томографии, Отдел </a:t>
            </a:r>
            <a:r>
              <a:rPr lang="ru-RU" dirty="0" err="1"/>
              <a:t>ЛиФД</a:t>
            </a:r>
            <a:r>
              <a:rPr lang="ru-RU" dirty="0"/>
              <a:t>, ФГУ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26614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2474" y="251666"/>
            <a:ext cx="490927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Врожденная аневризма синуса </a:t>
            </a:r>
            <a:r>
              <a:rPr lang="ru-RU" sz="2400" dirty="0" err="1">
                <a:solidFill>
                  <a:srgbClr val="FFFF00"/>
                </a:solidFill>
              </a:rPr>
              <a:t>Вальсальвы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/>
              <a:t>(II тип по </a:t>
            </a:r>
            <a:r>
              <a:rPr lang="ru-RU" sz="2400" dirty="0" err="1"/>
              <a:t>De</a:t>
            </a:r>
            <a:r>
              <a:rPr lang="ru-RU" sz="2400" dirty="0"/>
              <a:t> </a:t>
            </a:r>
            <a:r>
              <a:rPr lang="ru-RU" sz="2400" dirty="0" err="1"/>
              <a:t>Backey</a:t>
            </a:r>
            <a:r>
              <a:rPr lang="ru-RU" sz="2400" dirty="0"/>
              <a:t>)</a:t>
            </a:r>
            <a:endParaRPr lang="ru-RU" sz="2400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/>
              <a:t>Мешотчатое или пальцеобразное расширение либо выпячивание аортальной стенки синуса, нередко сопровождающееся прорывом в предлежащие полости сердца. </a:t>
            </a:r>
          </a:p>
          <a:p>
            <a:pPr marL="285750" indent="-285750">
              <a:buFontTx/>
              <a:buChar char="-"/>
            </a:pPr>
            <a:r>
              <a:rPr lang="ru-RU" dirty="0"/>
              <a:t> Особенностью врожденных </a:t>
            </a:r>
            <a:r>
              <a:rPr lang="ru-RU" dirty="0">
                <a:solidFill>
                  <a:srgbClr val="FFFF00"/>
                </a:solidFill>
              </a:rPr>
              <a:t>АСВ </a:t>
            </a:r>
            <a:r>
              <a:rPr lang="ru-RU" dirty="0"/>
              <a:t>является их мешотчатая или пальцеобразная форма и выпячивание в смежные отделы сердца.</a:t>
            </a:r>
          </a:p>
          <a:p>
            <a:pPr marL="285750" indent="-285750">
              <a:buFontTx/>
              <a:buChar char="-"/>
            </a:pPr>
            <a:r>
              <a:rPr lang="ru-RU" dirty="0"/>
              <a:t>Чаще всего аневризма заканчивается одним или несколькими перфорационными отверстиями, приводящими к сообщению корня аорты с соответствующей камерой сердца. Размеры аневризмы бывают в пределах 0,8-3см.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82" y="0"/>
            <a:ext cx="7055691" cy="61406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782" y="6293796"/>
            <a:ext cx="63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err="1"/>
              <a:t>Валентик</a:t>
            </a:r>
            <a:r>
              <a:rPr lang="ru-RU" dirty="0"/>
              <a:t> А. В. Отделение томографии, Отдел </a:t>
            </a:r>
            <a:r>
              <a:rPr lang="ru-RU" dirty="0" err="1"/>
              <a:t>ЛиФД</a:t>
            </a:r>
            <a:r>
              <a:rPr lang="ru-RU" dirty="0"/>
              <a:t>, ФГУ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0342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5217" y="155643"/>
            <a:ext cx="1055451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Аневризма восходящего отдела аорты без расслоения</a:t>
            </a:r>
          </a:p>
          <a:p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92" y="902601"/>
            <a:ext cx="5300680" cy="54398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10527" y="1196502"/>
            <a:ext cx="2451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(II тип по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Backey</a:t>
            </a:r>
            <a:r>
              <a:rPr lang="ru-RU" dirty="0"/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9373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243191"/>
            <a:ext cx="67218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FF00"/>
                </a:solidFill>
                <a:latin typeface="NexusSans"/>
              </a:rPr>
              <a:t>Аневризма брюшной аорты </a:t>
            </a:r>
            <a:r>
              <a:rPr lang="ru-RU" sz="2800" dirty="0">
                <a:latin typeface="NexusSans"/>
              </a:rPr>
              <a:t>делят  на острые и хронические в зависимости от продолжительности заболевания.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NexusSans"/>
              </a:rPr>
              <a:t> Острое расслоение аорты чаще всего локализовано в восходящей аорте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NexusSans"/>
              </a:rPr>
              <a:t>Данные вскрытий продемонстрировали триаду  предрасполагающих факторов :</a:t>
            </a:r>
          </a:p>
          <a:p>
            <a:r>
              <a:rPr lang="ru-RU" sz="2800" dirty="0">
                <a:latin typeface="NexusSans"/>
              </a:rPr>
              <a:t>-   гипертензия, 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NexusSans"/>
              </a:rPr>
              <a:t> BAV ,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NexusSans"/>
              </a:rPr>
              <a:t> Болезнь </a:t>
            </a:r>
            <a:r>
              <a:rPr lang="ru-RU" sz="2800" dirty="0" err="1">
                <a:latin typeface="NexusSans"/>
              </a:rPr>
              <a:t>Марфана</a:t>
            </a:r>
            <a:r>
              <a:rPr lang="ru-RU" sz="2800" dirty="0">
                <a:latin typeface="NexusSans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070" y="119899"/>
            <a:ext cx="2229675" cy="549041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554494" y="5720039"/>
            <a:ext cx="6517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(I тип по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Backey</a:t>
            </a:r>
            <a:r>
              <a:rPr lang="ru-RU" dirty="0"/>
              <a:t>)</a:t>
            </a:r>
            <a:endParaRPr lang="uk-UA" dirty="0"/>
          </a:p>
          <a:p>
            <a:r>
              <a:rPr lang="ru-RU" dirty="0">
                <a:latin typeface="NexusSans"/>
              </a:rPr>
              <a:t>МРТ-изображение </a:t>
            </a:r>
            <a:r>
              <a:rPr lang="ru-RU" dirty="0" err="1">
                <a:latin typeface="NexusSans"/>
              </a:rPr>
              <a:t>дисекции</a:t>
            </a:r>
            <a:r>
              <a:rPr lang="ru-RU" dirty="0">
                <a:latin typeface="NexusSans"/>
              </a:rPr>
              <a:t> типа В.</a:t>
            </a:r>
          </a:p>
          <a:p>
            <a:r>
              <a:rPr lang="ru-RU" dirty="0">
                <a:latin typeface="NexusSans"/>
              </a:rPr>
              <a:t>От </a:t>
            </a:r>
            <a:r>
              <a:rPr lang="ru-RU" dirty="0" err="1">
                <a:latin typeface="NexusSans"/>
              </a:rPr>
              <a:t>Малдера</a:t>
            </a:r>
            <a:r>
              <a:rPr lang="ru-RU" dirty="0">
                <a:latin typeface="NexusSans"/>
              </a:rPr>
              <a:t> </a:t>
            </a:r>
            <a:r>
              <a:rPr lang="en-US" dirty="0">
                <a:latin typeface="NexusSans"/>
              </a:rPr>
              <a:t>DJM</a:t>
            </a:r>
            <a:endParaRPr lang="ru-RU" dirty="0">
              <a:latin typeface="NexusSans"/>
            </a:endParaRPr>
          </a:p>
          <a:p>
            <a:r>
              <a:rPr lang="ru-RU" dirty="0">
                <a:latin typeface="NexusSans"/>
              </a:rPr>
              <a:t>Дистальная аорта при с-</a:t>
            </a:r>
            <a:r>
              <a:rPr lang="ru-RU" dirty="0" err="1">
                <a:latin typeface="NexusSans"/>
              </a:rPr>
              <a:t>ме</a:t>
            </a:r>
            <a:r>
              <a:rPr lang="ru-RU" dirty="0">
                <a:latin typeface="NexusSans"/>
              </a:rPr>
              <a:t> </a:t>
            </a:r>
            <a:r>
              <a:rPr lang="ru-RU" dirty="0" err="1">
                <a:latin typeface="NexusSans"/>
              </a:rPr>
              <a:t>Марфана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1180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01557" y="535021"/>
            <a:ext cx="714010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FF00"/>
                </a:solidFill>
              </a:rPr>
              <a:t>Синдром </a:t>
            </a:r>
            <a:r>
              <a:rPr lang="ru-RU" sz="2400" dirty="0" err="1">
                <a:solidFill>
                  <a:srgbClr val="FFFF00"/>
                </a:solidFill>
              </a:rPr>
              <a:t>Марфана</a:t>
            </a:r>
            <a:r>
              <a:rPr lang="ru-RU" sz="2400" dirty="0"/>
              <a:t> - аутосомно-доминантное заболевание</a:t>
            </a:r>
          </a:p>
          <a:p>
            <a:r>
              <a:rPr lang="ru-RU" sz="2400" dirty="0"/>
              <a:t> соединительной ткани, в первую очередь поражающее глазную, сердечно-сосудистую и костно-мышечную системы.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 30% случаев может быть результатом спорадических мутаций.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Поражает от 4 до 6 человек на 100 000 человек.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Многочисленные вопросы остались </a:t>
            </a:r>
            <a:r>
              <a:rPr lang="ru-RU" sz="2400" dirty="0">
                <a:solidFill>
                  <a:srgbClr val="FFFF00"/>
                </a:solidFill>
              </a:rPr>
              <a:t>без ответа </a:t>
            </a:r>
            <a:r>
              <a:rPr lang="ru-RU" sz="2400" dirty="0"/>
              <a:t>: о точной этиологии слабости связок, мышечной гипотонии и скелетных изменений, которые характеризуют это расстройство.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 разное время этим  недугом страдали </a:t>
            </a:r>
            <a:r>
              <a:rPr lang="ru-RU" sz="2400" dirty="0" err="1"/>
              <a:t>Никколо</a:t>
            </a:r>
            <a:r>
              <a:rPr lang="ru-RU" sz="2400" dirty="0"/>
              <a:t> Паганини, Сергей Рахманинов и королева Шотландии Мария. </a:t>
            </a:r>
            <a:endParaRPr lang="uk-UA" sz="2400" dirty="0"/>
          </a:p>
        </p:txBody>
      </p:sp>
      <p:pic>
        <p:nvPicPr>
          <p:cNvPr id="9" name="Рисунок 8" descr="https://ars.els-cdn.com/content/image/3-s2.0-B9781416002369001516-f140-03-9781416002369.jpg?_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987" y="107004"/>
            <a:ext cx="3069914" cy="258755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8472791" y="2859932"/>
            <a:ext cx="3579779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7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uk-UA" sz="24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Знак </a:t>
            </a:r>
            <a:r>
              <a:rPr lang="uk-UA" sz="2400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запястья</a:t>
            </a:r>
            <a:r>
              <a:rPr lang="uk-UA" sz="24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»: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запястье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захватывается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контрлатеральной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рукой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её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большой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палец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перекрывает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концевую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 фалангу 5-й </a:t>
            </a:r>
            <a:r>
              <a:rPr lang="uk-UA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пальца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uk-UA" sz="17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1600" i="1" dirty="0"/>
              <a:t> От </a:t>
            </a:r>
            <a:r>
              <a:rPr lang="ru-RU" sz="1600" i="1" dirty="0" err="1"/>
              <a:t>Zitelli</a:t>
            </a:r>
            <a:r>
              <a:rPr lang="ru-RU" sz="1600" i="1" dirty="0"/>
              <a:t> BJ: Изображение месяца. </a:t>
            </a:r>
            <a:r>
              <a:rPr lang="ru-RU" sz="1600" i="1" dirty="0" err="1"/>
              <a:t>Arch</a:t>
            </a:r>
            <a:r>
              <a:rPr lang="ru-RU" sz="1600" i="1" dirty="0"/>
              <a:t> </a:t>
            </a:r>
            <a:r>
              <a:rPr lang="ru-RU" sz="1600" i="1" dirty="0" err="1"/>
              <a:t>Pediatr</a:t>
            </a:r>
            <a:r>
              <a:rPr lang="ru-RU" sz="1600" i="1" dirty="0"/>
              <a:t> </a:t>
            </a:r>
            <a:r>
              <a:rPr lang="ru-RU" sz="1600" i="1" dirty="0" err="1"/>
              <a:t>Adolesc</a:t>
            </a:r>
            <a:r>
              <a:rPr lang="ru-RU" sz="1600" i="1" dirty="0"/>
              <a:t> </a:t>
            </a:r>
            <a:r>
              <a:rPr lang="ru-RU" sz="1600" i="1" dirty="0" err="1"/>
              <a:t>Med</a:t>
            </a:r>
            <a:r>
              <a:rPr lang="ru-RU" sz="1600" i="1" dirty="0"/>
              <a:t> 2005; 159: 721-723.)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60314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687" y="365125"/>
            <a:ext cx="10657114" cy="1376589"/>
          </a:xfrm>
        </p:spPr>
        <p:txBody>
          <a:bodyPr>
            <a:normAutofit/>
          </a:bodyPr>
          <a:lstStyle/>
          <a:p>
            <a:br>
              <a:rPr lang="uk-UA" sz="2400" dirty="0"/>
            </a:br>
            <a:endParaRPr lang="uk-UA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5310" y="645736"/>
            <a:ext cx="8016873" cy="6016322"/>
          </a:xfrm>
        </p:spPr>
        <p:txBody>
          <a:bodyPr>
            <a:noAutofit/>
          </a:bodyPr>
          <a:lstStyle/>
          <a:p>
            <a:r>
              <a:rPr lang="uk-UA" sz="3600" dirty="0"/>
              <a:t>Атеросклероз 90%</a:t>
            </a:r>
          </a:p>
          <a:p>
            <a:r>
              <a:rPr lang="uk-UA" sz="3600" dirty="0" err="1"/>
              <a:t>Закрытая</a:t>
            </a:r>
            <a:r>
              <a:rPr lang="uk-UA" sz="3600" dirty="0"/>
              <a:t> травма</a:t>
            </a:r>
          </a:p>
          <a:p>
            <a:r>
              <a:rPr lang="uk-UA" sz="3600" dirty="0" err="1"/>
              <a:t>Специфические</a:t>
            </a:r>
            <a:r>
              <a:rPr lang="uk-UA" sz="3600" dirty="0"/>
              <a:t> </a:t>
            </a:r>
            <a:r>
              <a:rPr lang="uk-UA" sz="3600" dirty="0" err="1"/>
              <a:t>инфекционные</a:t>
            </a:r>
            <a:r>
              <a:rPr lang="uk-UA" sz="3600" dirty="0"/>
              <a:t> </a:t>
            </a:r>
            <a:r>
              <a:rPr lang="uk-UA" sz="3600" dirty="0" err="1"/>
              <a:t>заболевания</a:t>
            </a:r>
            <a:r>
              <a:rPr lang="uk-UA" sz="3600" dirty="0"/>
              <a:t> (</a:t>
            </a:r>
            <a:r>
              <a:rPr lang="uk-UA" sz="3600" dirty="0" err="1"/>
              <a:t>сифилис</a:t>
            </a:r>
            <a:r>
              <a:rPr lang="uk-UA" sz="3600" dirty="0"/>
              <a:t>, ревматизм, </a:t>
            </a:r>
            <a:r>
              <a:rPr lang="uk-UA" sz="3600" dirty="0" err="1"/>
              <a:t>туберкулез</a:t>
            </a:r>
            <a:r>
              <a:rPr lang="uk-UA" sz="3600" dirty="0"/>
              <a:t>)</a:t>
            </a:r>
          </a:p>
          <a:p>
            <a:r>
              <a:rPr lang="uk-UA" sz="3600" dirty="0" err="1"/>
              <a:t>Неспецифические</a:t>
            </a:r>
            <a:r>
              <a:rPr lang="uk-UA" sz="3600" dirty="0"/>
              <a:t> </a:t>
            </a:r>
            <a:r>
              <a:rPr lang="uk-UA" sz="3600" dirty="0" err="1"/>
              <a:t>инфекционные</a:t>
            </a:r>
            <a:r>
              <a:rPr lang="uk-UA" sz="3600" dirty="0"/>
              <a:t> </a:t>
            </a:r>
            <a:r>
              <a:rPr lang="uk-UA" sz="3600" dirty="0" err="1"/>
              <a:t>заболевания</a:t>
            </a:r>
            <a:endParaRPr lang="uk-UA" sz="3600" dirty="0"/>
          </a:p>
          <a:p>
            <a:r>
              <a:rPr lang="uk-UA" sz="3600" dirty="0" err="1"/>
              <a:t>Нарушение</a:t>
            </a:r>
            <a:r>
              <a:rPr lang="uk-UA" sz="3600" dirty="0"/>
              <a:t> </a:t>
            </a:r>
            <a:r>
              <a:rPr lang="uk-UA" sz="3600" dirty="0" err="1"/>
              <a:t>развития</a:t>
            </a:r>
            <a:r>
              <a:rPr lang="uk-UA" sz="3600" dirty="0"/>
              <a:t> </a:t>
            </a:r>
            <a:r>
              <a:rPr lang="uk-UA" sz="3600" dirty="0" err="1"/>
              <a:t>аортальной</a:t>
            </a:r>
            <a:r>
              <a:rPr lang="uk-UA" sz="3600" dirty="0"/>
              <a:t> </a:t>
            </a:r>
            <a:r>
              <a:rPr lang="uk-UA" sz="3600" dirty="0" err="1"/>
              <a:t>стенки</a:t>
            </a:r>
            <a:r>
              <a:rPr lang="uk-UA" sz="3600" dirty="0"/>
              <a:t>, </a:t>
            </a:r>
            <a:r>
              <a:rPr lang="uk-UA" sz="3600" dirty="0" err="1"/>
              <a:t>ангиодисплазия</a:t>
            </a:r>
            <a:r>
              <a:rPr lang="uk-UA" sz="3600" dirty="0"/>
              <a:t> (синдром </a:t>
            </a:r>
            <a:r>
              <a:rPr lang="uk-UA" sz="3600" dirty="0" err="1"/>
              <a:t>Марфана</a:t>
            </a:r>
            <a:r>
              <a:rPr lang="uk-UA" sz="3600" dirty="0"/>
              <a:t>)</a:t>
            </a:r>
          </a:p>
          <a:p>
            <a:r>
              <a:rPr lang="uk-UA" sz="3600" dirty="0" err="1"/>
              <a:t>Неспецифический</a:t>
            </a:r>
            <a:r>
              <a:rPr lang="en-US" sz="3600" dirty="0"/>
              <a:t> </a:t>
            </a:r>
            <a:r>
              <a:rPr lang="ru-RU" sz="3600" dirty="0"/>
              <a:t>а</a:t>
            </a:r>
            <a:r>
              <a:rPr lang="uk-UA" sz="3600" dirty="0" err="1"/>
              <a:t>ортоартериит</a:t>
            </a:r>
            <a:r>
              <a:rPr lang="uk-UA" sz="3600" dirty="0"/>
              <a:t> травма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61509" y="60960"/>
            <a:ext cx="6723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Причины</a:t>
            </a:r>
            <a:r>
              <a:rPr lang="uk-UA" sz="3200" dirty="0"/>
              <a:t> </a:t>
            </a:r>
            <a:r>
              <a:rPr lang="uk-UA" sz="3200" dirty="0" err="1"/>
              <a:t>образования</a:t>
            </a:r>
            <a:r>
              <a:rPr lang="uk-UA" sz="3200" dirty="0"/>
              <a:t> </a:t>
            </a:r>
            <a:r>
              <a:rPr lang="uk-UA" sz="3200" dirty="0" err="1"/>
              <a:t>аневризмы</a:t>
            </a:r>
            <a:endParaRPr lang="uk-UA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36" y="1027611"/>
            <a:ext cx="4741537" cy="501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54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32" y="390617"/>
            <a:ext cx="5101193" cy="1300071"/>
          </a:xfrm>
        </p:spPr>
        <p:txBody>
          <a:bodyPr>
            <a:normAutofit fontScale="90000"/>
          </a:bodyPr>
          <a:lstStyle/>
          <a:p>
            <a:r>
              <a:rPr lang="uk-UA" dirty="0" err="1">
                <a:solidFill>
                  <a:srgbClr val="FFFF00"/>
                </a:solidFill>
              </a:rPr>
              <a:t>Морфологические</a:t>
            </a:r>
            <a:r>
              <a:rPr lang="uk-UA" dirty="0">
                <a:solidFill>
                  <a:srgbClr val="FFFF00"/>
                </a:solidFill>
              </a:rPr>
              <a:t> </a:t>
            </a:r>
            <a:r>
              <a:rPr lang="uk-UA" dirty="0" err="1">
                <a:solidFill>
                  <a:srgbClr val="FFFF00"/>
                </a:solidFill>
              </a:rPr>
              <a:t>изменения</a:t>
            </a:r>
            <a:br>
              <a:rPr lang="ru-RU" dirty="0">
                <a:solidFill>
                  <a:srgbClr val="FFFF00"/>
                </a:solidFill>
              </a:rPr>
            </a:b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8451542" y="1021394"/>
            <a:ext cx="3675355" cy="5155569"/>
          </a:xfrm>
        </p:spPr>
        <p:txBody>
          <a:bodyPr>
            <a:normAutofit/>
          </a:bodyPr>
          <a:lstStyle/>
          <a:p>
            <a:endParaRPr lang="uk-UA" dirty="0"/>
          </a:p>
          <a:p>
            <a:r>
              <a:rPr lang="uk-UA" sz="4000" dirty="0" err="1"/>
              <a:t>Мешковидные</a:t>
            </a:r>
            <a:endParaRPr lang="uk-UA" sz="4000" dirty="0"/>
          </a:p>
          <a:p>
            <a:pPr marL="0" indent="0">
              <a:buNone/>
            </a:pPr>
            <a:r>
              <a:rPr lang="uk-UA" sz="4000" dirty="0"/>
              <a:t>• </a:t>
            </a:r>
            <a:r>
              <a:rPr lang="uk-UA" sz="4000" dirty="0" err="1"/>
              <a:t>Диффузные</a:t>
            </a:r>
            <a:endParaRPr lang="uk-UA" sz="4000" dirty="0"/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6532" y="878889"/>
            <a:ext cx="4110361" cy="34928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4000" dirty="0"/>
          </a:p>
          <a:p>
            <a:r>
              <a:rPr lang="uk-UA" sz="4000" dirty="0" err="1"/>
              <a:t>Истинные</a:t>
            </a:r>
            <a:endParaRPr lang="uk-UA" sz="4000" dirty="0"/>
          </a:p>
          <a:p>
            <a:r>
              <a:rPr lang="uk-UA" sz="4000" dirty="0" err="1"/>
              <a:t>Ложные</a:t>
            </a:r>
            <a:endParaRPr lang="uk-UA" sz="4000" dirty="0"/>
          </a:p>
          <a:p>
            <a:r>
              <a:rPr lang="uk-UA" sz="4000" dirty="0" err="1"/>
              <a:t>Расслаивающие</a:t>
            </a:r>
            <a:endParaRPr lang="uk-UA" sz="4000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37468" y="313508"/>
            <a:ext cx="4661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FFFF00"/>
                </a:solidFill>
              </a:rPr>
              <a:t>По </a:t>
            </a:r>
            <a:r>
              <a:rPr lang="uk-UA" sz="4000" dirty="0" err="1">
                <a:solidFill>
                  <a:srgbClr val="FFFF00"/>
                </a:solidFill>
              </a:rPr>
              <a:t>форме</a:t>
            </a:r>
            <a:endParaRPr lang="uk-UA" sz="4000" dirty="0">
              <a:solidFill>
                <a:srgbClr val="FFFF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93" y="1021394"/>
            <a:ext cx="4141217" cy="54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69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" y="374469"/>
            <a:ext cx="7053942" cy="6483531"/>
          </a:xfrm>
        </p:spPr>
        <p:txBody>
          <a:bodyPr>
            <a:normAutofit/>
          </a:bodyPr>
          <a:lstStyle/>
          <a:p>
            <a:endParaRPr lang="uk-UA" dirty="0"/>
          </a:p>
          <a:p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en-US" dirty="0"/>
              <a:t>I</a:t>
            </a:r>
            <a:r>
              <a:rPr lang="ru-RU" dirty="0"/>
              <a:t> </a:t>
            </a:r>
            <a:r>
              <a:rPr lang="uk-UA" dirty="0"/>
              <a:t>тип– аневризма проксимального сегмента </a:t>
            </a:r>
            <a:r>
              <a:rPr lang="uk-UA" dirty="0" err="1"/>
              <a:t>брюшной</a:t>
            </a:r>
            <a:r>
              <a:rPr lang="uk-UA" dirty="0"/>
              <a:t> </a:t>
            </a:r>
            <a:r>
              <a:rPr lang="uk-UA" dirty="0" err="1"/>
              <a:t>аорты</a:t>
            </a:r>
            <a:r>
              <a:rPr lang="uk-UA" dirty="0"/>
              <a:t> с </a:t>
            </a:r>
            <a:r>
              <a:rPr lang="uk-UA" dirty="0" err="1"/>
              <a:t>вовлечением</a:t>
            </a:r>
            <a:r>
              <a:rPr lang="uk-UA" dirty="0"/>
              <a:t> </a:t>
            </a:r>
            <a:r>
              <a:rPr lang="uk-UA" dirty="0" err="1"/>
              <a:t>висцеральных</a:t>
            </a:r>
            <a:r>
              <a:rPr lang="uk-UA" dirty="0"/>
              <a:t> </a:t>
            </a:r>
            <a:r>
              <a:rPr lang="uk-UA" dirty="0" err="1"/>
              <a:t>ветвей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en-US" dirty="0"/>
              <a:t>II</a:t>
            </a:r>
            <a:r>
              <a:rPr lang="ru-RU" dirty="0"/>
              <a:t> </a:t>
            </a:r>
            <a:r>
              <a:rPr lang="uk-UA" dirty="0"/>
              <a:t>тип-аневризма </a:t>
            </a:r>
            <a:r>
              <a:rPr lang="uk-UA" dirty="0" err="1"/>
              <a:t>инфраренального</a:t>
            </a:r>
            <a:r>
              <a:rPr lang="uk-UA" dirty="0"/>
              <a:t> сегмента с </a:t>
            </a:r>
            <a:r>
              <a:rPr lang="uk-UA" dirty="0" err="1"/>
              <a:t>вовлечением</a:t>
            </a:r>
            <a:r>
              <a:rPr lang="uk-UA" dirty="0"/>
              <a:t> </a:t>
            </a:r>
            <a:r>
              <a:rPr lang="uk-UA" dirty="0" err="1"/>
              <a:t>бифуркации</a:t>
            </a:r>
            <a:endParaRPr lang="uk-UA" dirty="0"/>
          </a:p>
          <a:p>
            <a:r>
              <a:rPr lang="en-US" dirty="0"/>
              <a:t>III </a:t>
            </a:r>
            <a:r>
              <a:rPr lang="uk-UA" dirty="0"/>
              <a:t>тип-аневризма </a:t>
            </a:r>
            <a:r>
              <a:rPr lang="uk-UA" dirty="0" err="1"/>
              <a:t>инфраренального</a:t>
            </a:r>
            <a:r>
              <a:rPr lang="uk-UA" dirty="0"/>
              <a:t> сегмента с </a:t>
            </a:r>
            <a:r>
              <a:rPr lang="uk-UA" dirty="0" err="1"/>
              <a:t>вовлечением</a:t>
            </a:r>
            <a:r>
              <a:rPr lang="uk-UA" dirty="0"/>
              <a:t> </a:t>
            </a:r>
            <a:r>
              <a:rPr lang="uk-UA" dirty="0" err="1"/>
              <a:t>бифуркации</a:t>
            </a:r>
            <a:r>
              <a:rPr lang="uk-UA" dirty="0"/>
              <a:t> и </a:t>
            </a:r>
            <a:r>
              <a:rPr lang="uk-UA" dirty="0" err="1"/>
              <a:t>подвздошных</a:t>
            </a:r>
            <a:r>
              <a:rPr lang="uk-UA" dirty="0"/>
              <a:t> </a:t>
            </a:r>
            <a:r>
              <a:rPr lang="uk-UA" dirty="0" err="1"/>
              <a:t>артерий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• </a:t>
            </a:r>
            <a:r>
              <a:rPr lang="en-US" dirty="0"/>
              <a:t>IV</a:t>
            </a:r>
            <a:r>
              <a:rPr lang="ru-RU" dirty="0"/>
              <a:t> </a:t>
            </a:r>
            <a:r>
              <a:rPr lang="uk-UA" dirty="0"/>
              <a:t>тип-</a:t>
            </a:r>
            <a:r>
              <a:rPr lang="uk-UA" dirty="0" err="1"/>
              <a:t>тотальное</a:t>
            </a:r>
            <a:r>
              <a:rPr lang="uk-UA" dirty="0"/>
              <a:t> </a:t>
            </a:r>
            <a:r>
              <a:rPr lang="uk-UA" dirty="0" err="1"/>
              <a:t>поражение</a:t>
            </a:r>
            <a:r>
              <a:rPr lang="uk-UA" dirty="0"/>
              <a:t> </a:t>
            </a:r>
            <a:r>
              <a:rPr lang="uk-UA" dirty="0" err="1"/>
              <a:t>брюшной</a:t>
            </a:r>
            <a:r>
              <a:rPr lang="uk-UA" dirty="0"/>
              <a:t> </a:t>
            </a:r>
            <a:r>
              <a:rPr lang="uk-UA" dirty="0" err="1"/>
              <a:t>аорты</a:t>
            </a:r>
            <a:r>
              <a:rPr lang="uk-UA" dirty="0"/>
              <a:t> 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i="1" dirty="0">
              <a:solidFill>
                <a:srgbClr val="FFFF00"/>
              </a:solidFill>
            </a:endParaRPr>
          </a:p>
        </p:txBody>
      </p:sp>
      <p:pic>
        <p:nvPicPr>
          <p:cNvPr id="4" name="Picture 2" descr="ÐÐ°ÑÑÐ¸Ð½ÐºÐ¸ Ð¿Ð¾ Ð·Ð°Ð¿ÑÐ¾ÑÑ ÑÐ°Ð·ÑÑÐ² Ð°Ð½ÐµÐ²ÑÐ¸Ð·Ð¼Ñ Ð°Ð¾ÑÑÑ ÐÐ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47" y="1461719"/>
            <a:ext cx="4880014" cy="385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7017" y="113211"/>
            <a:ext cx="11190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sz="5400" dirty="0">
                <a:solidFill>
                  <a:srgbClr val="FFFF00"/>
                </a:solidFill>
              </a:rPr>
              <a:t>По </a:t>
            </a:r>
            <a:r>
              <a:rPr lang="uk-UA" sz="5400" dirty="0" err="1">
                <a:solidFill>
                  <a:srgbClr val="FFFF00"/>
                </a:solidFill>
              </a:rPr>
              <a:t>локализации</a:t>
            </a:r>
            <a:r>
              <a:rPr lang="uk-UA" sz="5400" dirty="0">
                <a:solidFill>
                  <a:srgbClr val="FFFF00"/>
                </a:solidFill>
              </a:rPr>
              <a:t> 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uk-UA" sz="5400" dirty="0">
                <a:solidFill>
                  <a:srgbClr val="FFFF00"/>
                </a:solidFill>
              </a:rPr>
              <a:t> (</a:t>
            </a:r>
            <a:r>
              <a:rPr lang="uk-UA" sz="5400" dirty="0" err="1">
                <a:solidFill>
                  <a:srgbClr val="FFFF00"/>
                </a:solidFill>
              </a:rPr>
              <a:t>Покровский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uk-UA" sz="5400" dirty="0">
                <a:solidFill>
                  <a:srgbClr val="FFFF00"/>
                </a:solidFill>
              </a:rPr>
              <a:t>А. В.)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7158446" y="5274336"/>
            <a:ext cx="4880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            II </a:t>
            </a:r>
            <a:r>
              <a:rPr lang="uk-UA" dirty="0">
                <a:solidFill>
                  <a:srgbClr val="FFFF00"/>
                </a:solidFill>
              </a:rPr>
              <a:t>тип</a:t>
            </a:r>
            <a:r>
              <a:rPr lang="en-US" dirty="0">
                <a:solidFill>
                  <a:srgbClr val="FFFF00"/>
                </a:solidFill>
              </a:rPr>
              <a:t>                                                  III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тип</a:t>
            </a:r>
          </a:p>
        </p:txBody>
      </p:sp>
    </p:spTree>
    <p:extLst>
      <p:ext uri="{BB962C8B-B14F-4D97-AF65-F5344CB8AC3E}">
        <p14:creationId xmlns:p14="http://schemas.microsoft.com/office/powerpoint/2010/main" val="2454003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4294967295"/>
          </p:nvPr>
        </p:nvSpPr>
        <p:spPr>
          <a:xfrm>
            <a:off x="87086" y="182880"/>
            <a:ext cx="6973388" cy="6675119"/>
          </a:xfrm>
        </p:spPr>
        <p:txBody>
          <a:bodyPr>
            <a:normAutofit fontScale="25000" lnSpcReduction="20000"/>
          </a:bodyPr>
          <a:lstStyle/>
          <a:p>
            <a:endParaRPr lang="uk-UA" sz="16000" dirty="0"/>
          </a:p>
          <a:p>
            <a:pPr marL="0" indent="0">
              <a:buNone/>
            </a:pPr>
            <a:r>
              <a:rPr lang="ru-RU" sz="16000" dirty="0">
                <a:solidFill>
                  <a:srgbClr val="FFFF00"/>
                </a:solidFill>
              </a:rPr>
              <a:t>       По размеру </a:t>
            </a:r>
          </a:p>
          <a:p>
            <a:pPr marL="0" indent="0">
              <a:buNone/>
            </a:pPr>
            <a:r>
              <a:rPr lang="ru-RU" sz="16000" dirty="0">
                <a:solidFill>
                  <a:srgbClr val="FFFF00"/>
                </a:solidFill>
              </a:rPr>
              <a:t>     [А.А. Спиридонов]</a:t>
            </a:r>
          </a:p>
          <a:p>
            <a:pPr marL="0" indent="0">
              <a:buNone/>
            </a:pPr>
            <a:endParaRPr lang="ru-RU" sz="16000" dirty="0">
              <a:solidFill>
                <a:srgbClr val="FFFF00"/>
              </a:solidFill>
            </a:endParaRPr>
          </a:p>
          <a:p>
            <a:r>
              <a:rPr lang="ru-RU" sz="16000" dirty="0"/>
              <a:t>Малая-диаметр3-5 см</a:t>
            </a:r>
          </a:p>
          <a:p>
            <a:r>
              <a:rPr lang="ru-RU" sz="16000" dirty="0"/>
              <a:t>Средняя-5-7 см</a:t>
            </a:r>
          </a:p>
          <a:p>
            <a:r>
              <a:rPr lang="ru-RU" sz="16000" dirty="0"/>
              <a:t>Большая-более7 см  </a:t>
            </a:r>
          </a:p>
          <a:p>
            <a:r>
              <a:rPr lang="ru-RU" sz="16000" dirty="0"/>
              <a:t>Гигантская-диаметр 8-10 </a:t>
            </a:r>
          </a:p>
          <a:p>
            <a:pPr marL="0" indent="0">
              <a:buNone/>
            </a:pPr>
            <a:r>
              <a:rPr lang="ru-RU" sz="16000" dirty="0"/>
              <a:t>  раз превышает диаметр    </a:t>
            </a:r>
            <a:r>
              <a:rPr lang="ru-RU" sz="16000" dirty="0" err="1"/>
              <a:t>инфраренального</a:t>
            </a:r>
            <a:r>
              <a:rPr lang="ru-RU" sz="16000" dirty="0"/>
              <a:t> отдела</a:t>
            </a:r>
          </a:p>
          <a:p>
            <a:pPr marL="0" indent="0">
              <a:buNone/>
            </a:pPr>
            <a:r>
              <a:rPr lang="ru-RU" sz="16000" dirty="0"/>
              <a:t>  аорты </a:t>
            </a:r>
          </a:p>
          <a:p>
            <a:pPr marL="0" indent="0">
              <a:buNone/>
            </a:pPr>
            <a:endParaRPr lang="uk-UA" sz="8000" dirty="0"/>
          </a:p>
          <a:p>
            <a:pPr marL="0" indent="0">
              <a:buNone/>
            </a:pPr>
            <a:endParaRPr lang="ru-RU" sz="8000" dirty="0"/>
          </a:p>
          <a:p>
            <a:endParaRPr lang="ru-RU" sz="3600" dirty="0"/>
          </a:p>
          <a:p>
            <a:endParaRPr lang="ru-RU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      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      </a:t>
            </a:r>
          </a:p>
          <a:p>
            <a:pPr marL="0" indent="0">
              <a:buNone/>
            </a:pPr>
            <a:r>
              <a:rPr lang="uk-UA" sz="2800" dirty="0"/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657" y="468086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13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4023361" y="477650"/>
            <a:ext cx="435428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rgbClr val="FFFF00"/>
                </a:solidFill>
              </a:rPr>
              <a:t>Аневризма аорты</a:t>
            </a:r>
            <a:endParaRPr lang="uk-UA" sz="29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3" y="654667"/>
            <a:ext cx="3684699" cy="4817806"/>
          </a:xfrm>
          <a:prstGeom prst="rect">
            <a:avLst/>
          </a:prstGeom>
        </p:spPr>
      </p:pic>
      <p:pic>
        <p:nvPicPr>
          <p:cNvPr id="3076" name="Picture 4" descr="ÐÐ¸Ð°Ð³Ð½Ð¾ÑÑÐ¸ÐºÐ° Ð°Ð½ÐµÐ²ÑÐ¸Ð·Ð¼Ñ Ð°Ð¾ÑÑÑ. ÐÐ¾Ð¼Ð¿ÑÑÑÐµÑÐ½Ð°Ñ ÑÐ¾Ð¼Ð¾Ð³ÑÐ°Ñ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151" y="3799415"/>
            <a:ext cx="3396653" cy="243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49188" y="1193075"/>
            <a:ext cx="4632963" cy="5389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Разрыв  брюшной аорты- является хирургически неотложной ситуацией.</a:t>
            </a:r>
          </a:p>
          <a:p>
            <a:r>
              <a:rPr lang="ru-RU" sz="2000" dirty="0"/>
              <a:t>    Классическая триада -боль, гипотония и пульсирующая масса наблюдается только у 25-50% пациентов.</a:t>
            </a:r>
          </a:p>
          <a:p>
            <a:r>
              <a:rPr lang="ru-RU" sz="2000" dirty="0"/>
              <a:t>  Аневризматический разрыв возникает, когда механическое напряжение пре-</a:t>
            </a:r>
            <a:r>
              <a:rPr lang="ru-RU" sz="2000" dirty="0" err="1"/>
              <a:t>вышает</a:t>
            </a:r>
            <a:r>
              <a:rPr lang="ru-RU" sz="2000" dirty="0"/>
              <a:t> силу стенки. </a:t>
            </a:r>
          </a:p>
          <a:p>
            <a:r>
              <a:rPr lang="ru-RU" sz="2000" dirty="0"/>
              <a:t>   Аневризматическое напряжение стенки аорты и диаметр аневризмы являются значимым предиктором предстоящего разрыва.</a:t>
            </a:r>
          </a:p>
          <a:p>
            <a:r>
              <a:rPr lang="ru-RU" sz="2000" dirty="0"/>
              <a:t>    По частоте встречаемости:</a:t>
            </a:r>
          </a:p>
          <a:p>
            <a:r>
              <a:rPr lang="ru-RU" sz="2000" dirty="0"/>
              <a:t>        -  внутрибрюшинный разрыв  20%,</a:t>
            </a:r>
          </a:p>
          <a:p>
            <a:r>
              <a:rPr lang="ru-RU" sz="2000" dirty="0"/>
              <a:t>        -  забрюшинный разрыв  80%.</a:t>
            </a:r>
          </a:p>
          <a:p>
            <a:endParaRPr lang="ru-RU" sz="20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905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1142" y="165463"/>
            <a:ext cx="589570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rgbClr val="FFFF00"/>
                </a:solidFill>
              </a:rPr>
              <a:t>Разрыв аневризмы  брюшной аорты</a:t>
            </a:r>
            <a:endParaRPr lang="uk-UA" sz="29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6451" y="704072"/>
            <a:ext cx="495622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 </a:t>
            </a:r>
            <a:r>
              <a:rPr lang="ru-RU" sz="2000" dirty="0">
                <a:solidFill>
                  <a:srgbClr val="FFFF00"/>
                </a:solidFill>
              </a:rPr>
              <a:t>Обзорная рентгенограмма ОБП </a:t>
            </a:r>
            <a:r>
              <a:rPr lang="ru-RU" sz="2000" dirty="0"/>
              <a:t>не являются чувствительным способом  обнаружения. При разрыве кальцифицированной  аневризмы аорты ее можно заподозрить по  «размыванию» контура  </a:t>
            </a:r>
            <a:r>
              <a:rPr lang="en-US" sz="2000" dirty="0"/>
              <a:t>m. Psoas</a:t>
            </a:r>
            <a:r>
              <a:rPr lang="ru-RU" sz="2000" dirty="0"/>
              <a:t> в случае забрюшинного кровоизлияния.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      УЗИ- признаки :</a:t>
            </a:r>
          </a:p>
          <a:p>
            <a:r>
              <a:rPr lang="ru-RU" sz="2000" dirty="0"/>
              <a:t>-    фокальная дилатация аорты (аневризма),</a:t>
            </a:r>
          </a:p>
          <a:p>
            <a:pPr marL="342900" indent="-342900">
              <a:buFontTx/>
              <a:buChar char="-"/>
            </a:pPr>
            <a:r>
              <a:rPr lang="ru-RU" sz="2000" dirty="0" err="1"/>
              <a:t>периаортальная</a:t>
            </a:r>
            <a:r>
              <a:rPr lang="ru-RU" sz="2000" dirty="0"/>
              <a:t> жидкость,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свободная внутрибрюшинная жидкость , 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забрюшинная жидкость ( представляет собой  забрюшинное кровоизлияние).</a:t>
            </a:r>
          </a:p>
          <a:p>
            <a:endParaRPr lang="ru-RU" sz="2000" dirty="0"/>
          </a:p>
          <a:p>
            <a:endParaRPr lang="ru-RU" dirty="0">
              <a:latin typeface="Open Sans"/>
            </a:endParaRPr>
          </a:p>
          <a:p>
            <a:endParaRPr lang="ru-RU" b="0" i="0" dirty="0">
              <a:effectLst/>
              <a:latin typeface="Open San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3" y="522514"/>
            <a:ext cx="2703980" cy="2360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1" y="2953296"/>
            <a:ext cx="2695957" cy="2364415"/>
          </a:xfrm>
          <a:prstGeom prst="rect">
            <a:avLst/>
          </a:prstGeom>
        </p:spPr>
      </p:pic>
      <p:pic>
        <p:nvPicPr>
          <p:cNvPr id="4098" name="Picture 2" descr="https://images.radiopaedia.org/images/563646/52efde963dcd4b55f4d31f81c386d8_big_galle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304" y="815644"/>
            <a:ext cx="4033118" cy="466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92304" y="5483437"/>
            <a:ext cx="4033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pen Sans"/>
              </a:rPr>
              <a:t>КТ-реконструкция. Разрыв аневризмы брюшной аорты , вторичная </a:t>
            </a:r>
            <a:r>
              <a:rPr lang="ru-RU" sz="1600" dirty="0" err="1">
                <a:latin typeface="Open Sans"/>
              </a:rPr>
              <a:t>ретроперитонеальная</a:t>
            </a:r>
            <a:r>
              <a:rPr lang="ru-RU" sz="1600" dirty="0">
                <a:latin typeface="Open Sans"/>
              </a:rPr>
              <a:t> гематома слева.</a:t>
            </a:r>
            <a:endParaRPr lang="uk-UA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6813" y="5387876"/>
            <a:ext cx="38191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КТ-аксиальный скан. Артериальная фаза.</a:t>
            </a:r>
          </a:p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Аневризма-красные стрелки, с-м клюва по передней стенке-место разрыва.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Ретроперитонеальная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гематома справа –желтые стрелки.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m. Psoas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синяя стрелка.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2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1142" y="165463"/>
            <a:ext cx="589570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rgbClr val="FFFF00"/>
                </a:solidFill>
              </a:rPr>
              <a:t>Разрыв аневризмы  брюшной аорты</a:t>
            </a:r>
            <a:endParaRPr lang="uk-UA" sz="29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1473" y="704072"/>
            <a:ext cx="4421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 </a:t>
            </a:r>
          </a:p>
          <a:p>
            <a:endParaRPr lang="ru-RU" dirty="0">
              <a:latin typeface="Open Sans"/>
            </a:endParaRPr>
          </a:p>
          <a:p>
            <a:endParaRPr lang="ru-RU" b="0" i="0" dirty="0">
              <a:effectLst/>
              <a:latin typeface="Open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49784" y="5442857"/>
            <a:ext cx="7875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pen Sans"/>
              </a:rPr>
              <a:t>КТ-реконструкции. Разрыв веретенообразной аневризмы брюшной аорты ,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Экстравазация контраста( признак продолженного кровотечения) , с-м клюва по правой боковой  стенке-место разрыва. Вторичная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ретроперитонеальная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гематома справа.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dirty="0">
                <a:latin typeface="Open Sans"/>
              </a:rPr>
              <a:t>.</a:t>
            </a:r>
            <a:endParaRPr lang="uk-UA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6270" y="4859383"/>
            <a:ext cx="39067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КТ-аксиальный скан. Артериальная фаза.</a:t>
            </a:r>
          </a:p>
          <a:p>
            <a:r>
              <a:rPr lang="ru-RU" sz="1600" dirty="0">
                <a:latin typeface="Open Sans"/>
              </a:rPr>
              <a:t>Разрыв веретенообразной аневризмы брюшной аорты ,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кровоизлияние внутри тромба ( стрелка),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экстравазация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контраста , с-м клюва по правой боковой  стенке-место разрыва.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Ретроперитонеальная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гематома справа.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9" y="1011163"/>
            <a:ext cx="3657471" cy="36479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201" y="686759"/>
            <a:ext cx="4116859" cy="45820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942" y="1011163"/>
            <a:ext cx="3610479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28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9" y="562032"/>
            <a:ext cx="3524742" cy="3086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009" y="562032"/>
            <a:ext cx="3791479" cy="31341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277" y="562032"/>
            <a:ext cx="2981741" cy="38391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9" y="3913769"/>
            <a:ext cx="3962953" cy="27054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35" y="3804216"/>
            <a:ext cx="3143689" cy="29245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15589" y="1"/>
            <a:ext cx="91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rgbClr val="FFFF00"/>
                </a:solidFill>
              </a:rPr>
              <a:t>Псевдоаневризма</a:t>
            </a:r>
            <a:r>
              <a:rPr lang="ru-RU" sz="3200" dirty="0">
                <a:solidFill>
                  <a:srgbClr val="FFFF00"/>
                </a:solidFill>
              </a:rPr>
              <a:t>  брюшной аорты</a:t>
            </a:r>
            <a:endParaRPr lang="uk-UA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23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77" y="954107"/>
            <a:ext cx="7652237" cy="50801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39694" y="0"/>
            <a:ext cx="62548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Торакоабдоминальная аневризма </a:t>
            </a:r>
          </a:p>
          <a:p>
            <a:pPr algn="ctr"/>
            <a:r>
              <a:rPr lang="en-US" sz="2800" dirty="0"/>
              <a:t>I </a:t>
            </a:r>
            <a:r>
              <a:rPr lang="uk-UA" sz="2800" dirty="0"/>
              <a:t>тип по </a:t>
            </a:r>
            <a:r>
              <a:rPr lang="en-US" sz="2800" dirty="0"/>
              <a:t>De</a:t>
            </a:r>
            <a:r>
              <a:rPr lang="ru-RU" sz="2800" dirty="0"/>
              <a:t> </a:t>
            </a:r>
            <a:r>
              <a:rPr lang="en-US" sz="2800" dirty="0" err="1"/>
              <a:t>Backey</a:t>
            </a:r>
            <a:endParaRPr lang="uk-UA" sz="2800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439693" y="6085843"/>
            <a:ext cx="7412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Валентик</a:t>
            </a:r>
            <a:r>
              <a:rPr lang="ru-RU" dirty="0"/>
              <a:t> А. В. Отделение томографии, Отдел </a:t>
            </a:r>
            <a:r>
              <a:rPr lang="ru-RU" dirty="0" err="1"/>
              <a:t>ЛиФД</a:t>
            </a:r>
            <a:r>
              <a:rPr lang="ru-RU" dirty="0"/>
              <a:t>, ФГУ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7193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86" y="94834"/>
            <a:ext cx="5389367" cy="54266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233463" y="5521462"/>
            <a:ext cx="3161490" cy="95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Валентик</a:t>
            </a:r>
            <a:r>
              <a:rPr lang="ru-RU" dirty="0"/>
              <a:t> А. В. Отделение томографии, Отдел </a:t>
            </a:r>
            <a:r>
              <a:rPr lang="ru-RU" dirty="0" err="1"/>
              <a:t>ЛиФД</a:t>
            </a:r>
            <a:r>
              <a:rPr lang="ru-RU" dirty="0"/>
              <a:t>, ФГУ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79786" y="581217"/>
            <a:ext cx="55836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Торакоабдоминальная расслаивающаяся аневризма </a:t>
            </a:r>
          </a:p>
          <a:p>
            <a:pPr algn="ctr"/>
            <a:r>
              <a:rPr lang="en-US" sz="2800" dirty="0"/>
              <a:t>I </a:t>
            </a:r>
            <a:r>
              <a:rPr lang="uk-UA" sz="2800" dirty="0"/>
              <a:t>тип по </a:t>
            </a:r>
            <a:r>
              <a:rPr lang="en-US" sz="2800" dirty="0"/>
              <a:t>De</a:t>
            </a:r>
            <a:r>
              <a:rPr lang="ru-RU" sz="2800" dirty="0"/>
              <a:t> </a:t>
            </a:r>
            <a:r>
              <a:rPr lang="en-US" sz="2800" dirty="0" err="1"/>
              <a:t>Backey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811" y="2370404"/>
            <a:ext cx="3456431" cy="38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97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136" y="1442352"/>
            <a:ext cx="8512534" cy="4712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38136" y="116732"/>
            <a:ext cx="107296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Расслаивающаяся аневризма нисходящего отдела грудной аорты и брюшной аорты </a:t>
            </a:r>
            <a:r>
              <a:rPr lang="en-US" sz="3200" dirty="0"/>
              <a:t>III </a:t>
            </a:r>
            <a:r>
              <a:rPr lang="uk-UA" sz="3200" dirty="0"/>
              <a:t>тип по </a:t>
            </a:r>
            <a:r>
              <a:rPr lang="en-US" sz="3200" dirty="0"/>
              <a:t>De</a:t>
            </a:r>
            <a:r>
              <a:rPr lang="ru-RU" sz="3200" dirty="0"/>
              <a:t> </a:t>
            </a:r>
            <a:r>
              <a:rPr lang="en-US" sz="3200" dirty="0" err="1"/>
              <a:t>Backey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109594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3660" y="197346"/>
            <a:ext cx="1116735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FF00"/>
                </a:solidFill>
              </a:rPr>
              <a:t>Варианты течения расслоения аорты</a:t>
            </a:r>
          </a:p>
          <a:p>
            <a:r>
              <a:rPr lang="ru-RU" dirty="0"/>
              <a:t> </a:t>
            </a:r>
            <a:r>
              <a:rPr lang="ru-RU" sz="2400" dirty="0"/>
              <a:t>1.Ложный просвет аорты полностью заполняется тромбом и при отсутствии симптомов компрессии соседних органов может наступить "самоизлечение«. 2.Расслоение стенки аорты прекращается на том или ином уровне аорты с неизмененной стенкой, однако всегда имеется опасность расширения ложного просвета аорты с последующим разрывом наружных стенок аорты. </a:t>
            </a:r>
          </a:p>
          <a:p>
            <a:r>
              <a:rPr lang="ru-RU" sz="2400" dirty="0"/>
              <a:t>3.Вторичный - дистальный - разрыв внутренней оболочки аорты с образованием дистальной </a:t>
            </a:r>
            <a:r>
              <a:rPr lang="ru-RU" sz="2400" dirty="0" err="1"/>
              <a:t>фенестрации</a:t>
            </a:r>
            <a:r>
              <a:rPr lang="ru-RU" sz="2400" dirty="0"/>
              <a:t>. Вторая </a:t>
            </a:r>
            <a:r>
              <a:rPr lang="ru-RU" sz="2400" dirty="0" err="1"/>
              <a:t>фенестрация</a:t>
            </a:r>
            <a:r>
              <a:rPr lang="ru-RU" sz="2400" dirty="0"/>
              <a:t> снижает "напряженность" </a:t>
            </a:r>
            <a:r>
              <a:rPr lang="ru-RU" sz="2400" dirty="0" err="1"/>
              <a:t>внутристеночной</a:t>
            </a:r>
            <a:r>
              <a:rPr lang="ru-RU" sz="2400" dirty="0"/>
              <a:t> гематомы и прекращает процесс более дистального расслоения стенки аорты. Однако это важно только в период острой стадии развития процесса. В хронической стадии фактор сохранения кровотока по ложному просвету аорты всегда создает опасность увеличения его размеров и разрыва, даже в случае устранения проксимальной </a:t>
            </a:r>
            <a:r>
              <a:rPr lang="ru-RU" sz="2400" dirty="0" err="1"/>
              <a:t>фенестрации</a:t>
            </a:r>
            <a:r>
              <a:rPr lang="ru-RU" sz="2400" dirty="0"/>
              <a:t> оперативным путем. </a:t>
            </a:r>
          </a:p>
          <a:p>
            <a:r>
              <a:rPr lang="ru-RU" sz="2400" dirty="0"/>
              <a:t>4.Летальный исход либо вследствие разрыва стенки аорты и внутреннего кровотечения, либо вследствие острой окклюзии магистральных артерий, снабжающих кровью миокард, мозг, почки, органы брюшной полости.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726834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12860" y="0"/>
            <a:ext cx="64980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Истинный просвет и ложный просвет  аневризмы аорты можно отличить</a:t>
            </a:r>
          </a:p>
          <a:p>
            <a:r>
              <a:rPr lang="ru-RU" sz="2400" dirty="0"/>
              <a:t>• Благодаря медленному кровотоку ложный просвет часто шире. </a:t>
            </a:r>
          </a:p>
          <a:p>
            <a:r>
              <a:rPr lang="ru-RU" sz="2400" dirty="0"/>
              <a:t>• Компрессия истинного просвета наблюдается примерно в 80% случаев. </a:t>
            </a:r>
          </a:p>
          <a:p>
            <a:r>
              <a:rPr lang="ru-RU" sz="2400" dirty="0"/>
              <a:t>• Ложный просвет имеет более высокую склонность к тромбозу</a:t>
            </a:r>
          </a:p>
          <a:p>
            <a:r>
              <a:rPr lang="ru-RU" sz="2400" dirty="0"/>
              <a:t>• Медленный кровоток ведет к задержке контрастирования ложного просвета в начале сканирования и к более длительному контрастированию в конце </a:t>
            </a:r>
          </a:p>
          <a:p>
            <a:r>
              <a:rPr lang="ru-RU" sz="2400" dirty="0"/>
              <a:t>• Ложный просвет может образовать острый угол на стыке между мембраной интимы и стенкой аорты (симптом клюва )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" y="0"/>
            <a:ext cx="4749891" cy="54603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5643" y="5660979"/>
            <a:ext cx="4610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Грудная  аневризма </a:t>
            </a:r>
            <a:r>
              <a:rPr lang="en-US" dirty="0"/>
              <a:t>II </a:t>
            </a:r>
            <a:r>
              <a:rPr lang="uk-UA" dirty="0"/>
              <a:t>тип по </a:t>
            </a:r>
            <a:r>
              <a:rPr lang="en-US" dirty="0" err="1"/>
              <a:t>DeBackey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065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0205" y="486383"/>
            <a:ext cx="76264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Истинный просвет и ложный просвет можно отличить </a:t>
            </a:r>
          </a:p>
          <a:p>
            <a:r>
              <a:rPr lang="ru-RU" sz="2400" dirty="0"/>
              <a:t>• Когда один просвет окутывает другой просвет в дуге аорты, внутренний просвет всегда истинный.</a:t>
            </a:r>
          </a:p>
          <a:p>
            <a:r>
              <a:rPr lang="ru-RU" sz="2400" dirty="0"/>
              <a:t> • Внешняя стенка ложного просвета тоньше, чем истинного просвета. </a:t>
            </a:r>
          </a:p>
          <a:p>
            <a:r>
              <a:rPr lang="ru-RU" sz="2400" dirty="0"/>
              <a:t>• Ложный просвет может перекрываться паутиной эластических волокон </a:t>
            </a:r>
          </a:p>
          <a:p>
            <a:r>
              <a:rPr lang="ru-RU" sz="2400" dirty="0"/>
              <a:t>• Так как атеросклеротические </a:t>
            </a:r>
            <a:r>
              <a:rPr lang="ru-RU" sz="2400" dirty="0" err="1"/>
              <a:t>кальцификаты</a:t>
            </a:r>
            <a:r>
              <a:rPr lang="ru-RU" sz="2400" dirty="0"/>
              <a:t> локализуются в интиме, </a:t>
            </a:r>
            <a:r>
              <a:rPr lang="ru-RU" sz="2400" dirty="0" err="1"/>
              <a:t>кальцификаты</a:t>
            </a:r>
            <a:r>
              <a:rPr lang="ru-RU" sz="2400" dirty="0"/>
              <a:t> внешней стенки и эксцентрические </a:t>
            </a:r>
            <a:r>
              <a:rPr lang="ru-RU" sz="2400" dirty="0" err="1"/>
              <a:t>кальцификаты</a:t>
            </a:r>
            <a:r>
              <a:rPr lang="ru-RU" sz="2400" dirty="0"/>
              <a:t> лоскута интимы являются показателями истинного просвета.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906054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" y="269966"/>
            <a:ext cx="120526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Разрыв   брюшной аорты с образование аорто-</a:t>
            </a:r>
            <a:r>
              <a:rPr lang="ru-RU" sz="3200" dirty="0" err="1">
                <a:solidFill>
                  <a:srgbClr val="FFFF00"/>
                </a:solidFill>
              </a:rPr>
              <a:t>кавального</a:t>
            </a:r>
            <a:r>
              <a:rPr lang="ru-RU" sz="3200" dirty="0">
                <a:solidFill>
                  <a:srgbClr val="FFFF00"/>
                </a:solidFill>
              </a:rPr>
              <a:t> соустья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3" y="1348500"/>
            <a:ext cx="3010320" cy="34294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38" y="1225376"/>
            <a:ext cx="2546200" cy="35526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733" y="1225376"/>
            <a:ext cx="3248478" cy="35437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93073" y="5146568"/>
            <a:ext cx="10380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Нижняя полая вена интимно прилежит к аневризматическому мешку. </a:t>
            </a:r>
          </a:p>
          <a:p>
            <a:r>
              <a:rPr lang="ru-RU" dirty="0"/>
              <a:t>В артериальную фазу контраст из аорты попадает в </a:t>
            </a:r>
            <a:r>
              <a:rPr lang="en-US" dirty="0"/>
              <a:t>IVC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8646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77143" y="113212"/>
            <a:ext cx="8795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6" y="4103869"/>
            <a:ext cx="4637493" cy="263494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484583" y="4951982"/>
            <a:ext cx="2334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309463" y="862149"/>
            <a:ext cx="26386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Аксиальный скан. Натив.</a:t>
            </a:r>
          </a:p>
          <a:p>
            <a:r>
              <a:rPr lang="ru-RU" dirty="0"/>
              <a:t>Локальный разрыв кальцинации стенки  брюшной аортой по правой боковой стенке.</a:t>
            </a:r>
          </a:p>
          <a:p>
            <a:r>
              <a:rPr lang="ru-RU" dirty="0"/>
              <a:t>Минимальная </a:t>
            </a:r>
            <a:r>
              <a:rPr lang="ru-RU" dirty="0" err="1"/>
              <a:t>парааортальная</a:t>
            </a:r>
            <a:r>
              <a:rPr lang="ru-RU" dirty="0"/>
              <a:t> гематома.</a:t>
            </a:r>
          </a:p>
          <a:p>
            <a:r>
              <a:rPr lang="ru-RU" dirty="0"/>
              <a:t>Контуры </a:t>
            </a:r>
            <a:r>
              <a:rPr lang="en-US" dirty="0"/>
              <a:t>m. psoas</a:t>
            </a:r>
            <a:r>
              <a:rPr lang="ru-RU" dirty="0"/>
              <a:t> симметричные с обеих сторон.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9" y="753993"/>
            <a:ext cx="4655366" cy="3192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935" y="753993"/>
            <a:ext cx="3839111" cy="262926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10800000" flipV="1">
            <a:off x="5386934" y="4029164"/>
            <a:ext cx="37570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Аксиальный скан. Натив. Через 5 дней.</a:t>
            </a:r>
          </a:p>
          <a:p>
            <a:r>
              <a:rPr lang="ru-RU" dirty="0"/>
              <a:t>Локальный разрыв кальцинации стенки  брюшной аортой по правой боковой стенке, изменение положения </a:t>
            </a:r>
            <a:r>
              <a:rPr lang="ru-RU" dirty="0" err="1"/>
              <a:t>кальцинатов</a:t>
            </a:r>
            <a:r>
              <a:rPr lang="ru-RU" dirty="0"/>
              <a:t>.</a:t>
            </a:r>
          </a:p>
          <a:p>
            <a:r>
              <a:rPr lang="ru-RU" dirty="0"/>
              <a:t>Минимальная гематома.</a:t>
            </a:r>
          </a:p>
          <a:p>
            <a:r>
              <a:rPr lang="ru-RU" dirty="0"/>
              <a:t>Контуры </a:t>
            </a:r>
            <a:r>
              <a:rPr lang="en-US" dirty="0"/>
              <a:t>m. psoas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справа нечеткие.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4272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Предикторы разрыва  брюшной аорты, доступные при КТ 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Размер аневризмы больше 5 см</a:t>
            </a:r>
          </a:p>
          <a:p>
            <a:pPr marL="0" indent="0">
              <a:buNone/>
            </a:pPr>
            <a:r>
              <a:rPr lang="ru-RU" dirty="0"/>
              <a:t>   ( средняя и более)</a:t>
            </a:r>
          </a:p>
          <a:p>
            <a:r>
              <a:rPr lang="ru-RU" dirty="0"/>
              <a:t>Увеличение размеров аневризмы более 6 мм за 1 год</a:t>
            </a:r>
          </a:p>
          <a:p>
            <a:r>
              <a:rPr lang="ru-RU" dirty="0"/>
              <a:t>Мешотчатая форма аневризмы</a:t>
            </a:r>
          </a:p>
          <a:p>
            <a:r>
              <a:rPr lang="ru-RU" dirty="0" err="1"/>
              <a:t>Интрамуральная</a:t>
            </a:r>
            <a:r>
              <a:rPr lang="ru-RU" dirty="0"/>
              <a:t> гематома</a:t>
            </a:r>
          </a:p>
          <a:p>
            <a:r>
              <a:rPr lang="ru-RU" dirty="0"/>
              <a:t>Пенетрирующая атеросклеротическая бляшка</a:t>
            </a:r>
          </a:p>
          <a:p>
            <a:r>
              <a:rPr lang="ru-RU" dirty="0"/>
              <a:t>Локальное расслоение</a:t>
            </a:r>
          </a:p>
          <a:p>
            <a:r>
              <a:rPr lang="ru-RU" dirty="0"/>
              <a:t>Признаки формирования аорто-кишечного соустья</a:t>
            </a:r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Синдром драпирующей аорты</a:t>
            </a:r>
          </a:p>
          <a:p>
            <a:r>
              <a:rPr lang="ru-RU" dirty="0"/>
              <a:t>Отек и инфильтрация </a:t>
            </a:r>
            <a:r>
              <a:rPr lang="ru-RU" dirty="0" err="1"/>
              <a:t>парааортальной</a:t>
            </a:r>
            <a:r>
              <a:rPr lang="ru-RU" dirty="0"/>
              <a:t> жировой клетчатки</a:t>
            </a:r>
            <a:r>
              <a:rPr lang="en-US" dirty="0"/>
              <a:t> ( </a:t>
            </a:r>
            <a:r>
              <a:rPr lang="en-US" dirty="0" err="1"/>
              <a:t>Periaortic</a:t>
            </a:r>
            <a:r>
              <a:rPr lang="en-US" dirty="0"/>
              <a:t> </a:t>
            </a:r>
            <a:r>
              <a:rPr lang="en-US" dirty="0" err="1"/>
              <a:t>strading</a:t>
            </a:r>
            <a:r>
              <a:rPr lang="en-US" dirty="0"/>
              <a:t> sing)</a:t>
            </a:r>
          </a:p>
          <a:p>
            <a:r>
              <a:rPr lang="ru-RU" dirty="0"/>
              <a:t>Признаки деградации пристеночного тромба ( </a:t>
            </a:r>
            <a:r>
              <a:rPr lang="ru-RU" dirty="0" err="1"/>
              <a:t>фисура</a:t>
            </a:r>
            <a:r>
              <a:rPr lang="ru-RU" dirty="0"/>
              <a:t>, с-м серпа, вымывание тромба)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21128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101" y="211656"/>
            <a:ext cx="1724266" cy="32008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9" y="211656"/>
            <a:ext cx="5629446" cy="32550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151223" y="629666"/>
            <a:ext cx="3971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Мешотчатая форма аневризмы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9" y="3718560"/>
            <a:ext cx="4387890" cy="29478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367" y="3718560"/>
            <a:ext cx="4348387" cy="292131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10800000" flipV="1">
            <a:off x="9422674" y="3856133"/>
            <a:ext cx="27693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Интрамуральная</a:t>
            </a:r>
            <a:r>
              <a:rPr lang="ru-RU" sz="2800" dirty="0"/>
              <a:t> гематома</a:t>
            </a:r>
          </a:p>
        </p:txBody>
      </p:sp>
    </p:spTree>
    <p:extLst>
      <p:ext uri="{BB962C8B-B14F-4D97-AF65-F5344CB8AC3E}">
        <p14:creationId xmlns:p14="http://schemas.microsoft.com/office/powerpoint/2010/main" val="33167728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" y="3798333"/>
            <a:ext cx="4389698" cy="3068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85852" y="269966"/>
            <a:ext cx="8786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539"/>
            <a:ext cx="4389698" cy="30007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484583" y="4951982"/>
            <a:ext cx="23342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Аксиальный скан. Натив.</a:t>
            </a:r>
          </a:p>
          <a:p>
            <a:r>
              <a:rPr lang="ru-RU" dirty="0"/>
              <a:t>Отсутствие жировой прослойки между брюшной аортой и телом позвонка.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7110369" y="3862449"/>
            <a:ext cx="48377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Аксиальный скан. Натив.</a:t>
            </a:r>
          </a:p>
          <a:p>
            <a:r>
              <a:rPr lang="ru-RU" dirty="0"/>
              <a:t>Локальный разрыв кальцинации стенки  брюшной аортой по правой боковой стенке.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27" y="793248"/>
            <a:ext cx="4655366" cy="319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26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7" y="829211"/>
            <a:ext cx="4925112" cy="30960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64823" y="182880"/>
            <a:ext cx="9196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54" y="829211"/>
            <a:ext cx="4239217" cy="4229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6862" y="4284617"/>
            <a:ext cx="50569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Пенетрация</a:t>
            </a:r>
            <a:r>
              <a:rPr lang="ru-RU" dirty="0"/>
              <a:t> тромба по </a:t>
            </a:r>
            <a:r>
              <a:rPr lang="ru-RU" dirty="0" err="1"/>
              <a:t>передне</a:t>
            </a:r>
            <a:r>
              <a:rPr lang="ru-RU" dirty="0"/>
              <a:t>-правому контуру, утолщение стенки аорты, контуры ее нечеткие ( драпировка), жировая прослойка между аортой и телом позвонка четко не определяется. Слева « размыт» контур </a:t>
            </a:r>
            <a:r>
              <a:rPr lang="en-US" dirty="0"/>
              <a:t>m. psoas</a:t>
            </a:r>
            <a:r>
              <a:rPr lang="ru-RU" dirty="0"/>
              <a:t> 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3903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29" y="706695"/>
            <a:ext cx="3686689" cy="60968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1977" y="121920"/>
            <a:ext cx="918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64" y="749563"/>
            <a:ext cx="4048690" cy="60111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49486" y="1820091"/>
            <a:ext cx="32570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Отек и инфильтрация </a:t>
            </a:r>
            <a:r>
              <a:rPr lang="ru-RU" sz="2800" dirty="0" err="1"/>
              <a:t>парааортальной</a:t>
            </a:r>
            <a:r>
              <a:rPr lang="ru-RU" sz="2800" dirty="0"/>
              <a:t> жировой клетчатки</a:t>
            </a:r>
            <a:r>
              <a:rPr lang="en-US" sz="2800" dirty="0"/>
              <a:t> ( </a:t>
            </a:r>
            <a:r>
              <a:rPr lang="en-US" sz="2800" dirty="0" err="1"/>
              <a:t>Periaortic</a:t>
            </a:r>
            <a:r>
              <a:rPr lang="en-US" sz="2800" dirty="0"/>
              <a:t> </a:t>
            </a:r>
            <a:r>
              <a:rPr lang="en-US" sz="2800" dirty="0" err="1"/>
              <a:t>strading</a:t>
            </a:r>
            <a:r>
              <a:rPr lang="en-US" sz="2800" dirty="0"/>
              <a:t> sing)</a:t>
            </a:r>
          </a:p>
        </p:txBody>
      </p:sp>
    </p:spTree>
    <p:extLst>
      <p:ext uri="{BB962C8B-B14F-4D97-AF65-F5344CB8AC3E}">
        <p14:creationId xmlns:p14="http://schemas.microsoft.com/office/powerpoint/2010/main" val="3273664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2537" y="126759"/>
            <a:ext cx="82992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" y="126758"/>
            <a:ext cx="2351314" cy="20584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203"/>
            <a:ext cx="3291840" cy="21909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6201"/>
            <a:ext cx="3291840" cy="24196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20984" y="1197125"/>
            <a:ext cx="3117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Признаки деградации пристеночного тромба :  </a:t>
            </a:r>
            <a:r>
              <a:rPr lang="ru-RU" dirty="0" err="1"/>
              <a:t>фисурализация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91839" y="6295795"/>
            <a:ext cx="7724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Kim-</a:t>
            </a:r>
            <a:r>
              <a:rPr lang="en-US" dirty="0" err="1"/>
              <a:t>Nhien</a:t>
            </a:r>
            <a:r>
              <a:rPr lang="en-US" dirty="0"/>
              <a:t> Yu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en-US" dirty="0" err="1"/>
              <a:t>Youri</a:t>
            </a:r>
            <a:r>
              <a:rPr lang="en-US" dirty="0"/>
              <a:t> </a:t>
            </a:r>
            <a:r>
              <a:rPr lang="en-US" dirty="0" err="1"/>
              <a:t>Kaitoukov</a:t>
            </a:r>
            <a:r>
              <a:rPr lang="ru-RU" dirty="0"/>
              <a:t>… </a:t>
            </a:r>
            <a:r>
              <a:rPr lang="en-US" dirty="0"/>
              <a:t>2014 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99" y="694712"/>
            <a:ext cx="2743583" cy="467742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flipH="1">
            <a:off x="8464731" y="1197124"/>
            <a:ext cx="3309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Признаки деградации пристеночного тромба :признак серпа</a:t>
            </a:r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041" y="2527416"/>
            <a:ext cx="3788988" cy="290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15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4" y="345310"/>
            <a:ext cx="3772426" cy="64112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0411" y="345310"/>
            <a:ext cx="7811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Предикторы разрыва  брюшной аорты </a:t>
            </a:r>
            <a:endParaRPr lang="uk-UA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7934" y="3244334"/>
            <a:ext cx="3196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Синдром драпирующей аорты</a:t>
            </a:r>
          </a:p>
        </p:txBody>
      </p:sp>
    </p:spTree>
    <p:extLst>
      <p:ext uri="{BB962C8B-B14F-4D97-AF65-F5344CB8AC3E}">
        <p14:creationId xmlns:p14="http://schemas.microsoft.com/office/powerpoint/2010/main" val="9051795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cirse.org/wp-content/uploads/2018/08/EVAR600x531-600x5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https://www.cirse.org/wp-content/uploads/2018/08/EVAR600x531-600x53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https://surgery.ucsf.edu/media/1672048/aneurysm_endovascular%20rep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483777"/>
            <a:ext cx="4512219" cy="452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536574" y="6039617"/>
            <a:ext cx="4664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https://surgery.ucsf.edu/conditions--procedures/endovascular-aneurysm-repair.aspx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7975" y="160338"/>
            <a:ext cx="107867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4000" dirty="0">
                <a:solidFill>
                  <a:srgbClr val="FFFF00"/>
                </a:solidFill>
                <a:latin typeface="Helvetica-Neue"/>
              </a:rPr>
              <a:t>Abdominal Endovascular Aneurysm Repair (EVAR)</a:t>
            </a:r>
            <a:endParaRPr lang="pt-BR" sz="4000" b="0" i="0" dirty="0">
              <a:solidFill>
                <a:srgbClr val="FFFF00"/>
              </a:solidFill>
              <a:effectLst/>
              <a:latin typeface="Helvetica-Neu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4994" y="817123"/>
            <a:ext cx="6988629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sz="1600" dirty="0">
                <a:latin typeface="inherit"/>
              </a:rPr>
              <a:t>       Выбор наилучшего метода восстановления аневризмы зависит от нескольких факторов, включая расположение и форму аневризмы, а также физическое состояние пациента. </a:t>
            </a:r>
            <a:r>
              <a:rPr lang="ru-RU" altLang="uk-UA" sz="1600" dirty="0" err="1">
                <a:latin typeface="inherit"/>
              </a:rPr>
              <a:t>Эндоваскулярная</a:t>
            </a:r>
            <a:r>
              <a:rPr lang="ru-RU" altLang="uk-UA" sz="1600" dirty="0">
                <a:latin typeface="inherit"/>
              </a:rPr>
              <a:t> трансплантация - это малоинвазивный метод лечения аневризмы аорты. Вместо открытого восстановления аневризмы, при котором грудная клетка и брюшная полость вскрываются хирургическим путем, хирург может рассмотреть процедуру, называемую </a:t>
            </a:r>
            <a:r>
              <a:rPr lang="ru-RU" altLang="uk-UA" sz="1600" dirty="0" err="1">
                <a:latin typeface="inherit"/>
              </a:rPr>
              <a:t>эндоваскулярным</a:t>
            </a:r>
            <a:r>
              <a:rPr lang="ru-RU" altLang="uk-UA" sz="1600" dirty="0">
                <a:latin typeface="inherit"/>
              </a:rPr>
              <a:t> лечением аневризмы (EVAR).</a:t>
            </a:r>
            <a:r>
              <a:rPr lang="ru-RU" altLang="uk-UA" sz="1600" dirty="0"/>
              <a:t> </a:t>
            </a:r>
          </a:p>
          <a:p>
            <a:r>
              <a:rPr lang="ru-RU" altLang="uk-UA" sz="1600" dirty="0">
                <a:latin typeface="inherit"/>
              </a:rPr>
              <a:t>           Восстановление аневризмы брюшной аорты - это процедура, применяемая для лечения аневризмы (аномального увеличения) брюшной аорты. Восстановление аневризмы брюшной аорты может быть выполнено хирургическим путем через открытый разрез или с помощью минимально инвазивной процедуры, называемой </a:t>
            </a:r>
            <a:r>
              <a:rPr lang="ru-RU" altLang="uk-UA" sz="1600" dirty="0" err="1">
                <a:latin typeface="inherit"/>
              </a:rPr>
              <a:t>эндоваскулярной</a:t>
            </a:r>
            <a:r>
              <a:rPr lang="ru-RU" altLang="uk-UA" sz="1600" dirty="0">
                <a:latin typeface="inherit"/>
              </a:rPr>
              <a:t> реконструкцией аневризмы (EVAR). В процедуре EVAR </a:t>
            </a:r>
            <a:r>
              <a:rPr lang="ru-RU" altLang="uk-UA" sz="1600" dirty="0" err="1">
                <a:latin typeface="inherit"/>
              </a:rPr>
              <a:t>стент-графт</a:t>
            </a:r>
            <a:r>
              <a:rPr lang="ru-RU" altLang="uk-UA" sz="1600" dirty="0">
                <a:latin typeface="inherit"/>
              </a:rPr>
              <a:t> (тканевая трубка, поддерживаемая </a:t>
            </a:r>
            <a:r>
              <a:rPr lang="ru-RU" altLang="uk-UA" sz="1600" dirty="0" err="1">
                <a:latin typeface="inherit"/>
              </a:rPr>
              <a:t>стентами</a:t>
            </a:r>
            <a:r>
              <a:rPr lang="ru-RU" altLang="uk-UA" sz="1600" dirty="0">
                <a:latin typeface="inherit"/>
              </a:rPr>
              <a:t> из металлической проволоки, которая укрепляет слабое место в аорте) вводится в аневризму через небольшие разрезы в паховой области.</a:t>
            </a:r>
            <a:r>
              <a:rPr lang="ru-RU" altLang="uk-UA" sz="1600" dirty="0"/>
              <a:t> </a:t>
            </a:r>
          </a:p>
          <a:p>
            <a:r>
              <a:rPr lang="ru-RU" altLang="uk-UA" sz="1600" dirty="0">
                <a:latin typeface="inherit"/>
              </a:rPr>
              <a:t>                 </a:t>
            </a:r>
            <a:r>
              <a:rPr lang="ru-RU" altLang="uk-UA" sz="1600" dirty="0" err="1">
                <a:latin typeface="inherit"/>
              </a:rPr>
              <a:t>Эндоваскулярное</a:t>
            </a:r>
            <a:r>
              <a:rPr lang="ru-RU" altLang="uk-UA" sz="1600" dirty="0">
                <a:latin typeface="inherit"/>
              </a:rPr>
              <a:t> лечение аневризм не требует большого разреза и требует значительно более короткого периода восстановления, чем при традиционном открытом хирургическом доступе. Однако не все аневризмы подходят для </a:t>
            </a:r>
            <a:r>
              <a:rPr lang="ru-RU" altLang="uk-UA" sz="1600" dirty="0" err="1">
                <a:latin typeface="inherit"/>
              </a:rPr>
              <a:t>эндоваскулярного</a:t>
            </a:r>
            <a:r>
              <a:rPr lang="ru-RU" altLang="uk-UA" sz="1600" dirty="0">
                <a:latin typeface="inherit"/>
              </a:rPr>
              <a:t> лечения.</a:t>
            </a:r>
            <a:r>
              <a:rPr lang="ru-RU" altLang="uk-UA" sz="500" dirty="0"/>
              <a:t> </a:t>
            </a:r>
            <a:endParaRPr lang="ru-RU" altLang="uk-UA" sz="1200" dirty="0">
              <a:latin typeface="Arial" panose="020B0604020202020204" pitchFamily="34" charset="0"/>
            </a:endParaRPr>
          </a:p>
          <a:p>
            <a:endParaRPr lang="ru-RU" altLang="uk-UA" sz="1600" dirty="0">
              <a:latin typeface="Arial" panose="020B0604020202020204" pitchFamily="34" charset="0"/>
            </a:endParaRPr>
          </a:p>
          <a:p>
            <a:endParaRPr lang="ru-RU" altLang="uk-UA" sz="600" dirty="0"/>
          </a:p>
          <a:p>
            <a:endParaRPr lang="ru-RU" altLang="uk-UA" sz="1400" dirty="0"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851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8" y="140677"/>
            <a:ext cx="2704205" cy="26466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320" y="-87549"/>
            <a:ext cx="6619014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35" y="3474203"/>
            <a:ext cx="4837848" cy="180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39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2" y="150405"/>
            <a:ext cx="2704205" cy="2646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233" y="0"/>
            <a:ext cx="7721057" cy="673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7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97" y="121222"/>
            <a:ext cx="2704205" cy="26466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924" y="1011352"/>
            <a:ext cx="8970641" cy="518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3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477" y="221858"/>
            <a:ext cx="12192000" cy="6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754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017" y="107004"/>
            <a:ext cx="11965021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Послеоперационные изменения. Осложнения сосудистых трансплантатов и шунтов </a:t>
            </a:r>
          </a:p>
          <a:p>
            <a:r>
              <a:rPr lang="ru-RU" sz="1600" dirty="0"/>
              <a:t>• Острая утечка крови в месте анастомоза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Псевдоаневризма</a:t>
            </a:r>
            <a:r>
              <a:rPr lang="ru-RU" sz="1600" dirty="0"/>
              <a:t> анастомоза </a:t>
            </a:r>
          </a:p>
          <a:p>
            <a:r>
              <a:rPr lang="ru-RU" sz="1600" dirty="0"/>
              <a:t>• </a:t>
            </a:r>
            <a:r>
              <a:rPr lang="ru-RU" sz="1600" dirty="0" err="1"/>
              <a:t>Перитрансплантатная</a:t>
            </a:r>
            <a:r>
              <a:rPr lang="ru-RU" sz="1600" dirty="0"/>
              <a:t> перфузия</a:t>
            </a:r>
          </a:p>
          <a:p>
            <a:r>
              <a:rPr lang="ru-RU" sz="1600" dirty="0"/>
              <a:t> • Ограниченная перфорация</a:t>
            </a:r>
          </a:p>
          <a:p>
            <a:r>
              <a:rPr lang="ru-RU" sz="1600" dirty="0"/>
              <a:t> • Несостоятельность шва с кровоизлиянием </a:t>
            </a:r>
          </a:p>
          <a:p>
            <a:r>
              <a:rPr lang="ru-RU" sz="1600" dirty="0"/>
              <a:t>• Хроническая утечка крови в месте анастомоза </a:t>
            </a:r>
          </a:p>
          <a:p>
            <a:r>
              <a:rPr lang="ru-RU" sz="1600" dirty="0"/>
              <a:t>• Аневризма (</a:t>
            </a:r>
            <a:r>
              <a:rPr lang="ru-RU" sz="1600" dirty="0" err="1"/>
              <a:t>псевдоаневризма</a:t>
            </a:r>
            <a:r>
              <a:rPr lang="ru-RU" sz="1600" dirty="0"/>
              <a:t>) анастомоза </a:t>
            </a:r>
          </a:p>
          <a:p>
            <a:r>
              <a:rPr lang="ru-RU" sz="2400" dirty="0">
                <a:solidFill>
                  <a:srgbClr val="FFFF00"/>
                </a:solidFill>
              </a:rPr>
              <a:t>      Осложнения кровотечений </a:t>
            </a:r>
          </a:p>
          <a:p>
            <a:r>
              <a:rPr lang="ru-RU" sz="1700" dirty="0"/>
              <a:t>• </a:t>
            </a:r>
            <a:r>
              <a:rPr lang="ru-RU" sz="1700" dirty="0" err="1"/>
              <a:t>кальная</a:t>
            </a:r>
            <a:r>
              <a:rPr lang="ru-RU" sz="1700" dirty="0"/>
              <a:t> гематома </a:t>
            </a:r>
          </a:p>
          <a:p>
            <a:r>
              <a:rPr lang="ru-RU" sz="1700" dirty="0"/>
              <a:t>• Забрюшинная или медиастинальная гематома </a:t>
            </a:r>
          </a:p>
          <a:p>
            <a:r>
              <a:rPr lang="ru-RU" sz="1700" dirty="0"/>
              <a:t>• Тампонада сердца </a:t>
            </a:r>
          </a:p>
          <a:p>
            <a:r>
              <a:rPr lang="ru-RU" sz="1700" dirty="0"/>
              <a:t>• Геморрагический выпот в плевре</a:t>
            </a:r>
          </a:p>
          <a:p>
            <a:r>
              <a:rPr lang="ru-RU" sz="1700" dirty="0"/>
              <a:t> • </a:t>
            </a:r>
            <a:r>
              <a:rPr lang="ru-RU" sz="1700" dirty="0" err="1"/>
              <a:t>Гемоперитонеум</a:t>
            </a:r>
            <a:endParaRPr lang="ru-RU" sz="1700" dirty="0"/>
          </a:p>
          <a:p>
            <a:r>
              <a:rPr lang="ru-RU" sz="1700" dirty="0"/>
              <a:t>• Инфекция </a:t>
            </a:r>
          </a:p>
          <a:p>
            <a:r>
              <a:rPr lang="ru-RU" sz="1700" dirty="0"/>
              <a:t>• Инфицированный протез </a:t>
            </a:r>
          </a:p>
          <a:p>
            <a:r>
              <a:rPr lang="ru-RU" sz="1700" dirty="0"/>
              <a:t>• Абсцесс </a:t>
            </a:r>
          </a:p>
          <a:p>
            <a:r>
              <a:rPr lang="ru-RU" sz="1700" dirty="0"/>
              <a:t>• </a:t>
            </a:r>
            <a:r>
              <a:rPr lang="ru-RU" sz="1700" dirty="0" err="1"/>
              <a:t>Микотическая</a:t>
            </a:r>
            <a:r>
              <a:rPr lang="ru-RU" sz="1700" dirty="0"/>
              <a:t> аневризма </a:t>
            </a:r>
          </a:p>
          <a:p>
            <a:r>
              <a:rPr lang="ru-RU" sz="1700" dirty="0"/>
              <a:t>• Образование свища (с трахеей, кишечником ) </a:t>
            </a:r>
          </a:p>
          <a:p>
            <a:r>
              <a:rPr lang="ru-RU" sz="1700" dirty="0"/>
              <a:t>• Нарушения перфузии </a:t>
            </a:r>
          </a:p>
          <a:p>
            <a:r>
              <a:rPr lang="ru-RU" sz="1700" dirty="0"/>
              <a:t>• Расслаивание стенки артерии (следствие </a:t>
            </a:r>
            <a:r>
              <a:rPr lang="ru-RU" sz="1700" dirty="0" err="1"/>
              <a:t>каню</a:t>
            </a:r>
            <a:r>
              <a:rPr lang="ru-RU" sz="1700" dirty="0"/>
              <a:t> -</a:t>
            </a:r>
            <a:r>
              <a:rPr lang="ru-RU" sz="1700" dirty="0" err="1"/>
              <a:t>лирования</a:t>
            </a:r>
            <a:r>
              <a:rPr lang="ru-RU" sz="1700" dirty="0"/>
              <a:t> ) </a:t>
            </a:r>
          </a:p>
          <a:p>
            <a:r>
              <a:rPr lang="ru-RU" sz="1700" dirty="0"/>
              <a:t>• Окклюзия сосуда (тромбоз ) • Стеноз (анастомоз ) </a:t>
            </a:r>
          </a:p>
          <a:p>
            <a:r>
              <a:rPr lang="ru-RU" sz="1700" dirty="0"/>
              <a:t>• Инфаркт органов (особенно головного мозга, почек и кишки )</a:t>
            </a:r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val="3829106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2034" y="175099"/>
            <a:ext cx="6449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>
                <a:solidFill>
                  <a:srgbClr val="FFFF00"/>
                </a:solidFill>
              </a:rPr>
              <a:t>Диагностика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 err="1">
                <a:solidFill>
                  <a:srgbClr val="FFFF00"/>
                </a:solidFill>
              </a:rPr>
              <a:t>осложнений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73" y="958649"/>
            <a:ext cx="3942046" cy="40652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225" y="2596158"/>
            <a:ext cx="3332647" cy="24277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6085" y="1079770"/>
            <a:ext cx="46371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Реаневризма</a:t>
            </a:r>
            <a:r>
              <a:rPr lang="ru-RU" sz="2800" dirty="0"/>
              <a:t> восходящего отдела после </a:t>
            </a:r>
            <a:r>
              <a:rPr lang="ru-RU" sz="2800" dirty="0" err="1"/>
              <a:t>протезированиия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9827845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259" y="2621574"/>
            <a:ext cx="5023941" cy="39400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88348" y="97277"/>
            <a:ext cx="53988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>
                <a:solidFill>
                  <a:srgbClr val="FFFF00"/>
                </a:solidFill>
              </a:rPr>
              <a:t>Диагностика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 err="1">
                <a:solidFill>
                  <a:srgbClr val="FFFF00"/>
                </a:solidFill>
              </a:rPr>
              <a:t>осложнений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06247" y="682052"/>
            <a:ext cx="58365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/>
              <a:t>Послеоперационное</a:t>
            </a:r>
            <a:r>
              <a:rPr lang="uk-UA" sz="2800" dirty="0"/>
              <a:t> </a:t>
            </a:r>
            <a:r>
              <a:rPr lang="uk-UA" sz="2800" dirty="0" err="1"/>
              <a:t>расслоение</a:t>
            </a:r>
            <a:r>
              <a:rPr lang="uk-UA" sz="2800" dirty="0"/>
              <a:t> </a:t>
            </a:r>
            <a:r>
              <a:rPr lang="uk-UA" sz="2800" dirty="0" err="1"/>
              <a:t>нисходящей</a:t>
            </a:r>
            <a:r>
              <a:rPr lang="uk-UA" sz="2800" dirty="0"/>
              <a:t> </a:t>
            </a:r>
            <a:r>
              <a:rPr lang="uk-UA" sz="2800" dirty="0" err="1"/>
              <a:t>аорты</a:t>
            </a:r>
            <a:r>
              <a:rPr lang="uk-UA" sz="2800" dirty="0"/>
              <a:t> п</a:t>
            </a:r>
            <a:r>
              <a:rPr lang="ru-RU" sz="2800" dirty="0"/>
              <a:t>осле </a:t>
            </a:r>
            <a:r>
              <a:rPr lang="ru-RU" sz="2800" dirty="0" err="1"/>
              <a:t>супракоронарного</a:t>
            </a:r>
            <a:r>
              <a:rPr lang="ru-RU" sz="2800" dirty="0"/>
              <a:t> протезирования восходящей дуги аорты.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84" y="97277"/>
            <a:ext cx="5732154" cy="6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283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33" y="423726"/>
            <a:ext cx="7782053" cy="582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335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2198</TotalTime>
  <Words>2956</Words>
  <Application>Microsoft Office PowerPoint</Application>
  <PresentationFormat>Широкоэкранный</PresentationFormat>
  <Paragraphs>352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0" baseType="lpstr">
      <vt:lpstr>Arial</vt:lpstr>
      <vt:lpstr>Calibri</vt:lpstr>
      <vt:lpstr>Calibri Light</vt:lpstr>
      <vt:lpstr>Helvetica-Neue</vt:lpstr>
      <vt:lpstr>inherit</vt:lpstr>
      <vt:lpstr>NexusSans</vt:lpstr>
      <vt:lpstr>Open Sans</vt:lpstr>
      <vt:lpstr>Тема Office</vt:lpstr>
      <vt:lpstr>ПРОМЕНЕВА ДІАГНОСТИКА НЕВІДКЛАДНІХ СТАНІВ АНЕВРІЗМА ЧЕРЕВНОЇ АОРТИ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Методы диагностики</vt:lpstr>
      <vt:lpstr>   Оценка аневризмы брюшной аорты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Морфологические изменения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Предикторы разрыва  брюшной аорты, доступные при КТ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Катерина Михайлівна Дойкова</cp:lastModifiedBy>
  <cp:revision>158</cp:revision>
  <dcterms:created xsi:type="dcterms:W3CDTF">2018-10-19T06:03:04Z</dcterms:created>
  <dcterms:modified xsi:type="dcterms:W3CDTF">2021-10-07T12:32:54Z</dcterms:modified>
</cp:coreProperties>
</file>