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69" r:id="rId4"/>
    <p:sldId id="271" r:id="rId5"/>
    <p:sldId id="272" r:id="rId6"/>
    <p:sldId id="273" r:id="rId7"/>
    <p:sldId id="292" r:id="rId8"/>
    <p:sldId id="274" r:id="rId9"/>
    <p:sldId id="289" r:id="rId10"/>
    <p:sldId id="291" r:id="rId11"/>
    <p:sldId id="275" r:id="rId12"/>
    <p:sldId id="290" r:id="rId13"/>
    <p:sldId id="258" r:id="rId14"/>
    <p:sldId id="293" r:id="rId15"/>
    <p:sldId id="259" r:id="rId16"/>
    <p:sldId id="313" r:id="rId17"/>
    <p:sldId id="261" r:id="rId18"/>
    <p:sldId id="311" r:id="rId19"/>
    <p:sldId id="262" r:id="rId20"/>
    <p:sldId id="277" r:id="rId21"/>
    <p:sldId id="265" r:id="rId22"/>
    <p:sldId id="286" r:id="rId23"/>
    <p:sldId id="298" r:id="rId24"/>
    <p:sldId id="302" r:id="rId25"/>
    <p:sldId id="300" r:id="rId26"/>
    <p:sldId id="303" r:id="rId27"/>
    <p:sldId id="285" r:id="rId28"/>
    <p:sldId id="288" r:id="rId29"/>
    <p:sldId id="305" r:id="rId30"/>
    <p:sldId id="306" r:id="rId31"/>
    <p:sldId id="307" r:id="rId32"/>
    <p:sldId id="309" r:id="rId33"/>
    <p:sldId id="310" r:id="rId34"/>
    <p:sldId id="355" r:id="rId35"/>
    <p:sldId id="356" r:id="rId36"/>
    <p:sldId id="315" r:id="rId37"/>
    <p:sldId id="366" r:id="rId38"/>
    <p:sldId id="318" r:id="rId39"/>
    <p:sldId id="365" r:id="rId40"/>
    <p:sldId id="340" r:id="rId41"/>
    <p:sldId id="320" r:id="rId42"/>
    <p:sldId id="368" r:id="rId43"/>
    <p:sldId id="349" r:id="rId44"/>
    <p:sldId id="357" r:id="rId45"/>
    <p:sldId id="358" r:id="rId46"/>
    <p:sldId id="316" r:id="rId47"/>
    <p:sldId id="337" r:id="rId48"/>
    <p:sldId id="345" r:id="rId49"/>
    <p:sldId id="348" r:id="rId50"/>
    <p:sldId id="350" r:id="rId51"/>
    <p:sldId id="351" r:id="rId52"/>
    <p:sldId id="324" r:id="rId53"/>
    <p:sldId id="339" r:id="rId54"/>
    <p:sldId id="325" r:id="rId55"/>
    <p:sldId id="341" r:id="rId56"/>
    <p:sldId id="326" r:id="rId57"/>
    <p:sldId id="352" r:id="rId58"/>
    <p:sldId id="359" r:id="rId59"/>
    <p:sldId id="328" r:id="rId60"/>
    <p:sldId id="354" r:id="rId61"/>
    <p:sldId id="342" r:id="rId62"/>
    <p:sldId id="360" r:id="rId63"/>
    <p:sldId id="361" r:id="rId64"/>
    <p:sldId id="362" r:id="rId65"/>
    <p:sldId id="329" r:id="rId66"/>
    <p:sldId id="363" r:id="rId67"/>
    <p:sldId id="330" r:id="rId68"/>
    <p:sldId id="369" r:id="rId69"/>
    <p:sldId id="331" r:id="rId70"/>
    <p:sldId id="334" r:id="rId71"/>
    <p:sldId id="335" r:id="rId72"/>
    <p:sldId id="332" r:id="rId73"/>
    <p:sldId id="370" r:id="rId74"/>
    <p:sldId id="373" r:id="rId75"/>
    <p:sldId id="333" r:id="rId76"/>
    <p:sldId id="371" r:id="rId77"/>
    <p:sldId id="372" r:id="rId78"/>
    <p:sldId id="374" r:id="rId79"/>
    <p:sldId id="375" r:id="rId80"/>
    <p:sldId id="376" r:id="rId81"/>
    <p:sldId id="377" r:id="rId82"/>
    <p:sldId id="378" r:id="rId83"/>
    <p:sldId id="280" r:id="rId84"/>
    <p:sldId id="380" r:id="rId85"/>
    <p:sldId id="383" r:id="rId86"/>
    <p:sldId id="384" r:id="rId87"/>
    <p:sldId id="381" r:id="rId88"/>
    <p:sldId id="385" r:id="rId89"/>
    <p:sldId id="386" r:id="rId90"/>
    <p:sldId id="382" r:id="rId91"/>
    <p:sldId id="387" r:id="rId92"/>
    <p:sldId id="388" r:id="rId93"/>
    <p:sldId id="389" r:id="rId94"/>
    <p:sldId id="390" r:id="rId95"/>
    <p:sldId id="391" r:id="rId96"/>
    <p:sldId id="392" r:id="rId97"/>
    <p:sldId id="393" r:id="rId98"/>
    <p:sldId id="379" r:id="rId99"/>
    <p:sldId id="281" r:id="rId100"/>
    <p:sldId id="395" r:id="rId101"/>
    <p:sldId id="396" r:id="rId102"/>
    <p:sldId id="397" r:id="rId103"/>
    <p:sldId id="398" r:id="rId104"/>
    <p:sldId id="394" r:id="rId10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08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3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radiopaedia.org/articles/sickle-cell-disease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6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2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hyperlink" Target="https://radiopaedia.org/articles/aneurysmal-bone-cys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8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hyperlink" Target="http://radiologyassistant.nl/en/p4bc9b15f76a78/bone-tumor-a-g.html#i4bc9b864f0921" TargetMode="External"/><Relationship Id="rId13" Type="http://schemas.openxmlformats.org/officeDocument/2006/relationships/hyperlink" Target="http://radiologyassistant.nl/en/p4bc9b15f76a78/bone-tumor-a-g.html#i4bc9b33094f96" TargetMode="External"/><Relationship Id="rId18" Type="http://schemas.openxmlformats.org/officeDocument/2006/relationships/hyperlink" Target="http://radiologyassistant.nl/en/p4bc9b15f76a78/bone-tumor-a-g.html#in5268349c49dd0" TargetMode="External"/><Relationship Id="rId26" Type="http://schemas.openxmlformats.org/officeDocument/2006/relationships/hyperlink" Target="http://radiologyassistant.nl/en/p4bc9b622f0885/bone-tumor-h-0.html#i4bc9b62301d21" TargetMode="External"/><Relationship Id="rId39" Type="http://schemas.openxmlformats.org/officeDocument/2006/relationships/hyperlink" Target="http://radiologyassistant.nl/en/p4bc9b8ab8ec80/bone-tumor-p-z.html#i4ef5b6e8ecda1" TargetMode="External"/><Relationship Id="rId3" Type="http://schemas.openxmlformats.org/officeDocument/2006/relationships/hyperlink" Target="http://radiologyassistant.nl/en/p4bc9b15f76a78/bone-tumor-a-g.html#i4bc9b15f7c1e0" TargetMode="External"/><Relationship Id="rId21" Type="http://schemas.openxmlformats.org/officeDocument/2006/relationships/hyperlink" Target="http://radiologyassistant.nl/en/p4bc9b622f0885/bone-tumor-h-0.html#i4bc9cff705071" TargetMode="External"/><Relationship Id="rId34" Type="http://schemas.openxmlformats.org/officeDocument/2006/relationships/hyperlink" Target="http://radiologyassistant.nl/en/p4bc9b15f76a78/bone-tumor-a-g.html#in5278c8cf3f0c3" TargetMode="External"/><Relationship Id="rId7" Type="http://schemas.openxmlformats.org/officeDocument/2006/relationships/hyperlink" Target="http://radiologyassistant.nl/en/p4bc9b15f76a78/bone-tumor-a-g.html#i4bc9b28decb3b" TargetMode="External"/><Relationship Id="rId12" Type="http://schemas.openxmlformats.org/officeDocument/2006/relationships/hyperlink" Target="http://radiologyassistant.nl/en/p4bc9b15f76a78/bone-tumor-a-g.html#i4be1b669a00a5" TargetMode="External"/><Relationship Id="rId17" Type="http://schemas.openxmlformats.org/officeDocument/2006/relationships/hyperlink" Target="http://radiologyassistant.nl/en/p4bc9b15f76a78/bone-tumor-a-g.html#in526830e6a0c68" TargetMode="External"/><Relationship Id="rId25" Type="http://schemas.openxmlformats.org/officeDocument/2006/relationships/hyperlink" Target="http://radiologyassistant.nl/en/p4bc9b622f0885/bone-tumor-h-0.html#i4bc9d036f0801" TargetMode="External"/><Relationship Id="rId33" Type="http://schemas.openxmlformats.org/officeDocument/2006/relationships/hyperlink" Target="http://radiologyassistant.nl/en/p4bc9b8ab8ec80/bone-tumor-p-z.html#in528906eea5fc0" TargetMode="External"/><Relationship Id="rId38" Type="http://schemas.openxmlformats.org/officeDocument/2006/relationships/hyperlink" Target="http://radiologyassistant.nl/en/p4bc9b8ab8ec80/bone-tumor-p-z.html#i4ef5b6c3d9e95" TargetMode="External"/><Relationship Id="rId2" Type="http://schemas.openxmlformats.org/officeDocument/2006/relationships/hyperlink" Target="http://radiologyassistant.nl/en/p4bc9b15f76a78/bone-tumor-a-g.html#i4bc9b2665baaf" TargetMode="External"/><Relationship Id="rId16" Type="http://schemas.openxmlformats.org/officeDocument/2006/relationships/hyperlink" Target="http://radiologyassistant.nl/en/p4bc9b15f76a78/bone-tumor-a-g.html#i4bc9b4421c3d1" TargetMode="External"/><Relationship Id="rId20" Type="http://schemas.openxmlformats.org/officeDocument/2006/relationships/hyperlink" Target="http://radiologyassistant.nl/en/p4bc9b622f0885/bone-tumor-h-0.html#i4bcae3fd4f419" TargetMode="External"/><Relationship Id="rId29" Type="http://schemas.openxmlformats.org/officeDocument/2006/relationships/hyperlink" Target="http://radiologyassistant.nl/en/p4bc9b622f0885/bone-tumor-h-p.html#i4bc9b734dad5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adiologyassistant.nl/en/p4bc9b15f76a78/bone-tumor-a-g.html#i4bcaa26743def" TargetMode="External"/><Relationship Id="rId11" Type="http://schemas.openxmlformats.org/officeDocument/2006/relationships/hyperlink" Target="http://radiologyassistant.nl/en/p4bc9b15f76a78/bone-tumor-a-g.html#i4ef5ba4cef7a1" TargetMode="External"/><Relationship Id="rId24" Type="http://schemas.openxmlformats.org/officeDocument/2006/relationships/hyperlink" Target="http://radiologyassistant.nl/en/p4bc9b15f76a78/bone-tumor-a-g.html#i4c4adbdb409e6" TargetMode="External"/><Relationship Id="rId32" Type="http://schemas.openxmlformats.org/officeDocument/2006/relationships/hyperlink" Target="http://radiologyassistant.nl/en/p4bc9b8ab8ec80/bone-tumor-p-z.html#in5288f6059304f" TargetMode="External"/><Relationship Id="rId37" Type="http://schemas.openxmlformats.org/officeDocument/2006/relationships/hyperlink" Target="http://radiologyassistant.nl/en/p4bc9b8ab8ec80/bone-tumor-p-z.html#i4bc9b8ab93019" TargetMode="External"/><Relationship Id="rId5" Type="http://schemas.openxmlformats.org/officeDocument/2006/relationships/hyperlink" Target="http://radiologyassistant.nl/en/p4bc9b15f76a78/bone-tumor-a-g.html#i4be1aee9d6a1b" TargetMode="External"/><Relationship Id="rId15" Type="http://schemas.openxmlformats.org/officeDocument/2006/relationships/hyperlink" Target="http://radiologyassistant.nl/en/p4bc9b15f76a78/bone-tumor-a-g.html#i4bcaa2aed7898" TargetMode="External"/><Relationship Id="rId23" Type="http://schemas.openxmlformats.org/officeDocument/2006/relationships/hyperlink" Target="http://radiologyassistant.nl/en/p4bc9b622f0885/bone-tumor-h-0.html#i4bc9d019bfd99" TargetMode="External"/><Relationship Id="rId28" Type="http://schemas.openxmlformats.org/officeDocument/2006/relationships/hyperlink" Target="http://radiologyassistant.nl/en/p4bc9b622f0885/bone-tumor-h-0.html#i4ef5a7e76c20f" TargetMode="External"/><Relationship Id="rId36" Type="http://schemas.openxmlformats.org/officeDocument/2006/relationships/hyperlink" Target="http://radiologyassistant.nl/en/p4bc9b8ab8ec80/bone-tumor-p-z.html#in5288f698d09e8" TargetMode="External"/><Relationship Id="rId10" Type="http://schemas.openxmlformats.org/officeDocument/2006/relationships/hyperlink" Target="http://radiologyassistant.nl/en/p4bc9b15f76a78/bone-tumor-a-g.html#i4bc9cfb7ae6e6" TargetMode="External"/><Relationship Id="rId19" Type="http://schemas.openxmlformats.org/officeDocument/2006/relationships/hyperlink" Target="http://radiologyassistant.nl/en/p4bc9b15f76a78/bone-tumor-a-g.html#i4bc9b4d7790e7" TargetMode="External"/><Relationship Id="rId31" Type="http://schemas.openxmlformats.org/officeDocument/2006/relationships/hyperlink" Target="http://radiologyassistant.nl/en/p4bc9b622f0885/bone-tumor-h-p.html#i4ef5a7973172c" TargetMode="External"/><Relationship Id="rId4" Type="http://schemas.openxmlformats.org/officeDocument/2006/relationships/hyperlink" Target="http://radiologyassistant.nl/en/p4bc9b15f76a78/bone-tumor-a-g.html#i4ef5d67bee010" TargetMode="External"/><Relationship Id="rId9" Type="http://schemas.openxmlformats.org/officeDocument/2006/relationships/hyperlink" Target="http://radiologyassistant.nl/en/p4bc9b15f76a78/bone-tumor-a-g.html#i4bc9cfd2b59c5" TargetMode="External"/><Relationship Id="rId14" Type="http://schemas.openxmlformats.org/officeDocument/2006/relationships/hyperlink" Target="http://radiologyassistant.nl/en/p4bc9b15f76a78/bone-tumor-a-g.html#i4bc9b40259019" TargetMode="External"/><Relationship Id="rId22" Type="http://schemas.openxmlformats.org/officeDocument/2006/relationships/hyperlink" Target="http://radiologyassistant.nl/en/p4bc9b622f0885/bone-tumor-h-0.html#i4be1aa447b572" TargetMode="External"/><Relationship Id="rId27" Type="http://schemas.openxmlformats.org/officeDocument/2006/relationships/hyperlink" Target="http://radiologyassistant.nl/en/p4bc9b622f0885/bone-tumor-h-0.html#i4bc9b9a2789db" TargetMode="External"/><Relationship Id="rId30" Type="http://schemas.openxmlformats.org/officeDocument/2006/relationships/hyperlink" Target="http://radiologyassistant.nl/en/p4bc9b622f0885/bone-tumor-h-p.html#i4bc9b79279eb6" TargetMode="External"/><Relationship Id="rId35" Type="http://schemas.openxmlformats.org/officeDocument/2006/relationships/hyperlink" Target="http://radiologyassistant.nl/en/p4bc9b8ab8ec80/bone-tumor-p-z.html#in5288f8eda89ce" TargetMode="Externa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4144" y="0"/>
            <a:ext cx="10964380" cy="3987538"/>
          </a:xfrm>
        </p:spPr>
        <p:txBody>
          <a:bodyPr/>
          <a:lstStyle/>
          <a:p>
            <a:pPr algn="ctr"/>
            <a:r>
              <a:rPr lang="ru-RU" sz="4400" dirty="0">
                <a:solidFill>
                  <a:schemeClr val="tx1"/>
                </a:solidFill>
              </a:rPr>
              <a:t>Променева </a:t>
            </a:r>
            <a:r>
              <a:rPr lang="ru-RU" sz="4400" dirty="0" err="1">
                <a:solidFill>
                  <a:schemeClr val="tx1"/>
                </a:solidFill>
              </a:rPr>
              <a:t>діагностика</a:t>
            </a:r>
            <a:r>
              <a:rPr lang="ru-RU" sz="4400" dirty="0">
                <a:solidFill>
                  <a:schemeClr val="tx1"/>
                </a:solidFill>
              </a:rPr>
              <a:t> </a:t>
            </a:r>
            <a:r>
              <a:rPr lang="ru-RU" sz="4400" dirty="0" err="1">
                <a:solidFill>
                  <a:schemeClr val="tx1"/>
                </a:solidFill>
              </a:rPr>
              <a:t>травматичних</a:t>
            </a:r>
            <a:r>
              <a:rPr lang="ru-RU" sz="4400" dirty="0">
                <a:solidFill>
                  <a:schemeClr val="tx1"/>
                </a:solidFill>
              </a:rPr>
              <a:t> </a:t>
            </a:r>
            <a:r>
              <a:rPr lang="ru-RU" sz="4400" dirty="0" err="1">
                <a:solidFill>
                  <a:schemeClr val="tx1"/>
                </a:solidFill>
              </a:rPr>
              <a:t>ушкоджень</a:t>
            </a:r>
            <a:r>
              <a:rPr lang="ru-RU" sz="4400" dirty="0">
                <a:solidFill>
                  <a:schemeClr val="tx1"/>
                </a:solidFill>
              </a:rPr>
              <a:t> опорно-</a:t>
            </a:r>
            <a:r>
              <a:rPr lang="ru-RU" sz="4400" dirty="0" err="1">
                <a:solidFill>
                  <a:schemeClr val="tx1"/>
                </a:solidFill>
              </a:rPr>
              <a:t>рухового</a:t>
            </a:r>
            <a:r>
              <a:rPr lang="ru-RU" sz="4400" dirty="0">
                <a:solidFill>
                  <a:schemeClr val="tx1"/>
                </a:solidFill>
              </a:rPr>
              <a:t> </a:t>
            </a:r>
            <a:r>
              <a:rPr lang="ru-RU" sz="4400" dirty="0" err="1">
                <a:solidFill>
                  <a:schemeClr val="tx1"/>
                </a:solidFill>
              </a:rPr>
              <a:t>системи</a:t>
            </a:r>
            <a:r>
              <a:rPr lang="ru-RU" sz="4400" dirty="0">
                <a:solidFill>
                  <a:schemeClr val="tx1"/>
                </a:solidFill>
              </a:rPr>
              <a:t>. </a:t>
            </a:r>
            <a:r>
              <a:rPr lang="ru-RU" sz="4400" dirty="0" err="1">
                <a:solidFill>
                  <a:schemeClr val="tx1"/>
                </a:solidFill>
              </a:rPr>
              <a:t>Запальні</a:t>
            </a:r>
            <a:r>
              <a:rPr lang="ru-RU" sz="4400" dirty="0">
                <a:solidFill>
                  <a:schemeClr val="tx1"/>
                </a:solidFill>
              </a:rPr>
              <a:t> </a:t>
            </a:r>
            <a:r>
              <a:rPr lang="ru-RU" sz="4400" dirty="0" err="1">
                <a:solidFill>
                  <a:schemeClr val="tx1"/>
                </a:solidFill>
              </a:rPr>
              <a:t>процеси</a:t>
            </a:r>
            <a:r>
              <a:rPr lang="ru-RU" sz="4400" dirty="0">
                <a:solidFill>
                  <a:schemeClr val="tx1"/>
                </a:solidFill>
              </a:rPr>
              <a:t>, </a:t>
            </a:r>
            <a:r>
              <a:rPr lang="ru-RU" sz="4400" dirty="0" err="1">
                <a:solidFill>
                  <a:schemeClr val="tx1"/>
                </a:solidFill>
              </a:rPr>
              <a:t>пухлинні</a:t>
            </a:r>
            <a:r>
              <a:rPr lang="ru-RU" sz="4400" dirty="0">
                <a:solidFill>
                  <a:schemeClr val="tx1"/>
                </a:solidFill>
              </a:rPr>
              <a:t> </a:t>
            </a:r>
            <a:r>
              <a:rPr lang="ru-RU" sz="4400" dirty="0" err="1">
                <a:solidFill>
                  <a:schemeClr val="tx1"/>
                </a:solidFill>
              </a:rPr>
              <a:t>враження</a:t>
            </a:r>
            <a:r>
              <a:rPr lang="ru-RU" sz="4400" dirty="0">
                <a:solidFill>
                  <a:schemeClr val="tx1"/>
                </a:solidFill>
              </a:rPr>
              <a:t>.</a:t>
            </a:r>
            <a:endParaRPr lang="uk-UA" sz="44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57748" y="5850384"/>
            <a:ext cx="5134252" cy="865725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Ас. </a:t>
            </a:r>
            <a:r>
              <a:rPr lang="ru-RU" b="1" dirty="0" err="1"/>
              <a:t>ДойкОва</a:t>
            </a:r>
            <a:r>
              <a:rPr lang="ru-RU" b="1" dirty="0"/>
              <a:t> К. М.</a:t>
            </a:r>
            <a:endParaRPr lang="uk-UA" b="1" dirty="0"/>
          </a:p>
          <a:p>
            <a:r>
              <a:rPr lang="ru-RU" sz="1400" cap="none" dirty="0"/>
              <a:t>кафедра променевої </a:t>
            </a:r>
            <a:r>
              <a:rPr lang="ru-RU" sz="1400" cap="none" dirty="0" err="1"/>
              <a:t>діагностики</a:t>
            </a:r>
            <a:r>
              <a:rPr lang="ru-RU" sz="1400" cap="none" dirty="0"/>
              <a:t>, терапії та радіаційної медицини і онкології ОНМЕДУ</a:t>
            </a:r>
            <a:endParaRPr lang="uk-UA" sz="1400" cap="non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72AB54-25D5-4A59-A6AE-B5FEBA8CD017}"/>
              </a:ext>
            </a:extLst>
          </p:cNvPr>
          <p:cNvSpPr txBox="1"/>
          <p:nvPr/>
        </p:nvSpPr>
        <p:spPr>
          <a:xfrm>
            <a:off x="3373515" y="4367814"/>
            <a:ext cx="5078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Одеса-2021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680514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CBF6FC-52CC-44FE-BB61-8BCAAD8B1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0"/>
            <a:ext cx="9739460" cy="1174459"/>
          </a:xfrm>
        </p:spPr>
        <p:txBody>
          <a:bodyPr/>
          <a:lstStyle/>
          <a:p>
            <a:r>
              <a:rPr lang="ru-RU" dirty="0"/>
              <a:t>Рентгенологическая семиотика костно-суставной патологии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DBBE2C-1DAB-4B1B-8FD7-91F8C9536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17" y="1426128"/>
            <a:ext cx="11459361" cy="4822272"/>
          </a:xfrm>
        </p:spPr>
        <p:txBody>
          <a:bodyPr>
            <a:normAutofit fontScale="92500"/>
          </a:bodyPr>
          <a:lstStyle/>
          <a:p>
            <a:r>
              <a:rPr lang="ru-RU" sz="2200" dirty="0"/>
              <a:t>« Костная система реагирует перестройкой на все процессы, происходящие в организме. В наибольшей степени на патологию, происходящую в ней самой.</a:t>
            </a:r>
          </a:p>
          <a:p>
            <a:r>
              <a:rPr lang="ru-RU" sz="2200" dirty="0"/>
              <a:t>Все физиологические и патологические процессы, происходящие в костях , сопровождаются изменением их структуры ,уменьшением или увеличением  количества костных балок. </a:t>
            </a:r>
            <a:r>
              <a:rPr lang="ru-RU" sz="2200" b="1" dirty="0"/>
              <a:t>НО </a:t>
            </a:r>
            <a:r>
              <a:rPr lang="ru-RU" sz="2200" dirty="0"/>
              <a:t>количественная их характеристика этих явлений ,распространенность в одной кости ,нескольких костях  или во сей костной системе ,общий вид и характер  уменьшения и созидания костного  вещества, своеобразие сочетания этих явлений создают в рентгеновском изображении …картины, которые присущи определённым заболеваниям или патологическим состояниям. </a:t>
            </a:r>
          </a:p>
          <a:p>
            <a:r>
              <a:rPr lang="ru-RU" sz="2200" dirty="0"/>
              <a:t>Все эти изменения , дающие  характерное отображение на рентгенограмме , столь  закономерны, что позволяют распознать заболевание, фазу его развития и осложнение.» </a:t>
            </a:r>
          </a:p>
          <a:p>
            <a:pPr marL="0" indent="0">
              <a:buNone/>
            </a:pPr>
            <a:r>
              <a:rPr lang="ru-RU" sz="2200" dirty="0"/>
              <a:t>                          </a:t>
            </a:r>
            <a:r>
              <a:rPr lang="ru-RU" sz="1900" dirty="0"/>
              <a:t>Клиническая </a:t>
            </a:r>
            <a:r>
              <a:rPr lang="ru-RU" sz="1900" dirty="0" err="1"/>
              <a:t>рентгено</a:t>
            </a:r>
            <a:r>
              <a:rPr lang="en-US" sz="1900" dirty="0"/>
              <a:t>-</a:t>
            </a:r>
            <a:r>
              <a:rPr lang="ru-RU" sz="1900" dirty="0"/>
              <a:t>радиология под редакцией Г.</a:t>
            </a:r>
            <a:r>
              <a:rPr lang="en-US" sz="1900" dirty="0"/>
              <a:t> </a:t>
            </a:r>
            <a:r>
              <a:rPr lang="ru-RU" sz="1900" dirty="0"/>
              <a:t>А.</a:t>
            </a:r>
            <a:r>
              <a:rPr lang="en-US" sz="1900" dirty="0"/>
              <a:t> </a:t>
            </a:r>
            <a:r>
              <a:rPr lang="ru-RU" sz="1900" dirty="0" err="1"/>
              <a:t>Зедгенидзе</a:t>
            </a:r>
            <a:r>
              <a:rPr lang="ru-RU" sz="1900" dirty="0"/>
              <a:t> , том 3, стр.25</a:t>
            </a:r>
          </a:p>
          <a:p>
            <a:endParaRPr lang="ru-RU" sz="2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8329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01BA7A-1F3A-48DB-B470-04F57E05A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0"/>
            <a:ext cx="9747849" cy="1283516"/>
          </a:xfrm>
        </p:spPr>
        <p:txBody>
          <a:bodyPr/>
          <a:lstStyle/>
          <a:p>
            <a:r>
              <a:rPr lang="ru-RU" b="1" dirty="0"/>
              <a:t>Рентгенологическая семиотика костно-суставной патологии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48E8EB-2316-450F-8108-9B705991C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781" y="1518406"/>
            <a:ext cx="11534863" cy="533959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А.  </a:t>
            </a:r>
            <a:r>
              <a:rPr lang="ru-RU" sz="2200" b="1" dirty="0"/>
              <a:t>Процессы, сопровождающиеся уменьшением количества костной ткани</a:t>
            </a:r>
            <a:r>
              <a:rPr lang="ru-RU" sz="2200" dirty="0"/>
              <a:t>:</a:t>
            </a:r>
          </a:p>
          <a:p>
            <a:pPr marL="0" indent="0">
              <a:buNone/>
            </a:pPr>
            <a:r>
              <a:rPr lang="ru-RU" b="1" dirty="0"/>
              <a:t>            - Остеопороз;</a:t>
            </a:r>
          </a:p>
          <a:p>
            <a:pPr marL="0" indent="0">
              <a:buNone/>
            </a:pPr>
            <a:r>
              <a:rPr lang="ru-RU" b="1" dirty="0"/>
              <a:t>            - Деструкция;</a:t>
            </a:r>
          </a:p>
          <a:p>
            <a:pPr marL="0" indent="0">
              <a:buNone/>
            </a:pPr>
            <a:r>
              <a:rPr lang="ru-RU" b="1" dirty="0"/>
              <a:t>            - Остеолиз;</a:t>
            </a:r>
          </a:p>
          <a:p>
            <a:pPr marL="0" indent="0">
              <a:buNone/>
            </a:pPr>
            <a:r>
              <a:rPr lang="ru-RU" b="1" dirty="0"/>
              <a:t>            - Атрофия;</a:t>
            </a:r>
          </a:p>
          <a:p>
            <a:pPr marL="0" indent="0">
              <a:buNone/>
            </a:pPr>
            <a:r>
              <a:rPr lang="ru-RU" b="1" dirty="0"/>
              <a:t>            - Остеомаляция.</a:t>
            </a:r>
          </a:p>
          <a:p>
            <a:pPr marL="0" indent="0">
              <a:buNone/>
            </a:pPr>
            <a:r>
              <a:rPr lang="ru-RU" b="1" dirty="0"/>
              <a:t>Б.  </a:t>
            </a:r>
            <a:r>
              <a:rPr lang="ru-RU" sz="2200" b="1" dirty="0"/>
              <a:t>Процессы, сопровождающиеся увеличением количества  костной ткани:</a:t>
            </a:r>
          </a:p>
          <a:p>
            <a:pPr marL="0" indent="0">
              <a:buNone/>
            </a:pPr>
            <a:r>
              <a:rPr lang="ru-RU" dirty="0"/>
              <a:t>           </a:t>
            </a:r>
            <a:r>
              <a:rPr lang="ru-RU" b="1" dirty="0"/>
              <a:t>- Остеосклероз;</a:t>
            </a:r>
          </a:p>
          <a:p>
            <a:pPr marL="0" indent="0">
              <a:buNone/>
            </a:pPr>
            <a:r>
              <a:rPr lang="ru-RU" b="1" dirty="0"/>
              <a:t>            - Периостальные наслоения;</a:t>
            </a:r>
          </a:p>
          <a:p>
            <a:pPr marL="0" indent="0">
              <a:buNone/>
            </a:pPr>
            <a:r>
              <a:rPr lang="ru-RU" b="1" dirty="0"/>
              <a:t>            -Гипертрофия;</a:t>
            </a:r>
          </a:p>
          <a:p>
            <a:pPr marL="0" indent="0">
              <a:buNone/>
            </a:pPr>
            <a:r>
              <a:rPr lang="ru-RU" b="1" dirty="0"/>
              <a:t>            - Пароостоз</a:t>
            </a:r>
          </a:p>
          <a:p>
            <a:pPr marL="0" indent="0">
              <a:buNone/>
            </a:pPr>
            <a:r>
              <a:rPr lang="ru-RU" b="1" dirty="0"/>
              <a:t>            - Гетерогенные окостенения.</a:t>
            </a:r>
          </a:p>
          <a:p>
            <a:pPr marL="0" indent="0">
              <a:buNone/>
            </a:pPr>
            <a:r>
              <a:rPr lang="ru-RU" b="1" dirty="0"/>
              <a:t>В.    </a:t>
            </a:r>
            <a:r>
              <a:rPr lang="ru-RU" sz="2200" b="1" dirty="0"/>
              <a:t>Некроз и секвестрация кости. </a:t>
            </a:r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74570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BCF372-ED0B-4BC1-BB2F-41BE80D5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27" y="0"/>
            <a:ext cx="9974510" cy="1736521"/>
          </a:xfrm>
        </p:spPr>
        <p:txBody>
          <a:bodyPr/>
          <a:lstStyle/>
          <a:p>
            <a:r>
              <a:rPr lang="ru-RU" sz="4400" b="1" dirty="0"/>
              <a:t>Остеопороз. </a:t>
            </a:r>
            <a:r>
              <a:rPr lang="ru-RU" sz="3600" b="1" dirty="0"/>
              <a:t>Процессы, сопровождающиеся уменьшением количества костной ткани. 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A92108-1FDE-40D7-A131-893AA5ACE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336" y="1929469"/>
            <a:ext cx="11769754" cy="4756558"/>
          </a:xfrm>
        </p:spPr>
        <p:txBody>
          <a:bodyPr>
            <a:normAutofit lnSpcReduction="10000"/>
          </a:bodyPr>
          <a:lstStyle/>
          <a:p>
            <a:r>
              <a:rPr lang="ru-RU" sz="2400" b="1" dirty="0"/>
              <a:t>Рентгенологически характеризуется</a:t>
            </a:r>
            <a:r>
              <a:rPr lang="ru-RU" sz="2200" dirty="0"/>
              <a:t>:</a:t>
            </a:r>
          </a:p>
          <a:p>
            <a:pPr marL="0" indent="0">
              <a:buNone/>
            </a:pPr>
            <a:r>
              <a:rPr lang="ru-RU" dirty="0"/>
              <a:t>            - </a:t>
            </a:r>
            <a:r>
              <a:rPr lang="ru-RU" dirty="0" err="1"/>
              <a:t>Крупнопетлистый</a:t>
            </a:r>
            <a:r>
              <a:rPr lang="ru-RU" dirty="0"/>
              <a:t> рисунок кости</a:t>
            </a:r>
          </a:p>
          <a:p>
            <a:pPr marL="0" indent="0">
              <a:buNone/>
            </a:pPr>
            <a:r>
              <a:rPr lang="ru-RU" dirty="0"/>
              <a:t>            - Истончение кортикального слоя кости</a:t>
            </a:r>
          </a:p>
          <a:p>
            <a:pPr marL="0" indent="0">
              <a:buNone/>
            </a:pPr>
            <a:r>
              <a:rPr lang="ru-RU" dirty="0"/>
              <a:t>            - Расширение костномозгового канала</a:t>
            </a:r>
          </a:p>
          <a:p>
            <a:pPr marL="0" indent="0">
              <a:buNone/>
            </a:pPr>
            <a:r>
              <a:rPr lang="ru-RU" dirty="0"/>
              <a:t>            - </a:t>
            </a:r>
            <a:r>
              <a:rPr lang="ru-RU" dirty="0" err="1"/>
              <a:t>Спонгилозирование</a:t>
            </a:r>
            <a:r>
              <a:rPr lang="ru-RU" dirty="0"/>
              <a:t> кортикального слоя кости</a:t>
            </a:r>
          </a:p>
          <a:p>
            <a:pPr marL="0" indent="0">
              <a:buNone/>
            </a:pPr>
            <a:r>
              <a:rPr lang="ru-RU" dirty="0"/>
              <a:t>            - Резкая подчеркнутость контуров кортикального слоя всей кости.</a:t>
            </a:r>
          </a:p>
          <a:p>
            <a:r>
              <a:rPr lang="ru-RU" sz="2400" b="1" dirty="0"/>
              <a:t>По степени распространенности:                    По характеру  картины:</a:t>
            </a:r>
          </a:p>
          <a:p>
            <a:pPr marL="0" indent="0">
              <a:buNone/>
            </a:pPr>
            <a:r>
              <a:rPr lang="ru-RU" dirty="0"/>
              <a:t>              - Местный                                                                         - Очаговый (пятнистый ,пегий(  </a:t>
            </a:r>
          </a:p>
          <a:p>
            <a:pPr marL="0" indent="0">
              <a:buNone/>
            </a:pPr>
            <a:r>
              <a:rPr lang="ru-RU" dirty="0"/>
              <a:t>              - Регионарный                                                                 -  Диффузный</a:t>
            </a:r>
          </a:p>
          <a:p>
            <a:pPr marL="0" indent="0">
              <a:buNone/>
            </a:pPr>
            <a:r>
              <a:rPr lang="ru-RU" dirty="0"/>
              <a:t>             - Распространенный</a:t>
            </a:r>
          </a:p>
          <a:p>
            <a:pPr marL="0" indent="0">
              <a:buNone/>
            </a:pPr>
            <a:r>
              <a:rPr lang="ru-RU" dirty="0"/>
              <a:t>              - Системный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3532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456324-998D-4301-BFD6-F17A56FEE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007" y="58723"/>
            <a:ext cx="9689285" cy="1954635"/>
          </a:xfrm>
        </p:spPr>
        <p:txBody>
          <a:bodyPr/>
          <a:lstStyle/>
          <a:p>
            <a:r>
              <a:rPr lang="ru-RU" sz="4400" b="1" dirty="0"/>
              <a:t>Остеопороз. </a:t>
            </a:r>
            <a:r>
              <a:rPr lang="ru-RU" sz="3800" b="1" dirty="0"/>
              <a:t>Процессы, сопровождающиеся уменьшением количества костной ткани.</a:t>
            </a:r>
            <a:endParaRPr lang="ru-RU" sz="3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2BAF3C-E0AC-4A4F-87CB-0FA0D0ADE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21078"/>
            <a:ext cx="11878811" cy="4869809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                        </a:t>
            </a:r>
            <a:r>
              <a:rPr lang="ru-RU" sz="2400" b="1" dirty="0"/>
              <a:t>По распространенности:</a:t>
            </a:r>
          </a:p>
          <a:p>
            <a:r>
              <a:rPr lang="ru-RU" b="1" dirty="0"/>
              <a:t>Местный (ограниченный</a:t>
            </a:r>
            <a:r>
              <a:rPr lang="en-US" b="1" dirty="0"/>
              <a:t>)</a:t>
            </a:r>
            <a:r>
              <a:rPr lang="ru-RU" b="1" dirty="0"/>
              <a:t> остеопороз- </a:t>
            </a:r>
            <a:r>
              <a:rPr lang="ru-RU" dirty="0"/>
              <a:t>небольшой очаг разряжения рентгенологически ничем не отличающийся от очага деструкции.</a:t>
            </a:r>
          </a:p>
          <a:p>
            <a:r>
              <a:rPr lang="ru-RU" b="1" dirty="0"/>
              <a:t>Регионарный остеопороз – </a:t>
            </a:r>
            <a:r>
              <a:rPr lang="ru-RU" dirty="0"/>
              <a:t>локализуется в одной области тела, например в эпифизах костей, принимающей участие в образовании одного сустава. Обычно , развивается при воспалительных заболеваниях суставов , выпотах и болях  с выраженным нарушением функции.</a:t>
            </a:r>
          </a:p>
          <a:p>
            <a:r>
              <a:rPr lang="ru-RU" b="1" dirty="0"/>
              <a:t>Распространенный</a:t>
            </a:r>
            <a:r>
              <a:rPr lang="ru-RU" dirty="0"/>
              <a:t> </a:t>
            </a:r>
            <a:r>
              <a:rPr lang="ru-RU" b="1" dirty="0"/>
              <a:t>остеопороз – </a:t>
            </a:r>
            <a:r>
              <a:rPr lang="ru-RU" dirty="0"/>
              <a:t>захватывает все кости конечности . В таких случаях остеопороз наиболее выражен в дистальных ее отделах .</a:t>
            </a:r>
          </a:p>
          <a:p>
            <a:r>
              <a:rPr lang="ru-RU" b="1" dirty="0"/>
              <a:t>Системный  остеопороз – </a:t>
            </a:r>
            <a:r>
              <a:rPr lang="ru-RU" dirty="0"/>
              <a:t>наблюдается во всех костях скелета. Наблюдается при глубоких гормональных сдвигах, нарушениях обмена веществ, витаминной недостаточности , кахексии, лучевой болезни. В физиологических условиях он наблюдается в предстарческом и старческом возрасте.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166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BA1924-9442-409B-9567-29CA77DB2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2" y="0"/>
            <a:ext cx="9890621" cy="2046914"/>
          </a:xfrm>
        </p:spPr>
        <p:txBody>
          <a:bodyPr/>
          <a:lstStyle/>
          <a:p>
            <a:r>
              <a:rPr lang="ru-RU" sz="4400" b="1" dirty="0"/>
              <a:t>Остеопороз. </a:t>
            </a:r>
            <a:r>
              <a:rPr lang="ru-RU" sz="4000" b="1" dirty="0"/>
              <a:t>Процессы, сопровождающиеся уменьшением количества костной ткани.</a:t>
            </a: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F40C75-9700-4860-B333-1214F0246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448" y="1988191"/>
            <a:ext cx="11367081" cy="4664279"/>
          </a:xfrm>
        </p:spPr>
        <p:txBody>
          <a:bodyPr/>
          <a:lstStyle/>
          <a:p>
            <a:r>
              <a:rPr lang="ru-RU" sz="2400" b="1" dirty="0"/>
              <a:t>Очаговый (</a:t>
            </a:r>
            <a:r>
              <a:rPr lang="ru-RU" sz="2400" dirty="0"/>
              <a:t>пятнистый ,пегий</a:t>
            </a:r>
            <a:r>
              <a:rPr lang="en-US" sz="2400" b="1" dirty="0"/>
              <a:t>)</a:t>
            </a:r>
            <a:r>
              <a:rPr lang="ru-RU" sz="2400" b="1" dirty="0"/>
              <a:t> остеопороз </a:t>
            </a:r>
            <a:r>
              <a:rPr lang="ru-RU" sz="2400" dirty="0"/>
              <a:t>–  характеризуется мелкоочаговостью. Участки разрежения костной структуры располагаются на фоне неизменённого рисунка   костной ткани. </a:t>
            </a:r>
          </a:p>
          <a:p>
            <a:pPr marL="0" indent="0">
              <a:buNone/>
            </a:pPr>
            <a:r>
              <a:rPr lang="ru-RU" sz="2400" dirty="0"/>
              <a:t>      Для него  характерно быстрое развитие(1-3 недели( , коррелирует с основным    патологическим процессом  : острое воспаление, термический или химический   ожег мягких тканей, отморожение, повреждение током.  </a:t>
            </a:r>
          </a:p>
          <a:p>
            <a:r>
              <a:rPr lang="ru-RU" sz="2400" b="1" dirty="0"/>
              <a:t>Диффузный  (равномерный</a:t>
            </a:r>
            <a:r>
              <a:rPr lang="en-US" sz="2400" b="1" dirty="0"/>
              <a:t>)</a:t>
            </a:r>
            <a:r>
              <a:rPr lang="ru-RU" sz="2400" b="1" dirty="0"/>
              <a:t> остеопороз- </a:t>
            </a:r>
            <a:r>
              <a:rPr lang="ru-RU" sz="2400" dirty="0"/>
              <a:t>монотонная  картина разряжения структуры кости на большом участке или во всей кости.</a:t>
            </a:r>
          </a:p>
          <a:p>
            <a:r>
              <a:rPr lang="ru-RU" sz="2400" dirty="0"/>
              <a:t>Остеопороз в известной мере процесс обратимый. 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7363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535" y="84841"/>
            <a:ext cx="10105535" cy="1300900"/>
          </a:xfrm>
        </p:spPr>
        <p:txBody>
          <a:bodyPr/>
          <a:lstStyle/>
          <a:p>
            <a:r>
              <a:rPr lang="ru-RU" sz="4000" b="1" dirty="0"/>
              <a:t>Остеопороз.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35" y="1150071"/>
            <a:ext cx="5952462" cy="490036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259" y="1050717"/>
            <a:ext cx="3258005" cy="533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668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8E16D9-BB1C-4583-83DE-B1109B183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792" y="0"/>
            <a:ext cx="10030119" cy="1894788"/>
          </a:xfrm>
        </p:spPr>
        <p:txBody>
          <a:bodyPr/>
          <a:lstStyle/>
          <a:p>
            <a:r>
              <a:rPr lang="ru-RU" sz="4400" b="1" dirty="0"/>
              <a:t>Деструкция</a:t>
            </a:r>
            <a:r>
              <a:rPr lang="en-US" sz="4400" b="1" dirty="0"/>
              <a:t>.</a:t>
            </a:r>
            <a:r>
              <a:rPr lang="ru-RU" sz="4400" b="1" dirty="0"/>
              <a:t> </a:t>
            </a:r>
            <a:r>
              <a:rPr lang="ru-RU" sz="4000" b="1" dirty="0"/>
              <a:t>Процессы , сопровождающиеся уменьшением количества  костной ткани</a:t>
            </a:r>
            <a:r>
              <a:rPr lang="ru-RU" sz="4400" b="1" dirty="0"/>
              <a:t>.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4919FE-16D3-43A9-B5BA-9575EE02F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98482"/>
            <a:ext cx="11981467" cy="4796601"/>
          </a:xfrm>
        </p:spPr>
        <p:txBody>
          <a:bodyPr>
            <a:normAutofit/>
          </a:bodyPr>
          <a:lstStyle/>
          <a:p>
            <a:r>
              <a:rPr lang="ru-RU" sz="2200" dirty="0"/>
              <a:t>Деструкция- разрушение костных балок , сопровождающая воспалительные и опухолевый процессы  , когда кость замещается патологической тканью.</a:t>
            </a:r>
          </a:p>
          <a:p>
            <a:r>
              <a:rPr lang="ru-RU" sz="2200" b="1" dirty="0"/>
              <a:t>Очаговая деструкция -</a:t>
            </a:r>
            <a:r>
              <a:rPr lang="ru-RU" sz="2200" dirty="0"/>
              <a:t>костный рисунок в месте деструкции не определяется. Контуры очага деструкции обычно нерезко очерчены, расплывчатые.</a:t>
            </a:r>
          </a:p>
          <a:p>
            <a:r>
              <a:rPr lang="ru-RU" sz="2200" dirty="0"/>
              <a:t>Обнаружение зависит от размеров : хорошо определимы  на рентгенограмме от 5 мм, лучше – на КТ. Нахождение зависти  от  глубины расположения (при клиническом несоответствии данных  рентгенограммы и клиники-КТ).</a:t>
            </a:r>
          </a:p>
          <a:p>
            <a:r>
              <a:rPr lang="ru-RU" sz="2200" dirty="0"/>
              <a:t>Описываем размеры , форму, контуры, местоположение, реакцию окружающей кости. </a:t>
            </a:r>
          </a:p>
          <a:p>
            <a:r>
              <a:rPr lang="ru-RU" sz="2200" dirty="0"/>
              <a:t>До установления основного диагноза НЕ  пишем «воспалительная» или «опухолевая» деструкция. </a:t>
            </a:r>
            <a:endParaRPr lang="en-US" dirty="0"/>
          </a:p>
          <a:p>
            <a:pPr marL="0" indent="0">
              <a:buNone/>
            </a:pPr>
            <a:r>
              <a:rPr lang="en-US" sz="1800" b="1" dirty="0"/>
              <a:t>                               </a:t>
            </a:r>
            <a:r>
              <a:rPr lang="ru-RU" sz="1800" b="1" dirty="0"/>
              <a:t>(Клиническая </a:t>
            </a:r>
            <a:r>
              <a:rPr lang="ru-RU" sz="1800" b="1" dirty="0" err="1"/>
              <a:t>рентгено</a:t>
            </a:r>
            <a:r>
              <a:rPr lang="ru-RU" sz="1800" b="1" dirty="0"/>
              <a:t>-радиология под редакцией Г. А. </a:t>
            </a:r>
            <a:r>
              <a:rPr lang="ru-RU" sz="1800" b="1" dirty="0" err="1"/>
              <a:t>Зедгенидзе</a:t>
            </a:r>
            <a:r>
              <a:rPr lang="ru-RU" sz="1800" b="1" dirty="0"/>
              <a:t>, Том 3. стр.29</a:t>
            </a:r>
            <a:r>
              <a:rPr lang="en-US" sz="1800" b="1" dirty="0"/>
              <a:t>)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3071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440025" cy="1140643"/>
          </a:xfrm>
        </p:spPr>
        <p:txBody>
          <a:bodyPr/>
          <a:lstStyle/>
          <a:p>
            <a:r>
              <a:rPr lang="ru-RU" sz="4000" b="1" dirty="0"/>
              <a:t>Деструкция</a:t>
            </a:r>
            <a:r>
              <a:rPr lang="en-US" sz="4000" b="1" dirty="0"/>
              <a:t>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32156" y="1432875"/>
            <a:ext cx="2178472" cy="4466733"/>
          </a:xfrm>
        </p:spPr>
        <p:txBody>
          <a:bodyPr/>
          <a:lstStyle/>
          <a:p>
            <a:pPr marL="0" indent="0">
              <a:buNone/>
            </a:pP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0641"/>
            <a:ext cx="2772162" cy="43154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112" y="1193819"/>
            <a:ext cx="3912169" cy="42622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1223" y="1140643"/>
            <a:ext cx="3370777" cy="503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82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18480" cy="1357460"/>
          </a:xfrm>
        </p:spPr>
        <p:txBody>
          <a:bodyPr/>
          <a:lstStyle/>
          <a:p>
            <a:r>
              <a:rPr lang="ru-RU" b="1" dirty="0" err="1"/>
              <a:t>Остеолиз</a:t>
            </a:r>
            <a:r>
              <a:rPr lang="ru-RU" b="1" dirty="0"/>
              <a:t>.</a:t>
            </a:r>
            <a:r>
              <a:rPr lang="ru-RU" sz="4400" b="1" dirty="0"/>
              <a:t> </a:t>
            </a:r>
            <a:r>
              <a:rPr lang="ru-RU" sz="3200" b="1" dirty="0"/>
              <a:t>Процессы , сопровождающиеся уменьшением количества  костной ткани</a:t>
            </a:r>
            <a:r>
              <a:rPr lang="ru-RU" sz="3600" b="1" dirty="0"/>
              <a:t>.</a:t>
            </a:r>
            <a:r>
              <a:rPr lang="ru-RU" sz="3600" dirty="0"/>
              <a:t> 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65889" y="1640264"/>
            <a:ext cx="6816459" cy="5147250"/>
          </a:xfrm>
        </p:spPr>
        <p:txBody>
          <a:bodyPr>
            <a:normAutofit fontScale="92500"/>
          </a:bodyPr>
          <a:lstStyle/>
          <a:p>
            <a:r>
              <a:rPr lang="ru-RU" sz="2800" b="1" dirty="0" err="1"/>
              <a:t>Остеолиз</a:t>
            </a:r>
            <a:r>
              <a:rPr lang="ru-RU" dirty="0"/>
              <a:t> – патологический процесс , сопровождающийся рассасыванием кости , при котором костная ткань исчезает </a:t>
            </a:r>
            <a:r>
              <a:rPr lang="ru-RU" dirty="0" err="1"/>
              <a:t>полность</a:t>
            </a:r>
            <a:r>
              <a:rPr lang="ru-RU" dirty="0"/>
              <a:t> при отсутствии реактивных изменений  окружающих тканей и оставшейся костной ткани.</a:t>
            </a:r>
          </a:p>
          <a:p>
            <a:r>
              <a:rPr lang="ru-RU" dirty="0" err="1"/>
              <a:t>Остеолиз</a:t>
            </a:r>
            <a:r>
              <a:rPr lang="ru-RU" b="1" dirty="0"/>
              <a:t> характерен </a:t>
            </a:r>
            <a:r>
              <a:rPr lang="ru-RU" dirty="0"/>
              <a:t>для некоторых </a:t>
            </a:r>
            <a:r>
              <a:rPr lang="ru-RU" b="1" dirty="0"/>
              <a:t>заболеваний ЦНС и периферической нервной с-мы</a:t>
            </a:r>
            <a:r>
              <a:rPr lang="ru-RU" dirty="0"/>
              <a:t>: </a:t>
            </a:r>
            <a:r>
              <a:rPr lang="ru-RU" dirty="0" err="1"/>
              <a:t>сиренгомиелии</a:t>
            </a:r>
            <a:r>
              <a:rPr lang="ru-RU" dirty="0"/>
              <a:t>, сухотки спинного мозга, огнестрельные ранения спинного </a:t>
            </a:r>
            <a:r>
              <a:rPr lang="ru-RU" dirty="0" err="1"/>
              <a:t>мозга,проказы</a:t>
            </a:r>
            <a:r>
              <a:rPr lang="ru-RU" dirty="0"/>
              <a:t>, болезни </a:t>
            </a:r>
            <a:r>
              <a:rPr lang="ru-RU" dirty="0" err="1"/>
              <a:t>Рейно</a:t>
            </a:r>
            <a:r>
              <a:rPr lang="ru-RU" dirty="0"/>
              <a:t>.</a:t>
            </a:r>
          </a:p>
          <a:p>
            <a:r>
              <a:rPr lang="ru-RU" b="1" dirty="0"/>
              <a:t>Редко </a:t>
            </a:r>
            <a:r>
              <a:rPr lang="ru-RU" dirty="0"/>
              <a:t>возможен </a:t>
            </a:r>
            <a:r>
              <a:rPr lang="ru-RU" dirty="0" err="1"/>
              <a:t>постравматический</a:t>
            </a:r>
            <a:r>
              <a:rPr lang="ru-RU" dirty="0"/>
              <a:t>  </a:t>
            </a:r>
            <a:r>
              <a:rPr lang="ru-RU" dirty="0" err="1"/>
              <a:t>остеолиз</a:t>
            </a:r>
            <a:r>
              <a:rPr lang="ru-RU" b="1" dirty="0"/>
              <a:t>  у детей:</a:t>
            </a:r>
            <a:r>
              <a:rPr lang="ru-RU" dirty="0"/>
              <a:t> рассасываются  крупные участки</a:t>
            </a:r>
            <a:r>
              <a:rPr lang="en-US" dirty="0"/>
              <a:t> </a:t>
            </a:r>
            <a:r>
              <a:rPr lang="ru-RU" dirty="0"/>
              <a:t>кости черепа , длинных трубчатых костей</a:t>
            </a:r>
            <a:r>
              <a:rPr lang="ru-RU" b="1" dirty="0"/>
              <a:t>.</a:t>
            </a:r>
          </a:p>
          <a:p>
            <a:r>
              <a:rPr lang="ru-RU" sz="1600" b="1" dirty="0" err="1"/>
              <a:t>Остеолиз</a:t>
            </a:r>
            <a:r>
              <a:rPr lang="ru-RU" sz="1600" b="1" dirty="0"/>
              <a:t> </a:t>
            </a:r>
            <a:r>
              <a:rPr lang="ru-RU" sz="1600" dirty="0"/>
              <a:t>при эндартериите ног. Концевые и средние фаланги 2 и 3 пальцев стопы отсутствуют. Сохранившиеся основные фаланги резко истончены , </a:t>
            </a:r>
            <a:r>
              <a:rPr lang="ru-RU" sz="1600" dirty="0" err="1"/>
              <a:t>шиповидно</a:t>
            </a:r>
            <a:r>
              <a:rPr lang="ru-RU" sz="1600" dirty="0"/>
              <a:t> заострены.</a:t>
            </a:r>
            <a:endParaRPr lang="uk-UA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96" y="1357460"/>
            <a:ext cx="4414109" cy="543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26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268100-B3C1-4467-9491-C25A14ABC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218" y="0"/>
            <a:ext cx="10473179" cy="2196444"/>
          </a:xfrm>
        </p:spPr>
        <p:txBody>
          <a:bodyPr/>
          <a:lstStyle/>
          <a:p>
            <a:r>
              <a:rPr lang="ru-RU" sz="4600" b="1" dirty="0"/>
              <a:t>Атрофия и остеомаляция.</a:t>
            </a:r>
            <a:br>
              <a:rPr lang="ru-RU" sz="4400" b="1" dirty="0"/>
            </a:br>
            <a:r>
              <a:rPr lang="ru-RU" sz="4400" b="1" dirty="0"/>
              <a:t>П</a:t>
            </a:r>
            <a:r>
              <a:rPr lang="ru-RU" sz="3600" b="1" dirty="0"/>
              <a:t>роцессы, сопровождающиеся уменьшением количества  костной ткани.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86DFB6-2BAE-491C-A4B3-A875C2210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097" y="2196445"/>
            <a:ext cx="11623249" cy="4661555"/>
          </a:xfrm>
        </p:spPr>
        <p:txBody>
          <a:bodyPr>
            <a:normAutofit/>
          </a:bodyPr>
          <a:lstStyle/>
          <a:p>
            <a:r>
              <a:rPr lang="ru-RU" sz="2400" b="1" dirty="0"/>
              <a:t>Атрофия</a:t>
            </a:r>
            <a:r>
              <a:rPr lang="ru-RU" sz="2400" dirty="0"/>
              <a:t> –процесс , сопровождающийся уменьшением объема костной ткани или ее части.</a:t>
            </a:r>
          </a:p>
          <a:p>
            <a:r>
              <a:rPr lang="ru-RU" sz="2400" dirty="0"/>
              <a:t>У взрослых –сравниваем в симметричной конечностью, у детей- с объемом кости до поражения ( так как  объемное уменьшение не столько истинное , сколько связано с отставанием в росте).</a:t>
            </a:r>
          </a:p>
          <a:p>
            <a:r>
              <a:rPr lang="ru-RU" sz="2400" b="1" dirty="0"/>
              <a:t>Остеомаляция – </a:t>
            </a:r>
            <a:r>
              <a:rPr lang="ru-RU" sz="2400" dirty="0"/>
              <a:t>симптом  проявления глубоких  нарушений обменных процессов в кости, «размягчение» их в следствии недостаточной минерализации костных балок.</a:t>
            </a:r>
          </a:p>
          <a:p>
            <a:r>
              <a:rPr lang="ru-RU" sz="2400" dirty="0"/>
              <a:t>Может быть связана с эндокринными нарушениями , алиментарными факторами (в первую очередь с недостаточностью витамина </a:t>
            </a:r>
            <a:r>
              <a:rPr lang="en-US" sz="2400" dirty="0"/>
              <a:t>D</a:t>
            </a:r>
            <a:r>
              <a:rPr lang="ru-RU" sz="2400" dirty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2279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4981" y="0"/>
            <a:ext cx="8041064" cy="1423447"/>
          </a:xfrm>
        </p:spPr>
        <p:txBody>
          <a:bodyPr/>
          <a:lstStyle/>
          <a:p>
            <a:r>
              <a:rPr lang="ru-RU" sz="4400" b="1" dirty="0"/>
              <a:t>Атрофия и остеомаляция.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05512" y="1168924"/>
            <a:ext cx="5786487" cy="5689077"/>
          </a:xfrm>
        </p:spPr>
        <p:txBody>
          <a:bodyPr>
            <a:normAutofit lnSpcReduction="10000"/>
          </a:bodyPr>
          <a:lstStyle/>
          <a:p>
            <a:endParaRPr lang="ru-RU" sz="2800" dirty="0"/>
          </a:p>
          <a:p>
            <a:r>
              <a:rPr lang="ru-RU" sz="2800" dirty="0"/>
              <a:t>Выраженная </a:t>
            </a:r>
            <a:r>
              <a:rPr lang="ru-RU" sz="2800" b="1" dirty="0"/>
              <a:t>атрофия</a:t>
            </a:r>
            <a:r>
              <a:rPr lang="ru-RU" sz="2800" dirty="0"/>
              <a:t> левой бедренной кости после перенесенного  туберкулезного коксита</a:t>
            </a:r>
            <a:r>
              <a:rPr lang="ru-RU" sz="2800" b="1" dirty="0"/>
              <a:t>:</a:t>
            </a:r>
          </a:p>
          <a:p>
            <a:pPr marL="0" indent="0">
              <a:buNone/>
            </a:pPr>
            <a:r>
              <a:rPr lang="ru-RU" sz="2800" dirty="0"/>
              <a:t> -уменьшен объем кости, резко истончен кортикальный слой, сужен костномозговой канал.</a:t>
            </a:r>
            <a:endParaRPr lang="ru-RU" sz="2800" b="1" dirty="0"/>
          </a:p>
          <a:p>
            <a:r>
              <a:rPr lang="ru-RU" sz="2800" dirty="0"/>
              <a:t>Сравниваем со здоровой конечностью ! Помним о возрасте </a:t>
            </a:r>
            <a:r>
              <a:rPr lang="ru-RU" sz="2800" dirty="0" err="1"/>
              <a:t>пайиента</a:t>
            </a:r>
            <a:r>
              <a:rPr lang="ru-RU" sz="2800" dirty="0"/>
              <a:t>!</a:t>
            </a:r>
          </a:p>
          <a:p>
            <a:pPr marL="0" indent="0">
              <a:buNone/>
            </a:pPr>
            <a:r>
              <a:rPr lang="ru-RU" dirty="0"/>
              <a:t> 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21" y="1168924"/>
            <a:ext cx="6282091" cy="503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286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8175" y="-1"/>
            <a:ext cx="9753439" cy="1857375"/>
          </a:xfrm>
        </p:spPr>
        <p:txBody>
          <a:bodyPr/>
          <a:lstStyle/>
          <a:p>
            <a:r>
              <a:rPr lang="ru-RU" sz="4400" b="1" dirty="0"/>
              <a:t>Остеосклероз. </a:t>
            </a:r>
            <a:r>
              <a:rPr lang="ru-RU" sz="4000" b="1" dirty="0"/>
              <a:t>Процессы, сопровождающиеся увеличением количества костной ткани. </a:t>
            </a:r>
            <a:endParaRPr lang="uk-UA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575" y="1981200"/>
            <a:ext cx="11430000" cy="4571999"/>
          </a:xfrm>
        </p:spPr>
        <p:txBody>
          <a:bodyPr>
            <a:normAutofit lnSpcReduction="10000"/>
          </a:bodyPr>
          <a:lstStyle/>
          <a:p>
            <a:r>
              <a:rPr lang="ru-RU" sz="2200" b="1" dirty="0"/>
              <a:t>Остеосклероз -п</a:t>
            </a:r>
            <a:r>
              <a:rPr lang="ru-RU" sz="2200" dirty="0"/>
              <a:t>роцесс противоположный остеопорозу, характеризуется увеличением костной ткани в единице объема кости. Процесс обратимый как </a:t>
            </a:r>
            <a:r>
              <a:rPr lang="ru-RU" sz="2200"/>
              <a:t>и остеопороз.</a:t>
            </a:r>
            <a:endParaRPr lang="ru-RU" sz="2200" dirty="0"/>
          </a:p>
          <a:p>
            <a:r>
              <a:rPr lang="ru-RU" sz="2200" b="1" dirty="0"/>
              <a:t>Остеосклероз </a:t>
            </a:r>
            <a:r>
              <a:rPr lang="ru-RU" sz="2200" dirty="0"/>
              <a:t>может сопровождать различные патологические процессы: опухолевые, воспалительные, гормональные нарушения и  отравления, формирование костной мозоли и функциональные перестройки.</a:t>
            </a:r>
          </a:p>
          <a:p>
            <a:r>
              <a:rPr lang="ru-RU" sz="2200" b="1" dirty="0"/>
              <a:t>Рентгенологические признаки остеосклероза</a:t>
            </a:r>
            <a:r>
              <a:rPr lang="ru-RU" sz="2200" dirty="0"/>
              <a:t>:</a:t>
            </a:r>
          </a:p>
          <a:p>
            <a:pPr marL="0" indent="0">
              <a:buNone/>
            </a:pPr>
            <a:r>
              <a:rPr lang="ru-RU" sz="2200" dirty="0"/>
              <a:t>             - появление мелкопятнистой структуры с утолщенными костными балками , вплоть до полного исчезновения рисунка губчатой кости;</a:t>
            </a:r>
          </a:p>
          <a:p>
            <a:pPr marL="0" indent="0">
              <a:buNone/>
            </a:pPr>
            <a:r>
              <a:rPr lang="ru-RU" sz="2200" dirty="0"/>
              <a:t>             - утолщение кортикального слоя со стороны костно-мозгового канала;</a:t>
            </a:r>
          </a:p>
          <a:p>
            <a:pPr marL="0" indent="0">
              <a:buNone/>
            </a:pPr>
            <a:r>
              <a:rPr lang="ru-RU" sz="2200" dirty="0"/>
              <a:t>             - сужение костно-мозгового канала , вплоть до его полного исчезновения.</a:t>
            </a:r>
          </a:p>
          <a:p>
            <a:endParaRPr lang="ru-RU" dirty="0"/>
          </a:p>
          <a:p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00288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2643" y="1"/>
            <a:ext cx="4694550" cy="1112362"/>
          </a:xfrm>
        </p:spPr>
        <p:txBody>
          <a:bodyPr/>
          <a:lstStyle/>
          <a:p>
            <a:r>
              <a:rPr lang="ru-RU" sz="4400" b="1" dirty="0"/>
              <a:t>Остеосклероз.</a:t>
            </a:r>
            <a:endParaRPr lang="uk-UA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47214" y="1112363"/>
            <a:ext cx="4244786" cy="574563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200" dirty="0"/>
              <a:t>Рисунок слева   </a:t>
            </a:r>
            <a:r>
              <a:rPr lang="ru-RU" sz="2200" b="1" dirty="0"/>
              <a:t>Диффузный остеосклероз при хроническом остеомиелите. С</a:t>
            </a:r>
            <a:r>
              <a:rPr lang="ru-RU" sz="2200" dirty="0"/>
              <a:t>труктура кости не  </a:t>
            </a:r>
            <a:r>
              <a:rPr lang="ru-RU" sz="2200" dirty="0" err="1"/>
              <a:t>просле-живается</a:t>
            </a:r>
            <a:r>
              <a:rPr lang="ru-RU" sz="2200" dirty="0"/>
              <a:t>, не имеет  </a:t>
            </a:r>
            <a:r>
              <a:rPr lang="ru-RU" sz="2200" dirty="0" err="1"/>
              <a:t>функцио-нальной</a:t>
            </a:r>
            <a:r>
              <a:rPr lang="ru-RU" sz="2200" dirty="0"/>
              <a:t> направленности </a:t>
            </a:r>
            <a:r>
              <a:rPr lang="ru-RU" sz="2200" b="1" dirty="0"/>
              <a:t>.</a:t>
            </a:r>
            <a:r>
              <a:rPr lang="ru-RU" sz="2200" dirty="0"/>
              <a:t> Кость утолщена за счет пери-остального костеобразования (</a:t>
            </a:r>
            <a:r>
              <a:rPr lang="ru-RU" sz="2200" b="1" dirty="0"/>
              <a:t>красные стрелки</a:t>
            </a:r>
            <a:r>
              <a:rPr lang="ru-RU" sz="2200" dirty="0"/>
              <a:t>).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Рисунок справа</a:t>
            </a:r>
            <a:r>
              <a:rPr lang="ru-RU" dirty="0"/>
              <a:t>. Остеосклероз при патологической </a:t>
            </a:r>
            <a:r>
              <a:rPr lang="ru-RU" dirty="0" err="1"/>
              <a:t>функцио-нальной</a:t>
            </a:r>
            <a:r>
              <a:rPr lang="ru-RU" dirty="0"/>
              <a:t> перестройке.</a:t>
            </a:r>
          </a:p>
          <a:p>
            <a:pPr marL="0" indent="0">
              <a:buNone/>
            </a:pPr>
            <a:r>
              <a:rPr lang="ru-RU" b="1" dirty="0"/>
              <a:t>Рисунок слева. </a:t>
            </a:r>
            <a:r>
              <a:rPr lang="ru-RU" dirty="0"/>
              <a:t>Структура тела подвздошной кости перестроена только в зоне наибольшей нагрузки( </a:t>
            </a:r>
            <a:r>
              <a:rPr lang="ru-RU" b="1" dirty="0"/>
              <a:t>красная стрелка</a:t>
            </a:r>
            <a:r>
              <a:rPr lang="ru-RU" dirty="0"/>
              <a:t>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9" y="0"/>
            <a:ext cx="3553618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868" y="867267"/>
            <a:ext cx="4203346" cy="588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308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1975" y="0"/>
            <a:ext cx="9886950" cy="1853248"/>
          </a:xfrm>
        </p:spPr>
        <p:txBody>
          <a:bodyPr/>
          <a:lstStyle/>
          <a:p>
            <a:r>
              <a:rPr lang="ru-RU" sz="4400" b="1" dirty="0"/>
              <a:t>Периостальные наслоения. </a:t>
            </a:r>
            <a:r>
              <a:rPr lang="ru-RU" sz="3600" b="1" dirty="0"/>
              <a:t>Процессы, сопровождающиеся увеличением количества костной ткани. 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123" y="1979629"/>
            <a:ext cx="11792932" cy="4779390"/>
          </a:xfrm>
        </p:spPr>
        <p:txBody>
          <a:bodyPr>
            <a:normAutofit fontScale="62500" lnSpcReduction="20000"/>
          </a:bodyPr>
          <a:lstStyle/>
          <a:p>
            <a:r>
              <a:rPr lang="ru-RU" sz="3400" b="1" dirty="0"/>
              <a:t>Периостальные наслоения – </a:t>
            </a:r>
            <a:r>
              <a:rPr lang="ru-RU" sz="3400" dirty="0"/>
              <a:t>включает в себя изменения по типу </a:t>
            </a:r>
            <a:r>
              <a:rPr lang="ru-RU" sz="3400" b="1" dirty="0"/>
              <a:t>периостита </a:t>
            </a:r>
            <a:r>
              <a:rPr lang="ru-RU" sz="3400" dirty="0"/>
              <a:t>и </a:t>
            </a:r>
            <a:r>
              <a:rPr lang="ru-RU" sz="3400" b="1" dirty="0"/>
              <a:t>периостоза</a:t>
            </a:r>
            <a:r>
              <a:rPr lang="ru-RU" sz="3400" dirty="0"/>
              <a:t>. </a:t>
            </a:r>
          </a:p>
          <a:p>
            <a:r>
              <a:rPr lang="ru-RU" sz="3400" b="1" dirty="0"/>
              <a:t>Надкостница не вовлекается </a:t>
            </a:r>
            <a:r>
              <a:rPr lang="ru-RU" sz="3400" dirty="0"/>
              <a:t>непосредственно ни в воспалительный  , ни в опухолевый процессы, а реагирует на воспалительный или опухолевый процессы, продуцируя кость в большем или меньшем количестве. </a:t>
            </a:r>
          </a:p>
          <a:p>
            <a:r>
              <a:rPr lang="ru-RU" sz="3400" dirty="0"/>
              <a:t>Термин « п</a:t>
            </a:r>
            <a:r>
              <a:rPr lang="ru-RU" sz="3400" b="1" dirty="0"/>
              <a:t>ериостальные наслоения » - </a:t>
            </a:r>
            <a:r>
              <a:rPr lang="ru-RU" sz="3400" dirty="0"/>
              <a:t>упрощает терминологию, способствует правильности понимания сущности происходящих физиологических явлений.</a:t>
            </a:r>
          </a:p>
          <a:p>
            <a:r>
              <a:rPr lang="ru-RU" sz="3400" dirty="0"/>
              <a:t>Форма и размеры </a:t>
            </a:r>
            <a:r>
              <a:rPr lang="ru-RU" sz="3400" b="1" dirty="0"/>
              <a:t>периостальных наслоений :</a:t>
            </a:r>
          </a:p>
          <a:p>
            <a:pPr marL="0" indent="0">
              <a:buNone/>
            </a:pPr>
            <a:r>
              <a:rPr lang="ru-RU" sz="3400" dirty="0"/>
              <a:t>        - линейные                                  - игольчатые</a:t>
            </a:r>
          </a:p>
          <a:p>
            <a:pPr marL="0" indent="0">
              <a:buNone/>
            </a:pPr>
            <a:r>
              <a:rPr lang="ru-RU" sz="3400" dirty="0"/>
              <a:t>        - слоистые                                  - в виде козырька </a:t>
            </a:r>
          </a:p>
          <a:p>
            <a:pPr marL="0" indent="0">
              <a:buNone/>
            </a:pPr>
            <a:r>
              <a:rPr lang="ru-RU" sz="3400" dirty="0"/>
              <a:t>        - бахромчатые                           - гребневидные </a:t>
            </a:r>
          </a:p>
          <a:p>
            <a:pPr marL="0" indent="0">
              <a:buNone/>
            </a:pPr>
            <a:r>
              <a:rPr lang="ru-RU" sz="3400" dirty="0"/>
              <a:t>        - кружевные</a:t>
            </a:r>
          </a:p>
          <a:p>
            <a:pPr marL="0" indent="0">
              <a:buNone/>
            </a:pPr>
            <a:r>
              <a:rPr lang="ru-RU" dirty="0"/>
              <a:t>       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456" y="4369324"/>
            <a:ext cx="4102599" cy="2295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162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9991726" cy="1853248"/>
          </a:xfrm>
        </p:spPr>
        <p:txBody>
          <a:bodyPr/>
          <a:lstStyle/>
          <a:p>
            <a:r>
              <a:rPr lang="ru-RU" sz="4400" b="1" dirty="0"/>
              <a:t>Гипертрофия. </a:t>
            </a:r>
            <a:r>
              <a:rPr lang="ru-RU" sz="3600" b="1" dirty="0"/>
              <a:t>Процессы, сопровождающиеся увеличением количества костной ткани . 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726" y="2262433"/>
            <a:ext cx="11297926" cy="4386017"/>
          </a:xfrm>
        </p:spPr>
        <p:txBody>
          <a:bodyPr/>
          <a:lstStyle/>
          <a:p>
            <a:r>
              <a:rPr lang="ru-RU" sz="2600" b="1" dirty="0"/>
              <a:t>Гипертрофия – </a:t>
            </a:r>
            <a:r>
              <a:rPr lang="ru-RU" sz="2600" dirty="0"/>
              <a:t>явление противоположное атрофии. Характеризуется увеличением всей кости или ее части.</a:t>
            </a:r>
          </a:p>
          <a:p>
            <a:r>
              <a:rPr lang="ru-RU" sz="2600" b="1" dirty="0"/>
              <a:t>Устанавливается на рентгенограмме </a:t>
            </a:r>
            <a:r>
              <a:rPr lang="ru-RU" sz="2600" dirty="0"/>
              <a:t>по сравнению с окружающими костями, соседними участками кости , симметричной костью.</a:t>
            </a:r>
          </a:p>
          <a:p>
            <a:r>
              <a:rPr lang="ru-RU" sz="2600" dirty="0"/>
              <a:t>В случае сравнения с возрастной нормой  гипертрофию </a:t>
            </a:r>
            <a:r>
              <a:rPr lang="ru-RU" sz="2600" b="1" dirty="0"/>
              <a:t>следует отличать </a:t>
            </a:r>
            <a:r>
              <a:rPr lang="ru-RU" sz="2600" dirty="0"/>
              <a:t>от ускорения роста костей под влиянием различных факторов.</a:t>
            </a:r>
          </a:p>
          <a:p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99482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829" y="0"/>
            <a:ext cx="10231421" cy="1853248"/>
          </a:xfrm>
        </p:spPr>
        <p:txBody>
          <a:bodyPr/>
          <a:lstStyle/>
          <a:p>
            <a:r>
              <a:rPr lang="ru-RU" sz="4400" b="1" dirty="0"/>
              <a:t>Пароостозы. </a:t>
            </a:r>
            <a:r>
              <a:rPr lang="ru-RU" sz="3600" b="1" dirty="0"/>
              <a:t>Процессы, сопровождаю</a:t>
            </a:r>
            <a:r>
              <a:rPr lang="en-US" sz="3600" b="1" dirty="0"/>
              <a:t>-</a:t>
            </a:r>
            <a:r>
              <a:rPr lang="ru-RU" sz="3600" b="1" dirty="0" err="1"/>
              <a:t>щиеся</a:t>
            </a:r>
            <a:r>
              <a:rPr lang="ru-RU" sz="3600" b="1" dirty="0"/>
              <a:t> увеличением количества костной ткани . 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2038350"/>
            <a:ext cx="10850565" cy="4581525"/>
          </a:xfrm>
        </p:spPr>
        <p:txBody>
          <a:bodyPr>
            <a:normAutofit fontScale="62500" lnSpcReduction="20000"/>
          </a:bodyPr>
          <a:lstStyle/>
          <a:p>
            <a:r>
              <a:rPr lang="ru-RU" sz="3400" b="1" dirty="0"/>
              <a:t>Пароостозы –</a:t>
            </a:r>
            <a:r>
              <a:rPr lang="ru-RU" sz="3400" dirty="0"/>
              <a:t>костные образования , располагающиеся в</a:t>
            </a:r>
            <a:r>
              <a:rPr lang="ru-RU" sz="3400" b="1" dirty="0"/>
              <a:t> непосредственной близости от кости. </a:t>
            </a:r>
            <a:r>
              <a:rPr lang="ru-RU" sz="3400" dirty="0"/>
              <a:t>Являются частным проявлением гетерогенных окостенений , могут образовываться и в</a:t>
            </a:r>
            <a:r>
              <a:rPr lang="ru-RU" sz="3400" b="1" dirty="0"/>
              <a:t> любом органе и ткани</a:t>
            </a:r>
            <a:r>
              <a:rPr lang="ru-RU" sz="3400" dirty="0"/>
              <a:t>.</a:t>
            </a:r>
          </a:p>
          <a:p>
            <a:r>
              <a:rPr lang="ru-RU" sz="3400" b="1" dirty="0"/>
              <a:t>Развиваются</a:t>
            </a:r>
            <a:r>
              <a:rPr lang="ru-RU" sz="3400" dirty="0"/>
              <a:t> не из надкостницы, а </a:t>
            </a:r>
            <a:r>
              <a:rPr lang="ru-RU" sz="3400" b="1" dirty="0"/>
              <a:t>из окружающих кость мягких тканей,  фасций, сухожилий, связок , гематом</a:t>
            </a:r>
            <a:r>
              <a:rPr lang="ru-RU" sz="3400" dirty="0"/>
              <a:t>…</a:t>
            </a:r>
          </a:p>
          <a:p>
            <a:r>
              <a:rPr lang="ru-RU" sz="3400" dirty="0"/>
              <a:t> Обычно состоят </a:t>
            </a:r>
            <a:r>
              <a:rPr lang="ru-RU" sz="3400" b="1" dirty="0"/>
              <a:t>из спонгиозной костной структуры</a:t>
            </a:r>
            <a:r>
              <a:rPr lang="ru-RU" sz="3400" dirty="0"/>
              <a:t>.</a:t>
            </a:r>
          </a:p>
          <a:p>
            <a:r>
              <a:rPr lang="ru-RU" sz="3400" b="1" dirty="0"/>
              <a:t>Причины возникновения</a:t>
            </a:r>
            <a:r>
              <a:rPr lang="ru-RU" sz="3400" dirty="0"/>
              <a:t>:</a:t>
            </a:r>
          </a:p>
          <a:p>
            <a:pPr marL="0" indent="0">
              <a:buNone/>
            </a:pPr>
            <a:r>
              <a:rPr lang="ru-RU" sz="3400" dirty="0"/>
              <a:t>             - травма;</a:t>
            </a:r>
          </a:p>
          <a:p>
            <a:pPr marL="0" indent="0">
              <a:buNone/>
            </a:pPr>
            <a:r>
              <a:rPr lang="ru-RU" sz="3400" dirty="0"/>
              <a:t>             - повышенная функциональная нагрузка;</a:t>
            </a:r>
          </a:p>
          <a:p>
            <a:pPr marL="0" indent="0">
              <a:buNone/>
            </a:pPr>
            <a:r>
              <a:rPr lang="ru-RU" sz="3400" dirty="0"/>
              <a:t>             - нарушение обмена веществ;</a:t>
            </a:r>
          </a:p>
          <a:p>
            <a:pPr marL="0" indent="0">
              <a:buNone/>
            </a:pPr>
            <a:r>
              <a:rPr lang="ru-RU" sz="3400" dirty="0"/>
              <a:t>             - дистрофические процессы;</a:t>
            </a:r>
          </a:p>
          <a:p>
            <a:pPr marL="0" indent="0">
              <a:buNone/>
            </a:pPr>
            <a:r>
              <a:rPr lang="ru-RU" sz="3400" dirty="0"/>
              <a:t>             - инволютивные процессы.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75970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35471" cy="1853248"/>
          </a:xfrm>
        </p:spPr>
        <p:txBody>
          <a:bodyPr/>
          <a:lstStyle/>
          <a:p>
            <a:r>
              <a:rPr lang="ru-RU" sz="4400" b="1" dirty="0"/>
              <a:t>Пароостозы. </a:t>
            </a:r>
            <a:r>
              <a:rPr lang="ru-RU" sz="3600" b="1" dirty="0"/>
              <a:t>Процессы, сопровождаю</a:t>
            </a:r>
            <a:r>
              <a:rPr lang="en-US" sz="3600" b="1" dirty="0"/>
              <a:t>-</a:t>
            </a:r>
            <a:r>
              <a:rPr lang="ru-RU" sz="3600" b="1" dirty="0" err="1"/>
              <a:t>щиеся</a:t>
            </a:r>
            <a:r>
              <a:rPr lang="ru-RU" sz="3600" b="1" dirty="0"/>
              <a:t> увеличением количества костной ткани </a:t>
            </a:r>
            <a:r>
              <a:rPr lang="ru-RU" sz="4400" b="1" dirty="0"/>
              <a:t>.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55150" y="1853248"/>
            <a:ext cx="5822623" cy="4932842"/>
          </a:xfrm>
        </p:spPr>
        <p:txBody>
          <a:bodyPr>
            <a:normAutofit/>
          </a:bodyPr>
          <a:lstStyle/>
          <a:p>
            <a:r>
              <a:rPr lang="ru-RU" sz="2200" b="1" dirty="0"/>
              <a:t>Рисунки .</a:t>
            </a:r>
            <a:r>
              <a:rPr lang="ru-RU" sz="2200" dirty="0"/>
              <a:t> Небольшая область с низкой интенсивностью сигнала (</a:t>
            </a:r>
            <a:r>
              <a:rPr lang="ru-RU" sz="2200" b="1" dirty="0"/>
              <a:t>желтая стрелка на МРТ</a:t>
            </a:r>
            <a:r>
              <a:rPr lang="ru-RU" sz="2200" dirty="0"/>
              <a:t>) соответствует  участку гетерогенного окостенения (</a:t>
            </a:r>
            <a:r>
              <a:rPr lang="ru-RU" sz="2200" dirty="0" err="1"/>
              <a:t>пароостоза</a:t>
            </a:r>
            <a:r>
              <a:rPr lang="ru-RU" sz="2200" dirty="0"/>
              <a:t>) , образовавшегося в </a:t>
            </a:r>
            <a:r>
              <a:rPr lang="en-US" sz="2200" dirty="0"/>
              <a:t>UCL</a:t>
            </a:r>
            <a:r>
              <a:rPr lang="ru-RU" sz="2200" dirty="0"/>
              <a:t>  связке после ее травмы ( отрыве) - </a:t>
            </a:r>
            <a:r>
              <a:rPr lang="ru-RU" sz="2200" b="1" dirty="0"/>
              <a:t>желтая стрелка на рентгенограмме</a:t>
            </a:r>
            <a:r>
              <a:rPr lang="ru-RU" sz="2200" dirty="0"/>
              <a:t>.</a:t>
            </a:r>
          </a:p>
          <a:p>
            <a:pPr marL="0" indent="0">
              <a:buNone/>
            </a:pPr>
            <a:endParaRPr lang="ru-RU" sz="2200" dirty="0"/>
          </a:p>
          <a:p>
            <a:r>
              <a:rPr lang="ru-RU" sz="2200" dirty="0"/>
              <a:t>В медиальной части сустава на </a:t>
            </a:r>
            <a:r>
              <a:rPr lang="ru-RU" sz="2200" b="1" dirty="0"/>
              <a:t>МРТ </a:t>
            </a:r>
            <a:r>
              <a:rPr lang="ru-RU" sz="2200" dirty="0"/>
              <a:t>(</a:t>
            </a:r>
            <a:r>
              <a:rPr lang="ru-RU" sz="2200" b="1" dirty="0"/>
              <a:t>красная стрелка</a:t>
            </a:r>
            <a:r>
              <a:rPr lang="ru-RU" sz="2200" dirty="0"/>
              <a:t>) образуется остеофит .</a:t>
            </a:r>
            <a:endParaRPr lang="uk-UA" sz="2200" dirty="0"/>
          </a:p>
        </p:txBody>
      </p:sp>
      <p:pic>
        <p:nvPicPr>
          <p:cNvPr id="4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5413" y="4027016"/>
            <a:ext cx="4249737" cy="275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3248"/>
            <a:ext cx="3855563" cy="3077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6548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9175" y="0"/>
            <a:ext cx="9382125" cy="1104900"/>
          </a:xfrm>
        </p:spPr>
        <p:txBody>
          <a:bodyPr/>
          <a:lstStyle/>
          <a:p>
            <a:r>
              <a:rPr lang="ru-RU" sz="5400" b="1" dirty="0"/>
              <a:t>Некроз и секвестрация.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2426" y="1371600"/>
            <a:ext cx="11449050" cy="5191125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Некроз</a:t>
            </a:r>
            <a:r>
              <a:rPr lang="ru-RU" dirty="0"/>
              <a:t> – омертвение- участка кости. Проявление глубокого нарушения трофики этого участка.</a:t>
            </a:r>
          </a:p>
          <a:p>
            <a:r>
              <a:rPr lang="ru-RU" dirty="0"/>
              <a:t>В зависимости от характера процесса  и темпов его развития может наступить в порозной или еще не измененной кости.</a:t>
            </a:r>
          </a:p>
          <a:p>
            <a:r>
              <a:rPr lang="ru-RU" dirty="0"/>
              <a:t> При </a:t>
            </a:r>
            <a:r>
              <a:rPr lang="ru-RU" b="1" dirty="0"/>
              <a:t>отсутствии остеопороза </a:t>
            </a:r>
            <a:r>
              <a:rPr lang="ru-RU" dirty="0"/>
              <a:t>на рентгенограмме некроз может не визуализироваться ( пределы метода). </a:t>
            </a:r>
            <a:r>
              <a:rPr lang="ru-RU" b="1" dirty="0"/>
              <a:t>При несоответствии клиники и данных рентгенографии - КТ !</a:t>
            </a:r>
            <a:endParaRPr lang="ru-RU" dirty="0"/>
          </a:p>
          <a:p>
            <a:r>
              <a:rPr lang="ru-RU" dirty="0"/>
              <a:t> При </a:t>
            </a:r>
            <a:r>
              <a:rPr lang="ru-RU" b="1" dirty="0"/>
              <a:t>выраженном остеопорозе </a:t>
            </a:r>
            <a:r>
              <a:rPr lang="ru-RU" dirty="0"/>
              <a:t>на рентгенограмме участок некроза выглядит более плотным ( омертвевшем участке прекратилась жизнедеятельность поэтому сохраняется  старая костная структура, в окружающей кости -развивается </a:t>
            </a:r>
            <a:r>
              <a:rPr lang="ru-RU" dirty="0" err="1"/>
              <a:t>остеопорозная</a:t>
            </a:r>
            <a:r>
              <a:rPr lang="ru-RU" dirty="0"/>
              <a:t> перестройка).</a:t>
            </a:r>
          </a:p>
          <a:p>
            <a:r>
              <a:rPr lang="ru-RU" dirty="0"/>
              <a:t>При некрозе в предварительно </a:t>
            </a:r>
            <a:r>
              <a:rPr lang="ru-RU" dirty="0" err="1"/>
              <a:t>склерозированной</a:t>
            </a:r>
            <a:r>
              <a:rPr lang="ru-RU" dirty="0"/>
              <a:t> кости (асептический некроз, остеомиелит) обнаружение зависит от состояния окружающих тканей.</a:t>
            </a:r>
          </a:p>
          <a:p>
            <a:r>
              <a:rPr lang="ru-RU" dirty="0"/>
              <a:t>Отделившийся от основной кости фрагмент (омертвевший участок) называется секвестром.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212464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0"/>
            <a:ext cx="9648772" cy="1853248"/>
          </a:xfrm>
        </p:spPr>
        <p:txBody>
          <a:bodyPr/>
          <a:lstStyle/>
          <a:p>
            <a:r>
              <a:rPr lang="ru-RU" sz="4400" b="1" dirty="0"/>
              <a:t>Рентгеновская семиотика кости.</a:t>
            </a:r>
            <a:br>
              <a:rPr lang="ru-RU" sz="4400" b="1" dirty="0"/>
            </a:br>
            <a:r>
              <a:rPr lang="ru-RU" sz="4400" b="1" dirty="0"/>
              <a:t>Что оцениваем?</a:t>
            </a:r>
            <a:endParaRPr lang="uk-UA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4628" y="1853248"/>
            <a:ext cx="10357944" cy="4395151"/>
          </a:xfrm>
        </p:spPr>
        <p:txBody>
          <a:bodyPr>
            <a:normAutofit lnSpcReduction="10000"/>
          </a:bodyPr>
          <a:lstStyle/>
          <a:p>
            <a:r>
              <a:rPr lang="ru-RU" sz="4400" b="1" dirty="0"/>
              <a:t>Форма и величина </a:t>
            </a:r>
          </a:p>
          <a:p>
            <a:r>
              <a:rPr lang="ru-RU" sz="4400" b="1" dirty="0"/>
              <a:t>Количество</a:t>
            </a:r>
          </a:p>
          <a:p>
            <a:r>
              <a:rPr lang="ru-RU" sz="4400" b="1" dirty="0"/>
              <a:t> Контуры  </a:t>
            </a:r>
          </a:p>
          <a:p>
            <a:r>
              <a:rPr lang="ru-RU" sz="4400" b="1" dirty="0"/>
              <a:t>Структура кости и надкостницы</a:t>
            </a:r>
          </a:p>
          <a:p>
            <a:r>
              <a:rPr lang="ru-RU" sz="4400" b="1" dirty="0"/>
              <a:t>Суставная щель и суставные соотношения</a:t>
            </a:r>
            <a:endParaRPr lang="uk-UA" sz="4400" b="1" dirty="0"/>
          </a:p>
        </p:txBody>
      </p:sp>
    </p:spTree>
    <p:extLst>
      <p:ext uri="{BB962C8B-B14F-4D97-AF65-F5344CB8AC3E}">
        <p14:creationId xmlns:p14="http://schemas.microsoft.com/office/powerpoint/2010/main" val="23697057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Воспалительные заболевания кости. Остеомиелит.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06252"/>
            <a:ext cx="12192000" cy="5151748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Термин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«остеомиелит»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впервые введен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Рейно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1881 г. . В буквальном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переводе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означает воспаление костного мозга. В настоящее время термин применяется для обозначения воспалительное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поражения всех элементов кости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костного мозга, губчатого, компактного вещества и надкостницы.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характеру возбудителя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остеомиелит делится 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специфический :                         - неспецифический:</a:t>
            </a:r>
          </a:p>
          <a:p>
            <a:pPr marL="0" indent="0"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туберкулезный,                                           - </a:t>
            </a:r>
            <a:r>
              <a:rPr lang="en-US" sz="1700" i="1" dirty="0"/>
              <a:t>Staphylococcus aureus</a:t>
            </a:r>
            <a:r>
              <a:rPr lang="en-US" sz="1700" dirty="0"/>
              <a:t> : 80-90%</a:t>
            </a:r>
            <a:endParaRPr lang="uk-UA" sz="1700" dirty="0"/>
          </a:p>
          <a:p>
            <a:pPr marL="0" indent="0"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бруцилезный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,                                             - </a:t>
            </a:r>
            <a:r>
              <a:rPr lang="ru-RU" sz="1900" i="1" dirty="0" err="1"/>
              <a:t>Escherichia</a:t>
            </a:r>
            <a:r>
              <a:rPr lang="ru-RU" sz="1900" i="1" dirty="0"/>
              <a:t> </a:t>
            </a:r>
            <a:r>
              <a:rPr lang="ru-RU" sz="1900" i="1" dirty="0" err="1"/>
              <a:t>coli</a:t>
            </a:r>
            <a:r>
              <a:rPr lang="ru-RU" sz="1900" dirty="0"/>
              <a:t> : IVDU (</a:t>
            </a:r>
            <a:r>
              <a:rPr lang="ru-RU" sz="1800" dirty="0"/>
              <a:t>употребляющие в/в наркотики); </a:t>
            </a:r>
          </a:p>
          <a:p>
            <a:pPr marL="0" indent="0"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 сифилитический ;                                        - </a:t>
            </a:r>
            <a:r>
              <a:rPr lang="ru-RU" sz="1700" i="1" dirty="0" err="1"/>
              <a:t>Pseudomonas</a:t>
            </a:r>
            <a:r>
              <a:rPr lang="ru-RU" sz="1700" i="1" dirty="0"/>
              <a:t> </a:t>
            </a:r>
            <a:r>
              <a:rPr lang="ru-RU" sz="1700" i="1" dirty="0" err="1"/>
              <a:t>spp</a:t>
            </a:r>
            <a:r>
              <a:rPr lang="ru-RU" sz="1700" dirty="0"/>
              <a:t> : инфекция IVDU и мочеполовой системы;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FontTx/>
              <a:buChar char="-"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лепрозный …                                            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700" i="1" dirty="0"/>
              <a:t> </a:t>
            </a:r>
            <a:r>
              <a:rPr lang="en-US" sz="1700" i="1" dirty="0" err="1"/>
              <a:t>Klebsiella</a:t>
            </a:r>
            <a:r>
              <a:rPr lang="en-US" sz="1700" i="1" dirty="0"/>
              <a:t> </a:t>
            </a:r>
            <a:r>
              <a:rPr lang="en-US" sz="1700" i="1" dirty="0" err="1"/>
              <a:t>spp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:</a:t>
            </a:r>
            <a:r>
              <a:rPr lang="ru-RU" sz="1700" dirty="0"/>
              <a:t> инфекция IVDU и мочеполовой системы;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Tx/>
              <a:buChar char="-"/>
            </a:pP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700" i="1" dirty="0"/>
              <a:t>Salmonella </a:t>
            </a:r>
            <a:r>
              <a:rPr lang="en-US" sz="1700" i="1" dirty="0" err="1"/>
              <a:t>spp</a:t>
            </a:r>
            <a:r>
              <a:rPr lang="en-US" sz="2400" dirty="0"/>
              <a:t> : </a:t>
            </a:r>
            <a:r>
              <a:rPr lang="uk-UA" sz="1700" dirty="0" err="1">
                <a:hlinkClick r:id="rId2"/>
              </a:rPr>
              <a:t>серповидноклеточная</a:t>
            </a:r>
            <a:r>
              <a:rPr lang="uk-UA" sz="1700" dirty="0">
                <a:hlinkClick r:id="rId2"/>
              </a:rPr>
              <a:t> </a:t>
            </a:r>
            <a:r>
              <a:rPr lang="uk-UA" sz="1700" dirty="0" err="1">
                <a:hlinkClick r:id="rId2"/>
              </a:rPr>
              <a:t>болезнь</a:t>
            </a:r>
            <a:r>
              <a:rPr lang="uk-UA" sz="1700" dirty="0"/>
              <a:t>;</a:t>
            </a:r>
          </a:p>
          <a:p>
            <a:pPr marL="0" indent="0">
              <a:buNone/>
            </a:pP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-</a:t>
            </a:r>
            <a:r>
              <a:rPr lang="en-US" sz="1700" i="1" dirty="0"/>
              <a:t> </a:t>
            </a:r>
            <a:r>
              <a:rPr lang="ru-RU" sz="1700" i="1" dirty="0"/>
              <a:t> </a:t>
            </a:r>
            <a:r>
              <a:rPr lang="en-US" sz="1700" i="1" dirty="0" err="1"/>
              <a:t>Haemophilus</a:t>
            </a:r>
            <a:r>
              <a:rPr lang="en-US" sz="1700" i="1" dirty="0"/>
              <a:t> </a:t>
            </a:r>
            <a:r>
              <a:rPr lang="en-US" sz="1700" i="1" dirty="0" err="1"/>
              <a:t>influenzae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 и </a:t>
            </a:r>
            <a:r>
              <a:rPr lang="uk-UA" sz="1700" dirty="0" err="1"/>
              <a:t>стрептококки</a:t>
            </a:r>
            <a:r>
              <a:rPr lang="uk-UA" sz="1700" dirty="0"/>
              <a:t> </a:t>
            </a:r>
            <a:r>
              <a:rPr lang="uk-UA" sz="1700" dirty="0" err="1"/>
              <a:t>группы</a:t>
            </a:r>
            <a:r>
              <a:rPr lang="uk-UA" sz="1700" dirty="0"/>
              <a:t> В </a:t>
            </a:r>
            <a:endParaRPr lang="ru-RU" sz="17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                                                       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</a:t>
            </a:r>
            <a:endParaRPr lang="ru-RU" sz="17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8294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6058" y="0"/>
            <a:ext cx="8834776" cy="1451728"/>
          </a:xfrm>
        </p:spPr>
        <p:txBody>
          <a:bodyPr/>
          <a:lstStyle/>
          <a:p>
            <a:r>
              <a:rPr lang="ru-RU" b="1" dirty="0"/>
              <a:t>Воспалительные заболевания кости. </a:t>
            </a:r>
            <a:r>
              <a:rPr lang="ru-RU" sz="4400" b="1" dirty="0"/>
              <a:t>Остеомиелит.</a:t>
            </a:r>
            <a:endParaRPr lang="uk-UA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268" y="1593130"/>
            <a:ext cx="11981468" cy="5194169"/>
          </a:xfrm>
        </p:spPr>
        <p:txBody>
          <a:bodyPr/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В зависимости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 пути проникновения инфекции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кости остеомиелит разделяется :</a:t>
            </a:r>
          </a:p>
          <a:p>
            <a:pPr marL="0" indent="0" algn="just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гематогенный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(вызываемый  эндогенной инфекцией, проникающий по кости по кровеносным сосудам из эндогенных очагов инфекции);</a:t>
            </a:r>
          </a:p>
          <a:p>
            <a:pPr marL="0" indent="0" algn="just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посттравматический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(вызываемый экзогенной инфекцией при открытых повреждениях, оперативных вмешательствах  и контактным путём).</a:t>
            </a:r>
          </a:p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 стадии течения: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           -  острый;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           -  подострый;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           - хронический.</a:t>
            </a:r>
          </a:p>
          <a:p>
            <a:pPr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217626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" y="103694"/>
            <a:ext cx="5362410" cy="857839"/>
          </a:xfrm>
        </p:spPr>
        <p:txBody>
          <a:bodyPr/>
          <a:lstStyle/>
          <a:p>
            <a:r>
              <a:rPr lang="ru-RU" b="1" dirty="0"/>
              <a:t>  Остеомиелит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6338" y="1168924"/>
            <a:ext cx="6375662" cy="5689076"/>
          </a:xfrm>
        </p:spPr>
        <p:txBody>
          <a:bodyPr/>
          <a:lstStyle/>
          <a:p>
            <a:r>
              <a:rPr lang="ru-RU" dirty="0"/>
              <a:t>Наиболее ранним косвенным признаком остеомиелита является пастозность , припухлость  и увеличение в объеме мягких тканей. 2-3 день заболевания.</a:t>
            </a:r>
          </a:p>
          <a:p>
            <a:r>
              <a:rPr lang="ru-RU" dirty="0"/>
              <a:t>Первые прямые симптому остеомиелита-</a:t>
            </a:r>
            <a:r>
              <a:rPr lang="ru-RU" dirty="0" err="1"/>
              <a:t>периостальные</a:t>
            </a:r>
            <a:r>
              <a:rPr lang="ru-RU" dirty="0"/>
              <a:t> наслоения определяются рентгенологически у маленьких детей появляются к концу 1-й недели. Несколько позже -</a:t>
            </a:r>
            <a:r>
              <a:rPr lang="ru-RU" dirty="0" err="1"/>
              <a:t>малоконтрастно</a:t>
            </a:r>
            <a:r>
              <a:rPr lang="ru-RU" dirty="0"/>
              <a:t>  определяется остеопороз метафиза пораженной кости (</a:t>
            </a:r>
            <a:r>
              <a:rPr lang="ru-RU" b="1" dirty="0"/>
              <a:t>красные стрелки</a:t>
            </a:r>
            <a:r>
              <a:rPr lang="ru-RU" dirty="0"/>
              <a:t>). </a:t>
            </a:r>
          </a:p>
          <a:p>
            <a:r>
              <a:rPr lang="ru-RU" dirty="0"/>
              <a:t>Еще позже кортикальный слой метафиза разволокняется, теряет компактность. Вместо него на этом уровне появляются </a:t>
            </a:r>
            <a:r>
              <a:rPr lang="ru-RU" b="1" dirty="0"/>
              <a:t>периостальные напластования </a:t>
            </a:r>
            <a:r>
              <a:rPr lang="ru-RU" dirty="0"/>
              <a:t>(</a:t>
            </a:r>
            <a:r>
              <a:rPr lang="ru-RU" b="1" dirty="0"/>
              <a:t> Рисунок</a:t>
            </a:r>
            <a:r>
              <a:rPr lang="ru-RU" dirty="0"/>
              <a:t>). Промежутки между слоями новой реактивной кости заполнены гноем.</a:t>
            </a:r>
          </a:p>
          <a:p>
            <a:endParaRPr lang="ru-RU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" y="1102936"/>
            <a:ext cx="5362410" cy="507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0429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4072378" cy="867266"/>
          </a:xfrm>
        </p:spPr>
        <p:txBody>
          <a:bodyPr/>
          <a:lstStyle/>
          <a:p>
            <a:r>
              <a:rPr lang="ru-RU" b="1" dirty="0"/>
              <a:t>Остеомиелит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64619" y="697584"/>
            <a:ext cx="7820546" cy="6160417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На  4-ой неделе </a:t>
            </a:r>
            <a:r>
              <a:rPr lang="ru-RU" dirty="0"/>
              <a:t>вокруг деструктивных очагов</a:t>
            </a:r>
          </a:p>
          <a:p>
            <a:pPr marL="0" indent="0">
              <a:buNone/>
            </a:pPr>
            <a:r>
              <a:rPr lang="ru-RU" dirty="0"/>
              <a:t>на фоне остеопороза начинается </a:t>
            </a:r>
            <a:r>
              <a:rPr lang="ru-RU" b="1" dirty="0"/>
              <a:t>процесс   </a:t>
            </a:r>
            <a:r>
              <a:rPr lang="ru-RU" b="1" dirty="0" err="1"/>
              <a:t>эностального</a:t>
            </a:r>
            <a:r>
              <a:rPr lang="ru-RU" b="1" dirty="0"/>
              <a:t> остеосклероза</a:t>
            </a:r>
            <a:r>
              <a:rPr lang="ru-RU" dirty="0"/>
              <a:t> очень характерного для  остеомиелита. </a:t>
            </a:r>
          </a:p>
          <a:p>
            <a:r>
              <a:rPr lang="ru-RU" dirty="0"/>
              <a:t>Этот </a:t>
            </a:r>
            <a:r>
              <a:rPr lang="ru-RU" dirty="0" err="1"/>
              <a:t>перифокальный</a:t>
            </a:r>
            <a:r>
              <a:rPr lang="ru-RU" dirty="0"/>
              <a:t> процесс </a:t>
            </a:r>
            <a:r>
              <a:rPr lang="ru-RU" b="1" dirty="0"/>
              <a:t>склерозирования характеризуется выраженной </a:t>
            </a:r>
            <a:r>
              <a:rPr lang="ru-RU" b="1" dirty="0" err="1"/>
              <a:t>диффузностью</a:t>
            </a:r>
            <a:r>
              <a:rPr lang="ru-RU" b="1" dirty="0"/>
              <a:t> и распространенностью </a:t>
            </a:r>
            <a:r>
              <a:rPr lang="ru-RU" dirty="0"/>
              <a:t>, чем отличается от узкой зоны остеосклероза при туберкулезном остите.</a:t>
            </a:r>
          </a:p>
          <a:p>
            <a:r>
              <a:rPr lang="ru-RU" dirty="0"/>
              <a:t>По мере распространения процесса по </a:t>
            </a:r>
            <a:r>
              <a:rPr lang="ru-RU" dirty="0" err="1"/>
              <a:t>межбалочном</a:t>
            </a:r>
            <a:r>
              <a:rPr lang="ru-RU" dirty="0"/>
              <a:t> пространствам  кости распространяется и остеосклероз (</a:t>
            </a:r>
            <a:r>
              <a:rPr lang="ru-RU" b="1" dirty="0"/>
              <a:t>рисунок</a:t>
            </a:r>
            <a:r>
              <a:rPr lang="ru-RU" dirty="0"/>
              <a:t>).</a:t>
            </a:r>
          </a:p>
          <a:p>
            <a:r>
              <a:rPr lang="ru-RU" dirty="0"/>
              <a:t>На фоне склерозирования кости появляются и новые участки деструкции и участки секвестрации кости.</a:t>
            </a:r>
          </a:p>
          <a:p>
            <a:r>
              <a:rPr lang="ru-RU" dirty="0"/>
              <a:t>Распространенность остеосклероза при остеомиелите свидетельствует о переходе процесса в хроническую фазу.</a:t>
            </a:r>
          </a:p>
          <a:p>
            <a:r>
              <a:rPr lang="ru-RU" dirty="0"/>
              <a:t>За пределами зоны остеосклероза продолжает развиваться остеопороз.</a:t>
            </a:r>
          </a:p>
          <a:p>
            <a:endParaRPr lang="ru-RU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22170"/>
            <a:ext cx="4264617" cy="6235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4073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"/>
            <a:ext cx="3817856" cy="1121790"/>
          </a:xfrm>
        </p:spPr>
        <p:txBody>
          <a:bodyPr/>
          <a:lstStyle/>
          <a:p>
            <a:r>
              <a:rPr lang="ru-RU" sz="4000" b="1" dirty="0"/>
              <a:t>Остеомиелит</a:t>
            </a:r>
            <a:endParaRPr lang="uk-UA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63395" y="84841"/>
            <a:ext cx="3817856" cy="67731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А. 10-й день </a:t>
            </a:r>
            <a:r>
              <a:rPr lang="ru-RU" dirty="0"/>
              <a:t>после ранения и 3-ий день лечения.</a:t>
            </a:r>
          </a:p>
          <a:p>
            <a:pPr marL="0" indent="0">
              <a:buNone/>
            </a:pPr>
            <a:r>
              <a:rPr lang="ru-RU" b="1" dirty="0"/>
              <a:t>Б. Через 1 месяц </a:t>
            </a:r>
            <a:r>
              <a:rPr lang="ru-RU" dirty="0"/>
              <a:t>после первой рентгенограммы. Клинически  затихание процесса.</a:t>
            </a:r>
          </a:p>
          <a:p>
            <a:pPr marL="0" indent="0">
              <a:buNone/>
            </a:pPr>
            <a:r>
              <a:rPr lang="ru-RU" dirty="0"/>
              <a:t>Выраженные</a:t>
            </a:r>
            <a:r>
              <a:rPr lang="ru-RU" b="1" dirty="0"/>
              <a:t> </a:t>
            </a:r>
            <a:r>
              <a:rPr lang="ru-RU" b="1" dirty="0" err="1"/>
              <a:t>периосталь-ные</a:t>
            </a:r>
            <a:r>
              <a:rPr lang="ru-RU" b="1" dirty="0"/>
              <a:t> наслоения</a:t>
            </a:r>
            <a:r>
              <a:rPr lang="ru-RU" dirty="0"/>
              <a:t>, </a:t>
            </a:r>
            <a:r>
              <a:rPr lang="ru-RU" dirty="0" err="1"/>
              <a:t>дистальнее</a:t>
            </a:r>
            <a:r>
              <a:rPr lang="ru-RU" dirty="0"/>
              <a:t> определяется  остеопороз.</a:t>
            </a:r>
          </a:p>
          <a:p>
            <a:pPr marL="0" indent="0">
              <a:buNone/>
            </a:pPr>
            <a:r>
              <a:rPr lang="ru-RU" b="1" dirty="0"/>
              <a:t>В. Через 1 месяц </a:t>
            </a:r>
            <a:r>
              <a:rPr lang="ru-RU" dirty="0"/>
              <a:t>после рентгенограммы </a:t>
            </a:r>
            <a:r>
              <a:rPr lang="ru-RU" b="1" dirty="0"/>
              <a:t>Б.</a:t>
            </a:r>
          </a:p>
          <a:p>
            <a:pPr marL="0" indent="0">
              <a:buNone/>
            </a:pPr>
            <a:r>
              <a:rPr lang="ru-RU" dirty="0"/>
              <a:t>Кость остается утолщенной за счет периостальных наслоений, которые стали гладкими, ровными.</a:t>
            </a:r>
          </a:p>
          <a:p>
            <a:pPr marL="0" indent="0">
              <a:buNone/>
            </a:pPr>
            <a:r>
              <a:rPr lang="ru-RU" b="1" dirty="0"/>
              <a:t>Г. Через 4 месяца  </a:t>
            </a:r>
            <a:r>
              <a:rPr lang="ru-RU" dirty="0"/>
              <a:t>после рентгенограммы </a:t>
            </a:r>
            <a:r>
              <a:rPr lang="ru-RU" b="1" dirty="0"/>
              <a:t>В.</a:t>
            </a:r>
            <a:endParaRPr lang="uk-UA" b="1" dirty="0"/>
          </a:p>
          <a:p>
            <a:pPr marL="0" indent="0">
              <a:buNone/>
            </a:pPr>
            <a:r>
              <a:rPr lang="ru-RU" dirty="0"/>
              <a:t>Полное восстановление структуры кости.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1791"/>
            <a:ext cx="3863395" cy="57362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364" y="1121790"/>
            <a:ext cx="4522635" cy="573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4766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3921550" cy="735291"/>
          </a:xfrm>
        </p:spPr>
        <p:txBody>
          <a:bodyPr/>
          <a:lstStyle/>
          <a:p>
            <a:r>
              <a:rPr lang="ru-RU" b="1" dirty="0"/>
              <a:t>Остеомиелит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88436" y="1225485"/>
            <a:ext cx="6787299" cy="5632514"/>
          </a:xfrm>
        </p:spPr>
        <p:txBody>
          <a:bodyPr/>
          <a:lstStyle/>
          <a:p>
            <a:r>
              <a:rPr lang="ru-RU" sz="2400" dirty="0"/>
              <a:t>На 2-3-ей недели болезни  на фоне остеопороза появляются очаги деструкции-полного разрушения костных балок.</a:t>
            </a:r>
          </a:p>
          <a:p>
            <a:r>
              <a:rPr lang="ru-RU" sz="2400" dirty="0"/>
              <a:t>На  4-ой неделе вокруг деструктивных очагов  на фоне остеопороза начинается процесс </a:t>
            </a:r>
            <a:r>
              <a:rPr lang="ru-RU" sz="2400" dirty="0" err="1"/>
              <a:t>эностального</a:t>
            </a:r>
            <a:r>
              <a:rPr lang="ru-RU" sz="2400" dirty="0"/>
              <a:t> остеосклероза (</a:t>
            </a:r>
            <a:r>
              <a:rPr lang="ru-RU" sz="2400" b="1" dirty="0"/>
              <a:t>синяя стрелка</a:t>
            </a:r>
            <a:r>
              <a:rPr lang="ru-RU" sz="2400" dirty="0"/>
              <a:t>)</a:t>
            </a:r>
          </a:p>
          <a:p>
            <a:r>
              <a:rPr lang="ru-RU" sz="2400" dirty="0"/>
              <a:t>В острой фазе болезни возможно и наличие внутрисуставного выпота (</a:t>
            </a:r>
            <a:r>
              <a:rPr lang="ru-RU" sz="2400" b="1" dirty="0"/>
              <a:t>красные стрелки</a:t>
            </a:r>
            <a:r>
              <a:rPr lang="ru-RU" sz="2400" dirty="0"/>
              <a:t>).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4" y="867265"/>
            <a:ext cx="1981477" cy="50716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252" y="867265"/>
            <a:ext cx="2723030" cy="50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5524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532929" cy="1068627"/>
          </a:xfrm>
        </p:spPr>
        <p:txBody>
          <a:bodyPr/>
          <a:lstStyle/>
          <a:p>
            <a:r>
              <a:rPr lang="ru-RU" b="1" dirty="0"/>
              <a:t>Остеомиелит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59904" y="1206631"/>
            <a:ext cx="6132096" cy="56513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     По медиальной поверхности проксимального метафиза определяется участки деструкции (локального </a:t>
            </a:r>
            <a:r>
              <a:rPr lang="ru-RU" dirty="0" err="1"/>
              <a:t>остеопорза</a:t>
            </a:r>
            <a:r>
              <a:rPr lang="ru-RU" dirty="0"/>
              <a:t>?)- красная стрелка.</a:t>
            </a:r>
          </a:p>
          <a:p>
            <a:pPr marL="0" indent="0">
              <a:buNone/>
            </a:pPr>
            <a:r>
              <a:rPr lang="ru-RU" dirty="0"/>
              <a:t>     Аналогичный участок  в нижней трети диафиза правой  плечевой кости - красная стрелка.</a:t>
            </a:r>
          </a:p>
          <a:p>
            <a:pPr marL="0" indent="0">
              <a:buNone/>
            </a:pPr>
            <a:r>
              <a:rPr lang="ru-RU" dirty="0"/>
              <a:t>     </a:t>
            </a:r>
            <a:r>
              <a:rPr lang="ru-RU" dirty="0" err="1"/>
              <a:t>Периостальная</a:t>
            </a:r>
            <a:r>
              <a:rPr lang="ru-RU" dirty="0"/>
              <a:t> реакция по медиальной поверхности проксимального диафиза плечевой кости ниже уровня участка деструкции (зеленая стрелка).</a:t>
            </a:r>
          </a:p>
          <a:p>
            <a:pPr marL="0" indent="0">
              <a:buNone/>
            </a:pPr>
            <a:r>
              <a:rPr lang="ru-RU" dirty="0"/>
              <a:t>       В верхней   доле правого легкого - пневмония с угрозой деструкции (синяя стрелка).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        </a:t>
            </a:r>
            <a:r>
              <a:rPr lang="ru-RU" b="1" dirty="0"/>
              <a:t>Гематогенный остеомиелит </a:t>
            </a:r>
            <a:r>
              <a:rPr lang="ru-RU" dirty="0"/>
              <a:t>новорожденного (</a:t>
            </a:r>
            <a:r>
              <a:rPr lang="uk-UA" dirty="0" err="1"/>
              <a:t>стрептококки</a:t>
            </a:r>
            <a:r>
              <a:rPr lang="uk-UA" dirty="0"/>
              <a:t> </a:t>
            </a:r>
            <a:r>
              <a:rPr lang="uk-UA" dirty="0" err="1"/>
              <a:t>группы</a:t>
            </a:r>
            <a:r>
              <a:rPr lang="uk-UA" dirty="0"/>
              <a:t> В).</a:t>
            </a:r>
            <a:r>
              <a:rPr lang="ru-RU" dirty="0"/>
              <a:t>     </a:t>
            </a:r>
            <a:endParaRPr lang="uk-UA" dirty="0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245"/>
            <a:ext cx="6059904" cy="50271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952" y="1357460"/>
            <a:ext cx="3051243" cy="55005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661" y="1357460"/>
            <a:ext cx="3051243" cy="550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495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84841"/>
            <a:ext cx="4883084" cy="1093512"/>
          </a:xfrm>
        </p:spPr>
        <p:txBody>
          <a:bodyPr/>
          <a:lstStyle/>
          <a:p>
            <a:r>
              <a:rPr lang="ru-RU" b="1" dirty="0"/>
              <a:t>Абсцесс Броди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65280" y="1178353"/>
            <a:ext cx="7226720" cy="5608946"/>
          </a:xfrm>
        </p:spPr>
        <p:txBody>
          <a:bodyPr>
            <a:noAutofit/>
          </a:bodyPr>
          <a:lstStyle/>
          <a:p>
            <a:r>
              <a:rPr lang="uk-UA" sz="2400" b="1" dirty="0" err="1"/>
              <a:t>Абсцесс</a:t>
            </a:r>
            <a:r>
              <a:rPr lang="uk-UA" sz="2400" b="1" dirty="0"/>
              <a:t> Броди </a:t>
            </a:r>
            <a:r>
              <a:rPr lang="uk-UA" sz="2400" dirty="0"/>
              <a:t>(</a:t>
            </a:r>
            <a:r>
              <a:rPr lang="uk-UA" sz="2400" dirty="0" err="1"/>
              <a:t>внутрикостный</a:t>
            </a:r>
            <a:r>
              <a:rPr lang="uk-UA" sz="2400" dirty="0"/>
              <a:t> </a:t>
            </a:r>
            <a:r>
              <a:rPr lang="uk-UA" sz="2400" dirty="0" err="1"/>
              <a:t>абсцесс</a:t>
            </a:r>
            <a:r>
              <a:rPr lang="uk-UA" sz="2400" dirty="0"/>
              <a:t>) -</a:t>
            </a:r>
          </a:p>
          <a:p>
            <a:pPr marL="0" indent="0">
              <a:buNone/>
            </a:pPr>
            <a:r>
              <a:rPr lang="uk-UA" sz="2400" dirty="0" err="1"/>
              <a:t>это</a:t>
            </a:r>
            <a:r>
              <a:rPr lang="uk-UA" sz="2400" dirty="0"/>
              <a:t> </a:t>
            </a:r>
            <a:r>
              <a:rPr lang="uk-UA" sz="2400" dirty="0" err="1"/>
              <a:t>подострый</a:t>
            </a:r>
            <a:r>
              <a:rPr lang="uk-UA" sz="2400" dirty="0"/>
              <a:t> </a:t>
            </a:r>
            <a:r>
              <a:rPr lang="uk-UA" sz="2400" dirty="0" err="1"/>
              <a:t>гнойный</a:t>
            </a:r>
            <a:r>
              <a:rPr lang="uk-UA" sz="2400" dirty="0"/>
              <a:t> </a:t>
            </a:r>
            <a:r>
              <a:rPr lang="uk-UA" sz="2400" dirty="0" err="1"/>
              <a:t>остеомиелит</a:t>
            </a:r>
            <a:r>
              <a:rPr lang="uk-UA" sz="2400" dirty="0"/>
              <a:t>, </a:t>
            </a:r>
            <a:r>
              <a:rPr lang="uk-UA" sz="2400" dirty="0" err="1"/>
              <a:t>ха-рактеризующийся</a:t>
            </a:r>
            <a:r>
              <a:rPr lang="uk-UA" sz="2400" dirty="0"/>
              <a:t> фокусом </a:t>
            </a:r>
            <a:r>
              <a:rPr lang="uk-UA" sz="2400" dirty="0" err="1"/>
              <a:t>отграниченного</a:t>
            </a:r>
            <a:endParaRPr lang="uk-UA" sz="2400" dirty="0"/>
          </a:p>
          <a:p>
            <a:pPr marL="0" indent="0">
              <a:buNone/>
            </a:pPr>
            <a:r>
              <a:rPr lang="uk-UA" sz="2400" dirty="0" err="1"/>
              <a:t>некроза</a:t>
            </a:r>
            <a:r>
              <a:rPr lang="uk-UA" sz="2400" dirty="0"/>
              <a:t> губчатого </a:t>
            </a:r>
            <a:r>
              <a:rPr lang="uk-UA" sz="2400" dirty="0" err="1"/>
              <a:t>вещества</a:t>
            </a:r>
            <a:r>
              <a:rPr lang="uk-UA" sz="2400" dirty="0"/>
              <a:t> </a:t>
            </a:r>
            <a:r>
              <a:rPr lang="uk-UA" sz="2400" dirty="0" err="1"/>
              <a:t>кости</a:t>
            </a:r>
            <a:r>
              <a:rPr lang="uk-UA" sz="2400" dirty="0"/>
              <a:t>.</a:t>
            </a:r>
          </a:p>
          <a:p>
            <a:r>
              <a:rPr lang="uk-UA" sz="2400" dirty="0"/>
              <a:t>Для </a:t>
            </a:r>
            <a:r>
              <a:rPr lang="uk-UA" sz="2400" dirty="0" err="1"/>
              <a:t>данной</a:t>
            </a:r>
            <a:r>
              <a:rPr lang="uk-UA" sz="2400" dirty="0"/>
              <a:t> </a:t>
            </a:r>
            <a:r>
              <a:rPr lang="uk-UA" sz="2400" dirty="0" err="1"/>
              <a:t>патологии</a:t>
            </a:r>
            <a:r>
              <a:rPr lang="uk-UA" sz="2400" dirty="0"/>
              <a:t> характерна </a:t>
            </a:r>
            <a:r>
              <a:rPr lang="uk-UA" sz="2400" dirty="0" err="1"/>
              <a:t>изменчивость</a:t>
            </a:r>
            <a:r>
              <a:rPr lang="uk-UA" sz="2400" dirty="0"/>
              <a:t>:</a:t>
            </a:r>
          </a:p>
          <a:p>
            <a:pPr marL="0" indent="0">
              <a:buNone/>
            </a:pPr>
            <a:r>
              <a:rPr lang="ru-RU" sz="2400" dirty="0"/>
              <a:t>-встречается у пациентов любого возраста;</a:t>
            </a:r>
            <a:endParaRPr lang="uk-UA" sz="2400" dirty="0"/>
          </a:p>
          <a:p>
            <a:pPr marL="0" indent="0">
              <a:buNone/>
            </a:pPr>
            <a:r>
              <a:rPr lang="ru-RU" sz="2400" dirty="0"/>
              <a:t>-границы могут быть склеротическими или</a:t>
            </a:r>
          </a:p>
          <a:p>
            <a:pPr marL="0" indent="0">
              <a:buNone/>
            </a:pPr>
            <a:r>
              <a:rPr lang="uk-UA" sz="2400" dirty="0" err="1"/>
              <a:t>несклеротическими</a:t>
            </a:r>
            <a:r>
              <a:rPr lang="uk-UA" sz="2400" dirty="0"/>
              <a:t>;</a:t>
            </a:r>
          </a:p>
          <a:p>
            <a:pPr marL="0" indent="0">
              <a:buNone/>
            </a:pPr>
            <a:r>
              <a:rPr lang="uk-UA" sz="2400" dirty="0"/>
              <a:t>-</a:t>
            </a:r>
            <a:r>
              <a:rPr lang="uk-UA" sz="2400" dirty="0" err="1"/>
              <a:t>локализоваться</a:t>
            </a:r>
            <a:r>
              <a:rPr lang="uk-UA" sz="2400" dirty="0"/>
              <a:t> в  </a:t>
            </a:r>
            <a:r>
              <a:rPr lang="uk-UA" sz="2400" dirty="0" err="1"/>
              <a:t>любой</a:t>
            </a:r>
            <a:r>
              <a:rPr lang="uk-UA" sz="2400" dirty="0"/>
              <a:t> </a:t>
            </a:r>
            <a:r>
              <a:rPr lang="uk-UA" sz="2400" dirty="0" err="1"/>
              <a:t>кости</a:t>
            </a:r>
            <a:r>
              <a:rPr lang="uk-UA" sz="2400" dirty="0"/>
              <a:t>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en-US" sz="1600" dirty="0"/>
              <a:t>https://radiopaedia.org/articles/brodie-abscess-1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11" y="1263193"/>
            <a:ext cx="4258269" cy="46393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61" y="6063298"/>
            <a:ext cx="2057687" cy="72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188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84841"/>
            <a:ext cx="4883084" cy="1093512"/>
          </a:xfrm>
        </p:spPr>
        <p:txBody>
          <a:bodyPr/>
          <a:lstStyle/>
          <a:p>
            <a:r>
              <a:rPr lang="ru-RU" b="1" dirty="0"/>
              <a:t>Абсцесс Броди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65280" y="1178353"/>
            <a:ext cx="7226720" cy="5608946"/>
          </a:xfrm>
        </p:spPr>
        <p:txBody>
          <a:bodyPr>
            <a:noAutofit/>
          </a:bodyPr>
          <a:lstStyle/>
          <a:p>
            <a:r>
              <a:rPr lang="uk-UA" sz="2400" b="1" dirty="0" err="1"/>
              <a:t>Чаще</a:t>
            </a:r>
            <a:r>
              <a:rPr lang="uk-UA" sz="2400" b="1" dirty="0"/>
              <a:t> </a:t>
            </a:r>
            <a:r>
              <a:rPr lang="uk-UA" sz="2400" dirty="0" err="1"/>
              <a:t>страдают</a:t>
            </a:r>
            <a:r>
              <a:rPr lang="uk-UA" sz="2400" b="1" dirty="0"/>
              <a:t> </a:t>
            </a:r>
            <a:r>
              <a:rPr lang="uk-UA" sz="2400" b="1" dirty="0" err="1"/>
              <a:t>дети</a:t>
            </a:r>
            <a:r>
              <a:rPr lang="uk-UA" sz="2400" b="1" dirty="0"/>
              <a:t> , </a:t>
            </a:r>
            <a:r>
              <a:rPr lang="uk-UA" sz="2400" dirty="0" err="1"/>
              <a:t>предпочтительно</a:t>
            </a:r>
            <a:r>
              <a:rPr lang="uk-UA" sz="2400" dirty="0"/>
              <a:t> </a:t>
            </a:r>
            <a:r>
              <a:rPr lang="uk-UA" sz="2400" b="1" dirty="0" err="1"/>
              <a:t>мальчики</a:t>
            </a:r>
            <a:r>
              <a:rPr lang="uk-UA" sz="2400" b="1" dirty="0"/>
              <a:t>.</a:t>
            </a:r>
          </a:p>
          <a:p>
            <a:r>
              <a:rPr lang="ru-RU" sz="2400" dirty="0"/>
              <a:t>Чаще</a:t>
            </a:r>
            <a:r>
              <a:rPr lang="ru-RU" sz="2400" b="1" dirty="0"/>
              <a:t> </a:t>
            </a:r>
            <a:r>
              <a:rPr lang="ru-RU" sz="2400" dirty="0"/>
              <a:t>вызывается Золотистым стафилококком.</a:t>
            </a:r>
            <a:endParaRPr lang="uk-UA" sz="2400" dirty="0"/>
          </a:p>
          <a:p>
            <a:r>
              <a:rPr lang="uk-UA" sz="2400" b="1" dirty="0" err="1"/>
              <a:t>Рентгеногические</a:t>
            </a:r>
            <a:r>
              <a:rPr lang="uk-UA" sz="2400" b="1" dirty="0"/>
              <a:t> признаки</a:t>
            </a:r>
            <a:r>
              <a:rPr lang="uk-UA" sz="2400" dirty="0"/>
              <a:t>:</a:t>
            </a:r>
          </a:p>
          <a:p>
            <a:pPr marL="0" indent="0">
              <a:buNone/>
            </a:pPr>
            <a:r>
              <a:rPr lang="uk-UA" sz="2400" dirty="0"/>
              <a:t>-</a:t>
            </a:r>
            <a:r>
              <a:rPr lang="ru-RU" sz="2400" dirty="0"/>
              <a:t>литические поражения овальной </a:t>
            </a:r>
            <a:r>
              <a:rPr lang="ru-RU" sz="2400" dirty="0" err="1"/>
              <a:t>конфигу</a:t>
            </a:r>
            <a:r>
              <a:rPr lang="ru-RU" sz="2400" dirty="0"/>
              <a:t>- рации </a:t>
            </a:r>
            <a:r>
              <a:rPr lang="uk-UA" sz="2400" dirty="0"/>
              <a:t>, </a:t>
            </a:r>
            <a:r>
              <a:rPr lang="uk-UA" sz="2400" dirty="0" err="1"/>
              <a:t>которые</a:t>
            </a:r>
            <a:r>
              <a:rPr lang="uk-UA" sz="2400" dirty="0"/>
              <a:t> </a:t>
            </a:r>
            <a:r>
              <a:rPr lang="uk-UA" sz="2400" dirty="0" err="1"/>
              <a:t>ориентированы</a:t>
            </a:r>
            <a:r>
              <a:rPr lang="uk-UA" sz="2400" dirty="0"/>
              <a:t>  </a:t>
            </a:r>
            <a:r>
              <a:rPr lang="uk-UA" sz="2400" dirty="0" err="1"/>
              <a:t>вдоль</a:t>
            </a:r>
            <a:r>
              <a:rPr lang="uk-UA" sz="2400" dirty="0"/>
              <a:t> </a:t>
            </a:r>
            <a:r>
              <a:rPr lang="uk-UA" sz="2400" dirty="0" err="1"/>
              <a:t>аксиальной</a:t>
            </a:r>
            <a:r>
              <a:rPr lang="uk-UA" sz="2400" dirty="0"/>
              <a:t> оси </a:t>
            </a:r>
            <a:r>
              <a:rPr lang="uk-UA" sz="2400" dirty="0" err="1"/>
              <a:t>кости</a:t>
            </a:r>
            <a:endParaRPr lang="uk-UA" sz="2400" dirty="0"/>
          </a:p>
          <a:p>
            <a:pPr>
              <a:buFontTx/>
              <a:buChar char="-"/>
            </a:pPr>
            <a:r>
              <a:rPr lang="ru-RU" sz="2400" dirty="0"/>
              <a:t>округлый густой плотный ободок, обусловленный реактивным склерозом.</a:t>
            </a:r>
          </a:p>
          <a:p>
            <a:pPr>
              <a:buFontTx/>
              <a:buChar char="-"/>
            </a:pPr>
            <a:endParaRPr lang="uk-UA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en-US" sz="1600" dirty="0"/>
              <a:t>https://radiopaedia.org/articles/brodie-abscess-1</a:t>
            </a:r>
            <a:endParaRPr lang="ru-RU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61" y="6063298"/>
            <a:ext cx="2057687" cy="7240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23847"/>
            <a:ext cx="4715533" cy="515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5386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84841"/>
            <a:ext cx="4883084" cy="1093512"/>
          </a:xfrm>
        </p:spPr>
        <p:txBody>
          <a:bodyPr/>
          <a:lstStyle/>
          <a:p>
            <a:r>
              <a:rPr lang="ru-RU" b="1" dirty="0"/>
              <a:t>Абсцесс Броди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41683" y="207390"/>
            <a:ext cx="7450318" cy="6579909"/>
          </a:xfrm>
        </p:spPr>
        <p:txBody>
          <a:bodyPr>
            <a:noAutofit/>
          </a:bodyPr>
          <a:lstStyle/>
          <a:p>
            <a:r>
              <a:rPr lang="ru-RU" b="1" dirty="0"/>
              <a:t>Рисунок (МТР) : </a:t>
            </a:r>
            <a:r>
              <a:rPr lang="ru-RU" dirty="0"/>
              <a:t>Яркий извилистый канал, </a:t>
            </a:r>
          </a:p>
          <a:p>
            <a:pPr marL="0" indent="0">
              <a:buNone/>
            </a:pPr>
            <a:r>
              <a:rPr lang="ru-RU" dirty="0"/>
              <a:t>      идущий в направлении зоны (</a:t>
            </a:r>
            <a:r>
              <a:rPr lang="ru-RU" dirty="0" err="1"/>
              <a:t>патогномо</a:t>
            </a:r>
            <a:r>
              <a:rPr lang="ru-RU" dirty="0"/>
              <a:t>-</a:t>
            </a:r>
          </a:p>
          <a:p>
            <a:pPr marL="0" indent="0">
              <a:buNone/>
            </a:pPr>
            <a:r>
              <a:rPr lang="ru-RU" dirty="0"/>
              <a:t>     </a:t>
            </a:r>
            <a:r>
              <a:rPr lang="ru-RU" dirty="0" err="1"/>
              <a:t>ничный</a:t>
            </a:r>
            <a:r>
              <a:rPr lang="ru-RU" dirty="0"/>
              <a:t> признак), отек прилежащих мягких тканей.</a:t>
            </a:r>
          </a:p>
          <a:p>
            <a:r>
              <a:rPr lang="ru-RU" b="1" dirty="0"/>
              <a:t>КТ</a:t>
            </a:r>
            <a:r>
              <a:rPr lang="ru-RU" dirty="0"/>
              <a:t>- центральное </a:t>
            </a:r>
            <a:r>
              <a:rPr lang="ru-RU" dirty="0" err="1"/>
              <a:t>гиподенсное</a:t>
            </a:r>
            <a:r>
              <a:rPr lang="ru-RU" dirty="0"/>
              <a:t> интрамедуллярное </a:t>
            </a:r>
            <a:r>
              <a:rPr lang="ru-RU" b="1" dirty="0"/>
              <a:t>кистозное образование с толстым ободом </a:t>
            </a:r>
            <a:r>
              <a:rPr lang="uk-UA" b="1" dirty="0" err="1"/>
              <a:t>окостения</a:t>
            </a:r>
            <a:r>
              <a:rPr lang="uk-UA" dirty="0"/>
              <a:t>, </a:t>
            </a:r>
            <a:r>
              <a:rPr lang="ru-RU" dirty="0"/>
              <a:t>костный склероз и обширная хорошо-очерченная </a:t>
            </a:r>
            <a:r>
              <a:rPr lang="ru-RU" dirty="0" err="1"/>
              <a:t>периостальная</a:t>
            </a:r>
            <a:r>
              <a:rPr lang="ru-RU" dirty="0"/>
              <a:t> реакция с явным утолщением.</a:t>
            </a:r>
            <a:endParaRPr lang="uk-UA" b="1" dirty="0"/>
          </a:p>
          <a:p>
            <a:r>
              <a:rPr lang="uk-UA" dirty="0"/>
              <a:t>МРТ</a:t>
            </a:r>
            <a:r>
              <a:rPr lang="uk-UA" b="1" dirty="0"/>
              <a:t>  -</a:t>
            </a:r>
            <a:r>
              <a:rPr lang="ru-RU" b="1" dirty="0"/>
              <a:t>симптом </a:t>
            </a:r>
            <a:r>
              <a:rPr lang="ru-RU" b="1" dirty="0" err="1"/>
              <a:t>пенумбры</a:t>
            </a:r>
            <a:r>
              <a:rPr lang="ru-RU" b="1" dirty="0"/>
              <a:t> </a:t>
            </a:r>
            <a:r>
              <a:rPr lang="ru-RU" dirty="0"/>
              <a:t>является патогномоничным для абсцесса Броди, позволяющий  дифференцировать  его от других костных образований. </a:t>
            </a:r>
            <a:r>
              <a:rPr lang="ru-RU" b="1" dirty="0"/>
              <a:t>Симптом </a:t>
            </a:r>
            <a:r>
              <a:rPr lang="ru-RU" b="1" dirty="0" err="1"/>
              <a:t>пенумбры</a:t>
            </a:r>
            <a:r>
              <a:rPr lang="ru-RU" b="1" dirty="0"/>
              <a:t> </a:t>
            </a:r>
            <a:r>
              <a:rPr lang="ru-RU" dirty="0"/>
              <a:t>— это  </a:t>
            </a:r>
            <a:r>
              <a:rPr lang="ru-RU" dirty="0" err="1"/>
              <a:t>гиперинтенсивный</a:t>
            </a:r>
            <a:r>
              <a:rPr lang="ru-RU" dirty="0"/>
              <a:t> ободок по отношению к центральной части абсцесса на Т1-взвешенном </a:t>
            </a:r>
            <a:r>
              <a:rPr lang="uk-UA" dirty="0"/>
              <a:t> </a:t>
            </a:r>
            <a:r>
              <a:rPr lang="uk-UA" dirty="0" err="1"/>
              <a:t>изображении</a:t>
            </a:r>
            <a:r>
              <a:rPr lang="uk-UA" dirty="0"/>
              <a:t>.</a:t>
            </a:r>
            <a:endParaRPr lang="ru-RU" sz="1600" dirty="0"/>
          </a:p>
          <a:p>
            <a:pPr marL="0" indent="0">
              <a:buNone/>
            </a:pPr>
            <a:r>
              <a:rPr lang="en-US" sz="1600" b="1" dirty="0"/>
              <a:t>1. Brant WE, Helms CA. Fundamentals of diagnostic radiology. Lippincott Williams &amp; Wilkins. (2007)</a:t>
            </a:r>
            <a:r>
              <a:rPr lang="ru-RU" sz="1600" b="1" dirty="0"/>
              <a:t> </a:t>
            </a:r>
            <a:r>
              <a:rPr lang="en-US" sz="1600" b="1" dirty="0"/>
              <a:t>ISBN:0781761352. Read it at Google Books — Find it at Amazon</a:t>
            </a:r>
          </a:p>
          <a:p>
            <a:pPr marL="0" indent="0">
              <a:buNone/>
            </a:pPr>
            <a:r>
              <a:rPr lang="en-US" sz="1600" b="1" dirty="0"/>
              <a:t>2. </a:t>
            </a:r>
            <a:r>
              <a:rPr lang="en-US" sz="1600" b="1" dirty="0" err="1"/>
              <a:t>Dähnert</a:t>
            </a:r>
            <a:r>
              <a:rPr lang="en-US" sz="1600" b="1" dirty="0"/>
              <a:t> W. Radiology review manual. Lippincott Williams &amp; Wilkins. (2007) ISBN:0781738954. Read</a:t>
            </a:r>
            <a:r>
              <a:rPr lang="ru-RU" sz="1600" b="1" dirty="0"/>
              <a:t> </a:t>
            </a:r>
            <a:r>
              <a:rPr lang="en-US" sz="1600" b="1" dirty="0"/>
              <a:t>at Google Books — Find it at Amazon</a:t>
            </a:r>
            <a:endParaRPr lang="ru-RU" sz="16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61" y="6063298"/>
            <a:ext cx="2057687" cy="7240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7267"/>
            <a:ext cx="4741682" cy="464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9471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54325" cy="1178353"/>
          </a:xfrm>
        </p:spPr>
        <p:txBody>
          <a:bodyPr/>
          <a:lstStyle/>
          <a:p>
            <a:r>
              <a:rPr lang="ru-RU" sz="3600" b="1" dirty="0" err="1"/>
              <a:t>Склерозирующий</a:t>
            </a:r>
            <a:r>
              <a:rPr lang="ru-RU" sz="3600" b="1" dirty="0"/>
              <a:t> </a:t>
            </a:r>
            <a:r>
              <a:rPr lang="ru-RU" sz="4400" b="1" dirty="0"/>
              <a:t>остеомиелит </a:t>
            </a:r>
            <a:r>
              <a:rPr lang="ru-RU" sz="4400" b="1" dirty="0" err="1"/>
              <a:t>Гарре</a:t>
            </a:r>
            <a:endParaRPr lang="uk-UA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33535" y="999241"/>
            <a:ext cx="6658466" cy="5788058"/>
          </a:xfrm>
        </p:spPr>
        <p:txBody>
          <a:bodyPr>
            <a:noAutofit/>
          </a:bodyPr>
          <a:lstStyle/>
          <a:p>
            <a:r>
              <a:rPr lang="uk-UA" sz="2400" b="1" dirty="0" err="1"/>
              <a:t>Склерозирующий</a:t>
            </a:r>
            <a:r>
              <a:rPr lang="uk-UA" sz="2400" b="1" dirty="0"/>
              <a:t> </a:t>
            </a:r>
            <a:r>
              <a:rPr lang="uk-UA" sz="2400" b="1" dirty="0" err="1"/>
              <a:t>остеомиелит</a:t>
            </a:r>
            <a:r>
              <a:rPr lang="uk-UA" sz="2400" b="1" dirty="0"/>
              <a:t> </a:t>
            </a:r>
            <a:r>
              <a:rPr lang="uk-UA" sz="2400" b="1" dirty="0" err="1"/>
              <a:t>Гарре</a:t>
            </a:r>
            <a:r>
              <a:rPr lang="uk-UA" sz="2400" b="1" dirty="0"/>
              <a:t> </a:t>
            </a:r>
            <a:r>
              <a:rPr lang="uk-UA" sz="2400" dirty="0"/>
              <a:t>— </a:t>
            </a:r>
            <a:r>
              <a:rPr lang="uk-UA" sz="2400" dirty="0" err="1"/>
              <a:t>это</a:t>
            </a:r>
            <a:r>
              <a:rPr lang="uk-UA" sz="2400" dirty="0"/>
              <a:t> </a:t>
            </a:r>
            <a:r>
              <a:rPr lang="uk-UA" sz="2400" dirty="0" err="1"/>
              <a:t>заболевание</a:t>
            </a:r>
            <a:r>
              <a:rPr lang="uk-UA" sz="2400" dirty="0"/>
              <a:t>, </a:t>
            </a:r>
            <a:r>
              <a:rPr lang="uk-UA" sz="2400" dirty="0" err="1"/>
              <a:t>характеризующееся</a:t>
            </a:r>
            <a:r>
              <a:rPr lang="uk-UA" sz="2400" dirty="0"/>
              <a:t> </a:t>
            </a:r>
            <a:r>
              <a:rPr lang="uk-UA" sz="2400" dirty="0" err="1"/>
              <a:t>резко</a:t>
            </a:r>
            <a:r>
              <a:rPr lang="uk-UA" sz="2400" dirty="0"/>
              <a:t> </a:t>
            </a:r>
            <a:r>
              <a:rPr lang="uk-UA" sz="2400" b="1" dirty="0" err="1"/>
              <a:t>выраженным</a:t>
            </a:r>
            <a:r>
              <a:rPr lang="uk-UA" sz="2400" b="1" dirty="0"/>
              <a:t>  </a:t>
            </a:r>
            <a:r>
              <a:rPr lang="uk-UA" sz="2400" b="1" dirty="0" err="1"/>
              <a:t>веретенообраз-ным</a:t>
            </a:r>
            <a:r>
              <a:rPr lang="uk-UA" sz="2400" b="1" dirty="0"/>
              <a:t> </a:t>
            </a:r>
            <a:r>
              <a:rPr lang="uk-UA" sz="2400" b="1" dirty="0" err="1"/>
              <a:t>утолщением</a:t>
            </a:r>
            <a:r>
              <a:rPr lang="uk-UA" sz="2400" b="1" dirty="0"/>
              <a:t> </a:t>
            </a:r>
            <a:r>
              <a:rPr lang="uk-UA" sz="2400" b="1" dirty="0" err="1"/>
              <a:t>диафиза</a:t>
            </a:r>
            <a:r>
              <a:rPr lang="uk-UA" sz="2400" b="1" dirty="0"/>
              <a:t> </a:t>
            </a:r>
            <a:r>
              <a:rPr lang="uk-UA" sz="2400" dirty="0" err="1"/>
              <a:t>кости</a:t>
            </a:r>
            <a:r>
              <a:rPr lang="uk-UA" sz="2400" dirty="0"/>
              <a:t> (</a:t>
            </a:r>
            <a:r>
              <a:rPr lang="uk-UA" sz="2400" dirty="0" err="1"/>
              <a:t>бедренная</a:t>
            </a:r>
            <a:r>
              <a:rPr lang="uk-UA" sz="2400" dirty="0"/>
              <a:t>, </a:t>
            </a:r>
            <a:r>
              <a:rPr lang="uk-UA" sz="2400" dirty="0" err="1"/>
              <a:t>большеберцовая</a:t>
            </a:r>
            <a:r>
              <a:rPr lang="uk-UA" sz="2400" dirty="0"/>
              <a:t>, </a:t>
            </a:r>
            <a:r>
              <a:rPr lang="ru-RU" sz="2400" dirty="0"/>
              <a:t>плечевая и др.), часто </a:t>
            </a:r>
            <a:r>
              <a:rPr lang="ru-RU" sz="2400" dirty="0" err="1"/>
              <a:t>выбухающим</a:t>
            </a:r>
            <a:r>
              <a:rPr lang="ru-RU" sz="2400" dirty="0"/>
              <a:t> по одной из его поверхностей. </a:t>
            </a:r>
          </a:p>
          <a:p>
            <a:r>
              <a:rPr lang="ru-RU" sz="2400" b="1" dirty="0"/>
              <a:t>Чаще</a:t>
            </a:r>
            <a:r>
              <a:rPr lang="ru-RU" sz="2400" dirty="0"/>
              <a:t> встречается </a:t>
            </a:r>
            <a:r>
              <a:rPr lang="ru-RU" sz="2400" b="1" dirty="0"/>
              <a:t>у мужчин </a:t>
            </a:r>
            <a:r>
              <a:rPr lang="ru-RU" sz="2400" dirty="0"/>
              <a:t>в возрасте 20–30 лет.</a:t>
            </a:r>
          </a:p>
          <a:p>
            <a:r>
              <a:rPr lang="ru-RU" sz="2400" b="1" dirty="0"/>
              <a:t>Клинически:  </a:t>
            </a:r>
            <a:r>
              <a:rPr lang="ru-RU" sz="2400" dirty="0"/>
              <a:t>ночные</a:t>
            </a:r>
            <a:r>
              <a:rPr lang="ru-RU" sz="2400" b="1" dirty="0"/>
              <a:t> </a:t>
            </a:r>
            <a:r>
              <a:rPr lang="ru-RU" sz="2400" dirty="0"/>
              <a:t>боли в конечности, нарушение её функции, </a:t>
            </a:r>
            <a:r>
              <a:rPr lang="uk-UA" sz="2400" dirty="0" err="1"/>
              <a:t>незначительное</a:t>
            </a:r>
            <a:r>
              <a:rPr lang="uk-UA" sz="2400" dirty="0"/>
              <a:t> </a:t>
            </a:r>
            <a:r>
              <a:rPr lang="uk-UA" sz="2400" dirty="0" err="1"/>
              <a:t>повышение</a:t>
            </a:r>
            <a:r>
              <a:rPr lang="uk-UA" sz="2400" dirty="0"/>
              <a:t> </a:t>
            </a:r>
            <a:r>
              <a:rPr lang="uk-UA" sz="2400" dirty="0" err="1"/>
              <a:t>температуры</a:t>
            </a:r>
            <a:r>
              <a:rPr lang="uk-UA" sz="2400" dirty="0"/>
              <a:t>,</a:t>
            </a:r>
            <a:r>
              <a:rPr lang="ru-RU" sz="2400" dirty="0"/>
              <a:t> отёк и инфильтрация мягких тканей.</a:t>
            </a:r>
            <a:endParaRPr lang="uk-UA" sz="2400" dirty="0"/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99241"/>
            <a:ext cx="5606762" cy="521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5172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54325" cy="1178353"/>
          </a:xfrm>
        </p:spPr>
        <p:txBody>
          <a:bodyPr/>
          <a:lstStyle/>
          <a:p>
            <a:r>
              <a:rPr lang="ru-RU" sz="3600" b="1" dirty="0" err="1"/>
              <a:t>Склерозирующий</a:t>
            </a:r>
            <a:r>
              <a:rPr lang="ru-RU" sz="3600" b="1" dirty="0"/>
              <a:t> </a:t>
            </a:r>
            <a:r>
              <a:rPr lang="ru-RU" sz="4400" b="1" dirty="0"/>
              <a:t>остеомиелит </a:t>
            </a:r>
            <a:r>
              <a:rPr lang="ru-RU" sz="4400" b="1" dirty="0" err="1"/>
              <a:t>Гарре</a:t>
            </a:r>
            <a:endParaRPr lang="uk-UA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9129" y="1178353"/>
            <a:ext cx="6372872" cy="5608946"/>
          </a:xfrm>
        </p:spPr>
        <p:txBody>
          <a:bodyPr>
            <a:noAutofit/>
          </a:bodyPr>
          <a:lstStyle/>
          <a:p>
            <a:r>
              <a:rPr lang="uk-UA" sz="2400" b="1" dirty="0"/>
              <a:t>Рентген признаки</a:t>
            </a:r>
          </a:p>
          <a:p>
            <a:pPr marL="0" indent="0">
              <a:buNone/>
            </a:pPr>
            <a:r>
              <a:rPr lang="uk-UA" b="1" dirty="0"/>
              <a:t>  - </a:t>
            </a:r>
            <a:r>
              <a:rPr lang="uk-UA" dirty="0" err="1"/>
              <a:t>поражение</a:t>
            </a:r>
            <a:r>
              <a:rPr lang="uk-UA" dirty="0"/>
              <a:t> </a:t>
            </a:r>
            <a:r>
              <a:rPr lang="uk-UA" dirty="0" err="1"/>
              <a:t>одной</a:t>
            </a:r>
            <a:r>
              <a:rPr lang="uk-UA" dirty="0"/>
              <a:t> </a:t>
            </a:r>
            <a:r>
              <a:rPr lang="uk-UA" dirty="0" err="1"/>
              <a:t>кости</a:t>
            </a:r>
            <a:r>
              <a:rPr lang="uk-UA" dirty="0"/>
              <a:t> , обычно </a:t>
            </a:r>
            <a:r>
              <a:rPr lang="uk-UA" dirty="0" err="1"/>
              <a:t>диафиза</a:t>
            </a:r>
            <a:r>
              <a:rPr lang="uk-UA" dirty="0"/>
              <a:t> </a:t>
            </a:r>
            <a:r>
              <a:rPr lang="uk-UA" dirty="0" err="1"/>
              <a:t>или</a:t>
            </a:r>
            <a:r>
              <a:rPr lang="uk-UA" dirty="0"/>
              <a:t> </a:t>
            </a:r>
            <a:r>
              <a:rPr lang="uk-UA" dirty="0" err="1"/>
              <a:t>метафиза</a:t>
            </a:r>
            <a:r>
              <a:rPr lang="uk-UA" dirty="0"/>
              <a:t>;</a:t>
            </a:r>
          </a:p>
          <a:p>
            <a:pPr marL="0" indent="0">
              <a:buNone/>
            </a:pPr>
            <a:r>
              <a:rPr lang="uk-UA" dirty="0"/>
              <a:t>    -</a:t>
            </a:r>
            <a:r>
              <a:rPr lang="uk-UA" dirty="0" err="1"/>
              <a:t>кость</a:t>
            </a:r>
            <a:r>
              <a:rPr lang="uk-UA" dirty="0"/>
              <a:t> </a:t>
            </a:r>
            <a:r>
              <a:rPr lang="uk-UA" dirty="0" err="1"/>
              <a:t>деформирована</a:t>
            </a:r>
            <a:r>
              <a:rPr lang="uk-UA" dirty="0"/>
              <a:t> ,с </a:t>
            </a:r>
            <a:r>
              <a:rPr lang="uk-UA" dirty="0" err="1"/>
              <a:t>веретенообразным</a:t>
            </a:r>
            <a:r>
              <a:rPr lang="uk-UA" dirty="0"/>
              <a:t> </a:t>
            </a:r>
            <a:r>
              <a:rPr lang="uk-UA" dirty="0" err="1"/>
              <a:t>утолщением</a:t>
            </a:r>
            <a:r>
              <a:rPr lang="uk-UA" dirty="0"/>
              <a:t>  и </a:t>
            </a:r>
            <a:r>
              <a:rPr lang="uk-UA" dirty="0" err="1"/>
              <a:t>четкими</a:t>
            </a:r>
            <a:r>
              <a:rPr lang="uk-UA" dirty="0"/>
              <a:t> </a:t>
            </a:r>
            <a:r>
              <a:rPr lang="uk-UA" dirty="0" err="1"/>
              <a:t>ровными</a:t>
            </a:r>
            <a:r>
              <a:rPr lang="uk-UA" dirty="0"/>
              <a:t> </a:t>
            </a:r>
            <a:r>
              <a:rPr lang="uk-UA" dirty="0" err="1"/>
              <a:t>наружными</a:t>
            </a:r>
            <a:r>
              <a:rPr lang="uk-UA" dirty="0"/>
              <a:t>  контурами;</a:t>
            </a:r>
          </a:p>
          <a:p>
            <a:pPr marL="0" indent="0">
              <a:buNone/>
            </a:pPr>
            <a:r>
              <a:rPr lang="ru-RU" dirty="0"/>
              <a:t>-к</a:t>
            </a:r>
            <a:r>
              <a:rPr lang="uk-UA" dirty="0" err="1"/>
              <a:t>ортикальный</a:t>
            </a:r>
            <a:r>
              <a:rPr lang="uk-UA" dirty="0"/>
              <a:t> </a:t>
            </a:r>
            <a:r>
              <a:rPr lang="uk-UA" dirty="0" err="1"/>
              <a:t>слой</a:t>
            </a:r>
            <a:r>
              <a:rPr lang="uk-UA" dirty="0"/>
              <a:t> </a:t>
            </a:r>
            <a:r>
              <a:rPr lang="uk-UA" dirty="0" err="1"/>
              <a:t>резко</a:t>
            </a:r>
            <a:r>
              <a:rPr lang="uk-UA" dirty="0"/>
              <a:t> </a:t>
            </a:r>
            <a:r>
              <a:rPr lang="uk-UA" dirty="0" err="1"/>
              <a:t>утолщен</a:t>
            </a:r>
            <a:r>
              <a:rPr lang="uk-UA" dirty="0"/>
              <a:t>, </a:t>
            </a:r>
            <a:r>
              <a:rPr lang="uk-UA" dirty="0" err="1"/>
              <a:t>склерозирован</a:t>
            </a:r>
            <a:r>
              <a:rPr lang="uk-UA" dirty="0"/>
              <a:t>, </a:t>
            </a:r>
            <a:r>
              <a:rPr lang="uk-UA" dirty="0" err="1"/>
              <a:t>состоит</a:t>
            </a:r>
            <a:r>
              <a:rPr lang="uk-UA" dirty="0"/>
              <a:t> </a:t>
            </a:r>
            <a:r>
              <a:rPr lang="uk-UA" dirty="0" err="1"/>
              <a:t>из</a:t>
            </a:r>
            <a:r>
              <a:rPr lang="uk-UA" dirty="0"/>
              <a:t> гомогенной </a:t>
            </a:r>
            <a:r>
              <a:rPr lang="uk-UA" dirty="0" err="1"/>
              <a:t>плотной</a:t>
            </a:r>
            <a:r>
              <a:rPr lang="uk-UA" dirty="0"/>
              <a:t> </a:t>
            </a:r>
            <a:r>
              <a:rPr lang="uk-UA" dirty="0" err="1"/>
              <a:t>костной</a:t>
            </a:r>
            <a:r>
              <a:rPr lang="uk-UA" dirty="0"/>
              <a:t> массы без дифференцировки балок;</a:t>
            </a:r>
          </a:p>
          <a:p>
            <a:pPr marL="0" indent="0">
              <a:buNone/>
            </a:pPr>
            <a:r>
              <a:rPr lang="ru-RU" dirty="0"/>
              <a:t>-костно-мозговой канал концентрически сужен или заполнен склеротическими массами;</a:t>
            </a:r>
          </a:p>
          <a:p>
            <a:pPr marL="0" indent="0">
              <a:buNone/>
            </a:pPr>
            <a:r>
              <a:rPr lang="ru-RU" dirty="0"/>
              <a:t>-свищи и секвестры образуются крайне редко;</a:t>
            </a:r>
          </a:p>
          <a:p>
            <a:pPr marL="0" indent="0">
              <a:buNone/>
            </a:pPr>
            <a:r>
              <a:rPr lang="ru-RU" dirty="0"/>
              <a:t>- очаги деструкции на рентгенограмме обычно не выявляются, видимы на КТ.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8353"/>
            <a:ext cx="5819129" cy="46467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861" y="5829156"/>
            <a:ext cx="3353268" cy="102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3369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3509" y="0"/>
            <a:ext cx="9238269" cy="669891"/>
          </a:xfrm>
        </p:spPr>
        <p:txBody>
          <a:bodyPr/>
          <a:lstStyle/>
          <a:p>
            <a:r>
              <a:rPr lang="ru-RU" b="1" dirty="0"/>
              <a:t>Вы  честно заслужили отдых !</a:t>
            </a:r>
            <a:endParaRPr lang="uk-UA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891"/>
            <a:ext cx="12192000" cy="6188109"/>
          </a:xfrm>
        </p:spPr>
      </p:pic>
    </p:spTree>
    <p:extLst>
      <p:ext uri="{BB962C8B-B14F-4D97-AF65-F5344CB8AC3E}">
        <p14:creationId xmlns:p14="http://schemas.microsoft.com/office/powerpoint/2010/main" val="42502466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322352" cy="1828800"/>
          </a:xfrm>
        </p:spPr>
        <p:txBody>
          <a:bodyPr/>
          <a:lstStyle/>
          <a:p>
            <a:r>
              <a:rPr lang="ru-RU" sz="3600" b="1" dirty="0"/>
              <a:t>Классификация опухолевых процессов костно-суставной системы  по </a:t>
            </a:r>
            <a:r>
              <a:rPr lang="ru-RU" sz="3600" b="1" dirty="0" err="1"/>
              <a:t>Шайовичу</a:t>
            </a:r>
            <a:r>
              <a:rPr lang="ru-RU" sz="3600" b="1" dirty="0"/>
              <a:t> и </a:t>
            </a:r>
            <a:r>
              <a:rPr lang="ru-RU" sz="3600" b="1" dirty="0" err="1"/>
              <a:t>Мандольфо</a:t>
            </a:r>
            <a:r>
              <a:rPr lang="ru-RU" sz="3600" b="1" dirty="0"/>
              <a:t> (ВОЗ,1961 г.)</a:t>
            </a:r>
            <a:endParaRPr lang="uk-UA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243738"/>
            <a:ext cx="12192000" cy="46142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  <a:defRPr/>
            </a:pPr>
            <a:r>
              <a:rPr lang="ru-RU" altLang="uk-UA" sz="2400" dirty="0"/>
              <a:t>1. Костеобразующие опухоли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ru-RU" altLang="uk-UA" sz="2400" dirty="0"/>
              <a:t>2. </a:t>
            </a:r>
            <a:r>
              <a:rPr lang="ru-RU" altLang="uk-UA" sz="2400" dirty="0" err="1"/>
              <a:t>Хрящеобразующие</a:t>
            </a:r>
            <a:r>
              <a:rPr lang="ru-RU" altLang="uk-UA" sz="2400" dirty="0"/>
              <a:t> опухоли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ru-RU" altLang="uk-UA" sz="2400" dirty="0"/>
              <a:t>3. ГКО (</a:t>
            </a:r>
            <a:r>
              <a:rPr lang="ru-RU" altLang="uk-UA" sz="2400" dirty="0" err="1"/>
              <a:t>гиганто</a:t>
            </a:r>
            <a:r>
              <a:rPr lang="ru-RU" altLang="uk-UA" sz="2400" dirty="0"/>
              <a:t>-клеточные опухоли)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ru-RU" altLang="uk-UA" sz="2400" dirty="0"/>
              <a:t>4. Костно-мозговые опухоли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ru-RU" altLang="uk-UA" sz="2400" dirty="0"/>
              <a:t>5. Сосудистые опухоли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ru-RU" altLang="uk-UA" sz="2400" dirty="0"/>
              <a:t>6. Опухоли соединительно-тканной природы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ru-RU" altLang="uk-UA" sz="2400" dirty="0"/>
              <a:t>7. Опухолеподобные заболевания 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ru-RU" altLang="uk-UA" sz="2400" dirty="0"/>
              <a:t>8. Саркомы, возникшие на фоне  предшествующих процессов в костях </a:t>
            </a:r>
          </a:p>
          <a:p>
            <a:pPr eaLnBrk="0" hangingPunct="0"/>
            <a:endParaRPr lang="en-US" altLang="uk-UA" sz="2400" dirty="0">
              <a:latin typeface="Algerian" panose="04020705040A02060702" pitchFamily="82" charset="0"/>
              <a:cs typeface="Times New Roman" panose="02020603050405020304" pitchFamily="18" charset="0"/>
            </a:endParaRPr>
          </a:p>
          <a:p>
            <a:pPr eaLnBrk="0" hangingPunct="0"/>
            <a:endParaRPr lang="en-US" altLang="uk-UA" sz="1800" dirty="0"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804582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1745" y="414938"/>
            <a:ext cx="8352544" cy="1398494"/>
          </a:xfrm>
        </p:spPr>
        <p:txBody>
          <a:bodyPr/>
          <a:lstStyle/>
          <a:p>
            <a:r>
              <a:rPr lang="ru-RU" b="1" dirty="0"/>
              <a:t>Классификация опухолей    </a:t>
            </a:r>
            <a:r>
              <a:rPr lang="en-US" altLang="uk-UA" sz="4400" b="1" i="1" dirty="0" err="1">
                <a:latin typeface="Algerian" panose="04020705040A02060702" pitchFamily="82" charset="0"/>
                <a:cs typeface="Arial" panose="020B0604020202020204" pitchFamily="34" charset="0"/>
              </a:rPr>
              <a:t>Костеобразующие</a:t>
            </a:r>
            <a:br>
              <a:rPr lang="en-US" altLang="uk-UA" sz="4400" b="1" dirty="0">
                <a:latin typeface="Algerian" panose="04020705040A02060702" pitchFamily="82" charset="0"/>
                <a:cs typeface="Times New Roman" panose="02020603050405020304" pitchFamily="18" charset="0"/>
              </a:rPr>
            </a:b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504995"/>
            <a:ext cx="12110037" cy="2627939"/>
          </a:xfrm>
        </p:spPr>
        <p:txBody>
          <a:bodyPr>
            <a:normAutofit lnSpcReduction="10000"/>
          </a:bodyPr>
          <a:lstStyle/>
          <a:p>
            <a:pPr marL="0" indent="0" eaLnBrk="0" hangingPunct="0">
              <a:buNone/>
            </a:pPr>
            <a:r>
              <a:rPr lang="en-US" altLang="uk-UA" sz="28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Доброкачественные</a:t>
            </a:r>
            <a:r>
              <a:rPr lang="en-US" altLang="uk-UA" sz="2800" b="1" dirty="0">
                <a:latin typeface="Algerian" panose="04020705040A02060702" pitchFamily="82" charset="0"/>
                <a:cs typeface="Times New Roman" panose="02020603050405020304" pitchFamily="18" charset="0"/>
              </a:rPr>
              <a:t>:</a:t>
            </a:r>
            <a:r>
              <a:rPr lang="ru-RU" altLang="uk-UA" sz="2800" b="1" dirty="0">
                <a:cs typeface="Times New Roman" panose="02020603050405020304" pitchFamily="18" charset="0"/>
              </a:rPr>
              <a:t>                               </a:t>
            </a:r>
            <a:r>
              <a:rPr lang="en-US" altLang="uk-UA" sz="28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Злокачественные</a:t>
            </a:r>
            <a:r>
              <a:rPr lang="en-US" altLang="uk-UA" sz="2800" b="1" dirty="0">
                <a:latin typeface="Algerian" panose="04020705040A02060702" pitchFamily="82" charset="0"/>
                <a:cs typeface="Times New Roman" panose="02020603050405020304" pitchFamily="18" charset="0"/>
              </a:rPr>
              <a:t>: </a:t>
            </a:r>
            <a:endParaRPr lang="ru-RU" altLang="uk-UA" sz="2800" b="1" dirty="0">
              <a:cs typeface="Times New Roman" panose="02020603050405020304" pitchFamily="18" charset="0"/>
            </a:endParaRPr>
          </a:p>
          <a:p>
            <a:pPr marL="0" indent="0" eaLnBrk="0" hangingPunct="0">
              <a:buNone/>
            </a:pPr>
            <a:r>
              <a:rPr lang="ru-RU" altLang="uk-UA" sz="2800" b="1" dirty="0">
                <a:cs typeface="Times New Roman" panose="02020603050405020304" pitchFamily="18" charset="0"/>
              </a:rPr>
              <a:t>- </a:t>
            </a:r>
            <a:r>
              <a:rPr lang="en-US" altLang="uk-UA" sz="2800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остеома</a:t>
            </a:r>
            <a:r>
              <a:rPr lang="en-US" altLang="uk-UA" sz="2800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ru-RU" altLang="uk-UA" sz="2800" dirty="0">
                <a:cs typeface="Times New Roman" panose="02020603050405020304" pitchFamily="18" charset="0"/>
              </a:rPr>
              <a:t>                                         -</a:t>
            </a:r>
            <a:r>
              <a:rPr lang="en-US" altLang="uk-UA" sz="2800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sz="2800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остеосаркома</a:t>
            </a:r>
            <a:r>
              <a:rPr lang="en-US" altLang="uk-UA" sz="2800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endParaRPr lang="ru-RU" altLang="uk-UA" sz="2800" dirty="0">
              <a:cs typeface="Times New Roman" panose="02020603050405020304" pitchFamily="18" charset="0"/>
            </a:endParaRPr>
          </a:p>
          <a:p>
            <a:pPr marL="0" indent="0" eaLnBrk="0" hangingPunct="0">
              <a:buNone/>
            </a:pPr>
            <a:r>
              <a:rPr lang="ru-RU" altLang="uk-UA" sz="2800" dirty="0">
                <a:cs typeface="Times New Roman" panose="02020603050405020304" pitchFamily="18" charset="0"/>
              </a:rPr>
              <a:t>- </a:t>
            </a:r>
            <a:r>
              <a:rPr lang="en-US" altLang="uk-UA" sz="2800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остеоид</a:t>
            </a:r>
            <a:r>
              <a:rPr lang="ru-RU" altLang="uk-UA" sz="2800" dirty="0">
                <a:latin typeface="Algerian" panose="04020705040A02060702" pitchFamily="82" charset="0"/>
                <a:cs typeface="Times New Roman" panose="02020603050405020304" pitchFamily="18" charset="0"/>
              </a:rPr>
              <a:t>-</a:t>
            </a:r>
            <a:r>
              <a:rPr lang="en-US" altLang="uk-UA" sz="2800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остеома</a:t>
            </a:r>
            <a:r>
              <a:rPr lang="en-US" altLang="uk-UA" sz="2800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ru-RU" altLang="uk-UA" sz="2800" dirty="0">
                <a:cs typeface="Times New Roman" panose="02020603050405020304" pitchFamily="18" charset="0"/>
              </a:rPr>
              <a:t>                           -</a:t>
            </a:r>
            <a:r>
              <a:rPr lang="en-US" altLang="uk-UA" sz="2800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sz="2800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злокачественная</a:t>
            </a:r>
            <a:r>
              <a:rPr lang="en-US" altLang="uk-UA" sz="2800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sz="2800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остеобластома</a:t>
            </a:r>
            <a:endParaRPr lang="ru-RU" altLang="uk-UA" sz="2800" dirty="0">
              <a:cs typeface="Times New Roman" panose="02020603050405020304" pitchFamily="18" charset="0"/>
            </a:endParaRPr>
          </a:p>
          <a:p>
            <a:pPr marL="0" indent="0" eaLnBrk="0" hangingPunct="0">
              <a:buNone/>
            </a:pPr>
            <a:r>
              <a:rPr lang="ru-RU" altLang="uk-UA" sz="2800" dirty="0">
                <a:cs typeface="Times New Roman" panose="02020603050405020304" pitchFamily="18" charset="0"/>
              </a:rPr>
              <a:t>- </a:t>
            </a:r>
            <a:r>
              <a:rPr lang="en-US" altLang="uk-UA" sz="2800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остеобластома</a:t>
            </a:r>
            <a:r>
              <a:rPr lang="ru-RU" altLang="uk-UA" sz="2800" dirty="0">
                <a:cs typeface="Times New Roman" panose="02020603050405020304" pitchFamily="18" charset="0"/>
              </a:rPr>
              <a:t>                               -</a:t>
            </a:r>
            <a:r>
              <a:rPr lang="en-US" altLang="uk-UA" sz="2800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sz="2800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юкстакортикальная</a:t>
            </a:r>
            <a:r>
              <a:rPr lang="ru-RU" altLang="uk-UA" sz="2800" dirty="0">
                <a:latin typeface="Algerian" panose="04020705040A02060702" pitchFamily="82" charset="0"/>
                <a:cs typeface="Times New Roman" panose="02020603050405020304" pitchFamily="18" charset="0"/>
              </a:rPr>
              <a:t>  </a:t>
            </a:r>
            <a:r>
              <a:rPr lang="en-US" altLang="uk-UA" sz="2800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остеосаркома</a:t>
            </a:r>
            <a:endParaRPr lang="ru-RU" altLang="uk-UA" sz="2800" dirty="0">
              <a:cs typeface="Times New Roman" panose="02020603050405020304" pitchFamily="18" charset="0"/>
            </a:endParaRPr>
          </a:p>
          <a:p>
            <a:pPr marL="0" indent="0" eaLnBrk="0" hangingPunct="0">
              <a:buNone/>
            </a:pPr>
            <a:r>
              <a:rPr lang="ru-RU" altLang="uk-UA" sz="2800" dirty="0">
                <a:latin typeface="Algerian" panose="04020705040A02060702" pitchFamily="82" charset="0"/>
                <a:cs typeface="Times New Roman" panose="02020603050405020304" pitchFamily="18" charset="0"/>
              </a:rPr>
              <a:t>  </a:t>
            </a:r>
            <a:endParaRPr lang="en-US" altLang="uk-UA" sz="1800" dirty="0"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886565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07111" cy="1131376"/>
          </a:xfrm>
        </p:spPr>
        <p:txBody>
          <a:bodyPr/>
          <a:lstStyle/>
          <a:p>
            <a:r>
              <a:rPr lang="ru-RU" sz="4000" b="1" dirty="0"/>
              <a:t>Костеобразующие опухоли. </a:t>
            </a:r>
            <a:r>
              <a:rPr lang="ru-RU" sz="4400" b="1" dirty="0"/>
              <a:t>Остеома</a:t>
            </a:r>
            <a:endParaRPr lang="uk-UA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75061" y="1262713"/>
            <a:ext cx="5516939" cy="5595287"/>
          </a:xfrm>
        </p:spPr>
        <p:txBody>
          <a:bodyPr>
            <a:normAutofit/>
          </a:bodyPr>
          <a:lstStyle/>
          <a:p>
            <a:r>
              <a:rPr lang="ru-RU" dirty="0"/>
              <a:t>Остеома-наиболее зрелая и </a:t>
            </a:r>
            <a:r>
              <a:rPr lang="ru-RU" b="1" dirty="0"/>
              <a:t>доброкачественная</a:t>
            </a:r>
            <a:r>
              <a:rPr lang="ru-RU" dirty="0"/>
              <a:t> опухоль скелета</a:t>
            </a:r>
            <a:r>
              <a:rPr lang="ru-RU" b="1" dirty="0"/>
              <a:t>.</a:t>
            </a:r>
          </a:p>
          <a:p>
            <a:r>
              <a:rPr lang="ru-RU" dirty="0"/>
              <a:t>У лиц </a:t>
            </a:r>
            <a:r>
              <a:rPr lang="ru-RU" b="1" dirty="0"/>
              <a:t>30-40лет. </a:t>
            </a:r>
            <a:r>
              <a:rPr lang="ru-RU" dirty="0"/>
              <a:t>Чаще</a:t>
            </a:r>
            <a:r>
              <a:rPr lang="ru-RU" b="1" dirty="0"/>
              <a:t> мужчины.</a:t>
            </a:r>
          </a:p>
          <a:p>
            <a:r>
              <a:rPr lang="ru-RU" b="1" dirty="0"/>
              <a:t>Локализация: </a:t>
            </a:r>
            <a:r>
              <a:rPr lang="ru-RU" dirty="0"/>
              <a:t>околоносовые пазухи, из лобных и решетчатых костей, реже - свод  и основание черепа, челюстные кости.</a:t>
            </a:r>
          </a:p>
          <a:p>
            <a:r>
              <a:rPr lang="ru-RU" dirty="0" err="1"/>
              <a:t>Гистологически</a:t>
            </a:r>
            <a:r>
              <a:rPr lang="ru-RU" dirty="0"/>
              <a:t> </a:t>
            </a:r>
            <a:r>
              <a:rPr lang="ru-RU" b="1" dirty="0"/>
              <a:t>почти не отличается от нормальной кости.</a:t>
            </a:r>
            <a:endParaRPr lang="en-US" b="1" dirty="0"/>
          </a:p>
          <a:p>
            <a:r>
              <a:rPr lang="ru-RU" dirty="0"/>
              <a:t>Когда они исходят из кости- могут называться  «гомопластической остеомой», а когда они возникают в мягких тканях - их можно назвать «гетеропластической остеомой».</a:t>
            </a:r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7" y="1262713"/>
            <a:ext cx="6539974" cy="484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8163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07111" cy="1131376"/>
          </a:xfrm>
        </p:spPr>
        <p:txBody>
          <a:bodyPr/>
          <a:lstStyle/>
          <a:p>
            <a:r>
              <a:rPr lang="ru-RU" sz="4000" b="1" dirty="0"/>
              <a:t>Костеобразующие опухоли. </a:t>
            </a:r>
            <a:r>
              <a:rPr lang="ru-RU" sz="4400" b="1" dirty="0"/>
              <a:t>Остеома</a:t>
            </a:r>
            <a:endParaRPr lang="uk-UA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10741" y="1206393"/>
            <a:ext cx="5681259" cy="5651607"/>
          </a:xfrm>
        </p:spPr>
        <p:txBody>
          <a:bodyPr>
            <a:normAutofit/>
          </a:bodyPr>
          <a:lstStyle/>
          <a:p>
            <a:pPr marL="609600" indent="-609600">
              <a:buNone/>
              <a:defRPr/>
            </a:pPr>
            <a:r>
              <a:rPr lang="ru-RU" altLang="uk-UA" b="1" dirty="0"/>
              <a:t>С.А. </a:t>
            </a:r>
            <a:r>
              <a:rPr lang="ru-RU" altLang="uk-UA" b="1" dirty="0" err="1"/>
              <a:t>Рейнберг</a:t>
            </a:r>
            <a:r>
              <a:rPr lang="ru-RU" altLang="uk-UA" b="1" dirty="0"/>
              <a:t> выделяет 3 вида остеом</a:t>
            </a:r>
            <a:r>
              <a:rPr lang="en-US" altLang="uk-UA" dirty="0"/>
              <a:t>:</a:t>
            </a:r>
          </a:p>
          <a:p>
            <a:pPr marL="0" indent="0">
              <a:buNone/>
              <a:defRPr/>
            </a:pPr>
            <a:r>
              <a:rPr lang="ru-RU" altLang="uk-UA" dirty="0"/>
              <a:t>1. Губчатая остеома (</a:t>
            </a:r>
            <a:r>
              <a:rPr lang="ru-RU" altLang="uk-UA" dirty="0" err="1"/>
              <a:t>спонгиозная</a:t>
            </a:r>
            <a:r>
              <a:rPr lang="ru-RU" altLang="uk-UA" dirty="0"/>
              <a:t>)</a:t>
            </a:r>
          </a:p>
          <a:p>
            <a:pPr marL="0" indent="0">
              <a:buNone/>
              <a:defRPr/>
            </a:pPr>
            <a:r>
              <a:rPr lang="ru-RU" altLang="uk-UA" dirty="0"/>
              <a:t>2. Остеома, состоящая из коркового и губчатого вещества (медуллярная)</a:t>
            </a:r>
          </a:p>
          <a:p>
            <a:pPr marL="0" indent="0">
              <a:buNone/>
              <a:defRPr/>
            </a:pPr>
            <a:r>
              <a:rPr lang="ru-RU" altLang="uk-UA" dirty="0"/>
              <a:t>3. Остеома из сплошного компактного костного вещества</a:t>
            </a:r>
          </a:p>
          <a:p>
            <a:pPr marL="0" indent="0">
              <a:buNone/>
              <a:defRPr/>
            </a:pPr>
            <a:r>
              <a:rPr lang="ru-RU" altLang="uk-UA" dirty="0"/>
              <a:t>1.  </a:t>
            </a:r>
            <a:r>
              <a:rPr lang="ru-RU" altLang="uk-UA" b="1" dirty="0" err="1"/>
              <a:t>Спонгиозная</a:t>
            </a:r>
            <a:r>
              <a:rPr lang="ru-RU" altLang="uk-UA" b="1" dirty="0"/>
              <a:t> и </a:t>
            </a:r>
            <a:r>
              <a:rPr lang="ru-RU" altLang="uk-UA" b="1" dirty="0" err="1"/>
              <a:t>медулярная</a:t>
            </a:r>
            <a:r>
              <a:rPr lang="ru-RU" altLang="uk-UA" b="1" dirty="0"/>
              <a:t> </a:t>
            </a:r>
            <a:r>
              <a:rPr lang="ru-RU" altLang="uk-UA" dirty="0"/>
              <a:t>преимущественно поражают длинные трубчатые кости (бедренная, плечевая).</a:t>
            </a:r>
          </a:p>
          <a:p>
            <a:pPr marL="0" indent="0">
              <a:buNone/>
              <a:defRPr/>
            </a:pPr>
            <a:r>
              <a:rPr lang="ru-RU" altLang="uk-UA" dirty="0"/>
              <a:t>2.  </a:t>
            </a:r>
            <a:r>
              <a:rPr lang="ru-RU" altLang="uk-UA" b="1" dirty="0"/>
              <a:t>Компактная</a:t>
            </a:r>
            <a:r>
              <a:rPr lang="ru-RU" altLang="uk-UA" dirty="0"/>
              <a:t> -преимущественно поражает  кости черепа (затылочная кость, область глазницы, лобные и решетчатые пазухи).</a:t>
            </a:r>
          </a:p>
          <a:p>
            <a:endParaRPr lang="ru-RU" dirty="0"/>
          </a:p>
          <a:p>
            <a:endParaRPr lang="ru-RU" b="1" dirty="0"/>
          </a:p>
          <a:p>
            <a:endParaRPr lang="ru-RU" b="1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814"/>
            <a:ext cx="6492707" cy="27911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4" y="2191676"/>
            <a:ext cx="1044075" cy="14772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4" y="3751930"/>
            <a:ext cx="2790878" cy="31060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332" y="3751930"/>
            <a:ext cx="3305447" cy="31060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51" y="3751930"/>
            <a:ext cx="1364706" cy="48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030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45857" cy="1177871"/>
          </a:xfrm>
        </p:spPr>
        <p:txBody>
          <a:bodyPr/>
          <a:lstStyle/>
          <a:p>
            <a:r>
              <a:rPr lang="ru-RU" sz="4000" b="1" dirty="0"/>
              <a:t>Костеобразующие опухоли. </a:t>
            </a:r>
            <a:r>
              <a:rPr lang="ru-RU" sz="4000" b="1" dirty="0" err="1"/>
              <a:t>Остеоид</a:t>
            </a:r>
            <a:r>
              <a:rPr lang="ru-RU" sz="4000" b="1" dirty="0"/>
              <a:t>-остеома</a:t>
            </a:r>
            <a:endParaRPr lang="uk-UA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9237" y="1177871"/>
            <a:ext cx="6408484" cy="5680129"/>
          </a:xfrm>
        </p:spPr>
        <p:txBody>
          <a:bodyPr>
            <a:normAutofit/>
          </a:bodyPr>
          <a:lstStyle/>
          <a:p>
            <a:r>
              <a:rPr lang="ru-RU" b="1" dirty="0" err="1"/>
              <a:t>Остеоид</a:t>
            </a:r>
            <a:r>
              <a:rPr lang="ru-RU" b="1" dirty="0"/>
              <a:t>-остеома </a:t>
            </a:r>
            <a:r>
              <a:rPr lang="uk-UA" dirty="0"/>
              <a:t>—</a:t>
            </a:r>
            <a:r>
              <a:rPr lang="uk-UA" dirty="0" err="1"/>
              <a:t>доброкачественная</a:t>
            </a:r>
            <a:r>
              <a:rPr lang="uk-UA" dirty="0"/>
              <a:t>  </a:t>
            </a:r>
            <a:r>
              <a:rPr lang="uk-UA" dirty="0" err="1"/>
              <a:t>медленно</a:t>
            </a:r>
            <a:r>
              <a:rPr lang="uk-UA" dirty="0"/>
              <a:t> </a:t>
            </a:r>
            <a:r>
              <a:rPr lang="uk-UA" dirty="0" err="1"/>
              <a:t>развивающая</a:t>
            </a:r>
            <a:r>
              <a:rPr lang="uk-UA" dirty="0"/>
              <a:t> </a:t>
            </a:r>
            <a:r>
              <a:rPr lang="ru-RU" dirty="0"/>
              <a:t>опухоль, составляющая  составляет 9-10% среди всех </a:t>
            </a:r>
            <a:r>
              <a:rPr lang="uk-UA" dirty="0" err="1"/>
              <a:t>доброкачественных</a:t>
            </a:r>
            <a:r>
              <a:rPr lang="uk-UA" dirty="0"/>
              <a:t> </a:t>
            </a:r>
            <a:r>
              <a:rPr lang="uk-UA" dirty="0" err="1"/>
              <a:t>опухолей</a:t>
            </a:r>
            <a:r>
              <a:rPr lang="uk-UA" dirty="0"/>
              <a:t> костей.</a:t>
            </a:r>
            <a:endParaRPr lang="uk-UA" b="1" dirty="0"/>
          </a:p>
          <a:p>
            <a:r>
              <a:rPr lang="uk-UA" b="1" dirty="0" err="1"/>
              <a:t>Наиболее</a:t>
            </a:r>
            <a:r>
              <a:rPr lang="uk-UA" b="1" dirty="0"/>
              <a:t> </a:t>
            </a:r>
            <a:r>
              <a:rPr lang="uk-UA" b="1" dirty="0" err="1"/>
              <a:t>частая</a:t>
            </a:r>
            <a:r>
              <a:rPr lang="uk-UA" b="1" dirty="0"/>
              <a:t> </a:t>
            </a:r>
            <a:r>
              <a:rPr lang="uk-UA" b="1" dirty="0" err="1"/>
              <a:t>локализация</a:t>
            </a:r>
            <a:r>
              <a:rPr lang="uk-UA" b="1" dirty="0"/>
              <a:t> </a:t>
            </a:r>
            <a:r>
              <a:rPr lang="uk-UA" dirty="0"/>
              <a:t>— </a:t>
            </a:r>
            <a:r>
              <a:rPr lang="uk-UA" dirty="0" err="1"/>
              <a:t>диафизы</a:t>
            </a:r>
            <a:r>
              <a:rPr lang="uk-UA" dirty="0"/>
              <a:t>  </a:t>
            </a:r>
            <a:r>
              <a:rPr lang="ru-RU" dirty="0"/>
              <a:t>     трубчатых костей (около половины случаев – большеберцовая кость) Описаны единичные случаи  множественного поражения (двух-трех очагов в различных костях). </a:t>
            </a:r>
          </a:p>
          <a:p>
            <a:r>
              <a:rPr lang="ru-RU" b="1" dirty="0"/>
              <a:t>Рисунок слева: </a:t>
            </a:r>
            <a:r>
              <a:rPr lang="ru-RU" sz="1700" dirty="0"/>
              <a:t>эксцентрическое литическое поражение </a:t>
            </a:r>
            <a:r>
              <a:rPr lang="ru-RU" sz="1600" dirty="0"/>
              <a:t>проксимального метафиза бедренной кости ребенка. Н</a:t>
            </a:r>
            <a:r>
              <a:rPr lang="uk-UA" sz="1600" dirty="0"/>
              <a:t>а фоне </a:t>
            </a:r>
            <a:r>
              <a:rPr lang="uk-UA" sz="1600" dirty="0" err="1"/>
              <a:t>асимметричного</a:t>
            </a:r>
            <a:r>
              <a:rPr lang="uk-UA" sz="1600" dirty="0"/>
              <a:t> </a:t>
            </a:r>
            <a:r>
              <a:rPr lang="uk-UA" sz="1600" dirty="0" err="1"/>
              <a:t>диффузного</a:t>
            </a:r>
            <a:r>
              <a:rPr lang="uk-UA" sz="1600" dirty="0"/>
              <a:t>  </a:t>
            </a:r>
            <a:r>
              <a:rPr lang="uk-UA" sz="1600" dirty="0" err="1"/>
              <a:t>утолщенния</a:t>
            </a:r>
            <a:r>
              <a:rPr lang="uk-UA" sz="1600" dirty="0"/>
              <a:t> </a:t>
            </a:r>
            <a:r>
              <a:rPr lang="ru-RU" sz="1600" dirty="0"/>
              <a:t>кортикального слоя выявляется т. н. «</a:t>
            </a:r>
            <a:r>
              <a:rPr lang="ru-RU" sz="1600" dirty="0" err="1"/>
              <a:t>нидус</a:t>
            </a:r>
            <a:r>
              <a:rPr lang="ru-RU" sz="1600" dirty="0"/>
              <a:t>» - полость до 1 см диаметром с плотным ядром внутри.</a:t>
            </a:r>
          </a:p>
          <a:p>
            <a:pPr marL="0" indent="0">
              <a:buNone/>
            </a:pPr>
            <a:br>
              <a:rPr lang="ru-RU" dirty="0"/>
            </a:br>
            <a:endParaRPr lang="uk-UA" dirty="0"/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3074" name="Picture 2" descr="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6184"/>
            <a:ext cx="5046518" cy="344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57033"/>
            <a:ext cx="2441631" cy="4180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222" y="4039237"/>
            <a:ext cx="3229015" cy="28270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882" y="6248350"/>
            <a:ext cx="2014059" cy="61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9687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4061" y="0"/>
            <a:ext cx="8501796" cy="1177871"/>
          </a:xfrm>
        </p:spPr>
        <p:txBody>
          <a:bodyPr/>
          <a:lstStyle/>
          <a:p>
            <a:r>
              <a:rPr lang="ru-RU" sz="4000" b="1" dirty="0"/>
              <a:t>Костеобразующие опухоли. </a:t>
            </a:r>
            <a:r>
              <a:rPr lang="ru-RU" sz="4000" b="1" dirty="0" err="1"/>
              <a:t>Остеоид</a:t>
            </a:r>
            <a:r>
              <a:rPr lang="ru-RU" sz="4000" b="1" dirty="0"/>
              <a:t>-остеома</a:t>
            </a:r>
            <a:endParaRPr lang="uk-UA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32079" y="1521439"/>
            <a:ext cx="5485642" cy="5336561"/>
          </a:xfrm>
        </p:spPr>
        <p:txBody>
          <a:bodyPr>
            <a:normAutofit lnSpcReduction="10000"/>
          </a:bodyPr>
          <a:lstStyle/>
          <a:p>
            <a:r>
              <a:rPr lang="uk-UA" b="1" dirty="0" err="1"/>
              <a:t>Наиболее</a:t>
            </a:r>
            <a:r>
              <a:rPr lang="uk-UA" b="1" dirty="0"/>
              <a:t> </a:t>
            </a:r>
            <a:r>
              <a:rPr lang="uk-UA" b="1" dirty="0" err="1"/>
              <a:t>частая</a:t>
            </a:r>
            <a:r>
              <a:rPr lang="uk-UA" b="1" dirty="0"/>
              <a:t> </a:t>
            </a:r>
            <a:r>
              <a:rPr lang="uk-UA" b="1" dirty="0" err="1"/>
              <a:t>локализация</a:t>
            </a:r>
            <a:r>
              <a:rPr lang="uk-UA" b="1" dirty="0"/>
              <a:t> </a:t>
            </a:r>
            <a:r>
              <a:rPr lang="uk-UA" dirty="0"/>
              <a:t>— </a:t>
            </a:r>
            <a:r>
              <a:rPr lang="uk-UA" dirty="0" err="1"/>
              <a:t>диафизы</a:t>
            </a:r>
            <a:r>
              <a:rPr lang="uk-UA" dirty="0"/>
              <a:t>  </a:t>
            </a:r>
            <a:r>
              <a:rPr lang="ru-RU" dirty="0"/>
              <a:t>     трубчатых костей (около половины случаев – большеберцовая кость). Описаны единичные случаи  множественного поражения (двух-трех очагов в различных костях). </a:t>
            </a:r>
          </a:p>
          <a:p>
            <a:r>
              <a:rPr lang="uk-UA" b="1" dirty="0" err="1"/>
              <a:t>Дифференциальный</a:t>
            </a:r>
            <a:r>
              <a:rPr lang="uk-UA" b="1" dirty="0"/>
              <a:t> </a:t>
            </a:r>
            <a:r>
              <a:rPr lang="uk-UA" b="1" dirty="0" err="1"/>
              <a:t>диагноз</a:t>
            </a:r>
            <a:r>
              <a:rPr lang="uk-UA" b="1" dirty="0"/>
              <a:t>: </a:t>
            </a:r>
            <a:r>
              <a:rPr lang="uk-UA" dirty="0" err="1"/>
              <a:t>остеомиелит</a:t>
            </a:r>
            <a:r>
              <a:rPr lang="uk-UA" dirty="0"/>
              <a:t>, </a:t>
            </a:r>
            <a:r>
              <a:rPr lang="uk-UA" dirty="0" err="1"/>
              <a:t>абсцесс</a:t>
            </a:r>
            <a:r>
              <a:rPr lang="uk-UA" dirty="0"/>
              <a:t> Броди,</a:t>
            </a:r>
            <a:r>
              <a:rPr lang="ru-RU" dirty="0"/>
              <a:t> </a:t>
            </a:r>
            <a:r>
              <a:rPr lang="ru-RU" dirty="0" err="1"/>
              <a:t>остеобластома</a:t>
            </a:r>
            <a:r>
              <a:rPr lang="ru-RU" dirty="0"/>
              <a:t> ( &gt;2 см ),</a:t>
            </a:r>
            <a:r>
              <a:rPr lang="uk-UA" dirty="0"/>
              <a:t> </a:t>
            </a:r>
            <a:r>
              <a:rPr lang="uk-UA" dirty="0" err="1"/>
              <a:t>кортикальный</a:t>
            </a:r>
            <a:r>
              <a:rPr lang="uk-UA" dirty="0"/>
              <a:t> </a:t>
            </a:r>
            <a:r>
              <a:rPr lang="uk-UA" dirty="0" err="1"/>
              <a:t>десмоид</a:t>
            </a:r>
            <a:r>
              <a:rPr lang="uk-UA" dirty="0"/>
              <a:t> ,  </a:t>
            </a:r>
            <a:r>
              <a:rPr lang="uk-UA" dirty="0" err="1"/>
              <a:t>остеохондрома</a:t>
            </a:r>
            <a:r>
              <a:rPr lang="uk-UA" dirty="0"/>
              <a:t>, остеосаркома</a:t>
            </a:r>
            <a:r>
              <a:rPr lang="ru-RU" dirty="0"/>
              <a:t>.</a:t>
            </a:r>
            <a:endParaRPr lang="ru-RU" b="1" dirty="0"/>
          </a:p>
          <a:p>
            <a:r>
              <a:rPr lang="ru-RU" b="1" dirty="0" err="1"/>
              <a:t>Остеоид</a:t>
            </a:r>
            <a:r>
              <a:rPr lang="ru-RU" b="1" dirty="0"/>
              <a:t>-остеома </a:t>
            </a:r>
            <a:r>
              <a:rPr lang="ru-RU" dirty="0"/>
              <a:t>не описана в черепе, грудине, ключице, телах позвонков, </a:t>
            </a:r>
            <a:r>
              <a:rPr lang="uk-UA" dirty="0"/>
              <a:t>фалангах </a:t>
            </a:r>
            <a:r>
              <a:rPr lang="uk-UA" dirty="0" err="1"/>
              <a:t>пальцев</a:t>
            </a:r>
            <a:r>
              <a:rPr lang="uk-UA" dirty="0"/>
              <a:t>.</a:t>
            </a:r>
          </a:p>
          <a:p>
            <a:pPr marL="0" indent="0">
              <a:buNone/>
            </a:pPr>
            <a:br>
              <a:rPr lang="ru-RU" dirty="0"/>
            </a:br>
            <a:endParaRPr lang="uk-UA" dirty="0"/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1439"/>
            <a:ext cx="6632079" cy="31765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4" y="4698019"/>
            <a:ext cx="1097773" cy="155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157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30359" cy="1348353"/>
          </a:xfrm>
        </p:spPr>
        <p:txBody>
          <a:bodyPr/>
          <a:lstStyle/>
          <a:p>
            <a:r>
              <a:rPr lang="ru-RU" sz="4400" b="1" dirty="0"/>
              <a:t>Костеобразующие опухоли .</a:t>
            </a:r>
            <a:r>
              <a:rPr lang="en-US" altLang="uk-UA" sz="4400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ru-RU" altLang="uk-UA" sz="4400" dirty="0">
                <a:latin typeface="Algerian" panose="04020705040A02060702" pitchFamily="82" charset="0"/>
                <a:cs typeface="Times New Roman" panose="02020603050405020304" pitchFamily="18" charset="0"/>
              </a:rPr>
              <a:t>О</a:t>
            </a:r>
            <a:r>
              <a:rPr lang="en-US" altLang="uk-UA" sz="4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стеобластома</a:t>
            </a:r>
            <a:r>
              <a:rPr lang="ru-RU" altLang="uk-UA" sz="4400" dirty="0">
                <a:latin typeface="Algerian" panose="04020705040A02060702" pitchFamily="82" charset="0"/>
                <a:cs typeface="Times New Roman" panose="02020603050405020304" pitchFamily="18" charset="0"/>
              </a:rPr>
              <a:t>.</a:t>
            </a:r>
            <a:endParaRPr lang="uk-UA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94888" y="1348352"/>
            <a:ext cx="6597112" cy="5509648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>
                <a:cs typeface="Times New Roman" panose="02020603050405020304" pitchFamily="18" charset="0"/>
              </a:rPr>
              <a:t>О</a:t>
            </a:r>
            <a:r>
              <a:rPr lang="ru-RU" dirty="0" err="1"/>
              <a:t>стеобластома</a:t>
            </a:r>
            <a:r>
              <a:rPr lang="ru-RU" dirty="0"/>
              <a:t> - это редкое литическое поражение. Разновидность гигантской  </a:t>
            </a:r>
            <a:r>
              <a:rPr lang="ru-RU" dirty="0" err="1"/>
              <a:t>остеоид</a:t>
            </a:r>
            <a:r>
              <a:rPr lang="ru-RU" dirty="0"/>
              <a:t>-остеомы. </a:t>
            </a:r>
            <a:r>
              <a:rPr lang="ru-RU" dirty="0" err="1"/>
              <a:t>Гистологически</a:t>
            </a:r>
            <a:r>
              <a:rPr lang="ru-RU" dirty="0"/>
              <a:t> они идентичны .</a:t>
            </a:r>
          </a:p>
          <a:p>
            <a:r>
              <a:rPr lang="uk-UA" dirty="0" err="1"/>
              <a:t>Следует</a:t>
            </a:r>
            <a:r>
              <a:rPr lang="uk-UA" dirty="0"/>
              <a:t> </a:t>
            </a:r>
            <a:r>
              <a:rPr lang="uk-UA" dirty="0" err="1"/>
              <a:t>думать</a:t>
            </a:r>
            <a:r>
              <a:rPr lang="uk-UA" dirty="0"/>
              <a:t> о </a:t>
            </a:r>
            <a:r>
              <a:rPr lang="ru-RU" dirty="0" err="1"/>
              <a:t>остеобластоме</a:t>
            </a:r>
            <a:r>
              <a:rPr lang="ru-RU" dirty="0"/>
              <a:t>, когда поражение выглядит как крупная  </a:t>
            </a:r>
            <a:r>
              <a:rPr lang="ru-RU" dirty="0" err="1"/>
              <a:t>остеоид</a:t>
            </a:r>
            <a:r>
              <a:rPr lang="ru-RU" dirty="0"/>
              <a:t>- остеома или ABC.</a:t>
            </a:r>
          </a:p>
          <a:p>
            <a:r>
              <a:rPr lang="ru-RU" b="1" dirty="0"/>
              <a:t>Излюбленная локализация</a:t>
            </a:r>
            <a:r>
              <a:rPr lang="ru-RU" dirty="0"/>
              <a:t>: задняя арка тела позвонка, второе место -т</a:t>
            </a:r>
            <a:r>
              <a:rPr lang="ru-RU" altLang="uk-UA" dirty="0"/>
              <a:t>рубчатые кости (бед­ренная, большеберцовая, плечевая </a:t>
            </a:r>
            <a:r>
              <a:rPr lang="ru-RU" dirty="0"/>
              <a:t>.</a:t>
            </a:r>
          </a:p>
          <a:p>
            <a:r>
              <a:rPr lang="ru-RU" dirty="0"/>
              <a:t>Для </a:t>
            </a:r>
            <a:r>
              <a:rPr lang="ru-RU" dirty="0" err="1"/>
              <a:t>остеобластомы</a:t>
            </a:r>
            <a:r>
              <a:rPr lang="ru-RU" dirty="0"/>
              <a:t> характерно большое «гнездо» и слабо выраженный  с ним реактивный склероз и в разной степени выраженная  </a:t>
            </a:r>
            <a:r>
              <a:rPr lang="ru-RU" dirty="0" err="1"/>
              <a:t>оссификация</a:t>
            </a:r>
            <a:r>
              <a:rPr lang="ru-RU" dirty="0"/>
              <a:t>. Возможна прерывистость кортикального слоя  над «</a:t>
            </a:r>
            <a:r>
              <a:rPr lang="ru-RU" dirty="0" err="1"/>
              <a:t>нидусом</a:t>
            </a:r>
            <a:r>
              <a:rPr lang="ru-RU" dirty="0"/>
              <a:t>», вплоть до появления патологического перелома.</a:t>
            </a:r>
          </a:p>
          <a:p>
            <a:r>
              <a:rPr lang="ru-RU" b="1" dirty="0"/>
              <a:t>CT</a:t>
            </a:r>
            <a:r>
              <a:rPr lang="ru-RU" dirty="0"/>
              <a:t> изображение литического поражения с центральной минерализацией в правой вертлужной впадине ( </a:t>
            </a:r>
            <a:r>
              <a:rPr lang="ru-RU" b="1" dirty="0"/>
              <a:t>голубая стрелка</a:t>
            </a:r>
            <a:r>
              <a:rPr lang="ru-RU" dirty="0"/>
              <a:t>). </a:t>
            </a:r>
            <a:br>
              <a:rPr lang="ru-RU" dirty="0"/>
            </a:br>
            <a:r>
              <a:rPr lang="ru-RU" dirty="0"/>
              <a:t>T2-взвешенное изображение коронального МР-изображения показывает обильный </a:t>
            </a:r>
            <a:r>
              <a:rPr lang="ru-RU" dirty="0" err="1"/>
              <a:t>остеоарный</a:t>
            </a:r>
            <a:r>
              <a:rPr lang="ru-RU" dirty="0"/>
              <a:t> отек, окружающий поражение: </a:t>
            </a:r>
            <a:r>
              <a:rPr lang="ru-RU" dirty="0" err="1"/>
              <a:t>остеобластому</a:t>
            </a:r>
            <a:r>
              <a:rPr lang="ru-RU" dirty="0"/>
              <a:t>. </a:t>
            </a:r>
            <a:br>
              <a:rPr lang="ru-RU" dirty="0"/>
            </a:br>
            <a:r>
              <a:rPr lang="ru-RU" dirty="0"/>
              <a:t>Дифференциальный диагноз включает </a:t>
            </a:r>
            <a:r>
              <a:rPr lang="ru-RU" dirty="0" err="1"/>
              <a:t>хондробластому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uk-UA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81" y="1508122"/>
            <a:ext cx="4997298" cy="46403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81" y="6040893"/>
            <a:ext cx="3123087" cy="53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637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61355" cy="1387098"/>
          </a:xfrm>
        </p:spPr>
        <p:txBody>
          <a:bodyPr/>
          <a:lstStyle/>
          <a:p>
            <a:r>
              <a:rPr lang="ru-RU" sz="4000" b="1" dirty="0"/>
              <a:t>Костеобразующие опухоли . Остеогенная саркома.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92619" y="1251215"/>
            <a:ext cx="9399382" cy="5606786"/>
          </a:xfrm>
        </p:spPr>
        <p:txBody>
          <a:bodyPr>
            <a:normAutofit fontScale="92500" lnSpcReduction="20000"/>
          </a:bodyPr>
          <a:lstStyle/>
          <a:p>
            <a:r>
              <a:rPr lang="ru-RU" sz="1800" b="1" dirty="0"/>
              <a:t>О с т е о с а р к о м а </a:t>
            </a:r>
            <a:r>
              <a:rPr lang="ru-RU" sz="1800" dirty="0"/>
              <a:t>– истинная  </a:t>
            </a:r>
            <a:r>
              <a:rPr lang="ru-RU" sz="1800" dirty="0" err="1"/>
              <a:t>высокозлокачественная</a:t>
            </a:r>
            <a:r>
              <a:rPr lang="ru-RU" sz="1800" dirty="0"/>
              <a:t> , рано </a:t>
            </a:r>
            <a:r>
              <a:rPr lang="ru-RU" sz="1800" dirty="0" err="1"/>
              <a:t>метастазирую-щая</a:t>
            </a:r>
            <a:r>
              <a:rPr lang="ru-RU" sz="1800" dirty="0"/>
              <a:t>  опухоль, </a:t>
            </a:r>
            <a:r>
              <a:rPr lang="uk-UA" sz="1800" dirty="0" err="1"/>
              <a:t>клетки</a:t>
            </a:r>
            <a:r>
              <a:rPr lang="uk-UA" sz="1800" dirty="0"/>
              <a:t> </a:t>
            </a:r>
            <a:r>
              <a:rPr lang="uk-UA" sz="1800" dirty="0" err="1"/>
              <a:t>которой</a:t>
            </a:r>
            <a:r>
              <a:rPr lang="uk-UA" sz="1800" dirty="0"/>
              <a:t> </a:t>
            </a:r>
            <a:r>
              <a:rPr lang="uk-UA" sz="1800" dirty="0" err="1"/>
              <a:t>продуцируют</a:t>
            </a:r>
            <a:r>
              <a:rPr lang="uk-UA" sz="1800" dirty="0"/>
              <a:t> </a:t>
            </a:r>
            <a:r>
              <a:rPr lang="uk-UA" sz="1800" dirty="0" err="1"/>
              <a:t>опухолевый</a:t>
            </a:r>
            <a:r>
              <a:rPr lang="uk-UA" sz="1800" dirty="0"/>
              <a:t> </a:t>
            </a:r>
            <a:r>
              <a:rPr lang="uk-UA" sz="1800" dirty="0" err="1"/>
              <a:t>остеоид</a:t>
            </a:r>
            <a:r>
              <a:rPr lang="uk-UA" sz="1800" dirty="0"/>
              <a:t>, </a:t>
            </a:r>
            <a:r>
              <a:rPr lang="uk-UA" sz="1800" dirty="0" err="1"/>
              <a:t>костную</a:t>
            </a:r>
            <a:r>
              <a:rPr lang="uk-UA" sz="1800" dirty="0"/>
              <a:t>, </a:t>
            </a:r>
            <a:r>
              <a:rPr lang="ru-RU" sz="1800" dirty="0"/>
              <a:t>фиброзную и хрящевую ткань (</a:t>
            </a:r>
            <a:r>
              <a:rPr lang="ru-RU" sz="1800" dirty="0" err="1"/>
              <a:t>остеоиды</a:t>
            </a:r>
            <a:r>
              <a:rPr lang="ru-RU" sz="1800" dirty="0"/>
              <a:t> на разных стадиях развития </a:t>
            </a:r>
            <a:r>
              <a:rPr lang="ru-RU" sz="1800" dirty="0" err="1"/>
              <a:t>остеогенеза</a:t>
            </a:r>
            <a:r>
              <a:rPr lang="ru-RU" sz="1800" dirty="0"/>
              <a:t>). </a:t>
            </a:r>
          </a:p>
          <a:p>
            <a:r>
              <a:rPr lang="ru-RU" sz="1800" dirty="0"/>
              <a:t>Это вторая по частоте (после </a:t>
            </a:r>
            <a:r>
              <a:rPr lang="ru-RU" sz="1800" dirty="0" err="1"/>
              <a:t>плазмоцитомы</a:t>
            </a:r>
            <a:r>
              <a:rPr lang="ru-RU" sz="1800" dirty="0"/>
              <a:t>) саркома, на нее приходится около </a:t>
            </a:r>
          </a:p>
          <a:p>
            <a:pPr marL="0" indent="0">
              <a:buNone/>
            </a:pPr>
            <a:r>
              <a:rPr lang="ru-RU" sz="1800" dirty="0"/>
              <a:t>      20 % </a:t>
            </a:r>
            <a:r>
              <a:rPr lang="uk-UA" sz="1800" dirty="0" err="1"/>
              <a:t>злокачественных</a:t>
            </a:r>
            <a:r>
              <a:rPr lang="uk-UA" sz="1800" dirty="0"/>
              <a:t> </a:t>
            </a:r>
            <a:r>
              <a:rPr lang="uk-UA" sz="1800" dirty="0" err="1"/>
              <a:t>новообразований</a:t>
            </a:r>
            <a:r>
              <a:rPr lang="uk-UA" sz="1800" dirty="0"/>
              <a:t> скелета.</a:t>
            </a:r>
          </a:p>
          <a:p>
            <a:r>
              <a:rPr lang="uk-UA" sz="1800" dirty="0" err="1"/>
              <a:t>Существуют</a:t>
            </a:r>
            <a:r>
              <a:rPr lang="uk-UA" sz="1800" dirty="0"/>
              <a:t> </a:t>
            </a:r>
            <a:r>
              <a:rPr lang="uk-UA" sz="1800" dirty="0" err="1"/>
              <a:t>первичные</a:t>
            </a:r>
            <a:r>
              <a:rPr lang="uk-UA" sz="1800" dirty="0"/>
              <a:t> (</a:t>
            </a:r>
            <a:r>
              <a:rPr lang="uk-UA" sz="1800" dirty="0" err="1"/>
              <a:t>большинство</a:t>
            </a:r>
            <a:r>
              <a:rPr lang="uk-UA" sz="1800" dirty="0"/>
              <a:t>  </a:t>
            </a:r>
            <a:r>
              <a:rPr lang="uk-UA" sz="1800" dirty="0" err="1"/>
              <a:t>встречаются</a:t>
            </a:r>
            <a:r>
              <a:rPr lang="uk-UA" sz="1800" dirty="0"/>
              <a:t> </a:t>
            </a:r>
            <a:r>
              <a:rPr lang="ru-RU" sz="1800" dirty="0"/>
              <a:t>в 2-3-е десятилетие жизни) и </a:t>
            </a:r>
            <a:r>
              <a:rPr lang="uk-UA" sz="1800" dirty="0"/>
              <a:t> </a:t>
            </a:r>
            <a:r>
              <a:rPr lang="uk-UA" sz="1800" dirty="0" err="1"/>
              <a:t>вторичные</a:t>
            </a:r>
            <a:r>
              <a:rPr lang="uk-UA" sz="1800" dirty="0"/>
              <a:t>  </a:t>
            </a:r>
            <a:r>
              <a:rPr lang="uk-UA" sz="1800" dirty="0" err="1"/>
              <a:t>разновидности</a:t>
            </a:r>
            <a:r>
              <a:rPr lang="uk-UA" sz="1800" dirty="0"/>
              <a:t>. </a:t>
            </a:r>
            <a:r>
              <a:rPr lang="uk-UA" sz="1800" dirty="0" err="1"/>
              <a:t>Чаще</a:t>
            </a:r>
            <a:r>
              <a:rPr lang="uk-UA" sz="1800" dirty="0"/>
              <a:t> </a:t>
            </a:r>
            <a:r>
              <a:rPr lang="uk-UA" sz="1800" dirty="0" err="1"/>
              <a:t>мужчины</a:t>
            </a:r>
            <a:r>
              <a:rPr lang="uk-UA" sz="1800" dirty="0"/>
              <a:t>.</a:t>
            </a:r>
          </a:p>
          <a:p>
            <a:r>
              <a:rPr lang="ru-RU" sz="1800" b="1" i="1" dirty="0"/>
              <a:t>Рентгенограмма</a:t>
            </a:r>
            <a:r>
              <a:rPr lang="ru-RU" sz="1800" i="1" dirty="0"/>
              <a:t>: </a:t>
            </a:r>
            <a:r>
              <a:rPr lang="ru-RU" sz="1600" dirty="0"/>
              <a:t>Смешанное лито-склеротическое поражение в дистальном </a:t>
            </a:r>
            <a:r>
              <a:rPr lang="ru-RU" sz="1600" dirty="0" err="1"/>
              <a:t>метафи</a:t>
            </a:r>
            <a:r>
              <a:rPr lang="ru-RU" sz="1600" dirty="0"/>
              <a:t>-</a:t>
            </a:r>
          </a:p>
          <a:p>
            <a:pPr marL="0" indent="0">
              <a:buNone/>
            </a:pPr>
            <a:r>
              <a:rPr lang="ru-RU" sz="1600" dirty="0"/>
              <a:t>                                                                                  </a:t>
            </a:r>
            <a:r>
              <a:rPr lang="ru-RU" sz="1600" dirty="0" err="1"/>
              <a:t>зе</a:t>
            </a:r>
            <a:r>
              <a:rPr lang="ru-RU" sz="1600" dirty="0"/>
              <a:t> бедренной кости и диафизе с вероятным рас-       </a:t>
            </a:r>
          </a:p>
          <a:p>
            <a:pPr marL="0" indent="0">
              <a:buNone/>
            </a:pPr>
            <a:r>
              <a:rPr lang="ru-RU" sz="1600" dirty="0"/>
              <a:t>                                                                                  </a:t>
            </a:r>
            <a:r>
              <a:rPr lang="ru-RU" sz="1600" dirty="0" err="1"/>
              <a:t>пространение</a:t>
            </a:r>
            <a:r>
              <a:rPr lang="ru-RU" sz="1600" dirty="0"/>
              <a:t> на  эпифиз.  Матрица опухоли -                  кость                                                                          </a:t>
            </a:r>
            <a:r>
              <a:rPr lang="ru-RU" sz="1600" dirty="0" err="1"/>
              <a:t>кость</a:t>
            </a:r>
            <a:r>
              <a:rPr lang="ru-RU" sz="1600" dirty="0"/>
              <a:t>.</a:t>
            </a:r>
          </a:p>
          <a:p>
            <a:pPr marL="0" indent="0">
              <a:buNone/>
            </a:pPr>
            <a:r>
              <a:rPr lang="ru-RU" sz="1600" dirty="0"/>
              <a:t>                                                                                   </a:t>
            </a:r>
            <a:r>
              <a:rPr lang="ru-RU" sz="1600" b="1" dirty="0"/>
              <a:t>МРТ –</a:t>
            </a:r>
            <a:r>
              <a:rPr lang="ru-RU" sz="1600" dirty="0" err="1"/>
              <a:t>коронал</a:t>
            </a:r>
            <a:r>
              <a:rPr lang="ru-RU" sz="1600" dirty="0"/>
              <a:t>  подтверждает </a:t>
            </a:r>
            <a:r>
              <a:rPr lang="ru-RU" sz="1600" dirty="0" err="1"/>
              <a:t>эпифизарное</a:t>
            </a:r>
            <a:r>
              <a:rPr lang="ru-RU" sz="1600" dirty="0"/>
              <a:t> пора-                             -                                           поражение ( отек),  </a:t>
            </a:r>
            <a:r>
              <a:rPr lang="ru-RU" sz="1600" b="1" dirty="0"/>
              <a:t>МРТ</a:t>
            </a:r>
            <a:r>
              <a:rPr lang="ru-RU" sz="1600" dirty="0"/>
              <a:t>-</a:t>
            </a:r>
            <a:r>
              <a:rPr lang="ru-RU" sz="1600" dirty="0" err="1"/>
              <a:t>аксиал</a:t>
            </a:r>
            <a:r>
              <a:rPr lang="ru-RU" sz="1600" dirty="0"/>
              <a:t>  демонстрирует </a:t>
            </a:r>
            <a:r>
              <a:rPr lang="ru-RU" sz="1600" dirty="0" err="1"/>
              <a:t>расши</a:t>
            </a:r>
            <a:r>
              <a:rPr lang="ru-RU" sz="1600" dirty="0"/>
              <a:t>-        р                                                             расширение мягких тканей  и связь со </a:t>
            </a:r>
            <a:r>
              <a:rPr lang="ru-RU" sz="1600" dirty="0" err="1"/>
              <a:t>сосудис</a:t>
            </a:r>
            <a:r>
              <a:rPr lang="ru-RU" sz="1600" dirty="0"/>
              <a:t>-             о                                                                                  той системой</a:t>
            </a:r>
          </a:p>
          <a:p>
            <a:pPr marL="0" indent="0">
              <a:buNone/>
            </a:pPr>
            <a:r>
              <a:rPr lang="ru-RU" sz="1600" dirty="0"/>
              <a:t>                                                        </a:t>
            </a:r>
            <a:br>
              <a:rPr lang="ru-RU" sz="1800" dirty="0"/>
            </a:br>
            <a:r>
              <a:rPr lang="ru-RU" sz="1800" dirty="0"/>
              <a:t>                                           </a:t>
            </a:r>
            <a:endParaRPr lang="uk-UA" sz="1800" dirty="0"/>
          </a:p>
          <a:p>
            <a:pPr marL="0" indent="0">
              <a:buNone/>
            </a:pPr>
            <a:r>
              <a:rPr lang="uk-UA" dirty="0"/>
              <a:t>. </a:t>
            </a:r>
          </a:p>
        </p:txBody>
      </p:sp>
      <p:pic>
        <p:nvPicPr>
          <p:cNvPr id="4098" name="Picture 2" descr="остеосарком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618" y="3944983"/>
            <a:ext cx="4638384" cy="2909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618" y="6588969"/>
            <a:ext cx="1551030" cy="2655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71" y="1254703"/>
            <a:ext cx="2796989" cy="55998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1215"/>
            <a:ext cx="1339289" cy="41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001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61355" cy="1387098"/>
          </a:xfrm>
        </p:spPr>
        <p:txBody>
          <a:bodyPr/>
          <a:lstStyle/>
          <a:p>
            <a:r>
              <a:rPr lang="ru-RU" sz="4000" b="1" dirty="0"/>
              <a:t>Костеобразующие опухоли . Остеогенная саркома.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401876"/>
            <a:ext cx="12138212" cy="1456124"/>
          </a:xfrm>
        </p:spPr>
        <p:txBody>
          <a:bodyPr>
            <a:normAutofit fontScale="25000" lnSpcReduction="20000"/>
          </a:bodyPr>
          <a:lstStyle/>
          <a:p>
            <a:r>
              <a:rPr lang="ru-RU" altLang="uk-UA" sz="7200" b="1" dirty="0"/>
              <a:t>Рентгенограмма слева</a:t>
            </a:r>
            <a:r>
              <a:rPr lang="ru-RU" altLang="uk-UA" sz="7200" dirty="0"/>
              <a:t>: Остеогенная саркома проксимального метафиза плечевой кости (длинная стрелка), </a:t>
            </a:r>
            <a:r>
              <a:rPr lang="ru-RU" altLang="uk-UA" sz="7200" dirty="0" err="1"/>
              <a:t>спикулообразные</a:t>
            </a:r>
            <a:r>
              <a:rPr lang="ru-RU" altLang="uk-UA" sz="7200" dirty="0"/>
              <a:t> периостальные наслоения (короткая стрелка)</a:t>
            </a:r>
          </a:p>
          <a:p>
            <a:r>
              <a:rPr lang="ru-RU" altLang="uk-UA" sz="7200" b="1" dirty="0"/>
              <a:t>Рентгенограммы справа:</a:t>
            </a:r>
            <a:r>
              <a:rPr lang="ru-RU" altLang="uk-UA" sz="7200" dirty="0"/>
              <a:t> Остеогенная саркома дистального метафиза с переходом на диафиз бедренной кости . Выраженное </a:t>
            </a:r>
            <a:r>
              <a:rPr lang="ru-RU" altLang="uk-UA" sz="7200" dirty="0" err="1"/>
              <a:t>склерозирование</a:t>
            </a:r>
            <a:r>
              <a:rPr lang="ru-RU" altLang="uk-UA" sz="7200" dirty="0"/>
              <a:t> с вовлечением мягких тканей, </a:t>
            </a:r>
            <a:r>
              <a:rPr lang="ru-RU" altLang="uk-UA" sz="7200" dirty="0" err="1"/>
              <a:t>спиколообразные</a:t>
            </a:r>
            <a:r>
              <a:rPr lang="ru-RU" altLang="uk-UA" sz="7200" dirty="0"/>
              <a:t> периостальные процессы.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06" y="1299186"/>
            <a:ext cx="5055235" cy="41026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46" y="1333305"/>
            <a:ext cx="2802160" cy="40799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813" y="2843091"/>
            <a:ext cx="1264978" cy="178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765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61355" cy="1387098"/>
          </a:xfrm>
        </p:spPr>
        <p:txBody>
          <a:bodyPr/>
          <a:lstStyle/>
          <a:p>
            <a:r>
              <a:rPr lang="ru-RU" sz="4000" b="1" dirty="0"/>
              <a:t>Костеобразующие опухоли . Остеогенная саркома.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3681" y="1237129"/>
            <a:ext cx="12038320" cy="5620872"/>
          </a:xfrm>
        </p:spPr>
        <p:txBody>
          <a:bodyPr>
            <a:normAutofit fontScale="25000" lnSpcReduction="20000"/>
          </a:bodyPr>
          <a:lstStyle/>
          <a:p>
            <a:r>
              <a:rPr lang="ru-RU" altLang="uk-UA" sz="7200" dirty="0"/>
              <a:t>Типичная локализация: </a:t>
            </a:r>
            <a:r>
              <a:rPr lang="ru-RU" altLang="uk-UA" sz="7200" dirty="0" err="1"/>
              <a:t>длиные</a:t>
            </a:r>
            <a:r>
              <a:rPr lang="ru-RU" altLang="uk-UA" sz="7200" dirty="0"/>
              <a:t> кости </a:t>
            </a:r>
            <a:r>
              <a:rPr lang="ru-RU" altLang="uk-UA" sz="7200" dirty="0" err="1"/>
              <a:t>нижнихконечностей</a:t>
            </a:r>
            <a:r>
              <a:rPr lang="ru-RU" altLang="uk-UA" sz="7200" dirty="0"/>
              <a:t> вблизи коленного </a:t>
            </a:r>
            <a:r>
              <a:rPr lang="ru-RU" altLang="uk-UA" sz="7200" dirty="0" err="1"/>
              <a:t>суства</a:t>
            </a:r>
            <a:r>
              <a:rPr lang="ru-RU" altLang="uk-UA" sz="7200" dirty="0"/>
              <a:t> , реже бедренная ( в области проксимальной головки) и плечевая (аналогично) кости, еще реже- плоские и короткие кости.</a:t>
            </a:r>
          </a:p>
          <a:p>
            <a:r>
              <a:rPr lang="ru-RU" sz="7200" dirty="0"/>
              <a:t>Условно делятся :</a:t>
            </a:r>
          </a:p>
          <a:p>
            <a:pPr marL="0" indent="0">
              <a:buNone/>
            </a:pPr>
            <a:r>
              <a:rPr lang="ru-RU" sz="7200" dirty="0"/>
              <a:t> - </a:t>
            </a:r>
            <a:r>
              <a:rPr lang="ru-RU" sz="7200" b="1" dirty="0" err="1"/>
              <a:t>остеобластическая</a:t>
            </a:r>
            <a:r>
              <a:rPr lang="ru-RU" sz="7200" b="1" dirty="0"/>
              <a:t>  форма –</a:t>
            </a:r>
            <a:r>
              <a:rPr lang="ru-RU" sz="7200" dirty="0"/>
              <a:t>преобладает костеобразование  над деструкцией. На начальном этапе в </a:t>
            </a:r>
            <a:r>
              <a:rPr lang="ru-RU" sz="7200" dirty="0" err="1"/>
              <a:t>метафизе</a:t>
            </a:r>
            <a:r>
              <a:rPr lang="ru-RU" sz="7200" dirty="0"/>
              <a:t> кости выявляются  один или несколько плохо очерченных,  малоинтенсивных участков уплотнения с склеротической перестройкой структуры. С ростом опухоли  она заполняет </a:t>
            </a:r>
            <a:r>
              <a:rPr lang="ru-RU" sz="7200" dirty="0" err="1"/>
              <a:t>межтрабекулярные</a:t>
            </a:r>
            <a:r>
              <a:rPr lang="ru-RU" sz="7200" dirty="0"/>
              <a:t> пространства и образует склеротический конгломерат типа слоновой кости. Могут выявляться игольчатые и веерообразные периостальные разрастания.</a:t>
            </a:r>
          </a:p>
          <a:p>
            <a:pPr marL="0" indent="0">
              <a:buNone/>
            </a:pPr>
            <a:r>
              <a:rPr lang="ru-RU" sz="7200" dirty="0"/>
              <a:t>  - </a:t>
            </a:r>
            <a:r>
              <a:rPr lang="ru-RU" sz="7200" b="1" dirty="0" err="1"/>
              <a:t>остеолитическая</a:t>
            </a:r>
            <a:r>
              <a:rPr lang="ru-RU" sz="7200" b="1" dirty="0"/>
              <a:t>  форма </a:t>
            </a:r>
            <a:r>
              <a:rPr lang="ru-RU" sz="7200" dirty="0"/>
              <a:t>– первично небольшой  литический дефект , вытянутый по </a:t>
            </a:r>
            <a:r>
              <a:rPr lang="ru-RU" sz="7200" dirty="0" err="1"/>
              <a:t>длинику</a:t>
            </a:r>
            <a:r>
              <a:rPr lang="ru-RU" sz="7200" dirty="0"/>
              <a:t>  с нечеткими  бахромчатыми </a:t>
            </a:r>
            <a:r>
              <a:rPr lang="ru-RU" sz="7200" dirty="0" err="1"/>
              <a:t>контурами;корковый</a:t>
            </a:r>
            <a:r>
              <a:rPr lang="ru-RU" sz="7200" dirty="0"/>
              <a:t> слой на границе расщепляется и разъединяется с образованием козырька </a:t>
            </a:r>
            <a:r>
              <a:rPr lang="ru-RU" sz="7200" dirty="0" err="1"/>
              <a:t>Кодмана</a:t>
            </a:r>
            <a:r>
              <a:rPr lang="ru-RU" sz="7200" dirty="0"/>
              <a:t>, появляются периостальные шипы. </a:t>
            </a:r>
          </a:p>
          <a:p>
            <a:pPr marL="0" indent="0">
              <a:buNone/>
            </a:pPr>
            <a:r>
              <a:rPr lang="ru-RU" sz="7200" dirty="0"/>
              <a:t>     По мере роста  опухоли , она увеличивается по поперечнику и по </a:t>
            </a:r>
            <a:r>
              <a:rPr lang="ru-RU" sz="7200" dirty="0" err="1"/>
              <a:t>длинику</a:t>
            </a:r>
            <a:r>
              <a:rPr lang="ru-RU" sz="7200" dirty="0"/>
              <a:t>, достигая  поверхности кости и разрушая корковый слой, переходит на мягкие ткани. </a:t>
            </a:r>
          </a:p>
          <a:p>
            <a:pPr marL="0" indent="0">
              <a:buNone/>
            </a:pPr>
            <a:r>
              <a:rPr lang="ru-RU" sz="7200" dirty="0"/>
              <a:t>  - </a:t>
            </a:r>
            <a:r>
              <a:rPr lang="ru-RU" sz="7200" b="1" dirty="0"/>
              <a:t>смешанная форма- </a:t>
            </a:r>
            <a:r>
              <a:rPr lang="ru-RU" sz="7200" dirty="0"/>
              <a:t>варианты  деструкции и костеобразования происходят одновременно в разном сочетании в разных частях опухоли, присутствует и </a:t>
            </a:r>
            <a:r>
              <a:rPr lang="ru-RU" sz="7200" dirty="0" err="1"/>
              <a:t>периостальная</a:t>
            </a:r>
            <a:r>
              <a:rPr lang="ru-RU" sz="7200" dirty="0"/>
              <a:t> реакция.</a:t>
            </a:r>
          </a:p>
          <a:p>
            <a:pPr marL="0" indent="0">
              <a:buNone/>
            </a:pPr>
            <a:r>
              <a:rPr lang="ru-RU" sz="7200" dirty="0"/>
              <a:t>  - </a:t>
            </a:r>
            <a:r>
              <a:rPr lang="ru-RU" sz="7200" dirty="0" err="1"/>
              <a:t>телеангиоэктазическую</a:t>
            </a:r>
            <a:r>
              <a:rPr lang="ru-RU" sz="7200" dirty="0"/>
              <a:t>.</a:t>
            </a:r>
            <a:endParaRPr lang="en-US" sz="7200" dirty="0"/>
          </a:p>
          <a:p>
            <a:pPr marL="0" indent="0">
              <a:buNone/>
            </a:pPr>
            <a:endParaRPr lang="ru-RU" sz="1800" dirty="0"/>
          </a:p>
          <a:p>
            <a:endParaRPr lang="ru-RU" sz="1800" dirty="0"/>
          </a:p>
          <a:p>
            <a:endParaRPr lang="ru-RU" sz="1800" dirty="0"/>
          </a:p>
          <a:p>
            <a:pPr marL="0" indent="0">
              <a:buNone/>
            </a:pPr>
            <a:r>
              <a:rPr lang="ru-RU" sz="1600" dirty="0"/>
              <a:t>                                                        </a:t>
            </a:r>
            <a:br>
              <a:rPr lang="ru-RU" sz="1800" dirty="0"/>
            </a:br>
            <a:r>
              <a:rPr lang="ru-RU" sz="1800" dirty="0"/>
              <a:t>                                           </a:t>
            </a:r>
            <a:endParaRPr lang="uk-UA" sz="1800" dirty="0"/>
          </a:p>
          <a:p>
            <a:pPr marL="0" indent="0">
              <a:buNone/>
            </a:pPr>
            <a:r>
              <a:rPr lang="uk-UA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065146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61355" cy="1387098"/>
          </a:xfrm>
        </p:spPr>
        <p:txBody>
          <a:bodyPr/>
          <a:lstStyle/>
          <a:p>
            <a:r>
              <a:rPr lang="ru-RU" sz="4000" b="1" dirty="0"/>
              <a:t>Костеобразующие опухоли . Остеогенная саркома.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3681" y="1237129"/>
            <a:ext cx="12038320" cy="562087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800" dirty="0"/>
          </a:p>
          <a:p>
            <a:endParaRPr lang="ru-RU" sz="1800" dirty="0"/>
          </a:p>
          <a:p>
            <a:endParaRPr lang="ru-RU" sz="1800" dirty="0"/>
          </a:p>
          <a:p>
            <a:pPr marL="0" indent="0">
              <a:buNone/>
            </a:pPr>
            <a:r>
              <a:rPr lang="ru-RU" sz="1600" dirty="0"/>
              <a:t>                                                        </a:t>
            </a:r>
            <a:br>
              <a:rPr lang="ru-RU" sz="1800" dirty="0"/>
            </a:br>
            <a:r>
              <a:rPr lang="ru-RU" sz="1800" dirty="0"/>
              <a:t>                                           </a:t>
            </a:r>
            <a:endParaRPr lang="uk-UA" sz="1800" dirty="0"/>
          </a:p>
          <a:p>
            <a:pPr marL="0" indent="0">
              <a:buNone/>
            </a:pPr>
            <a:r>
              <a:rPr lang="uk-UA" dirty="0"/>
              <a:t>. </a:t>
            </a:r>
          </a:p>
        </p:txBody>
      </p:sp>
      <p:pic>
        <p:nvPicPr>
          <p:cNvPr id="4" name="Picture 4" descr="DSCF429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325" y="1237129"/>
            <a:ext cx="6815738" cy="5562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7768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7220" y="0"/>
            <a:ext cx="8414017" cy="1613647"/>
          </a:xfrm>
        </p:spPr>
        <p:txBody>
          <a:bodyPr/>
          <a:lstStyle/>
          <a:p>
            <a:r>
              <a:rPr lang="ru-RU" b="1" dirty="0"/>
              <a:t>Классификация опухолей </a:t>
            </a:r>
            <a:r>
              <a:rPr lang="en-US" altLang="uk-UA" sz="4400" b="1" i="1" dirty="0" err="1">
                <a:latin typeface="Algerian" panose="04020705040A02060702" pitchFamily="82" charset="0"/>
                <a:cs typeface="Arial" panose="020B0604020202020204" pitchFamily="34" charset="0"/>
              </a:rPr>
              <a:t>Хрящеобразующие</a:t>
            </a:r>
            <a:br>
              <a:rPr lang="en-US" altLang="uk-UA" sz="4400" b="1" dirty="0">
                <a:latin typeface="Algerian" panose="04020705040A02060702" pitchFamily="82" charset="0"/>
                <a:cs typeface="Times New Roman" panose="02020603050405020304" pitchFamily="18" charset="0"/>
              </a:rPr>
            </a:b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466576"/>
            <a:ext cx="12192000" cy="3473182"/>
          </a:xfrm>
        </p:spPr>
        <p:txBody>
          <a:bodyPr>
            <a:normAutofit/>
          </a:bodyPr>
          <a:lstStyle/>
          <a:p>
            <a:pPr marL="0" indent="0" eaLnBrk="0" hangingPunct="0">
              <a:buNone/>
            </a:pPr>
            <a:r>
              <a:rPr lang="ru-RU" altLang="uk-UA" sz="2400" b="1" dirty="0">
                <a:cs typeface="Times New Roman" panose="02020603050405020304" pitchFamily="18" charset="0"/>
              </a:rPr>
              <a:t>             Доброкачественные                                              Злокачественные</a:t>
            </a:r>
          </a:p>
          <a:p>
            <a:pPr marL="0" indent="0" eaLnBrk="0" hangingPunct="0">
              <a:buNone/>
            </a:pPr>
            <a:r>
              <a:rPr lang="ru-RU" altLang="uk-UA" sz="2400" b="1" dirty="0">
                <a:cs typeface="Times New Roman" panose="02020603050405020304" pitchFamily="18" charset="0"/>
              </a:rPr>
              <a:t>            -</a:t>
            </a:r>
            <a:r>
              <a:rPr lang="en-US" altLang="uk-UA" sz="2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остеохондрома</a:t>
            </a:r>
            <a:r>
              <a:rPr lang="en-US" altLang="uk-UA" sz="2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(</a:t>
            </a:r>
            <a:r>
              <a:rPr lang="en-US" altLang="uk-UA" sz="2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остеохондроматоз</a:t>
            </a:r>
            <a:r>
              <a:rPr lang="en-US" altLang="uk-UA" sz="2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)</a:t>
            </a:r>
            <a:r>
              <a:rPr lang="ru-RU" altLang="uk-UA" sz="2400" b="1" dirty="0">
                <a:cs typeface="Times New Roman" panose="02020603050405020304" pitchFamily="18" charset="0"/>
              </a:rPr>
              <a:t> </a:t>
            </a:r>
          </a:p>
          <a:p>
            <a:pPr marL="0" indent="0" eaLnBrk="0" hangingPunct="0">
              <a:buNone/>
            </a:pPr>
            <a:r>
              <a:rPr lang="ru-RU" altLang="uk-UA" sz="2400" b="1" dirty="0">
                <a:cs typeface="Times New Roman" panose="02020603050405020304" pitchFamily="18" charset="0"/>
              </a:rPr>
              <a:t>           - </a:t>
            </a:r>
            <a:r>
              <a:rPr lang="en-US" altLang="uk-UA" sz="2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хондробластома</a:t>
            </a:r>
            <a:r>
              <a:rPr lang="en-US" altLang="uk-UA" sz="2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                                                             </a:t>
            </a:r>
            <a:r>
              <a:rPr lang="ru-RU" altLang="uk-UA" sz="2400" b="1" dirty="0">
                <a:cs typeface="Times New Roman" panose="02020603050405020304" pitchFamily="18" charset="0"/>
              </a:rPr>
              <a:t>- </a:t>
            </a:r>
            <a:r>
              <a:rPr lang="en-US" altLang="uk-UA" sz="2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хондросаркома</a:t>
            </a:r>
            <a:endParaRPr lang="ru-RU" altLang="uk-UA" sz="2400" b="1" dirty="0">
              <a:latin typeface="Algerian" panose="04020705040A02060702" pitchFamily="82" charset="0"/>
              <a:cs typeface="Times New Roman" panose="02020603050405020304" pitchFamily="18" charset="0"/>
            </a:endParaRPr>
          </a:p>
          <a:p>
            <a:pPr marL="0" indent="0" eaLnBrk="0" hangingPunct="0">
              <a:buNone/>
            </a:pPr>
            <a:r>
              <a:rPr lang="ru-RU" altLang="uk-UA" sz="2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           </a:t>
            </a:r>
            <a:r>
              <a:rPr lang="ru-RU" altLang="uk-UA" sz="2400" b="1" dirty="0">
                <a:cs typeface="Times New Roman" panose="02020603050405020304" pitchFamily="18" charset="0"/>
              </a:rPr>
              <a:t>-</a:t>
            </a:r>
            <a:r>
              <a:rPr lang="en-US" altLang="uk-UA" sz="2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sz="2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хондрома</a:t>
            </a:r>
            <a:r>
              <a:rPr lang="en-US" altLang="uk-UA" sz="2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(</a:t>
            </a:r>
            <a:r>
              <a:rPr lang="en-US" altLang="uk-UA" sz="2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хондроматоз</a:t>
            </a:r>
            <a:r>
              <a:rPr lang="en-US" altLang="uk-UA" sz="2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)</a:t>
            </a:r>
            <a:r>
              <a:rPr lang="ru-RU" altLang="uk-UA" sz="2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                          </a:t>
            </a:r>
            <a:endParaRPr lang="ru-RU" altLang="uk-UA" sz="2400" b="1" dirty="0">
              <a:cs typeface="Times New Roman" panose="02020603050405020304" pitchFamily="18" charset="0"/>
            </a:endParaRPr>
          </a:p>
          <a:p>
            <a:pPr marL="0" indent="0" eaLnBrk="0" hangingPunct="0">
              <a:buNone/>
            </a:pPr>
            <a:r>
              <a:rPr lang="ru-RU" altLang="uk-UA" sz="2400" b="1" dirty="0">
                <a:cs typeface="Times New Roman" panose="02020603050405020304" pitchFamily="18" charset="0"/>
              </a:rPr>
              <a:t>           -</a:t>
            </a:r>
            <a:r>
              <a:rPr lang="en-US" altLang="uk-UA" sz="2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хондромиксоидная</a:t>
            </a:r>
            <a:r>
              <a:rPr lang="en-US" altLang="uk-UA" sz="2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sz="2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фиброма</a:t>
            </a:r>
            <a:r>
              <a:rPr lang="ru-RU" altLang="uk-UA" sz="2400" b="1" dirty="0">
                <a:cs typeface="Times New Roman" panose="02020603050405020304" pitchFamily="18" charset="0"/>
              </a:rPr>
              <a:t>                                  </a:t>
            </a:r>
            <a:endParaRPr lang="en-US" altLang="uk-UA" sz="2400" b="1" dirty="0">
              <a:latin typeface="Algerian" panose="04020705040A02060702" pitchFamily="82" charset="0"/>
              <a:cs typeface="Times New Roman" panose="02020603050405020304" pitchFamily="18" charset="0"/>
            </a:endParaRPr>
          </a:p>
          <a:p>
            <a:pPr eaLnBrk="0" hangingPunct="0"/>
            <a:endParaRPr lang="en-US" altLang="uk-UA" sz="1800" dirty="0"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746829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352867" cy="1526583"/>
          </a:xfrm>
        </p:spPr>
        <p:txBody>
          <a:bodyPr/>
          <a:lstStyle/>
          <a:p>
            <a:r>
              <a:rPr lang="ru-RU" sz="4400" b="1" dirty="0" err="1"/>
              <a:t>Хрящеобразующие</a:t>
            </a:r>
            <a:r>
              <a:rPr lang="ru-RU" sz="4400" b="1" dirty="0"/>
              <a:t> опухоли. </a:t>
            </a:r>
            <a:r>
              <a:rPr lang="ru-RU" sz="4400" b="1" dirty="0" err="1">
                <a:cs typeface="Times New Roman" panose="02020603050405020304" pitchFamily="18" charset="0"/>
              </a:rPr>
              <a:t>О</a:t>
            </a:r>
            <a:r>
              <a:rPr lang="en-US" altLang="uk-UA" sz="4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стеохондрома</a:t>
            </a:r>
            <a:r>
              <a:rPr lang="en-US" altLang="uk-UA" sz="4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(</a:t>
            </a:r>
            <a:r>
              <a:rPr lang="en-US" altLang="uk-UA" sz="4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остеохондроматоз</a:t>
            </a:r>
            <a:r>
              <a:rPr lang="en-US" altLang="uk-UA" sz="4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)</a:t>
            </a:r>
            <a:r>
              <a:rPr lang="ru-RU" altLang="uk-UA" sz="4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.</a:t>
            </a:r>
            <a:r>
              <a:rPr lang="ru-RU" altLang="uk-UA" sz="4400" b="1" dirty="0">
                <a:cs typeface="Times New Roman" panose="02020603050405020304" pitchFamily="18" charset="0"/>
              </a:rPr>
              <a:t> </a:t>
            </a:r>
            <a:endParaRPr lang="uk-UA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17674" y="1429230"/>
            <a:ext cx="7092363" cy="542877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Наиболее часто встречается у лиц от 10 до 30 лет.</a:t>
            </a:r>
          </a:p>
          <a:p>
            <a:r>
              <a:rPr lang="ru-RU" dirty="0"/>
              <a:t>Чаще всего локализуется  в </a:t>
            </a:r>
            <a:r>
              <a:rPr lang="ru-RU" dirty="0" err="1"/>
              <a:t>метафизе</a:t>
            </a:r>
            <a:r>
              <a:rPr lang="ru-RU" dirty="0"/>
              <a:t> трубчатых костей(особенно проксимальный </a:t>
            </a:r>
            <a:r>
              <a:rPr lang="ru-RU" dirty="0" err="1"/>
              <a:t>метафиз</a:t>
            </a:r>
            <a:r>
              <a:rPr lang="ru-RU" dirty="0"/>
              <a:t> плеча и вблизи коленного сустава)</a:t>
            </a:r>
          </a:p>
          <a:p>
            <a:r>
              <a:rPr lang="ru-RU" dirty="0"/>
              <a:t>По строению костно-хрящевое образование , выступающее за пределы кости (костный выступ, покрытый хрящевой крышкой от нескольких мм до 3 см). </a:t>
            </a:r>
          </a:p>
          <a:p>
            <a:r>
              <a:rPr lang="ru-RU" dirty="0"/>
              <a:t>В хрящевом слое могут встречаться участки обызвествлений или </a:t>
            </a:r>
            <a:r>
              <a:rPr lang="ru-RU" dirty="0" err="1"/>
              <a:t>энохондральной</a:t>
            </a:r>
            <a:r>
              <a:rPr lang="ru-RU" dirty="0"/>
              <a:t> оссификации.</a:t>
            </a:r>
          </a:p>
          <a:p>
            <a:r>
              <a:rPr lang="ru-RU" dirty="0"/>
              <a:t>Наружная поверхность хрящевой части опухоли покрыта соединительнотканной капсулой , переходящей в надкостницу материнской кости.</a:t>
            </a:r>
          </a:p>
          <a:p>
            <a:r>
              <a:rPr lang="ru-RU" dirty="0"/>
              <a:t>Кортикальный слой кости вовлечен в процесс , что позволяет отличить от </a:t>
            </a:r>
            <a:r>
              <a:rPr lang="en-US" altLang="uk-UA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юкстакортикальн</a:t>
            </a:r>
            <a:r>
              <a:rPr lang="ru-RU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ой</a:t>
            </a:r>
            <a:r>
              <a:rPr lang="en-US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остеосарком</a:t>
            </a:r>
            <a:r>
              <a:rPr lang="ru-RU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ы.</a:t>
            </a:r>
            <a:r>
              <a:rPr lang="ru-RU" dirty="0"/>
              <a:t> </a:t>
            </a:r>
          </a:p>
          <a:p>
            <a:endParaRPr lang="ru-RU" dirty="0"/>
          </a:p>
          <a:p>
            <a:endParaRPr lang="uk-UA" dirty="0"/>
          </a:p>
        </p:txBody>
      </p:sp>
      <p:pic>
        <p:nvPicPr>
          <p:cNvPr id="1026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03" y="1745885"/>
            <a:ext cx="4768510" cy="378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03" y="5532504"/>
            <a:ext cx="3581523" cy="61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7524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352867" cy="1526583"/>
          </a:xfrm>
        </p:spPr>
        <p:txBody>
          <a:bodyPr/>
          <a:lstStyle/>
          <a:p>
            <a:r>
              <a:rPr lang="ru-RU" sz="4400" b="1" dirty="0" err="1"/>
              <a:t>Хрящеобразующие</a:t>
            </a:r>
            <a:r>
              <a:rPr lang="ru-RU" sz="4400" b="1" dirty="0"/>
              <a:t> опухоли. </a:t>
            </a:r>
            <a:r>
              <a:rPr lang="ru-RU" sz="4400" b="1" dirty="0" err="1">
                <a:cs typeface="Times New Roman" panose="02020603050405020304" pitchFamily="18" charset="0"/>
              </a:rPr>
              <a:t>О</a:t>
            </a:r>
            <a:r>
              <a:rPr lang="en-US" altLang="uk-UA" sz="4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стеохондрома</a:t>
            </a:r>
            <a:r>
              <a:rPr lang="en-US" altLang="uk-UA" sz="4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(</a:t>
            </a:r>
            <a:r>
              <a:rPr lang="en-US" altLang="uk-UA" sz="4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остеохондроматоз</a:t>
            </a:r>
            <a:r>
              <a:rPr lang="en-US" altLang="uk-UA" sz="4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)</a:t>
            </a:r>
            <a:r>
              <a:rPr lang="ru-RU" altLang="uk-UA" sz="4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.</a:t>
            </a:r>
            <a:r>
              <a:rPr lang="ru-RU" altLang="uk-UA" sz="4400" b="1" dirty="0">
                <a:cs typeface="Times New Roman" panose="02020603050405020304" pitchFamily="18" charset="0"/>
              </a:rPr>
              <a:t> </a:t>
            </a:r>
            <a:endParaRPr lang="uk-UA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6343" y="1406178"/>
            <a:ext cx="6773694" cy="5451822"/>
          </a:xfrm>
        </p:spPr>
        <p:txBody>
          <a:bodyPr>
            <a:normAutofit/>
          </a:bodyPr>
          <a:lstStyle/>
          <a:p>
            <a:r>
              <a:rPr lang="ru-RU" dirty="0"/>
              <a:t>Типично распространение </a:t>
            </a:r>
            <a:r>
              <a:rPr lang="ru-RU" dirty="0" err="1"/>
              <a:t>кортикально</a:t>
            </a:r>
            <a:r>
              <a:rPr lang="ru-RU" dirty="0"/>
              <a:t>  на стебель поражения, «ножка»  может быть тонкой или широкой. </a:t>
            </a:r>
          </a:p>
          <a:p>
            <a:r>
              <a:rPr lang="ru-RU" dirty="0" err="1"/>
              <a:t>Остеохондрома</a:t>
            </a:r>
            <a:r>
              <a:rPr lang="ru-RU" dirty="0"/>
              <a:t> может быть случайной находкой или проявлением  множественных поражений.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Костный выступ, исходящий из лопатки с корой, окружен гетерогенными склеротическими массами. </a:t>
            </a:r>
          </a:p>
          <a:p>
            <a:r>
              <a:rPr lang="ru-RU" dirty="0"/>
              <a:t>МР-изображение показывает тонкую периферическую хрящевую крышку. </a:t>
            </a:r>
            <a:br>
              <a:rPr lang="ru-RU" dirty="0"/>
            </a:br>
            <a:r>
              <a:rPr lang="ru-RU" dirty="0" err="1"/>
              <a:t>Остеохондрома</a:t>
            </a:r>
            <a:r>
              <a:rPr lang="ru-RU" dirty="0"/>
              <a:t> состоит из большей части костного мозга с очаговым склерозом.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6507"/>
            <a:ext cx="3581523" cy="613179"/>
          </a:xfrm>
          <a:prstGeom prst="rect">
            <a:avLst/>
          </a:prstGeom>
        </p:spPr>
      </p:pic>
      <p:pic>
        <p:nvPicPr>
          <p:cNvPr id="2050" name="Picture 2" descr="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6583"/>
            <a:ext cx="5336343" cy="385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5620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209" y="0"/>
            <a:ext cx="10381130" cy="1152605"/>
          </a:xfrm>
        </p:spPr>
        <p:txBody>
          <a:bodyPr/>
          <a:lstStyle/>
          <a:p>
            <a:r>
              <a:rPr lang="ru-RU" sz="3600" b="1" dirty="0" err="1"/>
              <a:t>Хрящеобразующие</a:t>
            </a:r>
            <a:r>
              <a:rPr lang="ru-RU" sz="3600" b="1" dirty="0"/>
              <a:t> опухоли. Хондрома.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46576" y="1045030"/>
            <a:ext cx="7845424" cy="5812970"/>
          </a:xfrm>
        </p:spPr>
        <p:txBody>
          <a:bodyPr>
            <a:normAutofit/>
          </a:bodyPr>
          <a:lstStyle/>
          <a:p>
            <a:r>
              <a:rPr lang="ru-RU" dirty="0"/>
              <a:t>Редкая низкодифференцированная  злокачественная опухоль , встречающаяся обычно у пожилых пациентов.</a:t>
            </a:r>
          </a:p>
          <a:p>
            <a:r>
              <a:rPr lang="ru-RU" b="1" dirty="0"/>
              <a:t>Типичное представление</a:t>
            </a:r>
            <a:r>
              <a:rPr lang="ru-RU" dirty="0"/>
              <a:t>: экспансивное  литическое поражение кости, которое может быть связано с массой мягких тканей. Наиболее часто поражает кости основания черепа, пояснично-крестцовый отдел позвоночника . Предпочитает тела и дужки позвонков.</a:t>
            </a:r>
          </a:p>
          <a:p>
            <a:r>
              <a:rPr lang="ru-RU" dirty="0"/>
              <a:t>На КТ могут быть  видны </a:t>
            </a:r>
            <a:r>
              <a:rPr lang="ru-RU" dirty="0" err="1"/>
              <a:t>кальцификации</a:t>
            </a:r>
            <a:r>
              <a:rPr lang="ru-RU" dirty="0"/>
              <a:t> , </a:t>
            </a:r>
            <a:r>
              <a:rPr lang="ru-RU" dirty="0" err="1"/>
              <a:t>напомина-ющие</a:t>
            </a:r>
            <a:r>
              <a:rPr lang="ru-RU" dirty="0"/>
              <a:t> </a:t>
            </a:r>
            <a:r>
              <a:rPr lang="ru-RU" dirty="0" err="1"/>
              <a:t>хондросаркому</a:t>
            </a:r>
            <a:r>
              <a:rPr lang="ru-RU" dirty="0"/>
              <a:t>. 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1266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737667"/>
            <a:ext cx="4191000" cy="5924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2365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209" y="0"/>
            <a:ext cx="10381130" cy="1152605"/>
          </a:xfrm>
        </p:spPr>
        <p:txBody>
          <a:bodyPr/>
          <a:lstStyle/>
          <a:p>
            <a:r>
              <a:rPr lang="ru-RU" sz="3600" b="1" dirty="0" err="1"/>
              <a:t>Хрящеобразующие</a:t>
            </a:r>
            <a:r>
              <a:rPr lang="ru-RU" sz="3600" b="1" dirty="0"/>
              <a:t> опухоли. Хондрома.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46576" y="1045030"/>
            <a:ext cx="7845424" cy="581297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К</a:t>
            </a:r>
            <a:r>
              <a:rPr lang="ru-RU" b="1" dirty="0"/>
              <a:t>Т и МРТ сканы (вверху): КТ- </a:t>
            </a:r>
            <a:r>
              <a:rPr lang="ru-RU" dirty="0"/>
              <a:t>литическое  поражение поз-</a:t>
            </a:r>
            <a:r>
              <a:rPr lang="ru-RU" dirty="0" err="1"/>
              <a:t>вонков</a:t>
            </a:r>
            <a:r>
              <a:rPr lang="ru-RU" dirty="0"/>
              <a:t> С2 и С3 с корешковой деструкцией сзади. </a:t>
            </a:r>
            <a:br>
              <a:rPr lang="ru-RU" dirty="0"/>
            </a:br>
            <a:r>
              <a:rPr lang="ru-RU" dirty="0"/>
              <a:t>Дифференциальный диагноз, основанный на результатах КТ, включает прежде всего метастазы и миелому.  </a:t>
            </a:r>
            <a:r>
              <a:rPr lang="ru-RU" b="1" dirty="0"/>
              <a:t>Сагиттальное T2-взвешенное </a:t>
            </a:r>
            <a:r>
              <a:rPr lang="ru-RU" dirty="0"/>
              <a:t>изображение с </a:t>
            </a:r>
            <a:r>
              <a:rPr lang="ru-RU" dirty="0" err="1"/>
              <a:t>жироподавлением</a:t>
            </a:r>
            <a:r>
              <a:rPr lang="ru-RU" dirty="0"/>
              <a:t>  демонстрирует непрерывность между аномалиями с расширением мягких тканей и компрессией спинного мозга. </a:t>
            </a:r>
            <a:br>
              <a:rPr lang="ru-RU" dirty="0"/>
            </a:br>
            <a:r>
              <a:rPr lang="ru-RU" dirty="0"/>
              <a:t>Дифференциальный ряд  должен также включать </a:t>
            </a:r>
            <a:r>
              <a:rPr lang="ru-RU" dirty="0" err="1"/>
              <a:t>хордому</a:t>
            </a:r>
            <a:r>
              <a:rPr lang="ru-RU" dirty="0"/>
              <a:t>, которая </a:t>
            </a:r>
            <a:r>
              <a:rPr lang="ru-RU" dirty="0" err="1"/>
              <a:t>эмбрионально</a:t>
            </a:r>
            <a:r>
              <a:rPr lang="ru-RU" dirty="0"/>
              <a:t> исходит нервной трубки как остатка хорды.</a:t>
            </a:r>
          </a:p>
          <a:p>
            <a:r>
              <a:rPr lang="ru-RU" dirty="0"/>
              <a:t>Крупная опухоль в сакральной области, которая оказалась </a:t>
            </a:r>
            <a:r>
              <a:rPr lang="ru-RU" dirty="0" err="1"/>
              <a:t>хордомой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b="1" dirty="0" err="1"/>
              <a:t>Хордома</a:t>
            </a:r>
            <a:r>
              <a:rPr lang="ru-RU" b="1" dirty="0"/>
              <a:t> не </a:t>
            </a:r>
            <a:r>
              <a:rPr lang="ru-RU" b="1" dirty="0" err="1"/>
              <a:t>метастазирует</a:t>
            </a:r>
            <a:r>
              <a:rPr lang="ru-RU" dirty="0"/>
              <a:t>, но дает рецидивы и продолженный рост. </a:t>
            </a:r>
            <a:br>
              <a:rPr lang="ru-RU" dirty="0"/>
            </a:br>
            <a:r>
              <a:rPr lang="ru-RU" dirty="0" err="1"/>
              <a:t>Хордомы</a:t>
            </a:r>
            <a:r>
              <a:rPr lang="ru-RU" dirty="0"/>
              <a:t> </a:t>
            </a:r>
            <a:r>
              <a:rPr lang="ru-RU" b="1" dirty="0"/>
              <a:t>в крестцово-подвздошной </a:t>
            </a:r>
            <a:r>
              <a:rPr lang="ru-RU" dirty="0"/>
              <a:t>области  могут быть </a:t>
            </a:r>
            <a:r>
              <a:rPr lang="ru-RU" b="1" dirty="0"/>
              <a:t>излечены путем радикального удаления блока</a:t>
            </a:r>
            <a:r>
              <a:rPr lang="ru-RU" dirty="0"/>
              <a:t>. </a:t>
            </a:r>
            <a:br>
              <a:rPr lang="ru-RU" dirty="0"/>
            </a:br>
            <a:r>
              <a:rPr lang="ru-RU" dirty="0" err="1"/>
              <a:t>Хордомы</a:t>
            </a:r>
            <a:r>
              <a:rPr lang="ru-RU" dirty="0"/>
              <a:t> </a:t>
            </a:r>
            <a:r>
              <a:rPr lang="ru-RU" b="1" dirty="0"/>
              <a:t>на основании черепа </a:t>
            </a:r>
            <a:r>
              <a:rPr lang="ru-RU" dirty="0"/>
              <a:t>обычно недоступны для хирургии, но могут реагировать </a:t>
            </a:r>
            <a:r>
              <a:rPr lang="ru-RU" b="1" dirty="0"/>
              <a:t>на лучевую терапию</a:t>
            </a:r>
            <a:r>
              <a:rPr lang="ru-RU" dirty="0"/>
              <a:t>.</a:t>
            </a:r>
          </a:p>
        </p:txBody>
      </p:sp>
      <p:pic>
        <p:nvPicPr>
          <p:cNvPr id="12290" name="Picture 2" descr="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9" y="1129553"/>
            <a:ext cx="4191000" cy="296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9" y="4433687"/>
            <a:ext cx="4191000" cy="201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67472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7238" y="0"/>
            <a:ext cx="9228524" cy="1106501"/>
          </a:xfrm>
        </p:spPr>
        <p:txBody>
          <a:bodyPr/>
          <a:lstStyle/>
          <a:p>
            <a:r>
              <a:rPr lang="ru-RU" sz="4000" b="1" dirty="0" err="1"/>
              <a:t>Хрящеобразующие</a:t>
            </a:r>
            <a:r>
              <a:rPr lang="ru-RU" sz="4000" b="1" dirty="0"/>
              <a:t> опухоли. </a:t>
            </a:r>
            <a:r>
              <a:rPr lang="ru-RU" sz="4000" b="1" dirty="0" err="1"/>
              <a:t>Энхондрома</a:t>
            </a:r>
            <a:r>
              <a:rPr lang="ru-RU" sz="4000" b="1" dirty="0"/>
              <a:t> . Э</a:t>
            </a:r>
            <a:r>
              <a:rPr lang="uk-UA" sz="4000" b="1" dirty="0" err="1"/>
              <a:t>нхондроматоз</a:t>
            </a:r>
            <a:r>
              <a:rPr lang="uk-UA" sz="4000" b="1" dirty="0"/>
              <a:t>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33581" y="1329338"/>
            <a:ext cx="7599510" cy="5528662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err="1"/>
              <a:t>Энхондрома</a:t>
            </a:r>
            <a:r>
              <a:rPr lang="ru-RU" b="1" dirty="0"/>
              <a:t>-</a:t>
            </a:r>
            <a:r>
              <a:rPr lang="uk-UA" dirty="0"/>
              <a:t> </a:t>
            </a:r>
            <a:r>
              <a:rPr lang="uk-UA" dirty="0" err="1"/>
              <a:t>доброкачественная</a:t>
            </a:r>
            <a:r>
              <a:rPr lang="uk-UA" dirty="0"/>
              <a:t> </a:t>
            </a:r>
            <a:r>
              <a:rPr lang="uk-UA" dirty="0" err="1"/>
              <a:t>хрящевая</a:t>
            </a:r>
            <a:r>
              <a:rPr lang="uk-UA" dirty="0"/>
              <a:t> </a:t>
            </a:r>
            <a:r>
              <a:rPr lang="uk-UA" dirty="0" err="1"/>
              <a:t>опухоль</a:t>
            </a:r>
            <a:r>
              <a:rPr lang="uk-UA" dirty="0"/>
              <a:t>, </a:t>
            </a:r>
            <a:r>
              <a:rPr lang="ru-RU" dirty="0"/>
              <a:t>образующаяся в зоне роста кости (в </a:t>
            </a:r>
            <a:r>
              <a:rPr lang="ru-RU" dirty="0" err="1"/>
              <a:t>метафизе</a:t>
            </a:r>
            <a:r>
              <a:rPr lang="ru-RU" dirty="0"/>
              <a:t>), но не выходящая за ее границы.</a:t>
            </a:r>
          </a:p>
          <a:p>
            <a:r>
              <a:rPr lang="uk-UA" dirty="0" err="1"/>
              <a:t>Если</a:t>
            </a:r>
            <a:r>
              <a:rPr lang="uk-UA" dirty="0"/>
              <a:t> </a:t>
            </a:r>
            <a:r>
              <a:rPr lang="uk-UA" dirty="0" err="1"/>
              <a:t>такие</a:t>
            </a:r>
            <a:r>
              <a:rPr lang="uk-UA" dirty="0"/>
              <a:t> </a:t>
            </a:r>
            <a:r>
              <a:rPr lang="uk-UA" dirty="0" err="1"/>
              <a:t>образования</a:t>
            </a:r>
            <a:r>
              <a:rPr lang="uk-UA" dirty="0"/>
              <a:t> у </a:t>
            </a:r>
            <a:r>
              <a:rPr lang="uk-UA" dirty="0" err="1"/>
              <a:t>пациента</a:t>
            </a:r>
            <a:r>
              <a:rPr lang="uk-UA" dirty="0"/>
              <a:t> </a:t>
            </a:r>
            <a:r>
              <a:rPr lang="uk-UA" dirty="0" err="1"/>
              <a:t>единичные</a:t>
            </a:r>
            <a:r>
              <a:rPr lang="uk-UA" dirty="0"/>
              <a:t>-то </a:t>
            </a:r>
            <a:r>
              <a:rPr lang="uk-UA" dirty="0" err="1"/>
              <a:t>это</a:t>
            </a:r>
            <a:r>
              <a:rPr lang="uk-UA" dirty="0"/>
              <a:t> </a:t>
            </a:r>
            <a:r>
              <a:rPr lang="uk-UA" b="1" dirty="0" err="1"/>
              <a:t>энхондрома</a:t>
            </a:r>
            <a:r>
              <a:rPr lang="uk-UA" dirty="0"/>
              <a:t>, </a:t>
            </a:r>
            <a:r>
              <a:rPr lang="uk-UA" dirty="0" err="1"/>
              <a:t>если</a:t>
            </a:r>
            <a:r>
              <a:rPr lang="uk-UA" dirty="0"/>
              <a:t> у </a:t>
            </a:r>
            <a:r>
              <a:rPr lang="uk-UA" dirty="0" err="1"/>
              <a:t>человека</a:t>
            </a:r>
            <a:r>
              <a:rPr lang="uk-UA" dirty="0"/>
              <a:t> </a:t>
            </a:r>
            <a:r>
              <a:rPr lang="uk-UA" dirty="0" err="1"/>
              <a:t>развиваются</a:t>
            </a:r>
            <a:r>
              <a:rPr lang="uk-UA" dirty="0"/>
              <a:t>  </a:t>
            </a:r>
            <a:r>
              <a:rPr lang="ru-RU" dirty="0"/>
              <a:t>множествен-</a:t>
            </a:r>
            <a:r>
              <a:rPr lang="ru-RU" dirty="0" err="1"/>
              <a:t>ные</a:t>
            </a:r>
            <a:r>
              <a:rPr lang="ru-RU" dirty="0"/>
              <a:t> опухоли, то за</a:t>
            </a:r>
            <a:r>
              <a:rPr lang="uk-UA" dirty="0" err="1"/>
              <a:t>аболевание</a:t>
            </a:r>
            <a:r>
              <a:rPr lang="uk-UA" dirty="0"/>
              <a:t> </a:t>
            </a:r>
            <a:r>
              <a:rPr lang="uk-UA" dirty="0" err="1"/>
              <a:t>назывантся</a:t>
            </a:r>
            <a:r>
              <a:rPr lang="uk-UA" dirty="0"/>
              <a:t> </a:t>
            </a:r>
            <a:r>
              <a:rPr lang="uk-UA" b="1" dirty="0" err="1"/>
              <a:t>энхондроматозом</a:t>
            </a:r>
            <a:r>
              <a:rPr lang="uk-UA" b="1" dirty="0"/>
              <a:t> (</a:t>
            </a:r>
            <a:r>
              <a:rPr lang="uk-UA" dirty="0" err="1"/>
              <a:t>болезнь</a:t>
            </a:r>
            <a:r>
              <a:rPr lang="uk-UA" dirty="0"/>
              <a:t> </a:t>
            </a:r>
            <a:r>
              <a:rPr lang="uk-UA" dirty="0" err="1"/>
              <a:t>Ольера</a:t>
            </a:r>
            <a:r>
              <a:rPr lang="uk-UA" dirty="0"/>
              <a:t>)</a:t>
            </a:r>
            <a:r>
              <a:rPr lang="uk-UA" b="1" dirty="0"/>
              <a:t>.</a:t>
            </a:r>
          </a:p>
          <a:p>
            <a:r>
              <a:rPr lang="ru-RU" dirty="0"/>
              <a:t>Четко </a:t>
            </a:r>
            <a:r>
              <a:rPr lang="ru-RU" b="1" dirty="0" err="1"/>
              <a:t>остеолитическое</a:t>
            </a:r>
            <a:r>
              <a:rPr lang="ru-RU" b="1" dirty="0"/>
              <a:t> </a:t>
            </a:r>
            <a:r>
              <a:rPr lang="ru-RU" b="1" dirty="0" err="1"/>
              <a:t>хрящеобразующее</a:t>
            </a:r>
            <a:r>
              <a:rPr lang="ru-RU" b="1" dirty="0"/>
              <a:t> </a:t>
            </a:r>
            <a:r>
              <a:rPr lang="ru-RU" b="1" dirty="0" err="1"/>
              <a:t>пораже-ние</a:t>
            </a:r>
            <a:r>
              <a:rPr lang="ru-RU" dirty="0"/>
              <a:t>, чаще всего встречается централизованно в фа-</a:t>
            </a:r>
            <a:r>
              <a:rPr lang="ru-RU" dirty="0" err="1"/>
              <a:t>лангах</a:t>
            </a:r>
            <a:r>
              <a:rPr lang="ru-RU" dirty="0"/>
              <a:t> рук и ног. Реже встречается  в бедренной, плечевой и пястных костях.</a:t>
            </a:r>
          </a:p>
          <a:p>
            <a:r>
              <a:rPr lang="ru-RU" dirty="0"/>
              <a:t>В толще опухоли обязательно должны быть  </a:t>
            </a:r>
            <a:r>
              <a:rPr lang="ru-RU" b="1" dirty="0" err="1"/>
              <a:t>кальцификаты</a:t>
            </a:r>
            <a:r>
              <a:rPr lang="ru-RU" dirty="0"/>
              <a:t>,  </a:t>
            </a:r>
            <a:r>
              <a:rPr lang="ru-RU" dirty="0" err="1"/>
              <a:t>исклю-чение</a:t>
            </a:r>
            <a:r>
              <a:rPr lang="ru-RU" dirty="0"/>
              <a:t>- фаланги.</a:t>
            </a:r>
          </a:p>
          <a:p>
            <a:r>
              <a:rPr lang="ru-RU" b="1" dirty="0" err="1"/>
              <a:t>Энхондромы</a:t>
            </a:r>
            <a:r>
              <a:rPr lang="ru-RU" dirty="0"/>
              <a:t> могут иметь эксцентрическое происхождение, </a:t>
            </a:r>
            <a:r>
              <a:rPr lang="ru-RU" dirty="0" err="1"/>
              <a:t>могуь</a:t>
            </a:r>
            <a:r>
              <a:rPr lang="ru-RU" dirty="0"/>
              <a:t> давать небольшое увеличение объема кости на уровне поражения.</a:t>
            </a:r>
          </a:p>
          <a:p>
            <a:r>
              <a:rPr lang="ru-RU" dirty="0"/>
              <a:t>Боль и периостит являются п</a:t>
            </a:r>
            <a:r>
              <a:rPr lang="ru-RU" b="1" dirty="0"/>
              <a:t>ризнаком злокачественности</a:t>
            </a:r>
            <a:r>
              <a:rPr lang="ru-RU" dirty="0"/>
              <a:t>, то есть </a:t>
            </a:r>
            <a:r>
              <a:rPr lang="ru-RU" b="1" dirty="0" err="1"/>
              <a:t>хондросаркомы</a:t>
            </a:r>
            <a:r>
              <a:rPr lang="ru-RU" dirty="0"/>
              <a:t>.</a:t>
            </a:r>
          </a:p>
          <a:p>
            <a:r>
              <a:rPr lang="ru-RU" dirty="0"/>
              <a:t>На</a:t>
            </a:r>
            <a:r>
              <a:rPr lang="ru-RU" b="1" dirty="0"/>
              <a:t> MР </a:t>
            </a:r>
            <a:r>
              <a:rPr lang="ru-RU" dirty="0"/>
              <a:t>показаны </a:t>
            </a:r>
            <a:r>
              <a:rPr lang="ru-RU" dirty="0" err="1"/>
              <a:t>лобулированные</a:t>
            </a:r>
            <a:r>
              <a:rPr lang="ru-RU" dirty="0"/>
              <a:t> контуры, очень высокая интенсивность сигнала на T2-взвешенных изображениях с подавлением жира. Шаблон улучшения является периферическим или </a:t>
            </a:r>
            <a:r>
              <a:rPr lang="ru-RU" dirty="0" err="1"/>
              <a:t>септально</a:t>
            </a:r>
            <a:r>
              <a:rPr lang="ru-RU" dirty="0"/>
              <a:t>-узловым. Динамическое улучшение не должно быть быстро прогрессирующим, в отличие от </a:t>
            </a:r>
            <a:r>
              <a:rPr lang="ru-RU" dirty="0" err="1"/>
              <a:t>хондросаркомы</a:t>
            </a:r>
            <a:r>
              <a:rPr lang="ru-RU" dirty="0"/>
              <a:t>.</a:t>
            </a:r>
          </a:p>
          <a:p>
            <a:r>
              <a:rPr lang="ru-RU" dirty="0"/>
              <a:t>Поглощение от сканирования костей обычно низкое или отсутствует</a:t>
            </a:r>
          </a:p>
          <a:p>
            <a:endParaRPr lang="uk-UA" b="1" dirty="0"/>
          </a:p>
        </p:txBody>
      </p:sp>
      <p:pic>
        <p:nvPicPr>
          <p:cNvPr id="7170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51" y="1329338"/>
            <a:ext cx="4191000" cy="488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2671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7238" y="0"/>
            <a:ext cx="9228524" cy="1106501"/>
          </a:xfrm>
        </p:spPr>
        <p:txBody>
          <a:bodyPr/>
          <a:lstStyle/>
          <a:p>
            <a:r>
              <a:rPr lang="ru-RU" sz="4000" b="1" dirty="0" err="1"/>
              <a:t>Хрящеобразующие</a:t>
            </a:r>
            <a:r>
              <a:rPr lang="ru-RU" sz="4000" b="1" dirty="0"/>
              <a:t> опухоли. </a:t>
            </a:r>
            <a:r>
              <a:rPr lang="ru-RU" sz="4000" b="1" dirty="0" err="1"/>
              <a:t>Энхондрома</a:t>
            </a:r>
            <a:r>
              <a:rPr lang="ru-RU" sz="4000" b="1" dirty="0"/>
              <a:t> . Э</a:t>
            </a:r>
            <a:r>
              <a:rPr lang="uk-UA" sz="4000" b="1" dirty="0" err="1"/>
              <a:t>нхондроматоз</a:t>
            </a:r>
            <a:r>
              <a:rPr lang="uk-UA" sz="4000" b="1" dirty="0"/>
              <a:t>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33581" y="1329338"/>
            <a:ext cx="7599510" cy="5528662"/>
          </a:xfrm>
        </p:spPr>
        <p:txBody>
          <a:bodyPr>
            <a:normAutofit/>
          </a:bodyPr>
          <a:lstStyle/>
          <a:p>
            <a:r>
              <a:rPr lang="ru-RU" b="1" dirty="0"/>
              <a:t>Рентгенограмма1</a:t>
            </a:r>
            <a:r>
              <a:rPr lang="ru-RU" dirty="0"/>
              <a:t>: Литическое поражение с </a:t>
            </a:r>
            <a:r>
              <a:rPr lang="ru-RU" dirty="0" err="1"/>
              <a:t>четкоми</a:t>
            </a:r>
            <a:r>
              <a:rPr lang="ru-RU" dirty="0"/>
              <a:t> контурами, ободком склероза вокруг и некоторым расширение объема кости. Присутствуют  мелкие </a:t>
            </a:r>
            <a:r>
              <a:rPr lang="ru-RU" dirty="0" err="1"/>
              <a:t>кальцификаты</a:t>
            </a:r>
            <a:r>
              <a:rPr lang="ru-RU" dirty="0"/>
              <a:t>.  Патологический перелом на уровне описанных выше изменений, явился первым представлением </a:t>
            </a:r>
            <a:r>
              <a:rPr lang="ru-RU" b="1" dirty="0" err="1"/>
              <a:t>энхондромы</a:t>
            </a:r>
            <a:r>
              <a:rPr lang="ru-RU" dirty="0"/>
              <a:t>. </a:t>
            </a:r>
          </a:p>
          <a:p>
            <a:r>
              <a:rPr lang="ru-RU" b="1" dirty="0"/>
              <a:t>Рентгенограмма2 : </a:t>
            </a:r>
            <a:r>
              <a:rPr lang="ru-RU" dirty="0"/>
              <a:t>Четко выраженное литическое </a:t>
            </a:r>
            <a:r>
              <a:rPr lang="ru-RU" dirty="0" err="1"/>
              <a:t>по-ражение</a:t>
            </a:r>
            <a:r>
              <a:rPr lang="ru-RU" dirty="0"/>
              <a:t> без склеротической границы, переломом. </a:t>
            </a:r>
          </a:p>
          <a:p>
            <a:r>
              <a:rPr lang="ru-RU" b="1" dirty="0"/>
              <a:t>Рентгенограмма 3: </a:t>
            </a:r>
            <a:r>
              <a:rPr lang="ru-RU" dirty="0"/>
              <a:t>Повреждение (участок деструкции)  неправильной формы, с нечеткими контурами и  разрушением кортикального  слоя кости заставляет думать о низкосортной </a:t>
            </a:r>
            <a:r>
              <a:rPr lang="ru-RU" dirty="0" err="1"/>
              <a:t>хондросар</a:t>
            </a:r>
            <a:r>
              <a:rPr lang="ru-RU" dirty="0"/>
              <a:t>-коме. При этом надо учесть , что в этом конкретном месте </a:t>
            </a:r>
            <a:r>
              <a:rPr lang="ru-RU" dirty="0" err="1"/>
              <a:t>хондросаркомы</a:t>
            </a:r>
            <a:r>
              <a:rPr lang="ru-RU" dirty="0"/>
              <a:t>  встречаются  редко.</a:t>
            </a:r>
          </a:p>
          <a:p>
            <a:r>
              <a:rPr lang="ru-RU" b="1" dirty="0"/>
              <a:t>Рентгенограмма 4: </a:t>
            </a:r>
            <a:r>
              <a:rPr lang="ru-RU" dirty="0"/>
              <a:t>Четко выраженное </a:t>
            </a:r>
            <a:r>
              <a:rPr lang="ru-RU" dirty="0" err="1"/>
              <a:t>эксцентричес</a:t>
            </a:r>
            <a:r>
              <a:rPr lang="ru-RU" dirty="0"/>
              <a:t>-кое </a:t>
            </a:r>
            <a:r>
              <a:rPr lang="ru-RU" dirty="0" err="1"/>
              <a:t>остеолитическое</a:t>
            </a:r>
            <a:r>
              <a:rPr lang="ru-RU" dirty="0"/>
              <a:t> поражение, без кальцинатов. </a:t>
            </a:r>
          </a:p>
          <a:p>
            <a:endParaRPr lang="uk-UA" b="1" dirty="0"/>
          </a:p>
        </p:txBody>
      </p:sp>
      <p:pic>
        <p:nvPicPr>
          <p:cNvPr id="9218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31" y="1259543"/>
            <a:ext cx="4308850" cy="282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54" y="4130168"/>
            <a:ext cx="3624696" cy="2685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0001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9763" y="0"/>
            <a:ext cx="8276095" cy="1348353"/>
          </a:xfrm>
        </p:spPr>
        <p:txBody>
          <a:bodyPr/>
          <a:lstStyle/>
          <a:p>
            <a:r>
              <a:rPr lang="ru-RU" sz="4000" b="1" dirty="0" err="1"/>
              <a:t>Хрящеобразующие</a:t>
            </a:r>
            <a:r>
              <a:rPr lang="ru-RU" sz="4000" b="1" dirty="0"/>
              <a:t> опухоли.</a:t>
            </a:r>
            <a:r>
              <a:rPr lang="en-US" altLang="uk-UA" sz="4400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ru-RU" altLang="uk-UA" sz="4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Х</a:t>
            </a:r>
            <a:r>
              <a:rPr lang="en-US" altLang="uk-UA" sz="4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ондробластома</a:t>
            </a:r>
            <a:r>
              <a:rPr lang="ru-RU" altLang="uk-UA" sz="4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.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52635" y="1459966"/>
            <a:ext cx="8739365" cy="5383160"/>
          </a:xfrm>
        </p:spPr>
        <p:txBody>
          <a:bodyPr>
            <a:normAutofit/>
          </a:bodyPr>
          <a:lstStyle/>
          <a:p>
            <a:r>
              <a:rPr lang="ru-RU" b="1" dirty="0"/>
              <a:t>Х о н д р о б л а с т о м а </a:t>
            </a:r>
            <a:r>
              <a:rPr lang="ru-RU" dirty="0"/>
              <a:t>( </a:t>
            </a:r>
            <a:r>
              <a:rPr lang="ru-RU" dirty="0" err="1"/>
              <a:t>эпифизарная</a:t>
            </a:r>
            <a:r>
              <a:rPr lang="ru-RU" dirty="0"/>
              <a:t>   </a:t>
            </a:r>
            <a:r>
              <a:rPr lang="ru-RU" dirty="0" err="1"/>
              <a:t>хондробластома</a:t>
            </a:r>
            <a:r>
              <a:rPr lang="ru-RU" dirty="0"/>
              <a:t>, опухоль </a:t>
            </a:r>
            <a:r>
              <a:rPr lang="ru-RU" dirty="0" err="1"/>
              <a:t>Кодмана</a:t>
            </a:r>
            <a:r>
              <a:rPr lang="ru-RU" dirty="0"/>
              <a:t>)- редкое </a:t>
            </a:r>
            <a:r>
              <a:rPr lang="uk-UA" b="1" dirty="0" err="1"/>
              <a:t>доброкачественное</a:t>
            </a:r>
            <a:r>
              <a:rPr lang="uk-UA" b="1" dirty="0"/>
              <a:t> </a:t>
            </a:r>
            <a:r>
              <a:rPr lang="uk-UA" b="1" dirty="0" err="1"/>
              <a:t>новообразо-вание</a:t>
            </a:r>
            <a:r>
              <a:rPr lang="uk-UA" b="1" dirty="0"/>
              <a:t> </a:t>
            </a:r>
            <a:r>
              <a:rPr lang="uk-UA" dirty="0"/>
              <a:t>(1% </a:t>
            </a:r>
            <a:r>
              <a:rPr lang="ru-RU" dirty="0"/>
              <a:t>от всех  первичных костных опухолей), с характерной локализацией в эпифизе или апофизе длинной трубчатой кости у пациентов молодого возраста до 20 лет.</a:t>
            </a:r>
          </a:p>
          <a:p>
            <a:r>
              <a:rPr lang="uk-UA" dirty="0" err="1"/>
              <a:t>Чаще</a:t>
            </a:r>
            <a:r>
              <a:rPr lang="uk-UA" dirty="0"/>
              <a:t> </a:t>
            </a:r>
            <a:r>
              <a:rPr lang="uk-UA" dirty="0" err="1"/>
              <a:t>болеют</a:t>
            </a:r>
            <a:r>
              <a:rPr lang="uk-UA" dirty="0"/>
              <a:t>  </a:t>
            </a:r>
            <a:r>
              <a:rPr lang="uk-UA" b="1" dirty="0" err="1"/>
              <a:t>мужчины</a:t>
            </a:r>
            <a:r>
              <a:rPr lang="uk-UA" dirty="0"/>
              <a:t>. Растет </a:t>
            </a:r>
            <a:r>
              <a:rPr lang="uk-UA" dirty="0" err="1"/>
              <a:t>медленно,длительно</a:t>
            </a:r>
            <a:r>
              <a:rPr lang="uk-UA" dirty="0"/>
              <a:t>. Прогноз </a:t>
            </a:r>
            <a:r>
              <a:rPr lang="uk-UA" dirty="0" err="1"/>
              <a:t>благоприятный</a:t>
            </a:r>
            <a:r>
              <a:rPr lang="uk-UA" dirty="0"/>
              <a:t>. </a:t>
            </a:r>
            <a:r>
              <a:rPr lang="uk-UA" dirty="0" err="1"/>
              <a:t>Рецидивы</a:t>
            </a:r>
            <a:r>
              <a:rPr lang="uk-UA" dirty="0"/>
              <a:t> </a:t>
            </a:r>
            <a:r>
              <a:rPr lang="uk-UA" dirty="0" err="1"/>
              <a:t>редки</a:t>
            </a:r>
            <a:r>
              <a:rPr lang="uk-UA" dirty="0"/>
              <a:t>.</a:t>
            </a:r>
          </a:p>
          <a:p>
            <a:r>
              <a:rPr lang="ru-RU" b="1" dirty="0"/>
              <a:t>Типичная локализация</a:t>
            </a:r>
            <a:r>
              <a:rPr lang="ru-RU" dirty="0"/>
              <a:t>: эпифизы с </a:t>
            </a:r>
            <a:r>
              <a:rPr lang="uk-UA" dirty="0" err="1"/>
              <a:t>распространением</a:t>
            </a:r>
            <a:r>
              <a:rPr lang="uk-UA" dirty="0"/>
              <a:t> на </a:t>
            </a:r>
            <a:r>
              <a:rPr lang="uk-UA" dirty="0" err="1"/>
              <a:t>метафизы</a:t>
            </a:r>
            <a:r>
              <a:rPr lang="uk-UA" dirty="0"/>
              <a:t> костей, </a:t>
            </a:r>
            <a:r>
              <a:rPr lang="ru-RU" dirty="0"/>
              <a:t>составляющих коленный, плечевой, </a:t>
            </a:r>
            <a:r>
              <a:rPr lang="ru-RU" dirty="0" err="1"/>
              <a:t>тазо</a:t>
            </a:r>
            <a:r>
              <a:rPr lang="ru-RU" dirty="0"/>
              <a:t>-бедренный  суставы.</a:t>
            </a:r>
          </a:p>
          <a:p>
            <a:r>
              <a:rPr lang="ru-RU" b="1" dirty="0" err="1"/>
              <a:t>Радиологически</a:t>
            </a:r>
            <a:r>
              <a:rPr lang="ru-RU" dirty="0"/>
              <a:t>:</a:t>
            </a:r>
            <a:r>
              <a:rPr lang="uk-UA" dirty="0"/>
              <a:t> </a:t>
            </a:r>
            <a:r>
              <a:rPr lang="uk-UA" dirty="0" err="1"/>
              <a:t>четко</a:t>
            </a:r>
            <a:r>
              <a:rPr lang="uk-UA" dirty="0"/>
              <a:t> </a:t>
            </a:r>
            <a:r>
              <a:rPr lang="uk-UA" dirty="0" err="1"/>
              <a:t>очерченный</a:t>
            </a:r>
            <a:r>
              <a:rPr lang="uk-UA" dirty="0"/>
              <a:t> центрально- </a:t>
            </a:r>
            <a:r>
              <a:rPr lang="uk-UA" dirty="0" err="1"/>
              <a:t>или</a:t>
            </a:r>
            <a:r>
              <a:rPr lang="uk-UA" dirty="0"/>
              <a:t> </a:t>
            </a:r>
            <a:r>
              <a:rPr lang="uk-UA" dirty="0" err="1"/>
              <a:t>эксцентрич</a:t>
            </a:r>
            <a:r>
              <a:rPr lang="uk-UA" dirty="0"/>
              <a:t>-но </a:t>
            </a:r>
            <a:r>
              <a:rPr lang="uk-UA" dirty="0" err="1"/>
              <a:t>расположенный</a:t>
            </a:r>
            <a:r>
              <a:rPr lang="uk-UA" dirty="0"/>
              <a:t> </a:t>
            </a:r>
            <a:r>
              <a:rPr lang="uk-UA" dirty="0" err="1"/>
              <a:t>деструктивный</a:t>
            </a:r>
            <a:r>
              <a:rPr lang="uk-UA" dirty="0"/>
              <a:t> </a:t>
            </a:r>
            <a:r>
              <a:rPr lang="uk-UA" dirty="0" err="1"/>
              <a:t>очаг</a:t>
            </a:r>
            <a:r>
              <a:rPr lang="uk-UA" dirty="0"/>
              <a:t>  с </a:t>
            </a:r>
            <a:r>
              <a:rPr lang="ru-RU" dirty="0"/>
              <a:t>небольшим  краевым  склерозом , </a:t>
            </a:r>
            <a:r>
              <a:rPr lang="uk-UA" dirty="0" err="1"/>
              <a:t>истончающий</a:t>
            </a:r>
            <a:r>
              <a:rPr lang="uk-UA" dirty="0"/>
              <a:t> </a:t>
            </a:r>
            <a:r>
              <a:rPr lang="uk-UA" dirty="0" err="1"/>
              <a:t>кортикальный</a:t>
            </a:r>
            <a:r>
              <a:rPr lang="uk-UA" dirty="0"/>
              <a:t> </a:t>
            </a:r>
            <a:r>
              <a:rPr lang="uk-UA" dirty="0" err="1"/>
              <a:t>слой</a:t>
            </a:r>
            <a:r>
              <a:rPr lang="uk-UA" dirty="0"/>
              <a:t>.  В </a:t>
            </a:r>
            <a:r>
              <a:rPr lang="ru-RU" dirty="0"/>
              <a:t>структуре  могут наблюдаться  </a:t>
            </a:r>
            <a:r>
              <a:rPr lang="uk-UA" dirty="0" err="1"/>
              <a:t>трабекулярность</a:t>
            </a:r>
            <a:r>
              <a:rPr lang="uk-UA" dirty="0"/>
              <a:t> и </a:t>
            </a:r>
            <a:r>
              <a:rPr lang="uk-UA" dirty="0" err="1"/>
              <a:t>мелкие</a:t>
            </a:r>
            <a:r>
              <a:rPr lang="uk-UA" dirty="0"/>
              <a:t> </a:t>
            </a:r>
            <a:r>
              <a:rPr lang="uk-UA" dirty="0" err="1"/>
              <a:t>обызвествления</a:t>
            </a:r>
            <a:r>
              <a:rPr lang="uk-UA" dirty="0"/>
              <a:t>. </a:t>
            </a:r>
            <a:r>
              <a:rPr lang="ru-RU" dirty="0"/>
              <a:t>Вероятен прорыв в суставную полость. </a:t>
            </a:r>
            <a:r>
              <a:rPr lang="uk-UA" dirty="0" err="1"/>
              <a:t>Периостальная</a:t>
            </a:r>
            <a:r>
              <a:rPr lang="uk-UA" dirty="0"/>
              <a:t> </a:t>
            </a:r>
            <a:r>
              <a:rPr lang="uk-UA" dirty="0" err="1"/>
              <a:t>реакция</a:t>
            </a:r>
            <a:r>
              <a:rPr lang="uk-UA" dirty="0"/>
              <a:t> не </a:t>
            </a:r>
            <a:r>
              <a:rPr lang="uk-UA" dirty="0" err="1"/>
              <a:t>выражена</a:t>
            </a:r>
            <a:r>
              <a:rPr lang="uk-UA" dirty="0"/>
              <a:t>.</a:t>
            </a:r>
            <a:endParaRPr lang="ru-RU" dirty="0"/>
          </a:p>
          <a:p>
            <a:endParaRPr lang="uk-UA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8353"/>
            <a:ext cx="3452635" cy="54947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8353"/>
            <a:ext cx="1758027" cy="53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592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9763" y="0"/>
            <a:ext cx="8276095" cy="1348353"/>
          </a:xfrm>
        </p:spPr>
        <p:txBody>
          <a:bodyPr/>
          <a:lstStyle/>
          <a:p>
            <a:r>
              <a:rPr lang="ru-RU" sz="4000" b="1" dirty="0" err="1"/>
              <a:t>Хрящеобразующие</a:t>
            </a:r>
            <a:r>
              <a:rPr lang="ru-RU" sz="4000" b="1" dirty="0"/>
              <a:t> опухоли.</a:t>
            </a:r>
            <a:r>
              <a:rPr lang="en-US" altLang="uk-UA" sz="4400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ru-RU" altLang="uk-UA" sz="4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Х</a:t>
            </a:r>
            <a:r>
              <a:rPr lang="en-US" altLang="uk-UA" sz="4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ондробластома</a:t>
            </a:r>
            <a:r>
              <a:rPr lang="ru-RU" altLang="uk-UA" sz="4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.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318427"/>
            <a:ext cx="12192001" cy="252469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При </a:t>
            </a:r>
            <a:r>
              <a:rPr lang="ru-RU" b="1" dirty="0"/>
              <a:t>КТ</a:t>
            </a:r>
            <a:r>
              <a:rPr lang="ru-RU" dirty="0"/>
              <a:t> визуализация патологического очага более четкая за счёт лучшей визуализации  суставной поверхности и прорастания опухоли. Солидная </a:t>
            </a:r>
            <a:r>
              <a:rPr lang="ru-RU" dirty="0" err="1"/>
              <a:t>периостальная</a:t>
            </a:r>
            <a:r>
              <a:rPr lang="ru-RU" dirty="0"/>
              <a:t> реакция встречается до 50% случаев, так же как и внутренняя </a:t>
            </a:r>
            <a:r>
              <a:rPr lang="ru-RU" dirty="0" err="1"/>
              <a:t>кальцификация</a:t>
            </a:r>
            <a:r>
              <a:rPr lang="ru-RU" dirty="0"/>
              <a:t>. </a:t>
            </a:r>
            <a:r>
              <a:rPr lang="uk-UA" dirty="0" err="1"/>
              <a:t>Могут</a:t>
            </a:r>
            <a:r>
              <a:rPr lang="uk-UA" dirty="0"/>
              <a:t> </a:t>
            </a:r>
            <a:r>
              <a:rPr lang="uk-UA" dirty="0" err="1"/>
              <a:t>визуализироваться</a:t>
            </a:r>
            <a:r>
              <a:rPr lang="uk-UA" dirty="0"/>
              <a:t> э</a:t>
            </a:r>
            <a:r>
              <a:rPr lang="ru-RU" dirty="0" err="1"/>
              <a:t>ндостальные</a:t>
            </a:r>
            <a:r>
              <a:rPr lang="ru-RU" dirty="0"/>
              <a:t> выемки.</a:t>
            </a:r>
          </a:p>
          <a:p>
            <a:r>
              <a:rPr lang="uk-UA" b="1" dirty="0"/>
              <a:t>МРТ  </a:t>
            </a:r>
            <a:r>
              <a:rPr lang="ru-RU" dirty="0"/>
              <a:t>идеально подходит для оценки </a:t>
            </a:r>
            <a:r>
              <a:rPr lang="ru-RU" dirty="0" err="1"/>
              <a:t>транскортикальных</a:t>
            </a:r>
            <a:r>
              <a:rPr lang="ru-RU" dirty="0"/>
              <a:t> расширений  и для демонстрации отека костного мозга и мягких тканей, который наблюдаются в значительной части случаев. Эти поражения имеют сигнал типичной хрящевой ткани:</a:t>
            </a:r>
          </a:p>
          <a:p>
            <a:pPr marL="0" indent="0">
              <a:buNone/>
            </a:pPr>
            <a:r>
              <a:rPr lang="ru-RU" dirty="0"/>
              <a:t>       Т1: очаг — самый низкий или промежуточный сигнал</a:t>
            </a:r>
          </a:p>
          <a:p>
            <a:pPr marL="0" indent="0">
              <a:buNone/>
            </a:pPr>
            <a:r>
              <a:rPr lang="ru-RU" dirty="0"/>
              <a:t>       Т2/</a:t>
            </a:r>
            <a:r>
              <a:rPr lang="ru-RU" dirty="0" err="1"/>
              <a:t>stir</a:t>
            </a:r>
            <a:r>
              <a:rPr lang="ru-RU" dirty="0"/>
              <a:t>: очаг — от среднего до высокого сигнала</a:t>
            </a:r>
            <a:endParaRPr lang="uk-UA" dirty="0"/>
          </a:p>
          <a:p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8353"/>
            <a:ext cx="6669740" cy="28326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8353"/>
            <a:ext cx="1704809" cy="52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1278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7580" y="0"/>
            <a:ext cx="8903776" cy="1356102"/>
          </a:xfrm>
        </p:spPr>
        <p:txBody>
          <a:bodyPr/>
          <a:lstStyle/>
          <a:p>
            <a:r>
              <a:rPr lang="ru-RU" sz="4000" b="1" dirty="0" err="1"/>
              <a:t>Хрящеобразующие</a:t>
            </a:r>
            <a:r>
              <a:rPr lang="ru-RU" sz="4000" b="1" dirty="0"/>
              <a:t> опухоли.</a:t>
            </a:r>
            <a:r>
              <a:rPr lang="en-US" altLang="uk-UA" sz="4400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ru-RU" altLang="uk-UA" sz="4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Х</a:t>
            </a:r>
            <a:r>
              <a:rPr lang="en-US" altLang="uk-UA" sz="4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ондромиксоидная</a:t>
            </a:r>
            <a:r>
              <a:rPr lang="en-US" altLang="uk-UA" sz="4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sz="4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фиброма</a:t>
            </a:r>
            <a:r>
              <a:rPr lang="ru-RU" altLang="uk-UA" sz="4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.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9701" y="1874904"/>
            <a:ext cx="8342299" cy="4983096"/>
          </a:xfrm>
        </p:spPr>
        <p:txBody>
          <a:bodyPr>
            <a:normAutofit/>
          </a:bodyPr>
          <a:lstStyle/>
          <a:p>
            <a:r>
              <a:rPr lang="ru-RU" b="1" dirty="0" err="1"/>
              <a:t>Хондромиксоидная</a:t>
            </a:r>
            <a:r>
              <a:rPr lang="ru-RU" b="1" dirty="0"/>
              <a:t> фиброма- </a:t>
            </a:r>
            <a:r>
              <a:rPr lang="uk-UA" dirty="0" err="1"/>
              <a:t>доброкачественная</a:t>
            </a:r>
            <a:r>
              <a:rPr lang="uk-UA" dirty="0"/>
              <a:t> </a:t>
            </a:r>
            <a:r>
              <a:rPr lang="uk-UA" dirty="0" err="1"/>
              <a:t>опу-холь</a:t>
            </a:r>
            <a:r>
              <a:rPr lang="uk-UA" dirty="0"/>
              <a:t>, </a:t>
            </a:r>
            <a:r>
              <a:rPr lang="uk-UA" dirty="0" err="1"/>
              <a:t>состоящая</a:t>
            </a:r>
            <a:r>
              <a:rPr lang="uk-UA" dirty="0"/>
              <a:t> </a:t>
            </a:r>
            <a:r>
              <a:rPr lang="uk-UA" dirty="0" err="1"/>
              <a:t>из</a:t>
            </a:r>
            <a:r>
              <a:rPr lang="uk-UA" dirty="0"/>
              <a:t> </a:t>
            </a:r>
            <a:r>
              <a:rPr lang="uk-UA" dirty="0" err="1"/>
              <a:t>веретеновидных</a:t>
            </a:r>
            <a:r>
              <a:rPr lang="uk-UA" dirty="0"/>
              <a:t> </a:t>
            </a:r>
            <a:r>
              <a:rPr lang="uk-UA" dirty="0" err="1"/>
              <a:t>или</a:t>
            </a:r>
            <a:r>
              <a:rPr lang="uk-UA" dirty="0"/>
              <a:t> </a:t>
            </a:r>
            <a:r>
              <a:rPr lang="uk-UA" dirty="0" err="1"/>
              <a:t>звездчатых</a:t>
            </a:r>
            <a:r>
              <a:rPr lang="uk-UA" dirty="0"/>
              <a:t> </a:t>
            </a:r>
            <a:r>
              <a:rPr lang="uk-UA" dirty="0" err="1"/>
              <a:t>клеток</a:t>
            </a:r>
            <a:r>
              <a:rPr lang="uk-UA" dirty="0"/>
              <a:t>,</a:t>
            </a:r>
          </a:p>
          <a:p>
            <a:pPr marL="0" indent="0">
              <a:buNone/>
            </a:pPr>
            <a:r>
              <a:rPr lang="ru-RU" dirty="0"/>
              <a:t>     находящихся в </a:t>
            </a:r>
            <a:r>
              <a:rPr lang="ru-RU" dirty="0" err="1"/>
              <a:t>миксоидной</a:t>
            </a:r>
            <a:r>
              <a:rPr lang="ru-RU" dirty="0"/>
              <a:t> или </a:t>
            </a:r>
            <a:r>
              <a:rPr lang="ru-RU" dirty="0" err="1"/>
              <a:t>хондроидной</a:t>
            </a:r>
            <a:r>
              <a:rPr lang="ru-RU" dirty="0"/>
              <a:t> строме. </a:t>
            </a:r>
          </a:p>
          <a:p>
            <a:r>
              <a:rPr lang="uk-UA" dirty="0" err="1"/>
              <a:t>Манифестирует</a:t>
            </a:r>
            <a:r>
              <a:rPr lang="uk-UA" dirty="0"/>
              <a:t> обычно в  20-30 лет. </a:t>
            </a:r>
            <a:r>
              <a:rPr lang="uk-UA" dirty="0" err="1"/>
              <a:t>Чаще</a:t>
            </a:r>
            <a:r>
              <a:rPr lang="uk-UA" dirty="0"/>
              <a:t> </a:t>
            </a:r>
            <a:r>
              <a:rPr lang="uk-UA" dirty="0" err="1"/>
              <a:t>болеют</a:t>
            </a:r>
            <a:r>
              <a:rPr lang="uk-UA" dirty="0"/>
              <a:t> </a:t>
            </a:r>
            <a:r>
              <a:rPr lang="uk-UA" dirty="0" err="1"/>
              <a:t>мужчины</a:t>
            </a:r>
            <a:r>
              <a:rPr lang="uk-UA" dirty="0"/>
              <a:t>.</a:t>
            </a:r>
            <a:r>
              <a:rPr lang="ru-RU" dirty="0"/>
              <a:t> Встречаются редко (менее 1% от всех </a:t>
            </a:r>
            <a:r>
              <a:rPr lang="uk-UA" dirty="0" err="1"/>
              <a:t>костных</a:t>
            </a:r>
            <a:r>
              <a:rPr lang="uk-UA" dirty="0"/>
              <a:t> </a:t>
            </a:r>
            <a:r>
              <a:rPr lang="uk-UA" dirty="0" err="1"/>
              <a:t>опухолей</a:t>
            </a:r>
            <a:r>
              <a:rPr lang="uk-UA" dirty="0"/>
              <a:t>).</a:t>
            </a:r>
          </a:p>
          <a:p>
            <a:r>
              <a:rPr lang="uk-UA" b="1" dirty="0" err="1"/>
              <a:t>Локализация</a:t>
            </a:r>
            <a:r>
              <a:rPr lang="uk-UA" b="1" dirty="0"/>
              <a:t> –</a:t>
            </a:r>
            <a:r>
              <a:rPr lang="uk-UA" dirty="0" err="1"/>
              <a:t>метадиафизы</a:t>
            </a:r>
            <a:r>
              <a:rPr lang="uk-UA" dirty="0"/>
              <a:t> </a:t>
            </a:r>
            <a:r>
              <a:rPr lang="uk-UA" dirty="0" err="1"/>
              <a:t>длинных</a:t>
            </a:r>
            <a:r>
              <a:rPr lang="uk-UA" dirty="0"/>
              <a:t> </a:t>
            </a:r>
            <a:r>
              <a:rPr lang="uk-UA" dirty="0" err="1"/>
              <a:t>трубчатых</a:t>
            </a:r>
            <a:r>
              <a:rPr lang="uk-UA" dirty="0"/>
              <a:t> костей,  </a:t>
            </a:r>
            <a:r>
              <a:rPr lang="uk-UA" dirty="0" err="1"/>
              <a:t>главным</a:t>
            </a:r>
            <a:r>
              <a:rPr lang="uk-UA" dirty="0"/>
              <a:t> образом </a:t>
            </a:r>
            <a:r>
              <a:rPr lang="uk-UA" dirty="0" err="1"/>
              <a:t>большеберцовой</a:t>
            </a:r>
            <a:r>
              <a:rPr lang="uk-UA" dirty="0"/>
              <a:t>. </a:t>
            </a:r>
            <a:r>
              <a:rPr lang="uk-UA" dirty="0" err="1"/>
              <a:t>Возможно</a:t>
            </a:r>
            <a:r>
              <a:rPr lang="uk-UA" dirty="0"/>
              <a:t>  по</a:t>
            </a:r>
            <a:r>
              <a:rPr lang="ru-RU" dirty="0"/>
              <a:t>раже-</a:t>
            </a:r>
            <a:r>
              <a:rPr lang="ru-RU" dirty="0" err="1"/>
              <a:t>ние</a:t>
            </a:r>
            <a:r>
              <a:rPr lang="ru-RU" dirty="0"/>
              <a:t> верхней трети голени (25%), мелкие трубчатые кости, бедро, таз.</a:t>
            </a:r>
          </a:p>
          <a:p>
            <a:r>
              <a:rPr lang="uk-UA" b="1" dirty="0" err="1"/>
              <a:t>Лечение</a:t>
            </a:r>
            <a:r>
              <a:rPr lang="uk-UA" b="1" dirty="0"/>
              <a:t>: </a:t>
            </a:r>
            <a:r>
              <a:rPr lang="uk-UA" dirty="0" err="1"/>
              <a:t>широкое</a:t>
            </a:r>
            <a:r>
              <a:rPr lang="uk-UA" dirty="0"/>
              <a:t> </a:t>
            </a:r>
            <a:r>
              <a:rPr lang="uk-UA" dirty="0" err="1"/>
              <a:t>иссечение</a:t>
            </a:r>
            <a:r>
              <a:rPr lang="uk-UA" dirty="0"/>
              <a:t> </a:t>
            </a:r>
            <a:r>
              <a:rPr lang="uk-UA" dirty="0" err="1"/>
              <a:t>обеспечивает</a:t>
            </a:r>
            <a:r>
              <a:rPr lang="uk-UA" dirty="0"/>
              <a:t> </a:t>
            </a:r>
            <a:r>
              <a:rPr lang="uk-UA" dirty="0" err="1"/>
              <a:t>безрецидив-ное</a:t>
            </a:r>
            <a:r>
              <a:rPr lang="uk-UA" dirty="0"/>
              <a:t> </a:t>
            </a:r>
            <a:r>
              <a:rPr lang="uk-UA" dirty="0" err="1"/>
              <a:t>излечение</a:t>
            </a:r>
            <a:r>
              <a:rPr lang="uk-UA" dirty="0"/>
              <a:t>. </a:t>
            </a:r>
          </a:p>
          <a:p>
            <a:r>
              <a:rPr lang="uk-UA" b="1" dirty="0"/>
              <a:t>Прогноз </a:t>
            </a:r>
            <a:r>
              <a:rPr lang="uk-UA" dirty="0" err="1"/>
              <a:t>благоприятный</a:t>
            </a:r>
            <a:r>
              <a:rPr lang="uk-UA" dirty="0"/>
              <a:t>.</a:t>
            </a:r>
            <a:endParaRPr lang="ru-RU" dirty="0"/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5" y="1473964"/>
            <a:ext cx="3702208" cy="53840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5" y="1473964"/>
            <a:ext cx="1927646" cy="59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502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7580" y="0"/>
            <a:ext cx="8903776" cy="1356102"/>
          </a:xfrm>
        </p:spPr>
        <p:txBody>
          <a:bodyPr/>
          <a:lstStyle/>
          <a:p>
            <a:r>
              <a:rPr lang="ru-RU" sz="4000" b="1" dirty="0" err="1"/>
              <a:t>Хрящеобразующие</a:t>
            </a:r>
            <a:r>
              <a:rPr lang="ru-RU" sz="4000" b="1" dirty="0"/>
              <a:t> опухоли.</a:t>
            </a:r>
            <a:r>
              <a:rPr lang="en-US" altLang="uk-UA" sz="4400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ru-RU" altLang="uk-UA" sz="4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Х</a:t>
            </a:r>
            <a:r>
              <a:rPr lang="en-US" altLang="uk-UA" sz="4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ондромиксоидная</a:t>
            </a:r>
            <a:r>
              <a:rPr lang="en-US" altLang="uk-UA" sz="4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sz="4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фиброма</a:t>
            </a:r>
            <a:r>
              <a:rPr lang="ru-RU" altLang="uk-UA" sz="4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.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51172" y="1356102"/>
            <a:ext cx="7740827" cy="55018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dirty="0" err="1"/>
              <a:t>Рентгенограмма</a:t>
            </a:r>
            <a:r>
              <a:rPr lang="uk-UA" dirty="0"/>
              <a:t>:  </a:t>
            </a:r>
            <a:r>
              <a:rPr lang="uk-UA" dirty="0" err="1"/>
              <a:t>четко</a:t>
            </a:r>
            <a:r>
              <a:rPr lang="uk-UA" dirty="0"/>
              <a:t> </a:t>
            </a:r>
            <a:r>
              <a:rPr lang="uk-UA" dirty="0" err="1"/>
              <a:t>очерченный</a:t>
            </a:r>
            <a:r>
              <a:rPr lang="uk-UA" dirty="0"/>
              <a:t> </a:t>
            </a:r>
            <a:r>
              <a:rPr lang="uk-UA" dirty="0" err="1"/>
              <a:t>неправильной</a:t>
            </a:r>
            <a:r>
              <a:rPr lang="uk-UA" dirty="0"/>
              <a:t> </a:t>
            </a:r>
            <a:r>
              <a:rPr lang="ru-RU" dirty="0" err="1"/>
              <a:t>овоидной</a:t>
            </a:r>
            <a:r>
              <a:rPr lang="ru-RU" dirty="0"/>
              <a:t> формы  </a:t>
            </a:r>
            <a:r>
              <a:rPr lang="ru-RU" dirty="0" err="1"/>
              <a:t>эксцентрич</a:t>
            </a:r>
            <a:r>
              <a:rPr lang="ru-RU" dirty="0"/>
              <a:t>- </a:t>
            </a:r>
            <a:r>
              <a:rPr lang="ru-RU" dirty="0" err="1"/>
              <a:t>ный</a:t>
            </a:r>
            <a:r>
              <a:rPr lang="ru-RU" dirty="0"/>
              <a:t> деструктивный очаг с  фестончатыми </a:t>
            </a:r>
            <a:r>
              <a:rPr lang="uk-UA" dirty="0"/>
              <a:t>контурами , </a:t>
            </a:r>
            <a:r>
              <a:rPr lang="uk-UA" dirty="0" err="1"/>
              <a:t>яче-истой</a:t>
            </a:r>
            <a:r>
              <a:rPr lang="uk-UA" dirty="0"/>
              <a:t> </a:t>
            </a:r>
            <a:r>
              <a:rPr lang="uk-UA" dirty="0" err="1"/>
              <a:t>структурой</a:t>
            </a:r>
            <a:r>
              <a:rPr lang="uk-UA" dirty="0"/>
              <a:t>. </a:t>
            </a:r>
            <a:r>
              <a:rPr lang="uk-UA" dirty="0" err="1"/>
              <a:t>Кортикальный</a:t>
            </a:r>
            <a:r>
              <a:rPr lang="uk-UA" dirty="0"/>
              <a:t> </a:t>
            </a:r>
            <a:r>
              <a:rPr lang="uk-UA" dirty="0" err="1"/>
              <a:t>слой</a:t>
            </a:r>
            <a:r>
              <a:rPr lang="uk-UA" dirty="0"/>
              <a:t> </a:t>
            </a:r>
            <a:r>
              <a:rPr lang="uk-UA" dirty="0" err="1"/>
              <a:t>постепенно</a:t>
            </a:r>
            <a:r>
              <a:rPr lang="uk-UA" dirty="0"/>
              <a:t> </a:t>
            </a:r>
            <a:r>
              <a:rPr lang="uk-UA" dirty="0" err="1"/>
              <a:t>истон-чается</a:t>
            </a:r>
            <a:r>
              <a:rPr lang="uk-UA" dirty="0"/>
              <a:t>, </a:t>
            </a:r>
            <a:r>
              <a:rPr lang="uk-UA" dirty="0" err="1"/>
              <a:t>периостальная</a:t>
            </a:r>
            <a:r>
              <a:rPr lang="uk-UA" dirty="0"/>
              <a:t> </a:t>
            </a:r>
            <a:r>
              <a:rPr lang="uk-UA" dirty="0" err="1"/>
              <a:t>реакция</a:t>
            </a:r>
            <a:r>
              <a:rPr lang="uk-UA" dirty="0"/>
              <a:t> не </a:t>
            </a:r>
            <a:r>
              <a:rPr lang="uk-UA" dirty="0" err="1"/>
              <a:t>свойствена</a:t>
            </a:r>
            <a:r>
              <a:rPr lang="uk-UA" dirty="0"/>
              <a:t>.</a:t>
            </a:r>
          </a:p>
          <a:p>
            <a:r>
              <a:rPr lang="ru-RU" dirty="0"/>
              <a:t>На</a:t>
            </a:r>
            <a:r>
              <a:rPr lang="ru-RU" b="1" dirty="0"/>
              <a:t> КТ </a:t>
            </a:r>
            <a:r>
              <a:rPr lang="ru-RU" dirty="0"/>
              <a:t>(слева внизу) представлен тот же пациент, что и на </a:t>
            </a:r>
            <a:r>
              <a:rPr lang="uk-UA" dirty="0"/>
              <a:t>рентгенограмме.</a:t>
            </a:r>
          </a:p>
          <a:p>
            <a:r>
              <a:rPr lang="ru-RU" b="1" dirty="0"/>
              <a:t>МРТ (справа внизу)</a:t>
            </a:r>
            <a:r>
              <a:rPr lang="ru-RU" dirty="0"/>
              <a:t> характеристики  не специфичные, </a:t>
            </a:r>
            <a:endParaRPr lang="ru-RU" b="1" dirty="0"/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1" y="1356102"/>
            <a:ext cx="2990258" cy="28937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0546"/>
            <a:ext cx="4451173" cy="31581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25365"/>
            <a:ext cx="1673034" cy="51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0393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156" y="0"/>
            <a:ext cx="10392199" cy="1098817"/>
          </a:xfrm>
        </p:spPr>
        <p:txBody>
          <a:bodyPr/>
          <a:lstStyle/>
          <a:p>
            <a:r>
              <a:rPr lang="ru-RU" altLang="uk-UA" sz="4000" b="1" dirty="0">
                <a:latin typeface="Algerian" panose="04020705040A02060702" pitchFamily="82" charset="0"/>
                <a:cs typeface="Times New Roman" panose="02020603050405020304" pitchFamily="18" charset="0"/>
              </a:rPr>
              <a:t>Х</a:t>
            </a:r>
            <a:r>
              <a:rPr lang="en-US" altLang="uk-UA" sz="40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ондросаркома</a:t>
            </a:r>
            <a:r>
              <a:rPr lang="ru-RU" altLang="uk-UA" sz="4000" b="1" dirty="0">
                <a:latin typeface="Algerian" panose="04020705040A02060702" pitchFamily="82" charset="0"/>
                <a:cs typeface="Times New Roman" panose="02020603050405020304" pitchFamily="18" charset="0"/>
              </a:rPr>
              <a:t>.</a:t>
            </a:r>
            <a:r>
              <a:rPr lang="ru-RU" sz="4000" b="1" dirty="0"/>
              <a:t> </a:t>
            </a:r>
            <a:r>
              <a:rPr lang="ru-RU" sz="3600" b="1" dirty="0" err="1"/>
              <a:t>Хрящеобразующие</a:t>
            </a:r>
            <a:r>
              <a:rPr lang="ru-RU" sz="3600" b="1" dirty="0"/>
              <a:t> опухоли</a:t>
            </a:r>
            <a:r>
              <a:rPr lang="ru-RU" sz="4400" b="1" dirty="0"/>
              <a:t>.</a:t>
            </a:r>
            <a:r>
              <a:rPr lang="en-US" altLang="uk-UA" sz="4800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60156" y="1221761"/>
            <a:ext cx="7857565" cy="5636239"/>
          </a:xfrm>
        </p:spPr>
        <p:txBody>
          <a:bodyPr>
            <a:normAutofit lnSpcReduction="10000"/>
          </a:bodyPr>
          <a:lstStyle/>
          <a:p>
            <a:r>
              <a:rPr lang="ru-RU" sz="1800" b="1" dirty="0"/>
              <a:t> </a:t>
            </a:r>
            <a:r>
              <a:rPr lang="ru-RU" sz="1800" b="1" dirty="0" err="1"/>
              <a:t>Хондросаркома</a:t>
            </a:r>
            <a:r>
              <a:rPr lang="ru-RU" sz="1800" b="1" dirty="0"/>
              <a:t>- </a:t>
            </a:r>
            <a:r>
              <a:rPr lang="ru-RU" sz="1800" dirty="0"/>
              <a:t>злокачественная опухоль кости, продуцирующая хрящ. В 2/3 случаев поражаются плоские </a:t>
            </a:r>
            <a:r>
              <a:rPr lang="ru-RU" sz="1800" dirty="0" err="1"/>
              <a:t>кости,проксимальные</a:t>
            </a:r>
            <a:r>
              <a:rPr lang="ru-RU" sz="1800" dirty="0"/>
              <a:t> </a:t>
            </a:r>
            <a:r>
              <a:rPr lang="ru-RU" sz="1800" dirty="0" err="1"/>
              <a:t>метафизы</a:t>
            </a:r>
            <a:r>
              <a:rPr lang="ru-RU" sz="1800" dirty="0"/>
              <a:t> конечностей.</a:t>
            </a:r>
          </a:p>
          <a:p>
            <a:r>
              <a:rPr lang="ru-RU" sz="1800" b="1" dirty="0"/>
              <a:t>Типичное представление</a:t>
            </a:r>
            <a:r>
              <a:rPr lang="ru-RU" sz="1800" dirty="0"/>
              <a:t>: крупное </a:t>
            </a:r>
            <a:r>
              <a:rPr lang="ru-RU" sz="1800" dirty="0" err="1"/>
              <a:t>остеолитическое</a:t>
            </a:r>
            <a:r>
              <a:rPr lang="ru-RU" sz="1800" dirty="0"/>
              <a:t> поражение с скручиванием внутренней кортикального слоя  кольцами и дугами или </a:t>
            </a:r>
            <a:r>
              <a:rPr lang="ru-RU" sz="1800" dirty="0" err="1"/>
              <a:t>кальцификации</a:t>
            </a:r>
            <a:r>
              <a:rPr lang="ru-RU" sz="1800" dirty="0"/>
              <a:t>  по типу поп-корна у пожилых пациентов с болезненным отеком.</a:t>
            </a:r>
          </a:p>
          <a:p>
            <a:r>
              <a:rPr lang="ru-RU" sz="1800" b="1" dirty="0" err="1"/>
              <a:t>Секвестральная</a:t>
            </a:r>
            <a:r>
              <a:rPr lang="ru-RU" sz="1800" b="1" dirty="0"/>
              <a:t> </a:t>
            </a:r>
            <a:r>
              <a:rPr lang="ru-RU" sz="1800" b="1" dirty="0" err="1"/>
              <a:t>хондросаркома</a:t>
            </a:r>
            <a:r>
              <a:rPr lang="ru-RU" sz="1800" b="1" dirty="0"/>
              <a:t> </a:t>
            </a:r>
            <a:r>
              <a:rPr lang="ru-RU" sz="1800" dirty="0"/>
              <a:t>является наиболее распространенной и </a:t>
            </a:r>
            <a:r>
              <a:rPr lang="ru-RU" sz="1800" b="1" dirty="0"/>
              <a:t>возникает из </a:t>
            </a:r>
            <a:r>
              <a:rPr lang="ru-RU" sz="1800" b="1" dirty="0" err="1"/>
              <a:t>энхондромы</a:t>
            </a:r>
            <a:r>
              <a:rPr lang="ru-RU" sz="1800" b="1" dirty="0"/>
              <a:t> </a:t>
            </a:r>
            <a:r>
              <a:rPr lang="ru-RU" sz="1800" dirty="0"/>
              <a:t>или </a:t>
            </a:r>
            <a:r>
              <a:rPr lang="ru-RU" sz="1800" b="1" dirty="0" err="1"/>
              <a:t>остеохондромы</a:t>
            </a:r>
            <a:r>
              <a:rPr lang="ru-RU" sz="1800" dirty="0"/>
              <a:t>.</a:t>
            </a:r>
          </a:p>
          <a:p>
            <a:r>
              <a:rPr lang="ru-RU" sz="1800" dirty="0"/>
              <a:t>Пациенты с множественными </a:t>
            </a:r>
            <a:r>
              <a:rPr lang="ru-RU" sz="1800" dirty="0" err="1"/>
              <a:t>энхондромами</a:t>
            </a:r>
            <a:r>
              <a:rPr lang="ru-RU" sz="1800" dirty="0"/>
              <a:t> ( такими как болезнь </a:t>
            </a:r>
            <a:r>
              <a:rPr lang="ru-RU" sz="1800" dirty="0" err="1"/>
              <a:t>Ольера</a:t>
            </a:r>
            <a:r>
              <a:rPr lang="ru-RU" sz="1800" dirty="0"/>
              <a:t> и синдром </a:t>
            </a:r>
            <a:r>
              <a:rPr lang="ru-RU" sz="1800" dirty="0" err="1"/>
              <a:t>Мафуччи</a:t>
            </a:r>
            <a:r>
              <a:rPr lang="ru-RU" sz="1800" dirty="0"/>
              <a:t>) подвержены риску.</a:t>
            </a:r>
          </a:p>
          <a:p>
            <a:r>
              <a:rPr lang="ru-RU" sz="1800" dirty="0"/>
              <a:t>Низкодифференцированная форма опухоли не может быть достоверно отделена  от </a:t>
            </a:r>
            <a:r>
              <a:rPr lang="ru-RU" sz="1800" dirty="0" err="1"/>
              <a:t>энхондромы</a:t>
            </a:r>
            <a:r>
              <a:rPr lang="ru-RU" sz="1800" dirty="0"/>
              <a:t>  на основании  только на результатах визуализации.</a:t>
            </a:r>
          </a:p>
          <a:p>
            <a:r>
              <a:rPr lang="ru-RU" sz="1800" dirty="0"/>
              <a:t>Высокодифференцированная форма  опухоли может про-являться как агрессивное плохо отграниченное  поражение с расширением в мягкие ткани.</a:t>
            </a:r>
          </a:p>
          <a:p>
            <a:endParaRPr lang="uk-UA" sz="1800" dirty="0"/>
          </a:p>
        </p:txBody>
      </p:sp>
      <p:pic>
        <p:nvPicPr>
          <p:cNvPr id="8196" name="Picture 4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6" y="1403036"/>
            <a:ext cx="4191000" cy="527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9004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156" y="0"/>
            <a:ext cx="10392199" cy="1098817"/>
          </a:xfrm>
        </p:spPr>
        <p:txBody>
          <a:bodyPr/>
          <a:lstStyle/>
          <a:p>
            <a:r>
              <a:rPr lang="ru-RU" altLang="uk-UA" sz="4000" b="1" dirty="0">
                <a:latin typeface="Algerian" panose="04020705040A02060702" pitchFamily="82" charset="0"/>
                <a:cs typeface="Times New Roman" panose="02020603050405020304" pitchFamily="18" charset="0"/>
              </a:rPr>
              <a:t>Х</a:t>
            </a:r>
            <a:r>
              <a:rPr lang="en-US" altLang="uk-UA" sz="40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ондросаркома</a:t>
            </a:r>
            <a:r>
              <a:rPr lang="ru-RU" altLang="uk-UA" sz="4000" b="1" dirty="0">
                <a:latin typeface="Algerian" panose="04020705040A02060702" pitchFamily="82" charset="0"/>
                <a:cs typeface="Times New Roman" panose="02020603050405020304" pitchFamily="18" charset="0"/>
              </a:rPr>
              <a:t>.</a:t>
            </a:r>
            <a:r>
              <a:rPr lang="ru-RU" sz="4000" b="1" dirty="0"/>
              <a:t> </a:t>
            </a:r>
            <a:r>
              <a:rPr lang="ru-RU" sz="3600" b="1" dirty="0" err="1"/>
              <a:t>Хрящеобразующие</a:t>
            </a:r>
            <a:r>
              <a:rPr lang="ru-RU" sz="3600" b="1" dirty="0"/>
              <a:t> опухоли</a:t>
            </a:r>
            <a:r>
              <a:rPr lang="ru-RU" sz="4400" b="1" dirty="0"/>
              <a:t>.</a:t>
            </a:r>
            <a:r>
              <a:rPr lang="en-US" altLang="uk-UA" sz="4800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60156" y="1221761"/>
            <a:ext cx="7857565" cy="5636239"/>
          </a:xfrm>
        </p:spPr>
        <p:txBody>
          <a:bodyPr>
            <a:normAutofit/>
          </a:bodyPr>
          <a:lstStyle/>
          <a:p>
            <a:r>
              <a:rPr lang="ru-RU" sz="1800" b="1" dirty="0"/>
              <a:t> Рентгенограмма слева</a:t>
            </a:r>
            <a:r>
              <a:rPr lang="ru-RU" sz="1800" dirty="0"/>
              <a:t>: Литическое поражение в фаланге с нерегулярным разрушением кортикального слоя кости  и расширение мягких тканей должно вызвать подозрение на </a:t>
            </a:r>
            <a:r>
              <a:rPr lang="ru-RU" sz="1800" b="1" dirty="0" err="1"/>
              <a:t>хондросаркому</a:t>
            </a:r>
            <a:r>
              <a:rPr lang="ru-RU" sz="1800" dirty="0"/>
              <a:t>. </a:t>
            </a:r>
            <a:br>
              <a:rPr lang="ru-RU" sz="1800" dirty="0"/>
            </a:br>
            <a:r>
              <a:rPr lang="ru-RU" sz="1800" b="1" dirty="0"/>
              <a:t>Рентгенограмма справа </a:t>
            </a:r>
            <a:r>
              <a:rPr lang="ru-RU" sz="1800" dirty="0"/>
              <a:t>: Литическое поражение внутри пястной кости увеличением ее объема с  (или без) наличия </a:t>
            </a:r>
            <a:r>
              <a:rPr lang="ru-RU" sz="1800" dirty="0" err="1"/>
              <a:t>кальцификации</a:t>
            </a:r>
            <a:r>
              <a:rPr lang="ru-RU" sz="1800" dirty="0"/>
              <a:t>, с  (или без)  нарушения  кортикального слоя нередко происходит при  </a:t>
            </a:r>
            <a:r>
              <a:rPr lang="ru-RU" sz="1800" b="1" dirty="0" err="1"/>
              <a:t>хондросаркоме</a:t>
            </a:r>
            <a:r>
              <a:rPr lang="ru-RU" sz="1800" dirty="0"/>
              <a:t>. </a:t>
            </a:r>
          </a:p>
          <a:p>
            <a:endParaRPr lang="ru-RU" sz="1800" dirty="0"/>
          </a:p>
          <a:p>
            <a:r>
              <a:rPr lang="ru-RU" sz="1800" dirty="0"/>
              <a:t>Для  более или менее вероятной диагностики </a:t>
            </a:r>
            <a:r>
              <a:rPr lang="ru-RU" sz="1800" dirty="0" err="1"/>
              <a:t>хондросаркомы</a:t>
            </a:r>
            <a:r>
              <a:rPr lang="ru-RU" sz="1800" dirty="0"/>
              <a:t> могут быть полезными дополнительная МР-визуализация и костная </a:t>
            </a:r>
            <a:r>
              <a:rPr lang="ru-RU" sz="1800" dirty="0" err="1"/>
              <a:t>сцинтиграфия</a:t>
            </a:r>
            <a:r>
              <a:rPr lang="ru-RU" sz="1800" dirty="0"/>
              <a:t>.</a:t>
            </a:r>
          </a:p>
          <a:p>
            <a:pPr marL="0" indent="0">
              <a:buNone/>
            </a:pPr>
            <a:endParaRPr lang="ru-RU" sz="1800" dirty="0"/>
          </a:p>
          <a:p>
            <a:r>
              <a:rPr lang="ru-RU" sz="1800" dirty="0"/>
              <a:t>На всех трех рентгенограммах </a:t>
            </a:r>
            <a:r>
              <a:rPr lang="ru-RU" sz="1800" dirty="0" err="1"/>
              <a:t>хондросаркома</a:t>
            </a:r>
            <a:r>
              <a:rPr lang="ru-RU" sz="1800" dirty="0"/>
              <a:t>.</a:t>
            </a:r>
            <a:endParaRPr lang="uk-UA" sz="1800" dirty="0"/>
          </a:p>
        </p:txBody>
      </p:sp>
      <p:pic>
        <p:nvPicPr>
          <p:cNvPr id="8194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6" y="1294631"/>
            <a:ext cx="4191000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6" y="4638674"/>
            <a:ext cx="4191000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6" y="3949705"/>
            <a:ext cx="4191000" cy="70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2129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8296" y="0"/>
            <a:ext cx="9454055" cy="1675119"/>
          </a:xfrm>
        </p:spPr>
        <p:txBody>
          <a:bodyPr/>
          <a:lstStyle/>
          <a:p>
            <a:r>
              <a:rPr lang="ru-RU" b="1" dirty="0"/>
              <a:t>Классификация опухолей </a:t>
            </a:r>
            <a:r>
              <a:rPr lang="ru-RU" altLang="uk-UA" sz="4400" b="1" i="1" dirty="0">
                <a:latin typeface="Algerian" panose="04020705040A02060702" pitchFamily="82" charset="0"/>
                <a:cs typeface="Arial" panose="020B0604020202020204" pitchFamily="34" charset="0"/>
              </a:rPr>
              <a:t>Соединительнотканные опухоли</a:t>
            </a:r>
            <a:br>
              <a:rPr lang="en-US" altLang="uk-UA" sz="4400" dirty="0">
                <a:latin typeface="Algerian" panose="04020705040A02060702" pitchFamily="82" charset="0"/>
                <a:cs typeface="Times New Roman" panose="02020603050405020304" pitchFamily="18" charset="0"/>
              </a:rPr>
            </a:b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261" y="2320578"/>
            <a:ext cx="12076739" cy="1982480"/>
          </a:xfrm>
        </p:spPr>
        <p:txBody>
          <a:bodyPr>
            <a:normAutofit/>
          </a:bodyPr>
          <a:lstStyle/>
          <a:p>
            <a:pPr marL="0" indent="0" eaLnBrk="0" hangingPunct="0">
              <a:buNone/>
            </a:pPr>
            <a:r>
              <a:rPr lang="ru-RU" altLang="uk-UA" sz="1800" dirty="0">
                <a:cs typeface="Times New Roman" panose="02020603050405020304" pitchFamily="18" charset="0"/>
              </a:rPr>
              <a:t>    </a:t>
            </a:r>
            <a:r>
              <a:rPr lang="ru-RU" altLang="uk-UA" sz="2400" b="1" dirty="0">
                <a:cs typeface="Times New Roman" panose="02020603050405020304" pitchFamily="18" charset="0"/>
              </a:rPr>
              <a:t>Доброкачественные                             Злокачественные</a:t>
            </a:r>
          </a:p>
          <a:p>
            <a:pPr marL="0" indent="0" eaLnBrk="0" hangingPunct="0">
              <a:buNone/>
            </a:pPr>
            <a:r>
              <a:rPr lang="ru-RU" altLang="uk-UA" sz="2400" dirty="0">
                <a:cs typeface="Times New Roman" panose="02020603050405020304" pitchFamily="18" charset="0"/>
              </a:rPr>
              <a:t>- </a:t>
            </a:r>
            <a:r>
              <a:rPr lang="en-US" altLang="uk-UA" sz="2400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неоссифицирующая</a:t>
            </a:r>
            <a:r>
              <a:rPr lang="en-US" altLang="uk-UA" sz="2400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sz="2400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фиброма</a:t>
            </a:r>
            <a:r>
              <a:rPr lang="ru-RU" altLang="uk-UA" sz="2400" dirty="0">
                <a:cs typeface="Times New Roman" panose="02020603050405020304" pitchFamily="18" charset="0"/>
              </a:rPr>
              <a:t>               -</a:t>
            </a:r>
            <a:r>
              <a:rPr lang="en-US" altLang="uk-UA" sz="2400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злокачественная</a:t>
            </a:r>
            <a:r>
              <a:rPr lang="en-US" altLang="uk-UA" sz="2400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sz="2400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фиброзная</a:t>
            </a:r>
            <a:r>
              <a:rPr lang="en-US" altLang="uk-UA" sz="2400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>
                <a:latin typeface="Algerian" panose="04020705040A02060702" pitchFamily="82" charset="0"/>
                <a:cs typeface="Times New Roman" panose="02020603050405020304" pitchFamily="18" charset="0"/>
              </a:rPr>
              <a:t>  </a:t>
            </a:r>
            <a:r>
              <a:rPr lang="en-US" altLang="uk-UA" sz="2400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гистиоцитома</a:t>
            </a:r>
            <a:endParaRPr lang="ru-RU" altLang="uk-UA" sz="2400" dirty="0">
              <a:cs typeface="Times New Roman" panose="02020603050405020304" pitchFamily="18" charset="0"/>
            </a:endParaRPr>
          </a:p>
          <a:p>
            <a:pPr marL="0" indent="0" eaLnBrk="0" hangingPunct="0">
              <a:buNone/>
            </a:pPr>
            <a:r>
              <a:rPr lang="ru-RU" altLang="uk-UA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-</a:t>
            </a:r>
            <a:r>
              <a:rPr lang="en-US" altLang="uk-UA" sz="2400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sz="2400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ксантофиброма</a:t>
            </a:r>
            <a:r>
              <a:rPr lang="ru-RU" altLang="uk-UA" sz="2400" dirty="0">
                <a:cs typeface="Times New Roman" panose="02020603050405020304" pitchFamily="18" charset="0"/>
              </a:rPr>
              <a:t>                                      -</a:t>
            </a:r>
            <a:r>
              <a:rPr lang="en-US" altLang="uk-UA" sz="2400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sz="2400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фибросаркома</a:t>
            </a:r>
            <a:endParaRPr lang="en-US" altLang="uk-UA" sz="2400" dirty="0">
              <a:latin typeface="Algerian" panose="04020705040A02060702" pitchFamily="82" charset="0"/>
              <a:cs typeface="Times New Roman" panose="02020603050405020304" pitchFamily="18" charset="0"/>
            </a:endParaRPr>
          </a:p>
          <a:p>
            <a:pPr eaLnBrk="0" hangingPunct="0"/>
            <a:endParaRPr lang="en-US" altLang="uk-UA" sz="2400" dirty="0">
              <a:latin typeface="Algerian" panose="04020705040A02060702" pitchFamily="82" charset="0"/>
              <a:cs typeface="Times New Roman" panose="02020603050405020304" pitchFamily="18" charset="0"/>
            </a:endParaRPr>
          </a:p>
          <a:p>
            <a:pPr eaLnBrk="0" hangingPunct="0"/>
            <a:endParaRPr lang="en-US" altLang="uk-UA" sz="1800" dirty="0"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15945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739" y="54244"/>
            <a:ext cx="10360617" cy="1301858"/>
          </a:xfrm>
        </p:spPr>
        <p:txBody>
          <a:bodyPr/>
          <a:lstStyle/>
          <a:p>
            <a:r>
              <a:rPr lang="ru-RU" altLang="uk-UA" sz="4000" b="1" dirty="0">
                <a:latin typeface="Algerian" panose="04020705040A02060702" pitchFamily="82" charset="0"/>
                <a:cs typeface="Times New Roman" panose="02020603050405020304" pitchFamily="18" charset="0"/>
              </a:rPr>
              <a:t>Н</a:t>
            </a:r>
            <a:r>
              <a:rPr lang="en-US" altLang="uk-UA" sz="40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еоссифицирующая</a:t>
            </a:r>
            <a:r>
              <a:rPr lang="en-US" altLang="uk-UA" sz="40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sz="40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фиброма</a:t>
            </a:r>
            <a:r>
              <a:rPr lang="ru-RU" altLang="uk-UA" sz="4000" b="1" dirty="0">
                <a:latin typeface="Algerian" panose="04020705040A02060702" pitchFamily="82" charset="0"/>
                <a:cs typeface="Times New Roman" panose="02020603050405020304" pitchFamily="18" charset="0"/>
              </a:rPr>
              <a:t>.</a:t>
            </a:r>
            <a:r>
              <a:rPr lang="en-US" altLang="uk-UA" sz="4000" b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4000" b="1" i="1" dirty="0">
                <a:latin typeface="Algerian" panose="04020705040A02060702" pitchFamily="82" charset="0"/>
                <a:cs typeface="Arial" panose="020B0604020202020204" pitchFamily="34" charset="0"/>
              </a:rPr>
              <a:t>Соединительнотканные  опухоли.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6542" y="1428612"/>
            <a:ext cx="8175812" cy="5429388"/>
          </a:xfrm>
        </p:spPr>
        <p:txBody>
          <a:bodyPr>
            <a:normAutofit fontScale="92500" lnSpcReduction="20000"/>
          </a:bodyPr>
          <a:lstStyle/>
          <a:p>
            <a:r>
              <a:rPr lang="uk-UA" b="1" dirty="0" err="1"/>
              <a:t>Неоссифицирующая</a:t>
            </a:r>
            <a:r>
              <a:rPr lang="uk-UA" b="1" dirty="0"/>
              <a:t> </a:t>
            </a:r>
            <a:r>
              <a:rPr lang="uk-UA" b="1" dirty="0" err="1"/>
              <a:t>фиброма-</a:t>
            </a:r>
            <a:r>
              <a:rPr lang="uk-UA" dirty="0" err="1"/>
              <a:t>кортикальный</a:t>
            </a:r>
            <a:r>
              <a:rPr lang="uk-UA" dirty="0"/>
              <a:t> </a:t>
            </a:r>
            <a:r>
              <a:rPr lang="uk-UA" dirty="0" err="1"/>
              <a:t>фиброзный</a:t>
            </a:r>
            <a:r>
              <a:rPr lang="uk-UA" dirty="0"/>
              <a:t> дефект- </a:t>
            </a:r>
            <a:r>
              <a:rPr lang="uk-UA" dirty="0" err="1"/>
              <a:t>наиболее</a:t>
            </a:r>
            <a:r>
              <a:rPr lang="uk-UA" dirty="0"/>
              <a:t> часто </a:t>
            </a:r>
            <a:r>
              <a:rPr lang="uk-UA" dirty="0" err="1"/>
              <a:t>встречается</a:t>
            </a:r>
            <a:r>
              <a:rPr lang="uk-UA" dirty="0"/>
              <a:t> </a:t>
            </a:r>
            <a:r>
              <a:rPr lang="uk-UA" dirty="0" err="1"/>
              <a:t>среди</a:t>
            </a:r>
            <a:r>
              <a:rPr lang="uk-UA" dirty="0"/>
              <a:t> добро-</a:t>
            </a:r>
            <a:r>
              <a:rPr lang="uk-UA" dirty="0" err="1"/>
              <a:t>качественных</a:t>
            </a:r>
            <a:r>
              <a:rPr lang="uk-UA" dirty="0"/>
              <a:t> </a:t>
            </a:r>
            <a:r>
              <a:rPr lang="uk-UA" dirty="0" err="1"/>
              <a:t>новообразований</a:t>
            </a:r>
            <a:r>
              <a:rPr lang="uk-UA" dirty="0"/>
              <a:t> </a:t>
            </a:r>
            <a:r>
              <a:rPr lang="uk-UA" dirty="0" err="1"/>
              <a:t>соединительнотканной</a:t>
            </a:r>
            <a:r>
              <a:rPr lang="uk-UA" dirty="0"/>
              <a:t> </a:t>
            </a:r>
            <a:r>
              <a:rPr lang="uk-UA" dirty="0" err="1"/>
              <a:t>природы</a:t>
            </a:r>
            <a:r>
              <a:rPr lang="uk-UA" dirty="0"/>
              <a:t>. </a:t>
            </a:r>
            <a:r>
              <a:rPr lang="uk-UA" dirty="0" err="1"/>
              <a:t>Существует</a:t>
            </a:r>
            <a:r>
              <a:rPr lang="uk-UA" dirty="0"/>
              <a:t> </a:t>
            </a:r>
            <a:r>
              <a:rPr lang="uk-UA" dirty="0" err="1"/>
              <a:t>мнение</a:t>
            </a:r>
            <a:r>
              <a:rPr lang="uk-UA" dirty="0"/>
              <a:t>, </a:t>
            </a:r>
            <a:r>
              <a:rPr lang="uk-UA" dirty="0" err="1"/>
              <a:t>что</a:t>
            </a:r>
            <a:r>
              <a:rPr lang="uk-UA" dirty="0"/>
              <a:t> </a:t>
            </a:r>
            <a:r>
              <a:rPr lang="uk-UA" dirty="0" err="1"/>
              <a:t>неоссифицирующая</a:t>
            </a:r>
            <a:r>
              <a:rPr lang="uk-UA" dirty="0"/>
              <a:t>   </a:t>
            </a:r>
            <a:r>
              <a:rPr lang="uk-UA" dirty="0" err="1"/>
              <a:t>фиброма</a:t>
            </a:r>
            <a:r>
              <a:rPr lang="ru-RU" dirty="0"/>
              <a:t>    не  истинная опухоль, а о</a:t>
            </a:r>
            <a:r>
              <a:rPr lang="uk-UA" dirty="0" err="1"/>
              <a:t>тшнуровавшийся</a:t>
            </a:r>
            <a:r>
              <a:rPr lang="uk-UA" dirty="0"/>
              <a:t> </a:t>
            </a:r>
            <a:r>
              <a:rPr lang="uk-UA" dirty="0" err="1"/>
              <a:t>участок</a:t>
            </a:r>
            <a:r>
              <a:rPr lang="uk-UA" dirty="0"/>
              <a:t> </a:t>
            </a:r>
            <a:r>
              <a:rPr lang="uk-UA" dirty="0" err="1"/>
              <a:t>ростковой</a:t>
            </a:r>
            <a:r>
              <a:rPr lang="uk-UA" dirty="0"/>
              <a:t> </a:t>
            </a:r>
            <a:r>
              <a:rPr lang="uk-UA" dirty="0" err="1"/>
              <a:t>зоны</a:t>
            </a:r>
            <a:r>
              <a:rPr lang="uk-UA" dirty="0"/>
              <a:t>. </a:t>
            </a:r>
            <a:r>
              <a:rPr lang="uk-UA" dirty="0" err="1"/>
              <a:t>Правильнее</a:t>
            </a:r>
            <a:r>
              <a:rPr lang="uk-UA" dirty="0"/>
              <a:t>- </a:t>
            </a:r>
            <a:r>
              <a:rPr lang="uk-UA" dirty="0" err="1"/>
              <a:t>опухолеподобное</a:t>
            </a:r>
            <a:r>
              <a:rPr lang="uk-UA" dirty="0"/>
              <a:t> </a:t>
            </a:r>
            <a:r>
              <a:rPr lang="uk-UA" dirty="0" err="1"/>
              <a:t>заболевание.Этот</a:t>
            </a:r>
            <a:r>
              <a:rPr lang="uk-UA" dirty="0"/>
              <a:t> </a:t>
            </a:r>
            <a:r>
              <a:rPr lang="uk-UA" dirty="0" err="1"/>
              <a:t>вариант</a:t>
            </a:r>
            <a:r>
              <a:rPr lang="uk-UA" dirty="0"/>
              <a:t> </a:t>
            </a:r>
            <a:r>
              <a:rPr lang="uk-UA" dirty="0" err="1"/>
              <a:t>фибромы</a:t>
            </a:r>
            <a:r>
              <a:rPr lang="uk-UA" dirty="0"/>
              <a:t> </a:t>
            </a:r>
            <a:r>
              <a:rPr lang="uk-UA" dirty="0" err="1"/>
              <a:t>необратим</a:t>
            </a:r>
            <a:r>
              <a:rPr lang="uk-UA" dirty="0"/>
              <a:t>.</a:t>
            </a:r>
          </a:p>
          <a:p>
            <a:r>
              <a:rPr lang="ru-RU" b="1" dirty="0"/>
              <a:t>У детей  в период активного роста и профессиональных спортсменов  </a:t>
            </a:r>
            <a:r>
              <a:rPr lang="ru-RU" dirty="0"/>
              <a:t>возможно появление </a:t>
            </a:r>
            <a:r>
              <a:rPr lang="ru-RU" b="1" dirty="0"/>
              <a:t>к</a:t>
            </a:r>
            <a:r>
              <a:rPr lang="uk-UA" dirty="0" err="1"/>
              <a:t>ортикального</a:t>
            </a:r>
            <a:r>
              <a:rPr lang="uk-UA" dirty="0"/>
              <a:t> </a:t>
            </a:r>
            <a:r>
              <a:rPr lang="uk-UA" dirty="0" err="1"/>
              <a:t>фиброзного</a:t>
            </a:r>
            <a:r>
              <a:rPr lang="uk-UA" dirty="0"/>
              <a:t> </a:t>
            </a:r>
            <a:r>
              <a:rPr lang="uk-UA" dirty="0" err="1"/>
              <a:t>дефекта</a:t>
            </a:r>
            <a:r>
              <a:rPr lang="uk-UA" dirty="0"/>
              <a:t> </a:t>
            </a:r>
            <a:r>
              <a:rPr lang="ru-RU" dirty="0"/>
              <a:t>. Причина точно неизвестна, но думаем с </a:t>
            </a:r>
            <a:r>
              <a:rPr lang="ru-RU" b="1" dirty="0"/>
              <a:t>функциональной перегрузкой</a:t>
            </a:r>
            <a:r>
              <a:rPr lang="ru-RU" dirty="0"/>
              <a:t>. Ситуация </a:t>
            </a:r>
            <a:r>
              <a:rPr lang="ru-RU" dirty="0" err="1"/>
              <a:t>обратима,при</a:t>
            </a:r>
            <a:r>
              <a:rPr lang="ru-RU" dirty="0"/>
              <a:t> </a:t>
            </a:r>
            <a:r>
              <a:rPr lang="ru-RU" dirty="0" err="1"/>
              <a:t>сняитиинагрузки</a:t>
            </a:r>
            <a:r>
              <a:rPr lang="ru-RU" dirty="0"/>
              <a:t> на этом месте развивается полноценная костная ткань.</a:t>
            </a:r>
          </a:p>
          <a:p>
            <a:r>
              <a:rPr lang="uk-UA" b="1" dirty="0" err="1"/>
              <a:t>Клинически</a:t>
            </a:r>
            <a:r>
              <a:rPr lang="uk-UA" b="1" dirty="0"/>
              <a:t> </a:t>
            </a:r>
            <a:r>
              <a:rPr lang="uk-UA" b="1" dirty="0" err="1"/>
              <a:t>бессимптомны</a:t>
            </a:r>
            <a:r>
              <a:rPr lang="uk-UA" dirty="0"/>
              <a:t>. </a:t>
            </a:r>
            <a:r>
              <a:rPr lang="ru-RU" dirty="0"/>
              <a:t>Распознается случайно в возрасте до 20 лет (</a:t>
            </a:r>
            <a:r>
              <a:rPr lang="uk-UA" dirty="0"/>
              <a:t>на пример, при патологическом переломе).</a:t>
            </a:r>
          </a:p>
          <a:p>
            <a:r>
              <a:rPr lang="uk-UA" dirty="0" err="1"/>
              <a:t>Локализуются</a:t>
            </a:r>
            <a:r>
              <a:rPr lang="uk-UA" dirty="0"/>
              <a:t> в </a:t>
            </a:r>
            <a:r>
              <a:rPr lang="uk-UA" dirty="0" err="1"/>
              <a:t>кортикальном</a:t>
            </a:r>
            <a:r>
              <a:rPr lang="uk-UA" dirty="0"/>
              <a:t> </a:t>
            </a:r>
            <a:r>
              <a:rPr lang="uk-UA" dirty="0" err="1"/>
              <a:t>слое</a:t>
            </a:r>
            <a:r>
              <a:rPr lang="uk-UA" dirty="0"/>
              <a:t> </a:t>
            </a:r>
            <a:r>
              <a:rPr lang="uk-UA" dirty="0" err="1"/>
              <a:t>метафизов</a:t>
            </a:r>
            <a:r>
              <a:rPr lang="uk-UA" dirty="0"/>
              <a:t> </a:t>
            </a:r>
            <a:r>
              <a:rPr lang="uk-UA" dirty="0" err="1"/>
              <a:t>длинных</a:t>
            </a:r>
            <a:r>
              <a:rPr lang="uk-UA" dirty="0"/>
              <a:t>  </a:t>
            </a:r>
            <a:r>
              <a:rPr lang="ru-RU" dirty="0"/>
              <a:t>костей(главным образом нижней конечности). По мере роста кости они постепенно </a:t>
            </a:r>
            <a:r>
              <a:rPr lang="uk-UA" dirty="0"/>
              <a:t> </a:t>
            </a:r>
            <a:r>
              <a:rPr lang="uk-UA" dirty="0" err="1"/>
              <a:t>смещаются</a:t>
            </a:r>
            <a:r>
              <a:rPr lang="uk-UA" dirty="0"/>
              <a:t> в сторону </a:t>
            </a:r>
            <a:r>
              <a:rPr lang="uk-UA" dirty="0" err="1"/>
              <a:t>диафиза</a:t>
            </a:r>
            <a:r>
              <a:rPr lang="uk-UA" dirty="0"/>
              <a:t>.</a:t>
            </a:r>
          </a:p>
          <a:p>
            <a:endParaRPr lang="uk-UA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612"/>
            <a:ext cx="4003382" cy="54293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612"/>
            <a:ext cx="1449506" cy="44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951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739" y="54244"/>
            <a:ext cx="10360617" cy="1301858"/>
          </a:xfrm>
        </p:spPr>
        <p:txBody>
          <a:bodyPr/>
          <a:lstStyle/>
          <a:p>
            <a:r>
              <a:rPr lang="ru-RU" altLang="uk-UA" sz="4000" b="1" dirty="0">
                <a:latin typeface="Algerian" panose="04020705040A02060702" pitchFamily="82" charset="0"/>
                <a:cs typeface="Times New Roman" panose="02020603050405020304" pitchFamily="18" charset="0"/>
              </a:rPr>
              <a:t>Н</a:t>
            </a:r>
            <a:r>
              <a:rPr lang="en-US" altLang="uk-UA" sz="40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еоссифицирующая</a:t>
            </a:r>
            <a:r>
              <a:rPr lang="en-US" altLang="uk-UA" sz="40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sz="40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фиброма</a:t>
            </a:r>
            <a:r>
              <a:rPr lang="en-US" altLang="uk-UA" sz="40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ru-RU" altLang="uk-UA" sz="4000" b="1" dirty="0">
                <a:latin typeface="Algerian" panose="04020705040A02060702" pitchFamily="82" charset="0"/>
                <a:cs typeface="Times New Roman" panose="02020603050405020304" pitchFamily="18" charset="0"/>
              </a:rPr>
              <a:t>С</a:t>
            </a:r>
            <a:r>
              <a:rPr lang="ru-RU" altLang="uk-UA" sz="4000" b="1" i="1" dirty="0">
                <a:latin typeface="Algerian" panose="04020705040A02060702" pitchFamily="82" charset="0"/>
                <a:cs typeface="Arial" panose="020B0604020202020204" pitchFamily="34" charset="0"/>
              </a:rPr>
              <a:t>оединительнотканные  опухоли.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6417" y="1356102"/>
            <a:ext cx="7345936" cy="5444268"/>
          </a:xfrm>
        </p:spPr>
        <p:txBody>
          <a:bodyPr>
            <a:normAutofit/>
          </a:bodyPr>
          <a:lstStyle/>
          <a:p>
            <a:r>
              <a:rPr lang="ru-RU" altLang="uk-UA" b="1" dirty="0">
                <a:latin typeface="Algerian" panose="04020705040A02060702" pitchFamily="82" charset="0"/>
                <a:cs typeface="Times New Roman" panose="02020603050405020304" pitchFamily="18" charset="0"/>
              </a:rPr>
              <a:t>Н</a:t>
            </a:r>
            <a:r>
              <a:rPr lang="en-US" altLang="uk-UA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еоссифицирующая</a:t>
            </a:r>
            <a:r>
              <a:rPr lang="en-US" altLang="uk-UA" b="1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фиброма</a:t>
            </a:r>
            <a:r>
              <a:rPr lang="en-US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ru-RU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существует в двух ипостасях: </a:t>
            </a:r>
            <a:r>
              <a:rPr lang="ru-RU" altLang="uk-UA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метафизарный</a:t>
            </a:r>
            <a:r>
              <a:rPr lang="ru-RU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 корковый дефект при локальной </a:t>
            </a:r>
            <a:r>
              <a:rPr lang="ru-RU" altLang="uk-UA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перенагрузке</a:t>
            </a:r>
            <a:r>
              <a:rPr lang="ru-RU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  чаще у детей , спортсменов.</a:t>
            </a:r>
          </a:p>
          <a:p>
            <a:r>
              <a:rPr lang="ru-RU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Локализация </a:t>
            </a:r>
            <a:r>
              <a:rPr lang="ru-RU" altLang="uk-UA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метафизарных</a:t>
            </a:r>
            <a:r>
              <a:rPr lang="ru-RU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 корковых (фиброзных) дефектов, </a:t>
            </a:r>
            <a:r>
              <a:rPr lang="ru-RU" altLang="uk-UA" b="1" dirty="0">
                <a:latin typeface="Algerian" panose="04020705040A02060702" pitchFamily="82" charset="0"/>
                <a:cs typeface="Times New Roman" panose="02020603050405020304" pitchFamily="18" charset="0"/>
              </a:rPr>
              <a:t>соответствующих местам прикрепления связок мышц нижних конечностей</a:t>
            </a:r>
            <a:r>
              <a:rPr lang="ru-RU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altLang="uk-UA" sz="1600" dirty="0">
                <a:latin typeface="Algerian" panose="04020705040A02060702" pitchFamily="82" charset="0"/>
                <a:cs typeface="Times New Roman" panose="02020603050405020304" pitchFamily="18" charset="0"/>
              </a:rPr>
              <a:t>1.Большая приводящая мышца</a:t>
            </a:r>
          </a:p>
          <a:p>
            <a:pPr marL="0" indent="0">
              <a:buNone/>
            </a:pPr>
            <a:r>
              <a:rPr lang="ru-RU" sz="1600" dirty="0">
                <a:cs typeface="Times New Roman" panose="02020603050405020304" pitchFamily="18" charset="0"/>
              </a:rPr>
              <a:t>2.Короткая головка двуглавой мышцы бедра.</a:t>
            </a:r>
          </a:p>
          <a:p>
            <a:pPr marL="0" indent="0">
              <a:buNone/>
            </a:pPr>
            <a:r>
              <a:rPr lang="ru-RU" sz="1600" dirty="0">
                <a:cs typeface="Times New Roman" panose="02020603050405020304" pitchFamily="18" charset="0"/>
              </a:rPr>
              <a:t>3.Медиальная головка икроножной мышцы.</a:t>
            </a:r>
          </a:p>
          <a:p>
            <a:pPr marL="0" indent="0">
              <a:buNone/>
            </a:pPr>
            <a:r>
              <a:rPr lang="ru-RU" sz="1600" dirty="0">
                <a:cs typeface="Times New Roman" panose="02020603050405020304" pitchFamily="18" charset="0"/>
              </a:rPr>
              <a:t>4.Длинный сгибатель пальцев.</a:t>
            </a:r>
          </a:p>
          <a:p>
            <a:pPr marL="0" indent="0">
              <a:buNone/>
            </a:pPr>
            <a:r>
              <a:rPr lang="ru-RU" sz="1600" dirty="0">
                <a:cs typeface="Times New Roman" panose="02020603050405020304" pitchFamily="18" charset="0"/>
              </a:rPr>
              <a:t>5.Передняя большеберцовая мышца.</a:t>
            </a:r>
          </a:p>
          <a:p>
            <a:pPr marL="0" indent="0">
              <a:buNone/>
            </a:pPr>
            <a:r>
              <a:rPr lang="ru-RU" sz="1600" dirty="0">
                <a:cs typeface="Times New Roman" panose="02020603050405020304" pitchFamily="18" charset="0"/>
              </a:rPr>
              <a:t>6.Полуперепончатая мышца.</a:t>
            </a:r>
          </a:p>
          <a:p>
            <a:pPr marL="0" indent="0">
              <a:buNone/>
            </a:pPr>
            <a:r>
              <a:rPr lang="ru-RU" sz="1600" dirty="0">
                <a:cs typeface="Times New Roman" panose="02020603050405020304" pitchFamily="18" charset="0"/>
              </a:rPr>
              <a:t>7.Камбаловидная мышца.</a:t>
            </a:r>
          </a:p>
          <a:p>
            <a:pPr marL="0" indent="0">
              <a:buNone/>
            </a:pPr>
            <a:r>
              <a:rPr lang="ru-RU" sz="1600" dirty="0">
                <a:cs typeface="Times New Roman" panose="02020603050405020304" pitchFamily="18" charset="0"/>
              </a:rPr>
              <a:t>8.Длинный разгибатель большого пальца.</a:t>
            </a:r>
          </a:p>
          <a:p>
            <a:pPr marL="0" indent="0">
              <a:buNone/>
            </a:pPr>
            <a:r>
              <a:rPr lang="ru-RU" sz="1600" dirty="0">
                <a:cs typeface="Times New Roman" panose="02020603050405020304" pitchFamily="18" charset="0"/>
              </a:rPr>
              <a:t>9.Задняя большеберцовая мышца.</a:t>
            </a:r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98" y="1356102"/>
            <a:ext cx="3580760" cy="506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28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739" y="54244"/>
            <a:ext cx="10360617" cy="1301858"/>
          </a:xfrm>
        </p:spPr>
        <p:txBody>
          <a:bodyPr/>
          <a:lstStyle/>
          <a:p>
            <a:r>
              <a:rPr lang="ru-RU" altLang="uk-UA" sz="4000" b="1" dirty="0">
                <a:latin typeface="Algerian" panose="04020705040A02060702" pitchFamily="82" charset="0"/>
                <a:cs typeface="Times New Roman" panose="02020603050405020304" pitchFamily="18" charset="0"/>
              </a:rPr>
              <a:t>Н</a:t>
            </a:r>
            <a:r>
              <a:rPr lang="en-US" altLang="uk-UA" sz="40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еоссифицирующая</a:t>
            </a:r>
            <a:r>
              <a:rPr lang="en-US" altLang="uk-UA" sz="40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sz="40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фиброма</a:t>
            </a:r>
            <a:r>
              <a:rPr lang="ru-RU" altLang="uk-UA" sz="4000" b="1" dirty="0">
                <a:latin typeface="Algerian" panose="04020705040A02060702" pitchFamily="82" charset="0"/>
                <a:cs typeface="Times New Roman" panose="02020603050405020304" pitchFamily="18" charset="0"/>
              </a:rPr>
              <a:t>.</a:t>
            </a:r>
            <a:r>
              <a:rPr lang="en-US" altLang="uk-UA" sz="4000" b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4000" b="1" i="1" dirty="0">
                <a:latin typeface="Algerian" panose="04020705040A02060702" pitchFamily="82" charset="0"/>
                <a:cs typeface="Arial" panose="020B0604020202020204" pitchFamily="34" charset="0"/>
              </a:rPr>
              <a:t>Соединительнотканные  опухоли.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96680" y="1290918"/>
            <a:ext cx="9805674" cy="5567082"/>
          </a:xfrm>
        </p:spPr>
        <p:txBody>
          <a:bodyPr>
            <a:normAutofit lnSpcReduction="10000"/>
          </a:bodyPr>
          <a:lstStyle/>
          <a:p>
            <a:r>
              <a:rPr lang="uk-UA" b="1" dirty="0" err="1"/>
              <a:t>Дифференциальная</a:t>
            </a:r>
            <a:r>
              <a:rPr lang="uk-UA" b="1" dirty="0"/>
              <a:t> </a:t>
            </a:r>
            <a:r>
              <a:rPr lang="uk-UA" b="1" dirty="0" err="1"/>
              <a:t>диагностика</a:t>
            </a:r>
            <a:r>
              <a:rPr lang="uk-UA" b="1" dirty="0"/>
              <a:t>:</a:t>
            </a:r>
          </a:p>
          <a:p>
            <a:pPr marL="0" indent="0">
              <a:buNone/>
            </a:pPr>
            <a:r>
              <a:rPr lang="uk-UA" dirty="0"/>
              <a:t>• </a:t>
            </a:r>
            <a:r>
              <a:rPr lang="uk-UA" dirty="0" err="1"/>
              <a:t>фиброзный</a:t>
            </a:r>
            <a:r>
              <a:rPr lang="uk-UA" dirty="0"/>
              <a:t> </a:t>
            </a:r>
            <a:r>
              <a:rPr lang="uk-UA" dirty="0" err="1"/>
              <a:t>кортикальный</a:t>
            </a:r>
            <a:r>
              <a:rPr lang="uk-UA" dirty="0"/>
              <a:t> дефект</a:t>
            </a:r>
          </a:p>
          <a:p>
            <a:pPr marL="0" indent="0">
              <a:buNone/>
            </a:pPr>
            <a:r>
              <a:rPr lang="uk-UA" dirty="0"/>
              <a:t>• </a:t>
            </a:r>
            <a:r>
              <a:rPr lang="uk-UA" dirty="0" err="1"/>
              <a:t>аневризмальная</a:t>
            </a:r>
            <a:r>
              <a:rPr lang="uk-UA" dirty="0"/>
              <a:t> </a:t>
            </a:r>
            <a:r>
              <a:rPr lang="uk-UA" dirty="0" err="1"/>
              <a:t>костная</a:t>
            </a:r>
            <a:r>
              <a:rPr lang="uk-UA" dirty="0"/>
              <a:t> </a:t>
            </a:r>
            <a:r>
              <a:rPr lang="uk-UA" dirty="0" err="1"/>
              <a:t>киста</a:t>
            </a:r>
            <a:endParaRPr lang="uk-UA" dirty="0"/>
          </a:p>
          <a:p>
            <a:pPr marL="0" indent="0">
              <a:buNone/>
            </a:pPr>
            <a:r>
              <a:rPr lang="uk-UA" dirty="0"/>
              <a:t>• </a:t>
            </a:r>
            <a:r>
              <a:rPr lang="uk-UA" dirty="0" err="1"/>
              <a:t>хондромиксоидная</a:t>
            </a:r>
            <a:r>
              <a:rPr lang="uk-UA" dirty="0"/>
              <a:t> </a:t>
            </a:r>
            <a:r>
              <a:rPr lang="uk-UA" dirty="0" err="1"/>
              <a:t>фиброма</a:t>
            </a:r>
            <a:endParaRPr lang="uk-UA" dirty="0"/>
          </a:p>
          <a:p>
            <a:pPr marL="0" indent="0">
              <a:buNone/>
            </a:pPr>
            <a:r>
              <a:rPr lang="uk-UA" dirty="0"/>
              <a:t>• </a:t>
            </a:r>
            <a:r>
              <a:rPr lang="uk-UA" dirty="0" err="1"/>
              <a:t>фиброзная</a:t>
            </a:r>
            <a:r>
              <a:rPr lang="uk-UA" dirty="0"/>
              <a:t> </a:t>
            </a:r>
            <a:r>
              <a:rPr lang="uk-UA" dirty="0" err="1"/>
              <a:t>дисплазия</a:t>
            </a:r>
            <a:endParaRPr lang="uk-UA" dirty="0"/>
          </a:p>
          <a:p>
            <a:pPr marL="0" indent="0">
              <a:buNone/>
            </a:pPr>
            <a:r>
              <a:rPr lang="uk-UA" dirty="0"/>
              <a:t>• </a:t>
            </a:r>
            <a:r>
              <a:rPr lang="uk-UA" dirty="0" err="1"/>
              <a:t>десмопластическая</a:t>
            </a:r>
            <a:r>
              <a:rPr lang="uk-UA" dirty="0"/>
              <a:t> </a:t>
            </a:r>
            <a:r>
              <a:rPr lang="uk-UA" dirty="0" err="1"/>
              <a:t>фиброма</a:t>
            </a:r>
            <a:endParaRPr lang="uk-UA" dirty="0"/>
          </a:p>
          <a:p>
            <a:r>
              <a:rPr lang="ru-RU" dirty="0"/>
              <a:t>Фибромы выявляются лишь </a:t>
            </a:r>
            <a:r>
              <a:rPr lang="uk-UA" dirty="0" err="1"/>
              <a:t>рентгенологически</a:t>
            </a:r>
            <a:r>
              <a:rPr lang="uk-UA" dirty="0"/>
              <a:t> в виде </a:t>
            </a:r>
            <a:r>
              <a:rPr lang="uk-UA" dirty="0" err="1"/>
              <a:t>небольшого</a:t>
            </a:r>
            <a:r>
              <a:rPr lang="uk-UA" dirty="0"/>
              <a:t>  </a:t>
            </a:r>
            <a:r>
              <a:rPr lang="ru-RU" dirty="0" err="1"/>
              <a:t>кра-евого</a:t>
            </a:r>
            <a:r>
              <a:rPr lang="ru-RU" dirty="0"/>
              <a:t> дефекта кости  с фестончатыми  контурами , </a:t>
            </a:r>
            <a:r>
              <a:rPr lang="ru-RU" dirty="0" err="1"/>
              <a:t>огра-ниченного</a:t>
            </a:r>
            <a:r>
              <a:rPr lang="ru-RU" dirty="0"/>
              <a:t> замыкающей пластинкой.  Изредка  опухоли могут до-</a:t>
            </a:r>
            <a:r>
              <a:rPr lang="ru-RU" dirty="0" err="1"/>
              <a:t>стигать</a:t>
            </a:r>
            <a:r>
              <a:rPr lang="ru-RU" dirty="0"/>
              <a:t> 5-7 см роста по </a:t>
            </a:r>
            <a:r>
              <a:rPr lang="ru-RU" dirty="0" err="1"/>
              <a:t>длиннику</a:t>
            </a:r>
            <a:r>
              <a:rPr lang="ru-RU" dirty="0"/>
              <a:t> , </a:t>
            </a:r>
            <a:r>
              <a:rPr lang="uk-UA" dirty="0" err="1"/>
              <a:t>иметь</a:t>
            </a:r>
            <a:r>
              <a:rPr lang="uk-UA" dirty="0"/>
              <a:t> </a:t>
            </a:r>
            <a:r>
              <a:rPr lang="uk-UA" dirty="0" err="1"/>
              <a:t>дольчатое</a:t>
            </a:r>
            <a:r>
              <a:rPr lang="uk-UA" dirty="0"/>
              <a:t> </a:t>
            </a:r>
            <a:r>
              <a:rPr lang="uk-UA" dirty="0" err="1"/>
              <a:t>строение</a:t>
            </a:r>
            <a:r>
              <a:rPr lang="uk-UA" dirty="0"/>
              <a:t>.</a:t>
            </a:r>
          </a:p>
          <a:p>
            <a:r>
              <a:rPr lang="ru-RU" dirty="0"/>
              <a:t>М Р - признаки зависят  от продолжительности поражения.</a:t>
            </a:r>
            <a:r>
              <a:rPr lang="uk-UA" dirty="0"/>
              <a:t> </a:t>
            </a:r>
            <a:r>
              <a:rPr lang="uk-UA" dirty="0" err="1"/>
              <a:t>Изначально</a:t>
            </a:r>
            <a:r>
              <a:rPr lang="uk-UA" dirty="0"/>
              <a:t> </a:t>
            </a:r>
            <a:r>
              <a:rPr lang="uk-UA" dirty="0" err="1"/>
              <a:t>очаг</a:t>
            </a:r>
            <a:r>
              <a:rPr lang="uk-UA" dirty="0"/>
              <a:t> </a:t>
            </a:r>
            <a:r>
              <a:rPr lang="uk-UA" dirty="0" err="1"/>
              <a:t>обладает</a:t>
            </a:r>
            <a:r>
              <a:rPr lang="uk-UA" dirty="0"/>
              <a:t> </a:t>
            </a:r>
            <a:r>
              <a:rPr lang="uk-UA" dirty="0" err="1"/>
              <a:t>высокой</a:t>
            </a:r>
            <a:r>
              <a:rPr lang="uk-UA" dirty="0"/>
              <a:t> </a:t>
            </a:r>
            <a:r>
              <a:rPr lang="uk-UA" dirty="0" err="1"/>
              <a:t>или</a:t>
            </a:r>
            <a:r>
              <a:rPr lang="uk-UA" dirty="0"/>
              <a:t> </a:t>
            </a:r>
            <a:r>
              <a:rPr lang="uk-UA" dirty="0" err="1"/>
              <a:t>средней</a:t>
            </a:r>
            <a:r>
              <a:rPr lang="uk-UA" dirty="0"/>
              <a:t> </a:t>
            </a:r>
            <a:r>
              <a:rPr lang="uk-UA" dirty="0" err="1"/>
              <a:t>интенсивностью</a:t>
            </a:r>
            <a:r>
              <a:rPr lang="uk-UA" dirty="0"/>
              <a:t> </a:t>
            </a:r>
            <a:r>
              <a:rPr lang="uk-UA" dirty="0" err="1"/>
              <a:t>сигнала</a:t>
            </a:r>
            <a:r>
              <a:rPr lang="uk-UA" dirty="0"/>
              <a:t> на Т2, с </a:t>
            </a:r>
            <a:r>
              <a:rPr lang="uk-UA" dirty="0" err="1"/>
              <a:t>с</a:t>
            </a:r>
            <a:r>
              <a:rPr lang="uk-UA" dirty="0"/>
              <a:t> </a:t>
            </a:r>
            <a:r>
              <a:rPr lang="uk-UA" dirty="0" err="1"/>
              <a:t>низким</a:t>
            </a:r>
            <a:r>
              <a:rPr lang="uk-UA" dirty="0"/>
              <a:t> </a:t>
            </a:r>
            <a:r>
              <a:rPr lang="uk-UA" dirty="0" err="1"/>
              <a:t>периферическим</a:t>
            </a:r>
            <a:r>
              <a:rPr lang="uk-UA" dirty="0"/>
              <a:t> сигналом </a:t>
            </a:r>
            <a:r>
              <a:rPr lang="uk-UA" dirty="0" err="1"/>
              <a:t>вокруг</a:t>
            </a:r>
            <a:r>
              <a:rPr lang="uk-UA" dirty="0"/>
              <a:t> </a:t>
            </a:r>
            <a:r>
              <a:rPr lang="uk-UA" dirty="0" err="1"/>
              <a:t>поражения</a:t>
            </a:r>
            <a:r>
              <a:rPr lang="uk-UA" dirty="0"/>
              <a:t>, </a:t>
            </a:r>
            <a:r>
              <a:rPr lang="uk-UA" dirty="0" err="1"/>
              <a:t>что</a:t>
            </a:r>
            <a:r>
              <a:rPr lang="uk-UA" dirty="0"/>
              <a:t>  </a:t>
            </a:r>
            <a:r>
              <a:rPr lang="uk-UA" dirty="0" err="1"/>
              <a:t>соответст-вует</a:t>
            </a:r>
            <a:r>
              <a:rPr lang="uk-UA" dirty="0"/>
              <a:t> склеро-</a:t>
            </a:r>
            <a:r>
              <a:rPr lang="uk-UA" dirty="0" err="1"/>
              <a:t>тическим</a:t>
            </a:r>
            <a:r>
              <a:rPr lang="uk-UA" dirty="0"/>
              <a:t> </a:t>
            </a:r>
            <a:r>
              <a:rPr lang="uk-UA" dirty="0" err="1"/>
              <a:t>поражениям</a:t>
            </a:r>
            <a:r>
              <a:rPr lang="uk-UA" dirty="0"/>
              <a:t>. </a:t>
            </a:r>
            <a:r>
              <a:rPr lang="uk-UA" dirty="0" err="1"/>
              <a:t>Позднее</a:t>
            </a:r>
            <a:r>
              <a:rPr lang="uk-UA" dirty="0"/>
              <a:t>, </a:t>
            </a:r>
            <a:r>
              <a:rPr lang="uk-UA" dirty="0" err="1"/>
              <a:t>когда</a:t>
            </a:r>
            <a:r>
              <a:rPr lang="uk-UA" dirty="0"/>
              <a:t>    </a:t>
            </a:r>
            <a:r>
              <a:rPr lang="uk-UA" dirty="0" err="1"/>
              <a:t>опухоль</a:t>
            </a:r>
            <a:r>
              <a:rPr lang="uk-UA" dirty="0"/>
              <a:t> </a:t>
            </a:r>
            <a:r>
              <a:rPr lang="uk-UA" dirty="0" err="1"/>
              <a:t>начинает</a:t>
            </a:r>
            <a:r>
              <a:rPr lang="uk-UA" dirty="0"/>
              <a:t> </a:t>
            </a:r>
            <a:r>
              <a:rPr lang="uk-UA" dirty="0" err="1"/>
              <a:t>окостеневать</a:t>
            </a:r>
            <a:r>
              <a:rPr lang="uk-UA" dirty="0"/>
              <a:t>, сигнал </a:t>
            </a:r>
            <a:r>
              <a:rPr lang="uk-UA" dirty="0" err="1"/>
              <a:t>становится</a:t>
            </a:r>
            <a:r>
              <a:rPr lang="uk-UA" dirty="0"/>
              <a:t>       </a:t>
            </a:r>
            <a:r>
              <a:rPr lang="uk-UA" dirty="0" err="1"/>
              <a:t>низким</a:t>
            </a:r>
            <a:r>
              <a:rPr lang="uk-UA" dirty="0"/>
              <a:t>  во  </a:t>
            </a:r>
            <a:r>
              <a:rPr lang="uk-UA" dirty="0" err="1"/>
              <a:t>всех</a:t>
            </a:r>
            <a:r>
              <a:rPr lang="uk-UA" dirty="0"/>
              <a:t> </a:t>
            </a:r>
            <a:r>
              <a:rPr lang="uk-UA" dirty="0" err="1"/>
              <a:t>последовательностях</a:t>
            </a:r>
            <a:r>
              <a:rPr lang="uk-UA" dirty="0"/>
              <a:t>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uk-UA" dirty="0"/>
          </a:p>
          <a:p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1" y="1719385"/>
            <a:ext cx="2296679" cy="40868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1" y="5806196"/>
            <a:ext cx="1551128" cy="4759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980" y="231976"/>
            <a:ext cx="2391882" cy="322345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8870" y="3044342"/>
            <a:ext cx="1673484" cy="58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1987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504" y="61928"/>
            <a:ext cx="10418703" cy="1789924"/>
          </a:xfrm>
        </p:spPr>
        <p:txBody>
          <a:bodyPr/>
          <a:lstStyle/>
          <a:p>
            <a:r>
              <a:rPr lang="ru-RU" altLang="uk-UA" sz="4000" b="1" dirty="0">
                <a:latin typeface="Algerian" panose="04020705040A02060702" pitchFamily="82" charset="0"/>
                <a:cs typeface="Times New Roman" panose="02020603050405020304" pitchFamily="18" charset="0"/>
              </a:rPr>
              <a:t>К</a:t>
            </a:r>
            <a:r>
              <a:rPr lang="en-US" altLang="uk-UA" sz="40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сантофиброма</a:t>
            </a:r>
            <a:r>
              <a:rPr lang="ru-RU" altLang="uk-UA" sz="4000" b="1" dirty="0">
                <a:latin typeface="Algerian" panose="04020705040A02060702" pitchFamily="82" charset="0"/>
                <a:cs typeface="Times New Roman" panose="02020603050405020304" pitchFamily="18" charset="0"/>
              </a:rPr>
              <a:t>. С</a:t>
            </a:r>
            <a:r>
              <a:rPr lang="ru-RU" altLang="uk-UA" sz="4000" b="1" i="1" dirty="0">
                <a:latin typeface="Algerian" panose="04020705040A02060702" pitchFamily="82" charset="0"/>
                <a:cs typeface="Arial" panose="020B0604020202020204" pitchFamily="34" charset="0"/>
              </a:rPr>
              <a:t>оединительнотканные  опухоли.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1281" y="1324706"/>
            <a:ext cx="8291072" cy="5475664"/>
          </a:xfrm>
        </p:spPr>
        <p:txBody>
          <a:bodyPr>
            <a:normAutofit lnSpcReduction="10000"/>
          </a:bodyPr>
          <a:lstStyle/>
          <a:p>
            <a:r>
              <a:rPr lang="ru-RU" altLang="uk-UA" b="1" dirty="0">
                <a:latin typeface="Algerian" panose="04020705040A02060702" pitchFamily="82" charset="0"/>
                <a:cs typeface="Times New Roman" panose="02020603050405020304" pitchFamily="18" charset="0"/>
              </a:rPr>
              <a:t>К</a:t>
            </a:r>
            <a:r>
              <a:rPr lang="en-US" altLang="uk-UA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сантофиброма</a:t>
            </a:r>
            <a:r>
              <a:rPr lang="en-US" altLang="uk-UA" b="1" dirty="0">
                <a:latin typeface="Algerian" panose="04020705040A02060702" pitchFamily="82" charset="0"/>
                <a:cs typeface="Times New Roman" panose="02020603050405020304" pitchFamily="18" charset="0"/>
              </a:rPr>
              <a:t> –</a:t>
            </a:r>
            <a:r>
              <a:rPr lang="ru-RU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х</a:t>
            </a:r>
            <a:r>
              <a:rPr lang="uk-UA" dirty="0" err="1"/>
              <a:t>ондромикоидная</a:t>
            </a:r>
            <a:r>
              <a:rPr lang="uk-UA" dirty="0"/>
              <a:t> </a:t>
            </a:r>
            <a:r>
              <a:rPr lang="uk-UA" dirty="0" err="1"/>
              <a:t>фиброма</a:t>
            </a:r>
            <a:r>
              <a:rPr lang="uk-UA" dirty="0"/>
              <a:t> (</a:t>
            </a:r>
            <a:r>
              <a:rPr lang="en-US" dirty="0"/>
              <a:t>CMF)</a:t>
            </a:r>
            <a:r>
              <a:rPr lang="ru-RU" altLang="uk-UA" b="1" dirty="0">
                <a:latin typeface="Algerian" panose="04020705040A02060702" pitchFamily="82" charset="0"/>
                <a:cs typeface="Times New Roman" panose="02020603050405020304" pitchFamily="18" charset="0"/>
              </a:rPr>
              <a:t>- </a:t>
            </a:r>
            <a:r>
              <a:rPr lang="ru-RU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доброкачественная фиброзная </a:t>
            </a:r>
            <a:r>
              <a:rPr lang="ru-RU" altLang="uk-UA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гистиоцитома</a:t>
            </a:r>
            <a:r>
              <a:rPr lang="ru-RU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- редко встречающаяся  опухоль.</a:t>
            </a:r>
          </a:p>
          <a:p>
            <a:r>
              <a:rPr lang="ru-RU" dirty="0"/>
              <a:t>Большинство случаев приходится на 2-3-е десятилетие жизни, ~ 75% случаев приходится на возраст 30 лет. Чаще-мужчины. </a:t>
            </a:r>
          </a:p>
          <a:p>
            <a:r>
              <a:rPr lang="ru-RU" dirty="0"/>
              <a:t>  </a:t>
            </a:r>
            <a:r>
              <a:rPr lang="ru-RU" altLang="uk-UA" b="1" dirty="0">
                <a:latin typeface="Algerian" panose="04020705040A02060702" pitchFamily="82" charset="0"/>
                <a:cs typeface="Times New Roman" panose="02020603050405020304" pitchFamily="18" charset="0"/>
              </a:rPr>
              <a:t>Излюбленная локализация </a:t>
            </a:r>
            <a:r>
              <a:rPr lang="ru-RU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: метадиафизы длинных трубчатых костей</a:t>
            </a:r>
            <a:r>
              <a:rPr lang="ru-RU" dirty="0"/>
              <a:t>(60%) и могут простираться до </a:t>
            </a:r>
            <a:r>
              <a:rPr lang="ru-RU" dirty="0" err="1"/>
              <a:t>эпифизарной</a:t>
            </a:r>
            <a:r>
              <a:rPr lang="ru-RU" dirty="0"/>
              <a:t> линии иногда даже упираться в суставную поверхность</a:t>
            </a:r>
            <a:r>
              <a:rPr lang="ru-RU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.</a:t>
            </a:r>
            <a:r>
              <a:rPr lang="ru-RU" dirty="0"/>
              <a:t> </a:t>
            </a:r>
          </a:p>
          <a:p>
            <a:r>
              <a:rPr lang="ru-RU" b="1" dirty="0"/>
              <a:t>Классическое представление </a:t>
            </a:r>
            <a:r>
              <a:rPr lang="ru-RU" dirty="0"/>
              <a:t>- верхняя треть </a:t>
            </a:r>
            <a:r>
              <a:rPr lang="ru-RU" dirty="0" err="1"/>
              <a:t>большебер-цовой</a:t>
            </a:r>
            <a:r>
              <a:rPr lang="ru-RU" dirty="0"/>
              <a:t> кости (25% всех случаев). Могут встречаться в мелких трубчатых костях стопы, дистальной части  бедренной кости и костях таза .</a:t>
            </a:r>
          </a:p>
          <a:p>
            <a:r>
              <a:rPr lang="ru-RU" altLang="uk-UA" b="1" dirty="0">
                <a:latin typeface="Algerian" panose="04020705040A02060702" pitchFamily="82" charset="0"/>
                <a:cs typeface="Times New Roman" panose="02020603050405020304" pitchFamily="18" charset="0"/>
              </a:rPr>
              <a:t>Рентгенологически</a:t>
            </a:r>
            <a:r>
              <a:rPr lang="ru-RU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: центральная мелкоочаговая деструкция , сочетающаяся с циркулярным утолщением коркового слоя, без признаков «свежей» периостальной реакции.</a:t>
            </a:r>
          </a:p>
          <a:p>
            <a:endParaRPr lang="ru-RU" altLang="uk-UA" dirty="0">
              <a:latin typeface="Algerian" panose="04020705040A02060702" pitchFamily="82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4706"/>
            <a:ext cx="3811281" cy="55332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5" y="1324706"/>
            <a:ext cx="1836484" cy="64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7507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504" y="61928"/>
            <a:ext cx="10418703" cy="1789924"/>
          </a:xfrm>
        </p:spPr>
        <p:txBody>
          <a:bodyPr/>
          <a:lstStyle/>
          <a:p>
            <a:r>
              <a:rPr lang="ru-RU" altLang="uk-UA" sz="4000" b="1" dirty="0">
                <a:latin typeface="Algerian" panose="04020705040A02060702" pitchFamily="82" charset="0"/>
                <a:cs typeface="Times New Roman" panose="02020603050405020304" pitchFamily="18" charset="0"/>
              </a:rPr>
              <a:t>К</a:t>
            </a:r>
            <a:r>
              <a:rPr lang="en-US" altLang="uk-UA" sz="40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сантофиброма</a:t>
            </a:r>
            <a:r>
              <a:rPr lang="ru-RU" altLang="uk-UA" sz="4000" b="1" dirty="0">
                <a:latin typeface="Algerian" panose="04020705040A02060702" pitchFamily="82" charset="0"/>
                <a:cs typeface="Times New Roman" panose="02020603050405020304" pitchFamily="18" charset="0"/>
              </a:rPr>
              <a:t>. С</a:t>
            </a:r>
            <a:r>
              <a:rPr lang="ru-RU" altLang="uk-UA" sz="4000" b="1" i="1" dirty="0">
                <a:latin typeface="Algerian" panose="04020705040A02060702" pitchFamily="82" charset="0"/>
                <a:cs typeface="Arial" panose="020B0604020202020204" pitchFamily="34" charset="0"/>
              </a:rPr>
              <a:t>оединительнотканные  опухоли.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79113" y="1290918"/>
            <a:ext cx="6723239" cy="5509452"/>
          </a:xfrm>
        </p:spPr>
        <p:txBody>
          <a:bodyPr>
            <a:normAutofit/>
          </a:bodyPr>
          <a:lstStyle/>
          <a:p>
            <a:r>
              <a:rPr lang="ru-RU" altLang="uk-UA" b="1" dirty="0">
                <a:latin typeface="Algerian" panose="04020705040A02060702" pitchFamily="82" charset="0"/>
                <a:cs typeface="Times New Roman" panose="02020603050405020304" pitchFamily="18" charset="0"/>
              </a:rPr>
              <a:t>  Рентгенологически</a:t>
            </a:r>
            <a:r>
              <a:rPr lang="en-US" dirty="0"/>
              <a:t> CMF </a:t>
            </a:r>
            <a:r>
              <a:rPr lang="ru-RU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: чаще всего локальное </a:t>
            </a:r>
            <a:r>
              <a:rPr lang="ru-RU" altLang="uk-UA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эксцетрично</a:t>
            </a:r>
            <a:r>
              <a:rPr lang="ru-RU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 расположенное образование , </a:t>
            </a:r>
            <a:r>
              <a:rPr lang="ru-RU" altLang="uk-UA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долиник</a:t>
            </a:r>
            <a:r>
              <a:rPr lang="ru-RU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 которого совпадает с </a:t>
            </a:r>
            <a:r>
              <a:rPr lang="ru-RU" altLang="uk-UA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длиником</a:t>
            </a:r>
            <a:r>
              <a:rPr lang="ru-RU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 кости, без признаков периостальной реакции (за исключением случаев патологического перелома). В100% случаев презентуется </a:t>
            </a:r>
            <a:r>
              <a:rPr lang="ru-RU" altLang="uk-UA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дестукцией</a:t>
            </a:r>
            <a:r>
              <a:rPr lang="ru-RU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 ,окруженная ободком склероза (85%), возможно разделение на септы(60%),набольшие участки вкрапления кальция (12.5%).</a:t>
            </a:r>
          </a:p>
          <a:p>
            <a:r>
              <a:rPr lang="ru-RU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Данные МРТ и ПЭТ-КТ неспецифичны.</a:t>
            </a:r>
          </a:p>
          <a:p>
            <a:endParaRPr lang="ru-RU" altLang="uk-UA" dirty="0">
              <a:latin typeface="Algerian" panose="04020705040A02060702" pitchFamily="82" charset="0"/>
              <a:cs typeface="Times New Roman" panose="02020603050405020304" pitchFamily="18" charset="0"/>
            </a:endParaRPr>
          </a:p>
          <a:p>
            <a:endParaRPr lang="ru-RU" altLang="uk-UA" dirty="0">
              <a:latin typeface="Algerian" panose="04020705040A02060702" pitchFamily="82" charset="0"/>
              <a:cs typeface="Times New Roman" panose="02020603050405020304" pitchFamily="18" charset="0"/>
            </a:endParaRPr>
          </a:p>
          <a:p>
            <a:endParaRPr lang="ru-RU" altLang="uk-UA" dirty="0">
              <a:latin typeface="Algerian" panose="04020705040A02060702" pitchFamily="82" charset="0"/>
              <a:cs typeface="Times New Roman" panose="02020603050405020304" pitchFamily="18" charset="0"/>
            </a:endParaRPr>
          </a:p>
          <a:p>
            <a:r>
              <a:rPr lang="ru-RU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Случай верифицирован.</a:t>
            </a:r>
          </a:p>
          <a:p>
            <a:endParaRPr lang="ru-RU" altLang="uk-UA" dirty="0">
              <a:latin typeface="Algerian" panose="04020705040A02060702" pitchFamily="82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1310"/>
            <a:ext cx="2871913" cy="25608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913" y="1351310"/>
            <a:ext cx="2507200" cy="38112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3" y="3912209"/>
            <a:ext cx="1686426" cy="5933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859" y="4352575"/>
            <a:ext cx="2210108" cy="25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5788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0"/>
            <a:ext cx="9819543" cy="1853248"/>
          </a:xfrm>
        </p:spPr>
        <p:txBody>
          <a:bodyPr/>
          <a:lstStyle/>
          <a:p>
            <a:r>
              <a:rPr lang="ru-RU" altLang="uk-UA" sz="4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К</a:t>
            </a:r>
            <a:r>
              <a:rPr lang="en-US" altLang="uk-UA" sz="4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сантофиброма</a:t>
            </a:r>
            <a:r>
              <a:rPr lang="ru-RU" altLang="uk-UA" sz="4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. С</a:t>
            </a:r>
            <a:r>
              <a:rPr lang="ru-RU" altLang="uk-UA" sz="4400" b="1" i="1" dirty="0">
                <a:latin typeface="Algerian" panose="04020705040A02060702" pitchFamily="82" charset="0"/>
                <a:cs typeface="Arial" panose="020B0604020202020204" pitchFamily="34" charset="0"/>
              </a:rPr>
              <a:t>оединительнотканные  опухоли.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15523" y="1513755"/>
            <a:ext cx="5176476" cy="5344245"/>
          </a:xfrm>
        </p:spPr>
        <p:txBody>
          <a:bodyPr/>
          <a:lstStyle/>
          <a:p>
            <a:r>
              <a:rPr lang="ru-RU" dirty="0"/>
              <a:t>Изображения МРТ демонстрируют локальное экспансивное </a:t>
            </a:r>
            <a:r>
              <a:rPr lang="ru-RU" dirty="0" err="1"/>
              <a:t>пораже-ние</a:t>
            </a:r>
            <a:r>
              <a:rPr lang="ru-RU" dirty="0"/>
              <a:t> с полным разрушением костной структуры дистальной фаланги большого пальца ноги с высоким сигналом от костного края и  внутренних перегородок (септ)- (пузырьковое восприятие) - низкий сигнал в Т1 и высокий сигнал Т2 и </a:t>
            </a:r>
            <a:r>
              <a:rPr lang="en-US" dirty="0"/>
              <a:t>PD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7774"/>
            <a:ext cx="2410031" cy="34818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859" y="3148713"/>
            <a:ext cx="2099787" cy="37082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281" y="2435165"/>
            <a:ext cx="2602409" cy="35014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748" y="1330679"/>
            <a:ext cx="2763775" cy="196554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281" y="5936588"/>
            <a:ext cx="2099578" cy="73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8394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739" y="54244"/>
            <a:ext cx="10360617" cy="1301858"/>
          </a:xfrm>
        </p:spPr>
        <p:txBody>
          <a:bodyPr/>
          <a:lstStyle/>
          <a:p>
            <a:r>
              <a:rPr lang="ru-RU" altLang="uk-UA" sz="36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З</a:t>
            </a:r>
            <a:r>
              <a:rPr lang="en-US" altLang="uk-UA" sz="36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локачественная</a:t>
            </a:r>
            <a:r>
              <a:rPr lang="en-US" altLang="uk-UA" sz="36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sz="36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фиброзная</a:t>
            </a:r>
            <a:r>
              <a:rPr lang="en-US" altLang="uk-UA" sz="36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sz="36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гистиоцитома</a:t>
            </a:r>
            <a:r>
              <a:rPr lang="ru-RU" altLang="uk-UA" sz="3600" b="1" dirty="0">
                <a:latin typeface="Algerian" panose="04020705040A02060702" pitchFamily="82" charset="0"/>
                <a:cs typeface="Times New Roman" panose="02020603050405020304" pitchFamily="18" charset="0"/>
              </a:rPr>
              <a:t>.</a:t>
            </a:r>
            <a:r>
              <a:rPr lang="en-US" altLang="uk-UA" sz="36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ru-RU" altLang="uk-UA" sz="3600" b="1" i="1" dirty="0">
                <a:latin typeface="Algerian" panose="04020705040A02060702" pitchFamily="82" charset="0"/>
                <a:cs typeface="Arial" panose="020B0604020202020204" pitchFamily="34" charset="0"/>
              </a:rPr>
              <a:t>Соединительнотканные  опухоли.</a:t>
            </a:r>
            <a:endParaRPr lang="uk-UA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38187" y="1429230"/>
            <a:ext cx="6553813" cy="5428769"/>
          </a:xfrm>
        </p:spPr>
        <p:txBody>
          <a:bodyPr>
            <a:normAutofit fontScale="85000" lnSpcReduction="20000"/>
          </a:bodyPr>
          <a:lstStyle/>
          <a:p>
            <a:r>
              <a:rPr lang="ru-RU" altLang="uk-UA" sz="2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З</a:t>
            </a:r>
            <a:r>
              <a:rPr lang="en-US" altLang="uk-UA" sz="2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локачественная</a:t>
            </a:r>
            <a:r>
              <a:rPr lang="en-US" altLang="uk-UA" sz="2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sz="2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фиброзная</a:t>
            </a:r>
            <a:r>
              <a:rPr lang="en-US" altLang="uk-UA" sz="2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sz="24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гистиоцитома</a:t>
            </a:r>
            <a:r>
              <a:rPr lang="ru-RU" altLang="uk-UA" sz="2400" b="1" dirty="0">
                <a:latin typeface="Algerian" panose="04020705040A02060702" pitchFamily="82" charset="0"/>
                <a:cs typeface="Times New Roman" panose="02020603050405020304" pitchFamily="18" charset="0"/>
              </a:rPr>
              <a:t>-</a:t>
            </a:r>
            <a:r>
              <a:rPr lang="en-US" sz="2400" b="1" dirty="0"/>
              <a:t> Malignant fibrous histiocytoma (MFH)</a:t>
            </a:r>
            <a:r>
              <a:rPr lang="ru-RU" sz="2400" b="1" dirty="0"/>
              <a:t>-</a:t>
            </a:r>
            <a:r>
              <a:rPr lang="ru-RU" sz="2400" dirty="0"/>
              <a:t>недавно выделена из группы </a:t>
            </a:r>
            <a:r>
              <a:rPr lang="ru-RU" sz="2400" dirty="0" err="1"/>
              <a:t>фибро</a:t>
            </a:r>
            <a:r>
              <a:rPr lang="ru-RU" sz="2400" dirty="0"/>
              <a:t>- и остео-сарком</a:t>
            </a:r>
            <a:r>
              <a:rPr lang="en-US" sz="2400" dirty="0"/>
              <a:t> </a:t>
            </a:r>
            <a:r>
              <a:rPr lang="ru-RU" sz="2400" dirty="0"/>
              <a:t>и классифицирована как </a:t>
            </a:r>
            <a:r>
              <a:rPr lang="ru-RU" sz="2400" b="1" dirty="0"/>
              <a:t>плеоморфная недифференцированная саркома (PUS)</a:t>
            </a:r>
            <a:r>
              <a:rPr lang="ru-RU" sz="2400" baseline="30000" dirty="0"/>
              <a:t> </a:t>
            </a:r>
            <a:r>
              <a:rPr lang="ru-RU" sz="2400" dirty="0"/>
              <a:t>.</a:t>
            </a:r>
          </a:p>
          <a:p>
            <a:r>
              <a:rPr lang="ru-RU" sz="2400" dirty="0"/>
              <a:t>MFH может возникать почти в любом месте тела, у них есть склонность к забрюшинному пространству. Они обычно ограничены мягкими тканями, но иногда могут возникать в кости или из кости (1-5%).</a:t>
            </a:r>
          </a:p>
          <a:p>
            <a:r>
              <a:rPr lang="ru-RU" sz="2400" dirty="0"/>
              <a:t>Обладает агрессивным ростом и плохим прогнозом. Часто </a:t>
            </a:r>
            <a:r>
              <a:rPr lang="ru-RU" sz="2400" dirty="0" err="1"/>
              <a:t>метастазируют</a:t>
            </a:r>
            <a:r>
              <a:rPr lang="ru-RU" sz="2400" dirty="0"/>
              <a:t>.</a:t>
            </a:r>
          </a:p>
          <a:p>
            <a:r>
              <a:rPr lang="ru-RU" sz="2400" dirty="0"/>
              <a:t>Обычные </a:t>
            </a:r>
            <a:r>
              <a:rPr lang="ru-RU" sz="2400" b="1" dirty="0"/>
              <a:t>рентгенограммы </a:t>
            </a:r>
            <a:r>
              <a:rPr lang="ru-RU" sz="2400" dirty="0"/>
              <a:t>демонстрируют </a:t>
            </a:r>
            <a:r>
              <a:rPr lang="ru-RU" sz="2400" dirty="0" err="1"/>
              <a:t>мягкотканное</a:t>
            </a:r>
            <a:r>
              <a:rPr lang="ru-RU" sz="2400" dirty="0"/>
              <a:t> образование в толще мягких тканей. Если они возникают из кости-  </a:t>
            </a:r>
            <a:r>
              <a:rPr lang="ru-RU" sz="2400" dirty="0" err="1"/>
              <a:t>проявля-ются</a:t>
            </a:r>
            <a:r>
              <a:rPr lang="ru-RU" sz="2400" dirty="0"/>
              <a:t> в виде агрессивного деструктивного костного поражения. В некоторых случаях могут быть продемонстрированы </a:t>
            </a:r>
            <a:r>
              <a:rPr lang="ru-RU" sz="2400" dirty="0" err="1"/>
              <a:t>криволиней-ные</a:t>
            </a:r>
            <a:r>
              <a:rPr lang="ru-RU" sz="2400" dirty="0"/>
              <a:t> или точечные </a:t>
            </a:r>
            <a:r>
              <a:rPr lang="ru-RU" sz="2400" dirty="0" err="1"/>
              <a:t>кальцинаты</a:t>
            </a:r>
            <a:r>
              <a:rPr lang="ru-RU" sz="2400" dirty="0"/>
              <a:t>.</a:t>
            </a:r>
            <a:endParaRPr lang="en-US" sz="2400" dirty="0"/>
          </a:p>
          <a:p>
            <a:endParaRPr lang="uk-UA" dirty="0"/>
          </a:p>
        </p:txBody>
      </p:sp>
      <p:pic>
        <p:nvPicPr>
          <p:cNvPr id="4098" name="Picture 2" descr="https://images.radiopaedia.org/images/141149/967399c444605a4ce5ea8ba4dc0566_jumbo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812"/>
            <a:ext cx="5638187" cy="563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239" y="6133999"/>
            <a:ext cx="2057687" cy="72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295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739" y="54244"/>
            <a:ext cx="10360617" cy="1301858"/>
          </a:xfrm>
        </p:spPr>
        <p:txBody>
          <a:bodyPr/>
          <a:lstStyle/>
          <a:p>
            <a:r>
              <a:rPr lang="ru-RU" altLang="uk-UA" sz="36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З</a:t>
            </a:r>
            <a:r>
              <a:rPr lang="en-US" altLang="uk-UA" sz="36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локачественная</a:t>
            </a:r>
            <a:r>
              <a:rPr lang="en-US" altLang="uk-UA" sz="36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sz="36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фиброзная</a:t>
            </a:r>
            <a:r>
              <a:rPr lang="en-US" altLang="uk-UA" sz="36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en-US" altLang="uk-UA" sz="36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гистиоцитома</a:t>
            </a:r>
            <a:r>
              <a:rPr lang="ru-RU" altLang="uk-UA" sz="3600" b="1" dirty="0">
                <a:latin typeface="Algerian" panose="04020705040A02060702" pitchFamily="82" charset="0"/>
                <a:cs typeface="Times New Roman" panose="02020603050405020304" pitchFamily="18" charset="0"/>
              </a:rPr>
              <a:t>.</a:t>
            </a:r>
            <a:r>
              <a:rPr lang="en-US" altLang="uk-UA" sz="36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ru-RU" altLang="uk-UA" sz="3600" b="1" i="1" dirty="0">
                <a:latin typeface="Algerian" panose="04020705040A02060702" pitchFamily="82" charset="0"/>
                <a:cs typeface="Arial" panose="020B0604020202020204" pitchFamily="34" charset="0"/>
              </a:rPr>
              <a:t>Соединительнотканные  опухоли.</a:t>
            </a:r>
            <a:endParaRPr lang="uk-UA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38187" y="1429230"/>
            <a:ext cx="6553813" cy="5428769"/>
          </a:xfrm>
        </p:spPr>
        <p:txBody>
          <a:bodyPr>
            <a:normAutofit fontScale="85000" lnSpcReduction="20000"/>
          </a:bodyPr>
          <a:lstStyle/>
          <a:p>
            <a:r>
              <a:rPr lang="ru-RU" sz="1800" dirty="0"/>
              <a:t>На</a:t>
            </a:r>
            <a:r>
              <a:rPr lang="ru-RU" sz="1800" b="1" dirty="0"/>
              <a:t> КТ</a:t>
            </a:r>
            <a:r>
              <a:rPr lang="ru-RU" sz="1800" dirty="0"/>
              <a:t>- плотность </a:t>
            </a:r>
            <a:r>
              <a:rPr lang="ru-RU" sz="1800" b="1" dirty="0"/>
              <a:t>MFH </a:t>
            </a:r>
            <a:r>
              <a:rPr lang="ru-RU" sz="1800" dirty="0"/>
              <a:t>обычно сходна со  смежной мышцей.</a:t>
            </a:r>
          </a:p>
          <a:p>
            <a:pPr marL="0" indent="0">
              <a:buNone/>
            </a:pPr>
            <a:r>
              <a:rPr lang="ru-RU" sz="1800" dirty="0"/>
              <a:t>При наличии  кровоизлияний, некроза и/или обилия </a:t>
            </a:r>
            <a:r>
              <a:rPr lang="ru-RU" sz="1800" dirty="0" err="1"/>
              <a:t>миксоидный</a:t>
            </a:r>
            <a:r>
              <a:rPr lang="ru-RU" sz="1800" dirty="0"/>
              <a:t> </a:t>
            </a:r>
            <a:r>
              <a:rPr lang="ru-RU" sz="1800" dirty="0" err="1"/>
              <a:t>материалавнутри</a:t>
            </a:r>
            <a:r>
              <a:rPr lang="ru-RU" sz="1800" dirty="0"/>
              <a:t> образования  определяются  гетерогенные зоны  меньшей плотности. </a:t>
            </a:r>
          </a:p>
          <a:p>
            <a:pPr marL="0" indent="0">
              <a:buNone/>
            </a:pPr>
            <a:r>
              <a:rPr lang="ru-RU" sz="1800" dirty="0" err="1"/>
              <a:t>Мягкотканный</a:t>
            </a:r>
            <a:r>
              <a:rPr lang="ru-RU" sz="1800" dirty="0"/>
              <a:t> компонент образования  хорошо усиливается при контрастировании. В до 15-20% случаев имеется некоторая минерализация.</a:t>
            </a:r>
            <a:endParaRPr lang="ru-RU" sz="1800" b="1" dirty="0"/>
          </a:p>
          <a:p>
            <a:r>
              <a:rPr lang="ru-RU" sz="1800" dirty="0"/>
              <a:t>МРТ - это метод выбора для оценки </a:t>
            </a:r>
            <a:r>
              <a:rPr lang="en-US" sz="1800" b="1" dirty="0"/>
              <a:t>MFH</a:t>
            </a:r>
            <a:r>
              <a:rPr lang="ru-RU" sz="1800" dirty="0"/>
              <a:t>, так как позволяет лучше  локализовать </a:t>
            </a:r>
            <a:r>
              <a:rPr lang="ru-RU" sz="1800" dirty="0" err="1"/>
              <a:t>опухоль.Эти</a:t>
            </a:r>
            <a:r>
              <a:rPr lang="ru-RU" sz="1800" dirty="0"/>
              <a:t> опухоли, как правило расположены внутри или рядом с мышцами, оказывают масс-эффект на окружающие структуры из-за чего кажутся  больших размеров чем на самом деле.</a:t>
            </a:r>
          </a:p>
          <a:p>
            <a:pPr marL="0" indent="0">
              <a:buNone/>
            </a:pPr>
            <a:r>
              <a:rPr lang="ru-RU" b="1" dirty="0"/>
              <a:t>-T1: -</a:t>
            </a:r>
            <a:r>
              <a:rPr lang="ru-RU" dirty="0"/>
              <a:t>промежуточная (слишком низкая) интенсивность сигнала, аналогичная смежной мышце;</a:t>
            </a:r>
          </a:p>
          <a:p>
            <a:pPr marL="0" indent="0">
              <a:buNone/>
            </a:pPr>
            <a:r>
              <a:rPr lang="ru-RU" dirty="0"/>
              <a:t>      -гетерогенность появляется, если имеется </a:t>
            </a:r>
            <a:r>
              <a:rPr lang="ru-RU" dirty="0" err="1"/>
              <a:t>кровоизлия-ние</a:t>
            </a:r>
            <a:r>
              <a:rPr lang="ru-RU" dirty="0"/>
              <a:t>, </a:t>
            </a:r>
            <a:r>
              <a:rPr lang="ru-RU" dirty="0" err="1"/>
              <a:t>кальцификация</a:t>
            </a:r>
            <a:r>
              <a:rPr lang="ru-RU" dirty="0"/>
              <a:t>, некроз или  присутствует много  </a:t>
            </a:r>
            <a:r>
              <a:rPr lang="ru-RU" dirty="0" err="1"/>
              <a:t>миоксоидного</a:t>
            </a:r>
            <a:r>
              <a:rPr lang="ru-RU" dirty="0"/>
              <a:t> материала</a:t>
            </a:r>
          </a:p>
          <a:p>
            <a:pPr marL="0" indent="0">
              <a:buNone/>
            </a:pPr>
            <a:r>
              <a:rPr lang="ru-RU" dirty="0"/>
              <a:t>      -заметное усиление твердых компонентов.</a:t>
            </a:r>
          </a:p>
          <a:p>
            <a:pPr marL="0" indent="0">
              <a:buNone/>
            </a:pPr>
            <a:r>
              <a:rPr lang="ru-RU" b="1" dirty="0"/>
              <a:t> -T2: -</a:t>
            </a:r>
            <a:r>
              <a:rPr lang="ru-RU" dirty="0"/>
              <a:t>от средней до высокой интенсивности сигнала</a:t>
            </a:r>
          </a:p>
          <a:p>
            <a:pPr marL="457200" lvl="1" indent="0">
              <a:buNone/>
            </a:pPr>
            <a:r>
              <a:rPr lang="ru-RU" dirty="0"/>
              <a:t>-гетерогенность, если есть кровоизлияние, </a:t>
            </a:r>
            <a:r>
              <a:rPr lang="ru-RU" dirty="0" err="1"/>
              <a:t>кальцификация</a:t>
            </a:r>
            <a:r>
              <a:rPr lang="ru-RU" dirty="0"/>
              <a:t>, некроз, присутствует </a:t>
            </a:r>
            <a:r>
              <a:rPr lang="ru-RU" dirty="0" err="1"/>
              <a:t>миоксоидный</a:t>
            </a:r>
            <a:r>
              <a:rPr lang="ru-RU" dirty="0"/>
              <a:t> материал.</a:t>
            </a:r>
          </a:p>
          <a:p>
            <a:pPr marL="0" indent="0">
              <a:buNone/>
            </a:pPr>
            <a:endParaRPr lang="ru-RU" sz="1800" dirty="0"/>
          </a:p>
          <a:p>
            <a:endParaRPr lang="en-US" dirty="0"/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58" y="1356102"/>
            <a:ext cx="4839375" cy="41820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446" y="4814160"/>
            <a:ext cx="2057687" cy="72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1766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739" y="54244"/>
            <a:ext cx="10360617" cy="1301858"/>
          </a:xfrm>
        </p:spPr>
        <p:txBody>
          <a:bodyPr/>
          <a:lstStyle/>
          <a:p>
            <a:r>
              <a:rPr lang="ru-RU" altLang="uk-UA" sz="40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Ф</a:t>
            </a:r>
            <a:r>
              <a:rPr lang="en-US" altLang="uk-UA" sz="4000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ибросаркома</a:t>
            </a:r>
            <a:r>
              <a:rPr lang="en-US" altLang="uk-UA" sz="40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</a:t>
            </a:r>
            <a:r>
              <a:rPr lang="ru-RU" altLang="uk-UA" sz="4000" b="1" dirty="0">
                <a:latin typeface="Algerian" panose="04020705040A02060702" pitchFamily="82" charset="0"/>
                <a:cs typeface="Times New Roman" panose="02020603050405020304" pitchFamily="18" charset="0"/>
              </a:rPr>
              <a:t>. </a:t>
            </a:r>
            <a:r>
              <a:rPr lang="ru-RU" altLang="uk-UA" sz="4000" b="1" i="1" dirty="0">
                <a:latin typeface="Algerian" panose="04020705040A02060702" pitchFamily="82" charset="0"/>
                <a:cs typeface="Arial" panose="020B0604020202020204" pitchFamily="34" charset="0"/>
              </a:rPr>
              <a:t>Соединительнотканные  опухоли.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25142" y="1175658"/>
            <a:ext cx="6966857" cy="5682342"/>
          </a:xfrm>
        </p:spPr>
        <p:txBody>
          <a:bodyPr/>
          <a:lstStyle/>
          <a:p>
            <a:r>
              <a:rPr lang="ru-RU" altLang="uk-UA" b="1" dirty="0">
                <a:latin typeface="Algerian" panose="04020705040A02060702" pitchFamily="82" charset="0"/>
                <a:cs typeface="Times New Roman" panose="02020603050405020304" pitchFamily="18" charset="0"/>
              </a:rPr>
              <a:t>Ф</a:t>
            </a:r>
            <a:r>
              <a:rPr lang="en-US" altLang="uk-UA" b="1" dirty="0" err="1">
                <a:latin typeface="Algerian" panose="04020705040A02060702" pitchFamily="82" charset="0"/>
                <a:cs typeface="Times New Roman" panose="02020603050405020304" pitchFamily="18" charset="0"/>
              </a:rPr>
              <a:t>ибросаркома</a:t>
            </a:r>
            <a:r>
              <a:rPr lang="ru-RU" altLang="uk-UA" b="1" dirty="0">
                <a:latin typeface="Algerian" panose="04020705040A02060702" pitchFamily="82" charset="0"/>
                <a:cs typeface="Times New Roman" panose="02020603050405020304" pitchFamily="18" charset="0"/>
              </a:rPr>
              <a:t>-</a:t>
            </a:r>
            <a:r>
              <a:rPr lang="ru-RU" altLang="uk-UA" dirty="0">
                <a:latin typeface="Algerian" panose="04020705040A02060702" pitchFamily="82" charset="0"/>
                <a:cs typeface="Times New Roman" panose="02020603050405020304" pitchFamily="18" charset="0"/>
              </a:rPr>
              <a:t>редко встречающаяся опухоль  у лиц среднего возраста и пожилых людей.</a:t>
            </a:r>
          </a:p>
          <a:p>
            <a:r>
              <a:rPr lang="ru-RU" dirty="0">
                <a:cs typeface="Times New Roman" panose="02020603050405020304" pitchFamily="18" charset="0"/>
              </a:rPr>
              <a:t>Характерно несоответствие клинической	 и рентгенологической картины.</a:t>
            </a:r>
          </a:p>
          <a:p>
            <a:r>
              <a:rPr lang="ru-RU" dirty="0">
                <a:cs typeface="Times New Roman" panose="02020603050405020304" pitchFamily="18" charset="0"/>
              </a:rPr>
              <a:t>Большая , не отделимая от кости  опухоль не выявляется (плохо выявляется )на </a:t>
            </a:r>
            <a:r>
              <a:rPr lang="ru-RU" dirty="0" err="1">
                <a:cs typeface="Times New Roman" panose="02020603050405020304" pitchFamily="18" charset="0"/>
              </a:rPr>
              <a:t>рентгенограм-ме</a:t>
            </a:r>
            <a:r>
              <a:rPr lang="ru-RU" dirty="0">
                <a:cs typeface="Times New Roman" panose="02020603050405020304" pitchFamily="18" charset="0"/>
              </a:rPr>
              <a:t>. На мягких снимках – нежная  округлая тень  образования  оттесняет мышечные массивы и кожные покровы. Из-за давления на корковый слой он истончается , но никогда не </a:t>
            </a:r>
            <a:r>
              <a:rPr lang="ru-RU" dirty="0" err="1">
                <a:cs typeface="Times New Roman" panose="02020603050405020304" pitchFamily="18" charset="0"/>
              </a:rPr>
              <a:t>ращепляет-ся</a:t>
            </a:r>
            <a:r>
              <a:rPr lang="ru-RU" dirty="0">
                <a:cs typeface="Times New Roman" panose="02020603050405020304" pitchFamily="18" charset="0"/>
              </a:rPr>
              <a:t>. </a:t>
            </a:r>
            <a:r>
              <a:rPr lang="ru-RU" dirty="0" err="1">
                <a:cs typeface="Times New Roman" panose="02020603050405020304" pitchFamily="18" charset="0"/>
              </a:rPr>
              <a:t>Контруы</a:t>
            </a:r>
            <a:r>
              <a:rPr lang="ru-RU" dirty="0">
                <a:cs typeface="Times New Roman" panose="02020603050405020304" pitchFamily="18" charset="0"/>
              </a:rPr>
              <a:t> ровные , гладкие.</a:t>
            </a:r>
          </a:p>
          <a:p>
            <a:r>
              <a:rPr lang="ru-RU" dirty="0">
                <a:cs typeface="Times New Roman" panose="02020603050405020304" pitchFamily="18" charset="0"/>
              </a:rPr>
              <a:t>Иногда определяется не как костный дефект, а как </a:t>
            </a:r>
            <a:r>
              <a:rPr lang="ru-RU" dirty="0" err="1">
                <a:cs typeface="Times New Roman" panose="02020603050405020304" pitchFamily="18" charset="0"/>
              </a:rPr>
              <a:t>периостальная</a:t>
            </a:r>
            <a:r>
              <a:rPr lang="ru-RU" dirty="0">
                <a:cs typeface="Times New Roman" panose="02020603050405020304" pitchFamily="18" charset="0"/>
              </a:rPr>
              <a:t> реакция в виде плоского гребня.</a:t>
            </a:r>
          </a:p>
          <a:p>
            <a:endParaRPr lang="ru-RU" dirty="0"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262476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10453606" cy="1185620"/>
          </a:xfrm>
        </p:spPr>
        <p:txBody>
          <a:bodyPr/>
          <a:lstStyle/>
          <a:p>
            <a:r>
              <a:rPr lang="ru-RU" altLang="uk-UA" sz="4400" i="1" dirty="0">
                <a:latin typeface="Algerian" panose="04020705040A02060702" pitchFamily="82" charset="0"/>
                <a:cs typeface="Arial" panose="020B0604020202020204" pitchFamily="34" charset="0"/>
              </a:rPr>
              <a:t>Гигантоклеточные опухоли – </a:t>
            </a:r>
            <a:r>
              <a:rPr lang="en-US" sz="4400" dirty="0"/>
              <a:t>GCT</a:t>
            </a:r>
            <a:r>
              <a:rPr lang="ru-RU" sz="4400" dirty="0"/>
              <a:t>.</a:t>
            </a:r>
            <a:br>
              <a:rPr lang="ru-RU" altLang="uk-UA" sz="4400" i="1" dirty="0">
                <a:latin typeface="Algerian" panose="04020705040A02060702" pitchFamily="82" charset="0"/>
                <a:cs typeface="Arial" panose="020B0604020202020204" pitchFamily="34" charset="0"/>
              </a:rPr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36819" y="1185620"/>
            <a:ext cx="7033261" cy="5672380"/>
          </a:xfrm>
        </p:spPr>
        <p:txBody>
          <a:bodyPr>
            <a:normAutofit fontScale="92500" lnSpcReduction="20000"/>
          </a:bodyPr>
          <a:lstStyle/>
          <a:p>
            <a:r>
              <a:rPr lang="ru-RU" altLang="uk-UA" i="1" dirty="0">
                <a:latin typeface="Algerian" panose="04020705040A02060702" pitchFamily="82" charset="0"/>
                <a:cs typeface="Arial" panose="020B0604020202020204" pitchFamily="34" charset="0"/>
              </a:rPr>
              <a:t>Гигантоклеточные опухоли  выделяются в отдельную группу, т.к. их </a:t>
            </a:r>
            <a:r>
              <a:rPr lang="ru-RU" altLang="uk-UA" i="1" dirty="0" err="1">
                <a:latin typeface="Algerian" panose="04020705040A02060702" pitchFamily="82" charset="0"/>
                <a:cs typeface="Arial" panose="020B0604020202020204" pitchFamily="34" charset="0"/>
              </a:rPr>
              <a:t>гистеогенез</a:t>
            </a:r>
            <a:r>
              <a:rPr lang="ru-RU" altLang="uk-UA" i="1" dirty="0">
                <a:latin typeface="Algerian" panose="04020705040A02060702" pitchFamily="82" charset="0"/>
                <a:cs typeface="Arial" panose="020B0604020202020204" pitchFamily="34" charset="0"/>
              </a:rPr>
              <a:t> не определен до сих пор.</a:t>
            </a:r>
          </a:p>
          <a:p>
            <a:r>
              <a:rPr lang="ru-RU" b="1" dirty="0"/>
              <a:t>Гигантские клеточные опухоли (GCT) кости</a:t>
            </a:r>
            <a:r>
              <a:rPr lang="ru-RU" dirty="0"/>
              <a:t> , представлены двумя вариантами:  </a:t>
            </a:r>
            <a:r>
              <a:rPr lang="ru-RU" b="1" dirty="0" err="1"/>
              <a:t>остеокластома</a:t>
            </a:r>
            <a:r>
              <a:rPr lang="ru-RU" b="1" dirty="0"/>
              <a:t> и </a:t>
            </a:r>
            <a:r>
              <a:rPr lang="ru-RU" b="1" dirty="0" err="1"/>
              <a:t>остеобластокластома</a:t>
            </a:r>
            <a:r>
              <a:rPr lang="ru-RU" b="1" dirty="0"/>
              <a:t>.</a:t>
            </a:r>
          </a:p>
          <a:p>
            <a:r>
              <a:rPr lang="en-US" dirty="0"/>
              <a:t>GCT</a:t>
            </a:r>
            <a:r>
              <a:rPr lang="ru-RU" dirty="0"/>
              <a:t> являются относительно распространенной группой опухолей кости . Встречается чаще в возрасте 20-40лет  с примерно одинаковой частотой у мужчин и женщин.</a:t>
            </a:r>
          </a:p>
          <a:p>
            <a:r>
              <a:rPr lang="ru-RU" b="1" dirty="0"/>
              <a:t>Локализация</a:t>
            </a:r>
            <a:r>
              <a:rPr lang="ru-RU" dirty="0"/>
              <a:t> : обычно встречаются как единичные повреждения. Хотя </a:t>
            </a:r>
            <a:r>
              <a:rPr lang="ru-RU" b="1" dirty="0"/>
              <a:t>может быть вовлечена любая кость</a:t>
            </a:r>
            <a:r>
              <a:rPr lang="ru-RU" dirty="0"/>
              <a:t>, </a:t>
            </a:r>
            <a:r>
              <a:rPr lang="ru-RU" b="1" dirty="0"/>
              <a:t>наиболее распространенными </a:t>
            </a:r>
            <a:r>
              <a:rPr lang="ru-RU" dirty="0"/>
              <a:t>являются  :</a:t>
            </a:r>
          </a:p>
          <a:p>
            <a:pPr marL="0" indent="0">
              <a:buNone/>
            </a:pPr>
            <a:r>
              <a:rPr lang="ru-RU" dirty="0"/>
              <a:t>- вокруг коленного сустава : дистальная часть  </a:t>
            </a:r>
            <a:r>
              <a:rPr lang="ru-RU" dirty="0" err="1"/>
              <a:t>бедрен</a:t>
            </a:r>
            <a:r>
              <a:rPr lang="ru-RU" dirty="0"/>
              <a:t>- ной кости  и проксимальная часть костей голени: 50-65%</a:t>
            </a:r>
          </a:p>
          <a:p>
            <a:pPr marL="0" indent="0">
              <a:buNone/>
            </a:pPr>
            <a:r>
              <a:rPr lang="ru-RU" dirty="0"/>
              <a:t> - дистальный отдел луча: 10-12%</a:t>
            </a:r>
          </a:p>
          <a:p>
            <a:pPr marL="0" indent="0">
              <a:buNone/>
            </a:pPr>
            <a:r>
              <a:rPr lang="ru-RU" dirty="0"/>
              <a:t> - крестец: 4-9%</a:t>
            </a:r>
          </a:p>
          <a:p>
            <a:pPr marL="0" indent="0">
              <a:buNone/>
            </a:pPr>
            <a:r>
              <a:rPr lang="ru-RU" dirty="0"/>
              <a:t> - тела позвонков: 7% . Предпочтительно  в грудном отделе позвоночника, за которым следуют шейный и поясничный отделы .</a:t>
            </a:r>
          </a:p>
          <a:p>
            <a:endParaRPr lang="ru-RU" dirty="0"/>
          </a:p>
          <a:p>
            <a:endParaRPr lang="ru-RU" dirty="0"/>
          </a:p>
          <a:p>
            <a:endParaRPr lang="ru-RU" altLang="uk-UA" i="1" dirty="0">
              <a:latin typeface="Algerian" panose="04020705040A02060702" pitchFamily="82" charset="0"/>
              <a:cs typeface="Arial" panose="020B0604020202020204" pitchFamily="34" charset="0"/>
            </a:endParaRPr>
          </a:p>
          <a:p>
            <a:endParaRPr lang="uk-UA" dirty="0"/>
          </a:p>
        </p:txBody>
      </p:sp>
      <p:pic>
        <p:nvPicPr>
          <p:cNvPr id="6146" name="Picture 2" descr="https://images.radiopaedia.org/images/1602355/3dee10fb0a8ad6244470738a8cb382_jumb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2" y="655320"/>
            <a:ext cx="4976177" cy="620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2" y="655320"/>
            <a:ext cx="1638444" cy="57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11642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10453606" cy="1185620"/>
          </a:xfrm>
        </p:spPr>
        <p:txBody>
          <a:bodyPr/>
          <a:lstStyle/>
          <a:p>
            <a:r>
              <a:rPr lang="ru-RU" altLang="uk-UA" sz="4400" i="1" dirty="0">
                <a:latin typeface="Algerian" panose="04020705040A02060702" pitchFamily="82" charset="0"/>
                <a:cs typeface="Arial" panose="020B0604020202020204" pitchFamily="34" charset="0"/>
              </a:rPr>
              <a:t>Гигантоклеточные опухоли – </a:t>
            </a:r>
            <a:r>
              <a:rPr lang="en-US" sz="4400" dirty="0"/>
              <a:t>GCT</a:t>
            </a:r>
            <a:r>
              <a:rPr lang="ru-RU" sz="4400" dirty="0"/>
              <a:t>.</a:t>
            </a:r>
            <a:br>
              <a:rPr lang="ru-RU" altLang="uk-UA" sz="4400" i="1" dirty="0">
                <a:latin typeface="Algerian" panose="04020705040A02060702" pitchFamily="82" charset="0"/>
                <a:cs typeface="Arial" panose="020B0604020202020204" pitchFamily="34" charset="0"/>
              </a:rPr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05501" y="1264920"/>
            <a:ext cx="6164580" cy="5593080"/>
          </a:xfrm>
        </p:spPr>
        <p:txBody>
          <a:bodyPr>
            <a:normAutofit fontScale="92500" lnSpcReduction="10000"/>
          </a:bodyPr>
          <a:lstStyle/>
          <a:p>
            <a:r>
              <a:rPr lang="uk-UA" b="1" dirty="0" err="1"/>
              <a:t>Радиологические</a:t>
            </a:r>
            <a:r>
              <a:rPr lang="uk-UA" b="1" dirty="0"/>
              <a:t> </a:t>
            </a:r>
            <a:r>
              <a:rPr lang="uk-UA" b="1" dirty="0" err="1"/>
              <a:t>особенности</a:t>
            </a:r>
            <a:r>
              <a:rPr lang="uk-UA" b="1" dirty="0"/>
              <a:t>:</a:t>
            </a:r>
          </a:p>
          <a:p>
            <a:pPr marL="0" indent="0">
              <a:buNone/>
            </a:pPr>
            <a:r>
              <a:rPr lang="uk-UA" b="1" dirty="0"/>
              <a:t>1. </a:t>
            </a:r>
            <a:r>
              <a:rPr lang="uk-UA" b="1" dirty="0" err="1"/>
              <a:t>рентгенография</a:t>
            </a:r>
            <a:r>
              <a:rPr lang="uk-UA" b="1" dirty="0"/>
              <a:t>  </a:t>
            </a:r>
            <a:r>
              <a:rPr lang="uk-UA" dirty="0"/>
              <a:t>при </a:t>
            </a:r>
            <a:r>
              <a:rPr lang="uk-UA" dirty="0" err="1"/>
              <a:t>расположении</a:t>
            </a:r>
            <a:r>
              <a:rPr lang="uk-UA" dirty="0"/>
              <a:t> </a:t>
            </a:r>
            <a:r>
              <a:rPr lang="ru-RU" dirty="0"/>
              <a:t>GCT в         длинной кости:</a:t>
            </a:r>
          </a:p>
          <a:p>
            <a:pPr marL="0" indent="0">
              <a:buNone/>
            </a:pPr>
            <a:r>
              <a:rPr lang="ru-RU" dirty="0"/>
              <a:t>-происходит только при  закрытой  пластине роста;</a:t>
            </a:r>
          </a:p>
          <a:p>
            <a:pPr marL="0" indent="0">
              <a:buNone/>
            </a:pPr>
            <a:r>
              <a:rPr lang="ru-RU" dirty="0"/>
              <a:t>- примыкает к суставной поверхности- 84-99% или входит на 1 см суставной поверхности; </a:t>
            </a:r>
          </a:p>
          <a:p>
            <a:pPr marL="0" indent="0">
              <a:buNone/>
            </a:pPr>
            <a:r>
              <a:rPr lang="ru-RU" dirty="0"/>
              <a:t>-четко очерченные и хорошо определимые края  без признаков склерозирования ( хотя  в &lt;5% может проявляться незначительный склероз );</a:t>
            </a:r>
          </a:p>
          <a:p>
            <a:pPr marL="0" indent="0">
              <a:buNone/>
            </a:pPr>
            <a:r>
              <a:rPr lang="ru-RU" dirty="0"/>
              <a:t>-картина гигантских мыльных пузырей;</a:t>
            </a:r>
          </a:p>
          <a:p>
            <a:pPr marL="0" indent="0">
              <a:buNone/>
            </a:pPr>
            <a:r>
              <a:rPr lang="ru-RU" dirty="0"/>
              <a:t>-объем пораженной кости увеличивается, как бы вздувая кость изнутри;</a:t>
            </a:r>
          </a:p>
          <a:p>
            <a:pPr marL="0" indent="0">
              <a:buNone/>
            </a:pPr>
            <a:r>
              <a:rPr lang="ru-RU" dirty="0"/>
              <a:t>-корковый слой может истончиться и как-бы исчезнуть;</a:t>
            </a:r>
          </a:p>
          <a:p>
            <a:pPr marL="0" indent="0">
              <a:buNone/>
            </a:pPr>
            <a:r>
              <a:rPr lang="ru-RU" dirty="0"/>
              <a:t>-эксцентричное расположение, трудно оценить  при больших размерах.</a:t>
            </a:r>
          </a:p>
          <a:p>
            <a:pPr marL="0" indent="0">
              <a:buNone/>
            </a:pPr>
            <a:endParaRPr lang="uk-UA" b="1" dirty="0"/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95" y="1185620"/>
            <a:ext cx="5677346" cy="51113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5318760"/>
            <a:ext cx="1087884" cy="153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5956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2420" y="0"/>
            <a:ext cx="10141186" cy="647700"/>
          </a:xfrm>
        </p:spPr>
        <p:txBody>
          <a:bodyPr/>
          <a:lstStyle/>
          <a:p>
            <a:r>
              <a:rPr lang="ru-RU" altLang="uk-UA" sz="4400" i="1" dirty="0">
                <a:latin typeface="Algerian" panose="04020705040A02060702" pitchFamily="82" charset="0"/>
                <a:cs typeface="Arial" panose="020B0604020202020204" pitchFamily="34" charset="0"/>
              </a:rPr>
              <a:t>Гигантоклеточные опухоли</a:t>
            </a:r>
            <a:br>
              <a:rPr lang="ru-RU" altLang="uk-UA" sz="4400" i="1" dirty="0">
                <a:latin typeface="Algerian" panose="04020705040A02060702" pitchFamily="82" charset="0"/>
                <a:cs typeface="Arial" panose="020B0604020202020204" pitchFamily="34" charset="0"/>
              </a:rPr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08660"/>
            <a:ext cx="9021243" cy="6149339"/>
          </a:xfrm>
        </p:spPr>
        <p:txBody>
          <a:bodyPr>
            <a:normAutofit fontScale="25000" lnSpcReduction="20000"/>
          </a:bodyPr>
          <a:lstStyle/>
          <a:p>
            <a:r>
              <a:rPr lang="ru-RU" sz="6400" b="1" dirty="0"/>
              <a:t>Обычная рентгенография и КТ: </a:t>
            </a:r>
            <a:r>
              <a:rPr lang="ru-RU" sz="6400" dirty="0"/>
              <a:t>- нет окружающего склероза: 80-85%</a:t>
            </a:r>
            <a:endParaRPr lang="ru-RU" sz="6400" b="1" dirty="0"/>
          </a:p>
          <a:p>
            <a:pPr marL="0" indent="0">
              <a:buNone/>
            </a:pPr>
            <a:r>
              <a:rPr lang="ru-RU" sz="6400" dirty="0"/>
              <a:t>- корковый слой истончен,  возможно прерывистый- не следует трактовать как признак  злокачественности</a:t>
            </a:r>
          </a:p>
          <a:p>
            <a:pPr marL="0" indent="0">
              <a:buNone/>
            </a:pPr>
            <a:r>
              <a:rPr lang="ru-RU" sz="6400" dirty="0"/>
              <a:t>- </a:t>
            </a:r>
            <a:r>
              <a:rPr lang="ru-RU" sz="6400" dirty="0" err="1"/>
              <a:t>периостальная</a:t>
            </a:r>
            <a:r>
              <a:rPr lang="ru-RU" sz="6400" dirty="0"/>
              <a:t> реакция наблюдается только в 10-30% случаев</a:t>
            </a:r>
          </a:p>
          <a:p>
            <a:pPr marL="0" indent="0">
              <a:buNone/>
            </a:pPr>
            <a:r>
              <a:rPr lang="ru-RU" sz="6400" dirty="0"/>
              <a:t>- нередко вклинивается в массу мягких тканей </a:t>
            </a:r>
          </a:p>
          <a:p>
            <a:pPr marL="0" indent="0">
              <a:buNone/>
            </a:pPr>
            <a:r>
              <a:rPr lang="ru-RU" sz="6400" dirty="0"/>
              <a:t>- может возникнуть патологический перелом</a:t>
            </a:r>
          </a:p>
          <a:p>
            <a:pPr marL="0" indent="0">
              <a:buNone/>
            </a:pPr>
            <a:r>
              <a:rPr lang="ru-RU" sz="6400" dirty="0"/>
              <a:t>- без </a:t>
            </a:r>
            <a:r>
              <a:rPr lang="ru-RU" sz="6400" dirty="0" err="1"/>
              <a:t>кальцификации</a:t>
            </a:r>
            <a:r>
              <a:rPr lang="ru-RU" sz="6400" dirty="0"/>
              <a:t> / минерализации матрицы</a:t>
            </a:r>
          </a:p>
          <a:p>
            <a:r>
              <a:rPr lang="ru-RU" sz="6400" b="1" dirty="0"/>
              <a:t>МРТ -T1  </a:t>
            </a:r>
            <a:r>
              <a:rPr lang="ru-RU" sz="6400" dirty="0"/>
              <a:t>от низкой до промежуточной плотной составляющей</a:t>
            </a:r>
          </a:p>
          <a:p>
            <a:pPr marL="457200" lvl="1" indent="0">
              <a:buNone/>
            </a:pPr>
            <a:r>
              <a:rPr lang="ru-RU" sz="6400" dirty="0"/>
              <a:t>-низкая периферия сигнала</a:t>
            </a:r>
          </a:p>
          <a:p>
            <a:pPr marL="457200" lvl="1" indent="0">
              <a:buNone/>
            </a:pPr>
            <a:r>
              <a:rPr lang="ru-RU" sz="6400" dirty="0"/>
              <a:t>-твердые компоненты усиливают, помогая отличать GCT с </a:t>
            </a:r>
            <a:endParaRPr lang="en-US" sz="6400" dirty="0"/>
          </a:p>
          <a:p>
            <a:pPr marL="457200" lvl="1" indent="0">
              <a:buNone/>
            </a:pPr>
            <a:r>
              <a:rPr lang="ru-RU" sz="6400" dirty="0" err="1">
                <a:hlinkClick r:id="rId2" tooltip="Аневризменная костная киста (ABC)"/>
              </a:rPr>
              <a:t>аневризматической</a:t>
            </a:r>
            <a:r>
              <a:rPr lang="ru-RU" sz="6400" dirty="0">
                <a:hlinkClick r:id="rId2" tooltip="Аневризменная костная киста (ABC)"/>
              </a:rPr>
              <a:t> костной кистой (ABC)</a:t>
            </a:r>
            <a:r>
              <a:rPr lang="ru-RU" sz="6400" dirty="0"/>
              <a:t> от чистого ABC</a:t>
            </a:r>
          </a:p>
          <a:p>
            <a:pPr marL="457200" lvl="1" indent="0">
              <a:buNone/>
            </a:pPr>
            <a:r>
              <a:rPr lang="ru-RU" sz="6400" dirty="0"/>
              <a:t>- некоторые усиления могут также наблюдаться в примыкающих участках костного мозга</a:t>
            </a:r>
          </a:p>
          <a:p>
            <a:pPr marL="0" indent="0">
              <a:buNone/>
            </a:pPr>
            <a:r>
              <a:rPr lang="ru-RU" sz="6400" b="1" dirty="0"/>
              <a:t>- T2  -</a:t>
            </a:r>
            <a:r>
              <a:rPr lang="ru-RU" sz="6400" dirty="0"/>
              <a:t>гетерогенный высокий сигнал перемежается с участками с низкой интенсивностью сигнала (переменный) из-за </a:t>
            </a:r>
            <a:r>
              <a:rPr lang="ru-RU" sz="6400" dirty="0" err="1"/>
              <a:t>гемосидерина</a:t>
            </a:r>
            <a:r>
              <a:rPr lang="ru-RU" sz="6400" dirty="0"/>
              <a:t> или фиброза </a:t>
            </a:r>
          </a:p>
          <a:p>
            <a:pPr marL="457200" lvl="1" indent="0">
              <a:buNone/>
            </a:pPr>
            <a:r>
              <a:rPr lang="ru-RU" sz="6400" dirty="0"/>
              <a:t>-если п в </a:t>
            </a:r>
            <a:r>
              <a:rPr lang="en-US" sz="6400" dirty="0"/>
              <a:t>GCT </a:t>
            </a:r>
            <a:r>
              <a:rPr lang="ru-RU" sz="6400" dirty="0" err="1"/>
              <a:t>рисутствует</a:t>
            </a:r>
            <a:r>
              <a:rPr lang="en-US" sz="6400" dirty="0"/>
              <a:t> </a:t>
            </a:r>
            <a:r>
              <a:rPr lang="ru-RU" sz="6400" dirty="0" err="1"/>
              <a:t>аневризматический</a:t>
            </a:r>
            <a:r>
              <a:rPr lang="ru-RU" sz="6400" dirty="0"/>
              <a:t> компонент, то можно видеть уровни текучей среды</a:t>
            </a:r>
            <a:r>
              <a:rPr lang="en-US" sz="6400" dirty="0"/>
              <a:t>(</a:t>
            </a:r>
            <a:r>
              <a:rPr lang="ru-RU" sz="6400" dirty="0"/>
              <a:t> встречается в </a:t>
            </a:r>
            <a:r>
              <a:rPr lang="en-US" sz="6400" dirty="0"/>
              <a:t>14%)</a:t>
            </a:r>
            <a:endParaRPr lang="ru-RU" sz="6400" dirty="0"/>
          </a:p>
          <a:p>
            <a:pPr marL="457200" lvl="1" indent="0">
              <a:buNone/>
            </a:pPr>
            <a:r>
              <a:rPr lang="ru-RU" sz="6400" dirty="0"/>
              <a:t>-высокий сигнал в «соседнем» костном мозге, трактуется как</a:t>
            </a:r>
            <a:r>
              <a:rPr lang="en-US" sz="6400" dirty="0"/>
              <a:t> </a:t>
            </a:r>
            <a:r>
              <a:rPr lang="ru-RU" sz="6400" dirty="0"/>
              <a:t>признак </a:t>
            </a:r>
            <a:r>
              <a:rPr lang="ru-RU" sz="6400" dirty="0" err="1"/>
              <a:t>воспалительногоым</a:t>
            </a:r>
            <a:r>
              <a:rPr lang="ru-RU" sz="6400" dirty="0"/>
              <a:t> отеком </a:t>
            </a:r>
          </a:p>
          <a:p>
            <a:pPr marL="0" indent="0">
              <a:buNone/>
            </a:pPr>
            <a:r>
              <a:rPr lang="ru-RU" sz="6400" dirty="0"/>
              <a:t>- T1 C + (</a:t>
            </a:r>
            <a:r>
              <a:rPr lang="ru-RU" sz="6400" dirty="0" err="1"/>
              <a:t>Gd</a:t>
            </a:r>
            <a:r>
              <a:rPr lang="ru-RU" sz="6400" dirty="0"/>
              <a:t>): твердые компоненты улучшатся, помогая дифференцироваться от </a:t>
            </a:r>
            <a:r>
              <a:rPr lang="ru-RU" sz="6400" dirty="0" err="1"/>
              <a:t>аневризматических</a:t>
            </a:r>
            <a:r>
              <a:rPr lang="ru-RU" sz="6400" dirty="0"/>
              <a:t> костных кист</a:t>
            </a:r>
          </a:p>
          <a:p>
            <a:pPr marL="0" indent="0">
              <a:buNone/>
            </a:pPr>
            <a:endParaRPr lang="ru-RU" sz="1800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245" y="166274"/>
            <a:ext cx="3133347" cy="34684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245" y="3634739"/>
            <a:ext cx="3170755" cy="32232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778" y="3213144"/>
            <a:ext cx="2057687" cy="72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99754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10453606" cy="1185620"/>
          </a:xfrm>
        </p:spPr>
        <p:txBody>
          <a:bodyPr/>
          <a:lstStyle/>
          <a:p>
            <a:r>
              <a:rPr lang="ru-RU" altLang="uk-UA" sz="4400" i="1" dirty="0">
                <a:latin typeface="Algerian" panose="04020705040A02060702" pitchFamily="82" charset="0"/>
                <a:cs typeface="Arial" panose="020B0604020202020204" pitchFamily="34" charset="0"/>
              </a:rPr>
              <a:t>Гигантоклеточные опухоли</a:t>
            </a:r>
            <a:br>
              <a:rPr lang="ru-RU" altLang="uk-UA" sz="4400" i="1" dirty="0">
                <a:latin typeface="Algerian" panose="04020705040A02060702" pitchFamily="82" charset="0"/>
                <a:cs typeface="Arial" panose="020B0604020202020204" pitchFamily="34" charset="0"/>
              </a:rPr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7380" y="1185620"/>
            <a:ext cx="6400800" cy="5672380"/>
          </a:xfrm>
        </p:spPr>
        <p:txBody>
          <a:bodyPr/>
          <a:lstStyle/>
          <a:p>
            <a:r>
              <a:rPr lang="ru-RU" dirty="0"/>
              <a:t>Для оценки злокачественности GCT наиболее достоверным признаком  является ангиография (</a:t>
            </a:r>
            <a:r>
              <a:rPr lang="ru-RU" dirty="0" err="1"/>
              <a:t>Г.А.Зеденидзе</a:t>
            </a:r>
            <a:r>
              <a:rPr lang="ru-RU" dirty="0"/>
              <a:t>).</a:t>
            </a:r>
          </a:p>
          <a:p>
            <a:r>
              <a:rPr lang="ru-RU" dirty="0"/>
              <a:t>При доброкачественном варианте  в </a:t>
            </a:r>
            <a:r>
              <a:rPr lang="ru-RU" dirty="0" err="1"/>
              <a:t>околоопухолевой</a:t>
            </a:r>
            <a:r>
              <a:rPr lang="ru-RU" dirty="0"/>
              <a:t> зоне </a:t>
            </a:r>
            <a:r>
              <a:rPr lang="ru-RU" dirty="0" err="1"/>
              <a:t>опреджеляется</a:t>
            </a:r>
            <a:r>
              <a:rPr lang="ru-RU" dirty="0"/>
              <a:t> только расширение артериол</a:t>
            </a:r>
          </a:p>
          <a:p>
            <a:r>
              <a:rPr lang="ru-RU" dirty="0"/>
              <a:t>При злокачественном – выраженное заполнение </a:t>
            </a:r>
            <a:r>
              <a:rPr lang="ru-RU" dirty="0" err="1"/>
              <a:t>внутриопухолевых</a:t>
            </a:r>
            <a:r>
              <a:rPr lang="ru-RU" dirty="0"/>
              <a:t> сосудов и диффузное контрастирование опухоли, напоминающее заполнение «стакана молока»</a:t>
            </a:r>
          </a:p>
          <a:p>
            <a:r>
              <a:rPr lang="ru-RU" dirty="0"/>
              <a:t>Этот признак «работает» и при  других формах злокачественных и склонных к рецидивам костных опухолей, когда необходимо оценить вероятность злокачественности.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49729"/>
            <a:ext cx="5963482" cy="29817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9729"/>
            <a:ext cx="2067973" cy="5203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43" y="3903865"/>
            <a:ext cx="5839640" cy="298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33353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5100" y="0"/>
            <a:ext cx="7696200" cy="922020"/>
          </a:xfrm>
        </p:spPr>
        <p:txBody>
          <a:bodyPr/>
          <a:lstStyle/>
          <a:p>
            <a:r>
              <a:rPr lang="ru-RU" b="1" dirty="0"/>
              <a:t>Сосудистые опухоли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46760"/>
            <a:ext cx="12192000" cy="6111240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Доброкачественные                          Злокачественные</a:t>
            </a:r>
          </a:p>
          <a:p>
            <a:pPr marL="0" indent="0">
              <a:buNone/>
            </a:pPr>
            <a:r>
              <a:rPr lang="ru-RU" b="1" dirty="0"/>
              <a:t>-</a:t>
            </a:r>
            <a:r>
              <a:rPr lang="ru-RU" b="1" dirty="0" err="1"/>
              <a:t>гемангиома</a:t>
            </a:r>
            <a:r>
              <a:rPr lang="ru-RU" b="1" dirty="0"/>
              <a:t> (</a:t>
            </a:r>
            <a:r>
              <a:rPr lang="ru-RU" b="1" dirty="0" err="1"/>
              <a:t>ангиоматоз</a:t>
            </a:r>
            <a:r>
              <a:rPr lang="ru-RU" b="1" dirty="0"/>
              <a:t>)              </a:t>
            </a:r>
            <a:r>
              <a:rPr lang="ru-RU" dirty="0"/>
              <a:t> </a:t>
            </a:r>
            <a:r>
              <a:rPr lang="ru-RU" b="1" dirty="0"/>
              <a:t>-</a:t>
            </a:r>
            <a: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злокачественная </a:t>
            </a:r>
            <a:r>
              <a:rPr lang="ru-RU" altLang="uk-UA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гемангиоэндотелиома</a:t>
            </a:r>
            <a: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</a:t>
            </a:r>
          </a:p>
          <a:p>
            <a:pPr marL="0" indent="0">
              <a:buNone/>
            </a:pPr>
            <a:r>
              <a:rPr lang="ru-RU" altLang="uk-UA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-</a:t>
            </a:r>
            <a:r>
              <a:rPr lang="ru-RU" altLang="uk-UA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гломусная</a:t>
            </a:r>
            <a: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опухоль                         -злокачественная </a:t>
            </a:r>
            <a:r>
              <a:rPr lang="ru-RU" altLang="uk-UA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гемангиоперицитома</a:t>
            </a:r>
            <a:endParaRPr lang="ru-RU" altLang="uk-UA" b="1" dirty="0"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 marL="0" indent="0">
              <a:buNone/>
            </a:pPr>
            <a:endParaRPr lang="ru-RU" altLang="uk-UA" b="1" dirty="0"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                                                                             </a:t>
            </a:r>
          </a:p>
          <a:p>
            <a:pPr marL="0" indent="0">
              <a:buNone/>
            </a:pPr>
            <a:endParaRPr lang="ru-RU" altLang="uk-UA" b="1" dirty="0"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 marL="0" indent="0">
              <a:buNone/>
            </a:pPr>
            <a:endParaRPr lang="ru-RU" altLang="uk-UA" b="1" dirty="0"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 marL="0" indent="0">
              <a:buNone/>
            </a:pPr>
            <a:endParaRPr lang="ru-RU" altLang="uk-UA" b="1" dirty="0"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 marL="0" indent="0">
              <a:buNone/>
            </a:pPr>
            <a:endParaRPr lang="ru-RU" altLang="uk-UA" b="1" dirty="0"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 marL="0" indent="0">
              <a:buNone/>
            </a:pPr>
            <a:endParaRPr lang="ru-RU" altLang="uk-UA" b="1" dirty="0"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 marL="0" indent="0">
              <a:buNone/>
            </a:pPr>
            <a:endParaRPr lang="ru-RU" altLang="uk-UA" b="1" dirty="0"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            -</a:t>
            </a:r>
            <a:r>
              <a:rPr lang="ru-RU" b="1" dirty="0" err="1"/>
              <a:t>гемангиомы</a:t>
            </a:r>
            <a:r>
              <a:rPr lang="ru-RU" b="1" dirty="0"/>
              <a:t> тел позвонков</a:t>
            </a:r>
          </a:p>
          <a:p>
            <a:pPr marL="0" indent="0">
              <a:buNone/>
            </a:pPr>
            <a:r>
              <a:rPr lang="ru-RU" b="1" dirty="0"/>
              <a:t>            </a:t>
            </a:r>
            <a:r>
              <a:rPr lang="ru-RU" b="1" dirty="0" err="1"/>
              <a:t>Ангиоматоз</a:t>
            </a:r>
            <a:r>
              <a:rPr lang="ru-RU" b="1" dirty="0"/>
              <a:t> </a:t>
            </a:r>
            <a:r>
              <a:rPr lang="ru-RU" b="1" dirty="0" err="1"/>
              <a:t>тактуется</a:t>
            </a:r>
            <a:r>
              <a:rPr lang="ru-RU" b="1" dirty="0"/>
              <a:t> как сочетание </a:t>
            </a:r>
            <a:r>
              <a:rPr lang="ru-RU" b="1" dirty="0" err="1"/>
              <a:t>гемангиом</a:t>
            </a:r>
            <a:r>
              <a:rPr lang="ru-RU" b="1" dirty="0"/>
              <a:t> костей и ангиом кожи и / или                    в          внутренних органов( на пример , печени)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9535"/>
            <a:ext cx="5763429" cy="35056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55224"/>
            <a:ext cx="857776" cy="12136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2049535"/>
            <a:ext cx="3934374" cy="332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9646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1659" y="0"/>
            <a:ext cx="8601947" cy="830580"/>
          </a:xfrm>
        </p:spPr>
        <p:txBody>
          <a:bodyPr/>
          <a:lstStyle/>
          <a:p>
            <a:r>
              <a:rPr lang="ru-RU" altLang="uk-UA" sz="4400" i="1" dirty="0">
                <a:latin typeface="Algerian" panose="04020705040A02060702" pitchFamily="82" charset="0"/>
                <a:cs typeface="Arial" panose="020B0604020202020204" pitchFamily="34" charset="0"/>
              </a:rPr>
              <a:t>Опухоли костномозговой ткани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58240"/>
            <a:ext cx="12192000" cy="569976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b="1" dirty="0"/>
              <a:t>Опухолеподобные заболевания                      Злокачественные заболевания</a:t>
            </a:r>
          </a:p>
          <a:p>
            <a:pPr marL="0" indent="0">
              <a:buNone/>
            </a:pPr>
            <a:r>
              <a:rPr lang="ru-RU" b="1" dirty="0"/>
              <a:t>   -</a:t>
            </a:r>
            <a:r>
              <a:rPr lang="ru-RU" b="1" dirty="0" err="1"/>
              <a:t>Гистиоцитоз</a:t>
            </a:r>
            <a:r>
              <a:rPr lang="ru-RU" b="1" dirty="0"/>
              <a:t> из клеток </a:t>
            </a:r>
            <a:r>
              <a:rPr lang="ru-RU" b="1" dirty="0" err="1"/>
              <a:t>Лангерганса</a:t>
            </a:r>
            <a:r>
              <a:rPr lang="ru-RU" b="1" dirty="0"/>
              <a:t>            -Миелома</a:t>
            </a:r>
          </a:p>
          <a:p>
            <a:pPr marL="0" indent="0">
              <a:buNone/>
            </a:pPr>
            <a:r>
              <a:rPr lang="ru-RU" b="1" dirty="0"/>
              <a:t>                                                                                 -</a:t>
            </a:r>
            <a:r>
              <a:rPr lang="ru-RU" b="1" dirty="0" err="1"/>
              <a:t>Первичнозлокачественная</a:t>
            </a:r>
            <a:r>
              <a:rPr lang="ru-RU" b="1" dirty="0"/>
              <a:t> </a:t>
            </a:r>
            <a:r>
              <a:rPr lang="ru-RU" b="1" dirty="0" err="1"/>
              <a:t>лимфома</a:t>
            </a:r>
            <a:r>
              <a:rPr lang="ru-RU" b="1" dirty="0"/>
              <a:t> кости</a:t>
            </a:r>
          </a:p>
          <a:p>
            <a:pPr marL="0" indent="0">
              <a:buNone/>
            </a:pPr>
            <a:r>
              <a:rPr lang="ru-RU" b="1" dirty="0"/>
              <a:t>                                                                                  -Саркома </a:t>
            </a:r>
            <a:r>
              <a:rPr lang="ru-RU" b="1" dirty="0" err="1"/>
              <a:t>Юинга</a:t>
            </a: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/>
              <a:t>-Заболевание органов кроветворения людей старшего возраста (50лет),чаще мужчины</a:t>
            </a:r>
          </a:p>
          <a:p>
            <a:pPr marL="0" indent="0">
              <a:buNone/>
            </a:pPr>
            <a:r>
              <a:rPr lang="ru-RU" b="1" dirty="0"/>
              <a:t>-Преимущественно  поражаются плоские  и короткие кости</a:t>
            </a:r>
          </a:p>
          <a:p>
            <a:pPr marL="0" indent="0">
              <a:buNone/>
            </a:pPr>
            <a:r>
              <a:rPr lang="ru-RU" b="1" dirty="0"/>
              <a:t>-Выделяют : </a:t>
            </a:r>
            <a:r>
              <a:rPr lang="ru-RU" b="1" dirty="0" err="1"/>
              <a:t>множественноочаговую</a:t>
            </a:r>
            <a:r>
              <a:rPr lang="ru-RU" b="1" dirty="0"/>
              <a:t>, </a:t>
            </a:r>
            <a:r>
              <a:rPr lang="ru-RU" b="1" dirty="0" err="1"/>
              <a:t>солитарную</a:t>
            </a:r>
            <a:r>
              <a:rPr lang="ru-RU" b="1" dirty="0"/>
              <a:t>, </a:t>
            </a:r>
            <a:r>
              <a:rPr lang="ru-RU" b="1" dirty="0" err="1"/>
              <a:t>остеосклеротическую</a:t>
            </a:r>
            <a:r>
              <a:rPr lang="ru-RU" b="1" dirty="0"/>
              <a:t> и  диффузно-</a:t>
            </a:r>
            <a:r>
              <a:rPr lang="ru-RU" b="1" dirty="0" err="1"/>
              <a:t>паротическую</a:t>
            </a:r>
            <a:r>
              <a:rPr lang="ru-RU" b="1" dirty="0"/>
              <a:t> формы.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uk-UA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2725"/>
            <a:ext cx="5792008" cy="279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9899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" y="0"/>
            <a:ext cx="10233659" cy="1318260"/>
          </a:xfrm>
        </p:spPr>
        <p:txBody>
          <a:bodyPr/>
          <a:lstStyle/>
          <a:p>
            <a:r>
              <a:rPr lang="ru-RU" altLang="uk-UA" sz="4000" i="1" dirty="0">
                <a:latin typeface="Algerian" panose="04020705040A02060702" pitchFamily="82" charset="0"/>
                <a:cs typeface="Arial" panose="020B0604020202020204" pitchFamily="34" charset="0"/>
              </a:rPr>
              <a:t>Опухоли костномозговой ткани.</a:t>
            </a:r>
            <a:r>
              <a:rPr lang="ru-RU" b="1" dirty="0"/>
              <a:t> </a:t>
            </a:r>
            <a:r>
              <a:rPr lang="ru-RU" b="1" dirty="0" err="1"/>
              <a:t>Гистиоцитоз</a:t>
            </a:r>
            <a:r>
              <a:rPr lang="ru-RU" b="1" dirty="0"/>
              <a:t> из клеток </a:t>
            </a:r>
            <a:r>
              <a:rPr lang="ru-RU" b="1" dirty="0" err="1"/>
              <a:t>Лангерганса</a:t>
            </a:r>
            <a:r>
              <a:rPr lang="ru-RU" b="1" dirty="0"/>
              <a:t>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65420" y="1318260"/>
            <a:ext cx="6926580" cy="5539740"/>
          </a:xfrm>
        </p:spPr>
        <p:txBody>
          <a:bodyPr/>
          <a:lstStyle/>
          <a:p>
            <a:r>
              <a:rPr lang="ru-RU" altLang="uk-UA" dirty="0"/>
              <a:t>Опухолеподобное заболевание костного мозга, характеризуется локализованной или </a:t>
            </a:r>
            <a:r>
              <a:rPr lang="ru-RU" altLang="uk-UA" dirty="0" err="1"/>
              <a:t>диссеми-нированной</a:t>
            </a:r>
            <a:r>
              <a:rPr lang="ru-RU" altLang="uk-UA" dirty="0"/>
              <a:t> пролиферацией дендритных клеток с фенотипом клеток </a:t>
            </a:r>
            <a:r>
              <a:rPr lang="ru-RU" altLang="uk-UA" dirty="0" err="1"/>
              <a:t>Лангерганса</a:t>
            </a:r>
            <a:r>
              <a:rPr lang="ru-RU" altLang="uk-UA"/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7258690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" y="0"/>
            <a:ext cx="10347960" cy="1181100"/>
          </a:xfrm>
        </p:spPr>
        <p:txBody>
          <a:bodyPr/>
          <a:lstStyle/>
          <a:p>
            <a:r>
              <a:rPr lang="ru-RU" altLang="uk-UA" sz="4000" i="1" dirty="0">
                <a:latin typeface="Algerian" panose="04020705040A02060702" pitchFamily="82" charset="0"/>
                <a:cs typeface="Arial" panose="020B0604020202020204" pitchFamily="34" charset="0"/>
              </a:rPr>
              <a:t>Саркома </a:t>
            </a:r>
            <a:r>
              <a:rPr lang="ru-RU" altLang="uk-UA" sz="4000" i="1" dirty="0" err="1">
                <a:latin typeface="Algerian" panose="04020705040A02060702" pitchFamily="82" charset="0"/>
                <a:cs typeface="Arial" panose="020B0604020202020204" pitchFamily="34" charset="0"/>
              </a:rPr>
              <a:t>Юинга</a:t>
            </a:r>
            <a:r>
              <a:rPr lang="ru-RU" altLang="uk-UA" sz="4000" i="1" dirty="0">
                <a:latin typeface="Algerian" panose="04020705040A02060702" pitchFamily="82" charset="0"/>
                <a:cs typeface="Arial" panose="020B0604020202020204" pitchFamily="34" charset="0"/>
              </a:rPr>
              <a:t>. Опухоли костномозговой ткани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05689" y="1181100"/>
            <a:ext cx="8686311" cy="567690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Типичное представление</a:t>
            </a:r>
            <a:r>
              <a:rPr lang="ru-RU" dirty="0"/>
              <a:t>: слабо выраженное </a:t>
            </a:r>
            <a:r>
              <a:rPr lang="ru-RU" dirty="0" err="1"/>
              <a:t>остеолитическое</a:t>
            </a:r>
            <a:r>
              <a:rPr lang="ru-RU" dirty="0"/>
              <a:t> поражение с </a:t>
            </a:r>
            <a:r>
              <a:rPr lang="ru-RU" dirty="0" err="1"/>
              <a:t>мотыльным</a:t>
            </a:r>
            <a:r>
              <a:rPr lang="ru-RU" dirty="0"/>
              <a:t> или проницательным типом разрушения кости, нерегулярное разрушение коры и агрессивный </a:t>
            </a:r>
            <a:r>
              <a:rPr lang="ru-RU" dirty="0" err="1"/>
              <a:t>перистит</a:t>
            </a:r>
            <a:r>
              <a:rPr lang="ru-RU" dirty="0"/>
              <a:t> в нижней конечности ребенка.</a:t>
            </a:r>
          </a:p>
          <a:p>
            <a:r>
              <a:rPr lang="ru-RU" dirty="0"/>
              <a:t>Обычные рентгенограммы обычно иллюстрируют злокачественную природу.</a:t>
            </a:r>
          </a:p>
          <a:p>
            <a:r>
              <a:rPr lang="ru-RU" dirty="0"/>
              <a:t>В зависимости от возраста, местоположения и рентгенологического зрения диагноз саркомы </a:t>
            </a:r>
            <a:r>
              <a:rPr lang="ru-RU" dirty="0" err="1"/>
              <a:t>Юинга</a:t>
            </a:r>
            <a:r>
              <a:rPr lang="ru-RU" dirty="0"/>
              <a:t> может быть сделан более чем в 70% случаев.</a:t>
            </a:r>
          </a:p>
          <a:p>
            <a:r>
              <a:rPr lang="ru-RU" dirty="0"/>
              <a:t>В длинных костях опухоль чаще всего расположена централизованно в мета- или диафизе</a:t>
            </a:r>
          </a:p>
          <a:p>
            <a:r>
              <a:rPr lang="ru-RU" dirty="0"/>
              <a:t>МР-томография показывает расширение мягких тканей.</a:t>
            </a:r>
          </a:p>
          <a:p>
            <a:r>
              <a:rPr lang="ru-RU" dirty="0"/>
              <a:t>Лечение саркомы </a:t>
            </a:r>
            <a:r>
              <a:rPr lang="ru-RU" dirty="0" err="1"/>
              <a:t>Юинга</a:t>
            </a:r>
            <a:r>
              <a:rPr lang="ru-RU" dirty="0"/>
              <a:t> состоит из </a:t>
            </a:r>
            <a:r>
              <a:rPr lang="ru-RU" dirty="0" err="1"/>
              <a:t>неоадъювантной</a:t>
            </a:r>
            <a:r>
              <a:rPr lang="ru-RU" dirty="0"/>
              <a:t> химиотерапии с последующей хирургической резекцией и </a:t>
            </a:r>
            <a:r>
              <a:rPr lang="ru-RU" dirty="0" err="1"/>
              <a:t>адъювантной</a:t>
            </a:r>
            <a:r>
              <a:rPr lang="ru-RU" dirty="0"/>
              <a:t> химиотерапией. </a:t>
            </a:r>
            <a:br>
              <a:rPr lang="ru-RU" dirty="0"/>
            </a:br>
            <a:r>
              <a:rPr lang="ru-RU" dirty="0"/>
              <a:t>Опухоль также может реагировать на лучевую терапию.</a:t>
            </a:r>
          </a:p>
          <a:p>
            <a:r>
              <a:rPr lang="ru-RU" dirty="0"/>
              <a:t>Дифференциальная диагностика:</a:t>
            </a:r>
          </a:p>
          <a:p>
            <a:pPr lvl="1"/>
            <a:r>
              <a:rPr lang="ru-RU" dirty="0" err="1"/>
              <a:t>Остеосаркома</a:t>
            </a:r>
            <a:r>
              <a:rPr lang="ru-RU" dirty="0"/>
              <a:t> часто включается в дифференциальный диагноз, особенно при наличии реактивного склероза.</a:t>
            </a:r>
          </a:p>
          <a:p>
            <a:pPr lvl="1"/>
            <a:r>
              <a:rPr lang="ru-RU" dirty="0"/>
              <a:t>Первичная </a:t>
            </a:r>
            <a:r>
              <a:rPr lang="ru-RU" dirty="0" err="1"/>
              <a:t>лимфома</a:t>
            </a:r>
            <a:r>
              <a:rPr lang="ru-RU" dirty="0"/>
              <a:t> кости также представляет собой проницательную картину разрушения и часто большую массу мягких тканей. Средний возраст представления у этих пациентов обычно выше, чем у саркомы </a:t>
            </a:r>
            <a:r>
              <a:rPr lang="ru-RU" dirty="0" err="1"/>
              <a:t>Юинга</a:t>
            </a:r>
            <a:r>
              <a:rPr lang="ru-RU" dirty="0"/>
              <a:t>.</a:t>
            </a:r>
          </a:p>
          <a:p>
            <a:pPr lvl="1"/>
            <a:r>
              <a:rPr lang="ru-RU" dirty="0"/>
              <a:t>В некоторых случаях остеомиелит или эозинофильная гранулема могут имитировать саркому </a:t>
            </a:r>
            <a:r>
              <a:rPr lang="ru-RU" dirty="0" err="1"/>
              <a:t>Юинга</a:t>
            </a:r>
            <a:r>
              <a:rPr lang="ru-RU" dirty="0"/>
              <a:t>.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" y="1292203"/>
            <a:ext cx="3505689" cy="486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75906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24160" cy="1424940"/>
          </a:xfrm>
        </p:spPr>
        <p:txBody>
          <a:bodyPr/>
          <a:lstStyle/>
          <a:p>
            <a:r>
              <a:rPr lang="ru-RU" altLang="uk-UA" sz="4400" i="1" dirty="0">
                <a:latin typeface="Algerian" panose="04020705040A02060702" pitchFamily="82" charset="0"/>
                <a:cs typeface="Arial" panose="020B0604020202020204" pitchFamily="34" charset="0"/>
              </a:rPr>
              <a:t>Саркома </a:t>
            </a:r>
            <a:r>
              <a:rPr lang="ru-RU" altLang="uk-UA" sz="4400" i="1" dirty="0" err="1">
                <a:latin typeface="Algerian" panose="04020705040A02060702" pitchFamily="82" charset="0"/>
                <a:cs typeface="Arial" panose="020B0604020202020204" pitchFamily="34" charset="0"/>
              </a:rPr>
              <a:t>Юинга</a:t>
            </a:r>
            <a:r>
              <a:rPr lang="ru-RU" altLang="uk-UA" sz="4400" i="1" dirty="0">
                <a:latin typeface="Algerian" panose="04020705040A02060702" pitchFamily="82" charset="0"/>
                <a:cs typeface="Arial" panose="020B0604020202020204" pitchFamily="34" charset="0"/>
              </a:rPr>
              <a:t>. Опухоли костномозговой ткани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2920" y="1371600"/>
            <a:ext cx="7879080" cy="546354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Слева некоторые примеры саркомы </a:t>
            </a:r>
            <a:r>
              <a:rPr lang="ru-RU" dirty="0" err="1"/>
              <a:t>Юинга</a:t>
            </a:r>
            <a:r>
              <a:rPr lang="ru-RU" dirty="0"/>
              <a:t>.</a:t>
            </a:r>
          </a:p>
          <a:p>
            <a:r>
              <a:rPr lang="ru-RU" dirty="0"/>
              <a:t>нечеткое литическое поражение диафиза бедренной кости с проницательной схемой разрушения. Обратите внимание на реактивный склероз, нерегулярную </a:t>
            </a:r>
            <a:r>
              <a:rPr lang="ru-RU" dirty="0" err="1"/>
              <a:t>периостальную</a:t>
            </a:r>
            <a:r>
              <a:rPr lang="ru-RU" dirty="0"/>
              <a:t> реакцию и массу мягких тканей. ДД: </a:t>
            </a:r>
            <a:r>
              <a:rPr lang="ru-RU" dirty="0" err="1"/>
              <a:t>остезарком</a:t>
            </a:r>
            <a:r>
              <a:rPr lang="ru-RU" dirty="0"/>
              <a:t>, </a:t>
            </a:r>
            <a:r>
              <a:rPr lang="ru-RU" dirty="0" err="1"/>
              <a:t>лимфома</a:t>
            </a:r>
            <a:endParaRPr lang="ru-RU" dirty="0"/>
          </a:p>
          <a:p>
            <a:r>
              <a:rPr lang="ru-RU" dirty="0" err="1"/>
              <a:t>Юинг</a:t>
            </a:r>
            <a:r>
              <a:rPr lang="ru-RU" dirty="0"/>
              <a:t> саркомы грудной стенки с большой массой мягких тканей. Многие саркомы </a:t>
            </a:r>
            <a:r>
              <a:rPr lang="ru-RU" dirty="0" err="1"/>
              <a:t>Юинга</a:t>
            </a:r>
            <a:r>
              <a:rPr lang="ru-RU" dirty="0"/>
              <a:t> сопровождаются большой массой мягких тканей.</a:t>
            </a:r>
          </a:p>
          <a:p>
            <a:r>
              <a:rPr lang="ru-RU" dirty="0" err="1"/>
              <a:t>Юинг</a:t>
            </a:r>
            <a:r>
              <a:rPr lang="ru-RU" dirty="0"/>
              <a:t> саркома проксимальной бедра: почти нормальный рентгенологический вид! См. Следующие изображения.</a:t>
            </a:r>
          </a:p>
          <a:p>
            <a:r>
              <a:rPr lang="ru-RU" dirty="0"/>
              <a:t>нечеткое литическое поражение в дистальной плечевой кости. Слоистая </a:t>
            </a:r>
            <a:r>
              <a:rPr lang="ru-RU" dirty="0" err="1"/>
              <a:t>периостальная</a:t>
            </a:r>
            <a:r>
              <a:rPr lang="ru-RU" dirty="0"/>
              <a:t> реакция в поперечном направлении и нерегулярная </a:t>
            </a:r>
            <a:r>
              <a:rPr lang="ru-RU" dirty="0" err="1"/>
              <a:t>периостальная</a:t>
            </a:r>
            <a:r>
              <a:rPr lang="ru-RU" dirty="0"/>
              <a:t> реакция с прерыванием на передне-медиальной стороне.</a:t>
            </a:r>
          </a:p>
          <a:p>
            <a:r>
              <a:rPr lang="ru-RU" dirty="0" err="1"/>
              <a:t>Юинг</a:t>
            </a:r>
            <a:r>
              <a:rPr lang="ru-RU" dirty="0"/>
              <a:t> саркома подвздошной кости. Вряд ли видно на простой рентгенограмме. Продолжайте обсуждение этого случая.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3074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9232"/>
            <a:ext cx="4191000" cy="432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3583"/>
            <a:ext cx="2247900" cy="38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71285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24160" cy="1424940"/>
          </a:xfrm>
        </p:spPr>
        <p:txBody>
          <a:bodyPr/>
          <a:lstStyle/>
          <a:p>
            <a:r>
              <a:rPr lang="ru-RU" altLang="uk-UA" sz="4400" i="1" dirty="0">
                <a:latin typeface="Algerian" panose="04020705040A02060702" pitchFamily="82" charset="0"/>
                <a:cs typeface="Arial" panose="020B0604020202020204" pitchFamily="34" charset="0"/>
              </a:rPr>
              <a:t>Саркома </a:t>
            </a:r>
            <a:r>
              <a:rPr lang="ru-RU" altLang="uk-UA" sz="4400" i="1" dirty="0" err="1">
                <a:latin typeface="Algerian" panose="04020705040A02060702" pitchFamily="82" charset="0"/>
                <a:cs typeface="Arial" panose="020B0604020202020204" pitchFamily="34" charset="0"/>
              </a:rPr>
              <a:t>Юинга</a:t>
            </a:r>
            <a:r>
              <a:rPr lang="ru-RU" altLang="uk-UA" sz="4400" i="1" dirty="0">
                <a:latin typeface="Algerian" panose="04020705040A02060702" pitchFamily="82" charset="0"/>
                <a:cs typeface="Arial" panose="020B0604020202020204" pitchFamily="34" charset="0"/>
              </a:rPr>
              <a:t>. Опухоли костномозговой ткани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2920" y="1371600"/>
            <a:ext cx="7879080" cy="546354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Слева некоторые примеры саркомы </a:t>
            </a:r>
            <a:r>
              <a:rPr lang="ru-RU" dirty="0" err="1"/>
              <a:t>Юинга</a:t>
            </a:r>
            <a:r>
              <a:rPr lang="ru-RU" dirty="0"/>
              <a:t>.</a:t>
            </a:r>
          </a:p>
          <a:p>
            <a:r>
              <a:rPr lang="ru-RU" dirty="0"/>
              <a:t>нечеткое литическое поражение диафиза бедренной кости с проницательной схемой разрушения. Обратите внимание на реактивный склероз, нерегулярную </a:t>
            </a:r>
            <a:r>
              <a:rPr lang="ru-RU" dirty="0" err="1"/>
              <a:t>периостальную</a:t>
            </a:r>
            <a:r>
              <a:rPr lang="ru-RU" dirty="0"/>
              <a:t> реакцию и массу мягких тканей. ДД: </a:t>
            </a:r>
            <a:r>
              <a:rPr lang="ru-RU" dirty="0" err="1"/>
              <a:t>остезарком</a:t>
            </a:r>
            <a:r>
              <a:rPr lang="ru-RU" dirty="0"/>
              <a:t>, </a:t>
            </a:r>
            <a:r>
              <a:rPr lang="ru-RU" dirty="0" err="1"/>
              <a:t>лимфома</a:t>
            </a:r>
            <a:endParaRPr lang="ru-RU" dirty="0"/>
          </a:p>
          <a:p>
            <a:r>
              <a:rPr lang="ru-RU" dirty="0" err="1"/>
              <a:t>Юинг</a:t>
            </a:r>
            <a:r>
              <a:rPr lang="ru-RU" dirty="0"/>
              <a:t> саркомы грудной стенки с большой массой мягких тканей. Многие саркомы </a:t>
            </a:r>
            <a:r>
              <a:rPr lang="ru-RU" dirty="0" err="1"/>
              <a:t>Юинга</a:t>
            </a:r>
            <a:r>
              <a:rPr lang="ru-RU" dirty="0"/>
              <a:t> сопровождаются большой массой мягких тканей.</a:t>
            </a:r>
          </a:p>
          <a:p>
            <a:r>
              <a:rPr lang="ru-RU" dirty="0" err="1"/>
              <a:t>Юинг</a:t>
            </a:r>
            <a:r>
              <a:rPr lang="ru-RU" dirty="0"/>
              <a:t> саркома проксимальной бедра: почти нормальный рентгенологический вид! См. Следующие изображения.</a:t>
            </a:r>
          </a:p>
          <a:p>
            <a:r>
              <a:rPr lang="ru-RU" dirty="0"/>
              <a:t>нечеткое литическое поражение в дистальной плечевой кости. Слоистая </a:t>
            </a:r>
            <a:r>
              <a:rPr lang="ru-RU" dirty="0" err="1"/>
              <a:t>периостальная</a:t>
            </a:r>
            <a:r>
              <a:rPr lang="ru-RU" dirty="0"/>
              <a:t> реакция в поперечном направлении и нерегулярная </a:t>
            </a:r>
            <a:r>
              <a:rPr lang="ru-RU" dirty="0" err="1"/>
              <a:t>периостальная</a:t>
            </a:r>
            <a:r>
              <a:rPr lang="ru-RU" dirty="0"/>
              <a:t> реакция с прерыванием на передне-медиальной стороне.</a:t>
            </a:r>
          </a:p>
          <a:p>
            <a:r>
              <a:rPr lang="ru-RU" dirty="0" err="1"/>
              <a:t>Юинг</a:t>
            </a:r>
            <a:r>
              <a:rPr lang="ru-RU" dirty="0"/>
              <a:t> саркома подвздошной кости. Вряд ли видно на простой рентгенограмме. Продолжайте обсуждение этого случая.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3583"/>
            <a:ext cx="2247900" cy="384855"/>
          </a:xfrm>
          <a:prstGeom prst="rect">
            <a:avLst/>
          </a:prstGeom>
        </p:spPr>
      </p:pic>
      <p:pic>
        <p:nvPicPr>
          <p:cNvPr id="4098" name="Picture 2" descr="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74532"/>
            <a:ext cx="4191000" cy="3829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63543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27855" cy="1163782"/>
          </a:xfrm>
        </p:spPr>
        <p:txBody>
          <a:bodyPr/>
          <a:lstStyle/>
          <a:p>
            <a:r>
              <a:rPr lang="ru-RU" b="1" dirty="0"/>
              <a:t>Опухоли .Системный подход.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59782" y="1163782"/>
            <a:ext cx="4932217" cy="5694218"/>
          </a:xfrm>
        </p:spPr>
        <p:txBody>
          <a:bodyPr>
            <a:normAutofit fontScale="55000" lnSpcReduction="20000"/>
          </a:bodyPr>
          <a:lstStyle/>
          <a:p>
            <a:r>
              <a:rPr lang="ru-RU" sz="3300" b="1" dirty="0"/>
              <a:t>Знание некоторых закономерностей-освобождает от знания многих фактов.</a:t>
            </a:r>
            <a:endParaRPr lang="ru-RU" sz="3300" dirty="0"/>
          </a:p>
          <a:p>
            <a:r>
              <a:rPr lang="ru-RU" sz="3300" dirty="0" err="1"/>
              <a:t>Возращаемся</a:t>
            </a:r>
            <a:r>
              <a:rPr lang="ru-RU" sz="3300" dirty="0"/>
              <a:t> к исходному вопросу:</a:t>
            </a:r>
          </a:p>
          <a:p>
            <a:pPr>
              <a:buFontTx/>
              <a:buChar char="-"/>
            </a:pPr>
            <a:r>
              <a:rPr lang="ru-RU" sz="3300" b="1" dirty="0"/>
              <a:t>-Что это ? Куда идти? </a:t>
            </a:r>
            <a:endParaRPr lang="ru-RU" sz="3300" dirty="0"/>
          </a:p>
          <a:p>
            <a:r>
              <a:rPr lang="ru-RU" sz="3300" dirty="0"/>
              <a:t>Для получения ответа (диагноза) отвечаем себе на вопросы</a:t>
            </a:r>
            <a:r>
              <a:rPr lang="ru-RU" sz="3300" b="1" dirty="0"/>
              <a:t>:</a:t>
            </a:r>
          </a:p>
          <a:p>
            <a:pPr marL="0" indent="0">
              <a:buNone/>
            </a:pPr>
            <a:r>
              <a:rPr lang="ru-RU" sz="3300" b="1" dirty="0"/>
              <a:t>    - Что видим?</a:t>
            </a:r>
          </a:p>
          <a:p>
            <a:pPr marL="0" indent="0">
              <a:buNone/>
            </a:pPr>
            <a:r>
              <a:rPr lang="ru-RU" sz="3300" b="1" dirty="0"/>
              <a:t>     - Где видим?</a:t>
            </a:r>
          </a:p>
          <a:p>
            <a:pPr marL="0" indent="0">
              <a:buNone/>
            </a:pPr>
            <a:r>
              <a:rPr lang="ru-RU" sz="3300" b="1" dirty="0"/>
              <a:t>     -Какие у «него» свойства?</a:t>
            </a:r>
          </a:p>
          <a:p>
            <a:pPr marL="0" indent="0">
              <a:buNone/>
            </a:pPr>
            <a:r>
              <a:rPr lang="ru-RU" sz="3300" b="1" dirty="0"/>
              <a:t>     - Сколько лет пациенту?</a:t>
            </a:r>
          </a:p>
          <a:p>
            <a:pPr>
              <a:buFontTx/>
              <a:buChar char="-"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b="1" dirty="0"/>
              <a:t>   </a:t>
            </a:r>
            <a:endParaRPr lang="uk-UA" b="1" dirty="0"/>
          </a:p>
        </p:txBody>
      </p:sp>
      <p:pic>
        <p:nvPicPr>
          <p:cNvPr id="1026" name="Picture 2" descr="Картинки по запросу три богатыря васнец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3782"/>
            <a:ext cx="7372061" cy="5359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81414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10446326" cy="812800"/>
          </a:xfrm>
        </p:spPr>
        <p:txBody>
          <a:bodyPr/>
          <a:lstStyle/>
          <a:p>
            <a:r>
              <a:rPr lang="ru-RU" b="1" dirty="0"/>
              <a:t>Опухоли .Системный подход 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4073" y="1163782"/>
            <a:ext cx="8007926" cy="569421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Важно понимать, что </a:t>
            </a:r>
            <a:r>
              <a:rPr lang="ru-RU" b="1" dirty="0"/>
              <a:t>обычная рентгенограмма</a:t>
            </a:r>
            <a:r>
              <a:rPr lang="ru-RU" dirty="0"/>
              <a:t> является </a:t>
            </a:r>
            <a:r>
              <a:rPr lang="ru-RU" b="1" dirty="0"/>
              <a:t>наиболее </a:t>
            </a:r>
            <a:r>
              <a:rPr lang="ru-RU" dirty="0"/>
              <a:t>полезным исследованием для дифференциации этих повреждений. </a:t>
            </a:r>
            <a:br>
              <a:rPr lang="ru-RU" dirty="0"/>
            </a:br>
            <a:r>
              <a:rPr lang="ru-RU" b="1" dirty="0"/>
              <a:t>КТ и МРТ полезны только в отдельных случаях.</a:t>
            </a:r>
          </a:p>
          <a:p>
            <a:r>
              <a:rPr lang="ru-RU" b="1" dirty="0"/>
              <a:t>Большинство опухолей кости являются </a:t>
            </a:r>
            <a:r>
              <a:rPr lang="ru-RU" b="1" dirty="0" err="1"/>
              <a:t>остеолитическими</a:t>
            </a:r>
            <a:r>
              <a:rPr lang="ru-RU" dirty="0"/>
              <a:t>. </a:t>
            </a:r>
            <a:br>
              <a:rPr lang="ru-RU" dirty="0"/>
            </a:br>
            <a:r>
              <a:rPr lang="ru-RU" dirty="0"/>
              <a:t>Наиболее надежным показателем при определении добро- или зло-качественности, является </a:t>
            </a:r>
            <a:r>
              <a:rPr lang="ru-RU" b="1" dirty="0"/>
              <a:t>зона перехода между поражением и соседней нормальной костью </a:t>
            </a:r>
            <a:r>
              <a:rPr lang="ru-RU" dirty="0"/>
              <a:t>. </a:t>
            </a:r>
            <a:br>
              <a:rPr lang="ru-RU" dirty="0"/>
            </a:br>
            <a:r>
              <a:rPr lang="ru-RU" dirty="0"/>
              <a:t>Как только мы определили, является ли костное поражение склеротическим или </a:t>
            </a:r>
            <a:r>
              <a:rPr lang="ru-RU" dirty="0" err="1"/>
              <a:t>остеолитическим</a:t>
            </a:r>
            <a:r>
              <a:rPr lang="ru-RU" dirty="0"/>
              <a:t>, и имеет ли он четко определенные или нечеткие границы, следующий вопрос должен быть: </a:t>
            </a:r>
            <a:r>
              <a:rPr lang="ru-RU" b="1" dirty="0"/>
              <a:t>сколько лет пациенту</a:t>
            </a:r>
            <a:r>
              <a:rPr lang="ru-RU" dirty="0"/>
              <a:t>? </a:t>
            </a:r>
          </a:p>
          <a:p>
            <a:r>
              <a:rPr lang="ru-RU" b="1" dirty="0"/>
              <a:t>Возраст</a:t>
            </a:r>
            <a:r>
              <a:rPr lang="ru-RU" dirty="0"/>
              <a:t> - наиболее важный клинический ключ. </a:t>
            </a:r>
          </a:p>
          <a:p>
            <a:r>
              <a:rPr lang="ru-RU" dirty="0"/>
              <a:t>Необходимо учитывать другие признаки, такие как </a:t>
            </a:r>
            <a:r>
              <a:rPr lang="ru-RU" b="1" dirty="0"/>
              <a:t>локализация поражения </a:t>
            </a:r>
            <a:r>
              <a:rPr lang="ru-RU" dirty="0"/>
              <a:t>в скелете и внутри кости, особенности  </a:t>
            </a:r>
            <a:r>
              <a:rPr lang="ru-RU" b="1" dirty="0"/>
              <a:t>периостальной реакции</a:t>
            </a:r>
            <a:r>
              <a:rPr lang="ru-RU" dirty="0"/>
              <a:t>, </a:t>
            </a:r>
            <a:r>
              <a:rPr lang="ru-RU" b="1" dirty="0"/>
              <a:t>разрушение коркового слоя</a:t>
            </a:r>
            <a:r>
              <a:rPr lang="ru-RU" dirty="0"/>
              <a:t>, </a:t>
            </a:r>
            <a:r>
              <a:rPr lang="ru-RU" b="1" dirty="0" err="1"/>
              <a:t>кальцификация</a:t>
            </a:r>
            <a:r>
              <a:rPr lang="ru-RU" dirty="0"/>
              <a:t> …</a:t>
            </a:r>
            <a:endParaRPr lang="uk-UA" b="1" dirty="0"/>
          </a:p>
        </p:txBody>
      </p:sp>
      <p:pic>
        <p:nvPicPr>
          <p:cNvPr id="2050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1963"/>
            <a:ext cx="4184072" cy="304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8" y="3748116"/>
            <a:ext cx="4191000" cy="3109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278" y="6288615"/>
            <a:ext cx="3325722" cy="56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68422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0399" y="83127"/>
            <a:ext cx="8506691" cy="1016000"/>
          </a:xfrm>
        </p:spPr>
        <p:txBody>
          <a:bodyPr/>
          <a:lstStyle/>
          <a:p>
            <a:r>
              <a:rPr lang="ru-RU" b="1" dirty="0"/>
              <a:t>Опухоли .Системный подход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66489" y="1099127"/>
            <a:ext cx="7825511" cy="5758873"/>
          </a:xfrm>
        </p:spPr>
        <p:txBody>
          <a:bodyPr>
            <a:normAutofit/>
          </a:bodyPr>
          <a:lstStyle/>
          <a:p>
            <a:r>
              <a:rPr lang="ru-RU" dirty="0"/>
              <a:t>В таблице слева </a:t>
            </a:r>
            <a:r>
              <a:rPr lang="ru-RU" b="1" dirty="0"/>
              <a:t>морфология поражения кости сочетается с возрастом пациента</a:t>
            </a:r>
            <a:r>
              <a:rPr lang="ru-RU" dirty="0"/>
              <a:t>.</a:t>
            </a:r>
          </a:p>
          <a:p>
            <a:r>
              <a:rPr lang="ru-RU" dirty="0"/>
              <a:t>Обратите внимание на следующее:</a:t>
            </a:r>
          </a:p>
          <a:p>
            <a:pPr marL="0" indent="0">
              <a:buNone/>
            </a:pPr>
            <a:r>
              <a:rPr lang="ru-RU" dirty="0"/>
              <a:t>- Инфекции и опухолеподобные заболевания, наблюдаются в любой возрастной группе.</a:t>
            </a:r>
          </a:p>
          <a:p>
            <a:pPr marL="0" indent="0">
              <a:buNone/>
            </a:pPr>
            <a:r>
              <a:rPr lang="ru-RU" dirty="0"/>
              <a:t>- Инфекция может быть </a:t>
            </a:r>
            <a:r>
              <a:rPr lang="ru-RU" dirty="0" err="1"/>
              <a:t>остеолитической</a:t>
            </a:r>
            <a:r>
              <a:rPr lang="ru-RU" dirty="0"/>
              <a:t> четко-  или плохо- выраженной и даже склеротической.</a:t>
            </a:r>
          </a:p>
          <a:p>
            <a:pPr marL="0" indent="0">
              <a:buNone/>
            </a:pPr>
            <a:r>
              <a:rPr lang="ru-RU" dirty="0"/>
              <a:t>- EG и инфекции следует упомянуть в </a:t>
            </a:r>
            <a:r>
              <a:rPr lang="ru-RU" dirty="0" err="1"/>
              <a:t>дифференциальнодиагностическом</a:t>
            </a:r>
            <a:r>
              <a:rPr lang="ru-RU" dirty="0"/>
              <a:t> ряду  почти любого поражения кости у пациентов. </a:t>
            </a:r>
          </a:p>
          <a:p>
            <a:pPr>
              <a:buFontTx/>
              <a:buChar char="-"/>
            </a:pPr>
            <a:r>
              <a:rPr lang="ru-RU" dirty="0"/>
              <a:t>Многие склеротические поражения у пациентов</a:t>
            </a:r>
          </a:p>
          <a:p>
            <a:pPr marL="0" indent="0">
              <a:buNone/>
            </a:pPr>
            <a:r>
              <a:rPr lang="ru-RU" dirty="0"/>
              <a:t>&gt; 20 лет –следствие ранее излеченных </a:t>
            </a:r>
            <a:r>
              <a:rPr lang="ru-RU" dirty="0" err="1"/>
              <a:t>остеоли-тических</a:t>
            </a:r>
            <a:r>
              <a:rPr lang="ru-RU" dirty="0"/>
              <a:t> поражений, которые окостенели, такие как: NOF, EG, SBC, ABC и </a:t>
            </a:r>
            <a:r>
              <a:rPr lang="ru-RU" dirty="0" err="1"/>
              <a:t>хондробластома</a:t>
            </a:r>
            <a:r>
              <a:rPr lang="ru-RU" dirty="0"/>
              <a:t>.</a:t>
            </a:r>
          </a:p>
          <a:p>
            <a:endParaRPr lang="uk-UA" dirty="0"/>
          </a:p>
        </p:txBody>
      </p:sp>
      <p:pic>
        <p:nvPicPr>
          <p:cNvPr id="3074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8" y="979199"/>
            <a:ext cx="4191000" cy="581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98089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065164" cy="1173018"/>
          </a:xfrm>
        </p:spPr>
        <p:txBody>
          <a:bodyPr/>
          <a:lstStyle/>
          <a:p>
            <a:r>
              <a:rPr lang="ru-RU" sz="3600" b="1" dirty="0" err="1"/>
              <a:t>Опухоли.Системный</a:t>
            </a:r>
            <a:r>
              <a:rPr lang="ru-RU" sz="3600" b="1" dirty="0"/>
              <a:t> </a:t>
            </a:r>
            <a:r>
              <a:rPr lang="ru-RU" sz="3600" b="1" dirty="0" err="1"/>
              <a:t>подход.Зона</a:t>
            </a:r>
            <a:r>
              <a:rPr lang="ru-RU" sz="3600" b="1" dirty="0"/>
              <a:t> перехода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86036" y="1173018"/>
            <a:ext cx="7204364" cy="5684982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Чтобы классифицировать </a:t>
            </a:r>
            <a:r>
              <a:rPr lang="ru-RU" dirty="0" err="1"/>
              <a:t>остеолитические</a:t>
            </a:r>
            <a:r>
              <a:rPr lang="ru-RU" dirty="0"/>
              <a:t> пора-</a:t>
            </a:r>
            <a:r>
              <a:rPr lang="ru-RU" dirty="0" err="1"/>
              <a:t>жения</a:t>
            </a:r>
            <a:r>
              <a:rPr lang="ru-RU" dirty="0"/>
              <a:t> как четко- или нечетко- очерченные  необходимо </a:t>
            </a:r>
            <a:r>
              <a:rPr lang="ru-RU" b="1" dirty="0"/>
              <a:t>посмотреть на зону перехода </a:t>
            </a:r>
            <a:r>
              <a:rPr lang="ru-RU" dirty="0"/>
              <a:t>между поражением и соседней нормальной костью.</a:t>
            </a:r>
          </a:p>
          <a:p>
            <a:r>
              <a:rPr lang="ru-RU" dirty="0"/>
              <a:t>Зона перехода является наиболее надежным показателем при определении того, является ли </a:t>
            </a:r>
            <a:r>
              <a:rPr lang="ru-RU" dirty="0" err="1"/>
              <a:t>остеолитическое</a:t>
            </a:r>
            <a:r>
              <a:rPr lang="ru-RU" dirty="0"/>
              <a:t> поражение доброкачественным или злокачественным. </a:t>
            </a:r>
          </a:p>
          <a:p>
            <a:r>
              <a:rPr lang="ru-RU" b="1" dirty="0"/>
              <a:t>У пациентов старше 30лет-узость зоны перехода-признак доброкачественности</a:t>
            </a:r>
            <a:r>
              <a:rPr lang="ru-RU" dirty="0"/>
              <a:t>. Зона перехода относится только к </a:t>
            </a:r>
            <a:r>
              <a:rPr lang="ru-RU" dirty="0" err="1"/>
              <a:t>остеолитичес</a:t>
            </a:r>
            <a:r>
              <a:rPr lang="ru-RU" dirty="0"/>
              <a:t>-ким поражениям, поскольку склеротические поражения обычно имеют узкую переходную зону.</a:t>
            </a:r>
          </a:p>
          <a:p>
            <a:r>
              <a:rPr lang="ru-RU" b="1" i="1" dirty="0"/>
              <a:t>Узкая зона перехода </a:t>
            </a:r>
            <a:r>
              <a:rPr lang="ru-RU" dirty="0"/>
              <a:t>приводит к резкой, четко определен-ной границе и является признаком медленного роста. </a:t>
            </a:r>
            <a:br>
              <a:rPr lang="ru-RU" dirty="0"/>
            </a:br>
            <a:r>
              <a:rPr lang="ru-RU" b="1" dirty="0"/>
              <a:t>Склеротическая граница </a:t>
            </a:r>
            <a:r>
              <a:rPr lang="ru-RU" dirty="0"/>
              <a:t>особенно указывает на плохую биологическую активность. </a:t>
            </a:r>
            <a:br>
              <a:rPr lang="ru-RU" dirty="0"/>
            </a:br>
            <a:r>
              <a:rPr lang="ru-RU" dirty="0"/>
              <a:t>У пациентов в возрасте &gt;30 лет, особенно &gt;40 лет, несмотря на доброкачественные рентгенологические признаки, </a:t>
            </a:r>
            <a:r>
              <a:rPr lang="ru-RU" b="1" dirty="0"/>
              <a:t>необходимо учитывать метастазы или </a:t>
            </a:r>
            <a:r>
              <a:rPr lang="ru-RU" b="1" dirty="0" err="1"/>
              <a:t>плазмоцитому</a:t>
            </a:r>
            <a:r>
              <a:rPr lang="ru-RU" b="1" dirty="0"/>
              <a:t>.</a:t>
            </a:r>
            <a:r>
              <a:rPr lang="ru-RU" dirty="0"/>
              <a:t> </a:t>
            </a:r>
          </a:p>
          <a:p>
            <a:r>
              <a:rPr lang="ru-RU" b="1" dirty="0"/>
              <a:t>Слева</a:t>
            </a:r>
            <a:r>
              <a:rPr lang="ru-RU" dirty="0"/>
              <a:t> : поражениях костей </a:t>
            </a:r>
            <a:r>
              <a:rPr lang="ru-RU" b="1" dirty="0"/>
              <a:t>с узкой зоной перехода</a:t>
            </a:r>
            <a:r>
              <a:rPr lang="ru-RU" dirty="0"/>
              <a:t>. </a:t>
            </a:r>
            <a:br>
              <a:rPr lang="ru-RU" dirty="0"/>
            </a:br>
            <a:r>
              <a:rPr lang="ru-RU" dirty="0"/>
              <a:t>Основываясь на морфологии и возрасте пациентов, эти поражения являются </a:t>
            </a:r>
            <a:r>
              <a:rPr lang="ru-RU" b="1" dirty="0"/>
              <a:t>доброкачественными</a:t>
            </a:r>
            <a:r>
              <a:rPr lang="ru-RU" dirty="0"/>
              <a:t>. </a:t>
            </a:r>
            <a:br>
              <a:rPr lang="ru-RU" dirty="0"/>
            </a:br>
            <a:r>
              <a:rPr lang="ru-RU" dirty="0"/>
              <a:t>Обратите внимание, что у всех трех пациентов </a:t>
            </a:r>
            <a:r>
              <a:rPr lang="ru-RU" b="1" dirty="0"/>
              <a:t>зоны роста еще не закрыты.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43890"/>
            <a:ext cx="4959926" cy="469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35939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065164" cy="1173018"/>
          </a:xfrm>
        </p:spPr>
        <p:txBody>
          <a:bodyPr/>
          <a:lstStyle/>
          <a:p>
            <a:r>
              <a:rPr lang="ru-RU" sz="3600" b="1" dirty="0" err="1"/>
              <a:t>Опухоли.Системный</a:t>
            </a:r>
            <a:r>
              <a:rPr lang="ru-RU" sz="3600" b="1" dirty="0"/>
              <a:t> </a:t>
            </a:r>
            <a:r>
              <a:rPr lang="ru-RU" sz="3600" b="1" dirty="0" err="1"/>
              <a:t>подход.Зона</a:t>
            </a:r>
            <a:r>
              <a:rPr lang="ru-RU" sz="3600" b="1" dirty="0"/>
              <a:t> перехода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86036" y="1173018"/>
            <a:ext cx="7204364" cy="568498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У пациентов</a:t>
            </a:r>
            <a:r>
              <a:rPr lang="ru-RU" b="1" dirty="0"/>
              <a:t>&gt; 40 лет метастазы и множественная миелома </a:t>
            </a:r>
            <a:r>
              <a:rPr lang="ru-RU" dirty="0"/>
              <a:t>являются наиболее распространенными опухолями костной ткани. </a:t>
            </a:r>
            <a:r>
              <a:rPr lang="ru-RU" b="1" dirty="0"/>
              <a:t>Метастазы в возрасте до 40 лет </a:t>
            </a:r>
            <a:r>
              <a:rPr lang="ru-RU" dirty="0"/>
              <a:t>крайне редки, если у пациента нет верифицированной первичной злокачественной опухоли. Метастазы могут быть включены в дифференциальный ряд у пациентов младшего возраста , есть у него есть злокачественная опухоль, такая как </a:t>
            </a:r>
            <a:r>
              <a:rPr lang="ru-RU" dirty="0" err="1"/>
              <a:t>нейробластома</a:t>
            </a:r>
            <a:r>
              <a:rPr lang="ru-RU" dirty="0"/>
              <a:t>, </a:t>
            </a:r>
            <a:r>
              <a:rPr lang="ru-RU" dirty="0" err="1"/>
              <a:t>рабдомиосаркома</a:t>
            </a:r>
            <a:r>
              <a:rPr lang="ru-RU" dirty="0"/>
              <a:t> или </a:t>
            </a:r>
            <a:r>
              <a:rPr lang="ru-RU" dirty="0" err="1"/>
              <a:t>ретинобластома</a:t>
            </a:r>
            <a:r>
              <a:rPr lang="ru-RU" dirty="0"/>
              <a:t>.</a:t>
            </a:r>
          </a:p>
          <a:p>
            <a:r>
              <a:rPr lang="ru-RU" b="1" i="1" dirty="0"/>
              <a:t>Широкая зона </a:t>
            </a:r>
            <a:r>
              <a:rPr lang="ru-RU" i="1" dirty="0"/>
              <a:t>перехода всегда указывает на </a:t>
            </a:r>
            <a:r>
              <a:rPr lang="ru-RU" b="1" i="1" dirty="0"/>
              <a:t>злокачественность, инфекцию или </a:t>
            </a:r>
            <a:r>
              <a:rPr lang="en-US" b="1" i="1" dirty="0"/>
              <a:t>EG</a:t>
            </a:r>
            <a:r>
              <a:rPr lang="ru-RU" i="1" dirty="0"/>
              <a:t>.</a:t>
            </a:r>
            <a:endParaRPr lang="en-US" i="1" dirty="0"/>
          </a:p>
          <a:p>
            <a:r>
              <a:rPr lang="ru-RU" b="1" dirty="0"/>
              <a:t>Нечеткая граница </a:t>
            </a:r>
            <a:r>
              <a:rPr lang="ru-RU" dirty="0"/>
              <a:t>с широкой зоной перехода является </a:t>
            </a:r>
            <a:r>
              <a:rPr lang="ru-RU" b="1" dirty="0"/>
              <a:t>признаком агрессивного роста.</a:t>
            </a:r>
          </a:p>
          <a:p>
            <a:r>
              <a:rPr lang="ru-RU" dirty="0"/>
              <a:t>Есть два опухолевидных поражения, которые могут имитировать злокачественность и должны быть включены в дифференциальный диагноз: инфекции и эозинофильная гранулема. </a:t>
            </a:r>
            <a:br>
              <a:rPr lang="ru-RU" dirty="0"/>
            </a:br>
            <a:r>
              <a:rPr lang="ru-RU" dirty="0"/>
              <a:t>Оба этих объекта могут иметь агрессивный характер роста.</a:t>
            </a:r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9400"/>
            <a:ext cx="4963249" cy="345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23052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27855" cy="1016000"/>
          </a:xfrm>
        </p:spPr>
        <p:txBody>
          <a:bodyPr/>
          <a:lstStyle/>
          <a:p>
            <a:r>
              <a:rPr lang="ru-RU" b="1" dirty="0"/>
              <a:t>Системный подход .Возраст.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8109" y="1099663"/>
            <a:ext cx="7693891" cy="5758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/>
              <a:t>Возраст является наиболее важным клиническим ключом при дифференциации возможных опухолей кости. </a:t>
            </a:r>
            <a:br>
              <a:rPr lang="ru-RU" sz="2200" dirty="0"/>
            </a:br>
            <a:br>
              <a:rPr lang="ru-RU" sz="2200" dirty="0"/>
            </a:br>
            <a:r>
              <a:rPr lang="ru-RU" sz="2200" dirty="0"/>
              <a:t>Существует много способов разделения возрастных групп, как видно из первой таблицы. </a:t>
            </a:r>
            <a:br>
              <a:rPr lang="ru-RU" sz="2200" dirty="0"/>
            </a:br>
            <a:r>
              <a:rPr lang="ru-RU" sz="2200" dirty="0"/>
              <a:t>Некоторые предпочитают делить пациентов на две возрастные группы: 30 лет. Большинство первичных опухолей костей наблюдаются у этих пациентов.</a:t>
            </a:r>
          </a:p>
          <a:p>
            <a:pPr marL="0" indent="0">
              <a:buNone/>
            </a:pPr>
            <a:r>
              <a:rPr lang="ru-RU" sz="2200" dirty="0"/>
              <a:t>В дифференциальный диагноз пациентов &gt; 30 лет всегда надо включать метастазы и миелому .</a:t>
            </a:r>
          </a:p>
          <a:p>
            <a:pPr marL="0" indent="0">
              <a:buNone/>
            </a:pPr>
            <a:r>
              <a:rPr lang="ru-RU" sz="2200" b="1" dirty="0"/>
              <a:t>В таблице</a:t>
            </a:r>
            <a:r>
              <a:rPr lang="ru-RU" sz="2200" dirty="0"/>
              <a:t>: Злокачественные образования- красные, злокачественные-синие.</a:t>
            </a:r>
          </a:p>
        </p:txBody>
      </p:sp>
      <p:pic>
        <p:nvPicPr>
          <p:cNvPr id="5122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56" y="1099663"/>
            <a:ext cx="3901595" cy="4673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510952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00145" cy="1173018"/>
          </a:xfrm>
        </p:spPr>
        <p:txBody>
          <a:bodyPr/>
          <a:lstStyle/>
          <a:p>
            <a:r>
              <a:rPr lang="ru-RU" sz="3600" b="1" dirty="0"/>
              <a:t>Системный подход. </a:t>
            </a:r>
            <a:r>
              <a:rPr lang="ru-RU" sz="3600" b="1" dirty="0" err="1"/>
              <a:t>Периостальная</a:t>
            </a:r>
            <a:r>
              <a:rPr lang="ru-RU" sz="3600" b="1" dirty="0"/>
              <a:t> реакция.</a:t>
            </a:r>
            <a:br>
              <a:rPr lang="ru-RU" b="1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91000" y="1006765"/>
            <a:ext cx="8000999" cy="5851236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Периостальная</a:t>
            </a:r>
            <a:r>
              <a:rPr lang="ru-RU" dirty="0"/>
              <a:t> реакция является </a:t>
            </a:r>
            <a:r>
              <a:rPr lang="ru-RU" b="1" dirty="0"/>
              <a:t>неспецифической </a:t>
            </a:r>
            <a:r>
              <a:rPr lang="ru-RU" dirty="0"/>
              <a:t>реакцией и возникает всякий раз, при раздражении  надкостницы злокачественной опухолью, доброкачественной опухолью, инфекцией или травмой. </a:t>
            </a:r>
          </a:p>
          <a:p>
            <a:r>
              <a:rPr lang="ru-RU" dirty="0"/>
              <a:t>Существует </a:t>
            </a:r>
            <a:r>
              <a:rPr lang="ru-RU" b="1" dirty="0"/>
              <a:t>два типа </a:t>
            </a:r>
            <a:r>
              <a:rPr lang="ru-RU" dirty="0"/>
              <a:t>периостальной реакции: </a:t>
            </a:r>
            <a:r>
              <a:rPr lang="ru-RU" b="1" dirty="0"/>
              <a:t>доброкачественный </a:t>
            </a:r>
            <a:r>
              <a:rPr lang="ru-RU" dirty="0"/>
              <a:t>и</a:t>
            </a:r>
            <a:r>
              <a:rPr lang="ru-RU" b="1" dirty="0"/>
              <a:t> агрессивный</a:t>
            </a:r>
            <a:r>
              <a:rPr lang="ru-RU" dirty="0"/>
              <a:t>. Мягкий тип наблюдает-</a:t>
            </a:r>
            <a:r>
              <a:rPr lang="ru-RU" dirty="0" err="1"/>
              <a:t>ся</a:t>
            </a:r>
            <a:r>
              <a:rPr lang="ru-RU" dirty="0"/>
              <a:t> при доброкачественных поражениях, таких как </a:t>
            </a:r>
            <a:r>
              <a:rPr lang="ru-RU" dirty="0" err="1"/>
              <a:t>доброка-чественные</a:t>
            </a:r>
            <a:r>
              <a:rPr lang="ru-RU" dirty="0"/>
              <a:t> опухоли и после травмы. </a:t>
            </a:r>
            <a:br>
              <a:rPr lang="ru-RU" dirty="0"/>
            </a:br>
            <a:r>
              <a:rPr lang="ru-RU" b="1" dirty="0"/>
              <a:t>Агрессивный тип </a:t>
            </a:r>
            <a:r>
              <a:rPr lang="ru-RU" dirty="0"/>
              <a:t>наблюдается при злокачественных </a:t>
            </a:r>
            <a:r>
              <a:rPr lang="ru-RU" dirty="0" err="1"/>
              <a:t>опухо</a:t>
            </a:r>
            <a:r>
              <a:rPr lang="ru-RU" dirty="0"/>
              <a:t>-лях, а также при доброкачественных поражениях с </a:t>
            </a:r>
            <a:r>
              <a:rPr lang="ru-RU" dirty="0" err="1"/>
              <a:t>агрес-сивным</a:t>
            </a:r>
            <a:r>
              <a:rPr lang="ru-RU" dirty="0"/>
              <a:t> поведением, таких как инфекции и эозинофильная гранулема.</a:t>
            </a:r>
          </a:p>
          <a:p>
            <a:r>
              <a:rPr lang="ru-RU" dirty="0"/>
              <a:t>Обнаружение </a:t>
            </a:r>
            <a:r>
              <a:rPr lang="ru-RU" b="1" dirty="0"/>
              <a:t>доброкачественной периостальной реакции </a:t>
            </a:r>
            <a:r>
              <a:rPr lang="ru-RU" dirty="0"/>
              <a:t>может быть  полезным, поскольку </a:t>
            </a:r>
            <a:r>
              <a:rPr lang="ru-RU" b="1" dirty="0"/>
              <a:t>злокачественные пора-</a:t>
            </a:r>
            <a:r>
              <a:rPr lang="ru-RU" b="1" dirty="0" err="1"/>
              <a:t>жения</a:t>
            </a:r>
            <a:r>
              <a:rPr lang="ru-RU" b="1" dirty="0"/>
              <a:t> </a:t>
            </a:r>
            <a:r>
              <a:rPr lang="ru-RU" b="1" i="1" dirty="0"/>
              <a:t>никогда не вызывают</a:t>
            </a:r>
            <a:r>
              <a:rPr lang="ru-RU" b="1" dirty="0"/>
              <a:t> доброкачественную периост-</a:t>
            </a:r>
            <a:r>
              <a:rPr lang="ru-RU" b="1" dirty="0" err="1"/>
              <a:t>альную</a:t>
            </a:r>
            <a:r>
              <a:rPr lang="ru-RU" b="1" dirty="0"/>
              <a:t> реакцию</a:t>
            </a:r>
            <a:r>
              <a:rPr lang="ru-RU" dirty="0"/>
              <a:t>. Мягким типом периостальной реакции является </a:t>
            </a:r>
            <a:r>
              <a:rPr lang="ru-RU" b="1" dirty="0"/>
              <a:t>густая, волнистая и однородная </a:t>
            </a:r>
            <a:r>
              <a:rPr lang="ru-RU" dirty="0"/>
              <a:t>форма , вызванная </a:t>
            </a:r>
            <a:r>
              <a:rPr lang="ru-RU" b="1" dirty="0"/>
              <a:t>хроническим раздражением</a:t>
            </a:r>
            <a:r>
              <a:rPr lang="ru-RU" dirty="0"/>
              <a:t>. </a:t>
            </a:r>
            <a:br>
              <a:rPr lang="ru-RU" dirty="0"/>
            </a:br>
            <a:r>
              <a:rPr lang="ru-RU" dirty="0"/>
              <a:t>В случае </a:t>
            </a:r>
            <a:r>
              <a:rPr lang="ru-RU" b="1" dirty="0"/>
              <a:t>доброкачественных</a:t>
            </a:r>
            <a:r>
              <a:rPr lang="ru-RU" dirty="0"/>
              <a:t> </a:t>
            </a:r>
            <a:r>
              <a:rPr lang="ru-RU" b="1" dirty="0"/>
              <a:t>медленно растущих поражений</a:t>
            </a:r>
            <a:r>
              <a:rPr lang="ru-RU" dirty="0"/>
              <a:t> </a:t>
            </a:r>
            <a:r>
              <a:rPr lang="ru-RU" b="1" dirty="0"/>
              <a:t>надкостница успевает заложить толстую новую кость </a:t>
            </a:r>
            <a:r>
              <a:rPr lang="ru-RU" dirty="0"/>
              <a:t>и переделать ее в более нормальную кору.</a:t>
            </a:r>
          </a:p>
          <a:p>
            <a:endParaRPr lang="uk-UA" dirty="0"/>
          </a:p>
        </p:txBody>
      </p:sp>
      <p:pic>
        <p:nvPicPr>
          <p:cNvPr id="5122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3018"/>
            <a:ext cx="4191000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096"/>
            <a:ext cx="4191585" cy="27245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97093"/>
            <a:ext cx="4191000" cy="83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71960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00145" cy="1173018"/>
          </a:xfrm>
        </p:spPr>
        <p:txBody>
          <a:bodyPr/>
          <a:lstStyle/>
          <a:p>
            <a:r>
              <a:rPr lang="ru-RU" sz="3600" b="1" dirty="0"/>
              <a:t>Системный подход. </a:t>
            </a:r>
            <a:r>
              <a:rPr lang="ru-RU" sz="3600" b="1" dirty="0" err="1"/>
              <a:t>Периостальная</a:t>
            </a:r>
            <a:r>
              <a:rPr lang="ru-RU" sz="3600" b="1" dirty="0"/>
              <a:t> реакция.</a:t>
            </a:r>
            <a:br>
              <a:rPr lang="ru-RU" b="1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91000" y="1006765"/>
            <a:ext cx="8000999" cy="5851236"/>
          </a:xfrm>
        </p:spPr>
        <p:txBody>
          <a:bodyPr>
            <a:normAutofit/>
          </a:bodyPr>
          <a:lstStyle/>
          <a:p>
            <a:r>
              <a:rPr lang="ru-RU" b="1" dirty="0"/>
              <a:t>Агрессивная </a:t>
            </a:r>
            <a:r>
              <a:rPr lang="ru-RU" b="1" dirty="0" err="1"/>
              <a:t>периостальная</a:t>
            </a:r>
            <a:r>
              <a:rPr lang="ru-RU" b="1" dirty="0"/>
              <a:t> реакция</a:t>
            </a:r>
            <a:r>
              <a:rPr lang="ru-RU" dirty="0"/>
              <a:t> является многослойной, ламинированной, спикулообразной  или демонстрирует формирование кости перпендикулярно </a:t>
            </a:r>
            <a:r>
              <a:rPr lang="ru-RU" dirty="0" err="1"/>
              <a:t>кортиксу</a:t>
            </a:r>
            <a:r>
              <a:rPr lang="ru-RU" dirty="0"/>
              <a:t>, вплоть до образования треугольника </a:t>
            </a:r>
            <a:r>
              <a:rPr lang="ru-RU" dirty="0" err="1"/>
              <a:t>Кодмана</a:t>
            </a:r>
            <a:r>
              <a:rPr lang="ru-RU" dirty="0"/>
              <a:t> (</a:t>
            </a:r>
            <a:r>
              <a:rPr lang="ru-RU" b="1" dirty="0"/>
              <a:t>желтая стрелка</a:t>
            </a:r>
            <a:r>
              <a:rPr lang="ru-RU" dirty="0"/>
              <a:t>). </a:t>
            </a:r>
          </a:p>
          <a:p>
            <a:r>
              <a:rPr lang="ru-RU" dirty="0"/>
              <a:t>Треугольник </a:t>
            </a:r>
            <a:r>
              <a:rPr lang="ru-RU" dirty="0" err="1"/>
              <a:t>Кодмана</a:t>
            </a:r>
            <a:r>
              <a:rPr lang="ru-RU" dirty="0"/>
              <a:t> -возвышение надкостницы вдали от коры, образуя угол, в котором приподнятые надкостницы и кости объединяются. </a:t>
            </a:r>
            <a:br>
              <a:rPr lang="ru-RU" dirty="0"/>
            </a:br>
            <a:r>
              <a:rPr lang="ru-RU" dirty="0"/>
              <a:t>При агрессивном периостите надкостница не успевает консолидироваться.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018"/>
            <a:ext cx="4304145" cy="47772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018"/>
            <a:ext cx="870995" cy="123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23250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00145" cy="1173018"/>
          </a:xfrm>
        </p:spPr>
        <p:txBody>
          <a:bodyPr/>
          <a:lstStyle/>
          <a:p>
            <a:r>
              <a:rPr lang="ru-RU" sz="3600" b="1" dirty="0"/>
              <a:t>Системный подход. Агрессивная </a:t>
            </a:r>
            <a:r>
              <a:rPr lang="ru-RU" sz="3600" b="1" dirty="0" err="1"/>
              <a:t>периостальная</a:t>
            </a:r>
            <a:r>
              <a:rPr lang="ru-RU" sz="3600" b="1" dirty="0"/>
              <a:t> реакция.</a:t>
            </a:r>
            <a:br>
              <a:rPr lang="ru-RU" b="1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91000" y="1431635"/>
            <a:ext cx="8000999" cy="5426365"/>
          </a:xfrm>
        </p:spPr>
        <p:txBody>
          <a:bodyPr>
            <a:normAutofit lnSpcReduction="10000"/>
          </a:bodyPr>
          <a:lstStyle/>
          <a:p>
            <a:r>
              <a:rPr lang="ru-RU" b="1" i="1" dirty="0"/>
              <a:t>Слева</a:t>
            </a:r>
            <a:r>
              <a:rPr lang="ru-RU" b="1" dirty="0"/>
              <a:t> </a:t>
            </a:r>
            <a:r>
              <a:rPr lang="ru-RU" dirty="0"/>
              <a:t>: </a:t>
            </a:r>
            <a:r>
              <a:rPr lang="ru-RU" b="1" dirty="0" err="1"/>
              <a:t>остеосаркома</a:t>
            </a:r>
            <a:r>
              <a:rPr lang="ru-RU" dirty="0"/>
              <a:t> с прерывистой периостальной реакцией и проксимально расположенным </a:t>
            </a:r>
            <a:r>
              <a:rPr lang="ru-RU" b="1" dirty="0"/>
              <a:t>треугольником </a:t>
            </a:r>
            <a:r>
              <a:rPr lang="ru-RU" b="1" dirty="0" err="1"/>
              <a:t>Кодмана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b="1" dirty="0"/>
              <a:t>желтая стрелка</a:t>
            </a:r>
            <a:r>
              <a:rPr lang="ru-RU" dirty="0"/>
              <a:t>). Определяется формирование периостальной кости, перпендикуляр-</a:t>
            </a:r>
            <a:r>
              <a:rPr lang="ru-RU" dirty="0" err="1"/>
              <a:t>ное</a:t>
            </a:r>
            <a:r>
              <a:rPr lang="ru-RU" dirty="0"/>
              <a:t> кортикальному слою и формирование обширной костной матрицы самой опухолью.</a:t>
            </a:r>
          </a:p>
          <a:p>
            <a:r>
              <a:rPr lang="ru-RU" b="1" i="1" dirty="0"/>
              <a:t>Средина</a:t>
            </a:r>
            <a:r>
              <a:rPr lang="ru-RU" i="1" dirty="0"/>
              <a:t>: </a:t>
            </a:r>
            <a:r>
              <a:rPr lang="ru-RU" b="1" dirty="0"/>
              <a:t>саркома </a:t>
            </a:r>
            <a:r>
              <a:rPr lang="ru-RU" b="1" dirty="0" err="1"/>
              <a:t>Юинга</a:t>
            </a:r>
            <a:r>
              <a:rPr lang="ru-RU" b="1" dirty="0"/>
              <a:t> </a:t>
            </a:r>
            <a:r>
              <a:rPr lang="ru-RU" dirty="0"/>
              <a:t>с ламинированной и фокально прерываемой периостальной реакцией. (</a:t>
            </a:r>
            <a:r>
              <a:rPr lang="ru-RU" b="1" dirty="0"/>
              <a:t>синие стрелки</a:t>
            </a:r>
            <a:r>
              <a:rPr lang="ru-RU" dirty="0"/>
              <a:t>)</a:t>
            </a:r>
          </a:p>
          <a:p>
            <a:r>
              <a:rPr lang="ru-RU" b="1" i="1" dirty="0"/>
              <a:t>Справа: </a:t>
            </a:r>
            <a:r>
              <a:rPr lang="ru-RU" dirty="0"/>
              <a:t>Инфекция с многослойной периостальной реакцией (красная стрелка)Обратите внимание, что периостит является не столь агрессивным, как в двух других случаях.</a:t>
            </a:r>
          </a:p>
          <a:p>
            <a:r>
              <a:rPr lang="ru-RU" dirty="0"/>
              <a:t>Наличие </a:t>
            </a:r>
            <a:r>
              <a:rPr lang="ru-RU" dirty="0" err="1"/>
              <a:t>перистальной</a:t>
            </a:r>
            <a:r>
              <a:rPr lang="ru-RU" dirty="0"/>
              <a:t> реакции </a:t>
            </a:r>
            <a:r>
              <a:rPr lang="ru-RU" dirty="0" err="1"/>
              <a:t>осклбючает</a:t>
            </a:r>
            <a:r>
              <a:rPr lang="ru-RU" dirty="0"/>
              <a:t> из </a:t>
            </a:r>
            <a:r>
              <a:rPr lang="ru-RU" dirty="0" err="1"/>
              <a:t>диф</a:t>
            </a:r>
            <a:r>
              <a:rPr lang="ru-RU" dirty="0"/>
              <a:t>. ряда  фиброзную дисплазия, </a:t>
            </a:r>
            <a:r>
              <a:rPr lang="ru-RU" dirty="0" err="1"/>
              <a:t>энхондрома</a:t>
            </a:r>
            <a:r>
              <a:rPr lang="ru-RU" dirty="0"/>
              <a:t>, NOF и </a:t>
            </a:r>
            <a:r>
              <a:rPr lang="ru-RU" dirty="0" err="1"/>
              <a:t>SBC,если</a:t>
            </a:r>
            <a:r>
              <a:rPr lang="ru-RU" dirty="0"/>
              <a:t> нет патологического перелома.</a:t>
            </a:r>
          </a:p>
          <a:p>
            <a:endParaRPr lang="uk-UA" dirty="0"/>
          </a:p>
        </p:txBody>
      </p:sp>
      <p:pic>
        <p:nvPicPr>
          <p:cNvPr id="7170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1636"/>
            <a:ext cx="4191000" cy="295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85830"/>
            <a:ext cx="1912495" cy="32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9220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37091" cy="1154545"/>
          </a:xfrm>
        </p:spPr>
        <p:txBody>
          <a:bodyPr/>
          <a:lstStyle/>
          <a:p>
            <a:r>
              <a:rPr lang="ru-RU" sz="4000" b="1" dirty="0"/>
              <a:t>Системный подход. Разрушение коркового слоя .</a:t>
            </a:r>
            <a:endParaRPr lang="uk-UA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76436" y="1154545"/>
            <a:ext cx="7915564" cy="5703455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Коркальная</a:t>
            </a:r>
            <a:r>
              <a:rPr lang="ru-RU" dirty="0"/>
              <a:t> </a:t>
            </a:r>
            <a:r>
              <a:rPr lang="ru-RU" dirty="0" err="1"/>
              <a:t>деструция</a:t>
            </a:r>
            <a:r>
              <a:rPr lang="ru-RU" dirty="0"/>
              <a:t> обычно присутствует  и при </a:t>
            </a:r>
            <a:r>
              <a:rPr lang="ru-RU" dirty="0" err="1"/>
              <a:t>злока-чественных</a:t>
            </a:r>
            <a:r>
              <a:rPr lang="ru-RU" dirty="0"/>
              <a:t> и  при доброкачественных поражениях, поэтому не очень информативна. </a:t>
            </a:r>
            <a:br>
              <a:rPr lang="ru-RU" dirty="0"/>
            </a:br>
            <a:r>
              <a:rPr lang="ru-RU" b="1" dirty="0"/>
              <a:t>Нерегулярное разрушение </a:t>
            </a:r>
            <a:r>
              <a:rPr lang="ru-RU" dirty="0"/>
              <a:t>может наблюдаться при высоко-дифференцированных </a:t>
            </a:r>
            <a:r>
              <a:rPr lang="ru-RU" b="1" dirty="0"/>
              <a:t>злокачественных поражениях</a:t>
            </a:r>
            <a:r>
              <a:rPr lang="ru-RU" dirty="0"/>
              <a:t>, а также в локально агрессивных доброкачественных пора-</a:t>
            </a:r>
            <a:r>
              <a:rPr lang="ru-RU" dirty="0" err="1"/>
              <a:t>жениях</a:t>
            </a:r>
            <a:r>
              <a:rPr lang="ru-RU" dirty="0"/>
              <a:t>, таких как </a:t>
            </a:r>
            <a:r>
              <a:rPr lang="en-US" b="1" dirty="0"/>
              <a:t>EG</a:t>
            </a:r>
            <a:r>
              <a:rPr lang="ru-RU" b="1" dirty="0"/>
              <a:t> и остеомиелит</a:t>
            </a:r>
            <a:r>
              <a:rPr lang="ru-RU" dirty="0"/>
              <a:t>. </a:t>
            </a:r>
            <a:br>
              <a:rPr lang="ru-RU" dirty="0"/>
            </a:br>
            <a:r>
              <a:rPr lang="ru-RU" b="1" dirty="0"/>
              <a:t>Более однородное разрушение </a:t>
            </a:r>
            <a:r>
              <a:rPr lang="ru-RU" b="1" dirty="0" err="1"/>
              <a:t>кортикса</a:t>
            </a:r>
            <a:r>
              <a:rPr lang="ru-RU" b="1" dirty="0"/>
              <a:t> </a:t>
            </a:r>
            <a:r>
              <a:rPr lang="ru-RU" dirty="0" err="1"/>
              <a:t>обнаружива-ется</a:t>
            </a:r>
            <a:r>
              <a:rPr lang="ru-RU" dirty="0"/>
              <a:t> при доброкачественных и низкосортных </a:t>
            </a:r>
            <a:r>
              <a:rPr lang="ru-RU" dirty="0" err="1"/>
              <a:t>злокачест</a:t>
            </a:r>
            <a:r>
              <a:rPr lang="ru-RU" dirty="0"/>
              <a:t>-венных поражениях. </a:t>
            </a:r>
            <a:br>
              <a:rPr lang="ru-RU" dirty="0"/>
            </a:br>
            <a:r>
              <a:rPr lang="ru-RU" b="1" dirty="0" err="1"/>
              <a:t>Эндостальное</a:t>
            </a:r>
            <a:r>
              <a:rPr lang="ru-RU" b="1" dirty="0"/>
              <a:t> скручивание </a:t>
            </a:r>
            <a:r>
              <a:rPr lang="ru-RU" dirty="0"/>
              <a:t>кортикального слоя кости можно наблюдать </a:t>
            </a:r>
            <a:r>
              <a:rPr lang="ru-RU" b="1" dirty="0"/>
              <a:t>при доброкачественных поражениях</a:t>
            </a:r>
            <a:r>
              <a:rPr lang="ru-RU" dirty="0"/>
              <a:t>, таких как </a:t>
            </a:r>
            <a:r>
              <a:rPr lang="en-US" dirty="0"/>
              <a:t>FD </a:t>
            </a:r>
            <a:r>
              <a:rPr lang="ru-RU" dirty="0"/>
              <a:t>и низкодифференцированная </a:t>
            </a:r>
            <a:r>
              <a:rPr lang="ru-RU" dirty="0" err="1"/>
              <a:t>хондросаркома</a:t>
            </a:r>
            <a:r>
              <a:rPr lang="ru-RU" dirty="0"/>
              <a:t>.</a:t>
            </a:r>
          </a:p>
          <a:p>
            <a:r>
              <a:rPr lang="ru-RU" b="1" dirty="0"/>
              <a:t>Слева</a:t>
            </a:r>
            <a:r>
              <a:rPr lang="ru-RU" dirty="0"/>
              <a:t> : </a:t>
            </a:r>
            <a:r>
              <a:rPr lang="ru-RU" b="1" dirty="0"/>
              <a:t>нерегулярное разрушение </a:t>
            </a:r>
            <a:r>
              <a:rPr lang="ru-RU" dirty="0"/>
              <a:t>коры при </a:t>
            </a:r>
            <a:r>
              <a:rPr lang="ru-RU" b="1" dirty="0" err="1"/>
              <a:t>остеосар</a:t>
            </a:r>
            <a:r>
              <a:rPr lang="ru-RU" b="1" dirty="0"/>
              <a:t>-коме.</a:t>
            </a:r>
          </a:p>
          <a:p>
            <a:r>
              <a:rPr lang="ru-RU" b="1" dirty="0"/>
              <a:t>Справа:</a:t>
            </a:r>
            <a:r>
              <a:rPr lang="ru-RU" dirty="0"/>
              <a:t> </a:t>
            </a:r>
            <a:r>
              <a:rPr lang="ru-RU" b="1" dirty="0"/>
              <a:t>Компактное разрушение </a:t>
            </a:r>
            <a:r>
              <a:rPr lang="ru-RU" dirty="0"/>
              <a:t>коры с агрессивной периостальной реакцией в </a:t>
            </a:r>
            <a:r>
              <a:rPr lang="ru-RU" b="1" dirty="0"/>
              <a:t>саркоме </a:t>
            </a:r>
            <a:r>
              <a:rPr lang="ru-RU" b="1" dirty="0" err="1"/>
              <a:t>Юинга</a:t>
            </a:r>
            <a:r>
              <a:rPr lang="ru-RU" dirty="0"/>
              <a:t>.</a:t>
            </a:r>
          </a:p>
        </p:txBody>
      </p:sp>
      <p:pic>
        <p:nvPicPr>
          <p:cNvPr id="9218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8019"/>
            <a:ext cx="4191000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07213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37091" cy="1154545"/>
          </a:xfrm>
        </p:spPr>
        <p:txBody>
          <a:bodyPr/>
          <a:lstStyle/>
          <a:p>
            <a:r>
              <a:rPr lang="ru-RU" sz="4000" b="1" dirty="0"/>
              <a:t>Системный </a:t>
            </a:r>
            <a:r>
              <a:rPr lang="ru-RU" sz="4000" b="1" dirty="0" err="1"/>
              <a:t>подход.Деструкция</a:t>
            </a:r>
            <a:r>
              <a:rPr lang="ru-RU" sz="4000" b="1" dirty="0"/>
              <a:t> </a:t>
            </a:r>
            <a:r>
              <a:rPr lang="ru-RU" sz="4000" b="1" dirty="0" err="1"/>
              <a:t>кортикса</a:t>
            </a:r>
            <a:r>
              <a:rPr lang="ru-RU" sz="4000" b="1" dirty="0"/>
              <a:t>.</a:t>
            </a:r>
            <a:endParaRPr lang="uk-UA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76436" y="1154545"/>
            <a:ext cx="7915564" cy="5703455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Воздушный шар </a:t>
            </a:r>
            <a:r>
              <a:rPr lang="ru-RU" dirty="0"/>
              <a:t>- это особый тип </a:t>
            </a:r>
            <a:r>
              <a:rPr lang="ru-RU" dirty="0" err="1"/>
              <a:t>корикальной</a:t>
            </a:r>
            <a:r>
              <a:rPr lang="ru-RU" dirty="0"/>
              <a:t> деструкции. </a:t>
            </a:r>
            <a:br>
              <a:rPr lang="ru-RU" dirty="0"/>
            </a:br>
            <a:r>
              <a:rPr lang="ru-RU" dirty="0"/>
              <a:t>При «баллонном» разрушение </a:t>
            </a:r>
            <a:r>
              <a:rPr lang="ru-RU" dirty="0" err="1"/>
              <a:t>эндокортикального</a:t>
            </a:r>
            <a:r>
              <a:rPr lang="ru-RU" dirty="0"/>
              <a:t> слоя  кости и рост новой кости снаружи происходят с одинаковой скоростью, что приводит к расширению . </a:t>
            </a:r>
            <a:br>
              <a:rPr lang="ru-RU" dirty="0"/>
            </a:br>
            <a:r>
              <a:rPr lang="ru-RU" dirty="0"/>
              <a:t>Этот «</a:t>
            </a:r>
            <a:r>
              <a:rPr lang="ru-RU" dirty="0" err="1"/>
              <a:t>неокортекс</a:t>
            </a:r>
            <a:r>
              <a:rPr lang="ru-RU" dirty="0"/>
              <a:t>» может быть гладким и непрерывным, но также может быть фокально прерывистым при более агрессивных поражениях, таких как GCT.</a:t>
            </a:r>
          </a:p>
          <a:p>
            <a:r>
              <a:rPr lang="ru-RU" b="1" i="1" dirty="0"/>
              <a:t>Слева</a:t>
            </a:r>
            <a:r>
              <a:rPr lang="ru-RU" dirty="0"/>
              <a:t> : </a:t>
            </a:r>
            <a:r>
              <a:rPr lang="ru-RU" b="1" dirty="0" err="1"/>
              <a:t>Хрондомиксоидная</a:t>
            </a:r>
            <a:r>
              <a:rPr lang="ru-RU" b="1" dirty="0"/>
              <a:t> фиброма</a:t>
            </a:r>
            <a:r>
              <a:rPr lang="ru-RU" dirty="0"/>
              <a:t>. </a:t>
            </a:r>
            <a:br>
              <a:rPr lang="ru-RU" dirty="0"/>
            </a:br>
            <a:r>
              <a:rPr lang="ru-RU" dirty="0"/>
              <a:t>Мягкое, четко выраженное, экспансивное поражение с регулярным разрушением кортикальной кости и пери-</a:t>
            </a:r>
            <a:r>
              <a:rPr lang="ru-RU" dirty="0" err="1"/>
              <a:t>ферическим</a:t>
            </a:r>
            <a:r>
              <a:rPr lang="ru-RU" dirty="0"/>
              <a:t> слоем новой кости.</a:t>
            </a:r>
          </a:p>
          <a:p>
            <a:r>
              <a:rPr lang="ru-RU" b="1" i="1" dirty="0"/>
              <a:t>Справа</a:t>
            </a:r>
            <a:r>
              <a:rPr lang="ru-RU" dirty="0"/>
              <a:t>: </a:t>
            </a:r>
            <a:r>
              <a:rPr lang="ru-RU" b="1" dirty="0"/>
              <a:t>Гигантоклеточная  опухоль </a:t>
            </a:r>
            <a:r>
              <a:rPr lang="ru-RU" dirty="0"/>
              <a:t>(GCT).</a:t>
            </a:r>
            <a:r>
              <a:rPr lang="ru-RU" b="1" dirty="0"/>
              <a:t> </a:t>
            </a:r>
            <a:br>
              <a:rPr lang="ru-RU" dirty="0"/>
            </a:br>
            <a:r>
              <a:rPr lang="ru-RU" dirty="0"/>
              <a:t>Локально-агрессивное поражение с разрушением коры, расширение и тонкий, прерывистый периферический слой новой кости. </a:t>
            </a:r>
            <a:br>
              <a:rPr lang="ru-RU" dirty="0"/>
            </a:br>
            <a:r>
              <a:rPr lang="ru-RU" dirty="0"/>
              <a:t>Обратите внимание на широкую зону перехода к полости костного мозга, что является признаком агрессивного поведения.</a:t>
            </a:r>
          </a:p>
          <a:p>
            <a:endParaRPr lang="ru-RU" dirty="0"/>
          </a:p>
        </p:txBody>
      </p:sp>
      <p:pic>
        <p:nvPicPr>
          <p:cNvPr id="10242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5527"/>
            <a:ext cx="4191000" cy="332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26722"/>
            <a:ext cx="2860964" cy="48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61063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37091" cy="1154545"/>
          </a:xfrm>
        </p:spPr>
        <p:txBody>
          <a:bodyPr/>
          <a:lstStyle/>
          <a:p>
            <a:r>
              <a:rPr lang="ru-RU" sz="4000" b="1" dirty="0"/>
              <a:t>Системный подход. Деструкция </a:t>
            </a:r>
            <a:r>
              <a:rPr lang="ru-RU" sz="4000" b="1" dirty="0" err="1"/>
              <a:t>кортикса</a:t>
            </a:r>
            <a:r>
              <a:rPr lang="ru-RU" sz="4000" b="1" dirty="0"/>
              <a:t>.</a:t>
            </a:r>
            <a:endParaRPr lang="uk-UA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91000" y="1154545"/>
            <a:ext cx="8001000" cy="5703455"/>
          </a:xfrm>
        </p:spPr>
        <p:txBody>
          <a:bodyPr>
            <a:normAutofit/>
          </a:bodyPr>
          <a:lstStyle/>
          <a:p>
            <a:r>
              <a:rPr lang="ru-RU" dirty="0"/>
              <a:t>В группе злокачественных мелкоклеточных опухолей, которые включают   </a:t>
            </a:r>
            <a:r>
              <a:rPr lang="ru-RU" b="1" dirty="0"/>
              <a:t>саркому </a:t>
            </a:r>
            <a:r>
              <a:rPr lang="ru-RU" b="1" dirty="0" err="1"/>
              <a:t>Юинга</a:t>
            </a:r>
            <a:r>
              <a:rPr lang="ru-RU" dirty="0"/>
              <a:t>, </a:t>
            </a:r>
            <a:r>
              <a:rPr lang="ru-RU" b="1" dirty="0"/>
              <a:t>костную </a:t>
            </a:r>
            <a:r>
              <a:rPr lang="ru-RU" b="1" dirty="0" err="1"/>
              <a:t>лимфому</a:t>
            </a:r>
            <a:r>
              <a:rPr lang="ru-RU" b="1" dirty="0"/>
              <a:t> и мелкоклеточную </a:t>
            </a:r>
            <a:r>
              <a:rPr lang="ru-RU" b="1" dirty="0" err="1"/>
              <a:t>остеосаркому</a:t>
            </a:r>
            <a:r>
              <a:rPr lang="ru-RU" dirty="0"/>
              <a:t>, на рентгенограмме </a:t>
            </a:r>
            <a:r>
              <a:rPr lang="ru-RU" dirty="0" err="1"/>
              <a:t>кортекс</a:t>
            </a:r>
            <a:r>
              <a:rPr lang="ru-RU" dirty="0"/>
              <a:t> может быть не изменен, в то время как по </a:t>
            </a:r>
            <a:r>
              <a:rPr lang="ru-RU" dirty="0" err="1"/>
              <a:t>хаверсовым</a:t>
            </a:r>
            <a:r>
              <a:rPr lang="ru-RU" dirty="0"/>
              <a:t> каналам  наблюдается продолженный рост. </a:t>
            </a:r>
            <a:br>
              <a:rPr lang="ru-RU" dirty="0"/>
            </a:br>
            <a:r>
              <a:rPr lang="ru-RU" dirty="0"/>
              <a:t>Эти опухоли могут сопровождаться  значительным увеличением мягких тканей , без признаков разрушений кости . </a:t>
            </a:r>
          </a:p>
          <a:p>
            <a:r>
              <a:rPr lang="ru-RU" b="1" dirty="0"/>
              <a:t>Слева:</a:t>
            </a:r>
            <a:r>
              <a:rPr lang="ru-RU" dirty="0"/>
              <a:t> саркома </a:t>
            </a:r>
            <a:r>
              <a:rPr lang="ru-RU" dirty="0" err="1"/>
              <a:t>Юинга</a:t>
            </a:r>
            <a:r>
              <a:rPr lang="ru-RU" dirty="0"/>
              <a:t> с продолженным ростом через </a:t>
            </a:r>
            <a:r>
              <a:rPr lang="ru-RU" dirty="0" err="1"/>
              <a:t>хаверсовы</a:t>
            </a:r>
            <a:r>
              <a:rPr lang="ru-RU" dirty="0"/>
              <a:t> каналы, сопровождаемые значительным  увеличением мягких тканей . </a:t>
            </a:r>
            <a:br>
              <a:rPr lang="ru-RU" dirty="0"/>
            </a:br>
            <a:r>
              <a:rPr lang="ru-RU" dirty="0"/>
              <a:t>На  рентгенограмме признаки разрушения коры не определяются.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3540"/>
            <a:ext cx="2860964" cy="489815"/>
          </a:xfrm>
          <a:prstGeom prst="rect">
            <a:avLst/>
          </a:prstGeom>
        </p:spPr>
      </p:pic>
      <p:pic>
        <p:nvPicPr>
          <p:cNvPr id="11266" name="Picture 2" descr="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9364"/>
            <a:ext cx="4191000" cy="29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98699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280073" cy="701964"/>
          </a:xfrm>
        </p:spPr>
        <p:txBody>
          <a:bodyPr/>
          <a:lstStyle/>
          <a:p>
            <a:r>
              <a:rPr lang="ru-RU" sz="4000" b="1" dirty="0" err="1"/>
              <a:t>Опухоли.Системный</a:t>
            </a:r>
            <a:r>
              <a:rPr lang="ru-RU" sz="4000" b="1" dirty="0"/>
              <a:t> подход.</a:t>
            </a:r>
            <a:endParaRPr lang="uk-UA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91000" y="1173018"/>
            <a:ext cx="8001000" cy="5684982"/>
          </a:xfrm>
        </p:spPr>
        <p:txBody>
          <a:bodyPr/>
          <a:lstStyle/>
          <a:p>
            <a:r>
              <a:rPr lang="ru-RU" b="1" dirty="0"/>
              <a:t>Расположение в пределах скелета</a:t>
            </a:r>
            <a:br>
              <a:rPr lang="ru-RU" dirty="0"/>
            </a:br>
            <a:r>
              <a:rPr lang="ru-RU" dirty="0"/>
              <a:t>Расположение костного поражения внутри скелета может быть ключом к дифференциальному диагнозу. </a:t>
            </a:r>
            <a:br>
              <a:rPr lang="ru-RU" dirty="0"/>
            </a:br>
            <a:r>
              <a:rPr lang="ru-RU" dirty="0"/>
              <a:t>На иллюстрации слева показаны предпочтительные места наиболее распространенных опухолей кости. </a:t>
            </a:r>
            <a:br>
              <a:rPr lang="ru-RU" dirty="0"/>
            </a:br>
            <a:r>
              <a:rPr lang="ru-RU" dirty="0"/>
              <a:t>В некоторых местах, например, в плечевой кости или вокруг колена, можно обнаружить почти все опухоли кости.</a:t>
            </a:r>
            <a:endParaRPr lang="uk-UA" dirty="0"/>
          </a:p>
        </p:txBody>
      </p:sp>
      <p:pic>
        <p:nvPicPr>
          <p:cNvPr id="12290" name="Picture 2" descr="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4814"/>
            <a:ext cx="4191000" cy="545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4796"/>
            <a:ext cx="2961919" cy="50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5819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390909" cy="1173018"/>
          </a:xfrm>
        </p:spPr>
        <p:txBody>
          <a:bodyPr/>
          <a:lstStyle/>
          <a:p>
            <a:r>
              <a:rPr lang="ru-RU" sz="4000" b="1" dirty="0"/>
              <a:t>Опухоли системный подход.</a:t>
            </a:r>
            <a:r>
              <a:rPr lang="uk-UA" sz="4000" b="1" dirty="0"/>
              <a:t> </a:t>
            </a:r>
            <a:r>
              <a:rPr lang="uk-UA" sz="4000" b="1" dirty="0" err="1"/>
              <a:t>Место-нахождение</a:t>
            </a:r>
            <a:r>
              <a:rPr lang="uk-UA" sz="4000" b="1" dirty="0"/>
              <a:t>.</a:t>
            </a:r>
            <a:br>
              <a:rPr lang="uk-UA" sz="4000" b="1" dirty="0"/>
            </a:br>
            <a:endParaRPr lang="uk-UA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91000" y="1173018"/>
            <a:ext cx="8001000" cy="5684982"/>
          </a:xfrm>
        </p:spPr>
        <p:txBody>
          <a:bodyPr>
            <a:normAutofit fontScale="85000" lnSpcReduction="20000"/>
          </a:bodyPr>
          <a:lstStyle/>
          <a:p>
            <a:r>
              <a:rPr lang="uk-UA" b="1" dirty="0" err="1"/>
              <a:t>Местонахождение</a:t>
            </a:r>
            <a:r>
              <a:rPr lang="uk-UA" b="1" dirty="0"/>
              <a:t>: </a:t>
            </a:r>
            <a:r>
              <a:rPr lang="uk-UA" b="1" dirty="0" err="1"/>
              <a:t>эпифиз</a:t>
            </a:r>
            <a:r>
              <a:rPr lang="uk-UA" b="1" dirty="0"/>
              <a:t> - </a:t>
            </a:r>
            <a:r>
              <a:rPr lang="uk-UA" b="1" dirty="0" err="1"/>
              <a:t>метафиз</a:t>
            </a:r>
            <a:r>
              <a:rPr lang="uk-UA" b="1" dirty="0"/>
              <a:t> - </a:t>
            </a:r>
            <a:r>
              <a:rPr lang="uk-UA" b="1" dirty="0" err="1"/>
              <a:t>диафиз</a:t>
            </a:r>
            <a:endParaRPr lang="uk-UA" b="1" dirty="0"/>
          </a:p>
          <a:p>
            <a:pPr marL="0" indent="0">
              <a:buNone/>
            </a:pPr>
            <a:r>
              <a:rPr lang="ru-RU" i="1" dirty="0"/>
              <a:t>-Эпифиз.</a:t>
            </a:r>
            <a:br>
              <a:rPr lang="ru-RU" dirty="0"/>
            </a:br>
            <a:r>
              <a:rPr lang="ru-RU" dirty="0"/>
              <a:t>В эпифизе находятся всего несколько очагов, поэтому это может быть важно для постановки диагноза. </a:t>
            </a:r>
            <a:br>
              <a:rPr lang="ru-RU" dirty="0"/>
            </a:br>
            <a:r>
              <a:rPr lang="ru-RU" dirty="0"/>
              <a:t>У </a:t>
            </a:r>
            <a:r>
              <a:rPr lang="ru-RU" b="1" dirty="0"/>
              <a:t>молодых</a:t>
            </a:r>
            <a:r>
              <a:rPr lang="ru-RU" dirty="0"/>
              <a:t> пациентов это может быть </a:t>
            </a:r>
            <a:r>
              <a:rPr lang="ru-RU" b="1" dirty="0" err="1"/>
              <a:t>хондробластома</a:t>
            </a:r>
            <a:r>
              <a:rPr lang="ru-RU" b="1" dirty="0"/>
              <a:t> или инфекция</a:t>
            </a:r>
            <a:r>
              <a:rPr lang="ru-RU" dirty="0"/>
              <a:t>. У пациентов старше 20 лет в дифференциальную диагностику необходимо включить </a:t>
            </a:r>
            <a:r>
              <a:rPr lang="ru-RU" b="1" dirty="0"/>
              <a:t>гигантскую клеточную опухоль</a:t>
            </a:r>
            <a:r>
              <a:rPr lang="en-US" dirty="0"/>
              <a:t>(</a:t>
            </a:r>
            <a:r>
              <a:rPr lang="en-US" b="1" dirty="0"/>
              <a:t>GCT</a:t>
            </a:r>
            <a:r>
              <a:rPr lang="en-US" dirty="0"/>
              <a:t>)</a:t>
            </a:r>
            <a:r>
              <a:rPr lang="ru-RU" dirty="0"/>
              <a:t>. У </a:t>
            </a:r>
            <a:r>
              <a:rPr lang="ru-RU" b="1" dirty="0"/>
              <a:t>пожилых пациентов </a:t>
            </a:r>
            <a:r>
              <a:rPr lang="ru-RU" dirty="0"/>
              <a:t>к дифференциальному диагнозу необходимо добавить </a:t>
            </a:r>
            <a:r>
              <a:rPr lang="en-US" b="1" dirty="0" err="1"/>
              <a:t>Geoge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ru-RU" dirty="0"/>
              <a:t> т.е. дегенеративную </a:t>
            </a:r>
            <a:r>
              <a:rPr lang="ru-RU" dirty="0" err="1"/>
              <a:t>субхондральную</a:t>
            </a:r>
            <a:r>
              <a:rPr lang="ru-RU" dirty="0"/>
              <a:t> костную кисту ). </a:t>
            </a:r>
            <a:br>
              <a:rPr lang="ru-RU" dirty="0"/>
            </a:br>
            <a:r>
              <a:rPr lang="ru-RU" dirty="0"/>
              <a:t>Смотрите внимательно на любые признаки артроза.</a:t>
            </a:r>
          </a:p>
          <a:p>
            <a:pPr marL="0" indent="0">
              <a:buNone/>
            </a:pPr>
            <a:r>
              <a:rPr lang="ru-RU" i="1" dirty="0"/>
              <a:t>-</a:t>
            </a:r>
            <a:r>
              <a:rPr lang="ru-RU" i="1" dirty="0" err="1"/>
              <a:t>Метафиз</a:t>
            </a:r>
            <a:br>
              <a:rPr lang="ru-RU" dirty="0"/>
            </a:br>
            <a:r>
              <a:rPr lang="ru-RU" dirty="0"/>
              <a:t>NOF, SBC, CMF, </a:t>
            </a:r>
            <a:r>
              <a:rPr lang="ru-RU" dirty="0" err="1"/>
              <a:t>остеосаркома</a:t>
            </a:r>
            <a:r>
              <a:rPr lang="ru-RU" dirty="0"/>
              <a:t>, </a:t>
            </a:r>
            <a:r>
              <a:rPr lang="ru-RU" dirty="0" err="1"/>
              <a:t>хондросаркома</a:t>
            </a:r>
            <a:r>
              <a:rPr lang="ru-RU" dirty="0"/>
              <a:t>, </a:t>
            </a:r>
            <a:r>
              <a:rPr lang="ru-RU" dirty="0" err="1"/>
              <a:t>энхондрома</a:t>
            </a:r>
            <a:r>
              <a:rPr lang="ru-RU" dirty="0"/>
              <a:t> и инфекции.</a:t>
            </a:r>
          </a:p>
          <a:p>
            <a:pPr marL="0" indent="0">
              <a:buNone/>
            </a:pPr>
            <a:br>
              <a:rPr lang="ru-RU" dirty="0"/>
            </a:br>
            <a:r>
              <a:rPr lang="ru-RU" i="1" dirty="0"/>
              <a:t>Диафиз .</a:t>
            </a:r>
          </a:p>
          <a:p>
            <a:pPr marL="0" indent="0">
              <a:buNone/>
            </a:pPr>
            <a:r>
              <a:rPr lang="ru-RU" dirty="0"/>
              <a:t> Саркома </a:t>
            </a:r>
            <a:r>
              <a:rPr lang="ru-RU" dirty="0" err="1"/>
              <a:t>Юинга</a:t>
            </a:r>
            <a:r>
              <a:rPr lang="ru-RU" dirty="0"/>
              <a:t>, SBC, ABC, </a:t>
            </a:r>
            <a:r>
              <a:rPr lang="ru-RU" dirty="0" err="1"/>
              <a:t>Энхондрома</a:t>
            </a:r>
            <a:r>
              <a:rPr lang="ru-RU" dirty="0"/>
              <a:t>, фиброзная дисплазия  и </a:t>
            </a:r>
            <a:r>
              <a:rPr lang="ru-RU" dirty="0" err="1"/>
              <a:t>остеобластома</a:t>
            </a:r>
            <a:r>
              <a:rPr lang="ru-RU" dirty="0"/>
              <a:t>.</a:t>
            </a:r>
          </a:p>
          <a:p>
            <a:r>
              <a:rPr lang="ru-RU" dirty="0"/>
              <a:t>Дифференциация между </a:t>
            </a:r>
            <a:r>
              <a:rPr lang="ru-RU" dirty="0" err="1"/>
              <a:t>диафизарным</a:t>
            </a:r>
            <a:r>
              <a:rPr lang="ru-RU" dirty="0"/>
              <a:t> и метафизическим расположением не всегда возможна. </a:t>
            </a:r>
            <a:br>
              <a:rPr lang="ru-RU" dirty="0"/>
            </a:br>
            <a:r>
              <a:rPr lang="ru-RU" dirty="0"/>
              <a:t>Многие поражения могут находиться в обоих частях или переходить от метафиза к диафизу во время роста. </a:t>
            </a:r>
            <a:br>
              <a:rPr lang="ru-RU" dirty="0"/>
            </a:br>
            <a:r>
              <a:rPr lang="ru-RU" dirty="0"/>
              <a:t>Большие поражения, как правило, расширяются в обе области.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32231"/>
            <a:ext cx="2961919" cy="507099"/>
          </a:xfrm>
          <a:prstGeom prst="rect">
            <a:avLst/>
          </a:prstGeom>
        </p:spPr>
      </p:pic>
      <p:pic>
        <p:nvPicPr>
          <p:cNvPr id="13314" name="Picture 2" descr="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6530"/>
            <a:ext cx="4191000" cy="369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03708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78809" y="941832"/>
            <a:ext cx="7918703" cy="5916168"/>
          </a:xfrm>
        </p:spPr>
        <p:txBody>
          <a:bodyPr>
            <a:normAutofit fontScale="25000" lnSpcReduction="20000"/>
          </a:bodyPr>
          <a:lstStyle/>
          <a:p>
            <a:r>
              <a:rPr lang="ru-RU" sz="6400" b="1" dirty="0"/>
              <a:t>Расположение: центрическое - эксцентричное – </a:t>
            </a:r>
            <a:r>
              <a:rPr lang="ru-RU" sz="6400" b="1" dirty="0" err="1"/>
              <a:t>юкстокортикальное</a:t>
            </a:r>
            <a:r>
              <a:rPr lang="ru-RU" sz="6400" b="1" dirty="0"/>
              <a:t>.</a:t>
            </a:r>
          </a:p>
          <a:p>
            <a:r>
              <a:rPr lang="ru-RU" sz="6400" b="1" i="1" dirty="0"/>
              <a:t>Центрическое</a:t>
            </a:r>
            <a:r>
              <a:rPr lang="ru-RU" sz="6400" i="1" dirty="0"/>
              <a:t>- в длинных костях</a:t>
            </a:r>
            <a:br>
              <a:rPr lang="ru-RU" sz="6400" dirty="0"/>
            </a:br>
            <a:r>
              <a:rPr lang="ru-RU" sz="6400" dirty="0"/>
              <a:t>SBC, эозинофильная гранулема, фиброзная дисплазия, ABC и </a:t>
            </a:r>
            <a:r>
              <a:rPr lang="ru-RU" sz="6400" dirty="0" err="1"/>
              <a:t>энхондрома</a:t>
            </a:r>
            <a:r>
              <a:rPr lang="ru-RU" sz="6400" dirty="0"/>
              <a:t> - это поражения, которые расположены централизованно в длинных костях.</a:t>
            </a:r>
          </a:p>
          <a:p>
            <a:r>
              <a:rPr lang="ru-RU" sz="6400" b="1" i="1" dirty="0"/>
              <a:t>Эксцентрическое-</a:t>
            </a:r>
            <a:r>
              <a:rPr lang="ru-RU" sz="6400" i="1" dirty="0"/>
              <a:t> в длинных костях</a:t>
            </a:r>
            <a:br>
              <a:rPr lang="ru-RU" sz="6400" dirty="0"/>
            </a:br>
            <a:r>
              <a:rPr lang="ru-RU" sz="6400" dirty="0" err="1"/>
              <a:t>Остеосаркома</a:t>
            </a:r>
            <a:r>
              <a:rPr lang="ru-RU" sz="6400" dirty="0"/>
              <a:t>, NOF, </a:t>
            </a:r>
            <a:r>
              <a:rPr lang="ru-RU" sz="6400" dirty="0" err="1"/>
              <a:t>хондробластома</a:t>
            </a:r>
            <a:r>
              <a:rPr lang="ru-RU" sz="6400" dirty="0"/>
              <a:t>, </a:t>
            </a:r>
            <a:r>
              <a:rPr lang="ru-RU" sz="6400" dirty="0" err="1"/>
              <a:t>хондромиксоидная</a:t>
            </a:r>
            <a:r>
              <a:rPr lang="ru-RU" sz="6400" dirty="0"/>
              <a:t> фиброма, GCT и </a:t>
            </a:r>
            <a:r>
              <a:rPr lang="ru-RU" sz="6400" dirty="0" err="1"/>
              <a:t>остеобластома</a:t>
            </a:r>
            <a:r>
              <a:rPr lang="ru-RU" sz="6400" dirty="0"/>
              <a:t> расположены эксцентрично в длинных костях.</a:t>
            </a:r>
          </a:p>
          <a:p>
            <a:r>
              <a:rPr lang="ru-RU" sz="6400" b="1" i="1" dirty="0"/>
              <a:t>Кортикальное -</a:t>
            </a:r>
            <a:r>
              <a:rPr lang="ru-RU" sz="6400" dirty="0" err="1"/>
              <a:t>остеомическая</a:t>
            </a:r>
            <a:r>
              <a:rPr lang="ru-RU" sz="6400" dirty="0"/>
              <a:t> остеома расположена внутри коры и должна быть дифференцирована от остеомиелита.</a:t>
            </a:r>
          </a:p>
          <a:p>
            <a:r>
              <a:rPr lang="ru-RU" sz="6400" i="1" dirty="0" err="1"/>
              <a:t>Юкстокортикальное</a:t>
            </a:r>
            <a:r>
              <a:rPr lang="ru-RU" sz="6400" i="1" dirty="0"/>
              <a:t> -</a:t>
            </a:r>
            <a:r>
              <a:rPr lang="ru-RU" sz="6400" dirty="0" err="1"/>
              <a:t>остеохондрома</a:t>
            </a:r>
            <a:r>
              <a:rPr lang="ru-RU" sz="6400" dirty="0"/>
              <a:t>. Кора должна растянуться на стебель поражения. </a:t>
            </a:r>
            <a:br>
              <a:rPr lang="ru-RU" sz="6400" dirty="0"/>
            </a:br>
            <a:r>
              <a:rPr lang="ru-RU" sz="6400" dirty="0" err="1"/>
              <a:t>Паростеальная</a:t>
            </a:r>
            <a:r>
              <a:rPr lang="ru-RU" sz="6400" dirty="0"/>
              <a:t> </a:t>
            </a:r>
            <a:r>
              <a:rPr lang="ru-RU" sz="6400" dirty="0" err="1"/>
              <a:t>остеосаркома</a:t>
            </a:r>
            <a:r>
              <a:rPr lang="ru-RU" sz="6400" dirty="0"/>
              <a:t> возникает из надкостницы.</a:t>
            </a:r>
          </a:p>
          <a:p>
            <a:pPr marL="0" indent="0">
              <a:buNone/>
            </a:pPr>
            <a:r>
              <a:rPr lang="ru-RU" sz="6400" b="1" dirty="0"/>
              <a:t>Снимки слева</a:t>
            </a:r>
            <a:br>
              <a:rPr lang="ru-RU" sz="6400" dirty="0"/>
            </a:br>
            <a:endParaRPr lang="ru-RU" sz="6400" dirty="0"/>
          </a:p>
          <a:p>
            <a:pPr marL="0" indent="0">
              <a:buNone/>
            </a:pPr>
            <a:r>
              <a:rPr lang="ru-RU" sz="6400" b="1" dirty="0"/>
              <a:t>1. SBC</a:t>
            </a:r>
            <a:r>
              <a:rPr lang="ru-RU" sz="6400" dirty="0"/>
              <a:t>: центральная </a:t>
            </a:r>
            <a:r>
              <a:rPr lang="ru-RU" sz="6400" dirty="0" err="1"/>
              <a:t>диафизарная</a:t>
            </a:r>
            <a:endParaRPr lang="ru-RU" sz="6400" dirty="0"/>
          </a:p>
          <a:p>
            <a:pPr marL="0" indent="0">
              <a:buNone/>
            </a:pPr>
            <a:r>
              <a:rPr lang="ru-RU" sz="6400" b="1" dirty="0"/>
              <a:t>2. NOF</a:t>
            </a:r>
            <a:r>
              <a:rPr lang="ru-RU" sz="6400" dirty="0"/>
              <a:t>: эксцентричный </a:t>
            </a:r>
            <a:r>
              <a:rPr lang="ru-RU" sz="6400" dirty="0" err="1"/>
              <a:t>метафизар</a:t>
            </a:r>
            <a:endParaRPr lang="ru-RU" sz="6400" dirty="0"/>
          </a:p>
          <a:p>
            <a:pPr marL="0" indent="0">
              <a:buNone/>
            </a:pPr>
            <a:r>
              <a:rPr lang="ru-RU" sz="6400" b="1" dirty="0"/>
              <a:t>3. SBC</a:t>
            </a:r>
            <a:r>
              <a:rPr lang="ru-RU" sz="6400" dirty="0"/>
              <a:t>: центральная </a:t>
            </a:r>
            <a:r>
              <a:rPr lang="ru-RU" sz="6400" dirty="0" err="1"/>
              <a:t>диафизарная</a:t>
            </a:r>
            <a:endParaRPr lang="ru-RU" sz="6400" dirty="0"/>
          </a:p>
          <a:p>
            <a:pPr marL="0" indent="0">
              <a:buNone/>
            </a:pPr>
            <a:r>
              <a:rPr lang="ru-RU" sz="6400" b="1" dirty="0"/>
              <a:t>4</a:t>
            </a:r>
            <a:r>
              <a:rPr lang="ru-RU" sz="6400" dirty="0"/>
              <a:t>. Кортикальная остеоидная остеома</a:t>
            </a:r>
          </a:p>
          <a:p>
            <a:pPr marL="0" indent="0">
              <a:buNone/>
            </a:pPr>
            <a:r>
              <a:rPr lang="ru-RU" sz="6400" b="1" dirty="0"/>
              <a:t>5. </a:t>
            </a:r>
            <a:r>
              <a:rPr lang="ru-RU" sz="6400" dirty="0" err="1"/>
              <a:t>Эпифизарная</a:t>
            </a:r>
            <a:r>
              <a:rPr lang="ru-RU" sz="6400" dirty="0"/>
              <a:t> дегенеративная </a:t>
            </a:r>
            <a:r>
              <a:rPr lang="ru-RU" sz="6400" dirty="0" err="1"/>
              <a:t>субхондральная</a:t>
            </a:r>
            <a:r>
              <a:rPr lang="ru-RU" sz="6400" dirty="0"/>
              <a:t> киста</a:t>
            </a:r>
          </a:p>
          <a:p>
            <a:pPr marL="0" indent="0">
              <a:buNone/>
            </a:pPr>
            <a:r>
              <a:rPr lang="ru-RU" sz="6400" b="1" dirty="0"/>
              <a:t>6. </a:t>
            </a:r>
            <a:r>
              <a:rPr lang="ru-RU" sz="6400" dirty="0"/>
              <a:t>Центральная </a:t>
            </a:r>
            <a:r>
              <a:rPr lang="ru-RU" sz="6400" dirty="0" err="1"/>
              <a:t>диафизарная</a:t>
            </a:r>
            <a:r>
              <a:rPr lang="ru-RU" sz="6400" dirty="0"/>
              <a:t> киста </a:t>
            </a:r>
            <a:r>
              <a:rPr lang="ru-RU" sz="6400" b="1" dirty="0"/>
              <a:t>ABC. 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0901"/>
            <a:ext cx="2961919" cy="5070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10415016" cy="1069848"/>
          </a:xfrm>
        </p:spPr>
        <p:txBody>
          <a:bodyPr/>
          <a:lstStyle/>
          <a:p>
            <a:r>
              <a:rPr lang="ru-RU" sz="4400" b="1" dirty="0"/>
              <a:t>Опухоли системный подход.</a:t>
            </a:r>
            <a:r>
              <a:rPr lang="uk-UA" sz="4400" b="1" dirty="0"/>
              <a:t> </a:t>
            </a:r>
            <a:r>
              <a:rPr lang="uk-UA" sz="4400" b="1" dirty="0" err="1"/>
              <a:t>Локализация</a:t>
            </a:r>
            <a:br>
              <a:rPr lang="uk-UA" sz="4400" b="1" dirty="0"/>
            </a:br>
            <a:endParaRPr lang="uk-UA" dirty="0"/>
          </a:p>
        </p:txBody>
      </p:sp>
      <p:pic>
        <p:nvPicPr>
          <p:cNvPr id="14340" name="Picture 4" descr="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9" y="1483856"/>
            <a:ext cx="4114800" cy="4867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61892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51591" cy="1143000"/>
          </a:xfrm>
        </p:spPr>
        <p:txBody>
          <a:bodyPr/>
          <a:lstStyle/>
          <a:p>
            <a:r>
              <a:rPr lang="ru-RU" sz="4000" b="1" dirty="0"/>
              <a:t>Опухоли системный подход. Матрикс.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0600" y="1428748"/>
            <a:ext cx="7306056" cy="5429251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Хондральная</a:t>
            </a:r>
            <a:r>
              <a:rPr lang="ru-RU" dirty="0"/>
              <a:t> или минерализация структура при костном поражении могут быть важным ключом к дифференциальному диагнозу. </a:t>
            </a:r>
          </a:p>
          <a:p>
            <a:r>
              <a:rPr lang="ru-RU" dirty="0"/>
              <a:t>Существует </a:t>
            </a:r>
            <a:r>
              <a:rPr lang="ru-RU" b="1" dirty="0"/>
              <a:t>два вида минерализации</a:t>
            </a:r>
            <a:r>
              <a:rPr lang="ru-RU" dirty="0"/>
              <a:t>: </a:t>
            </a:r>
            <a:r>
              <a:rPr lang="ru-RU" b="1" dirty="0" err="1"/>
              <a:t>хондральный</a:t>
            </a:r>
            <a:r>
              <a:rPr lang="ru-RU" b="1" dirty="0"/>
              <a:t> матрикс</a:t>
            </a:r>
            <a:r>
              <a:rPr lang="ru-RU" dirty="0"/>
              <a:t> в хрящевых опухолях, таких как </a:t>
            </a:r>
            <a:r>
              <a:rPr lang="ru-RU" b="1" dirty="0" err="1"/>
              <a:t>энхондромы</a:t>
            </a:r>
            <a:r>
              <a:rPr lang="ru-RU" b="1" dirty="0"/>
              <a:t> </a:t>
            </a:r>
            <a:r>
              <a:rPr lang="ru-RU" dirty="0"/>
              <a:t>и</a:t>
            </a:r>
            <a:r>
              <a:rPr lang="ru-RU" b="1" dirty="0"/>
              <a:t> </a:t>
            </a:r>
            <a:r>
              <a:rPr lang="ru-RU" b="1" dirty="0" err="1"/>
              <a:t>хондросаркома</a:t>
            </a:r>
            <a:r>
              <a:rPr lang="ru-RU" dirty="0"/>
              <a:t>, и </a:t>
            </a:r>
            <a:r>
              <a:rPr lang="ru-RU" b="1" dirty="0"/>
              <a:t>остеоидный матрикс </a:t>
            </a:r>
            <a:r>
              <a:rPr lang="ru-RU" dirty="0"/>
              <a:t>в опухолях косей, таких как </a:t>
            </a:r>
            <a:r>
              <a:rPr lang="ru-RU" b="1" dirty="0" err="1"/>
              <a:t>остеоид</a:t>
            </a:r>
            <a:r>
              <a:rPr lang="ru-RU" b="1" dirty="0"/>
              <a:t>-остеомы </a:t>
            </a:r>
            <a:r>
              <a:rPr lang="ru-RU" dirty="0"/>
              <a:t>и</a:t>
            </a:r>
            <a:r>
              <a:rPr lang="ru-RU" b="1" dirty="0"/>
              <a:t> </a:t>
            </a:r>
            <a:r>
              <a:rPr lang="ru-RU" b="1" dirty="0" err="1"/>
              <a:t>остеосаркомы</a:t>
            </a:r>
            <a:r>
              <a:rPr lang="ru-RU" dirty="0"/>
              <a:t>. </a:t>
            </a:r>
            <a:br>
              <a:rPr lang="ru-RU" dirty="0"/>
            </a:br>
            <a:br>
              <a:rPr lang="ru-RU" dirty="0"/>
            </a:br>
            <a:r>
              <a:rPr lang="ru-RU" b="1" i="1" dirty="0" err="1"/>
              <a:t>Хондральный</a:t>
            </a:r>
            <a:r>
              <a:rPr lang="ru-RU" b="1" i="1" dirty="0"/>
              <a:t> матрикс</a:t>
            </a:r>
            <a:r>
              <a:rPr lang="ru-RU" i="1" dirty="0"/>
              <a:t>.</a:t>
            </a:r>
            <a:br>
              <a:rPr lang="ru-RU" dirty="0"/>
            </a:br>
            <a:r>
              <a:rPr lang="ru-RU" b="1" dirty="0" err="1"/>
              <a:t>Кальцификаты</a:t>
            </a:r>
            <a:r>
              <a:rPr lang="ru-RU" dirty="0"/>
              <a:t> в толще </a:t>
            </a:r>
            <a:r>
              <a:rPr lang="ru-RU" dirty="0" err="1"/>
              <a:t>хондроподобных</a:t>
            </a:r>
            <a:r>
              <a:rPr lang="ru-RU" dirty="0"/>
              <a:t> опухолей имеют много презентаций: кольца и дуги, поп-корн, фокальные пятна или хлопья.</a:t>
            </a:r>
            <a:br>
              <a:rPr lang="ru-RU" dirty="0"/>
            </a:br>
            <a:endParaRPr lang="ru-RU" dirty="0"/>
          </a:p>
          <a:p>
            <a:r>
              <a:rPr lang="ru-RU" b="1" i="1" dirty="0"/>
              <a:t>Слева</a:t>
            </a:r>
            <a:r>
              <a:rPr lang="ru-RU" i="1" dirty="0"/>
              <a:t> </a:t>
            </a:r>
            <a:r>
              <a:rPr lang="ru-RU" dirty="0"/>
              <a:t>: </a:t>
            </a:r>
            <a:r>
              <a:rPr lang="ru-RU" b="1" dirty="0" err="1"/>
              <a:t>Энхондрома</a:t>
            </a:r>
            <a:r>
              <a:rPr lang="ru-RU" dirty="0"/>
              <a:t> наиболее часто встречающееся поражение фаланг.</a:t>
            </a:r>
          </a:p>
          <a:p>
            <a:r>
              <a:rPr lang="ru-RU" b="1" dirty="0"/>
              <a:t>Средина</a:t>
            </a:r>
            <a:r>
              <a:rPr lang="ru-RU" dirty="0"/>
              <a:t>:  </a:t>
            </a:r>
            <a:r>
              <a:rPr lang="ru-RU" b="1" dirty="0"/>
              <a:t>Периферическая </a:t>
            </a:r>
            <a:r>
              <a:rPr lang="ru-RU" b="1" dirty="0" err="1"/>
              <a:t>хондросаркома</a:t>
            </a:r>
            <a:r>
              <a:rPr lang="ru-RU" dirty="0"/>
              <a:t>, возникающая из-за </a:t>
            </a:r>
            <a:r>
              <a:rPr lang="ru-RU" dirty="0" err="1"/>
              <a:t>остеохондромы</a:t>
            </a:r>
            <a:r>
              <a:rPr lang="ru-RU" dirty="0"/>
              <a:t> (экзостоза).</a:t>
            </a:r>
          </a:p>
          <a:p>
            <a:r>
              <a:rPr lang="ru-RU" b="1" i="1" dirty="0"/>
              <a:t>Справа</a:t>
            </a:r>
            <a:r>
              <a:rPr lang="ru-RU" dirty="0"/>
              <a:t> : </a:t>
            </a:r>
            <a:r>
              <a:rPr lang="ru-RU" dirty="0" err="1"/>
              <a:t>хондросаркома</a:t>
            </a:r>
            <a:r>
              <a:rPr lang="ru-RU" dirty="0"/>
              <a:t> ребра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7624"/>
            <a:ext cx="4726779" cy="35478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95495"/>
            <a:ext cx="2403411" cy="41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61322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51591" cy="1143000"/>
          </a:xfrm>
        </p:spPr>
        <p:txBody>
          <a:bodyPr/>
          <a:lstStyle/>
          <a:p>
            <a:r>
              <a:rPr lang="ru-RU" sz="4000" b="1" dirty="0"/>
              <a:t>Опухоли системный подход. Матрикс.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32505" y="1143000"/>
            <a:ext cx="8159496" cy="5714999"/>
          </a:xfrm>
        </p:spPr>
        <p:txBody>
          <a:bodyPr>
            <a:normAutofit/>
          </a:bodyPr>
          <a:lstStyle/>
          <a:p>
            <a:r>
              <a:rPr lang="ru-RU" dirty="0"/>
              <a:t>К</a:t>
            </a:r>
            <a:r>
              <a:rPr lang="ru-RU" b="1" dirty="0"/>
              <a:t>остный матрикс- </a:t>
            </a:r>
            <a:r>
              <a:rPr lang="ru-RU" dirty="0"/>
              <a:t>минерализация в остеоидных опухолях может быть описана как </a:t>
            </a:r>
            <a:r>
              <a:rPr lang="ru-RU" b="1" dirty="0" err="1"/>
              <a:t>трабекулярная</a:t>
            </a:r>
            <a:r>
              <a:rPr lang="ru-RU" b="1" dirty="0"/>
              <a:t> </a:t>
            </a:r>
            <a:r>
              <a:rPr lang="ru-RU" b="1" dirty="0" err="1"/>
              <a:t>оссификация</a:t>
            </a:r>
            <a:r>
              <a:rPr lang="ru-RU" b="1" dirty="0"/>
              <a:t> </a:t>
            </a:r>
            <a:r>
              <a:rPr lang="ru-RU" dirty="0"/>
              <a:t>в доброкачественных костно-формирующих поражениях и как </a:t>
            </a:r>
            <a:r>
              <a:rPr lang="ru-RU" b="1" dirty="0"/>
              <a:t>облаковидный или плохо выраженный аморфный рисунок </a:t>
            </a:r>
            <a:r>
              <a:rPr lang="ru-RU" dirty="0"/>
              <a:t>в </a:t>
            </a:r>
            <a:r>
              <a:rPr lang="ru-RU" b="1" dirty="0" err="1"/>
              <a:t>остеосаркомах</a:t>
            </a:r>
            <a:r>
              <a:rPr lang="ru-RU" dirty="0"/>
              <a:t>. Также может  проявляться как </a:t>
            </a:r>
            <a:r>
              <a:rPr lang="ru-RU" b="1" dirty="0"/>
              <a:t>реактивный склероз </a:t>
            </a:r>
            <a:r>
              <a:rPr lang="ru-RU" dirty="0"/>
              <a:t>, например, при </a:t>
            </a:r>
            <a:r>
              <a:rPr lang="ru-RU" b="1" dirty="0"/>
              <a:t>саркоме </a:t>
            </a:r>
            <a:r>
              <a:rPr lang="ru-RU" b="1" dirty="0" err="1"/>
              <a:t>Юинга</a:t>
            </a:r>
            <a:r>
              <a:rPr lang="ru-RU" b="1" dirty="0"/>
              <a:t> </a:t>
            </a:r>
            <a:r>
              <a:rPr lang="ru-RU" dirty="0"/>
              <a:t>или </a:t>
            </a:r>
            <a:r>
              <a:rPr lang="ru-RU" dirty="0" err="1"/>
              <a:t>лимфоме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dirty="0"/>
              <a:t>Слева: облакоподобное образование </a:t>
            </a:r>
            <a:r>
              <a:rPr lang="ru-RU" dirty="0"/>
              <a:t>в кости -</a:t>
            </a:r>
            <a:r>
              <a:rPr lang="ru-RU" b="1" dirty="0" err="1"/>
              <a:t>остеосаркома</a:t>
            </a:r>
            <a:r>
              <a:rPr lang="ru-RU" dirty="0"/>
              <a:t>. </a:t>
            </a:r>
            <a:br>
              <a:rPr lang="ru-RU" dirty="0"/>
            </a:br>
            <a:r>
              <a:rPr lang="ru-RU" dirty="0"/>
              <a:t>Обратите внимание на агрессивную, прерывистую пери-остальную реакцию (</a:t>
            </a:r>
            <a:r>
              <a:rPr lang="ru-RU" b="1" dirty="0"/>
              <a:t>красные стрелки</a:t>
            </a:r>
            <a:r>
              <a:rPr lang="ru-RU" dirty="0"/>
              <a:t>).</a:t>
            </a:r>
          </a:p>
          <a:p>
            <a:r>
              <a:rPr lang="ru-RU" b="1" i="1" dirty="0"/>
              <a:t>Справа: </a:t>
            </a:r>
            <a:r>
              <a:rPr lang="ru-RU" b="1" i="1" dirty="0" err="1"/>
              <a:t>т</a:t>
            </a:r>
            <a:r>
              <a:rPr lang="ru-RU" b="1" dirty="0" err="1"/>
              <a:t>рабекулярная</a:t>
            </a:r>
            <a:r>
              <a:rPr lang="ru-RU" b="1" dirty="0"/>
              <a:t> </a:t>
            </a:r>
            <a:r>
              <a:rPr lang="ru-RU" b="1" dirty="0" err="1"/>
              <a:t>оссификация</a:t>
            </a:r>
            <a:r>
              <a:rPr lang="ru-RU" b="1" dirty="0"/>
              <a:t> </a:t>
            </a:r>
            <a:r>
              <a:rPr lang="ru-RU" dirty="0"/>
              <a:t>в  </a:t>
            </a:r>
            <a:r>
              <a:rPr lang="ru-RU" b="1" dirty="0"/>
              <a:t>остеоидной остеоме</a:t>
            </a:r>
            <a:r>
              <a:rPr lang="ru-RU" dirty="0"/>
              <a:t>. Обратите внимание на </a:t>
            </a:r>
            <a:r>
              <a:rPr lang="ru-RU" dirty="0" err="1"/>
              <a:t>остеолитический</a:t>
            </a:r>
            <a:r>
              <a:rPr lang="ru-RU" dirty="0"/>
              <a:t> очаг (</a:t>
            </a:r>
            <a:r>
              <a:rPr lang="ru-RU" b="1" dirty="0"/>
              <a:t>синяя стрелка</a:t>
            </a:r>
            <a:r>
              <a:rPr lang="ru-RU" dirty="0"/>
              <a:t>).</a:t>
            </a:r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5296"/>
            <a:ext cx="4191585" cy="42039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" y="5346956"/>
            <a:ext cx="2514600" cy="43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52019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51591" cy="1143000"/>
          </a:xfrm>
        </p:spPr>
        <p:txBody>
          <a:bodyPr/>
          <a:lstStyle/>
          <a:p>
            <a:r>
              <a:rPr lang="ru-RU" sz="4000" b="1" dirty="0"/>
              <a:t>Опухоли системный подход. Распространенность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32505" y="1216152"/>
            <a:ext cx="8159496" cy="5641847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Большинство опухолей кости проявляются одиночными поражениями. </a:t>
            </a:r>
            <a:br>
              <a:rPr lang="ru-RU" dirty="0"/>
            </a:br>
            <a:r>
              <a:rPr lang="ru-RU" dirty="0"/>
              <a:t>Но, если встречаются  </a:t>
            </a:r>
            <a:r>
              <a:rPr lang="ru-RU" b="1" dirty="0"/>
              <a:t>множественные и\или  поражения нескольких костей</a:t>
            </a:r>
            <a:r>
              <a:rPr lang="ru-RU" dirty="0"/>
              <a:t>, дифференциальный диагноз должен быть скорректирован.</a:t>
            </a:r>
          </a:p>
          <a:p>
            <a:r>
              <a:rPr lang="ru-RU" b="1" i="1" dirty="0"/>
              <a:t>Поражения нескольких костей:</a:t>
            </a:r>
            <a:br>
              <a:rPr lang="ru-RU" i="1" dirty="0"/>
            </a:br>
            <a:r>
              <a:rPr lang="ru-RU" b="1" i="1" dirty="0"/>
              <a:t>NOF, фиброзная дисплазия, мультифокальный остеомиелит, </a:t>
            </a:r>
            <a:r>
              <a:rPr lang="ru-RU" b="1" i="1" dirty="0" err="1"/>
              <a:t>энхондромы</a:t>
            </a:r>
            <a:r>
              <a:rPr lang="ru-RU" b="1" i="1" dirty="0"/>
              <a:t>, </a:t>
            </a:r>
            <a:r>
              <a:rPr lang="ru-RU" b="1" i="1" dirty="0" err="1"/>
              <a:t>остеохондома</a:t>
            </a:r>
            <a:r>
              <a:rPr lang="ru-RU" b="1" i="1" dirty="0"/>
              <a:t>, лейкемия и метастатическая саркома </a:t>
            </a:r>
            <a:r>
              <a:rPr lang="ru-RU" b="1" i="1" dirty="0" err="1"/>
              <a:t>Юинга</a:t>
            </a:r>
            <a:r>
              <a:rPr lang="ru-RU" i="1" dirty="0"/>
              <a:t>. </a:t>
            </a:r>
            <a:br>
              <a:rPr lang="ru-RU" i="1" dirty="0"/>
            </a:br>
            <a:r>
              <a:rPr lang="ru-RU" i="1" dirty="0"/>
              <a:t>Множественные </a:t>
            </a:r>
            <a:r>
              <a:rPr lang="ru-RU" i="1" dirty="0" err="1"/>
              <a:t>энхондромы</a:t>
            </a:r>
            <a:r>
              <a:rPr lang="ru-RU" i="1" dirty="0"/>
              <a:t> наблюдаются при </a:t>
            </a:r>
            <a:r>
              <a:rPr lang="ru-RU" b="1" i="1" dirty="0"/>
              <a:t>болезни </a:t>
            </a:r>
            <a:r>
              <a:rPr lang="ru-RU" b="1" i="1" dirty="0" err="1"/>
              <a:t>Олливера</a:t>
            </a:r>
            <a:r>
              <a:rPr lang="ru-RU" i="1" dirty="0"/>
              <a:t>. </a:t>
            </a:r>
            <a:br>
              <a:rPr lang="ru-RU" i="1" dirty="0"/>
            </a:br>
            <a:r>
              <a:rPr lang="ru-RU" i="1" dirty="0"/>
              <a:t>Множественные </a:t>
            </a:r>
            <a:r>
              <a:rPr lang="ru-RU" i="1" dirty="0" err="1"/>
              <a:t>энхондромы</a:t>
            </a:r>
            <a:r>
              <a:rPr lang="ru-RU" i="1" dirty="0"/>
              <a:t> и </a:t>
            </a:r>
            <a:r>
              <a:rPr lang="ru-RU" i="1" dirty="0" err="1"/>
              <a:t>гемангиомы</a:t>
            </a:r>
            <a:r>
              <a:rPr lang="ru-RU" i="1" dirty="0"/>
              <a:t>  при </a:t>
            </a:r>
            <a:r>
              <a:rPr lang="ru-RU" b="1" i="1" dirty="0"/>
              <a:t>синдроме </a:t>
            </a:r>
            <a:r>
              <a:rPr lang="ru-RU" b="1" i="1" dirty="0" err="1"/>
              <a:t>Маффуччи</a:t>
            </a:r>
            <a:r>
              <a:rPr lang="ru-RU" i="1" dirty="0"/>
              <a:t>.</a:t>
            </a:r>
            <a:endParaRPr lang="ru-RU" dirty="0"/>
          </a:p>
          <a:p>
            <a:r>
              <a:rPr lang="ru-RU" b="1" i="1" dirty="0"/>
              <a:t>Поражения нескольких костей </a:t>
            </a:r>
            <a:r>
              <a:rPr lang="ru-RU" i="1" dirty="0"/>
              <a:t>&gt; 30 лет</a:t>
            </a:r>
            <a:br>
              <a:rPr lang="ru-RU" dirty="0"/>
            </a:br>
            <a:r>
              <a:rPr lang="ru-RU" b="1" dirty="0"/>
              <a:t>Системные</a:t>
            </a:r>
            <a:r>
              <a:rPr lang="ru-RU" dirty="0"/>
              <a:t>: метастазы, множественная миелома, множественные </a:t>
            </a:r>
            <a:r>
              <a:rPr lang="ru-RU" dirty="0" err="1"/>
              <a:t>энхондромы</a:t>
            </a:r>
            <a:r>
              <a:rPr lang="ru-RU" dirty="0"/>
              <a:t>. </a:t>
            </a:r>
            <a:br>
              <a:rPr lang="ru-RU" dirty="0"/>
            </a:br>
            <a:r>
              <a:rPr lang="ru-RU" b="1" dirty="0"/>
              <a:t>Менее распространены</a:t>
            </a:r>
            <a:r>
              <a:rPr lang="ru-RU" dirty="0"/>
              <a:t>: фиброзная дисплазия, коричневые </a:t>
            </a:r>
            <a:r>
              <a:rPr lang="ru-RU" dirty="0" err="1"/>
              <a:t>гиперпаратиреозные</a:t>
            </a:r>
            <a:r>
              <a:rPr lang="ru-RU" dirty="0"/>
              <a:t> опухоли , костные инфаркты.</a:t>
            </a:r>
          </a:p>
          <a:p>
            <a:r>
              <a:rPr lang="ru-RU" i="1" dirty="0"/>
              <a:t>Множественные опухолеподобные поражения  :</a:t>
            </a:r>
            <a:br>
              <a:rPr lang="ru-RU" dirty="0"/>
            </a:br>
            <a:r>
              <a:rPr lang="ru-RU" dirty="0"/>
              <a:t>фиброзной дисплазии, </a:t>
            </a:r>
            <a:r>
              <a:rPr lang="ru-RU" dirty="0" err="1"/>
              <a:t>энхондромы</a:t>
            </a:r>
            <a:r>
              <a:rPr lang="ru-RU" dirty="0"/>
              <a:t>, EG, Метастазы и миелома, </a:t>
            </a:r>
            <a:r>
              <a:rPr lang="ru-RU" dirty="0" err="1"/>
              <a:t>гиперпаратиреоз</a:t>
            </a:r>
            <a:r>
              <a:rPr lang="ru-RU" dirty="0"/>
              <a:t>, инфекция.</a:t>
            </a:r>
          </a:p>
          <a:p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21807"/>
            <a:ext cx="2514600" cy="4305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8488"/>
            <a:ext cx="4032505" cy="370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9562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51591" cy="1143000"/>
          </a:xfrm>
        </p:spPr>
        <p:txBody>
          <a:bodyPr/>
          <a:lstStyle/>
          <a:p>
            <a:r>
              <a:rPr lang="ru-RU" sz="4000" b="1" dirty="0"/>
              <a:t>Опухоли системный подход. Поражения позвоночника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43399" y="1216152"/>
            <a:ext cx="7848601" cy="56418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1.Гемангиома.</a:t>
            </a:r>
          </a:p>
          <a:p>
            <a:pPr marL="0" indent="0">
              <a:buNone/>
            </a:pPr>
            <a:r>
              <a:rPr lang="ru-RU" b="1" dirty="0"/>
              <a:t>2.Метастазы.</a:t>
            </a:r>
          </a:p>
          <a:p>
            <a:pPr marL="0" indent="0">
              <a:buNone/>
            </a:pPr>
            <a:r>
              <a:rPr lang="ru-RU" b="1" dirty="0"/>
              <a:t>3.Множественная миелома.</a:t>
            </a:r>
          </a:p>
          <a:p>
            <a:pPr marL="0" indent="0">
              <a:buNone/>
            </a:pPr>
            <a:r>
              <a:rPr lang="ru-RU" b="1" dirty="0"/>
              <a:t>4.Плазмоцитома</a:t>
            </a:r>
            <a:r>
              <a:rPr lang="ru-RU" dirty="0"/>
              <a:t>: расположение в позвонке. </a:t>
            </a:r>
            <a:br>
              <a:rPr lang="ru-RU" dirty="0"/>
            </a:br>
            <a:r>
              <a:rPr lang="ru-RU" dirty="0"/>
              <a:t>Этот вид «мини-мозга» </a:t>
            </a:r>
            <a:r>
              <a:rPr lang="ru-RU" dirty="0" err="1"/>
              <a:t>плазмоцитомы</a:t>
            </a:r>
            <a:r>
              <a:rPr lang="ru-RU" dirty="0"/>
              <a:t> в позвоночнике достаточно патогномоничен, чтобы избежать биопсии.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Некоторые типичные примеры опухолей костях в позвоночника.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400" y="1143000"/>
            <a:ext cx="2514600" cy="430515"/>
          </a:xfrm>
          <a:prstGeom prst="rect">
            <a:avLst/>
          </a:prstGeom>
        </p:spPr>
      </p:pic>
      <p:pic>
        <p:nvPicPr>
          <p:cNvPr id="16386" name="Picture 2" descr="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4350"/>
            <a:ext cx="4191000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,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037075"/>
            <a:ext cx="4191000" cy="282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5369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69880" cy="1316736"/>
          </a:xfrm>
        </p:spPr>
        <p:txBody>
          <a:bodyPr/>
          <a:lstStyle/>
          <a:p>
            <a:r>
              <a:rPr lang="ru-RU" sz="4400" b="1" dirty="0"/>
              <a:t>Опухоли системный подход. Поражения стопы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899" y="5016881"/>
            <a:ext cx="2901845" cy="496814"/>
          </a:xfrm>
        </p:spPr>
      </p:pic>
      <p:pic>
        <p:nvPicPr>
          <p:cNvPr id="19458" name="Picture 2" descr="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7320"/>
            <a:ext cx="4809744" cy="3599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,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910" y="658368"/>
            <a:ext cx="5010912" cy="3723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,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744" y="4361828"/>
            <a:ext cx="4844796" cy="249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94314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55564" cy="1154545"/>
          </a:xfrm>
        </p:spPr>
        <p:txBody>
          <a:bodyPr/>
          <a:lstStyle/>
          <a:p>
            <a:r>
              <a:rPr lang="ru-RU" b="1" dirty="0"/>
              <a:t>Системный подход .Алфавитный указатель опухолей.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16728" y="1311564"/>
            <a:ext cx="9190182" cy="554643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 ABC </a:t>
            </a:r>
            <a:r>
              <a:rPr lang="ru-RU" dirty="0"/>
              <a:t>-  </a:t>
            </a:r>
            <a:r>
              <a:rPr lang="en-US" dirty="0"/>
              <a:t>Aneurysmal bone cyst </a:t>
            </a:r>
            <a:r>
              <a:rPr lang="ru-RU" dirty="0"/>
              <a:t>- </a:t>
            </a:r>
            <a:r>
              <a:rPr lang="ru-RU" dirty="0" err="1"/>
              <a:t>аневризматическая</a:t>
            </a:r>
            <a:r>
              <a:rPr lang="ru-RU" dirty="0"/>
              <a:t> костная киста</a:t>
            </a:r>
            <a:br>
              <a:rPr lang="en-US" dirty="0"/>
            </a:br>
            <a:r>
              <a:rPr lang="uk-UA" dirty="0" err="1">
                <a:hlinkClick r:id="rId3"/>
              </a:rPr>
              <a:t>адамантинома</a:t>
            </a:r>
            <a:r>
              <a:rPr lang="uk-UA" dirty="0">
                <a:hlinkClick r:id="rId3"/>
              </a:rPr>
              <a:t> -</a:t>
            </a:r>
            <a:r>
              <a:rPr lang="uk-UA" dirty="0"/>
              <a:t>                     -</a:t>
            </a:r>
            <a:r>
              <a:rPr lang="en-US" dirty="0"/>
              <a:t> </a:t>
            </a:r>
            <a:r>
              <a:rPr lang="en-US" dirty="0" err="1"/>
              <a:t>Adamantinoma</a:t>
            </a:r>
            <a:br>
              <a:rPr lang="uk-UA" dirty="0">
                <a:hlinkClick r:id="rId3"/>
              </a:rPr>
            </a:br>
            <a:r>
              <a:rPr lang="en-US" dirty="0">
                <a:hlinkClick r:id="rId4"/>
              </a:rPr>
              <a:t>Bone infarction</a:t>
            </a:r>
            <a:r>
              <a:rPr lang="ru-RU" dirty="0"/>
              <a:t>                          -инфаркт кости</a:t>
            </a:r>
            <a:br>
              <a:rPr lang="uk-UA" dirty="0">
                <a:hlinkClick r:id="rId4"/>
              </a:rPr>
            </a:br>
            <a:r>
              <a:rPr lang="en-US" dirty="0">
                <a:hlinkClick r:id="rId5"/>
              </a:rPr>
              <a:t>Bone island</a:t>
            </a:r>
            <a:r>
              <a:rPr lang="en-US" dirty="0"/>
              <a:t>  </a:t>
            </a:r>
            <a:r>
              <a:rPr lang="ru-RU" dirty="0"/>
              <a:t>                                -костные </a:t>
            </a:r>
            <a:r>
              <a:rPr lang="uk-UA" dirty="0">
                <a:hlinkClick r:id="rId5"/>
              </a:rPr>
              <a:t>островки </a:t>
            </a:r>
            <a:br>
              <a:rPr lang="uk-UA" dirty="0"/>
            </a:br>
            <a:r>
              <a:rPr lang="en-US" dirty="0">
                <a:hlinkClick r:id="rId6"/>
              </a:rPr>
              <a:t>Brown tumor </a:t>
            </a:r>
            <a:r>
              <a:rPr lang="ru-RU" dirty="0"/>
              <a:t>                               -коричневая опухоль</a:t>
            </a:r>
            <a:br>
              <a:rPr lang="uk-UA" dirty="0">
                <a:hlinkClick r:id="rId6"/>
              </a:rPr>
            </a:br>
            <a:r>
              <a:rPr lang="en-US" dirty="0" err="1">
                <a:hlinkClick r:id="rId7"/>
              </a:rPr>
              <a:t>Chondroblastoma</a:t>
            </a:r>
            <a:r>
              <a:rPr lang="en-US" dirty="0"/>
              <a:t>  </a:t>
            </a:r>
            <a:r>
              <a:rPr lang="ru-RU" dirty="0"/>
              <a:t>                    -</a:t>
            </a:r>
            <a:r>
              <a:rPr lang="uk-UA" dirty="0" err="1">
                <a:hlinkClick r:id="rId7"/>
              </a:rPr>
              <a:t>Хондробластома</a:t>
            </a:r>
            <a:r>
              <a:rPr lang="uk-UA" dirty="0">
                <a:hlinkClick r:id="rId7"/>
              </a:rPr>
              <a:t> </a:t>
            </a:r>
            <a:br>
              <a:rPr lang="uk-UA" dirty="0"/>
            </a:br>
            <a:r>
              <a:rPr lang="en-US" dirty="0" err="1">
                <a:hlinkClick r:id="rId8"/>
              </a:rPr>
              <a:t>Chondromyxoid</a:t>
            </a:r>
            <a:r>
              <a:rPr lang="en-US" dirty="0">
                <a:hlinkClick r:id="rId8"/>
              </a:rPr>
              <a:t> fibroma</a:t>
            </a:r>
            <a:r>
              <a:rPr lang="en-US" dirty="0"/>
              <a:t>  </a:t>
            </a:r>
            <a:r>
              <a:rPr lang="ru-RU" dirty="0"/>
              <a:t>         -</a:t>
            </a:r>
            <a:r>
              <a:rPr lang="en-US" dirty="0" err="1">
                <a:hlinkClick r:id="rId8"/>
              </a:rPr>
              <a:t>Chondromyxoid</a:t>
            </a:r>
            <a:r>
              <a:rPr lang="en-US" dirty="0">
                <a:hlinkClick r:id="rId8"/>
              </a:rPr>
              <a:t> </a:t>
            </a:r>
            <a:r>
              <a:rPr lang="uk-UA" dirty="0" err="1">
                <a:hlinkClick r:id="rId8"/>
              </a:rPr>
              <a:t>фиброма</a:t>
            </a:r>
            <a:r>
              <a:rPr lang="uk-UA" dirty="0">
                <a:hlinkClick r:id="rId8"/>
              </a:rPr>
              <a:t> </a:t>
            </a:r>
            <a:br>
              <a:rPr lang="uk-UA" dirty="0"/>
            </a:br>
            <a:r>
              <a:rPr lang="en-US" dirty="0">
                <a:hlinkClick r:id="rId9"/>
              </a:rPr>
              <a:t>Chondrosarcoma</a:t>
            </a:r>
            <a:r>
              <a:rPr lang="en-US" dirty="0"/>
              <a:t>  </a:t>
            </a:r>
            <a:r>
              <a:rPr lang="ru-RU" dirty="0"/>
              <a:t>                     -</a:t>
            </a:r>
            <a:r>
              <a:rPr lang="uk-UA" dirty="0" err="1">
                <a:hlinkClick r:id="rId9"/>
              </a:rPr>
              <a:t>Хондросаркома</a:t>
            </a:r>
            <a:r>
              <a:rPr lang="uk-UA" dirty="0">
                <a:hlinkClick r:id="rId9"/>
              </a:rPr>
              <a:t> </a:t>
            </a:r>
            <a:br>
              <a:rPr lang="uk-UA" dirty="0"/>
            </a:br>
            <a:r>
              <a:rPr lang="en-US" dirty="0" err="1">
                <a:hlinkClick r:id="rId10"/>
              </a:rPr>
              <a:t>Chordoma</a:t>
            </a:r>
            <a:r>
              <a:rPr lang="en-US" dirty="0"/>
              <a:t>  </a:t>
            </a:r>
            <a:r>
              <a:rPr lang="ru-RU" dirty="0"/>
              <a:t>                                  -</a:t>
            </a:r>
            <a:r>
              <a:rPr lang="uk-UA" dirty="0" err="1">
                <a:hlinkClick r:id="rId10"/>
              </a:rPr>
              <a:t>Хордома</a:t>
            </a:r>
            <a:r>
              <a:rPr lang="uk-UA" dirty="0">
                <a:hlinkClick r:id="rId10"/>
              </a:rPr>
              <a:t> </a:t>
            </a:r>
            <a:br>
              <a:rPr lang="uk-UA" dirty="0"/>
            </a:br>
            <a:r>
              <a:rPr lang="en-US" dirty="0">
                <a:hlinkClick r:id="rId11"/>
              </a:rPr>
              <a:t>Cortical </a:t>
            </a:r>
            <a:r>
              <a:rPr lang="en-US" dirty="0" err="1">
                <a:hlinkClick r:id="rId11"/>
              </a:rPr>
              <a:t>desmoid</a:t>
            </a:r>
            <a:r>
              <a:rPr lang="en-US" dirty="0"/>
              <a:t>  </a:t>
            </a:r>
            <a:r>
              <a:rPr lang="ru-RU" dirty="0"/>
              <a:t>                       -</a:t>
            </a:r>
            <a:r>
              <a:rPr lang="ru-RU" dirty="0" err="1"/>
              <a:t>Корикальный</a:t>
            </a:r>
            <a:r>
              <a:rPr lang="ru-RU" dirty="0"/>
              <a:t> </a:t>
            </a:r>
            <a:r>
              <a:rPr lang="uk-UA" dirty="0" err="1">
                <a:hlinkClick r:id="rId11"/>
              </a:rPr>
              <a:t>десмоид</a:t>
            </a:r>
            <a:r>
              <a:rPr lang="uk-UA" dirty="0">
                <a:hlinkClick r:id="rId11"/>
              </a:rPr>
              <a:t> </a:t>
            </a:r>
            <a:br>
              <a:rPr lang="uk-UA" dirty="0"/>
            </a:br>
            <a:r>
              <a:rPr lang="en-US" dirty="0">
                <a:hlinkClick r:id="rId12"/>
              </a:rPr>
              <a:t>Degenerative cyst</a:t>
            </a:r>
            <a:r>
              <a:rPr lang="en-US" dirty="0"/>
              <a:t>  </a:t>
            </a:r>
            <a:r>
              <a:rPr lang="ru-RU" dirty="0"/>
              <a:t>                       -</a:t>
            </a:r>
            <a:r>
              <a:rPr lang="uk-UA" dirty="0" err="1">
                <a:hlinkClick r:id="rId12"/>
              </a:rPr>
              <a:t>Дегенеративные</a:t>
            </a:r>
            <a:r>
              <a:rPr lang="uk-UA" dirty="0">
                <a:hlinkClick r:id="rId12"/>
              </a:rPr>
              <a:t> </a:t>
            </a:r>
            <a:r>
              <a:rPr lang="uk-UA" dirty="0" err="1">
                <a:hlinkClick r:id="rId12"/>
              </a:rPr>
              <a:t>киста</a:t>
            </a:r>
            <a:r>
              <a:rPr lang="uk-UA" dirty="0">
                <a:hlinkClick r:id="rId12"/>
              </a:rPr>
              <a:t> </a:t>
            </a:r>
            <a:br>
              <a:rPr lang="uk-UA" dirty="0"/>
            </a:br>
            <a:r>
              <a:rPr lang="en-US" dirty="0" err="1">
                <a:hlinkClick r:id="rId13"/>
              </a:rPr>
              <a:t>Enchondroma</a:t>
            </a:r>
            <a:r>
              <a:rPr lang="en-US" dirty="0"/>
              <a:t>  </a:t>
            </a:r>
            <a:r>
              <a:rPr lang="ru-RU" dirty="0"/>
              <a:t>                              -</a:t>
            </a:r>
            <a:r>
              <a:rPr lang="ru-RU" dirty="0" err="1"/>
              <a:t>энхондрома</a:t>
            </a:r>
            <a:br>
              <a:rPr lang="uk-UA" dirty="0"/>
            </a:br>
            <a:r>
              <a:rPr lang="en-US" dirty="0">
                <a:hlinkClick r:id="rId14"/>
              </a:rPr>
              <a:t>Eosinophilic granuloma</a:t>
            </a:r>
            <a:r>
              <a:rPr lang="en-US" dirty="0"/>
              <a:t>  </a:t>
            </a:r>
            <a:r>
              <a:rPr lang="ru-RU" dirty="0"/>
              <a:t>               -</a:t>
            </a:r>
            <a:r>
              <a:rPr lang="uk-UA" dirty="0" err="1">
                <a:hlinkClick r:id="rId14"/>
              </a:rPr>
              <a:t>Эозинофильная</a:t>
            </a:r>
            <a:r>
              <a:rPr lang="uk-UA" dirty="0">
                <a:hlinkClick r:id="rId14"/>
              </a:rPr>
              <a:t> </a:t>
            </a:r>
            <a:r>
              <a:rPr lang="uk-UA" dirty="0" err="1">
                <a:hlinkClick r:id="rId14"/>
              </a:rPr>
              <a:t>гранулемы</a:t>
            </a:r>
            <a:r>
              <a:rPr lang="uk-UA" dirty="0">
                <a:hlinkClick r:id="rId14"/>
              </a:rPr>
              <a:t> </a:t>
            </a:r>
            <a:br>
              <a:rPr lang="uk-UA" dirty="0"/>
            </a:br>
            <a:r>
              <a:rPr lang="en-US" dirty="0">
                <a:hlinkClick r:id="rId15"/>
              </a:rPr>
              <a:t>Ewing sarcoma</a:t>
            </a:r>
            <a:r>
              <a:rPr lang="en-US" dirty="0"/>
              <a:t>  </a:t>
            </a:r>
            <a:r>
              <a:rPr lang="ru-RU" dirty="0"/>
              <a:t>                             -</a:t>
            </a:r>
            <a:r>
              <a:rPr lang="uk-UA" dirty="0">
                <a:hlinkClick r:id="rId15"/>
              </a:rPr>
              <a:t>Саркома </a:t>
            </a:r>
            <a:r>
              <a:rPr lang="uk-UA" dirty="0" err="1">
                <a:hlinkClick r:id="rId15"/>
              </a:rPr>
              <a:t>Юинга</a:t>
            </a:r>
            <a:r>
              <a:rPr lang="uk-UA" dirty="0">
                <a:hlinkClick r:id="rId15"/>
              </a:rPr>
              <a:t> </a:t>
            </a:r>
            <a:br>
              <a:rPr lang="uk-UA" dirty="0"/>
            </a:br>
            <a:r>
              <a:rPr lang="en-US" dirty="0">
                <a:hlinkClick r:id="rId16"/>
              </a:rPr>
              <a:t>Fibrous dysplasia</a:t>
            </a:r>
            <a:r>
              <a:rPr lang="en-US" dirty="0"/>
              <a:t>  </a:t>
            </a:r>
            <a:r>
              <a:rPr lang="ru-RU" dirty="0"/>
              <a:t>                         -</a:t>
            </a:r>
            <a:r>
              <a:rPr lang="uk-UA" dirty="0" err="1">
                <a:hlinkClick r:id="rId16"/>
              </a:rPr>
              <a:t>Фиброзная</a:t>
            </a:r>
            <a:r>
              <a:rPr lang="uk-UA" dirty="0">
                <a:hlinkClick r:id="rId16"/>
              </a:rPr>
              <a:t> </a:t>
            </a:r>
            <a:r>
              <a:rPr lang="uk-UA" dirty="0" err="1">
                <a:hlinkClick r:id="rId16"/>
              </a:rPr>
              <a:t>дисплазия</a:t>
            </a:r>
            <a:r>
              <a:rPr lang="uk-UA" dirty="0">
                <a:hlinkClick r:id="rId16"/>
              </a:rPr>
              <a:t> </a:t>
            </a:r>
            <a:br>
              <a:rPr lang="uk-UA" dirty="0"/>
            </a:br>
            <a:r>
              <a:rPr lang="en-US" dirty="0">
                <a:hlinkClick r:id="rId17"/>
              </a:rPr>
              <a:t>Ganglion </a:t>
            </a:r>
            <a:r>
              <a:rPr lang="ru-RU" dirty="0"/>
              <a:t>                                         -</a:t>
            </a:r>
            <a:r>
              <a:rPr lang="ru-RU" dirty="0" err="1"/>
              <a:t>Ганглиоз</a:t>
            </a:r>
            <a:br>
              <a:rPr lang="en-US" dirty="0"/>
            </a:br>
            <a:r>
              <a:rPr lang="en-US" dirty="0">
                <a:hlinkClick r:id="rId12"/>
              </a:rPr>
              <a:t>Geode </a:t>
            </a:r>
            <a:br>
              <a:rPr lang="en-US" dirty="0"/>
            </a:br>
            <a:r>
              <a:rPr lang="en-US" dirty="0">
                <a:hlinkClick r:id="rId18"/>
              </a:rPr>
              <a:t>Giant cell granuloma</a:t>
            </a:r>
            <a:r>
              <a:rPr lang="en-US" dirty="0"/>
              <a:t>  </a:t>
            </a:r>
            <a:r>
              <a:rPr lang="ru-RU" dirty="0"/>
              <a:t>                   -</a:t>
            </a:r>
            <a:r>
              <a:rPr lang="uk-UA" dirty="0" err="1">
                <a:hlinkClick r:id="rId18"/>
              </a:rPr>
              <a:t>Гигантские</a:t>
            </a:r>
            <a:r>
              <a:rPr lang="uk-UA" dirty="0">
                <a:hlinkClick r:id="rId18"/>
              </a:rPr>
              <a:t> </a:t>
            </a:r>
            <a:r>
              <a:rPr lang="uk-UA" dirty="0" err="1">
                <a:hlinkClick r:id="rId18"/>
              </a:rPr>
              <a:t>клетки</a:t>
            </a:r>
            <a:r>
              <a:rPr lang="uk-UA" dirty="0">
                <a:hlinkClick r:id="rId18"/>
              </a:rPr>
              <a:t> </a:t>
            </a:r>
            <a:r>
              <a:rPr lang="uk-UA" dirty="0" err="1">
                <a:hlinkClick r:id="rId18"/>
              </a:rPr>
              <a:t>гранулемы</a:t>
            </a:r>
            <a:r>
              <a:rPr lang="uk-UA" dirty="0">
                <a:hlinkClick r:id="rId18"/>
              </a:rPr>
              <a:t> </a:t>
            </a:r>
            <a:br>
              <a:rPr lang="uk-UA" dirty="0"/>
            </a:br>
            <a:r>
              <a:rPr lang="en-US" dirty="0">
                <a:hlinkClick r:id="rId19"/>
              </a:rPr>
              <a:t>Giant cell tumor</a:t>
            </a:r>
            <a:r>
              <a:rPr lang="en-US" dirty="0"/>
              <a:t>  </a:t>
            </a:r>
            <a:r>
              <a:rPr lang="ru-RU" dirty="0"/>
              <a:t>                            </a:t>
            </a:r>
            <a:r>
              <a:rPr lang="uk-UA" dirty="0"/>
              <a:t>-</a:t>
            </a:r>
            <a:r>
              <a:rPr lang="uk-UA" dirty="0" err="1">
                <a:hlinkClick r:id="rId19"/>
              </a:rPr>
              <a:t>Гигантоклеточная</a:t>
            </a:r>
            <a:r>
              <a:rPr lang="uk-UA" dirty="0">
                <a:hlinkClick r:id="rId19"/>
              </a:rPr>
              <a:t> </a:t>
            </a:r>
            <a:r>
              <a:rPr lang="uk-UA" dirty="0" err="1">
                <a:hlinkClick r:id="rId19"/>
              </a:rPr>
              <a:t>опухоль</a:t>
            </a:r>
            <a:r>
              <a:rPr lang="uk-UA" dirty="0">
                <a:hlinkClick r:id="rId19"/>
              </a:rPr>
              <a:t> </a:t>
            </a:r>
            <a:br>
              <a:rPr lang="uk-UA" dirty="0"/>
            </a:br>
            <a:r>
              <a:rPr lang="en-US" dirty="0">
                <a:hlinkClick r:id="rId20"/>
              </a:rPr>
              <a:t>Hyperparathyroidism</a:t>
            </a:r>
            <a:r>
              <a:rPr lang="en-US" dirty="0"/>
              <a:t>  </a:t>
            </a:r>
            <a:r>
              <a:rPr lang="ru-RU" dirty="0"/>
              <a:t>                     </a:t>
            </a:r>
            <a:r>
              <a:rPr lang="uk-UA" dirty="0">
                <a:hlinkClick r:id="rId20"/>
              </a:rPr>
              <a:t>-</a:t>
            </a:r>
            <a:r>
              <a:rPr lang="uk-UA" dirty="0" err="1">
                <a:hlinkClick r:id="rId20"/>
              </a:rPr>
              <a:t>Гиперпаратиреоза</a:t>
            </a:r>
            <a:r>
              <a:rPr lang="uk-UA" dirty="0">
                <a:hlinkClick r:id="rId20"/>
              </a:rPr>
              <a:t> </a:t>
            </a:r>
            <a:br>
              <a:rPr lang="uk-UA" dirty="0"/>
            </a:br>
            <a:r>
              <a:rPr lang="en-US" dirty="0">
                <a:hlinkClick r:id="rId21"/>
              </a:rPr>
              <a:t>Lymphoma</a:t>
            </a:r>
            <a:r>
              <a:rPr lang="en-US" dirty="0"/>
              <a:t>  </a:t>
            </a:r>
            <a:r>
              <a:rPr lang="ru-RU" dirty="0"/>
              <a:t>                                      -</a:t>
            </a:r>
            <a:r>
              <a:rPr lang="uk-UA" dirty="0" err="1">
                <a:hlinkClick r:id="rId21"/>
              </a:rPr>
              <a:t>Лимфома</a:t>
            </a:r>
            <a:r>
              <a:rPr lang="uk-UA" dirty="0">
                <a:hlinkClick r:id="rId21"/>
              </a:rPr>
              <a:t> </a:t>
            </a:r>
            <a:br>
              <a:rPr lang="uk-UA" dirty="0"/>
            </a:br>
            <a:r>
              <a:rPr lang="en-US" dirty="0" err="1">
                <a:hlinkClick r:id="rId22"/>
              </a:rPr>
              <a:t>Melorrheostosis</a:t>
            </a:r>
            <a:r>
              <a:rPr lang="en-US" dirty="0"/>
              <a:t>  </a:t>
            </a:r>
            <a:r>
              <a:rPr lang="ru-RU" dirty="0"/>
              <a:t>                                </a:t>
            </a:r>
            <a:r>
              <a:rPr lang="en-US" dirty="0" err="1">
                <a:hlinkClick r:id="rId22"/>
              </a:rPr>
              <a:t>Melorrheostosis</a:t>
            </a:r>
            <a:r>
              <a:rPr lang="en-US" dirty="0">
                <a:hlinkClick r:id="rId22"/>
              </a:rPr>
              <a:t> </a:t>
            </a:r>
            <a:br>
              <a:rPr lang="en-US" dirty="0"/>
            </a:br>
            <a:r>
              <a:rPr lang="en-US" dirty="0">
                <a:hlinkClick r:id="rId23"/>
              </a:rPr>
              <a:t>Metastases</a:t>
            </a:r>
            <a:r>
              <a:rPr lang="en-US" dirty="0"/>
              <a:t>  </a:t>
            </a:r>
            <a:r>
              <a:rPr lang="ru-RU" dirty="0"/>
              <a:t>                                        </a:t>
            </a:r>
            <a:r>
              <a:rPr lang="uk-UA" dirty="0">
                <a:hlinkClick r:id="rId23"/>
              </a:rPr>
              <a:t>метастазами </a:t>
            </a:r>
            <a:br>
              <a:rPr lang="uk-UA" dirty="0"/>
            </a:br>
            <a:r>
              <a:rPr lang="en-US" dirty="0">
                <a:hlinkClick r:id="rId24"/>
              </a:rPr>
              <a:t>Multiple </a:t>
            </a:r>
            <a:r>
              <a:rPr lang="en-US" dirty="0" err="1">
                <a:hlinkClick r:id="rId24"/>
              </a:rPr>
              <a:t>enchondromas</a:t>
            </a:r>
            <a:r>
              <a:rPr lang="en-US" dirty="0"/>
              <a:t>  </a:t>
            </a:r>
            <a:r>
              <a:rPr lang="ru-RU" dirty="0"/>
              <a:t>                  </a:t>
            </a:r>
            <a:r>
              <a:rPr lang="uk-UA" dirty="0" err="1">
                <a:hlinkClick r:id="rId24"/>
              </a:rPr>
              <a:t>Множественные</a:t>
            </a:r>
            <a:r>
              <a:rPr lang="uk-UA" dirty="0">
                <a:hlinkClick r:id="rId24"/>
              </a:rPr>
              <a:t> </a:t>
            </a:r>
            <a:r>
              <a:rPr lang="uk-UA" dirty="0" err="1">
                <a:hlinkClick r:id="rId24"/>
              </a:rPr>
              <a:t>энхондроматоз</a:t>
            </a:r>
            <a:r>
              <a:rPr lang="en-US" dirty="0">
                <a:hlinkClick r:id="rId24"/>
              </a:rPr>
              <a:t> </a:t>
            </a:r>
            <a:br>
              <a:rPr lang="en-US" dirty="0"/>
            </a:br>
            <a:r>
              <a:rPr lang="en-US" dirty="0" err="1">
                <a:hlinkClick r:id="rId25"/>
              </a:rPr>
              <a:t>ultiple</a:t>
            </a:r>
            <a:r>
              <a:rPr lang="en-US" dirty="0">
                <a:hlinkClick r:id="rId25"/>
              </a:rPr>
              <a:t> myeloma</a:t>
            </a:r>
            <a:r>
              <a:rPr lang="en-US" dirty="0"/>
              <a:t>  </a:t>
            </a:r>
            <a:r>
              <a:rPr lang="ru-RU" dirty="0"/>
              <a:t>                                </a:t>
            </a:r>
            <a:r>
              <a:rPr lang="uk-UA" dirty="0" err="1">
                <a:hlinkClick r:id="rId25"/>
              </a:rPr>
              <a:t>Множественная</a:t>
            </a:r>
            <a:r>
              <a:rPr lang="uk-UA" dirty="0">
                <a:hlinkClick r:id="rId25"/>
              </a:rPr>
              <a:t> </a:t>
            </a:r>
            <a:r>
              <a:rPr lang="uk-UA" dirty="0" err="1">
                <a:hlinkClick r:id="rId25"/>
              </a:rPr>
              <a:t>миелома</a:t>
            </a:r>
            <a:r>
              <a:rPr lang="uk-UA" dirty="0">
                <a:hlinkClick r:id="rId25"/>
              </a:rPr>
              <a:t> </a:t>
            </a:r>
            <a:br>
              <a:rPr lang="uk-UA" dirty="0"/>
            </a:br>
            <a:r>
              <a:rPr lang="en-US" dirty="0">
                <a:hlinkClick r:id="rId26"/>
              </a:rPr>
              <a:t>Non ossifying fibroma</a:t>
            </a:r>
            <a:r>
              <a:rPr lang="en-US" dirty="0"/>
              <a:t>  </a:t>
            </a:r>
            <a:r>
              <a:rPr lang="ru-RU" dirty="0"/>
              <a:t>                      </a:t>
            </a:r>
            <a:r>
              <a:rPr lang="ru-RU" dirty="0" err="1"/>
              <a:t>неосифицирующаяся</a:t>
            </a:r>
            <a:r>
              <a:rPr lang="ru-RU" dirty="0"/>
              <a:t> </a:t>
            </a:r>
            <a:r>
              <a:rPr lang="uk-UA" dirty="0" err="1">
                <a:hlinkClick r:id="rId26"/>
              </a:rPr>
              <a:t>фиброма</a:t>
            </a:r>
            <a:r>
              <a:rPr lang="uk-UA" dirty="0">
                <a:hlinkClick r:id="rId26"/>
              </a:rPr>
              <a:t> </a:t>
            </a:r>
            <a:br>
              <a:rPr lang="uk-UA" dirty="0"/>
            </a:br>
            <a:r>
              <a:rPr lang="en-US" dirty="0" err="1">
                <a:hlinkClick r:id="rId27"/>
              </a:rPr>
              <a:t>Osteoblastoma</a:t>
            </a:r>
            <a:r>
              <a:rPr lang="en-US" dirty="0"/>
              <a:t>  </a:t>
            </a:r>
            <a:r>
              <a:rPr lang="ru-RU" dirty="0"/>
              <a:t>                               </a:t>
            </a:r>
            <a:r>
              <a:rPr lang="uk-UA" dirty="0" err="1">
                <a:hlinkClick r:id="rId27"/>
              </a:rPr>
              <a:t>остеобластома</a:t>
            </a:r>
            <a:r>
              <a:rPr lang="uk-UA" dirty="0">
                <a:hlinkClick r:id="rId27"/>
              </a:rPr>
              <a:t> </a:t>
            </a:r>
            <a:br>
              <a:rPr lang="uk-UA" dirty="0"/>
            </a:br>
            <a:r>
              <a:rPr lang="en-US" dirty="0" err="1">
                <a:hlinkClick r:id="rId28"/>
              </a:rPr>
              <a:t>Osteochondroma</a:t>
            </a:r>
            <a:r>
              <a:rPr lang="en-US" dirty="0"/>
              <a:t>  </a:t>
            </a:r>
            <a:r>
              <a:rPr lang="ru-RU" dirty="0"/>
              <a:t>                               </a:t>
            </a:r>
            <a:r>
              <a:rPr lang="uk-UA" dirty="0" err="1">
                <a:hlinkClick r:id="rId28"/>
              </a:rPr>
              <a:t>остеохондрома</a:t>
            </a:r>
            <a:r>
              <a:rPr lang="uk-UA" dirty="0">
                <a:hlinkClick r:id="rId28"/>
              </a:rPr>
              <a:t> </a:t>
            </a:r>
            <a:br>
              <a:rPr lang="uk-UA" dirty="0"/>
            </a:br>
            <a:r>
              <a:rPr lang="en-US" dirty="0">
                <a:hlinkClick r:id="rId29"/>
              </a:rPr>
              <a:t>Osteoid osteoma </a:t>
            </a:r>
            <a:r>
              <a:rPr lang="ru-RU" dirty="0"/>
              <a:t>                      </a:t>
            </a:r>
            <a:r>
              <a:rPr lang="uk-UA" dirty="0" err="1">
                <a:hlinkClick r:id="rId29"/>
              </a:rPr>
              <a:t>остеоид</a:t>
            </a:r>
            <a:r>
              <a:rPr lang="uk-UA" dirty="0">
                <a:hlinkClick r:id="rId29"/>
              </a:rPr>
              <a:t>- остеома </a:t>
            </a:r>
            <a:br>
              <a:rPr lang="uk-UA" dirty="0">
                <a:hlinkClick r:id="rId29"/>
              </a:rPr>
            </a:br>
            <a:r>
              <a:rPr lang="en-US" dirty="0">
                <a:hlinkClick r:id="rId30"/>
              </a:rPr>
              <a:t>Osteomyelitis </a:t>
            </a:r>
            <a:r>
              <a:rPr lang="ru-RU" dirty="0"/>
              <a:t>                                    </a:t>
            </a:r>
            <a:r>
              <a:rPr lang="uk-UA" dirty="0" err="1">
                <a:hlinkClick r:id="rId30"/>
              </a:rPr>
              <a:t>остеомиелит</a:t>
            </a:r>
            <a:r>
              <a:rPr lang="uk-UA" dirty="0">
                <a:hlinkClick r:id="rId30"/>
              </a:rPr>
              <a:t> </a:t>
            </a:r>
            <a:br>
              <a:rPr lang="uk-UA" dirty="0">
                <a:hlinkClick r:id="rId30"/>
              </a:rPr>
            </a:br>
            <a:r>
              <a:rPr lang="en-US" dirty="0">
                <a:hlinkClick r:id="rId31"/>
              </a:rPr>
              <a:t>Osteosarcoma </a:t>
            </a:r>
            <a:r>
              <a:rPr lang="ru-RU" dirty="0"/>
              <a:t>                                 </a:t>
            </a:r>
            <a:r>
              <a:rPr lang="uk-UA" dirty="0">
                <a:hlinkClick r:id="rId31"/>
              </a:rPr>
              <a:t>остеосаркома</a:t>
            </a:r>
            <a:br>
              <a:rPr lang="uk-UA" dirty="0">
                <a:hlinkClick r:id="rId31"/>
              </a:rPr>
            </a:br>
            <a:r>
              <a:rPr lang="en-US" dirty="0">
                <a:hlinkClick r:id="rId32"/>
              </a:rPr>
              <a:t>Paget's disease </a:t>
            </a:r>
            <a:r>
              <a:rPr lang="ru-RU" dirty="0"/>
              <a:t>                                </a:t>
            </a:r>
            <a:r>
              <a:rPr lang="uk-UA" dirty="0" err="1">
                <a:hlinkClick r:id="rId32"/>
              </a:rPr>
              <a:t>Болезнь</a:t>
            </a:r>
            <a:r>
              <a:rPr lang="uk-UA" dirty="0">
                <a:hlinkClick r:id="rId32"/>
              </a:rPr>
              <a:t> </a:t>
            </a:r>
            <a:r>
              <a:rPr lang="uk-UA" dirty="0" err="1">
                <a:hlinkClick r:id="rId32"/>
              </a:rPr>
              <a:t>Педжета</a:t>
            </a:r>
            <a:r>
              <a:rPr lang="uk-UA" dirty="0">
                <a:hlinkClick r:id="rId32"/>
              </a:rPr>
              <a:t> </a:t>
            </a:r>
            <a:br>
              <a:rPr lang="uk-UA" dirty="0">
                <a:hlinkClick r:id="rId32"/>
              </a:rPr>
            </a:br>
            <a:r>
              <a:rPr lang="en-US" dirty="0" err="1">
                <a:hlinkClick r:id="rId33"/>
              </a:rPr>
              <a:t>Parosteal</a:t>
            </a:r>
            <a:r>
              <a:rPr lang="en-US" dirty="0">
                <a:hlinkClick r:id="rId33"/>
              </a:rPr>
              <a:t> osteosarcoma. </a:t>
            </a:r>
            <a:r>
              <a:rPr lang="ru-RU" dirty="0"/>
              <a:t>               </a:t>
            </a:r>
            <a:r>
              <a:rPr lang="uk-UA" dirty="0" err="1">
                <a:hlinkClick r:id="rId33"/>
              </a:rPr>
              <a:t>Паростиальная</a:t>
            </a:r>
            <a:r>
              <a:rPr lang="uk-UA" dirty="0">
                <a:hlinkClick r:id="rId33"/>
              </a:rPr>
              <a:t> остеосаркома. </a:t>
            </a:r>
            <a:br>
              <a:rPr lang="uk-UA" dirty="0">
                <a:hlinkClick r:id="rId33"/>
              </a:rPr>
            </a:br>
            <a:r>
              <a:rPr lang="en-US" dirty="0">
                <a:hlinkClick r:id="rId34"/>
              </a:rPr>
              <a:t>Periosteal </a:t>
            </a:r>
            <a:r>
              <a:rPr lang="en-US" dirty="0" err="1">
                <a:hlinkClick r:id="rId34"/>
              </a:rPr>
              <a:t>chondroma</a:t>
            </a:r>
            <a:r>
              <a:rPr lang="en-US" dirty="0">
                <a:hlinkClick r:id="rId34"/>
              </a:rPr>
              <a:t> </a:t>
            </a:r>
            <a:r>
              <a:rPr lang="ru-RU" dirty="0"/>
              <a:t>                    </a:t>
            </a:r>
            <a:r>
              <a:rPr lang="uk-UA" dirty="0" err="1">
                <a:hlinkClick r:id="rId34"/>
              </a:rPr>
              <a:t>Периостальная</a:t>
            </a:r>
            <a:r>
              <a:rPr lang="uk-UA" dirty="0">
                <a:hlinkClick r:id="rId34"/>
              </a:rPr>
              <a:t> хондрома </a:t>
            </a:r>
            <a:br>
              <a:rPr lang="uk-UA" dirty="0">
                <a:hlinkClick r:id="rId34"/>
              </a:rPr>
            </a:br>
            <a:r>
              <a:rPr lang="en-US" dirty="0">
                <a:hlinkClick r:id="rId35"/>
              </a:rPr>
              <a:t>Pigmented </a:t>
            </a:r>
            <a:r>
              <a:rPr lang="en-US" dirty="0" err="1">
                <a:hlinkClick r:id="rId35"/>
              </a:rPr>
              <a:t>Villonodular</a:t>
            </a:r>
            <a:r>
              <a:rPr lang="en-US" dirty="0">
                <a:hlinkClick r:id="rId35"/>
              </a:rPr>
              <a:t> Synovitis </a:t>
            </a:r>
            <a:r>
              <a:rPr lang="ru-RU" dirty="0"/>
              <a:t>      </a:t>
            </a:r>
            <a:r>
              <a:rPr lang="uk-UA" dirty="0" err="1">
                <a:hlinkClick r:id="rId35"/>
              </a:rPr>
              <a:t>пигментного</a:t>
            </a:r>
            <a:r>
              <a:rPr lang="uk-UA" dirty="0">
                <a:hlinkClick r:id="rId35"/>
              </a:rPr>
              <a:t> </a:t>
            </a:r>
            <a:r>
              <a:rPr lang="uk-UA" dirty="0" err="1">
                <a:hlinkClick r:id="rId35"/>
              </a:rPr>
              <a:t>виллезонодулярный</a:t>
            </a:r>
            <a:r>
              <a:rPr lang="uk-UA" dirty="0">
                <a:hlinkClick r:id="rId35"/>
              </a:rPr>
              <a:t> </a:t>
            </a:r>
            <a:r>
              <a:rPr lang="uk-UA" dirty="0" err="1">
                <a:hlinkClick r:id="rId35"/>
              </a:rPr>
              <a:t>синовит</a:t>
            </a:r>
            <a:r>
              <a:rPr lang="uk-UA" dirty="0">
                <a:hlinkClick r:id="rId35"/>
              </a:rPr>
              <a:t> </a:t>
            </a:r>
            <a:br>
              <a:rPr lang="uk-UA" dirty="0">
                <a:hlinkClick r:id="rId35"/>
              </a:rPr>
            </a:br>
            <a:r>
              <a:rPr lang="en-US" dirty="0" err="1">
                <a:hlinkClick r:id="rId36"/>
              </a:rPr>
              <a:t>Plasmocytoma</a:t>
            </a:r>
            <a:r>
              <a:rPr lang="en-US" dirty="0">
                <a:hlinkClick r:id="rId36"/>
              </a:rPr>
              <a:t> </a:t>
            </a:r>
            <a:r>
              <a:rPr lang="ru-RU" dirty="0"/>
              <a:t>                                </a:t>
            </a:r>
            <a:r>
              <a:rPr lang="uk-UA" dirty="0" err="1">
                <a:hlinkClick r:id="rId36"/>
              </a:rPr>
              <a:t>плазмоцитома</a:t>
            </a:r>
            <a:r>
              <a:rPr lang="uk-UA" dirty="0">
                <a:hlinkClick r:id="rId36"/>
              </a:rPr>
              <a:t> </a:t>
            </a:r>
            <a:br>
              <a:rPr lang="uk-UA" dirty="0">
                <a:hlinkClick r:id="rId36"/>
              </a:rPr>
            </a:br>
            <a:r>
              <a:rPr lang="en-US" dirty="0">
                <a:hlinkClick r:id="rId37"/>
              </a:rPr>
              <a:t>Solitary bone cyst </a:t>
            </a:r>
            <a:r>
              <a:rPr lang="ru-RU" dirty="0"/>
              <a:t>                               </a:t>
            </a:r>
            <a:r>
              <a:rPr lang="uk-UA" dirty="0" err="1">
                <a:hlinkClick r:id="rId37"/>
              </a:rPr>
              <a:t>Солитарная</a:t>
            </a:r>
            <a:r>
              <a:rPr lang="uk-UA" dirty="0">
                <a:hlinkClick r:id="rId37"/>
              </a:rPr>
              <a:t> </a:t>
            </a:r>
            <a:r>
              <a:rPr lang="uk-UA" dirty="0" err="1">
                <a:hlinkClick r:id="rId37"/>
              </a:rPr>
              <a:t>костная</a:t>
            </a:r>
            <a:r>
              <a:rPr lang="uk-UA" dirty="0">
                <a:hlinkClick r:id="rId37"/>
              </a:rPr>
              <a:t> </a:t>
            </a:r>
            <a:r>
              <a:rPr lang="uk-UA" dirty="0" err="1">
                <a:hlinkClick r:id="rId37"/>
              </a:rPr>
              <a:t>киста</a:t>
            </a:r>
            <a:r>
              <a:rPr lang="uk-UA" dirty="0">
                <a:hlinkClick r:id="rId37"/>
              </a:rPr>
              <a:t> </a:t>
            </a:r>
            <a:br>
              <a:rPr lang="uk-UA" dirty="0">
                <a:hlinkClick r:id="rId37"/>
              </a:rPr>
            </a:br>
            <a:r>
              <a:rPr lang="en-US" dirty="0">
                <a:hlinkClick r:id="rId38"/>
              </a:rPr>
              <a:t>Stress fracture </a:t>
            </a:r>
            <a:r>
              <a:rPr lang="ru-RU" dirty="0"/>
              <a:t>                                     </a:t>
            </a:r>
            <a:r>
              <a:rPr lang="uk-UA" dirty="0" err="1">
                <a:hlinkClick r:id="rId38"/>
              </a:rPr>
              <a:t>Стресса</a:t>
            </a:r>
            <a:r>
              <a:rPr lang="uk-UA" dirty="0">
                <a:hlinkClick r:id="rId38"/>
              </a:rPr>
              <a:t> перелом </a:t>
            </a:r>
            <a:br>
              <a:rPr lang="uk-UA" dirty="0">
                <a:hlinkClick r:id="rId38"/>
              </a:rPr>
            </a:br>
            <a:r>
              <a:rPr lang="uk-UA" dirty="0"/>
              <a:t> </a:t>
            </a:r>
            <a:r>
              <a:rPr lang="en-US" dirty="0"/>
              <a:t>T</a:t>
            </a:r>
            <a:r>
              <a:rPr lang="en-US" dirty="0">
                <a:hlinkClick r:id="rId39"/>
              </a:rPr>
              <a:t>ug</a:t>
            </a:r>
            <a:r>
              <a:rPr lang="ru-RU" dirty="0"/>
              <a:t> </a:t>
            </a:r>
            <a:r>
              <a:rPr lang="en-US" dirty="0">
                <a:hlinkClick r:id="rId39"/>
              </a:rPr>
              <a:t>lesion </a:t>
            </a:r>
            <a:r>
              <a:rPr lang="ru-RU" dirty="0"/>
              <a:t>                                             </a:t>
            </a:r>
            <a:r>
              <a:rPr lang="en-US" dirty="0">
                <a:hlinkClick r:id="rId39"/>
              </a:rPr>
              <a:t>Tug </a:t>
            </a:r>
            <a:r>
              <a:rPr lang="uk-UA" dirty="0" err="1">
                <a:hlinkClick r:id="rId39"/>
              </a:rPr>
              <a:t>поражение</a:t>
            </a:r>
            <a:r>
              <a:rPr lang="uk-UA" dirty="0">
                <a:hlinkClick r:id="rId39"/>
              </a:rPr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208194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20865" cy="1335327"/>
          </a:xfrm>
        </p:spPr>
        <p:txBody>
          <a:bodyPr/>
          <a:lstStyle/>
          <a:p>
            <a:r>
              <a:rPr lang="ru-RU" b="1" dirty="0" err="1"/>
              <a:t>Остеосаркома</a:t>
            </a:r>
            <a:r>
              <a:rPr lang="ru-RU" b="1" dirty="0"/>
              <a:t>.</a:t>
            </a:r>
            <a:r>
              <a:rPr lang="ru-RU" sz="4400" b="1" dirty="0"/>
              <a:t> Не думайте , что опухоли костей редкость !</a:t>
            </a:r>
            <a:br>
              <a:rPr lang="uk-UA" sz="4400" b="1" dirty="0"/>
            </a:b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H="1">
            <a:off x="12191999" y="1243914"/>
            <a:ext cx="45719" cy="56140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uk-UA"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432" y="1988964"/>
            <a:ext cx="3583222" cy="44279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51" y="1335327"/>
            <a:ext cx="4469117" cy="552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0134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3169" y="57664"/>
            <a:ext cx="9424085" cy="2199504"/>
          </a:xfrm>
        </p:spPr>
        <p:txBody>
          <a:bodyPr/>
          <a:lstStyle/>
          <a:p>
            <a:r>
              <a:rPr lang="ru-RU" b="1" dirty="0" err="1"/>
              <a:t>Остеохондоматоз</a:t>
            </a:r>
            <a:r>
              <a:rPr lang="ru-RU" b="1" dirty="0"/>
              <a:t>.</a:t>
            </a:r>
            <a:br>
              <a:rPr lang="ru-RU" b="1" dirty="0"/>
            </a:br>
            <a:r>
              <a:rPr lang="ru-RU" sz="4400" b="1" dirty="0"/>
              <a:t>Не думайте , что опухоли костей редкость !</a:t>
            </a:r>
            <a:br>
              <a:rPr lang="uk-UA" sz="4400" b="1" dirty="0"/>
            </a:br>
            <a:endParaRPr lang="uk-UA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28" y="2257168"/>
            <a:ext cx="3315752" cy="419576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330" y="2248171"/>
            <a:ext cx="6402205" cy="416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67807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10437340" cy="1853248"/>
          </a:xfrm>
        </p:spPr>
        <p:txBody>
          <a:bodyPr/>
          <a:lstStyle/>
          <a:p>
            <a:r>
              <a:rPr lang="ru-RU" sz="4400" b="1" dirty="0"/>
              <a:t>Компактная остеома. Не думайте , что опухоли костей редкость !</a:t>
            </a:r>
            <a:endParaRPr lang="uk-UA" sz="4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9" y="1977082"/>
            <a:ext cx="4653302" cy="328277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057" y="1551475"/>
            <a:ext cx="7521943" cy="530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08088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65" y="0"/>
            <a:ext cx="10363200" cy="1367481"/>
          </a:xfrm>
        </p:spPr>
        <p:txBody>
          <a:bodyPr/>
          <a:lstStyle/>
          <a:p>
            <a:r>
              <a:rPr lang="ru-RU" sz="4400" b="1" dirty="0"/>
              <a:t>Не думайте , что остеомиелит- редкость!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007" y="1268123"/>
            <a:ext cx="3326787" cy="5425120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18" y="1802131"/>
            <a:ext cx="7135221" cy="3115110"/>
          </a:xfrm>
        </p:spPr>
      </p:pic>
    </p:spTree>
    <p:extLst>
      <p:ext uri="{BB962C8B-B14F-4D97-AF65-F5344CB8AC3E}">
        <p14:creationId xmlns:p14="http://schemas.microsoft.com/office/powerpoint/2010/main" val="408573293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70291" cy="1194486"/>
          </a:xfrm>
        </p:spPr>
        <p:txBody>
          <a:bodyPr/>
          <a:lstStyle/>
          <a:p>
            <a:r>
              <a:rPr lang="ru-RU" sz="4000" b="1" dirty="0"/>
              <a:t>Не думайте , что в вашей практике  врожденный сифилис не встретится!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05" y="1286114"/>
            <a:ext cx="5771165" cy="557188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03" y="1654684"/>
            <a:ext cx="3962604" cy="358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53135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06656" cy="2212846"/>
          </a:xfrm>
        </p:spPr>
        <p:txBody>
          <a:bodyPr/>
          <a:lstStyle/>
          <a:p>
            <a:r>
              <a:rPr lang="ru-RU" sz="3600" b="1" dirty="0"/>
              <a:t>Инструкция по применению презентации:</a:t>
            </a:r>
            <a:br>
              <a:rPr lang="ru-RU" sz="3600" b="1" dirty="0"/>
            </a:br>
            <a:r>
              <a:rPr lang="ru-RU" sz="3600" b="1" dirty="0"/>
              <a:t>-Начинаем с конца: слайд 79…</a:t>
            </a:r>
            <a:br>
              <a:rPr lang="ru-RU" sz="3600" b="1" dirty="0"/>
            </a:br>
            <a:r>
              <a:rPr lang="ru-RU" sz="3600" b="1" dirty="0"/>
              <a:t>-Объяснения терминов ищем в начале: слайд3-32</a:t>
            </a:r>
            <a:br>
              <a:rPr lang="ru-RU" sz="3600" b="1" dirty="0"/>
            </a:br>
            <a:r>
              <a:rPr lang="ru-RU" sz="3600" b="1" dirty="0"/>
              <a:t>-Слайды 34-78 для умных+ храним в заначку. </a:t>
            </a:r>
            <a:endParaRPr lang="uk-UA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584" y="5879591"/>
            <a:ext cx="12091416" cy="978409"/>
          </a:xfrm>
        </p:spPr>
        <p:txBody>
          <a:bodyPr/>
          <a:lstStyle/>
          <a:p>
            <a:r>
              <a:rPr lang="ru-RU" dirty="0" err="1"/>
              <a:t>Ртатва</a:t>
            </a:r>
            <a:r>
              <a:rPr lang="ru-RU" dirty="0"/>
              <a:t> </a:t>
            </a:r>
            <a:endParaRPr lang="uk-UA" dirty="0"/>
          </a:p>
        </p:txBody>
      </p:sp>
      <p:pic>
        <p:nvPicPr>
          <p:cNvPr id="20484" name="Picture 4" descr="Картинки по запросу фото природ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" y="2212848"/>
            <a:ext cx="12106656" cy="464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79272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2804</TotalTime>
  <Words>8826</Words>
  <Application>Microsoft Office PowerPoint</Application>
  <PresentationFormat>Широкоэкранный</PresentationFormat>
  <Paragraphs>680</Paragraphs>
  <Slides>104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104</vt:i4>
      </vt:variant>
    </vt:vector>
  </HeadingPairs>
  <TitlesOfParts>
    <vt:vector size="113" baseType="lpstr">
      <vt:lpstr>Algerian</vt:lpstr>
      <vt:lpstr>Arial</vt:lpstr>
      <vt:lpstr>Arial Rounded MT Bold</vt:lpstr>
      <vt:lpstr>Bodoni MT Black</vt:lpstr>
      <vt:lpstr>Century Gothic</vt:lpstr>
      <vt:lpstr>Tahoma</vt:lpstr>
      <vt:lpstr>Times New Roman</vt:lpstr>
      <vt:lpstr>Wingdings 3</vt:lpstr>
      <vt:lpstr>Ион</vt:lpstr>
      <vt:lpstr>Променева діагностика травматичних ушкоджень опорно-рухового системи. Запальні процеси, пухлинні враження.</vt:lpstr>
      <vt:lpstr>Рентгенологическая семиотика костно-суставной патологии</vt:lpstr>
      <vt:lpstr>Рентгенологическая семиотика костно-суставной патологии</vt:lpstr>
      <vt:lpstr>Остеопороз. Процессы, сопровождающиеся уменьшением количества костной ткани.  </vt:lpstr>
      <vt:lpstr>Остеопороз. Процессы, сопровождающиеся уменьшением количества костной ткани.</vt:lpstr>
      <vt:lpstr>Остеопороз. Процессы, сопровождающиеся уменьшением количества костной ткани.</vt:lpstr>
      <vt:lpstr>Остеопороз.</vt:lpstr>
      <vt:lpstr>Деструкция. Процессы , сопровождающиеся уменьшением количества  костной ткани.</vt:lpstr>
      <vt:lpstr>Деструкция.</vt:lpstr>
      <vt:lpstr>Остеолиз. Процессы , сопровождающиеся уменьшением количества  костной ткани. </vt:lpstr>
      <vt:lpstr>Атрофия и остеомаляция. Процессы, сопровождающиеся уменьшением количества  костной ткани.</vt:lpstr>
      <vt:lpstr>Атрофия и остеомаляция.</vt:lpstr>
      <vt:lpstr>Остеосклероз. Процессы, сопровождающиеся увеличением количества костной ткани. </vt:lpstr>
      <vt:lpstr>Остеосклероз.</vt:lpstr>
      <vt:lpstr>Периостальные наслоения. Процессы, сопровождающиеся увеличением количества костной ткани. </vt:lpstr>
      <vt:lpstr>Гипертрофия. Процессы, сопровождающиеся увеличением количества костной ткани . </vt:lpstr>
      <vt:lpstr>Пароостозы. Процессы, сопровождаю-щиеся увеличением количества костной ткани . </vt:lpstr>
      <vt:lpstr>Пароостозы. Процессы, сопровождаю-щиеся увеличением количества костной ткани . </vt:lpstr>
      <vt:lpstr>Некроз и секвестрация.</vt:lpstr>
      <vt:lpstr>Рентгеновская семиотика кости. Что оцениваем?</vt:lpstr>
      <vt:lpstr>Воспалительные заболевания кости. Остеомиелит.</vt:lpstr>
      <vt:lpstr>Воспалительные заболевания кости. Остеомиелит.</vt:lpstr>
      <vt:lpstr>  Остеомиелит</vt:lpstr>
      <vt:lpstr>Остеомиелит</vt:lpstr>
      <vt:lpstr>Остеомиелит</vt:lpstr>
      <vt:lpstr>Остеомиелит</vt:lpstr>
      <vt:lpstr>Остеомиелит</vt:lpstr>
      <vt:lpstr>Абсцесс Броди</vt:lpstr>
      <vt:lpstr>Абсцесс Броди</vt:lpstr>
      <vt:lpstr>Абсцесс Броди</vt:lpstr>
      <vt:lpstr>Склерозирующий остеомиелит Гарре</vt:lpstr>
      <vt:lpstr>Склерозирующий остеомиелит Гарре</vt:lpstr>
      <vt:lpstr>Вы  честно заслужили отдых !</vt:lpstr>
      <vt:lpstr>Классификация опухолевых процессов костно-суставной системы  по Шайовичу и Мандольфо (ВОЗ,1961 г.)</vt:lpstr>
      <vt:lpstr>Классификация опухолей    Костеобразующие </vt:lpstr>
      <vt:lpstr>Костеобразующие опухоли. Остеома</vt:lpstr>
      <vt:lpstr>Костеобразующие опухоли. Остеома</vt:lpstr>
      <vt:lpstr>Костеобразующие опухоли. Остеоид-остеома</vt:lpstr>
      <vt:lpstr>Костеобразующие опухоли. Остеоид-остеома</vt:lpstr>
      <vt:lpstr>Костеобразующие опухоли . Остеобластома.</vt:lpstr>
      <vt:lpstr>Костеобразующие опухоли . Остеогенная саркома.</vt:lpstr>
      <vt:lpstr>Костеобразующие опухоли . Остеогенная саркома.</vt:lpstr>
      <vt:lpstr>Костеобразующие опухоли . Остеогенная саркома.</vt:lpstr>
      <vt:lpstr>Костеобразующие опухоли . Остеогенная саркома.</vt:lpstr>
      <vt:lpstr>Классификация опухолей Хрящеобразующие </vt:lpstr>
      <vt:lpstr>Хрящеобразующие опухоли. Остеохондрома (остеохондроматоз). </vt:lpstr>
      <vt:lpstr>Хрящеобразующие опухоли. Остеохондрома (остеохондроматоз). </vt:lpstr>
      <vt:lpstr>Хрящеобразующие опухоли. Хондрома.</vt:lpstr>
      <vt:lpstr>Хрящеобразующие опухоли. Хондрома.</vt:lpstr>
      <vt:lpstr>Хрящеобразующие опухоли. Энхондрома . Энхондроматоз.</vt:lpstr>
      <vt:lpstr>Хрящеобразующие опухоли. Энхондрома . Энхондроматоз.</vt:lpstr>
      <vt:lpstr>Хрящеобразующие опухоли. Хондробластома.</vt:lpstr>
      <vt:lpstr>Хрящеобразующие опухоли. Хондробластома.</vt:lpstr>
      <vt:lpstr>Хрящеобразующие опухоли. Хондромиксоидная фиброма.</vt:lpstr>
      <vt:lpstr>Хрящеобразующие опухоли. Хондромиксоидная фиброма.</vt:lpstr>
      <vt:lpstr>Хондросаркома. Хрящеобразующие опухоли. </vt:lpstr>
      <vt:lpstr>Хондросаркома. Хрящеобразующие опухоли. </vt:lpstr>
      <vt:lpstr>Классификация опухолей Соединительнотканные опухоли </vt:lpstr>
      <vt:lpstr>Неоссифицирующая фиброма. Соединительнотканные  опухоли.</vt:lpstr>
      <vt:lpstr>Неоссифицирующая фиброма Соединительнотканные  опухоли.</vt:lpstr>
      <vt:lpstr>Неоссифицирующая фиброма. Соединительнотканные  опухоли.</vt:lpstr>
      <vt:lpstr>Ксантофиброма. Соединительнотканные  опухоли.</vt:lpstr>
      <vt:lpstr>Ксантофиброма. Соединительнотканные  опухоли.</vt:lpstr>
      <vt:lpstr>Ксантофиброма. Соединительнотканные  опухоли.</vt:lpstr>
      <vt:lpstr>Злокачественная фиброзная гистиоцитома. Соединительнотканные  опухоли.</vt:lpstr>
      <vt:lpstr>Злокачественная фиброзная гистиоцитома. Соединительнотканные  опухоли.</vt:lpstr>
      <vt:lpstr>Фибросаркома . Соединительнотканные  опухоли.</vt:lpstr>
      <vt:lpstr>Гигантоклеточные опухоли – GCT. </vt:lpstr>
      <vt:lpstr>Гигантоклеточные опухоли – GCT. </vt:lpstr>
      <vt:lpstr>Гигантоклеточные опухоли </vt:lpstr>
      <vt:lpstr>Гигантоклеточные опухоли </vt:lpstr>
      <vt:lpstr>Сосудистые опухоли</vt:lpstr>
      <vt:lpstr>Опухоли костномозговой ткани</vt:lpstr>
      <vt:lpstr>Опухоли костномозговой ткани. Гистиоцитоз из клеток Лангерганса </vt:lpstr>
      <vt:lpstr>Саркома Юинга. Опухоли костномозговой ткани</vt:lpstr>
      <vt:lpstr>Саркома Юинга. Опухоли костномозговой ткани</vt:lpstr>
      <vt:lpstr>Саркома Юинга. Опухоли костномозговой ткани</vt:lpstr>
      <vt:lpstr>Опухоли .Системный подход.</vt:lpstr>
      <vt:lpstr>Опухоли .Системный подход .</vt:lpstr>
      <vt:lpstr>Опухоли .Системный подход</vt:lpstr>
      <vt:lpstr>Опухоли.Системный подход.Зона перехода</vt:lpstr>
      <vt:lpstr>Опухоли.Системный подход.Зона перехода</vt:lpstr>
      <vt:lpstr>Системный подход .Возраст.</vt:lpstr>
      <vt:lpstr>Системный подход. Периостальная реакция. </vt:lpstr>
      <vt:lpstr>Системный подход. Периостальная реакция. </vt:lpstr>
      <vt:lpstr>Системный подход. Агрессивная периостальная реакция. </vt:lpstr>
      <vt:lpstr>Системный подход. Разрушение коркового слоя .</vt:lpstr>
      <vt:lpstr>Системный подход.Деструкция кортикса.</vt:lpstr>
      <vt:lpstr>Системный подход. Деструкция кортикса.</vt:lpstr>
      <vt:lpstr>Опухоли.Системный подход.</vt:lpstr>
      <vt:lpstr>Опухоли системный подход. Место-нахождение. </vt:lpstr>
      <vt:lpstr>Опухоли системный подход. Локализация </vt:lpstr>
      <vt:lpstr>Опухоли системный подход. Матрикс.</vt:lpstr>
      <vt:lpstr>Опухоли системный подход. Матрикс.</vt:lpstr>
      <vt:lpstr>Опухоли системный подход. Распространенность</vt:lpstr>
      <vt:lpstr>Опухоли системный подход. Поражения позвоночника</vt:lpstr>
      <vt:lpstr>Опухоли системный подход. Поражения стопы</vt:lpstr>
      <vt:lpstr>Системный подход .Алфавитный указатель опухолей.</vt:lpstr>
      <vt:lpstr>Остеосаркома. Не думайте , что опухоли костей редкость ! </vt:lpstr>
      <vt:lpstr>Остеохондоматоз. Не думайте , что опухоли костей редкость ! </vt:lpstr>
      <vt:lpstr>Компактная остеома. Не думайте , что опухоли костей редкость !</vt:lpstr>
      <vt:lpstr>Не думайте , что остеомиелит- редкость!</vt:lpstr>
      <vt:lpstr>Не думайте , что в вашей практике  врожденный сифилис не встретится!</vt:lpstr>
      <vt:lpstr>Инструкция по применению презентации: -Начинаем с конца: слайд 79… -Объяснения терминов ищем в начале: слайд3-32 -Слайды 34-78 для умных+ храним в заначку.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doikova_katya@list.ru</dc:creator>
  <cp:lastModifiedBy>Катерина Михайлівна Дойкова</cp:lastModifiedBy>
  <cp:revision>241</cp:revision>
  <dcterms:created xsi:type="dcterms:W3CDTF">2018-02-28T10:33:41Z</dcterms:created>
  <dcterms:modified xsi:type="dcterms:W3CDTF">2021-10-07T12:42:46Z</dcterms:modified>
</cp:coreProperties>
</file>