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3" r:id="rId2"/>
    <p:sldId id="529" r:id="rId3"/>
    <p:sldId id="312" r:id="rId4"/>
    <p:sldId id="256" r:id="rId5"/>
    <p:sldId id="257" r:id="rId6"/>
    <p:sldId id="264" r:id="rId7"/>
    <p:sldId id="530" r:id="rId8"/>
    <p:sldId id="265" r:id="rId9"/>
    <p:sldId id="531" r:id="rId10"/>
    <p:sldId id="258" r:id="rId11"/>
    <p:sldId id="259" r:id="rId12"/>
    <p:sldId id="262" r:id="rId13"/>
    <p:sldId id="532" r:id="rId14"/>
    <p:sldId id="533" r:id="rId15"/>
    <p:sldId id="534" r:id="rId16"/>
    <p:sldId id="535" r:id="rId17"/>
    <p:sldId id="536" r:id="rId18"/>
    <p:sldId id="537" r:id="rId19"/>
    <p:sldId id="446" r:id="rId20"/>
    <p:sldId id="300" r:id="rId21"/>
    <p:sldId id="304" r:id="rId22"/>
    <p:sldId id="538" r:id="rId23"/>
    <p:sldId id="462" r:id="rId24"/>
    <p:sldId id="539" r:id="rId25"/>
    <p:sldId id="540" r:id="rId26"/>
    <p:sldId id="542" r:id="rId27"/>
    <p:sldId id="54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00261-021-03072-1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00276-013-1229-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1535A-9EEB-416D-8288-D244CB07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uk-UA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КЛІНІЧНІ ВИПАДКИ  ПІДКОВОПОДІБНОЇ НИРКИ, АСОЦІЙОВАНОЇ З АОРТО-МЕЗЕНТЕРІАЛЬНИМ КОНФЛІКТОМ.</a:t>
            </a:r>
            <a:endParaRPr lang="ru-UA" sz="2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D64E02-6588-4486-BF1D-019957F7269A}"/>
              </a:ext>
            </a:extLst>
          </p:cNvPr>
          <p:cNvSpPr txBox="1"/>
          <p:nvPr/>
        </p:nvSpPr>
        <p:spPr>
          <a:xfrm>
            <a:off x="4944862" y="4296792"/>
            <a:ext cx="632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 М. Дойкова,</a:t>
            </a:r>
            <a:r>
              <a:rPr lang="uk-UA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 В.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Стоєва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І.О. Крупнік,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О.М.Діус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211061-B17A-4D5C-8673-E76603F76D0E}"/>
              </a:ext>
            </a:extLst>
          </p:cNvPr>
          <p:cNvSpPr txBox="1"/>
          <p:nvPr/>
        </p:nvSpPr>
        <p:spPr>
          <a:xfrm>
            <a:off x="2237173" y="5326602"/>
            <a:ext cx="7066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Одеса.</a:t>
            </a:r>
          </a:p>
          <a:p>
            <a:pPr algn="ctr"/>
            <a:r>
              <a:rPr lang="ru-RU" dirty="0"/>
              <a:t>17 вересня 2021р.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13141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6D283A-6CDC-44A5-8E74-9C5F30CCEF8D}"/>
              </a:ext>
            </a:extLst>
          </p:cNvPr>
          <p:cNvSpPr/>
          <p:nvPr/>
        </p:nvSpPr>
        <p:spPr>
          <a:xfrm>
            <a:off x="168677" y="701336"/>
            <a:ext cx="11315852" cy="83304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теми: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зв’язку з високою питомою вагою вроджених вад розвитку при патології сечової системи у роботі наведено аналіз клінічного випадку комбінації підковоподібної нирки з перехресною клубовою ектопією додаткової ниркової артерії, що ускладнено аорто-мезентеріальним конфліктом. На даному етапі вивчення сполучених вад розвитку сечовивідних шляхів окремо потребує обговорення питання їх класифікації, а також детального дослідження можливих ризиків та пов'язаних із ними ускладнень.  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Ціль: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Продемонструвати доцільність удосконалення протоколу КТ- обстеження пацієнтів з підковоподібної ниркою для виявлення ускладнень та супутньої патології судин і кишкового тракту.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90491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6D283A-6CDC-44A5-8E74-9C5F30CCEF8D}"/>
              </a:ext>
            </a:extLst>
          </p:cNvPr>
          <p:cNvSpPr/>
          <p:nvPr/>
        </p:nvSpPr>
        <p:spPr>
          <a:xfrm>
            <a:off x="435006" y="337351"/>
            <a:ext cx="11514338" cy="866134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еред усіх вад розвитку розповсюдженість вроджених аномалій нирок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300" dirty="0"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складає 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13-40 % 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 цьому 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частота вад розподілу нирок 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приблизно коливається у діапазоні 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 14 до 16.5% 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Завдяки розвитку променевих методів дослідження і своєчасному проведенню пренатального скринінгу  останнім часом кількість виявлення аномалій нирок і сечовивідних шляхів (CAKUT -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congenital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anomalies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kidney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urinary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tract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значно зросла і добігає 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9,3–24% серед </a:t>
            </a:r>
            <a:r>
              <a:rPr lang="uk-UA" sz="23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пренатально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виявлених вроджених дефектів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контексті сучасних тенденцій серед причин виникнення хронічної хвороби нирок із втратою ниркової функції найчастішими (у </a:t>
            </a:r>
            <a:r>
              <a:rPr lang="uk-UA" sz="23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40–50% </a:t>
            </a:r>
            <a:r>
              <a:rPr lang="uk-UA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випадків) виявляються саме вроджені вади розвитку </a:t>
            </a:r>
            <a:r>
              <a:rPr lang="uk-UA" sz="23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300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81107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8402EF-46FE-4B94-A3F3-86882FDDD5EA}"/>
              </a:ext>
            </a:extLst>
          </p:cNvPr>
          <p:cNvSpPr/>
          <p:nvPr/>
        </p:nvSpPr>
        <p:spPr>
          <a:xfrm rot="10800000" flipV="1">
            <a:off x="71019" y="-357763"/>
            <a:ext cx="1148770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4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Вади розвитку сечовивідних шляхів </a:t>
            </a:r>
          </a:p>
          <a:p>
            <a:pPr marL="285750" indent="-285750">
              <a:buFontTx/>
              <a:buChar char="-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Агенезія. 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Г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іпоплазія.</a:t>
            </a:r>
          </a:p>
          <a:p>
            <a:pPr marL="285750" indent="-285750">
              <a:buFontTx/>
              <a:buChar char="-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ультикістозна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диспластична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нирка.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олікістоз нирок.</a:t>
            </a:r>
          </a:p>
          <a:p>
            <a:pPr marL="285750" indent="-285750">
              <a:buFontTx/>
              <a:buChar char="-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істопія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(у тому числі і перехресна).</a:t>
            </a:r>
          </a:p>
          <a:p>
            <a:pPr marL="285750" indent="-285750">
              <a:buFontTx/>
              <a:buChar char="-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альротація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розподілу нирок.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ивертикул чашечок.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одвоєння збиральної системи нирок.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роджена обструкція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сечовідниково-міхурового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співусття.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Е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ктопія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сечовідників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ретероцеллє. </a:t>
            </a:r>
          </a:p>
          <a:p>
            <a:pPr algn="ctr"/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 класифікацією Н. А. </a:t>
            </a:r>
            <a:r>
              <a:rPr lang="uk-UA" sz="24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Лопаткіної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(1975, 1987) визначають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-    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судин нирок.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кількості нирок.</a:t>
            </a:r>
          </a:p>
          <a:p>
            <a:pPr marL="285750" indent="-285750">
              <a:buFontTx/>
              <a:buChar char="-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Аномалії розподілу нирок.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розмірів нирок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розташування нирок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структури нирок.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номалії форми нирок.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  Поєднані аномалії нирок 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68939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A32396-F7F5-4690-9492-A94723BAEEC8}"/>
              </a:ext>
            </a:extLst>
          </p:cNvPr>
          <p:cNvSpPr/>
          <p:nvPr/>
        </p:nvSpPr>
        <p:spPr>
          <a:xfrm>
            <a:off x="1091953" y="1091953"/>
            <a:ext cx="8913181" cy="411632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 розповсюдженою аномалією розподілу нирок є підковоподібна нирка 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Діти з такою аномалією потребують обов’язкового генетичного обстеження, бо приблизно у 20% пацієнтів з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трисомією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18-й хромосоми  зустрічається підковоподібна нирка 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Характерно, що підковоподібна нирка зустрічається у жінок втричі рідше, ніж у чоловіків 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84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734BD5-80C5-42C9-A906-EFF9DC442865}"/>
              </a:ext>
            </a:extLst>
          </p:cNvPr>
          <p:cNvSpPr/>
          <p:nvPr/>
        </p:nvSpPr>
        <p:spPr>
          <a:xfrm>
            <a:off x="6096001" y="1873188"/>
            <a:ext cx="5882936" cy="415498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uk-UA" sz="24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перше </a:t>
            </a:r>
            <a:r>
              <a:rPr lang="uk-UA" sz="2400" b="1" i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діагностована</a:t>
            </a:r>
            <a:r>
              <a:rPr lang="uk-UA" sz="24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аномалія розвитку СВС.</a:t>
            </a:r>
          </a:p>
          <a:p>
            <a:endParaRPr lang="uk-UA" sz="2400" b="1" i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П. 17 років. </a:t>
            </a: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реконструкція МС КТ з контрастуванням в артеріальній фазі.</a:t>
            </a:r>
          </a:p>
          <a:p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Підковоподібна нирка. </a:t>
            </a: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Поєднання нижніх полюсів.</a:t>
            </a: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Широкий перешийок розташовано на рівні L4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1AA72E-2A85-478F-98B4-E10254EBD73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9" y="1610506"/>
            <a:ext cx="5388746" cy="49004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726CA0-537D-4935-BE5E-90E68407A840}"/>
              </a:ext>
            </a:extLst>
          </p:cNvPr>
          <p:cNvSpPr txBox="1"/>
          <p:nvPr/>
        </p:nvSpPr>
        <p:spPr>
          <a:xfrm>
            <a:off x="213064" y="142043"/>
            <a:ext cx="9685538" cy="1200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Серед аномалій порушення розподілу нирок визначають аномалії часткового злиття, наприклад, 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підковоподібна нирка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перехресно злита ектопія, а також аномалії повного злиття, як-то тазова нирка.</a:t>
            </a:r>
          </a:p>
        </p:txBody>
      </p:sp>
    </p:spTree>
    <p:extLst>
      <p:ext uri="{BB962C8B-B14F-4D97-AF65-F5344CB8AC3E}">
        <p14:creationId xmlns:p14="http://schemas.microsoft.com/office/powerpoint/2010/main" val="143086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734BD5-80C5-42C9-A906-EFF9DC442865}"/>
              </a:ext>
            </a:extLst>
          </p:cNvPr>
          <p:cNvSpPr/>
          <p:nvPr/>
        </p:nvSpPr>
        <p:spPr>
          <a:xfrm>
            <a:off x="5397623" y="1633491"/>
            <a:ext cx="6581314" cy="261610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В. 5 років.</a:t>
            </a:r>
            <a:b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реконструкція МС КТ з контрастуванням в артеріальній фазі. 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Перехресно злита ектопія нирок. Права нирка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ектопічно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розташована зліва від хребта (перетинаючи середню лінію), злита з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ортотопічною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контрлатеральною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лівою ниркою.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Перешийок розташовано на рівні L3. Обидві нирки ротовані вперед, миски спрямовані догори.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726CA0-537D-4935-BE5E-90E68407A840}"/>
              </a:ext>
            </a:extLst>
          </p:cNvPr>
          <p:cNvSpPr txBox="1"/>
          <p:nvPr/>
        </p:nvSpPr>
        <p:spPr>
          <a:xfrm>
            <a:off x="213064" y="142043"/>
            <a:ext cx="9685538" cy="1200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Серед аномалій порушення розподілу нирок визначають аномалії часткового злиття, наприклад, підковоподібна нирка, 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перехресно злита ектопія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а також аномалії повного злиття, як-то тазова нирка.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B9F3B5-6CBD-4320-B3CF-90FF4D4F1D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3" y="1544475"/>
            <a:ext cx="4932149" cy="47054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82F36B-8C36-4299-8D5E-D379BE68F31A}"/>
              </a:ext>
            </a:extLst>
          </p:cNvPr>
          <p:cNvSpPr txBox="1"/>
          <p:nvPr/>
        </p:nvSpPr>
        <p:spPr>
          <a:xfrm>
            <a:off x="5486399" y="4669654"/>
            <a:ext cx="6492537" cy="190821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народилася у результаті індукованої вагітності (застосування репродуктивної технології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ICSI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у термін 39 тижнів шляхом кесарського розтину.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Спадковий анамнез по захворюванням сечової системи не обтяжений.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0317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AF66F-C228-4680-B079-BB64BCAAD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H="1" flipV="1">
            <a:off x="230818" y="3897297"/>
            <a:ext cx="6862439" cy="2876364"/>
          </a:xfrm>
          <a:ln>
            <a:solidFill>
              <a:srgbClr val="FFFF00"/>
            </a:solidFill>
          </a:ln>
        </p:spPr>
        <p:txBody>
          <a:bodyPr/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В. 5 років. 3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реконструкція МС КТ з контрастуванням в артеріальній фазі. </a:t>
            </a:r>
            <a:b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Перехресно злита ектопія нирок.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 нирок у порівнянні з віковою нормою достовірно не змінено, спільний розмір  12.8 см. Ворота обох мисок (</a:t>
            </a:r>
            <a:r>
              <a:rPr lang="uk-UA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сині стрілки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ротовані вперед. Попереду в від воріт нирок інтимно розташована 12-пала кишка (</a:t>
            </a:r>
            <a:r>
              <a:rPr lang="uk-UA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червоні стрілки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31B5E2-E8FE-4BFD-8403-2CB76C6D872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302" y="102095"/>
            <a:ext cx="4867922" cy="54375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5724C1-9604-455B-8BA5-06F3EAF267BF}"/>
              </a:ext>
            </a:extLst>
          </p:cNvPr>
          <p:cNvSpPr txBox="1"/>
          <p:nvPr/>
        </p:nvSpPr>
        <p:spPr>
          <a:xfrm>
            <a:off x="319595" y="186430"/>
            <a:ext cx="6773661" cy="37548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анамнезі рецидивна інфекція сечової системи, загострення якої супроводжується больовим, сечовим та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дизурічним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синдромами. Бактеріологічне дослідження сечі виявляє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Coli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діагностичному титрі, у зв’язку з чим дитина періодично отримує курси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протирецидивної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антимікробної терапії.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проведенні планових УЗ – досліджень задокументовано ниркову агенезію праворуч.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Показанням для проведення КТ було встановлення анатомо-функціональних причин повторних інфекції СВС. </a:t>
            </a: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66416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AF66F-C228-4680-B079-BB64BCAAD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H="1" flipV="1">
            <a:off x="266331" y="5406501"/>
            <a:ext cx="11833934" cy="1367160"/>
          </a:xfrm>
          <a:ln>
            <a:solidFill>
              <a:srgbClr val="FFFF00"/>
            </a:solidFill>
          </a:ln>
        </p:spPr>
        <p:txBody>
          <a:bodyPr/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В. 5 років. 3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реконструкція МС КТ з контрастуванням в артеріальній фазі.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Перехресно злита ектопія нирок.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 нирок у порівнянні з віковою нормою достовірно не змінено, спільний розмір  12.8 см. </a:t>
            </a:r>
            <a:b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Попереду в від воріт нирок інтимно розташована 12-пала кишка (</a:t>
            </a:r>
            <a:r>
              <a:rPr lang="uk-UA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червоні стрілки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EE5654-EF61-4570-867D-28B0295D50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316" y="0"/>
            <a:ext cx="5054353" cy="54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5724C1-9604-455B-8BA5-06F3EAF267BF}"/>
              </a:ext>
            </a:extLst>
          </p:cNvPr>
          <p:cNvSpPr txBox="1"/>
          <p:nvPr/>
        </p:nvSpPr>
        <p:spPr>
          <a:xfrm>
            <a:off x="150921" y="226373"/>
            <a:ext cx="6400799" cy="477053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 обстеженні дитини слід звертати увагу на те, що </a:t>
            </a:r>
            <a:r>
              <a:rPr lang="uk-UA" sz="22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аномалії розподілу нирок часто можуть поєднуватися з патологією ротації, міграції та кровопостачанням.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Часто вони стають неочікуваною знахідкою під час планового обстеження і довгим часом не корегуються, що може призводити до ускладнень і створювати певні труднощі при хірургічних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втручаннях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позачеревному просторі.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Такі аномалії часто поєднуються із іншими структурно-функціональними дефектами кишкового тракту, серцево-судинної і кісткової систем.</a:t>
            </a: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8109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A1A5DB56-1126-40EA-8909-84F70AC5A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431" y="328474"/>
            <a:ext cx="11558726" cy="6185866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Підковоподібна нирка 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наслідком порушення ембріогенезу нирок до початку їх внутрішньоутробної ротації.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Дана аномалія демонструє злиття нижніх (частіше) або верхніх полюсів нирок при збереженні двох функціонально незалежних органів.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Миски і сечоводів завжди розташовані попереду від перешийка між нирками, що ускладнює витік сечі, робить потенційно можливим розвиток гідронефрозу і (або) сечокам’яної хвороби.</a:t>
            </a:r>
            <a:endParaRPr lang="ru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більшості пацієнтів розвиток захворювання обумовлено порушенням відтоку сечі, що обумовлено перетином сечоводів перешийком нирок.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Аномальна архітектоніка судин підковоподібної нирки також створює умови для розвитку патологічних порушень. Частіш за все - це ішемія перешийку.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Значно рідше можна бачити наслідки дістопії ниркових артерії, як у наданому випадку.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25186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FD5E70-2359-4F0E-8A92-0569816913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8" y="178095"/>
            <a:ext cx="4930066" cy="512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2DE6B2-E61B-4951-8B55-C23979C0328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526" y="178094"/>
            <a:ext cx="5427216" cy="5121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574883-7CC7-4337-A474-11099125450E}"/>
              </a:ext>
            </a:extLst>
          </p:cNvPr>
          <p:cNvSpPr txBox="1"/>
          <p:nvPr/>
        </p:nvSpPr>
        <p:spPr>
          <a:xfrm>
            <a:off x="387658" y="5628443"/>
            <a:ext cx="11526175" cy="1200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П. 17 років. 3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реконструкція МС КТ з контрастуванням в артеріальній фазі.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Підковоподібна нирка.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Поєднання нижніх полюсів. Білими стрілками відмічені права і ліва ниркові артерії. Від правої сумісної клубової артерії відходить додаткова ниркова артерії (чорні стрілки), яка прямує до воріт лівої нирки, що перешкоджає відтоку сечі.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4220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818132-4DC0-4461-B89C-4E289AA1AD39}"/>
              </a:ext>
            </a:extLst>
          </p:cNvPr>
          <p:cNvSpPr/>
          <p:nvPr/>
        </p:nvSpPr>
        <p:spPr>
          <a:xfrm>
            <a:off x="124287" y="0"/>
            <a:ext cx="11736279" cy="313932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наведеному клінічному випадку пацієнтка звернулась у лікарню зі скаргами на нападоподібний розлитий біль у верхніх квадрантах черевної порожнини, що турбує її періодично протягом 3 років, не купується медикаментозно і проходить самостійно. Напад не супроводжується підвищенням температури тіла, патологічними змінами сечового осаду.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Абдомінальний больовий синдром, найчастіше розцінювався як функціональна патологія травної системи, що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відтерміновує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діагностичні, так і лікувальні заходи.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мірі зростання дитини анатомічні особливості можуть стати причиною виникнення серйозних функціональних зрушень органів, які мають спільну топографію.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КТ-дослідження з контрастуванням органів черевної порожнини виявили особливості, що відіграють безпосередню роль у виникненні клінічних ознак хвороби.</a:t>
            </a:r>
          </a:p>
          <a:p>
            <a:r>
              <a:rPr lang="uk-UA" dirty="0">
                <a:latin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1D83C1-21EB-4BEA-BC65-441615CC7AF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248" y="3269139"/>
            <a:ext cx="7347752" cy="32422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0DF26D-194D-4E5F-BA24-7E3FEB620BDE}"/>
              </a:ext>
            </a:extLst>
          </p:cNvPr>
          <p:cNvSpPr txBox="1"/>
          <p:nvPr/>
        </p:nvSpPr>
        <p:spPr>
          <a:xfrm>
            <a:off x="124287" y="3429000"/>
            <a:ext cx="4563123" cy="350865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П. 17 років.  Підковоподібна нирка. Аксіальний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скан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КТ. Пізня артеріальна фаза. </a:t>
            </a: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Перешийок підковоподібної нирки розташований попереду від аорти (</a:t>
            </a:r>
            <a:r>
              <a:rPr lang="uk-UA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червона стрілка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Дистанція між аортою і верхньою мезентеріальною артерією цілком зайнята перешийком.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4164334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818132-4DC0-4461-B89C-4E289AA1AD39}"/>
              </a:ext>
            </a:extLst>
          </p:cNvPr>
          <p:cNvSpPr/>
          <p:nvPr/>
        </p:nvSpPr>
        <p:spPr>
          <a:xfrm>
            <a:off x="213063" y="149451"/>
            <a:ext cx="11620871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ранніх строках дізембріогенезу можуть з’являтися порушення взаємо-розташування нирок з органами кишкового тракту, які поступово із віком тільки погіршують функціональний стан цих органів.</a:t>
            </a:r>
            <a:r>
              <a:rPr lang="uk-UA" sz="2000" dirty="0">
                <a:latin typeface="Times New Roman" panose="02020603050405020304" pitchFamily="18" charset="0"/>
              </a:rPr>
              <a:t> </a:t>
            </a:r>
            <a:endParaRPr lang="uk-UA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A884AF-2A4F-4BBF-964D-6694304732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3" y="1123025"/>
            <a:ext cx="6533152" cy="38632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CAA11C-E363-49E6-92AF-B8C27A257004}"/>
              </a:ext>
            </a:extLst>
          </p:cNvPr>
          <p:cNvSpPr txBox="1"/>
          <p:nvPr/>
        </p:nvSpPr>
        <p:spPr>
          <a:xfrm>
            <a:off x="7102136" y="1225118"/>
            <a:ext cx="4838330" cy="27699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П. 17 років.  Підковоподібна нирка. Аксіальний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скан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КТ. Пізня артеріальна фаза. </a:t>
            </a:r>
          </a:p>
          <a:p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Перешийок підковоподібної нирки тисне на нижню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мезентеріальну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артерію (</a:t>
            </a:r>
            <a:r>
              <a:rPr lang="uk-UA" sz="20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синя стрілка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зміщує її уперед і наближає до верхньої мезентеріальної артерії (</a:t>
            </a:r>
            <a:r>
              <a:rPr lang="uk-UA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жовта стрілка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Аорта відмічена червоною літерою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362455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818132-4DC0-4461-B89C-4E289AA1AD39}"/>
              </a:ext>
            </a:extLst>
          </p:cNvPr>
          <p:cNvSpPr/>
          <p:nvPr/>
        </p:nvSpPr>
        <p:spPr>
          <a:xfrm>
            <a:off x="213063" y="149451"/>
            <a:ext cx="11620871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ранніх строках дізембріогенезу можуть з’являтися порушення взаємо-розташування нирок з органами кишкового тракту, які поступово із віком тільки погіршують функціональний стан цих органів.</a:t>
            </a:r>
            <a:r>
              <a:rPr lang="uk-UA" sz="2000" dirty="0">
                <a:latin typeface="Times New Roman" panose="02020603050405020304" pitchFamily="18" charset="0"/>
              </a:rPr>
              <a:t> </a:t>
            </a:r>
            <a:endParaRPr lang="uk-UA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CAA11C-E363-49E6-92AF-B8C27A257004}"/>
              </a:ext>
            </a:extLst>
          </p:cNvPr>
          <p:cNvSpPr txBox="1"/>
          <p:nvPr/>
        </p:nvSpPr>
        <p:spPr>
          <a:xfrm>
            <a:off x="6729274" y="1225118"/>
            <a:ext cx="5211192" cy="544764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Дівчинка П. 17 років. </a:t>
            </a:r>
            <a:r>
              <a:rPr lang="uk-UA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Підковоподібна нирка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Аксіальний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скан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КТ. Пізня артеріальна фаза.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Розширення проксимального відділу 12-палої кишки (</a:t>
            </a:r>
            <a:r>
              <a:rPr lang="uk-UA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червоні стрілки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на рівні максимального зближення верхньої і нижньої мезентеріальних артерій.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Відстань між аортою і верхньою мезентеріальною артерією різко звужена.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12-пала кишка проходить між нижньою і верхньою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мезентеріальними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артеріями, які, мов ножиці, здавлюють її у самій вузькій частині, викликаючи розширення у проксимальній частині і спадання у дистальній.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Виникає періодичний високий ілеус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D31A6-C327-49DF-8AD7-27E1B5C0D1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02" y="1053889"/>
            <a:ext cx="6237229" cy="43614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85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608B5-CDA4-4A24-9CBE-18B763A0737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6" y="219999"/>
            <a:ext cx="9657956" cy="53906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F73594-4138-4F35-8E37-4EE08BEC0C02}"/>
              </a:ext>
            </a:extLst>
          </p:cNvPr>
          <p:cNvSpPr txBox="1"/>
          <p:nvPr/>
        </p:nvSpPr>
        <p:spPr>
          <a:xfrm>
            <a:off x="479394" y="5477523"/>
            <a:ext cx="11336785" cy="182101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П. 17 років.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Підковоподібна нирка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Мультипланарні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реконструкції КТ. Пізня артеріальна фаза.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Гастростаз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(фіолетові стрілки). Проксимальна частина 12-палої кишки розширена (червоні стрілки).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Мальротація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правої половини підковоподібної нирки.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96718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73594-4138-4F35-8E37-4EE08BEC0C02}"/>
              </a:ext>
            </a:extLst>
          </p:cNvPr>
          <p:cNvSpPr txBox="1"/>
          <p:nvPr/>
        </p:nvSpPr>
        <p:spPr>
          <a:xfrm>
            <a:off x="328474" y="5308847"/>
            <a:ext cx="11487705" cy="139108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П. 17 років.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Підковоподібна нирка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Мультипланарні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реконструкції КТ. Пізня артеріальна фаза.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Розширена частина проксимального відділу 12-палої кишки (червона стрілка) інтимно межує з правою ниркою, оказуючи тиск на її миску (синя стрілка), погіршуючи умови витоку сечі.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232140-9446-4ED7-850B-166BEDDA34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50" y="71021"/>
            <a:ext cx="8919852" cy="5145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133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73594-4138-4F35-8E37-4EE08BEC0C02}"/>
              </a:ext>
            </a:extLst>
          </p:cNvPr>
          <p:cNvSpPr txBox="1"/>
          <p:nvPr/>
        </p:nvSpPr>
        <p:spPr>
          <a:xfrm>
            <a:off x="142041" y="5013975"/>
            <a:ext cx="11833935" cy="181248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В. 5 років. Сагітальний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КТ.  Пізня артеріальна фаза Перехресно злита ектопія нирок.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Відстань між черевним стволом (синя стрілка) і верхньою мезентеріальною артерією (червона стрілка) мінімальна, кут відходження від аорти  верхньою мезентеріальною артерії 8</a:t>
            </a:r>
            <a:r>
              <a:rPr lang="uk-UA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Клініка з боку кишкового тракту відсутня.</a:t>
            </a:r>
            <a:endParaRPr lang="ru-UA" sz="1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4D9BC6-D0EE-456A-8ACF-F2735C8C75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6" y="159103"/>
            <a:ext cx="5089864" cy="4854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9B5B62-B37B-47CD-B8E4-EDD935B1663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78" y="159103"/>
            <a:ext cx="4332303" cy="4854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672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73594-4138-4F35-8E37-4EE08BEC0C02}"/>
              </a:ext>
            </a:extLst>
          </p:cNvPr>
          <p:cNvSpPr txBox="1"/>
          <p:nvPr/>
        </p:nvSpPr>
        <p:spPr>
          <a:xfrm>
            <a:off x="0" y="133165"/>
            <a:ext cx="10528917" cy="87889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Клініка з боку кишкового тракту відсутня.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Але знаючи про таку особливість розташування судин у дитини, треба ретельно дослідити  особливості верхнього кишкового тракту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0B419D-FA87-453D-A5F2-0A3A01DA12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1" y="1130039"/>
            <a:ext cx="8601671" cy="48091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642B8D-DC89-4019-9A99-2EC0F55289B9}"/>
              </a:ext>
            </a:extLst>
          </p:cNvPr>
          <p:cNvSpPr txBox="1"/>
          <p:nvPr/>
        </p:nvSpPr>
        <p:spPr>
          <a:xfrm>
            <a:off x="8930935" y="1130039"/>
            <a:ext cx="3089429" cy="47209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Потовщення слизової оболонки препілоричного відділу шлунку (червоні стрілки) можна трактувати як ранні ознаки гастриту. 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зважаючи на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відсутность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клініки гастриту ця дівчинка 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повинна бути під наглядом гастроентеролога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E0FFB4-849F-4DC7-92C6-0BC7C367D971}"/>
              </a:ext>
            </a:extLst>
          </p:cNvPr>
          <p:cNvSpPr txBox="1"/>
          <p:nvPr/>
        </p:nvSpPr>
        <p:spPr>
          <a:xfrm>
            <a:off x="168676" y="6223247"/>
            <a:ext cx="11558726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В. 5 років. Мультіпланарні реконструкції КТ у аксіальній, сагітальній і корональній проекціях. Пізня артеріальна фаза.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26645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D12F11-0212-4FA9-AFFF-7761AC208589}"/>
              </a:ext>
            </a:extLst>
          </p:cNvPr>
          <p:cNvSpPr txBox="1"/>
          <p:nvPr/>
        </p:nvSpPr>
        <p:spPr>
          <a:xfrm>
            <a:off x="436228" y="201336"/>
            <a:ext cx="9932890" cy="96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0385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достовірної оцінки евакуаторної функції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пацієнтів з підковоподібною ниркою потрібно послідовно виконувати дослідження </a:t>
            </a:r>
            <a:r>
              <a:rPr lang="uk-UA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спині і на животі.</a:t>
            </a:r>
            <a:endParaRPr lang="ru-UA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3F009A-499E-469F-8884-51C5941A2599}"/>
              </a:ext>
            </a:extLst>
          </p:cNvPr>
          <p:cNvSpPr txBox="1"/>
          <p:nvPr/>
        </p:nvSpPr>
        <p:spPr>
          <a:xfrm>
            <a:off x="115410" y="5149248"/>
            <a:ext cx="10932891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0385" algn="just"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П. 17 років. Підковоподібна нирка. 3-D реконструкція КТ. Послідовно виконані екскреторна фаза на спині (А) і на животі (В).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spcAft>
                <a:spcPts val="800"/>
              </a:spcAft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Відсутність контрасту у правому сечоводі.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spcAft>
                <a:spcPts val="800"/>
              </a:spcAft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Наявність контрасту у правому і лівому сечоводах.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083293-CF85-4F47-B71C-36B01805D57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161" y="1167626"/>
            <a:ext cx="3657599" cy="4048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B73943-E16D-4AE4-92D8-F1518BFAF24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93" y="1134228"/>
            <a:ext cx="4323425" cy="4048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1916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34089A-E2C6-43E2-93C7-68B28649DF00}"/>
              </a:ext>
            </a:extLst>
          </p:cNvPr>
          <p:cNvSpPr/>
          <p:nvPr/>
        </p:nvSpPr>
        <p:spPr>
          <a:xfrm>
            <a:off x="1677879" y="1376039"/>
            <a:ext cx="9037469" cy="4465133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 детальну інформацію можна отримати при застосуванні 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МІР і МРR реконструкції,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дозволяють детальніше оцінити умови витоку сечі у всіх проекціях одномиттєво, дослідити сечоводи протягом всієї (або більшості) довжини. Переваги порівняння відтоку сечі на спині і на животі дозволяє виявити достовірні анатомічні і фізіологічні обставини можливих обструкцій і 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повинні завжди застосовуватися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пацієнтів з підковоподібними нирками.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402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6EDF52-D334-4DF4-A3D9-E97EC6C687F0}"/>
              </a:ext>
            </a:extLst>
          </p:cNvPr>
          <p:cNvSpPr/>
          <p:nvPr/>
        </p:nvSpPr>
        <p:spPr>
          <a:xfrm rot="10800000" flipV="1">
            <a:off x="142042" y="3821472"/>
            <a:ext cx="4749554" cy="261610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indent="540385"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П. 17 років. Підковоподібна нирка. МІР і МРR реконструкції КТ. Екскреторна фаза.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spcAft>
                <a:spcPts val="800"/>
              </a:spcAft>
            </a:pPr>
            <a:r>
              <a:rPr lang="uk-UA" sz="1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на животі.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 контрасту у правому сечоводі.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spcAft>
                <a:spcPts val="800"/>
              </a:spcAft>
            </a:pPr>
            <a:r>
              <a:rPr lang="uk-UA" sz="1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на спині</a:t>
            </a:r>
            <a:r>
              <a:rPr lang="uk-UA" sz="1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Відсутність контрасту у правому сечоводі.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C9B8BF-D9DC-4D86-A3C7-E8ACDC3F983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99"/>
            <a:ext cx="6480699" cy="3262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E1D969-19D5-4C85-8343-5D2F21A68B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71" y="3346692"/>
            <a:ext cx="6909787" cy="3511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802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8FE260-3F93-4C38-9309-14CEAC796508}"/>
              </a:ext>
            </a:extLst>
          </p:cNvPr>
          <p:cNvSpPr txBox="1"/>
          <p:nvPr/>
        </p:nvSpPr>
        <p:spPr>
          <a:xfrm>
            <a:off x="1251751" y="1233996"/>
            <a:ext cx="10014012" cy="378565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Важливою рентгенологічною ознакою порушення виділення сечі при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звищенні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внутрішньо мискового тиску є </a:t>
            </a:r>
            <a:r>
              <a:rPr lang="uk-UA" sz="24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мисково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-медулярний рефлюкс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 стан, який виникає через раптове підвищення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внутрішньомискового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тиску через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форнікальні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(розрив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форнікса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та/або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тубулярні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(потрапляння вмісту миски в ниркову тканину по збірним канальцям) причини, може сприяти проникненню інфікованої сечі в ниркову тканину і призводити до розвитку пієлонефриту, або викликати склероз ниркової паренхіми.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Наявність означеного феномену </a:t>
            </a: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доцільно досліджувати у екскреторній фазі  КТ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1947139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929CF6-F0AE-48F0-A68B-AB5CC8996A22}"/>
              </a:ext>
            </a:extLst>
          </p:cNvPr>
          <p:cNvSpPr/>
          <p:nvPr/>
        </p:nvSpPr>
        <p:spPr>
          <a:xfrm>
            <a:off x="5051394" y="1"/>
            <a:ext cx="5335480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FF00"/>
              </a:solidFill>
            </a:endParaRPr>
          </a:p>
          <a:p>
            <a:pPr indent="540385"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Дівчинка П. 17 років. Підковоподібна нирка. Аксіальні скани КТ. Екскреторна фаза на спині.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Мисково-медулярний рефлюкс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(червоні стрілки).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9A7F4B-9CCD-434A-9B0A-84941E300E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22520" cy="318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3FC495-3CC0-4F40-8346-5913843A405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3307523"/>
            <a:ext cx="4922520" cy="331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64BA03-AA7C-4316-AF6C-E4715B7A2C8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651" y="3307524"/>
            <a:ext cx="5006340" cy="3314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51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929CF6-F0AE-48F0-A68B-AB5CC8996A22}"/>
              </a:ext>
            </a:extLst>
          </p:cNvPr>
          <p:cNvSpPr/>
          <p:nvPr/>
        </p:nvSpPr>
        <p:spPr>
          <a:xfrm>
            <a:off x="1003177" y="292963"/>
            <a:ext cx="9960745" cy="636263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FFFF00"/>
              </a:solidFill>
            </a:endParaRP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uk-UA" sz="24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Висновки.</a:t>
            </a:r>
            <a:endParaRPr lang="ru-UA" sz="2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Відсутність настороженості і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неспецифічністі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клінічних проявів аорто-мезентерільного синдрому у вигляді больового синдрому неясної етіології призводять  до несвоєчасного призначення  КТ. 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підозрою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аномалії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нирок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недостатньо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УЗ-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анотомічних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подальшому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можуть привести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патологічних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боку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тракту.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Перевагами КТ–діагностики при дослідженні дітей з аномаліями нирок є можливість комплексної оцінки анатомічних і функціональних проявів патології нирок, співвідношення сусідніх органів і судин ще на доклінічному етапі. 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Перевагами КТ–реконструкцій при проведені обстеження є можливість достовірної візуалізації виявленої для спілкування з лікарями-суміжниками.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781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929CF6-F0AE-48F0-A68B-AB5CC8996A22}"/>
              </a:ext>
            </a:extLst>
          </p:cNvPr>
          <p:cNvSpPr/>
          <p:nvPr/>
        </p:nvSpPr>
        <p:spPr>
          <a:xfrm>
            <a:off x="816747" y="177553"/>
            <a:ext cx="11239130" cy="638444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FFFF00"/>
              </a:solidFill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 використаної літератури </a:t>
            </a:r>
            <a:endParaRPr lang="ru-UA" sz="2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Козинова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О. В.,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Шехтман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М.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Аномалии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мочевыводящих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путей //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Гинекология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2010. – № 12 (4). – С. 40-44.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 M.,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Bhojwani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J. P.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Percutaneous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nephrolithotomy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anomalies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ectopia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rotation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hypoplasia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pelvicalyceal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aberration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uniformity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heterogeneity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J.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Endourol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2009; –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23 (4): 609-614.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Трапезникова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Ф.,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Уренков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 Б.,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Дутов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 В.,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Подойницын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 А.,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 Е.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лечения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пациентов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мочекаменной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болезнью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аномалийных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почек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Урология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2009. – № 6. – C. 3-7,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Клиническая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визуальная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ред. Демидова В. Н.,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Затикян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Е. П. – М.: 2001. – 2 (6). – С. 175.,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Урология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ред. Н. А.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Лопаткина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М.: ГЭОТАР-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2009. – С. 1024.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Vivante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Hwang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D.Y.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Single-gene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congenital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anomalies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urinary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(CAKUT)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Pediatr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Nephrol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2014; 29: 4: 695–704.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Daw-Yang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Dworschak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G.C.,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Mutations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dominant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disease-causing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clarify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congenital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anomalies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urinary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2014; 85: 6: 1429–1433.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698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929CF6-F0AE-48F0-A68B-AB5CC8996A22}"/>
              </a:ext>
            </a:extLst>
          </p:cNvPr>
          <p:cNvSpPr/>
          <p:nvPr/>
        </p:nvSpPr>
        <p:spPr>
          <a:xfrm>
            <a:off x="408373" y="727969"/>
            <a:ext cx="10129421" cy="555196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FFFF00"/>
              </a:solidFill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 використаної літератури </a:t>
            </a:r>
            <a:endParaRPr lang="ru-UA" sz="2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Лопаткин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 А., Люлько А. В.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Аномалии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мочеполовой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К.: Здоров’я, 1987. – 414 с.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Kubihal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Razik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Sharma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Unveiling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confusion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anomalies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role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imaging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Abdom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(2021). 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https://doi.org/10.1007/s00261-021-03072-1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Lippe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Geffner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 E.,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Dietrich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R. B.,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Boechat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 I.,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Kangarloo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Turner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syndrome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imaging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141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Pediatrics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1988; 82: 852-856. 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Виор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М.П., Сантос Ф. Нормальное и патологическое развитие почек. В кн.: Детская нефрология. Под ред.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Лойманна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Цыгина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А.Н., Саркисяна А.А. М.: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Литтера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2010; 23-27 [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MP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Santos 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Normalnoe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patologicheskoe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razvitie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pochek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Detskaya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nefrologiya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Pod red.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Lojmanna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Cygina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Sarkisyana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M: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Littera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2010; 23-27]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Лопаткин Н.А. Аномалии развития почек, мочевых путей и мужских половых органов.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Урология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2013; 147-210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87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929CF6-F0AE-48F0-A68B-AB5CC8996A22}"/>
              </a:ext>
            </a:extLst>
          </p:cNvPr>
          <p:cNvSpPr/>
          <p:nvPr/>
        </p:nvSpPr>
        <p:spPr>
          <a:xfrm>
            <a:off x="1003177" y="905521"/>
            <a:ext cx="9197266" cy="388997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FFFF00"/>
              </a:solidFill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 використаної літератури </a:t>
            </a:r>
            <a:endParaRPr lang="ru-UA" sz="2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Glodny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Petersen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Hofmann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KJ,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Schenk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Herwig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Trieb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fusion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anomalies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revisited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clinical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radiological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209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crossed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fused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ectopia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horseshoe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BJU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2009 Jan;103(2):224–35.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Natsis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Piagkou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Skotsimara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Horseshoe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review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anatomy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pathology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Surg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36, 517–526 (2014). 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https://doi.org/10.1007/s00276-013-1229-7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 A.,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Ghiculete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 A.,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Shockwave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R. J.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lithotripsy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horseshoe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kidney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determinants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success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J.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Endourol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2011;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25 (3): 487-493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89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5916</TotalTime>
  <Words>2549</Words>
  <Application>Microsoft Office PowerPoint</Application>
  <PresentationFormat>Широкоэкранный</PresentationFormat>
  <Paragraphs>146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Calibri</vt:lpstr>
      <vt:lpstr>Century Gothic</vt:lpstr>
      <vt:lpstr>Times New Roman</vt:lpstr>
      <vt:lpstr>TimesNewRomanPSMT</vt:lpstr>
      <vt:lpstr>Wingdings</vt:lpstr>
      <vt:lpstr>Wingdings 3</vt:lpstr>
      <vt:lpstr>Ион</vt:lpstr>
      <vt:lpstr>КЛІНІЧНІ ВИПАДКИ  ПІДКОВОПОДІБНОЇ НИРКИ, АСОЦІЙОВАНОЇ З АОРТО-МЕЗЕНТЕРІАЛЬНИМ КОНФЛІКТОМ.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Дівчинка В. 5 років. 3-D реконструкція МС КТ з контрастуванням в артеріальній фазі.  Перехресно злита ектопія нирок. Розмір нирок у порівнянні з віковою нормою достовірно не змінено, спільний розмір  12.8 см. Ворота обох мисок (сині стрілки) ротовані вперед. Попереду в від воріт нирок інтимно розташована 12-пала кишка (червоні стрілки).   </vt:lpstr>
      <vt:lpstr>Дівчинка В. 5 років. 3-D реконструкція МС КТ з контрастуванням в артеріальній фазі. Перехресно злита ектопія нирок. Розмір нирок у порівнянні з віковою нормою достовірно не змінено, спільний розмір  12.8 см.  Попереду в від воріт нирок інтимно розташована 12-пала кишка (червоні стрілки).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Катерина Михайлівна Дойкова</dc:creator>
  <cp:lastModifiedBy>Катерина Михайлівна Дойкова</cp:lastModifiedBy>
  <cp:revision>300</cp:revision>
  <dcterms:created xsi:type="dcterms:W3CDTF">2021-03-09T08:46:21Z</dcterms:created>
  <dcterms:modified xsi:type="dcterms:W3CDTF">2021-09-12T08:39:43Z</dcterms:modified>
</cp:coreProperties>
</file>