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6" r:id="rId9"/>
    <p:sldId id="268" r:id="rId10"/>
    <p:sldId id="271" r:id="rId11"/>
    <p:sldId id="272" r:id="rId12"/>
    <p:sldId id="273" r:id="rId13"/>
    <p:sldId id="275" r:id="rId14"/>
    <p:sldId id="276" r:id="rId15"/>
    <p:sldId id="277" r:id="rId16"/>
    <p:sldId id="278" r:id="rId17"/>
    <p:sldId id="292" r:id="rId18"/>
    <p:sldId id="289" r:id="rId19"/>
    <p:sldId id="281" r:id="rId20"/>
    <p:sldId id="282" r:id="rId21"/>
    <p:sldId id="283" r:id="rId22"/>
    <p:sldId id="284" r:id="rId23"/>
    <p:sldId id="285" r:id="rId24"/>
    <p:sldId id="290" r:id="rId25"/>
    <p:sldId id="291" r:id="rId26"/>
    <p:sldId id="293" r:id="rId27"/>
    <p:sldId id="286" r:id="rId28"/>
    <p:sldId id="287" r:id="rId29"/>
    <p:sldId id="294" r:id="rId30"/>
    <p:sldId id="295" r:id="rId31"/>
    <p:sldId id="302" r:id="rId32"/>
    <p:sldId id="297" r:id="rId33"/>
    <p:sldId id="298" r:id="rId34"/>
    <p:sldId id="300" r:id="rId35"/>
    <p:sldId id="304" r:id="rId36"/>
    <p:sldId id="337" r:id="rId37"/>
    <p:sldId id="338" r:id="rId38"/>
    <p:sldId id="305" r:id="rId39"/>
    <p:sldId id="306" r:id="rId40"/>
    <p:sldId id="319" r:id="rId41"/>
    <p:sldId id="307" r:id="rId42"/>
    <p:sldId id="309" r:id="rId43"/>
    <p:sldId id="315" r:id="rId44"/>
    <p:sldId id="316" r:id="rId45"/>
    <p:sldId id="314" r:id="rId46"/>
    <p:sldId id="321" r:id="rId47"/>
    <p:sldId id="322" r:id="rId48"/>
    <p:sldId id="336" r:id="rId49"/>
    <p:sldId id="313" r:id="rId50"/>
    <p:sldId id="311" r:id="rId51"/>
    <p:sldId id="331" r:id="rId52"/>
    <p:sldId id="332" r:id="rId53"/>
    <p:sldId id="333" r:id="rId54"/>
    <p:sldId id="334" r:id="rId55"/>
    <p:sldId id="318" r:id="rId56"/>
    <p:sldId id="323" r:id="rId57"/>
    <p:sldId id="324" r:id="rId58"/>
    <p:sldId id="325" r:id="rId59"/>
    <p:sldId id="326" r:id="rId60"/>
    <p:sldId id="327" r:id="rId61"/>
    <p:sldId id="329" r:id="rId62"/>
    <p:sldId id="339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hyperlink" Target="https://ru.wikipedia.org/wiki/%D0%A7%D0%B5%D1%80%D0%B5%D0%BF" TargetMode="External"/><Relationship Id="rId2" Type="http://schemas.openxmlformats.org/officeDocument/2006/relationships/hyperlink" Target="https://ru.wikipedia.org/wiki/%D0%A0%D0%B5%D0%BD%D1%82%D0%B3%D0%B5%D0%BD%D0%BE%D0%BB%D0%BE%D0%B3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F%D0%BE%D0%B7%D0%B2%D0%BE%D0%BD%D0%BE%D1%87%D0%BD%D0%B8%D0%BA" TargetMode="External"/><Relationship Id="rId5" Type="http://schemas.openxmlformats.org/officeDocument/2006/relationships/hyperlink" Target="https://ru.wikipedia.org/wiki/%D0%9B%D0%B8%D0%BD%D0%B5%D0%B9%D0%BD%D0%B0%D1%8F_%D1%82%D0%BE%D0%BC%D0%BE%D0%B3%D1%80%D0%B0%D1%84%D0%B8%D1%8F" TargetMode="Externa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5%D0%B0%D1%83%D0%BD%D1%81%D1%84%D0%B8%D0%BB%D0%B4,_%D0%93%D0%BE%D0%B4%D1%84%D1%80%D0%B8" TargetMode="External"/><Relationship Id="rId2" Type="http://schemas.openxmlformats.org/officeDocument/2006/relationships/hyperlink" Target="https://ru.wikipedia.org/wiki/1972_%D0%B3%D0%BE%D0%B4_%D0%B2_%D0%BD%D0%B0%D1%83%D0%BA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hyperlink" Target="https://ru.wikipedia.org/wiki/%D0%9D%D0%BE%D0%B1%D0%B5%D0%BB%D0%B5%D0%B2%D1%81%D0%BA%D0%B0%D1%8F_%D0%BF%D1%80%D0%B5%D0%BC%D0%B8%D1%8F" TargetMode="External"/><Relationship Id="rId4" Type="http://schemas.openxmlformats.org/officeDocument/2006/relationships/hyperlink" Target="https://ru.wikipedia.org/wiki/%D0%9A%D0%BE%D1%80%D0%BC%D0%B0%D0%BA,_%D0%90%D0%BB%D0%BB%D0%B0%D0%BD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5632" y="864973"/>
            <a:ext cx="10346725" cy="2454876"/>
          </a:xfrm>
        </p:spPr>
        <p:txBody>
          <a:bodyPr/>
          <a:lstStyle/>
          <a:p>
            <a:r>
              <a:rPr lang="uk-UA" sz="5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Фізико-технічні основи променевої діагностики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24582" y="5433134"/>
            <a:ext cx="5267418" cy="1424866"/>
          </a:xfrm>
        </p:spPr>
        <p:txBody>
          <a:bodyPr>
            <a:normAutofit/>
          </a:bodyPr>
          <a:lstStyle/>
          <a:p>
            <a:r>
              <a:rPr lang="ru-RU" sz="1600" dirty="0"/>
              <a:t>Дойкова Е.М.</a:t>
            </a:r>
            <a:endParaRPr lang="uk-UA" sz="1600" dirty="0"/>
          </a:p>
          <a:p>
            <a:r>
              <a:rPr lang="ru-RU" sz="1600" dirty="0"/>
              <a:t>Ас. </a:t>
            </a:r>
            <a:r>
              <a:rPr lang="ru-RU" sz="1600" dirty="0" err="1"/>
              <a:t>Кафедри</a:t>
            </a:r>
            <a:r>
              <a:rPr lang="ru-RU" sz="1600" dirty="0"/>
              <a:t> променевої діагностики , терапії ,радіаційної медицини та онкології, ОНМедУ</a:t>
            </a:r>
            <a:endParaRPr lang="uk-UA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3D23B5-F5EE-4370-95BA-9E3E497B4EA9}"/>
              </a:ext>
            </a:extLst>
          </p:cNvPr>
          <p:cNvSpPr txBox="1"/>
          <p:nvPr/>
        </p:nvSpPr>
        <p:spPr>
          <a:xfrm>
            <a:off x="3586579" y="3755254"/>
            <a:ext cx="4119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/>
              <a:t>Одеса- 2021</a:t>
            </a: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2439372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74142"/>
            <a:ext cx="9766515" cy="1013254"/>
          </a:xfrm>
        </p:spPr>
        <p:txBody>
          <a:bodyPr/>
          <a:lstStyle/>
          <a:p>
            <a:r>
              <a:rPr lang="ru-RU" altLang="uk-UA" sz="4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ІСТОРІЯ ПРОМЕНЕВОЇ ДІАГНОСТИКИ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367481"/>
            <a:ext cx="11150473" cy="4880919"/>
          </a:xfrm>
        </p:spPr>
        <p:txBody>
          <a:bodyPr>
            <a:noAutofit/>
          </a:bodyPr>
          <a:lstStyle/>
          <a:p>
            <a:r>
              <a:rPr lang="ru-RU" altLang="uk-UA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1895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–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рентгенівскі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(Х)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промені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(Рентген)</a:t>
            </a:r>
          </a:p>
          <a:p>
            <a:r>
              <a:rPr lang="ru-RU" altLang="uk-UA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1896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– природно-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фонова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радіоактивність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(Беккерель)</a:t>
            </a:r>
          </a:p>
          <a:p>
            <a:r>
              <a:rPr lang="ru-RU" altLang="uk-UA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1946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–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явище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магнітного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резонансу (</a:t>
            </a:r>
            <a:r>
              <a:rPr lang="en-US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Bloch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</a:t>
            </a:r>
            <a:r>
              <a:rPr lang="en-US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Purcell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  <a:p>
            <a:r>
              <a:rPr lang="ru-RU" altLang="uk-UA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1950 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–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сонографія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і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радіонуклідні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методи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поширено на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кліничну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практику</a:t>
            </a:r>
          </a:p>
          <a:p>
            <a:r>
              <a:rPr lang="ru-RU" altLang="uk-UA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1972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- КТ (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Хаунсфілд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і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Кормак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  <a:p>
            <a:r>
              <a:rPr lang="ru-RU" altLang="uk-UA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1982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- МРТ (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Лотербур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Дамадьян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і </a:t>
            </a:r>
            <a:r>
              <a:rPr lang="ru-RU" altLang="uk-UA" sz="3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Мансфілд</a:t>
            </a:r>
            <a:r>
              <a:rPr lang="ru-RU" altLang="uk-UA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87928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443" y="123568"/>
            <a:ext cx="7472391" cy="939113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ПРОМЕНІ І ХВИЛІ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557" y="1153298"/>
            <a:ext cx="11154032" cy="5436972"/>
          </a:xfrm>
        </p:spPr>
        <p:txBody>
          <a:bodyPr>
            <a:normAutofit fontScale="92500" lnSpcReduction="10000"/>
          </a:bodyPr>
          <a:lstStyle/>
          <a:p>
            <a:r>
              <a:rPr lang="ru-RU" altLang="uk-UA" sz="1800" i="1" dirty="0" err="1"/>
              <a:t>Іонізуюче</a:t>
            </a:r>
            <a:r>
              <a:rPr lang="ru-RU" altLang="uk-UA" sz="1800" i="1" dirty="0"/>
              <a:t> випромінювання</a:t>
            </a:r>
            <a:r>
              <a:rPr lang="ru-RU" altLang="uk-UA" sz="1800" dirty="0"/>
              <a:t> – це </a:t>
            </a:r>
            <a:r>
              <a:rPr lang="ru-RU" altLang="uk-UA" sz="1800" dirty="0" err="1"/>
              <a:t>потік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зарядженихабо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нейтральних</a:t>
            </a:r>
            <a:r>
              <a:rPr lang="ru-RU" altLang="uk-UA" sz="1800" dirty="0"/>
              <a:t> </a:t>
            </a:r>
            <a:r>
              <a:rPr lang="ru-RU" altLang="uk-UA" sz="1800" dirty="0" err="1"/>
              <a:t>часток</a:t>
            </a:r>
            <a:r>
              <a:rPr lang="ru-RU" altLang="uk-UA" sz="1800" dirty="0"/>
              <a:t> і  </a:t>
            </a:r>
            <a:r>
              <a:rPr lang="ru-RU" altLang="uk-UA" sz="1800" dirty="0" err="1"/>
              <a:t>квантів</a:t>
            </a:r>
            <a:r>
              <a:rPr lang="ru-RU" altLang="uk-UA" sz="1800" dirty="0"/>
              <a:t> </a:t>
            </a:r>
            <a:r>
              <a:rPr lang="ru-RU" altLang="uk-UA" dirty="0" err="1"/>
              <a:t>електромагнітного</a:t>
            </a:r>
            <a:r>
              <a:rPr lang="ru-RU" altLang="uk-UA" dirty="0"/>
              <a:t> випромінювання, </a:t>
            </a:r>
            <a:r>
              <a:rPr lang="ru-RU" altLang="uk-UA" dirty="0" err="1"/>
              <a:t>проходження</a:t>
            </a:r>
            <a:r>
              <a:rPr lang="ru-RU" altLang="uk-UA" dirty="0"/>
              <a:t> </a:t>
            </a:r>
            <a:r>
              <a:rPr lang="ru-RU" altLang="uk-UA" dirty="0" err="1"/>
              <a:t>яких</a:t>
            </a:r>
            <a:r>
              <a:rPr lang="ru-RU" altLang="uk-UA" dirty="0"/>
              <a:t> </a:t>
            </a:r>
            <a:r>
              <a:rPr lang="ru-RU" altLang="uk-UA" dirty="0" err="1"/>
              <a:t>крізь</a:t>
            </a:r>
            <a:r>
              <a:rPr lang="ru-RU" altLang="uk-UA" dirty="0"/>
              <a:t> </a:t>
            </a:r>
            <a:r>
              <a:rPr lang="ru-RU" altLang="uk-UA" dirty="0" err="1"/>
              <a:t>речовину</a:t>
            </a:r>
            <a:r>
              <a:rPr lang="ru-RU" altLang="uk-UA" dirty="0"/>
              <a:t> </a:t>
            </a:r>
            <a:r>
              <a:rPr lang="ru-RU" altLang="uk-UA" dirty="0" err="1"/>
              <a:t>призводить</a:t>
            </a:r>
            <a:r>
              <a:rPr lang="ru-RU" altLang="uk-UA" dirty="0"/>
              <a:t> до </a:t>
            </a:r>
            <a:r>
              <a:rPr lang="ru-RU" altLang="uk-UA" dirty="0" err="1"/>
              <a:t>іонізації</a:t>
            </a:r>
            <a:r>
              <a:rPr lang="ru-RU" altLang="uk-UA" dirty="0"/>
              <a:t> і </a:t>
            </a:r>
            <a:r>
              <a:rPr lang="ru-RU" altLang="uk-UA" dirty="0" err="1"/>
              <a:t>збужденню</a:t>
            </a:r>
            <a:r>
              <a:rPr lang="ru-RU" altLang="uk-UA" dirty="0"/>
              <a:t> </a:t>
            </a:r>
            <a:r>
              <a:rPr lang="ru-RU" altLang="uk-UA" dirty="0" err="1"/>
              <a:t>атомів</a:t>
            </a:r>
            <a:r>
              <a:rPr lang="ru-RU" altLang="uk-UA" dirty="0"/>
              <a:t> або  молекул </a:t>
            </a:r>
            <a:r>
              <a:rPr lang="ru-RU" altLang="uk-UA" dirty="0" err="1"/>
              <a:t>середовища</a:t>
            </a:r>
            <a:r>
              <a:rPr lang="ru-RU" altLang="uk-UA" dirty="0"/>
              <a:t>. </a:t>
            </a:r>
          </a:p>
          <a:p>
            <a:r>
              <a:rPr lang="ru-RU" altLang="uk-UA" i="1" dirty="0" err="1"/>
              <a:t>Іонізуюче</a:t>
            </a:r>
            <a:r>
              <a:rPr lang="ru-RU" altLang="uk-UA" i="1" dirty="0"/>
              <a:t> випромінювання</a:t>
            </a:r>
            <a:r>
              <a:rPr lang="ru-RU" altLang="uk-UA" dirty="0"/>
              <a:t> </a:t>
            </a:r>
            <a:r>
              <a:rPr lang="ru-RU" altLang="uk-UA" dirty="0" err="1"/>
              <a:t>виникає</a:t>
            </a:r>
            <a:r>
              <a:rPr lang="ru-RU" altLang="uk-UA" dirty="0"/>
              <a:t> в наслідок  </a:t>
            </a:r>
            <a:r>
              <a:rPr lang="ru-RU" altLang="uk-UA" dirty="0" err="1"/>
              <a:t>природніх</a:t>
            </a:r>
            <a:r>
              <a:rPr lang="ru-RU" altLang="uk-UA" dirty="0"/>
              <a:t> або </a:t>
            </a:r>
            <a:r>
              <a:rPr lang="ru-RU" altLang="uk-UA" dirty="0" err="1"/>
              <a:t>штучних</a:t>
            </a:r>
            <a:r>
              <a:rPr lang="ru-RU" altLang="uk-UA" dirty="0"/>
              <a:t> </a:t>
            </a:r>
            <a:r>
              <a:rPr lang="ru-RU" altLang="uk-UA" dirty="0" err="1"/>
              <a:t>радіоактивних</a:t>
            </a:r>
            <a:r>
              <a:rPr lang="ru-RU" altLang="uk-UA" dirty="0"/>
              <a:t> </a:t>
            </a:r>
            <a:r>
              <a:rPr lang="ru-RU" altLang="uk-UA" dirty="0" err="1"/>
              <a:t>розпадів</a:t>
            </a:r>
            <a:r>
              <a:rPr lang="ru-RU" altLang="uk-UA" dirty="0"/>
              <a:t> </a:t>
            </a:r>
            <a:r>
              <a:rPr lang="ru-RU" altLang="uk-UA" dirty="0" err="1"/>
              <a:t>речовини</a:t>
            </a:r>
            <a:r>
              <a:rPr lang="ru-RU" altLang="uk-UA" dirty="0"/>
              <a:t>, </a:t>
            </a:r>
            <a:r>
              <a:rPr lang="ru-RU" altLang="uk-UA" dirty="0" err="1"/>
              <a:t>ядерних</a:t>
            </a:r>
            <a:r>
              <a:rPr lang="ru-RU" altLang="uk-UA" dirty="0"/>
              <a:t> </a:t>
            </a:r>
            <a:r>
              <a:rPr lang="ru-RU" altLang="uk-UA" dirty="0" err="1"/>
              <a:t>реакцій</a:t>
            </a:r>
            <a:r>
              <a:rPr lang="ru-RU" altLang="uk-UA" dirty="0"/>
              <a:t> </a:t>
            </a:r>
            <a:r>
              <a:rPr lang="ru-RU" altLang="uk-UA" dirty="0" err="1"/>
              <a:t>розподілу</a:t>
            </a:r>
            <a:r>
              <a:rPr lang="ru-RU" altLang="uk-UA" dirty="0"/>
              <a:t> у реакторах, </a:t>
            </a:r>
            <a:r>
              <a:rPr lang="ru-RU" altLang="uk-UA" dirty="0" err="1"/>
              <a:t>ядерних</a:t>
            </a:r>
            <a:r>
              <a:rPr lang="ru-RU" altLang="uk-UA" dirty="0"/>
              <a:t> </a:t>
            </a:r>
            <a:r>
              <a:rPr lang="ru-RU" altLang="uk-UA" dirty="0" err="1"/>
              <a:t>вибухів</a:t>
            </a:r>
            <a:r>
              <a:rPr lang="ru-RU" altLang="uk-UA" dirty="0"/>
              <a:t> і  де-</a:t>
            </a:r>
            <a:r>
              <a:rPr lang="ru-RU" altLang="uk-UA" dirty="0" err="1"/>
              <a:t>яких</a:t>
            </a:r>
            <a:r>
              <a:rPr lang="ru-RU" altLang="uk-UA" dirty="0"/>
              <a:t> </a:t>
            </a:r>
            <a:r>
              <a:rPr lang="ru-RU" altLang="uk-UA" dirty="0" err="1"/>
              <a:t>фізичних</a:t>
            </a:r>
            <a:r>
              <a:rPr lang="ru-RU" altLang="uk-UA" dirty="0"/>
              <a:t> процесів у  </a:t>
            </a:r>
            <a:r>
              <a:rPr lang="ru-RU" altLang="uk-UA" dirty="0" err="1"/>
              <a:t>космосі</a:t>
            </a:r>
            <a:r>
              <a:rPr lang="ru-RU" altLang="uk-UA" dirty="0"/>
              <a:t>.</a:t>
            </a:r>
          </a:p>
          <a:p>
            <a:r>
              <a:rPr lang="ru-RU" altLang="uk-UA" dirty="0"/>
              <a:t> </a:t>
            </a:r>
            <a:r>
              <a:rPr lang="ru-RU" altLang="uk-UA" dirty="0" err="1"/>
              <a:t>Данним</a:t>
            </a:r>
            <a:r>
              <a:rPr lang="ru-RU" altLang="uk-UA" dirty="0"/>
              <a:t> часом </a:t>
            </a:r>
            <a:r>
              <a:rPr lang="ru-RU" altLang="uk-UA" dirty="0" err="1"/>
              <a:t>відомо</a:t>
            </a:r>
            <a:r>
              <a:rPr lang="ru-RU" altLang="uk-UA" dirty="0"/>
              <a:t> </a:t>
            </a:r>
            <a:r>
              <a:rPr lang="ru-RU" altLang="uk-UA" dirty="0" err="1"/>
              <a:t>близько</a:t>
            </a:r>
            <a:r>
              <a:rPr lang="ru-RU" altLang="uk-UA" dirty="0"/>
              <a:t>  40 </a:t>
            </a:r>
            <a:r>
              <a:rPr lang="ru-RU" altLang="uk-UA" dirty="0" err="1"/>
              <a:t>природніх</a:t>
            </a:r>
            <a:r>
              <a:rPr lang="ru-RU" altLang="uk-UA" dirty="0"/>
              <a:t> і </a:t>
            </a:r>
            <a:r>
              <a:rPr lang="ru-RU" altLang="uk-UA" dirty="0" err="1"/>
              <a:t>біля</a:t>
            </a:r>
            <a:r>
              <a:rPr lang="ru-RU" altLang="uk-UA" dirty="0"/>
              <a:t>  200 </a:t>
            </a:r>
            <a:r>
              <a:rPr lang="ru-RU" altLang="uk-UA" dirty="0" err="1"/>
              <a:t>штучних</a:t>
            </a:r>
            <a:r>
              <a:rPr lang="ru-RU" altLang="uk-UA" dirty="0"/>
              <a:t> α-</a:t>
            </a:r>
            <a:r>
              <a:rPr lang="ru-RU" altLang="uk-UA" dirty="0" err="1"/>
              <a:t>активних</a:t>
            </a:r>
            <a:r>
              <a:rPr lang="ru-RU" altLang="uk-UA" dirty="0"/>
              <a:t> ядер. α-</a:t>
            </a:r>
            <a:r>
              <a:rPr lang="ru-RU" altLang="uk-UA" dirty="0" err="1"/>
              <a:t>розпад</a:t>
            </a:r>
            <a:r>
              <a:rPr lang="ru-RU" altLang="uk-UA" dirty="0"/>
              <a:t> характерен для тяжких </a:t>
            </a:r>
            <a:r>
              <a:rPr lang="ru-RU" altLang="uk-UA" dirty="0" err="1"/>
              <a:t>елементів</a:t>
            </a:r>
            <a:r>
              <a:rPr lang="ru-RU" altLang="uk-UA" dirty="0"/>
              <a:t> (уран, </a:t>
            </a:r>
            <a:r>
              <a:rPr lang="ru-RU" altLang="uk-UA" dirty="0" err="1"/>
              <a:t>торій</a:t>
            </a:r>
            <a:r>
              <a:rPr lang="ru-RU" altLang="uk-UA" dirty="0"/>
              <a:t>, </a:t>
            </a:r>
            <a:r>
              <a:rPr lang="ru-RU" altLang="uk-UA" dirty="0" err="1"/>
              <a:t>полоній</a:t>
            </a:r>
            <a:r>
              <a:rPr lang="ru-RU" altLang="uk-UA" dirty="0"/>
              <a:t>, </a:t>
            </a:r>
            <a:r>
              <a:rPr lang="ru-RU" altLang="uk-UA" dirty="0" err="1"/>
              <a:t>плутоній</a:t>
            </a:r>
            <a:r>
              <a:rPr lang="ru-RU" altLang="uk-UA" dirty="0"/>
              <a:t> ...). </a:t>
            </a:r>
          </a:p>
          <a:p>
            <a:r>
              <a:rPr lang="ru-RU" altLang="uk-UA" dirty="0"/>
              <a:t> </a:t>
            </a:r>
            <a:r>
              <a:rPr lang="ru-RU" altLang="uk-UA" dirty="0" err="1"/>
              <a:t>Усі</a:t>
            </a:r>
            <a:r>
              <a:rPr lang="ru-RU" altLang="uk-UA" dirty="0"/>
              <a:t> </a:t>
            </a:r>
            <a:r>
              <a:rPr lang="ru-RU" altLang="uk-UA" dirty="0" err="1"/>
              <a:t>іонізуючі</a:t>
            </a:r>
            <a:r>
              <a:rPr lang="ru-RU" altLang="uk-UA" dirty="0"/>
              <a:t> випромінювання за </a:t>
            </a:r>
            <a:r>
              <a:rPr lang="ru-RU" altLang="uk-UA" dirty="0" err="1"/>
              <a:t>своєю</a:t>
            </a:r>
            <a:r>
              <a:rPr lang="ru-RU" altLang="uk-UA" dirty="0"/>
              <a:t> природою </a:t>
            </a:r>
            <a:r>
              <a:rPr lang="ru-RU" altLang="uk-UA" dirty="0" err="1"/>
              <a:t>розподіляються</a:t>
            </a:r>
            <a:r>
              <a:rPr lang="ru-RU" altLang="uk-UA" dirty="0"/>
              <a:t> на </a:t>
            </a:r>
            <a:r>
              <a:rPr lang="ru-RU" altLang="uk-UA" dirty="0" err="1"/>
              <a:t>фотонні</a:t>
            </a:r>
            <a:r>
              <a:rPr lang="ru-RU" altLang="uk-UA" dirty="0"/>
              <a:t> (суть </a:t>
            </a:r>
            <a:r>
              <a:rPr lang="ru-RU" altLang="uk-UA" dirty="0" err="1"/>
              <a:t>квантові</a:t>
            </a:r>
            <a:r>
              <a:rPr lang="ru-RU" altLang="uk-UA" dirty="0"/>
              <a:t>) і </a:t>
            </a:r>
            <a:r>
              <a:rPr lang="ru-RU" altLang="uk-UA" dirty="0" err="1"/>
              <a:t>корпускулярні</a:t>
            </a:r>
            <a:r>
              <a:rPr lang="ru-RU" altLang="uk-UA" dirty="0"/>
              <a:t>. </a:t>
            </a:r>
          </a:p>
          <a:p>
            <a:r>
              <a:rPr lang="ru-RU" altLang="uk-UA" dirty="0" err="1"/>
              <a:t>Іонізуючі</a:t>
            </a:r>
            <a:r>
              <a:rPr lang="ru-RU" altLang="uk-UA" dirty="0"/>
              <a:t> випромінювання може бути  прямо або  </a:t>
            </a:r>
            <a:r>
              <a:rPr lang="ru-RU" altLang="uk-UA" dirty="0" err="1"/>
              <a:t>косвено</a:t>
            </a:r>
            <a:r>
              <a:rPr lang="ru-RU" altLang="uk-UA" dirty="0"/>
              <a:t> </a:t>
            </a:r>
            <a:r>
              <a:rPr lang="ru-RU" altLang="uk-UA" dirty="0" err="1"/>
              <a:t>іонізованих</a:t>
            </a:r>
            <a:r>
              <a:rPr lang="ru-RU" altLang="uk-UA" dirty="0"/>
              <a:t> </a:t>
            </a:r>
            <a:r>
              <a:rPr lang="ru-RU" altLang="uk-UA" dirty="0" err="1"/>
              <a:t>часток</a:t>
            </a:r>
            <a:r>
              <a:rPr lang="ru-RU" altLang="uk-UA" dirty="0"/>
              <a:t> або </a:t>
            </a:r>
            <a:r>
              <a:rPr lang="ru-RU" altLang="uk-UA" dirty="0" err="1"/>
              <a:t>суміши</a:t>
            </a:r>
            <a:r>
              <a:rPr lang="ru-RU" altLang="uk-UA" dirty="0"/>
              <a:t> обох.</a:t>
            </a:r>
          </a:p>
          <a:p>
            <a:r>
              <a:rPr lang="ru-RU" altLang="uk-UA" dirty="0"/>
              <a:t>До прямо </a:t>
            </a:r>
            <a:r>
              <a:rPr lang="ru-RU" altLang="uk-UA" dirty="0" err="1"/>
              <a:t>іонізуючих</a:t>
            </a:r>
            <a:r>
              <a:rPr lang="ru-RU" altLang="uk-UA" dirty="0"/>
              <a:t> </a:t>
            </a:r>
            <a:r>
              <a:rPr lang="ru-RU" altLang="uk-UA" dirty="0" err="1"/>
              <a:t>часток</a:t>
            </a:r>
            <a:r>
              <a:rPr lang="ru-RU" altLang="uk-UA" dirty="0"/>
              <a:t> належать частки (</a:t>
            </a:r>
            <a:r>
              <a:rPr lang="ru-RU" altLang="uk-UA" dirty="0" err="1"/>
              <a:t>електрони</a:t>
            </a:r>
            <a:r>
              <a:rPr lang="ru-RU" altLang="uk-UA" dirty="0"/>
              <a:t>, α-частки, </a:t>
            </a:r>
            <a:r>
              <a:rPr lang="ru-RU" altLang="uk-UA" dirty="0" err="1"/>
              <a:t>протони</a:t>
            </a:r>
            <a:r>
              <a:rPr lang="ru-RU" altLang="uk-UA" dirty="0"/>
              <a:t>… таке </a:t>
            </a:r>
            <a:r>
              <a:rPr lang="ru-RU" altLang="uk-UA" dirty="0" err="1"/>
              <a:t>інше</a:t>
            </a:r>
            <a:r>
              <a:rPr lang="ru-RU" altLang="uk-UA" dirty="0"/>
              <a:t>), які мають </a:t>
            </a:r>
            <a:r>
              <a:rPr lang="ru-RU" altLang="uk-UA" dirty="0" err="1"/>
              <a:t>достатню</a:t>
            </a:r>
            <a:r>
              <a:rPr lang="ru-RU" altLang="uk-UA" dirty="0"/>
              <a:t> </a:t>
            </a:r>
            <a:r>
              <a:rPr lang="ru-RU" altLang="uk-UA" dirty="0" err="1"/>
              <a:t>кінетичну</a:t>
            </a:r>
            <a:r>
              <a:rPr lang="ru-RU" altLang="uk-UA" dirty="0"/>
              <a:t> </a:t>
            </a:r>
            <a:r>
              <a:rPr lang="ru-RU" altLang="uk-UA" dirty="0" err="1"/>
              <a:t>енергію</a:t>
            </a:r>
            <a:r>
              <a:rPr lang="ru-RU" altLang="uk-UA" dirty="0"/>
              <a:t> </a:t>
            </a:r>
            <a:r>
              <a:rPr lang="ru-RU" altLang="uk-UA" dirty="0" err="1"/>
              <a:t>щодо</a:t>
            </a:r>
            <a:r>
              <a:rPr lang="ru-RU" altLang="uk-UA" dirty="0"/>
              <a:t> </a:t>
            </a:r>
            <a:r>
              <a:rPr lang="ru-RU" altLang="uk-UA" dirty="0" err="1"/>
              <a:t>здійснення</a:t>
            </a:r>
            <a:r>
              <a:rPr lang="ru-RU" altLang="uk-UA" dirty="0"/>
              <a:t> </a:t>
            </a:r>
            <a:r>
              <a:rPr lang="ru-RU" altLang="uk-UA" dirty="0" err="1"/>
              <a:t>іонізації</a:t>
            </a:r>
            <a:r>
              <a:rPr lang="ru-RU" altLang="uk-UA" dirty="0"/>
              <a:t> </a:t>
            </a:r>
            <a:r>
              <a:rPr lang="ru-RU" altLang="uk-UA" dirty="0" err="1"/>
              <a:t>атомів</a:t>
            </a:r>
            <a:r>
              <a:rPr lang="ru-RU" altLang="uk-UA" dirty="0"/>
              <a:t> шляхом </a:t>
            </a:r>
            <a:r>
              <a:rPr lang="ru-RU" altLang="uk-UA" dirty="0" err="1"/>
              <a:t>безпосереднього</a:t>
            </a:r>
            <a:r>
              <a:rPr lang="ru-RU" altLang="uk-UA" dirty="0"/>
              <a:t> </a:t>
            </a:r>
            <a:r>
              <a:rPr lang="ru-RU" altLang="uk-UA" dirty="0" err="1"/>
              <a:t>зіткнення</a:t>
            </a:r>
            <a:r>
              <a:rPr lang="ru-RU" altLang="uk-UA" dirty="0"/>
              <a:t>.</a:t>
            </a:r>
          </a:p>
          <a:p>
            <a:r>
              <a:rPr lang="ru-RU" altLang="uk-UA" dirty="0"/>
              <a:t>До </a:t>
            </a:r>
            <a:r>
              <a:rPr lang="ru-RU" altLang="uk-UA" dirty="0" err="1"/>
              <a:t>косвено</a:t>
            </a:r>
            <a:r>
              <a:rPr lang="ru-RU" altLang="uk-UA" dirty="0"/>
              <a:t> </a:t>
            </a:r>
            <a:r>
              <a:rPr lang="ru-RU" altLang="uk-UA" dirty="0" err="1"/>
              <a:t>іонізуючих</a:t>
            </a:r>
            <a:r>
              <a:rPr lang="ru-RU" altLang="uk-UA" dirty="0"/>
              <a:t> </a:t>
            </a:r>
            <a:r>
              <a:rPr lang="ru-RU" altLang="uk-UA" dirty="0" err="1"/>
              <a:t>часток</a:t>
            </a:r>
            <a:r>
              <a:rPr lang="ru-RU" altLang="uk-UA" dirty="0"/>
              <a:t> належать </a:t>
            </a:r>
            <a:r>
              <a:rPr lang="ru-RU" altLang="uk-UA" dirty="0" err="1"/>
              <a:t>незарядженіе</a:t>
            </a:r>
            <a:r>
              <a:rPr lang="ru-RU" altLang="uk-UA" dirty="0"/>
              <a:t> частки (</a:t>
            </a:r>
            <a:r>
              <a:rPr lang="ru-RU" altLang="uk-UA" dirty="0" err="1"/>
              <a:t>нейтрони</a:t>
            </a:r>
            <a:r>
              <a:rPr lang="ru-RU" altLang="uk-UA" dirty="0"/>
              <a:t>, </a:t>
            </a:r>
            <a:r>
              <a:rPr lang="ru-RU" altLang="uk-UA" dirty="0" err="1"/>
              <a:t>кванти</a:t>
            </a:r>
            <a:r>
              <a:rPr lang="ru-RU" altLang="uk-UA" dirty="0"/>
              <a:t> …таке </a:t>
            </a:r>
            <a:r>
              <a:rPr lang="ru-RU" altLang="uk-UA" dirty="0" err="1"/>
              <a:t>інше</a:t>
            </a:r>
            <a:r>
              <a:rPr lang="ru-RU" altLang="uk-UA" dirty="0"/>
              <a:t>.), які </a:t>
            </a:r>
            <a:r>
              <a:rPr lang="ru-RU" altLang="uk-UA" dirty="0" err="1"/>
              <a:t>викликають</a:t>
            </a:r>
            <a:r>
              <a:rPr lang="ru-RU" altLang="uk-UA" dirty="0"/>
              <a:t> </a:t>
            </a:r>
            <a:r>
              <a:rPr lang="ru-RU" altLang="uk-UA" dirty="0" err="1"/>
              <a:t>іонізацію</a:t>
            </a:r>
            <a:r>
              <a:rPr lang="ru-RU" altLang="uk-UA" dirty="0"/>
              <a:t> через </a:t>
            </a:r>
            <a:r>
              <a:rPr lang="ru-RU" altLang="uk-UA" dirty="0" err="1"/>
              <a:t>вторинні</a:t>
            </a:r>
            <a:r>
              <a:rPr lang="ru-RU" altLang="uk-UA" dirty="0"/>
              <a:t> </a:t>
            </a:r>
            <a:r>
              <a:rPr lang="ru-RU" altLang="uk-UA" dirty="0" err="1"/>
              <a:t>об’екти</a:t>
            </a:r>
            <a:r>
              <a:rPr lang="ru-RU" altLang="uk-UA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2122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362" y="222422"/>
            <a:ext cx="8296175" cy="1178108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ПРОМЕНІ І ХВИЛІ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1978" y="1235676"/>
            <a:ext cx="10989276" cy="5012723"/>
          </a:xfrm>
        </p:spPr>
        <p:txBody>
          <a:bodyPr>
            <a:normAutofit fontScale="70000" lnSpcReduction="20000"/>
          </a:bodyPr>
          <a:lstStyle/>
          <a:p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Г</a:t>
            </a:r>
            <a:r>
              <a:rPr lang="uk-UA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амма</a:t>
            </a:r>
            <a:r>
              <a:rPr 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-промені: </a:t>
            </a:r>
            <a:r>
              <a:rPr lang="uk-UA" sz="2400" b="1" dirty="0"/>
              <a:t>10-</a:t>
            </a:r>
            <a:r>
              <a:rPr lang="ru-RU" sz="2400" baseline="30000" dirty="0"/>
              <a:t>15</a:t>
            </a:r>
            <a:r>
              <a:rPr lang="ru-RU" sz="2400" dirty="0"/>
              <a:t> </a:t>
            </a:r>
            <a:r>
              <a:rPr lang="uk-UA" sz="2400" dirty="0"/>
              <a:t>м - 10-</a:t>
            </a:r>
            <a:r>
              <a:rPr lang="ru-RU" sz="2400" baseline="30000" dirty="0"/>
              <a:t>13 </a:t>
            </a:r>
            <a:r>
              <a:rPr lang="uk-UA" sz="2400" dirty="0"/>
              <a:t>м. Формуються </a:t>
            </a:r>
            <a:r>
              <a:rPr lang="uk-UA" sz="2400" dirty="0" err="1"/>
              <a:t>ядерными</a:t>
            </a:r>
            <a:r>
              <a:rPr lang="uk-UA" sz="2400" dirty="0"/>
              <a:t> переходами збуджених </a:t>
            </a:r>
            <a:r>
              <a:rPr lang="uk-UA" sz="2400" dirty="0" err="1"/>
              <a:t>ядер</a:t>
            </a:r>
            <a:r>
              <a:rPr lang="ru-RU" altLang="uk-UA" sz="2400" dirty="0"/>
              <a:t> . Це </a:t>
            </a:r>
            <a:r>
              <a:rPr lang="ru-RU" altLang="uk-UA" sz="2400" dirty="0" err="1"/>
              <a:t>електромагнітні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опромінювання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високих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энергій</a:t>
            </a:r>
            <a:r>
              <a:rPr lang="ru-RU" altLang="uk-UA" sz="2400" dirty="0"/>
              <a:t> , має </a:t>
            </a:r>
            <a:r>
              <a:rPr lang="ru-RU" altLang="uk-UA" sz="2400" dirty="0" err="1"/>
              <a:t>велику</a:t>
            </a:r>
            <a:r>
              <a:rPr lang="ru-RU" altLang="uk-UA" sz="2400" dirty="0"/>
              <a:t> проникаючу </a:t>
            </a:r>
            <a:r>
              <a:rPr lang="ru-RU" altLang="uk-UA" sz="2400" dirty="0" err="1"/>
              <a:t>здатність</a:t>
            </a:r>
            <a:r>
              <a:rPr lang="uk-UA" sz="2400" dirty="0"/>
              <a:t>-</a:t>
            </a:r>
            <a:r>
              <a:rPr lang="ru-RU" altLang="uk-UA" sz="2400" dirty="0"/>
              <a:t> </a:t>
            </a:r>
            <a:r>
              <a:rPr lang="ru-RU" altLang="uk-UA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радіонуклідне</a:t>
            </a:r>
            <a:r>
              <a:rPr lang="ru-RU" alt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altLang="uk-UA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доследження</a:t>
            </a:r>
            <a:r>
              <a:rPr lang="uk-UA" sz="2400" dirty="0"/>
              <a:t>.</a:t>
            </a:r>
          </a:p>
          <a:p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Р</a:t>
            </a:r>
            <a:r>
              <a:rPr lang="uk-UA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ентгенівске</a:t>
            </a:r>
            <a:r>
              <a:rPr 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випромінювання: </a:t>
            </a:r>
            <a:r>
              <a:rPr lang="ru-RU" sz="2400" dirty="0"/>
              <a:t>0,003 </a:t>
            </a:r>
            <a:r>
              <a:rPr lang="uk-UA" sz="2400" dirty="0"/>
              <a:t>нм ( 3 х10-</a:t>
            </a:r>
            <a:r>
              <a:rPr lang="ru-RU" sz="2400" baseline="30000" dirty="0"/>
              <a:t>13 </a:t>
            </a:r>
            <a:r>
              <a:rPr lang="uk-UA" sz="2400" dirty="0"/>
              <a:t>м) </a:t>
            </a:r>
            <a:r>
              <a:rPr lang="ru-RU" sz="2400" dirty="0"/>
              <a:t>- 5 </a:t>
            </a:r>
            <a:r>
              <a:rPr lang="uk-UA" sz="2400" dirty="0"/>
              <a:t>нм</a:t>
            </a:r>
            <a:r>
              <a:rPr lang="ru-RU" sz="2400" dirty="0"/>
              <a:t> (5х10</a:t>
            </a:r>
            <a:r>
              <a:rPr lang="uk-UA" sz="2400" dirty="0"/>
              <a:t>-</a:t>
            </a:r>
            <a:r>
              <a:rPr lang="ru-RU" sz="2400" baseline="30000" dirty="0"/>
              <a:t>9 </a:t>
            </a:r>
            <a:r>
              <a:rPr lang="ru-RU" sz="2400" dirty="0"/>
              <a:t> м) .</a:t>
            </a:r>
            <a:r>
              <a:rPr lang="uk-UA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uk-UA" sz="2400" dirty="0"/>
              <a:t>«Вибивається» з електронної оболонки. Дає зображення в атомних масштабах . Межа  точності метода –розмір   молекулярної структури) органічні макромолекули –це нанометри:</a:t>
            </a:r>
          </a:p>
          <a:p>
            <a:pPr marL="0" indent="0">
              <a:buNone/>
            </a:pPr>
            <a:r>
              <a:rPr lang="uk-UA" sz="2400" dirty="0"/>
              <a:t>           - </a:t>
            </a:r>
            <a:r>
              <a:rPr lang="uk-UA" sz="2400" b="1" dirty="0"/>
              <a:t> жорстке рентгенівське випромінювання- </a:t>
            </a:r>
            <a:r>
              <a:rPr 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електронна мікроскопія</a:t>
            </a:r>
            <a:r>
              <a:rPr lang="uk-UA" sz="2400" dirty="0"/>
              <a:t>; </a:t>
            </a:r>
          </a:p>
          <a:p>
            <a:pPr marL="0" indent="0">
              <a:buNone/>
            </a:pPr>
            <a:r>
              <a:rPr lang="uk-UA" sz="2400" b="1" dirty="0"/>
              <a:t>           -  м’яке рентгенівське випромінювання- </a:t>
            </a:r>
            <a:r>
              <a:rPr lang="uk-UA" sz="2400" dirty="0"/>
              <a:t>затримується тканинами завдяки </a:t>
            </a:r>
            <a:r>
              <a:rPr lang="uk-UA" sz="2400" dirty="0" err="1"/>
              <a:t>їхней</a:t>
            </a:r>
            <a:r>
              <a:rPr lang="uk-UA" sz="2400" dirty="0"/>
              <a:t> неоднорідності – </a:t>
            </a:r>
            <a:r>
              <a:rPr 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рентгенографія, рентгеноскопія, ангіографія </a:t>
            </a:r>
            <a:r>
              <a:rPr lang="uk-UA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</a:t>
            </a:r>
            <a:r>
              <a:rPr 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КТ.</a:t>
            </a:r>
            <a:r>
              <a:rPr lang="uk-UA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r>
              <a:rPr 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Ультрафіолетове випромінювання .</a:t>
            </a:r>
          </a:p>
          <a:p>
            <a:pPr marL="0" indent="0">
              <a:buNone/>
            </a:pPr>
            <a:r>
              <a:rPr lang="uk-UA" sz="2400" b="1" dirty="0"/>
              <a:t> </a:t>
            </a:r>
            <a:r>
              <a:rPr lang="uk-UA" sz="2400" dirty="0"/>
              <a:t>     </a:t>
            </a:r>
            <a:r>
              <a:rPr lang="ru-RU" sz="2400" dirty="0"/>
              <a:t>5 </a:t>
            </a:r>
            <a:r>
              <a:rPr lang="ru-RU" sz="2400" dirty="0" err="1"/>
              <a:t>нм</a:t>
            </a:r>
            <a:r>
              <a:rPr lang="ru-RU" sz="2400" dirty="0"/>
              <a:t> (</a:t>
            </a:r>
            <a:r>
              <a:rPr lang="ru-RU" sz="2400" dirty="0" err="1"/>
              <a:t>мякий</a:t>
            </a:r>
            <a:r>
              <a:rPr lang="ru-RU" sz="2400" dirty="0"/>
              <a:t> </a:t>
            </a:r>
            <a:r>
              <a:rPr lang="ru-RU" sz="2400" b="1" dirty="0"/>
              <a:t>5х10</a:t>
            </a:r>
            <a:r>
              <a:rPr lang="uk-UA" sz="2400" dirty="0"/>
              <a:t>-</a:t>
            </a:r>
            <a:r>
              <a:rPr lang="ru-RU" sz="2400" baseline="30000" dirty="0"/>
              <a:t>9 </a:t>
            </a:r>
            <a:r>
              <a:rPr lang="ru-RU" sz="2400" b="1" dirty="0"/>
              <a:t> м</a:t>
            </a:r>
            <a:r>
              <a:rPr lang="ru-RU" sz="2400" dirty="0"/>
              <a:t>) – </a:t>
            </a:r>
            <a:r>
              <a:rPr lang="uk-UA" sz="2400" dirty="0" err="1"/>
              <a:t>меньш</a:t>
            </a:r>
            <a:r>
              <a:rPr lang="uk-UA" sz="2400" dirty="0"/>
              <a:t> ніж </a:t>
            </a:r>
            <a:r>
              <a:rPr lang="ru-RU" sz="2400" dirty="0"/>
              <a:t>300 </a:t>
            </a:r>
            <a:r>
              <a:rPr lang="uk-UA" sz="2400" dirty="0"/>
              <a:t>нм </a:t>
            </a:r>
            <a:r>
              <a:rPr lang="ru-RU" sz="2400" dirty="0"/>
              <a:t> (</a:t>
            </a:r>
            <a:r>
              <a:rPr lang="uk-UA" sz="2400" b="1" dirty="0"/>
              <a:t>3 х10</a:t>
            </a:r>
            <a:r>
              <a:rPr lang="uk-UA" sz="2400" dirty="0"/>
              <a:t>-</a:t>
            </a:r>
            <a:r>
              <a:rPr lang="ru-RU" sz="2400" baseline="30000" dirty="0"/>
              <a:t>7 </a:t>
            </a:r>
            <a:r>
              <a:rPr lang="uk-UA" sz="2400" b="1" dirty="0"/>
              <a:t>м)</a:t>
            </a:r>
            <a:r>
              <a:rPr lang="ru-RU" sz="2400" dirty="0"/>
              <a:t>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     </a:t>
            </a:r>
            <a:r>
              <a:rPr lang="ru-RU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Оптичний</a:t>
            </a: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спектр   </a:t>
            </a:r>
            <a:r>
              <a:rPr lang="ru-RU" sz="2400" b="1" dirty="0"/>
              <a:t>300 нм-600 </a:t>
            </a:r>
            <a:r>
              <a:rPr lang="ru-RU" sz="2400" b="1" dirty="0" err="1"/>
              <a:t>нм</a:t>
            </a:r>
            <a:r>
              <a:rPr lang="ru-RU" sz="2400" b="1" dirty="0"/>
              <a:t> .</a:t>
            </a:r>
            <a:r>
              <a:rPr lang="uk-UA" sz="2400" dirty="0"/>
              <a:t> За рахунок  </a:t>
            </a:r>
            <a:r>
              <a:rPr lang="uk-UA" sz="2400" dirty="0" err="1"/>
              <a:t>перехідов</a:t>
            </a:r>
            <a:r>
              <a:rPr lang="uk-UA" sz="2400" dirty="0"/>
              <a:t> </a:t>
            </a:r>
            <a:r>
              <a:rPr lang="uk-UA" sz="2400" dirty="0" err="1"/>
              <a:t>з’вязанних</a:t>
            </a:r>
            <a:r>
              <a:rPr lang="uk-UA" sz="2400" dirty="0"/>
              <a:t> валентних  (верхніх) </a:t>
            </a:r>
            <a:r>
              <a:rPr lang="uk-UA" sz="2400" dirty="0" err="1"/>
              <a:t>уровнів</a:t>
            </a:r>
            <a:endParaRPr lang="ru-RU" sz="24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ru-RU" altLang="uk-UA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Ультразвукові</a:t>
            </a:r>
            <a:r>
              <a:rPr lang="ru-RU" alt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altLang="uk-UA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хвилі</a:t>
            </a:r>
            <a:r>
              <a:rPr lang="ru-RU" alt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– </a:t>
            </a:r>
            <a:r>
              <a:rPr lang="ru-RU" altLang="uk-UA" sz="2400" dirty="0" err="1"/>
              <a:t>відображення</a:t>
            </a:r>
            <a:r>
              <a:rPr lang="ru-RU" alt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altLang="uk-UA" sz="2400" dirty="0"/>
              <a:t>від </a:t>
            </a:r>
            <a:r>
              <a:rPr lang="ru-RU" altLang="uk-UA" sz="2400" dirty="0" err="1"/>
              <a:t>перешкоди</a:t>
            </a:r>
            <a:r>
              <a:rPr lang="ru-RU" altLang="uk-UA" sz="2400" dirty="0"/>
              <a:t>-</a:t>
            </a:r>
            <a:r>
              <a:rPr lang="ru-RU" altLang="uk-UA" sz="2400" b="1" dirty="0"/>
              <a:t> </a:t>
            </a:r>
            <a:r>
              <a:rPr lang="ru-RU" altLang="uk-UA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сонографія</a:t>
            </a:r>
            <a:r>
              <a:rPr lang="ru-RU" alt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доплерографія</a:t>
            </a:r>
            <a:r>
              <a:rPr lang="ru-RU" altLang="uk-UA" sz="2400" dirty="0"/>
              <a:t>.</a:t>
            </a:r>
          </a:p>
          <a:p>
            <a:r>
              <a:rPr 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Інфрачервоне випромінювання :</a:t>
            </a:r>
            <a:r>
              <a:rPr lang="uk-UA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dirty="0"/>
              <a:t>760 </a:t>
            </a:r>
            <a:r>
              <a:rPr lang="ru-RU" sz="2400" dirty="0" err="1"/>
              <a:t>нм</a:t>
            </a:r>
            <a:r>
              <a:rPr lang="ru-RU" sz="2400" dirty="0"/>
              <a:t> - 1 </a:t>
            </a:r>
            <a:r>
              <a:rPr lang="uk-UA" sz="2400" dirty="0"/>
              <a:t>мм.</a:t>
            </a:r>
          </a:p>
          <a:p>
            <a:r>
              <a:rPr lang="ru-RU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Радіохвилі</a:t>
            </a: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:</a:t>
            </a:r>
            <a:r>
              <a:rPr lang="uk-UA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dirty="0"/>
              <a:t>1 </a:t>
            </a:r>
            <a:r>
              <a:rPr lang="uk-UA" sz="2400" dirty="0"/>
              <a:t>мм </a:t>
            </a:r>
            <a:r>
              <a:rPr lang="ru-RU" sz="2400" dirty="0"/>
              <a:t>- 10 000 </a:t>
            </a:r>
            <a:r>
              <a:rPr lang="uk-UA" sz="2400" dirty="0"/>
              <a:t>м-</a:t>
            </a:r>
            <a:r>
              <a:rPr lang="uk-UA" sz="2400" b="1" dirty="0"/>
              <a:t> </a:t>
            </a:r>
            <a:r>
              <a:rPr lang="uk-UA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МРТ.</a:t>
            </a:r>
          </a:p>
          <a:p>
            <a:pPr marL="0" indent="0">
              <a:buNone/>
            </a:pPr>
            <a:r>
              <a:rPr lang="uk-UA" b="1" dirty="0"/>
              <a:t>  </a:t>
            </a:r>
          </a:p>
          <a:p>
            <a:pPr marL="0" indent="0">
              <a:buNone/>
            </a:pPr>
            <a:endParaRPr lang="uk-UA" b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88688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177" y="370703"/>
            <a:ext cx="8526163" cy="1482545"/>
          </a:xfrm>
        </p:spPr>
        <p:txBody>
          <a:bodyPr/>
          <a:lstStyle/>
          <a:p>
            <a:pPr algn="ctr"/>
            <a:r>
              <a:rPr lang="ru-RU" altLang="uk-UA" sz="4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МЕТОДИ ПРОМЕНЕВОЇ  ДІАГНОСТИКИ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001796"/>
            <a:ext cx="10532635" cy="4246604"/>
          </a:xfrm>
        </p:spPr>
        <p:txBody>
          <a:bodyPr>
            <a:normAutofit/>
          </a:bodyPr>
          <a:lstStyle/>
          <a:p>
            <a:r>
              <a:rPr lang="ru-RU" altLang="uk-UA" sz="2800" b="1" dirty="0" err="1"/>
              <a:t>Рентгенологічний</a:t>
            </a:r>
            <a:r>
              <a:rPr lang="ru-RU" altLang="uk-UA" sz="2800" b="1" dirty="0"/>
              <a:t> метод</a:t>
            </a:r>
          </a:p>
          <a:p>
            <a:r>
              <a:rPr lang="ru-RU" altLang="uk-UA" sz="2800" b="1" dirty="0" err="1"/>
              <a:t>Ангіографія</a:t>
            </a:r>
            <a:endParaRPr lang="ru-RU" altLang="uk-UA" sz="2800" b="1" dirty="0"/>
          </a:p>
          <a:p>
            <a:r>
              <a:rPr lang="ru-RU" altLang="uk-UA" sz="2800" b="1" dirty="0" err="1"/>
              <a:t>Сонографія</a:t>
            </a:r>
            <a:endParaRPr lang="ru-RU" altLang="uk-UA" sz="2800" b="1" dirty="0"/>
          </a:p>
          <a:p>
            <a:r>
              <a:rPr lang="ru-RU" altLang="uk-UA" sz="2800" b="1" dirty="0"/>
              <a:t>Метод </a:t>
            </a:r>
            <a:r>
              <a:rPr lang="ru-RU" altLang="uk-UA" sz="2800" b="1" dirty="0" err="1"/>
              <a:t>комп’ютерної</a:t>
            </a:r>
            <a:r>
              <a:rPr lang="ru-RU" altLang="uk-UA" sz="2800" b="1" dirty="0"/>
              <a:t> </a:t>
            </a:r>
            <a:r>
              <a:rPr lang="ru-RU" altLang="uk-UA" sz="2800" b="1" dirty="0" err="1"/>
              <a:t>томографії</a:t>
            </a:r>
            <a:endParaRPr lang="ru-RU" altLang="uk-UA" sz="2800" b="1" dirty="0"/>
          </a:p>
          <a:p>
            <a:r>
              <a:rPr lang="ru-RU" altLang="uk-UA" sz="2800" b="1" dirty="0"/>
              <a:t>Метод магнитно-</a:t>
            </a:r>
            <a:r>
              <a:rPr lang="ru-RU" altLang="uk-UA" sz="2800" b="1" dirty="0" err="1"/>
              <a:t>резонансної</a:t>
            </a:r>
            <a:r>
              <a:rPr lang="ru-RU" altLang="uk-UA" sz="2800" b="1" dirty="0"/>
              <a:t> </a:t>
            </a:r>
            <a:r>
              <a:rPr lang="ru-RU" altLang="uk-UA" sz="2800" b="1" dirty="0" err="1"/>
              <a:t>томографії</a:t>
            </a:r>
            <a:endParaRPr lang="ru-RU" altLang="uk-UA" sz="2800" b="1" dirty="0"/>
          </a:p>
          <a:p>
            <a:r>
              <a:rPr lang="ru-RU" altLang="uk-UA" sz="2800" b="1" dirty="0" err="1"/>
              <a:t>Радіонуклідний</a:t>
            </a:r>
            <a:r>
              <a:rPr lang="ru-RU" altLang="uk-UA" sz="2800" b="1" dirty="0"/>
              <a:t> метод</a:t>
            </a:r>
          </a:p>
        </p:txBody>
      </p:sp>
    </p:spTree>
    <p:extLst>
      <p:ext uri="{BB962C8B-B14F-4D97-AF65-F5344CB8AC3E}">
        <p14:creationId xmlns:p14="http://schemas.microsoft.com/office/powerpoint/2010/main" val="3375631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216" y="123569"/>
            <a:ext cx="6705600" cy="17296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ОПРОМІНЮВАННЯ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2066" y="782595"/>
            <a:ext cx="9481750" cy="5465804"/>
          </a:xfrm>
        </p:spPr>
        <p:txBody>
          <a:bodyPr>
            <a:normAutofit fontScale="92500" lnSpcReduction="20000"/>
          </a:bodyPr>
          <a:lstStyle/>
          <a:p>
            <a:r>
              <a:rPr lang="ru-RU" altLang="uk-UA" sz="3200" b="1" dirty="0" err="1"/>
              <a:t>Флюорографія</a:t>
            </a:r>
            <a:endParaRPr lang="ru-RU" altLang="uk-UA" sz="3200" b="1" dirty="0"/>
          </a:p>
          <a:p>
            <a:r>
              <a:rPr lang="ru-RU" altLang="uk-UA" sz="3200" b="1" dirty="0" err="1"/>
              <a:t>Рентгенографія</a:t>
            </a:r>
            <a:r>
              <a:rPr lang="ru-RU" altLang="uk-UA" sz="3200" b="1" dirty="0"/>
              <a:t>: </a:t>
            </a:r>
            <a:r>
              <a:rPr lang="ru-RU" altLang="uk-UA" sz="3200" b="1" dirty="0" err="1"/>
              <a:t>аналогова</a:t>
            </a:r>
            <a:r>
              <a:rPr lang="ru-RU" altLang="uk-UA" sz="3200" b="1" dirty="0"/>
              <a:t> і </a:t>
            </a:r>
            <a:r>
              <a:rPr lang="ru-RU" altLang="uk-UA" sz="3200" b="1" dirty="0" err="1"/>
              <a:t>цифрова</a:t>
            </a:r>
            <a:r>
              <a:rPr lang="ru-RU" altLang="uk-UA" sz="3200" b="1" dirty="0"/>
              <a:t> </a:t>
            </a:r>
            <a:r>
              <a:rPr lang="ru-RU" altLang="uk-UA" sz="3200" b="1" dirty="0" err="1"/>
              <a:t>рентгенографія</a:t>
            </a:r>
            <a:endParaRPr lang="ru-RU" altLang="uk-UA" sz="3200" b="1" dirty="0"/>
          </a:p>
          <a:p>
            <a:r>
              <a:rPr lang="ru-RU" altLang="uk-UA" sz="3200" b="1" dirty="0" err="1"/>
              <a:t>Рентгеноскопія</a:t>
            </a:r>
            <a:endParaRPr lang="ru-RU" altLang="uk-UA" sz="3200" b="1" dirty="0"/>
          </a:p>
          <a:p>
            <a:r>
              <a:rPr lang="ru-RU" altLang="uk-UA" sz="3200" b="1" dirty="0" err="1"/>
              <a:t>Томографія</a:t>
            </a:r>
            <a:r>
              <a:rPr lang="ru-RU" altLang="uk-UA" sz="3200" b="1" dirty="0"/>
              <a:t>: </a:t>
            </a:r>
            <a:r>
              <a:rPr lang="ru-RU" altLang="uk-UA" sz="3200" b="1" dirty="0" err="1"/>
              <a:t>лінійна</a:t>
            </a:r>
            <a:r>
              <a:rPr lang="ru-RU" altLang="uk-UA" sz="3200" b="1" dirty="0"/>
              <a:t> і КТ</a:t>
            </a:r>
          </a:p>
          <a:p>
            <a:r>
              <a:rPr lang="ru-RU" altLang="uk-UA" sz="3200" b="1" dirty="0" err="1"/>
              <a:t>Ангіографія</a:t>
            </a:r>
            <a:r>
              <a:rPr lang="ru-RU" altLang="uk-UA" sz="3200" b="1" dirty="0"/>
              <a:t>.</a:t>
            </a:r>
          </a:p>
          <a:p>
            <a:r>
              <a:rPr lang="ru-RU" altLang="uk-UA" sz="3200" b="1" dirty="0" err="1"/>
              <a:t>Сцинторафія</a:t>
            </a:r>
            <a:endParaRPr lang="ru-RU" altLang="uk-UA" sz="3200" b="1" dirty="0"/>
          </a:p>
          <a:p>
            <a:r>
              <a:rPr lang="ru-RU" altLang="uk-UA" sz="3200" b="1" dirty="0"/>
              <a:t>ПЄТ КТ</a:t>
            </a:r>
          </a:p>
          <a:p>
            <a:r>
              <a:rPr lang="ru-RU" altLang="uk-UA" sz="3200" b="1" dirty="0"/>
              <a:t>Гамма-</a:t>
            </a:r>
            <a:r>
              <a:rPr lang="ru-RU" altLang="uk-UA" sz="3200" b="1" dirty="0" err="1"/>
              <a:t>терапія</a:t>
            </a:r>
            <a:r>
              <a:rPr lang="ru-RU" altLang="uk-UA" sz="3200" b="1" dirty="0"/>
              <a:t>, Альфа-</a:t>
            </a:r>
            <a:r>
              <a:rPr lang="ru-RU" altLang="uk-UA" sz="3200" b="1" dirty="0" err="1"/>
              <a:t>терапія</a:t>
            </a:r>
            <a:r>
              <a:rPr lang="ru-RU" altLang="uk-UA" sz="3200" b="1" dirty="0"/>
              <a:t>…</a:t>
            </a:r>
          </a:p>
          <a:p>
            <a:r>
              <a:rPr lang="ru-RU" altLang="uk-UA" sz="3200" b="1" dirty="0"/>
              <a:t>При </a:t>
            </a:r>
            <a:r>
              <a:rPr lang="ru-RU" altLang="uk-UA" sz="3200" b="1" dirty="0" err="1"/>
              <a:t>сонографії</a:t>
            </a:r>
            <a:r>
              <a:rPr lang="ru-RU" altLang="uk-UA" sz="3200" b="1" dirty="0"/>
              <a:t> , </a:t>
            </a:r>
            <a:r>
              <a:rPr lang="ru-RU" altLang="uk-UA" sz="3200" b="1" dirty="0" err="1"/>
              <a:t>допплерографії</a:t>
            </a:r>
            <a:r>
              <a:rPr lang="ru-RU" altLang="uk-UA" sz="3200" b="1" dirty="0"/>
              <a:t> і МРТ </a:t>
            </a:r>
            <a:r>
              <a:rPr lang="ru-RU" altLang="uk-UA" sz="3200" b="1" dirty="0" err="1"/>
              <a:t>опромінювання</a:t>
            </a:r>
            <a:r>
              <a:rPr lang="ru-RU" altLang="uk-UA" sz="3200" b="1" dirty="0"/>
              <a:t> не має!</a:t>
            </a:r>
          </a:p>
        </p:txBody>
      </p:sp>
    </p:spTree>
    <p:extLst>
      <p:ext uri="{BB962C8B-B14F-4D97-AF65-F5344CB8AC3E}">
        <p14:creationId xmlns:p14="http://schemas.microsoft.com/office/powerpoint/2010/main" val="3666301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417" y="0"/>
            <a:ext cx="9860691" cy="1145059"/>
          </a:xfrm>
        </p:spPr>
        <p:txBody>
          <a:bodyPr/>
          <a:lstStyle/>
          <a:p>
            <a:pPr algn="ctr"/>
            <a:r>
              <a:rPr lang="ru-RU" altLang="uk-UA" sz="4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Властивості </a:t>
            </a:r>
            <a:r>
              <a:rPr lang="ru-RU" altLang="uk-UA" sz="4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рентгенівських</a:t>
            </a:r>
            <a:r>
              <a:rPr lang="ru-RU" altLang="uk-UA" sz="4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altLang="uk-UA" sz="4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променів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417" y="1276865"/>
            <a:ext cx="11277600" cy="5371070"/>
          </a:xfrm>
        </p:spPr>
        <p:txBody>
          <a:bodyPr>
            <a:normAutofit/>
          </a:bodyPr>
          <a:lstStyle/>
          <a:p>
            <a:pPr algn="just"/>
            <a:r>
              <a:rPr lang="ru-RU" altLang="uk-UA" sz="1800" dirty="0"/>
              <a:t>1.  </a:t>
            </a:r>
            <a:r>
              <a:rPr lang="ru-RU" altLang="uk-UA" sz="1800" dirty="0" err="1"/>
              <a:t>Прямолінейне</a:t>
            </a:r>
            <a:r>
              <a:rPr lang="ru-RU" altLang="uk-UA" sz="1800" dirty="0"/>
              <a:t> </a:t>
            </a:r>
            <a:r>
              <a:rPr lang="ru-RU" altLang="uk-UA" sz="1800" dirty="0" err="1"/>
              <a:t>розпровсюдження</a:t>
            </a:r>
            <a:r>
              <a:rPr lang="ru-RU" altLang="uk-UA" sz="1800" dirty="0"/>
              <a:t> </a:t>
            </a:r>
            <a:r>
              <a:rPr lang="ru-RU" altLang="uk-UA" sz="1800" dirty="0" err="1"/>
              <a:t>радіально</a:t>
            </a:r>
            <a:r>
              <a:rPr lang="ru-RU" altLang="uk-UA" sz="1800" dirty="0"/>
              <a:t> від анода зі </a:t>
            </a:r>
            <a:r>
              <a:rPr lang="ru-RU" altLang="uk-UA" sz="1800" dirty="0" err="1"/>
              <a:t>швидкістю</a:t>
            </a:r>
            <a:r>
              <a:rPr lang="ru-RU" altLang="uk-UA" sz="1800" dirty="0"/>
              <a:t> </a:t>
            </a:r>
            <a:r>
              <a:rPr lang="ru-RU" altLang="uk-UA" sz="1800" dirty="0" err="1"/>
              <a:t>світла</a:t>
            </a:r>
            <a:r>
              <a:rPr lang="ru-RU" altLang="uk-UA" sz="1800" dirty="0"/>
              <a:t> у </a:t>
            </a:r>
            <a:r>
              <a:rPr lang="ru-RU" altLang="uk-UA" sz="1800" dirty="0" err="1"/>
              <a:t>вакуумі</a:t>
            </a:r>
            <a:r>
              <a:rPr lang="ru-RU" altLang="uk-UA" sz="1800" dirty="0"/>
              <a:t>.</a:t>
            </a:r>
          </a:p>
          <a:p>
            <a:pPr algn="just"/>
            <a:r>
              <a:rPr lang="ru-RU" altLang="uk-UA" sz="1800" dirty="0"/>
              <a:t>2.  Велика </a:t>
            </a:r>
            <a:r>
              <a:rPr lang="ru-RU" altLang="uk-UA" sz="1800" dirty="0" err="1"/>
              <a:t>енергія</a:t>
            </a:r>
            <a:r>
              <a:rPr lang="ru-RU" altLang="uk-UA" sz="1800" dirty="0"/>
              <a:t> і </a:t>
            </a:r>
            <a:r>
              <a:rPr lang="ru-RU" altLang="uk-UA" sz="1800" dirty="0" err="1"/>
              <a:t>пов’язана</a:t>
            </a:r>
            <a:r>
              <a:rPr lang="ru-RU" altLang="uk-UA" sz="1800" dirty="0"/>
              <a:t> з </a:t>
            </a:r>
            <a:r>
              <a:rPr lang="ru-RU" altLang="uk-UA" sz="1800" dirty="0" err="1"/>
              <a:t>цим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більша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проникаюча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зддатність</a:t>
            </a:r>
            <a:r>
              <a:rPr lang="ru-RU" altLang="uk-UA" sz="1800" dirty="0"/>
              <a:t> ,</a:t>
            </a:r>
          </a:p>
          <a:p>
            <a:pPr marL="0" indent="0" algn="just">
              <a:buNone/>
            </a:pPr>
            <a:r>
              <a:rPr lang="ru-RU" altLang="uk-UA" sz="1800" dirty="0"/>
              <a:t>          </a:t>
            </a:r>
            <a:r>
              <a:rPr lang="ru-RU" altLang="uk-UA" sz="1800" dirty="0" err="1"/>
              <a:t>дозволяюча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променям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проникати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крізь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непрозорі</a:t>
            </a:r>
            <a:r>
              <a:rPr lang="ru-RU" altLang="uk-UA" sz="1800" dirty="0"/>
              <a:t> для видимого </a:t>
            </a:r>
            <a:r>
              <a:rPr lang="ru-RU" altLang="uk-UA" sz="1800" dirty="0" err="1"/>
              <a:t>світла</a:t>
            </a:r>
            <a:r>
              <a:rPr lang="ru-RU" altLang="uk-UA" sz="1800" dirty="0"/>
              <a:t> </a:t>
            </a:r>
            <a:r>
              <a:rPr lang="ru-RU" altLang="uk-UA" sz="1800" dirty="0" err="1"/>
              <a:t>середовища</a:t>
            </a:r>
            <a:r>
              <a:rPr lang="ru-RU" altLang="uk-UA" sz="1800" dirty="0"/>
              <a:t>.</a:t>
            </a:r>
          </a:p>
          <a:p>
            <a:pPr algn="just"/>
            <a:r>
              <a:rPr lang="ru-RU" altLang="uk-UA" sz="1800" dirty="0"/>
              <a:t>3.  </a:t>
            </a:r>
            <a:r>
              <a:rPr lang="ru-RU" altLang="uk-UA" sz="1800" dirty="0" err="1"/>
              <a:t>Поглинання</a:t>
            </a:r>
            <a:r>
              <a:rPr lang="ru-RU" altLang="uk-UA" sz="1800" dirty="0"/>
              <a:t> і </a:t>
            </a:r>
            <a:r>
              <a:rPr lang="ru-RU" altLang="uk-UA" sz="1800" dirty="0" err="1"/>
              <a:t>розсіювання</a:t>
            </a:r>
            <a:r>
              <a:rPr lang="ru-RU" altLang="uk-UA" sz="1800" dirty="0"/>
              <a:t>.</a:t>
            </a:r>
          </a:p>
          <a:p>
            <a:pPr algn="just"/>
            <a:r>
              <a:rPr lang="ru-RU" altLang="uk-UA" sz="1800" dirty="0"/>
              <a:t>4.  </a:t>
            </a:r>
            <a:r>
              <a:rPr lang="ru-RU" altLang="uk-UA" sz="1800" dirty="0" err="1"/>
              <a:t>Заломлення</a:t>
            </a:r>
            <a:r>
              <a:rPr lang="ru-RU" altLang="uk-UA" sz="1800" dirty="0"/>
              <a:t> і </a:t>
            </a:r>
            <a:r>
              <a:rPr lang="ru-RU" altLang="uk-UA" sz="1800" dirty="0" err="1"/>
              <a:t>віддзеркалення</a:t>
            </a:r>
            <a:r>
              <a:rPr lang="ru-RU" altLang="uk-UA" sz="1800" dirty="0"/>
              <a:t>.</a:t>
            </a:r>
          </a:p>
          <a:p>
            <a:pPr algn="just"/>
            <a:r>
              <a:rPr lang="ru-RU" altLang="uk-UA" sz="1800" dirty="0"/>
              <a:t>5.  </a:t>
            </a:r>
            <a:r>
              <a:rPr lang="ru-RU" altLang="uk-UA" sz="1800" dirty="0" err="1"/>
              <a:t>Полярізація</a:t>
            </a:r>
            <a:r>
              <a:rPr lang="ru-RU" altLang="uk-UA" sz="1800" dirty="0"/>
              <a:t>.</a:t>
            </a:r>
          </a:p>
          <a:p>
            <a:pPr algn="just"/>
            <a:r>
              <a:rPr lang="ru-RU" altLang="uk-UA" sz="1800" dirty="0"/>
              <a:t>6.  </a:t>
            </a:r>
            <a:r>
              <a:rPr lang="ru-RU" altLang="uk-UA" sz="1800" dirty="0" err="1"/>
              <a:t>Викликає</a:t>
            </a:r>
            <a:r>
              <a:rPr lang="ru-RU" altLang="uk-UA" sz="1800" dirty="0"/>
              <a:t> </a:t>
            </a:r>
            <a:r>
              <a:rPr lang="ru-RU" altLang="uk-UA" sz="1800" dirty="0" err="1"/>
              <a:t>світіння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деяких</a:t>
            </a:r>
            <a:r>
              <a:rPr lang="ru-RU" altLang="uk-UA" sz="1800" dirty="0"/>
              <a:t> </a:t>
            </a:r>
            <a:r>
              <a:rPr lang="ru-RU" altLang="uk-UA" sz="1800" dirty="0" err="1"/>
              <a:t>речовин</a:t>
            </a:r>
            <a:r>
              <a:rPr lang="ru-RU" altLang="uk-UA" sz="1800" dirty="0"/>
              <a:t> (</a:t>
            </a:r>
            <a:r>
              <a:rPr lang="ru-RU" altLang="uk-UA" sz="1800" dirty="0" err="1"/>
              <a:t>люмінофорів</a:t>
            </a:r>
            <a:r>
              <a:rPr lang="ru-RU" altLang="uk-UA" sz="1800" dirty="0"/>
              <a:t>).</a:t>
            </a:r>
          </a:p>
          <a:p>
            <a:pPr algn="just"/>
            <a:r>
              <a:rPr lang="ru-RU" altLang="uk-UA" sz="1800" dirty="0"/>
              <a:t>7.  </a:t>
            </a:r>
            <a:r>
              <a:rPr lang="ru-RU" altLang="uk-UA" sz="1800" dirty="0" err="1"/>
              <a:t>Фотохімічна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дія</a:t>
            </a:r>
            <a:r>
              <a:rPr lang="ru-RU" altLang="uk-UA" sz="1800" dirty="0"/>
              <a:t>.</a:t>
            </a:r>
          </a:p>
          <a:p>
            <a:pPr algn="just"/>
            <a:r>
              <a:rPr lang="ru-RU" altLang="uk-UA" sz="1800" dirty="0"/>
              <a:t>8. </a:t>
            </a:r>
            <a:r>
              <a:rPr lang="ru-RU" altLang="uk-UA" sz="1800" dirty="0" err="1"/>
              <a:t>Іонізація</a:t>
            </a:r>
            <a:r>
              <a:rPr lang="ru-RU" altLang="uk-UA" sz="1800" dirty="0"/>
              <a:t> – </a:t>
            </a:r>
            <a:r>
              <a:rPr lang="ru-RU" altLang="uk-UA" sz="1800" dirty="0" err="1"/>
              <a:t>видалення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електрона</a:t>
            </a:r>
            <a:r>
              <a:rPr lang="ru-RU" altLang="uk-UA" sz="1800" dirty="0"/>
              <a:t> з </a:t>
            </a:r>
            <a:r>
              <a:rPr lang="ru-RU" altLang="uk-UA" sz="1800" dirty="0" err="1"/>
              <a:t>нейтральних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атомів</a:t>
            </a:r>
            <a:r>
              <a:rPr lang="ru-RU" altLang="uk-UA" sz="1800" dirty="0"/>
              <a:t> з </a:t>
            </a:r>
            <a:r>
              <a:rPr lang="ru-RU" altLang="uk-UA" sz="1800" dirty="0" err="1"/>
              <a:t>утворенням</a:t>
            </a:r>
            <a:r>
              <a:rPr lang="ru-RU" altLang="uk-UA" sz="1800" dirty="0"/>
              <a:t>  позитивно і негативно </a:t>
            </a:r>
            <a:r>
              <a:rPr lang="ru-RU" altLang="uk-UA" sz="1800" dirty="0" err="1"/>
              <a:t>заряджених</a:t>
            </a:r>
            <a:r>
              <a:rPr lang="ru-RU" altLang="uk-UA" sz="1800" dirty="0"/>
              <a:t> </a:t>
            </a:r>
            <a:r>
              <a:rPr lang="ru-RU" altLang="uk-UA" sz="1800" dirty="0" err="1"/>
              <a:t>іонів</a:t>
            </a:r>
            <a:r>
              <a:rPr lang="ru-RU" altLang="uk-UA" sz="1800" dirty="0"/>
              <a:t>.</a:t>
            </a:r>
          </a:p>
          <a:p>
            <a:pPr algn="just"/>
            <a:r>
              <a:rPr lang="ru-RU" altLang="uk-UA" sz="1800" dirty="0"/>
              <a:t>9.  </a:t>
            </a:r>
            <a:r>
              <a:rPr lang="ru-RU" altLang="uk-UA" sz="1800" dirty="0" err="1"/>
              <a:t>Біологічна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дія</a:t>
            </a:r>
            <a:r>
              <a:rPr lang="ru-RU" altLang="uk-UA" sz="1800" dirty="0"/>
              <a:t>.</a:t>
            </a:r>
          </a:p>
          <a:p>
            <a:pPr algn="just"/>
            <a:r>
              <a:rPr lang="ru-RU" altLang="uk-UA" sz="1800" dirty="0"/>
              <a:t> «</a:t>
            </a:r>
            <a:r>
              <a:rPr lang="ru-RU" altLang="uk-UA" sz="1800" dirty="0" err="1"/>
              <a:t>Негативні</a:t>
            </a:r>
            <a:r>
              <a:rPr lang="ru-RU" altLang="uk-UA" sz="1800" dirty="0"/>
              <a:t>» </a:t>
            </a:r>
            <a:r>
              <a:rPr lang="ru-RU" altLang="uk-UA" sz="1800" dirty="0" err="1"/>
              <a:t>якості</a:t>
            </a:r>
            <a:r>
              <a:rPr lang="ru-RU" altLang="uk-UA" sz="1800" dirty="0"/>
              <a:t> </a:t>
            </a:r>
            <a:r>
              <a:rPr lang="ru-RU" altLang="uk-UA" sz="1800" dirty="0" err="1"/>
              <a:t>рентгеновських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променей</a:t>
            </a:r>
            <a:r>
              <a:rPr lang="ru-RU" altLang="uk-UA" sz="1800" dirty="0"/>
              <a:t> їх </a:t>
            </a:r>
            <a:r>
              <a:rPr lang="ru-RU" altLang="uk-UA" sz="1800" dirty="0" err="1"/>
              <a:t>невидимість</a:t>
            </a:r>
            <a:r>
              <a:rPr lang="ru-RU" altLang="uk-UA" sz="1800" dirty="0"/>
              <a:t>: </a:t>
            </a:r>
            <a:r>
              <a:rPr lang="ru-RU" altLang="uk-UA" sz="1800" dirty="0" err="1"/>
              <a:t>потрапляючи</a:t>
            </a:r>
            <a:r>
              <a:rPr lang="ru-RU" altLang="uk-UA" sz="1800" dirty="0"/>
              <a:t> на </a:t>
            </a:r>
            <a:r>
              <a:rPr lang="ru-RU" altLang="uk-UA" sz="1800" dirty="0" err="1"/>
              <a:t>сіттівку</a:t>
            </a:r>
            <a:r>
              <a:rPr lang="ru-RU" altLang="uk-UA" sz="1800" dirty="0"/>
              <a:t> ока, яка є  «</a:t>
            </a:r>
            <a:r>
              <a:rPr lang="ru-RU" altLang="uk-UA" sz="1800" dirty="0" err="1"/>
              <a:t>радіоприймачем</a:t>
            </a:r>
            <a:r>
              <a:rPr lang="ru-RU" altLang="uk-UA" sz="1800" dirty="0"/>
              <a:t>» що до </a:t>
            </a:r>
            <a:r>
              <a:rPr lang="ru-RU" altLang="uk-UA" sz="1800" dirty="0" err="1"/>
              <a:t>опремінювання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виключно</a:t>
            </a:r>
            <a:r>
              <a:rPr lang="ru-RU" altLang="uk-UA" sz="1800" dirty="0"/>
              <a:t> для </a:t>
            </a:r>
            <a:r>
              <a:rPr lang="ru-RU" altLang="uk-UA" sz="1800" dirty="0" err="1"/>
              <a:t>хвиль</a:t>
            </a:r>
            <a:r>
              <a:rPr lang="ru-RU" altLang="uk-UA" sz="1800" dirty="0"/>
              <a:t> з </a:t>
            </a:r>
            <a:r>
              <a:rPr lang="ru-RU" altLang="uk-UA" sz="1800" dirty="0" err="1"/>
              <a:t>довжиною</a:t>
            </a:r>
            <a:r>
              <a:rPr lang="ru-RU" altLang="uk-UA" sz="1800" dirty="0"/>
              <a:t> </a:t>
            </a:r>
            <a:r>
              <a:rPr lang="ru-RU" altLang="uk-UA" sz="1800" dirty="0" err="1"/>
              <a:t>хвилі</a:t>
            </a:r>
            <a:r>
              <a:rPr lang="ru-RU" altLang="uk-UA" sz="1800" dirty="0"/>
              <a:t> </a:t>
            </a:r>
            <a:r>
              <a:rPr lang="ru-RU" sz="1800" dirty="0"/>
              <a:t>300 нм-600 </a:t>
            </a:r>
            <a:r>
              <a:rPr lang="ru-RU" sz="1800" dirty="0" err="1"/>
              <a:t>нм</a:t>
            </a:r>
            <a:r>
              <a:rPr lang="ru-RU" sz="1800" dirty="0"/>
              <a:t> . </a:t>
            </a:r>
            <a:r>
              <a:rPr lang="ru-RU" sz="1800" dirty="0" err="1"/>
              <a:t>Р</a:t>
            </a:r>
            <a:r>
              <a:rPr lang="ru-RU" altLang="uk-UA" sz="1800" dirty="0" err="1"/>
              <a:t>ентгенівські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промені</a:t>
            </a:r>
            <a:r>
              <a:rPr lang="ru-RU" altLang="uk-UA" sz="1800" dirty="0"/>
              <a:t>  </a:t>
            </a:r>
            <a:r>
              <a:rPr lang="ru-RU" altLang="uk-UA" sz="1800" dirty="0" err="1"/>
              <a:t>безпосредньо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зорових</a:t>
            </a:r>
            <a:r>
              <a:rPr lang="ru-RU" altLang="uk-UA" sz="1800" dirty="0"/>
              <a:t> </a:t>
            </a:r>
            <a:r>
              <a:rPr lang="ru-RU" altLang="uk-UA" sz="1800" dirty="0" err="1"/>
              <a:t>відчуттів</a:t>
            </a:r>
            <a:r>
              <a:rPr lang="ru-RU" altLang="uk-UA" sz="1800" dirty="0"/>
              <a:t> не </a:t>
            </a:r>
            <a:r>
              <a:rPr lang="ru-RU" altLang="uk-UA" sz="1800" dirty="0" err="1"/>
              <a:t>викликають</a:t>
            </a:r>
            <a:r>
              <a:rPr lang="ru-RU" altLang="uk-UA" sz="1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96126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16" y="107092"/>
            <a:ext cx="10346725" cy="1054443"/>
          </a:xfrm>
        </p:spPr>
        <p:txBody>
          <a:bodyPr/>
          <a:lstStyle/>
          <a:p>
            <a:r>
              <a:rPr lang="ru-RU" altLang="uk-UA" sz="4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Рентгенодіагностична</a:t>
            </a:r>
            <a:r>
              <a:rPr lang="ru-RU" altLang="uk-UA" sz="4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трубка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834" y="3276600"/>
            <a:ext cx="2109787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860324" y="1161535"/>
            <a:ext cx="66808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Рентгенівська</a:t>
            </a:r>
            <a:r>
              <a:rPr lang="ru-RU" altLang="uk-UA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трубка </a:t>
            </a:r>
            <a:r>
              <a:rPr lang="ru-RU" altLang="uk-UA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являє</a:t>
            </a:r>
            <a:r>
              <a:rPr lang="ru-RU" altLang="uk-UA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собой </a:t>
            </a:r>
            <a:r>
              <a:rPr lang="ru-RU" altLang="uk-UA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склянний</a:t>
            </a:r>
            <a:r>
              <a:rPr lang="ru-RU" altLang="uk-UA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цилиндр, в просвет которого впаяны металлические электроды. Воздух из</a:t>
            </a:r>
            <a:r>
              <a:rPr lang="uk-UA" altLang="uk-UA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uk-UA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трубки выкачан ,  благодаря  вакууму создаются условия для возникновения катодных лучей, т. е. быстрого прямолинейного потока свободных электронов. 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60324" y="2915861"/>
            <a:ext cx="51074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Поток электронов движется  от отрицательного электрода-катода (</a:t>
            </a:r>
            <a:r>
              <a:rPr lang="ru-RU" altLang="uk-UA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</a:t>
            </a:r>
            <a:r>
              <a:rPr lang="ru-RU" altLang="uk-UA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к заканчивающемуся скошенной плоскостью в центре трубки положительному электроду-аноду (</a:t>
            </a:r>
            <a:r>
              <a:rPr lang="ru-RU" altLang="uk-UA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</a:t>
            </a:r>
            <a:r>
              <a:rPr lang="ru-RU" altLang="uk-UA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).</a:t>
            </a:r>
          </a:p>
          <a:p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4750527"/>
            <a:ext cx="9967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uk-UA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Анод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uk-UA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— массивный металлический (молибденовый) стержень со скошенным под углом в 45° концом, в плоскость которого впаяна вольфрамовая пластинка. 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0617" y="5454165"/>
            <a:ext cx="9745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uk-UA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Катод</a:t>
            </a:r>
            <a:r>
              <a:rPr lang="ru-RU" altLang="uk-UA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имеет вид узкой спирали, заключенной в колпачок, для того чтобы поток электронов проходил узким пучком и тормозился на анти­катоде в ограниченном участке (фокусе). Чем уже спираль, тем острее фокус и тем более резкое получается изображение.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0" y="1241875"/>
            <a:ext cx="4458821" cy="2809103"/>
          </a:xfrm>
        </p:spPr>
      </p:pic>
    </p:spTree>
    <p:extLst>
      <p:ext uri="{BB962C8B-B14F-4D97-AF65-F5344CB8AC3E}">
        <p14:creationId xmlns:p14="http://schemas.microsoft.com/office/powerpoint/2010/main" val="2548240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16" y="107092"/>
            <a:ext cx="10346725" cy="1054443"/>
          </a:xfrm>
        </p:spPr>
        <p:txBody>
          <a:bodyPr/>
          <a:lstStyle/>
          <a:p>
            <a:r>
              <a:rPr lang="ru-RU" altLang="uk-UA" sz="4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Рентгенодиагностическая трубка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834" y="3276600"/>
            <a:ext cx="2109787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441378" y="873211"/>
            <a:ext cx="66094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dirty="0"/>
              <a:t>1 — колба; </a:t>
            </a:r>
          </a:p>
          <a:p>
            <a:r>
              <a:rPr lang="ru-RU" altLang="uk-UA" dirty="0"/>
              <a:t>2 — анодная горловина; </a:t>
            </a:r>
          </a:p>
          <a:p>
            <a:r>
              <a:rPr lang="ru-RU" altLang="uk-UA" dirty="0"/>
              <a:t>3 — вращающийся диск анода;</a:t>
            </a:r>
          </a:p>
          <a:p>
            <a:r>
              <a:rPr lang="ru-RU" altLang="uk-UA" dirty="0"/>
              <a:t>4 — фокусное пятно анода; </a:t>
            </a:r>
          </a:p>
          <a:p>
            <a:r>
              <a:rPr lang="ru-RU" altLang="uk-UA" dirty="0"/>
              <a:t>5 — спираль накала катода; </a:t>
            </a:r>
          </a:p>
          <a:p>
            <a:r>
              <a:rPr lang="ru-RU" altLang="uk-UA" dirty="0"/>
              <a:t>6 — фокусирующая система катода; </a:t>
            </a:r>
          </a:p>
          <a:p>
            <a:r>
              <a:rPr lang="ru-RU" altLang="uk-UA" dirty="0"/>
              <a:t>7 — поток электронов; </a:t>
            </a:r>
          </a:p>
          <a:p>
            <a:r>
              <a:rPr lang="ru-RU" altLang="uk-UA" dirty="0"/>
              <a:t>8 — поток рентгеновских квантов; </a:t>
            </a:r>
          </a:p>
          <a:p>
            <a:r>
              <a:rPr lang="ru-RU" altLang="uk-UA" dirty="0"/>
              <a:t>9 — видимый размер фокуса со  </a:t>
            </a:r>
          </a:p>
          <a:p>
            <a:r>
              <a:rPr lang="ru-RU" altLang="uk-UA" dirty="0"/>
              <a:t>       стороны рабочего пучка; </a:t>
            </a:r>
          </a:p>
          <a:p>
            <a:r>
              <a:rPr lang="ru-RU" altLang="uk-UA" dirty="0"/>
              <a:t>10 — рабочий пучок излучения; </a:t>
            </a:r>
          </a:p>
          <a:p>
            <a:r>
              <a:rPr lang="ru-RU" altLang="uk-UA" dirty="0"/>
              <a:t>a — угол наклона анода к оси </a:t>
            </a:r>
          </a:p>
          <a:p>
            <a:r>
              <a:rPr lang="ru-RU" altLang="uk-UA" dirty="0"/>
              <a:t>       рабочего пучка излучения. </a:t>
            </a:r>
          </a:p>
          <a:p>
            <a:endParaRPr lang="uk-UA" dirty="0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95" y="809272"/>
            <a:ext cx="2960534" cy="3912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7795" y="5058032"/>
            <a:ext cx="89109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Скошенная под углом плоскость антикатода направляет поток рентгеновских лучей перпендикулярно оси трубки. Вольфрамовая пластинка (тугоплавкий металл) предотвращает расплавление металла антикатода. Площадь анода, на которую попадают электроны, называют фокусом.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4324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¿ÐµÑÐµÐ´Ð²Ð¸Ð¶Ð½Ð¾Ð¹ ÑÐµÐ½ÑÐ³ÐµÐ½Ð¾Ð²ÑÐºÐ¸Ð¹ Ð°Ð¿Ð¿Ð°ÑÐ°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116" y="4231186"/>
            <a:ext cx="3180026" cy="252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edmart.pro/files/products/hyundai-rentgenovskij-kabinet.400x400.jpg?5e7c6e4da158b2385addad006aa6e4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77" y="4303298"/>
            <a:ext cx="3672961" cy="244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ÐÐ¾ÑÑÐ°ÑÐ¸Ð²Ð½ÑÐ¹ ÑÐµÐ½ÑÐ³ÐµÐ½ Ð°Ð¿Ð¿Ð°ÑÐ°Ñ meX+20 - Medlife â ÐÑÐ¾Ð´Ð°Ð¶Ð¸ ÐÐ¸ÑÐ»Ð¾ÑÐ¾Ð´Ð½Ð¾Ð³Ð¾ Ð¸ ÐÐµÐ´Ð¸ÑÐ¸Ð½ÑÐºÐ¾Ð³Ð¾ ÐÐ±Ð¾ÑÑÐ´Ð¾Ð²Ð°Ð½Ð¸Ñ Ð² ÐÑÐ¿ÐµÐ½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241" y="4254916"/>
            <a:ext cx="3107806" cy="242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835" y="0"/>
            <a:ext cx="3847530" cy="4195762"/>
          </a:xfrm>
        </p:spPr>
      </p:pic>
      <p:sp>
        <p:nvSpPr>
          <p:cNvPr id="5" name="Прямоугольник 4"/>
          <p:cNvSpPr/>
          <p:nvPr/>
        </p:nvSpPr>
        <p:spPr>
          <a:xfrm>
            <a:off x="90616" y="148281"/>
            <a:ext cx="799070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b="1" dirty="0"/>
              <a:t>Медицинские рентген аппараты</a:t>
            </a:r>
            <a:r>
              <a:rPr lang="ru-RU" altLang="uk-UA" dirty="0"/>
              <a:t>  делят на:</a:t>
            </a:r>
          </a:p>
          <a:p>
            <a:r>
              <a:rPr lang="ru-RU" altLang="uk-UA" dirty="0"/>
              <a:t> - рентгенодиагностические;</a:t>
            </a:r>
          </a:p>
          <a:p>
            <a:r>
              <a:rPr lang="ru-RU" altLang="uk-UA" dirty="0"/>
              <a:t> - рентгенотерапевтические.</a:t>
            </a:r>
          </a:p>
          <a:p>
            <a:endParaRPr lang="ru-RU" altLang="uk-UA" dirty="0"/>
          </a:p>
          <a:p>
            <a:pPr algn="just"/>
            <a:r>
              <a:rPr lang="ru-RU" altLang="uk-UA" dirty="0"/>
              <a:t>     В</a:t>
            </a:r>
            <a:r>
              <a:rPr lang="ru-RU" altLang="uk-UA" b="1" dirty="0"/>
              <a:t> </a:t>
            </a:r>
            <a:r>
              <a:rPr lang="ru-RU" altLang="uk-UA" dirty="0"/>
              <a:t>зависимости от конструкции и условий эксплуатации рентгенодиагностические  разделяют на : </a:t>
            </a:r>
          </a:p>
          <a:p>
            <a:pPr>
              <a:buFontTx/>
              <a:buChar char="•"/>
            </a:pPr>
            <a:r>
              <a:rPr lang="ru-RU" altLang="uk-UA" dirty="0"/>
              <a:t>  стационарные;</a:t>
            </a:r>
          </a:p>
          <a:p>
            <a:pPr>
              <a:buFontTx/>
              <a:buChar char="•"/>
            </a:pPr>
            <a:r>
              <a:rPr lang="ru-RU" altLang="uk-UA" dirty="0"/>
              <a:t>  передвижные: </a:t>
            </a:r>
          </a:p>
          <a:p>
            <a:r>
              <a:rPr lang="ru-RU" altLang="uk-UA" dirty="0"/>
              <a:t>                          - перевозимые на специальных автомобилях                                      (</a:t>
            </a:r>
            <a:r>
              <a:rPr lang="ru-RU" altLang="uk-UA" dirty="0" err="1"/>
              <a:t>флюоромобиль</a:t>
            </a:r>
            <a:r>
              <a:rPr lang="ru-RU" altLang="uk-UA" dirty="0"/>
              <a:t>);</a:t>
            </a:r>
          </a:p>
          <a:p>
            <a:r>
              <a:rPr lang="ru-RU" altLang="uk-UA" dirty="0"/>
              <a:t>                          - переносные (разборные) полевые; </a:t>
            </a:r>
          </a:p>
          <a:p>
            <a:r>
              <a:rPr lang="ru-RU" altLang="uk-UA" dirty="0"/>
              <a:t>                          - палатные.</a:t>
            </a:r>
          </a:p>
          <a:p>
            <a:r>
              <a:rPr lang="ru-RU" altLang="uk-UA" dirty="0"/>
              <a:t>       </a:t>
            </a:r>
          </a:p>
          <a:p>
            <a:pPr>
              <a:buFontTx/>
              <a:buChar char="•"/>
            </a:pPr>
            <a:r>
              <a:rPr lang="ru-RU" altLang="uk-UA" dirty="0"/>
              <a:t>  переносные. </a:t>
            </a:r>
          </a:p>
        </p:txBody>
      </p:sp>
    </p:spTree>
    <p:extLst>
      <p:ext uri="{BB962C8B-B14F-4D97-AF65-F5344CB8AC3E}">
        <p14:creationId xmlns:p14="http://schemas.microsoft.com/office/powerpoint/2010/main" val="26099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854" y="57665"/>
            <a:ext cx="10363199" cy="1795583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Схема рентгенологического метода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996" y="955590"/>
            <a:ext cx="11854248" cy="22159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Факторы , влияющие на проходимость рентгеновских лучей на биологические ткани:</a:t>
            </a:r>
          </a:p>
          <a:p>
            <a:pPr marL="0" indent="0">
              <a:buNone/>
            </a:pPr>
            <a:r>
              <a:rPr lang="ru-RU" dirty="0"/>
              <a:t>-плотность ткани;</a:t>
            </a:r>
          </a:p>
          <a:p>
            <a:pPr marL="0" indent="0">
              <a:buNone/>
            </a:pPr>
            <a:r>
              <a:rPr lang="ru-RU" dirty="0"/>
              <a:t>-масса ткани и органа;</a:t>
            </a:r>
          </a:p>
          <a:p>
            <a:pPr marL="0" indent="0">
              <a:buNone/>
            </a:pPr>
            <a:r>
              <a:rPr lang="ru-RU" dirty="0"/>
              <a:t>-атомный номер элементов в составе ткани;</a:t>
            </a:r>
          </a:p>
          <a:p>
            <a:pPr marL="0" indent="0">
              <a:buNone/>
            </a:pPr>
            <a:r>
              <a:rPr lang="ru-RU" dirty="0"/>
              <a:t>-энергия квантов рентгеновских лучей ( жесткость).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641" y="3111657"/>
            <a:ext cx="7060770" cy="354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788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0" y="65904"/>
            <a:ext cx="9692375" cy="774356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Приемник рентгеновских лучей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8432" y="749644"/>
            <a:ext cx="6993925" cy="2487826"/>
          </a:xfrm>
        </p:spPr>
        <p:txBody>
          <a:bodyPr>
            <a:normAutofit/>
          </a:bodyPr>
          <a:lstStyle/>
          <a:p>
            <a:r>
              <a:rPr lang="ru-RU" dirty="0"/>
              <a:t>Флюоресцирующий экран кассеты </a:t>
            </a:r>
          </a:p>
          <a:p>
            <a:r>
              <a:rPr lang="ru-RU" dirty="0"/>
              <a:t>Рентгеновская пленка</a:t>
            </a:r>
          </a:p>
          <a:p>
            <a:r>
              <a:rPr lang="ru-RU" dirty="0"/>
              <a:t>Электронно –оптический преобразователь</a:t>
            </a:r>
          </a:p>
          <a:p>
            <a:r>
              <a:rPr lang="ru-RU" dirty="0"/>
              <a:t>Блок цифровой обработки рентгеновского изображения (преобразование аналоговое в цифровое).</a:t>
            </a:r>
          </a:p>
          <a:p>
            <a:endParaRPr lang="uk-UA" dirty="0"/>
          </a:p>
        </p:txBody>
      </p:sp>
      <p:pic>
        <p:nvPicPr>
          <p:cNvPr id="6146" name="Picture 2" descr="ÐÐ°ÑÑÐ¸Ð½ÐºÐ¸ Ð¿Ð¾ Ð·Ð°Ð¿ÑÐ¾ÑÑ Ð ÐµÐ½ÑÐ³ÐµÐ½Ð¾Ð²ÑÐºÐ°Ñ ÐºÐ°ÑÑÐµÑ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707" y="2838851"/>
            <a:ext cx="3658545" cy="361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med.oniko.ua/images/products/medicine/kassety_ecrany/cp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59" y="840261"/>
            <a:ext cx="4133650" cy="330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946" y="4234249"/>
            <a:ext cx="75376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uk-UA" dirty="0"/>
              <a:t>Рентгеновская кассета обычно заряжается рентгенографической пленкой между двумя усиливающими экранами. Флюоресцирующий экран представляет собой картон, покрытый люминесцирующим веществом. Он закрепляется в штатив для просвечивания в рамке под свинцовым стеклом, защищающим исследователя от вредного действия лучей. Свинцовое стекло по поглощению рентгеновских лучей эквивалентно приблизительно слою свинца толщиной в 2 мм.</a:t>
            </a:r>
          </a:p>
        </p:txBody>
      </p:sp>
    </p:spTree>
    <p:extLst>
      <p:ext uri="{BB962C8B-B14F-4D97-AF65-F5344CB8AC3E}">
        <p14:creationId xmlns:p14="http://schemas.microsoft.com/office/powerpoint/2010/main" val="4167620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1395" y="50895"/>
            <a:ext cx="5369546" cy="307124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altLang="uk-UA" sz="1800" b="1" dirty="0"/>
              <a:t>Проявочная машина CLASSIC E.O.S. </a:t>
            </a:r>
            <a:br>
              <a:rPr lang="uk-UA" sz="1800" dirty="0"/>
            </a:br>
            <a:r>
              <a:rPr lang="ru-RU" altLang="uk-UA" sz="1800" dirty="0"/>
              <a:t>Каскадное" фиксирование</a:t>
            </a:r>
            <a:br>
              <a:rPr lang="ru-RU" altLang="uk-UA" sz="1800" dirty="0"/>
            </a:br>
            <a:r>
              <a:rPr lang="ru-RU" altLang="uk-UA" sz="1800" dirty="0"/>
              <a:t>При использовании двух бачков фиксажа между баком для проявки и баком для промывания (воды) проявочная машина </a:t>
            </a:r>
            <a:r>
              <a:rPr lang="ru-RU" altLang="uk-UA" sz="1800" dirty="0" err="1"/>
              <a:t>Classic</a:t>
            </a:r>
            <a:r>
              <a:rPr lang="ru-RU" altLang="uk-UA" sz="1800" dirty="0"/>
              <a:t> E.O.S. сокращает содержание серебра в промывочной воде на менее, чем 1 мг. на 1 с переносом серебра на менее, чем 50 мг/м  проявленной пленки. </a:t>
            </a:r>
            <a:br>
              <a:rPr lang="ru-RU" altLang="uk-UA" sz="1200" dirty="0"/>
            </a:br>
            <a:endParaRPr lang="uk-UA" sz="1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80941" y="5535828"/>
            <a:ext cx="4112205" cy="1322172"/>
          </a:xfrm>
        </p:spPr>
        <p:txBody>
          <a:bodyPr/>
          <a:lstStyle/>
          <a:p>
            <a:pPr marL="0" indent="0">
              <a:buNone/>
            </a:pPr>
            <a:r>
              <a:rPr lang="ru-RU" altLang="uk-UA" dirty="0"/>
              <a:t>Проявочный бак</a:t>
            </a:r>
            <a:br>
              <a:rPr lang="ru-RU" altLang="uk-UA" dirty="0"/>
            </a:br>
            <a:r>
              <a:rPr lang="ru-RU" altLang="uk-UA" dirty="0"/>
              <a:t> для ручной обработки пленки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8194" name="Picture 2" descr="ÐÐ°ÑÑÐ¸Ð½ÐºÐ¸ Ð¿Ð¾ Ð·Ð°Ð¿ÑÐ¾ÑÑ Ð¿ÑÐ¾ÑÐ²Ð¾ÑÐ½Ð°Ñ Ð¼Ð°ÑÐ¸Ð½Ð° Ð´Ð»Ñ ÑÐµÐ½ÑÐ³ÐµÐ½Ð¾Ð²ÑÐºÐ¾Ð¹ Ð¿Ð»ÐµÐ½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941" y="1553905"/>
            <a:ext cx="3981922" cy="398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65" y="50895"/>
            <a:ext cx="2553730" cy="2729849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3279"/>
            <a:ext cx="3103605" cy="3103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665" y="6351373"/>
            <a:ext cx="3781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dirty="0"/>
              <a:t>   Проявочная машина CP 1000 </a:t>
            </a:r>
          </a:p>
        </p:txBody>
      </p:sp>
    </p:spTree>
    <p:extLst>
      <p:ext uri="{BB962C8B-B14F-4D97-AF65-F5344CB8AC3E}">
        <p14:creationId xmlns:p14="http://schemas.microsoft.com/office/powerpoint/2010/main" val="3822911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281" y="0"/>
            <a:ext cx="11780107" cy="1456007"/>
          </a:xfrm>
        </p:spPr>
        <p:txBody>
          <a:bodyPr>
            <a:normAutofit/>
          </a:bodyPr>
          <a:lstStyle/>
          <a:p>
            <a:endParaRPr lang="ru-RU" altLang="uk-UA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uk-UA" dirty="0" err="1">
                <a:latin typeface="Arial" panose="020B0604020202020204" pitchFamily="34" charset="0"/>
              </a:rPr>
              <a:t>Негатоскопы</a:t>
            </a:r>
            <a:r>
              <a:rPr lang="ru-RU" altLang="uk-UA" dirty="0">
                <a:latin typeface="Arial" panose="020B0604020202020204" pitchFamily="34" charset="0"/>
              </a:rPr>
              <a:t> применяются для просмотра рентгенограмм (негативов), а также любых медицинских изображений, которые выводятся на прозрачные пленки.</a:t>
            </a:r>
            <a:br>
              <a:rPr lang="ru-RU" altLang="uk-UA" dirty="0">
                <a:latin typeface="Arial" panose="020B0604020202020204" pitchFamily="34" charset="0"/>
              </a:rPr>
            </a:br>
            <a:endParaRPr lang="uk-UA" dirty="0"/>
          </a:p>
        </p:txBody>
      </p:sp>
      <p:pic>
        <p:nvPicPr>
          <p:cNvPr id="921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4216"/>
            <a:ext cx="4107257" cy="457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ÐÐ°ÑÑÐ¸Ð½ÐºÐ¸ Ð¿Ð¾ Ð·Ð°Ð¿ÑÐ¾ÑÑ Ð½ÐµÐ³Ð°ÑÐ¾ÑÐºÐ¾Ð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257" y="1120808"/>
            <a:ext cx="4605895" cy="320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ÐÐ°ÑÑÐ¸Ð½ÐºÐ¸ Ð¿Ð¾ Ð·Ð°Ð¿ÑÐ¾ÑÑ Ð½ÐµÐ³Ð°ÑÐ¾ÑÐºÐ¾Ð¿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152" y="2965820"/>
            <a:ext cx="3411552" cy="382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441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Защита пациента и персонала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44" name="Picture 4" descr="ÐÐ°ÑÑÐ¸Ð½ÐºÐ¸ Ð¿Ð¾ Ð·Ð°Ð¿ÑÐ¾ÑÑ Ð·Ð°ÑÐ¸ÑÐ½ÑÐµ ÑÐ°ÑÑÑÐºÐ¸ Ð´Ð»Ñ ÑÐµÐ½ÑÐ³ÐµÐ½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631" y="1152983"/>
            <a:ext cx="546735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" y="1217526"/>
            <a:ext cx="2694653" cy="3966663"/>
          </a:xfrm>
        </p:spPr>
      </p:pic>
      <p:pic>
        <p:nvPicPr>
          <p:cNvPr id="10246" name="Picture 6" descr="ÐÐ°ÑÑÐ¸Ð½ÐºÐ¸ Ð¿Ð¾ Ð·Ð°Ð¿ÑÐ¾ÑÑ Ð·Ð°ÑÐ¸ÑÐ½ÑÐµ ÑÐ°ÑÑÑÐºÐ¸ Ð´Ð»Ñ ÑÐµÐ½ÑÐ³ÐµÐ½Ð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17" y="2494775"/>
            <a:ext cx="3637477" cy="436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561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" y="107092"/>
            <a:ext cx="9984258" cy="1342767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Основные методы рентгеновского исследования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22423" y="3970638"/>
            <a:ext cx="2776624" cy="523103"/>
          </a:xfrm>
        </p:spPr>
        <p:txBody>
          <a:bodyPr/>
          <a:lstStyle/>
          <a:p>
            <a:r>
              <a:rPr lang="ru-RU" b="1" dirty="0"/>
              <a:t>Экран</a:t>
            </a:r>
            <a:endParaRPr lang="uk-UA" b="1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18"/>
          </p:nvPr>
        </p:nvSpPr>
        <p:spPr>
          <a:xfrm>
            <a:off x="222423" y="5090984"/>
            <a:ext cx="2669058" cy="395417"/>
          </a:xfrm>
        </p:spPr>
        <p:txBody>
          <a:bodyPr>
            <a:normAutofit lnSpcReduction="10000"/>
          </a:bodyPr>
          <a:lstStyle/>
          <a:p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Рентгеноскопия</a:t>
            </a:r>
            <a:endParaRPr lang="uk-UA" sz="2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3550508" y="3970639"/>
            <a:ext cx="1491048" cy="523102"/>
          </a:xfrm>
        </p:spPr>
        <p:txBody>
          <a:bodyPr/>
          <a:lstStyle/>
          <a:p>
            <a:r>
              <a:rPr lang="ru-RU" b="1" dirty="0"/>
              <a:t>Пленка </a:t>
            </a:r>
            <a:endParaRPr lang="uk-UA" b="1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19"/>
          </p:nvPr>
        </p:nvSpPr>
        <p:spPr>
          <a:xfrm>
            <a:off x="3328086" y="5090984"/>
            <a:ext cx="2611396" cy="395415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Рентгенография</a:t>
            </a:r>
            <a:endParaRPr lang="uk-UA" sz="2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>
          <a:xfrm>
            <a:off x="6349198" y="4193059"/>
            <a:ext cx="3061502" cy="634152"/>
          </a:xfrm>
        </p:spPr>
        <p:txBody>
          <a:bodyPr/>
          <a:lstStyle/>
          <a:p>
            <a:r>
              <a:rPr lang="ru-RU" b="1" dirty="0"/>
              <a:t>Дозиметрический детектор +ЭВМ</a:t>
            </a:r>
            <a:endParaRPr lang="uk-UA" b="1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0"/>
          </p:nvPr>
        </p:nvSpPr>
        <p:spPr>
          <a:xfrm>
            <a:off x="6349198" y="5090984"/>
            <a:ext cx="2572380" cy="67550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Компьютерная томография </a:t>
            </a:r>
            <a:endParaRPr lang="uk-UA" sz="2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1266" name="Picture 2" descr="ÐÐ°ÑÑÐ¸Ð½ÐºÐ¸ Ð¿Ð¾ Ð·Ð°Ð¿ÑÐ¾ÑÑ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29" b="15529"/>
          <a:stretch>
            <a:fillRect/>
          </a:stretch>
        </p:blipFill>
        <p:spPr bwMode="auto">
          <a:xfrm>
            <a:off x="58996" y="2199503"/>
            <a:ext cx="29400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ÐÐ°ÑÑÐ¸Ð½ÐºÐ¸ Ð¿Ð¾ Ð·Ð°Ð¿ÑÐ¾ÑÑ ÑÐµÐ½ÑÐ³ÐµÐ½Ð¾ÑÐºÐ¾Ð¿Ð¸Ñ Ð¸ ÑÐµÐ½ÑÐ³ÐµÐ½Ð¾Ð³ÑÐ°ÑÐ¸Ñ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3" b="6663"/>
          <a:stretch>
            <a:fillRect/>
          </a:stretch>
        </p:blipFill>
        <p:spPr bwMode="auto">
          <a:xfrm>
            <a:off x="3200206" y="2209800"/>
            <a:ext cx="293052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ÐÐ¾ÑÐ¾Ð¶ÐµÐµ Ð¸Ð·Ð¾Ð±ÑÐ°Ð¶ÐµÐ½Ð¸Ðµ"/>
          <p:cNvPicPr>
            <a:picLocks noGrp="1" noChangeAspect="1" noChangeArrowheads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9" b="15349"/>
          <a:stretch>
            <a:fillRect/>
          </a:stretch>
        </p:blipFill>
        <p:spPr bwMode="auto">
          <a:xfrm>
            <a:off x="6331891" y="2223675"/>
            <a:ext cx="2932113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ÑÐµÐ½ÑÐ³ÐµÐ½Ð¾Ð³ÑÐ°ÑÐ¸Ñ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842" y="2199503"/>
            <a:ext cx="2489983" cy="1548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 flipH="1">
            <a:off x="9588841" y="3970638"/>
            <a:ext cx="26031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Селеновая пластина</a:t>
            </a:r>
            <a:endParaRPr lang="uk-UA" sz="2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687697" y="5090984"/>
            <a:ext cx="22983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Электро- рентгенография 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07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6065" y="65904"/>
            <a:ext cx="7554769" cy="1021492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Рентгеноскопия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43134" y="1202723"/>
            <a:ext cx="5741773" cy="5045675"/>
          </a:xfrm>
        </p:spPr>
        <p:txBody>
          <a:bodyPr>
            <a:normAutofit fontScale="77500" lnSpcReduction="20000"/>
          </a:bodyPr>
          <a:lstStyle/>
          <a:p>
            <a:pPr marL="609600" indent="-609600">
              <a:lnSpc>
                <a:spcPct val="90000"/>
              </a:lnSpc>
            </a:pPr>
            <a:r>
              <a:rPr lang="ru-RU" altLang="uk-UA" b="1" dirty="0"/>
              <a:t>Метод рентгенологического исследования, при котором изображение объекта получают на флуоресцентном экране в режиме реального времени. Документируется  рентгенограммами , выполняемыми врачом во время исследования.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uk-UA" b="1" dirty="0"/>
              <a:t>Исследование можно проводить с контрастированием.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uk-UA" b="1" dirty="0"/>
          </a:p>
          <a:p>
            <a:pPr marL="609600" indent="-609600">
              <a:lnSpc>
                <a:spcPct val="90000"/>
              </a:lnSpc>
            </a:pPr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Преимущества: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исследование в режиме реального времени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возможность </a:t>
            </a:r>
            <a:r>
              <a:rPr lang="ru-RU" altLang="uk-UA" dirty="0" err="1"/>
              <a:t>полипозиционного</a:t>
            </a:r>
            <a:r>
              <a:rPr lang="ru-RU" altLang="uk-UA" dirty="0"/>
              <a:t> исследования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доступный метод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uk-UA" dirty="0"/>
          </a:p>
          <a:p>
            <a:pPr marL="609600" indent="-609600">
              <a:lnSpc>
                <a:spcPct val="90000"/>
              </a:lnSpc>
            </a:pPr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Недостатки: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низкая тканевая контрастность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высокая лучевая нагрузка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отсутствие возможности документирования</a:t>
            </a: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82" y="222420"/>
            <a:ext cx="1798344" cy="47782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26" y="815545"/>
            <a:ext cx="2543530" cy="44487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269" y="2842055"/>
            <a:ext cx="2680594" cy="390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936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2984" y="0"/>
            <a:ext cx="8353166" cy="848497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Рентгенконтрастные методы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42" y="3138616"/>
            <a:ext cx="2581871" cy="3464010"/>
          </a:xfrm>
          <a:prstGeom prst="rect">
            <a:avLst/>
          </a:prstGeom>
        </p:spPr>
      </p:pic>
      <p:pic>
        <p:nvPicPr>
          <p:cNvPr id="16388" name="Picture 4" descr="ÐÐ°ÑÑÐ¸Ð½ÐºÐ¸ Ð¿Ð¾ Ð·Ð°Ð¿ÑÐ¾ÑÑ Ð±ÑÐ¾Ð½ÑÐ¾Ð³ÑÐ°ÑÐ¸Ñ ÑÑÐ¾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912" y="669324"/>
            <a:ext cx="2663457" cy="363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11" y="806662"/>
            <a:ext cx="5590918" cy="215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807159" y="3245708"/>
            <a:ext cx="3479856" cy="1106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Контрастные вещества</a:t>
            </a:r>
            <a:r>
              <a:rPr lang="ru-RU" altLang="uk-UA" dirty="0"/>
              <a:t>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водорастворимые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жирорастворимые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газы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32670" y="4533270"/>
            <a:ext cx="3573058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Могут помочь оценить 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-анатомию</a:t>
            </a:r>
            <a:r>
              <a:rPr lang="en-US" altLang="uk-UA" dirty="0"/>
              <a:t> </a:t>
            </a:r>
            <a:r>
              <a:rPr lang="ru-RU" altLang="uk-UA" dirty="0"/>
              <a:t>и аномалии;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-функцию в динамике.</a:t>
            </a:r>
          </a:p>
        </p:txBody>
      </p:sp>
      <p:pic>
        <p:nvPicPr>
          <p:cNvPr id="13" name="Рисунок 1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2728" y="2485317"/>
            <a:ext cx="2661285" cy="3511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8256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0951" y="148281"/>
            <a:ext cx="5058033" cy="749643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Рентгенография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8248" y="1095633"/>
            <a:ext cx="6433751" cy="576236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uk-UA" b="1" dirty="0"/>
              <a:t>Способ рентгенологического исследования, при котором фиксированное рентгенологическое изображение объекта получают на фотопленке .</a:t>
            </a:r>
          </a:p>
          <a:p>
            <a:pPr>
              <a:lnSpc>
                <a:spcPct val="80000"/>
              </a:lnSpc>
            </a:pPr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Преимущества: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высокое пространственное разрешение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ниже, чем при скопии лучевая нагрузка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выполнение прицельных снимков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возможность документирования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uk-UA" dirty="0"/>
          </a:p>
          <a:p>
            <a:pPr>
              <a:lnSpc>
                <a:spcPct val="80000"/>
              </a:lnSpc>
            </a:pPr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Недостатки: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</a:t>
            </a:r>
            <a:r>
              <a:rPr lang="ru-RU" altLang="uk-UA" dirty="0" err="1"/>
              <a:t>проекционность</a:t>
            </a:r>
            <a:r>
              <a:rPr lang="ru-RU" altLang="uk-UA" dirty="0"/>
              <a:t> изображения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получение негативного изображения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uk-UA" dirty="0"/>
              <a:t>	- низкая тканевая контрастность 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34" y="1095633"/>
            <a:ext cx="5621714" cy="32367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6534" y="4332377"/>
            <a:ext cx="56217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Негативное и позитивное рентгеновское изображение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32781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7297" y="172995"/>
            <a:ext cx="7373537" cy="576648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Рентгенография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3" y="1631092"/>
            <a:ext cx="3607741" cy="3515235"/>
          </a:xfrm>
        </p:spPr>
      </p:pic>
      <p:sp>
        <p:nvSpPr>
          <p:cNvPr id="5" name="AutoShape 4" descr="ÐÐ°ÑÑÐ¸Ð½ÐºÐ¸ Ð¿Ð¾ Ð·Ð°Ð¿ÑÐ¾ÑÑ Ð¿ÑÐ¸ÑÐµÐ»ÑÐ½Ð°Ñ ÑÐµÐ½ÑÐ³ÐµÐ½Ð¾Ð³ÑÐ°ÑÐ¸Ñ ÑÑÐ¾Ð¼Ð°ÑÐ¾Ð»Ð¾Ð³Ð¸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03" y="2254051"/>
            <a:ext cx="5298897" cy="35009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14118" y="1631092"/>
            <a:ext cx="297386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Рентгенография в  двух проекциях позволяет получить более точную информацию о патологических изменениях и смещении отломков.</a:t>
            </a:r>
          </a:p>
          <a:p>
            <a:pPr marL="342900" indent="-342900">
              <a:buAutoNum type="arabicPeriod"/>
            </a:pPr>
            <a:r>
              <a:rPr lang="ru-RU" dirty="0"/>
              <a:t> Прицельная рентгенограмма позволяет получить детальную информацию о локальном изменении.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3646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5492" y="82378"/>
            <a:ext cx="7505342" cy="930876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Флюорография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9189" y="1334530"/>
            <a:ext cx="4448434" cy="4913870"/>
          </a:xfrm>
        </p:spPr>
        <p:txBody>
          <a:bodyPr>
            <a:normAutofit fontScale="92500" lnSpcReduction="20000"/>
          </a:bodyPr>
          <a:lstStyle/>
          <a:p>
            <a:r>
              <a:rPr lang="ru-RU" altLang="uk-UA" b="1" dirty="0"/>
              <a:t>Метод рентгенологического исследования, заключающийся в фотографировании изображения с </a:t>
            </a:r>
            <a:r>
              <a:rPr lang="ru-RU" altLang="uk-UA" b="1" dirty="0" err="1"/>
              <a:t>флюоресцентного</a:t>
            </a:r>
            <a:r>
              <a:rPr lang="ru-RU" altLang="uk-UA" b="1" dirty="0"/>
              <a:t> экрана на фотопленку небольшого размера</a:t>
            </a:r>
          </a:p>
          <a:p>
            <a:pPr>
              <a:buFont typeface="Wingdings" panose="05000000000000000000" pitchFamily="2" charset="2"/>
              <a:buNone/>
            </a:pPr>
            <a:endParaRPr lang="ru-RU" altLang="uk-UA" b="1" dirty="0"/>
          </a:p>
          <a:p>
            <a:r>
              <a:rPr lang="ru-RU" altLang="uk-UA" dirty="0"/>
              <a:t>Основной скрининг-метод для диагностики туберкулеза, рака легкого.</a:t>
            </a:r>
          </a:p>
          <a:p>
            <a:r>
              <a:rPr lang="ru-RU" altLang="uk-UA" dirty="0"/>
              <a:t>Выше, чем при рентгенографии лучевая нагрузка.</a:t>
            </a:r>
          </a:p>
          <a:p>
            <a:r>
              <a:rPr lang="ru-RU" altLang="uk-UA" dirty="0"/>
              <a:t>Низкая специфичность и чувствительность.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97" y="1622854"/>
            <a:ext cx="4611179" cy="2594919"/>
          </a:xfrm>
          <a:prstGeom prst="rect">
            <a:avLst/>
          </a:prstGeom>
        </p:spPr>
      </p:pic>
      <p:sp>
        <p:nvSpPr>
          <p:cNvPr id="5" name="AutoShape 4" descr="ÐÐ°ÑÑÐ¸Ð½ÐºÐ¸ Ð¿Ð¾ Ð·Ð°Ð¿ÑÐ¾ÑÑ ÑÐ»ÑÐ¾ÑÐ¾ÑÐºÐ¾Ð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3318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43" y="1914906"/>
            <a:ext cx="3048944" cy="31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782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7741" y="65904"/>
            <a:ext cx="8089556" cy="884746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Линейная томография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6973" y="1062682"/>
            <a:ext cx="5725298" cy="2298356"/>
          </a:xfrm>
        </p:spPr>
        <p:txBody>
          <a:bodyPr>
            <a:normAutofit/>
          </a:bodyPr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Линейная  томография - </a:t>
            </a:r>
            <a:r>
              <a:rPr lang="ru-RU" altLang="uk-UA" dirty="0"/>
              <a:t>послойная рентгенологическая съемка. На </a:t>
            </a:r>
            <a:r>
              <a:rPr lang="ru-RU" altLang="uk-UA" dirty="0" err="1"/>
              <a:t>томограмме</a:t>
            </a:r>
            <a:r>
              <a:rPr lang="ru-RU" altLang="uk-UA" dirty="0"/>
              <a:t> получают четкое изображение части тела или органа "в разрезе". Может использоваться при исследовании большинства органов и частей тела человека.</a:t>
            </a:r>
            <a:endParaRPr lang="uk-UA" dirty="0"/>
          </a:p>
        </p:txBody>
      </p:sp>
      <p:pic>
        <p:nvPicPr>
          <p:cNvPr id="5" name="Picture 5" descr="схема_том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56" y="1062681"/>
            <a:ext cx="4453117" cy="315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ÐÐ°ÑÑÐ¸Ð½ÐºÐ¸ Ð¿Ð¾ Ð·Ð°Ð¿ÑÐ¾ÑÑ ÑÐ¾Ð¼Ð¾Ð³ÑÐ°Ð¼Ð¼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201" y="3473070"/>
            <a:ext cx="3510263" cy="32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092" y="4291914"/>
            <a:ext cx="5074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Схема движения трубки при обычной томографии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96869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4519" y="0"/>
            <a:ext cx="3459892" cy="716692"/>
          </a:xfrm>
        </p:spPr>
        <p:txBody>
          <a:bodyPr/>
          <a:lstStyle/>
          <a:p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Томосинтез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368464" y="988543"/>
            <a:ext cx="4356053" cy="370616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400" b="1" dirty="0" err="1"/>
              <a:t>Томосинтез</a:t>
            </a:r>
            <a:r>
              <a:rPr lang="ru-RU" sz="3400" dirty="0"/>
              <a:t> -</a:t>
            </a:r>
            <a:r>
              <a:rPr lang="ru-RU" sz="3400" dirty="0">
                <a:hlinkClick r:id="rId2" tooltip="Рентгенология"/>
              </a:rPr>
              <a:t>рентгенологический</a:t>
            </a:r>
            <a:r>
              <a:rPr lang="ru-RU" sz="3400" dirty="0"/>
              <a:t> метод исследования, представляет собой последовательность </a:t>
            </a:r>
            <a:r>
              <a:rPr lang="ru-RU" sz="3400" dirty="0" err="1"/>
              <a:t>томограмм</a:t>
            </a:r>
            <a:r>
              <a:rPr lang="ru-RU" sz="3400" dirty="0"/>
              <a:t> произведенных на заданную глубину с фиксированным расстоянием между срезами. Относится к реконструктивным методам визуализации. </a:t>
            </a:r>
          </a:p>
          <a:p>
            <a:pPr marL="0" indent="0">
              <a:buNone/>
            </a:pPr>
            <a:r>
              <a:rPr lang="ru-RU" sz="3400" dirty="0"/>
              <a:t>Полученная информация оцифровывается и обрабатывается, формируя изображение.</a:t>
            </a:r>
          </a:p>
          <a:p>
            <a:pPr marL="0" indent="0">
              <a:buNone/>
            </a:pPr>
            <a:r>
              <a:rPr lang="ru-RU" sz="3400" dirty="0"/>
              <a:t>Занимает промежуточное положение по диагностическим возможностям между рентгенографией и компьютерной томографией.</a:t>
            </a:r>
          </a:p>
          <a:p>
            <a:endParaRPr lang="ru-RU" dirty="0"/>
          </a:p>
        </p:txBody>
      </p:sp>
      <p:pic>
        <p:nvPicPr>
          <p:cNvPr id="15366" name="Picture 6" descr="ÐÐ°ÑÑÐ¸Ð½ÐºÐ¸ Ð¿Ð¾ Ð·Ð°Ð¿ÑÐ¾ÑÑ ÑÐ¾Ð¼Ð¾ÑÐ¸Ð½ÑÐµÐ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1218531"/>
            <a:ext cx="4467482" cy="310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4" y="988542"/>
            <a:ext cx="3052658" cy="370616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8281" y="4694702"/>
            <a:ext cx="1192015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Дозовая нагрузка не превышает таковую при </a:t>
            </a:r>
            <a:r>
              <a:rPr lang="ru-RU" dirty="0">
                <a:hlinkClick r:id="rId5" tooltip="Линейная томография"/>
              </a:rPr>
              <a:t>линейной томографии</a:t>
            </a:r>
            <a:r>
              <a:rPr lang="ru-RU" dirty="0"/>
              <a:t>. Метод в целом более информативен, но для некоторых локализаций уступает по эффективности методам классической рентгенологии. Преимущество метода в том, что он позволяет, сводя к минимуму проекционные наложения, визуализировать структуры недоступные при классической рентгеноскопии, например 1-2 </a:t>
            </a:r>
            <a:r>
              <a:rPr lang="ru-RU" dirty="0">
                <a:hlinkClick r:id="rId6" tooltip="Позвоночник"/>
              </a:rPr>
              <a:t>шейные позвонки</a:t>
            </a:r>
            <a:r>
              <a:rPr lang="ru-RU" dirty="0"/>
              <a:t>, </a:t>
            </a:r>
            <a:r>
              <a:rPr lang="ru-RU" dirty="0">
                <a:hlinkClick r:id="rId7" tooltip="Череп"/>
              </a:rPr>
              <a:t>кости черепа</a:t>
            </a:r>
            <a:r>
              <a:rPr lang="ru-RU" dirty="0"/>
              <a:t> и т. п. Однако следует отметить что данный метод малоэффективен при обследовании легочной патологии и не применим при </a:t>
            </a:r>
            <a:r>
              <a:rPr lang="ru-RU" dirty="0" err="1"/>
              <a:t>рентгеноконтрастных</a:t>
            </a:r>
            <a:r>
              <a:rPr lang="ru-RU" dirty="0"/>
              <a:t> исследованиях желудка.</a:t>
            </a:r>
          </a:p>
        </p:txBody>
      </p:sp>
    </p:spTree>
    <p:extLst>
      <p:ext uri="{BB962C8B-B14F-4D97-AF65-F5344CB8AC3E}">
        <p14:creationId xmlns:p14="http://schemas.microsoft.com/office/powerpoint/2010/main" val="2494123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108" y="197709"/>
            <a:ext cx="4852087" cy="757880"/>
          </a:xfrm>
        </p:spPr>
        <p:txBody>
          <a:bodyPr/>
          <a:lstStyle/>
          <a:p>
            <a:r>
              <a:rPr lang="ru-RU" altLang="uk-UA" sz="4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Маммаграфия</a:t>
            </a:r>
            <a:r>
              <a:rPr lang="ru-RU" altLang="uk-UA" sz="4400" dirty="0"/>
              <a:t>  </a:t>
            </a:r>
            <a:br>
              <a:rPr lang="ru-RU" altLang="uk-UA" sz="4400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5611" y="1169772"/>
            <a:ext cx="7282248" cy="5078627"/>
          </a:xfrm>
        </p:spPr>
        <p:txBody>
          <a:bodyPr/>
          <a:lstStyle/>
          <a:p>
            <a:r>
              <a:rPr lang="ru-RU" altLang="uk-UA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Маммаграфия</a:t>
            </a:r>
            <a:r>
              <a:rPr lang="ru-RU" altLang="uk-UA" dirty="0"/>
              <a:t> – рентгенологическое исследование молочных желез.</a:t>
            </a:r>
            <a:endParaRPr lang="uk-UA" dirty="0"/>
          </a:p>
        </p:txBody>
      </p:sp>
      <p:pic>
        <p:nvPicPr>
          <p:cNvPr id="17410" name="Picture 2" descr="ÐÐ°ÑÑÐ¸Ð½ÐºÐ¸ Ð¿Ð¾ Ð·Ð°Ð¿ÑÐ¾ÑÑ Ð¼Ð°Ð¼Ð¼Ð¾Ð³ÑÐ°Ñ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14" y="1276865"/>
            <a:ext cx="4762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ÐÐ°ÑÑÐ¸Ð½ÐºÐ¸ Ð¿Ð¾ Ð·Ð°Ð¿ÑÐ¾ÑÑ Ð¼Ð°Ð¼Ð¼Ð¾Ð³ÑÐ°ÑÐ¸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067" y="2254378"/>
            <a:ext cx="476250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626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6666" y="123568"/>
            <a:ext cx="4219064" cy="749644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Ангиография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854" y="1153296"/>
            <a:ext cx="11994292" cy="57047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uk-UA" dirty="0"/>
              <a:t>Рентгенологическое исследование кровеносных сосудов, производимое с применением контрастных веществ</a:t>
            </a:r>
          </a:p>
          <a:p>
            <a:pPr marL="0" indent="0">
              <a:buNone/>
            </a:pPr>
            <a:r>
              <a:rPr lang="ru-RU" dirty="0"/>
              <a:t>Может быть самостоятельной диагностической процедурой или  частью малоинвазивной операции:</a:t>
            </a:r>
          </a:p>
          <a:p>
            <a:pPr>
              <a:buFontTx/>
              <a:buChar char="-"/>
            </a:pPr>
            <a:r>
              <a:rPr lang="ru-RU" dirty="0" err="1"/>
              <a:t>кардиостентирование</a:t>
            </a:r>
            <a:r>
              <a:rPr lang="ru-RU" dirty="0"/>
              <a:t> и установка </a:t>
            </a:r>
            <a:r>
              <a:rPr lang="ru-RU" dirty="0" err="1"/>
              <a:t>окклюдеров</a:t>
            </a:r>
            <a:r>
              <a:rPr lang="ru-RU" dirty="0"/>
              <a:t>;</a:t>
            </a:r>
          </a:p>
          <a:p>
            <a:pPr>
              <a:buFontTx/>
              <a:buChar char="-"/>
            </a:pPr>
            <a:r>
              <a:rPr lang="ru-RU" dirty="0" err="1"/>
              <a:t>тромбоэкстракция</a:t>
            </a:r>
            <a:r>
              <a:rPr lang="ru-RU" dirty="0"/>
              <a:t> при ишемических инсультах;</a:t>
            </a:r>
          </a:p>
          <a:p>
            <a:pPr>
              <a:buFontTx/>
              <a:buChar char="-"/>
            </a:pPr>
            <a:r>
              <a:rPr lang="ru-RU" dirty="0" err="1"/>
              <a:t>эмболизация</a:t>
            </a:r>
            <a:r>
              <a:rPr lang="ru-RU" dirty="0"/>
              <a:t> мешотчатых аневризм мозговых артерий, блокирование АВМ;</a:t>
            </a:r>
          </a:p>
          <a:p>
            <a:pPr>
              <a:buFontTx/>
              <a:buChar char="-"/>
            </a:pPr>
            <a:r>
              <a:rPr lang="ru-RU" dirty="0" err="1"/>
              <a:t>Эмболизация</a:t>
            </a:r>
            <a:r>
              <a:rPr lang="ru-RU" dirty="0"/>
              <a:t> сосудов, питающих фибромиому.</a:t>
            </a:r>
          </a:p>
          <a:p>
            <a:pPr>
              <a:buFontTx/>
              <a:buChar char="-"/>
            </a:pPr>
            <a:r>
              <a:rPr lang="ru-RU" dirty="0"/>
              <a:t>установка </a:t>
            </a:r>
            <a:r>
              <a:rPr lang="ru-RU" dirty="0" err="1"/>
              <a:t>кава</a:t>
            </a:r>
            <a:r>
              <a:rPr lang="ru-RU" dirty="0"/>
              <a:t>-фильтров;</a:t>
            </a:r>
          </a:p>
          <a:p>
            <a:pPr>
              <a:buFontTx/>
              <a:buChar char="-"/>
            </a:pPr>
            <a:r>
              <a:rPr lang="ru-RU" dirty="0"/>
              <a:t>закрытие МПП и МЖП.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uk-UA" dirty="0"/>
              <a:t>В качестве контраста применяются </a:t>
            </a:r>
            <a:r>
              <a:rPr lang="ru-RU" altLang="uk-UA" dirty="0" err="1"/>
              <a:t>неионные</a:t>
            </a:r>
            <a:r>
              <a:rPr lang="ru-RU" altLang="uk-UA" dirty="0"/>
              <a:t> водорастворимые  органических соединения йода.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uk-UA" dirty="0" err="1"/>
              <a:t>Артериография</a:t>
            </a:r>
            <a:r>
              <a:rPr lang="ru-RU" altLang="uk-UA" dirty="0"/>
              <a:t> (</a:t>
            </a:r>
            <a:r>
              <a:rPr lang="ru-RU" altLang="uk-UA" dirty="0" err="1"/>
              <a:t>аортография</a:t>
            </a:r>
            <a:r>
              <a:rPr lang="ru-RU" altLang="uk-UA" dirty="0"/>
              <a:t>, </a:t>
            </a:r>
            <a:r>
              <a:rPr lang="ru-RU" altLang="uk-UA" dirty="0" err="1"/>
              <a:t>коронарография</a:t>
            </a:r>
            <a:r>
              <a:rPr lang="ru-RU" altLang="uk-UA" dirty="0"/>
              <a:t>, каротидная и </a:t>
            </a:r>
            <a:r>
              <a:rPr lang="ru-RU" altLang="uk-UA" dirty="0" err="1"/>
              <a:t>вертебральная</a:t>
            </a:r>
            <a:r>
              <a:rPr lang="ru-RU" altLang="uk-UA" dirty="0"/>
              <a:t> </a:t>
            </a:r>
            <a:r>
              <a:rPr lang="ru-RU" altLang="uk-UA" dirty="0" err="1"/>
              <a:t>артериография</a:t>
            </a:r>
            <a:r>
              <a:rPr lang="ru-RU" altLang="uk-UA" dirty="0"/>
              <a:t>, </a:t>
            </a:r>
            <a:r>
              <a:rPr lang="ru-RU" altLang="uk-UA" dirty="0" err="1"/>
              <a:t>целиакография</a:t>
            </a:r>
            <a:r>
              <a:rPr lang="ru-RU" altLang="uk-UA" dirty="0"/>
              <a:t>, </a:t>
            </a:r>
            <a:r>
              <a:rPr lang="ru-RU" altLang="uk-UA" dirty="0" err="1"/>
              <a:t>мезентерикография</a:t>
            </a:r>
            <a:r>
              <a:rPr lang="ru-RU" altLang="uk-UA" dirty="0"/>
              <a:t> и т.д.), </a:t>
            </a:r>
            <a:r>
              <a:rPr lang="ru-RU" altLang="uk-UA" dirty="0" err="1"/>
              <a:t>венография</a:t>
            </a:r>
            <a:r>
              <a:rPr lang="ru-RU" altLang="uk-UA" dirty="0"/>
              <a:t> (прямая и непрямая флебография), </a:t>
            </a:r>
            <a:r>
              <a:rPr lang="ru-RU" altLang="uk-UA" dirty="0" err="1"/>
              <a:t>лимфография</a:t>
            </a:r>
            <a:r>
              <a:rPr lang="ru-RU" altLang="uk-UA" dirty="0"/>
              <a:t>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2200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9233" y="1"/>
            <a:ext cx="7117492" cy="864972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Ангиография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рвпвап</a:t>
            </a:r>
            <a:endParaRPr lang="uk-UA" dirty="0"/>
          </a:p>
        </p:txBody>
      </p:sp>
      <p:pic>
        <p:nvPicPr>
          <p:cNvPr id="18436" name="Picture 4" descr="ÐÐ°ÑÑÐ¸Ð½ÐºÐ¸ Ð¿Ð¾ Ð·Ð°Ð¿ÑÐ¾ÑÑ Ð°Ð½Ð³Ð¸Ð¾Ð³ÑÐ°Ñ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43" y="1180113"/>
            <a:ext cx="269557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ÐÐ°ÑÑÐ¸Ð½ÐºÐ¸ Ð¿Ð¾ Ð·Ð°Ð¿ÑÐ¾ÑÑ Ð°Ð½Ð³Ð¸Ð¾Ð³ÑÐ°ÑÐ¸Ñ ÑÐ¾ÑÑÐ´Ð¾Ð² ÑÐµÑÐ´Ñ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21" y="864973"/>
            <a:ext cx="4729507" cy="270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ÐÐ°ÑÑÐ¸Ð½ÐºÐ¸ Ð¿Ð¾ Ð·Ð°Ð¿ÑÐ¾ÑÑ Ð°Ð½ÐµÐ²ÑÐ¸Ð·Ð¼Ð° Ð°Ð¾ÑÑÑ ÑÐµÐ½ÑÐ³ÐµÐ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899" y="2112167"/>
            <a:ext cx="4020558" cy="467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2949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3114" y="115330"/>
            <a:ext cx="7965988" cy="955589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Электрорентгенография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950940" y="1581666"/>
            <a:ext cx="6936259" cy="4666734"/>
          </a:xfrm>
        </p:spPr>
        <p:txBody>
          <a:bodyPr>
            <a:normAutofit/>
          </a:bodyPr>
          <a:lstStyle/>
          <a:p>
            <a:r>
              <a:rPr lang="ru-RU" altLang="uk-UA" sz="2400" dirty="0"/>
              <a:t>Изображение на обычной бумаге – позитив</a:t>
            </a:r>
          </a:p>
          <a:p>
            <a:r>
              <a:rPr lang="ru-RU" altLang="uk-UA" sz="2400" dirty="0"/>
              <a:t> Используется только для костей</a:t>
            </a:r>
          </a:p>
          <a:p>
            <a:r>
              <a:rPr lang="ru-RU" altLang="uk-UA" sz="2400" dirty="0"/>
              <a:t> Быстрый, «сухой» и дешевый метод</a:t>
            </a:r>
          </a:p>
          <a:p>
            <a:r>
              <a:rPr lang="ru-RU" altLang="uk-UA" sz="2400" dirty="0"/>
              <a:t> Облучение больше, чем при рентгенографии (дети!)</a:t>
            </a:r>
          </a:p>
          <a:p>
            <a:r>
              <a:rPr lang="ru-RU" altLang="uk-UA" sz="2400" dirty="0"/>
              <a:t>  Немного лучше видны </a:t>
            </a:r>
            <a:r>
              <a:rPr lang="ru-RU" altLang="uk-UA" sz="2400" dirty="0" err="1"/>
              <a:t>мягкотканные</a:t>
            </a:r>
            <a:r>
              <a:rPr lang="ru-RU" altLang="uk-UA" sz="2400" dirty="0"/>
              <a:t>, иногда и другие изменения (переломы, , секвестр, опухоли) </a:t>
            </a:r>
          </a:p>
          <a:p>
            <a:r>
              <a:rPr lang="ru-RU" altLang="uk-UA" sz="2400" dirty="0"/>
              <a:t> Плохое документирование</a:t>
            </a:r>
          </a:p>
          <a:p>
            <a:endParaRPr lang="uk-UA" dirty="0"/>
          </a:p>
        </p:txBody>
      </p:sp>
      <p:pic>
        <p:nvPicPr>
          <p:cNvPr id="21506" name="Picture 2" descr="ÐÐ°ÑÑÐ¸Ð½ÐºÐ¸ Ð¿Ð¾ Ð·Ð°Ð¿ÑÐ¾ÑÑ ÑÐ¸ÑÑÐ¾Ð²Ð°Ñ ÑÐµÐ½ÑÐ³ÐµÐ½Ð¾Ð³ÑÐ°ÑÐ¸Ñ Ð¿ÑÐ¸Ð½ÑÐ¸Ð¿ Ð¼ÐµÑÐ¾Ð´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2" y="1757679"/>
            <a:ext cx="4268144" cy="310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026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2141" y="0"/>
            <a:ext cx="7274009" cy="848497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Цифровые методы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9513" y="1145058"/>
            <a:ext cx="11401167" cy="5712941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altLang="uk-UA" dirty="0"/>
              <a:t>Характерной чертой современной рентгенодиагностики является </a:t>
            </a:r>
            <a:r>
              <a:rPr lang="ru-RU" altLang="uk-UA" dirty="0" err="1"/>
              <a:t>дигитализация</a:t>
            </a:r>
            <a:r>
              <a:rPr lang="ru-RU" altLang="uk-UA" dirty="0"/>
              <a:t> (переход на цифровую обработку информации) и компьютеризация (мощная математическая обработка цифрового сигнала) всех без исключения средств визуализации. </a:t>
            </a:r>
            <a:r>
              <a:rPr lang="ru-RU" dirty="0"/>
              <a:t>Цифровая рентгенография – это метод лучевой диагностики, при котором проекционное изображение анатомических структур, полученное с помощью рентгеновского излучения, обрабатывается цифровым способом.</a:t>
            </a:r>
            <a:endParaRPr lang="ru-RU" altLang="uk-UA" dirty="0"/>
          </a:p>
          <a:p>
            <a:pPr algn="just">
              <a:lnSpc>
                <a:spcPct val="120000"/>
              </a:lnSpc>
            </a:pPr>
            <a:r>
              <a:rPr lang="ru-RU" altLang="uk-UA" dirty="0"/>
              <a:t>     Современная рентгенография в настоящее время существует в двух разновидностях: оцифрованной и собственно цифровой.</a:t>
            </a:r>
          </a:p>
          <a:p>
            <a:pPr algn="just">
              <a:lnSpc>
                <a:spcPct val="120000"/>
              </a:lnSpc>
            </a:pPr>
            <a:r>
              <a:rPr lang="ru-RU" altLang="uk-UA" dirty="0"/>
              <a:t> В оцифрованной рентгенографии картинка сначала получается на пластинах (экранах), затем происходит считывание и перевод картинки в цифровой формат. </a:t>
            </a:r>
          </a:p>
          <a:p>
            <a:pPr algn="just">
              <a:lnSpc>
                <a:spcPct val="120000"/>
              </a:lnSpc>
            </a:pPr>
            <a:r>
              <a:rPr lang="ru-RU" altLang="uk-UA" dirty="0"/>
              <a:t>В прямой цифровой рентгенографии изображение считывается непосредственно с детектора, чувствительного к рентгеновским лучам. Детекторный модуль обеспечивает преобразование падающего теневого (после прохождения через тело человека) рентгеновского излучения в эквивалентный электрический сигнал, первичную обработку и передачу этих данных в устройство формирования изображения (компьютер). Использование компьютера, при наличии соответствующего программного обеспечения, позволяет производить пространственную фильтрацию и масштабирование изображения, что существенно улучшает качество изображения.  </a:t>
            </a:r>
          </a:p>
          <a:p>
            <a:pPr algn="just">
              <a:lnSpc>
                <a:spcPct val="120000"/>
              </a:lnSpc>
            </a:pPr>
            <a:endParaRPr lang="ru-RU" altLang="uk-UA" dirty="0"/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ru-RU" altLang="uk-UA" sz="2400" dirty="0"/>
              <a:t>Цифровые изображения:</a:t>
            </a:r>
          </a:p>
          <a:p>
            <a:pPr lvl="2">
              <a:lnSpc>
                <a:spcPct val="80000"/>
              </a:lnSpc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ru-RU" altLang="uk-UA" sz="1800" dirty="0"/>
              <a:t>- первично-цифровые методы рентгенографии</a:t>
            </a:r>
          </a:p>
          <a:p>
            <a:pPr lvl="2">
              <a:lnSpc>
                <a:spcPct val="80000"/>
              </a:lnSpc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ru-RU" altLang="uk-UA" sz="1800" dirty="0"/>
              <a:t>- компьютерная томография</a:t>
            </a:r>
          </a:p>
          <a:p>
            <a:pPr lvl="2">
              <a:lnSpc>
                <a:spcPct val="80000"/>
              </a:lnSpc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ru-RU" altLang="uk-UA" sz="1800" dirty="0"/>
              <a:t>- МР-томография</a:t>
            </a:r>
          </a:p>
          <a:p>
            <a:pPr lvl="2">
              <a:lnSpc>
                <a:spcPct val="80000"/>
              </a:lnSpc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ru-RU" altLang="uk-UA" sz="1800" dirty="0"/>
              <a:t>- эмиссионная томография</a:t>
            </a:r>
          </a:p>
          <a:p>
            <a:pPr lvl="2">
              <a:lnSpc>
                <a:spcPct val="80000"/>
              </a:lnSpc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ru-RU" altLang="uk-UA" sz="1800" dirty="0"/>
              <a:t>- допплеровское картирование</a:t>
            </a:r>
          </a:p>
          <a:p>
            <a:pPr algn="just">
              <a:lnSpc>
                <a:spcPct val="120000"/>
              </a:lnSpc>
            </a:pPr>
            <a:endParaRPr lang="ru-RU" alt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92674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4443" y="0"/>
            <a:ext cx="9325233" cy="955589"/>
          </a:xfrm>
        </p:spPr>
        <p:txBody>
          <a:bodyPr/>
          <a:lstStyle/>
          <a:p>
            <a:r>
              <a:rPr lang="ru-RU" altLang="uk-UA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Цифровая рентгенография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046418" y="1153296"/>
            <a:ext cx="6947873" cy="5704703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b="1" dirty="0"/>
              <a:t>Преимущества цифровой рентгенографии</a:t>
            </a:r>
            <a:endParaRPr lang="ru-RU" dirty="0"/>
          </a:p>
          <a:p>
            <a:pPr fontAlgn="base"/>
            <a:r>
              <a:rPr lang="ru-RU" dirty="0"/>
              <a:t>К достоинствам цифровой рентгенографии можно отнести:</a:t>
            </a:r>
          </a:p>
          <a:p>
            <a:pPr fontAlgn="base"/>
            <a:r>
              <a:rPr lang="ru-RU" dirty="0"/>
              <a:t>высокое качество рентгеновского изображения, возможность его цифровой обработки и выявления важных деталей,</a:t>
            </a:r>
          </a:p>
          <a:p>
            <a:pPr fontAlgn="base"/>
            <a:r>
              <a:rPr lang="ru-RU" dirty="0"/>
              <a:t>возможность снизить дозу облучения,</a:t>
            </a:r>
          </a:p>
          <a:p>
            <a:pPr fontAlgn="base"/>
            <a:r>
              <a:rPr lang="ru-RU" dirty="0"/>
              <a:t>простота и скорость получения изображения, которое становится доступно для анализа сразу после окончания экспозиции,</a:t>
            </a:r>
          </a:p>
          <a:p>
            <a:pPr fontAlgn="base"/>
            <a:r>
              <a:rPr lang="ru-RU" dirty="0"/>
              <a:t>хранение информации в оцифрованном виде дает возможность создавать легкодоступные и мобильные рентгеновские архивы, передавать информацию на любые расстояния по компьютерной сети,</a:t>
            </a:r>
          </a:p>
          <a:p>
            <a:pPr fontAlgn="base"/>
            <a:r>
              <a:rPr lang="ru-RU" dirty="0"/>
              <a:t>более низкая стоимость цифровой рентгенографии, а так же ее экологическая безопасность по сравнению с традиционной: исключается необходимость в дорогостоящей пленке и реактивах, в оснащении фотолаборатории и «ядовитом» процессе проявки,</a:t>
            </a:r>
          </a:p>
          <a:p>
            <a:pPr fontAlgn="base"/>
            <a:r>
              <a:rPr lang="ru-RU" dirty="0"/>
              <a:t>более быстрое получение результатов дает возможность повысить пропускную способность рентген-кабинетов,</a:t>
            </a:r>
          </a:p>
          <a:p>
            <a:pPr fontAlgn="base"/>
            <a:r>
              <a:rPr lang="ru-RU" dirty="0"/>
              <a:t>высокое качество снимков с возможностью их резервного копирования исключает необходимость в повторных процедурах с дополнительным облучением пациента.</a:t>
            </a:r>
          </a:p>
          <a:p>
            <a:pPr fontAlgn="base"/>
            <a:r>
              <a:rPr lang="ru-RU" dirty="0"/>
              <a:t>При всех выше перечисленных преимуществах цифровая рентгенография имеет один существенный недостаток – высокая стоимость оборудования по сравнению с аналоговой рентгеновской аппаратурой.</a:t>
            </a: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14" y="4088025"/>
            <a:ext cx="3781168" cy="28358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14" y="893623"/>
            <a:ext cx="4140614" cy="29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22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24" y="57665"/>
            <a:ext cx="8279027" cy="1037968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Компьютерная томография</a:t>
            </a:r>
            <a:r>
              <a:rPr lang="ru-RU" dirty="0"/>
              <a:t> 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0811" y="1210961"/>
            <a:ext cx="7422292" cy="5647037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Компьютерная томография</a:t>
            </a:r>
            <a:r>
              <a:rPr lang="ru-RU" dirty="0"/>
              <a:t> — метод неразрушающего послойного исследования внутреннего строения предмета, был предложен в </a:t>
            </a:r>
            <a:r>
              <a:rPr lang="ru-RU" dirty="0">
                <a:hlinkClick r:id="rId2" tooltip="1972 год в науке"/>
              </a:rPr>
              <a:t>1972 году</a:t>
            </a:r>
            <a:r>
              <a:rPr lang="ru-RU" dirty="0"/>
              <a:t> </a:t>
            </a:r>
            <a:r>
              <a:rPr lang="ru-RU" dirty="0">
                <a:hlinkClick r:id="rId3" tooltip="Хаунсфилд, Годфри"/>
              </a:rPr>
              <a:t>Годфри </a:t>
            </a:r>
            <a:r>
              <a:rPr lang="ru-RU" dirty="0" err="1">
                <a:hlinkClick r:id="rId3" tooltip="Хаунсфилд, Годфри"/>
              </a:rPr>
              <a:t>Хаунсфилдом</a:t>
            </a:r>
            <a:r>
              <a:rPr lang="ru-RU" dirty="0"/>
              <a:t> и </a:t>
            </a:r>
            <a:r>
              <a:rPr lang="ru-RU" dirty="0" err="1">
                <a:hlinkClick r:id="rId4" tooltip="Кормак, Аллан"/>
              </a:rPr>
              <a:t>Алланом</a:t>
            </a:r>
            <a:r>
              <a:rPr lang="ru-RU" dirty="0">
                <a:hlinkClick r:id="rId4" tooltip="Кормак, Аллан"/>
              </a:rPr>
              <a:t> </a:t>
            </a:r>
            <a:r>
              <a:rPr lang="ru-RU" dirty="0" err="1">
                <a:hlinkClick r:id="rId4" tooltip="Кормак, Аллан"/>
              </a:rPr>
              <a:t>Кормаком</a:t>
            </a:r>
            <a:r>
              <a:rPr lang="ru-RU" dirty="0"/>
              <a:t>, удостоенными за эту разработку </a:t>
            </a:r>
            <a:r>
              <a:rPr lang="ru-RU" dirty="0">
                <a:hlinkClick r:id="rId5" tooltip="Нобелевская премия"/>
              </a:rPr>
              <a:t>Нобелевской премии</a:t>
            </a:r>
            <a:r>
              <a:rPr lang="ru-RU" dirty="0"/>
              <a:t>.</a:t>
            </a:r>
          </a:p>
          <a:p>
            <a:r>
              <a:rPr lang="ru-RU" dirty="0"/>
              <a:t> Метод основан на измерении и сложной компьютерной обработке разности ослабления рентгеновского излучения различными по плотности тканями. </a:t>
            </a:r>
          </a:p>
          <a:p>
            <a:pPr>
              <a:lnSpc>
                <a:spcPct val="80000"/>
              </a:lnSpc>
            </a:pPr>
            <a:r>
              <a:rPr lang="ru-RU" altLang="uk-UA" dirty="0"/>
              <a:t>Послойное рентгенологическое исследование, основанное на компьютерной реконструкции изображения, получаемое при круговом сканировании объекта узким пучком рентгеновского излучения. </a:t>
            </a:r>
          </a:p>
          <a:p>
            <a:pPr>
              <a:lnSpc>
                <a:spcPct val="80000"/>
              </a:lnSpc>
            </a:pPr>
            <a:r>
              <a:rPr lang="ru-RU" altLang="uk-UA" dirty="0"/>
              <a:t>Современные КТ  могут иметь несколько рентгеновских трубок и  осуществляют со спиральной сканирование.</a:t>
            </a:r>
            <a:endParaRPr lang="ru-RU" altLang="uk-UA" b="1" dirty="0"/>
          </a:p>
          <a:p>
            <a:pPr>
              <a:lnSpc>
                <a:spcPct val="80000"/>
              </a:lnSpc>
            </a:pPr>
            <a:endParaRPr lang="ru-RU" altLang="uk-UA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55" y="1123449"/>
            <a:ext cx="4174508" cy="41158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9513" y="5395784"/>
            <a:ext cx="4081850" cy="671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Р-пациент, </a:t>
            </a:r>
            <a:r>
              <a:rPr lang="en-US" dirty="0"/>
              <a:t>R-</a:t>
            </a:r>
            <a:r>
              <a:rPr lang="ru-RU" dirty="0"/>
              <a:t>трубка, </a:t>
            </a:r>
          </a:p>
          <a:p>
            <a:r>
              <a:rPr lang="en-US" dirty="0"/>
              <a:t>D</a:t>
            </a:r>
            <a:r>
              <a:rPr lang="ru-RU" dirty="0"/>
              <a:t> -множественные детекторы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61850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24" y="57665"/>
            <a:ext cx="8279027" cy="1037968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Компьютерная томография</a:t>
            </a:r>
            <a:r>
              <a:rPr lang="ru-RU" dirty="0"/>
              <a:t> 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4003" y="1208014"/>
            <a:ext cx="7206143" cy="564998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altLang="uk-UA" dirty="0"/>
              <a:t>Метод «скорой помощи» (гематома! переломы!) </a:t>
            </a:r>
          </a:p>
          <a:p>
            <a:pPr>
              <a:lnSpc>
                <a:spcPct val="80000"/>
              </a:lnSpc>
            </a:pPr>
            <a:r>
              <a:rPr lang="ru-RU" altLang="uk-UA" dirty="0"/>
              <a:t> Толщина среза до 1 мм</a:t>
            </a:r>
          </a:p>
          <a:p>
            <a:pPr>
              <a:lnSpc>
                <a:spcPct val="80000"/>
              </a:lnSpc>
            </a:pPr>
            <a:r>
              <a:rPr lang="ru-RU" altLang="uk-UA" dirty="0"/>
              <a:t> Относительно быстрый результат исследования.</a:t>
            </a:r>
          </a:p>
          <a:p>
            <a:pPr>
              <a:lnSpc>
                <a:spcPct val="80000"/>
              </a:lnSpc>
            </a:pPr>
            <a:r>
              <a:rPr lang="ru-RU" altLang="uk-UA" dirty="0"/>
              <a:t> Универсальный («с головы до пят»)</a:t>
            </a:r>
          </a:p>
          <a:p>
            <a:pPr>
              <a:lnSpc>
                <a:spcPct val="80000"/>
              </a:lnSpc>
            </a:pPr>
            <a:r>
              <a:rPr lang="ru-RU" altLang="uk-UA" dirty="0"/>
              <a:t> Возможности  3 – мерных и косых  реконструкций, </a:t>
            </a:r>
            <a:r>
              <a:rPr lang="ru-RU" altLang="uk-UA" dirty="0" err="1"/>
              <a:t>неинвазивная</a:t>
            </a:r>
            <a:r>
              <a:rPr lang="ru-RU" altLang="uk-UA" dirty="0"/>
              <a:t> ангиография, виртуальная эндоскопия , возможность функционального исследования, точного стадирования, контроль динамики на программном уровне, этап при планировании оперативных вмешательств, комбинация с операционной , КТ-перфузия, КТ-ангиография. </a:t>
            </a:r>
          </a:p>
          <a:p>
            <a:pPr>
              <a:lnSpc>
                <a:spcPct val="80000"/>
              </a:lnSpc>
            </a:pPr>
            <a:r>
              <a:rPr lang="ru-RU" altLang="uk-UA" dirty="0"/>
              <a:t>Недостатки: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uk-UA" dirty="0"/>
              <a:t>       - высокое облучение 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uk-UA" dirty="0"/>
              <a:t>       - затратность 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uk-UA" dirty="0"/>
              <a:t>       -артефакты - кости, контраст, метал.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" y="4473145"/>
            <a:ext cx="4530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Принципиальная схема пошагового ( </a:t>
            </a:r>
            <a:r>
              <a:rPr lang="ru-RU" dirty="0" err="1"/>
              <a:t>конвекситального</a:t>
            </a:r>
            <a:r>
              <a:rPr lang="ru-RU" dirty="0"/>
              <a:t>) и спирального томографов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44168"/>
            <a:ext cx="4925547" cy="198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650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2313" y="0"/>
            <a:ext cx="6738551" cy="906162"/>
          </a:xfrm>
        </p:spPr>
        <p:txBody>
          <a:bodyPr/>
          <a:lstStyle/>
          <a:p>
            <a:r>
              <a:rPr lang="ru-RU" altLang="uk-UA" sz="4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ШКАЛА ХАУНСФИЛДА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83610" y="988541"/>
            <a:ext cx="4226011" cy="525985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uk-UA" dirty="0"/>
              <a:t> 0 Н - вода</a:t>
            </a:r>
          </a:p>
          <a:p>
            <a:pPr>
              <a:lnSpc>
                <a:spcPct val="90000"/>
              </a:lnSpc>
            </a:pPr>
            <a:r>
              <a:rPr lang="ru-RU" altLang="uk-UA" dirty="0"/>
              <a:t> + 1000 Н - кортикальная кость</a:t>
            </a:r>
          </a:p>
          <a:p>
            <a:pPr>
              <a:lnSpc>
                <a:spcPct val="90000"/>
              </a:lnSpc>
            </a:pPr>
            <a:r>
              <a:rPr lang="ru-RU" altLang="uk-UA" dirty="0"/>
              <a:t> - 1000 Н - воздух</a:t>
            </a:r>
          </a:p>
          <a:p>
            <a:pPr>
              <a:lnSpc>
                <a:spcPct val="90000"/>
              </a:lnSpc>
            </a:pPr>
            <a:r>
              <a:rPr lang="ru-RU" altLang="uk-UA" dirty="0"/>
              <a:t> - 650-850Н - легкие</a:t>
            </a:r>
          </a:p>
          <a:p>
            <a:pPr>
              <a:lnSpc>
                <a:spcPct val="90000"/>
              </a:lnSpc>
            </a:pPr>
            <a:r>
              <a:rPr lang="ru-RU" altLang="uk-UA" dirty="0"/>
              <a:t> - 30-100Н - жир</a:t>
            </a:r>
          </a:p>
          <a:p>
            <a:pPr>
              <a:lnSpc>
                <a:spcPct val="90000"/>
              </a:lnSpc>
            </a:pPr>
            <a:r>
              <a:rPr lang="ru-RU" altLang="uk-UA" dirty="0"/>
              <a:t> 0+20Н - киста</a:t>
            </a:r>
          </a:p>
          <a:p>
            <a:pPr>
              <a:lnSpc>
                <a:spcPct val="90000"/>
              </a:lnSpc>
            </a:pPr>
            <a:r>
              <a:rPr lang="ru-RU" altLang="uk-UA" dirty="0"/>
              <a:t> +20+30Н- абсцесс</a:t>
            </a:r>
          </a:p>
          <a:p>
            <a:pPr>
              <a:lnSpc>
                <a:spcPct val="90000"/>
              </a:lnSpc>
            </a:pPr>
            <a:r>
              <a:rPr lang="ru-RU" altLang="uk-UA" dirty="0"/>
              <a:t> +30+50Н – кровь и мягкие ткани</a:t>
            </a:r>
          </a:p>
          <a:p>
            <a:pPr>
              <a:lnSpc>
                <a:spcPct val="90000"/>
              </a:lnSpc>
            </a:pPr>
            <a:r>
              <a:rPr lang="ru-RU" altLang="uk-UA" dirty="0"/>
              <a:t> +50+70Н - печень</a:t>
            </a:r>
          </a:p>
          <a:p>
            <a:pPr>
              <a:lnSpc>
                <a:spcPct val="90000"/>
              </a:lnSpc>
            </a:pPr>
            <a:r>
              <a:rPr lang="ru-RU" altLang="uk-UA" dirty="0"/>
              <a:t> +60+90Н – острая гематома</a:t>
            </a:r>
          </a:p>
          <a:p>
            <a:pPr>
              <a:lnSpc>
                <a:spcPct val="90000"/>
              </a:lnSpc>
            </a:pPr>
            <a:r>
              <a:rPr lang="ru-RU" altLang="uk-UA" dirty="0"/>
              <a:t> +100 + 1000Н – кальцинаты и кости </a:t>
            </a:r>
          </a:p>
          <a:p>
            <a:endParaRPr lang="uk-UA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0" y="1145060"/>
            <a:ext cx="7431579" cy="230659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4200" y="3542270"/>
            <a:ext cx="68791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Всю шкалу можно разделить на отдельные окна, с более чувствительной градацией внутри каждого окна.</a:t>
            </a:r>
          </a:p>
          <a:p>
            <a:r>
              <a:rPr lang="ru-RU" dirty="0"/>
              <a:t>Выше приведен пример одного и того же скана в разных окнах:</a:t>
            </a:r>
          </a:p>
          <a:p>
            <a:r>
              <a:rPr lang="ru-RU" dirty="0"/>
              <a:t>-    </a:t>
            </a:r>
            <a:r>
              <a:rPr lang="ru-RU" dirty="0" err="1"/>
              <a:t>Мягкотканном</a:t>
            </a:r>
            <a:r>
              <a:rPr lang="ru-RU" dirty="0"/>
              <a:t> </a:t>
            </a:r>
          </a:p>
          <a:p>
            <a:pPr marL="285750" indent="-285750">
              <a:buFontTx/>
              <a:buChar char="-"/>
            </a:pPr>
            <a:r>
              <a:rPr lang="ru-RU" dirty="0"/>
              <a:t>Легочном</a:t>
            </a:r>
          </a:p>
          <a:p>
            <a:pPr marL="285750" indent="-285750">
              <a:buFontTx/>
              <a:buChar char="-"/>
            </a:pPr>
            <a:r>
              <a:rPr lang="ru-RU" dirty="0"/>
              <a:t>Костном.</a:t>
            </a:r>
          </a:p>
          <a:p>
            <a:r>
              <a:rPr lang="ru-RU" dirty="0"/>
              <a:t>_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942919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537254" y="1"/>
            <a:ext cx="7924800" cy="87321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Компьютерная томография</a:t>
            </a:r>
            <a:endParaRPr lang="uk-UA" dirty="0"/>
          </a:p>
        </p:txBody>
      </p:sp>
      <p:sp>
        <p:nvSpPr>
          <p:cNvPr id="16" name="Текст 15"/>
          <p:cNvSpPr>
            <a:spLocks noGrp="1"/>
          </p:cNvSpPr>
          <p:nvPr>
            <p:ph type="body" idx="1"/>
          </p:nvPr>
        </p:nvSpPr>
        <p:spPr>
          <a:xfrm>
            <a:off x="553609" y="2924432"/>
            <a:ext cx="3038904" cy="477795"/>
          </a:xfrm>
        </p:spPr>
        <p:txBody>
          <a:bodyPr/>
          <a:lstStyle/>
          <a:p>
            <a:r>
              <a:rPr lang="ru-RU" b="1" dirty="0" err="1"/>
              <a:t>Топограмма</a:t>
            </a:r>
            <a:endParaRPr lang="uk-UA" b="1" dirty="0"/>
          </a:p>
        </p:txBody>
      </p:sp>
      <p:sp>
        <p:nvSpPr>
          <p:cNvPr id="20" name="Текст 19"/>
          <p:cNvSpPr>
            <a:spLocks noGrp="1"/>
          </p:cNvSpPr>
          <p:nvPr>
            <p:ph type="body" sz="half" idx="18"/>
          </p:nvPr>
        </p:nvSpPr>
        <p:spPr>
          <a:xfrm>
            <a:off x="650789" y="3484605"/>
            <a:ext cx="2941724" cy="667265"/>
          </a:xfrm>
        </p:spPr>
        <p:txBody>
          <a:bodyPr/>
          <a:lstStyle/>
          <a:p>
            <a:r>
              <a:rPr lang="ru-RU" dirty="0"/>
              <a:t>Выполняется для определения «зоны интереса»</a:t>
            </a:r>
            <a:endParaRPr lang="uk-UA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3"/>
          </p:nvPr>
        </p:nvSpPr>
        <p:spPr>
          <a:xfrm>
            <a:off x="3970638" y="3039763"/>
            <a:ext cx="2849261" cy="694037"/>
          </a:xfrm>
        </p:spPr>
        <p:txBody>
          <a:bodyPr/>
          <a:lstStyle/>
          <a:p>
            <a:r>
              <a:rPr lang="ru-RU" b="1" dirty="0"/>
              <a:t>Аксиальный срез</a:t>
            </a:r>
            <a:endParaRPr lang="uk-UA" b="1" dirty="0"/>
          </a:p>
        </p:txBody>
      </p:sp>
      <p:sp>
        <p:nvSpPr>
          <p:cNvPr id="21" name="Текст 20"/>
          <p:cNvSpPr>
            <a:spLocks noGrp="1"/>
          </p:cNvSpPr>
          <p:nvPr>
            <p:ph type="body" sz="half" idx="19"/>
          </p:nvPr>
        </p:nvSpPr>
        <p:spPr>
          <a:xfrm>
            <a:off x="3970638" y="3830595"/>
            <a:ext cx="2851790" cy="2685535"/>
          </a:xfrm>
        </p:spPr>
        <p:txBody>
          <a:bodyPr>
            <a:normAutofit/>
          </a:bodyPr>
          <a:lstStyle/>
          <a:p>
            <a:r>
              <a:rPr lang="ru-RU" dirty="0"/>
              <a:t>Движение рентгеновской трубки вокруг пациента  и синхронное  движение стола томографа позволяет множеству детекторов считывать информацию,  с последующим ее преобразованием в зрительные образы : </a:t>
            </a:r>
            <a:r>
              <a:rPr lang="ru-RU" dirty="0" err="1"/>
              <a:t>ксиальные</a:t>
            </a:r>
            <a:r>
              <a:rPr lang="ru-RU" dirty="0"/>
              <a:t> сканы. </a:t>
            </a:r>
            <a:endParaRPr lang="uk-UA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3"/>
          </p:nvPr>
        </p:nvSpPr>
        <p:spPr>
          <a:xfrm>
            <a:off x="7124575" y="4151870"/>
            <a:ext cx="2932238" cy="436606"/>
          </a:xfrm>
        </p:spPr>
        <p:txBody>
          <a:bodyPr/>
          <a:lstStyle/>
          <a:p>
            <a:r>
              <a:rPr lang="ru-RU" b="1" dirty="0"/>
              <a:t>2</a:t>
            </a:r>
            <a:r>
              <a:rPr lang="en-US" b="1" dirty="0"/>
              <a:t>D</a:t>
            </a:r>
            <a:r>
              <a:rPr lang="ru-RU" b="1" dirty="0"/>
              <a:t>-</a:t>
            </a:r>
            <a:r>
              <a:rPr lang="ru-RU" b="1" dirty="0" err="1"/>
              <a:t>реконструция</a:t>
            </a:r>
            <a:endParaRPr lang="uk-UA" b="1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half" idx="20"/>
          </p:nvPr>
        </p:nvSpPr>
        <p:spPr>
          <a:xfrm>
            <a:off x="7059827" y="4670854"/>
            <a:ext cx="3000745" cy="1375718"/>
          </a:xfrm>
        </p:spPr>
        <p:txBody>
          <a:bodyPr/>
          <a:lstStyle/>
          <a:p>
            <a:r>
              <a:rPr lang="ru-RU" dirty="0" err="1"/>
              <a:t>Отцифрованные</a:t>
            </a:r>
            <a:r>
              <a:rPr lang="ru-RU" dirty="0"/>
              <a:t> аксиальные изображения ( сканы) программными  методами могут быть преобразованы в сагиттальные или корональные.</a:t>
            </a:r>
            <a:endParaRPr lang="uk-UA" dirty="0"/>
          </a:p>
        </p:txBody>
      </p:sp>
      <p:pic>
        <p:nvPicPr>
          <p:cNvPr id="28" name="Рисунок 27"/>
          <p:cNvPicPr>
            <a:picLocks noGrp="1" noChangeAspect="1"/>
          </p:cNvPicPr>
          <p:nvPr>
            <p:ph type="pic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8" b="6488"/>
          <a:stretch>
            <a:fillRect/>
          </a:stretch>
        </p:blipFill>
        <p:spPr>
          <a:xfrm>
            <a:off x="3889374" y="1318054"/>
            <a:ext cx="2930525" cy="1524000"/>
          </a:xfrm>
        </p:spPr>
      </p:pic>
      <p:pic>
        <p:nvPicPr>
          <p:cNvPr id="30" name="Рисунок 29"/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6" b="24346"/>
          <a:stretch>
            <a:fillRect/>
          </a:stretch>
        </p:blipFill>
        <p:spPr>
          <a:xfrm>
            <a:off x="553609" y="1318054"/>
            <a:ext cx="2940050" cy="1524000"/>
          </a:xfrm>
        </p:spPr>
      </p:pic>
      <p:pic>
        <p:nvPicPr>
          <p:cNvPr id="31" name="Picture 8" descr="ÐÐ¾ÑÐ¾Ð¶ÐµÐµ Ð¸Ð·Ð¾Ð±ÑÐ°Ð¶ÐµÐ½Ð¸Ðµ"/>
          <p:cNvPicPr>
            <a:picLocks noGrp="1" noChangeAspect="1" noChangeArrowheads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09" b="35309"/>
          <a:stretch>
            <a:fillRect/>
          </a:stretch>
        </p:blipFill>
        <p:spPr bwMode="auto">
          <a:xfrm>
            <a:off x="7124575" y="1318053"/>
            <a:ext cx="2932113" cy="259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0684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Компьютерная томография</a:t>
            </a:r>
            <a:endParaRPr lang="uk-UA" dirty="0"/>
          </a:p>
        </p:txBody>
      </p:sp>
      <p:sp>
        <p:nvSpPr>
          <p:cNvPr id="16" name="Текст 1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uk-UA" b="1" dirty="0"/>
          </a:p>
        </p:txBody>
      </p:sp>
      <p:sp>
        <p:nvSpPr>
          <p:cNvPr id="20" name="Текст 19"/>
          <p:cNvSpPr>
            <a:spLocks noGrp="1"/>
          </p:cNvSpPr>
          <p:nvPr>
            <p:ph type="body" sz="half" idx="15"/>
          </p:nvPr>
        </p:nvSpPr>
        <p:spPr>
          <a:xfrm>
            <a:off x="392816" y="5684000"/>
            <a:ext cx="6427083" cy="572338"/>
          </a:xfrm>
        </p:spPr>
        <p:txBody>
          <a:bodyPr>
            <a:normAutofit/>
          </a:bodyPr>
          <a:lstStyle/>
          <a:p>
            <a:r>
              <a:rPr lang="ru-RU" dirty="0"/>
              <a:t>Может быть выполнена в разных плотностных окнах.</a:t>
            </a:r>
            <a:endParaRPr lang="uk-UA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3"/>
          </p:nvPr>
        </p:nvSpPr>
        <p:spPr>
          <a:xfrm>
            <a:off x="7125730" y="4868562"/>
            <a:ext cx="4061254" cy="494269"/>
          </a:xfrm>
        </p:spPr>
        <p:txBody>
          <a:bodyPr/>
          <a:lstStyle/>
          <a:p>
            <a:r>
              <a:rPr lang="ru-RU" b="1" dirty="0"/>
              <a:t>КТ-контрастирование</a:t>
            </a:r>
            <a:endParaRPr lang="uk-UA" b="1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half" idx="17"/>
          </p:nvPr>
        </p:nvSpPr>
        <p:spPr>
          <a:xfrm>
            <a:off x="7002162" y="5362832"/>
            <a:ext cx="4934465" cy="1495168"/>
          </a:xfrm>
        </p:spPr>
        <p:txBody>
          <a:bodyPr>
            <a:normAutofit/>
          </a:bodyPr>
          <a:lstStyle/>
          <a:p>
            <a:r>
              <a:rPr lang="ru-RU" dirty="0"/>
              <a:t>Для повышения контрастности изображения, исследования распределения крови (контраста) в органе и предполагаемом патологическом образовании проводится КТ-усиление .</a:t>
            </a:r>
            <a:endParaRPr lang="uk-UA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16" y="1152983"/>
            <a:ext cx="2507076" cy="39981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106380" y="5268609"/>
            <a:ext cx="3009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3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D</a:t>
            </a: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-</a:t>
            </a:r>
            <a:r>
              <a:rPr lang="ru-RU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реконструция</a:t>
            </a:r>
            <a:endParaRPr lang="uk-UA" sz="24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260" y="1163268"/>
            <a:ext cx="2437077" cy="3977570"/>
          </a:xfrm>
          <a:prstGeom prst="rect">
            <a:avLst/>
          </a:prstGeom>
        </p:spPr>
      </p:pic>
      <p:pic>
        <p:nvPicPr>
          <p:cNvPr id="29" name="Picture 4" descr="мнга9"/>
          <p:cNvPicPr>
            <a:picLocks noChangeAspect="1" noChangeArrowheads="1"/>
          </p:cNvPicPr>
          <p:nvPr/>
        </p:nvPicPr>
        <p:blipFill>
          <a:blip r:embed="rId4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t="3017" r="961" b="2652"/>
          <a:stretch>
            <a:fillRect/>
          </a:stretch>
        </p:blipFill>
        <p:spPr bwMode="auto">
          <a:xfrm>
            <a:off x="6001266" y="1471980"/>
            <a:ext cx="6116594" cy="226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4510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Компьютерная томография</a:t>
            </a:r>
            <a:endParaRPr lang="uk-UA" dirty="0"/>
          </a:p>
        </p:txBody>
      </p:sp>
      <p:sp>
        <p:nvSpPr>
          <p:cNvPr id="16" name="Текст 1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uk-UA" b="1" dirty="0"/>
          </a:p>
        </p:txBody>
      </p:sp>
      <p:sp>
        <p:nvSpPr>
          <p:cNvPr id="20" name="Текст 19"/>
          <p:cNvSpPr>
            <a:spLocks noGrp="1"/>
          </p:cNvSpPr>
          <p:nvPr>
            <p:ph type="body" sz="half" idx="15"/>
          </p:nvPr>
        </p:nvSpPr>
        <p:spPr>
          <a:xfrm>
            <a:off x="98854" y="5190103"/>
            <a:ext cx="6721045" cy="106623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Возможно и получение цветного  объемного изображения с привязкой к </a:t>
            </a:r>
            <a:r>
              <a:rPr lang="ru-RU" dirty="0" err="1"/>
              <a:t>анатомичесим</a:t>
            </a:r>
            <a:r>
              <a:rPr lang="ru-RU" dirty="0"/>
              <a:t> структурам или без них.</a:t>
            </a:r>
          </a:p>
          <a:p>
            <a:r>
              <a:rPr lang="ru-RU" dirty="0"/>
              <a:t>Следует понимать , что некоторая часть информации при этом теряется. </a:t>
            </a:r>
            <a:endParaRPr lang="uk-UA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3"/>
          </p:nvPr>
        </p:nvSpPr>
        <p:spPr>
          <a:xfrm>
            <a:off x="7010400" y="4077731"/>
            <a:ext cx="4456670" cy="922637"/>
          </a:xfrm>
        </p:spPr>
        <p:txBody>
          <a:bodyPr/>
          <a:lstStyle/>
          <a:p>
            <a:r>
              <a:rPr lang="ru-RU" b="1" dirty="0"/>
              <a:t>КТ-ангиография</a:t>
            </a:r>
            <a:endParaRPr lang="uk-UA" b="1" dirty="0"/>
          </a:p>
          <a:p>
            <a:endParaRPr lang="uk-UA" b="1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half" idx="17"/>
          </p:nvPr>
        </p:nvSpPr>
        <p:spPr>
          <a:xfrm>
            <a:off x="7010400" y="4600485"/>
            <a:ext cx="4761470" cy="2146304"/>
          </a:xfrm>
        </p:spPr>
        <p:txBody>
          <a:bodyPr>
            <a:normAutofit/>
          </a:bodyPr>
          <a:lstStyle/>
          <a:p>
            <a:r>
              <a:rPr lang="ru-RU" dirty="0"/>
              <a:t>Для получения четкого изображения внутривенно вводят контрастное водорастворимое  3-иодсодержащее вещество. После сканирования </a:t>
            </a:r>
            <a:r>
              <a:rPr lang="ru-RU" dirty="0" err="1"/>
              <a:t>аскиальные</a:t>
            </a:r>
            <a:r>
              <a:rPr lang="ru-RU" dirty="0"/>
              <a:t> изображения с </a:t>
            </a:r>
            <a:r>
              <a:rPr lang="ru-RU" dirty="0" err="1"/>
              <a:t>заведомозаданной</a:t>
            </a:r>
            <a:r>
              <a:rPr lang="ru-RU" dirty="0"/>
              <a:t> толщиной скана, может быть преобразовано в аксиальное  и корональное</a:t>
            </a:r>
            <a:r>
              <a:rPr lang="en-US" dirty="0"/>
              <a:t> MIP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260389" y="4600485"/>
            <a:ext cx="38554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3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D</a:t>
            </a: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-</a:t>
            </a:r>
            <a:r>
              <a:rPr lang="ru-RU" sz="2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реконструция</a:t>
            </a:r>
            <a:endParaRPr lang="uk-UA" sz="24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730"/>
            <a:ext cx="6668264" cy="323080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0" y="1387273"/>
            <a:ext cx="5372100" cy="258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242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838833" y="82378"/>
            <a:ext cx="3962399" cy="873211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Сонография </a:t>
            </a:r>
            <a:endParaRPr lang="uk-UA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9" y="93491"/>
            <a:ext cx="3202710" cy="61214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892" y="1046205"/>
            <a:ext cx="3109784" cy="23552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575" y="398813"/>
            <a:ext cx="4118592" cy="27553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669" y="3902984"/>
            <a:ext cx="2161302" cy="287088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820790" y="3902984"/>
            <a:ext cx="618997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Open Sans"/>
              </a:rPr>
              <a:t>Слева гиперпластический узел в левой доле  щитовидной железы с обширной  дегенерацией, приводящей к кистозному поражению толстой стеной с </a:t>
            </a:r>
            <a:r>
              <a:rPr lang="ru-RU" dirty="0" err="1">
                <a:latin typeface="Open Sans"/>
              </a:rPr>
              <a:t>интракистозной</a:t>
            </a:r>
            <a:r>
              <a:rPr lang="ru-RU" dirty="0">
                <a:latin typeface="Open Sans"/>
              </a:rPr>
              <a:t> остаточной тканью в виде плотных стенок и  кистозных бессосудистых конкреций. </a:t>
            </a:r>
            <a:br>
              <a:rPr lang="ru-RU" dirty="0"/>
            </a:br>
            <a:r>
              <a:rPr lang="ru-RU" dirty="0">
                <a:latin typeface="Open Sans"/>
              </a:rPr>
              <a:t>Кистозный узел имеет несколько ярких очагов с артефактами (хвост кометы), вероятно из-за наличия микрокристаллов в классической форме коллоидного узла.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924541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379" y="90616"/>
            <a:ext cx="10313772" cy="1762632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Ультразвуковое исследование : УЗИ,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доплерография</a:t>
            </a:r>
            <a:endParaRPr lang="uk-UA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9" y="1853248"/>
            <a:ext cx="4484210" cy="204537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6520" y="4036542"/>
            <a:ext cx="41683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</a:t>
            </a:r>
            <a:r>
              <a:rPr lang="ru-RU" dirty="0" err="1">
                <a:latin typeface="Open Sans"/>
              </a:rPr>
              <a:t>опплерографический</a:t>
            </a:r>
            <a:r>
              <a:rPr lang="ru-RU" dirty="0">
                <a:latin typeface="Open Sans"/>
              </a:rPr>
              <a:t> анализ дал же благоприятную картину, предполагая  доброкачественность. Гистопатология выявила реактивную лимфаденопатию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27373" y="3616412"/>
            <a:ext cx="715044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Компрессионная </a:t>
            </a:r>
            <a:r>
              <a:rPr lang="ru-RU" sz="1600" dirty="0" err="1"/>
              <a:t>эластография</a:t>
            </a:r>
            <a:r>
              <a:rPr lang="ru-RU" sz="1600" dirty="0"/>
              <a:t>:</a:t>
            </a:r>
          </a:p>
          <a:p>
            <a:r>
              <a:rPr lang="ru-RU" sz="1600" dirty="0"/>
              <a:t>-Органы механически подвергаются воздействию либо внешних или внутренних сил.</a:t>
            </a:r>
            <a:br>
              <a:rPr lang="ru-RU" sz="1600" dirty="0"/>
            </a:br>
            <a:r>
              <a:rPr lang="ru-RU" sz="1600" dirty="0"/>
              <a:t>Измерение вынужденных движения тканей за счет естественных движений органов, таких как</a:t>
            </a:r>
            <a:br>
              <a:rPr lang="ru-RU" sz="1600" dirty="0"/>
            </a:br>
            <a:r>
              <a:rPr lang="ru-RU" sz="1600" dirty="0"/>
              <a:t>сердце, легкие, крупные артерии.</a:t>
            </a:r>
            <a:br>
              <a:rPr lang="ru-RU" sz="1600" dirty="0"/>
            </a:br>
            <a:r>
              <a:rPr lang="ru-RU" sz="1600" dirty="0"/>
              <a:t>Качественная или количественная оценка свойства эластичности тканей по измерению сдвига тканей.</a:t>
            </a:r>
          </a:p>
          <a:p>
            <a:r>
              <a:rPr lang="ru-RU" sz="1600" u="sng" dirty="0"/>
              <a:t>Области применения </a:t>
            </a:r>
            <a:r>
              <a:rPr lang="ru-RU" sz="1600" u="sng" dirty="0" err="1"/>
              <a:t>эластографии</a:t>
            </a:r>
            <a:r>
              <a:rPr lang="ru-RU" sz="1600" u="sng" dirty="0"/>
              <a:t> для диагностики:</a:t>
            </a:r>
            <a:br>
              <a:rPr lang="ru-RU" sz="1600" dirty="0"/>
            </a:br>
            <a:r>
              <a:rPr lang="ru-RU" sz="1600" dirty="0"/>
              <a:t>- молочные железы,</a:t>
            </a:r>
            <a:br>
              <a:rPr lang="ru-RU" sz="1600" dirty="0"/>
            </a:br>
            <a:r>
              <a:rPr lang="ru-RU" sz="1600" dirty="0"/>
              <a:t>- щитовидная железа,</a:t>
            </a:r>
            <a:br>
              <a:rPr lang="ru-RU" sz="1600" dirty="0"/>
            </a:br>
            <a:r>
              <a:rPr lang="ru-RU" sz="1600" dirty="0"/>
              <a:t>- печень,</a:t>
            </a:r>
            <a:br>
              <a:rPr lang="ru-RU" sz="1600" dirty="0"/>
            </a:br>
            <a:r>
              <a:rPr lang="ru-RU" sz="1600" dirty="0"/>
              <a:t>- простата и др. </a:t>
            </a:r>
            <a:endParaRPr lang="uk-UA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265" y="848497"/>
            <a:ext cx="5101251" cy="285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769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4314" y="0"/>
            <a:ext cx="9778313" cy="1400432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МРТ-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магнитнорезонансная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томография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115331" y="1631092"/>
            <a:ext cx="6301946" cy="4617307"/>
          </a:xfrm>
        </p:spPr>
        <p:txBody>
          <a:bodyPr/>
          <a:lstStyle/>
          <a:p>
            <a:r>
              <a:rPr lang="ru-RU" dirty="0"/>
              <a:t>Магнитно-резонансная томография (МРТ) – метод лучевой диагностики, основанный на использовании магнитного поля и радиоволн для получения послойных и объемных изображений органов и тканей, восстановленных математическими методами. МРТ является самым сложным из всех методов лучевой диагностики как с точки зрения физико- технических основ, так и технологии производства и компьютерного обеспечения, а так же одним из самых дорогостоящих методов.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352" y="1294708"/>
            <a:ext cx="5582429" cy="495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735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854" y="57665"/>
            <a:ext cx="10322011" cy="1416909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МРТ-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магнитнорезонансная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томография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342768"/>
            <a:ext cx="10157812" cy="537107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Метод основан на явлении ядерно-магнитного резонанса</a:t>
            </a:r>
          </a:p>
          <a:p>
            <a:r>
              <a:rPr lang="ru-RU" dirty="0"/>
              <a:t>В 1946 году </a:t>
            </a:r>
            <a:r>
              <a:rPr lang="ru-RU" dirty="0" err="1"/>
              <a:t>F.Bloch</a:t>
            </a:r>
            <a:r>
              <a:rPr lang="ru-RU" dirty="0"/>
              <a:t> и </a:t>
            </a:r>
            <a:r>
              <a:rPr lang="ru-RU" dirty="0" err="1"/>
              <a:t>E.Purcell</a:t>
            </a:r>
            <a:r>
              <a:rPr lang="ru-RU" dirty="0"/>
              <a:t>  показали, что некоторые ядра, находящиеся в магнитном поле, индуцируют электромагнитный сигнал под воздействием радиочастотных импульсов. </a:t>
            </a:r>
          </a:p>
          <a:p>
            <a:r>
              <a:rPr lang="ru-RU" dirty="0"/>
              <a:t>В 1952 году за открытие магнитного резонанса им была присуждена Нобелевская премия. </a:t>
            </a:r>
          </a:p>
          <a:p>
            <a:pPr>
              <a:defRPr/>
            </a:pPr>
            <a:r>
              <a:rPr lang="ru-RU" dirty="0"/>
              <a:t>В  1973 году британский ученый P. </a:t>
            </a:r>
            <a:r>
              <a:rPr lang="ru-RU" dirty="0" err="1"/>
              <a:t>Lauterburg</a:t>
            </a:r>
            <a:r>
              <a:rPr lang="ru-RU" dirty="0"/>
              <a:t> открыл возможность получения двухмерного изображения с помощью создания градиента в магнитном поле, продемонстрировал магнитный-резонанс  в тестовых трубках.</a:t>
            </a:r>
          </a:p>
          <a:p>
            <a:pPr>
              <a:defRPr/>
            </a:pPr>
            <a:r>
              <a:rPr lang="en-US" dirty="0"/>
              <a:t>1977 - </a:t>
            </a:r>
            <a:r>
              <a:rPr lang="en-US" u="sng" dirty="0">
                <a:solidFill>
                  <a:schemeClr val="tx1">
                    <a:lumMod val="95000"/>
                  </a:schemeClr>
                </a:solidFill>
              </a:rPr>
              <a:t>Raymond </a:t>
            </a:r>
            <a:r>
              <a:rPr lang="en-US" u="sng" dirty="0" err="1">
                <a:solidFill>
                  <a:schemeClr val="tx1">
                    <a:lumMod val="95000"/>
                  </a:schemeClr>
                </a:solidFill>
              </a:rPr>
              <a:t>Damadian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  </a:t>
            </a:r>
            <a:r>
              <a:rPr lang="ru-RU" dirty="0"/>
              <a:t>продемонстрировал первый МРТ-сканер для человека который он назвал "неукротимый". </a:t>
            </a:r>
          </a:p>
          <a:p>
            <a:r>
              <a:rPr lang="ru-RU" dirty="0"/>
              <a:t> Американский ученый </a:t>
            </a:r>
            <a:r>
              <a:rPr lang="ru-RU" dirty="0" err="1"/>
              <a:t>P.Mansfield</a:t>
            </a:r>
            <a:r>
              <a:rPr lang="ru-RU" dirty="0"/>
              <a:t> развил исследования </a:t>
            </a:r>
            <a:r>
              <a:rPr lang="ru-RU" dirty="0" err="1"/>
              <a:t>P.Lauterburg</a:t>
            </a:r>
            <a:r>
              <a:rPr lang="ru-RU" dirty="0"/>
              <a:t> и создал математическую систему, в кратчайшие сроки способную преобразовывать эти сигналы в двухмерное изображение.</a:t>
            </a:r>
          </a:p>
          <a:p>
            <a:r>
              <a:rPr lang="ru-RU" dirty="0"/>
              <a:t>В 2003 году </a:t>
            </a:r>
            <a:r>
              <a:rPr lang="ru-RU" dirty="0" err="1"/>
              <a:t>P.Mansfield</a:t>
            </a:r>
            <a:r>
              <a:rPr lang="ru-RU" dirty="0"/>
              <a:t> и </a:t>
            </a:r>
            <a:r>
              <a:rPr lang="ru-RU" dirty="0" err="1"/>
              <a:t>P.Lauterburg</a:t>
            </a:r>
            <a:r>
              <a:rPr lang="ru-RU" dirty="0"/>
              <a:t> за исследование в области МРТ была присуждена Нобелевская премия по медицине.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856747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611" y="313038"/>
            <a:ext cx="9885406" cy="9638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Раймонд </a:t>
            </a:r>
            <a:r>
              <a:rPr lang="ru-RU" sz="24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Дамадян</a:t>
            </a:r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- изобретатель МРТ сканера и его команда Ларри </a:t>
            </a:r>
            <a:r>
              <a:rPr lang="ru-RU" sz="24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Минкофф</a:t>
            </a:r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и Майк </a:t>
            </a:r>
            <a:r>
              <a:rPr lang="ru-RU" sz="24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Голдсмит</a:t>
            </a:r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endParaRPr lang="uk-UA" sz="2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11" y="1589289"/>
            <a:ext cx="2657846" cy="3581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925" y="0"/>
            <a:ext cx="3598522" cy="323062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5794" y="1589289"/>
            <a:ext cx="26670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455" y="3140677"/>
            <a:ext cx="42957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15331" y="5305168"/>
            <a:ext cx="6308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1977 - 2 июля 4:45 утра </a:t>
            </a:r>
            <a:br>
              <a:rPr lang="en-US" dirty="0"/>
            </a:br>
            <a:r>
              <a:rPr lang="ru-RU" dirty="0"/>
              <a:t>МРТ изображение грудной клетки Ларри </a:t>
            </a:r>
            <a:r>
              <a:rPr lang="ru-RU" dirty="0" err="1"/>
              <a:t>Минкофф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208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56779" y="230659"/>
            <a:ext cx="6236366" cy="6017741"/>
          </a:xfrm>
        </p:spPr>
        <p:txBody>
          <a:bodyPr/>
          <a:lstStyle/>
          <a:p>
            <a:r>
              <a:rPr lang="ru-RU" dirty="0"/>
              <a:t> Каждое ядро имеет свой</a:t>
            </a:r>
          </a:p>
          <a:p>
            <a:pPr marL="0" indent="0">
              <a:buNone/>
            </a:pPr>
            <a:r>
              <a:rPr lang="ru-RU" dirty="0"/>
              <a:t> магнитный момент , зависящий от соотношения числа протонов и нейтронов. Если протонов четное количество и нейтронов четное количество , то магнитный момент таких ядер равен «0». </a:t>
            </a:r>
            <a:r>
              <a:rPr lang="ru-RU" b="1" dirty="0"/>
              <a:t>Соответственно , он не могут использоваться в диагностике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На практике используется только 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ядро атома водорода</a:t>
            </a:r>
            <a:r>
              <a:rPr lang="ru-RU" dirty="0"/>
              <a:t>, которое состоит из одного протона и одного нейтрона, т.к. водород в большом количестве содержится в любом организме, каждая молекула воды состоит из 2 атомов водорода, а тело человека содержит около 85% воды. Водород имеется в составе других молекул. </a:t>
            </a:r>
            <a:endParaRPr lang="uk-UA" dirty="0"/>
          </a:p>
        </p:txBody>
      </p:sp>
      <p:pic>
        <p:nvPicPr>
          <p:cNvPr id="1026" name="Picture 2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2" y="351130"/>
            <a:ext cx="5733213" cy="3004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599934"/>
            <a:ext cx="57332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ЯМР использует свойства ядер атомов  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водорода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, состоящее в том , что они у  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водорода и трития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ядерный момент существует,  а эти атомы представлены  ( хорошо распространены ) в исследуемых нами  мягких тканях, а костных структурах они представлены скромнее. Поэтому костные структуры правильнее исследовать другими методами визуализации. 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3565" y="6054811"/>
            <a:ext cx="120684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В медицине сегодня используются Н-ЯМР томографы. Однако , в будущем возможно использование С-13, N-15,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O-17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…томографов, которые уже используются в физике, химии и биологии.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690729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807308"/>
            <a:ext cx="3917651" cy="104594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56777" y="428368"/>
            <a:ext cx="6236367" cy="58200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Явление вращения отклоненной оси </a:t>
            </a:r>
          </a:p>
          <a:p>
            <a:pPr marL="0" indent="0">
              <a:buNone/>
            </a:pPr>
            <a:r>
              <a:rPr lang="ru-RU" dirty="0"/>
              <a:t>называется </a:t>
            </a:r>
            <a:r>
              <a:rPr lang="ru-RU" b="1" dirty="0"/>
              <a:t>прецессией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Оно возникает в каждом случае, </a:t>
            </a:r>
          </a:p>
          <a:p>
            <a:pPr marL="0" indent="0">
              <a:buNone/>
            </a:pPr>
            <a:r>
              <a:rPr lang="ru-RU" dirty="0"/>
              <a:t>когда вращающийся объект подвержен действию </a:t>
            </a:r>
            <a:r>
              <a:rPr lang="ru-RU" dirty="0" err="1"/>
              <a:t>внеш</a:t>
            </a:r>
            <a:r>
              <a:rPr lang="ru-RU" dirty="0"/>
              <a:t>-ней силы. </a:t>
            </a:r>
          </a:p>
          <a:p>
            <a:pPr marL="0" indent="0">
              <a:buNone/>
            </a:pPr>
            <a:r>
              <a:rPr lang="ru-RU" dirty="0"/>
              <a:t>Например, вертящийся волчок под воздействием силы гравитации испытывает прецессионное движение или колеблется около линии, определяемой направлением силы тяжести.</a:t>
            </a:r>
          </a:p>
          <a:p>
            <a:pPr marL="0" indent="0">
              <a:buNone/>
            </a:pPr>
            <a:r>
              <a:rPr lang="ru-RU" dirty="0"/>
              <a:t> Планета Земля (условно – ее ось) совершает прецессионные движения под воздействием гравитационных сил Солнца и окружающих ее планет. Протон водорода (его спин) – под воздействием внешнего магнитного поля. </a:t>
            </a:r>
          </a:p>
          <a:p>
            <a:pPr marL="0" indent="0">
              <a:buNone/>
            </a:pPr>
            <a:r>
              <a:rPr lang="ru-RU" dirty="0"/>
              <a:t>Скорость прецессии протона в магнитном поле увеличивается с увеличением магнитного поля. Частота вращения прямо пропорционально напряженности магнитного поля и называется частотой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Лармора</a:t>
            </a:r>
            <a:r>
              <a:rPr lang="ru-RU" dirty="0"/>
              <a:t>. </a:t>
            </a:r>
            <a:r>
              <a:rPr lang="ru-RU" b="1" dirty="0"/>
              <a:t>Она постоянна для данного вида элементов.</a:t>
            </a:r>
            <a:endParaRPr lang="uk-UA" b="1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2" y="54916"/>
            <a:ext cx="5733213" cy="3004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234894"/>
            <a:ext cx="58567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782" y="3155092"/>
            <a:ext cx="5794995" cy="3307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Под воздействием постоянного  внешнего магнитного поля  (В теслах)  ядра атомов водорода выстраиваются вдоль данного поля ( примерно в  течении 6 мин ). После чего все ядра прецессируют с одинаковой  фиксированной частотой, лежащей в радиодиапазоне. Магнитное поле Земли  составляет 0.5 </a:t>
            </a:r>
            <a:r>
              <a:rPr lang="ru-RU" sz="1600" dirty="0" err="1"/>
              <a:t>Гауса</a:t>
            </a:r>
            <a:r>
              <a:rPr lang="ru-RU" sz="1600" dirty="0"/>
              <a:t> (5х10</a:t>
            </a:r>
            <a:r>
              <a:rPr lang="uk-UA" sz="1600" dirty="0"/>
              <a:t>-</a:t>
            </a:r>
            <a:r>
              <a:rPr lang="ru-RU" sz="1600" baseline="30000" dirty="0"/>
              <a:t>5  </a:t>
            </a:r>
            <a:r>
              <a:rPr lang="ru-RU" sz="1600" dirty="0"/>
              <a:t> Тесла) . </a:t>
            </a:r>
          </a:p>
          <a:p>
            <a:r>
              <a:rPr lang="ru-RU" sz="1600" dirty="0"/>
              <a:t>Чтобы создать  подобное поле необходимо пропустить через проводящее кольцо радиусом 1 мм 10Ампер. Поэтому  в томографах токи в 10 000 раз большие, что означает необходимость     использование сверхпроводников , охлаждаемых жидким гелием</a:t>
            </a:r>
            <a:r>
              <a:rPr lang="ru-RU" dirty="0"/>
              <a:t>. 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187631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6908" y="659028"/>
            <a:ext cx="8632945" cy="55893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  Существующие ныне виды ЯМР принципиально делятся</a:t>
            </a:r>
            <a:endParaRPr lang="uk-UA" dirty="0"/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- 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постоянный магнит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/>
              <a:t>( построены из ферромагнетика) не требует использования тока для создания магнитного поля не нуждается в </a:t>
            </a:r>
            <a:r>
              <a:rPr lang="ru-RU" dirty="0" err="1"/>
              <a:t>охлаждении.Но</a:t>
            </a:r>
            <a:r>
              <a:rPr lang="ru-RU" dirty="0"/>
              <a:t> вес магнита  </a:t>
            </a:r>
            <a:r>
              <a:rPr lang="ru-RU" dirty="0" err="1"/>
              <a:t>огроный</a:t>
            </a:r>
            <a:r>
              <a:rPr lang="ru-RU" dirty="0"/>
              <a:t> и индукция создаваемого поля невелика ( до 0.3 Тс).</a:t>
            </a:r>
            <a:endParaRPr lang="uk-UA" dirty="0"/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-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резистентный магнит </a:t>
            </a:r>
            <a:r>
              <a:rPr lang="ru-RU" b="1" dirty="0"/>
              <a:t>(</a:t>
            </a:r>
            <a:r>
              <a:rPr lang="ru-RU" dirty="0"/>
              <a:t>электромагнит</a:t>
            </a:r>
            <a:r>
              <a:rPr lang="ru-RU" b="1" dirty="0"/>
              <a:t>) </a:t>
            </a:r>
            <a:r>
              <a:rPr lang="ru-RU" dirty="0"/>
              <a:t>соленоид ( другими словами витки провода, по которым пропускают сильный электромагнитный ток. Можно добиться большой однородности поля .Требует много тока и мощное охлаждение. 0.3-0.7 Тс</a:t>
            </a:r>
            <a:endParaRPr lang="uk-UA" dirty="0"/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-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сверхпроводящие магниты </a:t>
            </a:r>
            <a:r>
              <a:rPr lang="ru-RU" dirty="0"/>
              <a:t>-  разновидность резистентного магнита , в которых для создания сильного поля используют сверхпроводник , из-за чего резко падает электрическое сопротивление  и возникает сверхпроводимость. Подбирают материалы , в которых это возможно. Такие приборы могут давать  однородное поле до 9.4 Тс и выше. Проблема в охлаждении( азот , гелий)</a:t>
            </a:r>
            <a:endParaRPr lang="uk-UA" dirty="0"/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-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гибридные магниты  </a:t>
            </a:r>
            <a:r>
              <a:rPr lang="ru-RU" b="1" dirty="0"/>
              <a:t>-</a:t>
            </a:r>
            <a:r>
              <a:rPr lang="ru-RU" dirty="0"/>
              <a:t>сочетание резистентных и постоянных магнитов. До 0.5 Тс.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540081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044" y="164758"/>
            <a:ext cx="11903676" cy="669324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 Сегодня используемые ЯМР томографы 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постоянные магниты 0.5 тесла и более</a:t>
            </a:r>
            <a:r>
              <a:rPr lang="ru-RU" dirty="0"/>
              <a:t>. Чем больше внешнее поле , тем быстрее происходит намагничивание тканей. </a:t>
            </a:r>
          </a:p>
          <a:p>
            <a:r>
              <a:rPr lang="ru-RU" dirty="0"/>
              <a:t>Для коррекции (локализации) объекта исследования используется  вспомогательное переменное  магнитное поле 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градиентной катушки</a:t>
            </a:r>
            <a:r>
              <a:rPr lang="ru-RU" dirty="0"/>
              <a:t>. После намагничивания , к объекту исследования ( пациенту ) прикладывается радиоизлучение  на Ларморовской частоте ( частота прецессии ядра атома водорода), в это время  внешний  магнит продолжает работать. Для этого используются 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радиочастотные катушка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/>
              <a:t>: передающая, используемая для  создания возбуждения  в теле пациента , и принимающая , используемая для регистрации сигналов  от пациента. </a:t>
            </a:r>
          </a:p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Компьютер</a:t>
            </a:r>
            <a:r>
              <a:rPr lang="ru-RU" dirty="0"/>
              <a:t> управляет работой градиентной и радиочастотными катушками, регистрирует сигналы , записывает их и запоминает , создает их изображение и реконструкции. </a:t>
            </a:r>
            <a:endParaRPr lang="uk-UA" dirty="0"/>
          </a:p>
          <a:p>
            <a:r>
              <a:rPr lang="ru-RU" dirty="0"/>
              <a:t>Частота радиоволн должна быть в резонансе с частотой прецессирующего ядра. В этом состоит </a:t>
            </a:r>
            <a:r>
              <a:rPr lang="ru-RU" b="1" dirty="0"/>
              <a:t>суть метода магнитного резонанса – в использовании радиочастотных волн с частотой прецессии ядра водорода.</a:t>
            </a:r>
          </a:p>
          <a:p>
            <a:r>
              <a:rPr lang="ru-RU" dirty="0"/>
              <a:t>Принцип построения и реконструкции изображения при МРТ аналогичен рентгеновской КТ, но гораздо более сложный. Поэтому для того, чтобы компьютер с помощью соответствующих программ мог воссоздать МРТ изображение, необходимо было определить ту основную единицу, которая в дальнейшем могла бы служить для построения изображения определенной области. </a:t>
            </a:r>
          </a:p>
          <a:p>
            <a:r>
              <a:rPr lang="ru-RU" dirty="0"/>
              <a:t>Такой основной единицей является </a:t>
            </a:r>
            <a:r>
              <a:rPr lang="ru-RU" dirty="0" err="1"/>
              <a:t>томографический</a:t>
            </a:r>
            <a:r>
              <a:rPr lang="ru-RU" dirty="0"/>
              <a:t> срез или плоскость. Изображение определенного среза понятно врачу, оно соответствует его представлению о внутреннем анатомическом строении человеческого организма, при анализе множества срезов компьютер может построить объемное изображение любой области, любого органа или системы.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Поэтому и метод называется магнитно-резонансная томография.</a:t>
            </a:r>
            <a:endParaRPr lang="uk-UA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/>
              <a:t>  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-73367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прецессии ядра водорода.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311589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892" y="3196986"/>
            <a:ext cx="11376453" cy="366101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Кроме изменения угла наклона прецессии ядра существует другой вид воздействия радиочастотного импульса. При подаче радиоволны ядра начинают прецессировать в одной фазе, т.е. моменты вращения их спин начинают совпадать. После отключения радиочастотного импульса происходит их </a:t>
            </a:r>
            <a:r>
              <a:rPr lang="ru-RU" b="1" dirty="0"/>
              <a:t>«расфазировка».</a:t>
            </a:r>
            <a:endParaRPr lang="uk-UA" dirty="0"/>
          </a:p>
          <a:p>
            <a:r>
              <a:rPr lang="ru-RU" dirty="0"/>
              <a:t>Существуют два вида воздействия радиоволны на прецессирующие ядра при совпадении частот обеих систем, и, соответственно, два вида релаксации – Т1- и Т2-релаксация.</a:t>
            </a:r>
          </a:p>
          <a:p>
            <a:r>
              <a:rPr lang="ru-RU" dirty="0"/>
              <a:t> Т1-релаксация – данный вид релаксации происходит, когда спины ядер начинают прецессировать на все меньшие углы и переходят из состояния горизонтальной или поперечной прецессии в вертикальную. Этот процесс носит название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продольной или спин-решетчатой релаксации</a:t>
            </a:r>
            <a:r>
              <a:rPr lang="ru-RU" dirty="0"/>
              <a:t>. Время, за которое сигнал уменьшается до 63% первоначального значения и носит название Т1-релаксации.</a:t>
            </a:r>
          </a:p>
          <a:p>
            <a:r>
              <a:rPr lang="ru-RU" dirty="0"/>
              <a:t> Т2-релаксация –данный вид релаксации происходит, когда после воздействия радиочастотного сигнала происходит «расфазировка», т.е. ядра начинают прецессировать не в фазе друг с другом, результатом является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поперечная или спин-спиновая релаксация</a:t>
            </a:r>
            <a:r>
              <a:rPr lang="ru-RU" dirty="0"/>
              <a:t>. Во время Т2-релаксации интенсивность МР-сигнала уменьшается. Время, требующееся для уменьшения сигнала до 63% от его максимального значения, обозначается как Т2. </a:t>
            </a:r>
            <a:endParaRPr lang="uk-UA" dirty="0"/>
          </a:p>
          <a:p>
            <a:endParaRPr lang="uk-UA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83892" cy="31583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90984" y="57665"/>
            <a:ext cx="524750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После прекращения воздействия внешнего электромагнитного сигнала ядра возвращаются в свое первоначальное положение, при этом излучают электромагнитные волны той же частоты, что и частота посланных радиоволн. Этот процесс называется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релаксацией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Ответные радиоволны улавливаются принимающей катушкой во время фазы регистрации МР- сигнала. Затем эти сигналы передаются 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компьютер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где происходит их математическая обработка и построение изображения.</a:t>
            </a: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7143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Ð°ÑÑÐ¸Ð½ÐºÐ¸ Ð¿Ð¾ Ð·Ð°Ð¿ÑÐ¾ÑÑ ÐÐ Ð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86" y="131491"/>
            <a:ext cx="26193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18" y="2246041"/>
            <a:ext cx="419100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9918" y="4027217"/>
            <a:ext cx="39056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EAAFF"/>
                </a:solidFill>
                <a:latin typeface="Verdana" panose="020B0604030504040204" pitchFamily="34" charset="0"/>
              </a:rPr>
              <a:t>Insular Ribbon sign</a:t>
            </a:r>
            <a:endParaRPr lang="en-US" b="1" i="0" dirty="0">
              <a:solidFill>
                <a:srgbClr val="7EAAFF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5126" name="Picture 6" descr="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86" y="4396549"/>
            <a:ext cx="419100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4184" y="6377750"/>
            <a:ext cx="37235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EAAFF"/>
                </a:solidFill>
                <a:latin typeface="Verdana" panose="020B0604030504040204" pitchFamily="34" charset="0"/>
              </a:rPr>
              <a:t>Dense MCA sign</a:t>
            </a:r>
            <a:endParaRPr lang="en-US" b="1" i="0" dirty="0">
              <a:solidFill>
                <a:srgbClr val="7EAAFF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18" y="2121681"/>
            <a:ext cx="1369652" cy="2344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266" y="6138266"/>
            <a:ext cx="1369652" cy="234493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2733761" y="377505"/>
            <a:ext cx="7416919" cy="11950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MRI</a:t>
            </a:r>
            <a:r>
              <a:rPr lang="ru-RU" dirty="0"/>
              <a:t> позволяет оценить анатомию и функцию, </a:t>
            </a:r>
            <a:r>
              <a:rPr lang="ru-RU" dirty="0" err="1"/>
              <a:t>стадирование</a:t>
            </a:r>
            <a:r>
              <a:rPr lang="ru-RU" dirty="0"/>
              <a:t> заболевания ,  провести разметку под хирургическое вмешательство или лучевую терапию.</a:t>
            </a:r>
          </a:p>
          <a:p>
            <a:r>
              <a:rPr lang="ru-RU" dirty="0"/>
              <a:t>В зависимости от задач врач выбирает последовательности и режимы сканирования.  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uk-UA" dirty="0"/>
          </a:p>
        </p:txBody>
      </p:sp>
      <p:pic>
        <p:nvPicPr>
          <p:cNvPr id="5130" name="Picture 1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959" y="1572530"/>
            <a:ext cx="6942795" cy="517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4075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tatic.wixstatic.com/media/41344a_a9aecf2b0890441390a6286bb1808995~mv2.jpg/v1/fill/w_1011,h_229,al_c,lg_1,q_80,usm_2.00_1.00_0.00/41344a_a9aecf2b0890441390a6286bb1808995~mv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32" y="222422"/>
            <a:ext cx="8241823" cy="186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Метастазы рака на МРТ с контрастом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32" y="3039637"/>
            <a:ext cx="8241823" cy="200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4818" y="2214816"/>
            <a:ext cx="8166014" cy="487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buFontTx/>
              <a:buNone/>
            </a:pPr>
            <a:r>
              <a:rPr lang="ru-RU" altLang="uk-UA" dirty="0">
                <a:latin typeface="Arial Unicode MS" panose="020B0604020202020204" pitchFamily="34" charset="-128"/>
              </a:rPr>
              <a:t>    МРТ без контрастного усиления. Картина внешне не измененного  мозга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2032" y="5486400"/>
            <a:ext cx="7428037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buFontTx/>
              <a:buNone/>
            </a:pPr>
            <a:r>
              <a:rPr lang="ru-RU" altLang="uk-UA" dirty="0">
                <a:latin typeface="Arial Unicode MS" panose="020B0604020202020204" pitchFamily="34" charset="-128"/>
              </a:rPr>
              <a:t>МРТ с контрастным усилением. Картина тотального метастатического поражения</a:t>
            </a:r>
          </a:p>
        </p:txBody>
      </p:sp>
    </p:spTree>
    <p:extLst>
      <p:ext uri="{BB962C8B-B14F-4D97-AF65-F5344CB8AC3E}">
        <p14:creationId xmlns:p14="http://schemas.microsoft.com/office/powerpoint/2010/main" val="31466358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7" y="174633"/>
            <a:ext cx="7283107" cy="2720701"/>
          </a:xfrm>
        </p:spPr>
      </p:pic>
      <p:sp>
        <p:nvSpPr>
          <p:cNvPr id="5" name="Прямоугольник 4"/>
          <p:cNvSpPr/>
          <p:nvPr/>
        </p:nvSpPr>
        <p:spPr>
          <a:xfrm>
            <a:off x="7373294" y="420130"/>
            <a:ext cx="27757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Трактография</a:t>
            </a:r>
            <a:r>
              <a:rPr lang="ru-RU" dirty="0"/>
              <a:t>. 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1" y="3233502"/>
            <a:ext cx="3546519" cy="341855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14119" y="3492842"/>
            <a:ext cx="32457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err="1"/>
              <a:t>холангиоангиопанкреато</a:t>
            </a:r>
            <a:r>
              <a:rPr lang="ru-RU" dirty="0"/>
              <a:t>-</a:t>
            </a:r>
          </a:p>
          <a:p>
            <a:r>
              <a:rPr lang="ru-RU" dirty="0"/>
              <a:t>графия-МРСП. Реконструкция максимальной интенсивности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en-US" dirty="0"/>
              <a:t>MIP)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7" y="1814822"/>
            <a:ext cx="763670" cy="108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7261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092" y="362465"/>
            <a:ext cx="6960973" cy="5885934"/>
          </a:xfrm>
        </p:spPr>
        <p:txBody>
          <a:bodyPr/>
          <a:lstStyle/>
          <a:p>
            <a:r>
              <a:rPr lang="ru-RU" dirty="0"/>
              <a:t>Магнитно-резонансная томография – метод, фундаментально отличный от других методов лучевой визуализации. Например, при рентгенографии изображение определяется плотностью и ядерным весом атомов ткани при прохождении рентгеновских лучей. В МРТ самым важным фактором в формировании изображения является скорость восстановления ядер после воздействия радиоволн (скорость релаксации).</a:t>
            </a:r>
          </a:p>
          <a:p>
            <a:r>
              <a:rPr lang="ru-RU" dirty="0"/>
              <a:t>Например, высокая плотность  кости не влияет на контрастность  изображения в МРТ. Серое и белое вещество головного мозга, ствол головного мозга и мозолистое тело четко визуализируются вследствие различных времен релаксации ядер в этих тканях.</a:t>
            </a:r>
            <a:endParaRPr lang="uk-UA" dirty="0"/>
          </a:p>
          <a:p>
            <a:endParaRPr lang="ru-RU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2050" name="Picture 2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834" y="702987"/>
            <a:ext cx="5292166" cy="358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5420497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9785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8282" y="1136822"/>
            <a:ext cx="9901572" cy="511157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 Основные противопоказания при проведении исследования связаны с </a:t>
            </a:r>
            <a:r>
              <a:rPr lang="ru-RU" b="1" dirty="0"/>
              <a:t>воздействием статического магнитного поля</a:t>
            </a:r>
            <a:r>
              <a:rPr lang="ru-RU" dirty="0"/>
              <a:t>, которое окружает магнит (его еще называют периферическим магнитным полем) на металлические объекты (</a:t>
            </a:r>
            <a:r>
              <a:rPr lang="ru-RU" dirty="0" err="1"/>
              <a:t>ферромагнитные</a:t>
            </a:r>
            <a:r>
              <a:rPr lang="ru-RU" dirty="0"/>
              <a:t> материалы).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Металлические объекты не должны попадать в область действия этого поля </a:t>
            </a:r>
            <a:r>
              <a:rPr lang="ru-RU" dirty="0"/>
              <a:t>(они могут быть как снаружи, так и внутри тела пациента), поскольку опасность притяжения такого рода предметов резко увеличивается по мере приближения к магниту. Например, при магните в 1,5 Тл </a:t>
            </a:r>
            <a:r>
              <a:rPr lang="ru-RU" dirty="0" err="1"/>
              <a:t>ферромагнитный</a:t>
            </a:r>
            <a:r>
              <a:rPr lang="ru-RU" dirty="0"/>
              <a:t> объект, находящийся на расстоянии в 1 метр, будет притягиваться к магниту с силой в 10 раз больше силы притяжения Земли, и если отпустить небольшой объект вблизи магнита, он может полететь со скоростью до 70 км/ч.</a:t>
            </a:r>
            <a:endParaRPr lang="uk-UA" dirty="0"/>
          </a:p>
          <a:p>
            <a:r>
              <a:rPr lang="ru-RU" dirty="0"/>
              <a:t>Кроме основного магнита существует воздействие и радиочастотных импульсов на различные электронные устройства, находящиеся внутри тела пациента – например, на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сердечные </a:t>
            </a:r>
            <a:r>
              <a:rPr lang="ru-RU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имплантанты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/>
              <a:t>( </a:t>
            </a:r>
            <a:r>
              <a:rPr lang="ru-RU" dirty="0" err="1"/>
              <a:t>стенты</a:t>
            </a:r>
            <a:r>
              <a:rPr lang="ru-RU" dirty="0"/>
              <a:t>, кардиостимуляторы).</a:t>
            </a:r>
            <a:endParaRPr lang="uk-UA" dirty="0"/>
          </a:p>
          <a:p>
            <a:r>
              <a:rPr lang="ru-RU" dirty="0"/>
              <a:t>Научно подтвержденных данных о негативном влиянии статического магнитного поля на живой организм до сих пор не получено, также нет доказательств тератогенного эффекта магнитного поля на плод. Тем не менее,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беременность</a:t>
            </a:r>
            <a:r>
              <a:rPr lang="ru-RU" dirty="0"/>
              <a:t> часто рассматривается как относительное противопоказание для проведения МРТ, особенно первый триместр беременности. Относительными противопоказаниями являются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клаустрофобия </a:t>
            </a:r>
            <a:r>
              <a:rPr lang="ru-RU" dirty="0"/>
              <a:t>(панические приступы во время нахождения в тоннеле аппарата могут не позволить провести исследование), а также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крайне тяжелое состояние пациента</a:t>
            </a:r>
            <a:r>
              <a:rPr lang="ru-RU" dirty="0"/>
              <a:t>, для которого необходим физиологический мониторинг.</a:t>
            </a:r>
            <a:endParaRPr lang="uk-UA" dirty="0"/>
          </a:p>
          <a:p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03312" y="197708"/>
            <a:ext cx="92022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Противопоказания к проведению МРТ</a:t>
            </a:r>
            <a:endParaRPr lang="uk-UA" sz="4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971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1081" y="436605"/>
            <a:ext cx="8550876" cy="250430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последнее десятилетие получили </a:t>
            </a:r>
            <a:r>
              <a:rPr lang="ru-RU" dirty="0" err="1"/>
              <a:t>распростране</a:t>
            </a:r>
            <a:r>
              <a:rPr lang="ru-RU" dirty="0"/>
              <a:t>-</a:t>
            </a:r>
          </a:p>
          <a:p>
            <a:pPr marL="0" indent="0">
              <a:buNone/>
            </a:pPr>
            <a:r>
              <a:rPr lang="ru-RU" dirty="0" err="1"/>
              <a:t>ние</a:t>
            </a:r>
            <a:r>
              <a:rPr lang="ru-RU" dirty="0"/>
              <a:t> новые методы исследования, а именно, </a:t>
            </a:r>
            <a:r>
              <a:rPr lang="ru-RU" dirty="0" err="1"/>
              <a:t>эмисси</a:t>
            </a:r>
            <a:r>
              <a:rPr lang="ru-RU" dirty="0"/>
              <a:t>-</a:t>
            </a:r>
          </a:p>
          <a:p>
            <a:pPr marL="0" indent="0">
              <a:buNone/>
            </a:pPr>
            <a:r>
              <a:rPr lang="ru-RU" dirty="0" err="1"/>
              <a:t>онная</a:t>
            </a:r>
            <a:r>
              <a:rPr lang="ru-RU" dirty="0"/>
              <a:t> компьютерная томография (ЭКТ). </a:t>
            </a:r>
          </a:p>
          <a:p>
            <a:pPr marL="0" indent="0">
              <a:buNone/>
            </a:pPr>
            <a:r>
              <a:rPr lang="ru-RU" dirty="0"/>
              <a:t>       Это получение </a:t>
            </a:r>
            <a:r>
              <a:rPr lang="ru-RU" dirty="0" err="1"/>
              <a:t>томографического</a:t>
            </a:r>
            <a:r>
              <a:rPr lang="ru-RU" dirty="0"/>
              <a:t> среза путём компьютерной реконструкции изображения за счет вращения детектора (гамма-камеры). </a:t>
            </a:r>
          </a:p>
          <a:p>
            <a:pPr marL="0" indent="0">
              <a:buNone/>
            </a:pPr>
            <a:r>
              <a:rPr lang="ru-RU" dirty="0"/>
              <a:t>      Выделяют одно- и </a:t>
            </a:r>
            <a:r>
              <a:rPr lang="ru-RU" dirty="0" err="1"/>
              <a:t>двухфотонную</a:t>
            </a:r>
            <a:r>
              <a:rPr lang="ru-RU" dirty="0"/>
              <a:t> (позитронную) ЭКТ. 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11266" name="Picture 2" descr="220px-TEMP-Sieme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9" y="164757"/>
            <a:ext cx="3076188" cy="232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2485880"/>
            <a:ext cx="3171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ОФЭКТ-система, состоящая из двух гамма-камер</a:t>
            </a:r>
            <a:endParaRPr lang="uk-UA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5379" y="3789405"/>
            <a:ext cx="117918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  При однофотонной эмиссионной компьютерной томографии (ОФЭКТ) детектор </a:t>
            </a:r>
            <a:r>
              <a:rPr lang="ru-RU" dirty="0" err="1"/>
              <a:t>радионуклидного</a:t>
            </a:r>
            <a:r>
              <a:rPr lang="ru-RU" dirty="0"/>
              <a:t> томографа, которого регистрирует γ-излучение вращается по заданной программе вокруг тела человека, которому предварительно введён диагностический препарат (РФП). При обработке данных исследования получают изображения исследуемого органа в виде срезов, которые затем анализируются. Метод используется при исследованиях всех органов.</a:t>
            </a:r>
          </a:p>
          <a:p>
            <a:r>
              <a:rPr lang="ru-RU" dirty="0"/>
              <a:t>          Позитронно-эмиссионная томография (ПЭТ) – это новейший метод, основанный на использовании </a:t>
            </a:r>
            <a:r>
              <a:rPr lang="ru-RU" dirty="0" err="1"/>
              <a:t>ультракороткоживущих</a:t>
            </a:r>
            <a:r>
              <a:rPr lang="ru-RU" dirty="0"/>
              <a:t> радиоизотопов .</a:t>
            </a:r>
          </a:p>
          <a:p>
            <a:r>
              <a:rPr lang="ru-RU" dirty="0"/>
              <a:t>При позитронной ЭКТ регистрируют γ-излучение, полученное в результате аннигиляции протона и электрона.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68953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092" y="156520"/>
            <a:ext cx="11936627" cy="6091880"/>
          </a:xfrm>
        </p:spPr>
        <p:txBody>
          <a:bodyPr/>
          <a:lstStyle/>
          <a:p>
            <a:r>
              <a:rPr lang="ru-RU" dirty="0"/>
              <a:t>При аннигиляции частиц образуются два γ-фотона с энергией по 511 кэВ, «разлетающихся» в противоположные стороны. Энергия этих фотонов </a:t>
            </a:r>
            <a:r>
              <a:rPr lang="ru-RU" dirty="0" err="1"/>
              <a:t>слиш</a:t>
            </a:r>
            <a:r>
              <a:rPr lang="ru-RU" dirty="0"/>
              <a:t>-</a:t>
            </a:r>
          </a:p>
          <a:p>
            <a:pPr marL="0" indent="0">
              <a:buNone/>
            </a:pPr>
            <a:r>
              <a:rPr lang="ru-RU" dirty="0"/>
              <a:t>    ком велика для использования обычных вращающихся гамма-камер. </a:t>
            </a:r>
          </a:p>
          <a:p>
            <a:pPr marL="0" indent="0">
              <a:buNone/>
            </a:pPr>
            <a:r>
              <a:rPr lang="ru-RU" dirty="0"/>
              <a:t>     Используют два специальных вращающихся детектора, расположенных друг напротив    друга. Для этого исследования необходим РФП, в состав которого входит позитронно-эмитирующий изотоп (11С, 13N, 15O, 18F). </a:t>
            </a:r>
          </a:p>
          <a:p>
            <a:pPr marL="0" indent="0">
              <a:buNone/>
            </a:pPr>
            <a:r>
              <a:rPr lang="ru-RU" dirty="0"/>
              <a:t>       Это представляет собой неудобство, т.к. эти изотопы имеют очень короткие периоды полураспада (углерод-11, 11С, Т=20,4 мин.; азот-13, 13N, T=10,0 мин.; кислород-15, 15O, T=2,1 мин.; фтор-18, 18F, T=109 мин.; рубидий-82, 82Rb, T=1,25 мин.). </a:t>
            </a:r>
          </a:p>
          <a:p>
            <a:pPr marL="0" indent="0">
              <a:buNone/>
            </a:pPr>
            <a:r>
              <a:rPr lang="ru-RU" dirty="0"/>
              <a:t>        Для их производства нужны очень дорогие циклотроны и необходимо чтобы циклотрон находился в непосредственной близости от радиоизотопной лаборатории.</a:t>
            </a:r>
          </a:p>
          <a:p>
            <a:pPr marL="0" indent="0">
              <a:buNone/>
            </a:pPr>
            <a:r>
              <a:rPr lang="ru-RU" dirty="0"/>
              <a:t>        ПЭТ позволяет визуализировать распределение и метаболизм РФП в клетках различных тканей и кровеносной системе, </a:t>
            </a:r>
            <a:r>
              <a:rPr lang="ru-RU" dirty="0" err="1"/>
              <a:t>неинвазивно</a:t>
            </a:r>
            <a:r>
              <a:rPr lang="ru-RU" dirty="0"/>
              <a:t> количественно оценивать множество физиологических и биохимических процессов в организме человека. </a:t>
            </a:r>
          </a:p>
          <a:p>
            <a:pPr marL="0" indent="0">
              <a:buNone/>
            </a:pPr>
            <a:r>
              <a:rPr lang="ru-RU" sz="2400" dirty="0"/>
              <a:t>      В клинической практике ПЭТ находит наиболее частое применение в онкологии, кардиологии и неврологии.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523428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179" y="4753232"/>
            <a:ext cx="11252887" cy="2022388"/>
          </a:xfrm>
        </p:spPr>
        <p:txBody>
          <a:bodyPr/>
          <a:lstStyle/>
          <a:p>
            <a:r>
              <a:rPr lang="ru-RU" dirty="0"/>
              <a:t>В онкологии ПЭТ незаменим для диагностики и дифференциации злокачественных опухолей и их метастазов. Исследование в режиме "все тело", позволяет выявить первичное новообразование, определить степень его злокачественности и распространенности. По данным ПЭТ принимается решение о тактике ведения пациента, а также осуществляется мониторинг эффективности терапии. </a:t>
            </a:r>
          </a:p>
          <a:p>
            <a:endParaRPr lang="uk-UA" dirty="0"/>
          </a:p>
        </p:txBody>
      </p:sp>
      <p:pic>
        <p:nvPicPr>
          <p:cNvPr id="12290" name="Picture 2" descr="pet7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920" y="554208"/>
            <a:ext cx="6343134" cy="411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0593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3608173"/>
            <a:ext cx="12134334" cy="3249827"/>
          </a:xfrm>
        </p:spPr>
        <p:txBody>
          <a:bodyPr>
            <a:noAutofit/>
          </a:bodyPr>
          <a:lstStyle/>
          <a:p>
            <a:r>
              <a:rPr lang="uk-UA" sz="1400" dirty="0" err="1"/>
              <a:t>Результаты</a:t>
            </a:r>
            <a:r>
              <a:rPr lang="uk-UA" sz="1400" dirty="0"/>
              <a:t> ПЭТ/КТ </a:t>
            </a:r>
            <a:r>
              <a:rPr lang="uk-UA" sz="1400" dirty="0" err="1"/>
              <a:t>диагностики</a:t>
            </a:r>
            <a:r>
              <a:rPr lang="uk-UA" sz="1400" dirty="0"/>
              <a:t> </a:t>
            </a:r>
            <a:r>
              <a:rPr lang="uk-UA" sz="1400" b="1" dirty="0"/>
              <a:t>с </a:t>
            </a:r>
            <a:r>
              <a:rPr lang="uk-UA" sz="1400" b="1" baseline="30000" dirty="0"/>
              <a:t>18</a:t>
            </a:r>
            <a:r>
              <a:rPr lang="uk-UA" sz="1400" b="1" dirty="0"/>
              <a:t>F-ФДГ </a:t>
            </a:r>
            <a:r>
              <a:rPr lang="uk-UA" sz="1400" dirty="0"/>
              <a:t>показали </a:t>
            </a:r>
            <a:r>
              <a:rPr lang="uk-UA" sz="1400" dirty="0" err="1"/>
              <a:t>значительное</a:t>
            </a:r>
            <a:r>
              <a:rPr lang="uk-UA" sz="1400" dirty="0"/>
              <a:t> </a:t>
            </a:r>
            <a:r>
              <a:rPr lang="uk-UA" sz="1400" dirty="0" err="1"/>
              <a:t>сужение</a:t>
            </a:r>
            <a:r>
              <a:rPr lang="uk-UA" sz="1400" dirty="0"/>
              <a:t> </a:t>
            </a:r>
            <a:r>
              <a:rPr lang="uk-UA" sz="1400" dirty="0" err="1"/>
              <a:t>суставной</a:t>
            </a:r>
            <a:r>
              <a:rPr lang="uk-UA" sz="1400" dirty="0"/>
              <a:t> </a:t>
            </a:r>
            <a:r>
              <a:rPr lang="uk-UA" sz="1400" dirty="0" err="1"/>
              <a:t>щели</a:t>
            </a:r>
            <a:r>
              <a:rPr lang="uk-UA" sz="1400" dirty="0"/>
              <a:t> </a:t>
            </a:r>
            <a:r>
              <a:rPr lang="uk-UA" sz="1400" dirty="0" err="1"/>
              <a:t>левого</a:t>
            </a:r>
            <a:r>
              <a:rPr lang="uk-UA" sz="1400" dirty="0"/>
              <a:t> </a:t>
            </a:r>
            <a:r>
              <a:rPr lang="uk-UA" sz="1400" dirty="0" err="1"/>
              <a:t>крестцово-подвздошного</a:t>
            </a:r>
            <a:r>
              <a:rPr lang="uk-UA" sz="1400" dirty="0"/>
              <a:t> </a:t>
            </a:r>
            <a:r>
              <a:rPr lang="uk-UA" sz="1400" dirty="0" err="1"/>
              <a:t>сочленения</a:t>
            </a:r>
            <a:r>
              <a:rPr lang="uk-UA" sz="1400" dirty="0"/>
              <a:t> (рисунок 2) </a:t>
            </a:r>
            <a:r>
              <a:rPr lang="uk-UA" sz="1400" dirty="0" err="1"/>
              <a:t>со</a:t>
            </a:r>
            <a:r>
              <a:rPr lang="uk-UA" sz="1400" dirty="0"/>
              <a:t> </a:t>
            </a:r>
            <a:r>
              <a:rPr lang="uk-UA" sz="1400" dirty="0" err="1"/>
              <a:t>значительным</a:t>
            </a:r>
            <a:r>
              <a:rPr lang="uk-UA" sz="1400" dirty="0"/>
              <a:t> </a:t>
            </a:r>
            <a:r>
              <a:rPr lang="uk-UA" sz="1400" dirty="0" err="1"/>
              <a:t>накоплением</a:t>
            </a:r>
            <a:r>
              <a:rPr lang="uk-UA" sz="1400" dirty="0"/>
              <a:t> РФП на </a:t>
            </a:r>
            <a:r>
              <a:rPr lang="uk-UA" sz="1400" dirty="0" err="1"/>
              <a:t>всём</a:t>
            </a:r>
            <a:r>
              <a:rPr lang="uk-UA" sz="1400" dirty="0"/>
              <a:t> </a:t>
            </a:r>
            <a:r>
              <a:rPr lang="uk-UA" sz="1400" dirty="0" err="1"/>
              <a:t>протяжении</a:t>
            </a:r>
            <a:r>
              <a:rPr lang="uk-UA" sz="1400" dirty="0"/>
              <a:t> его </a:t>
            </a:r>
            <a:r>
              <a:rPr lang="uk-UA" sz="1400" dirty="0" err="1"/>
              <a:t>суставных</a:t>
            </a:r>
            <a:r>
              <a:rPr lang="uk-UA" sz="1400" dirty="0"/>
              <a:t> </a:t>
            </a:r>
            <a:r>
              <a:rPr lang="uk-UA" sz="1400" dirty="0" err="1"/>
              <a:t>поверхностей</a:t>
            </a:r>
            <a:r>
              <a:rPr lang="uk-UA" sz="1400" dirty="0"/>
              <a:t> (рисунок 1, 3) (SUV </a:t>
            </a:r>
            <a:r>
              <a:rPr lang="uk-UA" sz="1400" dirty="0" err="1"/>
              <a:t>bw</a:t>
            </a:r>
            <a:r>
              <a:rPr lang="uk-UA" sz="1400" dirty="0"/>
              <a:t> </a:t>
            </a:r>
            <a:r>
              <a:rPr lang="uk-UA" sz="1400" dirty="0" err="1"/>
              <a:t>max</a:t>
            </a:r>
            <a:r>
              <a:rPr lang="uk-UA" sz="1400" dirty="0"/>
              <a:t> = 11,84 г/мл). По передне-</a:t>
            </a:r>
            <a:r>
              <a:rPr lang="uk-UA" sz="1400" dirty="0" err="1"/>
              <a:t>нижнему</a:t>
            </a:r>
            <a:r>
              <a:rPr lang="uk-UA" sz="1400" dirty="0"/>
              <a:t> краю </a:t>
            </a:r>
            <a:r>
              <a:rPr lang="uk-UA" sz="1400" dirty="0" err="1"/>
              <a:t>левого</a:t>
            </a:r>
            <a:r>
              <a:rPr lang="uk-UA" sz="1400" dirty="0"/>
              <a:t> </a:t>
            </a:r>
            <a:r>
              <a:rPr lang="uk-UA" sz="1400" dirty="0" err="1"/>
              <a:t>крестцово-подвздошного</a:t>
            </a:r>
            <a:r>
              <a:rPr lang="uk-UA" sz="1400" dirty="0"/>
              <a:t> </a:t>
            </a:r>
            <a:r>
              <a:rPr lang="uk-UA" sz="1400" dirty="0" err="1"/>
              <a:t>сочленения</a:t>
            </a:r>
            <a:r>
              <a:rPr lang="uk-UA" sz="1400" dirty="0"/>
              <a:t> </a:t>
            </a:r>
            <a:r>
              <a:rPr lang="uk-UA" sz="1400" dirty="0" err="1"/>
              <a:t>определялось</a:t>
            </a:r>
            <a:r>
              <a:rPr lang="uk-UA" sz="1400" dirty="0"/>
              <a:t> </a:t>
            </a:r>
            <a:r>
              <a:rPr lang="uk-UA" sz="1400" dirty="0" err="1"/>
              <a:t>одиночное</a:t>
            </a:r>
            <a:r>
              <a:rPr lang="uk-UA" sz="1400" dirty="0"/>
              <a:t>, </a:t>
            </a:r>
            <a:r>
              <a:rPr lang="uk-UA" sz="1400" dirty="0" err="1"/>
              <a:t>неправильной</a:t>
            </a:r>
            <a:r>
              <a:rPr lang="uk-UA" sz="1400" dirty="0"/>
              <a:t> </a:t>
            </a:r>
            <a:r>
              <a:rPr lang="uk-UA" sz="1400" dirty="0" err="1"/>
              <a:t>формы</a:t>
            </a:r>
            <a:r>
              <a:rPr lang="uk-UA" sz="1400" dirty="0"/>
              <a:t>, </a:t>
            </a:r>
            <a:r>
              <a:rPr lang="uk-UA" sz="1400" dirty="0" err="1"/>
              <a:t>пониженной</a:t>
            </a:r>
            <a:r>
              <a:rPr lang="uk-UA" sz="1400" dirty="0"/>
              <a:t> </a:t>
            </a:r>
            <a:r>
              <a:rPr lang="uk-UA" sz="1400" dirty="0" err="1"/>
              <a:t>плотности</a:t>
            </a:r>
            <a:r>
              <a:rPr lang="uk-UA" sz="1400" dirty="0"/>
              <a:t>, </a:t>
            </a:r>
            <a:r>
              <a:rPr lang="uk-UA" sz="1400" dirty="0" err="1"/>
              <a:t>гиповаскулярное</a:t>
            </a:r>
            <a:r>
              <a:rPr lang="uk-UA" sz="1400" dirty="0"/>
              <a:t> </a:t>
            </a:r>
            <a:r>
              <a:rPr lang="uk-UA" sz="1400" dirty="0" err="1"/>
              <a:t>образование</a:t>
            </a:r>
            <a:r>
              <a:rPr lang="uk-UA" sz="1400" dirty="0"/>
              <a:t> </a:t>
            </a:r>
            <a:r>
              <a:rPr lang="uk-UA" sz="1400" dirty="0" err="1"/>
              <a:t>со</a:t>
            </a:r>
            <a:r>
              <a:rPr lang="uk-UA" sz="1400" dirty="0"/>
              <a:t> </a:t>
            </a:r>
            <a:r>
              <a:rPr lang="uk-UA" sz="1400" dirty="0" err="1"/>
              <a:t>значительным</a:t>
            </a:r>
            <a:r>
              <a:rPr lang="uk-UA" sz="1400" dirty="0"/>
              <a:t> </a:t>
            </a:r>
            <a:r>
              <a:rPr lang="uk-UA" sz="1400" dirty="0" err="1"/>
              <a:t>накоплением</a:t>
            </a:r>
            <a:r>
              <a:rPr lang="uk-UA" sz="1400" dirty="0"/>
              <a:t> РФП (рисунок 1, 3, 4, SUV </a:t>
            </a:r>
            <a:r>
              <a:rPr lang="uk-UA" sz="1400" dirty="0" err="1"/>
              <a:t>bw</a:t>
            </a:r>
            <a:r>
              <a:rPr lang="uk-UA" sz="1400" dirty="0"/>
              <a:t> </a:t>
            </a:r>
            <a:r>
              <a:rPr lang="uk-UA" sz="1400" dirty="0" err="1"/>
              <a:t>max</a:t>
            </a:r>
            <a:r>
              <a:rPr lang="uk-UA" sz="1400" dirty="0"/>
              <a:t> = 11,12 г/мл). </a:t>
            </a:r>
            <a:r>
              <a:rPr lang="uk-UA" sz="1400" dirty="0" err="1"/>
              <a:t>Образование</a:t>
            </a:r>
            <a:r>
              <a:rPr lang="uk-UA" sz="1400" dirty="0"/>
              <a:t> </a:t>
            </a:r>
            <a:r>
              <a:rPr lang="uk-UA" sz="1400" dirty="0" err="1"/>
              <a:t>характеризовалось</a:t>
            </a:r>
            <a:r>
              <a:rPr lang="uk-UA" sz="1400" dirty="0"/>
              <a:t> </a:t>
            </a:r>
            <a:r>
              <a:rPr lang="uk-UA" sz="1400" dirty="0" err="1"/>
              <a:t>неоднородной</a:t>
            </a:r>
            <a:r>
              <a:rPr lang="uk-UA" sz="1400" dirty="0"/>
              <a:t> </a:t>
            </a:r>
            <a:r>
              <a:rPr lang="uk-UA" sz="1400" dirty="0" err="1"/>
              <a:t>внутренней</a:t>
            </a:r>
            <a:r>
              <a:rPr lang="uk-UA" sz="1400" dirty="0"/>
              <a:t> </a:t>
            </a:r>
            <a:r>
              <a:rPr lang="uk-UA" sz="1400" dirty="0" err="1"/>
              <a:t>структурой</a:t>
            </a:r>
            <a:r>
              <a:rPr lang="uk-UA" sz="1400" dirty="0"/>
              <a:t>, </a:t>
            </a:r>
            <a:r>
              <a:rPr lang="uk-UA" sz="1400" dirty="0" err="1"/>
              <a:t>периферической</a:t>
            </a:r>
            <a:r>
              <a:rPr lang="uk-UA" sz="1400" dirty="0"/>
              <a:t> </a:t>
            </a:r>
            <a:r>
              <a:rPr lang="uk-UA" sz="1400" dirty="0" err="1"/>
              <a:t>капсулой</a:t>
            </a:r>
            <a:r>
              <a:rPr lang="uk-UA" sz="1400" dirty="0"/>
              <a:t> </a:t>
            </a:r>
            <a:r>
              <a:rPr lang="uk-UA" sz="1400" dirty="0" err="1"/>
              <a:t>толщиной</a:t>
            </a:r>
            <a:r>
              <a:rPr lang="uk-UA" sz="1400" dirty="0"/>
              <a:t> 2 мм. </a:t>
            </a:r>
            <a:r>
              <a:rPr lang="uk-UA" sz="1400" dirty="0" err="1"/>
              <a:t>Признаков</a:t>
            </a:r>
            <a:r>
              <a:rPr lang="uk-UA" sz="1400" dirty="0"/>
              <a:t> </a:t>
            </a:r>
            <a:r>
              <a:rPr lang="uk-UA" sz="1400" dirty="0" err="1"/>
              <a:t>костно-деструктивных</a:t>
            </a:r>
            <a:r>
              <a:rPr lang="uk-UA" sz="1400" dirty="0"/>
              <a:t> </a:t>
            </a:r>
            <a:r>
              <a:rPr lang="uk-UA" sz="1400" dirty="0" err="1"/>
              <a:t>изменений</a:t>
            </a:r>
            <a:r>
              <a:rPr lang="uk-UA" sz="1400" dirty="0"/>
              <a:t>, </a:t>
            </a:r>
            <a:r>
              <a:rPr lang="uk-UA" sz="1400" dirty="0" err="1"/>
              <a:t>увеличения</a:t>
            </a:r>
            <a:r>
              <a:rPr lang="uk-UA" sz="1400" dirty="0"/>
              <a:t> </a:t>
            </a:r>
            <a:r>
              <a:rPr lang="uk-UA" sz="1400" dirty="0" err="1"/>
              <a:t>региональных</a:t>
            </a:r>
            <a:r>
              <a:rPr lang="uk-UA" sz="1400" dirty="0"/>
              <a:t> </a:t>
            </a:r>
            <a:r>
              <a:rPr lang="uk-UA" sz="1400" dirty="0" err="1"/>
              <a:t>лимфатических</a:t>
            </a:r>
            <a:r>
              <a:rPr lang="uk-UA" sz="1400" dirty="0"/>
              <a:t> </a:t>
            </a:r>
            <a:r>
              <a:rPr lang="uk-UA" sz="1400" dirty="0" err="1"/>
              <a:t>узлов</a:t>
            </a:r>
            <a:r>
              <a:rPr lang="uk-UA" sz="1400" dirty="0"/>
              <a:t> не </a:t>
            </a:r>
            <a:r>
              <a:rPr lang="uk-UA" sz="1400" dirty="0" err="1"/>
              <a:t>определялось</a:t>
            </a:r>
            <a:r>
              <a:rPr lang="uk-UA" sz="1400" dirty="0"/>
              <a:t>. </a:t>
            </a:r>
            <a:r>
              <a:rPr lang="uk-UA" sz="1400" dirty="0" err="1"/>
              <a:t>Данных</a:t>
            </a:r>
            <a:r>
              <a:rPr lang="uk-UA" sz="1400" dirty="0"/>
              <a:t>, </a:t>
            </a:r>
            <a:r>
              <a:rPr lang="uk-UA" sz="1400" dirty="0" err="1"/>
              <a:t>характерных</a:t>
            </a:r>
            <a:r>
              <a:rPr lang="uk-UA" sz="1400" dirty="0"/>
              <a:t> для </a:t>
            </a:r>
            <a:r>
              <a:rPr lang="uk-UA" sz="1400" dirty="0" err="1"/>
              <a:t>отдаленных</a:t>
            </a:r>
            <a:r>
              <a:rPr lang="uk-UA" sz="1400" dirty="0"/>
              <a:t> </a:t>
            </a:r>
            <a:r>
              <a:rPr lang="uk-UA" sz="1400" dirty="0" err="1"/>
              <a:t>метастазов</a:t>
            </a:r>
            <a:r>
              <a:rPr lang="uk-UA" sz="1400" dirty="0"/>
              <a:t> получено не </a:t>
            </a:r>
            <a:r>
              <a:rPr lang="uk-UA" sz="1400" dirty="0" err="1"/>
              <a:t>было</a:t>
            </a:r>
            <a:r>
              <a:rPr lang="uk-UA" sz="1400" dirty="0"/>
              <a:t>. (В </a:t>
            </a:r>
            <a:r>
              <a:rPr lang="uk-UA" sz="1400" dirty="0" err="1"/>
              <a:t>мочевом</a:t>
            </a:r>
            <a:r>
              <a:rPr lang="uk-UA" sz="1400" dirty="0"/>
              <a:t> </a:t>
            </a:r>
            <a:r>
              <a:rPr lang="uk-UA" sz="1400" dirty="0" err="1"/>
              <a:t>пузыре</a:t>
            </a:r>
            <a:r>
              <a:rPr lang="uk-UA" sz="1400" dirty="0"/>
              <a:t>, </a:t>
            </a:r>
            <a:r>
              <a:rPr lang="uk-UA" sz="1400" dirty="0" err="1"/>
              <a:t>головном</a:t>
            </a:r>
            <a:r>
              <a:rPr lang="uk-UA" sz="1400" dirty="0"/>
              <a:t> </a:t>
            </a:r>
            <a:r>
              <a:rPr lang="uk-UA" sz="1400" dirty="0" err="1"/>
              <a:t>мозге</a:t>
            </a:r>
            <a:r>
              <a:rPr lang="uk-UA" sz="1400" dirty="0"/>
              <a:t>, петлях кишечника </a:t>
            </a:r>
            <a:r>
              <a:rPr lang="uk-UA" sz="1400" dirty="0" err="1"/>
              <a:t>накопление</a:t>
            </a:r>
            <a:r>
              <a:rPr lang="uk-UA" sz="1400" dirty="0"/>
              <a:t> РФП </a:t>
            </a:r>
            <a:r>
              <a:rPr lang="uk-UA" sz="1400" dirty="0" err="1"/>
              <a:t>носит</a:t>
            </a:r>
            <a:r>
              <a:rPr lang="uk-UA" sz="1400" dirty="0"/>
              <a:t> </a:t>
            </a:r>
            <a:r>
              <a:rPr lang="uk-UA" sz="1400" dirty="0" err="1"/>
              <a:t>физиологический</a:t>
            </a:r>
            <a:r>
              <a:rPr lang="uk-UA" sz="1400" dirty="0"/>
              <a:t> характер). По результатам ПЭТ/КТ </a:t>
            </a:r>
            <a:r>
              <a:rPr lang="uk-UA" sz="1400" dirty="0" err="1"/>
              <a:t>был</a:t>
            </a:r>
            <a:r>
              <a:rPr lang="uk-UA" sz="1400" dirty="0"/>
              <a:t> </a:t>
            </a:r>
            <a:r>
              <a:rPr lang="uk-UA" sz="1400" dirty="0" err="1"/>
              <a:t>предположен</a:t>
            </a:r>
            <a:r>
              <a:rPr lang="uk-UA" sz="1400" dirty="0"/>
              <a:t> </a:t>
            </a:r>
            <a:r>
              <a:rPr lang="uk-UA" sz="1400" dirty="0" err="1"/>
              <a:t>левосторонний</a:t>
            </a:r>
            <a:r>
              <a:rPr lang="uk-UA" sz="1400" dirty="0"/>
              <a:t> </a:t>
            </a:r>
            <a:r>
              <a:rPr lang="uk-UA" sz="1400" dirty="0" err="1"/>
              <a:t>сакроилеит</a:t>
            </a:r>
            <a:r>
              <a:rPr lang="uk-UA" sz="1400" dirty="0"/>
              <a:t>, </a:t>
            </a:r>
            <a:r>
              <a:rPr lang="uk-UA" sz="1400" dirty="0" err="1"/>
              <a:t>осложнённый</a:t>
            </a:r>
            <a:r>
              <a:rPr lang="uk-UA" sz="1400" dirty="0"/>
              <a:t> </a:t>
            </a:r>
            <a:r>
              <a:rPr lang="uk-UA" sz="1400" dirty="0" err="1"/>
              <a:t>синовитом</a:t>
            </a:r>
            <a:r>
              <a:rPr lang="uk-UA" sz="1400" dirty="0"/>
              <a:t> с </a:t>
            </a:r>
            <a:r>
              <a:rPr lang="uk-UA" sz="1400" dirty="0" err="1"/>
              <a:t>формированием</a:t>
            </a:r>
            <a:r>
              <a:rPr lang="uk-UA" sz="1400" dirty="0"/>
              <a:t> </a:t>
            </a:r>
            <a:r>
              <a:rPr lang="uk-UA" sz="1400" dirty="0" err="1"/>
              <a:t>абсцесса</a:t>
            </a:r>
            <a:r>
              <a:rPr lang="uk-UA" sz="1400" dirty="0"/>
              <a:t> в </a:t>
            </a:r>
            <a:r>
              <a:rPr lang="uk-UA" sz="1400" dirty="0" err="1"/>
              <a:t>области</a:t>
            </a:r>
            <a:r>
              <a:rPr lang="uk-UA" sz="1400" dirty="0"/>
              <a:t> передне-</a:t>
            </a:r>
            <a:r>
              <a:rPr lang="uk-UA" sz="1400" dirty="0" err="1"/>
              <a:t>нижнего</a:t>
            </a:r>
            <a:r>
              <a:rPr lang="uk-UA" sz="1400" dirty="0"/>
              <a:t> </a:t>
            </a:r>
            <a:r>
              <a:rPr lang="uk-UA" sz="1400" dirty="0" err="1"/>
              <a:t>края</a:t>
            </a:r>
            <a:r>
              <a:rPr lang="uk-UA" sz="1400" dirty="0"/>
              <a:t> </a:t>
            </a:r>
            <a:r>
              <a:rPr lang="uk-UA" sz="1400" dirty="0" err="1"/>
              <a:t>крестцово-подвздошного</a:t>
            </a:r>
            <a:r>
              <a:rPr lang="uk-UA" sz="1400" dirty="0"/>
              <a:t> </a:t>
            </a:r>
            <a:r>
              <a:rPr lang="uk-UA" sz="1400" dirty="0" err="1"/>
              <a:t>сочленения</a:t>
            </a:r>
            <a:r>
              <a:rPr lang="uk-UA" sz="1400" dirty="0"/>
              <a:t>.</a:t>
            </a:r>
          </a:p>
          <a:p>
            <a:r>
              <a:rPr lang="uk-UA" sz="1400" dirty="0"/>
              <a:t>В </a:t>
            </a:r>
            <a:r>
              <a:rPr lang="uk-UA" sz="1400" dirty="0" err="1"/>
              <a:t>последующем</a:t>
            </a:r>
            <a:r>
              <a:rPr lang="uk-UA" sz="1400" dirty="0"/>
              <a:t> </a:t>
            </a:r>
            <a:r>
              <a:rPr lang="uk-UA" sz="1400" dirty="0" err="1"/>
              <a:t>пациентка</a:t>
            </a:r>
            <a:r>
              <a:rPr lang="uk-UA" sz="1400" dirty="0"/>
              <a:t> </a:t>
            </a:r>
            <a:r>
              <a:rPr lang="uk-UA" sz="1400" dirty="0" err="1"/>
              <a:t>была</a:t>
            </a:r>
            <a:r>
              <a:rPr lang="uk-UA" sz="1400" dirty="0"/>
              <a:t> переведена в </a:t>
            </a:r>
            <a:r>
              <a:rPr lang="uk-UA" sz="1400" dirty="0" err="1"/>
              <a:t>хирургическое</a:t>
            </a:r>
            <a:r>
              <a:rPr lang="uk-UA" sz="1400" dirty="0"/>
              <a:t> </a:t>
            </a:r>
            <a:r>
              <a:rPr lang="uk-UA" sz="1400" dirty="0" err="1"/>
              <a:t>отделение</a:t>
            </a:r>
            <a:r>
              <a:rPr lang="uk-UA" sz="1400" dirty="0"/>
              <a:t> </a:t>
            </a:r>
            <a:r>
              <a:rPr lang="uk-UA" sz="1400" dirty="0" err="1"/>
              <a:t>областного</a:t>
            </a:r>
            <a:r>
              <a:rPr lang="uk-UA" sz="1400" dirty="0"/>
              <a:t> ЛПУ, </a:t>
            </a:r>
            <a:r>
              <a:rPr lang="uk-UA" sz="1400" dirty="0" err="1"/>
              <a:t>диагноз</a:t>
            </a:r>
            <a:r>
              <a:rPr lang="uk-UA" sz="1400" dirty="0"/>
              <a:t> </a:t>
            </a:r>
            <a:r>
              <a:rPr lang="uk-UA" sz="1400" dirty="0" err="1"/>
              <a:t>онкологического</a:t>
            </a:r>
            <a:r>
              <a:rPr lang="uk-UA" sz="1400" dirty="0"/>
              <a:t> </a:t>
            </a:r>
            <a:r>
              <a:rPr lang="uk-UA" sz="1400" dirty="0" err="1"/>
              <a:t>заболевания</a:t>
            </a:r>
            <a:r>
              <a:rPr lang="uk-UA" sz="1400" dirty="0"/>
              <a:t> </a:t>
            </a:r>
            <a:r>
              <a:rPr lang="uk-UA" sz="1400" dirty="0" err="1"/>
              <a:t>снят</a:t>
            </a:r>
            <a:r>
              <a:rPr lang="uk-UA" sz="1400" dirty="0"/>
              <a:t>.</a:t>
            </a:r>
          </a:p>
          <a:p>
            <a:r>
              <a:rPr lang="uk-UA" sz="1300" dirty="0"/>
              <a:t>Таким образом, </a:t>
            </a:r>
            <a:r>
              <a:rPr lang="uk-UA" sz="1300" dirty="0" err="1"/>
              <a:t>результаты</a:t>
            </a:r>
            <a:r>
              <a:rPr lang="uk-UA" sz="1300" dirty="0"/>
              <a:t> ПЭТ/КТ </a:t>
            </a:r>
            <a:r>
              <a:rPr lang="uk-UA" sz="1300" dirty="0" err="1"/>
              <a:t>диагностики</a:t>
            </a:r>
            <a:r>
              <a:rPr lang="uk-UA" sz="1300" dirty="0"/>
              <a:t> позволили </a:t>
            </a:r>
            <a:r>
              <a:rPr lang="uk-UA" sz="1300" dirty="0" err="1"/>
              <a:t>лечащему</a:t>
            </a:r>
            <a:r>
              <a:rPr lang="uk-UA" sz="1300" dirty="0"/>
              <a:t> </a:t>
            </a:r>
            <a:r>
              <a:rPr lang="uk-UA" sz="1300" dirty="0" err="1"/>
              <a:t>врачу</a:t>
            </a:r>
            <a:r>
              <a:rPr lang="uk-UA" sz="1300" dirty="0"/>
              <a:t> установить </a:t>
            </a:r>
            <a:r>
              <a:rPr lang="uk-UA" sz="1300" dirty="0" err="1"/>
              <a:t>правильный</a:t>
            </a:r>
            <a:r>
              <a:rPr lang="uk-UA" sz="1300" dirty="0"/>
              <a:t> </a:t>
            </a:r>
            <a:r>
              <a:rPr lang="uk-UA" sz="1300" dirty="0" err="1"/>
              <a:t>диагноз</a:t>
            </a:r>
            <a:r>
              <a:rPr lang="uk-UA" sz="1300" dirty="0"/>
              <a:t> и провести </a:t>
            </a:r>
            <a:r>
              <a:rPr lang="uk-UA" sz="1300" dirty="0" err="1"/>
              <a:t>срочные</a:t>
            </a:r>
            <a:r>
              <a:rPr lang="uk-UA" sz="1300" dirty="0"/>
              <a:t> </a:t>
            </a:r>
            <a:r>
              <a:rPr lang="uk-UA" sz="1300" dirty="0" err="1"/>
              <a:t>адекватные</a:t>
            </a:r>
            <a:r>
              <a:rPr lang="uk-UA" sz="1300" dirty="0"/>
              <a:t> </a:t>
            </a:r>
            <a:r>
              <a:rPr lang="uk-UA" sz="1300" dirty="0" err="1"/>
              <a:t>лечебные</a:t>
            </a:r>
            <a:r>
              <a:rPr lang="uk-UA" sz="1300" dirty="0"/>
              <a:t> </a:t>
            </a:r>
            <a:r>
              <a:rPr lang="uk-UA" sz="1300" dirty="0" err="1"/>
              <a:t>мероприятия</a:t>
            </a:r>
            <a:r>
              <a:rPr lang="uk-UA" sz="1300" dirty="0"/>
              <a:t>.</a:t>
            </a:r>
          </a:p>
          <a:p>
            <a:endParaRPr lang="uk-UA" sz="1300" dirty="0"/>
          </a:p>
        </p:txBody>
      </p:sp>
      <p:pic>
        <p:nvPicPr>
          <p:cNvPr id="13314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05" y="0"/>
            <a:ext cx="2721962" cy="3633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clip_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667" y="332799"/>
            <a:ext cx="2738437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 descr="clip_image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666" y="332799"/>
            <a:ext cx="2948660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clip_image00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866" y="1274535"/>
            <a:ext cx="2217236" cy="2152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5124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303" y="0"/>
            <a:ext cx="9457038" cy="774357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Радионуклидная диагностика</a:t>
            </a:r>
            <a:endParaRPr lang="uk-UA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4886" y="1021491"/>
            <a:ext cx="9852455" cy="5717059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Радионуклидная диагностика - лучевое исследование, основанное на использовании соединений, меченных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радионуклидами</a:t>
            </a:r>
            <a:r>
              <a:rPr lang="ru-RU" dirty="0"/>
              <a:t>. В качестве таких соединений применяют разрешенные для введения человеку с диагностической и лечебной целями радиофармацевтические препараты 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(РФП) </a:t>
            </a:r>
            <a:r>
              <a:rPr lang="ru-RU" dirty="0"/>
              <a:t>– химические соединения, в молекуле которых содержится определенный радионуклид. </a:t>
            </a:r>
          </a:p>
          <a:p>
            <a:r>
              <a:rPr lang="ru-RU" dirty="0"/>
              <a:t>Радионуклидная или радиоизотопная диагностика – самостоятельный научно обоснованный клинический раздел медицинской радиологии, предназначенный для распознавания патологических состояний отдельных органов и систем.</a:t>
            </a:r>
          </a:p>
          <a:p>
            <a:r>
              <a:rPr lang="ru-RU" dirty="0"/>
              <a:t>Отличие этой группы методов от остальных методов лучевой диагностики состоит в том, что для визуализации используется не проходящее (трансмиссионное) излучение через тело пациента (рентгеновские методы) и не отраженное от тканей ультразвуковые колебания (ультразвуковые методы), а исходящее изнутри излучение (эмиссионное). </a:t>
            </a:r>
            <a:r>
              <a:rPr lang="ru-RU" dirty="0" err="1"/>
              <a:t>Радионуклидные</a:t>
            </a:r>
            <a:r>
              <a:rPr lang="ru-RU" dirty="0"/>
              <a:t> методы исследования – методы визуализации функционального и, отчасти, анатомического состояния органов и тканей, при помощи излучения, полученного от введенного внутрь РФП.</a:t>
            </a:r>
          </a:p>
          <a:p>
            <a:r>
              <a:rPr lang="ru-RU" dirty="0"/>
              <a:t>Эти исследования основаны на принципе регистрации и измерения излучений от введенных в организм РФП или радиометрии биологических проб.</a:t>
            </a:r>
          </a:p>
          <a:p>
            <a:r>
              <a:rPr lang="ru-RU" dirty="0"/>
              <a:t>Радиоактивность – способность ядер атомов радиоактивных изотопов распадаться с выделением освободившейся при распаде энергии в виде α, β и γ-излучения. Применяемые при этом радионуклиды отличаются от своих аналогов – стабильных элементов, содержащихся в организме или поступающих в него с пищевыми продуктами, лишь физическими свойствами, т.е. способностью распадаться и выделять энергию.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97330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831" y="0"/>
            <a:ext cx="9605319" cy="856735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Радионуклидная диагностика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2066" y="1070919"/>
            <a:ext cx="10206680" cy="3048000"/>
          </a:xfrm>
        </p:spPr>
        <p:txBody>
          <a:bodyPr/>
          <a:lstStyle/>
          <a:p>
            <a:r>
              <a:rPr lang="en-US" dirty="0"/>
              <a:t>In vivo</a:t>
            </a:r>
            <a:endParaRPr lang="ru-RU" dirty="0"/>
          </a:p>
          <a:p>
            <a:pPr marL="68580" indent="0">
              <a:buNone/>
            </a:pPr>
            <a:r>
              <a:rPr lang="ru-RU" dirty="0"/>
              <a:t>-сканирование;</a:t>
            </a:r>
          </a:p>
          <a:p>
            <a:pPr marL="68580" indent="0">
              <a:buNone/>
            </a:pPr>
            <a:r>
              <a:rPr lang="ru-RU" dirty="0"/>
              <a:t>-</a:t>
            </a:r>
            <a:r>
              <a:rPr lang="ru-RU" dirty="0" err="1"/>
              <a:t>сцинтиграфия</a:t>
            </a:r>
            <a:r>
              <a:rPr lang="ru-RU" dirty="0"/>
              <a:t>;</a:t>
            </a:r>
            <a:endParaRPr lang="en-US" dirty="0"/>
          </a:p>
          <a:p>
            <a:pPr marL="68580" indent="0">
              <a:buNone/>
            </a:pPr>
            <a:r>
              <a:rPr lang="en-US" dirty="0"/>
              <a:t>-</a:t>
            </a:r>
            <a:r>
              <a:rPr lang="ru-RU" dirty="0"/>
              <a:t>изучение </a:t>
            </a:r>
            <a:r>
              <a:rPr lang="ru-RU" dirty="0" err="1"/>
              <a:t>йодонакопительной</a:t>
            </a:r>
            <a:r>
              <a:rPr lang="ru-RU" dirty="0"/>
              <a:t> функции  щитовидки по ¹²³</a:t>
            </a:r>
            <a:r>
              <a:rPr lang="en-US" dirty="0"/>
              <a:t>I</a:t>
            </a:r>
            <a:r>
              <a:rPr lang="ru-RU" dirty="0"/>
              <a:t>, ¹³¹</a:t>
            </a:r>
            <a:r>
              <a:rPr lang="en-US" dirty="0"/>
              <a:t>I</a:t>
            </a:r>
            <a:r>
              <a:rPr lang="ru-RU" dirty="0"/>
              <a:t>;</a:t>
            </a:r>
          </a:p>
          <a:p>
            <a:pPr marL="68580" indent="0">
              <a:buNone/>
            </a:pPr>
            <a:r>
              <a:rPr lang="ru-RU" dirty="0"/>
              <a:t>-тест-захват ⁹⁹</a:t>
            </a:r>
            <a:r>
              <a:rPr lang="en-US" sz="1000" dirty="0"/>
              <a:t>m</a:t>
            </a:r>
            <a:r>
              <a:rPr lang="ru-RU" dirty="0"/>
              <a:t>Тс </a:t>
            </a:r>
            <a:r>
              <a:rPr lang="en-US" dirty="0"/>
              <a:t>-</a:t>
            </a:r>
            <a:r>
              <a:rPr lang="ru-RU" dirty="0" err="1"/>
              <a:t>пертехнатату</a:t>
            </a:r>
            <a:r>
              <a:rPr lang="ru-RU" dirty="0"/>
              <a:t>.</a:t>
            </a:r>
            <a:endParaRPr lang="en-US" dirty="0"/>
          </a:p>
          <a:p>
            <a:r>
              <a:rPr lang="en-US" dirty="0"/>
              <a:t>In vitro</a:t>
            </a:r>
            <a:endParaRPr lang="ru-RU" dirty="0"/>
          </a:p>
          <a:p>
            <a:pPr marL="68580" indent="0">
              <a:buNone/>
            </a:pPr>
            <a:r>
              <a:rPr lang="ru-RU" dirty="0"/>
              <a:t>-</a:t>
            </a:r>
            <a:r>
              <a:rPr lang="ru-RU" dirty="0" err="1"/>
              <a:t>радиоиммунологигический</a:t>
            </a:r>
            <a:r>
              <a:rPr lang="ru-RU" dirty="0"/>
              <a:t> анализ органических фаз йодного обмена.</a:t>
            </a:r>
          </a:p>
          <a:p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1935" y="4464908"/>
            <a:ext cx="112776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Условно все используемые РФП можно разделить на три группы: 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-органотропные, 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-туморотропные или специфически тропные,</a:t>
            </a:r>
          </a:p>
          <a:p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- без выраженного селективного накопления в организме.</a:t>
            </a:r>
          </a:p>
          <a:p>
            <a:r>
              <a:rPr lang="ru-RU" dirty="0"/>
              <a:t> При этом органотропность РФП бывает направленной и косвенной. При направленной органотропности синтезируют препарат специально для исследования определенного органа, в котором происходит его избирательное накопление.</a:t>
            </a:r>
            <a:endParaRPr lang="uk-UA" dirty="0"/>
          </a:p>
          <a:p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96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043" y="131806"/>
            <a:ext cx="11928388" cy="481913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С использованием небольших индикаторных количеств радионуклидов можно изучать состояние обмена</a:t>
            </a:r>
          </a:p>
          <a:p>
            <a:pPr marL="0" indent="0">
              <a:buNone/>
            </a:pPr>
            <a:r>
              <a:rPr lang="ru-RU" dirty="0"/>
              <a:t> веществ, функцию органов и систем, скорость движения лимфы и крови, течение секреторно-экскреторных </a:t>
            </a:r>
          </a:p>
          <a:p>
            <a:pPr marL="0" indent="0">
              <a:buNone/>
            </a:pPr>
            <a:r>
              <a:rPr lang="ru-RU" dirty="0"/>
              <a:t> процессов, получать анатомо-топографические изображения органов, систем, тканей и т. д.</a:t>
            </a:r>
          </a:p>
          <a:p>
            <a:r>
              <a:rPr lang="ru-RU" dirty="0"/>
              <a:t>Выбор радиоактивного нуклида желательно осуществлять в соответствии с комплексом взаимосвязанных требований: </a:t>
            </a:r>
          </a:p>
          <a:p>
            <a:pPr marL="0" indent="0">
              <a:buNone/>
            </a:pPr>
            <a:r>
              <a:rPr lang="ru-RU" dirty="0"/>
              <a:t>      -низкая </a:t>
            </a:r>
            <a:r>
              <a:rPr lang="ru-RU" dirty="0" err="1"/>
              <a:t>радиотоксичность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/>
              <a:t>      - относительно короткий период полураспада,</a:t>
            </a:r>
          </a:p>
          <a:p>
            <a:pPr marL="0" indent="0">
              <a:buNone/>
            </a:pPr>
            <a:r>
              <a:rPr lang="ru-RU" dirty="0"/>
              <a:t>      -  удобное для регистрации γ-излучение</a:t>
            </a:r>
          </a:p>
          <a:p>
            <a:pPr marL="0" indent="0">
              <a:buNone/>
            </a:pPr>
            <a:r>
              <a:rPr lang="ru-RU" dirty="0"/>
              <a:t>      - необходимые биологические свойства.</a:t>
            </a:r>
          </a:p>
          <a:p>
            <a:pPr marL="0" indent="0">
              <a:buNone/>
            </a:pPr>
            <a:r>
              <a:rPr lang="ru-RU" dirty="0"/>
              <a:t> Важным требованием к РФП является минимальная лучевая нагрузка при его введении. </a:t>
            </a:r>
          </a:p>
          <a:p>
            <a:pPr marL="0" indent="0">
              <a:buNone/>
            </a:pPr>
            <a:r>
              <a:rPr lang="ru-RU" dirty="0"/>
              <a:t>         Активность примененного радионуклида уменьшается вследствие двух факторов: -- распада его атомов - физического процесса,</a:t>
            </a:r>
          </a:p>
          <a:p>
            <a:pPr>
              <a:buFontTx/>
              <a:buChar char="-"/>
            </a:pPr>
            <a:r>
              <a:rPr lang="ru-RU" dirty="0"/>
              <a:t>выведения его из организма  – биологического процесса. </a:t>
            </a:r>
          </a:p>
          <a:p>
            <a:pPr marL="0" indent="0">
              <a:buNone/>
            </a:pPr>
            <a:r>
              <a:rPr lang="ru-RU" dirty="0"/>
              <a:t> Время распада половины атомов нуклида называется </a:t>
            </a:r>
            <a:r>
              <a:rPr lang="ru-RU" b="1" dirty="0"/>
              <a:t>физическим </a:t>
            </a:r>
            <a:r>
              <a:rPr lang="ru-RU" dirty="0"/>
              <a:t>(</a:t>
            </a:r>
            <a:r>
              <a:rPr lang="ru-RU" dirty="0" err="1"/>
              <a:t>Тфиз</a:t>
            </a:r>
            <a:r>
              <a:rPr lang="ru-RU" dirty="0"/>
              <a:t>.). </a:t>
            </a:r>
          </a:p>
          <a:p>
            <a:pPr marL="0" indent="0">
              <a:buNone/>
            </a:pPr>
            <a:r>
              <a:rPr lang="ru-RU" dirty="0"/>
              <a:t> Время, за которое активность препарата, введенного в организм, снижается наполовину за счет выведения, называется периодом биологического полувыведения (</a:t>
            </a:r>
            <a:r>
              <a:rPr lang="ru-RU" dirty="0" err="1"/>
              <a:t>Тбиол</a:t>
            </a:r>
            <a:r>
              <a:rPr lang="ru-RU" dirty="0"/>
              <a:t>.).</a:t>
            </a:r>
          </a:p>
          <a:p>
            <a:pPr marL="0" indent="0">
              <a:buNone/>
            </a:pPr>
            <a:r>
              <a:rPr lang="ru-RU" dirty="0"/>
              <a:t> Время, в течение которого активность введенного в организм РФП уменьшается наполовину за счет физического распада и за счет выведения, называется эффективным периодом полувыведения (</a:t>
            </a:r>
            <a:r>
              <a:rPr lang="ru-RU" dirty="0" err="1"/>
              <a:t>Тэфф</a:t>
            </a:r>
            <a:r>
              <a:rPr lang="ru-RU" dirty="0"/>
              <a:t>.).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530" y="4720282"/>
            <a:ext cx="6559815" cy="213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5835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233" y="0"/>
            <a:ext cx="6480448" cy="4697511"/>
          </a:xfrm>
        </p:spPr>
      </p:pic>
      <p:sp>
        <p:nvSpPr>
          <p:cNvPr id="5" name="Прямоугольник 4"/>
          <p:cNvSpPr/>
          <p:nvPr/>
        </p:nvSpPr>
        <p:spPr>
          <a:xfrm>
            <a:off x="205946" y="4810897"/>
            <a:ext cx="106515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Исследования, при которых РФП вводят в организм пациента (исследования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vivo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этот  способ радионуклидной диагностики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vivo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сопровождается введением РФП пациенту чаще всего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внутривенным способом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Такие исследования связаны с определенной лучевой нагрузкой на пациента в пределах допустимых величин, степень которых не превышает величины дозы облучения при выполнении одного рентгеновского снимка. Это стало возможным благодаря использованию специальных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радиоактивных нуклидов с коротким периодом полураспада, таких как 99m Тс и 113In.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1896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9773" y="0"/>
            <a:ext cx="9275806" cy="922638"/>
          </a:xfrm>
        </p:spPr>
        <p:txBody>
          <a:bodyPr/>
          <a:lstStyle/>
          <a:p>
            <a:r>
              <a:rPr lang="ru-RU" sz="4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Сканирование и </a:t>
            </a:r>
            <a:r>
              <a:rPr lang="ru-RU" sz="4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сцинтиграфия</a:t>
            </a:r>
            <a:endParaRPr lang="uk-UA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7968" y="996778"/>
            <a:ext cx="9011885" cy="525162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Принцип методики: базируется на регистрации </a:t>
            </a:r>
            <a:r>
              <a:rPr lang="el-GR" dirty="0"/>
              <a:t>γ</a:t>
            </a:r>
            <a:r>
              <a:rPr lang="ru-RU" dirty="0"/>
              <a:t>-излучения  РФП, тропных исследуемому органу ( </a:t>
            </a:r>
            <a:r>
              <a:rPr lang="ru-RU" dirty="0" err="1"/>
              <a:t>н.п</a:t>
            </a:r>
            <a:r>
              <a:rPr lang="ru-RU" dirty="0"/>
              <a:t>., щитовидке) в виде штрихового или цифрового построчно изображения при сканировании или </a:t>
            </a:r>
            <a:r>
              <a:rPr lang="ru-RU" dirty="0" err="1"/>
              <a:t>сцинтиграфического</a:t>
            </a:r>
            <a:r>
              <a:rPr lang="ru-RU" dirty="0"/>
              <a:t> - на гамма-камере. Плотность штриховки и сцинтилляционных вспышек находится в прямой зависимости от степени накопления РФП.</a:t>
            </a:r>
          </a:p>
          <a:p>
            <a:r>
              <a:rPr lang="ru-RU" dirty="0"/>
              <a:t>Показания:</a:t>
            </a:r>
          </a:p>
          <a:p>
            <a:pPr marL="0" indent="0">
              <a:buNone/>
            </a:pPr>
            <a:r>
              <a:rPr lang="ru-RU" dirty="0"/>
              <a:t>1.определение анатомо-топографических особенностей органа (формы, размеров, контуров) </a:t>
            </a:r>
          </a:p>
          <a:p>
            <a:pPr marL="0" indent="0">
              <a:buNone/>
            </a:pPr>
            <a:r>
              <a:rPr lang="ru-RU" dirty="0"/>
              <a:t>2. выявление </a:t>
            </a:r>
            <a:r>
              <a:rPr lang="ru-RU" dirty="0" err="1"/>
              <a:t>эктопично</a:t>
            </a:r>
            <a:r>
              <a:rPr lang="ru-RU" dirty="0"/>
              <a:t> расположенных элементов  паренхимы; </a:t>
            </a:r>
          </a:p>
          <a:p>
            <a:pPr marL="0" indent="0">
              <a:buNone/>
            </a:pPr>
            <a:r>
              <a:rPr lang="ru-RU" dirty="0"/>
              <a:t>3. изучение взаимосвязи ее с окружающими тканями; </a:t>
            </a:r>
          </a:p>
          <a:p>
            <a:pPr marL="0" indent="0">
              <a:buNone/>
            </a:pPr>
            <a:r>
              <a:rPr lang="ru-RU" dirty="0"/>
              <a:t>4. определения наличия узлов и их дифференциация; </a:t>
            </a:r>
          </a:p>
          <a:p>
            <a:pPr marL="0" indent="0">
              <a:buNone/>
            </a:pPr>
            <a:r>
              <a:rPr lang="ru-RU" dirty="0"/>
              <a:t>5. диагностика злокачественных опухолей и степени их распространения (наличие метастазов); </a:t>
            </a:r>
          </a:p>
          <a:p>
            <a:pPr marL="0" indent="0">
              <a:buNone/>
            </a:pPr>
            <a:r>
              <a:rPr lang="ru-RU" dirty="0"/>
              <a:t>6. динамическое наблюдение за патологическим процессом и эффективностью проводимой терапии; </a:t>
            </a:r>
          </a:p>
          <a:p>
            <a:pPr marL="0" indent="0">
              <a:buNone/>
            </a:pPr>
            <a:r>
              <a:rPr lang="ru-RU" dirty="0"/>
              <a:t>7. своевременное выявление рецидива зоба после лечения.</a:t>
            </a:r>
          </a:p>
          <a:p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234334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Картинки по запросу Сканирование и сцинтиграфия щитовидной железы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8424" y="148387"/>
            <a:ext cx="7063803" cy="3071834"/>
          </a:xfrm>
          <a:prstGeom prst="rect">
            <a:avLst/>
          </a:prstGeom>
          <a:noFill/>
        </p:spPr>
      </p:pic>
      <p:pic>
        <p:nvPicPr>
          <p:cNvPr id="5" name="Picture 8" descr="Картинки по запросу Сканирование и сцинтиграфия щитовидной железы.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99076" y="3469095"/>
            <a:ext cx="4762500" cy="3257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20790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930" y="57665"/>
            <a:ext cx="9638270" cy="1276865"/>
          </a:xfrm>
        </p:spPr>
        <p:txBody>
          <a:bodyPr/>
          <a:lstStyle/>
          <a:p>
            <a:r>
              <a:rPr lang="ru-RU" sz="4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РАДИОНУКЛИДНЫЕ МЕТОДЫ </a:t>
            </a:r>
            <a:br>
              <a:rPr lang="ru-RU" sz="4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en-US" sz="4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lang="ru-RU" sz="4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4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1136"/>
            <a:ext cx="5325622" cy="3256033"/>
          </a:xfrm>
        </p:spPr>
      </p:pic>
      <p:sp>
        <p:nvSpPr>
          <p:cNvPr id="6" name="Прямоугольник 5"/>
          <p:cNvSpPr/>
          <p:nvPr/>
        </p:nvSpPr>
        <p:spPr>
          <a:xfrm>
            <a:off x="5494638" y="1548714"/>
            <a:ext cx="61207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 эффективно применение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радиоиммунологических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исследований, которые не сопровождаются введением РФП пациенту, что в свою очередь исключает лучевую нагрузку.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Такие исследования получили название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радиоиммунологического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анализа (РИА) </a:t>
            </a:r>
            <a:r>
              <a:rPr lang="ru-RU" sz="2400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vitro</a:t>
            </a:r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Они проводятся с плазмой крови,  кусочками ткани и выделений больного.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6701562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4876" y="5305168"/>
            <a:ext cx="5700583" cy="1215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Просинайтись</a:t>
            </a:r>
            <a:r>
              <a:rPr lang="ru-RU" sz="4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! </a:t>
            </a:r>
            <a:endParaRPr lang="uk-UA" sz="44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098" name="Picture 2" descr="uuuuuuuu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102" y="700216"/>
            <a:ext cx="9073335" cy="428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4135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980</TotalTime>
  <Words>5592</Words>
  <Application>Microsoft Office PowerPoint</Application>
  <PresentationFormat>Широкоэкранный</PresentationFormat>
  <Paragraphs>432</Paragraphs>
  <Slides>62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72" baseType="lpstr">
      <vt:lpstr>Arial Unicode MS</vt:lpstr>
      <vt:lpstr>Arial</vt:lpstr>
      <vt:lpstr>Century Gothic</vt:lpstr>
      <vt:lpstr>Open Sans</vt:lpstr>
      <vt:lpstr>Symbol</vt:lpstr>
      <vt:lpstr>Times New Roman</vt:lpstr>
      <vt:lpstr>Verdana</vt:lpstr>
      <vt:lpstr>Wingdings</vt:lpstr>
      <vt:lpstr>Wingdings 3</vt:lpstr>
      <vt:lpstr>Ион</vt:lpstr>
      <vt:lpstr>Фізико-технічні основи променевої діагностики</vt:lpstr>
      <vt:lpstr>ІСТОРІЯ ПРОМЕНЕВОЇ ДІАГНОСТИКИ</vt:lpstr>
      <vt:lpstr>ПРОМЕНІ І ХВИЛІ</vt:lpstr>
      <vt:lpstr>ПРОМЕНІ І ХВИЛІ</vt:lpstr>
      <vt:lpstr>МЕТОДИ ПРОМЕНЕВОЇ  ДІАГНОСТИКИ</vt:lpstr>
      <vt:lpstr>ОПРОМІНЮВАННЯ</vt:lpstr>
      <vt:lpstr>Властивості рентгенівських променів</vt:lpstr>
      <vt:lpstr>Рентгенодіагностична трубка</vt:lpstr>
      <vt:lpstr>Рентгенодиагностическая трубка</vt:lpstr>
      <vt:lpstr>Презентация PowerPoint</vt:lpstr>
      <vt:lpstr>Схема рентгенологического метода</vt:lpstr>
      <vt:lpstr>Приемник рентгеновских лучей</vt:lpstr>
      <vt:lpstr>Проявочная машина CLASSIC E.O.S.  Каскадное" фиксирование При использовании двух бачков фиксажа между баком для проявки и баком для промывания (воды) проявочная машина Classic E.O.S. сокращает содержание серебра в промывочной воде на менее, чем 1 мг. на 1 с переносом серебра на менее, чем 50 мг/м  проявленной пленки.  </vt:lpstr>
      <vt:lpstr>Презентация PowerPoint</vt:lpstr>
      <vt:lpstr>Защита пациента и персонала</vt:lpstr>
      <vt:lpstr>Основные методы рентгеновского исследования</vt:lpstr>
      <vt:lpstr>Рентгеноскопия</vt:lpstr>
      <vt:lpstr>Рентгенконтрастные методы</vt:lpstr>
      <vt:lpstr>Рентгенография</vt:lpstr>
      <vt:lpstr>Рентгенография</vt:lpstr>
      <vt:lpstr>Флюорография</vt:lpstr>
      <vt:lpstr>Линейная томография</vt:lpstr>
      <vt:lpstr>Томосинтез</vt:lpstr>
      <vt:lpstr>Маммаграфия   </vt:lpstr>
      <vt:lpstr>Ангиография</vt:lpstr>
      <vt:lpstr>Ангиография </vt:lpstr>
      <vt:lpstr>Электрорентгенография</vt:lpstr>
      <vt:lpstr>Цифровые методы</vt:lpstr>
      <vt:lpstr>Цифровая рентгенография</vt:lpstr>
      <vt:lpstr>Компьютерная томография </vt:lpstr>
      <vt:lpstr>Компьютерная томография </vt:lpstr>
      <vt:lpstr>ШКАЛА ХАУНСФИЛДА</vt:lpstr>
      <vt:lpstr>Компьютерная томография</vt:lpstr>
      <vt:lpstr>Компьютерная томография</vt:lpstr>
      <vt:lpstr>Компьютерная томография</vt:lpstr>
      <vt:lpstr>Сонография </vt:lpstr>
      <vt:lpstr>Ультразвуковое исследование : УЗИ, доплерография</vt:lpstr>
      <vt:lpstr>МРТ-магнитнорезонансная томография</vt:lpstr>
      <vt:lpstr>МРТ-магнитнорезонансная томография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Радионуклидная диагностика</vt:lpstr>
      <vt:lpstr>Радионуклидная диагностика</vt:lpstr>
      <vt:lpstr>Презентация PowerPoint</vt:lpstr>
      <vt:lpstr>Презентация PowerPoint</vt:lpstr>
      <vt:lpstr>Сканирование и сцинтиграфия</vt:lpstr>
      <vt:lpstr>Презентация PowerPoint</vt:lpstr>
      <vt:lpstr>РАДИОНУКЛИДНЫЕ МЕТОДЫ                      In vitro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Физико-технические основы лучевой диагностики</dc:title>
  <dc:creator>doikova_katya@list.ru</dc:creator>
  <cp:lastModifiedBy>Катерина Михайлівна Дойкова</cp:lastModifiedBy>
  <cp:revision>90</cp:revision>
  <dcterms:created xsi:type="dcterms:W3CDTF">2018-04-05T05:03:06Z</dcterms:created>
  <dcterms:modified xsi:type="dcterms:W3CDTF">2021-10-07T13:34:24Z</dcterms:modified>
</cp:coreProperties>
</file>