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1" r:id="rId1"/>
  </p:sldMasterIdLst>
  <p:sldIdLst>
    <p:sldId id="256" r:id="rId2"/>
    <p:sldId id="259" r:id="rId3"/>
    <p:sldId id="262" r:id="rId4"/>
    <p:sldId id="257" r:id="rId5"/>
    <p:sldId id="264" r:id="rId6"/>
    <p:sldId id="360" r:id="rId7"/>
    <p:sldId id="359" r:id="rId8"/>
    <p:sldId id="362" r:id="rId9"/>
    <p:sldId id="366" r:id="rId10"/>
    <p:sldId id="364" r:id="rId11"/>
    <p:sldId id="365" r:id="rId12"/>
    <p:sldId id="313" r:id="rId13"/>
    <p:sldId id="319" r:id="rId14"/>
    <p:sldId id="339" r:id="rId15"/>
    <p:sldId id="329" r:id="rId16"/>
    <p:sldId id="367" r:id="rId17"/>
    <p:sldId id="415" r:id="rId18"/>
    <p:sldId id="416" r:id="rId19"/>
    <p:sldId id="331" r:id="rId20"/>
    <p:sldId id="332" r:id="rId21"/>
    <p:sldId id="368" r:id="rId22"/>
    <p:sldId id="353" r:id="rId23"/>
    <p:sldId id="361" r:id="rId24"/>
    <p:sldId id="349" r:id="rId25"/>
    <p:sldId id="369" r:id="rId26"/>
    <p:sldId id="333" r:id="rId27"/>
    <p:sldId id="335" r:id="rId28"/>
    <p:sldId id="340" r:id="rId29"/>
    <p:sldId id="341" r:id="rId30"/>
    <p:sldId id="424" r:id="rId31"/>
    <p:sldId id="425" r:id="rId32"/>
    <p:sldId id="426" r:id="rId33"/>
    <p:sldId id="401" r:id="rId34"/>
    <p:sldId id="408" r:id="rId35"/>
    <p:sldId id="409" r:id="rId36"/>
    <p:sldId id="410" r:id="rId37"/>
    <p:sldId id="348" r:id="rId38"/>
    <p:sldId id="411" r:id="rId39"/>
    <p:sldId id="412" r:id="rId40"/>
    <p:sldId id="370" r:id="rId41"/>
    <p:sldId id="337" r:id="rId42"/>
    <p:sldId id="377" r:id="rId43"/>
    <p:sldId id="376" r:id="rId44"/>
    <p:sldId id="338" r:id="rId45"/>
    <p:sldId id="342" r:id="rId46"/>
    <p:sldId id="371" r:id="rId47"/>
    <p:sldId id="375" r:id="rId48"/>
    <p:sldId id="374" r:id="rId49"/>
    <p:sldId id="378" r:id="rId50"/>
    <p:sldId id="373" r:id="rId51"/>
    <p:sldId id="402" r:id="rId52"/>
    <p:sldId id="417" r:id="rId53"/>
    <p:sldId id="418" r:id="rId54"/>
    <p:sldId id="382" r:id="rId55"/>
    <p:sldId id="383" r:id="rId56"/>
    <p:sldId id="384" r:id="rId57"/>
    <p:sldId id="390" r:id="rId58"/>
    <p:sldId id="385" r:id="rId59"/>
    <p:sldId id="404" r:id="rId60"/>
    <p:sldId id="403" r:id="rId61"/>
    <p:sldId id="405" r:id="rId62"/>
    <p:sldId id="406" r:id="rId63"/>
    <p:sldId id="407" r:id="rId64"/>
    <p:sldId id="363" r:id="rId65"/>
    <p:sldId id="379" r:id="rId66"/>
    <p:sldId id="386" r:id="rId67"/>
    <p:sldId id="413" r:id="rId68"/>
    <p:sldId id="414" r:id="rId69"/>
    <p:sldId id="419" r:id="rId70"/>
    <p:sldId id="420" r:id="rId71"/>
    <p:sldId id="279" r:id="rId72"/>
    <p:sldId id="387" r:id="rId73"/>
    <p:sldId id="389" r:id="rId74"/>
    <p:sldId id="380" r:id="rId75"/>
    <p:sldId id="381" r:id="rId76"/>
    <p:sldId id="392" r:id="rId77"/>
    <p:sldId id="393" r:id="rId78"/>
    <p:sldId id="394" r:id="rId79"/>
    <p:sldId id="395" r:id="rId80"/>
    <p:sldId id="400" r:id="rId81"/>
    <p:sldId id="421" r:id="rId82"/>
    <p:sldId id="388" r:id="rId83"/>
    <p:sldId id="391" r:id="rId84"/>
    <p:sldId id="397" r:id="rId85"/>
    <p:sldId id="399" r:id="rId86"/>
    <p:sldId id="396" r:id="rId87"/>
    <p:sldId id="422" r:id="rId88"/>
    <p:sldId id="423" r:id="rId8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5E5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86" d="100"/>
          <a:sy n="86" d="100"/>
        </p:scale>
        <p:origin x="331" y="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pPr/>
              <a:t>10/7/2021</a:t>
            </a:fld>
            <a:endParaRPr lang="en-US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2" name="Прямоугольник 31"/>
          <p:cNvSpPr/>
          <p:nvPr/>
        </p:nvSpPr>
        <p:spPr>
          <a:xfrm>
            <a:off x="0" y="-1"/>
            <a:ext cx="48768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>
          <a:xfrm>
            <a:off x="412744" y="680477"/>
            <a:ext cx="6096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358764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333360" y="680477"/>
            <a:ext cx="1219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2" name="Прямоугольник 41"/>
          <p:cNvSpPr/>
          <p:nvPr/>
        </p:nvSpPr>
        <p:spPr>
          <a:xfrm>
            <a:off x="295691" y="680477"/>
            <a:ext cx="1219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19200" y="4343400"/>
            <a:ext cx="103632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19200" y="2834640"/>
            <a:ext cx="103632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56" name="Прямоугольник 55"/>
          <p:cNvSpPr/>
          <p:nvPr/>
        </p:nvSpPr>
        <p:spPr>
          <a:xfrm>
            <a:off x="340388" y="5047394"/>
            <a:ext cx="97536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5" name="Прямоугольник 64"/>
          <p:cNvSpPr/>
          <p:nvPr/>
        </p:nvSpPr>
        <p:spPr>
          <a:xfrm>
            <a:off x="340388" y="4796819"/>
            <a:ext cx="97536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6" name="Прямоугольник 65"/>
          <p:cNvSpPr/>
          <p:nvPr/>
        </p:nvSpPr>
        <p:spPr>
          <a:xfrm>
            <a:off x="340388" y="4637685"/>
            <a:ext cx="97536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7" name="Прямоугольник 66"/>
          <p:cNvSpPr/>
          <p:nvPr/>
        </p:nvSpPr>
        <p:spPr>
          <a:xfrm>
            <a:off x="340388" y="4542559"/>
            <a:ext cx="97536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10/7/2021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13"/>
          <p:cNvSpPr>
            <a:spLocks/>
          </p:cNvSpPr>
          <p:nvPr/>
        </p:nvSpPr>
        <p:spPr bwMode="auto">
          <a:xfrm>
            <a:off x="6438603" y="1073888"/>
            <a:ext cx="5762848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олилиния 14"/>
          <p:cNvSpPr>
            <a:spLocks/>
          </p:cNvSpPr>
          <p:nvPr/>
        </p:nvSpPr>
        <p:spPr bwMode="auto">
          <a:xfrm>
            <a:off x="498621" y="0"/>
            <a:ext cx="7352715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Полилиния 12"/>
          <p:cNvSpPr>
            <a:spLocks/>
          </p:cNvSpPr>
          <p:nvPr/>
        </p:nvSpPr>
        <p:spPr bwMode="auto">
          <a:xfrm rot="5236414">
            <a:off x="6635304" y="1285480"/>
            <a:ext cx="4114800" cy="158496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924800" y="0"/>
            <a:ext cx="3657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олилиния 16"/>
          <p:cNvSpPr>
            <a:spLocks/>
          </p:cNvSpPr>
          <p:nvPr/>
        </p:nvSpPr>
        <p:spPr bwMode="auto">
          <a:xfrm>
            <a:off x="7924800" y="4267200"/>
            <a:ext cx="42672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олилиния 17"/>
          <p:cNvSpPr>
            <a:spLocks/>
          </p:cNvSpPr>
          <p:nvPr/>
        </p:nvSpPr>
        <p:spPr bwMode="auto">
          <a:xfrm>
            <a:off x="7924800" y="0"/>
            <a:ext cx="18288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олилиния 18"/>
          <p:cNvSpPr>
            <a:spLocks/>
          </p:cNvSpPr>
          <p:nvPr/>
        </p:nvSpPr>
        <p:spPr bwMode="auto">
          <a:xfrm>
            <a:off x="7931154" y="4246568"/>
            <a:ext cx="2787649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олилиния 19"/>
          <p:cNvSpPr>
            <a:spLocks/>
          </p:cNvSpPr>
          <p:nvPr/>
        </p:nvSpPr>
        <p:spPr bwMode="auto">
          <a:xfrm>
            <a:off x="7924800" y="4267200"/>
            <a:ext cx="2133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1" name="Полилиния 20"/>
          <p:cNvSpPr>
            <a:spLocks/>
          </p:cNvSpPr>
          <p:nvPr/>
        </p:nvSpPr>
        <p:spPr bwMode="auto">
          <a:xfrm>
            <a:off x="7924800" y="1371600"/>
            <a:ext cx="42672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олилиния 21"/>
          <p:cNvSpPr>
            <a:spLocks/>
          </p:cNvSpPr>
          <p:nvPr/>
        </p:nvSpPr>
        <p:spPr bwMode="auto">
          <a:xfrm>
            <a:off x="7924800" y="1752600"/>
            <a:ext cx="42672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3" name="Полилиния 22"/>
          <p:cNvSpPr>
            <a:spLocks/>
          </p:cNvSpPr>
          <p:nvPr/>
        </p:nvSpPr>
        <p:spPr bwMode="auto">
          <a:xfrm>
            <a:off x="1320800" y="4267200"/>
            <a:ext cx="660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4" name="Полилиния 23"/>
          <p:cNvSpPr>
            <a:spLocks/>
          </p:cNvSpPr>
          <p:nvPr/>
        </p:nvSpPr>
        <p:spPr bwMode="auto">
          <a:xfrm>
            <a:off x="711200" y="4267200"/>
            <a:ext cx="7112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5" name="Полилиния 24"/>
          <p:cNvSpPr>
            <a:spLocks/>
          </p:cNvSpPr>
          <p:nvPr/>
        </p:nvSpPr>
        <p:spPr bwMode="auto">
          <a:xfrm>
            <a:off x="489099" y="2438400"/>
            <a:ext cx="75184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6" name="Полилиния 25"/>
          <p:cNvSpPr>
            <a:spLocks/>
          </p:cNvSpPr>
          <p:nvPr/>
        </p:nvSpPr>
        <p:spPr bwMode="auto">
          <a:xfrm>
            <a:off x="489099" y="2133600"/>
            <a:ext cx="75184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олилиния 26"/>
          <p:cNvSpPr>
            <a:spLocks/>
          </p:cNvSpPr>
          <p:nvPr/>
        </p:nvSpPr>
        <p:spPr bwMode="auto">
          <a:xfrm>
            <a:off x="6096000" y="4267200"/>
            <a:ext cx="18288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42536" y="1351672"/>
            <a:ext cx="7624064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pPr/>
              <a:t>10/7/2021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84213" y="402269"/>
            <a:ext cx="1133856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42536" y="512064"/>
            <a:ext cx="10875264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495384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flipH="1">
            <a:off x="548145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597933" y="680477"/>
            <a:ext cx="1219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H="1">
            <a:off x="635603" y="680477"/>
            <a:ext cx="1219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667304" y="680477"/>
            <a:ext cx="48768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512064"/>
            <a:ext cx="10972800" cy="9144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19125" y="17705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207125" y="17705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pPr/>
              <a:t>10/7/2021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0" y="402270"/>
            <a:ext cx="11822773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3099" y="512064"/>
            <a:ext cx="103632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809750"/>
            <a:ext cx="5386917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6193370" y="1809750"/>
            <a:ext cx="5389033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9600" y="2459037"/>
            <a:ext cx="5386917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70" y="2459037"/>
            <a:ext cx="5389033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pPr/>
              <a:t>10/7/2021</a:t>
            </a:fld>
            <a:endParaRPr lang="en-US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117053" y="680477"/>
            <a:ext cx="6096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63073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37669" y="680477"/>
            <a:ext cx="1219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680477"/>
            <a:ext cx="1219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Прямоугольник 19"/>
          <p:cNvSpPr/>
          <p:nvPr/>
        </p:nvSpPr>
        <p:spPr>
          <a:xfrm flipH="1">
            <a:off x="199693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Прямоугольник 20"/>
          <p:cNvSpPr/>
          <p:nvPr/>
        </p:nvSpPr>
        <p:spPr>
          <a:xfrm flipH="1">
            <a:off x="252455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302243" y="680477"/>
            <a:ext cx="1219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 flipH="1">
            <a:off x="339912" y="680477"/>
            <a:ext cx="1219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371613" y="680477"/>
            <a:ext cx="48768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512064"/>
            <a:ext cx="103632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10/7/2021</a:t>
            </a:fld>
            <a:endParaRPr lang="en-US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10/7/2021</a:t>
            </a:fld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109728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435100"/>
            <a:ext cx="33528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0" y="1435100"/>
            <a:ext cx="73152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10/7/2021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90709" y="0"/>
            <a:ext cx="1170432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484261" y="1885028"/>
            <a:ext cx="11710163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 rot="5400000">
            <a:off x="11374905" y="1197789"/>
            <a:ext cx="132763" cy="171288"/>
            <a:chOff x="6668087" y="1297746"/>
            <a:chExt cx="161840" cy="156602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grayWhite">
          <a:xfrm>
            <a:off x="1219200" y="441256"/>
            <a:ext cx="9144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90709" y="1893781"/>
            <a:ext cx="1170432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1219200" y="1150144"/>
            <a:ext cx="9144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grpSp>
        <p:nvGrpSpPr>
          <p:cNvPr id="14" name="Группа 13"/>
          <p:cNvGrpSpPr/>
          <p:nvPr/>
        </p:nvGrpSpPr>
        <p:grpSpPr>
          <a:xfrm rot="5400000">
            <a:off x="11578105" y="1350189"/>
            <a:ext cx="132763" cy="171288"/>
            <a:chOff x="6668087" y="1297746"/>
            <a:chExt cx="161840" cy="156602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17"/>
          <p:cNvGrpSpPr/>
          <p:nvPr/>
        </p:nvGrpSpPr>
        <p:grpSpPr>
          <a:xfrm rot="5400000">
            <a:off x="11115581" y="1453352"/>
            <a:ext cx="132763" cy="171288"/>
            <a:chOff x="6668087" y="1297746"/>
            <a:chExt cx="161840" cy="156602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8636000" y="55499"/>
            <a:ext cx="2844800" cy="365125"/>
          </a:xfrm>
        </p:spPr>
        <p:txBody>
          <a:bodyPr/>
          <a:lstStyle/>
          <a:p>
            <a:fld id="{4509A250-FF31-4206-8172-F9D3106AACB1}" type="datetimeFigureOut">
              <a:rPr lang="en-US" smtClean="0"/>
              <a:pPr/>
              <a:t>10/7/2021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219200" y="55499"/>
            <a:ext cx="7416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1480800" y="55499"/>
            <a:ext cx="609600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10/7/2021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44"/>
            <a:ext cx="2641600" cy="5851525"/>
          </a:xfrm>
        </p:spPr>
        <p:txBody>
          <a:bodyPr vert="eaVert" anchor="ctr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274644"/>
            <a:ext cx="78232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10/7/2021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-1"/>
            <a:ext cx="48768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340388" y="5047394"/>
            <a:ext cx="97536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340388" y="4796819"/>
            <a:ext cx="97536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340388" y="4637685"/>
            <a:ext cx="97536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340388" y="4542559"/>
            <a:ext cx="97536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412744" y="680477"/>
            <a:ext cx="6096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358764" y="680477"/>
            <a:ext cx="36576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333360" y="680477"/>
            <a:ext cx="1219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7" name="Прямоугольник 16"/>
          <p:cNvSpPr/>
          <p:nvPr/>
        </p:nvSpPr>
        <p:spPr>
          <a:xfrm>
            <a:off x="295691" y="680477"/>
            <a:ext cx="1219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1219200" y="512064"/>
            <a:ext cx="10363200" cy="9144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1219200" y="1783560"/>
            <a:ext cx="10363200" cy="45720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8636000" y="6416680"/>
            <a:ext cx="28448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4AAD347D-5ACD-4C99-B74B-A9C85AD731AF}" type="datetimeFigureOut">
              <a:rPr lang="en-US" smtClean="0"/>
              <a:pPr/>
              <a:t>10/7/2021</a:t>
            </a:fld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19200" y="6416680"/>
            <a:ext cx="74168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1480800" y="6416680"/>
            <a:ext cx="609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microsoft.com/office/2007/relationships/hdphoto" Target="../media/hdphoto2.wdp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0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5.wdp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microsoft.com/office/2007/relationships/hdphoto" Target="../media/hdphoto6.wdp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microsoft.com/office/2007/relationships/hdphoto" Target="../media/hdphoto8.wdp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8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9.wdp"/><Relationship Id="rId4" Type="http://schemas.openxmlformats.org/officeDocument/2006/relationships/image" Target="../media/image4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microsoft.com/office/2007/relationships/hdphoto" Target="../media/hdphoto10.wdp"/><Relationship Id="rId7" Type="http://schemas.microsoft.com/office/2007/relationships/hdphoto" Target="../media/hdphoto12.wdp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microsoft.com/office/2007/relationships/hdphoto" Target="../media/hdphoto11.wdp"/><Relationship Id="rId4" Type="http://schemas.openxmlformats.org/officeDocument/2006/relationships/image" Target="../media/image4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3.wd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emf"/><Relationship Id="rId2" Type="http://schemas.openxmlformats.org/officeDocument/2006/relationships/image" Target="../media/image66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9.emf"/><Relationship Id="rId4" Type="http://schemas.openxmlformats.org/officeDocument/2006/relationships/image" Target="../media/image68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emf"/><Relationship Id="rId2" Type="http://schemas.openxmlformats.org/officeDocument/2006/relationships/image" Target="../media/image70.emf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emf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emf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emf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emf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9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emf"/><Relationship Id="rId2" Type="http://schemas.openxmlformats.org/officeDocument/2006/relationships/image" Target="../media/image80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2.e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5.e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8.jpeg"/><Relationship Id="rId4" Type="http://schemas.openxmlformats.org/officeDocument/2006/relationships/image" Target="../media/image87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6.jpeg"/><Relationship Id="rId5" Type="http://schemas.openxmlformats.org/officeDocument/2006/relationships/image" Target="../media/image95.jpeg"/><Relationship Id="rId4" Type="http://schemas.openxmlformats.org/officeDocument/2006/relationships/image" Target="../media/image5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eg"/><Relationship Id="rId4" Type="http://schemas.openxmlformats.org/officeDocument/2006/relationships/image" Target="../media/image101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microsoft.com/office/2007/relationships/hdphoto" Target="../media/hdphoto15.wdp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6.wdp"/><Relationship Id="rId4" Type="http://schemas.openxmlformats.org/officeDocument/2006/relationships/image" Target="../media/image10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7.wdp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gif"/><Relationship Id="rId2" Type="http://schemas.openxmlformats.org/officeDocument/2006/relationships/image" Target="../media/image108.gif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3.png"/><Relationship Id="rId4" Type="http://schemas.openxmlformats.org/officeDocument/2006/relationships/image" Target="../media/image11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6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emf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18.wdp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emf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emf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emf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emf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image" Target="../media/image130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3.png"/><Relationship Id="rId4" Type="http://schemas.openxmlformats.org/officeDocument/2006/relationships/image" Target="../media/image132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image" Target="../media/image13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6.png"/><Relationship Id="rId4" Type="http://schemas.microsoft.com/office/2007/relationships/hdphoto" Target="../media/hdphoto19.wdp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emf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emf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emf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emf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jpeg"/><Relationship Id="rId2" Type="http://schemas.openxmlformats.org/officeDocument/2006/relationships/image" Target="../media/image14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5.jpeg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jpe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jpeg"/><Relationship Id="rId2" Type="http://schemas.openxmlformats.org/officeDocument/2006/relationships/image" Target="../media/image14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0.jpeg"/><Relationship Id="rId4" Type="http://schemas.openxmlformats.org/officeDocument/2006/relationships/image" Target="../media/image149.jpe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jpeg"/><Relationship Id="rId2" Type="http://schemas.openxmlformats.org/officeDocument/2006/relationships/image" Target="../media/image151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jpeg"/><Relationship Id="rId2" Type="http://schemas.openxmlformats.org/officeDocument/2006/relationships/image" Target="../media/image15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5.jpe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jpeg"/><Relationship Id="rId2" Type="http://schemas.openxmlformats.org/officeDocument/2006/relationships/image" Target="../media/image15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0.png"/><Relationship Id="rId5" Type="http://schemas.openxmlformats.org/officeDocument/2006/relationships/image" Target="../media/image159.png"/><Relationship Id="rId4" Type="http://schemas.openxmlformats.org/officeDocument/2006/relationships/image" Target="../media/image158.jpe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jpeg"/><Relationship Id="rId2" Type="http://schemas.openxmlformats.org/officeDocument/2006/relationships/image" Target="../media/image16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4.jpeg"/><Relationship Id="rId4" Type="http://schemas.openxmlformats.org/officeDocument/2006/relationships/image" Target="../media/image163.jpe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jpeg"/><Relationship Id="rId2" Type="http://schemas.openxmlformats.org/officeDocument/2006/relationships/image" Target="../media/image165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7.jpe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8.emf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image" Target="../media/image16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2.jpeg"/><Relationship Id="rId4" Type="http://schemas.openxmlformats.org/officeDocument/2006/relationships/image" Target="../media/image171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jpeg"/><Relationship Id="rId2" Type="http://schemas.openxmlformats.org/officeDocument/2006/relationships/image" Target="../media/image17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5.jpe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jpeg"/><Relationship Id="rId2" Type="http://schemas.openxmlformats.org/officeDocument/2006/relationships/image" Target="../media/image176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8.jpe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jpeg"/><Relationship Id="rId2" Type="http://schemas.openxmlformats.org/officeDocument/2006/relationships/image" Target="../media/image17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1.jpe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3.emf"/><Relationship Id="rId2" Type="http://schemas.openxmlformats.org/officeDocument/2006/relationships/image" Target="../media/image182.emf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4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992037" y="388788"/>
            <a:ext cx="10363200" cy="1974850"/>
          </a:xfrm>
        </p:spPr>
        <p:txBody>
          <a:bodyPr/>
          <a:lstStyle/>
          <a:p>
            <a:pPr algn="ctr"/>
            <a:r>
              <a:rPr lang="ru-RU" sz="3200" dirty="0" err="1">
                <a:solidFill>
                  <a:srgbClr val="FFFF00"/>
                </a:solidFill>
              </a:rPr>
              <a:t>Печінка</a:t>
            </a:r>
            <a:r>
              <a:rPr lang="ru-RU" sz="3200" dirty="0">
                <a:solidFill>
                  <a:srgbClr val="FFFF00"/>
                </a:solidFill>
              </a:rPr>
              <a:t>, </a:t>
            </a:r>
            <a:r>
              <a:rPr lang="ru-RU" sz="3200" dirty="0" err="1">
                <a:solidFill>
                  <a:srgbClr val="FFFF00"/>
                </a:solidFill>
              </a:rPr>
              <a:t>гепатобіліарна</a:t>
            </a:r>
            <a:r>
              <a:rPr lang="ru-RU" sz="3200" dirty="0">
                <a:solidFill>
                  <a:srgbClr val="FFFF00"/>
                </a:solidFill>
              </a:rPr>
              <a:t> система, </a:t>
            </a:r>
            <a:r>
              <a:rPr lang="ru-RU" sz="3200" dirty="0" err="1">
                <a:solidFill>
                  <a:srgbClr val="FFFF00"/>
                </a:solidFill>
              </a:rPr>
              <a:t>підшлункова</a:t>
            </a:r>
            <a:r>
              <a:rPr lang="ru-RU" sz="3200" dirty="0">
                <a:solidFill>
                  <a:srgbClr val="FFFF00"/>
                </a:solidFill>
              </a:rPr>
              <a:t> </a:t>
            </a:r>
            <a:r>
              <a:rPr lang="ru-RU" sz="3200" dirty="0" err="1">
                <a:solidFill>
                  <a:srgbClr val="FFFF00"/>
                </a:solidFill>
              </a:rPr>
              <a:t>залоза</a:t>
            </a:r>
            <a:r>
              <a:rPr lang="ru-RU" sz="3200" dirty="0">
                <a:solidFill>
                  <a:srgbClr val="FFFF00"/>
                </a:solidFill>
              </a:rPr>
              <a:t>. </a:t>
            </a:r>
            <a:r>
              <a:rPr lang="ru-RU" sz="3200" dirty="0" err="1">
                <a:solidFill>
                  <a:srgbClr val="FFFF00"/>
                </a:solidFill>
              </a:rPr>
              <a:t>Променева</a:t>
            </a:r>
            <a:r>
              <a:rPr lang="ru-RU" sz="3200" dirty="0">
                <a:solidFill>
                  <a:srgbClr val="FFFF00"/>
                </a:solidFill>
              </a:rPr>
              <a:t> </a:t>
            </a:r>
            <a:r>
              <a:rPr lang="ru-RU" sz="3200" dirty="0" err="1">
                <a:solidFill>
                  <a:srgbClr val="FFFF00"/>
                </a:solidFill>
              </a:rPr>
              <a:t>анатомія</a:t>
            </a:r>
            <a:r>
              <a:rPr lang="ru-RU" sz="3200" dirty="0">
                <a:solidFill>
                  <a:srgbClr val="FFFF00"/>
                </a:solidFill>
              </a:rPr>
              <a:t>, </a:t>
            </a:r>
            <a:r>
              <a:rPr lang="ru-RU" sz="3200" dirty="0" err="1">
                <a:solidFill>
                  <a:srgbClr val="FFFF00"/>
                </a:solidFill>
              </a:rPr>
              <a:t>методи</a:t>
            </a:r>
            <a:r>
              <a:rPr lang="ru-RU" sz="3200" dirty="0">
                <a:solidFill>
                  <a:srgbClr val="FFFF00"/>
                </a:solidFill>
              </a:rPr>
              <a:t> </a:t>
            </a:r>
            <a:r>
              <a:rPr lang="ru-RU" sz="3200" dirty="0" err="1">
                <a:solidFill>
                  <a:srgbClr val="FFFF00"/>
                </a:solidFill>
              </a:rPr>
              <a:t>діагностики</a:t>
            </a:r>
            <a:r>
              <a:rPr lang="ru-RU" sz="3200" dirty="0">
                <a:solidFill>
                  <a:srgbClr val="FFFF00"/>
                </a:solidFill>
              </a:rPr>
              <a:t>, </a:t>
            </a:r>
            <a:r>
              <a:rPr lang="ru-RU" sz="3200" dirty="0" err="1">
                <a:solidFill>
                  <a:srgbClr val="FFFF00"/>
                </a:solidFill>
              </a:rPr>
              <a:t>променеві</a:t>
            </a:r>
            <a:r>
              <a:rPr lang="ru-RU" sz="3200" dirty="0">
                <a:solidFill>
                  <a:srgbClr val="FFFF00"/>
                </a:solidFill>
              </a:rPr>
              <a:t> </a:t>
            </a:r>
            <a:r>
              <a:rPr lang="ru-RU" sz="3200" dirty="0" err="1">
                <a:solidFill>
                  <a:srgbClr val="FFFF00"/>
                </a:solidFill>
              </a:rPr>
              <a:t>ознаки</a:t>
            </a:r>
            <a:r>
              <a:rPr lang="ru-RU" sz="3200" dirty="0">
                <a:solidFill>
                  <a:srgbClr val="FFFF00"/>
                </a:solidFill>
              </a:rPr>
              <a:t> </a:t>
            </a:r>
            <a:r>
              <a:rPr lang="ru-RU" sz="3200" dirty="0" err="1">
                <a:solidFill>
                  <a:srgbClr val="FFFF00"/>
                </a:solidFill>
              </a:rPr>
              <a:t>захворювань</a:t>
            </a:r>
            <a:r>
              <a:rPr lang="ru-RU" sz="3200" dirty="0">
                <a:solidFill>
                  <a:srgbClr val="FFFF00"/>
                </a:solidFill>
              </a:rPr>
              <a:t>.</a:t>
            </a:r>
            <a:endParaRPr lang="uk-UA" sz="3200" dirty="0">
              <a:solidFill>
                <a:srgbClr val="FFFF00"/>
              </a:solidFill>
            </a:endParaRPr>
          </a:p>
        </p:txBody>
      </p:sp>
      <p:pic>
        <p:nvPicPr>
          <p:cNvPr id="63490" name="Picture 2" descr="Image result for жировая дистрофия печени кт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06551" y="2406773"/>
            <a:ext cx="5785449" cy="4339087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 rot="10800000" flipV="1">
            <a:off x="1473694" y="5133974"/>
            <a:ext cx="42024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Ас. </a:t>
            </a:r>
            <a:r>
              <a:rPr lang="ru-RU" dirty="0" err="1"/>
              <a:t>Дойкова</a:t>
            </a:r>
            <a:r>
              <a:rPr lang="ru-RU" dirty="0"/>
              <a:t> К.М.</a:t>
            </a:r>
          </a:p>
          <a:p>
            <a:r>
              <a:rPr lang="ru-RU" dirty="0"/>
              <a:t>Кафедра променевої </a:t>
            </a:r>
            <a:r>
              <a:rPr lang="ru-RU" dirty="0" err="1"/>
              <a:t>діагнотики</a:t>
            </a:r>
            <a:r>
              <a:rPr lang="ru-RU" dirty="0"/>
              <a:t>, терапії та радіаційної медицини і онкології ОНМедУ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DDD8BDD-271B-43AB-B0FA-DB7B7B1E5E23}"/>
              </a:ext>
            </a:extLst>
          </p:cNvPr>
          <p:cNvSpPr txBox="1"/>
          <p:nvPr/>
        </p:nvSpPr>
        <p:spPr>
          <a:xfrm>
            <a:off x="2148396" y="2778711"/>
            <a:ext cx="32403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/>
              <a:t>Одеса- 2021</a:t>
            </a:r>
            <a:endParaRPr lang="ru-UA" sz="2400" dirty="0"/>
          </a:p>
        </p:txBody>
      </p:sp>
    </p:spTree>
    <p:extLst>
      <p:ext uri="{BB962C8B-B14F-4D97-AF65-F5344CB8AC3E}">
        <p14:creationId xmlns:p14="http://schemas.microsoft.com/office/powerpoint/2010/main" val="12127743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82" y="492724"/>
            <a:ext cx="6339068" cy="4238086"/>
          </a:xfr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3115" y="2139319"/>
            <a:ext cx="5259957" cy="259149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603115" y="4730810"/>
            <a:ext cx="3309321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24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Френк</a:t>
            </a:r>
            <a:r>
              <a:rPr lang="uk-UA" sz="2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</a:t>
            </a:r>
            <a:r>
              <a:rPr lang="uk-UA" sz="24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Неттер</a:t>
            </a:r>
            <a:endParaRPr lang="uk-UA" sz="24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  <a:p>
            <a:pPr algn="ctr"/>
            <a:r>
              <a:rPr lang="uk-UA" sz="2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Атлас анатомії людини</a:t>
            </a:r>
          </a:p>
        </p:txBody>
      </p:sp>
    </p:spTree>
    <p:extLst>
      <p:ext uri="{BB962C8B-B14F-4D97-AF65-F5344CB8AC3E}">
        <p14:creationId xmlns:p14="http://schemas.microsoft.com/office/powerpoint/2010/main" val="1035786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29396"/>
            <a:ext cx="4857428" cy="3329796"/>
          </a:xfrm>
          <a:prstGeom prst="rect">
            <a:avLst/>
          </a:prstGeom>
        </p:spPr>
      </p:pic>
      <p:pic>
        <p:nvPicPr>
          <p:cNvPr id="4" name="Picture 3" descr="C:\Users\Дом\Desktop\работа Юля\медин\49036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4915" y="2702764"/>
            <a:ext cx="7387087" cy="415523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899804" y="4537494"/>
            <a:ext cx="3666226" cy="147511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8660921" y="4537494"/>
            <a:ext cx="3531079" cy="232050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352318" y="3459192"/>
            <a:ext cx="3452597" cy="84583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24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Френк</a:t>
            </a:r>
            <a:r>
              <a:rPr lang="uk-UA" sz="2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</a:t>
            </a:r>
            <a:r>
              <a:rPr lang="uk-UA" sz="24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Неттер</a:t>
            </a:r>
            <a:endParaRPr lang="uk-UA" sz="24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  <a:p>
            <a:pPr algn="ctr"/>
            <a:r>
              <a:rPr lang="uk-UA" sz="2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Атлас анатомії людини</a:t>
            </a:r>
          </a:p>
        </p:txBody>
      </p:sp>
    </p:spTree>
    <p:extLst>
      <p:ext uri="{BB962C8B-B14F-4D97-AF65-F5344CB8AC3E}">
        <p14:creationId xmlns:p14="http://schemas.microsoft.com/office/powerpoint/2010/main" val="3565755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189785" y="0"/>
            <a:ext cx="5692775" cy="593725"/>
          </a:xfrm>
        </p:spPr>
        <p:txBody>
          <a:bodyPr/>
          <a:lstStyle/>
          <a:p>
            <a:r>
              <a:rPr lang="uk-UA" sz="2800" b="1" dirty="0">
                <a:solidFill>
                  <a:srgbClr val="FFFF00"/>
                </a:solidFill>
              </a:rPr>
              <a:t>Нормальна анатомія печінки</a:t>
            </a:r>
          </a:p>
        </p:txBody>
      </p:sp>
      <p:pic>
        <p:nvPicPr>
          <p:cNvPr id="1026" name="Picture 2" descr="Liver anatomy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1866" y="3628984"/>
            <a:ext cx="4191000" cy="2933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Текст 5"/>
          <p:cNvSpPr>
            <a:spLocks noGrp="1"/>
          </p:cNvSpPr>
          <p:nvPr>
            <p:ph type="body" idx="4294967295"/>
          </p:nvPr>
        </p:nvSpPr>
        <p:spPr>
          <a:xfrm>
            <a:off x="0" y="482091"/>
            <a:ext cx="7701094" cy="5865812"/>
          </a:xfrm>
        </p:spPr>
        <p:txBody>
          <a:bodyPr>
            <a:noAutofit/>
          </a:bodyPr>
          <a:lstStyle/>
          <a:p>
            <a:r>
              <a:rPr lang="uk-UA" sz="1600" dirty="0">
                <a:latin typeface="Arial" pitchFamily="34" charset="0"/>
                <a:cs typeface="Arial" pitchFamily="34" charset="0"/>
              </a:rPr>
              <a:t>Розподіл печінки на сегменти </a:t>
            </a:r>
            <a:r>
              <a:rPr lang="uk-UA" sz="1600" dirty="0" err="1">
                <a:latin typeface="Arial" pitchFamily="34" charset="0"/>
                <a:cs typeface="Arial" pitchFamily="34" charset="0"/>
              </a:rPr>
              <a:t>грунтується</a:t>
            </a:r>
            <a:r>
              <a:rPr lang="uk-UA" sz="1600" dirty="0">
                <a:latin typeface="Arial" pitchFamily="34" charset="0"/>
                <a:cs typeface="Arial" pitchFamily="34" charset="0"/>
              </a:rPr>
              <a:t> на розподілі гілок судин і </a:t>
            </a:r>
            <a:r>
              <a:rPr lang="uk-UA" sz="1600" dirty="0" err="1">
                <a:latin typeface="Arial" pitchFamily="34" charset="0"/>
                <a:cs typeface="Arial" pitchFamily="34" charset="0"/>
              </a:rPr>
              <a:t>проток</a:t>
            </a:r>
            <a:r>
              <a:rPr lang="uk-UA" sz="1600" dirty="0">
                <a:latin typeface="Arial" pitchFamily="34" charset="0"/>
                <a:cs typeface="Arial" pitchFamily="34" charset="0"/>
              </a:rPr>
              <a:t> усередині печінки і не відповідає поділу печінки на анатомічні долі.</a:t>
            </a:r>
          </a:p>
          <a:p>
            <a:r>
              <a:rPr lang="uk-UA" sz="1600" dirty="0">
                <a:latin typeface="Arial" pitchFamily="34" charset="0"/>
                <a:cs typeface="Arial" pitchFamily="34" charset="0"/>
              </a:rPr>
              <a:t>Складається з </a:t>
            </a:r>
            <a:r>
              <a:rPr lang="uk-UA" sz="16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8 сегментів</a:t>
            </a:r>
            <a:r>
              <a:rPr lang="uk-UA" sz="1600" dirty="0">
                <a:latin typeface="Arial" pitchFamily="34" charset="0"/>
                <a:cs typeface="Arial" pitchFamily="34" charset="0"/>
              </a:rPr>
              <a:t>. Кожен сегмент має свій власний судинний притік, відтік і жовчний дренаж. У центрі кожного сегмента є гілка воротньої  вени, печінкової артерії і жовчної протоки. Печінкові вени впадають в нижню порожнисту вену.</a:t>
            </a:r>
          </a:p>
          <a:p>
            <a:r>
              <a:rPr lang="uk-UA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Права </a:t>
            </a:r>
            <a:r>
              <a:rPr lang="ru-RU" sz="16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печінкова</a:t>
            </a:r>
            <a:r>
              <a:rPr lang="ru-RU" sz="16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вена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ділить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праву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частку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передні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і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задні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сегменти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.  </a:t>
            </a:r>
            <a:br>
              <a:rPr lang="ru-RU" sz="1600" dirty="0">
                <a:latin typeface="Arial" pitchFamily="34" charset="0"/>
                <a:cs typeface="Arial" pitchFamily="34" charset="0"/>
              </a:rPr>
            </a:br>
            <a:r>
              <a:rPr lang="ru-RU" sz="16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Середня</a:t>
            </a:r>
            <a:r>
              <a:rPr lang="ru-RU" sz="16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печінкова</a:t>
            </a:r>
            <a:r>
              <a:rPr lang="ru-RU" sz="16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вена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розділяє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печінку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на праву і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ліву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частки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.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Цей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розподіл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проходить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від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нижньої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порожнистої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вени до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жовчного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міхура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. </a:t>
            </a:r>
          </a:p>
          <a:p>
            <a:r>
              <a:rPr lang="en-US" sz="16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Falciform ligament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розподіляє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ліву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частку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печінки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медіальний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( 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IV </a:t>
            </a:r>
            <a:r>
              <a:rPr lang="uk-UA" sz="1600" dirty="0">
                <a:latin typeface="Arial" pitchFamily="34" charset="0"/>
                <a:cs typeface="Arial" pitchFamily="34" charset="0"/>
              </a:rPr>
              <a:t>)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сегмент і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бічну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частину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-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сегменти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II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і 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III.</a:t>
            </a:r>
            <a:endParaRPr lang="uk-UA" sz="1600" dirty="0">
              <a:latin typeface="Arial" pitchFamily="34" charset="0"/>
              <a:cs typeface="Arial" pitchFamily="34" charset="0"/>
            </a:endParaRPr>
          </a:p>
          <a:p>
            <a:r>
              <a:rPr lang="ru-RU" sz="16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Портальна</a:t>
            </a:r>
            <a:r>
              <a:rPr lang="ru-RU" sz="16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вена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умовно</a:t>
            </a:r>
            <a:r>
              <a:rPr lang="ru-RU" sz="16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розділяє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сегменти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печінки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верхні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і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нижні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4935" y="79914"/>
            <a:ext cx="4324863" cy="344598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7367" y="6562684"/>
            <a:ext cx="1876687" cy="29531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1116603-49C3-4390-8235-0F836C430BF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38971" y="4099164"/>
            <a:ext cx="4517754" cy="2522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2266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4294967295"/>
          </p:nvPr>
        </p:nvPicPr>
        <p:blipFill>
          <a:blip r:embed="rId2">
            <a:lum bright="-18000" contrast="16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945" y="159594"/>
            <a:ext cx="10460453" cy="5451714"/>
          </a:xfr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3945" y="5611308"/>
            <a:ext cx="3621338" cy="10181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972021" y="1455312"/>
            <a:ext cx="2949263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Розміщення судин і жовчних протоків(гілки)</a:t>
            </a:r>
            <a:endParaRPr lang="ru-RU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42887" y="4546242"/>
            <a:ext cx="1149552" cy="369332"/>
          </a:xfrm>
          <a:prstGeom prst="rect">
            <a:avLst/>
          </a:prstGeom>
          <a:solidFill>
            <a:srgbClr val="E5E5E5"/>
          </a:solidFill>
        </p:spPr>
        <p:txBody>
          <a:bodyPr wrap="square" rtlCol="0">
            <a:spAutoFit/>
          </a:bodyPr>
          <a:lstStyle/>
          <a:p>
            <a:r>
              <a:rPr lang="uk-UA" dirty="0">
                <a:solidFill>
                  <a:schemeClr val="bg1"/>
                </a:solidFill>
              </a:rPr>
              <a:t>Межа між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78608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Похожее изображение"/>
          <p:cNvSpPr>
            <a:spLocks noChangeAspect="1" noChangeArrowheads="1"/>
          </p:cNvSpPr>
          <p:nvPr/>
        </p:nvSpPr>
        <p:spPr bwMode="auto">
          <a:xfrm>
            <a:off x="155578" y="-1989138"/>
            <a:ext cx="5286375" cy="41529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" name="Picture 2" descr="http://www.eurolab.ua/img/anatomy/a_72_7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7749183" y="75502"/>
            <a:ext cx="3837904" cy="3634697"/>
          </a:xfrm>
          <a:prstGeom prst="rect">
            <a:avLst/>
          </a:prstGeom>
          <a:noFill/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C17C54C-B472-4884-ACD1-D6C86BA3CF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578" y="0"/>
            <a:ext cx="7416568" cy="590578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AEDDB48-39A2-4495-B948-64AA7CA600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4709" y="3865493"/>
            <a:ext cx="4555675" cy="291700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C:\Users\Дом\Desktop\работа Юля\медин\1556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334523" y="428604"/>
            <a:ext cx="2490188" cy="1571636"/>
          </a:xfrm>
          <a:prstGeom prst="rect">
            <a:avLst/>
          </a:prstGeom>
          <a:noFill/>
        </p:spPr>
      </p:pic>
      <p:pic>
        <p:nvPicPr>
          <p:cNvPr id="62467" name="Picture 3" descr="C:\Users\Дом\Desktop\работа Юля\медин\1556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44025" y="2285992"/>
            <a:ext cx="2710561" cy="1428760"/>
          </a:xfrm>
          <a:prstGeom prst="rect">
            <a:avLst/>
          </a:prstGeom>
          <a:noFill/>
        </p:spPr>
      </p:pic>
      <p:pic>
        <p:nvPicPr>
          <p:cNvPr id="62468" name="Picture 4" descr="C:\Users\Дом\Desktop\работа Юля\медин\1557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858269" y="3929066"/>
            <a:ext cx="2994779" cy="258145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85709" y="142857"/>
            <a:ext cx="8096307" cy="70480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>
                <a:solidFill>
                  <a:srgbClr val="FFFF00"/>
                </a:solidFill>
              </a:rPr>
              <a:t>Променева</a:t>
            </a:r>
            <a:r>
              <a:rPr lang="ru-RU" sz="1400" dirty="0">
                <a:solidFill>
                  <a:srgbClr val="FFFF00"/>
                </a:solidFill>
              </a:rPr>
              <a:t> </a:t>
            </a:r>
            <a:r>
              <a:rPr lang="ru-RU" sz="1400" dirty="0" err="1">
                <a:solidFill>
                  <a:srgbClr val="FFFF00"/>
                </a:solidFill>
              </a:rPr>
              <a:t>діагностика</a:t>
            </a:r>
            <a:r>
              <a:rPr lang="ru-RU" sz="1400" dirty="0">
                <a:solidFill>
                  <a:srgbClr val="FFFF00"/>
                </a:solidFill>
              </a:rPr>
              <a:t> </a:t>
            </a:r>
            <a:r>
              <a:rPr lang="ru-RU" sz="1400" dirty="0" err="1">
                <a:solidFill>
                  <a:srgbClr val="FFFF00"/>
                </a:solidFill>
              </a:rPr>
              <a:t>захворювань</a:t>
            </a:r>
            <a:r>
              <a:rPr lang="ru-RU" sz="1400" dirty="0">
                <a:solidFill>
                  <a:srgbClr val="FFFF00"/>
                </a:solidFill>
              </a:rPr>
              <a:t> </a:t>
            </a:r>
            <a:r>
              <a:rPr lang="ru-RU" sz="1400" dirty="0" err="1">
                <a:solidFill>
                  <a:srgbClr val="FFFF00"/>
                </a:solidFill>
              </a:rPr>
              <a:t>печінки</a:t>
            </a:r>
            <a:r>
              <a:rPr lang="ru-RU" sz="1400" dirty="0">
                <a:solidFill>
                  <a:srgbClr val="FFFF00"/>
                </a:solidFill>
              </a:rPr>
              <a:t> і </a:t>
            </a:r>
            <a:r>
              <a:rPr lang="ru-RU" sz="1400" dirty="0" err="1">
                <a:solidFill>
                  <a:srgbClr val="FFFF00"/>
                </a:solidFill>
              </a:rPr>
              <a:t>жовчовивідних</a:t>
            </a:r>
            <a:r>
              <a:rPr lang="ru-RU" sz="1400" dirty="0">
                <a:solidFill>
                  <a:srgbClr val="FFFF00"/>
                </a:solidFill>
              </a:rPr>
              <a:t> </a:t>
            </a:r>
            <a:r>
              <a:rPr lang="ru-RU" sz="1400" dirty="0" err="1">
                <a:solidFill>
                  <a:srgbClr val="FFFF00"/>
                </a:solidFill>
              </a:rPr>
              <a:t>шляхів</a:t>
            </a:r>
            <a:r>
              <a:rPr lang="ru-RU" sz="1400" dirty="0">
                <a:solidFill>
                  <a:srgbClr val="FFFF00"/>
                </a:solidFill>
              </a:rPr>
              <a:t>.</a:t>
            </a:r>
          </a:p>
          <a:p>
            <a:r>
              <a:rPr lang="ru-RU" sz="1400" u="sng" dirty="0" err="1"/>
              <a:t>Нативні</a:t>
            </a:r>
            <a:r>
              <a:rPr lang="ru-RU" sz="1400" u="sng" dirty="0"/>
              <a:t> методики </a:t>
            </a:r>
            <a:r>
              <a:rPr lang="ru-RU" sz="1400" dirty="0" err="1"/>
              <a:t>оглядова</a:t>
            </a:r>
            <a:r>
              <a:rPr lang="ru-RU" sz="1400" dirty="0"/>
              <a:t> </a:t>
            </a:r>
            <a:r>
              <a:rPr lang="ru-RU" sz="1400" dirty="0" err="1"/>
              <a:t>рентгенограма</a:t>
            </a:r>
            <a:r>
              <a:rPr lang="ru-RU" sz="1400" dirty="0"/>
              <a:t> ОЧП.</a:t>
            </a:r>
            <a:endParaRPr lang="ru-RU" sz="1400" u="sng" dirty="0"/>
          </a:p>
          <a:p>
            <a:endParaRPr lang="ru-RU" sz="1400" u="sng" dirty="0"/>
          </a:p>
          <a:p>
            <a:r>
              <a:rPr lang="ru-RU" sz="1400" u="sng" dirty="0" err="1"/>
              <a:t>Спеціальні</a:t>
            </a:r>
            <a:r>
              <a:rPr lang="ru-RU" sz="1400" u="sng" dirty="0"/>
              <a:t> </a:t>
            </a:r>
            <a:r>
              <a:rPr lang="ru-RU" sz="1400" u="sng" dirty="0" err="1"/>
              <a:t>рентгенконтрастні</a:t>
            </a:r>
            <a:r>
              <a:rPr lang="ru-RU" sz="1400" u="sng" dirty="0"/>
              <a:t> методики –</a:t>
            </a:r>
          </a:p>
          <a:p>
            <a:r>
              <a:rPr lang="ru-RU" sz="1400" dirty="0" err="1"/>
              <a:t>холецистографія</a:t>
            </a:r>
            <a:endParaRPr lang="ru-RU" sz="1400" dirty="0"/>
          </a:p>
          <a:p>
            <a:r>
              <a:rPr lang="ru-RU" sz="1400" dirty="0" err="1"/>
              <a:t>холеграфія</a:t>
            </a:r>
            <a:endParaRPr lang="ru-RU" sz="1400" dirty="0"/>
          </a:p>
          <a:p>
            <a:r>
              <a:rPr lang="ru-RU" sz="1400" dirty="0" err="1"/>
              <a:t>холангіографія</a:t>
            </a:r>
            <a:endParaRPr lang="ru-RU" sz="1400" dirty="0"/>
          </a:p>
          <a:p>
            <a:r>
              <a:rPr lang="ru-RU" sz="1400" dirty="0" err="1"/>
              <a:t>рентгенконтрастне</a:t>
            </a:r>
            <a:r>
              <a:rPr lang="ru-RU" sz="1400" dirty="0"/>
              <a:t> </a:t>
            </a:r>
            <a:r>
              <a:rPr lang="ru-RU" sz="1400" dirty="0" err="1"/>
              <a:t>дослідження</a:t>
            </a:r>
            <a:r>
              <a:rPr lang="ru-RU" sz="1400" dirty="0"/>
              <a:t> </a:t>
            </a:r>
            <a:r>
              <a:rPr lang="ru-RU" sz="1400" dirty="0" err="1"/>
              <a:t>шлунка</a:t>
            </a:r>
            <a:r>
              <a:rPr lang="ru-RU" sz="1400" dirty="0"/>
              <a:t> і ДПК</a:t>
            </a:r>
          </a:p>
          <a:p>
            <a:r>
              <a:rPr lang="ru-RU" sz="1400" dirty="0"/>
              <a:t>ЕРХПГ</a:t>
            </a:r>
          </a:p>
          <a:p>
            <a:r>
              <a:rPr lang="ru-RU" sz="1400" dirty="0" err="1"/>
              <a:t>фістулографія</a:t>
            </a:r>
            <a:endParaRPr lang="ru-RU" sz="1400" dirty="0"/>
          </a:p>
          <a:p>
            <a:r>
              <a:rPr lang="ru-RU" sz="1400" dirty="0" err="1"/>
              <a:t>ангіографія</a:t>
            </a:r>
            <a:endParaRPr lang="ru-RU" sz="1400" dirty="0"/>
          </a:p>
          <a:p>
            <a:r>
              <a:rPr lang="ru-RU" sz="1400" dirty="0" err="1"/>
              <a:t>спленопортографія</a:t>
            </a:r>
            <a:endParaRPr lang="ru-RU" sz="1400" u="sng" dirty="0"/>
          </a:p>
          <a:p>
            <a:endParaRPr lang="ru-RU" sz="1400" u="sng" dirty="0"/>
          </a:p>
          <a:p>
            <a:r>
              <a:rPr lang="ru-RU" sz="1400" u="sng" dirty="0"/>
              <a:t>УЗД</a:t>
            </a:r>
          </a:p>
          <a:p>
            <a:r>
              <a:rPr lang="ru-RU" sz="1400" dirty="0" err="1"/>
              <a:t>Ехоангіографія</a:t>
            </a:r>
            <a:endParaRPr lang="ru-RU" sz="1400" dirty="0"/>
          </a:p>
          <a:p>
            <a:endParaRPr lang="ru-RU" sz="1400" u="sng" dirty="0"/>
          </a:p>
          <a:p>
            <a:r>
              <a:rPr lang="ru-RU" sz="1400" u="sng" dirty="0"/>
              <a:t>КТ</a:t>
            </a:r>
          </a:p>
          <a:p>
            <a:r>
              <a:rPr lang="ru-RU" sz="1400" dirty="0"/>
              <a:t>КТ с </a:t>
            </a:r>
            <a:r>
              <a:rPr lang="ru-RU" sz="1400" dirty="0" err="1"/>
              <a:t>контрасним</a:t>
            </a:r>
            <a:r>
              <a:rPr lang="ru-RU" sz="1400" dirty="0"/>
              <a:t> </a:t>
            </a:r>
            <a:r>
              <a:rPr lang="ru-RU" sz="1400" dirty="0" err="1"/>
              <a:t>посиленням</a:t>
            </a:r>
            <a:endParaRPr lang="ru-RU" sz="1400" dirty="0"/>
          </a:p>
          <a:p>
            <a:endParaRPr lang="ru-RU" sz="1400" u="sng" dirty="0"/>
          </a:p>
          <a:p>
            <a:r>
              <a:rPr lang="ru-RU" sz="1400" u="sng" dirty="0"/>
              <a:t>МРТ</a:t>
            </a:r>
          </a:p>
          <a:p>
            <a:r>
              <a:rPr lang="ru-RU" sz="1400" dirty="0"/>
              <a:t>МРТ з </a:t>
            </a:r>
            <a:r>
              <a:rPr lang="ru-RU" sz="1400" dirty="0" err="1"/>
              <a:t>динамічним</a:t>
            </a:r>
            <a:r>
              <a:rPr lang="ru-RU" sz="1400" dirty="0"/>
              <a:t> </a:t>
            </a:r>
            <a:r>
              <a:rPr lang="ru-RU" sz="1400" dirty="0" err="1"/>
              <a:t>контрастним</a:t>
            </a:r>
            <a:r>
              <a:rPr lang="ru-RU" sz="1400" dirty="0"/>
              <a:t> </a:t>
            </a:r>
            <a:r>
              <a:rPr lang="ru-RU" sz="1400" dirty="0" err="1"/>
              <a:t>посиленням</a:t>
            </a:r>
            <a:endParaRPr lang="ru-RU" sz="1400" dirty="0"/>
          </a:p>
          <a:p>
            <a:r>
              <a:rPr lang="ru-RU" sz="1400" dirty="0"/>
              <a:t>МР </a:t>
            </a:r>
            <a:r>
              <a:rPr lang="ru-RU" sz="1400" dirty="0" err="1"/>
              <a:t>ангіографія</a:t>
            </a:r>
            <a:endParaRPr lang="ru-RU" sz="1400" dirty="0"/>
          </a:p>
          <a:p>
            <a:r>
              <a:rPr lang="ru-RU" sz="1400" dirty="0"/>
              <a:t>МР </a:t>
            </a:r>
            <a:r>
              <a:rPr lang="ru-RU" sz="1400" dirty="0" err="1"/>
              <a:t>спектроскопія</a:t>
            </a:r>
            <a:endParaRPr lang="ru-RU" sz="1400" dirty="0"/>
          </a:p>
          <a:p>
            <a:r>
              <a:rPr lang="ru-RU" sz="1400" dirty="0" err="1"/>
              <a:t>безконтрастна</a:t>
            </a:r>
            <a:r>
              <a:rPr lang="ru-RU" sz="1400" dirty="0"/>
              <a:t> МР</a:t>
            </a:r>
          </a:p>
          <a:p>
            <a:endParaRPr lang="ru-RU" sz="1400" dirty="0"/>
          </a:p>
          <a:p>
            <a:r>
              <a:rPr lang="ru-RU" sz="1400" u="sng" dirty="0" err="1"/>
              <a:t>Радіонуклідні</a:t>
            </a:r>
            <a:r>
              <a:rPr lang="ru-RU" sz="1400" u="sng" dirty="0"/>
              <a:t> </a:t>
            </a:r>
            <a:r>
              <a:rPr lang="ru-RU" sz="1400" u="sng" dirty="0" err="1"/>
              <a:t>методи</a:t>
            </a:r>
            <a:endParaRPr lang="ru-RU" sz="1400" u="sng" dirty="0"/>
          </a:p>
          <a:p>
            <a:r>
              <a:rPr lang="ru-RU" sz="1400" dirty="0" err="1"/>
              <a:t>Гепатобілісцінтіграфія</a:t>
            </a:r>
            <a:endParaRPr lang="ru-RU" sz="1400" dirty="0"/>
          </a:p>
          <a:p>
            <a:r>
              <a:rPr lang="ru-RU" sz="1400" dirty="0" err="1"/>
              <a:t>гепатосцінтіграфія</a:t>
            </a:r>
            <a:endParaRPr lang="ru-RU" sz="1400" dirty="0"/>
          </a:p>
          <a:p>
            <a:r>
              <a:rPr lang="ru-RU" sz="1400" dirty="0" err="1"/>
              <a:t>сцинтиграфічна</a:t>
            </a:r>
            <a:r>
              <a:rPr lang="ru-RU" sz="1400" dirty="0"/>
              <a:t> </a:t>
            </a:r>
            <a:r>
              <a:rPr lang="ru-RU" sz="1400" dirty="0" err="1"/>
              <a:t>ангіографія</a:t>
            </a:r>
            <a:r>
              <a:rPr lang="ru-RU" sz="1400" dirty="0"/>
              <a:t> </a:t>
            </a:r>
            <a:r>
              <a:rPr lang="ru-RU" sz="1400" dirty="0" err="1"/>
              <a:t>печінки</a:t>
            </a:r>
            <a:endParaRPr lang="ru-RU" sz="1400" dirty="0"/>
          </a:p>
          <a:p>
            <a:r>
              <a:rPr lang="ru-RU" sz="1400" u="sng" dirty="0"/>
              <a:t>ПЕТ</a:t>
            </a:r>
          </a:p>
          <a:p>
            <a:endParaRPr lang="ru-RU" sz="1600" dirty="0"/>
          </a:p>
          <a:p>
            <a:endParaRPr lang="ru-RU" sz="1600" dirty="0"/>
          </a:p>
        </p:txBody>
      </p:sp>
      <p:pic>
        <p:nvPicPr>
          <p:cNvPr id="62470" name="Picture 6" descr="http://vmede.org/sait/content/Onkilogiya_trufanov_t1_2010/img/15567.jp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096000" y="142857"/>
            <a:ext cx="2762269" cy="3573784"/>
          </a:xfrm>
          <a:prstGeom prst="rect">
            <a:avLst/>
          </a:prstGeom>
          <a:noFill/>
        </p:spPr>
      </p:pic>
      <p:pic>
        <p:nvPicPr>
          <p:cNvPr id="62471" name="Picture 7" descr="C:\Users\Дом\Desktop\работа Юля\медин\slide-5сп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905499" y="3929071"/>
            <a:ext cx="2857520" cy="25605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23693" y="96495"/>
            <a:ext cx="8384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err="1">
                <a:solidFill>
                  <a:srgbClr val="FFFF00"/>
                </a:solidFill>
              </a:rPr>
              <a:t>Методи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візуалізації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печінки</a:t>
            </a:r>
            <a:r>
              <a:rPr lang="ru-RU" b="1" dirty="0">
                <a:solidFill>
                  <a:srgbClr val="FFFF00"/>
                </a:solidFill>
              </a:rPr>
              <a:t> і ЖВП. </a:t>
            </a:r>
            <a:r>
              <a:rPr lang="ru-RU" b="1" dirty="0" err="1">
                <a:solidFill>
                  <a:srgbClr val="FFFF00"/>
                </a:solidFill>
              </a:rPr>
              <a:t>Холангіографія</a:t>
            </a:r>
            <a:r>
              <a:rPr lang="ru-RU" b="1" dirty="0">
                <a:solidFill>
                  <a:srgbClr val="FFFF00"/>
                </a:solidFill>
              </a:rPr>
              <a:t>.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276046" y="508958"/>
            <a:ext cx="572794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Залежно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місця</a:t>
            </a:r>
            <a:r>
              <a:rPr lang="ru-RU" dirty="0"/>
              <a:t> і способу </a:t>
            </a:r>
            <a:r>
              <a:rPr lang="ru-RU" dirty="0" err="1"/>
              <a:t>введення</a:t>
            </a:r>
            <a:r>
              <a:rPr lang="ru-RU" dirty="0"/>
              <a:t> РКЗ </a:t>
            </a:r>
            <a:r>
              <a:rPr lang="ru-RU" dirty="0" err="1"/>
              <a:t>розрізняють</a:t>
            </a:r>
            <a:r>
              <a:rPr lang="ru-RU" dirty="0"/>
              <a:t>:</a:t>
            </a:r>
          </a:p>
          <a:p>
            <a:r>
              <a:rPr lang="ru-RU" dirty="0"/>
              <a:t>- </a:t>
            </a:r>
            <a:r>
              <a:rPr lang="ru-RU" dirty="0" err="1"/>
              <a:t>черезшкірну</a:t>
            </a:r>
            <a:r>
              <a:rPr lang="ru-RU" dirty="0"/>
              <a:t> </a:t>
            </a:r>
            <a:r>
              <a:rPr lang="ru-RU" dirty="0" err="1"/>
              <a:t>черезпечінкову</a:t>
            </a:r>
            <a:r>
              <a:rPr lang="ru-RU" dirty="0"/>
              <a:t> </a:t>
            </a:r>
            <a:r>
              <a:rPr lang="ru-RU" dirty="0" err="1"/>
              <a:t>холангіографію</a:t>
            </a:r>
            <a:r>
              <a:rPr lang="ru-RU" dirty="0"/>
              <a:t> (РКЗ </a:t>
            </a:r>
            <a:r>
              <a:rPr lang="ru-RU" dirty="0" err="1"/>
              <a:t>вводять</a:t>
            </a:r>
            <a:r>
              <a:rPr lang="ru-RU" dirty="0"/>
              <a:t> </a:t>
            </a:r>
            <a:r>
              <a:rPr lang="ru-RU" dirty="0" err="1"/>
              <a:t>спеціальною</a:t>
            </a:r>
            <a:r>
              <a:rPr lang="ru-RU" dirty="0"/>
              <a:t> </a:t>
            </a:r>
            <a:r>
              <a:rPr lang="ru-RU" dirty="0" err="1"/>
              <a:t>голкою</a:t>
            </a:r>
            <a:r>
              <a:rPr lang="ru-RU" dirty="0"/>
              <a:t> через </a:t>
            </a:r>
            <a:r>
              <a:rPr lang="ru-RU" dirty="0" err="1"/>
              <a:t>шкіру</a:t>
            </a:r>
            <a:r>
              <a:rPr lang="ru-RU" dirty="0"/>
              <a:t> </a:t>
            </a:r>
            <a:r>
              <a:rPr lang="ru-RU" dirty="0" err="1"/>
              <a:t>безпосередньо</a:t>
            </a:r>
            <a:r>
              <a:rPr lang="ru-RU" dirty="0"/>
              <a:t> в </a:t>
            </a:r>
            <a:r>
              <a:rPr lang="ru-RU" dirty="0" err="1"/>
              <a:t>жовчний</a:t>
            </a:r>
            <a:r>
              <a:rPr lang="ru-RU" dirty="0"/>
              <a:t> </a:t>
            </a:r>
            <a:r>
              <a:rPr lang="ru-RU" dirty="0" err="1"/>
              <a:t>протік</a:t>
            </a:r>
            <a:r>
              <a:rPr lang="ru-RU" dirty="0"/>
              <a:t>);</a:t>
            </a:r>
          </a:p>
          <a:p>
            <a:endParaRPr lang="ru-RU" dirty="0"/>
          </a:p>
          <a:p>
            <a:r>
              <a:rPr lang="ru-RU" dirty="0"/>
              <a:t>- </a:t>
            </a:r>
            <a:r>
              <a:rPr lang="ru-RU" dirty="0" err="1"/>
              <a:t>черезшкірну</a:t>
            </a:r>
            <a:r>
              <a:rPr lang="ru-RU" dirty="0"/>
              <a:t> </a:t>
            </a:r>
            <a:r>
              <a:rPr lang="ru-RU" dirty="0" err="1"/>
              <a:t>холецистографію</a:t>
            </a:r>
            <a:r>
              <a:rPr lang="ru-RU" dirty="0"/>
              <a:t> (РКЗ вводят </a:t>
            </a:r>
            <a:r>
              <a:rPr lang="ru-RU" dirty="0" err="1"/>
              <a:t>спеціальною</a:t>
            </a:r>
            <a:r>
              <a:rPr lang="ru-RU" dirty="0"/>
              <a:t> </a:t>
            </a:r>
            <a:r>
              <a:rPr lang="ru-RU" dirty="0" err="1"/>
              <a:t>голкою</a:t>
            </a:r>
            <a:r>
              <a:rPr lang="ru-RU" dirty="0"/>
              <a:t> через </a:t>
            </a:r>
            <a:r>
              <a:rPr lang="ru-RU" dirty="0" err="1"/>
              <a:t>шкіру</a:t>
            </a:r>
            <a:r>
              <a:rPr lang="ru-RU" dirty="0"/>
              <a:t> в </a:t>
            </a:r>
            <a:r>
              <a:rPr lang="ru-RU" dirty="0" err="1"/>
              <a:t>жовчний</a:t>
            </a:r>
            <a:r>
              <a:rPr lang="ru-RU" dirty="0"/>
              <a:t> </a:t>
            </a:r>
            <a:r>
              <a:rPr lang="ru-RU" dirty="0" err="1"/>
              <a:t>міхур</a:t>
            </a:r>
            <a:r>
              <a:rPr lang="ru-RU" dirty="0"/>
              <a:t>);</a:t>
            </a:r>
          </a:p>
          <a:p>
            <a:endParaRPr lang="ru-RU" dirty="0"/>
          </a:p>
          <a:p>
            <a:r>
              <a:rPr lang="ru-RU" dirty="0"/>
              <a:t>- </a:t>
            </a:r>
            <a:r>
              <a:rPr lang="ru-RU" dirty="0" err="1"/>
              <a:t>ендоскопічну</a:t>
            </a:r>
            <a:r>
              <a:rPr lang="ru-RU" dirty="0"/>
              <a:t> </a:t>
            </a:r>
            <a:r>
              <a:rPr lang="ru-RU" dirty="0" err="1"/>
              <a:t>ретроградну</a:t>
            </a:r>
            <a:r>
              <a:rPr lang="ru-RU" dirty="0"/>
              <a:t> </a:t>
            </a:r>
            <a:r>
              <a:rPr lang="ru-RU" dirty="0" err="1"/>
              <a:t>холангіопанкреатикографію</a:t>
            </a:r>
            <a:r>
              <a:rPr lang="ru-RU" dirty="0"/>
              <a:t> (ЕРХ-ПГ) (РКЗ вводят </a:t>
            </a:r>
            <a:r>
              <a:rPr lang="ru-RU" dirty="0" err="1"/>
              <a:t>ендоскопічно</a:t>
            </a:r>
            <a:r>
              <a:rPr lang="ru-RU" dirty="0"/>
              <a:t> через канюлю в великий </a:t>
            </a:r>
            <a:r>
              <a:rPr lang="ru-RU" dirty="0" err="1"/>
              <a:t>дуоденальний</a:t>
            </a:r>
            <a:r>
              <a:rPr lang="ru-RU" dirty="0"/>
              <a:t> </a:t>
            </a:r>
            <a:r>
              <a:rPr lang="ru-RU" dirty="0" err="1"/>
              <a:t>сосочок</a:t>
            </a:r>
            <a:r>
              <a:rPr lang="ru-RU" dirty="0"/>
              <a:t>) ;</a:t>
            </a:r>
          </a:p>
          <a:p>
            <a:endParaRPr lang="ru-RU" dirty="0"/>
          </a:p>
          <a:p>
            <a:r>
              <a:rPr lang="ru-RU" dirty="0"/>
              <a:t>- </a:t>
            </a:r>
            <a:r>
              <a:rPr lang="ru-RU" dirty="0" err="1"/>
              <a:t>інтраопераційну</a:t>
            </a:r>
            <a:r>
              <a:rPr lang="ru-RU" dirty="0"/>
              <a:t> </a:t>
            </a:r>
            <a:r>
              <a:rPr lang="ru-RU" dirty="0" err="1"/>
              <a:t>холангіографію</a:t>
            </a:r>
            <a:r>
              <a:rPr lang="ru-RU" dirty="0"/>
              <a:t> (РКЗ вводят </a:t>
            </a:r>
            <a:r>
              <a:rPr lang="ru-RU" dirty="0" err="1"/>
              <a:t>безпосередньо</a:t>
            </a:r>
            <a:r>
              <a:rPr lang="ru-RU" dirty="0"/>
              <a:t> в </a:t>
            </a:r>
            <a:r>
              <a:rPr lang="ru-RU" dirty="0" err="1"/>
              <a:t>жовчний</a:t>
            </a:r>
            <a:r>
              <a:rPr lang="ru-RU" dirty="0"/>
              <a:t> </a:t>
            </a:r>
            <a:r>
              <a:rPr lang="ru-RU" dirty="0" err="1"/>
              <a:t>протік</a:t>
            </a:r>
            <a:r>
              <a:rPr lang="ru-RU" dirty="0"/>
              <a:t> в </a:t>
            </a:r>
            <a:r>
              <a:rPr lang="ru-RU" dirty="0" err="1"/>
              <a:t>ході</a:t>
            </a:r>
            <a:r>
              <a:rPr lang="ru-RU" dirty="0"/>
              <a:t> оперативного </a:t>
            </a:r>
            <a:r>
              <a:rPr lang="ru-RU" dirty="0" err="1"/>
              <a:t>втручання</a:t>
            </a:r>
            <a:r>
              <a:rPr lang="ru-RU" dirty="0"/>
              <a:t>);</a:t>
            </a:r>
          </a:p>
          <a:p>
            <a:endParaRPr lang="ru-RU" dirty="0"/>
          </a:p>
          <a:p>
            <a:r>
              <a:rPr lang="ru-RU" dirty="0"/>
              <a:t>-  </a:t>
            </a:r>
            <a:r>
              <a:rPr lang="ru-RU" dirty="0" err="1"/>
              <a:t>післяопераційну</a:t>
            </a:r>
            <a:r>
              <a:rPr lang="ru-RU" dirty="0"/>
              <a:t> </a:t>
            </a:r>
            <a:r>
              <a:rPr lang="ru-RU" dirty="0" err="1"/>
              <a:t>холангіографію</a:t>
            </a:r>
            <a:r>
              <a:rPr lang="ru-RU" dirty="0"/>
              <a:t> (</a:t>
            </a:r>
            <a:r>
              <a:rPr lang="ru-RU" dirty="0" err="1"/>
              <a:t>фістулографія</a:t>
            </a:r>
            <a:r>
              <a:rPr lang="ru-RU" dirty="0"/>
              <a:t>) (РКЗ </a:t>
            </a:r>
            <a:r>
              <a:rPr lang="ru-RU" dirty="0" err="1"/>
              <a:t>вводять</a:t>
            </a:r>
            <a:r>
              <a:rPr lang="ru-RU" dirty="0"/>
              <a:t> через дренаж, </a:t>
            </a:r>
            <a:r>
              <a:rPr lang="ru-RU" dirty="0" err="1"/>
              <a:t>встановлений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час оперативного </a:t>
            </a:r>
            <a:r>
              <a:rPr lang="ru-RU" dirty="0" err="1"/>
              <a:t>втручання</a:t>
            </a:r>
            <a:r>
              <a:rPr lang="ru-RU" dirty="0"/>
              <a:t> для </a:t>
            </a:r>
            <a:r>
              <a:rPr lang="ru-RU" dirty="0" err="1"/>
              <a:t>декомпресії</a:t>
            </a:r>
            <a:r>
              <a:rPr lang="ru-RU" dirty="0"/>
              <a:t> </a:t>
            </a:r>
            <a:r>
              <a:rPr lang="ru-RU" dirty="0" err="1"/>
              <a:t>жовчних</a:t>
            </a:r>
            <a:r>
              <a:rPr lang="ru-RU" dirty="0"/>
              <a:t> </a:t>
            </a:r>
            <a:r>
              <a:rPr lang="ru-RU" dirty="0" err="1"/>
              <a:t>шляхів</a:t>
            </a:r>
            <a:r>
              <a:rPr lang="ru-RU" dirty="0"/>
              <a:t>).</a:t>
            </a:r>
          </a:p>
          <a:p>
            <a:endParaRPr lang="ru-RU" dirty="0"/>
          </a:p>
        </p:txBody>
      </p:sp>
      <p:pic>
        <p:nvPicPr>
          <p:cNvPr id="76802" name="Picture 2" descr="http://vmede.org/sait/content/Onkilogiya_trufanov_t1_2010/img/1556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12035" y="604631"/>
            <a:ext cx="3953212" cy="2776927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366297" y="3467820"/>
            <a:ext cx="50809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err="1">
                <a:latin typeface="Arial" pitchFamily="34" charset="0"/>
                <a:cs typeface="Arial" pitchFamily="34" charset="0"/>
              </a:rPr>
              <a:t>Ендоскопічна</a:t>
            </a:r>
            <a:r>
              <a:rPr lang="ru-RU" sz="1200" dirty="0">
                <a:latin typeface="Arial" pitchFamily="34" charset="0"/>
                <a:cs typeface="Arial" pitchFamily="34" charset="0"/>
              </a:rPr>
              <a:t> ретроградна </a:t>
            </a:r>
            <a:r>
              <a:rPr lang="ru-RU" sz="1200" dirty="0" err="1">
                <a:latin typeface="Arial" pitchFamily="34" charset="0"/>
                <a:cs typeface="Arial" pitchFamily="34" charset="0"/>
              </a:rPr>
              <a:t>холангіопанкреатикографія</a:t>
            </a:r>
            <a:r>
              <a:rPr lang="ru-RU" sz="1200" dirty="0">
                <a:latin typeface="Arial" pitchFamily="34" charset="0"/>
                <a:cs typeface="Arial" pitchFamily="34" charset="0"/>
              </a:rPr>
              <a:t> (ЕРХПГ).</a:t>
            </a:r>
          </a:p>
          <a:p>
            <a:r>
              <a:rPr lang="ru-RU" sz="1200" dirty="0">
                <a:latin typeface="Arial" pitchFamily="34" charset="0"/>
                <a:cs typeface="Arial" pitchFamily="34" charset="0"/>
              </a:rPr>
              <a:t>Норма.</a:t>
            </a:r>
            <a:endParaRPr lang="ru-RU" dirty="0"/>
          </a:p>
        </p:txBody>
      </p:sp>
      <p:pic>
        <p:nvPicPr>
          <p:cNvPr id="76804" name="Picture 4" descr="https://secondopinions.ru/wp-content/uploads/2017/07/kt-pech-parenhim-07-300x137.png"/>
          <p:cNvPicPr>
            <a:picLocks noChangeAspect="1" noChangeArrowheads="1"/>
          </p:cNvPicPr>
          <p:nvPr/>
        </p:nvPicPr>
        <p:blipFill>
          <a:blip r:embed="rId3">
            <a:lum bright="-16000" contrast="16000"/>
          </a:blip>
          <a:srcRect/>
          <a:stretch>
            <a:fillRect/>
          </a:stretch>
        </p:blipFill>
        <p:spPr bwMode="auto">
          <a:xfrm>
            <a:off x="7229237" y="3939489"/>
            <a:ext cx="4606207" cy="2103503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6505605" y="5942133"/>
            <a:ext cx="5520905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100" dirty="0" err="1">
                <a:latin typeface="Arial" pitchFamily="34" charset="0"/>
                <a:cs typeface="Arial" pitchFamily="34" charset="0"/>
              </a:rPr>
              <a:t>Печінка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1100" dirty="0" err="1">
                <a:latin typeface="Arial" pitchFamily="34" charset="0"/>
                <a:cs typeface="Arial" pitchFamily="34" charset="0"/>
              </a:rPr>
              <a:t>рентгенограмах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. При </a:t>
            </a:r>
            <a:r>
              <a:rPr lang="ru-RU" sz="1100" dirty="0" err="1">
                <a:latin typeface="Arial" pitchFamily="34" charset="0"/>
                <a:cs typeface="Arial" pitchFamily="34" charset="0"/>
              </a:rPr>
              <a:t>рентгенографії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100" dirty="0" err="1">
                <a:latin typeface="Arial" pitchFamily="34" charset="0"/>
                <a:cs typeface="Arial" pitchFamily="34" charset="0"/>
              </a:rPr>
              <a:t>можна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100" dirty="0" err="1">
                <a:latin typeface="Arial" pitchFamily="34" charset="0"/>
                <a:cs typeface="Arial" pitchFamily="34" charset="0"/>
              </a:rPr>
              <a:t>оцінити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100" dirty="0" err="1">
                <a:latin typeface="Arial" pitchFamily="34" charset="0"/>
                <a:cs typeface="Arial" pitchFamily="34" charset="0"/>
              </a:rPr>
              <a:t>лише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100" dirty="0" err="1">
                <a:latin typeface="Arial" pitchFamily="34" charset="0"/>
                <a:cs typeface="Arial" pitchFamily="34" charset="0"/>
              </a:rPr>
              <a:t>краї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100" dirty="0" err="1">
                <a:latin typeface="Arial" pitchFamily="34" charset="0"/>
                <a:cs typeface="Arial" pitchFamily="34" charset="0"/>
              </a:rPr>
              <a:t>печінки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100" dirty="0" err="1">
                <a:latin typeface="Arial" pitchFamily="34" charset="0"/>
                <a:cs typeface="Arial" pitchFamily="34" charset="0"/>
              </a:rPr>
              <a:t>орієнтовно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 - </a:t>
            </a:r>
            <a:r>
              <a:rPr lang="ru-RU" sz="1100" dirty="0" err="1">
                <a:latin typeface="Arial" pitchFamily="34" charset="0"/>
                <a:cs typeface="Arial" pitchFamily="34" charset="0"/>
              </a:rPr>
              <a:t>її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100" dirty="0" err="1">
                <a:latin typeface="Arial" pitchFamily="34" charset="0"/>
                <a:cs typeface="Arial" pitchFamily="34" charset="0"/>
              </a:rPr>
              <a:t>розмір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 (як на </a:t>
            </a:r>
            <a:r>
              <a:rPr lang="ru-RU" sz="1100" dirty="0" err="1">
                <a:latin typeface="Arial" pitchFamily="34" charset="0"/>
                <a:cs typeface="Arial" pitchFamily="34" charset="0"/>
              </a:rPr>
              <a:t>зображенні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100" dirty="0" err="1">
                <a:latin typeface="Arial" pitchFamily="34" charset="0"/>
                <a:cs typeface="Arial" pitchFamily="34" charset="0"/>
              </a:rPr>
              <a:t>зліва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), а </a:t>
            </a:r>
            <a:r>
              <a:rPr lang="ru-RU" sz="1100" dirty="0" err="1">
                <a:latin typeface="Arial" pitchFamily="34" charset="0"/>
                <a:cs typeface="Arial" pitchFamily="34" charset="0"/>
              </a:rPr>
              <a:t>також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100" dirty="0" err="1">
                <a:latin typeface="Arial" pitchFamily="34" charset="0"/>
                <a:cs typeface="Arial" pitchFamily="34" charset="0"/>
              </a:rPr>
              <a:t>наявність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100" dirty="0" err="1">
                <a:latin typeface="Arial" pitchFamily="34" charset="0"/>
                <a:cs typeface="Arial" pitchFamily="34" charset="0"/>
              </a:rPr>
              <a:t>об'єктів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100" dirty="0" err="1">
                <a:latin typeface="Arial" pitchFamily="34" charset="0"/>
                <a:cs typeface="Arial" pitchFamily="34" charset="0"/>
              </a:rPr>
              <a:t>високої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100" dirty="0" err="1">
                <a:latin typeface="Arial" pitchFamily="34" charset="0"/>
                <a:cs typeface="Arial" pitchFamily="34" charset="0"/>
              </a:rPr>
              <a:t>щільності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 (як на </a:t>
            </a:r>
            <a:r>
              <a:rPr lang="ru-RU" sz="1100" dirty="0" err="1">
                <a:latin typeface="Arial" pitchFamily="34" charset="0"/>
                <a:cs typeface="Arial" pitchFamily="34" charset="0"/>
              </a:rPr>
              <a:t>рентгенограмі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100" dirty="0" err="1">
                <a:latin typeface="Arial" pitchFamily="34" charset="0"/>
                <a:cs typeface="Arial" pitchFamily="34" charset="0"/>
              </a:rPr>
              <a:t>печінки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100" dirty="0" err="1">
                <a:latin typeface="Arial" pitchFamily="34" charset="0"/>
                <a:cs typeface="Arial" pitchFamily="34" charset="0"/>
              </a:rPr>
              <a:t>праворуч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 – колом </a:t>
            </a:r>
            <a:r>
              <a:rPr lang="ru-RU" sz="1100" dirty="0" err="1">
                <a:latin typeface="Arial" pitchFamily="34" charset="0"/>
                <a:cs typeface="Arial" pitchFamily="34" charset="0"/>
              </a:rPr>
              <a:t>виділені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100" dirty="0" err="1">
                <a:latin typeface="Arial" pitchFamily="34" charset="0"/>
                <a:cs typeface="Arial" pitchFamily="34" charset="0"/>
              </a:rPr>
              <a:t>металеві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 дужки </a:t>
            </a:r>
            <a:r>
              <a:rPr lang="ru-RU" sz="1100" dirty="0" err="1">
                <a:latin typeface="Arial" pitchFamily="34" charset="0"/>
                <a:cs typeface="Arial" pitchFamily="34" charset="0"/>
              </a:rPr>
              <a:t>після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100" dirty="0" err="1">
                <a:latin typeface="Arial" pitchFamily="34" charset="0"/>
                <a:cs typeface="Arial" pitchFamily="34" charset="0"/>
              </a:rPr>
              <a:t>ендоскопічної</a:t>
            </a:r>
            <a:endParaRPr lang="ru-RU" sz="11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76115" y="241540"/>
            <a:ext cx="61678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err="1">
                <a:solidFill>
                  <a:srgbClr val="FFFF00"/>
                </a:solidFill>
              </a:rPr>
              <a:t>Методи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візуалізації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печінки</a:t>
            </a:r>
            <a:r>
              <a:rPr lang="ru-RU" b="1" dirty="0">
                <a:solidFill>
                  <a:srgbClr val="FFFF00"/>
                </a:solidFill>
              </a:rPr>
              <a:t> і ЖВП. УЗД.</a:t>
            </a:r>
            <a:endParaRPr lang="ru-RU" dirty="0"/>
          </a:p>
        </p:txBody>
      </p:sp>
      <p:pic>
        <p:nvPicPr>
          <p:cNvPr id="80898" name="Picture 2" descr="http://vmede.org/sait/content/Onkilogiya_trufanov_t1_2010/img/1556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30862" y="749628"/>
            <a:ext cx="3288761" cy="276752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7643006" y="3459192"/>
            <a:ext cx="44373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На </a:t>
            </a:r>
            <a:r>
              <a:rPr lang="ru-RU" sz="1400" dirty="0" err="1"/>
              <a:t>ехограмі</a:t>
            </a:r>
            <a:r>
              <a:rPr lang="ru-RU" sz="1400" dirty="0"/>
              <a:t>  </a:t>
            </a:r>
            <a:r>
              <a:rPr lang="ru-RU" sz="1400" dirty="0" err="1"/>
              <a:t>жовчний</a:t>
            </a:r>
            <a:r>
              <a:rPr lang="ru-RU" sz="1400" dirty="0"/>
              <a:t> </a:t>
            </a:r>
            <a:r>
              <a:rPr lang="ru-RU" sz="1400" dirty="0" err="1"/>
              <a:t>міхур</a:t>
            </a:r>
            <a:r>
              <a:rPr lang="ru-RU" sz="1400" dirty="0"/>
              <a:t> </a:t>
            </a:r>
            <a:r>
              <a:rPr lang="ru-RU" sz="1400" dirty="0" err="1"/>
              <a:t>виглядає</a:t>
            </a:r>
            <a:r>
              <a:rPr lang="ru-RU" sz="1400" dirty="0"/>
              <a:t> як </a:t>
            </a:r>
            <a:r>
              <a:rPr lang="ru-RU" sz="1400" dirty="0" err="1"/>
              <a:t>ехонегативне</a:t>
            </a:r>
            <a:r>
              <a:rPr lang="ru-RU" sz="1400" dirty="0"/>
              <a:t>  </a:t>
            </a:r>
            <a:r>
              <a:rPr lang="ru-RU" sz="1400" dirty="0" err="1"/>
              <a:t>утворення</a:t>
            </a:r>
            <a:r>
              <a:rPr lang="ru-RU" sz="1400" dirty="0"/>
              <a:t> </a:t>
            </a:r>
            <a:r>
              <a:rPr lang="ru-RU" sz="1400" dirty="0" err="1"/>
              <a:t>овальної</a:t>
            </a:r>
            <a:r>
              <a:rPr lang="ru-RU" sz="1400" dirty="0"/>
              <a:t> </a:t>
            </a:r>
            <a:r>
              <a:rPr lang="ru-RU" sz="1400" dirty="0" err="1"/>
              <a:t>форми</a:t>
            </a:r>
            <a:r>
              <a:rPr lang="ru-RU" sz="1400" dirty="0"/>
              <a:t> з </a:t>
            </a:r>
            <a:r>
              <a:rPr lang="ru-RU" sz="1400" dirty="0" err="1"/>
              <a:t>чіткими</a:t>
            </a:r>
            <a:r>
              <a:rPr lang="ru-RU" sz="1400" dirty="0"/>
              <a:t> </a:t>
            </a:r>
            <a:r>
              <a:rPr lang="ru-RU" sz="1400" dirty="0" err="1"/>
              <a:t>рівними</a:t>
            </a:r>
            <a:r>
              <a:rPr lang="ru-RU" sz="1400" dirty="0"/>
              <a:t> контурами </a:t>
            </a:r>
            <a:r>
              <a:rPr lang="ru-RU" sz="1400" dirty="0" err="1"/>
              <a:t>розмірами</a:t>
            </a:r>
            <a:r>
              <a:rPr lang="ru-RU" sz="1400" dirty="0"/>
              <a:t> </a:t>
            </a:r>
            <a:r>
              <a:rPr lang="ru-RU" sz="1400" dirty="0" err="1"/>
              <a:t>від</a:t>
            </a:r>
            <a:r>
              <a:rPr lang="ru-RU" sz="1400" dirty="0"/>
              <a:t> 6 до 12 см в </a:t>
            </a:r>
            <a:r>
              <a:rPr lang="ru-RU" sz="1400" dirty="0" err="1"/>
              <a:t>довжину</a:t>
            </a:r>
            <a:r>
              <a:rPr lang="ru-RU" sz="1400" dirty="0"/>
              <a:t> і </a:t>
            </a:r>
            <a:r>
              <a:rPr lang="ru-RU" sz="1400" dirty="0" err="1"/>
              <a:t>від</a:t>
            </a:r>
            <a:r>
              <a:rPr lang="ru-RU" sz="1400" dirty="0"/>
              <a:t> 2,5 до 4 см в поперечнику.</a:t>
            </a:r>
          </a:p>
        </p:txBody>
      </p:sp>
      <p:pic>
        <p:nvPicPr>
          <p:cNvPr id="80900" name="Picture 4" descr="узи_печени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5743" y="731838"/>
            <a:ext cx="3458892" cy="3458894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405445" y="4339089"/>
            <a:ext cx="34074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1 — тканина </a:t>
            </a:r>
            <a:r>
              <a:rPr lang="ru-RU" dirty="0" err="1"/>
              <a:t>печінкі</a:t>
            </a:r>
            <a:r>
              <a:rPr lang="ru-RU" dirty="0"/>
              <a:t>, 2 — </a:t>
            </a:r>
            <a:r>
              <a:rPr lang="ru-RU" dirty="0" err="1"/>
              <a:t>нижня</a:t>
            </a:r>
            <a:r>
              <a:rPr lang="ru-RU" dirty="0"/>
              <a:t> </a:t>
            </a:r>
            <a:r>
              <a:rPr lang="ru-RU" dirty="0" err="1"/>
              <a:t>порожниста</a:t>
            </a:r>
            <a:r>
              <a:rPr lang="ru-RU" dirty="0"/>
              <a:t> вена, 3 - купол </a:t>
            </a:r>
            <a:r>
              <a:rPr lang="ru-RU" dirty="0" err="1"/>
              <a:t>діафрагми</a:t>
            </a:r>
            <a:r>
              <a:rPr lang="ru-RU" dirty="0"/>
              <a:t> (</a:t>
            </a:r>
            <a:r>
              <a:rPr lang="ru-RU" dirty="0" err="1"/>
              <a:t>біла</a:t>
            </a:r>
            <a:r>
              <a:rPr lang="ru-RU" dirty="0"/>
              <a:t>, </a:t>
            </a:r>
            <a:r>
              <a:rPr lang="ru-RU" dirty="0" err="1"/>
              <a:t>гіперехогенна</a:t>
            </a:r>
            <a:r>
              <a:rPr lang="ru-RU" dirty="0"/>
              <a:t> </a:t>
            </a:r>
            <a:r>
              <a:rPr lang="ru-RU" dirty="0" err="1"/>
              <a:t>смуга</a:t>
            </a:r>
            <a:r>
              <a:rPr lang="ru-RU" dirty="0"/>
              <a:t>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097548" y="1328471"/>
            <a:ext cx="339018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Font typeface="Arial" pitchFamily="34" charset="0"/>
              <a:buChar char="•"/>
            </a:pPr>
            <a:r>
              <a:rPr lang="ru-RU" dirty="0" err="1"/>
              <a:t>Однорідна</a:t>
            </a:r>
            <a:r>
              <a:rPr lang="ru-RU" dirty="0"/>
              <a:t> структура і </a:t>
            </a:r>
            <a:r>
              <a:rPr lang="ru-RU" dirty="0" err="1"/>
              <a:t>рівні</a:t>
            </a:r>
            <a:r>
              <a:rPr lang="ru-RU" dirty="0"/>
              <a:t> </a:t>
            </a:r>
            <a:r>
              <a:rPr lang="ru-RU" dirty="0" err="1"/>
              <a:t>краї</a:t>
            </a:r>
            <a:r>
              <a:rPr lang="ru-RU" dirty="0"/>
              <a:t>.</a:t>
            </a:r>
          </a:p>
          <a:p>
            <a:pPr lvl="0">
              <a:buFont typeface="Arial" pitchFamily="34" charset="0"/>
              <a:buChar char="•"/>
            </a:pPr>
            <a:r>
              <a:rPr lang="ru-RU" dirty="0" err="1"/>
              <a:t>Передньо-задній</a:t>
            </a:r>
            <a:r>
              <a:rPr lang="ru-RU" dirty="0"/>
              <a:t> </a:t>
            </a:r>
            <a:r>
              <a:rPr lang="ru-RU" dirty="0" err="1"/>
              <a:t>розмір</a:t>
            </a:r>
            <a:r>
              <a:rPr lang="ru-RU" dirty="0"/>
              <a:t> </a:t>
            </a:r>
            <a:r>
              <a:rPr lang="ru-RU" dirty="0" err="1"/>
              <a:t>правої</a:t>
            </a:r>
            <a:r>
              <a:rPr lang="ru-RU" dirty="0"/>
              <a:t> </a:t>
            </a:r>
            <a:r>
              <a:rPr lang="ru-RU" dirty="0" err="1"/>
              <a:t>частки</a:t>
            </a:r>
            <a:r>
              <a:rPr lang="ru-RU" dirty="0"/>
              <a:t> - не </a:t>
            </a:r>
            <a:r>
              <a:rPr lang="ru-RU" dirty="0" err="1"/>
              <a:t>більш</a:t>
            </a:r>
            <a:r>
              <a:rPr lang="ru-RU" dirty="0"/>
              <a:t> 125 мм.</a:t>
            </a:r>
          </a:p>
          <a:p>
            <a:pPr lvl="0">
              <a:buFont typeface="Arial" pitchFamily="34" charset="0"/>
              <a:buChar char="•"/>
            </a:pPr>
            <a:r>
              <a:rPr lang="ru-RU" dirty="0" err="1"/>
              <a:t>Передньо-задній</a:t>
            </a:r>
            <a:r>
              <a:rPr lang="ru-RU" dirty="0"/>
              <a:t> </a:t>
            </a:r>
            <a:r>
              <a:rPr lang="ru-RU" dirty="0" err="1"/>
              <a:t>розмір</a:t>
            </a:r>
            <a:r>
              <a:rPr lang="ru-RU" dirty="0"/>
              <a:t> </a:t>
            </a:r>
            <a:r>
              <a:rPr lang="ru-RU" dirty="0" err="1"/>
              <a:t>лівої</a:t>
            </a:r>
            <a:r>
              <a:rPr lang="ru-RU" dirty="0"/>
              <a:t> </a:t>
            </a:r>
            <a:r>
              <a:rPr lang="ru-RU" dirty="0" err="1"/>
              <a:t>частки</a:t>
            </a:r>
            <a:r>
              <a:rPr lang="ru-RU" dirty="0"/>
              <a:t> - не </a:t>
            </a:r>
            <a:r>
              <a:rPr lang="ru-RU" dirty="0" err="1"/>
              <a:t>більш</a:t>
            </a:r>
            <a:r>
              <a:rPr lang="ru-RU" dirty="0"/>
              <a:t> 70 мм.</a:t>
            </a:r>
          </a:p>
          <a:p>
            <a:pPr lvl="0">
              <a:buFont typeface="Arial" pitchFamily="34" charset="0"/>
              <a:buChar char="•"/>
            </a:pPr>
            <a:r>
              <a:rPr lang="ru-RU" dirty="0" err="1"/>
              <a:t>Діаметр</a:t>
            </a:r>
            <a:r>
              <a:rPr lang="ru-RU" dirty="0"/>
              <a:t> </a:t>
            </a:r>
            <a:r>
              <a:rPr lang="ru-RU" dirty="0" err="1"/>
              <a:t>загальної</a:t>
            </a:r>
            <a:r>
              <a:rPr lang="ru-RU" dirty="0"/>
              <a:t> </a:t>
            </a:r>
            <a:r>
              <a:rPr lang="ru-RU" dirty="0" err="1"/>
              <a:t>жовчної</a:t>
            </a:r>
            <a:r>
              <a:rPr lang="ru-RU" dirty="0"/>
              <a:t> протоки - </a:t>
            </a:r>
            <a:r>
              <a:rPr lang="ru-RU" dirty="0" err="1"/>
              <a:t>показник</a:t>
            </a:r>
            <a:r>
              <a:rPr lang="ru-RU" dirty="0"/>
              <a:t> </a:t>
            </a:r>
            <a:r>
              <a:rPr lang="ru-RU" dirty="0" err="1"/>
              <a:t>варіює</a:t>
            </a:r>
            <a:r>
              <a:rPr lang="ru-RU" dirty="0"/>
              <a:t> в межах 6-8 мм.</a:t>
            </a:r>
          </a:p>
          <a:p>
            <a:pPr lvl="0">
              <a:buFont typeface="Arial" pitchFamily="34" charset="0"/>
              <a:buChar char="•"/>
            </a:pPr>
            <a:r>
              <a:rPr lang="ru-RU" dirty="0" err="1"/>
              <a:t>Діаметр</a:t>
            </a:r>
            <a:r>
              <a:rPr lang="ru-RU" dirty="0"/>
              <a:t> </a:t>
            </a:r>
            <a:r>
              <a:rPr lang="ru-RU" dirty="0" err="1"/>
              <a:t>портальної</a:t>
            </a:r>
            <a:r>
              <a:rPr lang="ru-RU" dirty="0"/>
              <a:t> </a:t>
            </a:r>
            <a:r>
              <a:rPr lang="ru-RU" dirty="0" err="1"/>
              <a:t>вени</a:t>
            </a:r>
            <a:r>
              <a:rPr lang="ru-RU" dirty="0"/>
              <a:t> - не </a:t>
            </a:r>
            <a:r>
              <a:rPr lang="ru-RU" dirty="0" err="1"/>
              <a:t>більш</a:t>
            </a:r>
            <a:r>
              <a:rPr lang="ru-RU" dirty="0"/>
              <a:t> 13 мм.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93828" y="39060"/>
            <a:ext cx="77322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Методи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візуалізації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печінки</a:t>
            </a:r>
            <a:r>
              <a:rPr lang="ru-RU" sz="2800" b="1" dirty="0">
                <a:solidFill>
                  <a:srgbClr val="FFFF00"/>
                </a:solidFill>
              </a:rPr>
              <a:t> і ЖВП. КТ.</a:t>
            </a:r>
            <a:endParaRPr lang="ru-RU" sz="2800" dirty="0"/>
          </a:p>
        </p:txBody>
      </p:sp>
      <p:pic>
        <p:nvPicPr>
          <p:cNvPr id="78850" name="Picture 2" descr="https://secondopinions.ru/wp-content/uploads/2017/07/kt-pech-parenhim-02-300x15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5160" y="3103852"/>
            <a:ext cx="5063821" cy="2565671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55160" y="5855516"/>
            <a:ext cx="50638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/>
              <a:t>Контрастування</a:t>
            </a:r>
            <a:r>
              <a:rPr lang="ru-RU" sz="1600" dirty="0"/>
              <a:t> при </a:t>
            </a:r>
            <a:r>
              <a:rPr lang="ru-RU" sz="1600" dirty="0" err="1"/>
              <a:t>комп'ютерній</a:t>
            </a:r>
            <a:r>
              <a:rPr lang="ru-RU" sz="1600" dirty="0"/>
              <a:t> </a:t>
            </a:r>
            <a:r>
              <a:rPr lang="ru-RU" sz="1600" dirty="0" err="1"/>
              <a:t>томографії</a:t>
            </a:r>
            <a:r>
              <a:rPr lang="ru-RU" sz="1600" dirty="0"/>
              <a:t> </a:t>
            </a:r>
            <a:r>
              <a:rPr lang="ru-RU" sz="1600" dirty="0" err="1"/>
              <a:t>печінки</a:t>
            </a:r>
            <a:r>
              <a:rPr lang="ru-RU" sz="1600" dirty="0"/>
              <a:t>. </a:t>
            </a:r>
            <a:r>
              <a:rPr lang="ru-RU" sz="1600" dirty="0" err="1"/>
              <a:t>Стрілками</a:t>
            </a:r>
            <a:r>
              <a:rPr lang="ru-RU" sz="1600" dirty="0"/>
              <a:t> </a:t>
            </a:r>
            <a:r>
              <a:rPr lang="ru-RU" sz="1600" dirty="0" err="1"/>
              <a:t>синього</a:t>
            </a:r>
            <a:r>
              <a:rPr lang="ru-RU" sz="1600" dirty="0"/>
              <a:t> </a:t>
            </a:r>
            <a:r>
              <a:rPr lang="ru-RU" sz="1600" dirty="0" err="1"/>
              <a:t>кольору</a:t>
            </a:r>
            <a:r>
              <a:rPr lang="ru-RU" sz="1600" dirty="0"/>
              <a:t> </a:t>
            </a:r>
            <a:r>
              <a:rPr lang="ru-RU" sz="1600" dirty="0" err="1"/>
              <a:t>відзначені</a:t>
            </a:r>
            <a:r>
              <a:rPr lang="ru-RU" sz="1600" dirty="0"/>
              <a:t> </a:t>
            </a:r>
            <a:r>
              <a:rPr lang="ru-RU" sz="1600" dirty="0" err="1"/>
              <a:t>портальна</a:t>
            </a:r>
            <a:r>
              <a:rPr lang="ru-RU" sz="1600" dirty="0"/>
              <a:t> і </a:t>
            </a:r>
            <a:r>
              <a:rPr lang="ru-RU" sz="1600" dirty="0" err="1"/>
              <a:t>селезінкова</a:t>
            </a:r>
            <a:r>
              <a:rPr lang="ru-RU" sz="1600" dirty="0"/>
              <a:t> вена.</a:t>
            </a:r>
          </a:p>
        </p:txBody>
      </p:sp>
      <p:pic>
        <p:nvPicPr>
          <p:cNvPr id="78852" name="Picture 4" descr="https://secondopinions.ru/wp-content/uploads/2017/07/kt-pech-parenhim-03-300x12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39055" y="661522"/>
            <a:ext cx="4886889" cy="2230135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9471171" y="562280"/>
            <a:ext cx="2592197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" dirty="0" err="1"/>
              <a:t>Артеріальні</a:t>
            </a:r>
            <a:r>
              <a:rPr lang="ru-RU" sz="1500" dirty="0"/>
              <a:t> і </a:t>
            </a:r>
            <a:r>
              <a:rPr lang="ru-RU" sz="1500" dirty="0" err="1"/>
              <a:t>венозні</a:t>
            </a:r>
            <a:r>
              <a:rPr lang="ru-RU" sz="1500" dirty="0"/>
              <a:t> </a:t>
            </a:r>
            <a:r>
              <a:rPr lang="ru-RU" sz="1500" dirty="0" err="1"/>
              <a:t>судини</a:t>
            </a:r>
            <a:r>
              <a:rPr lang="ru-RU" sz="1500" dirty="0"/>
              <a:t> при КТ-</a:t>
            </a:r>
            <a:r>
              <a:rPr lang="ru-RU" sz="1500" dirty="0" err="1"/>
              <a:t>ангіографії</a:t>
            </a:r>
            <a:r>
              <a:rPr lang="ru-RU" sz="1500" dirty="0"/>
              <a:t> </a:t>
            </a:r>
            <a:r>
              <a:rPr lang="ru-RU" sz="1500" dirty="0" err="1"/>
              <a:t>печінки</a:t>
            </a:r>
            <a:r>
              <a:rPr lang="ru-RU" sz="1500" dirty="0"/>
              <a:t>: </a:t>
            </a:r>
            <a:r>
              <a:rPr lang="ru-RU" sz="1500" dirty="0" err="1"/>
              <a:t>зліва</a:t>
            </a:r>
            <a:r>
              <a:rPr lang="ru-RU" sz="1500" dirty="0"/>
              <a:t> цифрою 4 </a:t>
            </a:r>
            <a:r>
              <a:rPr lang="ru-RU" sz="1500" dirty="0" err="1"/>
              <a:t>відзначена</a:t>
            </a:r>
            <a:r>
              <a:rPr lang="ru-RU" sz="1500" dirty="0"/>
              <a:t> </a:t>
            </a:r>
            <a:r>
              <a:rPr lang="ru-RU" sz="1500" dirty="0" err="1"/>
              <a:t>черевна</a:t>
            </a:r>
            <a:r>
              <a:rPr lang="ru-RU" sz="1500" dirty="0"/>
              <a:t> </a:t>
            </a:r>
            <a:r>
              <a:rPr lang="ru-RU" sz="1500" dirty="0" err="1"/>
              <a:t>частина</a:t>
            </a:r>
            <a:r>
              <a:rPr lang="ru-RU" sz="1500" dirty="0"/>
              <a:t> </a:t>
            </a:r>
            <a:r>
              <a:rPr lang="ru-RU" sz="1500" dirty="0" err="1"/>
              <a:t>аорти</a:t>
            </a:r>
            <a:r>
              <a:rPr lang="ru-RU" sz="1500" dirty="0"/>
              <a:t>, цифрою 5 - </a:t>
            </a:r>
            <a:r>
              <a:rPr lang="ru-RU" sz="1500" dirty="0" err="1"/>
              <a:t>черевний</a:t>
            </a:r>
            <a:r>
              <a:rPr lang="ru-RU" sz="1500" dirty="0"/>
              <a:t> </a:t>
            </a:r>
            <a:r>
              <a:rPr lang="ru-RU" sz="1500" dirty="0" err="1"/>
              <a:t>стовбур</a:t>
            </a:r>
            <a:r>
              <a:rPr lang="ru-RU" sz="1500" dirty="0"/>
              <a:t>, 6 - </a:t>
            </a:r>
            <a:r>
              <a:rPr lang="ru-RU" sz="1500" dirty="0" err="1"/>
              <a:t>печінкова</a:t>
            </a:r>
            <a:r>
              <a:rPr lang="ru-RU" sz="1500" dirty="0"/>
              <a:t> </a:t>
            </a:r>
            <a:r>
              <a:rPr lang="ru-RU" sz="1500" dirty="0" err="1"/>
              <a:t>артерія</a:t>
            </a:r>
            <a:r>
              <a:rPr lang="ru-RU" sz="1500" dirty="0"/>
              <a:t>. Цифрами </a:t>
            </a:r>
            <a:r>
              <a:rPr lang="ru-RU" sz="1500" dirty="0" err="1"/>
              <a:t>синього</a:t>
            </a:r>
            <a:r>
              <a:rPr lang="ru-RU" sz="1500" dirty="0"/>
              <a:t> </a:t>
            </a:r>
            <a:r>
              <a:rPr lang="ru-RU" sz="1500" dirty="0" err="1"/>
              <a:t>кольору</a:t>
            </a:r>
            <a:r>
              <a:rPr lang="ru-RU" sz="1500" dirty="0"/>
              <a:t> </a:t>
            </a:r>
            <a:r>
              <a:rPr lang="ru-RU" sz="1500" dirty="0" err="1"/>
              <a:t>відзначені</a:t>
            </a:r>
            <a:r>
              <a:rPr lang="ru-RU" sz="1500" dirty="0"/>
              <a:t> </a:t>
            </a:r>
            <a:r>
              <a:rPr lang="ru-RU" sz="1500" dirty="0" err="1"/>
              <a:t>вени</a:t>
            </a:r>
            <a:r>
              <a:rPr lang="ru-RU" sz="1500" dirty="0"/>
              <a:t>: 1 - </a:t>
            </a:r>
            <a:r>
              <a:rPr lang="ru-RU" sz="1500" dirty="0" err="1"/>
              <a:t>портальна</a:t>
            </a:r>
            <a:r>
              <a:rPr lang="ru-RU" sz="1500" dirty="0"/>
              <a:t>, 2 - селезеночная, 7 - </a:t>
            </a:r>
            <a:r>
              <a:rPr lang="ru-RU" sz="1500" dirty="0" err="1"/>
              <a:t>верхня</a:t>
            </a:r>
            <a:r>
              <a:rPr lang="ru-RU" sz="1500" dirty="0"/>
              <a:t> </a:t>
            </a:r>
            <a:r>
              <a:rPr lang="ru-RU" sz="1500" dirty="0" err="1"/>
              <a:t>брижова</a:t>
            </a:r>
            <a:r>
              <a:rPr lang="ru-RU" sz="1500" dirty="0"/>
              <a:t>, 3 - </a:t>
            </a:r>
            <a:r>
              <a:rPr lang="ru-RU" sz="1500" dirty="0" err="1"/>
              <a:t>нижня</a:t>
            </a:r>
            <a:r>
              <a:rPr lang="ru-RU" sz="1500" dirty="0"/>
              <a:t> </a:t>
            </a:r>
            <a:r>
              <a:rPr lang="ru-RU" sz="1500" dirty="0" err="1"/>
              <a:t>порожниста</a:t>
            </a:r>
            <a:r>
              <a:rPr lang="ru-RU" sz="1500" dirty="0"/>
              <a:t>.</a:t>
            </a:r>
          </a:p>
        </p:txBody>
      </p:sp>
      <p:pic>
        <p:nvPicPr>
          <p:cNvPr id="78854" name="Picture 6" descr="https://secondopinions.ru/wp-content/uploads/2017/07/kt-pech-parenhim-04-300x139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0695" y="3128681"/>
            <a:ext cx="4813240" cy="2230135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6300132" y="5458058"/>
            <a:ext cx="5525976" cy="138499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Arial" pitchFamily="34" charset="0"/>
                <a:cs typeface="Arial" pitchFamily="34" charset="0"/>
              </a:rPr>
              <a:t>Система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портальної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вени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(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зліва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) і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судини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черевного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стовбура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(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праворуч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). Цифрою 1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зліва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відзначена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портальна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вена, 2 -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селезінкова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вена, 3 -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верхня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брижова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вена,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праворуч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цифрами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червоного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кольору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відзначені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артеріальні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судини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печінки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(КТ-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ангіографія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): 1 -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черевний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стовбур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, 2 -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печінкова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артерія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, 3 -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селезінкова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артерія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, 4 -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черевний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відділ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аорти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24926"/>
            <a:ext cx="3888954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1600" dirty="0"/>
              <a:t>Щільність печінки:+</a:t>
            </a:r>
            <a:r>
              <a:rPr lang="en-US" sz="1600" dirty="0"/>
              <a:t>6 2 HU</a:t>
            </a:r>
            <a:r>
              <a:rPr lang="uk-UA" sz="1600" dirty="0"/>
              <a:t>.По </a:t>
            </a:r>
            <a:r>
              <a:rPr lang="uk-UA" sz="1600" dirty="0" err="1"/>
              <a:t>Хаунсфілду</a:t>
            </a:r>
            <a:endParaRPr lang="uk-UA" sz="1600" dirty="0"/>
          </a:p>
          <a:p>
            <a:pPr algn="ctr"/>
            <a:r>
              <a:rPr lang="uk-UA" sz="1600" dirty="0"/>
              <a:t>(до контрастування)</a:t>
            </a:r>
            <a:endParaRPr lang="ru-RU" sz="16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6609B04-7707-4331-B67B-70A26A8816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7755" y="562280"/>
            <a:ext cx="3278462" cy="235558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https://secondopinions.ru/wp-content/uploads/2017/07/kt-pech-parenhim-05-300x15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8214" y="815885"/>
            <a:ext cx="6202093" cy="3142396"/>
          </a:xfrm>
          <a:prstGeom prst="rect">
            <a:avLst/>
          </a:prstGeom>
          <a:noFill/>
        </p:spPr>
      </p:pic>
      <p:pic>
        <p:nvPicPr>
          <p:cNvPr id="79876" name="Picture 4" descr="https://secondopinions.ru/wp-content/uploads/2017/07/kt-pech-parenhim-06-300x150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56059" y="4076130"/>
            <a:ext cx="5563739" cy="278187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617366" y="138023"/>
            <a:ext cx="83386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err="1">
                <a:solidFill>
                  <a:srgbClr val="FFFF00"/>
                </a:solidFill>
              </a:rPr>
              <a:t>Методи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візуалізації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печінки</a:t>
            </a:r>
            <a:r>
              <a:rPr lang="ru-RU" sz="2800" b="1" dirty="0">
                <a:solidFill>
                  <a:srgbClr val="FFFF00"/>
                </a:solidFill>
              </a:rPr>
              <a:t> і ЖВП. МРТ.</a:t>
            </a:r>
            <a:endParaRPr lang="ru-RU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55865" y="235527"/>
            <a:ext cx="10111261" cy="427512"/>
          </a:xfrm>
        </p:spPr>
        <p:txBody>
          <a:bodyPr/>
          <a:lstStyle/>
          <a:p>
            <a:r>
              <a:rPr lang="ru-RU" b="1" dirty="0" err="1">
                <a:solidFill>
                  <a:srgbClr val="FFFF00"/>
                </a:solidFill>
              </a:rPr>
              <a:t>Методи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візуалізації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печінки</a:t>
            </a:r>
            <a:r>
              <a:rPr lang="ru-RU" b="1" dirty="0">
                <a:solidFill>
                  <a:srgbClr val="FFFF00"/>
                </a:solidFill>
              </a:rPr>
              <a:t> і ЖВП.</a:t>
            </a:r>
            <a:endParaRPr lang="uk-UA" b="1" dirty="0">
              <a:solidFill>
                <a:srgbClr val="FFFF00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lum bright="-26000" contrast="3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49" y="1296519"/>
            <a:ext cx="4168811" cy="3488189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7827448" y="4934468"/>
            <a:ext cx="36319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Клінічна</a:t>
            </a:r>
            <a:r>
              <a:rPr lang="ru-RU" dirty="0"/>
              <a:t> </a:t>
            </a:r>
            <a:r>
              <a:rPr lang="ru-RU" dirty="0" err="1"/>
              <a:t>радіологія</a:t>
            </a:r>
            <a:r>
              <a:rPr lang="ru-RU" dirty="0"/>
              <a:t> , ДЖ.Некула,Отава,2012г., стр.106</a:t>
            </a:r>
            <a:endParaRPr lang="en-US" dirty="0"/>
          </a:p>
        </p:txBody>
      </p:sp>
      <p:pic>
        <p:nvPicPr>
          <p:cNvPr id="10" name="Объект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865" y="1039401"/>
            <a:ext cx="6894579" cy="477919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5608" y="5149349"/>
            <a:ext cx="1734837" cy="1717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1105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8523422" y="1144563"/>
            <a:ext cx="3668578" cy="1390819"/>
          </a:xfrm>
        </p:spPr>
        <p:txBody>
          <a:bodyPr/>
          <a:lstStyle/>
          <a:p>
            <a:pPr algn="ctr"/>
            <a:r>
              <a:rPr lang="ru-RU" sz="2400" b="1" dirty="0" err="1">
                <a:solidFill>
                  <a:srgbClr val="FFFF00"/>
                </a:solidFill>
              </a:rPr>
              <a:t>Методи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візуалізації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печінки</a:t>
            </a:r>
            <a:r>
              <a:rPr lang="ru-RU" sz="2400" b="1" dirty="0">
                <a:solidFill>
                  <a:srgbClr val="FFFF00"/>
                </a:solidFill>
              </a:rPr>
              <a:t> і ЖВП. МРТ</a:t>
            </a:r>
            <a:endParaRPr lang="ru-RU" sz="24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4927" y="3851396"/>
            <a:ext cx="2832782" cy="280411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2A52285-86B6-4B5E-94AD-47EDE5C1DC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096" y="0"/>
            <a:ext cx="83153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438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17709"/>
            <a:ext cx="8920163" cy="635000"/>
          </a:xfrm>
        </p:spPr>
        <p:txBody>
          <a:bodyPr/>
          <a:lstStyle/>
          <a:p>
            <a:r>
              <a:rPr lang="ru-RU" sz="2800" b="1" dirty="0">
                <a:solidFill>
                  <a:srgbClr val="FFFF00"/>
                </a:solidFill>
              </a:rPr>
              <a:t>Рекомендована тактика </a:t>
            </a:r>
            <a:r>
              <a:rPr lang="ru-RU" sz="2800" b="1" dirty="0" err="1">
                <a:solidFill>
                  <a:srgbClr val="FFFF00"/>
                </a:solidFill>
              </a:rPr>
              <a:t>обстеження</a:t>
            </a:r>
            <a:endParaRPr lang="uk-UA" sz="2800" b="1" dirty="0">
              <a:solidFill>
                <a:srgbClr val="FFFF00"/>
              </a:solidFill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4294967295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255" y="3338080"/>
            <a:ext cx="5609088" cy="3549022"/>
          </a:xfrm>
        </p:spPr>
      </p:pic>
      <p:sp>
        <p:nvSpPr>
          <p:cNvPr id="4" name="Текст 3"/>
          <p:cNvSpPr>
            <a:spLocks noGrp="1"/>
          </p:cNvSpPr>
          <p:nvPr>
            <p:ph type="body" idx="4294967295"/>
          </p:nvPr>
        </p:nvSpPr>
        <p:spPr>
          <a:xfrm>
            <a:off x="272388" y="845705"/>
            <a:ext cx="4802188" cy="2492375"/>
          </a:xfrm>
        </p:spPr>
        <p:txBody>
          <a:bodyPr>
            <a:normAutofit fontScale="62500" lnSpcReduction="20000"/>
          </a:bodyPr>
          <a:lstStyle/>
          <a:p>
            <a:r>
              <a:rPr lang="ru-RU" dirty="0" err="1"/>
              <a:t>Первинним</a:t>
            </a:r>
            <a:r>
              <a:rPr lang="ru-RU" dirty="0"/>
              <a:t> методом </a:t>
            </a:r>
            <a:r>
              <a:rPr lang="ru-RU" dirty="0" err="1"/>
              <a:t>обстеження</a:t>
            </a:r>
            <a:r>
              <a:rPr lang="ru-RU" dirty="0"/>
              <a:t> </a:t>
            </a:r>
            <a:r>
              <a:rPr lang="ru-RU" dirty="0" err="1"/>
              <a:t>печінки</a:t>
            </a:r>
            <a:r>
              <a:rPr lang="ru-RU" dirty="0"/>
              <a:t> і ЖВП є УЗД.</a:t>
            </a:r>
          </a:p>
          <a:p>
            <a:r>
              <a:rPr lang="ru-RU" dirty="0"/>
              <a:t>При </a:t>
            </a:r>
            <a:r>
              <a:rPr lang="ru-RU" dirty="0" err="1"/>
              <a:t>неясних</a:t>
            </a:r>
            <a:r>
              <a:rPr lang="ru-RU" dirty="0"/>
              <a:t> </a:t>
            </a:r>
            <a:r>
              <a:rPr lang="ru-RU" dirty="0" err="1"/>
              <a:t>даних</a:t>
            </a:r>
            <a:r>
              <a:rPr lang="ru-RU" dirty="0"/>
              <a:t> УЗД </a:t>
            </a:r>
            <a:r>
              <a:rPr lang="ru-RU" dirty="0" err="1"/>
              <a:t>виконується</a:t>
            </a:r>
            <a:r>
              <a:rPr lang="ru-RU" dirty="0"/>
              <a:t> МРТ </a:t>
            </a:r>
            <a:r>
              <a:rPr lang="ru-RU" dirty="0" err="1"/>
              <a:t>або</a:t>
            </a:r>
            <a:r>
              <a:rPr lang="ru-RU" dirty="0"/>
              <a:t> КТ з </a:t>
            </a:r>
            <a:r>
              <a:rPr lang="ru-RU" dirty="0" err="1"/>
              <a:t>контрастним</a:t>
            </a:r>
            <a:r>
              <a:rPr lang="ru-RU" dirty="0"/>
              <a:t> </a:t>
            </a:r>
            <a:r>
              <a:rPr lang="ru-RU" dirty="0" err="1"/>
              <a:t>підсиленням</a:t>
            </a:r>
            <a:r>
              <a:rPr lang="ru-RU" dirty="0"/>
              <a:t>.</a:t>
            </a:r>
          </a:p>
          <a:p>
            <a:r>
              <a:rPr lang="ru-RU" dirty="0"/>
              <a:t>При </a:t>
            </a:r>
            <a:r>
              <a:rPr lang="ru-RU" dirty="0" err="1"/>
              <a:t>підозрі</a:t>
            </a:r>
            <a:r>
              <a:rPr lang="ru-RU" dirty="0"/>
              <a:t> на </a:t>
            </a:r>
            <a:r>
              <a:rPr lang="ru-RU" dirty="0" err="1"/>
              <a:t>злоякісне</a:t>
            </a:r>
            <a:r>
              <a:rPr lang="ru-RU" dirty="0"/>
              <a:t> </a:t>
            </a:r>
            <a:r>
              <a:rPr lang="ru-RU" dirty="0" err="1"/>
              <a:t>утворення</a:t>
            </a:r>
            <a:r>
              <a:rPr lang="ru-RU" dirty="0"/>
              <a:t> показана </a:t>
            </a:r>
            <a:r>
              <a:rPr lang="ru-RU" dirty="0" err="1"/>
              <a:t>пункційна</a:t>
            </a:r>
            <a:r>
              <a:rPr lang="ru-RU" dirty="0"/>
              <a:t> </a:t>
            </a:r>
            <a:r>
              <a:rPr lang="ru-RU" dirty="0" err="1"/>
              <a:t>біопсія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контролем УЗД </a:t>
            </a:r>
            <a:r>
              <a:rPr lang="ru-RU" dirty="0" err="1"/>
              <a:t>або</a:t>
            </a:r>
            <a:r>
              <a:rPr lang="ru-RU" dirty="0"/>
              <a:t> КТ.</a:t>
            </a:r>
          </a:p>
          <a:p>
            <a:r>
              <a:rPr lang="ru-RU" dirty="0"/>
              <a:t>При </a:t>
            </a:r>
            <a:r>
              <a:rPr lang="ru-RU" dirty="0" err="1"/>
              <a:t>плануванні</a:t>
            </a:r>
            <a:r>
              <a:rPr lang="ru-RU" dirty="0"/>
              <a:t> оперативного </a:t>
            </a:r>
            <a:r>
              <a:rPr lang="ru-RU" dirty="0" err="1"/>
              <a:t>втручання</a:t>
            </a:r>
            <a:r>
              <a:rPr lang="ru-RU" dirty="0"/>
              <a:t>-КТ-</a:t>
            </a:r>
            <a:r>
              <a:rPr lang="ru-RU" dirty="0" err="1"/>
              <a:t>ангіографія</a:t>
            </a:r>
            <a:endParaRPr lang="uk-UA" dirty="0"/>
          </a:p>
        </p:txBody>
      </p:sp>
      <p:pic>
        <p:nvPicPr>
          <p:cNvPr id="5" name="Объект 4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342" y="555625"/>
            <a:ext cx="6416657" cy="380344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75341" y="4359073"/>
            <a:ext cx="3621338" cy="1024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7878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227811" y="0"/>
            <a:ext cx="8015287" cy="444500"/>
          </a:xfrm>
        </p:spPr>
        <p:txBody>
          <a:bodyPr/>
          <a:lstStyle/>
          <a:p>
            <a:r>
              <a:rPr lang="ru-RU" sz="2400" b="1" dirty="0" err="1">
                <a:solidFill>
                  <a:srgbClr val="FFFF00"/>
                </a:solidFill>
              </a:rPr>
              <a:t>Патологічні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зміни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печінки</a:t>
            </a:r>
            <a:endParaRPr lang="uk-UA" sz="2400" b="1" dirty="0">
              <a:solidFill>
                <a:srgbClr val="FFFF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4294967295"/>
          </p:nvPr>
        </p:nvSpPr>
        <p:spPr>
          <a:xfrm>
            <a:off x="588427" y="721747"/>
            <a:ext cx="5510452" cy="542889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3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Дифузні</a:t>
            </a:r>
            <a:r>
              <a:rPr lang="ru-RU" sz="23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3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захворювання</a:t>
            </a:r>
            <a:r>
              <a:rPr lang="ru-RU" sz="23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3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печінки</a:t>
            </a:r>
            <a:endParaRPr lang="ru-RU" sz="23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2300" dirty="0">
                <a:latin typeface="Arial" pitchFamily="34" charset="0"/>
                <a:cs typeface="Arial" pitchFamily="34" charset="0"/>
              </a:rPr>
              <a:t>- </a:t>
            </a:r>
            <a:r>
              <a:rPr lang="ru-RU" sz="2300" dirty="0" err="1">
                <a:latin typeface="Arial" pitchFamily="34" charset="0"/>
                <a:cs typeface="Arial" pitchFamily="34" charset="0"/>
              </a:rPr>
              <a:t>гепатити</a:t>
            </a:r>
            <a:endParaRPr lang="ru-RU" sz="2300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2300" dirty="0">
                <a:latin typeface="Arial" pitchFamily="34" charset="0"/>
                <a:cs typeface="Arial" pitchFamily="34" charset="0"/>
              </a:rPr>
              <a:t>- </a:t>
            </a:r>
            <a:r>
              <a:rPr lang="ru-RU" sz="2300" dirty="0" err="1">
                <a:latin typeface="Arial" pitchFamily="34" charset="0"/>
                <a:cs typeface="Arial" pitchFamily="34" charset="0"/>
              </a:rPr>
              <a:t>жирова</a:t>
            </a:r>
            <a:r>
              <a:rPr lang="ru-RU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300" dirty="0" err="1">
                <a:latin typeface="Arial" pitchFamily="34" charset="0"/>
                <a:cs typeface="Arial" pitchFamily="34" charset="0"/>
              </a:rPr>
              <a:t>дистрофія</a:t>
            </a:r>
            <a:r>
              <a:rPr lang="ru-RU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300" dirty="0" err="1">
                <a:latin typeface="Arial" pitchFamily="34" charset="0"/>
                <a:cs typeface="Arial" pitchFamily="34" charset="0"/>
              </a:rPr>
              <a:t>печінки</a:t>
            </a:r>
            <a:endParaRPr lang="ru-RU" sz="2300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2300" dirty="0">
                <a:latin typeface="Arial" pitchFamily="34" charset="0"/>
                <a:cs typeface="Arial" pitchFamily="34" charset="0"/>
              </a:rPr>
              <a:t>- </a:t>
            </a:r>
            <a:r>
              <a:rPr lang="ru-RU" sz="2300" dirty="0" err="1">
                <a:latin typeface="Arial" pitchFamily="34" charset="0"/>
                <a:cs typeface="Arial" pitchFamily="34" charset="0"/>
              </a:rPr>
              <a:t>цирози</a:t>
            </a:r>
            <a:endParaRPr lang="ru-RU" sz="2300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ru-RU" sz="23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23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Хвороби</a:t>
            </a:r>
            <a:r>
              <a:rPr lang="ru-RU" sz="23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3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пов'язані</a:t>
            </a:r>
            <a:r>
              <a:rPr lang="ru-RU" sz="23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з </a:t>
            </a:r>
            <a:r>
              <a:rPr lang="ru-RU" sz="23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порушенням</a:t>
            </a:r>
            <a:r>
              <a:rPr lang="ru-RU" sz="23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3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метаболізму</a:t>
            </a:r>
            <a:endParaRPr lang="ru-RU" sz="23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2300" dirty="0">
                <a:latin typeface="Arial" pitchFamily="34" charset="0"/>
                <a:cs typeface="Arial" pitchFamily="34" charset="0"/>
              </a:rPr>
              <a:t>- </a:t>
            </a:r>
            <a:r>
              <a:rPr lang="ru-RU" sz="2300" dirty="0" err="1">
                <a:latin typeface="Arial" pitchFamily="34" charset="0"/>
                <a:cs typeface="Arial" pitchFamily="34" charset="0"/>
              </a:rPr>
              <a:t>глікогенози</a:t>
            </a:r>
            <a:endParaRPr lang="ru-RU" sz="2300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2300" dirty="0">
                <a:latin typeface="Arial" pitchFamily="34" charset="0"/>
                <a:cs typeface="Arial" pitchFamily="34" charset="0"/>
              </a:rPr>
              <a:t>- гепатоцеребральная </a:t>
            </a:r>
            <a:r>
              <a:rPr lang="ru-RU" sz="2300" dirty="0" err="1">
                <a:latin typeface="Arial" pitchFamily="34" charset="0"/>
                <a:cs typeface="Arial" pitchFamily="34" charset="0"/>
              </a:rPr>
              <a:t>дистрофія</a:t>
            </a:r>
            <a:r>
              <a:rPr lang="ru-RU" sz="2300" dirty="0">
                <a:latin typeface="Arial" pitchFamily="34" charset="0"/>
                <a:cs typeface="Arial" pitchFamily="34" charset="0"/>
              </a:rPr>
              <a:t> (хвороба </a:t>
            </a:r>
            <a:r>
              <a:rPr lang="ru-RU" sz="2300" dirty="0" err="1">
                <a:latin typeface="Arial" pitchFamily="34" charset="0"/>
                <a:cs typeface="Arial" pitchFamily="34" charset="0"/>
              </a:rPr>
              <a:t>Вільсона</a:t>
            </a:r>
            <a:r>
              <a:rPr lang="ru-RU" sz="2300" dirty="0">
                <a:latin typeface="Arial" pitchFamily="34" charset="0"/>
                <a:cs typeface="Arial" pitchFamily="34" charset="0"/>
              </a:rPr>
              <a:t>)</a:t>
            </a:r>
          </a:p>
          <a:p>
            <a:pPr>
              <a:buNone/>
            </a:pPr>
            <a:r>
              <a:rPr lang="ru-RU" sz="2300" dirty="0">
                <a:latin typeface="Arial" pitchFamily="34" charset="0"/>
                <a:cs typeface="Arial" pitchFamily="34" charset="0"/>
              </a:rPr>
              <a:t>- хвороба Гоше</a:t>
            </a:r>
          </a:p>
          <a:p>
            <a:pPr>
              <a:buNone/>
            </a:pPr>
            <a:r>
              <a:rPr lang="ru-RU" sz="2300" dirty="0">
                <a:latin typeface="Arial" pitchFamily="34" charset="0"/>
                <a:cs typeface="Arial" pitchFamily="34" charset="0"/>
              </a:rPr>
              <a:t>- </a:t>
            </a:r>
            <a:r>
              <a:rPr lang="ru-RU" sz="2300" dirty="0" err="1">
                <a:latin typeface="Arial" pitchFamily="34" charset="0"/>
                <a:cs typeface="Arial" pitchFamily="34" charset="0"/>
              </a:rPr>
              <a:t>гемохроматоз</a:t>
            </a:r>
            <a:endParaRPr lang="ru-RU" sz="2300" dirty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Tx/>
              <a:buChar char="-"/>
            </a:pPr>
            <a:endParaRPr lang="ru-RU" sz="2000" dirty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Tx/>
              <a:buChar char="-"/>
            </a:pPr>
            <a:endParaRPr lang="ru-RU" sz="2000" dirty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Tx/>
              <a:buChar char="-"/>
            </a:pPr>
            <a:endParaRPr lang="ru-RU" dirty="0"/>
          </a:p>
          <a:p>
            <a:endParaRPr lang="ru-RU" dirty="0"/>
          </a:p>
          <a:p>
            <a:pPr marL="285750" indent="-285750">
              <a:buFontTx/>
              <a:buChar char="-"/>
            </a:pPr>
            <a:endParaRPr lang="ru-RU" dirty="0"/>
          </a:p>
          <a:p>
            <a:pPr marL="285750" indent="-285750">
              <a:buFontTx/>
              <a:buChar char="-"/>
            </a:pPr>
            <a:endParaRPr lang="ru-RU" dirty="0"/>
          </a:p>
          <a:p>
            <a:pPr marL="285750" indent="-285750">
              <a:buFontTx/>
              <a:buChar char="-"/>
            </a:pPr>
            <a:endParaRPr lang="ru-RU" dirty="0"/>
          </a:p>
          <a:p>
            <a:endParaRPr lang="uk-UA" dirty="0"/>
          </a:p>
        </p:txBody>
      </p:sp>
      <p:sp>
        <p:nvSpPr>
          <p:cNvPr id="5" name="TextBox 4"/>
          <p:cNvSpPr txBox="1"/>
          <p:nvPr/>
        </p:nvSpPr>
        <p:spPr>
          <a:xfrm>
            <a:off x="6763112" y="690115"/>
            <a:ext cx="4917057" cy="6109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None/>
            </a:pPr>
            <a:r>
              <a:rPr lang="ru-RU" sz="23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Фокальні</a:t>
            </a:r>
            <a:r>
              <a:rPr lang="ru-RU" sz="23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23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вогнищеві</a:t>
            </a:r>
            <a:r>
              <a:rPr lang="ru-RU" sz="23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ru-RU" sz="23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захворювання</a:t>
            </a:r>
            <a:r>
              <a:rPr lang="ru-RU" sz="23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3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печінки</a:t>
            </a:r>
            <a:endParaRPr lang="ru-RU" sz="23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/>
            <a:r>
              <a:rPr lang="ru-RU" sz="2300" u="sng" dirty="0" err="1">
                <a:latin typeface="Arial" pitchFamily="34" charset="0"/>
                <a:cs typeface="Arial" pitchFamily="34" charset="0"/>
              </a:rPr>
              <a:t>Абсцеси</a:t>
            </a:r>
            <a:r>
              <a:rPr lang="ru-RU" sz="2300" u="sng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300" u="sng" dirty="0" err="1">
                <a:latin typeface="Arial" pitchFamily="34" charset="0"/>
                <a:cs typeface="Arial" pitchFamily="34" charset="0"/>
              </a:rPr>
              <a:t>печінки</a:t>
            </a:r>
            <a:endParaRPr lang="ru-RU" sz="2300" u="sng" dirty="0">
              <a:latin typeface="Arial" pitchFamily="34" charset="0"/>
              <a:cs typeface="Arial" pitchFamily="34" charset="0"/>
            </a:endParaRPr>
          </a:p>
          <a:p>
            <a:pPr marL="342900" indent="-342900"/>
            <a:endParaRPr lang="ru-RU" sz="23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/>
            <a:r>
              <a:rPr lang="ru-RU" sz="2300" u="sng" dirty="0" err="1">
                <a:latin typeface="Arial" pitchFamily="34" charset="0"/>
                <a:cs typeface="Arial" pitchFamily="34" charset="0"/>
              </a:rPr>
              <a:t>Паразитарні</a:t>
            </a:r>
            <a:r>
              <a:rPr lang="ru-RU" sz="2300" u="sng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300" u="sng" dirty="0" err="1">
                <a:latin typeface="Arial" pitchFamily="34" charset="0"/>
                <a:cs typeface="Arial" pitchFamily="34" charset="0"/>
              </a:rPr>
              <a:t>ураження</a:t>
            </a:r>
            <a:endParaRPr lang="ru-RU" sz="2300" u="sng" dirty="0">
              <a:latin typeface="Arial" pitchFamily="34" charset="0"/>
              <a:cs typeface="Arial" pitchFamily="34" charset="0"/>
            </a:endParaRPr>
          </a:p>
          <a:p>
            <a:pPr marL="342900" indent="-342900"/>
            <a:r>
              <a:rPr lang="ru-RU" sz="2300" dirty="0">
                <a:latin typeface="Arial" pitchFamily="34" charset="0"/>
                <a:cs typeface="Arial" pitchFamily="34" charset="0"/>
              </a:rPr>
              <a:t>-    </a:t>
            </a:r>
            <a:r>
              <a:rPr lang="ru-RU" sz="2300" dirty="0" err="1">
                <a:latin typeface="Arial" pitchFamily="34" charset="0"/>
                <a:cs typeface="Arial" pitchFamily="34" charset="0"/>
              </a:rPr>
              <a:t>ехінококоз</a:t>
            </a:r>
            <a:endParaRPr lang="ru-RU" sz="23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Tx/>
              <a:buChar char="-"/>
            </a:pPr>
            <a:r>
              <a:rPr lang="ru-RU" sz="2300" dirty="0" err="1">
                <a:latin typeface="Arial" pitchFamily="34" charset="0"/>
                <a:cs typeface="Arial" pitchFamily="34" charset="0"/>
              </a:rPr>
              <a:t>Альвеококоз</a:t>
            </a:r>
            <a:endParaRPr lang="ru-RU" sz="23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Tx/>
              <a:buChar char="-"/>
            </a:pPr>
            <a:endParaRPr lang="ru-RU" sz="2300" dirty="0">
              <a:latin typeface="Arial" pitchFamily="34" charset="0"/>
              <a:cs typeface="Arial" pitchFamily="34" charset="0"/>
            </a:endParaRPr>
          </a:p>
          <a:p>
            <a:pPr marL="285750" indent="-285750"/>
            <a:r>
              <a:rPr lang="ru-RU" sz="2300" dirty="0"/>
              <a:t> </a:t>
            </a:r>
            <a:r>
              <a:rPr lang="ru-RU" sz="2300" u="sng" dirty="0" err="1"/>
              <a:t>Об'ємні</a:t>
            </a:r>
            <a:r>
              <a:rPr lang="ru-RU" sz="2300" u="sng" dirty="0"/>
              <a:t> </a:t>
            </a:r>
            <a:r>
              <a:rPr lang="ru-RU" sz="2300" u="sng" dirty="0" err="1"/>
              <a:t>утворення</a:t>
            </a:r>
            <a:r>
              <a:rPr lang="ru-RU" sz="2300" u="sng" dirty="0"/>
              <a:t>:</a:t>
            </a:r>
          </a:p>
          <a:p>
            <a:pPr marL="285750" indent="-285750"/>
            <a:r>
              <a:rPr lang="ru-RU" sz="2300" dirty="0"/>
              <a:t>-  </a:t>
            </a:r>
            <a:r>
              <a:rPr lang="ru-RU" sz="2300" dirty="0" err="1"/>
              <a:t>прості</a:t>
            </a:r>
            <a:r>
              <a:rPr lang="ru-RU" sz="2300" dirty="0"/>
              <a:t> </a:t>
            </a:r>
            <a:r>
              <a:rPr lang="ru-RU" sz="2300" dirty="0" err="1"/>
              <a:t>кісти</a:t>
            </a:r>
            <a:r>
              <a:rPr lang="ru-RU" sz="2300" dirty="0"/>
              <a:t>,</a:t>
            </a:r>
          </a:p>
          <a:p>
            <a:pPr marL="285750" indent="-285750"/>
            <a:r>
              <a:rPr lang="ru-RU" sz="2300" dirty="0"/>
              <a:t>- </a:t>
            </a:r>
            <a:r>
              <a:rPr lang="ru-RU" sz="2300" dirty="0" err="1"/>
              <a:t>гепатоцелюлярний</a:t>
            </a:r>
            <a:r>
              <a:rPr lang="ru-RU" sz="2300" dirty="0"/>
              <a:t> рак (</a:t>
            </a:r>
            <a:r>
              <a:rPr lang="ru-RU" sz="2300" dirty="0" err="1"/>
              <a:t>гепатома</a:t>
            </a:r>
            <a:r>
              <a:rPr lang="ru-RU" sz="2300" dirty="0"/>
              <a:t>),</a:t>
            </a:r>
          </a:p>
          <a:p>
            <a:pPr marL="285750" indent="-285750"/>
            <a:r>
              <a:rPr lang="ru-RU" sz="2300" dirty="0"/>
              <a:t>-  </a:t>
            </a:r>
            <a:r>
              <a:rPr lang="ru-RU" sz="2300" dirty="0" err="1"/>
              <a:t>гемангіоми</a:t>
            </a:r>
            <a:r>
              <a:rPr lang="ru-RU" sz="2300" dirty="0"/>
              <a:t>,</a:t>
            </a:r>
          </a:p>
          <a:p>
            <a:pPr marL="285750" indent="-285750"/>
            <a:r>
              <a:rPr lang="ru-RU" sz="2300" dirty="0"/>
              <a:t>- </a:t>
            </a:r>
            <a:r>
              <a:rPr lang="ru-RU" sz="2300" dirty="0" err="1"/>
              <a:t>холангіоцелюллярний</a:t>
            </a:r>
            <a:r>
              <a:rPr lang="ru-RU" sz="2300" dirty="0"/>
              <a:t> рак (</a:t>
            </a:r>
            <a:r>
              <a:rPr lang="ru-RU" sz="2300" dirty="0" err="1"/>
              <a:t>холангіокарцинома</a:t>
            </a:r>
            <a:r>
              <a:rPr lang="ru-RU" sz="2300" dirty="0"/>
              <a:t>),</a:t>
            </a:r>
          </a:p>
          <a:p>
            <a:pPr marL="285750" indent="-285750"/>
            <a:r>
              <a:rPr lang="uk-UA" sz="2300" dirty="0"/>
              <a:t>- </a:t>
            </a:r>
            <a:r>
              <a:rPr lang="en-US" sz="2300" dirty="0"/>
              <a:t>FNG,</a:t>
            </a:r>
          </a:p>
          <a:p>
            <a:pPr marL="285750" indent="-285750"/>
            <a:r>
              <a:rPr lang="uk-UA" sz="2300" dirty="0"/>
              <a:t>- </a:t>
            </a:r>
            <a:r>
              <a:rPr lang="en-US" sz="2300" dirty="0"/>
              <a:t>Met</a:t>
            </a:r>
          </a:p>
          <a:p>
            <a:pPr marL="285750" indent="-285750"/>
            <a:r>
              <a:rPr lang="ru-RU" sz="2300" dirty="0"/>
              <a:t>- аденома</a:t>
            </a:r>
          </a:p>
        </p:txBody>
      </p:sp>
    </p:spTree>
    <p:extLst>
      <p:ext uri="{BB962C8B-B14F-4D97-AF65-F5344CB8AC3E}">
        <p14:creationId xmlns:p14="http://schemas.microsoft.com/office/powerpoint/2010/main" val="3773788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82180" y="4"/>
            <a:ext cx="108910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err="1">
                <a:solidFill>
                  <a:srgbClr val="FFFF00"/>
                </a:solidFill>
              </a:rPr>
              <a:t>Дифузні</a:t>
            </a:r>
            <a:r>
              <a:rPr lang="ru-RU" sz="3200" b="1" dirty="0">
                <a:solidFill>
                  <a:srgbClr val="FFFF00"/>
                </a:solidFill>
              </a:rPr>
              <a:t> </a:t>
            </a:r>
            <a:r>
              <a:rPr lang="ru-RU" sz="3200" b="1" dirty="0" err="1">
                <a:solidFill>
                  <a:srgbClr val="FFFF00"/>
                </a:solidFill>
              </a:rPr>
              <a:t>захворювання</a:t>
            </a:r>
            <a:r>
              <a:rPr lang="ru-RU" sz="3200" b="1" dirty="0">
                <a:solidFill>
                  <a:srgbClr val="FFFF00"/>
                </a:solidFill>
              </a:rPr>
              <a:t> </a:t>
            </a:r>
            <a:r>
              <a:rPr lang="ru-RU" sz="3200" b="1" dirty="0" err="1">
                <a:solidFill>
                  <a:srgbClr val="FFFF00"/>
                </a:solidFill>
              </a:rPr>
              <a:t>печінки</a:t>
            </a:r>
            <a:r>
              <a:rPr lang="ru-RU" sz="3200" b="1" dirty="0">
                <a:solidFill>
                  <a:srgbClr val="FFFF00"/>
                </a:solidFill>
              </a:rPr>
              <a:t>.  Жирова </a:t>
            </a:r>
            <a:r>
              <a:rPr lang="ru-RU" sz="3200" b="1" dirty="0" err="1">
                <a:solidFill>
                  <a:srgbClr val="FFFF00"/>
                </a:solidFill>
              </a:rPr>
              <a:t>дистрофія</a:t>
            </a:r>
            <a:r>
              <a:rPr lang="ru-RU" sz="3200" b="1" dirty="0">
                <a:solidFill>
                  <a:srgbClr val="FFFF00"/>
                </a:solidFill>
              </a:rPr>
              <a:t>.</a:t>
            </a:r>
            <a:endParaRPr lang="ru-RU" sz="32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0" y="461394"/>
            <a:ext cx="5879593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1600" dirty="0">
                <a:latin typeface="Arial" pitchFamily="34" charset="0"/>
                <a:cs typeface="Arial" pitchFamily="34" charset="0"/>
              </a:rPr>
              <a:t>       Жирова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дистрофія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(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стеатоз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)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може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виникати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як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самостійне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захворювання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, так і бути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наслідком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гепатиту, токсикозу, алкогольного синдрому,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ятрогенії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buFont typeface="Arial" pitchFamily="34" charset="0"/>
              <a:buChar char="•"/>
            </a:pPr>
            <a:endParaRPr lang="ru-RU" sz="1600" dirty="0"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1600" dirty="0">
                <a:latin typeface="Arial" pitchFamily="34" charset="0"/>
                <a:cs typeface="Arial" pitchFamily="34" charset="0"/>
              </a:rPr>
              <a:t>      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Може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бути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дифузною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, локальною і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вогнищевою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buFont typeface="Arial" pitchFamily="34" charset="0"/>
              <a:buChar char="•"/>
            </a:pPr>
            <a:endParaRPr lang="ru-RU" sz="1600" dirty="0"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1600" dirty="0">
                <a:latin typeface="Arial" pitchFamily="34" charset="0"/>
                <a:cs typeface="Arial" pitchFamily="34" charset="0"/>
              </a:rPr>
              <a:t>       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Ділянки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ураження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можуть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чергуватися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з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незміненими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ділянками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buFont typeface="Arial" pitchFamily="34" charset="0"/>
              <a:buChar char="•"/>
            </a:pPr>
            <a:endParaRPr lang="ru-RU" sz="1600" dirty="0"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1600" dirty="0">
                <a:latin typeface="Arial" pitchFamily="34" charset="0"/>
                <a:cs typeface="Arial" pitchFamily="34" charset="0"/>
              </a:rPr>
              <a:t>      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Архітектоніка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печінки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не порушена,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немає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мас-ефекту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buFont typeface="Arial" pitchFamily="34" charset="0"/>
              <a:buChar char="•"/>
            </a:pPr>
            <a:r>
              <a:rPr lang="ru-RU" sz="1600" dirty="0">
                <a:latin typeface="Arial" pitchFamily="34" charset="0"/>
                <a:cs typeface="Arial" pitchFamily="34" charset="0"/>
              </a:rPr>
              <a:t>       Добре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визначна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на КТ і МРТ.</a:t>
            </a:r>
          </a:p>
          <a:p>
            <a:pPr>
              <a:buFont typeface="Arial" pitchFamily="34" charset="0"/>
              <a:buChar char="•"/>
            </a:pPr>
            <a:endParaRPr lang="ru-RU" sz="16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ru-RU" sz="16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На КТ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щільність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паренхіми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знижується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до + 20- + 30 ЕН. При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контрастуванні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при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вогнищевих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формах не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підвищується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щільність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.</a:t>
            </a:r>
          </a:p>
          <a:p>
            <a:pPr marL="342900" indent="-342900">
              <a:buFont typeface="Arial" pitchFamily="34" charset="0"/>
              <a:buChar char="•"/>
            </a:pPr>
            <a:endParaRPr lang="ru-RU" sz="16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ru-RU" sz="16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На МРТ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значно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посилюється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сигнал на Т1-ВИ і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знижується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при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застосуванні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методики з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пригніченням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жиру.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16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При УЗД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залежить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від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тяжкості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ураження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і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форми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ru-RU" sz="1600" dirty="0">
                <a:latin typeface="Arial" pitchFamily="34" charset="0"/>
                <a:cs typeface="Arial" pitchFamily="34" charset="0"/>
              </a:rPr>
              <a:t>-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розміри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збільшуються</a:t>
            </a:r>
            <a:endParaRPr lang="ru-RU" sz="1600" dirty="0">
              <a:latin typeface="Arial" pitchFamily="34" charset="0"/>
              <a:cs typeface="Arial" pitchFamily="34" charset="0"/>
            </a:endParaRPr>
          </a:p>
          <a:p>
            <a:r>
              <a:rPr lang="ru-RU" sz="1600" dirty="0">
                <a:latin typeface="Arial" pitchFamily="34" charset="0"/>
                <a:cs typeface="Arial" pitchFamily="34" charset="0"/>
              </a:rPr>
              <a:t>-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краї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заокруглюються</a:t>
            </a:r>
            <a:endParaRPr lang="ru-RU" sz="1600" dirty="0">
              <a:latin typeface="Arial" pitchFamily="34" charset="0"/>
              <a:cs typeface="Arial" pitchFamily="34" charset="0"/>
            </a:endParaRPr>
          </a:p>
          <a:p>
            <a:r>
              <a:rPr lang="ru-RU" sz="1600" dirty="0">
                <a:latin typeface="Arial" pitchFamily="34" charset="0"/>
                <a:cs typeface="Arial" pitchFamily="34" charset="0"/>
              </a:rPr>
              <a:t>-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ехогенність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підвищується</a:t>
            </a:r>
            <a:endParaRPr lang="ru-RU" sz="1600" dirty="0">
              <a:latin typeface="Arial" pitchFamily="34" charset="0"/>
              <a:cs typeface="Arial" pitchFamily="34" charset="0"/>
            </a:endParaRPr>
          </a:p>
          <a:p>
            <a:r>
              <a:rPr lang="ru-RU" sz="1600" dirty="0">
                <a:latin typeface="Arial" pitchFamily="34" charset="0"/>
                <a:cs typeface="Arial" pitchFamily="34" charset="0"/>
              </a:rPr>
              <a:t>-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звукопровідність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знижується</a:t>
            </a:r>
            <a:endParaRPr lang="ru-RU" sz="1600" dirty="0">
              <a:latin typeface="Arial" pitchFamily="34" charset="0"/>
              <a:cs typeface="Arial" pitchFamily="34" charset="0"/>
            </a:endParaRPr>
          </a:p>
          <a:p>
            <a:r>
              <a:rPr lang="ru-RU" sz="1600" dirty="0">
                <a:latin typeface="Arial" pitchFamily="34" charset="0"/>
                <a:cs typeface="Arial" pitchFamily="34" charset="0"/>
              </a:rPr>
              <a:t>-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судинний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малюнок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збіднений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за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рахунок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поганої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візуалізації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периферійних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вен</a:t>
            </a:r>
            <a:endParaRPr lang="ru-RU" sz="1600" dirty="0"/>
          </a:p>
          <a:p>
            <a:endParaRPr lang="ru-RU" sz="1400" dirty="0"/>
          </a:p>
          <a:p>
            <a:endParaRPr lang="ru-RU" dirty="0"/>
          </a:p>
        </p:txBody>
      </p:sp>
      <p:pic>
        <p:nvPicPr>
          <p:cNvPr id="81922" name="Picture 2" descr="https://secondopinions.ru/wp-content/uploads/2017/07/vnutriven-kontrast-bru-1-300x3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523600" y="1103315"/>
            <a:ext cx="2449603" cy="2449602"/>
          </a:xfrm>
          <a:prstGeom prst="rect">
            <a:avLst/>
          </a:prstGeom>
          <a:noFill/>
        </p:spPr>
      </p:pic>
      <p:sp>
        <p:nvSpPr>
          <p:cNvPr id="81924" name="AutoShape 4" descr=" МРТ диагностика заболеваний печен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1926" name="AutoShape 6" descr=" МРТ диагностика заболеваний печен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1927" name="Picture 7" descr="C:\Users\Дом\Desktop\работа Юля\медин\моя практика\стеатоз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79593" y="4118366"/>
            <a:ext cx="3588588" cy="1615506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9784627" y="5753819"/>
            <a:ext cx="24326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cs typeface="Arial" pitchFamily="34" charset="0"/>
              </a:rPr>
              <a:t>КТ, </a:t>
            </a:r>
            <a:r>
              <a:rPr lang="ru-RU" sz="1200" dirty="0" err="1">
                <a:cs typeface="Arial" pitchFamily="34" charset="0"/>
              </a:rPr>
              <a:t>нативне</a:t>
            </a:r>
            <a:r>
              <a:rPr lang="ru-RU" sz="1200" dirty="0">
                <a:cs typeface="Arial" pitchFamily="34" charset="0"/>
              </a:rPr>
              <a:t> </a:t>
            </a:r>
            <a:r>
              <a:rPr lang="ru-RU" sz="1200" dirty="0" err="1">
                <a:cs typeface="Arial" pitchFamily="34" charset="0"/>
              </a:rPr>
              <a:t>зображення</a:t>
            </a:r>
            <a:r>
              <a:rPr lang="ru-RU" sz="1200" dirty="0">
                <a:cs typeface="Arial" pitchFamily="34" charset="0"/>
              </a:rPr>
              <a:t>. </a:t>
            </a:r>
            <a:r>
              <a:rPr lang="ru-RU" sz="1200" dirty="0" err="1">
                <a:cs typeface="Arial" pitchFamily="34" charset="0"/>
              </a:rPr>
              <a:t>Дифузна</a:t>
            </a:r>
            <a:r>
              <a:rPr lang="ru-RU" sz="1200" dirty="0">
                <a:cs typeface="Arial" pitchFamily="34" charset="0"/>
              </a:rPr>
              <a:t> </a:t>
            </a:r>
            <a:r>
              <a:rPr lang="ru-RU" sz="1200" dirty="0" err="1">
                <a:cs typeface="Arial" pitchFamily="34" charset="0"/>
              </a:rPr>
              <a:t>жирова</a:t>
            </a:r>
            <a:r>
              <a:rPr lang="ru-RU" sz="1200" dirty="0">
                <a:cs typeface="Arial" pitchFamily="34" charset="0"/>
              </a:rPr>
              <a:t> </a:t>
            </a:r>
            <a:r>
              <a:rPr lang="ru-RU" sz="1200" dirty="0" err="1">
                <a:cs typeface="Arial" pitchFamily="34" charset="0"/>
              </a:rPr>
              <a:t>дистрофія</a:t>
            </a:r>
            <a:r>
              <a:rPr lang="ru-RU" sz="1200" dirty="0">
                <a:cs typeface="Arial" pitchFamily="34" charset="0"/>
              </a:rPr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58931" y="5733872"/>
            <a:ext cx="4125696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200" dirty="0"/>
              <a:t>На </a:t>
            </a:r>
            <a:r>
              <a:rPr lang="ru-RU" sz="1200" dirty="0" err="1"/>
              <a:t>малюнку</a:t>
            </a:r>
            <a:r>
              <a:rPr lang="ru-RU" sz="1200" dirty="0"/>
              <a:t> - </a:t>
            </a:r>
            <a:r>
              <a:rPr lang="ru-RU" sz="1200" dirty="0" err="1"/>
              <a:t>вогнищева</a:t>
            </a:r>
            <a:r>
              <a:rPr lang="ru-RU" sz="1200" dirty="0"/>
              <a:t> </a:t>
            </a:r>
            <a:r>
              <a:rPr lang="ru-RU" sz="1200" dirty="0" err="1"/>
              <a:t>жирова</a:t>
            </a:r>
            <a:r>
              <a:rPr lang="ru-RU" sz="1200" dirty="0"/>
              <a:t> </a:t>
            </a:r>
            <a:r>
              <a:rPr lang="ru-RU" sz="1200" dirty="0" err="1"/>
              <a:t>дистрофія</a:t>
            </a:r>
            <a:r>
              <a:rPr lang="ru-RU" sz="1200" dirty="0"/>
              <a:t> </a:t>
            </a:r>
            <a:r>
              <a:rPr lang="ru-RU" sz="1200" dirty="0" err="1"/>
              <a:t>печінки</a:t>
            </a:r>
            <a:r>
              <a:rPr lang="ru-RU" sz="1200" dirty="0"/>
              <a:t>, в </a:t>
            </a:r>
            <a:r>
              <a:rPr lang="ru-RU" sz="1200" dirty="0" err="1"/>
              <a:t>режимі</a:t>
            </a:r>
            <a:r>
              <a:rPr lang="ru-RU" sz="1200" dirty="0"/>
              <a:t> Т1 ВИ. При </a:t>
            </a:r>
            <a:r>
              <a:rPr lang="ru-RU" sz="1200" dirty="0" err="1"/>
              <a:t>застосуванні</a:t>
            </a:r>
            <a:r>
              <a:rPr lang="ru-RU" sz="1200" dirty="0"/>
              <a:t> </a:t>
            </a:r>
            <a:r>
              <a:rPr lang="ru-RU" sz="1200" dirty="0" err="1"/>
              <a:t>програми</a:t>
            </a:r>
            <a:r>
              <a:rPr lang="ru-RU" sz="1200" dirty="0"/>
              <a:t> FS, </a:t>
            </a:r>
            <a:r>
              <a:rPr lang="ru-RU" sz="1200" dirty="0" err="1"/>
              <a:t>неоднорідне</a:t>
            </a:r>
            <a:r>
              <a:rPr lang="ru-RU" sz="1200" dirty="0"/>
              <a:t> </a:t>
            </a:r>
            <a:r>
              <a:rPr lang="ru-RU" sz="1200" dirty="0" err="1"/>
              <a:t>осередкове</a:t>
            </a:r>
            <a:r>
              <a:rPr lang="ru-RU" sz="1200" dirty="0"/>
              <a:t> </a:t>
            </a:r>
            <a:r>
              <a:rPr lang="ru-RU" sz="1200" dirty="0" err="1"/>
              <a:t>зниження</a:t>
            </a:r>
            <a:r>
              <a:rPr lang="ru-RU" sz="1200" dirty="0"/>
              <a:t> </a:t>
            </a:r>
            <a:r>
              <a:rPr lang="ru-RU" sz="1200" dirty="0" err="1"/>
              <a:t>інтенсивності</a:t>
            </a:r>
            <a:r>
              <a:rPr lang="ru-RU" sz="1200" dirty="0"/>
              <a:t> МР-сигналу в </a:t>
            </a:r>
            <a:r>
              <a:rPr lang="ru-RU" sz="1200" dirty="0" err="1"/>
              <a:t>правій</a:t>
            </a:r>
            <a:r>
              <a:rPr lang="ru-RU" sz="1200" dirty="0"/>
              <a:t> </a:t>
            </a:r>
            <a:r>
              <a:rPr lang="ru-RU" sz="1200" dirty="0" err="1"/>
              <a:t>долі</a:t>
            </a:r>
            <a:r>
              <a:rPr lang="ru-RU" sz="1200" dirty="0"/>
              <a:t> </a:t>
            </a:r>
            <a:r>
              <a:rPr lang="ru-RU" sz="1200" dirty="0" err="1"/>
              <a:t>печінки</a:t>
            </a:r>
            <a:r>
              <a:rPr lang="ru-RU" sz="1200" dirty="0"/>
              <a:t> за </a:t>
            </a:r>
            <a:r>
              <a:rPr lang="ru-RU" sz="1200" dirty="0" err="1"/>
              <a:t>рахунок</a:t>
            </a:r>
            <a:r>
              <a:rPr lang="ru-RU" sz="1200" dirty="0"/>
              <a:t> </a:t>
            </a:r>
            <a:r>
              <a:rPr lang="ru-RU" sz="1200" dirty="0" err="1"/>
              <a:t>пригнічення</a:t>
            </a:r>
            <a:r>
              <a:rPr lang="ru-RU" sz="1200" dirty="0"/>
              <a:t> жиру</a:t>
            </a:r>
          </a:p>
        </p:txBody>
      </p:sp>
      <p:pic>
        <p:nvPicPr>
          <p:cNvPr id="81929" name="Picture 9" descr="http://www.mif-ua.com/frmtext/NMIF/2011/NMiF_4_(354)/Ukr/18/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54509" y="809020"/>
            <a:ext cx="3838756" cy="2994230"/>
          </a:xfrm>
          <a:prstGeom prst="rect">
            <a:avLst/>
          </a:prstGeom>
          <a:noFill/>
        </p:spPr>
      </p:pic>
      <p:pic>
        <p:nvPicPr>
          <p:cNvPr id="81931" name="Picture 11" descr="Image result for жировая дистрофия печени мрт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688843" y="3325138"/>
            <a:ext cx="2549324" cy="21321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82180" y="4"/>
            <a:ext cx="108910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err="1">
                <a:solidFill>
                  <a:srgbClr val="FFFF00"/>
                </a:solidFill>
              </a:rPr>
              <a:t>Дифузні</a:t>
            </a:r>
            <a:r>
              <a:rPr lang="ru-RU" sz="3200" b="1" dirty="0">
                <a:solidFill>
                  <a:srgbClr val="FFFF00"/>
                </a:solidFill>
              </a:rPr>
              <a:t> </a:t>
            </a:r>
            <a:r>
              <a:rPr lang="ru-RU" sz="3200" b="1" dirty="0" err="1">
                <a:solidFill>
                  <a:srgbClr val="FFFF00"/>
                </a:solidFill>
              </a:rPr>
              <a:t>захворювання</a:t>
            </a:r>
            <a:r>
              <a:rPr lang="ru-RU" sz="3200" b="1" dirty="0">
                <a:solidFill>
                  <a:srgbClr val="FFFF00"/>
                </a:solidFill>
              </a:rPr>
              <a:t> </a:t>
            </a:r>
            <a:r>
              <a:rPr lang="ru-RU" sz="3200" b="1" dirty="0" err="1">
                <a:solidFill>
                  <a:srgbClr val="FFFF00"/>
                </a:solidFill>
              </a:rPr>
              <a:t>печінки</a:t>
            </a:r>
            <a:r>
              <a:rPr lang="ru-RU" sz="3200" b="1" dirty="0">
                <a:solidFill>
                  <a:srgbClr val="FFFF00"/>
                </a:solidFill>
              </a:rPr>
              <a:t>.  Жирова </a:t>
            </a:r>
            <a:r>
              <a:rPr lang="ru-RU" sz="3200" b="1" dirty="0" err="1">
                <a:solidFill>
                  <a:srgbClr val="FFFF00"/>
                </a:solidFill>
              </a:rPr>
              <a:t>дистрофія</a:t>
            </a:r>
            <a:r>
              <a:rPr lang="ru-RU" sz="3200" b="1" dirty="0">
                <a:solidFill>
                  <a:srgbClr val="FFFF00"/>
                </a:solidFill>
              </a:rPr>
              <a:t>.</a:t>
            </a:r>
            <a:endParaRPr lang="ru-RU" sz="3200" b="1" dirty="0"/>
          </a:p>
        </p:txBody>
      </p:sp>
      <p:sp>
        <p:nvSpPr>
          <p:cNvPr id="81924" name="AutoShape 4" descr=" МРТ диагностика заболеваний печен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1926" name="AutoShape 6" descr=" МРТ диагностика заболеваний печен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8657439" y="2046915"/>
            <a:ext cx="355983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cs typeface="Arial" pitchFamily="34" charset="0"/>
              </a:rPr>
              <a:t>КТ, </a:t>
            </a:r>
            <a:r>
              <a:rPr lang="ru-RU" sz="2400" dirty="0" err="1">
                <a:cs typeface="Arial" pitchFamily="34" charset="0"/>
              </a:rPr>
              <a:t>нативне</a:t>
            </a:r>
            <a:r>
              <a:rPr lang="ru-RU" sz="2400" dirty="0">
                <a:cs typeface="Arial" pitchFamily="34" charset="0"/>
              </a:rPr>
              <a:t> </a:t>
            </a:r>
            <a:r>
              <a:rPr lang="ru-RU" sz="2400" dirty="0" err="1">
                <a:cs typeface="Arial" pitchFamily="34" charset="0"/>
              </a:rPr>
              <a:t>зображення</a:t>
            </a:r>
            <a:r>
              <a:rPr lang="ru-RU" sz="2400" dirty="0">
                <a:cs typeface="Arial" pitchFamily="34" charset="0"/>
              </a:rPr>
              <a:t>.  </a:t>
            </a:r>
            <a:r>
              <a:rPr lang="ru-RU" sz="2400" dirty="0" err="1">
                <a:cs typeface="Arial" pitchFamily="34" charset="0"/>
              </a:rPr>
              <a:t>Гепатомегалія</a:t>
            </a:r>
            <a:r>
              <a:rPr lang="ru-RU" sz="2400" dirty="0">
                <a:cs typeface="Arial" pitchFamily="34" charset="0"/>
              </a:rPr>
              <a:t>. </a:t>
            </a:r>
          </a:p>
          <a:p>
            <a:r>
              <a:rPr lang="ru-RU" sz="2400" dirty="0" err="1">
                <a:cs typeface="Arial" pitchFamily="34" charset="0"/>
              </a:rPr>
              <a:t>Густина</a:t>
            </a:r>
            <a:r>
              <a:rPr lang="ru-RU" sz="2400" dirty="0">
                <a:cs typeface="Arial" pitchFamily="34" charset="0"/>
              </a:rPr>
              <a:t> </a:t>
            </a:r>
            <a:r>
              <a:rPr lang="ru-RU" sz="2400" dirty="0" err="1">
                <a:cs typeface="Arial" pitchFamily="34" charset="0"/>
              </a:rPr>
              <a:t>печінки</a:t>
            </a:r>
            <a:r>
              <a:rPr lang="ru-RU" sz="2400" dirty="0">
                <a:cs typeface="Arial" pitchFamily="34" charset="0"/>
              </a:rPr>
              <a:t> </a:t>
            </a:r>
            <a:r>
              <a:rPr lang="ru-RU" sz="2400" dirty="0" err="1">
                <a:cs typeface="Arial" pitchFamily="34" charset="0"/>
              </a:rPr>
              <a:t>нижще</a:t>
            </a:r>
            <a:r>
              <a:rPr lang="ru-RU" sz="2400" dirty="0">
                <a:cs typeface="Arial" pitchFamily="34" charset="0"/>
              </a:rPr>
              <a:t> </a:t>
            </a:r>
            <a:r>
              <a:rPr lang="ru-RU" sz="2400" dirty="0" err="1">
                <a:cs typeface="Arial" pitchFamily="34" charset="0"/>
              </a:rPr>
              <a:t>густини</a:t>
            </a:r>
            <a:r>
              <a:rPr lang="ru-RU" sz="2400" dirty="0">
                <a:cs typeface="Arial" pitchFamily="34" charset="0"/>
              </a:rPr>
              <a:t> </a:t>
            </a:r>
            <a:r>
              <a:rPr lang="ru-RU" sz="2400" dirty="0" err="1">
                <a:cs typeface="Arial" pitchFamily="34" charset="0"/>
              </a:rPr>
              <a:t>селезьонки</a:t>
            </a:r>
            <a:r>
              <a:rPr lang="ru-RU" sz="2400" dirty="0">
                <a:cs typeface="Arial" pitchFamily="34" charset="0"/>
              </a:rPr>
              <a:t>.</a:t>
            </a:r>
          </a:p>
          <a:p>
            <a:endParaRPr lang="ru-RU" sz="3200" dirty="0">
              <a:cs typeface="Arial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83DFA96-C6B2-4C29-BD18-3EF8662FE9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767" y="925624"/>
            <a:ext cx="7811170" cy="5289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4303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82180" y="4"/>
            <a:ext cx="108910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err="1">
                <a:solidFill>
                  <a:srgbClr val="FFFF00"/>
                </a:solidFill>
              </a:rPr>
              <a:t>Дифузні</a:t>
            </a:r>
            <a:r>
              <a:rPr lang="ru-RU" sz="3200" b="1" dirty="0">
                <a:solidFill>
                  <a:srgbClr val="FFFF00"/>
                </a:solidFill>
              </a:rPr>
              <a:t> </a:t>
            </a:r>
            <a:r>
              <a:rPr lang="ru-RU" sz="3200" b="1" dirty="0" err="1">
                <a:solidFill>
                  <a:srgbClr val="FFFF00"/>
                </a:solidFill>
              </a:rPr>
              <a:t>захворювання</a:t>
            </a:r>
            <a:r>
              <a:rPr lang="ru-RU" sz="3200" b="1" dirty="0">
                <a:solidFill>
                  <a:srgbClr val="FFFF00"/>
                </a:solidFill>
              </a:rPr>
              <a:t> </a:t>
            </a:r>
            <a:r>
              <a:rPr lang="ru-RU" sz="3200" b="1" dirty="0" err="1">
                <a:solidFill>
                  <a:srgbClr val="FFFF00"/>
                </a:solidFill>
              </a:rPr>
              <a:t>печінки</a:t>
            </a:r>
            <a:r>
              <a:rPr lang="ru-RU" sz="3200" b="1" dirty="0">
                <a:solidFill>
                  <a:srgbClr val="FFFF00"/>
                </a:solidFill>
              </a:rPr>
              <a:t>.  Жирова </a:t>
            </a:r>
            <a:r>
              <a:rPr lang="ru-RU" sz="3200" b="1" dirty="0" err="1">
                <a:solidFill>
                  <a:srgbClr val="FFFF00"/>
                </a:solidFill>
              </a:rPr>
              <a:t>дистрофія</a:t>
            </a:r>
            <a:r>
              <a:rPr lang="ru-RU" sz="3200" b="1" dirty="0">
                <a:solidFill>
                  <a:srgbClr val="FFFF00"/>
                </a:solidFill>
              </a:rPr>
              <a:t>.</a:t>
            </a:r>
            <a:endParaRPr lang="ru-RU" sz="3200" b="1" dirty="0"/>
          </a:p>
        </p:txBody>
      </p:sp>
      <p:sp>
        <p:nvSpPr>
          <p:cNvPr id="81924" name="AutoShape 4" descr=" МРТ диагностика заболеваний печен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1926" name="AutoShape 6" descr=" МРТ диагностика заболеваний печен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92279" y="5606572"/>
            <a:ext cx="1209972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cs typeface="Arial" pitchFamily="34" charset="0"/>
              </a:rPr>
              <a:t>КТ. </a:t>
            </a:r>
            <a:r>
              <a:rPr lang="ru-RU" sz="2400" dirty="0" err="1">
                <a:cs typeface="Arial" pitchFamily="34" charset="0"/>
              </a:rPr>
              <a:t>нативне</a:t>
            </a:r>
            <a:r>
              <a:rPr lang="ru-RU" sz="2400" dirty="0">
                <a:cs typeface="Arial" pitchFamily="34" charset="0"/>
              </a:rPr>
              <a:t> </a:t>
            </a:r>
            <a:r>
              <a:rPr lang="ru-RU" sz="2400" dirty="0" err="1">
                <a:cs typeface="Arial" pitchFamily="34" charset="0"/>
              </a:rPr>
              <a:t>зображення</a:t>
            </a:r>
            <a:r>
              <a:rPr lang="ru-RU" sz="2400" dirty="0">
                <a:cs typeface="Arial" pitchFamily="34" charset="0"/>
              </a:rPr>
              <a:t>.                                    КТ. </a:t>
            </a:r>
            <a:r>
              <a:rPr lang="ru-RU" sz="2400" dirty="0" err="1">
                <a:cs typeface="Arial" pitchFamily="34" charset="0"/>
              </a:rPr>
              <a:t>Артеріальна</a:t>
            </a:r>
            <a:r>
              <a:rPr lang="ru-RU" sz="2400" dirty="0">
                <a:cs typeface="Arial" pitchFamily="34" charset="0"/>
              </a:rPr>
              <a:t> фаза.</a:t>
            </a:r>
          </a:p>
          <a:p>
            <a:r>
              <a:rPr lang="ru-RU" sz="2400" dirty="0">
                <a:cs typeface="Arial" pitchFamily="34" charset="0"/>
              </a:rPr>
              <a:t>                                                                                           </a:t>
            </a:r>
            <a:r>
              <a:rPr lang="ru-RU" sz="2400" dirty="0" err="1">
                <a:cs typeface="Arial" pitchFamily="34" charset="0"/>
              </a:rPr>
              <a:t>Функція</a:t>
            </a:r>
            <a:r>
              <a:rPr lang="ru-RU" sz="2400" dirty="0">
                <a:cs typeface="Arial" pitchFamily="34" charset="0"/>
              </a:rPr>
              <a:t> </a:t>
            </a:r>
            <a:r>
              <a:rPr lang="ru-RU" sz="2400" dirty="0" err="1">
                <a:cs typeface="Arial" pitchFamily="34" charset="0"/>
              </a:rPr>
              <a:t>накопичення</a:t>
            </a:r>
            <a:r>
              <a:rPr lang="ru-RU" sz="2400" dirty="0">
                <a:cs typeface="Arial" pitchFamily="34" charset="0"/>
              </a:rPr>
              <a:t> контраста </a:t>
            </a:r>
            <a:r>
              <a:rPr lang="ru-RU" sz="2400" dirty="0" err="1">
                <a:cs typeface="Arial" pitchFamily="34" charset="0"/>
              </a:rPr>
              <a:t>збережина</a:t>
            </a:r>
            <a:r>
              <a:rPr lang="ru-RU" sz="2400" dirty="0">
                <a:cs typeface="Arial" pitchFamily="34" charset="0"/>
              </a:rPr>
              <a:t>.</a:t>
            </a:r>
          </a:p>
          <a:p>
            <a:endParaRPr lang="ru-RU" sz="3200" dirty="0">
              <a:cs typeface="Arial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E35DC2E-C920-46AF-A7ED-4E068B5C42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408" y="790296"/>
            <a:ext cx="9991445" cy="4816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2557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Объект 7"/>
          <p:cNvPicPr>
            <a:picLocks noGrp="1" noChangeAspect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924" y="3"/>
            <a:ext cx="6167887" cy="6884421"/>
          </a:xfrm>
        </p:spPr>
      </p:pic>
      <p:sp>
        <p:nvSpPr>
          <p:cNvPr id="4" name="Текст 3"/>
          <p:cNvSpPr>
            <a:spLocks noGrp="1"/>
          </p:cNvSpPr>
          <p:nvPr>
            <p:ph type="body" idx="4294967295"/>
          </p:nvPr>
        </p:nvSpPr>
        <p:spPr>
          <a:xfrm>
            <a:off x="8912300" y="6033789"/>
            <a:ext cx="3279701" cy="82421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200" dirty="0" err="1"/>
              <a:t>ТерновойС.К</a:t>
            </a:r>
            <a:r>
              <a:rPr lang="ru-RU" sz="1200" dirty="0"/>
              <a:t>., </a:t>
            </a:r>
            <a:r>
              <a:rPr lang="ru-RU" sz="1200" dirty="0" err="1"/>
              <a:t>Синіцин</a:t>
            </a:r>
            <a:r>
              <a:rPr lang="ru-RU" sz="1200" dirty="0"/>
              <a:t> В.Є. </a:t>
            </a:r>
            <a:r>
              <a:rPr lang="ru-RU" sz="1200" dirty="0" err="1"/>
              <a:t>Комп'ютерна</a:t>
            </a:r>
            <a:r>
              <a:rPr lang="ru-RU" sz="1200" dirty="0"/>
              <a:t> </a:t>
            </a:r>
            <a:r>
              <a:rPr lang="ru-RU" sz="1200" dirty="0" err="1"/>
              <a:t>томографія</a:t>
            </a:r>
            <a:r>
              <a:rPr lang="ru-RU" sz="1200" dirty="0"/>
              <a:t> і МРТ </a:t>
            </a:r>
            <a:r>
              <a:rPr lang="ru-RU" sz="1200" dirty="0" err="1"/>
              <a:t>черевної</a:t>
            </a:r>
            <a:r>
              <a:rPr lang="ru-RU" sz="1200" dirty="0"/>
              <a:t> </a:t>
            </a:r>
            <a:r>
              <a:rPr lang="ru-RU" sz="1200" dirty="0" err="1"/>
              <a:t>порожнини</a:t>
            </a:r>
            <a:r>
              <a:rPr lang="ru-RU" sz="1200" dirty="0"/>
              <a:t>, М.2000.</a:t>
            </a:r>
            <a:endParaRPr lang="uk-UA" sz="12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8419071" y="1219200"/>
            <a:ext cx="37152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  <a:endParaRPr lang="uk-UA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2301" y="2844368"/>
            <a:ext cx="3222034" cy="318942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290033" y="362309"/>
            <a:ext cx="452815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err="1">
                <a:solidFill>
                  <a:srgbClr val="FFFF00"/>
                </a:solidFill>
              </a:rPr>
              <a:t>Дифузні</a:t>
            </a:r>
            <a:r>
              <a:rPr lang="ru-RU" sz="3200" dirty="0">
                <a:solidFill>
                  <a:srgbClr val="FFFF00"/>
                </a:solidFill>
              </a:rPr>
              <a:t> </a:t>
            </a:r>
            <a:r>
              <a:rPr lang="ru-RU" sz="3200" dirty="0" err="1">
                <a:solidFill>
                  <a:srgbClr val="FFFF00"/>
                </a:solidFill>
              </a:rPr>
              <a:t>захворювання</a:t>
            </a:r>
            <a:r>
              <a:rPr lang="ru-RU" sz="3200" dirty="0">
                <a:solidFill>
                  <a:srgbClr val="FFFF00"/>
                </a:solidFill>
              </a:rPr>
              <a:t> </a:t>
            </a:r>
            <a:r>
              <a:rPr lang="ru-RU" sz="3200" dirty="0" err="1">
                <a:solidFill>
                  <a:srgbClr val="FFFF00"/>
                </a:solidFill>
              </a:rPr>
              <a:t>печінки</a:t>
            </a:r>
            <a:r>
              <a:rPr lang="ru-RU" sz="3200" dirty="0">
                <a:solidFill>
                  <a:srgbClr val="FFFF00"/>
                </a:solidFill>
              </a:rPr>
              <a:t>.</a:t>
            </a:r>
          </a:p>
          <a:p>
            <a:pPr algn="ctr"/>
            <a:r>
              <a:rPr lang="ru-RU" sz="3200" dirty="0">
                <a:solidFill>
                  <a:srgbClr val="FFFF00"/>
                </a:solidFill>
              </a:rPr>
              <a:t>Жирова </a:t>
            </a:r>
            <a:r>
              <a:rPr lang="ru-RU" sz="3200" dirty="0" err="1">
                <a:solidFill>
                  <a:srgbClr val="FFFF00"/>
                </a:solidFill>
              </a:rPr>
              <a:t>дистрофія</a:t>
            </a:r>
            <a:r>
              <a:rPr lang="ru-RU" sz="3200" dirty="0">
                <a:solidFill>
                  <a:srgbClr val="FFFF00"/>
                </a:solidFill>
              </a:rPr>
              <a:t>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4657207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092487" y="0"/>
            <a:ext cx="8262937" cy="692150"/>
          </a:xfrm>
        </p:spPr>
        <p:txBody>
          <a:bodyPr/>
          <a:lstStyle/>
          <a:p>
            <a:pPr algn="ctr"/>
            <a:r>
              <a:rPr lang="ru-RU" sz="2400" dirty="0" err="1">
                <a:solidFill>
                  <a:srgbClr val="FFFF00"/>
                </a:solidFill>
              </a:rPr>
              <a:t>Дифузні</a:t>
            </a:r>
            <a:r>
              <a:rPr lang="ru-RU" sz="2400" dirty="0">
                <a:solidFill>
                  <a:srgbClr val="FFFF00"/>
                </a:solidFill>
              </a:rPr>
              <a:t> </a:t>
            </a:r>
            <a:r>
              <a:rPr lang="ru-RU" sz="2400" dirty="0" err="1">
                <a:solidFill>
                  <a:srgbClr val="FFFF00"/>
                </a:solidFill>
              </a:rPr>
              <a:t>захворювання</a:t>
            </a:r>
            <a:r>
              <a:rPr lang="ru-RU" sz="2400" dirty="0">
                <a:solidFill>
                  <a:srgbClr val="FFFF00"/>
                </a:solidFill>
              </a:rPr>
              <a:t> </a:t>
            </a:r>
            <a:r>
              <a:rPr lang="ru-RU" sz="2400" dirty="0" err="1">
                <a:solidFill>
                  <a:srgbClr val="FFFF00"/>
                </a:solidFill>
              </a:rPr>
              <a:t>печінки</a:t>
            </a:r>
            <a:r>
              <a:rPr lang="ru-RU" sz="2400" dirty="0">
                <a:solidFill>
                  <a:srgbClr val="FFFF00"/>
                </a:solidFill>
              </a:rPr>
              <a:t>. Гепатит.</a:t>
            </a:r>
            <a:endParaRPr lang="uk-UA" sz="2400" dirty="0">
              <a:solidFill>
                <a:srgbClr val="FFFF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8795" y="2096609"/>
            <a:ext cx="6452559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FFFF00"/>
                </a:solidFill>
              </a:rPr>
              <a:t>РГ </a:t>
            </a:r>
            <a:r>
              <a:rPr lang="ru-RU" sz="2000" dirty="0"/>
              <a:t>- </a:t>
            </a:r>
            <a:r>
              <a:rPr lang="ru-RU" sz="2000" dirty="0" err="1"/>
              <a:t>збільшення</a:t>
            </a:r>
            <a:r>
              <a:rPr lang="ru-RU" sz="2000" dirty="0"/>
              <a:t> </a:t>
            </a:r>
            <a:r>
              <a:rPr lang="ru-RU" sz="2000" dirty="0" err="1"/>
              <a:t>розмірів</a:t>
            </a:r>
            <a:r>
              <a:rPr lang="ru-RU" sz="2000" dirty="0"/>
              <a:t> </a:t>
            </a:r>
            <a:r>
              <a:rPr lang="ru-RU" sz="2000" dirty="0" err="1"/>
              <a:t>печінки</a:t>
            </a:r>
            <a:r>
              <a:rPr lang="ru-RU" sz="2000" dirty="0"/>
              <a:t> і </a:t>
            </a:r>
            <a:r>
              <a:rPr lang="ru-RU" sz="2000" dirty="0" err="1"/>
              <a:t>селезінки</a:t>
            </a:r>
            <a:r>
              <a:rPr lang="ru-RU" sz="2000" dirty="0"/>
              <a:t>.</a:t>
            </a:r>
          </a:p>
          <a:p>
            <a:r>
              <a:rPr lang="ru-RU" sz="2000" dirty="0">
                <a:solidFill>
                  <a:srgbClr val="FFFF00"/>
                </a:solidFill>
              </a:rPr>
              <a:t>УЗД –</a:t>
            </a:r>
            <a:r>
              <a:rPr lang="ru-RU" sz="2000" dirty="0"/>
              <a:t> </a:t>
            </a:r>
            <a:r>
              <a:rPr lang="ru-RU" sz="2000" dirty="0" err="1"/>
              <a:t>збільшення</a:t>
            </a:r>
            <a:r>
              <a:rPr lang="ru-RU" sz="2000" dirty="0"/>
              <a:t> </a:t>
            </a:r>
            <a:r>
              <a:rPr lang="ru-RU" sz="2000" dirty="0" err="1"/>
              <a:t>розмірів</a:t>
            </a:r>
            <a:r>
              <a:rPr lang="ru-RU" sz="2000" dirty="0"/>
              <a:t>, </a:t>
            </a:r>
            <a:r>
              <a:rPr lang="ru-RU" sz="2000" dirty="0" err="1"/>
              <a:t>закруглення</a:t>
            </a:r>
            <a:r>
              <a:rPr lang="ru-RU" sz="2000" dirty="0"/>
              <a:t> </a:t>
            </a:r>
            <a:r>
              <a:rPr lang="ru-RU" sz="2000" dirty="0" err="1"/>
              <a:t>країв</a:t>
            </a:r>
            <a:r>
              <a:rPr lang="ru-RU" sz="2000" dirty="0"/>
              <a:t>, </a:t>
            </a:r>
            <a:r>
              <a:rPr lang="ru-RU" sz="2000" dirty="0" err="1"/>
              <a:t>неоднорідна</a:t>
            </a:r>
            <a:r>
              <a:rPr lang="ru-RU" sz="2000" dirty="0"/>
              <a:t> структура (</a:t>
            </a:r>
            <a:r>
              <a:rPr lang="ru-RU" sz="2000" dirty="0" err="1"/>
              <a:t>чергування</a:t>
            </a:r>
            <a:r>
              <a:rPr lang="ru-RU" sz="2000" dirty="0"/>
              <a:t> </a:t>
            </a:r>
            <a:r>
              <a:rPr lang="ru-RU" sz="2000" dirty="0" err="1"/>
              <a:t>гіпоехогенних</a:t>
            </a:r>
            <a:r>
              <a:rPr lang="ru-RU" sz="2000" dirty="0"/>
              <a:t> </a:t>
            </a:r>
            <a:r>
              <a:rPr lang="ru-RU" sz="2000" dirty="0" err="1"/>
              <a:t>ділянок</a:t>
            </a:r>
            <a:r>
              <a:rPr lang="ru-RU" sz="2000" dirty="0"/>
              <a:t> з </a:t>
            </a:r>
            <a:r>
              <a:rPr lang="ru-RU" sz="2000" dirty="0" err="1"/>
              <a:t>ділянками</a:t>
            </a:r>
            <a:r>
              <a:rPr lang="ru-RU" sz="2000" dirty="0"/>
              <a:t> з </a:t>
            </a:r>
            <a:r>
              <a:rPr lang="ru-RU" sz="2000" dirty="0" err="1"/>
              <a:t>підвищеною</a:t>
            </a:r>
            <a:r>
              <a:rPr lang="ru-RU" sz="2000" dirty="0"/>
              <a:t> </a:t>
            </a:r>
            <a:r>
              <a:rPr lang="ru-RU" sz="2000" dirty="0" err="1"/>
              <a:t>ехогенності</a:t>
            </a:r>
            <a:r>
              <a:rPr lang="ru-RU" sz="2000" dirty="0"/>
              <a:t>).</a:t>
            </a:r>
          </a:p>
          <a:p>
            <a:r>
              <a:rPr lang="ru-RU" sz="2000" dirty="0"/>
              <a:t>        При </a:t>
            </a:r>
            <a:r>
              <a:rPr lang="ru-RU" sz="2000" b="1" i="1" dirty="0" err="1">
                <a:solidFill>
                  <a:srgbClr val="FFFF00"/>
                </a:solidFill>
              </a:rPr>
              <a:t>гострих</a:t>
            </a:r>
            <a:r>
              <a:rPr lang="ru-RU" sz="2000" b="1" i="1" dirty="0">
                <a:solidFill>
                  <a:srgbClr val="FFFF00"/>
                </a:solidFill>
              </a:rPr>
              <a:t> гепатитах </a:t>
            </a:r>
            <a:r>
              <a:rPr lang="ru-RU" sz="2000" dirty="0" err="1"/>
              <a:t>зниження</a:t>
            </a:r>
            <a:r>
              <a:rPr lang="ru-RU" sz="2000" dirty="0"/>
              <a:t> </a:t>
            </a:r>
            <a:r>
              <a:rPr lang="ru-RU" sz="2000" dirty="0" err="1"/>
              <a:t>ехогенності</a:t>
            </a:r>
            <a:r>
              <a:rPr lang="ru-RU" sz="2000" dirty="0"/>
              <a:t> і </a:t>
            </a:r>
            <a:r>
              <a:rPr lang="ru-RU" sz="2000" dirty="0" err="1"/>
              <a:t>підвищення</a:t>
            </a:r>
            <a:r>
              <a:rPr lang="ru-RU" sz="2000" dirty="0"/>
              <a:t> </a:t>
            </a:r>
            <a:r>
              <a:rPr lang="ru-RU" sz="2000" dirty="0" err="1"/>
              <a:t>звукопровідності</a:t>
            </a:r>
            <a:r>
              <a:rPr lang="ru-RU" sz="2000" dirty="0"/>
              <a:t> за </a:t>
            </a:r>
            <a:r>
              <a:rPr lang="ru-RU" sz="2000" dirty="0" err="1"/>
              <a:t>рахунок</a:t>
            </a:r>
            <a:r>
              <a:rPr lang="ru-RU" sz="2000" dirty="0"/>
              <a:t> </a:t>
            </a:r>
            <a:r>
              <a:rPr lang="ru-RU" sz="2000" dirty="0" err="1"/>
              <a:t>набряку</a:t>
            </a:r>
            <a:r>
              <a:rPr lang="ru-RU" sz="2000" dirty="0"/>
              <a:t>. </a:t>
            </a:r>
            <a:r>
              <a:rPr lang="ru-RU" sz="2000" dirty="0" err="1"/>
              <a:t>Судинний</a:t>
            </a:r>
            <a:r>
              <a:rPr lang="ru-RU" sz="2000" dirty="0"/>
              <a:t> </a:t>
            </a:r>
            <a:r>
              <a:rPr lang="ru-RU" sz="2000" dirty="0" err="1"/>
              <a:t>малюнок</a:t>
            </a:r>
            <a:r>
              <a:rPr lang="ru-RU" sz="2000" dirty="0"/>
              <a:t> </a:t>
            </a:r>
            <a:r>
              <a:rPr lang="ru-RU" sz="2000" dirty="0" err="1"/>
              <a:t>посилений</a:t>
            </a:r>
            <a:r>
              <a:rPr lang="ru-RU" sz="2000" dirty="0"/>
              <a:t> </a:t>
            </a:r>
            <a:r>
              <a:rPr lang="ru-RU" sz="2000" dirty="0" err="1"/>
              <a:t>внаслідок</a:t>
            </a:r>
            <a:r>
              <a:rPr lang="ru-RU" sz="2000" dirty="0"/>
              <a:t> </a:t>
            </a:r>
            <a:r>
              <a:rPr lang="ru-RU" sz="2000" dirty="0" err="1"/>
              <a:t>більш</a:t>
            </a:r>
            <a:r>
              <a:rPr lang="ru-RU" sz="2000" dirty="0"/>
              <a:t> </a:t>
            </a:r>
            <a:r>
              <a:rPr lang="ru-RU" sz="2000" dirty="0" err="1"/>
              <a:t>чіткої</a:t>
            </a:r>
            <a:r>
              <a:rPr lang="ru-RU" sz="2000" dirty="0"/>
              <a:t> </a:t>
            </a:r>
            <a:r>
              <a:rPr lang="ru-RU" sz="2000" dirty="0" err="1"/>
              <a:t>візуалізації</a:t>
            </a:r>
            <a:r>
              <a:rPr lang="ru-RU" sz="2000" dirty="0"/>
              <a:t> </a:t>
            </a:r>
            <a:r>
              <a:rPr lang="ru-RU" sz="2000" dirty="0" err="1"/>
              <a:t>судин</a:t>
            </a:r>
            <a:r>
              <a:rPr lang="ru-RU" sz="2000" dirty="0"/>
              <a:t> за </a:t>
            </a:r>
            <a:r>
              <a:rPr lang="ru-RU" sz="2000" dirty="0" err="1"/>
              <a:t>рахунок</a:t>
            </a:r>
            <a:r>
              <a:rPr lang="ru-RU" sz="2000" dirty="0"/>
              <a:t> </a:t>
            </a:r>
            <a:r>
              <a:rPr lang="ru-RU" sz="2000" dirty="0" err="1"/>
              <a:t>набряку</a:t>
            </a:r>
            <a:r>
              <a:rPr lang="ru-RU" sz="2000" dirty="0"/>
              <a:t> і </a:t>
            </a:r>
            <a:r>
              <a:rPr lang="ru-RU" sz="2000" dirty="0" err="1"/>
              <a:t>периваскулярній</a:t>
            </a:r>
            <a:r>
              <a:rPr lang="ru-RU" sz="2000" dirty="0"/>
              <a:t> </a:t>
            </a:r>
            <a:r>
              <a:rPr lang="ru-RU" sz="2000" dirty="0" err="1"/>
              <a:t>інфільтрації</a:t>
            </a:r>
            <a:r>
              <a:rPr lang="ru-RU" sz="2000" dirty="0"/>
              <a:t>.</a:t>
            </a:r>
          </a:p>
          <a:p>
            <a:r>
              <a:rPr lang="ru-RU" sz="2000" dirty="0"/>
              <a:t>         Картина при </a:t>
            </a:r>
            <a:r>
              <a:rPr lang="ru-RU" sz="2000" b="1" i="1" dirty="0" err="1">
                <a:solidFill>
                  <a:srgbClr val="FFFF00"/>
                </a:solidFill>
              </a:rPr>
              <a:t>хронічному</a:t>
            </a:r>
            <a:r>
              <a:rPr lang="ru-RU" sz="2000" b="1" i="1" dirty="0">
                <a:solidFill>
                  <a:srgbClr val="FFFF00"/>
                </a:solidFill>
              </a:rPr>
              <a:t> </a:t>
            </a:r>
            <a:r>
              <a:rPr lang="ru-RU" sz="2000" b="1" i="1" dirty="0" err="1">
                <a:solidFill>
                  <a:srgbClr val="FFFF00"/>
                </a:solidFill>
              </a:rPr>
              <a:t>гепатиті</a:t>
            </a:r>
            <a:r>
              <a:rPr lang="ru-RU" sz="2000" b="1" i="1" dirty="0">
                <a:solidFill>
                  <a:srgbClr val="FFFF00"/>
                </a:solidFill>
              </a:rPr>
              <a:t> </a:t>
            </a:r>
            <a:r>
              <a:rPr lang="ru-RU" sz="2000" dirty="0" err="1"/>
              <a:t>залежить</a:t>
            </a:r>
            <a:r>
              <a:rPr lang="ru-RU" sz="2000" dirty="0"/>
              <a:t> </a:t>
            </a:r>
            <a:r>
              <a:rPr lang="ru-RU" sz="2000" dirty="0" err="1"/>
              <a:t>від</a:t>
            </a:r>
            <a:r>
              <a:rPr lang="ru-RU" sz="2000" dirty="0"/>
              <a:t> </a:t>
            </a:r>
            <a:r>
              <a:rPr lang="ru-RU" sz="2000" dirty="0" err="1"/>
              <a:t>стадії</a:t>
            </a:r>
            <a:r>
              <a:rPr lang="ru-RU" sz="2000" dirty="0"/>
              <a:t>, </a:t>
            </a:r>
            <a:r>
              <a:rPr lang="ru-RU" sz="2000" dirty="0" err="1"/>
              <a:t>тривалості</a:t>
            </a:r>
            <a:r>
              <a:rPr lang="ru-RU" sz="2000" dirty="0"/>
              <a:t> та </a:t>
            </a:r>
            <a:r>
              <a:rPr lang="ru-RU" sz="2000" dirty="0" err="1"/>
              <a:t>тяжкості</a:t>
            </a:r>
            <a:r>
              <a:rPr lang="ru-RU" sz="2000" dirty="0"/>
              <a:t> </a:t>
            </a:r>
            <a:r>
              <a:rPr lang="ru-RU" sz="2000" dirty="0" err="1"/>
              <a:t>перебігу</a:t>
            </a:r>
            <a:r>
              <a:rPr lang="ru-RU" sz="2000" dirty="0"/>
              <a:t>. </a:t>
            </a:r>
            <a:r>
              <a:rPr lang="ru-RU" sz="2000" dirty="0" err="1"/>
              <a:t>Спочатку</a:t>
            </a:r>
            <a:r>
              <a:rPr lang="ru-RU" sz="2000" dirty="0"/>
              <a:t> </a:t>
            </a:r>
            <a:r>
              <a:rPr lang="ru-RU" sz="2000" dirty="0" err="1"/>
              <a:t>змін</a:t>
            </a:r>
            <a:r>
              <a:rPr lang="ru-RU" sz="2000" dirty="0"/>
              <a:t> </a:t>
            </a:r>
            <a:r>
              <a:rPr lang="ru-RU" sz="2000" dirty="0" err="1"/>
              <a:t>немає</a:t>
            </a:r>
            <a:r>
              <a:rPr lang="ru-RU" sz="2000" dirty="0"/>
              <a:t>. </a:t>
            </a:r>
            <a:r>
              <a:rPr lang="ru-RU" sz="2000" dirty="0" err="1"/>
              <a:t>Потім</a:t>
            </a:r>
            <a:r>
              <a:rPr lang="ru-RU" sz="2000" dirty="0"/>
              <a:t> </a:t>
            </a:r>
            <a:r>
              <a:rPr lang="ru-RU" sz="2000" dirty="0" err="1"/>
              <a:t>збільшення</a:t>
            </a:r>
            <a:r>
              <a:rPr lang="ru-RU" sz="2000" dirty="0"/>
              <a:t> </a:t>
            </a:r>
            <a:r>
              <a:rPr lang="ru-RU" sz="2000" dirty="0" err="1"/>
              <a:t>розмірів</a:t>
            </a:r>
            <a:r>
              <a:rPr lang="ru-RU" sz="2000" dirty="0"/>
              <a:t>, </a:t>
            </a:r>
            <a:r>
              <a:rPr lang="ru-RU" sz="2000" dirty="0" err="1"/>
              <a:t>закруглення</a:t>
            </a:r>
            <a:r>
              <a:rPr lang="ru-RU" sz="2000" dirty="0"/>
              <a:t> </a:t>
            </a:r>
            <a:r>
              <a:rPr lang="ru-RU" sz="2000" dirty="0" err="1"/>
              <a:t>країв</a:t>
            </a:r>
            <a:r>
              <a:rPr lang="ru-RU" sz="2000" dirty="0"/>
              <a:t>. </a:t>
            </a:r>
            <a:r>
              <a:rPr lang="ru-RU" sz="2000" dirty="0" err="1"/>
              <a:t>Потім</a:t>
            </a:r>
            <a:r>
              <a:rPr lang="ru-RU" sz="2000" dirty="0"/>
              <a:t> </a:t>
            </a:r>
            <a:r>
              <a:rPr lang="ru-RU" sz="2000" dirty="0" err="1"/>
              <a:t>підвищення</a:t>
            </a:r>
            <a:r>
              <a:rPr lang="ru-RU" sz="2000" dirty="0"/>
              <a:t> </a:t>
            </a:r>
            <a:r>
              <a:rPr lang="ru-RU" sz="2000" dirty="0" err="1"/>
              <a:t>ехогенності</a:t>
            </a:r>
            <a:r>
              <a:rPr lang="ru-RU" sz="2000" dirty="0"/>
              <a:t> за </a:t>
            </a:r>
            <a:r>
              <a:rPr lang="ru-RU" sz="2000" dirty="0" err="1"/>
              <a:t>рахунок</a:t>
            </a:r>
            <a:r>
              <a:rPr lang="ru-RU" sz="2000" dirty="0"/>
              <a:t> </a:t>
            </a:r>
            <a:r>
              <a:rPr lang="ru-RU" sz="2000" dirty="0" err="1"/>
              <a:t>фіброзу</a:t>
            </a:r>
            <a:r>
              <a:rPr lang="ru-RU" sz="2000" dirty="0"/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18782" y="388190"/>
            <a:ext cx="116633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Гепатит</a:t>
            </a:r>
            <a:r>
              <a:rPr lang="ru-RU" dirty="0"/>
              <a:t> –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гостре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хронічне</a:t>
            </a:r>
            <a:r>
              <a:rPr lang="ru-RU" dirty="0"/>
              <a:t> </a:t>
            </a:r>
            <a:r>
              <a:rPr lang="ru-RU" dirty="0" err="1"/>
              <a:t>захворювання</a:t>
            </a:r>
            <a:r>
              <a:rPr lang="ru-RU" dirty="0"/>
              <a:t> </a:t>
            </a:r>
            <a:r>
              <a:rPr lang="ru-RU" dirty="0" err="1"/>
              <a:t>печінки</a:t>
            </a:r>
            <a:r>
              <a:rPr lang="ru-RU" dirty="0"/>
              <a:t>, яке </a:t>
            </a:r>
            <a:r>
              <a:rPr lang="ru-RU" dirty="0" err="1"/>
              <a:t>характеризується</a:t>
            </a:r>
            <a:r>
              <a:rPr lang="ru-RU" dirty="0"/>
              <a:t> </a:t>
            </a:r>
            <a:r>
              <a:rPr lang="ru-RU" dirty="0" err="1"/>
              <a:t>ексудативним</a:t>
            </a:r>
            <a:r>
              <a:rPr lang="ru-RU" dirty="0"/>
              <a:t> і </a:t>
            </a:r>
            <a:r>
              <a:rPr lang="ru-RU" dirty="0" err="1"/>
              <a:t>проліферативними</a:t>
            </a:r>
            <a:r>
              <a:rPr lang="ru-RU" dirty="0"/>
              <a:t> </a:t>
            </a:r>
            <a:r>
              <a:rPr lang="ru-RU" dirty="0" err="1"/>
              <a:t>змінами</a:t>
            </a:r>
            <a:r>
              <a:rPr lang="ru-RU" dirty="0"/>
              <a:t> в </a:t>
            </a:r>
            <a:r>
              <a:rPr lang="ru-RU" dirty="0" err="1"/>
              <a:t>стромі</a:t>
            </a:r>
            <a:r>
              <a:rPr lang="ru-RU" dirty="0"/>
              <a:t> і </a:t>
            </a:r>
            <a:r>
              <a:rPr lang="ru-RU" dirty="0" err="1"/>
              <a:t>паренхімі</a:t>
            </a:r>
            <a:r>
              <a:rPr lang="ru-RU" dirty="0"/>
              <a:t> </a:t>
            </a:r>
            <a:r>
              <a:rPr lang="ru-RU" dirty="0" err="1"/>
              <a:t>печінки</a:t>
            </a:r>
            <a:r>
              <a:rPr lang="ru-RU" dirty="0"/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8795" y="1030853"/>
            <a:ext cx="113264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Гепатит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бути </a:t>
            </a:r>
            <a:r>
              <a:rPr lang="ru-RU" dirty="0" err="1"/>
              <a:t>викликаний</a:t>
            </a:r>
            <a:r>
              <a:rPr lang="ru-RU" dirty="0"/>
              <a:t> </a:t>
            </a:r>
            <a:r>
              <a:rPr lang="ru-RU" dirty="0" err="1"/>
              <a:t>вірусами</a:t>
            </a:r>
            <a:r>
              <a:rPr lang="ru-RU" dirty="0"/>
              <a:t> (гепатит А, В і С, </a:t>
            </a:r>
            <a:r>
              <a:rPr lang="ru-RU" dirty="0" err="1"/>
              <a:t>цитомегаловірус</a:t>
            </a:r>
            <a:r>
              <a:rPr lang="ru-RU" dirty="0"/>
              <a:t>, </a:t>
            </a:r>
            <a:r>
              <a:rPr lang="ru-RU" dirty="0" err="1"/>
              <a:t>Епштейна-Барра</a:t>
            </a:r>
            <a:r>
              <a:rPr lang="ru-RU" dirty="0"/>
              <a:t>), бути </a:t>
            </a:r>
            <a:r>
              <a:rPr lang="ru-RU" dirty="0" err="1"/>
              <a:t>токсичної</a:t>
            </a:r>
            <a:r>
              <a:rPr lang="ru-RU" dirty="0"/>
              <a:t> </a:t>
            </a:r>
            <a:r>
              <a:rPr lang="ru-RU" dirty="0" err="1"/>
              <a:t>природи</a:t>
            </a:r>
            <a:r>
              <a:rPr lang="ru-RU" dirty="0"/>
              <a:t> (алкоголь, </a:t>
            </a:r>
            <a:r>
              <a:rPr lang="ru-RU" dirty="0" err="1"/>
              <a:t>гепатотропні</a:t>
            </a:r>
            <a:r>
              <a:rPr lang="ru-RU" dirty="0"/>
              <a:t> </a:t>
            </a:r>
            <a:r>
              <a:rPr lang="ru-RU" dirty="0" err="1"/>
              <a:t>речовини</a:t>
            </a:r>
            <a:r>
              <a:rPr lang="ru-RU" dirty="0"/>
              <a:t>, </a:t>
            </a:r>
            <a:r>
              <a:rPr lang="ru-RU" dirty="0" err="1"/>
              <a:t>отрути</a:t>
            </a:r>
            <a:r>
              <a:rPr lang="ru-RU" dirty="0"/>
              <a:t>). </a:t>
            </a:r>
            <a:r>
              <a:rPr lang="ru-RU" dirty="0" err="1"/>
              <a:t>Хронічний</a:t>
            </a:r>
            <a:r>
              <a:rPr lang="ru-RU" dirty="0"/>
              <a:t> гепатит </a:t>
            </a:r>
            <a:r>
              <a:rPr lang="ru-RU" dirty="0" err="1"/>
              <a:t>частіше</a:t>
            </a:r>
            <a:r>
              <a:rPr lang="ru-RU" dirty="0"/>
              <a:t> </a:t>
            </a:r>
            <a:r>
              <a:rPr lang="ru-RU" dirty="0" err="1"/>
              <a:t>розвивається</a:t>
            </a:r>
            <a:r>
              <a:rPr lang="ru-RU" dirty="0"/>
              <a:t> без </a:t>
            </a:r>
            <a:r>
              <a:rPr lang="ru-RU" dirty="0" err="1"/>
              <a:t>жовтяниці</a:t>
            </a:r>
            <a:r>
              <a:rPr lang="ru-RU" dirty="0"/>
              <a:t> і </a:t>
            </a:r>
            <a:r>
              <a:rPr lang="ru-RU" dirty="0" err="1"/>
              <a:t>нерідко</a:t>
            </a:r>
            <a:r>
              <a:rPr lang="ru-RU" dirty="0"/>
              <a:t> </a:t>
            </a:r>
            <a:r>
              <a:rPr lang="ru-RU" dirty="0" err="1"/>
              <a:t>призводить</a:t>
            </a:r>
            <a:r>
              <a:rPr lang="ru-RU" dirty="0"/>
              <a:t> до </a:t>
            </a:r>
            <a:r>
              <a:rPr lang="ru-RU" dirty="0" err="1"/>
              <a:t>розвитку</a:t>
            </a:r>
            <a:r>
              <a:rPr lang="ru-RU" dirty="0"/>
              <a:t> </a:t>
            </a:r>
            <a:r>
              <a:rPr lang="ru-RU" dirty="0" err="1"/>
              <a:t>фіброзу</a:t>
            </a:r>
            <a:r>
              <a:rPr lang="ru-RU" dirty="0"/>
              <a:t>.</a:t>
            </a:r>
          </a:p>
        </p:txBody>
      </p:sp>
      <p:pic>
        <p:nvPicPr>
          <p:cNvPr id="47106" name="Picture 2" descr="Эхограмма печени ребенка с хроническим гепатитом В (минимальная степень активности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584249" y="1677183"/>
            <a:ext cx="2272615" cy="1980421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9109497" y="3657603"/>
            <a:ext cx="32262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err="1"/>
              <a:t>Ехограма</a:t>
            </a:r>
            <a:r>
              <a:rPr lang="ru-RU" sz="1200" dirty="0"/>
              <a:t> </a:t>
            </a:r>
            <a:r>
              <a:rPr lang="ru-RU" sz="1200" dirty="0" err="1"/>
              <a:t>печінки</a:t>
            </a:r>
            <a:r>
              <a:rPr lang="ru-RU" sz="1200" dirty="0"/>
              <a:t> </a:t>
            </a:r>
            <a:r>
              <a:rPr lang="ru-RU" sz="1200" dirty="0" err="1"/>
              <a:t>дитини</a:t>
            </a:r>
            <a:r>
              <a:rPr lang="ru-RU" sz="1200" dirty="0"/>
              <a:t> з </a:t>
            </a:r>
            <a:r>
              <a:rPr lang="ru-RU" sz="1200" dirty="0" err="1"/>
              <a:t>хронічним</a:t>
            </a:r>
            <a:r>
              <a:rPr lang="ru-RU" sz="1200" dirty="0"/>
              <a:t> гепатитом В (</a:t>
            </a:r>
            <a:r>
              <a:rPr lang="ru-RU" sz="1200" dirty="0" err="1"/>
              <a:t>мінімальна</a:t>
            </a:r>
            <a:r>
              <a:rPr lang="ru-RU" sz="1200" dirty="0"/>
              <a:t> </a:t>
            </a:r>
            <a:r>
              <a:rPr lang="ru-RU" sz="1200" dirty="0" err="1"/>
              <a:t>ступінь</a:t>
            </a:r>
            <a:r>
              <a:rPr lang="ru-RU" sz="1200" dirty="0"/>
              <a:t> </a:t>
            </a:r>
            <a:r>
              <a:rPr lang="ru-RU" sz="1200" dirty="0" err="1"/>
              <a:t>активності</a:t>
            </a:r>
            <a:r>
              <a:rPr lang="ru-RU" sz="1200" dirty="0"/>
              <a:t>).</a:t>
            </a:r>
          </a:p>
        </p:txBody>
      </p:sp>
      <p:pic>
        <p:nvPicPr>
          <p:cNvPr id="47108" name="Picture 4" descr="Эхограмма печени ребенка с хроническим вирусным гепатитом дельта (высокая степень активности, выраженный фиброз), линейный датчик 10-14 МГц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642700" y="4235573"/>
            <a:ext cx="2179741" cy="1899489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9014606" y="6108156"/>
            <a:ext cx="3177396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200" dirty="0" err="1"/>
              <a:t>Ехограма</a:t>
            </a:r>
            <a:r>
              <a:rPr lang="ru-RU" sz="1200" dirty="0"/>
              <a:t> </a:t>
            </a:r>
            <a:r>
              <a:rPr lang="ru-RU" sz="1200" dirty="0" err="1"/>
              <a:t>печінки</a:t>
            </a:r>
            <a:r>
              <a:rPr lang="ru-RU" sz="1200" dirty="0"/>
              <a:t> </a:t>
            </a:r>
            <a:r>
              <a:rPr lang="ru-RU" sz="1200" dirty="0" err="1"/>
              <a:t>дитини</a:t>
            </a:r>
            <a:r>
              <a:rPr lang="ru-RU" sz="1200" dirty="0"/>
              <a:t> з </a:t>
            </a:r>
            <a:r>
              <a:rPr lang="ru-RU" sz="1200" dirty="0" err="1"/>
              <a:t>хронічним</a:t>
            </a:r>
            <a:r>
              <a:rPr lang="ru-RU" sz="1200" dirty="0"/>
              <a:t> </a:t>
            </a:r>
            <a:r>
              <a:rPr lang="ru-RU" sz="1200" dirty="0" err="1"/>
              <a:t>вірусним</a:t>
            </a:r>
            <a:r>
              <a:rPr lang="ru-RU" sz="1200" dirty="0"/>
              <a:t> гепатитом дельта (</a:t>
            </a:r>
            <a:r>
              <a:rPr lang="ru-RU" sz="1200" dirty="0" err="1"/>
              <a:t>висока</a:t>
            </a:r>
            <a:r>
              <a:rPr lang="ru-RU" sz="1200" dirty="0"/>
              <a:t> </a:t>
            </a:r>
            <a:r>
              <a:rPr lang="ru-RU" sz="1200" dirty="0" err="1"/>
              <a:t>ступінь</a:t>
            </a:r>
            <a:r>
              <a:rPr lang="ru-RU" sz="1200" dirty="0"/>
              <a:t> </a:t>
            </a:r>
            <a:r>
              <a:rPr lang="ru-RU" sz="1200" dirty="0" err="1"/>
              <a:t>активності</a:t>
            </a:r>
            <a:r>
              <a:rPr lang="ru-RU" sz="1200" dirty="0"/>
              <a:t>, </a:t>
            </a:r>
            <a:r>
              <a:rPr lang="ru-RU" sz="1200" dirty="0" err="1"/>
              <a:t>виражений</a:t>
            </a:r>
            <a:r>
              <a:rPr lang="ru-RU" sz="1200" dirty="0"/>
              <a:t> </a:t>
            </a:r>
            <a:r>
              <a:rPr lang="ru-RU" sz="1200" dirty="0" err="1"/>
              <a:t>фіброз</a:t>
            </a:r>
            <a:r>
              <a:rPr lang="ru-RU" sz="1200" dirty="0"/>
              <a:t>).</a:t>
            </a:r>
          </a:p>
        </p:txBody>
      </p:sp>
      <p:pic>
        <p:nvPicPr>
          <p:cNvPr id="47109" name="Picture 5" descr="C:\Users\Дом\Desktop\работа Юля\медин\моя практика\лу в печени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403167" y="1794195"/>
            <a:ext cx="2179740" cy="3258687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6754483" y="5124095"/>
            <a:ext cx="1785668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200" dirty="0" err="1"/>
              <a:t>лімфовузли</a:t>
            </a:r>
            <a:r>
              <a:rPr lang="ru-RU" sz="1200" dirty="0"/>
              <a:t> (</a:t>
            </a:r>
            <a:r>
              <a:rPr lang="ru-RU" sz="1200" dirty="0" err="1"/>
              <a:t>стрілки</a:t>
            </a:r>
            <a:r>
              <a:rPr lang="ru-RU" sz="1200" dirty="0"/>
              <a:t>) в воротах </a:t>
            </a:r>
            <a:r>
              <a:rPr lang="ru-RU" sz="1200" dirty="0" err="1"/>
              <a:t>печінки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67818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4875" y="83057"/>
            <a:ext cx="105501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err="1">
                <a:solidFill>
                  <a:srgbClr val="FFFF00"/>
                </a:solidFill>
              </a:rPr>
              <a:t>Дифузні</a:t>
            </a:r>
            <a:r>
              <a:rPr lang="ru-RU" sz="2400" dirty="0">
                <a:solidFill>
                  <a:srgbClr val="FFFF00"/>
                </a:solidFill>
              </a:rPr>
              <a:t> </a:t>
            </a:r>
            <a:r>
              <a:rPr lang="ru-RU" sz="2400" dirty="0" err="1">
                <a:solidFill>
                  <a:srgbClr val="FFFF00"/>
                </a:solidFill>
              </a:rPr>
              <a:t>захворювання</a:t>
            </a:r>
            <a:r>
              <a:rPr lang="ru-RU" sz="2400" dirty="0">
                <a:solidFill>
                  <a:srgbClr val="FFFF00"/>
                </a:solidFill>
              </a:rPr>
              <a:t> </a:t>
            </a:r>
            <a:r>
              <a:rPr lang="ru-RU" sz="2400" dirty="0" err="1">
                <a:solidFill>
                  <a:srgbClr val="FFFF00"/>
                </a:solidFill>
              </a:rPr>
              <a:t>печінки</a:t>
            </a:r>
            <a:r>
              <a:rPr lang="ru-RU" sz="2400" dirty="0">
                <a:solidFill>
                  <a:srgbClr val="FFFF00"/>
                </a:solidFill>
              </a:rPr>
              <a:t>. Гепатит.</a:t>
            </a:r>
            <a:endParaRPr lang="ru-RU" sz="2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4815" y="689634"/>
            <a:ext cx="3077004" cy="273405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669549" y="3519579"/>
            <a:ext cx="338155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Гепатит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: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розміри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печінки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збільшені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за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рахунок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лівої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частки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щільність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в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порівнянні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з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селезінкою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однакова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(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ознаки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жирового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гепатозу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),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вільний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випіт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в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біляпечінковому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просторі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(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сині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стрілки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).</a:t>
            </a:r>
            <a:endParaRPr lang="ru-RU" sz="1600" dirty="0"/>
          </a:p>
        </p:txBody>
      </p:sp>
      <p:pic>
        <p:nvPicPr>
          <p:cNvPr id="5" name="Объект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8836" y="689634"/>
            <a:ext cx="5195979" cy="574229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800051" y="5855677"/>
            <a:ext cx="19353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solidFill>
                  <a:srgbClr val="FFFF00"/>
                </a:solidFill>
              </a:rPr>
              <a:t>Варікси</a:t>
            </a:r>
            <a:r>
              <a:rPr lang="ru-RU" dirty="0">
                <a:solidFill>
                  <a:srgbClr val="FFFF00"/>
                </a:solidFill>
              </a:rPr>
              <a:t> (</a:t>
            </a:r>
            <a:r>
              <a:rPr lang="ru-RU" dirty="0" err="1">
                <a:solidFill>
                  <a:srgbClr val="FFFF00"/>
                </a:solidFill>
              </a:rPr>
              <a:t>стрілки</a:t>
            </a:r>
            <a:r>
              <a:rPr lang="ru-RU" dirty="0">
                <a:solidFill>
                  <a:srgbClr val="FFFF00"/>
                </a:solidFill>
              </a:rPr>
              <a:t>)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94891" y="819509"/>
            <a:ext cx="379562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На КТ і МРТ картина </a:t>
            </a:r>
            <a:r>
              <a:rPr lang="ru-RU" dirty="0" err="1"/>
              <a:t>неспецифічна</a:t>
            </a:r>
            <a:r>
              <a:rPr lang="ru-RU" dirty="0"/>
              <a:t>. </a:t>
            </a:r>
            <a:r>
              <a:rPr lang="ru-RU" dirty="0" err="1"/>
              <a:t>Спостерігається</a:t>
            </a:r>
            <a:r>
              <a:rPr lang="ru-RU" dirty="0"/>
              <a:t> </a:t>
            </a:r>
            <a:r>
              <a:rPr lang="ru-RU" dirty="0" err="1"/>
              <a:t>збільшення</a:t>
            </a:r>
            <a:r>
              <a:rPr lang="ru-RU" dirty="0"/>
              <a:t> </a:t>
            </a:r>
            <a:r>
              <a:rPr lang="ru-RU" dirty="0" err="1"/>
              <a:t>розмірів</a:t>
            </a:r>
            <a:r>
              <a:rPr lang="ru-RU" dirty="0"/>
              <a:t> </a:t>
            </a:r>
            <a:r>
              <a:rPr lang="ru-RU" dirty="0" err="1"/>
              <a:t>печінки</a:t>
            </a:r>
            <a:r>
              <a:rPr lang="ru-RU" dirty="0"/>
              <a:t>. </a:t>
            </a:r>
            <a:r>
              <a:rPr lang="ru-RU" dirty="0" err="1"/>
              <a:t>Може</a:t>
            </a:r>
            <a:r>
              <a:rPr lang="ru-RU" dirty="0"/>
              <a:t> бути </a:t>
            </a:r>
            <a:r>
              <a:rPr lang="ru-RU" dirty="0" err="1"/>
              <a:t>збільшення</a:t>
            </a:r>
            <a:r>
              <a:rPr lang="ru-RU" dirty="0"/>
              <a:t> </a:t>
            </a:r>
            <a:r>
              <a:rPr lang="ru-RU" dirty="0" err="1"/>
              <a:t>лімфовузлів</a:t>
            </a:r>
            <a:r>
              <a:rPr lang="ru-RU" dirty="0"/>
              <a:t> в воротах </a:t>
            </a:r>
            <a:r>
              <a:rPr lang="ru-RU" dirty="0" err="1"/>
              <a:t>печінки</a:t>
            </a:r>
            <a:r>
              <a:rPr lang="ru-RU" dirty="0"/>
              <a:t> (</a:t>
            </a:r>
            <a:r>
              <a:rPr lang="ru-RU" dirty="0" err="1"/>
              <a:t>частіше</a:t>
            </a:r>
            <a:r>
              <a:rPr lang="ru-RU" dirty="0"/>
              <a:t> при </a:t>
            </a:r>
            <a:r>
              <a:rPr lang="ru-RU" dirty="0" err="1"/>
              <a:t>гепатиті</a:t>
            </a:r>
            <a:r>
              <a:rPr lang="ru-RU" dirty="0"/>
              <a:t> С).</a:t>
            </a:r>
          </a:p>
          <a:p>
            <a:r>
              <a:rPr lang="ru-RU" dirty="0"/>
              <a:t>        На </a:t>
            </a:r>
            <a:r>
              <a:rPr lang="ru-RU" dirty="0">
                <a:solidFill>
                  <a:srgbClr val="FFFF00"/>
                </a:solidFill>
              </a:rPr>
              <a:t>КТ </a:t>
            </a:r>
            <a:r>
              <a:rPr lang="ru-RU" dirty="0" err="1"/>
              <a:t>відзначається</a:t>
            </a:r>
            <a:r>
              <a:rPr lang="ru-RU" dirty="0"/>
              <a:t> </a:t>
            </a:r>
            <a:r>
              <a:rPr lang="ru-RU" dirty="0" err="1"/>
              <a:t>деяке</a:t>
            </a:r>
            <a:r>
              <a:rPr lang="ru-RU" dirty="0"/>
              <a:t> </a:t>
            </a:r>
            <a:r>
              <a:rPr lang="ru-RU" dirty="0" err="1"/>
              <a:t>зниження</a:t>
            </a:r>
            <a:r>
              <a:rPr lang="ru-RU" dirty="0"/>
              <a:t> </a:t>
            </a:r>
            <a:r>
              <a:rPr lang="ru-RU" dirty="0" err="1"/>
              <a:t>щільності</a:t>
            </a:r>
            <a:r>
              <a:rPr lang="ru-RU" dirty="0"/>
              <a:t> (до + 38 ° ЄП). </a:t>
            </a:r>
            <a:r>
              <a:rPr lang="ru-RU" dirty="0" err="1"/>
              <a:t>Обов'язково</a:t>
            </a:r>
            <a:r>
              <a:rPr lang="ru-RU" dirty="0"/>
              <a:t> КТ-</a:t>
            </a:r>
            <a:r>
              <a:rPr lang="ru-RU" dirty="0" err="1"/>
              <a:t>посилення</a:t>
            </a:r>
            <a:r>
              <a:rPr lang="ru-RU" dirty="0"/>
              <a:t> для </a:t>
            </a:r>
            <a:r>
              <a:rPr lang="ru-RU" dirty="0" err="1"/>
              <a:t>виключення</a:t>
            </a:r>
            <a:r>
              <a:rPr lang="ru-RU" dirty="0"/>
              <a:t> </a:t>
            </a:r>
            <a:r>
              <a:rPr lang="en-US" dirty="0"/>
              <a:t>CR.</a:t>
            </a:r>
          </a:p>
          <a:p>
            <a:endParaRPr lang="en-US" dirty="0"/>
          </a:p>
          <a:p>
            <a:r>
              <a:rPr lang="en-US" dirty="0"/>
              <a:t>        </a:t>
            </a:r>
            <a:r>
              <a:rPr lang="ru-RU" dirty="0"/>
              <a:t>На </a:t>
            </a:r>
            <a:r>
              <a:rPr lang="ru-RU" dirty="0">
                <a:solidFill>
                  <a:srgbClr val="FFFF00"/>
                </a:solidFill>
              </a:rPr>
              <a:t>МРТ</a:t>
            </a:r>
            <a:r>
              <a:rPr lang="ru-RU" dirty="0"/>
              <a:t> </a:t>
            </a:r>
            <a:r>
              <a:rPr lang="ru-RU" dirty="0" err="1"/>
              <a:t>підвищення</a:t>
            </a:r>
            <a:r>
              <a:rPr lang="ru-RU" dirty="0"/>
              <a:t> сигналу на Т2-ВИ і </a:t>
            </a:r>
            <a:r>
              <a:rPr lang="ru-RU" dirty="0" err="1"/>
              <a:t>зниження</a:t>
            </a:r>
            <a:r>
              <a:rPr lang="ru-RU" dirty="0"/>
              <a:t> на Т1ВИ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806827" y="66679"/>
            <a:ext cx="8385175" cy="690563"/>
          </a:xfrm>
        </p:spPr>
        <p:txBody>
          <a:bodyPr/>
          <a:lstStyle/>
          <a:p>
            <a:r>
              <a:rPr lang="ru-RU" sz="2800" b="1" dirty="0" err="1">
                <a:solidFill>
                  <a:srgbClr val="FFFF00"/>
                </a:solidFill>
              </a:rPr>
              <a:t>Дифузні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захворювання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печінки</a:t>
            </a:r>
            <a:r>
              <a:rPr lang="ru-RU" sz="2800" b="1" dirty="0">
                <a:solidFill>
                  <a:srgbClr val="FFFF00"/>
                </a:solidFill>
              </a:rPr>
              <a:t>. Гепатит.</a:t>
            </a:r>
            <a:endParaRPr lang="uk-UA" sz="28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4294967295"/>
          </p:nvPr>
        </p:nvSpPr>
        <p:spPr>
          <a:xfrm>
            <a:off x="258794" y="635513"/>
            <a:ext cx="3384551" cy="48101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b="1" dirty="0" err="1">
                <a:solidFill>
                  <a:srgbClr val="FFFF00"/>
                </a:solidFill>
              </a:rPr>
              <a:t>Гепатобілісцінтіграфія</a:t>
            </a:r>
            <a:endParaRPr lang="ru-RU" sz="1600" b="1" dirty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ru-RU" sz="1600" b="1" dirty="0" err="1"/>
              <a:t>Вивчає</a:t>
            </a:r>
            <a:r>
              <a:rPr lang="ru-RU" sz="1600" b="1" dirty="0"/>
              <a:t> </a:t>
            </a:r>
            <a:r>
              <a:rPr lang="ru-RU" sz="1600" b="1" dirty="0" err="1"/>
              <a:t>функцію</a:t>
            </a:r>
            <a:r>
              <a:rPr lang="ru-RU" sz="1600" b="1" dirty="0"/>
              <a:t> </a:t>
            </a:r>
            <a:r>
              <a:rPr lang="ru-RU" sz="1600" b="1" dirty="0" err="1"/>
              <a:t>печінки</a:t>
            </a:r>
            <a:r>
              <a:rPr lang="ru-RU" sz="1600" b="1" dirty="0"/>
              <a:t>:</a:t>
            </a:r>
          </a:p>
          <a:p>
            <a:pPr marL="0" indent="0">
              <a:buNone/>
            </a:pPr>
            <a:r>
              <a:rPr lang="ru-RU" sz="1600" b="1" dirty="0"/>
              <a:t>-</a:t>
            </a:r>
            <a:r>
              <a:rPr lang="ru-RU" sz="1600" b="1" dirty="0" err="1"/>
              <a:t>жовчовиділення</a:t>
            </a:r>
            <a:r>
              <a:rPr lang="ru-RU" sz="1600" b="1" dirty="0"/>
              <a:t>;</a:t>
            </a:r>
          </a:p>
          <a:p>
            <a:pPr marL="0" indent="0">
              <a:buNone/>
            </a:pPr>
            <a:r>
              <a:rPr lang="ru-RU" sz="1600" b="1" dirty="0"/>
              <a:t>-</a:t>
            </a:r>
            <a:r>
              <a:rPr lang="ru-RU" sz="1600" b="1" dirty="0" err="1"/>
              <a:t>венозний</a:t>
            </a:r>
            <a:r>
              <a:rPr lang="ru-RU" sz="1600" b="1" dirty="0"/>
              <a:t> </a:t>
            </a:r>
            <a:r>
              <a:rPr lang="ru-RU" sz="1600" b="1" dirty="0" err="1"/>
              <a:t>кровотік</a:t>
            </a:r>
            <a:r>
              <a:rPr lang="ru-RU" sz="1600" b="1" dirty="0"/>
              <a:t>;</a:t>
            </a:r>
          </a:p>
          <a:p>
            <a:pPr marL="0" indent="0">
              <a:buNone/>
            </a:pPr>
            <a:r>
              <a:rPr lang="ru-RU" sz="1600" b="1" dirty="0"/>
              <a:t>-</a:t>
            </a:r>
            <a:r>
              <a:rPr lang="ru-RU" sz="1600" b="1" dirty="0" err="1"/>
              <a:t>артеріальний</a:t>
            </a:r>
            <a:r>
              <a:rPr lang="ru-RU" sz="1600" b="1" dirty="0"/>
              <a:t> </a:t>
            </a:r>
            <a:r>
              <a:rPr lang="ru-RU" sz="1600" b="1" dirty="0" err="1"/>
              <a:t>кровотік</a:t>
            </a:r>
            <a:r>
              <a:rPr lang="ru-RU" sz="1600" b="1" dirty="0"/>
              <a:t>;</a:t>
            </a:r>
          </a:p>
          <a:p>
            <a:pPr marL="0" indent="0">
              <a:buNone/>
            </a:pPr>
            <a:r>
              <a:rPr lang="ru-RU" sz="1600" b="1" dirty="0"/>
              <a:t>-</a:t>
            </a:r>
            <a:r>
              <a:rPr lang="ru-RU" sz="1600" b="1" dirty="0" err="1"/>
              <a:t>динамічне</a:t>
            </a:r>
            <a:r>
              <a:rPr lang="ru-RU" sz="1600" b="1" dirty="0"/>
              <a:t> </a:t>
            </a:r>
            <a:r>
              <a:rPr lang="ru-RU" sz="1600" b="1" dirty="0" err="1"/>
              <a:t>спостереження</a:t>
            </a:r>
            <a:r>
              <a:rPr lang="ru-RU" sz="1600" b="1" dirty="0"/>
              <a:t> за </a:t>
            </a:r>
            <a:r>
              <a:rPr lang="ru-RU" sz="1600" b="1" dirty="0" err="1"/>
              <a:t>поглинальною</a:t>
            </a:r>
            <a:r>
              <a:rPr lang="ru-RU" sz="1600" b="1" dirty="0"/>
              <a:t> і </a:t>
            </a:r>
            <a:r>
              <a:rPr lang="ru-RU" sz="1600" b="1" dirty="0" err="1"/>
              <a:t>видільною</a:t>
            </a:r>
            <a:r>
              <a:rPr lang="ru-RU" sz="1600" b="1" dirty="0"/>
              <a:t> ф-</a:t>
            </a:r>
            <a:r>
              <a:rPr lang="ru-RU" sz="1600" b="1" dirty="0" err="1"/>
              <a:t>цією</a:t>
            </a:r>
            <a:r>
              <a:rPr lang="ru-RU" sz="1600" b="1" dirty="0"/>
              <a:t> </a:t>
            </a:r>
            <a:r>
              <a:rPr lang="ru-RU" sz="1600" b="1" dirty="0" err="1"/>
              <a:t>печінки</a:t>
            </a:r>
            <a:r>
              <a:rPr lang="ru-RU" sz="1600" b="1" dirty="0"/>
              <a:t> і </a:t>
            </a:r>
            <a:r>
              <a:rPr lang="ru-RU" sz="1600" b="1" dirty="0" err="1"/>
              <a:t>жовчного</a:t>
            </a:r>
            <a:r>
              <a:rPr lang="ru-RU" sz="1600" b="1" dirty="0"/>
              <a:t> </a:t>
            </a:r>
            <a:r>
              <a:rPr lang="ru-RU" sz="1600" b="1" dirty="0" err="1"/>
              <a:t>міхура</a:t>
            </a:r>
            <a:r>
              <a:rPr lang="ru-RU" sz="1600" b="1" dirty="0"/>
              <a:t>;</a:t>
            </a:r>
          </a:p>
          <a:p>
            <a:pPr marL="0" indent="0">
              <a:buNone/>
            </a:pPr>
            <a:r>
              <a:rPr lang="ru-RU" sz="1600" b="1" dirty="0"/>
              <a:t>- </a:t>
            </a:r>
            <a:r>
              <a:rPr lang="ru-RU" sz="1600" b="1" dirty="0" err="1"/>
              <a:t>визначення</a:t>
            </a:r>
            <a:r>
              <a:rPr lang="ru-RU" sz="1600" b="1" dirty="0"/>
              <a:t> </a:t>
            </a:r>
            <a:r>
              <a:rPr lang="ru-RU" sz="1600" b="1" dirty="0" err="1"/>
              <a:t>ефективності</a:t>
            </a:r>
            <a:r>
              <a:rPr lang="ru-RU" sz="1600" b="1" dirty="0"/>
              <a:t> </a:t>
            </a:r>
            <a:r>
              <a:rPr lang="ru-RU" sz="1600" b="1" dirty="0" err="1"/>
              <a:t>лікування</a:t>
            </a:r>
            <a:r>
              <a:rPr lang="ru-RU" sz="1600" b="1" dirty="0"/>
              <a:t> </a:t>
            </a:r>
            <a:r>
              <a:rPr lang="ru-RU" sz="1600" b="1" dirty="0" err="1"/>
              <a:t>лікарськими</a:t>
            </a:r>
            <a:r>
              <a:rPr lang="ru-RU" sz="1600" b="1" dirty="0"/>
              <a:t> препаратами.</a:t>
            </a:r>
            <a:endParaRPr lang="ru-RU" dirty="0">
              <a:solidFill>
                <a:srgbClr val="FFFF00"/>
              </a:solidFill>
            </a:endParaRP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uk-UA" dirty="0">
              <a:solidFill>
                <a:srgbClr val="FFFF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2365" y="838706"/>
            <a:ext cx="3402923" cy="313213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48284" y="4291914"/>
            <a:ext cx="371526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>
                <a:solidFill>
                  <a:srgbClr val="FFFF00"/>
                </a:solidFill>
              </a:rPr>
              <a:t>Сканограма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печінки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/>
              <a:t>при </a:t>
            </a:r>
            <a:r>
              <a:rPr lang="ru-RU" dirty="0" err="1"/>
              <a:t>хронічному</a:t>
            </a:r>
            <a:r>
              <a:rPr lang="ru-RU" dirty="0"/>
              <a:t> активному </a:t>
            </a:r>
            <a:r>
              <a:rPr lang="ru-RU" dirty="0" err="1"/>
              <a:t>гепатиті</a:t>
            </a:r>
            <a:r>
              <a:rPr lang="ru-RU" dirty="0"/>
              <a:t>: </a:t>
            </a:r>
            <a:r>
              <a:rPr lang="ru-RU" dirty="0" err="1"/>
              <a:t>печінка</a:t>
            </a:r>
            <a:r>
              <a:rPr lang="ru-RU" dirty="0"/>
              <a:t> </a:t>
            </a:r>
            <a:r>
              <a:rPr lang="ru-RU" dirty="0" err="1"/>
              <a:t>збільшена</a:t>
            </a:r>
            <a:r>
              <a:rPr lang="ru-RU" dirty="0"/>
              <a:t>, </a:t>
            </a:r>
            <a:r>
              <a:rPr lang="ru-RU" dirty="0" err="1"/>
              <a:t>розподіл</a:t>
            </a:r>
            <a:r>
              <a:rPr lang="ru-RU" dirty="0"/>
              <a:t> </a:t>
            </a:r>
            <a:r>
              <a:rPr lang="ru-RU" dirty="0" err="1"/>
              <a:t>радіонукліда</a:t>
            </a:r>
            <a:r>
              <a:rPr lang="ru-RU" dirty="0"/>
              <a:t> </a:t>
            </a:r>
            <a:r>
              <a:rPr lang="ru-RU" dirty="0" err="1"/>
              <a:t>нерівномірний</a:t>
            </a:r>
            <a:r>
              <a:rPr lang="ru-RU" dirty="0"/>
              <a:t>, </a:t>
            </a:r>
            <a:r>
              <a:rPr lang="ru-RU" dirty="0" err="1"/>
              <a:t>інтенсивність</a:t>
            </a:r>
            <a:r>
              <a:rPr lang="ru-RU" dirty="0"/>
              <a:t> </a:t>
            </a:r>
            <a:r>
              <a:rPr lang="ru-RU" dirty="0" err="1"/>
              <a:t>накопичення</a:t>
            </a:r>
            <a:r>
              <a:rPr lang="ru-RU" dirty="0"/>
              <a:t> РФП </a:t>
            </a:r>
            <a:r>
              <a:rPr lang="ru-RU" dirty="0" err="1"/>
              <a:t>підвищена</a:t>
            </a:r>
            <a:r>
              <a:rPr lang="ru-RU" dirty="0"/>
              <a:t>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4715" y="786872"/>
            <a:ext cx="4168732" cy="227848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4715" y="4544580"/>
            <a:ext cx="4259348" cy="1802999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7644717" y="3113904"/>
            <a:ext cx="438252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>
                <a:solidFill>
                  <a:srgbClr val="FFFF00"/>
                </a:solidFill>
              </a:rPr>
              <a:t>Сцинциграмма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печінки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>
                <a:solidFill>
                  <a:srgbClr val="00B050"/>
                </a:solidFill>
              </a:rPr>
              <a:t>(Н) </a:t>
            </a:r>
            <a:r>
              <a:rPr lang="ru-RU" dirty="0"/>
              <a:t>і </a:t>
            </a:r>
            <a:r>
              <a:rPr lang="ru-RU" dirty="0" err="1"/>
              <a:t>селезінки</a:t>
            </a:r>
            <a:r>
              <a:rPr lang="ru-RU" dirty="0"/>
              <a:t> </a:t>
            </a:r>
            <a:r>
              <a:rPr lang="ru-RU" dirty="0">
                <a:solidFill>
                  <a:srgbClr val="00B050"/>
                </a:solidFill>
              </a:rPr>
              <a:t>(L) </a:t>
            </a:r>
            <a:r>
              <a:rPr lang="ru-RU" dirty="0"/>
              <a:t>при </a:t>
            </a:r>
            <a:r>
              <a:rPr lang="ru-RU" dirty="0" err="1"/>
              <a:t>хронічному</a:t>
            </a:r>
            <a:r>
              <a:rPr lang="ru-RU" dirty="0"/>
              <a:t> </a:t>
            </a:r>
            <a:r>
              <a:rPr lang="ru-RU" dirty="0" err="1"/>
              <a:t>гепатиті</a:t>
            </a:r>
            <a:r>
              <a:rPr lang="ru-RU" dirty="0"/>
              <a:t> з переходом в </a:t>
            </a:r>
            <a:r>
              <a:rPr lang="ru-RU" dirty="0" err="1"/>
              <a:t>цироз</a:t>
            </a:r>
            <a:endParaRPr lang="ru-RU" dirty="0"/>
          </a:p>
          <a:p>
            <a:r>
              <a:rPr lang="ru-RU" dirty="0"/>
              <a:t>до </a:t>
            </a:r>
            <a:r>
              <a:rPr lang="ru-RU" dirty="0">
                <a:solidFill>
                  <a:srgbClr val="00B050"/>
                </a:solidFill>
              </a:rPr>
              <a:t>(А</a:t>
            </a:r>
            <a:r>
              <a:rPr lang="ru-RU" dirty="0"/>
              <a:t>) і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>
                <a:solidFill>
                  <a:srgbClr val="00B050"/>
                </a:solidFill>
              </a:rPr>
              <a:t>(Б) </a:t>
            </a:r>
            <a:r>
              <a:rPr lang="ru-RU" dirty="0" err="1"/>
              <a:t>лікування</a:t>
            </a:r>
            <a:r>
              <a:rPr lang="ru-RU" dirty="0"/>
              <a:t> </a:t>
            </a:r>
            <a:r>
              <a:rPr lang="ru-RU" dirty="0" err="1"/>
              <a:t>метадоксилом</a:t>
            </a:r>
            <a:endParaRPr lang="uk-UA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2931" y="5847658"/>
            <a:ext cx="3534268" cy="75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312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lum bright="8000" contrast="50000"/>
          </a:blip>
          <a:srcRect/>
          <a:stretch>
            <a:fillRect/>
          </a:stretch>
        </p:blipFill>
        <p:spPr bwMode="auto">
          <a:xfrm>
            <a:off x="3" y="0"/>
            <a:ext cx="6685471" cy="4182380"/>
          </a:xfrm>
          <a:prstGeom prst="rect">
            <a:avLst/>
          </a:prstGeom>
          <a:noFill/>
        </p:spPr>
      </p:pic>
      <p:pic>
        <p:nvPicPr>
          <p:cNvPr id="75780" name="Picture 4" descr="https://screenshotscdn.firefoxusercontent.com/images/3f91c679-5ef8-4ddd-87d7-9fed704b9fa0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96776" y="4"/>
            <a:ext cx="5395224" cy="6598475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370938" y="4442606"/>
            <a:ext cx="579695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Найбільш</a:t>
            </a:r>
            <a:r>
              <a:rPr lang="ru-RU" dirty="0"/>
              <a:t> </a:t>
            </a:r>
            <a:r>
              <a:rPr lang="ru-RU" dirty="0" err="1"/>
              <a:t>важливі</a:t>
            </a:r>
            <a:r>
              <a:rPr lang="ru-RU" dirty="0"/>
              <a:t> порто-</a:t>
            </a:r>
            <a:r>
              <a:rPr lang="ru-RU" dirty="0" err="1"/>
              <a:t>системні</a:t>
            </a:r>
            <a:r>
              <a:rPr lang="ru-RU" dirty="0"/>
              <a:t> </a:t>
            </a:r>
            <a:r>
              <a:rPr lang="ru-RU" dirty="0" err="1"/>
              <a:t>колатералі</a:t>
            </a:r>
            <a:r>
              <a:rPr lang="ru-RU" dirty="0"/>
              <a:t>:</a:t>
            </a:r>
          </a:p>
          <a:p>
            <a:r>
              <a:rPr lang="ru-RU" dirty="0"/>
              <a:t>а- в </a:t>
            </a:r>
            <a:r>
              <a:rPr lang="ru-RU" dirty="0" err="1"/>
              <a:t>області</a:t>
            </a:r>
            <a:r>
              <a:rPr lang="ru-RU" dirty="0"/>
              <a:t> </a:t>
            </a:r>
            <a:r>
              <a:rPr lang="ru-RU" dirty="0" err="1"/>
              <a:t>кардії</a:t>
            </a:r>
            <a:r>
              <a:rPr lang="ru-RU" dirty="0"/>
              <a:t>;</a:t>
            </a:r>
          </a:p>
          <a:p>
            <a:r>
              <a:rPr lang="ru-RU" dirty="0"/>
              <a:t>б-</a:t>
            </a:r>
            <a:r>
              <a:rPr lang="ru-RU" dirty="0" err="1"/>
              <a:t>прямої</a:t>
            </a:r>
            <a:r>
              <a:rPr lang="ru-RU" dirty="0"/>
              <a:t> кишки;</a:t>
            </a:r>
          </a:p>
          <a:p>
            <a:r>
              <a:rPr lang="ru-RU" dirty="0"/>
              <a:t>в- </a:t>
            </a:r>
            <a:r>
              <a:rPr lang="ru-RU" dirty="0" err="1"/>
              <a:t>передньої</a:t>
            </a:r>
            <a:r>
              <a:rPr lang="ru-RU" dirty="0"/>
              <a:t> </a:t>
            </a:r>
            <a:r>
              <a:rPr lang="ru-RU" dirty="0" err="1"/>
              <a:t>черевної</a:t>
            </a:r>
            <a:r>
              <a:rPr lang="ru-RU" dirty="0"/>
              <a:t> </a:t>
            </a:r>
            <a:r>
              <a:rPr lang="ru-RU" dirty="0" err="1"/>
              <a:t>стінки</a:t>
            </a:r>
            <a:r>
              <a:rPr lang="ru-RU" dirty="0"/>
              <a:t>;</a:t>
            </a:r>
          </a:p>
          <a:p>
            <a:r>
              <a:rPr lang="ru-RU" dirty="0"/>
              <a:t>г-</a:t>
            </a:r>
            <a:r>
              <a:rPr lang="ru-RU" dirty="0" err="1"/>
              <a:t>задньої</a:t>
            </a:r>
            <a:r>
              <a:rPr lang="ru-RU" dirty="0"/>
              <a:t> </a:t>
            </a:r>
            <a:r>
              <a:rPr lang="ru-RU" dirty="0" err="1"/>
              <a:t>стінки</a:t>
            </a:r>
            <a:r>
              <a:rPr lang="ru-RU" dirty="0"/>
              <a:t> </a:t>
            </a:r>
            <a:r>
              <a:rPr lang="ru-RU" dirty="0" err="1"/>
              <a:t>черевної</a:t>
            </a:r>
            <a:r>
              <a:rPr lang="ru-RU" dirty="0"/>
              <a:t> </a:t>
            </a:r>
            <a:r>
              <a:rPr lang="ru-RU" dirty="0" err="1"/>
              <a:t>порожнини</a:t>
            </a:r>
            <a:endParaRPr lang="ru-RU" dirty="0"/>
          </a:p>
          <a:p>
            <a:r>
              <a:rPr lang="ru-RU" dirty="0"/>
              <a:t>(По </a:t>
            </a:r>
            <a:r>
              <a:rPr lang="en-US" dirty="0"/>
              <a:t>H. Leonard, 1986)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748088" y="74614"/>
            <a:ext cx="8443912" cy="782637"/>
          </a:xfrm>
        </p:spPr>
        <p:txBody>
          <a:bodyPr/>
          <a:lstStyle/>
          <a:p>
            <a:r>
              <a:rPr lang="ru-RU" sz="2800" b="1" dirty="0" err="1">
                <a:solidFill>
                  <a:srgbClr val="FFFF00"/>
                </a:solidFill>
              </a:rPr>
              <a:t>Дифузні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захворювання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печінки</a:t>
            </a:r>
            <a:r>
              <a:rPr lang="ru-RU" sz="2800" b="1" dirty="0">
                <a:solidFill>
                  <a:srgbClr val="FFFF00"/>
                </a:solidFill>
              </a:rPr>
              <a:t>. </a:t>
            </a:r>
            <a:r>
              <a:rPr lang="ru-RU" sz="2800" b="1" dirty="0" err="1">
                <a:solidFill>
                  <a:srgbClr val="FFFF00"/>
                </a:solidFill>
              </a:rPr>
              <a:t>Цироз</a:t>
            </a:r>
            <a:r>
              <a:rPr lang="ru-RU" sz="2800" b="1" dirty="0">
                <a:solidFill>
                  <a:srgbClr val="FFFF00"/>
                </a:solidFill>
              </a:rPr>
              <a:t>.</a:t>
            </a:r>
            <a:endParaRPr lang="uk-UA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4753155" y="603853"/>
            <a:ext cx="698739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solidFill>
                  <a:srgbClr val="FFFF00"/>
                </a:solidFill>
              </a:rPr>
              <a:t>Цироз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/>
              <a:t>-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хронічне</a:t>
            </a:r>
            <a:r>
              <a:rPr lang="ru-RU" dirty="0"/>
              <a:t> </a:t>
            </a:r>
            <a:r>
              <a:rPr lang="ru-RU" dirty="0" err="1"/>
              <a:t>захворювання</a:t>
            </a:r>
            <a:r>
              <a:rPr lang="ru-RU" dirty="0"/>
              <a:t> </a:t>
            </a:r>
            <a:r>
              <a:rPr lang="ru-RU" dirty="0" err="1"/>
              <a:t>печінки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характеризується</a:t>
            </a:r>
            <a:r>
              <a:rPr lang="ru-RU" dirty="0"/>
              <a:t> </a:t>
            </a:r>
            <a:r>
              <a:rPr lang="ru-RU" dirty="0" err="1"/>
              <a:t>розвитком</a:t>
            </a:r>
            <a:r>
              <a:rPr lang="ru-RU" dirty="0"/>
              <a:t> </a:t>
            </a:r>
            <a:r>
              <a:rPr lang="ru-RU" dirty="0" err="1"/>
              <a:t>фіброзу</a:t>
            </a:r>
            <a:r>
              <a:rPr lang="ru-RU" dirty="0"/>
              <a:t>, </a:t>
            </a:r>
            <a:r>
              <a:rPr lang="ru-RU" dirty="0" err="1"/>
              <a:t>перебудовою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нормальної</a:t>
            </a:r>
            <a:r>
              <a:rPr lang="ru-RU" dirty="0"/>
              <a:t> </a:t>
            </a:r>
            <a:r>
              <a:rPr lang="ru-RU" dirty="0" err="1"/>
              <a:t>архітектоніки</a:t>
            </a:r>
            <a:r>
              <a:rPr lang="ru-RU" dirty="0"/>
              <a:t> і </a:t>
            </a:r>
            <a:r>
              <a:rPr lang="ru-RU" dirty="0" err="1"/>
              <a:t>утворенням</a:t>
            </a:r>
            <a:r>
              <a:rPr lang="ru-RU" dirty="0"/>
              <a:t> структурно-</a:t>
            </a:r>
            <a:r>
              <a:rPr lang="ru-RU" dirty="0" err="1"/>
              <a:t>аномальних</a:t>
            </a:r>
            <a:r>
              <a:rPr lang="ru-RU" dirty="0"/>
              <a:t> </a:t>
            </a:r>
            <a:r>
              <a:rPr lang="ru-RU" dirty="0" err="1"/>
              <a:t>вузлів</a:t>
            </a:r>
            <a:r>
              <a:rPr lang="ru-RU" dirty="0"/>
              <a:t>.</a:t>
            </a:r>
          </a:p>
          <a:p>
            <a:r>
              <a:rPr lang="ru-RU" dirty="0"/>
              <a:t>        Причини </a:t>
            </a:r>
            <a:r>
              <a:rPr lang="ru-RU" dirty="0" err="1"/>
              <a:t>частіше</a:t>
            </a:r>
            <a:r>
              <a:rPr lang="ru-RU" dirty="0"/>
              <a:t> - </a:t>
            </a:r>
            <a:r>
              <a:rPr lang="ru-RU" dirty="0" err="1"/>
              <a:t>вірусні</a:t>
            </a:r>
            <a:r>
              <a:rPr lang="ru-RU" dirty="0"/>
              <a:t> </a:t>
            </a:r>
            <a:r>
              <a:rPr lang="ru-RU" dirty="0" err="1"/>
              <a:t>гепатити</a:t>
            </a:r>
            <a:r>
              <a:rPr lang="ru-RU" dirty="0"/>
              <a:t>, </a:t>
            </a:r>
            <a:r>
              <a:rPr lang="ru-RU" dirty="0" err="1"/>
              <a:t>алкоголізм</a:t>
            </a:r>
            <a:r>
              <a:rPr lang="ru-RU" dirty="0"/>
              <a:t>, </a:t>
            </a:r>
            <a:r>
              <a:rPr lang="ru-RU" dirty="0" err="1"/>
              <a:t>вплив</a:t>
            </a:r>
            <a:r>
              <a:rPr lang="ru-RU" dirty="0"/>
              <a:t> </a:t>
            </a:r>
            <a:r>
              <a:rPr lang="ru-RU" dirty="0" err="1"/>
              <a:t>хімічних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, </a:t>
            </a:r>
            <a:r>
              <a:rPr lang="ru-RU" dirty="0" err="1"/>
              <a:t>порушення</a:t>
            </a:r>
            <a:r>
              <a:rPr lang="ru-RU" dirty="0"/>
              <a:t> </a:t>
            </a:r>
            <a:r>
              <a:rPr lang="ru-RU" dirty="0" err="1"/>
              <a:t>обміну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, </a:t>
            </a:r>
            <a:r>
              <a:rPr lang="ru-RU" dirty="0" err="1"/>
              <a:t>холестази</a:t>
            </a:r>
            <a:r>
              <a:rPr lang="ru-RU" dirty="0"/>
              <a:t>, </a:t>
            </a:r>
            <a:r>
              <a:rPr lang="ru-RU" dirty="0" err="1"/>
              <a:t>захворювання</a:t>
            </a:r>
            <a:r>
              <a:rPr lang="ru-RU" dirty="0"/>
              <a:t> </a:t>
            </a:r>
            <a:r>
              <a:rPr lang="ru-RU" dirty="0" err="1"/>
              <a:t>серця</a:t>
            </a:r>
            <a:r>
              <a:rPr lang="ru-RU" dirty="0"/>
              <a:t>, </a:t>
            </a:r>
            <a:r>
              <a:rPr lang="ru-RU" dirty="0" err="1"/>
              <a:t>нераціональне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.</a:t>
            </a:r>
          </a:p>
          <a:p>
            <a:r>
              <a:rPr lang="ru-RU" dirty="0" err="1"/>
              <a:t>Виділяють</a:t>
            </a:r>
            <a:r>
              <a:rPr lang="ru-RU" dirty="0"/>
              <a:t> </a:t>
            </a:r>
            <a:r>
              <a:rPr lang="ru-RU" dirty="0" err="1"/>
              <a:t>Мікронодулярний</a:t>
            </a:r>
            <a:r>
              <a:rPr lang="ru-RU" dirty="0"/>
              <a:t> (</a:t>
            </a:r>
            <a:r>
              <a:rPr lang="ru-RU" dirty="0" err="1"/>
              <a:t>вузли</a:t>
            </a:r>
            <a:r>
              <a:rPr lang="ru-RU" dirty="0"/>
              <a:t> до 3 мм), </a:t>
            </a:r>
            <a:r>
              <a:rPr lang="ru-RU" dirty="0" err="1"/>
              <a:t>макронодулярного</a:t>
            </a:r>
            <a:r>
              <a:rPr lang="ru-RU" dirty="0"/>
              <a:t> (</a:t>
            </a:r>
            <a:r>
              <a:rPr lang="ru-RU" dirty="0" err="1"/>
              <a:t>вузли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досягати</a:t>
            </a:r>
            <a:r>
              <a:rPr lang="ru-RU" dirty="0"/>
              <a:t> в </a:t>
            </a:r>
            <a:r>
              <a:rPr lang="ru-RU" dirty="0" err="1"/>
              <a:t>діаметрі</a:t>
            </a:r>
            <a:r>
              <a:rPr lang="ru-RU" dirty="0"/>
              <a:t> 1-2 см) і </a:t>
            </a:r>
            <a:r>
              <a:rPr lang="ru-RU" dirty="0" err="1"/>
              <a:t>змішану</a:t>
            </a:r>
            <a:r>
              <a:rPr lang="ru-RU" dirty="0"/>
              <a:t> </a:t>
            </a:r>
            <a:r>
              <a:rPr lang="ru-RU" dirty="0" err="1"/>
              <a:t>форми</a:t>
            </a:r>
            <a:r>
              <a:rPr lang="ru-RU" dirty="0"/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82552" y="3234908"/>
            <a:ext cx="66164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РГ </a:t>
            </a:r>
            <a:r>
              <a:rPr lang="ru-RU" dirty="0"/>
              <a:t>– через </a:t>
            </a:r>
            <a:r>
              <a:rPr lang="ru-RU" dirty="0" err="1"/>
              <a:t>збільшення</a:t>
            </a:r>
            <a:r>
              <a:rPr lang="ru-RU" dirty="0"/>
              <a:t> </a:t>
            </a:r>
            <a:r>
              <a:rPr lang="ru-RU" dirty="0" err="1"/>
              <a:t>печінки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бути </a:t>
            </a:r>
            <a:r>
              <a:rPr lang="ru-RU" dirty="0" err="1"/>
              <a:t>високе</a:t>
            </a:r>
            <a:r>
              <a:rPr lang="ru-RU" dirty="0"/>
              <a:t> </a:t>
            </a:r>
            <a:r>
              <a:rPr lang="ru-RU" dirty="0" err="1"/>
              <a:t>стояння</a:t>
            </a:r>
            <a:r>
              <a:rPr lang="ru-RU" dirty="0"/>
              <a:t> правого купола </a:t>
            </a:r>
            <a:r>
              <a:rPr lang="ru-RU" dirty="0" err="1"/>
              <a:t>діафрагми</a:t>
            </a:r>
            <a:r>
              <a:rPr lang="ru-RU" dirty="0"/>
              <a:t>, </a:t>
            </a:r>
            <a:r>
              <a:rPr lang="ru-RU" dirty="0" err="1"/>
              <a:t>зміщення</a:t>
            </a:r>
            <a:r>
              <a:rPr lang="ru-RU" dirty="0"/>
              <a:t> </a:t>
            </a:r>
            <a:r>
              <a:rPr lang="ru-RU" dirty="0" err="1"/>
              <a:t>антрального</a:t>
            </a:r>
            <a:r>
              <a:rPr lang="ru-RU" dirty="0"/>
              <a:t> </a:t>
            </a:r>
            <a:r>
              <a:rPr lang="ru-RU" dirty="0" err="1"/>
              <a:t>відділу</a:t>
            </a:r>
            <a:r>
              <a:rPr lang="ru-RU" dirty="0"/>
              <a:t> </a:t>
            </a:r>
            <a:r>
              <a:rPr lang="ru-RU" dirty="0" err="1"/>
              <a:t>шлунка</a:t>
            </a:r>
            <a:r>
              <a:rPr lang="ru-RU" dirty="0"/>
              <a:t> і ДПК. </a:t>
            </a:r>
            <a:r>
              <a:rPr lang="ru-RU" dirty="0" err="1"/>
              <a:t>Варикозне</a:t>
            </a:r>
            <a:r>
              <a:rPr lang="ru-RU" dirty="0"/>
              <a:t> </a:t>
            </a:r>
            <a:r>
              <a:rPr lang="ru-RU" dirty="0" err="1"/>
              <a:t>розширення</a:t>
            </a:r>
            <a:r>
              <a:rPr lang="ru-RU" dirty="0"/>
              <a:t> вен </a:t>
            </a:r>
            <a:r>
              <a:rPr lang="ru-RU" dirty="0" err="1"/>
              <a:t>стравоходу</a:t>
            </a:r>
            <a:r>
              <a:rPr lang="ru-RU" dirty="0"/>
              <a:t> і </a:t>
            </a:r>
            <a:r>
              <a:rPr lang="ru-RU" dirty="0" err="1"/>
              <a:t>шлунка</a:t>
            </a:r>
            <a:r>
              <a:rPr lang="ru-RU" dirty="0"/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960191" y="4433980"/>
            <a:ext cx="678898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УЗД –</a:t>
            </a:r>
            <a:r>
              <a:rPr lang="ru-RU" dirty="0"/>
              <a:t> в </a:t>
            </a:r>
            <a:r>
              <a:rPr lang="ru-RU" dirty="0" err="1"/>
              <a:t>початковій</a:t>
            </a:r>
            <a:r>
              <a:rPr lang="ru-RU" dirty="0"/>
              <a:t> </a:t>
            </a:r>
            <a:r>
              <a:rPr lang="ru-RU" dirty="0" err="1"/>
              <a:t>стадії</a:t>
            </a:r>
            <a:r>
              <a:rPr lang="ru-RU" dirty="0"/>
              <a:t> </a:t>
            </a:r>
            <a:r>
              <a:rPr lang="ru-RU" dirty="0" err="1"/>
              <a:t>збільшення</a:t>
            </a:r>
            <a:r>
              <a:rPr lang="ru-RU" dirty="0"/>
              <a:t> </a:t>
            </a:r>
            <a:r>
              <a:rPr lang="ru-RU" dirty="0" err="1"/>
              <a:t>розмірів</a:t>
            </a:r>
            <a:r>
              <a:rPr lang="ru-RU" dirty="0"/>
              <a:t> </a:t>
            </a:r>
            <a:r>
              <a:rPr lang="ru-RU" dirty="0" err="1"/>
              <a:t>печінки</a:t>
            </a:r>
            <a:r>
              <a:rPr lang="ru-RU" dirty="0"/>
              <a:t> і </a:t>
            </a:r>
            <a:r>
              <a:rPr lang="ru-RU" dirty="0" err="1"/>
              <a:t>закруглення</a:t>
            </a:r>
            <a:r>
              <a:rPr lang="ru-RU" dirty="0"/>
              <a:t> </a:t>
            </a:r>
            <a:r>
              <a:rPr lang="ru-RU" dirty="0" err="1"/>
              <a:t>країв</a:t>
            </a:r>
            <a:r>
              <a:rPr lang="ru-RU" dirty="0"/>
              <a:t>. </a:t>
            </a:r>
            <a:r>
              <a:rPr lang="ru-RU" dirty="0" err="1"/>
              <a:t>Надалі</a:t>
            </a:r>
            <a:r>
              <a:rPr lang="ru-RU" dirty="0"/>
              <a:t> - </a:t>
            </a:r>
            <a:r>
              <a:rPr lang="ru-RU" dirty="0" err="1"/>
              <a:t>зменшення</a:t>
            </a:r>
            <a:r>
              <a:rPr lang="ru-RU" dirty="0"/>
              <a:t> </a:t>
            </a:r>
            <a:r>
              <a:rPr lang="ru-RU" dirty="0" err="1"/>
              <a:t>розмірів</a:t>
            </a:r>
            <a:r>
              <a:rPr lang="ru-RU" dirty="0"/>
              <a:t>. </a:t>
            </a:r>
            <a:r>
              <a:rPr lang="ru-RU" dirty="0" err="1"/>
              <a:t>Ехогенності</a:t>
            </a:r>
            <a:r>
              <a:rPr lang="ru-RU" dirty="0"/>
              <a:t> </a:t>
            </a:r>
            <a:r>
              <a:rPr lang="ru-RU" dirty="0" err="1"/>
              <a:t>підвищується</a:t>
            </a:r>
            <a:r>
              <a:rPr lang="ru-RU" dirty="0"/>
              <a:t>.</a:t>
            </a:r>
          </a:p>
          <a:p>
            <a:r>
              <a:rPr lang="ru-RU" dirty="0"/>
              <a:t>При </a:t>
            </a:r>
            <a:r>
              <a:rPr lang="ru-RU" dirty="0" err="1"/>
              <a:t>макронодулярного</a:t>
            </a:r>
            <a:r>
              <a:rPr lang="ru-RU" dirty="0"/>
              <a:t> </a:t>
            </a:r>
            <a:r>
              <a:rPr lang="ru-RU" dirty="0" err="1"/>
              <a:t>формі</a:t>
            </a:r>
            <a:r>
              <a:rPr lang="ru-RU" dirty="0"/>
              <a:t> </a:t>
            </a:r>
            <a:r>
              <a:rPr lang="ru-RU" dirty="0" err="1"/>
              <a:t>краї</a:t>
            </a:r>
            <a:r>
              <a:rPr lang="ru-RU" dirty="0"/>
              <a:t> </a:t>
            </a:r>
            <a:r>
              <a:rPr lang="ru-RU" dirty="0" err="1"/>
              <a:t>нерівні</a:t>
            </a:r>
            <a:r>
              <a:rPr lang="ru-RU" dirty="0"/>
              <a:t>. Структура </a:t>
            </a:r>
            <a:r>
              <a:rPr lang="ru-RU" dirty="0" err="1"/>
              <a:t>неоднорідна</a:t>
            </a:r>
            <a:r>
              <a:rPr lang="ru-RU" dirty="0"/>
              <a:t>. </a:t>
            </a:r>
            <a:r>
              <a:rPr lang="ru-RU" dirty="0" err="1"/>
              <a:t>Збільшується</a:t>
            </a:r>
            <a:r>
              <a:rPr lang="ru-RU" dirty="0"/>
              <a:t> </a:t>
            </a:r>
            <a:r>
              <a:rPr lang="ru-RU" dirty="0" err="1"/>
              <a:t>калібр</a:t>
            </a:r>
            <a:r>
              <a:rPr lang="ru-RU" dirty="0"/>
              <a:t> </a:t>
            </a:r>
            <a:r>
              <a:rPr lang="ru-RU" dirty="0" err="1"/>
              <a:t>портальної</a:t>
            </a:r>
            <a:r>
              <a:rPr lang="ru-RU" dirty="0"/>
              <a:t>, </a:t>
            </a:r>
            <a:r>
              <a:rPr lang="ru-RU" dirty="0" err="1"/>
              <a:t>селезінкової</a:t>
            </a:r>
            <a:r>
              <a:rPr lang="ru-RU" dirty="0"/>
              <a:t> і </a:t>
            </a:r>
            <a:r>
              <a:rPr lang="ru-RU" dirty="0" err="1"/>
              <a:t>лівої</a:t>
            </a:r>
            <a:r>
              <a:rPr lang="ru-RU" dirty="0"/>
              <a:t> </a:t>
            </a:r>
            <a:r>
              <a:rPr lang="ru-RU" dirty="0" err="1"/>
              <a:t>шлункової</a:t>
            </a:r>
            <a:r>
              <a:rPr lang="ru-RU" dirty="0"/>
              <a:t> </a:t>
            </a:r>
            <a:r>
              <a:rPr lang="ru-RU" dirty="0" err="1"/>
              <a:t>вени</a:t>
            </a:r>
            <a:r>
              <a:rPr lang="ru-RU" dirty="0"/>
              <a:t>. </a:t>
            </a:r>
            <a:r>
              <a:rPr lang="ru-RU" dirty="0" err="1"/>
              <a:t>Знижується</a:t>
            </a:r>
            <a:r>
              <a:rPr lang="ru-RU" dirty="0"/>
              <a:t> </a:t>
            </a:r>
            <a:r>
              <a:rPr lang="ru-RU" dirty="0" err="1"/>
              <a:t>еластичність</a:t>
            </a:r>
            <a:r>
              <a:rPr lang="ru-RU" dirty="0"/>
              <a:t>.</a:t>
            </a:r>
          </a:p>
          <a:p>
            <a:r>
              <a:rPr lang="ru-RU" dirty="0" err="1"/>
              <a:t>Збільшуються</a:t>
            </a:r>
            <a:r>
              <a:rPr lang="ru-RU" dirty="0"/>
              <a:t> </a:t>
            </a:r>
            <a:r>
              <a:rPr lang="ru-RU" dirty="0" err="1"/>
              <a:t>розміри</a:t>
            </a:r>
            <a:r>
              <a:rPr lang="ru-RU" dirty="0"/>
              <a:t> </a:t>
            </a:r>
            <a:r>
              <a:rPr lang="ru-RU" dirty="0" err="1"/>
              <a:t>селезінки</a:t>
            </a:r>
            <a:r>
              <a:rPr lang="ru-RU" dirty="0"/>
              <a:t>.</a:t>
            </a:r>
          </a:p>
        </p:txBody>
      </p:sp>
      <p:pic>
        <p:nvPicPr>
          <p:cNvPr id="43010" name="Picture 2" descr="Эхограмма печени ребенка с циррозом печени в исходе хронического вирусного гепатита дельт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9479" y="212759"/>
            <a:ext cx="3333751" cy="2952751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258795" y="3105513"/>
            <a:ext cx="35885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err="1"/>
              <a:t>Ехограми</a:t>
            </a:r>
            <a:r>
              <a:rPr lang="ru-RU" sz="1200" dirty="0"/>
              <a:t> </a:t>
            </a:r>
            <a:r>
              <a:rPr lang="ru-RU" sz="1200" dirty="0" err="1"/>
              <a:t>дитини</a:t>
            </a:r>
            <a:r>
              <a:rPr lang="ru-RU" sz="1200" dirty="0"/>
              <a:t> з </a:t>
            </a:r>
            <a:r>
              <a:rPr lang="ru-RU" sz="1200" dirty="0" err="1"/>
              <a:t>цирозом</a:t>
            </a:r>
            <a:r>
              <a:rPr lang="ru-RU" sz="1200" dirty="0"/>
              <a:t> </a:t>
            </a:r>
            <a:r>
              <a:rPr lang="ru-RU" sz="1200" dirty="0" err="1"/>
              <a:t>печінки</a:t>
            </a:r>
            <a:r>
              <a:rPr lang="ru-RU" sz="1200" dirty="0"/>
              <a:t> в </a:t>
            </a:r>
            <a:r>
              <a:rPr lang="ru-RU" sz="1200" dirty="0" err="1"/>
              <a:t>результаті</a:t>
            </a:r>
            <a:r>
              <a:rPr lang="ru-RU" sz="1200" dirty="0"/>
              <a:t> </a:t>
            </a:r>
            <a:r>
              <a:rPr lang="ru-RU" sz="1200" dirty="0" err="1"/>
              <a:t>хронічного</a:t>
            </a:r>
            <a:r>
              <a:rPr lang="ru-RU" sz="1200" dirty="0"/>
              <a:t> </a:t>
            </a:r>
            <a:r>
              <a:rPr lang="ru-RU" sz="1200" dirty="0" err="1"/>
              <a:t>вірусного</a:t>
            </a:r>
            <a:r>
              <a:rPr lang="ru-RU" sz="1200" dirty="0"/>
              <a:t> гепатиту дельта.</a:t>
            </a:r>
          </a:p>
        </p:txBody>
      </p:sp>
      <p:pic>
        <p:nvPicPr>
          <p:cNvPr id="11" name="Picture 5" descr="C:\Users\Дом\Desktop\работа Юля\медин\1557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1047" y="3606386"/>
            <a:ext cx="2946495" cy="2570225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293301" y="6202396"/>
            <a:ext cx="3252159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200" dirty="0" err="1"/>
              <a:t>Ехограма</a:t>
            </a:r>
            <a:r>
              <a:rPr lang="ru-RU" sz="1200" dirty="0"/>
              <a:t>. </a:t>
            </a:r>
            <a:r>
              <a:rPr lang="ru-RU" sz="1200" dirty="0" err="1"/>
              <a:t>Цироз</a:t>
            </a:r>
            <a:r>
              <a:rPr lang="ru-RU" sz="1200" dirty="0"/>
              <a:t> </a:t>
            </a:r>
            <a:r>
              <a:rPr lang="ru-RU" sz="1200" dirty="0" err="1"/>
              <a:t>печінки</a:t>
            </a:r>
            <a:r>
              <a:rPr lang="ru-RU" sz="1200" dirty="0"/>
              <a:t>, </a:t>
            </a:r>
            <a:r>
              <a:rPr lang="ru-RU" sz="1200" dirty="0" err="1"/>
              <a:t>стрілками</a:t>
            </a:r>
            <a:r>
              <a:rPr lang="ru-RU" sz="1200" dirty="0"/>
              <a:t> </a:t>
            </a:r>
            <a:r>
              <a:rPr lang="ru-RU" sz="1200" dirty="0" err="1"/>
              <a:t>вказано</a:t>
            </a:r>
            <a:r>
              <a:rPr lang="ru-RU" sz="1200" dirty="0"/>
              <a:t> </a:t>
            </a:r>
            <a:r>
              <a:rPr lang="ru-RU" sz="1200" dirty="0" err="1"/>
              <a:t>горбистий</a:t>
            </a:r>
            <a:r>
              <a:rPr lang="ru-RU" sz="1200" dirty="0"/>
              <a:t> контур </a:t>
            </a:r>
            <a:r>
              <a:rPr lang="ru-RU" sz="1200" dirty="0" err="1"/>
              <a:t>печінки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956936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748088" y="74614"/>
            <a:ext cx="8443912" cy="782637"/>
          </a:xfrm>
        </p:spPr>
        <p:txBody>
          <a:bodyPr/>
          <a:lstStyle/>
          <a:p>
            <a:r>
              <a:rPr lang="ru-RU" sz="2800" b="1" dirty="0" err="1">
                <a:solidFill>
                  <a:srgbClr val="FFFF00"/>
                </a:solidFill>
              </a:rPr>
              <a:t>Дифузні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захворювання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печінки</a:t>
            </a:r>
            <a:r>
              <a:rPr lang="ru-RU" sz="2800" b="1" dirty="0">
                <a:solidFill>
                  <a:srgbClr val="FFFF00"/>
                </a:solidFill>
              </a:rPr>
              <a:t>. </a:t>
            </a:r>
            <a:r>
              <a:rPr lang="ru-RU" sz="2800" b="1" dirty="0" err="1">
                <a:solidFill>
                  <a:srgbClr val="FFFF00"/>
                </a:solidFill>
              </a:rPr>
              <a:t>Цироз</a:t>
            </a:r>
            <a:r>
              <a:rPr lang="ru-RU" sz="2800" b="1" dirty="0">
                <a:solidFill>
                  <a:srgbClr val="FFFF00"/>
                </a:solidFill>
              </a:rPr>
              <a:t>.</a:t>
            </a:r>
            <a:endParaRPr lang="uk-UA" sz="28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4294967295"/>
          </p:nvPr>
        </p:nvSpPr>
        <p:spPr>
          <a:xfrm>
            <a:off x="4721524" y="770867"/>
            <a:ext cx="7315200" cy="45720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sz="2400" dirty="0" err="1"/>
              <a:t>Зменшення</a:t>
            </a:r>
            <a:r>
              <a:rPr lang="ru-RU" sz="2400" dirty="0"/>
              <a:t> </a:t>
            </a:r>
            <a:r>
              <a:rPr lang="ru-RU" sz="2400" dirty="0" err="1"/>
              <a:t>розмірів</a:t>
            </a:r>
            <a:r>
              <a:rPr lang="ru-RU" sz="2400" dirty="0"/>
              <a:t> органу (на </a:t>
            </a:r>
            <a:r>
              <a:rPr lang="ru-RU" sz="2400" dirty="0" err="1"/>
              <a:t>початкових</a:t>
            </a:r>
            <a:r>
              <a:rPr lang="ru-RU" sz="2400" dirty="0"/>
              <a:t> </a:t>
            </a:r>
            <a:r>
              <a:rPr lang="ru-RU" sz="2400" dirty="0" err="1"/>
              <a:t>етапах</a:t>
            </a:r>
            <a:r>
              <a:rPr lang="ru-RU" sz="2400" dirty="0"/>
              <a:t> </a:t>
            </a:r>
            <a:r>
              <a:rPr lang="ru-RU" sz="2400" dirty="0" err="1"/>
              <a:t>може</a:t>
            </a:r>
            <a:r>
              <a:rPr lang="ru-RU" sz="2400" dirty="0"/>
              <a:t> бути </a:t>
            </a:r>
            <a:r>
              <a:rPr lang="ru-RU" sz="2400" dirty="0" err="1"/>
              <a:t>його</a:t>
            </a:r>
            <a:r>
              <a:rPr lang="ru-RU" sz="2400" dirty="0"/>
              <a:t> </a:t>
            </a:r>
            <a:r>
              <a:rPr lang="ru-RU" sz="2400" dirty="0" err="1"/>
              <a:t>збільшення</a:t>
            </a:r>
            <a:r>
              <a:rPr lang="ru-RU" sz="2400" dirty="0"/>
              <a:t>). </a:t>
            </a:r>
            <a:r>
              <a:rPr lang="ru-RU" sz="2400" dirty="0" err="1"/>
              <a:t>Досить</a:t>
            </a:r>
            <a:r>
              <a:rPr lang="ru-RU" sz="2400" dirty="0"/>
              <a:t> характерною </a:t>
            </a:r>
            <a:r>
              <a:rPr lang="ru-RU" sz="2400" dirty="0" err="1"/>
              <a:t>ознакою</a:t>
            </a:r>
            <a:r>
              <a:rPr lang="ru-RU" sz="2400" dirty="0"/>
              <a:t> є </a:t>
            </a:r>
            <a:r>
              <a:rPr lang="ru-RU" sz="2400" dirty="0" err="1"/>
              <a:t>збільшення</a:t>
            </a:r>
            <a:r>
              <a:rPr lang="ru-RU" sz="2400" dirty="0"/>
              <a:t> </a:t>
            </a:r>
            <a:r>
              <a:rPr lang="ru-RU" sz="2400" dirty="0" err="1"/>
              <a:t>квадратної</a:t>
            </a:r>
            <a:r>
              <a:rPr lang="ru-RU" sz="2400" dirty="0"/>
              <a:t> і </a:t>
            </a:r>
            <a:r>
              <a:rPr lang="ru-RU" sz="2400" dirty="0" err="1"/>
              <a:t>лівої</a:t>
            </a:r>
            <a:r>
              <a:rPr lang="ru-RU" sz="2400" dirty="0"/>
              <a:t> </a:t>
            </a:r>
            <a:r>
              <a:rPr lang="ru-RU" sz="2400" dirty="0" err="1"/>
              <a:t>частки</a:t>
            </a:r>
            <a:r>
              <a:rPr lang="ru-RU" sz="2400" dirty="0"/>
              <a:t> </a:t>
            </a:r>
            <a:r>
              <a:rPr lang="ru-RU" sz="2400" dirty="0" err="1"/>
              <a:t>печінки</a:t>
            </a:r>
            <a:r>
              <a:rPr lang="ru-RU" sz="2400" dirty="0"/>
              <a:t>.</a:t>
            </a:r>
          </a:p>
          <a:p>
            <a:pPr>
              <a:buNone/>
            </a:pPr>
            <a:r>
              <a:rPr lang="ru-RU" sz="2400" dirty="0" err="1"/>
              <a:t>Дрібні</a:t>
            </a:r>
            <a:r>
              <a:rPr lang="ru-RU" sz="2400" dirty="0"/>
              <a:t> </a:t>
            </a:r>
            <a:r>
              <a:rPr lang="ru-RU" sz="2400" dirty="0" err="1"/>
              <a:t>вузли</a:t>
            </a:r>
            <a:r>
              <a:rPr lang="ru-RU" sz="2400" dirty="0"/>
              <a:t> (</a:t>
            </a:r>
            <a:r>
              <a:rPr lang="ru-RU" sz="2400" dirty="0" err="1"/>
              <a:t>менше</a:t>
            </a:r>
            <a:r>
              <a:rPr lang="ru-RU" sz="2400" dirty="0"/>
              <a:t> 3 мм) </a:t>
            </a:r>
            <a:r>
              <a:rPr lang="ru-RU" sz="2400" dirty="0" err="1"/>
              <a:t>які</a:t>
            </a:r>
            <a:r>
              <a:rPr lang="ru-RU" sz="2400" dirty="0"/>
              <a:t> не </a:t>
            </a:r>
            <a:r>
              <a:rPr lang="ru-RU" sz="2400" dirty="0" err="1"/>
              <a:t>містять</a:t>
            </a:r>
            <a:r>
              <a:rPr lang="ru-RU" sz="2400" dirty="0"/>
              <a:t> </a:t>
            </a:r>
            <a:r>
              <a:rPr lang="ru-RU" sz="2400" dirty="0" err="1"/>
              <a:t>заліза</a:t>
            </a:r>
            <a:r>
              <a:rPr lang="ru-RU" sz="2400" dirty="0"/>
              <a:t> погано </a:t>
            </a:r>
            <a:r>
              <a:rPr lang="ru-RU" sz="2400" dirty="0" err="1"/>
              <a:t>виявляються</a:t>
            </a:r>
            <a:r>
              <a:rPr lang="ru-RU" sz="2400" dirty="0"/>
              <a:t> на КТ і МРТ.</a:t>
            </a:r>
          </a:p>
          <a:p>
            <a:pPr>
              <a:buNone/>
            </a:pPr>
            <a:r>
              <a:rPr lang="ru-RU" sz="2400" dirty="0" err="1"/>
              <a:t>Виявляє</a:t>
            </a:r>
            <a:r>
              <a:rPr lang="ru-RU" sz="2400" dirty="0"/>
              <a:t> </a:t>
            </a:r>
            <a:r>
              <a:rPr lang="ru-RU" sz="2400" dirty="0" err="1"/>
              <a:t>множинні</a:t>
            </a:r>
            <a:r>
              <a:rPr lang="ru-RU" sz="2400" dirty="0"/>
              <a:t> </a:t>
            </a:r>
            <a:r>
              <a:rPr lang="ru-RU" sz="2400" dirty="0" err="1"/>
              <a:t>вузлів</a:t>
            </a:r>
            <a:r>
              <a:rPr lang="ru-RU" sz="2400" dirty="0"/>
              <a:t> </a:t>
            </a:r>
            <a:r>
              <a:rPr lang="ru-RU" sz="2400" dirty="0" err="1"/>
              <a:t>регенерації</a:t>
            </a:r>
            <a:r>
              <a:rPr lang="ru-RU" sz="2400" dirty="0"/>
              <a:t>.</a:t>
            </a:r>
          </a:p>
          <a:p>
            <a:pPr>
              <a:buNone/>
            </a:pPr>
            <a:r>
              <a:rPr lang="ru-RU" sz="2400" dirty="0" err="1"/>
              <a:t>Можлива</a:t>
            </a:r>
            <a:r>
              <a:rPr lang="ru-RU" sz="2400" dirty="0"/>
              <a:t> </a:t>
            </a:r>
            <a:r>
              <a:rPr lang="ru-RU" sz="2400" dirty="0" err="1"/>
              <a:t>наявність</a:t>
            </a:r>
            <a:r>
              <a:rPr lang="ru-RU" sz="2400" dirty="0"/>
              <a:t> </a:t>
            </a:r>
            <a:r>
              <a:rPr lang="ru-RU" sz="2400" dirty="0" err="1"/>
              <a:t>ознак</a:t>
            </a:r>
            <a:r>
              <a:rPr lang="ru-RU" sz="2400" dirty="0"/>
              <a:t> </a:t>
            </a:r>
            <a:r>
              <a:rPr lang="ru-RU" sz="2400" dirty="0" err="1"/>
              <a:t>спленомегалії</a:t>
            </a:r>
            <a:r>
              <a:rPr lang="ru-RU" sz="2400" dirty="0"/>
              <a:t>, асциту, </a:t>
            </a:r>
            <a:r>
              <a:rPr lang="ru-RU" sz="2400" dirty="0" err="1"/>
              <a:t>печінкової</a:t>
            </a:r>
            <a:r>
              <a:rPr lang="ru-RU" sz="2400" dirty="0"/>
              <a:t> </a:t>
            </a:r>
            <a:r>
              <a:rPr lang="ru-RU" sz="2400" dirty="0" err="1"/>
              <a:t>гіпертензії</a:t>
            </a:r>
            <a:r>
              <a:rPr lang="ru-RU" sz="2400" dirty="0"/>
              <a:t>.</a:t>
            </a:r>
          </a:p>
          <a:p>
            <a:pPr>
              <a:buNone/>
            </a:pPr>
            <a:r>
              <a:rPr lang="ru-RU" sz="2000" dirty="0">
                <a:solidFill>
                  <a:srgbClr val="FFFF00"/>
                </a:solidFill>
              </a:rPr>
              <a:t>КТ </a:t>
            </a:r>
            <a:r>
              <a:rPr lang="ru-RU" sz="2000" dirty="0"/>
              <a:t>- </a:t>
            </a:r>
            <a:r>
              <a:rPr lang="ru-RU" sz="2000" dirty="0" err="1"/>
              <a:t>оптична</a:t>
            </a:r>
            <a:r>
              <a:rPr lang="ru-RU" sz="2000" dirty="0"/>
              <a:t> </a:t>
            </a:r>
            <a:r>
              <a:rPr lang="ru-RU" sz="2000" dirty="0" err="1"/>
              <a:t>щільність</a:t>
            </a:r>
            <a:r>
              <a:rPr lang="ru-RU" sz="2000" dirty="0"/>
              <a:t> </a:t>
            </a:r>
            <a:r>
              <a:rPr lang="ru-RU" sz="2000" dirty="0" err="1"/>
              <a:t>знижується</a:t>
            </a:r>
            <a:r>
              <a:rPr lang="ru-RU" sz="2000" dirty="0"/>
              <a:t>. </a:t>
            </a:r>
            <a:r>
              <a:rPr lang="ru-RU" sz="2000" dirty="0" err="1"/>
              <a:t>Якщо</a:t>
            </a:r>
            <a:r>
              <a:rPr lang="ru-RU" sz="2000" dirty="0"/>
              <a:t> ж </a:t>
            </a:r>
            <a:r>
              <a:rPr lang="ru-RU" sz="2000" dirty="0" err="1"/>
              <a:t>диспластичні</a:t>
            </a:r>
            <a:r>
              <a:rPr lang="ru-RU" sz="2000" dirty="0"/>
              <a:t> </a:t>
            </a:r>
            <a:r>
              <a:rPr lang="ru-RU" sz="2000" dirty="0" err="1"/>
              <a:t>вузли</a:t>
            </a:r>
            <a:r>
              <a:rPr lang="ru-RU" sz="2000" dirty="0"/>
              <a:t> </a:t>
            </a:r>
            <a:r>
              <a:rPr lang="ru-RU" sz="2000" dirty="0" err="1"/>
              <a:t>містять</a:t>
            </a:r>
            <a:r>
              <a:rPr lang="ru-RU" sz="2000" dirty="0"/>
              <a:t> </a:t>
            </a:r>
            <a:r>
              <a:rPr lang="ru-RU" sz="2000" dirty="0" err="1"/>
              <a:t>гемосидерин</a:t>
            </a:r>
            <a:r>
              <a:rPr lang="ru-RU" sz="2000" dirty="0"/>
              <a:t>, то </a:t>
            </a:r>
            <a:r>
              <a:rPr lang="ru-RU" sz="2000" dirty="0" err="1"/>
              <a:t>щільність</a:t>
            </a:r>
            <a:r>
              <a:rPr lang="ru-RU" sz="2000" dirty="0"/>
              <a:t> </a:t>
            </a:r>
            <a:r>
              <a:rPr lang="ru-RU" sz="2000" dirty="0" err="1"/>
              <a:t>їх</a:t>
            </a:r>
            <a:r>
              <a:rPr lang="ru-RU" sz="2000" dirty="0"/>
              <a:t> </a:t>
            </a:r>
            <a:r>
              <a:rPr lang="ru-RU" sz="2000" dirty="0" err="1"/>
              <a:t>підвищується</a:t>
            </a:r>
            <a:r>
              <a:rPr lang="ru-RU" sz="2000" dirty="0"/>
              <a:t>.</a:t>
            </a:r>
          </a:p>
          <a:p>
            <a:pPr>
              <a:buNone/>
            </a:pPr>
            <a:r>
              <a:rPr lang="ru-RU" sz="2000" dirty="0" err="1"/>
              <a:t>Обов'язково</a:t>
            </a:r>
            <a:r>
              <a:rPr lang="ru-RU" sz="2000" dirty="0"/>
              <a:t> КТ-</a:t>
            </a:r>
            <a:r>
              <a:rPr lang="ru-RU" sz="2000" dirty="0" err="1"/>
              <a:t>посилення</a:t>
            </a:r>
            <a:r>
              <a:rPr lang="ru-RU" sz="2000" dirty="0"/>
              <a:t> для </a:t>
            </a:r>
            <a:r>
              <a:rPr lang="ru-RU" sz="2000" dirty="0" err="1"/>
              <a:t>виключення</a:t>
            </a:r>
            <a:r>
              <a:rPr lang="ru-RU" sz="2000" dirty="0"/>
              <a:t> </a:t>
            </a:r>
            <a:r>
              <a:rPr lang="en-US" sz="2000" dirty="0"/>
              <a:t>CR.</a:t>
            </a:r>
            <a:endParaRPr lang="ru-RU" sz="2000" dirty="0"/>
          </a:p>
          <a:p>
            <a:pPr>
              <a:buNone/>
            </a:pPr>
            <a:r>
              <a:rPr lang="ru-RU" sz="2000" dirty="0">
                <a:solidFill>
                  <a:srgbClr val="FFFF00"/>
                </a:solidFill>
              </a:rPr>
              <a:t>На МРТ </a:t>
            </a:r>
            <a:r>
              <a:rPr lang="ru-RU" sz="2000" dirty="0" err="1"/>
              <a:t>вузли</a:t>
            </a:r>
            <a:r>
              <a:rPr lang="ru-RU" sz="2000" dirty="0"/>
              <a:t>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містять</a:t>
            </a:r>
            <a:r>
              <a:rPr lang="ru-RU" sz="2000" dirty="0"/>
              <a:t> </a:t>
            </a:r>
            <a:r>
              <a:rPr lang="ru-RU" sz="2000" dirty="0" err="1"/>
              <a:t>гемосидерин</a:t>
            </a:r>
            <a:r>
              <a:rPr lang="ru-RU" sz="2000" dirty="0"/>
              <a:t>, видно як </a:t>
            </a:r>
            <a:r>
              <a:rPr lang="ru-RU" sz="2000" dirty="0" err="1"/>
              <a:t>ділянки</a:t>
            </a:r>
            <a:r>
              <a:rPr lang="ru-RU" sz="2000" dirty="0"/>
              <a:t> </a:t>
            </a:r>
            <a:r>
              <a:rPr lang="ru-RU" sz="2000" dirty="0" err="1"/>
              <a:t>зі</a:t>
            </a:r>
            <a:r>
              <a:rPr lang="ru-RU" sz="2000" dirty="0"/>
              <a:t> </a:t>
            </a:r>
            <a:r>
              <a:rPr lang="ru-RU" sz="2000" dirty="0" err="1"/>
              <a:t>зниженим</a:t>
            </a:r>
            <a:r>
              <a:rPr lang="ru-RU" sz="2000" dirty="0"/>
              <a:t> сигналом на Т2-ВИ, через </a:t>
            </a:r>
            <a:r>
              <a:rPr lang="ru-RU" sz="2000" dirty="0" err="1"/>
              <a:t>високий</a:t>
            </a:r>
            <a:r>
              <a:rPr lang="ru-RU" sz="2000" dirty="0"/>
              <a:t> </a:t>
            </a:r>
            <a:r>
              <a:rPr lang="ru-RU" sz="2000" dirty="0" err="1"/>
              <a:t>вміст</a:t>
            </a:r>
            <a:r>
              <a:rPr lang="ru-RU" sz="2000" dirty="0"/>
              <a:t> </a:t>
            </a:r>
            <a:r>
              <a:rPr lang="ru-RU" sz="2000" dirty="0" err="1"/>
              <a:t>глікогену</a:t>
            </a:r>
            <a:r>
              <a:rPr lang="ru-RU" sz="2000" dirty="0"/>
              <a:t> </a:t>
            </a:r>
            <a:r>
              <a:rPr lang="ru-RU" sz="2000" dirty="0" err="1"/>
              <a:t>диспластичні</a:t>
            </a:r>
            <a:r>
              <a:rPr lang="ru-RU" sz="2000" dirty="0"/>
              <a:t> </a:t>
            </a:r>
            <a:r>
              <a:rPr lang="ru-RU" sz="2000" dirty="0" err="1"/>
              <a:t>вузли</a:t>
            </a:r>
            <a:r>
              <a:rPr lang="ru-RU" sz="2000" dirty="0"/>
              <a:t> </a:t>
            </a:r>
            <a:r>
              <a:rPr lang="ru-RU" sz="2000" dirty="0" err="1"/>
              <a:t>мають</a:t>
            </a:r>
            <a:r>
              <a:rPr lang="ru-RU" sz="2000" dirty="0"/>
              <a:t> </a:t>
            </a:r>
            <a:r>
              <a:rPr lang="ru-RU" sz="2000" dirty="0" err="1"/>
              <a:t>високий</a:t>
            </a:r>
            <a:r>
              <a:rPr lang="ru-RU" sz="2000" dirty="0"/>
              <a:t> сигнал на Т1ВИ.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888" y="1087397"/>
            <a:ext cx="4191253" cy="558113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143" y="5905651"/>
            <a:ext cx="3534268" cy="75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936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755009" y="125579"/>
            <a:ext cx="8853651" cy="611954"/>
          </a:xfrm>
        </p:spPr>
        <p:txBody>
          <a:bodyPr/>
          <a:lstStyle/>
          <a:p>
            <a:r>
              <a:rPr lang="ru-RU" sz="3200" dirty="0" err="1">
                <a:solidFill>
                  <a:srgbClr val="FFFF00"/>
                </a:solidFill>
              </a:rPr>
              <a:t>Дифузні</a:t>
            </a:r>
            <a:r>
              <a:rPr lang="ru-RU" sz="3200" dirty="0">
                <a:solidFill>
                  <a:srgbClr val="FFFF00"/>
                </a:solidFill>
              </a:rPr>
              <a:t> </a:t>
            </a:r>
            <a:r>
              <a:rPr lang="ru-RU" sz="3200" dirty="0" err="1">
                <a:solidFill>
                  <a:srgbClr val="FFFF00"/>
                </a:solidFill>
              </a:rPr>
              <a:t>захворювання</a:t>
            </a:r>
            <a:r>
              <a:rPr lang="ru-RU" sz="3200" dirty="0">
                <a:solidFill>
                  <a:srgbClr val="FFFF00"/>
                </a:solidFill>
              </a:rPr>
              <a:t> </a:t>
            </a:r>
            <a:r>
              <a:rPr lang="ru-RU" sz="3200" dirty="0" err="1">
                <a:solidFill>
                  <a:srgbClr val="FFFF00"/>
                </a:solidFill>
              </a:rPr>
              <a:t>печінки</a:t>
            </a:r>
            <a:r>
              <a:rPr lang="ru-RU" sz="3200" dirty="0">
                <a:solidFill>
                  <a:srgbClr val="FFFF00"/>
                </a:solidFill>
              </a:rPr>
              <a:t>. </a:t>
            </a:r>
            <a:r>
              <a:rPr lang="ru-RU" sz="3200" dirty="0" err="1">
                <a:solidFill>
                  <a:srgbClr val="FFFF00"/>
                </a:solidFill>
              </a:rPr>
              <a:t>Цироз</a:t>
            </a:r>
            <a:r>
              <a:rPr lang="ru-RU" sz="3200" dirty="0">
                <a:solidFill>
                  <a:srgbClr val="FFFF00"/>
                </a:solidFill>
              </a:rPr>
              <a:t>.</a:t>
            </a:r>
            <a:endParaRPr lang="uk-UA" sz="3200" dirty="0">
              <a:solidFill>
                <a:srgbClr val="FFFF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4294967295"/>
          </p:nvPr>
        </p:nvSpPr>
        <p:spPr>
          <a:xfrm>
            <a:off x="189783" y="4650330"/>
            <a:ext cx="4152900" cy="1129371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1400" dirty="0"/>
              <a:t>       КТ-</a:t>
            </a:r>
            <a:r>
              <a:rPr lang="ru-RU" sz="1400" dirty="0" err="1"/>
              <a:t>Аксіал</a:t>
            </a:r>
            <a:r>
              <a:rPr lang="ru-RU" sz="1400" dirty="0"/>
              <a:t>: </a:t>
            </a:r>
            <a:r>
              <a:rPr lang="ru-RU" sz="1400" dirty="0" err="1"/>
              <a:t>дифузне</a:t>
            </a:r>
            <a:r>
              <a:rPr lang="ru-RU" sz="1400" dirty="0"/>
              <a:t> </a:t>
            </a:r>
            <a:r>
              <a:rPr lang="ru-RU" sz="1400" dirty="0" err="1"/>
              <a:t>зменшення</a:t>
            </a:r>
            <a:r>
              <a:rPr lang="ru-RU" sz="1400" dirty="0"/>
              <a:t> </a:t>
            </a:r>
            <a:r>
              <a:rPr lang="ru-RU" sz="1400" dirty="0" err="1"/>
              <a:t>розмірів</a:t>
            </a:r>
            <a:r>
              <a:rPr lang="ru-RU" sz="1400" dirty="0"/>
              <a:t> </a:t>
            </a:r>
            <a:r>
              <a:rPr lang="ru-RU" sz="1400" dirty="0" err="1"/>
              <a:t>печінки</a:t>
            </a:r>
            <a:r>
              <a:rPr lang="ru-RU" sz="1400" dirty="0"/>
              <a:t>, </a:t>
            </a:r>
            <a:r>
              <a:rPr lang="ru-RU" sz="1400" dirty="0" err="1"/>
              <a:t>вільний</a:t>
            </a:r>
            <a:r>
              <a:rPr lang="ru-RU" sz="1400" dirty="0"/>
              <a:t> </a:t>
            </a:r>
            <a:r>
              <a:rPr lang="ru-RU" sz="1400" dirty="0" err="1"/>
              <a:t>випіт</a:t>
            </a:r>
            <a:r>
              <a:rPr lang="ru-RU" sz="1400" dirty="0"/>
              <a:t> (асцит) в </a:t>
            </a:r>
            <a:r>
              <a:rPr lang="ru-RU" sz="1400" dirty="0" err="1"/>
              <a:t>біля</a:t>
            </a:r>
            <a:r>
              <a:rPr lang="ru-RU" sz="1400" dirty="0"/>
              <a:t> </a:t>
            </a:r>
            <a:r>
              <a:rPr lang="ru-RU" sz="1400" dirty="0" err="1"/>
              <a:t>печінковому</a:t>
            </a:r>
            <a:r>
              <a:rPr lang="ru-RU" sz="1400" dirty="0"/>
              <a:t> і </a:t>
            </a:r>
            <a:r>
              <a:rPr lang="ru-RU" sz="1400" dirty="0" err="1"/>
              <a:t>біля</a:t>
            </a:r>
            <a:r>
              <a:rPr lang="ru-RU" sz="1400" dirty="0"/>
              <a:t> </a:t>
            </a:r>
            <a:r>
              <a:rPr lang="ru-RU" sz="1400" dirty="0" err="1"/>
              <a:t>селезінковому</a:t>
            </a:r>
            <a:r>
              <a:rPr lang="ru-RU" sz="1400" dirty="0"/>
              <a:t> </a:t>
            </a:r>
            <a:r>
              <a:rPr lang="ru-RU" sz="1400" dirty="0" err="1"/>
              <a:t>просторі</a:t>
            </a:r>
            <a:r>
              <a:rPr lang="ru-RU" sz="1400" dirty="0"/>
              <a:t>, </a:t>
            </a:r>
            <a:r>
              <a:rPr lang="ru-RU" sz="1400" dirty="0" err="1"/>
              <a:t>варікси</a:t>
            </a:r>
            <a:r>
              <a:rPr lang="ru-RU" sz="1400" dirty="0"/>
              <a:t>, оголена серповидная </a:t>
            </a:r>
            <a:r>
              <a:rPr lang="ru-RU" sz="1400" dirty="0" err="1"/>
              <a:t>зв'язка</a:t>
            </a:r>
            <a:r>
              <a:rPr lang="ru-RU" sz="1400" dirty="0"/>
              <a:t> (</a:t>
            </a:r>
            <a:r>
              <a:rPr lang="ru-RU" sz="1400" dirty="0" err="1"/>
              <a:t>стрілка</a:t>
            </a:r>
            <a:r>
              <a:rPr lang="ru-RU" sz="1400" dirty="0"/>
              <a:t>).</a:t>
            </a:r>
            <a:endParaRPr lang="ru-RU" dirty="0"/>
          </a:p>
          <a:p>
            <a:endParaRPr lang="uk-UA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19509"/>
            <a:ext cx="4986068" cy="394644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6320" y="778843"/>
            <a:ext cx="4417075" cy="586429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420837" y="1652631"/>
            <a:ext cx="265931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КТ-</a:t>
            </a:r>
            <a:r>
              <a:rPr lang="ru-RU" dirty="0" err="1"/>
              <a:t>реконструкція</a:t>
            </a:r>
            <a:r>
              <a:rPr lang="ru-RU" dirty="0"/>
              <a:t>: </a:t>
            </a:r>
            <a:r>
              <a:rPr lang="ru-RU" dirty="0" err="1"/>
              <a:t>дифузне</a:t>
            </a:r>
            <a:r>
              <a:rPr lang="ru-RU" dirty="0"/>
              <a:t> </a:t>
            </a:r>
            <a:r>
              <a:rPr lang="ru-RU" dirty="0" err="1"/>
              <a:t>зменшення</a:t>
            </a:r>
            <a:r>
              <a:rPr lang="ru-RU" dirty="0"/>
              <a:t> </a:t>
            </a:r>
            <a:r>
              <a:rPr lang="ru-RU" dirty="0" err="1"/>
              <a:t>розмірів</a:t>
            </a:r>
            <a:r>
              <a:rPr lang="ru-RU" dirty="0"/>
              <a:t> </a:t>
            </a:r>
            <a:r>
              <a:rPr lang="ru-RU" dirty="0" err="1"/>
              <a:t>печінки</a:t>
            </a:r>
            <a:r>
              <a:rPr lang="ru-RU" dirty="0"/>
              <a:t>, </a:t>
            </a:r>
            <a:r>
              <a:rPr lang="ru-RU" dirty="0" err="1"/>
              <a:t>вільна</a:t>
            </a:r>
            <a:r>
              <a:rPr lang="ru-RU" dirty="0"/>
              <a:t> </a:t>
            </a:r>
            <a:r>
              <a:rPr lang="ru-RU" dirty="0" err="1"/>
              <a:t>рідина</a:t>
            </a:r>
            <a:r>
              <a:rPr lang="ru-RU" dirty="0"/>
              <a:t> (асцит) : у </a:t>
            </a:r>
            <a:r>
              <a:rPr lang="ru-RU" dirty="0" err="1"/>
              <a:t>навколопечінковому</a:t>
            </a:r>
            <a:r>
              <a:rPr lang="ru-RU" dirty="0"/>
              <a:t> </a:t>
            </a:r>
            <a:r>
              <a:rPr lang="ru-RU" dirty="0" err="1"/>
              <a:t>просторі</a:t>
            </a:r>
            <a:r>
              <a:rPr lang="ru-RU" dirty="0"/>
              <a:t> і </a:t>
            </a:r>
            <a:r>
              <a:rPr lang="ru-RU" dirty="0" err="1"/>
              <a:t>черевній</a:t>
            </a:r>
            <a:r>
              <a:rPr lang="ru-RU" dirty="0"/>
              <a:t> </a:t>
            </a:r>
            <a:r>
              <a:rPr lang="ru-RU" dirty="0" err="1"/>
              <a:t>порожнині</a:t>
            </a:r>
            <a:r>
              <a:rPr lang="ru-RU" dirty="0"/>
              <a:t>,  </a:t>
            </a:r>
            <a:r>
              <a:rPr lang="ru-RU" dirty="0" err="1"/>
              <a:t>петлі</a:t>
            </a:r>
            <a:r>
              <a:rPr lang="ru-RU" dirty="0"/>
              <a:t> кишечника  </a:t>
            </a:r>
            <a:r>
              <a:rPr lang="ru-RU" dirty="0" err="1"/>
              <a:t>зміщені</a:t>
            </a:r>
            <a:r>
              <a:rPr lang="ru-RU" dirty="0"/>
              <a:t> </a:t>
            </a:r>
            <a:r>
              <a:rPr lang="ru-RU" dirty="0" err="1"/>
              <a:t>медіально,сечевой</a:t>
            </a:r>
            <a:r>
              <a:rPr lang="ru-RU" dirty="0"/>
              <a:t> </a:t>
            </a:r>
            <a:r>
              <a:rPr lang="ru-RU" dirty="0" err="1"/>
              <a:t>міхур</a:t>
            </a:r>
            <a:r>
              <a:rPr lang="ru-RU" dirty="0"/>
              <a:t> </a:t>
            </a:r>
            <a:r>
              <a:rPr lang="ru-RU" dirty="0" err="1"/>
              <a:t>компремовано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891228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990849" y="90488"/>
            <a:ext cx="9201151" cy="412750"/>
          </a:xfrm>
        </p:spPr>
        <p:txBody>
          <a:bodyPr/>
          <a:lstStyle/>
          <a:p>
            <a:r>
              <a:rPr lang="ru-RU" sz="2400" b="1" dirty="0" err="1">
                <a:solidFill>
                  <a:srgbClr val="FFFF00"/>
                </a:solidFill>
              </a:rPr>
              <a:t>Порушення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метаболізму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печінки</a:t>
            </a:r>
            <a:r>
              <a:rPr lang="ru-RU" sz="2400" b="1" dirty="0">
                <a:solidFill>
                  <a:srgbClr val="FFFF00"/>
                </a:solidFill>
              </a:rPr>
              <a:t>.</a:t>
            </a:r>
            <a:endParaRPr lang="uk-UA" sz="2400" b="1" dirty="0">
              <a:solidFill>
                <a:srgbClr val="FFFF00"/>
              </a:solidFill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0370" y="90488"/>
            <a:ext cx="3347049" cy="3555371"/>
          </a:xfrm>
        </p:spPr>
      </p:pic>
      <p:sp>
        <p:nvSpPr>
          <p:cNvPr id="4" name="Текст 3"/>
          <p:cNvSpPr>
            <a:spLocks noGrp="1"/>
          </p:cNvSpPr>
          <p:nvPr>
            <p:ph type="body" idx="4294967295"/>
          </p:nvPr>
        </p:nvSpPr>
        <p:spPr>
          <a:xfrm>
            <a:off x="2" y="546732"/>
            <a:ext cx="5081588" cy="5426075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ru-RU" sz="6400" dirty="0" err="1">
                <a:solidFill>
                  <a:srgbClr val="FFFF00"/>
                </a:solidFill>
              </a:rPr>
              <a:t>Глікогенози</a:t>
            </a:r>
            <a:r>
              <a:rPr lang="ru-RU" sz="6400" b="1" dirty="0">
                <a:solidFill>
                  <a:srgbClr val="FFFF00"/>
                </a:solidFill>
              </a:rPr>
              <a:t>: </a:t>
            </a:r>
            <a:r>
              <a:rPr lang="ru-RU" sz="6400" dirty="0" err="1"/>
              <a:t>викликають</a:t>
            </a:r>
            <a:r>
              <a:rPr lang="ru-RU" sz="6400" dirty="0"/>
              <a:t> </a:t>
            </a:r>
            <a:r>
              <a:rPr lang="ru-RU" sz="6400" dirty="0" err="1"/>
              <a:t>накопичення</a:t>
            </a:r>
            <a:r>
              <a:rPr lang="ru-RU" sz="6400" dirty="0"/>
              <a:t> в </a:t>
            </a:r>
            <a:r>
              <a:rPr lang="ru-RU" sz="6400" dirty="0" err="1"/>
              <a:t>печінці</a:t>
            </a:r>
            <a:r>
              <a:rPr lang="ru-RU" sz="6400" dirty="0"/>
              <a:t> та </a:t>
            </a:r>
            <a:r>
              <a:rPr lang="ru-RU" sz="6400" dirty="0" err="1"/>
              <a:t>інших</a:t>
            </a:r>
            <a:r>
              <a:rPr lang="ru-RU" sz="6400" dirty="0"/>
              <a:t> органах </a:t>
            </a:r>
            <a:r>
              <a:rPr lang="ru-RU" sz="6400" dirty="0" err="1"/>
              <a:t>полісахаридів</a:t>
            </a:r>
            <a:r>
              <a:rPr lang="ru-RU" sz="6400" dirty="0"/>
              <a:t>. На УЗД, КТ - </a:t>
            </a:r>
            <a:r>
              <a:rPr lang="ru-RU" sz="6400" dirty="0" err="1"/>
              <a:t>збільшення</a:t>
            </a:r>
            <a:r>
              <a:rPr lang="ru-RU" sz="6400" dirty="0"/>
              <a:t> в </a:t>
            </a:r>
            <a:r>
              <a:rPr lang="ru-RU" sz="6400" dirty="0" err="1"/>
              <a:t>розмірах</a:t>
            </a:r>
            <a:r>
              <a:rPr lang="ru-RU" sz="6400" dirty="0"/>
              <a:t> і </a:t>
            </a:r>
            <a:r>
              <a:rPr lang="ru-RU" sz="6400" dirty="0" err="1"/>
              <a:t>щільності</a:t>
            </a:r>
            <a:r>
              <a:rPr lang="ru-RU" sz="6400" dirty="0"/>
              <a:t>.</a:t>
            </a:r>
            <a:endParaRPr lang="ru-RU" sz="6400" dirty="0">
              <a:solidFill>
                <a:srgbClr val="FFFF00"/>
              </a:solidFill>
            </a:endParaRPr>
          </a:p>
          <a:p>
            <a:pPr>
              <a:buNone/>
            </a:pPr>
            <a:r>
              <a:rPr lang="ru-RU" sz="6400" dirty="0">
                <a:solidFill>
                  <a:srgbClr val="FFFF00"/>
                </a:solidFill>
              </a:rPr>
              <a:t>Гепато-</a:t>
            </a:r>
            <a:r>
              <a:rPr lang="ru-RU" sz="6400" dirty="0" err="1">
                <a:solidFill>
                  <a:srgbClr val="FFFF00"/>
                </a:solidFill>
              </a:rPr>
              <a:t>церебральна</a:t>
            </a:r>
            <a:r>
              <a:rPr lang="ru-RU" sz="6400" dirty="0">
                <a:solidFill>
                  <a:srgbClr val="FFFF00"/>
                </a:solidFill>
              </a:rPr>
              <a:t> </a:t>
            </a:r>
            <a:r>
              <a:rPr lang="ru-RU" sz="6400" dirty="0" err="1">
                <a:solidFill>
                  <a:srgbClr val="FFFF00"/>
                </a:solidFill>
              </a:rPr>
              <a:t>дистрофія</a:t>
            </a:r>
            <a:r>
              <a:rPr lang="ru-RU" sz="6400" dirty="0"/>
              <a:t>- </a:t>
            </a:r>
            <a:r>
              <a:rPr lang="ru-RU" sz="6400" dirty="0" err="1"/>
              <a:t>порушення</a:t>
            </a:r>
            <a:r>
              <a:rPr lang="ru-RU" sz="6400" dirty="0"/>
              <a:t> </a:t>
            </a:r>
            <a:r>
              <a:rPr lang="ru-RU" sz="6400" dirty="0" err="1"/>
              <a:t>обміну</a:t>
            </a:r>
            <a:r>
              <a:rPr lang="ru-RU" sz="6400" dirty="0"/>
              <a:t> </a:t>
            </a:r>
            <a:r>
              <a:rPr lang="ru-RU" sz="6400" dirty="0" err="1"/>
              <a:t>міді</a:t>
            </a:r>
            <a:r>
              <a:rPr lang="ru-RU" sz="6400" dirty="0"/>
              <a:t> (</a:t>
            </a:r>
            <a:r>
              <a:rPr lang="ru-RU" sz="6400" dirty="0" err="1"/>
              <a:t>відкладається</a:t>
            </a:r>
            <a:r>
              <a:rPr lang="ru-RU" sz="6400" dirty="0"/>
              <a:t> в </a:t>
            </a:r>
            <a:r>
              <a:rPr lang="ru-RU" sz="6400" dirty="0" err="1"/>
              <a:t>печінці</a:t>
            </a:r>
            <a:r>
              <a:rPr lang="ru-RU" sz="6400" dirty="0"/>
              <a:t>, </a:t>
            </a:r>
            <a:r>
              <a:rPr lang="ru-RU" sz="6400" dirty="0" err="1"/>
              <a:t>нирках</a:t>
            </a:r>
            <a:r>
              <a:rPr lang="ru-RU" sz="6400" dirty="0"/>
              <a:t>, ГМ) -</a:t>
            </a:r>
            <a:r>
              <a:rPr lang="ru-RU" sz="6400" dirty="0" err="1"/>
              <a:t>збільшення</a:t>
            </a:r>
            <a:r>
              <a:rPr lang="ru-RU" sz="6400" dirty="0"/>
              <a:t> </a:t>
            </a:r>
            <a:r>
              <a:rPr lang="ru-RU" sz="6400" dirty="0" err="1"/>
              <a:t>щільності</a:t>
            </a:r>
            <a:r>
              <a:rPr lang="ru-RU" sz="6400" dirty="0"/>
              <a:t> на КТ і УЗД, </a:t>
            </a:r>
            <a:r>
              <a:rPr lang="ru-RU" sz="6400" dirty="0" err="1"/>
              <a:t>підвищення</a:t>
            </a:r>
            <a:r>
              <a:rPr lang="ru-RU" sz="6400" dirty="0"/>
              <a:t> </a:t>
            </a:r>
            <a:r>
              <a:rPr lang="ru-RU" sz="6400" dirty="0" err="1"/>
              <a:t>інтенсивності</a:t>
            </a:r>
            <a:r>
              <a:rPr lang="ru-RU" sz="6400" dirty="0"/>
              <a:t> на МРТ. + </a:t>
            </a:r>
            <a:r>
              <a:rPr lang="ru-RU" sz="6400" dirty="0" err="1"/>
              <a:t>Ознаки</a:t>
            </a:r>
            <a:r>
              <a:rPr lang="ru-RU" sz="6400" dirty="0"/>
              <a:t> гепатиту.</a:t>
            </a:r>
          </a:p>
          <a:p>
            <a:pPr>
              <a:buNone/>
            </a:pPr>
            <a:r>
              <a:rPr lang="ru-RU" sz="6400" dirty="0">
                <a:solidFill>
                  <a:srgbClr val="FFFF00"/>
                </a:solidFill>
              </a:rPr>
              <a:t>Хвороба Гоше</a:t>
            </a:r>
            <a:r>
              <a:rPr lang="ru-RU" sz="6400" dirty="0"/>
              <a:t> - </a:t>
            </a:r>
            <a:r>
              <a:rPr lang="ru-RU" sz="6400" dirty="0" err="1"/>
              <a:t>відсутність</a:t>
            </a:r>
            <a:r>
              <a:rPr lang="ru-RU" sz="6400" dirty="0"/>
              <a:t> </a:t>
            </a:r>
            <a:r>
              <a:rPr lang="ru-RU" sz="6400" dirty="0" err="1"/>
              <a:t>глюкоцереброзидази</a:t>
            </a:r>
            <a:r>
              <a:rPr lang="ru-RU" sz="6400" dirty="0"/>
              <a:t> з </a:t>
            </a:r>
            <a:r>
              <a:rPr lang="ru-RU" sz="6400" dirty="0" err="1"/>
              <a:t>накопиченням</a:t>
            </a:r>
            <a:r>
              <a:rPr lang="ru-RU" sz="6400" dirty="0"/>
              <a:t> </a:t>
            </a:r>
            <a:r>
              <a:rPr lang="ru-RU" sz="6400" dirty="0" err="1"/>
              <a:t>глюкоцереброзидів</a:t>
            </a:r>
            <a:r>
              <a:rPr lang="ru-RU" sz="6400" dirty="0"/>
              <a:t>. </a:t>
            </a:r>
            <a:r>
              <a:rPr lang="ru-RU" sz="6400" dirty="0" err="1"/>
              <a:t>Гепатоспленомегалія</a:t>
            </a:r>
            <a:r>
              <a:rPr lang="ru-RU" sz="6400" dirty="0"/>
              <a:t>.</a:t>
            </a:r>
          </a:p>
          <a:p>
            <a:pPr>
              <a:buNone/>
            </a:pPr>
            <a:endParaRPr lang="ru-RU" sz="6400" dirty="0">
              <a:solidFill>
                <a:srgbClr val="FFFF00"/>
              </a:solidFill>
            </a:endParaRPr>
          </a:p>
          <a:p>
            <a:pPr>
              <a:buNone/>
            </a:pPr>
            <a:r>
              <a:rPr lang="ru-RU" sz="6400" dirty="0" err="1">
                <a:solidFill>
                  <a:srgbClr val="FFFF00"/>
                </a:solidFill>
              </a:rPr>
              <a:t>Гемохроматоз</a:t>
            </a:r>
            <a:r>
              <a:rPr lang="ru-RU" sz="6400" dirty="0"/>
              <a:t> - </a:t>
            </a:r>
            <a:r>
              <a:rPr lang="ru-RU" sz="6400" dirty="0" err="1"/>
              <a:t>підвищене</a:t>
            </a:r>
            <a:r>
              <a:rPr lang="ru-RU" sz="6400" dirty="0"/>
              <a:t> </a:t>
            </a:r>
            <a:r>
              <a:rPr lang="ru-RU" sz="6400" dirty="0" err="1"/>
              <a:t>накопичення</a:t>
            </a:r>
            <a:r>
              <a:rPr lang="ru-RU" sz="6400" dirty="0"/>
              <a:t> </a:t>
            </a:r>
            <a:r>
              <a:rPr lang="ru-RU" sz="6400" dirty="0" err="1"/>
              <a:t>заліза</a:t>
            </a:r>
            <a:r>
              <a:rPr lang="ru-RU" sz="6400" dirty="0"/>
              <a:t>.</a:t>
            </a:r>
          </a:p>
          <a:p>
            <a:pPr>
              <a:buNone/>
            </a:pPr>
            <a:r>
              <a:rPr lang="ru-RU" sz="6400" dirty="0"/>
              <a:t>На КТ </a:t>
            </a:r>
            <a:r>
              <a:rPr lang="ru-RU" sz="6400" dirty="0" err="1"/>
              <a:t>висока</a:t>
            </a:r>
            <a:r>
              <a:rPr lang="ru-RU" sz="6400" dirty="0"/>
              <a:t> </a:t>
            </a:r>
            <a:r>
              <a:rPr lang="ru-RU" sz="6400" dirty="0" err="1"/>
              <a:t>щільність</a:t>
            </a:r>
            <a:r>
              <a:rPr lang="ru-RU" sz="6400" dirty="0"/>
              <a:t> </a:t>
            </a:r>
            <a:r>
              <a:rPr lang="ru-RU" sz="6400" dirty="0" err="1"/>
              <a:t>паренхіми</a:t>
            </a:r>
            <a:r>
              <a:rPr lang="ru-RU" sz="6400" dirty="0"/>
              <a:t> (</a:t>
            </a:r>
            <a:r>
              <a:rPr lang="ru-RU" sz="6400" dirty="0" err="1"/>
              <a:t>більше</a:t>
            </a:r>
            <a:r>
              <a:rPr lang="ru-RU" sz="6400" dirty="0"/>
              <a:t> 75ЕХ), </a:t>
            </a:r>
            <a:r>
              <a:rPr lang="ru-RU" sz="6400" dirty="0" err="1"/>
              <a:t>вища</a:t>
            </a:r>
            <a:r>
              <a:rPr lang="ru-RU" sz="6400" dirty="0"/>
              <a:t> за </a:t>
            </a:r>
            <a:r>
              <a:rPr lang="ru-RU" sz="6400" dirty="0" err="1"/>
              <a:t>щільність</a:t>
            </a:r>
            <a:r>
              <a:rPr lang="ru-RU" sz="6400" dirty="0"/>
              <a:t> </a:t>
            </a:r>
            <a:r>
              <a:rPr lang="ru-RU" sz="6400" dirty="0" err="1"/>
              <a:t>селезінки</a:t>
            </a:r>
            <a:r>
              <a:rPr lang="ru-RU" sz="6400" dirty="0"/>
              <a:t>. </a:t>
            </a:r>
            <a:r>
              <a:rPr lang="ru-RU" sz="6400" dirty="0" err="1"/>
              <a:t>Судини</a:t>
            </a:r>
            <a:r>
              <a:rPr lang="ru-RU" sz="6400" dirty="0"/>
              <a:t> </a:t>
            </a:r>
            <a:r>
              <a:rPr lang="ru-RU" sz="6400" dirty="0" err="1"/>
              <a:t>печінки</a:t>
            </a:r>
            <a:r>
              <a:rPr lang="ru-RU" sz="6400" dirty="0"/>
              <a:t> </a:t>
            </a:r>
            <a:r>
              <a:rPr lang="ru-RU" sz="6400" dirty="0" err="1"/>
              <a:t>гіподенсивні</a:t>
            </a:r>
            <a:r>
              <a:rPr lang="ru-RU" sz="6400" dirty="0"/>
              <a:t> на </a:t>
            </a:r>
            <a:r>
              <a:rPr lang="ru-RU" sz="6400" dirty="0" err="1"/>
              <a:t>фоні</a:t>
            </a:r>
            <a:r>
              <a:rPr lang="ru-RU" sz="6400" dirty="0"/>
              <a:t> </a:t>
            </a:r>
            <a:r>
              <a:rPr lang="ru-RU" sz="6400" dirty="0" err="1"/>
              <a:t>щільності</a:t>
            </a:r>
            <a:r>
              <a:rPr lang="ru-RU" sz="6400" dirty="0"/>
              <a:t> </a:t>
            </a:r>
            <a:r>
              <a:rPr lang="ru-RU" sz="6400" dirty="0" err="1"/>
              <a:t>паренхіми</a:t>
            </a:r>
            <a:r>
              <a:rPr lang="ru-RU" sz="6400" dirty="0"/>
              <a:t>.</a:t>
            </a:r>
          </a:p>
          <a:p>
            <a:pPr>
              <a:buNone/>
            </a:pPr>
            <a:r>
              <a:rPr lang="ru-RU" sz="6400" dirty="0">
                <a:solidFill>
                  <a:srgbClr val="FFFF00"/>
                </a:solidFill>
              </a:rPr>
              <a:t>При </a:t>
            </a:r>
            <a:r>
              <a:rPr lang="ru-RU" sz="6400" dirty="0" err="1">
                <a:solidFill>
                  <a:srgbClr val="FFFF00"/>
                </a:solidFill>
              </a:rPr>
              <a:t>поєднанні</a:t>
            </a:r>
            <a:r>
              <a:rPr lang="ru-RU" sz="6400" dirty="0">
                <a:solidFill>
                  <a:srgbClr val="FFFF00"/>
                </a:solidFill>
              </a:rPr>
              <a:t> з </a:t>
            </a:r>
            <a:r>
              <a:rPr lang="ru-RU" sz="6400" dirty="0" err="1">
                <a:solidFill>
                  <a:srgbClr val="FFFF00"/>
                </a:solidFill>
              </a:rPr>
              <a:t>стеатоз</a:t>
            </a:r>
            <a:r>
              <a:rPr lang="ru-RU" sz="6400" dirty="0">
                <a:solidFill>
                  <a:srgbClr val="FFFF00"/>
                </a:solidFill>
              </a:rPr>
              <a:t> с-м </a:t>
            </a:r>
            <a:r>
              <a:rPr lang="ru-RU" sz="6400" dirty="0" err="1">
                <a:solidFill>
                  <a:srgbClr val="FFFF00"/>
                </a:solidFill>
              </a:rPr>
              <a:t>нівелюється</a:t>
            </a:r>
            <a:r>
              <a:rPr lang="ru-RU" sz="6400" dirty="0">
                <a:solidFill>
                  <a:srgbClr val="FFFF00"/>
                </a:solidFill>
              </a:rPr>
              <a:t> і </a:t>
            </a:r>
            <a:r>
              <a:rPr lang="ru-RU" sz="6400" dirty="0" err="1">
                <a:solidFill>
                  <a:srgbClr val="FFFF00"/>
                </a:solidFill>
              </a:rPr>
              <a:t>паренхіма</a:t>
            </a:r>
            <a:r>
              <a:rPr lang="ru-RU" sz="6400" dirty="0">
                <a:solidFill>
                  <a:srgbClr val="FFFF00"/>
                </a:solidFill>
              </a:rPr>
              <a:t> </a:t>
            </a:r>
            <a:r>
              <a:rPr lang="ru-RU" sz="6400" dirty="0" err="1">
                <a:solidFill>
                  <a:srgbClr val="FFFF00"/>
                </a:solidFill>
              </a:rPr>
              <a:t>печінки</a:t>
            </a:r>
            <a:r>
              <a:rPr lang="ru-RU" sz="6400" dirty="0">
                <a:solidFill>
                  <a:srgbClr val="FFFF00"/>
                </a:solidFill>
              </a:rPr>
              <a:t> </a:t>
            </a:r>
            <a:r>
              <a:rPr lang="ru-RU" sz="6400" dirty="0" err="1">
                <a:solidFill>
                  <a:srgbClr val="FFFF00"/>
                </a:solidFill>
              </a:rPr>
              <a:t>виглядає</a:t>
            </a:r>
            <a:r>
              <a:rPr lang="ru-RU" sz="6400" dirty="0">
                <a:solidFill>
                  <a:srgbClr val="FFFF00"/>
                </a:solidFill>
              </a:rPr>
              <a:t> нормальною.</a:t>
            </a:r>
          </a:p>
          <a:p>
            <a:pPr>
              <a:buNone/>
            </a:pPr>
            <a:r>
              <a:rPr lang="ru-RU" sz="6400" dirty="0"/>
              <a:t>На МРТ –</a:t>
            </a:r>
            <a:r>
              <a:rPr lang="ru-RU" sz="6400" dirty="0" err="1"/>
              <a:t>низька</a:t>
            </a:r>
            <a:r>
              <a:rPr lang="ru-RU" sz="6400" dirty="0"/>
              <a:t> </a:t>
            </a:r>
            <a:r>
              <a:rPr lang="ru-RU" sz="6400" dirty="0" err="1"/>
              <a:t>інтенсивність</a:t>
            </a:r>
            <a:r>
              <a:rPr lang="ru-RU" sz="6400" dirty="0"/>
              <a:t> сигналу </a:t>
            </a:r>
            <a:r>
              <a:rPr lang="ru-RU" sz="6400" dirty="0" err="1"/>
              <a:t>паренхіми</a:t>
            </a:r>
            <a:r>
              <a:rPr lang="ru-RU" sz="6400" dirty="0"/>
              <a:t> на Т1-і Т2-зважених </a:t>
            </a:r>
            <a:r>
              <a:rPr lang="ru-RU" sz="6400" dirty="0" err="1"/>
              <a:t>зображеннях</a:t>
            </a:r>
            <a:r>
              <a:rPr lang="ru-RU" sz="6400" dirty="0"/>
              <a:t>.</a:t>
            </a:r>
          </a:p>
          <a:p>
            <a:pPr>
              <a:buNone/>
            </a:pPr>
            <a:r>
              <a:rPr lang="ru-RU" sz="6400" dirty="0"/>
              <a:t>Так само </a:t>
            </a:r>
            <a:r>
              <a:rPr lang="ru-RU" sz="6400" dirty="0" err="1"/>
              <a:t>виглядає</a:t>
            </a:r>
            <a:r>
              <a:rPr lang="ru-RU" sz="6400" dirty="0"/>
              <a:t> і </a:t>
            </a:r>
            <a:r>
              <a:rPr lang="ru-RU" sz="6400" dirty="0" err="1"/>
              <a:t>селезінка</a:t>
            </a:r>
            <a:r>
              <a:rPr lang="ru-RU" sz="6400" dirty="0"/>
              <a:t>, </a:t>
            </a:r>
            <a:r>
              <a:rPr lang="ru-RU" sz="6400" dirty="0" err="1"/>
              <a:t>іноді</a:t>
            </a:r>
            <a:r>
              <a:rPr lang="ru-RU" sz="6400" dirty="0"/>
              <a:t> - </a:t>
            </a:r>
            <a:r>
              <a:rPr lang="ru-RU" sz="6400" dirty="0" err="1"/>
              <a:t>підшлункова</a:t>
            </a:r>
            <a:r>
              <a:rPr lang="ru-RU" sz="6400" dirty="0"/>
              <a:t> </a:t>
            </a:r>
            <a:r>
              <a:rPr lang="ru-RU" sz="6400" dirty="0" err="1"/>
              <a:t>залоза</a:t>
            </a:r>
            <a:r>
              <a:rPr lang="ru-RU" sz="6400" dirty="0"/>
              <a:t>, </a:t>
            </a:r>
            <a:r>
              <a:rPr lang="ru-RU" sz="6400" dirty="0" err="1"/>
              <a:t>надниркові</a:t>
            </a:r>
            <a:r>
              <a:rPr lang="ru-RU" sz="6400" dirty="0"/>
              <a:t> </a:t>
            </a:r>
            <a:r>
              <a:rPr lang="ru-RU" sz="6400" dirty="0" err="1"/>
              <a:t>залози</a:t>
            </a:r>
            <a:r>
              <a:rPr lang="ru-RU" sz="6400" dirty="0"/>
              <a:t> і </a:t>
            </a:r>
            <a:r>
              <a:rPr lang="ru-RU" sz="6400" dirty="0" err="1"/>
              <a:t>кістковий</a:t>
            </a:r>
            <a:r>
              <a:rPr lang="ru-RU" sz="6400" dirty="0"/>
              <a:t> </a:t>
            </a:r>
            <a:r>
              <a:rPr lang="ru-RU" sz="6400" dirty="0" err="1"/>
              <a:t>мозок</a:t>
            </a:r>
            <a:r>
              <a:rPr lang="ru-RU" sz="6400" dirty="0"/>
              <a:t>.</a:t>
            </a:r>
            <a:endParaRPr lang="ru-RU" dirty="0">
              <a:solidFill>
                <a:srgbClr val="FFFF00"/>
              </a:solidFill>
            </a:endParaRPr>
          </a:p>
          <a:p>
            <a:endParaRPr lang="ru-RU" dirty="0">
              <a:solidFill>
                <a:srgbClr val="FFFF00"/>
              </a:solidFill>
            </a:endParaRPr>
          </a:p>
          <a:p>
            <a:endParaRPr lang="ru-RU" dirty="0"/>
          </a:p>
          <a:p>
            <a:endParaRPr lang="uk-UA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0929" y="3811667"/>
            <a:ext cx="6388312" cy="3046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3738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578637" y="428599"/>
            <a:ext cx="9415463" cy="782637"/>
          </a:xfrm>
        </p:spPr>
        <p:txBody>
          <a:bodyPr/>
          <a:lstStyle/>
          <a:p>
            <a:r>
              <a:rPr lang="uk-UA" sz="2800" b="1" dirty="0">
                <a:solidFill>
                  <a:srgbClr val="FFFF00"/>
                </a:solidFill>
              </a:rPr>
              <a:t>Локальні утворення печінки. Класифікація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4294967295"/>
          </p:nvPr>
        </p:nvSpPr>
        <p:spPr>
          <a:xfrm>
            <a:off x="2265028" y="1644243"/>
            <a:ext cx="7724100" cy="3486890"/>
          </a:xfrm>
        </p:spPr>
        <p:txBody>
          <a:bodyPr>
            <a:normAutofit/>
          </a:bodyPr>
          <a:lstStyle/>
          <a:p>
            <a:r>
              <a:rPr lang="ru-RU" sz="2400" b="1" dirty="0" err="1"/>
              <a:t>Поодинокі</a:t>
            </a:r>
            <a:r>
              <a:rPr lang="ru-RU" sz="2400" b="1" dirty="0"/>
              <a:t> (</a:t>
            </a:r>
            <a:r>
              <a:rPr lang="ru-RU" sz="2400" b="1" dirty="0" err="1"/>
              <a:t>солітарні</a:t>
            </a:r>
            <a:r>
              <a:rPr lang="ru-RU" sz="2400" b="1" dirty="0"/>
              <a:t>) \ </a:t>
            </a:r>
            <a:r>
              <a:rPr lang="ru-RU" sz="2400" b="1" dirty="0" err="1"/>
              <a:t>Множинні</a:t>
            </a:r>
            <a:endParaRPr lang="ru-RU" sz="2400" b="1" dirty="0"/>
          </a:p>
          <a:p>
            <a:r>
              <a:rPr lang="ru-RU" sz="2400" b="1" dirty="0" err="1"/>
              <a:t>Первинні</a:t>
            </a:r>
            <a:r>
              <a:rPr lang="ru-RU" sz="2400" b="1" dirty="0"/>
              <a:t> \ </a:t>
            </a:r>
            <a:r>
              <a:rPr lang="ru-RU" sz="2400" b="1" dirty="0" err="1"/>
              <a:t>Вторинні</a:t>
            </a:r>
            <a:endParaRPr lang="ru-RU" sz="2400" b="1" dirty="0"/>
          </a:p>
          <a:p>
            <a:r>
              <a:rPr lang="ru-RU" sz="2400" b="1" dirty="0" err="1"/>
              <a:t>Рідинні</a:t>
            </a:r>
            <a:r>
              <a:rPr lang="ru-RU" sz="2400" b="1" dirty="0"/>
              <a:t> \ </a:t>
            </a:r>
            <a:r>
              <a:rPr lang="ru-RU" sz="2400" b="1" dirty="0" err="1"/>
              <a:t>Солідні</a:t>
            </a:r>
            <a:r>
              <a:rPr lang="ru-RU" sz="2400" b="1" dirty="0"/>
              <a:t> \ </a:t>
            </a:r>
            <a:r>
              <a:rPr lang="ru-RU" sz="2400" b="1" dirty="0" err="1"/>
              <a:t>Комплексні</a:t>
            </a:r>
            <a:endParaRPr lang="ru-RU" sz="2400" b="1" dirty="0"/>
          </a:p>
          <a:p>
            <a:r>
              <a:rPr lang="ru-RU" sz="2400" b="1" dirty="0" err="1"/>
              <a:t>Гіперваскулярні</a:t>
            </a:r>
            <a:r>
              <a:rPr lang="ru-RU" sz="2400" b="1" dirty="0"/>
              <a:t> \ </a:t>
            </a:r>
            <a:r>
              <a:rPr lang="ru-RU" sz="2400" b="1" dirty="0" err="1"/>
              <a:t>Гіповаскулярні</a:t>
            </a:r>
            <a:endParaRPr lang="ru-RU" sz="2400" b="1" dirty="0"/>
          </a:p>
          <a:p>
            <a:r>
              <a:rPr lang="ru-RU" sz="2400" b="1" dirty="0" err="1"/>
              <a:t>Доброякісні</a:t>
            </a:r>
            <a:r>
              <a:rPr lang="ru-RU" sz="2400" b="1" dirty="0"/>
              <a:t> \ </a:t>
            </a:r>
            <a:r>
              <a:rPr lang="ru-RU" sz="2400" b="1" dirty="0" err="1"/>
              <a:t>Злоякісні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9916963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716656" y="3"/>
            <a:ext cx="9259888" cy="519113"/>
          </a:xfrm>
        </p:spPr>
        <p:txBody>
          <a:bodyPr/>
          <a:lstStyle/>
          <a:p>
            <a:r>
              <a:rPr lang="uk-UA" sz="2400" dirty="0">
                <a:solidFill>
                  <a:srgbClr val="FFFF00"/>
                </a:solidFill>
              </a:rPr>
              <a:t>Локальні утворення печінки. Класифікація</a:t>
            </a:r>
            <a:endParaRPr lang="uk-UA" sz="24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4294967295"/>
          </p:nvPr>
        </p:nvSpPr>
        <p:spPr>
          <a:xfrm>
            <a:off x="3398809" y="793094"/>
            <a:ext cx="4537075" cy="5327177"/>
          </a:xfrm>
        </p:spPr>
        <p:txBody>
          <a:bodyPr>
            <a:normAutofit fontScale="25000" lnSpcReduction="20000"/>
          </a:bodyPr>
          <a:lstStyle/>
          <a:p>
            <a:pPr marL="0" indent="0" defTabSz="554990">
              <a:spcBef>
                <a:spcPts val="2600"/>
              </a:spcBef>
              <a:buNone/>
              <a:defRPr sz="3230"/>
            </a:pPr>
            <a:r>
              <a:rPr lang="ru-RU" sz="2200" dirty="0">
                <a:solidFill>
                  <a:srgbClr val="FFFF00"/>
                </a:solidFill>
              </a:rPr>
              <a:t>  </a:t>
            </a:r>
            <a:r>
              <a:rPr lang="ru-RU" sz="6400" b="1" dirty="0" err="1">
                <a:latin typeface="Arial" pitchFamily="34" charset="0"/>
                <a:cs typeface="Arial" pitchFamily="34" charset="0"/>
              </a:rPr>
              <a:t>Рідинні</a:t>
            </a:r>
            <a:r>
              <a:rPr lang="ru-RU" sz="64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6400" b="1" dirty="0" err="1">
                <a:latin typeface="Arial" pitchFamily="34" charset="0"/>
                <a:cs typeface="Arial" pitchFamily="34" charset="0"/>
              </a:rPr>
              <a:t>утворення</a:t>
            </a:r>
            <a:r>
              <a:rPr lang="ru-RU" sz="64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6400" b="1" dirty="0" err="1">
                <a:latin typeface="Arial" pitchFamily="34" charset="0"/>
                <a:cs typeface="Arial" pitchFamily="34" charset="0"/>
              </a:rPr>
              <a:t>печінки</a:t>
            </a:r>
            <a:r>
              <a:rPr lang="ru-RU" sz="6400" b="1" dirty="0">
                <a:latin typeface="Arial" pitchFamily="34" charset="0"/>
                <a:cs typeface="Arial" pitchFamily="34" charset="0"/>
              </a:rPr>
              <a:t>:</a:t>
            </a:r>
          </a:p>
          <a:p>
            <a:pPr marL="0" indent="0" defTabSz="554990">
              <a:spcBef>
                <a:spcPts val="2600"/>
              </a:spcBef>
              <a:buNone/>
              <a:defRPr sz="3230"/>
            </a:pPr>
            <a:r>
              <a:rPr lang="ru-RU" sz="6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     </a:t>
            </a:r>
            <a:r>
              <a:rPr lang="ru-RU" sz="6400" dirty="0">
                <a:latin typeface="Arial" pitchFamily="34" charset="0"/>
                <a:cs typeface="Arial" pitchFamily="34" charset="0"/>
              </a:rPr>
              <a:t>- </a:t>
            </a:r>
            <a:r>
              <a:rPr lang="ru-RU" sz="6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Кіста</a:t>
            </a:r>
            <a:r>
              <a:rPr lang="ru-RU" sz="6400" dirty="0">
                <a:latin typeface="Arial" pitchFamily="34" charset="0"/>
                <a:cs typeface="Arial" pitchFamily="34" charset="0"/>
              </a:rPr>
              <a:t> (</a:t>
            </a:r>
            <a:r>
              <a:rPr lang="ru-RU" sz="6400" dirty="0" err="1">
                <a:latin typeface="Arial" pitchFamily="34" charset="0"/>
                <a:cs typeface="Arial" pitchFamily="34" charset="0"/>
              </a:rPr>
              <a:t>Одиничні</a:t>
            </a:r>
            <a:r>
              <a:rPr lang="ru-RU" sz="6400" dirty="0">
                <a:latin typeface="Arial" pitchFamily="34" charset="0"/>
                <a:cs typeface="Arial" pitchFamily="34" charset="0"/>
              </a:rPr>
              <a:t> \ </a:t>
            </a:r>
            <a:r>
              <a:rPr lang="ru-RU" sz="6400" dirty="0" err="1">
                <a:latin typeface="Arial" pitchFamily="34" charset="0"/>
                <a:cs typeface="Arial" pitchFamily="34" charset="0"/>
              </a:rPr>
              <a:t>множинні</a:t>
            </a:r>
            <a:r>
              <a:rPr lang="ru-RU" sz="6400" dirty="0">
                <a:latin typeface="Arial" pitchFamily="34" charset="0"/>
                <a:cs typeface="Arial" pitchFamily="34" charset="0"/>
              </a:rPr>
              <a:t>). </a:t>
            </a:r>
            <a:r>
              <a:rPr lang="ru-RU" sz="6400" dirty="0" err="1">
                <a:latin typeface="Arial" pitchFamily="34" charset="0"/>
                <a:cs typeface="Arial" pitchFamily="34" charset="0"/>
              </a:rPr>
              <a:t>Тонкостінні</a:t>
            </a:r>
            <a:r>
              <a:rPr lang="ru-RU" sz="64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6400" dirty="0" err="1">
                <a:latin typeface="Arial" pitchFamily="34" charset="0"/>
                <a:cs typeface="Arial" pitchFamily="34" charset="0"/>
              </a:rPr>
              <a:t>вміст</a:t>
            </a:r>
            <a:r>
              <a:rPr lang="ru-RU" sz="6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6400" dirty="0" err="1">
                <a:latin typeface="Arial" pitchFamily="34" charset="0"/>
                <a:cs typeface="Arial" pitchFamily="34" charset="0"/>
              </a:rPr>
              <a:t>однорідний</a:t>
            </a:r>
            <a:r>
              <a:rPr lang="ru-RU" sz="64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6400" dirty="0" err="1">
                <a:latin typeface="Arial" pitchFamily="34" charset="0"/>
                <a:cs typeface="Arial" pitchFamily="34" charset="0"/>
              </a:rPr>
              <a:t>близький</a:t>
            </a:r>
            <a:r>
              <a:rPr lang="ru-RU" sz="6400" dirty="0">
                <a:latin typeface="Arial" pitchFamily="34" charset="0"/>
                <a:cs typeface="Arial" pitchFamily="34" charset="0"/>
              </a:rPr>
              <a:t> до </a:t>
            </a:r>
            <a:r>
              <a:rPr lang="ru-RU" sz="6400" dirty="0" err="1">
                <a:latin typeface="Arial" pitchFamily="34" charset="0"/>
                <a:cs typeface="Arial" pitchFamily="34" charset="0"/>
              </a:rPr>
              <a:t>рідини</a:t>
            </a:r>
            <a:r>
              <a:rPr lang="ru-RU" sz="64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6400" dirty="0" err="1">
                <a:latin typeface="Arial" pitchFamily="34" charset="0"/>
                <a:cs typeface="Arial" pitchFamily="34" charset="0"/>
              </a:rPr>
              <a:t>всередині</a:t>
            </a:r>
            <a:r>
              <a:rPr lang="ru-RU" sz="6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6400" dirty="0" err="1">
                <a:latin typeface="Arial" pitchFamily="34" charset="0"/>
                <a:cs typeface="Arial" pitchFamily="34" charset="0"/>
              </a:rPr>
              <a:t>відсутні</a:t>
            </a:r>
            <a:r>
              <a:rPr lang="ru-RU" sz="6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6400" dirty="0" err="1">
                <a:latin typeface="Arial" pitchFamily="34" charset="0"/>
                <a:cs typeface="Arial" pitchFamily="34" charset="0"/>
              </a:rPr>
              <a:t>судини</a:t>
            </a:r>
            <a:r>
              <a:rPr lang="ru-RU" sz="6400" dirty="0">
                <a:latin typeface="Arial" pitchFamily="34" charset="0"/>
                <a:cs typeface="Arial" pitchFamily="34" charset="0"/>
              </a:rPr>
              <a:t>. У </a:t>
            </a:r>
            <a:r>
              <a:rPr lang="ru-RU" sz="6400" dirty="0" err="1">
                <a:latin typeface="Arial" pitchFamily="34" charset="0"/>
                <a:cs typeface="Arial" pitchFamily="34" charset="0"/>
              </a:rPr>
              <a:t>простих</a:t>
            </a:r>
            <a:r>
              <a:rPr lang="ru-RU" sz="6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6400" dirty="0" err="1">
                <a:latin typeface="Arial" pitchFamily="34" charset="0"/>
                <a:cs typeface="Arial" pitchFamily="34" charset="0"/>
              </a:rPr>
              <a:t>кістах</a:t>
            </a:r>
            <a:r>
              <a:rPr lang="ru-RU" sz="6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6400" dirty="0" err="1">
                <a:latin typeface="Arial" pitchFamily="34" charset="0"/>
                <a:cs typeface="Arial" pitchFamily="34" charset="0"/>
              </a:rPr>
              <a:t>немає</a:t>
            </a:r>
            <a:r>
              <a:rPr lang="ru-RU" sz="6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6400" dirty="0" err="1">
                <a:latin typeface="Arial" pitchFamily="34" charset="0"/>
                <a:cs typeface="Arial" pitchFamily="34" charset="0"/>
              </a:rPr>
              <a:t>посилення</a:t>
            </a:r>
            <a:r>
              <a:rPr lang="ru-RU" sz="6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6400" dirty="0" err="1">
                <a:latin typeface="Arial" pitchFamily="34" charset="0"/>
                <a:cs typeface="Arial" pitchFamily="34" charset="0"/>
              </a:rPr>
              <a:t>вмісту</a:t>
            </a:r>
            <a:r>
              <a:rPr lang="ru-RU" sz="6400" dirty="0">
                <a:latin typeface="Arial" pitchFamily="34" charset="0"/>
                <a:cs typeface="Arial" pitchFamily="34" charset="0"/>
              </a:rPr>
              <a:t> при </a:t>
            </a:r>
            <a:r>
              <a:rPr lang="ru-RU" sz="6400" dirty="0" err="1">
                <a:latin typeface="Arial" pitchFamily="34" charset="0"/>
                <a:cs typeface="Arial" pitchFamily="34" charset="0"/>
              </a:rPr>
              <a:t>введенні</a:t>
            </a:r>
            <a:r>
              <a:rPr lang="ru-RU" sz="6400" dirty="0">
                <a:latin typeface="Arial" pitchFamily="34" charset="0"/>
                <a:cs typeface="Arial" pitchFamily="34" charset="0"/>
              </a:rPr>
              <a:t> контрасту.</a:t>
            </a:r>
          </a:p>
          <a:p>
            <a:pPr marL="0" indent="0" defTabSz="554990">
              <a:spcBef>
                <a:spcPts val="2600"/>
              </a:spcBef>
              <a:buNone/>
              <a:defRPr sz="3230"/>
            </a:pPr>
            <a:r>
              <a:rPr lang="ru-RU" sz="6400" dirty="0">
                <a:latin typeface="Arial" pitchFamily="34" charset="0"/>
                <a:cs typeface="Arial" pitchFamily="34" charset="0"/>
              </a:rPr>
              <a:t>     - </a:t>
            </a:r>
            <a:r>
              <a:rPr lang="ru-RU" sz="6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Білома</a:t>
            </a:r>
            <a:r>
              <a:rPr lang="ru-RU" sz="6400" dirty="0">
                <a:latin typeface="Arial" pitchFamily="34" charset="0"/>
                <a:cs typeface="Arial" pitchFamily="34" charset="0"/>
              </a:rPr>
              <a:t> \ </a:t>
            </a:r>
            <a:r>
              <a:rPr lang="ru-RU" sz="6400" dirty="0" err="1">
                <a:latin typeface="Arial" pitchFamily="34" charset="0"/>
                <a:cs typeface="Arial" pitchFamily="34" charset="0"/>
              </a:rPr>
              <a:t>посттравматична</a:t>
            </a:r>
            <a:r>
              <a:rPr lang="ru-RU" sz="6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6400" dirty="0" err="1">
                <a:latin typeface="Arial" pitchFamily="34" charset="0"/>
                <a:cs typeface="Arial" pitchFamily="34" charset="0"/>
              </a:rPr>
              <a:t>кіста</a:t>
            </a:r>
            <a:endParaRPr lang="ru-RU" sz="6400" dirty="0">
              <a:latin typeface="Arial" pitchFamily="34" charset="0"/>
              <a:cs typeface="Arial" pitchFamily="34" charset="0"/>
            </a:endParaRPr>
          </a:p>
          <a:p>
            <a:pPr marL="0" indent="0" defTabSz="554990">
              <a:spcBef>
                <a:spcPts val="2600"/>
              </a:spcBef>
              <a:buNone/>
              <a:defRPr sz="3230"/>
            </a:pPr>
            <a:r>
              <a:rPr lang="ru-RU" sz="6400" dirty="0">
                <a:latin typeface="Arial" pitchFamily="34" charset="0"/>
                <a:cs typeface="Arial" pitchFamily="34" charset="0"/>
              </a:rPr>
              <a:t>     - </a:t>
            </a:r>
            <a:r>
              <a:rPr lang="ru-RU" sz="6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Хвороба </a:t>
            </a:r>
            <a:r>
              <a:rPr lang="ru-RU" sz="6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Каролі</a:t>
            </a:r>
            <a:endParaRPr lang="ru-RU" sz="64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marL="0" indent="0" defTabSz="554990">
              <a:spcBef>
                <a:spcPts val="2600"/>
              </a:spcBef>
              <a:buNone/>
              <a:defRPr sz="3230"/>
            </a:pPr>
            <a:r>
              <a:rPr lang="ru-RU" sz="6400" dirty="0">
                <a:latin typeface="Arial" pitchFamily="34" charset="0"/>
                <a:cs typeface="Arial" pitchFamily="34" charset="0"/>
              </a:rPr>
              <a:t>     - </a:t>
            </a:r>
            <a:r>
              <a:rPr lang="ru-RU" sz="6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Паразитарна</a:t>
            </a:r>
            <a:r>
              <a:rPr lang="ru-RU" sz="6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6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кіста</a:t>
            </a:r>
            <a:endParaRPr lang="ru-RU" sz="64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marL="0" indent="0" defTabSz="554990">
              <a:spcBef>
                <a:spcPts val="2600"/>
              </a:spcBef>
              <a:buNone/>
              <a:defRPr sz="3230"/>
            </a:pPr>
            <a:r>
              <a:rPr lang="ru-RU" sz="6400" dirty="0">
                <a:latin typeface="Arial" pitchFamily="34" charset="0"/>
                <a:cs typeface="Arial" pitchFamily="34" charset="0"/>
              </a:rPr>
              <a:t>     - </a:t>
            </a:r>
            <a:r>
              <a:rPr lang="ru-RU" sz="6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Абсцес</a:t>
            </a:r>
            <a:endParaRPr lang="ru-RU" sz="64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marL="0" indent="0" defTabSz="554990">
              <a:spcBef>
                <a:spcPts val="2600"/>
              </a:spcBef>
              <a:buNone/>
              <a:defRPr sz="3230"/>
            </a:pPr>
            <a:r>
              <a:rPr lang="ru-RU" sz="6400" dirty="0">
                <a:latin typeface="Arial" pitchFamily="34" charset="0"/>
                <a:cs typeface="Arial" pitchFamily="34" charset="0"/>
              </a:rPr>
              <a:t>     - </a:t>
            </a:r>
            <a:r>
              <a:rPr lang="ru-RU" sz="6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Пухлина</a:t>
            </a:r>
            <a:r>
              <a:rPr lang="ru-RU" sz="6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\ метастаз з некрозом</a:t>
            </a:r>
          </a:p>
          <a:p>
            <a:pPr marL="0" indent="0" defTabSz="554990">
              <a:spcBef>
                <a:spcPts val="2600"/>
              </a:spcBef>
              <a:buNone/>
              <a:defRPr sz="3230"/>
            </a:pPr>
            <a:r>
              <a:rPr lang="ru-RU" sz="6400" dirty="0">
                <a:latin typeface="Arial" pitchFamily="34" charset="0"/>
                <a:cs typeface="Arial" pitchFamily="34" charset="0"/>
              </a:rPr>
              <a:t>     - </a:t>
            </a:r>
            <a:r>
              <a:rPr lang="ru-RU" sz="6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Біліарна</a:t>
            </a:r>
            <a:r>
              <a:rPr lang="ru-RU" sz="6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6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цистаденома</a:t>
            </a:r>
            <a:endParaRPr lang="ru-RU" sz="64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marL="0" indent="0" defTabSz="554990">
              <a:spcBef>
                <a:spcPts val="2600"/>
              </a:spcBef>
              <a:buNone/>
              <a:defRPr sz="3230"/>
            </a:pPr>
            <a:r>
              <a:rPr lang="ru-RU" sz="6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    </a:t>
            </a:r>
            <a:r>
              <a:rPr lang="ru-RU" sz="6400" dirty="0">
                <a:latin typeface="Arial" pitchFamily="34" charset="0"/>
                <a:cs typeface="Arial" pitchFamily="34" charset="0"/>
              </a:rPr>
              <a:t>- </a:t>
            </a:r>
            <a:r>
              <a:rPr lang="ru-RU" sz="6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Аденома </a:t>
            </a:r>
            <a:r>
              <a:rPr lang="ru-RU" sz="6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печінки</a:t>
            </a:r>
            <a:endParaRPr lang="ru-RU" sz="64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endParaRPr lang="uk-UA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655" y="707303"/>
            <a:ext cx="2934109" cy="2238687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54655" y="2945992"/>
            <a:ext cx="29341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22275" indent="-422275" defTabSz="554990">
              <a:spcBef>
                <a:spcPts val="2600"/>
              </a:spcBef>
              <a:defRPr sz="3230"/>
            </a:pPr>
            <a:r>
              <a:rPr lang="ru-RU" sz="1400" dirty="0">
                <a:solidFill>
                  <a:srgbClr val="FFFF00"/>
                </a:solidFill>
              </a:rPr>
              <a:t>проста </a:t>
            </a:r>
            <a:r>
              <a:rPr lang="ru-RU" sz="1400" dirty="0" err="1">
                <a:solidFill>
                  <a:srgbClr val="FFFF00"/>
                </a:solidFill>
              </a:rPr>
              <a:t>кіста</a:t>
            </a:r>
            <a:endParaRPr lang="ru-RU" sz="1400" dirty="0">
              <a:solidFill>
                <a:srgbClr val="FFFF00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1205" y="191085"/>
            <a:ext cx="2353003" cy="2210108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 rot="10800000" flipV="1">
            <a:off x="254653" y="5694842"/>
            <a:ext cx="26697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22275" indent="-422275" defTabSz="554990">
              <a:spcBef>
                <a:spcPts val="2600"/>
              </a:spcBef>
              <a:defRPr sz="3230"/>
            </a:pPr>
            <a:r>
              <a:rPr lang="ru-RU" sz="1400" dirty="0" err="1">
                <a:solidFill>
                  <a:srgbClr val="FFFF00"/>
                </a:solidFill>
              </a:rPr>
              <a:t>абсцес</a:t>
            </a:r>
            <a:endParaRPr lang="ru-RU" sz="1400" dirty="0">
              <a:solidFill>
                <a:srgbClr val="FFFF00"/>
              </a:solidFill>
            </a:endParaRPr>
          </a:p>
        </p:txBody>
      </p:sp>
      <p:pic>
        <p:nvPicPr>
          <p:cNvPr id="9" name="pasted-image-enhanced.png"/>
          <p:cNvPicPr>
            <a:picLocks noChangeAspect="1"/>
          </p:cNvPicPr>
          <p:nvPr/>
        </p:nvPicPr>
        <p:blipFill>
          <a:blip r:embed="rId4"/>
          <a:srcRect l="4125" t="12224" r="25565" b="29242"/>
          <a:stretch>
            <a:fillRect/>
          </a:stretch>
        </p:blipFill>
        <p:spPr>
          <a:xfrm>
            <a:off x="290559" y="3307671"/>
            <a:ext cx="2898204" cy="233326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pasted-image-enhanced.png"/>
          <p:cNvPicPr>
            <a:picLocks noChangeAspect="1"/>
          </p:cNvPicPr>
          <p:nvPr/>
        </p:nvPicPr>
        <p:blipFill>
          <a:blip r:embed="rId5"/>
          <a:srcRect l="3938" t="3938" r="3938" b="3938"/>
          <a:stretch>
            <a:fillRect/>
          </a:stretch>
        </p:blipFill>
        <p:spPr>
          <a:xfrm>
            <a:off x="7394663" y="2475892"/>
            <a:ext cx="2861444" cy="1998413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Снимок экрана 2016-11-07 в 16.21.22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23673" y="4910626"/>
            <a:ext cx="2526111" cy="1947374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Прямоугольник 11"/>
          <p:cNvSpPr/>
          <p:nvPr/>
        </p:nvSpPr>
        <p:spPr>
          <a:xfrm>
            <a:off x="10628851" y="2401195"/>
            <a:ext cx="156314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22275" indent="-422275" defTabSz="554990">
              <a:spcBef>
                <a:spcPts val="2600"/>
              </a:spcBef>
              <a:defRPr sz="3230"/>
            </a:pPr>
            <a:r>
              <a:rPr lang="ru-RU" sz="1600" dirty="0" err="1">
                <a:solidFill>
                  <a:srgbClr val="FFFF00"/>
                </a:solidFill>
              </a:rPr>
              <a:t>полікістоз</a:t>
            </a:r>
            <a:endParaRPr lang="ru-RU" sz="1600" dirty="0">
              <a:solidFill>
                <a:srgbClr val="FFFF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 rot="10800000" flipV="1">
            <a:off x="10256110" y="4094769"/>
            <a:ext cx="177370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22275" indent="-422275" defTabSz="554990">
              <a:spcBef>
                <a:spcPts val="2600"/>
              </a:spcBef>
              <a:defRPr sz="3230"/>
            </a:pPr>
            <a:r>
              <a:rPr lang="ru-RU" sz="1600" dirty="0" err="1">
                <a:solidFill>
                  <a:srgbClr val="FFFF00"/>
                </a:solidFill>
              </a:rPr>
              <a:t>паразитарна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кіста</a:t>
            </a:r>
            <a:endParaRPr lang="ru-RU" sz="1600" dirty="0">
              <a:solidFill>
                <a:srgbClr val="FFFF0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0552669" y="6120271"/>
            <a:ext cx="129290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22275" indent="-422275" defTabSz="554990">
              <a:spcBef>
                <a:spcPts val="2600"/>
              </a:spcBef>
              <a:defRPr sz="3230"/>
            </a:pPr>
            <a:r>
              <a:rPr lang="ru-RU" sz="1600" dirty="0">
                <a:solidFill>
                  <a:srgbClr val="FFFF00"/>
                </a:solidFill>
              </a:rPr>
              <a:t>метастаз</a:t>
            </a:r>
          </a:p>
        </p:txBody>
      </p:sp>
    </p:spTree>
    <p:extLst>
      <p:ext uri="{BB962C8B-B14F-4D97-AF65-F5344CB8AC3E}">
        <p14:creationId xmlns:p14="http://schemas.microsoft.com/office/powerpoint/2010/main" val="26273339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05BFB34-84A7-47F4-9E05-1A3CFE6AF9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817"/>
            <a:ext cx="4335058" cy="3519818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93714C5-B9A6-4B2E-B2B2-6993E47863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5716" y="60817"/>
            <a:ext cx="4737730" cy="321066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D997199-C451-4651-93FA-F84606134F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2778" y="3147280"/>
            <a:ext cx="4580046" cy="351777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D887E94-25C8-4AD2-B0E6-8FD0B2CAD4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85716" y="3078535"/>
            <a:ext cx="4074838" cy="3586519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5F3648A-A2B3-42F8-BCD9-77119A889C07}"/>
              </a:ext>
            </a:extLst>
          </p:cNvPr>
          <p:cNvSpPr/>
          <p:nvPr/>
        </p:nvSpPr>
        <p:spPr>
          <a:xfrm>
            <a:off x="4521667" y="192946"/>
            <a:ext cx="372471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>
                <a:solidFill>
                  <a:srgbClr val="FFFF00"/>
                </a:solidFill>
              </a:rPr>
              <a:t>    Метастатичне ураження печінки</a:t>
            </a:r>
            <a:endParaRPr lang="uk-UA" sz="2800" dirty="0"/>
          </a:p>
        </p:txBody>
      </p:sp>
    </p:spTree>
    <p:extLst>
      <p:ext uri="{BB962C8B-B14F-4D97-AF65-F5344CB8AC3E}">
        <p14:creationId xmlns:p14="http://schemas.microsoft.com/office/powerpoint/2010/main" val="2368506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5F3648A-A2B3-42F8-BCD9-77119A889C07}"/>
              </a:ext>
            </a:extLst>
          </p:cNvPr>
          <p:cNvSpPr/>
          <p:nvPr/>
        </p:nvSpPr>
        <p:spPr>
          <a:xfrm>
            <a:off x="5813571" y="67112"/>
            <a:ext cx="602053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>
                <a:solidFill>
                  <a:srgbClr val="FFFF00"/>
                </a:solidFill>
              </a:rPr>
              <a:t>    Метастатичне ураження печінки</a:t>
            </a:r>
          </a:p>
          <a:p>
            <a:endParaRPr lang="uk-UA" sz="28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EEAD6BD-443A-4B88-8F07-5BA76C0BCA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895" y="67112"/>
            <a:ext cx="5304675" cy="486158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CF65ABD-1EB8-46B1-9C88-63D1FBB8A7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8322" y="2293259"/>
            <a:ext cx="6582493" cy="4497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8287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5F3648A-A2B3-42F8-BCD9-77119A889C07}"/>
              </a:ext>
            </a:extLst>
          </p:cNvPr>
          <p:cNvSpPr/>
          <p:nvPr/>
        </p:nvSpPr>
        <p:spPr>
          <a:xfrm>
            <a:off x="6582493" y="67112"/>
            <a:ext cx="525161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>
                <a:solidFill>
                  <a:srgbClr val="FFFF00"/>
                </a:solidFill>
              </a:rPr>
              <a:t> Метастатичне ураження печінки</a:t>
            </a:r>
          </a:p>
          <a:p>
            <a:r>
              <a:rPr lang="uk-UA" sz="2800" dirty="0">
                <a:solidFill>
                  <a:srgbClr val="FFFF00"/>
                </a:solidFill>
              </a:rPr>
              <a:t>Пухлина головки підшлункової залози.</a:t>
            </a:r>
          </a:p>
          <a:p>
            <a:endParaRPr lang="uk-UA" sz="2800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CF65ABD-1EB8-46B1-9C88-63D1FBB8A7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4165"/>
            <a:ext cx="6582493" cy="449762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AC44411-53DD-4B8B-BFF5-AF0F260E48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1666" y="2471246"/>
            <a:ext cx="6340334" cy="4319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10892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10019" y="142857"/>
            <a:ext cx="9999676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err="1">
                <a:solidFill>
                  <a:srgbClr val="FFFF00"/>
                </a:solidFill>
              </a:rPr>
              <a:t>Фістулографія</a:t>
            </a:r>
            <a:r>
              <a:rPr lang="ru-RU" sz="3600" dirty="0">
                <a:solidFill>
                  <a:srgbClr val="FFFF00"/>
                </a:solidFill>
              </a:rPr>
              <a:t>. </a:t>
            </a:r>
            <a:r>
              <a:rPr lang="ru-RU" sz="3600" dirty="0" err="1">
                <a:solidFill>
                  <a:srgbClr val="FFFF00"/>
                </a:solidFill>
              </a:rPr>
              <a:t>Післяопераційна</a:t>
            </a:r>
            <a:r>
              <a:rPr lang="ru-RU" sz="3600" dirty="0">
                <a:solidFill>
                  <a:srgbClr val="FFFF00"/>
                </a:solidFill>
              </a:rPr>
              <a:t> </a:t>
            </a:r>
            <a:r>
              <a:rPr lang="ru-RU" sz="3600" dirty="0" err="1">
                <a:solidFill>
                  <a:srgbClr val="FFFF00"/>
                </a:solidFill>
              </a:rPr>
              <a:t>Білома</a:t>
            </a:r>
            <a:endParaRPr lang="ru-RU" sz="3600" dirty="0">
              <a:solidFill>
                <a:srgbClr val="FFFF00"/>
              </a:solidFill>
            </a:endParaRPr>
          </a:p>
          <a:p>
            <a:endParaRPr lang="ru-RU" sz="1600" dirty="0"/>
          </a:p>
          <a:p>
            <a:endParaRPr lang="ru-RU" sz="16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4D2027A-8E2B-43CD-A777-EF36259A20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4666" y="912001"/>
            <a:ext cx="4996004" cy="553105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85A2E38-DC7A-450E-A8A6-AD8F5EF7C0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330" y="1171445"/>
            <a:ext cx="6488132" cy="5271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64172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26449E1-B083-4B10-B249-29C3FE4BD8BA}"/>
              </a:ext>
            </a:extLst>
          </p:cNvPr>
          <p:cNvSpPr/>
          <p:nvPr/>
        </p:nvSpPr>
        <p:spPr>
          <a:xfrm>
            <a:off x="2944536" y="1"/>
            <a:ext cx="521795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Хвороба </a:t>
            </a:r>
            <a:r>
              <a:rPr lang="ru-RU" sz="32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Каролі</a:t>
            </a:r>
            <a:endParaRPr lang="uk-UA" sz="32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413991A-4650-4998-87DA-C06F54BF73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03558"/>
            <a:ext cx="12192000" cy="3649145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8D2FBF7-2BCE-4FB6-B988-49400F09B649}"/>
              </a:ext>
            </a:extLst>
          </p:cNvPr>
          <p:cNvSpPr/>
          <p:nvPr/>
        </p:nvSpPr>
        <p:spPr>
          <a:xfrm>
            <a:off x="268449" y="4721659"/>
            <a:ext cx="60820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Дівчинка</a:t>
            </a:r>
            <a:r>
              <a:rPr lang="ru-RU" dirty="0"/>
              <a:t>. 6 </a:t>
            </a:r>
            <a:r>
              <a:rPr lang="ru-RU" dirty="0" err="1"/>
              <a:t>років</a:t>
            </a:r>
            <a:r>
              <a:rPr lang="ru-RU" dirty="0"/>
              <a:t>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11375223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26449E1-B083-4B10-B249-29C3FE4BD8BA}"/>
              </a:ext>
            </a:extLst>
          </p:cNvPr>
          <p:cNvSpPr/>
          <p:nvPr/>
        </p:nvSpPr>
        <p:spPr>
          <a:xfrm>
            <a:off x="1551963" y="226503"/>
            <a:ext cx="71474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Хвороба </a:t>
            </a:r>
            <a:r>
              <a:rPr lang="ru-RU" sz="32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Каролі</a:t>
            </a:r>
            <a:r>
              <a:rPr lang="ru-RU" sz="32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sz="32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Полікістоз</a:t>
            </a:r>
            <a:r>
              <a:rPr lang="ru-RU" sz="32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нирок</a:t>
            </a:r>
            <a:r>
              <a:rPr lang="ru-RU" sz="32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uk-UA" sz="32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B17C14F-BD87-4458-B284-580CBB53B0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11278"/>
            <a:ext cx="12192000" cy="5476196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3EE3C8A-88EA-4B3C-9FC8-32721C3546B4}"/>
              </a:ext>
            </a:extLst>
          </p:cNvPr>
          <p:cNvSpPr/>
          <p:nvPr/>
        </p:nvSpPr>
        <p:spPr>
          <a:xfrm>
            <a:off x="159393" y="6198988"/>
            <a:ext cx="36659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Дівчинка</a:t>
            </a:r>
            <a:r>
              <a:rPr lang="ru-RU" dirty="0"/>
              <a:t>. 6 </a:t>
            </a:r>
            <a:r>
              <a:rPr lang="ru-RU" dirty="0" err="1"/>
              <a:t>років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29121615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26449E1-B083-4B10-B249-29C3FE4BD8BA}"/>
              </a:ext>
            </a:extLst>
          </p:cNvPr>
          <p:cNvSpPr/>
          <p:nvPr/>
        </p:nvSpPr>
        <p:spPr>
          <a:xfrm>
            <a:off x="1551963" y="226503"/>
            <a:ext cx="71474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Хвороба </a:t>
            </a:r>
            <a:r>
              <a:rPr lang="ru-RU" sz="32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Каролі</a:t>
            </a:r>
            <a:r>
              <a:rPr lang="ru-RU" sz="32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sz="32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Полікістоз</a:t>
            </a:r>
            <a:r>
              <a:rPr lang="ru-RU" sz="32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нирок</a:t>
            </a:r>
            <a:r>
              <a:rPr lang="ru-RU" sz="32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uk-UA" sz="3200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D2D0147-8270-40CE-B6AD-4860003464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279" y="938527"/>
            <a:ext cx="11845255" cy="5217569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A521918-46C8-40B8-88FC-B31E02FFB773}"/>
              </a:ext>
            </a:extLst>
          </p:cNvPr>
          <p:cNvSpPr/>
          <p:nvPr/>
        </p:nvSpPr>
        <p:spPr>
          <a:xfrm>
            <a:off x="92280" y="6198990"/>
            <a:ext cx="41525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Дівчинка</a:t>
            </a:r>
            <a:r>
              <a:rPr lang="ru-RU" dirty="0"/>
              <a:t>. 6 </a:t>
            </a:r>
            <a:r>
              <a:rPr lang="ru-RU" dirty="0" err="1"/>
              <a:t>років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32783180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283612" y="0"/>
            <a:ext cx="5915025" cy="725488"/>
          </a:xfrm>
        </p:spPr>
        <p:txBody>
          <a:bodyPr/>
          <a:lstStyle/>
          <a:p>
            <a:pPr algn="ctr"/>
            <a:r>
              <a:rPr lang="ru-RU" sz="2800" b="1" dirty="0" err="1">
                <a:solidFill>
                  <a:srgbClr val="FFFF00"/>
                </a:solidFill>
              </a:rPr>
              <a:t>Абсцес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печінки</a:t>
            </a:r>
            <a:r>
              <a:rPr lang="ru-RU" sz="2800" b="1" dirty="0">
                <a:solidFill>
                  <a:srgbClr val="FFFF00"/>
                </a:solidFill>
              </a:rPr>
              <a:t>.</a:t>
            </a:r>
            <a:endParaRPr lang="uk-UA" sz="2800" dirty="0"/>
          </a:p>
        </p:txBody>
      </p:sp>
      <p:sp>
        <p:nvSpPr>
          <p:cNvPr id="4" name="Текст 3"/>
          <p:cNvSpPr>
            <a:spLocks noGrp="1"/>
          </p:cNvSpPr>
          <p:nvPr>
            <p:ph type="body" idx="4294967295"/>
          </p:nvPr>
        </p:nvSpPr>
        <p:spPr>
          <a:xfrm>
            <a:off x="586596" y="2151093"/>
            <a:ext cx="3352800" cy="4572000"/>
          </a:xfrm>
        </p:spPr>
        <p:txBody>
          <a:bodyPr>
            <a:normAutofit/>
          </a:bodyPr>
          <a:lstStyle/>
          <a:p>
            <a:endParaRPr lang="ru-RU" dirty="0"/>
          </a:p>
          <a:p>
            <a:endParaRPr lang="ru-RU" dirty="0"/>
          </a:p>
          <a:p>
            <a:endParaRPr lang="uk-UA" dirty="0"/>
          </a:p>
        </p:txBody>
      </p:sp>
      <p:sp>
        <p:nvSpPr>
          <p:cNvPr id="7" name="TextBox 6"/>
          <p:cNvSpPr txBox="1"/>
          <p:nvPr/>
        </p:nvSpPr>
        <p:spPr>
          <a:xfrm>
            <a:off x="707368" y="612479"/>
            <a:ext cx="558991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РГ</a:t>
            </a:r>
            <a:r>
              <a:rPr lang="ru-RU" dirty="0"/>
              <a:t> – </a:t>
            </a:r>
          </a:p>
          <a:p>
            <a:r>
              <a:rPr lang="ru-RU" dirty="0" err="1"/>
              <a:t>прямі</a:t>
            </a:r>
            <a:r>
              <a:rPr lang="ru-RU" dirty="0"/>
              <a:t> (в </a:t>
            </a:r>
            <a:r>
              <a:rPr lang="ru-RU" dirty="0" err="1"/>
              <a:t>печінці</a:t>
            </a:r>
            <a:r>
              <a:rPr lang="ru-RU" dirty="0"/>
              <a:t> </a:t>
            </a:r>
            <a:r>
              <a:rPr lang="ru-RU" dirty="0" err="1"/>
              <a:t>порожнина</a:t>
            </a:r>
            <a:r>
              <a:rPr lang="ru-RU" dirty="0"/>
              <a:t> з </a:t>
            </a:r>
            <a:r>
              <a:rPr lang="ru-RU" dirty="0" err="1"/>
              <a:t>рівнем</a:t>
            </a:r>
            <a:r>
              <a:rPr lang="ru-RU" dirty="0"/>
              <a:t> </a:t>
            </a:r>
            <a:r>
              <a:rPr lang="ru-RU" dirty="0" err="1"/>
              <a:t>рідини</a:t>
            </a:r>
            <a:r>
              <a:rPr lang="ru-RU" dirty="0"/>
              <a:t>) і </a:t>
            </a:r>
            <a:r>
              <a:rPr lang="ru-RU" dirty="0" err="1"/>
              <a:t>непрямі</a:t>
            </a:r>
            <a:r>
              <a:rPr lang="ru-RU" dirty="0"/>
              <a:t> </a:t>
            </a:r>
            <a:r>
              <a:rPr lang="ru-RU" dirty="0" err="1"/>
              <a:t>симптоми</a:t>
            </a:r>
            <a:r>
              <a:rPr lang="ru-RU" dirty="0"/>
              <a:t> </a:t>
            </a:r>
            <a:r>
              <a:rPr lang="ru-RU" dirty="0" err="1"/>
              <a:t>збільшення</a:t>
            </a:r>
            <a:r>
              <a:rPr lang="ru-RU" dirty="0"/>
              <a:t> </a:t>
            </a:r>
            <a:r>
              <a:rPr lang="ru-RU" dirty="0" err="1"/>
              <a:t>розмірів</a:t>
            </a:r>
            <a:r>
              <a:rPr lang="ru-RU" dirty="0"/>
              <a:t> </a:t>
            </a:r>
            <a:r>
              <a:rPr lang="ru-RU" dirty="0" err="1"/>
              <a:t>печінки</a:t>
            </a:r>
            <a:r>
              <a:rPr lang="ru-RU" dirty="0"/>
              <a:t>, </a:t>
            </a:r>
            <a:r>
              <a:rPr lang="ru-RU" dirty="0" err="1"/>
              <a:t>високе</a:t>
            </a:r>
            <a:r>
              <a:rPr lang="ru-RU" dirty="0"/>
              <a:t> </a:t>
            </a:r>
            <a:r>
              <a:rPr lang="ru-RU" dirty="0" err="1"/>
              <a:t>стояння</a:t>
            </a:r>
            <a:r>
              <a:rPr lang="ru-RU" dirty="0"/>
              <a:t> </a:t>
            </a:r>
            <a:r>
              <a:rPr lang="ru-RU" dirty="0" err="1"/>
              <a:t>діафрагми</a:t>
            </a:r>
            <a:r>
              <a:rPr lang="ru-RU" dirty="0"/>
              <a:t>,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деформація</a:t>
            </a:r>
            <a:r>
              <a:rPr lang="ru-RU" dirty="0"/>
              <a:t>, </a:t>
            </a:r>
            <a:r>
              <a:rPr lang="ru-RU" dirty="0" err="1"/>
              <a:t>обмеження</a:t>
            </a:r>
            <a:r>
              <a:rPr lang="ru-RU" dirty="0"/>
              <a:t> </a:t>
            </a:r>
            <a:r>
              <a:rPr lang="ru-RU" dirty="0" err="1"/>
              <a:t>рухливості</a:t>
            </a:r>
            <a:r>
              <a:rPr lang="ru-RU" dirty="0"/>
              <a:t>, </a:t>
            </a:r>
            <a:r>
              <a:rPr lang="ru-RU" dirty="0" err="1"/>
              <a:t>рідина</a:t>
            </a:r>
            <a:r>
              <a:rPr lang="ru-RU" dirty="0"/>
              <a:t> в </a:t>
            </a:r>
            <a:r>
              <a:rPr lang="ru-RU" dirty="0" err="1"/>
              <a:t>плевральній</a:t>
            </a:r>
            <a:r>
              <a:rPr lang="ru-RU" dirty="0"/>
              <a:t> </a:t>
            </a:r>
            <a:r>
              <a:rPr lang="ru-RU" dirty="0" err="1"/>
              <a:t>порожнині</a:t>
            </a:r>
            <a:r>
              <a:rPr lang="ru-RU" dirty="0"/>
              <a:t>, </a:t>
            </a:r>
            <a:r>
              <a:rPr lang="ru-RU" dirty="0" err="1"/>
              <a:t>дископодібні</a:t>
            </a:r>
            <a:r>
              <a:rPr lang="ru-RU" dirty="0"/>
              <a:t> </a:t>
            </a:r>
            <a:r>
              <a:rPr lang="ru-RU" dirty="0" err="1"/>
              <a:t>ателектази</a:t>
            </a:r>
            <a:r>
              <a:rPr lang="ru-RU" dirty="0"/>
              <a:t> і </a:t>
            </a:r>
            <a:r>
              <a:rPr lang="ru-RU" dirty="0" err="1"/>
              <a:t>фокуси</a:t>
            </a:r>
            <a:r>
              <a:rPr lang="ru-RU" dirty="0"/>
              <a:t> </a:t>
            </a:r>
            <a:r>
              <a:rPr lang="ru-RU" dirty="0" err="1"/>
              <a:t>інфільтрації</a:t>
            </a:r>
            <a:r>
              <a:rPr lang="ru-RU" dirty="0"/>
              <a:t> в </a:t>
            </a:r>
            <a:r>
              <a:rPr lang="ru-RU" dirty="0" err="1"/>
              <a:t>нижньому</a:t>
            </a:r>
            <a:r>
              <a:rPr lang="ru-RU" dirty="0"/>
              <a:t> </a:t>
            </a:r>
            <a:r>
              <a:rPr lang="ru-RU" dirty="0" err="1"/>
              <a:t>відділі</a:t>
            </a:r>
            <a:r>
              <a:rPr lang="ru-RU" dirty="0"/>
              <a:t> </a:t>
            </a:r>
            <a:r>
              <a:rPr lang="ru-RU" dirty="0" err="1"/>
              <a:t>правої</a:t>
            </a:r>
            <a:r>
              <a:rPr lang="ru-RU" dirty="0"/>
              <a:t> </a:t>
            </a:r>
            <a:r>
              <a:rPr lang="ru-RU" dirty="0" err="1"/>
              <a:t>легені</a:t>
            </a:r>
            <a:r>
              <a:rPr lang="ru-RU" dirty="0"/>
              <a:t>.</a:t>
            </a:r>
          </a:p>
        </p:txBody>
      </p:sp>
      <p:pic>
        <p:nvPicPr>
          <p:cNvPr id="37890" name="Picture 2" descr="Image result for абсцесс печени рентген уровень жидкости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935641" y="502583"/>
            <a:ext cx="4846367" cy="3636819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871270" y="2932981"/>
            <a:ext cx="510683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FFFF00"/>
                </a:solidFill>
              </a:rPr>
              <a:t>УЗД</a:t>
            </a:r>
            <a:r>
              <a:rPr lang="ru-RU" b="1" dirty="0"/>
              <a:t> </a:t>
            </a:r>
            <a:r>
              <a:rPr lang="ru-RU" dirty="0" err="1"/>
              <a:t>дозволяє</a:t>
            </a:r>
            <a:r>
              <a:rPr lang="ru-RU" dirty="0"/>
              <a:t> </a:t>
            </a:r>
            <a:r>
              <a:rPr lang="ru-RU" dirty="0" err="1"/>
              <a:t>виявити</a:t>
            </a:r>
            <a:r>
              <a:rPr lang="ru-RU" dirty="0"/>
              <a:t> </a:t>
            </a:r>
            <a:r>
              <a:rPr lang="ru-RU" dirty="0" err="1"/>
              <a:t>абсцес</a:t>
            </a:r>
            <a:r>
              <a:rPr lang="ru-RU" dirty="0"/>
              <a:t> </a:t>
            </a:r>
            <a:r>
              <a:rPr lang="ru-RU" dirty="0" err="1"/>
              <a:t>печінки</a:t>
            </a:r>
            <a:r>
              <a:rPr lang="ru-RU" dirty="0"/>
              <a:t>, але </a:t>
            </a:r>
            <a:r>
              <a:rPr lang="ru-RU" dirty="0" err="1"/>
              <a:t>його</a:t>
            </a:r>
            <a:r>
              <a:rPr lang="ru-RU" dirty="0"/>
              <a:t> картина </a:t>
            </a:r>
            <a:r>
              <a:rPr lang="ru-RU" dirty="0" err="1"/>
              <a:t>менш</a:t>
            </a:r>
            <a:r>
              <a:rPr lang="ru-RU" dirty="0"/>
              <a:t> </a:t>
            </a:r>
            <a:r>
              <a:rPr lang="ru-RU" dirty="0" err="1"/>
              <a:t>специфічна</a:t>
            </a:r>
            <a:r>
              <a:rPr lang="ru-RU" dirty="0"/>
              <a:t>, </a:t>
            </a:r>
            <a:r>
              <a:rPr lang="ru-RU" dirty="0" err="1"/>
              <a:t>ніж</a:t>
            </a:r>
            <a:r>
              <a:rPr lang="ru-RU" dirty="0"/>
              <a:t> при КТ і МРТ. </a:t>
            </a:r>
            <a:r>
              <a:rPr lang="ru-RU" dirty="0" err="1"/>
              <a:t>Абсцес</a:t>
            </a:r>
            <a:r>
              <a:rPr lang="ru-RU" dirty="0"/>
              <a:t> </a:t>
            </a:r>
            <a:r>
              <a:rPr lang="ru-RU" dirty="0" err="1"/>
              <a:t>візуалізується</a:t>
            </a:r>
            <a:r>
              <a:rPr lang="ru-RU" dirty="0"/>
              <a:t> у </a:t>
            </a:r>
            <a:r>
              <a:rPr lang="ru-RU" dirty="0" err="1"/>
              <a:t>вигляді</a:t>
            </a:r>
            <a:r>
              <a:rPr lang="ru-RU" dirty="0"/>
              <a:t> округлого </a:t>
            </a:r>
            <a:r>
              <a:rPr lang="ru-RU" dirty="0" err="1"/>
              <a:t>утворення</a:t>
            </a:r>
            <a:r>
              <a:rPr lang="ru-RU" dirty="0"/>
              <a:t> </a:t>
            </a:r>
            <a:r>
              <a:rPr lang="ru-RU" dirty="0" err="1"/>
              <a:t>різної</a:t>
            </a:r>
            <a:r>
              <a:rPr lang="ru-RU" dirty="0"/>
              <a:t> </a:t>
            </a:r>
            <a:r>
              <a:rPr lang="ru-RU" dirty="0" err="1"/>
              <a:t>ехогенності</a:t>
            </a:r>
            <a:r>
              <a:rPr lang="ru-RU" dirty="0"/>
              <a:t> (в </a:t>
            </a:r>
            <a:r>
              <a:rPr lang="ru-RU" dirty="0" err="1"/>
              <a:t>залежності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стадії</a:t>
            </a:r>
            <a:r>
              <a:rPr lang="ru-RU" dirty="0"/>
              <a:t> </a:t>
            </a:r>
            <a:r>
              <a:rPr lang="ru-RU" dirty="0" err="1"/>
              <a:t>процесу</a:t>
            </a:r>
            <a:r>
              <a:rPr lang="ru-RU" dirty="0"/>
              <a:t>) з </a:t>
            </a:r>
            <a:r>
              <a:rPr lang="ru-RU" dirty="0" err="1"/>
              <a:t>нечіткими</a:t>
            </a:r>
            <a:r>
              <a:rPr lang="ru-RU" dirty="0"/>
              <a:t> контурами.</a:t>
            </a:r>
          </a:p>
        </p:txBody>
      </p:sp>
      <p:pic>
        <p:nvPicPr>
          <p:cNvPr id="37892" name="Picture 4" descr="Главные УЗИ признаки абсцесса печени – наличие в тканях органа различных по объему гипоэхогенных структур с низким коэффициентом затухания ультразвукового сигнала.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413265" y="3985404"/>
            <a:ext cx="3660475" cy="274535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92467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7B7A061-A0AF-4940-B1AE-1E939FF0A5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49" y="180720"/>
            <a:ext cx="5757287" cy="420396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DC36292-F6EE-493A-A468-043D7222E9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7254" y="412853"/>
            <a:ext cx="6095263" cy="397183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041404E-8756-49D1-890F-F1605C440C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6079" y="3603994"/>
            <a:ext cx="4353913" cy="3254006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ED901FF-DDFE-45D1-940D-CDE65603D8EB}"/>
              </a:ext>
            </a:extLst>
          </p:cNvPr>
          <p:cNvSpPr/>
          <p:nvPr/>
        </p:nvSpPr>
        <p:spPr>
          <a:xfrm>
            <a:off x="5766770" y="100669"/>
            <a:ext cx="609526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>
                <a:solidFill>
                  <a:srgbClr val="FFFF00"/>
                </a:solidFill>
              </a:rPr>
              <a:t>Абсцес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печінки</a:t>
            </a: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351416113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8AB60A4-F27A-46CB-B365-873B38EB02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5702"/>
            <a:ext cx="4871516" cy="335203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CABE7E5-B990-4D31-A59C-2FE3D5580C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6791" y="95416"/>
            <a:ext cx="4763165" cy="337232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32F16F6-0BAC-4151-9677-524EA70289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5974" y="3325851"/>
            <a:ext cx="5356907" cy="3532149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7BD9D04-4025-4F4A-B2B2-AFB0B0E3E516}"/>
              </a:ext>
            </a:extLst>
          </p:cNvPr>
          <p:cNvSpPr/>
          <p:nvPr/>
        </p:nvSpPr>
        <p:spPr>
          <a:xfrm>
            <a:off x="58723" y="3467737"/>
            <a:ext cx="347304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Абсцес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печінки</a:t>
            </a:r>
            <a:endParaRPr lang="uk-UA" sz="2800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9335D32B-B953-4FC3-905B-63E8976FF406}"/>
              </a:ext>
            </a:extLst>
          </p:cNvPr>
          <p:cNvSpPr/>
          <p:nvPr/>
        </p:nvSpPr>
        <p:spPr>
          <a:xfrm>
            <a:off x="8472881" y="3171962"/>
            <a:ext cx="35904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FFFF00"/>
                </a:solidFill>
              </a:rPr>
              <a:t>Тромбоз </a:t>
            </a:r>
            <a:r>
              <a:rPr lang="ru-RU" sz="2400" b="1" dirty="0" err="1">
                <a:solidFill>
                  <a:srgbClr val="FFFF00"/>
                </a:solidFill>
              </a:rPr>
              <a:t>ниркових</a:t>
            </a:r>
            <a:r>
              <a:rPr lang="ru-RU" sz="2400" b="1" dirty="0">
                <a:solidFill>
                  <a:srgbClr val="FFFF00"/>
                </a:solidFill>
              </a:rPr>
              <a:t> вен</a:t>
            </a:r>
            <a:endParaRPr lang="uk-UA" sz="2400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5BC3C1C9-3BD1-436F-A227-976B0F138054}"/>
              </a:ext>
            </a:extLst>
          </p:cNvPr>
          <p:cNvSpPr/>
          <p:nvPr/>
        </p:nvSpPr>
        <p:spPr>
          <a:xfrm rot="10800000" flipV="1">
            <a:off x="8573549" y="5090993"/>
            <a:ext cx="34227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>
                <a:solidFill>
                  <a:srgbClr val="FFFF00"/>
                </a:solidFill>
              </a:rPr>
              <a:t>Множинні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абсцеси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легень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31685016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276978" y="57150"/>
            <a:ext cx="5915025" cy="725488"/>
          </a:xfrm>
        </p:spPr>
        <p:txBody>
          <a:bodyPr/>
          <a:lstStyle/>
          <a:p>
            <a:r>
              <a:rPr lang="ru-RU" sz="2800" b="1" dirty="0" err="1">
                <a:solidFill>
                  <a:srgbClr val="FFFF00"/>
                </a:solidFill>
              </a:rPr>
              <a:t>Абсцес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печінки</a:t>
            </a:r>
            <a:r>
              <a:rPr lang="ru-RU" sz="2800" b="1" dirty="0">
                <a:solidFill>
                  <a:srgbClr val="FFFF00"/>
                </a:solidFill>
              </a:rPr>
              <a:t>.</a:t>
            </a:r>
            <a:endParaRPr lang="uk-UA" sz="28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7200" y="1027113"/>
            <a:ext cx="4114800" cy="4572000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7269" y="5737692"/>
            <a:ext cx="2858767" cy="6087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98740" y="629730"/>
            <a:ext cx="665959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FFFF00"/>
                </a:solidFill>
              </a:rPr>
              <a:t>КТ, МРТ</a:t>
            </a:r>
            <a:r>
              <a:rPr lang="ru-RU" b="1" dirty="0"/>
              <a:t>: </a:t>
            </a:r>
            <a:r>
              <a:rPr lang="ru-RU" dirty="0" err="1"/>
              <a:t>округле</a:t>
            </a:r>
            <a:r>
              <a:rPr lang="ru-RU" dirty="0"/>
              <a:t> </a:t>
            </a:r>
            <a:r>
              <a:rPr lang="ru-RU" dirty="0" err="1"/>
              <a:t>утворення</a:t>
            </a:r>
            <a:r>
              <a:rPr lang="ru-RU" dirty="0"/>
              <a:t> з </a:t>
            </a:r>
            <a:r>
              <a:rPr lang="ru-RU" dirty="0" err="1"/>
              <a:t>нечіткими</a:t>
            </a:r>
            <a:r>
              <a:rPr lang="ru-RU" dirty="0"/>
              <a:t> контурами,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містить</a:t>
            </a:r>
            <a:r>
              <a:rPr lang="ru-RU" dirty="0"/>
              <a:t> </a:t>
            </a:r>
            <a:r>
              <a:rPr lang="ru-RU" dirty="0" err="1"/>
              <a:t>рідину</a:t>
            </a:r>
            <a:r>
              <a:rPr lang="ru-RU" dirty="0"/>
              <a:t> і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товсту</a:t>
            </a:r>
            <a:r>
              <a:rPr lang="ru-RU" dirty="0"/>
              <a:t> капсулу,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накопичує</a:t>
            </a:r>
            <a:r>
              <a:rPr lang="ru-RU" dirty="0"/>
              <a:t> </a:t>
            </a:r>
            <a:r>
              <a:rPr lang="ru-RU" dirty="0" err="1"/>
              <a:t>контрастну</a:t>
            </a:r>
            <a:r>
              <a:rPr lang="ru-RU" dirty="0"/>
              <a:t> </a:t>
            </a:r>
            <a:r>
              <a:rPr lang="ru-RU" dirty="0" err="1"/>
              <a:t>речовину</a:t>
            </a:r>
            <a:r>
              <a:rPr lang="ru-RU" dirty="0"/>
              <a:t>. У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порожнині</a:t>
            </a:r>
            <a:r>
              <a:rPr lang="ru-RU" dirty="0"/>
              <a:t> часто </a:t>
            </a:r>
            <a:r>
              <a:rPr lang="ru-RU" dirty="0" err="1"/>
              <a:t>виявляються</a:t>
            </a:r>
            <a:r>
              <a:rPr lang="ru-RU" dirty="0"/>
              <a:t> </a:t>
            </a:r>
            <a:r>
              <a:rPr lang="ru-RU" dirty="0" err="1"/>
              <a:t>бульбашки</a:t>
            </a:r>
            <a:r>
              <a:rPr lang="ru-RU" dirty="0"/>
              <a:t> газу - </a:t>
            </a:r>
            <a:r>
              <a:rPr lang="ru-RU" dirty="0" err="1"/>
              <a:t>патогномонічна</a:t>
            </a:r>
            <a:r>
              <a:rPr lang="ru-RU" dirty="0"/>
              <a:t> </a:t>
            </a:r>
            <a:r>
              <a:rPr lang="ru-RU" dirty="0" err="1"/>
              <a:t>ознака</a:t>
            </a:r>
            <a:r>
              <a:rPr lang="ru-RU" dirty="0"/>
              <a:t> </a:t>
            </a:r>
            <a:r>
              <a:rPr lang="ru-RU" dirty="0" err="1"/>
              <a:t>абсцесу</a:t>
            </a:r>
            <a:r>
              <a:rPr lang="ru-RU" dirty="0"/>
              <a:t>. </a:t>
            </a:r>
            <a:r>
              <a:rPr lang="ru-RU" dirty="0" err="1"/>
              <a:t>Щільність</a:t>
            </a:r>
            <a:r>
              <a:rPr lang="ru-RU" dirty="0"/>
              <a:t> </a:t>
            </a:r>
            <a:r>
              <a:rPr lang="ru-RU" dirty="0" err="1"/>
              <a:t>вмісту</a:t>
            </a:r>
            <a:r>
              <a:rPr lang="ru-RU" dirty="0"/>
              <a:t> </a:t>
            </a:r>
            <a:r>
              <a:rPr lang="ru-RU" dirty="0" err="1"/>
              <a:t>абсцесу</a:t>
            </a:r>
            <a:r>
              <a:rPr lang="ru-RU" dirty="0"/>
              <a:t> </a:t>
            </a:r>
            <a:r>
              <a:rPr lang="ru-RU" dirty="0" err="1"/>
              <a:t>зазвичай</a:t>
            </a:r>
            <a:r>
              <a:rPr lang="ru-RU" dirty="0"/>
              <a:t> </a:t>
            </a:r>
            <a:r>
              <a:rPr lang="ru-RU" dirty="0" err="1"/>
              <a:t>більша</a:t>
            </a:r>
            <a:r>
              <a:rPr lang="ru-RU" dirty="0"/>
              <a:t> за </a:t>
            </a:r>
            <a:r>
              <a:rPr lang="ru-RU" dirty="0" err="1"/>
              <a:t>густину</a:t>
            </a:r>
            <a:r>
              <a:rPr lang="ru-RU" dirty="0"/>
              <a:t> води (+20 .. + 30 </a:t>
            </a:r>
            <a:r>
              <a:rPr lang="en-US" dirty="0"/>
              <a:t>HU)</a:t>
            </a:r>
            <a:endParaRPr lang="ru-RU" dirty="0"/>
          </a:p>
        </p:txBody>
      </p:sp>
      <p:pic>
        <p:nvPicPr>
          <p:cNvPr id="83970" name="Picture 2" descr="http://vmede.org/sait/content/Onkilogiya_trufanov_t1_2010/img/1557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4453" y="2433849"/>
            <a:ext cx="2926451" cy="2926451"/>
          </a:xfrm>
          <a:prstGeom prst="rect">
            <a:avLst/>
          </a:prstGeom>
          <a:noFill/>
        </p:spPr>
      </p:pic>
      <p:pic>
        <p:nvPicPr>
          <p:cNvPr id="83972" name="Picture 4" descr="http://vmede.org/sait/content/Onkilogiya_ternova_2010/11_files/mb4_008.jpe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743866" y="2534691"/>
            <a:ext cx="3185244" cy="2842680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3761120" y="5460525"/>
            <a:ext cx="3148641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200" dirty="0"/>
              <a:t>КТ </a:t>
            </a:r>
            <a:r>
              <a:rPr lang="ru-RU" sz="1200" dirty="0" err="1"/>
              <a:t>печінки</a:t>
            </a:r>
            <a:r>
              <a:rPr lang="ru-RU" sz="1200" dirty="0"/>
              <a:t> з </a:t>
            </a:r>
            <a:r>
              <a:rPr lang="ru-RU" sz="1200" dirty="0" err="1"/>
              <a:t>контрастуванням</a:t>
            </a:r>
            <a:r>
              <a:rPr lang="ru-RU" sz="1200" dirty="0"/>
              <a:t>. </a:t>
            </a:r>
            <a:r>
              <a:rPr lang="ru-RU" sz="1200" dirty="0" err="1"/>
              <a:t>Абсцес</a:t>
            </a:r>
            <a:r>
              <a:rPr lang="ru-RU" sz="1200" dirty="0"/>
              <a:t> </a:t>
            </a:r>
            <a:r>
              <a:rPr lang="ru-RU" sz="1200" dirty="0" err="1"/>
              <a:t>печінки</a:t>
            </a:r>
            <a:r>
              <a:rPr lang="ru-RU" sz="1200" dirty="0"/>
              <a:t>. Видно </a:t>
            </a:r>
            <a:r>
              <a:rPr lang="ru-RU" sz="1200" dirty="0" err="1"/>
              <a:t>порожнину</a:t>
            </a:r>
            <a:r>
              <a:rPr lang="ru-RU" sz="1200" dirty="0"/>
              <a:t> в </a:t>
            </a:r>
            <a:r>
              <a:rPr lang="ru-RU" sz="1200" dirty="0" err="1"/>
              <a:t>паренхімі</a:t>
            </a:r>
            <a:r>
              <a:rPr lang="ru-RU" sz="1200" dirty="0"/>
              <a:t> </a:t>
            </a:r>
            <a:r>
              <a:rPr lang="ru-RU" sz="1200" dirty="0" err="1"/>
              <a:t>печінки</a:t>
            </a:r>
            <a:r>
              <a:rPr lang="ru-RU" sz="1200" dirty="0"/>
              <a:t>, </a:t>
            </a:r>
            <a:r>
              <a:rPr lang="ru-RU" sz="1200" dirty="0" err="1"/>
              <a:t>що</a:t>
            </a:r>
            <a:r>
              <a:rPr lang="ru-RU" sz="1200" dirty="0"/>
              <a:t> </a:t>
            </a:r>
            <a:r>
              <a:rPr lang="ru-RU" sz="1200" dirty="0" err="1"/>
              <a:t>накопичує</a:t>
            </a:r>
            <a:r>
              <a:rPr lang="ru-RU" sz="1200" dirty="0"/>
              <a:t> </a:t>
            </a:r>
            <a:r>
              <a:rPr lang="ru-RU" sz="1200" dirty="0" err="1"/>
              <a:t>контрастну</a:t>
            </a:r>
            <a:r>
              <a:rPr lang="ru-RU" sz="1200" dirty="0"/>
              <a:t> </a:t>
            </a:r>
            <a:r>
              <a:rPr lang="ru-RU" sz="1200" dirty="0" err="1"/>
              <a:t>речовину</a:t>
            </a:r>
            <a:r>
              <a:rPr lang="ru-RU" sz="1200" dirty="0"/>
              <a:t> і оточена </a:t>
            </a:r>
            <a:r>
              <a:rPr lang="ru-RU" sz="1200" dirty="0" err="1"/>
              <a:t>товстою</a:t>
            </a:r>
            <a:r>
              <a:rPr lang="ru-RU" sz="1200" dirty="0"/>
              <a:t>, </a:t>
            </a:r>
            <a:r>
              <a:rPr lang="ru-RU" sz="1200" dirty="0" err="1"/>
              <a:t>контрастуючою</a:t>
            </a:r>
            <a:r>
              <a:rPr lang="ru-RU" sz="1200" dirty="0"/>
              <a:t> капсулою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17585" y="5460525"/>
            <a:ext cx="2883319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200" dirty="0"/>
              <a:t>КТ. </a:t>
            </a:r>
            <a:r>
              <a:rPr lang="ru-RU" sz="1200" dirty="0" err="1"/>
              <a:t>Абсцес</a:t>
            </a:r>
            <a:r>
              <a:rPr lang="ru-RU" sz="1200" dirty="0"/>
              <a:t> </a:t>
            </a:r>
            <a:r>
              <a:rPr lang="ru-RU" sz="1200" dirty="0" err="1"/>
              <a:t>печінки</a:t>
            </a:r>
            <a:r>
              <a:rPr lang="ru-RU" sz="1200" dirty="0"/>
              <a:t>. </a:t>
            </a:r>
            <a:r>
              <a:rPr lang="ru-RU" sz="1200" dirty="0" err="1"/>
              <a:t>Округле</a:t>
            </a:r>
            <a:r>
              <a:rPr lang="ru-RU" sz="1200" dirty="0"/>
              <a:t> </a:t>
            </a:r>
            <a:r>
              <a:rPr lang="ru-RU" sz="1200" dirty="0" err="1"/>
              <a:t>утворення</a:t>
            </a:r>
            <a:r>
              <a:rPr lang="ru-RU" sz="1200" dirty="0"/>
              <a:t> з </a:t>
            </a:r>
            <a:r>
              <a:rPr lang="ru-RU" sz="1200" dirty="0" err="1"/>
              <a:t>товстою</a:t>
            </a:r>
            <a:r>
              <a:rPr lang="ru-RU" sz="1200" dirty="0"/>
              <a:t> </a:t>
            </a:r>
            <a:r>
              <a:rPr lang="ru-RU" sz="1200" dirty="0" err="1"/>
              <a:t>стінкою</a:t>
            </a:r>
            <a:r>
              <a:rPr lang="ru-RU" sz="1200" dirty="0"/>
              <a:t>, </a:t>
            </a:r>
            <a:r>
              <a:rPr lang="ru-RU" sz="1200" dirty="0" err="1"/>
              <a:t>що</a:t>
            </a:r>
            <a:r>
              <a:rPr lang="ru-RU" sz="1200" dirty="0"/>
              <a:t> </a:t>
            </a:r>
            <a:r>
              <a:rPr lang="ru-RU" sz="1200" dirty="0" err="1"/>
              <a:t>містить</a:t>
            </a:r>
            <a:r>
              <a:rPr lang="ru-RU" sz="1200" dirty="0"/>
              <a:t> </a:t>
            </a:r>
            <a:r>
              <a:rPr lang="ru-RU" sz="1200" dirty="0" err="1"/>
              <a:t>бульбашки</a:t>
            </a:r>
            <a:r>
              <a:rPr lang="ru-RU" sz="1200" dirty="0"/>
              <a:t> газу - </a:t>
            </a:r>
            <a:r>
              <a:rPr lang="ru-RU" sz="1200" dirty="0" err="1"/>
              <a:t>патогномонічний</a:t>
            </a:r>
            <a:r>
              <a:rPr lang="ru-RU" sz="1200" dirty="0"/>
              <a:t> </a:t>
            </a:r>
            <a:r>
              <a:rPr lang="ru-RU" sz="1200" dirty="0" err="1"/>
              <a:t>ознака</a:t>
            </a:r>
            <a:r>
              <a:rPr lang="ru-RU" sz="1200" dirty="0"/>
              <a:t> </a:t>
            </a:r>
            <a:r>
              <a:rPr lang="ru-RU" sz="1200" dirty="0" err="1"/>
              <a:t>абсцесу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792467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562810" y="0"/>
            <a:ext cx="4621212" cy="485775"/>
          </a:xfrm>
        </p:spPr>
        <p:txBody>
          <a:bodyPr/>
          <a:lstStyle/>
          <a:p>
            <a:r>
              <a:rPr lang="ru-RU" sz="2800" b="1" dirty="0" err="1">
                <a:solidFill>
                  <a:srgbClr val="FFFF00"/>
                </a:solidFill>
              </a:rPr>
              <a:t>Абсцес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печінки</a:t>
            </a:r>
            <a:r>
              <a:rPr lang="ru-RU" sz="2800" b="1" dirty="0">
                <a:solidFill>
                  <a:srgbClr val="FFFF00"/>
                </a:solidFill>
              </a:rPr>
              <a:t>.</a:t>
            </a:r>
            <a:endParaRPr lang="uk-UA" b="1" dirty="0">
              <a:solidFill>
                <a:srgbClr val="FFFF00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007" y="556372"/>
            <a:ext cx="3422651" cy="2347913"/>
          </a:xfrm>
        </p:spPr>
      </p:pic>
      <p:sp>
        <p:nvSpPr>
          <p:cNvPr id="4" name="Текст 3"/>
          <p:cNvSpPr>
            <a:spLocks noGrp="1"/>
          </p:cNvSpPr>
          <p:nvPr>
            <p:ph type="body" idx="4294967295"/>
          </p:nvPr>
        </p:nvSpPr>
        <p:spPr>
          <a:xfrm>
            <a:off x="0" y="2851629"/>
            <a:ext cx="4786008" cy="1738313"/>
          </a:xfrm>
        </p:spPr>
        <p:txBody>
          <a:bodyPr>
            <a:normAutofit/>
          </a:bodyPr>
          <a:lstStyle/>
          <a:p>
            <a:r>
              <a:rPr lang="ru-RU" sz="1200" dirty="0" err="1">
                <a:solidFill>
                  <a:srgbClr val="FFFF00"/>
                </a:solidFill>
              </a:rPr>
              <a:t>Абсцес</a:t>
            </a:r>
            <a:r>
              <a:rPr lang="ru-RU" sz="1200" dirty="0">
                <a:solidFill>
                  <a:srgbClr val="FFFF00"/>
                </a:solidFill>
              </a:rPr>
              <a:t> </a:t>
            </a:r>
            <a:r>
              <a:rPr lang="ru-RU" sz="1200" dirty="0" err="1">
                <a:solidFill>
                  <a:srgbClr val="FFFF00"/>
                </a:solidFill>
              </a:rPr>
              <a:t>печінки</a:t>
            </a:r>
            <a:r>
              <a:rPr lang="ru-RU" sz="1200" dirty="0">
                <a:solidFill>
                  <a:srgbClr val="FFFF00"/>
                </a:solidFill>
              </a:rPr>
              <a:t>:</a:t>
            </a:r>
            <a:r>
              <a:rPr lang="ru-RU" sz="1200" dirty="0"/>
              <a:t> зона </a:t>
            </a:r>
            <a:r>
              <a:rPr lang="ru-RU" sz="1200" dirty="0" err="1"/>
              <a:t>зниженої</a:t>
            </a:r>
            <a:r>
              <a:rPr lang="ru-RU" sz="1200" dirty="0"/>
              <a:t> </a:t>
            </a:r>
            <a:r>
              <a:rPr lang="ru-RU" sz="1200" dirty="0" err="1"/>
              <a:t>щільності</a:t>
            </a:r>
            <a:r>
              <a:rPr lang="ru-RU" sz="1200" dirty="0"/>
              <a:t> в </a:t>
            </a:r>
            <a:r>
              <a:rPr lang="en-US" sz="1200" dirty="0"/>
              <a:t>S6-7 </a:t>
            </a:r>
            <a:r>
              <a:rPr lang="ru-RU" sz="1200" dirty="0" err="1"/>
              <a:t>правої</a:t>
            </a:r>
            <a:r>
              <a:rPr lang="ru-RU" sz="1200" dirty="0"/>
              <a:t> </a:t>
            </a:r>
            <a:r>
              <a:rPr lang="ru-RU" sz="1200" dirty="0" err="1"/>
              <a:t>частки</a:t>
            </a:r>
            <a:r>
              <a:rPr lang="ru-RU" sz="1200" dirty="0"/>
              <a:t> (тонка </a:t>
            </a:r>
            <a:r>
              <a:rPr lang="ru-RU" sz="1200" dirty="0" err="1"/>
              <a:t>стрілка</a:t>
            </a:r>
            <a:r>
              <a:rPr lang="ru-RU" sz="1200" dirty="0"/>
              <a:t>) з </a:t>
            </a:r>
            <a:r>
              <a:rPr lang="ru-RU" sz="1200" dirty="0" err="1"/>
              <a:t>наявністю</a:t>
            </a:r>
            <a:r>
              <a:rPr lang="ru-RU" sz="1200" dirty="0"/>
              <a:t> горизонтального </a:t>
            </a:r>
            <a:r>
              <a:rPr lang="ru-RU" sz="1200" dirty="0" err="1"/>
              <a:t>рівня</a:t>
            </a:r>
            <a:r>
              <a:rPr lang="ru-RU" sz="1200" dirty="0"/>
              <a:t> в </a:t>
            </a:r>
            <a:r>
              <a:rPr lang="ru-RU" sz="1200" dirty="0" err="1"/>
              <a:t>передньому</a:t>
            </a:r>
            <a:r>
              <a:rPr lang="ru-RU" sz="1200" dirty="0"/>
              <a:t> </a:t>
            </a:r>
            <a:r>
              <a:rPr lang="ru-RU" sz="1200" dirty="0" err="1"/>
              <a:t>відділі</a:t>
            </a:r>
            <a:r>
              <a:rPr lang="ru-RU" sz="1200" dirty="0"/>
              <a:t> на </a:t>
            </a:r>
            <a:r>
              <a:rPr lang="ru-RU" sz="1200" dirty="0" err="1"/>
              <a:t>розділі</a:t>
            </a:r>
            <a:r>
              <a:rPr lang="ru-RU" sz="1200" dirty="0"/>
              <a:t> (газ) головка </a:t>
            </a:r>
            <a:r>
              <a:rPr lang="ru-RU" sz="1200" dirty="0" err="1"/>
              <a:t>стрілки</a:t>
            </a:r>
            <a:r>
              <a:rPr lang="ru-RU" sz="1200" dirty="0"/>
              <a:t>.</a:t>
            </a:r>
          </a:p>
          <a:p>
            <a:r>
              <a:rPr lang="ru-RU" sz="1200" dirty="0" err="1"/>
              <a:t>Портальна</a:t>
            </a:r>
            <a:r>
              <a:rPr lang="ru-RU" sz="1200" dirty="0"/>
              <a:t> </a:t>
            </a:r>
            <a:r>
              <a:rPr lang="ru-RU" sz="1200" dirty="0" err="1"/>
              <a:t>повітряна</a:t>
            </a:r>
            <a:r>
              <a:rPr lang="ru-RU" sz="1200" dirty="0"/>
              <a:t> </a:t>
            </a:r>
            <a:r>
              <a:rPr lang="ru-RU" sz="1200" dirty="0" err="1"/>
              <a:t>емболія</a:t>
            </a:r>
            <a:r>
              <a:rPr lang="ru-RU" sz="1200" dirty="0"/>
              <a:t> (</a:t>
            </a:r>
            <a:r>
              <a:rPr lang="ru-RU" sz="1200" dirty="0" err="1"/>
              <a:t>повітря</a:t>
            </a:r>
            <a:r>
              <a:rPr lang="ru-RU" sz="1200" dirty="0"/>
              <a:t> у </a:t>
            </a:r>
            <a:r>
              <a:rPr lang="ru-RU" sz="1200" dirty="0" err="1"/>
              <a:t>внутрішньопечінкових</a:t>
            </a:r>
            <a:r>
              <a:rPr lang="ru-RU" sz="1200" dirty="0"/>
              <a:t> протоках) -Головки </a:t>
            </a:r>
            <a:r>
              <a:rPr lang="ru-RU" sz="1200" dirty="0" err="1"/>
              <a:t>стрілки</a:t>
            </a:r>
            <a:r>
              <a:rPr lang="ru-RU" sz="1200" dirty="0"/>
              <a:t>.</a:t>
            </a:r>
            <a:endParaRPr lang="uk-UA" sz="12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83" y="4398394"/>
            <a:ext cx="4715533" cy="230537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6712" y="400159"/>
            <a:ext cx="4715533" cy="237205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7628" y="2849851"/>
            <a:ext cx="4555959" cy="400814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3587" y="4003671"/>
            <a:ext cx="2078413" cy="2057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59694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67822" y="112148"/>
            <a:ext cx="54346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err="1">
                <a:solidFill>
                  <a:srgbClr val="FFFF00"/>
                </a:solidFill>
              </a:rPr>
              <a:t>Ехінококоз</a:t>
            </a:r>
            <a:r>
              <a:rPr lang="ru-RU" sz="2400" dirty="0">
                <a:solidFill>
                  <a:srgbClr val="FFFF00"/>
                </a:solidFill>
              </a:rPr>
              <a:t> </a:t>
            </a:r>
            <a:r>
              <a:rPr lang="ru-RU" sz="2400" dirty="0" err="1">
                <a:solidFill>
                  <a:srgbClr val="FFFF00"/>
                </a:solidFill>
              </a:rPr>
              <a:t>печінки</a:t>
            </a:r>
            <a:r>
              <a:rPr lang="ru-RU" sz="2400" dirty="0">
                <a:solidFill>
                  <a:srgbClr val="FFFF00"/>
                </a:solidFill>
              </a:rPr>
              <a:t>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41541" y="3164685"/>
            <a:ext cx="571068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РГ </a:t>
            </a:r>
            <a:r>
              <a:rPr lang="ru-RU" dirty="0"/>
              <a:t>– жива </a:t>
            </a:r>
            <a:r>
              <a:rPr lang="ru-RU" dirty="0" err="1"/>
              <a:t>ехінококова</a:t>
            </a:r>
            <a:r>
              <a:rPr lang="ru-RU" dirty="0"/>
              <a:t> </a:t>
            </a:r>
            <a:r>
              <a:rPr lang="ru-RU" dirty="0" err="1"/>
              <a:t>кіста</a:t>
            </a:r>
            <a:r>
              <a:rPr lang="ru-RU" dirty="0"/>
              <a:t> не </a:t>
            </a:r>
            <a:r>
              <a:rPr lang="ru-RU" dirty="0" err="1"/>
              <a:t>визначається</a:t>
            </a:r>
            <a:r>
              <a:rPr lang="ru-RU" dirty="0"/>
              <a:t>.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розпізнати</a:t>
            </a:r>
            <a:r>
              <a:rPr lang="ru-RU" dirty="0"/>
              <a:t> </a:t>
            </a:r>
            <a:r>
              <a:rPr lang="ru-RU" dirty="0" err="1"/>
              <a:t>тільки</a:t>
            </a:r>
            <a:r>
              <a:rPr lang="ru-RU" dirty="0"/>
              <a:t>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загибелі</a:t>
            </a:r>
            <a:r>
              <a:rPr lang="ru-RU" dirty="0"/>
              <a:t> і </a:t>
            </a:r>
            <a:r>
              <a:rPr lang="ru-RU" dirty="0" err="1"/>
              <a:t>звапнення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>
                <a:solidFill>
                  <a:srgbClr val="FFFF00"/>
                </a:solidFill>
              </a:rPr>
              <a:t>УЗД</a:t>
            </a:r>
            <a:r>
              <a:rPr lang="ru-RU" dirty="0"/>
              <a:t> – </a:t>
            </a:r>
            <a:r>
              <a:rPr lang="ru-RU" dirty="0" err="1"/>
              <a:t>збільшення</a:t>
            </a:r>
            <a:r>
              <a:rPr lang="ru-RU" dirty="0"/>
              <a:t> </a:t>
            </a:r>
            <a:r>
              <a:rPr lang="ru-RU" dirty="0" err="1"/>
              <a:t>печінки</a:t>
            </a:r>
            <a:r>
              <a:rPr lang="ru-RU" dirty="0"/>
              <a:t>. Контур </a:t>
            </a:r>
            <a:r>
              <a:rPr lang="ru-RU" dirty="0" err="1"/>
              <a:t>може</a:t>
            </a:r>
            <a:r>
              <a:rPr lang="ru-RU" dirty="0"/>
              <a:t> бути </a:t>
            </a:r>
            <a:r>
              <a:rPr lang="ru-RU" dirty="0" err="1"/>
              <a:t>нерівним</a:t>
            </a:r>
            <a:r>
              <a:rPr lang="ru-RU" dirty="0"/>
              <a:t>, </a:t>
            </a:r>
            <a:r>
              <a:rPr lang="ru-RU" dirty="0" err="1"/>
              <a:t>хвилястим</a:t>
            </a:r>
            <a:r>
              <a:rPr lang="ru-RU" dirty="0"/>
              <a:t> (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кіста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капсулою). </a:t>
            </a:r>
            <a:r>
              <a:rPr lang="ru-RU" dirty="0" err="1"/>
              <a:t>Утворення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бути з </a:t>
            </a:r>
            <a:r>
              <a:rPr lang="ru-RU" dirty="0" err="1"/>
              <a:t>чіткими</a:t>
            </a:r>
            <a:r>
              <a:rPr lang="ru-RU" dirty="0"/>
              <a:t> межами, </a:t>
            </a:r>
            <a:r>
              <a:rPr lang="ru-RU" dirty="0" err="1"/>
              <a:t>анехогенне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як </a:t>
            </a:r>
            <a:r>
              <a:rPr lang="ru-RU" dirty="0" err="1"/>
              <a:t>багатокамерне</a:t>
            </a:r>
            <a:r>
              <a:rPr lang="ru-RU" dirty="0"/>
              <a:t> з </a:t>
            </a:r>
            <a:r>
              <a:rPr lang="ru-RU" dirty="0" err="1"/>
              <a:t>дочірними</a:t>
            </a:r>
            <a:r>
              <a:rPr lang="ru-RU" dirty="0"/>
              <a:t> </a:t>
            </a:r>
            <a:r>
              <a:rPr lang="ru-RU" dirty="0" err="1"/>
              <a:t>кістами</a:t>
            </a:r>
            <a:r>
              <a:rPr lang="ru-RU" dirty="0"/>
              <a:t>, </a:t>
            </a:r>
            <a:r>
              <a:rPr lang="ru-RU" dirty="0" err="1"/>
              <a:t>нагадує</a:t>
            </a:r>
            <a:r>
              <a:rPr lang="ru-RU" dirty="0"/>
              <a:t> </a:t>
            </a:r>
            <a:r>
              <a:rPr lang="ru-RU" dirty="0" err="1"/>
              <a:t>мультилокулярну</a:t>
            </a:r>
            <a:r>
              <a:rPr lang="ru-RU" dirty="0"/>
              <a:t> </a:t>
            </a:r>
            <a:r>
              <a:rPr lang="ru-RU" dirty="0" err="1"/>
              <a:t>кісту</a:t>
            </a:r>
            <a:r>
              <a:rPr lang="ru-RU" dirty="0"/>
              <a:t>, як </a:t>
            </a:r>
            <a:r>
              <a:rPr lang="ru-RU" dirty="0" err="1"/>
              <a:t>кіста</a:t>
            </a:r>
            <a:r>
              <a:rPr lang="ru-RU" dirty="0"/>
              <a:t> з </a:t>
            </a:r>
            <a:r>
              <a:rPr lang="ru-RU" dirty="0" err="1"/>
              <a:t>коливаючою</a:t>
            </a:r>
            <a:r>
              <a:rPr lang="ru-RU" dirty="0"/>
              <a:t> мембраною </a:t>
            </a:r>
            <a:r>
              <a:rPr lang="ru-RU" dirty="0" err="1"/>
              <a:t>або</a:t>
            </a:r>
            <a:r>
              <a:rPr lang="ru-RU" dirty="0"/>
              <a:t> як </a:t>
            </a:r>
            <a:r>
              <a:rPr lang="ru-RU" dirty="0" err="1"/>
              <a:t>щільне</a:t>
            </a:r>
            <a:r>
              <a:rPr lang="ru-RU" dirty="0"/>
              <a:t> </a:t>
            </a:r>
            <a:r>
              <a:rPr lang="ru-RU" dirty="0" err="1"/>
              <a:t>звапнене</a:t>
            </a:r>
            <a:r>
              <a:rPr lang="ru-RU" dirty="0"/>
              <a:t>  </a:t>
            </a:r>
            <a:r>
              <a:rPr lang="ru-RU" dirty="0" err="1"/>
              <a:t>утворення</a:t>
            </a:r>
            <a:r>
              <a:rPr lang="ru-RU" dirty="0"/>
              <a:t>. При УЗД з КДК </a:t>
            </a:r>
            <a:r>
              <a:rPr lang="ru-RU" dirty="0" err="1"/>
              <a:t>ехінококова</a:t>
            </a:r>
            <a:r>
              <a:rPr lang="ru-RU" dirty="0"/>
              <a:t> </a:t>
            </a:r>
            <a:r>
              <a:rPr lang="ru-RU" dirty="0" err="1"/>
              <a:t>кіста</a:t>
            </a:r>
            <a:r>
              <a:rPr lang="ru-RU" dirty="0"/>
              <a:t> не </a:t>
            </a:r>
            <a:r>
              <a:rPr lang="ru-RU" dirty="0" err="1"/>
              <a:t>має</a:t>
            </a:r>
            <a:r>
              <a:rPr lang="ru-RU" dirty="0"/>
              <a:t> кровотоку.</a:t>
            </a:r>
          </a:p>
        </p:txBody>
      </p:sp>
      <p:pic>
        <p:nvPicPr>
          <p:cNvPr id="1026" name="Picture 2" descr="C:\Users\Дом\Desktop\работа Юля\медин\моя практика\Рисунок1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0917" y="648693"/>
            <a:ext cx="2609851" cy="3436937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107503" y="4157936"/>
            <a:ext cx="26310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Arial" pitchFamily="34" charset="0"/>
                <a:cs typeface="Arial" pitchFamily="34" charset="0"/>
              </a:rPr>
              <a:t>На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абдомінальній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рентгенограмі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в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печінці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видно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кальцифіковану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цисту.</a:t>
            </a:r>
            <a:endParaRPr lang="ru-RU" sz="14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4321" y="107051"/>
            <a:ext cx="3178832" cy="223123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9286" y="2082454"/>
            <a:ext cx="1203804" cy="256335"/>
          </a:xfrm>
          <a:prstGeom prst="rect">
            <a:avLst/>
          </a:prstGeom>
        </p:spPr>
      </p:pic>
      <p:pic>
        <p:nvPicPr>
          <p:cNvPr id="1028" name="Picture 4" descr="http://www.krasotaimedicina.ru/upload/iblock/372/372b042923fc43b8667915f25b024475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10849" y="447226"/>
            <a:ext cx="3165595" cy="2437510"/>
          </a:xfrm>
          <a:prstGeom prst="rect">
            <a:avLst/>
          </a:prstGeom>
          <a:noFill/>
        </p:spPr>
      </p:pic>
      <p:pic>
        <p:nvPicPr>
          <p:cNvPr id="1030" name="Picture 6" descr="Рис.1. УЗ-сканограмма эхинококковой кисты печени. Опре-деляется анэхогенное образование с базальным усилением, гипоэхогенным ободком и четким двухконтурным строением стенки.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858251" y="3339201"/>
            <a:ext cx="3333751" cy="259080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8902463" y="2432651"/>
            <a:ext cx="316589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/>
              <a:t>Ехінококковая</a:t>
            </a:r>
            <a:r>
              <a:rPr lang="ru-RU" sz="1400" dirty="0"/>
              <a:t> </a:t>
            </a:r>
            <a:r>
              <a:rPr lang="ru-RU" sz="1400" dirty="0" err="1"/>
              <a:t>кіста</a:t>
            </a:r>
            <a:r>
              <a:rPr lang="ru-RU" sz="1400" dirty="0"/>
              <a:t>. </a:t>
            </a:r>
            <a:r>
              <a:rPr lang="ru-RU" sz="1400" dirty="0" err="1"/>
              <a:t>Анехогенні</a:t>
            </a:r>
            <a:r>
              <a:rPr lang="ru-RU" sz="1400" dirty="0"/>
              <a:t>, </a:t>
            </a:r>
            <a:r>
              <a:rPr lang="ru-RU" sz="1400" dirty="0" err="1"/>
              <a:t>багатокамерні</a:t>
            </a:r>
            <a:r>
              <a:rPr lang="ru-RU" sz="1400" dirty="0"/>
              <a:t> з </a:t>
            </a:r>
            <a:r>
              <a:rPr lang="ru-RU" sz="1400" dirty="0" err="1"/>
              <a:t>дочірними</a:t>
            </a:r>
            <a:r>
              <a:rPr lang="ru-RU" sz="1400" dirty="0"/>
              <a:t> </a:t>
            </a:r>
            <a:r>
              <a:rPr lang="ru-RU" sz="1400" dirty="0" err="1"/>
              <a:t>кістами</a:t>
            </a:r>
            <a:r>
              <a:rPr lang="ru-RU" sz="1400" dirty="0"/>
              <a:t> </a:t>
            </a:r>
            <a:r>
              <a:rPr lang="ru-RU" sz="1400" dirty="0" err="1"/>
              <a:t>утворення</a:t>
            </a:r>
            <a:r>
              <a:rPr lang="ru-RU" sz="1400" dirty="0"/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92217" y="5903893"/>
            <a:ext cx="4199783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400" dirty="0"/>
              <a:t>УЗ-</a:t>
            </a:r>
            <a:r>
              <a:rPr lang="ru-RU" sz="1400" dirty="0" err="1"/>
              <a:t>сканограмма</a:t>
            </a:r>
            <a:r>
              <a:rPr lang="ru-RU" sz="1400" dirty="0"/>
              <a:t> </a:t>
            </a:r>
            <a:r>
              <a:rPr lang="ru-RU" sz="1400" dirty="0" err="1"/>
              <a:t>кісти</a:t>
            </a:r>
            <a:r>
              <a:rPr lang="ru-RU" sz="1400" dirty="0"/>
              <a:t> </a:t>
            </a:r>
            <a:r>
              <a:rPr lang="ru-RU" sz="1400" dirty="0" err="1"/>
              <a:t>печінки</a:t>
            </a:r>
            <a:r>
              <a:rPr lang="ru-RU" sz="1400" dirty="0"/>
              <a:t>. </a:t>
            </a:r>
            <a:r>
              <a:rPr lang="ru-RU" sz="1400" dirty="0" err="1"/>
              <a:t>Визначається</a:t>
            </a:r>
            <a:r>
              <a:rPr lang="ru-RU" sz="1400" dirty="0"/>
              <a:t> </a:t>
            </a:r>
            <a:r>
              <a:rPr lang="ru-RU" sz="1400" dirty="0" err="1"/>
              <a:t>анехогенне</a:t>
            </a:r>
            <a:r>
              <a:rPr lang="ru-RU" sz="1400" dirty="0"/>
              <a:t> </a:t>
            </a:r>
            <a:r>
              <a:rPr lang="ru-RU" sz="1400" dirty="0" err="1"/>
              <a:t>утворення</a:t>
            </a:r>
            <a:r>
              <a:rPr lang="ru-RU" sz="1400" dirty="0"/>
              <a:t> з </a:t>
            </a:r>
            <a:r>
              <a:rPr lang="ru-RU" sz="1400" dirty="0" err="1"/>
              <a:t>базальним</a:t>
            </a:r>
            <a:r>
              <a:rPr lang="ru-RU" sz="1400" dirty="0"/>
              <a:t> </a:t>
            </a:r>
            <a:r>
              <a:rPr lang="ru-RU" sz="1400" dirty="0" err="1"/>
              <a:t>посиленням</a:t>
            </a:r>
            <a:r>
              <a:rPr lang="ru-RU" sz="1400" dirty="0"/>
              <a:t>, </a:t>
            </a:r>
            <a:r>
              <a:rPr lang="ru-RU" sz="1400" dirty="0" err="1"/>
              <a:t>гіпоехогенним</a:t>
            </a:r>
            <a:r>
              <a:rPr lang="ru-RU" sz="1400" dirty="0"/>
              <a:t> </a:t>
            </a:r>
            <a:r>
              <a:rPr lang="ru-RU" sz="1400" dirty="0" err="1"/>
              <a:t>обідком</a:t>
            </a:r>
            <a:r>
              <a:rPr lang="ru-RU" sz="1400" dirty="0"/>
              <a:t> і </a:t>
            </a:r>
            <a:r>
              <a:rPr lang="ru-RU" sz="1400" dirty="0" err="1"/>
              <a:t>чіткою</a:t>
            </a:r>
            <a:r>
              <a:rPr lang="ru-RU" sz="1400" dirty="0"/>
              <a:t> </a:t>
            </a:r>
            <a:r>
              <a:rPr lang="ru-RU" sz="1400" dirty="0" err="1"/>
              <a:t>двоконтурною</a:t>
            </a:r>
            <a:r>
              <a:rPr lang="ru-RU" sz="1400" dirty="0"/>
              <a:t> </a:t>
            </a:r>
            <a:r>
              <a:rPr lang="ru-RU" sz="1400" dirty="0" err="1"/>
              <a:t>будовою</a:t>
            </a:r>
            <a:r>
              <a:rPr lang="ru-RU" sz="1400" dirty="0"/>
              <a:t> </a:t>
            </a:r>
            <a:r>
              <a:rPr lang="ru-RU" sz="1400" dirty="0" err="1"/>
              <a:t>стінки</a:t>
            </a:r>
            <a:r>
              <a:rPr lang="ru-RU" sz="1400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264774" y="3381555"/>
            <a:ext cx="2595796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Arial" pitchFamily="34" charset="0"/>
                <a:cs typeface="Arial" pitchFamily="34" charset="0"/>
              </a:rPr>
              <a:t>б - Велика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кіста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лівої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частки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з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декількома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дочірніми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кістами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.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Крім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того, на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поверхні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печінки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видно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інша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кіста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, яка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виступає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в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черевну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порожнину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.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Комп'ютерна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томографія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ru-RU" sz="1400" dirty="0">
                <a:latin typeface="Arial" pitchFamily="34" charset="0"/>
                <a:cs typeface="Arial" pitchFamily="34" charset="0"/>
              </a:rPr>
              <a:t>в -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Єдина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ехінококова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кіста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, яка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виступає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над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поверхнею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печінки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.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Комп'ютерна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томографія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pic>
        <p:nvPicPr>
          <p:cNvPr id="1028" name="Picture 4" descr="Картинки по запросу эхинококк печени лучевая диагностик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16869" y="603852"/>
            <a:ext cx="5168991" cy="2003485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564704" y="2613804"/>
            <a:ext cx="51327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Ехінококковая</a:t>
            </a:r>
            <a:r>
              <a:rPr lang="ru-RU" dirty="0"/>
              <a:t> </a:t>
            </a:r>
            <a:r>
              <a:rPr lang="ru-RU" dirty="0" err="1"/>
              <a:t>кіста</a:t>
            </a:r>
            <a:r>
              <a:rPr lang="ru-RU" dirty="0"/>
              <a:t> </a:t>
            </a:r>
            <a:r>
              <a:rPr lang="ru-RU" dirty="0" err="1"/>
              <a:t>печінки</a:t>
            </a:r>
            <a:r>
              <a:rPr lang="ru-RU" dirty="0"/>
              <a:t> </a:t>
            </a:r>
            <a:r>
              <a:rPr lang="ru-RU" dirty="0" err="1"/>
              <a:t>мрт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310554" y="405444"/>
            <a:ext cx="6176513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КТ </a:t>
            </a:r>
            <a:r>
              <a:rPr lang="ru-RU" dirty="0"/>
              <a:t>- </a:t>
            </a:r>
            <a:r>
              <a:rPr lang="ru-RU" dirty="0" err="1"/>
              <a:t>гідатідоз</a:t>
            </a:r>
            <a:r>
              <a:rPr lang="ru-RU" dirty="0"/>
              <a:t> </a:t>
            </a:r>
            <a:r>
              <a:rPr lang="ru-RU" dirty="0" err="1"/>
              <a:t>виглядає</a:t>
            </a:r>
            <a:r>
              <a:rPr lang="ru-RU" dirty="0"/>
              <a:t> як </a:t>
            </a:r>
            <a:r>
              <a:rPr lang="ru-RU" dirty="0" err="1"/>
              <a:t>унілокулярная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мультилокулярна</a:t>
            </a:r>
            <a:r>
              <a:rPr lang="ru-RU" dirty="0"/>
              <a:t> </a:t>
            </a:r>
            <a:r>
              <a:rPr lang="ru-RU" dirty="0" err="1"/>
              <a:t>кіста</a:t>
            </a:r>
            <a:r>
              <a:rPr lang="ru-RU" dirty="0"/>
              <a:t> з </a:t>
            </a:r>
            <a:r>
              <a:rPr lang="ru-RU" dirty="0" err="1"/>
              <a:t>чіткими</a:t>
            </a:r>
            <a:r>
              <a:rPr lang="ru-RU" dirty="0"/>
              <a:t> контурами </a:t>
            </a:r>
            <a:r>
              <a:rPr lang="ru-RU" dirty="0" err="1"/>
              <a:t>або</a:t>
            </a:r>
            <a:r>
              <a:rPr lang="ru-RU" dirty="0"/>
              <a:t> як </a:t>
            </a:r>
            <a:r>
              <a:rPr lang="ru-RU" dirty="0" err="1"/>
              <a:t>цистаденома</a:t>
            </a:r>
            <a:r>
              <a:rPr lang="ru-RU" dirty="0"/>
              <a:t> - у </a:t>
            </a:r>
            <a:r>
              <a:rPr lang="ru-RU" dirty="0" err="1"/>
              <a:t>вигляді</a:t>
            </a:r>
            <a:r>
              <a:rPr lang="ru-RU" dirty="0"/>
              <a:t> </a:t>
            </a:r>
            <a:r>
              <a:rPr lang="ru-RU" dirty="0" err="1"/>
              <a:t>порожнинного</a:t>
            </a:r>
            <a:r>
              <a:rPr lang="ru-RU" dirty="0"/>
              <a:t> </a:t>
            </a:r>
            <a:r>
              <a:rPr lang="ru-RU" dirty="0" err="1"/>
              <a:t>утворення</a:t>
            </a:r>
            <a:r>
              <a:rPr lang="ru-RU" dirty="0"/>
              <a:t> з </a:t>
            </a:r>
            <a:r>
              <a:rPr lang="ru-RU" dirty="0" err="1"/>
              <a:t>множинними</a:t>
            </a:r>
            <a:r>
              <a:rPr lang="ru-RU" dirty="0"/>
              <a:t> перегородками. </a:t>
            </a:r>
            <a:r>
              <a:rPr lang="ru-RU" dirty="0" err="1"/>
              <a:t>Дочірні</a:t>
            </a:r>
            <a:r>
              <a:rPr lang="ru-RU" dirty="0"/>
              <a:t> </a:t>
            </a:r>
            <a:r>
              <a:rPr lang="ru-RU" dirty="0" err="1"/>
              <a:t>кісти</a:t>
            </a:r>
            <a:r>
              <a:rPr lang="ru-RU" dirty="0"/>
              <a:t> </a:t>
            </a:r>
            <a:r>
              <a:rPr lang="ru-RU" dirty="0" err="1"/>
              <a:t>виглядають</a:t>
            </a:r>
            <a:r>
              <a:rPr lang="ru-RU" dirty="0"/>
              <a:t> як </a:t>
            </a:r>
            <a:r>
              <a:rPr lang="ru-RU" dirty="0" err="1"/>
              <a:t>ділянки</a:t>
            </a:r>
            <a:r>
              <a:rPr lang="ru-RU" dirty="0"/>
              <a:t> </a:t>
            </a:r>
            <a:r>
              <a:rPr lang="ru-RU" dirty="0" err="1"/>
              <a:t>низької</a:t>
            </a:r>
            <a:r>
              <a:rPr lang="ru-RU" dirty="0"/>
              <a:t> </a:t>
            </a:r>
            <a:r>
              <a:rPr lang="ru-RU" dirty="0" err="1"/>
              <a:t>щільності</a:t>
            </a:r>
            <a:r>
              <a:rPr lang="ru-RU" dirty="0"/>
              <a:t>. </a:t>
            </a:r>
            <a:r>
              <a:rPr lang="ru-RU" dirty="0" err="1"/>
              <a:t>Криволінійні</a:t>
            </a:r>
            <a:r>
              <a:rPr lang="ru-RU" dirty="0"/>
              <a:t> </a:t>
            </a:r>
            <a:r>
              <a:rPr lang="ru-RU" dirty="0" err="1"/>
              <a:t>кільцеподібні</a:t>
            </a:r>
            <a:r>
              <a:rPr lang="ru-RU" dirty="0"/>
              <a:t> </a:t>
            </a:r>
            <a:r>
              <a:rPr lang="ru-RU" dirty="0" err="1"/>
              <a:t>звапнення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дифузні</a:t>
            </a:r>
            <a:r>
              <a:rPr lang="ru-RU" dirty="0"/>
              <a:t> </a:t>
            </a:r>
            <a:r>
              <a:rPr lang="ru-RU" dirty="0" err="1"/>
              <a:t>кальцинати</a:t>
            </a:r>
            <a:r>
              <a:rPr lang="ru-RU" dirty="0"/>
              <a:t> </a:t>
            </a:r>
            <a:r>
              <a:rPr lang="ru-RU" dirty="0" err="1"/>
              <a:t>також</a:t>
            </a:r>
            <a:r>
              <a:rPr lang="ru-RU" dirty="0"/>
              <a:t> є </a:t>
            </a:r>
            <a:r>
              <a:rPr lang="ru-RU" dirty="0" err="1"/>
              <a:t>досить</a:t>
            </a:r>
            <a:r>
              <a:rPr lang="ru-RU" dirty="0"/>
              <a:t> </a:t>
            </a:r>
            <a:r>
              <a:rPr lang="ru-RU" dirty="0" err="1"/>
              <a:t>частими</a:t>
            </a:r>
            <a:r>
              <a:rPr lang="ru-RU" dirty="0"/>
              <a:t> (у 12%) </a:t>
            </a:r>
            <a:r>
              <a:rPr lang="ru-RU" dirty="0" err="1"/>
              <a:t>знахідками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>
                <a:solidFill>
                  <a:srgbClr val="FFFF00"/>
                </a:solidFill>
              </a:rPr>
              <a:t>МРТ </a:t>
            </a:r>
            <a:r>
              <a:rPr lang="ru-RU" dirty="0"/>
              <a:t>- </a:t>
            </a:r>
            <a:r>
              <a:rPr lang="ru-RU" dirty="0" err="1"/>
              <a:t>Вузли</a:t>
            </a:r>
            <a:r>
              <a:rPr lang="ru-RU" dirty="0"/>
              <a:t> </a:t>
            </a:r>
            <a:r>
              <a:rPr lang="ru-RU" dirty="0" err="1"/>
              <a:t>ехінококозу</a:t>
            </a:r>
            <a:r>
              <a:rPr lang="ru-RU" dirty="0"/>
              <a:t> в </a:t>
            </a:r>
            <a:r>
              <a:rPr lang="ru-RU" dirty="0" err="1"/>
              <a:t>печінці</a:t>
            </a:r>
            <a:r>
              <a:rPr lang="ru-RU" dirty="0"/>
              <a:t> </a:t>
            </a:r>
            <a:r>
              <a:rPr lang="ru-RU" dirty="0" err="1"/>
              <a:t>візуалізуються</a:t>
            </a:r>
            <a:endParaRPr lang="ru-RU" dirty="0"/>
          </a:p>
          <a:p>
            <a:r>
              <a:rPr lang="ru-RU" dirty="0"/>
              <a:t>на Т1ВИ як </a:t>
            </a:r>
            <a:r>
              <a:rPr lang="ru-RU" dirty="0" err="1"/>
              <a:t>неоднорідне</a:t>
            </a:r>
            <a:r>
              <a:rPr lang="ru-RU" dirty="0"/>
              <a:t> </a:t>
            </a:r>
            <a:r>
              <a:rPr lang="ru-RU" dirty="0" err="1"/>
              <a:t>гіпоінтенсівни</a:t>
            </a:r>
            <a:r>
              <a:rPr lang="ru-RU" dirty="0"/>
              <a:t> </a:t>
            </a:r>
            <a:r>
              <a:rPr lang="ru-RU" dirty="0" err="1"/>
              <a:t>вогнища</a:t>
            </a:r>
            <a:r>
              <a:rPr lang="ru-RU" dirty="0"/>
              <a:t> </a:t>
            </a:r>
            <a:r>
              <a:rPr lang="ru-RU" dirty="0" err="1"/>
              <a:t>ураження</a:t>
            </a:r>
            <a:r>
              <a:rPr lang="ru-RU" dirty="0"/>
              <a:t>. </a:t>
            </a:r>
            <a:r>
              <a:rPr lang="ru-RU" dirty="0" err="1"/>
              <a:t>Цей</a:t>
            </a:r>
            <a:r>
              <a:rPr lang="ru-RU" dirty="0"/>
              <a:t> МР-сигнал </a:t>
            </a:r>
            <a:r>
              <a:rPr lang="ru-RU" dirty="0" err="1"/>
              <a:t>обумовлений</a:t>
            </a:r>
            <a:r>
              <a:rPr lang="ru-RU" dirty="0"/>
              <a:t> </a:t>
            </a:r>
            <a:r>
              <a:rPr lang="ru-RU" dirty="0" err="1"/>
              <a:t>наявністю</a:t>
            </a:r>
            <a:r>
              <a:rPr lang="ru-RU" dirty="0"/>
              <a:t> </a:t>
            </a:r>
            <a:r>
              <a:rPr lang="ru-RU" dirty="0" err="1"/>
              <a:t>всіх</a:t>
            </a:r>
            <a:r>
              <a:rPr lang="ru-RU" dirty="0"/>
              <a:t> </a:t>
            </a:r>
            <a:r>
              <a:rPr lang="ru-RU" dirty="0" err="1"/>
              <a:t>компонентів</a:t>
            </a:r>
            <a:r>
              <a:rPr lang="ru-RU" dirty="0"/>
              <a:t> </a:t>
            </a:r>
            <a:r>
              <a:rPr lang="ru-RU" dirty="0" err="1"/>
              <a:t>ураження</a:t>
            </a:r>
            <a:r>
              <a:rPr lang="ru-RU" dirty="0"/>
              <a:t> - </a:t>
            </a:r>
            <a:r>
              <a:rPr lang="ru-RU" dirty="0" err="1"/>
              <a:t>кальцинатів</a:t>
            </a:r>
            <a:r>
              <a:rPr lang="ru-RU" dirty="0"/>
              <a:t>, </a:t>
            </a:r>
            <a:r>
              <a:rPr lang="ru-RU" dirty="0" err="1"/>
              <a:t>дрібних</a:t>
            </a:r>
            <a:r>
              <a:rPr lang="ru-RU" dirty="0"/>
              <a:t> </a:t>
            </a:r>
            <a:r>
              <a:rPr lang="ru-RU" dirty="0" err="1"/>
              <a:t>кіст</a:t>
            </a:r>
            <a:r>
              <a:rPr lang="ru-RU" dirty="0"/>
              <a:t>, </a:t>
            </a:r>
            <a:r>
              <a:rPr lang="ru-RU" dirty="0" err="1"/>
              <a:t>вогнищ</a:t>
            </a:r>
            <a:r>
              <a:rPr lang="ru-RU" dirty="0"/>
              <a:t> некрозу.</a:t>
            </a:r>
          </a:p>
          <a:p>
            <a:r>
              <a:rPr lang="ru-RU" dirty="0"/>
              <a:t>На Т2-ВИ МР-сигнал </a:t>
            </a:r>
            <a:r>
              <a:rPr lang="ru-RU" dirty="0" err="1"/>
              <a:t>від</a:t>
            </a:r>
            <a:r>
              <a:rPr lang="ru-RU" dirty="0"/>
              <a:t> «паразитарного </a:t>
            </a:r>
            <a:r>
              <a:rPr lang="ru-RU" dirty="0" err="1"/>
              <a:t>утворення</a:t>
            </a:r>
            <a:r>
              <a:rPr lang="ru-RU" dirty="0"/>
              <a:t>» </a:t>
            </a:r>
            <a:r>
              <a:rPr lang="ru-RU" dirty="0" err="1"/>
              <a:t>неоднорідний</a:t>
            </a:r>
            <a:r>
              <a:rPr lang="ru-RU" dirty="0"/>
              <a:t> </a:t>
            </a:r>
            <a:r>
              <a:rPr lang="ru-RU" dirty="0" err="1"/>
              <a:t>знижений</a:t>
            </a:r>
            <a:r>
              <a:rPr lang="ru-RU" dirty="0"/>
              <a:t> в </a:t>
            </a:r>
            <a:r>
              <a:rPr lang="ru-RU" dirty="0" err="1"/>
              <a:t>області</a:t>
            </a:r>
            <a:r>
              <a:rPr lang="ru-RU" dirty="0"/>
              <a:t> </a:t>
            </a:r>
            <a:r>
              <a:rPr lang="ru-RU" dirty="0" err="1"/>
              <a:t>кальцифікатів</a:t>
            </a:r>
            <a:r>
              <a:rPr lang="ru-RU" dirty="0"/>
              <a:t>, </a:t>
            </a:r>
            <a:r>
              <a:rPr lang="ru-RU" dirty="0" err="1"/>
              <a:t>фіброзу</a:t>
            </a:r>
            <a:r>
              <a:rPr lang="ru-RU" dirty="0"/>
              <a:t> і </a:t>
            </a:r>
            <a:r>
              <a:rPr lang="ru-RU" dirty="0" err="1"/>
              <a:t>грануляційної</a:t>
            </a:r>
            <a:r>
              <a:rPr lang="ru-RU" dirty="0"/>
              <a:t> </a:t>
            </a:r>
            <a:r>
              <a:rPr lang="ru-RU" dirty="0" err="1"/>
              <a:t>тканини</a:t>
            </a:r>
            <a:r>
              <a:rPr lang="ru-RU" dirty="0"/>
              <a:t>, </a:t>
            </a:r>
            <a:r>
              <a:rPr lang="ru-RU" dirty="0" err="1"/>
              <a:t>підвищений</a:t>
            </a:r>
            <a:r>
              <a:rPr lang="ru-RU" dirty="0"/>
              <a:t> в </a:t>
            </a:r>
            <a:r>
              <a:rPr lang="ru-RU" dirty="0" err="1"/>
              <a:t>області</a:t>
            </a:r>
            <a:r>
              <a:rPr lang="ru-RU" dirty="0"/>
              <a:t> </a:t>
            </a:r>
            <a:r>
              <a:rPr lang="ru-RU" dirty="0" err="1"/>
              <a:t>дрібних</a:t>
            </a:r>
            <a:r>
              <a:rPr lang="ru-RU" dirty="0"/>
              <a:t> </a:t>
            </a:r>
            <a:r>
              <a:rPr lang="ru-RU" dirty="0" err="1"/>
              <a:t>дочірніх</a:t>
            </a:r>
            <a:r>
              <a:rPr lang="ru-RU" dirty="0"/>
              <a:t> </a:t>
            </a:r>
            <a:r>
              <a:rPr lang="ru-RU" dirty="0" err="1"/>
              <a:t>порожнин</a:t>
            </a:r>
            <a:r>
              <a:rPr lang="ru-RU" dirty="0"/>
              <a:t> (</a:t>
            </a:r>
            <a:r>
              <a:rPr lang="ru-RU" dirty="0" err="1"/>
              <a:t>кіст</a:t>
            </a:r>
            <a:r>
              <a:rPr lang="ru-RU" dirty="0"/>
              <a:t>) і </a:t>
            </a:r>
            <a:r>
              <a:rPr lang="ru-RU" dirty="0" err="1"/>
              <a:t>некротичних</a:t>
            </a:r>
            <a:r>
              <a:rPr lang="ru-RU" dirty="0"/>
              <a:t> </a:t>
            </a:r>
            <a:r>
              <a:rPr lang="ru-RU" dirty="0" err="1"/>
              <a:t>вогнищ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6409425" y="112143"/>
            <a:ext cx="47790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err="1">
                <a:solidFill>
                  <a:srgbClr val="FFFF00"/>
                </a:solidFill>
              </a:rPr>
              <a:t>Ехінококоз</a:t>
            </a:r>
            <a:r>
              <a:rPr lang="ru-RU" sz="2400" dirty="0">
                <a:solidFill>
                  <a:srgbClr val="FFFF00"/>
                </a:solidFill>
              </a:rPr>
              <a:t> </a:t>
            </a:r>
            <a:r>
              <a:rPr lang="ru-RU" sz="2400" dirty="0" err="1">
                <a:solidFill>
                  <a:srgbClr val="FFFF00"/>
                </a:solidFill>
              </a:rPr>
              <a:t>печінки</a:t>
            </a:r>
            <a:r>
              <a:rPr lang="ru-RU" sz="2400" dirty="0">
                <a:solidFill>
                  <a:srgbClr val="FFFF00"/>
                </a:solidFill>
              </a:rPr>
              <a:t>.</a:t>
            </a:r>
            <a:endParaRPr lang="ru-RU" dirty="0"/>
          </a:p>
        </p:txBody>
      </p:sp>
      <p:pic>
        <p:nvPicPr>
          <p:cNvPr id="27649" name="Picture 1" descr="C:\Users\Дом\Desktop\работа Юля\медин\моя практика\Рисунок1б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68753" y="3217298"/>
            <a:ext cx="2506663" cy="33893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845128" y="263236"/>
            <a:ext cx="6573592" cy="398512"/>
          </a:xfrm>
        </p:spPr>
        <p:txBody>
          <a:bodyPr/>
          <a:lstStyle/>
          <a:p>
            <a:pPr algn="ctr"/>
            <a:r>
              <a:rPr lang="ru-RU" sz="2400" b="1" dirty="0" err="1">
                <a:solidFill>
                  <a:srgbClr val="FFFF00"/>
                </a:solidFill>
              </a:rPr>
              <a:t>Паразитарні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ураження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печінки</a:t>
            </a:r>
            <a:endParaRPr lang="uk-UA" sz="2400" b="1" dirty="0">
              <a:solidFill>
                <a:srgbClr val="FFFF0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8836" y="372947"/>
            <a:ext cx="4763165" cy="236253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914" y="1223699"/>
            <a:ext cx="5758337" cy="412468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7459" y="2781601"/>
            <a:ext cx="4543916" cy="407001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6470" y="4477111"/>
            <a:ext cx="1149169" cy="113753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0354" y="3367102"/>
            <a:ext cx="1149169" cy="1137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06096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9725" y="411061"/>
            <a:ext cx="11372675" cy="1015403"/>
          </a:xfrm>
        </p:spPr>
        <p:txBody>
          <a:bodyPr/>
          <a:lstStyle/>
          <a:p>
            <a:pPr algn="ctr"/>
            <a:r>
              <a:rPr lang="uk-UA" sz="2800" b="1" dirty="0">
                <a:solidFill>
                  <a:srgbClr val="FFFF00"/>
                </a:solidFill>
              </a:rPr>
              <a:t>ГІПЕРВАСКУЛЯРНІ УТВОРЕННЯ ПЕЧІНКИ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err="1">
                <a:solidFill>
                  <a:srgbClr val="FFFF00"/>
                </a:solidFill>
              </a:rPr>
              <a:t>Злоякісні</a:t>
            </a:r>
            <a:endParaRPr lang="ru-RU" b="1" dirty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ru-RU" sz="2200" b="1" dirty="0"/>
              <a:t>1 </a:t>
            </a:r>
            <a:r>
              <a:rPr lang="ru-RU" sz="2200" b="1" dirty="0" err="1"/>
              <a:t>гепатоцелюлярний</a:t>
            </a:r>
            <a:r>
              <a:rPr lang="ru-RU" sz="2200" b="1" dirty="0"/>
              <a:t> рак (ГЦК)</a:t>
            </a:r>
          </a:p>
          <a:p>
            <a:pPr marL="0" indent="0">
              <a:buNone/>
            </a:pPr>
            <a:r>
              <a:rPr lang="ru-RU" sz="2200" b="1" dirty="0"/>
              <a:t>2 </a:t>
            </a:r>
            <a:r>
              <a:rPr lang="ru-RU" sz="2200" b="1" dirty="0" err="1"/>
              <a:t>гіперваскулярні</a:t>
            </a:r>
            <a:r>
              <a:rPr lang="ru-RU" sz="2200" b="1" dirty="0"/>
              <a:t> </a:t>
            </a:r>
            <a:r>
              <a:rPr lang="ru-RU" sz="2200" b="1" dirty="0" err="1"/>
              <a:t>метастази</a:t>
            </a:r>
            <a:r>
              <a:rPr lang="ru-RU" sz="2200" b="1" dirty="0"/>
              <a:t>:</a:t>
            </a:r>
          </a:p>
          <a:p>
            <a:pPr marL="0" indent="0">
              <a:buNone/>
            </a:pPr>
            <a:r>
              <a:rPr lang="ru-RU" sz="2200" b="1" dirty="0"/>
              <a:t>-</a:t>
            </a:r>
            <a:r>
              <a:rPr lang="ru-RU" sz="2200" b="1" dirty="0" err="1"/>
              <a:t>молочна</a:t>
            </a:r>
            <a:r>
              <a:rPr lang="ru-RU" sz="2200" b="1" dirty="0"/>
              <a:t> </a:t>
            </a:r>
            <a:r>
              <a:rPr lang="ru-RU" sz="2200" b="1" dirty="0" err="1"/>
              <a:t>залоза</a:t>
            </a:r>
            <a:r>
              <a:rPr lang="ru-RU" sz="2200" b="1" dirty="0"/>
              <a:t>;</a:t>
            </a:r>
          </a:p>
          <a:p>
            <a:pPr marL="0" indent="0">
              <a:buNone/>
            </a:pPr>
            <a:r>
              <a:rPr lang="ru-RU" sz="2200" b="1" dirty="0"/>
              <a:t>-саркома</a:t>
            </a:r>
          </a:p>
          <a:p>
            <a:pPr marL="0" indent="0">
              <a:buNone/>
            </a:pPr>
            <a:r>
              <a:rPr lang="ru-RU" sz="2200" b="1" dirty="0"/>
              <a:t>-</a:t>
            </a:r>
            <a:r>
              <a:rPr lang="ru-RU" sz="2200" b="1" dirty="0" err="1"/>
              <a:t>нейроендокринні</a:t>
            </a:r>
            <a:r>
              <a:rPr lang="ru-RU" sz="2200" b="1" dirty="0"/>
              <a:t> </a:t>
            </a:r>
            <a:r>
              <a:rPr lang="ru-RU" sz="2200" b="1" dirty="0" err="1"/>
              <a:t>пухлини</a:t>
            </a:r>
            <a:endParaRPr lang="ru-RU" sz="2200" b="1" dirty="0"/>
          </a:p>
          <a:p>
            <a:pPr marL="0" indent="0">
              <a:buNone/>
            </a:pPr>
            <a:r>
              <a:rPr lang="ru-RU" sz="2200" b="1" dirty="0"/>
              <a:t>                                                                                                                                                                   -   меланома</a:t>
            </a:r>
          </a:p>
          <a:p>
            <a:pPr marL="0" indent="0">
              <a:buNone/>
            </a:pPr>
            <a:r>
              <a:rPr lang="ru-RU" sz="2200" b="1" dirty="0"/>
              <a:t>- </a:t>
            </a:r>
            <a:r>
              <a:rPr lang="ru-RU" sz="2200" b="1" dirty="0" err="1"/>
              <a:t>нирково-клітинний</a:t>
            </a:r>
            <a:r>
              <a:rPr lang="ru-RU" sz="2200" b="1" dirty="0"/>
              <a:t> рак</a:t>
            </a:r>
            <a:endParaRPr lang="uk-UA" b="1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5931017" y="1770506"/>
            <a:ext cx="6199464" cy="45259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/>
              <a:t>    </a:t>
            </a:r>
            <a:r>
              <a:rPr lang="ru-RU" b="1" dirty="0" err="1">
                <a:solidFill>
                  <a:srgbClr val="FFFF00"/>
                </a:solidFill>
              </a:rPr>
              <a:t>Доброякісні</a:t>
            </a:r>
            <a:endParaRPr lang="ru-RU" b="1" dirty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ru-RU" b="1" dirty="0"/>
              <a:t>       - </a:t>
            </a:r>
            <a:r>
              <a:rPr lang="ru-RU" b="1" dirty="0" err="1"/>
              <a:t>гемангіома</a:t>
            </a:r>
            <a:endParaRPr lang="ru-RU" b="1" dirty="0"/>
          </a:p>
          <a:p>
            <a:pPr marL="0" indent="0">
              <a:buNone/>
            </a:pPr>
            <a:r>
              <a:rPr lang="ru-RU" b="1" dirty="0"/>
              <a:t>      - ФНГ (</a:t>
            </a:r>
            <a:r>
              <a:rPr lang="ru-RU" b="1" dirty="0" err="1"/>
              <a:t>фокальна</a:t>
            </a:r>
            <a:r>
              <a:rPr lang="ru-RU" b="1" dirty="0"/>
              <a:t> </a:t>
            </a:r>
            <a:r>
              <a:rPr lang="ru-RU" b="1" dirty="0" err="1"/>
              <a:t>нодулярна</a:t>
            </a:r>
            <a:r>
              <a:rPr lang="ru-RU" b="1" dirty="0"/>
              <a:t>     </a:t>
            </a:r>
            <a:r>
              <a:rPr lang="ru-RU" b="1" dirty="0" err="1"/>
              <a:t>гіперплазія</a:t>
            </a:r>
            <a:r>
              <a:rPr lang="ru-RU" b="1" dirty="0"/>
              <a:t>)</a:t>
            </a:r>
          </a:p>
          <a:p>
            <a:pPr marL="0" indent="0">
              <a:buNone/>
            </a:pPr>
            <a:r>
              <a:rPr lang="ru-RU" b="1" dirty="0"/>
              <a:t>      - аденома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89055691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975449" y="147672"/>
            <a:ext cx="8847139" cy="823913"/>
          </a:xfrm>
        </p:spPr>
        <p:txBody>
          <a:bodyPr/>
          <a:lstStyle/>
          <a:p>
            <a:pPr algn="ctr"/>
            <a:r>
              <a:rPr lang="uk-UA" sz="2400" dirty="0">
                <a:solidFill>
                  <a:srgbClr val="FFFF00"/>
                </a:solidFill>
              </a:rPr>
              <a:t>ГІПЕРВАСКУЛЯРНІ УТВОРЕННЯ ПЕЧІНКИ. </a:t>
            </a:r>
            <a:br>
              <a:rPr lang="uk-UA" sz="2400" dirty="0">
                <a:solidFill>
                  <a:srgbClr val="FFFF00"/>
                </a:solidFill>
              </a:rPr>
            </a:br>
            <a:r>
              <a:rPr lang="uk-UA" sz="2400" dirty="0">
                <a:solidFill>
                  <a:srgbClr val="FFFF00"/>
                </a:solidFill>
              </a:rPr>
              <a:t>Гемангіома.</a:t>
            </a:r>
            <a:endParaRPr lang="uk-UA" sz="2400" dirty="0"/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154770" y="947050"/>
            <a:ext cx="7617633" cy="4496218"/>
          </a:xfrm>
        </p:spPr>
        <p:txBody>
          <a:bodyPr>
            <a:normAutofit fontScale="70000" lnSpcReduction="20000"/>
          </a:bodyPr>
          <a:lstStyle/>
          <a:p>
            <a:pPr>
              <a:buFontTx/>
              <a:buChar char="-"/>
            </a:pPr>
            <a:r>
              <a:rPr lang="ru-RU" sz="2600" dirty="0" err="1"/>
              <a:t>Доброякісні</a:t>
            </a:r>
            <a:r>
              <a:rPr lang="ru-RU" sz="2600" dirty="0"/>
              <a:t> </a:t>
            </a:r>
            <a:r>
              <a:rPr lang="ru-RU" sz="2600" dirty="0" err="1"/>
              <a:t>неопластичні</a:t>
            </a:r>
            <a:r>
              <a:rPr lang="ru-RU" sz="2600" dirty="0"/>
              <a:t> </a:t>
            </a:r>
            <a:r>
              <a:rPr lang="ru-RU" sz="2600" dirty="0" err="1"/>
              <a:t>судинні</a:t>
            </a:r>
            <a:r>
              <a:rPr lang="ru-RU" sz="2600" dirty="0"/>
              <a:t> </a:t>
            </a:r>
            <a:r>
              <a:rPr lang="ru-RU" sz="2600" dirty="0" err="1"/>
              <a:t>ураження</a:t>
            </a:r>
            <a:r>
              <a:rPr lang="ru-RU" sz="2600" dirty="0"/>
              <a:t> </a:t>
            </a:r>
            <a:r>
              <a:rPr lang="ru-RU" sz="2600" dirty="0" err="1"/>
              <a:t>печінки</a:t>
            </a:r>
            <a:r>
              <a:rPr lang="ru-RU" sz="2600" dirty="0"/>
              <a:t>.</a:t>
            </a:r>
          </a:p>
          <a:p>
            <a:pPr>
              <a:buFontTx/>
              <a:buChar char="-"/>
            </a:pPr>
            <a:r>
              <a:rPr lang="ru-RU" sz="2600" dirty="0" err="1"/>
              <a:t>Кровопостачання-переважно</a:t>
            </a:r>
            <a:r>
              <a:rPr lang="ru-RU" sz="2600" dirty="0"/>
              <a:t> </a:t>
            </a:r>
            <a:r>
              <a:rPr lang="ru-RU" sz="2600" dirty="0" err="1"/>
              <a:t>печінковою</a:t>
            </a:r>
            <a:r>
              <a:rPr lang="ru-RU" sz="2600" dirty="0"/>
              <a:t> </a:t>
            </a:r>
            <a:r>
              <a:rPr lang="ru-RU" sz="2600" dirty="0" err="1"/>
              <a:t>артерією</a:t>
            </a:r>
            <a:r>
              <a:rPr lang="ru-RU" sz="2600" dirty="0"/>
              <a:t>, </a:t>
            </a:r>
            <a:r>
              <a:rPr lang="ru-RU" sz="2600" dirty="0" err="1"/>
              <a:t>подібно</a:t>
            </a:r>
            <a:r>
              <a:rPr lang="ru-RU" sz="2600" dirty="0"/>
              <a:t> до </a:t>
            </a:r>
            <a:r>
              <a:rPr lang="ru-RU" sz="2600" dirty="0" err="1"/>
              <a:t>інших</a:t>
            </a:r>
            <a:r>
              <a:rPr lang="ru-RU" sz="2600" dirty="0"/>
              <a:t> </a:t>
            </a:r>
            <a:r>
              <a:rPr lang="ru-RU" sz="2600" dirty="0" err="1"/>
              <a:t>пухлин</a:t>
            </a:r>
            <a:r>
              <a:rPr lang="ru-RU" sz="2600" dirty="0"/>
              <a:t> </a:t>
            </a:r>
            <a:r>
              <a:rPr lang="ru-RU" sz="2600" dirty="0" err="1"/>
              <a:t>печінки</a:t>
            </a:r>
            <a:endParaRPr lang="ru-RU" sz="2600" dirty="0"/>
          </a:p>
          <a:p>
            <a:pPr>
              <a:buFontTx/>
              <a:buChar char="-"/>
            </a:pPr>
            <a:r>
              <a:rPr lang="ru-RU" sz="2600" dirty="0"/>
              <a:t> Часто-</a:t>
            </a:r>
            <a:r>
              <a:rPr lang="ru-RU" sz="2600" dirty="0" err="1"/>
              <a:t>випадкова</a:t>
            </a:r>
            <a:r>
              <a:rPr lang="ru-RU" sz="2600" dirty="0"/>
              <a:t> </a:t>
            </a:r>
            <a:r>
              <a:rPr lang="ru-RU" sz="2600" dirty="0" err="1"/>
              <a:t>знахідка</a:t>
            </a:r>
            <a:r>
              <a:rPr lang="ru-RU" sz="2600" dirty="0"/>
              <a:t> при </a:t>
            </a:r>
            <a:r>
              <a:rPr lang="ru-RU" sz="2600" dirty="0" err="1"/>
              <a:t>обстеженні</a:t>
            </a:r>
            <a:r>
              <a:rPr lang="ru-RU" sz="2600" dirty="0"/>
              <a:t> з </a:t>
            </a:r>
            <a:r>
              <a:rPr lang="ru-RU" sz="2600" dirty="0" err="1"/>
              <a:t>іншого</a:t>
            </a:r>
            <a:r>
              <a:rPr lang="ru-RU" sz="2600" dirty="0"/>
              <a:t> приводу.</a:t>
            </a:r>
          </a:p>
          <a:p>
            <a:pPr>
              <a:buFontTx/>
              <a:buChar char="-"/>
            </a:pPr>
            <a:r>
              <a:rPr lang="ru-RU" sz="2600" dirty="0"/>
              <a:t>У </a:t>
            </a:r>
            <a:r>
              <a:rPr lang="ru-RU" sz="2600" dirty="0" err="1"/>
              <a:t>більшості</a:t>
            </a:r>
            <a:r>
              <a:rPr lang="ru-RU" sz="2600" dirty="0"/>
              <a:t> </a:t>
            </a:r>
            <a:r>
              <a:rPr lang="ru-RU" sz="2600" dirty="0" err="1"/>
              <a:t>пацієнтів</a:t>
            </a:r>
            <a:r>
              <a:rPr lang="ru-RU" sz="2600" dirty="0"/>
              <a:t> </a:t>
            </a:r>
            <a:r>
              <a:rPr lang="ru-RU" sz="2600" dirty="0" err="1"/>
              <a:t>безсимптомно</a:t>
            </a:r>
            <a:r>
              <a:rPr lang="ru-RU" sz="2600" dirty="0"/>
              <a:t>.</a:t>
            </a:r>
          </a:p>
          <a:p>
            <a:pPr>
              <a:buFontTx/>
              <a:buChar char="-"/>
            </a:pPr>
            <a:r>
              <a:rPr lang="ru-RU" sz="2600" dirty="0" err="1"/>
              <a:t>Найчастіше</a:t>
            </a:r>
            <a:r>
              <a:rPr lang="ru-RU" sz="2600" dirty="0"/>
              <a:t> </a:t>
            </a:r>
            <a:r>
              <a:rPr lang="ru-RU" sz="2600" dirty="0" err="1"/>
              <a:t>зустрічаються</a:t>
            </a:r>
            <a:r>
              <a:rPr lang="ru-RU" sz="2600" dirty="0"/>
              <a:t> у </a:t>
            </a:r>
            <a:r>
              <a:rPr lang="ru-RU" sz="2600" dirty="0" err="1"/>
              <a:t>жінок</a:t>
            </a:r>
            <a:r>
              <a:rPr lang="ru-RU" sz="2600" dirty="0"/>
              <a:t> з Ж: </a:t>
            </a:r>
            <a:r>
              <a:rPr lang="en-US" sz="2600" dirty="0"/>
              <a:t>M 5: 1.</a:t>
            </a:r>
          </a:p>
          <a:p>
            <a:pPr>
              <a:buFontTx/>
              <a:buChar char="-"/>
            </a:pPr>
            <a:r>
              <a:rPr lang="ru-RU" sz="2600" dirty="0" err="1"/>
              <a:t>Найчастіше</a:t>
            </a:r>
            <a:r>
              <a:rPr lang="ru-RU" sz="2600" dirty="0"/>
              <a:t> -</a:t>
            </a:r>
            <a:r>
              <a:rPr lang="ru-RU" sz="2600" dirty="0" err="1"/>
              <a:t>периферичне</a:t>
            </a:r>
            <a:r>
              <a:rPr lang="ru-RU" sz="2600" dirty="0"/>
              <a:t> </a:t>
            </a:r>
            <a:r>
              <a:rPr lang="ru-RU" sz="2600" dirty="0" err="1"/>
              <a:t>розташування</a:t>
            </a:r>
            <a:r>
              <a:rPr lang="ru-RU" sz="2600" dirty="0"/>
              <a:t>.</a:t>
            </a:r>
          </a:p>
          <a:p>
            <a:pPr>
              <a:buFontTx/>
              <a:buChar char="-"/>
            </a:pPr>
            <a:r>
              <a:rPr lang="ru-RU" sz="2600" dirty="0" err="1"/>
              <a:t>Асоціації</a:t>
            </a:r>
            <a:r>
              <a:rPr lang="ru-RU" sz="2600" dirty="0"/>
              <a:t>:</a:t>
            </a:r>
          </a:p>
          <a:p>
            <a:pPr>
              <a:buFontTx/>
              <a:buChar char="-"/>
            </a:pPr>
            <a:r>
              <a:rPr lang="ru-RU" sz="2600" dirty="0"/>
              <a:t>                - </a:t>
            </a:r>
            <a:r>
              <a:rPr lang="ru-RU" sz="2600" dirty="0" err="1"/>
              <a:t>позапечінкові</a:t>
            </a:r>
            <a:r>
              <a:rPr lang="ru-RU" sz="2600" dirty="0"/>
              <a:t> </a:t>
            </a:r>
            <a:r>
              <a:rPr lang="ru-RU" sz="2600" dirty="0" err="1"/>
              <a:t>гемангіоми</a:t>
            </a:r>
            <a:endParaRPr lang="ru-RU" sz="2600" dirty="0"/>
          </a:p>
          <a:p>
            <a:pPr>
              <a:buFontTx/>
              <a:buChar char="-"/>
            </a:pPr>
            <a:r>
              <a:rPr lang="ru-RU" sz="2600" dirty="0"/>
              <a:t>                - </a:t>
            </a:r>
            <a:r>
              <a:rPr lang="ru-RU" sz="2600" dirty="0" err="1"/>
              <a:t>спадкова</a:t>
            </a:r>
            <a:r>
              <a:rPr lang="ru-RU" sz="2600" dirty="0"/>
              <a:t> </a:t>
            </a:r>
            <a:r>
              <a:rPr lang="ru-RU" sz="2600" dirty="0" err="1"/>
              <a:t>геморагічна</a:t>
            </a:r>
            <a:r>
              <a:rPr lang="ru-RU" sz="2600" dirty="0"/>
              <a:t> </a:t>
            </a:r>
            <a:r>
              <a:rPr lang="ru-RU" sz="2600" dirty="0" err="1"/>
              <a:t>телеангіоектазія</a:t>
            </a:r>
            <a:endParaRPr lang="ru-RU" sz="2600" dirty="0"/>
          </a:p>
          <a:p>
            <a:pPr>
              <a:buFontTx/>
              <a:buChar char="-"/>
            </a:pPr>
            <a:r>
              <a:rPr lang="ru-RU" sz="2600" dirty="0"/>
              <a:t>                - </a:t>
            </a:r>
            <a:r>
              <a:rPr lang="ru-RU" sz="2600" dirty="0" err="1"/>
              <a:t>артеріо-портальні</a:t>
            </a:r>
            <a:r>
              <a:rPr lang="ru-RU" sz="2600" dirty="0"/>
              <a:t> </a:t>
            </a:r>
            <a:r>
              <a:rPr lang="ru-RU" sz="2600" dirty="0" err="1"/>
              <a:t>шунти</a:t>
            </a:r>
            <a:endParaRPr lang="ru-RU" sz="2600" dirty="0"/>
          </a:p>
          <a:p>
            <a:pPr>
              <a:buFontTx/>
              <a:buChar char="-"/>
            </a:pPr>
            <a:r>
              <a:rPr lang="ru-RU" sz="2600" dirty="0"/>
              <a:t>З </a:t>
            </a:r>
            <a:r>
              <a:rPr lang="ru-RU" sz="2600" dirty="0" err="1"/>
              <a:t>радіологічної</a:t>
            </a:r>
            <a:r>
              <a:rPr lang="ru-RU" sz="2600" dirty="0"/>
              <a:t> точки </a:t>
            </a:r>
            <a:r>
              <a:rPr lang="ru-RU" sz="2600" dirty="0" err="1"/>
              <a:t>зору</a:t>
            </a:r>
            <a:r>
              <a:rPr lang="ru-RU" sz="2600" dirty="0"/>
              <a:t> </a:t>
            </a:r>
            <a:r>
              <a:rPr lang="ru-RU" sz="2600" dirty="0" err="1"/>
              <a:t>важливо</a:t>
            </a:r>
            <a:r>
              <a:rPr lang="ru-RU" sz="2600" dirty="0"/>
              <a:t> </a:t>
            </a:r>
            <a:r>
              <a:rPr lang="ru-RU" sz="2600" dirty="0" err="1"/>
              <a:t>диференціювати</a:t>
            </a:r>
            <a:r>
              <a:rPr lang="ru-RU" sz="2600" dirty="0"/>
              <a:t> </a:t>
            </a:r>
            <a:r>
              <a:rPr lang="ru-RU" sz="2600" dirty="0" err="1"/>
              <a:t>гемангіоми</a:t>
            </a:r>
            <a:r>
              <a:rPr lang="ru-RU" sz="2600" dirty="0"/>
              <a:t> </a:t>
            </a:r>
            <a:r>
              <a:rPr lang="ru-RU" sz="2600" dirty="0" err="1"/>
              <a:t>від</a:t>
            </a:r>
            <a:r>
              <a:rPr lang="ru-RU" sz="2600" dirty="0"/>
              <a:t> </a:t>
            </a:r>
            <a:r>
              <a:rPr lang="ru-RU" sz="2600" dirty="0" err="1"/>
              <a:t>печінкових</a:t>
            </a:r>
            <a:r>
              <a:rPr lang="ru-RU" sz="2600" dirty="0"/>
              <a:t> </a:t>
            </a:r>
            <a:r>
              <a:rPr lang="ru-RU" sz="2600" dirty="0" err="1"/>
              <a:t>новоутворень</a:t>
            </a:r>
            <a:r>
              <a:rPr lang="ru-RU" sz="2600" dirty="0"/>
              <a:t>.</a:t>
            </a:r>
          </a:p>
          <a:p>
            <a:pPr>
              <a:buFontTx/>
              <a:buChar char="-"/>
            </a:pPr>
            <a:r>
              <a:rPr lang="ru-RU" sz="2600" dirty="0" err="1"/>
              <a:t>Гістологічний</a:t>
            </a:r>
            <a:r>
              <a:rPr lang="ru-RU" sz="2600" dirty="0"/>
              <a:t> тип </a:t>
            </a:r>
            <a:r>
              <a:rPr lang="ru-RU" sz="2600" dirty="0" err="1"/>
              <a:t>гемангіоми</a:t>
            </a:r>
            <a:r>
              <a:rPr lang="ru-RU" sz="2600" dirty="0"/>
              <a:t>:</a:t>
            </a:r>
          </a:p>
          <a:p>
            <a:pPr>
              <a:buFontTx/>
              <a:buChar char="-"/>
            </a:pPr>
            <a:r>
              <a:rPr lang="ru-RU" sz="2600" dirty="0"/>
              <a:t>           1) </a:t>
            </a:r>
            <a:r>
              <a:rPr lang="ru-RU" sz="2600" dirty="0" err="1"/>
              <a:t>капілярний</a:t>
            </a:r>
            <a:r>
              <a:rPr lang="ru-RU" sz="2600" dirty="0"/>
              <a:t> 2) </a:t>
            </a:r>
            <a:r>
              <a:rPr lang="ru-RU" sz="2600" dirty="0" err="1"/>
              <a:t>кавернозний</a:t>
            </a:r>
            <a:r>
              <a:rPr lang="ru-RU" sz="2600" dirty="0"/>
              <a:t> 3) </a:t>
            </a:r>
            <a:r>
              <a:rPr lang="ru-RU" sz="2600" dirty="0" err="1"/>
              <a:t>змішаний</a:t>
            </a:r>
            <a:endParaRPr lang="ru-RU" dirty="0"/>
          </a:p>
          <a:p>
            <a:pPr>
              <a:buFontTx/>
              <a:buChar char="-"/>
            </a:pPr>
            <a:endParaRPr lang="uk-UA" dirty="0"/>
          </a:p>
        </p:txBody>
      </p:sp>
      <p:pic>
        <p:nvPicPr>
          <p:cNvPr id="24578" name="Picture 2" descr="http://www.polysalov.vipvrach.ru/p18/i0019rp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64405" y="580846"/>
            <a:ext cx="3191475" cy="3048184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8246855" y="3648974"/>
            <a:ext cx="29588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/>
              <a:t>Селективна</a:t>
            </a:r>
            <a:r>
              <a:rPr lang="ru-RU" sz="1400" dirty="0"/>
              <a:t> </a:t>
            </a:r>
            <a:r>
              <a:rPr lang="ru-RU" sz="1400" dirty="0" err="1"/>
              <a:t>целіакографія</a:t>
            </a:r>
            <a:r>
              <a:rPr lang="ru-RU" sz="1400" dirty="0"/>
              <a:t>. </a:t>
            </a:r>
            <a:r>
              <a:rPr lang="ru-RU" sz="1400" dirty="0" err="1"/>
              <a:t>Гемангіома</a:t>
            </a:r>
            <a:r>
              <a:rPr lang="ru-RU" sz="1400" dirty="0"/>
              <a:t> </a:t>
            </a:r>
            <a:r>
              <a:rPr lang="ru-RU" sz="1400" dirty="0" err="1"/>
              <a:t>печінки</a:t>
            </a:r>
            <a:endParaRPr lang="ru-RU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198409" y="5615798"/>
            <a:ext cx="76947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РГ </a:t>
            </a:r>
            <a:r>
              <a:rPr lang="ru-RU" dirty="0"/>
              <a:t>– при </a:t>
            </a:r>
            <a:r>
              <a:rPr lang="ru-RU" dirty="0" err="1"/>
              <a:t>проведенні</a:t>
            </a:r>
            <a:r>
              <a:rPr lang="ru-RU" dirty="0"/>
              <a:t> </a:t>
            </a:r>
            <a:r>
              <a:rPr lang="ru-RU" dirty="0" err="1"/>
              <a:t>рентгенівської</a:t>
            </a:r>
            <a:r>
              <a:rPr lang="ru-RU" dirty="0"/>
              <a:t> </a:t>
            </a:r>
            <a:r>
              <a:rPr lang="ru-RU" dirty="0" err="1"/>
              <a:t>ангіографії</a:t>
            </a:r>
            <a:r>
              <a:rPr lang="ru-RU" dirty="0"/>
              <a:t> контраст </a:t>
            </a:r>
            <a:r>
              <a:rPr lang="ru-RU" dirty="0" err="1"/>
              <a:t>заповнює</a:t>
            </a:r>
            <a:r>
              <a:rPr lang="ru-RU" dirty="0"/>
              <a:t> </a:t>
            </a:r>
            <a:r>
              <a:rPr lang="ru-RU" dirty="0" err="1"/>
              <a:t>розширені</a:t>
            </a:r>
            <a:r>
              <a:rPr lang="ru-RU" dirty="0"/>
              <a:t> </a:t>
            </a:r>
            <a:r>
              <a:rPr lang="ru-RU" dirty="0" err="1"/>
              <a:t>судини</a:t>
            </a:r>
            <a:r>
              <a:rPr lang="ru-RU" dirty="0"/>
              <a:t> </a:t>
            </a:r>
            <a:r>
              <a:rPr lang="ru-RU" dirty="0" err="1"/>
              <a:t>печінки</a:t>
            </a:r>
            <a:r>
              <a:rPr lang="ru-RU" dirty="0"/>
              <a:t> і </a:t>
            </a:r>
            <a:r>
              <a:rPr lang="ru-RU" dirty="0" err="1"/>
              <a:t>надовго</a:t>
            </a:r>
            <a:r>
              <a:rPr lang="ru-RU" dirty="0"/>
              <a:t> там </a:t>
            </a:r>
            <a:r>
              <a:rPr lang="ru-RU" dirty="0" err="1"/>
              <a:t>затримується</a:t>
            </a:r>
            <a:r>
              <a:rPr lang="ru-RU" dirty="0"/>
              <a:t>.</a:t>
            </a:r>
          </a:p>
        </p:txBody>
      </p:sp>
      <p:pic>
        <p:nvPicPr>
          <p:cNvPr id="24580" name="Picture 4" descr="http://www.polysalov.vipvrach.ru/p18/i0020rp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428309" y="4173720"/>
            <a:ext cx="2837791" cy="26186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81772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7832157" y="159024"/>
            <a:ext cx="2643187" cy="757237"/>
          </a:xfrm>
        </p:spPr>
        <p:txBody>
          <a:bodyPr/>
          <a:lstStyle/>
          <a:p>
            <a:r>
              <a:rPr lang="uk-UA" sz="2400" dirty="0">
                <a:solidFill>
                  <a:srgbClr val="FFFF00"/>
                </a:solidFill>
              </a:rPr>
              <a:t>Гемангіома.</a:t>
            </a:r>
            <a:endParaRPr lang="uk-UA" sz="24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667" y="360153"/>
            <a:ext cx="4367213" cy="2960688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4294967295"/>
          </p:nvPr>
        </p:nvSpPr>
        <p:spPr>
          <a:xfrm>
            <a:off x="293300" y="3386142"/>
            <a:ext cx="5865963" cy="2638425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ru-RU" sz="6400" b="1" dirty="0">
                <a:solidFill>
                  <a:srgbClr val="FFFF00"/>
                </a:solidFill>
              </a:rPr>
              <a:t>УЗД : </a:t>
            </a:r>
            <a:r>
              <a:rPr lang="ru-RU" sz="6400" b="1" dirty="0" err="1"/>
              <a:t>Чітко</a:t>
            </a:r>
            <a:r>
              <a:rPr lang="ru-RU" sz="6400" b="1" dirty="0"/>
              <a:t> </a:t>
            </a:r>
            <a:r>
              <a:rPr lang="ru-RU" sz="6400" b="1" dirty="0" err="1"/>
              <a:t>виражені</a:t>
            </a:r>
            <a:r>
              <a:rPr lang="ru-RU" sz="6400" b="1" dirty="0"/>
              <a:t> </a:t>
            </a:r>
            <a:r>
              <a:rPr lang="ru-RU" sz="6400" b="1" dirty="0" err="1"/>
              <a:t>однорідні</a:t>
            </a:r>
            <a:r>
              <a:rPr lang="ru-RU" sz="6400" b="1" dirty="0"/>
              <a:t> </a:t>
            </a:r>
            <a:r>
              <a:rPr lang="ru-RU" sz="6400" b="1" dirty="0" err="1"/>
              <a:t>гіперехогенні</a:t>
            </a:r>
            <a:r>
              <a:rPr lang="ru-RU" sz="6400" b="1" dirty="0"/>
              <a:t> </a:t>
            </a:r>
            <a:r>
              <a:rPr lang="ru-RU" sz="6400" b="1" dirty="0" err="1"/>
              <a:t>ураження</a:t>
            </a:r>
            <a:r>
              <a:rPr lang="ru-RU" sz="6400" b="1" dirty="0"/>
              <a:t>. У 10% -</a:t>
            </a:r>
            <a:r>
              <a:rPr lang="ru-RU" sz="6400" b="1" dirty="0" err="1"/>
              <a:t>може</a:t>
            </a:r>
            <a:r>
              <a:rPr lang="ru-RU" sz="6400" b="1" dirty="0"/>
              <a:t> бути </a:t>
            </a:r>
            <a:r>
              <a:rPr lang="ru-RU" sz="6400" b="1" dirty="0" err="1"/>
              <a:t>гіпоехогенним</a:t>
            </a:r>
            <a:r>
              <a:rPr lang="ru-RU" sz="6400" b="1" dirty="0"/>
              <a:t> на </a:t>
            </a:r>
            <a:r>
              <a:rPr lang="ru-RU" sz="6400" b="1" dirty="0" err="1"/>
              <a:t>тлі</a:t>
            </a:r>
            <a:r>
              <a:rPr lang="ru-RU" sz="6400" b="1" dirty="0"/>
              <a:t> </a:t>
            </a:r>
            <a:r>
              <a:rPr lang="ru-RU" sz="6400" b="1" dirty="0" err="1"/>
              <a:t>печінкового</a:t>
            </a:r>
            <a:r>
              <a:rPr lang="ru-RU" sz="6400" b="1" dirty="0"/>
              <a:t> </a:t>
            </a:r>
            <a:r>
              <a:rPr lang="ru-RU" sz="6400" b="1" dirty="0" err="1"/>
              <a:t>стеатозу</a:t>
            </a:r>
            <a:r>
              <a:rPr lang="ru-RU" sz="6400" b="1" dirty="0"/>
              <a:t> (через </a:t>
            </a:r>
            <a:r>
              <a:rPr lang="ru-RU" sz="6400" b="1" dirty="0" err="1"/>
              <a:t>підвищення</a:t>
            </a:r>
            <a:r>
              <a:rPr lang="ru-RU" sz="6400" b="1" dirty="0"/>
              <a:t> </a:t>
            </a:r>
            <a:r>
              <a:rPr lang="ru-RU" sz="6400" b="1" dirty="0" err="1"/>
              <a:t>ехогенності</a:t>
            </a:r>
            <a:r>
              <a:rPr lang="ru-RU" sz="6400" b="1" dirty="0"/>
              <a:t> </a:t>
            </a:r>
            <a:r>
              <a:rPr lang="ru-RU" sz="6400" b="1" dirty="0" err="1"/>
              <a:t>паренхіми</a:t>
            </a:r>
            <a:r>
              <a:rPr lang="ru-RU" sz="6400" b="1" dirty="0"/>
              <a:t> </a:t>
            </a:r>
            <a:r>
              <a:rPr lang="ru-RU" sz="6400" b="1" dirty="0" err="1"/>
              <a:t>печінки</a:t>
            </a:r>
            <a:r>
              <a:rPr lang="ru-RU" sz="6400" b="1" dirty="0"/>
              <a:t>).</a:t>
            </a:r>
          </a:p>
          <a:p>
            <a:pPr>
              <a:buNone/>
            </a:pPr>
            <a:r>
              <a:rPr lang="ru-RU" sz="6400" b="1" dirty="0"/>
              <a:t>У </a:t>
            </a:r>
            <a:r>
              <a:rPr lang="ru-RU" sz="6400" b="1" dirty="0" err="1"/>
              <a:t>кавернозної</a:t>
            </a:r>
            <a:r>
              <a:rPr lang="ru-RU" sz="6400" b="1" dirty="0"/>
              <a:t> </a:t>
            </a:r>
            <a:r>
              <a:rPr lang="ru-RU" sz="6400" b="1" dirty="0" err="1"/>
              <a:t>гемангіоми</a:t>
            </a:r>
            <a:r>
              <a:rPr lang="ru-RU" sz="6400" b="1" dirty="0"/>
              <a:t> при </a:t>
            </a:r>
            <a:r>
              <a:rPr lang="ru-RU" sz="6400" b="1" dirty="0" err="1"/>
              <a:t>наявності</a:t>
            </a:r>
            <a:r>
              <a:rPr lang="ru-RU" sz="6400" b="1" dirty="0"/>
              <a:t> </a:t>
            </a:r>
            <a:r>
              <a:rPr lang="ru-RU" sz="6400" b="1" dirty="0" err="1"/>
              <a:t>порожнин</a:t>
            </a:r>
            <a:r>
              <a:rPr lang="ru-RU" sz="6400" b="1" dirty="0"/>
              <a:t> </a:t>
            </a:r>
            <a:r>
              <a:rPr lang="ru-RU" sz="6400" b="1" dirty="0" err="1"/>
              <a:t>тромбів</a:t>
            </a:r>
            <a:r>
              <a:rPr lang="ru-RU" sz="6400" b="1" dirty="0"/>
              <a:t> </a:t>
            </a:r>
            <a:r>
              <a:rPr lang="ru-RU" sz="6400" b="1" dirty="0" err="1"/>
              <a:t>ехоструктура</a:t>
            </a:r>
            <a:r>
              <a:rPr lang="ru-RU" sz="6400" b="1" dirty="0"/>
              <a:t> буде </a:t>
            </a:r>
            <a:r>
              <a:rPr lang="ru-RU" sz="6400" b="1" dirty="0" err="1"/>
              <a:t>неоднорідною</a:t>
            </a:r>
            <a:r>
              <a:rPr lang="ru-RU" sz="6400" b="1" dirty="0"/>
              <a:t>.</a:t>
            </a:r>
          </a:p>
          <a:p>
            <a:pPr>
              <a:buNone/>
            </a:pPr>
            <a:r>
              <a:rPr lang="ru-RU" sz="6400" b="1" dirty="0" err="1">
                <a:solidFill>
                  <a:srgbClr val="FFFF00"/>
                </a:solidFill>
              </a:rPr>
              <a:t>Кольоровий</a:t>
            </a:r>
            <a:r>
              <a:rPr lang="ru-RU" sz="6400" b="1" dirty="0">
                <a:solidFill>
                  <a:srgbClr val="FFFF00"/>
                </a:solidFill>
              </a:rPr>
              <a:t> </a:t>
            </a:r>
            <a:r>
              <a:rPr lang="ru-RU" sz="6400" b="1" dirty="0" err="1">
                <a:solidFill>
                  <a:srgbClr val="FFFF00"/>
                </a:solidFill>
              </a:rPr>
              <a:t>доплер</a:t>
            </a:r>
            <a:r>
              <a:rPr lang="ru-RU" sz="6400" b="1" dirty="0">
                <a:solidFill>
                  <a:srgbClr val="FFFF00"/>
                </a:solidFill>
              </a:rPr>
              <a:t> </a:t>
            </a:r>
            <a:r>
              <a:rPr lang="ru-RU" sz="6400" dirty="0"/>
              <a:t> : </a:t>
            </a:r>
            <a:r>
              <a:rPr lang="ru-RU" sz="6400" dirty="0" err="1"/>
              <a:t>можуть</a:t>
            </a:r>
            <a:r>
              <a:rPr lang="ru-RU" sz="6400" dirty="0"/>
              <a:t> </a:t>
            </a:r>
            <a:r>
              <a:rPr lang="ru-RU" sz="6400" dirty="0" err="1"/>
              <a:t>візуалізуватися</a:t>
            </a:r>
            <a:r>
              <a:rPr lang="ru-RU" sz="6400" dirty="0"/>
              <a:t> </a:t>
            </a:r>
            <a:r>
              <a:rPr lang="ru-RU" sz="6400" dirty="0" err="1"/>
              <a:t>периферичні</a:t>
            </a:r>
            <a:r>
              <a:rPr lang="ru-RU" sz="6400" dirty="0"/>
              <a:t> </a:t>
            </a:r>
            <a:r>
              <a:rPr lang="ru-RU" sz="6400" dirty="0" err="1"/>
              <a:t>живильні</a:t>
            </a:r>
            <a:r>
              <a:rPr lang="ru-RU" sz="6400" dirty="0"/>
              <a:t> </a:t>
            </a:r>
            <a:r>
              <a:rPr lang="ru-RU" sz="6400" dirty="0" err="1"/>
              <a:t>судини</a:t>
            </a:r>
            <a:endParaRPr lang="ru-RU" sz="6400" dirty="0"/>
          </a:p>
          <a:p>
            <a:pPr>
              <a:buNone/>
            </a:pPr>
            <a:r>
              <a:rPr lang="ru-RU" sz="6400" b="1" dirty="0" err="1">
                <a:solidFill>
                  <a:srgbClr val="FFFF00"/>
                </a:solidFill>
              </a:rPr>
              <a:t>Контрастний</a:t>
            </a:r>
            <a:r>
              <a:rPr lang="ru-RU" sz="6400" b="1" dirty="0">
                <a:solidFill>
                  <a:srgbClr val="FFFF00"/>
                </a:solidFill>
              </a:rPr>
              <a:t> ультразвук : </a:t>
            </a:r>
          </a:p>
          <a:p>
            <a:pPr>
              <a:buNone/>
            </a:pPr>
            <a:r>
              <a:rPr lang="ru-RU" sz="6400" dirty="0"/>
              <a:t>- </a:t>
            </a:r>
            <a:r>
              <a:rPr lang="ru-RU" sz="6400" dirty="0" err="1"/>
              <a:t>артеріальна</a:t>
            </a:r>
            <a:r>
              <a:rPr lang="ru-RU" sz="6400" dirty="0"/>
              <a:t> фаза: </a:t>
            </a:r>
            <a:r>
              <a:rPr lang="ru-RU" sz="6400" dirty="0" err="1"/>
              <a:t>периферичне</a:t>
            </a:r>
            <a:r>
              <a:rPr lang="ru-RU" sz="6400" dirty="0"/>
              <a:t> </a:t>
            </a:r>
            <a:r>
              <a:rPr lang="ru-RU" sz="6400" dirty="0" err="1"/>
              <a:t>вузлове</a:t>
            </a:r>
            <a:r>
              <a:rPr lang="ru-RU" sz="6400" dirty="0"/>
              <a:t> </a:t>
            </a:r>
            <a:r>
              <a:rPr lang="ru-RU" sz="6400" dirty="0" err="1"/>
              <a:t>переривчасте</a:t>
            </a:r>
            <a:r>
              <a:rPr lang="ru-RU" sz="6400" dirty="0"/>
              <a:t> </a:t>
            </a:r>
            <a:r>
              <a:rPr lang="ru-RU" sz="6400" dirty="0" err="1"/>
              <a:t>посилення</a:t>
            </a:r>
            <a:endParaRPr lang="ru-RU" sz="6400" dirty="0"/>
          </a:p>
          <a:p>
            <a:pPr>
              <a:buNone/>
            </a:pPr>
            <a:r>
              <a:rPr lang="ru-RU" sz="6400" dirty="0"/>
              <a:t>-портальная і </a:t>
            </a:r>
            <a:r>
              <a:rPr lang="ru-RU" sz="6400" dirty="0" err="1"/>
              <a:t>відстрочена</a:t>
            </a:r>
            <a:r>
              <a:rPr lang="ru-RU" sz="6400" dirty="0"/>
              <a:t> </a:t>
            </a:r>
            <a:r>
              <a:rPr lang="ru-RU" sz="6400" dirty="0" err="1"/>
              <a:t>фази</a:t>
            </a:r>
            <a:r>
              <a:rPr lang="ru-RU" sz="6400" dirty="0"/>
              <a:t>: </a:t>
            </a:r>
            <a:r>
              <a:rPr lang="ru-RU" sz="6400" dirty="0" err="1"/>
              <a:t>продовження</a:t>
            </a:r>
            <a:r>
              <a:rPr lang="ru-RU" sz="6400" dirty="0"/>
              <a:t> «</a:t>
            </a:r>
            <a:r>
              <a:rPr lang="ru-RU" sz="6400" dirty="0" err="1"/>
              <a:t>заповнення</a:t>
            </a:r>
            <a:r>
              <a:rPr lang="ru-RU" sz="6400" dirty="0"/>
              <a:t>» </a:t>
            </a:r>
            <a:r>
              <a:rPr lang="ru-RU" sz="6400" dirty="0" err="1"/>
              <a:t>ураження</a:t>
            </a:r>
            <a:r>
              <a:rPr lang="ru-RU" sz="6400" dirty="0"/>
              <a:t>, </a:t>
            </a:r>
            <a:r>
              <a:rPr lang="ru-RU" sz="6400" dirty="0" err="1"/>
              <a:t>поки</a:t>
            </a:r>
            <a:r>
              <a:rPr lang="ru-RU" sz="6400" dirty="0"/>
              <a:t> вся </a:t>
            </a:r>
            <a:r>
              <a:rPr lang="ru-RU" sz="6400" dirty="0" err="1"/>
              <a:t>гемангіома</a:t>
            </a:r>
            <a:r>
              <a:rPr lang="ru-RU" sz="6400" dirty="0"/>
              <a:t> не стане </a:t>
            </a:r>
            <a:r>
              <a:rPr lang="ru-RU" sz="6400" dirty="0" err="1"/>
              <a:t>гіперехогенний</a:t>
            </a:r>
            <a:r>
              <a:rPr lang="ru-RU" sz="6400" dirty="0"/>
              <a:t> в </a:t>
            </a:r>
            <a:r>
              <a:rPr lang="ru-RU" sz="6400" dirty="0" err="1"/>
              <a:t>порівнянні</a:t>
            </a:r>
            <a:r>
              <a:rPr lang="ru-RU" sz="6400" dirty="0"/>
              <a:t> з фоновою</a:t>
            </a:r>
            <a:endParaRPr lang="uk-UA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8145" y="1185169"/>
            <a:ext cx="4544059" cy="4401164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 rot="10800000" flipV="1">
            <a:off x="7010401" y="5734080"/>
            <a:ext cx="443180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200" dirty="0" err="1"/>
              <a:t>Case</a:t>
            </a:r>
            <a:r>
              <a:rPr lang="uk-UA" sz="1200" dirty="0"/>
              <a:t> </a:t>
            </a:r>
            <a:r>
              <a:rPr lang="uk-UA" sz="1200" dirty="0" err="1"/>
              <a:t>courtesy</a:t>
            </a:r>
            <a:r>
              <a:rPr lang="uk-UA" sz="1200" dirty="0"/>
              <a:t> </a:t>
            </a:r>
            <a:r>
              <a:rPr lang="uk-UA" sz="1200" dirty="0" err="1"/>
              <a:t>of</a:t>
            </a:r>
            <a:r>
              <a:rPr lang="uk-UA" sz="1200" dirty="0"/>
              <a:t> </a:t>
            </a:r>
            <a:r>
              <a:rPr lang="uk-UA" sz="1200" dirty="0" err="1"/>
              <a:t>A.Prof</a:t>
            </a:r>
            <a:r>
              <a:rPr lang="uk-UA" sz="1200" dirty="0"/>
              <a:t> </a:t>
            </a:r>
            <a:r>
              <a:rPr lang="uk-UA" sz="1200" dirty="0" err="1"/>
              <a:t>Frank</a:t>
            </a:r>
            <a:r>
              <a:rPr lang="uk-UA" sz="1200" dirty="0"/>
              <a:t> </a:t>
            </a:r>
            <a:r>
              <a:rPr lang="uk-UA" sz="1200" dirty="0" err="1"/>
              <a:t>Gaillard</a:t>
            </a:r>
            <a:r>
              <a:rPr lang="uk-UA" sz="1200" dirty="0"/>
              <a:t>, Radiopaedia.org, </a:t>
            </a:r>
            <a:r>
              <a:rPr lang="uk-UA" sz="1200" dirty="0" err="1"/>
              <a:t>rID</a:t>
            </a:r>
            <a:r>
              <a:rPr lang="uk-UA" sz="1200" dirty="0"/>
              <a:t>: 3562</a:t>
            </a:r>
          </a:p>
        </p:txBody>
      </p:sp>
    </p:spTree>
    <p:extLst>
      <p:ext uri="{BB962C8B-B14F-4D97-AF65-F5344CB8AC3E}">
        <p14:creationId xmlns:p14="http://schemas.microsoft.com/office/powerpoint/2010/main" val="283687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14851" y="106363"/>
            <a:ext cx="7677151" cy="800100"/>
          </a:xfrm>
        </p:spPr>
        <p:txBody>
          <a:bodyPr/>
          <a:lstStyle/>
          <a:p>
            <a:r>
              <a:rPr lang="uk-UA" sz="2400" dirty="0" err="1">
                <a:solidFill>
                  <a:srgbClr val="FFFF00"/>
                </a:solidFill>
              </a:rPr>
              <a:t>Гіперехогенні</a:t>
            </a:r>
            <a:r>
              <a:rPr lang="uk-UA" sz="2400" dirty="0">
                <a:solidFill>
                  <a:srgbClr val="FFFF00"/>
                </a:solidFill>
              </a:rPr>
              <a:t> зміни печінки. УЗД-скринінг</a:t>
            </a:r>
          </a:p>
        </p:txBody>
      </p:sp>
      <p:pic>
        <p:nvPicPr>
          <p:cNvPr id="9" name="Объект 8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9667" y="1119851"/>
            <a:ext cx="3008312" cy="3049587"/>
          </a:xfrm>
        </p:spPr>
      </p:pic>
      <p:sp>
        <p:nvSpPr>
          <p:cNvPr id="5" name="Прямоугольник 4"/>
          <p:cNvSpPr/>
          <p:nvPr/>
        </p:nvSpPr>
        <p:spPr>
          <a:xfrm>
            <a:off x="5684110" y="5371069"/>
            <a:ext cx="65078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0" i="0" dirty="0">
              <a:solidFill>
                <a:srgbClr val="FFFF00"/>
              </a:solidFill>
              <a:effectLst/>
              <a:latin typeface="Open Sans"/>
            </a:endParaRPr>
          </a:p>
        </p:txBody>
      </p:sp>
      <p:sp>
        <p:nvSpPr>
          <p:cNvPr id="7" name="Прямоугольник 6"/>
          <p:cNvSpPr/>
          <p:nvPr/>
        </p:nvSpPr>
        <p:spPr>
          <a:xfrm rot="10800000" flipV="1">
            <a:off x="353373" y="4307808"/>
            <a:ext cx="1116417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FF00"/>
                </a:solidFill>
                <a:latin typeface="Roboto Condensed"/>
              </a:rPr>
              <a:t>                     Практична точка </a:t>
            </a:r>
            <a:r>
              <a:rPr lang="ru-RU" b="1" dirty="0" err="1">
                <a:solidFill>
                  <a:srgbClr val="FFFF00"/>
                </a:solidFill>
                <a:latin typeface="Roboto Condensed"/>
              </a:rPr>
              <a:t>зору</a:t>
            </a:r>
            <a:r>
              <a:rPr lang="ru-RU" b="1" dirty="0">
                <a:solidFill>
                  <a:srgbClr val="FFFF00"/>
                </a:solidFill>
                <a:latin typeface="Roboto Condensed"/>
              </a:rPr>
              <a:t>:</a:t>
            </a:r>
          </a:p>
          <a:p>
            <a:r>
              <a:rPr lang="ru-RU" dirty="0">
                <a:latin typeface="Open Sans"/>
              </a:rPr>
              <a:t> </a:t>
            </a:r>
            <a:r>
              <a:rPr lang="ru-RU" dirty="0" err="1">
                <a:latin typeface="Open Sans"/>
              </a:rPr>
              <a:t>Якщо</a:t>
            </a:r>
            <a:r>
              <a:rPr lang="ru-RU" dirty="0">
                <a:latin typeface="Open Sans"/>
              </a:rPr>
              <a:t> у </a:t>
            </a:r>
            <a:r>
              <a:rPr lang="ru-RU" dirty="0">
                <a:solidFill>
                  <a:srgbClr val="FFFF00"/>
                </a:solidFill>
                <a:latin typeface="Open Sans"/>
              </a:rPr>
              <a:t>«</a:t>
            </a:r>
            <a:r>
              <a:rPr lang="ru-RU" dirty="0" err="1">
                <a:solidFill>
                  <a:srgbClr val="FFFF00"/>
                </a:solidFill>
                <a:latin typeface="Open Sans"/>
              </a:rPr>
              <a:t>безсимптомного</a:t>
            </a:r>
            <a:r>
              <a:rPr lang="ru-RU" dirty="0">
                <a:solidFill>
                  <a:srgbClr val="FFFF00"/>
                </a:solidFill>
                <a:latin typeface="Open Sans"/>
              </a:rPr>
              <a:t>» </a:t>
            </a:r>
            <a:r>
              <a:rPr lang="ru-RU" dirty="0" err="1">
                <a:latin typeface="Open Sans"/>
              </a:rPr>
              <a:t>пацієнта</a:t>
            </a:r>
            <a:r>
              <a:rPr lang="ru-RU" dirty="0">
                <a:latin typeface="Open Sans"/>
              </a:rPr>
              <a:t>, у </a:t>
            </a:r>
            <a:r>
              <a:rPr lang="ru-RU" dirty="0" err="1">
                <a:latin typeface="Open Sans"/>
              </a:rPr>
              <a:t>якого</a:t>
            </a:r>
            <a:r>
              <a:rPr lang="ru-RU" dirty="0">
                <a:latin typeface="Open Sans"/>
              </a:rPr>
              <a:t> </a:t>
            </a:r>
            <a:r>
              <a:rPr lang="ru-RU" dirty="0" err="1">
                <a:latin typeface="Open Sans"/>
              </a:rPr>
              <a:t>немає</a:t>
            </a:r>
            <a:r>
              <a:rPr lang="ru-RU" dirty="0">
                <a:latin typeface="Open Sans"/>
              </a:rPr>
              <a:t> </a:t>
            </a:r>
            <a:r>
              <a:rPr lang="ru-RU" dirty="0" err="1">
                <a:latin typeface="Open Sans"/>
              </a:rPr>
              <a:t>онкологічної</a:t>
            </a:r>
            <a:r>
              <a:rPr lang="ru-RU" dirty="0">
                <a:latin typeface="Open Sans"/>
              </a:rPr>
              <a:t> </a:t>
            </a:r>
            <a:r>
              <a:rPr lang="ru-RU" dirty="0" err="1">
                <a:latin typeface="Open Sans"/>
              </a:rPr>
              <a:t>патології</a:t>
            </a:r>
            <a:r>
              <a:rPr lang="ru-RU" dirty="0">
                <a:latin typeface="Open Sans"/>
              </a:rPr>
              <a:t> в </a:t>
            </a:r>
            <a:r>
              <a:rPr lang="ru-RU" dirty="0" err="1">
                <a:latin typeface="Open Sans"/>
              </a:rPr>
              <a:t>анамнезі</a:t>
            </a:r>
            <a:r>
              <a:rPr lang="ru-RU" dirty="0">
                <a:latin typeface="Open Sans"/>
              </a:rPr>
              <a:t> і </a:t>
            </a:r>
            <a:r>
              <a:rPr lang="ru-RU" dirty="0" err="1">
                <a:latin typeface="Open Sans"/>
              </a:rPr>
              <a:t>немає</a:t>
            </a:r>
            <a:r>
              <a:rPr lang="ru-RU" dirty="0">
                <a:latin typeface="Open Sans"/>
              </a:rPr>
              <a:t> </a:t>
            </a:r>
            <a:r>
              <a:rPr lang="ru-RU" dirty="0" err="1">
                <a:latin typeface="Open Sans"/>
              </a:rPr>
              <a:t>факторів</a:t>
            </a:r>
            <a:r>
              <a:rPr lang="ru-RU" dirty="0">
                <a:latin typeface="Open Sans"/>
              </a:rPr>
              <a:t> </a:t>
            </a:r>
            <a:r>
              <a:rPr lang="ru-RU" dirty="0" err="1">
                <a:latin typeface="Open Sans"/>
              </a:rPr>
              <a:t>ризику</a:t>
            </a:r>
            <a:r>
              <a:rPr lang="ru-RU" dirty="0">
                <a:latin typeface="Open Sans"/>
              </a:rPr>
              <a:t> по </a:t>
            </a:r>
            <a:r>
              <a:rPr lang="ru-RU" dirty="0" err="1">
                <a:latin typeface="Open Sans"/>
              </a:rPr>
              <a:t>злоякісним</a:t>
            </a:r>
            <a:r>
              <a:rPr lang="ru-RU" dirty="0">
                <a:latin typeface="Open Sans"/>
              </a:rPr>
              <a:t> </a:t>
            </a:r>
            <a:r>
              <a:rPr lang="ru-RU" dirty="0" err="1">
                <a:latin typeface="Open Sans"/>
              </a:rPr>
              <a:t>новоутворенням</a:t>
            </a:r>
            <a:r>
              <a:rPr lang="ru-RU" dirty="0">
                <a:latin typeface="Open Sans"/>
              </a:rPr>
              <a:t> </a:t>
            </a:r>
            <a:r>
              <a:rPr lang="ru-RU" dirty="0" err="1">
                <a:latin typeface="Open Sans"/>
              </a:rPr>
              <a:t>печінки</a:t>
            </a:r>
            <a:r>
              <a:rPr lang="ru-RU" dirty="0">
                <a:latin typeface="Open Sans"/>
              </a:rPr>
              <a:t>, </a:t>
            </a:r>
            <a:r>
              <a:rPr lang="ru-RU" dirty="0" err="1">
                <a:latin typeface="Open Sans"/>
              </a:rPr>
              <a:t>виявлено</a:t>
            </a:r>
            <a:r>
              <a:rPr lang="ru-RU" dirty="0">
                <a:latin typeface="Open Sans"/>
              </a:rPr>
              <a:t> </a:t>
            </a:r>
            <a:r>
              <a:rPr lang="ru-RU" dirty="0" err="1">
                <a:latin typeface="Open Sans"/>
              </a:rPr>
              <a:t>одиничне</a:t>
            </a:r>
            <a:r>
              <a:rPr lang="ru-RU" dirty="0">
                <a:latin typeface="Open Sans"/>
              </a:rPr>
              <a:t>, </a:t>
            </a:r>
            <a:r>
              <a:rPr lang="ru-RU" dirty="0" err="1">
                <a:latin typeface="Open Sans"/>
              </a:rPr>
              <a:t>чітко</a:t>
            </a:r>
            <a:r>
              <a:rPr lang="ru-RU" dirty="0">
                <a:latin typeface="Open Sans"/>
              </a:rPr>
              <a:t> </a:t>
            </a:r>
            <a:r>
              <a:rPr lang="ru-RU" dirty="0" err="1">
                <a:latin typeface="Open Sans"/>
              </a:rPr>
              <a:t>обмежене</a:t>
            </a:r>
            <a:r>
              <a:rPr lang="ru-RU" dirty="0">
                <a:latin typeface="Open Sans"/>
              </a:rPr>
              <a:t>, </a:t>
            </a:r>
            <a:r>
              <a:rPr lang="ru-RU" dirty="0" err="1">
                <a:latin typeface="Open Sans"/>
              </a:rPr>
              <a:t>однорідне</a:t>
            </a:r>
            <a:endParaRPr lang="ru-RU" dirty="0">
              <a:latin typeface="Open Sans"/>
            </a:endParaRPr>
          </a:p>
          <a:p>
            <a:r>
              <a:rPr lang="ru-RU" dirty="0">
                <a:latin typeface="Open Sans"/>
              </a:rPr>
              <a:t>, </a:t>
            </a:r>
            <a:r>
              <a:rPr lang="ru-RU" dirty="0" err="1">
                <a:solidFill>
                  <a:srgbClr val="FFFF00"/>
                </a:solidFill>
                <a:latin typeface="Open Sans"/>
              </a:rPr>
              <a:t>гіперехогенне</a:t>
            </a:r>
            <a:r>
              <a:rPr lang="ru-RU" dirty="0">
                <a:solidFill>
                  <a:srgbClr val="FFFF00"/>
                </a:solidFill>
                <a:latin typeface="Open Sans"/>
              </a:rPr>
              <a:t> </a:t>
            </a:r>
            <a:r>
              <a:rPr lang="ru-RU" dirty="0" err="1">
                <a:latin typeface="Open Sans"/>
              </a:rPr>
              <a:t>утворення</a:t>
            </a:r>
            <a:r>
              <a:rPr lang="ru-RU" dirty="0">
                <a:latin typeface="Open Sans"/>
              </a:rPr>
              <a:t>, </a:t>
            </a:r>
            <a:r>
              <a:rPr lang="ru-RU" dirty="0" err="1">
                <a:latin typeface="Open Sans"/>
              </a:rPr>
              <a:t>розмірами</a:t>
            </a:r>
            <a:r>
              <a:rPr lang="ru-RU" dirty="0">
                <a:latin typeface="Open Sans"/>
              </a:rPr>
              <a:t> &lt;3 см, то </a:t>
            </a:r>
            <a:r>
              <a:rPr lang="ru-RU" dirty="0" err="1">
                <a:solidFill>
                  <a:srgbClr val="FFFF00"/>
                </a:solidFill>
                <a:latin typeface="Open Sans"/>
              </a:rPr>
              <a:t>діагноз</a:t>
            </a:r>
            <a:r>
              <a:rPr lang="ru-RU" dirty="0">
                <a:solidFill>
                  <a:srgbClr val="FFFF00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FFFF00"/>
                </a:solidFill>
                <a:latin typeface="Open Sans"/>
              </a:rPr>
              <a:t>гемангіоми</a:t>
            </a:r>
            <a:r>
              <a:rPr lang="ru-RU" dirty="0">
                <a:latin typeface="Open Sans"/>
              </a:rPr>
              <a:t> </a:t>
            </a:r>
            <a:r>
              <a:rPr lang="ru-RU" dirty="0" err="1">
                <a:latin typeface="Open Sans"/>
              </a:rPr>
              <a:t>може</a:t>
            </a:r>
            <a:r>
              <a:rPr lang="ru-RU" dirty="0">
                <a:latin typeface="Open Sans"/>
              </a:rPr>
              <a:t> бути </a:t>
            </a:r>
            <a:r>
              <a:rPr lang="ru-RU" dirty="0" err="1">
                <a:latin typeface="Open Sans"/>
              </a:rPr>
              <a:t>поставлений</a:t>
            </a:r>
            <a:r>
              <a:rPr lang="ru-RU" dirty="0">
                <a:latin typeface="Open Sans"/>
              </a:rPr>
              <a:t> на УЗД без </a:t>
            </a:r>
            <a:r>
              <a:rPr lang="ru-RU" dirty="0" err="1">
                <a:latin typeface="Open Sans"/>
              </a:rPr>
              <a:t>необхідності</a:t>
            </a:r>
            <a:r>
              <a:rPr lang="ru-RU" dirty="0">
                <a:latin typeface="Open Sans"/>
              </a:rPr>
              <a:t> повторного </a:t>
            </a:r>
            <a:r>
              <a:rPr lang="ru-RU" dirty="0" err="1">
                <a:latin typeface="Open Sans"/>
              </a:rPr>
              <a:t>обстеження</a:t>
            </a:r>
            <a:r>
              <a:rPr lang="ru-RU" dirty="0">
                <a:latin typeface="Open Sans"/>
              </a:rPr>
              <a:t>.</a:t>
            </a:r>
          </a:p>
          <a:p>
            <a:r>
              <a:rPr lang="ru-RU" dirty="0">
                <a:latin typeface="Open Sans"/>
              </a:rPr>
              <a:t>        </a:t>
            </a:r>
            <a:r>
              <a:rPr lang="ru-RU" dirty="0" err="1">
                <a:latin typeface="Open Sans"/>
              </a:rPr>
              <a:t>Якщо</a:t>
            </a:r>
            <a:r>
              <a:rPr lang="ru-RU" dirty="0">
                <a:latin typeface="Open Sans"/>
              </a:rPr>
              <a:t> </a:t>
            </a:r>
            <a:r>
              <a:rPr lang="ru-RU" dirty="0" err="1">
                <a:latin typeface="Open Sans"/>
              </a:rPr>
              <a:t>анамнестична</a:t>
            </a:r>
            <a:r>
              <a:rPr lang="ru-RU" dirty="0">
                <a:latin typeface="Open Sans"/>
              </a:rPr>
              <a:t> </a:t>
            </a:r>
            <a:r>
              <a:rPr lang="ru-RU" dirty="0" err="1">
                <a:latin typeface="Open Sans"/>
              </a:rPr>
              <a:t>інформація</a:t>
            </a:r>
            <a:r>
              <a:rPr lang="ru-RU" dirty="0">
                <a:latin typeface="Open Sans"/>
              </a:rPr>
              <a:t> і </a:t>
            </a:r>
            <a:r>
              <a:rPr lang="ru-RU" dirty="0" err="1">
                <a:latin typeface="Open Sans"/>
              </a:rPr>
              <a:t>інша</a:t>
            </a:r>
            <a:r>
              <a:rPr lang="ru-RU" dirty="0">
                <a:latin typeface="Open Sans"/>
              </a:rPr>
              <a:t> </a:t>
            </a:r>
            <a:r>
              <a:rPr lang="ru-RU" dirty="0" err="1">
                <a:latin typeface="Open Sans"/>
              </a:rPr>
              <a:t>клінічна</a:t>
            </a:r>
            <a:r>
              <a:rPr lang="ru-RU" dirty="0">
                <a:latin typeface="Open Sans"/>
              </a:rPr>
              <a:t> </a:t>
            </a:r>
            <a:r>
              <a:rPr lang="ru-RU" dirty="0" err="1">
                <a:latin typeface="Open Sans"/>
              </a:rPr>
              <a:t>інформація</a:t>
            </a:r>
            <a:r>
              <a:rPr lang="ru-RU" dirty="0">
                <a:latin typeface="Open Sans"/>
              </a:rPr>
              <a:t> не </a:t>
            </a:r>
            <a:r>
              <a:rPr lang="ru-RU" dirty="0" err="1">
                <a:latin typeface="Open Sans"/>
              </a:rPr>
              <a:t>доступні</a:t>
            </a:r>
            <a:r>
              <a:rPr lang="ru-RU" dirty="0">
                <a:latin typeface="Open Sans"/>
              </a:rPr>
              <a:t>, то </a:t>
            </a:r>
            <a:r>
              <a:rPr lang="ru-RU" dirty="0" err="1">
                <a:latin typeface="Open Sans"/>
              </a:rPr>
              <a:t>потрібно</a:t>
            </a:r>
            <a:r>
              <a:rPr lang="ru-RU" dirty="0">
                <a:latin typeface="Open Sans"/>
              </a:rPr>
              <a:t> </a:t>
            </a:r>
            <a:r>
              <a:rPr lang="ru-RU" dirty="0" err="1">
                <a:latin typeface="Open Sans"/>
              </a:rPr>
              <a:t>розглядати</a:t>
            </a:r>
            <a:r>
              <a:rPr lang="ru-RU" dirty="0">
                <a:latin typeface="Open Sans"/>
              </a:rPr>
              <a:t> </a:t>
            </a:r>
            <a:r>
              <a:rPr lang="ru-RU" dirty="0" err="1">
                <a:latin typeface="Open Sans"/>
              </a:rPr>
              <a:t>ширший</a:t>
            </a:r>
            <a:r>
              <a:rPr lang="ru-RU" dirty="0">
                <a:latin typeface="Open Sans"/>
              </a:rPr>
              <a:t> </a:t>
            </a:r>
            <a:r>
              <a:rPr lang="ru-RU" dirty="0" err="1">
                <a:latin typeface="Open Sans"/>
              </a:rPr>
              <a:t>диференційний</a:t>
            </a:r>
            <a:r>
              <a:rPr lang="ru-RU" dirty="0">
                <a:latin typeface="Open Sans"/>
              </a:rPr>
              <a:t> ряд.</a:t>
            </a:r>
            <a:endParaRPr lang="ru-RU" b="0" i="0" dirty="0">
              <a:effectLst/>
              <a:latin typeface="Open Sans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5935" y="941000"/>
            <a:ext cx="3148743" cy="2979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32259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46718" y="155279"/>
            <a:ext cx="6159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dirty="0">
                <a:solidFill>
                  <a:srgbClr val="FFFF00"/>
                </a:solidFill>
              </a:rPr>
              <a:t>Гемангіома.</a:t>
            </a:r>
            <a:endParaRPr lang="ru-RU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301925" y="776377"/>
            <a:ext cx="6383547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КТ</a:t>
            </a:r>
            <a:r>
              <a:rPr lang="ru-RU" dirty="0"/>
              <a:t> – при </a:t>
            </a:r>
            <a:r>
              <a:rPr lang="ru-RU" dirty="0" err="1"/>
              <a:t>капілярній</a:t>
            </a:r>
            <a:r>
              <a:rPr lang="ru-RU" dirty="0"/>
              <a:t> </a:t>
            </a:r>
            <a:r>
              <a:rPr lang="ru-RU" dirty="0" err="1"/>
              <a:t>гемангіомі</a:t>
            </a:r>
            <a:r>
              <a:rPr lang="ru-RU" dirty="0"/>
              <a:t> структура </a:t>
            </a:r>
            <a:r>
              <a:rPr lang="ru-RU" dirty="0" err="1"/>
              <a:t>однорідна</a:t>
            </a:r>
            <a:r>
              <a:rPr lang="ru-RU" dirty="0"/>
              <a:t>, </a:t>
            </a:r>
            <a:r>
              <a:rPr lang="ru-RU" dirty="0" err="1"/>
              <a:t>зниженої</a:t>
            </a:r>
            <a:r>
              <a:rPr lang="ru-RU" dirty="0"/>
              <a:t> </a:t>
            </a:r>
            <a:r>
              <a:rPr lang="ru-RU" dirty="0" err="1"/>
              <a:t>щільності</a:t>
            </a:r>
            <a:r>
              <a:rPr lang="ru-RU" dirty="0"/>
              <a:t> (+ 25- + 40 ЕН).</a:t>
            </a:r>
          </a:p>
          <a:p>
            <a:r>
              <a:rPr lang="ru-RU" dirty="0"/>
              <a:t>  </a:t>
            </a:r>
            <a:r>
              <a:rPr lang="ru-RU" dirty="0" err="1"/>
              <a:t>Великі</a:t>
            </a:r>
            <a:r>
              <a:rPr lang="ru-RU" dirty="0"/>
              <a:t> </a:t>
            </a:r>
            <a:r>
              <a:rPr lang="ru-RU" dirty="0" err="1"/>
              <a:t>кавернозні</a:t>
            </a:r>
            <a:r>
              <a:rPr lang="ru-RU" dirty="0"/>
              <a:t> </a:t>
            </a:r>
            <a:r>
              <a:rPr lang="ru-RU" dirty="0" err="1"/>
              <a:t>гемангіоми</a:t>
            </a:r>
            <a:r>
              <a:rPr lang="ru-RU" dirty="0"/>
              <a:t> (</a:t>
            </a:r>
            <a:r>
              <a:rPr lang="ru-RU" dirty="0" err="1"/>
              <a:t>більше</a:t>
            </a:r>
            <a:r>
              <a:rPr lang="ru-RU" dirty="0"/>
              <a:t> 30-40 мм) </a:t>
            </a:r>
            <a:r>
              <a:rPr lang="ru-RU" dirty="0" err="1"/>
              <a:t>неправильної</a:t>
            </a:r>
            <a:r>
              <a:rPr lang="ru-RU" dirty="0"/>
              <a:t> </a:t>
            </a:r>
            <a:r>
              <a:rPr lang="ru-RU" dirty="0" err="1"/>
              <a:t>форми</a:t>
            </a:r>
            <a:r>
              <a:rPr lang="ru-RU" dirty="0"/>
              <a:t>, </a:t>
            </a:r>
            <a:r>
              <a:rPr lang="ru-RU" dirty="0" err="1"/>
              <a:t>гіподенсні</a:t>
            </a:r>
            <a:r>
              <a:rPr lang="ru-RU" dirty="0"/>
              <a:t>, з </a:t>
            </a:r>
            <a:r>
              <a:rPr lang="ru-RU" dirty="0" err="1"/>
              <a:t>чітко</a:t>
            </a:r>
            <a:r>
              <a:rPr lang="ru-RU" dirty="0"/>
              <a:t> </a:t>
            </a:r>
            <a:r>
              <a:rPr lang="ru-RU" dirty="0" err="1"/>
              <a:t>окресленими</a:t>
            </a:r>
            <a:r>
              <a:rPr lang="ru-RU" dirty="0"/>
              <a:t> контурами, </a:t>
            </a:r>
            <a:r>
              <a:rPr lang="ru-RU" dirty="0" err="1"/>
              <a:t>пористої</a:t>
            </a:r>
            <a:r>
              <a:rPr lang="ru-RU" dirty="0"/>
              <a:t> </a:t>
            </a:r>
            <a:r>
              <a:rPr lang="ru-RU" dirty="0" err="1"/>
              <a:t>структури</a:t>
            </a:r>
            <a:r>
              <a:rPr lang="ru-RU" dirty="0"/>
              <a:t>. У </a:t>
            </a:r>
            <a:r>
              <a:rPr lang="ru-RU" dirty="0" err="1"/>
              <a:t>разі</a:t>
            </a:r>
            <a:r>
              <a:rPr lang="ru-RU" dirty="0"/>
              <a:t> </a:t>
            </a:r>
            <a:r>
              <a:rPr lang="ru-RU" dirty="0" err="1"/>
              <a:t>гіалінозу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звапнення</a:t>
            </a:r>
            <a:r>
              <a:rPr lang="ru-RU" dirty="0"/>
              <a:t> </a:t>
            </a:r>
            <a:r>
              <a:rPr lang="ru-RU" dirty="0" err="1"/>
              <a:t>неоднорідної</a:t>
            </a:r>
            <a:r>
              <a:rPr lang="ru-RU" dirty="0"/>
              <a:t> </a:t>
            </a:r>
            <a:r>
              <a:rPr lang="ru-RU" dirty="0" err="1"/>
              <a:t>структури</a:t>
            </a:r>
            <a:r>
              <a:rPr lang="ru-RU" dirty="0"/>
              <a:t>.</a:t>
            </a:r>
            <a:endParaRPr lang="ru-RU" dirty="0">
              <a:solidFill>
                <a:srgbClr val="FFFF00"/>
              </a:solidFill>
            </a:endParaRPr>
          </a:p>
          <a:p>
            <a:r>
              <a:rPr lang="ru-RU" dirty="0">
                <a:solidFill>
                  <a:srgbClr val="FFFF00"/>
                </a:solidFill>
              </a:rPr>
              <a:t>МРТ</a:t>
            </a:r>
            <a:r>
              <a:rPr lang="ru-RU" dirty="0"/>
              <a:t> - </a:t>
            </a:r>
            <a:r>
              <a:rPr lang="ru-RU" dirty="0" err="1"/>
              <a:t>капілярна</a:t>
            </a:r>
            <a:r>
              <a:rPr lang="ru-RU" dirty="0"/>
              <a:t> </a:t>
            </a:r>
            <a:r>
              <a:rPr lang="ru-RU" dirty="0" err="1"/>
              <a:t>гемангіома</a:t>
            </a:r>
            <a:r>
              <a:rPr lang="ru-RU" dirty="0"/>
              <a:t> </a:t>
            </a:r>
            <a:r>
              <a:rPr lang="ru-RU" dirty="0" err="1"/>
              <a:t>виглядає</a:t>
            </a:r>
            <a:r>
              <a:rPr lang="ru-RU" dirty="0"/>
              <a:t> як </a:t>
            </a:r>
            <a:r>
              <a:rPr lang="ru-RU" dirty="0" err="1"/>
              <a:t>однорідне</a:t>
            </a:r>
            <a:r>
              <a:rPr lang="ru-RU" dirty="0"/>
              <a:t>, </a:t>
            </a:r>
            <a:r>
              <a:rPr lang="ru-RU" dirty="0" err="1"/>
              <a:t>гіпоінтенсивне</a:t>
            </a:r>
            <a:r>
              <a:rPr lang="ru-RU" dirty="0"/>
              <a:t> на Т1ВИ і </a:t>
            </a:r>
            <a:r>
              <a:rPr lang="ru-RU" dirty="0" err="1"/>
              <a:t>гіперінтенсівне</a:t>
            </a:r>
            <a:r>
              <a:rPr lang="ru-RU" dirty="0"/>
              <a:t> на Т2-ВИ </a:t>
            </a:r>
            <a:r>
              <a:rPr lang="ru-RU" dirty="0" err="1"/>
              <a:t>утворення</a:t>
            </a:r>
            <a:r>
              <a:rPr lang="ru-RU" dirty="0"/>
              <a:t>.</a:t>
            </a:r>
          </a:p>
          <a:p>
            <a:r>
              <a:rPr lang="ru-RU" dirty="0"/>
              <a:t>     </a:t>
            </a:r>
          </a:p>
          <a:p>
            <a:r>
              <a:rPr lang="ru-RU" dirty="0"/>
              <a:t>        При </a:t>
            </a:r>
            <a:r>
              <a:rPr lang="ru-RU" dirty="0">
                <a:solidFill>
                  <a:srgbClr val="FFFF00"/>
                </a:solidFill>
              </a:rPr>
              <a:t>в/в </a:t>
            </a:r>
            <a:r>
              <a:rPr lang="ru-RU" dirty="0" err="1">
                <a:solidFill>
                  <a:srgbClr val="FFFF00"/>
                </a:solidFill>
              </a:rPr>
              <a:t>контрастуванні</a:t>
            </a:r>
            <a:r>
              <a:rPr lang="ru-RU" dirty="0">
                <a:solidFill>
                  <a:srgbClr val="FFFF00"/>
                </a:solidFill>
              </a:rPr>
              <a:t>  </a:t>
            </a:r>
            <a:r>
              <a:rPr lang="ru-RU" dirty="0"/>
              <a:t>контраст </a:t>
            </a:r>
            <a:r>
              <a:rPr lang="ru-RU" dirty="0" err="1"/>
              <a:t>накопичується</a:t>
            </a:r>
            <a:r>
              <a:rPr lang="ru-RU" dirty="0"/>
              <a:t> </a:t>
            </a:r>
            <a:r>
              <a:rPr lang="ru-RU" dirty="0" err="1"/>
              <a:t>активніше</a:t>
            </a:r>
            <a:r>
              <a:rPr lang="ru-RU" dirty="0"/>
              <a:t>, </a:t>
            </a:r>
            <a:r>
              <a:rPr lang="ru-RU" dirty="0" err="1"/>
              <a:t>ніж</a:t>
            </a:r>
            <a:r>
              <a:rPr lang="ru-RU" dirty="0"/>
              <a:t> в тканинах </a:t>
            </a:r>
            <a:r>
              <a:rPr lang="ru-RU" dirty="0" err="1"/>
              <a:t>печінки</a:t>
            </a:r>
            <a:r>
              <a:rPr lang="ru-RU" dirty="0"/>
              <a:t>. </a:t>
            </a:r>
            <a:r>
              <a:rPr lang="ru-RU" dirty="0" err="1"/>
              <a:t>Контрастування</a:t>
            </a:r>
            <a:r>
              <a:rPr lang="ru-RU" dirty="0"/>
              <a:t> </a:t>
            </a:r>
            <a:r>
              <a:rPr lang="ru-RU" dirty="0" err="1"/>
              <a:t>починається</a:t>
            </a:r>
            <a:r>
              <a:rPr lang="ru-RU" dirty="0"/>
              <a:t> з </a:t>
            </a:r>
            <a:r>
              <a:rPr lang="ru-RU" dirty="0" err="1"/>
              <a:t>периферії</a:t>
            </a:r>
            <a:r>
              <a:rPr lang="ru-RU" dirty="0"/>
              <a:t> </a:t>
            </a:r>
            <a:r>
              <a:rPr lang="ru-RU" dirty="0" err="1"/>
              <a:t>ще</a:t>
            </a:r>
            <a:r>
              <a:rPr lang="ru-RU" dirty="0"/>
              <a:t> в </a:t>
            </a:r>
            <a:r>
              <a:rPr lang="ru-RU" dirty="0" err="1"/>
              <a:t>артеріальну</a:t>
            </a:r>
            <a:r>
              <a:rPr lang="ru-RU" dirty="0"/>
              <a:t> фазу і носить </a:t>
            </a:r>
            <a:r>
              <a:rPr lang="ru-RU" dirty="0" err="1"/>
              <a:t>вузликовий</a:t>
            </a:r>
            <a:r>
              <a:rPr lang="ru-RU" dirty="0"/>
              <a:t> характер. У фазу </a:t>
            </a:r>
            <a:r>
              <a:rPr lang="ru-RU" dirty="0" err="1"/>
              <a:t>ворітної</a:t>
            </a:r>
            <a:r>
              <a:rPr lang="ru-RU" dirty="0"/>
              <a:t> </a:t>
            </a:r>
            <a:r>
              <a:rPr lang="ru-RU" dirty="0" err="1"/>
              <a:t>вени</a:t>
            </a:r>
            <a:r>
              <a:rPr lang="ru-RU" dirty="0"/>
              <a:t> </a:t>
            </a:r>
            <a:r>
              <a:rPr lang="ru-RU" dirty="0" err="1"/>
              <a:t>накопичення</a:t>
            </a:r>
            <a:r>
              <a:rPr lang="ru-RU" dirty="0"/>
              <a:t> контрасту </a:t>
            </a:r>
            <a:r>
              <a:rPr lang="ru-RU" dirty="0" err="1"/>
              <a:t>триває</a:t>
            </a:r>
            <a:r>
              <a:rPr lang="ru-RU" dirty="0"/>
              <a:t> у </a:t>
            </a:r>
            <a:r>
              <a:rPr lang="ru-RU" dirty="0" err="1"/>
              <a:t>напрямку</a:t>
            </a:r>
            <a:r>
              <a:rPr lang="ru-RU" dirty="0"/>
              <a:t> до центру, </a:t>
            </a:r>
            <a:r>
              <a:rPr lang="ru-RU" dirty="0" err="1"/>
              <a:t>переважно</a:t>
            </a:r>
            <a:r>
              <a:rPr lang="ru-RU" dirty="0"/>
              <a:t> </a:t>
            </a:r>
            <a:r>
              <a:rPr lang="ru-RU" dirty="0" err="1"/>
              <a:t>зберігаючи</a:t>
            </a:r>
            <a:r>
              <a:rPr lang="ru-RU" dirty="0"/>
              <a:t> </a:t>
            </a:r>
            <a:r>
              <a:rPr lang="ru-RU" dirty="0" err="1"/>
              <a:t>вузликово-острівцеву</a:t>
            </a:r>
            <a:r>
              <a:rPr lang="ru-RU" dirty="0"/>
              <a:t> структуру. Характерно - </a:t>
            </a:r>
            <a:r>
              <a:rPr lang="ru-RU" dirty="0" err="1"/>
              <a:t>гемангіома</a:t>
            </a:r>
            <a:r>
              <a:rPr lang="ru-RU" dirty="0"/>
              <a:t> </a:t>
            </a:r>
            <a:r>
              <a:rPr lang="ru-RU" dirty="0" err="1"/>
              <a:t>довго</a:t>
            </a:r>
            <a:r>
              <a:rPr lang="ru-RU" dirty="0"/>
              <a:t> </a:t>
            </a:r>
            <a:r>
              <a:rPr lang="ru-RU" dirty="0" err="1"/>
              <a:t>утримує</a:t>
            </a:r>
            <a:r>
              <a:rPr lang="ru-RU" dirty="0"/>
              <a:t> контраст, тому в </a:t>
            </a:r>
            <a:r>
              <a:rPr lang="ru-RU" dirty="0" err="1"/>
              <a:t>пізню</a:t>
            </a:r>
            <a:r>
              <a:rPr lang="ru-RU" dirty="0"/>
              <a:t> (</a:t>
            </a:r>
            <a:r>
              <a:rPr lang="ru-RU" dirty="0" err="1"/>
              <a:t>відстрочену</a:t>
            </a:r>
            <a:r>
              <a:rPr lang="ru-RU" dirty="0"/>
              <a:t>) фазу центральна </a:t>
            </a:r>
            <a:r>
              <a:rPr lang="ru-RU" dirty="0" err="1"/>
              <a:t>частина</a:t>
            </a:r>
            <a:r>
              <a:rPr lang="ru-RU" dirty="0"/>
              <a:t> </a:t>
            </a:r>
            <a:r>
              <a:rPr lang="ru-RU" dirty="0" err="1"/>
              <a:t>гемангіоми</a:t>
            </a:r>
            <a:r>
              <a:rPr lang="ru-RU" dirty="0"/>
              <a:t> </a:t>
            </a:r>
            <a:r>
              <a:rPr lang="ru-RU" dirty="0" err="1"/>
              <a:t>залишається</a:t>
            </a:r>
            <a:r>
              <a:rPr lang="ru-RU" dirty="0"/>
              <a:t> </a:t>
            </a:r>
            <a:r>
              <a:rPr lang="ru-RU" dirty="0" err="1"/>
              <a:t>гіперденсивною</a:t>
            </a:r>
            <a:r>
              <a:rPr lang="ru-RU" dirty="0"/>
              <a:t> (</a:t>
            </a:r>
            <a:r>
              <a:rPr lang="ru-RU" dirty="0" err="1"/>
              <a:t>гіперінтенсивною</a:t>
            </a:r>
            <a:r>
              <a:rPr lang="ru-RU" dirty="0"/>
              <a:t> при МРТ), а на </a:t>
            </a:r>
            <a:r>
              <a:rPr lang="ru-RU" dirty="0" err="1"/>
              <a:t>периферії</a:t>
            </a:r>
            <a:r>
              <a:rPr lang="ru-RU" dirty="0"/>
              <a:t> - </a:t>
            </a:r>
            <a:r>
              <a:rPr lang="ru-RU" dirty="0" err="1"/>
              <a:t>вимивання</a:t>
            </a:r>
            <a:r>
              <a:rPr lang="ru-RU" dirty="0"/>
              <a:t> контрасту.</a:t>
            </a:r>
          </a:p>
        </p:txBody>
      </p:sp>
      <p:pic>
        <p:nvPicPr>
          <p:cNvPr id="77826" name="Picture 2" descr="http://ultrasound.net.ua/fileadmin/user_upload/gastro/liver/6411208c2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61148" y="3753581"/>
            <a:ext cx="3152957" cy="2932983"/>
          </a:xfrm>
          <a:prstGeom prst="rect">
            <a:avLst/>
          </a:prstGeom>
          <a:noFill/>
        </p:spPr>
      </p:pic>
      <p:pic>
        <p:nvPicPr>
          <p:cNvPr id="77828" name="Picture 4" descr="http://ultrasound.net.ua/fileadmin/user_upload/gastro/liver/6411208c1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68521" y="655611"/>
            <a:ext cx="3135487" cy="2889849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9929007" y="759127"/>
            <a:ext cx="205308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Кавернозна</a:t>
            </a:r>
            <a:r>
              <a:rPr lang="ru-RU" dirty="0"/>
              <a:t> </a:t>
            </a:r>
            <a:r>
              <a:rPr lang="ru-RU" dirty="0" err="1"/>
              <a:t>гемангіома</a:t>
            </a:r>
            <a:r>
              <a:rPr lang="ru-RU" dirty="0"/>
              <a:t> </a:t>
            </a:r>
            <a:r>
              <a:rPr lang="ru-RU" dirty="0" err="1"/>
              <a:t>печінки</a:t>
            </a:r>
            <a:r>
              <a:rPr lang="ru-RU" dirty="0"/>
              <a:t> (велика </a:t>
            </a:r>
            <a:r>
              <a:rPr lang="ru-RU" dirty="0" err="1"/>
              <a:t>стрілка</a:t>
            </a:r>
            <a:r>
              <a:rPr lang="ru-RU" dirty="0"/>
              <a:t>) і </a:t>
            </a:r>
            <a:r>
              <a:rPr lang="ru-RU" dirty="0" err="1"/>
              <a:t>кіста</a:t>
            </a:r>
            <a:r>
              <a:rPr lang="ru-RU" dirty="0"/>
              <a:t> </a:t>
            </a:r>
            <a:r>
              <a:rPr lang="ru-RU" dirty="0" err="1"/>
              <a:t>печінки</a:t>
            </a:r>
            <a:r>
              <a:rPr lang="ru-RU" dirty="0"/>
              <a:t> (</a:t>
            </a:r>
            <a:r>
              <a:rPr lang="ru-RU" dirty="0" err="1"/>
              <a:t>маленька</a:t>
            </a:r>
            <a:r>
              <a:rPr lang="ru-RU" dirty="0"/>
              <a:t> </a:t>
            </a:r>
            <a:r>
              <a:rPr lang="ru-RU" dirty="0" err="1"/>
              <a:t>стрілка</a:t>
            </a:r>
            <a:r>
              <a:rPr lang="ru-RU" dirty="0"/>
              <a:t>). МРТ. а - Т1-зважене </a:t>
            </a:r>
            <a:r>
              <a:rPr lang="ru-RU" dirty="0" err="1"/>
              <a:t>зображення</a:t>
            </a:r>
            <a:r>
              <a:rPr lang="ru-RU" dirty="0"/>
              <a:t>, b - Т2-зважене </a:t>
            </a:r>
            <a:r>
              <a:rPr lang="ru-RU" dirty="0" err="1"/>
              <a:t>зображення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8519093" y="1480209"/>
            <a:ext cx="3103563" cy="46037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 </a:t>
            </a:r>
            <a:r>
              <a:rPr lang="ru-RU" sz="2400" dirty="0" err="1"/>
              <a:t>Прогресуюче</a:t>
            </a:r>
            <a:r>
              <a:rPr lang="ru-RU" sz="2400" dirty="0"/>
              <a:t> </a:t>
            </a:r>
            <a:r>
              <a:rPr lang="ru-RU" sz="2400" dirty="0" err="1"/>
              <a:t>заповнення</a:t>
            </a:r>
            <a:r>
              <a:rPr lang="ru-RU" sz="2400" dirty="0"/>
              <a:t> </a:t>
            </a:r>
            <a:r>
              <a:rPr lang="ru-RU" sz="2400" dirty="0" err="1"/>
              <a:t>від</a:t>
            </a:r>
            <a:r>
              <a:rPr lang="ru-RU" sz="2400" dirty="0"/>
              <a:t> </a:t>
            </a:r>
            <a:r>
              <a:rPr lang="ru-RU" sz="2400" dirty="0" err="1"/>
              <a:t>периферії</a:t>
            </a:r>
            <a:r>
              <a:rPr lang="ru-RU" sz="2400" dirty="0"/>
              <a:t> до центру.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FFFF00"/>
                </a:solidFill>
              </a:rPr>
              <a:t>А-</a:t>
            </a:r>
            <a:r>
              <a:rPr lang="ru-RU" sz="2400" dirty="0"/>
              <a:t> </a:t>
            </a:r>
            <a:r>
              <a:rPr lang="ru-RU" sz="2400" dirty="0" err="1"/>
              <a:t>Натив</a:t>
            </a:r>
            <a:endParaRPr lang="ru-RU" sz="2400" dirty="0"/>
          </a:p>
          <a:p>
            <a:pPr marL="0" indent="0">
              <a:buNone/>
            </a:pPr>
            <a:r>
              <a:rPr lang="ru-RU" sz="2400" dirty="0">
                <a:solidFill>
                  <a:srgbClr val="FFFF00"/>
                </a:solidFill>
              </a:rPr>
              <a:t>Б </a:t>
            </a:r>
            <a:r>
              <a:rPr lang="ru-RU" sz="2400" dirty="0"/>
              <a:t>- </a:t>
            </a:r>
            <a:r>
              <a:rPr lang="ru-RU" sz="2400" dirty="0" err="1"/>
              <a:t>артеріальна</a:t>
            </a:r>
            <a:r>
              <a:rPr lang="ru-RU" sz="2400" dirty="0"/>
              <a:t> фаза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FFFF00"/>
                </a:solidFill>
              </a:rPr>
              <a:t>В </a:t>
            </a:r>
            <a:r>
              <a:rPr lang="ru-RU" sz="2400" dirty="0"/>
              <a:t>- портально-</a:t>
            </a:r>
            <a:r>
              <a:rPr lang="ru-RU" sz="2400" dirty="0" err="1"/>
              <a:t>венозна</a:t>
            </a:r>
            <a:r>
              <a:rPr lang="ru-RU" sz="2400" dirty="0"/>
              <a:t> фаза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FFFF00"/>
                </a:solidFill>
              </a:rPr>
              <a:t>Г </a:t>
            </a:r>
            <a:r>
              <a:rPr lang="ru-RU" sz="2400" dirty="0"/>
              <a:t>- </a:t>
            </a:r>
            <a:r>
              <a:rPr lang="ru-RU" sz="2400" dirty="0" err="1"/>
              <a:t>відстрочена</a:t>
            </a:r>
            <a:r>
              <a:rPr lang="ru-RU" sz="2400" dirty="0"/>
              <a:t> фаза</a:t>
            </a:r>
            <a:endParaRPr lang="uk-UA" dirty="0"/>
          </a:p>
          <a:p>
            <a:pPr marL="0" indent="0">
              <a:buNone/>
            </a:pPr>
            <a:endParaRPr lang="uk-UA" dirty="0"/>
          </a:p>
          <a:p>
            <a:pPr marL="0" indent="0">
              <a:buNone/>
            </a:pPr>
            <a:endParaRPr lang="uk-UA" dirty="0"/>
          </a:p>
          <a:p>
            <a:pPr marL="0" indent="0">
              <a:buNone/>
            </a:pPr>
            <a:endParaRPr lang="uk-UA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uk-UA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727" y="1135383"/>
            <a:ext cx="3510631" cy="268265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9091" y="1135387"/>
            <a:ext cx="3492844" cy="268763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726" y="3987336"/>
            <a:ext cx="3500007" cy="276258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9092" y="3986340"/>
            <a:ext cx="3495243" cy="2778552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230662" y="1135383"/>
            <a:ext cx="3470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>
                <a:solidFill>
                  <a:srgbClr val="FFFF00"/>
                </a:solidFill>
              </a:rPr>
              <a:t>А</a:t>
            </a:r>
            <a:endParaRPr lang="uk-UA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8114270" y="1135383"/>
            <a:ext cx="2965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>
                <a:solidFill>
                  <a:srgbClr val="FFFF00"/>
                </a:solidFill>
              </a:rPr>
              <a:t>Б</a:t>
            </a:r>
            <a:endParaRPr lang="uk-UA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30657" y="3986339"/>
            <a:ext cx="3470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>
                <a:solidFill>
                  <a:srgbClr val="FFFF00"/>
                </a:solidFill>
              </a:rPr>
              <a:t>В</a:t>
            </a:r>
            <a:endParaRPr lang="uk-UA" dirty="0"/>
          </a:p>
        </p:txBody>
      </p:sp>
      <p:sp>
        <p:nvSpPr>
          <p:cNvPr id="12" name="Прямоугольник 11"/>
          <p:cNvSpPr/>
          <p:nvPr/>
        </p:nvSpPr>
        <p:spPr>
          <a:xfrm rot="10800000" flipV="1">
            <a:off x="8114270" y="3957357"/>
            <a:ext cx="2965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>
                <a:solidFill>
                  <a:srgbClr val="FFFF00"/>
                </a:solidFill>
              </a:rPr>
              <a:t>Г</a:t>
            </a:r>
            <a:endParaRPr lang="uk-UA" dirty="0"/>
          </a:p>
        </p:txBody>
      </p:sp>
      <p:sp>
        <p:nvSpPr>
          <p:cNvPr id="14" name="TextBox 13"/>
          <p:cNvSpPr txBox="1"/>
          <p:nvPr/>
        </p:nvSpPr>
        <p:spPr>
          <a:xfrm>
            <a:off x="4218317" y="232913"/>
            <a:ext cx="40112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err="1">
                <a:solidFill>
                  <a:srgbClr val="FFFF00"/>
                </a:solidFill>
              </a:rPr>
              <a:t>Гемангіома</a:t>
            </a:r>
            <a:r>
              <a:rPr lang="ru-RU" sz="2400" dirty="0">
                <a:solidFill>
                  <a:srgbClr val="FFFF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1799047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C905A40-8C49-48A9-B55A-08E98EC26A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019" y="74491"/>
            <a:ext cx="4352590" cy="307977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FA03876-BB09-4EEA-8DAB-46EA201476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5530" y="894513"/>
            <a:ext cx="6011114" cy="551574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D37B140-258C-488B-878E-CFCD5DF5A7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019" y="3260631"/>
            <a:ext cx="4736486" cy="3429589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96A63A1-8EE2-4CDE-A91B-00F98F0CBE22}"/>
              </a:ext>
            </a:extLst>
          </p:cNvPr>
          <p:cNvSpPr/>
          <p:nvPr/>
        </p:nvSpPr>
        <p:spPr>
          <a:xfrm>
            <a:off x="5033395" y="74490"/>
            <a:ext cx="64259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>
                <a:solidFill>
                  <a:srgbClr val="FFFF00"/>
                </a:solidFill>
              </a:rPr>
              <a:t>Гемангіома МРТ з контрастуванням</a:t>
            </a:r>
            <a:endParaRPr lang="uk-UA" sz="2800" dirty="0"/>
          </a:p>
        </p:txBody>
      </p:sp>
    </p:spTree>
    <p:extLst>
      <p:ext uri="{BB962C8B-B14F-4D97-AF65-F5344CB8AC3E}">
        <p14:creationId xmlns:p14="http://schemas.microsoft.com/office/powerpoint/2010/main" val="256713716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17DE951-DA56-4605-BA34-0A7EE47547A9}"/>
              </a:ext>
            </a:extLst>
          </p:cNvPr>
          <p:cNvSpPr/>
          <p:nvPr/>
        </p:nvSpPr>
        <p:spPr>
          <a:xfrm>
            <a:off x="2583809" y="83890"/>
            <a:ext cx="812054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FFFF00"/>
                </a:solidFill>
              </a:rPr>
              <a:t>ФНГ (</a:t>
            </a:r>
            <a:r>
              <a:rPr lang="ru-RU" sz="2800" b="1" dirty="0" err="1">
                <a:solidFill>
                  <a:srgbClr val="FFFF00"/>
                </a:solidFill>
              </a:rPr>
              <a:t>фокальна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нодулярна</a:t>
            </a:r>
            <a:r>
              <a:rPr lang="ru-RU" sz="2800" b="1" dirty="0">
                <a:solidFill>
                  <a:srgbClr val="FFFF00"/>
                </a:solidFill>
              </a:rPr>
              <a:t>     </a:t>
            </a:r>
            <a:r>
              <a:rPr lang="ru-RU" sz="2800" b="1" dirty="0" err="1">
                <a:solidFill>
                  <a:srgbClr val="FFFF00"/>
                </a:solidFill>
              </a:rPr>
              <a:t>гіперплазія</a:t>
            </a:r>
            <a:r>
              <a:rPr lang="ru-RU" sz="2800" b="1" dirty="0">
                <a:solidFill>
                  <a:srgbClr val="FFFF00"/>
                </a:solidFill>
              </a:rPr>
              <a:t>)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964023A-9FF6-4156-9685-1061488C03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844" y="1002726"/>
            <a:ext cx="11954312" cy="4255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89371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17DE951-DA56-4605-BA34-0A7EE47547A9}"/>
              </a:ext>
            </a:extLst>
          </p:cNvPr>
          <p:cNvSpPr/>
          <p:nvPr/>
        </p:nvSpPr>
        <p:spPr>
          <a:xfrm>
            <a:off x="2583809" y="83890"/>
            <a:ext cx="812054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FFFF00"/>
                </a:solidFill>
              </a:rPr>
              <a:t>ФНГ (</a:t>
            </a:r>
            <a:r>
              <a:rPr lang="ru-RU" sz="2800" b="1" dirty="0" err="1">
                <a:solidFill>
                  <a:srgbClr val="FFFF00"/>
                </a:solidFill>
              </a:rPr>
              <a:t>фокальна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нодулярна</a:t>
            </a:r>
            <a:r>
              <a:rPr lang="ru-RU" sz="2800" b="1" dirty="0">
                <a:solidFill>
                  <a:srgbClr val="FFFF00"/>
                </a:solidFill>
              </a:rPr>
              <a:t>     </a:t>
            </a:r>
            <a:r>
              <a:rPr lang="ru-RU" sz="2800" b="1" dirty="0" err="1">
                <a:solidFill>
                  <a:srgbClr val="FFFF00"/>
                </a:solidFill>
              </a:rPr>
              <a:t>гіперплазія</a:t>
            </a:r>
            <a:r>
              <a:rPr lang="ru-RU" sz="2800" b="1" dirty="0">
                <a:solidFill>
                  <a:srgbClr val="FFFF00"/>
                </a:solidFill>
              </a:rPr>
              <a:t>)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9BC1A96-A5A6-45C6-B265-1D6EFC95EB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393" y="607110"/>
            <a:ext cx="11174136" cy="5603549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D13FD38-736C-4242-9DFD-215BA729C420}"/>
              </a:ext>
            </a:extLst>
          </p:cNvPr>
          <p:cNvSpPr/>
          <p:nvPr/>
        </p:nvSpPr>
        <p:spPr>
          <a:xfrm>
            <a:off x="192946" y="6198988"/>
            <a:ext cx="1117413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Центрально </a:t>
            </a:r>
            <a:r>
              <a:rPr lang="ru-RU" dirty="0" err="1"/>
              <a:t>розташований</a:t>
            </a:r>
            <a:r>
              <a:rPr lang="ru-RU" dirty="0"/>
              <a:t> </a:t>
            </a:r>
            <a:r>
              <a:rPr lang="ru-RU" dirty="0" err="1"/>
              <a:t>рубець</a:t>
            </a:r>
            <a:r>
              <a:rPr lang="ru-RU" dirty="0"/>
              <a:t> </a:t>
            </a:r>
            <a:r>
              <a:rPr lang="ru-RU" dirty="0" err="1"/>
              <a:t>поступово</a:t>
            </a:r>
            <a:r>
              <a:rPr lang="ru-RU" dirty="0"/>
              <a:t> </a:t>
            </a:r>
            <a:r>
              <a:rPr lang="ru-RU" dirty="0" err="1"/>
              <a:t>накопичує</a:t>
            </a:r>
            <a:r>
              <a:rPr lang="ru-RU" dirty="0"/>
              <a:t> контраст.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37609157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31388" y="112148"/>
            <a:ext cx="5986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err="1">
                <a:solidFill>
                  <a:srgbClr val="FFFF00"/>
                </a:solidFill>
              </a:rPr>
              <a:t>Гепатоцелюлярний</a:t>
            </a:r>
            <a:r>
              <a:rPr lang="ru-RU" sz="2400" dirty="0">
                <a:solidFill>
                  <a:srgbClr val="FFFF00"/>
                </a:solidFill>
              </a:rPr>
              <a:t> рак.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9344" y="396817"/>
            <a:ext cx="578832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dirty="0"/>
              <a:t>Перша по </a:t>
            </a:r>
            <a:r>
              <a:rPr lang="ru-RU" dirty="0" err="1"/>
              <a:t>частоті</a:t>
            </a:r>
            <a:r>
              <a:rPr lang="ru-RU" dirty="0"/>
              <a:t> </a:t>
            </a:r>
            <a:r>
              <a:rPr lang="ru-RU" dirty="0" err="1"/>
              <a:t>ураження</a:t>
            </a:r>
            <a:r>
              <a:rPr lang="ru-RU" dirty="0"/>
              <a:t> </a:t>
            </a:r>
            <a:r>
              <a:rPr lang="ru-RU" dirty="0" err="1"/>
              <a:t>первинно</a:t>
            </a:r>
            <a:r>
              <a:rPr lang="ru-RU" dirty="0"/>
              <a:t> </a:t>
            </a:r>
            <a:r>
              <a:rPr lang="ru-RU" dirty="0" err="1"/>
              <a:t>злоякісна</a:t>
            </a:r>
            <a:r>
              <a:rPr lang="ru-RU" dirty="0"/>
              <a:t> </a:t>
            </a:r>
            <a:r>
              <a:rPr lang="ru-RU" dirty="0" err="1"/>
              <a:t>пухлина</a:t>
            </a:r>
            <a:r>
              <a:rPr lang="ru-RU" dirty="0"/>
              <a:t> </a:t>
            </a:r>
            <a:r>
              <a:rPr lang="ru-RU" dirty="0" err="1"/>
              <a:t>печінки</a:t>
            </a:r>
            <a:r>
              <a:rPr lang="ru-RU" dirty="0"/>
              <a:t> (80-90%).</a:t>
            </a:r>
          </a:p>
          <a:p>
            <a:pPr>
              <a:buFont typeface="Arial" pitchFamily="34" charset="0"/>
              <a:buChar char="•"/>
            </a:pPr>
            <a:r>
              <a:rPr lang="ru-RU" dirty="0" err="1"/>
              <a:t>Співвідношення</a:t>
            </a:r>
            <a:r>
              <a:rPr lang="ru-RU" dirty="0"/>
              <a:t> </a:t>
            </a:r>
            <a:r>
              <a:rPr lang="ru-RU" dirty="0" err="1"/>
              <a:t>поразок</a:t>
            </a:r>
            <a:r>
              <a:rPr lang="ru-RU" dirty="0"/>
              <a:t> </a:t>
            </a:r>
            <a:r>
              <a:rPr lang="ru-RU" dirty="0" err="1"/>
              <a:t>чоловіків</a:t>
            </a:r>
            <a:r>
              <a:rPr lang="ru-RU" dirty="0"/>
              <a:t> і </a:t>
            </a:r>
            <a:r>
              <a:rPr lang="ru-RU" dirty="0" err="1"/>
              <a:t>жінок</a:t>
            </a:r>
            <a:r>
              <a:rPr lang="ru-RU" dirty="0"/>
              <a:t> 8: 1.</a:t>
            </a:r>
          </a:p>
          <a:p>
            <a:pPr>
              <a:buFont typeface="Arial" pitchFamily="34" charset="0"/>
              <a:buChar char="•"/>
            </a:pPr>
            <a:r>
              <a:rPr lang="ru-RU" dirty="0"/>
              <a:t>У 60-90% </a:t>
            </a:r>
            <a:r>
              <a:rPr lang="ru-RU" dirty="0" err="1"/>
              <a:t>розвивається</a:t>
            </a:r>
            <a:r>
              <a:rPr lang="ru-RU" dirty="0"/>
              <a:t> на </a:t>
            </a:r>
            <a:r>
              <a:rPr lang="ru-RU" dirty="0" err="1"/>
              <a:t>тлі</a:t>
            </a:r>
            <a:r>
              <a:rPr lang="ru-RU" dirty="0"/>
              <a:t> </a:t>
            </a:r>
            <a:r>
              <a:rPr lang="ru-RU" dirty="0" err="1"/>
              <a:t>цирозу</a:t>
            </a:r>
            <a:r>
              <a:rPr lang="ru-RU" dirty="0"/>
              <a:t>, але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з'явитися</a:t>
            </a:r>
            <a:r>
              <a:rPr lang="ru-RU" dirty="0"/>
              <a:t> і </a:t>
            </a:r>
            <a:r>
              <a:rPr lang="ru-RU" dirty="0" err="1"/>
              <a:t>первинно</a:t>
            </a:r>
            <a:r>
              <a:rPr lang="ru-RU" dirty="0"/>
              <a:t>.</a:t>
            </a:r>
          </a:p>
          <a:p>
            <a:pPr>
              <a:buFont typeface="Arial" pitchFamily="34" charset="0"/>
              <a:buChar char="•"/>
            </a:pPr>
            <a:r>
              <a:rPr lang="ru-RU" dirty="0" err="1"/>
              <a:t>Найчастіше</a:t>
            </a:r>
            <a:r>
              <a:rPr lang="ru-RU" dirty="0"/>
              <a:t> </a:t>
            </a:r>
            <a:r>
              <a:rPr lang="ru-RU" dirty="0" err="1"/>
              <a:t>з'являється</a:t>
            </a:r>
            <a:r>
              <a:rPr lang="ru-RU" dirty="0"/>
              <a:t> </a:t>
            </a:r>
            <a:r>
              <a:rPr lang="ru-RU" dirty="0" err="1"/>
              <a:t>стадійно</a:t>
            </a:r>
            <a:r>
              <a:rPr lang="ru-RU" dirty="0"/>
              <a:t>: </a:t>
            </a:r>
            <a:r>
              <a:rPr lang="ru-RU" dirty="0" err="1"/>
              <a:t>регенераторний</a:t>
            </a:r>
            <a:r>
              <a:rPr lang="ru-RU" dirty="0"/>
              <a:t> </a:t>
            </a:r>
            <a:r>
              <a:rPr lang="ru-RU" dirty="0" err="1"/>
              <a:t>вузол</a:t>
            </a:r>
            <a:r>
              <a:rPr lang="ru-RU" dirty="0"/>
              <a:t> - </a:t>
            </a:r>
            <a:r>
              <a:rPr lang="ru-RU" dirty="0" err="1"/>
              <a:t>диспластичний</a:t>
            </a:r>
            <a:r>
              <a:rPr lang="ru-RU" dirty="0"/>
              <a:t> </a:t>
            </a:r>
            <a:r>
              <a:rPr lang="ru-RU" dirty="0" err="1"/>
              <a:t>вузол</a:t>
            </a:r>
            <a:r>
              <a:rPr lang="ru-RU" dirty="0"/>
              <a:t> </a:t>
            </a:r>
            <a:r>
              <a:rPr lang="ru-RU" dirty="0" err="1"/>
              <a:t>ранній</a:t>
            </a:r>
            <a:r>
              <a:rPr lang="ru-RU" dirty="0"/>
              <a:t> </a:t>
            </a:r>
            <a:r>
              <a:rPr lang="ru-RU" dirty="0" err="1"/>
              <a:t>стадії</a:t>
            </a:r>
            <a:r>
              <a:rPr lang="ru-RU" dirty="0"/>
              <a:t> - </a:t>
            </a:r>
            <a:r>
              <a:rPr lang="ru-RU" dirty="0" err="1"/>
              <a:t>диспластичний</a:t>
            </a:r>
            <a:r>
              <a:rPr lang="ru-RU" dirty="0"/>
              <a:t> </a:t>
            </a:r>
            <a:r>
              <a:rPr lang="ru-RU" dirty="0" err="1"/>
              <a:t>вузол</a:t>
            </a:r>
            <a:r>
              <a:rPr lang="ru-RU" dirty="0"/>
              <a:t> </a:t>
            </a:r>
            <a:r>
              <a:rPr lang="ru-RU" dirty="0" err="1"/>
              <a:t>пізній</a:t>
            </a:r>
            <a:r>
              <a:rPr lang="ru-RU" dirty="0"/>
              <a:t> </a:t>
            </a:r>
            <a:r>
              <a:rPr lang="ru-RU" dirty="0" err="1"/>
              <a:t>стадії</a:t>
            </a:r>
            <a:r>
              <a:rPr lang="ru-RU" dirty="0"/>
              <a:t> - </a:t>
            </a:r>
            <a:r>
              <a:rPr lang="ru-RU" dirty="0" err="1"/>
              <a:t>диспластичний</a:t>
            </a:r>
            <a:r>
              <a:rPr lang="ru-RU" dirty="0"/>
              <a:t> </a:t>
            </a:r>
            <a:r>
              <a:rPr lang="ru-RU" dirty="0" err="1"/>
              <a:t>вузол</a:t>
            </a:r>
            <a:r>
              <a:rPr lang="ru-RU" dirty="0"/>
              <a:t> з </a:t>
            </a:r>
            <a:r>
              <a:rPr lang="ru-RU" dirty="0" err="1"/>
              <a:t>вогнищем</a:t>
            </a:r>
            <a:r>
              <a:rPr lang="ru-RU" dirty="0"/>
              <a:t> ГЦК - </a:t>
            </a:r>
            <a:r>
              <a:rPr lang="ru-RU" dirty="0" err="1"/>
              <a:t>дрібна</a:t>
            </a:r>
            <a:r>
              <a:rPr lang="ru-RU" dirty="0"/>
              <a:t> ГЦК - велика ГЦК.</a:t>
            </a:r>
          </a:p>
          <a:p>
            <a:pPr>
              <a:buFont typeface="Arial" pitchFamily="34" charset="0"/>
              <a:buChar char="•"/>
            </a:pPr>
            <a:r>
              <a:rPr lang="ru-RU" dirty="0"/>
              <a:t>При </a:t>
            </a:r>
            <a:r>
              <a:rPr lang="ru-RU" dirty="0" err="1"/>
              <a:t>клінічному</a:t>
            </a:r>
            <a:r>
              <a:rPr lang="ru-RU" dirty="0"/>
              <a:t> </a:t>
            </a:r>
            <a:r>
              <a:rPr lang="ru-RU" dirty="0" err="1"/>
              <a:t>огляді</a:t>
            </a:r>
            <a:r>
              <a:rPr lang="ru-RU" dirty="0"/>
              <a:t> </a:t>
            </a:r>
            <a:r>
              <a:rPr lang="ru-RU" dirty="0" err="1"/>
              <a:t>виявляють</a:t>
            </a:r>
            <a:r>
              <a:rPr lang="ru-RU" dirty="0"/>
              <a:t> </a:t>
            </a:r>
            <a:r>
              <a:rPr lang="ru-RU" dirty="0" err="1"/>
              <a:t>збільшення</a:t>
            </a:r>
            <a:r>
              <a:rPr lang="ru-RU" dirty="0"/>
              <a:t> і </a:t>
            </a:r>
            <a:r>
              <a:rPr lang="ru-RU" dirty="0" err="1"/>
              <a:t>ущільнення</a:t>
            </a:r>
            <a:r>
              <a:rPr lang="ru-RU" dirty="0"/>
              <a:t> </a:t>
            </a:r>
            <a:r>
              <a:rPr lang="ru-RU" dirty="0" err="1"/>
              <a:t>печінки</a:t>
            </a:r>
            <a:r>
              <a:rPr lang="ru-RU" dirty="0"/>
              <a:t>, асцит, </a:t>
            </a:r>
            <a:r>
              <a:rPr lang="ru-RU" dirty="0" err="1"/>
              <a:t>жовтяницю</a:t>
            </a:r>
            <a:r>
              <a:rPr lang="ru-RU" dirty="0"/>
              <a:t>.</a:t>
            </a:r>
          </a:p>
          <a:p>
            <a:pPr>
              <a:buFont typeface="Arial" pitchFamily="34" charset="0"/>
              <a:buChar char="•"/>
            </a:pPr>
            <a:r>
              <a:rPr lang="ru-RU" dirty="0" err="1"/>
              <a:t>дрібні</a:t>
            </a:r>
            <a:r>
              <a:rPr lang="ru-RU" dirty="0"/>
              <a:t> ГЦК: </a:t>
            </a:r>
            <a:r>
              <a:rPr lang="ru-RU" dirty="0" err="1"/>
              <a:t>поодинокі</a:t>
            </a:r>
            <a:r>
              <a:rPr lang="ru-RU" dirty="0"/>
              <a:t> </a:t>
            </a:r>
            <a:r>
              <a:rPr lang="ru-RU" dirty="0" err="1"/>
              <a:t>вузлові</a:t>
            </a:r>
            <a:r>
              <a:rPr lang="ru-RU" dirty="0"/>
              <a:t>, </a:t>
            </a:r>
            <a:r>
              <a:rPr lang="ru-RU" dirty="0" err="1"/>
              <a:t>вузлові</a:t>
            </a:r>
            <a:r>
              <a:rPr lang="ru-RU" dirty="0"/>
              <a:t> з </a:t>
            </a:r>
            <a:r>
              <a:rPr lang="ru-RU" dirty="0" err="1"/>
              <a:t>вневузловими</a:t>
            </a:r>
            <a:r>
              <a:rPr lang="ru-RU" dirty="0"/>
              <a:t> </a:t>
            </a:r>
            <a:r>
              <a:rPr lang="ru-RU" dirty="0" err="1"/>
              <a:t>зростанням</a:t>
            </a:r>
            <a:r>
              <a:rPr lang="ru-RU" dirty="0"/>
              <a:t>, </a:t>
            </a:r>
            <a:r>
              <a:rPr lang="ru-RU" dirty="0" err="1"/>
              <a:t>зливні</a:t>
            </a:r>
            <a:r>
              <a:rPr lang="ru-RU" dirty="0"/>
              <a:t> </a:t>
            </a:r>
            <a:r>
              <a:rPr lang="ru-RU" dirty="0" err="1"/>
              <a:t>багатовузлові</a:t>
            </a:r>
            <a:r>
              <a:rPr lang="ru-RU" dirty="0"/>
              <a:t>, </a:t>
            </a:r>
            <a:r>
              <a:rPr lang="ru-RU" dirty="0" err="1"/>
              <a:t>слабкообмежені</a:t>
            </a:r>
            <a:r>
              <a:rPr lang="ru-RU" dirty="0"/>
              <a:t> </a:t>
            </a:r>
            <a:r>
              <a:rPr lang="ru-RU" dirty="0" err="1"/>
              <a:t>вузлові</a:t>
            </a:r>
            <a:r>
              <a:rPr lang="ru-RU" dirty="0"/>
              <a:t>.</a:t>
            </a:r>
          </a:p>
          <a:p>
            <a:pPr>
              <a:buFont typeface="Arial" pitchFamily="34" charset="0"/>
              <a:buChar char="•"/>
            </a:pPr>
            <a:r>
              <a:rPr lang="ru-RU" dirty="0"/>
              <a:t>  </a:t>
            </a:r>
            <a:r>
              <a:rPr lang="ru-RU" dirty="0" err="1"/>
              <a:t>великі</a:t>
            </a:r>
            <a:r>
              <a:rPr lang="ru-RU" dirty="0"/>
              <a:t> ГЦК: </a:t>
            </a:r>
            <a:r>
              <a:rPr lang="ru-RU" dirty="0" err="1"/>
              <a:t>експансивновузлові</a:t>
            </a:r>
            <a:r>
              <a:rPr lang="ru-RU" dirty="0"/>
              <a:t>, </a:t>
            </a:r>
            <a:r>
              <a:rPr lang="ru-RU" dirty="0" err="1"/>
              <a:t>інфільтруючі</a:t>
            </a:r>
            <a:r>
              <a:rPr lang="ru-RU" dirty="0"/>
              <a:t> і </a:t>
            </a:r>
            <a:r>
              <a:rPr lang="ru-RU" dirty="0" err="1"/>
              <a:t>дифузні</a:t>
            </a:r>
            <a:r>
              <a:rPr lang="ru-RU" dirty="0"/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74456" y="5279368"/>
            <a:ext cx="60902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РГ </a:t>
            </a:r>
            <a:r>
              <a:rPr lang="ru-RU" dirty="0" err="1">
                <a:solidFill>
                  <a:srgbClr val="FFFF00"/>
                </a:solidFill>
              </a:rPr>
              <a:t>ангіографія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/>
              <a:t>– в </a:t>
            </a:r>
            <a:r>
              <a:rPr lang="ru-RU" dirty="0" err="1"/>
              <a:t>вузлах</a:t>
            </a:r>
            <a:r>
              <a:rPr lang="ru-RU" dirty="0"/>
              <a:t> ГЦК </a:t>
            </a:r>
            <a:r>
              <a:rPr lang="ru-RU" dirty="0" err="1"/>
              <a:t>численні</a:t>
            </a:r>
            <a:r>
              <a:rPr lang="ru-RU" dirty="0"/>
              <a:t> хаотично </a:t>
            </a:r>
            <a:r>
              <a:rPr lang="ru-RU" dirty="0" err="1"/>
              <a:t>розташовані</a:t>
            </a:r>
            <a:r>
              <a:rPr lang="ru-RU" dirty="0"/>
              <a:t> </a:t>
            </a:r>
            <a:r>
              <a:rPr lang="ru-RU" dirty="0" err="1"/>
              <a:t>артерії</a:t>
            </a:r>
            <a:r>
              <a:rPr lang="ru-RU" dirty="0"/>
              <a:t> з </a:t>
            </a:r>
            <a:r>
              <a:rPr lang="ru-RU" dirty="0" err="1"/>
              <a:t>нерівномірним</a:t>
            </a:r>
            <a:r>
              <a:rPr lang="ru-RU" dirty="0"/>
              <a:t> </a:t>
            </a:r>
            <a:r>
              <a:rPr lang="ru-RU" dirty="0" err="1"/>
              <a:t>просвітом</a:t>
            </a:r>
            <a:r>
              <a:rPr lang="ru-RU" dirty="0"/>
              <a:t>, </a:t>
            </a:r>
            <a:r>
              <a:rPr lang="ru-RU" dirty="0" err="1"/>
              <a:t>місцями</a:t>
            </a:r>
            <a:r>
              <a:rPr lang="ru-RU" dirty="0"/>
              <a:t> </a:t>
            </a:r>
            <a:r>
              <a:rPr lang="ru-RU" dirty="0" err="1"/>
              <a:t>обірвані</a:t>
            </a:r>
            <a:r>
              <a:rPr lang="ru-RU" dirty="0"/>
              <a:t>. </a:t>
            </a:r>
            <a:r>
              <a:rPr lang="ru-RU" dirty="0" err="1"/>
              <a:t>Можуть</a:t>
            </a:r>
            <a:r>
              <a:rPr lang="ru-RU" dirty="0"/>
              <a:t> бути </a:t>
            </a:r>
            <a:r>
              <a:rPr lang="ru-RU" dirty="0" err="1"/>
              <a:t>неправильної</a:t>
            </a:r>
            <a:r>
              <a:rPr lang="ru-RU" dirty="0"/>
              <a:t> </a:t>
            </a:r>
            <a:r>
              <a:rPr lang="ru-RU" dirty="0" err="1"/>
              <a:t>форми</a:t>
            </a:r>
            <a:r>
              <a:rPr lang="ru-RU" dirty="0"/>
              <a:t> «</a:t>
            </a:r>
            <a:r>
              <a:rPr lang="ru-RU" dirty="0" err="1"/>
              <a:t>кров'яні</a:t>
            </a:r>
            <a:r>
              <a:rPr lang="ru-RU" dirty="0"/>
              <a:t> озера».</a:t>
            </a:r>
          </a:p>
        </p:txBody>
      </p:sp>
      <p:pic>
        <p:nvPicPr>
          <p:cNvPr id="81922" name="Picture 2" descr="C:\Users\Дом\Desktop\работа Юля\медин\моя практика\hirurg_2015_09_06_ris2т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86548" y="2879038"/>
            <a:ext cx="3802437" cy="304731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7522233" y="5905935"/>
            <a:ext cx="3752491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200" dirty="0" err="1"/>
              <a:t>Целіакографія</a:t>
            </a:r>
            <a:r>
              <a:rPr lang="ru-RU" sz="1200" dirty="0"/>
              <a:t>. </a:t>
            </a:r>
            <a:r>
              <a:rPr lang="ru-RU" sz="1200" dirty="0" err="1"/>
              <a:t>Ангіографія</a:t>
            </a:r>
            <a:r>
              <a:rPr lang="ru-RU" sz="1200" dirty="0"/>
              <a:t> </a:t>
            </a:r>
            <a:r>
              <a:rPr lang="ru-RU" sz="1200" dirty="0" err="1"/>
              <a:t>правої</a:t>
            </a:r>
            <a:r>
              <a:rPr lang="ru-RU" sz="1200" dirty="0"/>
              <a:t> </a:t>
            </a:r>
            <a:r>
              <a:rPr lang="ru-RU" sz="1200" dirty="0" err="1"/>
              <a:t>печінкової</a:t>
            </a:r>
            <a:r>
              <a:rPr lang="ru-RU" sz="1200" dirty="0"/>
              <a:t> </a:t>
            </a:r>
            <a:r>
              <a:rPr lang="ru-RU" sz="1200" dirty="0" err="1"/>
              <a:t>артерії</a:t>
            </a:r>
            <a:r>
              <a:rPr lang="ru-RU" sz="1200" dirty="0"/>
              <a:t>. У </a:t>
            </a:r>
            <a:r>
              <a:rPr lang="ru-RU" sz="1200" dirty="0" err="1"/>
              <a:t>проекції</a:t>
            </a:r>
            <a:r>
              <a:rPr lang="ru-RU" sz="1200" dirty="0"/>
              <a:t> 5-6-7 </a:t>
            </a:r>
            <a:r>
              <a:rPr lang="ru-RU" sz="1200" dirty="0" err="1"/>
              <a:t>сегм</a:t>
            </a:r>
            <a:r>
              <a:rPr lang="ru-RU" sz="1200" dirty="0"/>
              <a:t>. </a:t>
            </a:r>
            <a:r>
              <a:rPr lang="ru-RU" sz="1200" dirty="0" err="1"/>
              <a:t>печінки</a:t>
            </a:r>
            <a:r>
              <a:rPr lang="ru-RU" sz="1200" dirty="0"/>
              <a:t> </a:t>
            </a:r>
            <a:r>
              <a:rPr lang="ru-RU" sz="1200" dirty="0" err="1"/>
              <a:t>визначається</a:t>
            </a:r>
            <a:r>
              <a:rPr lang="ru-RU" sz="1200" dirty="0"/>
              <a:t> </a:t>
            </a:r>
            <a:r>
              <a:rPr lang="ru-RU" sz="1200" dirty="0" err="1"/>
              <a:t>патологічне</a:t>
            </a:r>
            <a:r>
              <a:rPr lang="ru-RU" sz="1200" dirty="0"/>
              <a:t> </a:t>
            </a:r>
            <a:r>
              <a:rPr lang="ru-RU" sz="1200" dirty="0" err="1"/>
              <a:t>гіперваскулярне</a:t>
            </a:r>
            <a:r>
              <a:rPr lang="ru-RU" sz="1200" dirty="0"/>
              <a:t> </a:t>
            </a:r>
            <a:r>
              <a:rPr lang="ru-RU" sz="1200" dirty="0" err="1"/>
              <a:t>утворення</a:t>
            </a:r>
            <a:r>
              <a:rPr lang="ru-RU" sz="1200" dirty="0"/>
              <a:t>, </a:t>
            </a:r>
            <a:r>
              <a:rPr lang="ru-RU" sz="1200" dirty="0" err="1"/>
              <a:t>що</a:t>
            </a:r>
            <a:r>
              <a:rPr lang="ru-RU" sz="1200" dirty="0"/>
              <a:t> </a:t>
            </a:r>
            <a:r>
              <a:rPr lang="ru-RU" sz="1200" dirty="0" err="1"/>
              <a:t>містить</a:t>
            </a:r>
            <a:r>
              <a:rPr lang="ru-RU" sz="1200" dirty="0"/>
              <a:t> </a:t>
            </a:r>
            <a:r>
              <a:rPr lang="ru-RU" sz="1200" dirty="0" err="1"/>
              <a:t>пухлинні</a:t>
            </a:r>
            <a:r>
              <a:rPr lang="ru-RU" sz="1200" dirty="0"/>
              <a:t> </a:t>
            </a:r>
            <a:r>
              <a:rPr lang="ru-RU" sz="1200" dirty="0" err="1"/>
              <a:t>судини</a:t>
            </a:r>
            <a:r>
              <a:rPr lang="ru-RU" sz="1200" dirty="0"/>
              <a:t>.</a:t>
            </a:r>
          </a:p>
        </p:txBody>
      </p:sp>
      <p:pic>
        <p:nvPicPr>
          <p:cNvPr id="81924" name="Picture 4" descr="Картинки по запросу гепатоцеллюлярная карцинома узи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7927976" y="237195"/>
            <a:ext cx="3372629" cy="25262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60787" y="181159"/>
            <a:ext cx="59004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>
                <a:solidFill>
                  <a:srgbClr val="FFFF00"/>
                </a:solidFill>
              </a:rPr>
              <a:t>Гепатоцелюлярный</a:t>
            </a:r>
            <a:r>
              <a:rPr lang="ru-RU" dirty="0">
                <a:solidFill>
                  <a:srgbClr val="FFFF00"/>
                </a:solidFill>
              </a:rPr>
              <a:t> рак.</a:t>
            </a:r>
          </a:p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302589" y="810885"/>
            <a:ext cx="985503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    При УЗД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виявити</a:t>
            </a:r>
            <a:r>
              <a:rPr lang="ru-RU" dirty="0"/>
              <a:t> </a:t>
            </a:r>
            <a:r>
              <a:rPr lang="ru-RU" dirty="0" err="1"/>
              <a:t>вузол</a:t>
            </a:r>
            <a:r>
              <a:rPr lang="ru-RU" dirty="0"/>
              <a:t> ГЦК </a:t>
            </a:r>
            <a:r>
              <a:rPr lang="ru-RU" dirty="0" err="1"/>
              <a:t>розміром</a:t>
            </a:r>
            <a:r>
              <a:rPr lang="ru-RU" dirty="0"/>
              <a:t> </a:t>
            </a:r>
            <a:r>
              <a:rPr lang="ru-RU" dirty="0" err="1">
                <a:solidFill>
                  <a:srgbClr val="FFFF00"/>
                </a:solidFill>
              </a:rPr>
              <a:t>більше</a:t>
            </a:r>
            <a:r>
              <a:rPr lang="ru-RU" dirty="0">
                <a:solidFill>
                  <a:srgbClr val="FFFF00"/>
                </a:solidFill>
              </a:rPr>
              <a:t> 10мм</a:t>
            </a:r>
            <a:r>
              <a:rPr lang="ru-RU" dirty="0"/>
              <a:t> . </a:t>
            </a:r>
          </a:p>
          <a:p>
            <a:r>
              <a:rPr lang="ru-RU" dirty="0"/>
              <a:t>УЗД картина </a:t>
            </a:r>
            <a:r>
              <a:rPr lang="ru-RU" dirty="0" err="1"/>
              <a:t>первинної</a:t>
            </a:r>
            <a:r>
              <a:rPr lang="ru-RU" dirty="0"/>
              <a:t> ГЦК і МТС практично </a:t>
            </a:r>
            <a:r>
              <a:rPr lang="ru-RU" dirty="0" err="1"/>
              <a:t>однакова</a:t>
            </a:r>
            <a:r>
              <a:rPr lang="ru-RU" dirty="0"/>
              <a:t>, особливо, при </a:t>
            </a:r>
            <a:r>
              <a:rPr lang="ru-RU" dirty="0" err="1"/>
              <a:t>множинному</a:t>
            </a:r>
            <a:r>
              <a:rPr lang="ru-RU" dirty="0"/>
              <a:t> </a:t>
            </a:r>
            <a:r>
              <a:rPr lang="ru-RU" dirty="0" err="1"/>
              <a:t>ураженні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       </a:t>
            </a:r>
            <a:r>
              <a:rPr lang="ru-RU" dirty="0" err="1"/>
              <a:t>Вузли</a:t>
            </a:r>
            <a:r>
              <a:rPr lang="ru-RU" dirty="0"/>
              <a:t> ГЦК </a:t>
            </a:r>
            <a:r>
              <a:rPr lang="ru-RU" dirty="0" err="1"/>
              <a:t>можуть</a:t>
            </a:r>
            <a:r>
              <a:rPr lang="ru-RU" dirty="0"/>
              <a:t> бути </a:t>
            </a:r>
            <a:r>
              <a:rPr lang="ru-RU" dirty="0" err="1"/>
              <a:t>зі</a:t>
            </a:r>
            <a:r>
              <a:rPr lang="ru-RU" dirty="0"/>
              <a:t> </a:t>
            </a:r>
            <a:r>
              <a:rPr lang="ru-RU" dirty="0" err="1"/>
              <a:t>зниженою</a:t>
            </a:r>
            <a:r>
              <a:rPr lang="ru-RU" dirty="0"/>
              <a:t>, </a:t>
            </a:r>
            <a:r>
              <a:rPr lang="ru-RU" dirty="0" err="1"/>
              <a:t>підвищеною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змішаною</a:t>
            </a:r>
            <a:r>
              <a:rPr lang="ru-RU" dirty="0"/>
              <a:t> </a:t>
            </a:r>
            <a:r>
              <a:rPr lang="ru-RU" dirty="0" err="1"/>
              <a:t>ехогенністю</a:t>
            </a:r>
            <a:r>
              <a:rPr lang="ru-RU" dirty="0"/>
              <a:t> з </a:t>
            </a:r>
            <a:r>
              <a:rPr lang="ru-RU" dirty="0" err="1"/>
              <a:t>нечіткими</a:t>
            </a:r>
            <a:r>
              <a:rPr lang="ru-RU" dirty="0"/>
              <a:t> контурами. </a:t>
            </a:r>
            <a:r>
              <a:rPr lang="ru-RU" dirty="0" err="1"/>
              <a:t>Можуть</a:t>
            </a:r>
            <a:r>
              <a:rPr lang="ru-RU" dirty="0"/>
              <a:t> бути </a:t>
            </a:r>
            <a:r>
              <a:rPr lang="ru-RU" dirty="0" err="1"/>
              <a:t>анехогенними</a:t>
            </a:r>
            <a:r>
              <a:rPr lang="ru-RU" dirty="0"/>
              <a:t> зонами некрозу. </a:t>
            </a:r>
            <a:r>
              <a:rPr lang="ru-RU" dirty="0" err="1"/>
              <a:t>Заключний</a:t>
            </a:r>
            <a:r>
              <a:rPr lang="ru-RU" dirty="0"/>
              <a:t> </a:t>
            </a:r>
            <a:r>
              <a:rPr lang="ru-RU" dirty="0" err="1"/>
              <a:t>діагноз</a:t>
            </a:r>
            <a:r>
              <a:rPr lang="ru-RU" dirty="0"/>
              <a:t> </a:t>
            </a:r>
            <a:r>
              <a:rPr lang="ru-RU" dirty="0" err="1"/>
              <a:t>встановлюється</a:t>
            </a:r>
            <a:r>
              <a:rPr lang="ru-RU" dirty="0"/>
              <a:t> </a:t>
            </a:r>
            <a:r>
              <a:rPr lang="ru-RU" dirty="0" err="1"/>
              <a:t>тільки</a:t>
            </a:r>
            <a:r>
              <a:rPr lang="ru-RU" dirty="0"/>
              <a:t> на </a:t>
            </a:r>
            <a:r>
              <a:rPr lang="ru-RU" dirty="0" err="1"/>
              <a:t>підставі</a:t>
            </a:r>
            <a:r>
              <a:rPr lang="ru-RU" dirty="0"/>
              <a:t> </a:t>
            </a:r>
            <a:r>
              <a:rPr lang="ru-RU" dirty="0" err="1"/>
              <a:t>даних</a:t>
            </a:r>
            <a:r>
              <a:rPr lang="ru-RU" dirty="0"/>
              <a:t> </a:t>
            </a:r>
            <a:r>
              <a:rPr lang="ru-RU" dirty="0" err="1"/>
              <a:t>пункційної</a:t>
            </a:r>
            <a:r>
              <a:rPr lang="ru-RU" dirty="0"/>
              <a:t> </a:t>
            </a:r>
            <a:r>
              <a:rPr lang="ru-RU" dirty="0" err="1"/>
              <a:t>біопсії</a:t>
            </a:r>
            <a:r>
              <a:rPr lang="ru-RU" dirty="0"/>
              <a:t>.</a:t>
            </a:r>
          </a:p>
        </p:txBody>
      </p:sp>
      <p:pic>
        <p:nvPicPr>
          <p:cNvPr id="82946" name="Picture 2" descr="Картинки по запросу гепатоцеллюлярная карцинома уз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54422" y="2925792"/>
            <a:ext cx="7372351" cy="3733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8411" y="0"/>
            <a:ext cx="653882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err="1">
                <a:solidFill>
                  <a:srgbClr val="FFFF00"/>
                </a:solidFill>
              </a:rPr>
              <a:t>Гепатоцелюлярний</a:t>
            </a:r>
            <a:r>
              <a:rPr lang="ru-RU" sz="2400" dirty="0">
                <a:solidFill>
                  <a:srgbClr val="FFFF00"/>
                </a:solidFill>
              </a:rPr>
              <a:t> рак.</a:t>
            </a:r>
          </a:p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98410" y="671695"/>
            <a:ext cx="4942935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КТ – </a:t>
            </a:r>
            <a:r>
              <a:rPr lang="ru-RU" dirty="0" err="1"/>
              <a:t>утворення</a:t>
            </a:r>
            <a:r>
              <a:rPr lang="ru-RU" dirty="0"/>
              <a:t> </a:t>
            </a:r>
            <a:r>
              <a:rPr lang="ru-RU" dirty="0" err="1"/>
              <a:t>неправильної</a:t>
            </a:r>
            <a:r>
              <a:rPr lang="ru-RU" dirty="0"/>
              <a:t> </a:t>
            </a:r>
            <a:r>
              <a:rPr lang="ru-RU" dirty="0" err="1"/>
              <a:t>форми</a:t>
            </a:r>
            <a:r>
              <a:rPr lang="ru-RU" dirty="0"/>
              <a:t> з </a:t>
            </a:r>
            <a:r>
              <a:rPr lang="ru-RU" dirty="0" err="1"/>
              <a:t>нечіткими</a:t>
            </a:r>
            <a:r>
              <a:rPr lang="ru-RU" dirty="0"/>
              <a:t> контурами, </a:t>
            </a:r>
            <a:r>
              <a:rPr lang="ru-RU" dirty="0" err="1"/>
              <a:t>переважно</a:t>
            </a:r>
            <a:r>
              <a:rPr lang="ru-RU" dirty="0"/>
              <a:t>, </a:t>
            </a:r>
            <a:r>
              <a:rPr lang="ru-RU" dirty="0" err="1"/>
              <a:t>низької</a:t>
            </a:r>
            <a:r>
              <a:rPr lang="ru-RU" dirty="0"/>
              <a:t> </a:t>
            </a:r>
            <a:r>
              <a:rPr lang="ru-RU" dirty="0" err="1"/>
              <a:t>щільності</a:t>
            </a:r>
            <a:r>
              <a:rPr lang="ru-RU" dirty="0"/>
              <a:t> </a:t>
            </a:r>
            <a:r>
              <a:rPr lang="ru-RU" dirty="0" err="1"/>
              <a:t>неоднорідної</a:t>
            </a:r>
            <a:r>
              <a:rPr lang="ru-RU" dirty="0"/>
              <a:t> </a:t>
            </a:r>
            <a:r>
              <a:rPr lang="ru-RU" dirty="0" err="1"/>
              <a:t>структури</a:t>
            </a:r>
            <a:r>
              <a:rPr lang="ru-RU" dirty="0"/>
              <a:t>, </a:t>
            </a:r>
            <a:r>
              <a:rPr lang="ru-RU" dirty="0" err="1"/>
              <a:t>обумовленої</a:t>
            </a:r>
            <a:r>
              <a:rPr lang="ru-RU" dirty="0"/>
              <a:t> некрозами і </a:t>
            </a:r>
            <a:r>
              <a:rPr lang="ru-RU" dirty="0" err="1"/>
              <a:t>крововиливами</a:t>
            </a:r>
            <a:r>
              <a:rPr lang="ru-RU" dirty="0"/>
              <a:t>.</a:t>
            </a:r>
          </a:p>
          <a:p>
            <a:endParaRPr lang="ru-RU" u="sng" dirty="0"/>
          </a:p>
          <a:p>
            <a:r>
              <a:rPr lang="ru-RU" u="sng" dirty="0"/>
              <a:t>При в/в </a:t>
            </a:r>
            <a:r>
              <a:rPr lang="ru-RU" u="sng" dirty="0" err="1"/>
              <a:t>контрастуванні</a:t>
            </a:r>
            <a:r>
              <a:rPr lang="ru-RU" u="sng" dirty="0"/>
              <a:t> </a:t>
            </a:r>
            <a:r>
              <a:rPr lang="ru-RU" dirty="0" err="1"/>
              <a:t>швидке</a:t>
            </a:r>
            <a:r>
              <a:rPr lang="ru-RU" dirty="0"/>
              <a:t> </a:t>
            </a:r>
            <a:r>
              <a:rPr lang="ru-RU" dirty="0" err="1"/>
              <a:t>накопичення</a:t>
            </a:r>
            <a:r>
              <a:rPr lang="ru-RU" dirty="0"/>
              <a:t> контрасту </a:t>
            </a:r>
            <a:r>
              <a:rPr lang="ru-RU" dirty="0" err="1"/>
              <a:t>вже</a:t>
            </a:r>
            <a:r>
              <a:rPr lang="ru-RU" dirty="0"/>
              <a:t> в </a:t>
            </a:r>
            <a:r>
              <a:rPr lang="ru-RU" dirty="0" err="1"/>
              <a:t>артеріальну</a:t>
            </a:r>
            <a:r>
              <a:rPr lang="ru-RU" dirty="0"/>
              <a:t> фазу. Тромбоз вен </a:t>
            </a:r>
            <a:r>
              <a:rPr lang="ru-RU" dirty="0" err="1"/>
              <a:t>портальної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 (в 40% </a:t>
            </a:r>
            <a:r>
              <a:rPr lang="ru-RU" dirty="0" err="1"/>
              <a:t>випадків</a:t>
            </a:r>
            <a:r>
              <a:rPr lang="ru-RU" dirty="0"/>
              <a:t>) </a:t>
            </a:r>
            <a:r>
              <a:rPr lang="ru-RU" dirty="0" err="1"/>
              <a:t>викликаний</a:t>
            </a:r>
            <a:r>
              <a:rPr lang="ru-RU" dirty="0"/>
              <a:t> прямою </a:t>
            </a:r>
            <a:r>
              <a:rPr lang="ru-RU" dirty="0" err="1"/>
              <a:t>інвазією</a:t>
            </a:r>
            <a:r>
              <a:rPr lang="ru-RU" dirty="0"/>
              <a:t> </a:t>
            </a:r>
            <a:r>
              <a:rPr lang="ru-RU" dirty="0" err="1"/>
              <a:t>пухлини</a:t>
            </a:r>
            <a:r>
              <a:rPr lang="ru-RU" dirty="0"/>
              <a:t>. Контраст </a:t>
            </a:r>
            <a:r>
              <a:rPr lang="ru-RU" dirty="0" err="1"/>
              <a:t>внаслідок</a:t>
            </a:r>
            <a:r>
              <a:rPr lang="ru-RU" dirty="0"/>
              <a:t> </a:t>
            </a:r>
            <a:r>
              <a:rPr lang="ru-RU" dirty="0" err="1"/>
              <a:t>такої</a:t>
            </a:r>
            <a:r>
              <a:rPr lang="ru-RU" dirty="0"/>
              <a:t> </a:t>
            </a:r>
            <a:r>
              <a:rPr lang="ru-RU" dirty="0" err="1"/>
              <a:t>патологічної</a:t>
            </a:r>
            <a:r>
              <a:rPr lang="ru-RU" dirty="0"/>
              <a:t> </a:t>
            </a:r>
            <a:r>
              <a:rPr lang="ru-RU" dirty="0" err="1"/>
              <a:t>васкуляризації</a:t>
            </a:r>
            <a:r>
              <a:rPr lang="ru-RU" dirty="0"/>
              <a:t> </a:t>
            </a:r>
            <a:r>
              <a:rPr lang="ru-RU" dirty="0" err="1"/>
              <a:t>накопичується</a:t>
            </a:r>
            <a:r>
              <a:rPr lang="ru-RU" dirty="0"/>
              <a:t> </a:t>
            </a:r>
            <a:r>
              <a:rPr lang="ru-RU" dirty="0" err="1"/>
              <a:t>нерівномірно</a:t>
            </a:r>
            <a:r>
              <a:rPr lang="ru-RU" dirty="0"/>
              <a:t>.</a:t>
            </a:r>
          </a:p>
          <a:p>
            <a:r>
              <a:rPr lang="ru-RU" dirty="0" err="1"/>
              <a:t>Пухлинні</a:t>
            </a:r>
            <a:r>
              <a:rPr lang="ru-RU" dirty="0"/>
              <a:t> </a:t>
            </a:r>
            <a:r>
              <a:rPr lang="ru-RU" dirty="0" err="1"/>
              <a:t>артеріо-портальні</a:t>
            </a:r>
            <a:r>
              <a:rPr lang="ru-RU" dirty="0"/>
              <a:t> </a:t>
            </a:r>
            <a:r>
              <a:rPr lang="ru-RU" dirty="0" err="1"/>
              <a:t>шунти</a:t>
            </a:r>
            <a:r>
              <a:rPr lang="ru-RU" dirty="0"/>
              <a:t> </a:t>
            </a:r>
            <a:r>
              <a:rPr lang="ru-RU" dirty="0" err="1"/>
              <a:t>дають</a:t>
            </a:r>
            <a:r>
              <a:rPr lang="ru-RU" dirty="0"/>
              <a:t> </a:t>
            </a:r>
            <a:r>
              <a:rPr lang="ru-RU" dirty="0" err="1"/>
              <a:t>раннє</a:t>
            </a:r>
            <a:r>
              <a:rPr lang="ru-RU" dirty="0"/>
              <a:t> </a:t>
            </a:r>
            <a:r>
              <a:rPr lang="ru-RU" dirty="0" err="1"/>
              <a:t>посилення</a:t>
            </a:r>
            <a:r>
              <a:rPr lang="ru-RU" dirty="0"/>
              <a:t> </a:t>
            </a:r>
            <a:r>
              <a:rPr lang="ru-RU" dirty="0" err="1"/>
              <a:t>внутрішньопечінкових</a:t>
            </a:r>
            <a:r>
              <a:rPr lang="ru-RU" dirty="0"/>
              <a:t> </a:t>
            </a:r>
            <a:r>
              <a:rPr lang="ru-RU" dirty="0" err="1"/>
              <a:t>портальних</a:t>
            </a:r>
            <a:r>
              <a:rPr lang="ru-RU" dirty="0"/>
              <a:t> </a:t>
            </a:r>
            <a:r>
              <a:rPr lang="ru-RU" dirty="0" err="1"/>
              <a:t>гілок</a:t>
            </a:r>
            <a:r>
              <a:rPr lang="ru-RU" dirty="0"/>
              <a:t> </a:t>
            </a:r>
            <a:r>
              <a:rPr lang="ru-RU" dirty="0" err="1"/>
              <a:t>ще</a:t>
            </a:r>
            <a:r>
              <a:rPr lang="ru-RU" dirty="0"/>
              <a:t> в </a:t>
            </a:r>
            <a:r>
              <a:rPr lang="ru-RU" dirty="0" err="1"/>
              <a:t>артеріальну</a:t>
            </a:r>
            <a:r>
              <a:rPr lang="ru-RU" dirty="0"/>
              <a:t> фазу. </a:t>
            </a:r>
            <a:r>
              <a:rPr lang="ru-RU" dirty="0" err="1"/>
              <a:t>Швидке</a:t>
            </a:r>
            <a:r>
              <a:rPr lang="ru-RU" dirty="0"/>
              <a:t> "</a:t>
            </a:r>
            <a:r>
              <a:rPr lang="ru-RU" dirty="0" err="1"/>
              <a:t>вимивання</a:t>
            </a:r>
            <a:r>
              <a:rPr lang="ru-RU" dirty="0"/>
              <a:t>," </a:t>
            </a:r>
            <a:r>
              <a:rPr lang="ru-RU" dirty="0" err="1"/>
              <a:t>що</a:t>
            </a:r>
            <a:r>
              <a:rPr lang="ru-RU" dirty="0"/>
              <a:t> приводить до </a:t>
            </a:r>
            <a:r>
              <a:rPr lang="ru-RU" dirty="0" err="1"/>
              <a:t>гіпоінтенсівності</a:t>
            </a:r>
            <a:r>
              <a:rPr lang="ru-RU" dirty="0"/>
              <a:t> </a:t>
            </a:r>
            <a:r>
              <a:rPr lang="ru-RU" dirty="0" err="1"/>
              <a:t>пухлини</a:t>
            </a:r>
            <a:r>
              <a:rPr lang="ru-RU" dirty="0"/>
              <a:t>, </a:t>
            </a:r>
            <a:r>
              <a:rPr lang="ru-RU" dirty="0" err="1"/>
              <a:t>відносно</a:t>
            </a:r>
            <a:r>
              <a:rPr lang="ru-RU" dirty="0"/>
              <a:t> </a:t>
            </a:r>
            <a:r>
              <a:rPr lang="ru-RU" dirty="0" err="1"/>
              <a:t>незміненому</a:t>
            </a:r>
            <a:r>
              <a:rPr lang="ru-RU" dirty="0"/>
              <a:t> </a:t>
            </a:r>
            <a:r>
              <a:rPr lang="ru-RU" dirty="0" err="1"/>
              <a:t>вигляді</a:t>
            </a:r>
            <a:r>
              <a:rPr lang="ru-RU" dirty="0"/>
              <a:t> </a:t>
            </a:r>
            <a:r>
              <a:rPr lang="ru-RU" dirty="0" err="1"/>
              <a:t>тканини</a:t>
            </a:r>
            <a:r>
              <a:rPr lang="ru-RU" dirty="0"/>
              <a:t> </a:t>
            </a:r>
            <a:r>
              <a:rPr lang="ru-RU" dirty="0" err="1"/>
              <a:t>печінки</a:t>
            </a:r>
            <a:r>
              <a:rPr lang="ru-RU" dirty="0"/>
              <a:t> (</a:t>
            </a:r>
            <a:r>
              <a:rPr lang="ru-RU" dirty="0" err="1"/>
              <a:t>специфічність</a:t>
            </a:r>
            <a:r>
              <a:rPr lang="ru-RU" dirty="0"/>
              <a:t> </a:t>
            </a:r>
            <a:r>
              <a:rPr lang="ru-RU" dirty="0" err="1"/>
              <a:t>ознаки</a:t>
            </a:r>
            <a:r>
              <a:rPr lang="ru-RU" dirty="0"/>
              <a:t> 96%) </a:t>
            </a:r>
            <a:r>
              <a:rPr lang="ru-RU" dirty="0" err="1"/>
              <a:t>оскільки</a:t>
            </a:r>
            <a:r>
              <a:rPr lang="ru-RU" dirty="0"/>
              <a:t> ГЦК </a:t>
            </a:r>
            <a:r>
              <a:rPr lang="ru-RU" dirty="0" err="1"/>
              <a:t>кровопостачається</a:t>
            </a:r>
            <a:r>
              <a:rPr lang="ru-RU" dirty="0"/>
              <a:t> </a:t>
            </a:r>
            <a:r>
              <a:rPr lang="ru-RU" dirty="0" err="1"/>
              <a:t>переважно</a:t>
            </a:r>
            <a:r>
              <a:rPr lang="ru-RU" dirty="0"/>
              <a:t> з </a:t>
            </a:r>
            <a:r>
              <a:rPr lang="ru-RU" dirty="0" err="1"/>
              <a:t>печінкової</a:t>
            </a:r>
            <a:r>
              <a:rPr lang="ru-RU" dirty="0"/>
              <a:t> </a:t>
            </a:r>
            <a:r>
              <a:rPr lang="ru-RU" dirty="0" err="1"/>
              <a:t>артерії</a:t>
            </a:r>
            <a:r>
              <a:rPr lang="ru-RU" dirty="0"/>
              <a:t>, а не </a:t>
            </a:r>
            <a:r>
              <a:rPr lang="ru-RU" dirty="0" err="1"/>
              <a:t>ворітної</a:t>
            </a:r>
            <a:r>
              <a:rPr lang="ru-RU" dirty="0"/>
              <a:t> </a:t>
            </a:r>
            <a:r>
              <a:rPr lang="ru-RU" dirty="0" err="1"/>
              <a:t>вени</a:t>
            </a:r>
            <a:r>
              <a:rPr lang="ru-RU" dirty="0"/>
              <a:t> </a:t>
            </a:r>
            <a:r>
              <a:rPr lang="ru-RU" dirty="0" err="1"/>
              <a:t>кільцеподібне</a:t>
            </a:r>
            <a:r>
              <a:rPr lang="ru-RU" dirty="0"/>
              <a:t> </a:t>
            </a:r>
            <a:r>
              <a:rPr lang="ru-RU" dirty="0" err="1"/>
              <a:t>контрастне</a:t>
            </a:r>
            <a:r>
              <a:rPr lang="ru-RU" dirty="0"/>
              <a:t> </a:t>
            </a:r>
            <a:r>
              <a:rPr lang="ru-RU" dirty="0" err="1"/>
              <a:t>посилення</a:t>
            </a:r>
            <a:r>
              <a:rPr lang="ru-RU" dirty="0"/>
              <a:t> (за </a:t>
            </a:r>
            <a:r>
              <a:rPr lang="ru-RU" dirty="0" err="1"/>
              <a:t>рахунок</a:t>
            </a:r>
            <a:r>
              <a:rPr lang="ru-RU" dirty="0"/>
              <a:t> </a:t>
            </a:r>
            <a:r>
              <a:rPr lang="ru-RU" dirty="0" err="1"/>
              <a:t>капсули</a:t>
            </a:r>
            <a:r>
              <a:rPr lang="ru-RU" dirty="0"/>
              <a:t>)</a:t>
            </a:r>
          </a:p>
        </p:txBody>
      </p:sp>
      <p:pic>
        <p:nvPicPr>
          <p:cNvPr id="83974" name="Picture 6" descr="На четырехфазной КТ продемонcтрирована типичная картина гепатоцелюлярного рака. На фоне нерезко выраженых цирротических изменений в виде гетерогенности структуры и неровности контуров печени визуализуется крупное (более 2 см) образование, изоденсное в нативную фазу. В артериальную фазу оно демонстрирует гетерогенное накопление контраста (выше чем паренхима печени). Структура мозаичная, в центре образования участок пониженной плотности - вероятно, центральный некроз. Вокруг образования гиперденсный ободок, выраженый в портовенозную фазу. В отсроченной фазу образование гиподенсно по отношению к окружающей паренхиме печени."/>
          <p:cNvPicPr>
            <a:picLocks noChangeAspect="1" noChangeArrowheads="1"/>
          </p:cNvPicPr>
          <p:nvPr/>
        </p:nvPicPr>
        <p:blipFill>
          <a:blip r:embed="rId2">
            <a:lum bright="-10000" contrast="64000"/>
          </a:blip>
          <a:srcRect/>
          <a:stretch>
            <a:fillRect/>
          </a:stretch>
        </p:blipFill>
        <p:spPr bwMode="auto">
          <a:xfrm>
            <a:off x="6047119" y="0"/>
            <a:ext cx="5279367" cy="4590754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5641678" y="4611233"/>
            <a:ext cx="6254151" cy="203132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400" dirty="0"/>
              <a:t>На </a:t>
            </a:r>
            <a:r>
              <a:rPr lang="ru-RU" sz="1400" dirty="0" err="1"/>
              <a:t>чотирьохфазній</a:t>
            </a:r>
            <a:r>
              <a:rPr lang="ru-RU" sz="1400" dirty="0"/>
              <a:t> КТ </a:t>
            </a:r>
            <a:r>
              <a:rPr lang="ru-RU" sz="1400" dirty="0" err="1"/>
              <a:t>продемон</a:t>
            </a:r>
            <a:r>
              <a:rPr lang="en-US" sz="1400" dirty="0"/>
              <a:t>c</a:t>
            </a:r>
            <a:r>
              <a:rPr lang="ru-RU" sz="1400" dirty="0" err="1"/>
              <a:t>трірована</a:t>
            </a:r>
            <a:r>
              <a:rPr lang="ru-RU" sz="1400" dirty="0"/>
              <a:t> </a:t>
            </a:r>
            <a:r>
              <a:rPr lang="ru-RU" sz="1400" dirty="0" err="1"/>
              <a:t>типова</a:t>
            </a:r>
            <a:r>
              <a:rPr lang="ru-RU" sz="1400" dirty="0"/>
              <a:t> картина ГЦК. На </a:t>
            </a:r>
            <a:r>
              <a:rPr lang="ru-RU" sz="1400" dirty="0" err="1"/>
              <a:t>фоні</a:t>
            </a:r>
            <a:r>
              <a:rPr lang="ru-RU" sz="1400" dirty="0"/>
              <a:t> </a:t>
            </a:r>
            <a:r>
              <a:rPr lang="ru-RU" sz="1400" dirty="0" err="1"/>
              <a:t>різко</a:t>
            </a:r>
            <a:r>
              <a:rPr lang="ru-RU" sz="1400" dirty="0"/>
              <a:t> </a:t>
            </a:r>
            <a:r>
              <a:rPr lang="ru-RU" sz="1400" dirty="0" err="1"/>
              <a:t>виражених</a:t>
            </a:r>
            <a:r>
              <a:rPr lang="ru-RU" sz="1400" dirty="0"/>
              <a:t> </a:t>
            </a:r>
            <a:r>
              <a:rPr lang="ru-RU" sz="1400" dirty="0" err="1"/>
              <a:t>циротичних</a:t>
            </a:r>
            <a:r>
              <a:rPr lang="ru-RU" sz="1400" dirty="0"/>
              <a:t> </a:t>
            </a:r>
            <a:r>
              <a:rPr lang="ru-RU" sz="1400" dirty="0" err="1"/>
              <a:t>змін</a:t>
            </a:r>
            <a:r>
              <a:rPr lang="ru-RU" sz="1400" dirty="0"/>
              <a:t> у </a:t>
            </a:r>
            <a:r>
              <a:rPr lang="ru-RU" sz="1400" dirty="0" err="1"/>
              <a:t>вигляді</a:t>
            </a:r>
            <a:r>
              <a:rPr lang="ru-RU" sz="1400" dirty="0"/>
              <a:t> </a:t>
            </a:r>
            <a:r>
              <a:rPr lang="ru-RU" sz="1400" dirty="0" err="1"/>
              <a:t>гетерогенності</a:t>
            </a:r>
            <a:r>
              <a:rPr lang="ru-RU" sz="1400" dirty="0"/>
              <a:t> </a:t>
            </a:r>
            <a:r>
              <a:rPr lang="ru-RU" sz="1400" dirty="0" err="1"/>
              <a:t>структури</a:t>
            </a:r>
            <a:r>
              <a:rPr lang="ru-RU" sz="1400" dirty="0"/>
              <a:t> та </a:t>
            </a:r>
            <a:r>
              <a:rPr lang="ru-RU" sz="1400" dirty="0" err="1"/>
              <a:t>нерівності</a:t>
            </a:r>
            <a:r>
              <a:rPr lang="ru-RU" sz="1400" dirty="0"/>
              <a:t> </a:t>
            </a:r>
            <a:r>
              <a:rPr lang="ru-RU" sz="1400" dirty="0" err="1"/>
              <a:t>контурів</a:t>
            </a:r>
            <a:r>
              <a:rPr lang="ru-RU" sz="1400" dirty="0"/>
              <a:t> </a:t>
            </a:r>
            <a:r>
              <a:rPr lang="ru-RU" sz="1400" dirty="0" err="1"/>
              <a:t>печінки</a:t>
            </a:r>
            <a:r>
              <a:rPr lang="ru-RU" sz="1400" dirty="0"/>
              <a:t> </a:t>
            </a:r>
            <a:r>
              <a:rPr lang="ru-RU" sz="1400" dirty="0" err="1"/>
              <a:t>візуалізуется</a:t>
            </a:r>
            <a:r>
              <a:rPr lang="ru-RU" sz="1400" dirty="0"/>
              <a:t> </a:t>
            </a:r>
            <a:r>
              <a:rPr lang="ru-RU" sz="1400" dirty="0" err="1"/>
              <a:t>велике</a:t>
            </a:r>
            <a:r>
              <a:rPr lang="ru-RU" sz="1400" dirty="0"/>
              <a:t> (</a:t>
            </a:r>
            <a:r>
              <a:rPr lang="ru-RU" sz="1400" dirty="0" err="1"/>
              <a:t>більше</a:t>
            </a:r>
            <a:r>
              <a:rPr lang="ru-RU" sz="1400" dirty="0"/>
              <a:t> 2 см) </a:t>
            </a:r>
            <a:r>
              <a:rPr lang="ru-RU" sz="1400" dirty="0" err="1"/>
              <a:t>Утворення</a:t>
            </a:r>
            <a:r>
              <a:rPr lang="ru-RU" sz="1400" dirty="0"/>
              <a:t>, </a:t>
            </a:r>
            <a:r>
              <a:rPr lang="ru-RU" sz="1400" dirty="0" err="1"/>
              <a:t>ізоденсне</a:t>
            </a:r>
            <a:r>
              <a:rPr lang="ru-RU" sz="1400" dirty="0"/>
              <a:t>  в </a:t>
            </a:r>
            <a:r>
              <a:rPr lang="ru-RU" sz="1400" dirty="0" err="1">
                <a:solidFill>
                  <a:srgbClr val="FFFF00"/>
                </a:solidFill>
              </a:rPr>
              <a:t>нативну</a:t>
            </a:r>
            <a:r>
              <a:rPr lang="ru-RU" sz="1400" dirty="0">
                <a:solidFill>
                  <a:srgbClr val="FFFF00"/>
                </a:solidFill>
              </a:rPr>
              <a:t> фазу</a:t>
            </a:r>
            <a:r>
              <a:rPr lang="ru-RU" sz="1400" dirty="0"/>
              <a:t>. В </a:t>
            </a:r>
            <a:r>
              <a:rPr lang="ru-RU" sz="1400" dirty="0" err="1">
                <a:solidFill>
                  <a:srgbClr val="FFFF00"/>
                </a:solidFill>
              </a:rPr>
              <a:t>артеріальну</a:t>
            </a:r>
            <a:r>
              <a:rPr lang="ru-RU" sz="1400" dirty="0">
                <a:solidFill>
                  <a:srgbClr val="FFFF00"/>
                </a:solidFill>
              </a:rPr>
              <a:t> фазу </a:t>
            </a:r>
            <a:r>
              <a:rPr lang="ru-RU" sz="1400" dirty="0" err="1"/>
              <a:t>воно</a:t>
            </a:r>
            <a:r>
              <a:rPr lang="ru-RU" sz="1400" dirty="0"/>
              <a:t> </a:t>
            </a:r>
            <a:r>
              <a:rPr lang="ru-RU" sz="1400" dirty="0" err="1"/>
              <a:t>демонструє</a:t>
            </a:r>
            <a:r>
              <a:rPr lang="ru-RU" sz="1400" dirty="0"/>
              <a:t> </a:t>
            </a:r>
            <a:r>
              <a:rPr lang="ru-RU" sz="1400" dirty="0" err="1"/>
              <a:t>гетерогенне</a:t>
            </a:r>
            <a:r>
              <a:rPr lang="ru-RU" sz="1400" dirty="0"/>
              <a:t> </a:t>
            </a:r>
            <a:r>
              <a:rPr lang="ru-RU" sz="1400" dirty="0" err="1"/>
              <a:t>накопичення</a:t>
            </a:r>
            <a:r>
              <a:rPr lang="ru-RU" sz="1400" dirty="0"/>
              <a:t> контрасту (</a:t>
            </a:r>
            <a:r>
              <a:rPr lang="ru-RU" sz="1400" dirty="0" err="1"/>
              <a:t>вище</a:t>
            </a:r>
            <a:r>
              <a:rPr lang="ru-RU" sz="1400" dirty="0"/>
              <a:t> </a:t>
            </a:r>
            <a:r>
              <a:rPr lang="ru-RU" sz="1400" dirty="0" err="1"/>
              <a:t>ніж</a:t>
            </a:r>
            <a:r>
              <a:rPr lang="ru-RU" sz="1400" dirty="0"/>
              <a:t> </a:t>
            </a:r>
            <a:r>
              <a:rPr lang="ru-RU" sz="1400" dirty="0" err="1"/>
              <a:t>паренхіма</a:t>
            </a:r>
            <a:r>
              <a:rPr lang="ru-RU" sz="1400" dirty="0"/>
              <a:t> </a:t>
            </a:r>
            <a:r>
              <a:rPr lang="ru-RU" sz="1400" dirty="0" err="1"/>
              <a:t>печінки</a:t>
            </a:r>
            <a:r>
              <a:rPr lang="ru-RU" sz="1400" dirty="0"/>
              <a:t>). Структура </a:t>
            </a:r>
            <a:r>
              <a:rPr lang="ru-RU" sz="1400" dirty="0" err="1"/>
              <a:t>мозаїчна</a:t>
            </a:r>
            <a:r>
              <a:rPr lang="ru-RU" sz="1400" dirty="0"/>
              <a:t>, в </a:t>
            </a:r>
            <a:r>
              <a:rPr lang="ru-RU" sz="1400" dirty="0" err="1"/>
              <a:t>центрі</a:t>
            </a:r>
            <a:r>
              <a:rPr lang="ru-RU" sz="1400" dirty="0"/>
              <a:t> </a:t>
            </a:r>
            <a:r>
              <a:rPr lang="ru-RU" sz="1400" dirty="0" err="1"/>
              <a:t>утворення</a:t>
            </a:r>
            <a:r>
              <a:rPr lang="ru-RU" sz="1400" dirty="0"/>
              <a:t> </a:t>
            </a:r>
            <a:r>
              <a:rPr lang="ru-RU" sz="1400" dirty="0" err="1"/>
              <a:t>ділянку</a:t>
            </a:r>
            <a:r>
              <a:rPr lang="ru-RU" sz="1400" dirty="0"/>
              <a:t> </a:t>
            </a:r>
            <a:r>
              <a:rPr lang="ru-RU" sz="1400" dirty="0" err="1"/>
              <a:t>зниженої</a:t>
            </a:r>
            <a:r>
              <a:rPr lang="ru-RU" sz="1400" dirty="0"/>
              <a:t> </a:t>
            </a:r>
            <a:r>
              <a:rPr lang="ru-RU" sz="1400" dirty="0" err="1"/>
              <a:t>щільності</a:t>
            </a:r>
            <a:r>
              <a:rPr lang="ru-RU" sz="1400" dirty="0"/>
              <a:t> - </a:t>
            </a:r>
            <a:r>
              <a:rPr lang="ru-RU" sz="1400" dirty="0" err="1"/>
              <a:t>вірогідно</a:t>
            </a:r>
            <a:r>
              <a:rPr lang="ru-RU" sz="1400" dirty="0"/>
              <a:t>, </a:t>
            </a:r>
            <a:r>
              <a:rPr lang="ru-RU" sz="1400" dirty="0" err="1"/>
              <a:t>центральний</a:t>
            </a:r>
            <a:r>
              <a:rPr lang="ru-RU" sz="1400" dirty="0"/>
              <a:t> некроз. </a:t>
            </a:r>
            <a:r>
              <a:rPr lang="ru-RU" sz="1400" dirty="0" err="1"/>
              <a:t>Навколо</a:t>
            </a:r>
            <a:r>
              <a:rPr lang="ru-RU" sz="1400" dirty="0"/>
              <a:t> </a:t>
            </a:r>
            <a:r>
              <a:rPr lang="ru-RU" sz="1400" dirty="0" err="1"/>
              <a:t>утворення</a:t>
            </a:r>
            <a:r>
              <a:rPr lang="ru-RU" sz="1400" dirty="0"/>
              <a:t> </a:t>
            </a:r>
            <a:r>
              <a:rPr lang="ru-RU" sz="1400" dirty="0" err="1"/>
              <a:t>гіперденсний</a:t>
            </a:r>
            <a:r>
              <a:rPr lang="ru-RU" sz="1400" dirty="0"/>
              <a:t> </a:t>
            </a:r>
            <a:r>
              <a:rPr lang="ru-RU" sz="1400" dirty="0" err="1"/>
              <a:t>обідок</a:t>
            </a:r>
            <a:r>
              <a:rPr lang="ru-RU" sz="1400" dirty="0"/>
              <a:t>, </a:t>
            </a:r>
            <a:r>
              <a:rPr lang="ru-RU" sz="1400" dirty="0" err="1"/>
              <a:t>виражений</a:t>
            </a:r>
            <a:r>
              <a:rPr lang="ru-RU" sz="1400" dirty="0"/>
              <a:t> в </a:t>
            </a:r>
            <a:r>
              <a:rPr lang="ru-RU" sz="1400" dirty="0" err="1">
                <a:solidFill>
                  <a:srgbClr val="FFFF00"/>
                </a:solidFill>
              </a:rPr>
              <a:t>портовенозну</a:t>
            </a:r>
            <a:r>
              <a:rPr lang="ru-RU" sz="1400" dirty="0">
                <a:solidFill>
                  <a:srgbClr val="FFFF00"/>
                </a:solidFill>
              </a:rPr>
              <a:t> фазу</a:t>
            </a:r>
            <a:r>
              <a:rPr lang="ru-RU" sz="1400" dirty="0"/>
              <a:t>. В </a:t>
            </a:r>
            <a:r>
              <a:rPr lang="ru-RU" sz="1400" dirty="0" err="1">
                <a:solidFill>
                  <a:srgbClr val="FFFF00"/>
                </a:solidFill>
              </a:rPr>
              <a:t>відстрочену</a:t>
            </a:r>
            <a:r>
              <a:rPr lang="ru-RU" sz="1400" dirty="0">
                <a:solidFill>
                  <a:srgbClr val="FFFF00"/>
                </a:solidFill>
              </a:rPr>
              <a:t> фазу </a:t>
            </a:r>
            <a:r>
              <a:rPr lang="ru-RU" sz="1400" dirty="0" err="1"/>
              <a:t>утворення</a:t>
            </a:r>
            <a:r>
              <a:rPr lang="ru-RU" sz="1400" dirty="0"/>
              <a:t> </a:t>
            </a:r>
            <a:r>
              <a:rPr lang="ru-RU" sz="1400" dirty="0" err="1"/>
              <a:t>гіподенсне</a:t>
            </a:r>
            <a:r>
              <a:rPr lang="ru-RU" sz="1400" dirty="0"/>
              <a:t> по </a:t>
            </a:r>
            <a:r>
              <a:rPr lang="ru-RU" sz="1400" dirty="0" err="1"/>
              <a:t>відношенню</a:t>
            </a:r>
            <a:r>
              <a:rPr lang="ru-RU" sz="1400" dirty="0"/>
              <a:t> до </a:t>
            </a:r>
            <a:r>
              <a:rPr lang="ru-RU" sz="1400" dirty="0" err="1"/>
              <a:t>навколишньої</a:t>
            </a:r>
            <a:r>
              <a:rPr lang="ru-RU" sz="1400" dirty="0"/>
              <a:t> </a:t>
            </a:r>
            <a:r>
              <a:rPr lang="ru-RU" sz="1400" dirty="0" err="1"/>
              <a:t>паренхіми</a:t>
            </a:r>
            <a:r>
              <a:rPr lang="ru-RU" sz="1400" dirty="0"/>
              <a:t> </a:t>
            </a:r>
            <a:r>
              <a:rPr lang="ru-RU" sz="1400" dirty="0" err="1"/>
              <a:t>печінки</a:t>
            </a:r>
            <a:r>
              <a:rPr lang="ru-RU" sz="1400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 descr="http://vmede.org/sait/content/Onkilogiya_ternova_2010/11_files/mb4_030.jpeg"/>
          <p:cNvPicPr>
            <a:picLocks noChangeAspect="1" noChangeArrowheads="1"/>
          </p:cNvPicPr>
          <p:nvPr/>
        </p:nvPicPr>
        <p:blipFill>
          <a:blip r:embed="rId2">
            <a:lum bright="-24000" contrast="40000"/>
          </a:blip>
          <a:srcRect/>
          <a:stretch>
            <a:fillRect/>
          </a:stretch>
        </p:blipFill>
        <p:spPr bwMode="auto">
          <a:xfrm>
            <a:off x="1535801" y="858391"/>
            <a:ext cx="8823211" cy="2730201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613143" y="3692106"/>
            <a:ext cx="85401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КТ. </a:t>
            </a:r>
            <a:r>
              <a:rPr lang="ru-RU" dirty="0" err="1"/>
              <a:t>Гепатоцелюлярний</a:t>
            </a:r>
            <a:r>
              <a:rPr lang="ru-RU" dirty="0"/>
              <a:t> рак (</a:t>
            </a:r>
            <a:r>
              <a:rPr lang="ru-RU" dirty="0" err="1"/>
              <a:t>стрілка</a:t>
            </a:r>
            <a:r>
              <a:rPr lang="ru-RU" dirty="0"/>
              <a:t>): а - в </a:t>
            </a:r>
            <a:r>
              <a:rPr lang="ru-RU" dirty="0" err="1"/>
              <a:t>паренхімі</a:t>
            </a:r>
            <a:r>
              <a:rPr lang="ru-RU" dirty="0"/>
              <a:t> </a:t>
            </a:r>
            <a:r>
              <a:rPr lang="ru-RU" dirty="0" err="1"/>
              <a:t>печінки</a:t>
            </a:r>
            <a:r>
              <a:rPr lang="ru-RU" dirty="0"/>
              <a:t> до </a:t>
            </a:r>
            <a:r>
              <a:rPr lang="ru-RU" dirty="0" err="1"/>
              <a:t>контрастування</a:t>
            </a:r>
            <a:r>
              <a:rPr lang="ru-RU" dirty="0"/>
              <a:t> видно область </a:t>
            </a:r>
            <a:r>
              <a:rPr lang="ru-RU" dirty="0" err="1"/>
              <a:t>зі</a:t>
            </a:r>
            <a:r>
              <a:rPr lang="ru-RU" dirty="0"/>
              <a:t> </a:t>
            </a:r>
            <a:r>
              <a:rPr lang="ru-RU" dirty="0" err="1"/>
              <a:t>зниженою</a:t>
            </a:r>
            <a:r>
              <a:rPr lang="ru-RU" dirty="0"/>
              <a:t> </a:t>
            </a:r>
            <a:r>
              <a:rPr lang="ru-RU" dirty="0" err="1"/>
              <a:t>щільністю</a:t>
            </a:r>
            <a:r>
              <a:rPr lang="ru-RU" dirty="0"/>
              <a:t>; б - в </a:t>
            </a:r>
            <a:r>
              <a:rPr lang="ru-RU" dirty="0" err="1"/>
              <a:t>артеріальну</a:t>
            </a:r>
            <a:r>
              <a:rPr lang="ru-RU" dirty="0"/>
              <a:t> фазу </a:t>
            </a:r>
            <a:r>
              <a:rPr lang="ru-RU" dirty="0" err="1"/>
              <a:t>відзначається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негомогенне</a:t>
            </a:r>
            <a:r>
              <a:rPr lang="ru-RU" dirty="0"/>
              <a:t> </a:t>
            </a:r>
            <a:r>
              <a:rPr lang="ru-RU" dirty="0" err="1"/>
              <a:t>контрастування</a:t>
            </a:r>
            <a:r>
              <a:rPr lang="ru-RU" dirty="0"/>
              <a:t>. </a:t>
            </a:r>
            <a:r>
              <a:rPr lang="ru-RU" dirty="0" err="1"/>
              <a:t>Контури</a:t>
            </a:r>
            <a:r>
              <a:rPr lang="ru-RU" dirty="0"/>
              <a:t> </a:t>
            </a:r>
            <a:r>
              <a:rPr lang="ru-RU" dirty="0" err="1"/>
              <a:t>пухлини</a:t>
            </a:r>
            <a:r>
              <a:rPr lang="ru-RU" dirty="0"/>
              <a:t> </a:t>
            </a:r>
            <a:r>
              <a:rPr lang="ru-RU" dirty="0" err="1"/>
              <a:t>бугристі</a:t>
            </a:r>
            <a:r>
              <a:rPr lang="ru-RU" dirty="0"/>
              <a:t>, </a:t>
            </a:r>
            <a:r>
              <a:rPr lang="ru-RU" dirty="0" err="1"/>
              <a:t>нечіткі</a:t>
            </a:r>
            <a:endParaRPr lang="ru-RU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5056" y="1276712"/>
            <a:ext cx="514134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МРТ</a:t>
            </a:r>
            <a:r>
              <a:rPr lang="ru-RU" dirty="0"/>
              <a:t>- </a:t>
            </a:r>
            <a:r>
              <a:rPr lang="ru-RU" dirty="0" err="1"/>
              <a:t>високий</a:t>
            </a:r>
            <a:r>
              <a:rPr lang="ru-RU" dirty="0"/>
              <a:t> сигнал на Т2-ВИ і  </a:t>
            </a:r>
            <a:r>
              <a:rPr lang="ru-RU" dirty="0" err="1"/>
              <a:t>відносно</a:t>
            </a:r>
            <a:r>
              <a:rPr lang="ru-RU" dirty="0"/>
              <a:t> </a:t>
            </a:r>
            <a:r>
              <a:rPr lang="ru-RU" dirty="0" err="1"/>
              <a:t>високий</a:t>
            </a:r>
            <a:r>
              <a:rPr lang="ru-RU" dirty="0"/>
              <a:t> на Т1-ВИ. </a:t>
            </a:r>
          </a:p>
          <a:p>
            <a:r>
              <a:rPr lang="ru-RU" dirty="0" err="1"/>
              <a:t>Навколо</a:t>
            </a:r>
            <a:r>
              <a:rPr lang="ru-RU" dirty="0"/>
              <a:t> </a:t>
            </a:r>
            <a:r>
              <a:rPr lang="ru-RU" dirty="0" err="1"/>
              <a:t>вузла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розвинутися</a:t>
            </a:r>
            <a:r>
              <a:rPr lang="ru-RU" dirty="0"/>
              <a:t> </a:t>
            </a:r>
            <a:r>
              <a:rPr lang="ru-RU" dirty="0" err="1"/>
              <a:t>фіброзна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жирова</a:t>
            </a:r>
            <a:r>
              <a:rPr lang="ru-RU" dirty="0"/>
              <a:t> </a:t>
            </a:r>
            <a:r>
              <a:rPr lang="ru-RU" dirty="0" err="1"/>
              <a:t>псевдокапсула</a:t>
            </a:r>
            <a:r>
              <a:rPr lang="ru-RU" dirty="0"/>
              <a:t> (</a:t>
            </a:r>
            <a:r>
              <a:rPr lang="ru-RU" dirty="0" err="1"/>
              <a:t>фіброзна</a:t>
            </a:r>
            <a:r>
              <a:rPr lang="ru-RU" dirty="0"/>
              <a:t> </a:t>
            </a:r>
            <a:r>
              <a:rPr lang="ru-RU" dirty="0" err="1"/>
              <a:t>дає</a:t>
            </a:r>
            <a:r>
              <a:rPr lang="ru-RU" dirty="0"/>
              <a:t> </a:t>
            </a:r>
            <a:r>
              <a:rPr lang="ru-RU" dirty="0" err="1"/>
              <a:t>низькоінтенсивний</a:t>
            </a:r>
            <a:r>
              <a:rPr lang="ru-RU" dirty="0"/>
              <a:t> сигнал на Т1ВИ, а </a:t>
            </a:r>
            <a:r>
              <a:rPr lang="ru-RU" dirty="0" err="1"/>
              <a:t>жирова</a:t>
            </a:r>
            <a:r>
              <a:rPr lang="ru-RU" dirty="0"/>
              <a:t> </a:t>
            </a:r>
            <a:r>
              <a:rPr lang="ru-RU" dirty="0" err="1"/>
              <a:t>високоінтенсивний</a:t>
            </a:r>
            <a:r>
              <a:rPr lang="ru-RU" dirty="0"/>
              <a:t>).</a:t>
            </a:r>
          </a:p>
          <a:p>
            <a:r>
              <a:rPr lang="ru-RU" dirty="0" err="1"/>
              <a:t>Мозаїчна</a:t>
            </a:r>
            <a:r>
              <a:rPr lang="ru-RU" dirty="0"/>
              <a:t> структура.</a:t>
            </a:r>
          </a:p>
          <a:p>
            <a:r>
              <a:rPr lang="ru-RU" dirty="0" err="1"/>
              <a:t>Тромби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підвищений</a:t>
            </a:r>
            <a:r>
              <a:rPr lang="ru-RU" dirty="0"/>
              <a:t> сигнал на </a:t>
            </a:r>
            <a:r>
              <a:rPr lang="ru-RU" dirty="0" err="1"/>
              <a:t>тлі</a:t>
            </a:r>
            <a:r>
              <a:rPr lang="ru-RU" dirty="0"/>
              <a:t> </a:t>
            </a:r>
            <a:r>
              <a:rPr lang="ru-RU" dirty="0" err="1"/>
              <a:t>відсутності</a:t>
            </a:r>
            <a:r>
              <a:rPr lang="ru-RU" dirty="0"/>
              <a:t> сигналу </a:t>
            </a:r>
            <a:r>
              <a:rPr lang="ru-RU" dirty="0" err="1"/>
              <a:t>від</a:t>
            </a:r>
            <a:r>
              <a:rPr lang="ru-RU" dirty="0"/>
              <a:t> потоку </a:t>
            </a:r>
            <a:r>
              <a:rPr lang="ru-RU" dirty="0" err="1"/>
              <a:t>крові</a:t>
            </a:r>
            <a:r>
              <a:rPr lang="ru-RU" dirty="0"/>
              <a:t>.</a:t>
            </a:r>
          </a:p>
          <a:p>
            <a:r>
              <a:rPr lang="ru-RU" dirty="0" err="1"/>
              <a:t>Звапніння</a:t>
            </a:r>
            <a:r>
              <a:rPr lang="ru-RU" dirty="0"/>
              <a:t> не </a:t>
            </a:r>
            <a:r>
              <a:rPr lang="ru-RU" dirty="0" err="1"/>
              <a:t>розпізнаються</a:t>
            </a:r>
            <a:r>
              <a:rPr lang="ru-RU" dirty="0"/>
              <a:t>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562045" y="310551"/>
            <a:ext cx="514134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err="1">
                <a:solidFill>
                  <a:srgbClr val="FFFF00"/>
                </a:solidFill>
              </a:rPr>
              <a:t>Гепатоцелюлярний</a:t>
            </a:r>
            <a:r>
              <a:rPr lang="ru-RU" sz="2400" dirty="0">
                <a:solidFill>
                  <a:srgbClr val="FFFF00"/>
                </a:solidFill>
              </a:rPr>
              <a:t> рак.</a:t>
            </a:r>
          </a:p>
          <a:p>
            <a:endParaRPr lang="ru-RU" dirty="0"/>
          </a:p>
        </p:txBody>
      </p:sp>
      <p:sp>
        <p:nvSpPr>
          <p:cNvPr id="84994" name="AutoShape 2" descr=" МРТ диагностика заболеваний печен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4996" name="Picture 4" descr="https://screenshotscdn.firefoxusercontent.com/images/3a1f7223-6fad-4417-bef9-9c8135977b2d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0210" y="1354349"/>
            <a:ext cx="6395919" cy="44878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FF0A437-96D5-4328-82A9-1572647CC5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6255"/>
            <a:ext cx="12192000" cy="5970715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3D91CD7-9163-4431-9101-A27AE7823E65}"/>
              </a:ext>
            </a:extLst>
          </p:cNvPr>
          <p:cNvSpPr/>
          <p:nvPr/>
        </p:nvSpPr>
        <p:spPr>
          <a:xfrm>
            <a:off x="2508308" y="83890"/>
            <a:ext cx="65518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err="1">
                <a:solidFill>
                  <a:srgbClr val="FFFF00"/>
                </a:solidFill>
              </a:rPr>
              <a:t>Гепатоцелюлярний</a:t>
            </a:r>
            <a:r>
              <a:rPr lang="ru-RU" sz="3600" dirty="0">
                <a:solidFill>
                  <a:srgbClr val="FFFF00"/>
                </a:solidFill>
              </a:rPr>
              <a:t> рак</a:t>
            </a:r>
            <a:endParaRPr lang="uk-UA" sz="3600" dirty="0"/>
          </a:p>
        </p:txBody>
      </p:sp>
    </p:spTree>
    <p:extLst>
      <p:ext uri="{BB962C8B-B14F-4D97-AF65-F5344CB8AC3E}">
        <p14:creationId xmlns:p14="http://schemas.microsoft.com/office/powerpoint/2010/main" val="308638376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08E2D56-F4B5-4C8C-9E31-92A28E3DC6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76321"/>
            <a:ext cx="12192000" cy="5480343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0A6CA29-E7E9-461C-90B6-50214809216C}"/>
              </a:ext>
            </a:extLst>
          </p:cNvPr>
          <p:cNvSpPr/>
          <p:nvPr/>
        </p:nvSpPr>
        <p:spPr>
          <a:xfrm>
            <a:off x="3095538" y="201336"/>
            <a:ext cx="59142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err="1">
                <a:solidFill>
                  <a:srgbClr val="FFFF00"/>
                </a:solidFill>
              </a:rPr>
              <a:t>Гепатоцелюлярний</a:t>
            </a:r>
            <a:r>
              <a:rPr lang="ru-RU" sz="3600" dirty="0">
                <a:solidFill>
                  <a:srgbClr val="FFFF00"/>
                </a:solidFill>
              </a:rPr>
              <a:t> рак</a:t>
            </a:r>
            <a:endParaRPr lang="uk-UA" sz="3600" dirty="0"/>
          </a:p>
        </p:txBody>
      </p:sp>
    </p:spTree>
    <p:extLst>
      <p:ext uri="{BB962C8B-B14F-4D97-AF65-F5344CB8AC3E}">
        <p14:creationId xmlns:p14="http://schemas.microsoft.com/office/powerpoint/2010/main" val="48652241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0A6CA29-E7E9-461C-90B6-50214809216C}"/>
              </a:ext>
            </a:extLst>
          </p:cNvPr>
          <p:cNvSpPr/>
          <p:nvPr/>
        </p:nvSpPr>
        <p:spPr>
          <a:xfrm>
            <a:off x="679508" y="201336"/>
            <a:ext cx="1105669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err="1">
                <a:solidFill>
                  <a:srgbClr val="FFFF00"/>
                </a:solidFill>
              </a:rPr>
              <a:t>Гепатоцелюлярний</a:t>
            </a:r>
            <a:r>
              <a:rPr lang="ru-RU" sz="3600" dirty="0">
                <a:solidFill>
                  <a:srgbClr val="FFFF00"/>
                </a:solidFill>
              </a:rPr>
              <a:t> рак, </a:t>
            </a:r>
            <a:r>
              <a:rPr lang="ru-RU" sz="3600" dirty="0" err="1">
                <a:solidFill>
                  <a:srgbClr val="FFFF00"/>
                </a:solidFill>
              </a:rPr>
              <a:t>ускладнений</a:t>
            </a:r>
            <a:r>
              <a:rPr lang="ru-RU" sz="3600" dirty="0">
                <a:solidFill>
                  <a:srgbClr val="FFFF00"/>
                </a:solidFill>
              </a:rPr>
              <a:t> тромбозом </a:t>
            </a:r>
            <a:r>
              <a:rPr lang="ru-RU" sz="3600" dirty="0" err="1">
                <a:solidFill>
                  <a:srgbClr val="FFFF00"/>
                </a:solidFill>
              </a:rPr>
              <a:t>нижньої</a:t>
            </a:r>
            <a:r>
              <a:rPr lang="ru-RU" sz="3600" dirty="0">
                <a:solidFill>
                  <a:srgbClr val="FFFF00"/>
                </a:solidFill>
              </a:rPr>
              <a:t> </a:t>
            </a:r>
            <a:r>
              <a:rPr lang="ru-RU" sz="3600" dirty="0" err="1">
                <a:solidFill>
                  <a:srgbClr val="FFFF00"/>
                </a:solidFill>
              </a:rPr>
              <a:t>порожнистої</a:t>
            </a:r>
            <a:r>
              <a:rPr lang="ru-RU" sz="3600" dirty="0">
                <a:solidFill>
                  <a:srgbClr val="FFFF00"/>
                </a:solidFill>
              </a:rPr>
              <a:t> вени </a:t>
            </a:r>
            <a:endParaRPr lang="uk-UA" sz="36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9CD4228-C9E8-45FC-ACA2-5C6E88F023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93172"/>
            <a:ext cx="12192000" cy="4928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95165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0A6CA29-E7E9-461C-90B6-50214809216C}"/>
              </a:ext>
            </a:extLst>
          </p:cNvPr>
          <p:cNvSpPr/>
          <p:nvPr/>
        </p:nvSpPr>
        <p:spPr>
          <a:xfrm>
            <a:off x="679508" y="201336"/>
            <a:ext cx="1105669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err="1">
                <a:solidFill>
                  <a:srgbClr val="FFFF00"/>
                </a:solidFill>
              </a:rPr>
              <a:t>Гепатоцелюлярний</a:t>
            </a:r>
            <a:r>
              <a:rPr lang="ru-RU" sz="3600" dirty="0">
                <a:solidFill>
                  <a:srgbClr val="FFFF00"/>
                </a:solidFill>
              </a:rPr>
              <a:t> рак, </a:t>
            </a:r>
            <a:r>
              <a:rPr lang="ru-RU" sz="3600" dirty="0" err="1">
                <a:solidFill>
                  <a:srgbClr val="FFFF00"/>
                </a:solidFill>
              </a:rPr>
              <a:t>ускладнений</a:t>
            </a:r>
            <a:r>
              <a:rPr lang="ru-RU" sz="3600" dirty="0">
                <a:solidFill>
                  <a:srgbClr val="FFFF00"/>
                </a:solidFill>
              </a:rPr>
              <a:t> тромбозом </a:t>
            </a:r>
            <a:r>
              <a:rPr lang="ru-RU" sz="3600" dirty="0" err="1">
                <a:solidFill>
                  <a:srgbClr val="FFFF00"/>
                </a:solidFill>
              </a:rPr>
              <a:t>нижньої</a:t>
            </a:r>
            <a:r>
              <a:rPr lang="ru-RU" sz="3600" dirty="0">
                <a:solidFill>
                  <a:srgbClr val="FFFF00"/>
                </a:solidFill>
              </a:rPr>
              <a:t> </a:t>
            </a:r>
            <a:r>
              <a:rPr lang="ru-RU" sz="3600" dirty="0" err="1">
                <a:solidFill>
                  <a:srgbClr val="FFFF00"/>
                </a:solidFill>
              </a:rPr>
              <a:t>порожнистої</a:t>
            </a:r>
            <a:r>
              <a:rPr lang="ru-RU" sz="3600" dirty="0">
                <a:solidFill>
                  <a:srgbClr val="FFFF00"/>
                </a:solidFill>
              </a:rPr>
              <a:t> вени </a:t>
            </a:r>
            <a:endParaRPr lang="uk-UA" sz="3600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8CB1017-9C01-4F61-96DF-195F6462BB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01665"/>
            <a:ext cx="12192000" cy="4804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05530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0A6CA29-E7E9-461C-90B6-50214809216C}"/>
              </a:ext>
            </a:extLst>
          </p:cNvPr>
          <p:cNvSpPr/>
          <p:nvPr/>
        </p:nvSpPr>
        <p:spPr>
          <a:xfrm>
            <a:off x="679508" y="201336"/>
            <a:ext cx="1105669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err="1">
                <a:solidFill>
                  <a:srgbClr val="FFFF00"/>
                </a:solidFill>
              </a:rPr>
              <a:t>Гепатоцелюлярний</a:t>
            </a:r>
            <a:r>
              <a:rPr lang="ru-RU" sz="3600" dirty="0">
                <a:solidFill>
                  <a:srgbClr val="FFFF00"/>
                </a:solidFill>
              </a:rPr>
              <a:t> рак, </a:t>
            </a:r>
            <a:r>
              <a:rPr lang="ru-RU" sz="3600" dirty="0" err="1">
                <a:solidFill>
                  <a:srgbClr val="FFFF00"/>
                </a:solidFill>
              </a:rPr>
              <a:t>ускладнений</a:t>
            </a:r>
            <a:r>
              <a:rPr lang="ru-RU" sz="3600" dirty="0">
                <a:solidFill>
                  <a:srgbClr val="FFFF00"/>
                </a:solidFill>
              </a:rPr>
              <a:t> тромбозом </a:t>
            </a:r>
            <a:r>
              <a:rPr lang="ru-RU" sz="3600" dirty="0" err="1">
                <a:solidFill>
                  <a:srgbClr val="FFFF00"/>
                </a:solidFill>
              </a:rPr>
              <a:t>нижньої</a:t>
            </a:r>
            <a:r>
              <a:rPr lang="ru-RU" sz="3600" dirty="0">
                <a:solidFill>
                  <a:srgbClr val="FFFF00"/>
                </a:solidFill>
              </a:rPr>
              <a:t> </a:t>
            </a:r>
            <a:r>
              <a:rPr lang="ru-RU" sz="3600" dirty="0" err="1">
                <a:solidFill>
                  <a:srgbClr val="FFFF00"/>
                </a:solidFill>
              </a:rPr>
              <a:t>порожнистої</a:t>
            </a:r>
            <a:r>
              <a:rPr lang="ru-RU" sz="3600" dirty="0">
                <a:solidFill>
                  <a:srgbClr val="FFFF00"/>
                </a:solidFill>
              </a:rPr>
              <a:t> вени </a:t>
            </a:r>
            <a:endParaRPr lang="uk-UA" sz="36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718B12B-E2F5-45E3-B572-25363E5B85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9" y="1692882"/>
            <a:ext cx="12192000" cy="5165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45932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http://vmede.org/sait/content/Onkilogiya_trufanov_t1_2010/img/1556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2311" y="275385"/>
            <a:ext cx="7232196" cy="4848704"/>
          </a:xfrm>
          <a:prstGeom prst="rect">
            <a:avLst/>
          </a:prstGeom>
          <a:noFill/>
        </p:spPr>
      </p:pic>
      <p:pic>
        <p:nvPicPr>
          <p:cNvPr id="16386" name="Picture 2" descr="Похожее изображени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38196" y="2495280"/>
            <a:ext cx="4181475" cy="4238626"/>
          </a:xfrm>
          <a:prstGeom prst="rect">
            <a:avLst/>
          </a:prstGeom>
          <a:noFill/>
        </p:spPr>
      </p:pic>
      <p:sp>
        <p:nvSpPr>
          <p:cNvPr id="6" name="Полилиния 5"/>
          <p:cNvSpPr/>
          <p:nvPr/>
        </p:nvSpPr>
        <p:spPr>
          <a:xfrm>
            <a:off x="3015574" y="398834"/>
            <a:ext cx="4379040" cy="4270443"/>
          </a:xfrm>
          <a:custGeom>
            <a:avLst/>
            <a:gdLst>
              <a:gd name="connsiteX0" fmla="*/ 87549 w 4379040"/>
              <a:gd name="connsiteY0" fmla="*/ 194553 h 4270443"/>
              <a:gd name="connsiteX1" fmla="*/ 58366 w 4379040"/>
              <a:gd name="connsiteY1" fmla="*/ 204281 h 4270443"/>
              <a:gd name="connsiteX2" fmla="*/ 0 w 4379040"/>
              <a:gd name="connsiteY2" fmla="*/ 262647 h 4270443"/>
              <a:gd name="connsiteX3" fmla="*/ 38911 w 4379040"/>
              <a:gd name="connsiteY3" fmla="*/ 350196 h 4270443"/>
              <a:gd name="connsiteX4" fmla="*/ 68094 w 4379040"/>
              <a:gd name="connsiteY4" fmla="*/ 359923 h 4270443"/>
              <a:gd name="connsiteX5" fmla="*/ 87549 w 4379040"/>
              <a:gd name="connsiteY5" fmla="*/ 379379 h 4270443"/>
              <a:gd name="connsiteX6" fmla="*/ 145915 w 4379040"/>
              <a:gd name="connsiteY6" fmla="*/ 398834 h 4270443"/>
              <a:gd name="connsiteX7" fmla="*/ 165371 w 4379040"/>
              <a:gd name="connsiteY7" fmla="*/ 418289 h 4270443"/>
              <a:gd name="connsiteX8" fmla="*/ 233464 w 4379040"/>
              <a:gd name="connsiteY8" fmla="*/ 447472 h 4270443"/>
              <a:gd name="connsiteX9" fmla="*/ 321013 w 4379040"/>
              <a:gd name="connsiteY9" fmla="*/ 505838 h 4270443"/>
              <a:gd name="connsiteX10" fmla="*/ 350196 w 4379040"/>
              <a:gd name="connsiteY10" fmla="*/ 525294 h 4270443"/>
              <a:gd name="connsiteX11" fmla="*/ 379379 w 4379040"/>
              <a:gd name="connsiteY11" fmla="*/ 554477 h 4270443"/>
              <a:gd name="connsiteX12" fmla="*/ 476656 w 4379040"/>
              <a:gd name="connsiteY12" fmla="*/ 583660 h 4270443"/>
              <a:gd name="connsiteX13" fmla="*/ 544749 w 4379040"/>
              <a:gd name="connsiteY13" fmla="*/ 612843 h 4270443"/>
              <a:gd name="connsiteX14" fmla="*/ 564205 w 4379040"/>
              <a:gd name="connsiteY14" fmla="*/ 632298 h 4270443"/>
              <a:gd name="connsiteX15" fmla="*/ 622571 w 4379040"/>
              <a:gd name="connsiteY15" fmla="*/ 651753 h 4270443"/>
              <a:gd name="connsiteX16" fmla="*/ 651754 w 4379040"/>
              <a:gd name="connsiteY16" fmla="*/ 661481 h 4270443"/>
              <a:gd name="connsiteX17" fmla="*/ 680937 w 4379040"/>
              <a:gd name="connsiteY17" fmla="*/ 680936 h 4270443"/>
              <a:gd name="connsiteX18" fmla="*/ 778213 w 4379040"/>
              <a:gd name="connsiteY18" fmla="*/ 700392 h 4270443"/>
              <a:gd name="connsiteX19" fmla="*/ 807396 w 4379040"/>
              <a:gd name="connsiteY19" fmla="*/ 710119 h 4270443"/>
              <a:gd name="connsiteX20" fmla="*/ 846307 w 4379040"/>
              <a:gd name="connsiteY20" fmla="*/ 719847 h 4270443"/>
              <a:gd name="connsiteX21" fmla="*/ 914400 w 4379040"/>
              <a:gd name="connsiteY21" fmla="*/ 739302 h 4270443"/>
              <a:gd name="connsiteX22" fmla="*/ 953311 w 4379040"/>
              <a:gd name="connsiteY22" fmla="*/ 758757 h 4270443"/>
              <a:gd name="connsiteX23" fmla="*/ 982494 w 4379040"/>
              <a:gd name="connsiteY23" fmla="*/ 768485 h 4270443"/>
              <a:gd name="connsiteX24" fmla="*/ 1050588 w 4379040"/>
              <a:gd name="connsiteY24" fmla="*/ 807396 h 4270443"/>
              <a:gd name="connsiteX25" fmla="*/ 1108954 w 4379040"/>
              <a:gd name="connsiteY25" fmla="*/ 846306 h 4270443"/>
              <a:gd name="connsiteX26" fmla="*/ 1128409 w 4379040"/>
              <a:gd name="connsiteY26" fmla="*/ 865762 h 4270443"/>
              <a:gd name="connsiteX27" fmla="*/ 1206230 w 4379040"/>
              <a:gd name="connsiteY27" fmla="*/ 924128 h 4270443"/>
              <a:gd name="connsiteX28" fmla="*/ 1225686 w 4379040"/>
              <a:gd name="connsiteY28" fmla="*/ 982494 h 4270443"/>
              <a:gd name="connsiteX29" fmla="*/ 1196503 w 4379040"/>
              <a:gd name="connsiteY29" fmla="*/ 1186775 h 4270443"/>
              <a:gd name="connsiteX30" fmla="*/ 1177047 w 4379040"/>
              <a:gd name="connsiteY30" fmla="*/ 1284051 h 4270443"/>
              <a:gd name="connsiteX31" fmla="*/ 1186775 w 4379040"/>
              <a:gd name="connsiteY31" fmla="*/ 1429966 h 4270443"/>
              <a:gd name="connsiteX32" fmla="*/ 1196503 w 4379040"/>
              <a:gd name="connsiteY32" fmla="*/ 1459149 h 4270443"/>
              <a:gd name="connsiteX33" fmla="*/ 1215958 w 4379040"/>
              <a:gd name="connsiteY33" fmla="*/ 1566153 h 4270443"/>
              <a:gd name="connsiteX34" fmla="*/ 1225686 w 4379040"/>
              <a:gd name="connsiteY34" fmla="*/ 1595336 h 4270443"/>
              <a:gd name="connsiteX35" fmla="*/ 1254869 w 4379040"/>
              <a:gd name="connsiteY35" fmla="*/ 1614792 h 4270443"/>
              <a:gd name="connsiteX36" fmla="*/ 1284052 w 4379040"/>
              <a:gd name="connsiteY36" fmla="*/ 1682885 h 4270443"/>
              <a:gd name="connsiteX37" fmla="*/ 1322962 w 4379040"/>
              <a:gd name="connsiteY37" fmla="*/ 1702340 h 4270443"/>
              <a:gd name="connsiteX38" fmla="*/ 1332690 w 4379040"/>
              <a:gd name="connsiteY38" fmla="*/ 1731523 h 4270443"/>
              <a:gd name="connsiteX39" fmla="*/ 1352145 w 4379040"/>
              <a:gd name="connsiteY39" fmla="*/ 1750979 h 4270443"/>
              <a:gd name="connsiteX40" fmla="*/ 1371600 w 4379040"/>
              <a:gd name="connsiteY40" fmla="*/ 1780162 h 4270443"/>
              <a:gd name="connsiteX41" fmla="*/ 1381328 w 4379040"/>
              <a:gd name="connsiteY41" fmla="*/ 1809345 h 4270443"/>
              <a:gd name="connsiteX42" fmla="*/ 1410511 w 4379040"/>
              <a:gd name="connsiteY42" fmla="*/ 1838528 h 4270443"/>
              <a:gd name="connsiteX43" fmla="*/ 1439694 w 4379040"/>
              <a:gd name="connsiteY43" fmla="*/ 1896894 h 4270443"/>
              <a:gd name="connsiteX44" fmla="*/ 1468877 w 4379040"/>
              <a:gd name="connsiteY44" fmla="*/ 1994170 h 4270443"/>
              <a:gd name="connsiteX45" fmla="*/ 1478605 w 4379040"/>
              <a:gd name="connsiteY45" fmla="*/ 2023353 h 4270443"/>
              <a:gd name="connsiteX46" fmla="*/ 1488332 w 4379040"/>
              <a:gd name="connsiteY46" fmla="*/ 2052536 h 4270443"/>
              <a:gd name="connsiteX47" fmla="*/ 1498060 w 4379040"/>
              <a:gd name="connsiteY47" fmla="*/ 2120630 h 4270443"/>
              <a:gd name="connsiteX48" fmla="*/ 1517515 w 4379040"/>
              <a:gd name="connsiteY48" fmla="*/ 2188723 h 4270443"/>
              <a:gd name="connsiteX49" fmla="*/ 1527243 w 4379040"/>
              <a:gd name="connsiteY49" fmla="*/ 2315183 h 4270443"/>
              <a:gd name="connsiteX50" fmla="*/ 1536971 w 4379040"/>
              <a:gd name="connsiteY50" fmla="*/ 2373549 h 4270443"/>
              <a:gd name="connsiteX51" fmla="*/ 1546698 w 4379040"/>
              <a:gd name="connsiteY51" fmla="*/ 2723745 h 4270443"/>
              <a:gd name="connsiteX52" fmla="*/ 1536971 w 4379040"/>
              <a:gd name="connsiteY52" fmla="*/ 2830749 h 4270443"/>
              <a:gd name="connsiteX53" fmla="*/ 1527243 w 4379040"/>
              <a:gd name="connsiteY53" fmla="*/ 2859932 h 4270443"/>
              <a:gd name="connsiteX54" fmla="*/ 1536971 w 4379040"/>
              <a:gd name="connsiteY54" fmla="*/ 3025302 h 4270443"/>
              <a:gd name="connsiteX55" fmla="*/ 1556426 w 4379040"/>
              <a:gd name="connsiteY55" fmla="*/ 3258766 h 4270443"/>
              <a:gd name="connsiteX56" fmla="*/ 1566154 w 4379040"/>
              <a:gd name="connsiteY56" fmla="*/ 3287949 h 4270443"/>
              <a:gd name="connsiteX57" fmla="*/ 1575881 w 4379040"/>
              <a:gd name="connsiteY57" fmla="*/ 3336587 h 4270443"/>
              <a:gd name="connsiteX58" fmla="*/ 1605064 w 4379040"/>
              <a:gd name="connsiteY58" fmla="*/ 3385226 h 4270443"/>
              <a:gd name="connsiteX59" fmla="*/ 1634247 w 4379040"/>
              <a:gd name="connsiteY59" fmla="*/ 3521413 h 4270443"/>
              <a:gd name="connsiteX60" fmla="*/ 1653703 w 4379040"/>
              <a:gd name="connsiteY60" fmla="*/ 3570051 h 4270443"/>
              <a:gd name="connsiteX61" fmla="*/ 1731524 w 4379040"/>
              <a:gd name="connsiteY61" fmla="*/ 3647872 h 4270443"/>
              <a:gd name="connsiteX62" fmla="*/ 1750979 w 4379040"/>
              <a:gd name="connsiteY62" fmla="*/ 3677055 h 4270443"/>
              <a:gd name="connsiteX63" fmla="*/ 1760707 w 4379040"/>
              <a:gd name="connsiteY63" fmla="*/ 3706238 h 4270443"/>
              <a:gd name="connsiteX64" fmla="*/ 1780162 w 4379040"/>
              <a:gd name="connsiteY64" fmla="*/ 3725694 h 4270443"/>
              <a:gd name="connsiteX65" fmla="*/ 1799617 w 4379040"/>
              <a:gd name="connsiteY65" fmla="*/ 3764604 h 4270443"/>
              <a:gd name="connsiteX66" fmla="*/ 1828800 w 4379040"/>
              <a:gd name="connsiteY66" fmla="*/ 3774332 h 4270443"/>
              <a:gd name="connsiteX67" fmla="*/ 1848256 w 4379040"/>
              <a:gd name="connsiteY67" fmla="*/ 3793787 h 4270443"/>
              <a:gd name="connsiteX68" fmla="*/ 1857983 w 4379040"/>
              <a:gd name="connsiteY68" fmla="*/ 3822970 h 4270443"/>
              <a:gd name="connsiteX69" fmla="*/ 1877439 w 4379040"/>
              <a:gd name="connsiteY69" fmla="*/ 3852153 h 4270443"/>
              <a:gd name="connsiteX70" fmla="*/ 1906622 w 4379040"/>
              <a:gd name="connsiteY70" fmla="*/ 3900792 h 4270443"/>
              <a:gd name="connsiteX71" fmla="*/ 1945532 w 4379040"/>
              <a:gd name="connsiteY71" fmla="*/ 3978613 h 4270443"/>
              <a:gd name="connsiteX72" fmla="*/ 1955260 w 4379040"/>
              <a:gd name="connsiteY72" fmla="*/ 4007796 h 4270443"/>
              <a:gd name="connsiteX73" fmla="*/ 1994171 w 4379040"/>
              <a:gd name="connsiteY73" fmla="*/ 4075889 h 4270443"/>
              <a:gd name="connsiteX74" fmla="*/ 2013626 w 4379040"/>
              <a:gd name="connsiteY74" fmla="*/ 4095345 h 4270443"/>
              <a:gd name="connsiteX75" fmla="*/ 2062264 w 4379040"/>
              <a:gd name="connsiteY75" fmla="*/ 4153711 h 4270443"/>
              <a:gd name="connsiteX76" fmla="*/ 2110903 w 4379040"/>
              <a:gd name="connsiteY76" fmla="*/ 4173166 h 4270443"/>
              <a:gd name="connsiteX77" fmla="*/ 2169269 w 4379040"/>
              <a:gd name="connsiteY77" fmla="*/ 4221804 h 4270443"/>
              <a:gd name="connsiteX78" fmla="*/ 2188724 w 4379040"/>
              <a:gd name="connsiteY78" fmla="*/ 4241260 h 4270443"/>
              <a:gd name="connsiteX79" fmla="*/ 2217907 w 4379040"/>
              <a:gd name="connsiteY79" fmla="*/ 4250987 h 4270443"/>
              <a:gd name="connsiteX80" fmla="*/ 2509737 w 4379040"/>
              <a:gd name="connsiteY80" fmla="*/ 4270443 h 4270443"/>
              <a:gd name="connsiteX81" fmla="*/ 3258766 w 4379040"/>
              <a:gd name="connsiteY81" fmla="*/ 4260715 h 4270443"/>
              <a:gd name="connsiteX82" fmla="*/ 3589507 w 4379040"/>
              <a:gd name="connsiteY82" fmla="*/ 4241260 h 4270443"/>
              <a:gd name="connsiteX83" fmla="*/ 3735422 w 4379040"/>
              <a:gd name="connsiteY83" fmla="*/ 4221804 h 4270443"/>
              <a:gd name="connsiteX84" fmla="*/ 3784060 w 4379040"/>
              <a:gd name="connsiteY84" fmla="*/ 4212077 h 4270443"/>
              <a:gd name="connsiteX85" fmla="*/ 3891064 w 4379040"/>
              <a:gd name="connsiteY85" fmla="*/ 4192621 h 4270443"/>
              <a:gd name="connsiteX86" fmla="*/ 3929975 w 4379040"/>
              <a:gd name="connsiteY86" fmla="*/ 4182894 h 4270443"/>
              <a:gd name="connsiteX87" fmla="*/ 3988341 w 4379040"/>
              <a:gd name="connsiteY87" fmla="*/ 4163438 h 4270443"/>
              <a:gd name="connsiteX88" fmla="*/ 4017524 w 4379040"/>
              <a:gd name="connsiteY88" fmla="*/ 4153711 h 4270443"/>
              <a:gd name="connsiteX89" fmla="*/ 4046707 w 4379040"/>
              <a:gd name="connsiteY89" fmla="*/ 4143983 h 4270443"/>
              <a:gd name="connsiteX90" fmla="*/ 4085617 w 4379040"/>
              <a:gd name="connsiteY90" fmla="*/ 4124528 h 4270443"/>
              <a:gd name="connsiteX91" fmla="*/ 4143983 w 4379040"/>
              <a:gd name="connsiteY91" fmla="*/ 4105072 h 4270443"/>
              <a:gd name="connsiteX92" fmla="*/ 4163439 w 4379040"/>
              <a:gd name="connsiteY92" fmla="*/ 4085617 h 4270443"/>
              <a:gd name="connsiteX93" fmla="*/ 4182894 w 4379040"/>
              <a:gd name="connsiteY93" fmla="*/ 4056434 h 4270443"/>
              <a:gd name="connsiteX94" fmla="*/ 4212077 w 4379040"/>
              <a:gd name="connsiteY94" fmla="*/ 4036979 h 4270443"/>
              <a:gd name="connsiteX95" fmla="*/ 4221805 w 4379040"/>
              <a:gd name="connsiteY95" fmla="*/ 4007796 h 4270443"/>
              <a:gd name="connsiteX96" fmla="*/ 4241260 w 4379040"/>
              <a:gd name="connsiteY96" fmla="*/ 3988340 h 4270443"/>
              <a:gd name="connsiteX97" fmla="*/ 4250988 w 4379040"/>
              <a:gd name="connsiteY97" fmla="*/ 3929975 h 4270443"/>
              <a:gd name="connsiteX98" fmla="*/ 4270443 w 4379040"/>
              <a:gd name="connsiteY98" fmla="*/ 3891064 h 4270443"/>
              <a:gd name="connsiteX99" fmla="*/ 4289898 w 4379040"/>
              <a:gd name="connsiteY99" fmla="*/ 3832698 h 4270443"/>
              <a:gd name="connsiteX100" fmla="*/ 4289898 w 4379040"/>
              <a:gd name="connsiteY100" fmla="*/ 3832698 h 4270443"/>
              <a:gd name="connsiteX101" fmla="*/ 4299626 w 4379040"/>
              <a:gd name="connsiteY101" fmla="*/ 3793787 h 4270443"/>
              <a:gd name="connsiteX102" fmla="*/ 4319081 w 4379040"/>
              <a:gd name="connsiteY102" fmla="*/ 3725694 h 4270443"/>
              <a:gd name="connsiteX103" fmla="*/ 4328809 w 4379040"/>
              <a:gd name="connsiteY103" fmla="*/ 3657600 h 4270443"/>
              <a:gd name="connsiteX104" fmla="*/ 4338537 w 4379040"/>
              <a:gd name="connsiteY104" fmla="*/ 3608962 h 4270443"/>
              <a:gd name="connsiteX105" fmla="*/ 4348264 w 4379040"/>
              <a:gd name="connsiteY105" fmla="*/ 3472775 h 4270443"/>
              <a:gd name="connsiteX106" fmla="*/ 4357992 w 4379040"/>
              <a:gd name="connsiteY106" fmla="*/ 3414409 h 4270443"/>
              <a:gd name="connsiteX107" fmla="*/ 4338537 w 4379040"/>
              <a:gd name="connsiteY107" fmla="*/ 3083668 h 4270443"/>
              <a:gd name="connsiteX108" fmla="*/ 4328809 w 4379040"/>
              <a:gd name="connsiteY108" fmla="*/ 2976664 h 4270443"/>
              <a:gd name="connsiteX109" fmla="*/ 4319081 w 4379040"/>
              <a:gd name="connsiteY109" fmla="*/ 2821021 h 4270443"/>
              <a:gd name="connsiteX110" fmla="*/ 4299626 w 4379040"/>
              <a:gd name="connsiteY110" fmla="*/ 2723745 h 4270443"/>
              <a:gd name="connsiteX111" fmla="*/ 4289898 w 4379040"/>
              <a:gd name="connsiteY111" fmla="*/ 2616740 h 4270443"/>
              <a:gd name="connsiteX112" fmla="*/ 4280171 w 4379040"/>
              <a:gd name="connsiteY112" fmla="*/ 2577830 h 4270443"/>
              <a:gd name="connsiteX113" fmla="*/ 4270443 w 4379040"/>
              <a:gd name="connsiteY113" fmla="*/ 2509736 h 4270443"/>
              <a:gd name="connsiteX114" fmla="*/ 4280171 w 4379040"/>
              <a:gd name="connsiteY114" fmla="*/ 2208179 h 4270443"/>
              <a:gd name="connsiteX115" fmla="*/ 4289898 w 4379040"/>
              <a:gd name="connsiteY115" fmla="*/ 2178996 h 4270443"/>
              <a:gd name="connsiteX116" fmla="*/ 4299626 w 4379040"/>
              <a:gd name="connsiteY116" fmla="*/ 1994170 h 4270443"/>
              <a:gd name="connsiteX117" fmla="*/ 4319081 w 4379040"/>
              <a:gd name="connsiteY117" fmla="*/ 1643975 h 4270443"/>
              <a:gd name="connsiteX118" fmla="*/ 4299626 w 4379040"/>
              <a:gd name="connsiteY118" fmla="*/ 1449421 h 4270443"/>
              <a:gd name="connsiteX119" fmla="*/ 4270443 w 4379040"/>
              <a:gd name="connsiteY119" fmla="*/ 1274323 h 4270443"/>
              <a:gd name="connsiteX120" fmla="*/ 4241260 w 4379040"/>
              <a:gd name="connsiteY120" fmla="*/ 1118681 h 4270443"/>
              <a:gd name="connsiteX121" fmla="*/ 4221805 w 4379040"/>
              <a:gd name="connsiteY121" fmla="*/ 1060315 h 4270443"/>
              <a:gd name="connsiteX122" fmla="*/ 4202349 w 4379040"/>
              <a:gd name="connsiteY122" fmla="*/ 992221 h 4270443"/>
              <a:gd name="connsiteX123" fmla="*/ 4192622 w 4379040"/>
              <a:gd name="connsiteY123" fmla="*/ 953311 h 4270443"/>
              <a:gd name="connsiteX124" fmla="*/ 4182894 w 4379040"/>
              <a:gd name="connsiteY124" fmla="*/ 924128 h 4270443"/>
              <a:gd name="connsiteX125" fmla="*/ 4173166 w 4379040"/>
              <a:gd name="connsiteY125" fmla="*/ 885217 h 4270443"/>
              <a:gd name="connsiteX126" fmla="*/ 4143983 w 4379040"/>
              <a:gd name="connsiteY126" fmla="*/ 807396 h 4270443"/>
              <a:gd name="connsiteX127" fmla="*/ 4114800 w 4379040"/>
              <a:gd name="connsiteY127" fmla="*/ 749030 h 4270443"/>
              <a:gd name="connsiteX128" fmla="*/ 4095345 w 4379040"/>
              <a:gd name="connsiteY128" fmla="*/ 690664 h 4270443"/>
              <a:gd name="connsiteX129" fmla="*/ 4085617 w 4379040"/>
              <a:gd name="connsiteY129" fmla="*/ 651753 h 4270443"/>
              <a:gd name="connsiteX130" fmla="*/ 4066162 w 4379040"/>
              <a:gd name="connsiteY130" fmla="*/ 593387 h 4270443"/>
              <a:gd name="connsiteX131" fmla="*/ 4046707 w 4379040"/>
              <a:gd name="connsiteY131" fmla="*/ 418289 h 4270443"/>
              <a:gd name="connsiteX132" fmla="*/ 4036979 w 4379040"/>
              <a:gd name="connsiteY132" fmla="*/ 379379 h 4270443"/>
              <a:gd name="connsiteX133" fmla="*/ 4007796 w 4379040"/>
              <a:gd name="connsiteY133" fmla="*/ 243192 h 4270443"/>
              <a:gd name="connsiteX134" fmla="*/ 3988341 w 4379040"/>
              <a:gd name="connsiteY134" fmla="*/ 223736 h 4270443"/>
              <a:gd name="connsiteX135" fmla="*/ 3978613 w 4379040"/>
              <a:gd name="connsiteY135" fmla="*/ 194553 h 4270443"/>
              <a:gd name="connsiteX136" fmla="*/ 3929975 w 4379040"/>
              <a:gd name="connsiteY136" fmla="*/ 175098 h 4270443"/>
              <a:gd name="connsiteX137" fmla="*/ 3871609 w 4379040"/>
              <a:gd name="connsiteY137" fmla="*/ 155643 h 4270443"/>
              <a:gd name="connsiteX138" fmla="*/ 3803515 w 4379040"/>
              <a:gd name="connsiteY138" fmla="*/ 136187 h 4270443"/>
              <a:gd name="connsiteX139" fmla="*/ 3764605 w 4379040"/>
              <a:gd name="connsiteY139" fmla="*/ 116732 h 4270443"/>
              <a:gd name="connsiteX140" fmla="*/ 3618690 w 4379040"/>
              <a:gd name="connsiteY140" fmla="*/ 97277 h 4270443"/>
              <a:gd name="connsiteX141" fmla="*/ 3385226 w 4379040"/>
              <a:gd name="connsiteY141" fmla="*/ 68094 h 4270443"/>
              <a:gd name="connsiteX142" fmla="*/ 2966937 w 4379040"/>
              <a:gd name="connsiteY142" fmla="*/ 58366 h 4270443"/>
              <a:gd name="connsiteX143" fmla="*/ 1926077 w 4379040"/>
              <a:gd name="connsiteY143" fmla="*/ 29183 h 4270443"/>
              <a:gd name="connsiteX144" fmla="*/ 1828800 w 4379040"/>
              <a:gd name="connsiteY144" fmla="*/ 19455 h 4270443"/>
              <a:gd name="connsiteX145" fmla="*/ 1770435 w 4379040"/>
              <a:gd name="connsiteY145" fmla="*/ 9728 h 4270443"/>
              <a:gd name="connsiteX146" fmla="*/ 885217 w 4379040"/>
              <a:gd name="connsiteY146" fmla="*/ 0 h 4270443"/>
              <a:gd name="connsiteX147" fmla="*/ 496111 w 4379040"/>
              <a:gd name="connsiteY147" fmla="*/ 9728 h 4270443"/>
              <a:gd name="connsiteX148" fmla="*/ 408562 w 4379040"/>
              <a:gd name="connsiteY148" fmla="*/ 29183 h 4270443"/>
              <a:gd name="connsiteX149" fmla="*/ 359924 w 4379040"/>
              <a:gd name="connsiteY149" fmla="*/ 38911 h 4270443"/>
              <a:gd name="connsiteX150" fmla="*/ 252920 w 4379040"/>
              <a:gd name="connsiteY150" fmla="*/ 68094 h 4270443"/>
              <a:gd name="connsiteX151" fmla="*/ 194554 w 4379040"/>
              <a:gd name="connsiteY151" fmla="*/ 107004 h 4270443"/>
              <a:gd name="connsiteX152" fmla="*/ 155643 w 4379040"/>
              <a:gd name="connsiteY152" fmla="*/ 126460 h 4270443"/>
              <a:gd name="connsiteX153" fmla="*/ 87549 w 4379040"/>
              <a:gd name="connsiteY153" fmla="*/ 175098 h 4270443"/>
              <a:gd name="connsiteX154" fmla="*/ 87549 w 4379040"/>
              <a:gd name="connsiteY154" fmla="*/ 194553 h 4270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</a:cxnLst>
            <a:rect l="l" t="t" r="r" b="b"/>
            <a:pathLst>
              <a:path w="4379040" h="4270443">
                <a:moveTo>
                  <a:pt x="87549" y="194553"/>
                </a:moveTo>
                <a:cubicBezTo>
                  <a:pt x="82685" y="199417"/>
                  <a:pt x="66460" y="197986"/>
                  <a:pt x="58366" y="204281"/>
                </a:cubicBezTo>
                <a:cubicBezTo>
                  <a:pt x="36648" y="221173"/>
                  <a:pt x="0" y="262647"/>
                  <a:pt x="0" y="262647"/>
                </a:cubicBezTo>
                <a:cubicBezTo>
                  <a:pt x="5944" y="280479"/>
                  <a:pt x="17891" y="333380"/>
                  <a:pt x="38911" y="350196"/>
                </a:cubicBezTo>
                <a:cubicBezTo>
                  <a:pt x="46918" y="356601"/>
                  <a:pt x="58366" y="356681"/>
                  <a:pt x="68094" y="359923"/>
                </a:cubicBezTo>
                <a:cubicBezTo>
                  <a:pt x="74579" y="366408"/>
                  <a:pt x="79346" y="375277"/>
                  <a:pt x="87549" y="379379"/>
                </a:cubicBezTo>
                <a:cubicBezTo>
                  <a:pt x="105892" y="388550"/>
                  <a:pt x="145915" y="398834"/>
                  <a:pt x="145915" y="398834"/>
                </a:cubicBezTo>
                <a:cubicBezTo>
                  <a:pt x="152400" y="405319"/>
                  <a:pt x="157740" y="413202"/>
                  <a:pt x="165371" y="418289"/>
                </a:cubicBezTo>
                <a:cubicBezTo>
                  <a:pt x="189417" y="434319"/>
                  <a:pt x="207520" y="438825"/>
                  <a:pt x="233464" y="447472"/>
                </a:cubicBezTo>
                <a:lnTo>
                  <a:pt x="321013" y="505838"/>
                </a:lnTo>
                <a:cubicBezTo>
                  <a:pt x="330741" y="512323"/>
                  <a:pt x="341929" y="517027"/>
                  <a:pt x="350196" y="525294"/>
                </a:cubicBezTo>
                <a:cubicBezTo>
                  <a:pt x="359924" y="535022"/>
                  <a:pt x="367353" y="547796"/>
                  <a:pt x="379379" y="554477"/>
                </a:cubicBezTo>
                <a:cubicBezTo>
                  <a:pt x="398754" y="565241"/>
                  <a:pt x="451538" y="577380"/>
                  <a:pt x="476656" y="583660"/>
                </a:cubicBezTo>
                <a:cubicBezTo>
                  <a:pt x="582881" y="654475"/>
                  <a:pt x="419118" y="550027"/>
                  <a:pt x="544749" y="612843"/>
                </a:cubicBezTo>
                <a:cubicBezTo>
                  <a:pt x="552952" y="616945"/>
                  <a:pt x="556002" y="628197"/>
                  <a:pt x="564205" y="632298"/>
                </a:cubicBezTo>
                <a:cubicBezTo>
                  <a:pt x="582548" y="641469"/>
                  <a:pt x="603116" y="645268"/>
                  <a:pt x="622571" y="651753"/>
                </a:cubicBezTo>
                <a:cubicBezTo>
                  <a:pt x="632299" y="654996"/>
                  <a:pt x="643222" y="655793"/>
                  <a:pt x="651754" y="661481"/>
                </a:cubicBezTo>
                <a:cubicBezTo>
                  <a:pt x="661482" y="667966"/>
                  <a:pt x="670191" y="676331"/>
                  <a:pt x="680937" y="680936"/>
                </a:cubicBezTo>
                <a:cubicBezTo>
                  <a:pt x="701810" y="689882"/>
                  <a:pt x="761499" y="696678"/>
                  <a:pt x="778213" y="700392"/>
                </a:cubicBezTo>
                <a:cubicBezTo>
                  <a:pt x="788223" y="702616"/>
                  <a:pt x="797537" y="707302"/>
                  <a:pt x="807396" y="710119"/>
                </a:cubicBezTo>
                <a:cubicBezTo>
                  <a:pt x="820251" y="713792"/>
                  <a:pt x="833452" y="716174"/>
                  <a:pt x="846307" y="719847"/>
                </a:cubicBezTo>
                <a:cubicBezTo>
                  <a:pt x="943965" y="747750"/>
                  <a:pt x="792800" y="708904"/>
                  <a:pt x="914400" y="739302"/>
                </a:cubicBezTo>
                <a:cubicBezTo>
                  <a:pt x="927370" y="745787"/>
                  <a:pt x="939982" y="753045"/>
                  <a:pt x="953311" y="758757"/>
                </a:cubicBezTo>
                <a:cubicBezTo>
                  <a:pt x="962736" y="762796"/>
                  <a:pt x="973591" y="763398"/>
                  <a:pt x="982494" y="768485"/>
                </a:cubicBezTo>
                <a:cubicBezTo>
                  <a:pt x="1064943" y="815599"/>
                  <a:pt x="983676" y="785091"/>
                  <a:pt x="1050588" y="807396"/>
                </a:cubicBezTo>
                <a:cubicBezTo>
                  <a:pt x="1124801" y="881609"/>
                  <a:pt x="1038561" y="804070"/>
                  <a:pt x="1108954" y="846306"/>
                </a:cubicBezTo>
                <a:cubicBezTo>
                  <a:pt x="1116818" y="851025"/>
                  <a:pt x="1121072" y="860259"/>
                  <a:pt x="1128409" y="865762"/>
                </a:cubicBezTo>
                <a:cubicBezTo>
                  <a:pt x="1216405" y="931759"/>
                  <a:pt x="1161613" y="879509"/>
                  <a:pt x="1206230" y="924128"/>
                </a:cubicBezTo>
                <a:cubicBezTo>
                  <a:pt x="1212715" y="943583"/>
                  <a:pt x="1227259" y="962047"/>
                  <a:pt x="1225686" y="982494"/>
                </a:cubicBezTo>
                <a:cubicBezTo>
                  <a:pt x="1208037" y="1211920"/>
                  <a:pt x="1229924" y="1019676"/>
                  <a:pt x="1196503" y="1186775"/>
                </a:cubicBezTo>
                <a:lnTo>
                  <a:pt x="1177047" y="1284051"/>
                </a:lnTo>
                <a:cubicBezTo>
                  <a:pt x="1180290" y="1332689"/>
                  <a:pt x="1181392" y="1381518"/>
                  <a:pt x="1186775" y="1429966"/>
                </a:cubicBezTo>
                <a:cubicBezTo>
                  <a:pt x="1187907" y="1440157"/>
                  <a:pt x="1194492" y="1449094"/>
                  <a:pt x="1196503" y="1459149"/>
                </a:cubicBezTo>
                <a:cubicBezTo>
                  <a:pt x="1214873" y="1551002"/>
                  <a:pt x="1196731" y="1498863"/>
                  <a:pt x="1215958" y="1566153"/>
                </a:cubicBezTo>
                <a:cubicBezTo>
                  <a:pt x="1218775" y="1576012"/>
                  <a:pt x="1219280" y="1587329"/>
                  <a:pt x="1225686" y="1595336"/>
                </a:cubicBezTo>
                <a:cubicBezTo>
                  <a:pt x="1232989" y="1604465"/>
                  <a:pt x="1245141" y="1608307"/>
                  <a:pt x="1254869" y="1614792"/>
                </a:cubicBezTo>
                <a:cubicBezTo>
                  <a:pt x="1260683" y="1632235"/>
                  <a:pt x="1272029" y="1670862"/>
                  <a:pt x="1284052" y="1682885"/>
                </a:cubicBezTo>
                <a:cubicBezTo>
                  <a:pt x="1294306" y="1693139"/>
                  <a:pt x="1309992" y="1695855"/>
                  <a:pt x="1322962" y="1702340"/>
                </a:cubicBezTo>
                <a:cubicBezTo>
                  <a:pt x="1326205" y="1712068"/>
                  <a:pt x="1327414" y="1722730"/>
                  <a:pt x="1332690" y="1731523"/>
                </a:cubicBezTo>
                <a:cubicBezTo>
                  <a:pt x="1337409" y="1739387"/>
                  <a:pt x="1346416" y="1743817"/>
                  <a:pt x="1352145" y="1750979"/>
                </a:cubicBezTo>
                <a:cubicBezTo>
                  <a:pt x="1359448" y="1760108"/>
                  <a:pt x="1366372" y="1769705"/>
                  <a:pt x="1371600" y="1780162"/>
                </a:cubicBezTo>
                <a:cubicBezTo>
                  <a:pt x="1376186" y="1789333"/>
                  <a:pt x="1375640" y="1800813"/>
                  <a:pt x="1381328" y="1809345"/>
                </a:cubicBezTo>
                <a:cubicBezTo>
                  <a:pt x="1388959" y="1820791"/>
                  <a:pt x="1401704" y="1827960"/>
                  <a:pt x="1410511" y="1838528"/>
                </a:cubicBezTo>
                <a:cubicBezTo>
                  <a:pt x="1429046" y="1860771"/>
                  <a:pt x="1432064" y="1870190"/>
                  <a:pt x="1439694" y="1896894"/>
                </a:cubicBezTo>
                <a:cubicBezTo>
                  <a:pt x="1469100" y="1999809"/>
                  <a:pt x="1422640" y="1855459"/>
                  <a:pt x="1468877" y="1994170"/>
                </a:cubicBezTo>
                <a:lnTo>
                  <a:pt x="1478605" y="2023353"/>
                </a:lnTo>
                <a:lnTo>
                  <a:pt x="1488332" y="2052536"/>
                </a:lnTo>
                <a:cubicBezTo>
                  <a:pt x="1491575" y="2075234"/>
                  <a:pt x="1493958" y="2098071"/>
                  <a:pt x="1498060" y="2120630"/>
                </a:cubicBezTo>
                <a:cubicBezTo>
                  <a:pt x="1502945" y="2147495"/>
                  <a:pt x="1509183" y="2163724"/>
                  <a:pt x="1517515" y="2188723"/>
                </a:cubicBezTo>
                <a:cubicBezTo>
                  <a:pt x="1520758" y="2230876"/>
                  <a:pt x="1522817" y="2273137"/>
                  <a:pt x="1527243" y="2315183"/>
                </a:cubicBezTo>
                <a:cubicBezTo>
                  <a:pt x="1529308" y="2334798"/>
                  <a:pt x="1536033" y="2353848"/>
                  <a:pt x="1536971" y="2373549"/>
                </a:cubicBezTo>
                <a:cubicBezTo>
                  <a:pt x="1542525" y="2490194"/>
                  <a:pt x="1543456" y="2607013"/>
                  <a:pt x="1546698" y="2723745"/>
                </a:cubicBezTo>
                <a:cubicBezTo>
                  <a:pt x="1543456" y="2759413"/>
                  <a:pt x="1542036" y="2795294"/>
                  <a:pt x="1536971" y="2830749"/>
                </a:cubicBezTo>
                <a:cubicBezTo>
                  <a:pt x="1535521" y="2840900"/>
                  <a:pt x="1527243" y="2849678"/>
                  <a:pt x="1527243" y="2859932"/>
                </a:cubicBezTo>
                <a:cubicBezTo>
                  <a:pt x="1527243" y="2915151"/>
                  <a:pt x="1532941" y="2970231"/>
                  <a:pt x="1536971" y="3025302"/>
                </a:cubicBezTo>
                <a:cubicBezTo>
                  <a:pt x="1542670" y="3103185"/>
                  <a:pt x="1547802" y="3181153"/>
                  <a:pt x="1556426" y="3258766"/>
                </a:cubicBezTo>
                <a:cubicBezTo>
                  <a:pt x="1557558" y="3268957"/>
                  <a:pt x="1563667" y="3278001"/>
                  <a:pt x="1566154" y="3287949"/>
                </a:cubicBezTo>
                <a:cubicBezTo>
                  <a:pt x="1570164" y="3303989"/>
                  <a:pt x="1569741" y="3321236"/>
                  <a:pt x="1575881" y="3336587"/>
                </a:cubicBezTo>
                <a:cubicBezTo>
                  <a:pt x="1582903" y="3354142"/>
                  <a:pt x="1595336" y="3369013"/>
                  <a:pt x="1605064" y="3385226"/>
                </a:cubicBezTo>
                <a:cubicBezTo>
                  <a:pt x="1611524" y="3423986"/>
                  <a:pt x="1620398" y="3486791"/>
                  <a:pt x="1634247" y="3521413"/>
                </a:cubicBezTo>
                <a:cubicBezTo>
                  <a:pt x="1640732" y="3537626"/>
                  <a:pt x="1644719" y="3555078"/>
                  <a:pt x="1653703" y="3570051"/>
                </a:cubicBezTo>
                <a:cubicBezTo>
                  <a:pt x="1680452" y="3614633"/>
                  <a:pt x="1693408" y="3619285"/>
                  <a:pt x="1731524" y="3647872"/>
                </a:cubicBezTo>
                <a:cubicBezTo>
                  <a:pt x="1738009" y="3657600"/>
                  <a:pt x="1745751" y="3666598"/>
                  <a:pt x="1750979" y="3677055"/>
                </a:cubicBezTo>
                <a:cubicBezTo>
                  <a:pt x="1755565" y="3686226"/>
                  <a:pt x="1755431" y="3697445"/>
                  <a:pt x="1760707" y="3706238"/>
                </a:cubicBezTo>
                <a:cubicBezTo>
                  <a:pt x="1765426" y="3714102"/>
                  <a:pt x="1775075" y="3718063"/>
                  <a:pt x="1780162" y="3725694"/>
                </a:cubicBezTo>
                <a:cubicBezTo>
                  <a:pt x="1788206" y="3737760"/>
                  <a:pt x="1789363" y="3754350"/>
                  <a:pt x="1799617" y="3764604"/>
                </a:cubicBezTo>
                <a:cubicBezTo>
                  <a:pt x="1806868" y="3771855"/>
                  <a:pt x="1819072" y="3771089"/>
                  <a:pt x="1828800" y="3774332"/>
                </a:cubicBezTo>
                <a:cubicBezTo>
                  <a:pt x="1835285" y="3780817"/>
                  <a:pt x="1843537" y="3785923"/>
                  <a:pt x="1848256" y="3793787"/>
                </a:cubicBezTo>
                <a:cubicBezTo>
                  <a:pt x="1853532" y="3802580"/>
                  <a:pt x="1853397" y="3813799"/>
                  <a:pt x="1857983" y="3822970"/>
                </a:cubicBezTo>
                <a:cubicBezTo>
                  <a:pt x="1863212" y="3833427"/>
                  <a:pt x="1870954" y="3842425"/>
                  <a:pt x="1877439" y="3852153"/>
                </a:cubicBezTo>
                <a:cubicBezTo>
                  <a:pt x="1904993" y="3934820"/>
                  <a:pt x="1866564" y="3834029"/>
                  <a:pt x="1906622" y="3900792"/>
                </a:cubicBezTo>
                <a:cubicBezTo>
                  <a:pt x="1921543" y="3925661"/>
                  <a:pt x="1936360" y="3951099"/>
                  <a:pt x="1945532" y="3978613"/>
                </a:cubicBezTo>
                <a:cubicBezTo>
                  <a:pt x="1948775" y="3988341"/>
                  <a:pt x="1951221" y="3998371"/>
                  <a:pt x="1955260" y="4007796"/>
                </a:cubicBezTo>
                <a:cubicBezTo>
                  <a:pt x="1964479" y="4029308"/>
                  <a:pt x="1979139" y="4057099"/>
                  <a:pt x="1994171" y="4075889"/>
                </a:cubicBezTo>
                <a:cubicBezTo>
                  <a:pt x="1999900" y="4083051"/>
                  <a:pt x="2007897" y="4088183"/>
                  <a:pt x="2013626" y="4095345"/>
                </a:cubicBezTo>
                <a:cubicBezTo>
                  <a:pt x="2032450" y="4118876"/>
                  <a:pt x="2034536" y="4136381"/>
                  <a:pt x="2062264" y="4153711"/>
                </a:cubicBezTo>
                <a:cubicBezTo>
                  <a:pt x="2077072" y="4162966"/>
                  <a:pt x="2094690" y="4166681"/>
                  <a:pt x="2110903" y="4173166"/>
                </a:cubicBezTo>
                <a:cubicBezTo>
                  <a:pt x="2180233" y="4242496"/>
                  <a:pt x="2101547" y="4167625"/>
                  <a:pt x="2169269" y="4221804"/>
                </a:cubicBezTo>
                <a:cubicBezTo>
                  <a:pt x="2176431" y="4227533"/>
                  <a:pt x="2180860" y="4236541"/>
                  <a:pt x="2188724" y="4241260"/>
                </a:cubicBezTo>
                <a:cubicBezTo>
                  <a:pt x="2197517" y="4246536"/>
                  <a:pt x="2207852" y="4248976"/>
                  <a:pt x="2217907" y="4250987"/>
                </a:cubicBezTo>
                <a:cubicBezTo>
                  <a:pt x="2308067" y="4269019"/>
                  <a:pt x="2431848" y="4267056"/>
                  <a:pt x="2509737" y="4270443"/>
                </a:cubicBezTo>
                <a:lnTo>
                  <a:pt x="3258766" y="4260715"/>
                </a:lnTo>
                <a:cubicBezTo>
                  <a:pt x="3487472" y="4256274"/>
                  <a:pt x="3443566" y="4259502"/>
                  <a:pt x="3589507" y="4241260"/>
                </a:cubicBezTo>
                <a:cubicBezTo>
                  <a:pt x="3675409" y="4219783"/>
                  <a:pt x="3582297" y="4240944"/>
                  <a:pt x="3735422" y="4221804"/>
                </a:cubicBezTo>
                <a:cubicBezTo>
                  <a:pt x="3751828" y="4219753"/>
                  <a:pt x="3767793" y="4215035"/>
                  <a:pt x="3784060" y="4212077"/>
                </a:cubicBezTo>
                <a:cubicBezTo>
                  <a:pt x="3842144" y="4201516"/>
                  <a:pt x="3836993" y="4204637"/>
                  <a:pt x="3891064" y="4192621"/>
                </a:cubicBezTo>
                <a:cubicBezTo>
                  <a:pt x="3904115" y="4189721"/>
                  <a:pt x="3917169" y="4186736"/>
                  <a:pt x="3929975" y="4182894"/>
                </a:cubicBezTo>
                <a:cubicBezTo>
                  <a:pt x="3949618" y="4177001"/>
                  <a:pt x="3968886" y="4169923"/>
                  <a:pt x="3988341" y="4163438"/>
                </a:cubicBezTo>
                <a:lnTo>
                  <a:pt x="4017524" y="4153711"/>
                </a:lnTo>
                <a:cubicBezTo>
                  <a:pt x="4027252" y="4150468"/>
                  <a:pt x="4037536" y="4148569"/>
                  <a:pt x="4046707" y="4143983"/>
                </a:cubicBezTo>
                <a:cubicBezTo>
                  <a:pt x="4059677" y="4137498"/>
                  <a:pt x="4072153" y="4129914"/>
                  <a:pt x="4085617" y="4124528"/>
                </a:cubicBezTo>
                <a:cubicBezTo>
                  <a:pt x="4104658" y="4116911"/>
                  <a:pt x="4143983" y="4105072"/>
                  <a:pt x="4143983" y="4105072"/>
                </a:cubicBezTo>
                <a:cubicBezTo>
                  <a:pt x="4150468" y="4098587"/>
                  <a:pt x="4157710" y="4092779"/>
                  <a:pt x="4163439" y="4085617"/>
                </a:cubicBezTo>
                <a:cubicBezTo>
                  <a:pt x="4170742" y="4076488"/>
                  <a:pt x="4174627" y="4064701"/>
                  <a:pt x="4182894" y="4056434"/>
                </a:cubicBezTo>
                <a:cubicBezTo>
                  <a:pt x="4191161" y="4048167"/>
                  <a:pt x="4202349" y="4043464"/>
                  <a:pt x="4212077" y="4036979"/>
                </a:cubicBezTo>
                <a:cubicBezTo>
                  <a:pt x="4215320" y="4027251"/>
                  <a:pt x="4216529" y="4016589"/>
                  <a:pt x="4221805" y="4007796"/>
                </a:cubicBezTo>
                <a:cubicBezTo>
                  <a:pt x="4226524" y="3999932"/>
                  <a:pt x="4238040" y="3996927"/>
                  <a:pt x="4241260" y="3988340"/>
                </a:cubicBezTo>
                <a:cubicBezTo>
                  <a:pt x="4248185" y="3969872"/>
                  <a:pt x="4245320" y="3948867"/>
                  <a:pt x="4250988" y="3929975"/>
                </a:cubicBezTo>
                <a:cubicBezTo>
                  <a:pt x="4255155" y="3916085"/>
                  <a:pt x="4265057" y="3904528"/>
                  <a:pt x="4270443" y="3891064"/>
                </a:cubicBezTo>
                <a:cubicBezTo>
                  <a:pt x="4278059" y="3872023"/>
                  <a:pt x="4283413" y="3852153"/>
                  <a:pt x="4289898" y="3832698"/>
                </a:cubicBezTo>
                <a:lnTo>
                  <a:pt x="4289898" y="3832698"/>
                </a:lnTo>
                <a:cubicBezTo>
                  <a:pt x="4293141" y="3819728"/>
                  <a:pt x="4295953" y="3806642"/>
                  <a:pt x="4299626" y="3793787"/>
                </a:cubicBezTo>
                <a:cubicBezTo>
                  <a:pt x="4310046" y="3757319"/>
                  <a:pt x="4311477" y="3767514"/>
                  <a:pt x="4319081" y="3725694"/>
                </a:cubicBezTo>
                <a:cubicBezTo>
                  <a:pt x="4323183" y="3703135"/>
                  <a:pt x="4325039" y="3680216"/>
                  <a:pt x="4328809" y="3657600"/>
                </a:cubicBezTo>
                <a:cubicBezTo>
                  <a:pt x="4331527" y="3641291"/>
                  <a:pt x="4335294" y="3625175"/>
                  <a:pt x="4338537" y="3608962"/>
                </a:cubicBezTo>
                <a:cubicBezTo>
                  <a:pt x="4341779" y="3563566"/>
                  <a:pt x="4343736" y="3518060"/>
                  <a:pt x="4348264" y="3472775"/>
                </a:cubicBezTo>
                <a:cubicBezTo>
                  <a:pt x="4350227" y="3453149"/>
                  <a:pt x="4357992" y="3434133"/>
                  <a:pt x="4357992" y="3414409"/>
                </a:cubicBezTo>
                <a:cubicBezTo>
                  <a:pt x="4357992" y="3132780"/>
                  <a:pt x="4379040" y="3205185"/>
                  <a:pt x="4338537" y="3083668"/>
                </a:cubicBezTo>
                <a:cubicBezTo>
                  <a:pt x="4335294" y="3048000"/>
                  <a:pt x="4331455" y="3012381"/>
                  <a:pt x="4328809" y="2976664"/>
                </a:cubicBezTo>
                <a:cubicBezTo>
                  <a:pt x="4324969" y="2924824"/>
                  <a:pt x="4323787" y="2872790"/>
                  <a:pt x="4319081" y="2821021"/>
                </a:cubicBezTo>
                <a:cubicBezTo>
                  <a:pt x="4315673" y="2783533"/>
                  <a:pt x="4308365" y="2758699"/>
                  <a:pt x="4299626" y="2723745"/>
                </a:cubicBezTo>
                <a:cubicBezTo>
                  <a:pt x="4296383" y="2688077"/>
                  <a:pt x="4294631" y="2652241"/>
                  <a:pt x="4289898" y="2616740"/>
                </a:cubicBezTo>
                <a:cubicBezTo>
                  <a:pt x="4288131" y="2603488"/>
                  <a:pt x="4282563" y="2590983"/>
                  <a:pt x="4280171" y="2577830"/>
                </a:cubicBezTo>
                <a:cubicBezTo>
                  <a:pt x="4276069" y="2555271"/>
                  <a:pt x="4273686" y="2532434"/>
                  <a:pt x="4270443" y="2509736"/>
                </a:cubicBezTo>
                <a:cubicBezTo>
                  <a:pt x="4273686" y="2409217"/>
                  <a:pt x="4274265" y="2308577"/>
                  <a:pt x="4280171" y="2208179"/>
                </a:cubicBezTo>
                <a:cubicBezTo>
                  <a:pt x="4280773" y="2197943"/>
                  <a:pt x="4288970" y="2189208"/>
                  <a:pt x="4289898" y="2178996"/>
                </a:cubicBezTo>
                <a:cubicBezTo>
                  <a:pt x="4295483" y="2117555"/>
                  <a:pt x="4296691" y="2055794"/>
                  <a:pt x="4299626" y="1994170"/>
                </a:cubicBezTo>
                <a:cubicBezTo>
                  <a:pt x="4314082" y="1690604"/>
                  <a:pt x="4301991" y="1866154"/>
                  <a:pt x="4319081" y="1643975"/>
                </a:cubicBezTo>
                <a:cubicBezTo>
                  <a:pt x="4295389" y="1549200"/>
                  <a:pt x="4315469" y="1639534"/>
                  <a:pt x="4299626" y="1449421"/>
                </a:cubicBezTo>
                <a:cubicBezTo>
                  <a:pt x="4291778" y="1355243"/>
                  <a:pt x="4287459" y="1376420"/>
                  <a:pt x="4270443" y="1274323"/>
                </a:cubicBezTo>
                <a:cubicBezTo>
                  <a:pt x="4263020" y="1229787"/>
                  <a:pt x="4255733" y="1166923"/>
                  <a:pt x="4241260" y="1118681"/>
                </a:cubicBezTo>
                <a:cubicBezTo>
                  <a:pt x="4235367" y="1099038"/>
                  <a:pt x="4226779" y="1080210"/>
                  <a:pt x="4221805" y="1060315"/>
                </a:cubicBezTo>
                <a:cubicBezTo>
                  <a:pt x="4191384" y="938635"/>
                  <a:pt x="4230268" y="1089938"/>
                  <a:pt x="4202349" y="992221"/>
                </a:cubicBezTo>
                <a:cubicBezTo>
                  <a:pt x="4198676" y="979366"/>
                  <a:pt x="4196295" y="966166"/>
                  <a:pt x="4192622" y="953311"/>
                </a:cubicBezTo>
                <a:cubicBezTo>
                  <a:pt x="4189805" y="943452"/>
                  <a:pt x="4185711" y="933987"/>
                  <a:pt x="4182894" y="924128"/>
                </a:cubicBezTo>
                <a:cubicBezTo>
                  <a:pt x="4179221" y="911273"/>
                  <a:pt x="4176839" y="898072"/>
                  <a:pt x="4173166" y="885217"/>
                </a:cubicBezTo>
                <a:cubicBezTo>
                  <a:pt x="4164330" y="854290"/>
                  <a:pt x="4156327" y="840314"/>
                  <a:pt x="4143983" y="807396"/>
                </a:cubicBezTo>
                <a:cubicBezTo>
                  <a:pt x="4126721" y="761365"/>
                  <a:pt x="4144320" y="793308"/>
                  <a:pt x="4114800" y="749030"/>
                </a:cubicBezTo>
                <a:cubicBezTo>
                  <a:pt x="4108315" y="729575"/>
                  <a:pt x="4100319" y="710559"/>
                  <a:pt x="4095345" y="690664"/>
                </a:cubicBezTo>
                <a:cubicBezTo>
                  <a:pt x="4092102" y="677694"/>
                  <a:pt x="4089459" y="664559"/>
                  <a:pt x="4085617" y="651753"/>
                </a:cubicBezTo>
                <a:cubicBezTo>
                  <a:pt x="4079724" y="632110"/>
                  <a:pt x="4066162" y="593387"/>
                  <a:pt x="4066162" y="593387"/>
                </a:cubicBezTo>
                <a:cubicBezTo>
                  <a:pt x="4060660" y="532864"/>
                  <a:pt x="4057466" y="477463"/>
                  <a:pt x="4046707" y="418289"/>
                </a:cubicBezTo>
                <a:cubicBezTo>
                  <a:pt x="4044315" y="405135"/>
                  <a:pt x="4040222" y="392349"/>
                  <a:pt x="4036979" y="379379"/>
                </a:cubicBezTo>
                <a:cubicBezTo>
                  <a:pt x="4034804" y="361979"/>
                  <a:pt x="4027600" y="262997"/>
                  <a:pt x="4007796" y="243192"/>
                </a:cubicBezTo>
                <a:lnTo>
                  <a:pt x="3988341" y="223736"/>
                </a:lnTo>
                <a:cubicBezTo>
                  <a:pt x="3985098" y="214008"/>
                  <a:pt x="3986490" y="201117"/>
                  <a:pt x="3978613" y="194553"/>
                </a:cubicBezTo>
                <a:cubicBezTo>
                  <a:pt x="3965199" y="183374"/>
                  <a:pt x="3946385" y="181065"/>
                  <a:pt x="3929975" y="175098"/>
                </a:cubicBezTo>
                <a:cubicBezTo>
                  <a:pt x="3910702" y="168090"/>
                  <a:pt x="3891210" y="161674"/>
                  <a:pt x="3871609" y="155643"/>
                </a:cubicBezTo>
                <a:cubicBezTo>
                  <a:pt x="3849047" y="148701"/>
                  <a:pt x="3825700" y="144254"/>
                  <a:pt x="3803515" y="136187"/>
                </a:cubicBezTo>
                <a:cubicBezTo>
                  <a:pt x="3789887" y="131231"/>
                  <a:pt x="3778494" y="120899"/>
                  <a:pt x="3764605" y="116732"/>
                </a:cubicBezTo>
                <a:cubicBezTo>
                  <a:pt x="3737737" y="108671"/>
                  <a:pt x="3635835" y="99513"/>
                  <a:pt x="3618690" y="97277"/>
                </a:cubicBezTo>
                <a:cubicBezTo>
                  <a:pt x="3562718" y="89976"/>
                  <a:pt x="3448203" y="70470"/>
                  <a:pt x="3385226" y="68094"/>
                </a:cubicBezTo>
                <a:cubicBezTo>
                  <a:pt x="3245858" y="62835"/>
                  <a:pt x="3106367" y="61609"/>
                  <a:pt x="2966937" y="58366"/>
                </a:cubicBezTo>
                <a:cubicBezTo>
                  <a:pt x="2504999" y="7040"/>
                  <a:pt x="2850560" y="39571"/>
                  <a:pt x="1926077" y="29183"/>
                </a:cubicBezTo>
                <a:cubicBezTo>
                  <a:pt x="1893651" y="25940"/>
                  <a:pt x="1861136" y="23497"/>
                  <a:pt x="1828800" y="19455"/>
                </a:cubicBezTo>
                <a:cubicBezTo>
                  <a:pt x="1809229" y="17009"/>
                  <a:pt x="1790154" y="10135"/>
                  <a:pt x="1770435" y="9728"/>
                </a:cubicBezTo>
                <a:lnTo>
                  <a:pt x="885217" y="0"/>
                </a:lnTo>
                <a:lnTo>
                  <a:pt x="496111" y="9728"/>
                </a:lnTo>
                <a:cubicBezTo>
                  <a:pt x="431300" y="12546"/>
                  <a:pt x="454549" y="17686"/>
                  <a:pt x="408562" y="29183"/>
                </a:cubicBezTo>
                <a:cubicBezTo>
                  <a:pt x="392522" y="33193"/>
                  <a:pt x="375760" y="34160"/>
                  <a:pt x="359924" y="38911"/>
                </a:cubicBezTo>
                <a:cubicBezTo>
                  <a:pt x="242761" y="74060"/>
                  <a:pt x="385226" y="46042"/>
                  <a:pt x="252920" y="68094"/>
                </a:cubicBezTo>
                <a:cubicBezTo>
                  <a:pt x="233465" y="81064"/>
                  <a:pt x="215468" y="96547"/>
                  <a:pt x="194554" y="107004"/>
                </a:cubicBezTo>
                <a:cubicBezTo>
                  <a:pt x="181584" y="113489"/>
                  <a:pt x="168234" y="119265"/>
                  <a:pt x="155643" y="126460"/>
                </a:cubicBezTo>
                <a:cubicBezTo>
                  <a:pt x="139560" y="135650"/>
                  <a:pt x="98939" y="165606"/>
                  <a:pt x="87549" y="175098"/>
                </a:cubicBezTo>
                <a:cubicBezTo>
                  <a:pt x="80503" y="180969"/>
                  <a:pt x="92413" y="189689"/>
                  <a:pt x="87549" y="19455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олилиния 6"/>
          <p:cNvSpPr/>
          <p:nvPr/>
        </p:nvSpPr>
        <p:spPr>
          <a:xfrm>
            <a:off x="505838" y="414031"/>
            <a:ext cx="2570646" cy="4328765"/>
          </a:xfrm>
          <a:custGeom>
            <a:avLst/>
            <a:gdLst>
              <a:gd name="connsiteX0" fmla="*/ 1643975 w 2570646"/>
              <a:gd name="connsiteY0" fmla="*/ 344726 h 4328765"/>
              <a:gd name="connsiteX1" fmla="*/ 1867711 w 2570646"/>
              <a:gd name="connsiteY1" fmla="*/ 354454 h 4328765"/>
              <a:gd name="connsiteX2" fmla="*/ 1935805 w 2570646"/>
              <a:gd name="connsiteY2" fmla="*/ 364182 h 4328765"/>
              <a:gd name="connsiteX3" fmla="*/ 2013626 w 2570646"/>
              <a:gd name="connsiteY3" fmla="*/ 373909 h 4328765"/>
              <a:gd name="connsiteX4" fmla="*/ 2286000 w 2570646"/>
              <a:gd name="connsiteY4" fmla="*/ 354454 h 4328765"/>
              <a:gd name="connsiteX5" fmla="*/ 2334639 w 2570646"/>
              <a:gd name="connsiteY5" fmla="*/ 344726 h 4328765"/>
              <a:gd name="connsiteX6" fmla="*/ 2363822 w 2570646"/>
              <a:gd name="connsiteY6" fmla="*/ 334999 h 4328765"/>
              <a:gd name="connsiteX7" fmla="*/ 2393005 w 2570646"/>
              <a:gd name="connsiteY7" fmla="*/ 315543 h 4328765"/>
              <a:gd name="connsiteX8" fmla="*/ 2412460 w 2570646"/>
              <a:gd name="connsiteY8" fmla="*/ 247450 h 4328765"/>
              <a:gd name="connsiteX9" fmla="*/ 2354094 w 2570646"/>
              <a:gd name="connsiteY9" fmla="*/ 150173 h 4328765"/>
              <a:gd name="connsiteX10" fmla="*/ 2315183 w 2570646"/>
              <a:gd name="connsiteY10" fmla="*/ 140446 h 4328765"/>
              <a:gd name="connsiteX11" fmla="*/ 2237362 w 2570646"/>
              <a:gd name="connsiteY11" fmla="*/ 101535 h 4328765"/>
              <a:gd name="connsiteX12" fmla="*/ 2208179 w 2570646"/>
              <a:gd name="connsiteY12" fmla="*/ 91807 h 4328765"/>
              <a:gd name="connsiteX13" fmla="*/ 2178996 w 2570646"/>
              <a:gd name="connsiteY13" fmla="*/ 82080 h 4328765"/>
              <a:gd name="connsiteX14" fmla="*/ 2159541 w 2570646"/>
              <a:gd name="connsiteY14" fmla="*/ 62624 h 4328765"/>
              <a:gd name="connsiteX15" fmla="*/ 2120630 w 2570646"/>
              <a:gd name="connsiteY15" fmla="*/ 52897 h 4328765"/>
              <a:gd name="connsiteX16" fmla="*/ 2091447 w 2570646"/>
              <a:gd name="connsiteY16" fmla="*/ 43169 h 4328765"/>
              <a:gd name="connsiteX17" fmla="*/ 1945532 w 2570646"/>
              <a:gd name="connsiteY17" fmla="*/ 13986 h 4328765"/>
              <a:gd name="connsiteX18" fmla="*/ 1789890 w 2570646"/>
              <a:gd name="connsiteY18" fmla="*/ 23714 h 4328765"/>
              <a:gd name="connsiteX19" fmla="*/ 1692613 w 2570646"/>
              <a:gd name="connsiteY19" fmla="*/ 43169 h 4328765"/>
              <a:gd name="connsiteX20" fmla="*/ 1118681 w 2570646"/>
              <a:gd name="connsiteY20" fmla="*/ 52897 h 4328765"/>
              <a:gd name="connsiteX21" fmla="*/ 1011677 w 2570646"/>
              <a:gd name="connsiteY21" fmla="*/ 72352 h 4328765"/>
              <a:gd name="connsiteX22" fmla="*/ 739302 w 2570646"/>
              <a:gd name="connsiteY22" fmla="*/ 82080 h 4328765"/>
              <a:gd name="connsiteX23" fmla="*/ 612843 w 2570646"/>
              <a:gd name="connsiteY23" fmla="*/ 140446 h 4328765"/>
              <a:gd name="connsiteX24" fmla="*/ 583660 w 2570646"/>
              <a:gd name="connsiteY24" fmla="*/ 159901 h 4328765"/>
              <a:gd name="connsiteX25" fmla="*/ 554477 w 2570646"/>
              <a:gd name="connsiteY25" fmla="*/ 218267 h 4328765"/>
              <a:gd name="connsiteX26" fmla="*/ 544749 w 2570646"/>
              <a:gd name="connsiteY26" fmla="*/ 247450 h 4328765"/>
              <a:gd name="connsiteX27" fmla="*/ 505839 w 2570646"/>
              <a:gd name="connsiteY27" fmla="*/ 276633 h 4328765"/>
              <a:gd name="connsiteX28" fmla="*/ 486383 w 2570646"/>
              <a:gd name="connsiteY28" fmla="*/ 403092 h 4328765"/>
              <a:gd name="connsiteX29" fmla="*/ 476656 w 2570646"/>
              <a:gd name="connsiteY29" fmla="*/ 461458 h 4328765"/>
              <a:gd name="connsiteX30" fmla="*/ 486383 w 2570646"/>
              <a:gd name="connsiteY30" fmla="*/ 607373 h 4328765"/>
              <a:gd name="connsiteX31" fmla="*/ 476656 w 2570646"/>
              <a:gd name="connsiteY31" fmla="*/ 694922 h 4328765"/>
              <a:gd name="connsiteX32" fmla="*/ 457200 w 2570646"/>
              <a:gd name="connsiteY32" fmla="*/ 772743 h 4328765"/>
              <a:gd name="connsiteX33" fmla="*/ 447473 w 2570646"/>
              <a:gd name="connsiteY33" fmla="*/ 840837 h 4328765"/>
              <a:gd name="connsiteX34" fmla="*/ 437745 w 2570646"/>
              <a:gd name="connsiteY34" fmla="*/ 967297 h 4328765"/>
              <a:gd name="connsiteX35" fmla="*/ 428017 w 2570646"/>
              <a:gd name="connsiteY35" fmla="*/ 1006207 h 4328765"/>
              <a:gd name="connsiteX36" fmla="*/ 398834 w 2570646"/>
              <a:gd name="connsiteY36" fmla="*/ 1113212 h 4328765"/>
              <a:gd name="connsiteX37" fmla="*/ 389107 w 2570646"/>
              <a:gd name="connsiteY37" fmla="*/ 1152122 h 4328765"/>
              <a:gd name="connsiteX38" fmla="*/ 359924 w 2570646"/>
              <a:gd name="connsiteY38" fmla="*/ 1229943 h 4328765"/>
              <a:gd name="connsiteX39" fmla="*/ 350196 w 2570646"/>
              <a:gd name="connsiteY39" fmla="*/ 1317492 h 4328765"/>
              <a:gd name="connsiteX40" fmla="*/ 330741 w 2570646"/>
              <a:gd name="connsiteY40" fmla="*/ 1366131 h 4328765"/>
              <a:gd name="connsiteX41" fmla="*/ 321013 w 2570646"/>
              <a:gd name="connsiteY41" fmla="*/ 1482863 h 4328765"/>
              <a:gd name="connsiteX42" fmla="*/ 301558 w 2570646"/>
              <a:gd name="connsiteY42" fmla="*/ 1560684 h 4328765"/>
              <a:gd name="connsiteX43" fmla="*/ 282102 w 2570646"/>
              <a:gd name="connsiteY43" fmla="*/ 1657960 h 4328765"/>
              <a:gd name="connsiteX44" fmla="*/ 262647 w 2570646"/>
              <a:gd name="connsiteY44" fmla="*/ 1794148 h 4328765"/>
              <a:gd name="connsiteX45" fmla="*/ 252919 w 2570646"/>
              <a:gd name="connsiteY45" fmla="*/ 1823331 h 4328765"/>
              <a:gd name="connsiteX46" fmla="*/ 243192 w 2570646"/>
              <a:gd name="connsiteY46" fmla="*/ 1862241 h 4328765"/>
              <a:gd name="connsiteX47" fmla="*/ 233464 w 2570646"/>
              <a:gd name="connsiteY47" fmla="*/ 1891424 h 4328765"/>
              <a:gd name="connsiteX48" fmla="*/ 223736 w 2570646"/>
              <a:gd name="connsiteY48" fmla="*/ 1930335 h 4328765"/>
              <a:gd name="connsiteX49" fmla="*/ 204281 w 2570646"/>
              <a:gd name="connsiteY49" fmla="*/ 1988701 h 4328765"/>
              <a:gd name="connsiteX50" fmla="*/ 184826 w 2570646"/>
              <a:gd name="connsiteY50" fmla="*/ 2056795 h 4328765"/>
              <a:gd name="connsiteX51" fmla="*/ 145915 w 2570646"/>
              <a:gd name="connsiteY51" fmla="*/ 2144343 h 4328765"/>
              <a:gd name="connsiteX52" fmla="*/ 126460 w 2570646"/>
              <a:gd name="connsiteY52" fmla="*/ 2241620 h 4328765"/>
              <a:gd name="connsiteX53" fmla="*/ 87549 w 2570646"/>
              <a:gd name="connsiteY53" fmla="*/ 2358352 h 4328765"/>
              <a:gd name="connsiteX54" fmla="*/ 77822 w 2570646"/>
              <a:gd name="connsiteY54" fmla="*/ 2494539 h 4328765"/>
              <a:gd name="connsiteX55" fmla="*/ 68094 w 2570646"/>
              <a:gd name="connsiteY55" fmla="*/ 2523722 h 4328765"/>
              <a:gd name="connsiteX56" fmla="*/ 58366 w 2570646"/>
              <a:gd name="connsiteY56" fmla="*/ 2815552 h 4328765"/>
              <a:gd name="connsiteX57" fmla="*/ 48639 w 2570646"/>
              <a:gd name="connsiteY57" fmla="*/ 2932284 h 4328765"/>
              <a:gd name="connsiteX58" fmla="*/ 38911 w 2570646"/>
              <a:gd name="connsiteY58" fmla="*/ 3068471 h 4328765"/>
              <a:gd name="connsiteX59" fmla="*/ 29183 w 2570646"/>
              <a:gd name="connsiteY59" fmla="*/ 3117109 h 4328765"/>
              <a:gd name="connsiteX60" fmla="*/ 19456 w 2570646"/>
              <a:gd name="connsiteY60" fmla="*/ 3175475 h 4328765"/>
              <a:gd name="connsiteX61" fmla="*/ 0 w 2570646"/>
              <a:gd name="connsiteY61" fmla="*/ 3301935 h 4328765"/>
              <a:gd name="connsiteX62" fmla="*/ 48639 w 2570646"/>
              <a:gd name="connsiteY62" fmla="*/ 3457578 h 4328765"/>
              <a:gd name="connsiteX63" fmla="*/ 77822 w 2570646"/>
              <a:gd name="connsiteY63" fmla="*/ 3545126 h 4328765"/>
              <a:gd name="connsiteX64" fmla="*/ 77822 w 2570646"/>
              <a:gd name="connsiteY64" fmla="*/ 3982871 h 4328765"/>
              <a:gd name="connsiteX65" fmla="*/ 97277 w 2570646"/>
              <a:gd name="connsiteY65" fmla="*/ 4080148 h 4328765"/>
              <a:gd name="connsiteX66" fmla="*/ 116732 w 2570646"/>
              <a:gd name="connsiteY66" fmla="*/ 4109331 h 4328765"/>
              <a:gd name="connsiteX67" fmla="*/ 126460 w 2570646"/>
              <a:gd name="connsiteY67" fmla="*/ 4148241 h 4328765"/>
              <a:gd name="connsiteX68" fmla="*/ 175098 w 2570646"/>
              <a:gd name="connsiteY68" fmla="*/ 4196880 h 4328765"/>
              <a:gd name="connsiteX69" fmla="*/ 194553 w 2570646"/>
              <a:gd name="connsiteY69" fmla="*/ 4226063 h 4328765"/>
              <a:gd name="connsiteX70" fmla="*/ 214009 w 2570646"/>
              <a:gd name="connsiteY70" fmla="*/ 4245518 h 4328765"/>
              <a:gd name="connsiteX71" fmla="*/ 252919 w 2570646"/>
              <a:gd name="connsiteY71" fmla="*/ 4255246 h 4328765"/>
              <a:gd name="connsiteX72" fmla="*/ 359924 w 2570646"/>
              <a:gd name="connsiteY72" fmla="*/ 4274701 h 4328765"/>
              <a:gd name="connsiteX73" fmla="*/ 953311 w 2570646"/>
              <a:gd name="connsiteY73" fmla="*/ 4274701 h 4328765"/>
              <a:gd name="connsiteX74" fmla="*/ 1021405 w 2570646"/>
              <a:gd name="connsiteY74" fmla="*/ 4264973 h 4328765"/>
              <a:gd name="connsiteX75" fmla="*/ 1177047 w 2570646"/>
              <a:gd name="connsiteY75" fmla="*/ 4245518 h 4328765"/>
              <a:gd name="connsiteX76" fmla="*/ 1634247 w 2570646"/>
              <a:gd name="connsiteY76" fmla="*/ 4235790 h 4328765"/>
              <a:gd name="connsiteX77" fmla="*/ 1770434 w 2570646"/>
              <a:gd name="connsiteY77" fmla="*/ 4216335 h 4328765"/>
              <a:gd name="connsiteX78" fmla="*/ 1945532 w 2570646"/>
              <a:gd name="connsiteY78" fmla="*/ 4196880 h 4328765"/>
              <a:gd name="connsiteX79" fmla="*/ 2509736 w 2570646"/>
              <a:gd name="connsiteY79" fmla="*/ 4187152 h 4328765"/>
              <a:gd name="connsiteX80" fmla="*/ 2568102 w 2570646"/>
              <a:gd name="connsiteY80" fmla="*/ 4157969 h 4328765"/>
              <a:gd name="connsiteX81" fmla="*/ 2548647 w 2570646"/>
              <a:gd name="connsiteY81" fmla="*/ 4099603 h 4328765"/>
              <a:gd name="connsiteX82" fmla="*/ 2538919 w 2570646"/>
              <a:gd name="connsiteY82" fmla="*/ 4050965 h 4328765"/>
              <a:gd name="connsiteX83" fmla="*/ 2490281 w 2570646"/>
              <a:gd name="connsiteY83" fmla="*/ 4002326 h 4328765"/>
              <a:gd name="connsiteX84" fmla="*/ 2431915 w 2570646"/>
              <a:gd name="connsiteY84" fmla="*/ 3963416 h 4328765"/>
              <a:gd name="connsiteX85" fmla="*/ 2422188 w 2570646"/>
              <a:gd name="connsiteY85" fmla="*/ 3934233 h 4328765"/>
              <a:gd name="connsiteX86" fmla="*/ 2393005 w 2570646"/>
              <a:gd name="connsiteY86" fmla="*/ 3924505 h 4328765"/>
              <a:gd name="connsiteX87" fmla="*/ 2334639 w 2570646"/>
              <a:gd name="connsiteY87" fmla="*/ 3875867 h 4328765"/>
              <a:gd name="connsiteX88" fmla="*/ 2305456 w 2570646"/>
              <a:gd name="connsiteY88" fmla="*/ 3866139 h 4328765"/>
              <a:gd name="connsiteX89" fmla="*/ 2247090 w 2570646"/>
              <a:gd name="connsiteY89" fmla="*/ 3827229 h 4328765"/>
              <a:gd name="connsiteX90" fmla="*/ 2227634 w 2570646"/>
              <a:gd name="connsiteY90" fmla="*/ 3807773 h 4328765"/>
              <a:gd name="connsiteX91" fmla="*/ 2198451 w 2570646"/>
              <a:gd name="connsiteY91" fmla="*/ 3788318 h 4328765"/>
              <a:gd name="connsiteX92" fmla="*/ 2169268 w 2570646"/>
              <a:gd name="connsiteY92" fmla="*/ 3759135 h 4328765"/>
              <a:gd name="connsiteX93" fmla="*/ 2140085 w 2570646"/>
              <a:gd name="connsiteY93" fmla="*/ 3739680 h 4328765"/>
              <a:gd name="connsiteX94" fmla="*/ 2101175 w 2570646"/>
              <a:gd name="connsiteY94" fmla="*/ 3691041 h 4328765"/>
              <a:gd name="connsiteX95" fmla="*/ 2071992 w 2570646"/>
              <a:gd name="connsiteY95" fmla="*/ 3671586 h 4328765"/>
              <a:gd name="connsiteX96" fmla="*/ 1994171 w 2570646"/>
              <a:gd name="connsiteY96" fmla="*/ 3603492 h 4328765"/>
              <a:gd name="connsiteX97" fmla="*/ 1935805 w 2570646"/>
              <a:gd name="connsiteY97" fmla="*/ 3564582 h 4328765"/>
              <a:gd name="connsiteX98" fmla="*/ 1916349 w 2570646"/>
              <a:gd name="connsiteY98" fmla="*/ 3545126 h 4328765"/>
              <a:gd name="connsiteX99" fmla="*/ 1887166 w 2570646"/>
              <a:gd name="connsiteY99" fmla="*/ 3535399 h 4328765"/>
              <a:gd name="connsiteX100" fmla="*/ 1819073 w 2570646"/>
              <a:gd name="connsiteY100" fmla="*/ 3506216 h 4328765"/>
              <a:gd name="connsiteX101" fmla="*/ 1770434 w 2570646"/>
              <a:gd name="connsiteY101" fmla="*/ 3477033 h 4328765"/>
              <a:gd name="connsiteX102" fmla="*/ 1682885 w 2570646"/>
              <a:gd name="connsiteY102" fmla="*/ 3428395 h 4328765"/>
              <a:gd name="connsiteX103" fmla="*/ 1673158 w 2570646"/>
              <a:gd name="connsiteY103" fmla="*/ 3321390 h 4328765"/>
              <a:gd name="connsiteX104" fmla="*/ 1653702 w 2570646"/>
              <a:gd name="connsiteY104" fmla="*/ 3292207 h 4328765"/>
              <a:gd name="connsiteX105" fmla="*/ 1634247 w 2570646"/>
              <a:gd name="connsiteY105" fmla="*/ 3233841 h 4328765"/>
              <a:gd name="connsiteX106" fmla="*/ 1595336 w 2570646"/>
              <a:gd name="connsiteY106" fmla="*/ 3175475 h 4328765"/>
              <a:gd name="connsiteX107" fmla="*/ 1585609 w 2570646"/>
              <a:gd name="connsiteY107" fmla="*/ 3136565 h 4328765"/>
              <a:gd name="connsiteX108" fmla="*/ 1566153 w 2570646"/>
              <a:gd name="connsiteY108" fmla="*/ 3107382 h 4328765"/>
              <a:gd name="connsiteX109" fmla="*/ 1575881 w 2570646"/>
              <a:gd name="connsiteY109" fmla="*/ 3078199 h 4328765"/>
              <a:gd name="connsiteX110" fmla="*/ 1546698 w 2570646"/>
              <a:gd name="connsiteY110" fmla="*/ 2932284 h 4328765"/>
              <a:gd name="connsiteX111" fmla="*/ 1556426 w 2570646"/>
              <a:gd name="connsiteY111" fmla="*/ 2873918 h 4328765"/>
              <a:gd name="connsiteX112" fmla="*/ 1575881 w 2570646"/>
              <a:gd name="connsiteY112" fmla="*/ 2844735 h 4328765"/>
              <a:gd name="connsiteX113" fmla="*/ 1605064 w 2570646"/>
              <a:gd name="connsiteY113" fmla="*/ 2776641 h 4328765"/>
              <a:gd name="connsiteX114" fmla="*/ 1624519 w 2570646"/>
              <a:gd name="connsiteY114" fmla="*/ 2747458 h 4328765"/>
              <a:gd name="connsiteX115" fmla="*/ 1634247 w 2570646"/>
              <a:gd name="connsiteY115" fmla="*/ 2718275 h 4328765"/>
              <a:gd name="connsiteX116" fmla="*/ 1653702 w 2570646"/>
              <a:gd name="connsiteY116" fmla="*/ 2689092 h 4328765"/>
              <a:gd name="connsiteX117" fmla="*/ 1692613 w 2570646"/>
              <a:gd name="connsiteY117" fmla="*/ 2591816 h 4328765"/>
              <a:gd name="connsiteX118" fmla="*/ 1721796 w 2570646"/>
              <a:gd name="connsiteY118" fmla="*/ 2562633 h 4328765"/>
              <a:gd name="connsiteX119" fmla="*/ 1731524 w 2570646"/>
              <a:gd name="connsiteY119" fmla="*/ 2513995 h 4328765"/>
              <a:gd name="connsiteX120" fmla="*/ 1750979 w 2570646"/>
              <a:gd name="connsiteY120" fmla="*/ 2494539 h 4328765"/>
              <a:gd name="connsiteX121" fmla="*/ 1760707 w 2570646"/>
              <a:gd name="connsiteY121" fmla="*/ 2465356 h 4328765"/>
              <a:gd name="connsiteX122" fmla="*/ 1780162 w 2570646"/>
              <a:gd name="connsiteY122" fmla="*/ 2436173 h 4328765"/>
              <a:gd name="connsiteX123" fmla="*/ 1799617 w 2570646"/>
              <a:gd name="connsiteY123" fmla="*/ 2377807 h 4328765"/>
              <a:gd name="connsiteX124" fmla="*/ 1809345 w 2570646"/>
              <a:gd name="connsiteY124" fmla="*/ 2348624 h 4328765"/>
              <a:gd name="connsiteX125" fmla="*/ 1819073 w 2570646"/>
              <a:gd name="connsiteY125" fmla="*/ 2319441 h 4328765"/>
              <a:gd name="connsiteX126" fmla="*/ 1838528 w 2570646"/>
              <a:gd name="connsiteY126" fmla="*/ 2290258 h 4328765"/>
              <a:gd name="connsiteX127" fmla="*/ 1867711 w 2570646"/>
              <a:gd name="connsiteY127" fmla="*/ 2231892 h 4328765"/>
              <a:gd name="connsiteX128" fmla="*/ 1877439 w 2570646"/>
              <a:gd name="connsiteY128" fmla="*/ 2202709 h 4328765"/>
              <a:gd name="connsiteX129" fmla="*/ 1896894 w 2570646"/>
              <a:gd name="connsiteY129" fmla="*/ 2173526 h 4328765"/>
              <a:gd name="connsiteX130" fmla="*/ 1916349 w 2570646"/>
              <a:gd name="connsiteY130" fmla="*/ 2134616 h 4328765"/>
              <a:gd name="connsiteX131" fmla="*/ 1896894 w 2570646"/>
              <a:gd name="connsiteY131" fmla="*/ 1969246 h 4328765"/>
              <a:gd name="connsiteX132" fmla="*/ 1857983 w 2570646"/>
              <a:gd name="connsiteY132" fmla="*/ 1920607 h 4328765"/>
              <a:gd name="connsiteX133" fmla="*/ 1838528 w 2570646"/>
              <a:gd name="connsiteY133" fmla="*/ 1862241 h 4328765"/>
              <a:gd name="connsiteX134" fmla="*/ 1799617 w 2570646"/>
              <a:gd name="connsiteY134" fmla="*/ 1774692 h 4328765"/>
              <a:gd name="connsiteX135" fmla="*/ 1789890 w 2570646"/>
              <a:gd name="connsiteY135" fmla="*/ 1716326 h 4328765"/>
              <a:gd name="connsiteX136" fmla="*/ 1780162 w 2570646"/>
              <a:gd name="connsiteY136" fmla="*/ 1648233 h 4328765"/>
              <a:gd name="connsiteX137" fmla="*/ 1770434 w 2570646"/>
              <a:gd name="connsiteY137" fmla="*/ 1619050 h 4328765"/>
              <a:gd name="connsiteX138" fmla="*/ 1760707 w 2570646"/>
              <a:gd name="connsiteY138" fmla="*/ 1580139 h 4328765"/>
              <a:gd name="connsiteX139" fmla="*/ 1741251 w 2570646"/>
              <a:gd name="connsiteY139" fmla="*/ 1521773 h 4328765"/>
              <a:gd name="connsiteX140" fmla="*/ 1731524 w 2570646"/>
              <a:gd name="connsiteY140" fmla="*/ 1453680 h 4328765"/>
              <a:gd name="connsiteX141" fmla="*/ 1702341 w 2570646"/>
              <a:gd name="connsiteY141" fmla="*/ 1375858 h 4328765"/>
              <a:gd name="connsiteX142" fmla="*/ 1692613 w 2570646"/>
              <a:gd name="connsiteY142" fmla="*/ 1307765 h 4328765"/>
              <a:gd name="connsiteX143" fmla="*/ 1673158 w 2570646"/>
              <a:gd name="connsiteY143" fmla="*/ 1249399 h 4328765"/>
              <a:gd name="connsiteX144" fmla="*/ 1643975 w 2570646"/>
              <a:gd name="connsiteY144" fmla="*/ 1103484 h 4328765"/>
              <a:gd name="connsiteX145" fmla="*/ 1643975 w 2570646"/>
              <a:gd name="connsiteY145" fmla="*/ 1103484 h 4328765"/>
              <a:gd name="connsiteX146" fmla="*/ 1614792 w 2570646"/>
              <a:gd name="connsiteY146" fmla="*/ 947841 h 4328765"/>
              <a:gd name="connsiteX147" fmla="*/ 1585609 w 2570646"/>
              <a:gd name="connsiteY147" fmla="*/ 860292 h 4328765"/>
              <a:gd name="connsiteX148" fmla="*/ 1575881 w 2570646"/>
              <a:gd name="connsiteY148" fmla="*/ 821382 h 4328765"/>
              <a:gd name="connsiteX149" fmla="*/ 1556426 w 2570646"/>
              <a:gd name="connsiteY149" fmla="*/ 763016 h 4328765"/>
              <a:gd name="connsiteX150" fmla="*/ 1546698 w 2570646"/>
              <a:gd name="connsiteY150" fmla="*/ 733833 h 4328765"/>
              <a:gd name="connsiteX151" fmla="*/ 1536971 w 2570646"/>
              <a:gd name="connsiteY151" fmla="*/ 665739 h 4328765"/>
              <a:gd name="connsiteX152" fmla="*/ 1517515 w 2570646"/>
              <a:gd name="connsiteY152" fmla="*/ 597646 h 4328765"/>
              <a:gd name="connsiteX153" fmla="*/ 1536971 w 2570646"/>
              <a:gd name="connsiteY153" fmla="*/ 490641 h 4328765"/>
              <a:gd name="connsiteX154" fmla="*/ 1556426 w 2570646"/>
              <a:gd name="connsiteY154" fmla="*/ 461458 h 4328765"/>
              <a:gd name="connsiteX155" fmla="*/ 1566153 w 2570646"/>
              <a:gd name="connsiteY155" fmla="*/ 432275 h 4328765"/>
              <a:gd name="connsiteX156" fmla="*/ 1585609 w 2570646"/>
              <a:gd name="connsiteY156" fmla="*/ 412820 h 4328765"/>
              <a:gd name="connsiteX157" fmla="*/ 1605064 w 2570646"/>
              <a:gd name="connsiteY157" fmla="*/ 383637 h 4328765"/>
              <a:gd name="connsiteX158" fmla="*/ 1643975 w 2570646"/>
              <a:gd name="connsiteY158" fmla="*/ 344726 h 4328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</a:cxnLst>
            <a:rect l="l" t="t" r="r" b="b"/>
            <a:pathLst>
              <a:path w="2570646" h="4328765">
                <a:moveTo>
                  <a:pt x="1643975" y="344726"/>
                </a:moveTo>
                <a:cubicBezTo>
                  <a:pt x="1687749" y="339862"/>
                  <a:pt x="1793227" y="349488"/>
                  <a:pt x="1867711" y="354454"/>
                </a:cubicBezTo>
                <a:cubicBezTo>
                  <a:pt x="1890589" y="355979"/>
                  <a:pt x="1913078" y="361152"/>
                  <a:pt x="1935805" y="364182"/>
                </a:cubicBezTo>
                <a:lnTo>
                  <a:pt x="2013626" y="373909"/>
                </a:lnTo>
                <a:cubicBezTo>
                  <a:pt x="2160196" y="366930"/>
                  <a:pt x="2177534" y="372532"/>
                  <a:pt x="2286000" y="354454"/>
                </a:cubicBezTo>
                <a:cubicBezTo>
                  <a:pt x="2302309" y="351736"/>
                  <a:pt x="2318599" y="348736"/>
                  <a:pt x="2334639" y="344726"/>
                </a:cubicBezTo>
                <a:cubicBezTo>
                  <a:pt x="2344587" y="342239"/>
                  <a:pt x="2354094" y="338241"/>
                  <a:pt x="2363822" y="334999"/>
                </a:cubicBezTo>
                <a:cubicBezTo>
                  <a:pt x="2373550" y="328514"/>
                  <a:pt x="2385702" y="324672"/>
                  <a:pt x="2393005" y="315543"/>
                </a:cubicBezTo>
                <a:cubicBezTo>
                  <a:pt x="2398078" y="309202"/>
                  <a:pt x="2411825" y="249989"/>
                  <a:pt x="2412460" y="247450"/>
                </a:cubicBezTo>
                <a:cubicBezTo>
                  <a:pt x="2403491" y="220542"/>
                  <a:pt x="2392939" y="159884"/>
                  <a:pt x="2354094" y="150173"/>
                </a:cubicBezTo>
                <a:lnTo>
                  <a:pt x="2315183" y="140446"/>
                </a:lnTo>
                <a:cubicBezTo>
                  <a:pt x="2281227" y="106488"/>
                  <a:pt x="2304429" y="123891"/>
                  <a:pt x="2237362" y="101535"/>
                </a:cubicBezTo>
                <a:lnTo>
                  <a:pt x="2208179" y="91807"/>
                </a:lnTo>
                <a:lnTo>
                  <a:pt x="2178996" y="82080"/>
                </a:lnTo>
                <a:cubicBezTo>
                  <a:pt x="2172511" y="75595"/>
                  <a:pt x="2167744" y="66726"/>
                  <a:pt x="2159541" y="62624"/>
                </a:cubicBezTo>
                <a:cubicBezTo>
                  <a:pt x="2147583" y="56645"/>
                  <a:pt x="2133485" y="56570"/>
                  <a:pt x="2120630" y="52897"/>
                </a:cubicBezTo>
                <a:cubicBezTo>
                  <a:pt x="2110771" y="50080"/>
                  <a:pt x="2100618" y="47755"/>
                  <a:pt x="2091447" y="43169"/>
                </a:cubicBezTo>
                <a:cubicBezTo>
                  <a:pt x="2005109" y="0"/>
                  <a:pt x="2156296" y="31550"/>
                  <a:pt x="1945532" y="13986"/>
                </a:cubicBezTo>
                <a:cubicBezTo>
                  <a:pt x="1893651" y="17229"/>
                  <a:pt x="1841614" y="18542"/>
                  <a:pt x="1789890" y="23714"/>
                </a:cubicBezTo>
                <a:cubicBezTo>
                  <a:pt x="1701302" y="32573"/>
                  <a:pt x="1809225" y="39581"/>
                  <a:pt x="1692613" y="43169"/>
                </a:cubicBezTo>
                <a:cubicBezTo>
                  <a:pt x="1501365" y="49054"/>
                  <a:pt x="1309992" y="49654"/>
                  <a:pt x="1118681" y="52897"/>
                </a:cubicBezTo>
                <a:cubicBezTo>
                  <a:pt x="1098526" y="56928"/>
                  <a:pt x="1029301" y="71315"/>
                  <a:pt x="1011677" y="72352"/>
                </a:cubicBezTo>
                <a:cubicBezTo>
                  <a:pt x="920984" y="77687"/>
                  <a:pt x="830094" y="78837"/>
                  <a:pt x="739302" y="82080"/>
                </a:cubicBezTo>
                <a:cubicBezTo>
                  <a:pt x="698894" y="98243"/>
                  <a:pt x="647887" y="117084"/>
                  <a:pt x="612843" y="140446"/>
                </a:cubicBezTo>
                <a:lnTo>
                  <a:pt x="583660" y="159901"/>
                </a:lnTo>
                <a:cubicBezTo>
                  <a:pt x="559208" y="233254"/>
                  <a:pt x="592192" y="142837"/>
                  <a:pt x="554477" y="218267"/>
                </a:cubicBezTo>
                <a:cubicBezTo>
                  <a:pt x="549891" y="227438"/>
                  <a:pt x="551313" y="239573"/>
                  <a:pt x="544749" y="247450"/>
                </a:cubicBezTo>
                <a:cubicBezTo>
                  <a:pt x="534370" y="259905"/>
                  <a:pt x="518809" y="266905"/>
                  <a:pt x="505839" y="276633"/>
                </a:cubicBezTo>
                <a:cubicBezTo>
                  <a:pt x="484453" y="340788"/>
                  <a:pt x="501429" y="282719"/>
                  <a:pt x="486383" y="403092"/>
                </a:cubicBezTo>
                <a:cubicBezTo>
                  <a:pt x="483937" y="422663"/>
                  <a:pt x="479898" y="442003"/>
                  <a:pt x="476656" y="461458"/>
                </a:cubicBezTo>
                <a:cubicBezTo>
                  <a:pt x="479898" y="510096"/>
                  <a:pt x="486383" y="558627"/>
                  <a:pt x="486383" y="607373"/>
                </a:cubicBezTo>
                <a:cubicBezTo>
                  <a:pt x="486383" y="636736"/>
                  <a:pt x="480808" y="665855"/>
                  <a:pt x="476656" y="694922"/>
                </a:cubicBezTo>
                <a:cubicBezTo>
                  <a:pt x="470787" y="736005"/>
                  <a:pt x="468516" y="738796"/>
                  <a:pt x="457200" y="772743"/>
                </a:cubicBezTo>
                <a:cubicBezTo>
                  <a:pt x="453958" y="795441"/>
                  <a:pt x="449754" y="818022"/>
                  <a:pt x="447473" y="840837"/>
                </a:cubicBezTo>
                <a:cubicBezTo>
                  <a:pt x="443266" y="882905"/>
                  <a:pt x="442685" y="925309"/>
                  <a:pt x="437745" y="967297"/>
                </a:cubicBezTo>
                <a:cubicBezTo>
                  <a:pt x="436183" y="980575"/>
                  <a:pt x="430917" y="993156"/>
                  <a:pt x="428017" y="1006207"/>
                </a:cubicBezTo>
                <a:cubicBezTo>
                  <a:pt x="402686" y="1120200"/>
                  <a:pt x="437885" y="983042"/>
                  <a:pt x="398834" y="1113212"/>
                </a:cubicBezTo>
                <a:cubicBezTo>
                  <a:pt x="394992" y="1126017"/>
                  <a:pt x="392780" y="1139267"/>
                  <a:pt x="389107" y="1152122"/>
                </a:cubicBezTo>
                <a:cubicBezTo>
                  <a:pt x="381484" y="1178803"/>
                  <a:pt x="370199" y="1204255"/>
                  <a:pt x="359924" y="1229943"/>
                </a:cubicBezTo>
                <a:cubicBezTo>
                  <a:pt x="356681" y="1259126"/>
                  <a:pt x="356348" y="1288781"/>
                  <a:pt x="350196" y="1317492"/>
                </a:cubicBezTo>
                <a:cubicBezTo>
                  <a:pt x="346537" y="1334566"/>
                  <a:pt x="333776" y="1348935"/>
                  <a:pt x="330741" y="1366131"/>
                </a:cubicBezTo>
                <a:cubicBezTo>
                  <a:pt x="323955" y="1404582"/>
                  <a:pt x="325575" y="1444085"/>
                  <a:pt x="321013" y="1482863"/>
                </a:cubicBezTo>
                <a:cubicBezTo>
                  <a:pt x="311419" y="1564406"/>
                  <a:pt x="315183" y="1501644"/>
                  <a:pt x="301558" y="1560684"/>
                </a:cubicBezTo>
                <a:cubicBezTo>
                  <a:pt x="294122" y="1592905"/>
                  <a:pt x="287538" y="1625342"/>
                  <a:pt x="282102" y="1657960"/>
                </a:cubicBezTo>
                <a:cubicBezTo>
                  <a:pt x="274563" y="1703193"/>
                  <a:pt x="270616" y="1748989"/>
                  <a:pt x="262647" y="1794148"/>
                </a:cubicBezTo>
                <a:cubicBezTo>
                  <a:pt x="260865" y="1804246"/>
                  <a:pt x="255736" y="1813472"/>
                  <a:pt x="252919" y="1823331"/>
                </a:cubicBezTo>
                <a:cubicBezTo>
                  <a:pt x="249246" y="1836186"/>
                  <a:pt x="246865" y="1849386"/>
                  <a:pt x="243192" y="1862241"/>
                </a:cubicBezTo>
                <a:cubicBezTo>
                  <a:pt x="240375" y="1872100"/>
                  <a:pt x="236281" y="1881565"/>
                  <a:pt x="233464" y="1891424"/>
                </a:cubicBezTo>
                <a:cubicBezTo>
                  <a:pt x="229791" y="1904279"/>
                  <a:pt x="227578" y="1917529"/>
                  <a:pt x="223736" y="1930335"/>
                </a:cubicBezTo>
                <a:cubicBezTo>
                  <a:pt x="217843" y="1949978"/>
                  <a:pt x="209255" y="1968806"/>
                  <a:pt x="204281" y="1988701"/>
                </a:cubicBezTo>
                <a:cubicBezTo>
                  <a:pt x="196617" y="2019356"/>
                  <a:pt x="195290" y="2028890"/>
                  <a:pt x="184826" y="2056795"/>
                </a:cubicBezTo>
                <a:cubicBezTo>
                  <a:pt x="166196" y="2106477"/>
                  <a:pt x="168023" y="2100130"/>
                  <a:pt x="145915" y="2144343"/>
                </a:cubicBezTo>
                <a:cubicBezTo>
                  <a:pt x="140106" y="2179202"/>
                  <a:pt x="136827" y="2208447"/>
                  <a:pt x="126460" y="2241620"/>
                </a:cubicBezTo>
                <a:cubicBezTo>
                  <a:pt x="114226" y="2280768"/>
                  <a:pt x="87549" y="2358352"/>
                  <a:pt x="87549" y="2358352"/>
                </a:cubicBezTo>
                <a:cubicBezTo>
                  <a:pt x="84307" y="2403748"/>
                  <a:pt x="83140" y="2449339"/>
                  <a:pt x="77822" y="2494539"/>
                </a:cubicBezTo>
                <a:cubicBezTo>
                  <a:pt x="76624" y="2504723"/>
                  <a:pt x="68714" y="2513487"/>
                  <a:pt x="68094" y="2523722"/>
                </a:cubicBezTo>
                <a:cubicBezTo>
                  <a:pt x="62206" y="2620874"/>
                  <a:pt x="62995" y="2718331"/>
                  <a:pt x="58366" y="2815552"/>
                </a:cubicBezTo>
                <a:cubicBezTo>
                  <a:pt x="56509" y="2854553"/>
                  <a:pt x="51634" y="2893353"/>
                  <a:pt x="48639" y="2932284"/>
                </a:cubicBezTo>
                <a:cubicBezTo>
                  <a:pt x="45148" y="2977661"/>
                  <a:pt x="43676" y="3023210"/>
                  <a:pt x="38911" y="3068471"/>
                </a:cubicBezTo>
                <a:cubicBezTo>
                  <a:pt x="37180" y="3084914"/>
                  <a:pt x="32141" y="3100842"/>
                  <a:pt x="29183" y="3117109"/>
                </a:cubicBezTo>
                <a:cubicBezTo>
                  <a:pt x="25655" y="3136515"/>
                  <a:pt x="21902" y="3155904"/>
                  <a:pt x="19456" y="3175475"/>
                </a:cubicBezTo>
                <a:cubicBezTo>
                  <a:pt x="4410" y="3295849"/>
                  <a:pt x="21386" y="3237780"/>
                  <a:pt x="0" y="3301935"/>
                </a:cubicBezTo>
                <a:cubicBezTo>
                  <a:pt x="16213" y="3353816"/>
                  <a:pt x="30683" y="3406274"/>
                  <a:pt x="48639" y="3457578"/>
                </a:cubicBezTo>
                <a:cubicBezTo>
                  <a:pt x="86228" y="3564976"/>
                  <a:pt x="53004" y="3421041"/>
                  <a:pt x="77822" y="3545126"/>
                </a:cubicBezTo>
                <a:cubicBezTo>
                  <a:pt x="51672" y="3728174"/>
                  <a:pt x="62063" y="3628292"/>
                  <a:pt x="77822" y="3982871"/>
                </a:cubicBezTo>
                <a:cubicBezTo>
                  <a:pt x="78697" y="4002549"/>
                  <a:pt x="84906" y="4055405"/>
                  <a:pt x="97277" y="4080148"/>
                </a:cubicBezTo>
                <a:cubicBezTo>
                  <a:pt x="102505" y="4090605"/>
                  <a:pt x="110247" y="4099603"/>
                  <a:pt x="116732" y="4109331"/>
                </a:cubicBezTo>
                <a:cubicBezTo>
                  <a:pt x="119975" y="4122301"/>
                  <a:pt x="119044" y="4137117"/>
                  <a:pt x="126460" y="4148241"/>
                </a:cubicBezTo>
                <a:cubicBezTo>
                  <a:pt x="139178" y="4167319"/>
                  <a:pt x="162380" y="4177802"/>
                  <a:pt x="175098" y="4196880"/>
                </a:cubicBezTo>
                <a:cubicBezTo>
                  <a:pt x="181583" y="4206608"/>
                  <a:pt x="187250" y="4216934"/>
                  <a:pt x="194553" y="4226063"/>
                </a:cubicBezTo>
                <a:cubicBezTo>
                  <a:pt x="200282" y="4233225"/>
                  <a:pt x="205806" y="4241416"/>
                  <a:pt x="214009" y="4245518"/>
                </a:cubicBezTo>
                <a:cubicBezTo>
                  <a:pt x="225967" y="4251497"/>
                  <a:pt x="240064" y="4251573"/>
                  <a:pt x="252919" y="4255246"/>
                </a:cubicBezTo>
                <a:cubicBezTo>
                  <a:pt x="322892" y="4275238"/>
                  <a:pt x="231163" y="4258605"/>
                  <a:pt x="359924" y="4274701"/>
                </a:cubicBezTo>
                <a:cubicBezTo>
                  <a:pt x="576167" y="4328765"/>
                  <a:pt x="413139" y="4291582"/>
                  <a:pt x="953311" y="4274701"/>
                </a:cubicBezTo>
                <a:cubicBezTo>
                  <a:pt x="976228" y="4273985"/>
                  <a:pt x="998669" y="4267939"/>
                  <a:pt x="1021405" y="4264973"/>
                </a:cubicBezTo>
                <a:cubicBezTo>
                  <a:pt x="1073250" y="4258211"/>
                  <a:pt x="1124774" y="4246630"/>
                  <a:pt x="1177047" y="4245518"/>
                </a:cubicBezTo>
                <a:lnTo>
                  <a:pt x="1634247" y="4235790"/>
                </a:lnTo>
                <a:lnTo>
                  <a:pt x="1770434" y="4216335"/>
                </a:lnTo>
                <a:cubicBezTo>
                  <a:pt x="1828790" y="4207998"/>
                  <a:pt x="1886287" y="4198597"/>
                  <a:pt x="1945532" y="4196880"/>
                </a:cubicBezTo>
                <a:cubicBezTo>
                  <a:pt x="2133549" y="4191430"/>
                  <a:pt x="2321668" y="4190395"/>
                  <a:pt x="2509736" y="4187152"/>
                </a:cubicBezTo>
                <a:cubicBezTo>
                  <a:pt x="2518370" y="4184274"/>
                  <a:pt x="2566462" y="4171086"/>
                  <a:pt x="2568102" y="4157969"/>
                </a:cubicBezTo>
                <a:cubicBezTo>
                  <a:pt x="2570646" y="4137620"/>
                  <a:pt x="2552669" y="4119712"/>
                  <a:pt x="2548647" y="4099603"/>
                </a:cubicBezTo>
                <a:cubicBezTo>
                  <a:pt x="2545404" y="4083390"/>
                  <a:pt x="2547426" y="4065143"/>
                  <a:pt x="2538919" y="4050965"/>
                </a:cubicBezTo>
                <a:cubicBezTo>
                  <a:pt x="2527122" y="4031304"/>
                  <a:pt x="2509359" y="4015044"/>
                  <a:pt x="2490281" y="4002326"/>
                </a:cubicBezTo>
                <a:lnTo>
                  <a:pt x="2431915" y="3963416"/>
                </a:lnTo>
                <a:cubicBezTo>
                  <a:pt x="2428673" y="3953688"/>
                  <a:pt x="2429438" y="3941484"/>
                  <a:pt x="2422188" y="3934233"/>
                </a:cubicBezTo>
                <a:cubicBezTo>
                  <a:pt x="2414937" y="3926982"/>
                  <a:pt x="2402176" y="3929091"/>
                  <a:pt x="2393005" y="3924505"/>
                </a:cubicBezTo>
                <a:cubicBezTo>
                  <a:pt x="2329352" y="3892678"/>
                  <a:pt x="2399181" y="3918895"/>
                  <a:pt x="2334639" y="3875867"/>
                </a:cubicBezTo>
                <a:cubicBezTo>
                  <a:pt x="2326107" y="3870179"/>
                  <a:pt x="2315184" y="3869382"/>
                  <a:pt x="2305456" y="3866139"/>
                </a:cubicBezTo>
                <a:cubicBezTo>
                  <a:pt x="2267596" y="3809352"/>
                  <a:pt x="2309907" y="3858637"/>
                  <a:pt x="2247090" y="3827229"/>
                </a:cubicBezTo>
                <a:cubicBezTo>
                  <a:pt x="2238887" y="3823127"/>
                  <a:pt x="2234796" y="3813502"/>
                  <a:pt x="2227634" y="3807773"/>
                </a:cubicBezTo>
                <a:cubicBezTo>
                  <a:pt x="2218505" y="3800470"/>
                  <a:pt x="2207432" y="3795802"/>
                  <a:pt x="2198451" y="3788318"/>
                </a:cubicBezTo>
                <a:cubicBezTo>
                  <a:pt x="2187883" y="3779511"/>
                  <a:pt x="2179836" y="3767942"/>
                  <a:pt x="2169268" y="3759135"/>
                </a:cubicBezTo>
                <a:cubicBezTo>
                  <a:pt x="2160287" y="3751651"/>
                  <a:pt x="2149214" y="3746983"/>
                  <a:pt x="2140085" y="3739680"/>
                </a:cubicBezTo>
                <a:cubicBezTo>
                  <a:pt x="2091955" y="3701175"/>
                  <a:pt x="2151733" y="3741599"/>
                  <a:pt x="2101175" y="3691041"/>
                </a:cubicBezTo>
                <a:cubicBezTo>
                  <a:pt x="2092908" y="3682774"/>
                  <a:pt x="2080869" y="3679194"/>
                  <a:pt x="2071992" y="3671586"/>
                </a:cubicBezTo>
                <a:cubicBezTo>
                  <a:pt x="1995115" y="3605692"/>
                  <a:pt x="2071179" y="3657398"/>
                  <a:pt x="1994171" y="3603492"/>
                </a:cubicBezTo>
                <a:cubicBezTo>
                  <a:pt x="1975015" y="3590083"/>
                  <a:pt x="1952339" y="3581116"/>
                  <a:pt x="1935805" y="3564582"/>
                </a:cubicBezTo>
                <a:cubicBezTo>
                  <a:pt x="1929320" y="3558097"/>
                  <a:pt x="1924214" y="3549845"/>
                  <a:pt x="1916349" y="3545126"/>
                </a:cubicBezTo>
                <a:cubicBezTo>
                  <a:pt x="1907556" y="3539851"/>
                  <a:pt x="1896591" y="3539438"/>
                  <a:pt x="1887166" y="3535399"/>
                </a:cubicBezTo>
                <a:cubicBezTo>
                  <a:pt x="1803023" y="3499338"/>
                  <a:pt x="1887512" y="3529028"/>
                  <a:pt x="1819073" y="3506216"/>
                </a:cubicBezTo>
                <a:cubicBezTo>
                  <a:pt x="1775422" y="3462565"/>
                  <a:pt x="1827262" y="3508604"/>
                  <a:pt x="1770434" y="3477033"/>
                </a:cubicBezTo>
                <a:cubicBezTo>
                  <a:pt x="1670088" y="3421285"/>
                  <a:pt x="1748919" y="3450405"/>
                  <a:pt x="1682885" y="3428395"/>
                </a:cubicBezTo>
                <a:cubicBezTo>
                  <a:pt x="1679643" y="3392727"/>
                  <a:pt x="1680662" y="3356410"/>
                  <a:pt x="1673158" y="3321390"/>
                </a:cubicBezTo>
                <a:cubicBezTo>
                  <a:pt x="1670708" y="3309958"/>
                  <a:pt x="1658450" y="3302891"/>
                  <a:pt x="1653702" y="3292207"/>
                </a:cubicBezTo>
                <a:cubicBezTo>
                  <a:pt x="1645373" y="3273467"/>
                  <a:pt x="1645623" y="3250904"/>
                  <a:pt x="1634247" y="3233841"/>
                </a:cubicBezTo>
                <a:lnTo>
                  <a:pt x="1595336" y="3175475"/>
                </a:lnTo>
                <a:cubicBezTo>
                  <a:pt x="1592094" y="3162505"/>
                  <a:pt x="1590875" y="3148853"/>
                  <a:pt x="1585609" y="3136565"/>
                </a:cubicBezTo>
                <a:cubicBezTo>
                  <a:pt x="1581004" y="3125819"/>
                  <a:pt x="1568075" y="3118914"/>
                  <a:pt x="1566153" y="3107382"/>
                </a:cubicBezTo>
                <a:cubicBezTo>
                  <a:pt x="1564467" y="3097268"/>
                  <a:pt x="1572638" y="3087927"/>
                  <a:pt x="1575881" y="3078199"/>
                </a:cubicBezTo>
                <a:cubicBezTo>
                  <a:pt x="1494043" y="3057738"/>
                  <a:pt x="1531850" y="3080764"/>
                  <a:pt x="1546698" y="2932284"/>
                </a:cubicBezTo>
                <a:cubicBezTo>
                  <a:pt x="1548661" y="2912658"/>
                  <a:pt x="1550189" y="2892630"/>
                  <a:pt x="1556426" y="2873918"/>
                </a:cubicBezTo>
                <a:cubicBezTo>
                  <a:pt x="1560123" y="2862827"/>
                  <a:pt x="1570653" y="2855192"/>
                  <a:pt x="1575881" y="2844735"/>
                </a:cubicBezTo>
                <a:cubicBezTo>
                  <a:pt x="1630450" y="2735596"/>
                  <a:pt x="1524094" y="2918342"/>
                  <a:pt x="1605064" y="2776641"/>
                </a:cubicBezTo>
                <a:cubicBezTo>
                  <a:pt x="1610864" y="2766490"/>
                  <a:pt x="1619291" y="2757915"/>
                  <a:pt x="1624519" y="2747458"/>
                </a:cubicBezTo>
                <a:cubicBezTo>
                  <a:pt x="1629105" y="2738287"/>
                  <a:pt x="1629661" y="2727446"/>
                  <a:pt x="1634247" y="2718275"/>
                </a:cubicBezTo>
                <a:cubicBezTo>
                  <a:pt x="1639475" y="2707818"/>
                  <a:pt x="1648954" y="2699775"/>
                  <a:pt x="1653702" y="2689092"/>
                </a:cubicBezTo>
                <a:cubicBezTo>
                  <a:pt x="1670377" y="2651574"/>
                  <a:pt x="1669196" y="2624600"/>
                  <a:pt x="1692613" y="2591816"/>
                </a:cubicBezTo>
                <a:cubicBezTo>
                  <a:pt x="1700609" y="2580621"/>
                  <a:pt x="1712068" y="2572361"/>
                  <a:pt x="1721796" y="2562633"/>
                </a:cubicBezTo>
                <a:cubicBezTo>
                  <a:pt x="1725039" y="2546420"/>
                  <a:pt x="1725011" y="2529192"/>
                  <a:pt x="1731524" y="2513995"/>
                </a:cubicBezTo>
                <a:cubicBezTo>
                  <a:pt x="1735137" y="2505565"/>
                  <a:pt x="1746260" y="2502403"/>
                  <a:pt x="1750979" y="2494539"/>
                </a:cubicBezTo>
                <a:cubicBezTo>
                  <a:pt x="1756255" y="2485746"/>
                  <a:pt x="1756121" y="2474527"/>
                  <a:pt x="1760707" y="2465356"/>
                </a:cubicBezTo>
                <a:cubicBezTo>
                  <a:pt x="1765935" y="2454899"/>
                  <a:pt x="1775414" y="2446857"/>
                  <a:pt x="1780162" y="2436173"/>
                </a:cubicBezTo>
                <a:cubicBezTo>
                  <a:pt x="1788491" y="2417433"/>
                  <a:pt x="1793132" y="2397262"/>
                  <a:pt x="1799617" y="2377807"/>
                </a:cubicBezTo>
                <a:lnTo>
                  <a:pt x="1809345" y="2348624"/>
                </a:lnTo>
                <a:cubicBezTo>
                  <a:pt x="1812588" y="2338896"/>
                  <a:pt x="1813385" y="2327973"/>
                  <a:pt x="1819073" y="2319441"/>
                </a:cubicBezTo>
                <a:lnTo>
                  <a:pt x="1838528" y="2290258"/>
                </a:lnTo>
                <a:cubicBezTo>
                  <a:pt x="1862521" y="2194291"/>
                  <a:pt x="1830543" y="2293840"/>
                  <a:pt x="1867711" y="2231892"/>
                </a:cubicBezTo>
                <a:cubicBezTo>
                  <a:pt x="1872987" y="2223099"/>
                  <a:pt x="1872853" y="2211880"/>
                  <a:pt x="1877439" y="2202709"/>
                </a:cubicBezTo>
                <a:cubicBezTo>
                  <a:pt x="1882667" y="2192252"/>
                  <a:pt x="1891094" y="2183677"/>
                  <a:pt x="1896894" y="2173526"/>
                </a:cubicBezTo>
                <a:cubicBezTo>
                  <a:pt x="1904088" y="2160936"/>
                  <a:pt x="1909864" y="2147586"/>
                  <a:pt x="1916349" y="2134616"/>
                </a:cubicBezTo>
                <a:cubicBezTo>
                  <a:pt x="1915468" y="2123166"/>
                  <a:pt x="1913755" y="2008587"/>
                  <a:pt x="1896894" y="1969246"/>
                </a:cubicBezTo>
                <a:cubicBezTo>
                  <a:pt x="1887690" y="1947770"/>
                  <a:pt x="1873673" y="1936297"/>
                  <a:pt x="1857983" y="1920607"/>
                </a:cubicBezTo>
                <a:cubicBezTo>
                  <a:pt x="1851498" y="1901152"/>
                  <a:pt x="1849903" y="1879305"/>
                  <a:pt x="1838528" y="1862241"/>
                </a:cubicBezTo>
                <a:cubicBezTo>
                  <a:pt x="1807697" y="1815994"/>
                  <a:pt x="1822770" y="1844149"/>
                  <a:pt x="1799617" y="1774692"/>
                </a:cubicBezTo>
                <a:cubicBezTo>
                  <a:pt x="1796375" y="1755237"/>
                  <a:pt x="1792889" y="1735820"/>
                  <a:pt x="1789890" y="1716326"/>
                </a:cubicBezTo>
                <a:cubicBezTo>
                  <a:pt x="1786404" y="1693664"/>
                  <a:pt x="1784659" y="1670716"/>
                  <a:pt x="1780162" y="1648233"/>
                </a:cubicBezTo>
                <a:cubicBezTo>
                  <a:pt x="1778151" y="1638178"/>
                  <a:pt x="1773251" y="1628909"/>
                  <a:pt x="1770434" y="1619050"/>
                </a:cubicBezTo>
                <a:cubicBezTo>
                  <a:pt x="1766761" y="1606195"/>
                  <a:pt x="1764549" y="1592945"/>
                  <a:pt x="1760707" y="1580139"/>
                </a:cubicBezTo>
                <a:cubicBezTo>
                  <a:pt x="1754814" y="1560496"/>
                  <a:pt x="1741251" y="1521773"/>
                  <a:pt x="1741251" y="1521773"/>
                </a:cubicBezTo>
                <a:cubicBezTo>
                  <a:pt x="1738009" y="1499075"/>
                  <a:pt x="1737557" y="1475800"/>
                  <a:pt x="1731524" y="1453680"/>
                </a:cubicBezTo>
                <a:cubicBezTo>
                  <a:pt x="1694717" y="1318723"/>
                  <a:pt x="1726069" y="1506362"/>
                  <a:pt x="1702341" y="1375858"/>
                </a:cubicBezTo>
                <a:cubicBezTo>
                  <a:pt x="1698240" y="1353300"/>
                  <a:pt x="1697769" y="1330106"/>
                  <a:pt x="1692613" y="1307765"/>
                </a:cubicBezTo>
                <a:cubicBezTo>
                  <a:pt x="1688002" y="1287782"/>
                  <a:pt x="1673158" y="1249399"/>
                  <a:pt x="1673158" y="1249399"/>
                </a:cubicBezTo>
                <a:cubicBezTo>
                  <a:pt x="1659648" y="1154835"/>
                  <a:pt x="1668991" y="1203549"/>
                  <a:pt x="1643975" y="1103484"/>
                </a:cubicBezTo>
                <a:lnTo>
                  <a:pt x="1643975" y="1103484"/>
                </a:lnTo>
                <a:cubicBezTo>
                  <a:pt x="1637853" y="1066755"/>
                  <a:pt x="1628822" y="993438"/>
                  <a:pt x="1614792" y="947841"/>
                </a:cubicBezTo>
                <a:cubicBezTo>
                  <a:pt x="1605746" y="918440"/>
                  <a:pt x="1593070" y="890135"/>
                  <a:pt x="1585609" y="860292"/>
                </a:cubicBezTo>
                <a:cubicBezTo>
                  <a:pt x="1582366" y="847322"/>
                  <a:pt x="1579723" y="834187"/>
                  <a:pt x="1575881" y="821382"/>
                </a:cubicBezTo>
                <a:cubicBezTo>
                  <a:pt x="1569988" y="801739"/>
                  <a:pt x="1562911" y="782471"/>
                  <a:pt x="1556426" y="763016"/>
                </a:cubicBezTo>
                <a:lnTo>
                  <a:pt x="1546698" y="733833"/>
                </a:lnTo>
                <a:cubicBezTo>
                  <a:pt x="1543456" y="711135"/>
                  <a:pt x="1541073" y="688298"/>
                  <a:pt x="1536971" y="665739"/>
                </a:cubicBezTo>
                <a:cubicBezTo>
                  <a:pt x="1532086" y="638870"/>
                  <a:pt x="1525849" y="622647"/>
                  <a:pt x="1517515" y="597646"/>
                </a:cubicBezTo>
                <a:cubicBezTo>
                  <a:pt x="1519770" y="581865"/>
                  <a:pt x="1527142" y="513575"/>
                  <a:pt x="1536971" y="490641"/>
                </a:cubicBezTo>
                <a:cubicBezTo>
                  <a:pt x="1541576" y="479895"/>
                  <a:pt x="1549941" y="471186"/>
                  <a:pt x="1556426" y="461458"/>
                </a:cubicBezTo>
                <a:cubicBezTo>
                  <a:pt x="1559668" y="451730"/>
                  <a:pt x="1560877" y="441068"/>
                  <a:pt x="1566153" y="432275"/>
                </a:cubicBezTo>
                <a:cubicBezTo>
                  <a:pt x="1570872" y="424411"/>
                  <a:pt x="1579880" y="419982"/>
                  <a:pt x="1585609" y="412820"/>
                </a:cubicBezTo>
                <a:cubicBezTo>
                  <a:pt x="1592912" y="403691"/>
                  <a:pt x="1599836" y="394094"/>
                  <a:pt x="1605064" y="383637"/>
                </a:cubicBezTo>
                <a:cubicBezTo>
                  <a:pt x="1625098" y="343569"/>
                  <a:pt x="1600201" y="349590"/>
                  <a:pt x="1643975" y="34472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2" name="Picture 4" descr="http://vmede.org/sait/content/Onkilogiya_trufanov_t1_2010/img/1556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8273" y="3942276"/>
            <a:ext cx="3381255" cy="2375157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353686" y="6195804"/>
            <a:ext cx="3778369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400" dirty="0" err="1"/>
              <a:t>Ендоскопічна</a:t>
            </a:r>
            <a:r>
              <a:rPr lang="ru-RU" sz="1400" dirty="0"/>
              <a:t> ретроградна </a:t>
            </a:r>
            <a:r>
              <a:rPr lang="ru-RU" sz="1400" dirty="0" err="1"/>
              <a:t>холангіопанкреатікографія</a:t>
            </a:r>
            <a:r>
              <a:rPr lang="ru-RU" sz="1400" dirty="0"/>
              <a:t> (ЕРХПГ). норма</a:t>
            </a:r>
            <a:endParaRPr lang="ru-RU" dirty="0"/>
          </a:p>
        </p:txBody>
      </p:sp>
      <p:pic>
        <p:nvPicPr>
          <p:cNvPr id="78854" name="Picture 6" descr="http://vmede.org/sait/content/Onkilogiya_trufanov_t1_2010/img/1556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9259" y="0"/>
            <a:ext cx="3493399" cy="2939728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0" y="2939728"/>
            <a:ext cx="452887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На </a:t>
            </a:r>
            <a:r>
              <a:rPr lang="ru-RU" sz="1400" dirty="0" err="1"/>
              <a:t>ехограмах</a:t>
            </a:r>
            <a:r>
              <a:rPr lang="ru-RU" sz="1400" dirty="0"/>
              <a:t> </a:t>
            </a:r>
            <a:r>
              <a:rPr lang="ru-RU" sz="1400" dirty="0" err="1"/>
              <a:t>жовчний</a:t>
            </a:r>
            <a:r>
              <a:rPr lang="ru-RU" sz="1400" dirty="0"/>
              <a:t> </a:t>
            </a:r>
            <a:r>
              <a:rPr lang="ru-RU" sz="1400" dirty="0" err="1"/>
              <a:t>міхур</a:t>
            </a:r>
            <a:r>
              <a:rPr lang="ru-RU" sz="1400" dirty="0"/>
              <a:t> </a:t>
            </a:r>
            <a:r>
              <a:rPr lang="ru-RU" sz="1400" dirty="0" err="1"/>
              <a:t>виглядає</a:t>
            </a:r>
            <a:r>
              <a:rPr lang="ru-RU" sz="1400" dirty="0"/>
              <a:t> як </a:t>
            </a:r>
            <a:r>
              <a:rPr lang="ru-RU" sz="1400" dirty="0" err="1"/>
              <a:t>ехонегативне</a:t>
            </a:r>
            <a:r>
              <a:rPr lang="ru-RU" sz="1400" dirty="0"/>
              <a:t> </a:t>
            </a:r>
            <a:r>
              <a:rPr lang="ru-RU" sz="1400" dirty="0" err="1"/>
              <a:t>утворення</a:t>
            </a:r>
            <a:r>
              <a:rPr lang="ru-RU" sz="1400" dirty="0"/>
              <a:t> </a:t>
            </a:r>
            <a:r>
              <a:rPr lang="ru-RU" sz="1400" dirty="0" err="1"/>
              <a:t>овальної</a:t>
            </a:r>
            <a:r>
              <a:rPr lang="ru-RU" sz="1400" dirty="0"/>
              <a:t> </a:t>
            </a:r>
            <a:r>
              <a:rPr lang="ru-RU" sz="1400" dirty="0" err="1"/>
              <a:t>форми</a:t>
            </a:r>
            <a:r>
              <a:rPr lang="ru-RU" sz="1400" dirty="0"/>
              <a:t> з </a:t>
            </a:r>
            <a:r>
              <a:rPr lang="ru-RU" sz="1400" dirty="0" err="1"/>
              <a:t>чіткими</a:t>
            </a:r>
            <a:r>
              <a:rPr lang="ru-RU" sz="1400" dirty="0"/>
              <a:t> </a:t>
            </a:r>
            <a:r>
              <a:rPr lang="ru-RU" sz="1400" dirty="0" err="1"/>
              <a:t>рівними</a:t>
            </a:r>
            <a:r>
              <a:rPr lang="ru-RU" sz="1400" dirty="0"/>
              <a:t> контурами </a:t>
            </a:r>
            <a:r>
              <a:rPr lang="ru-RU" sz="1400" dirty="0" err="1"/>
              <a:t>розмірами</a:t>
            </a:r>
            <a:r>
              <a:rPr lang="ru-RU" sz="1400" dirty="0"/>
              <a:t> </a:t>
            </a:r>
            <a:r>
              <a:rPr lang="ru-RU" sz="1400" dirty="0" err="1"/>
              <a:t>від</a:t>
            </a:r>
            <a:r>
              <a:rPr lang="ru-RU" sz="1400" dirty="0"/>
              <a:t> 6 до 12 см в </a:t>
            </a:r>
            <a:r>
              <a:rPr lang="ru-RU" sz="1400" dirty="0" err="1"/>
              <a:t>довжину</a:t>
            </a:r>
            <a:r>
              <a:rPr lang="ru-RU" sz="1400" dirty="0"/>
              <a:t> і </a:t>
            </a:r>
            <a:r>
              <a:rPr lang="ru-RU" sz="1400" dirty="0" err="1"/>
              <a:t>від</a:t>
            </a:r>
            <a:r>
              <a:rPr lang="ru-RU" sz="1400" dirty="0"/>
              <a:t> 2,5 до 4 см в поперечнику. </a:t>
            </a:r>
            <a:r>
              <a:rPr lang="ru-RU" sz="1400" dirty="0" err="1"/>
              <a:t>Товщина</a:t>
            </a:r>
            <a:r>
              <a:rPr lang="ru-RU" sz="1400" dirty="0"/>
              <a:t> </a:t>
            </a:r>
            <a:r>
              <a:rPr lang="ru-RU" sz="1400" dirty="0" err="1"/>
              <a:t>стінки</a:t>
            </a:r>
            <a:r>
              <a:rPr lang="ru-RU" sz="1400" dirty="0"/>
              <a:t> не </a:t>
            </a:r>
            <a:r>
              <a:rPr lang="ru-RU" sz="1400" dirty="0" err="1"/>
              <a:t>більше</a:t>
            </a:r>
            <a:r>
              <a:rPr lang="ru-RU" sz="1400" dirty="0"/>
              <a:t> 3 мм.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445925" y="3700734"/>
            <a:ext cx="20875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МР-</a:t>
            </a:r>
            <a:r>
              <a:rPr lang="ru-RU" dirty="0" err="1"/>
              <a:t>холангіографія</a:t>
            </a:r>
            <a:endParaRPr lang="ru-RU" dirty="0"/>
          </a:p>
        </p:txBody>
      </p:sp>
      <p:pic>
        <p:nvPicPr>
          <p:cNvPr id="78862" name="Picture 14" descr="Картинки по запросу кт желчного пузыря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70741" y="246395"/>
            <a:ext cx="2700009" cy="2847167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8367626" y="396817"/>
            <a:ext cx="31400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На КТ </a:t>
            </a:r>
            <a:r>
              <a:rPr lang="ru-RU" dirty="0" err="1"/>
              <a:t>жовчний</a:t>
            </a:r>
            <a:r>
              <a:rPr lang="ru-RU" dirty="0"/>
              <a:t> </a:t>
            </a:r>
            <a:r>
              <a:rPr lang="ru-RU" dirty="0" err="1"/>
              <a:t>міхур</a:t>
            </a:r>
            <a:r>
              <a:rPr lang="ru-RU" dirty="0"/>
              <a:t> </a:t>
            </a:r>
            <a:r>
              <a:rPr lang="ru-RU" dirty="0" err="1"/>
              <a:t>виглядає</a:t>
            </a:r>
            <a:r>
              <a:rPr lang="ru-RU" dirty="0"/>
              <a:t> як </a:t>
            </a:r>
            <a:r>
              <a:rPr lang="ru-RU" dirty="0" err="1"/>
              <a:t>гіподенсне</a:t>
            </a:r>
            <a:r>
              <a:rPr lang="ru-RU" dirty="0"/>
              <a:t> </a:t>
            </a:r>
            <a:r>
              <a:rPr lang="ru-RU" dirty="0" err="1"/>
              <a:t>однорідне</a:t>
            </a:r>
            <a:r>
              <a:rPr lang="ru-RU" dirty="0"/>
              <a:t> </a:t>
            </a:r>
            <a:r>
              <a:rPr lang="ru-RU" dirty="0" err="1"/>
              <a:t>утворення</a:t>
            </a:r>
            <a:r>
              <a:rPr lang="ru-RU" dirty="0"/>
              <a:t> (+ 9- + 25 ЕН)</a:t>
            </a:r>
          </a:p>
        </p:txBody>
      </p:sp>
      <p:pic>
        <p:nvPicPr>
          <p:cNvPr id="78864" name="Picture 16" descr="мр-холангиография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96587" y="3231341"/>
            <a:ext cx="3726312" cy="35399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899806" y="146649"/>
            <a:ext cx="49601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>
                <a:solidFill>
                  <a:srgbClr val="FFFF00"/>
                </a:solidFill>
              </a:rPr>
              <a:t>Гострий</a:t>
            </a:r>
            <a:r>
              <a:rPr lang="ru-RU" dirty="0">
                <a:solidFill>
                  <a:srgbClr val="FFFF00"/>
                </a:solidFill>
              </a:rPr>
              <a:t> холецистит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1156" y="276047"/>
            <a:ext cx="5149971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Форми</a:t>
            </a:r>
            <a:r>
              <a:rPr lang="ru-RU" dirty="0"/>
              <a:t>: </a:t>
            </a:r>
            <a:r>
              <a:rPr lang="ru-RU" dirty="0" err="1"/>
              <a:t>катаральна</a:t>
            </a:r>
            <a:r>
              <a:rPr lang="ru-RU" dirty="0"/>
              <a:t> і </a:t>
            </a:r>
            <a:r>
              <a:rPr lang="ru-RU" dirty="0" err="1"/>
              <a:t>деструктивні</a:t>
            </a:r>
            <a:r>
              <a:rPr lang="ru-RU" dirty="0"/>
              <a:t> (</a:t>
            </a:r>
            <a:r>
              <a:rPr lang="ru-RU" dirty="0" err="1"/>
              <a:t>гнійна</a:t>
            </a:r>
            <a:r>
              <a:rPr lang="ru-RU" dirty="0"/>
              <a:t>, </a:t>
            </a:r>
            <a:r>
              <a:rPr lang="ru-RU" dirty="0" err="1"/>
              <a:t>флегмонозна</a:t>
            </a:r>
            <a:r>
              <a:rPr lang="ru-RU" dirty="0"/>
              <a:t> і </a:t>
            </a:r>
            <a:r>
              <a:rPr lang="ru-RU" dirty="0" err="1"/>
              <a:t>гангренозна</a:t>
            </a:r>
            <a:r>
              <a:rPr lang="ru-RU" dirty="0"/>
              <a:t>).</a:t>
            </a:r>
          </a:p>
          <a:p>
            <a:r>
              <a:rPr lang="ru-RU" dirty="0"/>
              <a:t> </a:t>
            </a:r>
          </a:p>
          <a:p>
            <a:r>
              <a:rPr lang="ru-RU" dirty="0">
                <a:solidFill>
                  <a:srgbClr val="FFFF00"/>
                </a:solidFill>
              </a:rPr>
              <a:t>УЗД –</a:t>
            </a:r>
            <a:r>
              <a:rPr lang="ru-RU" dirty="0"/>
              <a:t> </a:t>
            </a:r>
            <a:r>
              <a:rPr lang="ru-RU" dirty="0" err="1"/>
              <a:t>значне</a:t>
            </a:r>
            <a:r>
              <a:rPr lang="ru-RU" dirty="0"/>
              <a:t> </a:t>
            </a:r>
            <a:r>
              <a:rPr lang="ru-RU" dirty="0" err="1"/>
              <a:t>потовщення</a:t>
            </a:r>
            <a:r>
              <a:rPr lang="ru-RU" dirty="0"/>
              <a:t> </a:t>
            </a:r>
            <a:r>
              <a:rPr lang="ru-RU" dirty="0" err="1"/>
              <a:t>стінки</a:t>
            </a:r>
            <a:r>
              <a:rPr lang="ru-RU" dirty="0"/>
              <a:t> (до 5-8 мм і </a:t>
            </a:r>
            <a:r>
              <a:rPr lang="ru-RU" dirty="0" err="1"/>
              <a:t>більше</a:t>
            </a:r>
            <a:r>
              <a:rPr lang="ru-RU" dirty="0"/>
              <a:t>). </a:t>
            </a:r>
            <a:r>
              <a:rPr lang="ru-RU" dirty="0" err="1"/>
              <a:t>Розміри</a:t>
            </a:r>
            <a:r>
              <a:rPr lang="ru-RU" dirty="0"/>
              <a:t> </a:t>
            </a:r>
            <a:r>
              <a:rPr lang="ru-RU" dirty="0" err="1"/>
              <a:t>дещо</a:t>
            </a:r>
            <a:r>
              <a:rPr lang="ru-RU" dirty="0"/>
              <a:t> </a:t>
            </a:r>
            <a:r>
              <a:rPr lang="ru-RU" dirty="0" err="1"/>
              <a:t>збільшені</a:t>
            </a:r>
            <a:r>
              <a:rPr lang="ru-RU" dirty="0"/>
              <a:t>, </a:t>
            </a:r>
            <a:r>
              <a:rPr lang="ru-RU" dirty="0" err="1"/>
              <a:t>неоднорідний</a:t>
            </a:r>
            <a:r>
              <a:rPr lang="ru-RU" dirty="0"/>
              <a:t> </a:t>
            </a:r>
            <a:r>
              <a:rPr lang="ru-RU" dirty="0" err="1"/>
              <a:t>вміст</a:t>
            </a:r>
            <a:r>
              <a:rPr lang="ru-RU" dirty="0"/>
              <a:t>.</a:t>
            </a:r>
          </a:p>
          <a:p>
            <a:r>
              <a:rPr lang="ru-RU" dirty="0" err="1"/>
              <a:t>Патогномонічні</a:t>
            </a:r>
            <a:r>
              <a:rPr lang="ru-RU" dirty="0"/>
              <a:t> </a:t>
            </a:r>
            <a:r>
              <a:rPr lang="ru-RU" dirty="0" err="1"/>
              <a:t>ультразвукові</a:t>
            </a:r>
            <a:r>
              <a:rPr lang="ru-RU" dirty="0"/>
              <a:t> </a:t>
            </a:r>
            <a:r>
              <a:rPr lang="ru-RU" dirty="0" err="1"/>
              <a:t>ознаки</a:t>
            </a:r>
            <a:r>
              <a:rPr lang="ru-RU" dirty="0"/>
              <a:t> </a:t>
            </a:r>
            <a:r>
              <a:rPr lang="ru-RU" dirty="0" err="1"/>
              <a:t>деструктивної</a:t>
            </a:r>
            <a:r>
              <a:rPr lang="ru-RU" dirty="0"/>
              <a:t> </a:t>
            </a:r>
            <a:r>
              <a:rPr lang="ru-RU" dirty="0" err="1"/>
              <a:t>форми</a:t>
            </a:r>
            <a:r>
              <a:rPr lang="ru-RU" dirty="0"/>
              <a:t> </a:t>
            </a:r>
            <a:r>
              <a:rPr lang="ru-RU" dirty="0" err="1"/>
              <a:t>гострого</a:t>
            </a:r>
            <a:r>
              <a:rPr lang="ru-RU" dirty="0"/>
              <a:t> холециститу - </a:t>
            </a:r>
            <a:r>
              <a:rPr lang="ru-RU" dirty="0" err="1"/>
              <a:t>потовщення</a:t>
            </a:r>
            <a:r>
              <a:rPr lang="ru-RU" dirty="0"/>
              <a:t> і </a:t>
            </a:r>
            <a:r>
              <a:rPr lang="ru-RU" dirty="0" err="1"/>
              <a:t>розшарування</a:t>
            </a:r>
            <a:r>
              <a:rPr lang="ru-RU" dirty="0"/>
              <a:t> </a:t>
            </a:r>
            <a:r>
              <a:rPr lang="ru-RU" dirty="0" err="1"/>
              <a:t>стінки</a:t>
            </a:r>
            <a:r>
              <a:rPr lang="ru-RU" dirty="0"/>
              <a:t> </a:t>
            </a:r>
            <a:r>
              <a:rPr lang="ru-RU" dirty="0" err="1"/>
              <a:t>жовчного</a:t>
            </a:r>
            <a:r>
              <a:rPr lang="ru-RU" dirty="0"/>
              <a:t> </a:t>
            </a:r>
            <a:r>
              <a:rPr lang="ru-RU" dirty="0" err="1"/>
              <a:t>міхура</a:t>
            </a:r>
            <a:r>
              <a:rPr lang="ru-RU" dirty="0"/>
              <a:t>, </a:t>
            </a:r>
            <a:r>
              <a:rPr lang="ru-RU" dirty="0" err="1"/>
              <a:t>випіт</a:t>
            </a:r>
            <a:r>
              <a:rPr lang="ru-RU" dirty="0"/>
              <a:t> в </a:t>
            </a:r>
            <a:r>
              <a:rPr lang="ru-RU" dirty="0" err="1"/>
              <a:t>підпечінковому</a:t>
            </a:r>
            <a:r>
              <a:rPr lang="ru-RU" dirty="0"/>
              <a:t> </a:t>
            </a:r>
            <a:r>
              <a:rPr lang="ru-RU" dirty="0" err="1"/>
              <a:t>просторі</a:t>
            </a:r>
            <a:r>
              <a:rPr lang="ru-RU" dirty="0"/>
              <a:t>.</a:t>
            </a:r>
          </a:p>
          <a:p>
            <a:r>
              <a:rPr lang="ru-RU" dirty="0"/>
              <a:t>При флегмонозному </a:t>
            </a:r>
            <a:r>
              <a:rPr lang="ru-RU" dirty="0" err="1"/>
              <a:t>холециститі</a:t>
            </a:r>
            <a:r>
              <a:rPr lang="ru-RU" dirty="0"/>
              <a:t>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іноді</a:t>
            </a:r>
            <a:r>
              <a:rPr lang="ru-RU" dirty="0"/>
              <a:t> </a:t>
            </a:r>
            <a:r>
              <a:rPr lang="ru-RU" dirty="0" err="1"/>
              <a:t>спостерігати</a:t>
            </a:r>
            <a:r>
              <a:rPr lang="ru-RU" dirty="0"/>
              <a:t> </a:t>
            </a:r>
            <a:r>
              <a:rPr lang="ru-RU" dirty="0" err="1"/>
              <a:t>бульбашки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в </a:t>
            </a:r>
            <a:r>
              <a:rPr lang="ru-RU" dirty="0" err="1"/>
              <a:t>стінці</a:t>
            </a:r>
            <a:r>
              <a:rPr lang="ru-RU" dirty="0"/>
              <a:t> </a:t>
            </a:r>
            <a:r>
              <a:rPr lang="ru-RU" dirty="0" err="1"/>
              <a:t>міхура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>
                <a:solidFill>
                  <a:srgbClr val="FFFF00"/>
                </a:solidFill>
              </a:rPr>
              <a:t>КТ  и МРТ </a:t>
            </a:r>
            <a:r>
              <a:rPr lang="ru-RU" dirty="0"/>
              <a:t>– </a:t>
            </a:r>
            <a:r>
              <a:rPr lang="ru-RU" dirty="0" err="1"/>
              <a:t>значне</a:t>
            </a:r>
            <a:r>
              <a:rPr lang="ru-RU" dirty="0"/>
              <a:t> </a:t>
            </a:r>
            <a:r>
              <a:rPr lang="ru-RU" dirty="0" err="1"/>
              <a:t>потовщення</a:t>
            </a:r>
            <a:r>
              <a:rPr lang="ru-RU" dirty="0"/>
              <a:t> </a:t>
            </a:r>
            <a:r>
              <a:rPr lang="ru-RU" dirty="0" err="1"/>
              <a:t>стінки</a:t>
            </a:r>
            <a:r>
              <a:rPr lang="ru-RU" dirty="0"/>
              <a:t>, в </a:t>
            </a:r>
            <a:r>
              <a:rPr lang="ru-RU" dirty="0" err="1"/>
              <a:t>разі</a:t>
            </a:r>
            <a:r>
              <a:rPr lang="ru-RU" dirty="0"/>
              <a:t> </a:t>
            </a:r>
            <a:r>
              <a:rPr lang="ru-RU" dirty="0" err="1"/>
              <a:t>перихолециститу</a:t>
            </a:r>
            <a:r>
              <a:rPr lang="ru-RU" dirty="0"/>
              <a:t> - </a:t>
            </a:r>
            <a:r>
              <a:rPr lang="ru-RU" dirty="0" err="1"/>
              <a:t>нечіткий</a:t>
            </a:r>
            <a:r>
              <a:rPr lang="ru-RU" dirty="0"/>
              <a:t> </a:t>
            </a:r>
            <a:r>
              <a:rPr lang="ru-RU" dirty="0" err="1"/>
              <a:t>подвійний</a:t>
            </a:r>
            <a:r>
              <a:rPr lang="ru-RU" dirty="0"/>
              <a:t> контур (</a:t>
            </a:r>
            <a:r>
              <a:rPr lang="ru-RU" dirty="0" err="1"/>
              <a:t>стінка</a:t>
            </a:r>
            <a:r>
              <a:rPr lang="ru-RU" dirty="0"/>
              <a:t> </a:t>
            </a:r>
            <a:r>
              <a:rPr lang="ru-RU" dirty="0" err="1"/>
              <a:t>міхура</a:t>
            </a:r>
            <a:r>
              <a:rPr lang="ru-RU" dirty="0"/>
              <a:t> і зона </a:t>
            </a:r>
            <a:r>
              <a:rPr lang="ru-RU" dirty="0" err="1"/>
              <a:t>набряку</a:t>
            </a:r>
            <a:r>
              <a:rPr lang="ru-RU" dirty="0"/>
              <a:t>). </a:t>
            </a:r>
            <a:r>
              <a:rPr lang="ru-RU" dirty="0" err="1"/>
              <a:t>Навколо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утворюватися</a:t>
            </a:r>
            <a:r>
              <a:rPr lang="ru-RU" dirty="0"/>
              <a:t> </a:t>
            </a:r>
            <a:r>
              <a:rPr lang="ru-RU" dirty="0" err="1"/>
              <a:t>гіподенсні</a:t>
            </a:r>
            <a:r>
              <a:rPr lang="ru-RU" dirty="0"/>
              <a:t> на КТ і </a:t>
            </a:r>
            <a:r>
              <a:rPr lang="ru-RU" dirty="0" err="1"/>
              <a:t>високоінтенсивні</a:t>
            </a:r>
            <a:r>
              <a:rPr lang="ru-RU" dirty="0"/>
              <a:t> на Т2-ВИ МРТ </a:t>
            </a:r>
            <a:r>
              <a:rPr lang="ru-RU" dirty="0" err="1"/>
              <a:t>інфільтрати</a:t>
            </a:r>
            <a:r>
              <a:rPr lang="ru-RU" dirty="0"/>
              <a:t> і </a:t>
            </a:r>
            <a:r>
              <a:rPr lang="ru-RU" dirty="0" err="1"/>
              <a:t>абсцеси</a:t>
            </a:r>
            <a:r>
              <a:rPr lang="ru-RU" dirty="0"/>
              <a:t>.</a:t>
            </a:r>
          </a:p>
        </p:txBody>
      </p:sp>
      <p:pic>
        <p:nvPicPr>
          <p:cNvPr id="86018" name="Picture 2" descr="острый холецистит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7814" y="608195"/>
            <a:ext cx="3180751" cy="2186767"/>
          </a:xfrm>
          <a:prstGeom prst="rect">
            <a:avLst/>
          </a:prstGeom>
          <a:noFill/>
        </p:spPr>
      </p:pic>
      <p:pic>
        <p:nvPicPr>
          <p:cNvPr id="86020" name="Picture 4" descr="https://screenshotscdn.firefoxusercontent.com/images/fe85ecb2-1d9d-499a-893d-e461e22b4f19.pn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8651018" y="569374"/>
            <a:ext cx="3016151" cy="21652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8712681" y="2725951"/>
            <a:ext cx="31055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err="1"/>
              <a:t>Гострий</a:t>
            </a:r>
            <a:r>
              <a:rPr lang="ru-RU" sz="1200" dirty="0"/>
              <a:t> </a:t>
            </a:r>
            <a:r>
              <a:rPr lang="ru-RU" sz="1200" dirty="0" err="1"/>
              <a:t>деструктивний</a:t>
            </a:r>
            <a:r>
              <a:rPr lang="ru-RU" sz="1200" dirty="0"/>
              <a:t> холецистит з </a:t>
            </a:r>
            <a:r>
              <a:rPr lang="ru-RU" sz="1200" dirty="0" err="1"/>
              <a:t>паравезикальним</a:t>
            </a:r>
            <a:r>
              <a:rPr lang="ru-RU" sz="1200" dirty="0"/>
              <a:t> </a:t>
            </a:r>
            <a:r>
              <a:rPr lang="ru-RU" sz="1200" dirty="0" err="1"/>
              <a:t>інфільтратом</a:t>
            </a:r>
            <a:r>
              <a:rPr lang="ru-RU" sz="1200" dirty="0"/>
              <a:t>.</a:t>
            </a:r>
          </a:p>
        </p:txBody>
      </p:sp>
      <p:pic>
        <p:nvPicPr>
          <p:cNvPr id="7" name="Объект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8551" y="3252162"/>
            <a:ext cx="2405167" cy="208559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191143" y="3252162"/>
            <a:ext cx="386231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dirty="0"/>
              <a:t>КТ-</a:t>
            </a:r>
            <a:r>
              <a:rPr lang="ru-RU" dirty="0" err="1"/>
              <a:t>аксіальний</a:t>
            </a:r>
            <a:r>
              <a:rPr lang="ru-RU" dirty="0"/>
              <a:t> скан. «</a:t>
            </a:r>
            <a:r>
              <a:rPr lang="ru-RU" dirty="0" err="1"/>
              <a:t>Бульбашки</a:t>
            </a:r>
            <a:r>
              <a:rPr lang="ru-RU" dirty="0"/>
              <a:t> </a:t>
            </a:r>
            <a:r>
              <a:rPr lang="ru-RU" dirty="0" err="1"/>
              <a:t>шампанського</a:t>
            </a:r>
            <a:r>
              <a:rPr lang="ru-RU" dirty="0"/>
              <a:t>» - газ в </a:t>
            </a:r>
            <a:r>
              <a:rPr lang="ru-RU" dirty="0" err="1"/>
              <a:t>просвіті</a:t>
            </a:r>
            <a:r>
              <a:rPr lang="ru-RU" dirty="0"/>
              <a:t> та </a:t>
            </a:r>
            <a:r>
              <a:rPr lang="ru-RU" dirty="0" err="1"/>
              <a:t>перивезикальном</a:t>
            </a:r>
            <a:r>
              <a:rPr lang="ru-RU" dirty="0"/>
              <a:t> </a:t>
            </a:r>
            <a:r>
              <a:rPr lang="ru-RU" dirty="0" err="1"/>
              <a:t>просторі</a:t>
            </a:r>
            <a:r>
              <a:rPr lang="ru-RU" dirty="0"/>
              <a:t> ЖП. </a:t>
            </a:r>
            <a:r>
              <a:rPr lang="ru-RU" dirty="0" err="1"/>
              <a:t>Стінки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нерівномірно</a:t>
            </a:r>
            <a:r>
              <a:rPr lang="ru-RU" dirty="0"/>
              <a:t> </a:t>
            </a:r>
            <a:r>
              <a:rPr lang="ru-RU" dirty="0" err="1"/>
              <a:t>потовщені</a:t>
            </a:r>
            <a:r>
              <a:rPr lang="ru-RU" dirty="0"/>
              <a:t>, з </a:t>
            </a:r>
            <a:r>
              <a:rPr lang="ru-RU" dirty="0" err="1"/>
              <a:t>нечіткими</a:t>
            </a:r>
            <a:r>
              <a:rPr lang="ru-RU" dirty="0"/>
              <a:t> контурами.</a:t>
            </a:r>
          </a:p>
          <a:p>
            <a:pPr>
              <a:buFont typeface="Arial" pitchFamily="34" charset="0"/>
              <a:buChar char="•"/>
            </a:pPr>
            <a:r>
              <a:rPr lang="ru-RU" dirty="0" err="1">
                <a:solidFill>
                  <a:srgbClr val="FFFF00"/>
                </a:solidFill>
              </a:rPr>
              <a:t>Показання</a:t>
            </a:r>
            <a:r>
              <a:rPr lang="ru-RU" dirty="0">
                <a:solidFill>
                  <a:srgbClr val="FFFF00"/>
                </a:solidFill>
              </a:rPr>
              <a:t> до </a:t>
            </a:r>
            <a:r>
              <a:rPr lang="ru-RU" dirty="0" err="1">
                <a:solidFill>
                  <a:srgbClr val="FFFF00"/>
                </a:solidFill>
              </a:rPr>
              <a:t>ургентної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операції</a:t>
            </a:r>
            <a:r>
              <a:rPr lang="ru-RU" dirty="0">
                <a:solidFill>
                  <a:srgbClr val="FFFF00"/>
                </a:solidFill>
              </a:rPr>
              <a:t>!</a:t>
            </a:r>
          </a:p>
          <a:p>
            <a:pPr>
              <a:buFont typeface="Arial" pitchFamily="34" charset="0"/>
              <a:buChar char="•"/>
            </a:pPr>
            <a:r>
              <a:rPr lang="ru-RU" dirty="0"/>
              <a:t>На УЗД «</a:t>
            </a:r>
            <a:r>
              <a:rPr lang="ru-RU" dirty="0" err="1"/>
              <a:t>бульбашки</a:t>
            </a:r>
            <a:r>
              <a:rPr lang="ru-RU" dirty="0"/>
              <a:t> </a:t>
            </a:r>
            <a:r>
              <a:rPr lang="ru-RU" dirty="0" err="1"/>
              <a:t>шампанського</a:t>
            </a:r>
            <a:r>
              <a:rPr lang="ru-RU" dirty="0"/>
              <a:t>»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прийняти</a:t>
            </a:r>
            <a:r>
              <a:rPr lang="ru-RU" dirty="0"/>
              <a:t> за </a:t>
            </a:r>
            <a:r>
              <a:rPr lang="ru-RU" dirty="0" err="1"/>
              <a:t>конкременти</a:t>
            </a:r>
            <a:r>
              <a:rPr lang="ru-RU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7D5A9C1-D361-458B-B383-1225C275E4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65833"/>
            <a:ext cx="11870422" cy="5685136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B5EC9ED-81B1-4738-99E7-D57FE8C66B38}"/>
              </a:ext>
            </a:extLst>
          </p:cNvPr>
          <p:cNvSpPr/>
          <p:nvPr/>
        </p:nvSpPr>
        <p:spPr>
          <a:xfrm>
            <a:off x="1560352" y="142613"/>
            <a:ext cx="92530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err="1">
                <a:solidFill>
                  <a:srgbClr val="FFFF00"/>
                </a:solidFill>
              </a:rPr>
              <a:t>Холангіокарцинома</a:t>
            </a:r>
            <a:r>
              <a:rPr lang="ru-RU" sz="2800" b="1" dirty="0">
                <a:solidFill>
                  <a:srgbClr val="FFFF00"/>
                </a:solidFill>
              </a:rPr>
              <a:t>. </a:t>
            </a:r>
            <a:r>
              <a:rPr lang="ru-RU" sz="2800" b="1" dirty="0" err="1">
                <a:solidFill>
                  <a:srgbClr val="FFFF00"/>
                </a:solidFill>
              </a:rPr>
              <a:t>Калькульозний</a:t>
            </a:r>
            <a:r>
              <a:rPr lang="ru-RU" sz="2800" b="1" dirty="0">
                <a:solidFill>
                  <a:srgbClr val="FFFF00"/>
                </a:solidFill>
              </a:rPr>
              <a:t> холецистит</a:t>
            </a:r>
            <a:endParaRPr lang="uk-UA" sz="2800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FED0A3F-ED28-4DDF-8E91-3EA8A03554D5}"/>
              </a:ext>
            </a:extLst>
          </p:cNvPr>
          <p:cNvSpPr/>
          <p:nvPr/>
        </p:nvSpPr>
        <p:spPr>
          <a:xfrm rot="10800000" flipV="1">
            <a:off x="321577" y="6491373"/>
            <a:ext cx="115488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/>
              <a:t>Нативна</a:t>
            </a:r>
            <a:r>
              <a:rPr lang="ru-RU" b="1" dirty="0"/>
              <a:t> фаза </a:t>
            </a:r>
            <a:r>
              <a:rPr lang="ru-RU" b="1" dirty="0" err="1"/>
              <a:t>Бачимо</a:t>
            </a:r>
            <a:r>
              <a:rPr lang="ru-RU" b="1" dirty="0"/>
              <a:t> конкремент                                               </a:t>
            </a:r>
            <a:r>
              <a:rPr lang="ru-RU" b="1" dirty="0" err="1"/>
              <a:t>Артеріальна</a:t>
            </a:r>
            <a:r>
              <a:rPr lang="ru-RU" b="1" dirty="0"/>
              <a:t> фаза Не </a:t>
            </a:r>
            <a:r>
              <a:rPr lang="ru-RU" b="1" dirty="0" err="1"/>
              <a:t>візуалізуємо</a:t>
            </a:r>
            <a:r>
              <a:rPr lang="ru-RU" b="1" dirty="0"/>
              <a:t> конкремент.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85994338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B5EC9ED-81B1-4738-99E7-D57FE8C66B38}"/>
              </a:ext>
            </a:extLst>
          </p:cNvPr>
          <p:cNvSpPr/>
          <p:nvPr/>
        </p:nvSpPr>
        <p:spPr>
          <a:xfrm>
            <a:off x="1921080" y="0"/>
            <a:ext cx="889233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err="1">
                <a:solidFill>
                  <a:srgbClr val="FFFF00"/>
                </a:solidFill>
              </a:rPr>
              <a:t>Холангіокарцинома</a:t>
            </a:r>
            <a:r>
              <a:rPr lang="ru-RU" sz="2800" b="1" dirty="0">
                <a:solidFill>
                  <a:srgbClr val="FFFF00"/>
                </a:solidFill>
              </a:rPr>
              <a:t>. </a:t>
            </a:r>
            <a:r>
              <a:rPr lang="ru-RU" sz="2800" b="1" dirty="0" err="1">
                <a:solidFill>
                  <a:srgbClr val="FFFF00"/>
                </a:solidFill>
              </a:rPr>
              <a:t>Калькульозний</a:t>
            </a:r>
            <a:r>
              <a:rPr lang="ru-RU" sz="2800" b="1" dirty="0">
                <a:solidFill>
                  <a:srgbClr val="FFFF00"/>
                </a:solidFill>
              </a:rPr>
              <a:t> холецистит.</a:t>
            </a:r>
            <a:endParaRPr lang="uk-UA" sz="2800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FED0A3F-ED28-4DDF-8E91-3EA8A03554D5}"/>
              </a:ext>
            </a:extLst>
          </p:cNvPr>
          <p:cNvSpPr/>
          <p:nvPr/>
        </p:nvSpPr>
        <p:spPr>
          <a:xfrm rot="10800000" flipV="1">
            <a:off x="0" y="6323684"/>
            <a:ext cx="121919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err="1"/>
              <a:t>Нативна</a:t>
            </a:r>
            <a:r>
              <a:rPr lang="ru-RU" b="1" dirty="0"/>
              <a:t> фаза не </a:t>
            </a:r>
            <a:r>
              <a:rPr lang="ru-RU" b="1" dirty="0" err="1"/>
              <a:t>можемо</a:t>
            </a:r>
            <a:r>
              <a:rPr lang="ru-RU" b="1" dirty="0"/>
              <a:t> </a:t>
            </a:r>
            <a:r>
              <a:rPr lang="ru-RU" b="1" dirty="0" err="1"/>
              <a:t>оцінити</a:t>
            </a:r>
            <a:r>
              <a:rPr lang="ru-RU" b="1" dirty="0"/>
              <a:t> </a:t>
            </a:r>
            <a:r>
              <a:rPr lang="ru-RU" b="1" dirty="0" err="1"/>
              <a:t>стінки</a:t>
            </a:r>
            <a:r>
              <a:rPr lang="ru-RU" b="1" dirty="0"/>
              <a:t> ЖМ.                                </a:t>
            </a:r>
            <a:r>
              <a:rPr lang="ru-RU" b="1" dirty="0" err="1"/>
              <a:t>Артеріальна</a:t>
            </a:r>
            <a:r>
              <a:rPr lang="ru-RU" b="1" dirty="0"/>
              <a:t> фаза.  </a:t>
            </a:r>
            <a:r>
              <a:rPr lang="ru-RU" b="1" dirty="0" err="1"/>
              <a:t>Стінки</a:t>
            </a:r>
            <a:r>
              <a:rPr lang="ru-RU" b="1" dirty="0"/>
              <a:t> ЖМ  </a:t>
            </a:r>
            <a:r>
              <a:rPr lang="ru-RU" b="1" dirty="0" err="1"/>
              <a:t>накопичили</a:t>
            </a:r>
            <a:r>
              <a:rPr lang="ru-RU" b="1" dirty="0"/>
              <a:t> контраст.</a:t>
            </a:r>
            <a:endParaRPr lang="uk-UA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880AAAE-C145-4E00-A56F-F17AAF267C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391" y="630161"/>
            <a:ext cx="11870421" cy="5597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46294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B5EC9ED-81B1-4738-99E7-D57FE8C66B38}"/>
              </a:ext>
            </a:extLst>
          </p:cNvPr>
          <p:cNvSpPr/>
          <p:nvPr/>
        </p:nvSpPr>
        <p:spPr>
          <a:xfrm>
            <a:off x="2919368" y="0"/>
            <a:ext cx="789404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err="1">
                <a:solidFill>
                  <a:srgbClr val="FFFF00"/>
                </a:solidFill>
              </a:rPr>
              <a:t>Холангіокарцинома</a:t>
            </a:r>
            <a:r>
              <a:rPr lang="ru-RU" sz="2800" b="1" dirty="0">
                <a:solidFill>
                  <a:srgbClr val="FFFF00"/>
                </a:solidFill>
              </a:rPr>
              <a:t>. </a:t>
            </a:r>
            <a:r>
              <a:rPr lang="ru-RU" sz="2800" b="1" dirty="0" err="1">
                <a:solidFill>
                  <a:srgbClr val="FFFF00"/>
                </a:solidFill>
              </a:rPr>
              <a:t>Калькульозний</a:t>
            </a:r>
            <a:r>
              <a:rPr lang="ru-RU" sz="2800" b="1" dirty="0">
                <a:solidFill>
                  <a:srgbClr val="FFFF00"/>
                </a:solidFill>
              </a:rPr>
              <a:t> холецистит</a:t>
            </a:r>
            <a:endParaRPr lang="uk-UA" sz="2800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FED0A3F-ED28-4DDF-8E91-3EA8A03554D5}"/>
              </a:ext>
            </a:extLst>
          </p:cNvPr>
          <p:cNvSpPr/>
          <p:nvPr/>
        </p:nvSpPr>
        <p:spPr>
          <a:xfrm rot="10800000" flipV="1">
            <a:off x="234892" y="5865913"/>
            <a:ext cx="119571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err="1"/>
              <a:t>Стінки</a:t>
            </a:r>
            <a:r>
              <a:rPr lang="ru-RU" b="1" dirty="0"/>
              <a:t> ЖМ  </a:t>
            </a:r>
            <a:r>
              <a:rPr lang="ru-RU" b="1" dirty="0" err="1"/>
              <a:t>потовщені</a:t>
            </a:r>
            <a:r>
              <a:rPr lang="ru-RU" b="1" dirty="0"/>
              <a:t> , </a:t>
            </a:r>
            <a:r>
              <a:rPr lang="ru-RU" b="1" dirty="0" err="1"/>
              <a:t>значно</a:t>
            </a:r>
            <a:r>
              <a:rPr lang="ru-RU" b="1" dirty="0"/>
              <a:t> </a:t>
            </a:r>
            <a:r>
              <a:rPr lang="ru-RU" b="1" dirty="0" err="1"/>
              <a:t>накопичили</a:t>
            </a:r>
            <a:r>
              <a:rPr lang="ru-RU" b="1" dirty="0"/>
              <a:t> контраст.</a:t>
            </a:r>
            <a:endParaRPr lang="uk-UA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47CB7D4-0344-4E1F-8DC2-2CB93F605A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" y="1034781"/>
            <a:ext cx="12192000" cy="4452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03815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B5EC9ED-81B1-4738-99E7-D57FE8C66B38}"/>
              </a:ext>
            </a:extLst>
          </p:cNvPr>
          <p:cNvSpPr/>
          <p:nvPr/>
        </p:nvSpPr>
        <p:spPr>
          <a:xfrm>
            <a:off x="2919368" y="0"/>
            <a:ext cx="789404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err="1">
                <a:solidFill>
                  <a:srgbClr val="FFFF00"/>
                </a:solidFill>
              </a:rPr>
              <a:t>Холангіокарцинома</a:t>
            </a:r>
            <a:r>
              <a:rPr lang="ru-RU" sz="2800" b="1" dirty="0">
                <a:solidFill>
                  <a:srgbClr val="FFFF00"/>
                </a:solidFill>
              </a:rPr>
              <a:t>. </a:t>
            </a:r>
            <a:r>
              <a:rPr lang="ru-RU" sz="2800" b="1" dirty="0" err="1">
                <a:solidFill>
                  <a:srgbClr val="FFFF00"/>
                </a:solidFill>
              </a:rPr>
              <a:t>Калькульозний</a:t>
            </a:r>
            <a:r>
              <a:rPr lang="ru-RU" sz="2800" b="1" dirty="0">
                <a:solidFill>
                  <a:srgbClr val="FFFF00"/>
                </a:solidFill>
              </a:rPr>
              <a:t> холецистит</a:t>
            </a:r>
            <a:endParaRPr lang="uk-UA" sz="2800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FED0A3F-ED28-4DDF-8E91-3EA8A03554D5}"/>
              </a:ext>
            </a:extLst>
          </p:cNvPr>
          <p:cNvSpPr/>
          <p:nvPr/>
        </p:nvSpPr>
        <p:spPr>
          <a:xfrm rot="10800000" flipV="1">
            <a:off x="2759978" y="5579602"/>
            <a:ext cx="62665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err="1"/>
              <a:t>Стінки</a:t>
            </a:r>
            <a:r>
              <a:rPr lang="ru-RU" b="1" dirty="0"/>
              <a:t> ЖМ  тотально </a:t>
            </a:r>
            <a:r>
              <a:rPr lang="ru-RU" b="1" dirty="0" err="1"/>
              <a:t>потовщені</a:t>
            </a:r>
            <a:r>
              <a:rPr lang="ru-RU" b="1" dirty="0"/>
              <a:t>, </a:t>
            </a:r>
            <a:r>
              <a:rPr lang="ru-RU" b="1" dirty="0" err="1"/>
              <a:t>значно</a:t>
            </a:r>
            <a:r>
              <a:rPr lang="ru-RU" b="1" dirty="0"/>
              <a:t> </a:t>
            </a:r>
            <a:r>
              <a:rPr lang="ru-RU" b="1" dirty="0" err="1"/>
              <a:t>накопичили</a:t>
            </a:r>
            <a:r>
              <a:rPr lang="ru-RU" b="1" dirty="0"/>
              <a:t> контраст.</a:t>
            </a:r>
            <a:endParaRPr lang="uk-UA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8DD6DA1-3957-4DB5-B5C5-0E0FC295F5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" y="1062814"/>
            <a:ext cx="12192000" cy="4044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11465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500997" y="1"/>
            <a:ext cx="9794875" cy="428625"/>
          </a:xfrm>
        </p:spPr>
        <p:txBody>
          <a:bodyPr/>
          <a:lstStyle/>
          <a:p>
            <a:pPr algn="ctr"/>
            <a:r>
              <a:rPr lang="ru-RU" sz="2800" b="1" dirty="0" err="1">
                <a:solidFill>
                  <a:srgbClr val="FFFF00"/>
                </a:solidFill>
              </a:rPr>
              <a:t>Гострий</a:t>
            </a:r>
            <a:r>
              <a:rPr lang="ru-RU" sz="2800" b="1" dirty="0">
                <a:solidFill>
                  <a:srgbClr val="FFFF00"/>
                </a:solidFill>
              </a:rPr>
              <a:t> холецистит.</a:t>
            </a:r>
            <a:endParaRPr lang="uk-UA" sz="2800" dirty="0">
              <a:solidFill>
                <a:srgbClr val="FFFF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4294967295"/>
          </p:nvPr>
        </p:nvSpPr>
        <p:spPr>
          <a:xfrm>
            <a:off x="7230824" y="3969712"/>
            <a:ext cx="4719637" cy="22844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400" b="1" dirty="0" err="1">
                <a:solidFill>
                  <a:srgbClr val="FFFF00"/>
                </a:solidFill>
              </a:rPr>
              <a:t>Околопузирний</a:t>
            </a:r>
            <a:r>
              <a:rPr lang="ru-RU" sz="1400" b="1" dirty="0">
                <a:solidFill>
                  <a:srgbClr val="FFFF00"/>
                </a:solidFill>
              </a:rPr>
              <a:t> </a:t>
            </a:r>
            <a:r>
              <a:rPr lang="ru-RU" sz="1400" b="1" dirty="0" err="1">
                <a:solidFill>
                  <a:srgbClr val="FFFF00"/>
                </a:solidFill>
              </a:rPr>
              <a:t>абсцес</a:t>
            </a:r>
            <a:r>
              <a:rPr lang="ru-RU" sz="1400" b="1" dirty="0">
                <a:solidFill>
                  <a:srgbClr val="FFFF00"/>
                </a:solidFill>
              </a:rPr>
              <a:t>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в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результаті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некроза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стінки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при гангренозном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холециститі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</a:p>
          <a:p>
            <a:pPr marL="0" indent="0">
              <a:buNone/>
            </a:pPr>
            <a:r>
              <a:rPr lang="ru-RU" sz="1400" dirty="0">
                <a:latin typeface="Arial" pitchFamily="34" charset="0"/>
                <a:cs typeface="Arial" pitchFamily="34" charset="0"/>
              </a:rPr>
              <a:t>КТ-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аксіальный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скан- ЖП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збільшений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в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об'ємі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, по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медіальній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його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стінці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- участок «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розриву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» (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стрілка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). У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біля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міхуровому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просторі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цьому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рівні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визначаються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неконтрастні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неоднорідні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маси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- </a:t>
            </a:r>
            <a:r>
              <a:rPr lang="ru-RU" sz="1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абцес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buNone/>
            </a:pPr>
            <a:endParaRPr lang="ru-RU" sz="11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ru-RU" sz="11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sz="1100" dirty="0">
                <a:latin typeface="Arial" pitchFamily="34" charset="0"/>
                <a:cs typeface="Arial" pitchFamily="34" charset="0"/>
              </a:rPr>
              <a:t>«Неотложная радиология», Б.</a:t>
            </a:r>
            <a:r>
              <a:rPr lang="en-US" sz="11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100" dirty="0" err="1">
                <a:latin typeface="Arial" pitchFamily="34" charset="0"/>
                <a:cs typeface="Arial" pitchFamily="34" charset="0"/>
              </a:rPr>
              <a:t>Маринчек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100" dirty="0" err="1">
                <a:latin typeface="Arial" pitchFamily="34" charset="0"/>
                <a:cs typeface="Arial" pitchFamily="34" charset="0"/>
              </a:rPr>
              <a:t>Р.Донделинджер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, стр.158.</a:t>
            </a:r>
            <a:endParaRPr lang="uk-UA" sz="11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4294967295"/>
          </p:nvPr>
        </p:nvSpPr>
        <p:spPr>
          <a:xfrm>
            <a:off x="0" y="3219390"/>
            <a:ext cx="6901133" cy="27051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000" b="1" dirty="0" err="1">
                <a:solidFill>
                  <a:srgbClr val="FFFF00"/>
                </a:solidFill>
              </a:rPr>
              <a:t>Гангренозний</a:t>
            </a:r>
            <a:r>
              <a:rPr lang="ru-RU" sz="2000" b="1" dirty="0">
                <a:solidFill>
                  <a:srgbClr val="FFFF00"/>
                </a:solidFill>
              </a:rPr>
              <a:t> холецистит</a:t>
            </a:r>
          </a:p>
          <a:p>
            <a:pPr>
              <a:buNone/>
            </a:pPr>
            <a:r>
              <a:rPr lang="ru-RU" sz="2000" b="1" dirty="0"/>
              <a:t>А- </a:t>
            </a:r>
            <a:r>
              <a:rPr lang="ru-RU" sz="2000" dirty="0"/>
              <a:t>УЗД  </a:t>
            </a:r>
            <a:r>
              <a:rPr lang="ru-RU" sz="2000" dirty="0" err="1"/>
              <a:t>камінь</a:t>
            </a:r>
            <a:r>
              <a:rPr lang="ru-RU" sz="2000" dirty="0"/>
              <a:t> ЖП (</a:t>
            </a:r>
            <a:r>
              <a:rPr lang="ru-RU" sz="2000" dirty="0" err="1"/>
              <a:t>стрілка</a:t>
            </a:r>
            <a:r>
              <a:rPr lang="ru-RU" sz="2000" dirty="0"/>
              <a:t>) з </a:t>
            </a:r>
            <a:r>
              <a:rPr lang="ru-RU" sz="2000" dirty="0" err="1"/>
              <a:t>акустичною</a:t>
            </a:r>
            <a:r>
              <a:rPr lang="ru-RU" sz="2000" dirty="0"/>
              <a:t> </a:t>
            </a:r>
            <a:r>
              <a:rPr lang="ru-RU" sz="2000" dirty="0" err="1"/>
              <a:t>тінню</a:t>
            </a:r>
            <a:r>
              <a:rPr lang="ru-RU" sz="2000" dirty="0"/>
              <a:t> в </a:t>
            </a:r>
            <a:r>
              <a:rPr lang="ru-RU" sz="2000" dirty="0" err="1"/>
              <a:t>розширеному</a:t>
            </a:r>
            <a:r>
              <a:rPr lang="ru-RU" sz="2000" dirty="0"/>
              <a:t> ЖП, </a:t>
            </a:r>
            <a:r>
              <a:rPr lang="ru-RU" sz="2000" dirty="0" err="1"/>
              <a:t>асиметричне</a:t>
            </a:r>
            <a:r>
              <a:rPr lang="ru-RU" sz="2000" dirty="0"/>
              <a:t> </a:t>
            </a:r>
            <a:r>
              <a:rPr lang="ru-RU" sz="2000" dirty="0" err="1"/>
              <a:t>потовщення</a:t>
            </a:r>
            <a:r>
              <a:rPr lang="ru-RU" sz="2000" dirty="0"/>
              <a:t> </a:t>
            </a:r>
            <a:r>
              <a:rPr lang="ru-RU" sz="2000" dirty="0" err="1"/>
              <a:t>стінки</a:t>
            </a:r>
            <a:r>
              <a:rPr lang="ru-RU" sz="2000" dirty="0"/>
              <a:t> ЖП (головки </a:t>
            </a:r>
            <a:r>
              <a:rPr lang="ru-RU" sz="2000" dirty="0" err="1"/>
              <a:t>стрілок</a:t>
            </a:r>
            <a:r>
              <a:rPr lang="ru-RU" sz="2000" dirty="0"/>
              <a:t>) і невеликий </a:t>
            </a:r>
            <a:r>
              <a:rPr lang="ru-RU" sz="2000" dirty="0" err="1"/>
              <a:t>рідинний</a:t>
            </a:r>
            <a:r>
              <a:rPr lang="ru-RU" sz="2000" dirty="0"/>
              <a:t> </a:t>
            </a:r>
            <a:r>
              <a:rPr lang="ru-RU" sz="2000" dirty="0" err="1"/>
              <a:t>вміст</a:t>
            </a:r>
            <a:r>
              <a:rPr lang="ru-RU" sz="2000" dirty="0"/>
              <a:t> в </a:t>
            </a:r>
            <a:r>
              <a:rPr lang="ru-RU" sz="2000" dirty="0" err="1"/>
              <a:t>біля</a:t>
            </a:r>
            <a:r>
              <a:rPr lang="ru-RU" sz="2000" dirty="0"/>
              <a:t> </a:t>
            </a:r>
            <a:r>
              <a:rPr lang="ru-RU" sz="2000" dirty="0" err="1"/>
              <a:t>міхуровому</a:t>
            </a:r>
            <a:r>
              <a:rPr lang="ru-RU" sz="2000" dirty="0"/>
              <a:t> </a:t>
            </a:r>
            <a:r>
              <a:rPr lang="ru-RU" sz="2000" dirty="0" err="1"/>
              <a:t>просторі</a:t>
            </a:r>
            <a:r>
              <a:rPr lang="ru-RU" sz="2000" dirty="0"/>
              <a:t>.</a:t>
            </a:r>
          </a:p>
          <a:p>
            <a:pPr>
              <a:buNone/>
            </a:pPr>
            <a:r>
              <a:rPr lang="ru-RU" sz="2000" b="1" dirty="0"/>
              <a:t>Б</a:t>
            </a:r>
            <a:r>
              <a:rPr lang="ru-RU" sz="2000" dirty="0"/>
              <a:t>- КТ-</a:t>
            </a:r>
            <a:r>
              <a:rPr lang="ru-RU" sz="2000" dirty="0" err="1"/>
              <a:t>аксиальний</a:t>
            </a:r>
            <a:r>
              <a:rPr lang="ru-RU" sz="2000" dirty="0"/>
              <a:t> скан- невелика </a:t>
            </a:r>
            <a:r>
              <a:rPr lang="ru-RU" sz="2000" dirty="0" err="1"/>
              <a:t>кількість</a:t>
            </a:r>
            <a:r>
              <a:rPr lang="ru-RU" sz="2000" dirty="0"/>
              <a:t> газу в </a:t>
            </a:r>
            <a:r>
              <a:rPr lang="ru-RU" sz="2000" dirty="0" err="1"/>
              <a:t>нерівномірно</a:t>
            </a:r>
            <a:r>
              <a:rPr lang="ru-RU" sz="2000" dirty="0"/>
              <a:t> </a:t>
            </a:r>
            <a:r>
              <a:rPr lang="ru-RU" sz="2000" dirty="0" err="1"/>
              <a:t>потовщеній</a:t>
            </a:r>
            <a:r>
              <a:rPr lang="ru-RU" sz="2000" dirty="0"/>
              <a:t> </a:t>
            </a:r>
            <a:r>
              <a:rPr lang="ru-RU" sz="2000" dirty="0" err="1"/>
              <a:t>стінці</a:t>
            </a:r>
            <a:r>
              <a:rPr lang="ru-RU" sz="2000" dirty="0"/>
              <a:t> ЖП.</a:t>
            </a:r>
          </a:p>
          <a:p>
            <a:pPr>
              <a:buNone/>
            </a:pPr>
            <a:r>
              <a:rPr lang="ru-RU" sz="2000" dirty="0"/>
              <a:t>Конкремент не </a:t>
            </a:r>
            <a:r>
              <a:rPr lang="ru-RU" sz="2000" dirty="0" err="1"/>
              <a:t>визначається</a:t>
            </a:r>
            <a:r>
              <a:rPr lang="ru-RU" sz="2000" dirty="0"/>
              <a:t>!</a:t>
            </a:r>
          </a:p>
          <a:p>
            <a:pPr>
              <a:buNone/>
            </a:pPr>
            <a:r>
              <a:rPr lang="ru-RU" sz="2000" dirty="0"/>
              <a:t> </a:t>
            </a:r>
            <a:r>
              <a:rPr lang="ru-RU" sz="1200" dirty="0"/>
              <a:t>«Неотложная радиология», Б.</a:t>
            </a:r>
            <a:r>
              <a:rPr lang="en-US" sz="1200" dirty="0"/>
              <a:t> </a:t>
            </a:r>
            <a:r>
              <a:rPr lang="ru-RU" sz="1200" dirty="0" err="1"/>
              <a:t>Маринчек</a:t>
            </a:r>
            <a:r>
              <a:rPr lang="ru-RU" sz="1200" dirty="0"/>
              <a:t>, </a:t>
            </a:r>
            <a:r>
              <a:rPr lang="ru-RU" sz="1200" dirty="0" err="1"/>
              <a:t>Р.Донделинджер</a:t>
            </a:r>
            <a:r>
              <a:rPr lang="ru-RU" sz="1200" dirty="0"/>
              <a:t>, стр.157.</a:t>
            </a:r>
            <a:endParaRPr lang="uk-UA" sz="12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7753" y="640188"/>
            <a:ext cx="3863055" cy="334051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32" y="560361"/>
            <a:ext cx="5220429" cy="2534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6678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10952" y="129400"/>
            <a:ext cx="53915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err="1">
                <a:solidFill>
                  <a:srgbClr val="FFFF00"/>
                </a:solidFill>
              </a:rPr>
              <a:t>Хронічний</a:t>
            </a:r>
            <a:r>
              <a:rPr lang="ru-RU" sz="2400" dirty="0">
                <a:solidFill>
                  <a:srgbClr val="FFFF00"/>
                </a:solidFill>
              </a:rPr>
              <a:t> холецистит.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8411" y="638359"/>
            <a:ext cx="5969479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Може</a:t>
            </a:r>
            <a:r>
              <a:rPr lang="ru-RU" dirty="0"/>
              <a:t> бути </a:t>
            </a:r>
            <a:r>
              <a:rPr lang="ru-RU" dirty="0" err="1"/>
              <a:t>первинним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розвиватися</a:t>
            </a:r>
            <a:r>
              <a:rPr lang="ru-RU" dirty="0"/>
              <a:t> </a:t>
            </a:r>
            <a:r>
              <a:rPr lang="ru-RU" dirty="0" err="1"/>
              <a:t>внаслідок</a:t>
            </a:r>
            <a:r>
              <a:rPr lang="ru-RU" dirty="0"/>
              <a:t> </a:t>
            </a:r>
            <a:r>
              <a:rPr lang="ru-RU" dirty="0" err="1"/>
              <a:t>гострого</a:t>
            </a:r>
            <a:r>
              <a:rPr lang="ru-RU" dirty="0"/>
              <a:t>.</a:t>
            </a:r>
          </a:p>
          <a:p>
            <a:r>
              <a:rPr lang="ru-RU" dirty="0" err="1"/>
              <a:t>Буває</a:t>
            </a:r>
            <a:r>
              <a:rPr lang="ru-RU" dirty="0"/>
              <a:t> </a:t>
            </a:r>
            <a:r>
              <a:rPr lang="ru-RU" dirty="0" err="1"/>
              <a:t>катаральним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гнійним</a:t>
            </a:r>
            <a:r>
              <a:rPr lang="ru-RU" dirty="0"/>
              <a:t>.</a:t>
            </a:r>
          </a:p>
          <a:p>
            <a:r>
              <a:rPr lang="ru-RU" dirty="0"/>
              <a:t>При катаральному </a:t>
            </a:r>
            <a:r>
              <a:rPr lang="ru-RU" dirty="0" err="1"/>
              <a:t>стінка</a:t>
            </a:r>
            <a:r>
              <a:rPr lang="ru-RU" dirty="0"/>
              <a:t> </a:t>
            </a:r>
            <a:r>
              <a:rPr lang="ru-RU" dirty="0" err="1"/>
              <a:t>потовщена</a:t>
            </a:r>
            <a:r>
              <a:rPr lang="ru-RU" dirty="0"/>
              <a:t>, </a:t>
            </a:r>
            <a:r>
              <a:rPr lang="ru-RU" dirty="0" err="1"/>
              <a:t>ущільнена</a:t>
            </a:r>
            <a:r>
              <a:rPr lang="ru-RU" dirty="0"/>
              <a:t>, </a:t>
            </a:r>
            <a:r>
              <a:rPr lang="ru-RU" dirty="0" err="1"/>
              <a:t>слизова</a:t>
            </a:r>
            <a:r>
              <a:rPr lang="ru-RU" dirty="0"/>
              <a:t> </a:t>
            </a:r>
            <a:r>
              <a:rPr lang="ru-RU" dirty="0" err="1"/>
              <a:t>атрофована</a:t>
            </a:r>
            <a:r>
              <a:rPr lang="ru-RU" dirty="0"/>
              <a:t>, а </a:t>
            </a:r>
            <a:r>
              <a:rPr lang="ru-RU" dirty="0" err="1"/>
              <a:t>м'язова</a:t>
            </a:r>
            <a:r>
              <a:rPr lang="ru-RU" dirty="0"/>
              <a:t> </a:t>
            </a:r>
            <a:r>
              <a:rPr lang="ru-RU" dirty="0" err="1"/>
              <a:t>оболонка</a:t>
            </a:r>
            <a:r>
              <a:rPr lang="ru-RU" dirty="0"/>
              <a:t> </a:t>
            </a:r>
            <a:r>
              <a:rPr lang="ru-RU" dirty="0" err="1"/>
              <a:t>гіпертрофована</a:t>
            </a:r>
            <a:r>
              <a:rPr lang="ru-RU" dirty="0"/>
              <a:t>.</a:t>
            </a:r>
          </a:p>
          <a:p>
            <a:r>
              <a:rPr lang="ru-RU" dirty="0"/>
              <a:t>При </a:t>
            </a:r>
            <a:r>
              <a:rPr lang="ru-RU" dirty="0" err="1"/>
              <a:t>гнійному</a:t>
            </a:r>
            <a:r>
              <a:rPr lang="ru-RU" dirty="0"/>
              <a:t> </a:t>
            </a:r>
            <a:r>
              <a:rPr lang="ru-RU" dirty="0" err="1"/>
              <a:t>процес</a:t>
            </a:r>
            <a:r>
              <a:rPr lang="ru-RU" dirty="0"/>
              <a:t> </a:t>
            </a:r>
            <a:r>
              <a:rPr lang="ru-RU" dirty="0" err="1"/>
              <a:t>поширюється</a:t>
            </a:r>
            <a:r>
              <a:rPr lang="ru-RU" dirty="0"/>
              <a:t> на </a:t>
            </a:r>
            <a:r>
              <a:rPr lang="ru-RU" dirty="0" err="1"/>
              <a:t>всі</a:t>
            </a:r>
            <a:r>
              <a:rPr lang="ru-RU" dirty="0"/>
              <a:t> </a:t>
            </a:r>
            <a:r>
              <a:rPr lang="ru-RU" dirty="0" err="1"/>
              <a:t>шари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призводить</a:t>
            </a:r>
            <a:r>
              <a:rPr lang="ru-RU" dirty="0"/>
              <a:t> до </a:t>
            </a:r>
            <a:r>
              <a:rPr lang="ru-RU" dirty="0" err="1"/>
              <a:t>її</a:t>
            </a:r>
            <a:r>
              <a:rPr lang="ru-RU" dirty="0"/>
              <a:t> склерозу.</a:t>
            </a:r>
            <a:endParaRPr lang="ru-RU" dirty="0">
              <a:solidFill>
                <a:srgbClr val="FFFF00"/>
              </a:solidFill>
            </a:endParaRPr>
          </a:p>
          <a:p>
            <a:r>
              <a:rPr lang="ru-RU" dirty="0">
                <a:solidFill>
                  <a:srgbClr val="FFFF00"/>
                </a:solidFill>
              </a:rPr>
              <a:t>РГ-</a:t>
            </a:r>
            <a:r>
              <a:rPr lang="ru-RU" dirty="0"/>
              <a:t>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побачити</a:t>
            </a:r>
            <a:r>
              <a:rPr lang="ru-RU" dirty="0"/>
              <a:t> </a:t>
            </a:r>
            <a:r>
              <a:rPr lang="ru-RU" dirty="0" err="1"/>
              <a:t>тільки</a:t>
            </a:r>
            <a:r>
              <a:rPr lang="ru-RU" dirty="0"/>
              <a:t> </a:t>
            </a:r>
            <a:r>
              <a:rPr lang="ru-RU" dirty="0" err="1"/>
              <a:t>звапнення</a:t>
            </a:r>
            <a:r>
              <a:rPr lang="ru-RU" dirty="0"/>
              <a:t> в </a:t>
            </a:r>
            <a:r>
              <a:rPr lang="ru-RU" dirty="0" err="1"/>
              <a:t>стінці</a:t>
            </a:r>
            <a:r>
              <a:rPr lang="ru-RU" dirty="0"/>
              <a:t> на </a:t>
            </a:r>
            <a:r>
              <a:rPr lang="ru-RU" dirty="0" err="1"/>
              <a:t>оглядовій</a:t>
            </a:r>
            <a:r>
              <a:rPr lang="ru-RU" dirty="0"/>
              <a:t> </a:t>
            </a:r>
            <a:r>
              <a:rPr lang="ru-RU" dirty="0" err="1"/>
              <a:t>рентгенорамі</a:t>
            </a:r>
            <a:r>
              <a:rPr lang="ru-RU" dirty="0"/>
              <a:t>.</a:t>
            </a:r>
          </a:p>
          <a:p>
            <a:endParaRPr lang="ru-RU" dirty="0">
              <a:solidFill>
                <a:srgbClr val="FFFF00"/>
              </a:solidFill>
            </a:endParaRPr>
          </a:p>
          <a:p>
            <a:r>
              <a:rPr lang="ru-RU" dirty="0">
                <a:solidFill>
                  <a:srgbClr val="FFFF00"/>
                </a:solidFill>
              </a:rPr>
              <a:t>УЗД–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зміни</a:t>
            </a:r>
            <a:r>
              <a:rPr lang="ru-RU" dirty="0"/>
              <a:t> в </a:t>
            </a:r>
            <a:r>
              <a:rPr lang="ru-RU" dirty="0" err="1"/>
              <a:t>стінці</a:t>
            </a:r>
            <a:r>
              <a:rPr lang="ru-RU" dirty="0"/>
              <a:t> не </a:t>
            </a:r>
            <a:r>
              <a:rPr lang="ru-RU" dirty="0" err="1"/>
              <a:t>виражені</a:t>
            </a:r>
            <a:r>
              <a:rPr lang="ru-RU" dirty="0"/>
              <a:t>, то картина нормальна.</a:t>
            </a:r>
          </a:p>
          <a:p>
            <a:r>
              <a:rPr lang="ru-RU" dirty="0"/>
              <a:t>При </a:t>
            </a:r>
            <a:r>
              <a:rPr lang="ru-RU" dirty="0" err="1"/>
              <a:t>наявності</a:t>
            </a:r>
            <a:r>
              <a:rPr lang="ru-RU" dirty="0"/>
              <a:t> склерозу і </a:t>
            </a:r>
            <a:r>
              <a:rPr lang="ru-RU" dirty="0" err="1"/>
              <a:t>фіброзу</a:t>
            </a:r>
            <a:r>
              <a:rPr lang="ru-RU" dirty="0"/>
              <a:t> - </a:t>
            </a:r>
            <a:r>
              <a:rPr lang="ru-RU" dirty="0" err="1"/>
              <a:t>нерівномірне</a:t>
            </a:r>
            <a:r>
              <a:rPr lang="ru-RU" dirty="0"/>
              <a:t> </a:t>
            </a:r>
            <a:r>
              <a:rPr lang="ru-RU" dirty="0" err="1"/>
              <a:t>ущільнення</a:t>
            </a:r>
            <a:r>
              <a:rPr lang="ru-RU" dirty="0"/>
              <a:t> </a:t>
            </a:r>
            <a:r>
              <a:rPr lang="ru-RU" dirty="0" err="1"/>
              <a:t>стінки</a:t>
            </a:r>
            <a:r>
              <a:rPr lang="ru-RU" dirty="0"/>
              <a:t> (</a:t>
            </a:r>
            <a:r>
              <a:rPr lang="ru-RU" dirty="0" err="1"/>
              <a:t>підвищення</a:t>
            </a:r>
            <a:r>
              <a:rPr lang="ru-RU" dirty="0"/>
              <a:t> </a:t>
            </a:r>
            <a:r>
              <a:rPr lang="ru-RU" dirty="0" err="1"/>
              <a:t>ехогенності</a:t>
            </a:r>
            <a:r>
              <a:rPr lang="ru-RU" dirty="0"/>
              <a:t>), </a:t>
            </a:r>
            <a:r>
              <a:rPr lang="ru-RU" dirty="0" err="1"/>
              <a:t>кальцинатів</a:t>
            </a:r>
            <a:r>
              <a:rPr lang="ru-RU" dirty="0"/>
              <a:t> - </a:t>
            </a:r>
            <a:r>
              <a:rPr lang="ru-RU" dirty="0" err="1"/>
              <a:t>високоехогенне</a:t>
            </a:r>
            <a:r>
              <a:rPr lang="ru-RU" dirty="0"/>
              <a:t> </a:t>
            </a:r>
            <a:r>
              <a:rPr lang="ru-RU" dirty="0" err="1"/>
              <a:t>включення</a:t>
            </a:r>
            <a:r>
              <a:rPr lang="ru-RU" dirty="0"/>
              <a:t>.</a:t>
            </a:r>
          </a:p>
          <a:p>
            <a:r>
              <a:rPr lang="ru-RU" dirty="0" err="1"/>
              <a:t>Розміри</a:t>
            </a:r>
            <a:r>
              <a:rPr lang="ru-RU" dirty="0"/>
              <a:t> </a:t>
            </a:r>
            <a:r>
              <a:rPr lang="ru-RU" dirty="0" err="1"/>
              <a:t>частіше</a:t>
            </a:r>
            <a:r>
              <a:rPr lang="ru-RU" dirty="0"/>
              <a:t> не </a:t>
            </a:r>
            <a:r>
              <a:rPr lang="ru-RU" dirty="0" err="1"/>
              <a:t>змінені</a:t>
            </a:r>
            <a:r>
              <a:rPr lang="ru-RU" dirty="0"/>
              <a:t>, але </a:t>
            </a:r>
            <a:r>
              <a:rPr lang="ru-RU" dirty="0" err="1"/>
              <a:t>можуть</a:t>
            </a:r>
            <a:r>
              <a:rPr lang="ru-RU" dirty="0"/>
              <a:t> бути </a:t>
            </a:r>
            <a:r>
              <a:rPr lang="ru-RU" dirty="0" err="1"/>
              <a:t>зменшені</a:t>
            </a:r>
            <a:r>
              <a:rPr lang="ru-RU" dirty="0"/>
              <a:t>.</a:t>
            </a:r>
          </a:p>
          <a:p>
            <a:r>
              <a:rPr lang="ru-RU" dirty="0" err="1"/>
              <a:t>Вторинні</a:t>
            </a:r>
            <a:r>
              <a:rPr lang="ru-RU" dirty="0"/>
              <a:t> </a:t>
            </a:r>
            <a:r>
              <a:rPr lang="ru-RU" dirty="0" err="1"/>
              <a:t>перегини</a:t>
            </a:r>
            <a:r>
              <a:rPr lang="ru-RU" dirty="0"/>
              <a:t> і </a:t>
            </a:r>
            <a:r>
              <a:rPr lang="ru-RU" dirty="0" err="1"/>
              <a:t>деформації</a:t>
            </a:r>
            <a:r>
              <a:rPr lang="ru-RU" dirty="0"/>
              <a:t>.</a:t>
            </a:r>
          </a:p>
          <a:p>
            <a:r>
              <a:rPr lang="ru-RU" dirty="0" err="1"/>
              <a:t>Порушення</a:t>
            </a:r>
            <a:r>
              <a:rPr lang="ru-RU" dirty="0"/>
              <a:t> </a:t>
            </a:r>
            <a:r>
              <a:rPr lang="ru-RU" dirty="0" err="1"/>
              <a:t>зміщуваності</a:t>
            </a:r>
            <a:r>
              <a:rPr lang="ru-RU" dirty="0"/>
              <a:t>.</a:t>
            </a:r>
          </a:p>
          <a:p>
            <a:r>
              <a:rPr lang="ru-RU" dirty="0" err="1"/>
              <a:t>Іноді</a:t>
            </a:r>
            <a:r>
              <a:rPr lang="ru-RU" dirty="0"/>
              <a:t> </a:t>
            </a:r>
            <a:r>
              <a:rPr lang="ru-RU" dirty="0" err="1"/>
              <a:t>з'являється</a:t>
            </a:r>
            <a:r>
              <a:rPr lang="ru-RU" dirty="0"/>
              <a:t> </a:t>
            </a:r>
            <a:r>
              <a:rPr lang="ru-RU" dirty="0" err="1"/>
              <a:t>згущена</a:t>
            </a:r>
            <a:r>
              <a:rPr lang="ru-RU" dirty="0"/>
              <a:t> </a:t>
            </a:r>
            <a:r>
              <a:rPr lang="ru-RU" dirty="0" err="1"/>
              <a:t>жовч</a:t>
            </a:r>
            <a:r>
              <a:rPr lang="ru-RU" dirty="0"/>
              <a:t> (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середню</a:t>
            </a:r>
            <a:r>
              <a:rPr lang="ru-RU" dirty="0"/>
              <a:t> </a:t>
            </a:r>
            <a:r>
              <a:rPr lang="ru-RU" dirty="0" err="1"/>
              <a:t>ехогенність</a:t>
            </a:r>
            <a:r>
              <a:rPr lang="ru-RU" dirty="0"/>
              <a:t> і </a:t>
            </a:r>
            <a:r>
              <a:rPr lang="ru-RU" dirty="0" err="1"/>
              <a:t>утворює</a:t>
            </a:r>
            <a:r>
              <a:rPr lang="ru-RU" dirty="0"/>
              <a:t> </a:t>
            </a:r>
            <a:r>
              <a:rPr lang="ru-RU" dirty="0" err="1"/>
              <a:t>горизонтальний</a:t>
            </a:r>
            <a:r>
              <a:rPr lang="ru-RU" dirty="0"/>
              <a:t> </a:t>
            </a:r>
            <a:r>
              <a:rPr lang="ru-RU" dirty="0" err="1"/>
              <a:t>рівень</a:t>
            </a:r>
            <a:r>
              <a:rPr lang="ru-RU" dirty="0"/>
              <a:t> з </a:t>
            </a:r>
            <a:r>
              <a:rPr lang="ru-RU" dirty="0" err="1"/>
              <a:t>незміненою</a:t>
            </a:r>
            <a:r>
              <a:rPr lang="ru-RU" dirty="0"/>
              <a:t> </a:t>
            </a:r>
            <a:r>
              <a:rPr lang="ru-RU" dirty="0" err="1"/>
              <a:t>жовчю</a:t>
            </a:r>
            <a:r>
              <a:rPr lang="ru-RU" dirty="0"/>
              <a:t>.</a:t>
            </a:r>
          </a:p>
        </p:txBody>
      </p:sp>
      <p:pic>
        <p:nvPicPr>
          <p:cNvPr id="88065" name="Picture 1" descr="C:\Users\Дом\Desktop\работа Юля\медин\моя практика\хр хол фиброз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86578" y="650455"/>
            <a:ext cx="3104729" cy="238604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228273" y="2993370"/>
            <a:ext cx="29157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/>
              <a:t>Фіброз</a:t>
            </a:r>
            <a:r>
              <a:rPr lang="ru-RU" sz="1400" dirty="0"/>
              <a:t> </a:t>
            </a:r>
            <a:r>
              <a:rPr lang="ru-RU" sz="1400" dirty="0" err="1"/>
              <a:t>стінки</a:t>
            </a:r>
            <a:r>
              <a:rPr lang="ru-RU" sz="1400" dirty="0"/>
              <a:t>.</a:t>
            </a:r>
          </a:p>
        </p:txBody>
      </p:sp>
      <p:pic>
        <p:nvPicPr>
          <p:cNvPr id="88067" name="Picture 3" descr="Картинки по запросу хронический холецистит лучевая диагностик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927301" y="543466"/>
            <a:ext cx="3264699" cy="2449901"/>
          </a:xfrm>
          <a:prstGeom prst="rect">
            <a:avLst/>
          </a:prstGeom>
          <a:noFill/>
        </p:spPr>
      </p:pic>
      <p:pic>
        <p:nvPicPr>
          <p:cNvPr id="88069" name="Picture 5" descr="http://ja-zdorov.at.ua/_pu/8/6878529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94067" y="3716827"/>
            <a:ext cx="2397844" cy="3141177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8583285" y="3623096"/>
            <a:ext cx="326941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/>
              <a:t>Звапніння</a:t>
            </a:r>
            <a:r>
              <a:rPr lang="ru-RU" sz="1400" dirty="0"/>
              <a:t> </a:t>
            </a:r>
            <a:r>
              <a:rPr lang="ru-RU" sz="1400" dirty="0" err="1"/>
              <a:t>жовчного</a:t>
            </a:r>
            <a:r>
              <a:rPr lang="ru-RU" sz="1400" dirty="0"/>
              <a:t> </a:t>
            </a:r>
            <a:r>
              <a:rPr lang="ru-RU" sz="1400" dirty="0" err="1"/>
              <a:t>міхура</a:t>
            </a:r>
            <a:r>
              <a:rPr lang="ru-RU" sz="1400" dirty="0"/>
              <a:t>. Видно </a:t>
            </a:r>
            <a:r>
              <a:rPr lang="ru-RU" sz="1400" dirty="0" err="1"/>
              <a:t>плямисті</a:t>
            </a:r>
            <a:r>
              <a:rPr lang="ru-RU" sz="1400" dirty="0"/>
              <a:t> </a:t>
            </a:r>
            <a:r>
              <a:rPr lang="ru-RU" sz="1400" dirty="0" err="1"/>
              <a:t>тіні</a:t>
            </a:r>
            <a:r>
              <a:rPr lang="ru-RU" sz="1400" dirty="0"/>
              <a:t>, </a:t>
            </a:r>
            <a:r>
              <a:rPr lang="ru-RU" sz="1400" dirty="0" err="1"/>
              <a:t>що</a:t>
            </a:r>
            <a:r>
              <a:rPr lang="ru-RU" sz="1400" dirty="0"/>
              <a:t> </a:t>
            </a:r>
            <a:r>
              <a:rPr lang="ru-RU" sz="1400" dirty="0" err="1"/>
              <a:t>обрисовують</a:t>
            </a:r>
            <a:r>
              <a:rPr lang="ru-RU" sz="1400" dirty="0"/>
              <a:t> форму </a:t>
            </a:r>
            <a:r>
              <a:rPr lang="ru-RU" sz="1400" dirty="0" err="1"/>
              <a:t>міхура</a:t>
            </a:r>
            <a:r>
              <a:rPr lang="ru-RU" sz="1400" dirty="0"/>
              <a:t> (</a:t>
            </a:r>
            <a:r>
              <a:rPr lang="ru-RU" sz="1400" dirty="0" err="1"/>
              <a:t>операція</a:t>
            </a:r>
            <a:r>
              <a:rPr lang="ru-RU" sz="1400" dirty="0"/>
              <a:t>). </a:t>
            </a:r>
            <a:r>
              <a:rPr lang="ru-RU" sz="1400" dirty="0" err="1"/>
              <a:t>Довгий</a:t>
            </a:r>
            <a:r>
              <a:rPr lang="ru-RU" sz="1400" dirty="0"/>
              <a:t> час хворому ставили </a:t>
            </a:r>
            <a:r>
              <a:rPr lang="ru-RU" sz="1400" dirty="0" err="1"/>
              <a:t>діагноз</a:t>
            </a:r>
            <a:r>
              <a:rPr lang="ru-RU" sz="1400" dirty="0"/>
              <a:t> </a:t>
            </a:r>
            <a:r>
              <a:rPr lang="ru-RU" sz="1400" dirty="0" err="1"/>
              <a:t>виразки</a:t>
            </a:r>
            <a:r>
              <a:rPr lang="ru-RU" sz="1400" dirty="0"/>
              <a:t> </a:t>
            </a:r>
            <a:r>
              <a:rPr lang="ru-RU" sz="1400" dirty="0" err="1"/>
              <a:t>дванадцятипалої</a:t>
            </a:r>
            <a:r>
              <a:rPr lang="ru-RU" sz="1400" dirty="0"/>
              <a:t> кишки, з приводу </a:t>
            </a:r>
            <a:r>
              <a:rPr lang="ru-RU" sz="1400" dirty="0" err="1"/>
              <a:t>якої</a:t>
            </a:r>
            <a:r>
              <a:rPr lang="ru-RU" sz="1400" dirty="0"/>
              <a:t> </a:t>
            </a:r>
            <a:r>
              <a:rPr lang="ru-RU" sz="1400" dirty="0" err="1"/>
              <a:t>він</a:t>
            </a:r>
            <a:r>
              <a:rPr lang="ru-RU" sz="1400" dirty="0"/>
              <a:t> і </a:t>
            </a:r>
            <a:r>
              <a:rPr lang="ru-RU" sz="1400" dirty="0" err="1"/>
              <a:t>був</a:t>
            </a:r>
            <a:r>
              <a:rPr lang="ru-RU" sz="1400" dirty="0"/>
              <a:t> </a:t>
            </a:r>
            <a:r>
              <a:rPr lang="ru-RU" sz="1400" dirty="0" err="1"/>
              <a:t>оперований</a:t>
            </a:r>
            <a:r>
              <a:rPr lang="ru-RU" sz="1400" dirty="0"/>
              <a:t>. На </a:t>
            </a:r>
            <a:r>
              <a:rPr lang="ru-RU" sz="1400" dirty="0" err="1"/>
              <a:t>операції</a:t>
            </a:r>
            <a:r>
              <a:rPr lang="ru-RU" sz="1400" dirty="0"/>
              <a:t> </a:t>
            </a:r>
            <a:r>
              <a:rPr lang="ru-RU" sz="1400" dirty="0" err="1"/>
              <a:t>виявлено</a:t>
            </a:r>
            <a:r>
              <a:rPr lang="ru-RU" sz="1400" dirty="0"/>
              <a:t> </a:t>
            </a:r>
            <a:r>
              <a:rPr lang="ru-RU" sz="1400" dirty="0" err="1"/>
              <a:t>звапніння</a:t>
            </a:r>
            <a:r>
              <a:rPr lang="ru-RU" sz="1400" dirty="0"/>
              <a:t> </a:t>
            </a:r>
            <a:r>
              <a:rPr lang="ru-RU" sz="1400" dirty="0" err="1"/>
              <a:t>жовчного</a:t>
            </a:r>
            <a:r>
              <a:rPr lang="ru-RU" sz="1400" dirty="0"/>
              <a:t> </a:t>
            </a:r>
            <a:r>
              <a:rPr lang="ru-RU" sz="1400" dirty="0" err="1"/>
              <a:t>міхура</a:t>
            </a:r>
            <a:r>
              <a:rPr lang="ru-RU" sz="1400" dirty="0"/>
              <a:t> на </a:t>
            </a:r>
            <a:r>
              <a:rPr lang="ru-RU" sz="1400" dirty="0" err="1"/>
              <a:t>грунті</a:t>
            </a:r>
            <a:r>
              <a:rPr lang="ru-RU" sz="1400" dirty="0"/>
              <a:t> холециститу.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97218" y="232917"/>
            <a:ext cx="5374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>
                <a:solidFill>
                  <a:srgbClr val="FFFF00"/>
                </a:solidFill>
              </a:rPr>
              <a:t>Хронічний</a:t>
            </a:r>
            <a:r>
              <a:rPr lang="ru-RU" dirty="0">
                <a:solidFill>
                  <a:srgbClr val="FFFF00"/>
                </a:solidFill>
              </a:rPr>
              <a:t> холецистит.</a:t>
            </a:r>
            <a:endParaRPr lang="ru-RU" dirty="0"/>
          </a:p>
        </p:txBody>
      </p:sp>
      <p:pic>
        <p:nvPicPr>
          <p:cNvPr id="90114" name="Picture 2" descr="Картинки по запросу хронический холецистит кт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26249" y="1891431"/>
            <a:ext cx="6409127" cy="480954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29730" y="957534"/>
            <a:ext cx="98513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КТ и МРТ </a:t>
            </a:r>
            <a:r>
              <a:rPr lang="ru-RU" dirty="0" err="1"/>
              <a:t>застосовують</a:t>
            </a:r>
            <a:r>
              <a:rPr lang="ru-RU" dirty="0"/>
              <a:t> при </a:t>
            </a:r>
            <a:r>
              <a:rPr lang="ru-RU" dirty="0" err="1"/>
              <a:t>необхідності</a:t>
            </a:r>
            <a:r>
              <a:rPr lang="ru-RU" dirty="0"/>
              <a:t> </a:t>
            </a:r>
            <a:r>
              <a:rPr lang="ru-RU" dirty="0" err="1"/>
              <a:t>уточнення</a:t>
            </a:r>
            <a:r>
              <a:rPr lang="ru-RU" dirty="0"/>
              <a:t> </a:t>
            </a:r>
            <a:r>
              <a:rPr lang="ru-RU" dirty="0" err="1"/>
              <a:t>змін</a:t>
            </a:r>
            <a:r>
              <a:rPr lang="ru-RU" dirty="0"/>
              <a:t> </a:t>
            </a:r>
            <a:r>
              <a:rPr lang="ru-RU" dirty="0" err="1"/>
              <a:t>навколишніх</a:t>
            </a:r>
            <a:r>
              <a:rPr lang="ru-RU" dirty="0"/>
              <a:t> </a:t>
            </a:r>
            <a:r>
              <a:rPr lang="ru-RU" dirty="0" err="1"/>
              <a:t>органів</a:t>
            </a:r>
            <a:r>
              <a:rPr lang="ru-RU" dirty="0"/>
              <a:t>, на КТ </a:t>
            </a:r>
            <a:r>
              <a:rPr lang="ru-RU" dirty="0" err="1"/>
              <a:t>потовщення</a:t>
            </a:r>
            <a:r>
              <a:rPr lang="ru-RU" dirty="0"/>
              <a:t> </a:t>
            </a:r>
            <a:r>
              <a:rPr lang="ru-RU" dirty="0" err="1"/>
              <a:t>стінки</a:t>
            </a:r>
            <a:r>
              <a:rPr lang="ru-RU" dirty="0"/>
              <a:t> </a:t>
            </a:r>
            <a:r>
              <a:rPr lang="ru-RU" dirty="0" err="1"/>
              <a:t>жовчного</a:t>
            </a:r>
            <a:r>
              <a:rPr lang="ru-RU" dirty="0"/>
              <a:t> </a:t>
            </a:r>
            <a:r>
              <a:rPr lang="ru-RU" dirty="0" err="1"/>
              <a:t>міхура</a:t>
            </a:r>
            <a:r>
              <a:rPr lang="ru-RU" dirty="0"/>
              <a:t>, </a:t>
            </a:r>
            <a:r>
              <a:rPr lang="ru-RU" dirty="0" err="1"/>
              <a:t>звапнення</a:t>
            </a:r>
            <a:r>
              <a:rPr lang="ru-RU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91775" y="241541"/>
            <a:ext cx="64439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err="1">
                <a:solidFill>
                  <a:srgbClr val="FFFF00"/>
                </a:solidFill>
              </a:rPr>
              <a:t>Жовчнокам'яна</a:t>
            </a:r>
            <a:r>
              <a:rPr lang="ru-RU" sz="2400" dirty="0">
                <a:solidFill>
                  <a:srgbClr val="FFFF00"/>
                </a:solidFill>
              </a:rPr>
              <a:t> хвороба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83082" y="845391"/>
            <a:ext cx="51672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Камені</a:t>
            </a:r>
            <a:r>
              <a:rPr lang="ru-RU" dirty="0"/>
              <a:t> в </a:t>
            </a:r>
            <a:r>
              <a:rPr lang="ru-RU" dirty="0" err="1"/>
              <a:t>жовчному</a:t>
            </a:r>
            <a:r>
              <a:rPr lang="ru-RU" dirty="0"/>
              <a:t> </a:t>
            </a:r>
            <a:r>
              <a:rPr lang="ru-RU" dirty="0" err="1"/>
              <a:t>міхурі</a:t>
            </a:r>
            <a:r>
              <a:rPr lang="ru-RU" dirty="0"/>
              <a:t> у </a:t>
            </a:r>
            <a:r>
              <a:rPr lang="ru-RU" dirty="0" err="1"/>
              <a:t>жінок</a:t>
            </a:r>
            <a:r>
              <a:rPr lang="ru-RU" dirty="0"/>
              <a:t> </a:t>
            </a:r>
            <a:r>
              <a:rPr lang="ru-RU" dirty="0" err="1"/>
              <a:t>зустрічаються</a:t>
            </a:r>
            <a:r>
              <a:rPr lang="ru-RU" dirty="0"/>
              <a:t> </a:t>
            </a:r>
            <a:r>
              <a:rPr lang="ru-RU" dirty="0" err="1"/>
              <a:t>майже</a:t>
            </a:r>
            <a:r>
              <a:rPr lang="ru-RU" dirty="0"/>
              <a:t> </a:t>
            </a:r>
            <a:r>
              <a:rPr lang="ru-RU" dirty="0" err="1"/>
              <a:t>вдвічі</a:t>
            </a:r>
            <a:r>
              <a:rPr lang="ru-RU" dirty="0"/>
              <a:t> </a:t>
            </a:r>
            <a:r>
              <a:rPr lang="ru-RU" dirty="0" err="1"/>
              <a:t>частіше</a:t>
            </a:r>
            <a:r>
              <a:rPr lang="ru-RU" dirty="0"/>
              <a:t>, </a:t>
            </a:r>
            <a:r>
              <a:rPr lang="ru-RU" dirty="0" err="1"/>
              <a:t>ніж</a:t>
            </a:r>
            <a:r>
              <a:rPr lang="ru-RU" dirty="0"/>
              <a:t> у </a:t>
            </a:r>
            <a:r>
              <a:rPr lang="ru-RU" dirty="0" err="1"/>
              <a:t>чоловіків</a:t>
            </a:r>
            <a:r>
              <a:rPr lang="ru-RU" dirty="0"/>
              <a:t>. </a:t>
            </a:r>
            <a:r>
              <a:rPr lang="ru-RU" dirty="0" err="1"/>
              <a:t>Розрізняють</a:t>
            </a:r>
            <a:r>
              <a:rPr lang="ru-RU" dirty="0"/>
              <a:t> </a:t>
            </a:r>
            <a:r>
              <a:rPr lang="ru-RU" dirty="0" err="1"/>
              <a:t>холестеринові</a:t>
            </a:r>
            <a:r>
              <a:rPr lang="ru-RU" dirty="0"/>
              <a:t>, </a:t>
            </a:r>
            <a:r>
              <a:rPr lang="ru-RU" dirty="0" err="1"/>
              <a:t>пігментні</a:t>
            </a:r>
            <a:r>
              <a:rPr lang="ru-RU" dirty="0"/>
              <a:t>, </a:t>
            </a:r>
            <a:r>
              <a:rPr lang="ru-RU" dirty="0" err="1"/>
              <a:t>вапнякові</a:t>
            </a:r>
            <a:r>
              <a:rPr lang="ru-RU" dirty="0"/>
              <a:t> і </a:t>
            </a:r>
            <a:r>
              <a:rPr lang="ru-RU" dirty="0" err="1"/>
              <a:t>змішані</a:t>
            </a:r>
            <a:r>
              <a:rPr lang="ru-RU" dirty="0"/>
              <a:t> </a:t>
            </a:r>
            <a:r>
              <a:rPr lang="ru-RU" dirty="0" err="1"/>
              <a:t>камені</a:t>
            </a:r>
            <a:r>
              <a:rPr lang="ru-RU" dirty="0"/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65825" y="2182483"/>
            <a:ext cx="5348379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РГ- </a:t>
            </a:r>
            <a:r>
              <a:rPr lang="ru-RU" dirty="0"/>
              <a:t>на </a:t>
            </a:r>
            <a:r>
              <a:rPr lang="ru-RU" dirty="0" err="1"/>
              <a:t>оглядовій</a:t>
            </a:r>
            <a:r>
              <a:rPr lang="ru-RU" dirty="0"/>
              <a:t> </a:t>
            </a:r>
            <a:r>
              <a:rPr lang="ru-RU" dirty="0" err="1"/>
              <a:t>рентгенограмі</a:t>
            </a:r>
            <a:r>
              <a:rPr lang="ru-RU" dirty="0"/>
              <a:t> видно </a:t>
            </a:r>
            <a:r>
              <a:rPr lang="ru-RU" dirty="0" err="1"/>
              <a:t>тільки</a:t>
            </a:r>
            <a:r>
              <a:rPr lang="ru-RU" dirty="0"/>
              <a:t> </a:t>
            </a:r>
            <a:r>
              <a:rPr lang="ru-RU" dirty="0" err="1"/>
              <a:t>вапняні</a:t>
            </a:r>
            <a:r>
              <a:rPr lang="ru-RU" dirty="0"/>
              <a:t> </a:t>
            </a:r>
            <a:r>
              <a:rPr lang="ru-RU" dirty="0" err="1"/>
              <a:t>камені</a:t>
            </a:r>
            <a:r>
              <a:rPr lang="ru-RU" dirty="0"/>
              <a:t>.</a:t>
            </a:r>
          </a:p>
          <a:p>
            <a:r>
              <a:rPr lang="ru-RU" dirty="0"/>
              <a:t>При ЕРХПГ на </a:t>
            </a:r>
            <a:r>
              <a:rPr lang="ru-RU" dirty="0" err="1"/>
              <a:t>фоні</a:t>
            </a:r>
            <a:r>
              <a:rPr lang="ru-RU" dirty="0"/>
              <a:t> </a:t>
            </a:r>
            <a:r>
              <a:rPr lang="ru-RU" dirty="0" err="1"/>
              <a:t>котраста</a:t>
            </a:r>
            <a:r>
              <a:rPr lang="ru-RU" dirty="0"/>
              <a:t> видно </a:t>
            </a:r>
            <a:r>
              <a:rPr lang="ru-RU" dirty="0" err="1"/>
              <a:t>дефекти</a:t>
            </a:r>
            <a:r>
              <a:rPr lang="ru-RU" dirty="0"/>
              <a:t> </a:t>
            </a:r>
            <a:r>
              <a:rPr lang="ru-RU" dirty="0" err="1"/>
              <a:t>наповнення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каменів</a:t>
            </a:r>
            <a:r>
              <a:rPr lang="ru-RU" dirty="0"/>
              <a:t>.</a:t>
            </a:r>
          </a:p>
          <a:p>
            <a:r>
              <a:rPr lang="ru-RU" dirty="0">
                <a:solidFill>
                  <a:srgbClr val="FFFF00"/>
                </a:solidFill>
              </a:rPr>
              <a:t>УЗД </a:t>
            </a:r>
            <a:r>
              <a:rPr lang="ru-RU" b="1" dirty="0"/>
              <a:t>- </a:t>
            </a:r>
            <a:r>
              <a:rPr lang="ru-RU" dirty="0" err="1"/>
              <a:t>дозволяє</a:t>
            </a:r>
            <a:r>
              <a:rPr lang="ru-RU" dirty="0"/>
              <a:t> </a:t>
            </a:r>
            <a:r>
              <a:rPr lang="ru-RU" dirty="0" err="1"/>
              <a:t>виявити</a:t>
            </a:r>
            <a:r>
              <a:rPr lang="ru-RU" dirty="0"/>
              <a:t> </a:t>
            </a:r>
            <a:r>
              <a:rPr lang="ru-RU" dirty="0" err="1"/>
              <a:t>конкременти</a:t>
            </a:r>
            <a:r>
              <a:rPr lang="ru-RU" dirty="0"/>
              <a:t> в </a:t>
            </a:r>
            <a:r>
              <a:rPr lang="ru-RU" dirty="0" err="1"/>
              <a:t>жовчному</a:t>
            </a:r>
            <a:r>
              <a:rPr lang="ru-RU" dirty="0"/>
              <a:t> </a:t>
            </a:r>
            <a:r>
              <a:rPr lang="ru-RU" dirty="0" err="1"/>
              <a:t>міхурі</a:t>
            </a:r>
            <a:r>
              <a:rPr lang="ru-RU" dirty="0"/>
              <a:t> </a:t>
            </a:r>
            <a:r>
              <a:rPr lang="ru-RU" dirty="0" err="1"/>
              <a:t>діаметром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1,5-2 мм (за </a:t>
            </a:r>
            <a:r>
              <a:rPr lang="ru-RU" dirty="0" err="1"/>
              <a:t>даними</a:t>
            </a:r>
            <a:r>
              <a:rPr lang="ru-RU" dirty="0"/>
              <a:t> Коваль Г.Ю. 3-4 мм) і є </a:t>
            </a:r>
            <a:r>
              <a:rPr lang="ru-RU" dirty="0" err="1"/>
              <a:t>первинним</a:t>
            </a:r>
            <a:r>
              <a:rPr lang="ru-RU" dirty="0"/>
              <a:t> методом </a:t>
            </a:r>
            <a:r>
              <a:rPr lang="ru-RU" dirty="0" err="1"/>
              <a:t>обстеження</a:t>
            </a:r>
            <a:r>
              <a:rPr lang="ru-RU" dirty="0"/>
              <a:t> при </a:t>
            </a:r>
            <a:r>
              <a:rPr lang="ru-RU" dirty="0" err="1"/>
              <a:t>даному</a:t>
            </a:r>
            <a:r>
              <a:rPr lang="ru-RU" dirty="0"/>
              <a:t> </a:t>
            </a:r>
            <a:r>
              <a:rPr lang="ru-RU" dirty="0" err="1"/>
              <a:t>захворюванні</a:t>
            </a:r>
            <a:r>
              <a:rPr lang="ru-RU" dirty="0"/>
              <a:t> (</a:t>
            </a:r>
            <a:r>
              <a:rPr lang="ru-RU" dirty="0" err="1"/>
              <a:t>точність</a:t>
            </a:r>
            <a:r>
              <a:rPr lang="ru-RU" dirty="0"/>
              <a:t> </a:t>
            </a:r>
            <a:r>
              <a:rPr lang="ru-RU" dirty="0" err="1"/>
              <a:t>виявлення</a:t>
            </a:r>
            <a:r>
              <a:rPr lang="ru-RU" dirty="0"/>
              <a:t> 95-98%). </a:t>
            </a:r>
            <a:r>
              <a:rPr lang="ru-RU" dirty="0" err="1"/>
              <a:t>Камені</a:t>
            </a:r>
            <a:r>
              <a:rPr lang="ru-RU" dirty="0"/>
              <a:t> на </a:t>
            </a:r>
            <a:r>
              <a:rPr lang="ru-RU" dirty="0" err="1"/>
              <a:t>сонограмі</a:t>
            </a:r>
            <a:r>
              <a:rPr lang="ru-RU" dirty="0"/>
              <a:t> </a:t>
            </a:r>
            <a:r>
              <a:rPr lang="ru-RU" dirty="0" err="1"/>
              <a:t>відображаються</a:t>
            </a:r>
            <a:r>
              <a:rPr lang="ru-RU" dirty="0"/>
              <a:t> у </a:t>
            </a:r>
            <a:r>
              <a:rPr lang="ru-RU" dirty="0" err="1"/>
              <a:t>вигляді</a:t>
            </a:r>
            <a:r>
              <a:rPr lang="ru-RU" dirty="0"/>
              <a:t> </a:t>
            </a:r>
            <a:r>
              <a:rPr lang="ru-RU" dirty="0" err="1"/>
              <a:t>ехопозитивних</a:t>
            </a:r>
            <a:r>
              <a:rPr lang="ru-RU" dirty="0"/>
              <a:t> структур з типовою «</a:t>
            </a:r>
            <a:r>
              <a:rPr lang="ru-RU" dirty="0" err="1"/>
              <a:t>акустичною</a:t>
            </a:r>
            <a:r>
              <a:rPr lang="ru-RU" dirty="0"/>
              <a:t> </a:t>
            </a:r>
            <a:r>
              <a:rPr lang="ru-RU" dirty="0" err="1"/>
              <a:t>тінню</a:t>
            </a:r>
            <a:r>
              <a:rPr lang="ru-RU" dirty="0"/>
              <a:t>» </a:t>
            </a:r>
            <a:r>
              <a:rPr lang="ru-RU" dirty="0" err="1"/>
              <a:t>позаду</a:t>
            </a:r>
            <a:r>
              <a:rPr lang="ru-RU" dirty="0"/>
              <a:t> себе (</a:t>
            </a:r>
            <a:r>
              <a:rPr lang="ru-RU" dirty="0" err="1"/>
              <a:t>зазвичай</a:t>
            </a:r>
            <a:r>
              <a:rPr lang="ru-RU" dirty="0"/>
              <a:t> </a:t>
            </a:r>
            <a:r>
              <a:rPr lang="ru-RU" dirty="0" err="1"/>
              <a:t>з'являється</a:t>
            </a:r>
            <a:r>
              <a:rPr lang="ru-RU" dirty="0"/>
              <a:t> при </a:t>
            </a:r>
            <a:r>
              <a:rPr lang="ru-RU" dirty="0" err="1"/>
              <a:t>розмірі</a:t>
            </a:r>
            <a:r>
              <a:rPr lang="ru-RU" dirty="0"/>
              <a:t> </a:t>
            </a:r>
            <a:r>
              <a:rPr lang="ru-RU" dirty="0" err="1"/>
              <a:t>каменя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4-5 мм).</a:t>
            </a:r>
          </a:p>
          <a:p>
            <a:r>
              <a:rPr lang="ru-RU" dirty="0" err="1"/>
              <a:t>Зазвичай</a:t>
            </a:r>
            <a:r>
              <a:rPr lang="ru-RU" dirty="0"/>
              <a:t> </a:t>
            </a:r>
            <a:r>
              <a:rPr lang="ru-RU" dirty="0" err="1"/>
              <a:t>зміщуються</a:t>
            </a:r>
            <a:r>
              <a:rPr lang="ru-RU" dirty="0"/>
              <a:t>, </a:t>
            </a:r>
            <a:r>
              <a:rPr lang="ru-RU" dirty="0" err="1"/>
              <a:t>якщо</a:t>
            </a:r>
            <a:r>
              <a:rPr lang="ru-RU" dirty="0"/>
              <a:t> не </a:t>
            </a:r>
            <a:r>
              <a:rPr lang="ru-RU" dirty="0" err="1"/>
              <a:t>спаяні</a:t>
            </a:r>
            <a:r>
              <a:rPr lang="ru-RU" dirty="0"/>
              <a:t> </a:t>
            </a:r>
            <a:r>
              <a:rPr lang="ru-RU" dirty="0" err="1"/>
              <a:t>зі</a:t>
            </a:r>
            <a:r>
              <a:rPr lang="ru-RU" dirty="0"/>
              <a:t> </a:t>
            </a:r>
            <a:r>
              <a:rPr lang="ru-RU" dirty="0" err="1"/>
              <a:t>стінкою</a:t>
            </a:r>
            <a:r>
              <a:rPr lang="ru-RU" dirty="0"/>
              <a:t>.</a:t>
            </a:r>
          </a:p>
        </p:txBody>
      </p:sp>
      <p:pic>
        <p:nvPicPr>
          <p:cNvPr id="80898" name="Picture 2" descr="http://ja-zdorov.at.ua/_pu/8/887220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97253" y="776378"/>
            <a:ext cx="1971675" cy="28575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702063" y="3623098"/>
            <a:ext cx="21048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err="1"/>
              <a:t>Холестерино</a:t>
            </a:r>
            <a:r>
              <a:rPr lang="ru-RU" sz="1200" dirty="0"/>
              <a:t>- </a:t>
            </a:r>
            <a:r>
              <a:rPr lang="ru-RU" sz="1200" dirty="0" err="1"/>
              <a:t>вапняні</a:t>
            </a:r>
            <a:r>
              <a:rPr lang="ru-RU" sz="1200" dirty="0"/>
              <a:t> </a:t>
            </a:r>
            <a:r>
              <a:rPr lang="ru-RU" sz="1200" dirty="0" err="1"/>
              <a:t>жовчні</a:t>
            </a:r>
            <a:r>
              <a:rPr lang="ru-RU" sz="1200" dirty="0"/>
              <a:t> </a:t>
            </a:r>
            <a:r>
              <a:rPr lang="ru-RU" sz="1200" dirty="0" err="1"/>
              <a:t>камені</a:t>
            </a:r>
            <a:r>
              <a:rPr lang="ru-RU" sz="1200" dirty="0"/>
              <a:t> (5 </a:t>
            </a:r>
            <a:r>
              <a:rPr lang="ru-RU" sz="1200" dirty="0" err="1"/>
              <a:t>каменів</a:t>
            </a:r>
            <a:r>
              <a:rPr lang="ru-RU" sz="1200" dirty="0"/>
              <a:t> в </a:t>
            </a:r>
            <a:r>
              <a:rPr lang="ru-RU" sz="1200" dirty="0" err="1"/>
              <a:t>міхурі</a:t>
            </a:r>
            <a:r>
              <a:rPr lang="ru-RU" sz="1200" dirty="0"/>
              <a:t> і 1 в </a:t>
            </a:r>
            <a:r>
              <a:rPr lang="ru-RU" sz="1200" dirty="0" err="1"/>
              <a:t>загальному</a:t>
            </a:r>
            <a:r>
              <a:rPr lang="ru-RU" sz="1200" dirty="0"/>
              <a:t> </a:t>
            </a:r>
            <a:r>
              <a:rPr lang="ru-RU" sz="1200" dirty="0" err="1"/>
              <a:t>жовчному</a:t>
            </a:r>
            <a:r>
              <a:rPr lang="ru-RU" sz="1200" dirty="0"/>
              <a:t> </a:t>
            </a:r>
            <a:r>
              <a:rPr lang="ru-RU" sz="1200" dirty="0" err="1"/>
              <a:t>протоці</a:t>
            </a:r>
            <a:r>
              <a:rPr lang="ru-RU" sz="1200" dirty="0"/>
              <a:t>).</a:t>
            </a:r>
          </a:p>
        </p:txBody>
      </p:sp>
      <p:pic>
        <p:nvPicPr>
          <p:cNvPr id="7" name="Picture 5" descr="C:\Users\Дом\Desktop\работа Юля\медин\камни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99939" y="844318"/>
            <a:ext cx="3417887" cy="1995759"/>
          </a:xfrm>
          <a:prstGeom prst="rect">
            <a:avLst/>
          </a:prstGeom>
          <a:noFill/>
        </p:spPr>
      </p:pic>
      <p:pic>
        <p:nvPicPr>
          <p:cNvPr id="80899" name="Picture 3" descr="C:\Users\Дом\Desktop\работа Юля\медин\моя практика\slide-24ы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13638" y="4536356"/>
            <a:ext cx="2359025" cy="1822450"/>
          </a:xfrm>
          <a:prstGeom prst="rect">
            <a:avLst/>
          </a:prstGeom>
          <a:noFill/>
        </p:spPr>
      </p:pic>
      <p:pic>
        <p:nvPicPr>
          <p:cNvPr id="9" name="Picture 2" descr="C:\Users\Дом\Desktop\работа Юля\медин\камень в шейке.jpe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244131" y="3159142"/>
            <a:ext cx="3182031" cy="2682889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8393502" y="5909094"/>
            <a:ext cx="3105509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lvl="0"/>
            <a:r>
              <a:rPr lang="ru-RU" sz="1400" dirty="0"/>
              <a:t>УЗД. </a:t>
            </a:r>
            <a:r>
              <a:rPr lang="ru-RU" sz="1400" dirty="0" err="1"/>
              <a:t>Камінь</a:t>
            </a:r>
            <a:r>
              <a:rPr lang="ru-RU" sz="1400" dirty="0"/>
              <a:t> в </a:t>
            </a:r>
            <a:r>
              <a:rPr lang="ru-RU" sz="1400" dirty="0" err="1"/>
              <a:t>шийці</a:t>
            </a:r>
            <a:r>
              <a:rPr lang="ru-RU" sz="1400" dirty="0"/>
              <a:t> </a:t>
            </a:r>
            <a:r>
              <a:rPr lang="ru-RU" sz="1400" dirty="0" err="1"/>
              <a:t>жовчного</a:t>
            </a:r>
            <a:r>
              <a:rPr lang="ru-RU" sz="1400" dirty="0"/>
              <a:t> </a:t>
            </a:r>
            <a:r>
              <a:rPr lang="ru-RU" sz="1400" dirty="0" err="1"/>
              <a:t>міхура</a:t>
            </a:r>
            <a:r>
              <a:rPr lang="ru-RU" sz="1400" dirty="0"/>
              <a:t> (</a:t>
            </a:r>
            <a:r>
              <a:rPr lang="ru-RU" sz="1400" dirty="0" err="1"/>
              <a:t>стрілка</a:t>
            </a:r>
            <a:r>
              <a:rPr lang="ru-RU" sz="1400" dirty="0"/>
              <a:t>) з </a:t>
            </a:r>
            <a:r>
              <a:rPr lang="ru-RU" sz="1400" dirty="0" err="1"/>
              <a:t>інтенсивною</a:t>
            </a:r>
            <a:r>
              <a:rPr lang="ru-RU" sz="1400" dirty="0"/>
              <a:t> </a:t>
            </a:r>
            <a:r>
              <a:rPr lang="ru-RU" sz="1400" dirty="0" err="1"/>
              <a:t>акустичної</a:t>
            </a:r>
            <a:r>
              <a:rPr lang="ru-RU" sz="1400" dirty="0"/>
              <a:t> «</a:t>
            </a:r>
            <a:r>
              <a:rPr lang="ru-RU" sz="1400" dirty="0" err="1"/>
              <a:t>тінню</a:t>
            </a:r>
            <a:r>
              <a:rPr lang="ru-RU" sz="1400" dirty="0"/>
              <a:t>» за ним.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http://vmede.org/sait/content/Onkilogiya_trufanov_t1_2010/img/1558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43474" y="2251494"/>
            <a:ext cx="6709223" cy="306345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814205" y="5382885"/>
            <a:ext cx="5555411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400" dirty="0"/>
              <a:t>МР-</a:t>
            </a:r>
            <a:r>
              <a:rPr lang="ru-RU" sz="1400" dirty="0" err="1"/>
              <a:t>томограми</a:t>
            </a:r>
            <a:r>
              <a:rPr lang="ru-RU" sz="1400" dirty="0"/>
              <a:t> в </a:t>
            </a:r>
            <a:r>
              <a:rPr lang="ru-RU" sz="1400" dirty="0" err="1"/>
              <a:t>аксіальній</a:t>
            </a:r>
            <a:r>
              <a:rPr lang="ru-RU" sz="1400" dirty="0"/>
              <a:t> (а) і </a:t>
            </a:r>
            <a:r>
              <a:rPr lang="ru-RU" sz="1400" dirty="0" err="1"/>
              <a:t>фронтальній</a:t>
            </a:r>
            <a:r>
              <a:rPr lang="ru-RU" sz="1400" dirty="0"/>
              <a:t> (б) </a:t>
            </a:r>
            <a:r>
              <a:rPr lang="ru-RU" sz="1400" dirty="0" err="1"/>
              <a:t>площинах</a:t>
            </a:r>
            <a:r>
              <a:rPr lang="ru-RU" sz="1400" dirty="0"/>
              <a:t>. </a:t>
            </a:r>
            <a:r>
              <a:rPr lang="ru-RU" sz="1400" dirty="0" err="1"/>
              <a:t>Жовчнокам'яна</a:t>
            </a:r>
            <a:r>
              <a:rPr lang="ru-RU" sz="1400" dirty="0"/>
              <a:t> хвороба. </a:t>
            </a:r>
            <a:r>
              <a:rPr lang="ru-RU" sz="1400" dirty="0" err="1"/>
              <a:t>Камені</a:t>
            </a:r>
            <a:r>
              <a:rPr lang="ru-RU" sz="1400" dirty="0"/>
              <a:t> в </a:t>
            </a:r>
            <a:r>
              <a:rPr lang="ru-RU" sz="1400" dirty="0" err="1"/>
              <a:t>порожнині</a:t>
            </a:r>
            <a:r>
              <a:rPr lang="ru-RU" sz="1400" dirty="0"/>
              <a:t> </a:t>
            </a:r>
            <a:r>
              <a:rPr lang="ru-RU" sz="1400" dirty="0" err="1"/>
              <a:t>жовчного</a:t>
            </a:r>
            <a:r>
              <a:rPr lang="ru-RU" sz="1400" dirty="0"/>
              <a:t> </a:t>
            </a:r>
            <a:r>
              <a:rPr lang="ru-RU" sz="1400" dirty="0" err="1"/>
              <a:t>міхура</a:t>
            </a:r>
            <a:r>
              <a:rPr lang="ru-RU" sz="1400" dirty="0"/>
              <a:t> </a:t>
            </a:r>
            <a:r>
              <a:rPr lang="ru-RU" sz="1400" dirty="0" err="1"/>
              <a:t>характеризуються</a:t>
            </a:r>
            <a:r>
              <a:rPr lang="ru-RU" sz="1400" dirty="0"/>
              <a:t> </a:t>
            </a:r>
            <a:r>
              <a:rPr lang="ru-RU" sz="1400" dirty="0" err="1"/>
              <a:t>гіпоінтенсивним</a:t>
            </a:r>
            <a:r>
              <a:rPr lang="ru-RU" sz="1400" dirty="0"/>
              <a:t> сигналом на Т1 и Т2-ВИ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35171" y="577970"/>
            <a:ext cx="106191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FFFF00"/>
                </a:solidFill>
              </a:rPr>
              <a:t>КТ </a:t>
            </a:r>
            <a:r>
              <a:rPr lang="ru-RU" dirty="0" err="1"/>
              <a:t>дозволяє</a:t>
            </a:r>
            <a:r>
              <a:rPr lang="ru-RU" dirty="0"/>
              <a:t> </a:t>
            </a:r>
            <a:r>
              <a:rPr lang="ru-RU" dirty="0" err="1"/>
              <a:t>впевнено</a:t>
            </a:r>
            <a:r>
              <a:rPr lang="ru-RU" dirty="0"/>
              <a:t> </a:t>
            </a:r>
            <a:r>
              <a:rPr lang="ru-RU" dirty="0" err="1"/>
              <a:t>діагностувати</a:t>
            </a:r>
            <a:r>
              <a:rPr lang="ru-RU" dirty="0"/>
              <a:t> </a:t>
            </a:r>
            <a:r>
              <a:rPr lang="ru-RU" dirty="0" err="1"/>
              <a:t>конкременти</a:t>
            </a:r>
            <a:r>
              <a:rPr lang="ru-RU" dirty="0"/>
              <a:t> </a:t>
            </a:r>
            <a:r>
              <a:rPr lang="ru-RU" dirty="0" err="1"/>
              <a:t>діаметром</a:t>
            </a:r>
            <a:r>
              <a:rPr lang="ru-RU" dirty="0"/>
              <a:t> до 1 мм,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містять</a:t>
            </a:r>
            <a:r>
              <a:rPr lang="ru-RU" dirty="0"/>
              <a:t> </a:t>
            </a:r>
            <a:r>
              <a:rPr lang="ru-RU" dirty="0" err="1"/>
              <a:t>кальцій</a:t>
            </a:r>
            <a:r>
              <a:rPr lang="ru-RU" dirty="0"/>
              <a:t> (</a:t>
            </a:r>
            <a:r>
              <a:rPr lang="ru-RU" dirty="0" err="1"/>
              <a:t>гіперденсні</a:t>
            </a:r>
            <a:r>
              <a:rPr lang="ru-RU" dirty="0"/>
              <a:t> </a:t>
            </a:r>
            <a:r>
              <a:rPr lang="ru-RU" dirty="0" err="1"/>
              <a:t>включення</a:t>
            </a:r>
            <a:r>
              <a:rPr lang="ru-RU" dirty="0"/>
              <a:t>);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кальцій</a:t>
            </a:r>
            <a:r>
              <a:rPr lang="ru-RU" dirty="0"/>
              <a:t> в </a:t>
            </a:r>
            <a:r>
              <a:rPr lang="ru-RU" dirty="0" err="1"/>
              <a:t>каменях</a:t>
            </a:r>
            <a:r>
              <a:rPr lang="ru-RU" dirty="0"/>
              <a:t> </a:t>
            </a:r>
            <a:r>
              <a:rPr lang="ru-RU" dirty="0" err="1"/>
              <a:t>відсутній</a:t>
            </a:r>
            <a:r>
              <a:rPr lang="ru-RU" dirty="0"/>
              <a:t>, </a:t>
            </a:r>
            <a:r>
              <a:rPr lang="ru-RU" dirty="0" err="1"/>
              <a:t>ефективність</a:t>
            </a:r>
            <a:r>
              <a:rPr lang="ru-RU" dirty="0"/>
              <a:t> методу </a:t>
            </a:r>
            <a:r>
              <a:rPr lang="ru-RU" dirty="0" err="1"/>
              <a:t>помітно</a:t>
            </a:r>
            <a:r>
              <a:rPr lang="ru-RU" dirty="0"/>
              <a:t> </a:t>
            </a:r>
            <a:r>
              <a:rPr lang="ru-RU" dirty="0" err="1"/>
              <a:t>знижується</a:t>
            </a:r>
            <a:r>
              <a:rPr lang="ru-RU" dirty="0"/>
              <a:t>.</a:t>
            </a:r>
          </a:p>
          <a:p>
            <a:r>
              <a:rPr lang="ru-RU" b="1" dirty="0">
                <a:solidFill>
                  <a:srgbClr val="FFFF00"/>
                </a:solidFill>
              </a:rPr>
              <a:t>МРТ:</a:t>
            </a:r>
            <a:r>
              <a:rPr lang="ru-RU" b="1" dirty="0"/>
              <a:t> </a:t>
            </a:r>
            <a:r>
              <a:rPr lang="ru-RU" dirty="0" err="1"/>
              <a:t>конкременти</a:t>
            </a:r>
            <a:r>
              <a:rPr lang="ru-RU" dirty="0"/>
              <a:t> </a:t>
            </a:r>
            <a:r>
              <a:rPr lang="ru-RU" dirty="0" err="1"/>
              <a:t>дають</a:t>
            </a:r>
            <a:r>
              <a:rPr lang="ru-RU" dirty="0"/>
              <a:t> </a:t>
            </a:r>
            <a:r>
              <a:rPr lang="ru-RU" dirty="0" err="1"/>
              <a:t>гіпоінтенсивний</a:t>
            </a:r>
            <a:r>
              <a:rPr lang="ru-RU" dirty="0"/>
              <a:t> сигнал на Т1ВИ і Т2-ВИ в </a:t>
            </a:r>
            <a:r>
              <a:rPr lang="ru-RU" dirty="0" err="1"/>
              <a:t>порожнині</a:t>
            </a:r>
            <a:r>
              <a:rPr lang="ru-RU" dirty="0"/>
              <a:t> </a:t>
            </a:r>
            <a:r>
              <a:rPr lang="ru-RU" dirty="0" err="1"/>
              <a:t>жовчного</a:t>
            </a:r>
            <a:r>
              <a:rPr lang="ru-RU" dirty="0"/>
              <a:t> </a:t>
            </a:r>
            <a:r>
              <a:rPr lang="ru-RU" dirty="0" err="1"/>
              <a:t>міхура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165896" y="172528"/>
            <a:ext cx="612475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err="1">
                <a:solidFill>
                  <a:srgbClr val="FFFF00"/>
                </a:solidFill>
              </a:rPr>
              <a:t>Жовчнокам'яна</a:t>
            </a:r>
            <a:r>
              <a:rPr lang="ru-RU" sz="2400" dirty="0">
                <a:solidFill>
                  <a:srgbClr val="FFFF00"/>
                </a:solidFill>
              </a:rPr>
              <a:t> хвороба</a:t>
            </a:r>
          </a:p>
          <a:p>
            <a:endParaRPr lang="ru-RU" dirty="0"/>
          </a:p>
        </p:txBody>
      </p:sp>
      <p:pic>
        <p:nvPicPr>
          <p:cNvPr id="79876" name="Picture 4" descr="https://konspekta.net/studopediaorg/baza2/768921740090.files/image22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8271" y="2198391"/>
            <a:ext cx="4062743" cy="3620831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638355" y="5796953"/>
            <a:ext cx="41838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КТ– </a:t>
            </a:r>
            <a:r>
              <a:rPr lang="ru-RU" dirty="0" err="1"/>
              <a:t>жовчний</a:t>
            </a:r>
            <a:r>
              <a:rPr lang="ru-RU" dirty="0"/>
              <a:t> </a:t>
            </a:r>
            <a:r>
              <a:rPr lang="ru-RU" dirty="0" err="1"/>
              <a:t>міхур</a:t>
            </a:r>
            <a:r>
              <a:rPr lang="ru-RU" dirty="0"/>
              <a:t> (1) в </a:t>
            </a:r>
            <a:r>
              <a:rPr lang="ru-RU" dirty="0" err="1"/>
              <a:t>просвіті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камінь</a:t>
            </a:r>
            <a:r>
              <a:rPr lang="ru-RU" dirty="0"/>
              <a:t> (2), </a:t>
            </a:r>
            <a:r>
              <a:rPr lang="ru-RU" dirty="0" err="1"/>
              <a:t>підшлункова</a:t>
            </a:r>
            <a:r>
              <a:rPr lang="ru-RU" dirty="0"/>
              <a:t> </a:t>
            </a:r>
            <a:r>
              <a:rPr lang="ru-RU" dirty="0" err="1"/>
              <a:t>залоза</a:t>
            </a:r>
            <a:r>
              <a:rPr lang="ru-RU" dirty="0"/>
              <a:t> (3).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 descr="C:\Users\Дом\Documents\Scanned Documents\панк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3191" y="361737"/>
            <a:ext cx="7681383" cy="4294187"/>
          </a:xfrm>
          <a:prstGeom prst="rect">
            <a:avLst/>
          </a:prstGeom>
          <a:noFill/>
        </p:spPr>
      </p:pic>
      <p:pic>
        <p:nvPicPr>
          <p:cNvPr id="9220" name="Picture 4" descr="C:\Users\Дом\Documents\Scanned Documents\панк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2918" y="352009"/>
            <a:ext cx="7681383" cy="4294187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8044774" y="359923"/>
            <a:ext cx="3881337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FFFF00"/>
                </a:solidFill>
              </a:rPr>
              <a:t>До </a:t>
            </a:r>
            <a:r>
              <a:rPr lang="ru-RU" sz="1600" dirty="0" err="1">
                <a:solidFill>
                  <a:srgbClr val="FFFF00"/>
                </a:solidFill>
              </a:rPr>
              <a:t>голівці</a:t>
            </a:r>
            <a:r>
              <a:rPr lang="ru-RU" sz="1600" dirty="0">
                <a:solidFill>
                  <a:srgbClr val="FFFF00"/>
                </a:solidFill>
              </a:rPr>
              <a:t> ПЖЖ </a:t>
            </a:r>
            <a:r>
              <a:rPr lang="ru-RU" sz="1600" dirty="0" err="1"/>
              <a:t>прилягає</a:t>
            </a:r>
            <a:r>
              <a:rPr lang="ru-RU" sz="1600" dirty="0"/>
              <a:t> (</a:t>
            </a:r>
            <a:r>
              <a:rPr lang="ru-RU" sz="1600" dirty="0" err="1"/>
              <a:t>охоплює</a:t>
            </a:r>
            <a:r>
              <a:rPr lang="ru-RU" sz="1600" dirty="0"/>
              <a:t> у </a:t>
            </a:r>
            <a:r>
              <a:rPr lang="ru-RU" sz="1600" dirty="0" err="1"/>
              <a:t>вигляді</a:t>
            </a:r>
            <a:r>
              <a:rPr lang="ru-RU" sz="1600" dirty="0"/>
              <a:t> </a:t>
            </a:r>
            <a:r>
              <a:rPr lang="ru-RU" sz="1600" dirty="0" err="1"/>
              <a:t>підкови</a:t>
            </a:r>
            <a:r>
              <a:rPr lang="ru-RU" sz="1600" dirty="0"/>
              <a:t>) і </a:t>
            </a:r>
            <a:r>
              <a:rPr lang="ru-RU" sz="1600" dirty="0" err="1"/>
              <a:t>частково</a:t>
            </a:r>
            <a:r>
              <a:rPr lang="ru-RU" sz="1600" dirty="0"/>
              <a:t> </a:t>
            </a:r>
            <a:r>
              <a:rPr lang="ru-RU" sz="1600" dirty="0" err="1"/>
              <a:t>прикриває</a:t>
            </a:r>
            <a:r>
              <a:rPr lang="ru-RU" sz="1600" dirty="0"/>
              <a:t> </a:t>
            </a:r>
            <a:r>
              <a:rPr lang="ru-RU" sz="1600" dirty="0" err="1"/>
              <a:t>її</a:t>
            </a:r>
            <a:r>
              <a:rPr lang="ru-RU" sz="1600" dirty="0"/>
              <a:t> </a:t>
            </a:r>
            <a:r>
              <a:rPr lang="ru-RU" sz="1600" dirty="0" err="1"/>
              <a:t>спереду</a:t>
            </a:r>
            <a:r>
              <a:rPr lang="ru-RU" sz="1600" dirty="0"/>
              <a:t> </a:t>
            </a:r>
            <a:r>
              <a:rPr lang="ru-RU" sz="1600" dirty="0" err="1"/>
              <a:t>дванадцятипала</a:t>
            </a:r>
            <a:r>
              <a:rPr lang="ru-RU" sz="1600" dirty="0"/>
              <a:t> кишка. Головка ПЖ </a:t>
            </a:r>
            <a:r>
              <a:rPr lang="ru-RU" sz="1600" dirty="0" err="1"/>
              <a:t>стикається</a:t>
            </a:r>
            <a:r>
              <a:rPr lang="ru-RU" sz="1600" dirty="0"/>
              <a:t> з </a:t>
            </a:r>
            <a:r>
              <a:rPr lang="ru-RU" sz="1600" dirty="0" err="1"/>
              <a:t>товстою</a:t>
            </a:r>
            <a:r>
              <a:rPr lang="ru-RU" sz="1600" dirty="0"/>
              <a:t> </a:t>
            </a:r>
            <a:r>
              <a:rPr lang="ru-RU" sz="1600" dirty="0" err="1"/>
              <a:t>кишкою</a:t>
            </a:r>
            <a:r>
              <a:rPr lang="ru-RU" sz="1600" dirty="0"/>
              <a:t>, </a:t>
            </a:r>
            <a:r>
              <a:rPr lang="ru-RU" sz="1600" dirty="0" err="1"/>
              <a:t>печінкою</a:t>
            </a:r>
            <a:r>
              <a:rPr lang="ru-RU" sz="1600" dirty="0"/>
              <a:t>, НПВ, аортою, </a:t>
            </a:r>
            <a:r>
              <a:rPr lang="ru-RU" sz="1600" dirty="0" err="1"/>
              <a:t>судинами</a:t>
            </a:r>
            <a:r>
              <a:rPr lang="ru-RU" sz="1600" dirty="0"/>
              <a:t> </a:t>
            </a:r>
            <a:r>
              <a:rPr lang="ru-RU" sz="1600" dirty="0" err="1"/>
              <a:t>правої</a:t>
            </a:r>
            <a:r>
              <a:rPr lang="ru-RU" sz="1600" dirty="0"/>
              <a:t> </a:t>
            </a:r>
            <a:r>
              <a:rPr lang="ru-RU" sz="1600" dirty="0" err="1"/>
              <a:t>нирки</a:t>
            </a:r>
            <a:r>
              <a:rPr lang="ru-RU" sz="1600" dirty="0"/>
              <a:t>, ОЖП, </a:t>
            </a:r>
            <a:r>
              <a:rPr lang="ru-RU" sz="1600" dirty="0" err="1"/>
              <a:t>ворітною</a:t>
            </a:r>
            <a:r>
              <a:rPr lang="ru-RU" sz="1600" dirty="0"/>
              <a:t> веною, </a:t>
            </a:r>
            <a:r>
              <a:rPr lang="ru-RU" sz="1600" dirty="0" err="1"/>
              <a:t>іноді</a:t>
            </a:r>
            <a:r>
              <a:rPr lang="ru-RU" sz="1600" dirty="0"/>
              <a:t> з ЖП.</a:t>
            </a:r>
          </a:p>
          <a:p>
            <a:r>
              <a:rPr lang="ru-RU" sz="1600" dirty="0" err="1">
                <a:solidFill>
                  <a:srgbClr val="FFFF00"/>
                </a:solidFill>
              </a:rPr>
              <a:t>Шийка</a:t>
            </a:r>
            <a:r>
              <a:rPr lang="ru-RU" sz="1600" dirty="0">
                <a:solidFill>
                  <a:srgbClr val="FFFF00"/>
                </a:solidFill>
              </a:rPr>
              <a:t> ПЖЖ </a:t>
            </a:r>
            <a:r>
              <a:rPr lang="ru-RU" sz="1600" dirty="0" err="1"/>
              <a:t>свого</a:t>
            </a:r>
            <a:r>
              <a:rPr lang="ru-RU" sz="1600" dirty="0"/>
              <a:t> </a:t>
            </a:r>
            <a:r>
              <a:rPr lang="ru-RU" sz="1600" dirty="0" err="1"/>
              <a:t>нижнього</a:t>
            </a:r>
            <a:r>
              <a:rPr lang="ru-RU" sz="1600" dirty="0"/>
              <a:t> краю </a:t>
            </a:r>
            <a:r>
              <a:rPr lang="ru-RU" sz="1600" dirty="0" err="1"/>
              <a:t>має</a:t>
            </a:r>
            <a:r>
              <a:rPr lang="ru-RU" sz="1600" dirty="0"/>
              <a:t> </a:t>
            </a:r>
            <a:r>
              <a:rPr lang="ru-RU" sz="1600" dirty="0" err="1"/>
              <a:t>вирізку</a:t>
            </a:r>
            <a:r>
              <a:rPr lang="ru-RU" sz="1600" dirty="0"/>
              <a:t>, яка </a:t>
            </a:r>
            <a:r>
              <a:rPr lang="ru-RU" sz="1600" dirty="0" err="1"/>
              <a:t>продовжується</a:t>
            </a:r>
            <a:r>
              <a:rPr lang="ru-RU" sz="1600" dirty="0"/>
              <a:t> по </a:t>
            </a:r>
            <a:r>
              <a:rPr lang="ru-RU" sz="1600" dirty="0" err="1"/>
              <a:t>задній</a:t>
            </a:r>
            <a:r>
              <a:rPr lang="ru-RU" sz="1600" dirty="0"/>
              <a:t> </a:t>
            </a:r>
            <a:r>
              <a:rPr lang="ru-RU" sz="1600" dirty="0" err="1"/>
              <a:t>її</a:t>
            </a:r>
            <a:r>
              <a:rPr lang="ru-RU" sz="1600" dirty="0"/>
              <a:t> </a:t>
            </a:r>
            <a:r>
              <a:rPr lang="ru-RU" sz="1600" dirty="0" err="1"/>
              <a:t>поверхні</a:t>
            </a:r>
            <a:r>
              <a:rPr lang="ru-RU" sz="1600" dirty="0"/>
              <a:t> у </a:t>
            </a:r>
            <a:r>
              <a:rPr lang="ru-RU" sz="1600" dirty="0" err="1"/>
              <a:t>вигляді</a:t>
            </a:r>
            <a:r>
              <a:rPr lang="ru-RU" sz="1600" dirty="0"/>
              <a:t> </a:t>
            </a:r>
            <a:r>
              <a:rPr lang="ru-RU" sz="1600" dirty="0" err="1"/>
              <a:t>жолобка</a:t>
            </a:r>
            <a:r>
              <a:rPr lang="ru-RU" sz="1600" dirty="0"/>
              <a:t>, де </a:t>
            </a:r>
            <a:r>
              <a:rPr lang="ru-RU" sz="1600" dirty="0" err="1"/>
              <a:t>розташовується</a:t>
            </a:r>
            <a:r>
              <a:rPr lang="ru-RU" sz="1600" dirty="0"/>
              <a:t> </a:t>
            </a:r>
            <a:r>
              <a:rPr lang="ru-RU" sz="1600" dirty="0" err="1"/>
              <a:t>верхня</a:t>
            </a:r>
            <a:r>
              <a:rPr lang="ru-RU" sz="1600" dirty="0"/>
              <a:t> </a:t>
            </a:r>
            <a:r>
              <a:rPr lang="ru-RU" sz="1600" dirty="0" err="1"/>
              <a:t>брижова</a:t>
            </a:r>
            <a:r>
              <a:rPr lang="ru-RU" sz="1600" dirty="0"/>
              <a:t> </a:t>
            </a:r>
            <a:r>
              <a:rPr lang="ru-RU" sz="1600" dirty="0" err="1"/>
              <a:t>артерія</a:t>
            </a:r>
            <a:r>
              <a:rPr lang="ru-RU" sz="1600" dirty="0"/>
              <a:t>.</a:t>
            </a:r>
          </a:p>
          <a:p>
            <a:r>
              <a:rPr lang="ru-RU" sz="1600" dirty="0" err="1">
                <a:solidFill>
                  <a:srgbClr val="FFFF00"/>
                </a:solidFill>
              </a:rPr>
              <a:t>Тіло</a:t>
            </a:r>
            <a:r>
              <a:rPr lang="ru-RU" sz="1600" dirty="0">
                <a:solidFill>
                  <a:srgbClr val="FFFF00"/>
                </a:solidFill>
              </a:rPr>
              <a:t> ПЖЖ </a:t>
            </a:r>
            <a:r>
              <a:rPr lang="ru-RU" sz="1600" dirty="0" err="1"/>
              <a:t>стикається</a:t>
            </a:r>
            <a:r>
              <a:rPr lang="ru-RU" sz="1600" dirty="0"/>
              <a:t> з </a:t>
            </a:r>
            <a:r>
              <a:rPr lang="ru-RU" sz="1600" dirty="0" err="1"/>
              <a:t>заочеревинною</a:t>
            </a:r>
            <a:r>
              <a:rPr lang="ru-RU" sz="1600" dirty="0"/>
              <a:t> </a:t>
            </a:r>
            <a:r>
              <a:rPr lang="ru-RU" sz="1600" dirty="0" err="1"/>
              <a:t>клітковиною</a:t>
            </a:r>
            <a:r>
              <a:rPr lang="ru-RU" sz="1600" dirty="0"/>
              <a:t>, </a:t>
            </a:r>
            <a:r>
              <a:rPr lang="ru-RU" sz="1600" dirty="0" err="1"/>
              <a:t>задньою</a:t>
            </a:r>
            <a:r>
              <a:rPr lang="ru-RU" sz="1600" dirty="0"/>
              <a:t> </a:t>
            </a:r>
            <a:r>
              <a:rPr lang="ru-RU" sz="1600" dirty="0" err="1"/>
              <a:t>стінкою</a:t>
            </a:r>
            <a:r>
              <a:rPr lang="ru-RU" sz="1600" dirty="0"/>
              <a:t> </a:t>
            </a:r>
            <a:r>
              <a:rPr lang="ru-RU" sz="1600" dirty="0" err="1"/>
              <a:t>шлунка</a:t>
            </a:r>
            <a:r>
              <a:rPr lang="ru-RU" sz="1600" dirty="0"/>
              <a:t>, поперечно-ободовою </a:t>
            </a:r>
            <a:r>
              <a:rPr lang="ru-RU" sz="1600" dirty="0" err="1"/>
              <a:t>кишкою</a:t>
            </a:r>
            <a:r>
              <a:rPr lang="ru-RU" sz="1600" dirty="0"/>
              <a:t>, тонкою </a:t>
            </a:r>
            <a:r>
              <a:rPr lang="ru-RU" sz="1600" dirty="0" err="1"/>
              <a:t>кишкою</a:t>
            </a:r>
            <a:r>
              <a:rPr lang="ru-RU" sz="1600" dirty="0"/>
              <a:t>, </a:t>
            </a:r>
            <a:r>
              <a:rPr lang="ru-RU" sz="1600" dirty="0" err="1"/>
              <a:t>брижовими</a:t>
            </a:r>
            <a:r>
              <a:rPr lang="ru-RU" sz="1600" dirty="0"/>
              <a:t> і </a:t>
            </a:r>
            <a:r>
              <a:rPr lang="ru-RU" sz="1600" dirty="0" err="1"/>
              <a:t>селезінковими</a:t>
            </a:r>
            <a:r>
              <a:rPr lang="ru-RU" sz="1600" dirty="0"/>
              <a:t> </a:t>
            </a:r>
            <a:r>
              <a:rPr lang="ru-RU" sz="1600" dirty="0" err="1"/>
              <a:t>судинами</a:t>
            </a:r>
            <a:r>
              <a:rPr lang="ru-RU" sz="1600" dirty="0"/>
              <a:t>, аортою, </a:t>
            </a:r>
            <a:r>
              <a:rPr lang="ru-RU" sz="1600" dirty="0" err="1"/>
              <a:t>сонячним</a:t>
            </a:r>
            <a:r>
              <a:rPr lang="ru-RU" sz="1600" dirty="0"/>
              <a:t> </a:t>
            </a:r>
            <a:r>
              <a:rPr lang="ru-RU" sz="1600" dirty="0" err="1"/>
              <a:t>сплетінням</a:t>
            </a:r>
            <a:r>
              <a:rPr lang="ru-RU" sz="1600" dirty="0"/>
              <a:t>, </a:t>
            </a:r>
            <a:r>
              <a:rPr lang="ru-RU" sz="1600" dirty="0" err="1"/>
              <a:t>малим</a:t>
            </a:r>
            <a:r>
              <a:rPr lang="ru-RU" sz="1600" dirty="0"/>
              <a:t> сальником і </a:t>
            </a:r>
            <a:r>
              <a:rPr lang="ru-RU" sz="1600" dirty="0" err="1"/>
              <a:t>іноді</a:t>
            </a:r>
            <a:r>
              <a:rPr lang="ru-RU" sz="1600" dirty="0"/>
              <a:t> з </a:t>
            </a:r>
            <a:r>
              <a:rPr lang="ru-RU" sz="1600" dirty="0" err="1"/>
              <a:t>лівою</a:t>
            </a:r>
            <a:r>
              <a:rPr lang="ru-RU" sz="1600" dirty="0"/>
              <a:t> </a:t>
            </a:r>
            <a:r>
              <a:rPr lang="ru-RU" sz="1600" dirty="0" err="1"/>
              <a:t>ниркою</a:t>
            </a:r>
            <a:r>
              <a:rPr lang="ru-RU" sz="1600" dirty="0"/>
              <a:t> і </a:t>
            </a:r>
            <a:r>
              <a:rPr lang="ru-RU" sz="1600" dirty="0" err="1"/>
              <a:t>наднирковою</a:t>
            </a:r>
            <a:r>
              <a:rPr lang="ru-RU" sz="1600" dirty="0"/>
              <a:t> </a:t>
            </a:r>
            <a:r>
              <a:rPr lang="ru-RU" sz="1600" dirty="0" err="1"/>
              <a:t>залозою</a:t>
            </a:r>
            <a:r>
              <a:rPr lang="ru-RU" sz="1600" dirty="0"/>
              <a:t>.</a:t>
            </a:r>
          </a:p>
          <a:p>
            <a:r>
              <a:rPr lang="ru-RU" sz="1600" dirty="0" err="1">
                <a:solidFill>
                  <a:srgbClr val="FFFF00"/>
                </a:solidFill>
              </a:rPr>
              <a:t>Хвіст</a:t>
            </a:r>
            <a:r>
              <a:rPr lang="ru-RU" sz="1600" dirty="0">
                <a:solidFill>
                  <a:srgbClr val="FFFF00"/>
                </a:solidFill>
              </a:rPr>
              <a:t> ПЖ</a:t>
            </a:r>
            <a:r>
              <a:rPr lang="ru-RU" sz="1600" dirty="0"/>
              <a:t>, </a:t>
            </a:r>
            <a:r>
              <a:rPr lang="ru-RU" sz="1600" dirty="0" err="1"/>
              <a:t>розташовуючись</a:t>
            </a:r>
            <a:r>
              <a:rPr lang="ru-RU" sz="1600" dirty="0"/>
              <a:t> в </a:t>
            </a:r>
            <a:r>
              <a:rPr lang="ru-RU" sz="1600" dirty="0" err="1"/>
              <a:t>глибині</a:t>
            </a:r>
            <a:r>
              <a:rPr lang="ru-RU" sz="1600" dirty="0"/>
              <a:t> </a:t>
            </a:r>
            <a:r>
              <a:rPr lang="ru-RU" sz="1600" dirty="0" err="1"/>
              <a:t>лівого</a:t>
            </a:r>
            <a:r>
              <a:rPr lang="ru-RU" sz="1600" dirty="0"/>
              <a:t> </a:t>
            </a:r>
            <a:r>
              <a:rPr lang="ru-RU" sz="1600" dirty="0" err="1"/>
              <a:t>підребер'я</a:t>
            </a:r>
            <a:r>
              <a:rPr lang="ru-RU" sz="1600" dirty="0"/>
              <a:t>, </a:t>
            </a:r>
            <a:r>
              <a:rPr lang="ru-RU" sz="1600" dirty="0" err="1"/>
              <a:t>стикається</a:t>
            </a:r>
            <a:r>
              <a:rPr lang="ru-RU" sz="1600" dirty="0"/>
              <a:t> з </a:t>
            </a:r>
            <a:r>
              <a:rPr lang="ru-RU" sz="1600" dirty="0" err="1"/>
              <a:t>селезінкою</a:t>
            </a:r>
            <a:r>
              <a:rPr lang="ru-RU" sz="1600" dirty="0"/>
              <a:t> (</a:t>
            </a:r>
            <a:r>
              <a:rPr lang="ru-RU" sz="1600" dirty="0" err="1"/>
              <a:t>нижче</a:t>
            </a:r>
            <a:r>
              <a:rPr lang="ru-RU" sz="1600" dirty="0"/>
              <a:t> і </a:t>
            </a:r>
            <a:r>
              <a:rPr lang="ru-RU" sz="1600" dirty="0" err="1"/>
              <a:t>дорсальніше</a:t>
            </a:r>
            <a:r>
              <a:rPr lang="ru-RU" sz="1600" dirty="0"/>
              <a:t> </a:t>
            </a:r>
            <a:r>
              <a:rPr lang="ru-RU" sz="1600" dirty="0" err="1"/>
              <a:t>її</a:t>
            </a:r>
            <a:r>
              <a:rPr lang="ru-RU" sz="1600" dirty="0"/>
              <a:t> </a:t>
            </a:r>
            <a:r>
              <a:rPr lang="ru-RU" sz="1600" dirty="0" err="1"/>
              <a:t>воріт</a:t>
            </a:r>
            <a:r>
              <a:rPr lang="ru-RU" sz="1600" dirty="0"/>
              <a:t>), </a:t>
            </a:r>
            <a:r>
              <a:rPr lang="ru-RU" sz="1600" dirty="0" err="1"/>
              <a:t>зводом</a:t>
            </a:r>
            <a:r>
              <a:rPr lang="ru-RU" sz="1600" dirty="0"/>
              <a:t> </a:t>
            </a:r>
            <a:r>
              <a:rPr lang="ru-RU" sz="1600" dirty="0" err="1"/>
              <a:t>шлунка</a:t>
            </a:r>
            <a:r>
              <a:rPr lang="ru-RU" sz="1600" dirty="0"/>
              <a:t>, </a:t>
            </a:r>
            <a:r>
              <a:rPr lang="ru-RU" sz="1600" dirty="0" err="1"/>
              <a:t>медіальною</a:t>
            </a:r>
            <a:r>
              <a:rPr lang="ru-RU" sz="1600" dirty="0"/>
              <a:t> </a:t>
            </a:r>
            <a:r>
              <a:rPr lang="ru-RU" sz="1600" dirty="0" err="1"/>
              <a:t>частиною</a:t>
            </a:r>
            <a:r>
              <a:rPr lang="ru-RU" sz="1600" dirty="0"/>
              <a:t> </a:t>
            </a:r>
            <a:r>
              <a:rPr lang="ru-RU" sz="1600" dirty="0" err="1"/>
              <a:t>лівої</a:t>
            </a:r>
            <a:r>
              <a:rPr lang="ru-RU" sz="1600" dirty="0"/>
              <a:t> </a:t>
            </a:r>
            <a:r>
              <a:rPr lang="ru-RU" sz="1600" dirty="0" err="1"/>
              <a:t>нирки</a:t>
            </a:r>
            <a:r>
              <a:rPr lang="ru-RU" sz="1600" dirty="0"/>
              <a:t>, </a:t>
            </a:r>
            <a:r>
              <a:rPr lang="ru-RU" sz="1600" dirty="0" err="1"/>
              <a:t>селезінковими</a:t>
            </a:r>
            <a:r>
              <a:rPr lang="ru-RU" sz="1600" dirty="0"/>
              <a:t> </a:t>
            </a:r>
            <a:r>
              <a:rPr lang="ru-RU" sz="1600" dirty="0" err="1"/>
              <a:t>судинами</a:t>
            </a:r>
            <a:r>
              <a:rPr lang="ru-RU" sz="1600" dirty="0"/>
              <a:t> і </a:t>
            </a:r>
            <a:r>
              <a:rPr lang="ru-RU" sz="1600" dirty="0" err="1"/>
              <a:t>лівим</a:t>
            </a:r>
            <a:r>
              <a:rPr lang="ru-RU" sz="1600" dirty="0"/>
              <a:t> </a:t>
            </a:r>
            <a:r>
              <a:rPr lang="ru-RU" sz="1600" dirty="0" err="1"/>
              <a:t>наднирником</a:t>
            </a:r>
            <a:r>
              <a:rPr lang="ru-RU" sz="1600" dirty="0"/>
              <a:t>.</a:t>
            </a:r>
          </a:p>
        </p:txBody>
      </p:sp>
      <p:pic>
        <p:nvPicPr>
          <p:cNvPr id="10242" name="Picture 2" descr="Похожее изображение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82713" y="3861880"/>
            <a:ext cx="3814570" cy="299611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Дом\Documents\Scanned Documents\вирс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98236" y="2568525"/>
            <a:ext cx="2038337" cy="2644625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09873" y="105659"/>
            <a:ext cx="542928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solidFill>
                  <a:srgbClr val="FFFF00"/>
                </a:solidFill>
              </a:rPr>
              <a:t>Променеві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методи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дослідження</a:t>
            </a:r>
            <a:r>
              <a:rPr lang="ru-RU" dirty="0">
                <a:solidFill>
                  <a:srgbClr val="FFFF00"/>
                </a:solidFill>
              </a:rPr>
              <a:t> ПЖЖ.</a:t>
            </a:r>
          </a:p>
          <a:p>
            <a:r>
              <a:rPr lang="ru-RU" dirty="0" err="1"/>
              <a:t>Основні</a:t>
            </a:r>
            <a:r>
              <a:rPr lang="ru-RU" dirty="0"/>
              <a:t>:</a:t>
            </a:r>
          </a:p>
          <a:p>
            <a:r>
              <a:rPr lang="ru-RU" dirty="0"/>
              <a:t>УЗД, КТ, МРТ</a:t>
            </a:r>
          </a:p>
          <a:p>
            <a:endParaRPr lang="ru-RU" dirty="0"/>
          </a:p>
          <a:p>
            <a:r>
              <a:rPr lang="ru-RU" dirty="0" err="1"/>
              <a:t>Додаткові</a:t>
            </a:r>
            <a:r>
              <a:rPr lang="ru-RU" dirty="0"/>
              <a:t>:</a:t>
            </a:r>
          </a:p>
          <a:p>
            <a:r>
              <a:rPr lang="ru-RU" dirty="0" err="1"/>
              <a:t>Оглядова</a:t>
            </a:r>
            <a:r>
              <a:rPr lang="ru-RU" dirty="0"/>
              <a:t> </a:t>
            </a:r>
            <a:r>
              <a:rPr lang="ru-RU" dirty="0" err="1"/>
              <a:t>рентгенограма</a:t>
            </a:r>
            <a:r>
              <a:rPr lang="ru-RU" dirty="0"/>
              <a:t> ОЧП,</a:t>
            </a:r>
          </a:p>
          <a:p>
            <a:r>
              <a:rPr lang="ru-RU" dirty="0" err="1"/>
              <a:t>контрастне</a:t>
            </a:r>
            <a:r>
              <a:rPr lang="ru-RU" dirty="0"/>
              <a:t> </a:t>
            </a:r>
            <a:r>
              <a:rPr lang="ru-RU" dirty="0" err="1"/>
              <a:t>дослідження</a:t>
            </a:r>
            <a:r>
              <a:rPr lang="ru-RU" dirty="0"/>
              <a:t> </a:t>
            </a:r>
            <a:r>
              <a:rPr lang="ru-RU" dirty="0" err="1"/>
              <a:t>шлунка</a:t>
            </a:r>
            <a:r>
              <a:rPr lang="ru-RU" dirty="0"/>
              <a:t> і ДПК,</a:t>
            </a:r>
          </a:p>
          <a:p>
            <a:r>
              <a:rPr lang="ru-RU" dirty="0" err="1"/>
              <a:t>екскреторна</a:t>
            </a:r>
            <a:r>
              <a:rPr lang="ru-RU" dirty="0"/>
              <a:t> </a:t>
            </a:r>
            <a:r>
              <a:rPr lang="ru-RU" dirty="0" err="1"/>
              <a:t>панкреатографія</a:t>
            </a:r>
            <a:r>
              <a:rPr lang="ru-RU" dirty="0"/>
              <a:t>,</a:t>
            </a:r>
          </a:p>
          <a:p>
            <a:r>
              <a:rPr lang="ru-RU" dirty="0"/>
              <a:t>ретроградна </a:t>
            </a:r>
            <a:r>
              <a:rPr lang="ru-RU" dirty="0" err="1"/>
              <a:t>холангіопанкреатографія</a:t>
            </a:r>
            <a:r>
              <a:rPr lang="ru-RU" dirty="0"/>
              <a:t>, </a:t>
            </a:r>
            <a:r>
              <a:rPr lang="ru-RU" dirty="0" err="1"/>
              <a:t>холангіографія</a:t>
            </a:r>
            <a:r>
              <a:rPr lang="ru-RU" dirty="0"/>
              <a:t> (</a:t>
            </a:r>
            <a:r>
              <a:rPr lang="ru-RU" dirty="0" err="1"/>
              <a:t>черезшкірна</a:t>
            </a:r>
            <a:r>
              <a:rPr lang="ru-RU" dirty="0"/>
              <a:t>, </a:t>
            </a:r>
            <a:r>
              <a:rPr lang="ru-RU" dirty="0" err="1"/>
              <a:t>чрезпечінкова</a:t>
            </a:r>
            <a:r>
              <a:rPr lang="ru-RU" dirty="0"/>
              <a:t>, </a:t>
            </a:r>
            <a:r>
              <a:rPr lang="ru-RU" dirty="0" err="1"/>
              <a:t>субопераційне</a:t>
            </a:r>
            <a:r>
              <a:rPr lang="ru-RU" dirty="0"/>
              <a:t>),</a:t>
            </a:r>
          </a:p>
          <a:p>
            <a:r>
              <a:rPr lang="ru-RU" dirty="0" err="1"/>
              <a:t>селективна</a:t>
            </a:r>
            <a:r>
              <a:rPr lang="ru-RU" dirty="0"/>
              <a:t> </a:t>
            </a:r>
            <a:r>
              <a:rPr lang="ru-RU" dirty="0" err="1"/>
              <a:t>ангіграфія</a:t>
            </a:r>
            <a:r>
              <a:rPr lang="ru-RU" dirty="0"/>
              <a:t>,</a:t>
            </a:r>
          </a:p>
          <a:p>
            <a:r>
              <a:rPr lang="ru-RU" dirty="0" err="1"/>
              <a:t>спленопортографія</a:t>
            </a:r>
            <a:endParaRPr lang="ru-RU" dirty="0"/>
          </a:p>
        </p:txBody>
      </p:sp>
      <p:pic>
        <p:nvPicPr>
          <p:cNvPr id="7170" name="Picture 2" descr="clip_image046"/>
          <p:cNvPicPr>
            <a:picLocks noChangeAspect="1" noChangeArrowheads="1"/>
          </p:cNvPicPr>
          <p:nvPr/>
        </p:nvPicPr>
        <p:blipFill>
          <a:blip r:embed="rId3">
            <a:lum contrast="30000"/>
          </a:blip>
          <a:srcRect/>
          <a:stretch>
            <a:fillRect/>
          </a:stretch>
        </p:blipFill>
        <p:spPr bwMode="auto">
          <a:xfrm>
            <a:off x="5978405" y="176930"/>
            <a:ext cx="2324100" cy="2105026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8445259" y="189781"/>
            <a:ext cx="22342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УЗД </a:t>
            </a:r>
            <a:r>
              <a:rPr lang="ru-RU" sz="1200" dirty="0" err="1"/>
              <a:t>підшлункової</a:t>
            </a:r>
            <a:r>
              <a:rPr lang="ru-RU" sz="1200" dirty="0"/>
              <a:t> </a:t>
            </a:r>
            <a:r>
              <a:rPr lang="ru-RU" sz="1200" dirty="0" err="1"/>
              <a:t>залози</a:t>
            </a:r>
            <a:r>
              <a:rPr lang="ru-RU" sz="1200" dirty="0"/>
              <a:t> </a:t>
            </a:r>
            <a:r>
              <a:rPr lang="ru-RU" sz="1200" dirty="0" err="1"/>
              <a:t>пацієнта</a:t>
            </a:r>
            <a:r>
              <a:rPr lang="ru-RU" sz="1200" dirty="0"/>
              <a:t> 24 </a:t>
            </a:r>
            <a:r>
              <a:rPr lang="ru-RU" sz="1200" dirty="0" err="1"/>
              <a:t>років</a:t>
            </a:r>
            <a:r>
              <a:rPr lang="ru-RU" sz="1200" dirty="0"/>
              <a:t>.</a:t>
            </a:r>
          </a:p>
          <a:p>
            <a:r>
              <a:rPr lang="ru-RU" sz="1200" dirty="0"/>
              <a:t>1 - головка;</a:t>
            </a:r>
          </a:p>
          <a:p>
            <a:r>
              <a:rPr lang="ru-RU" sz="1200" dirty="0"/>
              <a:t>2 - </a:t>
            </a:r>
            <a:r>
              <a:rPr lang="ru-RU" sz="1200" dirty="0" err="1"/>
              <a:t>тіло</a:t>
            </a:r>
            <a:r>
              <a:rPr lang="ru-RU" sz="1200" dirty="0"/>
              <a:t>;</a:t>
            </a:r>
          </a:p>
          <a:p>
            <a:r>
              <a:rPr lang="ru-RU" sz="1200" dirty="0"/>
              <a:t>3 - </a:t>
            </a:r>
            <a:r>
              <a:rPr lang="ru-RU" sz="1200" dirty="0" err="1"/>
              <a:t>хвіст</a:t>
            </a:r>
            <a:r>
              <a:rPr lang="ru-RU" sz="1200" dirty="0"/>
              <a:t>;</a:t>
            </a:r>
          </a:p>
          <a:p>
            <a:r>
              <a:rPr lang="ru-RU" sz="1200" dirty="0"/>
              <a:t>4 - </a:t>
            </a:r>
            <a:r>
              <a:rPr lang="ru-RU" sz="1200" dirty="0" err="1"/>
              <a:t>Вірсунгова</a:t>
            </a:r>
            <a:r>
              <a:rPr lang="ru-RU" sz="1200" dirty="0"/>
              <a:t> протока;</a:t>
            </a:r>
          </a:p>
          <a:p>
            <a:r>
              <a:rPr lang="ru-RU" sz="1200" dirty="0"/>
              <a:t>5 - </a:t>
            </a:r>
            <a:r>
              <a:rPr lang="ru-RU" sz="1200" dirty="0" err="1"/>
              <a:t>селезінкова</a:t>
            </a:r>
            <a:r>
              <a:rPr lang="ru-RU" sz="1200" dirty="0"/>
              <a:t> вена;</a:t>
            </a:r>
          </a:p>
          <a:p>
            <a:r>
              <a:rPr lang="ru-RU" sz="1200" dirty="0"/>
              <a:t>6 - </a:t>
            </a:r>
            <a:r>
              <a:rPr lang="ru-RU" sz="1200" dirty="0" err="1"/>
              <a:t>нижня</a:t>
            </a:r>
            <a:r>
              <a:rPr lang="ru-RU" sz="1200" dirty="0"/>
              <a:t> </a:t>
            </a:r>
            <a:r>
              <a:rPr lang="ru-RU" sz="1200" dirty="0" err="1"/>
              <a:t>порожниста</a:t>
            </a:r>
            <a:r>
              <a:rPr lang="ru-RU" sz="1200" dirty="0"/>
              <a:t> вена.</a:t>
            </a:r>
            <a:endParaRPr lang="ru-RU" dirty="0"/>
          </a:p>
        </p:txBody>
      </p:sp>
      <p:pic>
        <p:nvPicPr>
          <p:cNvPr id="7172" name="Picture 4" descr="Картинки по запросу поджелудочная железа норма кт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798585" y="1860250"/>
            <a:ext cx="3393415" cy="4809140"/>
          </a:xfrm>
          <a:prstGeom prst="rect">
            <a:avLst/>
          </a:prstGeom>
          <a:noFill/>
        </p:spPr>
      </p:pic>
      <p:pic>
        <p:nvPicPr>
          <p:cNvPr id="7174" name="Picture 6" descr="https://www.science-education.ru/i/2015/5/19255/image006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5137" y="4199687"/>
            <a:ext cx="2600325" cy="1876425"/>
          </a:xfrm>
          <a:prstGeom prst="rect">
            <a:avLst/>
          </a:prstGeom>
          <a:noFill/>
        </p:spPr>
      </p:pic>
      <p:pic>
        <p:nvPicPr>
          <p:cNvPr id="7176" name="Picture 8" descr="https://www.science-education.ru/i/2015/5/19255/image007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183447" y="4149306"/>
            <a:ext cx="2657475" cy="1914525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586596" y="6176513"/>
            <a:ext cx="24067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МРТ, Т1-ВИ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260785" y="6193766"/>
            <a:ext cx="25016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МРТ, Т2-ВИ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8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52400"/>
            <a:ext cx="11785600" cy="560388"/>
          </a:xfrm>
        </p:spPr>
        <p:txBody>
          <a:bodyPr/>
          <a:lstStyle/>
          <a:p>
            <a:pPr algn="ctr"/>
            <a:r>
              <a:rPr lang="ru-RU" sz="2000" b="1" dirty="0" err="1">
                <a:solidFill>
                  <a:srgbClr val="FFFF00"/>
                </a:solidFill>
                <a:cs typeface="Times New Roman" pitchFamily="18" charset="0"/>
              </a:rPr>
              <a:t>Гострий</a:t>
            </a:r>
            <a:r>
              <a:rPr lang="ru-RU" sz="2000" b="1" dirty="0">
                <a:solidFill>
                  <a:srgbClr val="FFFF00"/>
                </a:solidFill>
                <a:cs typeface="Times New Roman" pitchFamily="18" charset="0"/>
              </a:rPr>
              <a:t> панкреатит (</a:t>
            </a:r>
            <a:r>
              <a:rPr lang="ru-RU" sz="2000" b="1" dirty="0" err="1">
                <a:solidFill>
                  <a:srgbClr val="FFFF00"/>
                </a:solidFill>
                <a:cs typeface="Times New Roman" pitchFamily="18" charset="0"/>
              </a:rPr>
              <a:t>непрямі</a:t>
            </a:r>
            <a:r>
              <a:rPr lang="ru-RU" sz="2000" b="1" dirty="0">
                <a:solidFill>
                  <a:srgbClr val="FFFF00"/>
                </a:solidFill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FFFF00"/>
                </a:solidFill>
                <a:cs typeface="Times New Roman" pitchFamily="18" charset="0"/>
              </a:rPr>
              <a:t>рентгенологічні</a:t>
            </a:r>
            <a:r>
              <a:rPr lang="ru-RU" sz="2000" b="1" dirty="0">
                <a:solidFill>
                  <a:srgbClr val="FFFF00"/>
                </a:solidFill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FFFF00"/>
                </a:solidFill>
                <a:cs typeface="Times New Roman" pitchFamily="18" charset="0"/>
              </a:rPr>
              <a:t>ознаки</a:t>
            </a:r>
            <a:r>
              <a:rPr lang="ru-RU" sz="2000" b="1" dirty="0">
                <a:solidFill>
                  <a:srgbClr val="FFFF00"/>
                </a:solidFill>
                <a:cs typeface="Times New Roman" pitchFamily="18" charset="0"/>
              </a:rPr>
              <a:t>)</a:t>
            </a:r>
            <a:endParaRPr lang="ru-RU" sz="2000" dirty="0">
              <a:solidFill>
                <a:srgbClr val="FFFF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6211" y="500044"/>
            <a:ext cx="11430080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ru-RU" sz="1400" dirty="0">
                <a:latin typeface="Arial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обмеження</a:t>
            </a:r>
            <a:r>
              <a:rPr lang="ru-RU" sz="1400" dirty="0">
                <a:latin typeface="Arial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рухливості</a:t>
            </a:r>
            <a:r>
              <a:rPr lang="ru-RU" sz="1400" dirty="0">
                <a:latin typeface="Arial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лівого</a:t>
            </a:r>
            <a:r>
              <a:rPr lang="ru-RU" sz="1400" dirty="0">
                <a:latin typeface="Arial" charset="0"/>
                <a:cs typeface="Times New Roman" pitchFamily="18" charset="0"/>
              </a:rPr>
              <a:t> купола 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діафрагми</a:t>
            </a:r>
            <a:endParaRPr lang="ru-RU" sz="1400" dirty="0">
              <a:latin typeface="Arial" charset="0"/>
              <a:cs typeface="Times New Roman" pitchFamily="18" charset="0"/>
            </a:endParaRPr>
          </a:p>
          <a:p>
            <a:pPr>
              <a:buFontTx/>
              <a:buChar char="-"/>
            </a:pPr>
            <a:endParaRPr lang="ru-RU" sz="1400" dirty="0">
              <a:latin typeface="Arial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1400" dirty="0" err="1">
                <a:latin typeface="Arial" charset="0"/>
                <a:cs typeface="Times New Roman" pitchFamily="18" charset="0"/>
              </a:rPr>
              <a:t>широкі</a:t>
            </a:r>
            <a:r>
              <a:rPr lang="ru-RU" sz="1400" dirty="0">
                <a:latin typeface="Arial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тіньові</a:t>
            </a:r>
            <a:r>
              <a:rPr lang="ru-RU" sz="1400" dirty="0">
                <a:latin typeface="Arial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тяжі</a:t>
            </a:r>
            <a:r>
              <a:rPr lang="ru-RU" sz="1400" dirty="0">
                <a:latin typeface="Arial" charset="0"/>
                <a:cs typeface="Times New Roman" pitchFamily="18" charset="0"/>
              </a:rPr>
              <a:t> в 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нижньому</a:t>
            </a:r>
            <a:r>
              <a:rPr lang="ru-RU" sz="1400" dirty="0">
                <a:latin typeface="Arial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відділі</a:t>
            </a:r>
            <a:r>
              <a:rPr lang="ru-RU" sz="1400" dirty="0">
                <a:latin typeface="Arial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лівої</a:t>
            </a:r>
            <a:r>
              <a:rPr lang="ru-RU" sz="1400" dirty="0">
                <a:latin typeface="Arial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легені</a:t>
            </a:r>
            <a:endParaRPr lang="ru-RU" sz="1400" dirty="0">
              <a:latin typeface="Arial" charset="0"/>
              <a:cs typeface="Times New Roman" pitchFamily="18" charset="0"/>
            </a:endParaRPr>
          </a:p>
          <a:p>
            <a:pPr>
              <a:buFontTx/>
              <a:buChar char="-"/>
            </a:pPr>
            <a:endParaRPr lang="ru-RU" sz="1400" dirty="0">
              <a:latin typeface="Arial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1400" dirty="0" err="1">
                <a:latin typeface="Arial" charset="0"/>
                <a:cs typeface="Times New Roman" pitchFamily="18" charset="0"/>
              </a:rPr>
              <a:t>нечіткість</a:t>
            </a:r>
            <a:r>
              <a:rPr lang="ru-RU" sz="1400" dirty="0">
                <a:latin typeface="Arial" charset="0"/>
                <a:cs typeface="Times New Roman" pitchFamily="18" charset="0"/>
              </a:rPr>
              <a:t> контуру 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лівого</a:t>
            </a:r>
            <a:r>
              <a:rPr lang="ru-RU" sz="1400" dirty="0">
                <a:latin typeface="Arial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поперекового</a:t>
            </a:r>
            <a:r>
              <a:rPr lang="ru-RU" sz="1400" dirty="0">
                <a:latin typeface="Arial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м'язи</a:t>
            </a:r>
            <a:endParaRPr lang="ru-RU" sz="1400" dirty="0">
              <a:latin typeface="Arial" charset="0"/>
              <a:cs typeface="Times New Roman" pitchFamily="18" charset="0"/>
            </a:endParaRPr>
          </a:p>
          <a:p>
            <a:pPr>
              <a:buFontTx/>
              <a:buChar char="-"/>
            </a:pPr>
            <a:endParaRPr lang="ru-RU" sz="1400" dirty="0">
              <a:latin typeface="Arial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1400" dirty="0" err="1">
                <a:latin typeface="Arial" charset="0"/>
                <a:cs typeface="Times New Roman" pitchFamily="18" charset="0"/>
              </a:rPr>
              <a:t>ознака</a:t>
            </a:r>
            <a:r>
              <a:rPr lang="ru-RU" sz="1400" dirty="0">
                <a:latin typeface="Arial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Гобіє</a:t>
            </a:r>
            <a:r>
              <a:rPr lang="ru-RU" sz="1400" dirty="0">
                <a:latin typeface="Arial" charset="0"/>
                <a:cs typeface="Times New Roman" pitchFamily="18" charset="0"/>
              </a:rPr>
              <a:t> - 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здуття</a:t>
            </a:r>
            <a:r>
              <a:rPr lang="ru-RU" sz="1400" dirty="0">
                <a:latin typeface="Arial" charset="0"/>
                <a:cs typeface="Times New Roman" pitchFamily="18" charset="0"/>
              </a:rPr>
              <a:t> поперечно-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ободової</a:t>
            </a:r>
            <a:r>
              <a:rPr lang="ru-RU" sz="1400" dirty="0">
                <a:latin typeface="Arial" charset="0"/>
                <a:cs typeface="Times New Roman" pitchFamily="18" charset="0"/>
              </a:rPr>
              <a:t> кишки</a:t>
            </a:r>
          </a:p>
          <a:p>
            <a:pPr>
              <a:buFontTx/>
              <a:buChar char="-"/>
            </a:pPr>
            <a:endParaRPr lang="ru-RU" sz="1400" dirty="0">
              <a:latin typeface="Arial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1400" dirty="0">
                <a:latin typeface="Arial" charset="0"/>
                <a:cs typeface="Times New Roman" pitchFamily="18" charset="0"/>
              </a:rPr>
              <a:t>симптом «сторожевой 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петлі</a:t>
            </a:r>
            <a:r>
              <a:rPr lang="ru-RU" sz="1400" dirty="0">
                <a:latin typeface="Arial" charset="0"/>
                <a:cs typeface="Times New Roman" pitchFamily="18" charset="0"/>
              </a:rPr>
              <a:t>» - 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локальне</a:t>
            </a:r>
            <a:r>
              <a:rPr lang="ru-RU" sz="1400" dirty="0">
                <a:latin typeface="Arial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здуття</a:t>
            </a:r>
            <a:r>
              <a:rPr lang="ru-RU" sz="1400" dirty="0">
                <a:latin typeface="Arial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першої</a:t>
            </a:r>
            <a:r>
              <a:rPr lang="ru-RU" sz="1400" dirty="0">
                <a:latin typeface="Arial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петлі</a:t>
            </a:r>
            <a:r>
              <a:rPr lang="ru-RU" sz="1400" dirty="0">
                <a:latin typeface="Arial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тонкої</a:t>
            </a:r>
            <a:r>
              <a:rPr lang="ru-RU" sz="1400" dirty="0">
                <a:latin typeface="Arial" charset="0"/>
                <a:cs typeface="Times New Roman" pitchFamily="18" charset="0"/>
              </a:rPr>
              <a:t> кишки</a:t>
            </a:r>
          </a:p>
          <a:p>
            <a:pPr>
              <a:buFontTx/>
              <a:buChar char="-"/>
            </a:pPr>
            <a:endParaRPr lang="ru-RU" sz="1400" dirty="0">
              <a:latin typeface="Arial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1400" dirty="0">
                <a:latin typeface="Arial" charset="0"/>
                <a:cs typeface="Times New Roman" pitchFamily="18" charset="0"/>
              </a:rPr>
              <a:t>симптом «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відсіченої</a:t>
            </a:r>
            <a:r>
              <a:rPr lang="ru-RU" sz="1400" dirty="0">
                <a:latin typeface="Arial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петлі</a:t>
            </a:r>
            <a:r>
              <a:rPr lang="ru-RU" sz="1400" dirty="0">
                <a:latin typeface="Arial" charset="0"/>
                <a:cs typeface="Times New Roman" pitchFamily="18" charset="0"/>
              </a:rPr>
              <a:t>» - 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здуття</a:t>
            </a:r>
            <a:r>
              <a:rPr lang="ru-RU" sz="1400" dirty="0">
                <a:latin typeface="Arial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висхідної</a:t>
            </a:r>
            <a:r>
              <a:rPr lang="ru-RU" sz="1400" dirty="0">
                <a:latin typeface="Arial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ободової</a:t>
            </a:r>
            <a:r>
              <a:rPr lang="ru-RU" sz="1400" dirty="0">
                <a:latin typeface="Arial" charset="0"/>
                <a:cs typeface="Times New Roman" pitchFamily="18" charset="0"/>
              </a:rPr>
              <a:t> кишки з 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різким</a:t>
            </a:r>
            <a:r>
              <a:rPr lang="ru-RU" sz="1400" dirty="0">
                <a:latin typeface="Arial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обривом</a:t>
            </a:r>
            <a:r>
              <a:rPr lang="ru-RU" sz="1400" dirty="0">
                <a:latin typeface="Arial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безпосередньо</a:t>
            </a:r>
            <a:r>
              <a:rPr lang="ru-RU" sz="1400" dirty="0">
                <a:latin typeface="Arial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лівіше</a:t>
            </a:r>
            <a:r>
              <a:rPr lang="ru-RU" sz="1400" dirty="0">
                <a:latin typeface="Arial" charset="0"/>
                <a:cs typeface="Times New Roman" pitchFamily="18" charset="0"/>
              </a:rPr>
              <a:t> правого 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згину</a:t>
            </a:r>
            <a:endParaRPr lang="ru-RU" sz="1400" dirty="0">
              <a:latin typeface="Arial" charset="0"/>
              <a:cs typeface="Times New Roman" pitchFamily="18" charset="0"/>
            </a:endParaRPr>
          </a:p>
          <a:p>
            <a:pPr>
              <a:buFontTx/>
              <a:buChar char="-"/>
            </a:pPr>
            <a:endParaRPr lang="ru-RU" sz="1400" dirty="0">
              <a:latin typeface="Arial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1400" dirty="0" err="1">
                <a:latin typeface="Arial" charset="0"/>
                <a:cs typeface="Times New Roman" pitchFamily="18" charset="0"/>
              </a:rPr>
              <a:t>варіант</a:t>
            </a:r>
            <a:r>
              <a:rPr lang="ru-RU" sz="1400" dirty="0">
                <a:latin typeface="Arial" charset="0"/>
                <a:cs typeface="Times New Roman" pitchFamily="18" charset="0"/>
              </a:rPr>
              <a:t> симптому «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відсіченої</a:t>
            </a:r>
            <a:r>
              <a:rPr lang="ru-RU" sz="1400" dirty="0">
                <a:latin typeface="Arial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петлі</a:t>
            </a:r>
            <a:r>
              <a:rPr lang="ru-RU" sz="1400" dirty="0">
                <a:latin typeface="Arial" charset="0"/>
                <a:cs typeface="Times New Roman" pitchFamily="18" charset="0"/>
              </a:rPr>
              <a:t>» - 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здуття</a:t>
            </a:r>
            <a:r>
              <a:rPr lang="ru-RU" sz="1400" dirty="0">
                <a:latin typeface="Arial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висхідної</a:t>
            </a:r>
            <a:r>
              <a:rPr lang="ru-RU" sz="1400" dirty="0">
                <a:latin typeface="Arial" charset="0"/>
                <a:cs typeface="Times New Roman" pitchFamily="18" charset="0"/>
              </a:rPr>
              <a:t> і 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низхідної</a:t>
            </a:r>
            <a:r>
              <a:rPr lang="ru-RU" sz="1400" dirty="0">
                <a:latin typeface="Arial" charset="0"/>
                <a:cs typeface="Times New Roman" pitchFamily="18" charset="0"/>
              </a:rPr>
              <a:t> кишки при 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відсутності</a:t>
            </a:r>
            <a:r>
              <a:rPr lang="ru-RU" sz="1400" dirty="0">
                <a:latin typeface="Arial" charset="0"/>
                <a:cs typeface="Times New Roman" pitchFamily="18" charset="0"/>
              </a:rPr>
              <a:t> газу в поперечно-ободной 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кишці</a:t>
            </a:r>
            <a:r>
              <a:rPr lang="ru-RU" sz="1400" dirty="0">
                <a:latin typeface="Arial" charset="0"/>
                <a:cs typeface="Times New Roman" pitchFamily="18" charset="0"/>
              </a:rPr>
              <a:t> - симптом Стюарта</a:t>
            </a:r>
          </a:p>
          <a:p>
            <a:endParaRPr lang="ru-RU" sz="1400" dirty="0">
              <a:latin typeface="Arial" charset="0"/>
              <a:cs typeface="Times New Roman" pitchFamily="18" charset="0"/>
            </a:endParaRPr>
          </a:p>
          <a:p>
            <a:r>
              <a:rPr lang="ru-RU" sz="1400" dirty="0">
                <a:latin typeface="Arial" charset="0"/>
              </a:rPr>
              <a:t> </a:t>
            </a:r>
          </a:p>
          <a:p>
            <a:endParaRPr lang="ru-RU" sz="1400" dirty="0"/>
          </a:p>
        </p:txBody>
      </p:sp>
      <p:pic>
        <p:nvPicPr>
          <p:cNvPr id="13" name="Picture 3" descr="D:\документы\Н Мет работа\Зеленин\О панкреатит Кровотеч Перитонит Зеленин\P623005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1496" y="3776465"/>
            <a:ext cx="2806683" cy="2805361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306788" y="6432744"/>
            <a:ext cx="3048021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Arial" charset="0"/>
                <a:cs typeface="Times New Roman" pitchFamily="18" charset="0"/>
              </a:rPr>
              <a:t>симптом «</a:t>
            </a:r>
            <a:r>
              <a:rPr lang="ru-RU" sz="1200" dirty="0" err="1">
                <a:latin typeface="Arial" charset="0"/>
                <a:cs typeface="Times New Roman" pitchFamily="18" charset="0"/>
              </a:rPr>
              <a:t>відсіченої</a:t>
            </a:r>
            <a:r>
              <a:rPr lang="ru-RU" sz="1200" dirty="0">
                <a:latin typeface="Arial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Arial" charset="0"/>
                <a:cs typeface="Times New Roman" pitchFamily="18" charset="0"/>
              </a:rPr>
              <a:t>петлі</a:t>
            </a:r>
            <a:r>
              <a:rPr lang="ru-RU" sz="1200" dirty="0">
                <a:latin typeface="Arial" charset="0"/>
                <a:cs typeface="Times New Roman" pitchFamily="18" charset="0"/>
              </a:rPr>
              <a:t>»</a:t>
            </a:r>
            <a:endParaRPr lang="ru-RU" sz="1200" dirty="0"/>
          </a:p>
        </p:txBody>
      </p:sp>
      <p:pic>
        <p:nvPicPr>
          <p:cNvPr id="15" name="Picture 6" descr="D:\документы\Н Мет работа\Зеленин\О панкреатит Кровотеч Перитонит Зеленин\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4528" y="3795920"/>
            <a:ext cx="2571768" cy="2400773"/>
          </a:xfrm>
          <a:prstGeom prst="rect">
            <a:avLst/>
          </a:prstGeom>
          <a:noFill/>
        </p:spPr>
      </p:pic>
      <p:pic>
        <p:nvPicPr>
          <p:cNvPr id="16" name="Picture 8" descr="D:\документы\Н Мет работа\Зеленин\О панкреатит Кровотеч Перитонит Зеленин\0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97224" y="3825101"/>
            <a:ext cx="2404468" cy="2357454"/>
          </a:xfrm>
          <a:prstGeom prst="rect">
            <a:avLst/>
          </a:prstGeom>
          <a:noFill/>
        </p:spPr>
      </p:pic>
      <p:pic>
        <p:nvPicPr>
          <p:cNvPr id="17" name="Picture 9" descr="D:\документы\Н Мет работа\Зеленин\О панкреатит Кровотеч Перитонит Зеленин\P6240088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105089" y="571480"/>
            <a:ext cx="2485814" cy="1996622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8602620" y="3795920"/>
            <a:ext cx="350001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Форми</a:t>
            </a:r>
            <a:r>
              <a:rPr lang="ru-RU" dirty="0"/>
              <a:t> </a:t>
            </a:r>
            <a:r>
              <a:rPr lang="ru-RU" dirty="0" err="1"/>
              <a:t>гострого</a:t>
            </a:r>
            <a:r>
              <a:rPr lang="ru-RU" dirty="0"/>
              <a:t> панкреатиту:</a:t>
            </a:r>
          </a:p>
          <a:p>
            <a:r>
              <a:rPr lang="ru-RU" dirty="0"/>
              <a:t>О. </a:t>
            </a:r>
            <a:r>
              <a:rPr lang="ru-RU" dirty="0" err="1"/>
              <a:t>інтерстиціальний</a:t>
            </a:r>
            <a:r>
              <a:rPr lang="ru-RU" dirty="0"/>
              <a:t> (набрякла форма)</a:t>
            </a:r>
          </a:p>
          <a:p>
            <a:r>
              <a:rPr lang="ru-RU" dirty="0"/>
              <a:t>О. </a:t>
            </a:r>
            <a:r>
              <a:rPr lang="ru-RU" dirty="0" err="1"/>
              <a:t>геморагічний</a:t>
            </a:r>
            <a:r>
              <a:rPr lang="ru-RU" dirty="0"/>
              <a:t> (</a:t>
            </a:r>
            <a:r>
              <a:rPr lang="ru-RU" dirty="0" err="1"/>
              <a:t>геморагічна</a:t>
            </a:r>
            <a:r>
              <a:rPr lang="ru-RU" dirty="0"/>
              <a:t> форма)</a:t>
            </a:r>
          </a:p>
          <a:p>
            <a:r>
              <a:rPr lang="ru-RU" dirty="0"/>
              <a:t>О. панкреонекроз (</a:t>
            </a:r>
            <a:r>
              <a:rPr lang="ru-RU" dirty="0" err="1"/>
              <a:t>тотальний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частковий</a:t>
            </a:r>
            <a:r>
              <a:rPr lang="ru-RU" dirty="0"/>
              <a:t>)</a:t>
            </a:r>
          </a:p>
          <a:p>
            <a:r>
              <a:rPr lang="ru-RU" dirty="0"/>
              <a:t>О. </a:t>
            </a:r>
            <a:r>
              <a:rPr lang="ru-RU" dirty="0" err="1"/>
              <a:t>гнійний</a:t>
            </a:r>
            <a:r>
              <a:rPr lang="ru-RU" dirty="0"/>
              <a:t>.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75699" y="130453"/>
            <a:ext cx="110490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УЗД</a:t>
            </a:r>
            <a:r>
              <a:rPr lang="ru-RU" dirty="0"/>
              <a:t> один з </a:t>
            </a:r>
            <a:r>
              <a:rPr lang="ru-RU" dirty="0" err="1"/>
              <a:t>інформативних</a:t>
            </a:r>
            <a:r>
              <a:rPr lang="ru-RU" dirty="0"/>
              <a:t> </a:t>
            </a:r>
            <a:r>
              <a:rPr lang="ru-RU" dirty="0" err="1"/>
              <a:t>методів</a:t>
            </a:r>
            <a:r>
              <a:rPr lang="ru-RU" dirty="0"/>
              <a:t> </a:t>
            </a:r>
            <a:r>
              <a:rPr lang="ru-RU" dirty="0" err="1"/>
              <a:t>інструментальної</a:t>
            </a:r>
            <a:r>
              <a:rPr lang="ru-RU" dirty="0"/>
              <a:t> </a:t>
            </a:r>
            <a:r>
              <a:rPr lang="ru-RU" dirty="0" err="1"/>
              <a:t>діагностики</a:t>
            </a:r>
            <a:r>
              <a:rPr lang="ru-RU" dirty="0"/>
              <a:t>. При УЗД для </a:t>
            </a:r>
            <a:r>
              <a:rPr lang="ru-RU" dirty="0" err="1"/>
              <a:t>гострого</a:t>
            </a:r>
            <a:r>
              <a:rPr lang="ru-RU" dirty="0"/>
              <a:t> панкреатиту характерно </a:t>
            </a:r>
            <a:r>
              <a:rPr lang="ru-RU" dirty="0" err="1"/>
              <a:t>збільшення</a:t>
            </a:r>
            <a:r>
              <a:rPr lang="ru-RU" dirty="0"/>
              <a:t> </a:t>
            </a:r>
            <a:r>
              <a:rPr lang="ru-RU" dirty="0" err="1"/>
              <a:t>розмірів</a:t>
            </a:r>
            <a:r>
              <a:rPr lang="ru-RU" dirty="0"/>
              <a:t> </a:t>
            </a:r>
            <a:r>
              <a:rPr lang="ru-RU" dirty="0" err="1"/>
              <a:t>підшлункової</a:t>
            </a:r>
            <a:r>
              <a:rPr lang="ru-RU" dirty="0"/>
              <a:t> </a:t>
            </a:r>
            <a:r>
              <a:rPr lang="ru-RU" dirty="0" err="1"/>
              <a:t>залози</a:t>
            </a:r>
            <a:r>
              <a:rPr lang="ru-RU" dirty="0"/>
              <a:t>, </a:t>
            </a:r>
            <a:r>
              <a:rPr lang="ru-RU" dirty="0" err="1"/>
              <a:t>інфільтрація</a:t>
            </a:r>
            <a:r>
              <a:rPr lang="ru-RU" dirty="0"/>
              <a:t> </a:t>
            </a:r>
            <a:r>
              <a:rPr lang="ru-RU" dirty="0" err="1"/>
              <a:t>навколишньої</a:t>
            </a:r>
            <a:r>
              <a:rPr lang="ru-RU" dirty="0"/>
              <a:t> </a:t>
            </a:r>
            <a:r>
              <a:rPr lang="ru-RU" dirty="0" err="1"/>
              <a:t>тканини</a:t>
            </a:r>
            <a:r>
              <a:rPr lang="ru-RU" dirty="0"/>
              <a:t>, </a:t>
            </a:r>
            <a:r>
              <a:rPr lang="ru-RU" dirty="0" err="1"/>
              <a:t>наявність</a:t>
            </a:r>
            <a:r>
              <a:rPr lang="ru-RU" dirty="0"/>
              <a:t> </a:t>
            </a:r>
            <a:r>
              <a:rPr lang="ru-RU" dirty="0" err="1"/>
              <a:t>рідини</a:t>
            </a:r>
            <a:r>
              <a:rPr lang="ru-RU" dirty="0"/>
              <a:t> </a:t>
            </a:r>
            <a:r>
              <a:rPr lang="ru-RU" dirty="0" err="1"/>
              <a:t>навколо</a:t>
            </a:r>
            <a:r>
              <a:rPr lang="ru-RU" dirty="0"/>
              <a:t> </a:t>
            </a:r>
            <a:r>
              <a:rPr lang="ru-RU" dirty="0" err="1"/>
              <a:t>залози</a:t>
            </a:r>
            <a:r>
              <a:rPr lang="ru-RU" dirty="0"/>
              <a:t>, в </a:t>
            </a:r>
            <a:r>
              <a:rPr lang="ru-RU" dirty="0" err="1"/>
              <a:t>сальниковій</a:t>
            </a:r>
            <a:r>
              <a:rPr lang="ru-RU" dirty="0"/>
              <a:t> </a:t>
            </a:r>
            <a:r>
              <a:rPr lang="ru-RU" dirty="0" err="1"/>
              <a:t>сумці</a:t>
            </a:r>
            <a:r>
              <a:rPr lang="ru-RU" dirty="0"/>
              <a:t>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32927" y="1019522"/>
            <a:ext cx="1076332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КТ : </a:t>
            </a:r>
            <a:r>
              <a:rPr lang="ru-RU" dirty="0" err="1">
                <a:solidFill>
                  <a:srgbClr val="FFFF00"/>
                </a:solidFill>
              </a:rPr>
              <a:t>набрякова</a:t>
            </a:r>
            <a:r>
              <a:rPr lang="ru-RU" dirty="0">
                <a:solidFill>
                  <a:srgbClr val="FFFF00"/>
                </a:solidFill>
              </a:rPr>
              <a:t> форма </a:t>
            </a:r>
            <a:r>
              <a:rPr lang="ru-RU" dirty="0"/>
              <a:t>– </a:t>
            </a:r>
            <a:r>
              <a:rPr lang="ru-RU" dirty="0" err="1"/>
              <a:t>збільшення</a:t>
            </a:r>
            <a:r>
              <a:rPr lang="ru-RU" dirty="0"/>
              <a:t> ПЖЖ, </a:t>
            </a:r>
            <a:r>
              <a:rPr lang="ru-RU" dirty="0" err="1"/>
              <a:t>нечіткість</a:t>
            </a:r>
            <a:r>
              <a:rPr lang="ru-RU" dirty="0"/>
              <a:t> </a:t>
            </a:r>
            <a:r>
              <a:rPr lang="ru-RU" dirty="0" err="1"/>
              <a:t>контурів</a:t>
            </a:r>
            <a:r>
              <a:rPr lang="ru-RU" dirty="0"/>
              <a:t>, </a:t>
            </a:r>
            <a:r>
              <a:rPr lang="ru-RU" dirty="0" err="1"/>
              <a:t>зниження</a:t>
            </a:r>
            <a:r>
              <a:rPr lang="ru-RU" dirty="0"/>
              <a:t> </a:t>
            </a:r>
            <a:r>
              <a:rPr lang="ru-RU" dirty="0" err="1"/>
              <a:t>щільності</a:t>
            </a:r>
            <a:r>
              <a:rPr lang="ru-RU" dirty="0"/>
              <a:t> (на </a:t>
            </a:r>
            <a:r>
              <a:rPr lang="ru-RU" dirty="0" err="1"/>
              <a:t>окремих</a:t>
            </a:r>
            <a:r>
              <a:rPr lang="ru-RU" dirty="0"/>
              <a:t> </a:t>
            </a:r>
            <a:r>
              <a:rPr lang="ru-RU" dirty="0" err="1"/>
              <a:t>ділянках</a:t>
            </a:r>
            <a:r>
              <a:rPr lang="ru-RU" dirty="0"/>
              <a:t> до +12-+18 ЕН, при </a:t>
            </a:r>
            <a:r>
              <a:rPr lang="ru-RU" dirty="0" err="1"/>
              <a:t>нормі</a:t>
            </a:r>
            <a:r>
              <a:rPr lang="ru-RU" dirty="0"/>
              <a:t> +20-+45 ЕН);</a:t>
            </a:r>
          </a:p>
          <a:p>
            <a:r>
              <a:rPr lang="ru-RU" dirty="0"/>
              <a:t> </a:t>
            </a:r>
            <a:r>
              <a:rPr lang="ru-RU" dirty="0" err="1">
                <a:solidFill>
                  <a:srgbClr val="FFFF00"/>
                </a:solidFill>
              </a:rPr>
              <a:t>геморагічна</a:t>
            </a:r>
            <a:r>
              <a:rPr lang="ru-RU" dirty="0">
                <a:solidFill>
                  <a:srgbClr val="FFFF00"/>
                </a:solidFill>
              </a:rPr>
              <a:t> форма </a:t>
            </a:r>
            <a:r>
              <a:rPr lang="ru-RU" dirty="0"/>
              <a:t>– </a:t>
            </a:r>
            <a:r>
              <a:rPr lang="ru-RU" dirty="0" err="1"/>
              <a:t>негомогеність</a:t>
            </a:r>
            <a:r>
              <a:rPr lang="ru-RU" dirty="0"/>
              <a:t> </a:t>
            </a:r>
            <a:r>
              <a:rPr lang="ru-RU" dirty="0" err="1"/>
              <a:t>структури</a:t>
            </a:r>
            <a:r>
              <a:rPr lang="ru-RU" dirty="0"/>
              <a:t>, </a:t>
            </a:r>
            <a:r>
              <a:rPr lang="ru-RU" dirty="0" err="1"/>
              <a:t>наявність</a:t>
            </a:r>
            <a:r>
              <a:rPr lang="ru-RU" dirty="0"/>
              <a:t> </a:t>
            </a:r>
            <a:r>
              <a:rPr lang="ru-RU" dirty="0" err="1"/>
              <a:t>гіперденсних</a:t>
            </a:r>
            <a:r>
              <a:rPr lang="ru-RU" dirty="0"/>
              <a:t> </a:t>
            </a:r>
            <a:r>
              <a:rPr lang="ru-RU" dirty="0" err="1"/>
              <a:t>ділянок</a:t>
            </a:r>
            <a:r>
              <a:rPr lang="ru-RU" dirty="0"/>
              <a:t>, </a:t>
            </a:r>
            <a:r>
              <a:rPr lang="ru-RU" dirty="0" err="1"/>
              <a:t>збільшення</a:t>
            </a:r>
            <a:r>
              <a:rPr lang="ru-RU" dirty="0"/>
              <a:t> </a:t>
            </a:r>
            <a:r>
              <a:rPr lang="ru-RU" dirty="0" err="1"/>
              <a:t>розмірів</a:t>
            </a:r>
            <a:r>
              <a:rPr lang="ru-RU" dirty="0"/>
              <a:t>, </a:t>
            </a:r>
            <a:r>
              <a:rPr lang="ru-RU" dirty="0" err="1"/>
              <a:t>контури</a:t>
            </a:r>
            <a:r>
              <a:rPr lang="ru-RU" dirty="0"/>
              <a:t> </a:t>
            </a:r>
            <a:r>
              <a:rPr lang="ru-RU" dirty="0" err="1"/>
              <a:t>чіткі</a:t>
            </a:r>
            <a:r>
              <a:rPr lang="ru-RU" dirty="0"/>
              <a:t>, </a:t>
            </a:r>
            <a:r>
              <a:rPr lang="ru-RU" dirty="0" err="1"/>
              <a:t>опуклі</a:t>
            </a:r>
            <a:r>
              <a:rPr lang="ru-RU" dirty="0"/>
              <a:t>;</a:t>
            </a:r>
          </a:p>
          <a:p>
            <a:r>
              <a:rPr lang="ru-RU" dirty="0" err="1">
                <a:solidFill>
                  <a:srgbClr val="FFFF00"/>
                </a:solidFill>
              </a:rPr>
              <a:t>некротична</a:t>
            </a:r>
            <a:r>
              <a:rPr lang="ru-RU" dirty="0">
                <a:solidFill>
                  <a:srgbClr val="FFFF00"/>
                </a:solidFill>
              </a:rPr>
              <a:t> форма </a:t>
            </a:r>
            <a:r>
              <a:rPr lang="ru-RU" dirty="0"/>
              <a:t>– </a:t>
            </a:r>
            <a:r>
              <a:rPr lang="ru-RU" dirty="0" err="1"/>
              <a:t>негомогена</a:t>
            </a:r>
            <a:r>
              <a:rPr lang="ru-RU" dirty="0"/>
              <a:t> структура, </a:t>
            </a:r>
            <a:r>
              <a:rPr lang="ru-RU" dirty="0" err="1"/>
              <a:t>ділянки</a:t>
            </a:r>
            <a:r>
              <a:rPr lang="ru-RU" dirty="0"/>
              <a:t> </a:t>
            </a:r>
            <a:r>
              <a:rPr lang="ru-RU" dirty="0" err="1"/>
              <a:t>деструкції</a:t>
            </a:r>
            <a:r>
              <a:rPr lang="ru-RU" dirty="0"/>
              <a:t>, </a:t>
            </a:r>
            <a:r>
              <a:rPr lang="ru-RU" dirty="0" err="1"/>
              <a:t>секвестри</a:t>
            </a:r>
            <a:r>
              <a:rPr lang="ru-RU" dirty="0"/>
              <a:t>, </a:t>
            </a:r>
            <a:r>
              <a:rPr lang="ru-RU" dirty="0" err="1"/>
              <a:t>контури</a:t>
            </a:r>
            <a:r>
              <a:rPr lang="ru-RU" dirty="0"/>
              <a:t> </a:t>
            </a:r>
            <a:r>
              <a:rPr lang="ru-RU" dirty="0" err="1"/>
              <a:t>нерівні</a:t>
            </a:r>
            <a:r>
              <a:rPr lang="ru-RU" dirty="0"/>
              <a:t>, </a:t>
            </a:r>
            <a:r>
              <a:rPr lang="ru-RU" dirty="0" err="1"/>
              <a:t>нечіткі</a:t>
            </a:r>
            <a:r>
              <a:rPr lang="ru-RU" dirty="0"/>
              <a:t>.</a:t>
            </a:r>
          </a:p>
        </p:txBody>
      </p:sp>
      <p:pic>
        <p:nvPicPr>
          <p:cNvPr id="4" name="Picture 2" descr="C:\Users\Дом\Desktop\работа Юля\медин\о.панк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037" y="2867471"/>
            <a:ext cx="3905277" cy="2661907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875258" y="5565338"/>
            <a:ext cx="4953035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200" dirty="0"/>
              <a:t>КТ з </a:t>
            </a:r>
            <a:r>
              <a:rPr lang="ru-RU" sz="1200" dirty="0" err="1"/>
              <a:t>контрастуванням</a:t>
            </a:r>
            <a:r>
              <a:rPr lang="ru-RU" sz="1200" dirty="0"/>
              <a:t> при </a:t>
            </a:r>
            <a:r>
              <a:rPr lang="ru-RU" sz="1200" dirty="0" err="1"/>
              <a:t>гострому</a:t>
            </a:r>
            <a:r>
              <a:rPr lang="ru-RU" sz="1200" dirty="0"/>
              <a:t> </a:t>
            </a:r>
            <a:r>
              <a:rPr lang="ru-RU" sz="1200" dirty="0" err="1"/>
              <a:t>панкреатиті</a:t>
            </a:r>
            <a:r>
              <a:rPr lang="ru-RU" sz="1200" dirty="0"/>
              <a:t>. </a:t>
            </a:r>
            <a:r>
              <a:rPr lang="ru-RU" sz="1200" dirty="0" err="1"/>
              <a:t>Відзначаються</a:t>
            </a:r>
            <a:r>
              <a:rPr lang="ru-RU" sz="1200" dirty="0"/>
              <a:t> </a:t>
            </a:r>
            <a:r>
              <a:rPr lang="ru-RU" sz="1200" dirty="0" err="1"/>
              <a:t>збільшення</a:t>
            </a:r>
            <a:r>
              <a:rPr lang="ru-RU" sz="1200" dirty="0"/>
              <a:t> </a:t>
            </a:r>
            <a:r>
              <a:rPr lang="ru-RU" sz="1200" dirty="0" err="1"/>
              <a:t>залози</a:t>
            </a:r>
            <a:r>
              <a:rPr lang="ru-RU" sz="1200" dirty="0"/>
              <a:t> в </a:t>
            </a:r>
            <a:r>
              <a:rPr lang="ru-RU" sz="1200" dirty="0" err="1"/>
              <a:t>об'ємі</a:t>
            </a:r>
            <a:r>
              <a:rPr lang="ru-RU" sz="1200" dirty="0"/>
              <a:t>, </a:t>
            </a:r>
            <a:r>
              <a:rPr lang="ru-RU" sz="1200" dirty="0" err="1"/>
              <a:t>інфільтрація</a:t>
            </a:r>
            <a:r>
              <a:rPr lang="ru-RU" sz="1200" dirty="0"/>
              <a:t> </a:t>
            </a:r>
            <a:r>
              <a:rPr lang="ru-RU" sz="1200" dirty="0" err="1"/>
              <a:t>перипанкреатичної</a:t>
            </a:r>
            <a:r>
              <a:rPr lang="ru-RU" sz="1200" dirty="0"/>
              <a:t> </a:t>
            </a:r>
            <a:r>
              <a:rPr lang="ru-RU" sz="1200" dirty="0" err="1"/>
              <a:t>клітковини</a:t>
            </a:r>
            <a:r>
              <a:rPr lang="ru-RU" sz="1200" dirty="0"/>
              <a:t>, </a:t>
            </a:r>
            <a:r>
              <a:rPr lang="ru-RU" sz="1200" dirty="0" err="1"/>
              <a:t>невеликі</a:t>
            </a:r>
            <a:r>
              <a:rPr lang="ru-RU" sz="1200" dirty="0"/>
              <a:t> </a:t>
            </a:r>
            <a:r>
              <a:rPr lang="ru-RU" sz="1200" dirty="0" err="1"/>
              <a:t>скупчення</a:t>
            </a:r>
            <a:r>
              <a:rPr lang="ru-RU" sz="1200" dirty="0"/>
              <a:t> </a:t>
            </a:r>
            <a:r>
              <a:rPr lang="ru-RU" sz="1200" dirty="0" err="1"/>
              <a:t>рідини</a:t>
            </a:r>
            <a:r>
              <a:rPr lang="ru-RU" sz="1200" dirty="0"/>
              <a:t> по </a:t>
            </a:r>
            <a:r>
              <a:rPr lang="ru-RU" sz="1200" dirty="0" err="1"/>
              <a:t>периферії</a:t>
            </a:r>
            <a:r>
              <a:rPr lang="ru-RU" sz="1200" dirty="0"/>
              <a:t> </a:t>
            </a:r>
            <a:r>
              <a:rPr lang="ru-RU" sz="1200" dirty="0" err="1"/>
              <a:t>залози</a:t>
            </a:r>
            <a:r>
              <a:rPr lang="ru-RU" sz="1200" dirty="0"/>
              <a:t>. Велика </a:t>
            </a:r>
            <a:r>
              <a:rPr lang="ru-RU" sz="1200" dirty="0" err="1"/>
              <a:t>частина</a:t>
            </a:r>
            <a:r>
              <a:rPr lang="ru-RU" sz="1200" dirty="0"/>
              <a:t> </a:t>
            </a:r>
            <a:r>
              <a:rPr lang="ru-RU" sz="1200" dirty="0" err="1"/>
              <a:t>залози</a:t>
            </a:r>
            <a:r>
              <a:rPr lang="ru-RU" sz="1200" dirty="0"/>
              <a:t> не </a:t>
            </a:r>
            <a:r>
              <a:rPr lang="ru-RU" sz="1200" dirty="0" err="1"/>
              <a:t>контрастує</a:t>
            </a:r>
            <a:r>
              <a:rPr lang="ru-RU" sz="1200" dirty="0"/>
              <a:t> (</a:t>
            </a:r>
            <a:r>
              <a:rPr lang="ru-RU" sz="1200" dirty="0" err="1"/>
              <a:t>стрілки</a:t>
            </a:r>
            <a:r>
              <a:rPr lang="ru-RU" sz="1200" dirty="0"/>
              <a:t>) і </a:t>
            </a:r>
            <a:r>
              <a:rPr lang="ru-RU" sz="1200" dirty="0" err="1"/>
              <a:t>має</a:t>
            </a:r>
            <a:r>
              <a:rPr lang="ru-RU" sz="1200" dirty="0"/>
              <a:t> </a:t>
            </a:r>
            <a:r>
              <a:rPr lang="ru-RU" sz="1200" dirty="0" err="1"/>
              <a:t>низьку</a:t>
            </a:r>
            <a:r>
              <a:rPr lang="ru-RU" sz="1200" dirty="0"/>
              <a:t> </a:t>
            </a:r>
            <a:r>
              <a:rPr lang="ru-RU" sz="1200" dirty="0" err="1"/>
              <a:t>щільність</a:t>
            </a:r>
            <a:r>
              <a:rPr lang="ru-RU" sz="1200" dirty="0"/>
              <a:t>, </a:t>
            </a:r>
            <a:r>
              <a:rPr lang="ru-RU" sz="1200" dirty="0" err="1"/>
              <a:t>що</a:t>
            </a:r>
            <a:r>
              <a:rPr lang="ru-RU" sz="1200" dirty="0"/>
              <a:t> </a:t>
            </a:r>
            <a:r>
              <a:rPr lang="ru-RU" sz="1200" dirty="0" err="1"/>
              <a:t>свідчить</a:t>
            </a:r>
            <a:r>
              <a:rPr lang="ru-RU" sz="1200" dirty="0"/>
              <a:t> про </a:t>
            </a:r>
            <a:r>
              <a:rPr lang="ru-RU" sz="1200" dirty="0" err="1"/>
              <a:t>розвиток</a:t>
            </a:r>
            <a:r>
              <a:rPr lang="ru-RU" sz="1200" dirty="0"/>
              <a:t> панкреонекрозу.</a:t>
            </a:r>
            <a:endParaRPr lang="ru-RU" dirty="0"/>
          </a:p>
        </p:txBody>
      </p:sp>
      <p:pic>
        <p:nvPicPr>
          <p:cNvPr id="73730" name="Picture 2" descr="Картинки по запросу острый панкреатит узи диагностик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3738" y="2867471"/>
            <a:ext cx="6000792" cy="33772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33864" y="369651"/>
            <a:ext cx="59046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err="1">
                <a:solidFill>
                  <a:srgbClr val="FFFF00"/>
                </a:solidFill>
              </a:rPr>
              <a:t>Хронічний</a:t>
            </a:r>
            <a:r>
              <a:rPr lang="ru-RU" sz="2400" dirty="0">
                <a:solidFill>
                  <a:srgbClr val="FFFF00"/>
                </a:solidFill>
              </a:rPr>
              <a:t> панкреатит.</a:t>
            </a:r>
            <a:endParaRPr lang="ru-RU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603115" y="1536970"/>
            <a:ext cx="513620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err="1"/>
              <a:t>Форми</a:t>
            </a:r>
            <a:r>
              <a:rPr lang="ru-RU" sz="2400" dirty="0"/>
              <a:t> </a:t>
            </a:r>
            <a:r>
              <a:rPr lang="ru-RU" sz="2400" dirty="0" err="1"/>
              <a:t>хронічного</a:t>
            </a:r>
            <a:r>
              <a:rPr lang="ru-RU" sz="2400" dirty="0"/>
              <a:t> панкреатиту:</a:t>
            </a:r>
          </a:p>
          <a:p>
            <a:r>
              <a:rPr lang="ru-RU" sz="2400" dirty="0"/>
              <a:t>1. </a:t>
            </a:r>
            <a:r>
              <a:rPr lang="ru-RU" sz="2400" dirty="0" err="1"/>
              <a:t>псевдотуморозна</a:t>
            </a:r>
            <a:r>
              <a:rPr lang="ru-RU" sz="2400" dirty="0"/>
              <a:t>(</a:t>
            </a:r>
            <a:r>
              <a:rPr lang="ru-RU" sz="2400" dirty="0" err="1"/>
              <a:t>гіперпластична</a:t>
            </a:r>
            <a:r>
              <a:rPr lang="ru-RU" sz="2400" dirty="0"/>
              <a:t>)</a:t>
            </a:r>
          </a:p>
          <a:p>
            <a:r>
              <a:rPr lang="ru-RU" sz="2400" dirty="0"/>
              <a:t>2. </a:t>
            </a:r>
            <a:r>
              <a:rPr lang="ru-RU" sz="2400" dirty="0" err="1"/>
              <a:t>Атрофічна</a:t>
            </a:r>
            <a:r>
              <a:rPr lang="ru-RU" sz="2400" dirty="0"/>
              <a:t> (</a:t>
            </a:r>
            <a:r>
              <a:rPr lang="ru-RU" sz="2400" dirty="0" err="1"/>
              <a:t>фіброзна</a:t>
            </a:r>
            <a:r>
              <a:rPr lang="ru-RU" sz="2400" dirty="0"/>
              <a:t>, </a:t>
            </a:r>
            <a:r>
              <a:rPr lang="ru-RU" sz="2400" dirty="0" err="1"/>
              <a:t>склерозуюча</a:t>
            </a:r>
            <a:r>
              <a:rPr lang="ru-RU" sz="2400" dirty="0"/>
              <a:t>)</a:t>
            </a:r>
          </a:p>
          <a:p>
            <a:r>
              <a:rPr lang="ru-RU" sz="2400" dirty="0"/>
              <a:t>3. </a:t>
            </a:r>
            <a:r>
              <a:rPr lang="ru-RU" sz="2400" dirty="0" err="1"/>
              <a:t>Кальцинозна</a:t>
            </a:r>
            <a:endParaRPr lang="ru-RU" sz="2400" dirty="0"/>
          </a:p>
          <a:p>
            <a:r>
              <a:rPr lang="ru-RU" sz="2400" dirty="0"/>
              <a:t>4. Калькулезна.</a:t>
            </a:r>
          </a:p>
        </p:txBody>
      </p:sp>
      <p:pic>
        <p:nvPicPr>
          <p:cNvPr id="76802" name="Picture 2" descr="Лечение хронического индуративного панкреатит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8629" y="1118681"/>
            <a:ext cx="5009813" cy="281106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274340" y="4114800"/>
            <a:ext cx="49027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Хронічний</a:t>
            </a:r>
            <a:r>
              <a:rPr lang="ru-RU" dirty="0"/>
              <a:t> </a:t>
            </a:r>
            <a:r>
              <a:rPr lang="ru-RU" dirty="0" err="1"/>
              <a:t>індуративний</a:t>
            </a:r>
            <a:r>
              <a:rPr lang="ru-RU" dirty="0"/>
              <a:t> панкреатит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74D7F68-AA7D-4221-9D4B-F84B9380EF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88573"/>
            <a:ext cx="12192000" cy="3986863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6DB38E8-D8E2-4AED-B39B-29A60C9DB399}"/>
              </a:ext>
            </a:extLst>
          </p:cNvPr>
          <p:cNvSpPr/>
          <p:nvPr/>
        </p:nvSpPr>
        <p:spPr>
          <a:xfrm>
            <a:off x="1258350" y="402672"/>
            <a:ext cx="994095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err="1">
                <a:solidFill>
                  <a:srgbClr val="FFFF00"/>
                </a:solidFill>
              </a:rPr>
              <a:t>Хронічний</a:t>
            </a:r>
            <a:r>
              <a:rPr lang="ru-RU" sz="2800" dirty="0">
                <a:solidFill>
                  <a:srgbClr val="FFFF00"/>
                </a:solidFill>
              </a:rPr>
              <a:t> панкреатит </a:t>
            </a:r>
            <a:r>
              <a:rPr lang="ru-RU" sz="2800" dirty="0" err="1">
                <a:solidFill>
                  <a:srgbClr val="FFFF00"/>
                </a:solidFill>
              </a:rPr>
              <a:t>ускладнений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крововиливом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псевдоаневризми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верхньої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бризжейної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артерії</a:t>
            </a:r>
            <a:r>
              <a:rPr lang="ru-RU" sz="2800" dirty="0">
                <a:solidFill>
                  <a:srgbClr val="FFFF00"/>
                </a:solidFill>
              </a:rPr>
              <a:t> в </a:t>
            </a:r>
            <a:r>
              <a:rPr lang="ru-RU" sz="2800" dirty="0" err="1">
                <a:solidFill>
                  <a:srgbClr val="FFFF00"/>
                </a:solidFill>
              </a:rPr>
              <a:t>порожнину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псевдокісти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підшлункової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залози</a:t>
            </a:r>
            <a:r>
              <a:rPr lang="ru-RU" sz="2800" dirty="0">
                <a:solidFill>
                  <a:srgbClr val="FFFF00"/>
                </a:solidFill>
              </a:rPr>
              <a:t>.</a:t>
            </a:r>
            <a:endParaRPr lang="uk-UA" sz="2800" dirty="0"/>
          </a:p>
        </p:txBody>
      </p:sp>
    </p:spTree>
    <p:extLst>
      <p:ext uri="{BB962C8B-B14F-4D97-AF65-F5344CB8AC3E}">
        <p14:creationId xmlns:p14="http://schemas.microsoft.com/office/powerpoint/2010/main" val="319990949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48678" y="500393"/>
            <a:ext cx="3286364" cy="257979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124091" y="3105511"/>
            <a:ext cx="38128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err="1"/>
              <a:t>Рентгенографія</a:t>
            </a:r>
            <a:r>
              <a:rPr lang="ru-RU" sz="1200" dirty="0"/>
              <a:t> </a:t>
            </a:r>
            <a:r>
              <a:rPr lang="ru-RU" sz="1200" dirty="0" err="1"/>
              <a:t>органів</a:t>
            </a:r>
            <a:r>
              <a:rPr lang="ru-RU" sz="1200" dirty="0"/>
              <a:t> </a:t>
            </a:r>
            <a:r>
              <a:rPr lang="ru-RU" sz="1200" dirty="0" err="1"/>
              <a:t>черевної</a:t>
            </a:r>
            <a:r>
              <a:rPr lang="ru-RU" sz="1200" dirty="0"/>
              <a:t> </a:t>
            </a:r>
            <a:r>
              <a:rPr lang="ru-RU" sz="1200" dirty="0" err="1"/>
              <a:t>порожнини</a:t>
            </a:r>
            <a:r>
              <a:rPr lang="ru-RU" sz="1200" dirty="0"/>
              <a:t>. </a:t>
            </a:r>
            <a:r>
              <a:rPr lang="ru-RU" sz="1200" dirty="0" err="1"/>
              <a:t>Визначаються</a:t>
            </a:r>
            <a:r>
              <a:rPr lang="ru-RU" sz="1200" dirty="0"/>
              <a:t> </a:t>
            </a:r>
            <a:r>
              <a:rPr lang="ru-RU" sz="1200" dirty="0" err="1"/>
              <a:t>множинні</a:t>
            </a:r>
            <a:r>
              <a:rPr lang="ru-RU" sz="1200" dirty="0"/>
              <a:t> </a:t>
            </a:r>
            <a:r>
              <a:rPr lang="ru-RU" sz="1200" dirty="0" err="1"/>
              <a:t>кальцинати</a:t>
            </a:r>
            <a:r>
              <a:rPr lang="ru-RU" sz="1200" dirty="0"/>
              <a:t> в ПЖЖ, </a:t>
            </a:r>
            <a:r>
              <a:rPr lang="ru-RU" sz="1200" dirty="0" err="1"/>
              <a:t>характерні</a:t>
            </a:r>
            <a:r>
              <a:rPr lang="ru-RU" sz="1200" dirty="0"/>
              <a:t> для </a:t>
            </a:r>
            <a:r>
              <a:rPr lang="ru-RU" sz="1200" dirty="0" err="1"/>
              <a:t>хронічного</a:t>
            </a:r>
            <a:r>
              <a:rPr lang="ru-RU" sz="1200" dirty="0"/>
              <a:t> панкреатиту.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36234" y="0"/>
            <a:ext cx="61247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err="1">
                <a:solidFill>
                  <a:srgbClr val="FFFF00"/>
                </a:solidFill>
              </a:rPr>
              <a:t>Хронічний</a:t>
            </a:r>
            <a:r>
              <a:rPr lang="ru-RU" sz="2400" dirty="0">
                <a:solidFill>
                  <a:srgbClr val="FFFF00"/>
                </a:solidFill>
              </a:rPr>
              <a:t> панкреатит.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89781" y="129396"/>
            <a:ext cx="476178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FFFF00"/>
                </a:solidFill>
              </a:rPr>
              <a:t>РГ –</a:t>
            </a:r>
            <a:r>
              <a:rPr lang="ru-RU" sz="1600" dirty="0"/>
              <a:t> </a:t>
            </a:r>
            <a:r>
              <a:rPr lang="ru-RU" sz="1600" dirty="0" err="1"/>
              <a:t>зміщення</a:t>
            </a:r>
            <a:r>
              <a:rPr lang="ru-RU" sz="1600" dirty="0"/>
              <a:t> </a:t>
            </a:r>
            <a:r>
              <a:rPr lang="ru-RU" sz="1600" dirty="0" err="1"/>
              <a:t>шлунка</a:t>
            </a:r>
            <a:r>
              <a:rPr lang="ru-RU" sz="1600" dirty="0"/>
              <a:t>, </a:t>
            </a:r>
            <a:r>
              <a:rPr lang="ru-RU" sz="1600" dirty="0" err="1"/>
              <a:t>випрямлення</a:t>
            </a:r>
            <a:r>
              <a:rPr lang="ru-RU" sz="1600" dirty="0"/>
              <a:t> </a:t>
            </a:r>
            <a:r>
              <a:rPr lang="ru-RU" sz="1600" dirty="0" err="1"/>
              <a:t>петлі</a:t>
            </a:r>
            <a:r>
              <a:rPr lang="ru-RU" sz="1600" dirty="0"/>
              <a:t> ДПК, симптом «</a:t>
            </a:r>
            <a:r>
              <a:rPr lang="ru-RU" sz="1600" dirty="0" err="1"/>
              <a:t>зворотньої</a:t>
            </a:r>
            <a:r>
              <a:rPr lang="ru-RU" sz="1600" dirty="0"/>
              <a:t> </a:t>
            </a:r>
            <a:r>
              <a:rPr lang="ru-RU" sz="1600" dirty="0" err="1"/>
              <a:t>трійки</a:t>
            </a:r>
            <a:r>
              <a:rPr lang="ru-RU" sz="1600" dirty="0"/>
              <a:t>» (</a:t>
            </a:r>
            <a:r>
              <a:rPr lang="ru-RU" sz="1600" dirty="0" err="1"/>
              <a:t>Фростберга</a:t>
            </a:r>
            <a:r>
              <a:rPr lang="ru-RU" sz="1600" dirty="0"/>
              <a:t>), </a:t>
            </a:r>
            <a:r>
              <a:rPr lang="ru-RU" sz="1600" dirty="0" err="1"/>
              <a:t>гіпермотільность</a:t>
            </a:r>
            <a:r>
              <a:rPr lang="ru-RU" sz="1600" dirty="0"/>
              <a:t>, </a:t>
            </a:r>
            <a:r>
              <a:rPr lang="ru-RU" sz="1600" dirty="0" err="1"/>
              <a:t>звапнення</a:t>
            </a:r>
            <a:r>
              <a:rPr lang="ru-RU" sz="1600" dirty="0"/>
              <a:t>.</a:t>
            </a:r>
          </a:p>
          <a:p>
            <a:r>
              <a:rPr lang="ru-RU" sz="1600" dirty="0"/>
              <a:t>ЕРХПГ </a:t>
            </a:r>
            <a:r>
              <a:rPr lang="ru-RU" sz="1600" dirty="0" err="1"/>
              <a:t>деформація</a:t>
            </a:r>
            <a:r>
              <a:rPr lang="ru-RU" sz="1600" dirty="0"/>
              <a:t> і </a:t>
            </a:r>
            <a:r>
              <a:rPr lang="ru-RU" sz="1600" dirty="0" err="1"/>
              <a:t>нерівномірне</a:t>
            </a:r>
            <a:r>
              <a:rPr lang="ru-RU" sz="1600" dirty="0"/>
              <a:t> </a:t>
            </a:r>
            <a:r>
              <a:rPr lang="ru-RU" sz="1600" dirty="0" err="1"/>
              <a:t>розширення</a:t>
            </a:r>
            <a:r>
              <a:rPr lang="ru-RU" sz="1600" dirty="0"/>
              <a:t> головного протока, </a:t>
            </a:r>
            <a:r>
              <a:rPr lang="ru-RU" sz="1600" dirty="0" err="1"/>
              <a:t>бічні</a:t>
            </a:r>
            <a:r>
              <a:rPr lang="ru-RU" sz="1600" dirty="0"/>
              <a:t> протоки </a:t>
            </a:r>
            <a:r>
              <a:rPr lang="ru-RU" sz="1600" dirty="0" err="1"/>
              <a:t>звужуються</a:t>
            </a:r>
            <a:r>
              <a:rPr lang="ru-RU" sz="1600" dirty="0"/>
              <a:t>, </a:t>
            </a:r>
            <a:r>
              <a:rPr lang="ru-RU" sz="1600" dirty="0" err="1"/>
              <a:t>іноді</a:t>
            </a:r>
            <a:r>
              <a:rPr lang="ru-RU" sz="1600" dirty="0"/>
              <a:t>, </a:t>
            </a:r>
            <a:r>
              <a:rPr lang="ru-RU" sz="1600" dirty="0" err="1"/>
              <a:t>облітеруються</a:t>
            </a:r>
            <a:r>
              <a:rPr lang="ru-RU" sz="1600" dirty="0"/>
              <a:t>.</a:t>
            </a:r>
          </a:p>
          <a:p>
            <a:r>
              <a:rPr lang="ru-RU" sz="1600" dirty="0"/>
              <a:t>Рефлюкс контраст в </a:t>
            </a:r>
            <a:r>
              <a:rPr lang="ru-RU" sz="1600" dirty="0" err="1"/>
              <a:t>паренхіму</a:t>
            </a:r>
            <a:r>
              <a:rPr lang="ru-RU" sz="1600" dirty="0"/>
              <a:t>.</a:t>
            </a:r>
          </a:p>
          <a:p>
            <a:r>
              <a:rPr lang="ru-RU" sz="1600" dirty="0" err="1"/>
              <a:t>Конкременти</a:t>
            </a:r>
            <a:r>
              <a:rPr lang="ru-RU" sz="1600" dirty="0"/>
              <a:t> в протоках.</a:t>
            </a:r>
          </a:p>
          <a:p>
            <a:r>
              <a:rPr lang="ru-RU" sz="1600" dirty="0">
                <a:solidFill>
                  <a:srgbClr val="FFFF00"/>
                </a:solidFill>
              </a:rPr>
              <a:t>УЗД -</a:t>
            </a:r>
            <a:r>
              <a:rPr lang="ru-RU" sz="1600" dirty="0"/>
              <a:t> на </a:t>
            </a:r>
            <a:r>
              <a:rPr lang="ru-RU" sz="1600" dirty="0" err="1"/>
              <a:t>користь</a:t>
            </a:r>
            <a:r>
              <a:rPr lang="ru-RU" sz="1600" dirty="0"/>
              <a:t> </a:t>
            </a:r>
            <a:r>
              <a:rPr lang="ru-RU" sz="1600" dirty="0" err="1"/>
              <a:t>хронічного</a:t>
            </a:r>
            <a:r>
              <a:rPr lang="ru-RU" sz="1600" dirty="0"/>
              <a:t> панкреатиту </a:t>
            </a:r>
            <a:r>
              <a:rPr lang="ru-RU" sz="1600" dirty="0" err="1"/>
              <a:t>найбільш</a:t>
            </a:r>
            <a:r>
              <a:rPr lang="ru-RU" sz="1600" dirty="0"/>
              <a:t> часто </a:t>
            </a:r>
            <a:r>
              <a:rPr lang="ru-RU" sz="1600" dirty="0" err="1"/>
              <a:t>свідчить</a:t>
            </a:r>
            <a:r>
              <a:rPr lang="ru-RU" sz="1600" dirty="0"/>
              <a:t> </a:t>
            </a:r>
            <a:r>
              <a:rPr lang="ru-RU" sz="1600" dirty="0" err="1"/>
              <a:t>збільшення</a:t>
            </a:r>
            <a:r>
              <a:rPr lang="ru-RU" sz="1600" dirty="0"/>
              <a:t> </a:t>
            </a:r>
            <a:r>
              <a:rPr lang="ru-RU" sz="1600" dirty="0" err="1"/>
              <a:t>ехогенної</a:t>
            </a:r>
            <a:r>
              <a:rPr lang="ru-RU" sz="1600" dirty="0"/>
              <a:t> </a:t>
            </a:r>
            <a:r>
              <a:rPr lang="ru-RU" sz="1600" dirty="0" err="1"/>
              <a:t>щільності</a:t>
            </a:r>
            <a:r>
              <a:rPr lang="ru-RU" sz="1600" dirty="0"/>
              <a:t> </a:t>
            </a:r>
            <a:r>
              <a:rPr lang="ru-RU" sz="1600" dirty="0" err="1"/>
              <a:t>залози</a:t>
            </a:r>
            <a:r>
              <a:rPr lang="ru-RU" sz="1600" dirty="0"/>
              <a:t>, </a:t>
            </a:r>
            <a:r>
              <a:rPr lang="ru-RU" sz="1600" dirty="0" err="1"/>
              <a:t>поява</a:t>
            </a:r>
            <a:r>
              <a:rPr lang="ru-RU" sz="1600" dirty="0"/>
              <a:t> </a:t>
            </a:r>
            <a:r>
              <a:rPr lang="ru-RU" sz="1600" dirty="0" err="1"/>
              <a:t>нерівності</a:t>
            </a:r>
            <a:r>
              <a:rPr lang="ru-RU" sz="1600" dirty="0"/>
              <a:t> </a:t>
            </a:r>
            <a:r>
              <a:rPr lang="ru-RU" sz="1600" dirty="0" err="1"/>
              <a:t>контурів</a:t>
            </a:r>
            <a:r>
              <a:rPr lang="ru-RU" sz="1600" dirty="0"/>
              <a:t> і </a:t>
            </a:r>
            <a:r>
              <a:rPr lang="ru-RU" sz="1600" dirty="0" err="1"/>
              <a:t>зміна</a:t>
            </a:r>
            <a:r>
              <a:rPr lang="ru-RU" sz="1600" dirty="0"/>
              <a:t> </a:t>
            </a:r>
            <a:r>
              <a:rPr lang="ru-RU" sz="1600" dirty="0" err="1"/>
              <a:t>розмірів</a:t>
            </a:r>
            <a:r>
              <a:rPr lang="ru-RU" sz="1600" dirty="0"/>
              <a:t>. У </a:t>
            </a:r>
            <a:r>
              <a:rPr lang="ru-RU" sz="1600" dirty="0" err="1"/>
              <a:t>частини</a:t>
            </a:r>
            <a:r>
              <a:rPr lang="ru-RU" sz="1600" dirty="0"/>
              <a:t> </a:t>
            </a:r>
            <a:r>
              <a:rPr lang="ru-RU" sz="1600" dirty="0" err="1"/>
              <a:t>хворих</a:t>
            </a:r>
            <a:r>
              <a:rPr lang="ru-RU" sz="1600" dirty="0"/>
              <a:t> </a:t>
            </a:r>
            <a:r>
              <a:rPr lang="ru-RU" sz="1600" dirty="0" err="1"/>
              <a:t>відзначається</a:t>
            </a:r>
            <a:r>
              <a:rPr lang="ru-RU" sz="1600" dirty="0"/>
              <a:t> </a:t>
            </a:r>
            <a:r>
              <a:rPr lang="ru-RU" sz="1600" dirty="0" err="1"/>
              <a:t>зменшення</a:t>
            </a:r>
            <a:r>
              <a:rPr lang="ru-RU" sz="1600" dirty="0"/>
              <a:t> </a:t>
            </a:r>
            <a:r>
              <a:rPr lang="ru-RU" sz="1600" dirty="0" err="1"/>
              <a:t>залози</a:t>
            </a:r>
            <a:r>
              <a:rPr lang="ru-RU" sz="1600" dirty="0"/>
              <a:t>, </a:t>
            </a:r>
            <a:r>
              <a:rPr lang="ru-RU" sz="1600" dirty="0" err="1"/>
              <a:t>виявляються</a:t>
            </a:r>
            <a:r>
              <a:rPr lang="ru-RU" sz="1600" dirty="0"/>
              <a:t> </a:t>
            </a:r>
            <a:r>
              <a:rPr lang="ru-RU" sz="1600" dirty="0" err="1"/>
              <a:t>кальцинати</a:t>
            </a:r>
            <a:r>
              <a:rPr lang="ru-RU" sz="1600" dirty="0"/>
              <a:t> і </a:t>
            </a:r>
            <a:r>
              <a:rPr lang="ru-RU" sz="1600" dirty="0" err="1"/>
              <a:t>деформації</a:t>
            </a:r>
            <a:r>
              <a:rPr lang="ru-RU" sz="1600" dirty="0"/>
              <a:t> проток </a:t>
            </a:r>
            <a:r>
              <a:rPr lang="ru-RU" sz="1600" dirty="0" err="1"/>
              <a:t>залози</a:t>
            </a:r>
            <a:r>
              <a:rPr lang="ru-RU" sz="1600" dirty="0"/>
              <a:t>. УЗД </a:t>
            </a:r>
            <a:r>
              <a:rPr lang="ru-RU" sz="1600" dirty="0" err="1"/>
              <a:t>виявляє</a:t>
            </a:r>
            <a:r>
              <a:rPr lang="ru-RU" sz="1600" dirty="0"/>
              <a:t> </a:t>
            </a:r>
            <a:r>
              <a:rPr lang="ru-RU" sz="1600" dirty="0" err="1"/>
              <a:t>чіткі</a:t>
            </a:r>
            <a:r>
              <a:rPr lang="ru-RU" sz="1600" dirty="0"/>
              <a:t> </a:t>
            </a:r>
            <a:r>
              <a:rPr lang="ru-RU" sz="1600" dirty="0" err="1"/>
              <a:t>зміни</a:t>
            </a:r>
            <a:r>
              <a:rPr lang="ru-RU" sz="1600" dirty="0"/>
              <a:t> в </a:t>
            </a:r>
            <a:r>
              <a:rPr lang="ru-RU" sz="1600" dirty="0" err="1"/>
              <a:t>залозі</a:t>
            </a:r>
            <a:r>
              <a:rPr lang="ru-RU" sz="1600" dirty="0"/>
              <a:t> у 60-70% </a:t>
            </a:r>
            <a:r>
              <a:rPr lang="ru-RU" sz="1600" dirty="0" err="1"/>
              <a:t>хворих</a:t>
            </a:r>
            <a:endParaRPr lang="ru-RU" sz="1600" dirty="0"/>
          </a:p>
        </p:txBody>
      </p:sp>
      <p:pic>
        <p:nvPicPr>
          <p:cNvPr id="87044" name="Picture 4" descr="https://works.doklad.ru/images/ij-bHEyrfqw/15d3d842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827980" y="353683"/>
            <a:ext cx="3138566" cy="2730919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8876580" y="3122761"/>
            <a:ext cx="307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err="1"/>
              <a:t>Визначається</a:t>
            </a:r>
            <a:r>
              <a:rPr lang="ru-RU" sz="1200" dirty="0"/>
              <a:t> </a:t>
            </a:r>
            <a:r>
              <a:rPr lang="ru-RU" sz="1200" dirty="0" err="1"/>
              <a:t>розширення</a:t>
            </a:r>
            <a:r>
              <a:rPr lang="ru-RU" sz="1200" dirty="0"/>
              <a:t> протоки </a:t>
            </a:r>
            <a:r>
              <a:rPr lang="ru-RU" sz="1200" dirty="0" err="1"/>
              <a:t>підшлункової</a:t>
            </a:r>
            <a:r>
              <a:rPr lang="ru-RU" sz="1200" dirty="0"/>
              <a:t> </a:t>
            </a:r>
            <a:r>
              <a:rPr lang="ru-RU" sz="1200" dirty="0" err="1"/>
              <a:t>залози</a:t>
            </a:r>
            <a:r>
              <a:rPr lang="ru-RU" sz="1200" dirty="0"/>
              <a:t> при </a:t>
            </a:r>
            <a:r>
              <a:rPr lang="ru-RU" sz="1200" dirty="0" err="1"/>
              <a:t>хронічному</a:t>
            </a:r>
            <a:r>
              <a:rPr lang="ru-RU" sz="1200" dirty="0"/>
              <a:t> </a:t>
            </a:r>
            <a:r>
              <a:rPr lang="ru-RU" sz="1200" dirty="0" err="1"/>
              <a:t>панкреатиті</a:t>
            </a:r>
            <a:r>
              <a:rPr lang="ru-RU" sz="1200" dirty="0"/>
              <a:t>.</a:t>
            </a:r>
          </a:p>
        </p:txBody>
      </p:sp>
      <p:pic>
        <p:nvPicPr>
          <p:cNvPr id="87046" name="Picture 6" descr="https://works.doklad.ru/images/ij-bHEyrfqw/2a8e0686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3298" y="4207455"/>
            <a:ext cx="2501660" cy="2339994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2932983" y="4183811"/>
            <a:ext cx="197544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УЗ-</a:t>
            </a:r>
            <a:r>
              <a:rPr lang="ru-RU" sz="1400" dirty="0" err="1"/>
              <a:t>дослідження</a:t>
            </a:r>
            <a:r>
              <a:rPr lang="ru-RU" sz="1400" dirty="0"/>
              <a:t> </a:t>
            </a:r>
            <a:r>
              <a:rPr lang="ru-RU" sz="1400" dirty="0" err="1"/>
              <a:t>підшлункової</a:t>
            </a:r>
            <a:r>
              <a:rPr lang="ru-RU" sz="1400" dirty="0"/>
              <a:t> </a:t>
            </a:r>
            <a:r>
              <a:rPr lang="ru-RU" sz="1400" dirty="0" err="1"/>
              <a:t>залози</a:t>
            </a:r>
            <a:r>
              <a:rPr lang="ru-RU" sz="1400" dirty="0"/>
              <a:t> при </a:t>
            </a:r>
            <a:r>
              <a:rPr lang="ru-RU" sz="1400" dirty="0" err="1"/>
              <a:t>хронічному</a:t>
            </a:r>
            <a:r>
              <a:rPr lang="ru-RU" sz="1400" dirty="0"/>
              <a:t> </a:t>
            </a:r>
            <a:r>
              <a:rPr lang="ru-RU" sz="1400" dirty="0" err="1"/>
              <a:t>панкреатиті</a:t>
            </a:r>
            <a:r>
              <a:rPr lang="ru-RU" sz="1400" dirty="0"/>
              <a:t>. Тонкими </a:t>
            </a:r>
            <a:r>
              <a:rPr lang="ru-RU" sz="1400" dirty="0" err="1"/>
              <a:t>стрілками</a:t>
            </a:r>
            <a:r>
              <a:rPr lang="ru-RU" sz="1400" dirty="0"/>
              <a:t> </a:t>
            </a:r>
            <a:r>
              <a:rPr lang="ru-RU" sz="1400" dirty="0" err="1"/>
              <a:t>вказані</a:t>
            </a:r>
            <a:r>
              <a:rPr lang="ru-RU" sz="1400" dirty="0"/>
              <a:t> </a:t>
            </a:r>
            <a:r>
              <a:rPr lang="ru-RU" sz="1400" dirty="0" err="1"/>
              <a:t>кальцифікати</a:t>
            </a:r>
            <a:r>
              <a:rPr lang="ru-RU" sz="1400" dirty="0"/>
              <a:t>, а </a:t>
            </a:r>
            <a:r>
              <a:rPr lang="ru-RU" sz="1400" dirty="0" err="1"/>
              <a:t>товстими</a:t>
            </a:r>
            <a:r>
              <a:rPr lang="ru-RU" sz="1400" dirty="0"/>
              <a:t> </a:t>
            </a:r>
            <a:r>
              <a:rPr lang="ru-RU" sz="1400" dirty="0" err="1"/>
              <a:t>стрілками</a:t>
            </a:r>
            <a:r>
              <a:rPr lang="ru-RU" sz="1400" dirty="0"/>
              <a:t> - </a:t>
            </a:r>
            <a:r>
              <a:rPr lang="ru-RU" sz="1400" dirty="0" err="1"/>
              <a:t>розширений</a:t>
            </a:r>
            <a:r>
              <a:rPr lang="ru-RU" sz="1400" dirty="0"/>
              <a:t> і </a:t>
            </a:r>
            <a:r>
              <a:rPr lang="ru-RU" sz="1400" dirty="0" err="1"/>
              <a:t>сегментований</a:t>
            </a:r>
            <a:r>
              <a:rPr lang="ru-RU" sz="1400" dirty="0"/>
              <a:t> проток ПЖЖ.</a:t>
            </a:r>
          </a:p>
        </p:txBody>
      </p:sp>
      <p:pic>
        <p:nvPicPr>
          <p:cNvPr id="4097" name="Picture 1" descr="C:\Users\Дом\Desktop\работа Юля\медин\моя практика\пр хр панк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14596" y="4143285"/>
            <a:ext cx="3584575" cy="2505075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8816196" y="4175185"/>
            <a:ext cx="300199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/>
              <a:t>Хронічний</a:t>
            </a:r>
            <a:r>
              <a:rPr lang="ru-RU" sz="1400" dirty="0"/>
              <a:t> панкреатит (рентген </a:t>
            </a:r>
            <a:r>
              <a:rPr lang="ru-RU" sz="1400" dirty="0" err="1"/>
              <a:t>ознаки</a:t>
            </a:r>
            <a:r>
              <a:rPr lang="ru-RU" sz="1400" dirty="0"/>
              <a:t>):</a:t>
            </a:r>
          </a:p>
          <a:p>
            <a:r>
              <a:rPr lang="ru-RU" sz="1400" dirty="0"/>
              <a:t>а - </a:t>
            </a:r>
            <a:r>
              <a:rPr lang="ru-RU" sz="1400" dirty="0" err="1"/>
              <a:t>розворот</a:t>
            </a:r>
            <a:r>
              <a:rPr lang="ru-RU" sz="1400" dirty="0"/>
              <a:t> дуоденального </a:t>
            </a:r>
            <a:r>
              <a:rPr lang="ru-RU" sz="1400" dirty="0" err="1"/>
              <a:t>кільця</a:t>
            </a:r>
            <a:r>
              <a:rPr lang="ru-RU" sz="1400" dirty="0"/>
              <a:t> і </a:t>
            </a:r>
            <a:r>
              <a:rPr lang="ru-RU" sz="1400" dirty="0" err="1"/>
              <a:t>сплощення</a:t>
            </a:r>
            <a:r>
              <a:rPr lang="ru-RU" sz="1400" dirty="0"/>
              <a:t> </a:t>
            </a:r>
            <a:r>
              <a:rPr lang="ru-RU" sz="1400" dirty="0" err="1"/>
              <a:t>медіального</a:t>
            </a:r>
            <a:r>
              <a:rPr lang="ru-RU" sz="1400" dirty="0"/>
              <a:t> контуру </a:t>
            </a:r>
            <a:r>
              <a:rPr lang="ru-RU" sz="1400" dirty="0" err="1"/>
              <a:t>низхідної</a:t>
            </a:r>
            <a:r>
              <a:rPr lang="ru-RU" sz="1400" dirty="0"/>
              <a:t> </a:t>
            </a:r>
            <a:r>
              <a:rPr lang="ru-RU" sz="1400" dirty="0" err="1"/>
              <a:t>частини</a:t>
            </a:r>
            <a:endParaRPr lang="ru-RU" sz="1400" dirty="0"/>
          </a:p>
          <a:p>
            <a:r>
              <a:rPr lang="ru-RU" sz="1400" dirty="0"/>
              <a:t>б - </a:t>
            </a:r>
            <a:r>
              <a:rPr lang="ru-RU" sz="1400" dirty="0" err="1"/>
              <a:t>подвійний</a:t>
            </a:r>
            <a:r>
              <a:rPr lang="ru-RU" sz="1400" dirty="0"/>
              <a:t> </a:t>
            </a:r>
            <a:r>
              <a:rPr lang="ru-RU" sz="1400" dirty="0" err="1"/>
              <a:t>медіальний</a:t>
            </a:r>
            <a:r>
              <a:rPr lang="ru-RU" sz="1400" dirty="0"/>
              <a:t> контур ДПК і </a:t>
            </a:r>
            <a:r>
              <a:rPr lang="ru-RU" sz="1400" dirty="0" err="1"/>
              <a:t>наявність</a:t>
            </a:r>
            <a:r>
              <a:rPr lang="ru-RU" sz="1400" dirty="0"/>
              <a:t> </a:t>
            </a:r>
            <a:r>
              <a:rPr lang="ru-RU" sz="1400" dirty="0" err="1"/>
              <a:t>звапнень</a:t>
            </a:r>
            <a:r>
              <a:rPr lang="ru-RU" sz="1400" dirty="0"/>
              <a:t> в </a:t>
            </a:r>
            <a:r>
              <a:rPr lang="ru-RU" sz="1400" dirty="0" err="1"/>
              <a:t>проекції</a:t>
            </a:r>
            <a:r>
              <a:rPr lang="ru-RU" sz="1400" dirty="0"/>
              <a:t> головки </a:t>
            </a:r>
            <a:r>
              <a:rPr lang="ru-RU" sz="1400" dirty="0" err="1"/>
              <a:t>пжж</a:t>
            </a:r>
            <a:endParaRPr lang="ru-RU" sz="1400" dirty="0"/>
          </a:p>
          <a:p>
            <a:r>
              <a:rPr lang="ru-RU" sz="1400" dirty="0"/>
              <a:t>в - </a:t>
            </a:r>
            <a:r>
              <a:rPr lang="ru-RU" sz="1400" dirty="0" err="1"/>
              <a:t>вдавлення</a:t>
            </a:r>
            <a:r>
              <a:rPr lang="ru-RU" sz="1400" dirty="0"/>
              <a:t> контуру ДПК </a:t>
            </a:r>
            <a:r>
              <a:rPr lang="ru-RU" sz="1400" dirty="0" err="1"/>
              <a:t>вище</a:t>
            </a:r>
            <a:r>
              <a:rPr lang="ru-RU" sz="1400" dirty="0"/>
              <a:t> і </a:t>
            </a:r>
            <a:r>
              <a:rPr lang="ru-RU" sz="1400" dirty="0" err="1"/>
              <a:t>нижче</a:t>
            </a:r>
            <a:r>
              <a:rPr lang="ru-RU" sz="1400" dirty="0"/>
              <a:t> великого сосочка (с-м «</a:t>
            </a:r>
            <a:r>
              <a:rPr lang="ru-RU" sz="1400" dirty="0" err="1"/>
              <a:t>зворотної</a:t>
            </a:r>
            <a:r>
              <a:rPr lang="ru-RU" sz="1400" dirty="0"/>
              <a:t> </a:t>
            </a:r>
            <a:r>
              <a:rPr lang="ru-RU" sz="1400" dirty="0" err="1"/>
              <a:t>трійки</a:t>
            </a:r>
            <a:r>
              <a:rPr lang="ru-RU" sz="1400" dirty="0"/>
              <a:t>»</a:t>
            </a:r>
          </a:p>
          <a:p>
            <a:r>
              <a:rPr lang="ru-RU" sz="1400" dirty="0"/>
              <a:t>г - </a:t>
            </a:r>
            <a:r>
              <a:rPr lang="ru-RU" sz="1400" dirty="0" err="1"/>
              <a:t>наявність</a:t>
            </a:r>
            <a:r>
              <a:rPr lang="ru-RU" sz="1400" dirty="0"/>
              <a:t> «</a:t>
            </a:r>
            <a:r>
              <a:rPr lang="ru-RU" sz="1400" dirty="0" err="1"/>
              <a:t>спікул</a:t>
            </a:r>
            <a:r>
              <a:rPr lang="ru-RU" sz="1400" dirty="0"/>
              <a:t>»</a:t>
            </a:r>
          </a:p>
        </p:txBody>
      </p:sp>
      <p:cxnSp>
        <p:nvCxnSpPr>
          <p:cNvPr id="13" name="Прямая со стрелкой 12"/>
          <p:cNvCxnSpPr/>
          <p:nvPr/>
        </p:nvCxnSpPr>
        <p:spPr>
          <a:xfrm rot="10800000" flipV="1">
            <a:off x="7220310" y="4968814"/>
            <a:ext cx="258793" cy="13802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rot="10800000" flipV="1">
            <a:off x="7237562" y="5080958"/>
            <a:ext cx="241540" cy="11214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01497" y="62467"/>
            <a:ext cx="5546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err="1">
                <a:solidFill>
                  <a:srgbClr val="FFFF00"/>
                </a:solidFill>
              </a:rPr>
              <a:t>Хронічний</a:t>
            </a:r>
            <a:r>
              <a:rPr lang="ru-RU" sz="2400" dirty="0">
                <a:solidFill>
                  <a:srgbClr val="FFFF00"/>
                </a:solidFill>
              </a:rPr>
              <a:t> панкреатит.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05441" y="655609"/>
            <a:ext cx="590046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КТ </a:t>
            </a:r>
            <a:r>
              <a:rPr lang="ru-RU" dirty="0"/>
              <a:t>- </a:t>
            </a:r>
            <a:r>
              <a:rPr lang="ru-RU" dirty="0" err="1"/>
              <a:t>ознаками</a:t>
            </a:r>
            <a:r>
              <a:rPr lang="ru-RU" dirty="0"/>
              <a:t> </a:t>
            </a:r>
            <a:r>
              <a:rPr lang="ru-RU" dirty="0" err="1"/>
              <a:t>ураження</a:t>
            </a:r>
            <a:r>
              <a:rPr lang="ru-RU" dirty="0"/>
              <a:t> </a:t>
            </a:r>
            <a:r>
              <a:rPr lang="ru-RU" dirty="0" err="1"/>
              <a:t>залози</a:t>
            </a:r>
            <a:r>
              <a:rPr lang="ru-RU" dirty="0"/>
              <a:t> є, </a:t>
            </a:r>
            <a:r>
              <a:rPr lang="ru-RU" dirty="0" err="1"/>
              <a:t>неоднорідність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тіні</a:t>
            </a:r>
            <a:r>
              <a:rPr lang="ru-RU" dirty="0"/>
              <a:t> з </a:t>
            </a:r>
            <a:r>
              <a:rPr lang="ru-RU" dirty="0" err="1"/>
              <a:t>ділянками</a:t>
            </a:r>
            <a:r>
              <a:rPr lang="ru-RU" dirty="0"/>
              <a:t> </a:t>
            </a:r>
            <a:r>
              <a:rPr lang="ru-RU" dirty="0" err="1"/>
              <a:t>ущільнення</a:t>
            </a:r>
            <a:r>
              <a:rPr lang="ru-RU" dirty="0"/>
              <a:t> і </a:t>
            </a:r>
            <a:r>
              <a:rPr lang="ru-RU" dirty="0" err="1"/>
              <a:t>розрідження</a:t>
            </a:r>
            <a:r>
              <a:rPr lang="ru-RU" dirty="0"/>
              <a:t>,</a:t>
            </a:r>
          </a:p>
          <a:p>
            <a:r>
              <a:rPr lang="ru-RU" dirty="0" err="1"/>
              <a:t>розширення</a:t>
            </a:r>
            <a:r>
              <a:rPr lang="ru-RU" dirty="0"/>
              <a:t>, </a:t>
            </a:r>
            <a:r>
              <a:rPr lang="ru-RU" dirty="0" err="1"/>
              <a:t>звуження</a:t>
            </a:r>
            <a:r>
              <a:rPr lang="ru-RU" dirty="0"/>
              <a:t> і </a:t>
            </a:r>
            <a:r>
              <a:rPr lang="ru-RU" dirty="0" err="1"/>
              <a:t>деформації</a:t>
            </a:r>
            <a:r>
              <a:rPr lang="ru-RU" dirty="0"/>
              <a:t> </a:t>
            </a:r>
            <a:r>
              <a:rPr lang="ru-RU" dirty="0" err="1"/>
              <a:t>протоків</a:t>
            </a:r>
            <a:r>
              <a:rPr lang="ru-RU" dirty="0"/>
              <a:t>, </a:t>
            </a:r>
            <a:r>
              <a:rPr lang="ru-RU" dirty="0" err="1"/>
              <a:t>поодинокі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множинні</a:t>
            </a:r>
            <a:r>
              <a:rPr lang="ru-RU" dirty="0"/>
              <a:t> </a:t>
            </a:r>
            <a:r>
              <a:rPr lang="ru-RU" dirty="0" err="1"/>
              <a:t>порожнинні</a:t>
            </a:r>
            <a:r>
              <a:rPr lang="ru-RU" dirty="0"/>
              <a:t> </a:t>
            </a:r>
            <a:r>
              <a:rPr lang="ru-RU" dirty="0" err="1"/>
              <a:t>рідинні</a:t>
            </a:r>
            <a:r>
              <a:rPr lang="ru-RU" dirty="0"/>
              <a:t> </a:t>
            </a:r>
            <a:r>
              <a:rPr lang="ru-RU" dirty="0" err="1"/>
              <a:t>утворення</a:t>
            </a:r>
            <a:r>
              <a:rPr lang="ru-RU" dirty="0"/>
              <a:t>.</a:t>
            </a:r>
          </a:p>
          <a:p>
            <a:r>
              <a:rPr lang="ru-RU" dirty="0"/>
              <a:t>Для </a:t>
            </a:r>
            <a:r>
              <a:rPr lang="ru-RU" dirty="0" err="1"/>
              <a:t>помилкової</a:t>
            </a:r>
            <a:r>
              <a:rPr lang="ru-RU" dirty="0"/>
              <a:t> </a:t>
            </a:r>
            <a:r>
              <a:rPr lang="ru-RU" dirty="0" err="1"/>
              <a:t>кісти</a:t>
            </a:r>
            <a:r>
              <a:rPr lang="ru-RU" dirty="0"/>
              <a:t>, як і при УЗД, характерна </a:t>
            </a:r>
            <a:r>
              <a:rPr lang="ru-RU" dirty="0" err="1"/>
              <a:t>наявність</a:t>
            </a:r>
            <a:r>
              <a:rPr lang="ru-RU" dirty="0"/>
              <a:t> </a:t>
            </a:r>
            <a:r>
              <a:rPr lang="ru-RU" dirty="0" err="1"/>
              <a:t>капсули</a:t>
            </a:r>
            <a:r>
              <a:rPr lang="ru-RU" dirty="0"/>
              <a:t> і </a:t>
            </a:r>
            <a:r>
              <a:rPr lang="ru-RU" dirty="0" err="1"/>
              <a:t>однорідного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неоднорідного</a:t>
            </a:r>
            <a:r>
              <a:rPr lang="ru-RU" dirty="0"/>
              <a:t> (при </a:t>
            </a:r>
            <a:r>
              <a:rPr lang="ru-RU" dirty="0" err="1"/>
              <a:t>наявності</a:t>
            </a:r>
            <a:r>
              <a:rPr lang="ru-RU" dirty="0"/>
              <a:t> в </a:t>
            </a:r>
            <a:r>
              <a:rPr lang="ru-RU" dirty="0" err="1"/>
              <a:t>порожнині</a:t>
            </a:r>
            <a:r>
              <a:rPr lang="ru-RU" dirty="0"/>
              <a:t> </a:t>
            </a:r>
            <a:r>
              <a:rPr lang="ru-RU" dirty="0" err="1"/>
              <a:t>секвестрів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замазкоподібного</a:t>
            </a:r>
            <a:r>
              <a:rPr lang="ru-RU" dirty="0"/>
              <a:t> детриту) </a:t>
            </a:r>
            <a:r>
              <a:rPr lang="ru-RU" dirty="0" err="1"/>
              <a:t>вмісту</a:t>
            </a:r>
            <a:r>
              <a:rPr lang="ru-RU" dirty="0"/>
              <a:t>.</a:t>
            </a:r>
          </a:p>
          <a:p>
            <a:r>
              <a:rPr lang="ru-RU" dirty="0" err="1"/>
              <a:t>Висока</a:t>
            </a:r>
            <a:r>
              <a:rPr lang="ru-RU" dirty="0"/>
              <a:t> </a:t>
            </a:r>
            <a:r>
              <a:rPr lang="ru-RU" dirty="0" err="1"/>
              <a:t>роздільна</a:t>
            </a:r>
            <a:r>
              <a:rPr lang="ru-RU" dirty="0"/>
              <a:t> </a:t>
            </a:r>
            <a:r>
              <a:rPr lang="ru-RU" dirty="0" err="1"/>
              <a:t>здатність</a:t>
            </a:r>
            <a:r>
              <a:rPr lang="ru-RU" dirty="0"/>
              <a:t> КТ при </a:t>
            </a:r>
            <a:r>
              <a:rPr lang="ru-RU" dirty="0" err="1"/>
              <a:t>наявності</a:t>
            </a:r>
            <a:r>
              <a:rPr lang="ru-RU" dirty="0"/>
              <a:t> в </a:t>
            </a:r>
            <a:r>
              <a:rPr lang="ru-RU" dirty="0" err="1"/>
              <a:t>залозі</a:t>
            </a:r>
            <a:r>
              <a:rPr lang="ru-RU" dirty="0"/>
              <a:t> </a:t>
            </a:r>
            <a:r>
              <a:rPr lang="ru-RU" dirty="0" err="1"/>
              <a:t>звапнень</a:t>
            </a:r>
            <a:r>
              <a:rPr lang="ru-RU" dirty="0"/>
              <a:t> і </a:t>
            </a:r>
            <a:r>
              <a:rPr lang="ru-RU" dirty="0" err="1"/>
              <a:t>протоковий</a:t>
            </a:r>
            <a:r>
              <a:rPr lang="ru-RU" dirty="0"/>
              <a:t> </a:t>
            </a:r>
            <a:r>
              <a:rPr lang="ru-RU" dirty="0" err="1"/>
              <a:t>конкрементів</a:t>
            </a:r>
            <a:r>
              <a:rPr lang="ru-RU" dirty="0"/>
              <a:t>.</a:t>
            </a:r>
          </a:p>
        </p:txBody>
      </p:sp>
      <p:pic>
        <p:nvPicPr>
          <p:cNvPr id="4" name="Picture 2" descr="C:\Users\Дом\Desktop\работа Юля\медин\хр панкреатит кальцинаты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99180" y="625072"/>
            <a:ext cx="3666226" cy="2578604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699181" y="3203676"/>
            <a:ext cx="46963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КТ </a:t>
            </a:r>
            <a:r>
              <a:rPr lang="ru-RU" sz="1200" dirty="0" err="1"/>
              <a:t>підшлункової</a:t>
            </a:r>
            <a:r>
              <a:rPr lang="ru-RU" sz="1200" dirty="0"/>
              <a:t> </a:t>
            </a:r>
            <a:r>
              <a:rPr lang="ru-RU" sz="1200" dirty="0" err="1"/>
              <a:t>залози</a:t>
            </a:r>
            <a:r>
              <a:rPr lang="ru-RU" sz="1200" dirty="0"/>
              <a:t> без </a:t>
            </a:r>
            <a:r>
              <a:rPr lang="ru-RU" sz="1200" dirty="0" err="1"/>
              <a:t>контрастування</a:t>
            </a:r>
            <a:r>
              <a:rPr lang="ru-RU" sz="1200" dirty="0"/>
              <a:t> при </a:t>
            </a:r>
            <a:r>
              <a:rPr lang="ru-RU" sz="1200" dirty="0" err="1"/>
              <a:t>хронічному</a:t>
            </a:r>
            <a:r>
              <a:rPr lang="ru-RU" sz="1200" dirty="0"/>
              <a:t> </a:t>
            </a:r>
            <a:r>
              <a:rPr lang="ru-RU" sz="1200" dirty="0" err="1"/>
              <a:t>панкреатиті</a:t>
            </a:r>
            <a:r>
              <a:rPr lang="ru-RU" sz="1200" dirty="0"/>
              <a:t>. </a:t>
            </a:r>
            <a:r>
              <a:rPr lang="ru-RU" sz="1200" dirty="0" err="1"/>
              <a:t>Відзначаються</a:t>
            </a:r>
            <a:r>
              <a:rPr lang="ru-RU" sz="1200" dirty="0"/>
              <a:t> </a:t>
            </a:r>
            <a:r>
              <a:rPr lang="ru-RU" sz="1200" dirty="0" err="1"/>
              <a:t>множинні</a:t>
            </a:r>
            <a:r>
              <a:rPr lang="ru-RU" sz="1200" dirty="0"/>
              <a:t> </a:t>
            </a:r>
            <a:r>
              <a:rPr lang="ru-RU" sz="1200" dirty="0" err="1"/>
              <a:t>кальцинати</a:t>
            </a:r>
            <a:r>
              <a:rPr lang="ru-RU" sz="1200" dirty="0"/>
              <a:t> в </a:t>
            </a:r>
            <a:r>
              <a:rPr lang="ru-RU" sz="1200" dirty="0" err="1"/>
              <a:t>тканині</a:t>
            </a:r>
            <a:r>
              <a:rPr lang="ru-RU" sz="1200" dirty="0"/>
              <a:t> </a:t>
            </a:r>
            <a:r>
              <a:rPr lang="ru-RU" sz="1200" dirty="0" err="1"/>
              <a:t>залози</a:t>
            </a:r>
            <a:r>
              <a:rPr lang="ru-RU" sz="1200" dirty="0"/>
              <a:t> (</a:t>
            </a:r>
            <a:r>
              <a:rPr lang="ru-RU" sz="1200" dirty="0" err="1"/>
              <a:t>стрілки</a:t>
            </a:r>
            <a:r>
              <a:rPr lang="ru-RU" sz="1200" dirty="0"/>
              <a:t>)</a:t>
            </a:r>
            <a:endParaRPr lang="ru-RU" dirty="0"/>
          </a:p>
        </p:txBody>
      </p:sp>
      <p:pic>
        <p:nvPicPr>
          <p:cNvPr id="95234" name="Picture 2" descr="Зачем при заболеваниях поджелудочной железы назначают МРТ?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43120" y="3899141"/>
            <a:ext cx="3810323" cy="1776681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5607170" y="5684808"/>
            <a:ext cx="37697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err="1"/>
              <a:t>Хронічний</a:t>
            </a:r>
            <a:r>
              <a:rPr lang="ru-RU" sz="1200" dirty="0"/>
              <a:t> </a:t>
            </a:r>
            <a:r>
              <a:rPr lang="ru-RU" sz="1200" dirty="0" err="1"/>
              <a:t>атрофічний</a:t>
            </a:r>
            <a:r>
              <a:rPr lang="ru-RU" sz="1200" dirty="0"/>
              <a:t> панкреатит.</a:t>
            </a:r>
          </a:p>
        </p:txBody>
      </p:sp>
      <p:pic>
        <p:nvPicPr>
          <p:cNvPr id="95236" name="Picture 4" descr="Зачем при заболеваниях поджелудочной железы назначают МРТ?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506308" y="3832960"/>
            <a:ext cx="2208333" cy="2395701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9385540" y="6228922"/>
            <a:ext cx="29416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err="1"/>
              <a:t>Хронічний</a:t>
            </a:r>
            <a:r>
              <a:rPr lang="ru-RU" sz="1200" dirty="0"/>
              <a:t> </a:t>
            </a:r>
            <a:r>
              <a:rPr lang="ru-RU" sz="1200" dirty="0" err="1"/>
              <a:t>фіброзно-кістозний</a:t>
            </a:r>
            <a:r>
              <a:rPr lang="ru-RU" sz="1200" dirty="0"/>
              <a:t> панкреатит.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8189" y="4375244"/>
            <a:ext cx="489117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МРТ –</a:t>
            </a:r>
            <a:r>
              <a:rPr lang="ru-RU" dirty="0"/>
              <a:t> в </a:t>
            </a:r>
            <a:r>
              <a:rPr lang="ru-RU" dirty="0" err="1"/>
              <a:t>разі</a:t>
            </a:r>
            <a:r>
              <a:rPr lang="ru-RU" dirty="0"/>
              <a:t> хр. панкреатиту не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переваг</a:t>
            </a:r>
            <a:r>
              <a:rPr lang="ru-RU" dirty="0"/>
              <a:t> перед КТ.</a:t>
            </a:r>
          </a:p>
          <a:p>
            <a:r>
              <a:rPr lang="ru-RU" dirty="0" err="1"/>
              <a:t>Знижується</a:t>
            </a:r>
            <a:r>
              <a:rPr lang="ru-RU" dirty="0"/>
              <a:t> </a:t>
            </a:r>
            <a:r>
              <a:rPr lang="ru-RU" dirty="0" err="1"/>
              <a:t>інтенсивність</a:t>
            </a:r>
            <a:r>
              <a:rPr lang="ru-RU" dirty="0"/>
              <a:t> сигналу на Т1-ВИ з </a:t>
            </a:r>
            <a:r>
              <a:rPr lang="ru-RU" dirty="0" err="1"/>
              <a:t>пригніченням</a:t>
            </a:r>
            <a:r>
              <a:rPr lang="ru-RU" dirty="0"/>
              <a:t> жиру. </a:t>
            </a:r>
            <a:r>
              <a:rPr lang="ru-RU" dirty="0" err="1"/>
              <a:t>Кальцинати</a:t>
            </a:r>
            <a:r>
              <a:rPr lang="ru-RU" dirty="0"/>
              <a:t> і </a:t>
            </a:r>
            <a:r>
              <a:rPr lang="ru-RU" dirty="0" err="1"/>
              <a:t>конкременти</a:t>
            </a:r>
            <a:r>
              <a:rPr lang="ru-RU" dirty="0"/>
              <a:t> </a:t>
            </a:r>
            <a:r>
              <a:rPr lang="ru-RU" dirty="0" err="1"/>
              <a:t>виявляються</a:t>
            </a:r>
            <a:r>
              <a:rPr lang="ru-RU" dirty="0"/>
              <a:t> складно.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4906" y="189781"/>
            <a:ext cx="5745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FFFF00"/>
                </a:solidFill>
              </a:rPr>
              <a:t>Рак </a:t>
            </a:r>
            <a:r>
              <a:rPr lang="ru-RU" dirty="0" err="1">
                <a:solidFill>
                  <a:srgbClr val="FFFF00"/>
                </a:solidFill>
              </a:rPr>
              <a:t>підшлункової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залози</a:t>
            </a:r>
            <a:r>
              <a:rPr lang="ru-RU" dirty="0">
                <a:solidFill>
                  <a:srgbClr val="FFFF00"/>
                </a:solidFill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45057" y="517586"/>
            <a:ext cx="600398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/>
              <a:t>Найбільш</a:t>
            </a:r>
            <a:r>
              <a:rPr lang="ru-RU" sz="1600" dirty="0"/>
              <a:t> частою </a:t>
            </a:r>
            <a:r>
              <a:rPr lang="ru-RU" sz="1600" dirty="0" err="1"/>
              <a:t>локалізацією</a:t>
            </a:r>
            <a:r>
              <a:rPr lang="ru-RU" sz="1600" dirty="0"/>
              <a:t> раку </a:t>
            </a:r>
            <a:r>
              <a:rPr lang="ru-RU" sz="1600" dirty="0" err="1"/>
              <a:t>підшлункової</a:t>
            </a:r>
            <a:r>
              <a:rPr lang="ru-RU" sz="1600" dirty="0"/>
              <a:t> </a:t>
            </a:r>
            <a:r>
              <a:rPr lang="ru-RU" sz="1600" dirty="0" err="1"/>
              <a:t>залози</a:t>
            </a:r>
            <a:r>
              <a:rPr lang="ru-RU" sz="1600" dirty="0"/>
              <a:t> є головка - в 50-60% </a:t>
            </a:r>
            <a:r>
              <a:rPr lang="ru-RU" sz="1600" dirty="0" err="1"/>
              <a:t>випадків</a:t>
            </a:r>
            <a:r>
              <a:rPr lang="ru-RU" sz="1600" dirty="0"/>
              <a:t>, </a:t>
            </a:r>
            <a:r>
              <a:rPr lang="ru-RU" sz="1600" dirty="0" err="1"/>
              <a:t>тотальне</a:t>
            </a:r>
            <a:r>
              <a:rPr lang="ru-RU" sz="1600" dirty="0"/>
              <a:t> </a:t>
            </a:r>
            <a:r>
              <a:rPr lang="ru-RU" sz="1600" dirty="0" err="1"/>
              <a:t>ураження</a:t>
            </a:r>
            <a:r>
              <a:rPr lang="ru-RU" sz="1600" dirty="0"/>
              <a:t> </a:t>
            </a:r>
            <a:r>
              <a:rPr lang="ru-RU" sz="1600" dirty="0" err="1"/>
              <a:t>підшлункової</a:t>
            </a:r>
            <a:r>
              <a:rPr lang="ru-RU" sz="1600" dirty="0"/>
              <a:t> </a:t>
            </a:r>
            <a:r>
              <a:rPr lang="ru-RU" sz="1600" dirty="0" err="1"/>
              <a:t>залози</a:t>
            </a:r>
            <a:r>
              <a:rPr lang="ru-RU" sz="1600" dirty="0"/>
              <a:t> </a:t>
            </a:r>
            <a:r>
              <a:rPr lang="ru-RU" sz="1600" dirty="0" err="1"/>
              <a:t>спостерігається</a:t>
            </a:r>
            <a:r>
              <a:rPr lang="ru-RU" sz="1600" dirty="0"/>
              <a:t> в 20-35% </a:t>
            </a:r>
            <a:r>
              <a:rPr lang="ru-RU" sz="1600" dirty="0" err="1"/>
              <a:t>випадків</a:t>
            </a:r>
            <a:r>
              <a:rPr lang="ru-RU" sz="1600" dirty="0"/>
              <a:t>, </a:t>
            </a:r>
            <a:r>
              <a:rPr lang="ru-RU" sz="1600" dirty="0" err="1"/>
              <a:t>тіло</a:t>
            </a:r>
            <a:r>
              <a:rPr lang="ru-RU" sz="1600" dirty="0"/>
              <a:t> </a:t>
            </a:r>
            <a:r>
              <a:rPr lang="ru-RU" sz="1600" dirty="0" err="1"/>
              <a:t>уражається</a:t>
            </a:r>
            <a:r>
              <a:rPr lang="ru-RU" sz="1600" dirty="0"/>
              <a:t> </a:t>
            </a:r>
            <a:r>
              <a:rPr lang="ru-RU" sz="1600" dirty="0" err="1"/>
              <a:t>приблизно</a:t>
            </a:r>
            <a:r>
              <a:rPr lang="ru-RU" sz="1600" dirty="0"/>
              <a:t> в 10%, </a:t>
            </a:r>
            <a:r>
              <a:rPr lang="ru-RU" sz="1600" dirty="0" err="1"/>
              <a:t>хвіст</a:t>
            </a:r>
            <a:r>
              <a:rPr lang="ru-RU" sz="1600" dirty="0"/>
              <a:t> - в 5-8%. </a:t>
            </a:r>
            <a:r>
              <a:rPr lang="ru-RU" sz="1600" dirty="0" err="1"/>
              <a:t>Аденокарцинома</a:t>
            </a:r>
            <a:r>
              <a:rPr lang="ru-RU" sz="1600" dirty="0"/>
              <a:t> </a:t>
            </a:r>
            <a:r>
              <a:rPr lang="ru-RU" sz="1600" dirty="0" err="1"/>
              <a:t>підшлункової</a:t>
            </a:r>
            <a:r>
              <a:rPr lang="ru-RU" sz="1600" dirty="0"/>
              <a:t> </a:t>
            </a:r>
            <a:r>
              <a:rPr lang="ru-RU" sz="1600" dirty="0" err="1"/>
              <a:t>залози</a:t>
            </a:r>
            <a:r>
              <a:rPr lang="ru-RU" sz="1600" dirty="0"/>
              <a:t> </a:t>
            </a:r>
            <a:r>
              <a:rPr lang="ru-RU" sz="1600" dirty="0" err="1"/>
              <a:t>зустрічається</a:t>
            </a:r>
            <a:r>
              <a:rPr lang="ru-RU" sz="1600" dirty="0"/>
              <a:t> в 80% </a:t>
            </a:r>
            <a:r>
              <a:rPr lang="ru-RU" sz="1600" dirty="0" err="1"/>
              <a:t>випадків</a:t>
            </a:r>
            <a:r>
              <a:rPr lang="ru-RU" sz="1600" dirty="0"/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35306" y="595223"/>
            <a:ext cx="545189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FFFF00"/>
                </a:solidFill>
              </a:rPr>
              <a:t>РГ -</a:t>
            </a:r>
            <a:r>
              <a:rPr lang="ru-RU" sz="1600" dirty="0"/>
              <a:t> 1. </a:t>
            </a:r>
            <a:r>
              <a:rPr lang="ru-RU" sz="1600" dirty="0" err="1"/>
              <a:t>Рентгеноскопія</a:t>
            </a:r>
            <a:r>
              <a:rPr lang="ru-RU" sz="1600" dirty="0"/>
              <a:t> (-</a:t>
            </a:r>
            <a:r>
              <a:rPr lang="ru-RU" sz="1600" dirty="0" err="1"/>
              <a:t>графія</a:t>
            </a:r>
            <a:r>
              <a:rPr lang="ru-RU" sz="1600" dirty="0"/>
              <a:t>) </a:t>
            </a:r>
            <a:r>
              <a:rPr lang="ru-RU" sz="1600" dirty="0" err="1"/>
              <a:t>шлунка</a:t>
            </a:r>
            <a:r>
              <a:rPr lang="ru-RU" sz="1600" dirty="0"/>
              <a:t> та </a:t>
            </a:r>
            <a:r>
              <a:rPr lang="ru-RU" sz="1600" dirty="0" err="1"/>
              <a:t>дванадцятипалої</a:t>
            </a:r>
            <a:r>
              <a:rPr lang="ru-RU" sz="1600" dirty="0"/>
              <a:t> кишки. При </a:t>
            </a:r>
            <a:r>
              <a:rPr lang="ru-RU" sz="1600" dirty="0" err="1"/>
              <a:t>цьому</a:t>
            </a:r>
            <a:r>
              <a:rPr lang="ru-RU" sz="1600" dirty="0"/>
              <a:t> </a:t>
            </a:r>
            <a:r>
              <a:rPr lang="ru-RU" sz="1600" dirty="0" err="1"/>
              <a:t>методі</a:t>
            </a:r>
            <a:r>
              <a:rPr lang="ru-RU" sz="1600" dirty="0"/>
              <a:t> </a:t>
            </a:r>
            <a:r>
              <a:rPr lang="ru-RU" sz="1600" dirty="0" err="1"/>
              <a:t>дослідження</a:t>
            </a:r>
            <a:r>
              <a:rPr lang="ru-RU" sz="1600" dirty="0"/>
              <a:t> </a:t>
            </a:r>
            <a:r>
              <a:rPr lang="ru-RU" sz="1600" dirty="0" err="1"/>
              <a:t>можуть</a:t>
            </a:r>
            <a:r>
              <a:rPr lang="ru-RU" sz="1600" dirty="0"/>
              <a:t> бути </a:t>
            </a:r>
            <a:r>
              <a:rPr lang="ru-RU" sz="1600" dirty="0" err="1"/>
              <a:t>виявлені</a:t>
            </a:r>
            <a:r>
              <a:rPr lang="ru-RU" sz="1600" dirty="0"/>
              <a:t> </a:t>
            </a:r>
            <a:r>
              <a:rPr lang="ru-RU" sz="1600" dirty="0" err="1"/>
              <a:t>різні</a:t>
            </a:r>
            <a:r>
              <a:rPr lang="ru-RU" sz="1600" dirty="0"/>
              <a:t> </a:t>
            </a:r>
            <a:r>
              <a:rPr lang="ru-RU" sz="1600" dirty="0" err="1"/>
              <a:t>деформації</a:t>
            </a:r>
            <a:r>
              <a:rPr lang="ru-RU" sz="1600" dirty="0"/>
              <a:t> </a:t>
            </a:r>
            <a:r>
              <a:rPr lang="ru-RU" sz="1600" dirty="0" err="1"/>
              <a:t>шлунка</a:t>
            </a:r>
            <a:r>
              <a:rPr lang="ru-RU" sz="1600" dirty="0"/>
              <a:t> і </a:t>
            </a:r>
            <a:r>
              <a:rPr lang="ru-RU" sz="1600" dirty="0" err="1"/>
              <a:t>дванадцятипалої</a:t>
            </a:r>
            <a:r>
              <a:rPr lang="ru-RU" sz="1600" dirty="0"/>
              <a:t> кишки, </a:t>
            </a:r>
            <a:r>
              <a:rPr lang="ru-RU" sz="1600" dirty="0" err="1"/>
              <a:t>обумовлені</a:t>
            </a:r>
            <a:r>
              <a:rPr lang="ru-RU" sz="1600" dirty="0"/>
              <a:t> </a:t>
            </a:r>
            <a:r>
              <a:rPr lang="ru-RU" sz="1600" dirty="0" err="1"/>
              <a:t>здавленням</a:t>
            </a:r>
            <a:r>
              <a:rPr lang="ru-RU" sz="1600" dirty="0"/>
              <a:t> </a:t>
            </a:r>
            <a:r>
              <a:rPr lang="ru-RU" sz="1600" dirty="0" err="1"/>
              <a:t>або</a:t>
            </a:r>
            <a:r>
              <a:rPr lang="ru-RU" sz="1600" dirty="0"/>
              <a:t> </a:t>
            </a:r>
            <a:r>
              <a:rPr lang="ru-RU" sz="1600" dirty="0" err="1"/>
              <a:t>проростанням</a:t>
            </a:r>
            <a:r>
              <a:rPr lang="ru-RU" sz="1600" dirty="0"/>
              <a:t> </a:t>
            </a:r>
            <a:r>
              <a:rPr lang="ru-RU" sz="1600" dirty="0" err="1"/>
              <a:t>їх</a:t>
            </a:r>
            <a:r>
              <a:rPr lang="ru-RU" sz="1600" dirty="0"/>
              <a:t> </a:t>
            </a:r>
            <a:r>
              <a:rPr lang="ru-RU" sz="1600" dirty="0" err="1"/>
              <a:t>пухлиною</a:t>
            </a:r>
            <a:r>
              <a:rPr lang="ru-RU" sz="1600" dirty="0"/>
              <a:t> </a:t>
            </a:r>
            <a:r>
              <a:rPr lang="ru-RU" sz="1600" dirty="0" err="1"/>
              <a:t>підшлункової</a:t>
            </a:r>
            <a:r>
              <a:rPr lang="ru-RU" sz="1600" dirty="0"/>
              <a:t> </a:t>
            </a:r>
            <a:r>
              <a:rPr lang="ru-RU" sz="1600" dirty="0" err="1"/>
              <a:t>залози</a:t>
            </a:r>
            <a:r>
              <a:rPr lang="ru-RU" sz="1600" dirty="0"/>
              <a:t>, </a:t>
            </a:r>
            <a:r>
              <a:rPr lang="ru-RU" sz="1600" dirty="0" err="1"/>
              <a:t>деформації</a:t>
            </a:r>
            <a:r>
              <a:rPr lang="ru-RU" sz="1600" dirty="0"/>
              <a:t> </a:t>
            </a:r>
            <a:r>
              <a:rPr lang="ru-RU" sz="1600" dirty="0" err="1"/>
              <a:t>слизової</a:t>
            </a:r>
            <a:r>
              <a:rPr lang="ru-RU" sz="1600" dirty="0"/>
              <a:t> </a:t>
            </a:r>
            <a:r>
              <a:rPr lang="ru-RU" sz="1600" dirty="0" err="1"/>
              <a:t>оболонки</a:t>
            </a:r>
            <a:r>
              <a:rPr lang="ru-RU" sz="1600" dirty="0"/>
              <a:t> і </a:t>
            </a:r>
            <a:r>
              <a:rPr lang="ru-RU" sz="1600" dirty="0" err="1"/>
              <a:t>порушення</a:t>
            </a:r>
            <a:r>
              <a:rPr lang="ru-RU" sz="1600" dirty="0"/>
              <a:t> моторики </a:t>
            </a:r>
            <a:r>
              <a:rPr lang="ru-RU" sz="1600" dirty="0" err="1"/>
              <a:t>дванадцятипалої</a:t>
            </a:r>
            <a:r>
              <a:rPr lang="ru-RU" sz="1600" dirty="0"/>
              <a:t> кишки.</a:t>
            </a:r>
          </a:p>
          <a:p>
            <a:endParaRPr lang="ru-RU" sz="1600" dirty="0"/>
          </a:p>
          <a:p>
            <a:r>
              <a:rPr lang="ru-RU" sz="1600" dirty="0"/>
              <a:t>2. </a:t>
            </a:r>
            <a:r>
              <a:rPr lang="ru-RU" sz="1600" dirty="0" err="1"/>
              <a:t>Релаксаційна</a:t>
            </a:r>
            <a:r>
              <a:rPr lang="ru-RU" sz="1600" dirty="0"/>
              <a:t> </a:t>
            </a:r>
            <a:r>
              <a:rPr lang="ru-RU" sz="1600" dirty="0" err="1"/>
              <a:t>дуоденографія</a:t>
            </a:r>
            <a:r>
              <a:rPr lang="ru-RU" sz="1600" dirty="0"/>
              <a:t>. За </a:t>
            </a:r>
            <a:r>
              <a:rPr lang="ru-RU" sz="1600" dirty="0" err="1"/>
              <a:t>допомогою</a:t>
            </a:r>
            <a:r>
              <a:rPr lang="ru-RU" sz="1600" dirty="0"/>
              <a:t> </a:t>
            </a:r>
            <a:r>
              <a:rPr lang="ru-RU" sz="1600" dirty="0" err="1"/>
              <a:t>цього</a:t>
            </a:r>
            <a:r>
              <a:rPr lang="ru-RU" sz="1600" dirty="0"/>
              <a:t> методу при </a:t>
            </a:r>
            <a:r>
              <a:rPr lang="ru-RU" sz="1600" dirty="0" err="1"/>
              <a:t>пухлині</a:t>
            </a:r>
            <a:r>
              <a:rPr lang="ru-RU" sz="1600" dirty="0"/>
              <a:t> головки </a:t>
            </a:r>
            <a:r>
              <a:rPr lang="ru-RU" sz="1600" dirty="0" err="1"/>
              <a:t>залози</a:t>
            </a:r>
            <a:r>
              <a:rPr lang="ru-RU" sz="1600" dirty="0"/>
              <a:t> </a:t>
            </a:r>
            <a:r>
              <a:rPr lang="ru-RU" sz="1600" dirty="0" err="1"/>
              <a:t>виявляються</a:t>
            </a:r>
            <a:r>
              <a:rPr lang="ru-RU" sz="1600" dirty="0"/>
              <a:t> </a:t>
            </a:r>
            <a:r>
              <a:rPr lang="ru-RU" sz="1600" dirty="0" err="1"/>
              <a:t>деформація</a:t>
            </a:r>
            <a:r>
              <a:rPr lang="ru-RU" sz="1600" dirty="0"/>
              <a:t> </a:t>
            </a:r>
            <a:r>
              <a:rPr lang="ru-RU" sz="1600" dirty="0" err="1"/>
              <a:t>воротаря</a:t>
            </a:r>
            <a:r>
              <a:rPr lang="ru-RU" sz="1600" dirty="0"/>
              <a:t> і </a:t>
            </a:r>
            <a:r>
              <a:rPr lang="ru-RU" sz="1600" dirty="0" err="1"/>
              <a:t>дванадцятипалої</a:t>
            </a:r>
            <a:r>
              <a:rPr lang="ru-RU" sz="1600" dirty="0"/>
              <a:t> кишки, </a:t>
            </a:r>
            <a:r>
              <a:rPr lang="ru-RU" sz="1600" dirty="0" err="1"/>
              <a:t>її</a:t>
            </a:r>
            <a:r>
              <a:rPr lang="ru-RU" sz="1600" dirty="0"/>
              <a:t> </a:t>
            </a:r>
            <a:r>
              <a:rPr lang="ru-RU" sz="1600" dirty="0" err="1"/>
              <a:t>зміщення</a:t>
            </a:r>
            <a:r>
              <a:rPr lang="ru-RU" sz="1600" dirty="0"/>
              <a:t> догори і вправо, </a:t>
            </a:r>
            <a:r>
              <a:rPr lang="ru-RU" sz="1600" dirty="0" err="1"/>
              <a:t>звуження</a:t>
            </a:r>
            <a:r>
              <a:rPr lang="ru-RU" sz="1600" dirty="0"/>
              <a:t> </a:t>
            </a:r>
            <a:r>
              <a:rPr lang="ru-RU" sz="1600" dirty="0" err="1"/>
              <a:t>просвіту</a:t>
            </a:r>
            <a:r>
              <a:rPr lang="ru-RU" sz="1600" dirty="0"/>
              <a:t>, </a:t>
            </a:r>
            <a:r>
              <a:rPr lang="ru-RU" sz="1600" dirty="0" err="1"/>
              <a:t>розширення</a:t>
            </a:r>
            <a:r>
              <a:rPr lang="ru-RU" sz="1600" dirty="0"/>
              <a:t> «</a:t>
            </a:r>
            <a:r>
              <a:rPr lang="ru-RU" sz="1600" dirty="0" err="1"/>
              <a:t>підкови</a:t>
            </a:r>
            <a:r>
              <a:rPr lang="ru-RU" sz="1600" dirty="0"/>
              <a:t>». При </a:t>
            </a:r>
            <a:r>
              <a:rPr lang="ru-RU" sz="1600" dirty="0" err="1"/>
              <a:t>пухлині</a:t>
            </a:r>
            <a:r>
              <a:rPr lang="ru-RU" sz="1600" dirty="0"/>
              <a:t> </a:t>
            </a:r>
            <a:r>
              <a:rPr lang="ru-RU" sz="1600" dirty="0" err="1"/>
              <a:t>тіла</a:t>
            </a:r>
            <a:r>
              <a:rPr lang="ru-RU" sz="1600" dirty="0"/>
              <a:t> </a:t>
            </a:r>
            <a:r>
              <a:rPr lang="ru-RU" sz="1600" dirty="0" err="1"/>
              <a:t>залози</a:t>
            </a:r>
            <a:r>
              <a:rPr lang="ru-RU" sz="1600" dirty="0"/>
              <a:t> </a:t>
            </a:r>
            <a:r>
              <a:rPr lang="ru-RU" sz="1600" dirty="0" err="1"/>
              <a:t>визначаються</a:t>
            </a:r>
            <a:r>
              <a:rPr lang="ru-RU" sz="1600" dirty="0"/>
              <a:t> </a:t>
            </a:r>
            <a:r>
              <a:rPr lang="ru-RU" sz="1600" dirty="0" err="1"/>
              <a:t>зміщення</a:t>
            </a:r>
            <a:r>
              <a:rPr lang="ru-RU" sz="1600" dirty="0"/>
              <a:t> </a:t>
            </a:r>
            <a:r>
              <a:rPr lang="ru-RU" sz="1600" dirty="0" err="1"/>
              <a:t>шлунка</a:t>
            </a:r>
            <a:r>
              <a:rPr lang="ru-RU" sz="1600" dirty="0"/>
              <a:t> </a:t>
            </a:r>
            <a:r>
              <a:rPr lang="ru-RU" sz="1600" dirty="0" err="1"/>
              <a:t>допереду</a:t>
            </a:r>
            <a:r>
              <a:rPr lang="ru-RU" sz="1600" dirty="0"/>
              <a:t> і </a:t>
            </a:r>
            <a:r>
              <a:rPr lang="ru-RU" sz="1600" dirty="0" err="1"/>
              <a:t>вліво</a:t>
            </a:r>
            <a:r>
              <a:rPr lang="ru-RU" sz="1600" dirty="0"/>
              <a:t>, дефект </a:t>
            </a:r>
            <a:r>
              <a:rPr lang="ru-RU" sz="1600" dirty="0" err="1"/>
              <a:t>наповнення</a:t>
            </a:r>
            <a:r>
              <a:rPr lang="ru-RU" sz="1600" dirty="0"/>
              <a:t> </a:t>
            </a:r>
            <a:r>
              <a:rPr lang="ru-RU" sz="1600" dirty="0" err="1"/>
              <a:t>внаслідок</a:t>
            </a:r>
            <a:r>
              <a:rPr lang="ru-RU" sz="1600" dirty="0"/>
              <a:t> </a:t>
            </a:r>
            <a:r>
              <a:rPr lang="ru-RU" sz="1600" dirty="0" err="1"/>
              <a:t>проростання</a:t>
            </a:r>
            <a:r>
              <a:rPr lang="ru-RU" sz="1600" dirty="0"/>
              <a:t> </a:t>
            </a:r>
            <a:r>
              <a:rPr lang="ru-RU" sz="1600" dirty="0" err="1"/>
              <a:t>стінки</a:t>
            </a:r>
            <a:r>
              <a:rPr lang="ru-RU" sz="1600" dirty="0"/>
              <a:t> </a:t>
            </a:r>
            <a:r>
              <a:rPr lang="ru-RU" sz="1600" dirty="0" err="1"/>
              <a:t>шлунка</a:t>
            </a:r>
            <a:r>
              <a:rPr lang="ru-RU" sz="1600" dirty="0"/>
              <a:t> </a:t>
            </a:r>
            <a:r>
              <a:rPr lang="ru-RU" sz="1600" dirty="0" err="1"/>
              <a:t>пухлиною</a:t>
            </a:r>
            <a:r>
              <a:rPr lang="ru-RU" sz="1600" dirty="0"/>
              <a:t>.</a:t>
            </a:r>
          </a:p>
          <a:p>
            <a:endParaRPr lang="ru-RU" sz="1600" dirty="0"/>
          </a:p>
          <a:p>
            <a:r>
              <a:rPr lang="ru-RU" sz="1600" dirty="0"/>
              <a:t>3. </a:t>
            </a:r>
            <a:r>
              <a:rPr lang="ru-RU" sz="1600" dirty="0" err="1"/>
              <a:t>Іригоскопія</a:t>
            </a:r>
            <a:r>
              <a:rPr lang="ru-RU" sz="1600" dirty="0"/>
              <a:t> (-</a:t>
            </a:r>
            <a:r>
              <a:rPr lang="ru-RU" sz="1600" dirty="0" err="1"/>
              <a:t>графія</a:t>
            </a:r>
            <a:r>
              <a:rPr lang="ru-RU" sz="1600" dirty="0"/>
              <a:t>) - </a:t>
            </a:r>
            <a:r>
              <a:rPr lang="ru-RU" sz="1600" dirty="0" err="1"/>
              <a:t>дозволяє</a:t>
            </a:r>
            <a:r>
              <a:rPr lang="ru-RU" sz="1600" dirty="0"/>
              <a:t> </a:t>
            </a:r>
            <a:r>
              <a:rPr lang="ru-RU" sz="1600" dirty="0" err="1"/>
              <a:t>виявити</a:t>
            </a:r>
            <a:r>
              <a:rPr lang="ru-RU" sz="1600" dirty="0"/>
              <a:t> </a:t>
            </a:r>
            <a:r>
              <a:rPr lang="ru-RU" sz="1600" dirty="0" err="1"/>
              <a:t>здавлення</a:t>
            </a:r>
            <a:r>
              <a:rPr lang="ru-RU" sz="1600" dirty="0"/>
              <a:t> </a:t>
            </a:r>
            <a:r>
              <a:rPr lang="ru-RU" sz="1600" dirty="0" err="1"/>
              <a:t>поперечної</a:t>
            </a:r>
            <a:r>
              <a:rPr lang="ru-RU" sz="1600" dirty="0"/>
              <a:t> </a:t>
            </a:r>
            <a:r>
              <a:rPr lang="ru-RU" sz="1600" dirty="0" err="1"/>
              <a:t>ободової</a:t>
            </a:r>
            <a:r>
              <a:rPr lang="ru-RU" sz="1600" dirty="0"/>
              <a:t> кишки, дефект </a:t>
            </a:r>
            <a:r>
              <a:rPr lang="ru-RU" sz="1600" dirty="0" err="1"/>
              <a:t>наповнення</a:t>
            </a:r>
            <a:r>
              <a:rPr lang="ru-RU" sz="1600" dirty="0"/>
              <a:t>, </a:t>
            </a:r>
            <a:r>
              <a:rPr lang="ru-RU" sz="1600" dirty="0" err="1"/>
              <a:t>обумовлений</a:t>
            </a:r>
            <a:r>
              <a:rPr lang="ru-RU" sz="1600" dirty="0"/>
              <a:t> </a:t>
            </a:r>
            <a:r>
              <a:rPr lang="ru-RU" sz="1600" dirty="0" err="1"/>
              <a:t>проростає</a:t>
            </a:r>
            <a:r>
              <a:rPr lang="ru-RU" sz="1600" dirty="0"/>
              <a:t> </a:t>
            </a:r>
            <a:r>
              <a:rPr lang="ru-RU" sz="1600" dirty="0" err="1"/>
              <a:t>пухлиною</a:t>
            </a:r>
            <a:r>
              <a:rPr lang="ru-RU" sz="1600" dirty="0"/>
              <a:t>.</a:t>
            </a:r>
          </a:p>
        </p:txBody>
      </p:sp>
      <p:pic>
        <p:nvPicPr>
          <p:cNvPr id="2050" name="Picture 2" descr="Рентгенограмма желудка при раке тела поджелудочной железы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6147" y="2113472"/>
            <a:ext cx="3266445" cy="4132054"/>
          </a:xfrm>
          <a:prstGeom prst="rect">
            <a:avLst/>
          </a:prstGeom>
          <a:noFill/>
        </p:spPr>
      </p:pic>
      <p:pic>
        <p:nvPicPr>
          <p:cNvPr id="2052" name="Picture 4" descr="Дуоденография при раке головки поджелудочной железы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81853" y="2116744"/>
            <a:ext cx="3010320" cy="47412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11451" y="197542"/>
            <a:ext cx="5745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FFFF00"/>
                </a:solidFill>
              </a:rPr>
              <a:t>Рак </a:t>
            </a:r>
            <a:r>
              <a:rPr lang="ru-RU" dirty="0" err="1">
                <a:solidFill>
                  <a:srgbClr val="FFFF00"/>
                </a:solidFill>
              </a:rPr>
              <a:t>підшлункової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залози</a:t>
            </a:r>
            <a:r>
              <a:rPr lang="ru-RU" dirty="0">
                <a:solidFill>
                  <a:srgbClr val="FFFF00"/>
                </a:solidFill>
              </a:rPr>
              <a:t>.</a:t>
            </a:r>
          </a:p>
        </p:txBody>
      </p:sp>
      <p:pic>
        <p:nvPicPr>
          <p:cNvPr id="3" name="Picture 4" descr="C:\Users\Дом\Desktop\работа Юля\медин\нов хвост и тело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07292" y="820864"/>
            <a:ext cx="4681168" cy="321888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6573328" y="4183811"/>
            <a:ext cx="45202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err="1"/>
              <a:t>Ехограма</a:t>
            </a:r>
            <a:r>
              <a:rPr lang="ru-RU" sz="1200" dirty="0"/>
              <a:t>. Рак </a:t>
            </a:r>
            <a:r>
              <a:rPr lang="ru-RU" sz="1200" dirty="0" err="1"/>
              <a:t>підшлункової</a:t>
            </a:r>
            <a:r>
              <a:rPr lang="ru-RU" sz="1200" dirty="0"/>
              <a:t> </a:t>
            </a:r>
            <a:r>
              <a:rPr lang="ru-RU" sz="1200" dirty="0" err="1"/>
              <a:t>залози</a:t>
            </a:r>
            <a:r>
              <a:rPr lang="ru-RU" sz="1200" dirty="0"/>
              <a:t>. </a:t>
            </a:r>
            <a:r>
              <a:rPr lang="ru-RU" sz="1200" dirty="0" err="1"/>
              <a:t>Хвіст</a:t>
            </a:r>
            <a:r>
              <a:rPr lang="ru-RU" sz="1200" dirty="0"/>
              <a:t> і </a:t>
            </a:r>
            <a:r>
              <a:rPr lang="ru-RU" sz="1200" dirty="0" err="1"/>
              <a:t>тіло</a:t>
            </a:r>
            <a:r>
              <a:rPr lang="ru-RU" sz="1200" dirty="0"/>
              <a:t> </a:t>
            </a:r>
            <a:r>
              <a:rPr lang="ru-RU" sz="1200" dirty="0" err="1"/>
              <a:t>підшлункової</a:t>
            </a:r>
            <a:r>
              <a:rPr lang="ru-RU" sz="1200" dirty="0"/>
              <a:t> </a:t>
            </a:r>
            <a:r>
              <a:rPr lang="ru-RU" sz="1200" dirty="0" err="1"/>
              <a:t>залози</a:t>
            </a:r>
            <a:r>
              <a:rPr lang="ru-RU" sz="1200" dirty="0"/>
              <a:t> сегментарно </a:t>
            </a:r>
            <a:r>
              <a:rPr lang="ru-RU" sz="1200" dirty="0" err="1"/>
              <a:t>збільшені</a:t>
            </a:r>
            <a:r>
              <a:rPr lang="ru-RU" sz="1200" dirty="0"/>
              <a:t> за </a:t>
            </a:r>
            <a:r>
              <a:rPr lang="ru-RU" sz="1200" dirty="0" err="1"/>
              <a:t>рахунок</a:t>
            </a:r>
            <a:r>
              <a:rPr lang="ru-RU" sz="1200" dirty="0"/>
              <a:t> </a:t>
            </a:r>
            <a:r>
              <a:rPr lang="ru-RU" sz="1200" dirty="0" err="1"/>
              <a:t>наявності</a:t>
            </a:r>
            <a:r>
              <a:rPr lang="ru-RU" sz="1200" dirty="0"/>
              <a:t> </a:t>
            </a:r>
            <a:r>
              <a:rPr lang="ru-RU" sz="1200" dirty="0" err="1"/>
              <a:t>новоутворення</a:t>
            </a:r>
            <a:endParaRPr lang="ru-RU" sz="1200" dirty="0"/>
          </a:p>
        </p:txBody>
      </p:sp>
      <p:sp>
        <p:nvSpPr>
          <p:cNvPr id="9" name="TextBox 8"/>
          <p:cNvSpPr txBox="1"/>
          <p:nvPr/>
        </p:nvSpPr>
        <p:spPr>
          <a:xfrm>
            <a:off x="500332" y="810883"/>
            <a:ext cx="460650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FFFF00"/>
                </a:solidFill>
              </a:rPr>
              <a:t>УЗД – </a:t>
            </a:r>
            <a:r>
              <a:rPr lang="ru-RU" dirty="0" err="1"/>
              <a:t>Дослідження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бути </a:t>
            </a:r>
            <a:r>
              <a:rPr lang="ru-RU" dirty="0" err="1"/>
              <a:t>ускладнено</a:t>
            </a:r>
            <a:r>
              <a:rPr lang="ru-RU" dirty="0"/>
              <a:t> через метеоризм.</a:t>
            </a:r>
          </a:p>
          <a:p>
            <a:r>
              <a:rPr lang="ru-RU" dirty="0"/>
              <a:t>При раку </a:t>
            </a:r>
            <a:r>
              <a:rPr lang="ru-RU" dirty="0" err="1"/>
              <a:t>підшлункової</a:t>
            </a:r>
            <a:r>
              <a:rPr lang="ru-RU" dirty="0"/>
              <a:t> </a:t>
            </a:r>
            <a:r>
              <a:rPr lang="ru-RU" dirty="0" err="1"/>
              <a:t>залози</a:t>
            </a:r>
            <a:r>
              <a:rPr lang="ru-RU" dirty="0"/>
              <a:t> на </a:t>
            </a:r>
            <a:r>
              <a:rPr lang="ru-RU" dirty="0" err="1"/>
              <a:t>сонограмі</a:t>
            </a:r>
            <a:r>
              <a:rPr lang="ru-RU" dirty="0"/>
              <a:t> </a:t>
            </a:r>
            <a:r>
              <a:rPr lang="ru-RU" dirty="0" err="1"/>
              <a:t>виявляється</a:t>
            </a:r>
            <a:r>
              <a:rPr lang="ru-RU" dirty="0"/>
              <a:t> </a:t>
            </a:r>
            <a:r>
              <a:rPr lang="ru-RU" dirty="0" err="1"/>
              <a:t>сегментарне</a:t>
            </a:r>
            <a:r>
              <a:rPr lang="ru-RU" dirty="0"/>
              <a:t> </a:t>
            </a:r>
            <a:r>
              <a:rPr lang="ru-RU" dirty="0" err="1"/>
              <a:t>збільшення</a:t>
            </a:r>
            <a:r>
              <a:rPr lang="ru-RU" dirty="0"/>
              <a:t> </a:t>
            </a:r>
            <a:r>
              <a:rPr lang="ru-RU" dirty="0" err="1"/>
              <a:t>розмірів</a:t>
            </a:r>
            <a:r>
              <a:rPr lang="ru-RU" dirty="0"/>
              <a:t> </a:t>
            </a:r>
            <a:r>
              <a:rPr lang="ru-RU" dirty="0" err="1"/>
              <a:t>залози</a:t>
            </a:r>
            <a:r>
              <a:rPr lang="ru-RU" dirty="0"/>
              <a:t> (94% </a:t>
            </a:r>
            <a:r>
              <a:rPr lang="ru-RU" dirty="0" err="1"/>
              <a:t>хворих</a:t>
            </a:r>
            <a:r>
              <a:rPr lang="ru-RU" dirty="0"/>
              <a:t>), </a:t>
            </a:r>
            <a:r>
              <a:rPr lang="ru-RU" dirty="0" err="1"/>
              <a:t>нечіткість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контурів</a:t>
            </a:r>
            <a:r>
              <a:rPr lang="ru-RU" dirty="0"/>
              <a:t>, </a:t>
            </a:r>
            <a:r>
              <a:rPr lang="ru-RU" dirty="0" err="1"/>
              <a:t>розширення</a:t>
            </a:r>
            <a:r>
              <a:rPr lang="ru-RU" dirty="0"/>
              <a:t> проток;</a:t>
            </a:r>
          </a:p>
          <a:p>
            <a:r>
              <a:rPr lang="ru-RU" dirty="0"/>
              <a:t>У </a:t>
            </a:r>
            <a:r>
              <a:rPr lang="ru-RU" dirty="0" err="1"/>
              <a:t>більшості</a:t>
            </a:r>
            <a:r>
              <a:rPr lang="ru-RU" dirty="0"/>
              <a:t> </a:t>
            </a:r>
            <a:r>
              <a:rPr lang="ru-RU" dirty="0" err="1"/>
              <a:t>випадків</a:t>
            </a:r>
            <a:r>
              <a:rPr lang="ru-RU" dirty="0"/>
              <a:t> </a:t>
            </a:r>
            <a:r>
              <a:rPr lang="ru-RU" dirty="0" err="1"/>
              <a:t>уражена</a:t>
            </a:r>
            <a:r>
              <a:rPr lang="ru-RU" dirty="0"/>
              <a:t> </a:t>
            </a:r>
            <a:r>
              <a:rPr lang="ru-RU" dirty="0" err="1"/>
              <a:t>ділянка</a:t>
            </a:r>
            <a:r>
              <a:rPr lang="ru-RU" dirty="0"/>
              <a:t> </a:t>
            </a:r>
            <a:r>
              <a:rPr lang="ru-RU" dirty="0" err="1"/>
              <a:t>характеризується</a:t>
            </a:r>
            <a:r>
              <a:rPr lang="ru-RU" dirty="0"/>
              <a:t> </a:t>
            </a:r>
            <a:r>
              <a:rPr lang="ru-RU" dirty="0" err="1"/>
              <a:t>зниженою</a:t>
            </a:r>
            <a:r>
              <a:rPr lang="ru-RU" dirty="0"/>
              <a:t> </a:t>
            </a:r>
            <a:r>
              <a:rPr lang="ru-RU" dirty="0" err="1"/>
              <a:t>ехогенності</a:t>
            </a:r>
            <a:r>
              <a:rPr lang="ru-RU" dirty="0"/>
              <a:t>, </a:t>
            </a:r>
            <a:r>
              <a:rPr lang="ru-RU" dirty="0" err="1"/>
              <a:t>рідше</a:t>
            </a:r>
            <a:r>
              <a:rPr lang="ru-RU" dirty="0"/>
              <a:t>, </a:t>
            </a:r>
            <a:r>
              <a:rPr lang="ru-RU" dirty="0" err="1"/>
              <a:t>ехогенність</a:t>
            </a:r>
            <a:r>
              <a:rPr lang="ru-RU" dirty="0"/>
              <a:t> </a:t>
            </a:r>
            <a:r>
              <a:rPr lang="ru-RU" dirty="0" err="1"/>
              <a:t>підвищена</a:t>
            </a:r>
            <a:r>
              <a:rPr lang="ru-RU" dirty="0"/>
              <a:t>;</a:t>
            </a:r>
          </a:p>
          <a:p>
            <a:r>
              <a:rPr lang="ru-RU" dirty="0" err="1"/>
              <a:t>паренхіма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бути гомогенною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містити</a:t>
            </a:r>
            <a:r>
              <a:rPr lang="ru-RU" dirty="0"/>
              <a:t> </a:t>
            </a:r>
            <a:r>
              <a:rPr lang="ru-RU" dirty="0" err="1"/>
              <a:t>гетерогенні</a:t>
            </a:r>
            <a:r>
              <a:rPr lang="ru-RU" dirty="0"/>
              <a:t> </a:t>
            </a:r>
            <a:r>
              <a:rPr lang="ru-RU" dirty="0" err="1"/>
              <a:t>ехоструктури</a:t>
            </a:r>
            <a:r>
              <a:rPr lang="ru-RU" dirty="0"/>
              <a:t>.</a:t>
            </a:r>
          </a:p>
          <a:p>
            <a:r>
              <a:rPr lang="ru-RU" dirty="0"/>
              <a:t>Через </a:t>
            </a:r>
            <a:r>
              <a:rPr lang="ru-RU" dirty="0" err="1"/>
              <a:t>поглинання</a:t>
            </a:r>
            <a:r>
              <a:rPr lang="ru-RU" dirty="0"/>
              <a:t> УЗ </a:t>
            </a:r>
            <a:r>
              <a:rPr lang="ru-RU" dirty="0" err="1"/>
              <a:t>пухлиною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зникати</a:t>
            </a:r>
            <a:r>
              <a:rPr lang="ru-RU" dirty="0"/>
              <a:t> </a:t>
            </a:r>
            <a:r>
              <a:rPr lang="ru-RU" dirty="0" err="1"/>
              <a:t>задня</a:t>
            </a:r>
            <a:r>
              <a:rPr lang="ru-RU" dirty="0"/>
              <a:t> межа </a:t>
            </a:r>
            <a:r>
              <a:rPr lang="ru-RU" dirty="0" err="1"/>
              <a:t>підшлункової</a:t>
            </a:r>
            <a:r>
              <a:rPr lang="ru-RU" dirty="0"/>
              <a:t> </a:t>
            </a:r>
            <a:r>
              <a:rPr lang="ru-RU" dirty="0" err="1"/>
              <a:t>залози</a:t>
            </a:r>
            <a:r>
              <a:rPr lang="ru-RU" dirty="0"/>
              <a:t>.</a:t>
            </a:r>
          </a:p>
          <a:p>
            <a:r>
              <a:rPr lang="ru-RU" dirty="0" err="1"/>
              <a:t>Визначаються</a:t>
            </a:r>
            <a:r>
              <a:rPr lang="ru-RU" dirty="0"/>
              <a:t> </a:t>
            </a:r>
            <a:r>
              <a:rPr lang="ru-RU" dirty="0" err="1"/>
              <a:t>симптоми</a:t>
            </a:r>
            <a:r>
              <a:rPr lang="ru-RU" dirty="0"/>
              <a:t> </a:t>
            </a:r>
            <a:r>
              <a:rPr lang="ru-RU" dirty="0" err="1"/>
              <a:t>біліарної</a:t>
            </a:r>
            <a:r>
              <a:rPr lang="ru-RU" dirty="0"/>
              <a:t> </a:t>
            </a:r>
            <a:r>
              <a:rPr lang="ru-RU" dirty="0" err="1"/>
              <a:t>гіпертензії</a:t>
            </a:r>
            <a:r>
              <a:rPr lang="ru-RU" dirty="0"/>
              <a:t> - </a:t>
            </a:r>
            <a:r>
              <a:rPr lang="ru-RU" dirty="0" err="1"/>
              <a:t>розширення</a:t>
            </a:r>
            <a:r>
              <a:rPr lang="ru-RU" dirty="0"/>
              <a:t> </a:t>
            </a:r>
            <a:r>
              <a:rPr lang="ru-RU" dirty="0" err="1"/>
              <a:t>внутрішньопечінкових</a:t>
            </a:r>
            <a:r>
              <a:rPr lang="ru-RU" dirty="0"/>
              <a:t> і </a:t>
            </a:r>
            <a:r>
              <a:rPr lang="ru-RU" dirty="0" err="1"/>
              <a:t>загальної</a:t>
            </a:r>
            <a:r>
              <a:rPr lang="ru-RU" dirty="0"/>
              <a:t> </a:t>
            </a:r>
            <a:r>
              <a:rPr lang="ru-RU" dirty="0" err="1"/>
              <a:t>жовчної</a:t>
            </a:r>
            <a:r>
              <a:rPr lang="ru-RU" dirty="0"/>
              <a:t> протоки, </a:t>
            </a:r>
            <a:r>
              <a:rPr lang="ru-RU" dirty="0" err="1"/>
              <a:t>збільшення</a:t>
            </a:r>
            <a:r>
              <a:rPr lang="ru-RU" dirty="0"/>
              <a:t> </a:t>
            </a:r>
            <a:r>
              <a:rPr lang="ru-RU" dirty="0" err="1"/>
              <a:t>жовчного</a:t>
            </a:r>
            <a:r>
              <a:rPr lang="ru-RU" dirty="0"/>
              <a:t> </a:t>
            </a:r>
            <a:r>
              <a:rPr lang="ru-RU" dirty="0" err="1"/>
              <a:t>міхура</a:t>
            </a:r>
            <a:r>
              <a:rPr lang="ru-RU" dirty="0"/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34974" y="4917057"/>
            <a:ext cx="577107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FFFF00"/>
                </a:solidFill>
              </a:rPr>
              <a:t>•  </a:t>
            </a:r>
            <a:r>
              <a:rPr lang="ru-RU" sz="1600" dirty="0" err="1">
                <a:solidFill>
                  <a:srgbClr val="FFFF00"/>
                </a:solidFill>
              </a:rPr>
              <a:t>Пухлина</a:t>
            </a:r>
            <a:r>
              <a:rPr lang="ru-RU" sz="1600" dirty="0">
                <a:solidFill>
                  <a:srgbClr val="FFFF00"/>
                </a:solidFill>
              </a:rPr>
              <a:t> головки </a:t>
            </a:r>
            <a:r>
              <a:rPr lang="ru-RU" sz="1600" dirty="0" err="1">
                <a:solidFill>
                  <a:srgbClr val="FFFF00"/>
                </a:solidFill>
              </a:rPr>
              <a:t>підшлункової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залози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розташована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праворуч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від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лівої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межі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верхньої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брижової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вени</a:t>
            </a:r>
            <a:r>
              <a:rPr lang="ru-RU" sz="1600" dirty="0">
                <a:solidFill>
                  <a:srgbClr val="FFFF00"/>
                </a:solidFill>
              </a:rPr>
              <a:t>.</a:t>
            </a:r>
          </a:p>
          <a:p>
            <a:r>
              <a:rPr lang="ru-RU" sz="1600" dirty="0">
                <a:solidFill>
                  <a:srgbClr val="FFFF00"/>
                </a:solidFill>
              </a:rPr>
              <a:t>** </a:t>
            </a:r>
            <a:r>
              <a:rPr lang="ru-RU" sz="1600" dirty="0" err="1">
                <a:solidFill>
                  <a:srgbClr val="FFFF00"/>
                </a:solidFill>
              </a:rPr>
              <a:t>Пухлина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тіла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підшлункової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залози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розташована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між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лівою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межею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верхньої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брижової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вени</a:t>
            </a:r>
            <a:r>
              <a:rPr lang="ru-RU" sz="1600" dirty="0">
                <a:solidFill>
                  <a:srgbClr val="FFFF00"/>
                </a:solidFill>
              </a:rPr>
              <a:t> і </a:t>
            </a:r>
            <a:r>
              <a:rPr lang="ru-RU" sz="1600" dirty="0" err="1">
                <a:solidFill>
                  <a:srgbClr val="FFFF00"/>
                </a:solidFill>
              </a:rPr>
              <a:t>лівою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межею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аорти</a:t>
            </a:r>
            <a:r>
              <a:rPr lang="ru-RU" sz="1600" dirty="0">
                <a:solidFill>
                  <a:srgbClr val="FFFF00"/>
                </a:solidFill>
              </a:rPr>
              <a:t>.</a:t>
            </a:r>
          </a:p>
          <a:p>
            <a:r>
              <a:rPr lang="ru-RU" sz="1600" dirty="0">
                <a:solidFill>
                  <a:srgbClr val="FFFF00"/>
                </a:solidFill>
              </a:rPr>
              <a:t>*** </a:t>
            </a:r>
            <a:r>
              <a:rPr lang="ru-RU" sz="1600" dirty="0" err="1">
                <a:solidFill>
                  <a:srgbClr val="FFFF00"/>
                </a:solidFill>
              </a:rPr>
              <a:t>Пухлина</a:t>
            </a:r>
            <a:r>
              <a:rPr lang="ru-RU" sz="1600" dirty="0">
                <a:solidFill>
                  <a:srgbClr val="FFFF00"/>
                </a:solidFill>
              </a:rPr>
              <a:t> хвоста </a:t>
            </a:r>
            <a:r>
              <a:rPr lang="ru-RU" sz="1600" dirty="0" err="1">
                <a:solidFill>
                  <a:srgbClr val="FFFF00"/>
                </a:solidFill>
              </a:rPr>
              <a:t>підшлункової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залози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лежить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між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лівою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межею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аорти</a:t>
            </a:r>
            <a:r>
              <a:rPr lang="ru-RU" sz="1600" dirty="0">
                <a:solidFill>
                  <a:srgbClr val="FFFF00"/>
                </a:solidFill>
              </a:rPr>
              <a:t> і воротами </a:t>
            </a:r>
            <a:r>
              <a:rPr lang="ru-RU" sz="1600" dirty="0" err="1">
                <a:solidFill>
                  <a:srgbClr val="FFFF00"/>
                </a:solidFill>
              </a:rPr>
              <a:t>селезінки</a:t>
            </a:r>
            <a:r>
              <a:rPr lang="ru-RU" sz="1600" dirty="0">
                <a:solidFill>
                  <a:srgbClr val="FFFF00"/>
                </a:solidFill>
              </a:rPr>
              <a:t>.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Зачем при заболеваниях поджелудочной железы назначают МРТ?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47750" y="3700013"/>
            <a:ext cx="4761482" cy="2481097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6659594" y="6202393"/>
            <a:ext cx="57796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Рак головки </a:t>
            </a:r>
            <a:r>
              <a:rPr lang="ru-RU" sz="1400" dirty="0" err="1"/>
              <a:t>підшлункової</a:t>
            </a:r>
            <a:r>
              <a:rPr lang="ru-RU" sz="1400" dirty="0"/>
              <a:t> </a:t>
            </a:r>
            <a:r>
              <a:rPr lang="ru-RU" sz="1400" dirty="0" err="1"/>
              <a:t>залози</a:t>
            </a:r>
            <a:r>
              <a:rPr lang="ru-RU" sz="1400" dirty="0"/>
              <a:t>.</a:t>
            </a:r>
          </a:p>
        </p:txBody>
      </p:sp>
      <p:pic>
        <p:nvPicPr>
          <p:cNvPr id="4" name="Picture 2" descr="C:\Users\Дом\Desktop\работа Юля\медин\рак головки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30893" y="238556"/>
            <a:ext cx="5633613" cy="210292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874589" y="2398143"/>
            <a:ext cx="560716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КТ. Рак головки </a:t>
            </a:r>
            <a:r>
              <a:rPr lang="ru-RU" sz="1400" dirty="0" err="1"/>
              <a:t>підшлункової</a:t>
            </a:r>
            <a:r>
              <a:rPr lang="ru-RU" sz="1400" dirty="0"/>
              <a:t> </a:t>
            </a:r>
            <a:r>
              <a:rPr lang="ru-RU" sz="1400" dirty="0" err="1"/>
              <a:t>залози</a:t>
            </a:r>
            <a:r>
              <a:rPr lang="ru-RU" sz="1400" dirty="0"/>
              <a:t>: а - до </a:t>
            </a:r>
            <a:r>
              <a:rPr lang="ru-RU" sz="1400" dirty="0" err="1"/>
              <a:t>контрастування</a:t>
            </a:r>
            <a:r>
              <a:rPr lang="ru-RU" sz="1400" dirty="0"/>
              <a:t> </a:t>
            </a:r>
            <a:r>
              <a:rPr lang="ru-RU" sz="1400" dirty="0" err="1"/>
              <a:t>визначається</a:t>
            </a:r>
            <a:r>
              <a:rPr lang="ru-RU" sz="1400" dirty="0"/>
              <a:t> </a:t>
            </a:r>
            <a:r>
              <a:rPr lang="ru-RU" sz="1400" dirty="0" err="1"/>
              <a:t>збільшення</a:t>
            </a:r>
            <a:r>
              <a:rPr lang="ru-RU" sz="1400" dirty="0"/>
              <a:t> </a:t>
            </a:r>
            <a:r>
              <a:rPr lang="ru-RU" sz="1400" dirty="0" err="1"/>
              <a:t>розмірів</a:t>
            </a:r>
            <a:r>
              <a:rPr lang="ru-RU" sz="1400" dirty="0"/>
              <a:t> </a:t>
            </a:r>
            <a:r>
              <a:rPr lang="ru-RU" sz="1400" dirty="0" err="1"/>
              <a:t>голівки</a:t>
            </a:r>
            <a:r>
              <a:rPr lang="ru-RU" sz="1400" dirty="0"/>
              <a:t> </a:t>
            </a:r>
            <a:r>
              <a:rPr lang="ru-RU" sz="1400" dirty="0" err="1"/>
              <a:t>залози</a:t>
            </a:r>
            <a:r>
              <a:rPr lang="ru-RU" sz="1400" dirty="0"/>
              <a:t> (</a:t>
            </a:r>
            <a:r>
              <a:rPr lang="ru-RU" sz="1400" dirty="0" err="1"/>
              <a:t>стрілка</a:t>
            </a:r>
            <a:r>
              <a:rPr lang="ru-RU" sz="1400" dirty="0"/>
              <a:t>); б - </a:t>
            </a:r>
            <a:r>
              <a:rPr lang="ru-RU" sz="1400" dirty="0" err="1"/>
              <a:t>після</a:t>
            </a:r>
            <a:r>
              <a:rPr lang="ru-RU" sz="1400" dirty="0"/>
              <a:t> </a:t>
            </a:r>
            <a:r>
              <a:rPr lang="ru-RU" sz="1400" dirty="0" err="1"/>
              <a:t>контрастування</a:t>
            </a:r>
            <a:r>
              <a:rPr lang="ru-RU" sz="1400" dirty="0"/>
              <a:t> на </a:t>
            </a:r>
            <a:r>
              <a:rPr lang="ru-RU" sz="1400" dirty="0" err="1"/>
              <a:t>тлі</a:t>
            </a:r>
            <a:r>
              <a:rPr lang="ru-RU" sz="1400" dirty="0"/>
              <a:t> </a:t>
            </a:r>
            <a:r>
              <a:rPr lang="ru-RU" sz="1400" dirty="0" err="1"/>
              <a:t>більш</a:t>
            </a:r>
            <a:r>
              <a:rPr lang="ru-RU" sz="1400" dirty="0"/>
              <a:t> </a:t>
            </a:r>
            <a:r>
              <a:rPr lang="ru-RU" sz="1400" dirty="0" err="1"/>
              <a:t>щільної</a:t>
            </a:r>
            <a:r>
              <a:rPr lang="ru-RU" sz="1400" dirty="0"/>
              <a:t> </a:t>
            </a:r>
            <a:r>
              <a:rPr lang="ru-RU" sz="1400" dirty="0" err="1"/>
              <a:t>нормальної</a:t>
            </a:r>
            <a:r>
              <a:rPr lang="ru-RU" sz="1400" dirty="0"/>
              <a:t> </a:t>
            </a:r>
            <a:r>
              <a:rPr lang="ru-RU" sz="1400" dirty="0" err="1"/>
              <a:t>паренхіми</a:t>
            </a:r>
            <a:r>
              <a:rPr lang="ru-RU" sz="1400" dirty="0"/>
              <a:t> </a:t>
            </a:r>
            <a:r>
              <a:rPr lang="ru-RU" sz="1400" dirty="0" err="1"/>
              <a:t>залози</a:t>
            </a:r>
            <a:r>
              <a:rPr lang="ru-RU" sz="1400" dirty="0"/>
              <a:t> стало </a:t>
            </a:r>
            <a:r>
              <a:rPr lang="ru-RU" sz="1400" dirty="0" err="1"/>
              <a:t>помітним</a:t>
            </a:r>
            <a:r>
              <a:rPr lang="ru-RU" sz="1400" dirty="0"/>
              <a:t> </a:t>
            </a:r>
            <a:r>
              <a:rPr lang="ru-RU" sz="1400" dirty="0" err="1"/>
              <a:t>гіподенсне</a:t>
            </a:r>
            <a:r>
              <a:rPr lang="ru-RU" sz="1400" dirty="0"/>
              <a:t> </a:t>
            </a:r>
            <a:r>
              <a:rPr lang="ru-RU" sz="1400" dirty="0" err="1"/>
              <a:t>утворення</a:t>
            </a:r>
            <a:r>
              <a:rPr lang="ru-RU" sz="1400" dirty="0"/>
              <a:t> (</a:t>
            </a:r>
            <a:r>
              <a:rPr lang="ru-RU" sz="1400" dirty="0" err="1"/>
              <a:t>стрілка</a:t>
            </a:r>
            <a:r>
              <a:rPr lang="ru-RU" sz="1400" dirty="0"/>
              <a:t>), </a:t>
            </a:r>
            <a:r>
              <a:rPr lang="ru-RU" sz="1400" dirty="0" err="1"/>
              <a:t>що</a:t>
            </a:r>
            <a:r>
              <a:rPr lang="ru-RU" sz="1400" dirty="0"/>
              <a:t> </a:t>
            </a:r>
            <a:r>
              <a:rPr lang="ru-RU" sz="1400" dirty="0" err="1"/>
              <a:t>представляє</a:t>
            </a:r>
            <a:r>
              <a:rPr lang="ru-RU" sz="1400" dirty="0"/>
              <a:t> собою </a:t>
            </a:r>
            <a:r>
              <a:rPr lang="ru-RU" sz="1400" dirty="0" err="1"/>
              <a:t>пухлина</a:t>
            </a:r>
            <a:endParaRPr lang="ru-RU" sz="1400" dirty="0"/>
          </a:p>
        </p:txBody>
      </p:sp>
      <p:pic>
        <p:nvPicPr>
          <p:cNvPr id="6" name="Picture 3" descr="C:\Users\Дом\Desktop\работа Юля\медин\рак гол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472" y="4130919"/>
            <a:ext cx="4595188" cy="1643074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556312" y="5681504"/>
            <a:ext cx="463238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Рак головки </a:t>
            </a:r>
            <a:r>
              <a:rPr lang="ru-RU" sz="1400" dirty="0" err="1"/>
              <a:t>підшлункової</a:t>
            </a:r>
            <a:r>
              <a:rPr lang="ru-RU" sz="1400" dirty="0"/>
              <a:t> </a:t>
            </a:r>
            <a:r>
              <a:rPr lang="ru-RU" sz="1400" dirty="0" err="1"/>
              <a:t>залози</a:t>
            </a:r>
            <a:r>
              <a:rPr lang="ru-RU" sz="1400" dirty="0"/>
              <a:t> (</a:t>
            </a:r>
            <a:r>
              <a:rPr lang="ru-RU" sz="1400" dirty="0" err="1"/>
              <a:t>стрілки</a:t>
            </a:r>
            <a:r>
              <a:rPr lang="ru-RU" sz="1400" dirty="0"/>
              <a:t>): а) </a:t>
            </a:r>
            <a:r>
              <a:rPr lang="ru-RU" sz="1400" dirty="0" err="1"/>
              <a:t>комп'ютерна</a:t>
            </a:r>
            <a:r>
              <a:rPr lang="ru-RU" sz="1400" dirty="0"/>
              <a:t> </a:t>
            </a:r>
            <a:r>
              <a:rPr lang="ru-RU" sz="1400" dirty="0" err="1"/>
              <a:t>томограма</a:t>
            </a:r>
            <a:r>
              <a:rPr lang="ru-RU" sz="1400" dirty="0"/>
              <a:t> з </a:t>
            </a:r>
            <a:r>
              <a:rPr lang="ru-RU" sz="1400" dirty="0" err="1"/>
              <a:t>контрастним</a:t>
            </a:r>
            <a:r>
              <a:rPr lang="ru-RU" sz="1400" dirty="0"/>
              <a:t> </a:t>
            </a:r>
            <a:r>
              <a:rPr lang="ru-RU" sz="1400" dirty="0" err="1"/>
              <a:t>посиленням</a:t>
            </a:r>
            <a:r>
              <a:rPr lang="ru-RU" sz="1400" dirty="0"/>
              <a:t>; б) МР-</a:t>
            </a:r>
            <a:r>
              <a:rPr lang="ru-RU" sz="1400" dirty="0" err="1"/>
              <a:t>томограма</a:t>
            </a:r>
            <a:endParaRPr lang="ru-RU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129396" y="379562"/>
            <a:ext cx="560717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КТ и МРТ - </a:t>
            </a:r>
            <a:r>
              <a:rPr lang="ru-RU" dirty="0" err="1"/>
              <a:t>виявляються</a:t>
            </a:r>
            <a:r>
              <a:rPr lang="ru-RU" dirty="0"/>
              <a:t> </a:t>
            </a:r>
            <a:r>
              <a:rPr lang="ru-RU" dirty="0" err="1"/>
              <a:t>збільшення</a:t>
            </a:r>
            <a:r>
              <a:rPr lang="ru-RU" dirty="0"/>
              <a:t> </a:t>
            </a:r>
            <a:r>
              <a:rPr lang="ru-RU" dirty="0" err="1"/>
              <a:t>розмірів</a:t>
            </a:r>
            <a:r>
              <a:rPr lang="ru-RU" dirty="0"/>
              <a:t> і </a:t>
            </a:r>
            <a:r>
              <a:rPr lang="ru-RU" dirty="0" err="1"/>
              <a:t>неоднорідності</a:t>
            </a:r>
            <a:r>
              <a:rPr lang="ru-RU" dirty="0"/>
              <a:t> </a:t>
            </a:r>
            <a:r>
              <a:rPr lang="ru-RU" dirty="0" err="1"/>
              <a:t>залози</a:t>
            </a:r>
            <a:r>
              <a:rPr lang="ru-RU" dirty="0"/>
              <a:t>, </a:t>
            </a:r>
            <a:r>
              <a:rPr lang="ru-RU" dirty="0" err="1"/>
              <a:t>пухлина</a:t>
            </a:r>
            <a:r>
              <a:rPr lang="ru-RU" dirty="0"/>
              <a:t> з </a:t>
            </a:r>
            <a:r>
              <a:rPr lang="ru-RU" dirty="0" err="1"/>
              <a:t>нерівними</a:t>
            </a:r>
            <a:r>
              <a:rPr lang="ru-RU" dirty="0"/>
              <a:t> і </a:t>
            </a:r>
            <a:r>
              <a:rPr lang="ru-RU" dirty="0" err="1"/>
              <a:t>нечіткими</a:t>
            </a:r>
            <a:r>
              <a:rPr lang="ru-RU" dirty="0"/>
              <a:t> контурами, </a:t>
            </a:r>
            <a:r>
              <a:rPr lang="ru-RU" dirty="0" err="1"/>
              <a:t>визначається</a:t>
            </a:r>
            <a:r>
              <a:rPr lang="ru-RU" dirty="0"/>
              <a:t> </a:t>
            </a:r>
            <a:r>
              <a:rPr lang="ru-RU" dirty="0" err="1"/>
              <a:t>втрата</a:t>
            </a:r>
            <a:r>
              <a:rPr lang="ru-RU" dirty="0"/>
              <a:t> </a:t>
            </a:r>
            <a:r>
              <a:rPr lang="ru-RU" dirty="0" err="1"/>
              <a:t>диференціації</a:t>
            </a:r>
            <a:r>
              <a:rPr lang="ru-RU" dirty="0"/>
              <a:t> </a:t>
            </a:r>
            <a:r>
              <a:rPr lang="ru-RU" dirty="0" err="1"/>
              <a:t>парапанкреатичної</a:t>
            </a:r>
            <a:r>
              <a:rPr lang="ru-RU" dirty="0"/>
              <a:t> </a:t>
            </a:r>
            <a:r>
              <a:rPr lang="ru-RU" dirty="0" err="1"/>
              <a:t>клітковини</a:t>
            </a:r>
            <a:r>
              <a:rPr lang="ru-RU" dirty="0"/>
              <a:t>. </a:t>
            </a:r>
            <a:r>
              <a:rPr lang="ru-RU" dirty="0" err="1"/>
              <a:t>Приблизно</a:t>
            </a:r>
            <a:r>
              <a:rPr lang="ru-RU" dirty="0"/>
              <a:t> у 90% </a:t>
            </a:r>
            <a:r>
              <a:rPr lang="ru-RU" dirty="0" err="1"/>
              <a:t>хворих</a:t>
            </a:r>
            <a:r>
              <a:rPr lang="ru-RU" dirty="0"/>
              <a:t> КТ </a:t>
            </a:r>
            <a:r>
              <a:rPr lang="ru-RU" dirty="0" err="1"/>
              <a:t>виявляється</a:t>
            </a:r>
            <a:r>
              <a:rPr lang="ru-RU" dirty="0"/>
              <a:t> непряма </a:t>
            </a:r>
            <a:r>
              <a:rPr lang="ru-RU" dirty="0" err="1"/>
              <a:t>ознака</a:t>
            </a:r>
            <a:r>
              <a:rPr lang="ru-RU" dirty="0"/>
              <a:t> раку </a:t>
            </a:r>
            <a:r>
              <a:rPr lang="ru-RU" dirty="0" err="1"/>
              <a:t>підшлункової</a:t>
            </a:r>
            <a:r>
              <a:rPr lang="ru-RU" dirty="0"/>
              <a:t> </a:t>
            </a:r>
            <a:r>
              <a:rPr lang="ru-RU" dirty="0" err="1"/>
              <a:t>залози</a:t>
            </a:r>
            <a:r>
              <a:rPr lang="ru-RU" dirty="0"/>
              <a:t> - </a:t>
            </a:r>
            <a:r>
              <a:rPr lang="ru-RU" dirty="0" err="1"/>
              <a:t>розширення</a:t>
            </a:r>
            <a:r>
              <a:rPr lang="ru-RU" dirty="0"/>
              <a:t> </a:t>
            </a:r>
            <a:r>
              <a:rPr lang="ru-RU" dirty="0" err="1"/>
              <a:t>жовчних</a:t>
            </a:r>
            <a:r>
              <a:rPr lang="ru-RU" dirty="0"/>
              <a:t> проток при </a:t>
            </a:r>
            <a:r>
              <a:rPr lang="ru-RU" dirty="0" err="1"/>
              <a:t>механічній</a:t>
            </a:r>
            <a:r>
              <a:rPr lang="ru-RU" dirty="0"/>
              <a:t> </a:t>
            </a:r>
            <a:r>
              <a:rPr lang="ru-RU" dirty="0" err="1"/>
              <a:t>жовтяниці</a:t>
            </a:r>
            <a:r>
              <a:rPr lang="ru-RU" dirty="0"/>
              <a:t>. </a:t>
            </a:r>
            <a:r>
              <a:rPr lang="ru-RU" dirty="0" err="1"/>
              <a:t>Метастази</a:t>
            </a:r>
            <a:r>
              <a:rPr lang="ru-RU" dirty="0"/>
              <a:t> в </a:t>
            </a:r>
            <a:r>
              <a:rPr lang="ru-RU" dirty="0" err="1"/>
              <a:t>лімфовузли</a:t>
            </a:r>
            <a:r>
              <a:rPr lang="ru-RU" dirty="0"/>
              <a:t>, і </a:t>
            </a:r>
            <a:r>
              <a:rPr lang="ru-RU" dirty="0" err="1"/>
              <a:t>печінку</a:t>
            </a:r>
            <a:r>
              <a:rPr lang="ru-RU" dirty="0"/>
              <a:t>.</a:t>
            </a:r>
          </a:p>
          <a:p>
            <a:r>
              <a:rPr lang="ru-RU" dirty="0"/>
              <a:t>При контрастному </a:t>
            </a:r>
            <a:r>
              <a:rPr lang="ru-RU" dirty="0" err="1"/>
              <a:t>болюсному</a:t>
            </a:r>
            <a:r>
              <a:rPr lang="ru-RU" dirty="0"/>
              <a:t> </a:t>
            </a:r>
            <a:r>
              <a:rPr lang="ru-RU" dirty="0" err="1"/>
              <a:t>посиленні</a:t>
            </a:r>
            <a:r>
              <a:rPr lang="ru-RU" dirty="0"/>
              <a:t> нормальна </a:t>
            </a:r>
            <a:r>
              <a:rPr lang="ru-RU" dirty="0" err="1"/>
              <a:t>паренхіма</a:t>
            </a:r>
            <a:r>
              <a:rPr lang="ru-RU" dirty="0"/>
              <a:t> ПЖЖ </a:t>
            </a:r>
            <a:r>
              <a:rPr lang="ru-RU" dirty="0" err="1"/>
              <a:t>значно</a:t>
            </a:r>
            <a:r>
              <a:rPr lang="ru-RU" dirty="0"/>
              <a:t> </a:t>
            </a:r>
            <a:r>
              <a:rPr lang="ru-RU" dirty="0" err="1"/>
              <a:t>сильніше</a:t>
            </a:r>
            <a:r>
              <a:rPr lang="ru-RU" dirty="0"/>
              <a:t> </a:t>
            </a:r>
            <a:r>
              <a:rPr lang="ru-RU" dirty="0" err="1"/>
              <a:t>накопичує</a:t>
            </a:r>
            <a:r>
              <a:rPr lang="ru-RU" dirty="0"/>
              <a:t> контраст (в </a:t>
            </a:r>
            <a:r>
              <a:rPr lang="ru-RU" dirty="0" err="1"/>
              <a:t>панкреатичну</a:t>
            </a:r>
            <a:r>
              <a:rPr lang="ru-RU" dirty="0"/>
              <a:t> фазу </a:t>
            </a:r>
            <a:r>
              <a:rPr lang="ru-RU" dirty="0" err="1"/>
              <a:t>різниця</a:t>
            </a:r>
            <a:r>
              <a:rPr lang="ru-RU" dirty="0"/>
              <a:t> становить 10-100 ЄП).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6762" y="0"/>
            <a:ext cx="4546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FFFF00"/>
                </a:solidFill>
              </a:rPr>
              <a:t>Рак </a:t>
            </a:r>
            <a:r>
              <a:rPr lang="ru-RU" dirty="0" err="1">
                <a:solidFill>
                  <a:srgbClr val="FFFF00"/>
                </a:solidFill>
              </a:rPr>
              <a:t>підшлункової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залози</a:t>
            </a:r>
            <a:r>
              <a:rPr lang="ru-RU" dirty="0">
                <a:solidFill>
                  <a:srgbClr val="FFFF00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703F348-1CF5-4847-B642-C8787E5FC2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958" y="668665"/>
            <a:ext cx="9377494" cy="3485692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3DC8634-FE9E-4FEE-B9F0-0D3B5EE23A6C}"/>
              </a:ext>
            </a:extLst>
          </p:cNvPr>
          <p:cNvSpPr/>
          <p:nvPr/>
        </p:nvSpPr>
        <p:spPr>
          <a:xfrm>
            <a:off x="2147582" y="83890"/>
            <a:ext cx="87664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err="1">
                <a:solidFill>
                  <a:srgbClr val="FFFF00"/>
                </a:solidFill>
              </a:rPr>
              <a:t>Цистаденома</a:t>
            </a:r>
            <a:r>
              <a:rPr lang="ru-RU" sz="3200" b="1" dirty="0">
                <a:solidFill>
                  <a:srgbClr val="FFFF00"/>
                </a:solidFill>
              </a:rPr>
              <a:t> </a:t>
            </a:r>
            <a:r>
              <a:rPr lang="ru-RU" sz="3200" b="1" dirty="0" err="1">
                <a:solidFill>
                  <a:srgbClr val="FFFF00"/>
                </a:solidFill>
              </a:rPr>
              <a:t>підшлункової</a:t>
            </a:r>
            <a:r>
              <a:rPr lang="ru-RU" sz="3200" b="1" dirty="0">
                <a:solidFill>
                  <a:srgbClr val="FFFF00"/>
                </a:solidFill>
              </a:rPr>
              <a:t> </a:t>
            </a:r>
            <a:r>
              <a:rPr lang="ru-RU" sz="3200" b="1" dirty="0" err="1">
                <a:solidFill>
                  <a:srgbClr val="FFFF00"/>
                </a:solidFill>
              </a:rPr>
              <a:t>залози</a:t>
            </a:r>
            <a:endParaRPr lang="uk-UA" sz="3200" b="1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A7C3168-6F29-42A7-BA07-C8333D4E91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9644" y="3340835"/>
            <a:ext cx="9377494" cy="3517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53272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3DC8634-FE9E-4FEE-B9F0-0D3B5EE23A6C}"/>
              </a:ext>
            </a:extLst>
          </p:cNvPr>
          <p:cNvSpPr/>
          <p:nvPr/>
        </p:nvSpPr>
        <p:spPr>
          <a:xfrm>
            <a:off x="2147582" y="83890"/>
            <a:ext cx="87664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err="1">
                <a:solidFill>
                  <a:srgbClr val="FFFF00"/>
                </a:solidFill>
              </a:rPr>
              <a:t>Цистаденома</a:t>
            </a:r>
            <a:r>
              <a:rPr lang="ru-RU" sz="3200" b="1" dirty="0">
                <a:solidFill>
                  <a:srgbClr val="FFFF00"/>
                </a:solidFill>
              </a:rPr>
              <a:t> </a:t>
            </a:r>
            <a:r>
              <a:rPr lang="ru-RU" sz="3200" b="1" dirty="0" err="1">
                <a:solidFill>
                  <a:srgbClr val="FFFF00"/>
                </a:solidFill>
              </a:rPr>
              <a:t>підшлункової</a:t>
            </a:r>
            <a:r>
              <a:rPr lang="ru-RU" sz="3200" b="1" dirty="0">
                <a:solidFill>
                  <a:srgbClr val="FFFF00"/>
                </a:solidFill>
              </a:rPr>
              <a:t> </a:t>
            </a:r>
            <a:r>
              <a:rPr lang="ru-RU" sz="3200" b="1" dirty="0" err="1">
                <a:solidFill>
                  <a:srgbClr val="FFFF00"/>
                </a:solidFill>
              </a:rPr>
              <a:t>залози</a:t>
            </a:r>
            <a:endParaRPr lang="uk-UA" sz="3200" b="1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133F412-1670-41CA-A167-CA3D50E885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677" y="790844"/>
            <a:ext cx="10914077" cy="5983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27935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етро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Метро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4838</TotalTime>
  <Words>5850</Words>
  <Application>Microsoft Office PowerPoint</Application>
  <PresentationFormat>Широкоэкранный</PresentationFormat>
  <Paragraphs>550</Paragraphs>
  <Slides>88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88</vt:i4>
      </vt:variant>
    </vt:vector>
  </HeadingPairs>
  <TitlesOfParts>
    <vt:vector size="97" baseType="lpstr">
      <vt:lpstr>Arial</vt:lpstr>
      <vt:lpstr>Consolas</vt:lpstr>
      <vt:lpstr>Corbel</vt:lpstr>
      <vt:lpstr>Open Sans</vt:lpstr>
      <vt:lpstr>Roboto Condensed</vt:lpstr>
      <vt:lpstr>Wingdings</vt:lpstr>
      <vt:lpstr>Wingdings 2</vt:lpstr>
      <vt:lpstr>Wingdings 3</vt:lpstr>
      <vt:lpstr>Метро</vt:lpstr>
      <vt:lpstr>Печінка, гепатобіліарна система, підшлункова залоза. Променева анатомія, методи діагностики, променеві ознаки захворювань.</vt:lpstr>
      <vt:lpstr>Презентация PowerPoint</vt:lpstr>
      <vt:lpstr>Презентация PowerPoint</vt:lpstr>
      <vt:lpstr>Нормальна анатомія печінки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Методи візуалізації печінки і ЖВП.</vt:lpstr>
      <vt:lpstr>Методи візуалізації печінки і ЖВП. МРТ</vt:lpstr>
      <vt:lpstr>Рекомендована тактика обстеження</vt:lpstr>
      <vt:lpstr>Патологічні зміни печінки</vt:lpstr>
      <vt:lpstr>Презентация PowerPoint</vt:lpstr>
      <vt:lpstr>Презентация PowerPoint</vt:lpstr>
      <vt:lpstr>Презентация PowerPoint</vt:lpstr>
      <vt:lpstr>Презентация PowerPoint</vt:lpstr>
      <vt:lpstr>Дифузні захворювання печінки. Гепатит.</vt:lpstr>
      <vt:lpstr>Презентация PowerPoint</vt:lpstr>
      <vt:lpstr>Дифузні захворювання печінки. Гепатит.</vt:lpstr>
      <vt:lpstr>Презентация PowerPoint</vt:lpstr>
      <vt:lpstr>Дифузні захворювання печінки. Цироз.</vt:lpstr>
      <vt:lpstr>Дифузні захворювання печінки. Цироз.</vt:lpstr>
      <vt:lpstr>Дифузні захворювання печінки. Цироз.</vt:lpstr>
      <vt:lpstr>Порушення метаболізму печінки.</vt:lpstr>
      <vt:lpstr>Локальні утворення печінки. Класифікація</vt:lpstr>
      <vt:lpstr>Локальні утворення печінки. Класифікація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Абсцес печінки.</vt:lpstr>
      <vt:lpstr>Презентация PowerPoint</vt:lpstr>
      <vt:lpstr>Презентация PowerPoint</vt:lpstr>
      <vt:lpstr>Абсцес печінки.</vt:lpstr>
      <vt:lpstr>Абсцес печінки.</vt:lpstr>
      <vt:lpstr>Презентация PowerPoint</vt:lpstr>
      <vt:lpstr>Презентация PowerPoint</vt:lpstr>
      <vt:lpstr>Паразитарні ураження печінки</vt:lpstr>
      <vt:lpstr>ГІПЕРВАСКУЛЯРНІ УТВОРЕННЯ ПЕЧІНКИ</vt:lpstr>
      <vt:lpstr>ГІПЕРВАСКУЛЯРНІ УТВОРЕННЯ ПЕЧІНКИ.  Гемангіома.</vt:lpstr>
      <vt:lpstr>Гемангіома.</vt:lpstr>
      <vt:lpstr>Гіперехогенні зміни печінки. УЗД-скринінг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Гострий холецистит.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Гострий панкреатит (непрямі рентгенологічні ознаки)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ПЕЧЕНЬ</dc:title>
  <dc:creator>doikova_katya@list.ru</dc:creator>
  <cp:lastModifiedBy>Катерина Михайлівна Дойкова</cp:lastModifiedBy>
  <cp:revision>367</cp:revision>
  <dcterms:created xsi:type="dcterms:W3CDTF">2018-08-08T10:36:48Z</dcterms:created>
  <dcterms:modified xsi:type="dcterms:W3CDTF">2021-10-07T13:51:09Z</dcterms:modified>
</cp:coreProperties>
</file>