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9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6" r:id="rId10"/>
    <p:sldId id="268" r:id="rId11"/>
    <p:sldId id="271" r:id="rId12"/>
    <p:sldId id="272" r:id="rId13"/>
    <p:sldId id="269" r:id="rId14"/>
    <p:sldId id="267" r:id="rId15"/>
    <p:sldId id="264" r:id="rId16"/>
    <p:sldId id="265" r:id="rId17"/>
    <p:sldId id="273" r:id="rId18"/>
    <p:sldId id="302" r:id="rId19"/>
    <p:sldId id="274" r:id="rId20"/>
    <p:sldId id="275" r:id="rId21"/>
    <p:sldId id="317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7" r:id="rId31"/>
    <p:sldId id="286" r:id="rId32"/>
    <p:sldId id="285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303" r:id="rId43"/>
    <p:sldId id="297" r:id="rId44"/>
    <p:sldId id="298" r:id="rId45"/>
    <p:sldId id="299" r:id="rId46"/>
    <p:sldId id="300" r:id="rId47"/>
    <p:sldId id="301" r:id="rId48"/>
    <p:sldId id="304" r:id="rId49"/>
    <p:sldId id="305" r:id="rId50"/>
    <p:sldId id="308" r:id="rId51"/>
    <p:sldId id="316" r:id="rId52"/>
    <p:sldId id="324" r:id="rId53"/>
    <p:sldId id="325" r:id="rId54"/>
    <p:sldId id="326" r:id="rId55"/>
    <p:sldId id="327" r:id="rId56"/>
    <p:sldId id="328" r:id="rId57"/>
    <p:sldId id="306" r:id="rId58"/>
    <p:sldId id="319" r:id="rId59"/>
    <p:sldId id="329" r:id="rId60"/>
    <p:sldId id="320" r:id="rId61"/>
    <p:sldId id="321" r:id="rId62"/>
    <p:sldId id="330" r:id="rId63"/>
    <p:sldId id="351" r:id="rId64"/>
    <p:sldId id="314" r:id="rId65"/>
    <p:sldId id="309" r:id="rId66"/>
    <p:sldId id="331" r:id="rId67"/>
    <p:sldId id="332" r:id="rId68"/>
    <p:sldId id="312" r:id="rId69"/>
    <p:sldId id="322" r:id="rId70"/>
    <p:sldId id="313" r:id="rId71"/>
    <p:sldId id="307" r:id="rId72"/>
    <p:sldId id="333" r:id="rId73"/>
    <p:sldId id="334" r:id="rId74"/>
    <p:sldId id="335" r:id="rId75"/>
    <p:sldId id="336" r:id="rId76"/>
    <p:sldId id="360" r:id="rId77"/>
    <p:sldId id="361" r:id="rId78"/>
    <p:sldId id="362" r:id="rId79"/>
    <p:sldId id="339" r:id="rId80"/>
    <p:sldId id="340" r:id="rId81"/>
    <p:sldId id="341" r:id="rId82"/>
    <p:sldId id="342" r:id="rId83"/>
    <p:sldId id="343" r:id="rId84"/>
    <p:sldId id="344" r:id="rId85"/>
    <p:sldId id="345" r:id="rId86"/>
    <p:sldId id="347" r:id="rId87"/>
    <p:sldId id="348" r:id="rId88"/>
    <p:sldId id="349" r:id="rId89"/>
    <p:sldId id="350" r:id="rId90"/>
    <p:sldId id="353" r:id="rId91"/>
    <p:sldId id="352" r:id="rId92"/>
    <p:sldId id="354" r:id="rId93"/>
    <p:sldId id="355" r:id="rId94"/>
    <p:sldId id="356" r:id="rId95"/>
    <p:sldId id="357" r:id="rId96"/>
    <p:sldId id="359" r:id="rId97"/>
    <p:sldId id="358" r:id="rId9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6337E7-F882-49FF-AD9A-0DD87C1023CA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F70C8B-B29D-46C2-A360-A4796060AAA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70C8B-B29D-46C2-A360-A4796060AAA3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70C8B-B29D-46C2-A360-A4796060AAA3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70C8B-B29D-46C2-A360-A4796060AAA3}" type="slidenum">
              <a:rPr lang="ru-RU" smtClean="0"/>
              <a:pPr/>
              <a:t>49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70C8B-B29D-46C2-A360-A4796060AAA3}" type="slidenum">
              <a:rPr lang="ru-RU" smtClean="0"/>
              <a:pPr/>
              <a:t>79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70C8B-B29D-46C2-A360-A4796060AAA3}" type="slidenum">
              <a:rPr lang="ru-RU" smtClean="0"/>
              <a:pPr/>
              <a:t>86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70C8B-B29D-46C2-A360-A4796060AAA3}" type="slidenum">
              <a:rPr lang="ru-RU" smtClean="0"/>
              <a:pPr/>
              <a:t>87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70C8B-B29D-46C2-A360-A4796060AAA3}" type="slidenum">
              <a:rPr lang="ru-RU" smtClean="0"/>
              <a:pPr/>
              <a:t>88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70C8B-B29D-46C2-A360-A4796060AAA3}" type="slidenum">
              <a:rPr lang="ru-RU" smtClean="0"/>
              <a:pPr/>
              <a:t>89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764704"/>
            <a:ext cx="6120680" cy="3484984"/>
          </a:xfr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/>
          <a:p>
            <a:pPr algn="ctr"/>
            <a:r>
              <a:rPr lang="uk-UA" spc="300" dirty="0" smtClean="0">
                <a:solidFill>
                  <a:schemeClr val="tx1"/>
                </a:solidFill>
                <a:ea typeface="Segoe UI Symbol" pitchFamily="34" charset="0"/>
                <a:cs typeface="Aparajita" pitchFamily="34" charset="0"/>
              </a:rPr>
              <a:t>Променева діагностика сечовидільної системи</a:t>
            </a:r>
            <a:endParaRPr lang="uk-UA" spc="300" dirty="0">
              <a:solidFill>
                <a:schemeClr val="tx1"/>
              </a:solidFill>
              <a:ea typeface="Segoe UI Symbol" pitchFamily="34" charset="0"/>
              <a:cs typeface="Aparajita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31640" y="5085184"/>
            <a:ext cx="7086600" cy="1509712"/>
          </a:xfrm>
        </p:spPr>
        <p:txBody>
          <a:bodyPr>
            <a:normAutofit/>
          </a:bodyPr>
          <a:lstStyle/>
          <a:p>
            <a:pPr algn="ctr"/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Мірза О.Ю.</a:t>
            </a:r>
          </a:p>
          <a:p>
            <a:pPr algn="ctr"/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Асистент кафедри променевої діагностики, терапії та курсу онкології  </a:t>
            </a:r>
            <a:r>
              <a:rPr lang="uk-UA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ОДНМедУ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259228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FF00"/>
                </a:solidFill>
              </a:rPr>
              <a:t>Анатомія сечовидільної системи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026" name="Picture 2" descr="https://upload.wikimedia.org/wikipedia/commons/thumb/3/30/Urinary_system.svg/800px-Urinary_system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4544" y="1052736"/>
            <a:ext cx="4527271" cy="594770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283968" y="1196752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 smtClean="0"/>
              <a:t>1. </a:t>
            </a:r>
            <a:r>
              <a:rPr lang="uk-UA" sz="2000" i="1" dirty="0" smtClean="0"/>
              <a:t>Сечовидільна система людини</a:t>
            </a:r>
            <a:r>
              <a:rPr lang="uk-UA" sz="2000" dirty="0" smtClean="0"/>
              <a:t> </a:t>
            </a:r>
          </a:p>
          <a:p>
            <a:r>
              <a:rPr lang="uk-UA" sz="2000" dirty="0" smtClean="0"/>
              <a:t>2. нирка </a:t>
            </a:r>
          </a:p>
          <a:p>
            <a:r>
              <a:rPr lang="uk-UA" sz="2000" dirty="0" smtClean="0"/>
              <a:t>3. таз </a:t>
            </a:r>
          </a:p>
          <a:p>
            <a:r>
              <a:rPr lang="uk-UA" sz="2000" dirty="0" smtClean="0"/>
              <a:t>4. сечовід</a:t>
            </a:r>
          </a:p>
          <a:p>
            <a:r>
              <a:rPr lang="uk-UA" sz="2000" dirty="0" smtClean="0"/>
              <a:t>5. сечовий міхур</a:t>
            </a:r>
          </a:p>
          <a:p>
            <a:r>
              <a:rPr lang="uk-UA" sz="2000" dirty="0" smtClean="0"/>
              <a:t>6. сечовипускний канал. </a:t>
            </a:r>
          </a:p>
          <a:p>
            <a:r>
              <a:rPr lang="uk-UA" sz="2000" dirty="0" smtClean="0"/>
              <a:t>7. наднирник</a:t>
            </a:r>
          </a:p>
          <a:p>
            <a:endParaRPr lang="uk-UA" sz="2000" dirty="0" smtClean="0"/>
          </a:p>
          <a:p>
            <a:r>
              <a:rPr lang="uk-UA" sz="2000" i="1" dirty="0" smtClean="0"/>
              <a:t>Судини: </a:t>
            </a:r>
          </a:p>
          <a:p>
            <a:r>
              <a:rPr lang="uk-UA" sz="2000" dirty="0" smtClean="0"/>
              <a:t>8. ниркова артерія і вена </a:t>
            </a:r>
          </a:p>
          <a:p>
            <a:r>
              <a:rPr lang="uk-UA" sz="2000" dirty="0" smtClean="0"/>
              <a:t>9. нижня порожниста вена </a:t>
            </a:r>
          </a:p>
          <a:p>
            <a:r>
              <a:rPr lang="uk-UA" sz="2000" dirty="0" smtClean="0"/>
              <a:t>10. черевна аорта </a:t>
            </a:r>
          </a:p>
          <a:p>
            <a:r>
              <a:rPr lang="uk-UA" sz="2000" dirty="0" smtClean="0"/>
              <a:t>11. загальна клубова артерія і вена </a:t>
            </a:r>
          </a:p>
          <a:p>
            <a:endParaRPr lang="uk-UA" sz="2000" dirty="0" smtClean="0"/>
          </a:p>
          <a:p>
            <a:r>
              <a:rPr lang="uk-UA" sz="2000" i="1" dirty="0" smtClean="0"/>
              <a:t>Інше: </a:t>
            </a:r>
          </a:p>
          <a:p>
            <a:r>
              <a:rPr lang="uk-UA" sz="2000" dirty="0" smtClean="0"/>
              <a:t>12. печінка</a:t>
            </a:r>
          </a:p>
          <a:p>
            <a:r>
              <a:rPr lang="uk-UA" sz="2000" dirty="0" smtClean="0"/>
              <a:t>13. товста кишка </a:t>
            </a:r>
          </a:p>
          <a:p>
            <a:r>
              <a:rPr lang="uk-UA" sz="2000" dirty="0" smtClean="0"/>
              <a:t>14. таз</a:t>
            </a:r>
            <a:endParaRPr lang="uk-UA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1916832"/>
            <a:ext cx="2880321" cy="830997"/>
          </a:xfrm>
          <a:prstGeom prst="rect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/>
              <a:t>Сечоутворюючий орган</a:t>
            </a:r>
            <a:r>
              <a:rPr lang="ru-RU" sz="2400" b="1" dirty="0" smtClean="0"/>
              <a:t> 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332656"/>
            <a:ext cx="6768752" cy="954107"/>
          </a:xfrm>
          <a:prstGeom prst="rect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БУДОВА </a:t>
            </a:r>
          </a:p>
          <a:p>
            <a:pPr algn="ctr"/>
            <a:r>
              <a:rPr lang="uk-UA" sz="2800" b="1" dirty="0" smtClean="0"/>
              <a:t>СЕЧОВИДІЛЬНОЇ СИСТЕМИ</a:t>
            </a:r>
            <a:endParaRPr lang="ru-RU" sz="2800" b="1" dirty="0"/>
          </a:p>
        </p:txBody>
      </p:sp>
      <p:cxnSp>
        <p:nvCxnSpPr>
          <p:cNvPr id="5" name="Прямая со стрелкой 4"/>
          <p:cNvCxnSpPr>
            <a:endCxn id="2" idx="0"/>
          </p:cNvCxnSpPr>
          <p:nvPr/>
        </p:nvCxnSpPr>
        <p:spPr>
          <a:xfrm flipH="1">
            <a:off x="2915817" y="1340768"/>
            <a:ext cx="432048" cy="57606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5580112" y="1916832"/>
            <a:ext cx="2664296" cy="830997"/>
          </a:xfrm>
          <a:prstGeom prst="rect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/>
              <a:t>Сечовидільні шляхи </a:t>
            </a:r>
            <a:endParaRPr lang="uk-UA" sz="2400" b="1" dirty="0"/>
          </a:p>
        </p:txBody>
      </p:sp>
      <p:cxnSp>
        <p:nvCxnSpPr>
          <p:cNvPr id="9" name="Прямая со стрелкой 8"/>
          <p:cNvCxnSpPr>
            <a:endCxn id="6" idx="0"/>
          </p:cNvCxnSpPr>
          <p:nvPr/>
        </p:nvCxnSpPr>
        <p:spPr>
          <a:xfrm>
            <a:off x="6372200" y="1340768"/>
            <a:ext cx="540060" cy="57606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339752" y="3212976"/>
            <a:ext cx="1172116" cy="461665"/>
          </a:xfrm>
          <a:prstGeom prst="rect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/>
              <a:t>Нирки      </a:t>
            </a:r>
            <a:endParaRPr lang="uk-UA" sz="2400" b="1" dirty="0"/>
          </a:p>
        </p:txBody>
      </p:sp>
      <p:cxnSp>
        <p:nvCxnSpPr>
          <p:cNvPr id="12" name="Прямая со стрелкой 11"/>
          <p:cNvCxnSpPr>
            <a:stCxn id="2" idx="2"/>
          </p:cNvCxnSpPr>
          <p:nvPr/>
        </p:nvCxnSpPr>
        <p:spPr>
          <a:xfrm>
            <a:off x="2915817" y="2747829"/>
            <a:ext cx="0" cy="465147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5508104" y="3284984"/>
            <a:ext cx="3393108" cy="1200329"/>
          </a:xfrm>
          <a:prstGeom prst="rect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txBody>
          <a:bodyPr wrap="none">
            <a:spAutoFit/>
          </a:bodyPr>
          <a:lstStyle/>
          <a:p>
            <a:pPr marL="179388" indent="-179388">
              <a:buFont typeface="Arial" pitchFamily="34" charset="0"/>
              <a:buChar char="•"/>
            </a:pPr>
            <a:r>
              <a:rPr lang="uk-UA" sz="2400" dirty="0" smtClean="0"/>
              <a:t>Сечовід</a:t>
            </a:r>
            <a:endParaRPr lang="uk-UA" sz="2400" dirty="0" smtClean="0"/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smtClean="0"/>
              <a:t>Сечовий </a:t>
            </a:r>
            <a:r>
              <a:rPr lang="uk-UA" sz="2400" dirty="0" smtClean="0"/>
              <a:t>міхур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smtClean="0"/>
              <a:t>Сечовипускний </a:t>
            </a:r>
            <a:r>
              <a:rPr lang="uk-UA" sz="2400" dirty="0" smtClean="0"/>
              <a:t>канал. 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7092280" y="2780928"/>
            <a:ext cx="0" cy="50405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424936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ctr"/>
            <a:r>
              <a:rPr lang="uk-UA" sz="3200" b="1" dirty="0" smtClean="0"/>
              <a:t>Нирки (</a:t>
            </a:r>
            <a:r>
              <a:rPr lang="en-US" sz="3200" b="1" dirty="0" smtClean="0"/>
              <a:t>renal</a:t>
            </a:r>
            <a:r>
              <a:rPr lang="uk-UA" sz="3200" b="1" dirty="0" smtClean="0"/>
              <a:t>)</a:t>
            </a:r>
          </a:p>
          <a:p>
            <a:pPr indent="269875"/>
            <a:r>
              <a:rPr lang="uk-UA" sz="2400" dirty="0" smtClean="0"/>
              <a:t>У людини дві нирки.</a:t>
            </a:r>
            <a:br>
              <a:rPr lang="uk-UA" sz="2400" dirty="0" smtClean="0"/>
            </a:br>
            <a:r>
              <a:rPr lang="uk-UA" sz="2400" dirty="0" smtClean="0"/>
              <a:t>• Розташовані вони на рівні попереку, з обох боків хребта. На праву нирку «тисне» печінка, тому вона на 1 -1,5 см нижче лівої.</a:t>
            </a:r>
            <a:br>
              <a:rPr lang="uk-UA" sz="2400" dirty="0" smtClean="0"/>
            </a:br>
            <a:r>
              <a:rPr lang="uk-UA" sz="2400" dirty="0" smtClean="0"/>
              <a:t>• За формою нирка нагадує </a:t>
            </a:r>
            <a:r>
              <a:rPr lang="uk-UA" sz="2400" dirty="0" err="1" smtClean="0"/>
              <a:t>боб</a:t>
            </a:r>
            <a:r>
              <a:rPr lang="uk-UA" sz="2400" dirty="0" smtClean="0"/>
              <a:t>.</a:t>
            </a:r>
            <a:br>
              <a:rPr lang="uk-UA" sz="2400" dirty="0" smtClean="0"/>
            </a:br>
            <a:r>
              <a:rPr lang="uk-UA" sz="2400" dirty="0" smtClean="0"/>
              <a:t>• Величина нирки - з кулак людини.</a:t>
            </a:r>
            <a:br>
              <a:rPr lang="uk-UA" sz="2400" dirty="0" smtClean="0"/>
            </a:br>
            <a:r>
              <a:rPr lang="uk-UA" sz="2400" dirty="0" smtClean="0"/>
              <a:t>• Маса - 150-200 г, довжина - 10-12 см, ширина - 5-6 см.</a:t>
            </a:r>
            <a:br>
              <a:rPr lang="uk-UA" sz="2400" dirty="0" smtClean="0"/>
            </a:br>
            <a:r>
              <a:rPr lang="uk-UA" sz="2400" dirty="0" smtClean="0"/>
              <a:t>Приблизно кожні 7 </a:t>
            </a:r>
            <a:r>
              <a:rPr lang="uk-UA" sz="2400" dirty="0" err="1" smtClean="0"/>
              <a:t>сек</a:t>
            </a:r>
            <a:r>
              <a:rPr lang="uk-UA" sz="2400" dirty="0" smtClean="0"/>
              <a:t> з нирок виходить чергова порція сечі, яка потрапляє в сечоводи.</a:t>
            </a:r>
            <a:br>
              <a:rPr lang="uk-UA" sz="2400" dirty="0" smtClean="0"/>
            </a:br>
            <a:r>
              <a:rPr lang="uk-UA" sz="2400" dirty="0" smtClean="0"/>
              <a:t>• Сечоводи - трубочки довжиною 30 см, 4-7 мм в діаметрі.</a:t>
            </a:r>
            <a:br>
              <a:rPr lang="uk-UA" sz="2400" dirty="0" smtClean="0"/>
            </a:br>
            <a:r>
              <a:rPr lang="uk-UA" sz="2400" dirty="0" smtClean="0"/>
              <a:t>Плавними рухами сечоводи рухають сечу до сечового міхура.</a:t>
            </a:r>
            <a:br>
              <a:rPr lang="uk-UA" sz="2400" dirty="0" smtClean="0"/>
            </a:br>
            <a:r>
              <a:rPr lang="uk-UA" sz="2400" dirty="0" smtClean="0"/>
              <a:t>• Сечовий міхур - непарний орган, об'ємом 500-700 мл.</a:t>
            </a:r>
            <a:br>
              <a:rPr lang="uk-UA" sz="2400" dirty="0" smtClean="0"/>
            </a:br>
            <a:endParaRPr lang="uk-UA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резентація до уроку з біології на тему &quot;Сечовидільна система. Хвороби та  гігієна сечовидільної системи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7704856" cy="57786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88640"/>
            <a:ext cx="835292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9388"/>
            <a:r>
              <a:rPr lang="uk-UA" sz="2400" b="1" i="1" dirty="0" smtClean="0"/>
              <a:t>Оболонки нирки: </a:t>
            </a:r>
            <a:endParaRPr lang="uk-UA" sz="2400" b="1" i="1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Фіброзна </a:t>
            </a:r>
            <a:r>
              <a:rPr lang="uk-UA" sz="2400" dirty="0" smtClean="0"/>
              <a:t>(внутрішня) </a:t>
            </a:r>
            <a:endParaRPr lang="uk-UA" sz="2400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Жирова </a:t>
            </a:r>
            <a:r>
              <a:rPr lang="uk-UA" sz="2400" dirty="0" smtClean="0"/>
              <a:t>(середня) ниркова фасція (зовнішня) </a:t>
            </a:r>
            <a:endParaRPr lang="uk-UA" sz="2400" dirty="0" smtClean="0"/>
          </a:p>
          <a:p>
            <a:pPr indent="179388"/>
            <a:r>
              <a:rPr lang="uk-UA" sz="2400" b="1" i="1" dirty="0" smtClean="0"/>
              <a:t>Поверхні </a:t>
            </a:r>
            <a:r>
              <a:rPr lang="uk-UA" sz="2400" b="1" i="1" dirty="0" smtClean="0"/>
              <a:t>нирки: </a:t>
            </a:r>
            <a:endParaRPr lang="uk-UA" sz="2400" b="1" i="1" dirty="0" smtClean="0"/>
          </a:p>
          <a:p>
            <a:pPr indent="179388">
              <a:buFontTx/>
              <a:buChar char="-"/>
            </a:pPr>
            <a:r>
              <a:rPr lang="uk-UA" sz="2400" dirty="0" smtClean="0"/>
              <a:t>передню,</a:t>
            </a:r>
          </a:p>
          <a:p>
            <a:pPr indent="179388">
              <a:buFontTx/>
              <a:buChar char="-"/>
            </a:pPr>
            <a:r>
              <a:rPr lang="uk-UA" sz="2400" dirty="0" smtClean="0"/>
              <a:t>задню</a:t>
            </a:r>
            <a:r>
              <a:rPr lang="uk-UA" sz="2400" dirty="0" smtClean="0"/>
              <a:t>, </a:t>
            </a:r>
            <a:endParaRPr lang="uk-UA" sz="2400" dirty="0" smtClean="0"/>
          </a:p>
          <a:p>
            <a:pPr indent="179388"/>
            <a:r>
              <a:rPr lang="uk-UA" sz="2400" b="1" i="1" dirty="0" smtClean="0"/>
              <a:t>Полюса</a:t>
            </a:r>
            <a:r>
              <a:rPr lang="uk-UA" sz="2400" b="1" i="1" dirty="0" smtClean="0"/>
              <a:t>: </a:t>
            </a:r>
            <a:endParaRPr lang="uk-UA" sz="2400" b="1" i="1" dirty="0" smtClean="0"/>
          </a:p>
          <a:p>
            <a:pPr indent="179388">
              <a:buFontTx/>
              <a:buChar char="-"/>
            </a:pPr>
            <a:r>
              <a:rPr lang="uk-UA" sz="2400" dirty="0" smtClean="0"/>
              <a:t>верхній</a:t>
            </a:r>
            <a:r>
              <a:rPr lang="uk-UA" sz="2400" dirty="0" smtClean="0"/>
              <a:t>, </a:t>
            </a:r>
            <a:endParaRPr lang="uk-UA" sz="2400" dirty="0" smtClean="0"/>
          </a:p>
          <a:p>
            <a:pPr indent="179388">
              <a:buFontTx/>
              <a:buChar char="-"/>
            </a:pPr>
            <a:r>
              <a:rPr lang="uk-UA" sz="2400" dirty="0" smtClean="0"/>
              <a:t>нижній</a:t>
            </a:r>
            <a:r>
              <a:rPr lang="uk-UA" sz="2400" dirty="0" smtClean="0"/>
              <a:t>. </a:t>
            </a:r>
            <a:endParaRPr lang="uk-UA" sz="2400" dirty="0" smtClean="0"/>
          </a:p>
          <a:p>
            <a:pPr indent="179388"/>
            <a:r>
              <a:rPr lang="uk-UA" sz="2400" b="1" i="1" dirty="0" smtClean="0"/>
              <a:t>Краї</a:t>
            </a:r>
            <a:r>
              <a:rPr lang="uk-UA" sz="2400" b="1" i="1" dirty="0" smtClean="0"/>
              <a:t>: </a:t>
            </a:r>
            <a:endParaRPr lang="uk-UA" sz="2400" b="1" i="1" dirty="0" smtClean="0"/>
          </a:p>
          <a:p>
            <a:pPr indent="179388">
              <a:buFontTx/>
              <a:buChar char="-"/>
            </a:pPr>
            <a:r>
              <a:rPr lang="uk-UA" sz="2400" dirty="0" smtClean="0"/>
              <a:t>латеральний,</a:t>
            </a:r>
          </a:p>
          <a:p>
            <a:pPr indent="179388">
              <a:buFontTx/>
              <a:buChar char="-"/>
            </a:pPr>
            <a:r>
              <a:rPr lang="uk-UA" sz="2400" dirty="0" smtClean="0"/>
              <a:t>медіальний.</a:t>
            </a:r>
          </a:p>
          <a:p>
            <a:pPr indent="179388"/>
            <a:r>
              <a:rPr lang="uk-UA" sz="2400" dirty="0" smtClean="0"/>
              <a:t> </a:t>
            </a:r>
            <a:r>
              <a:rPr lang="uk-UA" sz="2400" b="1" i="1" dirty="0" smtClean="0"/>
              <a:t>Фіксація нирки здійснюється за рахунок: </a:t>
            </a:r>
            <a:endParaRPr lang="uk-UA" sz="2400" b="1" i="1" dirty="0" smtClean="0"/>
          </a:p>
          <a:p>
            <a:pPr indent="179388">
              <a:buAutoNum type="arabicParenR"/>
            </a:pPr>
            <a:r>
              <a:rPr lang="uk-UA" sz="2400" dirty="0" smtClean="0"/>
              <a:t> ниркових </a:t>
            </a:r>
            <a:r>
              <a:rPr lang="uk-UA" sz="2400" dirty="0" smtClean="0"/>
              <a:t>судин, </a:t>
            </a:r>
            <a:endParaRPr lang="uk-UA" sz="2400" dirty="0" smtClean="0"/>
          </a:p>
          <a:p>
            <a:pPr indent="179388">
              <a:buAutoNum type="arabicParenR"/>
            </a:pPr>
            <a:r>
              <a:rPr lang="uk-UA" sz="2400" dirty="0" smtClean="0"/>
              <a:t> </a:t>
            </a:r>
            <a:r>
              <a:rPr lang="uk-UA" sz="2400" dirty="0" smtClean="0"/>
              <a:t>ниркового ложа, </a:t>
            </a:r>
            <a:endParaRPr lang="uk-UA" sz="2400" dirty="0" smtClean="0"/>
          </a:p>
          <a:p>
            <a:pPr indent="179388">
              <a:buAutoNum type="arabicParenR"/>
            </a:pPr>
            <a:r>
              <a:rPr lang="uk-UA" sz="2400" dirty="0" smtClean="0"/>
              <a:t> </a:t>
            </a:r>
            <a:r>
              <a:rPr lang="uk-UA" sz="2400" dirty="0" smtClean="0"/>
              <a:t>внутрішньочеревного </a:t>
            </a:r>
            <a:r>
              <a:rPr lang="uk-UA" sz="2400" dirty="0" smtClean="0"/>
              <a:t>тиску.</a:t>
            </a:r>
            <a:endParaRPr lang="ru-RU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514806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9388"/>
            <a:r>
              <a:rPr lang="uk-UA" sz="2400" b="1" dirty="0" smtClean="0"/>
              <a:t>Внутрішня будова нирки</a:t>
            </a:r>
            <a:r>
              <a:rPr lang="uk-UA" sz="2400" b="1" dirty="0" smtClean="0"/>
              <a:t>: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кірковий шар (</a:t>
            </a:r>
            <a:r>
              <a:rPr lang="uk-UA" sz="2400" dirty="0" smtClean="0"/>
              <a:t>кірковий </a:t>
            </a:r>
            <a:r>
              <a:rPr lang="uk-UA" sz="2400" dirty="0" smtClean="0"/>
              <a:t>) - </a:t>
            </a:r>
            <a:r>
              <a:rPr lang="ru-RU" sz="2400" dirty="0" smtClean="0"/>
              <a:t>0,7 см</a:t>
            </a:r>
            <a:r>
              <a:rPr lang="uk-UA" sz="2400" dirty="0" smtClean="0"/>
              <a:t>; 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мозковий шар (внутрішній) -</a:t>
            </a:r>
            <a:r>
              <a:rPr lang="ru-RU" sz="2400" dirty="0" smtClean="0"/>
              <a:t>2,5см</a:t>
            </a:r>
            <a:r>
              <a:rPr lang="uk-UA" sz="2400" dirty="0" smtClean="0"/>
              <a:t>; 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У нирці розрізняють мозковий шар і зовнішній шар. Складовими мозкового шару є ниркові пірамідки, утворені сполучною тканиною, у якій містяться скупчення нефронів. У нирці налічується 15–20 ниркових пірамідок</a:t>
            </a:r>
            <a:r>
              <a:rPr lang="uk-UA" sz="2400" dirty="0" smtClean="0"/>
              <a:t>. Структурна і функціональна одиниця нирок - нефрон. </a:t>
            </a:r>
            <a:endParaRPr lang="uk-UA" sz="2400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У </a:t>
            </a:r>
            <a:r>
              <a:rPr lang="uk-UA" sz="2400" dirty="0" smtClean="0"/>
              <a:t>кожній нирці 1 млн. </a:t>
            </a:r>
            <a:r>
              <a:rPr lang="uk-UA" sz="2400" dirty="0" smtClean="0"/>
              <a:t>нефронів</a:t>
            </a:r>
            <a:r>
              <a:rPr lang="uk-UA" sz="2400" dirty="0" smtClean="0"/>
              <a:t>.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332656"/>
            <a:ext cx="372936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7668344" y="4221088"/>
            <a:ext cx="9852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Нефрон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5157192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/>
            <a:r>
              <a:rPr lang="uk-UA" sz="2400" dirty="0" smtClean="0"/>
              <a:t>Через нирки за 1 хв. проходить близько 1 л крові, а за 5–6 </a:t>
            </a:r>
            <a:r>
              <a:rPr lang="uk-UA" sz="2400" dirty="0" err="1" smtClean="0"/>
              <a:t>хв.—</a:t>
            </a:r>
            <a:r>
              <a:rPr lang="uk-UA" sz="2400" dirty="0" smtClean="0"/>
              <a:t> уся кров, що циркулює в організмі. За добу в дорослої людини виділяється 1,2–1,5 л сечі.</a:t>
            </a:r>
            <a:endParaRPr lang="uk-UA" sz="24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3168352" cy="3006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0" y="3429000"/>
            <a:ext cx="377991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/>
              <a:t>Будова нефрону: </a:t>
            </a:r>
          </a:p>
          <a:p>
            <a:r>
              <a:rPr lang="uk-UA" dirty="0" smtClean="0"/>
              <a:t>1 — привідна артеріола; </a:t>
            </a:r>
          </a:p>
          <a:p>
            <a:r>
              <a:rPr lang="uk-UA" dirty="0" smtClean="0"/>
              <a:t>2 — капілярний клубочок; </a:t>
            </a:r>
          </a:p>
          <a:p>
            <a:r>
              <a:rPr lang="uk-UA" dirty="0" smtClean="0"/>
              <a:t>3 — відвідна артеріола; </a:t>
            </a:r>
          </a:p>
          <a:p>
            <a:r>
              <a:rPr lang="uk-UA" dirty="0" smtClean="0"/>
              <a:t>4 — ниркова капсула; </a:t>
            </a:r>
          </a:p>
          <a:p>
            <a:r>
              <a:rPr lang="uk-UA" dirty="0" smtClean="0"/>
              <a:t>5 — капіляри канальців; </a:t>
            </a:r>
          </a:p>
          <a:p>
            <a:pPr marL="539750" indent="-539750"/>
            <a:r>
              <a:rPr lang="uk-UA" dirty="0" smtClean="0"/>
              <a:t>6 — перший звивистий каналець; </a:t>
            </a:r>
          </a:p>
          <a:p>
            <a:r>
              <a:rPr lang="uk-UA" dirty="0" smtClean="0"/>
              <a:t>7 — петля нефрону; </a:t>
            </a:r>
          </a:p>
          <a:p>
            <a:r>
              <a:rPr lang="uk-UA" dirty="0" smtClean="0"/>
              <a:t>8 — другий звивистий каналець; </a:t>
            </a:r>
          </a:p>
          <a:p>
            <a:r>
              <a:rPr lang="uk-UA" dirty="0" smtClean="0"/>
              <a:t>9 — збиральна трубка; </a:t>
            </a:r>
          </a:p>
          <a:p>
            <a:r>
              <a:rPr lang="uk-UA" dirty="0" smtClean="0"/>
              <a:t>10 — венула </a:t>
            </a:r>
          </a:p>
        </p:txBody>
      </p:sp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95725" y="260648"/>
            <a:ext cx="5248275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3848" y="188640"/>
            <a:ext cx="24586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/>
              <a:t>Типи нефронів: </a:t>
            </a:r>
            <a:endParaRPr lang="uk-UA" sz="2400" b="1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980728"/>
            <a:ext cx="2855793" cy="830997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/>
              <a:t>Коркові</a:t>
            </a:r>
            <a:r>
              <a:rPr lang="uk-UA" sz="2400" dirty="0" smtClean="0"/>
              <a:t> (80%)</a:t>
            </a:r>
          </a:p>
          <a:p>
            <a:endParaRPr lang="uk-UA" sz="2400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5220072" y="908720"/>
            <a:ext cx="3410293" cy="830997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uk-UA" sz="2400" b="1" dirty="0" smtClean="0"/>
              <a:t>Юкстамедулярні</a:t>
            </a:r>
            <a:r>
              <a:rPr lang="uk-UA" sz="2400" dirty="0" smtClean="0"/>
              <a:t> (20%)</a:t>
            </a:r>
          </a:p>
          <a:p>
            <a:endParaRPr lang="uk-UA" sz="240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2348880"/>
            <a:ext cx="2808312" cy="1200329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Розташовуються в корковому шарі, мають самі короткі ниркові канальці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148064" y="2276872"/>
            <a:ext cx="3384376" cy="1754326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Розташовані на межі коркової і мозкової речовини, канальці найдовші, занурені в мозкову речовину, відіграють провідну роль в процесах концентрування і розведення сечі 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4365104"/>
            <a:ext cx="1656184" cy="1200329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Різний діаметр приносних  та виносних судин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123728" y="4365104"/>
            <a:ext cx="1800200" cy="92333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Наявність 2-х капілярних мереж </a:t>
            </a:r>
            <a:endParaRPr lang="uk-UA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932040" y="4509120"/>
            <a:ext cx="1584176" cy="646331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Різний діаметр </a:t>
            </a:r>
            <a:r>
              <a:rPr lang="uk-UA" dirty="0" smtClean="0"/>
              <a:t>судин</a:t>
            </a:r>
            <a:endParaRPr lang="uk-UA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092280" y="4509120"/>
            <a:ext cx="2051720" cy="646331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Наявність </a:t>
            </a:r>
            <a:r>
              <a:rPr lang="uk-UA" dirty="0" smtClean="0"/>
              <a:t>однієї капілярної мережі </a:t>
            </a:r>
            <a:endParaRPr lang="uk-UA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55576" y="6093296"/>
            <a:ext cx="2466189" cy="369332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pPr algn="ctr"/>
            <a:r>
              <a:rPr lang="uk-UA" dirty="0" smtClean="0"/>
              <a:t>Процес сечоутворення </a:t>
            </a:r>
            <a:endParaRPr lang="uk-UA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664395" y="6093296"/>
            <a:ext cx="2391617" cy="369332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pPr algn="ctr"/>
            <a:r>
              <a:rPr lang="uk-UA" dirty="0" smtClean="0"/>
              <a:t>Процес сечовиділення</a:t>
            </a:r>
            <a:endParaRPr lang="uk-UA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1691680" y="1772816"/>
            <a:ext cx="0" cy="5760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endCxn id="7" idx="0"/>
          </p:cNvCxnSpPr>
          <p:nvPr/>
        </p:nvCxnSpPr>
        <p:spPr>
          <a:xfrm flipH="1">
            <a:off x="6840252" y="1772816"/>
            <a:ext cx="36004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5868144" y="4077072"/>
            <a:ext cx="648072" cy="3600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7452320" y="4077072"/>
            <a:ext cx="504056" cy="4320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827584" y="3573016"/>
            <a:ext cx="504056" cy="7920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endCxn id="9" idx="0"/>
          </p:cNvCxnSpPr>
          <p:nvPr/>
        </p:nvCxnSpPr>
        <p:spPr>
          <a:xfrm>
            <a:off x="2411760" y="3573016"/>
            <a:ext cx="612068" cy="7920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5796136" y="5229200"/>
            <a:ext cx="648072" cy="8640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>
            <a:off x="7164288" y="5229200"/>
            <a:ext cx="792088" cy="8640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8" idx="2"/>
          </p:cNvCxnSpPr>
          <p:nvPr/>
        </p:nvCxnSpPr>
        <p:spPr>
          <a:xfrm>
            <a:off x="1007604" y="5565433"/>
            <a:ext cx="612068" cy="52786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H="1">
            <a:off x="2411760" y="5373216"/>
            <a:ext cx="432048" cy="64807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88640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/>
              <a:t>Кортикальна система кровообігу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196752"/>
            <a:ext cx="3240360" cy="46166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indent="269875" algn="just"/>
            <a:r>
              <a:rPr lang="uk-UA" sz="2400" dirty="0" smtClean="0"/>
              <a:t>Приносні артеріоли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139952" y="1196752"/>
            <a:ext cx="3096344" cy="46166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indent="269875" algn="just"/>
            <a:r>
              <a:rPr lang="uk-UA" sz="2400" dirty="0" smtClean="0"/>
              <a:t>Виносні </a:t>
            </a:r>
            <a:r>
              <a:rPr lang="uk-UA" sz="2400" dirty="0" smtClean="0"/>
              <a:t>артеріоли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907704" y="2060848"/>
            <a:ext cx="3140027" cy="830997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pPr indent="269875" algn="just"/>
            <a:r>
              <a:rPr lang="uk-UA" sz="2400" dirty="0" smtClean="0"/>
              <a:t>Судинний клубочок </a:t>
            </a:r>
          </a:p>
          <a:p>
            <a:pPr indent="269875" algn="ctr"/>
            <a:r>
              <a:rPr lang="uk-UA" sz="2400" dirty="0" smtClean="0"/>
              <a:t>капілярів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364088" y="2132856"/>
            <a:ext cx="3456384" cy="46166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indent="269875" algn="just"/>
            <a:r>
              <a:rPr lang="uk-UA" sz="2400" dirty="0" smtClean="0"/>
              <a:t>Капіляри канальців</a:t>
            </a:r>
            <a:endParaRPr lang="ru-RU" sz="2400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 flipH="1" flipV="1">
            <a:off x="2411760" y="1700808"/>
            <a:ext cx="432048" cy="3600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4211960" y="1628800"/>
            <a:ext cx="1080120" cy="4320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6660232" y="1700808"/>
            <a:ext cx="576064" cy="3600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179512" y="3212976"/>
            <a:ext cx="2880320" cy="707886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indent="269875" algn="just"/>
            <a:r>
              <a:rPr lang="uk-UA" sz="2000" dirty="0" smtClean="0"/>
              <a:t>Міжчасткові артерії</a:t>
            </a:r>
          </a:p>
          <a:p>
            <a:pPr indent="269875" algn="just"/>
            <a:r>
              <a:rPr lang="uk-UA" sz="2000" dirty="0" smtClean="0"/>
              <a:t>(в корковій речовині)</a:t>
            </a:r>
            <a:endParaRPr lang="ru-RU" sz="2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275856" y="3284984"/>
            <a:ext cx="2904578" cy="707886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pPr indent="269875" algn="ctr"/>
            <a:r>
              <a:rPr lang="uk-UA" sz="2000" dirty="0" smtClean="0"/>
              <a:t>Венули </a:t>
            </a:r>
          </a:p>
          <a:p>
            <a:pPr indent="269875" algn="just"/>
            <a:r>
              <a:rPr lang="uk-UA" sz="2000" dirty="0" smtClean="0"/>
              <a:t>(в корковій речовині  )</a:t>
            </a:r>
            <a:endParaRPr lang="ru-RU" sz="20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447351" y="3212976"/>
            <a:ext cx="2542299" cy="646331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pPr indent="269875" algn="just"/>
            <a:r>
              <a:rPr lang="uk-UA" dirty="0" smtClean="0"/>
              <a:t>Міжчасткові </a:t>
            </a:r>
            <a:r>
              <a:rPr lang="uk-UA" dirty="0" smtClean="0"/>
              <a:t>вени</a:t>
            </a:r>
            <a:endParaRPr lang="uk-UA" dirty="0" smtClean="0"/>
          </a:p>
          <a:p>
            <a:pPr indent="269875" algn="just"/>
            <a:r>
              <a:rPr lang="uk-UA" dirty="0" smtClean="0"/>
              <a:t>(в корковій речовині)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483768" y="4365104"/>
            <a:ext cx="4572000" cy="646331"/>
          </a:xfrm>
          <a:prstGeom prst="rect">
            <a:avLst/>
          </a:prstGeom>
          <a:solidFill>
            <a:srgbClr val="0070C0"/>
          </a:solidFill>
        </p:spPr>
        <p:txBody>
          <a:bodyPr>
            <a:spAutoFit/>
          </a:bodyPr>
          <a:lstStyle/>
          <a:p>
            <a:pPr indent="269875" algn="ctr"/>
            <a:r>
              <a:rPr lang="uk-UA" dirty="0" smtClean="0"/>
              <a:t>Міжчасткові </a:t>
            </a:r>
            <a:r>
              <a:rPr lang="uk-UA" dirty="0" smtClean="0"/>
              <a:t>артерії і вени</a:t>
            </a:r>
            <a:endParaRPr lang="uk-UA" dirty="0" smtClean="0"/>
          </a:p>
          <a:p>
            <a:pPr indent="269875" algn="ctr"/>
            <a:r>
              <a:rPr lang="uk-UA" dirty="0" smtClean="0"/>
              <a:t>(між пірамідами)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339752" y="5589240"/>
            <a:ext cx="2376264" cy="369332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indent="269875" algn="ctr"/>
            <a:r>
              <a:rPr lang="uk-UA" dirty="0" smtClean="0"/>
              <a:t>Ниркова артерія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5209875" y="5589240"/>
            <a:ext cx="2170437" cy="369332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indent="269875" algn="ctr"/>
            <a:r>
              <a:rPr lang="uk-UA" dirty="0" smtClean="0"/>
              <a:t>Ниркова </a:t>
            </a:r>
            <a:r>
              <a:rPr lang="uk-UA" dirty="0" smtClean="0"/>
              <a:t>вена</a:t>
            </a:r>
            <a:endParaRPr lang="ru-RU" dirty="0"/>
          </a:p>
        </p:txBody>
      </p:sp>
      <p:cxnSp>
        <p:nvCxnSpPr>
          <p:cNvPr id="24" name="Прямая со стрелкой 23"/>
          <p:cNvCxnSpPr/>
          <p:nvPr/>
        </p:nvCxnSpPr>
        <p:spPr>
          <a:xfrm flipV="1">
            <a:off x="3779912" y="5085184"/>
            <a:ext cx="216024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endCxn id="22" idx="0"/>
          </p:cNvCxnSpPr>
          <p:nvPr/>
        </p:nvCxnSpPr>
        <p:spPr>
          <a:xfrm>
            <a:off x="6156176" y="5013176"/>
            <a:ext cx="138918" cy="5760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1331640" y="1628800"/>
            <a:ext cx="0" cy="158417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88640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/>
              <a:t>Юкстамедулярна  система кровообігу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196752"/>
            <a:ext cx="3240360" cy="46166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indent="269875" algn="just"/>
            <a:r>
              <a:rPr lang="uk-UA" sz="2400" dirty="0" smtClean="0"/>
              <a:t>Приносні артеріоли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35896" y="1196752"/>
            <a:ext cx="3096344" cy="46166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indent="269875" algn="just"/>
            <a:r>
              <a:rPr lang="uk-UA" sz="2400" dirty="0" smtClean="0"/>
              <a:t>Виносні </a:t>
            </a:r>
            <a:r>
              <a:rPr lang="uk-UA" sz="2400" dirty="0" smtClean="0"/>
              <a:t>артеріоли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907704" y="2060848"/>
            <a:ext cx="3140027" cy="830997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pPr indent="269875" algn="just"/>
            <a:r>
              <a:rPr lang="uk-UA" sz="2400" dirty="0" smtClean="0"/>
              <a:t>Судинний клубочок </a:t>
            </a:r>
          </a:p>
          <a:p>
            <a:pPr indent="269875" algn="ctr"/>
            <a:r>
              <a:rPr lang="uk-UA" sz="2400" dirty="0" smtClean="0"/>
              <a:t>капілярів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236296" y="1124744"/>
            <a:ext cx="1296144" cy="830997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indent="269875" algn="ctr"/>
            <a:r>
              <a:rPr lang="uk-UA" sz="2400" dirty="0" smtClean="0"/>
              <a:t>Прямі  судини</a:t>
            </a:r>
            <a:endParaRPr lang="ru-RU" sz="2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3068960"/>
            <a:ext cx="2880320" cy="707886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indent="269875" algn="just"/>
            <a:r>
              <a:rPr lang="uk-UA" sz="2000" dirty="0" smtClean="0"/>
              <a:t>Міжчасткові артерії</a:t>
            </a:r>
          </a:p>
          <a:p>
            <a:pPr indent="269875" algn="just"/>
            <a:r>
              <a:rPr lang="uk-UA" sz="2000" dirty="0" smtClean="0"/>
              <a:t>(в коркової речовині)</a:t>
            </a:r>
            <a:endParaRPr lang="ru-RU" sz="2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724128" y="3212976"/>
            <a:ext cx="2904578" cy="707886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pPr indent="269875" algn="ctr"/>
            <a:r>
              <a:rPr lang="uk-UA" sz="2000" dirty="0" smtClean="0"/>
              <a:t>Прямі вени </a:t>
            </a:r>
          </a:p>
          <a:p>
            <a:pPr indent="269875" algn="just"/>
            <a:r>
              <a:rPr lang="uk-UA" sz="2000" dirty="0" smtClean="0"/>
              <a:t>(в корковій речовині  )</a:t>
            </a:r>
            <a:endParaRPr lang="ru-RU" sz="20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497699" y="2420888"/>
            <a:ext cx="3394781" cy="646331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indent="269875" algn="ctr"/>
            <a:r>
              <a:rPr lang="uk-UA" dirty="0" smtClean="0"/>
              <a:t>Мозкова перитубулярна капілярна мережа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843808" y="5229200"/>
            <a:ext cx="4572000" cy="646331"/>
          </a:xfrm>
          <a:prstGeom prst="rect">
            <a:avLst/>
          </a:prstGeom>
          <a:solidFill>
            <a:srgbClr val="0070C0"/>
          </a:solidFill>
        </p:spPr>
        <p:txBody>
          <a:bodyPr>
            <a:spAutoFit/>
          </a:bodyPr>
          <a:lstStyle/>
          <a:p>
            <a:pPr indent="269875" algn="ctr"/>
            <a:r>
              <a:rPr lang="uk-UA" dirty="0" smtClean="0"/>
              <a:t>Міжчасткові </a:t>
            </a:r>
            <a:r>
              <a:rPr lang="uk-UA" dirty="0" smtClean="0"/>
              <a:t>артерії і вени</a:t>
            </a:r>
            <a:endParaRPr lang="uk-UA" dirty="0" smtClean="0"/>
          </a:p>
          <a:p>
            <a:pPr indent="269875" algn="ctr"/>
            <a:r>
              <a:rPr lang="uk-UA" dirty="0" smtClean="0"/>
              <a:t>(між пірамідами)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267744" y="6237312"/>
            <a:ext cx="2376264" cy="369332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indent="269875" algn="ctr"/>
            <a:r>
              <a:rPr lang="uk-UA" dirty="0" smtClean="0"/>
              <a:t>Ниркова артерія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5148064" y="6237312"/>
            <a:ext cx="2170437" cy="369332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indent="269875" algn="ctr"/>
            <a:r>
              <a:rPr lang="uk-UA" dirty="0" smtClean="0"/>
              <a:t>Ниркова </a:t>
            </a:r>
            <a:r>
              <a:rPr lang="uk-UA" dirty="0" smtClean="0"/>
              <a:t>вена</a:t>
            </a:r>
            <a:endParaRPr lang="ru-RU" dirty="0"/>
          </a:p>
        </p:txBody>
      </p:sp>
      <p:cxnSp>
        <p:nvCxnSpPr>
          <p:cNvPr id="24" name="Прямая со стрелкой 23"/>
          <p:cNvCxnSpPr/>
          <p:nvPr/>
        </p:nvCxnSpPr>
        <p:spPr>
          <a:xfrm flipV="1">
            <a:off x="3491880" y="5877272"/>
            <a:ext cx="216024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5940152" y="5877272"/>
            <a:ext cx="282934" cy="3600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 flipV="1">
            <a:off x="2627784" y="1700808"/>
            <a:ext cx="432048" cy="3600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V="1">
            <a:off x="4283968" y="1772816"/>
            <a:ext cx="504056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V="1">
            <a:off x="1043608" y="1916832"/>
            <a:ext cx="0" cy="11521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2195736" y="4077072"/>
            <a:ext cx="5292080" cy="646331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indent="269875" algn="ctr"/>
            <a:r>
              <a:rPr lang="uk-UA" dirty="0" smtClean="0"/>
              <a:t>Дугові артерії і вени</a:t>
            </a:r>
            <a:endParaRPr lang="uk-UA" dirty="0" smtClean="0"/>
          </a:p>
          <a:p>
            <a:pPr indent="269875" algn="just"/>
            <a:r>
              <a:rPr lang="uk-UA" dirty="0" smtClean="0"/>
              <a:t>(вздовж кордону корковій і мозковій речовини)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60486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/>
            <a:endParaRPr lang="uk-UA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79712" y="260648"/>
            <a:ext cx="4283968" cy="659735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59832" y="476672"/>
            <a:ext cx="1800200" cy="338554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uk-UA" sz="1600" b="1" dirty="0" smtClean="0"/>
              <a:t>Ниркові артерії</a:t>
            </a:r>
            <a:endParaRPr lang="ru-RU" sz="16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75856" y="1340768"/>
            <a:ext cx="1358192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uk-UA" dirty="0" smtClean="0"/>
              <a:t>міжчасткові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75856" y="2204864"/>
            <a:ext cx="1296144" cy="36933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дугові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03848" y="2996952"/>
            <a:ext cx="1637756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ru-RU" dirty="0" smtClean="0"/>
              <a:t>міжчасточкові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915816" y="3861048"/>
            <a:ext cx="2132059" cy="36933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r>
              <a:rPr lang="uk-UA" dirty="0" smtClean="0"/>
              <a:t>приносні артеріоли</a:t>
            </a:r>
            <a:endParaRPr lang="uk-UA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051720" y="4725144"/>
            <a:ext cx="2232248" cy="36933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с</a:t>
            </a:r>
            <a:r>
              <a:rPr lang="uk-UA" dirty="0" smtClean="0"/>
              <a:t>удинний клубочок</a:t>
            </a:r>
            <a:endParaRPr lang="uk-UA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788024" y="4797152"/>
            <a:ext cx="12961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І  </a:t>
            </a:r>
            <a:r>
              <a:rPr lang="ru-RU" sz="1400" b="1" dirty="0" err="1" smtClean="0">
                <a:solidFill>
                  <a:srgbClr val="C00000"/>
                </a:solidFill>
              </a:rPr>
              <a:t>капілярна</a:t>
            </a:r>
            <a:r>
              <a:rPr lang="ru-RU" sz="1400" b="1" dirty="0" smtClean="0">
                <a:solidFill>
                  <a:srgbClr val="C00000"/>
                </a:solidFill>
              </a:rPr>
              <a:t> мережа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3851920" y="836712"/>
            <a:ext cx="144016" cy="432048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3851920" y="1772816"/>
            <a:ext cx="144016" cy="432048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3851920" y="2564904"/>
            <a:ext cx="144016" cy="432048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3851920" y="3356992"/>
            <a:ext cx="144016" cy="432048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3851920" y="4221088"/>
            <a:ext cx="144016" cy="432048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лево 18"/>
          <p:cNvSpPr/>
          <p:nvPr/>
        </p:nvSpPr>
        <p:spPr>
          <a:xfrm>
            <a:off x="4355976" y="4725144"/>
            <a:ext cx="504056" cy="360040"/>
          </a:xfrm>
          <a:prstGeom prst="lef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131840" y="5733256"/>
            <a:ext cx="1958934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uk-UA" dirty="0" smtClean="0"/>
              <a:t>виносні </a:t>
            </a:r>
            <a:r>
              <a:rPr lang="uk-UA" dirty="0" smtClean="0"/>
              <a:t>артеріоли</a:t>
            </a:r>
            <a:endParaRPr lang="uk-UA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051720" y="6488668"/>
            <a:ext cx="2448272" cy="36933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судини канальців</a:t>
            </a:r>
            <a:endParaRPr lang="uk-UA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4932040" y="6334780"/>
            <a:ext cx="13316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ІІ  </a:t>
            </a:r>
            <a:r>
              <a:rPr lang="uk-UA" sz="1400" b="1" dirty="0" smtClean="0">
                <a:solidFill>
                  <a:srgbClr val="C00000"/>
                </a:solidFill>
              </a:rPr>
              <a:t>капілярна мережа</a:t>
            </a:r>
            <a:endParaRPr lang="uk-UA" sz="1400" b="1" dirty="0">
              <a:solidFill>
                <a:srgbClr val="C00000"/>
              </a:solidFill>
            </a:endParaRPr>
          </a:p>
        </p:txBody>
      </p:sp>
      <p:sp>
        <p:nvSpPr>
          <p:cNvPr id="24" name="Стрелка влево 23"/>
          <p:cNvSpPr/>
          <p:nvPr/>
        </p:nvSpPr>
        <p:spPr>
          <a:xfrm>
            <a:off x="4499992" y="6453336"/>
            <a:ext cx="432048" cy="404664"/>
          </a:xfrm>
          <a:prstGeom prst="lef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3779912" y="5301208"/>
            <a:ext cx="144016" cy="360040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3779912" y="6093296"/>
            <a:ext cx="144016" cy="288032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0"/>
            <a:ext cx="6120679" cy="663670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475656" y="908720"/>
            <a:ext cx="1008112" cy="50405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908720"/>
            <a:ext cx="12216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200" b="1" dirty="0" smtClean="0">
                <a:solidFill>
                  <a:schemeClr val="bg1"/>
                </a:solidFill>
              </a:rPr>
              <a:t>Дугова артерія</a:t>
            </a:r>
          </a:p>
          <a:p>
            <a:r>
              <a:rPr lang="uk-UA" sz="1200" b="1" dirty="0" smtClean="0">
                <a:solidFill>
                  <a:schemeClr val="bg1"/>
                </a:solidFill>
              </a:rPr>
              <a:t>Дугова вена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516216" y="0"/>
            <a:ext cx="1008112" cy="33265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444209" y="1"/>
            <a:ext cx="9361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200" b="1" dirty="0" smtClean="0">
                <a:solidFill>
                  <a:schemeClr val="bg1"/>
                </a:solidFill>
              </a:rPr>
              <a:t>Ниркова піраміда 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44208" y="764704"/>
            <a:ext cx="1152128" cy="43204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372200" y="692696"/>
            <a:ext cx="14216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200" b="1" dirty="0" smtClean="0">
                <a:solidFill>
                  <a:schemeClr val="bg1"/>
                </a:solidFill>
              </a:rPr>
              <a:t>Сегментарна</a:t>
            </a:r>
          </a:p>
          <a:p>
            <a:pPr algn="ctr"/>
            <a:r>
              <a:rPr lang="uk-UA" sz="1200" b="1" dirty="0" smtClean="0">
                <a:solidFill>
                  <a:schemeClr val="bg1"/>
                </a:solidFill>
              </a:rPr>
              <a:t>артерія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56176" y="1700808"/>
            <a:ext cx="1368152" cy="6480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 smtClean="0">
                <a:solidFill>
                  <a:schemeClr val="bg1"/>
                </a:solidFill>
              </a:rPr>
              <a:t>Ниркова </a:t>
            </a:r>
            <a:r>
              <a:rPr lang="uk-UA" sz="1200" b="1" dirty="0" smtClean="0">
                <a:solidFill>
                  <a:schemeClr val="bg1"/>
                </a:solidFill>
              </a:rPr>
              <a:t>артерія  </a:t>
            </a:r>
            <a:r>
              <a:rPr lang="uk-UA" sz="1200" dirty="0" smtClean="0">
                <a:solidFill>
                  <a:schemeClr val="bg1"/>
                </a:solidFill>
              </a:rPr>
              <a:t>яка  приносить </a:t>
            </a:r>
            <a:r>
              <a:rPr lang="uk-UA" sz="1200" dirty="0" smtClean="0">
                <a:solidFill>
                  <a:schemeClr val="bg1"/>
                </a:solidFill>
              </a:rPr>
              <a:t>кров з аорти у нирку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940152" y="3861048"/>
            <a:ext cx="1656184" cy="7920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 smtClean="0">
                <a:solidFill>
                  <a:schemeClr val="bg1"/>
                </a:solidFill>
              </a:rPr>
              <a:t>Ниркова </a:t>
            </a:r>
            <a:r>
              <a:rPr lang="uk-UA" sz="1050" b="1" dirty="0" smtClean="0">
                <a:solidFill>
                  <a:schemeClr val="bg1"/>
                </a:solidFill>
              </a:rPr>
              <a:t>артерія  </a:t>
            </a:r>
            <a:endParaRPr lang="uk-UA" sz="1050" b="1" dirty="0" smtClean="0">
              <a:solidFill>
                <a:schemeClr val="bg1"/>
              </a:solidFill>
            </a:endParaRPr>
          </a:p>
          <a:p>
            <a:pPr algn="ctr"/>
            <a:r>
              <a:rPr lang="uk-UA" sz="1050" dirty="0" smtClean="0">
                <a:solidFill>
                  <a:schemeClr val="bg1"/>
                </a:solidFill>
              </a:rPr>
              <a:t>яка  </a:t>
            </a:r>
            <a:r>
              <a:rPr lang="uk-UA" sz="1050" dirty="0" smtClean="0">
                <a:solidFill>
                  <a:schemeClr val="bg1"/>
                </a:solidFill>
              </a:rPr>
              <a:t>переносить фільтровану кров в нижню порожнисту вену</a:t>
            </a:r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372200" y="4797152"/>
            <a:ext cx="1224136" cy="2880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 smtClean="0">
                <a:solidFill>
                  <a:schemeClr val="bg1"/>
                </a:solidFill>
              </a:rPr>
              <a:t>Міжчасткова вена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372200" y="5301208"/>
            <a:ext cx="1224136" cy="2880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 smtClean="0">
                <a:solidFill>
                  <a:schemeClr val="bg1"/>
                </a:solidFill>
              </a:rPr>
              <a:t>Міжчасткова </a:t>
            </a:r>
            <a:r>
              <a:rPr lang="uk-UA" sz="1200" b="1" dirty="0" smtClean="0">
                <a:solidFill>
                  <a:schemeClr val="bg1"/>
                </a:solidFill>
              </a:rPr>
              <a:t>артерія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588224" y="6093296"/>
            <a:ext cx="936104" cy="3600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 smtClean="0">
                <a:solidFill>
                  <a:schemeClr val="bg1"/>
                </a:solidFill>
              </a:rPr>
              <a:t>Січовик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87624" y="6309320"/>
            <a:ext cx="1080120" cy="3600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100" b="1" dirty="0" smtClean="0">
                <a:solidFill>
                  <a:schemeClr val="bg1"/>
                </a:solidFill>
              </a:rPr>
              <a:t>Міжчасткова вена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187624" y="5877272"/>
            <a:ext cx="1152128" cy="2880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 smtClean="0">
                <a:solidFill>
                  <a:schemeClr val="bg1"/>
                </a:solidFill>
              </a:rPr>
              <a:t>Міжчасткова артерія</a:t>
            </a:r>
            <a:endParaRPr lang="ru-RU" sz="1200" dirty="0">
              <a:solidFill>
                <a:schemeClr val="bg1"/>
              </a:solidFill>
            </a:endParaRPr>
          </a:p>
        </p:txBody>
      </p:sp>
      <p:cxnSp>
        <p:nvCxnSpPr>
          <p:cNvPr id="22" name="Прямая со стрелкой 21"/>
          <p:cNvCxnSpPr>
            <a:stCxn id="18" idx="3"/>
          </p:cNvCxnSpPr>
          <p:nvPr/>
        </p:nvCxnSpPr>
        <p:spPr>
          <a:xfrm>
            <a:off x="2339752" y="6021288"/>
            <a:ext cx="216024" cy="7200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17" idx="3"/>
          </p:cNvCxnSpPr>
          <p:nvPr/>
        </p:nvCxnSpPr>
        <p:spPr>
          <a:xfrm flipV="1">
            <a:off x="2267744" y="6309320"/>
            <a:ext cx="576064" cy="18002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2483768" y="1196752"/>
            <a:ext cx="936104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2627784" y="1052736"/>
            <a:ext cx="936104" cy="1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4860032" y="260648"/>
            <a:ext cx="0" cy="936104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4860032" y="260648"/>
            <a:ext cx="16561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5364088" y="836712"/>
            <a:ext cx="0" cy="223224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5364088" y="836712"/>
            <a:ext cx="10801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6444208" y="2348880"/>
            <a:ext cx="0" cy="576064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flipV="1">
            <a:off x="6372200" y="3501008"/>
            <a:ext cx="0" cy="43204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H="1">
            <a:off x="4139952" y="4869160"/>
            <a:ext cx="2160240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H="1" flipV="1">
            <a:off x="3635896" y="5157192"/>
            <a:ext cx="2736304" cy="14401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flipH="1">
            <a:off x="5004048" y="6237312"/>
            <a:ext cx="1512168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35292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/>
            <a:r>
              <a:rPr lang="uk-UA" sz="2400" dirty="0" smtClean="0"/>
              <a:t>Нефрон складається з:</a:t>
            </a:r>
          </a:p>
          <a:p>
            <a:pPr indent="269875" algn="just">
              <a:buFont typeface="Arial" pitchFamily="34" charset="0"/>
              <a:buChar char="•"/>
            </a:pPr>
            <a:r>
              <a:rPr lang="uk-UA" sz="2400" dirty="0" smtClean="0"/>
              <a:t> ниркового (</a:t>
            </a:r>
            <a:r>
              <a:rPr lang="uk-UA" sz="2400" dirty="0" err="1" smtClean="0"/>
              <a:t>мальпігієвого</a:t>
            </a:r>
            <a:r>
              <a:rPr lang="uk-UA" sz="2400" dirty="0" smtClean="0"/>
              <a:t>) тільця, </a:t>
            </a:r>
          </a:p>
          <a:p>
            <a:pPr indent="269875" algn="just">
              <a:buFont typeface="Arial" pitchFamily="34" charset="0"/>
              <a:buChar char="•"/>
            </a:pPr>
            <a:r>
              <a:rPr lang="uk-UA" sz="2400" dirty="0" smtClean="0"/>
              <a:t>капсули </a:t>
            </a:r>
            <a:r>
              <a:rPr lang="uk-UA" sz="2400" dirty="0" err="1" smtClean="0"/>
              <a:t>Шумлянського-Боумена</a:t>
            </a:r>
            <a:r>
              <a:rPr lang="uk-UA" sz="2400" dirty="0" smtClean="0"/>
              <a:t>, </a:t>
            </a:r>
          </a:p>
          <a:p>
            <a:pPr indent="269875" algn="just">
              <a:buFont typeface="Arial" pitchFamily="34" charset="0"/>
              <a:buChar char="•"/>
            </a:pPr>
            <a:r>
              <a:rPr lang="uk-UA" sz="2400" dirty="0" smtClean="0"/>
              <a:t>проксимального звивистих канальців, петлі </a:t>
            </a:r>
            <a:r>
              <a:rPr lang="uk-UA" sz="2400" dirty="0" err="1" smtClean="0"/>
              <a:t>Генле</a:t>
            </a:r>
            <a:r>
              <a:rPr lang="uk-UA" sz="2400" dirty="0" smtClean="0"/>
              <a:t> (висхідної та низхідної частин), </a:t>
            </a:r>
          </a:p>
          <a:p>
            <a:pPr indent="269875" algn="just">
              <a:buFont typeface="Arial" pitchFamily="34" charset="0"/>
              <a:buChar char="•"/>
            </a:pPr>
            <a:r>
              <a:rPr lang="uk-UA" sz="2400" dirty="0" smtClean="0"/>
              <a:t>дистального звивистих канальців, </a:t>
            </a:r>
            <a:r>
              <a:rPr lang="uk-UA" sz="2400" dirty="0" err="1" smtClean="0"/>
              <a:t>збирної</a:t>
            </a:r>
            <a:r>
              <a:rPr lang="uk-UA" sz="2400" dirty="0" smtClean="0"/>
              <a:t> трубочки. </a:t>
            </a:r>
          </a:p>
          <a:p>
            <a:pPr indent="269875" algn="just"/>
            <a:endParaRPr lang="uk-UA" sz="2400" dirty="0" smtClean="0"/>
          </a:p>
          <a:p>
            <a:pPr indent="269875" algn="just"/>
            <a:r>
              <a:rPr lang="uk-UA" sz="2400" dirty="0" smtClean="0"/>
              <a:t>В нирковому тільці розрізняють дві взаємодіючі структури: - Судинний клубочок ниркового тільця (</a:t>
            </a:r>
            <a:r>
              <a:rPr lang="uk-UA" sz="2400" dirty="0" err="1" smtClean="0"/>
              <a:t>мальпігієво</a:t>
            </a:r>
            <a:r>
              <a:rPr lang="uk-UA" sz="2400" dirty="0" smtClean="0"/>
              <a:t> тільце) </a:t>
            </a:r>
          </a:p>
          <a:p>
            <a:pPr algn="just">
              <a:buFontTx/>
              <a:buChar char="-"/>
            </a:pPr>
            <a:r>
              <a:rPr lang="uk-UA" sz="2400" dirty="0" smtClean="0"/>
              <a:t>Капсула ниркового тільця (капсула </a:t>
            </a:r>
            <a:r>
              <a:rPr lang="uk-UA" sz="2400" dirty="0" err="1" smtClean="0"/>
              <a:t>Шумлянського-Боумена</a:t>
            </a:r>
            <a:r>
              <a:rPr lang="uk-UA" sz="2400" dirty="0" smtClean="0"/>
              <a:t>). </a:t>
            </a:r>
          </a:p>
          <a:p>
            <a:pPr algn="just"/>
            <a:r>
              <a:rPr lang="uk-UA" sz="2400" dirty="0" smtClean="0"/>
              <a:t>Нирковий тільце має два полюси – судинний і сечовий</a:t>
            </a:r>
            <a:endParaRPr lang="uk-UA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49694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/>
            <a:r>
              <a:rPr lang="uk-UA" sz="2400" dirty="0" smtClean="0"/>
              <a:t>Сеча в нирках продукується безперервно. </a:t>
            </a:r>
          </a:p>
          <a:p>
            <a:pPr indent="269875"/>
            <a:r>
              <a:rPr lang="uk-UA" sz="2400" dirty="0" smtClean="0"/>
              <a:t>2 етапи формування сечі: </a:t>
            </a:r>
          </a:p>
          <a:p>
            <a:pPr indent="269875">
              <a:buFont typeface="+mj-lt"/>
              <a:buAutoNum type="arabicPeriod"/>
            </a:pPr>
            <a:r>
              <a:rPr lang="uk-UA" sz="2400" dirty="0" smtClean="0"/>
              <a:t>первинна сеча, </a:t>
            </a:r>
          </a:p>
          <a:p>
            <a:pPr indent="269875">
              <a:buFont typeface="+mj-lt"/>
              <a:buAutoNum type="arabicPeriod"/>
            </a:pPr>
            <a:r>
              <a:rPr lang="uk-UA" sz="2400" dirty="0" smtClean="0"/>
              <a:t>вторинна, або концентрована, сеча.</a:t>
            </a:r>
          </a:p>
          <a:p>
            <a:pPr indent="269875">
              <a:buFont typeface="+mj-lt"/>
              <a:buAutoNum type="arabicPeriod"/>
            </a:pPr>
            <a:endParaRPr lang="uk-UA" sz="2400" dirty="0" smtClean="0"/>
          </a:p>
          <a:p>
            <a:pPr indent="269875" algn="ctr"/>
            <a:r>
              <a:rPr lang="uk-UA" sz="2400" b="1" i="1" dirty="0" smtClean="0"/>
              <a:t>Утворення первинної сечі</a:t>
            </a:r>
            <a:r>
              <a:rPr lang="uk-UA" sz="2400" dirty="0" smtClean="0"/>
              <a:t>.</a:t>
            </a:r>
          </a:p>
          <a:p>
            <a:pPr indent="269875" algn="just"/>
            <a:r>
              <a:rPr lang="uk-UA" sz="2400" dirty="0" smtClean="0"/>
              <a:t> На відміну від звичайних капілярів, клубочкові капіляри пропускають рідину лише в одному напрямку — назовні. Чому? Діаметр привідної артеріоли більший, ніж відвідної, тому в капілярах клубочка створюється високий тиск. Під тиском крізь стінки капілярів і ниркової капсули до її порожнини фільтрується рідина,подібна до плазми крові. У ній відсутні лише формені елементи крові й великі за розміром молекули білків, що не проходять крізь пори стінок капілярів клубочка. Цю рідину називають первинною сечею, а процес її утворення —. За добу в нирках утворюється 170–180 л первинної сечі. </a:t>
            </a:r>
            <a:endParaRPr lang="uk-UA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5846"/>
            <a:ext cx="849694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i="1" dirty="0" smtClean="0"/>
              <a:t>Утворення вторинної сечі. </a:t>
            </a:r>
          </a:p>
          <a:p>
            <a:pPr indent="269875" algn="just"/>
            <a:r>
              <a:rPr lang="uk-UA" sz="2400" dirty="0" smtClean="0"/>
              <a:t>З ниркової капсули первинна сеча надходить до першого звивистого канальця. Тут починається реабсорбція — з первинної сечі до капілярів повертаються речовини, життєво необхідні організму. На відміну від фільтрації, реабсорбція деяких речовин відбувається зі значними витратами енергії: переміщення певних молекул й іонів з нефрону до капілярів потребує участі молекул - переносників . З першого канальця до капілярів повертається частина води, глюкоза, амінокислоти, з петлі нефрону — вода, іони Натрію, Хлору тощо. До другого канальця речовини з крові активно транспортуються: до нього надходять іони Калію, Гідрогену, складові ліків тощо. Цей процес називають секрецією. Вторинна сеча надходить у збиральну трубку нефрону. Результатом процесів, що відбуваються в нефроні, є утворення вторинної сечі і відновлення гомеостазу крові.</a:t>
            </a:r>
            <a:endParaRPr lang="uk-UA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33265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cs typeface="Arial" pitchFamily="34" charset="0"/>
              </a:rPr>
              <a:t>Регуляція роботи нирок: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196752"/>
            <a:ext cx="79208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Wingdings" pitchFamily="2" charset="2"/>
              <a:buChar char="Ø"/>
            </a:pPr>
            <a:r>
              <a:rPr lang="uk-UA" sz="2400" dirty="0" smtClean="0"/>
              <a:t>Нервова регуляція: </a:t>
            </a:r>
            <a:endParaRPr lang="uk-UA" sz="2400" dirty="0" smtClean="0"/>
          </a:p>
          <a:p>
            <a:pPr marL="179388" indent="-179388">
              <a:buFontTx/>
              <a:buChar char="-"/>
            </a:pPr>
            <a:r>
              <a:rPr lang="uk-UA" sz="2400" dirty="0" smtClean="0"/>
              <a:t>симпатична </a:t>
            </a:r>
            <a:r>
              <a:rPr lang="uk-UA" sz="2400" dirty="0" smtClean="0"/>
              <a:t>нервова система </a:t>
            </a:r>
            <a:r>
              <a:rPr lang="uk-UA" sz="2400" dirty="0" smtClean="0"/>
              <a:t>- </a:t>
            </a:r>
            <a:r>
              <a:rPr lang="uk-UA" sz="2400" dirty="0" smtClean="0"/>
              <a:t>послаблює роботу нирок; </a:t>
            </a:r>
            <a:endParaRPr lang="uk-UA" sz="2400" dirty="0" smtClean="0"/>
          </a:p>
          <a:p>
            <a:pPr marL="179388" indent="-179388">
              <a:buFontTx/>
              <a:buChar char="-"/>
            </a:pPr>
            <a:r>
              <a:rPr lang="uk-UA" sz="2400" dirty="0" smtClean="0"/>
              <a:t> </a:t>
            </a:r>
            <a:r>
              <a:rPr lang="uk-UA" sz="2400" dirty="0" smtClean="0"/>
              <a:t>парасимпатична нервова система - підсилює роботу нирок </a:t>
            </a:r>
            <a:endParaRPr lang="uk-UA" sz="2400" dirty="0" smtClean="0"/>
          </a:p>
          <a:p>
            <a:pPr marL="179388" indent="-179388">
              <a:buFont typeface="Wingdings" pitchFamily="2" charset="2"/>
              <a:buChar char="Ø"/>
            </a:pPr>
            <a:r>
              <a:rPr lang="uk-UA" sz="2400" dirty="0" smtClean="0"/>
              <a:t>Гуморальна </a:t>
            </a:r>
            <a:r>
              <a:rPr lang="uk-UA" sz="2400" dirty="0" smtClean="0"/>
              <a:t>регуляція: </a:t>
            </a:r>
            <a:endParaRPr lang="uk-UA" sz="2400" dirty="0" smtClean="0"/>
          </a:p>
          <a:p>
            <a:pPr marL="179388" indent="-179388">
              <a:buFontTx/>
              <a:buChar char="-"/>
            </a:pPr>
            <a:r>
              <a:rPr lang="uk-UA" sz="2400" dirty="0" smtClean="0"/>
              <a:t>тироксин </a:t>
            </a:r>
            <a:r>
              <a:rPr lang="uk-UA" sz="2400" dirty="0" smtClean="0"/>
              <a:t>підсилює роботу нирок</a:t>
            </a:r>
            <a:r>
              <a:rPr lang="uk-UA" sz="2400" dirty="0" smtClean="0"/>
              <a:t>;</a:t>
            </a:r>
          </a:p>
          <a:p>
            <a:pPr marL="179388" indent="-179388">
              <a:buFontTx/>
              <a:buChar char="-"/>
            </a:pPr>
            <a:r>
              <a:rPr lang="uk-UA" sz="2400" dirty="0" smtClean="0"/>
              <a:t>адреналін </a:t>
            </a:r>
            <a:r>
              <a:rPr lang="uk-UA" sz="2400" dirty="0" smtClean="0"/>
              <a:t>і вазопресин (гормон гіпофіза) послаблюють роботу нирок</a:t>
            </a:r>
            <a:endParaRPr lang="ru-RU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28092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/>
            <a:r>
              <a:rPr lang="uk-UA" sz="2400" dirty="0" smtClean="0"/>
              <a:t>Фіксоване положення нирок залежить від кількох факторів. </a:t>
            </a:r>
          </a:p>
          <a:p>
            <a:pPr indent="269875" algn="just"/>
            <a:r>
              <a:rPr lang="uk-UA" sz="2400" dirty="0" smtClean="0"/>
              <a:t>Внутрішньочеревний тиск значно підпирає нирки роздутими петлями кишечника до задньої стінки живота.  Завдяки поперековому лордозу нирки задніми поверхнями ніби лежать на своїх похилих ниркових ложах, підтримувані внутрішньочеревним тиском. </a:t>
            </a:r>
          </a:p>
          <a:p>
            <a:pPr indent="269875" algn="just"/>
            <a:r>
              <a:rPr lang="uk-UA" sz="2400" dirty="0" smtClean="0"/>
              <a:t>Нирка фіксується також своєю судинною ніжкою, на якій підвішена, “ як плід на своїй гілці ”. </a:t>
            </a:r>
          </a:p>
          <a:p>
            <a:pPr indent="269875" algn="just"/>
            <a:r>
              <a:rPr lang="uk-UA" sz="2400" dirty="0" smtClean="0"/>
              <a:t>Всі три ниркові оболонки,  згадані вище, тісно  зв’язані між собою сполучними перемичками і створюють м’яку подушку, ніби ресору, на якій лежить нирка. </a:t>
            </a:r>
          </a:p>
          <a:p>
            <a:pPr indent="269875" algn="just"/>
            <a:r>
              <a:rPr lang="uk-UA" sz="2400" dirty="0" smtClean="0"/>
              <a:t>Зв’язувальний апарат кожної нирки; праворуч  –  дві черевних зв’язки, ліворуч – одна. </a:t>
            </a:r>
          </a:p>
          <a:p>
            <a:pPr indent="269875" algn="just"/>
            <a:r>
              <a:rPr lang="uk-UA" sz="2400" dirty="0" smtClean="0"/>
              <a:t>У нормі нирка зміщується на висоту тіла хребця (на 2.5-3см)</a:t>
            </a:r>
          </a:p>
          <a:p>
            <a:pPr indent="269875" algn="just"/>
            <a:endParaRPr lang="uk-UA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56895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algn="ctr"/>
            <a:r>
              <a:rPr lang="uk-UA" sz="3600" b="1" dirty="0" smtClean="0"/>
              <a:t>Сечовід</a:t>
            </a:r>
          </a:p>
          <a:p>
            <a:pPr indent="269875" algn="just"/>
            <a:r>
              <a:rPr lang="uk-UA" sz="2400" dirty="0" smtClean="0"/>
              <a:t>Сечовід (</a:t>
            </a:r>
            <a:r>
              <a:rPr lang="uk-UA" sz="2400" dirty="0" err="1" smtClean="0"/>
              <a:t>ureter</a:t>
            </a:r>
            <a:r>
              <a:rPr lang="uk-UA" sz="2400" dirty="0" smtClean="0"/>
              <a:t>) - трубки довжиною близько 30-35 см, діаметром від 3 до 9 мм</a:t>
            </a:r>
          </a:p>
          <a:p>
            <a:pPr indent="269875" algn="just"/>
            <a:r>
              <a:rPr lang="uk-UA" sz="2400" dirty="0" smtClean="0"/>
              <a:t>Починаючись від ниркової миски, сечовід йде вниз по задньої черевної стінці і підходить під гострим кутом до дна сечового міхура.</a:t>
            </a:r>
          </a:p>
          <a:p>
            <a:pPr indent="269875" algn="just"/>
            <a:r>
              <a:rPr lang="uk-UA" sz="2400" dirty="0" smtClean="0"/>
              <a:t>У сечоводі розрізняють черевну і тазову частини, особливо виділяючи невелику його ділянку, що проходить всередині стінки сечового міхура.</a:t>
            </a:r>
          </a:p>
          <a:p>
            <a:pPr indent="269875"/>
            <a:r>
              <a:rPr lang="uk-UA" sz="2400" dirty="0" smtClean="0"/>
              <a:t>Стінки сечоводу складаються з трьох оболонок:</a:t>
            </a:r>
          </a:p>
          <a:p>
            <a:pPr marL="269875" indent="-269875"/>
            <a:r>
              <a:rPr lang="uk-UA" sz="2400" dirty="0" smtClean="0"/>
              <a:t> внутрішньої - слизової,</a:t>
            </a:r>
          </a:p>
          <a:p>
            <a:pPr marL="269875" indent="-269875"/>
            <a:r>
              <a:rPr lang="uk-UA" sz="2400" dirty="0" smtClean="0"/>
              <a:t> середньої - м'язової, що складається з кругового і поздовжнього шарів гладких м'язів,</a:t>
            </a:r>
          </a:p>
          <a:p>
            <a:pPr marL="269875" indent="-269875"/>
            <a:r>
              <a:rPr lang="uk-UA" sz="2400" dirty="0" smtClean="0"/>
              <a:t> зовнішньої, пухкої сполучнотканинної – адвентиції.</a:t>
            </a:r>
            <a:endParaRPr lang="en-US" sz="2400" dirty="0" smtClean="0"/>
          </a:p>
          <a:p>
            <a:pPr indent="269875" algn="just"/>
            <a:r>
              <a:rPr lang="uk-UA" sz="2400" dirty="0" smtClean="0"/>
              <a:t>Завдяки скороченню м'язової оболонки сечовід здійснює</a:t>
            </a:r>
            <a:r>
              <a:rPr lang="en-US" sz="2400" dirty="0" smtClean="0"/>
              <a:t> </a:t>
            </a:r>
            <a:r>
              <a:rPr lang="uk-UA" sz="2400" dirty="0" smtClean="0"/>
              <a:t>перистальтичні рухи, які просувають краплі сечі в сечовий</a:t>
            </a:r>
            <a:r>
              <a:rPr lang="en-US" sz="2400" dirty="0" smtClean="0"/>
              <a:t> </a:t>
            </a:r>
            <a:r>
              <a:rPr lang="uk-UA" sz="2400" dirty="0" smtClean="0"/>
              <a:t>міхур</a:t>
            </a:r>
            <a:endParaRPr lang="uk-UA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49694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dirty="0" smtClean="0"/>
              <a:t>Сечовий міхур</a:t>
            </a:r>
          </a:p>
          <a:p>
            <a:pPr indent="269875" algn="just"/>
            <a:r>
              <a:rPr lang="uk-UA" sz="2400" dirty="0" smtClean="0"/>
              <a:t>Являє собою вмістилище для сечі, яка періодично виводиться з нього</a:t>
            </a:r>
            <a:r>
              <a:rPr lang="en-US" sz="2400" dirty="0" smtClean="0"/>
              <a:t> </a:t>
            </a:r>
            <a:r>
              <a:rPr lang="uk-UA" sz="2400" dirty="0" smtClean="0"/>
              <a:t>через сечовипускальний канал. Ємність сечового міхура близько 500-700 см3. Порожній сечовий міхур лежить в порожнині малого тазу позаду</a:t>
            </a:r>
            <a:r>
              <a:rPr lang="en-US" sz="2400" dirty="0" smtClean="0"/>
              <a:t> </a:t>
            </a:r>
            <a:r>
              <a:rPr lang="uk-UA" sz="2400" dirty="0" smtClean="0"/>
              <a:t>лобкового зрощення, від якого він відділений шаром пухкої клітковини. </a:t>
            </a:r>
          </a:p>
          <a:p>
            <a:pPr indent="269875"/>
            <a:r>
              <a:rPr lang="uk-UA" sz="2400" dirty="0" smtClean="0"/>
              <a:t>При наповненні його сечею верхня межа піднімається вище лобка у вигляді склепіння. </a:t>
            </a:r>
          </a:p>
          <a:p>
            <a:pPr indent="269875" algn="just"/>
            <a:r>
              <a:rPr lang="uk-UA" sz="2400" dirty="0" smtClean="0"/>
              <a:t>Ззаду він межує у чоловіків з кінцевим відділом сім'я виносних проток, сім'яними пухирцями і прямою кишкою, а у жінок з маткою і піхвою.</a:t>
            </a:r>
          </a:p>
          <a:p>
            <a:pPr indent="269875" algn="just"/>
            <a:r>
              <a:rPr lang="uk-UA" sz="2400" dirty="0" smtClean="0"/>
              <a:t>Визначення ефективної ємності сечового міхура у дітей різних вікових груп проводиться за формулами: у немовлят: ємність сечового міхура (мл) = 38 + (2,5 × вік (міс</a:t>
            </a:r>
            <a:r>
              <a:rPr lang="uk-UA" sz="2400" dirty="0" smtClean="0"/>
              <a:t>)); </a:t>
            </a:r>
            <a:r>
              <a:rPr lang="uk-UA" sz="2400" dirty="0" smtClean="0"/>
              <a:t>у дітей з одного року життя: ємність сечового міхура (мл) = 30 + 30n, де n - вік в роках</a:t>
            </a:r>
          </a:p>
          <a:p>
            <a:pPr algn="just"/>
            <a:endParaRPr lang="uk-UA" sz="2400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04310"/>
            <a:ext cx="6840760" cy="6253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827584" y="908720"/>
            <a:ext cx="2160240" cy="86409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solidFill>
                  <a:schemeClr val="bg1"/>
                </a:solidFill>
              </a:rPr>
              <a:t>Слизова оболонка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6588224" y="2348880"/>
            <a:ext cx="864096" cy="2880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solidFill>
                  <a:schemeClr val="bg1"/>
                </a:solidFill>
              </a:rPr>
              <a:t>Січовик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2492896"/>
            <a:ext cx="1440160" cy="129614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 err="1" smtClean="0">
                <a:solidFill>
                  <a:schemeClr val="bg1"/>
                </a:solidFill>
              </a:rPr>
              <a:t>Виштовхуваючий</a:t>
            </a:r>
            <a:r>
              <a:rPr lang="uk-UA" sz="1200" b="1" dirty="0" smtClean="0">
                <a:solidFill>
                  <a:schemeClr val="bg1"/>
                </a:solidFill>
              </a:rPr>
              <a:t> м'яз</a:t>
            </a:r>
            <a:endParaRPr lang="uk-UA" sz="12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4077072"/>
            <a:ext cx="1008112" cy="115212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 smtClean="0">
                <a:solidFill>
                  <a:schemeClr val="bg1"/>
                </a:solidFill>
              </a:rPr>
              <a:t>Трикутник</a:t>
            </a:r>
            <a:endParaRPr lang="uk-UA" sz="1200" b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5576" y="5949280"/>
            <a:ext cx="1656184" cy="9087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err="1" smtClean="0">
                <a:solidFill>
                  <a:schemeClr val="bg1"/>
                </a:solidFill>
              </a:rPr>
              <a:t>Внутрішній</a:t>
            </a:r>
            <a:r>
              <a:rPr lang="ru-RU" sz="1200" b="1" dirty="0" smtClean="0">
                <a:solidFill>
                  <a:schemeClr val="bg1"/>
                </a:solidFill>
              </a:rPr>
              <a:t> </a:t>
            </a:r>
            <a:r>
              <a:rPr lang="ru-RU" sz="1200" b="1" dirty="0" err="1" smtClean="0">
                <a:solidFill>
                  <a:schemeClr val="bg1"/>
                </a:solidFill>
              </a:rPr>
              <a:t>уретральний</a:t>
            </a:r>
            <a:r>
              <a:rPr lang="ru-RU" sz="1200" b="1" dirty="0" smtClean="0">
                <a:solidFill>
                  <a:schemeClr val="bg1"/>
                </a:solidFill>
              </a:rPr>
              <a:t> </a:t>
            </a:r>
            <a:r>
              <a:rPr lang="ru-RU" sz="1200" b="1" dirty="0" err="1" smtClean="0">
                <a:solidFill>
                  <a:schemeClr val="bg1"/>
                </a:solidFill>
              </a:rPr>
              <a:t>сфінктер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148064" y="1124744"/>
            <a:ext cx="2304256" cy="72008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Складки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88224" y="3140968"/>
            <a:ext cx="936104" cy="43204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 smtClean="0">
                <a:solidFill>
                  <a:schemeClr val="bg1"/>
                </a:solidFill>
              </a:rPr>
              <a:t>Отвір січовика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60232" y="4365104"/>
            <a:ext cx="864096" cy="7920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200" b="1" dirty="0" smtClean="0">
                <a:solidFill>
                  <a:schemeClr val="bg1"/>
                </a:solidFill>
              </a:rPr>
              <a:t>Шийка сечового міхура</a:t>
            </a:r>
            <a:endParaRPr lang="uk-UA" sz="12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012160" y="6021288"/>
            <a:ext cx="1368152" cy="83671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 smtClean="0">
                <a:solidFill>
                  <a:schemeClr val="bg1"/>
                </a:solidFill>
              </a:rPr>
              <a:t>Уретральний отвір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444208" y="5517232"/>
            <a:ext cx="1080120" cy="2160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Уретра</a:t>
            </a:r>
            <a:endParaRPr lang="ru-RU" sz="1400" b="1" dirty="0">
              <a:solidFill>
                <a:schemeClr val="bg1"/>
              </a:solidFill>
            </a:endParaRPr>
          </a:p>
        </p:txBody>
      </p:sp>
      <p:cxnSp>
        <p:nvCxnSpPr>
          <p:cNvPr id="17" name="Прямая соединительная линия 16"/>
          <p:cNvCxnSpPr>
            <a:endCxn id="5" idx="3"/>
          </p:cNvCxnSpPr>
          <p:nvPr/>
        </p:nvCxnSpPr>
        <p:spPr>
          <a:xfrm>
            <a:off x="6516216" y="2420888"/>
            <a:ext cx="7200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827584" y="1988840"/>
            <a:ext cx="1080120" cy="14401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solidFill>
                  <a:schemeClr val="bg1"/>
                </a:solidFill>
              </a:rPr>
              <a:t>Січовик</a:t>
            </a:r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763688" y="548680"/>
            <a:ext cx="4536504" cy="5760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Вінцевий розріз жіночого сечового міхура та уретри</a:t>
            </a:r>
            <a:endParaRPr lang="uk-UA" b="1" dirty="0">
              <a:solidFill>
                <a:schemeClr val="bg1"/>
              </a:solidFill>
            </a:endParaRPr>
          </a:p>
        </p:txBody>
      </p:sp>
      <p:cxnSp>
        <p:nvCxnSpPr>
          <p:cNvPr id="22" name="Прямая соединительная линия 21"/>
          <p:cNvCxnSpPr>
            <a:stCxn id="4" idx="3"/>
          </p:cNvCxnSpPr>
          <p:nvPr/>
        </p:nvCxnSpPr>
        <p:spPr>
          <a:xfrm>
            <a:off x="2987824" y="1340768"/>
            <a:ext cx="6480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stCxn id="11" idx="1"/>
          </p:cNvCxnSpPr>
          <p:nvPr/>
        </p:nvCxnSpPr>
        <p:spPr>
          <a:xfrm flipH="1">
            <a:off x="5004048" y="1484784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56895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/>
            <a:r>
              <a:rPr lang="uk-UA" sz="2400" dirty="0" smtClean="0"/>
              <a:t>У сечовому міхурі розрізняють: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smtClean="0"/>
              <a:t>Верхівку, </a:t>
            </a:r>
            <a:endParaRPr lang="en-US" sz="2400" dirty="0" smtClean="0"/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smtClean="0"/>
              <a:t>Тіло, </a:t>
            </a:r>
            <a:endParaRPr lang="en-US" sz="2400" dirty="0" smtClean="0"/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smtClean="0"/>
              <a:t>Дно, </a:t>
            </a:r>
            <a:endParaRPr lang="en-US" sz="2400" dirty="0" smtClean="0"/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smtClean="0"/>
              <a:t>Шийку</a:t>
            </a:r>
          </a:p>
          <a:p>
            <a:pPr indent="269875" algn="just"/>
            <a:r>
              <a:rPr lang="uk-UA" sz="2400" dirty="0" smtClean="0"/>
              <a:t>Дно </a:t>
            </a:r>
            <a:r>
              <a:rPr lang="uk-UA" sz="2400" dirty="0" smtClean="0"/>
              <a:t>сечового міхура фіксоване зв'язками порожнини малого таза. </a:t>
            </a:r>
            <a:r>
              <a:rPr lang="uk-UA" sz="2400" dirty="0" smtClean="0"/>
              <a:t>Його </a:t>
            </a:r>
            <a:r>
              <a:rPr lang="uk-UA" sz="2400" dirty="0" smtClean="0"/>
              <a:t>задньоверхня поверхня покрита очеревиною. Коли </a:t>
            </a:r>
            <a:r>
              <a:rPr lang="uk-UA" sz="2400" dirty="0" smtClean="0"/>
              <a:t>міхур</a:t>
            </a:r>
            <a:r>
              <a:rPr lang="en-US" sz="2400" dirty="0" smtClean="0"/>
              <a:t> </a:t>
            </a:r>
            <a:r>
              <a:rPr lang="uk-UA" sz="2400" dirty="0" smtClean="0"/>
              <a:t>наповнюється </a:t>
            </a:r>
            <a:r>
              <a:rPr lang="uk-UA" sz="2400" dirty="0" smtClean="0"/>
              <a:t>і виступає над лобком, очеревина разом з ним </a:t>
            </a:r>
            <a:r>
              <a:rPr lang="uk-UA" sz="2400" dirty="0" smtClean="0"/>
              <a:t>відсувається</a:t>
            </a:r>
            <a:r>
              <a:rPr lang="uk-UA" sz="2400" dirty="0" smtClean="0"/>
              <a:t>. </a:t>
            </a:r>
          </a:p>
          <a:p>
            <a:r>
              <a:rPr lang="uk-UA" sz="2400" dirty="0" smtClean="0"/>
              <a:t> </a:t>
            </a:r>
            <a:r>
              <a:rPr lang="uk-UA" sz="2400" dirty="0" smtClean="0"/>
              <a:t>Стінка сечового міхура складається з шарів:</a:t>
            </a:r>
          </a:p>
          <a:p>
            <a:pPr marL="269875" indent="-269875"/>
            <a:r>
              <a:rPr lang="uk-UA" sz="2400" dirty="0" smtClean="0"/>
              <a:t> внутрішньої - слизової оболонки (покрита перехідним епітелієм) з </a:t>
            </a:r>
            <a:r>
              <a:rPr lang="en-US" sz="2400" dirty="0" smtClean="0"/>
              <a:t> </a:t>
            </a:r>
            <a:r>
              <a:rPr lang="uk-UA" sz="2400" dirty="0" smtClean="0"/>
              <a:t>підслизової основою</a:t>
            </a:r>
            <a:r>
              <a:rPr lang="uk-UA" sz="2400" dirty="0" smtClean="0"/>
              <a:t>. Підслизовий шар </a:t>
            </a:r>
            <a:r>
              <a:rPr lang="uk-UA" sz="2400" dirty="0" smtClean="0"/>
              <a:t>містить у великій кількості кровоносні судини</a:t>
            </a:r>
            <a:endParaRPr lang="uk-UA" sz="2400" dirty="0" smtClean="0"/>
          </a:p>
          <a:p>
            <a:pPr marL="269875" indent="-269875"/>
            <a:r>
              <a:rPr lang="uk-UA" sz="2400" dirty="0" smtClean="0"/>
              <a:t> середньої - м'язової оболонки</a:t>
            </a:r>
          </a:p>
          <a:p>
            <a:pPr marL="269875" indent="-269875"/>
            <a:r>
              <a:rPr lang="uk-UA" sz="2400" dirty="0" smtClean="0"/>
              <a:t> зовнішньої - серозної (частково) оболонки</a:t>
            </a:r>
          </a:p>
          <a:p>
            <a:pPr marL="269875" indent="-269875"/>
            <a:r>
              <a:rPr lang="uk-UA" sz="2400" dirty="0" smtClean="0"/>
              <a:t> адвентиціальної оболонки (в тому місці, де він не </a:t>
            </a:r>
            <a:r>
              <a:rPr lang="uk-UA" sz="2400" dirty="0" smtClean="0"/>
              <a:t>покритий</a:t>
            </a:r>
            <a:r>
              <a:rPr lang="en-US" sz="2400" dirty="0" smtClean="0"/>
              <a:t> </a:t>
            </a:r>
            <a:r>
              <a:rPr lang="uk-UA" sz="2400" dirty="0" smtClean="0"/>
              <a:t>очеревиною</a:t>
            </a:r>
            <a:r>
              <a:rPr lang="uk-UA" sz="2400" dirty="0" smtClean="0"/>
              <a:t>).</a:t>
            </a:r>
            <a:endParaRPr lang="uk-UA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5689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/>
            <a:r>
              <a:rPr lang="uk-UA" sz="2400" dirty="0" smtClean="0"/>
              <a:t>Слизова оболонка порожнього міхура утворює складки, які при наповненні його розправляються. У нижній частині міхура знаходиться внутрішній отвір сечівника. Ззаду від нього лежить гладка, трикутна ділянка, що не має складок – міхуровий трикутник, в верхніх двох кутах якого відкриваються отвори сечоводів.</a:t>
            </a:r>
          </a:p>
          <a:p>
            <a:pPr indent="269875" algn="just"/>
            <a:r>
              <a:rPr lang="uk-UA" sz="2400" dirty="0" smtClean="0"/>
              <a:t> М'язова оболонка складається з трьох шарів.</a:t>
            </a:r>
            <a:endParaRPr lang="en-US" sz="2400" dirty="0" smtClean="0"/>
          </a:p>
          <a:p>
            <a:pPr indent="269875" algn="just">
              <a:buFont typeface="Arial" pitchFamily="34" charset="0"/>
              <a:buChar char="•"/>
            </a:pPr>
            <a:r>
              <a:rPr lang="uk-UA" sz="2400" dirty="0" smtClean="0"/>
              <a:t>Внутрішній шар особливо добре розвинений в області дна.</a:t>
            </a:r>
            <a:endParaRPr lang="en-US" sz="2400" dirty="0" smtClean="0"/>
          </a:p>
          <a:p>
            <a:pPr indent="269875" algn="just">
              <a:buFont typeface="Arial" pitchFamily="34" charset="0"/>
              <a:buChar char="•"/>
            </a:pPr>
            <a:r>
              <a:rPr lang="uk-UA" sz="2400" dirty="0" smtClean="0"/>
              <a:t>Середній складається з волокон, що мають переважно циркулярний або поперечний напрям. У внутрішнього отвору сечовипускального каналу за рахунок переважно цього шару гладких м'язових клітин утворюється кільце - сфінктер сечового міхура. </a:t>
            </a:r>
          </a:p>
          <a:p>
            <a:pPr indent="269875" algn="just">
              <a:buFont typeface="Arial" pitchFamily="34" charset="0"/>
              <a:buChar char="•"/>
            </a:pPr>
            <a:r>
              <a:rPr lang="uk-UA" sz="2400" dirty="0" smtClean="0"/>
              <a:t>Зовнішній шар поздовжній, особливо добре виражений на передній і задній його поверхнях.</a:t>
            </a:r>
            <a:endParaRPr lang="uk-UA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052736"/>
            <a:ext cx="6552728" cy="454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18864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/>
              <a:t>Сечовипускальний канал (</a:t>
            </a:r>
            <a:r>
              <a:rPr lang="uk-UA" sz="2400" b="1" dirty="0" err="1" smtClean="0"/>
              <a:t>urethra</a:t>
            </a:r>
            <a:r>
              <a:rPr lang="uk-UA" sz="2400" b="1" dirty="0" smtClean="0"/>
              <a:t>) </a:t>
            </a:r>
          </a:p>
          <a:p>
            <a:pPr algn="ctr"/>
            <a:r>
              <a:rPr lang="uk-UA" sz="2400" b="1" dirty="0" smtClean="0"/>
              <a:t>жіночий</a:t>
            </a:r>
            <a:endParaRPr lang="uk-UA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31032" y="5805264"/>
            <a:ext cx="8712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9388"/>
            <a:r>
              <a:rPr lang="uk-UA" sz="2400" dirty="0" smtClean="0"/>
              <a:t>Жіночий сечівник має форму трубки довжиною 3-3,5 см, розташована  попереду від піхви.</a:t>
            </a:r>
            <a:endParaRPr lang="uk-UA" sz="2400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3501008"/>
            <a:ext cx="86054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/>
            <a:r>
              <a:rPr lang="uk-UA" sz="2400" dirty="0" smtClean="0"/>
              <a:t> </a:t>
            </a:r>
            <a:endParaRPr lang="uk-UA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7693"/>
            <a:ext cx="856895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/>
            <a:r>
              <a:rPr lang="uk-UA" sz="2400" dirty="0" smtClean="0"/>
              <a:t>Канал починається своїм внутрішнім отвором у районі шийки сечового міхура, проходить назад і вниз від лобкового симфізу і відкривається зовнішнім отвором напередодні піхви.</a:t>
            </a:r>
          </a:p>
          <a:p>
            <a:pPr indent="269875"/>
            <a:r>
              <a:rPr lang="uk-UA" sz="2400" dirty="0" smtClean="0"/>
              <a:t>На своєму шляху канал пронизує сечостатеву діафрагму. У цьому місці його оточують волокна зовнішнього сфінктера сечівника.</a:t>
            </a:r>
          </a:p>
          <a:p>
            <a:pPr indent="269875"/>
            <a:r>
              <a:rPr lang="uk-UA" sz="2400" dirty="0" smtClean="0"/>
              <a:t> Стінки сечівника складаються із зовнішнього сполучнотканинного шару, м'язової оболонки, підслизового шару і слизової оболонки.</a:t>
            </a:r>
          </a:p>
          <a:p>
            <a:r>
              <a:rPr lang="uk-UA" sz="2400" dirty="0" smtClean="0"/>
              <a:t>М'язова </a:t>
            </a:r>
            <a:r>
              <a:rPr lang="uk-UA" sz="2400" dirty="0" smtClean="0"/>
              <a:t>оболонка </a:t>
            </a:r>
            <a:r>
              <a:rPr lang="uk-UA" sz="2400" dirty="0" smtClean="0"/>
              <a:t>має: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 </a:t>
            </a:r>
            <a:r>
              <a:rPr lang="uk-UA" sz="2400" dirty="0" smtClean="0"/>
              <a:t>зовнішній циркулярний </a:t>
            </a:r>
            <a:endParaRPr lang="uk-UA" sz="2400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внутрішній </a:t>
            </a:r>
            <a:r>
              <a:rPr lang="uk-UA" sz="2400" dirty="0" smtClean="0"/>
              <a:t>поздовжній шари.</a:t>
            </a:r>
          </a:p>
          <a:p>
            <a:pPr algn="just"/>
            <a:r>
              <a:rPr lang="uk-UA" sz="2400" dirty="0" smtClean="0"/>
              <a:t> У підслизовому шарі знаходиться багате судинне сплетіння, на розрізі нагадує кавернозну тканину.</a:t>
            </a:r>
          </a:p>
          <a:p>
            <a:pPr algn="just"/>
            <a:r>
              <a:rPr lang="uk-UA" sz="2400" dirty="0" smtClean="0"/>
              <a:t> Слизова оболонка утворює поздовжні складки і багата уретральними залозами. Група таких залоз відкривається з боків зовнішнього отвору сечовипускального каналу за допомогою загального парауретральні  протоки</a:t>
            </a:r>
            <a:endParaRPr lang="uk-UA" sz="2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88640"/>
            <a:ext cx="7272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/>
              <a:t>Сечовипускальний канал (</a:t>
            </a:r>
            <a:r>
              <a:rPr lang="uk-UA" sz="2400" b="1" dirty="0" err="1" smtClean="0"/>
              <a:t>urethra</a:t>
            </a:r>
            <a:r>
              <a:rPr lang="uk-UA" sz="2400" b="1" dirty="0" smtClean="0"/>
              <a:t>) </a:t>
            </a:r>
          </a:p>
          <a:p>
            <a:pPr algn="ctr"/>
            <a:r>
              <a:rPr lang="uk-UA" sz="2400" b="1" dirty="0" smtClean="0"/>
              <a:t>чоловічий</a:t>
            </a:r>
            <a:endParaRPr lang="uk-UA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5733256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/>
            <a:r>
              <a:rPr lang="uk-UA" sz="2400" dirty="0" smtClean="0"/>
              <a:t>Чоловік сечовипускальний канал </a:t>
            </a:r>
            <a:r>
              <a:rPr lang="uk-UA" sz="2400" dirty="0" err="1" smtClean="0"/>
              <a:t>імеетє</a:t>
            </a:r>
            <a:r>
              <a:rPr lang="uk-UA" sz="2400" dirty="0" smtClean="0"/>
              <a:t> форму загнутої трубки довжиною 18-23 см і є одночасно каналом виведення сечі і спермі.</a:t>
            </a:r>
            <a:endParaRPr lang="uk-UA" sz="2400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9996" y="1052737"/>
            <a:ext cx="7932443" cy="4745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56895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/>
            <a:r>
              <a:rPr lang="ru-RU" dirty="0" smtClean="0"/>
              <a:t>   </a:t>
            </a:r>
            <a:r>
              <a:rPr lang="uk-UA" sz="2400" dirty="0" smtClean="0"/>
              <a:t>Від сечового міхура він проходить: крізь простату, сечостатеву діафрагму і губчасте тіло статевого члена, на голівці якого відкривається зовнішнім отвором.</a:t>
            </a:r>
          </a:p>
          <a:p>
            <a:r>
              <a:rPr lang="uk-UA" sz="2400" dirty="0" smtClean="0"/>
              <a:t>Виділяють 3 частини:</a:t>
            </a:r>
          </a:p>
          <a:p>
            <a:r>
              <a:rPr lang="uk-UA" sz="2400" dirty="0" smtClean="0"/>
              <a:t> простатну,</a:t>
            </a:r>
          </a:p>
          <a:p>
            <a:r>
              <a:rPr lang="uk-UA" sz="2400" dirty="0" smtClean="0"/>
              <a:t> перетинчасту</a:t>
            </a:r>
          </a:p>
          <a:p>
            <a:r>
              <a:rPr lang="uk-UA" sz="2400" dirty="0" smtClean="0"/>
              <a:t> губчасту (спонгіозну)</a:t>
            </a:r>
          </a:p>
          <a:p>
            <a:pPr indent="269875" algn="just"/>
            <a:r>
              <a:rPr lang="uk-UA" sz="2400" dirty="0" smtClean="0"/>
              <a:t> Простатна частина є його початковим відділом і проходить через передміхурову залозу, має довжину близько 2,5 см. Це найбільш широка частина каналу. Сюди відкриваються протоки простати і сім'явиносні протоки. У цій частині на задній його стінці  знаходиться невеличке підвищення – сім’яний горбок. На ньому відкриваються </a:t>
            </a:r>
            <a:r>
              <a:rPr lang="uk-UA" sz="2400" dirty="0" err="1" smtClean="0"/>
              <a:t>сім’явикидні</a:t>
            </a:r>
            <a:r>
              <a:rPr lang="uk-UA" sz="2400" dirty="0" smtClean="0"/>
              <a:t> протоки, а з боків протоки  передміхурової залози. По колу початкового відділу сечовипускального каналу розташовуються гладкі м'язові клітини, що утворюють його внутрішній (міхуровий) мимовільний сфінктер.</a:t>
            </a:r>
            <a:endParaRPr lang="uk-UA" sz="2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6409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/>
            <a:r>
              <a:rPr lang="uk-UA" sz="2000" dirty="0" smtClean="0"/>
              <a:t>Перетинчаста частина починається від передміхурової залози і тягнеться до цибулини статевого члена. Це вузька і коротка (близько 1 см) частину сечівника, що проходить через сечостатеву діафрагму. Тут розташовується сфінктер сечівника - довільний. По боках від каналу і ззаду від нього лежать бульбоуретральні залози.</a:t>
            </a:r>
          </a:p>
          <a:p>
            <a:pPr indent="269875" algn="just"/>
            <a:r>
              <a:rPr lang="uk-UA" sz="2000" dirty="0" smtClean="0"/>
              <a:t>Губчаста (спонгіозна) частину сечівника найбільш довга (близько 15 см), вона оточена тканиною губчастого тіла статевого члена. У голівці статевого члена канал утворює розширення – човноподібну ямку і закінчується вертикально спрямованим зовнішнім отвором. </a:t>
            </a:r>
          </a:p>
          <a:p>
            <a:pPr indent="269875" algn="just"/>
            <a:r>
              <a:rPr lang="uk-UA" sz="2000" dirty="0" smtClean="0"/>
              <a:t>Епітелій, що вистилає слизову оболонку сечівника, в різних ділянках різний (перехідний, багаторядний циліндричний, одношаровий циліндричний і багатошаровий плоский). У канал відкривається безліч уретральних залоз (</a:t>
            </a:r>
            <a:r>
              <a:rPr lang="uk-UA" sz="2000" dirty="0" err="1" smtClean="0"/>
              <a:t>Литтре</a:t>
            </a:r>
            <a:r>
              <a:rPr lang="uk-UA" sz="2000" dirty="0" smtClean="0"/>
              <a:t>). Назовні лежить м'язовий шар, що складається з гладких клітин, розташованих</a:t>
            </a:r>
          </a:p>
          <a:p>
            <a:pPr indent="269875" algn="just"/>
            <a:r>
              <a:rPr lang="uk-UA" sz="2000" dirty="0" smtClean="0"/>
              <a:t>поздовжньо і циркулярно.</a:t>
            </a:r>
          </a:p>
          <a:p>
            <a:pPr indent="269875" algn="just"/>
            <a:r>
              <a:rPr lang="uk-UA" sz="2000" dirty="0" smtClean="0"/>
              <a:t>Сечовипускальний канал S-образно зігнутий. При підніманні губчастої частини передня кривизна випрямляється і залишається лише задня, більш фіксована.</a:t>
            </a:r>
            <a:endParaRPr lang="uk-UA" sz="2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60648"/>
            <a:ext cx="849694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/>
              <a:t>2 </a:t>
            </a:r>
            <a:r>
              <a:rPr lang="uk-UA" sz="2400" dirty="0" smtClean="0"/>
              <a:t>кривизни чоловічої уретри:</a:t>
            </a:r>
          </a:p>
          <a:p>
            <a:pPr>
              <a:buFont typeface="Arial" pitchFamily="34" charset="0"/>
              <a:buChar char="•"/>
            </a:pPr>
            <a:r>
              <a:rPr lang="uk-UA" sz="2400" dirty="0" smtClean="0"/>
              <a:t> передня</a:t>
            </a:r>
          </a:p>
          <a:p>
            <a:pPr>
              <a:buFont typeface="Arial" pitchFamily="34" charset="0"/>
              <a:buChar char="•"/>
            </a:pPr>
            <a:r>
              <a:rPr lang="uk-UA" sz="2400" dirty="0" smtClean="0"/>
              <a:t> </a:t>
            </a:r>
            <a:r>
              <a:rPr lang="uk-UA" sz="2400" dirty="0" smtClean="0"/>
              <a:t>задня </a:t>
            </a:r>
            <a:endParaRPr lang="uk-UA" sz="2400" dirty="0" smtClean="0"/>
          </a:p>
          <a:p>
            <a:pPr>
              <a:buFont typeface="Arial" pitchFamily="34" charset="0"/>
              <a:buChar char="•"/>
            </a:pPr>
            <a:endParaRPr lang="uk-UA" sz="2400" dirty="0" smtClean="0"/>
          </a:p>
          <a:p>
            <a:r>
              <a:rPr lang="uk-UA" sz="2400" dirty="0" smtClean="0"/>
              <a:t>3 </a:t>
            </a:r>
            <a:r>
              <a:rPr lang="uk-UA" sz="2400" dirty="0" smtClean="0"/>
              <a:t>звуження: </a:t>
            </a:r>
            <a:endParaRPr lang="uk-UA" sz="2400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В </a:t>
            </a:r>
            <a:r>
              <a:rPr lang="uk-UA" sz="2400" dirty="0" smtClean="0"/>
              <a:t>області внутрішнього отвору </a:t>
            </a:r>
            <a:endParaRPr lang="uk-UA" sz="2400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У </a:t>
            </a:r>
            <a:r>
              <a:rPr lang="uk-UA" sz="2400" dirty="0" smtClean="0"/>
              <a:t>перетинчастої частини </a:t>
            </a:r>
            <a:endParaRPr lang="uk-UA" sz="2400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У </a:t>
            </a:r>
            <a:r>
              <a:rPr lang="uk-UA" sz="2400" dirty="0" smtClean="0"/>
              <a:t>зовнішнього отвору </a:t>
            </a:r>
            <a:endParaRPr lang="uk-UA" sz="2400" dirty="0" smtClean="0"/>
          </a:p>
          <a:p>
            <a:pPr marL="269875" indent="-269875">
              <a:buFont typeface="Arial" pitchFamily="34" charset="0"/>
              <a:buChar char="•"/>
            </a:pPr>
            <a:endParaRPr lang="uk-UA" sz="2400" dirty="0" smtClean="0"/>
          </a:p>
          <a:p>
            <a:pPr marL="269875" indent="-269875"/>
            <a:r>
              <a:rPr lang="uk-UA" sz="2400" dirty="0" smtClean="0"/>
              <a:t>3 </a:t>
            </a:r>
            <a:r>
              <a:rPr lang="uk-UA" sz="2400" dirty="0" smtClean="0"/>
              <a:t>розширення: </a:t>
            </a:r>
            <a:endParaRPr lang="uk-UA" sz="2400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У </a:t>
            </a:r>
            <a:r>
              <a:rPr lang="uk-UA" sz="2400" dirty="0" smtClean="0"/>
              <a:t>передміхурової частини </a:t>
            </a:r>
            <a:endParaRPr lang="uk-UA" sz="2400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У </a:t>
            </a:r>
            <a:r>
              <a:rPr lang="uk-UA" sz="2400" dirty="0" smtClean="0"/>
              <a:t>цибулині статевого члена </a:t>
            </a:r>
            <a:endParaRPr lang="uk-UA" sz="2400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У човноподібної </a:t>
            </a:r>
            <a:r>
              <a:rPr lang="uk-UA" sz="2400" dirty="0" smtClean="0"/>
              <a:t>ямці статевого члена</a:t>
            </a:r>
            <a:endParaRPr lang="ru-RU" sz="2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Рентгенанатомія </a:t>
            </a:r>
            <a:br>
              <a:rPr lang="uk-UA" dirty="0" smtClean="0">
                <a:solidFill>
                  <a:schemeClr val="tx1"/>
                </a:solidFill>
              </a:rPr>
            </a:br>
            <a:r>
              <a:rPr lang="uk-UA" dirty="0" smtClean="0">
                <a:solidFill>
                  <a:schemeClr val="tx1"/>
                </a:solidFill>
              </a:rPr>
              <a:t>сечовидільної системи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87824" y="1628800"/>
            <a:ext cx="597666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/>
            <a:r>
              <a:rPr lang="uk-UA" sz="2400" dirty="0" smtClean="0"/>
              <a:t>Права нирка розташована на рівні Th-12-L-4, ліва нирка розташована вище - на рівні Th-11-L3 хребця. Верхній полюс нирки досягає XI ребра, а нижній розташований на 3-5 см вище гребінця клубової кістки</a:t>
            </a:r>
            <a:r>
              <a:rPr lang="uk-UA" sz="2400" dirty="0" smtClean="0"/>
              <a:t>.</a:t>
            </a:r>
          </a:p>
          <a:p>
            <a:pPr indent="269875" algn="just"/>
            <a:r>
              <a:rPr lang="uk-UA" sz="2400" dirty="0" smtClean="0"/>
              <a:t>Тінь лівої нирки зазвичай розташована вище правої на 1,5-2 см і ділиться XII ребром навпіл, в той час як тінь правої перетинається XII ребром на кордоні </a:t>
            </a:r>
            <a:r>
              <a:rPr lang="uk-UA" sz="2400" dirty="0" smtClean="0"/>
              <a:t>в/3 та с/3</a:t>
            </a:r>
            <a:r>
              <a:rPr lang="uk-UA" sz="2400" dirty="0" smtClean="0"/>
              <a:t>. У 5% випадків ліва нирка розташована нижче правої </a:t>
            </a:r>
            <a:r>
              <a:rPr lang="uk-UA" sz="2400" dirty="0" smtClean="0"/>
              <a:t>– це є </a:t>
            </a:r>
            <a:r>
              <a:rPr lang="uk-UA" sz="2400" dirty="0" smtClean="0"/>
              <a:t>варіантом норми, а не проявом патологічного стану. У 1/3 всіх людей обидві нирки розташовуються на однаковому рівні.</a:t>
            </a:r>
            <a:endParaRPr lang="ru-RU" sz="2400" dirty="0" smtClean="0"/>
          </a:p>
        </p:txBody>
      </p:sp>
      <p:pic>
        <p:nvPicPr>
          <p:cNvPr id="4" name="Picture 3" descr="E:\Мои документы\КНИГИ по рентгену\Урология\Без назван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28800"/>
            <a:ext cx="2627784" cy="32626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0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/>
              <a:t>Середні розміри нирок дорослої </a:t>
            </a:r>
            <a:r>
              <a:rPr lang="uk-UA" b="1" dirty="0" smtClean="0"/>
              <a:t>людини </a:t>
            </a:r>
            <a:r>
              <a:rPr lang="ru-RU" b="1" dirty="0" smtClean="0"/>
              <a:t>(</a:t>
            </a:r>
            <a:r>
              <a:rPr lang="ru-RU" b="1" dirty="0" err="1" smtClean="0"/>
              <a:t>Moell</a:t>
            </a:r>
            <a:r>
              <a:rPr lang="ru-RU" b="1" dirty="0" smtClean="0"/>
              <a:t>).</a:t>
            </a:r>
            <a:endParaRPr lang="ru-RU" b="1" dirty="0"/>
          </a:p>
        </p:txBody>
      </p:sp>
      <p:pic>
        <p:nvPicPr>
          <p:cNvPr id="3" name="Picture 2" descr="https://studfile.net/html/2706/233/html_vaip0ihz39.TNPB/img-YqLCz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5076056" cy="2996952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4" name="Прямоугольник 3"/>
          <p:cNvSpPr/>
          <p:nvPr/>
        </p:nvSpPr>
        <p:spPr>
          <a:xfrm>
            <a:off x="5076056" y="548680"/>
            <a:ext cx="406794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/>
            <a:r>
              <a:rPr lang="uk-UA" sz="2400" dirty="0" smtClean="0"/>
              <a:t>Поздовжня вісь нирки розташована паралельно тіні m. </a:t>
            </a:r>
            <a:r>
              <a:rPr lang="uk-UA" sz="2400" dirty="0" err="1" smtClean="0"/>
              <a:t>psoas</a:t>
            </a:r>
            <a:r>
              <a:rPr lang="uk-UA" sz="2400" dirty="0" smtClean="0"/>
              <a:t>. Відстань між нижніми полюсами тіней нирок по горизонталі зазвичай становить 11 см, тоді як між верхніми воно дорівнює 7 см.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3718679"/>
            <a:ext cx="87849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/>
            <a:r>
              <a:rPr lang="uk-UA" sz="2400" dirty="0" smtClean="0"/>
              <a:t>Кут, утворений поздовжніми осями нирок, приблизно дорівнює </a:t>
            </a:r>
            <a:r>
              <a:rPr lang="uk-UA" sz="2400" dirty="0" smtClean="0"/>
              <a:t>20-24°. </a:t>
            </a:r>
            <a:r>
              <a:rPr lang="uk-UA" sz="2400" dirty="0" smtClean="0"/>
              <a:t>У чоловіків нижні полюси нирок розташовані більш латерально і тому кут більше, ніж у жінок. Нирки мають фізіологічної рухливістю. У нормі зміщуваність нирок в </a:t>
            </a:r>
            <a:r>
              <a:rPr lang="uk-UA" sz="2400" dirty="0" smtClean="0"/>
              <a:t>залежності </a:t>
            </a:r>
            <a:r>
              <a:rPr lang="uk-UA" sz="2400" dirty="0" smtClean="0"/>
              <a:t>від вдиху </a:t>
            </a:r>
            <a:r>
              <a:rPr lang="uk-UA" sz="2400" dirty="0" smtClean="0"/>
              <a:t>та </a:t>
            </a:r>
            <a:r>
              <a:rPr lang="uk-UA" sz="2400" dirty="0" smtClean="0"/>
              <a:t>видиху або </a:t>
            </a:r>
            <a:r>
              <a:rPr lang="uk-UA" sz="2400" dirty="0" smtClean="0"/>
              <a:t>від горизонтального </a:t>
            </a:r>
            <a:r>
              <a:rPr lang="uk-UA" sz="2400" dirty="0" smtClean="0"/>
              <a:t>і вертикального положення людини не перевищує висоти тіла одного поперекового хребця</a:t>
            </a:r>
            <a:r>
              <a:rPr lang="uk-UA" sz="2400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mlconvd-1sw1Qu_html_29a673e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3059832" cy="3682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491880" y="260648"/>
            <a:ext cx="532859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/>
            <a:r>
              <a:rPr lang="uk-UA" sz="2400" dirty="0" smtClean="0"/>
              <a:t>Контури нормальних нирок на рентгенограмах рівні і тіні їх гомогенні. Має діагностичне значення відстань між ниркової миски і зовнішнім краєм паренхіми, оскільки це відстань може зменшуватися, наприклад, при рубцювання ниркової тканини, </a:t>
            </a:r>
            <a:r>
              <a:rPr lang="uk-UA" sz="2400" dirty="0" err="1" smtClean="0"/>
              <a:t>зморщюванні</a:t>
            </a:r>
            <a:r>
              <a:rPr lang="uk-UA" sz="2400" dirty="0" smtClean="0"/>
              <a:t> </a:t>
            </a:r>
            <a:r>
              <a:rPr lang="uk-UA" sz="2400" dirty="0" smtClean="0"/>
              <a:t>її, і збільшуватися, наприклад, при </a:t>
            </a:r>
            <a:r>
              <a:rPr lang="uk-UA" sz="2400" dirty="0" err="1" smtClean="0"/>
              <a:t>бластоматозному</a:t>
            </a:r>
            <a:r>
              <a:rPr lang="uk-UA" sz="2400" dirty="0" smtClean="0"/>
              <a:t> </a:t>
            </a:r>
            <a:r>
              <a:rPr lang="uk-UA" sz="2400" dirty="0" smtClean="0"/>
              <a:t>зростанні, запальному інфільтраті і т. П. При нормальних нирках відстань від балії до латерального краю середньої частини нирки становить 2-2,7 см, тоді як відстань між миски і зовнішнім краєм паренхіми в області полюсів нирки дорівнює 3 см і іноді трохи більше.</a:t>
            </a:r>
            <a:endParaRPr lang="ru-RU" sz="2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Обзорная рентгенограмма (а) и схема (б) мочевыводящих путей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764704"/>
            <a:ext cx="7400925" cy="50673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332656"/>
            <a:ext cx="5832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/>
              <a:t>Топографія зони миски </a:t>
            </a:r>
            <a:r>
              <a:rPr lang="en-US" sz="2400" b="1" dirty="0" err="1" smtClean="0"/>
              <a:t>Bazy</a:t>
            </a:r>
            <a:r>
              <a:rPr lang="en-US" sz="2400" b="1" dirty="0" smtClean="0"/>
              <a:t> - </a:t>
            </a:r>
            <a:r>
              <a:rPr lang="en-US" sz="2400" b="1" dirty="0" err="1" smtClean="0"/>
              <a:t>Moyrand</a:t>
            </a:r>
            <a:r>
              <a:rPr lang="en-US" sz="2400" b="1" dirty="0" smtClean="0"/>
              <a:t> </a:t>
            </a:r>
            <a:r>
              <a:rPr lang="uk-UA" sz="2400" dirty="0" smtClean="0"/>
              <a:t>(заштриховано).</a:t>
            </a:r>
            <a:endParaRPr lang="uk-UA" sz="2400" dirty="0"/>
          </a:p>
        </p:txBody>
      </p:sp>
      <p:pic>
        <p:nvPicPr>
          <p:cNvPr id="3" name="Picture 2" descr="https://studfile.net/html/2706/233/html_vaip0ihz39.TNPB/img-04fH3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268760"/>
            <a:ext cx="3759241" cy="5112568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Урограмма. Признак Ходсона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3240360" cy="469505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427984" y="332656"/>
            <a:ext cx="24956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/>
              <a:t>Ознака </a:t>
            </a:r>
            <a:r>
              <a:rPr lang="uk-UA" sz="2400" b="1" dirty="0" err="1" smtClean="0"/>
              <a:t>Ходсона</a:t>
            </a:r>
            <a:r>
              <a:rPr lang="uk-UA" sz="2400" b="1" dirty="0" smtClean="0"/>
              <a:t>.</a:t>
            </a:r>
            <a:endParaRPr lang="uk-UA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63888" y="1052736"/>
            <a:ext cx="5328592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indent="269875" algn="just"/>
            <a:r>
              <a:rPr lang="uk-UA" sz="2000" dirty="0" smtClean="0"/>
              <a:t>Співвідношення паренхіми і чашково-мискової системи оцінюють таким чином. Вертикальна лінія, проведена через склепіння середніх чашок, в нормі відсікає поперечник нирки на рівні воріт.</a:t>
            </a:r>
          </a:p>
          <a:p>
            <a:pPr indent="269875" algn="just"/>
            <a:r>
              <a:rPr lang="uk-UA" sz="2000" dirty="0" smtClean="0"/>
              <a:t> Ознака </a:t>
            </a:r>
            <a:r>
              <a:rPr lang="uk-UA" sz="2000" dirty="0" err="1" smtClean="0"/>
              <a:t>Ходсона</a:t>
            </a:r>
            <a:r>
              <a:rPr lang="uk-UA" sz="2000" dirty="0" smtClean="0"/>
              <a:t>: якщо з'єднати склепіння малих чашок, утворюється плавна лінія, паралельна зовнішньому контуру нирки. </a:t>
            </a:r>
          </a:p>
          <a:p>
            <a:pPr indent="269875" algn="just"/>
            <a:r>
              <a:rPr lang="uk-UA" sz="2000" dirty="0" smtClean="0"/>
              <a:t>Рено-кортикальний індекс (РКИ) є відношенням площі чашково-мискової системи до площі нирки. РКИ у дітей до 10 років складає 0,5-0,55, у підлітків - 0,33-0,37. Цей метод орієнтовний, оскільки індекс значною мірою залежить від варіанту будови миски.</a:t>
            </a:r>
            <a:endParaRPr lang="uk-UA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013176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dirty="0" smtClean="0"/>
              <a:t>1 - зовнішній контур нирки; </a:t>
            </a:r>
          </a:p>
          <a:p>
            <a:r>
              <a:rPr lang="uk-UA" sz="2000" dirty="0" smtClean="0"/>
              <a:t>2 - великі чашки; </a:t>
            </a:r>
          </a:p>
          <a:p>
            <a:r>
              <a:rPr lang="uk-UA" sz="2000" dirty="0" smtClean="0"/>
              <a:t>3 - миска; </a:t>
            </a:r>
          </a:p>
          <a:p>
            <a:r>
              <a:rPr lang="uk-UA" sz="2000" dirty="0" smtClean="0"/>
              <a:t>4 - склепіння малих чашок; </a:t>
            </a:r>
          </a:p>
          <a:p>
            <a:r>
              <a:rPr lang="uk-UA" sz="2000" dirty="0" smtClean="0"/>
              <a:t>5 - лінія </a:t>
            </a:r>
            <a:r>
              <a:rPr lang="uk-UA" sz="2000" dirty="0" err="1" smtClean="0"/>
              <a:t>Ходсона</a:t>
            </a:r>
            <a:r>
              <a:rPr lang="uk-UA" sz="2000" dirty="0" smtClean="0"/>
              <a:t>.</a:t>
            </a:r>
            <a:endParaRPr lang="uk-UA" sz="2000" dirty="0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3808" y="188640"/>
            <a:ext cx="34174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/>
              <a:t>Ниркова миска</a:t>
            </a:r>
            <a:endParaRPr lang="uk-UA" sz="3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052736"/>
            <a:ext cx="849694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/>
            <a:r>
              <a:rPr lang="uk-UA" sz="2000" dirty="0" smtClean="0"/>
              <a:t>Нормальна ниркова миска має велику кількість варіантів. Вона частіше має трикутну форму, де основа її паралельно подовжньої осі тіла. Верхня і внутрішня межі миски опуклі, нижня -увігнута. Рідше зустрічаються інші види миски, що мають овальну, квадратну, кулясту форми. Розміри миски дуже варіабельні.</a:t>
            </a:r>
          </a:p>
          <a:p>
            <a:pPr indent="269875"/>
            <a:r>
              <a:rPr lang="uk-UA" sz="2000" dirty="0" smtClean="0"/>
              <a:t>За типом і положенням ниркової </a:t>
            </a:r>
            <a:r>
              <a:rPr lang="uk-UA" sz="2000" dirty="0" smtClean="0"/>
              <a:t>миски </a:t>
            </a:r>
            <a:r>
              <a:rPr lang="uk-UA" sz="2000" dirty="0" smtClean="0"/>
              <a:t>розрізняють: </a:t>
            </a:r>
            <a:endParaRPr lang="uk-UA" sz="2000" dirty="0" smtClean="0"/>
          </a:p>
          <a:p>
            <a:pPr marL="269875" indent="-269875" algn="just">
              <a:buFont typeface="Wingdings" pitchFamily="2" charset="2"/>
              <a:buChar char="Ø"/>
            </a:pPr>
            <a:r>
              <a:rPr lang="uk-UA" sz="2000" b="1" i="1" dirty="0" smtClean="0"/>
              <a:t>внутрішньо нирковий </a:t>
            </a:r>
            <a:r>
              <a:rPr lang="uk-UA" sz="2000" b="1" i="1" dirty="0" smtClean="0"/>
              <a:t>тип </a:t>
            </a:r>
            <a:r>
              <a:rPr lang="uk-UA" sz="2000" dirty="0" smtClean="0"/>
              <a:t>- </a:t>
            </a:r>
            <a:r>
              <a:rPr lang="uk-UA" sz="2000" dirty="0" smtClean="0"/>
              <a:t>миска </a:t>
            </a:r>
            <a:r>
              <a:rPr lang="uk-UA" sz="2000" dirty="0" smtClean="0"/>
              <a:t>повністю розташована усередині синуса і закрита нирковою паренхімою </a:t>
            </a:r>
            <a:endParaRPr lang="uk-UA" sz="2000" dirty="0" smtClean="0"/>
          </a:p>
          <a:p>
            <a:pPr marL="269875" indent="-269875" algn="just">
              <a:buFont typeface="Wingdings" pitchFamily="2" charset="2"/>
              <a:buChar char="Ø"/>
            </a:pPr>
            <a:r>
              <a:rPr lang="uk-UA" sz="2000" b="1" i="1" dirty="0" smtClean="0"/>
              <a:t>позанирковий </a:t>
            </a:r>
            <a:r>
              <a:rPr lang="uk-UA" sz="2000" b="1" i="1" dirty="0" smtClean="0"/>
              <a:t>тип </a:t>
            </a:r>
            <a:r>
              <a:rPr lang="uk-UA" sz="2000" dirty="0" smtClean="0"/>
              <a:t>- </a:t>
            </a:r>
            <a:r>
              <a:rPr lang="uk-UA" sz="2000" dirty="0" smtClean="0"/>
              <a:t>миска </a:t>
            </a:r>
            <a:r>
              <a:rPr lang="uk-UA" sz="2000" dirty="0" smtClean="0"/>
              <a:t>(завжди більше) розташована поза синусом і не закрита нирковою паренхімою або </a:t>
            </a:r>
            <a:r>
              <a:rPr lang="uk-UA" sz="2000" dirty="0" smtClean="0"/>
              <a:t>миска </a:t>
            </a:r>
            <a:r>
              <a:rPr lang="uk-UA" sz="2000" dirty="0" smtClean="0"/>
              <a:t>з відкритою задньою її поверхнею; ця поверхня вільна від паренхіми, а передня прикрита губою </a:t>
            </a:r>
            <a:r>
              <a:rPr lang="uk-UA" sz="2000" dirty="0" smtClean="0"/>
              <a:t>нирки;</a:t>
            </a:r>
          </a:p>
          <a:p>
            <a:pPr marL="269875" indent="-269875" algn="just">
              <a:buFont typeface="Wingdings" pitchFamily="2" charset="2"/>
              <a:buChar char="Ø"/>
            </a:pPr>
            <a:r>
              <a:rPr lang="uk-UA" sz="2000" b="1" i="1" dirty="0" smtClean="0"/>
              <a:t>змішаний </a:t>
            </a:r>
            <a:r>
              <a:rPr lang="uk-UA" sz="2000" b="1" i="1" dirty="0" smtClean="0"/>
              <a:t>тип </a:t>
            </a:r>
            <a:r>
              <a:rPr lang="uk-UA" sz="2000" dirty="0" smtClean="0"/>
              <a:t>- </a:t>
            </a:r>
            <a:r>
              <a:rPr lang="uk-UA" sz="2000" dirty="0" smtClean="0"/>
              <a:t>миска </a:t>
            </a:r>
            <a:r>
              <a:rPr lang="uk-UA" sz="2000" dirty="0" smtClean="0"/>
              <a:t>розташована частково усередині синуса, частково поза </a:t>
            </a:r>
            <a:r>
              <a:rPr lang="uk-UA" sz="2000" dirty="0" smtClean="0"/>
              <a:t>ним. </a:t>
            </a:r>
          </a:p>
          <a:p>
            <a:pPr marL="269875" indent="-269875" algn="just">
              <a:buFont typeface="Wingdings" pitchFamily="2" charset="2"/>
              <a:buChar char="Ø"/>
            </a:pPr>
            <a:r>
              <a:rPr lang="uk-UA" sz="2000" dirty="0" smtClean="0"/>
              <a:t>особливий </a:t>
            </a:r>
            <a:r>
              <a:rPr lang="uk-UA" sz="2000" dirty="0" smtClean="0"/>
              <a:t>тип </a:t>
            </a:r>
            <a:r>
              <a:rPr lang="uk-UA" sz="2000" dirty="0" smtClean="0"/>
              <a:t>миски, </a:t>
            </a:r>
            <a:r>
              <a:rPr lang="uk-UA" sz="2000" dirty="0" smtClean="0"/>
              <a:t>коли </a:t>
            </a:r>
            <a:r>
              <a:rPr lang="uk-UA" sz="2000" dirty="0" smtClean="0"/>
              <a:t>вона </a:t>
            </a:r>
            <a:r>
              <a:rPr lang="uk-UA" sz="2000" dirty="0" smtClean="0"/>
              <a:t>як така анатомічно відсутня, а сечовід безпосередньо ділиться на дві витягнуті великі чашки, спостерігається у 1% людей. Місткість ниркової </a:t>
            </a:r>
            <a:r>
              <a:rPr lang="uk-UA" sz="2000" dirty="0" smtClean="0"/>
              <a:t>миски </a:t>
            </a:r>
            <a:r>
              <a:rPr lang="uk-UA" sz="2000" dirty="0" smtClean="0"/>
              <a:t>коливається в межах від 1-3 до 12 </a:t>
            </a:r>
            <a:r>
              <a:rPr lang="uk-UA" sz="2000" dirty="0" smtClean="0"/>
              <a:t>мл., </a:t>
            </a:r>
            <a:r>
              <a:rPr lang="uk-UA" sz="2000" dirty="0" smtClean="0"/>
              <a:t>в середньому 6 </a:t>
            </a:r>
            <a:r>
              <a:rPr lang="uk-UA" sz="2000" dirty="0" smtClean="0"/>
              <a:t>мл.</a:t>
            </a:r>
            <a:endParaRPr lang="uk-UA" sz="2000" dirty="0" smtClean="0"/>
          </a:p>
          <a:p>
            <a:pPr marL="269875" indent="-269875" algn="just">
              <a:buFont typeface="Wingdings" pitchFamily="2" charset="2"/>
              <a:buChar char="Ø"/>
            </a:pPr>
            <a:endParaRPr lang="uk-UA" sz="2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58854" y="260648"/>
            <a:ext cx="50013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/>
              <a:t>Види ниркових мисок</a:t>
            </a:r>
            <a:endParaRPr lang="uk-UA" sz="2400" b="1" dirty="0"/>
          </a:p>
        </p:txBody>
      </p:sp>
      <p:pic>
        <p:nvPicPr>
          <p:cNvPr id="3" name="Picture 2" descr="E:\Мои документы\Кафедра\Лекции интернам 2020-2022\Мочеполовая система\Фото\анатомия\почечная лоханка 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2999995" cy="4032448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4" name="Picture 2" descr="E:\Мои документы\Кафедра\Лекции интернам 2020-2022\Мочеполовая система\Фото\анатомия\почечная лоханка 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764704"/>
            <a:ext cx="2808312" cy="403244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Прямоугольник 4"/>
          <p:cNvSpPr/>
          <p:nvPr/>
        </p:nvSpPr>
        <p:spPr>
          <a:xfrm>
            <a:off x="5868144" y="836712"/>
            <a:ext cx="30243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/>
              <a:t>Для позаниркового типу миски характерно: </a:t>
            </a:r>
          </a:p>
          <a:p>
            <a:pPr marL="179388" indent="-179388" algn="just">
              <a:buFont typeface="Arial" pitchFamily="34" charset="0"/>
              <a:buChar char="•"/>
            </a:pPr>
            <a:r>
              <a:rPr lang="uk-UA" sz="2400" dirty="0" smtClean="0"/>
              <a:t>округла, куляста форма миски, </a:t>
            </a:r>
          </a:p>
          <a:p>
            <a:pPr marL="179388" indent="-179388" algn="just">
              <a:buFont typeface="Arial" pitchFamily="34" charset="0"/>
              <a:buChar char="•"/>
            </a:pPr>
            <a:r>
              <a:rPr lang="uk-UA" sz="2400" dirty="0" smtClean="0"/>
              <a:t>короткі, потовщені чашки</a:t>
            </a:r>
            <a:endParaRPr lang="uk-UA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5013176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/>
              <a:t>Для внутрішньониркового типу балії характерно: 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smtClean="0"/>
              <a:t>трикутна форма, притому малої розмирів, 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smtClean="0"/>
              <a:t>довгі і тонкі чашки.</a:t>
            </a:r>
            <a:endParaRPr lang="uk-UA" sz="24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0"/>
            <a:ext cx="48075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/>
              <a:t>Типи ниркових мисок</a:t>
            </a:r>
            <a:endParaRPr lang="uk-UA" sz="3600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80728"/>
            <a:ext cx="2152650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980728"/>
            <a:ext cx="20764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980728"/>
            <a:ext cx="2133600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395536" y="4437112"/>
            <a:ext cx="2304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Внутрішньониркова (гілляста)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059832" y="4437112"/>
            <a:ext cx="2088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Позаниркова (ампулярна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652120" y="4509120"/>
            <a:ext cx="2231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Змішаний тип миски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5103674"/>
            <a:ext cx="87129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/>
            <a:r>
              <a:rPr lang="uk-UA" sz="2400" dirty="0" smtClean="0"/>
              <a:t>Для визначення типу миски необхідно провести на урограмі лінію через основу верхньої і нижньої великих чашок. Якщо миска значно виступає за межі цієї лінії, то можна говорити про позанирковому типі будови.</a:t>
            </a:r>
            <a:endParaRPr lang="uk-UA" sz="2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Урограмма. Внутрипочечный вариант строения лоханки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2"/>
            <a:ext cx="6667500" cy="501015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873763" y="980728"/>
            <a:ext cx="22702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1 - миска; </a:t>
            </a:r>
            <a:endParaRPr lang="ru-RU" dirty="0" smtClean="0"/>
          </a:p>
          <a:p>
            <a:r>
              <a:rPr lang="ru-RU" dirty="0" smtClean="0"/>
              <a:t>2 </a:t>
            </a:r>
            <a:r>
              <a:rPr lang="ru-RU" dirty="0" smtClean="0"/>
              <a:t>- </a:t>
            </a:r>
            <a:r>
              <a:rPr lang="ru-RU" dirty="0" err="1" smtClean="0"/>
              <a:t>великі</a:t>
            </a:r>
            <a:r>
              <a:rPr lang="ru-RU" dirty="0" smtClean="0"/>
              <a:t> чашки; </a:t>
            </a:r>
            <a:endParaRPr lang="ru-RU" dirty="0" smtClean="0"/>
          </a:p>
          <a:p>
            <a:r>
              <a:rPr lang="ru-RU" dirty="0" smtClean="0"/>
              <a:t>3 </a:t>
            </a:r>
            <a:r>
              <a:rPr lang="ru-RU" dirty="0" smtClean="0"/>
              <a:t>- </a:t>
            </a:r>
            <a:r>
              <a:rPr lang="ru-RU" dirty="0" err="1" smtClean="0"/>
              <a:t>малі</a:t>
            </a:r>
            <a:r>
              <a:rPr lang="ru-RU" dirty="0" smtClean="0"/>
              <a:t> чашки. 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63688" y="188640"/>
            <a:ext cx="63511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err="1" smtClean="0"/>
              <a:t>Внутрішньонирковий</a:t>
            </a:r>
            <a:r>
              <a:rPr lang="uk-UA" sz="2400" b="1" dirty="0" smtClean="0"/>
              <a:t> варіант будови миски</a:t>
            </a:r>
            <a:endParaRPr lang="uk-UA" sz="2400" b="1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Урограмма. Смешанный вариант строения лоханки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4"/>
            <a:ext cx="4000500" cy="602932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67744" y="260648"/>
            <a:ext cx="46823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/>
              <a:t>Змішаний варіант будови миски</a:t>
            </a:r>
            <a:endParaRPr lang="uk-UA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3968" y="980728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/>
              <a:t>1 - миска; </a:t>
            </a:r>
            <a:endParaRPr lang="ru-RU" sz="2400" dirty="0" smtClean="0"/>
          </a:p>
          <a:p>
            <a:r>
              <a:rPr lang="ru-RU" sz="2400" dirty="0" smtClean="0"/>
              <a:t>2 </a:t>
            </a:r>
            <a:r>
              <a:rPr lang="ru-RU" sz="2400" dirty="0" smtClean="0"/>
              <a:t>- </a:t>
            </a:r>
            <a:r>
              <a:rPr lang="ru-RU" sz="2400" dirty="0" err="1" smtClean="0"/>
              <a:t>великі</a:t>
            </a:r>
            <a:r>
              <a:rPr lang="ru-RU" sz="2400" dirty="0" smtClean="0"/>
              <a:t> чашки; </a:t>
            </a:r>
            <a:endParaRPr lang="ru-RU" sz="2400" dirty="0" smtClean="0"/>
          </a:p>
          <a:p>
            <a:r>
              <a:rPr lang="ru-RU" sz="2400" dirty="0" smtClean="0"/>
              <a:t>3 </a:t>
            </a:r>
            <a:r>
              <a:rPr lang="ru-RU" sz="2400" dirty="0" smtClean="0"/>
              <a:t>- </a:t>
            </a:r>
            <a:r>
              <a:rPr lang="ru-RU" sz="2400" dirty="0" err="1" smtClean="0"/>
              <a:t>верхні</a:t>
            </a:r>
            <a:r>
              <a:rPr lang="ru-RU" sz="2400" dirty="0" smtClean="0"/>
              <a:t> </a:t>
            </a:r>
            <a:r>
              <a:rPr lang="ru-RU" sz="2400" dirty="0" err="1" smtClean="0"/>
              <a:t>маленькі</a:t>
            </a:r>
            <a:r>
              <a:rPr lang="ru-RU" sz="2400" dirty="0" smtClean="0"/>
              <a:t> чашки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4 </a:t>
            </a:r>
            <a:r>
              <a:rPr lang="ru-RU" sz="2400" dirty="0" smtClean="0"/>
              <a:t>- </a:t>
            </a:r>
            <a:r>
              <a:rPr lang="ru-RU" sz="2400" dirty="0" err="1" smtClean="0"/>
              <a:t>середні</a:t>
            </a:r>
            <a:r>
              <a:rPr lang="ru-RU" sz="2400" dirty="0" smtClean="0"/>
              <a:t> </a:t>
            </a:r>
            <a:r>
              <a:rPr lang="ru-RU" sz="2400" dirty="0" err="1" smtClean="0"/>
              <a:t>маленькі</a:t>
            </a:r>
            <a:r>
              <a:rPr lang="ru-RU" sz="2400" dirty="0" smtClean="0"/>
              <a:t> чашки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5 </a:t>
            </a:r>
            <a:r>
              <a:rPr lang="ru-RU" sz="2400" dirty="0" smtClean="0"/>
              <a:t>- </a:t>
            </a:r>
            <a:r>
              <a:rPr lang="ru-RU" sz="2400" dirty="0" err="1" smtClean="0"/>
              <a:t>нижні</a:t>
            </a:r>
            <a:r>
              <a:rPr lang="ru-RU" sz="2400" dirty="0" smtClean="0"/>
              <a:t> </a:t>
            </a:r>
            <a:r>
              <a:rPr lang="ru-RU" sz="2400" dirty="0" err="1" smtClean="0"/>
              <a:t>маленькі</a:t>
            </a:r>
            <a:r>
              <a:rPr lang="ru-RU" sz="2400" dirty="0" smtClean="0"/>
              <a:t> чашки; </a:t>
            </a:r>
            <a:endParaRPr lang="ru-RU" sz="2400" dirty="0" smtClean="0"/>
          </a:p>
          <a:p>
            <a:pPr marL="360363" indent="-360363"/>
            <a:r>
              <a:rPr lang="ru-RU" sz="2400" dirty="0" smtClean="0"/>
              <a:t>6 </a:t>
            </a:r>
            <a:r>
              <a:rPr lang="ru-RU" sz="2400" dirty="0" smtClean="0"/>
              <a:t>- </a:t>
            </a:r>
            <a:r>
              <a:rPr lang="ru-RU" sz="2400" dirty="0" err="1" smtClean="0"/>
              <a:t>зведення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маленької</a:t>
            </a:r>
            <a:r>
              <a:rPr lang="ru-RU" sz="2400" dirty="0" smtClean="0"/>
              <a:t> чашки у </a:t>
            </a:r>
            <a:r>
              <a:rPr lang="ru-RU" sz="2400" dirty="0" err="1" smtClean="0"/>
              <a:t>бічній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проекції</a:t>
            </a:r>
            <a:r>
              <a:rPr lang="ru-RU" sz="2400" dirty="0" smtClean="0"/>
              <a:t>; </a:t>
            </a:r>
            <a:endParaRPr lang="ru-RU" sz="2400" dirty="0" smtClean="0"/>
          </a:p>
          <a:p>
            <a:pPr marL="360363" indent="-360363"/>
            <a:r>
              <a:rPr lang="ru-RU" sz="2400" dirty="0" smtClean="0"/>
              <a:t>7 </a:t>
            </a:r>
            <a:r>
              <a:rPr lang="ru-RU" sz="2400" dirty="0" smtClean="0"/>
              <a:t>- </a:t>
            </a:r>
            <a:r>
              <a:rPr lang="ru-RU" sz="2400" dirty="0" err="1" smtClean="0"/>
              <a:t>зведення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маленької</a:t>
            </a:r>
            <a:r>
              <a:rPr lang="ru-RU" sz="2400" dirty="0" smtClean="0"/>
              <a:t> чашки в </a:t>
            </a:r>
            <a:r>
              <a:rPr lang="ru-RU" sz="2400" dirty="0" err="1" smtClean="0"/>
              <a:t>ортоградній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проекції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studfile.net/html/2706/233/html_vaip0ihz39.TNPB/img-2EP32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24744"/>
            <a:ext cx="1763688" cy="2880320"/>
          </a:xfrm>
          <a:prstGeom prst="rect">
            <a:avLst/>
          </a:prstGeom>
          <a:noFill/>
        </p:spPr>
      </p:pic>
      <p:pic>
        <p:nvPicPr>
          <p:cNvPr id="3" name="Picture 4" descr="https://studfile.net/html/2706/233/html_vaip0ihz39.TNPB/img-3YlIS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1124744"/>
            <a:ext cx="1368152" cy="2880319"/>
          </a:xfrm>
          <a:prstGeom prst="rect">
            <a:avLst/>
          </a:prstGeom>
          <a:noFill/>
        </p:spPr>
      </p:pic>
      <p:pic>
        <p:nvPicPr>
          <p:cNvPr id="4" name="Picture 6" descr="https://studfile.net/html/2706/233/html_vaip0ihz39.TNPB/img-6sItD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1124744"/>
            <a:ext cx="1368152" cy="2880320"/>
          </a:xfrm>
          <a:prstGeom prst="rect">
            <a:avLst/>
          </a:prstGeom>
          <a:noFill/>
        </p:spPr>
      </p:pic>
      <p:pic>
        <p:nvPicPr>
          <p:cNvPr id="5" name="Picture 8" descr="https://studfile.net/html/2706/233/html_vaip0ihz39.TNPB/img-5HZsL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1124744"/>
            <a:ext cx="1598206" cy="2880320"/>
          </a:xfrm>
          <a:prstGeom prst="rect">
            <a:avLst/>
          </a:prstGeom>
          <a:noFill/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1124744"/>
            <a:ext cx="1704575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1979712" y="0"/>
            <a:ext cx="46891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Ретроградна пієлограма</a:t>
            </a:r>
            <a:endParaRPr lang="ru-RU" sz="32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4077072"/>
            <a:ext cx="1800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dirty="0" smtClean="0"/>
              <a:t>Маленька внутрішньо ниркова миска, що містить. микрокаликс, </a:t>
            </a:r>
            <a:endParaRPr lang="uk-UA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123728" y="4077072"/>
            <a:ext cx="13681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dirty="0" smtClean="0"/>
              <a:t>Ампулярний</a:t>
            </a:r>
            <a:r>
              <a:rPr lang="ru-RU" sz="1600" dirty="0" smtClean="0"/>
              <a:t> </a:t>
            </a:r>
            <a:r>
              <a:rPr lang="ru-RU" sz="1600" dirty="0" smtClean="0"/>
              <a:t>тип </a:t>
            </a:r>
            <a:endParaRPr lang="ru-RU" sz="1600" dirty="0" smtClean="0"/>
          </a:p>
          <a:p>
            <a:pPr algn="ctr"/>
            <a:r>
              <a:rPr lang="ru-RU" sz="1600" dirty="0" smtClean="0"/>
              <a:t>миски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635896" y="4149080"/>
            <a:ext cx="14401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dirty="0" smtClean="0"/>
              <a:t>Деревовидний тип </a:t>
            </a:r>
          </a:p>
          <a:p>
            <a:pPr algn="ctr"/>
            <a:r>
              <a:rPr lang="uk-UA" sz="1600" dirty="0" smtClean="0"/>
              <a:t>миски</a:t>
            </a:r>
            <a:endParaRPr lang="uk-UA" sz="1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364088" y="4149080"/>
            <a:ext cx="16561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dirty="0" smtClean="0"/>
              <a:t>Змішаний тип миски. Рідкісний варіант верхньої чашки.</a:t>
            </a:r>
            <a:endParaRPr lang="uk-UA" sz="16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236297" y="4221088"/>
            <a:ext cx="1728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Один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варіантів</a:t>
            </a:r>
            <a:r>
              <a:rPr lang="ru-RU" dirty="0" smtClean="0"/>
              <a:t> </a:t>
            </a:r>
            <a:r>
              <a:rPr lang="ru-RU" dirty="0" smtClean="0"/>
              <a:t>ЧМС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95537" y="5877272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/>
              <a:t>Павукоподібна миска </a:t>
            </a:r>
            <a:r>
              <a:rPr lang="uk-UA" b="1" dirty="0" smtClean="0"/>
              <a:t>  </a:t>
            </a:r>
            <a:r>
              <a:rPr lang="uk-UA" dirty="0" smtClean="0"/>
              <a:t>- подовжена миска</a:t>
            </a:r>
            <a:r>
              <a:rPr lang="uk-UA" dirty="0" smtClean="0"/>
              <a:t> </a:t>
            </a:r>
            <a:r>
              <a:rPr lang="uk-UA" dirty="0" smtClean="0"/>
              <a:t>з вузькими довгими чашками, які відходять під прямим кутом від подовжньої осі ниркової миска</a:t>
            </a:r>
            <a:endParaRPr lang="uk-UA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Урограмма. Нормальные мочеточники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2987824" cy="484271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4795897"/>
            <a:ext cx="298782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1 - </a:t>
            </a:r>
            <a:r>
              <a:rPr lang="ru-RU" sz="1600" dirty="0" smtClean="0"/>
              <a:t>миска; </a:t>
            </a:r>
          </a:p>
          <a:p>
            <a:r>
              <a:rPr lang="ru-RU" sz="1600" dirty="0" smtClean="0"/>
              <a:t>2 – </a:t>
            </a:r>
            <a:r>
              <a:rPr lang="uk-UA" sz="1600" dirty="0" smtClean="0"/>
              <a:t>мисково-сечовідний сегмент (верхній згин сечоводу); </a:t>
            </a:r>
          </a:p>
          <a:p>
            <a:r>
              <a:rPr lang="uk-UA" sz="1600" dirty="0" smtClean="0"/>
              <a:t>3 - мисково-сечовідний кут; </a:t>
            </a:r>
          </a:p>
          <a:p>
            <a:pPr marL="179388" indent="-179388"/>
            <a:r>
              <a:rPr lang="uk-UA" sz="1600" dirty="0" smtClean="0"/>
              <a:t>4 - згин сечоводу на рівні мису тазу; </a:t>
            </a:r>
          </a:p>
          <a:p>
            <a:pPr marL="179388" indent="-179388"/>
            <a:r>
              <a:rPr lang="uk-UA" sz="1600" dirty="0" smtClean="0"/>
              <a:t>5 - нижній фізіологічний згин сечоводу.</a:t>
            </a:r>
            <a:endParaRPr lang="uk-UA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16016" y="0"/>
            <a:ext cx="21611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/>
              <a:t>Сечоводи</a:t>
            </a:r>
            <a:endParaRPr lang="uk-UA" sz="3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03848" y="836712"/>
            <a:ext cx="568863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/>
              <a:t>Парний орган. Має довжину 25-30см, в діаметрі від 3 до 9 мм Розташовується по задній стінці черевної порожнини – в заочеревинному просторі, підходить до дна сечового міхура </a:t>
            </a:r>
            <a:r>
              <a:rPr lang="ru-RU" sz="2000" dirty="0" smtClean="0"/>
              <a:t>.</a:t>
            </a:r>
          </a:p>
          <a:p>
            <a:pPr algn="ctr"/>
            <a:r>
              <a:rPr lang="uk-UA" sz="2000" dirty="0" smtClean="0"/>
              <a:t>Виділяють 3 частини: 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sz="2000" dirty="0" smtClean="0"/>
              <a:t>черевну, 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sz="2000" dirty="0" smtClean="0"/>
              <a:t>тазову, 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sz="2000" dirty="0" smtClean="0"/>
              <a:t>внутрішньостінкову.</a:t>
            </a:r>
          </a:p>
          <a:p>
            <a:pPr marL="179388" indent="-179388">
              <a:buFont typeface="Arial" pitchFamily="34" charset="0"/>
              <a:buChar char="•"/>
            </a:pPr>
            <a:endParaRPr lang="uk-UA" sz="2000" dirty="0" smtClean="0"/>
          </a:p>
          <a:p>
            <a:pPr marL="179388" indent="-179388" algn="ctr"/>
            <a:r>
              <a:rPr lang="uk-UA" sz="2000" dirty="0" smtClean="0"/>
              <a:t>Стінка складається з 3 оболонок: </a:t>
            </a:r>
            <a:endParaRPr lang="uk-UA" sz="2000" dirty="0" smtClean="0"/>
          </a:p>
          <a:p>
            <a:pPr marL="179388" indent="-179388">
              <a:buFont typeface="Arial" pitchFamily="34" charset="0"/>
              <a:buChar char="•"/>
            </a:pPr>
            <a:r>
              <a:rPr lang="uk-UA" sz="2000" dirty="0" smtClean="0"/>
              <a:t>Внутрішня </a:t>
            </a:r>
            <a:r>
              <a:rPr lang="uk-UA" sz="2000" dirty="0" smtClean="0"/>
              <a:t>- слизова, покрита перехідним епітелієм, має поздовжні складки; </a:t>
            </a:r>
            <a:endParaRPr lang="uk-UA" sz="2000" dirty="0" smtClean="0"/>
          </a:p>
          <a:p>
            <a:pPr marL="179388" indent="-179388">
              <a:buFont typeface="Arial" pitchFamily="34" charset="0"/>
              <a:buChar char="•"/>
            </a:pPr>
            <a:r>
              <a:rPr lang="uk-UA" sz="2000" dirty="0" smtClean="0"/>
              <a:t>Середня – гладко м'язових </a:t>
            </a:r>
            <a:r>
              <a:rPr lang="uk-UA" sz="2000" dirty="0" smtClean="0"/>
              <a:t>з двох шарів: </a:t>
            </a:r>
            <a:r>
              <a:rPr lang="uk-UA" sz="2000" dirty="0" smtClean="0"/>
              <a:t> </a:t>
            </a:r>
          </a:p>
          <a:p>
            <a:pPr marL="179388" indent="-179388"/>
            <a:r>
              <a:rPr lang="uk-UA" sz="2000" dirty="0" smtClean="0"/>
              <a:t> </a:t>
            </a:r>
            <a:r>
              <a:rPr lang="uk-UA" sz="2000" dirty="0" smtClean="0"/>
              <a:t>        - поздовжнього </a:t>
            </a:r>
          </a:p>
          <a:p>
            <a:pPr marL="179388" indent="-179388"/>
            <a:r>
              <a:rPr lang="uk-UA" sz="2000" dirty="0" smtClean="0"/>
              <a:t> </a:t>
            </a:r>
            <a:r>
              <a:rPr lang="uk-UA" sz="2000" dirty="0" smtClean="0"/>
              <a:t>        - кругового</a:t>
            </a:r>
            <a:r>
              <a:rPr lang="uk-UA" sz="2000" dirty="0" smtClean="0"/>
              <a:t>; </a:t>
            </a:r>
            <a:endParaRPr lang="uk-UA" sz="2000" dirty="0" smtClean="0"/>
          </a:p>
          <a:p>
            <a:pPr marL="179388" indent="-179388">
              <a:buFont typeface="Arial" pitchFamily="34" charset="0"/>
              <a:buChar char="•"/>
            </a:pPr>
            <a:r>
              <a:rPr lang="uk-UA" sz="2000" dirty="0" smtClean="0"/>
              <a:t>Зовнішня </a:t>
            </a:r>
            <a:r>
              <a:rPr lang="uk-UA" sz="2000" dirty="0" smtClean="0"/>
              <a:t>- </a:t>
            </a:r>
            <a:r>
              <a:rPr lang="uk-UA" sz="2000" dirty="0" err="1" smtClean="0"/>
              <a:t>адвентициальная</a:t>
            </a:r>
            <a:r>
              <a:rPr lang="uk-UA" sz="2000" dirty="0" smtClean="0"/>
              <a:t>, очеревина покриває сечоводи тільки спереду.</a:t>
            </a:r>
            <a:endParaRPr lang="uk-UA" sz="2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35292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9388" algn="just"/>
            <a:r>
              <a:rPr lang="uk-UA" sz="2400" dirty="0" smtClean="0"/>
              <a:t>Розрізняють ниркові чашки: </a:t>
            </a:r>
          </a:p>
          <a:p>
            <a:pPr indent="179388" algn="just">
              <a:buFont typeface="Wingdings" pitchFamily="2" charset="2"/>
              <a:buChar char="Ø"/>
            </a:pPr>
            <a:r>
              <a:rPr lang="uk-UA" sz="2400" dirty="0" smtClean="0"/>
              <a:t>великі чашки: </a:t>
            </a:r>
          </a:p>
          <a:p>
            <a:pPr marL="719138" indent="-179388" algn="just">
              <a:buFont typeface="Arial" pitchFamily="34" charset="0"/>
              <a:buChar char="•"/>
            </a:pPr>
            <a:r>
              <a:rPr lang="uk-UA" sz="2400" dirty="0" smtClean="0"/>
              <a:t>верхні </a:t>
            </a:r>
          </a:p>
          <a:p>
            <a:pPr marL="719138" indent="-179388" algn="just">
              <a:buFont typeface="Arial" pitchFamily="34" charset="0"/>
              <a:buChar char="•"/>
            </a:pPr>
            <a:r>
              <a:rPr lang="uk-UA" sz="2400" dirty="0" smtClean="0"/>
              <a:t>середні </a:t>
            </a:r>
          </a:p>
          <a:p>
            <a:pPr marL="719138" indent="-179388" algn="just">
              <a:buFont typeface="Arial" pitchFamily="34" charset="0"/>
              <a:buChar char="•"/>
            </a:pPr>
            <a:r>
              <a:rPr lang="uk-UA" sz="2400" dirty="0" smtClean="0"/>
              <a:t>нижні, </a:t>
            </a:r>
          </a:p>
          <a:p>
            <a:pPr marL="719138" indent="-179388" algn="just">
              <a:buFont typeface="Arial" pitchFamily="34" charset="0"/>
              <a:buChar char="•"/>
            </a:pPr>
            <a:r>
              <a:rPr lang="uk-UA" sz="2400" dirty="0" smtClean="0"/>
              <a:t>Іноді зустрічаються четверта і навіть п'ята великі чашки.</a:t>
            </a:r>
          </a:p>
          <a:p>
            <a:pPr marL="179388" indent="-179388" algn="just">
              <a:buFont typeface="Wingdings" pitchFamily="2" charset="2"/>
              <a:buChar char="Ø"/>
            </a:pPr>
            <a:r>
              <a:rPr lang="uk-UA" sz="2400" dirty="0" smtClean="0"/>
              <a:t> малі ниркові чашки. Іноді рентгенологічно можна виявити чашки 3-го порядку - </a:t>
            </a:r>
            <a:r>
              <a:rPr lang="uk-UA" sz="2400" dirty="0" err="1" smtClean="0"/>
              <a:t>calyx</a:t>
            </a:r>
            <a:r>
              <a:rPr lang="uk-UA" sz="2400" dirty="0" smtClean="0"/>
              <a:t> </a:t>
            </a:r>
            <a:r>
              <a:rPr lang="uk-UA" sz="2400" dirty="0" err="1" smtClean="0"/>
              <a:t>minimus</a:t>
            </a:r>
            <a:r>
              <a:rPr lang="uk-UA" sz="2400" dirty="0" smtClean="0"/>
              <a:t>.</a:t>
            </a:r>
          </a:p>
          <a:p>
            <a:pPr indent="269875" algn="just"/>
            <a:r>
              <a:rPr lang="uk-UA" sz="2400" dirty="0" smtClean="0"/>
              <a:t>Форма, розміри і число чашок схильні до значних варіацій. Залежать від типу чашково-мискової системи. Велика чашка сполучає </a:t>
            </a:r>
            <a:r>
              <a:rPr lang="uk-UA" sz="2400" dirty="0" smtClean="0"/>
              <a:t>миску з </a:t>
            </a:r>
            <a:r>
              <a:rPr lang="uk-UA" sz="2400" dirty="0" smtClean="0"/>
              <a:t>малими чашками. </a:t>
            </a:r>
            <a:endParaRPr lang="uk-UA" sz="2400" dirty="0" smtClean="0"/>
          </a:p>
          <a:p>
            <a:pPr indent="269875" algn="just"/>
            <a:r>
              <a:rPr lang="uk-UA" sz="2400" dirty="0" smtClean="0"/>
              <a:t>У </a:t>
            </a:r>
            <a:r>
              <a:rPr lang="uk-UA" sz="2400" dirty="0" smtClean="0"/>
              <a:t>кожній великій чашці розрізняють: </a:t>
            </a:r>
            <a:endParaRPr lang="uk-UA" sz="2400" dirty="0" smtClean="0"/>
          </a:p>
          <a:p>
            <a:pPr indent="269875" algn="just">
              <a:buFont typeface="Arial" pitchFamily="34" charset="0"/>
              <a:buChar char="•"/>
            </a:pPr>
            <a:r>
              <a:rPr lang="uk-UA" sz="2400" b="1" i="1" dirty="0" smtClean="0"/>
              <a:t>основу</a:t>
            </a:r>
            <a:r>
              <a:rPr lang="uk-UA" sz="2400" dirty="0" smtClean="0"/>
              <a:t> </a:t>
            </a:r>
            <a:r>
              <a:rPr lang="uk-UA" sz="2400" dirty="0" smtClean="0"/>
              <a:t>- місце з'єднання її з </a:t>
            </a:r>
            <a:r>
              <a:rPr lang="uk-UA" sz="2400" dirty="0" smtClean="0"/>
              <a:t>мискою, </a:t>
            </a:r>
          </a:p>
          <a:p>
            <a:pPr marL="269875" indent="-269875" algn="just">
              <a:buFont typeface="Arial" pitchFamily="34" charset="0"/>
              <a:buChar char="•"/>
            </a:pPr>
            <a:r>
              <a:rPr lang="uk-UA" sz="2400" b="1" i="1" dirty="0" smtClean="0"/>
              <a:t>шийку</a:t>
            </a:r>
            <a:r>
              <a:rPr lang="uk-UA" sz="2400" dirty="0" smtClean="0"/>
              <a:t> </a:t>
            </a:r>
            <a:r>
              <a:rPr lang="uk-UA" sz="2400" dirty="0" smtClean="0"/>
              <a:t>- середню частину чашки у вигляді подовженої </a:t>
            </a:r>
            <a:r>
              <a:rPr lang="uk-UA" sz="2400" dirty="0" smtClean="0"/>
              <a:t>трубочці </a:t>
            </a:r>
          </a:p>
          <a:p>
            <a:pPr marL="269875" indent="-269875" algn="just">
              <a:buFont typeface="Arial" pitchFamily="34" charset="0"/>
              <a:buChar char="•"/>
            </a:pPr>
            <a:r>
              <a:rPr lang="uk-UA" sz="2400" b="1" i="1" dirty="0" smtClean="0"/>
              <a:t>верхівку</a:t>
            </a:r>
            <a:r>
              <a:rPr lang="uk-UA" sz="2400" dirty="0" smtClean="0"/>
              <a:t>, від якої відходить одна або декілька маленьких чашок.</a:t>
            </a:r>
          </a:p>
          <a:p>
            <a:pPr marL="179388" indent="-179388" algn="just"/>
            <a:endParaRPr lang="uk-UA" sz="24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Мои документы\Кафедра\Лекции интернам 2020-2022\Мочеполовая система\Фото\анатомия\img-Cnsar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4"/>
            <a:ext cx="2410064" cy="295232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3" name="Прямоугольник 2"/>
          <p:cNvSpPr/>
          <p:nvPr/>
        </p:nvSpPr>
        <p:spPr>
          <a:xfrm>
            <a:off x="179512" y="3429000"/>
            <a:ext cx="23762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Схема </a:t>
            </a:r>
            <a:r>
              <a:rPr lang="uk-UA" dirty="0" smtClean="0"/>
              <a:t>малої чашки. </a:t>
            </a:r>
          </a:p>
          <a:p>
            <a:r>
              <a:rPr lang="uk-UA" dirty="0" smtClean="0"/>
              <a:t>1 - мала чашка; </a:t>
            </a:r>
          </a:p>
          <a:p>
            <a:r>
              <a:rPr lang="uk-UA" dirty="0" smtClean="0"/>
              <a:t>2 - форникс; </a:t>
            </a:r>
          </a:p>
          <a:p>
            <a:r>
              <a:rPr lang="uk-UA" dirty="0" smtClean="0"/>
              <a:t>3 - шийка чашки;</a:t>
            </a:r>
          </a:p>
          <a:p>
            <a:r>
              <a:rPr lang="uk-UA" dirty="0" smtClean="0"/>
              <a:t>4 - нирковий сосочок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20297" y="260648"/>
            <a:ext cx="21947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800" b="1" dirty="0" smtClean="0"/>
              <a:t>Малі</a:t>
            </a:r>
            <a:r>
              <a:rPr lang="ru-RU" sz="2800" b="1" dirty="0" smtClean="0"/>
              <a:t> </a:t>
            </a:r>
            <a:r>
              <a:rPr lang="uk-UA" sz="2800" b="1" dirty="0" smtClean="0"/>
              <a:t>чашки</a:t>
            </a:r>
            <a:endParaRPr lang="uk-UA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99792" y="764704"/>
            <a:ext cx="59766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9388" algn="just"/>
            <a:r>
              <a:rPr lang="uk-UA" sz="2000" dirty="0" smtClean="0"/>
              <a:t>Зазвичай розташовуються в два ряди, відповідно до передньої і задньої половинам нирки (у дорсальному і вентральному напрямі). Число малих чашок коливається від 4 до 20, найчастіше зустрічається 6-8 чашок.</a:t>
            </a:r>
          </a:p>
          <a:p>
            <a:pPr indent="179388" algn="just"/>
            <a:r>
              <a:rPr lang="uk-UA" sz="2000" dirty="0" smtClean="0"/>
              <a:t>У кожній малій чашці розрізняються 3 частини:</a:t>
            </a:r>
          </a:p>
          <a:p>
            <a:pPr marL="179388" indent="-179388" algn="just">
              <a:buFont typeface="Arial" pitchFamily="34" charset="0"/>
              <a:buChar char="•"/>
            </a:pPr>
            <a:r>
              <a:rPr lang="uk-UA" sz="2000" dirty="0" smtClean="0"/>
              <a:t> </a:t>
            </a:r>
            <a:r>
              <a:rPr lang="uk-UA" sz="2000" b="1" i="1" dirty="0" smtClean="0"/>
              <a:t>шийку чашки</a:t>
            </a:r>
            <a:r>
              <a:rPr lang="uk-UA" sz="2000" dirty="0" smtClean="0"/>
              <a:t>, найвужча частина, місце відходження малої чашки від великої; </a:t>
            </a:r>
          </a:p>
          <a:p>
            <a:pPr marL="179388" indent="-179388" algn="just">
              <a:buFont typeface="Arial" pitchFamily="34" charset="0"/>
              <a:buChar char="•"/>
            </a:pPr>
            <a:r>
              <a:rPr lang="uk-UA" sz="2000" b="1" i="1" dirty="0" smtClean="0"/>
              <a:t>власне чашка</a:t>
            </a:r>
            <a:r>
              <a:rPr lang="uk-UA" sz="2000" dirty="0" smtClean="0"/>
              <a:t>, яка є трубкою, що відходить від верхівки великої чашки; </a:t>
            </a:r>
          </a:p>
          <a:p>
            <a:pPr marL="179388" indent="-179388" algn="just">
              <a:buFont typeface="Arial" pitchFamily="34" charset="0"/>
              <a:buChar char="•"/>
            </a:pPr>
            <a:r>
              <a:rPr lang="uk-UA" sz="2000" b="1" i="1" dirty="0" smtClean="0"/>
              <a:t>склепіння (форнікс) </a:t>
            </a:r>
            <a:r>
              <a:rPr lang="uk-UA" sz="2000" dirty="0" smtClean="0"/>
              <a:t>- частина чашки, що оточує біля основи конусовидний сосочок </a:t>
            </a:r>
          </a:p>
          <a:p>
            <a:pPr indent="179388" algn="just"/>
            <a:r>
              <a:rPr lang="uk-UA" sz="2000" dirty="0" smtClean="0"/>
              <a:t>За наявності складних пірамід малі чашки набувають Т-подібної або опуклої форми.</a:t>
            </a:r>
            <a:endParaRPr lang="uk-UA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5301208"/>
            <a:ext cx="86409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/>
            <a:r>
              <a:rPr lang="uk-UA" sz="2000" dirty="0" smtClean="0"/>
              <a:t>Малі чашки знаходяться в різних площинах, отримати зображення усіх їх на урограмі або пієлограмі не завжди вдається: тіні ряду чашок, заповнених контрастною речовиною, накладаються один на одного, а також на тінь миски.</a:t>
            </a:r>
            <a:endParaRPr lang="uk-UA" sz="2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htmlconvd-zhzini_html_m469862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3024336" cy="413269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563888" y="0"/>
            <a:ext cx="44750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uk-UA" sz="3200" b="1" dirty="0" smtClean="0"/>
              <a:t>Варіанти малих чашок</a:t>
            </a:r>
            <a:endParaRPr lang="uk-UA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635896" y="692696"/>
            <a:ext cx="525658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I </a:t>
            </a:r>
            <a:r>
              <a:rPr lang="uk-UA" sz="2000" dirty="0" smtClean="0"/>
              <a:t>- проста чашка; </a:t>
            </a:r>
          </a:p>
          <a:p>
            <a:r>
              <a:rPr lang="uk-UA" sz="2000" dirty="0" smtClean="0"/>
              <a:t>II - подвоєна чашка; </a:t>
            </a:r>
          </a:p>
          <a:p>
            <a:r>
              <a:rPr lang="uk-UA" sz="2000" dirty="0" smtClean="0"/>
              <a:t>III - чашка, що містить подвійний сосочок і комбінований форникс; </a:t>
            </a:r>
          </a:p>
          <a:p>
            <a:r>
              <a:rPr lang="uk-UA" sz="2000" dirty="0" smtClean="0"/>
              <a:t>IV - складна чашка, що містить подвійний сосочок і комбінований форникс.</a:t>
            </a:r>
          </a:p>
          <a:p>
            <a:r>
              <a:rPr lang="uk-UA" sz="2000" dirty="0" smtClean="0"/>
              <a:t> а - власне чашка; </a:t>
            </a:r>
          </a:p>
          <a:p>
            <a:r>
              <a:rPr lang="uk-UA" sz="2000" dirty="0" smtClean="0"/>
              <a:t>б - форнікс; </a:t>
            </a:r>
          </a:p>
          <a:p>
            <a:r>
              <a:rPr lang="uk-UA" sz="2000" dirty="0" smtClean="0"/>
              <a:t>в - шийка чашки. </a:t>
            </a:r>
          </a:p>
          <a:p>
            <a:pPr indent="179388" algn="just"/>
            <a:r>
              <a:rPr lang="uk-UA" sz="2000" dirty="0" smtClean="0"/>
              <a:t>Найчастіше для кожного окремого сосочка є окремий форникс, рідше - для декількох сосочків загальний форнікс, що є комбінованим і має вигляд кленового листа.</a:t>
            </a:r>
            <a:endParaRPr lang="uk-UA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4826675"/>
            <a:ext cx="86409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/>
            <a:r>
              <a:rPr lang="uk-UA" sz="2000" dirty="0" smtClean="0"/>
              <a:t>Проксимальна частина малої чашки, її склепіння і відповідний сосочок з форнікальним сфінктером, а також прилеглі до них нервова, судинна і лімфатична системи є так званим форнікальний апаратом. Цей апарат грає велику роль в процесах сечовиведення та резорбції сечі.</a:t>
            </a:r>
            <a:endParaRPr lang="uk-UA" sz="2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studfile.net/html/2706/233/html_vaip0ihz39.TNPB/img-7bBz3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7"/>
            <a:ext cx="3096344" cy="4282856"/>
          </a:xfrm>
          <a:prstGeom prst="rect">
            <a:avLst/>
          </a:prstGeom>
          <a:noFill/>
        </p:spPr>
      </p:pic>
      <p:pic>
        <p:nvPicPr>
          <p:cNvPr id="3" name="Picture 4" descr="https://studfile.net/html/2706/233/html_vaip0ihz39.TNPB/img-XEgXL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32656"/>
            <a:ext cx="2880320" cy="422543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23528" y="4797152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Ретроградні пієлограми. Один з частих варіантів мисок змішаного типу. Верхня чашка складного виду, містить подвійний сосочок і комбінований форнікс.</a:t>
            </a:r>
            <a:endParaRPr lang="uk-UA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5689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ctr"/>
            <a:r>
              <a:rPr lang="uk-UA" sz="2400" b="1" dirty="0" smtClean="0"/>
              <a:t>Чашково-мискова система</a:t>
            </a:r>
          </a:p>
          <a:p>
            <a:pPr indent="269875" algn="just"/>
            <a:r>
              <a:rPr lang="uk-UA" sz="2400" dirty="0" smtClean="0"/>
              <a:t>Чашково-мисковий сегмент відповідає місцю переходу миски в сечовід і першому фізіологічному згину сечоводу. Довжина його  – 1,0-2,0см. В нормі мисково-сечовідний сегмент не повинен бути вужче нижче розташованого відділу сечоводу, а кут, утворений віссю миски і віссю сечоводу, складає 120-160о. Нижній контур  миски плавно переходить в сечовід без деформації. </a:t>
            </a:r>
          </a:p>
          <a:p>
            <a:pPr indent="269875" algn="just"/>
            <a:r>
              <a:rPr lang="uk-UA" sz="2400" dirty="0" smtClean="0"/>
              <a:t>У дітей </a:t>
            </a:r>
            <a:r>
              <a:rPr lang="uk-UA" sz="2400" dirty="0" smtClean="0"/>
              <a:t>нирки </a:t>
            </a:r>
            <a:r>
              <a:rPr lang="uk-UA" sz="2400" dirty="0" smtClean="0"/>
              <a:t>відносно великі, тоді як поперекова частина хребта порівняно коротка. В силу цього у дітей на рентгенограмах тінь нижнього полюса </a:t>
            </a:r>
            <a:r>
              <a:rPr lang="uk-UA" sz="2400" dirty="0" smtClean="0"/>
              <a:t>нирок </a:t>
            </a:r>
            <a:r>
              <a:rPr lang="uk-UA" sz="2400" dirty="0" smtClean="0"/>
              <a:t>розташована дуже близько до гребінця клубової кістки, а іноді знаходиться на рівні його. Таке низьке розташування у дітей </a:t>
            </a:r>
            <a:r>
              <a:rPr lang="uk-UA" sz="2400" dirty="0" smtClean="0"/>
              <a:t>нирок </a:t>
            </a:r>
            <a:r>
              <a:rPr lang="uk-UA" sz="2400" dirty="0" smtClean="0"/>
              <a:t>пов'язане і з тим, що права </a:t>
            </a:r>
            <a:r>
              <a:rPr lang="uk-UA" sz="2400" dirty="0" smtClean="0"/>
              <a:t>нирка </a:t>
            </a:r>
            <a:r>
              <a:rPr lang="uk-UA" sz="2400" dirty="0" smtClean="0"/>
              <a:t>займає своє остаточне положення в поперековій області у віці 5-7 років, а ліва 8-10 років.</a:t>
            </a:r>
            <a:endParaRPr lang="uk-UA" sz="24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332656"/>
            <a:ext cx="871296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/>
            <a:r>
              <a:rPr lang="uk-UA" sz="2000" dirty="0" smtClean="0"/>
              <a:t>Робить три </a:t>
            </a:r>
            <a:r>
              <a:rPr lang="uk-UA" sz="2000" dirty="0" smtClean="0"/>
              <a:t>згина: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000" dirty="0" smtClean="0"/>
              <a:t>безпосередньо </a:t>
            </a:r>
            <a:r>
              <a:rPr lang="uk-UA" sz="2000" dirty="0" smtClean="0"/>
              <a:t>поблизу </a:t>
            </a:r>
            <a:r>
              <a:rPr lang="uk-UA" sz="2000" dirty="0" smtClean="0"/>
              <a:t>миски повертає </a:t>
            </a:r>
            <a:r>
              <a:rPr lang="uk-UA" sz="2000" dirty="0" smtClean="0"/>
              <a:t>медіально і вниз з легким </a:t>
            </a:r>
            <a:r>
              <a:rPr lang="uk-UA" sz="2000" dirty="0" smtClean="0"/>
              <a:t>згином </a:t>
            </a:r>
            <a:r>
              <a:rPr lang="uk-UA" sz="2000" dirty="0" smtClean="0"/>
              <a:t>в місці перетину з поперекової м'язом. </a:t>
            </a:r>
            <a:endParaRPr lang="uk-UA" sz="2000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uk-UA" sz="2000" dirty="0" smtClean="0"/>
              <a:t>Потім </a:t>
            </a:r>
            <a:r>
              <a:rPr lang="uk-UA" sz="2000" dirty="0" smtClean="0"/>
              <a:t>іде донизу, проектуючи на поперечні відростки поперекових хребців. На рівні мису таза робить </a:t>
            </a:r>
            <a:r>
              <a:rPr lang="uk-UA" sz="2000" dirty="0" smtClean="0"/>
              <a:t>згин </a:t>
            </a:r>
            <a:r>
              <a:rPr lang="uk-UA" sz="2000" dirty="0" smtClean="0"/>
              <a:t>назовні, йде по стінці малого таза, повертає медіально і впадає в сечовий міхур майже під прямим кутом. У цьому місці тазова частина </a:t>
            </a:r>
            <a:r>
              <a:rPr lang="uk-UA" sz="2000" dirty="0" smtClean="0"/>
              <a:t>січовика </a:t>
            </a:r>
            <a:r>
              <a:rPr lang="uk-UA" sz="2000" dirty="0" smtClean="0"/>
              <a:t>переходить в міхурну, довжиною близько 10 мм</a:t>
            </a:r>
            <a:r>
              <a:rPr lang="uk-UA" sz="2000" dirty="0" smtClean="0"/>
              <a:t>.</a:t>
            </a:r>
          </a:p>
          <a:p>
            <a:pPr marL="269875" indent="-269875">
              <a:buFont typeface="Arial" pitchFamily="34" charset="0"/>
              <a:buChar char="•"/>
            </a:pPr>
            <a:endParaRPr lang="uk-UA" sz="2000" dirty="0" smtClean="0"/>
          </a:p>
          <a:p>
            <a:pPr indent="269875"/>
            <a:r>
              <a:rPr lang="uk-UA" sz="2000" dirty="0" smtClean="0"/>
              <a:t>В області з</a:t>
            </a:r>
            <a:r>
              <a:rPr lang="uk-UA" sz="2000" dirty="0" smtClean="0"/>
              <a:t>гинів </a:t>
            </a:r>
            <a:r>
              <a:rPr lang="uk-UA" sz="2000" dirty="0" smtClean="0"/>
              <a:t>є три фізіологічні звуження сечоводу: </a:t>
            </a:r>
            <a:endParaRPr lang="uk-UA" sz="2000" dirty="0" smtClean="0"/>
          </a:p>
          <a:p>
            <a:pPr indent="269875">
              <a:buFont typeface="+mj-lt"/>
              <a:buAutoNum type="arabicPeriod"/>
            </a:pPr>
            <a:r>
              <a:rPr lang="uk-UA" sz="2000" dirty="0" smtClean="0"/>
              <a:t>на </a:t>
            </a:r>
            <a:r>
              <a:rPr lang="uk-UA" sz="2000" dirty="0" smtClean="0"/>
              <a:t>рівні мисково-сечовідного сегмента; </a:t>
            </a:r>
            <a:endParaRPr lang="uk-UA" sz="2000" dirty="0" smtClean="0"/>
          </a:p>
          <a:p>
            <a:pPr marL="269875" indent="-269875">
              <a:buFont typeface="+mj-lt"/>
              <a:buAutoNum type="arabicPeriod"/>
            </a:pPr>
            <a:r>
              <a:rPr lang="uk-UA" sz="2000" dirty="0" smtClean="0"/>
              <a:t>на </a:t>
            </a:r>
            <a:r>
              <a:rPr lang="uk-UA" sz="2000" dirty="0" smtClean="0"/>
              <a:t>рівні мису таза (у місця перехрещення з клубових судинами на lin. </a:t>
            </a:r>
            <a:r>
              <a:rPr lang="uk-UA" sz="2000" dirty="0" err="1" smtClean="0"/>
              <a:t>innominata</a:t>
            </a:r>
            <a:r>
              <a:rPr lang="uk-UA" sz="2000" dirty="0" smtClean="0"/>
              <a:t>;); </a:t>
            </a:r>
            <a:endParaRPr lang="uk-UA" sz="2000" dirty="0" smtClean="0"/>
          </a:p>
          <a:p>
            <a:pPr indent="269875">
              <a:buFont typeface="+mj-lt"/>
              <a:buAutoNum type="arabicPeriod"/>
            </a:pPr>
            <a:r>
              <a:rPr lang="uk-UA" sz="2000" dirty="0" smtClean="0"/>
              <a:t>на </a:t>
            </a:r>
            <a:r>
              <a:rPr lang="uk-UA" sz="2000" dirty="0" smtClean="0"/>
              <a:t>рівні куприка. Нижня звуження виражено найбільш різко і діаметр просвіту сечоводу в цьому місці дорівнює 2,5-3,5 мм</a:t>
            </a:r>
            <a:r>
              <a:rPr lang="uk-UA" sz="2000" dirty="0" smtClean="0"/>
              <a:t>.</a:t>
            </a:r>
          </a:p>
          <a:p>
            <a:pPr indent="269875" algn="just"/>
            <a:r>
              <a:rPr lang="uk-UA" sz="2000" dirty="0" smtClean="0"/>
              <a:t>Через </a:t>
            </a:r>
            <a:r>
              <a:rPr lang="uk-UA" sz="2000" dirty="0" smtClean="0"/>
              <a:t>цістоідні </a:t>
            </a:r>
            <a:r>
              <a:rPr lang="uk-UA" sz="2000" dirty="0" smtClean="0"/>
              <a:t>будови і перистальтики сечоводу ширина його просвіту на </a:t>
            </a:r>
            <a:r>
              <a:rPr lang="uk-UA" sz="2000" dirty="0" smtClean="0"/>
              <a:t>урограмах </a:t>
            </a:r>
            <a:r>
              <a:rPr lang="uk-UA" sz="2000" dirty="0" smtClean="0"/>
              <a:t>нерівномірна - від 1 до 5-8 мм. Звичайно є 3-4 </a:t>
            </a:r>
            <a:r>
              <a:rPr lang="uk-UA" sz="2000" dirty="0" smtClean="0"/>
              <a:t>цістоіда, </a:t>
            </a:r>
            <a:r>
              <a:rPr lang="uk-UA" sz="2000" dirty="0" smtClean="0"/>
              <a:t>межі яких приблизно збігаються з місцями фізіологічних </a:t>
            </a:r>
            <a:r>
              <a:rPr lang="uk-UA" sz="2000" dirty="0" smtClean="0"/>
              <a:t>згинів</a:t>
            </a:r>
            <a:r>
              <a:rPr lang="uk-UA" sz="2000" dirty="0" smtClean="0"/>
              <a:t>. При </a:t>
            </a:r>
            <a:r>
              <a:rPr lang="uk-UA" sz="2000" dirty="0" smtClean="0"/>
              <a:t>видільної урографії цістоіди </a:t>
            </a:r>
            <a:r>
              <a:rPr lang="uk-UA" sz="2000" dirty="0" smtClean="0"/>
              <a:t>контрастируются </a:t>
            </a:r>
            <a:r>
              <a:rPr lang="uk-UA" sz="2000" dirty="0" smtClean="0"/>
              <a:t>по черзі</a:t>
            </a:r>
            <a:r>
              <a:rPr lang="uk-UA" sz="2000" dirty="0" smtClean="0"/>
              <a:t>: коли один </a:t>
            </a:r>
            <a:r>
              <a:rPr lang="uk-UA" sz="2000" dirty="0" smtClean="0"/>
              <a:t>цістоід  </a:t>
            </a:r>
            <a:r>
              <a:rPr lang="uk-UA" sz="2000" dirty="0" smtClean="0"/>
              <a:t>скорочений, сусідній - розслаблений.</a:t>
            </a:r>
            <a:endParaRPr lang="ru-RU" sz="2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Строение мочевого пузыря: УЗИ мочевого пузыря, лечение и диагностика  заболевани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2829370" cy="252028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404664"/>
            <a:ext cx="899592" cy="2880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200" dirty="0" smtClean="0">
                <a:solidFill>
                  <a:schemeClr val="bg1"/>
                </a:solidFill>
              </a:rPr>
              <a:t>Правий січовик 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59006" y="3244334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548680"/>
            <a:ext cx="1368152" cy="2160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dirty="0" smtClean="0">
                <a:solidFill>
                  <a:schemeClr val="bg1"/>
                </a:solidFill>
              </a:rPr>
              <a:t>Верхівка сечового міхура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332656"/>
            <a:ext cx="648072" cy="3600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100" dirty="0" smtClean="0">
                <a:solidFill>
                  <a:schemeClr val="bg1"/>
                </a:solidFill>
              </a:rPr>
              <a:t>Лівий </a:t>
            </a:r>
            <a:r>
              <a:rPr lang="uk-UA" sz="1100" dirty="0" smtClean="0">
                <a:solidFill>
                  <a:schemeClr val="bg1"/>
                </a:solidFill>
              </a:rPr>
              <a:t>січовик 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916832"/>
            <a:ext cx="1187624" cy="3600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dirty="0" smtClean="0">
                <a:solidFill>
                  <a:schemeClr val="bg1"/>
                </a:solidFill>
              </a:rPr>
              <a:t>Дно сечового міхура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2348880"/>
            <a:ext cx="1187624" cy="43204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100" dirty="0" smtClean="0">
                <a:solidFill>
                  <a:schemeClr val="bg1"/>
                </a:solidFill>
              </a:rPr>
              <a:t>Трикутник сечового міхура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43608" y="2636912"/>
            <a:ext cx="1656184" cy="14401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100" dirty="0" smtClean="0">
                <a:solidFill>
                  <a:schemeClr val="bg1"/>
                </a:solidFill>
              </a:rPr>
              <a:t>Сечовивідний канал 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63688" y="2132856"/>
            <a:ext cx="936104" cy="43204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100" dirty="0" smtClean="0">
                <a:solidFill>
                  <a:schemeClr val="bg1"/>
                </a:solidFill>
              </a:rPr>
              <a:t>Гирло лівої сечоводу</a:t>
            </a:r>
            <a:endParaRPr lang="uk-UA" sz="1100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987824" y="-128528"/>
            <a:ext cx="5904656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/>
              <a:t>Сечовий </a:t>
            </a:r>
            <a:r>
              <a:rPr lang="uk-UA" sz="3200" b="1" dirty="0" smtClean="0"/>
              <a:t>міхур</a:t>
            </a:r>
          </a:p>
          <a:p>
            <a:pPr indent="269875" algn="just"/>
            <a:r>
              <a:rPr lang="uk-UA" sz="2400" dirty="0" smtClean="0"/>
              <a:t>Нормальний сечовий міхур зазвичай має округлу, довгасту або пірамідальну форму (залежить від ступеня наповнення); нижня межа його розташована на рівні верхнього краю лобкового зчленування або трохи нижче його, верхня досягає рівня </a:t>
            </a:r>
            <a:r>
              <a:rPr lang="uk-UA" sz="2400" dirty="0" smtClean="0"/>
              <a:t>III крижового </a:t>
            </a:r>
            <a:r>
              <a:rPr lang="uk-UA" sz="2400" dirty="0" smtClean="0"/>
              <a:t>хребця. Ємність - </a:t>
            </a:r>
            <a:r>
              <a:rPr lang="uk-UA" sz="2400" dirty="0" smtClean="0"/>
              <a:t>200-500 </a:t>
            </a:r>
            <a:r>
              <a:rPr lang="uk-UA" sz="2400" dirty="0" smtClean="0"/>
              <a:t>мл</a:t>
            </a:r>
            <a:r>
              <a:rPr lang="uk-UA" sz="3200" dirty="0" smtClean="0"/>
              <a:t>.</a:t>
            </a:r>
          </a:p>
          <a:p>
            <a:pPr indent="269875" algn="just"/>
            <a:r>
              <a:rPr lang="uk-UA" sz="2400" dirty="0" smtClean="0"/>
              <a:t>Розташовується в порожнині малого таза за лобковим симфізом. У чоловіків ззаду знаходяться ампули </a:t>
            </a:r>
            <a:r>
              <a:rPr lang="uk-UA" sz="2400" dirty="0" err="1" smtClean="0"/>
              <a:t>сім'явиносних</a:t>
            </a:r>
            <a:r>
              <a:rPr lang="uk-UA" sz="2400" dirty="0" smtClean="0"/>
              <a:t> </a:t>
            </a:r>
            <a:r>
              <a:rPr lang="uk-UA" sz="2400" dirty="0" smtClean="0"/>
              <a:t>протоків </a:t>
            </a:r>
            <a:r>
              <a:rPr lang="uk-UA" sz="2400" dirty="0" smtClean="0"/>
              <a:t>і </a:t>
            </a:r>
            <a:r>
              <a:rPr lang="uk-UA" sz="2400" dirty="0" smtClean="0"/>
              <a:t>сім'яні </a:t>
            </a:r>
            <a:r>
              <a:rPr lang="uk-UA" sz="2400" dirty="0" smtClean="0"/>
              <a:t>бульбашки, пряма кишка; у жінок - шийка матки і </a:t>
            </a:r>
            <a:r>
              <a:rPr lang="uk-UA" sz="2400" dirty="0" smtClean="0"/>
              <a:t>піхва.</a:t>
            </a:r>
          </a:p>
          <a:p>
            <a:pPr indent="269875" algn="just"/>
            <a:r>
              <a:rPr lang="uk-UA" sz="2400" b="1" dirty="0" smtClean="0"/>
              <a:t>Ємність сечового міхура у дітей:</a:t>
            </a:r>
          </a:p>
          <a:p>
            <a:pPr indent="269875" algn="just"/>
            <a:r>
              <a:rPr lang="uk-UA" sz="2000" dirty="0" smtClean="0"/>
              <a:t>До 1 року – 35-50</a:t>
            </a:r>
          </a:p>
          <a:p>
            <a:pPr indent="269875" algn="just"/>
            <a:r>
              <a:rPr lang="ru-RU" sz="2000" dirty="0" smtClean="0"/>
              <a:t>1-3 года – 50-70</a:t>
            </a:r>
          </a:p>
          <a:p>
            <a:pPr indent="269875" algn="just"/>
            <a:r>
              <a:rPr lang="ru-RU" sz="2000" dirty="0" smtClean="0"/>
              <a:t>3-8 лет – 100-200</a:t>
            </a:r>
          </a:p>
          <a:p>
            <a:pPr indent="269875" algn="just"/>
            <a:r>
              <a:rPr lang="ru-RU" sz="2000" dirty="0" smtClean="0"/>
              <a:t>9-10 лет – 200-300</a:t>
            </a:r>
          </a:p>
          <a:p>
            <a:pPr indent="269875" algn="just"/>
            <a:r>
              <a:rPr lang="ru-RU" sz="2000" dirty="0" smtClean="0"/>
              <a:t>11-13 лет </a:t>
            </a:r>
            <a:r>
              <a:rPr lang="ru-RU" sz="2000" dirty="0" smtClean="0"/>
              <a:t>–</a:t>
            </a:r>
            <a:r>
              <a:rPr lang="ru-RU" sz="2000" dirty="0" smtClean="0"/>
              <a:t> 300-400</a:t>
            </a:r>
            <a:endParaRPr lang="uk-UA" sz="2000" dirty="0" smtClean="0"/>
          </a:p>
        </p:txBody>
      </p:sp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780928"/>
            <a:ext cx="2810915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Методи дослідження сечовидільної системи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484784"/>
            <a:ext cx="864096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/>
              <a:t>Первинні: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/>
              <a:t>УЗД, 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/>
              <a:t>Оглядова </a:t>
            </a:r>
            <a:r>
              <a:rPr lang="uk-UA" sz="2400" dirty="0" smtClean="0"/>
              <a:t>урографія, </a:t>
            </a:r>
            <a:endParaRPr lang="uk-UA" sz="2400" dirty="0" smtClean="0"/>
          </a:p>
          <a:p>
            <a:pPr>
              <a:buFont typeface="Wingdings" pitchFamily="2" charset="2"/>
              <a:buChar char="Ø"/>
            </a:pPr>
            <a:r>
              <a:rPr lang="uk-UA" sz="2400" dirty="0" smtClean="0"/>
              <a:t>Екскреторна (</a:t>
            </a:r>
            <a:r>
              <a:rPr lang="uk-UA" sz="2400" dirty="0" err="1" smtClean="0"/>
              <a:t>інфузійна</a:t>
            </a:r>
            <a:r>
              <a:rPr lang="uk-UA" sz="2400" dirty="0" smtClean="0"/>
              <a:t>) урографія,</a:t>
            </a:r>
          </a:p>
          <a:p>
            <a:r>
              <a:rPr lang="uk-UA" sz="2400" dirty="0" smtClean="0"/>
              <a:t>Вторинні (додаткові):</a:t>
            </a:r>
          </a:p>
          <a:p>
            <a:r>
              <a:rPr lang="uk-UA" sz="2400" dirty="0" smtClean="0"/>
              <a:t>І. Неінвазивні:                               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/>
              <a:t> </a:t>
            </a:r>
            <a:r>
              <a:rPr lang="uk-UA" sz="2400" dirty="0" err="1" smtClean="0"/>
              <a:t>Доплерографія</a:t>
            </a:r>
            <a:endParaRPr lang="uk-UA" sz="2400" dirty="0" smtClean="0"/>
          </a:p>
          <a:p>
            <a:pPr>
              <a:buFont typeface="Wingdings" pitchFamily="2" charset="2"/>
              <a:buChar char="Ø"/>
            </a:pPr>
            <a:r>
              <a:rPr lang="uk-UA" sz="2400" dirty="0" smtClean="0"/>
              <a:t>Цистографія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/>
              <a:t> (</a:t>
            </a:r>
            <a:r>
              <a:rPr lang="uk-UA" sz="2400" dirty="0" err="1" smtClean="0"/>
              <a:t>уретроцістографія</a:t>
            </a:r>
            <a:r>
              <a:rPr lang="uk-UA" sz="2400" dirty="0" smtClean="0"/>
              <a:t>), 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/>
              <a:t>Ниркова </a:t>
            </a:r>
            <a:r>
              <a:rPr lang="uk-UA" sz="2400" dirty="0" smtClean="0"/>
              <a:t>ангіографія, </a:t>
            </a:r>
            <a:endParaRPr lang="uk-UA" sz="2400" dirty="0" smtClean="0"/>
          </a:p>
          <a:p>
            <a:pPr>
              <a:buFont typeface="Wingdings" pitchFamily="2" charset="2"/>
              <a:buChar char="Ø"/>
            </a:pPr>
            <a:r>
              <a:rPr lang="uk-UA" sz="2400" dirty="0" err="1" smtClean="0"/>
              <a:t>КТ</a:t>
            </a:r>
            <a:r>
              <a:rPr lang="uk-UA" sz="2400" dirty="0" smtClean="0"/>
              <a:t>, КТ-ангіографія 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/>
              <a:t>МРТ, </a:t>
            </a:r>
            <a:r>
              <a:rPr lang="uk-UA" sz="2400" dirty="0" err="1" smtClean="0"/>
              <a:t>МРТ-ангіографія</a:t>
            </a:r>
            <a:r>
              <a:rPr lang="uk-UA" sz="2400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/>
              <a:t>Ангіографія</a:t>
            </a:r>
            <a:endParaRPr lang="uk-UA" sz="24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620688"/>
            <a:ext cx="8208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/>
              <a:t>Інвазивні: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/>
              <a:t>Сцинтиграфія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err="1" smtClean="0"/>
              <a:t>Трансуретральне</a:t>
            </a:r>
            <a:r>
              <a:rPr lang="uk-UA" sz="2400" dirty="0" smtClean="0"/>
              <a:t> УЗД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/>
              <a:t>Пряма пієлографія, 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/>
              <a:t> Ретроградна </a:t>
            </a:r>
            <a:r>
              <a:rPr lang="uk-UA" sz="2400" dirty="0" smtClean="0"/>
              <a:t>урографія (</a:t>
            </a:r>
            <a:r>
              <a:rPr lang="uk-UA" sz="2400" dirty="0" smtClean="0"/>
              <a:t>ретроградна пієлографія)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/>
              <a:t>Антеградная </a:t>
            </a:r>
            <a:r>
              <a:rPr lang="uk-UA" sz="2400" dirty="0" smtClean="0"/>
              <a:t>урографія, 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1032" y="0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 </a:t>
            </a:r>
            <a:r>
              <a:rPr lang="uk-UA" sz="3600" b="1" dirty="0" smtClean="0"/>
              <a:t>Ультразвукове дослідження </a:t>
            </a:r>
          </a:p>
          <a:p>
            <a:pPr algn="ctr"/>
            <a:r>
              <a:rPr lang="uk-UA" sz="3600" b="1" dirty="0" smtClean="0"/>
              <a:t>нирок та СВС</a:t>
            </a:r>
            <a:endParaRPr lang="uk-UA" sz="3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052736"/>
            <a:ext cx="871296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Висока інформативність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Відсутність променевого навантаження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Метод </a:t>
            </a:r>
            <a:r>
              <a:rPr lang="uk-UA" sz="2400" dirty="0" err="1" smtClean="0"/>
              <a:t>неінвазивний</a:t>
            </a:r>
            <a:endParaRPr lang="uk-UA" sz="2400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Не вимагає спеціальної підготовки</a:t>
            </a:r>
            <a:br>
              <a:rPr lang="uk-UA" sz="2400" dirty="0" smtClean="0"/>
            </a:br>
            <a:r>
              <a:rPr lang="uk-UA" sz="2400" dirty="0" smtClean="0"/>
              <a:t>Дає інформацію про становище, форму, розміри,</a:t>
            </a:r>
            <a:br>
              <a:rPr lang="uk-UA" sz="2400" dirty="0" smtClean="0"/>
            </a:br>
            <a:r>
              <a:rPr lang="uk-UA" sz="2400" dirty="0" smtClean="0"/>
              <a:t>структуру органу.</a:t>
            </a:r>
            <a:br>
              <a:rPr lang="uk-UA" sz="2400" dirty="0" smtClean="0"/>
            </a:br>
            <a:r>
              <a:rPr lang="uk-UA" sz="2400" b="1" i="1" dirty="0" smtClean="0"/>
              <a:t>Показання:</a:t>
            </a:r>
          </a:p>
          <a:p>
            <a:pPr marL="269875" indent="-269875">
              <a:buFont typeface="Wingdings" pitchFamily="2" charset="2"/>
              <a:buChar char="Ø"/>
            </a:pPr>
            <a:r>
              <a:rPr lang="uk-UA" sz="2400" dirty="0" smtClean="0"/>
              <a:t>будь-які підозри на захворювання СВС: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000" dirty="0" smtClean="0"/>
              <a:t>діагностика новоутворень, 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000" dirty="0" smtClean="0"/>
              <a:t>аномалії розвитку,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000" dirty="0" smtClean="0"/>
              <a:t>кісти та </a:t>
            </a:r>
            <a:r>
              <a:rPr lang="uk-UA" sz="2000" dirty="0" err="1" smtClean="0"/>
              <a:t>полікістоз</a:t>
            </a:r>
            <a:r>
              <a:rPr lang="uk-UA" sz="2000" dirty="0" smtClean="0"/>
              <a:t> нирок,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000" dirty="0" smtClean="0"/>
              <a:t> травми, 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000" dirty="0" smtClean="0"/>
              <a:t>запальні захворювання,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000" dirty="0" smtClean="0"/>
              <a:t>больовий синдром в попереку та малому тазі, 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000" dirty="0" smtClean="0"/>
              <a:t>гематурія, 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000" dirty="0" smtClean="0"/>
              <a:t>порушення </a:t>
            </a:r>
            <a:r>
              <a:rPr lang="uk-UA" sz="2000" dirty="0" err="1" smtClean="0"/>
              <a:t>уродинаміки</a:t>
            </a:r>
            <a:r>
              <a:rPr lang="uk-UA" sz="2000" dirty="0" smtClean="0"/>
              <a:t>,</a:t>
            </a:r>
            <a:br>
              <a:rPr lang="uk-UA" sz="2000" dirty="0" smtClean="0"/>
            </a:br>
            <a:r>
              <a:rPr lang="uk-UA" sz="2000" dirty="0" smtClean="0"/>
              <a:t>затримка сечі</a:t>
            </a:r>
            <a:endParaRPr lang="uk-UA" sz="20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Доступ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908720"/>
            <a:ext cx="6056558" cy="453650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6488668"/>
            <a:ext cx="3168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https://en.ppt-online.org/219569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0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/>
              <a:t>Ультразвукове дослідження </a:t>
            </a:r>
          </a:p>
          <a:p>
            <a:pPr algn="ctr"/>
            <a:r>
              <a:rPr lang="uk-UA" b="1" dirty="0" smtClean="0"/>
              <a:t>нирок та СВС</a:t>
            </a:r>
            <a:endParaRPr lang="uk-UA" b="1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4826675"/>
            <a:ext cx="84969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/>
            <a:r>
              <a:rPr lang="uk-UA" sz="2000" dirty="0" err="1" smtClean="0"/>
              <a:t>Ехографіческая</a:t>
            </a:r>
            <a:r>
              <a:rPr lang="uk-UA" sz="2000" dirty="0" smtClean="0"/>
              <a:t> картина нормальної лівої нирки з ділянкою локальної гіпертрофії </a:t>
            </a:r>
            <a:r>
              <a:rPr lang="uk-UA" sz="2000" dirty="0" err="1" smtClean="0"/>
              <a:t>медуллярного</a:t>
            </a:r>
            <a:r>
              <a:rPr lang="uk-UA" sz="2000" dirty="0" smtClean="0"/>
              <a:t> шару (</a:t>
            </a:r>
            <a:r>
              <a:rPr lang="uk-UA" sz="2000" dirty="0" err="1" smtClean="0"/>
              <a:t>бертініева</a:t>
            </a:r>
            <a:r>
              <a:rPr lang="uk-UA" sz="2000" dirty="0" smtClean="0"/>
              <a:t> колона), розташованого в проекції центральній частині структур ниркового синуса (вказано стрілками). </a:t>
            </a:r>
            <a:r>
              <a:rPr lang="uk-UA" sz="2000" dirty="0" err="1" smtClean="0"/>
              <a:t>Взаімоперпендікулярних</a:t>
            </a:r>
            <a:r>
              <a:rPr lang="uk-UA" sz="2000" dirty="0" smtClean="0"/>
              <a:t> перетину через ділянку гіпертрофії.</a:t>
            </a:r>
            <a:endParaRPr lang="uk-UA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88640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/>
              <a:t>Ультразвукове </a:t>
            </a:r>
            <a:r>
              <a:rPr lang="uk-UA" b="1" dirty="0" smtClean="0"/>
              <a:t>дослідження нирок </a:t>
            </a:r>
            <a:r>
              <a:rPr lang="uk-UA" b="1" dirty="0" smtClean="0"/>
              <a:t>та СВС</a:t>
            </a:r>
            <a:endParaRPr lang="uk-UA" b="1" dirty="0"/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980728"/>
            <a:ext cx="5175250" cy="362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4437112"/>
            <a:ext cx="849694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/>
            <a:r>
              <a:rPr lang="uk-UA" sz="2000" dirty="0" err="1" smtClean="0"/>
              <a:t>Ехографічна</a:t>
            </a:r>
            <a:r>
              <a:rPr lang="uk-UA" sz="2000" dirty="0" smtClean="0"/>
              <a:t> </a:t>
            </a:r>
            <a:r>
              <a:rPr lang="uk-UA" sz="2000" dirty="0" smtClean="0"/>
              <a:t>картина нормальної правої </a:t>
            </a:r>
            <a:r>
              <a:rPr lang="uk-UA" sz="2000" dirty="0" smtClean="0"/>
              <a:t>нирки новонародженого. </a:t>
            </a:r>
          </a:p>
          <a:p>
            <a:pPr indent="269875" algn="just"/>
            <a:r>
              <a:rPr lang="uk-UA" sz="2000" dirty="0" smtClean="0"/>
              <a:t>Контур </a:t>
            </a:r>
            <a:r>
              <a:rPr lang="uk-UA" sz="2000" dirty="0" smtClean="0"/>
              <a:t>нирки чіткий, хвилястий за рахунок фетальної часточкової будови. Чітко </a:t>
            </a:r>
            <a:r>
              <a:rPr lang="uk-UA" sz="2000" dirty="0" err="1" smtClean="0"/>
              <a:t>візуалізуються</a:t>
            </a:r>
            <a:r>
              <a:rPr lang="uk-UA" sz="2000" dirty="0" smtClean="0"/>
              <a:t> пірамідки. структури ниркового синуса слабо диференційовані, </a:t>
            </a:r>
            <a:r>
              <a:rPr lang="uk-UA" sz="2000" dirty="0" err="1" smtClean="0"/>
              <a:t>ехогенність</a:t>
            </a:r>
            <a:r>
              <a:rPr lang="uk-UA" sz="2000" dirty="0" smtClean="0"/>
              <a:t> незначно перевершує </a:t>
            </a:r>
            <a:r>
              <a:rPr lang="uk-UA" sz="2000" dirty="0" err="1" smtClean="0"/>
              <a:t>ехогенність</a:t>
            </a:r>
            <a:r>
              <a:rPr lang="uk-UA" sz="2000" dirty="0" smtClean="0"/>
              <a:t> паренхіми нирки. Подовжній перетин правої нирки з поперекової області.</a:t>
            </a:r>
            <a:endParaRPr lang="uk-UA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8864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/>
              <a:t>Ультразвукове </a:t>
            </a:r>
            <a:r>
              <a:rPr lang="uk-UA" b="1" dirty="0" smtClean="0"/>
              <a:t>дослідження нирок </a:t>
            </a:r>
            <a:r>
              <a:rPr lang="uk-UA" b="1" dirty="0" smtClean="0"/>
              <a:t>та СВС</a:t>
            </a:r>
            <a:endParaRPr lang="uk-UA" b="1" dirty="0"/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908720"/>
            <a:ext cx="5121275" cy="32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3573016"/>
            <a:ext cx="446449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/>
            <a:r>
              <a:rPr lang="uk-UA" sz="1600" dirty="0" smtClean="0"/>
              <a:t>Нормальні спектральні </a:t>
            </a:r>
            <a:r>
              <a:rPr lang="uk-UA" sz="1600" dirty="0" err="1" smtClean="0"/>
              <a:t>доплерівські</a:t>
            </a:r>
            <a:r>
              <a:rPr lang="uk-UA" sz="1600" dirty="0" smtClean="0"/>
              <a:t> сигнали в нирковій артерії. (А) Спектральна </a:t>
            </a:r>
            <a:r>
              <a:rPr lang="uk-UA" sz="1600" dirty="0" err="1" smtClean="0"/>
              <a:t>доплерографія</a:t>
            </a:r>
            <a:r>
              <a:rPr lang="uk-UA" sz="1600" dirty="0" smtClean="0"/>
              <a:t> у місці утворення правої ниркової артерії. (В) Спектральна </a:t>
            </a:r>
            <a:r>
              <a:rPr lang="uk-UA" sz="1600" dirty="0" err="1" smtClean="0"/>
              <a:t>доплерографія</a:t>
            </a:r>
            <a:r>
              <a:rPr lang="uk-UA" sz="1600" dirty="0" smtClean="0"/>
              <a:t> середньої частини ниркової артерії. Нормальні форми хвилі показують чітку систолу і хороший об’єм </a:t>
            </a:r>
            <a:r>
              <a:rPr lang="uk-UA" sz="1600" dirty="0" err="1" smtClean="0"/>
              <a:t>діастолічного</a:t>
            </a:r>
            <a:r>
              <a:rPr lang="uk-UA" sz="1600" dirty="0" smtClean="0"/>
              <a:t> потоку. (С) Дослідження </a:t>
            </a:r>
            <a:r>
              <a:rPr lang="uk-UA" sz="1600" dirty="0" err="1" smtClean="0"/>
              <a:t>міждольової</a:t>
            </a:r>
            <a:r>
              <a:rPr lang="uk-UA" sz="1600" dirty="0" smtClean="0"/>
              <a:t> артерії. Вимірювання індексу прискорення і часу прискорення; вимірювання систолічної кривої проводяться від початку кривої до вершини першого піку (стрілки)..</a:t>
            </a:r>
            <a:endParaRPr lang="uk-UA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8864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/>
              <a:t>Ультразвукове </a:t>
            </a:r>
            <a:r>
              <a:rPr lang="uk-UA" b="1" dirty="0" err="1" smtClean="0"/>
              <a:t>доплеровське</a:t>
            </a:r>
            <a:r>
              <a:rPr lang="uk-UA" b="1" dirty="0" smtClean="0"/>
              <a:t> дослідження нирки</a:t>
            </a:r>
            <a:endParaRPr lang="uk-UA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4078003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620688"/>
            <a:ext cx="3911546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573016"/>
            <a:ext cx="3888432" cy="2912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251520" y="6581001"/>
            <a:ext cx="80648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https://rh.ua/statti/ultrazvukova-doplerografiya-pri-renovaskulyarnij-gipertoniji/</a:t>
            </a:r>
            <a:endParaRPr lang="uk-UA" sz="12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898711"/>
            <a:ext cx="2880320" cy="3907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123728" y="188640"/>
            <a:ext cx="44024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/>
              <a:t>Оглядова урографія</a:t>
            </a:r>
            <a:endParaRPr lang="uk-UA" sz="3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4797152"/>
            <a:ext cx="39604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На оглядовій урографії ми побачимо: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dirty="0" smtClean="0"/>
              <a:t> форму нирок,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dirty="0" smtClean="0"/>
              <a:t> </a:t>
            </a:r>
            <a:r>
              <a:rPr lang="uk-UA" dirty="0" smtClean="0"/>
              <a:t>наявність або відсутність каменів в сечових шляхах;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dirty="0" smtClean="0"/>
              <a:t>звапнення;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dirty="0" smtClean="0"/>
              <a:t>газ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dirty="0" smtClean="0"/>
              <a:t>зміни </a:t>
            </a:r>
            <a:r>
              <a:rPr lang="ru-RU" dirty="0" smtClean="0"/>
              <a:t>в</a:t>
            </a:r>
            <a:r>
              <a:rPr lang="en-US" dirty="0" smtClean="0"/>
              <a:t> m.</a:t>
            </a:r>
            <a:r>
              <a:rPr lang="uk-UA" dirty="0" smtClean="0"/>
              <a:t> </a:t>
            </a:r>
            <a:r>
              <a:rPr lang="en-US" dirty="0" err="1" smtClean="0"/>
              <a:t>ilio-psoas</a:t>
            </a:r>
            <a:endParaRPr lang="uk-UA" dirty="0" smtClean="0"/>
          </a:p>
          <a:p>
            <a:pPr marL="179388" indent="-179388">
              <a:buFont typeface="Arial" pitchFamily="34" charset="0"/>
              <a:buChar char="•"/>
            </a:pPr>
            <a:endParaRPr lang="en-US" dirty="0" smtClean="0"/>
          </a:p>
          <a:p>
            <a:pPr marL="269875" indent="-269875">
              <a:buFont typeface="Arial" pitchFamily="34" charset="0"/>
              <a:buChar char="•"/>
            </a:pPr>
            <a:endParaRPr lang="uk-UA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908720"/>
            <a:ext cx="3024336" cy="3883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5940152" y="5013176"/>
            <a:ext cx="19306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Камінь в проекції лівого сечоводу</a:t>
            </a:r>
            <a:endParaRPr lang="uk-UA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62862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/>
              <a:t>Внутрішньовенна  </a:t>
            </a:r>
            <a:r>
              <a:rPr lang="uk-UA" sz="3600" b="1" dirty="0" smtClean="0"/>
              <a:t>урографія</a:t>
            </a:r>
            <a:endParaRPr lang="uk-UA" sz="3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427984" y="671691"/>
            <a:ext cx="471601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/>
              <a:t>Включає в себе, в першу чергу, оглядовий знімок. Знімок на плівці 30 × 40 см. Він повинен охоплювати область всього сечового тракту, починаючи від Х грудного хребця і кінчаючи нижнім краєм лобкового зчленування. </a:t>
            </a:r>
          </a:p>
          <a:p>
            <a:r>
              <a:rPr lang="uk-UA" sz="2000" dirty="0" err="1" smtClean="0"/>
              <a:t>Внутрішньовенно</a:t>
            </a:r>
            <a:r>
              <a:rPr lang="uk-UA" sz="2000" dirty="0" smtClean="0"/>
              <a:t> вводять контрастну речовину - іонну, неіонний (на 1 кг ваги - 1 мл розчину, що містить 300 мг йоду / мл). </a:t>
            </a:r>
          </a:p>
          <a:p>
            <a:r>
              <a:rPr lang="uk-UA" sz="2000" dirty="0" smtClean="0"/>
              <a:t>Знімки виробляються: </a:t>
            </a:r>
          </a:p>
          <a:p>
            <a:r>
              <a:rPr lang="uk-UA" sz="2000" dirty="0" smtClean="0"/>
              <a:t>• протягом перших 5-7 хвилин після ін'єкції, що дозволяє побачити нирки під час </a:t>
            </a:r>
            <a:r>
              <a:rPr lang="uk-UA" sz="2000" dirty="0" err="1" smtClean="0"/>
              <a:t>нефрографічної</a:t>
            </a:r>
            <a:r>
              <a:rPr lang="uk-UA" sz="2000" dirty="0" smtClean="0"/>
              <a:t>  фази,</a:t>
            </a:r>
          </a:p>
          <a:p>
            <a:r>
              <a:rPr lang="uk-UA" sz="2000" dirty="0" smtClean="0"/>
              <a:t> • через 10-15 хвилин, </a:t>
            </a:r>
          </a:p>
          <a:p>
            <a:r>
              <a:rPr lang="uk-UA" sz="2000" dirty="0" smtClean="0"/>
              <a:t>• через 20-25 хвилин, </a:t>
            </a:r>
          </a:p>
          <a:p>
            <a:r>
              <a:rPr lang="uk-UA" sz="2000" dirty="0" smtClean="0"/>
              <a:t>• якщо немає тіні, то виконують відстрочені знімки через 60 хвилин і 120 хвилин..</a:t>
            </a:r>
            <a:endParaRPr lang="uk-UA" sz="2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4399148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712968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Показання до екскреторної урографії:</a:t>
            </a:r>
            <a:r>
              <a:rPr lang="uk-UA" sz="2400" dirty="0" smtClean="0"/>
              <a:t> </a:t>
            </a:r>
            <a:endParaRPr lang="uk-UA" sz="2400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uk-UA" sz="2000" dirty="0" smtClean="0"/>
              <a:t>Зміни </a:t>
            </a:r>
            <a:r>
              <a:rPr lang="uk-UA" sz="2000" dirty="0" smtClean="0"/>
              <a:t>в аналізах сечі, що зберігаються більше 2 місяців </a:t>
            </a:r>
            <a:endParaRPr lang="uk-UA" sz="2000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uk-UA" sz="2000" dirty="0" err="1" smtClean="0"/>
              <a:t>макрогематурія</a:t>
            </a:r>
            <a:r>
              <a:rPr lang="uk-UA" sz="2000" dirty="0" smtClean="0"/>
              <a:t> ,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000" dirty="0" smtClean="0"/>
              <a:t>Підвищення </a:t>
            </a:r>
            <a:r>
              <a:rPr lang="uk-UA" sz="2000" dirty="0" smtClean="0"/>
              <a:t>артеріального тиску у дітей і молодих людей </a:t>
            </a:r>
            <a:endParaRPr lang="uk-UA" sz="2000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uk-UA" sz="2000" dirty="0" err="1" smtClean="0"/>
              <a:t>Субфебрилітет</a:t>
            </a:r>
            <a:r>
              <a:rPr lang="uk-UA" sz="2000" dirty="0" smtClean="0"/>
              <a:t> </a:t>
            </a:r>
            <a:r>
              <a:rPr lang="uk-UA" sz="2000" dirty="0" smtClean="0"/>
              <a:t>неясної етіології після виключення патології органів </a:t>
            </a:r>
            <a:r>
              <a:rPr lang="uk-UA" sz="2000" dirty="0" smtClean="0"/>
              <a:t>дихання,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000" dirty="0" smtClean="0"/>
              <a:t>Періодично </a:t>
            </a:r>
            <a:r>
              <a:rPr lang="uk-UA" sz="2000" dirty="0" smtClean="0"/>
              <a:t>повторювані болі в животі і поперекової </a:t>
            </a:r>
            <a:r>
              <a:rPr lang="uk-UA" sz="2000" dirty="0" smtClean="0"/>
              <a:t>області,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000" dirty="0" smtClean="0"/>
              <a:t> Виявлених </a:t>
            </a:r>
            <a:r>
              <a:rPr lang="uk-UA" sz="2000" dirty="0" smtClean="0"/>
              <a:t>на </a:t>
            </a:r>
            <a:r>
              <a:rPr lang="uk-UA" sz="2000" dirty="0" err="1" smtClean="0"/>
              <a:t>нативних</a:t>
            </a:r>
            <a:r>
              <a:rPr lang="uk-UA" sz="2000" dirty="0" smtClean="0"/>
              <a:t> рентгенограмах патологічних змінах нирок і додаткових тінях в проекції сечових шляхів </a:t>
            </a:r>
            <a:endParaRPr lang="uk-UA" sz="2000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uk-UA" sz="2000" dirty="0" smtClean="0"/>
              <a:t>Травма </a:t>
            </a:r>
            <a:r>
              <a:rPr lang="uk-UA" sz="2000" dirty="0" smtClean="0"/>
              <a:t>живота і поперекової області нетриманні </a:t>
            </a:r>
            <a:r>
              <a:rPr lang="uk-UA" sz="2000" dirty="0" smtClean="0"/>
              <a:t>сечі</a:t>
            </a:r>
          </a:p>
          <a:p>
            <a:r>
              <a:rPr lang="uk-UA" sz="2400" b="1" dirty="0" smtClean="0"/>
              <a:t>Протипоказання до екскреторної урографії: 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000" dirty="0" smtClean="0"/>
              <a:t>Шок, колапс 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000" dirty="0" smtClean="0"/>
              <a:t>Важкі захворювання нирок, які проявляються значно вираженою азотемією, 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000" dirty="0" smtClean="0"/>
              <a:t>глибоким порушенням концентраційної здатності нирок 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000" dirty="0" smtClean="0"/>
              <a:t>Підвищена чутливість організму до йоду 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000" dirty="0" smtClean="0"/>
              <a:t>Важкі захворювання печінки з вираженими симптомами її функціональної недостатності 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000" dirty="0" err="1" smtClean="0"/>
              <a:t>Гіпертиреоїдизм</a:t>
            </a:r>
            <a:r>
              <a:rPr lang="uk-UA" sz="2000" dirty="0" smtClean="0"/>
              <a:t> (базедова хвороба) 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000" dirty="0" smtClean="0"/>
              <a:t>Гіпертонічна хвороба в стадії декомпенсації 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000" dirty="0" smtClean="0"/>
              <a:t>вагітність</a:t>
            </a:r>
          </a:p>
          <a:p>
            <a:pPr marL="269875" indent="-269875"/>
            <a:endParaRPr lang="uk-UA" sz="2000" dirty="0" smtClean="0"/>
          </a:p>
          <a:p>
            <a:pPr marL="269875" indent="-269875"/>
            <a:endParaRPr lang="uk-UA" sz="20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3024819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3131840" y="0"/>
            <a:ext cx="576064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/>
            <a:r>
              <a:rPr lang="uk-UA" sz="2000" dirty="0" smtClean="0"/>
              <a:t>У </a:t>
            </a:r>
            <a:r>
              <a:rPr lang="uk-UA" sz="2000" dirty="0" err="1" smtClean="0"/>
              <a:t>нефрографічну</a:t>
            </a:r>
            <a:r>
              <a:rPr lang="uk-UA" sz="2000" dirty="0" smtClean="0"/>
              <a:t> </a:t>
            </a:r>
            <a:r>
              <a:rPr lang="uk-UA" sz="2000" dirty="0" smtClean="0"/>
              <a:t>фазу з'являється чітка тінь всій ниркової паренхіми, що містить контрастну речовину, яка ще </a:t>
            </a:r>
            <a:r>
              <a:rPr lang="uk-UA" sz="2000" dirty="0" smtClean="0"/>
              <a:t>не </a:t>
            </a:r>
            <a:r>
              <a:rPr lang="uk-UA" sz="2000" dirty="0" smtClean="0"/>
              <a:t>виводиться в </a:t>
            </a:r>
            <a:r>
              <a:rPr lang="uk-UA" sz="2000" dirty="0" smtClean="0"/>
              <a:t>чашки </a:t>
            </a:r>
            <a:r>
              <a:rPr lang="uk-UA" sz="2000" dirty="0" smtClean="0"/>
              <a:t>і </a:t>
            </a:r>
            <a:r>
              <a:rPr lang="uk-UA" sz="2000" dirty="0" smtClean="0"/>
              <a:t>миску. </a:t>
            </a:r>
            <a:r>
              <a:rPr lang="uk-UA" sz="2000" dirty="0" smtClean="0"/>
              <a:t>У здорової людини тінь ниркової паренхіми однорідна. Надалі з'являється зображення мисок</a:t>
            </a:r>
            <a:r>
              <a:rPr lang="uk-UA" sz="2000" dirty="0" smtClean="0"/>
              <a:t>.</a:t>
            </a:r>
          </a:p>
          <a:p>
            <a:r>
              <a:rPr lang="uk-UA" sz="2000" b="1" i="1" dirty="0" smtClean="0"/>
              <a:t>Переваги </a:t>
            </a:r>
            <a:r>
              <a:rPr lang="uk-UA" sz="2000" b="1" i="1" dirty="0" smtClean="0"/>
              <a:t>екскреторної урографії: </a:t>
            </a:r>
          </a:p>
          <a:p>
            <a:r>
              <a:rPr lang="uk-UA" sz="2000" dirty="0" smtClean="0"/>
              <a:t>• </a:t>
            </a:r>
            <a:r>
              <a:rPr lang="uk-UA" sz="2000" dirty="0" smtClean="0"/>
              <a:t>швидке дослідження всіх сечових шляхів</a:t>
            </a:r>
            <a:r>
              <a:rPr lang="uk-UA" sz="2000" dirty="0" smtClean="0"/>
              <a:t>;</a:t>
            </a:r>
          </a:p>
          <a:p>
            <a:pPr marL="179388" indent="-179388"/>
            <a:r>
              <a:rPr lang="uk-UA" sz="2000" dirty="0" smtClean="0"/>
              <a:t>• </a:t>
            </a:r>
            <a:r>
              <a:rPr lang="uk-UA" sz="2000" dirty="0" smtClean="0"/>
              <a:t>можливість оцінити детальну анатомію </a:t>
            </a:r>
            <a:r>
              <a:rPr lang="uk-UA" sz="2000" dirty="0" smtClean="0"/>
              <a:t>чашко-мискової </a:t>
            </a:r>
            <a:r>
              <a:rPr lang="uk-UA" sz="2000" dirty="0" smtClean="0"/>
              <a:t>системи; </a:t>
            </a:r>
            <a:endParaRPr lang="uk-UA" sz="2000" dirty="0" smtClean="0"/>
          </a:p>
          <a:p>
            <a:r>
              <a:rPr lang="uk-UA" sz="2000" b="1" i="1" dirty="0" smtClean="0"/>
              <a:t>Недоліки </a:t>
            </a:r>
            <a:r>
              <a:rPr lang="uk-UA" sz="2000" b="1" i="1" dirty="0" smtClean="0"/>
              <a:t>методу</a:t>
            </a:r>
            <a:r>
              <a:rPr lang="uk-UA" sz="2000" dirty="0" smtClean="0"/>
              <a:t>: </a:t>
            </a:r>
            <a:endParaRPr lang="uk-UA" sz="2000" dirty="0" smtClean="0"/>
          </a:p>
          <a:p>
            <a:r>
              <a:rPr lang="uk-UA" sz="2000" dirty="0" smtClean="0"/>
              <a:t>• </a:t>
            </a:r>
            <a:r>
              <a:rPr lang="uk-UA" sz="2000" dirty="0" smtClean="0"/>
              <a:t>залежність від функціональної здатності нирок</a:t>
            </a:r>
            <a:r>
              <a:rPr lang="uk-UA" sz="2000" dirty="0" smtClean="0"/>
              <a:t>;</a:t>
            </a:r>
          </a:p>
          <a:p>
            <a:pPr marL="179388" indent="-179388"/>
            <a:r>
              <a:rPr lang="uk-UA" sz="2000" dirty="0" smtClean="0"/>
              <a:t> </a:t>
            </a:r>
            <a:r>
              <a:rPr lang="uk-UA" sz="2000" dirty="0" smtClean="0"/>
              <a:t>• незадовільна можливість оцінити структуру ниркової паренхіми на предмет наявності кіст або солідних утворень; </a:t>
            </a:r>
            <a:endParaRPr lang="uk-UA" sz="2000" dirty="0" smtClean="0"/>
          </a:p>
          <a:p>
            <a:pPr marL="179388" indent="-179388"/>
            <a:r>
              <a:rPr lang="uk-UA" sz="2000" dirty="0" smtClean="0"/>
              <a:t>• </a:t>
            </a:r>
            <a:r>
              <a:rPr lang="uk-UA" sz="2000" dirty="0" smtClean="0"/>
              <a:t>всі ниркові контури виявити важко, часто не вдається виявити </a:t>
            </a:r>
            <a:r>
              <a:rPr lang="uk-UA" sz="2000" dirty="0" smtClean="0"/>
              <a:t>утворення, </a:t>
            </a:r>
            <a:r>
              <a:rPr lang="uk-UA" sz="2000" dirty="0" smtClean="0"/>
              <a:t>які виходять із передніх або задніх відділів нирки; </a:t>
            </a:r>
            <a:endParaRPr lang="uk-UA" sz="2000" dirty="0" smtClean="0"/>
          </a:p>
          <a:p>
            <a:pPr marL="179388" indent="-179388"/>
            <a:r>
              <a:rPr lang="uk-UA" sz="2000" dirty="0" smtClean="0"/>
              <a:t>• </a:t>
            </a:r>
            <a:r>
              <a:rPr lang="uk-UA" sz="2000" dirty="0" smtClean="0"/>
              <a:t>необхідність використовувати контрастну речовину і випромінювання</a:t>
            </a:r>
            <a:r>
              <a:rPr lang="uk-UA" sz="2000" dirty="0" smtClean="0"/>
              <a:t>;</a:t>
            </a:r>
          </a:p>
          <a:p>
            <a:pPr marL="179388" indent="-179388"/>
            <a:r>
              <a:rPr lang="uk-UA" sz="2000" dirty="0" smtClean="0"/>
              <a:t> </a:t>
            </a:r>
            <a:r>
              <a:rPr lang="uk-UA" sz="2000" dirty="0" smtClean="0"/>
              <a:t>• неможливість досліджувати рівень </a:t>
            </a:r>
            <a:r>
              <a:rPr lang="uk-UA" sz="2000" dirty="0" err="1" smtClean="0"/>
              <a:t>клубочкової</a:t>
            </a:r>
            <a:r>
              <a:rPr lang="uk-UA" sz="2000" dirty="0" smtClean="0"/>
              <a:t> фільтрації.</a:t>
            </a:r>
            <a:endParaRPr lang="uk-UA" sz="20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75856" y="548680"/>
            <a:ext cx="5544616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/>
            </a:r>
            <a:br>
              <a:rPr lang="ru-RU" dirty="0" smtClean="0"/>
            </a:br>
            <a:r>
              <a:rPr lang="uk-UA" sz="2000" dirty="0" smtClean="0"/>
              <a:t>Пієлографія - це пряме введення контрастної речовини (75-100 мг йоду / мл, 7-8 </a:t>
            </a:r>
            <a:r>
              <a:rPr lang="uk-UA" sz="2000" dirty="0" err="1" smtClean="0"/>
              <a:t>мл</a:t>
            </a:r>
            <a:r>
              <a:rPr lang="uk-UA" sz="2000" dirty="0" smtClean="0"/>
              <a:t>) в просвіт верхніх сечових шляхів. </a:t>
            </a:r>
          </a:p>
          <a:p>
            <a:pPr algn="just"/>
            <a:r>
              <a:rPr lang="uk-UA" sz="2000" dirty="0" smtClean="0"/>
              <a:t>Види пієлографії:</a:t>
            </a:r>
          </a:p>
          <a:p>
            <a:pPr algn="just">
              <a:buFont typeface="Wingdings" pitchFamily="2" charset="2"/>
              <a:buChar char="Ø"/>
            </a:pPr>
            <a:r>
              <a:rPr lang="uk-UA" sz="2000" dirty="0" smtClean="0"/>
              <a:t> ретроградна - препарат вводять через катетер, встановлений в сечовід при цистоскопії;</a:t>
            </a:r>
          </a:p>
          <a:p>
            <a:pPr algn="just">
              <a:buFont typeface="Wingdings" pitchFamily="2" charset="2"/>
              <a:buChar char="Ø"/>
            </a:pPr>
            <a:r>
              <a:rPr lang="uk-UA" sz="2000" dirty="0" smtClean="0"/>
              <a:t> </a:t>
            </a:r>
            <a:r>
              <a:rPr lang="uk-UA" sz="2000" dirty="0" err="1" smtClean="0"/>
              <a:t>антеградна</a:t>
            </a:r>
            <a:r>
              <a:rPr lang="uk-UA" sz="2000" dirty="0" smtClean="0"/>
              <a:t>, </a:t>
            </a:r>
            <a:r>
              <a:rPr lang="uk-UA" sz="2000" dirty="0" smtClean="0"/>
              <a:t>препарат вводять </a:t>
            </a:r>
            <a:r>
              <a:rPr lang="uk-UA" sz="2000" dirty="0" smtClean="0"/>
              <a:t>через голку або </a:t>
            </a:r>
            <a:r>
              <a:rPr lang="uk-UA" sz="2000" dirty="0" err="1" smtClean="0"/>
              <a:t>нефростоміческого</a:t>
            </a:r>
            <a:r>
              <a:rPr lang="uk-UA" sz="2000" dirty="0" smtClean="0"/>
              <a:t> трубку. На відміну від внутрішньовенної урографії метод дозволяє отримати зображення чашок, мисок і сечоводу незалежно від функціональної здатності нирок.</a:t>
            </a:r>
          </a:p>
          <a:p>
            <a:pPr algn="just"/>
            <a:r>
              <a:rPr lang="uk-UA" sz="2000" dirty="0" smtClean="0"/>
              <a:t>Відсутність </a:t>
            </a:r>
            <a:r>
              <a:rPr lang="uk-UA" sz="2000" dirty="0" smtClean="0"/>
              <a:t>зображення верхніх сечових шляхів при внутрішньовенної </a:t>
            </a:r>
            <a:r>
              <a:rPr lang="uk-UA" sz="2000" dirty="0" smtClean="0"/>
              <a:t>урографії </a:t>
            </a:r>
            <a:r>
              <a:rPr lang="uk-UA" sz="2000" dirty="0" smtClean="0"/>
              <a:t>(в очевидних випадках, наприклад, при великій пухлини, краще </a:t>
            </a:r>
            <a:r>
              <a:rPr lang="uk-UA" sz="2000" dirty="0" err="1" smtClean="0"/>
              <a:t>КТ</a:t>
            </a:r>
            <a:r>
              <a:rPr lang="uk-UA" sz="2000" dirty="0" smtClean="0"/>
              <a:t>). </a:t>
            </a:r>
            <a:endParaRPr lang="uk-UA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55776" y="0"/>
            <a:ext cx="2952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Пієлографія </a:t>
            </a:r>
            <a:endParaRPr lang="uk-UA" sz="3600" b="1" dirty="0"/>
          </a:p>
        </p:txBody>
      </p: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3334366" cy="460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251520" y="5445224"/>
            <a:ext cx="88924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/>
              <a:t>У хворих з ризиком внутрішньовенного введення </a:t>
            </a:r>
            <a:r>
              <a:rPr lang="uk-UA" sz="2000" dirty="0" err="1" smtClean="0"/>
              <a:t>йодовмісних</a:t>
            </a:r>
            <a:r>
              <a:rPr lang="uk-UA" sz="2000" dirty="0" smtClean="0"/>
              <a:t> </a:t>
            </a:r>
            <a:r>
              <a:rPr lang="uk-UA" sz="2000" dirty="0" err="1" smtClean="0"/>
              <a:t>КС</a:t>
            </a:r>
            <a:r>
              <a:rPr lang="uk-UA" sz="2000" dirty="0" smtClean="0"/>
              <a:t>. Метод протипоказаний при гострих запальних процесах в нирках і сечових шляхах і при </a:t>
            </a:r>
            <a:r>
              <a:rPr lang="uk-UA" sz="2000" dirty="0" err="1" smtClean="0"/>
              <a:t>макрогематурії</a:t>
            </a:r>
            <a:r>
              <a:rPr lang="uk-UA" sz="2000" dirty="0" smtClean="0"/>
              <a:t>.</a:t>
            </a:r>
            <a:endParaRPr lang="uk-UA" sz="20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8424936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i="1" dirty="0" smtClean="0"/>
              <a:t>Показання до </a:t>
            </a:r>
            <a:r>
              <a:rPr lang="uk-UA" sz="2400" b="1" i="1" dirty="0" err="1" smtClean="0"/>
              <a:t>антеградной</a:t>
            </a:r>
            <a:r>
              <a:rPr lang="uk-UA" sz="2400" b="1" i="1" dirty="0" smtClean="0"/>
              <a:t> (низхідній) пієлографії:</a:t>
            </a:r>
            <a:r>
              <a:rPr lang="uk-UA" b="1" i="1" dirty="0" smtClean="0"/>
              <a:t> </a:t>
            </a:r>
            <a:endParaRPr lang="uk-UA" b="1" i="1" dirty="0" smtClean="0"/>
          </a:p>
          <a:p>
            <a:pPr marL="269875" indent="-269875" algn="just">
              <a:buFont typeface="Arial" pitchFamily="34" charset="0"/>
              <a:buChar char="•"/>
            </a:pPr>
            <a:r>
              <a:rPr lang="uk-UA" sz="2000" dirty="0" smtClean="0"/>
              <a:t>урологічні </a:t>
            </a:r>
            <a:r>
              <a:rPr lang="uk-UA" sz="2000" dirty="0" smtClean="0"/>
              <a:t>захворювання, які призводять до різкого зниження функції ниркової паренхіми, що не дає можливості виконати екскреторну </a:t>
            </a:r>
            <a:r>
              <a:rPr lang="uk-UA" sz="2000" dirty="0" err="1" smtClean="0"/>
              <a:t>урографію</a:t>
            </a:r>
            <a:r>
              <a:rPr lang="uk-UA" sz="2000" dirty="0" smtClean="0"/>
              <a:t>, і в той же час перешкоджають ретроградної пієлографії: </a:t>
            </a:r>
            <a:endParaRPr lang="uk-UA" sz="2000" dirty="0" smtClean="0"/>
          </a:p>
          <a:p>
            <a:pPr marL="269875" indent="-269875" algn="just">
              <a:buFont typeface="Arial" pitchFamily="34" charset="0"/>
              <a:buChar char="•"/>
            </a:pPr>
            <a:r>
              <a:rPr lang="uk-UA" sz="2000" dirty="0" smtClean="0"/>
              <a:t>гідронефроз </a:t>
            </a:r>
            <a:r>
              <a:rPr lang="uk-UA" sz="2000" dirty="0" smtClean="0"/>
              <a:t>з порушеною прохідністю мисково-сечовідного сегмента</a:t>
            </a:r>
            <a:r>
              <a:rPr lang="uk-UA" sz="2000" dirty="0" smtClean="0"/>
              <a:t>,</a:t>
            </a:r>
          </a:p>
          <a:p>
            <a:pPr marL="269875" indent="-269875" algn="just">
              <a:buFont typeface="Arial" pitchFamily="34" charset="0"/>
              <a:buChar char="•"/>
            </a:pPr>
            <a:r>
              <a:rPr lang="uk-UA" sz="2000" dirty="0" smtClean="0"/>
              <a:t> </a:t>
            </a:r>
            <a:r>
              <a:rPr lang="uk-UA" sz="2000" dirty="0" smtClean="0"/>
              <a:t>туберкульоз нирки, сечоводу і сечового міхура, </a:t>
            </a:r>
            <a:r>
              <a:rPr lang="uk-UA" sz="2000" dirty="0" smtClean="0"/>
              <a:t>о</a:t>
            </a:r>
          </a:p>
          <a:p>
            <a:pPr marL="269875" indent="-269875" algn="just">
              <a:buFont typeface="Arial" pitchFamily="34" charset="0"/>
              <a:buChar char="•"/>
            </a:pPr>
            <a:r>
              <a:rPr lang="uk-UA" sz="2000" dirty="0" err="1" smtClean="0"/>
              <a:t>окклюзірующего</a:t>
            </a:r>
            <a:r>
              <a:rPr lang="uk-UA" sz="2000" dirty="0" smtClean="0"/>
              <a:t> каміння </a:t>
            </a:r>
          </a:p>
          <a:p>
            <a:pPr marL="269875" indent="-269875" algn="just">
              <a:buFont typeface="Arial" pitchFamily="34" charset="0"/>
              <a:buChar char="•"/>
            </a:pPr>
            <a:r>
              <a:rPr lang="uk-UA" sz="2000" dirty="0" smtClean="0"/>
              <a:t>пухлина </a:t>
            </a:r>
            <a:r>
              <a:rPr lang="uk-UA" sz="2000" dirty="0" smtClean="0"/>
              <a:t>сечоводу з блокадою функції нирки, стриктура сечоводу різного походження і т. п. </a:t>
            </a:r>
            <a:endParaRPr lang="uk-UA" sz="2000" dirty="0" smtClean="0"/>
          </a:p>
          <a:p>
            <a:pPr marL="269875" indent="-269875" algn="just">
              <a:buFont typeface="Arial" pitchFamily="34" charset="0"/>
              <a:buChar char="•"/>
            </a:pPr>
            <a:r>
              <a:rPr lang="uk-UA" sz="2000" dirty="0" smtClean="0"/>
              <a:t>перевірка </a:t>
            </a:r>
            <a:r>
              <a:rPr lang="uk-UA" sz="2000" dirty="0" smtClean="0"/>
              <a:t>правильності стояння дренажної трубки в </a:t>
            </a:r>
            <a:r>
              <a:rPr lang="uk-UA" sz="2000" dirty="0" smtClean="0"/>
              <a:t>миски </a:t>
            </a:r>
            <a:r>
              <a:rPr lang="uk-UA" sz="2000" dirty="0" smtClean="0"/>
              <a:t>після </a:t>
            </a:r>
            <a:r>
              <a:rPr lang="uk-UA" sz="2000" dirty="0" err="1" smtClean="0"/>
              <a:t>нефро-</a:t>
            </a:r>
            <a:r>
              <a:rPr lang="uk-UA" sz="2000" dirty="0" smtClean="0"/>
              <a:t> або </a:t>
            </a:r>
            <a:r>
              <a:rPr lang="uk-UA" sz="2000" dirty="0" err="1" smtClean="0"/>
              <a:t>піелостоміі</a:t>
            </a:r>
            <a:r>
              <a:rPr lang="uk-UA" sz="2000" dirty="0" smtClean="0"/>
              <a:t>,:</a:t>
            </a:r>
          </a:p>
          <a:p>
            <a:pPr marL="269875" indent="-269875" algn="just">
              <a:buFont typeface="Arial" pitchFamily="34" charset="0"/>
              <a:buChar char="•"/>
            </a:pPr>
            <a:r>
              <a:rPr lang="uk-UA" sz="2000" dirty="0" smtClean="0"/>
              <a:t>визначити ступінь відновлення тонусу </a:t>
            </a:r>
            <a:r>
              <a:rPr lang="uk-UA" sz="2000" dirty="0" err="1" smtClean="0"/>
              <a:t>чашечно-мискової</a:t>
            </a:r>
            <a:r>
              <a:rPr lang="uk-UA" sz="2000" dirty="0" smtClean="0"/>
              <a:t> системи, </a:t>
            </a:r>
            <a:endParaRPr lang="uk-UA" sz="2000" dirty="0" smtClean="0"/>
          </a:p>
          <a:p>
            <a:pPr marL="269875" indent="-269875" algn="just">
              <a:buFont typeface="Arial" pitchFamily="34" charset="0"/>
              <a:buChar char="•"/>
            </a:pPr>
            <a:r>
              <a:rPr lang="uk-UA" sz="2000" dirty="0" smtClean="0"/>
              <a:t>прохідність </a:t>
            </a:r>
            <a:r>
              <a:rPr lang="uk-UA" sz="2000" dirty="0" smtClean="0"/>
              <a:t>верхніх сечових шляхів і якість пасажу сечі по ним перед видаленням дренажної трубки і загоєнням свища </a:t>
            </a:r>
            <a:endParaRPr lang="uk-UA" sz="2000" dirty="0" smtClean="0"/>
          </a:p>
          <a:p>
            <a:pPr marL="269875" indent="-269875" algn="just">
              <a:buFont typeface="Arial" pitchFamily="34" charset="0"/>
              <a:buChar char="•"/>
            </a:pPr>
            <a:endParaRPr lang="uk-UA" dirty="0" smtClean="0"/>
          </a:p>
          <a:p>
            <a:pPr marL="269875" indent="-269875" algn="just"/>
            <a:r>
              <a:rPr lang="uk-UA" sz="2400" b="1" i="1" dirty="0" smtClean="0"/>
              <a:t>Протипоказання </a:t>
            </a:r>
            <a:r>
              <a:rPr lang="uk-UA" sz="2400" b="1" i="1" dirty="0" smtClean="0"/>
              <a:t>до </a:t>
            </a:r>
            <a:r>
              <a:rPr lang="uk-UA" sz="2400" b="1" i="1" dirty="0" err="1" smtClean="0"/>
              <a:t>антеградной</a:t>
            </a:r>
            <a:r>
              <a:rPr lang="uk-UA" sz="2400" b="1" i="1" dirty="0" smtClean="0"/>
              <a:t> (низхідній) </a:t>
            </a:r>
            <a:r>
              <a:rPr lang="uk-UA" sz="2400" b="1" i="1" dirty="0" smtClean="0"/>
              <a:t>пієлографії:</a:t>
            </a:r>
          </a:p>
          <a:p>
            <a:pPr marL="269875" indent="-269875" algn="just">
              <a:buFont typeface="Arial" pitchFamily="34" charset="0"/>
              <a:buChar char="•"/>
            </a:pPr>
            <a:r>
              <a:rPr lang="uk-UA" dirty="0" smtClean="0"/>
              <a:t> </a:t>
            </a:r>
            <a:r>
              <a:rPr lang="uk-UA" sz="2000" dirty="0" smtClean="0"/>
              <a:t>паранефрит</a:t>
            </a:r>
          </a:p>
          <a:p>
            <a:pPr marL="269875" indent="-269875" algn="just">
              <a:buFont typeface="Arial" pitchFamily="34" charset="0"/>
              <a:buChar char="•"/>
            </a:pPr>
            <a:r>
              <a:rPr lang="uk-UA" sz="2000" dirty="0" smtClean="0"/>
              <a:t> </a:t>
            </a:r>
            <a:r>
              <a:rPr lang="uk-UA" sz="2000" dirty="0" smtClean="0"/>
              <a:t>Підозра на пухлину нирки </a:t>
            </a:r>
            <a:endParaRPr lang="uk-UA" sz="2000" dirty="0" smtClean="0"/>
          </a:p>
          <a:p>
            <a:pPr marL="269875" indent="-269875" algn="just">
              <a:buFont typeface="Arial" pitchFamily="34" charset="0"/>
              <a:buChar char="•"/>
            </a:pPr>
            <a:r>
              <a:rPr lang="uk-UA" sz="2000" dirty="0" smtClean="0"/>
              <a:t>Порушення </a:t>
            </a:r>
            <a:r>
              <a:rPr lang="uk-UA" sz="2000" dirty="0" smtClean="0"/>
              <a:t>згортання крові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0"/>
            <a:ext cx="62456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/>
              <a:t>Ретроградна </a:t>
            </a:r>
            <a:r>
              <a:rPr lang="uk-UA" sz="3200" b="1" dirty="0" err="1" smtClean="0"/>
              <a:t>пієлоуретерографія</a:t>
            </a:r>
            <a:endParaRPr lang="uk-UA" sz="3200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80728"/>
            <a:ext cx="295213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3491881" y="836712"/>
            <a:ext cx="547260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/>
              <a:t>П</a:t>
            </a:r>
            <a:r>
              <a:rPr lang="uk-UA" b="1" i="1" dirty="0" smtClean="0"/>
              <a:t>оказання</a:t>
            </a:r>
            <a:r>
              <a:rPr lang="uk-UA" b="1" i="1" dirty="0" smtClean="0"/>
              <a:t>: </a:t>
            </a:r>
            <a:endParaRPr lang="uk-UA" b="1" i="1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uk-UA" dirty="0" smtClean="0"/>
              <a:t>необхідність </a:t>
            </a:r>
            <a:r>
              <a:rPr lang="uk-UA" dirty="0" smtClean="0"/>
              <a:t>отримання хорошого зображення верхніх </a:t>
            </a:r>
            <a:r>
              <a:rPr lang="uk-UA" dirty="0" err="1" smtClean="0"/>
              <a:t>сеових</a:t>
            </a:r>
            <a:r>
              <a:rPr lang="uk-UA" dirty="0" smtClean="0"/>
              <a:t> </a:t>
            </a:r>
            <a:r>
              <a:rPr lang="uk-UA" dirty="0" smtClean="0"/>
              <a:t>шляхів тоді, коли цього не вдалося зробити при </a:t>
            </a:r>
            <a:r>
              <a:rPr lang="uk-UA" dirty="0" err="1" smtClean="0"/>
              <a:t>внутрішньовенноїурографії</a:t>
            </a:r>
            <a:r>
              <a:rPr lang="uk-UA" dirty="0" smtClean="0"/>
              <a:t> </a:t>
            </a:r>
            <a:endParaRPr lang="uk-UA" dirty="0" smtClean="0"/>
          </a:p>
          <a:p>
            <a:pPr marL="269875" indent="-269875"/>
            <a:r>
              <a:rPr lang="uk-UA" b="1" i="1" dirty="0" smtClean="0"/>
              <a:t>Методика</a:t>
            </a:r>
            <a:r>
              <a:rPr lang="uk-UA" dirty="0" smtClean="0"/>
              <a:t>: В процесі </a:t>
            </a:r>
            <a:r>
              <a:rPr lang="uk-UA" dirty="0" err="1" smtClean="0"/>
              <a:t>катетеризаційна</a:t>
            </a:r>
            <a:r>
              <a:rPr lang="uk-UA" dirty="0" smtClean="0"/>
              <a:t> </a:t>
            </a:r>
            <a:r>
              <a:rPr lang="uk-UA" dirty="0" err="1" smtClean="0"/>
              <a:t>цистоскопии</a:t>
            </a:r>
            <a:r>
              <a:rPr lang="uk-UA" dirty="0" smtClean="0"/>
              <a:t> сечовідний катетер вводять в відповідний сечовід. Евакуював вміст миски, по </a:t>
            </a:r>
            <a:r>
              <a:rPr lang="uk-UA" dirty="0" err="1" smtClean="0"/>
              <a:t>сечоводо</a:t>
            </a:r>
            <a:r>
              <a:rPr lang="uk-UA" dirty="0" smtClean="0"/>
              <a:t> катетеру повільно вводять водорозчинне </a:t>
            </a:r>
            <a:r>
              <a:rPr lang="uk-UA" dirty="0" err="1" smtClean="0"/>
              <a:t>йодовмісних</a:t>
            </a:r>
            <a:r>
              <a:rPr lang="uk-UA" dirty="0" smtClean="0"/>
              <a:t> контрастних засобів Іноді ретроградна </a:t>
            </a:r>
            <a:r>
              <a:rPr lang="uk-UA" dirty="0" err="1" smtClean="0"/>
              <a:t>пієлоуретерографія</a:t>
            </a:r>
            <a:r>
              <a:rPr lang="uk-UA" dirty="0" smtClean="0"/>
              <a:t> проводиться з введенням в сечові шляху не водорозчинного РКС, а газу (</a:t>
            </a:r>
            <a:r>
              <a:rPr lang="uk-UA" dirty="0" err="1" smtClean="0"/>
              <a:t>пневмопіелографія</a:t>
            </a:r>
            <a:r>
              <a:rPr lang="uk-UA" dirty="0" smtClean="0"/>
              <a:t>)</a:t>
            </a:r>
            <a:endParaRPr lang="uk-UA" b="1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2267744" cy="3528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619672" y="404664"/>
            <a:ext cx="5237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/>
              <a:t>Антеградна пієлографія</a:t>
            </a:r>
            <a:endParaRPr lang="uk-UA" sz="3600" b="1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1196753"/>
            <a:ext cx="2457917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323528" y="4869160"/>
            <a:ext cx="849694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/>
              <a:t>При </a:t>
            </a:r>
            <a:r>
              <a:rPr lang="uk-UA" sz="2000" dirty="0" err="1" smtClean="0"/>
              <a:t>антеградной</a:t>
            </a:r>
            <a:r>
              <a:rPr lang="uk-UA" sz="2000" dirty="0" smtClean="0"/>
              <a:t> </a:t>
            </a:r>
            <a:r>
              <a:rPr lang="uk-UA" sz="2000" dirty="0" err="1" smtClean="0"/>
              <a:t>пієлоуретерографії</a:t>
            </a:r>
            <a:r>
              <a:rPr lang="uk-UA" sz="2000" dirty="0" smtClean="0"/>
              <a:t> рентгеноконтрастну речовину </a:t>
            </a:r>
            <a:r>
              <a:rPr lang="uk-UA" sz="2000" dirty="0" smtClean="0"/>
              <a:t>вводять в ниркову миску шляхом </a:t>
            </a:r>
            <a:r>
              <a:rPr lang="uk-UA" sz="2000" dirty="0" err="1" smtClean="0"/>
              <a:t>чрезшкірної</a:t>
            </a:r>
            <a:r>
              <a:rPr lang="uk-UA" sz="2000" dirty="0" smtClean="0"/>
              <a:t> </a:t>
            </a:r>
            <a:r>
              <a:rPr lang="uk-UA" sz="2000" dirty="0" smtClean="0"/>
              <a:t>поперекової пункції або по </a:t>
            </a:r>
            <a:r>
              <a:rPr lang="uk-UA" sz="2000" dirty="0" err="1" smtClean="0"/>
              <a:t>пиело-</a:t>
            </a:r>
            <a:r>
              <a:rPr lang="uk-UA" sz="2000" dirty="0" smtClean="0"/>
              <a:t> </a:t>
            </a:r>
            <a:r>
              <a:rPr lang="uk-UA" sz="2000" dirty="0" smtClean="0"/>
              <a:t>(</a:t>
            </a:r>
            <a:r>
              <a:rPr lang="uk-UA" sz="2000" dirty="0" err="1" smtClean="0"/>
              <a:t>нефро</a:t>
            </a:r>
            <a:r>
              <a:rPr lang="uk-UA" sz="2000" dirty="0" smtClean="0"/>
              <a:t>) </a:t>
            </a:r>
            <a:r>
              <a:rPr lang="uk-UA" sz="2000" dirty="0" err="1" smtClean="0"/>
              <a:t>стомічному</a:t>
            </a:r>
            <a:r>
              <a:rPr lang="uk-UA" sz="2000" dirty="0" smtClean="0"/>
              <a:t> </a:t>
            </a:r>
            <a:r>
              <a:rPr lang="uk-UA" sz="2000" dirty="0" smtClean="0"/>
              <a:t>дренажу. Існує також метод </a:t>
            </a:r>
            <a:r>
              <a:rPr lang="uk-UA" sz="2000" dirty="0" err="1" smtClean="0"/>
              <a:t>чрезшкірної</a:t>
            </a:r>
            <a:r>
              <a:rPr lang="uk-UA" sz="2000" dirty="0" smtClean="0"/>
              <a:t> </a:t>
            </a:r>
            <a:r>
              <a:rPr lang="uk-UA" sz="2000" dirty="0" smtClean="0"/>
              <a:t>пункції ниркової паренхіми (</a:t>
            </a:r>
            <a:r>
              <a:rPr lang="uk-UA" sz="2000" dirty="0" err="1" smtClean="0"/>
              <a:t>нефрографія</a:t>
            </a:r>
            <a:r>
              <a:rPr lang="uk-UA" sz="2000" dirty="0" smtClean="0"/>
              <a:t>), який застосовується вкрай рідко</a:t>
            </a:r>
            <a:r>
              <a:rPr lang="uk-UA" sz="2000" dirty="0" smtClean="0"/>
              <a:t>.</a:t>
            </a:r>
          </a:p>
          <a:p>
            <a:endParaRPr lang="uk-UA" sz="2000" dirty="0"/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1196752"/>
            <a:ext cx="2520280" cy="3530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274638"/>
            <a:ext cx="5698976" cy="11430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Цистографія</a:t>
            </a:r>
            <a:br>
              <a:rPr lang="uk-UA" dirty="0" smtClean="0">
                <a:solidFill>
                  <a:schemeClr val="tx1"/>
                </a:solidFill>
              </a:rPr>
            </a:br>
            <a:r>
              <a:rPr lang="uk-UA" dirty="0" smtClean="0">
                <a:solidFill>
                  <a:schemeClr val="tx1"/>
                </a:solidFill>
              </a:rPr>
              <a:t>(</a:t>
            </a:r>
            <a:r>
              <a:rPr lang="uk-UA" dirty="0" err="1" smtClean="0">
                <a:solidFill>
                  <a:schemeClr val="tx1"/>
                </a:solidFill>
              </a:rPr>
              <a:t>уретроцистографія</a:t>
            </a:r>
            <a:r>
              <a:rPr lang="uk-UA" dirty="0" smtClean="0">
                <a:solidFill>
                  <a:schemeClr val="tx1"/>
                </a:solidFill>
              </a:rPr>
              <a:t>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902797"/>
            <a:ext cx="8712968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/>
              <a:t>Цистографія буває наступних трьох видів</a:t>
            </a:r>
            <a:r>
              <a:rPr lang="uk-UA" dirty="0" smtClean="0"/>
              <a:t>:</a:t>
            </a:r>
          </a:p>
          <a:p>
            <a:pPr marL="269875" indent="-269875" algn="just">
              <a:buFont typeface="Wingdings" pitchFamily="2" charset="2"/>
              <a:buChar char="Ø"/>
            </a:pPr>
            <a:r>
              <a:rPr lang="uk-UA" b="1" i="1" dirty="0" smtClean="0"/>
              <a:t>Висхідна цистографія</a:t>
            </a:r>
            <a:r>
              <a:rPr lang="uk-UA" dirty="0" smtClean="0"/>
              <a:t>.  </a:t>
            </a:r>
            <a:r>
              <a:rPr lang="uk-UA" dirty="0" smtClean="0"/>
              <a:t>Сечовий міхур попередньо спустошують за допомогою катетера, після чого наповнюють спеціальною рідиною і роблять </a:t>
            </a:r>
            <a:r>
              <a:rPr lang="uk-UA" sz="2000" dirty="0" smtClean="0"/>
              <a:t>кілька рентгенологічних знімків в різних проекціях. По завершенні процедури пацієнту необхідно самостійно спустошити сечовий міхур. Потім знімки робляться </a:t>
            </a:r>
            <a:r>
              <a:rPr lang="uk-UA" sz="2000" dirty="0" smtClean="0"/>
              <a:t>повторно</a:t>
            </a:r>
          </a:p>
          <a:p>
            <a:pPr marL="269875" indent="-269875" algn="just">
              <a:buFont typeface="Wingdings" pitchFamily="2" charset="2"/>
              <a:buChar char="Ø"/>
            </a:pPr>
            <a:r>
              <a:rPr lang="uk-UA" sz="2000" b="1" i="1" dirty="0" smtClean="0"/>
              <a:t>Низхідна цистографія</a:t>
            </a:r>
            <a:r>
              <a:rPr lang="uk-UA" sz="2000" dirty="0" smtClean="0"/>
              <a:t>. Проводиться </a:t>
            </a:r>
            <a:r>
              <a:rPr lang="uk-UA" sz="2000" dirty="0" smtClean="0"/>
              <a:t>введення рентгеноконтрастної речовини в вену, знімки робляться через деякий час, коли препарат потрапить в сечовий міхур. Рентген виконують тільки в одному положенні. </a:t>
            </a:r>
            <a:r>
              <a:rPr lang="uk-UA" sz="2000" dirty="0" smtClean="0"/>
              <a:t>Метод </a:t>
            </a:r>
            <a:r>
              <a:rPr lang="uk-UA" sz="2000" dirty="0" smtClean="0"/>
              <a:t>дослідження дозволяє встановити межі і форму сечового органу</a:t>
            </a:r>
            <a:r>
              <a:rPr lang="uk-UA" sz="2000" dirty="0" smtClean="0"/>
              <a:t>.</a:t>
            </a:r>
          </a:p>
          <a:p>
            <a:pPr marL="269875" indent="-269875" algn="just">
              <a:buFont typeface="Wingdings" pitchFamily="2" charset="2"/>
              <a:buChar char="Ø"/>
            </a:pPr>
            <a:r>
              <a:rPr lang="uk-UA" sz="2000" b="1" i="1" dirty="0" smtClean="0"/>
              <a:t>Цистографія мікційна </a:t>
            </a:r>
            <a:r>
              <a:rPr lang="uk-UA" sz="2000" dirty="0" smtClean="0"/>
              <a:t>– За допомогою катетера, введеного через </a:t>
            </a:r>
            <a:r>
              <a:rPr lang="uk-UA" sz="2000" dirty="0" smtClean="0"/>
              <a:t> сечовипускальний </a:t>
            </a:r>
            <a:r>
              <a:rPr lang="uk-UA" sz="2000" dirty="0" smtClean="0"/>
              <a:t>канал в сечовий міхур, нагнітають </a:t>
            </a:r>
            <a:r>
              <a:rPr lang="uk-UA" sz="2000" dirty="0" smtClean="0"/>
              <a:t>рентгеноконтрастну речовину. И роблять знімок. </a:t>
            </a:r>
            <a:r>
              <a:rPr lang="uk-UA" sz="2000" dirty="0" smtClean="0"/>
              <a:t>Далі хворого просять помочитися і вже в процесі здійснення акту сечовипускання виробляють рентгенівський знімок. Кількість </a:t>
            </a:r>
            <a:r>
              <a:rPr lang="uk-UA" sz="2000" dirty="0" smtClean="0"/>
              <a:t>розчину, </a:t>
            </a:r>
            <a:r>
              <a:rPr lang="uk-UA" sz="2000" dirty="0" smtClean="0"/>
              <a:t>що вводиться при </a:t>
            </a:r>
            <a:r>
              <a:rPr lang="uk-UA" sz="2000" dirty="0" smtClean="0"/>
              <a:t>мікційнній цистографії </a:t>
            </a:r>
            <a:r>
              <a:rPr lang="uk-UA" sz="2000" dirty="0" smtClean="0"/>
              <a:t>має відповідати віковій фізіологічної ємкості сечового міхура.</a:t>
            </a:r>
            <a:endParaRPr lang="ru-RU" sz="2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627784" cy="20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60648"/>
            <a:ext cx="849694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dirty="0" smtClean="0"/>
              <a:t>Показання до цистографії </a:t>
            </a:r>
            <a:r>
              <a:rPr lang="uk-UA" sz="2400" b="1" i="1" dirty="0" smtClean="0"/>
              <a:t>сечового </a:t>
            </a:r>
            <a:r>
              <a:rPr lang="uk-UA" sz="2400" b="1" i="1" dirty="0" smtClean="0"/>
              <a:t>міхура</a:t>
            </a:r>
            <a:r>
              <a:rPr lang="uk-UA" sz="2400" dirty="0" smtClean="0"/>
              <a:t>: 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smtClean="0"/>
              <a:t>рецидивна інфекція сечової системи; </a:t>
            </a:r>
            <a:endParaRPr lang="uk-UA" sz="2400" dirty="0" smtClean="0"/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smtClean="0"/>
              <a:t>підозра </a:t>
            </a:r>
            <a:r>
              <a:rPr lang="uk-UA" sz="2400" dirty="0" smtClean="0"/>
              <a:t>на наявність </a:t>
            </a:r>
            <a:r>
              <a:rPr lang="uk-UA" sz="2400" dirty="0" err="1" smtClean="0"/>
              <a:t>міхурово-сечовідного</a:t>
            </a:r>
            <a:r>
              <a:rPr lang="uk-UA" sz="2400" dirty="0" smtClean="0"/>
              <a:t> </a:t>
            </a:r>
            <a:r>
              <a:rPr lang="uk-UA" sz="2400" dirty="0" err="1" smtClean="0"/>
              <a:t>рефлюксу</a:t>
            </a:r>
            <a:r>
              <a:rPr lang="uk-UA" sz="2400" dirty="0" smtClean="0"/>
              <a:t> </a:t>
            </a:r>
            <a:r>
              <a:rPr lang="uk-UA" sz="2400" dirty="0" smtClean="0"/>
              <a:t>(МСР</a:t>
            </a:r>
            <a:r>
              <a:rPr lang="uk-UA" sz="2400" dirty="0" smtClean="0"/>
              <a:t>), </a:t>
            </a:r>
            <a:endParaRPr lang="uk-UA" sz="2400" dirty="0" smtClean="0"/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err="1" smtClean="0"/>
              <a:t>рефлюкс-нефропатії</a:t>
            </a:r>
            <a:r>
              <a:rPr lang="uk-UA" sz="2400" dirty="0" smtClean="0"/>
              <a:t>; </a:t>
            </a:r>
            <a:endParaRPr lang="uk-UA" sz="2400" dirty="0" smtClean="0"/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err="1" smtClean="0"/>
              <a:t>мікрогематурія</a:t>
            </a:r>
            <a:r>
              <a:rPr lang="uk-UA" sz="2400" dirty="0" smtClean="0"/>
              <a:t>; </a:t>
            </a:r>
            <a:endParaRPr lang="uk-UA" sz="2400" dirty="0" smtClean="0"/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err="1" smtClean="0"/>
              <a:t>дизуричні</a:t>
            </a:r>
            <a:r>
              <a:rPr lang="uk-UA" sz="2400" dirty="0" smtClean="0"/>
              <a:t> явища</a:t>
            </a:r>
            <a:r>
              <a:rPr lang="uk-UA" sz="2400" dirty="0" smtClean="0"/>
              <a:t>, </a:t>
            </a:r>
            <a:endParaRPr lang="uk-UA" sz="2400" dirty="0" smtClean="0"/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err="1" smtClean="0"/>
              <a:t>поллакиурія</a:t>
            </a:r>
            <a:r>
              <a:rPr lang="uk-UA" sz="2400" dirty="0" smtClean="0"/>
              <a:t>,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smtClean="0"/>
              <a:t> </a:t>
            </a:r>
            <a:r>
              <a:rPr lang="uk-UA" sz="2400" dirty="0" err="1" smtClean="0"/>
              <a:t>затруднене</a:t>
            </a:r>
            <a:r>
              <a:rPr lang="uk-UA" sz="2400" dirty="0" smtClean="0"/>
              <a:t> </a:t>
            </a:r>
            <a:r>
              <a:rPr lang="uk-UA" sz="2400" dirty="0" smtClean="0"/>
              <a:t>і рідкісне сечовипускання</a:t>
            </a:r>
            <a:r>
              <a:rPr lang="uk-UA" sz="2400" dirty="0" smtClean="0"/>
              <a:t>;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smtClean="0"/>
              <a:t> </a:t>
            </a:r>
            <a:r>
              <a:rPr lang="uk-UA" sz="2400" dirty="0" smtClean="0"/>
              <a:t>нетримання </a:t>
            </a:r>
            <a:r>
              <a:rPr lang="uk-UA" sz="2400" dirty="0" smtClean="0"/>
              <a:t>сечі;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smtClean="0"/>
              <a:t>енурез;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smtClean="0"/>
              <a:t>пороки </a:t>
            </a:r>
            <a:r>
              <a:rPr lang="uk-UA" sz="2400" dirty="0" smtClean="0"/>
              <a:t>розвитку </a:t>
            </a:r>
            <a:r>
              <a:rPr lang="uk-UA" sz="2400" dirty="0" err="1" smtClean="0"/>
              <a:t>аноректальної</a:t>
            </a:r>
            <a:r>
              <a:rPr lang="uk-UA" sz="2400" dirty="0" smtClean="0"/>
              <a:t> зони; </a:t>
            </a:r>
            <a:endParaRPr lang="uk-UA" sz="2400" dirty="0" smtClean="0"/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smtClean="0"/>
              <a:t>травми </a:t>
            </a:r>
            <a:r>
              <a:rPr lang="uk-UA" sz="2400" dirty="0" smtClean="0"/>
              <a:t>сечового міхура і уретри</a:t>
            </a:r>
            <a:r>
              <a:rPr lang="uk-UA" sz="2400" dirty="0" smtClean="0"/>
              <a:t>;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smtClean="0"/>
              <a:t> </a:t>
            </a:r>
            <a:r>
              <a:rPr lang="uk-UA" sz="2400" dirty="0" smtClean="0"/>
              <a:t>пухлина живота і малого тазу; </a:t>
            </a:r>
            <a:endParaRPr lang="uk-UA" sz="2400" dirty="0" smtClean="0"/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smtClean="0"/>
              <a:t>великі </a:t>
            </a:r>
            <a:r>
              <a:rPr lang="uk-UA" sz="2400" dirty="0" smtClean="0"/>
              <a:t>пахові грижі, що супроводжуються </a:t>
            </a:r>
            <a:r>
              <a:rPr lang="uk-UA" sz="2400" dirty="0" err="1" smtClean="0"/>
              <a:t>дизуричні</a:t>
            </a:r>
            <a:r>
              <a:rPr lang="uk-UA" sz="2400" dirty="0" smtClean="0"/>
              <a:t> явищами; </a:t>
            </a:r>
            <a:endParaRPr lang="uk-UA" sz="2400" dirty="0" smtClean="0"/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smtClean="0"/>
              <a:t>контроль </a:t>
            </a:r>
            <a:r>
              <a:rPr lang="uk-UA" sz="2400" dirty="0" smtClean="0"/>
              <a:t>і оцінка результатів консервативного і оперативного лікування на органах сечової системи і прямої кишки</a:t>
            </a:r>
            <a:r>
              <a:rPr lang="uk-UA" sz="2400" dirty="0" smtClean="0"/>
              <a:t>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2809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>
              <a:buFont typeface="Arial" pitchFamily="34" charset="0"/>
              <a:buChar char="•"/>
            </a:pPr>
            <a:r>
              <a:rPr lang="uk-UA" sz="2400" b="1" i="1" dirty="0" smtClean="0"/>
              <a:t>Протипоказання до </a:t>
            </a:r>
            <a:r>
              <a:rPr lang="uk-UA" sz="2400" b="1" i="1" dirty="0" err="1" smtClean="0"/>
              <a:t>уретроцистографії</a:t>
            </a:r>
            <a:r>
              <a:rPr lang="uk-UA" sz="2400" b="1" i="1" dirty="0" smtClean="0"/>
              <a:t>:</a:t>
            </a:r>
            <a:r>
              <a:rPr lang="uk-UA" sz="2400" dirty="0" smtClean="0"/>
              <a:t> </a:t>
            </a:r>
            <a:endParaRPr lang="uk-UA" sz="2400" dirty="0" smtClean="0"/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smtClean="0"/>
              <a:t>гострі </a:t>
            </a:r>
            <a:r>
              <a:rPr lang="uk-UA" sz="2400" dirty="0" smtClean="0"/>
              <a:t>та </a:t>
            </a:r>
            <a:r>
              <a:rPr lang="uk-UA" sz="2400" dirty="0" err="1" smtClean="0"/>
              <a:t>хроничні</a:t>
            </a:r>
            <a:r>
              <a:rPr lang="uk-UA" sz="2400" dirty="0" smtClean="0"/>
              <a:t> захворювання </a:t>
            </a:r>
            <a:r>
              <a:rPr lang="uk-UA" sz="2400" dirty="0" smtClean="0"/>
              <a:t>(пієлонефрит, </a:t>
            </a:r>
            <a:r>
              <a:rPr lang="uk-UA" sz="2400" dirty="0" err="1" smtClean="0"/>
              <a:t>гломерулонефрит</a:t>
            </a:r>
            <a:r>
              <a:rPr lang="uk-UA" sz="2400" dirty="0" smtClean="0"/>
              <a:t>, цистит, уретрит)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smtClean="0"/>
              <a:t>недавно перенесене хірургічне втручання; 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smtClean="0"/>
              <a:t>розрив органів сечовидільної системи; 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smtClean="0"/>
              <a:t>непереносимість компонентів препаратів, які застосовуються в процесі обстеження; вагітність; 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smtClean="0"/>
              <a:t>патологічні </a:t>
            </a:r>
            <a:r>
              <a:rPr lang="uk-UA" sz="2400" dirty="0" smtClean="0"/>
              <a:t>процеси сечовивідних органів інфекційного характеру. 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smtClean="0"/>
              <a:t>рясне виділення крові при сечовипусканні - кров'яні згустки на рентгені можуть бути визначені як пухлиноподібні утворення; 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 smtClean="0"/>
              <a:t>при травмах уретри, оскільки процедура може погіршити ситуацію і привести до запалення.</a:t>
            </a:r>
            <a:endParaRPr lang="ru-RU" sz="24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212976"/>
            <a:ext cx="3851678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0" y="5657671"/>
            <a:ext cx="3923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/>
              <a:t>Схематичне зображення висхідної уретроцістографії</a:t>
            </a:r>
          </a:p>
          <a:p>
            <a:pPr algn="ctr"/>
            <a:r>
              <a:rPr lang="uk-UA" sz="2400" dirty="0" smtClean="0"/>
              <a:t>у мужчин</a:t>
            </a:r>
            <a:endParaRPr lang="uk-UA" sz="2400" dirty="0"/>
          </a:p>
        </p:txBody>
      </p:sp>
      <p:pic>
        <p:nvPicPr>
          <p:cNvPr id="73732" name="Picture 4" descr="Рис. 1. Нисходящая уретроцистограмма в норме: 1 — предстательная часть уретры; 2 — перепончатая часть; 3 — луковичная часть; 4 — губчатая част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772816"/>
            <a:ext cx="3960440" cy="315703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572000" y="5013176"/>
            <a:ext cx="38884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Уретроцістограма у </a:t>
            </a:r>
            <a:r>
              <a:rPr lang="uk-UA" dirty="0" smtClean="0"/>
              <a:t>нормі: </a:t>
            </a:r>
            <a:endParaRPr lang="uk-UA" dirty="0" smtClean="0"/>
          </a:p>
          <a:p>
            <a:r>
              <a:rPr lang="uk-UA" dirty="0" smtClean="0"/>
              <a:t>1 </a:t>
            </a:r>
            <a:r>
              <a:rPr lang="uk-UA" dirty="0" smtClean="0"/>
              <a:t>- передміхурова частина уретри; </a:t>
            </a:r>
          </a:p>
          <a:p>
            <a:r>
              <a:rPr lang="uk-UA" dirty="0" smtClean="0"/>
              <a:t>2 </a:t>
            </a:r>
            <a:r>
              <a:rPr lang="uk-UA" dirty="0" smtClean="0"/>
              <a:t>- перетинкова частина; </a:t>
            </a:r>
            <a:endParaRPr lang="uk-UA" dirty="0" smtClean="0"/>
          </a:p>
          <a:p>
            <a:r>
              <a:rPr lang="uk-UA" dirty="0" smtClean="0"/>
              <a:t>3 </a:t>
            </a:r>
            <a:r>
              <a:rPr lang="uk-UA" dirty="0" smtClean="0"/>
              <a:t>- цибулинна частина; </a:t>
            </a:r>
            <a:endParaRPr lang="uk-UA" dirty="0" smtClean="0"/>
          </a:p>
          <a:p>
            <a:r>
              <a:rPr lang="uk-UA" dirty="0" smtClean="0"/>
              <a:t>4 </a:t>
            </a:r>
            <a:r>
              <a:rPr lang="uk-UA" dirty="0" smtClean="0"/>
              <a:t>- губчаста частина.</a:t>
            </a:r>
            <a:endParaRPr lang="uk-UA" dirty="0"/>
          </a:p>
        </p:txBody>
      </p:sp>
      <p:pic>
        <p:nvPicPr>
          <p:cNvPr id="7373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3952881" cy="294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4499992" y="260648"/>
            <a:ext cx="41105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/>
              <a:t>Уретроцістографія</a:t>
            </a:r>
            <a:endParaRPr lang="uk-UA" sz="3600" b="1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83568" y="260648"/>
            <a:ext cx="79269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/>
              <a:t>Уретроцістографія</a:t>
            </a:r>
          </a:p>
          <a:p>
            <a:pPr algn="ctr"/>
            <a:r>
              <a:rPr lang="uk-UA" sz="3600" b="1" dirty="0" smtClean="0"/>
              <a:t>у жінок</a:t>
            </a:r>
            <a:endParaRPr lang="uk-UA" sz="3600" b="1" dirty="0"/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00808"/>
            <a:ext cx="3260725" cy="426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1700808"/>
            <a:ext cx="4176464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4024598" cy="3168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051720" y="260648"/>
            <a:ext cx="41105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/>
              <a:t>Уретроцістографія</a:t>
            </a:r>
            <a:endParaRPr lang="uk-UA" sz="3600" b="1" dirty="0"/>
          </a:p>
        </p:txBody>
      </p:sp>
      <p:pic>
        <p:nvPicPr>
          <p:cNvPr id="7680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908720"/>
            <a:ext cx="4189382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355976" y="4293096"/>
            <a:ext cx="40324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Нормальна уретроцістограма чоловіка </a:t>
            </a:r>
            <a:r>
              <a:rPr lang="uk-UA" dirty="0" smtClean="0"/>
              <a:t>(знімки зроблені в різних проекціях) </a:t>
            </a:r>
            <a:r>
              <a:rPr lang="uk-UA" dirty="0" smtClean="0"/>
              <a:t>1 </a:t>
            </a:r>
            <a:r>
              <a:rPr lang="uk-UA" dirty="0" smtClean="0"/>
              <a:t>- внутрішній сфінктер</a:t>
            </a:r>
            <a:r>
              <a:rPr lang="uk-UA" dirty="0" smtClean="0"/>
              <a:t>;</a:t>
            </a:r>
          </a:p>
          <a:p>
            <a:r>
              <a:rPr lang="uk-UA" dirty="0" smtClean="0"/>
              <a:t>2 </a:t>
            </a:r>
            <a:r>
              <a:rPr lang="uk-UA" dirty="0" smtClean="0"/>
              <a:t>- </a:t>
            </a:r>
            <a:r>
              <a:rPr lang="uk-UA" dirty="0" smtClean="0"/>
              <a:t>сім'яний </a:t>
            </a:r>
            <a:r>
              <a:rPr lang="uk-UA" dirty="0" smtClean="0"/>
              <a:t>горбок; </a:t>
            </a:r>
            <a:endParaRPr lang="uk-UA" dirty="0" smtClean="0"/>
          </a:p>
          <a:p>
            <a:r>
              <a:rPr lang="uk-UA" dirty="0" smtClean="0"/>
              <a:t>3 </a:t>
            </a:r>
            <a:r>
              <a:rPr lang="uk-UA" dirty="0" smtClean="0"/>
              <a:t>- зовнішній сфінктер.</a:t>
            </a:r>
            <a:endParaRPr lang="uk-UA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Picture 1" descr="E:\Мои документы\Кафедра\Лекции интернам 2020-2022\Мочеполовая система\Фото\Методы обследования\почечная ангиограф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3209925" cy="3810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131840" y="332656"/>
            <a:ext cx="48558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/>
              <a:t>Ниркова  ангіографія</a:t>
            </a:r>
            <a:endParaRPr lang="uk-UA" sz="3600" b="1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56895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/>
              <a:t>Ниркова ангіографія показана</a:t>
            </a:r>
            <a:r>
              <a:rPr lang="uk-UA" sz="2000" dirty="0" smtClean="0"/>
              <a:t>: </a:t>
            </a:r>
            <a:endParaRPr lang="uk-UA" sz="2000" dirty="0" smtClean="0"/>
          </a:p>
          <a:p>
            <a:pPr marL="269875" indent="-269875" algn="just">
              <a:buFont typeface="Arial" pitchFamily="34" charset="0"/>
              <a:buChar char="•"/>
            </a:pPr>
            <a:r>
              <a:rPr lang="uk-UA" sz="2000" dirty="0" smtClean="0"/>
              <a:t>коли </a:t>
            </a:r>
            <a:r>
              <a:rPr lang="uk-UA" sz="2000" dirty="0" smtClean="0"/>
              <a:t>неможливо провести ретроградну пієлографію, а екскреторна урографія не встановлює виду і ступеня захворювання </a:t>
            </a:r>
            <a:endParaRPr lang="uk-UA" sz="2000" dirty="0" smtClean="0"/>
          </a:p>
          <a:p>
            <a:pPr marL="269875" indent="-269875" algn="just">
              <a:buFont typeface="Arial" pitchFamily="34" charset="0"/>
              <a:buChar char="•"/>
            </a:pPr>
            <a:r>
              <a:rPr lang="uk-UA" sz="2000" dirty="0" smtClean="0"/>
              <a:t>у </a:t>
            </a:r>
            <a:r>
              <a:rPr lang="uk-UA" sz="2000" dirty="0" smtClean="0"/>
              <a:t>випадках ниркової гематурії, етіологію якої не можна встановити іншими методами; </a:t>
            </a:r>
            <a:endParaRPr lang="uk-UA" sz="2000" dirty="0" smtClean="0"/>
          </a:p>
          <a:p>
            <a:pPr marL="269875" indent="-269875" algn="just">
              <a:buFont typeface="Arial" pitchFamily="34" charset="0"/>
              <a:buChar char="•"/>
            </a:pPr>
            <a:r>
              <a:rPr lang="uk-UA" sz="2000" dirty="0" smtClean="0"/>
              <a:t>при </a:t>
            </a:r>
            <a:r>
              <a:rPr lang="uk-UA" sz="2000" dirty="0" smtClean="0"/>
              <a:t>підозрі на пухлину нирки, переважно в кірковій речовині. </a:t>
            </a:r>
            <a:endParaRPr lang="uk-UA" sz="2000" dirty="0" smtClean="0"/>
          </a:p>
          <a:p>
            <a:pPr marL="269875" indent="-269875" algn="just">
              <a:buFont typeface="Arial" pitchFamily="34" charset="0"/>
              <a:buChar char="•"/>
            </a:pPr>
            <a:r>
              <a:rPr lang="uk-UA" sz="2000" dirty="0" smtClean="0"/>
              <a:t>при </a:t>
            </a:r>
            <a:r>
              <a:rPr lang="uk-UA" sz="2000" dirty="0" smtClean="0"/>
              <a:t>необхідності диференціювати пухлину нирки від кісти </a:t>
            </a:r>
            <a:endParaRPr lang="uk-UA" sz="2000" dirty="0" smtClean="0"/>
          </a:p>
          <a:p>
            <a:pPr marL="269875" indent="-269875" algn="just">
              <a:buFont typeface="Arial" pitchFamily="34" charset="0"/>
              <a:buChar char="•"/>
            </a:pPr>
            <a:r>
              <a:rPr lang="uk-UA" sz="2000" dirty="0" smtClean="0"/>
              <a:t>при </a:t>
            </a:r>
            <a:r>
              <a:rPr lang="uk-UA" sz="2000" dirty="0" smtClean="0"/>
              <a:t>гідронефрозі з метою визначення етіології його, ступеня збереження ниркової паренхіми і допустимості резекції додаткового судини, виходячи з масштабів кровопостачання нирки основний і додаткової артерією </a:t>
            </a:r>
            <a:endParaRPr lang="uk-UA" sz="2000" dirty="0" smtClean="0"/>
          </a:p>
          <a:p>
            <a:pPr marL="269875" indent="-269875" algn="just">
              <a:buFont typeface="Arial" pitchFamily="34" charset="0"/>
              <a:buChar char="•"/>
            </a:pPr>
            <a:r>
              <a:rPr lang="uk-UA" sz="2000" dirty="0" smtClean="0"/>
              <a:t>при </a:t>
            </a:r>
            <a:r>
              <a:rPr lang="uk-UA" sz="2000" dirty="0" smtClean="0"/>
              <a:t>туберкульозі нирки, коли вирішується питання про можливість і рівні резекції залежно від </a:t>
            </a:r>
            <a:r>
              <a:rPr lang="uk-UA" sz="2000" dirty="0" err="1" smtClean="0"/>
              <a:t>ангиоархитектоники</a:t>
            </a:r>
            <a:r>
              <a:rPr lang="uk-UA" sz="2000" dirty="0" smtClean="0"/>
              <a:t> при складних аномаліях нирок </a:t>
            </a:r>
            <a:endParaRPr lang="uk-UA" sz="2000" dirty="0" smtClean="0"/>
          </a:p>
          <a:p>
            <a:pPr marL="269875" indent="-269875" algn="just">
              <a:buFont typeface="Arial" pitchFamily="34" charset="0"/>
              <a:buChar char="•"/>
            </a:pPr>
            <a:r>
              <a:rPr lang="uk-UA" sz="2000" dirty="0" smtClean="0"/>
              <a:t>при </a:t>
            </a:r>
            <a:r>
              <a:rPr lang="uk-UA" sz="2000" dirty="0" smtClean="0"/>
              <a:t>гіпертонії неясної етіології </a:t>
            </a:r>
            <a:endParaRPr lang="uk-UA" sz="2000" dirty="0" smtClean="0"/>
          </a:p>
          <a:p>
            <a:pPr marL="269875" indent="-269875" algn="just">
              <a:buFont typeface="Arial" pitchFamily="34" charset="0"/>
              <a:buChar char="•"/>
            </a:pPr>
            <a:r>
              <a:rPr lang="uk-UA" sz="2000" dirty="0" smtClean="0"/>
              <a:t>при </a:t>
            </a:r>
            <a:r>
              <a:rPr lang="uk-UA" sz="2000" dirty="0" err="1" smtClean="0"/>
              <a:t>нефрогенної</a:t>
            </a:r>
            <a:r>
              <a:rPr lang="uk-UA" sz="2000" dirty="0" smtClean="0"/>
              <a:t> гіпертонії для встановлення її виду, характеру ураження ниркової артерії (стеноз, атеросклеротичні зміни, аневризма та ін</a:t>
            </a:r>
            <a:r>
              <a:rPr lang="uk-UA" sz="2000" dirty="0" smtClean="0"/>
              <a:t>.)</a:t>
            </a:r>
          </a:p>
          <a:p>
            <a:pPr marL="269875" indent="-269875" algn="just">
              <a:buFont typeface="Arial" pitchFamily="34" charset="0"/>
              <a:buChar char="•"/>
            </a:pPr>
            <a:r>
              <a:rPr lang="uk-UA" sz="2000" dirty="0" smtClean="0"/>
              <a:t> </a:t>
            </a:r>
            <a:r>
              <a:rPr lang="uk-UA" sz="2000" dirty="0" smtClean="0"/>
              <a:t>при пухлинах надниркових залоз та інших </a:t>
            </a:r>
            <a:r>
              <a:rPr lang="uk-UA" sz="2000" dirty="0" err="1" smtClean="0"/>
              <a:t>заочеревинних</a:t>
            </a:r>
            <a:r>
              <a:rPr lang="uk-UA" sz="2000" dirty="0" smtClean="0"/>
              <a:t> новоутвореннях</a:t>
            </a:r>
            <a:endParaRPr lang="uk-UA" sz="2000" b="1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4249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dirty="0" smtClean="0"/>
              <a:t>Протипоказання до ниркової ангіографії: </a:t>
            </a:r>
            <a:endParaRPr lang="uk-UA" sz="2400" b="1" i="1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Різко </a:t>
            </a:r>
            <a:r>
              <a:rPr lang="uk-UA" sz="2400" dirty="0" smtClean="0"/>
              <a:t>виражений атеросклероз </a:t>
            </a:r>
            <a:endParaRPr lang="uk-UA" sz="2400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Підвищена </a:t>
            </a:r>
            <a:r>
              <a:rPr lang="uk-UA" sz="2400" dirty="0" smtClean="0"/>
              <a:t>чутливість організму до йоду </a:t>
            </a:r>
            <a:endParaRPr lang="uk-UA" sz="2400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різко </a:t>
            </a:r>
            <a:r>
              <a:rPr lang="uk-UA" sz="2400" dirty="0" smtClean="0"/>
              <a:t>виражений тиреотоксикоз </a:t>
            </a:r>
            <a:endParaRPr lang="uk-UA" sz="2400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Прогресуюча </a:t>
            </a:r>
            <a:r>
              <a:rPr lang="uk-UA" sz="2400" dirty="0" smtClean="0"/>
              <a:t>тяжка ниркова недостатність </a:t>
            </a:r>
            <a:endParaRPr lang="uk-UA" sz="2400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Важка </a:t>
            </a:r>
            <a:r>
              <a:rPr lang="uk-UA" sz="2400" dirty="0" smtClean="0"/>
              <a:t>ступінь недостатності печінки </a:t>
            </a:r>
            <a:endParaRPr lang="uk-UA" sz="2400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Активний </a:t>
            </a:r>
            <a:r>
              <a:rPr lang="uk-UA" sz="2400" dirty="0" smtClean="0"/>
              <a:t>туберкульоз легенів </a:t>
            </a:r>
            <a:endParaRPr lang="uk-UA" sz="2400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Важка </a:t>
            </a:r>
            <a:r>
              <a:rPr lang="uk-UA" sz="2400" dirty="0" smtClean="0"/>
              <a:t>ступінь серцево-судинної недостатності</a:t>
            </a:r>
            <a:endParaRPr lang="ru-RU" sz="24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0"/>
            <a:ext cx="6840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 smtClean="0"/>
              <a:t>Селективна</a:t>
            </a:r>
            <a:r>
              <a:rPr lang="ru-RU" sz="3600" b="1" dirty="0" smtClean="0"/>
              <a:t>  </a:t>
            </a:r>
            <a:r>
              <a:rPr lang="ru-RU" sz="3600" b="1" dirty="0" err="1" smtClean="0"/>
              <a:t>ангиографія</a:t>
            </a:r>
            <a:r>
              <a:rPr lang="ru-RU" sz="3600" b="1" dirty="0" smtClean="0"/>
              <a:t>. </a:t>
            </a:r>
            <a:r>
              <a:rPr lang="ru-RU" sz="3600" b="1" dirty="0" err="1" smtClean="0"/>
              <a:t>Артеріальна</a:t>
            </a:r>
            <a:r>
              <a:rPr lang="ru-RU" sz="3600" b="1" dirty="0" smtClean="0"/>
              <a:t>  </a:t>
            </a:r>
            <a:r>
              <a:rPr lang="ru-RU" sz="3600" b="1" dirty="0" smtClean="0"/>
              <a:t>фаза</a:t>
            </a:r>
            <a:endParaRPr lang="ru-RU" sz="3600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4"/>
            <a:ext cx="3171825" cy="519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51720" y="260648"/>
            <a:ext cx="62646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/>
              <a:t>Почечная ангиография. </a:t>
            </a:r>
          </a:p>
          <a:p>
            <a:pPr algn="ctr"/>
            <a:r>
              <a:rPr lang="ru-RU" sz="3600" b="1" dirty="0" smtClean="0"/>
              <a:t>Аортография</a:t>
            </a:r>
            <a:endParaRPr lang="uk-UA" sz="36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3638550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628800"/>
            <a:ext cx="3495675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1115616" y="5445224"/>
            <a:ext cx="20672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Артериальная фаза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76056" y="5373216"/>
            <a:ext cx="20672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Артериальная фаза</a:t>
            </a:r>
            <a:endParaRPr lang="uk-UA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188640"/>
            <a:ext cx="68407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err="1" smtClean="0"/>
              <a:t>Трансфеморальна</a:t>
            </a:r>
            <a:r>
              <a:rPr lang="uk-UA" sz="3200" b="1" dirty="0" smtClean="0"/>
              <a:t> </a:t>
            </a:r>
            <a:r>
              <a:rPr lang="uk-UA" sz="3200" b="1" dirty="0" smtClean="0"/>
              <a:t>ниркова ангіографія по </a:t>
            </a:r>
            <a:r>
              <a:rPr lang="uk-UA" sz="3200" b="1" dirty="0" err="1" smtClean="0"/>
              <a:t>Сельдингеру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4048" y="1412776"/>
            <a:ext cx="413995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Для такої діагностики контрастує речовина вводиться в стегнову артерію. Для дослідження необхідно, щоб: пацієнт лягає на спину; вводять анестезію. Далі виконується прокол шкіри, введення катетера і подача контрасту в судини. У перші хвилини його поширення виконують </a:t>
            </a:r>
            <a:r>
              <a:rPr lang="uk-UA" dirty="0" err="1" smtClean="0"/>
              <a:t>артеріограми</a:t>
            </a:r>
            <a:r>
              <a:rPr lang="uk-UA" dirty="0" smtClean="0"/>
              <a:t> </a:t>
            </a:r>
            <a:r>
              <a:rPr lang="uk-UA" dirty="0" smtClean="0"/>
              <a:t>і </a:t>
            </a:r>
            <a:r>
              <a:rPr lang="uk-UA" dirty="0" err="1" smtClean="0"/>
              <a:t>нефрограму</a:t>
            </a:r>
            <a:r>
              <a:rPr lang="uk-UA" dirty="0" smtClean="0"/>
              <a:t>. В кінці процедури роблять </a:t>
            </a:r>
            <a:r>
              <a:rPr lang="uk-UA" dirty="0" err="1" smtClean="0"/>
              <a:t>венограму</a:t>
            </a:r>
            <a:r>
              <a:rPr lang="uk-UA" dirty="0" smtClean="0"/>
              <a:t>. Через п'ять хвилин після першої рентгенограми виконують екскреторну </a:t>
            </a:r>
            <a:r>
              <a:rPr lang="uk-UA" dirty="0" smtClean="0"/>
              <a:t>урограмах</a:t>
            </a:r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2555776" cy="3255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1556792"/>
            <a:ext cx="2448565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332656"/>
            <a:ext cx="7714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 smtClean="0"/>
              <a:t>Транслюмбальна</a:t>
            </a:r>
            <a:r>
              <a:rPr lang="ru-RU" sz="3200" b="1" dirty="0" smtClean="0"/>
              <a:t>  </a:t>
            </a:r>
            <a:r>
              <a:rPr lang="ru-RU" sz="3200" b="1" dirty="0" err="1" smtClean="0"/>
              <a:t>ниркова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ангіографія</a:t>
            </a:r>
            <a:endParaRPr lang="ru-RU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427984" y="1412776"/>
            <a:ext cx="36004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Пацієнт лягає на живіт, витягає ліву руку вздовж тіла, а праву - в сторону (для реєстрації тиску і пульсу). Після початку дії анестезії виконується прокол і введення контрастної речовини. Далі знімки виконуються так само, як при </a:t>
            </a:r>
            <a:r>
              <a:rPr lang="uk-UA" dirty="0" err="1" smtClean="0"/>
              <a:t>трансфеморальної</a:t>
            </a:r>
            <a:r>
              <a:rPr lang="uk-UA" dirty="0" smtClean="0"/>
              <a:t> </a:t>
            </a:r>
            <a:r>
              <a:rPr lang="uk-UA" dirty="0" err="1" smtClean="0"/>
              <a:t>аортографії</a:t>
            </a:r>
            <a:endParaRPr lang="ru-RU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2736"/>
            <a:ext cx="3797300" cy="460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260648"/>
            <a:ext cx="31856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 smtClean="0"/>
              <a:t>Венокаваграфія</a:t>
            </a:r>
            <a:endParaRPr lang="ru-RU" sz="3200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340768"/>
            <a:ext cx="2981325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4283968" y="1340768"/>
            <a:ext cx="468052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Показання до </a:t>
            </a:r>
            <a:r>
              <a:rPr lang="uk-UA" dirty="0" err="1" smtClean="0"/>
              <a:t>венокавографіі</a:t>
            </a:r>
            <a:r>
              <a:rPr lang="uk-UA" dirty="0" smtClean="0"/>
              <a:t>: необхідність встановлення </a:t>
            </a:r>
            <a:r>
              <a:rPr lang="uk-UA" dirty="0" err="1" smtClean="0"/>
              <a:t>обтурації</a:t>
            </a:r>
            <a:r>
              <a:rPr lang="uk-UA" dirty="0" smtClean="0"/>
              <a:t>, тромбозу або стенозу клубових вен і нижньої порожнистої вени при наявності асциту, розширених вен черевної стінки, набряку ніг і мошонки; з'ясування можливих змін в нижньої порожнистої вени при відсутності ясних клінічних симптомів перешкоди в ній (наприклад, при пухлинах нирки, </a:t>
            </a:r>
            <a:r>
              <a:rPr lang="uk-UA" dirty="0" err="1" smtClean="0"/>
              <a:t>наднирника</a:t>
            </a:r>
            <a:r>
              <a:rPr lang="uk-UA" dirty="0" smtClean="0"/>
              <a:t>, метастазах пухлин яєчка, сечового міхура і простати); підозра на розташований позаду порожнистої вени сечовід, так званий </a:t>
            </a:r>
            <a:r>
              <a:rPr lang="uk-UA" dirty="0" err="1" smtClean="0"/>
              <a:t>postcaval</a:t>
            </a:r>
            <a:r>
              <a:rPr lang="uk-UA" dirty="0" smtClean="0"/>
              <a:t> </a:t>
            </a:r>
            <a:r>
              <a:rPr lang="uk-UA" dirty="0" err="1" smtClean="0"/>
              <a:t>ureter</a:t>
            </a:r>
            <a:r>
              <a:rPr lang="uk-UA" dirty="0" smtClean="0"/>
              <a:t>; необхідність встановлення локалізації </a:t>
            </a:r>
            <a:r>
              <a:rPr lang="uk-UA" dirty="0" err="1" smtClean="0"/>
              <a:t>заочеревинних</a:t>
            </a:r>
            <a:r>
              <a:rPr lang="uk-UA" dirty="0" smtClean="0"/>
              <a:t> пухлин, первинних або метастатичних, в разі можливої ​​їх рентгенотерапії.</a:t>
            </a:r>
            <a:endParaRPr lang="ru-RU" b="1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24744"/>
            <a:ext cx="295275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539552" y="188640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/>
              <a:t>Аксіальні зрізи на рівні воріт, верхнього і нижнього полюса</a:t>
            </a:r>
            <a:endParaRPr lang="uk-UA" sz="2400" b="1" dirty="0"/>
          </a:p>
        </p:txBody>
      </p:sp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645024"/>
            <a:ext cx="3000375" cy="23145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187624" y="3645024"/>
            <a:ext cx="1368152" cy="216024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 smtClean="0">
                <a:solidFill>
                  <a:srgbClr val="FFFF00"/>
                </a:solidFill>
              </a:rPr>
              <a:t>Ворота нирки</a:t>
            </a:r>
            <a:endParaRPr lang="uk-UA" sz="1400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19872" y="1196752"/>
            <a:ext cx="216023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1.Правв </a:t>
            </a:r>
            <a:r>
              <a:rPr lang="uk-UA" dirty="0" smtClean="0"/>
              <a:t>нирка </a:t>
            </a:r>
            <a:endParaRPr lang="uk-UA" dirty="0" smtClean="0"/>
          </a:p>
          <a:p>
            <a:r>
              <a:rPr lang="uk-UA" dirty="0" smtClean="0"/>
              <a:t>2.Левая </a:t>
            </a:r>
            <a:r>
              <a:rPr lang="uk-UA" dirty="0" smtClean="0"/>
              <a:t>нирка </a:t>
            </a:r>
            <a:endParaRPr lang="uk-UA" dirty="0" smtClean="0"/>
          </a:p>
          <a:p>
            <a:r>
              <a:rPr lang="uk-UA" dirty="0" smtClean="0"/>
              <a:t>3.</a:t>
            </a:r>
            <a:r>
              <a:rPr lang="uk-UA" dirty="0" smtClean="0"/>
              <a:t> </a:t>
            </a:r>
            <a:r>
              <a:rPr lang="ru-RU" dirty="0" err="1" smtClean="0"/>
              <a:t>Наднирники</a:t>
            </a:r>
            <a:endParaRPr lang="ru-RU" dirty="0" smtClean="0"/>
          </a:p>
          <a:p>
            <a:r>
              <a:rPr lang="ru-RU" dirty="0" smtClean="0"/>
              <a:t>4. </a:t>
            </a:r>
            <a:r>
              <a:rPr lang="ru-RU" dirty="0" err="1" smtClean="0"/>
              <a:t>Ниркова</a:t>
            </a:r>
            <a:r>
              <a:rPr lang="ru-RU" dirty="0" smtClean="0"/>
              <a:t> вена </a:t>
            </a:r>
          </a:p>
          <a:p>
            <a:r>
              <a:rPr lang="ru-RU" dirty="0" smtClean="0"/>
              <a:t>5. </a:t>
            </a:r>
            <a:r>
              <a:rPr lang="ru-RU" dirty="0" err="1" smtClean="0"/>
              <a:t>Печінка</a:t>
            </a:r>
            <a:endParaRPr lang="ru-RU" dirty="0" smtClean="0"/>
          </a:p>
          <a:p>
            <a:r>
              <a:rPr lang="ru-RU" dirty="0" smtClean="0"/>
              <a:t>6. </a:t>
            </a:r>
            <a:r>
              <a:rPr lang="ru-RU" dirty="0" err="1" smtClean="0"/>
              <a:t>Селезінка</a:t>
            </a:r>
            <a:r>
              <a:rPr lang="ru-RU" dirty="0" smtClean="0"/>
              <a:t> </a:t>
            </a:r>
          </a:p>
          <a:p>
            <a:r>
              <a:rPr lang="ru-RU" dirty="0" smtClean="0"/>
              <a:t>7. Аорта </a:t>
            </a:r>
          </a:p>
          <a:p>
            <a:r>
              <a:rPr lang="ru-RU" dirty="0" smtClean="0"/>
              <a:t>8. </a:t>
            </a:r>
            <a:r>
              <a:rPr lang="ru-RU" dirty="0" err="1" smtClean="0"/>
              <a:t>Чревний</a:t>
            </a:r>
            <a:r>
              <a:rPr lang="ru-RU" dirty="0" smtClean="0"/>
              <a:t> </a:t>
            </a:r>
            <a:r>
              <a:rPr lang="ru-RU" dirty="0" err="1" smtClean="0"/>
              <a:t>стовбур</a:t>
            </a:r>
            <a:r>
              <a:rPr lang="ru-RU" dirty="0" smtClean="0"/>
              <a:t> 9.НПВ </a:t>
            </a:r>
          </a:p>
          <a:p>
            <a:r>
              <a:rPr lang="ru-RU" dirty="0" smtClean="0"/>
              <a:t>10.Підшлункова </a:t>
            </a:r>
          </a:p>
          <a:p>
            <a:r>
              <a:rPr lang="ru-RU" dirty="0" smtClean="0"/>
              <a:t> </a:t>
            </a:r>
            <a:r>
              <a:rPr lang="ru-RU" dirty="0" smtClean="0"/>
              <a:t>    </a:t>
            </a:r>
            <a:r>
              <a:rPr lang="uk-UA" dirty="0" smtClean="0"/>
              <a:t>залоза</a:t>
            </a:r>
            <a:endParaRPr lang="uk-UA" dirty="0"/>
          </a:p>
        </p:txBody>
      </p:sp>
      <p:pic>
        <p:nvPicPr>
          <p:cNvPr id="1034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1124744"/>
            <a:ext cx="28670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3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0152" y="3501008"/>
            <a:ext cx="29146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467544" y="62116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https://thepresentation.ru/medetsina/selektivnaya-pochechnaya-angiografiya-arterialnaya-faza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764704"/>
            <a:ext cx="344805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467544" y="0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Аксіальні зрізи </a:t>
            </a:r>
            <a:r>
              <a:rPr lang="uk-UA" sz="2400" b="1" dirty="0" err="1" smtClean="0"/>
              <a:t>КТ</a:t>
            </a:r>
            <a:r>
              <a:rPr lang="uk-UA" sz="2400" b="1" dirty="0" smtClean="0"/>
              <a:t>. </a:t>
            </a:r>
            <a:r>
              <a:rPr lang="uk-UA" sz="2400" b="1" dirty="0" err="1" smtClean="0"/>
              <a:t>Нативная</a:t>
            </a:r>
            <a:r>
              <a:rPr lang="uk-UA" sz="2400" b="1" dirty="0" smtClean="0"/>
              <a:t> фаза. Рівень воріт. судини нирки</a:t>
            </a:r>
            <a:endParaRPr lang="uk-UA" sz="2400" b="1" dirty="0"/>
          </a:p>
        </p:txBody>
      </p:sp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3501008"/>
            <a:ext cx="33147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95536" y="62116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https://thepresentation.ru/medetsina/selektivnaya-pochechnaya-angiografiya-arterialnaya-faza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851920" y="112474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</a:t>
            </a:r>
            <a:r>
              <a:rPr lang="en-US" dirty="0" smtClean="0"/>
              <a:t>thepresentation.ru/medetsina/selektivnay</a:t>
            </a:r>
            <a:r>
              <a:rPr lang="uk-UA" dirty="0" smtClean="0">
                <a:solidFill>
                  <a:srgbClr val="FFFF00"/>
                </a:solidFill>
              </a:rPr>
              <a:t>Ниркові судини</a:t>
            </a:r>
            <a:endParaRPr lang="uk-UA" dirty="0">
              <a:solidFill>
                <a:srgbClr val="FFFF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27584" y="3933056"/>
            <a:ext cx="2088232" cy="216024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FFFF00"/>
                </a:solidFill>
              </a:rPr>
              <a:t>Ниркові судини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156176" y="3861048"/>
            <a:ext cx="1728192" cy="216024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FFFF00"/>
                </a:solidFill>
              </a:rPr>
              <a:t>Ниркові судини</a:t>
            </a:r>
            <a:endParaRPr lang="uk-UA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5" y="188640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err="1" smtClean="0"/>
              <a:t>КТ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артериальна</a:t>
            </a:r>
            <a:r>
              <a:rPr lang="uk-UA" sz="3200" b="1" dirty="0" smtClean="0"/>
              <a:t> </a:t>
            </a:r>
            <a:r>
              <a:rPr lang="uk-UA" sz="3200" b="1" dirty="0" smtClean="0"/>
              <a:t>фаза</a:t>
            </a:r>
            <a:r>
              <a:rPr lang="uk-UA" sz="3200" dirty="0" smtClean="0"/>
              <a:t>(15-40 </a:t>
            </a:r>
            <a:r>
              <a:rPr lang="uk-UA" sz="3200" dirty="0" err="1" smtClean="0"/>
              <a:t>сек</a:t>
            </a:r>
            <a:r>
              <a:rPr lang="uk-UA" sz="3200" dirty="0" smtClean="0"/>
              <a:t>) - </a:t>
            </a:r>
            <a:r>
              <a:rPr lang="uk-UA" sz="3200" dirty="0" err="1" smtClean="0"/>
              <a:t>контрастований</a:t>
            </a:r>
            <a:r>
              <a:rPr lang="uk-UA" sz="3200" dirty="0" smtClean="0"/>
              <a:t> </a:t>
            </a:r>
            <a:r>
              <a:rPr lang="uk-UA" sz="3200" dirty="0" smtClean="0"/>
              <a:t>корковий шар паренхіми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uk-UA" sz="3200" b="1" dirty="0"/>
          </a:p>
        </p:txBody>
      </p:sp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3705225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64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340768"/>
            <a:ext cx="4032448" cy="336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683568" y="4797152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/>
              <a:t>Співвідношення коркового і мозкового речовини = 1: </a:t>
            </a:r>
            <a:r>
              <a:rPr lang="uk-UA" sz="2400" dirty="0" smtClean="0"/>
              <a:t>2</a:t>
            </a:r>
            <a:endParaRPr lang="uk-UA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59492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https://thepresentation.ru/medetsina/selektivnaya-pochechnaya-angiografiya-arterialnaya-faza</a:t>
            </a:r>
            <a:endParaRPr lang="uk-UA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4249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err="1" smtClean="0"/>
              <a:t>КТ</a:t>
            </a:r>
            <a:r>
              <a:rPr lang="uk-UA" sz="3200" b="1" dirty="0" smtClean="0"/>
              <a:t> Артеріальна </a:t>
            </a:r>
            <a:r>
              <a:rPr lang="uk-UA" sz="3200" b="1" dirty="0" smtClean="0"/>
              <a:t>фаза. Кут між віссю нирки і сагітальній площиною</a:t>
            </a:r>
            <a:endParaRPr lang="uk-UA" sz="3200" b="1" dirty="0"/>
          </a:p>
        </p:txBody>
      </p:sp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4"/>
            <a:ext cx="3867150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1547664" y="602128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https://thepresentation.ru/medetsina/selektivnaya-pochechnaya-angiografiya-arterialnaya-faza</a:t>
            </a:r>
            <a:endParaRPr lang="uk-UA" dirty="0"/>
          </a:p>
        </p:txBody>
      </p:sp>
      <p:pic>
        <p:nvPicPr>
          <p:cNvPr id="1075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484784"/>
            <a:ext cx="2742274" cy="3096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499992" y="4725144"/>
            <a:ext cx="14408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Вугол</a:t>
            </a:r>
            <a:r>
              <a:rPr lang="ru-RU" dirty="0" smtClean="0"/>
              <a:t> 20-24</a:t>
            </a:r>
            <a:r>
              <a:rPr lang="ru-RU" baseline="30000" dirty="0" smtClean="0"/>
              <a:t>0</a:t>
            </a:r>
            <a:endParaRPr lang="uk-UA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1369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err="1" smtClean="0"/>
              <a:t>КТ</a:t>
            </a:r>
            <a:r>
              <a:rPr lang="uk-UA" sz="3200" b="1" dirty="0" smtClean="0"/>
              <a:t> - ангіографія Артеріальна </a:t>
            </a:r>
            <a:r>
              <a:rPr lang="uk-UA" sz="3200" b="1" dirty="0" smtClean="0"/>
              <a:t>фаза</a:t>
            </a:r>
            <a:r>
              <a:rPr lang="uk-UA" sz="3200" b="1" dirty="0" smtClean="0"/>
              <a:t>.</a:t>
            </a:r>
          </a:p>
          <a:p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 smtClean="0"/>
          </a:p>
          <a:p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 smtClean="0"/>
          </a:p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 smtClean="0"/>
          </a:p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uk-UA" sz="3200" b="1" dirty="0" smtClean="0"/>
              <a:t> </a:t>
            </a:r>
            <a:endParaRPr lang="uk-UA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488668"/>
            <a:ext cx="8892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https://thepresentation.ru/medetsina/selektivnaya-pochechnaya-angiografiya-arterialnaya-faza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51920" y="1844824"/>
            <a:ext cx="16991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Ниркові</a:t>
            </a:r>
            <a:r>
              <a:rPr lang="ru-RU" dirty="0" smtClean="0"/>
              <a:t> </a:t>
            </a:r>
            <a:r>
              <a:rPr lang="ru-RU" dirty="0" err="1" smtClean="0"/>
              <a:t>артерії</a:t>
            </a:r>
            <a:endParaRPr lang="uk-UA" dirty="0"/>
          </a:p>
        </p:txBody>
      </p:sp>
      <p:pic>
        <p:nvPicPr>
          <p:cNvPr id="1085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38100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85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980728"/>
            <a:ext cx="328657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85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3861048"/>
            <a:ext cx="3312368" cy="2752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13690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err="1" smtClean="0"/>
              <a:t>КТ</a:t>
            </a:r>
            <a:r>
              <a:rPr lang="uk-UA" sz="3200" b="1" dirty="0" smtClean="0"/>
              <a:t> – ангіографія. </a:t>
            </a:r>
            <a:r>
              <a:rPr lang="uk-UA" sz="3200" b="1" dirty="0" smtClean="0"/>
              <a:t>Рівень ниркових вен </a:t>
            </a:r>
            <a:br>
              <a:rPr lang="uk-UA" sz="3200" b="1" dirty="0" smtClean="0"/>
            </a:br>
            <a:endParaRPr lang="uk-UA" sz="3200" b="1" dirty="0" smtClean="0"/>
          </a:p>
          <a:p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 smtClean="0"/>
          </a:p>
          <a:p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 smtClean="0"/>
          </a:p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 smtClean="0"/>
          </a:p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uk-UA" sz="3200" b="1" dirty="0" smtClean="0"/>
              <a:t> </a:t>
            </a:r>
            <a:endParaRPr lang="uk-UA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488668"/>
            <a:ext cx="8892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https://thepresentation.ru/medetsina/selektivnaya-pochechnaya-angiografiya-arterialnaya-faza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4005064"/>
            <a:ext cx="24471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Пізня артеріальна фаза</a:t>
            </a:r>
            <a:endParaRPr lang="uk-UA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860032" y="4005064"/>
            <a:ext cx="31280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Паренхіматозна фаза (60 сек.)</a:t>
            </a:r>
            <a:endParaRPr lang="uk-UA" dirty="0"/>
          </a:p>
        </p:txBody>
      </p:sp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2736"/>
            <a:ext cx="36957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95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052736"/>
            <a:ext cx="3781425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424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/>
              <a:t>КТ-ангіографія. Артеріальна фаза. Ниркові артерії. Кольорова об'ємна реконструкція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endParaRPr lang="uk-UA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55183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211669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https://thepresentation.ru/medetsina/selektivnaya-pochechnaya-angiografiya-arterialnaya-faza</a:t>
            </a:r>
            <a:endParaRPr lang="uk-UA" dirty="0"/>
          </a:p>
        </p:txBody>
      </p:sp>
      <p:pic>
        <p:nvPicPr>
          <p:cNvPr id="1105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132856"/>
            <a:ext cx="3819525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05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132856"/>
            <a:ext cx="3362325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42493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/>
              <a:t>КТ-ангіографія</a:t>
            </a:r>
          </a:p>
          <a:p>
            <a:pPr algn="ctr"/>
            <a:r>
              <a:rPr lang="uk-UA" sz="2800" b="1" dirty="0" smtClean="0"/>
              <a:t>Паренхіматозна </a:t>
            </a:r>
            <a:r>
              <a:rPr lang="uk-UA" sz="2800" b="1" dirty="0" smtClean="0"/>
              <a:t>фаза (50-60 </a:t>
            </a:r>
            <a:r>
              <a:rPr lang="uk-UA" sz="2800" b="1" dirty="0" err="1" smtClean="0"/>
              <a:t>сек</a:t>
            </a:r>
            <a:r>
              <a:rPr lang="uk-UA" sz="2800" b="1" dirty="0" smtClean="0"/>
              <a:t>) </a:t>
            </a:r>
            <a:endParaRPr lang="uk-UA" sz="2800" b="1" dirty="0" smtClean="0"/>
          </a:p>
          <a:p>
            <a:pPr algn="ctr"/>
            <a:r>
              <a:rPr lang="uk-UA" sz="2800" b="1" dirty="0" smtClean="0"/>
              <a:t>Рівень </a:t>
            </a:r>
            <a:r>
              <a:rPr lang="uk-UA" sz="2800" b="1" dirty="0" smtClean="0"/>
              <a:t>воріт нирки</a:t>
            </a:r>
            <a:endParaRPr lang="uk-UA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55183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211669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https://thepresentation.ru/medetsina/selektivnaya-pochechnaya-angiografiya-arterialnaya-faza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5013176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Ступінь </a:t>
            </a:r>
            <a:r>
              <a:rPr lang="uk-UA" dirty="0" smtClean="0"/>
              <a:t>контрастування коркового і мозкового шару однакові</a:t>
            </a:r>
            <a:endParaRPr lang="ru-RU" dirty="0"/>
          </a:p>
        </p:txBody>
      </p:sp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44824"/>
            <a:ext cx="377190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16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916832"/>
            <a:ext cx="3457575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/>
              <a:t>КТ-ангіографія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55183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211669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https://thepresentation.ru/medetsina/selektivnaya-pochechnaya-angiografiya-arterialnaya-faza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11960" y="5013176"/>
            <a:ext cx="3744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Кольорова об'ємна реконструкція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4941168"/>
            <a:ext cx="17091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 smtClean="0"/>
              <a:t>Видільна фаза. </a:t>
            </a:r>
            <a:endParaRPr lang="uk-UA" b="1" dirty="0"/>
          </a:p>
        </p:txBody>
      </p:sp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84784"/>
            <a:ext cx="3707968" cy="2763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1484784"/>
            <a:ext cx="3562350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/>
              <a:t>КТ-ангіографія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55183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211669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https://thepresentation.ru/medetsina/selektivnaya-pochechnaya-angiografiya-arterialnaya-faza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11960" y="5013176"/>
            <a:ext cx="3744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Кольорова об'ємна реконструкція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4941168"/>
            <a:ext cx="17091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 smtClean="0"/>
              <a:t>Видільна фаза. </a:t>
            </a:r>
            <a:endParaRPr lang="uk-UA" b="1" dirty="0"/>
          </a:p>
        </p:txBody>
      </p:sp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84784"/>
            <a:ext cx="3707968" cy="2763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1484784"/>
            <a:ext cx="3562350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4249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/>
              <a:t>КТ-ангіографія</a:t>
            </a:r>
          </a:p>
          <a:p>
            <a:pPr algn="ctr"/>
            <a:r>
              <a:rPr lang="uk-UA" sz="3200" b="1" dirty="0" smtClean="0"/>
              <a:t>Екскреторна фаза. </a:t>
            </a:r>
            <a:endParaRPr lang="uk-UA" sz="3200" b="1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55183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211669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https://thepresentation.ru/medetsina/selektivnaya-pochechnaya-angiografiya-arterialnaya-faza</a:t>
            </a:r>
            <a:endParaRPr lang="uk-UA" dirty="0"/>
          </a:p>
        </p:txBody>
      </p:sp>
      <p:pic>
        <p:nvPicPr>
          <p:cNvPr id="1146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28800"/>
            <a:ext cx="4746369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46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05350" y="1628800"/>
            <a:ext cx="4438650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Прямоугольник 11"/>
          <p:cNvSpPr/>
          <p:nvPr/>
        </p:nvSpPr>
        <p:spPr>
          <a:xfrm>
            <a:off x="1187624" y="5157192"/>
            <a:ext cx="1849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dirty="0" smtClean="0"/>
              <a:t>Аксіальний зріз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004048" y="5085184"/>
            <a:ext cx="3737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/>
              <a:t>Кольорова об'ємна реконструкція</a:t>
            </a:r>
            <a:endParaRPr lang="uk-UA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908720"/>
            <a:ext cx="842493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МР-урографию </a:t>
            </a:r>
            <a:r>
              <a:rPr lang="ru-RU" dirty="0" smtClean="0"/>
              <a:t>можно проводить больным </a:t>
            </a:r>
            <a:r>
              <a:rPr lang="ru-RU" dirty="0" smtClean="0"/>
              <a:t>с выраженной </a:t>
            </a:r>
            <a:r>
              <a:rPr lang="ru-RU" dirty="0" smtClean="0"/>
              <a:t>почечной недостаточностью и с тяжелыми </a:t>
            </a:r>
            <a:r>
              <a:rPr lang="ru-RU" dirty="0" err="1" smtClean="0"/>
              <a:t>аллергоидными</a:t>
            </a:r>
            <a:r>
              <a:rPr lang="ru-RU" dirty="0" smtClean="0"/>
              <a:t> реакциями </a:t>
            </a:r>
            <a:r>
              <a:rPr lang="ru-RU" dirty="0" smtClean="0"/>
              <a:t>на йодсодержащие РКС</a:t>
            </a:r>
            <a:br>
              <a:rPr lang="ru-RU" dirty="0" smtClean="0"/>
            </a:br>
            <a:r>
              <a:rPr lang="ru-RU" dirty="0" smtClean="0"/>
              <a:t>             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smtClean="0"/>
              <a:t>                    </a:t>
            </a:r>
            <a:r>
              <a:rPr lang="ru-RU" dirty="0" err="1" smtClean="0"/>
              <a:t>МР-томограммы</a:t>
            </a:r>
            <a:r>
              <a:rPr lang="ru-RU" dirty="0" smtClean="0"/>
              <a:t> </a:t>
            </a:r>
            <a:r>
              <a:rPr lang="ru-RU" dirty="0" smtClean="0"/>
              <a:t>почек во фронтальной плоскости: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uk-UA" dirty="0"/>
          </a:p>
        </p:txBody>
      </p:sp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924944"/>
            <a:ext cx="3517323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95536" y="260648"/>
            <a:ext cx="87484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МАГНИТНО-РЕЗОНАНСНАЯ ТОМОГРАФИЯ</a:t>
            </a:r>
            <a:endParaRPr lang="uk-UA" sz="2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6488668"/>
            <a:ext cx="1140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а) Т1-ВИ;</a:t>
            </a:r>
            <a:endParaRPr lang="uk-UA" dirty="0"/>
          </a:p>
        </p:txBody>
      </p:sp>
      <p:pic>
        <p:nvPicPr>
          <p:cNvPr id="1167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2852936"/>
            <a:ext cx="3528392" cy="3385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5436096" y="6237312"/>
            <a:ext cx="17111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б) Т2-ВИ почек</a:t>
            </a:r>
            <a:endParaRPr lang="uk-UA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0"/>
            <a:ext cx="66247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/>
              <a:t>МР-урография</a:t>
            </a:r>
            <a:endParaRPr lang="uk-UA" sz="3200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346016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548680"/>
            <a:ext cx="2762250" cy="290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548680"/>
            <a:ext cx="2987824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827584" y="3429000"/>
            <a:ext cx="18107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Поперечний</a:t>
            </a:r>
            <a:r>
              <a:rPr lang="ru-RU" dirty="0" smtClean="0"/>
              <a:t> </a:t>
            </a:r>
            <a:r>
              <a:rPr lang="ru-RU" dirty="0" err="1" smtClean="0"/>
              <a:t>зріз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779912" y="3501008"/>
            <a:ext cx="19079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фронтальний зріз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804248" y="3573016"/>
            <a:ext cx="1872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сагіттальний</a:t>
            </a:r>
            <a:r>
              <a:rPr lang="ru-RU" dirty="0" smtClean="0"/>
              <a:t> </a:t>
            </a:r>
            <a:r>
              <a:rPr lang="ru-RU" dirty="0" err="1" smtClean="0"/>
              <a:t>зріз</a:t>
            </a:r>
            <a:endParaRPr lang="uk-UA" dirty="0"/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3988340"/>
            <a:ext cx="2448271" cy="28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352928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РАДІОНУКЛИДНІ МЕТОДИКИ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uk-UA" sz="2400" dirty="0" smtClean="0"/>
              <a:t>Радіонуклідні  методики: 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Динамічна </a:t>
            </a:r>
            <a:r>
              <a:rPr lang="uk-UA" sz="2400" dirty="0" err="1" smtClean="0"/>
              <a:t>сцинтиграфія</a:t>
            </a:r>
            <a:r>
              <a:rPr lang="uk-UA" sz="2400" dirty="0" smtClean="0"/>
              <a:t> нирок </a:t>
            </a:r>
            <a:endParaRPr lang="uk-UA" sz="2400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err="1" smtClean="0"/>
              <a:t>Ангіонефросцінтіграфія</a:t>
            </a:r>
            <a:r>
              <a:rPr lang="uk-UA" sz="2400" dirty="0" smtClean="0"/>
              <a:t> 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err="1" smtClean="0"/>
              <a:t>Ренографія</a:t>
            </a:r>
            <a:r>
              <a:rPr lang="uk-UA" sz="2400" dirty="0" smtClean="0"/>
              <a:t> 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Статична </a:t>
            </a:r>
            <a:r>
              <a:rPr lang="uk-UA" sz="2400" dirty="0" err="1" smtClean="0"/>
              <a:t>сцинтиграфія</a:t>
            </a:r>
            <a:r>
              <a:rPr lang="uk-UA" sz="2400" dirty="0" smtClean="0"/>
              <a:t> нирок </a:t>
            </a:r>
            <a:endParaRPr lang="uk-UA" sz="2400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uk-UA" sz="2400" dirty="0" smtClean="0"/>
              <a:t>ПЕТ </a:t>
            </a:r>
          </a:p>
          <a:p>
            <a:pPr indent="269875"/>
            <a:r>
              <a:rPr lang="uk-UA" sz="2400" dirty="0" smtClean="0"/>
              <a:t>Найбільшими </a:t>
            </a:r>
            <a:r>
              <a:rPr lang="uk-UA" sz="2400" dirty="0" smtClean="0"/>
              <a:t>можливостями мають динамічна </a:t>
            </a:r>
            <a:r>
              <a:rPr lang="uk-UA" sz="2400" dirty="0" err="1" smtClean="0"/>
              <a:t>сцинтиграфія</a:t>
            </a:r>
            <a:r>
              <a:rPr lang="uk-UA" sz="2400" dirty="0" smtClean="0"/>
              <a:t> і </a:t>
            </a:r>
            <a:r>
              <a:rPr lang="uk-UA" sz="2400" dirty="0" err="1" smtClean="0"/>
              <a:t>ангіонефросцінтіграфія</a:t>
            </a:r>
            <a:r>
              <a:rPr lang="uk-UA" sz="2400" dirty="0" smtClean="0"/>
              <a:t>, які виконуються з використанням γ-камери</a:t>
            </a:r>
            <a:endParaRPr lang="uk-UA" sz="2400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589240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Нагорі </a:t>
            </a:r>
            <a:r>
              <a:rPr lang="uk-UA" dirty="0" smtClean="0"/>
              <a:t>представлені </a:t>
            </a:r>
            <a:r>
              <a:rPr lang="uk-UA" dirty="0" err="1" smtClean="0"/>
              <a:t>сцинтиграфічна</a:t>
            </a:r>
            <a:r>
              <a:rPr lang="uk-UA" dirty="0" smtClean="0"/>
              <a:t> зображення нирок, внизу - криві екскреції </a:t>
            </a:r>
            <a:r>
              <a:rPr lang="uk-UA" dirty="0" err="1" smtClean="0"/>
              <a:t>радиофармпрепарата</a:t>
            </a:r>
            <a:r>
              <a:rPr lang="uk-UA" dirty="0" smtClean="0"/>
              <a:t> справа і зліва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47864" y="260648"/>
            <a:ext cx="32031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/>
              <a:t>Сцинтиграфія</a:t>
            </a:r>
            <a:endParaRPr lang="uk-UA" sz="36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8479557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699792" y="6488668"/>
            <a:ext cx="3168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https://en.ppt-online.org/346560</a:t>
            </a:r>
            <a:endParaRPr lang="uk-UA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97346"/>
            <a:ext cx="856895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/>
              <a:t>ДИНАМІЧНА </a:t>
            </a:r>
            <a:r>
              <a:rPr lang="uk-UA" sz="2400" b="1" dirty="0" err="1" smtClean="0"/>
              <a:t>сцинтиграфія</a:t>
            </a:r>
            <a:r>
              <a:rPr lang="uk-UA" sz="2400" b="1" dirty="0" smtClean="0"/>
              <a:t> нирок </a:t>
            </a:r>
            <a:endParaRPr lang="uk-UA" sz="2400" b="1" dirty="0" smtClean="0"/>
          </a:p>
          <a:p>
            <a:r>
              <a:rPr lang="uk-UA" sz="2400" dirty="0" smtClean="0"/>
              <a:t>Основою </a:t>
            </a:r>
            <a:r>
              <a:rPr lang="uk-UA" sz="2400" dirty="0" smtClean="0"/>
              <a:t>методики є динамічна реєстрація радіоактивності в нирках і крові після внутрішньовенного введення </a:t>
            </a:r>
            <a:r>
              <a:rPr lang="uk-UA" sz="2400" dirty="0" err="1" smtClean="0"/>
              <a:t>нефротропного</a:t>
            </a:r>
            <a:r>
              <a:rPr lang="uk-UA" sz="2400" dirty="0" smtClean="0"/>
              <a:t> РФП Детектор Υ- камери встановлюють до спини пацієнта з </a:t>
            </a:r>
            <a:r>
              <a:rPr lang="uk-UA" sz="2400" dirty="0" err="1" smtClean="0"/>
              <a:t>захатом</a:t>
            </a:r>
            <a:r>
              <a:rPr lang="uk-UA" sz="2400" dirty="0" smtClean="0"/>
              <a:t> огляду сечового міхура </a:t>
            </a:r>
            <a:endParaRPr lang="uk-UA" sz="2400" dirty="0" smtClean="0"/>
          </a:p>
          <a:p>
            <a:r>
              <a:rPr lang="uk-UA" sz="2400" dirty="0" smtClean="0"/>
              <a:t>Дослідження </a:t>
            </a:r>
            <a:r>
              <a:rPr lang="uk-UA" sz="2400" dirty="0" smtClean="0"/>
              <a:t>триває 20 хвилин з отриманням серії зображень Аналіз проходить в 2 етапи: візуально і шляхом кількісної оцінки побудованих динамічних кривих рівнів радіоактивності </a:t>
            </a:r>
            <a:r>
              <a:rPr lang="uk-UA" sz="2400" dirty="0" smtClean="0"/>
              <a:t>нирок.</a:t>
            </a:r>
          </a:p>
          <a:p>
            <a:r>
              <a:rPr lang="uk-UA" sz="2400" dirty="0" smtClean="0"/>
              <a:t> </a:t>
            </a:r>
            <a:r>
              <a:rPr lang="uk-UA" sz="2400" dirty="0" smtClean="0"/>
              <a:t>Даний метод дозволяє оцінювати: </a:t>
            </a:r>
            <a:endParaRPr lang="uk-UA" sz="2400" dirty="0" smtClean="0"/>
          </a:p>
          <a:p>
            <a:r>
              <a:rPr lang="uk-UA" sz="2400" dirty="0" smtClean="0"/>
              <a:t>• </a:t>
            </a:r>
            <a:r>
              <a:rPr lang="uk-UA" sz="2400" dirty="0" err="1" smtClean="0"/>
              <a:t>анатомо-топографічні</a:t>
            </a:r>
            <a:r>
              <a:rPr lang="uk-UA" sz="2400" dirty="0" smtClean="0"/>
              <a:t> особливості </a:t>
            </a:r>
            <a:r>
              <a:rPr lang="uk-UA" sz="2400" dirty="0" smtClean="0"/>
              <a:t>нирок</a:t>
            </a:r>
          </a:p>
          <a:p>
            <a:r>
              <a:rPr lang="uk-UA" sz="2400" dirty="0" smtClean="0"/>
              <a:t>• </a:t>
            </a:r>
            <a:r>
              <a:rPr lang="uk-UA" sz="2400" dirty="0" smtClean="0"/>
              <a:t>функціональний стан </a:t>
            </a:r>
            <a:endParaRPr lang="uk-UA" sz="2400" dirty="0" smtClean="0"/>
          </a:p>
          <a:p>
            <a:r>
              <a:rPr lang="uk-UA" sz="2400" dirty="0" smtClean="0"/>
              <a:t>• </a:t>
            </a:r>
            <a:r>
              <a:rPr lang="uk-UA" sz="2400" dirty="0" err="1" smtClean="0"/>
              <a:t>уродинаміку</a:t>
            </a:r>
            <a:r>
              <a:rPr lang="uk-UA" sz="2400" dirty="0" smtClean="0"/>
              <a:t> в верхніх сечових шляхах</a:t>
            </a:r>
            <a:endParaRPr lang="uk-UA" sz="2400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76672"/>
            <a:ext cx="5688632" cy="386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699792" y="0"/>
            <a:ext cx="6192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РЕНОГРАФІЧЕСКІЕ </a:t>
            </a:r>
            <a:r>
              <a:rPr lang="uk-UA" dirty="0" smtClean="0"/>
              <a:t>КРИВІ у нормі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4437112"/>
            <a:ext cx="84249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Виділяють 3 характерних сегмента </a:t>
            </a:r>
            <a:r>
              <a:rPr lang="uk-UA" dirty="0" err="1" smtClean="0"/>
              <a:t>ренографічних</a:t>
            </a:r>
            <a:r>
              <a:rPr lang="uk-UA" dirty="0" smtClean="0"/>
              <a:t> </a:t>
            </a:r>
            <a:r>
              <a:rPr lang="uk-UA" dirty="0" smtClean="0"/>
              <a:t>кривих </a:t>
            </a:r>
            <a:endParaRPr lang="uk-UA" dirty="0" smtClean="0"/>
          </a:p>
          <a:p>
            <a:pPr indent="269875"/>
            <a:r>
              <a:rPr lang="uk-UA" b="1" dirty="0" smtClean="0"/>
              <a:t>Перший </a:t>
            </a:r>
            <a:r>
              <a:rPr lang="uk-UA" b="1" dirty="0" smtClean="0"/>
              <a:t>(судинний) </a:t>
            </a:r>
            <a:r>
              <a:rPr lang="uk-UA" dirty="0" smtClean="0"/>
              <a:t>- на початку крутий підйом протягом 15-20 </a:t>
            </a:r>
            <a:r>
              <a:rPr lang="uk-UA" dirty="0" err="1" smtClean="0"/>
              <a:t>сек</a:t>
            </a:r>
            <a:r>
              <a:rPr lang="uk-UA" dirty="0" smtClean="0"/>
              <a:t>, що відображає надходження РФП в судинне русло нирки </a:t>
            </a:r>
            <a:endParaRPr lang="uk-UA" dirty="0" smtClean="0"/>
          </a:p>
          <a:p>
            <a:pPr indent="269875"/>
            <a:r>
              <a:rPr lang="uk-UA" b="1" dirty="0" smtClean="0"/>
              <a:t>Другий </a:t>
            </a:r>
            <a:r>
              <a:rPr lang="uk-UA" b="1" dirty="0" smtClean="0"/>
              <a:t>(секреторний) </a:t>
            </a:r>
            <a:r>
              <a:rPr lang="uk-UA" dirty="0" smtClean="0"/>
              <a:t>- пологий ділянку підйому кривої до досягнення максимуму, по висоті приблизно рівною першому, Тривалість 3 -5 хвилин-цей сегмент відображає перехід РФП з кров'яного русла в збірну систему нирки </a:t>
            </a:r>
            <a:endParaRPr lang="uk-UA" dirty="0" smtClean="0"/>
          </a:p>
          <a:p>
            <a:pPr indent="269875"/>
            <a:r>
              <a:rPr lang="uk-UA" b="1" dirty="0" smtClean="0"/>
              <a:t>Третій </a:t>
            </a:r>
            <a:r>
              <a:rPr lang="uk-UA" b="1" dirty="0" smtClean="0"/>
              <a:t>(екскреторної)</a:t>
            </a:r>
            <a:r>
              <a:rPr lang="uk-UA" dirty="0" smtClean="0"/>
              <a:t> - спадна частина кривої, що відповідає виведенню РФП з нирки, в нормі </a:t>
            </a:r>
            <a:r>
              <a:rPr lang="uk-UA" dirty="0" err="1" smtClean="0"/>
              <a:t>ренографічні</a:t>
            </a:r>
            <a:r>
              <a:rPr lang="uk-UA" dirty="0" smtClean="0"/>
              <a:t> </a:t>
            </a:r>
            <a:r>
              <a:rPr lang="uk-UA" dirty="0" smtClean="0"/>
              <a:t>криві від обох нирок однакові</a:t>
            </a:r>
            <a:endParaRPr lang="uk-UA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260648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/>
              <a:t>Гіпоізостенурічний </a:t>
            </a:r>
            <a:r>
              <a:rPr lang="uk-UA" b="1" dirty="0" smtClean="0"/>
              <a:t>тип </a:t>
            </a:r>
            <a:r>
              <a:rPr lang="uk-UA" b="1" dirty="0" err="1" smtClean="0"/>
              <a:t>ренографічної</a:t>
            </a:r>
            <a:r>
              <a:rPr lang="uk-UA" b="1" dirty="0" smtClean="0"/>
              <a:t> </a:t>
            </a:r>
            <a:r>
              <a:rPr lang="uk-UA" b="1" dirty="0" smtClean="0"/>
              <a:t>кривої правої нирки і обструктивний тип кривої лівої нирки</a:t>
            </a:r>
            <a:endParaRPr lang="ru-RU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980728"/>
            <a:ext cx="5400600" cy="379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1763688" y="4941168"/>
            <a:ext cx="69847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При захворюваннях і пошкодженнях нирок з порушенням їх функції </a:t>
            </a:r>
            <a:r>
              <a:rPr lang="uk-UA" dirty="0" err="1" smtClean="0"/>
              <a:t>ренографічні</a:t>
            </a:r>
            <a:r>
              <a:rPr lang="uk-UA" dirty="0" smtClean="0"/>
              <a:t> </a:t>
            </a:r>
            <a:r>
              <a:rPr lang="uk-UA" dirty="0" smtClean="0"/>
              <a:t>криві зазнають різні зміни, в основному </a:t>
            </a:r>
            <a:r>
              <a:rPr lang="uk-UA" dirty="0" smtClean="0"/>
              <a:t>не обструктивні</a:t>
            </a:r>
            <a:r>
              <a:rPr lang="uk-UA" dirty="0" smtClean="0"/>
              <a:t>, </a:t>
            </a:r>
            <a:r>
              <a:rPr lang="uk-UA" dirty="0" err="1" smtClean="0"/>
              <a:t>афункціональні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43808" y="6488668"/>
            <a:ext cx="3168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https://en.ppt-online.org/346560</a:t>
            </a:r>
            <a:endParaRPr lang="uk-UA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260648"/>
            <a:ext cx="7632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err="1" smtClean="0"/>
              <a:t>Афункціональний</a:t>
            </a:r>
            <a:r>
              <a:rPr lang="uk-UA" sz="3200" b="1" dirty="0" smtClean="0"/>
              <a:t> тип </a:t>
            </a:r>
            <a:r>
              <a:rPr lang="uk-UA" sz="3200" b="1" dirty="0" err="1" smtClean="0"/>
              <a:t>ренографіческой</a:t>
            </a:r>
            <a:r>
              <a:rPr lang="uk-UA" sz="3200" b="1" dirty="0" smtClean="0"/>
              <a:t> кривої правої нирки і нормальний тип кривої лівої нирки</a:t>
            </a:r>
            <a:endParaRPr lang="ru-RU" sz="3200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844824"/>
            <a:ext cx="5832648" cy="3911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2843808" y="6237312"/>
            <a:ext cx="3168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https://en.ppt-online.org/346560</a:t>
            </a:r>
            <a:endParaRPr lang="uk-U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2150</TotalTime>
  <Words>5747</Words>
  <Application>Microsoft Office PowerPoint</Application>
  <PresentationFormat>Экран (4:3)</PresentationFormat>
  <Paragraphs>690</Paragraphs>
  <Slides>97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97</vt:i4>
      </vt:variant>
    </vt:vector>
  </HeadingPairs>
  <TitlesOfParts>
    <vt:vector size="98" baseType="lpstr">
      <vt:lpstr>Апекс</vt:lpstr>
      <vt:lpstr>Променева діагностика сечовидільної системи</vt:lpstr>
      <vt:lpstr>Анатомія сечовидільної системи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Рентгенанатомія  сечовидільної системи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Методи дослідження сечовидільної системи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Цистографія (уретроцистографія)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Променева діагностика сечовивідної системи</dc:title>
  <dc:creator>1</dc:creator>
  <cp:lastModifiedBy>1</cp:lastModifiedBy>
  <cp:revision>108</cp:revision>
  <dcterms:created xsi:type="dcterms:W3CDTF">2021-01-16T19:07:03Z</dcterms:created>
  <dcterms:modified xsi:type="dcterms:W3CDTF">2021-01-18T07:22:45Z</dcterms:modified>
</cp:coreProperties>
</file>