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0"/>
  </p:notesMasterIdLst>
  <p:sldIdLst>
    <p:sldId id="256" r:id="rId2"/>
    <p:sldId id="257" r:id="rId3"/>
    <p:sldId id="258" r:id="rId4"/>
    <p:sldId id="262" r:id="rId5"/>
    <p:sldId id="652" r:id="rId6"/>
    <p:sldId id="263" r:id="rId7"/>
    <p:sldId id="264" r:id="rId8"/>
    <p:sldId id="650" r:id="rId9"/>
    <p:sldId id="269" r:id="rId10"/>
    <p:sldId id="273" r:id="rId11"/>
    <p:sldId id="274" r:id="rId12"/>
    <p:sldId id="275" r:id="rId13"/>
    <p:sldId id="277" r:id="rId14"/>
    <p:sldId id="653" r:id="rId15"/>
    <p:sldId id="278" r:id="rId16"/>
    <p:sldId id="279" r:id="rId17"/>
    <p:sldId id="280" r:id="rId18"/>
    <p:sldId id="281" r:id="rId19"/>
    <p:sldId id="282" r:id="rId20"/>
    <p:sldId id="283" r:id="rId21"/>
    <p:sldId id="284" r:id="rId22"/>
    <p:sldId id="285" r:id="rId23"/>
    <p:sldId id="288" r:id="rId24"/>
    <p:sldId id="293" r:id="rId25"/>
    <p:sldId id="294" r:id="rId26"/>
    <p:sldId id="295" r:id="rId27"/>
    <p:sldId id="296" r:id="rId28"/>
    <p:sldId id="297" r:id="rId29"/>
    <p:sldId id="298" r:id="rId30"/>
    <p:sldId id="299" r:id="rId31"/>
    <p:sldId id="300" r:id="rId32"/>
    <p:sldId id="302" r:id="rId33"/>
    <p:sldId id="303" r:id="rId34"/>
    <p:sldId id="305" r:id="rId35"/>
    <p:sldId id="308" r:id="rId36"/>
    <p:sldId id="309" r:id="rId37"/>
    <p:sldId id="310" r:id="rId38"/>
    <p:sldId id="311" r:id="rId39"/>
    <p:sldId id="312" r:id="rId40"/>
    <p:sldId id="313" r:id="rId41"/>
    <p:sldId id="314" r:id="rId42"/>
    <p:sldId id="315" r:id="rId43"/>
    <p:sldId id="316" r:id="rId44"/>
    <p:sldId id="317" r:id="rId45"/>
    <p:sldId id="318" r:id="rId46"/>
    <p:sldId id="654" r:id="rId47"/>
    <p:sldId id="655" r:id="rId48"/>
    <p:sldId id="657" r:id="rId49"/>
    <p:sldId id="658" r:id="rId50"/>
    <p:sldId id="659" r:id="rId51"/>
    <p:sldId id="319" r:id="rId52"/>
    <p:sldId id="656" r:id="rId53"/>
    <p:sldId id="320" r:id="rId54"/>
    <p:sldId id="321" r:id="rId55"/>
    <p:sldId id="322" r:id="rId56"/>
    <p:sldId id="329" r:id="rId57"/>
    <p:sldId id="330" r:id="rId58"/>
    <p:sldId id="332" r:id="rId59"/>
    <p:sldId id="333" r:id="rId60"/>
    <p:sldId id="334" r:id="rId61"/>
    <p:sldId id="660" r:id="rId62"/>
    <p:sldId id="335" r:id="rId63"/>
    <p:sldId id="337" r:id="rId64"/>
    <p:sldId id="338" r:id="rId65"/>
    <p:sldId id="339" r:id="rId66"/>
    <p:sldId id="340" r:id="rId67"/>
    <p:sldId id="341" r:id="rId68"/>
    <p:sldId id="342" r:id="rId69"/>
    <p:sldId id="343" r:id="rId70"/>
    <p:sldId id="344" r:id="rId71"/>
    <p:sldId id="346" r:id="rId72"/>
    <p:sldId id="347" r:id="rId73"/>
    <p:sldId id="348" r:id="rId74"/>
    <p:sldId id="661" r:id="rId75"/>
    <p:sldId id="662" r:id="rId76"/>
    <p:sldId id="663" r:id="rId77"/>
    <p:sldId id="664" r:id="rId78"/>
    <p:sldId id="349" r:id="rId79"/>
    <p:sldId id="354" r:id="rId80"/>
    <p:sldId id="355" r:id="rId81"/>
    <p:sldId id="356" r:id="rId82"/>
    <p:sldId id="357" r:id="rId83"/>
    <p:sldId id="358" r:id="rId84"/>
    <p:sldId id="359" r:id="rId85"/>
    <p:sldId id="360" r:id="rId86"/>
    <p:sldId id="361" r:id="rId87"/>
    <p:sldId id="362" r:id="rId88"/>
    <p:sldId id="363" r:id="rId89"/>
    <p:sldId id="364" r:id="rId90"/>
    <p:sldId id="365" r:id="rId91"/>
    <p:sldId id="366" r:id="rId92"/>
    <p:sldId id="367" r:id="rId93"/>
    <p:sldId id="368" r:id="rId94"/>
    <p:sldId id="369" r:id="rId95"/>
    <p:sldId id="370" r:id="rId96"/>
    <p:sldId id="371" r:id="rId97"/>
    <p:sldId id="372" r:id="rId98"/>
    <p:sldId id="373" r:id="rId99"/>
    <p:sldId id="374" r:id="rId100"/>
    <p:sldId id="375" r:id="rId101"/>
    <p:sldId id="376" r:id="rId102"/>
    <p:sldId id="377" r:id="rId103"/>
    <p:sldId id="379" r:id="rId104"/>
    <p:sldId id="380" r:id="rId105"/>
    <p:sldId id="381" r:id="rId106"/>
    <p:sldId id="382" r:id="rId107"/>
    <p:sldId id="383" r:id="rId108"/>
    <p:sldId id="384" r:id="rId109"/>
    <p:sldId id="385" r:id="rId110"/>
    <p:sldId id="386" r:id="rId111"/>
    <p:sldId id="387" r:id="rId112"/>
    <p:sldId id="388" r:id="rId113"/>
    <p:sldId id="389" r:id="rId114"/>
    <p:sldId id="390" r:id="rId115"/>
    <p:sldId id="391" r:id="rId116"/>
    <p:sldId id="392" r:id="rId117"/>
    <p:sldId id="393" r:id="rId118"/>
    <p:sldId id="394" r:id="rId119"/>
    <p:sldId id="395" r:id="rId120"/>
    <p:sldId id="396" r:id="rId121"/>
    <p:sldId id="397" r:id="rId122"/>
    <p:sldId id="398" r:id="rId123"/>
    <p:sldId id="399" r:id="rId124"/>
    <p:sldId id="401" r:id="rId125"/>
    <p:sldId id="402" r:id="rId126"/>
    <p:sldId id="403" r:id="rId127"/>
    <p:sldId id="404" r:id="rId128"/>
    <p:sldId id="405" r:id="rId129"/>
    <p:sldId id="665" r:id="rId130"/>
    <p:sldId id="666" r:id="rId131"/>
    <p:sldId id="406" r:id="rId132"/>
    <p:sldId id="407" r:id="rId133"/>
    <p:sldId id="408" r:id="rId134"/>
    <p:sldId id="409" r:id="rId135"/>
    <p:sldId id="410" r:id="rId136"/>
    <p:sldId id="667" r:id="rId137"/>
    <p:sldId id="412" r:id="rId138"/>
    <p:sldId id="413" r:id="rId139"/>
    <p:sldId id="414" r:id="rId140"/>
    <p:sldId id="415" r:id="rId141"/>
    <p:sldId id="416" r:id="rId142"/>
    <p:sldId id="417" r:id="rId143"/>
    <p:sldId id="418" r:id="rId144"/>
    <p:sldId id="419" r:id="rId145"/>
    <p:sldId id="420" r:id="rId146"/>
    <p:sldId id="421" r:id="rId147"/>
    <p:sldId id="422" r:id="rId148"/>
    <p:sldId id="423" r:id="rId149"/>
    <p:sldId id="424" r:id="rId150"/>
    <p:sldId id="425" r:id="rId151"/>
    <p:sldId id="426" r:id="rId152"/>
    <p:sldId id="427" r:id="rId153"/>
    <p:sldId id="428" r:id="rId154"/>
    <p:sldId id="429" r:id="rId155"/>
    <p:sldId id="430" r:id="rId156"/>
    <p:sldId id="431" r:id="rId157"/>
    <p:sldId id="432" r:id="rId158"/>
    <p:sldId id="433" r:id="rId159"/>
    <p:sldId id="434" r:id="rId160"/>
    <p:sldId id="435" r:id="rId161"/>
    <p:sldId id="436" r:id="rId162"/>
    <p:sldId id="437" r:id="rId163"/>
    <p:sldId id="438" r:id="rId164"/>
    <p:sldId id="439" r:id="rId165"/>
    <p:sldId id="440" r:id="rId166"/>
    <p:sldId id="441" r:id="rId167"/>
    <p:sldId id="442" r:id="rId168"/>
    <p:sldId id="443" r:id="rId169"/>
    <p:sldId id="444" r:id="rId170"/>
    <p:sldId id="445" r:id="rId171"/>
    <p:sldId id="446" r:id="rId172"/>
    <p:sldId id="447" r:id="rId173"/>
    <p:sldId id="448" r:id="rId174"/>
    <p:sldId id="449" r:id="rId175"/>
    <p:sldId id="668" r:id="rId176"/>
    <p:sldId id="450" r:id="rId177"/>
    <p:sldId id="452" r:id="rId178"/>
    <p:sldId id="453" r:id="rId179"/>
    <p:sldId id="454" r:id="rId180"/>
    <p:sldId id="456" r:id="rId181"/>
    <p:sldId id="457" r:id="rId182"/>
    <p:sldId id="458" r:id="rId183"/>
    <p:sldId id="459" r:id="rId184"/>
    <p:sldId id="460" r:id="rId185"/>
    <p:sldId id="461" r:id="rId186"/>
    <p:sldId id="462" r:id="rId187"/>
    <p:sldId id="463" r:id="rId188"/>
    <p:sldId id="465" r:id="rId189"/>
    <p:sldId id="466" r:id="rId190"/>
    <p:sldId id="467" r:id="rId191"/>
    <p:sldId id="468" r:id="rId192"/>
    <p:sldId id="469" r:id="rId193"/>
    <p:sldId id="470" r:id="rId194"/>
    <p:sldId id="471" r:id="rId195"/>
    <p:sldId id="472" r:id="rId196"/>
    <p:sldId id="473" r:id="rId197"/>
    <p:sldId id="474" r:id="rId198"/>
    <p:sldId id="476" r:id="rId199"/>
    <p:sldId id="477" r:id="rId200"/>
    <p:sldId id="478" r:id="rId201"/>
    <p:sldId id="479" r:id="rId202"/>
    <p:sldId id="480" r:id="rId203"/>
    <p:sldId id="481" r:id="rId204"/>
    <p:sldId id="482" r:id="rId205"/>
    <p:sldId id="483" r:id="rId206"/>
    <p:sldId id="484" r:id="rId207"/>
    <p:sldId id="485" r:id="rId208"/>
    <p:sldId id="486" r:id="rId209"/>
    <p:sldId id="487" r:id="rId210"/>
    <p:sldId id="488" r:id="rId211"/>
    <p:sldId id="489" r:id="rId212"/>
    <p:sldId id="490" r:id="rId213"/>
    <p:sldId id="491" r:id="rId214"/>
    <p:sldId id="492" r:id="rId215"/>
    <p:sldId id="493" r:id="rId216"/>
    <p:sldId id="494" r:id="rId217"/>
    <p:sldId id="495" r:id="rId218"/>
    <p:sldId id="496" r:id="rId219"/>
    <p:sldId id="497" r:id="rId220"/>
    <p:sldId id="498" r:id="rId221"/>
    <p:sldId id="499" r:id="rId222"/>
    <p:sldId id="500" r:id="rId223"/>
    <p:sldId id="503" r:id="rId224"/>
    <p:sldId id="504" r:id="rId225"/>
    <p:sldId id="505" r:id="rId226"/>
    <p:sldId id="506" r:id="rId227"/>
    <p:sldId id="507" r:id="rId228"/>
    <p:sldId id="508" r:id="rId229"/>
    <p:sldId id="509" r:id="rId230"/>
    <p:sldId id="511" r:id="rId231"/>
    <p:sldId id="512" r:id="rId232"/>
    <p:sldId id="514" r:id="rId233"/>
    <p:sldId id="515" r:id="rId234"/>
    <p:sldId id="674" r:id="rId235"/>
    <p:sldId id="516" r:id="rId236"/>
    <p:sldId id="518" r:id="rId237"/>
    <p:sldId id="519" r:id="rId238"/>
    <p:sldId id="520" r:id="rId239"/>
    <p:sldId id="521" r:id="rId240"/>
    <p:sldId id="522" r:id="rId241"/>
    <p:sldId id="523" r:id="rId242"/>
    <p:sldId id="524" r:id="rId243"/>
    <p:sldId id="525" r:id="rId244"/>
    <p:sldId id="526" r:id="rId245"/>
    <p:sldId id="527" r:id="rId246"/>
    <p:sldId id="528" r:id="rId247"/>
    <p:sldId id="529" r:id="rId248"/>
    <p:sldId id="530" r:id="rId249"/>
    <p:sldId id="531" r:id="rId250"/>
    <p:sldId id="532" r:id="rId251"/>
    <p:sldId id="533" r:id="rId252"/>
    <p:sldId id="534" r:id="rId253"/>
    <p:sldId id="535" r:id="rId254"/>
    <p:sldId id="536" r:id="rId255"/>
    <p:sldId id="537" r:id="rId256"/>
    <p:sldId id="538" r:id="rId257"/>
    <p:sldId id="539" r:id="rId258"/>
    <p:sldId id="540" r:id="rId259"/>
    <p:sldId id="541" r:id="rId260"/>
    <p:sldId id="542" r:id="rId261"/>
    <p:sldId id="543" r:id="rId262"/>
    <p:sldId id="544" r:id="rId263"/>
    <p:sldId id="545" r:id="rId264"/>
    <p:sldId id="546" r:id="rId265"/>
    <p:sldId id="547" r:id="rId266"/>
    <p:sldId id="548" r:id="rId267"/>
    <p:sldId id="549" r:id="rId268"/>
    <p:sldId id="550" r:id="rId269"/>
    <p:sldId id="551" r:id="rId270"/>
    <p:sldId id="552" r:id="rId271"/>
    <p:sldId id="553" r:id="rId272"/>
    <p:sldId id="554" r:id="rId273"/>
    <p:sldId id="555" r:id="rId274"/>
    <p:sldId id="556" r:id="rId275"/>
    <p:sldId id="557" r:id="rId276"/>
    <p:sldId id="558" r:id="rId277"/>
    <p:sldId id="559" r:id="rId278"/>
    <p:sldId id="560" r:id="rId279"/>
    <p:sldId id="561" r:id="rId280"/>
    <p:sldId id="562" r:id="rId281"/>
    <p:sldId id="564" r:id="rId282"/>
    <p:sldId id="565" r:id="rId283"/>
    <p:sldId id="673" r:id="rId284"/>
    <p:sldId id="566" r:id="rId285"/>
    <p:sldId id="568" r:id="rId286"/>
    <p:sldId id="569" r:id="rId287"/>
    <p:sldId id="570" r:id="rId288"/>
    <p:sldId id="571" r:id="rId289"/>
    <p:sldId id="573" r:id="rId290"/>
    <p:sldId id="574" r:id="rId291"/>
    <p:sldId id="575" r:id="rId292"/>
    <p:sldId id="576" r:id="rId293"/>
    <p:sldId id="577" r:id="rId294"/>
    <p:sldId id="578" r:id="rId295"/>
    <p:sldId id="579" r:id="rId296"/>
    <p:sldId id="580" r:id="rId297"/>
    <p:sldId id="581" r:id="rId298"/>
    <p:sldId id="582" r:id="rId299"/>
    <p:sldId id="583" r:id="rId300"/>
    <p:sldId id="584" r:id="rId301"/>
    <p:sldId id="586" r:id="rId302"/>
    <p:sldId id="588" r:id="rId303"/>
    <p:sldId id="589" r:id="rId304"/>
    <p:sldId id="590" r:id="rId305"/>
    <p:sldId id="591" r:id="rId306"/>
    <p:sldId id="593" r:id="rId307"/>
    <p:sldId id="594" r:id="rId308"/>
    <p:sldId id="595" r:id="rId309"/>
    <p:sldId id="596" r:id="rId310"/>
    <p:sldId id="597" r:id="rId311"/>
    <p:sldId id="598" r:id="rId312"/>
    <p:sldId id="599" r:id="rId313"/>
    <p:sldId id="600" r:id="rId314"/>
    <p:sldId id="601" r:id="rId315"/>
    <p:sldId id="602" r:id="rId316"/>
    <p:sldId id="603" r:id="rId317"/>
    <p:sldId id="604" r:id="rId318"/>
    <p:sldId id="605" r:id="rId319"/>
    <p:sldId id="606" r:id="rId320"/>
    <p:sldId id="607" r:id="rId321"/>
    <p:sldId id="608" r:id="rId322"/>
    <p:sldId id="609" r:id="rId323"/>
    <p:sldId id="610" r:id="rId324"/>
    <p:sldId id="611" r:id="rId325"/>
    <p:sldId id="612" r:id="rId326"/>
    <p:sldId id="613" r:id="rId327"/>
    <p:sldId id="614" r:id="rId328"/>
    <p:sldId id="615" r:id="rId329"/>
    <p:sldId id="616" r:id="rId330"/>
    <p:sldId id="617" r:id="rId331"/>
    <p:sldId id="618" r:id="rId332"/>
    <p:sldId id="619" r:id="rId333"/>
    <p:sldId id="620" r:id="rId334"/>
    <p:sldId id="621" r:id="rId335"/>
    <p:sldId id="623" r:id="rId336"/>
    <p:sldId id="624" r:id="rId337"/>
    <p:sldId id="625" r:id="rId338"/>
    <p:sldId id="626" r:id="rId339"/>
    <p:sldId id="627" r:id="rId340"/>
    <p:sldId id="628" r:id="rId341"/>
    <p:sldId id="629" r:id="rId342"/>
    <p:sldId id="630" r:id="rId343"/>
    <p:sldId id="631" r:id="rId344"/>
    <p:sldId id="632" r:id="rId345"/>
    <p:sldId id="633" r:id="rId346"/>
    <p:sldId id="634" r:id="rId347"/>
    <p:sldId id="635" r:id="rId348"/>
    <p:sldId id="636" r:id="rId349"/>
    <p:sldId id="637" r:id="rId350"/>
    <p:sldId id="669" r:id="rId351"/>
    <p:sldId id="638" r:id="rId352"/>
    <p:sldId id="639" r:id="rId353"/>
    <p:sldId id="640" r:id="rId354"/>
    <p:sldId id="641" r:id="rId355"/>
    <p:sldId id="642" r:id="rId356"/>
    <p:sldId id="643" r:id="rId357"/>
    <p:sldId id="644" r:id="rId358"/>
    <p:sldId id="670" r:id="rId359"/>
    <p:sldId id="672" r:id="rId360"/>
    <p:sldId id="671" r:id="rId361"/>
    <p:sldId id="645" r:id="rId362"/>
    <p:sldId id="646" r:id="rId363"/>
    <p:sldId id="647" r:id="rId364"/>
    <p:sldId id="648" r:id="rId365"/>
    <p:sldId id="649" r:id="rId366"/>
    <p:sldId id="676" r:id="rId367"/>
    <p:sldId id="677" r:id="rId368"/>
    <p:sldId id="675" r:id="rId369"/>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Verdana"/>
          <a:ea typeface="Verdana"/>
          <a:cs typeface="Verdan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DE6D2"/>
          </a:solidFill>
        </a:fill>
      </a:tcStyle>
    </a:wholeTbl>
    <a:band2H>
      <a:tcTxStyle/>
      <a:tcStyle>
        <a:tcBdr/>
        <a:fill>
          <a:solidFill>
            <a:srgbClr val="F6F3EA"/>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Verdana"/>
          <a:ea typeface="Verdana"/>
          <a:cs typeface="Verdan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3E4EB"/>
          </a:solidFill>
        </a:fill>
      </a:tcStyle>
    </a:wholeTbl>
    <a:band2H>
      <a:tcTxStyle/>
      <a:tcStyle>
        <a:tcBdr/>
        <a:fill>
          <a:solidFill>
            <a:srgbClr val="EAF2F5"/>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Verdana"/>
          <a:ea typeface="Verdana"/>
          <a:cs typeface="Verdan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D6E7"/>
          </a:solidFill>
        </a:fill>
      </a:tcStyle>
    </a:wholeTbl>
    <a:band2H>
      <a:tcTxStyle/>
      <a:tcStyle>
        <a:tcBdr/>
        <a:fill>
          <a:solidFill>
            <a:srgbClr val="F0EBF3"/>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Verdana"/>
          <a:ea typeface="Verdana"/>
          <a:cs typeface="Verdana"/>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Verdana"/>
          <a:ea typeface="Verdana"/>
          <a:cs typeface="Verdan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Verdana"/>
          <a:ea typeface="Verdana"/>
          <a:cs typeface="Verdana"/>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Verdana"/>
          <a:ea typeface="Verdana"/>
          <a:cs typeface="Verdana"/>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Verdana"/>
          <a:ea typeface="Verdana"/>
          <a:cs typeface="Verdan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Verdana"/>
          <a:ea typeface="Verdana"/>
          <a:cs typeface="Verdan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4" d="100"/>
          <a:sy n="114" d="100"/>
        </p:scale>
        <p:origin x="152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slide" Target="slides/slide344.xml"/><Relationship Id="rId366" Type="http://schemas.openxmlformats.org/officeDocument/2006/relationships/slide" Target="slides/slide365.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notesMaster" Target="notesMasters/notesMaster1.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viewProps" Target="viewProps.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theme" Target="theme/theme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tableStyles" Target="tableStyle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xfrm>
            <a:off x="1143000" y="685800"/>
            <a:ext cx="4572000" cy="3429000"/>
          </a:xfrm>
          <a:prstGeom prst="rect">
            <a:avLst/>
          </a:prstGeom>
        </p:spPr>
        <p:txBody>
          <a:bodyPr/>
          <a:lstStyle/>
          <a:p>
            <a:endParaRPr/>
          </a:p>
        </p:txBody>
      </p:sp>
      <p:sp>
        <p:nvSpPr>
          <p:cNvPr id="91" name="Shape 9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dirty="0"/>
              <a:t> </a:t>
            </a:r>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noProof="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422030" y="1371600"/>
            <a:ext cx="8229601" cy="1828800"/>
          </a:xfrm>
          <a:prstGeom prst="rect">
            <a:avLst/>
          </a:prstGeom>
        </p:spPr>
        <p:txBody>
          <a:bodyPr lIns="0" tIns="0" rIns="0" bIns="0" anchor="b"/>
          <a:lstStyle>
            <a:lvl1pPr>
              <a:defRPr sz="4800" cap="all">
                <a:effectLst>
                  <a:outerShdw blurRad="127000" dist="200000" dir="2700000" rotWithShape="0">
                    <a:srgbClr val="000000">
                      <a:alpha val="30000"/>
                    </a:srgbClr>
                  </a:outerShdw>
                </a:effectLst>
              </a:defRPr>
            </a:lvl1pPr>
          </a:lstStyle>
          <a:p>
            <a:r>
              <a:t>Текст заголовка</a:t>
            </a:r>
          </a:p>
        </p:txBody>
      </p:sp>
      <p:sp>
        <p:nvSpPr>
          <p:cNvPr id="12" name="Уровень текста 1…"/>
          <p:cNvSpPr txBox="1">
            <a:spLocks noGrp="1"/>
          </p:cNvSpPr>
          <p:nvPr>
            <p:ph type="body" sz="quarter" idx="1"/>
          </p:nvPr>
        </p:nvSpPr>
        <p:spPr>
          <a:xfrm>
            <a:off x="1371600" y="3331698"/>
            <a:ext cx="6400800" cy="1752601"/>
          </a:xfrm>
          <a:prstGeom prst="rect">
            <a:avLst/>
          </a:prstGeom>
        </p:spPr>
        <p:txBody>
          <a:bodyPr/>
          <a:lstStyle>
            <a:lvl1pPr marL="0" indent="0" algn="ctr">
              <a:buClrTx/>
              <a:buSzTx/>
              <a:buNone/>
            </a:lvl1pPr>
            <a:lvl2pPr marL="0" indent="457200" algn="ctr">
              <a:buClrTx/>
              <a:buSzTx/>
              <a:buNone/>
            </a:lvl2pPr>
            <a:lvl3pPr marL="0" indent="914400" algn="ctr">
              <a:buClrTx/>
              <a:buSzTx/>
              <a:buNone/>
            </a:lvl3pPr>
            <a:lvl4pPr marL="0" indent="1371600" algn="ctr">
              <a:buClrTx/>
              <a:buSzTx/>
              <a:buNone/>
            </a:lvl4pPr>
            <a:lvl5pPr marL="0" indent="1828800" algn="ctr">
              <a:buClrTx/>
              <a:buSzTx/>
              <a:buNone/>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и объект">
    <p:spTree>
      <p:nvGrpSpPr>
        <p:cNvPr id="1" name=""/>
        <p:cNvGrpSpPr/>
        <p:nvPr/>
      </p:nvGrpSpPr>
      <p:grpSpPr>
        <a:xfrm>
          <a:off x="0" y="0"/>
          <a:ext cx="0" cy="0"/>
          <a:chOff x="0" y="0"/>
          <a:chExt cx="0" cy="0"/>
        </a:xfrm>
      </p:grpSpPr>
      <p:sp>
        <p:nvSpPr>
          <p:cNvPr id="20" name="Текст заголовка"/>
          <p:cNvSpPr txBox="1">
            <a:spLocks noGrp="1"/>
          </p:cNvSpPr>
          <p:nvPr>
            <p:ph type="title"/>
          </p:nvPr>
        </p:nvSpPr>
        <p:spPr>
          <a:prstGeom prst="rect">
            <a:avLst/>
          </a:prstGeom>
        </p:spPr>
        <p:txBody>
          <a:bodyPr/>
          <a:lstStyle/>
          <a:p>
            <a:r>
              <a:t>Текст заголовка</a:t>
            </a:r>
          </a:p>
        </p:txBody>
      </p:sp>
      <p:sp>
        <p:nvSpPr>
          <p:cNvPr id="21"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раздела">
    <p:spTree>
      <p:nvGrpSpPr>
        <p:cNvPr id="1" name=""/>
        <p:cNvGrpSpPr/>
        <p:nvPr/>
      </p:nvGrpSpPr>
      <p:grpSpPr>
        <a:xfrm>
          <a:off x="0" y="0"/>
          <a:ext cx="0" cy="0"/>
          <a:chOff x="0" y="0"/>
          <a:chExt cx="0" cy="0"/>
        </a:xfrm>
      </p:grpSpPr>
      <p:sp>
        <p:nvSpPr>
          <p:cNvPr id="29" name="Текст заголовка"/>
          <p:cNvSpPr txBox="1">
            <a:spLocks noGrp="1"/>
          </p:cNvSpPr>
          <p:nvPr>
            <p:ph type="title"/>
          </p:nvPr>
        </p:nvSpPr>
        <p:spPr>
          <a:xfrm>
            <a:off x="1600200" y="609600"/>
            <a:ext cx="7086600" cy="1828800"/>
          </a:xfrm>
          <a:prstGeom prst="rect">
            <a:avLst/>
          </a:prstGeom>
        </p:spPr>
        <p:txBody>
          <a:bodyPr lIns="0" tIns="0" rIns="0" bIns="0" anchor="b"/>
          <a:lstStyle>
            <a:lvl1pPr algn="l">
              <a:defRPr sz="4800">
                <a:solidFill>
                  <a:srgbClr val="DCC678"/>
                </a:solidFill>
              </a:defRPr>
            </a:lvl1pPr>
          </a:lstStyle>
          <a:p>
            <a:r>
              <a:t>Текст заголовка</a:t>
            </a:r>
          </a:p>
        </p:txBody>
      </p:sp>
      <p:sp>
        <p:nvSpPr>
          <p:cNvPr id="30" name="Уровень текста 1…"/>
          <p:cNvSpPr txBox="1">
            <a:spLocks noGrp="1"/>
          </p:cNvSpPr>
          <p:nvPr>
            <p:ph type="body" sz="quarter" idx="1"/>
          </p:nvPr>
        </p:nvSpPr>
        <p:spPr>
          <a:xfrm>
            <a:off x="1600200" y="2507786"/>
            <a:ext cx="7086600" cy="1509713"/>
          </a:xfrm>
          <a:prstGeom prst="rect">
            <a:avLst/>
          </a:prstGeom>
        </p:spPr>
        <p:txBody>
          <a:bodyPr/>
          <a:lstStyle>
            <a:lvl1pPr marL="0" indent="73152">
              <a:spcBef>
                <a:spcPts val="400"/>
              </a:spcBef>
              <a:buClrTx/>
              <a:buSzTx/>
              <a:buNone/>
              <a:defRPr sz="2000"/>
            </a:lvl1pPr>
            <a:lvl2pPr marL="0" indent="585216">
              <a:spcBef>
                <a:spcPts val="400"/>
              </a:spcBef>
              <a:buClrTx/>
              <a:buSzTx/>
              <a:buNone/>
              <a:defRPr sz="2000"/>
            </a:lvl2pPr>
            <a:lvl3pPr marL="0" indent="905255">
              <a:spcBef>
                <a:spcPts val="400"/>
              </a:spcBef>
              <a:buClrTx/>
              <a:buSzTx/>
              <a:buNone/>
              <a:defRPr sz="2000"/>
            </a:lvl3pPr>
            <a:lvl4pPr marL="0" indent="1170431">
              <a:spcBef>
                <a:spcPts val="400"/>
              </a:spcBef>
              <a:buClrTx/>
              <a:buSzTx/>
              <a:buNone/>
              <a:defRPr sz="2000"/>
            </a:lvl4pPr>
            <a:lvl5pPr marL="0" indent="1362455">
              <a:spcBef>
                <a:spcPts val="400"/>
              </a:spcBef>
              <a:buClrTx/>
              <a:buSzTx/>
              <a:buNone/>
              <a:defRPr sz="20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Два объекта">
    <p:spTree>
      <p:nvGrpSpPr>
        <p:cNvPr id="1" name=""/>
        <p:cNvGrpSpPr/>
        <p:nvPr/>
      </p:nvGrpSpPr>
      <p:grpSpPr>
        <a:xfrm>
          <a:off x="0" y="0"/>
          <a:ext cx="0" cy="0"/>
          <a:chOff x="0" y="0"/>
          <a:chExt cx="0" cy="0"/>
        </a:xfrm>
      </p:grpSpPr>
      <p:sp>
        <p:nvSpPr>
          <p:cNvPr id="38" name="Текст заголовка"/>
          <p:cNvSpPr txBox="1">
            <a:spLocks noGrp="1"/>
          </p:cNvSpPr>
          <p:nvPr>
            <p:ph type="title"/>
          </p:nvPr>
        </p:nvSpPr>
        <p:spPr>
          <a:prstGeom prst="rect">
            <a:avLst/>
          </a:prstGeom>
        </p:spPr>
        <p:txBody>
          <a:bodyPr/>
          <a:lstStyle/>
          <a:p>
            <a:r>
              <a:t>Текст заголовка</a:t>
            </a:r>
          </a:p>
        </p:txBody>
      </p:sp>
      <p:sp>
        <p:nvSpPr>
          <p:cNvPr id="39" name="Уровень текста 1…"/>
          <p:cNvSpPr txBox="1">
            <a:spLocks noGrp="1"/>
          </p:cNvSpPr>
          <p:nvPr>
            <p:ph type="body" sz="half" idx="1"/>
          </p:nvPr>
        </p:nvSpPr>
        <p:spPr>
          <a:xfrm>
            <a:off x="457200" y="1600200"/>
            <a:ext cx="4038600" cy="4525963"/>
          </a:xfrm>
          <a:prstGeom prst="rect">
            <a:avLst/>
          </a:prstGeom>
        </p:spPr>
        <p:txBody>
          <a:bodyPr/>
          <a:lstStyle>
            <a:lvl1pPr>
              <a:defRPr sz="2600"/>
            </a:lvl1pPr>
            <a:lvl2pPr marL="892302" indent="-307086">
              <a:defRPr sz="2600"/>
            </a:lvl2pPr>
            <a:lvl3pPr marL="1202436" indent="-297180">
              <a:defRPr sz="2600"/>
            </a:lvl3pPr>
            <a:lvl4pPr marL="1434591" indent="-264160">
              <a:defRPr sz="2600"/>
            </a:lvl4pPr>
            <a:lvl5pPr marL="1626616" indent="-264160">
              <a:defRPr sz="26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Сравнение">
    <p:spTree>
      <p:nvGrpSpPr>
        <p:cNvPr id="1" name=""/>
        <p:cNvGrpSpPr/>
        <p:nvPr/>
      </p:nvGrpSpPr>
      <p:grpSpPr>
        <a:xfrm>
          <a:off x="0" y="0"/>
          <a:ext cx="0" cy="0"/>
          <a:chOff x="0" y="0"/>
          <a:chExt cx="0" cy="0"/>
        </a:xfrm>
      </p:grpSpPr>
      <p:sp>
        <p:nvSpPr>
          <p:cNvPr id="47" name="Текст заголовка"/>
          <p:cNvSpPr txBox="1">
            <a:spLocks noGrp="1"/>
          </p:cNvSpPr>
          <p:nvPr>
            <p:ph type="title"/>
          </p:nvPr>
        </p:nvSpPr>
        <p:spPr>
          <a:xfrm>
            <a:off x="457200" y="273050"/>
            <a:ext cx="8229600" cy="1143000"/>
          </a:xfrm>
          <a:prstGeom prst="rect">
            <a:avLst/>
          </a:prstGeom>
        </p:spPr>
        <p:txBody>
          <a:bodyPr/>
          <a:lstStyle/>
          <a:p>
            <a:r>
              <a:t>Текст заголовка</a:t>
            </a:r>
          </a:p>
        </p:txBody>
      </p:sp>
      <p:sp>
        <p:nvSpPr>
          <p:cNvPr id="48" name="Уровень текста 1…"/>
          <p:cNvSpPr txBox="1">
            <a:spLocks noGrp="1"/>
          </p:cNvSpPr>
          <p:nvPr>
            <p:ph type="body" sz="quarter" idx="1"/>
          </p:nvPr>
        </p:nvSpPr>
        <p:spPr>
          <a:xfrm>
            <a:off x="457200" y="1535112"/>
            <a:ext cx="4040188" cy="750888"/>
          </a:xfrm>
          <a:prstGeom prst="rect">
            <a:avLst/>
          </a:prstGeom>
        </p:spPr>
        <p:txBody>
          <a:bodyPr anchor="ctr"/>
          <a:lstStyle>
            <a:lvl1pPr marL="0" indent="0">
              <a:spcBef>
                <a:spcPts val="500"/>
              </a:spcBef>
              <a:buClrTx/>
              <a:buSzTx/>
              <a:buNone/>
              <a:defRPr sz="2400" cap="all"/>
            </a:lvl1pPr>
            <a:lvl2pPr marL="0" indent="585216">
              <a:spcBef>
                <a:spcPts val="500"/>
              </a:spcBef>
              <a:buClrTx/>
              <a:buSzTx/>
              <a:buNone/>
              <a:defRPr sz="2400" cap="all"/>
            </a:lvl2pPr>
            <a:lvl3pPr marL="0" indent="905255">
              <a:spcBef>
                <a:spcPts val="500"/>
              </a:spcBef>
              <a:buClrTx/>
              <a:buSzTx/>
              <a:buNone/>
              <a:defRPr sz="2400" cap="all"/>
            </a:lvl3pPr>
            <a:lvl4pPr marL="0" indent="1170431">
              <a:spcBef>
                <a:spcPts val="500"/>
              </a:spcBef>
              <a:buClrTx/>
              <a:buSzTx/>
              <a:buNone/>
              <a:defRPr sz="2400" cap="all"/>
            </a:lvl4pPr>
            <a:lvl5pPr marL="0" indent="1362455">
              <a:spcBef>
                <a:spcPts val="500"/>
              </a:spcBef>
              <a:buClrTx/>
              <a:buSzTx/>
              <a:buNone/>
              <a:defRPr sz="2400" cap="all"/>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9" name="Текст 3"/>
          <p:cNvSpPr>
            <a:spLocks noGrp="1"/>
          </p:cNvSpPr>
          <p:nvPr>
            <p:ph type="body" sz="quarter" idx="21"/>
          </p:nvPr>
        </p:nvSpPr>
        <p:spPr>
          <a:xfrm>
            <a:off x="4645025" y="1535112"/>
            <a:ext cx="4041775" cy="750888"/>
          </a:xfrm>
          <a:prstGeom prst="rect">
            <a:avLst/>
          </a:prstGeom>
        </p:spPr>
        <p:txBody>
          <a:bodyPr anchor="ctr"/>
          <a:lstStyle/>
          <a:p>
            <a:pPr marL="0" indent="0">
              <a:spcBef>
                <a:spcPts val="500"/>
              </a:spcBef>
              <a:buClrTx/>
              <a:buSzTx/>
              <a:buNone/>
              <a:defRPr sz="2400" cap="all"/>
            </a:pPr>
            <a:endParaRPr/>
          </a:p>
        </p:txBody>
      </p:sp>
      <p:sp>
        <p:nvSpPr>
          <p:cNvPr id="50"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Только заголовок">
    <p:spTree>
      <p:nvGrpSpPr>
        <p:cNvPr id="1" name=""/>
        <p:cNvGrpSpPr/>
        <p:nvPr/>
      </p:nvGrpSpPr>
      <p:grpSpPr>
        <a:xfrm>
          <a:off x="0" y="0"/>
          <a:ext cx="0" cy="0"/>
          <a:chOff x="0" y="0"/>
          <a:chExt cx="0" cy="0"/>
        </a:xfrm>
      </p:grpSpPr>
      <p:sp>
        <p:nvSpPr>
          <p:cNvPr id="57" name="Текст заголовка"/>
          <p:cNvSpPr txBox="1">
            <a:spLocks noGrp="1"/>
          </p:cNvSpPr>
          <p:nvPr>
            <p:ph type="title"/>
          </p:nvPr>
        </p:nvSpPr>
        <p:spPr>
          <a:prstGeom prst="rect">
            <a:avLst/>
          </a:prstGeom>
        </p:spPr>
        <p:txBody>
          <a:bodyPr/>
          <a:lstStyle/>
          <a:p>
            <a:r>
              <a:t>Текст заголовка</a:t>
            </a:r>
          </a:p>
        </p:txBody>
      </p:sp>
      <p:sp>
        <p:nvSpPr>
          <p:cNvPr id="58"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Пустой слайд">
    <p:spTree>
      <p:nvGrpSpPr>
        <p:cNvPr id="1" name=""/>
        <p:cNvGrpSpPr/>
        <p:nvPr/>
      </p:nvGrpSpPr>
      <p:grpSpPr>
        <a:xfrm>
          <a:off x="0" y="0"/>
          <a:ext cx="0" cy="0"/>
          <a:chOff x="0" y="0"/>
          <a:chExt cx="0" cy="0"/>
        </a:xfrm>
      </p:grpSpPr>
      <p:sp>
        <p:nvSpPr>
          <p:cNvPr id="65"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Объект с подписью">
    <p:spTree>
      <p:nvGrpSpPr>
        <p:cNvPr id="1" name=""/>
        <p:cNvGrpSpPr/>
        <p:nvPr/>
      </p:nvGrpSpPr>
      <p:grpSpPr>
        <a:xfrm>
          <a:off x="0" y="0"/>
          <a:ext cx="0" cy="0"/>
          <a:chOff x="0" y="0"/>
          <a:chExt cx="0" cy="0"/>
        </a:xfrm>
      </p:grpSpPr>
      <p:sp>
        <p:nvSpPr>
          <p:cNvPr id="72" name="Текст заголовка"/>
          <p:cNvSpPr txBox="1">
            <a:spLocks noGrp="1"/>
          </p:cNvSpPr>
          <p:nvPr>
            <p:ph type="title"/>
          </p:nvPr>
        </p:nvSpPr>
        <p:spPr>
          <a:xfrm>
            <a:off x="457200" y="273050"/>
            <a:ext cx="3008314" cy="1162050"/>
          </a:xfrm>
          <a:prstGeom prst="rect">
            <a:avLst/>
          </a:prstGeom>
        </p:spPr>
        <p:txBody>
          <a:bodyPr anchor="b"/>
          <a:lstStyle>
            <a:lvl1pPr algn="l">
              <a:defRPr sz="2200" b="0">
                <a:solidFill>
                  <a:srgbClr val="F4DB8A"/>
                </a:solidFill>
              </a:defRPr>
            </a:lvl1pPr>
          </a:lstStyle>
          <a:p>
            <a:r>
              <a:t>Текст заголовка</a:t>
            </a:r>
          </a:p>
        </p:txBody>
      </p:sp>
      <p:sp>
        <p:nvSpPr>
          <p:cNvPr id="73" name="Уровень текста 1…"/>
          <p:cNvSpPr txBox="1">
            <a:spLocks noGrp="1"/>
          </p:cNvSpPr>
          <p:nvPr>
            <p:ph type="body" sz="half" idx="1"/>
          </p:nvPr>
        </p:nvSpPr>
        <p:spPr>
          <a:xfrm>
            <a:off x="457200" y="1524000"/>
            <a:ext cx="3008314" cy="4602163"/>
          </a:xfrm>
          <a:prstGeom prst="rect">
            <a:avLst/>
          </a:prstGeom>
        </p:spPr>
        <p:txBody>
          <a:bodyPr/>
          <a:lstStyle>
            <a:lvl1pPr marL="0" indent="0">
              <a:spcBef>
                <a:spcPts val="300"/>
              </a:spcBef>
              <a:buClrTx/>
              <a:buSzTx/>
              <a:buNone/>
              <a:defRPr sz="1400"/>
            </a:lvl1pPr>
            <a:lvl2pPr marL="0" indent="585216">
              <a:spcBef>
                <a:spcPts val="300"/>
              </a:spcBef>
              <a:buClrTx/>
              <a:buSzTx/>
              <a:buNone/>
              <a:defRPr sz="1400"/>
            </a:lvl2pPr>
            <a:lvl3pPr marL="0" indent="905255">
              <a:spcBef>
                <a:spcPts val="300"/>
              </a:spcBef>
              <a:buClrTx/>
              <a:buSzTx/>
              <a:buNone/>
              <a:defRPr sz="1400"/>
            </a:lvl3pPr>
            <a:lvl4pPr marL="0" indent="1170431">
              <a:spcBef>
                <a:spcPts val="300"/>
              </a:spcBef>
              <a:buClrTx/>
              <a:buSzTx/>
              <a:buNone/>
              <a:defRPr sz="1400"/>
            </a:lvl4pPr>
            <a:lvl5pPr marL="0" indent="1362455">
              <a:spcBef>
                <a:spcPts val="300"/>
              </a:spcBef>
              <a:buClrTx/>
              <a:buSzTx/>
              <a:buNone/>
              <a:defRPr sz="1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4"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Рисунок с подписью">
    <p:spTree>
      <p:nvGrpSpPr>
        <p:cNvPr id="1" name=""/>
        <p:cNvGrpSpPr/>
        <p:nvPr/>
      </p:nvGrpSpPr>
      <p:grpSpPr>
        <a:xfrm>
          <a:off x="0" y="0"/>
          <a:ext cx="0" cy="0"/>
          <a:chOff x="0" y="0"/>
          <a:chExt cx="0" cy="0"/>
        </a:xfrm>
      </p:grpSpPr>
      <p:sp>
        <p:nvSpPr>
          <p:cNvPr id="81" name="Текст заголовка"/>
          <p:cNvSpPr txBox="1">
            <a:spLocks noGrp="1"/>
          </p:cNvSpPr>
          <p:nvPr>
            <p:ph type="title"/>
          </p:nvPr>
        </p:nvSpPr>
        <p:spPr>
          <a:xfrm>
            <a:off x="1828800" y="609600"/>
            <a:ext cx="5486400" cy="522288"/>
          </a:xfrm>
          <a:prstGeom prst="rect">
            <a:avLst/>
          </a:prstGeom>
        </p:spPr>
        <p:txBody>
          <a:bodyPr lIns="0" tIns="0" rIns="0" bIns="0" anchor="b"/>
          <a:lstStyle>
            <a:lvl1pPr>
              <a:defRPr sz="2000"/>
            </a:lvl1pPr>
          </a:lstStyle>
          <a:p>
            <a:r>
              <a:t>Текст заголовка</a:t>
            </a:r>
          </a:p>
        </p:txBody>
      </p:sp>
      <p:sp>
        <p:nvSpPr>
          <p:cNvPr id="82" name="Рисунок 2"/>
          <p:cNvSpPr>
            <a:spLocks noGrp="1"/>
          </p:cNvSpPr>
          <p:nvPr>
            <p:ph type="pic" sz="half" idx="21"/>
          </p:nvPr>
        </p:nvSpPr>
        <p:spPr>
          <a:xfrm>
            <a:off x="1828800" y="1831975"/>
            <a:ext cx="5486400" cy="3962400"/>
          </a:xfrm>
          <a:prstGeom prst="rect">
            <a:avLst/>
          </a:prstGeom>
          <a:ln w="44450" cap="sq">
            <a:solidFill>
              <a:srgbClr val="FFFFFF"/>
            </a:solidFill>
            <a:miter lim="800000"/>
          </a:ln>
          <a:effectLst>
            <a:outerShdw blurRad="190500" dist="228600" dir="2700000" rotWithShape="0">
              <a:srgbClr val="000000">
                <a:alpha val="25000"/>
              </a:srgbClr>
            </a:outerShdw>
          </a:effectLst>
        </p:spPr>
        <p:txBody>
          <a:bodyPr lIns="91439" rIns="91439">
            <a:noAutofit/>
          </a:bodyPr>
          <a:lstStyle/>
          <a:p>
            <a:endParaRPr/>
          </a:p>
        </p:txBody>
      </p:sp>
      <p:sp>
        <p:nvSpPr>
          <p:cNvPr id="83" name="Уровень текста 1…"/>
          <p:cNvSpPr txBox="1">
            <a:spLocks noGrp="1"/>
          </p:cNvSpPr>
          <p:nvPr>
            <p:ph type="body" sz="quarter" idx="1"/>
          </p:nvPr>
        </p:nvSpPr>
        <p:spPr>
          <a:xfrm>
            <a:off x="1828800" y="1166787"/>
            <a:ext cx="5486400" cy="530352"/>
          </a:xfrm>
          <a:prstGeom prst="rect">
            <a:avLst/>
          </a:prstGeom>
        </p:spPr>
        <p:txBody>
          <a:bodyPr/>
          <a:lstStyle>
            <a:lvl1pPr marL="0" indent="0" algn="ctr">
              <a:spcBef>
                <a:spcPts val="300"/>
              </a:spcBef>
              <a:buClrTx/>
              <a:buSzTx/>
              <a:buNone/>
              <a:defRPr sz="1400"/>
            </a:lvl1pPr>
            <a:lvl2pPr algn="ctr">
              <a:spcBef>
                <a:spcPts val="300"/>
              </a:spcBef>
              <a:buClrTx/>
              <a:defRPr sz="1400"/>
            </a:lvl2pPr>
            <a:lvl3pPr marL="1225295" indent="-320039" algn="ctr">
              <a:spcBef>
                <a:spcPts val="300"/>
              </a:spcBef>
              <a:buClrTx/>
              <a:defRPr sz="1400"/>
            </a:lvl3pPr>
            <a:lvl4pPr marL="1454911" indent="-284480" algn="ctr">
              <a:spcBef>
                <a:spcPts val="300"/>
              </a:spcBef>
              <a:buClrTx/>
              <a:defRPr sz="1400"/>
            </a:lvl4pPr>
            <a:lvl5pPr marL="1646935" indent="-284479" algn="ctr">
              <a:spcBef>
                <a:spcPts val="300"/>
              </a:spcBef>
              <a:buClrTx/>
              <a:defRPr sz="1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4"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cstate="print"/>
          <a:srcRect/>
          <a:stretch>
            <a:fillRect/>
          </a:stretch>
        </a:blip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Текст заголовка</a:t>
            </a:r>
          </a:p>
        </p:txBody>
      </p:sp>
      <p:sp>
        <p:nvSpPr>
          <p:cNvPr id="3" name="Уровень текста 1…"/>
          <p:cNvSpPr txBox="1">
            <a:spLocks noGrp="1"/>
          </p:cNvSpPr>
          <p:nvPr>
            <p:ph type="body" idx="1"/>
          </p:nvPr>
        </p:nvSpPr>
        <p:spPr>
          <a:xfrm>
            <a:off x="457200" y="1600200"/>
            <a:ext cx="8229600" cy="47091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8480325" y="6591299"/>
            <a:ext cx="206476" cy="190501"/>
          </a:xfrm>
          <a:prstGeom prst="rect">
            <a:avLst/>
          </a:prstGeom>
          <a:ln w="12700">
            <a:miter lim="400000"/>
          </a:ln>
        </p:spPr>
        <p:txBody>
          <a:bodyPr wrap="none" lIns="0" tIns="0" rIns="0" bIns="0" anchor="b">
            <a:spAutoFit/>
          </a:bodyPr>
          <a:lstStyle>
            <a:lvl1pPr algn="r">
              <a:defRPr sz="1200">
                <a:solidFill>
                  <a:srgbClr val="BABABA"/>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uFillTx/>
          <a:latin typeface="Verdana"/>
          <a:ea typeface="Verdana"/>
          <a:cs typeface="Verdana"/>
          <a:sym typeface="Verdana"/>
        </a:defRPr>
      </a:lvl9pPr>
    </p:titleStyle>
    <p:bodyStyle>
      <a:lvl1pPr marL="548640" marR="0" indent="-411480" algn="l" defTabSz="914400" rtl="0" latinLnBrk="0">
        <a:lnSpc>
          <a:spcPct val="100000"/>
        </a:lnSpc>
        <a:spcBef>
          <a:spcPts val="600"/>
        </a:spcBef>
        <a:spcAft>
          <a:spcPts val="0"/>
        </a:spcAft>
        <a:buClr>
          <a:srgbClr val="F9F9F9"/>
        </a:buClr>
        <a:buSzPct val="65000"/>
        <a:buFontTx/>
        <a:buChar char=""/>
        <a:tabLst/>
        <a:defRPr sz="2800" b="0" i="0" u="none" strike="noStrike" cap="none" spc="0" baseline="0">
          <a:solidFill>
            <a:srgbClr val="FFFFFF"/>
          </a:solidFill>
          <a:uFillTx/>
          <a:latin typeface="Verdana"/>
          <a:ea typeface="Verdana"/>
          <a:cs typeface="Verdana"/>
          <a:sym typeface="Verdana"/>
        </a:defRPr>
      </a:lvl1pPr>
      <a:lvl2pPr marL="915924" marR="0" indent="-330708" algn="l" defTabSz="914400" rtl="0" latinLnBrk="0">
        <a:lnSpc>
          <a:spcPct val="100000"/>
        </a:lnSpc>
        <a:spcBef>
          <a:spcPts val="600"/>
        </a:spcBef>
        <a:spcAft>
          <a:spcPts val="0"/>
        </a:spcAft>
        <a:buClr>
          <a:srgbClr val="F9F9F9"/>
        </a:buClr>
        <a:buSzPct val="80000"/>
        <a:buFontTx/>
        <a:buChar char="◼"/>
        <a:tabLst/>
        <a:defRPr sz="2800" b="0" i="0" u="none" strike="noStrike" cap="none" spc="0" baseline="0">
          <a:solidFill>
            <a:srgbClr val="FFFFFF"/>
          </a:solidFill>
          <a:uFillTx/>
          <a:latin typeface="Verdana"/>
          <a:ea typeface="Verdana"/>
          <a:cs typeface="Verdana"/>
          <a:sym typeface="Verdana"/>
        </a:defRPr>
      </a:lvl2pPr>
      <a:lvl3pPr marL="1196201" marR="0" indent="-290945" algn="l" defTabSz="914400" rtl="0" latinLnBrk="0">
        <a:lnSpc>
          <a:spcPct val="100000"/>
        </a:lnSpc>
        <a:spcBef>
          <a:spcPts val="600"/>
        </a:spcBef>
        <a:spcAft>
          <a:spcPts val="0"/>
        </a:spcAft>
        <a:buClr>
          <a:srgbClr val="F9F9F9"/>
        </a:buClr>
        <a:buSzPct val="95000"/>
        <a:buFontTx/>
        <a:buChar char="▫"/>
        <a:tabLst/>
        <a:defRPr sz="2800" b="0" i="0" u="none" strike="noStrike" cap="none" spc="0" baseline="0">
          <a:solidFill>
            <a:srgbClr val="FFFFFF"/>
          </a:solidFill>
          <a:uFillTx/>
          <a:latin typeface="Verdana"/>
          <a:ea typeface="Verdana"/>
          <a:cs typeface="Verdana"/>
          <a:sym typeface="Verdana"/>
        </a:defRPr>
      </a:lvl3pPr>
      <a:lvl4pPr marL="1426463" marR="0" indent="-256032" algn="l" defTabSz="914400" rtl="0" latinLnBrk="0">
        <a:lnSpc>
          <a:spcPct val="100000"/>
        </a:lnSpc>
        <a:spcBef>
          <a:spcPts val="600"/>
        </a:spcBef>
        <a:spcAft>
          <a:spcPts val="0"/>
        </a:spcAft>
        <a:buClr>
          <a:srgbClr val="F9F9F9"/>
        </a:buClr>
        <a:buSzPct val="100000"/>
        <a:buFontTx/>
        <a:buChar char=""/>
        <a:tabLst/>
        <a:defRPr sz="2800" b="0" i="0" u="none" strike="noStrike" cap="none" spc="0" baseline="0">
          <a:solidFill>
            <a:srgbClr val="FFFFFF"/>
          </a:solidFill>
          <a:uFillTx/>
          <a:latin typeface="Verdana"/>
          <a:ea typeface="Verdana"/>
          <a:cs typeface="Verdana"/>
          <a:sym typeface="Verdana"/>
        </a:defRPr>
      </a:lvl4pPr>
      <a:lvl5pPr marL="1618488" marR="0" indent="-256032" algn="l" defTabSz="914400" rtl="0" latinLnBrk="0">
        <a:lnSpc>
          <a:spcPct val="100000"/>
        </a:lnSpc>
        <a:spcBef>
          <a:spcPts val="600"/>
        </a:spcBef>
        <a:spcAft>
          <a:spcPts val="0"/>
        </a:spcAft>
        <a:buClr>
          <a:srgbClr val="F9F9F9"/>
        </a:buClr>
        <a:buSzPct val="100000"/>
        <a:buFontTx/>
        <a:buChar char="◾"/>
        <a:tabLst/>
        <a:defRPr sz="2800" b="0" i="0" u="none" strike="noStrike" cap="none" spc="0" baseline="0">
          <a:solidFill>
            <a:srgbClr val="FFFFFF"/>
          </a:solidFill>
          <a:uFillTx/>
          <a:latin typeface="Verdana"/>
          <a:ea typeface="Verdana"/>
          <a:cs typeface="Verdana"/>
          <a:sym typeface="Verdana"/>
        </a:defRPr>
      </a:lvl5pPr>
      <a:lvl6pPr marL="1866392" marR="0" indent="-284480" algn="l" defTabSz="914400" rtl="0" latinLnBrk="0">
        <a:lnSpc>
          <a:spcPct val="100000"/>
        </a:lnSpc>
        <a:spcBef>
          <a:spcPts val="600"/>
        </a:spcBef>
        <a:spcAft>
          <a:spcPts val="0"/>
        </a:spcAft>
        <a:buClr>
          <a:srgbClr val="F9F9F9"/>
        </a:buClr>
        <a:buSzPct val="100000"/>
        <a:buFontTx/>
        <a:buChar char=""/>
        <a:tabLst/>
        <a:defRPr sz="2800" b="0" i="0" u="none" strike="noStrike" cap="none" spc="0" baseline="0">
          <a:solidFill>
            <a:srgbClr val="FFFFFF"/>
          </a:solidFill>
          <a:uFillTx/>
          <a:latin typeface="Verdana"/>
          <a:ea typeface="Verdana"/>
          <a:cs typeface="Verdana"/>
          <a:sym typeface="Verdana"/>
        </a:defRPr>
      </a:lvl6pPr>
      <a:lvl7pPr marL="2103120" marR="0" indent="-320039" algn="l" defTabSz="914400" rtl="0" latinLnBrk="0">
        <a:lnSpc>
          <a:spcPct val="100000"/>
        </a:lnSpc>
        <a:spcBef>
          <a:spcPts val="600"/>
        </a:spcBef>
        <a:spcAft>
          <a:spcPts val="0"/>
        </a:spcAft>
        <a:buClr>
          <a:srgbClr val="F9F9F9"/>
        </a:buClr>
        <a:buSzPct val="100000"/>
        <a:buFontTx/>
        <a:buChar char="●"/>
        <a:tabLst/>
        <a:defRPr sz="2800" b="0" i="0" u="none" strike="noStrike" cap="none" spc="0" baseline="0">
          <a:solidFill>
            <a:srgbClr val="FFFFFF"/>
          </a:solidFill>
          <a:uFillTx/>
          <a:latin typeface="Verdana"/>
          <a:ea typeface="Verdana"/>
          <a:cs typeface="Verdana"/>
          <a:sym typeface="Verdana"/>
        </a:defRPr>
      </a:lvl7pPr>
      <a:lvl8pPr marL="2350007" marR="0" indent="-365759" algn="l" defTabSz="914400" rtl="0" latinLnBrk="0">
        <a:lnSpc>
          <a:spcPct val="100000"/>
        </a:lnSpc>
        <a:spcBef>
          <a:spcPts val="600"/>
        </a:spcBef>
        <a:spcAft>
          <a:spcPts val="0"/>
        </a:spcAft>
        <a:buClr>
          <a:srgbClr val="F9F9F9"/>
        </a:buClr>
        <a:buSzPct val="100000"/>
        <a:buFontTx/>
        <a:buChar char="●"/>
        <a:tabLst/>
        <a:defRPr sz="2800" b="0" i="0" u="none" strike="noStrike" cap="none" spc="0" baseline="0">
          <a:solidFill>
            <a:srgbClr val="FFFFFF"/>
          </a:solidFill>
          <a:uFillTx/>
          <a:latin typeface="Verdana"/>
          <a:ea typeface="Verdana"/>
          <a:cs typeface="Verdana"/>
          <a:sym typeface="Verdana"/>
        </a:defRPr>
      </a:lvl8pPr>
      <a:lvl9pPr marL="2551175" marR="0" indent="-365759" algn="l" defTabSz="914400" rtl="0" latinLnBrk="0">
        <a:lnSpc>
          <a:spcPct val="100000"/>
        </a:lnSpc>
        <a:spcBef>
          <a:spcPts val="600"/>
        </a:spcBef>
        <a:spcAft>
          <a:spcPts val="0"/>
        </a:spcAft>
        <a:buClr>
          <a:srgbClr val="F9F9F9"/>
        </a:buClr>
        <a:buSzPct val="100000"/>
        <a:buFontTx/>
        <a:buChar char="●"/>
        <a:tabLst/>
        <a:defRPr sz="2800" b="0" i="0" u="none" strike="noStrike" cap="none" spc="0" baseline="0">
          <a:solidFill>
            <a:srgbClr val="FFFFFF"/>
          </a:solidFill>
          <a:uFillTx/>
          <a:latin typeface="Verdana"/>
          <a:ea typeface="Verdana"/>
          <a:cs typeface="Verdana"/>
          <a:sym typeface="Verdana"/>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Verdan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5" Type="http://schemas.openxmlformats.org/officeDocument/2006/relationships/image" Target="../media/image92.jpeg"/><Relationship Id="rId4" Type="http://schemas.openxmlformats.org/officeDocument/2006/relationships/image" Target="../media/image91.jpeg"/></Relationships>
</file>

<file path=ppt/slides/_rels/slide116.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image" Target="../media/image93.jpeg"/><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13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 Id="rId5" Type="http://schemas.openxmlformats.org/officeDocument/2006/relationships/image" Target="../media/image120.png"/><Relationship Id="rId4" Type="http://schemas.openxmlformats.org/officeDocument/2006/relationships/image" Target="../media/image119.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14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7.xml"/><Relationship Id="rId4" Type="http://schemas.openxmlformats.org/officeDocument/2006/relationships/image" Target="../media/image134.jpeg"/></Relationships>
</file>

<file path=ppt/slides/_rels/slide15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7.xml"/><Relationship Id="rId5" Type="http://schemas.openxmlformats.org/officeDocument/2006/relationships/image" Target="../media/image138.png"/><Relationship Id="rId4" Type="http://schemas.openxmlformats.org/officeDocument/2006/relationships/image" Target="../media/image137.png"/></Relationships>
</file>

<file path=ppt/slides/_rels/slide15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7.xml"/><Relationship Id="rId5" Type="http://schemas.openxmlformats.org/officeDocument/2006/relationships/image" Target="../media/image144.png"/><Relationship Id="rId4" Type="http://schemas.openxmlformats.org/officeDocument/2006/relationships/image" Target="../media/image143.png"/></Relationships>
</file>

<file path=ppt/slides/_rels/slide154.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xml"/><Relationship Id="rId5" Type="http://schemas.openxmlformats.org/officeDocument/2006/relationships/image" Target="../media/image149.png"/><Relationship Id="rId4" Type="http://schemas.openxmlformats.org/officeDocument/2006/relationships/image" Target="../media/image148.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7.xml"/><Relationship Id="rId5" Type="http://schemas.openxmlformats.org/officeDocument/2006/relationships/image" Target="../media/image155.jpeg"/><Relationship Id="rId4" Type="http://schemas.openxmlformats.org/officeDocument/2006/relationships/image" Target="../media/image154.jpeg"/></Relationships>
</file>

<file path=ppt/slides/_rels/slide172.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hyperlink" Target="https://www.semanticscholar.org/paper/Extralobar-pulmonary-sequestration:-a-case-report.-Yilmaz-Bektemur/01881d9a6b10c03d6bd3599e574d4b23d4761a50" TargetMode="External"/><Relationship Id="rId7" Type="http://schemas.openxmlformats.org/officeDocument/2006/relationships/image" Target="../media/image161.png"/><Relationship Id="rId2" Type="http://schemas.openxmlformats.org/officeDocument/2006/relationships/image" Target="../media/image159.jpeg"/><Relationship Id="rId1" Type="http://schemas.openxmlformats.org/officeDocument/2006/relationships/slideLayout" Target="../slideLayouts/slideLayout7.xml"/><Relationship Id="rId6" Type="http://schemas.openxmlformats.org/officeDocument/2006/relationships/image" Target="../media/image160.jpeg"/><Relationship Id="rId5" Type="http://schemas.openxmlformats.org/officeDocument/2006/relationships/hyperlink" Target="https://link.springer.com/journal/11748" TargetMode="External"/><Relationship Id="rId4" Type="http://schemas.openxmlformats.org/officeDocument/2006/relationships/hyperlink" Target="https://doi.org/10.4081/monaldi.2013.98" TargetMode="External"/></Relationships>
</file>

<file path=ppt/slides/_rels/slide182.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7.xml"/><Relationship Id="rId4" Type="http://schemas.openxmlformats.org/officeDocument/2006/relationships/image" Target="../media/image164.png"/></Relationships>
</file>

<file path=ppt/slides/_rels/slide183.xml.rels><?xml version="1.0" encoding="UTF-8" standalone="yes"?>
<Relationships xmlns="http://schemas.openxmlformats.org/package/2006/relationships"><Relationship Id="rId3" Type="http://schemas.openxmlformats.org/officeDocument/2006/relationships/hyperlink" Target="https://www.grepmed.com/users/1" TargetMode="External"/><Relationship Id="rId2" Type="http://schemas.openxmlformats.org/officeDocument/2006/relationships/image" Target="../media/image165.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hyperlink" Target="http://dx.doi.org/10.1136/archdischild-2018-314960" TargetMode="External"/><Relationship Id="rId2" Type="http://schemas.openxmlformats.org/officeDocument/2006/relationships/image" Target="../media/image166.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hyperlink" Target="https://doi.org/10.6061/clinics/2016(07)07" TargetMode="External"/><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xml"/><Relationship Id="rId5" Type="http://schemas.openxmlformats.org/officeDocument/2006/relationships/image" Target="../media/image171.png"/><Relationship Id="rId4" Type="http://schemas.openxmlformats.org/officeDocument/2006/relationships/image" Target="../media/image170.png"/></Relationships>
</file>

<file path=ppt/slides/_rels/slide187.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7.xml"/><Relationship Id="rId4" Type="http://schemas.openxmlformats.org/officeDocument/2006/relationships/image" Target="../media/image174.png"/></Relationships>
</file>

<file path=ppt/slides/_rels/slide188.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jpe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jpeg"/><Relationship Id="rId1" Type="http://schemas.openxmlformats.org/officeDocument/2006/relationships/slideLayout" Target="../slideLayouts/slideLayout7.xml"/><Relationship Id="rId5" Type="http://schemas.openxmlformats.org/officeDocument/2006/relationships/image" Target="../media/image190.png"/><Relationship Id="rId4" Type="http://schemas.openxmlformats.org/officeDocument/2006/relationships/image" Target="../media/image189.png"/></Relationships>
</file>

<file path=ppt/slides/_rels/slide208.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7.xml"/><Relationship Id="rId4" Type="http://schemas.openxmlformats.org/officeDocument/2006/relationships/image" Target="../media/image200.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7.xml"/><Relationship Id="rId4" Type="http://schemas.openxmlformats.org/officeDocument/2006/relationships/image" Target="../media/image205.png"/></Relationships>
</file>

<file path=ppt/slides/_rels/slide221.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7.xml"/><Relationship Id="rId4" Type="http://schemas.openxmlformats.org/officeDocument/2006/relationships/image" Target="../media/image211.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7.xml"/><Relationship Id="rId4" Type="http://schemas.openxmlformats.org/officeDocument/2006/relationships/image" Target="../media/image217.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2" Type="http://schemas.openxmlformats.org/officeDocument/2006/relationships/image" Target="../media/image220.jpeg"/><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image" Target="../media/image222.jpe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3.jpeg"/><Relationship Id="rId1" Type="http://schemas.openxmlformats.org/officeDocument/2006/relationships/slideLayout" Target="../slideLayouts/slideLayout7.xml"/><Relationship Id="rId4" Type="http://schemas.openxmlformats.org/officeDocument/2006/relationships/image" Target="../media/image225.jpeg"/></Relationships>
</file>

<file path=ppt/slides/_rels/slide253.xml.rels><?xml version="1.0" encoding="UTF-8" standalone="yes"?>
<Relationships xmlns="http://schemas.openxmlformats.org/package/2006/relationships"><Relationship Id="rId2" Type="http://schemas.openxmlformats.org/officeDocument/2006/relationships/image" Target="../media/image226.jpeg"/><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2" Type="http://schemas.openxmlformats.org/officeDocument/2006/relationships/image" Target="../media/image227.jpeg"/><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2" Type="http://schemas.openxmlformats.org/officeDocument/2006/relationships/image" Target="../media/image228.jpeg"/><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7.xml"/><Relationship Id="rId4" Type="http://schemas.openxmlformats.org/officeDocument/2006/relationships/image" Target="../media/image231.png"/></Relationships>
</file>

<file path=ppt/slides/_rels/slide259.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232.jpeg"/><Relationship Id="rId1" Type="http://schemas.openxmlformats.org/officeDocument/2006/relationships/slideLayout" Target="../slideLayouts/slideLayout7.xml"/><Relationship Id="rId5" Type="http://schemas.openxmlformats.org/officeDocument/2006/relationships/image" Target="../media/image235.jpeg"/><Relationship Id="rId4" Type="http://schemas.openxmlformats.org/officeDocument/2006/relationships/image" Target="../media/image234.jpeg"/></Relationships>
</file>

<file path=ppt/slides/_rels/slide260.xml.rels><?xml version="1.0" encoding="UTF-8" standalone="yes"?>
<Relationships xmlns="http://schemas.openxmlformats.org/package/2006/relationships"><Relationship Id="rId3" Type="http://schemas.openxmlformats.org/officeDocument/2006/relationships/image" Target="../media/image237.jpeg"/><Relationship Id="rId2" Type="http://schemas.openxmlformats.org/officeDocument/2006/relationships/image" Target="../media/image236.jpeg"/><Relationship Id="rId1" Type="http://schemas.openxmlformats.org/officeDocument/2006/relationships/slideLayout" Target="../slideLayouts/slideLayout7.xml"/><Relationship Id="rId4" Type="http://schemas.openxmlformats.org/officeDocument/2006/relationships/image" Target="../media/image238.jpeg"/></Relationships>
</file>

<file path=ppt/slides/_rels/slide261.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7.xml"/><Relationship Id="rId5" Type="http://schemas.openxmlformats.org/officeDocument/2006/relationships/image" Target="../media/image245.png"/><Relationship Id="rId4" Type="http://schemas.openxmlformats.org/officeDocument/2006/relationships/image" Target="../media/image244.png"/></Relationships>
</file>

<file path=ppt/slides/_rels/slide264.xml.rels><?xml version="1.0" encoding="UTF-8" standalone="yes"?>
<Relationships xmlns="http://schemas.openxmlformats.org/package/2006/relationships"><Relationship Id="rId2" Type="http://schemas.openxmlformats.org/officeDocument/2006/relationships/image" Target="../media/image246.gif"/><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image" Target="../media/image247.png"/><Relationship Id="rId1" Type="http://schemas.openxmlformats.org/officeDocument/2006/relationships/slideLayout" Target="../slideLayouts/slideLayout7.xml"/><Relationship Id="rId4" Type="http://schemas.openxmlformats.org/officeDocument/2006/relationships/image" Target="../media/image249.jpeg"/></Relationships>
</file>

<file path=ppt/slides/_rels/slide267.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3" Type="http://schemas.openxmlformats.org/officeDocument/2006/relationships/hyperlink" Target="http://www.mevis-research.de/" TargetMode="External"/><Relationship Id="rId2" Type="http://schemas.openxmlformats.org/officeDocument/2006/relationships/image" Target="../media/image252.jpeg"/><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7.xml"/><Relationship Id="rId5" Type="http://schemas.openxmlformats.org/officeDocument/2006/relationships/image" Target="../media/image257.png"/><Relationship Id="rId4" Type="http://schemas.openxmlformats.org/officeDocument/2006/relationships/image" Target="../media/image256.png"/></Relationships>
</file>

<file path=ppt/slides/_rels/slide277.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hyperlink" Target="http://radiopaedia.org/cases/kartageners-syndrome" TargetMode="External"/><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image" Target="../media/image259.jpeg"/><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2" Type="http://schemas.openxmlformats.org/officeDocument/2006/relationships/image" Target="../media/image260.jpeg"/><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5.xml.rels><?xml version="1.0" encoding="UTF-8" standalone="yes"?>
<Relationships xmlns="http://schemas.openxmlformats.org/package/2006/relationships"><Relationship Id="rId3" Type="http://schemas.openxmlformats.org/officeDocument/2006/relationships/hyperlink" Target="https://cardio-life.info/sosudy/gipoplaziya-legochnoj-arterii.html" TargetMode="External"/><Relationship Id="rId2" Type="http://schemas.openxmlformats.org/officeDocument/2006/relationships/image" Target="../media/image261.jpeg"/><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262.jpe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2" Type="http://schemas.openxmlformats.org/officeDocument/2006/relationships/image" Target="../media/image264.jpeg"/><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2.xml.rels><?xml version="1.0" encoding="UTF-8" standalone="yes"?>
<Relationships xmlns="http://schemas.openxmlformats.org/package/2006/relationships"><Relationship Id="rId2" Type="http://schemas.openxmlformats.org/officeDocument/2006/relationships/image" Target="../media/image265.jpe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2" Type="http://schemas.openxmlformats.org/officeDocument/2006/relationships/image" Target="../media/image267.jpeg"/><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image" Target="../media/image268.png"/><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2" Type="http://schemas.openxmlformats.org/officeDocument/2006/relationships/image" Target="../media/image270.jpeg"/><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png"/><Relationship Id="rId1" Type="http://schemas.openxmlformats.org/officeDocument/2006/relationships/slideLayout" Target="../slideLayouts/slideLayout7.xml"/><Relationship Id="rId6" Type="http://schemas.openxmlformats.org/officeDocument/2006/relationships/image" Target="../media/image276.png"/><Relationship Id="rId5" Type="http://schemas.openxmlformats.org/officeDocument/2006/relationships/image" Target="../media/image275.png"/><Relationship Id="rId4" Type="http://schemas.openxmlformats.org/officeDocument/2006/relationships/image" Target="../media/image274.png"/></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2" Type="http://schemas.openxmlformats.org/officeDocument/2006/relationships/image" Target="../media/image277.jpe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image" Target="../media/image278.png"/><Relationship Id="rId1" Type="http://schemas.openxmlformats.org/officeDocument/2006/relationships/slideLayout" Target="../slideLayouts/slideLayout7.xml"/><Relationship Id="rId4" Type="http://schemas.openxmlformats.org/officeDocument/2006/relationships/image" Target="../media/image280.png"/></Relationships>
</file>

<file path=ppt/slides/_rels/slide309.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7.xml"/><Relationship Id="rId4" Type="http://schemas.openxmlformats.org/officeDocument/2006/relationships/image" Target="../media/image288.png"/></Relationships>
</file>

<file path=ppt/slides/_rels/slide315.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png"/><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image" Target="../media/image293.png"/><Relationship Id="rId1" Type="http://schemas.openxmlformats.org/officeDocument/2006/relationships/slideLayout" Target="../slideLayouts/slideLayout7.xml"/><Relationship Id="rId4" Type="http://schemas.openxmlformats.org/officeDocument/2006/relationships/image" Target="../media/image295.png"/></Relationships>
</file>

<file path=ppt/slides/_rels/slide318.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image" Target="../media/image296.png"/><Relationship Id="rId1" Type="http://schemas.openxmlformats.org/officeDocument/2006/relationships/slideLayout" Target="../slideLayouts/slideLayout7.xml"/><Relationship Id="rId4" Type="http://schemas.openxmlformats.org/officeDocument/2006/relationships/image" Target="../media/image298.png"/></Relationships>
</file>

<file path=ppt/slides/_rels/slide319.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2" Type="http://schemas.openxmlformats.org/officeDocument/2006/relationships/image" Target="../media/image300.jpeg"/><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2" Type="http://schemas.openxmlformats.org/officeDocument/2006/relationships/image" Target="../media/image301.jpeg"/><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2" Type="http://schemas.openxmlformats.org/officeDocument/2006/relationships/image" Target="../media/image302.jpeg"/><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3" Type="http://schemas.openxmlformats.org/officeDocument/2006/relationships/image" Target="../media/image304.jpeg"/><Relationship Id="rId2" Type="http://schemas.openxmlformats.org/officeDocument/2006/relationships/image" Target="../media/image303.jpeg"/><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2" Type="http://schemas.openxmlformats.org/officeDocument/2006/relationships/image" Target="../media/image305.png"/><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4.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image" Target="../media/image306.png"/><Relationship Id="rId1" Type="http://schemas.openxmlformats.org/officeDocument/2006/relationships/slideLayout" Target="../slideLayouts/slideLayout7.xml"/><Relationship Id="rId4" Type="http://schemas.openxmlformats.org/officeDocument/2006/relationships/hyperlink" Target="https://radiopaedia.org/cases/scimitar-syndrome-11" TargetMode="External"/></Relationships>
</file>

<file path=ppt/slides/_rels/slide335.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image" Target="../media/image308.png"/><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2" Type="http://schemas.openxmlformats.org/officeDocument/2006/relationships/image" Target="../media/image310.jpeg"/><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3" Type="http://schemas.openxmlformats.org/officeDocument/2006/relationships/image" Target="../media/image312.jpeg"/><Relationship Id="rId2" Type="http://schemas.openxmlformats.org/officeDocument/2006/relationships/image" Target="../media/image311.jpeg"/><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3" Type="http://schemas.openxmlformats.org/officeDocument/2006/relationships/image" Target="../media/image314.jpeg"/><Relationship Id="rId2" Type="http://schemas.openxmlformats.org/officeDocument/2006/relationships/image" Target="../media/image313.jpeg"/><Relationship Id="rId1" Type="http://schemas.openxmlformats.org/officeDocument/2006/relationships/slideLayout" Target="../slideLayouts/slideLayout7.xml"/><Relationship Id="rId5" Type="http://schemas.openxmlformats.org/officeDocument/2006/relationships/image" Target="../media/image316.jpeg"/><Relationship Id="rId4" Type="http://schemas.openxmlformats.org/officeDocument/2006/relationships/image" Target="../media/image315.jpeg"/></Relationships>
</file>

<file path=ppt/slides/_rels/slide339.xml.rels><?xml version="1.0" encoding="UTF-8" standalone="yes"?>
<Relationships xmlns="http://schemas.openxmlformats.org/package/2006/relationships"><Relationship Id="rId3" Type="http://schemas.openxmlformats.org/officeDocument/2006/relationships/image" Target="../media/image318.jpeg"/><Relationship Id="rId2" Type="http://schemas.openxmlformats.org/officeDocument/2006/relationships/image" Target="../media/image317.jpeg"/><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3" Type="http://schemas.openxmlformats.org/officeDocument/2006/relationships/image" Target="../media/image320.jpeg"/><Relationship Id="rId2" Type="http://schemas.openxmlformats.org/officeDocument/2006/relationships/image" Target="../media/image319.jpeg"/><Relationship Id="rId1" Type="http://schemas.openxmlformats.org/officeDocument/2006/relationships/slideLayout" Target="../slideLayouts/slideLayout7.xml"/><Relationship Id="rId5" Type="http://schemas.openxmlformats.org/officeDocument/2006/relationships/image" Target="../media/image322.jpeg"/><Relationship Id="rId4" Type="http://schemas.openxmlformats.org/officeDocument/2006/relationships/image" Target="../media/image321.jpeg"/></Relationships>
</file>

<file path=ppt/slides/_rels/slide341.xml.rels><?xml version="1.0" encoding="UTF-8" standalone="yes"?>
<Relationships xmlns="http://schemas.openxmlformats.org/package/2006/relationships"><Relationship Id="rId3" Type="http://schemas.openxmlformats.org/officeDocument/2006/relationships/image" Target="../media/image324.jpeg"/><Relationship Id="rId2" Type="http://schemas.openxmlformats.org/officeDocument/2006/relationships/image" Target="../media/image323.jpeg"/><Relationship Id="rId1" Type="http://schemas.openxmlformats.org/officeDocument/2006/relationships/slideLayout" Target="../slideLayouts/slideLayout7.xml"/><Relationship Id="rId5" Type="http://schemas.openxmlformats.org/officeDocument/2006/relationships/image" Target="../media/image326.gif"/><Relationship Id="rId4" Type="http://schemas.openxmlformats.org/officeDocument/2006/relationships/image" Target="../media/image325.jpeg"/></Relationships>
</file>

<file path=ppt/slides/_rels/slide342.xml.rels><?xml version="1.0" encoding="UTF-8" standalone="yes"?>
<Relationships xmlns="http://schemas.openxmlformats.org/package/2006/relationships"><Relationship Id="rId3" Type="http://schemas.openxmlformats.org/officeDocument/2006/relationships/image" Target="../media/image328.png"/><Relationship Id="rId7" Type="http://schemas.openxmlformats.org/officeDocument/2006/relationships/hyperlink" Target="https://www.researchgate.net/publication/14389267_Right_Hilar_Abnormality_in_a_Young_Man" TargetMode="External"/><Relationship Id="rId2" Type="http://schemas.openxmlformats.org/officeDocument/2006/relationships/image" Target="../media/image327.png"/><Relationship Id="rId1" Type="http://schemas.openxmlformats.org/officeDocument/2006/relationships/slideLayout" Target="../slideLayouts/slideLayout7.xml"/><Relationship Id="rId6" Type="http://schemas.openxmlformats.org/officeDocument/2006/relationships/image" Target="../media/image331.png"/><Relationship Id="rId5" Type="http://schemas.openxmlformats.org/officeDocument/2006/relationships/image" Target="../media/image330.png"/><Relationship Id="rId4" Type="http://schemas.openxmlformats.org/officeDocument/2006/relationships/image" Target="../media/image329.png"/></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3" Type="http://schemas.openxmlformats.org/officeDocument/2006/relationships/image" Target="../media/image333.jpeg"/><Relationship Id="rId2" Type="http://schemas.openxmlformats.org/officeDocument/2006/relationships/image" Target="../media/image332.jpeg"/><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2" Type="http://schemas.openxmlformats.org/officeDocument/2006/relationships/image" Target="../media/image334.jpeg"/><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2" Type="http://schemas.openxmlformats.org/officeDocument/2006/relationships/image" Target="../media/image335.png"/><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2" Type="http://schemas.openxmlformats.org/officeDocument/2006/relationships/image" Target="../media/image336.png"/><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2" Type="http://schemas.openxmlformats.org/officeDocument/2006/relationships/image" Target="../media/image337.jpeg"/><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2" Type="http://schemas.openxmlformats.org/officeDocument/2006/relationships/image" Target="../media/image338.jpeg"/><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2" Type="http://schemas.openxmlformats.org/officeDocument/2006/relationships/image" Target="../media/image339.jpeg"/><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2" Type="http://schemas.openxmlformats.org/officeDocument/2006/relationships/image" Target="../media/image340.jpeg"/><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2" Type="http://schemas.openxmlformats.org/officeDocument/2006/relationships/image" Target="../media/image341.jpeg"/><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6.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image" Target="../media/image342.jpeg"/><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2" Type="http://schemas.openxmlformats.org/officeDocument/2006/relationships/image" Target="../media/image344.jpeg"/><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image" Target="../media/image345.png"/><Relationship Id="rId1" Type="http://schemas.openxmlformats.org/officeDocument/2006/relationships/slideLayout" Target="../slideLayouts/slideLayout7.xml"/><Relationship Id="rId4" Type="http://schemas.openxmlformats.org/officeDocument/2006/relationships/hyperlink" Target="https://doi.org/10.3941/jrcr.v6i12.101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Заголовок 1"/>
          <p:cNvSpPr txBox="1">
            <a:spLocks noGrp="1"/>
          </p:cNvSpPr>
          <p:nvPr>
            <p:ph type="ctrTitle"/>
          </p:nvPr>
        </p:nvSpPr>
        <p:spPr>
          <a:xfrm>
            <a:off x="467544" y="980728"/>
            <a:ext cx="8208912" cy="1944216"/>
          </a:xfrm>
          <a:prstGeom prst="rect">
            <a:avLst/>
          </a:prstGeom>
          <a:solidFill>
            <a:schemeClr val="accent4"/>
          </a:solidFill>
          <a:ln w="38100">
            <a:solidFill>
              <a:srgbClr val="FFFFFF"/>
            </a:solidFill>
            <a:round/>
          </a:ln>
          <a:effectLst>
            <a:outerShdw blurRad="38100" dist="20000" dir="5400000" rotWithShape="0">
              <a:srgbClr val="000000">
                <a:alpha val="38000"/>
              </a:srgbClr>
            </a:outerShdw>
          </a:effectLst>
        </p:spPr>
        <p:txBody>
          <a:bodyPr>
            <a:normAutofit fontScale="90000"/>
          </a:bodyPr>
          <a:lstStyle>
            <a:lvl1pPr>
              <a:defRPr sz="4300" i="1" spc="300">
                <a:solidFill>
                  <a:srgbClr val="000000"/>
                </a:solidFill>
              </a:defRPr>
            </a:lvl1pPr>
          </a:lstStyle>
          <a:p>
            <a:r>
              <a:rPr lang="uk-UA" dirty="0"/>
              <a:t>Аномалії та вади розвитку трахеї, легень та бронхів</a:t>
            </a:r>
          </a:p>
        </p:txBody>
      </p:sp>
      <p:sp>
        <p:nvSpPr>
          <p:cNvPr id="94" name="Подзаголовок 2"/>
          <p:cNvSpPr txBox="1">
            <a:spLocks noGrp="1"/>
          </p:cNvSpPr>
          <p:nvPr>
            <p:ph type="subTitle" sz="quarter" idx="1"/>
          </p:nvPr>
        </p:nvSpPr>
        <p:spPr>
          <a:xfrm rot="10800000" flipV="1">
            <a:off x="3563888" y="5661248"/>
            <a:ext cx="5472608" cy="1196752"/>
          </a:xfrm>
          <a:prstGeom prst="rect">
            <a:avLst/>
          </a:prstGeom>
        </p:spPr>
        <p:txBody>
          <a:bodyPr>
            <a:normAutofit/>
          </a:bodyPr>
          <a:lstStyle/>
          <a:p>
            <a:r>
              <a:rPr dirty="0" err="1"/>
              <a:t>Мірза</a:t>
            </a:r>
            <a:r>
              <a:rPr dirty="0"/>
              <a:t> О.Ю., Дойкова К.М.</a:t>
            </a:r>
            <a:endParaRPr lang="ru-RU" dirty="0"/>
          </a:p>
          <a:p>
            <a:pPr algn="l"/>
            <a:r>
              <a:rPr lang="uk-UA" sz="1400" dirty="0"/>
              <a:t>Кафедра променевої діагностики, терапії та радіаційної медицини і онкології ОНМедУ</a:t>
            </a:r>
            <a:endParaRPr lang="ru-RU" sz="1400" dirty="0"/>
          </a:p>
          <a:p>
            <a:endParaRPr lang="ru-RU" dirty="0"/>
          </a:p>
          <a:p>
            <a:endParaRPr dirty="0"/>
          </a:p>
        </p:txBody>
      </p:sp>
      <p:sp>
        <p:nvSpPr>
          <p:cNvPr id="2" name="TextBox 1">
            <a:extLst>
              <a:ext uri="{FF2B5EF4-FFF2-40B4-BE49-F238E27FC236}">
                <a16:creationId xmlns:a16="http://schemas.microsoft.com/office/drawing/2014/main" id="{76C8B5DF-0ECB-4BC9-8702-B2CAE8F28DDA}"/>
              </a:ext>
            </a:extLst>
          </p:cNvPr>
          <p:cNvSpPr txBox="1"/>
          <p:nvPr/>
        </p:nvSpPr>
        <p:spPr>
          <a:xfrm>
            <a:off x="2771800" y="4005064"/>
            <a:ext cx="26642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800" b="0" i="0" u="none" strike="noStrike" cap="none" spc="0" normalizeH="0" baseline="0" dirty="0">
                <a:ln>
                  <a:noFill/>
                </a:ln>
                <a:solidFill>
                  <a:srgbClr val="000000"/>
                </a:solidFill>
                <a:effectLst/>
                <a:uFillTx/>
                <a:latin typeface="Verdana"/>
                <a:ea typeface="Verdana"/>
                <a:cs typeface="Verdana"/>
                <a:sym typeface="Verdana"/>
              </a:rPr>
              <a:t>Одеса- 2021</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Прямоугольник 1"/>
          <p:cNvSpPr txBox="1"/>
          <p:nvPr/>
        </p:nvSpPr>
        <p:spPr>
          <a:xfrm>
            <a:off x="441255" y="188639"/>
            <a:ext cx="8333497" cy="5564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Для визначення анатомічного та функціонального стану легень використовують таку термінологію :</a:t>
            </a:r>
          </a:p>
          <a:p>
            <a:pPr algn="just">
              <a:defRPr sz="2400" b="1" i="1">
                <a:solidFill>
                  <a:srgbClr val="FF0000"/>
                </a:solidFill>
                <a:latin typeface="Times New Roman"/>
                <a:ea typeface="Times New Roman"/>
                <a:cs typeface="Times New Roman"/>
                <a:sym typeface="Times New Roman"/>
              </a:defRPr>
            </a:pPr>
            <a:r>
              <a:t>Норма</a:t>
            </a:r>
            <a:r>
              <a:rPr>
                <a:solidFill>
                  <a:srgbClr val="FFFFFF"/>
                </a:solidFill>
              </a:rPr>
              <a:t> – </a:t>
            </a:r>
            <a:r>
              <a:rPr b="0" i="0">
                <a:solidFill>
                  <a:srgbClr val="FFFFFF"/>
                </a:solidFill>
              </a:rPr>
              <a:t>повна відсутність анатомічних відхилень від загальноприйнятого класичного опису будови органу з повноцінною функцією всіх його відділів.</a:t>
            </a:r>
          </a:p>
          <a:p>
            <a:pPr algn="just">
              <a:defRPr sz="2400" b="1" i="1">
                <a:solidFill>
                  <a:srgbClr val="FF0000"/>
                </a:solidFill>
                <a:latin typeface="Times New Roman"/>
                <a:ea typeface="Times New Roman"/>
                <a:cs typeface="Times New Roman"/>
                <a:sym typeface="Times New Roman"/>
              </a:defRPr>
            </a:pPr>
            <a:r>
              <a:t>Варіант норми </a:t>
            </a:r>
            <a:r>
              <a:rPr>
                <a:solidFill>
                  <a:srgbClr val="FFFFFF"/>
                </a:solidFill>
              </a:rPr>
              <a:t>– </a:t>
            </a:r>
            <a:r>
              <a:rPr b="0" i="0">
                <a:solidFill>
                  <a:srgbClr val="FFFFFF"/>
                </a:solidFill>
              </a:rPr>
              <a:t>таке відхилення від класичної норми, яке ні за яких умов не стає патологією і не впливає на розвиток патологічного процесу в легенях.</a:t>
            </a:r>
          </a:p>
          <a:p>
            <a:pPr algn="just">
              <a:defRPr sz="2400" b="1" i="1">
                <a:solidFill>
                  <a:srgbClr val="FF0000"/>
                </a:solidFill>
                <a:latin typeface="Times New Roman"/>
                <a:ea typeface="Times New Roman"/>
                <a:cs typeface="Times New Roman"/>
                <a:sym typeface="Times New Roman"/>
              </a:defRPr>
            </a:pPr>
            <a:r>
              <a:t>Аномалії розвитку </a:t>
            </a:r>
            <a:r>
              <a:rPr b="0" i="0">
                <a:solidFill>
                  <a:srgbClr val="FFFFFF"/>
                </a:solidFill>
              </a:rPr>
              <a:t>–  відхилення від нормальної будови органу, яке в звичайних умовах ніяк не проявляється і функція його не порушується, проте виявляється при розвитку патологічного процесу і впливає на його хід.</a:t>
            </a:r>
          </a:p>
          <a:p>
            <a:pPr algn="just">
              <a:defRPr sz="2400" b="1" i="1">
                <a:solidFill>
                  <a:srgbClr val="FF0000"/>
                </a:solidFill>
                <a:latin typeface="Times New Roman"/>
                <a:ea typeface="Times New Roman"/>
                <a:cs typeface="Times New Roman"/>
                <a:sym typeface="Times New Roman"/>
              </a:defRPr>
            </a:pPr>
            <a:r>
              <a:t>Вади  розвитку </a:t>
            </a:r>
            <a:r>
              <a:rPr b="0" i="0">
                <a:solidFill>
                  <a:srgbClr val="FFFFFF"/>
                </a:solidFill>
              </a:rPr>
              <a:t>– виражене анатомічне відхилення в структурі органів дихання, яке супроводжується порушенням їх функції. Можливо переважання недорозвинення окремих структур (трахеї, бронхів і судин).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Прямоугольник 1"/>
          <p:cNvSpPr txBox="1"/>
          <p:nvPr/>
        </p:nvSpPr>
        <p:spPr>
          <a:xfrm>
            <a:off x="441255" y="197345"/>
            <a:ext cx="8477513" cy="4879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rPr lang="uk-UA" dirty="0"/>
              <a:t>4 рівні порушення ембріонального розвитку легень:</a:t>
            </a:r>
          </a:p>
          <a:p>
            <a:pPr>
              <a:defRPr sz="2400" b="1">
                <a:solidFill>
                  <a:srgbClr val="FFFFFF"/>
                </a:solidFill>
                <a:latin typeface="Times New Roman"/>
                <a:ea typeface="Times New Roman"/>
                <a:cs typeface="Times New Roman"/>
                <a:sym typeface="Times New Roman"/>
              </a:defRPr>
            </a:pPr>
            <a:endParaRPr lang="uk-UA" dirty="0"/>
          </a:p>
          <a:p>
            <a:pPr marL="1438275" indent="-1438275">
              <a:tabLst>
                <a:tab pos="1435100" algn="l"/>
              </a:tabLst>
              <a:defRPr sz="2400" b="1">
                <a:solidFill>
                  <a:srgbClr val="FFFFFF"/>
                </a:solidFill>
                <a:latin typeface="Times New Roman"/>
                <a:ea typeface="Times New Roman"/>
                <a:cs typeface="Times New Roman"/>
                <a:sym typeface="Times New Roman"/>
              </a:defRPr>
            </a:pPr>
            <a:r>
              <a:rPr lang="uk-UA" dirty="0"/>
              <a:t>1 рівень – </a:t>
            </a:r>
            <a:r>
              <a:rPr lang="uk-UA" b="0" dirty="0"/>
              <a:t>агенезія легені в результаті відсутності первинної бронхіальної  бруньки.</a:t>
            </a:r>
          </a:p>
          <a:p>
            <a:pPr marL="1438275" indent="-1438275" algn="just">
              <a:tabLst>
                <a:tab pos="1435100" algn="l"/>
              </a:tabLst>
              <a:defRPr sz="2400" b="1">
                <a:solidFill>
                  <a:srgbClr val="FFFFFF"/>
                </a:solidFill>
                <a:latin typeface="Times New Roman"/>
                <a:ea typeface="Times New Roman"/>
                <a:cs typeface="Times New Roman"/>
                <a:sym typeface="Times New Roman"/>
              </a:defRPr>
            </a:pPr>
            <a:r>
              <a:rPr lang="uk-UA" dirty="0"/>
              <a:t>2 рівень </a:t>
            </a:r>
            <a:r>
              <a:rPr lang="uk-UA" b="0" dirty="0"/>
              <a:t>–</a:t>
            </a:r>
            <a:r>
              <a:rPr lang="uk-UA" dirty="0"/>
              <a:t> </a:t>
            </a:r>
            <a:r>
              <a:rPr lang="uk-UA" b="0" dirty="0"/>
              <a:t> порушення розвитку первинної бронхіальної бруньки, яке призводить до недорозвинення головного бронху та легені і аплазії легені. Ці вади виникають на 3-4 тижні ембріонального періоду. </a:t>
            </a:r>
          </a:p>
          <a:p>
            <a:pPr marL="1438275" indent="-1438275" algn="just">
              <a:tabLst>
                <a:tab pos="1435100" algn="l"/>
              </a:tabLst>
              <a:defRPr sz="2400" b="1">
                <a:solidFill>
                  <a:srgbClr val="FFFFFF"/>
                </a:solidFill>
                <a:latin typeface="Times New Roman"/>
                <a:ea typeface="Times New Roman"/>
                <a:cs typeface="Times New Roman"/>
                <a:sym typeface="Times New Roman"/>
              </a:defRPr>
            </a:pPr>
            <a:r>
              <a:rPr lang="uk-UA" dirty="0"/>
              <a:t>3 рівень </a:t>
            </a:r>
            <a:r>
              <a:rPr lang="uk-UA" b="0" dirty="0"/>
              <a:t>– виникає на 30-40 добу внутрішньоутробного розвитку та характеризується гіпоплазією легені. </a:t>
            </a:r>
          </a:p>
          <a:p>
            <a:pPr marL="1438275" indent="-1438275" algn="just">
              <a:tabLst>
                <a:tab pos="1435100" algn="l"/>
              </a:tabLst>
              <a:defRPr sz="2400" b="1">
                <a:solidFill>
                  <a:srgbClr val="FFFFFF"/>
                </a:solidFill>
                <a:latin typeface="Times New Roman"/>
                <a:ea typeface="Times New Roman"/>
                <a:cs typeface="Times New Roman"/>
                <a:sym typeface="Times New Roman"/>
              </a:defRPr>
            </a:pPr>
            <a:r>
              <a:rPr lang="uk-UA" dirty="0"/>
              <a:t>4 рівень </a:t>
            </a:r>
            <a:r>
              <a:rPr lang="uk-UA" b="0" dirty="0"/>
              <a:t>– порушення розвитку дрібних бронхів, що призводить до виникнення полікістозу (2-5 міс. внутрішньоутробного розвитку).</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Прямоугольник 1"/>
          <p:cNvSpPr txBox="1"/>
          <p:nvPr/>
        </p:nvSpPr>
        <p:spPr>
          <a:xfrm>
            <a:off x="323528" y="0"/>
            <a:ext cx="8549521"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rPr lang="uk-UA" dirty="0"/>
              <a:t>Причини вад бронхолегеневої системи</a:t>
            </a:r>
          </a:p>
          <a:p>
            <a:pPr indent="269875" algn="just">
              <a:defRPr sz="2400" b="1">
                <a:solidFill>
                  <a:srgbClr val="FFFFFF"/>
                </a:solidFill>
                <a:latin typeface="Times New Roman"/>
                <a:ea typeface="Times New Roman"/>
                <a:cs typeface="Times New Roman"/>
                <a:sym typeface="Times New Roman"/>
              </a:defRPr>
            </a:pPr>
            <a:r>
              <a:rPr lang="uk-UA" dirty="0"/>
              <a:t>Екзогенні фактори. </a:t>
            </a:r>
          </a:p>
          <a:p>
            <a:pPr indent="269875" algn="just">
              <a:buFont typeface="Wingdings" pitchFamily="2" charset="2"/>
              <a:buChar char="Ø"/>
              <a:defRPr sz="2400" b="1">
                <a:solidFill>
                  <a:srgbClr val="FFFFFF"/>
                </a:solidFill>
                <a:latin typeface="Times New Roman"/>
                <a:ea typeface="Times New Roman"/>
                <a:cs typeface="Times New Roman"/>
                <a:sym typeface="Times New Roman"/>
              </a:defRPr>
            </a:pPr>
            <a:r>
              <a:rPr lang="uk-UA" b="0" dirty="0"/>
              <a:t> механічний вплив:</a:t>
            </a:r>
          </a:p>
          <a:p>
            <a:pPr indent="269875" algn="just">
              <a:buFont typeface="Arial" pitchFamily="34" charset="0"/>
              <a:buChar char="•"/>
              <a:defRPr sz="2400" b="1">
                <a:solidFill>
                  <a:srgbClr val="FFFFFF"/>
                </a:solidFill>
                <a:latin typeface="Times New Roman"/>
                <a:ea typeface="Times New Roman"/>
                <a:cs typeface="Times New Roman"/>
                <a:sym typeface="Times New Roman"/>
              </a:defRPr>
            </a:pPr>
            <a:r>
              <a:rPr lang="uk-UA" b="0" dirty="0"/>
              <a:t>здавлення і травми живота, </a:t>
            </a:r>
          </a:p>
          <a:p>
            <a:pPr indent="269875" algn="just">
              <a:buFont typeface="Arial" pitchFamily="34" charset="0"/>
              <a:buChar char="•"/>
              <a:defRPr sz="2400" b="1">
                <a:solidFill>
                  <a:srgbClr val="FFFFFF"/>
                </a:solidFill>
                <a:latin typeface="Times New Roman"/>
                <a:ea typeface="Times New Roman"/>
                <a:cs typeface="Times New Roman"/>
                <a:sym typeface="Times New Roman"/>
              </a:defRPr>
            </a:pPr>
            <a:r>
              <a:rPr lang="uk-UA" b="0" dirty="0"/>
              <a:t>іонізуюче випромінювання, </a:t>
            </a:r>
          </a:p>
          <a:p>
            <a:pPr indent="269875" algn="just">
              <a:buFont typeface="Arial" pitchFamily="34" charset="0"/>
              <a:buChar char="•"/>
              <a:defRPr sz="2400" b="1">
                <a:solidFill>
                  <a:srgbClr val="FFFFFF"/>
                </a:solidFill>
                <a:latin typeface="Times New Roman"/>
                <a:ea typeface="Times New Roman"/>
                <a:cs typeface="Times New Roman"/>
                <a:sym typeface="Times New Roman"/>
              </a:defRPr>
            </a:pPr>
            <a:r>
              <a:rPr lang="uk-UA" b="0" dirty="0"/>
              <a:t>перегрівання. </a:t>
            </a:r>
          </a:p>
          <a:p>
            <a:pPr indent="269875" algn="just">
              <a:buFont typeface="Wingdings" pitchFamily="2" charset="2"/>
              <a:buChar char="Ø"/>
              <a:defRPr sz="2400" b="1">
                <a:solidFill>
                  <a:srgbClr val="FFFFFF"/>
                </a:solidFill>
                <a:latin typeface="Times New Roman"/>
                <a:ea typeface="Times New Roman"/>
                <a:cs typeface="Times New Roman"/>
                <a:sym typeface="Times New Roman"/>
              </a:defRPr>
            </a:pPr>
            <a:r>
              <a:rPr lang="uk-UA" b="0" dirty="0"/>
              <a:t>Тератогенний вплив на ембріон надає:</a:t>
            </a:r>
          </a:p>
          <a:p>
            <a:pPr indent="269875" algn="just">
              <a:buFont typeface="Arial" pitchFamily="34" charset="0"/>
              <a:buChar char="•"/>
              <a:defRPr sz="2400" b="1">
                <a:solidFill>
                  <a:srgbClr val="FFFFFF"/>
                </a:solidFill>
                <a:latin typeface="Times New Roman"/>
                <a:ea typeface="Times New Roman"/>
                <a:cs typeface="Times New Roman"/>
                <a:sym typeface="Times New Roman"/>
              </a:defRPr>
            </a:pPr>
            <a:r>
              <a:rPr lang="uk-UA" b="0" dirty="0"/>
              <a:t> зловживання алкоголем, </a:t>
            </a:r>
          </a:p>
          <a:p>
            <a:pPr indent="269875" algn="just">
              <a:buFont typeface="Arial" pitchFamily="34" charset="0"/>
              <a:buChar char="•"/>
              <a:defRPr sz="2400" b="1">
                <a:solidFill>
                  <a:srgbClr val="FFFFFF"/>
                </a:solidFill>
                <a:latin typeface="Times New Roman"/>
                <a:ea typeface="Times New Roman"/>
                <a:cs typeface="Times New Roman"/>
                <a:sym typeface="Times New Roman"/>
              </a:defRPr>
            </a:pPr>
            <a:r>
              <a:rPr lang="uk-UA" b="0" dirty="0"/>
              <a:t>прийом наркотичних засобів і деяких медикаментів, </a:t>
            </a:r>
          </a:p>
          <a:p>
            <a:pPr indent="269875" algn="just">
              <a:buFont typeface="Arial" pitchFamily="34" charset="0"/>
              <a:buChar char="•"/>
              <a:defRPr sz="2400" b="1">
                <a:solidFill>
                  <a:srgbClr val="FFFFFF"/>
                </a:solidFill>
                <a:latin typeface="Times New Roman"/>
                <a:ea typeface="Times New Roman"/>
                <a:cs typeface="Times New Roman"/>
                <a:sym typeface="Times New Roman"/>
              </a:defRPr>
            </a:pPr>
            <a:r>
              <a:rPr lang="uk-UA" b="0" dirty="0"/>
              <a:t>активне і пасивне куріння. </a:t>
            </a:r>
          </a:p>
          <a:p>
            <a:pPr indent="269875" algn="just">
              <a:buFont typeface="Wingdings" pitchFamily="2" charset="2"/>
              <a:buChar char="Ø"/>
              <a:defRPr sz="2400" b="1">
                <a:solidFill>
                  <a:srgbClr val="FFFFFF"/>
                </a:solidFill>
                <a:latin typeface="Times New Roman"/>
                <a:ea typeface="Times New Roman"/>
                <a:cs typeface="Times New Roman"/>
                <a:sym typeface="Times New Roman"/>
              </a:defRPr>
            </a:pPr>
            <a:r>
              <a:rPr lang="uk-UA" b="0" dirty="0"/>
              <a:t>Біологічними факторами ризику розвитку вроджених аномалій бронхолегеневої системи є різні інфекційні захворювання.</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568952" cy="6370975"/>
          </a:xfrm>
          <a:prstGeom prst="rect">
            <a:avLst/>
          </a:prstGeom>
        </p:spPr>
        <p:txBody>
          <a:bodyPr wrap="square">
            <a:spAutoFit/>
          </a:bodyPr>
          <a:lstStyle/>
          <a:p>
            <a:pPr indent="269875" algn="just"/>
            <a:r>
              <a:rPr lang="uk-UA" sz="2400" b="1" dirty="0">
                <a:solidFill>
                  <a:schemeClr val="bg1"/>
                </a:solidFill>
                <a:latin typeface="Times New Roman" pitchFamily="18" charset="0"/>
                <a:cs typeface="Times New Roman" pitchFamily="18" charset="0"/>
              </a:rPr>
              <a:t>Ендогенні причини: </a:t>
            </a:r>
          </a:p>
          <a:p>
            <a:pPr indent="269875" algn="just">
              <a:buFont typeface="Arial" pitchFamily="34" charset="0"/>
              <a:buChar char="•"/>
            </a:pPr>
            <a:r>
              <a:rPr lang="uk-UA" sz="2400" dirty="0">
                <a:solidFill>
                  <a:schemeClr val="bg1"/>
                </a:solidFill>
                <a:latin typeface="Times New Roman" pitchFamily="18" charset="0"/>
                <a:cs typeface="Times New Roman" pitchFamily="18" charset="0"/>
              </a:rPr>
              <a:t>порушення функції ендокринних залоз у матері, </a:t>
            </a:r>
          </a:p>
          <a:p>
            <a:pPr indent="269875" algn="just">
              <a:buFont typeface="Arial" pitchFamily="34" charset="0"/>
              <a:buChar char="•"/>
            </a:pPr>
            <a:r>
              <a:rPr lang="uk-UA" sz="2400" dirty="0">
                <a:solidFill>
                  <a:schemeClr val="bg1"/>
                </a:solidFill>
                <a:latin typeface="Times New Roman" pitchFamily="18" charset="0"/>
                <a:cs typeface="Times New Roman" pitchFamily="18" charset="0"/>
              </a:rPr>
              <a:t>при наявності деяких хронічних хвороб у матері. </a:t>
            </a:r>
          </a:p>
          <a:p>
            <a:pPr marL="269875" indent="-269875" algn="just">
              <a:buFont typeface="Arial" pitchFamily="34" charset="0"/>
              <a:buChar char="•"/>
            </a:pPr>
            <a:r>
              <a:rPr lang="uk-UA" sz="2400" dirty="0">
                <a:solidFill>
                  <a:schemeClr val="bg1"/>
                </a:solidFill>
                <a:latin typeface="Times New Roman" pitchFamily="18" charset="0"/>
                <a:cs typeface="Times New Roman" pitchFamily="18" charset="0"/>
              </a:rPr>
              <a:t> хромосомні аберації. Так, надкомплектні трахеальні бронхи, в ряді випадків вентилюючі додаткову легеню, нерідко зустрічаються у осіб з синдромом Дауна.</a:t>
            </a:r>
          </a:p>
          <a:p>
            <a:pPr indent="360363" algn="just">
              <a:defRPr sz="2400">
                <a:solidFill>
                  <a:srgbClr val="FFFFFF"/>
                </a:solidFill>
                <a:latin typeface="Times New Roman"/>
                <a:ea typeface="Times New Roman"/>
                <a:cs typeface="Times New Roman"/>
                <a:sym typeface="Times New Roman"/>
              </a:defRPr>
            </a:pPr>
            <a:r>
              <a:rPr lang="uk-UA" dirty="0"/>
              <a:t>Тканинні дисплазії призводять до утворення бронхоектазів і розвитку хронічного запалення респіраторної системи. </a:t>
            </a:r>
          </a:p>
          <a:p>
            <a:pPr indent="360363" algn="just">
              <a:defRPr sz="2400">
                <a:solidFill>
                  <a:srgbClr val="FFFFFF"/>
                </a:solidFill>
                <a:latin typeface="Times New Roman"/>
                <a:ea typeface="Times New Roman"/>
                <a:cs typeface="Times New Roman"/>
                <a:sym typeface="Times New Roman"/>
              </a:defRPr>
            </a:pPr>
            <a:r>
              <a:rPr lang="uk-UA" dirty="0"/>
              <a:t>Дисплазії можуть бути за рахунок: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вроджених ультраструктурних змін  миготливого епітелію слизової оболонки бронхіального дерева,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недорозвинення або відсутність бронхіальних хрящів, м'язових волокон.</a:t>
            </a:r>
          </a:p>
          <a:p>
            <a:pPr indent="360363" algn="just">
              <a:defRPr sz="2400">
                <a:solidFill>
                  <a:srgbClr val="FFFFFF"/>
                </a:solidFill>
                <a:latin typeface="Times New Roman"/>
                <a:ea typeface="Times New Roman"/>
                <a:cs typeface="Times New Roman"/>
                <a:sym typeface="Times New Roman"/>
              </a:defRPr>
            </a:pPr>
            <a:r>
              <a:rPr lang="uk-UA" dirty="0"/>
              <a:t>Дані про частоту вад легенів досить суперечливі. </a:t>
            </a:r>
          </a:p>
          <a:p>
            <a:pPr indent="360363" algn="just">
              <a:defRPr sz="2400">
                <a:solidFill>
                  <a:srgbClr val="FFFFFF"/>
                </a:solidFill>
                <a:latin typeface="Times New Roman"/>
                <a:ea typeface="Times New Roman"/>
                <a:cs typeface="Times New Roman"/>
                <a:sym typeface="Times New Roman"/>
              </a:defRPr>
            </a:pPr>
            <a:r>
              <a:rPr lang="uk-UA" dirty="0"/>
              <a:t>У хворих з хронічними захворюваннями легень вади розвитку виявляються у 1,4-14,6%. </a:t>
            </a:r>
          </a:p>
          <a:p>
            <a:pPr marL="269875" indent="-269875" algn="just"/>
            <a:endParaRPr lang="ru-RU" sz="2400" dirty="0">
              <a:solidFill>
                <a:schemeClr val="bg1"/>
              </a:solidFill>
              <a:latin typeface="Times New Roman" pitchFamily="18" charset="0"/>
              <a:cs typeface="Times New Roman" pitchFamily="18" charset="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Заголовок 1"/>
          <p:cNvSpPr txBox="1">
            <a:spLocks noGrp="1"/>
          </p:cNvSpPr>
          <p:nvPr>
            <p:ph type="title"/>
          </p:nvPr>
        </p:nvSpPr>
        <p:spPr>
          <a:xfrm>
            <a:off x="251520" y="0"/>
            <a:ext cx="8892480" cy="1143000"/>
          </a:xfrm>
          <a:prstGeom prst="rect">
            <a:avLst/>
          </a:prstGeom>
        </p:spPr>
        <p:txBody>
          <a:bodyPr/>
          <a:lstStyle>
            <a:lvl1pPr>
              <a:defRPr sz="3200">
                <a:solidFill>
                  <a:srgbClr val="FFFF00"/>
                </a:solidFill>
                <a:latin typeface="Times New Roman"/>
                <a:ea typeface="Times New Roman"/>
                <a:cs typeface="Times New Roman"/>
                <a:sym typeface="Times New Roman"/>
              </a:defRPr>
            </a:lvl1pPr>
          </a:lstStyle>
          <a:p>
            <a:r>
              <a:t>Класифікація вад розвитку трахеї, бронхів, легень та легеневих судин </a:t>
            </a:r>
          </a:p>
        </p:txBody>
      </p:sp>
      <p:sp>
        <p:nvSpPr>
          <p:cNvPr id="109" name="Прямоугольник 2"/>
          <p:cNvSpPr txBox="1"/>
          <p:nvPr/>
        </p:nvSpPr>
        <p:spPr>
          <a:xfrm>
            <a:off x="873303" y="1268759"/>
            <a:ext cx="7181369"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1600">
                <a:solidFill>
                  <a:srgbClr val="FFFFFF"/>
                </a:solidFill>
                <a:latin typeface="Times New Roman"/>
                <a:ea typeface="Times New Roman"/>
                <a:cs typeface="Times New Roman"/>
                <a:sym typeface="Times New Roman"/>
              </a:defRPr>
            </a:pPr>
            <a:r>
              <a:t>За  С.В. Рачинським, 1987 г</a:t>
            </a:r>
            <a:r>
              <a:rPr sz="1800">
                <a:latin typeface="Verdana"/>
                <a:ea typeface="Verdana"/>
                <a:cs typeface="Verdana"/>
                <a:sym typeface="Verdana"/>
              </a:rPr>
              <a:t>. </a:t>
            </a:r>
          </a:p>
        </p:txBody>
      </p:sp>
      <p:sp>
        <p:nvSpPr>
          <p:cNvPr id="110" name="Прямоугольник 3"/>
          <p:cNvSpPr txBox="1"/>
          <p:nvPr/>
        </p:nvSpPr>
        <p:spPr>
          <a:xfrm>
            <a:off x="692775" y="1628799"/>
            <a:ext cx="8405505"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За формою: </a:t>
            </a:r>
          </a:p>
          <a:p>
            <a:pPr>
              <a:defRPr sz="2400">
                <a:solidFill>
                  <a:srgbClr val="FFFFFF"/>
                </a:solidFill>
                <a:latin typeface="Times New Roman"/>
                <a:ea typeface="Times New Roman"/>
                <a:cs typeface="Times New Roman"/>
                <a:sym typeface="Times New Roman"/>
              </a:defRPr>
            </a:pPr>
            <a:r>
              <a:rPr lang="uk-UA" dirty="0"/>
              <a:t>1.  </a:t>
            </a:r>
            <a:r>
              <a:rPr lang="uk-UA" b="1" dirty="0"/>
              <a:t>Вади, пов’язані  з недорозвиненням бронхолегеневих структур :</a:t>
            </a:r>
          </a:p>
          <a:p>
            <a:pPr marL="989012" indent="-269875">
              <a:buSzPct val="100000"/>
              <a:buChar char="▪"/>
              <a:defRPr sz="2400">
                <a:solidFill>
                  <a:srgbClr val="FFFFFF"/>
                </a:solidFill>
                <a:latin typeface="Times New Roman"/>
                <a:ea typeface="Times New Roman"/>
                <a:cs typeface="Times New Roman"/>
                <a:sym typeface="Times New Roman"/>
              </a:defRPr>
            </a:pPr>
            <a:r>
              <a:rPr lang="uk-UA" dirty="0"/>
              <a:t>агенезія легень, </a:t>
            </a:r>
          </a:p>
          <a:p>
            <a:pPr marL="989012" indent="-269875">
              <a:buSzPct val="100000"/>
              <a:buChar char="▪"/>
              <a:defRPr sz="2400">
                <a:solidFill>
                  <a:srgbClr val="FFFFFF"/>
                </a:solidFill>
                <a:latin typeface="Times New Roman"/>
                <a:ea typeface="Times New Roman"/>
                <a:cs typeface="Times New Roman"/>
                <a:sym typeface="Times New Roman"/>
              </a:defRPr>
            </a:pPr>
            <a:r>
              <a:rPr lang="uk-UA" dirty="0"/>
              <a:t>аплазія легень, </a:t>
            </a:r>
          </a:p>
          <a:p>
            <a:pPr marL="989012" indent="-269875">
              <a:buSzPct val="100000"/>
              <a:buChar char="▪"/>
              <a:defRPr sz="2400">
                <a:solidFill>
                  <a:srgbClr val="FFFFFF"/>
                </a:solidFill>
                <a:latin typeface="Times New Roman"/>
                <a:ea typeface="Times New Roman"/>
                <a:cs typeface="Times New Roman"/>
                <a:sym typeface="Times New Roman"/>
              </a:defRPr>
            </a:pPr>
            <a:r>
              <a:rPr lang="uk-UA" dirty="0"/>
              <a:t>гіпоплазія легень</a:t>
            </a:r>
          </a:p>
          <a:p>
            <a:pPr>
              <a:defRPr sz="2400">
                <a:solidFill>
                  <a:srgbClr val="FFFFFF"/>
                </a:solidFill>
                <a:latin typeface="Times New Roman"/>
                <a:ea typeface="Times New Roman"/>
                <a:cs typeface="Times New Roman"/>
                <a:sym typeface="Times New Roman"/>
              </a:defRPr>
            </a:pPr>
            <a:r>
              <a:rPr lang="uk-UA" dirty="0"/>
              <a:t>2. </a:t>
            </a:r>
            <a:r>
              <a:rPr lang="uk-UA" b="1" dirty="0"/>
              <a:t>Вади розвитку стінки трахеї та бронхів : </a:t>
            </a:r>
          </a:p>
          <a:p>
            <a:pPr marL="358775" indent="271462">
              <a:defRPr sz="2400">
                <a:solidFill>
                  <a:srgbClr val="FFFFFF"/>
                </a:solidFill>
                <a:latin typeface="Times New Roman"/>
                <a:ea typeface="Times New Roman"/>
                <a:cs typeface="Times New Roman"/>
                <a:sym typeface="Times New Roman"/>
              </a:defRPr>
            </a:pPr>
            <a:r>
              <a:rPr lang="uk-UA" dirty="0"/>
              <a:t>А. Розповсюджені вади розвитку стінки трахеї та бронхів: </a:t>
            </a:r>
          </a:p>
          <a:p>
            <a:pPr marL="457200" indent="261937">
              <a:defRPr sz="2400">
                <a:solidFill>
                  <a:srgbClr val="FFFFFF"/>
                </a:solidFill>
                <a:latin typeface="Times New Roman"/>
                <a:ea typeface="Times New Roman"/>
                <a:cs typeface="Times New Roman"/>
                <a:sym typeface="Times New Roman"/>
              </a:defRPr>
            </a:pPr>
            <a:r>
              <a:rPr lang="uk-UA" dirty="0"/>
              <a:t>а) Трахеобронхомегалія (Синдром Муньє-Куна), </a:t>
            </a:r>
          </a:p>
          <a:p>
            <a:pPr marL="457200" indent="261937">
              <a:defRPr sz="2400">
                <a:solidFill>
                  <a:srgbClr val="FFFFFF"/>
                </a:solidFill>
                <a:latin typeface="Times New Roman"/>
                <a:ea typeface="Times New Roman"/>
                <a:cs typeface="Times New Roman"/>
                <a:sym typeface="Times New Roman"/>
              </a:defRPr>
            </a:pPr>
            <a:r>
              <a:rPr lang="uk-UA" dirty="0"/>
              <a:t>б) Трахеобронхомаляція, </a:t>
            </a:r>
          </a:p>
          <a:p>
            <a:pPr marL="360362" indent="358774">
              <a:defRPr sz="2400">
                <a:solidFill>
                  <a:srgbClr val="FFFFFF"/>
                </a:solidFill>
                <a:latin typeface="Times New Roman"/>
                <a:ea typeface="Times New Roman"/>
                <a:cs typeface="Times New Roman"/>
                <a:sym typeface="Times New Roman"/>
              </a:defRPr>
            </a:pPr>
            <a:r>
              <a:rPr lang="uk-UA" dirty="0"/>
              <a:t>в) Синдром Вільямса-Кемпбелла,</a:t>
            </a:r>
          </a:p>
          <a:p>
            <a:pPr marL="360362" indent="358774">
              <a:defRPr sz="2400">
                <a:solidFill>
                  <a:srgbClr val="FFFFFF"/>
                </a:solidFill>
                <a:latin typeface="Times New Roman"/>
                <a:ea typeface="Times New Roman"/>
                <a:cs typeface="Times New Roman"/>
                <a:sym typeface="Times New Roman"/>
              </a:defRPr>
            </a:pPr>
            <a:r>
              <a:rPr lang="uk-UA" dirty="0"/>
              <a:t>г) Бронхомаляція,</a:t>
            </a:r>
          </a:p>
          <a:p>
            <a:pPr marL="360362" indent="358774">
              <a:defRPr sz="2400">
                <a:solidFill>
                  <a:srgbClr val="FFFFFF"/>
                </a:solidFill>
                <a:latin typeface="Times New Roman"/>
                <a:ea typeface="Times New Roman"/>
                <a:cs typeface="Times New Roman"/>
                <a:sym typeface="Times New Roman"/>
              </a:defRPr>
            </a:pPr>
            <a:r>
              <a:rPr lang="uk-UA" dirty="0"/>
              <a:t>д) Бронхіолоектатична емфізема Лешке, </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Прямоугольник 1"/>
          <p:cNvSpPr txBox="1"/>
          <p:nvPr/>
        </p:nvSpPr>
        <p:spPr>
          <a:xfrm>
            <a:off x="369248" y="284603"/>
            <a:ext cx="8405504" cy="5564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t>Б. Обмежені вади розвитку стінки трахеї та бронхів: </a:t>
            </a:r>
          </a:p>
          <a:p>
            <a:pPr marL="269875" indent="449262">
              <a:defRPr sz="2400">
                <a:solidFill>
                  <a:srgbClr val="FFFFFF"/>
                </a:solidFill>
                <a:latin typeface="Times New Roman"/>
                <a:ea typeface="Times New Roman"/>
                <a:cs typeface="Times New Roman"/>
                <a:sym typeface="Times New Roman"/>
              </a:defRPr>
            </a:pPr>
            <a:r>
              <a:t>а) вроджені стенози трахеї, </a:t>
            </a:r>
          </a:p>
          <a:p>
            <a:pPr marL="269875" indent="449262">
              <a:defRPr sz="2400">
                <a:solidFill>
                  <a:srgbClr val="FFFFFF"/>
                </a:solidFill>
                <a:latin typeface="Times New Roman"/>
                <a:ea typeface="Times New Roman"/>
                <a:cs typeface="Times New Roman"/>
                <a:sym typeface="Times New Roman"/>
              </a:defRPr>
            </a:pPr>
            <a:r>
              <a:t>б) вроджена лобарна емфізема, </a:t>
            </a:r>
          </a:p>
          <a:p>
            <a:pPr marL="269875" indent="449262">
              <a:defRPr sz="2400">
                <a:solidFill>
                  <a:srgbClr val="FFFFFF"/>
                </a:solidFill>
                <a:latin typeface="Times New Roman"/>
                <a:ea typeface="Times New Roman"/>
                <a:cs typeface="Times New Roman"/>
                <a:sym typeface="Times New Roman"/>
              </a:defRPr>
            </a:pPr>
            <a:r>
              <a:t>в) дивертикули  трахеї та бронхів, </a:t>
            </a:r>
          </a:p>
          <a:p>
            <a:pPr marL="269875" indent="449262">
              <a:defRPr sz="2400">
                <a:solidFill>
                  <a:srgbClr val="FFFFFF"/>
                </a:solidFill>
                <a:latin typeface="Times New Roman"/>
                <a:ea typeface="Times New Roman"/>
                <a:cs typeface="Times New Roman"/>
                <a:sym typeface="Times New Roman"/>
              </a:defRPr>
            </a:pPr>
            <a:r>
              <a:t>г) трахеобронхостравохідні нориці.</a:t>
            </a:r>
          </a:p>
          <a:p>
            <a:pPr marL="269875" indent="449262">
              <a:defRPr sz="2400">
                <a:solidFill>
                  <a:srgbClr val="FFFFFF"/>
                </a:solidFill>
                <a:latin typeface="Times New Roman"/>
                <a:ea typeface="Times New Roman"/>
                <a:cs typeface="Times New Roman"/>
                <a:sym typeface="Times New Roman"/>
              </a:defRPr>
            </a:pPr>
            <a:endParaRPr/>
          </a:p>
          <a:p>
            <a:pPr marL="269875" indent="-269875">
              <a:defRPr sz="2400" b="1">
                <a:solidFill>
                  <a:srgbClr val="FFFFFF"/>
                </a:solidFill>
                <a:latin typeface="Times New Roman"/>
                <a:ea typeface="Times New Roman"/>
                <a:cs typeface="Times New Roman"/>
                <a:sym typeface="Times New Roman"/>
              </a:defRPr>
            </a:pPr>
            <a:r>
              <a:t>3. Кісти легень.</a:t>
            </a:r>
          </a:p>
          <a:p>
            <a:pPr marL="269875" indent="-269875">
              <a:defRPr sz="2400" b="1">
                <a:solidFill>
                  <a:srgbClr val="FFFFFF"/>
                </a:solidFill>
                <a:latin typeface="Times New Roman"/>
                <a:ea typeface="Times New Roman"/>
                <a:cs typeface="Times New Roman"/>
                <a:sym typeface="Times New Roman"/>
              </a:defRPr>
            </a:pPr>
            <a:endParaRPr/>
          </a:p>
          <a:p>
            <a:pPr marL="269875" indent="-269875">
              <a:defRPr sz="2400" b="1">
                <a:solidFill>
                  <a:srgbClr val="FFFFFF"/>
                </a:solidFill>
                <a:latin typeface="Times New Roman"/>
                <a:ea typeface="Times New Roman"/>
                <a:cs typeface="Times New Roman"/>
                <a:sym typeface="Times New Roman"/>
              </a:defRPr>
            </a:pPr>
            <a:r>
              <a:t>4. Секвестрація легені.</a:t>
            </a:r>
          </a:p>
          <a:p>
            <a:pPr marL="269875" indent="-269875">
              <a:defRPr sz="2400" b="1">
                <a:solidFill>
                  <a:srgbClr val="FFFFFF"/>
                </a:solidFill>
                <a:latin typeface="Times New Roman"/>
                <a:ea typeface="Times New Roman"/>
                <a:cs typeface="Times New Roman"/>
                <a:sym typeface="Times New Roman"/>
              </a:defRPr>
            </a:pPr>
            <a:endParaRPr/>
          </a:p>
          <a:p>
            <a:pPr marL="269875" indent="-269875">
              <a:defRPr sz="2400" b="1">
                <a:solidFill>
                  <a:srgbClr val="FFFFFF"/>
                </a:solidFill>
                <a:latin typeface="Times New Roman"/>
                <a:ea typeface="Times New Roman"/>
                <a:cs typeface="Times New Roman"/>
                <a:sym typeface="Times New Roman"/>
              </a:defRPr>
            </a:pPr>
            <a:r>
              <a:t>5. Синдром Зіверта - Картагенера.</a:t>
            </a:r>
          </a:p>
          <a:p>
            <a:pPr marL="269875" indent="-269875">
              <a:defRPr sz="2400" b="1">
                <a:solidFill>
                  <a:srgbClr val="FFFFFF"/>
                </a:solidFill>
                <a:latin typeface="Times New Roman"/>
                <a:ea typeface="Times New Roman"/>
                <a:cs typeface="Times New Roman"/>
                <a:sym typeface="Times New Roman"/>
              </a:defRPr>
            </a:pPr>
            <a:endParaRPr/>
          </a:p>
          <a:p>
            <a:pPr marL="269875" indent="-269875">
              <a:defRPr sz="2400" b="1">
                <a:solidFill>
                  <a:srgbClr val="FFFFFF"/>
                </a:solidFill>
                <a:latin typeface="Times New Roman"/>
                <a:ea typeface="Times New Roman"/>
                <a:cs typeface="Times New Roman"/>
                <a:sym typeface="Times New Roman"/>
              </a:defRPr>
            </a:pPr>
            <a:r>
              <a:t>6.  Вади розвитку легеневих судин:</a:t>
            </a:r>
          </a:p>
          <a:p>
            <a:pPr marL="269875" indent="449262">
              <a:defRPr sz="2400">
                <a:solidFill>
                  <a:srgbClr val="FFFFFF"/>
                </a:solidFill>
                <a:latin typeface="Times New Roman"/>
                <a:ea typeface="Times New Roman"/>
                <a:cs typeface="Times New Roman"/>
                <a:sym typeface="Times New Roman"/>
              </a:defRPr>
            </a:pPr>
            <a:r>
              <a:t>а) агенезія и гіпоплазія легеневої артерії та її гілок,</a:t>
            </a:r>
          </a:p>
          <a:p>
            <a:pPr marL="269875" indent="449262">
              <a:defRPr sz="2400">
                <a:solidFill>
                  <a:srgbClr val="FFFFFF"/>
                </a:solidFill>
                <a:latin typeface="Times New Roman"/>
                <a:ea typeface="Times New Roman"/>
                <a:cs typeface="Times New Roman"/>
                <a:sym typeface="Times New Roman"/>
              </a:defRPr>
            </a:pPr>
            <a:r>
              <a:t>б)  артеріовенозні аневризми та нориці, </a:t>
            </a:r>
          </a:p>
          <a:p>
            <a:pPr marL="269875" indent="449262">
              <a:defRPr sz="2400">
                <a:solidFill>
                  <a:srgbClr val="FFFFFF"/>
                </a:solidFill>
                <a:latin typeface="Times New Roman"/>
                <a:ea typeface="Times New Roman"/>
                <a:cs typeface="Times New Roman"/>
                <a:sym typeface="Times New Roman"/>
              </a:defRPr>
            </a:pPr>
            <a:r>
              <a:t>в) аномальне впадіння легеневих вен (транспозиція)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Прямоугольник 1"/>
          <p:cNvSpPr txBox="1"/>
          <p:nvPr/>
        </p:nvSpPr>
        <p:spPr>
          <a:xfrm>
            <a:off x="297239" y="0"/>
            <a:ext cx="8632319" cy="66787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rPr lang="uk-UA" sz="2400" dirty="0"/>
              <a:t>Класифікація дисплазій легень</a:t>
            </a:r>
          </a:p>
          <a:p>
            <a:pPr algn="ctr">
              <a:defRPr sz="2400" b="1">
                <a:solidFill>
                  <a:srgbClr val="FFFFFF"/>
                </a:solidFill>
                <a:latin typeface="Times New Roman"/>
                <a:ea typeface="Times New Roman"/>
                <a:cs typeface="Times New Roman"/>
                <a:sym typeface="Times New Roman"/>
              </a:defRPr>
            </a:pPr>
            <a:r>
              <a:rPr lang="uk-UA" sz="1600" dirty="0"/>
              <a:t>R. </a:t>
            </a:r>
            <a:r>
              <a:rPr lang="en-US" sz="1600" dirty="0" err="1"/>
              <a:t>Achiron</a:t>
            </a:r>
            <a:r>
              <a:rPr lang="uk-UA" sz="1600" dirty="0"/>
              <a:t> і співавт., 2004 р.</a:t>
            </a:r>
          </a:p>
          <a:p>
            <a:pPr algn="ctr">
              <a:defRPr sz="2400" b="1">
                <a:solidFill>
                  <a:srgbClr val="FFFFFF"/>
                </a:solidFill>
                <a:latin typeface="Times New Roman"/>
                <a:ea typeface="Times New Roman"/>
                <a:cs typeface="Times New Roman"/>
                <a:sym typeface="Times New Roman"/>
              </a:defRPr>
            </a:pPr>
            <a:r>
              <a:rPr lang="uk-UA" sz="2400" dirty="0"/>
              <a:t>5 типів дисплазій легень (порушення формування):</a:t>
            </a:r>
          </a:p>
          <a:p>
            <a:pPr algn="ctr">
              <a:defRPr sz="2400" b="1">
                <a:solidFill>
                  <a:srgbClr val="FFFFFF"/>
                </a:solidFill>
                <a:latin typeface="Times New Roman"/>
                <a:ea typeface="Times New Roman"/>
                <a:cs typeface="Times New Roman"/>
                <a:sym typeface="Times New Roman"/>
              </a:defRPr>
            </a:pPr>
            <a:endParaRPr lang="uk-UA" sz="2400" dirty="0"/>
          </a:p>
          <a:p>
            <a:pPr marL="320842" indent="-320842" algn="just">
              <a:buSzPct val="100000"/>
              <a:buAutoNum type="arabicPeriod"/>
              <a:defRPr sz="2400">
                <a:solidFill>
                  <a:srgbClr val="FFFFFF"/>
                </a:solidFill>
                <a:latin typeface="Times New Roman"/>
                <a:ea typeface="Times New Roman"/>
                <a:cs typeface="Times New Roman"/>
                <a:sym typeface="Times New Roman"/>
              </a:defRPr>
            </a:pPr>
            <a:r>
              <a:rPr lang="uk-UA" sz="2000" b="1" i="1" dirty="0">
                <a:solidFill>
                  <a:srgbClr val="002060"/>
                </a:solidFill>
              </a:rPr>
              <a:t>Агенезія легенів </a:t>
            </a:r>
            <a:r>
              <a:rPr lang="uk-UA" sz="2000" dirty="0"/>
              <a:t>- важка дисплазія, коли вражаючий фактор діє дуже рано і зупиняє процес формування легені на етапі бронхіального зачатка.</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r>
              <a:rPr lang="uk-UA" sz="2000" b="1" i="1" dirty="0">
                <a:solidFill>
                  <a:srgbClr val="002060"/>
                </a:solidFill>
              </a:rPr>
              <a:t>Нормальна легеня з аномальним кровопостачанням </a:t>
            </a:r>
            <a:r>
              <a:rPr lang="uk-UA" sz="2000" dirty="0"/>
              <a:t>- бронхіальне дерево розвивається нормально; розвиток артеріальної системи, яка належить до клітинної артерії, порушується. Внаслідок цього виникає нормальна легеня з ізольованим сегментом, який отримує системне кровопостачання.</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r>
              <a:rPr lang="uk-UA" sz="2000" b="1" i="1" dirty="0">
                <a:solidFill>
                  <a:srgbClr val="002060"/>
                </a:solidFill>
              </a:rPr>
              <a:t>Аномальна легеня з аномальним кровопостачанням </a:t>
            </a:r>
            <a:r>
              <a:rPr lang="uk-UA" sz="2000" dirty="0"/>
              <a:t>- класичні форми легеневої секвестрації з порушенням повітроносних шляхів, розвитком артеріального дерева, що призводить до появи системного кровопостачання і формування аномальної легеневої паренхіми.</a:t>
            </a:r>
          </a:p>
          <a:p>
            <a:pPr marL="360363" indent="-360363" algn="just">
              <a:defRPr sz="2400">
                <a:solidFill>
                  <a:srgbClr val="FFFFFF"/>
                </a:solidFill>
                <a:latin typeface="Times New Roman"/>
                <a:ea typeface="Times New Roman"/>
                <a:cs typeface="Times New Roman"/>
                <a:sym typeface="Times New Roman"/>
              </a:defRPr>
            </a:pPr>
            <a:r>
              <a:rPr lang="ru-RU" sz="2000" dirty="0"/>
              <a:t>4</a:t>
            </a:r>
            <a:r>
              <a:rPr lang="ru-RU" sz="2000" b="1" i="1" dirty="0">
                <a:solidFill>
                  <a:srgbClr val="002060"/>
                </a:solidFill>
              </a:rPr>
              <a:t>. </a:t>
            </a:r>
            <a:r>
              <a:rPr lang="uk-UA" sz="2000" b="1" i="1" dirty="0">
                <a:solidFill>
                  <a:srgbClr val="002060"/>
                </a:solidFill>
              </a:rPr>
              <a:t>Аномальна легеня з нормальним кровопостачанням</a:t>
            </a:r>
            <a:r>
              <a:rPr lang="uk-UA" sz="2000" dirty="0"/>
              <a:t> - бронхогенні кісти і кістозно-аденоматозні вади;</a:t>
            </a:r>
          </a:p>
          <a:p>
            <a:pPr marL="360363" indent="-360363" algn="just">
              <a:defRPr sz="2400">
                <a:solidFill>
                  <a:srgbClr val="FFFFFF"/>
                </a:solidFill>
                <a:latin typeface="Times New Roman"/>
                <a:ea typeface="Times New Roman"/>
                <a:cs typeface="Times New Roman"/>
                <a:sym typeface="Times New Roman"/>
              </a:defRPr>
            </a:pPr>
            <a:r>
              <a:rPr lang="uk-UA" sz="2000" dirty="0"/>
              <a:t>5. </a:t>
            </a:r>
            <a:r>
              <a:rPr lang="uk-UA" sz="2000" b="1" i="1" dirty="0">
                <a:solidFill>
                  <a:srgbClr val="002060"/>
                </a:solidFill>
              </a:rPr>
              <a:t>Змішаний тип патології</a:t>
            </a:r>
            <a:r>
              <a:rPr lang="uk-UA" sz="2000" dirty="0"/>
              <a:t> - ларингеальна атрезія з двосторонніми гіперехогенною  легенею або бронхопульмональна дисплазія з нейроентеральною асоціацією.</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endParaRPr lang="uk-UA" sz="2000"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Прямоугольник 1"/>
          <p:cNvSpPr txBox="1"/>
          <p:nvPr/>
        </p:nvSpPr>
        <p:spPr>
          <a:xfrm>
            <a:off x="251520" y="0"/>
            <a:ext cx="8621530" cy="7294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sz="2000" dirty="0"/>
              <a:t>Клінічна картина часто маскується рецидивуючими інфекціями дихальних шляхів, повторними пневмоніями, хронічними неспецифічними захворюваннями легенів. </a:t>
            </a:r>
          </a:p>
          <a:p>
            <a:pPr indent="269875" algn="just">
              <a:defRPr sz="2400">
                <a:solidFill>
                  <a:srgbClr val="FFFFFF"/>
                </a:solidFill>
                <a:latin typeface="Times New Roman"/>
                <a:ea typeface="Times New Roman"/>
                <a:cs typeface="Times New Roman"/>
                <a:sym typeface="Times New Roman"/>
              </a:defRPr>
            </a:pPr>
            <a:r>
              <a:rPr lang="uk-UA" dirty="0"/>
              <a:t>Клініко-анамнестичні особливості:</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r>
              <a:rPr lang="uk-UA" sz="2000" dirty="0"/>
              <a:t>Маніфестація захворювання в ранньому віці.</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r>
              <a:rPr lang="uk-UA" sz="2000" dirty="0"/>
              <a:t>Затяжний, рецидивуючий, хронічний перебіг запального процесу в бронхолегеневій системі.</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r>
              <a:rPr lang="uk-UA" sz="2000" dirty="0"/>
              <a:t>Обструктивний синдром.</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r>
              <a:rPr lang="uk-UA" sz="2000" dirty="0"/>
              <a:t>Стійкість физикальной картини в легенях (стійкі локальні хрипи, ослаблення дихання).</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r>
              <a:rPr lang="uk-UA" sz="2000" dirty="0"/>
              <a:t>Задишка,</a:t>
            </a:r>
          </a:p>
          <a:p>
            <a:pPr marL="457200" indent="-457200">
              <a:defRPr sz="2400">
                <a:solidFill>
                  <a:srgbClr val="FFFFFF"/>
                </a:solidFill>
                <a:latin typeface="Times New Roman"/>
                <a:ea typeface="Times New Roman"/>
                <a:cs typeface="Times New Roman"/>
                <a:sym typeface="Times New Roman"/>
              </a:defRPr>
            </a:pPr>
            <a:r>
              <a:rPr lang="ru-RU" sz="2000" dirty="0"/>
              <a:t>6</a:t>
            </a:r>
            <a:r>
              <a:rPr lang="uk-UA" sz="2000" dirty="0"/>
              <a:t>. Ознаки хронічної гіпоксії:</a:t>
            </a:r>
          </a:p>
          <a:p>
            <a:pPr marL="240631" indent="-240631">
              <a:buSzPct val="100000"/>
              <a:buChar char="•"/>
              <a:defRPr sz="2400">
                <a:solidFill>
                  <a:srgbClr val="FFFFFF"/>
                </a:solidFill>
                <a:latin typeface="Times New Roman"/>
                <a:ea typeface="Times New Roman"/>
                <a:cs typeface="Times New Roman"/>
                <a:sym typeface="Times New Roman"/>
              </a:defRPr>
            </a:pPr>
            <a:r>
              <a:rPr lang="uk-UA" sz="2000" dirty="0"/>
              <a:t>"барабанні палички", «годинникові скельця»,</a:t>
            </a:r>
          </a:p>
          <a:p>
            <a:pPr marL="240631" indent="-240631">
              <a:buSzPct val="100000"/>
              <a:buChar char="•"/>
              <a:defRPr sz="2400">
                <a:solidFill>
                  <a:srgbClr val="FFFFFF"/>
                </a:solidFill>
                <a:latin typeface="Times New Roman"/>
                <a:ea typeface="Times New Roman"/>
                <a:cs typeface="Times New Roman"/>
                <a:sym typeface="Times New Roman"/>
              </a:defRPr>
            </a:pPr>
            <a:r>
              <a:rPr lang="uk-UA" sz="2000" dirty="0"/>
              <a:t>позитивний симптом Шамрота - відсутність щілини при зіставленні разом нігтів протилежних кистей).</a:t>
            </a:r>
          </a:p>
          <a:p>
            <a:pPr marL="457200" indent="-457200">
              <a:defRPr sz="2400">
                <a:solidFill>
                  <a:srgbClr val="FFFFFF"/>
                </a:solidFill>
                <a:latin typeface="Times New Roman"/>
                <a:ea typeface="Times New Roman"/>
                <a:cs typeface="Times New Roman"/>
                <a:sym typeface="Times New Roman"/>
              </a:defRPr>
            </a:pPr>
            <a:r>
              <a:rPr lang="uk-UA" sz="2000" dirty="0"/>
              <a:t>7. Блідість шкірних покривів, ціаноз.</a:t>
            </a:r>
          </a:p>
          <a:p>
            <a:pPr marL="457200" indent="-457200">
              <a:defRPr sz="2400">
                <a:solidFill>
                  <a:srgbClr val="FFFFFF"/>
                </a:solidFill>
                <a:latin typeface="Times New Roman"/>
                <a:ea typeface="Times New Roman"/>
                <a:cs typeface="Times New Roman"/>
                <a:sym typeface="Times New Roman"/>
              </a:defRPr>
            </a:pPr>
            <a:r>
              <a:rPr lang="uk-UA" sz="2000" dirty="0"/>
              <a:t>8. Відставання в фізичному розвитку дитини.</a:t>
            </a:r>
          </a:p>
          <a:p>
            <a:pPr marL="457200" indent="-457200">
              <a:defRPr sz="2400">
                <a:solidFill>
                  <a:srgbClr val="FFFFFF"/>
                </a:solidFill>
                <a:latin typeface="Times New Roman"/>
                <a:ea typeface="Times New Roman"/>
                <a:cs typeface="Times New Roman"/>
                <a:sym typeface="Times New Roman"/>
              </a:defRPr>
            </a:pPr>
            <a:r>
              <a:rPr lang="uk-UA" sz="2000" dirty="0"/>
              <a:t>9. Вторинні порушення в системі малого кола кровообігу:</a:t>
            </a:r>
          </a:p>
          <a:p>
            <a:pPr marL="240631" indent="-240631">
              <a:buSzPct val="100000"/>
              <a:buChar char="•"/>
              <a:defRPr sz="2400">
                <a:solidFill>
                  <a:srgbClr val="FFFFFF"/>
                </a:solidFill>
                <a:latin typeface="Times New Roman"/>
                <a:ea typeface="Times New Roman"/>
                <a:cs typeface="Times New Roman"/>
                <a:sym typeface="Times New Roman"/>
              </a:defRPr>
            </a:pPr>
            <a:r>
              <a:rPr lang="uk-UA" sz="2000" dirty="0"/>
              <a:t>«Легеневе серце», легенева гіпертензія.</a:t>
            </a:r>
          </a:p>
          <a:p>
            <a:pPr marL="457200" indent="-457200">
              <a:defRPr sz="2400">
                <a:solidFill>
                  <a:srgbClr val="FFFFFF"/>
                </a:solidFill>
                <a:latin typeface="Times New Roman"/>
                <a:ea typeface="Times New Roman"/>
                <a:cs typeface="Times New Roman"/>
                <a:sym typeface="Times New Roman"/>
              </a:defRPr>
            </a:pPr>
            <a:r>
              <a:rPr lang="uk-UA" sz="2000" dirty="0"/>
              <a:t>10. Деформація грудної клітки і грудного відділу хребта.</a:t>
            </a:r>
          </a:p>
          <a:p>
            <a:pPr marL="457200" indent="-457200">
              <a:defRPr sz="2400">
                <a:solidFill>
                  <a:srgbClr val="FFFFFF"/>
                </a:solidFill>
                <a:latin typeface="Times New Roman"/>
                <a:ea typeface="Times New Roman"/>
                <a:cs typeface="Times New Roman"/>
                <a:sym typeface="Times New Roman"/>
              </a:defRPr>
            </a:pPr>
            <a:r>
              <a:rPr lang="uk-UA" sz="2000" dirty="0"/>
              <a:t>11. Різке порушення біомеханіки дихання при приєднанні інфекцій.</a:t>
            </a:r>
          </a:p>
          <a:p>
            <a:pPr marL="457200" indent="-457200">
              <a:defRPr sz="2400">
                <a:solidFill>
                  <a:srgbClr val="FFFFFF"/>
                </a:solidFill>
                <a:latin typeface="Times New Roman"/>
                <a:ea typeface="Times New Roman"/>
                <a:cs typeface="Times New Roman"/>
                <a:sym typeface="Times New Roman"/>
              </a:defRPr>
            </a:pPr>
            <a:r>
              <a:rPr lang="uk-UA" sz="2000" dirty="0"/>
              <a:t>12. Шум тертя плеври</a:t>
            </a:r>
          </a:p>
          <a:p>
            <a:pPr marL="320842" indent="-320842" algn="just">
              <a:buSzPct val="100000"/>
              <a:buAutoNum type="arabicPeriod"/>
              <a:defRPr sz="2400">
                <a:solidFill>
                  <a:srgbClr val="FFFFFF"/>
                </a:solidFill>
                <a:latin typeface="Times New Roman"/>
                <a:ea typeface="Times New Roman"/>
                <a:cs typeface="Times New Roman"/>
                <a:sym typeface="Times New Roman"/>
              </a:defRPr>
            </a:pPr>
            <a:endParaRPr lang="uk-UA"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Прямоугольник 1"/>
          <p:cNvSpPr txBox="1"/>
          <p:nvPr/>
        </p:nvSpPr>
        <p:spPr>
          <a:xfrm>
            <a:off x="513263" y="404663"/>
            <a:ext cx="8117473"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solidFill>
                  <a:srgbClr val="FFFFFF"/>
                </a:solidFill>
                <a:latin typeface="Times New Roman"/>
                <a:ea typeface="Times New Roman"/>
                <a:cs typeface="Times New Roman"/>
                <a:sym typeface="Times New Roman"/>
              </a:defRPr>
            </a:pPr>
            <a:r>
              <a:rPr lang="uk-UA" sz="2400" dirty="0"/>
              <a:t>Основні методи діагностики ВВР бронхолегеневої системи:</a:t>
            </a:r>
          </a:p>
          <a:p>
            <a:pPr>
              <a:defRPr sz="4000" b="1">
                <a:solidFill>
                  <a:srgbClr val="FFFFFF"/>
                </a:solidFill>
                <a:latin typeface="Times New Roman"/>
                <a:ea typeface="Times New Roman"/>
                <a:cs typeface="Times New Roman"/>
                <a:sym typeface="Times New Roman"/>
              </a:defRPr>
            </a:pPr>
            <a:endParaRPr lang="uk-UA" sz="2400" dirty="0"/>
          </a:p>
          <a:p>
            <a:pPr>
              <a:defRPr sz="3000">
                <a:solidFill>
                  <a:srgbClr val="FFFFFF"/>
                </a:solidFill>
                <a:latin typeface="Times New Roman"/>
                <a:ea typeface="Times New Roman"/>
                <a:cs typeface="Times New Roman"/>
                <a:sym typeface="Times New Roman"/>
              </a:defRPr>
            </a:pPr>
            <a:r>
              <a:rPr lang="uk-UA" sz="2400" dirty="0"/>
              <a:t>  1. Рентгенографія органів грудної клітини у двох проекціях.</a:t>
            </a:r>
          </a:p>
          <a:p>
            <a:pPr>
              <a:defRPr sz="3000">
                <a:solidFill>
                  <a:srgbClr val="FFFFFF"/>
                </a:solidFill>
                <a:latin typeface="Times New Roman"/>
                <a:ea typeface="Times New Roman"/>
                <a:cs typeface="Times New Roman"/>
                <a:sym typeface="Times New Roman"/>
              </a:defRPr>
            </a:pPr>
            <a:r>
              <a:rPr lang="uk-UA" sz="2400" dirty="0"/>
              <a:t>  2. Комп'ютерна томографія грудної порожнини (РКТ).</a:t>
            </a:r>
          </a:p>
          <a:p>
            <a:pPr>
              <a:defRPr sz="3000">
                <a:solidFill>
                  <a:srgbClr val="FFFFFF"/>
                </a:solidFill>
                <a:latin typeface="Times New Roman"/>
                <a:ea typeface="Times New Roman"/>
                <a:cs typeface="Times New Roman"/>
                <a:sym typeface="Times New Roman"/>
              </a:defRPr>
            </a:pPr>
            <a:r>
              <a:rPr lang="uk-UA" sz="2400" dirty="0"/>
              <a:t>  3. Фіброларінготрахеобронхоскопія.</a:t>
            </a:r>
          </a:p>
          <a:p>
            <a:pPr>
              <a:defRPr sz="3000">
                <a:solidFill>
                  <a:srgbClr val="FFFFFF"/>
                </a:solidFill>
                <a:latin typeface="Times New Roman"/>
                <a:ea typeface="Times New Roman"/>
                <a:cs typeface="Times New Roman"/>
                <a:sym typeface="Times New Roman"/>
              </a:defRPr>
            </a:pPr>
            <a:r>
              <a:rPr lang="uk-UA" sz="2400" dirty="0"/>
              <a:t>  4. Бронхографія.</a:t>
            </a:r>
          </a:p>
          <a:p>
            <a:pPr>
              <a:defRPr sz="3000">
                <a:solidFill>
                  <a:srgbClr val="FFFFFF"/>
                </a:solidFill>
                <a:latin typeface="Times New Roman"/>
                <a:ea typeface="Times New Roman"/>
                <a:cs typeface="Times New Roman"/>
                <a:sym typeface="Times New Roman"/>
              </a:defRPr>
            </a:pPr>
            <a:r>
              <a:rPr lang="uk-UA" sz="2400" dirty="0"/>
              <a:t>  5. Сцинтиграфія легень.</a:t>
            </a:r>
          </a:p>
          <a:p>
            <a:pPr>
              <a:defRPr sz="3000">
                <a:solidFill>
                  <a:srgbClr val="FFFFFF"/>
                </a:solidFill>
                <a:latin typeface="Times New Roman"/>
                <a:ea typeface="Times New Roman"/>
                <a:cs typeface="Times New Roman"/>
                <a:sym typeface="Times New Roman"/>
              </a:defRPr>
            </a:pPr>
            <a:r>
              <a:rPr lang="uk-UA" sz="2400" dirty="0"/>
              <a:t>  6. Ангіопульмонографія.</a:t>
            </a:r>
          </a:p>
          <a:p>
            <a:pPr>
              <a:defRPr sz="3000">
                <a:solidFill>
                  <a:srgbClr val="FFFFFF"/>
                </a:solidFill>
                <a:latin typeface="Times New Roman"/>
                <a:ea typeface="Times New Roman"/>
                <a:cs typeface="Times New Roman"/>
                <a:sym typeface="Times New Roman"/>
              </a:defRPr>
            </a:pPr>
            <a:r>
              <a:rPr lang="uk-UA" sz="2400" dirty="0"/>
              <a:t>  7. Електронно-мікроскопічне дослідження біоптату слизової бронхів або порожнини носа, для діагностики циліарної дискінезії.</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Прямоугольник 1"/>
          <p:cNvSpPr txBox="1"/>
          <p:nvPr/>
        </p:nvSpPr>
        <p:spPr>
          <a:xfrm>
            <a:off x="801295" y="0"/>
            <a:ext cx="6100650" cy="650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3600">
                <a:solidFill>
                  <a:srgbClr val="FFFF00"/>
                </a:solidFill>
              </a:defRPr>
            </a:lvl1pPr>
          </a:lstStyle>
          <a:p>
            <a:r>
              <a:t>Агенезія и аплазія трахеї</a:t>
            </a:r>
          </a:p>
        </p:txBody>
      </p:sp>
      <p:sp>
        <p:nvSpPr>
          <p:cNvPr id="133" name="Прямоугольник 2"/>
          <p:cNvSpPr txBox="1"/>
          <p:nvPr/>
        </p:nvSpPr>
        <p:spPr>
          <a:xfrm>
            <a:off x="712271" y="569887"/>
            <a:ext cx="8189481" cy="15696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b="1" dirty="0"/>
              <a:t>Агенезія (аплазія) та атрезія  трахеї</a:t>
            </a:r>
            <a:r>
              <a:rPr lang="uk-UA" dirty="0"/>
              <a:t> - вкрай рідкісний порок, спостерігається у нежиттєздатних плодів, зазвичай у поєднанні з іншими вадами. Розвивається на 4 тижні освіти бронхіального дерева.</a:t>
            </a:r>
          </a:p>
        </p:txBody>
      </p:sp>
      <p:pic>
        <p:nvPicPr>
          <p:cNvPr id="134" name="Picture 3" descr="Picture 3"/>
          <p:cNvPicPr>
            <a:picLocks noChangeAspect="1"/>
          </p:cNvPicPr>
          <p:nvPr/>
        </p:nvPicPr>
        <p:blipFill>
          <a:blip r:embed="rId2" cstate="print"/>
          <a:stretch>
            <a:fillRect/>
          </a:stretch>
        </p:blipFill>
        <p:spPr>
          <a:xfrm>
            <a:off x="0" y="2276872"/>
            <a:ext cx="3987664" cy="3816424"/>
          </a:xfrm>
          <a:prstGeom prst="rect">
            <a:avLst/>
          </a:prstGeom>
          <a:ln w="12700">
            <a:miter lim="400000"/>
          </a:ln>
        </p:spPr>
      </p:pic>
      <p:sp>
        <p:nvSpPr>
          <p:cNvPr id="135" name="Прямоугольник 5"/>
          <p:cNvSpPr txBox="1"/>
          <p:nvPr/>
        </p:nvSpPr>
        <p:spPr>
          <a:xfrm>
            <a:off x="441257" y="6119336"/>
            <a:ext cx="3292936" cy="615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Рис.</a:t>
            </a:r>
            <a:r>
              <a:rPr i="1"/>
              <a:t> Схематичне зображення агенезії трахеї</a:t>
            </a:r>
          </a:p>
        </p:txBody>
      </p:sp>
      <p:sp>
        <p:nvSpPr>
          <p:cNvPr id="136" name="Прямоугольник 6"/>
          <p:cNvSpPr txBox="1"/>
          <p:nvPr/>
        </p:nvSpPr>
        <p:spPr>
          <a:xfrm>
            <a:off x="4122871" y="2276872"/>
            <a:ext cx="5021129" cy="3785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При агенезії трахеї відсутня середня частина трахеї, гортань закінчується сліпим мішком під голосовою щілиною. Дистально розташована </a:t>
            </a:r>
            <a:r>
              <a:rPr lang="uk-UA" dirty="0" err="1"/>
              <a:t>трахеальна</a:t>
            </a:r>
            <a:r>
              <a:rPr lang="uk-UA" dirty="0"/>
              <a:t> кукса, від якої відходять 2 головних бронхи.</a:t>
            </a:r>
          </a:p>
          <a:p>
            <a:pPr algn="just">
              <a:defRPr sz="2400">
                <a:solidFill>
                  <a:srgbClr val="FFFFFF"/>
                </a:solidFill>
                <a:latin typeface="Times New Roman"/>
                <a:ea typeface="Times New Roman"/>
                <a:cs typeface="Times New Roman"/>
                <a:sym typeface="Times New Roman"/>
              </a:defRPr>
            </a:pPr>
            <a:r>
              <a:rPr lang="uk-UA" dirty="0"/>
              <a:t>Вада може мати поєднання з патологією стравохіду і це забезпечує потрапляння невеликої частини повітря в легені при вдиху.</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Заголовок 1"/>
          <p:cNvSpPr txBox="1">
            <a:spLocks noGrp="1"/>
          </p:cNvSpPr>
          <p:nvPr>
            <p:ph type="title"/>
          </p:nvPr>
        </p:nvSpPr>
        <p:spPr>
          <a:xfrm>
            <a:off x="467543" y="476672"/>
            <a:ext cx="8229601" cy="634083"/>
          </a:xfrm>
          <a:prstGeom prst="rect">
            <a:avLst/>
          </a:prstGeom>
        </p:spPr>
        <p:txBody>
          <a:bodyPr>
            <a:noAutofit/>
          </a:bodyPr>
          <a:lstStyle>
            <a:lvl1pPr defTabSz="740663">
              <a:defRPr sz="3564">
                <a:solidFill>
                  <a:srgbClr val="FFFF00"/>
                </a:solidFill>
                <a:effectLst>
                  <a:outerShdw blurRad="92583" dist="82296" dir="2700000" rotWithShape="0">
                    <a:srgbClr val="000000">
                      <a:alpha val="40000"/>
                    </a:srgbClr>
                  </a:outerShdw>
                </a:effectLst>
              </a:defRPr>
            </a:lvl1pPr>
          </a:lstStyle>
          <a:p>
            <a:r>
              <a:rPr lang="uk-UA" sz="4800" dirty="0">
                <a:latin typeface="Times New Roman" pitchFamily="18" charset="0"/>
                <a:cs typeface="Times New Roman" pitchFamily="18" charset="0"/>
              </a:rPr>
              <a:t>Агенезія і аплазія легені</a:t>
            </a:r>
          </a:p>
        </p:txBody>
      </p:sp>
      <p:sp>
        <p:nvSpPr>
          <p:cNvPr id="139" name="Прямоугольник 2"/>
          <p:cNvSpPr txBox="1"/>
          <p:nvPr/>
        </p:nvSpPr>
        <p:spPr>
          <a:xfrm>
            <a:off x="441255" y="1556791"/>
            <a:ext cx="8405505" cy="5016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4000" b="1">
                <a:solidFill>
                  <a:srgbClr val="FFFF00"/>
                </a:solidFill>
                <a:latin typeface="Times New Roman"/>
                <a:ea typeface="Times New Roman"/>
                <a:cs typeface="Times New Roman"/>
                <a:sym typeface="Times New Roman"/>
              </a:defRPr>
            </a:pPr>
            <a:r>
              <a:rPr lang="uk-UA" dirty="0"/>
              <a:t>Агенезія легені </a:t>
            </a:r>
            <a:r>
              <a:rPr lang="uk-UA" sz="2400" b="0" dirty="0">
                <a:solidFill>
                  <a:srgbClr val="FFFFFF"/>
                </a:solidFill>
              </a:rPr>
              <a:t>– це відсутність однієї з легень - найбільш рідкісна вроджена патологія, вроджена повна відсутність однієї з легень разом з бронхом (в одній з них трахея, не утворюючи біфуркацію, переходить в бронх єдиної легені).</a:t>
            </a:r>
          </a:p>
          <a:p>
            <a:pPr indent="269875" algn="just">
              <a:defRPr sz="4000" b="1">
                <a:solidFill>
                  <a:srgbClr val="FFFF00"/>
                </a:solidFill>
                <a:latin typeface="Times New Roman"/>
                <a:ea typeface="Times New Roman"/>
                <a:cs typeface="Times New Roman"/>
                <a:sym typeface="Times New Roman"/>
              </a:defRPr>
            </a:pPr>
            <a:r>
              <a:rPr lang="uk-UA" dirty="0"/>
              <a:t>Аплазія легені -</a:t>
            </a:r>
            <a:r>
              <a:rPr lang="uk-UA" sz="2400" b="0" dirty="0">
                <a:solidFill>
                  <a:srgbClr val="FFFFFF"/>
                </a:solidFill>
              </a:rPr>
              <a:t> біфуркація трахеї виражена, але головний бронх на стороні відсутньої легені закінчується сліпо.</a:t>
            </a:r>
          </a:p>
          <a:p>
            <a:pPr algn="just">
              <a:defRPr sz="4000" b="1">
                <a:solidFill>
                  <a:srgbClr val="FFFF00"/>
                </a:solidFill>
                <a:latin typeface="Times New Roman"/>
                <a:ea typeface="Times New Roman"/>
                <a:cs typeface="Times New Roman"/>
                <a:sym typeface="Times New Roman"/>
              </a:defRPr>
            </a:pPr>
            <a:r>
              <a:rPr lang="uk-UA" sz="2400" b="0" dirty="0">
                <a:solidFill>
                  <a:srgbClr val="FFFFFF"/>
                </a:solidFill>
              </a:rPr>
              <a:t>Рідкісна патологія.</a:t>
            </a:r>
          </a:p>
          <a:p>
            <a:pPr algn="just">
              <a:defRPr sz="4000" b="1">
                <a:solidFill>
                  <a:srgbClr val="FFFF00"/>
                </a:solidFill>
                <a:latin typeface="Times New Roman"/>
                <a:ea typeface="Times New Roman"/>
                <a:cs typeface="Times New Roman"/>
                <a:sym typeface="Times New Roman"/>
              </a:defRPr>
            </a:pPr>
            <a:r>
              <a:rPr lang="uk-UA" sz="2400" b="0" dirty="0">
                <a:solidFill>
                  <a:srgbClr val="FFFFFF"/>
                </a:solidFill>
              </a:rPr>
              <a:t>Згідно з даними літератури, близько 50% пацієнтів з однобічною аплазією (агенезією) легені вмирають на першому році життя</a:t>
            </a:r>
            <a:r>
              <a:rPr sz="2400" b="0" dirty="0">
                <a:solidFill>
                  <a:srgbClr val="FFFFFF"/>
                </a:solidFill>
              </a:rPr>
              <a: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Group 17"/>
          <p:cNvGrpSpPr/>
          <p:nvPr/>
        </p:nvGrpSpPr>
        <p:grpSpPr>
          <a:xfrm>
            <a:off x="304796" y="-1"/>
            <a:ext cx="8793486" cy="6528375"/>
            <a:chOff x="0" y="0"/>
            <a:chExt cx="8793484" cy="6528373"/>
          </a:xfrm>
        </p:grpSpPr>
        <p:pic>
          <p:nvPicPr>
            <p:cNvPr id="143" name="Picture 2" descr="Picture 2"/>
            <p:cNvPicPr>
              <a:picLocks noChangeAspect="1"/>
            </p:cNvPicPr>
            <p:nvPr/>
          </p:nvPicPr>
          <p:blipFill>
            <a:blip r:embed="rId2" cstate="print"/>
            <a:srcRect l="5411" r="61913" b="50000"/>
            <a:stretch>
              <a:fillRect/>
            </a:stretch>
          </p:blipFill>
          <p:spPr>
            <a:xfrm>
              <a:off x="0" y="76200"/>
              <a:ext cx="1919289" cy="2209801"/>
            </a:xfrm>
            <a:prstGeom prst="rect">
              <a:avLst/>
            </a:prstGeom>
            <a:ln w="12700" cap="flat">
              <a:noFill/>
              <a:miter lim="400000"/>
            </a:ln>
            <a:effectLst/>
          </p:spPr>
        </p:pic>
        <p:pic>
          <p:nvPicPr>
            <p:cNvPr id="144" name="Picture 4" descr="Picture 4"/>
            <p:cNvPicPr>
              <a:picLocks noChangeAspect="1"/>
            </p:cNvPicPr>
            <p:nvPr/>
          </p:nvPicPr>
          <p:blipFill>
            <a:blip r:embed="rId2" cstate="print"/>
            <a:srcRect l="5397" t="52288" r="60294"/>
            <a:stretch>
              <a:fillRect/>
            </a:stretch>
          </p:blipFill>
          <p:spPr>
            <a:xfrm>
              <a:off x="2819400" y="152400"/>
              <a:ext cx="2046290" cy="2133601"/>
            </a:xfrm>
            <a:prstGeom prst="rect">
              <a:avLst/>
            </a:prstGeom>
            <a:ln w="12700" cap="flat">
              <a:noFill/>
              <a:miter lim="400000"/>
            </a:ln>
            <a:effectLst/>
          </p:spPr>
        </p:pic>
        <p:pic>
          <p:nvPicPr>
            <p:cNvPr id="145" name="Picture 6" descr="Picture 6"/>
            <p:cNvPicPr>
              <a:picLocks noChangeAspect="1"/>
            </p:cNvPicPr>
            <p:nvPr/>
          </p:nvPicPr>
          <p:blipFill>
            <a:blip r:embed="rId3" cstate="print"/>
            <a:srcRect l="44853" t="8818" r="3682" b="6531"/>
            <a:stretch>
              <a:fillRect/>
            </a:stretch>
          </p:blipFill>
          <p:spPr>
            <a:xfrm>
              <a:off x="5867402" y="0"/>
              <a:ext cx="2286001" cy="2819401"/>
            </a:xfrm>
            <a:prstGeom prst="rect">
              <a:avLst/>
            </a:prstGeom>
            <a:ln w="12700" cap="flat">
              <a:noFill/>
              <a:miter lim="400000"/>
            </a:ln>
            <a:effectLst/>
          </p:spPr>
        </p:pic>
        <p:sp>
          <p:nvSpPr>
            <p:cNvPr id="146" name="Rectangle 8"/>
            <p:cNvSpPr txBox="1"/>
            <p:nvPr/>
          </p:nvSpPr>
          <p:spPr>
            <a:xfrm>
              <a:off x="2788921" y="2438400"/>
              <a:ext cx="2423162" cy="95410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lgn="ctr">
                <a:defRPr sz="2400" b="1" i="1">
                  <a:solidFill>
                    <a:srgbClr val="FFFFFF"/>
                  </a:solidFill>
                  <a:latin typeface="Times New Roman"/>
                  <a:ea typeface="Times New Roman"/>
                  <a:cs typeface="Times New Roman"/>
                  <a:sym typeface="Times New Roman"/>
                </a:defRPr>
              </a:pPr>
              <a:r>
                <a:rPr lang="uk-UA" dirty="0"/>
                <a:t> </a:t>
              </a:r>
              <a:r>
                <a:rPr lang="uk-UA" sz="1600" b="0" i="0" dirty="0"/>
                <a:t>Агенезія верхньої частки лівої легені  </a:t>
              </a:r>
              <a:endParaRPr lang="uk-UA" sz="1600" dirty="0"/>
            </a:p>
            <a:p>
              <a:pPr algn="ctr">
                <a:defRPr sz="1600">
                  <a:solidFill>
                    <a:srgbClr val="FFFFFF"/>
                  </a:solidFill>
                  <a:latin typeface="Times New Roman"/>
                  <a:ea typeface="Times New Roman"/>
                  <a:cs typeface="Times New Roman"/>
                  <a:sym typeface="Times New Roman"/>
                </a:defRPr>
              </a:pPr>
              <a:r>
                <a:rPr lang="uk-UA" dirty="0"/>
                <a:t>(схема). </a:t>
              </a:r>
            </a:p>
          </p:txBody>
        </p:sp>
        <p:sp>
          <p:nvSpPr>
            <p:cNvPr id="147" name="Rectangle 9"/>
            <p:cNvSpPr txBox="1"/>
            <p:nvPr/>
          </p:nvSpPr>
          <p:spPr>
            <a:xfrm>
              <a:off x="45720" y="2514600"/>
              <a:ext cx="2194561" cy="58477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defRPr sz="1600">
                  <a:solidFill>
                    <a:srgbClr val="FFFFFF"/>
                  </a:solidFill>
                  <a:latin typeface="Times New Roman"/>
                  <a:ea typeface="Times New Roman"/>
                  <a:cs typeface="Times New Roman"/>
                  <a:sym typeface="Times New Roman"/>
                </a:defRPr>
              </a:pPr>
              <a:r>
                <a:rPr lang="uk-UA" dirty="0"/>
                <a:t>Аплазія лівої легені  (схема). </a:t>
              </a:r>
            </a:p>
          </p:txBody>
        </p:sp>
        <p:sp>
          <p:nvSpPr>
            <p:cNvPr id="148" name="Rectangle 10"/>
            <p:cNvSpPr txBox="1"/>
            <p:nvPr/>
          </p:nvSpPr>
          <p:spPr>
            <a:xfrm>
              <a:off x="5455922" y="2971800"/>
              <a:ext cx="3337562" cy="58477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lgn="ctr">
                <a:defRPr sz="1600">
                  <a:solidFill>
                    <a:srgbClr val="FFFFFF"/>
                  </a:solidFill>
                  <a:latin typeface="Times New Roman"/>
                  <a:ea typeface="Times New Roman"/>
                  <a:cs typeface="Times New Roman"/>
                  <a:sym typeface="Times New Roman"/>
                </a:defRPr>
              </a:pPr>
              <a:r>
                <a:rPr lang="uk-UA" dirty="0"/>
                <a:t>Агенезія проміжного бронха зправа. Бронхограма. </a:t>
              </a:r>
            </a:p>
          </p:txBody>
        </p:sp>
        <p:pic>
          <p:nvPicPr>
            <p:cNvPr id="149" name="Picture 11" descr="Picture 11"/>
            <p:cNvPicPr>
              <a:picLocks noChangeAspect="1"/>
            </p:cNvPicPr>
            <p:nvPr/>
          </p:nvPicPr>
          <p:blipFill>
            <a:blip r:embed="rId4" cstate="print"/>
            <a:srcRect l="5638" r="47377"/>
            <a:stretch>
              <a:fillRect/>
            </a:stretch>
          </p:blipFill>
          <p:spPr>
            <a:xfrm>
              <a:off x="1295400" y="3581400"/>
              <a:ext cx="2362202" cy="2146301"/>
            </a:xfrm>
            <a:prstGeom prst="rect">
              <a:avLst/>
            </a:prstGeom>
            <a:ln w="12700" cap="flat">
              <a:noFill/>
              <a:miter lim="400000"/>
            </a:ln>
            <a:effectLst/>
          </p:spPr>
        </p:pic>
        <p:sp>
          <p:nvSpPr>
            <p:cNvPr id="150" name="Rectangle 15"/>
            <p:cNvSpPr txBox="1"/>
            <p:nvPr/>
          </p:nvSpPr>
          <p:spPr>
            <a:xfrm>
              <a:off x="1417320" y="5943600"/>
              <a:ext cx="1889761" cy="58477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lgn="ctr">
                <a:defRPr sz="1600">
                  <a:solidFill>
                    <a:srgbClr val="FFFFFF"/>
                  </a:solidFill>
                  <a:latin typeface="Times New Roman"/>
                  <a:ea typeface="Times New Roman"/>
                  <a:cs typeface="Times New Roman"/>
                  <a:sym typeface="Times New Roman"/>
                </a:defRPr>
              </a:pPr>
              <a:r>
                <a:rPr lang="uk-UA" dirty="0"/>
                <a:t>Гіпоплазія легені (схема). </a:t>
              </a:r>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Прямоугольник 1"/>
          <p:cNvSpPr txBox="1"/>
          <p:nvPr/>
        </p:nvSpPr>
        <p:spPr>
          <a:xfrm>
            <a:off x="369247" y="260647"/>
            <a:ext cx="8549521"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400">
                <a:solidFill>
                  <a:srgbClr val="FFFFFF"/>
                </a:solidFill>
                <a:latin typeface="Times New Roman"/>
                <a:ea typeface="Times New Roman"/>
                <a:cs typeface="Times New Roman"/>
                <a:sym typeface="Times New Roman"/>
              </a:defRPr>
            </a:lvl1pPr>
          </a:lstStyle>
          <a:p>
            <a:pPr indent="449263"/>
            <a:r>
              <a:rPr lang="uk-UA" dirty="0"/>
              <a:t>У плодів частіше спостерігається відсутність правої легені, яка супроводжується вадами розвитку інших органів: діафрагмальною </a:t>
            </a:r>
            <a:r>
              <a:rPr lang="uk-UA" dirty="0" err="1"/>
              <a:t>килею</a:t>
            </a:r>
            <a:r>
              <a:rPr lang="uk-UA" dirty="0"/>
              <a:t>, дефектами кісткової системи, вадами серця і судин, урогенітального тракту, травної системи. Такі множинні дефекти розвитку у дитини в більшості випадків також є несумісними з життям, тому в клінічній практиці переважає лівостороння агенезія і аплазія легенів (приблизно в 70% випадків).</a:t>
            </a:r>
          </a:p>
          <a:p>
            <a:pPr indent="449263"/>
            <a:r>
              <a:rPr lang="uk-UA" dirty="0"/>
              <a:t>Агенезія і аплазія частки легені зустрічається рідко. Агенезія частки, тобто повна відсутність частки не має клінічного значення (гемиторакс заповнюється збільшеною в розмірах нормально розвиненої часткою, яка функціонально мало чим відрізняється від нормальної легені).</a:t>
            </a:r>
          </a:p>
          <a:p>
            <a:pPr indent="449263"/>
            <a:endParaRPr lang="uk-UA"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Прямоугольник 1"/>
          <p:cNvSpPr txBox="1"/>
          <p:nvPr/>
        </p:nvSpPr>
        <p:spPr>
          <a:xfrm>
            <a:off x="441255" y="260647"/>
            <a:ext cx="8333497" cy="47007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500">
                <a:solidFill>
                  <a:srgbClr val="FFFFFF"/>
                </a:solidFill>
                <a:latin typeface="Times New Roman"/>
                <a:ea typeface="Times New Roman"/>
                <a:cs typeface="Times New Roman"/>
                <a:sym typeface="Times New Roman"/>
              </a:defRPr>
            </a:pPr>
            <a:r>
              <a:t>Клінічні прояви агенезії і аплазії легень подібні:</a:t>
            </a:r>
          </a:p>
          <a:p>
            <a:pPr>
              <a:defRPr sz="2500">
                <a:solidFill>
                  <a:srgbClr val="FFFFFF"/>
                </a:solidFill>
                <a:latin typeface="Times New Roman"/>
                <a:ea typeface="Times New Roman"/>
                <a:cs typeface="Times New Roman"/>
                <a:sym typeface="Times New Roman"/>
              </a:defRPr>
            </a:pPr>
            <a:endParaRPr/>
          </a:p>
          <a:p>
            <a:pPr marL="250657" indent="-250657">
              <a:buSzPct val="100000"/>
              <a:buChar char="•"/>
              <a:defRPr sz="2500">
                <a:solidFill>
                  <a:srgbClr val="FFFFFF"/>
                </a:solidFill>
                <a:latin typeface="Times New Roman"/>
                <a:ea typeface="Times New Roman"/>
                <a:cs typeface="Times New Roman"/>
                <a:sym typeface="Times New Roman"/>
              </a:defRPr>
            </a:pPr>
            <a:r>
              <a:t>задишка;</a:t>
            </a:r>
          </a:p>
          <a:p>
            <a:pPr marL="250657" indent="-250657">
              <a:buSzPct val="100000"/>
              <a:buChar char="•"/>
              <a:defRPr sz="2500">
                <a:solidFill>
                  <a:srgbClr val="FFFFFF"/>
                </a:solidFill>
                <a:latin typeface="Times New Roman"/>
                <a:ea typeface="Times New Roman"/>
                <a:cs typeface="Times New Roman"/>
                <a:sym typeface="Times New Roman"/>
              </a:defRPr>
            </a:pPr>
            <a:r>
              <a:t>ціаноз, особливо при фізичному навантаженні;</a:t>
            </a:r>
          </a:p>
          <a:p>
            <a:pPr marL="250657" indent="-250657">
              <a:buSzPct val="100000"/>
              <a:buChar char="•"/>
              <a:defRPr sz="2500">
                <a:solidFill>
                  <a:srgbClr val="FFFFFF"/>
                </a:solidFill>
                <a:latin typeface="Times New Roman"/>
                <a:ea typeface="Times New Roman"/>
                <a:cs typeface="Times New Roman"/>
                <a:sym typeface="Times New Roman"/>
              </a:defRPr>
            </a:pPr>
            <a:r>
              <a:t>часті ГРВІ</a:t>
            </a:r>
          </a:p>
          <a:p>
            <a:pPr marL="250657" indent="-250657">
              <a:buSzPct val="100000"/>
              <a:buChar char="•"/>
              <a:defRPr sz="2500">
                <a:solidFill>
                  <a:srgbClr val="FFFFFF"/>
                </a:solidFill>
                <a:latin typeface="Times New Roman"/>
                <a:ea typeface="Times New Roman"/>
                <a:cs typeface="Times New Roman"/>
                <a:sym typeface="Times New Roman"/>
              </a:defRPr>
            </a:pPr>
            <a:r>
              <a:t>сплощення половини грудної клітини;</a:t>
            </a:r>
          </a:p>
          <a:p>
            <a:pPr marL="250657" indent="-250657">
              <a:buSzPct val="100000"/>
              <a:buChar char="•"/>
              <a:defRPr sz="2500">
                <a:solidFill>
                  <a:srgbClr val="FFFFFF"/>
                </a:solidFill>
                <a:latin typeface="Times New Roman"/>
                <a:ea typeface="Times New Roman"/>
                <a:cs typeface="Times New Roman"/>
                <a:sym typeface="Times New Roman"/>
              </a:defRPr>
            </a:pPr>
            <a:r>
              <a:t>сколіоз з опуклістю в здорову сторону;</a:t>
            </a:r>
          </a:p>
          <a:p>
            <a:pPr marL="250657" indent="-250657">
              <a:buSzPct val="100000"/>
              <a:buChar char="•"/>
              <a:defRPr sz="2500">
                <a:solidFill>
                  <a:srgbClr val="FFFFFF"/>
                </a:solidFill>
                <a:latin typeface="Times New Roman"/>
                <a:ea typeface="Times New Roman"/>
                <a:cs typeface="Times New Roman"/>
                <a:sym typeface="Times New Roman"/>
              </a:defRPr>
            </a:pPr>
            <a:r>
              <a:t>притуплення перкуторного звуку;</a:t>
            </a:r>
          </a:p>
          <a:p>
            <a:pPr marL="250657" indent="-250657">
              <a:buSzPct val="100000"/>
              <a:buChar char="•"/>
              <a:defRPr sz="2500">
                <a:solidFill>
                  <a:srgbClr val="FFFFFF"/>
                </a:solidFill>
                <a:latin typeface="Times New Roman"/>
                <a:ea typeface="Times New Roman"/>
                <a:cs typeface="Times New Roman"/>
                <a:sym typeface="Times New Roman"/>
              </a:defRPr>
            </a:pPr>
            <a:r>
              <a:t>ослаблення дихання на боці ураження, більше виражене ззаду;</a:t>
            </a:r>
          </a:p>
          <a:p>
            <a:pPr marL="250657" indent="-250657">
              <a:buSzPct val="100000"/>
              <a:buChar char="•"/>
              <a:defRPr sz="2500">
                <a:solidFill>
                  <a:srgbClr val="FFFFFF"/>
                </a:solidFill>
                <a:latin typeface="Times New Roman"/>
                <a:ea typeface="Times New Roman"/>
                <a:cs typeface="Times New Roman"/>
                <a:sym typeface="Times New Roman"/>
              </a:defRPr>
            </a:pPr>
            <a:r>
              <a:t>різке зміщення трахеї, стравоходу і серця в уражену сторону;</a:t>
            </a:r>
          </a:p>
          <a:p>
            <a:pPr marL="250657" indent="-250657">
              <a:buSzPct val="100000"/>
              <a:buChar char="•"/>
              <a:defRPr sz="2500">
                <a:solidFill>
                  <a:srgbClr val="FFFFFF"/>
                </a:solidFill>
                <a:latin typeface="Times New Roman"/>
                <a:ea typeface="Times New Roman"/>
                <a:cs typeface="Times New Roman"/>
                <a:sym typeface="Times New Roman"/>
              </a:defRPr>
            </a:pPr>
            <a:r>
              <a:t>відставання в розвитку.</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Прямоугольник 1"/>
          <p:cNvSpPr txBox="1"/>
          <p:nvPr/>
        </p:nvSpPr>
        <p:spPr>
          <a:xfrm>
            <a:off x="251520" y="260648"/>
            <a:ext cx="8892480"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2400" b="1">
                <a:solidFill>
                  <a:srgbClr val="FFFFFF"/>
                </a:solidFill>
                <a:latin typeface="Times New Roman"/>
                <a:ea typeface="Times New Roman"/>
                <a:cs typeface="Times New Roman"/>
                <a:sym typeface="Times New Roman"/>
              </a:defRPr>
            </a:pPr>
            <a:r>
              <a:rPr lang="uk-UA" sz="3600" dirty="0"/>
              <a:t>Рентгенологічні прояви агенезії (аплазії) легені:</a:t>
            </a:r>
          </a:p>
          <a:p>
            <a:pPr>
              <a:defRPr sz="2400">
                <a:solidFill>
                  <a:srgbClr val="FFFFFF"/>
                </a:solidFill>
                <a:latin typeface="Times New Roman"/>
                <a:ea typeface="Times New Roman"/>
                <a:cs typeface="Times New Roman"/>
                <a:sym typeface="Times New Roman"/>
              </a:defRPr>
            </a:pPr>
            <a:r>
              <a:rPr lang="uk-UA" dirty="0"/>
              <a:t>При оглядовій рентгенографії визначається:</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деформація грудної клітини за рахунок звуження легеневого поля;</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інтенсивне дифузне затемнення ураженої половини грудної клітки, інтенсивність якого зменшується в напрямку до верхівки. Внаслідок чого тінь серця, судин і купол діафрагми не диференціюються,</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в над - і підключичній зоні ділянка просвітлення пов'язана з тим, що сюди переміщається роздута здорова легеня з утворенням несправжньої медіастинальної кили (</a:t>
            </a:r>
            <a:r>
              <a:rPr lang="uk-UA" i="1" dirty="0"/>
              <a:t>синдром Гарнера</a:t>
            </a:r>
            <a:r>
              <a:rPr lang="uk-UA" dirty="0"/>
              <a:t>);</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зміщення органів середостіння та трахеї в уражену сторону;</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гіпервентиляція здорової легені за рахунок її компенсаторного здуття;</a:t>
            </a:r>
          </a:p>
          <a:p>
            <a:pPr marL="240631" indent="-240631" algn="just">
              <a:buSzPct val="100000"/>
              <a:buFontTx/>
              <a:buChar char="•"/>
              <a:defRPr sz="2400">
                <a:solidFill>
                  <a:srgbClr val="FFFFFF"/>
                </a:solidFill>
                <a:latin typeface="Times New Roman"/>
                <a:ea typeface="Times New Roman"/>
                <a:cs typeface="Times New Roman"/>
                <a:sym typeface="Times New Roman"/>
              </a:defRPr>
            </a:pPr>
            <a:r>
              <a:rPr lang="uk-UA" dirty="0"/>
              <a:t>біфуркація трахеї при агенезії відсутня.</a:t>
            </a:r>
          </a:p>
          <a:p>
            <a:pPr marL="240631" indent="-240631" algn="just">
              <a:buSzPct val="100000"/>
              <a:buChar char="•"/>
              <a:defRPr sz="2400">
                <a:solidFill>
                  <a:srgbClr val="FFFFFF"/>
                </a:solidFill>
                <a:latin typeface="Times New Roman"/>
                <a:ea typeface="Times New Roman"/>
                <a:cs typeface="Times New Roman"/>
                <a:sym typeface="Times New Roman"/>
              </a:defRPr>
            </a:pPr>
            <a:endParaRPr lang="uk-UA"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Прямоугольник 1"/>
          <p:cNvSpPr txBox="1"/>
          <p:nvPr/>
        </p:nvSpPr>
        <p:spPr>
          <a:xfrm>
            <a:off x="251520" y="0"/>
            <a:ext cx="8549521"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360362" indent="-360362" algn="just">
              <a:buSzPct val="100000"/>
              <a:buFont typeface="Arial"/>
              <a:buChar char="•"/>
              <a:defRPr sz="2400">
                <a:solidFill>
                  <a:srgbClr val="FFFFFF"/>
                </a:solidFill>
                <a:latin typeface="Times New Roman"/>
                <a:ea typeface="Times New Roman"/>
                <a:cs typeface="Times New Roman"/>
                <a:sym typeface="Times New Roman"/>
              </a:defRPr>
            </a:pPr>
            <a:r>
              <a:rPr lang="uk-UA" dirty="0"/>
              <a:t>корінь здорової легені зміщується в протилежну сторону. Нерідко корінь легені зміщується за серединну площину, відзначається ротація кореня навколо поздовжньої осі, що призводить до порушення топографії сегментарних судин. Вони зміщуються вгору і ротуються.</a:t>
            </a:r>
          </a:p>
          <a:p>
            <a:pPr marL="360362" indent="-360362" algn="just">
              <a:buSzPct val="100000"/>
              <a:buFont typeface="Arial"/>
              <a:buChar char="•"/>
              <a:defRPr sz="2400">
                <a:solidFill>
                  <a:srgbClr val="FFFFFF"/>
                </a:solidFill>
                <a:latin typeface="Times New Roman"/>
                <a:ea typeface="Times New Roman"/>
                <a:cs typeface="Times New Roman"/>
                <a:sym typeface="Times New Roman"/>
              </a:defRPr>
            </a:pPr>
            <a:r>
              <a:rPr lang="uk-UA" dirty="0"/>
              <a:t>корінь легені з роками поступово розширюється за рахунок компенсаторного розширення часткових і сегментарних бронхів;</a:t>
            </a:r>
          </a:p>
          <a:p>
            <a:pPr marL="360362" indent="-360362" algn="just">
              <a:buSzPct val="100000"/>
              <a:buFont typeface="Arial"/>
              <a:buChar char="•"/>
              <a:defRPr sz="2400">
                <a:solidFill>
                  <a:srgbClr val="FFFFFF"/>
                </a:solidFill>
                <a:latin typeface="Times New Roman"/>
                <a:ea typeface="Times New Roman"/>
                <a:cs typeface="Times New Roman"/>
                <a:sym typeface="Times New Roman"/>
              </a:defRPr>
            </a:pPr>
            <a:r>
              <a:rPr lang="uk-UA" dirty="0"/>
              <a:t>звуження міжреберних проміжків на одній стороні і розширення на іншій стороні;</a:t>
            </a:r>
          </a:p>
          <a:p>
            <a:pPr marL="360362" indent="-360362" algn="just">
              <a:buSzPct val="100000"/>
              <a:buFont typeface="Arial"/>
              <a:buChar char="•"/>
              <a:defRPr sz="2400">
                <a:solidFill>
                  <a:srgbClr val="FFFFFF"/>
                </a:solidFill>
                <a:latin typeface="Times New Roman"/>
                <a:ea typeface="Times New Roman"/>
                <a:cs typeface="Times New Roman"/>
                <a:sym typeface="Times New Roman"/>
              </a:defRPr>
            </a:pPr>
            <a:r>
              <a:rPr lang="uk-UA" dirty="0"/>
              <a:t>збільшення розмірів загрудинного простору, який доходить до діафрагми;</a:t>
            </a:r>
          </a:p>
          <a:p>
            <a:pPr marL="360362" indent="-360362" algn="just">
              <a:buSzPct val="100000"/>
              <a:buFont typeface="Arial"/>
              <a:buChar char="•"/>
              <a:defRPr sz="2400">
                <a:solidFill>
                  <a:srgbClr val="FFFFFF"/>
                </a:solidFill>
                <a:latin typeface="Times New Roman"/>
                <a:ea typeface="Times New Roman"/>
                <a:cs typeface="Times New Roman"/>
                <a:sym typeface="Times New Roman"/>
              </a:defRPr>
            </a:pPr>
            <a:r>
              <a:rPr lang="uk-UA" dirty="0"/>
              <a:t>купол діафрагми зміщений догори, зниження його екскурсії;</a:t>
            </a:r>
          </a:p>
          <a:p>
            <a:pPr marL="360362" indent="-360362" algn="just">
              <a:buSzPct val="100000"/>
              <a:buFont typeface="Arial"/>
              <a:buChar char="•"/>
              <a:defRPr sz="2400">
                <a:solidFill>
                  <a:srgbClr val="FFFFFF"/>
                </a:solidFill>
                <a:latin typeface="Times New Roman"/>
                <a:ea typeface="Times New Roman"/>
                <a:cs typeface="Times New Roman"/>
                <a:sym typeface="Times New Roman"/>
              </a:defRPr>
            </a:pPr>
            <a:r>
              <a:rPr lang="uk-UA" dirty="0"/>
              <a:t> сколіоз хребта в сторону ураження;</a:t>
            </a:r>
          </a:p>
          <a:p>
            <a:pPr marL="360362" indent="-360362" algn="just">
              <a:buSzPct val="100000"/>
              <a:buFont typeface="Arial"/>
              <a:buChar char="•"/>
              <a:defRPr sz="2400">
                <a:solidFill>
                  <a:srgbClr val="FFFFFF"/>
                </a:solidFill>
                <a:latin typeface="Times New Roman"/>
                <a:ea typeface="Times New Roman"/>
                <a:cs typeface="Times New Roman"/>
                <a:sym typeface="Times New Roman"/>
              </a:defRPr>
            </a:pPr>
            <a:r>
              <a:rPr lang="uk-UA" dirty="0"/>
              <a:t>за результатами томографії та бронхографії при агенезії встановлюється перехід трахеї в єдиний головний бронх в здоровій легені.</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Picture 2" descr="Picture 2"/>
          <p:cNvPicPr>
            <a:picLocks noChangeAspect="1"/>
          </p:cNvPicPr>
          <p:nvPr/>
        </p:nvPicPr>
        <p:blipFill>
          <a:blip r:embed="rId2" cstate="print"/>
          <a:stretch>
            <a:fillRect/>
          </a:stretch>
        </p:blipFill>
        <p:spPr>
          <a:xfrm>
            <a:off x="683568" y="1124744"/>
            <a:ext cx="6734176" cy="4743451"/>
          </a:xfrm>
          <a:prstGeom prst="rect">
            <a:avLst/>
          </a:prstGeom>
          <a:ln w="12700">
            <a:miter lim="400000"/>
          </a:ln>
        </p:spPr>
      </p:pic>
      <p:sp>
        <p:nvSpPr>
          <p:cNvPr id="160" name="Прямоугольник 2"/>
          <p:cNvSpPr txBox="1"/>
          <p:nvPr/>
        </p:nvSpPr>
        <p:spPr>
          <a:xfrm>
            <a:off x="1449368" y="332656"/>
            <a:ext cx="3971598"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r>
              <a:rPr lang="uk-UA" sz="3200" b="1" dirty="0"/>
              <a:t>Агенезія лівої легені</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Picture 2" descr="Picture 2"/>
          <p:cNvPicPr>
            <a:picLocks noChangeAspect="1"/>
          </p:cNvPicPr>
          <p:nvPr/>
        </p:nvPicPr>
        <p:blipFill>
          <a:blip r:embed="rId2" cstate="print"/>
          <a:stretch>
            <a:fillRect/>
          </a:stretch>
        </p:blipFill>
        <p:spPr>
          <a:xfrm>
            <a:off x="0" y="0"/>
            <a:ext cx="9144000" cy="7125815"/>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Прямоугольник 1"/>
          <p:cNvSpPr txBox="1"/>
          <p:nvPr/>
        </p:nvSpPr>
        <p:spPr>
          <a:xfrm>
            <a:off x="297239" y="6280918"/>
            <a:ext cx="8477513" cy="524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000">
                <a:solidFill>
                  <a:srgbClr val="FFFFFF"/>
                </a:solidFill>
                <a:latin typeface="Times New Roman"/>
                <a:ea typeface="Times New Roman"/>
                <a:cs typeface="Times New Roman"/>
                <a:sym typeface="Times New Roman"/>
              </a:defRPr>
            </a:pPr>
            <a:r>
              <a:t>Ерохина О.И., Белых Н.А., Зубова Г.A., Гейвах В.С., Уманская О.Ю. Луганский государственный медицинский университет Луганская областная детская клиническая больница. </a:t>
            </a:r>
            <a:r>
              <a:rPr b="1" cap="all">
                <a:latin typeface="Verdana"/>
                <a:ea typeface="Verdana"/>
                <a:cs typeface="Verdana"/>
                <a:sym typeface="Verdana"/>
              </a:rPr>
              <a:t>ЖУРНАЛ «ЗДОРОВЬЕ РЕБЕНКА» 1 (28) 2011</a:t>
            </a:r>
          </a:p>
        </p:txBody>
      </p:sp>
      <p:pic>
        <p:nvPicPr>
          <p:cNvPr id="165" name="Picture 5" descr="Picture 5"/>
          <p:cNvPicPr>
            <a:picLocks noChangeAspect="1"/>
          </p:cNvPicPr>
          <p:nvPr/>
        </p:nvPicPr>
        <p:blipFill>
          <a:blip r:embed="rId2" cstate="print"/>
          <a:stretch>
            <a:fillRect/>
          </a:stretch>
        </p:blipFill>
        <p:spPr>
          <a:xfrm>
            <a:off x="179511" y="764704"/>
            <a:ext cx="5276028" cy="4896545"/>
          </a:xfrm>
          <a:prstGeom prst="rect">
            <a:avLst/>
          </a:prstGeom>
          <a:ln w="12700">
            <a:miter lim="400000"/>
          </a:ln>
        </p:spPr>
      </p:pic>
      <p:sp>
        <p:nvSpPr>
          <p:cNvPr id="166" name="Прямоугольник 6"/>
          <p:cNvSpPr txBox="1"/>
          <p:nvPr/>
        </p:nvSpPr>
        <p:spPr>
          <a:xfrm>
            <a:off x="5553824" y="836711"/>
            <a:ext cx="3220929" cy="3139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rPr lang="uk-UA" dirty="0"/>
              <a:t>Дитина  П., 4 міс 21 день</a:t>
            </a:r>
          </a:p>
          <a:p>
            <a:pPr algn="just">
              <a:defRPr>
                <a:solidFill>
                  <a:srgbClr val="FFFFFF"/>
                </a:solidFill>
                <a:latin typeface="Times New Roman"/>
                <a:ea typeface="Times New Roman"/>
                <a:cs typeface="Times New Roman"/>
                <a:sym typeface="Times New Roman"/>
              </a:defRPr>
            </a:pPr>
            <a:r>
              <a:rPr lang="uk-UA" dirty="0"/>
              <a:t>На оглядовій РГ ОГК виявлено тотальне затемнення правої частини гемітораксу, зміщення органів середостіння вправо, відсутність паренхіми легені у прикореневій зоні, здуття лівої легені з  ділянками зниження пневматизації та утворенням несправжньої медіастинальної кили. </a:t>
            </a:r>
          </a:p>
        </p:txBody>
      </p:sp>
      <p:sp>
        <p:nvSpPr>
          <p:cNvPr id="167" name="Прямоугольник 7"/>
          <p:cNvSpPr txBox="1"/>
          <p:nvPr/>
        </p:nvSpPr>
        <p:spPr>
          <a:xfrm>
            <a:off x="45719" y="260647"/>
            <a:ext cx="7601656"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Агенезія правої легені, кістозна гіпоплазія лівої легені</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Прямоугольник 1"/>
          <p:cNvSpPr txBox="1"/>
          <p:nvPr/>
        </p:nvSpPr>
        <p:spPr>
          <a:xfrm>
            <a:off x="4401696" y="0"/>
            <a:ext cx="4229040" cy="27487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Дитина П., 4 мес. 21 день</a:t>
            </a:r>
          </a:p>
          <a:p>
            <a:pPr algn="just">
              <a:defRPr>
                <a:solidFill>
                  <a:srgbClr val="FFFFFF"/>
                </a:solidFill>
                <a:latin typeface="Times New Roman"/>
                <a:ea typeface="Times New Roman"/>
                <a:cs typeface="Times New Roman"/>
                <a:sym typeface="Times New Roman"/>
              </a:defRPr>
            </a:pPr>
            <a:r>
              <a:t>На КТ:  розміри правого геміторакса зменшені. Середостіння зміщено вправо та ротовано дозаду.  Права легеня відсутня, правий головний бронх не визначається. Ліва легеня збільшена у розмірі, пролабує у праву половину грудної клітини, утворюючи передню медіастинальну килу. Наявність кістозних порожнин.</a:t>
            </a:r>
          </a:p>
        </p:txBody>
      </p:sp>
      <p:pic>
        <p:nvPicPr>
          <p:cNvPr id="170" name="Picture 6" descr="Picture 6"/>
          <p:cNvPicPr>
            <a:picLocks noChangeAspect="1"/>
          </p:cNvPicPr>
          <p:nvPr/>
        </p:nvPicPr>
        <p:blipFill>
          <a:blip r:embed="rId2" cstate="print"/>
          <a:stretch>
            <a:fillRect/>
          </a:stretch>
        </p:blipFill>
        <p:spPr>
          <a:xfrm>
            <a:off x="0" y="0"/>
            <a:ext cx="4186131" cy="4176465"/>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Picture 2" descr="Picture 2"/>
          <p:cNvPicPr>
            <a:picLocks noChangeAspect="1"/>
          </p:cNvPicPr>
          <p:nvPr/>
        </p:nvPicPr>
        <p:blipFill>
          <a:blip r:embed="rId2" cstate="print"/>
          <a:stretch>
            <a:fillRect/>
          </a:stretch>
        </p:blipFill>
        <p:spPr>
          <a:xfrm>
            <a:off x="395536" y="260647"/>
            <a:ext cx="4152901" cy="4162426"/>
          </a:xfrm>
          <a:prstGeom prst="rect">
            <a:avLst/>
          </a:prstGeom>
          <a:ln w="12700">
            <a:miter lim="400000"/>
          </a:ln>
        </p:spPr>
      </p:pic>
      <p:sp>
        <p:nvSpPr>
          <p:cNvPr id="173" name="Прямоугольник 2"/>
          <p:cNvSpPr txBox="1"/>
          <p:nvPr/>
        </p:nvSpPr>
        <p:spPr>
          <a:xfrm>
            <a:off x="4617720" y="260647"/>
            <a:ext cx="4480560" cy="2215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Дитина П., 5 міс. 9 днів (продовження)</a:t>
            </a:r>
          </a:p>
          <a:p>
            <a:pPr algn="just">
              <a:defRPr>
                <a:solidFill>
                  <a:srgbClr val="FFFFFF"/>
                </a:solidFill>
                <a:latin typeface="Times New Roman"/>
                <a:ea typeface="Times New Roman"/>
                <a:cs typeface="Times New Roman"/>
                <a:sym typeface="Times New Roman"/>
              </a:defRPr>
            </a:pPr>
            <a:r>
              <a:t>Через 2 тижні після виписки у дитини з’явилися ознаки ГРВІ: закладеність носа, кашель. Наступного дня приєдналася виражена задишка. Дитина госпіталізована до відділення інтенсивної терапії з ознаками ДН ІІ, ССН ІІА, ендотоксикозу важкого ступеня.</a:t>
            </a:r>
          </a:p>
        </p:txBody>
      </p:sp>
      <p:sp>
        <p:nvSpPr>
          <p:cNvPr id="174" name="Прямоугольник 4"/>
          <p:cNvSpPr txBox="1"/>
          <p:nvPr/>
        </p:nvSpPr>
        <p:spPr>
          <a:xfrm>
            <a:off x="369247" y="4653136"/>
            <a:ext cx="8549521" cy="1200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a:solidFill>
                  <a:srgbClr val="FFFFFF"/>
                </a:solidFill>
                <a:latin typeface="Times New Roman"/>
                <a:ea typeface="Times New Roman"/>
                <a:cs typeface="Times New Roman"/>
                <a:sym typeface="Times New Roman"/>
              </a:defRPr>
            </a:lvl1pPr>
          </a:lstStyle>
          <a:p>
            <a:r>
              <a:rPr lang="uk-UA" dirty="0"/>
              <a:t>При повторному </a:t>
            </a:r>
            <a:r>
              <a:rPr lang="uk-UA" dirty="0" err="1"/>
              <a:t>КТ</a:t>
            </a:r>
            <a:r>
              <a:rPr lang="uk-UA" dirty="0"/>
              <a:t> – дослідженні грудної клітини  виявлена негативна динаміка: на фоні агенезії правої легені відмічалися ознаки розвитку лівобічної полісегментарної пневмонії (неоднорідне затемнення лівого легеневого поля в медіальних відділах, перивазальна і перибронхіальна інфільтрація), ознаки гепатомегалії.</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Прямоугольник 1"/>
          <p:cNvSpPr txBox="1"/>
          <p:nvPr/>
        </p:nvSpPr>
        <p:spPr>
          <a:xfrm>
            <a:off x="441255" y="0"/>
            <a:ext cx="8477513" cy="5139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179388">
              <a:defRPr sz="2800" b="1">
                <a:solidFill>
                  <a:srgbClr val="FFFFFF"/>
                </a:solidFill>
                <a:latin typeface="Times New Roman"/>
                <a:ea typeface="Times New Roman"/>
                <a:cs typeface="Times New Roman"/>
                <a:sym typeface="Times New Roman"/>
              </a:defRPr>
            </a:pPr>
            <a:r>
              <a:rPr lang="uk-UA" dirty="0"/>
              <a:t>Диференційна діагностика</a:t>
            </a:r>
          </a:p>
          <a:p>
            <a:pPr indent="179388" algn="just">
              <a:defRPr sz="2500">
                <a:solidFill>
                  <a:srgbClr val="FFFFFF"/>
                </a:solidFill>
                <a:latin typeface="Times New Roman"/>
                <a:ea typeface="Times New Roman"/>
                <a:cs typeface="Times New Roman"/>
                <a:sym typeface="Times New Roman"/>
              </a:defRPr>
            </a:pPr>
            <a:r>
              <a:rPr lang="uk-UA" dirty="0"/>
              <a:t>При аплазії вдається побачити поділ трахеї на головні бронхи, проте один з бронхів закінчується сліпо, закругленою куксою головного бронха, яка дозволяє від диференціювати аплазію від агенезії легені і від ателектазу. При тотальному плевриті на відміну від аплазії буде зміщення середостіння в здорову сторону.</a:t>
            </a:r>
          </a:p>
          <a:p>
            <a:pPr indent="179388" algn="just">
              <a:defRPr sz="2500">
                <a:solidFill>
                  <a:srgbClr val="FFFFFF"/>
                </a:solidFill>
                <a:latin typeface="Times New Roman"/>
                <a:ea typeface="Times New Roman"/>
                <a:cs typeface="Times New Roman"/>
                <a:sym typeface="Times New Roman"/>
              </a:defRPr>
            </a:pPr>
            <a:r>
              <a:rPr lang="uk-UA" dirty="0"/>
              <a:t>При тотальній односторонній пневмонії органи середостіння розміщуються посередині, тобто відсутнє їх зміщення.</a:t>
            </a:r>
          </a:p>
          <a:p>
            <a:pPr indent="179388" algn="just">
              <a:defRPr sz="2500">
                <a:solidFill>
                  <a:srgbClr val="FFFFFF"/>
                </a:solidFill>
                <a:latin typeface="Times New Roman"/>
                <a:ea typeface="Times New Roman"/>
                <a:cs typeface="Times New Roman"/>
                <a:sym typeface="Times New Roman"/>
              </a:defRPr>
            </a:pPr>
            <a:r>
              <a:rPr lang="uk-UA" dirty="0"/>
              <a:t>В єдиній легені при агенезії і при аплазії часто діагностують бронхоектазію.</a:t>
            </a:r>
          </a:p>
          <a:p>
            <a:pPr indent="179388" algn="just">
              <a:defRPr sz="2500">
                <a:solidFill>
                  <a:srgbClr val="FFFFFF"/>
                </a:solidFill>
                <a:latin typeface="Times New Roman"/>
                <a:ea typeface="Times New Roman"/>
                <a:cs typeface="Times New Roman"/>
                <a:sym typeface="Times New Roman"/>
              </a:defRPr>
            </a:pPr>
            <a:r>
              <a:rPr lang="uk-UA" dirty="0"/>
              <a:t>Двостороння відсутність легень несумісна з життям.</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Заголовок 1"/>
          <p:cNvSpPr txBox="1">
            <a:spLocks noGrp="1"/>
          </p:cNvSpPr>
          <p:nvPr>
            <p:ph type="title"/>
          </p:nvPr>
        </p:nvSpPr>
        <p:spPr>
          <a:xfrm>
            <a:off x="467543" y="0"/>
            <a:ext cx="8229601" cy="1143000"/>
          </a:xfrm>
          <a:prstGeom prst="rect">
            <a:avLst/>
          </a:prstGeom>
        </p:spPr>
        <p:txBody>
          <a:bodyPr/>
          <a:lstStyle>
            <a:lvl1pPr>
              <a:defRPr>
                <a:solidFill>
                  <a:srgbClr val="FFFF00"/>
                </a:solidFill>
              </a:defRPr>
            </a:lvl1pPr>
          </a:lstStyle>
          <a:p>
            <a:r>
              <a:rPr lang="uk-UA" dirty="0"/>
              <a:t>Гіпоплазія легень</a:t>
            </a:r>
          </a:p>
        </p:txBody>
      </p:sp>
      <p:sp>
        <p:nvSpPr>
          <p:cNvPr id="204" name="Прямоугольник 2"/>
          <p:cNvSpPr txBox="1"/>
          <p:nvPr/>
        </p:nvSpPr>
        <p:spPr>
          <a:xfrm>
            <a:off x="395536" y="1595021"/>
            <a:ext cx="8405505"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Виділяють гіпоплазії:</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проста гіпоплазія;</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кістозна гіпоплазія.</a:t>
            </a:r>
          </a:p>
          <a:p>
            <a:pPr indent="269875">
              <a:defRPr sz="2400">
                <a:solidFill>
                  <a:srgbClr val="FFFFFF"/>
                </a:solidFill>
                <a:latin typeface="Times New Roman"/>
                <a:ea typeface="Times New Roman"/>
                <a:cs typeface="Times New Roman"/>
                <a:sym typeface="Times New Roman"/>
              </a:defRPr>
            </a:pPr>
            <a:r>
              <a:rPr lang="uk-UA" dirty="0"/>
              <a:t>Гіпоплазія легенів зустрічається в 1,4-64% від загального числа патології нижніх дихальних шляхів.</a:t>
            </a:r>
          </a:p>
          <a:p>
            <a:pPr indent="269875">
              <a:defRPr sz="2400">
                <a:solidFill>
                  <a:srgbClr val="FFFFFF"/>
                </a:solidFill>
                <a:latin typeface="Times New Roman"/>
                <a:ea typeface="Times New Roman"/>
                <a:cs typeface="Times New Roman"/>
                <a:sym typeface="Times New Roman"/>
              </a:defRPr>
            </a:pPr>
            <a:r>
              <a:rPr lang="uk-UA" dirty="0"/>
              <a:t>До частих станів, які призводять до розвитку гіпоплазії або поєднуються з неї відносять:</a:t>
            </a:r>
          </a:p>
          <a:p>
            <a:pPr indent="269875">
              <a:buFont typeface="Arial" pitchFamily="34" charset="0"/>
              <a:buChar char="•"/>
              <a:defRPr sz="2400">
                <a:solidFill>
                  <a:srgbClr val="FFFFFF"/>
                </a:solidFill>
                <a:latin typeface="Times New Roman"/>
                <a:ea typeface="Times New Roman"/>
                <a:cs typeface="Times New Roman"/>
                <a:sym typeface="Times New Roman"/>
              </a:defRPr>
            </a:pPr>
            <a:r>
              <a:rPr lang="uk-UA" dirty="0"/>
              <a:t>вроджену діафрагмальну килу, </a:t>
            </a:r>
          </a:p>
          <a:p>
            <a:pPr indent="269875">
              <a:buFont typeface="Arial" pitchFamily="34" charset="0"/>
              <a:buChar char="•"/>
              <a:defRPr sz="2400">
                <a:solidFill>
                  <a:srgbClr val="FFFFFF"/>
                </a:solidFill>
                <a:latin typeface="Times New Roman"/>
                <a:ea typeface="Times New Roman"/>
                <a:cs typeface="Times New Roman"/>
                <a:sym typeface="Times New Roman"/>
              </a:defRPr>
            </a:pPr>
            <a:r>
              <a:rPr lang="uk-UA" dirty="0"/>
              <a:t>вроджений хилоторакс, </a:t>
            </a:r>
          </a:p>
          <a:p>
            <a:pPr indent="269875">
              <a:buFont typeface="Arial" pitchFamily="34" charset="0"/>
              <a:buChar char="•"/>
              <a:defRPr sz="2400">
                <a:solidFill>
                  <a:srgbClr val="FFFFFF"/>
                </a:solidFill>
                <a:latin typeface="Times New Roman"/>
                <a:ea typeface="Times New Roman"/>
                <a:cs typeface="Times New Roman"/>
                <a:sym typeface="Times New Roman"/>
              </a:defRPr>
            </a:pPr>
            <a:r>
              <a:rPr lang="uk-UA" dirty="0"/>
              <a:t>неімунну водянку плоду, </a:t>
            </a:r>
          </a:p>
          <a:p>
            <a:pPr indent="269875">
              <a:buFont typeface="Arial" pitchFamily="34" charset="0"/>
              <a:buChar char="•"/>
              <a:defRPr sz="2400">
                <a:solidFill>
                  <a:srgbClr val="FFFFFF"/>
                </a:solidFill>
                <a:latin typeface="Times New Roman"/>
                <a:ea typeface="Times New Roman"/>
                <a:cs typeface="Times New Roman"/>
                <a:sym typeface="Times New Roman"/>
              </a:defRPr>
            </a:pPr>
            <a:r>
              <a:rPr lang="uk-UA" dirty="0"/>
              <a:t>поза легеневу секвестрацію, </a:t>
            </a:r>
          </a:p>
          <a:p>
            <a:pPr indent="269875">
              <a:buFont typeface="Arial" pitchFamily="34" charset="0"/>
              <a:buChar char="•"/>
              <a:defRPr sz="2400">
                <a:solidFill>
                  <a:srgbClr val="FFFFFF"/>
                </a:solidFill>
                <a:latin typeface="Times New Roman"/>
                <a:ea typeface="Times New Roman"/>
                <a:cs typeface="Times New Roman"/>
                <a:sym typeface="Times New Roman"/>
              </a:defRPr>
            </a:pPr>
            <a:r>
              <a:rPr lang="uk-UA" dirty="0"/>
              <a:t>вроджену кісту легень, </a:t>
            </a:r>
          </a:p>
          <a:p>
            <a:pPr indent="269875">
              <a:buFont typeface="Arial" pitchFamily="34" charset="0"/>
              <a:buChar char="•"/>
              <a:defRPr sz="2400">
                <a:solidFill>
                  <a:srgbClr val="FFFFFF"/>
                </a:solidFill>
                <a:latin typeface="Times New Roman"/>
                <a:ea typeface="Times New Roman"/>
                <a:cs typeface="Times New Roman"/>
                <a:sym typeface="Times New Roman"/>
              </a:defRPr>
            </a:pPr>
            <a:r>
              <a:rPr lang="uk-UA" dirty="0"/>
              <a:t>евентрацію діафрагми, </a:t>
            </a:r>
          </a:p>
          <a:p>
            <a:pPr indent="269875">
              <a:buFont typeface="Arial" pitchFamily="34" charset="0"/>
              <a:buChar char="•"/>
              <a:defRPr sz="2400">
                <a:solidFill>
                  <a:srgbClr val="FFFFFF"/>
                </a:solidFill>
                <a:latin typeface="Times New Roman"/>
                <a:ea typeface="Times New Roman"/>
                <a:cs typeface="Times New Roman"/>
                <a:sym typeface="Times New Roman"/>
              </a:defRPr>
            </a:pPr>
            <a:r>
              <a:rPr lang="uk-UA" dirty="0"/>
              <a:t>хромосомні аномалії.</a:t>
            </a:r>
          </a:p>
        </p:txBody>
      </p:sp>
      <p:pic>
        <p:nvPicPr>
          <p:cNvPr id="205" name="Picture 2" descr="Picture 2"/>
          <p:cNvPicPr>
            <a:picLocks noChangeAspect="1"/>
          </p:cNvPicPr>
          <p:nvPr/>
        </p:nvPicPr>
        <p:blipFill>
          <a:blip r:embed="rId2" cstate="print"/>
          <a:stretch>
            <a:fillRect/>
          </a:stretch>
        </p:blipFill>
        <p:spPr>
          <a:xfrm>
            <a:off x="323527" y="0"/>
            <a:ext cx="1123951" cy="1428750"/>
          </a:xfrm>
          <a:prstGeom prst="rect">
            <a:avLst/>
          </a:prstGeom>
          <a:ln w="12700">
            <a:miter lim="400000"/>
          </a:ln>
        </p:spPr>
      </p:pic>
      <p:sp>
        <p:nvSpPr>
          <p:cNvPr id="5" name="Прямоугольник 4"/>
          <p:cNvSpPr/>
          <p:nvPr/>
        </p:nvSpPr>
        <p:spPr>
          <a:xfrm>
            <a:off x="1547664" y="836712"/>
            <a:ext cx="7596336" cy="830997"/>
          </a:xfrm>
          <a:prstGeom prst="rect">
            <a:avLst/>
          </a:prstGeom>
        </p:spPr>
        <p:txBody>
          <a:bodyPr wrap="square">
            <a:spAutoFit/>
          </a:bodyPr>
          <a:lstStyle/>
          <a:p>
            <a:pPr>
              <a:defRPr sz="2400" b="1">
                <a:solidFill>
                  <a:srgbClr val="FFFFFF"/>
                </a:solidFill>
                <a:latin typeface="Times New Roman"/>
                <a:ea typeface="Times New Roman"/>
                <a:cs typeface="Times New Roman"/>
                <a:sym typeface="Times New Roman"/>
              </a:defRPr>
            </a:pPr>
            <a:r>
              <a:rPr lang="uk-UA" dirty="0"/>
              <a:t>Гіпоплазія легенів – одночасне недорозвинення бронхів, судин і легеневої паренхіми</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Прямоугольник 1"/>
          <p:cNvSpPr txBox="1"/>
          <p:nvPr/>
        </p:nvSpPr>
        <p:spPr>
          <a:xfrm>
            <a:off x="369247" y="0"/>
            <a:ext cx="8549521" cy="58631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300" b="1">
                <a:solidFill>
                  <a:srgbClr val="FFFFFF"/>
                </a:solidFill>
                <a:latin typeface="Times New Roman"/>
                <a:ea typeface="Times New Roman"/>
                <a:cs typeface="Times New Roman"/>
                <a:sym typeface="Times New Roman"/>
              </a:defRPr>
            </a:pPr>
            <a:r>
              <a:rPr lang="uk-UA" sz="3000" dirty="0"/>
              <a:t>Проста гіпоплазія легені </a:t>
            </a:r>
            <a:r>
              <a:rPr lang="uk-UA" b="0" dirty="0"/>
              <a:t>являє собою рідкісну вроджену аномалію, в основі якої лежить приблизно однакове недорозвинення органу з виразною редукцією бронхіального дерева (до 10-14 генерацій замість 18-24 в нормі) за відсутності виражених кістоподібних розширень бронхів. У морфогенезі вади має місце і недорозвинення респіраторного відділу легеневої тканини, що обумовлює загальне зменшення розмірів легені.</a:t>
            </a:r>
          </a:p>
          <a:p>
            <a:pPr indent="269875" algn="just">
              <a:defRPr sz="2300">
                <a:solidFill>
                  <a:srgbClr val="FFFFFF"/>
                </a:solidFill>
                <a:latin typeface="Times New Roman"/>
                <a:ea typeface="Times New Roman"/>
                <a:cs typeface="Times New Roman"/>
                <a:sym typeface="Times New Roman"/>
              </a:defRPr>
            </a:pPr>
            <a:r>
              <a:rPr lang="uk-UA" dirty="0"/>
              <a:t>Легенева тканина мало повітряна, відзначається зменшене число генерацій бронхів і гіпоплазія респіраторного відділу легені. Гістологічне дослідження виявляє аномалії в будові бронхіальних стінок (диспропорція у співвідношенні тканинних елементів в поєднанні з потовщенням або потоншенням стінок, потворна форма хрящових пластинок, перемички в просвіті бронхів і т.п.). В цілому ці структури нагадують безладно розташовані дрібні бронхи і бронхіоли. Порожнинні утворення являються дрібними і займають лише незначну частину органу.</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Прямоугольник 1"/>
          <p:cNvSpPr txBox="1"/>
          <p:nvPr/>
        </p:nvSpPr>
        <p:spPr>
          <a:xfrm>
            <a:off x="225231" y="188639"/>
            <a:ext cx="8549521"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b="1">
                <a:solidFill>
                  <a:srgbClr val="FFFFFF"/>
                </a:solidFill>
                <a:latin typeface="Times New Roman"/>
                <a:ea typeface="Times New Roman"/>
                <a:cs typeface="Times New Roman"/>
                <a:sym typeface="Times New Roman"/>
              </a:defRPr>
            </a:pPr>
            <a:r>
              <a:rPr lang="uk-UA" dirty="0"/>
              <a:t>Клінічні прояви. </a:t>
            </a:r>
            <a:r>
              <a:rPr lang="uk-UA" b="0" dirty="0"/>
              <a:t>Проста гіпоплазія легені може протікати безсимптомно. У більшості випадків в недорозвиненій легені виникає хронічний інфекційний процес.</a:t>
            </a:r>
          </a:p>
          <a:p>
            <a:pPr indent="269875" algn="just">
              <a:defRPr sz="2400">
                <a:solidFill>
                  <a:srgbClr val="FFFFFF"/>
                </a:solidFill>
                <a:latin typeface="Times New Roman"/>
                <a:ea typeface="Times New Roman"/>
                <a:cs typeface="Times New Roman"/>
                <a:sym typeface="Times New Roman"/>
              </a:defRPr>
            </a:pPr>
            <a:r>
              <a:rPr lang="uk-UA" dirty="0"/>
              <a:t>Однаково часто зустрічається у чоловіків і у жінок. Істотної різниці в частоті ураження правої і лівої легені не відзначається.</a:t>
            </a:r>
          </a:p>
          <a:p>
            <a:pPr indent="269875" algn="just">
              <a:defRPr sz="2400">
                <a:solidFill>
                  <a:srgbClr val="FFFFFF"/>
                </a:solidFill>
                <a:latin typeface="Times New Roman"/>
                <a:ea typeface="Times New Roman"/>
                <a:cs typeface="Times New Roman"/>
                <a:sym typeface="Times New Roman"/>
              </a:defRPr>
            </a:pPr>
            <a:endParaRPr lang="uk-UA" dirty="0"/>
          </a:p>
          <a:p>
            <a:pPr indent="269875" algn="just">
              <a:defRPr sz="2400">
                <a:solidFill>
                  <a:srgbClr val="FFFFFF"/>
                </a:solidFill>
                <a:latin typeface="Times New Roman"/>
                <a:ea typeface="Times New Roman"/>
                <a:cs typeface="Times New Roman"/>
                <a:sym typeface="Times New Roman"/>
              </a:defRPr>
            </a:pPr>
            <a:r>
              <a:rPr lang="uk-UA" i="1" dirty="0"/>
              <a:t>Огляд.</a:t>
            </a:r>
            <a:r>
              <a:rPr lang="uk-UA" dirty="0"/>
              <a:t> Відзначається зменшення об’єму відповідної половини грудної клітки, відставання її при диханні.</a:t>
            </a:r>
          </a:p>
          <a:p>
            <a:pPr indent="269875" algn="just">
              <a:defRPr sz="2400">
                <a:solidFill>
                  <a:srgbClr val="FFFFFF"/>
                </a:solidFill>
                <a:latin typeface="Times New Roman"/>
                <a:ea typeface="Times New Roman"/>
                <a:cs typeface="Times New Roman"/>
                <a:sym typeface="Times New Roman"/>
              </a:defRPr>
            </a:pPr>
            <a:endParaRPr lang="uk-UA" dirty="0"/>
          </a:p>
          <a:p>
            <a:pPr indent="269875" algn="just">
              <a:defRPr sz="2400">
                <a:solidFill>
                  <a:srgbClr val="FFFFFF"/>
                </a:solidFill>
                <a:latin typeface="Times New Roman"/>
                <a:ea typeface="Times New Roman"/>
                <a:cs typeface="Times New Roman"/>
                <a:sym typeface="Times New Roman"/>
              </a:defRPr>
            </a:pPr>
            <a:r>
              <a:rPr lang="uk-UA" i="1" dirty="0"/>
              <a:t>Фізикальні дані.</a:t>
            </a:r>
            <a:r>
              <a:rPr lang="uk-UA" dirty="0"/>
              <a:t> Симптоматика невиразна. Іноді перкуторно вдається виявити зміщення серцевої тупості в сторону ураження. Аускультативно - ослаблення дихання і різного характеру хрипи в зоні недорозвиненої легені.</a:t>
            </a:r>
          </a:p>
          <a:p>
            <a:pPr indent="269875" algn="just">
              <a:defRPr sz="2400">
                <a:solidFill>
                  <a:srgbClr val="FFFFFF"/>
                </a:solidFill>
                <a:latin typeface="Times New Roman"/>
                <a:ea typeface="Times New Roman"/>
                <a:cs typeface="Times New Roman"/>
                <a:sym typeface="Times New Roman"/>
              </a:defRPr>
            </a:pPr>
            <a:r>
              <a:rPr lang="uk-UA" dirty="0"/>
              <a:t>Клініка наростає при приєднанні ГРВІ, пневмонії.</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Прямоугольник 1"/>
          <p:cNvSpPr txBox="1"/>
          <p:nvPr/>
        </p:nvSpPr>
        <p:spPr>
          <a:xfrm>
            <a:off x="369247" y="117693"/>
            <a:ext cx="8549521"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Проста гіпоплазія може поєднуватися з:</a:t>
            </a:r>
          </a:p>
          <a:p>
            <a:pPr>
              <a:defRPr sz="2400">
                <a:solidFill>
                  <a:srgbClr val="FFFFFF"/>
                </a:solidFill>
                <a:latin typeface="Times New Roman"/>
                <a:ea typeface="Times New Roman"/>
                <a:cs typeface="Times New Roman"/>
                <a:sym typeface="Times New Roman"/>
              </a:defRPr>
            </a:pPr>
            <a:r>
              <a:rPr lang="uk-UA" dirty="0"/>
              <a:t>1. іншими проявами вродженої патології легень (агенезія однієї з часток, аномалії </a:t>
            </a:r>
            <a:r>
              <a:rPr lang="uk-UA" dirty="0" err="1"/>
              <a:t>междолевих</a:t>
            </a:r>
            <a:r>
              <a:rPr lang="uk-UA" dirty="0"/>
              <a:t> щілин і розгалуження бронхів, аномальне впадіння легеневих вен і т. д.).</a:t>
            </a:r>
          </a:p>
          <a:p>
            <a:pPr>
              <a:defRPr sz="2400">
                <a:solidFill>
                  <a:srgbClr val="FFFFFF"/>
                </a:solidFill>
                <a:latin typeface="Times New Roman"/>
                <a:ea typeface="Times New Roman"/>
                <a:cs typeface="Times New Roman"/>
                <a:sym typeface="Times New Roman"/>
              </a:defRPr>
            </a:pPr>
            <a:r>
              <a:rPr lang="uk-UA" dirty="0"/>
              <a:t>2. </a:t>
            </a:r>
            <a:r>
              <a:rPr lang="uk-UA" dirty="0" err="1"/>
              <a:t>позалегеневими</a:t>
            </a:r>
            <a:r>
              <a:rPr lang="uk-UA" dirty="0"/>
              <a:t> вадами розвитку:</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a:t>
            </a:r>
            <a:r>
              <a:rPr lang="uk-UA" dirty="0" err="1"/>
              <a:t>декстракардія</a:t>
            </a:r>
            <a:r>
              <a:rPr lang="uk-UA" dirty="0"/>
              <a:t>,</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розщеплення грудини,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вроджена пахова кила,</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синдактилія.</a:t>
            </a:r>
          </a:p>
          <a:p>
            <a:pPr>
              <a:defRPr sz="2400">
                <a:solidFill>
                  <a:srgbClr val="FFFFFF"/>
                </a:solidFill>
                <a:latin typeface="Times New Roman"/>
                <a:ea typeface="Times New Roman"/>
                <a:cs typeface="Times New Roman"/>
                <a:sym typeface="Times New Roman"/>
              </a:defRPr>
            </a:pPr>
            <a:endParaRPr lang="uk-UA" dirty="0"/>
          </a:p>
          <a:p>
            <a:pPr indent="360363" algn="just">
              <a:defRPr sz="2400">
                <a:solidFill>
                  <a:srgbClr val="FFFFFF"/>
                </a:solidFill>
                <a:latin typeface="Times New Roman"/>
                <a:ea typeface="Times New Roman"/>
                <a:cs typeface="Times New Roman"/>
                <a:sym typeface="Times New Roman"/>
              </a:defRPr>
            </a:pPr>
            <a:r>
              <a:rPr lang="uk-UA" dirty="0"/>
              <a:t>У </a:t>
            </a:r>
            <a:r>
              <a:rPr lang="uk-UA" dirty="0" err="1"/>
              <a:t>гіпоплазованій</a:t>
            </a:r>
            <a:r>
              <a:rPr lang="uk-UA" dirty="0"/>
              <a:t> ділянці легені часто виникають інфекційні процеси, обумовлені неповноцінністю їх захисних механізмів. Найчастіше виникає в нижніх частках, більше зліва. Відзначається недорозвинення стінок бронхів, розташованих дистальніше від сегментарних. Вони нерівномірно </a:t>
            </a:r>
            <a:r>
              <a:rPr lang="uk-UA" dirty="0" err="1"/>
              <a:t>дифузно</a:t>
            </a:r>
            <a:r>
              <a:rPr lang="uk-UA" dirty="0"/>
              <a:t> / локально розширені, або звужені, зближені між собою. Одночасно спостерігається агенезія окремих часточок і альвеол.</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Прямоугольник 1"/>
          <p:cNvSpPr txBox="1"/>
          <p:nvPr/>
        </p:nvSpPr>
        <p:spPr>
          <a:xfrm>
            <a:off x="297240" y="260647"/>
            <a:ext cx="8523232"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179387" indent="-179387" algn="ctr">
              <a:defRPr sz="2600" b="1">
                <a:solidFill>
                  <a:srgbClr val="FFFFFF"/>
                </a:solidFill>
                <a:latin typeface="Times New Roman"/>
                <a:ea typeface="Times New Roman"/>
                <a:cs typeface="Times New Roman"/>
                <a:sym typeface="Times New Roman"/>
              </a:defRPr>
            </a:pPr>
            <a:r>
              <a:rPr lang="uk-UA" sz="2400" dirty="0"/>
              <a:t>Рентген ознаки простої гіпоплазії легенів:</a:t>
            </a:r>
          </a:p>
          <a:p>
            <a:pPr marL="179387" indent="-179387" algn="ctr">
              <a:defRPr sz="2600" b="1">
                <a:solidFill>
                  <a:srgbClr val="FFFFFF"/>
                </a:solidFill>
                <a:latin typeface="Times New Roman"/>
                <a:ea typeface="Times New Roman"/>
                <a:cs typeface="Times New Roman"/>
                <a:sym typeface="Times New Roman"/>
              </a:defRPr>
            </a:pPr>
            <a:endParaRPr lang="uk-UA" sz="2400" dirty="0"/>
          </a:p>
          <a:p>
            <a:pPr marL="260684" indent="-260684" algn="just">
              <a:buSzPct val="100000"/>
              <a:buFont typeface="Wingdings" pitchFamily="2" charset="2"/>
              <a:buChar char="Ø"/>
              <a:defRPr sz="2600">
                <a:solidFill>
                  <a:srgbClr val="FFFFFF"/>
                </a:solidFill>
                <a:latin typeface="Times New Roman"/>
                <a:ea typeface="Times New Roman"/>
                <a:cs typeface="Times New Roman"/>
                <a:sym typeface="Times New Roman"/>
              </a:defRPr>
            </a:pPr>
            <a:r>
              <a:rPr lang="uk-UA" sz="2400" dirty="0"/>
              <a:t>зменшення обсягу відповідного легеневого поля:</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асиметрія,</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уражена частка має трикутну форму, широко прилягає до діафрагми, а верхівкою до кореня;</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звуження міжреберних проміжків на стороні ураження і розширення на протилежному боці;</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зниження прозорості ураженої ділянки, іноді можливий розвиток окремих випадків емфіземи;</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міжчасткова плевра нерівномірно потовщена</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високе стояння діафрагми, відсутність її диференційованого зображення в задніх відділах;</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суміжні часточки компенсаторно розширені;</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 зміщення органів середостіння в уражену сторону;</a:t>
            </a:r>
          </a:p>
          <a:p>
            <a:pPr marL="260684" indent="-260684" algn="just">
              <a:buSzPct val="100000"/>
              <a:buChar char="•"/>
              <a:defRPr sz="2600">
                <a:solidFill>
                  <a:srgbClr val="FFFFFF"/>
                </a:solidFill>
                <a:latin typeface="Times New Roman"/>
                <a:ea typeface="Times New Roman"/>
                <a:cs typeface="Times New Roman"/>
                <a:sym typeface="Times New Roman"/>
              </a:defRPr>
            </a:pPr>
            <a:r>
              <a:rPr lang="uk-UA" sz="2400" dirty="0"/>
              <a:t> поява симптому «</a:t>
            </a:r>
            <a:r>
              <a:rPr lang="uk-UA" sz="2400" i="1" dirty="0"/>
              <a:t>оголення хребта</a:t>
            </a:r>
            <a:r>
              <a:rPr lang="uk-UA" sz="2400" dirty="0"/>
              <a:t>» з протилежного боку;</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Прямоугольник 1"/>
          <p:cNvSpPr txBox="1"/>
          <p:nvPr/>
        </p:nvSpPr>
        <p:spPr>
          <a:xfrm>
            <a:off x="369247" y="332656"/>
            <a:ext cx="8549521"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539750" indent="-179387" algn="just">
              <a:buSzPct val="100000"/>
              <a:buFont typeface="Arial"/>
              <a:buChar char="•"/>
              <a:defRPr sz="2400">
                <a:solidFill>
                  <a:srgbClr val="FFFFFF"/>
                </a:solidFill>
                <a:latin typeface="Times New Roman"/>
                <a:ea typeface="Times New Roman"/>
                <a:cs typeface="Times New Roman"/>
                <a:sym typeface="Times New Roman"/>
              </a:defRPr>
            </a:pPr>
            <a:r>
              <a:rPr lang="uk-UA" dirty="0"/>
              <a:t>зменшення розгалужень бронхів, без кістозних або веретеноподібних їх розширень, зближення сегментарних бронхів;</a:t>
            </a:r>
          </a:p>
          <a:p>
            <a:pPr marL="539750" indent="-179387" algn="just">
              <a:buSzPct val="100000"/>
              <a:buFont typeface="Arial"/>
              <a:buChar char="•"/>
              <a:defRPr sz="2400">
                <a:solidFill>
                  <a:srgbClr val="FFFFFF"/>
                </a:solidFill>
                <a:latin typeface="Times New Roman"/>
                <a:ea typeface="Times New Roman"/>
                <a:cs typeface="Times New Roman"/>
                <a:sym typeface="Times New Roman"/>
              </a:defRPr>
            </a:pPr>
            <a:r>
              <a:rPr lang="uk-UA" dirty="0"/>
              <a:t>деформація і збіднення легеневого малюнка в зоні ураження, хаотичне розташування сегментарних і </a:t>
            </a:r>
            <a:r>
              <a:rPr lang="uk-UA" dirty="0" err="1"/>
              <a:t>субсегментарних</a:t>
            </a:r>
            <a:r>
              <a:rPr lang="uk-UA" dirty="0"/>
              <a:t> судин зменшеного розміру, за рахунок гіпоплазії легеневих судин;</a:t>
            </a:r>
          </a:p>
          <a:p>
            <a:pPr marL="539750" indent="-179387" algn="just">
              <a:buSzPct val="100000"/>
              <a:buFont typeface="Arial"/>
              <a:buChar char="•"/>
              <a:defRPr sz="2400">
                <a:solidFill>
                  <a:srgbClr val="FFFFFF"/>
                </a:solidFill>
                <a:latin typeface="Times New Roman"/>
                <a:ea typeface="Times New Roman"/>
                <a:cs typeface="Times New Roman"/>
                <a:sym typeface="Times New Roman"/>
              </a:defRPr>
            </a:pPr>
            <a:r>
              <a:rPr lang="uk-UA" dirty="0"/>
              <a:t>корінь легені на стороні поразки зменшений в розмірах, і може бути відсутнім зображення тієї його частки, яка гіпоплазована;</a:t>
            </a:r>
          </a:p>
          <a:p>
            <a:pPr marL="539750" indent="-179387" algn="just">
              <a:buSzPct val="100000"/>
              <a:buFont typeface="Arial"/>
              <a:buChar char="•"/>
              <a:defRPr sz="2400">
                <a:solidFill>
                  <a:srgbClr val="FFFFFF"/>
                </a:solidFill>
                <a:latin typeface="Times New Roman"/>
                <a:ea typeface="Times New Roman"/>
                <a:cs typeface="Times New Roman"/>
                <a:sym typeface="Times New Roman"/>
              </a:defRPr>
            </a:pPr>
            <a:r>
              <a:rPr lang="uk-UA" dirty="0"/>
              <a:t>наявність фіброзних тяжів за рахунок частих запальних процесів.</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Прямоугольник 1"/>
          <p:cNvSpPr txBox="1"/>
          <p:nvPr/>
        </p:nvSpPr>
        <p:spPr>
          <a:xfrm>
            <a:off x="251521" y="-1"/>
            <a:ext cx="8523232"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На бронхограмах відмічається:</a:t>
            </a:r>
          </a:p>
          <a:p>
            <a:pPr indent="269875" algn="just">
              <a:buSzPct val="100000"/>
              <a:buChar char="•"/>
              <a:defRPr sz="2400">
                <a:solidFill>
                  <a:srgbClr val="FFFFFF"/>
                </a:solidFill>
                <a:latin typeface="Times New Roman"/>
                <a:ea typeface="Times New Roman"/>
                <a:cs typeface="Times New Roman"/>
                <a:sym typeface="Times New Roman"/>
              </a:defRPr>
            </a:pPr>
            <a:r>
              <a:rPr lang="uk-UA" dirty="0"/>
              <a:t> зменшення числа генерацій бронхів,</a:t>
            </a:r>
          </a:p>
          <a:p>
            <a:pPr indent="269875" algn="just">
              <a:buSzPct val="100000"/>
              <a:buChar char="•"/>
              <a:defRPr sz="2400">
                <a:solidFill>
                  <a:srgbClr val="FFFFFF"/>
                </a:solidFill>
                <a:latin typeface="Times New Roman"/>
                <a:ea typeface="Times New Roman"/>
                <a:cs typeface="Times New Roman"/>
                <a:sym typeface="Times New Roman"/>
              </a:defRPr>
            </a:pPr>
            <a:r>
              <a:rPr lang="uk-UA" dirty="0"/>
              <a:t> деформація бронхів за рахунок хронічного запального процесу;</a:t>
            </a:r>
          </a:p>
          <a:p>
            <a:pPr indent="269875" algn="just">
              <a:buSzPct val="100000"/>
              <a:buChar char="•"/>
              <a:defRPr sz="2400">
                <a:solidFill>
                  <a:srgbClr val="FFFFFF"/>
                </a:solidFill>
                <a:latin typeface="Times New Roman"/>
                <a:ea typeface="Times New Roman"/>
                <a:cs typeface="Times New Roman"/>
                <a:sym typeface="Times New Roman"/>
              </a:defRPr>
            </a:pPr>
            <a:r>
              <a:rPr lang="uk-UA" dirty="0"/>
              <a:t>відходження тонких бронхіальних гілочок від великих бронхів;</a:t>
            </a:r>
          </a:p>
          <a:p>
            <a:pPr indent="269875" algn="just">
              <a:defRPr sz="2400">
                <a:solidFill>
                  <a:srgbClr val="FFFFFF"/>
                </a:solidFill>
                <a:latin typeface="Times New Roman"/>
                <a:ea typeface="Times New Roman"/>
                <a:cs typeface="Times New Roman"/>
                <a:sym typeface="Times New Roman"/>
              </a:defRPr>
            </a:pPr>
            <a:r>
              <a:rPr lang="uk-UA" dirty="0"/>
              <a:t>Ангіографія виявляє рівномірне звуження судин недорозвиненої ділянки легені за рахунок гіпоплазії легеневих судин. Різке зміщення стовбура легеневої артерії в уражену сторону. Кров надходить в гіпоплазованої легені через систему бронхіальної артерії.</a:t>
            </a:r>
          </a:p>
          <a:p>
            <a:pPr indent="269875" algn="just">
              <a:defRPr sz="2400">
                <a:solidFill>
                  <a:srgbClr val="FFFFFF"/>
                </a:solidFill>
                <a:latin typeface="Times New Roman"/>
                <a:ea typeface="Times New Roman"/>
                <a:cs typeface="Times New Roman"/>
                <a:sym typeface="Times New Roman"/>
              </a:defRPr>
            </a:pPr>
            <a:r>
              <a:rPr lang="uk-UA" dirty="0"/>
              <a:t>Гіпоплазія частки зустрічається частіше, ніж гіпоплазія всієї легені.</a:t>
            </a:r>
          </a:p>
          <a:p>
            <a:pPr indent="269875" algn="just">
              <a:defRPr sz="2400">
                <a:solidFill>
                  <a:srgbClr val="FFFFFF"/>
                </a:solidFill>
                <a:latin typeface="Times New Roman"/>
                <a:ea typeface="Times New Roman"/>
                <a:cs typeface="Times New Roman"/>
                <a:sym typeface="Times New Roman"/>
              </a:defRPr>
            </a:pPr>
            <a:r>
              <a:rPr lang="uk-UA" dirty="0"/>
              <a:t>Рентгенологічно і бронхографічно при гіпоплазії частки легені відзначається зменшення її об'єму, зниження пневматизації, зближення бронхів, зрідка у вигляді «кисті»,</a:t>
            </a:r>
          </a:p>
          <a:p>
            <a:pPr indent="269875" algn="just">
              <a:defRPr sz="2400">
                <a:solidFill>
                  <a:srgbClr val="FFFFFF"/>
                </a:solidFill>
                <a:latin typeface="Times New Roman"/>
                <a:ea typeface="Times New Roman"/>
                <a:cs typeface="Times New Roman"/>
                <a:sym typeface="Times New Roman"/>
              </a:defRPr>
            </a:pPr>
            <a:r>
              <a:rPr lang="uk-UA" dirty="0"/>
              <a:t>локальна груба деформація легеневого малюнка при приєднанні хронічного  запалення.</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Прямоугольник 1"/>
          <p:cNvSpPr txBox="1"/>
          <p:nvPr/>
        </p:nvSpPr>
        <p:spPr>
          <a:xfrm>
            <a:off x="297239" y="332655"/>
            <a:ext cx="8477513"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179387" indent="180974" algn="just">
              <a:defRPr sz="2400">
                <a:solidFill>
                  <a:srgbClr val="FFFFFF"/>
                </a:solidFill>
                <a:latin typeface="Times New Roman"/>
                <a:ea typeface="Times New Roman"/>
                <a:cs typeface="Times New Roman"/>
                <a:sym typeface="Times New Roman"/>
              </a:defRPr>
            </a:pPr>
            <a:r>
              <a:rPr lang="uk-UA" dirty="0"/>
              <a:t>Розрізняють 2 варіанти простий гіпоплазії легені:</a:t>
            </a:r>
          </a:p>
          <a:p>
            <a:pPr marL="179387" indent="180974" algn="just">
              <a:defRPr sz="2400">
                <a:solidFill>
                  <a:srgbClr val="FFFFFF"/>
                </a:solidFill>
                <a:latin typeface="Times New Roman"/>
                <a:ea typeface="Times New Roman"/>
                <a:cs typeface="Times New Roman"/>
                <a:sym typeface="Times New Roman"/>
              </a:defRPr>
            </a:pPr>
            <a:r>
              <a:rPr lang="uk-UA" dirty="0"/>
              <a:t>Перший варіант - від головного або часткових бронхів відходять дуже тонкі гілочки, калібром що відповідає бронхам 8-10 порядку.</a:t>
            </a:r>
          </a:p>
          <a:p>
            <a:pPr marL="179387" indent="180974" algn="just">
              <a:defRPr sz="2400">
                <a:solidFill>
                  <a:srgbClr val="FFFFFF"/>
                </a:solidFill>
                <a:latin typeface="Times New Roman"/>
                <a:ea typeface="Times New Roman"/>
                <a:cs typeface="Times New Roman"/>
                <a:sym typeface="Times New Roman"/>
              </a:defRPr>
            </a:pPr>
            <a:r>
              <a:rPr lang="uk-UA" dirty="0"/>
              <a:t>Другий варіант - контрастуються  тільки бронхи 3-6 порядку. І тоді на бронхограмах бронхи ураженої ділянки мають вигляд рубаного або обгорілого дерева.</a:t>
            </a:r>
          </a:p>
          <a:p>
            <a:pPr marL="179387" indent="180974" algn="just">
              <a:defRPr sz="2400">
                <a:solidFill>
                  <a:srgbClr val="FFFFFF"/>
                </a:solidFill>
                <a:latin typeface="Times New Roman"/>
                <a:ea typeface="Times New Roman"/>
                <a:cs typeface="Times New Roman"/>
                <a:sym typeface="Times New Roman"/>
              </a:defRPr>
            </a:pPr>
            <a:endParaRPr lang="uk-UA" dirty="0"/>
          </a:p>
          <a:p>
            <a:pPr marL="179387" indent="180974" algn="just">
              <a:defRPr sz="2400">
                <a:solidFill>
                  <a:srgbClr val="FFFFFF"/>
                </a:solidFill>
                <a:latin typeface="Times New Roman"/>
                <a:ea typeface="Times New Roman"/>
                <a:cs typeface="Times New Roman"/>
                <a:sym typeface="Times New Roman"/>
              </a:defRPr>
            </a:pPr>
            <a:r>
              <a:rPr lang="uk-UA" dirty="0"/>
              <a:t>Лікування простий гіпоплазії симтоматичне або оперативне. Показанням до оперативного лікування служать часті ускладнення запальним процесом. Операція: видалення ураженої ділянки (лобектомія або білобектомія)</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Прямоугольник 2"/>
          <p:cNvSpPr txBox="1"/>
          <p:nvPr/>
        </p:nvSpPr>
        <p:spPr>
          <a:xfrm>
            <a:off x="467544" y="0"/>
            <a:ext cx="8405505"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b="1">
                <a:solidFill>
                  <a:srgbClr val="FFFFFF"/>
                </a:solidFill>
                <a:latin typeface="Times New Roman"/>
                <a:ea typeface="Times New Roman"/>
                <a:cs typeface="Times New Roman"/>
                <a:sym typeface="Times New Roman"/>
              </a:defRPr>
            </a:lvl1pPr>
          </a:lstStyle>
          <a:p>
            <a:r>
              <a:rPr lang="uk-UA" dirty="0"/>
              <a:t>Проста гіпоплазія нижньої частки  правої легені, ускладнена розвитком циліндричних бронхоектазів </a:t>
            </a:r>
          </a:p>
        </p:txBody>
      </p:sp>
      <p:graphicFrame>
        <p:nvGraphicFramePr>
          <p:cNvPr id="226" name="Таблица 3"/>
          <p:cNvGraphicFramePr/>
          <p:nvPr/>
        </p:nvGraphicFramePr>
        <p:xfrm>
          <a:off x="3635895" y="3573016"/>
          <a:ext cx="6096000" cy="3648075"/>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3648075">
                <a:tc>
                  <a:txBody>
                    <a:bodyPr/>
                    <a:lstStyle/>
                    <a:p>
                      <a:pPr indent="355600" algn="just">
                        <a:lnSpc>
                          <a:spcPts val="1200"/>
                        </a:lnSpc>
                        <a:defRPr sz="1000">
                          <a:solidFill>
                            <a:srgbClr val="FFFFFF"/>
                          </a:solidFill>
                          <a:latin typeface="Times New Roman"/>
                          <a:ea typeface="Times New Roman"/>
                          <a:cs typeface="Times New Roman"/>
                          <a:sym typeface="Times New Roman"/>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227" name="Прямоугольник 5"/>
          <p:cNvSpPr txBox="1"/>
          <p:nvPr/>
        </p:nvSpPr>
        <p:spPr>
          <a:xfrm>
            <a:off x="4833744" y="980728"/>
            <a:ext cx="4310256" cy="3046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2400">
                <a:solidFill>
                  <a:srgbClr val="FFFFFF"/>
                </a:solidFill>
                <a:latin typeface="Times New Roman"/>
                <a:ea typeface="Times New Roman"/>
                <a:cs typeface="Times New Roman"/>
                <a:sym typeface="Times New Roman"/>
              </a:defRPr>
            </a:pPr>
            <a:r>
              <a:rPr lang="uk-UA" dirty="0"/>
              <a:t>Значне зменшення об’єму нижньої долі правої легені, компенсаторний гіперпневматоз верхньої і середньої частки правої легені.</a:t>
            </a:r>
          </a:p>
          <a:p>
            <a:pPr>
              <a:defRPr sz="2400">
                <a:solidFill>
                  <a:srgbClr val="FFFFFF"/>
                </a:solidFill>
                <a:latin typeface="Times New Roman"/>
                <a:ea typeface="Times New Roman"/>
                <a:cs typeface="Times New Roman"/>
                <a:sym typeface="Times New Roman"/>
              </a:defRPr>
            </a:pPr>
            <a:r>
              <a:rPr lang="uk-UA" dirty="0"/>
              <a:t>На бронхограмі і </a:t>
            </a:r>
            <a:r>
              <a:rPr lang="uk-UA" dirty="0" err="1"/>
              <a:t>КТ</a:t>
            </a:r>
            <a:r>
              <a:rPr lang="uk-UA" dirty="0"/>
              <a:t> чітко видно циліндричні бронхоектази.</a:t>
            </a:r>
          </a:p>
        </p:txBody>
      </p:sp>
      <p:pic>
        <p:nvPicPr>
          <p:cNvPr id="1026" name="Picture 2"/>
          <p:cNvPicPr>
            <a:picLocks noChangeAspect="1" noChangeArrowheads="1"/>
          </p:cNvPicPr>
          <p:nvPr/>
        </p:nvPicPr>
        <p:blipFill>
          <a:blip r:embed="rId2" cstate="print"/>
          <a:srcRect/>
          <a:stretch>
            <a:fillRect/>
          </a:stretch>
        </p:blipFill>
        <p:spPr bwMode="auto">
          <a:xfrm>
            <a:off x="395536" y="1124744"/>
            <a:ext cx="4248472" cy="280831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395536" y="3933056"/>
            <a:ext cx="1949963" cy="2924944"/>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2339752" y="3933056"/>
            <a:ext cx="3744416" cy="2924944"/>
          </a:xfrm>
          <a:prstGeom prst="rect">
            <a:avLst/>
          </a:prstGeom>
          <a:noFill/>
          <a:ln w="9525">
            <a:noFill/>
            <a:miter lim="800000"/>
            <a:headEnd/>
            <a:tailEnd/>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Прямоугольник 3"/>
          <p:cNvSpPr txBox="1"/>
          <p:nvPr/>
        </p:nvSpPr>
        <p:spPr>
          <a:xfrm>
            <a:off x="2385471" y="332656"/>
            <a:ext cx="3328794"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rPr lang="uk-UA" dirty="0"/>
              <a:t>Проста гіпоплазія  лівої легені</a:t>
            </a:r>
          </a:p>
        </p:txBody>
      </p:sp>
      <p:sp>
        <p:nvSpPr>
          <p:cNvPr id="5" name="Прямоугольник 4"/>
          <p:cNvSpPr/>
          <p:nvPr/>
        </p:nvSpPr>
        <p:spPr>
          <a:xfrm>
            <a:off x="539552" y="5445224"/>
            <a:ext cx="4097917" cy="923330"/>
          </a:xfrm>
          <a:prstGeom prst="rect">
            <a:avLst/>
          </a:prstGeom>
        </p:spPr>
        <p:txBody>
          <a:bodyPr wrap="none">
            <a:spAutoFit/>
          </a:bodyPr>
          <a:lstStyle/>
          <a:p>
            <a:pPr marL="179388" indent="-179388">
              <a:buFont typeface="Arial" pitchFamily="34" charset="0"/>
              <a:buChar char="•"/>
            </a:pPr>
            <a:r>
              <a:rPr lang="uk-UA" dirty="0">
                <a:solidFill>
                  <a:schemeClr val="bg1"/>
                </a:solidFill>
                <a:latin typeface="Times New Roman" pitchFamily="18" charset="0"/>
                <a:cs typeface="Times New Roman" pitchFamily="18" charset="0"/>
              </a:rPr>
              <a:t>Зменшення об'єму  лівої легені,</a:t>
            </a:r>
          </a:p>
          <a:p>
            <a:pPr marL="179388" indent="-179388">
              <a:buFont typeface="Arial" pitchFamily="34" charset="0"/>
              <a:buChar char="•"/>
            </a:pPr>
            <a:r>
              <a:rPr lang="uk-UA" dirty="0">
                <a:solidFill>
                  <a:schemeClr val="bg1"/>
                </a:solidFill>
                <a:latin typeface="Times New Roman" pitchFamily="18" charset="0"/>
                <a:cs typeface="Times New Roman" pitchFamily="18" charset="0"/>
              </a:rPr>
              <a:t>Зміщення середостіння вліво,</a:t>
            </a:r>
          </a:p>
          <a:p>
            <a:pPr marL="179388" indent="-179388">
              <a:buFont typeface="Arial" pitchFamily="34" charset="0"/>
              <a:buChar char="•"/>
            </a:pPr>
            <a:r>
              <a:rPr lang="uk-UA" dirty="0">
                <a:solidFill>
                  <a:schemeClr val="bg1"/>
                </a:solidFill>
                <a:latin typeface="Times New Roman" pitchFamily="18" charset="0"/>
                <a:cs typeface="Times New Roman" pitchFamily="18" charset="0"/>
              </a:rPr>
              <a:t>Компенсаторне вздуття правої легені </a:t>
            </a:r>
          </a:p>
        </p:txBody>
      </p:sp>
      <p:pic>
        <p:nvPicPr>
          <p:cNvPr id="2050" name="Picture 2"/>
          <p:cNvPicPr>
            <a:picLocks noChangeAspect="1" noChangeArrowheads="1"/>
          </p:cNvPicPr>
          <p:nvPr/>
        </p:nvPicPr>
        <p:blipFill>
          <a:blip r:embed="rId2" cstate="print"/>
          <a:srcRect/>
          <a:stretch>
            <a:fillRect/>
          </a:stretch>
        </p:blipFill>
        <p:spPr bwMode="auto">
          <a:xfrm>
            <a:off x="395536" y="1052736"/>
            <a:ext cx="4762500" cy="39433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5580112" y="1052736"/>
            <a:ext cx="3114675" cy="3924300"/>
          </a:xfrm>
          <a:prstGeom prst="rect">
            <a:avLst/>
          </a:prstGeom>
          <a:noFill/>
          <a:ln w="9525">
            <a:noFill/>
            <a:miter lim="800000"/>
            <a:headEnd/>
            <a:tailEnd/>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 name="Picture 2" descr="Picture 2"/>
          <p:cNvPicPr>
            <a:picLocks noChangeAspect="1"/>
          </p:cNvPicPr>
          <p:nvPr/>
        </p:nvPicPr>
        <p:blipFill>
          <a:blip r:embed="rId2" cstate="print"/>
          <a:stretch>
            <a:fillRect/>
          </a:stretch>
        </p:blipFill>
        <p:spPr>
          <a:xfrm>
            <a:off x="179511" y="1124744"/>
            <a:ext cx="5214731" cy="4248473"/>
          </a:xfrm>
          <a:prstGeom prst="rect">
            <a:avLst/>
          </a:prstGeom>
          <a:ln w="12700">
            <a:miter lim="400000"/>
          </a:ln>
        </p:spPr>
      </p:pic>
      <p:sp>
        <p:nvSpPr>
          <p:cNvPr id="237" name="Прямоугольник 2"/>
          <p:cNvSpPr txBox="1"/>
          <p:nvPr/>
        </p:nvSpPr>
        <p:spPr>
          <a:xfrm>
            <a:off x="441255" y="260647"/>
            <a:ext cx="7099324"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t>Проста гіпоплазія  левої легені з ознаками двосторонньої пневмонії</a:t>
            </a:r>
          </a:p>
        </p:txBody>
      </p:sp>
      <p:sp>
        <p:nvSpPr>
          <p:cNvPr id="238" name="Прямоугольник 3"/>
          <p:cNvSpPr txBox="1"/>
          <p:nvPr/>
        </p:nvSpPr>
        <p:spPr>
          <a:xfrm>
            <a:off x="5508104" y="1124744"/>
            <a:ext cx="3328432" cy="2862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69875" indent="-269875" algn="just">
              <a:buSzPct val="100000"/>
              <a:buFont typeface="Arial"/>
              <a:buChar char="•"/>
              <a:defRPr>
                <a:solidFill>
                  <a:srgbClr val="FFFFFF"/>
                </a:solidFill>
                <a:latin typeface="Times New Roman"/>
                <a:ea typeface="Times New Roman"/>
                <a:cs typeface="Times New Roman"/>
                <a:sym typeface="Times New Roman"/>
              </a:defRPr>
            </a:pPr>
            <a:r>
              <a:rPr lang="uk-UA" dirty="0"/>
              <a:t>Неоднорідне затемнення і зниження пневматизації в обох легенях;</a:t>
            </a:r>
          </a:p>
          <a:p>
            <a:pPr marL="269875" indent="-269875" algn="just">
              <a:buSzPct val="100000"/>
              <a:buFont typeface="Arial"/>
              <a:buChar char="•"/>
              <a:defRPr>
                <a:solidFill>
                  <a:srgbClr val="FFFFFF"/>
                </a:solidFill>
                <a:latin typeface="Times New Roman"/>
                <a:ea typeface="Times New Roman"/>
                <a:cs typeface="Times New Roman"/>
                <a:sym typeface="Times New Roman"/>
              </a:defRPr>
            </a:pPr>
            <a:r>
              <a:rPr lang="uk-UA" dirty="0"/>
              <a:t>  зміщення середостіння вліво за рахунок зменшення об’єму частки легені;</a:t>
            </a:r>
          </a:p>
          <a:p>
            <a:pPr marL="269875" indent="-269875" algn="just">
              <a:buSzPct val="100000"/>
              <a:buFont typeface="Arial"/>
              <a:buChar char="•"/>
              <a:defRPr>
                <a:solidFill>
                  <a:srgbClr val="FFFFFF"/>
                </a:solidFill>
                <a:latin typeface="Times New Roman"/>
                <a:ea typeface="Times New Roman"/>
                <a:cs typeface="Times New Roman"/>
                <a:sym typeface="Times New Roman"/>
              </a:defRPr>
            </a:pPr>
            <a:r>
              <a:rPr lang="uk-UA" dirty="0"/>
              <a:t>  посилення і деформація легеневого малюнка;</a:t>
            </a:r>
          </a:p>
          <a:p>
            <a:pPr marL="269875" indent="-269875" algn="just">
              <a:buSzPct val="100000"/>
              <a:buFont typeface="Arial"/>
              <a:buChar char="•"/>
              <a:defRPr>
                <a:solidFill>
                  <a:srgbClr val="FFFFFF"/>
                </a:solidFill>
                <a:latin typeface="Times New Roman"/>
                <a:ea typeface="Times New Roman"/>
                <a:cs typeface="Times New Roman"/>
                <a:sym typeface="Times New Roman"/>
              </a:defRPr>
            </a:pPr>
            <a:r>
              <a:rPr lang="uk-UA" dirty="0"/>
              <a:t>  розширення і нечіткість коренів легень</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Прямоугольник 1"/>
          <p:cNvSpPr txBox="1"/>
          <p:nvPr/>
        </p:nvSpPr>
        <p:spPr>
          <a:xfrm>
            <a:off x="2025432" y="0"/>
            <a:ext cx="5319724"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3600">
                <a:solidFill>
                  <a:srgbClr val="FFFFFF"/>
                </a:solidFill>
                <a:latin typeface="Times New Roman"/>
                <a:ea typeface="Times New Roman"/>
                <a:cs typeface="Times New Roman"/>
                <a:sym typeface="Times New Roman"/>
              </a:defRPr>
            </a:lvl1pPr>
          </a:lstStyle>
          <a:p>
            <a:r>
              <a:rPr lang="uk-UA" dirty="0"/>
              <a:t>Кістозна гіпоплазія легень</a:t>
            </a:r>
          </a:p>
        </p:txBody>
      </p:sp>
      <p:sp>
        <p:nvSpPr>
          <p:cNvPr id="257" name="Прямоугольник 2"/>
          <p:cNvSpPr txBox="1"/>
          <p:nvPr/>
        </p:nvSpPr>
        <p:spPr>
          <a:xfrm>
            <a:off x="2601495" y="548679"/>
            <a:ext cx="3346139"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a:solidFill>
                  <a:srgbClr val="FFFFFF"/>
                </a:solidFill>
              </a:defRPr>
            </a:pPr>
            <a:r>
              <a:t>(</a:t>
            </a:r>
            <a:r>
              <a:rPr sz="2400">
                <a:latin typeface="Times New Roman"/>
                <a:ea typeface="Times New Roman"/>
                <a:cs typeface="Times New Roman"/>
                <a:sym typeface="Times New Roman"/>
              </a:rPr>
              <a:t>Вроджений  полікістоз)</a:t>
            </a:r>
            <a:r>
              <a:t> </a:t>
            </a:r>
          </a:p>
        </p:txBody>
      </p:sp>
      <p:sp>
        <p:nvSpPr>
          <p:cNvPr id="258" name="Прямоугольник 3"/>
          <p:cNvSpPr txBox="1"/>
          <p:nvPr/>
        </p:nvSpPr>
        <p:spPr>
          <a:xfrm>
            <a:off x="323528" y="1196752"/>
            <a:ext cx="8549521" cy="4154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dirty="0"/>
              <a:t>- </a:t>
            </a:r>
            <a:r>
              <a:rPr lang="uk-UA" dirty="0"/>
              <a:t>вада розвитку, при якій термінальні відділи бронхіального дерева на рівні </a:t>
            </a:r>
            <a:r>
              <a:rPr lang="uk-UA" dirty="0" err="1"/>
              <a:t>субсегментарних</a:t>
            </a:r>
            <a:r>
              <a:rPr lang="uk-UA" dirty="0"/>
              <a:t> бронхів або бронхіол мають розширення кістовидної форми різних розмірів. </a:t>
            </a:r>
          </a:p>
          <a:p>
            <a:pPr indent="269875" algn="just">
              <a:defRPr sz="2400">
                <a:solidFill>
                  <a:srgbClr val="FFFFFF"/>
                </a:solidFill>
                <a:latin typeface="Times New Roman"/>
                <a:ea typeface="Times New Roman"/>
                <a:cs typeface="Times New Roman"/>
                <a:sym typeface="Times New Roman"/>
              </a:defRPr>
            </a:pPr>
            <a:r>
              <a:rPr lang="uk-UA" i="1" dirty="0">
                <a:solidFill>
                  <a:schemeClr val="bg2">
                    <a:lumMod val="75000"/>
                  </a:schemeClr>
                </a:solidFill>
              </a:rPr>
              <a:t>Причина: </a:t>
            </a:r>
            <a:r>
              <a:rPr lang="uk-UA" dirty="0"/>
              <a:t>антенатальне недорозвинення легеневої паренхіми, судин і бронхіального дерева на 2-3-му місяці ембріогенезу.</a:t>
            </a:r>
          </a:p>
          <a:p>
            <a:pPr algn="just">
              <a:defRPr sz="2400">
                <a:solidFill>
                  <a:srgbClr val="FFFFFF"/>
                </a:solidFill>
                <a:latin typeface="Times New Roman"/>
                <a:ea typeface="Times New Roman"/>
                <a:cs typeface="Times New Roman"/>
                <a:sym typeface="Times New Roman"/>
              </a:defRPr>
            </a:pPr>
            <a:r>
              <a:rPr lang="uk-UA" dirty="0"/>
              <a:t>Кісти вистелені кубовидним або циліндричним епітелієм. </a:t>
            </a:r>
          </a:p>
          <a:p>
            <a:pPr algn="just">
              <a:defRPr sz="2400">
                <a:solidFill>
                  <a:srgbClr val="FFFFFF"/>
                </a:solidFill>
                <a:latin typeface="Times New Roman"/>
                <a:ea typeface="Times New Roman"/>
                <a:cs typeface="Times New Roman"/>
                <a:sym typeface="Times New Roman"/>
              </a:defRPr>
            </a:pPr>
            <a:r>
              <a:rPr lang="uk-UA" dirty="0"/>
              <a:t>Кістозна гіпоплазія є найбільш частою.</a:t>
            </a:r>
          </a:p>
          <a:p>
            <a:pPr algn="just">
              <a:defRPr sz="2400">
                <a:solidFill>
                  <a:srgbClr val="FFFFFF"/>
                </a:solidFill>
                <a:latin typeface="Times New Roman"/>
                <a:ea typeface="Times New Roman"/>
                <a:cs typeface="Times New Roman"/>
                <a:sym typeface="Times New Roman"/>
              </a:defRPr>
            </a:pPr>
            <a:r>
              <a:rPr lang="uk-UA" dirty="0"/>
              <a:t>Становить 60-80% від усіх вад розвитку. Часто поєднується з іншими вадами розвитку, найчастіше з діафрагмальною килою, вадами розвитку кісткової системи, сечостатевих органів, серця, центральної нервової системи, шлунково-кишкового тракту.</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Прямоугольник 1"/>
          <p:cNvSpPr txBox="1"/>
          <p:nvPr/>
        </p:nvSpPr>
        <p:spPr>
          <a:xfrm>
            <a:off x="369247" y="188639"/>
            <a:ext cx="8333497"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Морфологічно полікістоз легенів характеризується ознаками зупинки розвитку бронхо-легеневого апарату з утворенням множинних кіст, розміри яких значно (до 10-20 разів) перевищують діаметр незмінених бронхів аналогічних генерацій. У стінках кіст виявляються недиференційовані хрящові, м'язові і сполучнотканинні елементи. Об’єм респіраторної частини легені зменшений, легенева тканина має різну ступінь диференціювання.</a:t>
            </a:r>
          </a:p>
          <a:p>
            <a:pPr indent="269875" algn="just">
              <a:defRPr sz="2400">
                <a:solidFill>
                  <a:srgbClr val="FFFFFF"/>
                </a:solidFill>
                <a:latin typeface="Times New Roman"/>
                <a:ea typeface="Times New Roman"/>
                <a:cs typeface="Times New Roman"/>
                <a:sym typeface="Times New Roman"/>
              </a:defRPr>
            </a:pPr>
            <a:r>
              <a:rPr lang="uk-UA" dirty="0"/>
              <a:t>Внутрішньолегеневі  кістозні утворення формуються з потовщених кінців бронхопульмональних бруньок внаслідок зупинки їх подальшого розвитку. При розвитку легені відбувається випадання проміжних генерацій між великими і дрібними бронхами з трансформацією останніх в кісти, сполучені безпосередньо з великими бронхами. Найчастіше кістозні зміни спостерігаються у верхній частці правої легені або ж вражають всю ліву легеню.</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Прямоугольник 1"/>
          <p:cNvSpPr txBox="1"/>
          <p:nvPr/>
        </p:nvSpPr>
        <p:spPr>
          <a:xfrm>
            <a:off x="225231" y="-1"/>
            <a:ext cx="8918769"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900113" indent="-900113" algn="just">
              <a:defRPr sz="2400">
                <a:solidFill>
                  <a:srgbClr val="FFFFFF"/>
                </a:solidFill>
                <a:latin typeface="Times New Roman"/>
                <a:ea typeface="Times New Roman"/>
                <a:cs typeface="Times New Roman"/>
                <a:sym typeface="Times New Roman"/>
              </a:defRPr>
            </a:pPr>
            <a:r>
              <a:rPr lang="uk-UA" dirty="0"/>
              <a:t>Морфологічні типи кістозної гіпоплазії:</a:t>
            </a:r>
          </a:p>
          <a:p>
            <a:pPr marL="900113" indent="-900113" algn="just">
              <a:defRPr sz="2400">
                <a:solidFill>
                  <a:srgbClr val="FFFFFF"/>
                </a:solidFill>
                <a:latin typeface="Times New Roman"/>
                <a:ea typeface="Times New Roman"/>
                <a:cs typeface="Times New Roman"/>
                <a:sym typeface="Times New Roman"/>
              </a:defRPr>
            </a:pPr>
            <a:r>
              <a:rPr lang="uk-UA" dirty="0"/>
              <a:t>Тип I - одиничні або множ. кісти діаметром більше 2 см, вистелені миготливим псевдо багатошаровим циліндричним епітелієм. Між кістами можуть розташовуватися тканинні елементи, що нагадують нормальні альвеоли.</a:t>
            </a:r>
          </a:p>
          <a:p>
            <a:pPr marL="900113" indent="-900113" algn="just">
              <a:defRPr sz="2400">
                <a:solidFill>
                  <a:srgbClr val="FFFFFF"/>
                </a:solidFill>
                <a:latin typeface="Times New Roman"/>
                <a:ea typeface="Times New Roman"/>
                <a:cs typeface="Times New Roman"/>
                <a:sym typeface="Times New Roman"/>
              </a:defRPr>
            </a:pPr>
            <a:r>
              <a:rPr lang="uk-UA" dirty="0"/>
              <a:t>Тип II - множ. невеликі кісти менше 1 см в діаметрі, вистелені миготливим (від кубовидного до циліндричного) епітелієм. Між цими кістами можуть перебувати респіраторні бронхіоли і розтягнуті альвеоли, в той час як слизові клітини і хрящ відсутні. При цьому варіанті відзначається висока частота поєднаних вроджених аномалій.</a:t>
            </a:r>
          </a:p>
          <a:p>
            <a:pPr marL="900113" indent="-900113" algn="just">
              <a:defRPr sz="2400">
                <a:solidFill>
                  <a:srgbClr val="FFFFFF"/>
                </a:solidFill>
                <a:latin typeface="Times New Roman"/>
                <a:ea typeface="Times New Roman"/>
                <a:cs typeface="Times New Roman"/>
                <a:sym typeface="Times New Roman"/>
              </a:defRPr>
            </a:pPr>
            <a:r>
              <a:rPr lang="uk-UA" dirty="0"/>
              <a:t>Тип III - велика поразка зазвичай некістозного характеру і викликає зміщення середостіння. Бронхіолоподібні утворення з циліндричним кубовидним епітелієм розділені тканинними структурами, що мають розміри альвеол і покритими немиготливим кубовидним епітелієм. При цьому варіанті прогноз зазвичай несприятливий.</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Прямоугольник 8"/>
          <p:cNvSpPr txBox="1"/>
          <p:nvPr/>
        </p:nvSpPr>
        <p:spPr>
          <a:xfrm>
            <a:off x="225231" y="0"/>
            <a:ext cx="8621529"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Типи II і III найчастіше проявляються респіраторним дистресом в періоді новонародженості і, як правило, поєднуються з іншими важкими вродженими аномаліями, в той час як тип I може протікати безсимптомно, аналогічно мультікістозне ураження.</a:t>
            </a:r>
          </a:p>
          <a:p>
            <a:pPr indent="269875" algn="just">
              <a:defRPr sz="2400">
                <a:solidFill>
                  <a:srgbClr val="FFFFFF"/>
                </a:solidFill>
                <a:latin typeface="Times New Roman"/>
                <a:ea typeface="Times New Roman"/>
                <a:cs typeface="Times New Roman"/>
                <a:sym typeface="Times New Roman"/>
              </a:defRPr>
            </a:pPr>
            <a:r>
              <a:rPr lang="uk-UA" dirty="0"/>
              <a:t>Змінена частка або легеня щільна на дотик. Плевральні зрощення над зміненою частиною легені в більшості випадків відсутні або слабо виражені.</a:t>
            </a:r>
          </a:p>
          <a:p>
            <a:pPr indent="269875" algn="just">
              <a:defRPr sz="2400">
                <a:solidFill>
                  <a:srgbClr val="FFFFFF"/>
                </a:solidFill>
                <a:latin typeface="Times New Roman"/>
                <a:ea typeface="Times New Roman"/>
                <a:cs typeface="Times New Roman"/>
                <a:sym typeface="Times New Roman"/>
              </a:defRPr>
            </a:pPr>
            <a:r>
              <a:rPr lang="uk-UA" dirty="0"/>
              <a:t> </a:t>
            </a:r>
          </a:p>
          <a:p>
            <a:pPr indent="269875" algn="just">
              <a:defRPr sz="2400">
                <a:solidFill>
                  <a:srgbClr val="FFFFFF"/>
                </a:solidFill>
                <a:latin typeface="Times New Roman"/>
                <a:ea typeface="Times New Roman"/>
                <a:cs typeface="Times New Roman"/>
                <a:sym typeface="Times New Roman"/>
              </a:defRPr>
            </a:pPr>
            <a:r>
              <a:rPr lang="uk-UA" dirty="0">
                <a:solidFill>
                  <a:srgbClr val="002060"/>
                </a:solidFill>
              </a:rPr>
              <a:t>Клінічні прояви</a:t>
            </a:r>
            <a:r>
              <a:rPr lang="uk-UA" dirty="0"/>
              <a:t>. Перші ознаки вродженої аномалії можуть з'являтися як незабаром після народження, так і в наступні роки життя. Приблизно у 10% хворих захворювання довгий час протікає безсимптомно. Клінічна картина полікістозу легень обумовлена ​​нашаруванням інфекції. Інфікування кіст призводить до формування хронічного запального процесу в бронхолегеневій системі.</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Прямоугольник 1"/>
          <p:cNvSpPr txBox="1"/>
          <p:nvPr/>
        </p:nvSpPr>
        <p:spPr>
          <a:xfrm>
            <a:off x="585271" y="188639"/>
            <a:ext cx="8189481"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Перші клінічні ознаки хвороби з'являються зазвичай в дитячому віці. Найчастіше захворювання реєструється у хлопчиків.</a:t>
            </a:r>
          </a:p>
          <a:p>
            <a:pPr algn="just">
              <a:defRPr sz="2400">
                <a:solidFill>
                  <a:srgbClr val="FFFFFF"/>
                </a:solidFill>
                <a:latin typeface="Times New Roman"/>
                <a:ea typeface="Times New Roman"/>
                <a:cs typeface="Times New Roman"/>
                <a:sym typeface="Times New Roman"/>
              </a:defRPr>
            </a:pPr>
            <a:r>
              <a:rPr lang="uk-UA" dirty="0"/>
              <a:t>У дітей інфікований полікістоз легенів протікає, як правило, з частими спалахами запального процесу, нерідко спостерігається безперервно рецидивуючий перебіг запалення.</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відстають у фізичному розвитку.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потовщення нігтьових фаланг пальців.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деформація грудної клітки (западання на стороні локалізації вади),</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деформація хребта (сколіоз).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вибухання в області грудини, </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Прямоугольник 1"/>
          <p:cNvSpPr txBox="1"/>
          <p:nvPr/>
        </p:nvSpPr>
        <p:spPr>
          <a:xfrm>
            <a:off x="513263" y="-1"/>
            <a:ext cx="8333497"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b="1" dirty="0"/>
              <a:t>Скарги</a:t>
            </a:r>
            <a:r>
              <a:rPr lang="uk-UA" dirty="0"/>
              <a:t>. </a:t>
            </a:r>
          </a:p>
          <a:p>
            <a:pPr algn="just">
              <a:defRPr sz="2400">
                <a:solidFill>
                  <a:srgbClr val="FFFFFF"/>
                </a:solidFill>
                <a:latin typeface="Times New Roman"/>
                <a:ea typeface="Times New Roman"/>
                <a:cs typeface="Times New Roman"/>
                <a:sym typeface="Times New Roman"/>
              </a:defRPr>
            </a:pPr>
            <a:r>
              <a:rPr lang="uk-UA" dirty="0"/>
              <a:t>Один з основних і постійних симптомів інфікованого полікістозу легень:</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вологий кашель.</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мокротиння, як правило, гнійна, відходить в значній кількості (особливо при ураженні вторинними бронхоектазами). Кількість мокротиння збільшується в періоди загострень.</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іноді кровохаркання.</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субфебрильна температура (в періоди загострень).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задишка в ранні терміни спостерігається лише при поширених двосторонніх формах кістозної гіпоплазії або ж при тривалому перебігу захворювання, що супроводжується поширенням хронічного інфекційного процесу. У половини хворих задишка виявляється при значному фізичному навантаженні і виключно рідко в спокої.</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Прямоугольник 1"/>
          <p:cNvSpPr txBox="1"/>
          <p:nvPr/>
        </p:nvSpPr>
        <p:spPr>
          <a:xfrm>
            <a:off x="297239" y="-1"/>
            <a:ext cx="8549521"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defRPr sz="2400">
                <a:solidFill>
                  <a:srgbClr val="FFFFFF"/>
                </a:solidFill>
                <a:latin typeface="Times New Roman"/>
                <a:ea typeface="Times New Roman"/>
                <a:cs typeface="Times New Roman"/>
                <a:sym typeface="Times New Roman"/>
              </a:defRPr>
            </a:pPr>
            <a:r>
              <a:rPr lang="uk-UA" dirty="0"/>
              <a:t>Розрізняють </a:t>
            </a:r>
            <a:r>
              <a:rPr lang="uk-UA" b="1" dirty="0"/>
              <a:t>4</a:t>
            </a:r>
            <a:r>
              <a:rPr lang="uk-UA" dirty="0"/>
              <a:t> </a:t>
            </a:r>
            <a:r>
              <a:rPr lang="uk-UA" b="1" dirty="0"/>
              <a:t>форми кістозної гіпоплазії:</a:t>
            </a:r>
          </a:p>
          <a:p>
            <a:pPr indent="269875">
              <a:buSzPct val="100000"/>
              <a:buChar char="•"/>
              <a:defRPr sz="2400">
                <a:solidFill>
                  <a:srgbClr val="FFFFFF"/>
                </a:solidFill>
                <a:latin typeface="Times New Roman"/>
                <a:ea typeface="Times New Roman"/>
                <a:cs typeface="Times New Roman"/>
                <a:sym typeface="Times New Roman"/>
              </a:defRPr>
            </a:pPr>
            <a:r>
              <a:rPr lang="uk-UA" dirty="0"/>
              <a:t>без симптомну,</a:t>
            </a:r>
          </a:p>
          <a:p>
            <a:pPr indent="269875">
              <a:buSzPct val="100000"/>
              <a:buChar char="•"/>
              <a:defRPr sz="2400">
                <a:solidFill>
                  <a:srgbClr val="FFFFFF"/>
                </a:solidFill>
                <a:latin typeface="Times New Roman"/>
                <a:ea typeface="Times New Roman"/>
                <a:cs typeface="Times New Roman"/>
                <a:sym typeface="Times New Roman"/>
              </a:defRPr>
            </a:pPr>
            <a:r>
              <a:rPr lang="uk-UA" dirty="0"/>
              <a:t>легку,</a:t>
            </a:r>
          </a:p>
          <a:p>
            <a:pPr indent="269875">
              <a:buSzPct val="100000"/>
              <a:buChar char="•"/>
              <a:defRPr sz="2400">
                <a:solidFill>
                  <a:srgbClr val="FFFFFF"/>
                </a:solidFill>
                <a:latin typeface="Times New Roman"/>
                <a:ea typeface="Times New Roman"/>
                <a:cs typeface="Times New Roman"/>
                <a:sym typeface="Times New Roman"/>
              </a:defRPr>
            </a:pPr>
            <a:r>
              <a:rPr lang="uk-UA" dirty="0"/>
              <a:t>середньої тяжкості</a:t>
            </a:r>
          </a:p>
          <a:p>
            <a:pPr indent="269875">
              <a:buSzPct val="100000"/>
              <a:buChar char="•"/>
              <a:defRPr sz="2400">
                <a:solidFill>
                  <a:srgbClr val="FFFFFF"/>
                </a:solidFill>
                <a:latin typeface="Times New Roman"/>
                <a:ea typeface="Times New Roman"/>
                <a:cs typeface="Times New Roman"/>
                <a:sym typeface="Times New Roman"/>
              </a:defRPr>
            </a:pPr>
            <a:r>
              <a:rPr lang="uk-UA" dirty="0"/>
              <a:t>важку.</a:t>
            </a:r>
          </a:p>
          <a:p>
            <a:pPr indent="269875" algn="just">
              <a:defRPr sz="2400">
                <a:solidFill>
                  <a:srgbClr val="FFFFFF"/>
                </a:solidFill>
                <a:latin typeface="Times New Roman"/>
                <a:ea typeface="Times New Roman"/>
                <a:cs typeface="Times New Roman"/>
                <a:sym typeface="Times New Roman"/>
              </a:defRPr>
            </a:pPr>
            <a:r>
              <a:rPr lang="uk-UA" b="1" dirty="0"/>
              <a:t>Без симптомні форми</a:t>
            </a:r>
            <a:r>
              <a:rPr lang="uk-UA" dirty="0"/>
              <a:t> зазвичай виявляються випадково при профілактичній флюорографії або при рентгенологічному дослідженні. Скарг немає, іноді вдається виявити безпричинний кашель в осінньо-зимовий період, з яким вони не надають значення, а також помірне зниження толерантності до фізичних навантажень.</a:t>
            </a:r>
          </a:p>
          <a:p>
            <a:pPr indent="269875" algn="just">
              <a:defRPr sz="2400">
                <a:solidFill>
                  <a:srgbClr val="FFFFFF"/>
                </a:solidFill>
                <a:latin typeface="Times New Roman"/>
                <a:ea typeface="Times New Roman"/>
                <a:cs typeface="Times New Roman"/>
                <a:sym typeface="Times New Roman"/>
              </a:defRPr>
            </a:pPr>
            <a:r>
              <a:rPr lang="uk-UA" b="1" dirty="0"/>
              <a:t>Легкий перебіг</a:t>
            </a:r>
            <a:r>
              <a:rPr lang="uk-UA" dirty="0"/>
              <a:t> - пізніше появою скарг і відділенням в невеликій кількості (до 50 мл на добу) слизової або слизово-гнійної мокроти. Загострення інфекційного процесу бувають рідкісними, легкими і нетривалими, а ремісії, навпаки, тривалими і практично без симптомними. Стан хворих протягом багатьох років залишається стабільним.</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Прямоугольник 1"/>
          <p:cNvSpPr txBox="1"/>
          <p:nvPr/>
        </p:nvSpPr>
        <p:spPr>
          <a:xfrm>
            <a:off x="297239" y="260648"/>
            <a:ext cx="8621529"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b="1" dirty="0"/>
              <a:t>Середньої важкості</a:t>
            </a:r>
            <a:r>
              <a:rPr lang="uk-UA" dirty="0"/>
              <a:t> - добова кількість мокротиння може становити від 50 до 150 мл. Загострення відзначаються один раз в 6-12 міс. тривають кілька тижнів, супроводжуються тимчасовою втратою працездатності. Відзначається задишка при фізичному навантаженні. У періоди ремісії зберігається стерта симптоматика неспецифічного запального процесу легень. Захворювання має схильність до поступового прогресування.</a:t>
            </a:r>
          </a:p>
          <a:p>
            <a:pPr indent="360363" algn="just">
              <a:defRPr sz="2400">
                <a:solidFill>
                  <a:srgbClr val="FFFFFF"/>
                </a:solidFill>
                <a:latin typeface="Times New Roman"/>
                <a:ea typeface="Times New Roman"/>
                <a:cs typeface="Times New Roman"/>
                <a:sym typeface="Times New Roman"/>
              </a:defRPr>
            </a:pPr>
            <a:r>
              <a:rPr lang="uk-UA" b="1" dirty="0"/>
              <a:t>Важка форма</a:t>
            </a:r>
            <a:r>
              <a:rPr lang="uk-UA" dirty="0"/>
              <a:t>. Гнійний процес носить майже постійний характер, ремісії або відсутні, або менш тривалі, ніж загострення. Кількість мокротиння збільшується до 200 мл на добу і більше. Мокрота гнійна, іноді гнильна, з неприємним запахом, пов'язаних з приєднанням анаеробної </a:t>
            </a:r>
            <a:r>
              <a:rPr lang="uk-UA" dirty="0" err="1"/>
              <a:t>неклостридиальної</a:t>
            </a:r>
            <a:r>
              <a:rPr lang="uk-UA" dirty="0"/>
              <a:t> мікрофлори. Відзначається задишка при незначних фізичних зусиллях або навіть у спокої.</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Прямоугольник 1"/>
          <p:cNvSpPr txBox="1"/>
          <p:nvPr/>
        </p:nvSpPr>
        <p:spPr>
          <a:xfrm>
            <a:off x="297239" y="404663"/>
            <a:ext cx="8549521"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b="1" i="1">
                <a:solidFill>
                  <a:srgbClr val="FFFFFF"/>
                </a:solidFill>
                <a:latin typeface="Times New Roman"/>
                <a:ea typeface="Times New Roman"/>
                <a:cs typeface="Times New Roman"/>
                <a:sym typeface="Times New Roman"/>
              </a:defRPr>
            </a:pPr>
            <a:r>
              <a:rPr lang="uk-UA" dirty="0"/>
              <a:t>Залежно від вторинних змін в раніше здорових ділянках легені слід розрізняти дві групи хворих:</a:t>
            </a:r>
          </a:p>
          <a:p>
            <a:pPr indent="269875" algn="just">
              <a:defRPr sz="2400">
                <a:solidFill>
                  <a:srgbClr val="FFFFFF"/>
                </a:solidFill>
                <a:latin typeface="Times New Roman"/>
                <a:ea typeface="Times New Roman"/>
                <a:cs typeface="Times New Roman"/>
                <a:sym typeface="Times New Roman"/>
              </a:defRPr>
            </a:pPr>
            <a:r>
              <a:rPr lang="uk-UA" dirty="0"/>
              <a:t>1-а - крім кістозних утворень, пов'язаних з гіпоплазією, інших змін в бронхах не виявляється (так звані чисті форми);</a:t>
            </a:r>
          </a:p>
          <a:p>
            <a:pPr indent="269875" algn="just">
              <a:defRPr sz="2400">
                <a:solidFill>
                  <a:srgbClr val="FFFFFF"/>
                </a:solidFill>
                <a:latin typeface="Times New Roman"/>
                <a:ea typeface="Times New Roman"/>
                <a:cs typeface="Times New Roman"/>
                <a:sym typeface="Times New Roman"/>
              </a:defRPr>
            </a:pPr>
            <a:r>
              <a:rPr lang="uk-UA" dirty="0"/>
              <a:t>2-а - з вираженим деформуючим бронхітом або вторинними бронхоектазами в інших сегментах легені.</a:t>
            </a:r>
          </a:p>
          <a:p>
            <a:pPr indent="269875" algn="just">
              <a:defRPr sz="2400">
                <a:solidFill>
                  <a:srgbClr val="FFFFFF"/>
                </a:solidFill>
                <a:latin typeface="Times New Roman"/>
                <a:ea typeface="Times New Roman"/>
                <a:cs typeface="Times New Roman"/>
                <a:sym typeface="Times New Roman"/>
              </a:defRPr>
            </a:pPr>
            <a:r>
              <a:rPr lang="uk-UA" dirty="0"/>
              <a:t>Безсимптомний перебіг кістозної гіпоплазії спостерігається у першої групи. Важкий і середньої тяжкості перебіг захворювання зустрічається у хворих з вторинними змінами в раніше здорових сегментах. У першій групі дихальна недостатність зустрічається менш ніж у 1/3 хворих - I ступеня (рідше II ступеня). У хворих з вторинними змінами дихальна недостатність спостерігається вдвічі частіше, зазвичай досягаючи II-III ступеня.</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Прямоугольник 1"/>
          <p:cNvSpPr txBox="1"/>
          <p:nvPr/>
        </p:nvSpPr>
        <p:spPr>
          <a:xfrm>
            <a:off x="297239" y="-1"/>
            <a:ext cx="8549521"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При тяжкому перебігу хвороби спостерігаються:</a:t>
            </a:r>
          </a:p>
          <a:p>
            <a:pPr indent="360363" algn="just">
              <a:buSzPct val="100000"/>
              <a:buChar char="•"/>
              <a:defRPr sz="2400">
                <a:solidFill>
                  <a:srgbClr val="FFFFFF"/>
                </a:solidFill>
                <a:latin typeface="Times New Roman"/>
                <a:ea typeface="Times New Roman"/>
                <a:cs typeface="Times New Roman"/>
                <a:sym typeface="Times New Roman"/>
              </a:defRPr>
            </a:pPr>
            <a:r>
              <a:rPr lang="uk-UA" dirty="0"/>
              <a:t> блідість або землисто-жовтуватий колір обличчя,</a:t>
            </a:r>
          </a:p>
          <a:p>
            <a:pPr indent="360363" algn="just">
              <a:buSzPct val="100000"/>
              <a:buChar char="•"/>
              <a:defRPr sz="2400">
                <a:solidFill>
                  <a:srgbClr val="FFFFFF"/>
                </a:solidFill>
                <a:latin typeface="Times New Roman"/>
                <a:ea typeface="Times New Roman"/>
                <a:cs typeface="Times New Roman"/>
                <a:sym typeface="Times New Roman"/>
              </a:defRPr>
            </a:pPr>
            <a:r>
              <a:rPr lang="uk-UA" dirty="0"/>
              <a:t> ціаноз губ і слизових оболонок,</a:t>
            </a:r>
          </a:p>
          <a:p>
            <a:pPr indent="360363" algn="just">
              <a:buSzPct val="100000"/>
              <a:buChar char="•"/>
              <a:defRPr sz="2400">
                <a:solidFill>
                  <a:srgbClr val="FFFFFF"/>
                </a:solidFill>
                <a:latin typeface="Times New Roman"/>
                <a:ea typeface="Times New Roman"/>
                <a:cs typeface="Times New Roman"/>
                <a:sym typeface="Times New Roman"/>
              </a:defRPr>
            </a:pPr>
            <a:r>
              <a:rPr lang="uk-UA" dirty="0"/>
              <a:t> зниження маси тіла,</a:t>
            </a:r>
          </a:p>
          <a:p>
            <a:pPr indent="360363" algn="just">
              <a:buSzPct val="100000"/>
              <a:buChar char="•"/>
              <a:defRPr sz="2400">
                <a:solidFill>
                  <a:srgbClr val="FFFFFF"/>
                </a:solidFill>
                <a:latin typeface="Times New Roman"/>
                <a:ea typeface="Times New Roman"/>
                <a:cs typeface="Times New Roman"/>
                <a:sym typeface="Times New Roman"/>
              </a:defRPr>
            </a:pPr>
            <a:r>
              <a:rPr lang="uk-UA" dirty="0"/>
              <a:t> характерні потовщення нігтьових фаланг з деформацією нігтів (симптом барабанних паличок, симптом годинних стекол).</a:t>
            </a:r>
          </a:p>
          <a:p>
            <a:pPr indent="360363" algn="just">
              <a:buSzPct val="100000"/>
              <a:buChar char="•"/>
              <a:defRPr sz="2400">
                <a:solidFill>
                  <a:srgbClr val="FFFFFF"/>
                </a:solidFill>
                <a:latin typeface="Times New Roman"/>
                <a:ea typeface="Times New Roman"/>
                <a:cs typeface="Times New Roman"/>
                <a:sym typeface="Times New Roman"/>
              </a:defRPr>
            </a:pPr>
            <a:endParaRPr lang="uk-UA" dirty="0"/>
          </a:p>
          <a:p>
            <a:pPr indent="360363" algn="just">
              <a:defRPr sz="2400">
                <a:solidFill>
                  <a:srgbClr val="FFFFFF"/>
                </a:solidFill>
                <a:latin typeface="Times New Roman"/>
                <a:ea typeface="Times New Roman"/>
                <a:cs typeface="Times New Roman"/>
                <a:sym typeface="Times New Roman"/>
              </a:defRPr>
            </a:pPr>
            <a:r>
              <a:rPr lang="uk-UA" dirty="0"/>
              <a:t> При гіпоплазії всієї легені, що розвивається частіше зліва, виявляються зменшення відповідної половини грудної клітки і відставання її при дихальних екскурсіях.</a:t>
            </a:r>
          </a:p>
          <a:p>
            <a:pPr indent="360363" algn="just">
              <a:defRPr sz="2400">
                <a:solidFill>
                  <a:srgbClr val="FFFFFF"/>
                </a:solidFill>
                <a:latin typeface="Times New Roman"/>
                <a:ea typeface="Times New Roman"/>
                <a:cs typeface="Times New Roman"/>
                <a:sym typeface="Times New Roman"/>
              </a:defRPr>
            </a:pPr>
            <a:r>
              <a:rPr lang="uk-UA" dirty="0"/>
              <a:t>В області кістозних змін іноді відзначається притуплення перкуторного звуку.</a:t>
            </a:r>
          </a:p>
          <a:p>
            <a:pPr indent="360363" algn="just">
              <a:defRPr sz="2400">
                <a:solidFill>
                  <a:srgbClr val="FFFFFF"/>
                </a:solidFill>
                <a:latin typeface="Times New Roman"/>
                <a:ea typeface="Times New Roman"/>
                <a:cs typeface="Times New Roman"/>
                <a:sym typeface="Times New Roman"/>
              </a:defRPr>
            </a:pPr>
            <a:r>
              <a:rPr lang="uk-UA" dirty="0"/>
              <a:t>При наявності великих порожнин аускультативно амфоричне дихання, безліч різнокаліберних вологих хрипів, у вигляді «барабанного дробу». При загостренні запального процесу визначається крепітація.</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Прямоугольник 1"/>
          <p:cNvSpPr txBox="1"/>
          <p:nvPr/>
        </p:nvSpPr>
        <p:spPr>
          <a:xfrm>
            <a:off x="441255" y="-1"/>
            <a:ext cx="8405505" cy="5632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Характерними рентгенологічними ознаками кістозної гіпоплазії є:</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множинні круглі просвітління з тонкими стінками, які накладаються один на одного, розміром від 1 до 5 см. При розвитку в них запального процесу стінки кісти товщають і вони збільшуються в обсязі за рахунок клапанного механізму, з'являється в них горизонтальний рівень рідини і змінюється навколишнє тканина. Після затихання запального процесу з'являються плевральні нашарування.</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зменшення обсягу ураженої ділянки легені.</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переважає одностороннє ураження.</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частіше в нижній частці лівої легені і її язичкових сегментах, а також у верхній частці правої легені.</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картина нагадує «бджолині стільники» або «кишкові петлі».</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компенсаторне здуття здорової легені.</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Picture 2" descr="Picture 2"/>
          <p:cNvPicPr>
            <a:picLocks noChangeAspect="1"/>
          </p:cNvPicPr>
          <p:nvPr/>
        </p:nvPicPr>
        <p:blipFill>
          <a:blip r:embed="rId2" cstate="print">
            <a:lum bright="20000"/>
          </a:blip>
          <a:stretch>
            <a:fillRect/>
          </a:stretch>
        </p:blipFill>
        <p:spPr>
          <a:xfrm>
            <a:off x="0" y="772318"/>
            <a:ext cx="3793336" cy="6085683"/>
          </a:xfrm>
          <a:prstGeom prst="rect">
            <a:avLst/>
          </a:prstGeom>
          <a:ln w="12700">
            <a:miter lim="400000"/>
          </a:ln>
        </p:spPr>
      </p:pic>
      <p:pic>
        <p:nvPicPr>
          <p:cNvPr id="293" name="Picture 3" descr="Picture 3"/>
          <p:cNvPicPr>
            <a:picLocks noChangeAspect="1"/>
          </p:cNvPicPr>
          <p:nvPr/>
        </p:nvPicPr>
        <p:blipFill>
          <a:blip r:embed="rId3" cstate="print">
            <a:lum bright="30000"/>
          </a:blip>
          <a:stretch>
            <a:fillRect/>
          </a:stretch>
        </p:blipFill>
        <p:spPr>
          <a:xfrm>
            <a:off x="3779911" y="764704"/>
            <a:ext cx="4028980" cy="6093296"/>
          </a:xfrm>
          <a:prstGeom prst="rect">
            <a:avLst/>
          </a:prstGeom>
          <a:ln w="12700">
            <a:miter lim="400000"/>
          </a:ln>
        </p:spPr>
      </p:pic>
      <p:sp>
        <p:nvSpPr>
          <p:cNvPr id="294" name="Прямоугольник 3"/>
          <p:cNvSpPr txBox="1"/>
          <p:nvPr/>
        </p:nvSpPr>
        <p:spPr>
          <a:xfrm>
            <a:off x="2961535" y="332656"/>
            <a:ext cx="1996007" cy="348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t>Полікістоз легень </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Прямоугольник 2"/>
          <p:cNvSpPr txBox="1"/>
          <p:nvPr/>
        </p:nvSpPr>
        <p:spPr>
          <a:xfrm>
            <a:off x="297239" y="6381327"/>
            <a:ext cx="8549521" cy="2616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defRPr>
            </a:pPr>
            <a:r>
              <a:rPr dirty="0">
                <a:latin typeface="Times New Roman" pitchFamily="18" charset="0"/>
                <a:cs typeface="Times New Roman" pitchFamily="18" charset="0"/>
              </a:rPr>
              <a:t>Ahmed H. Al-Salem. </a:t>
            </a:r>
            <a:r>
              <a:rPr dirty="0">
                <a:latin typeface="Times New Roman" pitchFamily="18" charset="0"/>
                <a:ea typeface="Times New Roman"/>
                <a:cs typeface="Times New Roman" pitchFamily="18" charset="0"/>
                <a:sym typeface="Times New Roman"/>
              </a:rPr>
              <a:t>Congenital Cystic </a:t>
            </a:r>
            <a:r>
              <a:rPr dirty="0" err="1">
                <a:latin typeface="Times New Roman" pitchFamily="18" charset="0"/>
                <a:ea typeface="Times New Roman"/>
                <a:cs typeface="Times New Roman" pitchFamily="18" charset="0"/>
                <a:sym typeface="Times New Roman"/>
              </a:rPr>
              <a:t>Adenomatoid</a:t>
            </a:r>
            <a:r>
              <a:rPr dirty="0">
                <a:latin typeface="Times New Roman" pitchFamily="18" charset="0"/>
                <a:ea typeface="Times New Roman"/>
                <a:cs typeface="Times New Roman" pitchFamily="18" charset="0"/>
                <a:sym typeface="Times New Roman"/>
              </a:rPr>
              <a:t> Malformation. </a:t>
            </a:r>
            <a:r>
              <a:rPr u="sng" dirty="0">
                <a:solidFill>
                  <a:schemeClr val="bg1"/>
                </a:solidFill>
                <a:uFill>
                  <a:solidFill>
                    <a:srgbClr val="410082"/>
                  </a:solidFill>
                </a:uFill>
                <a:latin typeface="Times New Roman" pitchFamily="18" charset="0"/>
                <a:cs typeface="Times New Roman" pitchFamily="18" charset="0"/>
              </a:rPr>
              <a:t>Atlas</a:t>
            </a:r>
            <a:r>
              <a:rPr lang="uk-UA" u="sng" dirty="0">
                <a:solidFill>
                  <a:schemeClr val="bg1"/>
                </a:solidFill>
                <a:uFill>
                  <a:solidFill>
                    <a:srgbClr val="410082"/>
                  </a:solidFill>
                </a:uFill>
                <a:latin typeface="Times New Roman" pitchFamily="18" charset="0"/>
                <a:cs typeface="Times New Roman" pitchFamily="18" charset="0"/>
              </a:rPr>
              <a:t> </a:t>
            </a:r>
            <a:r>
              <a:rPr u="sng" dirty="0">
                <a:solidFill>
                  <a:schemeClr val="bg1"/>
                </a:solidFill>
                <a:uFill>
                  <a:solidFill>
                    <a:srgbClr val="410082"/>
                  </a:solidFill>
                </a:uFill>
                <a:latin typeface="Times New Roman" pitchFamily="18" charset="0"/>
                <a:cs typeface="Times New Roman" pitchFamily="18" charset="0"/>
              </a:rPr>
              <a:t> of Pediatric Surgery</a:t>
            </a:r>
            <a:r>
              <a:rPr dirty="0">
                <a:solidFill>
                  <a:schemeClr val="bg1"/>
                </a:solidFill>
                <a:latin typeface="Times New Roman" pitchFamily="18" charset="0"/>
                <a:cs typeface="Times New Roman" pitchFamily="18" charset="0"/>
              </a:rPr>
              <a:t> </a:t>
            </a:r>
            <a:r>
              <a:rPr lang="uk-UA" dirty="0">
                <a:solidFill>
                  <a:schemeClr val="bg1"/>
                </a:solidFill>
                <a:latin typeface="Times New Roman" pitchFamily="18" charset="0"/>
                <a:cs typeface="Times New Roman" pitchFamily="18" charset="0"/>
              </a:rPr>
              <a:t>. </a:t>
            </a:r>
            <a:r>
              <a:rPr dirty="0">
                <a:solidFill>
                  <a:schemeClr val="bg1"/>
                </a:solidFill>
                <a:latin typeface="Times New Roman" pitchFamily="18" charset="0"/>
                <a:cs typeface="Times New Roman" pitchFamily="18" charset="0"/>
              </a:rPr>
              <a:t>pp </a:t>
            </a:r>
            <a:r>
              <a:rPr dirty="0">
                <a:latin typeface="Times New Roman" pitchFamily="18" charset="0"/>
                <a:cs typeface="Times New Roman" pitchFamily="18" charset="0"/>
              </a:rPr>
              <a:t>273-281</a:t>
            </a:r>
          </a:p>
        </p:txBody>
      </p:sp>
      <p:pic>
        <p:nvPicPr>
          <p:cNvPr id="4098" name="Picture 2"/>
          <p:cNvPicPr>
            <a:picLocks noChangeAspect="1" noChangeArrowheads="1"/>
          </p:cNvPicPr>
          <p:nvPr/>
        </p:nvPicPr>
        <p:blipFill>
          <a:blip r:embed="rId2" cstate="print">
            <a:lum bright="20000"/>
          </a:blip>
          <a:srcRect/>
          <a:stretch>
            <a:fillRect/>
          </a:stretch>
        </p:blipFill>
        <p:spPr bwMode="auto">
          <a:xfrm>
            <a:off x="0" y="0"/>
            <a:ext cx="3177652" cy="3717032"/>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lum bright="30000"/>
          </a:blip>
          <a:srcRect/>
          <a:stretch>
            <a:fillRect/>
          </a:stretch>
        </p:blipFill>
        <p:spPr bwMode="auto">
          <a:xfrm>
            <a:off x="3131840" y="0"/>
            <a:ext cx="3096344" cy="3717032"/>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0" y="3645024"/>
            <a:ext cx="3131840" cy="2752725"/>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a:off x="3131840" y="3645024"/>
            <a:ext cx="3096344" cy="2724150"/>
          </a:xfrm>
          <a:prstGeom prst="rect">
            <a:avLst/>
          </a:prstGeom>
          <a:noFill/>
          <a:ln w="9525">
            <a:noFill/>
            <a:miter lim="800000"/>
            <a:headEnd/>
            <a:tailEnd/>
          </a:ln>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572000" y="260648"/>
            <a:ext cx="4572000" cy="2677654"/>
          </a:xfrm>
          <a:prstGeom prst="rect">
            <a:avLst/>
          </a:prstGeom>
          <a:no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uk-UA" sz="2400" b="1" dirty="0" err="1">
                <a:solidFill>
                  <a:schemeClr val="bg1"/>
                </a:solidFill>
                <a:latin typeface="Times New Roman" pitchFamily="18" charset="0"/>
                <a:cs typeface="Times New Roman" pitchFamily="18" charset="0"/>
              </a:rPr>
              <a:t>КТ</a:t>
            </a:r>
            <a:r>
              <a:rPr lang="uk-UA" sz="2400" b="1" dirty="0">
                <a:solidFill>
                  <a:schemeClr val="bg1"/>
                </a:solidFill>
                <a:latin typeface="Times New Roman" pitchFamily="18" charset="0"/>
                <a:cs typeface="Times New Roman" pitchFamily="18" charset="0"/>
              </a:rPr>
              <a:t>:  </a:t>
            </a:r>
            <a:r>
              <a:rPr kumimoji="0" lang="uk-UA" sz="2400" b="1" i="0" u="none" strike="noStrike" cap="none" spc="0" normalizeH="0" baseline="0" dirty="0">
                <a:ln>
                  <a:noFill/>
                </a:ln>
                <a:solidFill>
                  <a:schemeClr val="bg1"/>
                </a:solidFill>
                <a:effectLst/>
                <a:uFillTx/>
                <a:latin typeface="Times New Roman" pitchFamily="18" charset="0"/>
                <a:cs typeface="Times New Roman" pitchFamily="18" charset="0"/>
                <a:sym typeface="Verdana"/>
              </a:rPr>
              <a:t>Ускладненна форма полікістозу легень</a:t>
            </a:r>
          </a:p>
          <a:p>
            <a:pPr marL="269875" indent="-269875">
              <a:buFont typeface="Arial" pitchFamily="34" charset="0"/>
              <a:buChar char="•"/>
            </a:pPr>
            <a:r>
              <a:rPr lang="uk-UA" sz="2400" dirty="0">
                <a:solidFill>
                  <a:schemeClr val="bg1"/>
                </a:solidFill>
                <a:latin typeface="Times New Roman" pitchFamily="18" charset="0"/>
                <a:cs typeface="Times New Roman" pitchFamily="18" charset="0"/>
              </a:rPr>
              <a:t> множинні кістозні утворення обох легень з наявністю у них рідини</a:t>
            </a:r>
          </a:p>
          <a:p>
            <a:pPr marL="269875" indent="-269875">
              <a:buFont typeface="Arial" pitchFamily="34" charset="0"/>
              <a:buChar char="•"/>
            </a:pPr>
            <a:r>
              <a:rPr kumimoji="0" lang="uk-UA" sz="2400" i="0" u="none" strike="noStrike" cap="none" spc="0" normalizeH="0" baseline="0" dirty="0">
                <a:ln>
                  <a:noFill/>
                </a:ln>
                <a:solidFill>
                  <a:schemeClr val="bg1"/>
                </a:solidFill>
                <a:effectLst/>
                <a:uFillTx/>
                <a:latin typeface="Times New Roman" pitchFamily="18" charset="0"/>
                <a:cs typeface="Times New Roman" pitchFamily="18" charset="0"/>
                <a:sym typeface="Verdana"/>
              </a:rPr>
              <a:t> потовщення стінок кіст  та  між часткової плеври</a:t>
            </a:r>
            <a:endParaRPr kumimoji="0" lang="ru-RU" sz="2400" i="0" u="none" strike="noStrike" cap="none" spc="0" normalizeH="0" baseline="0" dirty="0">
              <a:ln>
                <a:noFill/>
              </a:ln>
              <a:solidFill>
                <a:schemeClr val="bg1"/>
              </a:solidFill>
              <a:effectLst/>
              <a:uFillTx/>
              <a:latin typeface="Times New Roman" pitchFamily="18" charset="0"/>
              <a:cs typeface="Times New Roman" pitchFamily="18" charset="0"/>
              <a:sym typeface="Verdana"/>
            </a:endParaRPr>
          </a:p>
        </p:txBody>
      </p:sp>
      <p:pic>
        <p:nvPicPr>
          <p:cNvPr id="5122" name="Picture 2"/>
          <p:cNvPicPr>
            <a:picLocks noChangeAspect="1" noChangeArrowheads="1"/>
          </p:cNvPicPr>
          <p:nvPr/>
        </p:nvPicPr>
        <p:blipFill>
          <a:blip r:embed="rId2" cstate="print"/>
          <a:srcRect/>
          <a:stretch>
            <a:fillRect/>
          </a:stretch>
        </p:blipFill>
        <p:spPr bwMode="auto">
          <a:xfrm>
            <a:off x="0" y="0"/>
            <a:ext cx="4410075" cy="33813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0" y="3501008"/>
            <a:ext cx="4419600" cy="315277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4355976" y="3429000"/>
            <a:ext cx="3744416" cy="3229000"/>
          </a:xfrm>
          <a:prstGeom prst="rect">
            <a:avLst/>
          </a:prstGeom>
          <a:noFill/>
          <a:ln w="9525">
            <a:noFill/>
            <a:miter lim="800000"/>
            <a:headEnd/>
            <a:tailEnd/>
          </a:ln>
        </p:spPr>
      </p:pic>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 name="Picture 2" descr="Picture 2"/>
          <p:cNvPicPr>
            <a:picLocks noChangeAspect="1"/>
          </p:cNvPicPr>
          <p:nvPr/>
        </p:nvPicPr>
        <p:blipFill>
          <a:blip r:embed="rId2" cstate="print"/>
          <a:stretch>
            <a:fillRect/>
          </a:stretch>
        </p:blipFill>
        <p:spPr>
          <a:xfrm>
            <a:off x="0" y="476672"/>
            <a:ext cx="4572000" cy="3305910"/>
          </a:xfrm>
          <a:prstGeom prst="rect">
            <a:avLst/>
          </a:prstGeom>
          <a:ln w="12700">
            <a:miter lim="400000"/>
          </a:ln>
        </p:spPr>
      </p:pic>
      <p:sp>
        <p:nvSpPr>
          <p:cNvPr id="303" name="Прямоугольник 3"/>
          <p:cNvSpPr txBox="1"/>
          <p:nvPr/>
        </p:nvSpPr>
        <p:spPr>
          <a:xfrm>
            <a:off x="0" y="6309320"/>
            <a:ext cx="8873048" cy="39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В.С. Крутько,, П.И. Потейко,  Э.М. Ходош,  И.В. Лаптий</a:t>
            </a:r>
            <a:r>
              <a:rPr i="1"/>
              <a:t> . </a:t>
            </a:r>
            <a:r>
              <a:t>Диагностические и патогенетические характеристики кистозной гипоплазии легких. Клінічна імунологія та алергологія. №3, 2016</a:t>
            </a:r>
          </a:p>
        </p:txBody>
      </p:sp>
      <p:sp>
        <p:nvSpPr>
          <p:cNvPr id="5" name="Прямоугольник 4"/>
          <p:cNvSpPr/>
          <p:nvPr/>
        </p:nvSpPr>
        <p:spPr>
          <a:xfrm>
            <a:off x="5076057" y="476672"/>
            <a:ext cx="3816424" cy="923330"/>
          </a:xfrm>
          <a:prstGeom prst="rect">
            <a:avLst/>
          </a:prstGeom>
        </p:spPr>
        <p:txBody>
          <a:bodyPr wrap="square">
            <a:spAutoFit/>
          </a:bodyPr>
          <a:lstStyle/>
          <a:p>
            <a:pPr algn="ctr"/>
            <a:r>
              <a:rPr lang="uk-UA" b="1" dirty="0">
                <a:solidFill>
                  <a:schemeClr val="bg1"/>
                </a:solidFill>
              </a:rPr>
              <a:t>Кістозна гіпоплазія верхньої частки правої легені</a:t>
            </a:r>
            <a:endParaRPr lang="ru-RU" dirty="0">
              <a:solidFill>
                <a:schemeClr val="bg1"/>
              </a:solidFill>
            </a:endParaRPr>
          </a:p>
        </p:txBody>
      </p:sp>
      <p:cxnSp>
        <p:nvCxnSpPr>
          <p:cNvPr id="7" name="Прямая со стрелкой 6"/>
          <p:cNvCxnSpPr/>
          <p:nvPr/>
        </p:nvCxnSpPr>
        <p:spPr>
          <a:xfrm>
            <a:off x="0" y="692696"/>
            <a:ext cx="936104" cy="72008"/>
          </a:xfrm>
          <a:prstGeom prst="straightConnector1">
            <a:avLst/>
          </a:prstGeom>
          <a:noFill/>
          <a:ln w="127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9" name="Прямая со стрелкой 8"/>
          <p:cNvCxnSpPr/>
          <p:nvPr/>
        </p:nvCxnSpPr>
        <p:spPr>
          <a:xfrm>
            <a:off x="0" y="1628800"/>
            <a:ext cx="539552" cy="144016"/>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pic>
        <p:nvPicPr>
          <p:cNvPr id="6146" name="Picture 2"/>
          <p:cNvPicPr>
            <a:picLocks noChangeAspect="1" noChangeArrowheads="1"/>
          </p:cNvPicPr>
          <p:nvPr/>
        </p:nvPicPr>
        <p:blipFill>
          <a:blip r:embed="rId3" cstate="print"/>
          <a:srcRect/>
          <a:stretch>
            <a:fillRect/>
          </a:stretch>
        </p:blipFill>
        <p:spPr bwMode="auto">
          <a:xfrm>
            <a:off x="0" y="3789040"/>
            <a:ext cx="2771800" cy="2160240"/>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2771800" y="3789040"/>
            <a:ext cx="2590800" cy="2160240"/>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srcRect/>
          <a:stretch>
            <a:fillRect/>
          </a:stretch>
        </p:blipFill>
        <p:spPr bwMode="auto">
          <a:xfrm>
            <a:off x="5364088" y="3789040"/>
            <a:ext cx="2880320" cy="2160240"/>
          </a:xfrm>
          <a:prstGeom prst="rect">
            <a:avLst/>
          </a:prstGeom>
          <a:noFill/>
          <a:ln w="9525">
            <a:noFill/>
            <a:miter lim="800000"/>
            <a:headEnd/>
            <a:tailEnd/>
          </a:ln>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 name="Picture 2" descr="Picture 2"/>
          <p:cNvPicPr>
            <a:picLocks noChangeAspect="1"/>
          </p:cNvPicPr>
          <p:nvPr/>
        </p:nvPicPr>
        <p:blipFill>
          <a:blip r:embed="rId2" cstate="print"/>
          <a:stretch>
            <a:fillRect/>
          </a:stretch>
        </p:blipFill>
        <p:spPr>
          <a:xfrm>
            <a:off x="1" y="0"/>
            <a:ext cx="5076057" cy="2204865"/>
          </a:xfrm>
          <a:prstGeom prst="rect">
            <a:avLst/>
          </a:prstGeom>
          <a:ln w="12700">
            <a:miter lim="400000"/>
          </a:ln>
        </p:spPr>
      </p:pic>
      <p:sp>
        <p:nvSpPr>
          <p:cNvPr id="306" name="Прямоугольник 5"/>
          <p:cNvSpPr txBox="1"/>
          <p:nvPr/>
        </p:nvSpPr>
        <p:spPr>
          <a:xfrm>
            <a:off x="5337800" y="1268760"/>
            <a:ext cx="3760480" cy="1148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Хлопчик , 8 років</a:t>
            </a:r>
          </a:p>
          <a:p>
            <a:pPr>
              <a:defRPr>
                <a:solidFill>
                  <a:srgbClr val="FFFFFF"/>
                </a:solidFill>
                <a:latin typeface="Times New Roman"/>
                <a:ea typeface="Times New Roman"/>
                <a:cs typeface="Times New Roman"/>
                <a:sym typeface="Times New Roman"/>
              </a:defRPr>
            </a:pPr>
            <a:r>
              <a:t>Обзорна РГ ОГК:</a:t>
            </a:r>
          </a:p>
          <a:p>
            <a:pPr>
              <a:defRPr>
                <a:solidFill>
                  <a:srgbClr val="FFFFFF"/>
                </a:solidFill>
                <a:latin typeface="Times New Roman"/>
                <a:ea typeface="Times New Roman"/>
                <a:cs typeface="Times New Roman"/>
                <a:sym typeface="Times New Roman"/>
              </a:defRPr>
            </a:pPr>
            <a:r>
              <a:t>В верхній долі лівої легені - пневмоторакс</a:t>
            </a:r>
          </a:p>
        </p:txBody>
      </p:sp>
      <p:pic>
        <p:nvPicPr>
          <p:cNvPr id="307" name="Picture 7" descr="Picture 7"/>
          <p:cNvPicPr>
            <a:picLocks noChangeAspect="1"/>
          </p:cNvPicPr>
          <p:nvPr/>
        </p:nvPicPr>
        <p:blipFill>
          <a:blip r:embed="rId3" cstate="print"/>
          <a:stretch>
            <a:fillRect/>
          </a:stretch>
        </p:blipFill>
        <p:spPr>
          <a:xfrm>
            <a:off x="0" y="2132856"/>
            <a:ext cx="5076057" cy="2521075"/>
          </a:xfrm>
          <a:prstGeom prst="rect">
            <a:avLst/>
          </a:prstGeom>
          <a:ln w="12700">
            <a:miter lim="400000"/>
          </a:ln>
        </p:spPr>
      </p:pic>
      <p:sp>
        <p:nvSpPr>
          <p:cNvPr id="308" name="Прямоугольник 8"/>
          <p:cNvSpPr txBox="1"/>
          <p:nvPr/>
        </p:nvSpPr>
        <p:spPr>
          <a:xfrm>
            <a:off x="5265792" y="2924943"/>
            <a:ext cx="3580969" cy="1148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КТ ОГК: </a:t>
            </a:r>
          </a:p>
          <a:p>
            <a:pPr>
              <a:buSzPct val="100000"/>
              <a:buFont typeface="Arial"/>
              <a:buChar char="•"/>
              <a:defRPr>
                <a:solidFill>
                  <a:srgbClr val="FFFFFF"/>
                </a:solidFill>
                <a:latin typeface="Times New Roman"/>
                <a:ea typeface="Times New Roman"/>
                <a:cs typeface="Times New Roman"/>
                <a:sym typeface="Times New Roman"/>
              </a:defRPr>
            </a:pPr>
            <a:r>
              <a:t> Зменшення об’єму лівої легені,</a:t>
            </a:r>
          </a:p>
          <a:p>
            <a:pPr>
              <a:buSzPct val="100000"/>
              <a:buFont typeface="Arial"/>
              <a:buChar char="•"/>
              <a:defRPr>
                <a:solidFill>
                  <a:srgbClr val="FFFFFF"/>
                </a:solidFill>
                <a:latin typeface="Times New Roman"/>
                <a:ea typeface="Times New Roman"/>
                <a:cs typeface="Times New Roman"/>
                <a:sym typeface="Times New Roman"/>
              </a:defRPr>
            </a:pPr>
            <a:r>
              <a:t> кістовидні порожнини в верхній та нижній долях левої  легені</a:t>
            </a:r>
          </a:p>
        </p:txBody>
      </p:sp>
      <p:pic>
        <p:nvPicPr>
          <p:cNvPr id="309" name="Picture 10" descr="Picture 10"/>
          <p:cNvPicPr>
            <a:picLocks noChangeAspect="1"/>
          </p:cNvPicPr>
          <p:nvPr/>
        </p:nvPicPr>
        <p:blipFill>
          <a:blip r:embed="rId4" cstate="print"/>
          <a:stretch>
            <a:fillRect/>
          </a:stretch>
        </p:blipFill>
        <p:spPr>
          <a:xfrm>
            <a:off x="0" y="4509120"/>
            <a:ext cx="5037812" cy="2348881"/>
          </a:xfrm>
          <a:prstGeom prst="rect">
            <a:avLst/>
          </a:prstGeom>
          <a:ln w="12700">
            <a:miter lim="400000"/>
          </a:ln>
        </p:spPr>
      </p:pic>
      <p:sp>
        <p:nvSpPr>
          <p:cNvPr id="310" name="Прямоугольник 11"/>
          <p:cNvSpPr txBox="1"/>
          <p:nvPr/>
        </p:nvSpPr>
        <p:spPr>
          <a:xfrm>
            <a:off x="5193784" y="-1"/>
            <a:ext cx="3580968"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b="1">
                <a:solidFill>
                  <a:srgbClr val="FFFFFF"/>
                </a:solidFill>
                <a:latin typeface="Times New Roman"/>
                <a:ea typeface="Times New Roman"/>
                <a:cs typeface="Times New Roman"/>
                <a:sym typeface="Times New Roman"/>
              </a:defRPr>
            </a:lvl1pPr>
          </a:lstStyle>
          <a:p>
            <a:r>
              <a:t>Кістозна гіпоплазія левої легені </a:t>
            </a:r>
          </a:p>
        </p:txBody>
      </p:sp>
      <p:sp>
        <p:nvSpPr>
          <p:cNvPr id="311" name="Прямоугольник 15"/>
          <p:cNvSpPr txBox="1"/>
          <p:nvPr/>
        </p:nvSpPr>
        <p:spPr>
          <a:xfrm>
            <a:off x="5049768" y="5661247"/>
            <a:ext cx="4048512" cy="695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
                <a:solidFill>
                  <a:srgbClr val="FFFFFF"/>
                </a:solidFill>
                <a:latin typeface="Times New Roman"/>
                <a:ea typeface="Times New Roman"/>
                <a:cs typeface="Times New Roman"/>
                <a:sym typeface="Times New Roman"/>
              </a:defRPr>
            </a:lvl1pPr>
          </a:lstStyle>
          <a:p>
            <a:r>
              <a:t>T. Chand, A. Bansal, J. Mansuriva.  A case of hypoplasia of left lung with very rare associations with congenital absence of left pulmonary artery and right-sided aortic arch. The Journal of Association of Chest Physicians. 2017, Vol.5, Issue 1. P. 35-38</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Прямоугольник 1"/>
          <p:cNvSpPr txBox="1"/>
          <p:nvPr/>
        </p:nvSpPr>
        <p:spPr>
          <a:xfrm>
            <a:off x="297239" y="-1"/>
            <a:ext cx="8477513" cy="5632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a:solidFill>
                  <a:srgbClr val="FFFFFF"/>
                </a:solidFill>
                <a:latin typeface="Times New Roman"/>
                <a:ea typeface="Times New Roman"/>
                <a:cs typeface="Times New Roman"/>
                <a:sym typeface="Times New Roman"/>
              </a:defRPr>
            </a:pPr>
            <a:r>
              <a:rPr lang="uk-UA" b="1" dirty="0"/>
              <a:t>Бронхографія</a:t>
            </a:r>
            <a:r>
              <a:rPr lang="uk-UA" dirty="0"/>
              <a:t>.</a:t>
            </a:r>
          </a:p>
          <a:p>
            <a:pPr>
              <a:defRPr sz="2400">
                <a:solidFill>
                  <a:srgbClr val="FFFFFF"/>
                </a:solidFill>
                <a:latin typeface="Times New Roman"/>
                <a:ea typeface="Times New Roman"/>
                <a:cs typeface="Times New Roman"/>
                <a:sym typeface="Times New Roman"/>
              </a:defRPr>
            </a:pPr>
            <a:endParaRPr dirty="0"/>
          </a:p>
          <a:p>
            <a:pPr indent="269875" algn="just">
              <a:defRPr sz="2400">
                <a:solidFill>
                  <a:srgbClr val="FFFFFF"/>
                </a:solidFill>
                <a:latin typeface="Times New Roman"/>
                <a:ea typeface="Times New Roman"/>
                <a:cs typeface="Times New Roman"/>
                <a:sym typeface="Times New Roman"/>
              </a:defRPr>
            </a:pPr>
            <a:r>
              <a:rPr lang="uk-UA" dirty="0"/>
              <a:t> Великі бронхи в зоні певного </a:t>
            </a:r>
            <a:r>
              <a:rPr lang="uk-UA" dirty="0" err="1"/>
              <a:t>тяжістого</a:t>
            </a:r>
            <a:r>
              <a:rPr lang="uk-UA" dirty="0"/>
              <a:t> легеневого малюнка аж до </a:t>
            </a:r>
            <a:r>
              <a:rPr lang="uk-UA" dirty="0" err="1"/>
              <a:t>субсегментарних</a:t>
            </a:r>
            <a:r>
              <a:rPr lang="uk-UA" dirty="0"/>
              <a:t> гілок в більшості випадків мають нормальний вигляд, але зазвичай дещо зближені. Дистальніше їх в зоні ураження виявляються множинні, нашаровуються одне на інше, тонкостінні порожнини різного діаметру, частково або повністю заповнені контрастною речовиною.</a:t>
            </a:r>
          </a:p>
          <a:p>
            <a:pPr indent="269875" algn="just">
              <a:defRPr sz="2400">
                <a:solidFill>
                  <a:srgbClr val="FFFFFF"/>
                </a:solidFill>
                <a:latin typeface="Times New Roman"/>
                <a:ea typeface="Times New Roman"/>
                <a:cs typeface="Times New Roman"/>
                <a:sym typeface="Times New Roman"/>
              </a:defRPr>
            </a:pPr>
            <a:r>
              <a:rPr lang="uk-UA" dirty="0"/>
              <a:t>У кожного третього хворого кісти контрастуються нерівномірно і не у всій області </a:t>
            </a:r>
            <a:r>
              <a:rPr lang="uk-UA" dirty="0" err="1"/>
              <a:t>тяжістого</a:t>
            </a:r>
            <a:r>
              <a:rPr lang="uk-UA" dirty="0"/>
              <a:t> легеневого малюнка. Кісти в нижніх відділах набувають кулясту форму, в верхніх частках виявляються </a:t>
            </a:r>
            <a:r>
              <a:rPr lang="uk-UA" dirty="0" err="1"/>
              <a:t>чотко</a:t>
            </a:r>
            <a:r>
              <a:rPr lang="uk-UA" dirty="0"/>
              <a:t> подібні розширення бронхів. При хорошому заповненні всіх порожнин, бронхіальне дерево ураженої легені нагадує прикрашену кульками новорічну ялинку.</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 name="Picture 2" descr="Picture 2"/>
          <p:cNvPicPr>
            <a:picLocks noChangeAspect="1"/>
          </p:cNvPicPr>
          <p:nvPr/>
        </p:nvPicPr>
        <p:blipFill>
          <a:blip r:embed="rId2" cstate="print"/>
          <a:stretch>
            <a:fillRect/>
          </a:stretch>
        </p:blipFill>
        <p:spPr>
          <a:xfrm>
            <a:off x="251519" y="476672"/>
            <a:ext cx="4464498" cy="3240360"/>
          </a:xfrm>
          <a:prstGeom prst="rect">
            <a:avLst/>
          </a:prstGeom>
          <a:ln w="12700">
            <a:miter lim="400000"/>
          </a:ln>
        </p:spPr>
      </p:pic>
      <p:sp>
        <p:nvSpPr>
          <p:cNvPr id="290" name="Прямоугольник 3"/>
          <p:cNvSpPr txBox="1"/>
          <p:nvPr/>
        </p:nvSpPr>
        <p:spPr>
          <a:xfrm>
            <a:off x="4936183" y="548679"/>
            <a:ext cx="4162097" cy="881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a:solidFill>
                  <a:srgbClr val="FFFFFF"/>
                </a:solidFill>
                <a:latin typeface="Times New Roman"/>
                <a:ea typeface="Times New Roman"/>
                <a:cs typeface="Times New Roman"/>
                <a:sym typeface="Times New Roman"/>
              </a:defRPr>
            </a:pPr>
            <a:r>
              <a:t> На бронхограмах </a:t>
            </a:r>
          </a:p>
          <a:p>
            <a:pPr>
              <a:defRPr>
                <a:solidFill>
                  <a:srgbClr val="FFFFFF"/>
                </a:solidFill>
                <a:latin typeface="Times New Roman"/>
                <a:ea typeface="Times New Roman"/>
                <a:cs typeface="Times New Roman"/>
                <a:sym typeface="Times New Roman"/>
              </a:defRPr>
            </a:pPr>
            <a:r>
              <a:t>множинні порожнинні утворення, заповнені контрастом </a:t>
            </a:r>
          </a:p>
        </p:txBody>
      </p:sp>
      <p:cxnSp>
        <p:nvCxnSpPr>
          <p:cNvPr id="6" name="Прямая со стрелкой 5"/>
          <p:cNvCxnSpPr/>
          <p:nvPr/>
        </p:nvCxnSpPr>
        <p:spPr>
          <a:xfrm flipH="1">
            <a:off x="3707904" y="2276872"/>
            <a:ext cx="936104" cy="360040"/>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pic>
        <p:nvPicPr>
          <p:cNvPr id="3074" name="Picture 2"/>
          <p:cNvPicPr>
            <a:picLocks noChangeAspect="1" noChangeArrowheads="1"/>
          </p:cNvPicPr>
          <p:nvPr/>
        </p:nvPicPr>
        <p:blipFill>
          <a:blip r:embed="rId3" cstate="print"/>
          <a:srcRect/>
          <a:stretch>
            <a:fillRect/>
          </a:stretch>
        </p:blipFill>
        <p:spPr bwMode="auto">
          <a:xfrm>
            <a:off x="4676775" y="3705225"/>
            <a:ext cx="4467225" cy="3152775"/>
          </a:xfrm>
          <a:prstGeom prst="rect">
            <a:avLst/>
          </a:prstGeom>
          <a:noFill/>
          <a:ln w="9525">
            <a:noFill/>
            <a:miter lim="800000"/>
            <a:headEnd/>
            <a:tailEnd/>
          </a:ln>
        </p:spPr>
      </p:pic>
      <p:cxnSp>
        <p:nvCxnSpPr>
          <p:cNvPr id="9" name="Прямая со стрелкой 8"/>
          <p:cNvCxnSpPr/>
          <p:nvPr/>
        </p:nvCxnSpPr>
        <p:spPr>
          <a:xfrm>
            <a:off x="4860032" y="4221088"/>
            <a:ext cx="360040" cy="576064"/>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Прямоугольник 1"/>
          <p:cNvSpPr txBox="1"/>
          <p:nvPr/>
        </p:nvSpPr>
        <p:spPr>
          <a:xfrm>
            <a:off x="369247" y="260647"/>
            <a:ext cx="8189481"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rPr dirty="0"/>
              <a:t>Ангіопульмонографія. </a:t>
            </a:r>
          </a:p>
          <a:p>
            <a:pPr algn="just">
              <a:defRPr sz="2400">
                <a:solidFill>
                  <a:srgbClr val="FFFFFF"/>
                </a:solidFill>
                <a:latin typeface="Times New Roman"/>
                <a:ea typeface="Times New Roman"/>
                <a:cs typeface="Times New Roman"/>
                <a:sym typeface="Times New Roman"/>
              </a:defRPr>
            </a:pPr>
            <a:r>
              <a:rPr lang="uk-UA" dirty="0"/>
              <a:t>Агіографічною ознакою кістозної гіпоплазії легені є стоншення легеневих вен і артерій.</a:t>
            </a:r>
          </a:p>
          <a:p>
            <a:pPr algn="just">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r>
              <a:rPr lang="uk-UA" dirty="0"/>
              <a:t>Диференціальну діагностику кістозної гіпоплазії легенів слід проводити з:</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придбаними мішечкуватими (кістеподібними) бронхоектазами.</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з пневмонією дитячого віку,</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туберкульозним процесом,</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аспірацією чужорідного тіла,</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бульозною емфіземою і т. д.</a:t>
            </a:r>
          </a:p>
          <a:p>
            <a:pPr algn="just">
              <a:defRPr sz="2400">
                <a:solidFill>
                  <a:srgbClr val="FFFFFF"/>
                </a:solidFill>
                <a:latin typeface="Times New Roman"/>
                <a:ea typeface="Times New Roman"/>
                <a:cs typeface="Times New Roman"/>
                <a:sym typeface="Times New Roman"/>
              </a:defRPr>
            </a:pPr>
            <a:r>
              <a:rPr lang="uk-UA" dirty="0"/>
              <a:t>Множинні тонкостінні кістозні розширення бронхів, особливо при їх локалізації в верхніх частках, повна відсутність хрящових пластинок в стінках кістозних утворень, мозаїчність змін, частіше бувають проявом кістозної гіпоплазії.</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Прямоугольник 1"/>
          <p:cNvSpPr txBox="1"/>
          <p:nvPr/>
        </p:nvSpPr>
        <p:spPr>
          <a:xfrm>
            <a:off x="441255" y="404663"/>
            <a:ext cx="8477513"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b="1" dirty="0"/>
              <a:t>Диференційна діагностика</a:t>
            </a:r>
            <a:r>
              <a:rPr lang="uk-UA" dirty="0"/>
              <a:t> кістозної гіпоплазії і стільникової легені, що представляє собою кінцевий етап розвитку деяких дисемінованих процесів. </a:t>
            </a:r>
            <a:r>
              <a:rPr lang="uk-UA"/>
              <a:t>Для </a:t>
            </a:r>
            <a:r>
              <a:rPr lang="uk-UA" b="1"/>
              <a:t>стільникової </a:t>
            </a:r>
            <a:r>
              <a:rPr lang="uk-UA" b="1" dirty="0"/>
              <a:t>легені</a:t>
            </a:r>
            <a:r>
              <a:rPr lang="uk-UA" dirty="0"/>
              <a:t> на відміну від кістозної гіпоплазії </a:t>
            </a:r>
            <a:r>
              <a:rPr lang="uk-UA" b="1" dirty="0"/>
              <a:t>характерні</a:t>
            </a:r>
            <a:r>
              <a:rPr lang="uk-UA" dirty="0"/>
              <a:t> відсутність клініки хронічного гнійного процесу в легенях, неухильне прогресування процесу з розвитком важкої дихальної недостатності, дифузність тяжістих і вогнищевих змін в тканині легені з пористої деформацією легеневого малюнка (в першу чергу в нижніх відділах), відсутність осередкової деформації на рентгенограмах, виконаних до початку або на початку захворювання, вираженість рестриктивних порушень вентиляції за відсутності або при слабкій виразності обструктивних.</a:t>
            </a:r>
          </a:p>
          <a:p>
            <a:pPr algn="just">
              <a:defRPr sz="2400">
                <a:solidFill>
                  <a:srgbClr val="FFFFFF"/>
                </a:solidFill>
                <a:latin typeface="Times New Roman"/>
                <a:ea typeface="Times New Roman"/>
                <a:cs typeface="Times New Roman"/>
                <a:sym typeface="Times New Roman"/>
              </a:defRPr>
            </a:pPr>
            <a:r>
              <a:rPr lang="uk-UA" dirty="0"/>
              <a:t>.</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Прямоугольник 1"/>
          <p:cNvSpPr txBox="1"/>
          <p:nvPr/>
        </p:nvSpPr>
        <p:spPr>
          <a:xfrm>
            <a:off x="297239" y="335845"/>
            <a:ext cx="8549521"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Множинні порожнинні утворення в легені при </a:t>
            </a:r>
            <a:r>
              <a:rPr lang="uk-UA" b="1" dirty="0"/>
              <a:t>бульозній емфіземі</a:t>
            </a:r>
            <a:r>
              <a:rPr lang="uk-UA" dirty="0"/>
              <a:t> зазвичай не дають на рентгенограмах чітко вираженого </a:t>
            </a:r>
            <a:r>
              <a:rPr lang="uk-UA" dirty="0" err="1"/>
              <a:t>тяжістого</a:t>
            </a:r>
            <a:r>
              <a:rPr lang="uk-UA" dirty="0"/>
              <a:t> малюнка і найчастіше проявляються підвищенням прозорості легеневої тканини в тому чи іншому відділі легкого, ослабленням легеневого малюнка. Зазвичай </a:t>
            </a:r>
            <a:r>
              <a:rPr lang="uk-UA" dirty="0" err="1"/>
              <a:t>бульозна</a:t>
            </a:r>
            <a:r>
              <a:rPr lang="uk-UA" dirty="0"/>
              <a:t> емфізема є наслідком дифузної емфіземи легенів і супроводжується загальним збільшенням об’єму легень, низьким стоянням діафрагми і іншими рентгенологічними та функціональними ознаками, абсолютно не характерними для гіпоплазії (підвищення залишкової ємності легень за рахунок збільшення залишкового об’єму легень і т. д.).</a:t>
            </a:r>
          </a:p>
          <a:p>
            <a:pPr indent="269875" algn="just">
              <a:defRPr sz="2400">
                <a:solidFill>
                  <a:srgbClr val="FFFFFF"/>
                </a:solidFill>
                <a:latin typeface="Times New Roman"/>
                <a:ea typeface="Times New Roman"/>
                <a:cs typeface="Times New Roman"/>
                <a:sym typeface="Times New Roman"/>
              </a:defRPr>
            </a:pPr>
            <a:r>
              <a:rPr lang="uk-UA" dirty="0"/>
              <a:t>Диференційна діагностика кістозної гіпоплазії і туберкульозу, а також хронічного абсцесу легені в більшості випадків не викликає ускладнень</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Заголовок 1"/>
          <p:cNvSpPr txBox="1">
            <a:spLocks noGrp="1"/>
          </p:cNvSpPr>
          <p:nvPr>
            <p:ph type="title"/>
          </p:nvPr>
        </p:nvSpPr>
        <p:spPr>
          <a:xfrm>
            <a:off x="539552" y="-171400"/>
            <a:ext cx="8229600" cy="1143001"/>
          </a:xfrm>
          <a:prstGeom prst="rect">
            <a:avLst/>
          </a:prstGeom>
        </p:spPr>
        <p:txBody>
          <a:bodyPr>
            <a:normAutofit fontScale="90000"/>
          </a:bodyPr>
          <a:lstStyle/>
          <a:p>
            <a:pPr defTabSz="731520">
              <a:defRPr sz="3120">
                <a:solidFill>
                  <a:srgbClr val="FFFF00"/>
                </a:solidFill>
                <a:effectLst>
                  <a:outerShdw blurRad="91440" dist="81280" dir="2700000" rotWithShape="0">
                    <a:srgbClr val="000000">
                      <a:alpha val="40000"/>
                    </a:srgbClr>
                  </a:outerShdw>
                </a:effectLst>
                <a:latin typeface="Times New Roman"/>
                <a:ea typeface="Times New Roman"/>
                <a:cs typeface="Times New Roman"/>
                <a:sym typeface="Times New Roman"/>
              </a:defRPr>
            </a:pPr>
            <a:r>
              <a:rPr dirty="0"/>
              <a:t>Кістозно-аденоматозна мальформація (КАМ)</a:t>
            </a:r>
            <a:br>
              <a:rPr dirty="0"/>
            </a:br>
            <a:endParaRPr dirty="0"/>
          </a:p>
        </p:txBody>
      </p:sp>
      <p:sp>
        <p:nvSpPr>
          <p:cNvPr id="314" name="Прямоугольник 2"/>
          <p:cNvSpPr txBox="1"/>
          <p:nvPr/>
        </p:nvSpPr>
        <p:spPr>
          <a:xfrm>
            <a:off x="323528" y="487025"/>
            <a:ext cx="8477513"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або кістозно-аденоматозна вада розвитку легені - це вада, яка характеризується розростанням термінальних бронхіол з утворенням кіст різного розміру, які не зачіпають альвеоли. Деякі автори вважають цю патологію як аденоматозні гамартроми.</a:t>
            </a:r>
          </a:p>
          <a:p>
            <a:pPr indent="269875" algn="just">
              <a:defRPr sz="2400">
                <a:solidFill>
                  <a:srgbClr val="FFFFFF"/>
                </a:solidFill>
                <a:latin typeface="Times New Roman"/>
                <a:ea typeface="Times New Roman"/>
                <a:cs typeface="Times New Roman"/>
                <a:sym typeface="Times New Roman"/>
              </a:defRPr>
            </a:pPr>
            <a:r>
              <a:rPr lang="uk-UA" dirty="0"/>
              <a:t>Кістозно-аденоматозна мальформація легені формується в середині першого триместру внутрішньоутробного розвитку. У нормі в цей період відбувається утворення повітроносних шляхів з ендодерми (первинна кишка) і дихального компонента з мезенхіми. Внаслідок  затримки розвитку цих двох ембріональних структур і подальше розростання термінальних бронхіол виникає кістозно-аденоматозний мальформация.</a:t>
            </a:r>
          </a:p>
          <a:p>
            <a:pPr indent="269875" algn="just">
              <a:defRPr sz="2400">
                <a:solidFill>
                  <a:srgbClr val="FFFFFF"/>
                </a:solidFill>
                <a:latin typeface="Times New Roman"/>
                <a:ea typeface="Times New Roman"/>
                <a:cs typeface="Times New Roman"/>
                <a:sym typeface="Times New Roman"/>
              </a:defRPr>
            </a:pPr>
            <a:r>
              <a:rPr lang="uk-UA" dirty="0"/>
              <a:t>Частота кістозно-аденоматозної мальформації не вивчена до кінця через її рідкісність. Найчастіше ураження односторонні, але зустрічалися і двосторонні. Найчастіше уражається одна частка. Бронх ураженої ділянки закінчується сліпо.</a:t>
            </a:r>
          </a:p>
          <a:p>
            <a:pPr indent="269875" algn="just">
              <a:defRPr sz="2400">
                <a:solidFill>
                  <a:srgbClr val="FFFFFF"/>
                </a:solidFill>
                <a:latin typeface="Times New Roman"/>
                <a:ea typeface="Times New Roman"/>
                <a:cs typeface="Times New Roman"/>
                <a:sym typeface="Times New Roman"/>
              </a:defRPr>
            </a:pPr>
            <a:endParaRPr lang="uk-UA" dirty="0"/>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Прямоугольник 1"/>
          <p:cNvSpPr txBox="1"/>
          <p:nvPr/>
        </p:nvSpPr>
        <p:spPr>
          <a:xfrm>
            <a:off x="323528" y="0"/>
            <a:ext cx="8820472" cy="26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r">
              <a:defRPr sz="2400">
                <a:solidFill>
                  <a:srgbClr val="FFFFFF"/>
                </a:solidFill>
                <a:latin typeface="Times New Roman"/>
                <a:ea typeface="Times New Roman"/>
                <a:cs typeface="Times New Roman"/>
                <a:sym typeface="Times New Roman"/>
              </a:defRPr>
            </a:pPr>
            <a:r>
              <a:rPr lang="uk-UA" dirty="0"/>
              <a:t>3 типи кістозно-аденоматозної мальформації </a:t>
            </a:r>
          </a:p>
          <a:p>
            <a:pPr algn="r">
              <a:defRPr sz="2400">
                <a:solidFill>
                  <a:srgbClr val="FFFFFF"/>
                </a:solidFill>
                <a:latin typeface="Times New Roman"/>
                <a:ea typeface="Times New Roman"/>
                <a:cs typeface="Times New Roman"/>
                <a:sym typeface="Times New Roman"/>
              </a:defRPr>
            </a:pPr>
            <a:r>
              <a:rPr lang="uk-UA" dirty="0"/>
              <a:t>(T. </a:t>
            </a:r>
            <a:r>
              <a:rPr lang="uk-UA" dirty="0" err="1"/>
              <a:t>Stocker</a:t>
            </a:r>
            <a:r>
              <a:rPr lang="uk-UA" dirty="0"/>
              <a:t> і співавт., 1977):</a:t>
            </a:r>
          </a:p>
          <a:p>
            <a:pPr algn="r">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endParaRPr lang="uk-UA" dirty="0"/>
          </a:p>
        </p:txBody>
      </p:sp>
      <p:pic>
        <p:nvPicPr>
          <p:cNvPr id="3" name="Picture 2" descr="Picture 2"/>
          <p:cNvPicPr>
            <a:picLocks noChangeAspect="1"/>
          </p:cNvPicPr>
          <p:nvPr/>
        </p:nvPicPr>
        <p:blipFill>
          <a:blip r:embed="rId2" cstate="print"/>
          <a:stretch>
            <a:fillRect/>
          </a:stretch>
        </p:blipFill>
        <p:spPr>
          <a:xfrm>
            <a:off x="0" y="0"/>
            <a:ext cx="2987825" cy="2996952"/>
          </a:xfrm>
          <a:prstGeom prst="rect">
            <a:avLst/>
          </a:prstGeom>
          <a:ln w="12700">
            <a:miter lim="400000"/>
          </a:ln>
        </p:spPr>
      </p:pic>
      <p:sp>
        <p:nvSpPr>
          <p:cNvPr id="4" name="Прямоугольник 3"/>
          <p:cNvSpPr/>
          <p:nvPr/>
        </p:nvSpPr>
        <p:spPr>
          <a:xfrm>
            <a:off x="2915816" y="908720"/>
            <a:ext cx="6228184" cy="3231654"/>
          </a:xfrm>
          <a:prstGeom prst="rect">
            <a:avLst/>
          </a:prstGeom>
        </p:spPr>
        <p:txBody>
          <a:bodyPr wrap="square">
            <a:spAutoFit/>
          </a:bodyPr>
          <a:lstStyle/>
          <a:p>
            <a:pPr algn="just">
              <a:defRPr sz="2400">
                <a:solidFill>
                  <a:srgbClr val="FFFFFF"/>
                </a:solidFill>
                <a:latin typeface="Times New Roman"/>
                <a:ea typeface="Times New Roman"/>
                <a:cs typeface="Times New Roman"/>
                <a:sym typeface="Times New Roman"/>
              </a:defRPr>
            </a:pPr>
            <a:r>
              <a:rPr lang="uk-UA" sz="2000" dirty="0"/>
              <a:t>I тип - поодинокі або множинні кісти діаметром більше від 1 до 5 см, що вистилають миготливим циліндричним епітелієм. Між кістами можуть розташовуватися тканинні елементи, що нагадують нормальні альвеоли. Цей вид КАМ є найпоширенішим і має сприятливий прогноз для життя дитини. Цей тип складає 50% всіх випадків. </a:t>
            </a:r>
          </a:p>
          <a:p>
            <a:pPr algn="just">
              <a:defRPr sz="2400">
                <a:solidFill>
                  <a:srgbClr val="FFFFFF"/>
                </a:solidFill>
                <a:latin typeface="Times New Roman"/>
                <a:ea typeface="Times New Roman"/>
                <a:cs typeface="Times New Roman"/>
                <a:sym typeface="Times New Roman"/>
              </a:defRPr>
            </a:pPr>
            <a:endParaRPr lang="uk-UA" sz="2000" dirty="0"/>
          </a:p>
          <a:p>
            <a:pPr algn="just">
              <a:defRPr sz="2400">
                <a:solidFill>
                  <a:srgbClr val="FFFFFF"/>
                </a:solidFill>
                <a:latin typeface="Times New Roman"/>
                <a:ea typeface="Times New Roman"/>
                <a:cs typeface="Times New Roman"/>
                <a:sym typeface="Times New Roman"/>
              </a:defRPr>
            </a:pPr>
            <a:endParaRPr lang="uk-UA" sz="2000" dirty="0"/>
          </a:p>
          <a:p>
            <a:pPr algn="just">
              <a:defRPr sz="2400">
                <a:solidFill>
                  <a:srgbClr val="FFFFFF"/>
                </a:solidFill>
                <a:latin typeface="Times New Roman"/>
                <a:ea typeface="Times New Roman"/>
                <a:cs typeface="Times New Roman"/>
                <a:sym typeface="Times New Roman"/>
              </a:defRPr>
            </a:pPr>
            <a:endParaRPr lang="uk-UA" dirty="0"/>
          </a:p>
        </p:txBody>
      </p:sp>
      <p:sp>
        <p:nvSpPr>
          <p:cNvPr id="5" name="Прямоугольник 4"/>
          <p:cNvSpPr/>
          <p:nvPr/>
        </p:nvSpPr>
        <p:spPr>
          <a:xfrm>
            <a:off x="179512" y="3072348"/>
            <a:ext cx="8964488" cy="3785652"/>
          </a:xfrm>
          <a:prstGeom prst="rect">
            <a:avLst/>
          </a:prstGeom>
        </p:spPr>
        <p:txBody>
          <a:bodyPr wrap="square">
            <a:spAutoFit/>
          </a:bodyPr>
          <a:lstStyle/>
          <a:p>
            <a:pPr indent="269875" algn="just">
              <a:defRPr sz="2400">
                <a:solidFill>
                  <a:srgbClr val="FFFFFF"/>
                </a:solidFill>
                <a:latin typeface="Times New Roman"/>
                <a:ea typeface="Times New Roman"/>
                <a:cs typeface="Times New Roman"/>
                <a:sym typeface="Times New Roman"/>
              </a:defRPr>
            </a:pPr>
            <a:r>
              <a:rPr lang="en-US" sz="2000" dirty="0"/>
              <a:t>II </a:t>
            </a:r>
            <a:r>
              <a:rPr lang="ru-RU" sz="2000" dirty="0"/>
              <a:t>тип - </a:t>
            </a:r>
            <a:r>
              <a:rPr lang="uk-UA" sz="2000" dirty="0"/>
              <a:t>множинні невеликі кісти менше 1 см в діаметрі, вистелені миготливим (від кубоподібного до циліндричного) епітелієм. Між кістами можуть перебувати респіраторні бронхіоли і розтягнуті альвеоли. Становить 40% всіх випадків.</a:t>
            </a:r>
          </a:p>
          <a:p>
            <a:pPr algn="just">
              <a:defRPr sz="2400">
                <a:solidFill>
                  <a:srgbClr val="FFFFFF"/>
                </a:solidFill>
                <a:latin typeface="Times New Roman"/>
                <a:ea typeface="Times New Roman"/>
                <a:cs typeface="Times New Roman"/>
                <a:sym typeface="Times New Roman"/>
              </a:defRPr>
            </a:pPr>
            <a:r>
              <a:rPr lang="en-US" sz="2000" dirty="0"/>
              <a:t>III </a:t>
            </a:r>
            <a:r>
              <a:rPr lang="ru-RU" sz="2000" dirty="0"/>
              <a:t>тип - </a:t>
            </a:r>
            <a:r>
              <a:rPr lang="uk-UA" sz="2000" dirty="0"/>
              <a:t>велике ураження зазвичай некістозного характеру. Бронхіолоподобне утворення з циліндричним кубовидним епітелієм розділені тканинними структурами, що мають розміри альвеол і покритими немерехтливим кубовидним епітелієм. Цей варіант має найгірший прогноз. Становить 10% всіх випадків.</a:t>
            </a:r>
          </a:p>
          <a:p>
            <a:pPr algn="just">
              <a:defRPr sz="2400">
                <a:solidFill>
                  <a:srgbClr val="FFFFFF"/>
                </a:solidFill>
                <a:latin typeface="Times New Roman"/>
                <a:ea typeface="Times New Roman"/>
                <a:cs typeface="Times New Roman"/>
                <a:sym typeface="Times New Roman"/>
              </a:defRPr>
            </a:pPr>
            <a:r>
              <a:rPr lang="uk-UA" sz="2000" dirty="0"/>
              <a:t>II і III типи КАМ частіше в періоді новонародженості супроводжуються респіраторним дистресом, а I тип може протікати безсимптомно</a:t>
            </a:r>
          </a:p>
          <a:p>
            <a:pPr indent="269875" algn="just">
              <a:defRPr sz="2400">
                <a:solidFill>
                  <a:srgbClr val="FFFFFF"/>
                </a:solidFill>
                <a:latin typeface="Times New Roman"/>
                <a:ea typeface="Times New Roman"/>
                <a:cs typeface="Times New Roman"/>
                <a:sym typeface="Times New Roman"/>
              </a:defRPr>
            </a:pPr>
            <a:endParaRPr lang="uk-UA" sz="2000" dirty="0"/>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Прямоугольник 1"/>
          <p:cNvSpPr txBox="1"/>
          <p:nvPr/>
        </p:nvSpPr>
        <p:spPr>
          <a:xfrm>
            <a:off x="513263" y="260647"/>
            <a:ext cx="8333497"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defRPr sz="2400">
                <a:solidFill>
                  <a:srgbClr val="FFFFFF"/>
                </a:solidFill>
                <a:latin typeface="Times New Roman"/>
                <a:ea typeface="Times New Roman"/>
                <a:cs typeface="Times New Roman"/>
                <a:sym typeface="Times New Roman"/>
              </a:defRPr>
            </a:pPr>
            <a:r>
              <a:rPr lang="uk-UA" dirty="0"/>
              <a:t>Крім постнатальної класифікації КАМ діє класифікація, яка використовується в патанатомії, згідно з якою виділяють 5 типів вади:</a:t>
            </a:r>
          </a:p>
          <a:p>
            <a:pPr indent="269875">
              <a:defRPr sz="2400">
                <a:solidFill>
                  <a:srgbClr val="FFFFFF"/>
                </a:solidFill>
                <a:latin typeface="Times New Roman"/>
                <a:ea typeface="Times New Roman"/>
                <a:cs typeface="Times New Roman"/>
                <a:sym typeface="Times New Roman"/>
              </a:defRPr>
            </a:pPr>
            <a:endParaRPr lang="uk-UA" dirty="0"/>
          </a:p>
          <a:p>
            <a:pPr marL="719138" indent="-719138">
              <a:defRPr sz="2400">
                <a:solidFill>
                  <a:srgbClr val="FFFFFF"/>
                </a:solidFill>
                <a:latin typeface="Times New Roman"/>
                <a:ea typeface="Times New Roman"/>
                <a:cs typeface="Times New Roman"/>
                <a:sym typeface="Times New Roman"/>
              </a:defRPr>
            </a:pPr>
            <a:r>
              <a:rPr lang="uk-UA" dirty="0"/>
              <a:t>Тип 0 - (аценозна дисплазія) часто не сумісний з життям; легкі маленькі і гіпопластична.</a:t>
            </a:r>
          </a:p>
          <a:p>
            <a:pPr marL="719138" indent="-719138">
              <a:defRPr sz="2400">
                <a:solidFill>
                  <a:srgbClr val="FFFFFF"/>
                </a:solidFill>
                <a:latin typeface="Times New Roman"/>
                <a:ea typeface="Times New Roman"/>
                <a:cs typeface="Times New Roman"/>
                <a:sym typeface="Times New Roman"/>
              </a:defRPr>
            </a:pPr>
            <a:r>
              <a:rPr lang="uk-UA" dirty="0"/>
              <a:t>Тип 1 - наявність великих кіст, оточених бронхіальним деревом;</a:t>
            </a:r>
          </a:p>
          <a:p>
            <a:pPr marL="719138" indent="-719138" algn="just">
              <a:defRPr sz="2400">
                <a:solidFill>
                  <a:srgbClr val="FFFFFF"/>
                </a:solidFill>
                <a:latin typeface="Times New Roman"/>
                <a:ea typeface="Times New Roman"/>
                <a:cs typeface="Times New Roman"/>
                <a:sym typeface="Times New Roman"/>
              </a:defRPr>
            </a:pPr>
            <a:r>
              <a:rPr lang="uk-UA" dirty="0"/>
              <a:t>Тип 2 - представлені кістами меншими розмірами (максимальний розмір 2,5 см) і супроводжується розростанням кінцевих відділів бронхіол;</a:t>
            </a:r>
          </a:p>
          <a:p>
            <a:pPr marL="719138" indent="-719138">
              <a:defRPr sz="2400">
                <a:solidFill>
                  <a:srgbClr val="FFFFFF"/>
                </a:solidFill>
                <a:latin typeface="Times New Roman"/>
                <a:ea typeface="Times New Roman"/>
                <a:cs typeface="Times New Roman"/>
                <a:sym typeface="Times New Roman"/>
              </a:defRPr>
            </a:pPr>
            <a:r>
              <a:rPr lang="uk-UA" dirty="0"/>
              <a:t>Тип 3 - маленькі кісти і зміщення середостіння;</a:t>
            </a:r>
          </a:p>
          <a:p>
            <a:pPr marL="719138" indent="-719138">
              <a:defRPr sz="2400">
                <a:solidFill>
                  <a:srgbClr val="FFFFFF"/>
                </a:solidFill>
                <a:latin typeface="Times New Roman"/>
                <a:ea typeface="Times New Roman"/>
                <a:cs typeface="Times New Roman"/>
                <a:sym typeface="Times New Roman"/>
              </a:defRPr>
            </a:pPr>
            <a:r>
              <a:rPr lang="uk-UA" dirty="0"/>
              <a:t>Тип 4 поєднується з периферичними кістами.</a:t>
            </a: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 name="Picture 2" descr="Picture 2"/>
          <p:cNvPicPr>
            <a:picLocks noChangeAspect="1"/>
          </p:cNvPicPr>
          <p:nvPr/>
        </p:nvPicPr>
        <p:blipFill>
          <a:blip r:embed="rId2" cstate="print"/>
          <a:stretch>
            <a:fillRect/>
          </a:stretch>
        </p:blipFill>
        <p:spPr>
          <a:xfrm>
            <a:off x="251519" y="0"/>
            <a:ext cx="5688633" cy="3959734"/>
          </a:xfrm>
          <a:prstGeom prst="rect">
            <a:avLst/>
          </a:prstGeom>
          <a:ln w="12700">
            <a:miter lim="400000"/>
          </a:ln>
        </p:spPr>
      </p:pic>
      <p:pic>
        <p:nvPicPr>
          <p:cNvPr id="326" name="Picture 3" descr="Picture 3"/>
          <p:cNvPicPr>
            <a:picLocks noChangeAspect="1"/>
          </p:cNvPicPr>
          <p:nvPr/>
        </p:nvPicPr>
        <p:blipFill>
          <a:blip r:embed="rId3" cstate="print"/>
          <a:stretch>
            <a:fillRect/>
          </a:stretch>
        </p:blipFill>
        <p:spPr>
          <a:xfrm>
            <a:off x="251519" y="4415351"/>
            <a:ext cx="5616625" cy="2442649"/>
          </a:xfrm>
          <a:prstGeom prst="rect">
            <a:avLst/>
          </a:prstGeom>
          <a:ln w="12700">
            <a:miter lim="400000"/>
          </a:ln>
        </p:spPr>
      </p:pic>
      <p:graphicFrame>
        <p:nvGraphicFramePr>
          <p:cNvPr id="327" name="Таблица 3"/>
          <p:cNvGraphicFramePr/>
          <p:nvPr/>
        </p:nvGraphicFramePr>
        <p:xfrm>
          <a:off x="1524000" y="2471736"/>
          <a:ext cx="6096000" cy="1914525"/>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1914525">
                <a:tc>
                  <a:txBody>
                    <a:bodyPr/>
                    <a:lstStyle/>
                    <a:p>
                      <a:pPr algn="l">
                        <a:defRPr>
                          <a:latin typeface="Courier New"/>
                          <a:ea typeface="Courier New"/>
                          <a:cs typeface="Courier New"/>
                          <a:sym typeface="Courier New"/>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328" name="Rectangle 4"/>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329" name="Прямоугольник 5"/>
          <p:cNvSpPr txBox="1"/>
          <p:nvPr/>
        </p:nvSpPr>
        <p:spPr>
          <a:xfrm>
            <a:off x="441255" y="4005064"/>
            <a:ext cx="5371020"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atin typeface="Times New Roman"/>
                <a:ea typeface="Times New Roman"/>
                <a:cs typeface="Times New Roman"/>
                <a:sym typeface="Times New Roman"/>
              </a:defRPr>
            </a:lvl1pPr>
          </a:lstStyle>
          <a:p>
            <a:r>
              <a:rPr lang="uk-UA" dirty="0">
                <a:solidFill>
                  <a:schemeClr val="bg1"/>
                </a:solidFill>
              </a:rPr>
              <a:t>Рис. Типи </a:t>
            </a:r>
            <a:r>
              <a:rPr lang="uk-UA" dirty="0" err="1">
                <a:solidFill>
                  <a:schemeClr val="bg1"/>
                </a:solidFill>
              </a:rPr>
              <a:t>КАМЛ</a:t>
            </a:r>
            <a:r>
              <a:rPr lang="uk-UA" dirty="0">
                <a:solidFill>
                  <a:schemeClr val="bg1"/>
                </a:solidFill>
              </a:rPr>
              <a:t>, яки застосовуються в  анатомії </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Прямоугольник 1"/>
          <p:cNvSpPr txBox="1"/>
          <p:nvPr/>
        </p:nvSpPr>
        <p:spPr>
          <a:xfrm>
            <a:off x="225231" y="117692"/>
            <a:ext cx="8693537"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Пренатальна діагностика КАМ легень на підставі УЗД:</a:t>
            </a:r>
          </a:p>
          <a:p>
            <a:pPr indent="269875" algn="just">
              <a:defRPr sz="2400">
                <a:solidFill>
                  <a:srgbClr val="FFFFFF"/>
                </a:solidFill>
                <a:latin typeface="Times New Roman"/>
                <a:ea typeface="Times New Roman"/>
                <a:cs typeface="Times New Roman"/>
                <a:sym typeface="Times New Roman"/>
              </a:defRPr>
            </a:pPr>
            <a:r>
              <a:rPr lang="uk-UA" dirty="0"/>
              <a:t>Виявляв гіперехогенні легені (іноді частини легенів), в структурі якої видно анехогенні включення різного діаметру. У 98% односторонній процес, при якому в 80-95% уражається тільки одна частка легені.</a:t>
            </a:r>
          </a:p>
          <a:p>
            <a:pPr indent="269875" algn="just">
              <a:defRPr sz="2400">
                <a:solidFill>
                  <a:srgbClr val="FFFFFF"/>
                </a:solidFill>
                <a:latin typeface="Times New Roman"/>
                <a:ea typeface="Times New Roman"/>
                <a:cs typeface="Times New Roman"/>
                <a:sym typeface="Times New Roman"/>
              </a:defRPr>
            </a:pPr>
            <a:endParaRPr lang="uk-UA" dirty="0"/>
          </a:p>
          <a:p>
            <a:pPr indent="269875" algn="just">
              <a:defRPr sz="2400">
                <a:solidFill>
                  <a:srgbClr val="FFFFFF"/>
                </a:solidFill>
                <a:latin typeface="Times New Roman"/>
                <a:ea typeface="Times New Roman"/>
                <a:cs typeface="Times New Roman"/>
                <a:sym typeface="Times New Roman"/>
              </a:defRPr>
            </a:pPr>
            <a:r>
              <a:rPr lang="uk-UA" dirty="0"/>
              <a:t>Рентгенологічні ознаки КАМ</a:t>
            </a:r>
          </a:p>
          <a:p>
            <a:pPr indent="269875" algn="just">
              <a:defRPr sz="2400">
                <a:solidFill>
                  <a:srgbClr val="FFFFFF"/>
                </a:solidFill>
                <a:latin typeface="Times New Roman"/>
                <a:ea typeface="Times New Roman"/>
                <a:cs typeface="Times New Roman"/>
                <a:sym typeface="Times New Roman"/>
              </a:defRPr>
            </a:pPr>
            <a:r>
              <a:rPr lang="uk-UA" dirty="0"/>
              <a:t>На рентгенограмах при КАМ I типу:</a:t>
            </a:r>
          </a:p>
          <a:p>
            <a:pPr indent="269875" algn="just">
              <a:buSzPct val="100000"/>
              <a:buChar char="•"/>
              <a:defRPr sz="2400">
                <a:solidFill>
                  <a:srgbClr val="FFFFFF"/>
                </a:solidFill>
                <a:latin typeface="Times New Roman"/>
                <a:ea typeface="Times New Roman"/>
                <a:cs typeface="Times New Roman"/>
                <a:sym typeface="Times New Roman"/>
              </a:defRPr>
            </a:pPr>
            <a:r>
              <a:rPr lang="uk-UA" dirty="0"/>
              <a:t> нерівномірне підвищення легкості легкого або його частки;</a:t>
            </a:r>
          </a:p>
          <a:p>
            <a:pPr indent="269875" algn="just">
              <a:buSzPct val="100000"/>
              <a:buChar char="•"/>
              <a:defRPr sz="2400">
                <a:solidFill>
                  <a:srgbClr val="FFFFFF"/>
                </a:solidFill>
                <a:latin typeface="Times New Roman"/>
                <a:ea typeface="Times New Roman"/>
                <a:cs typeface="Times New Roman"/>
                <a:sym typeface="Times New Roman"/>
              </a:defRPr>
            </a:pPr>
            <a:r>
              <a:rPr lang="uk-UA" dirty="0"/>
              <a:t>велика кістовидна порожнина з горизонтальним рівнем рідини;</a:t>
            </a:r>
          </a:p>
          <a:p>
            <a:pPr indent="269875" algn="just">
              <a:buSzPct val="100000"/>
              <a:buChar char="•"/>
              <a:defRPr sz="2400">
                <a:solidFill>
                  <a:srgbClr val="FFFFFF"/>
                </a:solidFill>
                <a:latin typeface="Times New Roman"/>
                <a:ea typeface="Times New Roman"/>
                <a:cs typeface="Times New Roman"/>
                <a:sym typeface="Times New Roman"/>
              </a:defRPr>
            </a:pPr>
            <a:r>
              <a:rPr lang="uk-UA" dirty="0"/>
              <a:t>зміщення середостіння в здорову сторону.</a:t>
            </a:r>
          </a:p>
          <a:p>
            <a:pPr indent="269875" algn="just">
              <a:defRPr sz="2400">
                <a:solidFill>
                  <a:srgbClr val="FFFFFF"/>
                </a:solidFill>
                <a:latin typeface="Times New Roman"/>
                <a:ea typeface="Times New Roman"/>
                <a:cs typeface="Times New Roman"/>
                <a:sym typeface="Times New Roman"/>
              </a:defRPr>
            </a:pPr>
            <a:r>
              <a:rPr lang="uk-UA" dirty="0"/>
              <a:t>На </a:t>
            </a:r>
            <a:r>
              <a:rPr lang="uk-UA" dirty="0" err="1"/>
              <a:t>КТ</a:t>
            </a:r>
            <a:r>
              <a:rPr lang="uk-UA" dirty="0"/>
              <a:t> при I типі:</a:t>
            </a:r>
          </a:p>
          <a:p>
            <a:pPr indent="269875" algn="just">
              <a:buSzPct val="100000"/>
              <a:buChar char="•"/>
              <a:defRPr sz="2400">
                <a:solidFill>
                  <a:srgbClr val="FFFFFF"/>
                </a:solidFill>
                <a:latin typeface="Times New Roman"/>
                <a:ea typeface="Times New Roman"/>
                <a:cs typeface="Times New Roman"/>
                <a:sym typeface="Times New Roman"/>
              </a:defRPr>
            </a:pPr>
            <a:r>
              <a:rPr lang="uk-UA" dirty="0"/>
              <a:t>велика кіста (3-5 см) або кілька менших кіст, які чергуються з безповітряними ділянками. Кісти містять повітря, контури їх нерівні, але чіткі.</a:t>
            </a:r>
          </a:p>
          <a:p>
            <a:pPr indent="269875" algn="just">
              <a:defRPr sz="2400">
                <a:solidFill>
                  <a:srgbClr val="FFFFFF"/>
                </a:solidFill>
                <a:latin typeface="Times New Roman"/>
                <a:ea typeface="Times New Roman"/>
                <a:cs typeface="Times New Roman"/>
                <a:sym typeface="Times New Roman"/>
              </a:defRPr>
            </a:pPr>
            <a:r>
              <a:rPr lang="uk-UA" dirty="0"/>
              <a:t>Часте ускладнення пневмоторакс.</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 name="Picture 2" descr="Picture 2"/>
          <p:cNvPicPr>
            <a:picLocks noChangeAspect="1"/>
          </p:cNvPicPr>
          <p:nvPr/>
        </p:nvPicPr>
        <p:blipFill>
          <a:blip r:embed="rId2" cstate="print"/>
          <a:stretch>
            <a:fillRect/>
          </a:stretch>
        </p:blipFill>
        <p:spPr>
          <a:xfrm>
            <a:off x="323527" y="1340767"/>
            <a:ext cx="2818006" cy="2376266"/>
          </a:xfrm>
          <a:prstGeom prst="rect">
            <a:avLst/>
          </a:prstGeom>
          <a:ln w="12700">
            <a:miter lim="400000"/>
          </a:ln>
        </p:spPr>
      </p:pic>
      <p:pic>
        <p:nvPicPr>
          <p:cNvPr id="336" name="Picture 3" descr="Picture 3"/>
          <p:cNvPicPr>
            <a:picLocks noChangeAspect="1"/>
          </p:cNvPicPr>
          <p:nvPr/>
        </p:nvPicPr>
        <p:blipFill>
          <a:blip r:embed="rId3" cstate="print"/>
          <a:stretch>
            <a:fillRect/>
          </a:stretch>
        </p:blipFill>
        <p:spPr>
          <a:xfrm>
            <a:off x="3203848" y="1340767"/>
            <a:ext cx="3168353" cy="2387971"/>
          </a:xfrm>
          <a:prstGeom prst="rect">
            <a:avLst/>
          </a:prstGeom>
          <a:ln w="12700">
            <a:miter lim="400000"/>
          </a:ln>
        </p:spPr>
      </p:pic>
      <p:sp>
        <p:nvSpPr>
          <p:cNvPr id="337" name="Прямоугольник 3"/>
          <p:cNvSpPr txBox="1"/>
          <p:nvPr/>
        </p:nvSpPr>
        <p:spPr>
          <a:xfrm>
            <a:off x="45720" y="332655"/>
            <a:ext cx="8873048"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t>Кістозно-аденоматозна мальформація 1 тип </a:t>
            </a:r>
          </a:p>
          <a:p>
            <a:pPr algn="ctr">
              <a:defRPr sz="2400" b="1">
                <a:solidFill>
                  <a:srgbClr val="FFFFFF"/>
                </a:solidFill>
                <a:latin typeface="Times New Roman"/>
                <a:ea typeface="Times New Roman"/>
                <a:cs typeface="Times New Roman"/>
                <a:sym typeface="Times New Roman"/>
              </a:defRPr>
            </a:pPr>
            <a:r>
              <a:t>по Стокеру</a:t>
            </a:r>
          </a:p>
        </p:txBody>
      </p:sp>
      <p:sp>
        <p:nvSpPr>
          <p:cNvPr id="339" name="Прямоугольник 5"/>
          <p:cNvSpPr txBox="1"/>
          <p:nvPr/>
        </p:nvSpPr>
        <p:spPr>
          <a:xfrm>
            <a:off x="7236296" y="5733255"/>
            <a:ext cx="1861984" cy="95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1400">
                <a:solidFill>
                  <a:srgbClr val="FFFFFF"/>
                </a:solidFill>
              </a:defRPr>
            </a:pPr>
            <a:r>
              <a:rPr dirty="0">
                <a:latin typeface="Times New Roman" pitchFamily="18" charset="0"/>
                <a:cs typeface="Times New Roman" pitchFamily="18" charset="0"/>
              </a:rPr>
              <a:t>References: Department of radiology. University </a:t>
            </a:r>
            <a:r>
              <a:rPr dirty="0" err="1">
                <a:latin typeface="Times New Roman" pitchFamily="18" charset="0"/>
                <a:cs typeface="Times New Roman" pitchFamily="18" charset="0"/>
              </a:rPr>
              <a:t>hospial</a:t>
            </a:r>
            <a:r>
              <a:rPr dirty="0">
                <a:latin typeface="Times New Roman" pitchFamily="18" charset="0"/>
                <a:cs typeface="Times New Roman" pitchFamily="18" charset="0"/>
              </a:rPr>
              <a:t> HASSAN II- Fes/MA).</a:t>
            </a:r>
          </a:p>
        </p:txBody>
      </p:sp>
      <p:pic>
        <p:nvPicPr>
          <p:cNvPr id="7170" name="Picture 2"/>
          <p:cNvPicPr>
            <a:picLocks noChangeAspect="1" noChangeArrowheads="1"/>
          </p:cNvPicPr>
          <p:nvPr/>
        </p:nvPicPr>
        <p:blipFill>
          <a:blip r:embed="rId4" cstate="print"/>
          <a:srcRect/>
          <a:stretch>
            <a:fillRect/>
          </a:stretch>
        </p:blipFill>
        <p:spPr bwMode="auto">
          <a:xfrm>
            <a:off x="323528" y="3789040"/>
            <a:ext cx="2924175" cy="3068960"/>
          </a:xfrm>
          <a:prstGeom prst="rect">
            <a:avLst/>
          </a:prstGeom>
          <a:noFill/>
          <a:ln w="9525">
            <a:noFill/>
            <a:miter lim="800000"/>
            <a:headEnd/>
            <a:tailEnd/>
          </a:ln>
        </p:spPr>
      </p:pic>
      <p:pic>
        <p:nvPicPr>
          <p:cNvPr id="7171" name="Picture 3"/>
          <p:cNvPicPr>
            <a:picLocks noChangeAspect="1" noChangeArrowheads="1"/>
          </p:cNvPicPr>
          <p:nvPr/>
        </p:nvPicPr>
        <p:blipFill>
          <a:blip r:embed="rId5" cstate="print"/>
          <a:srcRect/>
          <a:stretch>
            <a:fillRect/>
          </a:stretch>
        </p:blipFill>
        <p:spPr bwMode="auto">
          <a:xfrm>
            <a:off x="3203848" y="3717032"/>
            <a:ext cx="3168352" cy="3140968"/>
          </a:xfrm>
          <a:prstGeom prst="rect">
            <a:avLst/>
          </a:prstGeom>
          <a:noFill/>
          <a:ln w="9525">
            <a:noFill/>
            <a:miter lim="800000"/>
            <a:headEnd/>
            <a:tailEnd/>
          </a:ln>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Прямоугольник 1"/>
          <p:cNvSpPr txBox="1"/>
          <p:nvPr/>
        </p:nvSpPr>
        <p:spPr>
          <a:xfrm>
            <a:off x="441255" y="0"/>
            <a:ext cx="8405505"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Ступінь вираженості безповітряних ділянок залежить від розвитку тканинних елементів, приєднання запальних змін і ускладнень. На відміну від кістозної гіпоплазії, органи середостіння зміщуються в здорову сторону.</a:t>
            </a:r>
          </a:p>
          <a:p>
            <a:pPr>
              <a:defRPr sz="2400">
                <a:solidFill>
                  <a:srgbClr val="FFFFFF"/>
                </a:solidFill>
                <a:latin typeface="Times New Roman"/>
                <a:ea typeface="Times New Roman"/>
                <a:cs typeface="Times New Roman"/>
                <a:sym typeface="Times New Roman"/>
              </a:defRPr>
            </a:pPr>
            <a:r>
              <a:rPr lang="uk-UA" dirty="0"/>
              <a:t>На рентгенограмах і </a:t>
            </a:r>
            <a:r>
              <a:rPr lang="uk-UA" dirty="0" err="1"/>
              <a:t>КТ</a:t>
            </a:r>
            <a:r>
              <a:rPr lang="uk-UA" dirty="0"/>
              <a:t> при КАМ II типу:</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нерівномірне підвищення легкості легкого або його частки;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дрібні кісти від 0,2 до 2,5 см., чергуються з вираженими тканинним елементами;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зміщення середостіння в здорову сторону.</a:t>
            </a:r>
          </a:p>
          <a:p>
            <a:pPr>
              <a:defRPr sz="2400">
                <a:solidFill>
                  <a:srgbClr val="FFFFFF"/>
                </a:solidFill>
                <a:latin typeface="Times New Roman"/>
                <a:ea typeface="Times New Roman"/>
                <a:cs typeface="Times New Roman"/>
                <a:sym typeface="Times New Roman"/>
              </a:defRPr>
            </a:pPr>
            <a:r>
              <a:rPr lang="uk-UA" dirty="0"/>
              <a:t>На </a:t>
            </a:r>
            <a:r>
              <a:rPr lang="uk-UA" dirty="0" err="1"/>
              <a:t>КТ</a:t>
            </a:r>
            <a:r>
              <a:rPr lang="uk-UA" dirty="0"/>
              <a:t> при II типі: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велика кіста (3-5 см) або кілька менших кіст, які чергуються з безповітряними ділянками. Кісти містять повітря, контури їх нерівні, але чіткі.</a:t>
            </a:r>
          </a:p>
          <a:p>
            <a:pPr>
              <a:defRPr sz="2400">
                <a:solidFill>
                  <a:srgbClr val="FFFFFF"/>
                </a:solidFill>
                <a:latin typeface="Times New Roman"/>
                <a:ea typeface="Times New Roman"/>
                <a:cs typeface="Times New Roman"/>
                <a:sym typeface="Times New Roman"/>
              </a:defRPr>
            </a:pPr>
            <a:r>
              <a:rPr lang="uk-UA" dirty="0"/>
              <a:t>На рентгенограмах і </a:t>
            </a:r>
            <a:r>
              <a:rPr lang="uk-UA" dirty="0" err="1"/>
              <a:t>КТ</a:t>
            </a:r>
            <a:r>
              <a:rPr lang="uk-UA" dirty="0"/>
              <a:t> при КАМ III типу:</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ураження частки або легені некістозного характеру</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значне зміщення середостіння,</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гіповентиляція прилеглих відділів.</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2" name="Таблица 4"/>
          <p:cNvGraphicFramePr/>
          <p:nvPr/>
        </p:nvGraphicFramePr>
        <p:xfrm>
          <a:off x="1547663" y="3933056"/>
          <a:ext cx="5992995" cy="4064000"/>
        </p:xfrm>
        <a:graphic>
          <a:graphicData uri="http://schemas.openxmlformats.org/drawingml/2006/table">
            <a:tbl>
              <a:tblPr>
                <a:tableStyleId>{4C3C2611-4C71-4FC5-86AE-919BDF0F9419}</a:tableStyleId>
              </a:tblPr>
              <a:tblGrid>
                <a:gridCol w="5992995">
                  <a:extLst>
                    <a:ext uri="{9D8B030D-6E8A-4147-A177-3AD203B41FA5}">
                      <a16:colId xmlns:a16="http://schemas.microsoft.com/office/drawing/2014/main" val="20000"/>
                    </a:ext>
                  </a:extLst>
                </a:gridCol>
              </a:tblGrid>
              <a:tr h="4064000">
                <a:tc>
                  <a:txBody>
                    <a:bodyPr/>
                    <a:lstStyle/>
                    <a:p>
                      <a:pPr algn="l">
                        <a:defRPr>
                          <a:latin typeface="Courier New"/>
                          <a:ea typeface="Courier New"/>
                          <a:cs typeface="Courier New"/>
                          <a:sym typeface="Courier New"/>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343" name="Rectangle 4"/>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344" name="Прямоугольник 6"/>
          <p:cNvSpPr txBox="1"/>
          <p:nvPr/>
        </p:nvSpPr>
        <p:spPr>
          <a:xfrm>
            <a:off x="4860032" y="188639"/>
            <a:ext cx="4058738"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2000">
                <a:solidFill>
                  <a:srgbClr val="FFFFFF"/>
                </a:solidFill>
                <a:latin typeface="Times New Roman"/>
                <a:ea typeface="Times New Roman"/>
                <a:cs typeface="Times New Roman"/>
                <a:sym typeface="Times New Roman"/>
              </a:defRPr>
            </a:pPr>
            <a:r>
              <a:rPr lang="uk-UA" sz="2400" b="1" dirty="0"/>
              <a:t>КАМ нижньої частки лівої легені, ускладнений пневматоракс.</a:t>
            </a:r>
          </a:p>
          <a:p>
            <a:pPr>
              <a:defRPr sz="2000">
                <a:solidFill>
                  <a:srgbClr val="FFFFFF"/>
                </a:solidFill>
                <a:latin typeface="Times New Roman"/>
                <a:ea typeface="Times New Roman"/>
                <a:cs typeface="Times New Roman"/>
                <a:sym typeface="Times New Roman"/>
              </a:defRPr>
            </a:pPr>
            <a:endParaRPr lang="uk-UA" sz="2400" dirty="0"/>
          </a:p>
          <a:p>
            <a:pPr marL="200526" indent="-200526" algn="just">
              <a:buSzPct val="100000"/>
              <a:buChar char="•"/>
              <a:defRPr sz="2000">
                <a:solidFill>
                  <a:srgbClr val="FFFFFF"/>
                </a:solidFill>
                <a:latin typeface="Times New Roman"/>
                <a:ea typeface="Times New Roman"/>
                <a:cs typeface="Times New Roman"/>
                <a:sym typeface="Times New Roman"/>
              </a:defRPr>
            </a:pPr>
            <a:r>
              <a:rPr lang="uk-UA" sz="2400" dirty="0"/>
              <a:t>  велика кіста 5х7см і дрібні кісти в проекції нижньої долі лівої легені, які колабують прилеглу легеневу паренхіму з розвитком фіброзу.</a:t>
            </a:r>
          </a:p>
          <a:p>
            <a:pPr marL="200526" indent="-200526" algn="just">
              <a:buSzPct val="100000"/>
              <a:buChar char="•"/>
              <a:defRPr sz="2000">
                <a:solidFill>
                  <a:srgbClr val="FFFFFF"/>
                </a:solidFill>
                <a:latin typeface="Times New Roman"/>
                <a:ea typeface="Times New Roman"/>
                <a:cs typeface="Times New Roman"/>
                <a:sym typeface="Times New Roman"/>
              </a:defRPr>
            </a:pPr>
            <a:r>
              <a:rPr lang="uk-UA" sz="2400" dirty="0"/>
              <a:t>  наявність вільного газу в плевральній порожнині зліва</a:t>
            </a:r>
          </a:p>
          <a:p>
            <a:pPr marL="200526" indent="-200526" algn="just">
              <a:buSzPct val="100000"/>
              <a:buChar char="•"/>
              <a:defRPr sz="2000">
                <a:solidFill>
                  <a:srgbClr val="FFFFFF"/>
                </a:solidFill>
                <a:latin typeface="Times New Roman"/>
                <a:ea typeface="Times New Roman"/>
                <a:cs typeface="Times New Roman"/>
                <a:sym typeface="Times New Roman"/>
              </a:defRPr>
            </a:pPr>
            <a:r>
              <a:rPr lang="uk-UA" sz="2400" dirty="0"/>
              <a:t>  збільшення обсягу ураженого лівої легені</a:t>
            </a:r>
          </a:p>
          <a:p>
            <a:pPr marL="200526" indent="-200526" algn="just">
              <a:buSzPct val="100000"/>
              <a:buChar char="•"/>
              <a:defRPr sz="2000">
                <a:solidFill>
                  <a:srgbClr val="FFFFFF"/>
                </a:solidFill>
                <a:latin typeface="Times New Roman"/>
                <a:ea typeface="Times New Roman"/>
                <a:cs typeface="Times New Roman"/>
                <a:sym typeface="Times New Roman"/>
              </a:defRPr>
            </a:pPr>
            <a:r>
              <a:rPr lang="uk-UA" sz="2400" dirty="0"/>
              <a:t>  зміщення середостіння вправо</a:t>
            </a:r>
          </a:p>
        </p:txBody>
      </p:sp>
      <p:sp>
        <p:nvSpPr>
          <p:cNvPr id="345" name="Прямоугольник 7"/>
          <p:cNvSpPr txBox="1"/>
          <p:nvPr/>
        </p:nvSpPr>
        <p:spPr>
          <a:xfrm>
            <a:off x="467544" y="6509570"/>
            <a:ext cx="8333497"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latin typeface="Times New Roman"/>
                <a:ea typeface="Times New Roman"/>
                <a:cs typeface="Times New Roman"/>
                <a:sym typeface="Times New Roman"/>
              </a:defRPr>
            </a:pPr>
            <a:r>
              <a:rPr dirty="0"/>
              <a:t> </a:t>
            </a:r>
            <a:r>
              <a:rPr dirty="0">
                <a:solidFill>
                  <a:srgbClr val="FFFFFF"/>
                </a:solidFill>
              </a:rPr>
              <a:t>(References: Department of </a:t>
            </a:r>
            <a:r>
              <a:rPr dirty="0" err="1">
                <a:solidFill>
                  <a:srgbClr val="FFFFFF"/>
                </a:solidFill>
              </a:rPr>
              <a:t>ladiology</a:t>
            </a:r>
            <a:r>
              <a:rPr dirty="0">
                <a:solidFill>
                  <a:srgbClr val="FFFFFF"/>
                </a:solidFill>
              </a:rPr>
              <a:t>. University </a:t>
            </a:r>
            <a:r>
              <a:rPr dirty="0" err="1">
                <a:solidFill>
                  <a:srgbClr val="FFFFFF"/>
                </a:solidFill>
              </a:rPr>
              <a:t>hospial</a:t>
            </a:r>
            <a:r>
              <a:rPr dirty="0">
                <a:solidFill>
                  <a:srgbClr val="FFFFFF"/>
                </a:solidFill>
              </a:rPr>
              <a:t> HASSAN II- Fes/MA).</a:t>
            </a:r>
          </a:p>
        </p:txBody>
      </p:sp>
      <p:pic>
        <p:nvPicPr>
          <p:cNvPr id="8194" name="Picture 2"/>
          <p:cNvPicPr>
            <a:picLocks noChangeAspect="1" noChangeArrowheads="1"/>
          </p:cNvPicPr>
          <p:nvPr/>
        </p:nvPicPr>
        <p:blipFill>
          <a:blip r:embed="rId2" cstate="print"/>
          <a:srcRect/>
          <a:stretch>
            <a:fillRect/>
          </a:stretch>
        </p:blipFill>
        <p:spPr bwMode="auto">
          <a:xfrm>
            <a:off x="0" y="0"/>
            <a:ext cx="2627784" cy="2852936"/>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2627784" y="0"/>
            <a:ext cx="2016224" cy="2852936"/>
          </a:xfrm>
          <a:prstGeom prst="rect">
            <a:avLst/>
          </a:prstGeom>
          <a:noFill/>
          <a:ln w="9525">
            <a:noFill/>
            <a:miter lim="800000"/>
            <a:headEnd/>
            <a:tailEnd/>
          </a:ln>
        </p:spPr>
      </p:pic>
      <p:pic>
        <p:nvPicPr>
          <p:cNvPr id="8196" name="Picture 4"/>
          <p:cNvPicPr>
            <a:picLocks noChangeAspect="1" noChangeArrowheads="1"/>
          </p:cNvPicPr>
          <p:nvPr/>
        </p:nvPicPr>
        <p:blipFill>
          <a:blip r:embed="rId4" cstate="print"/>
          <a:srcRect/>
          <a:stretch>
            <a:fillRect/>
          </a:stretch>
        </p:blipFill>
        <p:spPr bwMode="auto">
          <a:xfrm>
            <a:off x="1" y="2852936"/>
            <a:ext cx="2339752" cy="2808312"/>
          </a:xfrm>
          <a:prstGeom prst="rect">
            <a:avLst/>
          </a:prstGeom>
          <a:noFill/>
          <a:ln w="9525">
            <a:noFill/>
            <a:miter lim="800000"/>
            <a:headEnd/>
            <a:tailEnd/>
          </a:ln>
        </p:spPr>
      </p:pic>
      <p:pic>
        <p:nvPicPr>
          <p:cNvPr id="8197" name="Picture 5"/>
          <p:cNvPicPr>
            <a:picLocks noChangeAspect="1" noChangeArrowheads="1"/>
          </p:cNvPicPr>
          <p:nvPr/>
        </p:nvPicPr>
        <p:blipFill>
          <a:blip r:embed="rId5" cstate="print"/>
          <a:srcRect/>
          <a:stretch>
            <a:fillRect/>
          </a:stretch>
        </p:blipFill>
        <p:spPr bwMode="auto">
          <a:xfrm>
            <a:off x="2339751" y="2852936"/>
            <a:ext cx="2350341" cy="2880320"/>
          </a:xfrm>
          <a:prstGeom prst="rect">
            <a:avLst/>
          </a:prstGeom>
          <a:noFill/>
          <a:ln w="9525">
            <a:noFill/>
            <a:miter lim="800000"/>
            <a:headEnd/>
            <a:tailEnd/>
          </a:ln>
        </p:spPr>
      </p:pic>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 name="Таблица 2"/>
          <p:cNvGraphicFramePr/>
          <p:nvPr/>
        </p:nvGraphicFramePr>
        <p:xfrm>
          <a:off x="1115616" y="4725144"/>
          <a:ext cx="6096000" cy="3286125"/>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3286125">
                <a:tc>
                  <a:txBody>
                    <a:bodyPr/>
                    <a:lstStyle/>
                    <a:p>
                      <a:pPr algn="l">
                        <a:defRPr sz="1800">
                          <a:latin typeface="Courier New"/>
                          <a:ea typeface="Courier New"/>
                          <a:cs typeface="Courier New"/>
                          <a:sym typeface="Courier New"/>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349"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350" name="Прямоугольник 4"/>
          <p:cNvSpPr txBox="1"/>
          <p:nvPr/>
        </p:nvSpPr>
        <p:spPr>
          <a:xfrm>
            <a:off x="5841856" y="6427113"/>
            <a:ext cx="3256424" cy="390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References: Department of radiology. University hospial HASSAN II- Fcs/MA).</a:t>
            </a:r>
          </a:p>
        </p:txBody>
      </p:sp>
      <p:sp>
        <p:nvSpPr>
          <p:cNvPr id="351" name="Прямоугольник 5"/>
          <p:cNvSpPr txBox="1"/>
          <p:nvPr/>
        </p:nvSpPr>
        <p:spPr>
          <a:xfrm>
            <a:off x="6444208" y="0"/>
            <a:ext cx="2654072" cy="55707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2400" b="1">
                <a:solidFill>
                  <a:srgbClr val="FFFFFF"/>
                </a:solidFill>
                <a:latin typeface="Times New Roman"/>
                <a:ea typeface="Times New Roman"/>
                <a:cs typeface="Times New Roman"/>
                <a:sym typeface="Times New Roman"/>
              </a:defRPr>
            </a:pPr>
            <a:r>
              <a:rPr lang="uk-UA" dirty="0"/>
              <a:t>KAM нижньої частки правої легені II типу</a:t>
            </a:r>
          </a:p>
          <a:p>
            <a:pPr>
              <a:defRPr sz="2400" b="1">
                <a:solidFill>
                  <a:srgbClr val="FFFFFF"/>
                </a:solidFill>
                <a:latin typeface="Times New Roman"/>
                <a:ea typeface="Times New Roman"/>
                <a:cs typeface="Times New Roman"/>
                <a:sym typeface="Times New Roman"/>
              </a:defRPr>
            </a:pPr>
            <a:endParaRPr lang="uk-UA" dirty="0"/>
          </a:p>
          <a:p>
            <a:pPr>
              <a:buSzPct val="100000"/>
              <a:buFont typeface="Arial"/>
              <a:buChar char="•"/>
              <a:defRPr sz="2000" b="1" i="1">
                <a:solidFill>
                  <a:srgbClr val="FFFFFF"/>
                </a:solidFill>
                <a:latin typeface="Times New Roman"/>
                <a:ea typeface="Times New Roman"/>
                <a:cs typeface="Times New Roman"/>
                <a:sym typeface="Times New Roman"/>
              </a:defRPr>
            </a:pPr>
            <a:r>
              <a:rPr lang="uk-UA" dirty="0"/>
              <a:t>множинні дрібні кістоподібні просвітлення,</a:t>
            </a:r>
          </a:p>
          <a:p>
            <a:pPr>
              <a:buSzPct val="100000"/>
              <a:buFont typeface="Arial"/>
              <a:buChar char="•"/>
              <a:defRPr sz="2000" b="1" i="1">
                <a:solidFill>
                  <a:srgbClr val="FFFFFF"/>
                </a:solidFill>
                <a:latin typeface="Times New Roman"/>
                <a:ea typeface="Times New Roman"/>
                <a:cs typeface="Times New Roman"/>
                <a:sym typeface="Times New Roman"/>
              </a:defRPr>
            </a:pPr>
            <a:r>
              <a:rPr lang="uk-UA" dirty="0"/>
              <a:t>  незначне зміщення середостіння в протилежний бік</a:t>
            </a:r>
          </a:p>
          <a:p>
            <a:pPr>
              <a:buSzPct val="100000"/>
              <a:buFont typeface="Arial"/>
              <a:buChar char="•"/>
              <a:defRPr sz="2000" b="1" i="1">
                <a:solidFill>
                  <a:srgbClr val="FFFFFF"/>
                </a:solidFill>
                <a:latin typeface="Times New Roman"/>
                <a:ea typeface="Times New Roman"/>
                <a:cs typeface="Times New Roman"/>
                <a:sym typeface="Times New Roman"/>
              </a:defRPr>
            </a:pPr>
            <a:r>
              <a:rPr lang="uk-UA" dirty="0"/>
              <a:t>  а - пренатальне УЗД;</a:t>
            </a:r>
          </a:p>
          <a:p>
            <a:pPr>
              <a:buSzPct val="100000"/>
              <a:buFont typeface="Arial"/>
              <a:buChar char="•"/>
              <a:defRPr sz="2000" b="1" i="1">
                <a:solidFill>
                  <a:srgbClr val="FFFFFF"/>
                </a:solidFill>
                <a:latin typeface="Times New Roman"/>
                <a:ea typeface="Times New Roman"/>
                <a:cs typeface="Times New Roman"/>
                <a:sym typeface="Times New Roman"/>
              </a:defRPr>
            </a:pPr>
            <a:r>
              <a:rPr lang="uk-UA" dirty="0"/>
              <a:t>б - оглядова рентгенограма ОГК;</a:t>
            </a:r>
          </a:p>
          <a:p>
            <a:pPr>
              <a:buSzPct val="100000"/>
              <a:buFont typeface="Arial"/>
              <a:buChar char="•"/>
              <a:defRPr sz="2000" b="1" i="1">
                <a:solidFill>
                  <a:srgbClr val="FFFFFF"/>
                </a:solidFill>
                <a:latin typeface="Times New Roman"/>
                <a:ea typeface="Times New Roman"/>
                <a:cs typeface="Times New Roman"/>
                <a:sym typeface="Times New Roman"/>
              </a:defRPr>
            </a:pPr>
            <a:r>
              <a:rPr lang="uk-UA" dirty="0"/>
              <a:t>в, г - </a:t>
            </a:r>
            <a:r>
              <a:rPr lang="uk-UA" dirty="0" err="1"/>
              <a:t>КТ</a:t>
            </a:r>
            <a:r>
              <a:rPr lang="uk-UA" dirty="0"/>
              <a:t> ОГК аксіальний і фронтальний зрізи </a:t>
            </a:r>
          </a:p>
        </p:txBody>
      </p:sp>
      <p:pic>
        <p:nvPicPr>
          <p:cNvPr id="9218" name="Picture 2"/>
          <p:cNvPicPr>
            <a:picLocks noChangeAspect="1" noChangeArrowheads="1"/>
          </p:cNvPicPr>
          <p:nvPr/>
        </p:nvPicPr>
        <p:blipFill>
          <a:blip r:embed="rId2" cstate="print"/>
          <a:srcRect/>
          <a:stretch>
            <a:fillRect/>
          </a:stretch>
        </p:blipFill>
        <p:spPr bwMode="auto">
          <a:xfrm>
            <a:off x="0" y="0"/>
            <a:ext cx="2533650" cy="3068960"/>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lum contrast="20000"/>
          </a:blip>
          <a:srcRect/>
          <a:stretch>
            <a:fillRect/>
          </a:stretch>
        </p:blipFill>
        <p:spPr bwMode="auto">
          <a:xfrm>
            <a:off x="2483768" y="0"/>
            <a:ext cx="3923928" cy="3096344"/>
          </a:xfrm>
          <a:prstGeom prst="rect">
            <a:avLst/>
          </a:prstGeom>
          <a:noFill/>
          <a:ln w="9525">
            <a:noFill/>
            <a:miter lim="800000"/>
            <a:headEnd/>
            <a:tailEnd/>
          </a:ln>
        </p:spPr>
      </p:pic>
      <p:pic>
        <p:nvPicPr>
          <p:cNvPr id="9220" name="Picture 4"/>
          <p:cNvPicPr>
            <a:picLocks noChangeAspect="1" noChangeArrowheads="1"/>
          </p:cNvPicPr>
          <p:nvPr/>
        </p:nvPicPr>
        <p:blipFill>
          <a:blip r:embed="rId4" cstate="print"/>
          <a:srcRect/>
          <a:stretch>
            <a:fillRect/>
          </a:stretch>
        </p:blipFill>
        <p:spPr bwMode="auto">
          <a:xfrm>
            <a:off x="0" y="3068960"/>
            <a:ext cx="2555776" cy="3240360"/>
          </a:xfrm>
          <a:prstGeom prst="rect">
            <a:avLst/>
          </a:prstGeom>
          <a:noFill/>
          <a:ln w="9525">
            <a:noFill/>
            <a:miter lim="800000"/>
            <a:headEnd/>
            <a:tailEnd/>
          </a:ln>
        </p:spPr>
      </p:pic>
      <p:pic>
        <p:nvPicPr>
          <p:cNvPr id="9221" name="Picture 5"/>
          <p:cNvPicPr>
            <a:picLocks noChangeAspect="1" noChangeArrowheads="1"/>
          </p:cNvPicPr>
          <p:nvPr/>
        </p:nvPicPr>
        <p:blipFill>
          <a:blip r:embed="rId5" cstate="print"/>
          <a:srcRect/>
          <a:stretch>
            <a:fillRect/>
          </a:stretch>
        </p:blipFill>
        <p:spPr bwMode="auto">
          <a:xfrm>
            <a:off x="2555776" y="3068960"/>
            <a:ext cx="3816424" cy="3240360"/>
          </a:xfrm>
          <a:prstGeom prst="rect">
            <a:avLst/>
          </a:prstGeom>
          <a:noFill/>
          <a:ln w="9525">
            <a:noFill/>
            <a:miter lim="800000"/>
            <a:headEnd/>
            <a:tailEnd/>
          </a:ln>
        </p:spPr>
      </p:pic>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Прямоугольник 2"/>
          <p:cNvSpPr txBox="1"/>
          <p:nvPr/>
        </p:nvSpPr>
        <p:spPr>
          <a:xfrm>
            <a:off x="251520" y="3975472"/>
            <a:ext cx="8379216" cy="193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2000" b="1">
                <a:solidFill>
                  <a:srgbClr val="FFFFFF"/>
                </a:solidFill>
                <a:latin typeface="Times New Roman"/>
                <a:ea typeface="Times New Roman"/>
                <a:cs typeface="Times New Roman"/>
                <a:sym typeface="Times New Roman"/>
              </a:defRPr>
            </a:pPr>
            <a:r>
              <a:rPr lang="uk-UA" dirty="0"/>
              <a:t>KAM нижньої частки лівої легені III типу, мікрокістозна форма</a:t>
            </a:r>
          </a:p>
          <a:p>
            <a:pPr>
              <a:defRPr sz="2000" b="1">
                <a:solidFill>
                  <a:srgbClr val="FFFFFF"/>
                </a:solidFill>
                <a:latin typeface="Times New Roman"/>
                <a:ea typeface="Times New Roman"/>
                <a:cs typeface="Times New Roman"/>
                <a:sym typeface="Times New Roman"/>
              </a:defRPr>
            </a:pPr>
            <a:endParaRPr lang="uk-UA" dirty="0"/>
          </a:p>
          <a:p>
            <a:pPr marL="449263" indent="-449263">
              <a:defRPr sz="2000" b="1">
                <a:solidFill>
                  <a:srgbClr val="FFFFFF"/>
                </a:solidFill>
                <a:latin typeface="Times New Roman"/>
                <a:ea typeface="Times New Roman"/>
                <a:cs typeface="Times New Roman"/>
                <a:sym typeface="Times New Roman"/>
              </a:defRPr>
            </a:pPr>
            <a:r>
              <a:rPr lang="uk-UA" dirty="0"/>
              <a:t>а - пренатальної УЗД - гомогенна гіперехогенна маса, зсув серця вправо;</a:t>
            </a:r>
          </a:p>
          <a:p>
            <a:pPr marL="449263" indent="-449263">
              <a:defRPr sz="2000" b="1">
                <a:solidFill>
                  <a:srgbClr val="FFFFFF"/>
                </a:solidFill>
                <a:latin typeface="Times New Roman"/>
                <a:ea typeface="Times New Roman"/>
                <a:cs typeface="Times New Roman"/>
                <a:sym typeface="Times New Roman"/>
              </a:defRPr>
            </a:pPr>
            <a:r>
              <a:rPr lang="uk-UA" dirty="0"/>
              <a:t>б - оглядова Рентгенограма ОГК - затемнення лівої легені, зміщення серця вправо</a:t>
            </a:r>
          </a:p>
        </p:txBody>
      </p:sp>
      <p:pic>
        <p:nvPicPr>
          <p:cNvPr id="10242" name="Picture 2"/>
          <p:cNvPicPr>
            <a:picLocks noChangeAspect="1" noChangeArrowheads="1"/>
          </p:cNvPicPr>
          <p:nvPr/>
        </p:nvPicPr>
        <p:blipFill>
          <a:blip r:embed="rId3" cstate="print"/>
          <a:srcRect/>
          <a:stretch>
            <a:fillRect/>
          </a:stretch>
        </p:blipFill>
        <p:spPr bwMode="auto">
          <a:xfrm>
            <a:off x="0" y="260648"/>
            <a:ext cx="3114675" cy="3019425"/>
          </a:xfrm>
          <a:prstGeom prst="rect">
            <a:avLst/>
          </a:prstGeom>
          <a:noFill/>
          <a:ln w="9525">
            <a:noFill/>
            <a:miter lim="800000"/>
            <a:headEnd/>
            <a:tailEnd/>
          </a:ln>
        </p:spPr>
      </p:pic>
      <p:pic>
        <p:nvPicPr>
          <p:cNvPr id="10243" name="Picture 3"/>
          <p:cNvPicPr>
            <a:picLocks noChangeAspect="1" noChangeArrowheads="1"/>
          </p:cNvPicPr>
          <p:nvPr/>
        </p:nvPicPr>
        <p:blipFill>
          <a:blip r:embed="rId4" cstate="print"/>
          <a:srcRect/>
          <a:stretch>
            <a:fillRect/>
          </a:stretch>
        </p:blipFill>
        <p:spPr bwMode="auto">
          <a:xfrm>
            <a:off x="3131840" y="260648"/>
            <a:ext cx="3810000" cy="3409950"/>
          </a:xfrm>
          <a:prstGeom prst="rect">
            <a:avLst/>
          </a:prstGeom>
          <a:noFill/>
          <a:ln w="9525">
            <a:noFill/>
            <a:miter lim="800000"/>
            <a:headEnd/>
            <a:tailEnd/>
          </a:ln>
        </p:spPr>
      </p:pic>
      <p:sp>
        <p:nvSpPr>
          <p:cNvPr id="6" name="Прямоугольник 5"/>
          <p:cNvSpPr/>
          <p:nvPr/>
        </p:nvSpPr>
        <p:spPr>
          <a:xfrm>
            <a:off x="251520" y="6237312"/>
            <a:ext cx="8892480" cy="307777"/>
          </a:xfrm>
          <a:prstGeom prst="rect">
            <a:avLst/>
          </a:prstGeom>
        </p:spPr>
        <p:txBody>
          <a:bodyPr wrap="square">
            <a:spAutoFit/>
          </a:bodyPr>
          <a:lstStyle/>
          <a:p>
            <a:pPr marL="449263" indent="-449263">
              <a:defRPr sz="2000" b="1">
                <a:solidFill>
                  <a:srgbClr val="FFFFFF"/>
                </a:solidFill>
                <a:latin typeface="Times New Roman"/>
                <a:ea typeface="Times New Roman"/>
                <a:cs typeface="Times New Roman"/>
                <a:sym typeface="Times New Roman"/>
              </a:defRPr>
            </a:pPr>
            <a:r>
              <a:rPr lang="en-US" sz="1400" dirty="0"/>
              <a:t>(References: Department of radiology. University hospital HASSAN II- Fes </a:t>
            </a:r>
            <a:r>
              <a:rPr lang="uk-UA" sz="1400" dirty="0"/>
              <a:t>/ MA).</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Заголовок 1"/>
          <p:cNvSpPr txBox="1">
            <a:spLocks noGrp="1"/>
          </p:cNvSpPr>
          <p:nvPr>
            <p:ph type="title"/>
          </p:nvPr>
        </p:nvSpPr>
        <p:spPr>
          <a:xfrm>
            <a:off x="467543" y="620687"/>
            <a:ext cx="8229601" cy="562075"/>
          </a:xfrm>
          <a:prstGeom prst="rect">
            <a:avLst/>
          </a:prstGeom>
        </p:spPr>
        <p:txBody>
          <a:bodyPr>
            <a:noAutofit/>
          </a:bodyPr>
          <a:lstStyle/>
          <a:p>
            <a:pPr defTabSz="384047">
              <a:defRPr sz="1512">
                <a:solidFill>
                  <a:srgbClr val="FFFF00"/>
                </a:solidFill>
                <a:effectLst>
                  <a:outerShdw blurRad="48006" dist="42672" dir="2700000" rotWithShape="0">
                    <a:srgbClr val="000000">
                      <a:alpha val="40000"/>
                    </a:srgbClr>
                  </a:outerShdw>
                </a:effectLst>
              </a:defRPr>
            </a:pPr>
            <a:r>
              <a:rPr sz="4000" dirty="0">
                <a:latin typeface="Times New Roman" pitchFamily="18" charset="0"/>
                <a:cs typeface="Times New Roman" pitchFamily="18" charset="0"/>
              </a:rPr>
              <a:t>БРОНХОЛЕГЕНЕВІ</a:t>
            </a:r>
            <a:r>
              <a:rPr lang="uk-UA" sz="4000" dirty="0">
                <a:latin typeface="Times New Roman" pitchFamily="18" charset="0"/>
                <a:cs typeface="Times New Roman" pitchFamily="18" charset="0"/>
              </a:rPr>
              <a:t>  </a:t>
            </a:r>
            <a:r>
              <a:rPr sz="4000" dirty="0">
                <a:latin typeface="Times New Roman" pitchFamily="18" charset="0"/>
                <a:cs typeface="Times New Roman" pitchFamily="18" charset="0"/>
              </a:rPr>
              <a:t> КІСТИ</a:t>
            </a:r>
            <a:br>
              <a:rPr sz="4000" dirty="0">
                <a:latin typeface="Times New Roman" pitchFamily="18" charset="0"/>
                <a:cs typeface="Times New Roman" pitchFamily="18" charset="0"/>
              </a:rPr>
            </a:br>
            <a:endParaRPr sz="4000" dirty="0">
              <a:latin typeface="Times New Roman" pitchFamily="18" charset="0"/>
              <a:cs typeface="Times New Roman" pitchFamily="18" charset="0"/>
            </a:endParaRPr>
          </a:p>
        </p:txBody>
      </p:sp>
      <p:sp>
        <p:nvSpPr>
          <p:cNvPr id="357" name="Прямоугольник 2"/>
          <p:cNvSpPr txBox="1"/>
          <p:nvPr/>
        </p:nvSpPr>
        <p:spPr>
          <a:xfrm>
            <a:off x="297240" y="1412775"/>
            <a:ext cx="8801040" cy="3046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Бронхолегеневі (дизонтогенетичні) кісти - це повітряні або заповнені рідиною порожнини. Розвиваються на 2-3 місяці внутрішньоутробного розвитку.</a:t>
            </a:r>
          </a:p>
          <a:p>
            <a:pPr indent="269875">
              <a:defRPr sz="2400">
                <a:solidFill>
                  <a:srgbClr val="FFFFFF"/>
                </a:solidFill>
                <a:latin typeface="Times New Roman"/>
                <a:ea typeface="Times New Roman"/>
                <a:cs typeface="Times New Roman"/>
                <a:sym typeface="Times New Roman"/>
              </a:defRPr>
            </a:pPr>
            <a:endParaRPr lang="uk-UA" dirty="0"/>
          </a:p>
          <a:p>
            <a:pPr indent="269875">
              <a:defRPr sz="2400">
                <a:solidFill>
                  <a:srgbClr val="FFFFFF"/>
                </a:solidFill>
                <a:latin typeface="Times New Roman"/>
                <a:ea typeface="Times New Roman"/>
                <a:cs typeface="Times New Roman"/>
                <a:sym typeface="Times New Roman"/>
              </a:defRPr>
            </a:pPr>
            <a:r>
              <a:rPr lang="uk-UA" dirty="0"/>
              <a:t>Розрізняють:</a:t>
            </a:r>
          </a:p>
          <a:p>
            <a:pPr marL="240631" indent="-240631">
              <a:buSzPct val="100000"/>
              <a:buChar char="•"/>
              <a:defRPr sz="2400">
                <a:solidFill>
                  <a:srgbClr val="FFFFFF"/>
                </a:solidFill>
                <a:latin typeface="Times New Roman"/>
                <a:ea typeface="Times New Roman"/>
                <a:cs typeface="Times New Roman"/>
                <a:sym typeface="Times New Roman"/>
              </a:defRPr>
            </a:pPr>
            <a:r>
              <a:rPr lang="uk-UA" b="1" i="1" dirty="0"/>
              <a:t>вроджені кісти</a:t>
            </a:r>
            <a:r>
              <a:rPr lang="uk-UA" dirty="0"/>
              <a:t>:  бронхіальні кісти - розвиваються з бронхіального дерева; Частіше  зустрічаються у дітей.</a:t>
            </a:r>
          </a:p>
          <a:p>
            <a:pPr marL="240631" indent="-240631">
              <a:buSzPct val="100000"/>
              <a:buChar char="•"/>
              <a:defRPr sz="2400">
                <a:solidFill>
                  <a:srgbClr val="FFFFFF"/>
                </a:solidFill>
                <a:latin typeface="Times New Roman"/>
                <a:ea typeface="Times New Roman"/>
                <a:cs typeface="Times New Roman"/>
                <a:sym typeface="Times New Roman"/>
              </a:defRPr>
            </a:pPr>
            <a:r>
              <a:rPr lang="uk-UA" b="1" i="1" dirty="0"/>
              <a:t>набуті кісти. </a:t>
            </a:r>
            <a:r>
              <a:rPr lang="uk-UA" dirty="0"/>
              <a:t>Частіше зустрічаються у дорослих. </a:t>
            </a: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Прямоугольник 1"/>
          <p:cNvSpPr txBox="1"/>
          <p:nvPr/>
        </p:nvSpPr>
        <p:spPr>
          <a:xfrm>
            <a:off x="297239" y="0"/>
            <a:ext cx="8549521"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Вроджені бронхогенні (бронхіальні) кісти можуть бути:</a:t>
            </a:r>
          </a:p>
          <a:p>
            <a:pPr>
              <a:defRPr sz="2400">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односторонні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двосторонні</a:t>
            </a:r>
          </a:p>
          <a:p>
            <a:pPr marL="240631" indent="-240631">
              <a:buSzPct val="100000"/>
              <a:buChar char="•"/>
              <a:defRPr sz="2400">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поодинокі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множинні</a:t>
            </a:r>
          </a:p>
          <a:p>
            <a:pPr marL="240631" indent="-240631">
              <a:buSzPct val="100000"/>
              <a:buChar char="•"/>
              <a:defRPr sz="2400">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однокамерні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багатокамерні</a:t>
            </a:r>
          </a:p>
          <a:p>
            <a:pPr marL="240631" indent="-240631">
              <a:buSzPct val="100000"/>
              <a:buChar char="•"/>
              <a:defRPr sz="2400">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відкриті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закриті</a:t>
            </a:r>
          </a:p>
          <a:p>
            <a:pPr>
              <a:defRPr sz="2400">
                <a:solidFill>
                  <a:srgbClr val="FFFFFF"/>
                </a:solidFill>
                <a:latin typeface="Times New Roman"/>
                <a:ea typeface="Times New Roman"/>
                <a:cs typeface="Times New Roman"/>
                <a:sym typeface="Times New Roman"/>
              </a:defRPr>
            </a:pPr>
            <a:endParaRPr lang="uk-UA" dirty="0"/>
          </a:p>
          <a:p>
            <a:pPr indent="269875" algn="just">
              <a:defRPr sz="2400">
                <a:solidFill>
                  <a:srgbClr val="FFFFFF"/>
                </a:solidFill>
                <a:latin typeface="Times New Roman"/>
                <a:ea typeface="Times New Roman"/>
                <a:cs typeface="Times New Roman"/>
                <a:sym typeface="Times New Roman"/>
              </a:defRPr>
            </a:pPr>
            <a:r>
              <a:rPr lang="uk-UA" dirty="0"/>
              <a:t>Вони можуть локалізуватися як в середині легені, так і в середостінні, параезофагеально і т.д.</a:t>
            </a:r>
          </a:p>
          <a:p>
            <a:pPr indent="269875" algn="just">
              <a:defRPr sz="2400">
                <a:solidFill>
                  <a:srgbClr val="FFFFFF"/>
                </a:solidFill>
                <a:latin typeface="Times New Roman"/>
                <a:ea typeface="Times New Roman"/>
                <a:cs typeface="Times New Roman"/>
                <a:sym typeface="Times New Roman"/>
              </a:defRPr>
            </a:pPr>
            <a:r>
              <a:rPr lang="uk-UA" dirty="0"/>
              <a:t>Найчастіше (2/3 випадках) розташовуються у верхній частці лівої легені, рідше в інших частинах.</a:t>
            </a: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Прямоугольник 1"/>
          <p:cNvSpPr txBox="1"/>
          <p:nvPr/>
        </p:nvSpPr>
        <p:spPr>
          <a:xfrm>
            <a:off x="369247" y="260647"/>
            <a:ext cx="8477513"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Від справжніх бронхогенних кіст легені слід відрізняти набутий патологічний стан - </a:t>
            </a:r>
            <a:r>
              <a:rPr lang="uk-UA" b="1" dirty="0"/>
              <a:t>кістоподібні порожнини</a:t>
            </a:r>
            <a:r>
              <a:rPr lang="uk-UA" dirty="0"/>
              <a:t>. Кістоподібні  порожнини можуть бути великими емфізематозними буллами, що не мають вираженої стінки і епітеліального вистилання, ретенційних кіст, пов'язаними з закупоркою бронха і розтягуванням його дистального відділу слизових секретом, а також епітелізованими порожнинами, зумовленими попередньої інфекційної деструкцією легеневої тканини або ж залишилися після спонтанного відторгнення ехінококового міхура.</a:t>
            </a:r>
          </a:p>
          <a:p>
            <a:pPr indent="269875" algn="just">
              <a:defRPr sz="2400">
                <a:solidFill>
                  <a:srgbClr val="FFFFFF"/>
                </a:solidFill>
                <a:latin typeface="Times New Roman"/>
                <a:ea typeface="Times New Roman"/>
                <a:cs typeface="Times New Roman"/>
                <a:sym typeface="Times New Roman"/>
              </a:defRPr>
            </a:pPr>
            <a:r>
              <a:rPr lang="uk-UA" dirty="0"/>
              <a:t>Хворі з бронхогенних кістами складають 4-6% відносно всіх хворих з гнійними захворюваннями легенів.</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 name="Picture 2" descr="Picture 2"/>
          <p:cNvPicPr>
            <a:picLocks noChangeAspect="1"/>
          </p:cNvPicPr>
          <p:nvPr/>
        </p:nvPicPr>
        <p:blipFill>
          <a:blip r:embed="rId2" cstate="print"/>
          <a:stretch>
            <a:fillRect/>
          </a:stretch>
        </p:blipFill>
        <p:spPr>
          <a:xfrm>
            <a:off x="1259632" y="980728"/>
            <a:ext cx="5832648" cy="5394703"/>
          </a:xfrm>
          <a:prstGeom prst="rect">
            <a:avLst/>
          </a:prstGeom>
          <a:ln w="12700">
            <a:miter lim="400000"/>
          </a:ln>
        </p:spPr>
      </p:pic>
      <p:sp>
        <p:nvSpPr>
          <p:cNvPr id="364" name="Прямоугольник 2"/>
          <p:cNvSpPr txBox="1"/>
          <p:nvPr/>
        </p:nvSpPr>
        <p:spPr>
          <a:xfrm>
            <a:off x="1953423" y="-1"/>
            <a:ext cx="6605305" cy="1030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t>Схема частих локализацій кіст легень</a:t>
            </a:r>
          </a:p>
          <a:p>
            <a:pPr algn="ctr">
              <a:defRPr>
                <a:solidFill>
                  <a:srgbClr val="FFFFFF"/>
                </a:solidFill>
                <a:latin typeface="Times New Roman"/>
                <a:ea typeface="Times New Roman"/>
                <a:cs typeface="Times New Roman"/>
                <a:sym typeface="Times New Roman"/>
              </a:defRPr>
            </a:pPr>
            <a:r>
              <a:t>(LuckS. R. etal., 1986).</a:t>
            </a:r>
          </a:p>
          <a:p>
            <a:pPr>
              <a:defRPr sz="2400" b="1">
                <a:solidFill>
                  <a:srgbClr val="FFFFFF"/>
                </a:solidFill>
                <a:latin typeface="Times New Roman"/>
                <a:ea typeface="Times New Roman"/>
                <a:cs typeface="Times New Roman"/>
                <a:sym typeface="Times New Roman"/>
              </a:defRPr>
            </a:pPr>
            <a:r>
              <a:t> </a:t>
            </a:r>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Прямоугольник 1"/>
          <p:cNvSpPr txBox="1"/>
          <p:nvPr/>
        </p:nvSpPr>
        <p:spPr>
          <a:xfrm>
            <a:off x="179512" y="0"/>
            <a:ext cx="8784976" cy="74789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indent="269875" algn="just">
              <a:defRPr sz="2400" b="1">
                <a:solidFill>
                  <a:srgbClr val="FFFFFF"/>
                </a:solidFill>
                <a:latin typeface="Times New Roman"/>
                <a:ea typeface="Times New Roman"/>
                <a:cs typeface="Times New Roman"/>
                <a:sym typeface="Times New Roman"/>
              </a:defRPr>
            </a:pPr>
            <a:r>
              <a:rPr lang="uk-UA" dirty="0"/>
              <a:t>Морфологія: </a:t>
            </a:r>
            <a:r>
              <a:rPr lang="uk-UA" b="0" dirty="0"/>
              <a:t>Стінка бронхогенної кісти являє собою тонкий шар сполучної тканини, що складається переважно з еластичних волокон, що мають нерівномірну товщину. Хрящі та інші елементи нормальної бронхіальної стінки в ній відсутні. Епітеліальне вистилання може складатися з циліндричних, кубічних або плоских клітин, розташованих в кілька рядів, келихоподібних клітин, циліндричного вистилання. </a:t>
            </a:r>
          </a:p>
          <a:p>
            <a:pPr indent="269875" algn="just">
              <a:defRPr sz="2400" b="1">
                <a:solidFill>
                  <a:srgbClr val="FFFFFF"/>
                </a:solidFill>
                <a:latin typeface="Times New Roman"/>
                <a:ea typeface="Times New Roman"/>
                <a:cs typeface="Times New Roman"/>
                <a:sym typeface="Times New Roman"/>
              </a:defRPr>
            </a:pPr>
            <a:r>
              <a:rPr lang="uk-UA" b="0" dirty="0"/>
              <a:t>У частини хворих кіста первинно сполучається з нормальним бронхіальним деревом вузьким і тонкостінним аномально розвиненим бронхом. Сполучення між кістою і бронхіальним деревом може виникати вдруге в результаті інфекційного прориву її вмісту через стінку прилеглого бронха. У разі спорожнення кісти вона заповнюється повітрям (</a:t>
            </a:r>
            <a:r>
              <a:rPr lang="uk-UA" b="1" i="1" dirty="0"/>
              <a:t>пневматоцеле</a:t>
            </a:r>
            <a:r>
              <a:rPr lang="uk-UA" b="0" dirty="0"/>
              <a:t>). У місці сполучення порожнини кісти з повітроносними шляхами може формуватися клапанний механізм, який може зумовити гостре або поступове вздуття кісти з компресією навколишньої легеневої тканини і зміщенням середостіння в протилежну сторону </a:t>
            </a:r>
            <a:r>
              <a:rPr lang="uk-UA" dirty="0"/>
              <a:t>(</a:t>
            </a:r>
            <a:r>
              <a:rPr lang="uk-UA" i="1" dirty="0"/>
              <a:t>напружена кіста</a:t>
            </a:r>
            <a:r>
              <a:rPr lang="uk-UA" dirty="0"/>
              <a:t>).</a:t>
            </a:r>
          </a:p>
          <a:p>
            <a:pPr indent="269875" algn="just">
              <a:defRPr sz="2400" b="1">
                <a:solidFill>
                  <a:srgbClr val="FFFFFF"/>
                </a:solidFill>
                <a:latin typeface="Times New Roman"/>
                <a:ea typeface="Times New Roman"/>
                <a:cs typeface="Times New Roman"/>
                <a:sym typeface="Times New Roman"/>
              </a:defRPr>
            </a:pPr>
            <a:endParaRPr lang="uk-UA" b="0" dirty="0"/>
          </a:p>
          <a:p>
            <a:pPr indent="269875" algn="just">
              <a:defRPr sz="2400" b="1">
                <a:solidFill>
                  <a:srgbClr val="FFFFFF"/>
                </a:solidFill>
                <a:latin typeface="Times New Roman"/>
                <a:ea typeface="Times New Roman"/>
                <a:cs typeface="Times New Roman"/>
                <a:sym typeface="Times New Roman"/>
              </a:defRPr>
            </a:pPr>
            <a:r>
              <a:rPr lang="uk-UA" dirty="0"/>
              <a:t>а</a:t>
            </a:r>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Прямоугольник 1"/>
          <p:cNvSpPr txBox="1"/>
          <p:nvPr/>
        </p:nvSpPr>
        <p:spPr>
          <a:xfrm>
            <a:off x="297239" y="260647"/>
            <a:ext cx="8549521"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dirty="0"/>
              <a:t>Перші клінічні прояви вроджених бронхогенних кіст можуть бути в будь-якому віці і залежать від розвитку ускладнень.</a:t>
            </a:r>
          </a:p>
          <a:p>
            <a:pPr indent="269875" algn="just">
              <a:defRPr sz="2400">
                <a:solidFill>
                  <a:srgbClr val="FFFFFF"/>
                </a:solidFill>
                <a:latin typeface="Times New Roman"/>
                <a:ea typeface="Times New Roman"/>
                <a:cs typeface="Times New Roman"/>
                <a:sym typeface="Times New Roman"/>
              </a:defRPr>
            </a:pPr>
            <a:r>
              <a:rPr lang="uk-UA" dirty="0"/>
              <a:t>Рідко може відбуватися прорив повітряної кісти в плевральну порожнину з розвитком спонтанного пневмотораксу.</a:t>
            </a:r>
          </a:p>
          <a:p>
            <a:pPr indent="269875" algn="just">
              <a:defRPr sz="2400">
                <a:solidFill>
                  <a:srgbClr val="FFFFFF"/>
                </a:solidFill>
                <a:latin typeface="Times New Roman"/>
                <a:ea typeface="Times New Roman"/>
                <a:cs typeface="Times New Roman"/>
                <a:sym typeface="Times New Roman"/>
              </a:defRPr>
            </a:pPr>
            <a:r>
              <a:rPr lang="uk-UA" dirty="0"/>
              <a:t>Клінічні прояви солітарних бронхогенних кіст легені мізерні. Аномалія протікає безсимптомно (до появи ускладнень). Виявляється випадково при перевірочних рентгенологічних дослідженнях. Рідко при великих неускладнених кістах хворі скаржаться на тяжкість у відповідній половині грудей, сухий кашель, помірну задишку і часті простудні захворювання.</a:t>
            </a:r>
          </a:p>
          <a:p>
            <a:pPr indent="269875" algn="just">
              <a:defRPr sz="2400">
                <a:solidFill>
                  <a:srgbClr val="FFFFFF"/>
                </a:solidFill>
                <a:latin typeface="Times New Roman"/>
                <a:ea typeface="Times New Roman"/>
                <a:cs typeface="Times New Roman"/>
                <a:sym typeface="Times New Roman"/>
              </a:defRPr>
            </a:pPr>
            <a:r>
              <a:rPr lang="uk-UA" dirty="0"/>
              <a:t>Об'єктивно може бути деформація грудної клітки (при великих кістах), сколіоз грудного відділу хребта, симптоми «годинникових скелець», «барабанних паличок» за рахунок розвитку серцево-судинної недостатності.</a:t>
            </a:r>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Прямоугольник 1"/>
          <p:cNvSpPr txBox="1"/>
          <p:nvPr/>
        </p:nvSpPr>
        <p:spPr>
          <a:xfrm>
            <a:off x="395536" y="260648"/>
            <a:ext cx="8405505" cy="5632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b="1" dirty="0"/>
              <a:t>Фізикальна симптоматика</a:t>
            </a:r>
            <a:r>
              <a:rPr lang="uk-UA" dirty="0"/>
              <a:t> неускладненої бронхогенних кіст не дуже великих розмірів зазвичай мало виражена. Рідко в області прилягання заповненої слизом кісти до поверхні легені вдається виявити невелике притуплення і ослаблення дихання, а після спорожнення кісти (пневматоцеле) - тимпаніт.</a:t>
            </a:r>
          </a:p>
          <a:p>
            <a:pPr indent="269875" algn="just">
              <a:defRPr sz="2400">
                <a:solidFill>
                  <a:srgbClr val="FFFFFF"/>
                </a:solidFill>
                <a:latin typeface="Times New Roman"/>
                <a:ea typeface="Times New Roman"/>
                <a:cs typeface="Times New Roman"/>
                <a:sym typeface="Times New Roman"/>
              </a:defRPr>
            </a:pPr>
            <a:r>
              <a:rPr lang="uk-UA" dirty="0"/>
              <a:t>Після нагноєння бронхогенних кіст вони нагадують абсцес і проявляються кашлем з виділенням гнійного мокротиння, висока температура тіла, біль у грудній клітці. На відміну від абсцесу, при нагноєній кісті відсутня виражена інтоксикація. При напруженій кісті виникають порушення дихання і гемодинаміки. Можливий розрив кісти з розвитком спонтанного пневмотораксу. Рідкісне ускладнення бронхогенних кіст - переродження кісти, розвиток порушення дренажної функції недорозвинених бронхів і супутній запальний процес.</a:t>
            </a:r>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Прямоугольник 1"/>
          <p:cNvSpPr txBox="1"/>
          <p:nvPr/>
        </p:nvSpPr>
        <p:spPr>
          <a:xfrm>
            <a:off x="369247" y="260647"/>
            <a:ext cx="8477513" cy="5221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t>Рентгенологічно бронхогенні кісти проявляються:</a:t>
            </a:r>
          </a:p>
          <a:p>
            <a:pPr>
              <a:defRPr sz="2400">
                <a:solidFill>
                  <a:srgbClr val="FFFFFF"/>
                </a:solidFill>
                <a:latin typeface="Times New Roman"/>
                <a:ea typeface="Times New Roman"/>
                <a:cs typeface="Times New Roman"/>
                <a:sym typeface="Times New Roman"/>
              </a:defRPr>
            </a:pPr>
            <a:endParaRPr/>
          </a:p>
          <a:p>
            <a:pPr>
              <a:defRPr sz="2400">
                <a:solidFill>
                  <a:srgbClr val="FFFFFF"/>
                </a:solidFill>
                <a:latin typeface="Times New Roman"/>
                <a:ea typeface="Times New Roman"/>
                <a:cs typeface="Times New Roman"/>
                <a:sym typeface="Times New Roman"/>
              </a:defRPr>
            </a:pPr>
            <a:r>
              <a:rPr b="1" i="1"/>
              <a:t>Солітарні кісти</a:t>
            </a:r>
            <a:r>
              <a:t>:</a:t>
            </a:r>
          </a:p>
          <a:p>
            <a:pPr marL="240631" indent="-240631">
              <a:buSzPct val="100000"/>
              <a:buChar char="•"/>
              <a:defRPr sz="2400">
                <a:solidFill>
                  <a:srgbClr val="FFFFFF"/>
                </a:solidFill>
                <a:latin typeface="Times New Roman"/>
                <a:ea typeface="Times New Roman"/>
                <a:cs typeface="Times New Roman"/>
                <a:sym typeface="Times New Roman"/>
              </a:defRPr>
            </a:pPr>
            <a:r>
              <a:t>тонкі кільцеподібні порожнини різної величини з рівними, чіткими внутрішніми і зовнішніми контурами.</a:t>
            </a:r>
          </a:p>
          <a:p>
            <a:pPr marL="240631" indent="-240631">
              <a:buSzPct val="100000"/>
              <a:buChar char="•"/>
              <a:defRPr sz="2400">
                <a:solidFill>
                  <a:srgbClr val="FFFFFF"/>
                </a:solidFill>
                <a:latin typeface="Times New Roman"/>
                <a:ea typeface="Times New Roman"/>
                <a:cs typeface="Times New Roman"/>
                <a:sym typeface="Times New Roman"/>
              </a:defRPr>
            </a:pPr>
            <a:r>
              <a:t>іноді змінюються під час дихання (симптом Неменова-Ескудеро);</a:t>
            </a:r>
          </a:p>
          <a:p>
            <a:pPr marL="240631" indent="-240631">
              <a:buSzPct val="100000"/>
              <a:buChar char="•"/>
              <a:defRPr sz="2400">
                <a:solidFill>
                  <a:srgbClr val="FFFFFF"/>
                </a:solidFill>
                <a:latin typeface="Times New Roman"/>
                <a:ea typeface="Times New Roman"/>
                <a:cs typeface="Times New Roman"/>
                <a:sym typeface="Times New Roman"/>
              </a:defRPr>
            </a:pPr>
            <a:r>
              <a:t>перифокальная реакція відсутня;</a:t>
            </a:r>
          </a:p>
          <a:p>
            <a:pPr marL="240631" indent="-240631">
              <a:buSzPct val="100000"/>
              <a:buChar char="•"/>
              <a:defRPr sz="2400">
                <a:solidFill>
                  <a:srgbClr val="FFFFFF"/>
                </a:solidFill>
                <a:latin typeface="Times New Roman"/>
                <a:ea typeface="Times New Roman"/>
                <a:cs typeface="Times New Roman"/>
                <a:sym typeface="Times New Roman"/>
              </a:defRPr>
            </a:pPr>
            <a:r>
              <a:t>характерним є розміщення кіст по ходу розгалужень бронхів.</a:t>
            </a:r>
          </a:p>
          <a:p>
            <a:pPr>
              <a:defRPr sz="2400">
                <a:solidFill>
                  <a:srgbClr val="FFFFFF"/>
                </a:solidFill>
                <a:latin typeface="Times New Roman"/>
                <a:ea typeface="Times New Roman"/>
                <a:cs typeface="Times New Roman"/>
                <a:sym typeface="Times New Roman"/>
              </a:defRPr>
            </a:pPr>
            <a:r>
              <a:t>Іноді ми можемо побачити округле або овальне утворення з горизонтальним рівнем рідини, внутрішній його контур, на відміну від абсцесу, чітко окреслений. Є деформація легеневого малюнка навколо кісти.</a:t>
            </a:r>
          </a:p>
          <a:p>
            <a:pPr>
              <a:defRPr sz="2400">
                <a:solidFill>
                  <a:srgbClr val="FFFFFF"/>
                </a:solidFill>
                <a:latin typeface="Times New Roman"/>
                <a:ea typeface="Times New Roman"/>
                <a:cs typeface="Times New Roman"/>
                <a:sym typeface="Times New Roman"/>
              </a:defRPr>
            </a:pPr>
            <a:r>
              <a:t>При гігантських кістах в грудної клітки виявляється газ без вираженого кільцевидного контуру.</a:t>
            </a:r>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 name="Рисунок 1" descr="Рисунок 1"/>
          <p:cNvPicPr>
            <a:picLocks noChangeAspect="1"/>
          </p:cNvPicPr>
          <p:nvPr/>
        </p:nvPicPr>
        <p:blipFill>
          <a:blip r:embed="rId2" cstate="print"/>
          <a:stretch>
            <a:fillRect/>
          </a:stretch>
        </p:blipFill>
        <p:spPr>
          <a:xfrm>
            <a:off x="755576" y="1196751"/>
            <a:ext cx="7200801" cy="5661249"/>
          </a:xfrm>
          <a:prstGeom prst="rect">
            <a:avLst/>
          </a:prstGeom>
          <a:ln w="12700">
            <a:miter lim="400000"/>
          </a:ln>
        </p:spPr>
      </p:pic>
      <p:sp>
        <p:nvSpPr>
          <p:cNvPr id="379" name="Rectangle 2"/>
          <p:cNvSpPr txBox="1"/>
          <p:nvPr/>
        </p:nvSpPr>
        <p:spPr>
          <a:xfrm>
            <a:off x="369248" y="46568"/>
            <a:ext cx="8729032" cy="11071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2400">
                <a:solidFill>
                  <a:srgbClr val="FFFFFF"/>
                </a:solidFill>
                <a:latin typeface="Times New Roman"/>
                <a:ea typeface="Times New Roman"/>
                <a:cs typeface="Times New Roman"/>
                <a:sym typeface="Times New Roman"/>
              </a:defRPr>
            </a:pPr>
            <a:r>
              <a:t>Новонароджений . 35 днів. ВРНН. Одиночная неускладнена бронхогенна однокамерна повітряна кіста средньої долі правої легені</a:t>
            </a:r>
            <a:r>
              <a:rPr sz="1400">
                <a:latin typeface="Verdana"/>
                <a:ea typeface="Verdana"/>
                <a:cs typeface="Verdana"/>
                <a:sym typeface="Verdana"/>
              </a:rPr>
              <a:t>.</a:t>
            </a:r>
          </a:p>
        </p:txBody>
      </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 name="Рисунок 1" descr="Рисунок 1"/>
          <p:cNvPicPr>
            <a:picLocks noChangeAspect="1"/>
          </p:cNvPicPr>
          <p:nvPr/>
        </p:nvPicPr>
        <p:blipFill>
          <a:blip r:embed="rId2" cstate="print"/>
          <a:stretch>
            <a:fillRect/>
          </a:stretch>
        </p:blipFill>
        <p:spPr>
          <a:xfrm>
            <a:off x="539551" y="1196751"/>
            <a:ext cx="8136906" cy="5328594"/>
          </a:xfrm>
          <a:prstGeom prst="rect">
            <a:avLst/>
          </a:prstGeom>
          <a:ln w="12700">
            <a:miter lim="400000"/>
          </a:ln>
        </p:spPr>
      </p:pic>
      <p:sp>
        <p:nvSpPr>
          <p:cNvPr id="382" name="Прямоугольник 2"/>
          <p:cNvSpPr txBox="1"/>
          <p:nvPr/>
        </p:nvSpPr>
        <p:spPr>
          <a:xfrm>
            <a:off x="657279" y="332656"/>
            <a:ext cx="7901449" cy="6151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Неускладнені множинні бронхогенні повітряні кісти верхньої і середньої частках правої легені.</a:t>
            </a:r>
          </a:p>
        </p:txBody>
      </p:sp>
      <p:cxnSp>
        <p:nvCxnSpPr>
          <p:cNvPr id="5" name="Прямая со стрелкой 4"/>
          <p:cNvCxnSpPr/>
          <p:nvPr/>
        </p:nvCxnSpPr>
        <p:spPr>
          <a:xfrm>
            <a:off x="1979712" y="2420888"/>
            <a:ext cx="576064" cy="72008"/>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7" name="Прямая со стрелкой 6"/>
          <p:cNvCxnSpPr/>
          <p:nvPr/>
        </p:nvCxnSpPr>
        <p:spPr>
          <a:xfrm flipV="1">
            <a:off x="2411760" y="3645024"/>
            <a:ext cx="576064" cy="216024"/>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4" name="Рисунок 1" descr="Рисунок 1"/>
          <p:cNvPicPr>
            <a:picLocks noChangeAspect="1"/>
          </p:cNvPicPr>
          <p:nvPr/>
        </p:nvPicPr>
        <p:blipFill>
          <a:blip r:embed="rId2" cstate="print"/>
          <a:stretch>
            <a:fillRect/>
          </a:stretch>
        </p:blipFill>
        <p:spPr>
          <a:xfrm>
            <a:off x="395536" y="1196751"/>
            <a:ext cx="7632849" cy="5112570"/>
          </a:xfrm>
          <a:prstGeom prst="rect">
            <a:avLst/>
          </a:prstGeom>
          <a:ln w="12700">
            <a:miter lim="400000"/>
          </a:ln>
        </p:spPr>
      </p:pic>
      <p:sp>
        <p:nvSpPr>
          <p:cNvPr id="385" name="Прямоугольник 2"/>
          <p:cNvSpPr txBox="1"/>
          <p:nvPr/>
        </p:nvSpPr>
        <p:spPr>
          <a:xfrm>
            <a:off x="1377360" y="260647"/>
            <a:ext cx="4484896"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Бронхогенні кісти правої легені</a:t>
            </a:r>
          </a:p>
        </p:txBody>
      </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Прямоугольник 1"/>
          <p:cNvSpPr txBox="1"/>
          <p:nvPr/>
        </p:nvSpPr>
        <p:spPr>
          <a:xfrm>
            <a:off x="45720" y="6237311"/>
            <a:ext cx="8801040" cy="5427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В.К. Литовка, И.П. Журило, С.В. Весёлый, Г.А. Сопов, К.В. Латышов, П.А. Лепихов. Бронхогенные кисты у детей. </a:t>
            </a:r>
            <a:r>
              <a:rPr cap="all"/>
              <a:t>УКРАИНСКИЙ ЖУРНАЛ ХИРУРГИИ 2 (17) 2012</a:t>
            </a:r>
          </a:p>
        </p:txBody>
      </p:sp>
      <p:pic>
        <p:nvPicPr>
          <p:cNvPr id="388" name="Picture 3" descr="Picture 3"/>
          <p:cNvPicPr>
            <a:picLocks noChangeAspect="1"/>
          </p:cNvPicPr>
          <p:nvPr/>
        </p:nvPicPr>
        <p:blipFill>
          <a:blip r:embed="rId2" cstate="print"/>
          <a:stretch>
            <a:fillRect/>
          </a:stretch>
        </p:blipFill>
        <p:spPr>
          <a:xfrm>
            <a:off x="395536" y="1124744"/>
            <a:ext cx="3238501" cy="4343401"/>
          </a:xfrm>
          <a:prstGeom prst="rect">
            <a:avLst/>
          </a:prstGeom>
          <a:ln w="12700">
            <a:miter lim="400000"/>
          </a:ln>
        </p:spPr>
      </p:pic>
      <p:pic>
        <p:nvPicPr>
          <p:cNvPr id="389" name="Picture 4" descr="Picture 4"/>
          <p:cNvPicPr>
            <a:picLocks noChangeAspect="1"/>
          </p:cNvPicPr>
          <p:nvPr/>
        </p:nvPicPr>
        <p:blipFill>
          <a:blip r:embed="rId3" cstate="print"/>
          <a:stretch>
            <a:fillRect/>
          </a:stretch>
        </p:blipFill>
        <p:spPr>
          <a:xfrm>
            <a:off x="3707903" y="1124744"/>
            <a:ext cx="4872542" cy="4176465"/>
          </a:xfrm>
          <a:prstGeom prst="rect">
            <a:avLst/>
          </a:prstGeom>
          <a:ln w="12700">
            <a:miter lim="400000"/>
          </a:ln>
        </p:spPr>
      </p:pic>
      <p:sp>
        <p:nvSpPr>
          <p:cNvPr id="390" name="Прямоугольник 5"/>
          <p:cNvSpPr txBox="1"/>
          <p:nvPr/>
        </p:nvSpPr>
        <p:spPr>
          <a:xfrm>
            <a:off x="873303" y="-1"/>
            <a:ext cx="7613417"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a:solidFill>
                  <a:srgbClr val="FFFFFF"/>
                </a:solidFill>
                <a:latin typeface="Times New Roman"/>
                <a:ea typeface="Times New Roman"/>
                <a:cs typeface="Times New Roman"/>
                <a:sym typeface="Times New Roman"/>
              </a:defRPr>
            </a:lvl1pPr>
          </a:lstStyle>
          <a:p>
            <a:r>
              <a:t>Бронхогенні кісти </a:t>
            </a:r>
          </a:p>
        </p:txBody>
      </p:sp>
      <p:cxnSp>
        <p:nvCxnSpPr>
          <p:cNvPr id="7" name="Прямая со стрелкой 6"/>
          <p:cNvCxnSpPr/>
          <p:nvPr/>
        </p:nvCxnSpPr>
        <p:spPr>
          <a:xfrm flipV="1">
            <a:off x="827584" y="2924944"/>
            <a:ext cx="576064" cy="144016"/>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Прямоугольник 1"/>
          <p:cNvSpPr txBox="1"/>
          <p:nvPr/>
        </p:nvSpPr>
        <p:spPr>
          <a:xfrm>
            <a:off x="657279" y="404663"/>
            <a:ext cx="8189481" cy="54938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900" b="1">
                <a:solidFill>
                  <a:srgbClr val="FFFFFF"/>
                </a:solidFill>
                <a:latin typeface="Times New Roman"/>
                <a:ea typeface="Times New Roman"/>
                <a:cs typeface="Times New Roman"/>
                <a:sym typeface="Times New Roman"/>
              </a:defRPr>
            </a:pPr>
            <a:r>
              <a:rPr lang="uk-UA" dirty="0"/>
              <a:t>Гостре здуття </a:t>
            </a:r>
            <a:r>
              <a:rPr lang="uk-UA" dirty="0" err="1"/>
              <a:t>бронхогеннї</a:t>
            </a:r>
            <a:r>
              <a:rPr lang="uk-UA" dirty="0"/>
              <a:t> кісти</a:t>
            </a:r>
          </a:p>
          <a:p>
            <a:pPr algn="just">
              <a:defRPr sz="2300">
                <a:solidFill>
                  <a:srgbClr val="FFFFFF"/>
                </a:solidFill>
                <a:latin typeface="Times New Roman"/>
                <a:ea typeface="Times New Roman"/>
                <a:cs typeface="Times New Roman"/>
                <a:sym typeface="Times New Roman"/>
              </a:defRPr>
            </a:pPr>
            <a:r>
              <a:rPr lang="uk-UA" dirty="0"/>
              <a:t>Виникає часто в ранньому віці, в перші місяці життя.</a:t>
            </a:r>
          </a:p>
          <a:p>
            <a:pPr algn="just">
              <a:defRPr sz="2300">
                <a:solidFill>
                  <a:srgbClr val="FFFFFF"/>
                </a:solidFill>
                <a:latin typeface="Times New Roman"/>
                <a:ea typeface="Times New Roman"/>
                <a:cs typeface="Times New Roman"/>
                <a:sym typeface="Times New Roman"/>
              </a:defRPr>
            </a:pPr>
            <a:r>
              <a:rPr lang="uk-UA" i="1" dirty="0"/>
              <a:t>Прояви</a:t>
            </a:r>
            <a:r>
              <a:rPr lang="uk-UA" dirty="0"/>
              <a:t>:</a:t>
            </a:r>
          </a:p>
          <a:p>
            <a:pPr marL="230605" indent="-230605" algn="just">
              <a:buSzPct val="100000"/>
              <a:buChar char="•"/>
              <a:defRPr sz="2300">
                <a:solidFill>
                  <a:srgbClr val="FFFFFF"/>
                </a:solidFill>
                <a:latin typeface="Times New Roman"/>
                <a:ea typeface="Times New Roman"/>
                <a:cs typeface="Times New Roman"/>
                <a:sym typeface="Times New Roman"/>
              </a:defRPr>
            </a:pPr>
            <a:r>
              <a:rPr lang="uk-UA" dirty="0"/>
              <a:t>Різка задишка;</a:t>
            </a:r>
          </a:p>
          <a:p>
            <a:pPr marL="230605" indent="-230605" algn="just">
              <a:buSzPct val="100000"/>
              <a:buChar char="•"/>
              <a:defRPr sz="2300">
                <a:solidFill>
                  <a:srgbClr val="FFFFFF"/>
                </a:solidFill>
                <a:latin typeface="Times New Roman"/>
                <a:ea typeface="Times New Roman"/>
                <a:cs typeface="Times New Roman"/>
                <a:sym typeface="Times New Roman"/>
              </a:defRPr>
            </a:pPr>
            <a:r>
              <a:rPr lang="uk-UA" dirty="0"/>
              <a:t>ціаноз;</a:t>
            </a:r>
          </a:p>
          <a:p>
            <a:pPr marL="230605" indent="-230605" algn="just">
              <a:buSzPct val="100000"/>
              <a:buChar char="•"/>
              <a:defRPr sz="2300">
                <a:solidFill>
                  <a:srgbClr val="FFFFFF"/>
                </a:solidFill>
                <a:latin typeface="Times New Roman"/>
                <a:ea typeface="Times New Roman"/>
                <a:cs typeface="Times New Roman"/>
                <a:sym typeface="Times New Roman"/>
              </a:defRPr>
            </a:pPr>
            <a:r>
              <a:rPr lang="uk-UA" dirty="0"/>
              <a:t>занепокоєння;</a:t>
            </a:r>
          </a:p>
          <a:p>
            <a:pPr algn="just">
              <a:defRPr sz="2300">
                <a:solidFill>
                  <a:srgbClr val="FFFFFF"/>
                </a:solidFill>
                <a:latin typeface="Times New Roman"/>
                <a:ea typeface="Times New Roman"/>
                <a:cs typeface="Times New Roman"/>
                <a:sym typeface="Times New Roman"/>
              </a:defRPr>
            </a:pPr>
            <a:r>
              <a:rPr lang="uk-UA" dirty="0"/>
              <a:t>Картина нагадує гостре здуття частки при вродженій емфіземі.</a:t>
            </a:r>
          </a:p>
          <a:p>
            <a:pPr algn="just">
              <a:defRPr sz="2300">
                <a:solidFill>
                  <a:srgbClr val="FFFFFF"/>
                </a:solidFill>
                <a:latin typeface="Times New Roman"/>
                <a:ea typeface="Times New Roman"/>
                <a:cs typeface="Times New Roman"/>
                <a:sym typeface="Times New Roman"/>
              </a:defRPr>
            </a:pPr>
            <a:r>
              <a:rPr lang="uk-UA" dirty="0"/>
              <a:t>Уражена половина грудної клітки збільшується в об'ємі, її дихальні екскурсії зменшуються.</a:t>
            </a:r>
          </a:p>
          <a:p>
            <a:pPr algn="just">
              <a:defRPr sz="2300">
                <a:solidFill>
                  <a:srgbClr val="FFFFFF"/>
                </a:solidFill>
                <a:latin typeface="Times New Roman"/>
                <a:ea typeface="Times New Roman"/>
                <a:cs typeface="Times New Roman"/>
                <a:sym typeface="Times New Roman"/>
              </a:defRPr>
            </a:pPr>
            <a:r>
              <a:rPr lang="uk-UA" i="1" dirty="0"/>
              <a:t>Перкуторно</a:t>
            </a:r>
            <a:r>
              <a:rPr lang="uk-UA" dirty="0"/>
              <a:t>: </a:t>
            </a:r>
            <a:r>
              <a:rPr lang="uk-UA" dirty="0" err="1"/>
              <a:t>тимпанит</a:t>
            </a:r>
            <a:r>
              <a:rPr lang="uk-UA" dirty="0"/>
              <a:t>, зміщення середостіння в протилежну сторону.</a:t>
            </a:r>
          </a:p>
          <a:p>
            <a:pPr algn="just">
              <a:defRPr sz="2300">
                <a:solidFill>
                  <a:srgbClr val="FFFFFF"/>
                </a:solidFill>
                <a:latin typeface="Times New Roman"/>
                <a:ea typeface="Times New Roman"/>
                <a:cs typeface="Times New Roman"/>
                <a:sym typeface="Times New Roman"/>
              </a:defRPr>
            </a:pPr>
            <a:r>
              <a:rPr lang="uk-UA" i="1" dirty="0"/>
              <a:t>Рентгенологічно</a:t>
            </a:r>
            <a:r>
              <a:rPr lang="uk-UA" dirty="0"/>
              <a:t>: емфізема, легеневий малюнок на стороні поразки відсутня через роздуту кісту. Поле здорової легені звужене. </a:t>
            </a:r>
            <a:r>
              <a:rPr lang="uk-UA" dirty="0" err="1"/>
              <a:t>Рентгенкартіна</a:t>
            </a:r>
            <a:r>
              <a:rPr lang="uk-UA" dirty="0"/>
              <a:t> схожа на картину напруженого </a:t>
            </a:r>
            <a:r>
              <a:rPr lang="uk-UA" dirty="0" err="1"/>
              <a:t>пневматораксу</a:t>
            </a:r>
            <a:endParaRPr lang="uk-UA" dirty="0"/>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 name="Picture 3" descr="Picture 3"/>
          <p:cNvPicPr>
            <a:picLocks noChangeAspect="1"/>
          </p:cNvPicPr>
          <p:nvPr/>
        </p:nvPicPr>
        <p:blipFill>
          <a:blip r:embed="rId2" cstate="print"/>
          <a:stretch>
            <a:fillRect/>
          </a:stretch>
        </p:blipFill>
        <p:spPr>
          <a:xfrm>
            <a:off x="0" y="692696"/>
            <a:ext cx="4536503" cy="4531619"/>
          </a:xfrm>
          <a:prstGeom prst="rect">
            <a:avLst/>
          </a:prstGeom>
          <a:ln w="12700">
            <a:miter lim="400000"/>
          </a:ln>
        </p:spPr>
      </p:pic>
      <p:pic>
        <p:nvPicPr>
          <p:cNvPr id="393" name="Picture 4" descr="Picture 4"/>
          <p:cNvPicPr>
            <a:picLocks noChangeAspect="1"/>
          </p:cNvPicPr>
          <p:nvPr/>
        </p:nvPicPr>
        <p:blipFill>
          <a:blip r:embed="rId3" cstate="print"/>
          <a:stretch>
            <a:fillRect/>
          </a:stretch>
        </p:blipFill>
        <p:spPr>
          <a:xfrm>
            <a:off x="4687675" y="764704"/>
            <a:ext cx="4456325" cy="4464497"/>
          </a:xfrm>
          <a:prstGeom prst="rect">
            <a:avLst/>
          </a:prstGeom>
          <a:ln w="12700">
            <a:miter lim="400000"/>
          </a:ln>
        </p:spPr>
      </p:pic>
      <p:sp>
        <p:nvSpPr>
          <p:cNvPr id="394" name="Прямоугольник 4"/>
          <p:cNvSpPr txBox="1"/>
          <p:nvPr/>
        </p:nvSpPr>
        <p:spPr>
          <a:xfrm>
            <a:off x="45719" y="5157192"/>
            <a:ext cx="9052561" cy="1200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rPr lang="uk-UA" dirty="0"/>
              <a:t>Збіднення і деформація легеневого малюнка, визначається кільцеподібна тінь на рівні передніх відрізків 1-5-го ребер (відзначена стрілками). Зліва відзначалися виражене посилення і збагачення легеневого малюнка, прозорість знижена. Справа легеня піджата, судинний малюнок згущений, прозорість знижена</a:t>
            </a:r>
            <a:r>
              <a:rPr dirty="0"/>
              <a:t>.</a:t>
            </a:r>
          </a:p>
        </p:txBody>
      </p:sp>
      <p:sp>
        <p:nvSpPr>
          <p:cNvPr id="395" name="Прямоугольник 5"/>
          <p:cNvSpPr txBox="1"/>
          <p:nvPr/>
        </p:nvSpPr>
        <p:spPr>
          <a:xfrm>
            <a:off x="45719" y="6427113"/>
            <a:ext cx="9052561"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
                <a:solidFill>
                  <a:srgbClr val="FFFFFF"/>
                </a:solidFill>
                <a:latin typeface="Times New Roman"/>
                <a:ea typeface="Times New Roman"/>
                <a:cs typeface="Times New Roman"/>
                <a:sym typeface="Times New Roman"/>
              </a:defRPr>
            </a:lvl1pPr>
          </a:lstStyle>
          <a:p>
            <a:r>
              <a:rPr lang="ru-RU" dirty="0"/>
              <a:t>Т.А. </a:t>
            </a:r>
            <a:r>
              <a:rPr lang="ru-RU" dirty="0" err="1"/>
              <a:t>Крючкова</a:t>
            </a:r>
            <a:r>
              <a:rPr lang="ru-RU" dirty="0"/>
              <a:t>. Киста правого легкого у ребенка с поражением центральной нервной системы: клинический случай. Вопросы современной педиатрии. 2019. Том  18. № 6. стр.  462-469</a:t>
            </a:r>
          </a:p>
        </p:txBody>
      </p:sp>
      <p:sp>
        <p:nvSpPr>
          <p:cNvPr id="7" name="Прямоугольник 6"/>
          <p:cNvSpPr/>
          <p:nvPr/>
        </p:nvSpPr>
        <p:spPr>
          <a:xfrm>
            <a:off x="2411760" y="0"/>
            <a:ext cx="4515980" cy="523220"/>
          </a:xfrm>
          <a:prstGeom prst="rect">
            <a:avLst/>
          </a:prstGeom>
        </p:spPr>
        <p:txBody>
          <a:bodyPr wrap="none">
            <a:spAutoFit/>
          </a:bodyPr>
          <a:lstStyle/>
          <a:p>
            <a:r>
              <a:rPr lang="uk-UA" sz="2800" b="1" dirty="0">
                <a:solidFill>
                  <a:schemeClr val="bg1"/>
                </a:solidFill>
                <a:latin typeface="Times New Roman" pitchFamily="18" charset="0"/>
                <a:cs typeface="Times New Roman" pitchFamily="18" charset="0"/>
              </a:rPr>
              <a:t>Велика кіста правої легені</a:t>
            </a:r>
          </a:p>
        </p:txBody>
      </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 name="Рисунок 1" descr="Рисунок 1"/>
          <p:cNvPicPr>
            <a:picLocks noChangeAspect="1"/>
          </p:cNvPicPr>
          <p:nvPr/>
        </p:nvPicPr>
        <p:blipFill>
          <a:blip r:embed="rId2" cstate="print"/>
          <a:stretch>
            <a:fillRect/>
          </a:stretch>
        </p:blipFill>
        <p:spPr>
          <a:xfrm>
            <a:off x="467543" y="980728"/>
            <a:ext cx="8424938" cy="4608513"/>
          </a:xfrm>
          <a:prstGeom prst="rect">
            <a:avLst/>
          </a:prstGeom>
          <a:ln w="12700">
            <a:miter lim="400000"/>
          </a:ln>
        </p:spPr>
      </p:pic>
      <p:sp>
        <p:nvSpPr>
          <p:cNvPr id="398" name="Прямоугольник 2"/>
          <p:cNvSpPr txBox="1"/>
          <p:nvPr/>
        </p:nvSpPr>
        <p:spPr>
          <a:xfrm>
            <a:off x="3249568" y="188639"/>
            <a:ext cx="3212118"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r>
              <a:t>Бронхогенна кіста правої легені</a:t>
            </a:r>
          </a:p>
        </p:txBody>
      </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 name="Рисунок 1" descr="Рисунок 1"/>
          <p:cNvPicPr>
            <a:picLocks noChangeAspect="1"/>
          </p:cNvPicPr>
          <p:nvPr/>
        </p:nvPicPr>
        <p:blipFill>
          <a:blip r:embed="rId3" cstate="print"/>
          <a:stretch>
            <a:fillRect/>
          </a:stretch>
        </p:blipFill>
        <p:spPr>
          <a:xfrm>
            <a:off x="467543" y="620687"/>
            <a:ext cx="4439799" cy="3941043"/>
          </a:xfrm>
          <a:prstGeom prst="rect">
            <a:avLst/>
          </a:prstGeom>
          <a:ln w="12700">
            <a:miter lim="400000"/>
          </a:ln>
        </p:spPr>
      </p:pic>
      <p:sp>
        <p:nvSpPr>
          <p:cNvPr id="401" name="Прямоугольник 2"/>
          <p:cNvSpPr txBox="1"/>
          <p:nvPr/>
        </p:nvSpPr>
        <p:spPr>
          <a:xfrm>
            <a:off x="5076056" y="404663"/>
            <a:ext cx="4067944" cy="23698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a:solidFill>
                  <a:srgbClr val="FFFFFF"/>
                </a:solidFill>
                <a:latin typeface="Times New Roman"/>
                <a:ea typeface="Times New Roman"/>
                <a:cs typeface="Times New Roman"/>
                <a:sym typeface="Times New Roman"/>
              </a:defRPr>
            </a:pPr>
            <a:r>
              <a:rPr lang="uk-UA" dirty="0"/>
              <a:t>Ускладнення  бронхогенних кіст:</a:t>
            </a:r>
          </a:p>
          <a:p>
            <a:pPr algn="ctr">
              <a:defRPr>
                <a:solidFill>
                  <a:srgbClr val="FFFFFF"/>
                </a:solidFill>
                <a:latin typeface="Times New Roman"/>
                <a:ea typeface="Times New Roman"/>
                <a:cs typeface="Times New Roman"/>
                <a:sym typeface="Times New Roman"/>
              </a:defRPr>
            </a:pPr>
            <a:endParaRPr lang="uk-UA" dirty="0"/>
          </a:p>
          <a:p>
            <a:r>
              <a:rPr lang="uk-UA" sz="2800" dirty="0">
                <a:solidFill>
                  <a:schemeClr val="bg1"/>
                </a:solidFill>
                <a:latin typeface="Times New Roman" pitchFamily="18" charset="0"/>
                <a:cs typeface="Times New Roman" pitchFamily="18" charset="0"/>
              </a:rPr>
              <a:t>Напружений лівобічний пневмоторакс в верхньої частці лівої легені</a:t>
            </a:r>
          </a:p>
          <a:p>
            <a:endParaRPr lang="uk-UA" sz="2800" dirty="0">
              <a:solidFill>
                <a:schemeClr val="bg1"/>
              </a:solidFill>
              <a:latin typeface="Times New Roman" pitchFamily="18" charset="0"/>
              <a:cs typeface="Times New Roman" pitchFamily="18" charset="0"/>
            </a:endParaRPr>
          </a:p>
        </p:txBody>
      </p:sp>
      <p:sp>
        <p:nvSpPr>
          <p:cNvPr id="402" name="Прямоугольник 3"/>
          <p:cNvSpPr txBox="1"/>
          <p:nvPr/>
        </p:nvSpPr>
        <p:spPr>
          <a:xfrm>
            <a:off x="0" y="4725144"/>
            <a:ext cx="9144000"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cap="all">
                <a:solidFill>
                  <a:srgbClr val="FFFFFF"/>
                </a:solidFill>
                <a:latin typeface="Times New Roman"/>
                <a:ea typeface="Times New Roman"/>
                <a:cs typeface="Times New Roman"/>
                <a:sym typeface="Times New Roman"/>
              </a:defRPr>
            </a:lvl1pPr>
          </a:lstStyle>
          <a:p>
            <a:pPr marL="269875" indent="-269875">
              <a:buFont typeface="Arial" pitchFamily="34" charset="0"/>
              <a:buChar char="•"/>
            </a:pPr>
            <a:r>
              <a:rPr lang="uk-UA" dirty="0"/>
              <a:t>ліва легеня колабована в повному обсязі, в її центрі бачимо багатокамерну повітряну кісту з внутрішніми перегородками</a:t>
            </a:r>
          </a:p>
        </p:txBody>
      </p:sp>
      <p:sp>
        <p:nvSpPr>
          <p:cNvPr id="403" name="Прямоугольник 5"/>
          <p:cNvSpPr txBox="1"/>
          <p:nvPr/>
        </p:nvSpPr>
        <p:spPr>
          <a:xfrm>
            <a:off x="6850125" y="2204864"/>
            <a:ext cx="92395"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a:solidFill>
                  <a:srgbClr val="FFFFFF"/>
                </a:solidFill>
                <a:latin typeface="Times New Roman"/>
                <a:ea typeface="Times New Roman"/>
                <a:cs typeface="Times New Roman"/>
                <a:sym typeface="Times New Roman"/>
              </a:defRPr>
            </a:lvl1pPr>
          </a:lstStyle>
          <a:p>
            <a:endParaRPr dirty="0"/>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 name="Рисунок 1" descr="Рисунок 1"/>
          <p:cNvPicPr>
            <a:picLocks noChangeAspect="1"/>
          </p:cNvPicPr>
          <p:nvPr/>
        </p:nvPicPr>
        <p:blipFill>
          <a:blip r:embed="rId2" cstate="print"/>
          <a:stretch>
            <a:fillRect/>
          </a:stretch>
        </p:blipFill>
        <p:spPr>
          <a:xfrm>
            <a:off x="539552" y="1340768"/>
            <a:ext cx="3888434" cy="4104458"/>
          </a:xfrm>
          <a:prstGeom prst="rect">
            <a:avLst/>
          </a:prstGeom>
          <a:ln w="12700">
            <a:miter lim="400000"/>
          </a:ln>
        </p:spPr>
      </p:pic>
      <p:pic>
        <p:nvPicPr>
          <p:cNvPr id="406" name="Рисунок 2" descr="Рисунок 2"/>
          <p:cNvPicPr>
            <a:picLocks noChangeAspect="1"/>
          </p:cNvPicPr>
          <p:nvPr/>
        </p:nvPicPr>
        <p:blipFill>
          <a:blip r:embed="rId3" cstate="print"/>
          <a:stretch>
            <a:fillRect/>
          </a:stretch>
        </p:blipFill>
        <p:spPr>
          <a:xfrm>
            <a:off x="4572000" y="1340767"/>
            <a:ext cx="4320481" cy="4104458"/>
          </a:xfrm>
          <a:prstGeom prst="rect">
            <a:avLst/>
          </a:prstGeom>
          <a:ln w="12700">
            <a:miter lim="400000"/>
          </a:ln>
        </p:spPr>
      </p:pic>
      <p:sp>
        <p:nvSpPr>
          <p:cNvPr id="407" name="Rectangle 1"/>
          <p:cNvSpPr txBox="1"/>
          <p:nvPr/>
        </p:nvSpPr>
        <p:spPr>
          <a:xfrm>
            <a:off x="507962" y="389888"/>
            <a:ext cx="8590318" cy="6648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2000">
                <a:solidFill>
                  <a:srgbClr val="FFFFFF"/>
                </a:solidFill>
                <a:latin typeface="Times New Roman"/>
                <a:ea typeface="Times New Roman"/>
                <a:cs typeface="Times New Roman"/>
                <a:sym typeface="Times New Roman"/>
              </a:defRPr>
            </a:pPr>
            <a:r>
              <a:t>Дівчинка. 2 дні. ВРНН. Левосторонній  напружений пневматоракс  на фоні врожденної  бронхогенної кісти, розташованої в області лівого кореня.</a:t>
            </a:r>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467544" y="404664"/>
            <a:ext cx="8153400" cy="4810125"/>
          </a:xfrm>
          <a:prstGeom prst="rect">
            <a:avLst/>
          </a:prstGeom>
          <a:noFill/>
          <a:ln w="9525">
            <a:noFill/>
            <a:miter lim="800000"/>
            <a:headEnd/>
            <a:tailEnd/>
          </a:ln>
        </p:spPr>
      </p:pic>
      <p:sp>
        <p:nvSpPr>
          <p:cNvPr id="4" name="Прямоугольник 3"/>
          <p:cNvSpPr/>
          <p:nvPr/>
        </p:nvSpPr>
        <p:spPr>
          <a:xfrm>
            <a:off x="1907704" y="5229200"/>
            <a:ext cx="4572000" cy="954107"/>
          </a:xfrm>
          <a:prstGeom prst="rect">
            <a:avLst/>
          </a:prstGeom>
        </p:spPr>
        <p:txBody>
          <a:bodyPr>
            <a:spAutoFit/>
          </a:bodyPr>
          <a:lstStyle/>
          <a:p>
            <a:pPr algn="ctr"/>
            <a:r>
              <a:rPr lang="uk-UA" sz="2800" b="1" dirty="0">
                <a:solidFill>
                  <a:schemeClr val="bg1"/>
                </a:solidFill>
                <a:latin typeface="Times New Roman" pitchFamily="18" charset="0"/>
                <a:cs typeface="Times New Roman" pitchFamily="18" charset="0"/>
              </a:rPr>
              <a:t>Бронхолегеневі кісти</a:t>
            </a:r>
          </a:p>
          <a:p>
            <a:pPr algn="ctr"/>
            <a:endParaRPr lang="uk-UA" sz="2800" b="1" dirty="0"/>
          </a:p>
        </p:txBody>
      </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Прямоугольник 2"/>
          <p:cNvSpPr txBox="1"/>
          <p:nvPr/>
        </p:nvSpPr>
        <p:spPr>
          <a:xfrm>
            <a:off x="2612957" y="188639"/>
            <a:ext cx="2926927"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a:solidFill>
                  <a:srgbClr val="FFFFFF"/>
                </a:solidFill>
                <a:latin typeface="Times New Roman"/>
                <a:ea typeface="Times New Roman"/>
                <a:cs typeface="Times New Roman"/>
                <a:sym typeface="Times New Roman"/>
              </a:defRPr>
            </a:lvl1pPr>
          </a:lstStyle>
          <a:p>
            <a:r>
              <a:t>Множинні бронхогенні кісти</a:t>
            </a:r>
          </a:p>
        </p:txBody>
      </p:sp>
      <p:pic>
        <p:nvPicPr>
          <p:cNvPr id="12290" name="Picture 2"/>
          <p:cNvPicPr>
            <a:picLocks noChangeAspect="1" noChangeArrowheads="1"/>
          </p:cNvPicPr>
          <p:nvPr/>
        </p:nvPicPr>
        <p:blipFill>
          <a:blip r:embed="rId2" cstate="print"/>
          <a:srcRect/>
          <a:stretch>
            <a:fillRect/>
          </a:stretch>
        </p:blipFill>
        <p:spPr bwMode="auto">
          <a:xfrm>
            <a:off x="1547664" y="764704"/>
            <a:ext cx="5832648" cy="5949822"/>
          </a:xfrm>
          <a:prstGeom prst="rect">
            <a:avLst/>
          </a:prstGeom>
          <a:noFill/>
          <a:ln w="9525">
            <a:noFill/>
            <a:miter lim="800000"/>
            <a:headEnd/>
            <a:tailEnd/>
          </a:ln>
        </p:spPr>
      </p:pic>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 name="Рисунок 1" descr="Рисунок 1"/>
          <p:cNvPicPr>
            <a:picLocks noChangeAspect="1"/>
          </p:cNvPicPr>
          <p:nvPr/>
        </p:nvPicPr>
        <p:blipFill>
          <a:blip r:embed="rId2" cstate="print"/>
          <a:stretch>
            <a:fillRect/>
          </a:stretch>
        </p:blipFill>
        <p:spPr>
          <a:xfrm>
            <a:off x="395536" y="836712"/>
            <a:ext cx="5976664" cy="3888433"/>
          </a:xfrm>
          <a:prstGeom prst="rect">
            <a:avLst/>
          </a:prstGeom>
          <a:ln w="12700">
            <a:miter lim="400000"/>
          </a:ln>
        </p:spPr>
      </p:pic>
      <p:sp>
        <p:nvSpPr>
          <p:cNvPr id="415" name="Прямоугольник 2"/>
          <p:cNvSpPr txBox="1"/>
          <p:nvPr/>
        </p:nvSpPr>
        <p:spPr>
          <a:xfrm>
            <a:off x="1203258" y="188639"/>
            <a:ext cx="3874106"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sz="2400" b="1">
                <a:solidFill>
                  <a:srgbClr val="FFFFFF"/>
                </a:solidFill>
                <a:latin typeface="Times New Roman"/>
                <a:ea typeface="Times New Roman"/>
                <a:cs typeface="Times New Roman"/>
                <a:sym typeface="Times New Roman"/>
              </a:defRPr>
            </a:lvl1pPr>
          </a:lstStyle>
          <a:p>
            <a:r>
              <a:t>Нагноєні бронхогенні кісти</a:t>
            </a:r>
          </a:p>
        </p:txBody>
      </p:sp>
      <p:sp>
        <p:nvSpPr>
          <p:cNvPr id="416" name="Прямоугольник 3"/>
          <p:cNvSpPr txBox="1"/>
          <p:nvPr/>
        </p:nvSpPr>
        <p:spPr>
          <a:xfrm>
            <a:off x="369248" y="4725144"/>
            <a:ext cx="5957233" cy="881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Дівчинка  2 роки.</a:t>
            </a:r>
          </a:p>
          <a:p>
            <a:pPr>
              <a:defRPr>
                <a:solidFill>
                  <a:srgbClr val="FFFFFF"/>
                </a:solidFill>
                <a:latin typeface="Times New Roman"/>
                <a:ea typeface="Times New Roman"/>
                <a:cs typeface="Times New Roman"/>
                <a:sym typeface="Times New Roman"/>
              </a:defRPr>
            </a:pPr>
            <a:r>
              <a:t>Д-з: Врожденна кістозно-аденоматозна мальформація, підтип 1. Ускладнена  нагноєнням.</a:t>
            </a:r>
          </a:p>
        </p:txBody>
      </p:sp>
      <p:sp>
        <p:nvSpPr>
          <p:cNvPr id="417" name="Прямоугольник 6"/>
          <p:cNvSpPr txBox="1"/>
          <p:nvPr/>
        </p:nvSpPr>
        <p:spPr>
          <a:xfrm>
            <a:off x="6489927" y="836711"/>
            <a:ext cx="2608353" cy="43489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РГ ОКГ в 2 проекціях:</a:t>
            </a:r>
          </a:p>
          <a:p>
            <a:pPr>
              <a:defRPr>
                <a:solidFill>
                  <a:srgbClr val="FFFFFF"/>
                </a:solidFill>
                <a:latin typeface="Times New Roman"/>
                <a:ea typeface="Times New Roman"/>
                <a:cs typeface="Times New Roman"/>
                <a:sym typeface="Times New Roman"/>
              </a:defRPr>
            </a:pPr>
            <a:r>
              <a:t>У задньому відділі верхньої частки правої легені візуалізується велика округла порожнина з горизонтальним рівнем рідини з чіткими рівними контурами.</a:t>
            </a:r>
          </a:p>
          <a:p>
            <a:pPr>
              <a:defRPr>
                <a:solidFill>
                  <a:srgbClr val="FFFFFF"/>
                </a:solidFill>
                <a:latin typeface="Times New Roman"/>
                <a:ea typeface="Times New Roman"/>
                <a:cs typeface="Times New Roman"/>
                <a:sym typeface="Times New Roman"/>
              </a:defRPr>
            </a:pPr>
            <a:r>
              <a:t>У середній частці правої легені множинні кільцеподібні порожнини (кісти) меншого розміру з чіткими, рівними контурами, потовщеними стінками</a:t>
            </a:r>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 name="Рисунок 1" descr="Рисунок 1"/>
          <p:cNvPicPr>
            <a:picLocks noChangeAspect="1"/>
          </p:cNvPicPr>
          <p:nvPr/>
        </p:nvPicPr>
        <p:blipFill>
          <a:blip r:embed="rId2" cstate="print"/>
          <a:stretch>
            <a:fillRect/>
          </a:stretch>
        </p:blipFill>
        <p:spPr>
          <a:xfrm>
            <a:off x="539551" y="692695"/>
            <a:ext cx="4680522" cy="5400601"/>
          </a:xfrm>
          <a:prstGeom prst="rect">
            <a:avLst/>
          </a:prstGeom>
          <a:ln w="12700">
            <a:miter lim="400000"/>
          </a:ln>
        </p:spPr>
      </p:pic>
      <p:sp>
        <p:nvSpPr>
          <p:cNvPr id="420" name="Rectangle 1"/>
          <p:cNvSpPr/>
          <p:nvPr/>
        </p:nvSpPr>
        <p:spPr>
          <a:xfrm>
            <a:off x="-6318" y="107728"/>
            <a:ext cx="12701" cy="241744"/>
          </a:xfrm>
          <a:prstGeom prst="rect">
            <a:avLst/>
          </a:prstGeom>
          <a:solidFill>
            <a:srgbClr val="F8F9FA"/>
          </a:solidFill>
          <a:ln w="12700">
            <a:miter lim="400000"/>
          </a:ln>
        </p:spPr>
        <p:txBody>
          <a:bodyPr lIns="45719" rIns="45719" anchor="ctr"/>
          <a:lstStyle/>
          <a:p>
            <a:pPr>
              <a:defRPr>
                <a:solidFill>
                  <a:srgbClr val="FFFFFF"/>
                </a:solidFill>
                <a:latin typeface="Arial"/>
                <a:ea typeface="Arial"/>
                <a:cs typeface="Arial"/>
                <a:sym typeface="Arial"/>
              </a:defRPr>
            </a:pPr>
            <a:endParaRPr/>
          </a:p>
        </p:txBody>
      </p:sp>
      <p:sp>
        <p:nvSpPr>
          <p:cNvPr id="421" name="Прямоугольник 3"/>
          <p:cNvSpPr txBox="1"/>
          <p:nvPr/>
        </p:nvSpPr>
        <p:spPr>
          <a:xfrm>
            <a:off x="5337800" y="692696"/>
            <a:ext cx="3508961" cy="4882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Та ж сама дівчинка у віці 5 років. (Спостереження протягом 3 років.).</a:t>
            </a:r>
          </a:p>
          <a:p>
            <a:pPr>
              <a:defRPr>
                <a:solidFill>
                  <a:srgbClr val="FFFFFF"/>
                </a:solidFill>
                <a:latin typeface="Times New Roman"/>
                <a:ea typeface="Times New Roman"/>
                <a:cs typeface="Times New Roman"/>
                <a:sym typeface="Times New Roman"/>
              </a:defRPr>
            </a:pPr>
            <a:r>
              <a:t>Були кілька епізодів нагноєння кіст, що призвело до фіброзно-кістозної дегенерації правої легені.</a:t>
            </a:r>
          </a:p>
          <a:p>
            <a:pPr>
              <a:defRPr>
                <a:solidFill>
                  <a:srgbClr val="FFFFFF"/>
                </a:solidFill>
                <a:latin typeface="Times New Roman"/>
                <a:ea typeface="Times New Roman"/>
                <a:cs typeface="Times New Roman"/>
                <a:sym typeface="Times New Roman"/>
              </a:defRPr>
            </a:pPr>
            <a:r>
              <a:t>На РГ ОКГ:</a:t>
            </a:r>
          </a:p>
          <a:p>
            <a:pPr marL="180473" indent="-180473">
              <a:buSzPct val="100000"/>
              <a:buChar char="•"/>
              <a:defRPr>
                <a:solidFill>
                  <a:srgbClr val="FFFFFF"/>
                </a:solidFill>
                <a:latin typeface="Times New Roman"/>
                <a:ea typeface="Times New Roman"/>
                <a:cs typeface="Times New Roman"/>
                <a:sym typeface="Times New Roman"/>
              </a:defRPr>
            </a:pPr>
            <a:r>
              <a:t>  деформація легеневого малюнка більш помітна в медіальних відділах правої легені,</a:t>
            </a:r>
          </a:p>
          <a:p>
            <a:pPr marL="180473" indent="-180473">
              <a:buSzPct val="100000"/>
              <a:buChar char="•"/>
              <a:defRPr>
                <a:solidFill>
                  <a:srgbClr val="FFFFFF"/>
                </a:solidFill>
                <a:latin typeface="Times New Roman"/>
                <a:ea typeface="Times New Roman"/>
                <a:cs typeface="Times New Roman"/>
                <a:sym typeface="Times New Roman"/>
              </a:defRPr>
            </a:pPr>
            <a:r>
              <a:t>  ознаки об'ємного зменшення правої легені.</a:t>
            </a:r>
          </a:p>
          <a:p>
            <a:pPr marL="180473" indent="-180473">
              <a:buSzPct val="100000"/>
              <a:buChar char="•"/>
              <a:defRPr>
                <a:solidFill>
                  <a:srgbClr val="FFFFFF"/>
                </a:solidFill>
                <a:latin typeface="Times New Roman"/>
                <a:ea typeface="Times New Roman"/>
                <a:cs typeface="Times New Roman"/>
                <a:sym typeface="Times New Roman"/>
              </a:defRPr>
            </a:pPr>
            <a:r>
              <a:t>  правий купол діафрагми піднятий доверху, деформований в медіальному відділі.</a:t>
            </a:r>
          </a:p>
          <a:p>
            <a:pPr marL="180473" indent="-180473">
              <a:buSzPct val="100000"/>
              <a:buChar char="•"/>
              <a:defRPr>
                <a:solidFill>
                  <a:srgbClr val="FFFFFF"/>
                </a:solidFill>
                <a:latin typeface="Times New Roman"/>
                <a:ea typeface="Times New Roman"/>
                <a:cs typeface="Times New Roman"/>
                <a:sym typeface="Times New Roman"/>
              </a:defRPr>
            </a:pPr>
            <a:r>
              <a:t>  ділянки пневмофіброза.</a:t>
            </a:r>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Прямоугольник 2"/>
          <p:cNvSpPr txBox="1"/>
          <p:nvPr/>
        </p:nvSpPr>
        <p:spPr>
          <a:xfrm>
            <a:off x="801296" y="404664"/>
            <a:ext cx="7469400" cy="348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a:solidFill>
                  <a:srgbClr val="FFFFFF"/>
                </a:solidFill>
                <a:latin typeface="Times New Roman"/>
                <a:ea typeface="Times New Roman"/>
                <a:cs typeface="Times New Roman"/>
                <a:sym typeface="Times New Roman"/>
              </a:defRPr>
            </a:lvl1pPr>
          </a:lstStyle>
          <a:p>
            <a:r>
              <a:t>Нагноєна  бронхогенна кіста</a:t>
            </a:r>
          </a:p>
        </p:txBody>
      </p:sp>
      <p:sp>
        <p:nvSpPr>
          <p:cNvPr id="425" name="Прямоугольник 3"/>
          <p:cNvSpPr txBox="1"/>
          <p:nvPr/>
        </p:nvSpPr>
        <p:spPr>
          <a:xfrm>
            <a:off x="45719" y="6119336"/>
            <a:ext cx="9052561" cy="390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В.К. Литовка, И.П. Журило, С.В. Весёлый, Г.А. Сопов, К.В. Латышов, П.А. Лепихов. Бронхогенные кисты у детей. </a:t>
            </a:r>
            <a:r>
              <a:rPr cap="all"/>
              <a:t>УКРАИНСКИЙ ЖУРНАЛ ХИРУРГИИ 2 (17) 2012</a:t>
            </a:r>
          </a:p>
        </p:txBody>
      </p:sp>
      <p:pic>
        <p:nvPicPr>
          <p:cNvPr id="13314" name="Picture 2"/>
          <p:cNvPicPr>
            <a:picLocks noChangeAspect="1" noChangeArrowheads="1"/>
          </p:cNvPicPr>
          <p:nvPr/>
        </p:nvPicPr>
        <p:blipFill>
          <a:blip r:embed="rId2" cstate="print"/>
          <a:srcRect/>
          <a:stretch>
            <a:fillRect/>
          </a:stretch>
        </p:blipFill>
        <p:spPr bwMode="auto">
          <a:xfrm>
            <a:off x="1009650" y="981075"/>
            <a:ext cx="7124700" cy="4895850"/>
          </a:xfrm>
          <a:prstGeom prst="rect">
            <a:avLst/>
          </a:prstGeom>
          <a:noFill/>
          <a:ln w="9525">
            <a:noFill/>
            <a:miter lim="800000"/>
            <a:headEnd/>
            <a:tailEnd/>
          </a:ln>
        </p:spPr>
      </p:pic>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Picture 2" descr="Picture 2"/>
          <p:cNvPicPr>
            <a:picLocks noChangeAspect="1"/>
          </p:cNvPicPr>
          <p:nvPr/>
        </p:nvPicPr>
        <p:blipFill>
          <a:blip r:embed="rId2" cstate="print"/>
          <a:stretch>
            <a:fillRect/>
          </a:stretch>
        </p:blipFill>
        <p:spPr>
          <a:xfrm>
            <a:off x="0" y="1196751"/>
            <a:ext cx="4514850" cy="4249292"/>
          </a:xfrm>
          <a:prstGeom prst="rect">
            <a:avLst/>
          </a:prstGeom>
          <a:ln w="12700">
            <a:miter lim="400000"/>
          </a:ln>
        </p:spPr>
      </p:pic>
      <p:pic>
        <p:nvPicPr>
          <p:cNvPr id="428" name="Picture 3" descr="Picture 3"/>
          <p:cNvPicPr>
            <a:picLocks noChangeAspect="1"/>
          </p:cNvPicPr>
          <p:nvPr/>
        </p:nvPicPr>
        <p:blipFill>
          <a:blip r:embed="rId3" cstate="print"/>
          <a:stretch>
            <a:fillRect/>
          </a:stretch>
        </p:blipFill>
        <p:spPr>
          <a:xfrm>
            <a:off x="4716016" y="1196751"/>
            <a:ext cx="4000501" cy="4248474"/>
          </a:xfrm>
          <a:prstGeom prst="rect">
            <a:avLst/>
          </a:prstGeom>
          <a:ln w="12700">
            <a:miter lim="400000"/>
          </a:ln>
        </p:spPr>
      </p:pic>
      <p:sp>
        <p:nvSpPr>
          <p:cNvPr id="429" name="Прямоугольник 3"/>
          <p:cNvSpPr txBox="1"/>
          <p:nvPr/>
        </p:nvSpPr>
        <p:spPr>
          <a:xfrm>
            <a:off x="3495486" y="332656"/>
            <a:ext cx="1881930" cy="348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a:solidFill>
                  <a:srgbClr val="FFFFFF"/>
                </a:solidFill>
                <a:latin typeface="Times New Roman"/>
                <a:ea typeface="Times New Roman"/>
                <a:cs typeface="Times New Roman"/>
                <a:sym typeface="Times New Roman"/>
              </a:defRPr>
            </a:lvl1pPr>
          </a:lstStyle>
          <a:p>
            <a:r>
              <a:t>Бронхогенна кіста</a:t>
            </a:r>
          </a:p>
        </p:txBody>
      </p:sp>
      <p:sp>
        <p:nvSpPr>
          <p:cNvPr id="430" name="Прямоугольник 4"/>
          <p:cNvSpPr txBox="1"/>
          <p:nvPr/>
        </p:nvSpPr>
        <p:spPr>
          <a:xfrm>
            <a:off x="3664677" y="6488667"/>
            <a:ext cx="1111509" cy="2379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sz="1100">
                <a:solidFill>
                  <a:srgbClr val="FFFFFF"/>
                </a:solidFill>
                <a:latin typeface="Times New Roman"/>
                <a:ea typeface="Times New Roman"/>
                <a:cs typeface="Times New Roman"/>
                <a:sym typeface="Times New Roman"/>
              </a:defRPr>
            </a:lvl1pPr>
          </a:lstStyle>
          <a:p>
            <a:r>
              <a:t>www.radiomed.ru</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2" name="Object 1" descr="Object 1"/>
          <p:cNvPicPr>
            <a:picLocks noChangeAspect="1"/>
          </p:cNvPicPr>
          <p:nvPr/>
        </p:nvPicPr>
        <p:blipFill>
          <a:blip r:embed="rId2" cstate="print"/>
          <a:srcRect t="1481"/>
          <a:stretch>
            <a:fillRect/>
          </a:stretch>
        </p:blipFill>
        <p:spPr>
          <a:xfrm>
            <a:off x="0" y="0"/>
            <a:ext cx="9169470" cy="6756400"/>
          </a:xfrm>
          <a:prstGeom prst="rect">
            <a:avLst/>
          </a:prstGeom>
          <a:ln w="12700">
            <a:miter lim="400000"/>
          </a:ln>
        </p:spPr>
      </p:pic>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 name="Object 1" descr="Object 1"/>
          <p:cNvPicPr>
            <a:picLocks noChangeAspect="1"/>
          </p:cNvPicPr>
          <p:nvPr/>
        </p:nvPicPr>
        <p:blipFill>
          <a:blip r:embed="rId2" cstate="print"/>
          <a:stretch>
            <a:fillRect/>
          </a:stretch>
        </p:blipFill>
        <p:spPr>
          <a:xfrm>
            <a:off x="-2" y="908720"/>
            <a:ext cx="9144002" cy="5930230"/>
          </a:xfrm>
          <a:prstGeom prst="rect">
            <a:avLst/>
          </a:prstGeom>
          <a:ln w="12700">
            <a:miter lim="400000"/>
          </a:ln>
        </p:spPr>
      </p:pic>
      <p:sp>
        <p:nvSpPr>
          <p:cNvPr id="435" name="Прямоугольник 3"/>
          <p:cNvSpPr txBox="1"/>
          <p:nvPr/>
        </p:nvSpPr>
        <p:spPr>
          <a:xfrm>
            <a:off x="2361347" y="476672"/>
            <a:ext cx="3212119" cy="348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a:solidFill>
                  <a:srgbClr val="FFFFFF"/>
                </a:solidFill>
                <a:latin typeface="Times New Roman"/>
                <a:ea typeface="Times New Roman"/>
                <a:cs typeface="Times New Roman"/>
                <a:sym typeface="Times New Roman"/>
              </a:defRPr>
            </a:lvl1pPr>
          </a:lstStyle>
          <a:p>
            <a:r>
              <a:t>Бронхогенна кіста правої легені</a:t>
            </a:r>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Прямоугольник 1"/>
          <p:cNvSpPr txBox="1"/>
          <p:nvPr/>
        </p:nvSpPr>
        <p:spPr>
          <a:xfrm>
            <a:off x="441255" y="332655"/>
            <a:ext cx="8261489" cy="43689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400" b="1">
                <a:solidFill>
                  <a:srgbClr val="FFFFFF"/>
                </a:solidFill>
                <a:latin typeface="Times New Roman"/>
                <a:ea typeface="Times New Roman"/>
                <a:cs typeface="Times New Roman"/>
                <a:sym typeface="Times New Roman"/>
              </a:defRPr>
            </a:pPr>
            <a:r>
              <a:t>Диференціальна діагностика бронхогенних кіст</a:t>
            </a:r>
          </a:p>
          <a:p>
            <a:pPr marL="340894" indent="-340894">
              <a:buSzPct val="100000"/>
              <a:buChar char="•"/>
              <a:defRPr sz="3400">
                <a:solidFill>
                  <a:srgbClr val="FFFFFF"/>
                </a:solidFill>
                <a:latin typeface="Times New Roman"/>
                <a:ea typeface="Times New Roman"/>
                <a:cs typeface="Times New Roman"/>
                <a:sym typeface="Times New Roman"/>
              </a:defRPr>
            </a:pPr>
            <a:r>
              <a:t>  </a:t>
            </a:r>
            <a:r>
              <a:rPr sz="2800"/>
              <a:t>з ехінококозом - необхідно враховувати характерний ендемічний анамнез, наявність позитивних серологічних реакцій, ультразвукове дослідження печінки у хворого в зв'язку з частим поєднаним ураженням цих органів;</a:t>
            </a:r>
          </a:p>
          <a:p>
            <a:pPr marL="340894" indent="-340894">
              <a:buSzPct val="100000"/>
              <a:buChar char="•"/>
              <a:defRPr sz="2800">
                <a:solidFill>
                  <a:srgbClr val="FFFFFF"/>
                </a:solidFill>
                <a:latin typeface="Times New Roman"/>
                <a:ea typeface="Times New Roman"/>
                <a:cs typeface="Times New Roman"/>
                <a:sym typeface="Times New Roman"/>
              </a:defRPr>
            </a:pPr>
            <a:r>
              <a:t>  пухлиною - торакоскопія або діагностична торакотомія</a:t>
            </a:r>
          </a:p>
          <a:p>
            <a:pPr marL="340894" indent="-340894">
              <a:buSzPct val="100000"/>
              <a:buChar char="•"/>
              <a:defRPr sz="2800">
                <a:solidFill>
                  <a:srgbClr val="FFFFFF"/>
                </a:solidFill>
                <a:latin typeface="Times New Roman"/>
                <a:ea typeface="Times New Roman"/>
                <a:cs typeface="Times New Roman"/>
                <a:sym typeface="Times New Roman"/>
              </a:defRPr>
            </a:pPr>
            <a:r>
              <a:t>  туберкульоз легень</a:t>
            </a:r>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Заголовок 1"/>
          <p:cNvSpPr txBox="1">
            <a:spLocks noGrp="1"/>
          </p:cNvSpPr>
          <p:nvPr>
            <p:ph type="title"/>
          </p:nvPr>
        </p:nvSpPr>
        <p:spPr>
          <a:xfrm>
            <a:off x="467543" y="0"/>
            <a:ext cx="8229601" cy="1143000"/>
          </a:xfrm>
          <a:prstGeom prst="rect">
            <a:avLst/>
          </a:prstGeom>
        </p:spPr>
        <p:txBody>
          <a:bodyPr>
            <a:noAutofit/>
          </a:bodyPr>
          <a:lstStyle/>
          <a:p>
            <a:pPr defTabSz="868680">
              <a:defRPr sz="3420">
                <a:solidFill>
                  <a:srgbClr val="FFFF00"/>
                </a:solidFill>
                <a:effectLst>
                  <a:outerShdw blurRad="108585" dist="96520" dir="2700000" rotWithShape="0">
                    <a:srgbClr val="000000">
                      <a:alpha val="40000"/>
                    </a:srgbClr>
                  </a:outerShdw>
                </a:effectLst>
              </a:defRPr>
            </a:pPr>
            <a:r>
              <a:rPr lang="uk-UA" sz="4000" dirty="0">
                <a:latin typeface="Times New Roman" pitchFamily="18" charset="0"/>
                <a:cs typeface="Times New Roman" pitchFamily="18" charset="0"/>
              </a:rPr>
              <a:t>Вроджена лобарная </a:t>
            </a:r>
          </a:p>
          <a:p>
            <a:pPr defTabSz="868680">
              <a:defRPr sz="3420">
                <a:solidFill>
                  <a:srgbClr val="FFFF00"/>
                </a:solidFill>
                <a:effectLst>
                  <a:outerShdw blurRad="108585" dist="96520" dir="2700000" rotWithShape="0">
                    <a:srgbClr val="000000">
                      <a:alpha val="40000"/>
                    </a:srgbClr>
                  </a:outerShdw>
                </a:effectLst>
              </a:defRPr>
            </a:pPr>
            <a:r>
              <a:rPr lang="uk-UA" sz="4000" dirty="0">
                <a:latin typeface="Times New Roman" pitchFamily="18" charset="0"/>
                <a:cs typeface="Times New Roman" pitchFamily="18" charset="0"/>
              </a:rPr>
              <a:t>(часткова) емфізема</a:t>
            </a:r>
          </a:p>
        </p:txBody>
      </p:sp>
      <p:sp>
        <p:nvSpPr>
          <p:cNvPr id="440" name="Прямоугольник 2"/>
          <p:cNvSpPr txBox="1"/>
          <p:nvPr/>
        </p:nvSpPr>
        <p:spPr>
          <a:xfrm>
            <a:off x="476751" y="1124744"/>
            <a:ext cx="8621529"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180473" indent="-180473">
              <a:buSzPct val="100000"/>
              <a:buChar char="•"/>
              <a:defRPr>
                <a:solidFill>
                  <a:srgbClr val="FFFFFF"/>
                </a:solidFill>
              </a:defRPr>
            </a:pPr>
            <a:r>
              <a:rPr lang="uk-UA" sz="2400" dirty="0">
                <a:latin typeface="Times New Roman" pitchFamily="18" charset="0"/>
                <a:cs typeface="Times New Roman" pitchFamily="18" charset="0"/>
              </a:rPr>
              <a:t>Характеризується прогресуючим здуттям частки, іноді - 2 часток в результаті клапанного механізму на рівні бронхів.</a:t>
            </a:r>
          </a:p>
          <a:p>
            <a:pPr>
              <a:defRPr>
                <a:solidFill>
                  <a:srgbClr val="FFFFFF"/>
                </a:solidFill>
              </a:defRPr>
            </a:pPr>
            <a:r>
              <a:rPr lang="uk-UA" sz="2400" dirty="0">
                <a:latin typeface="Times New Roman" pitchFamily="18" charset="0"/>
                <a:cs typeface="Times New Roman" pitchFamily="18" charset="0"/>
              </a:rPr>
              <a:t>• Вражається в 42,2% - ліва верхня частка, 35,3% - права середня частка, 20,7% - права верхня частка; по 0,9% - в кожному нижній частці</a:t>
            </a:r>
          </a:p>
          <a:p>
            <a:pPr>
              <a:defRPr>
                <a:solidFill>
                  <a:srgbClr val="FFFFFF"/>
                </a:solidFill>
              </a:defRPr>
            </a:pPr>
            <a:r>
              <a:rPr lang="uk-UA" sz="2400" dirty="0">
                <a:latin typeface="Times New Roman" pitchFamily="18" charset="0"/>
                <a:cs typeface="Times New Roman" pitchFamily="18" charset="0"/>
              </a:rPr>
              <a:t>• Деструкції альвеолярних стінок не відбувається</a:t>
            </a:r>
          </a:p>
          <a:p>
            <a:pPr>
              <a:defRPr>
                <a:solidFill>
                  <a:srgbClr val="FFFFFF"/>
                </a:solidFill>
              </a:defRPr>
            </a:pPr>
            <a:r>
              <a:rPr lang="uk-UA" sz="2400" dirty="0">
                <a:latin typeface="Times New Roman" pitchFamily="18" charset="0"/>
                <a:cs typeface="Times New Roman" pitchFamily="18" charset="0"/>
              </a:rPr>
              <a:t>• У 50% -55% - причина невідома (у цих пацієнтів були виявлені ділянки бронхомаляція або стенозу бронхіальних хрящів). Однак причиною можуть служити дефекти або відсутність хрящових кілець, вроджена обструкція, викликана гіпертрофією слизових оболонок, придбана обструкція (судинна або бронхіальна) або перерозтягнення саме по собі.</a:t>
            </a:r>
          </a:p>
          <a:p>
            <a:pPr>
              <a:defRPr>
                <a:solidFill>
                  <a:srgbClr val="FFFFFF"/>
                </a:solidFill>
              </a:defRPr>
            </a:pPr>
            <a:r>
              <a:rPr lang="uk-UA" sz="2400" dirty="0">
                <a:latin typeface="Times New Roman" pitchFamily="18" charset="0"/>
                <a:cs typeface="Times New Roman" pitchFamily="18" charset="0"/>
              </a:rPr>
              <a:t>У 12-14% випадків є супутні аномалії серцево-судинної системи, нирок, кишечника, кісткової системи.</a:t>
            </a:r>
          </a:p>
        </p:txBody>
      </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Прямоугольник 1"/>
          <p:cNvSpPr txBox="1"/>
          <p:nvPr/>
        </p:nvSpPr>
        <p:spPr>
          <a:xfrm>
            <a:off x="441255" y="188639"/>
            <a:ext cx="8261489"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При лобарній емфіземі уражена частка легені емфізематозно змінена, збільшена в обсязі, що не спадає на видиху. В результаті роздута частка здавлює здорові ділянки легені, викликає зміщення органів середостіння, наслідком чого служить розвиток дихальної недостатності і порушення кровообігу.</a:t>
            </a:r>
          </a:p>
          <a:p>
            <a:pPr indent="360363" algn="just">
              <a:defRPr sz="2400">
                <a:solidFill>
                  <a:srgbClr val="FFFFFF"/>
                </a:solidFill>
                <a:latin typeface="Times New Roman"/>
                <a:ea typeface="Times New Roman"/>
                <a:cs typeface="Times New Roman"/>
                <a:sym typeface="Times New Roman"/>
              </a:defRPr>
            </a:pPr>
            <a:r>
              <a:rPr lang="uk-UA" dirty="0"/>
              <a:t>При огляді звертає увагу бочкоподібна деформація грудної клітки; перкуторно відзначається тимпаніт над ділянкою ураження, дихання різко ослаблене або прослуховується.</a:t>
            </a:r>
          </a:p>
          <a:p>
            <a:pPr algn="just">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r>
              <a:rPr lang="uk-UA" dirty="0"/>
              <a:t>• </a:t>
            </a:r>
            <a:r>
              <a:rPr lang="uk-UA" dirty="0" err="1"/>
              <a:t>Майерс</a:t>
            </a:r>
            <a:r>
              <a:rPr lang="uk-UA" dirty="0"/>
              <a:t> описав 3 </a:t>
            </a:r>
            <a:r>
              <a:rPr lang="uk-UA" dirty="0" err="1"/>
              <a:t>клін</a:t>
            </a:r>
            <a:r>
              <a:rPr lang="uk-UA" dirty="0"/>
              <a:t>. типи:</a:t>
            </a:r>
          </a:p>
          <a:p>
            <a:pPr algn="just">
              <a:defRPr sz="2400">
                <a:solidFill>
                  <a:srgbClr val="FFFFFF"/>
                </a:solidFill>
                <a:latin typeface="Times New Roman"/>
                <a:ea typeface="Times New Roman"/>
                <a:cs typeface="Times New Roman"/>
                <a:sym typeface="Times New Roman"/>
              </a:defRPr>
            </a:pPr>
            <a:r>
              <a:rPr lang="uk-UA" dirty="0"/>
              <a:t>I тип - клініка проявляється в дитячому віці;</a:t>
            </a:r>
          </a:p>
          <a:p>
            <a:pPr algn="just">
              <a:defRPr sz="2400">
                <a:solidFill>
                  <a:srgbClr val="FFFFFF"/>
                </a:solidFill>
                <a:latin typeface="Times New Roman"/>
                <a:ea typeface="Times New Roman"/>
                <a:cs typeface="Times New Roman"/>
                <a:sym typeface="Times New Roman"/>
              </a:defRPr>
            </a:pPr>
            <a:r>
              <a:rPr lang="uk-UA" dirty="0"/>
              <a:t>II тип - у дітей більш старшого віку;</a:t>
            </a:r>
          </a:p>
          <a:p>
            <a:pPr algn="just">
              <a:defRPr sz="2400">
                <a:solidFill>
                  <a:srgbClr val="FFFFFF"/>
                </a:solidFill>
                <a:latin typeface="Times New Roman"/>
                <a:ea typeface="Times New Roman"/>
                <a:cs typeface="Times New Roman"/>
                <a:sym typeface="Times New Roman"/>
              </a:defRPr>
            </a:pPr>
            <a:r>
              <a:rPr lang="uk-UA" dirty="0"/>
              <a:t>III тип - випадкова знахідка, безсимптомно.</a:t>
            </a:r>
          </a:p>
          <a:p>
            <a:pPr algn="just">
              <a:defRPr sz="2400">
                <a:solidFill>
                  <a:srgbClr val="FFFFFF"/>
                </a:solidFill>
                <a:latin typeface="Times New Roman"/>
                <a:ea typeface="Times New Roman"/>
                <a:cs typeface="Times New Roman"/>
                <a:sym typeface="Times New Roman"/>
              </a:defRPr>
            </a:pPr>
            <a:r>
              <a:rPr lang="uk-UA" dirty="0"/>
              <a:t>• Респіраторний </a:t>
            </a:r>
            <a:r>
              <a:rPr lang="uk-UA" dirty="0" err="1"/>
              <a:t>дистрес</a:t>
            </a:r>
            <a:r>
              <a:rPr lang="uk-UA" dirty="0"/>
              <a:t> - найбільш поширений симптом</a:t>
            </a:r>
          </a:p>
          <a:p>
            <a:pPr algn="just">
              <a:defRPr sz="2400">
                <a:solidFill>
                  <a:srgbClr val="FFFFFF"/>
                </a:solidFill>
                <a:latin typeface="Times New Roman"/>
                <a:ea typeface="Times New Roman"/>
                <a:cs typeface="Times New Roman"/>
                <a:sym typeface="Times New Roman"/>
              </a:defRPr>
            </a:pPr>
            <a:r>
              <a:rPr lang="uk-UA" dirty="0"/>
              <a:t>• Діагностика:  рентгенографія і </a:t>
            </a:r>
            <a:r>
              <a:rPr lang="uk-UA" dirty="0" err="1"/>
              <a:t>КТ</a:t>
            </a:r>
            <a:r>
              <a:rPr lang="uk-UA" dirty="0"/>
              <a:t> ОГК</a:t>
            </a:r>
          </a:p>
        </p:txBody>
      </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Прямоугольник 1"/>
          <p:cNvSpPr txBox="1"/>
          <p:nvPr/>
        </p:nvSpPr>
        <p:spPr>
          <a:xfrm>
            <a:off x="513263" y="404664"/>
            <a:ext cx="8117473"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rPr lang="uk-UA" dirty="0"/>
              <a:t>Класифікація лобарної емфіземи</a:t>
            </a:r>
          </a:p>
          <a:p>
            <a:pPr algn="ctr">
              <a:defRPr sz="2400" b="1">
                <a:solidFill>
                  <a:srgbClr val="FFFFFF"/>
                </a:solidFill>
                <a:latin typeface="Times New Roman"/>
                <a:ea typeface="Times New Roman"/>
                <a:cs typeface="Times New Roman"/>
                <a:sym typeface="Times New Roman"/>
              </a:defRPr>
            </a:pPr>
            <a:endParaRPr lang="uk-UA" dirty="0"/>
          </a:p>
          <a:p>
            <a:pPr>
              <a:defRPr sz="2400">
                <a:solidFill>
                  <a:srgbClr val="FFFFFF"/>
                </a:solidFill>
                <a:latin typeface="Times New Roman"/>
                <a:ea typeface="Times New Roman"/>
                <a:cs typeface="Times New Roman"/>
                <a:sym typeface="Times New Roman"/>
              </a:defRPr>
            </a:pPr>
            <a:r>
              <a:rPr lang="uk-UA" dirty="0"/>
              <a:t>Виділяють 3 морфологічних типа лобарной емфіземи:</a:t>
            </a:r>
          </a:p>
          <a:p>
            <a:pPr marL="514350" indent="-514350">
              <a:buSzPct val="100000"/>
              <a:buFont typeface="+mj-lt"/>
              <a:buAutoNum type="romanUcPeriod"/>
              <a:defRPr sz="2400">
                <a:solidFill>
                  <a:srgbClr val="FFFFFF"/>
                </a:solidFill>
                <a:latin typeface="Times New Roman"/>
                <a:ea typeface="Times New Roman"/>
                <a:cs typeface="Times New Roman"/>
                <a:sym typeface="Times New Roman"/>
              </a:defRPr>
            </a:pPr>
            <a:r>
              <a:rPr lang="uk-UA" dirty="0"/>
              <a:t>поліальвеолярная частка - кількість альвеол всередині зміненої частки збільшено, але вони мають нормальні розміри;</a:t>
            </a:r>
          </a:p>
          <a:p>
            <a:pPr marL="514350" indent="-514350">
              <a:buSzPct val="100000"/>
              <a:buFont typeface="+mj-lt"/>
              <a:buAutoNum type="romanUcPeriod"/>
              <a:defRPr sz="2400">
                <a:solidFill>
                  <a:srgbClr val="FFFFFF"/>
                </a:solidFill>
                <a:latin typeface="Times New Roman"/>
                <a:ea typeface="Times New Roman"/>
                <a:cs typeface="Times New Roman"/>
                <a:sym typeface="Times New Roman"/>
              </a:defRPr>
            </a:pPr>
            <a:r>
              <a:rPr lang="uk-UA" dirty="0"/>
              <a:t>гіпервентиляція частки - кількість альвеол всередині зрадою частки в нормі, проте наголошується розтягнення паренхіми внаслідок бронхіального стенозу або обструкції;</a:t>
            </a:r>
          </a:p>
          <a:p>
            <a:pPr marL="514350" indent="-514350">
              <a:buSzPct val="100000"/>
              <a:buFont typeface="+mj-lt"/>
              <a:buAutoNum type="romanUcPeriod"/>
              <a:defRPr sz="2400">
                <a:solidFill>
                  <a:srgbClr val="FFFFFF"/>
                </a:solidFill>
                <a:latin typeface="Times New Roman"/>
                <a:ea typeface="Times New Roman"/>
                <a:cs typeface="Times New Roman"/>
                <a:sym typeface="Times New Roman"/>
              </a:defRPr>
            </a:pPr>
            <a:r>
              <a:rPr lang="uk-UA" dirty="0"/>
              <a:t>одностороння часткова емфізема з гіпоплазією, що супроводжується компенсаторною емфіземою протилежної легені.</a:t>
            </a:r>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Прямоугольник 1"/>
          <p:cNvSpPr txBox="1"/>
          <p:nvPr/>
        </p:nvSpPr>
        <p:spPr>
          <a:xfrm>
            <a:off x="729287" y="476672"/>
            <a:ext cx="7973457" cy="4154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На підставі клінічного перебігу виділяють:</a:t>
            </a:r>
          </a:p>
          <a:p>
            <a:pPr>
              <a:defRPr sz="2400">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компенсовану (протікає практично безсимптомно) форми лобарної емфіземи;</a:t>
            </a:r>
          </a:p>
          <a:p>
            <a:pPr marL="240631" indent="-240631">
              <a:buSzPct val="100000"/>
              <a:buChar char="•"/>
              <a:defRPr sz="2400">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субкомпенсовану (проявляється в більш старшому віці; клінічні прояви виражені помірно)</a:t>
            </a:r>
          </a:p>
          <a:p>
            <a:pPr marL="240631" indent="-240631">
              <a:buSzPct val="100000"/>
              <a:buChar char="•"/>
              <a:defRPr sz="2400">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декомпенсовану (частіше виникає у недоношених дітей, проявляється незабаром після народження і протікає з вираженою клінічною симптоматикою)</a:t>
            </a:r>
          </a:p>
        </p:txBody>
      </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Прямоугольник 1"/>
          <p:cNvSpPr txBox="1"/>
          <p:nvPr/>
        </p:nvSpPr>
        <p:spPr>
          <a:xfrm>
            <a:off x="441255" y="188639"/>
            <a:ext cx="8333497"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i="1" dirty="0">
                <a:solidFill>
                  <a:srgbClr val="002060"/>
                </a:solidFill>
              </a:rPr>
              <a:t>Компенсована лобарная</a:t>
            </a:r>
            <a:r>
              <a:rPr lang="uk-UA" dirty="0">
                <a:solidFill>
                  <a:srgbClr val="002060"/>
                </a:solidFill>
              </a:rPr>
              <a:t> </a:t>
            </a:r>
            <a:r>
              <a:rPr lang="uk-UA" dirty="0"/>
              <a:t>емфізема зазвичай виявляється в дошкільному або шкільному віці як випадкова знахідка. Підставою для поглибленого обстеження таких дітей можуть стати постійний сухий кашель, часті ГРВІ, бронхіти, пневмонії. Часто у таких дітей розвиваються деформація грудної клітки (кілеподібна або лійкоподібна) і сколіоз хребта.</a:t>
            </a:r>
          </a:p>
          <a:p>
            <a:pPr algn="just">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r>
              <a:rPr lang="uk-UA" dirty="0"/>
              <a:t>У пацієнтів з </a:t>
            </a:r>
            <a:r>
              <a:rPr lang="uk-UA" dirty="0">
                <a:solidFill>
                  <a:srgbClr val="002060"/>
                </a:solidFill>
              </a:rPr>
              <a:t>с</a:t>
            </a:r>
            <a:r>
              <a:rPr lang="uk-UA" i="1" dirty="0">
                <a:solidFill>
                  <a:srgbClr val="002060"/>
                </a:solidFill>
              </a:rPr>
              <a:t>убкомпенсированою лобарной емфіземою </a:t>
            </a:r>
            <a:r>
              <a:rPr lang="uk-UA" dirty="0"/>
              <a:t>клінічні ознаки аномалії з'являються до кінця періоду новонародженості або протягом першого року життя. Найбільш постійний симптом - це задишка, що підсилюється при смоктанні, збільшенні рухової активності, розвитку інфекційно-запальних процесів в легенях. Напади задухи виникають рідко і, як правило, купуються самостійно.</a:t>
            </a:r>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Прямоугольник 1"/>
          <p:cNvSpPr txBox="1"/>
          <p:nvPr/>
        </p:nvSpPr>
        <p:spPr>
          <a:xfrm>
            <a:off x="323528" y="188640"/>
            <a:ext cx="8595240"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sz="2400">
                <a:solidFill>
                  <a:srgbClr val="FFFFFF"/>
                </a:solidFill>
                <a:latin typeface="Times New Roman"/>
                <a:ea typeface="Times New Roman"/>
                <a:cs typeface="Times New Roman"/>
                <a:sym typeface="Times New Roman"/>
              </a:defRPr>
            </a:pPr>
            <a:r>
              <a:rPr lang="uk-UA" dirty="0"/>
              <a:t>При </a:t>
            </a:r>
            <a:r>
              <a:rPr lang="uk-UA" i="1" dirty="0">
                <a:solidFill>
                  <a:srgbClr val="002060"/>
                </a:solidFill>
              </a:rPr>
              <a:t>декомпенсованій формі</a:t>
            </a:r>
            <a:r>
              <a:rPr lang="uk-UA" dirty="0">
                <a:solidFill>
                  <a:srgbClr val="002060"/>
                </a:solidFill>
              </a:rPr>
              <a:t> лобарній емфіземі </a:t>
            </a:r>
            <a:r>
              <a:rPr lang="uk-UA" dirty="0"/>
              <a:t>ознаки дихальної недостатності маніфестують з перших днів життя. Прояви:</a:t>
            </a:r>
          </a:p>
          <a:p>
            <a:pPr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виражена задишка,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тахікардія,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ціаноз носо-губної області,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стридорозне дихання,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епізоди асфіксії,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судоми і нападами втрати свідомості.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Загальний стан важкий. </a:t>
            </a:r>
          </a:p>
          <a:p>
            <a:pPr marL="269875" indent="-269875"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Шкірні покриви бліді з синюшним відтінком та  </a:t>
            </a:r>
            <a:r>
              <a:rPr lang="uk-UA" dirty="0" err="1"/>
              <a:t>дрібноточкові</a:t>
            </a:r>
            <a:r>
              <a:rPr lang="uk-UA" dirty="0"/>
              <a:t> крововиливи. При відсутності адекватної медичної допомоги може наступити летальний результат внаслідок серцево-легеневої недостатності.</a:t>
            </a:r>
          </a:p>
          <a:p>
            <a:pPr indent="269875" algn="just">
              <a:defRPr sz="2400">
                <a:solidFill>
                  <a:srgbClr val="FFFFFF"/>
                </a:solidFill>
                <a:latin typeface="Times New Roman"/>
                <a:ea typeface="Times New Roman"/>
                <a:cs typeface="Times New Roman"/>
                <a:sym typeface="Times New Roman"/>
              </a:defRPr>
            </a:pPr>
            <a:r>
              <a:rPr lang="uk-UA" dirty="0"/>
              <a:t>У 14% пацієнтів одночасно з лобарною емфіземою діагностуються вроджені вади серця (дефект міжшлуночкової перегородки, відкритий аортальний порок, гіпоплазія легеневої артерії). Також можуть зустрічатися аномалії розвитку кісткової, травної та сечовидільної систем.</a:t>
            </a:r>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 name="Прямоугольник 1"/>
          <p:cNvSpPr txBox="1"/>
          <p:nvPr/>
        </p:nvSpPr>
        <p:spPr>
          <a:xfrm>
            <a:off x="369247" y="476671"/>
            <a:ext cx="8333497" cy="4924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600" b="1">
                <a:solidFill>
                  <a:srgbClr val="FFFFFF"/>
                </a:solidFill>
                <a:latin typeface="Times New Roman"/>
                <a:ea typeface="Times New Roman"/>
                <a:cs typeface="Times New Roman"/>
                <a:sym typeface="Times New Roman"/>
              </a:defRPr>
            </a:pPr>
            <a:r>
              <a:rPr lang="uk-UA" dirty="0"/>
              <a:t>Діагностика лобарної емфіземи</a:t>
            </a:r>
          </a:p>
          <a:p>
            <a:pPr>
              <a:defRPr sz="2400">
                <a:solidFill>
                  <a:srgbClr val="FFFFFF"/>
                </a:solidFill>
                <a:latin typeface="Times New Roman"/>
                <a:ea typeface="Times New Roman"/>
                <a:cs typeface="Times New Roman"/>
                <a:sym typeface="Times New Roman"/>
              </a:defRPr>
            </a:pPr>
            <a:r>
              <a:rPr lang="uk-UA" dirty="0"/>
              <a:t>На оглядовій рентгенограмі ОГК:</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підвищена пневматизація ураженої частки,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зміщення середостіння в здорову сторону,</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сплощення купола діафрагми.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іноді помилкові медіастинальні грижі.</a:t>
            </a:r>
          </a:p>
          <a:p>
            <a:pPr>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r>
              <a:rPr lang="uk-UA" dirty="0"/>
              <a:t>МСКТ легких дозволяє підтвердити діагноз, більш повно візуалізувати змінену частку, визначити її розміри, архітектоніку і взаємовідношення зі здоровими відділами легені, оцінити будову бронхіального дерева і органів середостіння, ступінь зміщення і деформації органів грудної клітини.</a:t>
            </a:r>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4" name="Picture 2" descr="Picture 2"/>
          <p:cNvPicPr>
            <a:picLocks noChangeAspect="1"/>
          </p:cNvPicPr>
          <p:nvPr/>
        </p:nvPicPr>
        <p:blipFill>
          <a:blip r:embed="rId2" cstate="print"/>
          <a:stretch>
            <a:fillRect/>
          </a:stretch>
        </p:blipFill>
        <p:spPr>
          <a:xfrm>
            <a:off x="0" y="-315416"/>
            <a:ext cx="9129464" cy="6500179"/>
          </a:xfrm>
          <a:prstGeom prst="rect">
            <a:avLst/>
          </a:prstGeom>
          <a:ln w="12700">
            <a:miter lim="400000"/>
          </a:ln>
        </p:spPr>
      </p:pic>
      <p:sp>
        <p:nvSpPr>
          <p:cNvPr id="455" name="Прямоугольник 2"/>
          <p:cNvSpPr txBox="1"/>
          <p:nvPr/>
        </p:nvSpPr>
        <p:spPr>
          <a:xfrm>
            <a:off x="2313464" y="6309319"/>
            <a:ext cx="4155031" cy="2379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1100">
                <a:solidFill>
                  <a:srgbClr val="FFFFFF"/>
                </a:solidFill>
                <a:latin typeface="Times New Roman"/>
                <a:ea typeface="Times New Roman"/>
                <a:cs typeface="Times New Roman"/>
                <a:sym typeface="Times New Roman"/>
              </a:defRPr>
            </a:pPr>
            <a:r>
              <a:t>Trusted answers from The Hospital for Sick Children </a:t>
            </a:r>
            <a:r>
              <a:rPr i="1"/>
              <a:t>October 31st 2009</a:t>
            </a:r>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7" name="Picture 2" descr="Picture 2"/>
          <p:cNvPicPr>
            <a:picLocks noChangeAspect="1"/>
          </p:cNvPicPr>
          <p:nvPr/>
        </p:nvPicPr>
        <p:blipFill>
          <a:blip r:embed="rId2" cstate="print"/>
          <a:stretch>
            <a:fillRect/>
          </a:stretch>
        </p:blipFill>
        <p:spPr>
          <a:xfrm>
            <a:off x="0" y="1124744"/>
            <a:ext cx="4330716" cy="3888433"/>
          </a:xfrm>
          <a:prstGeom prst="rect">
            <a:avLst/>
          </a:prstGeom>
          <a:ln w="12700">
            <a:miter lim="400000"/>
          </a:ln>
        </p:spPr>
      </p:pic>
      <p:pic>
        <p:nvPicPr>
          <p:cNvPr id="458" name="Picture 4" descr="Picture 4"/>
          <p:cNvPicPr>
            <a:picLocks noChangeAspect="1"/>
          </p:cNvPicPr>
          <p:nvPr/>
        </p:nvPicPr>
        <p:blipFill>
          <a:blip r:embed="rId3" cstate="print"/>
          <a:stretch>
            <a:fillRect/>
          </a:stretch>
        </p:blipFill>
        <p:spPr>
          <a:xfrm>
            <a:off x="4943533" y="1124744"/>
            <a:ext cx="4200467" cy="3989388"/>
          </a:xfrm>
          <a:prstGeom prst="rect">
            <a:avLst/>
          </a:prstGeom>
          <a:ln w="12700">
            <a:miter lim="400000"/>
          </a:ln>
        </p:spPr>
      </p:pic>
      <p:sp>
        <p:nvSpPr>
          <p:cNvPr id="459" name="Прямоугольник 4"/>
          <p:cNvSpPr txBox="1"/>
          <p:nvPr/>
        </p:nvSpPr>
        <p:spPr>
          <a:xfrm>
            <a:off x="2673503" y="260647"/>
            <a:ext cx="4333093"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Врожденна лобарная емфізема</a:t>
            </a:r>
          </a:p>
        </p:txBody>
      </p:sp>
      <p:sp>
        <p:nvSpPr>
          <p:cNvPr id="460" name="Прямоугольник 5"/>
          <p:cNvSpPr txBox="1"/>
          <p:nvPr/>
        </p:nvSpPr>
        <p:spPr>
          <a:xfrm>
            <a:off x="225232" y="5157192"/>
            <a:ext cx="8873048" cy="881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Вроджена лобарна емфізема може спочатку виявлятися з наявності рідини в альвеолах, але коли відбувається резорбція рідини з альвеол, і заміщення її повітрям, то стає видним кістозний зовнішній вигляд ураженої легені</a:t>
            </a:r>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2" name="Picture 2" descr="Picture 2"/>
          <p:cNvPicPr>
            <a:picLocks noChangeAspect="1"/>
          </p:cNvPicPr>
          <p:nvPr/>
        </p:nvPicPr>
        <p:blipFill>
          <a:blip r:embed="rId2" cstate="print"/>
          <a:stretch>
            <a:fillRect/>
          </a:stretch>
        </p:blipFill>
        <p:spPr>
          <a:xfrm>
            <a:off x="323527" y="1340767"/>
            <a:ext cx="5043070" cy="4320482"/>
          </a:xfrm>
          <a:prstGeom prst="rect">
            <a:avLst/>
          </a:prstGeom>
          <a:ln w="12700">
            <a:miter lim="400000"/>
          </a:ln>
        </p:spPr>
      </p:pic>
      <p:sp>
        <p:nvSpPr>
          <p:cNvPr id="463" name="Прямоугольник 2"/>
          <p:cNvSpPr txBox="1"/>
          <p:nvPr/>
        </p:nvSpPr>
        <p:spPr>
          <a:xfrm>
            <a:off x="441257" y="332655"/>
            <a:ext cx="8657024"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400" b="1">
                <a:solidFill>
                  <a:srgbClr val="FFFFFF"/>
                </a:solidFill>
                <a:latin typeface="Times New Roman"/>
                <a:ea typeface="Times New Roman"/>
                <a:cs typeface="Times New Roman"/>
                <a:sym typeface="Times New Roman"/>
              </a:defRPr>
            </a:lvl1pPr>
          </a:lstStyle>
          <a:p>
            <a:r>
              <a:t>Вроджена лобарна емфізема верхньої і середньої частки правої легені</a:t>
            </a:r>
          </a:p>
        </p:txBody>
      </p:sp>
      <p:sp>
        <p:nvSpPr>
          <p:cNvPr id="464" name="Прямоугольник 3"/>
          <p:cNvSpPr txBox="1"/>
          <p:nvPr/>
        </p:nvSpPr>
        <p:spPr>
          <a:xfrm>
            <a:off x="5409808" y="1556791"/>
            <a:ext cx="3688472" cy="3952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69875" indent="-269875">
              <a:buSzPct val="100000"/>
              <a:buFont typeface="Arial"/>
              <a:buChar char="•"/>
              <a:defRPr sz="1600">
                <a:solidFill>
                  <a:srgbClr val="FFFFFF"/>
                </a:solidFill>
              </a:defRPr>
            </a:pPr>
            <a:r>
              <a:t>підвищення прозорості легеневої тканини аж до повного зникнення легеневого малюнка - синя стрілка</a:t>
            </a:r>
          </a:p>
          <a:p>
            <a:pPr marL="269875" indent="-269875">
              <a:buSzPct val="100000"/>
              <a:buFont typeface="Arial"/>
              <a:buChar char="•"/>
              <a:defRPr sz="1600">
                <a:solidFill>
                  <a:srgbClr val="FFFFFF"/>
                </a:solidFill>
              </a:defRPr>
            </a:pPr>
            <a:endParaRPr/>
          </a:p>
          <a:p>
            <a:pPr marL="269875" indent="-269875">
              <a:buSzPct val="100000"/>
              <a:buFont typeface="Arial"/>
              <a:buChar char="•"/>
              <a:defRPr sz="1600">
                <a:solidFill>
                  <a:srgbClr val="FFFFFF"/>
                </a:solidFill>
              </a:defRPr>
            </a:pPr>
            <a:r>
              <a:t>  зміщення середостіння в протилежну сторону,</a:t>
            </a:r>
          </a:p>
          <a:p>
            <a:pPr marL="269875" indent="-269875">
              <a:buSzPct val="100000"/>
              <a:buFont typeface="Arial"/>
              <a:buChar char="•"/>
              <a:defRPr sz="1600">
                <a:solidFill>
                  <a:srgbClr val="FFFFFF"/>
                </a:solidFill>
              </a:defRPr>
            </a:pPr>
            <a:endParaRPr/>
          </a:p>
          <a:p>
            <a:pPr marL="269875" indent="-269875">
              <a:buSzPct val="100000"/>
              <a:buFont typeface="Arial"/>
              <a:buChar char="•"/>
              <a:defRPr sz="1600">
                <a:solidFill>
                  <a:srgbClr val="FFFFFF"/>
                </a:solidFill>
              </a:defRPr>
            </a:pPr>
            <a:r>
              <a:t>  "Медіастинальная кила" - червона стрілка</a:t>
            </a:r>
          </a:p>
          <a:p>
            <a:pPr marL="269875" indent="-269875">
              <a:buSzPct val="100000"/>
              <a:buFont typeface="Arial"/>
              <a:buChar char="•"/>
              <a:defRPr sz="1600">
                <a:solidFill>
                  <a:srgbClr val="FFFFFF"/>
                </a:solidFill>
              </a:defRPr>
            </a:pPr>
            <a:endParaRPr/>
          </a:p>
          <a:p>
            <a:pPr marL="269875" indent="-269875">
              <a:buSzPct val="100000"/>
              <a:buFont typeface="Arial"/>
              <a:buChar char="•"/>
              <a:defRPr sz="1600">
                <a:solidFill>
                  <a:srgbClr val="FFFFFF"/>
                </a:solidFill>
              </a:defRPr>
            </a:pPr>
            <a:r>
              <a:t>  сплощення купола діафрагми на боці ураження</a:t>
            </a:r>
          </a:p>
          <a:p>
            <a:pPr marL="269875" indent="-269875">
              <a:buSzPct val="100000"/>
              <a:buFont typeface="Arial"/>
              <a:buChar char="•"/>
              <a:defRPr sz="1600">
                <a:solidFill>
                  <a:srgbClr val="FFFFFF"/>
                </a:solidFill>
              </a:defRPr>
            </a:pPr>
            <a:r>
              <a:t>  Піджаті здорові відділи легені у вигляді трикутної тіні ателектазу - жовта стрілка</a:t>
            </a:r>
          </a:p>
        </p:txBody>
      </p:sp>
      <p:sp>
        <p:nvSpPr>
          <p:cNvPr id="465" name="Прямая со стрелкой 8"/>
          <p:cNvSpPr/>
          <p:nvPr/>
        </p:nvSpPr>
        <p:spPr>
          <a:xfrm flipH="1">
            <a:off x="2987824" y="3068959"/>
            <a:ext cx="576065" cy="1"/>
          </a:xfrm>
          <a:prstGeom prst="line">
            <a:avLst/>
          </a:prstGeom>
          <a:ln w="25400">
            <a:solidFill>
              <a:srgbClr val="FF0000"/>
            </a:solidFill>
            <a:tailEnd type="triangle"/>
          </a:ln>
          <a:effectLst>
            <a:outerShdw blurRad="38100" dist="20000" dir="5400000" rotWithShape="0">
              <a:srgbClr val="000000">
                <a:alpha val="38000"/>
              </a:srgbClr>
            </a:outerShdw>
          </a:effectLst>
        </p:spPr>
        <p:txBody>
          <a:bodyPr lIns="45719" rIns="45719"/>
          <a:lstStyle/>
          <a:p>
            <a:pPr>
              <a:defRPr>
                <a:solidFill>
                  <a:srgbClr val="FFFFFF"/>
                </a:solidFill>
              </a:defRPr>
            </a:pPr>
            <a:endParaRPr/>
          </a:p>
        </p:txBody>
      </p:sp>
      <p:sp>
        <p:nvSpPr>
          <p:cNvPr id="466" name="Прямая со стрелкой 10"/>
          <p:cNvSpPr/>
          <p:nvPr/>
        </p:nvSpPr>
        <p:spPr>
          <a:xfrm>
            <a:off x="1475655" y="1628800"/>
            <a:ext cx="144017" cy="504057"/>
          </a:xfrm>
          <a:prstGeom prst="line">
            <a:avLst/>
          </a:prstGeom>
          <a:ln w="25400">
            <a:solidFill>
              <a:srgbClr val="0070C0"/>
            </a:solidFill>
            <a:tailEnd type="triangle"/>
          </a:ln>
          <a:effectLst>
            <a:outerShdw blurRad="38100" dist="20000" dir="5400000" rotWithShape="0">
              <a:srgbClr val="000000">
                <a:alpha val="38000"/>
              </a:srgbClr>
            </a:outerShdw>
          </a:effectLst>
        </p:spPr>
        <p:txBody>
          <a:bodyPr lIns="45719" rIns="45719"/>
          <a:lstStyle/>
          <a:p>
            <a:pPr>
              <a:defRPr>
                <a:solidFill>
                  <a:srgbClr val="FFFFFF"/>
                </a:solidFill>
              </a:defRPr>
            </a:pPr>
            <a:endParaRPr/>
          </a:p>
        </p:txBody>
      </p:sp>
      <p:sp>
        <p:nvSpPr>
          <p:cNvPr id="467" name="Прямая со стрелкой 12"/>
          <p:cNvSpPr/>
          <p:nvPr/>
        </p:nvSpPr>
        <p:spPr>
          <a:xfrm>
            <a:off x="539551" y="3212975"/>
            <a:ext cx="360042" cy="1"/>
          </a:xfrm>
          <a:prstGeom prst="line">
            <a:avLst/>
          </a:prstGeom>
          <a:ln w="25400">
            <a:solidFill>
              <a:srgbClr val="0070C0"/>
            </a:solidFill>
            <a:tailEnd type="triangle"/>
          </a:ln>
          <a:effectLst>
            <a:outerShdw blurRad="38100" dist="20000" dir="5400000" rotWithShape="0">
              <a:srgbClr val="000000">
                <a:alpha val="38000"/>
              </a:srgbClr>
            </a:outerShdw>
          </a:effectLst>
        </p:spPr>
        <p:txBody>
          <a:bodyPr lIns="45719" rIns="45719"/>
          <a:lstStyle/>
          <a:p>
            <a:pPr>
              <a:defRPr>
                <a:solidFill>
                  <a:srgbClr val="FFFFFF"/>
                </a:solidFill>
              </a:defRPr>
            </a:pPr>
            <a:endParaRPr/>
          </a:p>
        </p:txBody>
      </p:sp>
      <p:sp>
        <p:nvSpPr>
          <p:cNvPr id="468" name="Прямая со стрелкой 14"/>
          <p:cNvSpPr/>
          <p:nvPr/>
        </p:nvSpPr>
        <p:spPr>
          <a:xfrm flipV="1">
            <a:off x="1547663" y="4149080"/>
            <a:ext cx="144017" cy="504057"/>
          </a:xfrm>
          <a:prstGeom prst="line">
            <a:avLst/>
          </a:prstGeom>
          <a:ln w="25400">
            <a:solidFill>
              <a:srgbClr val="FFFF00"/>
            </a:solidFill>
            <a:tailEnd type="triangle"/>
          </a:ln>
          <a:effectLst>
            <a:outerShdw blurRad="38100" dist="20000" dir="5400000" rotWithShape="0">
              <a:srgbClr val="000000">
                <a:alpha val="38000"/>
              </a:srgbClr>
            </a:outerShdw>
          </a:effectLst>
        </p:spPr>
        <p:txBody>
          <a:bodyPr lIns="45719" rIns="45719"/>
          <a:lstStyle/>
          <a:p>
            <a:pPr>
              <a:defRPr>
                <a:solidFill>
                  <a:srgbClr val="FFFFFF"/>
                </a:solidFill>
              </a:defRPr>
            </a:pPr>
            <a:endParaRPr/>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 name="Таблица 2"/>
          <p:cNvGraphicFramePr/>
          <p:nvPr/>
        </p:nvGraphicFramePr>
        <p:xfrm>
          <a:off x="4644008" y="1988840"/>
          <a:ext cx="4499992" cy="1656184"/>
        </p:xfrm>
        <a:graphic>
          <a:graphicData uri="http://schemas.openxmlformats.org/drawingml/2006/table">
            <a:tbl>
              <a:tblPr>
                <a:tableStyleId>{4C3C2611-4C71-4FC5-86AE-919BDF0F9419}</a:tableStyleId>
              </a:tblPr>
              <a:tblGrid>
                <a:gridCol w="4499992">
                  <a:extLst>
                    <a:ext uri="{9D8B030D-6E8A-4147-A177-3AD203B41FA5}">
                      <a16:colId xmlns:a16="http://schemas.microsoft.com/office/drawing/2014/main" val="20000"/>
                    </a:ext>
                  </a:extLst>
                </a:gridCol>
              </a:tblGrid>
              <a:tr h="1656184">
                <a:tc>
                  <a:txBody>
                    <a:bodyPr/>
                    <a:lstStyle/>
                    <a:p>
                      <a:pPr algn="just">
                        <a:lnSpc>
                          <a:spcPts val="1200"/>
                        </a:lnSpc>
                        <a:defRPr sz="1600">
                          <a:solidFill>
                            <a:srgbClr val="FFFFFF"/>
                          </a:solidFill>
                          <a:latin typeface="Times New Roman"/>
                          <a:ea typeface="Times New Roman"/>
                          <a:cs typeface="Times New Roman"/>
                          <a:sym typeface="Times New Roman"/>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472"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473" name="Прямоугольник 4"/>
          <p:cNvSpPr txBox="1"/>
          <p:nvPr/>
        </p:nvSpPr>
        <p:spPr>
          <a:xfrm>
            <a:off x="45720" y="6488667"/>
            <a:ext cx="8368992"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(Refertns: Imaging of the Newborn _ Kirpalani. 2014).</a:t>
            </a:r>
          </a:p>
        </p:txBody>
      </p:sp>
      <p:sp>
        <p:nvSpPr>
          <p:cNvPr id="474" name="Прямоугольник 5"/>
          <p:cNvSpPr txBox="1"/>
          <p:nvPr/>
        </p:nvSpPr>
        <p:spPr>
          <a:xfrm>
            <a:off x="3275856" y="-1"/>
            <a:ext cx="5822424" cy="23083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b="1">
                <a:solidFill>
                  <a:srgbClr val="FFFFFF"/>
                </a:solidFill>
                <a:latin typeface="Times New Roman"/>
                <a:ea typeface="Times New Roman"/>
                <a:cs typeface="Times New Roman"/>
                <a:sym typeface="Times New Roman"/>
              </a:defRPr>
            </a:pPr>
            <a:r>
              <a:rPr lang="uk-UA" sz="2400" dirty="0"/>
              <a:t>Вроджена емфізема верхньої частки лівої легені</a:t>
            </a:r>
          </a:p>
          <a:p>
            <a:pPr>
              <a:defRPr b="1">
                <a:solidFill>
                  <a:srgbClr val="FFFFFF"/>
                </a:solidFill>
                <a:latin typeface="Times New Roman"/>
                <a:ea typeface="Times New Roman"/>
                <a:cs typeface="Times New Roman"/>
                <a:sym typeface="Times New Roman"/>
              </a:defRPr>
            </a:pPr>
            <a:endParaRPr lang="uk-UA" sz="2400" dirty="0"/>
          </a:p>
          <a:p>
            <a:pPr marL="269875" indent="-269875">
              <a:buFont typeface="Arial" pitchFamily="34" charset="0"/>
              <a:buChar char="•"/>
              <a:defRPr b="1">
                <a:solidFill>
                  <a:srgbClr val="FFFFFF"/>
                </a:solidFill>
                <a:latin typeface="Times New Roman"/>
                <a:ea typeface="Times New Roman"/>
                <a:cs typeface="Times New Roman"/>
                <a:sym typeface="Times New Roman"/>
              </a:defRPr>
            </a:pPr>
            <a:r>
              <a:rPr lang="uk-UA" sz="2400" dirty="0"/>
              <a:t>Значне здуття верхньої частки лівої легені,</a:t>
            </a:r>
          </a:p>
          <a:p>
            <a:pPr marL="269875" indent="-269875">
              <a:buFont typeface="Arial" pitchFamily="34" charset="0"/>
              <a:buChar char="•"/>
              <a:defRPr b="1">
                <a:solidFill>
                  <a:srgbClr val="FFFFFF"/>
                </a:solidFill>
                <a:latin typeface="Times New Roman"/>
                <a:ea typeface="Times New Roman"/>
                <a:cs typeface="Times New Roman"/>
                <a:sym typeface="Times New Roman"/>
              </a:defRPr>
            </a:pPr>
            <a:r>
              <a:rPr lang="uk-UA" sz="2400" dirty="0"/>
              <a:t>медіастинальна  несправжня  кила</a:t>
            </a:r>
          </a:p>
        </p:txBody>
      </p:sp>
      <p:pic>
        <p:nvPicPr>
          <p:cNvPr id="14340" name="Picture 4"/>
          <p:cNvPicPr>
            <a:picLocks noChangeAspect="1" noChangeArrowheads="1"/>
          </p:cNvPicPr>
          <p:nvPr/>
        </p:nvPicPr>
        <p:blipFill>
          <a:blip r:embed="rId2" cstate="print"/>
          <a:srcRect/>
          <a:stretch>
            <a:fillRect/>
          </a:stretch>
        </p:blipFill>
        <p:spPr bwMode="auto">
          <a:xfrm>
            <a:off x="0" y="0"/>
            <a:ext cx="3171825" cy="3009900"/>
          </a:xfrm>
          <a:prstGeom prst="rect">
            <a:avLst/>
          </a:prstGeom>
          <a:noFill/>
          <a:ln w="9525">
            <a:noFill/>
            <a:miter lim="800000"/>
            <a:headEnd/>
            <a:tailEnd/>
          </a:ln>
        </p:spPr>
      </p:pic>
      <p:pic>
        <p:nvPicPr>
          <p:cNvPr id="14341" name="Picture 5"/>
          <p:cNvPicPr>
            <a:picLocks noChangeAspect="1" noChangeArrowheads="1"/>
          </p:cNvPicPr>
          <p:nvPr/>
        </p:nvPicPr>
        <p:blipFill>
          <a:blip r:embed="rId3" cstate="print"/>
          <a:srcRect/>
          <a:stretch>
            <a:fillRect/>
          </a:stretch>
        </p:blipFill>
        <p:spPr bwMode="auto">
          <a:xfrm>
            <a:off x="1" y="2996952"/>
            <a:ext cx="3131840" cy="2880320"/>
          </a:xfrm>
          <a:prstGeom prst="rect">
            <a:avLst/>
          </a:prstGeom>
          <a:noFill/>
          <a:ln w="9525">
            <a:noFill/>
            <a:miter lim="800000"/>
            <a:headEnd/>
            <a:tailEnd/>
          </a:ln>
        </p:spPr>
      </p:pic>
      <p:pic>
        <p:nvPicPr>
          <p:cNvPr id="14342" name="Picture 6"/>
          <p:cNvPicPr>
            <a:picLocks noChangeAspect="1" noChangeArrowheads="1"/>
          </p:cNvPicPr>
          <p:nvPr/>
        </p:nvPicPr>
        <p:blipFill>
          <a:blip r:embed="rId4" cstate="print"/>
          <a:srcRect/>
          <a:stretch>
            <a:fillRect/>
          </a:stretch>
        </p:blipFill>
        <p:spPr bwMode="auto">
          <a:xfrm>
            <a:off x="3131840" y="2996952"/>
            <a:ext cx="3168352" cy="2950346"/>
          </a:xfrm>
          <a:prstGeom prst="rect">
            <a:avLst/>
          </a:prstGeom>
          <a:noFill/>
          <a:ln w="9525">
            <a:noFill/>
            <a:miter lim="800000"/>
            <a:headEnd/>
            <a:tailEnd/>
          </a:ln>
        </p:spPr>
      </p:pic>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 name="Таблица 2"/>
          <p:cNvGraphicFramePr/>
          <p:nvPr/>
        </p:nvGraphicFramePr>
        <p:xfrm>
          <a:off x="1259632" y="5067300"/>
          <a:ext cx="2520280" cy="1790700"/>
        </p:xfrm>
        <a:graphic>
          <a:graphicData uri="http://schemas.openxmlformats.org/drawingml/2006/table">
            <a:tbl>
              <a:tblPr>
                <a:tableStyleId>{4C3C2611-4C71-4FC5-86AE-919BDF0F9419}</a:tableStyleId>
              </a:tblPr>
              <a:tblGrid>
                <a:gridCol w="2520280">
                  <a:extLst>
                    <a:ext uri="{9D8B030D-6E8A-4147-A177-3AD203B41FA5}">
                      <a16:colId xmlns:a16="http://schemas.microsoft.com/office/drawing/2014/main" val="20000"/>
                    </a:ext>
                  </a:extLst>
                </a:gridCol>
              </a:tblGrid>
              <a:tr h="1790700">
                <a:tc>
                  <a:txBody>
                    <a:bodyPr/>
                    <a:lstStyle/>
                    <a:p>
                      <a:pPr algn="just">
                        <a:lnSpc>
                          <a:spcPts val="1200"/>
                        </a:lnSpc>
                        <a:defRPr sz="1000">
                          <a:solidFill>
                            <a:srgbClr val="FFFFFF"/>
                          </a:solidFill>
                          <a:latin typeface="Times New Roman"/>
                          <a:ea typeface="Times New Roman"/>
                          <a:cs typeface="Times New Roman"/>
                          <a:sym typeface="Times New Roman"/>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482"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483" name="Прямоугольник 4"/>
          <p:cNvSpPr txBox="1"/>
          <p:nvPr/>
        </p:nvSpPr>
        <p:spPr>
          <a:xfrm>
            <a:off x="729288" y="332656"/>
            <a:ext cx="8272455"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000" b="1">
                <a:solidFill>
                  <a:srgbClr val="FFFFFF"/>
                </a:solidFill>
                <a:latin typeface="Times New Roman"/>
                <a:ea typeface="Times New Roman"/>
                <a:cs typeface="Times New Roman"/>
                <a:sym typeface="Times New Roman"/>
              </a:defRPr>
            </a:lvl1pPr>
          </a:lstStyle>
          <a:p>
            <a:r>
              <a:rPr lang="uk-UA" sz="2400" dirty="0"/>
              <a:t>Вроджена лобарна емфізема верхньої частки правої легені</a:t>
            </a:r>
          </a:p>
        </p:txBody>
      </p:sp>
      <p:sp>
        <p:nvSpPr>
          <p:cNvPr id="484" name="Прямоугольник 5"/>
          <p:cNvSpPr txBox="1"/>
          <p:nvPr/>
        </p:nvSpPr>
        <p:spPr>
          <a:xfrm>
            <a:off x="513263" y="5229199"/>
            <a:ext cx="8333497"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pPr marL="360363" indent="-360363">
              <a:buFont typeface="Arial" pitchFamily="34" charset="0"/>
              <a:buChar char="•"/>
            </a:pPr>
            <a:r>
              <a:rPr lang="uk-UA" dirty="0"/>
              <a:t>Різке здуття верхньої частки правої легені, </a:t>
            </a:r>
          </a:p>
          <a:p>
            <a:pPr marL="360363" indent="-360363">
              <a:buFont typeface="Arial" pitchFamily="34" charset="0"/>
              <a:buChar char="•"/>
            </a:pPr>
            <a:r>
              <a:rPr lang="uk-UA" dirty="0"/>
              <a:t>колабування середньої частки правої легені, зміщення середостіння</a:t>
            </a:r>
          </a:p>
        </p:txBody>
      </p:sp>
      <p:pic>
        <p:nvPicPr>
          <p:cNvPr id="15362" name="Picture 2"/>
          <p:cNvPicPr>
            <a:picLocks noChangeAspect="1" noChangeArrowheads="1"/>
          </p:cNvPicPr>
          <p:nvPr/>
        </p:nvPicPr>
        <p:blipFill>
          <a:blip r:embed="rId2" cstate="print"/>
          <a:srcRect/>
          <a:stretch>
            <a:fillRect/>
          </a:stretch>
        </p:blipFill>
        <p:spPr bwMode="auto">
          <a:xfrm>
            <a:off x="179512" y="980728"/>
            <a:ext cx="4362450" cy="3800475"/>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4644008" y="980728"/>
            <a:ext cx="3381375" cy="3816424"/>
          </a:xfrm>
          <a:prstGeom prst="rect">
            <a:avLst/>
          </a:prstGeom>
          <a:noFill/>
          <a:ln w="9525">
            <a:noFill/>
            <a:miter lim="800000"/>
            <a:headEnd/>
            <a:tailEnd/>
          </a:ln>
        </p:spPr>
      </p:pic>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Прямоугольник 1"/>
          <p:cNvSpPr txBox="1"/>
          <p:nvPr/>
        </p:nvSpPr>
        <p:spPr>
          <a:xfrm>
            <a:off x="297239" y="-1"/>
            <a:ext cx="8621529" cy="5818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800" b="1">
                <a:solidFill>
                  <a:srgbClr val="FFFFFF"/>
                </a:solidFill>
                <a:latin typeface="Times New Roman"/>
                <a:ea typeface="Times New Roman"/>
                <a:cs typeface="Times New Roman"/>
                <a:sym typeface="Times New Roman"/>
              </a:defRPr>
            </a:pPr>
            <a:r>
              <a:t>Диференціальна діагностика лобарной емфіземи:</a:t>
            </a:r>
          </a:p>
          <a:p>
            <a:pPr>
              <a:defRPr sz="2500">
                <a:solidFill>
                  <a:srgbClr val="FFFFFF"/>
                </a:solidFill>
                <a:latin typeface="Times New Roman"/>
                <a:ea typeface="Times New Roman"/>
                <a:cs typeface="Times New Roman"/>
                <a:sym typeface="Times New Roman"/>
              </a:defRPr>
            </a:pPr>
            <a:r>
              <a:t>- </a:t>
            </a:r>
            <a:r>
              <a:rPr i="1"/>
              <a:t>кістозноаденоматозна мальформація</a:t>
            </a:r>
            <a:r>
              <a:t> - зазвичай має множинні кісти, на відміну від вродженої часткової емфіземи, яка проявляється тільки однієї кістою;</a:t>
            </a:r>
          </a:p>
          <a:p>
            <a:pPr>
              <a:defRPr sz="2500">
                <a:solidFill>
                  <a:srgbClr val="FFFFFF"/>
                </a:solidFill>
                <a:latin typeface="Times New Roman"/>
                <a:ea typeface="Times New Roman"/>
                <a:cs typeface="Times New Roman"/>
                <a:sym typeface="Times New Roman"/>
              </a:defRPr>
            </a:pPr>
            <a:r>
              <a:t>- </a:t>
            </a:r>
            <a:r>
              <a:rPr i="1"/>
              <a:t>діафрагмальна кила</a:t>
            </a:r>
            <a:r>
              <a:t> - петлі кишечника в грудній клітці;</a:t>
            </a:r>
          </a:p>
          <a:p>
            <a:pPr>
              <a:defRPr sz="2500">
                <a:solidFill>
                  <a:srgbClr val="FFFFFF"/>
                </a:solidFill>
                <a:latin typeface="Times New Roman"/>
                <a:ea typeface="Times New Roman"/>
                <a:cs typeface="Times New Roman"/>
                <a:sym typeface="Times New Roman"/>
              </a:defRPr>
            </a:pPr>
            <a:r>
              <a:t>- </a:t>
            </a:r>
            <a:r>
              <a:rPr i="1"/>
              <a:t>бронхіальна обструкція стороннім тілом або слизовою пробкою;</a:t>
            </a:r>
          </a:p>
          <a:p>
            <a:pPr>
              <a:defRPr sz="2500">
                <a:solidFill>
                  <a:srgbClr val="FFFFFF"/>
                </a:solidFill>
                <a:latin typeface="Times New Roman"/>
                <a:ea typeface="Times New Roman"/>
                <a:cs typeface="Times New Roman"/>
                <a:sym typeface="Times New Roman"/>
              </a:defRPr>
            </a:pPr>
            <a:r>
              <a:t>- </a:t>
            </a:r>
            <a:r>
              <a:rPr i="1"/>
              <a:t>зовнішнє здавлення позалегеневими судинними структурами</a:t>
            </a:r>
            <a:r>
              <a:t>;</a:t>
            </a:r>
          </a:p>
          <a:p>
            <a:pPr>
              <a:defRPr sz="2500">
                <a:solidFill>
                  <a:srgbClr val="FFFFFF"/>
                </a:solidFill>
                <a:latin typeface="Times New Roman"/>
                <a:ea typeface="Times New Roman"/>
                <a:cs typeface="Times New Roman"/>
                <a:sym typeface="Times New Roman"/>
              </a:defRPr>
            </a:pPr>
            <a:r>
              <a:t>- </a:t>
            </a:r>
            <a:r>
              <a:rPr i="1"/>
              <a:t>вроджена кіста легені, виявляються оболонки кісти округлої форми</a:t>
            </a:r>
            <a:r>
              <a:t>.</a:t>
            </a:r>
          </a:p>
          <a:p>
            <a:pPr>
              <a:defRPr sz="2500">
                <a:solidFill>
                  <a:srgbClr val="FFFFFF"/>
                </a:solidFill>
                <a:latin typeface="Times New Roman"/>
                <a:ea typeface="Times New Roman"/>
                <a:cs typeface="Times New Roman"/>
                <a:sym typeface="Times New Roman"/>
              </a:defRPr>
            </a:pPr>
            <a:r>
              <a:t>- </a:t>
            </a:r>
            <a:r>
              <a:rPr i="1"/>
              <a:t>пневмоторакс</a:t>
            </a:r>
            <a:r>
              <a:t> - на ураженій стороні відсутня легеневий малюнок, легке підібгані до кореня.</a:t>
            </a:r>
          </a:p>
          <a:p>
            <a:pPr>
              <a:defRPr sz="2500">
                <a:solidFill>
                  <a:srgbClr val="FFFFFF"/>
                </a:solidFill>
                <a:latin typeface="Times New Roman"/>
                <a:ea typeface="Times New Roman"/>
                <a:cs typeface="Times New Roman"/>
                <a:sym typeface="Times New Roman"/>
              </a:defRPr>
            </a:pPr>
            <a:r>
              <a:t>- </a:t>
            </a:r>
            <a:r>
              <a:rPr i="1"/>
              <a:t>стеноз головного або часткового бронха</a:t>
            </a:r>
            <a:r>
              <a:t>, викликаного зовнішнім здавленням аномально відходить посудиною - бронхоскопія, КТ або МРТ для підтвердження судинної аномалії.</a:t>
            </a:r>
          </a:p>
        </p:txBody>
      </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 name="Заголовок 1"/>
          <p:cNvSpPr txBox="1">
            <a:spLocks noGrp="1"/>
          </p:cNvSpPr>
          <p:nvPr>
            <p:ph type="title"/>
          </p:nvPr>
        </p:nvSpPr>
        <p:spPr>
          <a:xfrm>
            <a:off x="395536" y="404664"/>
            <a:ext cx="8229601" cy="1143001"/>
          </a:xfrm>
          <a:prstGeom prst="rect">
            <a:avLst/>
          </a:prstGeom>
        </p:spPr>
        <p:txBody>
          <a:bodyPr>
            <a:noAutofit/>
          </a:bodyPr>
          <a:lstStyle/>
          <a:p>
            <a:pPr defTabSz="566927">
              <a:defRPr sz="2232">
                <a:solidFill>
                  <a:srgbClr val="FFFF00"/>
                </a:solidFill>
                <a:effectLst>
                  <a:outerShdw blurRad="70866" dist="62992" dir="2700000" rotWithShape="0">
                    <a:srgbClr val="000000">
                      <a:alpha val="40000"/>
                    </a:srgbClr>
                  </a:outerShdw>
                </a:effectLst>
              </a:defRPr>
            </a:pPr>
            <a:r>
              <a:rPr lang="uk-UA" sz="4000" dirty="0"/>
              <a:t>Трахеобронхомегалія</a:t>
            </a:r>
            <a:br>
              <a:rPr lang="uk-UA" sz="4000" dirty="0"/>
            </a:br>
            <a:r>
              <a:rPr lang="uk-UA" sz="4000" dirty="0"/>
              <a:t>(синдром Муньє-Куна)</a:t>
            </a:r>
            <a:br>
              <a:rPr lang="uk-UA" sz="4000" dirty="0"/>
            </a:br>
            <a:endParaRPr lang="uk-UA" sz="4000" dirty="0"/>
          </a:p>
        </p:txBody>
      </p:sp>
      <p:sp>
        <p:nvSpPr>
          <p:cNvPr id="489" name="Прямоугольник 2"/>
          <p:cNvSpPr txBox="1"/>
          <p:nvPr/>
        </p:nvSpPr>
        <p:spPr>
          <a:xfrm>
            <a:off x="297240" y="1556791"/>
            <a:ext cx="8801040"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9875" algn="just">
              <a:defRPr sz="2400">
                <a:solidFill>
                  <a:srgbClr val="FFFFFF"/>
                </a:solidFill>
                <a:latin typeface="Times New Roman"/>
                <a:ea typeface="Times New Roman"/>
                <a:cs typeface="Times New Roman"/>
                <a:sym typeface="Times New Roman"/>
              </a:defRPr>
            </a:pPr>
            <a:r>
              <a:rPr lang="uk-UA" b="1" dirty="0"/>
              <a:t>Синоніми</a:t>
            </a:r>
            <a:r>
              <a:rPr lang="uk-UA" dirty="0"/>
              <a:t>: </a:t>
            </a:r>
            <a:r>
              <a:rPr lang="uk-UA" dirty="0" err="1"/>
              <a:t>трахеобронхомаляція</a:t>
            </a:r>
            <a:r>
              <a:rPr lang="uk-UA" dirty="0"/>
              <a:t>, </a:t>
            </a:r>
            <a:r>
              <a:rPr lang="uk-UA" dirty="0" err="1"/>
              <a:t>трахеоцеле</a:t>
            </a:r>
            <a:r>
              <a:rPr lang="uk-UA" dirty="0"/>
              <a:t>, </a:t>
            </a:r>
            <a:r>
              <a:rPr lang="uk-UA" dirty="0" err="1"/>
              <a:t>ідіопатична</a:t>
            </a:r>
            <a:r>
              <a:rPr lang="uk-UA" dirty="0"/>
              <a:t> трахея, </a:t>
            </a:r>
            <a:r>
              <a:rPr lang="uk-UA" dirty="0" err="1"/>
              <a:t>мегатрахея</a:t>
            </a:r>
            <a:r>
              <a:rPr lang="uk-UA" dirty="0"/>
              <a:t>.</a:t>
            </a:r>
          </a:p>
          <a:p>
            <a:pPr indent="269875" algn="just">
              <a:defRPr sz="2400">
                <a:solidFill>
                  <a:srgbClr val="FFFFFF"/>
                </a:solidFill>
                <a:latin typeface="Times New Roman"/>
                <a:ea typeface="Times New Roman"/>
                <a:cs typeface="Times New Roman"/>
                <a:sym typeface="Times New Roman"/>
              </a:defRPr>
            </a:pPr>
            <a:r>
              <a:rPr lang="uk-UA" dirty="0"/>
              <a:t>Являє собою різко виражене вроджене розширення трахеї і головних бронхів за рахунок неповноцінності їх стінок (відсутність, недостатність або дезорганізація хрящової, або еластичної і м'язової тканини), слабкість бронхіальної стінки.</a:t>
            </a:r>
          </a:p>
          <a:p>
            <a:pPr indent="269875" algn="just">
              <a:defRPr sz="2400">
                <a:solidFill>
                  <a:srgbClr val="FFFFFF"/>
                </a:solidFill>
                <a:latin typeface="Times New Roman"/>
                <a:ea typeface="Times New Roman"/>
                <a:cs typeface="Times New Roman"/>
                <a:sym typeface="Times New Roman"/>
              </a:defRPr>
            </a:pPr>
            <a:r>
              <a:rPr lang="uk-UA" dirty="0"/>
              <a:t>Гістологічно: кількісний дефіцит і зміна еластичних волокон в мембранозної частини трахеї і потовщення м'язових волокон.</a:t>
            </a:r>
          </a:p>
          <a:p>
            <a:pPr indent="269875" algn="just">
              <a:defRPr sz="2400">
                <a:solidFill>
                  <a:srgbClr val="FFFFFF"/>
                </a:solidFill>
                <a:latin typeface="Times New Roman"/>
                <a:ea typeface="Times New Roman"/>
                <a:cs typeface="Times New Roman"/>
                <a:sym typeface="Times New Roman"/>
              </a:defRPr>
            </a:pPr>
            <a:r>
              <a:rPr lang="uk-UA" dirty="0"/>
              <a:t>Введе до розвитку гнійного </a:t>
            </a:r>
            <a:r>
              <a:rPr lang="uk-UA" dirty="0" err="1"/>
              <a:t>трахеобронхіту</a:t>
            </a:r>
            <a:r>
              <a:rPr lang="uk-UA" dirty="0"/>
              <a:t>. В результаті цього (ймовірно, вдруге) розвиваються бронхоектази в дистальніше розташованих бронхах, переважно нижніх часток, і пневмосклероз. Перший опис належить Муньє-Куна в 1932 р</a:t>
            </a:r>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Прямоугольник 1"/>
          <p:cNvSpPr txBox="1"/>
          <p:nvPr/>
        </p:nvSpPr>
        <p:spPr>
          <a:xfrm>
            <a:off x="585271" y="332656"/>
            <a:ext cx="8189481"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Шлях наслідування - рецесивний. </a:t>
            </a:r>
          </a:p>
          <a:p>
            <a:pPr indent="360363" algn="just">
              <a:defRPr sz="2400">
                <a:solidFill>
                  <a:srgbClr val="FFFFFF"/>
                </a:solidFill>
                <a:latin typeface="Times New Roman"/>
                <a:ea typeface="Times New Roman"/>
                <a:cs typeface="Times New Roman"/>
                <a:sym typeface="Times New Roman"/>
              </a:defRPr>
            </a:pPr>
            <a:r>
              <a:rPr lang="uk-UA" dirty="0"/>
              <a:t>Переважно уражаються люди чоловічої статі. У дитячому віці захворювання протікає безсимптомно і розпізнається після приєднання інфекції. Розгорнута картина проявляється зазвичай у віці 20-40 років, протікає з періодичними загостреннями і поступово наростаючою дихальної недостатності.</a:t>
            </a:r>
          </a:p>
          <a:p>
            <a:pPr algn="just">
              <a:defRPr sz="2400">
                <a:solidFill>
                  <a:srgbClr val="FFFFFF"/>
                </a:solidFill>
                <a:latin typeface="Times New Roman"/>
                <a:ea typeface="Times New Roman"/>
                <a:cs typeface="Times New Roman"/>
                <a:sym typeface="Times New Roman"/>
              </a:defRPr>
            </a:pPr>
            <a:r>
              <a:rPr lang="uk-UA" dirty="0"/>
              <a:t>Обсяг і динаміка розширення визначається виникненням одночасних ознак запалення в області бронхоектазів.</a:t>
            </a:r>
          </a:p>
          <a:p>
            <a:pPr algn="just">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r>
              <a:rPr lang="uk-UA" dirty="0"/>
              <a:t>Виділяють форми </a:t>
            </a:r>
            <a:r>
              <a:rPr lang="uk-UA" dirty="0" err="1"/>
              <a:t>трахеобронхомегаліі</a:t>
            </a:r>
            <a:r>
              <a:rPr lang="uk-UA" dirty="0"/>
              <a:t>:</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обмежена форма;</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поширена форма</a:t>
            </a:r>
            <a:r>
              <a:rPr dirty="0"/>
              <a:t>.</a:t>
            </a:r>
          </a:p>
        </p:txBody>
      </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 name="Picture 2" descr="Picture 2"/>
          <p:cNvPicPr>
            <a:picLocks noChangeAspect="1"/>
          </p:cNvPicPr>
          <p:nvPr/>
        </p:nvPicPr>
        <p:blipFill>
          <a:blip r:embed="rId2" cstate="print"/>
          <a:stretch>
            <a:fillRect/>
          </a:stretch>
        </p:blipFill>
        <p:spPr>
          <a:xfrm>
            <a:off x="0" y="2204864"/>
            <a:ext cx="9037280" cy="2952328"/>
          </a:xfrm>
          <a:prstGeom prst="rect">
            <a:avLst/>
          </a:prstGeom>
          <a:ln w="12700">
            <a:miter lim="400000"/>
          </a:ln>
        </p:spPr>
      </p:pic>
      <p:sp>
        <p:nvSpPr>
          <p:cNvPr id="494" name="Прямоугольник 2"/>
          <p:cNvSpPr txBox="1"/>
          <p:nvPr/>
        </p:nvSpPr>
        <p:spPr>
          <a:xfrm>
            <a:off x="2385472" y="332656"/>
            <a:ext cx="4480560" cy="14838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FFFFFF"/>
                </a:solidFill>
                <a:latin typeface="Times New Roman"/>
                <a:ea typeface="Times New Roman"/>
                <a:cs typeface="Times New Roman"/>
                <a:sym typeface="Times New Roman"/>
              </a:defRPr>
            </a:lvl1pPr>
          </a:lstStyle>
          <a:p>
            <a:r>
              <a:t>Схематичне зображення варіантів трахеобронхомегаліі</a:t>
            </a:r>
          </a:p>
        </p:txBody>
      </p:sp>
      <p:sp>
        <p:nvSpPr>
          <p:cNvPr id="495" name="Прямоугольник 3"/>
          <p:cNvSpPr txBox="1"/>
          <p:nvPr/>
        </p:nvSpPr>
        <p:spPr>
          <a:xfrm>
            <a:off x="225231" y="5445223"/>
            <a:ext cx="4480561" cy="15696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b="1">
                <a:solidFill>
                  <a:srgbClr val="FFFFFF"/>
                </a:solidFill>
                <a:latin typeface="Times New Roman"/>
                <a:ea typeface="Times New Roman"/>
                <a:cs typeface="Times New Roman"/>
                <a:sym typeface="Times New Roman"/>
              </a:defRPr>
            </a:pPr>
            <a:r>
              <a:rPr lang="uk-UA" sz="2400" dirty="0"/>
              <a:t>А</a:t>
            </a:r>
            <a:r>
              <a:rPr lang="uk-UA" sz="2400" b="0" dirty="0"/>
              <a:t> – норма; </a:t>
            </a:r>
          </a:p>
          <a:p>
            <a:pPr>
              <a:defRPr b="1">
                <a:solidFill>
                  <a:srgbClr val="FFFFFF"/>
                </a:solidFill>
                <a:latin typeface="Times New Roman"/>
                <a:ea typeface="Times New Roman"/>
                <a:cs typeface="Times New Roman"/>
                <a:sym typeface="Times New Roman"/>
              </a:defRPr>
            </a:pPr>
            <a:r>
              <a:rPr lang="uk-UA" sz="2400" dirty="0"/>
              <a:t>Б</a:t>
            </a:r>
            <a:r>
              <a:rPr lang="uk-UA" sz="2400" b="0" dirty="0"/>
              <a:t> – </a:t>
            </a:r>
            <a:r>
              <a:rPr lang="uk-UA" sz="2400" b="0" dirty="0" err="1"/>
              <a:t>трахеомегалія</a:t>
            </a:r>
            <a:r>
              <a:rPr lang="uk-UA" sz="2400" b="0" dirty="0"/>
              <a:t>;</a:t>
            </a:r>
          </a:p>
          <a:p>
            <a:pPr>
              <a:defRPr b="1">
                <a:solidFill>
                  <a:srgbClr val="FFFFFF"/>
                </a:solidFill>
                <a:latin typeface="Times New Roman"/>
                <a:ea typeface="Times New Roman"/>
                <a:cs typeface="Times New Roman"/>
                <a:sym typeface="Times New Roman"/>
              </a:defRPr>
            </a:pPr>
            <a:r>
              <a:rPr lang="uk-UA" sz="2400" dirty="0"/>
              <a:t>В – </a:t>
            </a:r>
            <a:r>
              <a:rPr lang="uk-UA" sz="2400" b="0" dirty="0" err="1"/>
              <a:t>трахеобронхомегалія</a:t>
            </a:r>
            <a:r>
              <a:rPr lang="uk-UA" sz="2400" b="0" dirty="0"/>
              <a:t>;</a:t>
            </a:r>
          </a:p>
          <a:p>
            <a:pPr>
              <a:defRPr b="1">
                <a:solidFill>
                  <a:srgbClr val="FFFFFF"/>
                </a:solidFill>
                <a:latin typeface="Times New Roman"/>
                <a:ea typeface="Times New Roman"/>
                <a:cs typeface="Times New Roman"/>
                <a:sym typeface="Times New Roman"/>
              </a:defRPr>
            </a:pPr>
            <a:r>
              <a:rPr lang="uk-UA" sz="2400" dirty="0"/>
              <a:t>Г – </a:t>
            </a:r>
            <a:r>
              <a:rPr lang="uk-UA" sz="2400" b="0" dirty="0" err="1"/>
              <a:t>бронхомегалія</a:t>
            </a:r>
            <a:endParaRPr lang="uk-UA" sz="2400" b="0" dirty="0"/>
          </a:p>
        </p:txBody>
      </p:sp>
      <p:sp>
        <p:nvSpPr>
          <p:cNvPr id="496" name="Прямоугольник 4"/>
          <p:cNvSpPr txBox="1"/>
          <p:nvPr/>
        </p:nvSpPr>
        <p:spPr>
          <a:xfrm>
            <a:off x="441256" y="4653136"/>
            <a:ext cx="269228"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atin typeface="Times New Roman"/>
                <a:ea typeface="Times New Roman"/>
                <a:cs typeface="Times New Roman"/>
                <a:sym typeface="Times New Roman"/>
              </a:defRPr>
            </a:lvl1pPr>
          </a:lstStyle>
          <a:p>
            <a:r>
              <a:t>А</a:t>
            </a:r>
          </a:p>
        </p:txBody>
      </p:sp>
      <p:sp>
        <p:nvSpPr>
          <p:cNvPr id="497" name="Прямоугольник 5"/>
          <p:cNvSpPr txBox="1"/>
          <p:nvPr/>
        </p:nvSpPr>
        <p:spPr>
          <a:xfrm>
            <a:off x="2673504" y="4653136"/>
            <a:ext cx="255276"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atin typeface="Times New Roman"/>
                <a:ea typeface="Times New Roman"/>
                <a:cs typeface="Times New Roman"/>
                <a:sym typeface="Times New Roman"/>
              </a:defRPr>
            </a:lvl1pPr>
          </a:lstStyle>
          <a:p>
            <a:r>
              <a:t>Б</a:t>
            </a:r>
          </a:p>
        </p:txBody>
      </p:sp>
      <p:sp>
        <p:nvSpPr>
          <p:cNvPr id="498" name="Прямоугольник 6"/>
          <p:cNvSpPr txBox="1"/>
          <p:nvPr/>
        </p:nvSpPr>
        <p:spPr>
          <a:xfrm>
            <a:off x="4977760" y="4725144"/>
            <a:ext cx="256615"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atin typeface="Times New Roman"/>
                <a:ea typeface="Times New Roman"/>
                <a:cs typeface="Times New Roman"/>
                <a:sym typeface="Times New Roman"/>
              </a:defRPr>
            </a:lvl1pPr>
          </a:lstStyle>
          <a:p>
            <a:r>
              <a:t>В</a:t>
            </a:r>
          </a:p>
        </p:txBody>
      </p:sp>
      <p:sp>
        <p:nvSpPr>
          <p:cNvPr id="499" name="Прямоугольник 7"/>
          <p:cNvSpPr txBox="1"/>
          <p:nvPr/>
        </p:nvSpPr>
        <p:spPr>
          <a:xfrm>
            <a:off x="7858080" y="4653136"/>
            <a:ext cx="249583"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atin typeface="Times New Roman"/>
                <a:ea typeface="Times New Roman"/>
                <a:cs typeface="Times New Roman"/>
                <a:sym typeface="Times New Roman"/>
              </a:defRPr>
            </a:lvl1pPr>
          </a:lstStyle>
          <a:p>
            <a:r>
              <a:t>Г</a:t>
            </a:r>
          </a:p>
        </p:txBody>
      </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Прямоугольник 1"/>
          <p:cNvSpPr txBox="1"/>
          <p:nvPr/>
        </p:nvSpPr>
        <p:spPr>
          <a:xfrm>
            <a:off x="657279" y="404663"/>
            <a:ext cx="8117473" cy="3416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Обмежені дефекти </a:t>
            </a:r>
            <a:r>
              <a:rPr lang="uk-UA" dirty="0" err="1"/>
              <a:t>трахеобронхомегалічних</a:t>
            </a:r>
            <a:r>
              <a:rPr lang="uk-UA" dirty="0"/>
              <a:t> структур призводять до появи локальних розширень тієї чи іншої ділянки повітропровідних шляхів і обумовлюють відповідні порушення і клінічну картину.</a:t>
            </a:r>
          </a:p>
          <a:p>
            <a:pPr>
              <a:defRPr sz="2400">
                <a:solidFill>
                  <a:srgbClr val="FFFFFF"/>
                </a:solidFill>
                <a:latin typeface="Times New Roman"/>
                <a:ea typeface="Times New Roman"/>
                <a:cs typeface="Times New Roman"/>
                <a:sym typeface="Times New Roman"/>
              </a:defRPr>
            </a:pPr>
            <a:r>
              <a:rPr lang="uk-UA" dirty="0"/>
              <a:t>Поширені процеси характеризуються значними ділянками </a:t>
            </a:r>
            <a:r>
              <a:rPr lang="uk-UA" dirty="0" err="1"/>
              <a:t>трахеобронхіального</a:t>
            </a:r>
            <a:r>
              <a:rPr lang="uk-UA" dirty="0"/>
              <a:t> дерева.</a:t>
            </a:r>
          </a:p>
          <a:p>
            <a:pPr>
              <a:defRPr sz="2400">
                <a:solidFill>
                  <a:srgbClr val="FFFFFF"/>
                </a:solidFill>
                <a:latin typeface="Times New Roman"/>
                <a:ea typeface="Times New Roman"/>
                <a:cs typeface="Times New Roman"/>
                <a:sym typeface="Times New Roman"/>
              </a:defRPr>
            </a:pPr>
            <a:r>
              <a:rPr lang="uk-UA" dirty="0"/>
              <a:t>До цієї групи захворювань входять ще синдром Вільямса </a:t>
            </a:r>
            <a:r>
              <a:rPr lang="uk-UA" dirty="0" err="1"/>
              <a:t>-Кемпбелла</a:t>
            </a:r>
            <a:r>
              <a:rPr lang="uk-UA" dirty="0"/>
              <a:t>, бронхомаляція, </a:t>
            </a:r>
            <a:r>
              <a:rPr lang="uk-UA" dirty="0" err="1"/>
              <a:t>бронхіолоектатична</a:t>
            </a:r>
            <a:r>
              <a:rPr lang="uk-UA" dirty="0"/>
              <a:t> емфізема Лешке та </a:t>
            </a:r>
            <a:r>
              <a:rPr lang="uk-UA" dirty="0" err="1"/>
              <a:t>інш</a:t>
            </a:r>
            <a:r>
              <a:rPr lang="uk-UA" dirty="0"/>
              <a:t>.</a:t>
            </a:r>
          </a:p>
        </p:txBody>
      </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 name="Прямоугольник 1"/>
          <p:cNvSpPr txBox="1"/>
          <p:nvPr/>
        </p:nvSpPr>
        <p:spPr>
          <a:xfrm>
            <a:off x="369247" y="260648"/>
            <a:ext cx="8405505" cy="4924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a:solidFill>
                  <a:srgbClr val="FFFFFF"/>
                </a:solidFill>
                <a:latin typeface="Times New Roman"/>
                <a:ea typeface="Times New Roman"/>
                <a:cs typeface="Times New Roman"/>
                <a:sym typeface="Times New Roman"/>
              </a:defRPr>
            </a:pPr>
            <a:r>
              <a:rPr lang="uk-UA" sz="2600" b="1" dirty="0"/>
              <a:t>Клініка </a:t>
            </a:r>
            <a:r>
              <a:rPr lang="uk-UA" sz="2600" b="1" dirty="0" err="1"/>
              <a:t>трахеобронхомаляції</a:t>
            </a:r>
            <a:r>
              <a:rPr lang="uk-UA" dirty="0"/>
              <a:t>:</a:t>
            </a:r>
          </a:p>
          <a:p>
            <a:pPr>
              <a:defRPr sz="2400">
                <a:solidFill>
                  <a:srgbClr val="FFFFFF"/>
                </a:solidFill>
                <a:latin typeface="Times New Roman"/>
                <a:ea typeface="Times New Roman"/>
                <a:cs typeface="Times New Roman"/>
                <a:sym typeface="Times New Roman"/>
              </a:defRPr>
            </a:pPr>
            <a:endParaRPr lang="uk-UA" dirty="0"/>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постійний болісний кашель, який відрізняється своєрідним тембром (вібруючий), що нагадує бекання кози, і пояснюється патологічної піддатливістю стінок трахеї, їх змиканням і вібрацією при кашльових зусиллях.</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рясна слизово-гнійної або гнійної мокроти.</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іноді виникає незначне кровохаркання.</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прогресуюча задишка при фізичному навантаженні,</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болю в грудях при глибокому вдиху.</a:t>
            </a:r>
          </a:p>
          <a:p>
            <a:pPr algn="just">
              <a:defRPr sz="2400">
                <a:solidFill>
                  <a:srgbClr val="FFFFFF"/>
                </a:solidFill>
                <a:latin typeface="Times New Roman"/>
                <a:ea typeface="Times New Roman"/>
                <a:cs typeface="Times New Roman"/>
                <a:sym typeface="Times New Roman"/>
              </a:defRPr>
            </a:pPr>
            <a:r>
              <a:rPr lang="uk-UA" dirty="0"/>
              <a:t>При </a:t>
            </a:r>
            <a:r>
              <a:rPr lang="uk-UA" dirty="0" err="1"/>
              <a:t>фізикальному</a:t>
            </a:r>
            <a:r>
              <a:rPr lang="uk-UA" dirty="0"/>
              <a:t> дослідженні виявляються хрипи, переважно в нижніх відділах легких, іноді характерний вібруючий звук в області трахеї при форсованому видиху</a:t>
            </a:r>
            <a:r>
              <a:rPr dirty="0"/>
              <a:t>.</a:t>
            </a:r>
          </a:p>
        </p:txBody>
      </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Прямоугольник 1"/>
          <p:cNvSpPr txBox="1"/>
          <p:nvPr/>
        </p:nvSpPr>
        <p:spPr>
          <a:xfrm>
            <a:off x="395536" y="260648"/>
            <a:ext cx="8333497" cy="5632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rPr lang="uk-UA" dirty="0"/>
              <a:t>Рентгенологічна картина </a:t>
            </a:r>
            <a:r>
              <a:rPr lang="uk-UA" dirty="0" err="1"/>
              <a:t>трахеобронхомегаліі</a:t>
            </a:r>
            <a:r>
              <a:rPr lang="uk-UA" dirty="0"/>
              <a:t>:</a:t>
            </a:r>
          </a:p>
          <a:p>
            <a:pPr algn="ctr">
              <a:defRPr sz="2400" b="1">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просвітлення різко розширеної трахеї, просвіт якої нерідко перевищує діаметр хребетного стовпа, причому у фронтальній площині величина просвітління значно більше, ніж в сагітальній. Просвіт трахеї більше 1,5-2 см;</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розширення головних бронхів, іноді часткових бронхів,</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фестончаті хвилясті краї;</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деформація їх контурів.</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внутрішні контури трахеї мають вигляд «зубчиків пилки», зазубреність збільшується при помірному розширенні трахеї;</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кут біфуркації трахеї різко зменшений, стає гострим;</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в бронхах, частіше справа розвивалась дивертикулоподібні випинання;</a:t>
            </a:r>
          </a:p>
        </p:txBody>
      </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Прямоугольник 1"/>
          <p:cNvSpPr txBox="1"/>
          <p:nvPr/>
        </p:nvSpPr>
        <p:spPr>
          <a:xfrm>
            <a:off x="369247" y="332656"/>
            <a:ext cx="8477513"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449262" indent="-449262" algn="just">
              <a:buSzPct val="100000"/>
              <a:buChar char="➢"/>
              <a:defRPr sz="2400">
                <a:solidFill>
                  <a:srgbClr val="FFFFFF"/>
                </a:solidFill>
                <a:latin typeface="Times New Roman"/>
                <a:ea typeface="Times New Roman"/>
                <a:cs typeface="Times New Roman"/>
                <a:sym typeface="Times New Roman"/>
              </a:defRPr>
            </a:pPr>
            <a:r>
              <a:rPr lang="uk-UA" dirty="0"/>
              <a:t>іноді сильно розширені внутрішні стінки головних бронхів на </a:t>
            </a:r>
            <a:r>
              <a:rPr lang="uk-UA" dirty="0" err="1"/>
              <a:t>КТ</a:t>
            </a:r>
            <a:r>
              <a:rPr lang="uk-UA" dirty="0"/>
              <a:t> </a:t>
            </a:r>
            <a:r>
              <a:rPr lang="uk-UA" dirty="0" err="1"/>
              <a:t>проекційно</a:t>
            </a:r>
            <a:r>
              <a:rPr lang="uk-UA" dirty="0"/>
              <a:t> накладаються одна на іншу, що призводить до появи так званого симптому </a:t>
            </a:r>
            <a:r>
              <a:rPr lang="uk-UA" i="1" dirty="0"/>
              <a:t>«низького розміщення кута біфуркації». </a:t>
            </a:r>
            <a:r>
              <a:rPr lang="uk-UA" dirty="0"/>
              <a:t>Як правило, лівий головний бронх буває ширше правого.</a:t>
            </a:r>
          </a:p>
          <a:p>
            <a:pPr marL="449262" indent="-449262" algn="just">
              <a:buSzPct val="100000"/>
              <a:buChar char="➢"/>
              <a:defRPr sz="2400">
                <a:solidFill>
                  <a:srgbClr val="FFFFFF"/>
                </a:solidFill>
                <a:latin typeface="Times New Roman"/>
                <a:ea typeface="Times New Roman"/>
                <a:cs typeface="Times New Roman"/>
                <a:sym typeface="Times New Roman"/>
              </a:defRPr>
            </a:pPr>
            <a:r>
              <a:rPr lang="uk-UA" dirty="0"/>
              <a:t>Ці зміни можуть поширюватися до сегментарних бронхів. В результаті порушення очисної функції трахеї і застою мокротиння в нижніх відділах легких розвивається хронічний запальний процес з </a:t>
            </a:r>
            <a:r>
              <a:rPr lang="uk-UA" dirty="0" err="1"/>
              <a:t>пневмофіброзом</a:t>
            </a:r>
            <a:r>
              <a:rPr lang="uk-UA" dirty="0"/>
              <a:t>, емфіземою, формуються вторинні бронхоектази, які порушують стан хворих.</a:t>
            </a:r>
          </a:p>
          <a:p>
            <a:pPr marL="449262" indent="-449262" algn="just">
              <a:buSzPct val="100000"/>
              <a:buChar char="➢"/>
              <a:defRPr sz="2400">
                <a:solidFill>
                  <a:srgbClr val="FFFFFF"/>
                </a:solidFill>
                <a:latin typeface="Times New Roman"/>
                <a:ea typeface="Times New Roman"/>
                <a:cs typeface="Times New Roman"/>
                <a:sym typeface="Times New Roman"/>
              </a:defRPr>
            </a:pPr>
            <a:r>
              <a:rPr lang="uk-UA" dirty="0"/>
              <a:t>Лікування: консервативне.</a:t>
            </a:r>
          </a:p>
          <a:p>
            <a:pPr marL="449262" indent="-449262" algn="just">
              <a:buSzPct val="100000"/>
              <a:buChar char="➢"/>
              <a:defRPr sz="2400">
                <a:solidFill>
                  <a:srgbClr val="FFFFFF"/>
                </a:solidFill>
                <a:latin typeface="Times New Roman"/>
                <a:ea typeface="Times New Roman"/>
                <a:cs typeface="Times New Roman"/>
                <a:sym typeface="Times New Roman"/>
              </a:defRPr>
            </a:pPr>
            <a:r>
              <a:rPr lang="uk-UA" dirty="0"/>
              <a:t>Позиційний дренаж;</a:t>
            </a:r>
          </a:p>
          <a:p>
            <a:pPr marL="449262" indent="-449262" algn="just">
              <a:buSzPct val="100000"/>
              <a:buChar char="➢"/>
              <a:defRPr sz="2400">
                <a:solidFill>
                  <a:srgbClr val="FFFFFF"/>
                </a:solidFill>
                <a:latin typeface="Times New Roman"/>
                <a:ea typeface="Times New Roman"/>
                <a:cs typeface="Times New Roman"/>
                <a:sym typeface="Times New Roman"/>
              </a:defRPr>
            </a:pPr>
            <a:r>
              <a:rPr lang="uk-UA" dirty="0"/>
              <a:t>Антибактеріальні препарати;</a:t>
            </a:r>
          </a:p>
          <a:p>
            <a:pPr marL="449262" indent="-449262" algn="just">
              <a:buSzPct val="100000"/>
              <a:buChar char="➢"/>
              <a:defRPr sz="2400">
                <a:solidFill>
                  <a:srgbClr val="FFFFFF"/>
                </a:solidFill>
                <a:latin typeface="Times New Roman"/>
                <a:ea typeface="Times New Roman"/>
                <a:cs typeface="Times New Roman"/>
                <a:sym typeface="Times New Roman"/>
              </a:defRPr>
            </a:pPr>
            <a:r>
              <a:rPr lang="uk-UA" dirty="0" err="1"/>
              <a:t>Бронхоскопічні</a:t>
            </a:r>
            <a:r>
              <a:rPr lang="uk-UA" dirty="0"/>
              <a:t> санації при загостренні,</a:t>
            </a:r>
          </a:p>
          <a:p>
            <a:pPr marL="449262" indent="-449262" algn="just">
              <a:buSzPct val="100000"/>
              <a:buChar char="➢"/>
              <a:defRPr sz="2400">
                <a:solidFill>
                  <a:srgbClr val="FFFFFF"/>
                </a:solidFill>
                <a:latin typeface="Times New Roman"/>
                <a:ea typeface="Times New Roman"/>
                <a:cs typeface="Times New Roman"/>
                <a:sym typeface="Times New Roman"/>
              </a:defRPr>
            </a:pPr>
            <a:r>
              <a:rPr lang="uk-UA" dirty="0"/>
              <a:t>Іноді оперативне лікування</a:t>
            </a:r>
          </a:p>
        </p:txBody>
      </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9" name="Picture 2" descr="Picture 2"/>
          <p:cNvPicPr>
            <a:picLocks noChangeAspect="1"/>
          </p:cNvPicPr>
          <p:nvPr/>
        </p:nvPicPr>
        <p:blipFill>
          <a:blip r:embed="rId2" cstate="print"/>
          <a:stretch>
            <a:fillRect/>
          </a:stretch>
        </p:blipFill>
        <p:spPr>
          <a:xfrm>
            <a:off x="0" y="836712"/>
            <a:ext cx="5112569" cy="5429276"/>
          </a:xfrm>
          <a:prstGeom prst="rect">
            <a:avLst/>
          </a:prstGeom>
          <a:ln w="12700">
            <a:miter lim="400000"/>
          </a:ln>
        </p:spPr>
      </p:pic>
      <p:sp>
        <p:nvSpPr>
          <p:cNvPr id="510" name="Прямоугольник 2"/>
          <p:cNvSpPr txBox="1"/>
          <p:nvPr/>
        </p:nvSpPr>
        <p:spPr>
          <a:xfrm>
            <a:off x="5265792" y="836712"/>
            <a:ext cx="3652977" cy="1148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Оглядова (передньо-задня) рентгенограма показує збільшену трахею (прямі стрілки) і збільшені бронхи (вигнуті стрілки)</a:t>
            </a:r>
          </a:p>
        </p:txBody>
      </p:sp>
      <p:sp>
        <p:nvSpPr>
          <p:cNvPr id="511" name="Прямоугольник 3"/>
          <p:cNvSpPr txBox="1"/>
          <p:nvPr/>
        </p:nvSpPr>
        <p:spPr>
          <a:xfrm>
            <a:off x="441255" y="188639"/>
            <a:ext cx="8405505"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400" b="1">
                <a:solidFill>
                  <a:srgbClr val="FFFFFF"/>
                </a:solidFill>
                <a:latin typeface="Times New Roman"/>
                <a:ea typeface="Times New Roman"/>
                <a:cs typeface="Times New Roman"/>
                <a:sym typeface="Times New Roman"/>
              </a:defRPr>
            </a:lvl1pPr>
          </a:lstStyle>
          <a:p>
            <a:r>
              <a:t>Трахеобронхомегалія (Синдром Муньє-Куна). </a:t>
            </a:r>
          </a:p>
        </p:txBody>
      </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 name="Picture 2" descr="Picture 2"/>
          <p:cNvPicPr>
            <a:picLocks noChangeAspect="1"/>
          </p:cNvPicPr>
          <p:nvPr/>
        </p:nvPicPr>
        <p:blipFill>
          <a:blip r:embed="rId2" cstate="print"/>
          <a:stretch>
            <a:fillRect/>
          </a:stretch>
        </p:blipFill>
        <p:spPr>
          <a:xfrm>
            <a:off x="3668107" y="980728"/>
            <a:ext cx="5475893" cy="3600401"/>
          </a:xfrm>
          <a:prstGeom prst="rect">
            <a:avLst/>
          </a:prstGeom>
          <a:ln w="12700">
            <a:miter lim="400000"/>
          </a:ln>
        </p:spPr>
      </p:pic>
      <p:sp>
        <p:nvSpPr>
          <p:cNvPr id="514" name="Прямоугольник 2"/>
          <p:cNvSpPr txBox="1"/>
          <p:nvPr/>
        </p:nvSpPr>
        <p:spPr>
          <a:xfrm>
            <a:off x="4041656" y="4581128"/>
            <a:ext cx="5056624" cy="615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На комп'ютерної томографії виявляються розширення бронхів і бронхоектази в легенях</a:t>
            </a:r>
          </a:p>
        </p:txBody>
      </p:sp>
      <p:sp>
        <p:nvSpPr>
          <p:cNvPr id="515" name="Прямоугольник 3"/>
          <p:cNvSpPr txBox="1"/>
          <p:nvPr/>
        </p:nvSpPr>
        <p:spPr>
          <a:xfrm>
            <a:off x="2673504" y="260647"/>
            <a:ext cx="3044538"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Трахеобронхомегалія</a:t>
            </a:r>
          </a:p>
        </p:txBody>
      </p:sp>
      <p:pic>
        <p:nvPicPr>
          <p:cNvPr id="516" name="Picture 2" descr="Picture 2"/>
          <p:cNvPicPr>
            <a:picLocks noChangeAspect="1"/>
          </p:cNvPicPr>
          <p:nvPr/>
        </p:nvPicPr>
        <p:blipFill>
          <a:blip r:embed="rId3" cstate="print"/>
          <a:stretch>
            <a:fillRect/>
          </a:stretch>
        </p:blipFill>
        <p:spPr>
          <a:xfrm>
            <a:off x="1" y="908720"/>
            <a:ext cx="3851920" cy="3672409"/>
          </a:xfrm>
          <a:prstGeom prst="rect">
            <a:avLst/>
          </a:prstGeom>
          <a:ln w="12700">
            <a:miter lim="400000"/>
          </a:ln>
        </p:spPr>
      </p:pic>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8" name="Picture 3" descr="Picture 3"/>
          <p:cNvPicPr>
            <a:picLocks noChangeAspect="1"/>
          </p:cNvPicPr>
          <p:nvPr/>
        </p:nvPicPr>
        <p:blipFill>
          <a:blip r:embed="rId2" cstate="print"/>
          <a:stretch>
            <a:fillRect/>
          </a:stretch>
        </p:blipFill>
        <p:spPr>
          <a:xfrm>
            <a:off x="251519" y="764704"/>
            <a:ext cx="4464498" cy="5128246"/>
          </a:xfrm>
          <a:prstGeom prst="rect">
            <a:avLst/>
          </a:prstGeom>
          <a:ln w="12700">
            <a:miter lim="400000"/>
          </a:ln>
        </p:spPr>
      </p:pic>
      <p:pic>
        <p:nvPicPr>
          <p:cNvPr id="519" name="Picture 4" descr="Picture 4"/>
          <p:cNvPicPr>
            <a:picLocks noChangeAspect="1"/>
          </p:cNvPicPr>
          <p:nvPr/>
        </p:nvPicPr>
        <p:blipFill>
          <a:blip r:embed="rId3" cstate="print"/>
          <a:stretch>
            <a:fillRect/>
          </a:stretch>
        </p:blipFill>
        <p:spPr>
          <a:xfrm>
            <a:off x="4716016" y="764704"/>
            <a:ext cx="4176465" cy="5112569"/>
          </a:xfrm>
          <a:prstGeom prst="rect">
            <a:avLst/>
          </a:prstGeom>
          <a:ln w="12700">
            <a:miter lim="400000"/>
          </a:ln>
        </p:spPr>
      </p:pic>
      <p:sp>
        <p:nvSpPr>
          <p:cNvPr id="520" name="Прямоугольник 4"/>
          <p:cNvSpPr txBox="1"/>
          <p:nvPr/>
        </p:nvSpPr>
        <p:spPr>
          <a:xfrm>
            <a:off x="3465591" y="332656"/>
            <a:ext cx="2309439" cy="348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t>Трахеобронхомегалія</a:t>
            </a:r>
          </a:p>
        </p:txBody>
      </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 name="Picture 2" descr="Picture 2"/>
          <p:cNvPicPr>
            <a:picLocks noChangeAspect="1"/>
          </p:cNvPicPr>
          <p:nvPr/>
        </p:nvPicPr>
        <p:blipFill>
          <a:blip r:embed="rId2" cstate="print"/>
          <a:stretch>
            <a:fillRect/>
          </a:stretch>
        </p:blipFill>
        <p:spPr>
          <a:xfrm>
            <a:off x="323527" y="404664"/>
            <a:ext cx="4057651" cy="3284216"/>
          </a:xfrm>
          <a:prstGeom prst="rect">
            <a:avLst/>
          </a:prstGeom>
          <a:ln w="12700">
            <a:miter lim="400000"/>
          </a:ln>
        </p:spPr>
      </p:pic>
      <p:pic>
        <p:nvPicPr>
          <p:cNvPr id="523" name="Picture 3" descr="Picture 3"/>
          <p:cNvPicPr>
            <a:picLocks noChangeAspect="1"/>
          </p:cNvPicPr>
          <p:nvPr/>
        </p:nvPicPr>
        <p:blipFill>
          <a:blip r:embed="rId3" cstate="print"/>
          <a:stretch>
            <a:fillRect/>
          </a:stretch>
        </p:blipFill>
        <p:spPr>
          <a:xfrm>
            <a:off x="4355975" y="404664"/>
            <a:ext cx="3096345" cy="3240360"/>
          </a:xfrm>
          <a:prstGeom prst="rect">
            <a:avLst/>
          </a:prstGeom>
          <a:ln w="12700">
            <a:miter lim="400000"/>
          </a:ln>
        </p:spPr>
      </p:pic>
      <p:pic>
        <p:nvPicPr>
          <p:cNvPr id="524" name="Picture 4" descr="Picture 4"/>
          <p:cNvPicPr>
            <a:picLocks noChangeAspect="1"/>
          </p:cNvPicPr>
          <p:nvPr/>
        </p:nvPicPr>
        <p:blipFill>
          <a:blip r:embed="rId4" cstate="print"/>
          <a:stretch>
            <a:fillRect/>
          </a:stretch>
        </p:blipFill>
        <p:spPr>
          <a:xfrm>
            <a:off x="395536" y="3645024"/>
            <a:ext cx="2664297" cy="3212976"/>
          </a:xfrm>
          <a:prstGeom prst="rect">
            <a:avLst/>
          </a:prstGeom>
          <a:ln w="12700">
            <a:miter lim="400000"/>
          </a:ln>
        </p:spPr>
      </p:pic>
      <p:pic>
        <p:nvPicPr>
          <p:cNvPr id="525" name="Picture 5" descr="Picture 5"/>
          <p:cNvPicPr>
            <a:picLocks noChangeAspect="1"/>
          </p:cNvPicPr>
          <p:nvPr/>
        </p:nvPicPr>
        <p:blipFill>
          <a:blip r:embed="rId5" cstate="print"/>
          <a:stretch>
            <a:fillRect/>
          </a:stretch>
        </p:blipFill>
        <p:spPr>
          <a:xfrm>
            <a:off x="2987824" y="3645024"/>
            <a:ext cx="2736304" cy="3212976"/>
          </a:xfrm>
          <a:prstGeom prst="rect">
            <a:avLst/>
          </a:prstGeom>
          <a:ln w="12700">
            <a:miter lim="400000"/>
          </a:ln>
        </p:spPr>
      </p:pic>
      <p:sp>
        <p:nvSpPr>
          <p:cNvPr id="526" name="Прямоугольник 5"/>
          <p:cNvSpPr txBox="1"/>
          <p:nvPr/>
        </p:nvSpPr>
        <p:spPr>
          <a:xfrm>
            <a:off x="5913864" y="6596390"/>
            <a:ext cx="3400440" cy="2379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
                <a:solidFill>
                  <a:srgbClr val="FFFFFF"/>
                </a:solidFill>
                <a:latin typeface="Times New Roman"/>
                <a:ea typeface="Times New Roman"/>
                <a:cs typeface="Times New Roman"/>
                <a:sym typeface="Times New Roman"/>
              </a:defRPr>
            </a:lvl1pPr>
          </a:lstStyle>
          <a:p>
            <a:r>
              <a:t>https://studfile.net/preview/2908031/page:7/</a:t>
            </a:r>
          </a:p>
        </p:txBody>
      </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8" name="Picture 2" descr="Picture 2"/>
          <p:cNvPicPr>
            <a:picLocks noChangeAspect="1"/>
          </p:cNvPicPr>
          <p:nvPr/>
        </p:nvPicPr>
        <p:blipFill>
          <a:blip r:embed="rId2" cstate="print"/>
          <a:stretch>
            <a:fillRect/>
          </a:stretch>
        </p:blipFill>
        <p:spPr>
          <a:xfrm>
            <a:off x="0" y="3501008"/>
            <a:ext cx="3096344" cy="3024336"/>
          </a:xfrm>
          <a:prstGeom prst="rect">
            <a:avLst/>
          </a:prstGeom>
          <a:ln w="12700">
            <a:miter lim="400000"/>
          </a:ln>
        </p:spPr>
      </p:pic>
      <p:pic>
        <p:nvPicPr>
          <p:cNvPr id="529" name="Picture 4" descr="Picture 4"/>
          <p:cNvPicPr>
            <a:picLocks noChangeAspect="1"/>
          </p:cNvPicPr>
          <p:nvPr/>
        </p:nvPicPr>
        <p:blipFill>
          <a:blip r:embed="rId3" cstate="print"/>
          <a:stretch>
            <a:fillRect/>
          </a:stretch>
        </p:blipFill>
        <p:spPr>
          <a:xfrm>
            <a:off x="0" y="476672"/>
            <a:ext cx="3024336" cy="3024336"/>
          </a:xfrm>
          <a:prstGeom prst="rect">
            <a:avLst/>
          </a:prstGeom>
          <a:ln w="12700">
            <a:miter lim="400000"/>
          </a:ln>
        </p:spPr>
      </p:pic>
      <p:pic>
        <p:nvPicPr>
          <p:cNvPr id="530" name="Picture 6" descr="Picture 6"/>
          <p:cNvPicPr>
            <a:picLocks noChangeAspect="1"/>
          </p:cNvPicPr>
          <p:nvPr/>
        </p:nvPicPr>
        <p:blipFill>
          <a:blip r:embed="rId4" cstate="print"/>
          <a:stretch>
            <a:fillRect/>
          </a:stretch>
        </p:blipFill>
        <p:spPr>
          <a:xfrm>
            <a:off x="2987824" y="476672"/>
            <a:ext cx="3120431" cy="3024336"/>
          </a:xfrm>
          <a:prstGeom prst="rect">
            <a:avLst/>
          </a:prstGeom>
          <a:ln w="12700">
            <a:miter lim="400000"/>
          </a:ln>
        </p:spPr>
      </p:pic>
      <p:pic>
        <p:nvPicPr>
          <p:cNvPr id="531" name="Picture 8" descr="Picture 8"/>
          <p:cNvPicPr>
            <a:picLocks noChangeAspect="1"/>
          </p:cNvPicPr>
          <p:nvPr/>
        </p:nvPicPr>
        <p:blipFill>
          <a:blip r:embed="rId5" cstate="print"/>
          <a:stretch>
            <a:fillRect/>
          </a:stretch>
        </p:blipFill>
        <p:spPr>
          <a:xfrm>
            <a:off x="6084168" y="476672"/>
            <a:ext cx="3059833" cy="3024336"/>
          </a:xfrm>
          <a:prstGeom prst="rect">
            <a:avLst/>
          </a:prstGeom>
          <a:ln w="12700">
            <a:miter lim="400000"/>
          </a:ln>
        </p:spPr>
      </p:pic>
      <p:pic>
        <p:nvPicPr>
          <p:cNvPr id="532" name="Picture 10" descr="Picture 10"/>
          <p:cNvPicPr>
            <a:picLocks noChangeAspect="1"/>
          </p:cNvPicPr>
          <p:nvPr/>
        </p:nvPicPr>
        <p:blipFill>
          <a:blip r:embed="rId6" cstate="print"/>
          <a:stretch>
            <a:fillRect/>
          </a:stretch>
        </p:blipFill>
        <p:spPr>
          <a:xfrm>
            <a:off x="2987824" y="3501008"/>
            <a:ext cx="2924944" cy="3024336"/>
          </a:xfrm>
          <a:prstGeom prst="rect">
            <a:avLst/>
          </a:prstGeom>
          <a:ln w="12700">
            <a:miter lim="400000"/>
          </a:ln>
        </p:spPr>
      </p:pic>
      <p:pic>
        <p:nvPicPr>
          <p:cNvPr id="533" name="Picture 12" descr="Picture 12"/>
          <p:cNvPicPr>
            <a:picLocks noChangeAspect="1"/>
          </p:cNvPicPr>
          <p:nvPr/>
        </p:nvPicPr>
        <p:blipFill>
          <a:blip r:embed="rId7" cstate="print"/>
          <a:stretch>
            <a:fillRect/>
          </a:stretch>
        </p:blipFill>
        <p:spPr>
          <a:xfrm>
            <a:off x="5868144" y="3501008"/>
            <a:ext cx="3275856" cy="3024336"/>
          </a:xfrm>
          <a:prstGeom prst="rect">
            <a:avLst/>
          </a:prstGeom>
          <a:ln w="12700">
            <a:miter lim="400000"/>
          </a:ln>
        </p:spPr>
      </p:pic>
      <p:sp>
        <p:nvSpPr>
          <p:cNvPr id="534" name="Прямоугольник 7"/>
          <p:cNvSpPr txBox="1"/>
          <p:nvPr/>
        </p:nvSpPr>
        <p:spPr>
          <a:xfrm>
            <a:off x="45719" y="6534833"/>
            <a:ext cx="9052561"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https://radiopaedia.org/articles/mounier-kuhn-syndrome</a:t>
            </a:r>
          </a:p>
        </p:txBody>
      </p:sp>
      <p:sp>
        <p:nvSpPr>
          <p:cNvPr id="535" name="Прямоугольник 8"/>
          <p:cNvSpPr txBox="1"/>
          <p:nvPr/>
        </p:nvSpPr>
        <p:spPr>
          <a:xfrm>
            <a:off x="3249568" y="-1"/>
            <a:ext cx="2373174"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t>Синдром Муньє-Куна</a:t>
            </a:r>
          </a:p>
        </p:txBody>
      </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7" name="Picture 2" descr="Picture 2"/>
          <p:cNvPicPr>
            <a:picLocks noChangeAspect="1"/>
          </p:cNvPicPr>
          <p:nvPr/>
        </p:nvPicPr>
        <p:blipFill>
          <a:blip r:embed="rId2" cstate="print"/>
          <a:stretch>
            <a:fillRect/>
          </a:stretch>
        </p:blipFill>
        <p:spPr>
          <a:xfrm>
            <a:off x="0" y="1052736"/>
            <a:ext cx="3528392" cy="3554463"/>
          </a:xfrm>
          <a:prstGeom prst="rect">
            <a:avLst/>
          </a:prstGeom>
          <a:ln w="12700">
            <a:miter lim="400000"/>
          </a:ln>
        </p:spPr>
      </p:pic>
      <p:pic>
        <p:nvPicPr>
          <p:cNvPr id="538" name="Picture 4" descr="Picture 4"/>
          <p:cNvPicPr>
            <a:picLocks noChangeAspect="1"/>
          </p:cNvPicPr>
          <p:nvPr/>
        </p:nvPicPr>
        <p:blipFill>
          <a:blip r:embed="rId3" cstate="print"/>
          <a:stretch>
            <a:fillRect/>
          </a:stretch>
        </p:blipFill>
        <p:spPr>
          <a:xfrm>
            <a:off x="3419871" y="1052736"/>
            <a:ext cx="3024337" cy="3528393"/>
          </a:xfrm>
          <a:prstGeom prst="rect">
            <a:avLst/>
          </a:prstGeom>
          <a:ln w="12700">
            <a:miter lim="400000"/>
          </a:ln>
        </p:spPr>
      </p:pic>
      <p:pic>
        <p:nvPicPr>
          <p:cNvPr id="539" name="Picture 6" descr="Picture 6"/>
          <p:cNvPicPr>
            <a:picLocks noChangeAspect="1"/>
          </p:cNvPicPr>
          <p:nvPr/>
        </p:nvPicPr>
        <p:blipFill>
          <a:blip r:embed="rId4" cstate="print"/>
          <a:stretch>
            <a:fillRect/>
          </a:stretch>
        </p:blipFill>
        <p:spPr>
          <a:xfrm>
            <a:off x="6191672" y="1052736"/>
            <a:ext cx="2952328" cy="3528393"/>
          </a:xfrm>
          <a:prstGeom prst="rect">
            <a:avLst/>
          </a:prstGeom>
          <a:ln w="12700">
            <a:miter lim="400000"/>
          </a:ln>
        </p:spPr>
      </p:pic>
      <p:sp>
        <p:nvSpPr>
          <p:cNvPr id="540" name="Прямоугольник 4"/>
          <p:cNvSpPr txBox="1"/>
          <p:nvPr/>
        </p:nvSpPr>
        <p:spPr>
          <a:xfrm>
            <a:off x="585271" y="188639"/>
            <a:ext cx="6582903" cy="4827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800" b="1">
                <a:solidFill>
                  <a:srgbClr val="FFFFFF"/>
                </a:solidFill>
                <a:latin typeface="Times New Roman"/>
                <a:ea typeface="Times New Roman"/>
                <a:cs typeface="Times New Roman"/>
                <a:sym typeface="Times New Roman"/>
              </a:defRPr>
            </a:lvl1pPr>
          </a:lstStyle>
          <a:p>
            <a:r>
              <a:t>Трахеобронхомегалія і саркоїдоз легенів</a:t>
            </a:r>
          </a:p>
        </p:txBody>
      </p:sp>
      <p:sp>
        <p:nvSpPr>
          <p:cNvPr id="541" name="Прямоугольник 6"/>
          <p:cNvSpPr txBox="1"/>
          <p:nvPr/>
        </p:nvSpPr>
        <p:spPr>
          <a:xfrm>
            <a:off x="45719" y="6211668"/>
            <a:ext cx="9052561"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https://radiopaedia.org/cases/tracheobronchomegaly-in-sarcoidosis</a:t>
            </a:r>
          </a:p>
        </p:txBody>
      </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 name="Прямоугольник 1"/>
          <p:cNvSpPr txBox="1"/>
          <p:nvPr/>
        </p:nvSpPr>
        <p:spPr>
          <a:xfrm>
            <a:off x="369247" y="260647"/>
            <a:ext cx="8405505" cy="23083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rPr lang="uk-UA" dirty="0"/>
              <a:t>Диференціювати </a:t>
            </a:r>
            <a:r>
              <a:rPr lang="uk-UA" dirty="0" err="1"/>
              <a:t>тахеобронхомегалію</a:t>
            </a:r>
            <a:r>
              <a:rPr lang="uk-UA" dirty="0"/>
              <a:t> необхідно від:</a:t>
            </a:r>
          </a:p>
          <a:p>
            <a:pPr>
              <a:defRPr sz="2400" b="1">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b="1">
                <a:solidFill>
                  <a:srgbClr val="FFFFFF"/>
                </a:solidFill>
                <a:latin typeface="Times New Roman"/>
                <a:ea typeface="Times New Roman"/>
                <a:cs typeface="Times New Roman"/>
                <a:sym typeface="Times New Roman"/>
              </a:defRPr>
            </a:pPr>
            <a:r>
              <a:rPr lang="uk-UA" dirty="0"/>
              <a:t>  </a:t>
            </a:r>
            <a:r>
              <a:rPr lang="uk-UA" b="0" dirty="0"/>
              <a:t>набутих розширень внаслідок </a:t>
            </a:r>
            <a:r>
              <a:rPr lang="uk-UA" b="0" dirty="0" err="1"/>
              <a:t>трахеостомії</a:t>
            </a:r>
            <a:r>
              <a:rPr lang="uk-UA" b="0" dirty="0"/>
              <a:t>,</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хронічних запалень, легеневих інфекцій,</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резекції верхньої частки легені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пухлин стінки трахеї.</a:t>
            </a:r>
          </a:p>
        </p:txBody>
      </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 name="Заголовок 1"/>
          <p:cNvSpPr txBox="1">
            <a:spLocks noGrp="1"/>
          </p:cNvSpPr>
          <p:nvPr>
            <p:ph type="title"/>
          </p:nvPr>
        </p:nvSpPr>
        <p:spPr>
          <a:xfrm>
            <a:off x="395536" y="0"/>
            <a:ext cx="8229601" cy="1143000"/>
          </a:xfrm>
          <a:prstGeom prst="rect">
            <a:avLst/>
          </a:prstGeom>
        </p:spPr>
        <p:txBody>
          <a:bodyPr/>
          <a:lstStyle>
            <a:lvl1pPr>
              <a:defRPr sz="3900">
                <a:solidFill>
                  <a:srgbClr val="FFFF00"/>
                </a:solidFill>
                <a:latin typeface="Times New Roman"/>
                <a:ea typeface="Times New Roman"/>
                <a:cs typeface="Times New Roman"/>
                <a:sym typeface="Times New Roman"/>
              </a:defRPr>
            </a:lvl1pPr>
          </a:lstStyle>
          <a:p>
            <a:r>
              <a:rPr lang="uk-UA" dirty="0"/>
              <a:t>Синдром Вільямса – Кемпбелла</a:t>
            </a:r>
          </a:p>
        </p:txBody>
      </p:sp>
      <p:sp>
        <p:nvSpPr>
          <p:cNvPr id="546" name="Прямоугольник 2"/>
          <p:cNvSpPr txBox="1"/>
          <p:nvPr/>
        </p:nvSpPr>
        <p:spPr>
          <a:xfrm>
            <a:off x="441255" y="908719"/>
            <a:ext cx="8405505" cy="26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pPr algn="just"/>
            <a:r>
              <a:rPr lang="uk-UA" dirty="0"/>
              <a:t>Синдром Вільямса-Кемпбелла - це повна відсутність або недостатній розвиток хрящів бронхів від 2-3 до 6-8 порядків, що виявляється надмірним розширенням бронхів в зоні ураження, генералізованими бронхоектазами. Слабкість бронхіальної стінки веде до вираженої дискінезії бронхів - надмірного розширення їх просвіту на вдиху і надмірне звуження на видиху.</a:t>
            </a:r>
          </a:p>
        </p:txBody>
      </p:sp>
      <p:pic>
        <p:nvPicPr>
          <p:cNvPr id="547" name="Picture 2" descr="Picture 2"/>
          <p:cNvPicPr>
            <a:picLocks noChangeAspect="1"/>
          </p:cNvPicPr>
          <p:nvPr/>
        </p:nvPicPr>
        <p:blipFill>
          <a:blip r:embed="rId2" cstate="print"/>
          <a:stretch>
            <a:fillRect/>
          </a:stretch>
        </p:blipFill>
        <p:spPr>
          <a:xfrm>
            <a:off x="395536" y="3789040"/>
            <a:ext cx="2808312" cy="2235744"/>
          </a:xfrm>
          <a:prstGeom prst="rect">
            <a:avLst/>
          </a:prstGeom>
          <a:ln w="12700">
            <a:miter lim="400000"/>
          </a:ln>
        </p:spPr>
      </p:pic>
      <p:pic>
        <p:nvPicPr>
          <p:cNvPr id="548" name="Picture 3" descr="Picture 3"/>
          <p:cNvPicPr>
            <a:picLocks noChangeAspect="1"/>
          </p:cNvPicPr>
          <p:nvPr/>
        </p:nvPicPr>
        <p:blipFill>
          <a:blip r:embed="rId3" cstate="print"/>
          <a:stretch>
            <a:fillRect/>
          </a:stretch>
        </p:blipFill>
        <p:spPr>
          <a:xfrm>
            <a:off x="3347863" y="3789040"/>
            <a:ext cx="2592289" cy="2283508"/>
          </a:xfrm>
          <a:prstGeom prst="rect">
            <a:avLst/>
          </a:prstGeom>
          <a:ln w="12700">
            <a:miter lim="400000"/>
          </a:ln>
        </p:spPr>
      </p:pic>
      <p:sp>
        <p:nvSpPr>
          <p:cNvPr id="549" name="Прямая со стрелкой 6"/>
          <p:cNvSpPr/>
          <p:nvPr/>
        </p:nvSpPr>
        <p:spPr>
          <a:xfrm flipV="1">
            <a:off x="899592" y="4941168"/>
            <a:ext cx="576065" cy="360041"/>
          </a:xfrm>
          <a:prstGeom prst="line">
            <a:avLst/>
          </a:prstGeom>
          <a:ln w="38100">
            <a:solidFill>
              <a:schemeClr val="accent4"/>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550" name="Прямая со стрелкой 8"/>
          <p:cNvSpPr/>
          <p:nvPr/>
        </p:nvSpPr>
        <p:spPr>
          <a:xfrm flipV="1">
            <a:off x="4139952" y="4725144"/>
            <a:ext cx="360041" cy="504057"/>
          </a:xfrm>
          <a:prstGeom prst="line">
            <a:avLst/>
          </a:prstGeom>
          <a:ln w="38100">
            <a:solidFill>
              <a:schemeClr val="accent4"/>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551" name="Прямоугольник 9"/>
          <p:cNvSpPr txBox="1"/>
          <p:nvPr/>
        </p:nvSpPr>
        <p:spPr>
          <a:xfrm>
            <a:off x="369247" y="6211668"/>
            <a:ext cx="5597193" cy="2754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a:solidFill>
                  <a:srgbClr val="FFFFFF"/>
                </a:solidFill>
                <a:latin typeface="Times New Roman"/>
                <a:ea typeface="Times New Roman"/>
                <a:cs typeface="Times New Roman"/>
                <a:sym typeface="Times New Roman"/>
              </a:defRPr>
            </a:pPr>
            <a:r>
              <a:t>(Referens: Chest, 2005. - Vol. 127(3).</a:t>
            </a:r>
          </a:p>
        </p:txBody>
      </p:sp>
      <p:sp>
        <p:nvSpPr>
          <p:cNvPr id="552" name="Прямоугольник 10"/>
          <p:cNvSpPr txBox="1"/>
          <p:nvPr/>
        </p:nvSpPr>
        <p:spPr>
          <a:xfrm>
            <a:off x="5985872" y="4005064"/>
            <a:ext cx="3112409" cy="193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rPr lang="uk-UA" sz="2000" dirty="0"/>
              <a:t>Трахеомаляція</a:t>
            </a:r>
          </a:p>
          <a:p>
            <a:r>
              <a:rPr lang="uk-UA" sz="2000" dirty="0"/>
              <a:t> - різке серповидне звуження просвіту трахеї на видиху:</a:t>
            </a:r>
          </a:p>
          <a:p>
            <a:r>
              <a:rPr lang="uk-UA" sz="2000" dirty="0"/>
              <a:t> а - </a:t>
            </a:r>
            <a:r>
              <a:rPr lang="uk-UA" sz="2000" dirty="0" err="1"/>
              <a:t>КТ</a:t>
            </a:r>
            <a:r>
              <a:rPr lang="uk-UA" sz="2000" dirty="0"/>
              <a:t> ОГК на вдиху, </a:t>
            </a:r>
          </a:p>
          <a:p>
            <a:r>
              <a:rPr lang="uk-UA" sz="2000" dirty="0"/>
              <a:t>6 - </a:t>
            </a:r>
            <a:r>
              <a:rPr lang="uk-UA" sz="2000" dirty="0" err="1"/>
              <a:t>КТ</a:t>
            </a:r>
            <a:r>
              <a:rPr lang="uk-UA" sz="2000" dirty="0"/>
              <a:t> ОГК на видиху</a:t>
            </a:r>
          </a:p>
        </p:txBody>
      </p:sp>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Прямоугольник 1"/>
          <p:cNvSpPr txBox="1"/>
          <p:nvPr/>
        </p:nvSpPr>
        <p:spPr>
          <a:xfrm>
            <a:off x="225231" y="260647"/>
            <a:ext cx="8549521" cy="5221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Клінічно синдром Вільямса-Кемпбелла проявляється:</a:t>
            </a:r>
          </a:p>
          <a:p>
            <a:pPr marL="240631" indent="-240631">
              <a:buSzPct val="100000"/>
              <a:buChar char="•"/>
              <a:defRPr sz="2400">
                <a:solidFill>
                  <a:srgbClr val="FFFFFF"/>
                </a:solidFill>
                <a:latin typeface="Times New Roman"/>
                <a:ea typeface="Times New Roman"/>
                <a:cs typeface="Times New Roman"/>
                <a:sym typeface="Times New Roman"/>
              </a:defRPr>
            </a:pPr>
            <a:r>
              <a:t>У ранньому віці, часто на першому році життя.</a:t>
            </a:r>
          </a:p>
          <a:p>
            <a:pPr marL="240631" indent="-240631">
              <a:buSzPct val="100000"/>
              <a:buChar char="•"/>
              <a:defRPr sz="2400">
                <a:solidFill>
                  <a:srgbClr val="FFFFFF"/>
                </a:solidFill>
                <a:latin typeface="Times New Roman"/>
                <a:ea typeface="Times New Roman"/>
                <a:cs typeface="Times New Roman"/>
                <a:sym typeface="Times New Roman"/>
              </a:defRPr>
            </a:pPr>
            <a:r>
              <a:t> Діти зазвичай відстають у фізичному розвитку.</a:t>
            </a:r>
          </a:p>
          <a:p>
            <a:pPr marL="240631" indent="-240631">
              <a:buSzPct val="100000"/>
              <a:buChar char="•"/>
              <a:defRPr sz="2400">
                <a:solidFill>
                  <a:srgbClr val="FFFFFF"/>
                </a:solidFill>
                <a:latin typeface="Times New Roman"/>
                <a:ea typeface="Times New Roman"/>
                <a:cs typeface="Times New Roman"/>
                <a:sym typeface="Times New Roman"/>
              </a:defRPr>
            </a:pPr>
            <a:r>
              <a:t>дихальними розладами обструктивного типу,</a:t>
            </a:r>
          </a:p>
          <a:p>
            <a:pPr marL="240631" indent="-240631">
              <a:buSzPct val="100000"/>
              <a:buChar char="•"/>
              <a:defRPr sz="2400">
                <a:solidFill>
                  <a:srgbClr val="FFFFFF"/>
                </a:solidFill>
                <a:latin typeface="Times New Roman"/>
                <a:ea typeface="Times New Roman"/>
                <a:cs typeface="Times New Roman"/>
                <a:sym typeface="Times New Roman"/>
              </a:defRPr>
            </a:pPr>
            <a:r>
              <a:t> задишкою при фізичному навантаженні і може бути постійною,</a:t>
            </a:r>
          </a:p>
          <a:p>
            <a:pPr marL="240631" indent="-240631">
              <a:buSzPct val="100000"/>
              <a:buChar char="•"/>
              <a:defRPr sz="2400">
                <a:solidFill>
                  <a:srgbClr val="FFFFFF"/>
                </a:solidFill>
                <a:latin typeface="Times New Roman"/>
                <a:ea typeface="Times New Roman"/>
                <a:cs typeface="Times New Roman"/>
                <a:sym typeface="Times New Roman"/>
              </a:defRPr>
            </a:pPr>
            <a:r>
              <a:t> кашлем, з виділенням слизового, рідше гнійного мокротиння</a:t>
            </a:r>
          </a:p>
          <a:p>
            <a:pPr marL="240631" indent="-240631">
              <a:buSzPct val="100000"/>
              <a:buChar char="•"/>
              <a:defRPr sz="2400">
                <a:solidFill>
                  <a:srgbClr val="FFFFFF"/>
                </a:solidFill>
                <a:latin typeface="Times New Roman"/>
                <a:ea typeface="Times New Roman"/>
                <a:cs typeface="Times New Roman"/>
                <a:sym typeface="Times New Roman"/>
              </a:defRPr>
            </a:pPr>
            <a:r>
              <a:t> свистячим диханням,</a:t>
            </a:r>
          </a:p>
          <a:p>
            <a:pPr marL="240631" indent="-240631">
              <a:buSzPct val="100000"/>
              <a:buChar char="•"/>
              <a:defRPr sz="2400">
                <a:solidFill>
                  <a:srgbClr val="FFFFFF"/>
                </a:solidFill>
                <a:latin typeface="Times New Roman"/>
                <a:ea typeface="Times New Roman"/>
                <a:cs typeface="Times New Roman"/>
                <a:sym typeface="Times New Roman"/>
              </a:defRPr>
            </a:pPr>
            <a:r>
              <a:t> деформацією грудної клітини з горбовидним вибуханням в області грудини,</a:t>
            </a:r>
          </a:p>
          <a:p>
            <a:pPr marL="240631" indent="-240631">
              <a:buSzPct val="100000"/>
              <a:buChar char="•"/>
              <a:defRPr sz="2400">
                <a:solidFill>
                  <a:srgbClr val="FFFFFF"/>
                </a:solidFill>
                <a:latin typeface="Times New Roman"/>
                <a:ea typeface="Times New Roman"/>
                <a:cs typeface="Times New Roman"/>
                <a:sym typeface="Times New Roman"/>
              </a:defRPr>
            </a:pPr>
            <a:r>
              <a:t> фалангами у вигляді «барабанних паличок», формою нігтів у вигляді «годинних скелець»,</a:t>
            </a:r>
          </a:p>
          <a:p>
            <a:pPr marL="240631" indent="-240631">
              <a:buSzPct val="100000"/>
              <a:buChar char="•"/>
              <a:defRPr sz="2400">
                <a:solidFill>
                  <a:srgbClr val="FFFFFF"/>
                </a:solidFill>
                <a:latin typeface="Times New Roman"/>
                <a:ea typeface="Times New Roman"/>
                <a:cs typeface="Times New Roman"/>
                <a:sym typeface="Times New Roman"/>
              </a:defRPr>
            </a:pPr>
            <a:r>
              <a:t> перкуторний коробковий звук,</a:t>
            </a:r>
          </a:p>
          <a:p>
            <a:pPr marL="240631" indent="-240631">
              <a:buSzPct val="100000"/>
              <a:buChar char="•"/>
              <a:defRPr sz="2400">
                <a:solidFill>
                  <a:srgbClr val="FFFFFF"/>
                </a:solidFill>
                <a:latin typeface="Times New Roman"/>
                <a:ea typeface="Times New Roman"/>
                <a:cs typeface="Times New Roman"/>
                <a:sym typeface="Times New Roman"/>
              </a:defRPr>
            </a:pPr>
            <a:r>
              <a:t> дихання над легенями ослаблене,</a:t>
            </a:r>
          </a:p>
          <a:p>
            <a:pPr marL="240631" indent="-240631">
              <a:buSzPct val="100000"/>
              <a:buChar char="•"/>
              <a:defRPr sz="2400">
                <a:solidFill>
                  <a:srgbClr val="FFFFFF"/>
                </a:solidFill>
                <a:latin typeface="Times New Roman"/>
                <a:ea typeface="Times New Roman"/>
                <a:cs typeface="Times New Roman"/>
                <a:sym typeface="Times New Roman"/>
              </a:defRPr>
            </a:pPr>
            <a:r>
              <a:t> аускультативно - свистячі і різнокаліберні вологі хрипи.</a:t>
            </a:r>
          </a:p>
        </p:txBody>
      </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Прямоугольник 1"/>
          <p:cNvSpPr txBox="1"/>
          <p:nvPr/>
        </p:nvSpPr>
        <p:spPr>
          <a:xfrm>
            <a:off x="45720" y="-1"/>
            <a:ext cx="8873048" cy="7017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500" b="1">
                <a:solidFill>
                  <a:srgbClr val="FFFFFF"/>
                </a:solidFill>
                <a:latin typeface="Times New Roman"/>
                <a:ea typeface="Times New Roman"/>
                <a:cs typeface="Times New Roman"/>
                <a:sym typeface="Times New Roman"/>
              </a:defRPr>
            </a:pPr>
            <a:r>
              <a:rPr lang="uk-UA" dirty="0"/>
              <a:t>Діагностика синдрому Вільямса-Кемпбелла:</a:t>
            </a:r>
          </a:p>
          <a:p>
            <a:pPr marL="250657" indent="-250657">
              <a:buSzPct val="100000"/>
              <a:buChar char="•"/>
              <a:defRPr sz="2500">
                <a:solidFill>
                  <a:srgbClr val="FFFFFF"/>
                </a:solidFill>
                <a:latin typeface="Times New Roman"/>
                <a:ea typeface="Times New Roman"/>
                <a:cs typeface="Times New Roman"/>
                <a:sym typeface="Times New Roman"/>
              </a:defRPr>
            </a:pPr>
            <a:r>
              <a:rPr lang="uk-UA" i="1" dirty="0">
                <a:solidFill>
                  <a:srgbClr val="002060"/>
                </a:solidFill>
              </a:rPr>
              <a:t>На оглядовій рентгенограмі органів грудної клітини</a:t>
            </a:r>
            <a:r>
              <a:rPr lang="uk-UA" dirty="0">
                <a:solidFill>
                  <a:srgbClr val="002060"/>
                </a:solidFill>
              </a:rPr>
              <a:t> </a:t>
            </a:r>
            <a:r>
              <a:rPr lang="uk-UA" dirty="0"/>
              <a:t>виявляються ознаки обструктивного синдрому;</a:t>
            </a:r>
          </a:p>
          <a:p>
            <a:pPr marL="250657" indent="-250657">
              <a:buSzPct val="100000"/>
              <a:buChar char="•"/>
              <a:defRPr sz="2500">
                <a:solidFill>
                  <a:srgbClr val="FFFFFF"/>
                </a:solidFill>
                <a:latin typeface="Times New Roman"/>
                <a:ea typeface="Times New Roman"/>
                <a:cs typeface="Times New Roman"/>
                <a:sym typeface="Times New Roman"/>
              </a:defRPr>
            </a:pPr>
            <a:r>
              <a:rPr lang="uk-UA" dirty="0"/>
              <a:t>підвищена прозорість легеневого поля;</a:t>
            </a:r>
          </a:p>
          <a:p>
            <a:pPr marL="250657" indent="-250657">
              <a:buSzPct val="100000"/>
              <a:buChar char="•"/>
              <a:defRPr sz="2500">
                <a:solidFill>
                  <a:srgbClr val="FFFFFF"/>
                </a:solidFill>
                <a:latin typeface="Times New Roman"/>
                <a:ea typeface="Times New Roman"/>
                <a:cs typeface="Times New Roman"/>
                <a:sym typeface="Times New Roman"/>
              </a:defRPr>
            </a:pPr>
            <a:r>
              <a:rPr lang="uk-UA" dirty="0"/>
              <a:t>посилений, деформований, пористий легеневий малюнок з обох сторін;</a:t>
            </a:r>
          </a:p>
          <a:p>
            <a:pPr marL="250657" indent="-250657">
              <a:buSzPct val="100000"/>
              <a:buChar char="•"/>
              <a:defRPr sz="2500">
                <a:solidFill>
                  <a:srgbClr val="FFFFFF"/>
                </a:solidFill>
                <a:latin typeface="Times New Roman"/>
                <a:ea typeface="Times New Roman"/>
                <a:cs typeface="Times New Roman"/>
                <a:sym typeface="Times New Roman"/>
              </a:defRPr>
            </a:pPr>
            <a:r>
              <a:rPr lang="uk-UA" dirty="0"/>
              <a:t>ділянки пневмосклерозу, що чергуються з ділянками емфіземи.</a:t>
            </a:r>
          </a:p>
          <a:p>
            <a:pPr marL="250657" indent="-250657">
              <a:buSzPct val="100000"/>
              <a:buChar char="•"/>
              <a:defRPr sz="2500">
                <a:solidFill>
                  <a:srgbClr val="FFFFFF"/>
                </a:solidFill>
                <a:latin typeface="Times New Roman"/>
                <a:ea typeface="Times New Roman"/>
                <a:cs typeface="Times New Roman"/>
                <a:sym typeface="Times New Roman"/>
              </a:defRPr>
            </a:pPr>
            <a:r>
              <a:rPr lang="uk-UA" dirty="0"/>
              <a:t>потовщення стінок бронхів</a:t>
            </a:r>
          </a:p>
          <a:p>
            <a:pPr marL="250657" indent="-250657">
              <a:buSzPct val="100000"/>
              <a:buChar char="•"/>
              <a:defRPr sz="2500">
                <a:solidFill>
                  <a:srgbClr val="FFFFFF"/>
                </a:solidFill>
                <a:latin typeface="Times New Roman"/>
                <a:ea typeface="Times New Roman"/>
                <a:cs typeface="Times New Roman"/>
                <a:sym typeface="Times New Roman"/>
              </a:defRPr>
            </a:pPr>
            <a:r>
              <a:rPr lang="uk-UA" dirty="0"/>
              <a:t>розвиток легеневої гіпертензії</a:t>
            </a:r>
          </a:p>
          <a:p>
            <a:pPr>
              <a:defRPr sz="2500">
                <a:solidFill>
                  <a:srgbClr val="FFFFFF"/>
                </a:solidFill>
                <a:latin typeface="Times New Roman"/>
                <a:ea typeface="Times New Roman"/>
                <a:cs typeface="Times New Roman"/>
                <a:sym typeface="Times New Roman"/>
              </a:defRPr>
            </a:pPr>
            <a:r>
              <a:rPr lang="uk-UA" dirty="0"/>
              <a:t> </a:t>
            </a:r>
            <a:r>
              <a:rPr lang="uk-UA" i="1" dirty="0">
                <a:solidFill>
                  <a:srgbClr val="002060"/>
                </a:solidFill>
              </a:rPr>
              <a:t>На </a:t>
            </a:r>
            <a:r>
              <a:rPr lang="uk-UA" i="1" dirty="0" err="1">
                <a:solidFill>
                  <a:srgbClr val="002060"/>
                </a:solidFill>
              </a:rPr>
              <a:t>КТ</a:t>
            </a:r>
            <a:r>
              <a:rPr lang="uk-UA" i="1" dirty="0">
                <a:solidFill>
                  <a:srgbClr val="002060"/>
                </a:solidFill>
              </a:rPr>
              <a:t> ОГК</a:t>
            </a:r>
            <a:r>
              <a:rPr lang="uk-UA" dirty="0">
                <a:solidFill>
                  <a:srgbClr val="002060"/>
                </a:solidFill>
              </a:rPr>
              <a:t>:</a:t>
            </a:r>
          </a:p>
          <a:p>
            <a:pPr marL="250657" indent="-250657">
              <a:buSzPct val="100000"/>
              <a:buChar char="•"/>
              <a:defRPr sz="2500">
                <a:solidFill>
                  <a:srgbClr val="FFFFFF"/>
                </a:solidFill>
                <a:latin typeface="Times New Roman"/>
                <a:ea typeface="Times New Roman"/>
                <a:cs typeface="Times New Roman"/>
                <a:sym typeface="Times New Roman"/>
              </a:defRPr>
            </a:pPr>
            <a:r>
              <a:rPr lang="uk-UA" dirty="0"/>
              <a:t> розширені і бульозні бронхоектази в на фоні не змінених головних бронхів;</a:t>
            </a:r>
          </a:p>
          <a:p>
            <a:pPr marL="250657" indent="-250657">
              <a:buSzPct val="100000"/>
              <a:buChar char="•"/>
              <a:defRPr sz="2500">
                <a:solidFill>
                  <a:srgbClr val="FFFFFF"/>
                </a:solidFill>
                <a:latin typeface="Times New Roman"/>
                <a:ea typeface="Times New Roman"/>
                <a:cs typeface="Times New Roman"/>
                <a:sym typeface="Times New Roman"/>
              </a:defRPr>
            </a:pPr>
            <a:r>
              <a:rPr lang="uk-UA" dirty="0"/>
              <a:t>генералізовані бронхоектази, мають веретеноподібну форму, просвіт яких різко змінюється в залежності від фази дихального циклу: розширенням на вдиху, під час вдиху, іноді набуваючи кістоподібного характеру, під час видиху вони спадаються.</a:t>
            </a:r>
          </a:p>
        </p:txBody>
      </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 name="Прямоугольник 1"/>
          <p:cNvSpPr txBox="1"/>
          <p:nvPr/>
        </p:nvSpPr>
        <p:spPr>
          <a:xfrm>
            <a:off x="297239" y="404663"/>
            <a:ext cx="8477513"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360362" indent="-360362" algn="just">
              <a:buSzPct val="100000"/>
              <a:buChar char="➢"/>
              <a:defRPr sz="2400">
                <a:solidFill>
                  <a:srgbClr val="FFFFFF"/>
                </a:solidFill>
                <a:latin typeface="Times New Roman"/>
                <a:ea typeface="Times New Roman"/>
                <a:cs typeface="Times New Roman"/>
                <a:sym typeface="Times New Roman"/>
              </a:defRPr>
            </a:pPr>
            <a:r>
              <a:rPr lang="uk-UA" dirty="0"/>
              <a:t>При бронхоскопії діагностується колапс стінок бронхів за рахунок втрати хрящового каркаса великих бронхів, внаслідок чого мембранна і хрящові стінки змикаються. Відзначається порушення дренажної функції бронхів. Поширений гнійний ендобронхіт. Виявляються генералізовані бронхоектази, що розширюються на вдиху і колабуються при видиху. </a:t>
            </a:r>
            <a:r>
              <a:rPr lang="uk-UA" sz="2400" dirty="0">
                <a:sym typeface="Times New Roman"/>
              </a:rPr>
              <a:t>Відзначається порушення дренажної функції бронхів.</a:t>
            </a:r>
            <a:endParaRPr lang="uk-UA" dirty="0"/>
          </a:p>
          <a:p>
            <a:pPr marL="360362" indent="-360362" algn="just">
              <a:buSzPct val="100000"/>
              <a:buChar char="➢"/>
              <a:defRPr sz="2400">
                <a:solidFill>
                  <a:srgbClr val="FFFFFF"/>
                </a:solidFill>
                <a:latin typeface="Times New Roman"/>
                <a:ea typeface="Times New Roman"/>
                <a:cs typeface="Times New Roman"/>
                <a:sym typeface="Times New Roman"/>
              </a:defRPr>
            </a:pPr>
            <a:endParaRPr lang="uk-UA" dirty="0"/>
          </a:p>
          <a:p>
            <a:pPr marL="360362" indent="-360362" algn="just">
              <a:buSzPct val="100000"/>
              <a:buChar char="➢"/>
              <a:defRPr sz="2400">
                <a:solidFill>
                  <a:srgbClr val="FFFFFF"/>
                </a:solidFill>
                <a:latin typeface="Times New Roman"/>
                <a:ea typeface="Times New Roman"/>
                <a:cs typeface="Times New Roman"/>
                <a:sym typeface="Times New Roman"/>
              </a:defRPr>
            </a:pPr>
            <a:r>
              <a:rPr lang="uk-UA" dirty="0"/>
              <a:t>    Характерно ураження переважно нижніх часток легенів. Легенева тканина роздута, як у хворих з лобарною емфіземою. В останні роки обговорюється питання про зв'язок синдрому Вільямса - Кемпбелла і лобарної емфіземи. Висловлюється думка, що вони є різними ознаками одного загального процесу, обумовленого порушенням розвитку дихальних хрящів.</a:t>
            </a:r>
          </a:p>
        </p:txBody>
      </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 name="Picture 2" descr="Picture 2"/>
          <p:cNvPicPr>
            <a:picLocks noChangeAspect="1"/>
          </p:cNvPicPr>
          <p:nvPr/>
        </p:nvPicPr>
        <p:blipFill>
          <a:blip r:embed="rId2" cstate="print">
            <a:grayscl/>
          </a:blip>
          <a:stretch>
            <a:fillRect/>
          </a:stretch>
        </p:blipFill>
        <p:spPr>
          <a:xfrm>
            <a:off x="971600" y="620688"/>
            <a:ext cx="6444209" cy="4029729"/>
          </a:xfrm>
          <a:prstGeom prst="rect">
            <a:avLst/>
          </a:prstGeom>
          <a:ln w="12700">
            <a:miter lim="400000"/>
          </a:ln>
        </p:spPr>
      </p:pic>
      <p:sp>
        <p:nvSpPr>
          <p:cNvPr id="561" name="Прямоугольник 2"/>
          <p:cNvSpPr txBox="1"/>
          <p:nvPr/>
        </p:nvSpPr>
        <p:spPr>
          <a:xfrm>
            <a:off x="2555776" y="0"/>
            <a:ext cx="4542267"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rPr lang="uk-UA" sz="2400" dirty="0"/>
              <a:t>Синдром  Вильямса-Кемпбелла</a:t>
            </a:r>
          </a:p>
        </p:txBody>
      </p:sp>
      <p:sp>
        <p:nvSpPr>
          <p:cNvPr id="562" name="Прямоугольник 3"/>
          <p:cNvSpPr txBox="1"/>
          <p:nvPr/>
        </p:nvSpPr>
        <p:spPr>
          <a:xfrm>
            <a:off x="539552" y="4653136"/>
            <a:ext cx="8352928" cy="193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a:solidFill>
                  <a:srgbClr val="FFFFFF"/>
                </a:solidFill>
                <a:latin typeface="Times New Roman"/>
                <a:ea typeface="Times New Roman"/>
                <a:cs typeface="Times New Roman"/>
                <a:sym typeface="Times New Roman"/>
              </a:defRPr>
            </a:pPr>
            <a:r>
              <a:rPr lang="uk-UA" sz="2400" dirty="0"/>
              <a:t>На рентгенограмах ОГК в 2-х проекціях визначається:</a:t>
            </a:r>
          </a:p>
          <a:p>
            <a:pPr marL="180473" indent="-180473">
              <a:buSzPct val="100000"/>
              <a:buChar char="•"/>
              <a:defRPr>
                <a:solidFill>
                  <a:srgbClr val="FFFFFF"/>
                </a:solidFill>
                <a:latin typeface="Times New Roman"/>
                <a:ea typeface="Times New Roman"/>
                <a:cs typeface="Times New Roman"/>
                <a:sym typeface="Times New Roman"/>
              </a:defRPr>
            </a:pPr>
            <a:r>
              <a:rPr lang="uk-UA" sz="2400" dirty="0"/>
              <a:t>  емфізема легеневої тканини;</a:t>
            </a:r>
          </a:p>
          <a:p>
            <a:pPr marL="180473" indent="-180473">
              <a:buSzPct val="100000"/>
              <a:buChar char="•"/>
              <a:defRPr>
                <a:solidFill>
                  <a:srgbClr val="FFFFFF"/>
                </a:solidFill>
                <a:latin typeface="Times New Roman"/>
                <a:ea typeface="Times New Roman"/>
                <a:cs typeface="Times New Roman"/>
                <a:sym typeface="Times New Roman"/>
              </a:defRPr>
            </a:pPr>
            <a:r>
              <a:rPr lang="uk-UA" sz="2400" dirty="0"/>
              <a:t>  посилення і деформація легеневого малюнка;</a:t>
            </a:r>
          </a:p>
          <a:p>
            <a:pPr marL="180473" indent="-180473">
              <a:buSzPct val="100000"/>
              <a:buChar char="•"/>
              <a:defRPr>
                <a:solidFill>
                  <a:srgbClr val="FFFFFF"/>
                </a:solidFill>
                <a:latin typeface="Times New Roman"/>
                <a:ea typeface="Times New Roman"/>
                <a:cs typeface="Times New Roman"/>
                <a:sym typeface="Times New Roman"/>
              </a:defRPr>
            </a:pPr>
            <a:r>
              <a:rPr lang="uk-UA" sz="2400" dirty="0"/>
              <a:t>  явища пневмофіброзу;</a:t>
            </a:r>
          </a:p>
          <a:p>
            <a:pPr marL="180473" indent="-180473">
              <a:buSzPct val="100000"/>
              <a:buChar char="•"/>
              <a:defRPr>
                <a:solidFill>
                  <a:srgbClr val="FFFFFF"/>
                </a:solidFill>
                <a:latin typeface="Times New Roman"/>
                <a:ea typeface="Times New Roman"/>
                <a:cs typeface="Times New Roman"/>
                <a:sym typeface="Times New Roman"/>
              </a:defRPr>
            </a:pPr>
            <a:r>
              <a:rPr lang="uk-UA" sz="2400" dirty="0"/>
              <a:t>  наявність бронхоектазів.</a:t>
            </a:r>
          </a:p>
        </p:txBody>
      </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395536" y="1052736"/>
            <a:ext cx="4848225" cy="3867150"/>
          </a:xfrm>
          <a:prstGeom prst="rect">
            <a:avLst/>
          </a:prstGeom>
          <a:noFill/>
          <a:ln w="9525">
            <a:noFill/>
            <a:miter lim="800000"/>
            <a:headEnd/>
            <a:tailEnd/>
          </a:ln>
        </p:spPr>
      </p:pic>
      <p:pic>
        <p:nvPicPr>
          <p:cNvPr id="17411" name="Picture 3"/>
          <p:cNvPicPr>
            <a:picLocks noChangeAspect="1" noChangeArrowheads="1"/>
          </p:cNvPicPr>
          <p:nvPr/>
        </p:nvPicPr>
        <p:blipFill>
          <a:blip r:embed="rId3" cstate="print"/>
          <a:srcRect/>
          <a:stretch>
            <a:fillRect/>
          </a:stretch>
        </p:blipFill>
        <p:spPr bwMode="auto">
          <a:xfrm>
            <a:off x="3995936" y="2876550"/>
            <a:ext cx="2400300" cy="3981450"/>
          </a:xfrm>
          <a:prstGeom prst="rect">
            <a:avLst/>
          </a:prstGeom>
          <a:noFill/>
          <a:ln w="9525">
            <a:noFill/>
            <a:miter lim="800000"/>
            <a:headEnd/>
            <a:tailEnd/>
          </a:ln>
        </p:spPr>
      </p:pic>
      <p:pic>
        <p:nvPicPr>
          <p:cNvPr id="17412" name="Picture 4"/>
          <p:cNvPicPr>
            <a:picLocks noChangeAspect="1" noChangeArrowheads="1"/>
          </p:cNvPicPr>
          <p:nvPr/>
        </p:nvPicPr>
        <p:blipFill>
          <a:blip r:embed="rId4" cstate="print"/>
          <a:srcRect/>
          <a:stretch>
            <a:fillRect/>
          </a:stretch>
        </p:blipFill>
        <p:spPr bwMode="auto">
          <a:xfrm>
            <a:off x="6610350" y="2924944"/>
            <a:ext cx="2533650" cy="3933056"/>
          </a:xfrm>
          <a:prstGeom prst="rect">
            <a:avLst/>
          </a:prstGeom>
          <a:noFill/>
          <a:ln w="9525">
            <a:noFill/>
            <a:miter lim="800000"/>
            <a:headEnd/>
            <a:tailEnd/>
          </a:ln>
        </p:spPr>
      </p:pic>
      <p:sp>
        <p:nvSpPr>
          <p:cNvPr id="6" name="Прямоугольник 5"/>
          <p:cNvSpPr/>
          <p:nvPr/>
        </p:nvSpPr>
        <p:spPr>
          <a:xfrm>
            <a:off x="2411760" y="0"/>
            <a:ext cx="3518912" cy="369332"/>
          </a:xfrm>
          <a:prstGeom prst="rect">
            <a:avLst/>
          </a:prstGeom>
        </p:spPr>
        <p:txBody>
          <a:bodyPr wrap="none">
            <a:spAutoFit/>
          </a:bodyPr>
          <a:lstStyle/>
          <a:p>
            <a:r>
              <a:rPr lang="uk-UA" b="1" dirty="0">
                <a:solidFill>
                  <a:schemeClr val="bg1"/>
                </a:solidFill>
                <a:latin typeface="Times New Roman" pitchFamily="18" charset="0"/>
                <a:cs typeface="Times New Roman" pitchFamily="18" charset="0"/>
              </a:rPr>
              <a:t>Синдром  Вильямса-Кемпбелла</a:t>
            </a:r>
          </a:p>
        </p:txBody>
      </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Прямоугольник 1"/>
          <p:cNvSpPr txBox="1"/>
          <p:nvPr/>
        </p:nvSpPr>
        <p:spPr>
          <a:xfrm>
            <a:off x="225231" y="332655"/>
            <a:ext cx="8693537" cy="2135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t>Диференційна  діагностика </a:t>
            </a:r>
          </a:p>
          <a:p>
            <a:pPr algn="ctr">
              <a:defRPr sz="2400" b="1">
                <a:solidFill>
                  <a:srgbClr val="FFFFFF"/>
                </a:solidFill>
                <a:latin typeface="Times New Roman"/>
                <a:ea typeface="Times New Roman"/>
                <a:cs typeface="Times New Roman"/>
                <a:sym typeface="Times New Roman"/>
              </a:defRPr>
            </a:pPr>
            <a:r>
              <a:t>синдрома Вильямса-Кемпбелла</a:t>
            </a:r>
            <a:r>
              <a:rPr b="0"/>
              <a:t>: </a:t>
            </a:r>
          </a:p>
          <a:p>
            <a:pPr algn="ctr">
              <a:defRPr sz="2400">
                <a:solidFill>
                  <a:srgbClr val="FFFFFF"/>
                </a:solidFill>
                <a:latin typeface="Times New Roman"/>
                <a:ea typeface="Times New Roman"/>
                <a:cs typeface="Times New Roman"/>
                <a:sym typeface="Times New Roman"/>
              </a:defRPr>
            </a:pPr>
            <a:endParaRPr/>
          </a:p>
          <a:p>
            <a:pPr>
              <a:buSzPct val="100000"/>
              <a:buChar char="-"/>
              <a:defRPr sz="2400">
                <a:solidFill>
                  <a:srgbClr val="FFFFFF"/>
                </a:solidFill>
                <a:latin typeface="Times New Roman"/>
                <a:ea typeface="Times New Roman"/>
                <a:cs typeface="Times New Roman"/>
                <a:sym typeface="Times New Roman"/>
              </a:defRPr>
            </a:pPr>
            <a:r>
              <a:t> обструктивний бронхіт;</a:t>
            </a:r>
          </a:p>
          <a:p>
            <a:pPr>
              <a:buSzPct val="100000"/>
              <a:buChar char="-"/>
              <a:defRPr sz="2400">
                <a:solidFill>
                  <a:srgbClr val="FFFFFF"/>
                </a:solidFill>
                <a:latin typeface="Times New Roman"/>
                <a:ea typeface="Times New Roman"/>
                <a:cs typeface="Times New Roman"/>
                <a:sym typeface="Times New Roman"/>
              </a:defRPr>
            </a:pPr>
            <a:r>
              <a:t>  бронхіальна астма;</a:t>
            </a:r>
          </a:p>
          <a:p>
            <a:pPr>
              <a:buSzPct val="100000"/>
              <a:buChar char="-"/>
              <a:defRPr sz="2400">
                <a:solidFill>
                  <a:srgbClr val="FFFFFF"/>
                </a:solidFill>
                <a:latin typeface="Times New Roman"/>
                <a:ea typeface="Times New Roman"/>
                <a:cs typeface="Times New Roman"/>
                <a:sym typeface="Times New Roman"/>
              </a:defRPr>
            </a:pPr>
            <a:r>
              <a:t>  бронхоектатична хвороба.</a:t>
            </a:r>
          </a:p>
        </p:txBody>
      </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Заголовок 1"/>
          <p:cNvSpPr txBox="1">
            <a:spLocks noGrp="1"/>
          </p:cNvSpPr>
          <p:nvPr>
            <p:ph type="title"/>
          </p:nvPr>
        </p:nvSpPr>
        <p:spPr>
          <a:xfrm>
            <a:off x="467544" y="0"/>
            <a:ext cx="8229600" cy="1143001"/>
          </a:xfrm>
          <a:prstGeom prst="rect">
            <a:avLst/>
          </a:prstGeom>
        </p:spPr>
        <p:txBody>
          <a:bodyPr/>
          <a:lstStyle>
            <a:lvl1pPr>
              <a:defRPr>
                <a:solidFill>
                  <a:srgbClr val="FFFF00"/>
                </a:solidFill>
              </a:defRPr>
            </a:lvl1pPr>
          </a:lstStyle>
          <a:p>
            <a:r>
              <a:rPr lang="uk-UA" dirty="0"/>
              <a:t>Синдром Маклеода</a:t>
            </a:r>
            <a:r>
              <a:rPr dirty="0"/>
              <a:t> </a:t>
            </a:r>
          </a:p>
        </p:txBody>
      </p:sp>
      <p:sp>
        <p:nvSpPr>
          <p:cNvPr id="571" name="Прямоугольник 2"/>
          <p:cNvSpPr txBox="1"/>
          <p:nvPr/>
        </p:nvSpPr>
        <p:spPr>
          <a:xfrm>
            <a:off x="513263" y="1196751"/>
            <a:ext cx="8333497"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a:t>
            </a:r>
            <a:r>
              <a:rPr lang="uk-UA" i="1" dirty="0"/>
              <a:t>Одностороння легенева емфізема, одностороннє легеневе просвітлення, зникаюча легеня, над прозора або світла легеня,</a:t>
            </a:r>
          </a:p>
          <a:p>
            <a:pPr indent="360363" algn="just">
              <a:defRPr sz="2400">
                <a:solidFill>
                  <a:srgbClr val="FFFFFF"/>
                </a:solidFill>
                <a:latin typeface="Times New Roman"/>
                <a:ea typeface="Times New Roman"/>
                <a:cs typeface="Times New Roman"/>
                <a:sym typeface="Times New Roman"/>
              </a:defRPr>
            </a:pPr>
            <a:r>
              <a:rPr lang="en-US" sz="2400" dirty="0" err="1">
                <a:sym typeface="Times New Roman"/>
              </a:rPr>
              <a:t>Swyer</a:t>
            </a:r>
            <a:r>
              <a:rPr lang="en-US" sz="2400" dirty="0">
                <a:sym typeface="Times New Roman"/>
              </a:rPr>
              <a:t> James Syndrome</a:t>
            </a:r>
            <a:r>
              <a:rPr lang="uk-UA" sz="2400" dirty="0">
                <a:sym typeface="Times New Roman"/>
              </a:rPr>
              <a:t>, </a:t>
            </a:r>
            <a:r>
              <a:rPr lang="en-US" sz="2400" dirty="0">
                <a:sym typeface="Times New Roman"/>
              </a:rPr>
              <a:t>MacLeod Syndrome</a:t>
            </a:r>
            <a:r>
              <a:rPr lang="uk-UA" i="1" dirty="0"/>
              <a:t>) </a:t>
            </a:r>
          </a:p>
          <a:p>
            <a:pPr indent="360363" algn="just">
              <a:defRPr sz="2400">
                <a:solidFill>
                  <a:srgbClr val="FFFFFF"/>
                </a:solidFill>
                <a:latin typeface="Times New Roman"/>
                <a:ea typeface="Times New Roman"/>
                <a:cs typeface="Times New Roman"/>
                <a:sym typeface="Times New Roman"/>
              </a:defRPr>
            </a:pPr>
            <a:r>
              <a:rPr lang="uk-UA" dirty="0"/>
              <a:t>являє собою патологічний стан, що характеризується розвитком прогресуючої емфіземи в одній з легень.</a:t>
            </a:r>
          </a:p>
          <a:p>
            <a:pPr indent="360363" algn="just">
              <a:defRPr sz="2400">
                <a:solidFill>
                  <a:srgbClr val="FFFFFF"/>
                </a:solidFill>
                <a:latin typeface="Times New Roman"/>
                <a:ea typeface="Times New Roman"/>
                <a:cs typeface="Times New Roman"/>
                <a:sym typeface="Times New Roman"/>
              </a:defRPr>
            </a:pPr>
            <a:r>
              <a:rPr lang="uk-UA" i="1" dirty="0">
                <a:solidFill>
                  <a:srgbClr val="002060"/>
                </a:solidFill>
              </a:rPr>
              <a:t>Морфологічно</a:t>
            </a:r>
            <a:r>
              <a:rPr lang="uk-UA" dirty="0">
                <a:solidFill>
                  <a:srgbClr val="002060"/>
                </a:solidFill>
              </a:rPr>
              <a:t> </a:t>
            </a:r>
            <a:r>
              <a:rPr lang="uk-UA" dirty="0"/>
              <a:t>зазвичай визначається різке збільшення об’єму однієї з легень.</a:t>
            </a:r>
          </a:p>
          <a:p>
            <a:pPr indent="360363" algn="just">
              <a:defRPr sz="2400">
                <a:solidFill>
                  <a:srgbClr val="FFFFFF"/>
                </a:solidFill>
                <a:latin typeface="Times New Roman"/>
                <a:ea typeface="Times New Roman"/>
                <a:cs typeface="Times New Roman"/>
                <a:sym typeface="Times New Roman"/>
              </a:defRPr>
            </a:pPr>
            <a:r>
              <a:rPr lang="uk-UA" dirty="0">
                <a:solidFill>
                  <a:srgbClr val="002060"/>
                </a:solidFill>
              </a:rPr>
              <a:t>При </a:t>
            </a:r>
            <a:r>
              <a:rPr lang="uk-UA" i="1" dirty="0">
                <a:solidFill>
                  <a:srgbClr val="002060"/>
                </a:solidFill>
              </a:rPr>
              <a:t>гістологічному</a:t>
            </a:r>
            <a:r>
              <a:rPr lang="uk-UA" dirty="0">
                <a:solidFill>
                  <a:srgbClr val="002060"/>
                </a:solidFill>
              </a:rPr>
              <a:t> дослідженні </a:t>
            </a:r>
            <a:r>
              <a:rPr lang="uk-UA" dirty="0"/>
              <a:t>виявляються панацинарна емфізема з окремими субплеврально розташованими буллами, редукція легеневих капілярів, розширення дрібних бронхів і гипопластичні зміни в їх стінках. Гілки легеневої артерії зазвичай вузькі, тоді як бронхіальні артерії можуть бути розширеними і звитими. Хрящі великих і середніх бронхів в наших спостереженнях виявилися незміненими.</a:t>
            </a:r>
          </a:p>
        </p:txBody>
      </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Прямоугольник 1"/>
          <p:cNvSpPr txBox="1"/>
          <p:nvPr/>
        </p:nvSpPr>
        <p:spPr>
          <a:xfrm>
            <a:off x="513263" y="332655"/>
            <a:ext cx="8333497"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b="1" dirty="0"/>
              <a:t>Функціональні порушення</a:t>
            </a:r>
            <a:r>
              <a:rPr lang="uk-UA" dirty="0"/>
              <a:t> при синдромі Маклеода пояснюються  тим, що практично не функціонує емфізематозна легеня з різко зниженими еластичними властивостями обумовлює зміщення середостіння в протилежну сторону і займає більшу частину обсягу грудної порожнини, а це призводить до виражених порушень вентиляції нормально розвиненої легені, що забезпечує газообмін.</a:t>
            </a:r>
          </a:p>
          <a:p>
            <a:pPr algn="just">
              <a:defRPr sz="2400">
                <a:solidFill>
                  <a:srgbClr val="FFFFFF"/>
                </a:solidFill>
                <a:latin typeface="Times New Roman"/>
                <a:ea typeface="Times New Roman"/>
                <a:cs typeface="Times New Roman"/>
                <a:sym typeface="Times New Roman"/>
              </a:defRPr>
            </a:pPr>
            <a:r>
              <a:rPr lang="uk-UA" b="1" dirty="0"/>
              <a:t>Клінічні прояви. </a:t>
            </a:r>
            <a:r>
              <a:rPr lang="uk-UA" dirty="0"/>
              <a:t>Можуть бути виражені в різному ступені. Виявляються при перевірочній флюорографії.</a:t>
            </a:r>
          </a:p>
          <a:p>
            <a:pPr algn="just">
              <a:defRPr sz="2400">
                <a:solidFill>
                  <a:srgbClr val="FFFFFF"/>
                </a:solidFill>
                <a:latin typeface="Times New Roman"/>
                <a:ea typeface="Times New Roman"/>
                <a:cs typeface="Times New Roman"/>
                <a:sym typeface="Times New Roman"/>
              </a:defRPr>
            </a:pPr>
            <a:r>
              <a:rPr lang="uk-UA" b="1" dirty="0"/>
              <a:t>Скарги</a:t>
            </a:r>
            <a:r>
              <a:rPr lang="uk-UA" dirty="0"/>
              <a:t>:</a:t>
            </a:r>
          </a:p>
          <a:p>
            <a:pPr marL="360363" indent="-360363"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задишка, з'являється ще в юнацькому віці і поступово прогресує. </a:t>
            </a:r>
          </a:p>
          <a:p>
            <a:pPr marL="360363" indent="-360363"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часті респіраторні інфекції в анамнезі.</a:t>
            </a:r>
          </a:p>
          <a:p>
            <a:pPr marL="360363" indent="-360363"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збільшення об’єму однієї з половин грудної клітки, а іноді бочкоподібна форма її деформація.</a:t>
            </a:r>
          </a:p>
        </p:txBody>
      </p:sp>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 name="Прямоугольник 1"/>
          <p:cNvSpPr txBox="1"/>
          <p:nvPr/>
        </p:nvSpPr>
        <p:spPr>
          <a:xfrm>
            <a:off x="297239" y="260647"/>
            <a:ext cx="8549521"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b="1" dirty="0"/>
              <a:t>Фізикальна картина. </a:t>
            </a:r>
            <a:r>
              <a:rPr lang="uk-UA" dirty="0"/>
              <a:t>Перкуторно виявляється, що середостіння зміщене в протилежну сторону, а верхівковий поштовх іноді пальпується в пахвовій області. Нижня межа легені на стороні поразки зрушена донизу, рухливість її обмежена. Перкуторний звук має коробковий відтінок. Аускультативно дихання на стороні ураження різко ослаблене.</a:t>
            </a:r>
          </a:p>
          <a:p>
            <a:pPr algn="just">
              <a:defRPr sz="2400">
                <a:solidFill>
                  <a:srgbClr val="FFFFFF"/>
                </a:solidFill>
                <a:latin typeface="Times New Roman"/>
                <a:ea typeface="Times New Roman"/>
                <a:cs typeface="Times New Roman"/>
                <a:sym typeface="Times New Roman"/>
              </a:defRPr>
            </a:pPr>
            <a:endParaRPr lang="uk-UA" dirty="0"/>
          </a:p>
          <a:p>
            <a:pPr algn="just">
              <a:defRPr sz="2400">
                <a:solidFill>
                  <a:srgbClr val="FFFFFF"/>
                </a:solidFill>
                <a:latin typeface="Times New Roman"/>
                <a:ea typeface="Times New Roman"/>
                <a:cs typeface="Times New Roman"/>
                <a:sym typeface="Times New Roman"/>
              </a:defRPr>
            </a:pPr>
            <a:r>
              <a:rPr lang="uk-UA" b="1" dirty="0"/>
              <a:t>Рентгенологічне дослідження</a:t>
            </a:r>
            <a:r>
              <a:rPr lang="uk-UA" dirty="0"/>
              <a:t>.</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різке підвищення прозорості однієї з легень ( «над прозора легеня»),</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ослаблення легеневого малюнка,</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зміщення тіні середостіння в сторону іншої легені. Іноді на тлі ослабленого малюнка визначаються зони, повністю його позбавлені (великі булли). </a:t>
            </a:r>
          </a:p>
        </p:txBody>
      </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descr="Синдром Маклеода фото"/>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18437" name="Picture 5" descr="https://www.katrenstyle.ru/upload/articles/files/1_13.jpg"/>
          <p:cNvPicPr>
            <a:picLocks noChangeAspect="1" noChangeArrowheads="1"/>
          </p:cNvPicPr>
          <p:nvPr/>
        </p:nvPicPr>
        <p:blipFill>
          <a:blip r:embed="rId2" cstate="print"/>
          <a:srcRect/>
          <a:stretch>
            <a:fillRect/>
          </a:stretch>
        </p:blipFill>
        <p:spPr bwMode="auto">
          <a:xfrm>
            <a:off x="0" y="548680"/>
            <a:ext cx="3635896" cy="3118809"/>
          </a:xfrm>
          <a:prstGeom prst="rect">
            <a:avLst/>
          </a:prstGeom>
          <a:noFill/>
        </p:spPr>
      </p:pic>
      <p:sp>
        <p:nvSpPr>
          <p:cNvPr id="6" name="Прямоугольник 5"/>
          <p:cNvSpPr/>
          <p:nvPr/>
        </p:nvSpPr>
        <p:spPr>
          <a:xfrm>
            <a:off x="539552" y="0"/>
            <a:ext cx="8964488" cy="369332"/>
          </a:xfrm>
          <a:prstGeom prst="rect">
            <a:avLst/>
          </a:prstGeom>
        </p:spPr>
        <p:txBody>
          <a:bodyPr wrap="square">
            <a:spAutoFit/>
          </a:bodyPr>
          <a:lstStyle/>
          <a:p>
            <a:r>
              <a:rPr lang="uk-UA" dirty="0">
                <a:solidFill>
                  <a:schemeClr val="bg1"/>
                </a:solidFill>
                <a:latin typeface="Times New Roman" pitchFamily="18" charset="0"/>
                <a:cs typeface="Times New Roman" pitchFamily="18" charset="0"/>
              </a:rPr>
              <a:t>Синдром Суайра-Джеймса-Маклеода у дорослого</a:t>
            </a:r>
          </a:p>
        </p:txBody>
      </p:sp>
      <p:sp>
        <p:nvSpPr>
          <p:cNvPr id="7" name="Прямоугольник 6"/>
          <p:cNvSpPr/>
          <p:nvPr/>
        </p:nvSpPr>
        <p:spPr>
          <a:xfrm>
            <a:off x="0" y="6119336"/>
            <a:ext cx="8568952" cy="738664"/>
          </a:xfrm>
          <a:prstGeom prst="rect">
            <a:avLst/>
          </a:prstGeom>
        </p:spPr>
        <p:txBody>
          <a:bodyPr wrap="square">
            <a:spAutoFit/>
          </a:bodyPr>
          <a:lstStyle/>
          <a:p>
            <a:r>
              <a:rPr lang="en-US" sz="1400" dirty="0">
                <a:solidFill>
                  <a:schemeClr val="bg1"/>
                </a:solidFill>
                <a:latin typeface="Times New Roman" pitchFamily="18" charset="0"/>
                <a:cs typeface="Times New Roman" pitchFamily="18" charset="0"/>
              </a:rPr>
              <a:t>Adult diagnosis of </a:t>
            </a:r>
            <a:r>
              <a:rPr lang="en-US" sz="1400" dirty="0" err="1">
                <a:solidFill>
                  <a:schemeClr val="bg1"/>
                </a:solidFill>
                <a:latin typeface="Times New Roman" pitchFamily="18" charset="0"/>
                <a:cs typeface="Times New Roman" pitchFamily="18" charset="0"/>
              </a:rPr>
              <a:t>Swyer</a:t>
            </a:r>
            <a:r>
              <a:rPr lang="en-US" sz="1400" dirty="0">
                <a:solidFill>
                  <a:schemeClr val="bg1"/>
                </a:solidFill>
                <a:latin typeface="Times New Roman" pitchFamily="18" charset="0"/>
                <a:cs typeface="Times New Roman" pitchFamily="18" charset="0"/>
              </a:rPr>
              <a:t>-James-MacLeod syndrome: a case report Carlos </a:t>
            </a:r>
            <a:r>
              <a:rPr lang="en-US" sz="1400" dirty="0" err="1">
                <a:solidFill>
                  <a:schemeClr val="bg1"/>
                </a:solidFill>
                <a:latin typeface="Times New Roman" pitchFamily="18" charset="0"/>
                <a:cs typeface="Times New Roman" pitchFamily="18" charset="0"/>
              </a:rPr>
              <a:t>Capela</a:t>
            </a:r>
            <a:r>
              <a:rPr lang="en-US" sz="1400" dirty="0">
                <a:solidFill>
                  <a:schemeClr val="bg1"/>
                </a:solidFill>
                <a:latin typeface="Times New Roman" pitchFamily="18" charset="0"/>
                <a:cs typeface="Times New Roman" pitchFamily="18" charset="0"/>
              </a:rPr>
              <a:t>, Paulo </a:t>
            </a:r>
            <a:r>
              <a:rPr lang="en-US" sz="1400" dirty="0" err="1">
                <a:solidFill>
                  <a:schemeClr val="bg1"/>
                </a:solidFill>
                <a:latin typeface="Times New Roman" pitchFamily="18" charset="0"/>
                <a:cs typeface="Times New Roman" pitchFamily="18" charset="0"/>
              </a:rPr>
              <a:t>Gouveia</a:t>
            </a:r>
            <a:r>
              <a:rPr lang="en-US" sz="1400" dirty="0">
                <a:solidFill>
                  <a:schemeClr val="bg1"/>
                </a:solidFill>
                <a:latin typeface="Times New Roman" pitchFamily="18" charset="0"/>
                <a:cs typeface="Times New Roman" pitchFamily="18" charset="0"/>
              </a:rPr>
              <a:t>, Marco Sousa, Maria J </a:t>
            </a:r>
            <a:r>
              <a:rPr lang="en-US" sz="1400" dirty="0" err="1">
                <a:solidFill>
                  <a:schemeClr val="bg1"/>
                </a:solidFill>
                <a:latin typeface="Times New Roman" pitchFamily="18" charset="0"/>
                <a:cs typeface="Times New Roman" pitchFamily="18" charset="0"/>
              </a:rPr>
              <a:t>Regadas</a:t>
            </a:r>
            <a:r>
              <a:rPr lang="uk-UA" sz="1400" dirty="0">
                <a:solidFill>
                  <a:schemeClr val="bg1"/>
                </a:solidFill>
                <a:latin typeface="Times New Roman" pitchFamily="18" charset="0"/>
                <a:cs typeface="Times New Roman" pitchFamily="18" charset="0"/>
              </a:rPr>
              <a:t> </a:t>
            </a:r>
            <a:r>
              <a:rPr lang="en-US" sz="1400" dirty="0">
                <a:solidFill>
                  <a:schemeClr val="bg1"/>
                </a:solidFill>
                <a:latin typeface="Times New Roman" pitchFamily="18" charset="0"/>
                <a:cs typeface="Times New Roman" pitchFamily="18" charset="0"/>
              </a:rPr>
              <a:t>Journal of Medical Case Reports 2011, 5:2.</a:t>
            </a:r>
          </a:p>
          <a:p>
            <a:r>
              <a:rPr lang="ru-RU" sz="1400" dirty="0">
                <a:solidFill>
                  <a:schemeClr val="bg1"/>
                </a:solidFill>
                <a:latin typeface="Times New Roman" pitchFamily="18" charset="0"/>
                <a:cs typeface="Times New Roman" pitchFamily="18" charset="0"/>
              </a:rPr>
              <a:t>Источник: </a:t>
            </a:r>
            <a:r>
              <a:rPr lang="en-US" sz="1400" b="1" dirty="0">
                <a:solidFill>
                  <a:schemeClr val="bg1"/>
                </a:solidFill>
                <a:latin typeface="Times New Roman" pitchFamily="18" charset="0"/>
                <a:cs typeface="Times New Roman" pitchFamily="18" charset="0"/>
              </a:rPr>
              <a:t>www.jmedicalcasereports.com</a:t>
            </a:r>
            <a:endParaRPr lang="en-US" sz="1400" dirty="0">
              <a:solidFill>
                <a:schemeClr val="bg1"/>
              </a:solidFill>
              <a:latin typeface="Times New Roman" pitchFamily="18" charset="0"/>
              <a:cs typeface="Times New Roman" pitchFamily="18" charset="0"/>
            </a:endParaRPr>
          </a:p>
        </p:txBody>
      </p:sp>
      <p:pic>
        <p:nvPicPr>
          <p:cNvPr id="18438" name="Picture 6"/>
          <p:cNvPicPr>
            <a:picLocks noChangeAspect="1" noChangeArrowheads="1"/>
          </p:cNvPicPr>
          <p:nvPr/>
        </p:nvPicPr>
        <p:blipFill>
          <a:blip r:embed="rId3" cstate="print"/>
          <a:srcRect/>
          <a:stretch>
            <a:fillRect/>
          </a:stretch>
        </p:blipFill>
        <p:spPr bwMode="auto">
          <a:xfrm>
            <a:off x="3707904" y="548680"/>
            <a:ext cx="3456384" cy="2808312"/>
          </a:xfrm>
          <a:prstGeom prst="rect">
            <a:avLst/>
          </a:prstGeom>
          <a:noFill/>
          <a:ln w="9525">
            <a:noFill/>
            <a:miter lim="800000"/>
            <a:headEnd/>
            <a:tailEnd/>
          </a:ln>
        </p:spPr>
      </p:pic>
      <p:pic>
        <p:nvPicPr>
          <p:cNvPr id="18439" name="Picture 7"/>
          <p:cNvPicPr>
            <a:picLocks noChangeAspect="1" noChangeArrowheads="1"/>
          </p:cNvPicPr>
          <p:nvPr/>
        </p:nvPicPr>
        <p:blipFill>
          <a:blip r:embed="rId4" cstate="print"/>
          <a:srcRect/>
          <a:stretch>
            <a:fillRect/>
          </a:stretch>
        </p:blipFill>
        <p:spPr bwMode="auto">
          <a:xfrm>
            <a:off x="3707904" y="3356992"/>
            <a:ext cx="3456384" cy="2657337"/>
          </a:xfrm>
          <a:prstGeom prst="rect">
            <a:avLst/>
          </a:prstGeom>
          <a:noFill/>
          <a:ln w="9525">
            <a:noFill/>
            <a:miter lim="800000"/>
            <a:headEnd/>
            <a:tailEnd/>
          </a:ln>
        </p:spPr>
      </p:pic>
      <p:sp>
        <p:nvSpPr>
          <p:cNvPr id="10" name="Прямоугольник 9"/>
          <p:cNvSpPr/>
          <p:nvPr/>
        </p:nvSpPr>
        <p:spPr>
          <a:xfrm>
            <a:off x="7092280" y="3356992"/>
            <a:ext cx="2051720" cy="1754326"/>
          </a:xfrm>
          <a:prstGeom prst="rect">
            <a:avLst/>
          </a:prstGeom>
        </p:spPr>
        <p:txBody>
          <a:bodyPr wrap="square">
            <a:spAutoFit/>
          </a:bodyPr>
          <a:lstStyle/>
          <a:p>
            <a:r>
              <a:rPr lang="uk-UA" dirty="0" err="1">
                <a:solidFill>
                  <a:schemeClr val="bg1"/>
                </a:solidFill>
                <a:latin typeface="Times New Roman" pitchFamily="18" charset="0"/>
                <a:cs typeface="Times New Roman" pitchFamily="18" charset="0"/>
              </a:rPr>
              <a:t>КТ</a:t>
            </a:r>
            <a:r>
              <a:rPr lang="uk-UA" dirty="0">
                <a:solidFill>
                  <a:schemeClr val="bg1"/>
                </a:solidFill>
                <a:latin typeface="Times New Roman" pitchFamily="18" charset="0"/>
                <a:cs typeface="Times New Roman" pitchFamily="18" charset="0"/>
              </a:rPr>
              <a:t> - ангіографія: дифузна гіпоплазія / аплазія верхньої і нижньої гілок правої легеневої артерії</a:t>
            </a:r>
          </a:p>
        </p:txBody>
      </p:sp>
      <p:sp>
        <p:nvSpPr>
          <p:cNvPr id="11" name="Прямоугольник 10"/>
          <p:cNvSpPr/>
          <p:nvPr/>
        </p:nvSpPr>
        <p:spPr>
          <a:xfrm>
            <a:off x="7164288" y="548680"/>
            <a:ext cx="1979712" cy="2585323"/>
          </a:xfrm>
          <a:prstGeom prst="rect">
            <a:avLst/>
          </a:prstGeom>
        </p:spPr>
        <p:txBody>
          <a:bodyPr wrap="square">
            <a:spAutoFit/>
          </a:bodyPr>
          <a:lstStyle/>
          <a:p>
            <a:r>
              <a:rPr lang="uk-UA" dirty="0" err="1">
                <a:solidFill>
                  <a:schemeClr val="bg1"/>
                </a:solidFill>
                <a:latin typeface="Times New Roman" pitchFamily="18" charset="0"/>
                <a:cs typeface="Times New Roman" pitchFamily="18" charset="0"/>
              </a:rPr>
              <a:t>КТ</a:t>
            </a:r>
            <a:r>
              <a:rPr lang="uk-UA" dirty="0">
                <a:solidFill>
                  <a:schemeClr val="bg1"/>
                </a:solidFill>
                <a:latin typeface="Times New Roman" pitchFamily="18" charset="0"/>
                <a:cs typeface="Times New Roman" pitchFamily="18" charset="0"/>
              </a:rPr>
              <a:t> ОГК:</a:t>
            </a:r>
          </a:p>
          <a:p>
            <a:r>
              <a:rPr lang="uk-UA" dirty="0">
                <a:solidFill>
                  <a:schemeClr val="bg1"/>
                </a:solidFill>
                <a:latin typeface="Times New Roman" pitchFamily="18" charset="0"/>
                <a:cs typeface="Times New Roman" pitchFamily="18" charset="0"/>
              </a:rPr>
              <a:t>ділянки різко підвищеної легкості, емфізему і малюнка в нижній і середній частках правої легені</a:t>
            </a:r>
          </a:p>
        </p:txBody>
      </p:sp>
      <p:sp>
        <p:nvSpPr>
          <p:cNvPr id="12" name="Прямоугольник 11"/>
          <p:cNvSpPr/>
          <p:nvPr/>
        </p:nvSpPr>
        <p:spPr>
          <a:xfrm>
            <a:off x="0" y="3717032"/>
            <a:ext cx="3491880" cy="1477328"/>
          </a:xfrm>
          <a:prstGeom prst="rect">
            <a:avLst/>
          </a:prstGeom>
        </p:spPr>
        <p:txBody>
          <a:bodyPr wrap="square">
            <a:spAutoFit/>
          </a:bodyPr>
          <a:lstStyle/>
          <a:p>
            <a:r>
              <a:rPr lang="uk-UA" dirty="0">
                <a:solidFill>
                  <a:schemeClr val="bg1"/>
                </a:solidFill>
                <a:latin typeface="Times New Roman" pitchFamily="18" charset="0"/>
                <a:cs typeface="Times New Roman" pitchFamily="18" charset="0"/>
              </a:rPr>
              <a:t>На рентгенограмі ОГК:</a:t>
            </a:r>
          </a:p>
          <a:p>
            <a:r>
              <a:rPr lang="uk-UA" dirty="0">
                <a:solidFill>
                  <a:schemeClr val="bg1"/>
                </a:solidFill>
                <a:latin typeface="Times New Roman" pitchFamily="18" charset="0"/>
                <a:cs typeface="Times New Roman" pitchFamily="18" charset="0"/>
              </a:rPr>
              <a:t>- емфізема правої легені</a:t>
            </a:r>
          </a:p>
          <a:p>
            <a:r>
              <a:rPr lang="uk-UA" dirty="0">
                <a:solidFill>
                  <a:schemeClr val="bg1"/>
                </a:solidFill>
                <a:latin typeface="Times New Roman" pitchFamily="18" charset="0"/>
                <a:cs typeface="Times New Roman" pitchFamily="18" charset="0"/>
              </a:rPr>
              <a:t> - тінь серця помірно розширена, картина </a:t>
            </a:r>
            <a:r>
              <a:rPr lang="uk-UA" dirty="0" err="1">
                <a:solidFill>
                  <a:schemeClr val="bg1"/>
                </a:solidFill>
                <a:latin typeface="Times New Roman" pitchFamily="18" charset="0"/>
                <a:cs typeface="Times New Roman" pitchFamily="18" charset="0"/>
              </a:rPr>
              <a:t>альвеолярно-інтерстиціального</a:t>
            </a:r>
            <a:r>
              <a:rPr lang="uk-UA" dirty="0">
                <a:solidFill>
                  <a:schemeClr val="bg1"/>
                </a:solidFill>
                <a:latin typeface="Times New Roman" pitchFamily="18" charset="0"/>
                <a:cs typeface="Times New Roman" pitchFamily="18" charset="0"/>
              </a:rPr>
              <a:t> застою зліва</a:t>
            </a:r>
          </a:p>
        </p:txBody>
      </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descr="Синдром Маклеода фото"/>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 name="Прямоугольник 3"/>
          <p:cNvSpPr/>
          <p:nvPr/>
        </p:nvSpPr>
        <p:spPr>
          <a:xfrm>
            <a:off x="2267744" y="332656"/>
            <a:ext cx="3379451" cy="523220"/>
          </a:xfrm>
          <a:prstGeom prst="rect">
            <a:avLst/>
          </a:prstGeom>
        </p:spPr>
        <p:txBody>
          <a:bodyPr wrap="none">
            <a:spAutoFit/>
          </a:bodyPr>
          <a:lstStyle/>
          <a:p>
            <a:r>
              <a:rPr lang="uk-UA" sz="2800" b="1" dirty="0">
                <a:solidFill>
                  <a:schemeClr val="bg1"/>
                </a:solidFill>
                <a:latin typeface="Times New Roman" pitchFamily="18" charset="0"/>
                <a:cs typeface="Times New Roman" pitchFamily="18" charset="0"/>
              </a:rPr>
              <a:t>Синдром Маклеода</a:t>
            </a:r>
          </a:p>
        </p:txBody>
      </p:sp>
      <p:sp>
        <p:nvSpPr>
          <p:cNvPr id="399362" name="AutoShape 2" descr="Swyer James Syndro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399363" name="Picture 3"/>
          <p:cNvPicPr>
            <a:picLocks noChangeAspect="1" noChangeArrowheads="1"/>
          </p:cNvPicPr>
          <p:nvPr/>
        </p:nvPicPr>
        <p:blipFill>
          <a:blip r:embed="rId2" cstate="print"/>
          <a:srcRect/>
          <a:stretch>
            <a:fillRect/>
          </a:stretch>
        </p:blipFill>
        <p:spPr bwMode="auto">
          <a:xfrm>
            <a:off x="0" y="908720"/>
            <a:ext cx="4788024" cy="4752528"/>
          </a:xfrm>
          <a:prstGeom prst="rect">
            <a:avLst/>
          </a:prstGeom>
          <a:noFill/>
          <a:ln w="9525">
            <a:noFill/>
            <a:miter lim="800000"/>
            <a:headEnd/>
            <a:tailEnd/>
          </a:ln>
        </p:spPr>
      </p:pic>
      <p:pic>
        <p:nvPicPr>
          <p:cNvPr id="399364" name="Picture 4"/>
          <p:cNvPicPr>
            <a:picLocks noChangeAspect="1" noChangeArrowheads="1"/>
          </p:cNvPicPr>
          <p:nvPr/>
        </p:nvPicPr>
        <p:blipFill>
          <a:blip r:embed="rId3" cstate="print"/>
          <a:srcRect/>
          <a:stretch>
            <a:fillRect/>
          </a:stretch>
        </p:blipFill>
        <p:spPr bwMode="auto">
          <a:xfrm>
            <a:off x="4860032" y="836712"/>
            <a:ext cx="4283968" cy="4824536"/>
          </a:xfrm>
          <a:prstGeom prst="rect">
            <a:avLst/>
          </a:prstGeom>
          <a:noFill/>
          <a:ln w="9525">
            <a:noFill/>
            <a:miter lim="800000"/>
            <a:headEnd/>
            <a:tailEnd/>
          </a:ln>
        </p:spPr>
      </p:pic>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 name="Прямоугольник 1"/>
          <p:cNvSpPr txBox="1"/>
          <p:nvPr/>
        </p:nvSpPr>
        <p:spPr>
          <a:xfrm>
            <a:off x="369247" y="476672"/>
            <a:ext cx="8333497"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b="1" dirty="0"/>
              <a:t>Бронхографія</a:t>
            </a:r>
            <a:r>
              <a:rPr lang="uk-UA" dirty="0"/>
              <a:t>. Ознаки звуження бронхів емфізематозної легені, а також деформуючого бронхіту.</a:t>
            </a:r>
          </a:p>
          <a:p>
            <a:pPr algn="just">
              <a:defRPr sz="2400">
                <a:solidFill>
                  <a:srgbClr val="FFFFFF"/>
                </a:solidFill>
                <a:latin typeface="Times New Roman"/>
                <a:ea typeface="Times New Roman"/>
                <a:cs typeface="Times New Roman"/>
                <a:sym typeface="Times New Roman"/>
              </a:defRPr>
            </a:pPr>
            <a:r>
              <a:rPr lang="uk-UA" b="1" dirty="0"/>
              <a:t>Ангіопульмонографія</a:t>
            </a:r>
            <a:r>
              <a:rPr lang="uk-UA" dirty="0"/>
              <a:t>. Гілки артерії ураженої легені виглядають звуженими, кути їх розбіжності збільшені, капілярна фаза відсутня.</a:t>
            </a:r>
          </a:p>
          <a:p>
            <a:pPr algn="just">
              <a:defRPr sz="2400">
                <a:solidFill>
                  <a:srgbClr val="FFFFFF"/>
                </a:solidFill>
                <a:latin typeface="Times New Roman"/>
                <a:ea typeface="Times New Roman"/>
                <a:cs typeface="Times New Roman"/>
                <a:sym typeface="Times New Roman"/>
              </a:defRPr>
            </a:pPr>
            <a:r>
              <a:rPr lang="uk-UA" dirty="0"/>
              <a:t>На </a:t>
            </a:r>
            <a:r>
              <a:rPr lang="uk-UA" b="1" dirty="0" err="1"/>
              <a:t>сцинтіграмах</a:t>
            </a:r>
            <a:r>
              <a:rPr lang="uk-UA" dirty="0"/>
              <a:t> накопичення ізотопу в ураженій легені майже не видно.</a:t>
            </a:r>
          </a:p>
          <a:p>
            <a:pPr algn="just">
              <a:defRPr sz="2400">
                <a:solidFill>
                  <a:srgbClr val="FFFFFF"/>
                </a:solidFill>
                <a:latin typeface="Times New Roman"/>
                <a:ea typeface="Times New Roman"/>
                <a:cs typeface="Times New Roman"/>
                <a:sym typeface="Times New Roman"/>
              </a:defRPr>
            </a:pPr>
            <a:r>
              <a:rPr lang="uk-UA" b="1" dirty="0"/>
              <a:t>Функція зовнішнього дихання</a:t>
            </a:r>
            <a:r>
              <a:rPr lang="uk-UA" dirty="0"/>
              <a:t>. Перебудова залишкової ємності легень (збільшення, зменшення життєвої ємкості легенів), а також зниження швидкісних показників і інші ознаки бронхіальної обструкції. Іноді виявляється артеріальна </a:t>
            </a:r>
            <a:r>
              <a:rPr lang="uk-UA" dirty="0" err="1"/>
              <a:t>гіпоксемія</a:t>
            </a:r>
            <a:r>
              <a:rPr lang="uk-UA" dirty="0"/>
              <a:t>.</a:t>
            </a:r>
          </a:p>
          <a:p>
            <a:pPr algn="just">
              <a:defRPr sz="2400">
                <a:solidFill>
                  <a:srgbClr val="FFFFFF"/>
                </a:solidFill>
                <a:latin typeface="Times New Roman"/>
                <a:ea typeface="Times New Roman"/>
                <a:cs typeface="Times New Roman"/>
                <a:sym typeface="Times New Roman"/>
              </a:defRPr>
            </a:pPr>
            <a:r>
              <a:rPr lang="uk-UA" b="1" dirty="0"/>
              <a:t>Лікування</a:t>
            </a:r>
            <a:r>
              <a:rPr lang="uk-UA" dirty="0"/>
              <a:t>. Оперативне лікування при синдромі Маклеода - </a:t>
            </a:r>
            <a:r>
              <a:rPr lang="uk-UA" dirty="0" err="1"/>
              <a:t>пумонектомія</a:t>
            </a:r>
            <a:r>
              <a:rPr lang="uk-UA" dirty="0"/>
              <a:t> ураженої легені, показана при дихальної недостатності, пов'язаної з порушенням вентиляції нормально розвиненого легкого.</a:t>
            </a:r>
          </a:p>
        </p:txBody>
      </p:sp>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 name="Заголовок 1"/>
          <p:cNvSpPr txBox="1">
            <a:spLocks noGrp="1"/>
          </p:cNvSpPr>
          <p:nvPr>
            <p:ph type="title"/>
          </p:nvPr>
        </p:nvSpPr>
        <p:spPr>
          <a:xfrm>
            <a:off x="467543" y="0"/>
            <a:ext cx="8229601" cy="1143000"/>
          </a:xfrm>
          <a:prstGeom prst="rect">
            <a:avLst/>
          </a:prstGeom>
        </p:spPr>
        <p:txBody>
          <a:bodyPr/>
          <a:lstStyle>
            <a:lvl1pPr>
              <a:defRPr sz="4400">
                <a:solidFill>
                  <a:srgbClr val="FFFF00"/>
                </a:solidFill>
                <a:latin typeface="Times New Roman"/>
                <a:ea typeface="Times New Roman"/>
                <a:cs typeface="Times New Roman"/>
                <a:sym typeface="Times New Roman"/>
              </a:defRPr>
            </a:lvl1pPr>
          </a:lstStyle>
          <a:p>
            <a:r>
              <a:rPr dirty="0"/>
              <a:t>Бронхомаляція</a:t>
            </a:r>
          </a:p>
        </p:txBody>
      </p:sp>
      <p:sp>
        <p:nvSpPr>
          <p:cNvPr id="580" name="Прямоугольник 2"/>
          <p:cNvSpPr txBox="1"/>
          <p:nvPr/>
        </p:nvSpPr>
        <p:spPr>
          <a:xfrm>
            <a:off x="441255" y="980728"/>
            <a:ext cx="8261489" cy="4154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Підвищену податливість бронхіальної стінки, пов'язану з незвичайною м'якістю хрящових кілець. Стан, що нагадує синдром Вільямса-Кемпбелла, хоча відрізняється від нього меншою мірою дискінезії бронхів.</a:t>
            </a:r>
          </a:p>
          <a:p>
            <a:pPr indent="360363" algn="just">
              <a:defRPr sz="2400">
                <a:solidFill>
                  <a:srgbClr val="FFFFFF"/>
                </a:solidFill>
                <a:latin typeface="Times New Roman"/>
                <a:ea typeface="Times New Roman"/>
                <a:cs typeface="Times New Roman"/>
                <a:sym typeface="Times New Roman"/>
              </a:defRPr>
            </a:pPr>
            <a:r>
              <a:rPr lang="uk-UA" dirty="0"/>
              <a:t>Зазвичай спостерігається у немовлят у віці від 1 до 12 місяців, випадки у новонароджених віком до 1 місяця зустрічаються рідко. Бронхомаляція зазвичай супроводжується </a:t>
            </a:r>
            <a:r>
              <a:rPr lang="uk-UA" dirty="0" err="1"/>
              <a:t>трахеомаляція</a:t>
            </a:r>
            <a:r>
              <a:rPr lang="uk-UA" dirty="0"/>
              <a:t>, атрезією стравоходу, </a:t>
            </a:r>
            <a:r>
              <a:rPr lang="uk-UA" dirty="0" err="1"/>
              <a:t>трахеоезофагеальної</a:t>
            </a:r>
            <a:r>
              <a:rPr lang="uk-UA" dirty="0"/>
              <a:t> фістули, вродженим пороком серця і іншими синдромами і є частиною диференціального діагнозу при рефрактерній астмі.</a:t>
            </a:r>
          </a:p>
        </p:txBody>
      </p:sp>
    </p:spTree>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 name="Прямоугольник 1"/>
          <p:cNvSpPr txBox="1"/>
          <p:nvPr/>
        </p:nvSpPr>
        <p:spPr>
          <a:xfrm>
            <a:off x="585271" y="188639"/>
            <a:ext cx="8261489"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Варіанти бронхомаляція:</a:t>
            </a:r>
          </a:p>
          <a:p>
            <a:pPr marL="360363" indent="-360363">
              <a:defRPr sz="2400">
                <a:solidFill>
                  <a:srgbClr val="FFFFFF"/>
                </a:solidFill>
                <a:latin typeface="Times New Roman"/>
                <a:ea typeface="Times New Roman"/>
                <a:cs typeface="Times New Roman"/>
                <a:sym typeface="Times New Roman"/>
              </a:defRPr>
            </a:pPr>
            <a:r>
              <a:rPr lang="uk-UA" dirty="0"/>
              <a:t>1 - </a:t>
            </a:r>
            <a:r>
              <a:rPr lang="uk-UA" i="1" dirty="0">
                <a:solidFill>
                  <a:srgbClr val="002060"/>
                </a:solidFill>
              </a:rPr>
              <a:t>проксимальний варіант </a:t>
            </a:r>
            <a:r>
              <a:rPr lang="uk-UA" dirty="0"/>
              <a:t>- поширені, здебільшого проксимальні, розширення бронхів. Протікає легше. Кращий прогноз.</a:t>
            </a:r>
          </a:p>
          <a:p>
            <a:pPr marL="360363" indent="-360363">
              <a:defRPr sz="2400">
                <a:solidFill>
                  <a:srgbClr val="FFFFFF"/>
                </a:solidFill>
                <a:latin typeface="Times New Roman"/>
                <a:ea typeface="Times New Roman"/>
                <a:cs typeface="Times New Roman"/>
                <a:sym typeface="Times New Roman"/>
              </a:defRPr>
            </a:pPr>
            <a:r>
              <a:rPr lang="uk-UA" dirty="0"/>
              <a:t>2 - </a:t>
            </a:r>
            <a:r>
              <a:rPr lang="uk-UA" i="1" dirty="0">
                <a:solidFill>
                  <a:srgbClr val="002060"/>
                </a:solidFill>
              </a:rPr>
              <a:t>змішаний тип </a:t>
            </a:r>
            <a:r>
              <a:rPr lang="uk-UA" dirty="0"/>
              <a:t>- поширені деформації як проксимальних, так і дистальних відділів бронхів. Клінічні прояви при обох типах мають чимало спільних рис з синдромом Вільямса-Кемпбелла, однак менше виражені.</a:t>
            </a:r>
          </a:p>
          <a:p>
            <a:pPr>
              <a:defRPr sz="2400">
                <a:solidFill>
                  <a:srgbClr val="FFFFFF"/>
                </a:solidFill>
                <a:latin typeface="Times New Roman"/>
                <a:ea typeface="Times New Roman"/>
                <a:cs typeface="Times New Roman"/>
                <a:sym typeface="Times New Roman"/>
              </a:defRPr>
            </a:pPr>
            <a:r>
              <a:rPr lang="uk-UA" dirty="0"/>
              <a:t>При бронхомаляції можливі й інші варіанти бронхіальних уражень. Описано, наприклад, генералізований звуження трахеї і бронхів обох легень, включаючи головні, сегментарні, субсегментарні і навіть менші гілки.</a:t>
            </a:r>
          </a:p>
        </p:txBody>
      </p:sp>
      <p:pic>
        <p:nvPicPr>
          <p:cNvPr id="3" name="Picture 2"/>
          <p:cNvPicPr>
            <a:picLocks noChangeAspect="1" noChangeArrowheads="1"/>
          </p:cNvPicPr>
          <p:nvPr/>
        </p:nvPicPr>
        <p:blipFill>
          <a:blip r:embed="rId2" cstate="print"/>
          <a:srcRect/>
          <a:stretch>
            <a:fillRect/>
          </a:stretch>
        </p:blipFill>
        <p:spPr bwMode="auto">
          <a:xfrm>
            <a:off x="5724128" y="4365104"/>
            <a:ext cx="3162004" cy="2492896"/>
          </a:xfrm>
          <a:prstGeom prst="rect">
            <a:avLst/>
          </a:prstGeom>
          <a:noFill/>
          <a:ln w="9525">
            <a:noFill/>
            <a:miter lim="800000"/>
            <a:headEnd/>
            <a:tailEnd/>
          </a:ln>
        </p:spPr>
      </p:pic>
    </p:spTree>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Заголовок 1"/>
          <p:cNvSpPr txBox="1">
            <a:spLocks noGrp="1"/>
          </p:cNvSpPr>
          <p:nvPr>
            <p:ph type="title"/>
          </p:nvPr>
        </p:nvSpPr>
        <p:spPr>
          <a:prstGeom prst="rect">
            <a:avLst/>
          </a:prstGeom>
        </p:spPr>
        <p:txBody>
          <a:bodyPr/>
          <a:lstStyle>
            <a:lvl1pPr>
              <a:defRPr>
                <a:solidFill>
                  <a:srgbClr val="FFFF00"/>
                </a:solidFill>
              </a:defRPr>
            </a:lvl1pPr>
          </a:lstStyle>
          <a:p>
            <a:r>
              <a:t>Трахеобронхомаляція</a:t>
            </a:r>
          </a:p>
        </p:txBody>
      </p:sp>
      <p:sp>
        <p:nvSpPr>
          <p:cNvPr id="585" name="Прямоугольник 2"/>
          <p:cNvSpPr txBox="1"/>
          <p:nvPr/>
        </p:nvSpPr>
        <p:spPr>
          <a:xfrm>
            <a:off x="539552" y="1412776"/>
            <a:ext cx="8117473"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i="1" dirty="0"/>
              <a:t>Трахеобронхомаляція</a:t>
            </a:r>
            <a:r>
              <a:rPr lang="uk-UA" dirty="0"/>
              <a:t>. Вроджена слабкість стінки трахеї і (або) великих бронхів, пов'язана з патологічною м'якістю їх хрящового каркаса. </a:t>
            </a:r>
            <a:r>
              <a:rPr lang="uk-UA" sz="2400" dirty="0">
                <a:sym typeface="Times New Roman"/>
              </a:rPr>
              <a:t>Відзначається звуження просвіту дихальних шляхів на видиху і розширення на вдиху. При таких змінах структури трахеї і бронхів їх просвіт може різко звузитися і навіть закритися при видиху. </a:t>
            </a:r>
            <a:r>
              <a:rPr lang="uk-UA" dirty="0"/>
              <a:t>На відміну від </a:t>
            </a:r>
            <a:r>
              <a:rPr lang="uk-UA" dirty="0" err="1"/>
              <a:t>трахеобронхомегаліі</a:t>
            </a:r>
            <a:r>
              <a:rPr lang="uk-UA" dirty="0"/>
              <a:t> при </a:t>
            </a:r>
            <a:r>
              <a:rPr lang="uk-UA" dirty="0" err="1"/>
              <a:t>трахеобронхомаляції</a:t>
            </a:r>
            <a:r>
              <a:rPr lang="uk-UA" dirty="0"/>
              <a:t> не спостерігається різкого розширення трахеї і бронхів.</a:t>
            </a:r>
          </a:p>
          <a:p>
            <a:pPr>
              <a:defRPr sz="2400">
                <a:solidFill>
                  <a:srgbClr val="FFFFFF"/>
                </a:solidFill>
                <a:latin typeface="Times New Roman"/>
                <a:ea typeface="Times New Roman"/>
                <a:cs typeface="Times New Roman"/>
                <a:sym typeface="Times New Roman"/>
              </a:defRPr>
            </a:pPr>
            <a:r>
              <a:rPr lang="uk-UA" dirty="0"/>
              <a:t>Розрізняють </a:t>
            </a:r>
            <a:r>
              <a:rPr lang="uk-UA" dirty="0" err="1"/>
              <a:t>трахеобронхомаляцію</a:t>
            </a:r>
            <a:r>
              <a:rPr lang="uk-UA" dirty="0"/>
              <a:t>:</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дифузну </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локальну </a:t>
            </a:r>
            <a:r>
              <a:rPr lang="uk-UA" dirty="0" err="1"/>
              <a:t>трахеобронхомаляцію</a:t>
            </a:r>
            <a:r>
              <a:rPr lang="uk-UA" dirty="0"/>
              <a:t>.</a:t>
            </a:r>
          </a:p>
          <a:p>
            <a:pPr>
              <a:defRPr sz="2400">
                <a:solidFill>
                  <a:srgbClr val="FFFFFF"/>
                </a:solidFill>
                <a:latin typeface="Times New Roman"/>
                <a:ea typeface="Times New Roman"/>
                <a:cs typeface="Times New Roman"/>
                <a:sym typeface="Times New Roman"/>
              </a:defRPr>
            </a:pPr>
            <a:r>
              <a:rPr lang="uk-UA" dirty="0"/>
              <a:t>При локальній формі спостерігаються функціональні стеноз трахеї.</a:t>
            </a:r>
          </a:p>
        </p:txBody>
      </p:sp>
    </p:spTree>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 name="Прямоугольник 1"/>
          <p:cNvSpPr txBox="1"/>
          <p:nvPr/>
        </p:nvSpPr>
        <p:spPr>
          <a:xfrm>
            <a:off x="369247" y="188639"/>
            <a:ext cx="8333497"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Дифузні форми не мають чітко окресленої клінічної картини. У виражених випадках можуть спостерігатися симптоми стенозу трахеї і головних (частіше лівого) бронхів. При стертих в клінічному відношенні формах наявна </a:t>
            </a:r>
            <a:r>
              <a:rPr lang="uk-UA" dirty="0" err="1"/>
              <a:t>трахеобронхіальна</a:t>
            </a:r>
            <a:r>
              <a:rPr lang="uk-UA" dirty="0"/>
              <a:t> дискінезія може призвести до хронічного запалення дихального тракту і формування стійких бронхолегеневих змін. Трахеобронхомаляція може поєднуватися з іншими вродженими ураженнями легенів.</a:t>
            </a:r>
          </a:p>
          <a:p>
            <a:pPr indent="360363" algn="just">
              <a:defRPr sz="2400">
                <a:solidFill>
                  <a:srgbClr val="FFFFFF"/>
                </a:solidFill>
                <a:latin typeface="Times New Roman"/>
                <a:ea typeface="Times New Roman"/>
                <a:cs typeface="Times New Roman"/>
                <a:sym typeface="Times New Roman"/>
              </a:defRPr>
            </a:pPr>
            <a:r>
              <a:rPr lang="uk-UA" dirty="0"/>
              <a:t>У дітей першого року життя описана оборотна форма </a:t>
            </a:r>
            <a:r>
              <a:rPr lang="uk-UA" dirty="0" err="1"/>
              <a:t>трахеобронхомаляція</a:t>
            </a:r>
            <a:r>
              <a:rPr lang="uk-UA" dirty="0"/>
              <a:t>, клінічно що виявляється у вигляді стридорозного дихання, апное. При цьому одночасно виявляється м'якість хрящів гортані і вушних раковин. Симптоми хвороби при цій формі зникають на 1-2-му році життя. Трахеобронхоскопія дозволяє виявити патологічну рухливість стінок трахеї і (або) головних бронхів. На видиху виникає різке звуження просвіту трахеї, який може приймати різну форму (</a:t>
            </a:r>
            <a:r>
              <a:rPr lang="uk-UA" dirty="0" err="1"/>
              <a:t>щільоподібну</a:t>
            </a:r>
            <a:r>
              <a:rPr lang="uk-UA" dirty="0"/>
              <a:t>, серпоподібну і ін.).</a:t>
            </a:r>
          </a:p>
        </p:txBody>
      </p:sp>
    </p:spTree>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0" y="0"/>
            <a:ext cx="4572000" cy="3416320"/>
          </a:xfrm>
          <a:prstGeom prst="rect">
            <a:avLst/>
          </a:prstGeom>
        </p:spPr>
        <p:txBody>
          <a:bodyPr>
            <a:spAutoFit/>
          </a:bodyPr>
          <a:lstStyle/>
          <a:p>
            <a:r>
              <a:rPr lang="uk-UA" sz="2400" dirty="0">
                <a:solidFill>
                  <a:schemeClr val="bg1"/>
                </a:solidFill>
                <a:latin typeface="Times New Roman" pitchFamily="18" charset="0"/>
                <a:cs typeface="Times New Roman" pitchFamily="18" charset="0"/>
              </a:rPr>
              <a:t>Трахеобронхомаляція</a:t>
            </a:r>
          </a:p>
          <a:p>
            <a:r>
              <a:rPr lang="uk-UA" sz="2400" dirty="0">
                <a:solidFill>
                  <a:schemeClr val="bg1"/>
                </a:solidFill>
                <a:latin typeface="Times New Roman" pitchFamily="18" charset="0"/>
                <a:cs typeface="Times New Roman" pitchFamily="18" charset="0"/>
              </a:rPr>
              <a:t>На рентгенограмі:</a:t>
            </a:r>
          </a:p>
          <a:p>
            <a:r>
              <a:rPr lang="uk-UA" sz="2400" dirty="0">
                <a:solidFill>
                  <a:schemeClr val="bg1"/>
                </a:solidFill>
                <a:latin typeface="Times New Roman" pitchFamily="18" charset="0"/>
                <a:cs typeface="Times New Roman" pitchFamily="18" charset="0"/>
              </a:rPr>
              <a:t> - здуття легеневої тканини. </a:t>
            </a:r>
          </a:p>
          <a:p>
            <a:r>
              <a:rPr lang="uk-UA" sz="2400" dirty="0">
                <a:solidFill>
                  <a:schemeClr val="bg1"/>
                </a:solidFill>
                <a:latin typeface="Times New Roman" pitchFamily="18" charset="0"/>
                <a:cs typeface="Times New Roman" pitchFamily="18" charset="0"/>
              </a:rPr>
              <a:t>На бронхограмі:</a:t>
            </a:r>
          </a:p>
          <a:p>
            <a:r>
              <a:rPr lang="uk-UA" sz="2400" dirty="0">
                <a:solidFill>
                  <a:schemeClr val="bg1"/>
                </a:solidFill>
                <a:latin typeface="Times New Roman" pitchFamily="18" charset="0"/>
                <a:cs typeface="Times New Roman" pitchFamily="18" charset="0"/>
              </a:rPr>
              <a:t>- виявляються генералізовані і </a:t>
            </a:r>
            <a:r>
              <a:rPr lang="uk-UA" sz="2400" dirty="0" err="1">
                <a:solidFill>
                  <a:schemeClr val="bg1"/>
                </a:solidFill>
                <a:latin typeface="Times New Roman" pitchFamily="18" charset="0"/>
                <a:cs typeface="Times New Roman" pitchFamily="18" charset="0"/>
              </a:rPr>
              <a:t>балоніруючі</a:t>
            </a:r>
            <a:r>
              <a:rPr lang="uk-UA" sz="2400" dirty="0">
                <a:solidFill>
                  <a:schemeClr val="bg1"/>
                </a:solidFill>
                <a:latin typeface="Times New Roman" pitchFamily="18" charset="0"/>
                <a:cs typeface="Times New Roman" pitchFamily="18" charset="0"/>
              </a:rPr>
              <a:t> бронхоектази з типовою проксимальної локалізацією; переважно уражаються нижні частки.</a:t>
            </a:r>
          </a:p>
        </p:txBody>
      </p:sp>
      <p:pic>
        <p:nvPicPr>
          <p:cNvPr id="401410" name="Picture 2"/>
          <p:cNvPicPr>
            <a:picLocks noChangeAspect="1" noChangeArrowheads="1"/>
          </p:cNvPicPr>
          <p:nvPr/>
        </p:nvPicPr>
        <p:blipFill>
          <a:blip r:embed="rId2" cstate="print"/>
          <a:srcRect/>
          <a:stretch>
            <a:fillRect/>
          </a:stretch>
        </p:blipFill>
        <p:spPr bwMode="auto">
          <a:xfrm>
            <a:off x="3995936" y="3501008"/>
            <a:ext cx="3714750" cy="3356992"/>
          </a:xfrm>
          <a:prstGeom prst="rect">
            <a:avLst/>
          </a:prstGeom>
          <a:noFill/>
          <a:ln w="9525">
            <a:noFill/>
            <a:miter lim="800000"/>
            <a:headEnd/>
            <a:tailEnd/>
          </a:ln>
        </p:spPr>
      </p:pic>
      <p:pic>
        <p:nvPicPr>
          <p:cNvPr id="401411" name="Picture 3"/>
          <p:cNvPicPr>
            <a:picLocks noChangeAspect="1" noChangeArrowheads="1"/>
          </p:cNvPicPr>
          <p:nvPr/>
        </p:nvPicPr>
        <p:blipFill>
          <a:blip r:embed="rId3" cstate="print"/>
          <a:srcRect/>
          <a:stretch>
            <a:fillRect/>
          </a:stretch>
        </p:blipFill>
        <p:spPr bwMode="auto">
          <a:xfrm>
            <a:off x="539552" y="0"/>
            <a:ext cx="3600400" cy="3156280"/>
          </a:xfrm>
          <a:prstGeom prst="rect">
            <a:avLst/>
          </a:prstGeom>
          <a:noFill/>
          <a:ln w="9525">
            <a:noFill/>
            <a:miter lim="800000"/>
            <a:headEnd/>
            <a:tailEnd/>
          </a:ln>
        </p:spPr>
      </p:pic>
    </p:spTree>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Заголовок 1"/>
          <p:cNvSpPr txBox="1">
            <a:spLocks noGrp="1"/>
          </p:cNvSpPr>
          <p:nvPr>
            <p:ph type="title"/>
          </p:nvPr>
        </p:nvSpPr>
        <p:spPr>
          <a:xfrm>
            <a:off x="467543" y="0"/>
            <a:ext cx="8229601" cy="1143000"/>
          </a:xfrm>
          <a:prstGeom prst="rect">
            <a:avLst/>
          </a:prstGeom>
        </p:spPr>
        <p:txBody>
          <a:bodyPr/>
          <a:lstStyle>
            <a:lvl1pPr defTabSz="868680">
              <a:defRPr sz="3705">
                <a:solidFill>
                  <a:srgbClr val="FFFF00"/>
                </a:solidFill>
                <a:effectLst>
                  <a:outerShdw blurRad="108585" dist="96520" dir="2700000" rotWithShape="0">
                    <a:srgbClr val="000000">
                      <a:alpha val="40000"/>
                    </a:srgbClr>
                  </a:outerShdw>
                </a:effectLst>
                <a:latin typeface="Times New Roman"/>
                <a:ea typeface="Times New Roman"/>
                <a:cs typeface="Times New Roman"/>
                <a:sym typeface="Times New Roman"/>
              </a:defRPr>
            </a:lvl1pPr>
          </a:lstStyle>
          <a:p>
            <a:r>
              <a:t>Бронхіолоектатична емфізема  Лешке</a:t>
            </a:r>
          </a:p>
        </p:txBody>
      </p:sp>
      <p:sp>
        <p:nvSpPr>
          <p:cNvPr id="593" name="Прямоугольник 2"/>
          <p:cNvSpPr txBox="1"/>
          <p:nvPr/>
        </p:nvSpPr>
        <p:spPr>
          <a:xfrm>
            <a:off x="441255" y="1225688"/>
            <a:ext cx="8405505" cy="3785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i="1" dirty="0"/>
              <a:t>Бронхіолоектатична емфізема Лешке </a:t>
            </a:r>
            <a:r>
              <a:rPr lang="uk-UA" dirty="0"/>
              <a:t>- ураження периферичних відділів бронхіального дерева за рахунок вродженої слабкості стінки дрібних бронхів і бронхіол з розвитком бронхіолоектази і </a:t>
            </a:r>
            <a:r>
              <a:rPr lang="uk-UA" dirty="0" err="1"/>
              <a:t>центрілобулярної</a:t>
            </a:r>
            <a:r>
              <a:rPr lang="uk-UA" dirty="0"/>
              <a:t> емфіземи. Не виключається роль запального процесу.</a:t>
            </a:r>
          </a:p>
          <a:p>
            <a:pPr algn="just">
              <a:defRPr sz="2400">
                <a:solidFill>
                  <a:srgbClr val="FFFFFF"/>
                </a:solidFill>
                <a:latin typeface="Times New Roman"/>
                <a:ea typeface="Times New Roman"/>
                <a:cs typeface="Times New Roman"/>
                <a:sym typeface="Times New Roman"/>
              </a:defRPr>
            </a:pPr>
            <a:r>
              <a:rPr lang="uk-UA" dirty="0">
                <a:solidFill>
                  <a:srgbClr val="002060"/>
                </a:solidFill>
              </a:rPr>
              <a:t>Патоморфологічно:</a:t>
            </a:r>
            <a:r>
              <a:rPr lang="uk-UA" dirty="0"/>
              <a:t> хронічне запалення дрібних бронхів і бронхіол, редукція м'язових і еластичних волокон, їх стінок, альвеолярних ходів, розтягнення і атрофія альвеолярних перегородок, які призводять до формування </a:t>
            </a:r>
            <a:r>
              <a:rPr lang="uk-UA" dirty="0" err="1"/>
              <a:t>центрілобулярних</a:t>
            </a:r>
            <a:r>
              <a:rPr lang="uk-UA" dirty="0"/>
              <a:t> емфізематозних бульбашок.</a:t>
            </a:r>
          </a:p>
        </p:txBody>
      </p:sp>
    </p:spTree>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 name="Прямоугольник 1"/>
          <p:cNvSpPr txBox="1"/>
          <p:nvPr/>
        </p:nvSpPr>
        <p:spPr>
          <a:xfrm>
            <a:off x="467544" y="260648"/>
            <a:ext cx="8333497"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b="1" dirty="0"/>
              <a:t>Клініка</a:t>
            </a:r>
            <a:r>
              <a:rPr lang="uk-UA" dirty="0"/>
              <a:t> з'являється в ранньому та дошкільному віці. </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Часті загострення запальних захворювань.</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постійний мокрий кашель</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Виражена дихальна недостатність</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аускультативно в легенях </a:t>
            </a:r>
            <a:r>
              <a:rPr lang="uk-UA" dirty="0" err="1"/>
              <a:t>дрібно-</a:t>
            </a:r>
            <a:r>
              <a:rPr lang="uk-UA" dirty="0"/>
              <a:t> та </a:t>
            </a:r>
            <a:r>
              <a:rPr lang="uk-UA" dirty="0" err="1"/>
              <a:t>середнепузирчатие</a:t>
            </a:r>
            <a:r>
              <a:rPr lang="uk-UA" dirty="0"/>
              <a:t> вологі хрипи;</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деформація рук у вигляді «барабанних паличок»;</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відставання у фізичному розвитку.</a:t>
            </a:r>
          </a:p>
          <a:p>
            <a:pPr algn="just">
              <a:defRPr sz="2400">
                <a:solidFill>
                  <a:srgbClr val="FFFFFF"/>
                </a:solidFill>
                <a:latin typeface="Times New Roman"/>
                <a:ea typeface="Times New Roman"/>
                <a:cs typeface="Times New Roman"/>
                <a:sym typeface="Times New Roman"/>
              </a:defRPr>
            </a:pPr>
            <a:r>
              <a:rPr lang="uk-UA" dirty="0"/>
              <a:t> При дослідженні зовнішнього дихання визначається обструктивно-рестриктивний тип порушення вентиляції легень. Гіпоксемія носить постійний характер.</a:t>
            </a:r>
          </a:p>
          <a:p>
            <a:pPr algn="just">
              <a:defRPr sz="2400">
                <a:solidFill>
                  <a:srgbClr val="FFFFFF"/>
                </a:solidFill>
                <a:latin typeface="Times New Roman"/>
                <a:ea typeface="Times New Roman"/>
                <a:cs typeface="Times New Roman"/>
                <a:sym typeface="Times New Roman"/>
              </a:defRPr>
            </a:pPr>
            <a:r>
              <a:rPr lang="uk-UA" b="1" dirty="0">
                <a:solidFill>
                  <a:srgbClr val="002060"/>
                </a:solidFill>
              </a:rPr>
              <a:t>Рентгенологічно</a:t>
            </a:r>
            <a:r>
              <a:rPr lang="uk-UA" dirty="0">
                <a:solidFill>
                  <a:srgbClr val="002060"/>
                </a:solidFill>
              </a:rPr>
              <a:t>:</a:t>
            </a:r>
            <a:r>
              <a:rPr lang="uk-UA" dirty="0"/>
              <a:t> емфізематозних здуття легкого і сітчасте посилення легеневого малюнка, бронхіолоектази. Надалі розвивається хронічна легенева гіпертензія, легеневе серце.</a:t>
            </a:r>
          </a:p>
          <a:p>
            <a:pPr algn="just">
              <a:defRPr sz="2400">
                <a:solidFill>
                  <a:srgbClr val="FFFFFF"/>
                </a:solidFill>
                <a:latin typeface="Times New Roman"/>
                <a:ea typeface="Times New Roman"/>
                <a:cs typeface="Times New Roman"/>
                <a:sym typeface="Times New Roman"/>
              </a:defRPr>
            </a:pPr>
            <a:r>
              <a:rPr lang="uk-UA" dirty="0"/>
              <a:t>На бронхограмі візуалізуються зміни бронхів, Ектазій і деформації.</a:t>
            </a:r>
          </a:p>
        </p:txBody>
      </p:sp>
    </p:spTree>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7" name="Picture 2" descr="Picture 2"/>
          <p:cNvPicPr>
            <a:picLocks noChangeAspect="1"/>
          </p:cNvPicPr>
          <p:nvPr/>
        </p:nvPicPr>
        <p:blipFill>
          <a:blip r:embed="rId2" cstate="print"/>
          <a:stretch>
            <a:fillRect/>
          </a:stretch>
        </p:blipFill>
        <p:spPr>
          <a:xfrm>
            <a:off x="323528" y="260648"/>
            <a:ext cx="7776864" cy="6399816"/>
          </a:xfrm>
          <a:prstGeom prst="rect">
            <a:avLst/>
          </a:prstGeom>
          <a:ln w="12700">
            <a:miter lim="400000"/>
          </a:ln>
        </p:spPr>
      </p:pic>
      <p:sp>
        <p:nvSpPr>
          <p:cNvPr id="598" name="Прямоугольник 2"/>
          <p:cNvSpPr txBox="1"/>
          <p:nvPr/>
        </p:nvSpPr>
        <p:spPr>
          <a:xfrm>
            <a:off x="323528" y="6620093"/>
            <a:ext cx="8405505" cy="2379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
                <a:solidFill>
                  <a:srgbClr val="FFFFFF"/>
                </a:solidFill>
                <a:latin typeface="Times New Roman"/>
                <a:ea typeface="Times New Roman"/>
                <a:cs typeface="Times New Roman"/>
                <a:sym typeface="Times New Roman"/>
              </a:defRPr>
            </a:lvl1pPr>
          </a:lstStyle>
          <a:p>
            <a:r>
              <a:rPr dirty="0" err="1"/>
              <a:t>Петра</a:t>
            </a:r>
            <a:r>
              <a:rPr dirty="0"/>
              <a:t> </a:t>
            </a:r>
            <a:r>
              <a:rPr dirty="0" err="1"/>
              <a:t>Прощек</a:t>
            </a:r>
            <a:r>
              <a:rPr dirty="0"/>
              <a:t>, </a:t>
            </a:r>
            <a:r>
              <a:rPr dirty="0" err="1"/>
              <a:t>Томас</a:t>
            </a:r>
            <a:r>
              <a:rPr dirty="0"/>
              <a:t> </a:t>
            </a:r>
            <a:r>
              <a:rPr dirty="0" err="1"/>
              <a:t>Дж</a:t>
            </a:r>
            <a:r>
              <a:rPr dirty="0"/>
              <a:t>. </a:t>
            </a:r>
            <a:r>
              <a:rPr dirty="0" err="1"/>
              <a:t>Фогль</a:t>
            </a:r>
            <a:r>
              <a:rPr dirty="0"/>
              <a:t>. </a:t>
            </a:r>
            <a:r>
              <a:rPr dirty="0" err="1"/>
              <a:t>Диагностическая</a:t>
            </a:r>
            <a:r>
              <a:rPr dirty="0"/>
              <a:t> и </a:t>
            </a:r>
            <a:r>
              <a:rPr dirty="0" err="1"/>
              <a:t>интервальная</a:t>
            </a:r>
            <a:r>
              <a:rPr dirty="0"/>
              <a:t> </a:t>
            </a:r>
            <a:r>
              <a:rPr dirty="0" err="1"/>
              <a:t>радиология</a:t>
            </a:r>
            <a:r>
              <a:rPr dirty="0"/>
              <a:t>. </a:t>
            </a:r>
            <a:r>
              <a:rPr dirty="0" err="1"/>
              <a:t>Раздел</a:t>
            </a:r>
            <a:r>
              <a:rPr dirty="0"/>
              <a:t> </a:t>
            </a:r>
            <a:r>
              <a:rPr dirty="0" err="1"/>
              <a:t>Грудь</a:t>
            </a:r>
            <a:r>
              <a:rPr dirty="0"/>
              <a:t> и </a:t>
            </a:r>
            <a:r>
              <a:rPr dirty="0" err="1"/>
              <a:t>средостение</a:t>
            </a:r>
            <a:r>
              <a:rPr dirty="0"/>
              <a:t>. </a:t>
            </a:r>
            <a:r>
              <a:rPr dirty="0" err="1"/>
              <a:t>стр</a:t>
            </a:r>
            <a:r>
              <a:rPr dirty="0"/>
              <a:t>. 479-587.</a:t>
            </a:r>
          </a:p>
        </p:txBody>
      </p:sp>
    </p:spTree>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1" name="Таблица 2"/>
          <p:cNvGraphicFramePr/>
          <p:nvPr/>
        </p:nvGraphicFramePr>
        <p:xfrm>
          <a:off x="251519" y="5375573"/>
          <a:ext cx="8892480" cy="1482427"/>
        </p:xfrm>
        <a:graphic>
          <a:graphicData uri="http://schemas.openxmlformats.org/drawingml/2006/table">
            <a:tbl>
              <a:tblPr>
                <a:tableStyleId>{4C3C2611-4C71-4FC5-86AE-919BDF0F9419}</a:tableStyleId>
              </a:tblPr>
              <a:tblGrid>
                <a:gridCol w="8892480">
                  <a:extLst>
                    <a:ext uri="{9D8B030D-6E8A-4147-A177-3AD203B41FA5}">
                      <a16:colId xmlns:a16="http://schemas.microsoft.com/office/drawing/2014/main" val="20000"/>
                    </a:ext>
                  </a:extLst>
                </a:gridCol>
              </a:tblGrid>
              <a:tr h="1482427">
                <a:tc>
                  <a:txBody>
                    <a:bodyPr/>
                    <a:lstStyle/>
                    <a:p>
                      <a:pPr algn="just">
                        <a:defRPr sz="2400" i="1" spc="-50">
                          <a:solidFill>
                            <a:srgbClr val="FFFFFF"/>
                          </a:solidFill>
                          <a:latin typeface="Times New Roman"/>
                          <a:ea typeface="Times New Roman"/>
                          <a:cs typeface="Times New Roman"/>
                          <a:sym typeface="Times New Roman"/>
                        </a:defRPr>
                      </a:pPr>
                      <a:r>
                        <a:t>а, б - </a:t>
                      </a:r>
                      <a:r>
                        <a:rPr i="0" spc="0"/>
                        <a:t>рентгенограми ОГК в прямій и боковій проекціях </a:t>
                      </a:r>
                    </a:p>
                    <a:p>
                      <a:pPr algn="just">
                        <a:defRPr sz="2400" i="1" spc="-50">
                          <a:solidFill>
                            <a:srgbClr val="FFFFFF"/>
                          </a:solidFill>
                          <a:latin typeface="Times New Roman"/>
                          <a:ea typeface="Times New Roman"/>
                          <a:cs typeface="Times New Roman"/>
                          <a:sym typeface="Times New Roman"/>
                        </a:defRPr>
                      </a:pPr>
                      <a:r>
                        <a:t>в -</a:t>
                      </a:r>
                      <a:r>
                        <a:rPr i="0" spc="0"/>
                        <a:t> КТ ОГК; </a:t>
                      </a:r>
                    </a:p>
                    <a:p>
                      <a:pPr algn="just">
                        <a:defRPr sz="2400">
                          <a:solidFill>
                            <a:srgbClr val="FFFFFF"/>
                          </a:solidFill>
                          <a:latin typeface="Times New Roman"/>
                          <a:ea typeface="Times New Roman"/>
                          <a:cs typeface="Times New Roman"/>
                          <a:sym typeface="Times New Roman"/>
                        </a:defRPr>
                      </a:pPr>
                      <a:r>
                        <a:t>г - схематичне зображення центрилобулярної емфіземи</a:t>
                      </a:r>
                      <a:r>
                        <a:rPr sz="1800"/>
                        <a:t>.</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602"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603" name="Прямоугольник 4"/>
          <p:cNvSpPr txBox="1"/>
          <p:nvPr/>
        </p:nvSpPr>
        <p:spPr>
          <a:xfrm>
            <a:off x="5553824" y="-1"/>
            <a:ext cx="3544456"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b="1">
                <a:solidFill>
                  <a:srgbClr val="FFFFFF"/>
                </a:solidFill>
                <a:latin typeface="Times New Roman"/>
                <a:ea typeface="Times New Roman"/>
                <a:cs typeface="Times New Roman"/>
                <a:sym typeface="Times New Roman"/>
              </a:defRPr>
            </a:lvl1pPr>
          </a:lstStyle>
          <a:p>
            <a:r>
              <a:t>Бронхіолоектатична емфізема Лешке: </a:t>
            </a:r>
          </a:p>
        </p:txBody>
      </p:sp>
      <p:sp>
        <p:nvSpPr>
          <p:cNvPr id="604" name="Прямоугольник 5"/>
          <p:cNvSpPr txBox="1"/>
          <p:nvPr/>
        </p:nvSpPr>
        <p:spPr>
          <a:xfrm>
            <a:off x="5121776" y="6488667"/>
            <a:ext cx="3522648"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r>
              <a:t>(Педіатрична рентгенологія», Т.1); </a:t>
            </a:r>
          </a:p>
        </p:txBody>
      </p:sp>
      <p:pic>
        <p:nvPicPr>
          <p:cNvPr id="268289" name="Picture 1"/>
          <p:cNvPicPr>
            <a:picLocks noChangeAspect="1" noChangeArrowheads="1"/>
          </p:cNvPicPr>
          <p:nvPr/>
        </p:nvPicPr>
        <p:blipFill>
          <a:blip r:embed="rId2" cstate="print"/>
          <a:srcRect/>
          <a:stretch>
            <a:fillRect/>
          </a:stretch>
        </p:blipFill>
        <p:spPr bwMode="auto">
          <a:xfrm>
            <a:off x="0" y="0"/>
            <a:ext cx="3190791" cy="3284984"/>
          </a:xfrm>
          <a:prstGeom prst="rect">
            <a:avLst/>
          </a:prstGeom>
          <a:noFill/>
          <a:ln w="9525">
            <a:noFill/>
            <a:miter lim="800000"/>
            <a:headEnd/>
            <a:tailEnd/>
          </a:ln>
        </p:spPr>
      </p:pic>
      <p:pic>
        <p:nvPicPr>
          <p:cNvPr id="268291" name="Picture 3"/>
          <p:cNvPicPr>
            <a:picLocks noChangeAspect="1" noChangeArrowheads="1"/>
          </p:cNvPicPr>
          <p:nvPr/>
        </p:nvPicPr>
        <p:blipFill>
          <a:blip r:embed="rId3" cstate="print"/>
          <a:srcRect/>
          <a:stretch>
            <a:fillRect/>
          </a:stretch>
        </p:blipFill>
        <p:spPr bwMode="auto">
          <a:xfrm>
            <a:off x="0" y="3284984"/>
            <a:ext cx="2828925" cy="2143125"/>
          </a:xfrm>
          <a:prstGeom prst="rect">
            <a:avLst/>
          </a:prstGeom>
          <a:noFill/>
          <a:ln w="9525">
            <a:noFill/>
            <a:miter lim="800000"/>
            <a:headEnd/>
            <a:tailEnd/>
          </a:ln>
        </p:spPr>
      </p:pic>
      <p:pic>
        <p:nvPicPr>
          <p:cNvPr id="268292" name="Picture 4"/>
          <p:cNvPicPr>
            <a:picLocks noChangeAspect="1" noChangeArrowheads="1"/>
          </p:cNvPicPr>
          <p:nvPr/>
        </p:nvPicPr>
        <p:blipFill>
          <a:blip r:embed="rId4" cstate="print"/>
          <a:srcRect/>
          <a:stretch>
            <a:fillRect/>
          </a:stretch>
        </p:blipFill>
        <p:spPr bwMode="auto">
          <a:xfrm>
            <a:off x="2843808" y="3284984"/>
            <a:ext cx="2520280" cy="2123470"/>
          </a:xfrm>
          <a:prstGeom prst="rect">
            <a:avLst/>
          </a:prstGeom>
          <a:noFill/>
          <a:ln w="9525">
            <a:noFill/>
            <a:miter lim="800000"/>
            <a:headEnd/>
            <a:tailEnd/>
          </a:ln>
        </p:spPr>
      </p:pic>
      <p:pic>
        <p:nvPicPr>
          <p:cNvPr id="268293" name="Picture 5"/>
          <p:cNvPicPr>
            <a:picLocks noChangeAspect="1" noChangeArrowheads="1"/>
          </p:cNvPicPr>
          <p:nvPr/>
        </p:nvPicPr>
        <p:blipFill>
          <a:blip r:embed="rId5" cstate="print"/>
          <a:srcRect/>
          <a:stretch>
            <a:fillRect/>
          </a:stretch>
        </p:blipFill>
        <p:spPr bwMode="auto">
          <a:xfrm>
            <a:off x="3131840" y="0"/>
            <a:ext cx="2247900" cy="3284984"/>
          </a:xfrm>
          <a:prstGeom prst="rect">
            <a:avLst/>
          </a:prstGeom>
          <a:noFill/>
          <a:ln w="9525">
            <a:noFill/>
            <a:miter lim="800000"/>
            <a:headEnd/>
            <a:tailEnd/>
          </a:ln>
        </p:spPr>
      </p:pic>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Заголовок 1"/>
          <p:cNvSpPr txBox="1">
            <a:spLocks noGrp="1"/>
          </p:cNvSpPr>
          <p:nvPr>
            <p:ph type="title"/>
          </p:nvPr>
        </p:nvSpPr>
        <p:spPr>
          <a:prstGeom prst="rect">
            <a:avLst/>
          </a:prstGeom>
        </p:spPr>
        <p:txBody>
          <a:bodyPr/>
          <a:lstStyle>
            <a:lvl1pPr defTabSz="868680">
              <a:defRPr sz="3420" b="0">
                <a:solidFill>
                  <a:srgbClr val="FFFF00"/>
                </a:solidFill>
                <a:effectLst>
                  <a:outerShdw blurRad="108585" dist="96520" dir="2700000" rotWithShape="0">
                    <a:srgbClr val="000000">
                      <a:alpha val="40000"/>
                    </a:srgbClr>
                  </a:outerShdw>
                </a:effectLst>
              </a:defRPr>
            </a:lvl1pPr>
          </a:lstStyle>
          <a:p>
            <a:r>
              <a:rPr lang="uk-UA" dirty="0"/>
              <a:t>Аномалії </a:t>
            </a:r>
            <a:r>
              <a:rPr lang="uk-UA" dirty="0" err="1"/>
              <a:t>разгалуження</a:t>
            </a:r>
            <a:r>
              <a:rPr lang="uk-UA" dirty="0"/>
              <a:t> бронхіального дерева</a:t>
            </a:r>
          </a:p>
        </p:txBody>
      </p:sp>
      <p:sp>
        <p:nvSpPr>
          <p:cNvPr id="607" name="Прямоугольник 2"/>
          <p:cNvSpPr txBox="1"/>
          <p:nvPr/>
        </p:nvSpPr>
        <p:spPr>
          <a:xfrm>
            <a:off x="441255" y="1556791"/>
            <a:ext cx="8045465" cy="3785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400">
                <a:solidFill>
                  <a:srgbClr val="FFFFFF"/>
                </a:solidFill>
                <a:latin typeface="Times New Roman"/>
                <a:ea typeface="Times New Roman"/>
                <a:cs typeface="Times New Roman"/>
                <a:sym typeface="Times New Roman"/>
              </a:defRPr>
            </a:lvl1pPr>
          </a:lstStyle>
          <a:p>
            <a:r>
              <a:rPr lang="uk-UA" dirty="0"/>
              <a:t>Аномалії розгалужень бронхіального дерева досить численні. У більшості випадків вони не призводять до яких-небудь виражених проявів захворювання і, як правило, виявляються лише при профілактичному обстеженні. У комбінації, порушуючи нормальний процес аерації та </a:t>
            </a:r>
            <a:r>
              <a:rPr lang="uk-UA" dirty="0" err="1"/>
              <a:t>мукоциліарного</a:t>
            </a:r>
            <a:r>
              <a:rPr lang="uk-UA" dirty="0"/>
              <a:t> очищення, аномалії розгалужень створюють передумови для нашарування інфекції та формування хронічних запальних захворювань легенів. Нерідко поєднуються з іншими вадами розвитку легенів, мають характерні прояви.</a:t>
            </a:r>
          </a:p>
        </p:txBody>
      </p:sp>
    </p:spTree>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Прямоугольник 1"/>
          <p:cNvSpPr txBox="1"/>
          <p:nvPr/>
        </p:nvSpPr>
        <p:spPr>
          <a:xfrm>
            <a:off x="395536" y="0"/>
            <a:ext cx="8568952" cy="710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sz="2400">
                <a:solidFill>
                  <a:srgbClr val="FFFFFF"/>
                </a:solidFill>
                <a:latin typeface="Times New Roman"/>
                <a:ea typeface="Times New Roman"/>
                <a:cs typeface="Times New Roman"/>
                <a:sym typeface="Times New Roman"/>
              </a:defRPr>
            </a:pPr>
            <a:r>
              <a:rPr lang="uk-UA" dirty="0"/>
              <a:t>Серед аномалій бронхіальних розгалужень найчастіше зустрічається </a:t>
            </a:r>
            <a:r>
              <a:rPr lang="uk-UA" dirty="0" err="1"/>
              <a:t>трахеальний</a:t>
            </a:r>
            <a:r>
              <a:rPr lang="uk-UA" dirty="0"/>
              <a:t> бронх.</a:t>
            </a:r>
          </a:p>
          <a:p>
            <a:pPr algn="just">
              <a:defRPr sz="2400">
                <a:solidFill>
                  <a:srgbClr val="FFFFFF"/>
                </a:solidFill>
                <a:latin typeface="Times New Roman"/>
                <a:ea typeface="Times New Roman"/>
                <a:cs typeface="Times New Roman"/>
                <a:sym typeface="Times New Roman"/>
              </a:defRPr>
            </a:pPr>
            <a:r>
              <a:rPr lang="uk-UA" dirty="0"/>
              <a:t>Виділяють різні варіанти </a:t>
            </a:r>
            <a:r>
              <a:rPr lang="uk-UA" dirty="0" err="1"/>
              <a:t>трахеального</a:t>
            </a:r>
            <a:r>
              <a:rPr lang="uk-UA" dirty="0"/>
              <a:t> бронха:</a:t>
            </a:r>
          </a:p>
          <a:p>
            <a:pPr marL="179388" indent="-179388"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додатковий, зміщення верхньочасткового бронха або його гілок на трахею. У більшості випадків </a:t>
            </a:r>
            <a:r>
              <a:rPr lang="uk-UA" dirty="0" err="1"/>
              <a:t>трахеальний</a:t>
            </a:r>
            <a:r>
              <a:rPr lang="uk-UA" dirty="0"/>
              <a:t> бронх відходить від правої стінки трахеї. В зоні, вентильованого </a:t>
            </a:r>
            <a:r>
              <a:rPr lang="uk-UA" dirty="0" err="1"/>
              <a:t>трахеальним</a:t>
            </a:r>
            <a:r>
              <a:rPr lang="uk-UA" dirty="0"/>
              <a:t> бронхом, можуть формуватися бронхоектази, нагноювальні процеси, емфізема. Нашарування інфекції призводить до формування необоротних структурних деформацій бронхів, бронхоектазів.</a:t>
            </a:r>
          </a:p>
          <a:p>
            <a:pPr>
              <a:defRPr sz="2400">
                <a:solidFill>
                  <a:srgbClr val="FFFFFF"/>
                </a:solidFill>
                <a:latin typeface="Times New Roman"/>
                <a:ea typeface="Times New Roman"/>
                <a:cs typeface="Times New Roman"/>
                <a:sym typeface="Times New Roman"/>
              </a:defRPr>
            </a:pPr>
            <a:r>
              <a:rPr lang="uk-UA" dirty="0"/>
              <a:t>До аномалій, які можуть бути асоційовані </a:t>
            </a:r>
          </a:p>
          <a:p>
            <a:pPr>
              <a:defRPr sz="2400">
                <a:solidFill>
                  <a:srgbClr val="FFFFFF"/>
                </a:solidFill>
                <a:latin typeface="Times New Roman"/>
                <a:ea typeface="Times New Roman"/>
                <a:cs typeface="Times New Roman"/>
                <a:sym typeface="Times New Roman"/>
              </a:defRPr>
            </a:pPr>
            <a:r>
              <a:rPr lang="uk-UA" dirty="0"/>
              <a:t>з </a:t>
            </a:r>
            <a:r>
              <a:rPr lang="uk-UA" dirty="0" err="1"/>
              <a:t>трахеальним</a:t>
            </a:r>
            <a:r>
              <a:rPr lang="uk-UA" dirty="0"/>
              <a:t> бронхом:</a:t>
            </a:r>
          </a:p>
          <a:p>
            <a:pPr>
              <a:buFont typeface="Arial" pitchFamily="34" charset="0"/>
              <a:buChar char="•"/>
              <a:defRPr sz="2400">
                <a:solidFill>
                  <a:srgbClr val="FFFFFF"/>
                </a:solidFill>
                <a:latin typeface="Times New Roman"/>
                <a:ea typeface="Times New Roman"/>
                <a:cs typeface="Times New Roman"/>
                <a:sym typeface="Times New Roman"/>
              </a:defRPr>
            </a:pPr>
            <a:r>
              <a:rPr lang="uk-UA" dirty="0"/>
              <a:t> гіпоплазія,</a:t>
            </a:r>
          </a:p>
          <a:p>
            <a:pPr>
              <a:buFont typeface="Arial" pitchFamily="34" charset="0"/>
              <a:buChar char="•"/>
              <a:defRPr sz="2400">
                <a:solidFill>
                  <a:srgbClr val="FFFFFF"/>
                </a:solidFill>
                <a:latin typeface="Times New Roman"/>
                <a:ea typeface="Times New Roman"/>
                <a:cs typeface="Times New Roman"/>
                <a:sym typeface="Times New Roman"/>
              </a:defRPr>
            </a:pPr>
            <a:r>
              <a:rPr lang="uk-UA" dirty="0"/>
              <a:t> стеноз трахеї,  </a:t>
            </a:r>
          </a:p>
          <a:p>
            <a:pPr marL="179388" indent="-179388">
              <a:buFont typeface="Arial" pitchFamily="34" charset="0"/>
              <a:buChar char="•"/>
              <a:defRPr sz="2400">
                <a:solidFill>
                  <a:srgbClr val="FFFFFF"/>
                </a:solidFill>
                <a:latin typeface="Times New Roman"/>
                <a:ea typeface="Times New Roman"/>
                <a:cs typeface="Times New Roman"/>
                <a:sym typeface="Times New Roman"/>
              </a:defRPr>
            </a:pPr>
            <a:r>
              <a:rPr lang="uk-UA" dirty="0"/>
              <a:t>вроджена часткова емфізема, </a:t>
            </a:r>
          </a:p>
          <a:p>
            <a:pPr marL="179388" indent="-179388">
              <a:buFont typeface="Arial" pitchFamily="34" charset="0"/>
              <a:buChar char="•"/>
              <a:defRPr sz="2400">
                <a:solidFill>
                  <a:srgbClr val="FFFFFF"/>
                </a:solidFill>
                <a:latin typeface="Times New Roman"/>
                <a:ea typeface="Times New Roman"/>
                <a:cs typeface="Times New Roman"/>
                <a:sym typeface="Times New Roman"/>
              </a:defRPr>
            </a:pPr>
            <a:r>
              <a:rPr lang="uk-UA" dirty="0"/>
              <a:t>кістозне ураження легень, </a:t>
            </a:r>
          </a:p>
          <a:p>
            <a:pPr marL="179388" indent="-179388">
              <a:buFont typeface="Arial" pitchFamily="34" charset="0"/>
              <a:buChar char="•"/>
              <a:defRPr sz="2400">
                <a:solidFill>
                  <a:srgbClr val="FFFFFF"/>
                </a:solidFill>
                <a:latin typeface="Times New Roman"/>
                <a:ea typeface="Times New Roman"/>
                <a:cs typeface="Times New Roman"/>
                <a:sym typeface="Times New Roman"/>
              </a:defRPr>
            </a:pPr>
            <a:r>
              <a:rPr lang="uk-UA" dirty="0"/>
              <a:t>кардіоваскулярна патологія (</a:t>
            </a:r>
            <a:r>
              <a:rPr lang="uk-UA" dirty="0" err="1"/>
              <a:t>тетрада</a:t>
            </a:r>
            <a:r>
              <a:rPr lang="uk-UA" dirty="0"/>
              <a:t> Фалло, правостороння дуга аорти і ін.). </a:t>
            </a:r>
          </a:p>
          <a:p>
            <a:pPr marL="263525" indent="-263525">
              <a:buFont typeface="Arial" pitchFamily="34" charset="0"/>
              <a:buChar char="•"/>
              <a:defRPr sz="2400">
                <a:solidFill>
                  <a:srgbClr val="FFFFFF"/>
                </a:solidFill>
                <a:latin typeface="Times New Roman"/>
                <a:ea typeface="Times New Roman"/>
                <a:cs typeface="Times New Roman"/>
                <a:sym typeface="Times New Roman"/>
              </a:defRPr>
            </a:pPr>
            <a:r>
              <a:rPr lang="uk-UA" dirty="0"/>
              <a:t>синдром Дауна.</a:t>
            </a:r>
          </a:p>
        </p:txBody>
      </p:sp>
      <p:pic>
        <p:nvPicPr>
          <p:cNvPr id="610" name="Picture 2" descr="Picture 2"/>
          <p:cNvPicPr>
            <a:picLocks noChangeAspect="1"/>
          </p:cNvPicPr>
          <p:nvPr/>
        </p:nvPicPr>
        <p:blipFill>
          <a:blip r:embed="rId2" cstate="print"/>
          <a:stretch>
            <a:fillRect/>
          </a:stretch>
        </p:blipFill>
        <p:spPr>
          <a:xfrm>
            <a:off x="6948264" y="3645024"/>
            <a:ext cx="1742595" cy="2160241"/>
          </a:xfrm>
          <a:prstGeom prst="rect">
            <a:avLst/>
          </a:prstGeom>
          <a:ln w="12700">
            <a:miter lim="400000"/>
          </a:ln>
        </p:spPr>
      </p:pic>
    </p:spTree>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Прямоугольник 1"/>
          <p:cNvSpPr txBox="1"/>
          <p:nvPr/>
        </p:nvSpPr>
        <p:spPr>
          <a:xfrm>
            <a:off x="297239" y="-1"/>
            <a:ext cx="8621529" cy="5907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Suzuki et al. (2010) виділили 4 види трахеального бронха:</a:t>
            </a:r>
          </a:p>
          <a:p>
            <a:pPr marL="320842" indent="-320842">
              <a:buSzPct val="100000"/>
              <a:buAutoNum type="arabicPeriod"/>
              <a:defRPr sz="2400">
                <a:solidFill>
                  <a:srgbClr val="FFFFFF"/>
                </a:solidFill>
                <a:latin typeface="Times New Roman"/>
                <a:ea typeface="Times New Roman"/>
                <a:cs typeface="Times New Roman"/>
                <a:sym typeface="Times New Roman"/>
              </a:defRPr>
            </a:pPr>
            <a:r>
              <a:t>Проксимальну транспозицию,</a:t>
            </a:r>
          </a:p>
          <a:p>
            <a:pPr marL="320842" indent="-320842">
              <a:buSzPct val="100000"/>
              <a:buAutoNum type="arabicPeriod"/>
              <a:defRPr sz="2400">
                <a:solidFill>
                  <a:srgbClr val="FFFFFF"/>
                </a:solidFill>
                <a:latin typeface="Times New Roman"/>
                <a:ea typeface="Times New Roman"/>
                <a:cs typeface="Times New Roman"/>
                <a:sym typeface="Times New Roman"/>
              </a:defRPr>
            </a:pPr>
            <a:r>
              <a:t>Сепарацію (поділ),</a:t>
            </a:r>
          </a:p>
          <a:p>
            <a:pPr marL="320842" indent="-320842">
              <a:buSzPct val="100000"/>
              <a:buAutoNum type="arabicPeriod"/>
              <a:defRPr sz="2400">
                <a:solidFill>
                  <a:srgbClr val="FFFFFF"/>
                </a:solidFill>
                <a:latin typeface="Times New Roman"/>
                <a:ea typeface="Times New Roman"/>
                <a:cs typeface="Times New Roman"/>
                <a:sym typeface="Times New Roman"/>
              </a:defRPr>
            </a:pPr>
            <a:r>
              <a:t>Істинно додатковий трахеальний бронх,</a:t>
            </a:r>
          </a:p>
          <a:p>
            <a:pPr marL="320842" indent="-320842">
              <a:buSzPct val="100000"/>
              <a:buAutoNum type="arabicPeriod"/>
              <a:defRPr sz="2400">
                <a:solidFill>
                  <a:srgbClr val="FFFFFF"/>
                </a:solidFill>
                <a:latin typeface="Times New Roman"/>
                <a:ea typeface="Times New Roman"/>
                <a:cs typeface="Times New Roman"/>
                <a:sym typeface="Times New Roman"/>
              </a:defRPr>
            </a:pPr>
            <a:r>
              <a:t>Трахеальних додаткову часточку легені.</a:t>
            </a:r>
          </a:p>
          <a:p>
            <a:pPr>
              <a:defRPr sz="2400">
                <a:solidFill>
                  <a:srgbClr val="FFFFFF"/>
                </a:solidFill>
                <a:latin typeface="Times New Roman"/>
                <a:ea typeface="Times New Roman"/>
                <a:cs typeface="Times New Roman"/>
                <a:sym typeface="Times New Roman"/>
              </a:defRPr>
            </a:pPr>
            <a:r>
              <a:t>Найчастіше відзначається сепарація, при якій верхівковий сегментарний бронх або його субсегментарна гілка зміщені на трахею або головний бронх.</a:t>
            </a:r>
          </a:p>
          <a:p>
            <a:pPr>
              <a:defRPr sz="2400">
                <a:solidFill>
                  <a:srgbClr val="FFFFFF"/>
                </a:solidFill>
                <a:latin typeface="Times New Roman"/>
                <a:ea typeface="Times New Roman"/>
                <a:cs typeface="Times New Roman"/>
                <a:sym typeface="Times New Roman"/>
              </a:defRPr>
            </a:pPr>
            <a:r>
              <a:t>При 1 типі верхнедолевой бронх має 2 сегментарних бронха (Б2, Б3), а верхівковий (Б1) відходить від трахеї.</a:t>
            </a:r>
          </a:p>
          <a:p>
            <a:pPr>
              <a:defRPr sz="2400">
                <a:solidFill>
                  <a:srgbClr val="FFFFFF"/>
                </a:solidFill>
                <a:latin typeface="Times New Roman"/>
                <a:ea typeface="Times New Roman"/>
                <a:cs typeface="Times New Roman"/>
                <a:sym typeface="Times New Roman"/>
              </a:defRPr>
            </a:pPr>
            <a:r>
              <a:t>При 2 типі: Поправді додатковому трахеальном бронху від трахеї відгалужується додатковий бронх, при цьому верхнедолевой бронх зберігає всі 3 сегментарних бронха (Б1, Б2, Б3).</a:t>
            </a:r>
          </a:p>
          <a:p>
            <a:pPr>
              <a:defRPr sz="2400">
                <a:solidFill>
                  <a:srgbClr val="FFFFFF"/>
                </a:solidFill>
                <a:latin typeface="Times New Roman"/>
                <a:ea typeface="Times New Roman"/>
                <a:cs typeface="Times New Roman"/>
                <a:sym typeface="Times New Roman"/>
              </a:defRPr>
            </a:pPr>
            <a:r>
              <a:t>При проксимальній транспозиції весь верхнедолевой бронх відгалужується немає від бронхіального стовпа, а від трахеї.</a:t>
            </a:r>
          </a:p>
          <a:p>
            <a:pPr>
              <a:defRPr sz="2400">
                <a:solidFill>
                  <a:srgbClr val="FFFFFF"/>
                </a:solidFill>
                <a:latin typeface="Times New Roman"/>
                <a:ea typeface="Times New Roman"/>
                <a:cs typeface="Times New Roman"/>
                <a:sym typeface="Times New Roman"/>
              </a:defRPr>
            </a:pPr>
            <a:r>
              <a:t>Можуть відзначатися двосторонні транспозиції, при яких обидва верхнедольових бронха відходять від трахеї.</a:t>
            </a:r>
          </a:p>
        </p:txBody>
      </p:sp>
    </p:spTree>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 name="Picture 2" descr="Picture 2"/>
          <p:cNvPicPr>
            <a:picLocks noChangeAspect="1"/>
          </p:cNvPicPr>
          <p:nvPr/>
        </p:nvPicPr>
        <p:blipFill>
          <a:blip r:embed="rId2" cstate="print"/>
          <a:stretch>
            <a:fillRect/>
          </a:stretch>
        </p:blipFill>
        <p:spPr>
          <a:xfrm>
            <a:off x="0" y="1556791"/>
            <a:ext cx="9144000" cy="2808313"/>
          </a:xfrm>
          <a:prstGeom prst="rect">
            <a:avLst/>
          </a:prstGeom>
          <a:ln w="12700">
            <a:miter lim="400000"/>
          </a:ln>
        </p:spPr>
      </p:pic>
      <p:sp>
        <p:nvSpPr>
          <p:cNvPr id="615" name="Прямоугольник 2"/>
          <p:cNvSpPr txBox="1"/>
          <p:nvPr/>
        </p:nvSpPr>
        <p:spPr>
          <a:xfrm>
            <a:off x="1809407" y="404664"/>
            <a:ext cx="5707074" cy="9547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3600" b="1">
                <a:solidFill>
                  <a:srgbClr val="FFFFFF"/>
                </a:solidFill>
                <a:latin typeface="Times New Roman"/>
                <a:ea typeface="Times New Roman"/>
                <a:cs typeface="Times New Roman"/>
                <a:sym typeface="Times New Roman"/>
              </a:defRPr>
            </a:pPr>
            <a:r>
              <a:t>Типы трахеальних бронхів</a:t>
            </a:r>
          </a:p>
          <a:p>
            <a:pPr>
              <a:defRPr sz="2400" b="1">
                <a:solidFill>
                  <a:srgbClr val="FFFFFF"/>
                </a:solidFill>
                <a:latin typeface="Times New Roman"/>
                <a:ea typeface="Times New Roman"/>
                <a:cs typeface="Times New Roman"/>
                <a:sym typeface="Times New Roman"/>
              </a:defRPr>
            </a:pPr>
            <a:r>
              <a:t>                      (Suzuki et al.,2010)</a:t>
            </a:r>
          </a:p>
        </p:txBody>
      </p:sp>
      <p:sp>
        <p:nvSpPr>
          <p:cNvPr id="616" name="Прямоугольник 3"/>
          <p:cNvSpPr txBox="1"/>
          <p:nvPr/>
        </p:nvSpPr>
        <p:spPr>
          <a:xfrm>
            <a:off x="585272" y="4653136"/>
            <a:ext cx="8127167" cy="11071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2400">
                <a:solidFill>
                  <a:srgbClr val="FFFFFF"/>
                </a:solidFill>
                <a:latin typeface="Times New Roman"/>
                <a:ea typeface="Times New Roman"/>
                <a:cs typeface="Times New Roman"/>
                <a:sym typeface="Times New Roman"/>
              </a:defRPr>
            </a:pPr>
            <a:r>
              <a:t>а) верхівковий бронх відходить від трахеї;</a:t>
            </a:r>
          </a:p>
          <a:p>
            <a:pPr>
              <a:defRPr sz="2400">
                <a:solidFill>
                  <a:srgbClr val="FFFFFF"/>
                </a:solidFill>
                <a:latin typeface="Times New Roman"/>
                <a:ea typeface="Times New Roman"/>
                <a:cs typeface="Times New Roman"/>
                <a:sym typeface="Times New Roman"/>
              </a:defRPr>
            </a:pPr>
            <a:r>
              <a:t>б) істинний додатковий трахеальний бронх;</a:t>
            </a:r>
          </a:p>
          <a:p>
            <a:pPr>
              <a:defRPr sz="2400">
                <a:solidFill>
                  <a:srgbClr val="FFFFFF"/>
                </a:solidFill>
                <a:latin typeface="Times New Roman"/>
                <a:ea typeface="Times New Roman"/>
                <a:cs typeface="Times New Roman"/>
                <a:sym typeface="Times New Roman"/>
              </a:defRPr>
            </a:pPr>
            <a:r>
              <a:t>в) проксимальна транспозиція всього верхнедолевого бронха;</a:t>
            </a:r>
          </a:p>
        </p:txBody>
      </p:sp>
    </p:spTree>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8" name="Picture 2" descr="Picture 2"/>
          <p:cNvPicPr>
            <a:picLocks noChangeAspect="1"/>
          </p:cNvPicPr>
          <p:nvPr/>
        </p:nvPicPr>
        <p:blipFill>
          <a:blip r:embed="rId2" cstate="print"/>
          <a:stretch>
            <a:fillRect/>
          </a:stretch>
        </p:blipFill>
        <p:spPr>
          <a:xfrm>
            <a:off x="683568" y="476672"/>
            <a:ext cx="4781513" cy="4365105"/>
          </a:xfrm>
          <a:prstGeom prst="rect">
            <a:avLst/>
          </a:prstGeom>
          <a:ln w="12700">
            <a:miter lim="400000"/>
          </a:ln>
        </p:spPr>
      </p:pic>
      <p:sp>
        <p:nvSpPr>
          <p:cNvPr id="619" name="Прямоугольник 2"/>
          <p:cNvSpPr txBox="1"/>
          <p:nvPr/>
        </p:nvSpPr>
        <p:spPr>
          <a:xfrm>
            <a:off x="369247" y="4826675"/>
            <a:ext cx="8595241" cy="17543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a:solidFill>
                  <a:srgbClr val="FFFFFF"/>
                </a:solidFill>
                <a:latin typeface="Times New Roman"/>
                <a:ea typeface="Times New Roman"/>
                <a:cs typeface="Times New Roman"/>
                <a:sym typeface="Times New Roman"/>
              </a:defRPr>
            </a:pPr>
            <a:r>
              <a:rPr lang="uk-UA" dirty="0" err="1"/>
              <a:t>Верхньочасткового</a:t>
            </a:r>
            <a:r>
              <a:rPr lang="uk-UA" dirty="0"/>
              <a:t> бронху має тільки два сегментарних бронха (Б2, БЗ), а верхівковий (Б1) відходить від трахеї:</a:t>
            </a:r>
          </a:p>
          <a:p>
            <a:pPr>
              <a:defRPr>
                <a:solidFill>
                  <a:srgbClr val="FFFFFF"/>
                </a:solidFill>
                <a:latin typeface="Times New Roman"/>
                <a:ea typeface="Times New Roman"/>
                <a:cs typeface="Times New Roman"/>
                <a:sym typeface="Times New Roman"/>
              </a:defRPr>
            </a:pPr>
            <a:r>
              <a:rPr lang="uk-UA" dirty="0"/>
              <a:t>  а - </a:t>
            </a:r>
            <a:r>
              <a:rPr lang="uk-UA" dirty="0" err="1"/>
              <a:t>КТ</a:t>
            </a:r>
            <a:r>
              <a:rPr lang="uk-UA" dirty="0"/>
              <a:t> ОГК фронтальний зріз;</a:t>
            </a:r>
          </a:p>
          <a:p>
            <a:pPr>
              <a:defRPr>
                <a:solidFill>
                  <a:srgbClr val="FFFFFF"/>
                </a:solidFill>
                <a:latin typeface="Times New Roman"/>
                <a:ea typeface="Times New Roman"/>
                <a:cs typeface="Times New Roman"/>
                <a:sym typeface="Times New Roman"/>
              </a:defRPr>
            </a:pPr>
            <a:r>
              <a:rPr lang="uk-UA" dirty="0"/>
              <a:t>б - аксіальний зріз </a:t>
            </a:r>
            <a:r>
              <a:rPr lang="uk-UA" dirty="0" err="1"/>
              <a:t>МіпІР</a:t>
            </a:r>
            <a:r>
              <a:rPr lang="uk-UA" dirty="0"/>
              <a:t>;</a:t>
            </a:r>
          </a:p>
          <a:p>
            <a:pPr>
              <a:defRPr>
                <a:solidFill>
                  <a:srgbClr val="FFFFFF"/>
                </a:solidFill>
                <a:latin typeface="Times New Roman"/>
                <a:ea typeface="Times New Roman"/>
                <a:cs typeface="Times New Roman"/>
                <a:sym typeface="Times New Roman"/>
              </a:defRPr>
            </a:pPr>
            <a:r>
              <a:rPr lang="uk-UA" dirty="0"/>
              <a:t>в - віртуальна бронхоскопія</a:t>
            </a:r>
          </a:p>
          <a:p>
            <a:pPr>
              <a:defRPr>
                <a:solidFill>
                  <a:srgbClr val="FFFFFF"/>
                </a:solidFill>
                <a:latin typeface="Times New Roman"/>
                <a:ea typeface="Times New Roman"/>
                <a:cs typeface="Times New Roman"/>
                <a:sym typeface="Times New Roman"/>
              </a:defRPr>
            </a:pPr>
            <a:r>
              <a:rPr dirty="0"/>
              <a:t>  (</a:t>
            </a:r>
            <a:r>
              <a:rPr dirty="0" err="1"/>
              <a:t>Referens</a:t>
            </a:r>
            <a:r>
              <a:rPr dirty="0"/>
              <a:t>: </a:t>
            </a:r>
            <a:r>
              <a:rPr dirty="0" err="1"/>
              <a:t>Іnt.J</a:t>
            </a:r>
            <a:r>
              <a:rPr dirty="0"/>
              <a:t>. </a:t>
            </a:r>
            <a:r>
              <a:rPr dirty="0" err="1"/>
              <a:t>МоrрhоІ</a:t>
            </a:r>
            <a:r>
              <a:rPr dirty="0"/>
              <a:t>., 2013).</a:t>
            </a:r>
          </a:p>
        </p:txBody>
      </p:sp>
    </p:spTree>
  </p:cSld>
  <p:clrMapOvr>
    <a:masterClrMapping/>
  </p:clrMapOvr>
  <p:transition spd="me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1" name="Picture 2" descr="Picture 2"/>
          <p:cNvPicPr>
            <a:picLocks noChangeAspect="1"/>
          </p:cNvPicPr>
          <p:nvPr/>
        </p:nvPicPr>
        <p:blipFill>
          <a:blip r:embed="rId2" cstate="print"/>
          <a:stretch>
            <a:fillRect/>
          </a:stretch>
        </p:blipFill>
        <p:spPr>
          <a:xfrm>
            <a:off x="1475655" y="0"/>
            <a:ext cx="5796138" cy="4683162"/>
          </a:xfrm>
          <a:prstGeom prst="rect">
            <a:avLst/>
          </a:prstGeom>
          <a:ln w="12700">
            <a:miter lim="400000"/>
          </a:ln>
        </p:spPr>
      </p:pic>
      <p:sp>
        <p:nvSpPr>
          <p:cNvPr id="622" name="Прямоугольник 2"/>
          <p:cNvSpPr txBox="1"/>
          <p:nvPr/>
        </p:nvSpPr>
        <p:spPr>
          <a:xfrm>
            <a:off x="657279" y="4653136"/>
            <a:ext cx="8045465" cy="1415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Проксимальная транспозиція верхнедолевого бронха (трахеальний бронх) - весь верхнедолевой бронх відгалужується від трахеї:</a:t>
            </a:r>
          </a:p>
          <a:p>
            <a:pPr>
              <a:defRPr>
                <a:solidFill>
                  <a:srgbClr val="FFFFFF"/>
                </a:solidFill>
                <a:latin typeface="Times New Roman"/>
                <a:ea typeface="Times New Roman"/>
                <a:cs typeface="Times New Roman"/>
                <a:sym typeface="Times New Roman"/>
              </a:defRPr>
            </a:pPr>
            <a:r>
              <a:t>  а - КТ ОГК фронтальна реконструкція МіпІР;</a:t>
            </a:r>
          </a:p>
          <a:p>
            <a:pPr>
              <a:defRPr>
                <a:solidFill>
                  <a:srgbClr val="FFFFFF"/>
                </a:solidFill>
                <a:latin typeface="Times New Roman"/>
                <a:ea typeface="Times New Roman"/>
                <a:cs typeface="Times New Roman"/>
                <a:sym typeface="Times New Roman"/>
              </a:defRPr>
            </a:pPr>
            <a:r>
              <a:t>б - аксіальний зріз;</a:t>
            </a:r>
          </a:p>
          <a:p>
            <a:pPr>
              <a:defRPr>
                <a:solidFill>
                  <a:srgbClr val="FFFFFF"/>
                </a:solidFill>
                <a:latin typeface="Times New Roman"/>
                <a:ea typeface="Times New Roman"/>
                <a:cs typeface="Times New Roman"/>
                <a:sym typeface="Times New Roman"/>
              </a:defRPr>
            </a:pPr>
            <a:r>
              <a:t>в - віртуальна бронхоскопія; г - віртуальна бронхографія</a:t>
            </a:r>
          </a:p>
        </p:txBody>
      </p:sp>
      <p:sp>
        <p:nvSpPr>
          <p:cNvPr id="623" name="Прямоугольник 3"/>
          <p:cNvSpPr txBox="1"/>
          <p:nvPr/>
        </p:nvSpPr>
        <p:spPr>
          <a:xfrm>
            <a:off x="729288" y="6165303"/>
            <a:ext cx="3266255"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a:solidFill>
                  <a:srgbClr val="FFFFFF"/>
                </a:solidFill>
                <a:latin typeface="Times New Roman"/>
                <a:ea typeface="Times New Roman"/>
                <a:cs typeface="Times New Roman"/>
                <a:sym typeface="Times New Roman"/>
              </a:defRPr>
            </a:pPr>
            <a:r>
              <a:t> (Referens: Іnt</a:t>
            </a:r>
            <a:r>
              <a:rPr i="1"/>
              <a:t>.J.</a:t>
            </a:r>
            <a:r>
              <a:t> МоrрhоІ., 2013).</a:t>
            </a:r>
          </a:p>
        </p:txBody>
      </p:sp>
    </p:spTree>
  </p:cSld>
  <p:clrMapOvr>
    <a:masterClrMapping/>
  </p:clrMapOvr>
  <p:transition spd="me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6" name="Таблица 2"/>
          <p:cNvGraphicFramePr/>
          <p:nvPr/>
        </p:nvGraphicFramePr>
        <p:xfrm>
          <a:off x="1524000" y="2447925"/>
          <a:ext cx="6096000" cy="1962150"/>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1962150">
                <a:tc>
                  <a:txBody>
                    <a:bodyPr/>
                    <a:lstStyle/>
                    <a:p>
                      <a:pPr algn="just">
                        <a:lnSpc>
                          <a:spcPts val="1200"/>
                        </a:lnSpc>
                        <a:defRPr sz="1000">
                          <a:solidFill>
                            <a:srgbClr val="FFFFFF"/>
                          </a:solidFill>
                          <a:latin typeface="Times New Roman"/>
                          <a:ea typeface="Times New Roman"/>
                          <a:cs typeface="Times New Roman"/>
                          <a:sym typeface="Times New Roman"/>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627"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628" name="Прямоугольник 4"/>
          <p:cNvSpPr txBox="1"/>
          <p:nvPr/>
        </p:nvSpPr>
        <p:spPr>
          <a:xfrm>
            <a:off x="1305351" y="5157192"/>
            <a:ext cx="5813218" cy="1148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latin typeface="Times New Roman"/>
                <a:ea typeface="Times New Roman"/>
                <a:cs typeface="Times New Roman"/>
                <a:sym typeface="Times New Roman"/>
              </a:defRPr>
            </a:pPr>
            <a:r>
              <a:t> Трахеальний бронх відходить від правої бічної стінки грудного відділу трахеї:</a:t>
            </a:r>
          </a:p>
          <a:p>
            <a:pPr algn="just">
              <a:defRPr>
                <a:solidFill>
                  <a:srgbClr val="FFFFFF"/>
                </a:solidFill>
                <a:latin typeface="Times New Roman"/>
                <a:ea typeface="Times New Roman"/>
                <a:cs typeface="Times New Roman"/>
                <a:sym typeface="Times New Roman"/>
              </a:defRPr>
            </a:pPr>
            <a:r>
              <a:t>а - прицільна рентгенограма;</a:t>
            </a:r>
          </a:p>
          <a:p>
            <a:pPr algn="just">
              <a:defRPr>
                <a:solidFill>
                  <a:srgbClr val="FFFFFF"/>
                </a:solidFill>
                <a:latin typeface="Times New Roman"/>
                <a:ea typeface="Times New Roman"/>
                <a:cs typeface="Times New Roman"/>
                <a:sym typeface="Times New Roman"/>
              </a:defRPr>
            </a:pPr>
            <a:r>
              <a:t>б - КТ ОГК фронтальний зріз.</a:t>
            </a:r>
          </a:p>
        </p:txBody>
      </p:sp>
      <p:pic>
        <p:nvPicPr>
          <p:cNvPr id="1026" name="Picture 2"/>
          <p:cNvPicPr>
            <a:picLocks noChangeAspect="1" noChangeArrowheads="1"/>
          </p:cNvPicPr>
          <p:nvPr/>
        </p:nvPicPr>
        <p:blipFill>
          <a:blip r:embed="rId2" cstate="print"/>
          <a:srcRect/>
          <a:stretch>
            <a:fillRect/>
          </a:stretch>
        </p:blipFill>
        <p:spPr bwMode="auto">
          <a:xfrm>
            <a:off x="251520" y="0"/>
            <a:ext cx="3561581" cy="5085184"/>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211960" y="0"/>
            <a:ext cx="4104456" cy="5013176"/>
          </a:xfrm>
          <a:prstGeom prst="rect">
            <a:avLst/>
          </a:prstGeom>
          <a:noFill/>
          <a:ln w="9525">
            <a:noFill/>
            <a:miter lim="800000"/>
            <a:headEnd/>
            <a:tailEnd/>
          </a:ln>
        </p:spPr>
      </p:pic>
    </p:spTree>
  </p:cSld>
  <p:clrMapOvr>
    <a:masterClrMapping/>
  </p:clrMapOvr>
  <p:transition spd="med"/>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1" name="Таблица 2"/>
          <p:cNvGraphicFramePr/>
          <p:nvPr/>
        </p:nvGraphicFramePr>
        <p:xfrm>
          <a:off x="395536" y="4437112"/>
          <a:ext cx="8748464" cy="1704975"/>
        </p:xfrm>
        <a:graphic>
          <a:graphicData uri="http://schemas.openxmlformats.org/drawingml/2006/table">
            <a:tbl>
              <a:tblPr>
                <a:tableStyleId>{4C3C2611-4C71-4FC5-86AE-919BDF0F9419}</a:tableStyleId>
              </a:tblPr>
              <a:tblGrid>
                <a:gridCol w="8748464">
                  <a:extLst>
                    <a:ext uri="{9D8B030D-6E8A-4147-A177-3AD203B41FA5}">
                      <a16:colId xmlns:a16="http://schemas.microsoft.com/office/drawing/2014/main" val="20000"/>
                    </a:ext>
                  </a:extLst>
                </a:gridCol>
              </a:tblGrid>
              <a:tr h="1704975">
                <a:tc>
                  <a:txBody>
                    <a:bodyPr/>
                    <a:lstStyle/>
                    <a:p>
                      <a:pPr algn="just">
                        <a:defRPr sz="1800"/>
                      </a:pPr>
                      <a:r>
                        <a:rPr lang="uk-UA" noProof="0" dirty="0">
                          <a:solidFill>
                            <a:srgbClr val="FFFFFF"/>
                          </a:solidFill>
                          <a:latin typeface="Times New Roman"/>
                          <a:ea typeface="Times New Roman"/>
                          <a:cs typeface="Times New Roman"/>
                          <a:sym typeface="Times New Roman"/>
                        </a:rPr>
                        <a:t>Істинний верхівковий додатковий бронх верхньої частки, який відходить на рівні </a:t>
                      </a:r>
                      <a:r>
                        <a:rPr lang="uk-UA" noProof="0" dirty="0" err="1">
                          <a:solidFill>
                            <a:srgbClr val="FFFFFF"/>
                          </a:solidFill>
                          <a:latin typeface="Times New Roman"/>
                          <a:ea typeface="Times New Roman"/>
                          <a:cs typeface="Times New Roman"/>
                          <a:sym typeface="Times New Roman"/>
                        </a:rPr>
                        <a:t>трахеобронхіального</a:t>
                      </a:r>
                      <a:r>
                        <a:rPr lang="uk-UA" noProof="0" dirty="0">
                          <a:solidFill>
                            <a:srgbClr val="FFFFFF"/>
                          </a:solidFill>
                          <a:latin typeface="Times New Roman"/>
                          <a:ea typeface="Times New Roman"/>
                          <a:cs typeface="Times New Roman"/>
                          <a:sym typeface="Times New Roman"/>
                        </a:rPr>
                        <a:t> кута:
а - серединна томограма; ОГК фронтальна </a:t>
                      </a:r>
                      <a:r>
                        <a:rPr lang="uk-UA" noProof="0" dirty="0" err="1">
                          <a:solidFill>
                            <a:srgbClr val="FFFFFF"/>
                          </a:solidFill>
                          <a:latin typeface="Times New Roman"/>
                          <a:ea typeface="Times New Roman"/>
                          <a:cs typeface="Times New Roman"/>
                          <a:sym typeface="Times New Roman"/>
                        </a:rPr>
                        <a:t>МіпІР</a:t>
                      </a:r>
                      <a:r>
                        <a:rPr lang="uk-UA" noProof="0" dirty="0">
                          <a:solidFill>
                            <a:srgbClr val="FFFFFF"/>
                          </a:solidFill>
                          <a:latin typeface="Times New Roman"/>
                          <a:ea typeface="Times New Roman"/>
                          <a:cs typeface="Times New Roman"/>
                          <a:sym typeface="Times New Roman"/>
                        </a:rPr>
                        <a:t>.</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632"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pic>
        <p:nvPicPr>
          <p:cNvPr id="2050" name="Picture 2"/>
          <p:cNvPicPr>
            <a:picLocks noChangeAspect="1" noChangeArrowheads="1"/>
          </p:cNvPicPr>
          <p:nvPr/>
        </p:nvPicPr>
        <p:blipFill>
          <a:blip r:embed="rId2" cstate="print"/>
          <a:srcRect/>
          <a:stretch>
            <a:fillRect/>
          </a:stretch>
        </p:blipFill>
        <p:spPr bwMode="auto">
          <a:xfrm>
            <a:off x="179512" y="332656"/>
            <a:ext cx="2895600" cy="3857625"/>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3203848" y="332656"/>
            <a:ext cx="3209925" cy="3888432"/>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6372225" y="332656"/>
            <a:ext cx="2771775" cy="3800475"/>
          </a:xfrm>
          <a:prstGeom prst="rect">
            <a:avLst/>
          </a:prstGeom>
          <a:noFill/>
          <a:ln w="9525">
            <a:noFill/>
            <a:miter lim="800000"/>
            <a:headEnd/>
            <a:tailEnd/>
          </a:ln>
        </p:spPr>
      </p:pic>
    </p:spTree>
  </p:cSld>
  <p:clrMapOvr>
    <a:masterClrMapping/>
  </p:clrMapOvr>
  <p:transition spd="med"/>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 name="Picture 2" descr="Picture 2"/>
          <p:cNvPicPr>
            <a:picLocks noChangeAspect="1"/>
          </p:cNvPicPr>
          <p:nvPr/>
        </p:nvPicPr>
        <p:blipFill>
          <a:blip r:embed="rId2" cstate="print"/>
          <a:stretch>
            <a:fillRect/>
          </a:stretch>
        </p:blipFill>
        <p:spPr>
          <a:xfrm>
            <a:off x="251518" y="1196751"/>
            <a:ext cx="3832683" cy="3168353"/>
          </a:xfrm>
          <a:prstGeom prst="rect">
            <a:avLst/>
          </a:prstGeom>
          <a:ln w="12700">
            <a:miter lim="400000"/>
          </a:ln>
        </p:spPr>
      </p:pic>
      <p:pic>
        <p:nvPicPr>
          <p:cNvPr id="635" name="Picture 4" descr="Picture 4"/>
          <p:cNvPicPr>
            <a:picLocks noChangeAspect="1"/>
          </p:cNvPicPr>
          <p:nvPr/>
        </p:nvPicPr>
        <p:blipFill>
          <a:blip r:embed="rId3" cstate="print"/>
          <a:stretch>
            <a:fillRect/>
          </a:stretch>
        </p:blipFill>
        <p:spPr>
          <a:xfrm>
            <a:off x="4067943" y="1196751"/>
            <a:ext cx="5076057" cy="3168353"/>
          </a:xfrm>
          <a:prstGeom prst="rect">
            <a:avLst/>
          </a:prstGeom>
          <a:ln w="12700">
            <a:miter lim="400000"/>
          </a:ln>
        </p:spPr>
      </p:pic>
      <p:sp>
        <p:nvSpPr>
          <p:cNvPr id="636" name="Прямоугольник 3"/>
          <p:cNvSpPr txBox="1"/>
          <p:nvPr/>
        </p:nvSpPr>
        <p:spPr>
          <a:xfrm>
            <a:off x="3249568" y="332656"/>
            <a:ext cx="2904639" cy="421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трахеальний бронх. </a:t>
            </a:r>
          </a:p>
        </p:txBody>
      </p:sp>
    </p:spTree>
  </p:cSld>
  <p:clrMapOvr>
    <a:masterClrMapping/>
  </p:clrMapOvr>
  <p:transition spd="me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8" name="Picture 2" descr="Picture 2"/>
          <p:cNvPicPr>
            <a:picLocks noChangeAspect="1"/>
          </p:cNvPicPr>
          <p:nvPr/>
        </p:nvPicPr>
        <p:blipFill>
          <a:blip r:embed="rId2" cstate="print"/>
          <a:stretch>
            <a:fillRect/>
          </a:stretch>
        </p:blipFill>
        <p:spPr>
          <a:xfrm>
            <a:off x="467543" y="908720"/>
            <a:ext cx="4392490" cy="2736304"/>
          </a:xfrm>
          <a:prstGeom prst="rect">
            <a:avLst/>
          </a:prstGeom>
          <a:ln w="12700">
            <a:miter lim="400000"/>
          </a:ln>
        </p:spPr>
      </p:pic>
      <p:pic>
        <p:nvPicPr>
          <p:cNvPr id="639" name="Picture 4" descr="Picture 4"/>
          <p:cNvPicPr>
            <a:picLocks noChangeAspect="1"/>
          </p:cNvPicPr>
          <p:nvPr/>
        </p:nvPicPr>
        <p:blipFill>
          <a:blip r:embed="rId3" cstate="print"/>
          <a:stretch>
            <a:fillRect/>
          </a:stretch>
        </p:blipFill>
        <p:spPr>
          <a:xfrm>
            <a:off x="4716016" y="908720"/>
            <a:ext cx="4176465" cy="2736304"/>
          </a:xfrm>
          <a:prstGeom prst="rect">
            <a:avLst/>
          </a:prstGeom>
          <a:ln w="12700">
            <a:miter lim="400000"/>
          </a:ln>
        </p:spPr>
      </p:pic>
      <p:pic>
        <p:nvPicPr>
          <p:cNvPr id="640" name="Picture 6" descr="Picture 6"/>
          <p:cNvPicPr>
            <a:picLocks noChangeAspect="1"/>
          </p:cNvPicPr>
          <p:nvPr/>
        </p:nvPicPr>
        <p:blipFill>
          <a:blip r:embed="rId4" cstate="print"/>
          <a:stretch>
            <a:fillRect/>
          </a:stretch>
        </p:blipFill>
        <p:spPr>
          <a:xfrm>
            <a:off x="467543" y="3645024"/>
            <a:ext cx="4086937" cy="3024336"/>
          </a:xfrm>
          <a:prstGeom prst="rect">
            <a:avLst/>
          </a:prstGeom>
          <a:ln w="12700">
            <a:miter lim="400000"/>
          </a:ln>
        </p:spPr>
      </p:pic>
      <p:sp>
        <p:nvSpPr>
          <p:cNvPr id="641" name="Прямоугольник 4"/>
          <p:cNvSpPr txBox="1"/>
          <p:nvPr/>
        </p:nvSpPr>
        <p:spPr>
          <a:xfrm>
            <a:off x="3465591" y="-1"/>
            <a:ext cx="2204516"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t>трахеальний бронх. </a:t>
            </a:r>
          </a:p>
        </p:txBody>
      </p:sp>
    </p:spTree>
  </p:cSld>
  <p:clrMapOvr>
    <a:masterClrMapping/>
  </p:clrMapOvr>
  <p:transition spd="med"/>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3" name="Picture 2" descr="Picture 2"/>
          <p:cNvPicPr>
            <a:picLocks noChangeAspect="1"/>
          </p:cNvPicPr>
          <p:nvPr/>
        </p:nvPicPr>
        <p:blipFill>
          <a:blip r:embed="rId2" cstate="print"/>
          <a:stretch>
            <a:fillRect/>
          </a:stretch>
        </p:blipFill>
        <p:spPr>
          <a:xfrm>
            <a:off x="251521" y="404665"/>
            <a:ext cx="2952327" cy="2918682"/>
          </a:xfrm>
          <a:prstGeom prst="rect">
            <a:avLst/>
          </a:prstGeom>
          <a:ln w="12700">
            <a:miter lim="400000"/>
          </a:ln>
        </p:spPr>
      </p:pic>
      <p:sp>
        <p:nvSpPr>
          <p:cNvPr id="644" name="Прямоугольник 2"/>
          <p:cNvSpPr txBox="1"/>
          <p:nvPr/>
        </p:nvSpPr>
        <p:spPr>
          <a:xfrm>
            <a:off x="225232" y="3429000"/>
            <a:ext cx="3364944" cy="490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r>
              <a:t>РГ ОГК: В верхній частці правої лѐгені  зона ущільнення легеневої тканини.</a:t>
            </a:r>
          </a:p>
        </p:txBody>
      </p:sp>
      <p:sp>
        <p:nvSpPr>
          <p:cNvPr id="645" name="Прямоугольник 3"/>
          <p:cNvSpPr txBox="1"/>
          <p:nvPr/>
        </p:nvSpPr>
        <p:spPr>
          <a:xfrm>
            <a:off x="4329688" y="3429000"/>
            <a:ext cx="4480560" cy="490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r>
              <a:t>Томограмма на рівні змін. В структурі ущільнення візуалізується повітряна порожнина. </a:t>
            </a:r>
          </a:p>
        </p:txBody>
      </p:sp>
      <p:pic>
        <p:nvPicPr>
          <p:cNvPr id="646" name="Picture 3" descr="Picture 3"/>
          <p:cNvPicPr>
            <a:picLocks noChangeAspect="1"/>
          </p:cNvPicPr>
          <p:nvPr/>
        </p:nvPicPr>
        <p:blipFill>
          <a:blip r:embed="rId3" cstate="print"/>
          <a:stretch>
            <a:fillRect/>
          </a:stretch>
        </p:blipFill>
        <p:spPr>
          <a:xfrm>
            <a:off x="4716016" y="404664"/>
            <a:ext cx="3024336" cy="2947879"/>
          </a:xfrm>
          <a:prstGeom prst="rect">
            <a:avLst/>
          </a:prstGeom>
          <a:ln w="12700">
            <a:miter lim="400000"/>
          </a:ln>
        </p:spPr>
      </p:pic>
      <p:pic>
        <p:nvPicPr>
          <p:cNvPr id="647" name="Picture 4" descr="Picture 4"/>
          <p:cNvPicPr>
            <a:picLocks noChangeAspect="1"/>
          </p:cNvPicPr>
          <p:nvPr/>
        </p:nvPicPr>
        <p:blipFill>
          <a:blip r:embed="rId4" cstate="print"/>
          <a:stretch>
            <a:fillRect/>
          </a:stretch>
        </p:blipFill>
        <p:spPr>
          <a:xfrm>
            <a:off x="323527" y="4077072"/>
            <a:ext cx="2448274" cy="2016225"/>
          </a:xfrm>
          <a:prstGeom prst="rect">
            <a:avLst/>
          </a:prstGeom>
          <a:ln w="12700">
            <a:miter lim="400000"/>
          </a:ln>
        </p:spPr>
      </p:pic>
      <p:pic>
        <p:nvPicPr>
          <p:cNvPr id="648" name="Picture 5" descr="Picture 5"/>
          <p:cNvPicPr>
            <a:picLocks noChangeAspect="1"/>
          </p:cNvPicPr>
          <p:nvPr/>
        </p:nvPicPr>
        <p:blipFill>
          <a:blip r:embed="rId5" cstate="print"/>
          <a:stretch>
            <a:fillRect/>
          </a:stretch>
        </p:blipFill>
        <p:spPr>
          <a:xfrm>
            <a:off x="5076056" y="4005064"/>
            <a:ext cx="2571552" cy="2160349"/>
          </a:xfrm>
          <a:prstGeom prst="rect">
            <a:avLst/>
          </a:prstGeom>
          <a:ln w="12700">
            <a:miter lim="400000"/>
          </a:ln>
        </p:spPr>
      </p:pic>
      <p:sp>
        <p:nvSpPr>
          <p:cNvPr id="649" name="Прямоугольник 7"/>
          <p:cNvSpPr txBox="1"/>
          <p:nvPr/>
        </p:nvSpPr>
        <p:spPr>
          <a:xfrm>
            <a:off x="297239" y="6119336"/>
            <a:ext cx="8405505" cy="490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400">
                <a:solidFill>
                  <a:srgbClr val="FFFFFF"/>
                </a:solidFill>
                <a:latin typeface="Times New Roman"/>
                <a:ea typeface="Times New Roman"/>
                <a:cs typeface="Times New Roman"/>
                <a:sym typeface="Times New Roman"/>
              </a:defRPr>
            </a:pPr>
            <a:r>
              <a:t>КТ аксіальна проекція.                                                                   КТ коронарна проекція</a:t>
            </a:r>
          </a:p>
          <a:p>
            <a:pPr>
              <a:defRPr sz="1400">
                <a:solidFill>
                  <a:srgbClr val="FFFFFF"/>
                </a:solidFill>
                <a:latin typeface="Times New Roman"/>
                <a:ea typeface="Times New Roman"/>
                <a:cs typeface="Times New Roman"/>
                <a:sym typeface="Times New Roman"/>
              </a:defRPr>
            </a:pPr>
            <a:r>
              <a:t> В верхній частці правої легені в проекції S2 зона ущільнення легеневої тканини з повітряною порожниною. </a:t>
            </a:r>
          </a:p>
        </p:txBody>
      </p:sp>
      <p:sp>
        <p:nvSpPr>
          <p:cNvPr id="650" name="Прямоугольник 8"/>
          <p:cNvSpPr txBox="1"/>
          <p:nvPr/>
        </p:nvSpPr>
        <p:spPr>
          <a:xfrm>
            <a:off x="2817520" y="-1"/>
            <a:ext cx="4480560"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defRPr>
            </a:lvl1pPr>
          </a:lstStyle>
          <a:p>
            <a:r>
              <a:t>Трахеальний бронх </a:t>
            </a:r>
          </a:p>
        </p:txBody>
      </p:sp>
    </p:spTree>
  </p:cSld>
  <p:clrMapOvr>
    <a:masterClrMapping/>
  </p:clrMapOvr>
  <p:transition spd="med"/>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 name="Picture 2" descr="Picture 2"/>
          <p:cNvPicPr>
            <a:picLocks noChangeAspect="1"/>
          </p:cNvPicPr>
          <p:nvPr/>
        </p:nvPicPr>
        <p:blipFill>
          <a:blip r:embed="rId2" cstate="print"/>
          <a:stretch>
            <a:fillRect/>
          </a:stretch>
        </p:blipFill>
        <p:spPr>
          <a:xfrm>
            <a:off x="467543" y="692695"/>
            <a:ext cx="4000501" cy="3352801"/>
          </a:xfrm>
          <a:prstGeom prst="rect">
            <a:avLst/>
          </a:prstGeom>
          <a:ln w="12700">
            <a:miter lim="400000"/>
          </a:ln>
        </p:spPr>
      </p:pic>
      <p:pic>
        <p:nvPicPr>
          <p:cNvPr id="653" name="Picture 3" descr="Picture 3"/>
          <p:cNvPicPr>
            <a:picLocks noChangeAspect="1"/>
          </p:cNvPicPr>
          <p:nvPr/>
        </p:nvPicPr>
        <p:blipFill>
          <a:blip r:embed="rId3" cstate="print"/>
          <a:stretch>
            <a:fillRect/>
          </a:stretch>
        </p:blipFill>
        <p:spPr>
          <a:xfrm>
            <a:off x="4572000" y="692695"/>
            <a:ext cx="3971925" cy="3314701"/>
          </a:xfrm>
          <a:prstGeom prst="rect">
            <a:avLst/>
          </a:prstGeom>
          <a:ln w="12700">
            <a:miter lim="400000"/>
          </a:ln>
        </p:spPr>
      </p:pic>
      <p:sp>
        <p:nvSpPr>
          <p:cNvPr id="654" name="Прямоугольник 3"/>
          <p:cNvSpPr txBox="1"/>
          <p:nvPr/>
        </p:nvSpPr>
        <p:spPr>
          <a:xfrm>
            <a:off x="2601495" y="-1"/>
            <a:ext cx="2507455"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Трахеальний бронх </a:t>
            </a:r>
          </a:p>
        </p:txBody>
      </p:sp>
      <p:sp>
        <p:nvSpPr>
          <p:cNvPr id="655" name="Прямоугольник 4"/>
          <p:cNvSpPr txBox="1"/>
          <p:nvPr/>
        </p:nvSpPr>
        <p:spPr>
          <a:xfrm>
            <a:off x="297239" y="4077072"/>
            <a:ext cx="4229041" cy="1488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КТ органів грудної порожнини.</a:t>
            </a:r>
          </a:p>
          <a:p>
            <a:pPr>
              <a:defRPr>
                <a:solidFill>
                  <a:srgbClr val="FFFFFF"/>
                </a:solidFill>
              </a:defRPr>
            </a:pPr>
            <a:r>
              <a:t>Коронарна проекція MIN (режим мінімальних інтенсивностей). Стрілкою зазначений додатковий трахеальний бронх</a:t>
            </a:r>
          </a:p>
        </p:txBody>
      </p:sp>
      <p:sp>
        <p:nvSpPr>
          <p:cNvPr id="656" name="Прямоугольник 5"/>
          <p:cNvSpPr txBox="1"/>
          <p:nvPr/>
        </p:nvSpPr>
        <p:spPr>
          <a:xfrm>
            <a:off x="4617720" y="4077072"/>
            <a:ext cx="4480560" cy="1767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КТ органів грудної порожнини. 3D.</a:t>
            </a:r>
          </a:p>
          <a:p>
            <a:pPr>
              <a:defRPr>
                <a:solidFill>
                  <a:srgbClr val="FFFFFF"/>
                </a:solidFill>
              </a:defRPr>
            </a:pPr>
            <a:r>
              <a:t>Стрілками вказана зона патологічних запальних змін (товста стрілка) з порожнинними утворами і додатковим трахеальним бронхом (тонка стрілка).</a:t>
            </a:r>
          </a:p>
        </p:txBody>
      </p:sp>
      <p:sp>
        <p:nvSpPr>
          <p:cNvPr id="657" name="Прямоугольник 6"/>
          <p:cNvSpPr txBox="1"/>
          <p:nvPr/>
        </p:nvSpPr>
        <p:spPr>
          <a:xfrm>
            <a:off x="57347" y="6550222"/>
            <a:ext cx="8962888" cy="287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1400">
                <a:solidFill>
                  <a:srgbClr val="FFFFFF"/>
                </a:solidFill>
                <a:latin typeface="Times New Roman"/>
                <a:ea typeface="Times New Roman"/>
                <a:cs typeface="Times New Roman"/>
                <a:sym typeface="Times New Roman"/>
              </a:defRPr>
            </a:pPr>
            <a:r>
              <a:t>Аверьянов А.В., Кемеж Ю.В. ДОБАВОЧНЫЙ ТРАХЕАЛЬНЫЙ БРОНХ . REJR | www.rejr.ru | Том 3 №3 2013.с.62-66</a:t>
            </a:r>
          </a:p>
        </p:txBody>
      </p:sp>
    </p:spTree>
  </p:cSld>
  <p:clrMapOvr>
    <a:masterClrMapping/>
  </p:clrMapOvr>
  <p:transition spd="med"/>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 name="Прямоугольник 1"/>
          <p:cNvSpPr txBox="1"/>
          <p:nvPr/>
        </p:nvSpPr>
        <p:spPr>
          <a:xfrm>
            <a:off x="2961535" y="260647"/>
            <a:ext cx="2507455"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Трахеальний бронх </a:t>
            </a:r>
          </a:p>
        </p:txBody>
      </p:sp>
      <p:pic>
        <p:nvPicPr>
          <p:cNvPr id="660" name="Picture 2" descr="Picture 2"/>
          <p:cNvPicPr>
            <a:picLocks noChangeAspect="1"/>
          </p:cNvPicPr>
          <p:nvPr/>
        </p:nvPicPr>
        <p:blipFill>
          <a:blip r:embed="rId2" cstate="print"/>
          <a:stretch>
            <a:fillRect/>
          </a:stretch>
        </p:blipFill>
        <p:spPr>
          <a:xfrm>
            <a:off x="0" y="0"/>
            <a:ext cx="2880320" cy="2704938"/>
          </a:xfrm>
          <a:prstGeom prst="rect">
            <a:avLst/>
          </a:prstGeom>
          <a:ln w="12700">
            <a:miter lim="400000"/>
          </a:ln>
        </p:spPr>
      </p:pic>
      <p:pic>
        <p:nvPicPr>
          <p:cNvPr id="661" name="Picture 3" descr="Picture 3"/>
          <p:cNvPicPr>
            <a:picLocks noChangeAspect="1"/>
          </p:cNvPicPr>
          <p:nvPr/>
        </p:nvPicPr>
        <p:blipFill>
          <a:blip r:embed="rId3" cstate="print"/>
          <a:stretch>
            <a:fillRect/>
          </a:stretch>
        </p:blipFill>
        <p:spPr>
          <a:xfrm>
            <a:off x="5868144" y="0"/>
            <a:ext cx="2448273" cy="2520281"/>
          </a:xfrm>
          <a:prstGeom prst="rect">
            <a:avLst/>
          </a:prstGeom>
          <a:ln w="12700">
            <a:miter lim="400000"/>
          </a:ln>
        </p:spPr>
      </p:pic>
      <p:pic>
        <p:nvPicPr>
          <p:cNvPr id="662" name="Picture 4" descr="Picture 4"/>
          <p:cNvPicPr>
            <a:picLocks noChangeAspect="1"/>
          </p:cNvPicPr>
          <p:nvPr/>
        </p:nvPicPr>
        <p:blipFill>
          <a:blip r:embed="rId4" cstate="print"/>
          <a:stretch>
            <a:fillRect/>
          </a:stretch>
        </p:blipFill>
        <p:spPr>
          <a:xfrm>
            <a:off x="0" y="3356991"/>
            <a:ext cx="2908421" cy="2697859"/>
          </a:xfrm>
          <a:prstGeom prst="rect">
            <a:avLst/>
          </a:prstGeom>
          <a:ln w="12700">
            <a:miter lim="400000"/>
          </a:ln>
        </p:spPr>
      </p:pic>
      <p:pic>
        <p:nvPicPr>
          <p:cNvPr id="663" name="Picture 5" descr="Picture 5"/>
          <p:cNvPicPr>
            <a:picLocks noChangeAspect="1"/>
          </p:cNvPicPr>
          <p:nvPr/>
        </p:nvPicPr>
        <p:blipFill>
          <a:blip r:embed="rId5" cstate="print"/>
          <a:stretch>
            <a:fillRect/>
          </a:stretch>
        </p:blipFill>
        <p:spPr>
          <a:xfrm>
            <a:off x="5796136" y="3714920"/>
            <a:ext cx="2520281" cy="2544929"/>
          </a:xfrm>
          <a:prstGeom prst="rect">
            <a:avLst/>
          </a:prstGeom>
          <a:ln w="12700">
            <a:miter lim="400000"/>
          </a:ln>
        </p:spPr>
      </p:pic>
      <p:sp>
        <p:nvSpPr>
          <p:cNvPr id="664" name="Прямоугольник 6"/>
          <p:cNvSpPr txBox="1"/>
          <p:nvPr/>
        </p:nvSpPr>
        <p:spPr>
          <a:xfrm>
            <a:off x="45720" y="2636911"/>
            <a:ext cx="3472448" cy="693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400">
                <a:solidFill>
                  <a:srgbClr val="FFFFFF"/>
                </a:solidFill>
                <a:latin typeface="Times New Roman"/>
                <a:ea typeface="Times New Roman"/>
                <a:cs typeface="Times New Roman"/>
                <a:sym typeface="Times New Roman"/>
              </a:defRPr>
            </a:pPr>
            <a:r>
              <a:t>Фрагмент віртуальної бронхоскопії.</a:t>
            </a:r>
          </a:p>
          <a:p>
            <a:pPr>
              <a:defRPr sz="1400">
                <a:solidFill>
                  <a:srgbClr val="FFFFFF"/>
                </a:solidFill>
                <a:latin typeface="Times New Roman"/>
                <a:ea typeface="Times New Roman"/>
                <a:cs typeface="Times New Roman"/>
                <a:sym typeface="Times New Roman"/>
              </a:defRPr>
            </a:pPr>
            <a:r>
              <a:t>Стрілками вказані карина (праворуч) і гирло добвочного бронха (зліва).</a:t>
            </a:r>
          </a:p>
        </p:txBody>
      </p:sp>
      <p:sp>
        <p:nvSpPr>
          <p:cNvPr id="665" name="Прямоугольник 7"/>
          <p:cNvSpPr txBox="1"/>
          <p:nvPr/>
        </p:nvSpPr>
        <p:spPr>
          <a:xfrm>
            <a:off x="4617720" y="2564903"/>
            <a:ext cx="4480560" cy="10998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1400">
                <a:solidFill>
                  <a:srgbClr val="FFFFFF"/>
                </a:solidFill>
                <a:latin typeface="Times New Roman"/>
                <a:ea typeface="Times New Roman"/>
                <a:cs typeface="Times New Roman"/>
                <a:sym typeface="Times New Roman"/>
              </a:defRPr>
            </a:pPr>
            <a:r>
              <a:t>КТ-ангіопульмонографія.</a:t>
            </a:r>
          </a:p>
          <a:p>
            <a:pPr algn="ctr">
              <a:defRPr sz="1400">
                <a:solidFill>
                  <a:srgbClr val="FFFFFF"/>
                </a:solidFill>
                <a:latin typeface="Times New Roman"/>
                <a:ea typeface="Times New Roman"/>
                <a:cs typeface="Times New Roman"/>
                <a:sym typeface="Times New Roman"/>
              </a:defRPr>
            </a:pPr>
            <a:r>
              <a:t>Викривлена коронарна реформація. від правої</a:t>
            </a:r>
          </a:p>
          <a:p>
            <a:pPr algn="ctr">
              <a:defRPr sz="1400">
                <a:solidFill>
                  <a:srgbClr val="FFFFFF"/>
                </a:solidFill>
                <a:latin typeface="Times New Roman"/>
                <a:ea typeface="Times New Roman"/>
                <a:cs typeface="Times New Roman"/>
                <a:sym typeface="Times New Roman"/>
              </a:defRPr>
            </a:pPr>
            <a:r>
              <a:t>головною легеневої артерії до зони патологічних змін (стрілка) підходить додаткова артерія до</a:t>
            </a:r>
          </a:p>
          <a:p>
            <a:pPr algn="ctr">
              <a:defRPr sz="1400">
                <a:solidFill>
                  <a:srgbClr val="FFFFFF"/>
                </a:solidFill>
                <a:latin typeface="Times New Roman"/>
                <a:ea typeface="Times New Roman"/>
                <a:cs typeface="Times New Roman"/>
                <a:sym typeface="Times New Roman"/>
              </a:defRPr>
            </a:pPr>
            <a:r>
              <a:t>додаткової часточці правої легені.</a:t>
            </a:r>
          </a:p>
        </p:txBody>
      </p:sp>
      <p:sp>
        <p:nvSpPr>
          <p:cNvPr id="666" name="Прямоугольник 8"/>
          <p:cNvSpPr txBox="1"/>
          <p:nvPr/>
        </p:nvSpPr>
        <p:spPr>
          <a:xfrm>
            <a:off x="-134809" y="6057781"/>
            <a:ext cx="3796993" cy="853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1200">
                <a:solidFill>
                  <a:srgbClr val="FFFFFF"/>
                </a:solidFill>
              </a:defRPr>
            </a:pPr>
            <a:r>
              <a:t>КТ-ангіопульмонографія. 3D.</a:t>
            </a:r>
          </a:p>
          <a:p>
            <a:pPr algn="ctr">
              <a:defRPr sz="1200">
                <a:solidFill>
                  <a:srgbClr val="FFFFFF"/>
                </a:solidFill>
              </a:defRPr>
            </a:pPr>
            <a:r>
              <a:t>Стрілкою вказана додаткова артерія, що відходить від правої головною легеневої артерії.</a:t>
            </a:r>
          </a:p>
        </p:txBody>
      </p:sp>
      <p:sp>
        <p:nvSpPr>
          <p:cNvPr id="667" name="Прямоугольник 9"/>
          <p:cNvSpPr txBox="1"/>
          <p:nvPr/>
        </p:nvSpPr>
        <p:spPr>
          <a:xfrm>
            <a:off x="5265792" y="6273224"/>
            <a:ext cx="3832488"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1400">
                <a:solidFill>
                  <a:srgbClr val="FFFFFF"/>
                </a:solidFill>
                <a:latin typeface="Times New Roman"/>
                <a:ea typeface="Times New Roman"/>
                <a:cs typeface="Times New Roman"/>
                <a:sym typeface="Times New Roman"/>
              </a:defRPr>
            </a:pPr>
            <a:r>
              <a:rPr dirty="0"/>
              <a:t>3D-реконструкція.</a:t>
            </a:r>
          </a:p>
          <a:p>
            <a:pPr algn="ctr">
              <a:defRPr sz="1400">
                <a:solidFill>
                  <a:srgbClr val="FFFFFF"/>
                </a:solidFill>
                <a:latin typeface="Times New Roman"/>
                <a:ea typeface="Times New Roman"/>
                <a:cs typeface="Times New Roman"/>
                <a:sym typeface="Times New Roman"/>
              </a:defRPr>
            </a:pPr>
            <a:r>
              <a:rPr lang="uk-UA" dirty="0"/>
              <a:t>Стрілкою вказана додаткова міжчасткова щілину.</a:t>
            </a:r>
          </a:p>
        </p:txBody>
      </p:sp>
    </p:spTree>
  </p:cSld>
  <p:clrMapOvr>
    <a:masterClrMapping/>
  </p:clrMapOvr>
  <p:transition spd="med"/>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Заголовок 1"/>
          <p:cNvSpPr txBox="1">
            <a:spLocks noGrp="1"/>
          </p:cNvSpPr>
          <p:nvPr>
            <p:ph type="title"/>
          </p:nvPr>
        </p:nvSpPr>
        <p:spPr>
          <a:xfrm>
            <a:off x="467543" y="0"/>
            <a:ext cx="8229601" cy="1143000"/>
          </a:xfrm>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t>Кардіальный  (серцевий) бронх</a:t>
            </a:r>
          </a:p>
        </p:txBody>
      </p:sp>
      <p:sp>
        <p:nvSpPr>
          <p:cNvPr id="670" name="Прямоугольник 2"/>
          <p:cNvSpPr txBox="1"/>
          <p:nvPr/>
        </p:nvSpPr>
        <p:spPr>
          <a:xfrm>
            <a:off x="585271" y="1124744"/>
            <a:ext cx="8117473" cy="21358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Рідкісна аномалія розвитку бронхіального дерева, при якому бронх SVII відгалужується від медіальної стінки правого проміжного бронха на рівні верхнедольового бронха.</a:t>
            </a:r>
          </a:p>
          <a:p>
            <a:pPr algn="just">
              <a:defRPr sz="2400">
                <a:solidFill>
                  <a:srgbClr val="FFFFFF"/>
                </a:solidFill>
                <a:latin typeface="Times New Roman"/>
                <a:ea typeface="Times New Roman"/>
                <a:cs typeface="Times New Roman"/>
                <a:sym typeface="Times New Roman"/>
              </a:defRPr>
            </a:pPr>
            <a:r>
              <a:t>Виділяють 2 типу серцевого бронха:</a:t>
            </a:r>
          </a:p>
          <a:p>
            <a:pPr algn="just">
              <a:defRPr sz="2400">
                <a:solidFill>
                  <a:srgbClr val="FFFFFF"/>
                </a:solidFill>
                <a:latin typeface="Times New Roman"/>
                <a:ea typeface="Times New Roman"/>
                <a:cs typeface="Times New Roman"/>
                <a:sym typeface="Times New Roman"/>
              </a:defRPr>
            </a:pPr>
            <a:r>
              <a:t>1 тип - бронх закінчується сліпо (по типу аплазії);</a:t>
            </a:r>
          </a:p>
          <a:p>
            <a:pPr algn="just">
              <a:defRPr sz="2400">
                <a:solidFill>
                  <a:srgbClr val="FFFFFF"/>
                </a:solidFill>
                <a:latin typeface="Times New Roman"/>
                <a:ea typeface="Times New Roman"/>
                <a:cs typeface="Times New Roman"/>
                <a:sym typeface="Times New Roman"/>
              </a:defRPr>
            </a:pPr>
            <a:r>
              <a:t>2 тип - сегментарний бронх розділяється на сегментарні</a:t>
            </a:r>
          </a:p>
        </p:txBody>
      </p:sp>
      <p:pic>
        <p:nvPicPr>
          <p:cNvPr id="671" name="Picture 2" descr="Picture 2"/>
          <p:cNvPicPr>
            <a:picLocks noChangeAspect="1"/>
          </p:cNvPicPr>
          <p:nvPr/>
        </p:nvPicPr>
        <p:blipFill>
          <a:blip r:embed="rId2" cstate="print"/>
          <a:stretch>
            <a:fillRect/>
          </a:stretch>
        </p:blipFill>
        <p:spPr>
          <a:xfrm>
            <a:off x="2411759" y="3501008"/>
            <a:ext cx="3013696" cy="2271406"/>
          </a:xfrm>
          <a:prstGeom prst="rect">
            <a:avLst/>
          </a:prstGeom>
          <a:ln w="12700">
            <a:miter lim="400000"/>
          </a:ln>
        </p:spPr>
      </p:pic>
      <p:sp>
        <p:nvSpPr>
          <p:cNvPr id="672" name="Прямоугольник 5"/>
          <p:cNvSpPr txBox="1"/>
          <p:nvPr/>
        </p:nvSpPr>
        <p:spPr>
          <a:xfrm>
            <a:off x="2457480" y="5877271"/>
            <a:ext cx="1276712" cy="615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a:solidFill>
                  <a:srgbClr val="FFFFFF"/>
                </a:solidFill>
                <a:latin typeface="Times New Roman"/>
                <a:ea typeface="Times New Roman"/>
                <a:cs typeface="Times New Roman"/>
                <a:sym typeface="Times New Roman"/>
              </a:defRPr>
            </a:lvl1pPr>
          </a:lstStyle>
          <a:p>
            <a:r>
              <a:t>Короткий тип</a:t>
            </a:r>
          </a:p>
        </p:txBody>
      </p:sp>
      <p:sp>
        <p:nvSpPr>
          <p:cNvPr id="673" name="Прямоугольник 6"/>
          <p:cNvSpPr txBox="1"/>
          <p:nvPr/>
        </p:nvSpPr>
        <p:spPr>
          <a:xfrm>
            <a:off x="4286420" y="5805264"/>
            <a:ext cx="872994"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a:solidFill>
                  <a:srgbClr val="FFFFFF"/>
                </a:solidFill>
                <a:latin typeface="Times New Roman"/>
                <a:ea typeface="Times New Roman"/>
                <a:cs typeface="Times New Roman"/>
                <a:sym typeface="Times New Roman"/>
              </a:defRPr>
            </a:pPr>
            <a:r>
              <a:rPr lang="uk-UA" dirty="0"/>
              <a:t>Довгий </a:t>
            </a:r>
          </a:p>
          <a:p>
            <a:pPr algn="ctr">
              <a:defRPr>
                <a:solidFill>
                  <a:srgbClr val="FFFFFF"/>
                </a:solidFill>
                <a:latin typeface="Times New Roman"/>
                <a:ea typeface="Times New Roman"/>
                <a:cs typeface="Times New Roman"/>
                <a:sym typeface="Times New Roman"/>
              </a:defRPr>
            </a:pPr>
            <a:r>
              <a:rPr lang="uk-UA" dirty="0"/>
              <a:t> тип</a:t>
            </a:r>
          </a:p>
        </p:txBody>
      </p:sp>
    </p:spTree>
  </p:cSld>
  <p:clrMapOvr>
    <a:masterClrMapping/>
  </p:clrMapOvr>
  <p:transition spd="med"/>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Прямоугольник 1"/>
          <p:cNvSpPr txBox="1"/>
          <p:nvPr/>
        </p:nvSpPr>
        <p:spPr>
          <a:xfrm>
            <a:off x="297239" y="260647"/>
            <a:ext cx="8405505" cy="2135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Аномалія зустрічається в 0,3% випадків, частіше у чоловіків.</a:t>
            </a:r>
          </a:p>
          <a:p>
            <a:pPr>
              <a:defRPr sz="2400">
                <a:solidFill>
                  <a:srgbClr val="FFFFFF"/>
                </a:solidFill>
                <a:latin typeface="Times New Roman"/>
                <a:ea typeface="Times New Roman"/>
                <a:cs typeface="Times New Roman"/>
                <a:sym typeface="Times New Roman"/>
              </a:defRPr>
            </a:pPr>
            <a:r>
              <a:t>У 50% випадків серцевий бронх короткий і закінчується сліпо. Протікає безсимптомно. У деяких пацієнтів за рахунок порушення дренажу виникають рецидивуючі запальні процеси.</a:t>
            </a:r>
          </a:p>
          <a:p>
            <a:pPr>
              <a:defRPr sz="2400">
                <a:solidFill>
                  <a:srgbClr val="FFFFFF"/>
                </a:solidFill>
                <a:latin typeface="Times New Roman"/>
                <a:ea typeface="Times New Roman"/>
                <a:cs typeface="Times New Roman"/>
                <a:sym typeface="Times New Roman"/>
              </a:defRPr>
            </a:pPr>
            <a:r>
              <a:t>Серцевий бронх практично завжди є знахідкою при КТ ОГК.</a:t>
            </a:r>
          </a:p>
          <a:p>
            <a:pPr>
              <a:defRPr sz="2400">
                <a:solidFill>
                  <a:srgbClr val="FFFFFF"/>
                </a:solidFill>
                <a:latin typeface="Times New Roman"/>
                <a:ea typeface="Times New Roman"/>
                <a:cs typeface="Times New Roman"/>
                <a:sym typeface="Times New Roman"/>
              </a:defRPr>
            </a:pPr>
            <a:r>
              <a:t>Диф.діагностика проводять з бронхіальним дивертикулом.</a:t>
            </a:r>
          </a:p>
        </p:txBody>
      </p:sp>
    </p:spTree>
  </p:cSld>
  <p:clrMapOvr>
    <a:masterClrMapping/>
  </p:clrMapOvr>
  <p:transition spd="med"/>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 name="Прямоугольник 2"/>
          <p:cNvSpPr txBox="1"/>
          <p:nvPr/>
        </p:nvSpPr>
        <p:spPr>
          <a:xfrm>
            <a:off x="513263" y="5157192"/>
            <a:ext cx="7469401" cy="1415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Серцевий бронх:</a:t>
            </a:r>
          </a:p>
          <a:p>
            <a:pPr>
              <a:defRPr>
                <a:solidFill>
                  <a:srgbClr val="FFFFFF"/>
                </a:solidFill>
                <a:latin typeface="Times New Roman"/>
                <a:ea typeface="Times New Roman"/>
                <a:cs typeface="Times New Roman"/>
                <a:sym typeface="Times New Roman"/>
              </a:defRPr>
            </a:pPr>
            <a:r>
              <a:t>а - МДКТ ОГК аксіальний зріз;</a:t>
            </a:r>
          </a:p>
          <a:p>
            <a:pPr>
              <a:defRPr>
                <a:solidFill>
                  <a:srgbClr val="FFFFFF"/>
                </a:solidFill>
                <a:latin typeface="Times New Roman"/>
                <a:ea typeface="Times New Roman"/>
                <a:cs typeface="Times New Roman"/>
                <a:sym typeface="Times New Roman"/>
              </a:defRPr>
            </a:pPr>
            <a:r>
              <a:t>б - МДКТ фронтальний зріз;</a:t>
            </a:r>
          </a:p>
          <a:p>
            <a:pPr>
              <a:defRPr>
                <a:solidFill>
                  <a:srgbClr val="FFFFFF"/>
                </a:solidFill>
                <a:latin typeface="Times New Roman"/>
                <a:ea typeface="Times New Roman"/>
                <a:cs typeface="Times New Roman"/>
                <a:sym typeface="Times New Roman"/>
              </a:defRPr>
            </a:pPr>
            <a:r>
              <a:t>в - віртуальна КТ-бронхоскопія;</a:t>
            </a:r>
          </a:p>
          <a:p>
            <a:pPr>
              <a:defRPr>
                <a:solidFill>
                  <a:srgbClr val="FFFFFF"/>
                </a:solidFill>
                <a:latin typeface="Times New Roman"/>
                <a:ea typeface="Times New Roman"/>
                <a:cs typeface="Times New Roman"/>
                <a:sym typeface="Times New Roman"/>
              </a:defRPr>
            </a:pPr>
            <a:r>
              <a:t>г - схематичне зображення</a:t>
            </a:r>
          </a:p>
        </p:txBody>
      </p:sp>
      <p:sp>
        <p:nvSpPr>
          <p:cNvPr id="679" name="Прямоугольник 3"/>
          <p:cNvSpPr txBox="1"/>
          <p:nvPr/>
        </p:nvSpPr>
        <p:spPr>
          <a:xfrm>
            <a:off x="5811230" y="6488667"/>
            <a:ext cx="3253754"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a:solidFill>
                  <a:srgbClr val="FFFFFF"/>
                </a:solidFill>
                <a:latin typeface="Times New Roman"/>
                <a:ea typeface="Times New Roman"/>
                <a:cs typeface="Times New Roman"/>
                <a:sym typeface="Times New Roman"/>
              </a:defRPr>
            </a:pPr>
            <a:r>
              <a:t> (Referens: Іnt</a:t>
            </a:r>
            <a:r>
              <a:rPr i="1"/>
              <a:t>.</a:t>
            </a:r>
            <a:r>
              <a:t>J</a:t>
            </a:r>
            <a:r>
              <a:rPr i="1"/>
              <a:t>.</a:t>
            </a:r>
            <a:r>
              <a:t> МоrрhоІ., 2013).</a:t>
            </a:r>
          </a:p>
        </p:txBody>
      </p:sp>
      <p:pic>
        <p:nvPicPr>
          <p:cNvPr id="3074" name="Picture 2"/>
          <p:cNvPicPr>
            <a:picLocks noChangeAspect="1" noChangeArrowheads="1"/>
          </p:cNvPicPr>
          <p:nvPr/>
        </p:nvPicPr>
        <p:blipFill>
          <a:blip r:embed="rId2" cstate="print"/>
          <a:srcRect/>
          <a:stretch>
            <a:fillRect/>
          </a:stretch>
        </p:blipFill>
        <p:spPr bwMode="auto">
          <a:xfrm>
            <a:off x="0" y="0"/>
            <a:ext cx="3038475" cy="25146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3131840" y="0"/>
            <a:ext cx="2476500" cy="2564904"/>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0" y="2564904"/>
            <a:ext cx="2987824" cy="2448272"/>
          </a:xfrm>
          <a:prstGeom prst="rect">
            <a:avLst/>
          </a:prstGeom>
          <a:noFill/>
          <a:ln w="9525">
            <a:noFill/>
            <a:miter lim="800000"/>
            <a:headEnd/>
            <a:tailEnd/>
          </a:ln>
        </p:spPr>
      </p:pic>
      <p:pic>
        <p:nvPicPr>
          <p:cNvPr id="3077" name="Picture 5"/>
          <p:cNvPicPr>
            <a:picLocks noChangeAspect="1" noChangeArrowheads="1"/>
          </p:cNvPicPr>
          <p:nvPr/>
        </p:nvPicPr>
        <p:blipFill>
          <a:blip r:embed="rId5" cstate="print"/>
          <a:srcRect/>
          <a:stretch>
            <a:fillRect/>
          </a:stretch>
        </p:blipFill>
        <p:spPr bwMode="auto">
          <a:xfrm>
            <a:off x="3131840" y="2636912"/>
            <a:ext cx="2562782" cy="2304256"/>
          </a:xfrm>
          <a:prstGeom prst="rect">
            <a:avLst/>
          </a:prstGeom>
          <a:noFill/>
          <a:ln w="9525">
            <a:noFill/>
            <a:miter lim="800000"/>
            <a:headEnd/>
            <a:tailEnd/>
          </a:ln>
        </p:spPr>
      </p:pic>
    </p:spTree>
  </p:cSld>
  <p:clrMapOvr>
    <a:masterClrMapping/>
  </p:clrMapOvr>
  <p:transition spd="med"/>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 name="Заголовок 1"/>
          <p:cNvSpPr txBox="1">
            <a:spLocks noGrp="1"/>
          </p:cNvSpPr>
          <p:nvPr>
            <p:ph type="title"/>
          </p:nvPr>
        </p:nvSpPr>
        <p:spPr>
          <a:prstGeom prst="rect">
            <a:avLst/>
          </a:prstGeom>
        </p:spPr>
        <p:txBody>
          <a:bodyPr/>
          <a:lstStyle>
            <a:lvl1pPr>
              <a:defRPr>
                <a:solidFill>
                  <a:srgbClr val="FFFF00"/>
                </a:solidFill>
                <a:latin typeface="Times New Roman"/>
                <a:ea typeface="Times New Roman"/>
                <a:cs typeface="Times New Roman"/>
                <a:sym typeface="Times New Roman"/>
              </a:defRPr>
            </a:lvl1pPr>
          </a:lstStyle>
          <a:p>
            <a:r>
              <a:t>Додаткова легеня  (частка)</a:t>
            </a:r>
          </a:p>
        </p:txBody>
      </p:sp>
      <p:sp>
        <p:nvSpPr>
          <p:cNvPr id="682" name="Прямоугольник 2"/>
          <p:cNvSpPr txBox="1"/>
          <p:nvPr/>
        </p:nvSpPr>
        <p:spPr>
          <a:xfrm>
            <a:off x="441255" y="1268759"/>
            <a:ext cx="8261489" cy="3850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b="1">
                <a:solidFill>
                  <a:srgbClr val="FFFFFF"/>
                </a:solidFill>
                <a:latin typeface="Times New Roman"/>
                <a:ea typeface="Times New Roman"/>
                <a:cs typeface="Times New Roman"/>
                <a:sym typeface="Times New Roman"/>
              </a:defRPr>
            </a:pPr>
            <a:r>
              <a:t>Додаткова легеня - </a:t>
            </a:r>
            <a:r>
              <a:rPr b="0"/>
              <a:t>це дуже рідкісна вада розвитку дихальної системи, при якій поряд з двома звичайними легенями присутня невелике третє. Має власне кровопостачання і в більшості випадків здатне до здійснення газообміну. У ранньому дитячому віці аномалія зазвичай ніяк не проявляється, пізніше в додатковому органі нерідко виникають рецидивуючі гнійно-запальні процеси. Патологія виявляється за допомогою бронхоскопії і променевих методів діагностики захворювань органів дихання (рентгенографії, КТ). При наявності патологічних змін додаткова легеня видаляється хірургічним шляхом.</a:t>
            </a:r>
          </a:p>
        </p:txBody>
      </p:sp>
    </p:spTree>
  </p:cSld>
  <p:clrMapOvr>
    <a:masterClrMapping/>
  </p:clrMapOvr>
  <p:transition spd="med"/>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 name="Заголовок 1"/>
          <p:cNvSpPr txBox="1">
            <a:spLocks noGrp="1"/>
          </p:cNvSpPr>
          <p:nvPr>
            <p:ph type="title"/>
          </p:nvPr>
        </p:nvSpPr>
        <p:spPr>
          <a:xfrm>
            <a:off x="467543" y="0"/>
            <a:ext cx="8229601" cy="1143000"/>
          </a:xfrm>
          <a:prstGeom prst="rect">
            <a:avLst/>
          </a:prstGeom>
        </p:spPr>
        <p:txBody>
          <a:bodyPr/>
          <a:lstStyle>
            <a:lvl1pPr>
              <a:defRPr sz="3200">
                <a:solidFill>
                  <a:srgbClr val="FFFF00"/>
                </a:solidFill>
                <a:latin typeface="Times New Roman"/>
                <a:ea typeface="Times New Roman"/>
                <a:cs typeface="Times New Roman"/>
                <a:sym typeface="Times New Roman"/>
              </a:defRPr>
            </a:lvl1pPr>
          </a:lstStyle>
          <a:p>
            <a:r>
              <a:t>Додаткова легеня (частка) зі звичайним кровопостачанням</a:t>
            </a:r>
          </a:p>
        </p:txBody>
      </p:sp>
      <p:sp>
        <p:nvSpPr>
          <p:cNvPr id="685" name="Прямоугольник 2"/>
          <p:cNvSpPr txBox="1"/>
          <p:nvPr/>
        </p:nvSpPr>
        <p:spPr>
          <a:xfrm>
            <a:off x="369248" y="1268759"/>
            <a:ext cx="8477513" cy="5632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Відноситься до пороків, пов'язаними з наявністю додаткових </a:t>
            </a:r>
            <a:r>
              <a:rPr lang="uk-UA" dirty="0" err="1"/>
              <a:t>дізембріональних</a:t>
            </a:r>
            <a:r>
              <a:rPr lang="uk-UA" dirty="0"/>
              <a:t> формувань. Дуже рідкісна аномалія розвитку, при якій поряд з нормально сформованими легкими в ембріональному періоді «відбрунькувалися» невеликих розмірів додаткове легке. Вона повторює структуру нормального легкого з бронхом від трахеї, має міжчасткові щілини і самостійну плевру. Судини пов'язані з малим колом кровообігу.</a:t>
            </a:r>
          </a:p>
          <a:p>
            <a:pPr algn="just">
              <a:defRPr sz="2400">
                <a:solidFill>
                  <a:srgbClr val="FFFFFF"/>
                </a:solidFill>
                <a:latin typeface="Times New Roman"/>
                <a:ea typeface="Times New Roman"/>
                <a:cs typeface="Times New Roman"/>
                <a:sym typeface="Times New Roman"/>
              </a:defRPr>
            </a:pPr>
            <a:r>
              <a:rPr lang="uk-UA" dirty="0"/>
              <a:t>Цю аномалію не потрібно плутати з додатковою часткою правої легені, відокремлену непарної веною.</a:t>
            </a:r>
          </a:p>
          <a:p>
            <a:pPr algn="just">
              <a:defRPr sz="2400">
                <a:solidFill>
                  <a:srgbClr val="FFFFFF"/>
                </a:solidFill>
                <a:latin typeface="Times New Roman"/>
                <a:ea typeface="Times New Roman"/>
                <a:cs typeface="Times New Roman"/>
                <a:sym typeface="Times New Roman"/>
              </a:defRPr>
            </a:pPr>
            <a:r>
              <a:rPr lang="uk-UA" dirty="0"/>
              <a:t>Або аберантна ділянка легеневої тканини не розділена на частки і повітря до неї потрапляє через бронхи, які відходять від головних або часткових бронхів, то її називають додатковою часткою легкого. Цей варіант зустрічається частіше.</a:t>
            </a:r>
          </a:p>
        </p:txBody>
      </p:sp>
    </p:spTree>
  </p:cSld>
  <p:clrMapOvr>
    <a:masterClrMapping/>
  </p:clrMapOvr>
  <p:transition spd="med"/>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 name="Прямоугольник 1"/>
          <p:cNvSpPr txBox="1"/>
          <p:nvPr/>
        </p:nvSpPr>
        <p:spPr>
          <a:xfrm>
            <a:off x="441255" y="692695"/>
            <a:ext cx="8477513"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rPr lang="uk-UA" dirty="0"/>
              <a:t>Класифікація додаткової легені:</a:t>
            </a:r>
          </a:p>
          <a:p>
            <a:pPr>
              <a:defRPr sz="2400">
                <a:solidFill>
                  <a:srgbClr val="FFFFFF"/>
                </a:solidFill>
                <a:latin typeface="Times New Roman"/>
                <a:ea typeface="Times New Roman"/>
                <a:cs typeface="Times New Roman"/>
                <a:sym typeface="Times New Roman"/>
              </a:defRPr>
            </a:pPr>
            <a:r>
              <a:rPr lang="uk-UA" dirty="0"/>
              <a:t>Розташування додаткової легеневої формації може бути: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a:t>
            </a:r>
            <a:r>
              <a:rPr lang="uk-UA" dirty="0" err="1"/>
              <a:t>трахеальним</a:t>
            </a:r>
            <a:r>
              <a:rPr lang="uk-UA" dirty="0"/>
              <a:t>,</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a:t>
            </a:r>
            <a:r>
              <a:rPr lang="uk-UA" dirty="0" err="1"/>
              <a:t>інтраторакальним</a:t>
            </a:r>
            <a:r>
              <a:rPr lang="uk-UA" dirty="0"/>
              <a:t> </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a:t>
            </a:r>
            <a:r>
              <a:rPr lang="uk-UA" dirty="0" err="1"/>
              <a:t>інтраабдомінальним</a:t>
            </a:r>
            <a:r>
              <a:rPr lang="uk-UA" dirty="0"/>
              <a:t>.</a:t>
            </a:r>
          </a:p>
          <a:p>
            <a:pPr>
              <a:defRPr sz="2400">
                <a:solidFill>
                  <a:srgbClr val="FFFFFF"/>
                </a:solidFill>
                <a:latin typeface="Times New Roman"/>
                <a:ea typeface="Times New Roman"/>
                <a:cs typeface="Times New Roman"/>
                <a:sym typeface="Times New Roman"/>
              </a:defRPr>
            </a:pPr>
            <a:r>
              <a:rPr lang="uk-UA" dirty="0"/>
              <a:t>В англомовних джерелах дана аномалія класифікується за зв'язки легеневої аберації з основними дихальними шляхами.</a:t>
            </a:r>
          </a:p>
          <a:p>
            <a:pPr>
              <a:defRPr sz="2400">
                <a:solidFill>
                  <a:srgbClr val="FFFFFF"/>
                </a:solidFill>
                <a:latin typeface="Times New Roman"/>
                <a:ea typeface="Times New Roman"/>
                <a:cs typeface="Times New Roman"/>
                <a:sym typeface="Times New Roman"/>
              </a:defRPr>
            </a:pPr>
            <a:r>
              <a:rPr lang="uk-UA" dirty="0"/>
              <a:t>виділяють:</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над комплектні легені з бронхами, відгалужується від </a:t>
            </a:r>
            <a:r>
              <a:rPr lang="uk-UA" dirty="0" err="1"/>
              <a:t>трахеобронхіального</a:t>
            </a:r>
            <a:r>
              <a:rPr lang="uk-UA" dirty="0"/>
              <a:t> дерева;</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з повітроносних шляхами, що з'єднують орган з верхніми відділами шлунково-кишкового тракту;</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секвестрацію альвеолярної тканини.</a:t>
            </a:r>
          </a:p>
        </p:txBody>
      </p:sp>
    </p:spTree>
  </p:cSld>
  <p:clrMapOvr>
    <a:masterClrMapping/>
  </p:clrMapOvr>
  <p:transition spd="med"/>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 name="Прямоугольник 1"/>
          <p:cNvSpPr txBox="1"/>
          <p:nvPr/>
        </p:nvSpPr>
        <p:spPr>
          <a:xfrm>
            <a:off x="369247" y="332657"/>
            <a:ext cx="8261489" cy="3785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У російськомовній літературі додаткова легеня в залежності від особливостей кровопостачання поділяють на 2 групи:</a:t>
            </a:r>
          </a:p>
          <a:p>
            <a:pPr marL="360363" indent="-360363">
              <a:buFont typeface="Wingdings" pitchFamily="2" charset="2"/>
              <a:buChar char="Ø"/>
              <a:defRPr sz="2400">
                <a:solidFill>
                  <a:srgbClr val="FFFFFF"/>
                </a:solidFill>
                <a:latin typeface="Times New Roman"/>
                <a:ea typeface="Times New Roman"/>
                <a:cs typeface="Times New Roman"/>
                <a:sym typeface="Times New Roman"/>
              </a:defRPr>
            </a:pPr>
            <a:r>
              <a:rPr lang="uk-UA" b="1" i="1" dirty="0">
                <a:solidFill>
                  <a:srgbClr val="002060"/>
                </a:solidFill>
              </a:rPr>
              <a:t>З звичайним типом кровопостачання</a:t>
            </a:r>
            <a:r>
              <a:rPr lang="uk-UA" b="1" i="1" dirty="0"/>
              <a:t>.</a:t>
            </a:r>
            <a:r>
              <a:rPr lang="uk-UA" dirty="0"/>
              <a:t> Надкомплектний орган розташовується в грудній (частіше правої плевральної) порожнини, вентилюється відгалужується від трахеї бронхів, має свою власну мережу легеневих судин, що відносяться до малого кола кровообігу.</a:t>
            </a:r>
          </a:p>
          <a:p>
            <a:pPr marL="360363" indent="-360363">
              <a:buFont typeface="Wingdings" pitchFamily="2" charset="2"/>
              <a:buChar char="Ø"/>
              <a:defRPr sz="2400">
                <a:solidFill>
                  <a:srgbClr val="FFFFFF"/>
                </a:solidFill>
                <a:latin typeface="Times New Roman"/>
                <a:ea typeface="Times New Roman"/>
                <a:cs typeface="Times New Roman"/>
                <a:sym typeface="Times New Roman"/>
              </a:defRPr>
            </a:pPr>
            <a:r>
              <a:rPr lang="uk-UA" b="1" i="1" dirty="0">
                <a:solidFill>
                  <a:srgbClr val="002060"/>
                </a:solidFill>
              </a:rPr>
              <a:t>З аномальним типом кровопостачання</a:t>
            </a:r>
            <a:r>
              <a:rPr lang="uk-UA" b="1" i="1" dirty="0"/>
              <a:t>. </a:t>
            </a:r>
            <a:r>
              <a:rPr lang="uk-UA" dirty="0"/>
              <a:t>Локалізація легені зазвичай атипова. Орган не аерується, кров'ю артеріями великого кола.</a:t>
            </a:r>
          </a:p>
        </p:txBody>
      </p:sp>
    </p:spTree>
  </p:cSld>
  <p:clrMapOvr>
    <a:masterClrMapping/>
  </p:clrMapOvr>
  <p:transition spd="med"/>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Прямоугольник 1"/>
          <p:cNvSpPr txBox="1"/>
          <p:nvPr/>
        </p:nvSpPr>
        <p:spPr>
          <a:xfrm>
            <a:off x="513263" y="-1"/>
            <a:ext cx="8189481" cy="5907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t>Симптоми додаткової легені</a:t>
            </a:r>
          </a:p>
          <a:p>
            <a:pPr algn="just">
              <a:defRPr sz="2400">
                <a:solidFill>
                  <a:srgbClr val="FFFFFF"/>
                </a:solidFill>
                <a:latin typeface="Times New Roman"/>
                <a:ea typeface="Times New Roman"/>
                <a:cs typeface="Times New Roman"/>
                <a:sym typeface="Times New Roman"/>
              </a:defRPr>
            </a:pPr>
            <a:r>
              <a:t>Аномалія може довго залишатися безсимптомно. Але зазвичай ознаки запального процесу в секвестрації, третьому легкому або додаткової частці з'являються вже в ранньому дитинстві. При вентиляції освіти трахеальним бронхом можуть виникати симптоми бронхіальної обструкції. Дитину турбує нападоподібний кашель, дихання частішає, стає стридорозне. У немовлят під час нападу синіє носогубний трикутник.</a:t>
            </a:r>
          </a:p>
          <a:p>
            <a:pPr algn="just">
              <a:defRPr sz="2400">
                <a:solidFill>
                  <a:srgbClr val="FFFFFF"/>
                </a:solidFill>
                <a:latin typeface="Times New Roman"/>
                <a:ea typeface="Times New Roman"/>
                <a:cs typeface="Times New Roman"/>
                <a:sym typeface="Times New Roman"/>
              </a:defRPr>
            </a:pPr>
            <a:r>
              <a:t>Запальні процеси в аномальному органі супроводжуються підвищенням температури тіла до фебрильних і гіпертермічних значень, кашлем з гнійної жовто-зеленої мокротою, задишкою. Спостерігається помірний ціаноз шкіри. Виражені ознаки інтоксикації. Апетит у хворого знижується, присутній слабкість, пітливість. Без хірургічного втручання пневмонії і нагноїтельниє процеси (абсцес легені) набувають затяжного перебігу, часто рецидивують.</a:t>
            </a:r>
          </a:p>
        </p:txBody>
      </p:sp>
    </p:spTree>
  </p:cSld>
  <p:clrMapOvr>
    <a:masterClrMapping/>
  </p:clrMapOvr>
  <p:transition spd="med"/>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 name="Прямоугольник 1"/>
          <p:cNvSpPr txBox="1"/>
          <p:nvPr/>
        </p:nvSpPr>
        <p:spPr>
          <a:xfrm>
            <a:off x="585271" y="612845"/>
            <a:ext cx="8117473" cy="28216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a:solidFill>
                  <a:srgbClr val="FFFFFF"/>
                </a:solidFill>
                <a:latin typeface="Times New Roman"/>
                <a:ea typeface="Times New Roman"/>
                <a:cs typeface="Times New Roman"/>
                <a:sym typeface="Times New Roman"/>
              </a:defRPr>
            </a:pPr>
            <a:r>
              <a:t>Ускладнення додатковї легені:</a:t>
            </a:r>
          </a:p>
          <a:p>
            <a:pPr marL="240631" indent="-240631">
              <a:buSzPct val="100000"/>
              <a:buChar char="•"/>
              <a:defRPr sz="2400">
                <a:solidFill>
                  <a:srgbClr val="FFFFFF"/>
                </a:solidFill>
                <a:latin typeface="Times New Roman"/>
                <a:ea typeface="Times New Roman"/>
                <a:cs typeface="Times New Roman"/>
                <a:sym typeface="Times New Roman"/>
              </a:defRPr>
            </a:pPr>
            <a:r>
              <a:t>  рецидивні пневмонії</a:t>
            </a:r>
          </a:p>
          <a:p>
            <a:pPr marL="240631" indent="-240631">
              <a:buSzPct val="100000"/>
              <a:buChar char="•"/>
              <a:defRPr sz="2400">
                <a:solidFill>
                  <a:srgbClr val="FFFFFF"/>
                </a:solidFill>
                <a:latin typeface="Times New Roman"/>
                <a:ea typeface="Times New Roman"/>
                <a:cs typeface="Times New Roman"/>
                <a:sym typeface="Times New Roman"/>
              </a:defRPr>
            </a:pPr>
            <a:r>
              <a:t>  абсцеси, які можуть ускладнитися легеневою кровотечею, емпієма плеври</a:t>
            </a:r>
          </a:p>
          <a:p>
            <a:pPr marL="240631" indent="-240631">
              <a:buSzPct val="100000"/>
              <a:buChar char="•"/>
              <a:defRPr sz="2400">
                <a:solidFill>
                  <a:srgbClr val="FFFFFF"/>
                </a:solidFill>
                <a:latin typeface="Times New Roman"/>
                <a:ea typeface="Times New Roman"/>
                <a:cs typeface="Times New Roman"/>
                <a:sym typeface="Times New Roman"/>
              </a:defRPr>
            </a:pPr>
            <a:r>
              <a:t>  хронічна дихальна недостатність,</a:t>
            </a:r>
          </a:p>
          <a:p>
            <a:pPr marL="240631" indent="-240631">
              <a:buSzPct val="100000"/>
              <a:buChar char="•"/>
              <a:defRPr sz="2400">
                <a:solidFill>
                  <a:srgbClr val="FFFFFF"/>
                </a:solidFill>
                <a:latin typeface="Times New Roman"/>
                <a:ea typeface="Times New Roman"/>
                <a:cs typeface="Times New Roman"/>
                <a:sym typeface="Times New Roman"/>
              </a:defRPr>
            </a:pPr>
            <a:r>
              <a:t>  амілоїдоз </a:t>
            </a:r>
          </a:p>
          <a:p>
            <a:pPr marL="240631" indent="-240631">
              <a:buSzPct val="100000"/>
              <a:buChar char="•"/>
              <a:defRPr sz="2400">
                <a:solidFill>
                  <a:srgbClr val="FFFFFF"/>
                </a:solidFill>
                <a:latin typeface="Times New Roman"/>
                <a:ea typeface="Times New Roman"/>
                <a:cs typeface="Times New Roman"/>
                <a:sym typeface="Times New Roman"/>
              </a:defRPr>
            </a:pPr>
            <a:r>
              <a:t>  рідше в аномальній ділянці легеневої тканини розвивається туберкулез або новоутворення.</a:t>
            </a:r>
          </a:p>
        </p:txBody>
      </p:sp>
    </p:spTree>
  </p:cSld>
  <p:clrMapOvr>
    <a:masterClrMapping/>
  </p:clrMapOvr>
  <p:transition spd="med"/>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Заголовок 1"/>
          <p:cNvSpPr txBox="1">
            <a:spLocks noGrp="1"/>
          </p:cNvSpPr>
          <p:nvPr>
            <p:ph type="title"/>
          </p:nvPr>
        </p:nvSpPr>
        <p:spPr>
          <a:prstGeom prst="rect">
            <a:avLst/>
          </a:prstGeom>
        </p:spPr>
        <p:txBody>
          <a:bodyPr/>
          <a:lstStyle>
            <a:lvl1pPr>
              <a:defRPr>
                <a:solidFill>
                  <a:srgbClr val="FFFF00"/>
                </a:solidFill>
                <a:latin typeface="Times New Roman"/>
                <a:ea typeface="Times New Roman"/>
                <a:cs typeface="Times New Roman"/>
                <a:sym typeface="Times New Roman"/>
              </a:defRPr>
            </a:lvl1pPr>
          </a:lstStyle>
          <a:p>
            <a:r>
              <a:t>Легенева секвестрація</a:t>
            </a:r>
          </a:p>
        </p:txBody>
      </p:sp>
      <p:sp>
        <p:nvSpPr>
          <p:cNvPr id="696" name="Прямоугольник 2"/>
          <p:cNvSpPr txBox="1"/>
          <p:nvPr/>
        </p:nvSpPr>
        <p:spPr>
          <a:xfrm>
            <a:off x="225231" y="1268759"/>
            <a:ext cx="8693537" cy="4154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dirty="0" err="1"/>
              <a:t>Секвестрація</a:t>
            </a:r>
            <a:r>
              <a:rPr dirty="0"/>
              <a:t> </a:t>
            </a:r>
            <a:r>
              <a:rPr lang="uk-UA" dirty="0"/>
              <a:t>легені являє собою аномалію розвитку, що характеризується тим, що частина легеневої тканини, зазвичай аномально розвинена і представляє собою кісту або групу кіст, виявляється відокремленою від нормальних анатомо-фізіологічних зв'язків (бронхи, легеневі артерії). Має ізольовану бронхіальну систему і харчується за рахунок аномальної легеневої артерії, яка відходить від аорти або її гілок.</a:t>
            </a:r>
          </a:p>
          <a:p>
            <a:pPr indent="360363" algn="just">
              <a:defRPr sz="2400">
                <a:solidFill>
                  <a:srgbClr val="FFFFFF"/>
                </a:solidFill>
                <a:latin typeface="Times New Roman"/>
                <a:ea typeface="Times New Roman"/>
                <a:cs typeface="Times New Roman"/>
                <a:sym typeface="Times New Roman"/>
              </a:defRPr>
            </a:pPr>
            <a:r>
              <a:rPr lang="uk-UA" dirty="0"/>
              <a:t>У літературі її описують як вроджену </a:t>
            </a:r>
            <a:r>
              <a:rPr lang="uk-UA" dirty="0" err="1"/>
              <a:t>бронхопульмональну</a:t>
            </a:r>
            <a:r>
              <a:rPr lang="uk-UA" dirty="0"/>
              <a:t> кісту з аномальними судинами, кісту бронха, </a:t>
            </a:r>
            <a:r>
              <a:rPr lang="uk-UA" dirty="0" err="1"/>
              <a:t>бронхопульмональну</a:t>
            </a:r>
            <a:r>
              <a:rPr lang="uk-UA" dirty="0"/>
              <a:t> дисоціацію, </a:t>
            </a:r>
            <a:r>
              <a:rPr lang="uk-UA" dirty="0" err="1"/>
              <a:t>екстралобарну</a:t>
            </a:r>
            <a:r>
              <a:rPr lang="uk-UA" dirty="0"/>
              <a:t> додаткову легеню і інші. Найчастіше локалізується в S10, S7, S6</a:t>
            </a:r>
          </a:p>
        </p:txBody>
      </p:sp>
    </p:spTree>
  </p:cSld>
  <p:clrMapOvr>
    <a:masterClrMapping/>
  </p:clrMapOvr>
  <p:transition spd="med"/>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Прямоугольник 1"/>
          <p:cNvSpPr txBox="1"/>
          <p:nvPr/>
        </p:nvSpPr>
        <p:spPr>
          <a:xfrm>
            <a:off x="297239" y="404663"/>
            <a:ext cx="8549521" cy="23083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pPr algn="just"/>
            <a:r>
              <a:rPr lang="uk-UA" dirty="0" err="1"/>
              <a:t>Тератогенніий</a:t>
            </a:r>
            <a:r>
              <a:rPr lang="uk-UA" dirty="0"/>
              <a:t> період секвестрації легені відноситься до ранньої ембріональної фази (18-40 день внутрішньоутробного розвитку). На місці нормальної легеневої тканини утворюється одна кіста або кілька. Бронхи, артерії та вени секвеструвати ділянки </a:t>
            </a:r>
            <a:r>
              <a:rPr lang="uk-UA" dirty="0" err="1"/>
              <a:t>запустевают</a:t>
            </a:r>
            <a:r>
              <a:rPr lang="uk-UA" dirty="0"/>
              <a:t> і заростає. Великий, вентилюють бронх розвинений, а дрібні перетворюються в кісти.</a:t>
            </a:r>
          </a:p>
        </p:txBody>
      </p:sp>
      <p:pic>
        <p:nvPicPr>
          <p:cNvPr id="699" name="Picture 4" descr="Picture 4"/>
          <p:cNvPicPr>
            <a:picLocks noChangeAspect="1"/>
          </p:cNvPicPr>
          <p:nvPr/>
        </p:nvPicPr>
        <p:blipFill>
          <a:blip r:embed="rId2" cstate="print"/>
          <a:stretch>
            <a:fillRect/>
          </a:stretch>
        </p:blipFill>
        <p:spPr>
          <a:xfrm>
            <a:off x="683568" y="2780927"/>
            <a:ext cx="7920882" cy="3168353"/>
          </a:xfrm>
          <a:prstGeom prst="rect">
            <a:avLst/>
          </a:prstGeom>
          <a:ln w="12700">
            <a:miter lim="400000"/>
          </a:ln>
        </p:spPr>
      </p:pic>
    </p:spTree>
  </p:cSld>
  <p:clrMapOvr>
    <a:masterClrMapping/>
  </p:clrMapOvr>
  <p:transition spd="med"/>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Прямоугольник 1"/>
          <p:cNvSpPr txBox="1"/>
          <p:nvPr/>
        </p:nvSpPr>
        <p:spPr>
          <a:xfrm>
            <a:off x="801295" y="404664"/>
            <a:ext cx="7973457" cy="3850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За клінічними і рентгенологічними ознаками легеневу секвестрацію поділяють на 3 форми</a:t>
            </a:r>
          </a:p>
          <a:p>
            <a:pPr algn="just">
              <a:defRPr sz="2400">
                <a:solidFill>
                  <a:srgbClr val="FFFFFF"/>
                </a:solidFill>
                <a:latin typeface="Times New Roman"/>
                <a:ea typeface="Times New Roman"/>
                <a:cs typeface="Times New Roman"/>
                <a:sym typeface="Times New Roman"/>
              </a:defRPr>
            </a:pPr>
            <a:r>
              <a:t>(В.В. Шаповалова, Є.П. Шармазанова, Н.А. бортних, А.В. манго, 2016):</a:t>
            </a:r>
          </a:p>
          <a:p>
            <a:pPr algn="just">
              <a:defRPr sz="2400">
                <a:solidFill>
                  <a:srgbClr val="FFFFFF"/>
                </a:solidFill>
                <a:latin typeface="Times New Roman"/>
                <a:ea typeface="Times New Roman"/>
                <a:cs typeface="Times New Roman"/>
                <a:sym typeface="Times New Roman"/>
              </a:defRPr>
            </a:pPr>
            <a:endParaRPr/>
          </a:p>
          <a:p>
            <a:pPr marL="240631" indent="-240631" algn="just">
              <a:buSzPct val="100000"/>
              <a:buChar char="•"/>
              <a:defRPr sz="2400">
                <a:solidFill>
                  <a:srgbClr val="FFFFFF"/>
                </a:solidFill>
                <a:latin typeface="Times New Roman"/>
                <a:ea typeface="Times New Roman"/>
                <a:cs typeface="Times New Roman"/>
                <a:sym typeface="Times New Roman"/>
              </a:defRPr>
            </a:pPr>
            <a:r>
              <a:t>Бронхоектатична - при якій після повторних запалень і розплавлення навколишнього легеневої тканини вдруге виникає повідомлення з бронхіальним деревом;</a:t>
            </a:r>
          </a:p>
          <a:p>
            <a:pPr marL="240631" indent="-240631" algn="just">
              <a:buSzPct val="100000"/>
              <a:buChar char="•"/>
              <a:defRPr sz="2400">
                <a:solidFill>
                  <a:srgbClr val="FFFFFF"/>
                </a:solidFill>
                <a:latin typeface="Times New Roman"/>
                <a:ea typeface="Times New Roman"/>
                <a:cs typeface="Times New Roman"/>
                <a:sym typeface="Times New Roman"/>
              </a:defRPr>
            </a:pPr>
            <a:r>
              <a:t>Псевдотуморозна - характеризується бідністю симптоматики і рентгенологічно нагадує пухлину легені;</a:t>
            </a:r>
          </a:p>
          <a:p>
            <a:pPr marL="240631" indent="-240631" algn="just">
              <a:buSzPct val="100000"/>
              <a:buChar char="•"/>
              <a:defRPr sz="2400">
                <a:solidFill>
                  <a:srgbClr val="FFFFFF"/>
                </a:solidFill>
                <a:latin typeface="Times New Roman"/>
                <a:ea typeface="Times New Roman"/>
                <a:cs typeface="Times New Roman"/>
                <a:sym typeface="Times New Roman"/>
              </a:defRPr>
            </a:pPr>
            <a:r>
              <a:t>Форма нагадує абсцес або емпіему.</a:t>
            </a:r>
          </a:p>
        </p:txBody>
      </p:sp>
    </p:spTree>
  </p:cSld>
  <p:clrMapOvr>
    <a:masterClrMapping/>
  </p:clrMapOvr>
  <p:transition spd="med"/>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 name="Прямоугольник 1"/>
          <p:cNvSpPr txBox="1"/>
          <p:nvPr/>
        </p:nvSpPr>
        <p:spPr>
          <a:xfrm>
            <a:off x="369247" y="260647"/>
            <a:ext cx="8405505" cy="3850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400">
                <a:solidFill>
                  <a:srgbClr val="FFFFFF"/>
                </a:solidFill>
                <a:latin typeface="Times New Roman"/>
                <a:ea typeface="Times New Roman"/>
                <a:cs typeface="Times New Roman"/>
                <a:sym typeface="Times New Roman"/>
              </a:defRPr>
            </a:lvl1pPr>
          </a:lstStyle>
          <a:p>
            <a:r>
              <a:t>Як внутрішньо-, так і позачасткові секвестри утворюються завдяки одниму і тому же патоембріологічному механізму як рудименти дивертикулу стравоходу. Усередині секвестру може бути виявлена ​​тканина шлунка або підшлункової залози. Переважне визнання має теорія, згідно з якою пороку розвитку судини передує поява аберрантной артерії. Через цю посудину отшнуровиваются і фіксуються поодинокі або множинні зародки розвивається бронхіального дерева. Частота секвестрації легені серед хронічних неспецифічних захворювань легень (ХОЗЛ), за даними різних авторів, варіює від 0,8 до 2%.</a:t>
            </a:r>
          </a:p>
        </p:txBody>
      </p:sp>
    </p:spTree>
  </p:cSld>
  <p:clrMapOvr>
    <a:masterClrMapping/>
  </p:clrMapOvr>
  <p:transition spd="med"/>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 name="Прямоугольник 1"/>
          <p:cNvSpPr txBox="1"/>
          <p:nvPr/>
        </p:nvSpPr>
        <p:spPr>
          <a:xfrm>
            <a:off x="548759" y="-1"/>
            <a:ext cx="8549521" cy="6250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Розрізняють 2 форми легеневої секвестрації:</a:t>
            </a:r>
          </a:p>
          <a:p>
            <a:pPr>
              <a:defRPr sz="2400">
                <a:solidFill>
                  <a:srgbClr val="FFFFFF"/>
                </a:solidFill>
                <a:latin typeface="Times New Roman"/>
                <a:ea typeface="Times New Roman"/>
                <a:cs typeface="Times New Roman"/>
                <a:sym typeface="Times New Roman"/>
              </a:defRPr>
            </a:pPr>
            <a:endParaRPr/>
          </a:p>
          <a:p>
            <a:pPr marL="240631" indent="-240631">
              <a:buSzPct val="100000"/>
              <a:buChar char="•"/>
              <a:defRPr sz="2400">
                <a:solidFill>
                  <a:srgbClr val="FFFFFF"/>
                </a:solidFill>
                <a:latin typeface="Times New Roman"/>
                <a:ea typeface="Times New Roman"/>
                <a:cs typeface="Times New Roman"/>
                <a:sym typeface="Times New Roman"/>
              </a:defRPr>
            </a:pPr>
            <a:r>
              <a:t>Внутрішньолегенева (інтралобарна) секвестрація;</a:t>
            </a:r>
          </a:p>
          <a:p>
            <a:pPr marL="240631" indent="-240631">
              <a:buSzPct val="100000"/>
              <a:buChar char="•"/>
              <a:defRPr sz="2400">
                <a:solidFill>
                  <a:srgbClr val="FFFFFF"/>
                </a:solidFill>
                <a:latin typeface="Times New Roman"/>
                <a:ea typeface="Times New Roman"/>
                <a:cs typeface="Times New Roman"/>
                <a:sym typeface="Times New Roman"/>
              </a:defRPr>
            </a:pPr>
            <a:r>
              <a:t>Позалегенева (екстралобарная) секвестрація.</a:t>
            </a:r>
          </a:p>
          <a:p>
            <a:pPr>
              <a:defRPr sz="2400">
                <a:solidFill>
                  <a:srgbClr val="FFFFFF"/>
                </a:solidFill>
                <a:latin typeface="Times New Roman"/>
                <a:ea typeface="Times New Roman"/>
                <a:cs typeface="Times New Roman"/>
                <a:sym typeface="Times New Roman"/>
              </a:defRPr>
            </a:pPr>
            <a:endParaRPr/>
          </a:p>
          <a:p>
            <a:pPr>
              <a:defRPr sz="2400">
                <a:solidFill>
                  <a:srgbClr val="FFFFFF"/>
                </a:solidFill>
                <a:latin typeface="Times New Roman"/>
                <a:ea typeface="Times New Roman"/>
                <a:cs typeface="Times New Roman"/>
                <a:sym typeface="Times New Roman"/>
              </a:defRPr>
            </a:pPr>
            <a:r>
              <a:t>Внутрішньолегенева секвестрація - зміни найчастіше локалізуються в задньомедіальному відділі нижньої частки лівої (рідше правої легені), являють собою кісту або групу кіст бронхогенною типу, вистланих зсередини циліндричним або багаторядним плоским епітелієм, первинно не зв’язуються з бронхіальним деревом і заповнені слизової рідиною. До них підходить артеріальна судина, що починається найчастіше на бічній поверхні спадного відділу грудної аорти і проходить в товщі легеневої зв'язки. Венозний відтік з аномально розвиненою зони здійснюється через легеневі вени. У кісті (або кістах) рано чи пізно починається нагноєння. Не має власної плеври. Покрита загальною вісцеральною плеврою. Анатомічно становить одне ціле з легким.</a:t>
            </a:r>
          </a:p>
        </p:txBody>
      </p:sp>
    </p:spTree>
  </p:cSld>
  <p:clrMapOvr>
    <a:masterClrMapping/>
  </p:clrMapOvr>
  <p:transition spd="med"/>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Прямоугольник 1"/>
          <p:cNvSpPr txBox="1"/>
          <p:nvPr/>
        </p:nvSpPr>
        <p:spPr>
          <a:xfrm>
            <a:off x="369248" y="260648"/>
            <a:ext cx="8477513" cy="5221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При внутрішньолегеневій секвестрації артерія виходить з грудної аорти в 73% випадків, від черевної аорти або черевного стовбура - в 20% і від міжреберних артерій - в 4%.</a:t>
            </a:r>
          </a:p>
          <a:p>
            <a:pPr algn="just">
              <a:defRPr sz="2400">
                <a:solidFill>
                  <a:srgbClr val="FFFFFF"/>
                </a:solidFill>
                <a:latin typeface="Times New Roman"/>
                <a:ea typeface="Times New Roman"/>
                <a:cs typeface="Times New Roman"/>
                <a:sym typeface="Times New Roman"/>
              </a:defRPr>
            </a:pPr>
            <a:r>
              <a:t>Множинні артерії - в 16% випадків. Рідко відзначається відходження аномальних гілок від коронарних артерій і комбіноване - системне і легенева артеріальний кровопостачання. Середній діаметр живильної артерії - 6,3-6,6мм, але калібр її може досягати і 2,5 см.</a:t>
            </a:r>
          </a:p>
          <a:p>
            <a:pPr algn="just">
              <a:defRPr sz="2400">
                <a:solidFill>
                  <a:srgbClr val="FFFFFF"/>
                </a:solidFill>
                <a:latin typeface="Times New Roman"/>
                <a:ea typeface="Times New Roman"/>
                <a:cs typeface="Times New Roman"/>
                <a:sym typeface="Times New Roman"/>
              </a:defRPr>
            </a:pPr>
            <a:r>
              <a:t>При позалегеневій секвестрації в 80% випадків здійснюється від грудної аорти, при цьому судина, як правило, одна, діаметром від 0,5 до 2 см. У 15% випадків - кровопостачання від гілки селезінкової, шлункової, підключичної і міжреберної артерії. В В 20% випадків зустрічаються множинні судини, в 5% - артерія належить системі легеневої артерії або відзначається змішане - легеневе і системне кровопостачання.</a:t>
            </a:r>
          </a:p>
        </p:txBody>
      </p:sp>
    </p:spTree>
  </p:cSld>
  <p:clrMapOvr>
    <a:masterClrMapping/>
  </p:clrMapOvr>
  <p:transition spd="med"/>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 name="Прямоугольник 1"/>
          <p:cNvSpPr txBox="1"/>
          <p:nvPr/>
        </p:nvSpPr>
        <p:spPr>
          <a:xfrm>
            <a:off x="369247" y="476672"/>
            <a:ext cx="8405505" cy="4193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360362" indent="-360362" algn="just">
              <a:buSzPct val="100000"/>
              <a:buChar char="➢"/>
              <a:defRPr sz="2400">
                <a:solidFill>
                  <a:srgbClr val="FFFFFF"/>
                </a:solidFill>
                <a:latin typeface="Times New Roman"/>
                <a:ea typeface="Times New Roman"/>
                <a:cs typeface="Times New Roman"/>
                <a:sym typeface="Times New Roman"/>
              </a:defRPr>
            </a:pPr>
            <a:r>
              <a:t>Позалегенева секвестрація (додаткова легеня, або частка, з аномальним кровопостачанням, абберантна легеня) з формуванням додаткового недорозвиненого органу (кіста або група кіст) з повною ектопією частки легені, яка розміщується як в плевральній порожнині, так і поза нею.</a:t>
            </a:r>
          </a:p>
          <a:p>
            <a:pPr marL="360362" indent="-360362" algn="just">
              <a:buSzPct val="100000"/>
              <a:buChar char="➢"/>
              <a:defRPr sz="2400">
                <a:solidFill>
                  <a:srgbClr val="FFFFFF"/>
                </a:solidFill>
                <a:latin typeface="Times New Roman"/>
                <a:ea typeface="Times New Roman"/>
                <a:cs typeface="Times New Roman"/>
                <a:sym typeface="Times New Roman"/>
              </a:defRPr>
            </a:pPr>
            <a:endParaRPr/>
          </a:p>
          <a:p>
            <a:pPr marL="360362" indent="-360362" algn="just">
              <a:buSzPct val="100000"/>
              <a:buChar char="➢"/>
              <a:defRPr sz="2400">
                <a:solidFill>
                  <a:srgbClr val="FFFFFF"/>
                </a:solidFill>
                <a:latin typeface="Times New Roman"/>
                <a:ea typeface="Times New Roman"/>
                <a:cs typeface="Times New Roman"/>
                <a:sym typeface="Times New Roman"/>
              </a:defRPr>
            </a:pPr>
            <a:r>
              <a:t>Венозний відтік здійснюється при внутрішньолегеневій секвестрації в легеневу вену або систему парних і півпарних вен, а при позалегеневій секвестрації - в систему верхньої або нижньої порожнистої вени.</a:t>
            </a:r>
          </a:p>
          <a:p>
            <a:pPr marL="360362" indent="-360362" algn="just">
              <a:buSzPct val="100000"/>
              <a:buChar char="➢"/>
              <a:defRPr sz="2400">
                <a:solidFill>
                  <a:srgbClr val="FFFFFF"/>
                </a:solidFill>
                <a:latin typeface="Times New Roman"/>
                <a:ea typeface="Times New Roman"/>
                <a:cs typeface="Times New Roman"/>
                <a:sym typeface="Times New Roman"/>
              </a:defRPr>
            </a:pPr>
            <a:r>
              <a:t>Сполучення між бронхами і секвестрованою ділянкою в більшості випадках відсутні.</a:t>
            </a:r>
          </a:p>
        </p:txBody>
      </p:sp>
    </p:spTree>
  </p:cSld>
  <p:clrMapOvr>
    <a:masterClrMapping/>
  </p:clrMapOvr>
  <p:transition spd="med"/>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1" name="Picture 6" descr="Picture 6"/>
          <p:cNvPicPr>
            <a:picLocks noChangeAspect="1"/>
          </p:cNvPicPr>
          <p:nvPr/>
        </p:nvPicPr>
        <p:blipFill>
          <a:blip r:embed="rId2" cstate="print"/>
          <a:stretch>
            <a:fillRect/>
          </a:stretch>
        </p:blipFill>
        <p:spPr>
          <a:xfrm>
            <a:off x="1619671" y="0"/>
            <a:ext cx="5292082" cy="6828281"/>
          </a:xfrm>
          <a:prstGeom prst="rect">
            <a:avLst/>
          </a:prstGeom>
          <a:ln w="12700">
            <a:miter lim="400000"/>
          </a:ln>
        </p:spPr>
      </p:pic>
    </p:spTree>
  </p:cSld>
  <p:clrMapOvr>
    <a:masterClrMapping/>
  </p:clrMapOvr>
  <p:transition spd="med"/>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3" name="Picture 2" descr="Picture 2"/>
          <p:cNvPicPr>
            <a:picLocks noChangeAspect="1"/>
          </p:cNvPicPr>
          <p:nvPr/>
        </p:nvPicPr>
        <p:blipFill>
          <a:blip r:embed="rId2" cstate="print"/>
          <a:stretch>
            <a:fillRect/>
          </a:stretch>
        </p:blipFill>
        <p:spPr>
          <a:xfrm>
            <a:off x="251519" y="404664"/>
            <a:ext cx="2198367" cy="4991101"/>
          </a:xfrm>
          <a:prstGeom prst="rect">
            <a:avLst/>
          </a:prstGeom>
          <a:ln w="12700">
            <a:miter lim="400000"/>
          </a:ln>
        </p:spPr>
      </p:pic>
      <p:pic>
        <p:nvPicPr>
          <p:cNvPr id="714" name="Picture 3" descr="Picture 3"/>
          <p:cNvPicPr>
            <a:picLocks noChangeAspect="1"/>
          </p:cNvPicPr>
          <p:nvPr/>
        </p:nvPicPr>
        <p:blipFill>
          <a:blip r:embed="rId3" cstate="print"/>
          <a:stretch>
            <a:fillRect/>
          </a:stretch>
        </p:blipFill>
        <p:spPr>
          <a:xfrm>
            <a:off x="2411759" y="404664"/>
            <a:ext cx="1296146" cy="1566863"/>
          </a:xfrm>
          <a:prstGeom prst="rect">
            <a:avLst/>
          </a:prstGeom>
          <a:ln w="12700">
            <a:miter lim="400000"/>
          </a:ln>
        </p:spPr>
      </p:pic>
      <p:pic>
        <p:nvPicPr>
          <p:cNvPr id="715" name="Picture 4" descr="Picture 4"/>
          <p:cNvPicPr>
            <a:picLocks noChangeAspect="1"/>
          </p:cNvPicPr>
          <p:nvPr/>
        </p:nvPicPr>
        <p:blipFill>
          <a:blip r:embed="rId4" cstate="print"/>
          <a:stretch>
            <a:fillRect/>
          </a:stretch>
        </p:blipFill>
        <p:spPr>
          <a:xfrm>
            <a:off x="2411759" y="1988840"/>
            <a:ext cx="1296146" cy="1470026"/>
          </a:xfrm>
          <a:prstGeom prst="rect">
            <a:avLst/>
          </a:prstGeom>
          <a:ln w="12700">
            <a:miter lim="400000"/>
          </a:ln>
        </p:spPr>
      </p:pic>
      <p:pic>
        <p:nvPicPr>
          <p:cNvPr id="716" name="Picture 5" descr="Picture 5"/>
          <p:cNvPicPr>
            <a:picLocks noChangeAspect="1"/>
          </p:cNvPicPr>
          <p:nvPr/>
        </p:nvPicPr>
        <p:blipFill>
          <a:blip r:embed="rId5" cstate="print"/>
          <a:stretch>
            <a:fillRect/>
          </a:stretch>
        </p:blipFill>
        <p:spPr>
          <a:xfrm>
            <a:off x="2411759" y="3429000"/>
            <a:ext cx="1296146" cy="1926858"/>
          </a:xfrm>
          <a:prstGeom prst="rect">
            <a:avLst/>
          </a:prstGeom>
          <a:ln w="12700">
            <a:miter lim="400000"/>
          </a:ln>
        </p:spPr>
      </p:pic>
      <p:graphicFrame>
        <p:nvGraphicFramePr>
          <p:cNvPr id="717" name="Таблица 5"/>
          <p:cNvGraphicFramePr/>
          <p:nvPr/>
        </p:nvGraphicFramePr>
        <p:xfrm>
          <a:off x="3995935" y="692695"/>
          <a:ext cx="4536504" cy="1524000"/>
        </p:xfrm>
        <a:graphic>
          <a:graphicData uri="http://schemas.openxmlformats.org/drawingml/2006/table">
            <a:tbl>
              <a:tblPr>
                <a:tableStyleId>{4C3C2611-4C71-4FC5-86AE-919BDF0F9419}</a:tableStyleId>
              </a:tblPr>
              <a:tblGrid>
                <a:gridCol w="4536504">
                  <a:extLst>
                    <a:ext uri="{9D8B030D-6E8A-4147-A177-3AD203B41FA5}">
                      <a16:colId xmlns:a16="http://schemas.microsoft.com/office/drawing/2014/main" val="20000"/>
                    </a:ext>
                  </a:extLst>
                </a:gridCol>
              </a:tblGrid>
              <a:tr h="1080120">
                <a:tc>
                  <a:txBody>
                    <a:bodyPr/>
                    <a:lstStyle/>
                    <a:p>
                      <a:pPr indent="90488" algn="just">
                        <a:defRPr sz="1800"/>
                      </a:pPr>
                      <a:r>
                        <a:rPr lang="uk-UA" sz="2000" noProof="0" dirty="0">
                          <a:solidFill>
                            <a:srgbClr val="FFFFFF"/>
                          </a:solidFill>
                          <a:latin typeface="Times New Roman"/>
                          <a:ea typeface="Times New Roman"/>
                          <a:cs typeface="Times New Roman"/>
                          <a:sym typeface="Times New Roman"/>
                        </a:rPr>
                        <a:t>Схематичне зображення форми секвестрації легені:
а - </a:t>
                      </a:r>
                      <a:r>
                        <a:rPr lang="uk-UA" sz="2000" noProof="0" dirty="0" err="1">
                          <a:solidFill>
                            <a:srgbClr val="FFFFFF"/>
                          </a:solidFill>
                          <a:latin typeface="Times New Roman"/>
                          <a:ea typeface="Times New Roman"/>
                          <a:cs typeface="Times New Roman"/>
                          <a:sym typeface="Times New Roman"/>
                        </a:rPr>
                        <a:t>бронхоектатичної</a:t>
                      </a:r>
                      <a:r>
                        <a:rPr lang="uk-UA" sz="2000" noProof="0" dirty="0">
                          <a:solidFill>
                            <a:srgbClr val="FFFFFF"/>
                          </a:solidFill>
                          <a:latin typeface="Times New Roman"/>
                          <a:ea typeface="Times New Roman"/>
                          <a:cs typeface="Times New Roman"/>
                          <a:sym typeface="Times New Roman"/>
                        </a:rPr>
                        <a:t>;
б - </a:t>
                      </a:r>
                      <a:r>
                        <a:rPr lang="uk-UA" sz="2000" noProof="0" dirty="0" err="1">
                          <a:solidFill>
                            <a:srgbClr val="FFFFFF"/>
                          </a:solidFill>
                          <a:latin typeface="Times New Roman"/>
                          <a:ea typeface="Times New Roman"/>
                          <a:cs typeface="Times New Roman"/>
                          <a:sym typeface="Times New Roman"/>
                        </a:rPr>
                        <a:t>псевдотуморозной</a:t>
                      </a:r>
                      <a:r>
                        <a:rPr lang="uk-UA" sz="2000" noProof="0" dirty="0">
                          <a:solidFill>
                            <a:srgbClr val="FFFFFF"/>
                          </a:solidFill>
                          <a:latin typeface="Times New Roman"/>
                          <a:ea typeface="Times New Roman"/>
                          <a:cs typeface="Times New Roman"/>
                          <a:sym typeface="Times New Roman"/>
                        </a:rPr>
                        <a:t>;
в - за типом абсцесу.</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718" name="Rectangle 10"/>
          <p:cNvSpPr txBox="1"/>
          <p:nvPr/>
        </p:nvSpPr>
        <p:spPr>
          <a:xfrm>
            <a:off x="45719" y="236807"/>
            <a:ext cx="127001" cy="4420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sz="1200">
                <a:latin typeface="Arial"/>
                <a:ea typeface="Arial"/>
                <a:cs typeface="Arial"/>
                <a:sym typeface="Arial"/>
              </a:defRPr>
            </a:lvl1pPr>
          </a:lstStyle>
          <a:p>
            <a:br/>
            <a:endParaRPr/>
          </a:p>
        </p:txBody>
      </p:sp>
      <p:sp>
        <p:nvSpPr>
          <p:cNvPr id="719" name="Прямоугольник 11"/>
          <p:cNvSpPr txBox="1"/>
          <p:nvPr/>
        </p:nvSpPr>
        <p:spPr>
          <a:xfrm>
            <a:off x="297240" y="5733255"/>
            <a:ext cx="8660158" cy="693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1400">
                <a:solidFill>
                  <a:srgbClr val="FFFFFF"/>
                </a:solidFill>
                <a:latin typeface="Times New Roman"/>
                <a:ea typeface="Times New Roman"/>
                <a:cs typeface="Times New Roman"/>
                <a:sym typeface="Times New Roman"/>
              </a:defRPr>
            </a:pPr>
            <a:r>
              <a:t>В.В. Шаповалова, О.П. Шармазазанова, М.О. Бортний, А.В. Мангов. </a:t>
            </a:r>
          </a:p>
          <a:p>
            <a:pPr>
              <a:defRPr sz="1400">
                <a:solidFill>
                  <a:srgbClr val="FFFFFF"/>
                </a:solidFill>
                <a:latin typeface="Times New Roman"/>
                <a:ea typeface="Times New Roman"/>
                <a:cs typeface="Times New Roman"/>
                <a:sym typeface="Times New Roman"/>
              </a:defRPr>
            </a:pPr>
            <a:r>
              <a:t>Променева діагностика  порушень розвитку легень, бронхів, легеневих судин. Бібліотека променевого діагноста.</a:t>
            </a:r>
          </a:p>
          <a:p>
            <a:pPr>
              <a:defRPr sz="1400">
                <a:solidFill>
                  <a:srgbClr val="FFFFFF"/>
                </a:solidFill>
                <a:latin typeface="Times New Roman"/>
                <a:ea typeface="Times New Roman"/>
                <a:cs typeface="Times New Roman"/>
                <a:sym typeface="Times New Roman"/>
              </a:defRPr>
            </a:pPr>
            <a:r>
              <a:t> Навчальне видання.Харків, 2016. стор. 57</a:t>
            </a:r>
          </a:p>
        </p:txBody>
      </p:sp>
    </p:spTree>
  </p:cSld>
  <p:clrMapOvr>
    <a:masterClrMapping/>
  </p:clrMapOvr>
  <p:transition spd="med"/>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1" name="Picture 2" descr="Picture 2"/>
          <p:cNvPicPr>
            <a:picLocks noChangeAspect="1"/>
          </p:cNvPicPr>
          <p:nvPr/>
        </p:nvPicPr>
        <p:blipFill>
          <a:blip r:embed="rId2" cstate="print"/>
          <a:stretch>
            <a:fillRect/>
          </a:stretch>
        </p:blipFill>
        <p:spPr>
          <a:xfrm>
            <a:off x="179511" y="764704"/>
            <a:ext cx="4972223" cy="4464497"/>
          </a:xfrm>
          <a:prstGeom prst="rect">
            <a:avLst/>
          </a:prstGeom>
          <a:ln w="12700">
            <a:miter lim="400000"/>
          </a:ln>
        </p:spPr>
      </p:pic>
      <p:sp>
        <p:nvSpPr>
          <p:cNvPr id="722" name="Прямоугольник 2"/>
          <p:cNvSpPr txBox="1"/>
          <p:nvPr/>
        </p:nvSpPr>
        <p:spPr>
          <a:xfrm>
            <a:off x="5337800" y="836711"/>
            <a:ext cx="3364944" cy="3015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90488" algn="just">
              <a:defRPr>
                <a:solidFill>
                  <a:srgbClr val="FFFFFF"/>
                </a:solidFill>
                <a:latin typeface="Times New Roman"/>
                <a:ea typeface="Times New Roman"/>
                <a:cs typeface="Times New Roman"/>
                <a:sym typeface="Times New Roman"/>
              </a:defRPr>
            </a:pPr>
            <a:r>
              <a:t>Схематичне зображення топографії абберантних артерій при легеневій секвестрації:</a:t>
            </a:r>
          </a:p>
          <a:p>
            <a:pPr indent="90488" algn="just">
              <a:defRPr>
                <a:solidFill>
                  <a:srgbClr val="FFFFFF"/>
                </a:solidFill>
                <a:latin typeface="Times New Roman"/>
                <a:ea typeface="Times New Roman"/>
                <a:cs typeface="Times New Roman"/>
                <a:sym typeface="Times New Roman"/>
              </a:defRPr>
            </a:pPr>
            <a:r>
              <a:t>а) додаткові артерії від грудної аорти;</a:t>
            </a:r>
          </a:p>
          <a:p>
            <a:pPr indent="90488" algn="just">
              <a:defRPr>
                <a:solidFill>
                  <a:srgbClr val="FFFFFF"/>
                </a:solidFill>
                <a:latin typeface="Times New Roman"/>
                <a:ea typeface="Times New Roman"/>
                <a:cs typeface="Times New Roman"/>
                <a:sym typeface="Times New Roman"/>
              </a:defRPr>
            </a:pPr>
            <a:r>
              <a:t>б) додаткова артерія від правої підключичної артерії;</a:t>
            </a:r>
          </a:p>
          <a:p>
            <a:pPr indent="90488" algn="just">
              <a:defRPr>
                <a:solidFill>
                  <a:srgbClr val="FFFFFF"/>
                </a:solidFill>
                <a:latin typeface="Times New Roman"/>
                <a:ea typeface="Times New Roman"/>
                <a:cs typeface="Times New Roman"/>
                <a:sym typeface="Times New Roman"/>
              </a:defRPr>
            </a:pPr>
            <a:r>
              <a:t>в) додаткові артерії від міжреберних артерій;</a:t>
            </a:r>
          </a:p>
          <a:p>
            <a:pPr indent="90488" algn="just">
              <a:defRPr>
                <a:solidFill>
                  <a:srgbClr val="FFFFFF"/>
                </a:solidFill>
                <a:latin typeface="Times New Roman"/>
                <a:ea typeface="Times New Roman"/>
                <a:cs typeface="Times New Roman"/>
                <a:sym typeface="Times New Roman"/>
              </a:defRPr>
            </a:pPr>
            <a:r>
              <a:t>г) додаткова артерія від черевної аорти</a:t>
            </a:r>
          </a:p>
        </p:txBody>
      </p:sp>
      <p:sp>
        <p:nvSpPr>
          <p:cNvPr id="723" name="Прямоугольник 3"/>
          <p:cNvSpPr txBox="1"/>
          <p:nvPr/>
        </p:nvSpPr>
        <p:spPr>
          <a:xfrm>
            <a:off x="297239" y="5301207"/>
            <a:ext cx="8549521" cy="1148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В.В. Шаповалова, О.П. Шармазазанова, М.О. Бортний, А.В. Мангов. </a:t>
            </a:r>
          </a:p>
          <a:p>
            <a:pPr>
              <a:defRPr>
                <a:solidFill>
                  <a:srgbClr val="FFFFFF"/>
                </a:solidFill>
                <a:latin typeface="Times New Roman"/>
                <a:ea typeface="Times New Roman"/>
                <a:cs typeface="Times New Roman"/>
                <a:sym typeface="Times New Roman"/>
              </a:defRPr>
            </a:pPr>
            <a:r>
              <a:t>Променева діагностика  порушень розвитку легень, бронхів, легеневих судин. Бібліотека променевого діагноста.</a:t>
            </a:r>
          </a:p>
          <a:p>
            <a:pPr>
              <a:defRPr>
                <a:solidFill>
                  <a:srgbClr val="FFFFFF"/>
                </a:solidFill>
                <a:latin typeface="Times New Roman"/>
                <a:ea typeface="Times New Roman"/>
                <a:cs typeface="Times New Roman"/>
                <a:sym typeface="Times New Roman"/>
              </a:defRPr>
            </a:pPr>
            <a:r>
              <a:t> Навчальне видання.Харків, 2016.  стор. 58</a:t>
            </a:r>
          </a:p>
        </p:txBody>
      </p:sp>
    </p:spTree>
  </p:cSld>
  <p:clrMapOvr>
    <a:masterClrMapping/>
  </p:clrMapOvr>
  <p:transition spd="med"/>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Прямоугольник 4"/>
          <p:cNvSpPr txBox="1"/>
          <p:nvPr/>
        </p:nvSpPr>
        <p:spPr>
          <a:xfrm>
            <a:off x="441256" y="260648"/>
            <a:ext cx="8225992" cy="4879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Ознаки патології виникають при інфікуванні і приєднанні запального процесу в порочному і прилеглих нормальних відділах легені. При цьому наявність тих чи інших симптомів обумовлено не тільки ступенем запальних змін, а й варіантом секвестрации.</a:t>
            </a:r>
          </a:p>
          <a:p>
            <a:pPr algn="just">
              <a:defRPr sz="2400">
                <a:solidFill>
                  <a:srgbClr val="FFFFFF"/>
                </a:solidFill>
                <a:latin typeface="Times New Roman"/>
                <a:ea typeface="Times New Roman"/>
                <a:cs typeface="Times New Roman"/>
                <a:sym typeface="Times New Roman"/>
              </a:defRPr>
            </a:pPr>
            <a:r>
              <a:t>Клініка може бути безсимптомною.</a:t>
            </a:r>
          </a:p>
          <a:p>
            <a:pPr algn="just">
              <a:defRPr sz="2400">
                <a:solidFill>
                  <a:srgbClr val="FFFFFF"/>
                </a:solidFill>
                <a:latin typeface="Times New Roman"/>
                <a:ea typeface="Times New Roman"/>
                <a:cs typeface="Times New Roman"/>
                <a:sym typeface="Times New Roman"/>
              </a:defRPr>
            </a:pPr>
            <a:r>
              <a:t>При перкусії над ураженою ділянкою - притуплення легеневого звуку.</a:t>
            </a:r>
          </a:p>
          <a:p>
            <a:pPr algn="just">
              <a:defRPr sz="2400">
                <a:solidFill>
                  <a:srgbClr val="FFFFFF"/>
                </a:solidFill>
                <a:latin typeface="Times New Roman"/>
                <a:ea typeface="Times New Roman"/>
                <a:cs typeface="Times New Roman"/>
                <a:sym typeface="Times New Roman"/>
              </a:defRPr>
            </a:pPr>
            <a:r>
              <a:t>При аускультації - ослаблення або відсутність дихання, сухі і вологі хрипи.</a:t>
            </a:r>
          </a:p>
          <a:p>
            <a:pPr algn="just">
              <a:defRPr sz="2400">
                <a:solidFill>
                  <a:srgbClr val="FFFFFF"/>
                </a:solidFill>
                <a:latin typeface="Times New Roman"/>
                <a:ea typeface="Times New Roman"/>
                <a:cs typeface="Times New Roman"/>
                <a:sym typeface="Times New Roman"/>
              </a:defRPr>
            </a:pPr>
            <a:r>
              <a:t>Приєднання запального процесу супроводжується відповідними симптомами: підвищенням температури, фізикальними даними, характерними для лобарної пневмонії або локалізованими бронхоектазами.</a:t>
            </a:r>
          </a:p>
        </p:txBody>
      </p:sp>
    </p:spTree>
  </p:cSld>
  <p:clrMapOvr>
    <a:masterClrMapping/>
  </p:clrMapOvr>
  <p:transition spd="med"/>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 name="Прямоугольник 1"/>
          <p:cNvSpPr txBox="1"/>
          <p:nvPr/>
        </p:nvSpPr>
        <p:spPr>
          <a:xfrm>
            <a:off x="369247" y="-1"/>
            <a:ext cx="8477513" cy="5792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600" b="1">
                <a:solidFill>
                  <a:srgbClr val="FFFFFF"/>
                </a:solidFill>
                <a:latin typeface="Times New Roman"/>
                <a:ea typeface="Times New Roman"/>
                <a:cs typeface="Times New Roman"/>
                <a:sym typeface="Times New Roman"/>
              </a:defRPr>
            </a:pPr>
            <a:r>
              <a:t>Рентгенодіагностика легеневої секвестрації</a:t>
            </a:r>
          </a:p>
          <a:p>
            <a:pPr>
              <a:defRPr sz="2600">
                <a:solidFill>
                  <a:srgbClr val="FFFFFF"/>
                </a:solidFill>
                <a:latin typeface="Times New Roman"/>
                <a:ea typeface="Times New Roman"/>
                <a:cs typeface="Times New Roman"/>
                <a:sym typeface="Times New Roman"/>
              </a:defRPr>
            </a:pPr>
            <a:r>
              <a:t> Рентгенологічно часто симулюють інші захворювання.</a:t>
            </a:r>
          </a:p>
          <a:p>
            <a:pPr>
              <a:defRPr sz="2600">
                <a:solidFill>
                  <a:srgbClr val="FFFFFF"/>
                </a:solidFill>
                <a:latin typeface="Times New Roman"/>
                <a:ea typeface="Times New Roman"/>
                <a:cs typeface="Times New Roman"/>
                <a:sym typeface="Times New Roman"/>
              </a:defRPr>
            </a:pPr>
            <a:r>
              <a:t>Рентгенологічно неможливо відрізнити внутрішньолегеневу і позалегеневу секвестрацію. Це можна тільки при оперативному лікуванні.</a:t>
            </a:r>
          </a:p>
          <a:p>
            <a:pPr>
              <a:defRPr sz="2600">
                <a:solidFill>
                  <a:srgbClr val="FFFFFF"/>
                </a:solidFill>
                <a:latin typeface="Times New Roman"/>
                <a:ea typeface="Times New Roman"/>
                <a:cs typeface="Times New Roman"/>
                <a:sym typeface="Times New Roman"/>
              </a:defRPr>
            </a:pPr>
            <a:r>
              <a:t>На рентгенограмі ОГК в 2-х проекціях і на КТ:</a:t>
            </a:r>
          </a:p>
          <a:p>
            <a:pPr>
              <a:defRPr sz="2600">
                <a:solidFill>
                  <a:srgbClr val="FFFFFF"/>
                </a:solidFill>
                <a:latin typeface="Times New Roman"/>
                <a:ea typeface="Times New Roman"/>
                <a:cs typeface="Times New Roman"/>
                <a:sym typeface="Times New Roman"/>
              </a:defRPr>
            </a:pPr>
            <a:r>
              <a:t> інтенсивне гомогенне або негомогенне затемнення (ущільнення) легеневої тканини округлої, овальної або трикутної форми, може мати неправильні форми з чіткими контурами, яке локалізується частіше справа.</a:t>
            </a:r>
          </a:p>
          <a:p>
            <a:pPr>
              <a:defRPr sz="2600">
                <a:solidFill>
                  <a:srgbClr val="FFFFFF"/>
                </a:solidFill>
                <a:latin typeface="Times New Roman"/>
                <a:ea typeface="Times New Roman"/>
                <a:cs typeface="Times New Roman"/>
                <a:sym typeface="Times New Roman"/>
              </a:defRPr>
            </a:pPr>
            <a:r>
              <a:t>   Розташоване поруч з хребтом, має опуклі, чіткі контури. На рентгенограмі часто перекрито серцевою тінню. У 80% в заднебазальних сегментах, і тільки в 6% - в апікальному сегменті. Верхньодольова і средньодольова локалізація зустрічається тільки у 1-2% хворих.</a:t>
            </a:r>
          </a:p>
        </p:txBody>
      </p:sp>
    </p:spTree>
  </p:cSld>
  <p:clrMapOvr>
    <a:masterClrMapping/>
  </p:clrMapOvr>
  <p:transition spd="med"/>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9" name="Picture 2" descr="Picture 2"/>
          <p:cNvPicPr>
            <a:picLocks noChangeAspect="1"/>
          </p:cNvPicPr>
          <p:nvPr/>
        </p:nvPicPr>
        <p:blipFill>
          <a:blip r:embed="rId2" cstate="print"/>
          <a:stretch>
            <a:fillRect/>
          </a:stretch>
        </p:blipFill>
        <p:spPr>
          <a:xfrm>
            <a:off x="683568" y="908720"/>
            <a:ext cx="6515769" cy="5308573"/>
          </a:xfrm>
          <a:prstGeom prst="rect">
            <a:avLst/>
          </a:prstGeom>
          <a:ln w="12700">
            <a:miter lim="400000"/>
          </a:ln>
        </p:spPr>
      </p:pic>
      <p:sp>
        <p:nvSpPr>
          <p:cNvPr id="740" name="Прямая со стрелкой 3"/>
          <p:cNvSpPr/>
          <p:nvPr/>
        </p:nvSpPr>
        <p:spPr>
          <a:xfrm flipH="1">
            <a:off x="5148063" y="4077072"/>
            <a:ext cx="504057" cy="360041"/>
          </a:xfrm>
          <a:prstGeom prst="line">
            <a:avLst/>
          </a:prstGeom>
          <a:ln w="38100">
            <a:solidFill>
              <a:schemeClr val="accent3"/>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741" name="Прямая со стрелкой 5"/>
          <p:cNvSpPr/>
          <p:nvPr/>
        </p:nvSpPr>
        <p:spPr>
          <a:xfrm flipH="1">
            <a:off x="5580112" y="5229199"/>
            <a:ext cx="576065" cy="72009"/>
          </a:xfrm>
          <a:prstGeom prst="line">
            <a:avLst/>
          </a:prstGeom>
          <a:ln w="38100">
            <a:solidFill>
              <a:schemeClr val="accent3"/>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742" name="Прямоугольник 6"/>
          <p:cNvSpPr txBox="1"/>
          <p:nvPr/>
        </p:nvSpPr>
        <p:spPr>
          <a:xfrm>
            <a:off x="2385472" y="332656"/>
            <a:ext cx="3749090" cy="421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Секвестрація левої легені </a:t>
            </a:r>
          </a:p>
        </p:txBody>
      </p:sp>
    </p:spTree>
  </p:cSld>
  <p:clrMapOvr>
    <a:masterClrMapping/>
  </p:clrMapOvr>
  <p:transition spd="med"/>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 name="Прямоугольник 1"/>
          <p:cNvSpPr txBox="1"/>
          <p:nvPr/>
        </p:nvSpPr>
        <p:spPr>
          <a:xfrm>
            <a:off x="297239" y="-1"/>
            <a:ext cx="8621529"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На </a:t>
            </a:r>
            <a:r>
              <a:rPr lang="uk-UA" dirty="0" err="1"/>
              <a:t>КТ</a:t>
            </a:r>
            <a:r>
              <a:rPr lang="uk-UA" dirty="0"/>
              <a:t> ангіографії застосовують водорозчинні контрастні речовини.</a:t>
            </a:r>
          </a:p>
          <a:p>
            <a:pPr indent="360363" algn="just">
              <a:defRPr sz="2400">
                <a:solidFill>
                  <a:srgbClr val="FFFFFF"/>
                </a:solidFill>
                <a:latin typeface="Times New Roman"/>
                <a:ea typeface="Times New Roman"/>
                <a:cs typeface="Times New Roman"/>
                <a:sym typeface="Times New Roman"/>
              </a:defRPr>
            </a:pPr>
            <a:r>
              <a:rPr lang="uk-UA" dirty="0"/>
              <a:t>Артерії при легеневій секвестрації можуть не виявлятися бо мають невеликий діаметр. Для виявлення дрібних артерій необхідна </a:t>
            </a:r>
            <a:r>
              <a:rPr lang="uk-UA" dirty="0" err="1"/>
              <a:t>мультипланарна</a:t>
            </a:r>
            <a:r>
              <a:rPr lang="uk-UA" dirty="0"/>
              <a:t> реконструкція і використання протоколів сканування </a:t>
            </a:r>
            <a:r>
              <a:rPr lang="uk-UA" dirty="0" err="1"/>
              <a:t>КТ-ангіографії</a:t>
            </a:r>
            <a:r>
              <a:rPr lang="uk-UA" dirty="0"/>
              <a:t> з вузькими інтервалами, в зв'язку з тим, що діаметр артерії може бути 1мм. На </a:t>
            </a:r>
            <a:r>
              <a:rPr lang="uk-UA" dirty="0" err="1"/>
              <a:t>КТ-ангіографії</a:t>
            </a:r>
            <a:r>
              <a:rPr lang="uk-UA" dirty="0"/>
              <a:t> може бути виявлена ​​аневризма або тромбоз живильної артерії. Шляхи венозного відтоку можуть чітко не </a:t>
            </a:r>
            <a:r>
              <a:rPr lang="uk-UA" dirty="0" err="1"/>
              <a:t>визуализоватися</a:t>
            </a:r>
            <a:r>
              <a:rPr lang="uk-UA" dirty="0"/>
              <a:t> на </a:t>
            </a:r>
            <a:r>
              <a:rPr lang="uk-UA" dirty="0" err="1"/>
              <a:t>КТ</a:t>
            </a:r>
            <a:r>
              <a:rPr lang="uk-UA" dirty="0"/>
              <a:t>, але розширена система непарної вени (діаметр непарної і </a:t>
            </a:r>
            <a:r>
              <a:rPr lang="uk-UA" dirty="0" err="1"/>
              <a:t>напів</a:t>
            </a:r>
            <a:r>
              <a:rPr lang="uk-UA" dirty="0"/>
              <a:t> непарної вени становить ≥ 10 мм) в сукупності з утворенням в </a:t>
            </a:r>
            <a:r>
              <a:rPr lang="uk-UA" dirty="0" err="1"/>
              <a:t>задньобазальних</a:t>
            </a:r>
            <a:r>
              <a:rPr lang="uk-UA" dirty="0"/>
              <a:t> відділах легень, повинні насторожити щодо </a:t>
            </a:r>
            <a:r>
              <a:rPr lang="uk-UA" dirty="0" err="1"/>
              <a:t>інтралобарної</a:t>
            </a:r>
            <a:r>
              <a:rPr lang="uk-UA" dirty="0"/>
              <a:t> секвестрації.</a:t>
            </a:r>
          </a:p>
          <a:p>
            <a:pPr indent="360363" algn="just">
              <a:defRPr sz="2400">
                <a:solidFill>
                  <a:srgbClr val="FFFFFF"/>
                </a:solidFill>
                <a:latin typeface="Times New Roman"/>
                <a:ea typeface="Times New Roman"/>
                <a:cs typeface="Times New Roman"/>
                <a:sym typeface="Times New Roman"/>
              </a:defRPr>
            </a:pPr>
            <a:r>
              <a:rPr lang="uk-UA" dirty="0"/>
              <a:t>У літературі описують нетипові прояви </a:t>
            </a:r>
            <a:r>
              <a:rPr lang="uk-UA" dirty="0" err="1"/>
              <a:t>інтралобарної</a:t>
            </a:r>
            <a:r>
              <a:rPr lang="uk-UA" dirty="0"/>
              <a:t> секвестрації у вигляді локальної емфіземи і у вигляді </a:t>
            </a:r>
            <a:r>
              <a:rPr lang="uk-UA" dirty="0" err="1"/>
              <a:t>тубулярної</a:t>
            </a:r>
            <a:r>
              <a:rPr lang="uk-UA" dirty="0"/>
              <a:t> тіні в нижній частці, яка становить живильну артерію або дренажний вену. При будь-якій формі </a:t>
            </a:r>
            <a:r>
              <a:rPr lang="uk-UA" dirty="0" err="1"/>
              <a:t>інтралобарної</a:t>
            </a:r>
            <a:r>
              <a:rPr lang="uk-UA" dirty="0"/>
              <a:t> секвестрації можуть бути точкові кальцинати на </a:t>
            </a:r>
            <a:r>
              <a:rPr lang="uk-UA" dirty="0" err="1"/>
              <a:t>КТ</a:t>
            </a:r>
            <a:r>
              <a:rPr lang="uk-UA" dirty="0"/>
              <a:t> і плевральний випіт (4%)</a:t>
            </a:r>
          </a:p>
        </p:txBody>
      </p:sp>
    </p:spTree>
  </p:cSld>
  <p:clrMapOvr>
    <a:masterClrMapping/>
  </p:clrMapOvr>
  <p:transition spd="med"/>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 name="Прямоугольник 1"/>
          <p:cNvSpPr txBox="1"/>
          <p:nvPr/>
        </p:nvSpPr>
        <p:spPr>
          <a:xfrm>
            <a:off x="297240" y="260648"/>
            <a:ext cx="8801040" cy="55648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Л.С. Розенштраух (1978) описав тріаду характерних симптомів при секвестрації:</a:t>
            </a:r>
          </a:p>
          <a:p>
            <a:pPr>
              <a:defRPr sz="2400">
                <a:solidFill>
                  <a:srgbClr val="FFFFFF"/>
                </a:solidFill>
                <a:latin typeface="Times New Roman"/>
                <a:ea typeface="Times New Roman"/>
                <a:cs typeface="Times New Roman"/>
                <a:sym typeface="Times New Roman"/>
              </a:defRPr>
            </a:pPr>
            <a:endParaRPr/>
          </a:p>
          <a:p>
            <a:pPr marL="240631" indent="-240631">
              <a:buSzPct val="100000"/>
              <a:buChar char="•"/>
              <a:defRPr sz="2400">
                <a:solidFill>
                  <a:srgbClr val="FFFFFF"/>
                </a:solidFill>
                <a:latin typeface="Times New Roman"/>
                <a:ea typeface="Times New Roman"/>
                <a:cs typeface="Times New Roman"/>
                <a:sym typeface="Times New Roman"/>
              </a:defRPr>
            </a:pPr>
            <a:r>
              <a:t> локалізація в зоні Х сегмента,</a:t>
            </a:r>
          </a:p>
          <a:p>
            <a:pPr marL="240631" indent="-240631">
              <a:buSzPct val="100000"/>
              <a:buChar char="•"/>
              <a:defRPr sz="2400">
                <a:solidFill>
                  <a:srgbClr val="FFFFFF"/>
                </a:solidFill>
                <a:latin typeface="Times New Roman"/>
                <a:ea typeface="Times New Roman"/>
                <a:cs typeface="Times New Roman"/>
                <a:sym typeface="Times New Roman"/>
              </a:defRPr>
            </a:pPr>
            <a:r>
              <a:t> кистовидная тінь зі збідненим легеневим малюнком,</a:t>
            </a:r>
          </a:p>
          <a:p>
            <a:pPr marL="240631" indent="-240631">
              <a:buSzPct val="100000"/>
              <a:buChar char="•"/>
              <a:defRPr sz="2400">
                <a:solidFill>
                  <a:srgbClr val="FFFFFF"/>
                </a:solidFill>
                <a:latin typeface="Times New Roman"/>
                <a:ea typeface="Times New Roman"/>
                <a:cs typeface="Times New Roman"/>
                <a:sym typeface="Times New Roman"/>
              </a:defRPr>
            </a:pPr>
            <a:r>
              <a:t> відсутність бронхів не тільки в зоні затемнення, але навколо неї.</a:t>
            </a:r>
          </a:p>
          <a:p>
            <a:pPr>
              <a:defRPr sz="2400">
                <a:solidFill>
                  <a:srgbClr val="FFFFFF"/>
                </a:solidFill>
                <a:latin typeface="Times New Roman"/>
                <a:ea typeface="Times New Roman"/>
                <a:cs typeface="Times New Roman"/>
                <a:sym typeface="Times New Roman"/>
              </a:defRPr>
            </a:pPr>
            <a:endParaRPr/>
          </a:p>
          <a:p>
            <a:pPr>
              <a:defRPr sz="2400">
                <a:solidFill>
                  <a:srgbClr val="FFFFFF"/>
                </a:solidFill>
                <a:latin typeface="Times New Roman"/>
                <a:ea typeface="Times New Roman"/>
                <a:cs typeface="Times New Roman"/>
                <a:sym typeface="Times New Roman"/>
              </a:defRPr>
            </a:pPr>
            <a:r>
              <a:t>Нерідко при секвестрації рентгенологічна картина практично не відрізняється від нагноєння кісти, абсцесу або пухлини. Тільки розташування її в задньобазальних сегментах дозволяє припустити секвестрацію.</a:t>
            </a:r>
          </a:p>
          <a:p>
            <a:pPr>
              <a:defRPr sz="2400">
                <a:solidFill>
                  <a:srgbClr val="FFFFFF"/>
                </a:solidFill>
                <a:latin typeface="Times New Roman"/>
                <a:ea typeface="Times New Roman"/>
                <a:cs typeface="Times New Roman"/>
                <a:sym typeface="Times New Roman"/>
              </a:defRPr>
            </a:pPr>
            <a:r>
              <a:t>Позалегеневі секвестрації частіше локалізуються в грудній порожнині над діафрагмою, рідше - в черевній порожнині. Секвестровану ділянку може локалізуватися в нижній легеневій зв'язці і діафрагмі, дуже рідко - в порожнині перикарда, в області грудної стінки і в області шиї.</a:t>
            </a:r>
          </a:p>
        </p:txBody>
      </p:sp>
    </p:spTree>
  </p:cSld>
  <p:clrMapOvr>
    <a:masterClrMapping/>
  </p:clrMapOvr>
  <p:transition spd="med"/>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Прямоугольник 1"/>
          <p:cNvSpPr txBox="1"/>
          <p:nvPr/>
        </p:nvSpPr>
        <p:spPr>
          <a:xfrm>
            <a:off x="441255" y="332655"/>
            <a:ext cx="8333497" cy="4879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179387" indent="-179387" algn="just">
              <a:buSzPct val="100000"/>
              <a:buChar char="➢"/>
              <a:defRPr sz="2400">
                <a:solidFill>
                  <a:srgbClr val="FFFFFF"/>
                </a:solidFill>
                <a:latin typeface="Times New Roman"/>
                <a:ea typeface="Times New Roman"/>
                <a:cs typeface="Times New Roman"/>
                <a:sym typeface="Times New Roman"/>
              </a:defRPr>
            </a:pPr>
            <a:r>
              <a:t>Легеневий малюнок в навколишній тканині залишається незмінною або посилений і деформований в нижніх відділах.</a:t>
            </a:r>
          </a:p>
          <a:p>
            <a:pPr marL="179387" indent="-179387" algn="just">
              <a:buSzPct val="100000"/>
              <a:buChar char="➢"/>
              <a:defRPr sz="2400">
                <a:solidFill>
                  <a:srgbClr val="FFFFFF"/>
                </a:solidFill>
                <a:latin typeface="Times New Roman"/>
                <a:ea typeface="Times New Roman"/>
                <a:cs typeface="Times New Roman"/>
                <a:sym typeface="Times New Roman"/>
              </a:defRPr>
            </a:pPr>
            <a:r>
              <a:t> бронхи в зоні аномалії розширені і деформовані.</a:t>
            </a:r>
          </a:p>
          <a:p>
            <a:pPr marL="179387" indent="-179387" algn="just">
              <a:buSzPct val="100000"/>
              <a:buChar char="➢"/>
              <a:defRPr sz="2400">
                <a:solidFill>
                  <a:srgbClr val="FFFFFF"/>
                </a:solidFill>
                <a:latin typeface="Times New Roman"/>
                <a:ea typeface="Times New Roman"/>
                <a:cs typeface="Times New Roman"/>
                <a:sym typeface="Times New Roman"/>
              </a:defRPr>
            </a:pPr>
            <a:r>
              <a:t> В 1/3 випадків при внутрішньолегеневій секвестрації на тлі затемнення видно 1 або множинні кістозні порожнини, які містять повітря і горизонтальний уровнь рідини. Це не є ознакою інфекції. Порожнинна форма, ускладнена запаленням, має широкий спектр змін, від великий одиночної кісти до скупчення множинних кіст різного розміру.</a:t>
            </a:r>
          </a:p>
          <a:p>
            <a:pPr marL="179387" indent="-179387" algn="just">
              <a:buSzPct val="100000"/>
              <a:buChar char="➢"/>
              <a:defRPr sz="2400">
                <a:solidFill>
                  <a:srgbClr val="FFFFFF"/>
                </a:solidFill>
                <a:latin typeface="Times New Roman"/>
                <a:ea typeface="Times New Roman"/>
                <a:cs typeface="Times New Roman"/>
                <a:sym typeface="Times New Roman"/>
              </a:defRPr>
            </a:pPr>
            <a:r>
              <a:t>  При розвитку запалення секвестрована ділянку може об'єднуватися з прилеглою легеневою паренхімою невеликими бронхіальними залозами норицями, через які проходить повітря.</a:t>
            </a:r>
          </a:p>
          <a:p>
            <a:pPr marL="179387" indent="-179387" algn="just">
              <a:buSzPct val="100000"/>
              <a:buChar char="➢"/>
              <a:defRPr sz="2400">
                <a:solidFill>
                  <a:srgbClr val="FFFFFF"/>
                </a:solidFill>
                <a:latin typeface="Times New Roman"/>
                <a:ea typeface="Times New Roman"/>
                <a:cs typeface="Times New Roman"/>
                <a:sym typeface="Times New Roman"/>
              </a:defRPr>
            </a:pPr>
            <a:r>
              <a:t>Морфологічні симптоми секвестрації стабільні.</a:t>
            </a:r>
          </a:p>
        </p:txBody>
      </p:sp>
    </p:spTree>
  </p:cSld>
  <p:clrMapOvr>
    <a:masterClrMapping/>
  </p:clrMapOvr>
  <p:transition spd="med"/>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Прямоугольник 1"/>
          <p:cNvSpPr txBox="1"/>
          <p:nvPr/>
        </p:nvSpPr>
        <p:spPr>
          <a:xfrm>
            <a:off x="441255" y="197345"/>
            <a:ext cx="8189481" cy="5221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b="1">
                <a:solidFill>
                  <a:srgbClr val="FFFFFF"/>
                </a:solidFill>
                <a:latin typeface="Times New Roman"/>
                <a:ea typeface="Times New Roman"/>
                <a:cs typeface="Times New Roman"/>
                <a:sym typeface="Times New Roman"/>
              </a:defRPr>
            </a:pPr>
            <a:r>
              <a:t>Бронхографія.</a:t>
            </a:r>
          </a:p>
          <a:p>
            <a:pPr algn="just">
              <a:defRPr sz="2400">
                <a:solidFill>
                  <a:srgbClr val="FFFFFF"/>
                </a:solidFill>
                <a:latin typeface="Times New Roman"/>
                <a:ea typeface="Times New Roman"/>
                <a:cs typeface="Times New Roman"/>
                <a:sym typeface="Times New Roman"/>
              </a:defRPr>
            </a:pPr>
            <a:r>
              <a:t>Під час бронхографії при внутрішньолегеневій секвестрації контраст може не потрапляти в уражену ділянку. Виявляються малозмінені бронхи нижньої частки відповідної легені , відтіснені і зближені наявними об'ємним утворенням. Порожнина кісти рідко заповнюється контрастною речовиною. Виявлення кісти або групи кіст в ніжнемедіальному відділі однієї з легень завжди повинно бути приводом до того, щоб запідозрити внутрішньодольовую секвестрацію. Аномальну артеріальну судину в ряді випадків вдається виявити на добре виконаних томограммах в задній проекції. Діагноз остаточно підтверджується за допомогою КТ аортографії за Сельдингером або селективного контрастування аномальної артерії.</a:t>
            </a:r>
          </a:p>
        </p:txBody>
      </p:sp>
    </p:spTree>
  </p:cSld>
  <p:clrMapOvr>
    <a:masterClrMapping/>
  </p:clrMapOvr>
  <p:transition spd="med"/>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4" name="Picture 2" descr="Picture 2"/>
          <p:cNvPicPr>
            <a:picLocks noChangeAspect="1"/>
          </p:cNvPicPr>
          <p:nvPr/>
        </p:nvPicPr>
        <p:blipFill>
          <a:blip r:embed="rId2" cstate="print"/>
          <a:stretch>
            <a:fillRect/>
          </a:stretch>
        </p:blipFill>
        <p:spPr>
          <a:xfrm>
            <a:off x="1691680" y="1052736"/>
            <a:ext cx="5219625" cy="5255956"/>
          </a:xfrm>
          <a:prstGeom prst="rect">
            <a:avLst/>
          </a:prstGeom>
          <a:ln w="12700">
            <a:miter lim="400000"/>
          </a:ln>
        </p:spPr>
      </p:pic>
      <p:sp>
        <p:nvSpPr>
          <p:cNvPr id="745" name="Прямоугольник 2"/>
          <p:cNvSpPr txBox="1"/>
          <p:nvPr/>
        </p:nvSpPr>
        <p:spPr>
          <a:xfrm>
            <a:off x="1881416" y="260647"/>
            <a:ext cx="6749320"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b="1">
                <a:solidFill>
                  <a:srgbClr val="FFFFFF"/>
                </a:solidFill>
                <a:latin typeface="Times New Roman"/>
                <a:ea typeface="Times New Roman"/>
                <a:cs typeface="Times New Roman"/>
                <a:sym typeface="Times New Roman"/>
              </a:defRPr>
            </a:lvl1pPr>
          </a:lstStyle>
          <a:p>
            <a:r>
              <a:t>Інтралобарна секвестрація правої легені</a:t>
            </a:r>
          </a:p>
        </p:txBody>
      </p:sp>
      <p:sp>
        <p:nvSpPr>
          <p:cNvPr id="746" name="Прямая со стрелкой 4"/>
          <p:cNvSpPr/>
          <p:nvPr/>
        </p:nvSpPr>
        <p:spPr>
          <a:xfrm flipV="1">
            <a:off x="2915816" y="5301208"/>
            <a:ext cx="72009" cy="648073"/>
          </a:xfrm>
          <a:prstGeom prst="line">
            <a:avLst/>
          </a:prstGeom>
          <a:ln w="38100">
            <a:solidFill>
              <a:schemeClr val="accent3"/>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Tree>
  </p:cSld>
  <p:clrMapOvr>
    <a:masterClrMapping/>
  </p:clrMapOvr>
  <p:transition spd="med"/>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8" name="Picture 2" descr="Picture 2"/>
          <p:cNvPicPr>
            <a:picLocks noChangeAspect="1"/>
          </p:cNvPicPr>
          <p:nvPr/>
        </p:nvPicPr>
        <p:blipFill>
          <a:blip r:embed="rId2" cstate="print"/>
          <a:stretch>
            <a:fillRect/>
          </a:stretch>
        </p:blipFill>
        <p:spPr>
          <a:xfrm>
            <a:off x="323527" y="692695"/>
            <a:ext cx="6524626" cy="3238502"/>
          </a:xfrm>
          <a:prstGeom prst="rect">
            <a:avLst/>
          </a:prstGeom>
          <a:ln w="12700">
            <a:miter lim="400000"/>
          </a:ln>
        </p:spPr>
      </p:pic>
      <p:sp>
        <p:nvSpPr>
          <p:cNvPr id="749" name="Прямоугольник 2"/>
          <p:cNvSpPr txBox="1"/>
          <p:nvPr/>
        </p:nvSpPr>
        <p:spPr>
          <a:xfrm>
            <a:off x="729287" y="-1"/>
            <a:ext cx="7253377"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b="1">
                <a:solidFill>
                  <a:srgbClr val="FFFFFF"/>
                </a:solidFill>
                <a:latin typeface="Times New Roman"/>
                <a:ea typeface="Times New Roman"/>
                <a:cs typeface="Times New Roman"/>
                <a:sym typeface="Times New Roman"/>
              </a:defRPr>
            </a:lvl1pPr>
          </a:lstStyle>
          <a:p>
            <a:r>
              <a:t>екстралобарна  секвестрація левої легені</a:t>
            </a:r>
          </a:p>
        </p:txBody>
      </p:sp>
      <p:sp>
        <p:nvSpPr>
          <p:cNvPr id="751" name="Прямоугольник 4"/>
          <p:cNvSpPr txBox="1"/>
          <p:nvPr/>
        </p:nvSpPr>
        <p:spPr>
          <a:xfrm>
            <a:off x="3753623" y="6319391"/>
            <a:ext cx="5165146" cy="5246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A. Yilmaz, G. Bektemur, B. Burunsuzoglu. </a:t>
            </a:r>
            <a:r>
              <a:rPr u="sng">
                <a:solidFill>
                  <a:srgbClr val="410082"/>
                </a:solidFill>
                <a:uFill>
                  <a:solidFill>
                    <a:srgbClr val="410082"/>
                  </a:solidFill>
                </a:uFill>
                <a:hlinkClick r:id="rId3"/>
              </a:rPr>
              <a:t>Extralobar pulmonary sequestration: a case report</a:t>
            </a:r>
            <a:r>
              <a:rPr sz="1800" u="sng">
                <a:solidFill>
                  <a:srgbClr val="410082"/>
                </a:solidFill>
                <a:uFill>
                  <a:solidFill>
                    <a:srgbClr val="410082"/>
                  </a:solidFill>
                </a:uFill>
                <a:hlinkClick r:id="rId3"/>
              </a:rPr>
              <a:t>.</a:t>
            </a:r>
            <a:r>
              <a:rPr sz="1800" u="sng">
                <a:solidFill>
                  <a:srgbClr val="410082"/>
                </a:solidFill>
                <a:uFill>
                  <a:solidFill>
                    <a:srgbClr val="410082"/>
                  </a:solidFill>
                </a:uFill>
                <a:latin typeface="Verdana"/>
                <a:ea typeface="Verdana"/>
                <a:cs typeface="Verdana"/>
                <a:sym typeface="Verdana"/>
                <a:hlinkClick r:id="rId4"/>
              </a:rPr>
              <a:t> </a:t>
            </a:r>
            <a:r>
              <a:rPr u="sng">
                <a:solidFill>
                  <a:srgbClr val="410082"/>
                </a:solidFill>
                <a:uFill>
                  <a:solidFill>
                    <a:srgbClr val="410082"/>
                  </a:solidFill>
                </a:uFill>
                <a:hlinkClick r:id="rId4"/>
              </a:rPr>
              <a:t>https://doi.org/10.4081/monaldi.2013.98</a:t>
            </a:r>
          </a:p>
        </p:txBody>
      </p:sp>
      <p:sp>
        <p:nvSpPr>
          <p:cNvPr id="753" name="Прямоугольник 6"/>
          <p:cNvSpPr txBox="1"/>
          <p:nvPr/>
        </p:nvSpPr>
        <p:spPr>
          <a:xfrm>
            <a:off x="6903719" y="836712"/>
            <a:ext cx="2194561" cy="14571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u="sng">
                <a:solidFill>
                  <a:srgbClr val="FFFFFF"/>
                </a:solidFill>
                <a:latin typeface="Times New Roman"/>
                <a:ea typeface="Times New Roman"/>
                <a:cs typeface="Times New Roman"/>
                <a:sym typeface="Times New Roman"/>
              </a:defRPr>
            </a:pPr>
            <a:r>
              <a:t>Shin-Ah Son</a:t>
            </a:r>
            <a:r>
              <a:rPr u="none"/>
              <a:t>, </a:t>
            </a:r>
            <a:r>
              <a:t>Young Woo Do</a:t>
            </a:r>
            <a:r>
              <a:rPr u="none"/>
              <a:t>, </a:t>
            </a:r>
          </a:p>
          <a:p>
            <a:pPr>
              <a:defRPr sz="1100" u="sng">
                <a:solidFill>
                  <a:srgbClr val="FFFFFF"/>
                </a:solidFill>
                <a:latin typeface="Times New Roman"/>
                <a:ea typeface="Times New Roman"/>
                <a:cs typeface="Times New Roman"/>
                <a:sym typeface="Times New Roman"/>
              </a:defRPr>
            </a:pPr>
            <a:r>
              <a:t>Young Eun Kim</a:t>
            </a:r>
            <a:r>
              <a:rPr u="none"/>
              <a:t>, </a:t>
            </a:r>
            <a:r>
              <a:t>So Mi Lee</a:t>
            </a:r>
            <a:r>
              <a:rPr u="none"/>
              <a:t> &amp; </a:t>
            </a:r>
          </a:p>
          <a:p>
            <a:pPr>
              <a:defRPr sz="1100">
                <a:solidFill>
                  <a:srgbClr val="FFFFFF"/>
                </a:solidFill>
                <a:latin typeface="Times New Roman"/>
                <a:ea typeface="Times New Roman"/>
                <a:cs typeface="Times New Roman"/>
                <a:sym typeface="Times New Roman"/>
              </a:defRPr>
            </a:pPr>
            <a:r>
              <a:t>Deok Heon Lee. Infarction of torsed extralobar pulmonary sequestration in adolescence. </a:t>
            </a:r>
            <a:r>
              <a:rPr i="1" u="sng">
                <a:solidFill>
                  <a:srgbClr val="410082"/>
                </a:solidFill>
                <a:uFill>
                  <a:solidFill>
                    <a:srgbClr val="410082"/>
                  </a:solidFill>
                </a:uFill>
                <a:hlinkClick r:id="rId5"/>
              </a:rPr>
              <a:t>General Thoracic and Cardiovascular Surgery</a:t>
            </a:r>
            <a:r>
              <a:t> </a:t>
            </a:r>
            <a:r>
              <a:rPr b="1"/>
              <a:t>volume 68</a:t>
            </a:r>
            <a:r>
              <a:t>, pages77–80(2020)</a:t>
            </a:r>
          </a:p>
        </p:txBody>
      </p:sp>
      <p:pic>
        <p:nvPicPr>
          <p:cNvPr id="4098" name="Picture 2"/>
          <p:cNvPicPr>
            <a:picLocks noChangeAspect="1" noChangeArrowheads="1"/>
          </p:cNvPicPr>
          <p:nvPr/>
        </p:nvPicPr>
        <p:blipFill>
          <a:blip r:embed="rId6" cstate="print"/>
          <a:srcRect/>
          <a:stretch>
            <a:fillRect/>
          </a:stretch>
        </p:blipFill>
        <p:spPr bwMode="auto">
          <a:xfrm>
            <a:off x="323528" y="3933056"/>
            <a:ext cx="3168352" cy="2733675"/>
          </a:xfrm>
          <a:prstGeom prst="rect">
            <a:avLst/>
          </a:prstGeom>
          <a:noFill/>
          <a:ln w="9525">
            <a:noFill/>
            <a:miter lim="800000"/>
            <a:headEnd/>
            <a:tailEnd/>
          </a:ln>
        </p:spPr>
      </p:pic>
      <p:pic>
        <p:nvPicPr>
          <p:cNvPr id="4099" name="Picture 3"/>
          <p:cNvPicPr>
            <a:picLocks noChangeAspect="1" noChangeArrowheads="1"/>
          </p:cNvPicPr>
          <p:nvPr/>
        </p:nvPicPr>
        <p:blipFill>
          <a:blip r:embed="rId7" cstate="print"/>
          <a:srcRect/>
          <a:stretch>
            <a:fillRect/>
          </a:stretch>
        </p:blipFill>
        <p:spPr bwMode="auto">
          <a:xfrm>
            <a:off x="3491880" y="3933056"/>
            <a:ext cx="3384376" cy="2376264"/>
          </a:xfrm>
          <a:prstGeom prst="rect">
            <a:avLst/>
          </a:prstGeom>
          <a:noFill/>
          <a:ln w="9525">
            <a:noFill/>
            <a:miter lim="800000"/>
            <a:headEnd/>
            <a:tailEnd/>
          </a:ln>
        </p:spPr>
      </p:pic>
      <p:cxnSp>
        <p:nvCxnSpPr>
          <p:cNvPr id="11" name="Прямая со стрелкой 10"/>
          <p:cNvCxnSpPr/>
          <p:nvPr/>
        </p:nvCxnSpPr>
        <p:spPr>
          <a:xfrm flipH="1">
            <a:off x="3059832" y="1988840"/>
            <a:ext cx="72008" cy="576064"/>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3" name="Прямая со стрелкой 12"/>
          <p:cNvCxnSpPr/>
          <p:nvPr/>
        </p:nvCxnSpPr>
        <p:spPr>
          <a:xfrm flipH="1">
            <a:off x="2771800" y="5301208"/>
            <a:ext cx="216024" cy="432048"/>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5" name="Прямая со стрелкой 14"/>
          <p:cNvCxnSpPr/>
          <p:nvPr/>
        </p:nvCxnSpPr>
        <p:spPr>
          <a:xfrm flipH="1">
            <a:off x="6228184" y="5013176"/>
            <a:ext cx="288032" cy="360040"/>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 name="Прямоугольник 2"/>
          <p:cNvSpPr txBox="1"/>
          <p:nvPr/>
        </p:nvSpPr>
        <p:spPr>
          <a:xfrm>
            <a:off x="45720" y="6150114"/>
            <a:ext cx="8801040" cy="675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Shailvi Gupta, M.D., Sunghoon Kim, M.D. Pulmonary Sequestration.  N Engl J Med 2013; 368:e6. DOI: 10.1056/NEJMicm1206677</a:t>
            </a:r>
          </a:p>
          <a:p>
            <a:pPr>
              <a:defRPr sz="1100">
                <a:solidFill>
                  <a:srgbClr val="FFFFFF"/>
                </a:solidFill>
                <a:latin typeface="Times New Roman"/>
                <a:ea typeface="Times New Roman"/>
                <a:cs typeface="Times New Roman"/>
                <a:sym typeface="Times New Roman"/>
              </a:defRPr>
            </a:pPr>
            <a:r>
              <a:t>https://www.nejm.org/doi/full/10.1056/NEJMicm1206677?query=TOC</a:t>
            </a:r>
          </a:p>
        </p:txBody>
      </p:sp>
      <p:pic>
        <p:nvPicPr>
          <p:cNvPr id="5122" name="Picture 2"/>
          <p:cNvPicPr>
            <a:picLocks noChangeAspect="1" noChangeArrowheads="1"/>
          </p:cNvPicPr>
          <p:nvPr/>
        </p:nvPicPr>
        <p:blipFill>
          <a:blip r:embed="rId2" cstate="print"/>
          <a:srcRect/>
          <a:stretch>
            <a:fillRect/>
          </a:stretch>
        </p:blipFill>
        <p:spPr bwMode="auto">
          <a:xfrm>
            <a:off x="0" y="260648"/>
            <a:ext cx="4796381" cy="504056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4788024" y="260648"/>
            <a:ext cx="3128598" cy="3096344"/>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4788024" y="3429000"/>
            <a:ext cx="3168352" cy="2733675"/>
          </a:xfrm>
          <a:prstGeom prst="rect">
            <a:avLst/>
          </a:prstGeom>
          <a:noFill/>
          <a:ln w="9525">
            <a:noFill/>
            <a:miter lim="800000"/>
            <a:headEnd/>
            <a:tailEnd/>
          </a:ln>
        </p:spPr>
      </p:pic>
      <p:cxnSp>
        <p:nvCxnSpPr>
          <p:cNvPr id="8" name="Прямая со стрелкой 7"/>
          <p:cNvCxnSpPr/>
          <p:nvPr/>
        </p:nvCxnSpPr>
        <p:spPr>
          <a:xfrm flipH="1">
            <a:off x="1187624" y="1052736"/>
            <a:ext cx="288032" cy="432048"/>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0" name="Прямая со стрелкой 9"/>
          <p:cNvCxnSpPr/>
          <p:nvPr/>
        </p:nvCxnSpPr>
        <p:spPr>
          <a:xfrm flipH="1" flipV="1">
            <a:off x="827584" y="3284984"/>
            <a:ext cx="144016" cy="432048"/>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8" name="Picture 2" descr="Picture 2"/>
          <p:cNvPicPr>
            <a:picLocks noChangeAspect="1"/>
          </p:cNvPicPr>
          <p:nvPr/>
        </p:nvPicPr>
        <p:blipFill>
          <a:blip r:embed="rId2" cstate="print"/>
          <a:stretch>
            <a:fillRect/>
          </a:stretch>
        </p:blipFill>
        <p:spPr>
          <a:xfrm>
            <a:off x="179511" y="332656"/>
            <a:ext cx="8572501" cy="4648202"/>
          </a:xfrm>
          <a:prstGeom prst="rect">
            <a:avLst/>
          </a:prstGeom>
          <a:ln w="12700">
            <a:miter lim="400000"/>
          </a:ln>
        </p:spPr>
      </p:pic>
      <p:sp>
        <p:nvSpPr>
          <p:cNvPr id="759" name="Прямоугольник 2"/>
          <p:cNvSpPr txBox="1"/>
          <p:nvPr/>
        </p:nvSpPr>
        <p:spPr>
          <a:xfrm>
            <a:off x="369248" y="5589239"/>
            <a:ext cx="8333497" cy="39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rPr u="sng">
                <a:solidFill>
                  <a:srgbClr val="410082"/>
                </a:solidFill>
                <a:uFill>
                  <a:solidFill>
                    <a:srgbClr val="410082"/>
                  </a:solidFill>
                </a:uFill>
                <a:hlinkClick r:id="rId3"/>
              </a:rPr>
              <a:t>Dr. Gerald Diaz. </a:t>
            </a:r>
            <a:r>
              <a:t>https://www.grepmed.com/images/860/pulmonarysequestration-radiologyassistant-sequestration-pulmonary-radiology-clinical-ctchest</a:t>
            </a:r>
          </a:p>
        </p:txBody>
      </p:sp>
    </p:spTree>
  </p:cSld>
  <p:clrMapOvr>
    <a:masterClrMapping/>
  </p:clrMapOvr>
  <p:transition spd="med"/>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1" name="Picture 2" descr="Picture 2"/>
          <p:cNvPicPr>
            <a:picLocks noChangeAspect="1"/>
          </p:cNvPicPr>
          <p:nvPr/>
        </p:nvPicPr>
        <p:blipFill>
          <a:blip r:embed="rId2" cstate="print"/>
          <a:stretch>
            <a:fillRect/>
          </a:stretch>
        </p:blipFill>
        <p:spPr>
          <a:xfrm>
            <a:off x="323528" y="1020703"/>
            <a:ext cx="6408713" cy="5252140"/>
          </a:xfrm>
          <a:prstGeom prst="rect">
            <a:avLst/>
          </a:prstGeom>
          <a:ln w="12700">
            <a:miter lim="400000"/>
          </a:ln>
        </p:spPr>
      </p:pic>
      <p:sp>
        <p:nvSpPr>
          <p:cNvPr id="762" name="Прямоугольник 2"/>
          <p:cNvSpPr txBox="1"/>
          <p:nvPr/>
        </p:nvSpPr>
        <p:spPr>
          <a:xfrm>
            <a:off x="297239" y="6211668"/>
            <a:ext cx="8549521" cy="408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S. Mylan, S. Maity, J. MacLachlan. Diagnosing intralobar pulmonary sequestration. BMJ. Volume 104, Issue 4</a:t>
            </a:r>
          </a:p>
          <a:p>
            <a:pPr>
              <a:defRPr sz="1100">
                <a:solidFill>
                  <a:srgbClr val="FFFFFF"/>
                </a:solidFill>
              </a:defRPr>
            </a:pPr>
            <a:r>
              <a:rPr u="sng">
                <a:solidFill>
                  <a:srgbClr val="410082"/>
                </a:solidFill>
                <a:uFill>
                  <a:solidFill>
                    <a:srgbClr val="410082"/>
                  </a:solidFill>
                </a:uFill>
                <a:hlinkClick r:id="rId3"/>
              </a:rPr>
              <a:t>http://dx.doi.org/10.1136/archdischild-2018-314960</a:t>
            </a:r>
          </a:p>
        </p:txBody>
      </p:sp>
      <p:sp>
        <p:nvSpPr>
          <p:cNvPr id="763" name="Прямоугольник 3"/>
          <p:cNvSpPr txBox="1"/>
          <p:nvPr/>
        </p:nvSpPr>
        <p:spPr>
          <a:xfrm>
            <a:off x="2169447" y="332656"/>
            <a:ext cx="2860513" cy="348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t>секвестрація правої легені</a:t>
            </a:r>
          </a:p>
        </p:txBody>
      </p:sp>
    </p:spTree>
  </p:cSld>
  <p:clrMapOvr>
    <a:masterClrMapping/>
  </p:clrMapOvr>
  <p:transition spd="med"/>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5" name="Picture 2" descr="Picture 2"/>
          <p:cNvPicPr>
            <a:picLocks noChangeAspect="1"/>
          </p:cNvPicPr>
          <p:nvPr/>
        </p:nvPicPr>
        <p:blipFill>
          <a:blip r:embed="rId2" cstate="print"/>
          <a:stretch>
            <a:fillRect/>
          </a:stretch>
        </p:blipFill>
        <p:spPr>
          <a:xfrm>
            <a:off x="1259632" y="764704"/>
            <a:ext cx="6120680" cy="5174725"/>
          </a:xfrm>
          <a:prstGeom prst="rect">
            <a:avLst/>
          </a:prstGeom>
          <a:ln w="12700">
            <a:miter lim="400000"/>
          </a:ln>
        </p:spPr>
      </p:pic>
      <p:sp>
        <p:nvSpPr>
          <p:cNvPr id="766" name="Прямоугольник 2"/>
          <p:cNvSpPr txBox="1"/>
          <p:nvPr/>
        </p:nvSpPr>
        <p:spPr>
          <a:xfrm>
            <a:off x="2817519" y="188639"/>
            <a:ext cx="2837854"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t>Секвестрація  левої легені</a:t>
            </a:r>
          </a:p>
        </p:txBody>
      </p:sp>
      <p:sp>
        <p:nvSpPr>
          <p:cNvPr id="767" name="Прямоугольник 3"/>
          <p:cNvSpPr txBox="1"/>
          <p:nvPr/>
        </p:nvSpPr>
        <p:spPr>
          <a:xfrm>
            <a:off x="369247" y="6093295"/>
            <a:ext cx="8549521" cy="714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Qihua Long, Yunfei Zha, Zhigang Yang. Evaluation of pulmonary sequestration with multidetector computed tomography angiography in a select cohort of patients: A retrospective study.</a:t>
            </a:r>
            <a:r>
              <a:rPr b="1">
                <a:latin typeface="Verdana"/>
                <a:ea typeface="Verdana"/>
                <a:cs typeface="Verdana"/>
                <a:sym typeface="Verdana"/>
              </a:rPr>
              <a:t> </a:t>
            </a:r>
            <a:r>
              <a:t>Clinics vol.71 no.7 São Paulo July 2016</a:t>
            </a:r>
          </a:p>
          <a:p>
            <a:pPr>
              <a:defRPr sz="1100">
                <a:solidFill>
                  <a:srgbClr val="FFFFFF"/>
                </a:solidFill>
                <a:latin typeface="Times New Roman"/>
                <a:ea typeface="Times New Roman"/>
                <a:cs typeface="Times New Roman"/>
                <a:sym typeface="Times New Roman"/>
              </a:defRPr>
            </a:pPr>
            <a:r>
              <a:rPr u="sng">
                <a:solidFill>
                  <a:srgbClr val="410082"/>
                </a:solidFill>
                <a:uFill>
                  <a:solidFill>
                    <a:srgbClr val="410082"/>
                  </a:solidFill>
                </a:uFill>
                <a:hlinkClick r:id="rId3"/>
              </a:rPr>
              <a:t>https://doi.org/10.6061/clinics/2016(07)07</a:t>
            </a:r>
            <a:r>
              <a:t> </a:t>
            </a:r>
          </a:p>
        </p:txBody>
      </p:sp>
    </p:spTree>
  </p:cSld>
  <p:clrMapOvr>
    <a:masterClrMapping/>
  </p:clrMapOvr>
  <p:transition spd="med"/>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0" name="Таблица 2"/>
          <p:cNvGraphicFramePr/>
          <p:nvPr/>
        </p:nvGraphicFramePr>
        <p:xfrm>
          <a:off x="1043608" y="4933950"/>
          <a:ext cx="6096000" cy="3848100"/>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3848100">
                <a:tc>
                  <a:txBody>
                    <a:bodyPr/>
                    <a:lstStyle/>
                    <a:p>
                      <a:pPr algn="just">
                        <a:lnSpc>
                          <a:spcPts val="1200"/>
                        </a:lnSpc>
                        <a:defRPr sz="1000">
                          <a:solidFill>
                            <a:srgbClr val="FFFFFF"/>
                          </a:solidFill>
                          <a:latin typeface="Times New Roman"/>
                          <a:ea typeface="Times New Roman"/>
                          <a:cs typeface="Times New Roman"/>
                          <a:sym typeface="Times New Roman"/>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771"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772" name="Прямоугольник 4"/>
          <p:cNvSpPr txBox="1"/>
          <p:nvPr/>
        </p:nvSpPr>
        <p:spPr>
          <a:xfrm>
            <a:off x="5652120" y="0"/>
            <a:ext cx="3184416" cy="3139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a:solidFill>
                  <a:srgbClr val="FFFFFF"/>
                </a:solidFill>
                <a:latin typeface="Times New Roman"/>
                <a:ea typeface="Times New Roman"/>
                <a:cs typeface="Times New Roman"/>
                <a:sym typeface="Times New Roman"/>
              </a:defRPr>
            </a:pPr>
            <a:r>
              <a:rPr lang="uk-UA" dirty="0"/>
              <a:t>Секвестрація SХ лівої легені з множинними порожнинами в зоні секвестрації у дорослого:</a:t>
            </a:r>
          </a:p>
          <a:p>
            <a:pPr algn="just">
              <a:defRPr>
                <a:solidFill>
                  <a:srgbClr val="FFFFFF"/>
                </a:solidFill>
                <a:latin typeface="Times New Roman"/>
                <a:ea typeface="Times New Roman"/>
                <a:cs typeface="Times New Roman"/>
                <a:sym typeface="Times New Roman"/>
              </a:defRPr>
            </a:pPr>
            <a:r>
              <a:rPr lang="uk-UA" dirty="0"/>
              <a:t>а - оглядова рентгенограма ОГК;</a:t>
            </a:r>
          </a:p>
          <a:p>
            <a:pPr algn="just">
              <a:defRPr>
                <a:solidFill>
                  <a:srgbClr val="FFFFFF"/>
                </a:solidFill>
                <a:latin typeface="Times New Roman"/>
                <a:ea typeface="Times New Roman"/>
                <a:cs typeface="Times New Roman"/>
                <a:sym typeface="Times New Roman"/>
              </a:defRPr>
            </a:pPr>
            <a:r>
              <a:rPr lang="uk-UA" dirty="0"/>
              <a:t>б - </a:t>
            </a:r>
            <a:r>
              <a:rPr lang="uk-UA" dirty="0" err="1"/>
              <a:t>КТ</a:t>
            </a:r>
            <a:r>
              <a:rPr lang="uk-UA" dirty="0"/>
              <a:t> ОГК аксіальний зріз;</a:t>
            </a:r>
          </a:p>
          <a:p>
            <a:pPr algn="just">
              <a:defRPr>
                <a:solidFill>
                  <a:srgbClr val="FFFFFF"/>
                </a:solidFill>
                <a:latin typeface="Times New Roman"/>
                <a:ea typeface="Times New Roman"/>
                <a:cs typeface="Times New Roman"/>
                <a:sym typeface="Times New Roman"/>
              </a:defRPr>
            </a:pPr>
            <a:r>
              <a:rPr lang="uk-UA" dirty="0"/>
              <a:t>в, г - селективні аортограми в артеріальну і венозну фази - виявлено аномальну живильну артерію і розвиток множинних анастомозів на периферії.</a:t>
            </a:r>
          </a:p>
        </p:txBody>
      </p:sp>
      <p:sp>
        <p:nvSpPr>
          <p:cNvPr id="773" name="Прямоугольник 5"/>
          <p:cNvSpPr txBox="1"/>
          <p:nvPr/>
        </p:nvSpPr>
        <p:spPr>
          <a:xfrm>
            <a:off x="369248" y="5877271"/>
            <a:ext cx="8729032" cy="6564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a:solidFill>
                  <a:srgbClr val="FFFFFF"/>
                </a:solidFill>
                <a:latin typeface="Times New Roman"/>
                <a:ea typeface="Times New Roman"/>
                <a:cs typeface="Times New Roman"/>
                <a:sym typeface="Times New Roman"/>
              </a:defRPr>
            </a:pPr>
            <a:r>
              <a:t>В.В. Шаповалова, О.П. Шармазазанова, М.О. Бортний, А.В. Мангов. </a:t>
            </a:r>
          </a:p>
          <a:p>
            <a:pPr>
              <a:defRPr sz="1200">
                <a:solidFill>
                  <a:srgbClr val="FFFFFF"/>
                </a:solidFill>
                <a:latin typeface="Times New Roman"/>
                <a:ea typeface="Times New Roman"/>
                <a:cs typeface="Times New Roman"/>
                <a:sym typeface="Times New Roman"/>
              </a:defRPr>
            </a:pPr>
            <a:r>
              <a:t>Променева діагностика  порушень розвитку легень, бронхів, легеневих судин. Бібліотека променевого діагноста.</a:t>
            </a:r>
          </a:p>
          <a:p>
            <a:pPr>
              <a:defRPr sz="1200">
                <a:solidFill>
                  <a:srgbClr val="FFFFFF"/>
                </a:solidFill>
                <a:latin typeface="Times New Roman"/>
                <a:ea typeface="Times New Roman"/>
                <a:cs typeface="Times New Roman"/>
                <a:sym typeface="Times New Roman"/>
              </a:defRPr>
            </a:pPr>
            <a:r>
              <a:t> Навчальне видання.Харків, 2016. стор. 59</a:t>
            </a:r>
          </a:p>
        </p:txBody>
      </p:sp>
      <p:pic>
        <p:nvPicPr>
          <p:cNvPr id="6146" name="Picture 2"/>
          <p:cNvPicPr>
            <a:picLocks noChangeAspect="1" noChangeArrowheads="1"/>
          </p:cNvPicPr>
          <p:nvPr/>
        </p:nvPicPr>
        <p:blipFill>
          <a:blip r:embed="rId2" cstate="print"/>
          <a:srcRect/>
          <a:stretch>
            <a:fillRect/>
          </a:stretch>
        </p:blipFill>
        <p:spPr bwMode="auto">
          <a:xfrm>
            <a:off x="0" y="0"/>
            <a:ext cx="3171761" cy="2780928"/>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3131840" y="0"/>
            <a:ext cx="2299903" cy="2780928"/>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0" y="2780928"/>
            <a:ext cx="2771800" cy="3083514"/>
          </a:xfrm>
          <a:prstGeom prst="rect">
            <a:avLst/>
          </a:prstGeom>
          <a:noFill/>
          <a:ln w="9525">
            <a:noFill/>
            <a:miter lim="800000"/>
            <a:headEnd/>
            <a:tailEnd/>
          </a:ln>
        </p:spPr>
      </p:pic>
      <p:pic>
        <p:nvPicPr>
          <p:cNvPr id="6149" name="Picture 5"/>
          <p:cNvPicPr>
            <a:picLocks noChangeAspect="1" noChangeArrowheads="1"/>
          </p:cNvPicPr>
          <p:nvPr/>
        </p:nvPicPr>
        <p:blipFill>
          <a:blip r:embed="rId5" cstate="print"/>
          <a:srcRect/>
          <a:stretch>
            <a:fillRect/>
          </a:stretch>
        </p:blipFill>
        <p:spPr bwMode="auto">
          <a:xfrm>
            <a:off x="2699792" y="2780928"/>
            <a:ext cx="2736304" cy="3115907"/>
          </a:xfrm>
          <a:prstGeom prst="rect">
            <a:avLst/>
          </a:prstGeom>
          <a:noFill/>
          <a:ln w="9525">
            <a:noFill/>
            <a:miter lim="800000"/>
            <a:headEnd/>
            <a:tailEnd/>
          </a:ln>
        </p:spPr>
      </p:pic>
    </p:spTree>
  </p:cSld>
  <p:clrMapOvr>
    <a:masterClrMapping/>
  </p:clrMapOvr>
  <p:transition spd="med"/>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 name="Прямоугольник 2"/>
          <p:cNvSpPr txBox="1"/>
          <p:nvPr/>
        </p:nvSpPr>
        <p:spPr>
          <a:xfrm>
            <a:off x="4355976" y="6582533"/>
            <a:ext cx="5056625" cy="2754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a:solidFill>
                  <a:srgbClr val="FFFFFF"/>
                </a:solidFill>
                <a:latin typeface="Times New Roman"/>
                <a:ea typeface="Times New Roman"/>
                <a:cs typeface="Times New Roman"/>
                <a:sym typeface="Times New Roman"/>
              </a:defRPr>
            </a:pPr>
            <a:r>
              <a:rPr dirty="0"/>
              <a:t>(</a:t>
            </a:r>
            <a:r>
              <a:rPr dirty="0" err="1"/>
              <a:t>Referens</a:t>
            </a:r>
            <a:r>
              <a:rPr dirty="0"/>
              <a:t>: Imaging of the Newborn - </a:t>
            </a:r>
            <a:r>
              <a:rPr dirty="0" err="1"/>
              <a:t>Kirpalani</a:t>
            </a:r>
            <a:r>
              <a:rPr dirty="0"/>
              <a:t> H„ 2014).</a:t>
            </a:r>
          </a:p>
        </p:txBody>
      </p:sp>
      <p:graphicFrame>
        <p:nvGraphicFramePr>
          <p:cNvPr id="777" name="Таблица 3"/>
          <p:cNvGraphicFramePr/>
          <p:nvPr/>
        </p:nvGraphicFramePr>
        <p:xfrm>
          <a:off x="1524000" y="1466850"/>
          <a:ext cx="6096000" cy="3924300"/>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3924300">
                <a:tc>
                  <a:txBody>
                    <a:bodyPr/>
                    <a:lstStyle/>
                    <a:p>
                      <a:pPr algn="just">
                        <a:lnSpc>
                          <a:spcPts val="1200"/>
                        </a:lnSpc>
                        <a:defRPr sz="1000">
                          <a:solidFill>
                            <a:srgbClr val="FFFFFF"/>
                          </a:solidFill>
                          <a:latin typeface="Times New Roman"/>
                          <a:ea typeface="Times New Roman"/>
                          <a:cs typeface="Times New Roman"/>
                          <a:sym typeface="Times New Roman"/>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778"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779" name="Прямоугольник 5"/>
          <p:cNvSpPr txBox="1"/>
          <p:nvPr/>
        </p:nvSpPr>
        <p:spPr>
          <a:xfrm>
            <a:off x="4211960" y="404664"/>
            <a:ext cx="4886320" cy="22467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sz="2000">
                <a:solidFill>
                  <a:srgbClr val="FFFFFF"/>
                </a:solidFill>
                <a:latin typeface="Times New Roman"/>
                <a:ea typeface="Times New Roman"/>
                <a:cs typeface="Times New Roman"/>
                <a:sym typeface="Times New Roman"/>
              </a:defRPr>
            </a:pPr>
            <a:r>
              <a:rPr lang="uk-UA" dirty="0"/>
              <a:t>Секвестрація SХ лівої легені з множинними порожнинами</a:t>
            </a:r>
          </a:p>
          <a:p>
            <a:pPr algn="just">
              <a:defRPr sz="2000">
                <a:solidFill>
                  <a:srgbClr val="FFFFFF"/>
                </a:solidFill>
                <a:latin typeface="Times New Roman"/>
                <a:ea typeface="Times New Roman"/>
                <a:cs typeface="Times New Roman"/>
                <a:sym typeface="Times New Roman"/>
              </a:defRPr>
            </a:pPr>
            <a:r>
              <a:rPr lang="uk-UA" dirty="0"/>
              <a:t>у дитини</a:t>
            </a:r>
          </a:p>
          <a:p>
            <a:pPr algn="just">
              <a:defRPr sz="2000">
                <a:solidFill>
                  <a:srgbClr val="FFFFFF"/>
                </a:solidFill>
                <a:latin typeface="Times New Roman"/>
                <a:ea typeface="Times New Roman"/>
                <a:cs typeface="Times New Roman"/>
                <a:sym typeface="Times New Roman"/>
              </a:defRPr>
            </a:pPr>
            <a:r>
              <a:rPr lang="uk-UA" dirty="0"/>
              <a:t>а - оглядова рентгенограма ОГК;</a:t>
            </a:r>
          </a:p>
          <a:p>
            <a:pPr algn="just">
              <a:defRPr sz="2000">
                <a:solidFill>
                  <a:srgbClr val="FFFFFF"/>
                </a:solidFill>
                <a:latin typeface="Times New Roman"/>
                <a:ea typeface="Times New Roman"/>
                <a:cs typeface="Times New Roman"/>
                <a:sym typeface="Times New Roman"/>
              </a:defRPr>
            </a:pPr>
            <a:r>
              <a:rPr lang="uk-UA" dirty="0"/>
              <a:t>б - </a:t>
            </a:r>
            <a:r>
              <a:rPr lang="uk-UA" dirty="0" err="1"/>
              <a:t>КТ</a:t>
            </a:r>
            <a:r>
              <a:rPr lang="uk-UA" dirty="0"/>
              <a:t> - ангіографія аксіальний зріз;</a:t>
            </a:r>
          </a:p>
          <a:p>
            <a:pPr algn="just">
              <a:defRPr sz="2000">
                <a:solidFill>
                  <a:srgbClr val="FFFFFF"/>
                </a:solidFill>
                <a:latin typeface="Times New Roman"/>
                <a:ea typeface="Times New Roman"/>
                <a:cs typeface="Times New Roman"/>
                <a:sym typeface="Times New Roman"/>
              </a:defRPr>
            </a:pPr>
            <a:r>
              <a:rPr lang="uk-UA" dirty="0"/>
              <a:t>в - проекція максимальної інтенсивності фронтальна реконструкція</a:t>
            </a:r>
          </a:p>
        </p:txBody>
      </p:sp>
      <p:pic>
        <p:nvPicPr>
          <p:cNvPr id="7170" name="Picture 2"/>
          <p:cNvPicPr>
            <a:picLocks noChangeAspect="1" noChangeArrowheads="1"/>
          </p:cNvPicPr>
          <p:nvPr/>
        </p:nvPicPr>
        <p:blipFill>
          <a:blip r:embed="rId2" cstate="print"/>
          <a:srcRect/>
          <a:stretch>
            <a:fillRect/>
          </a:stretch>
        </p:blipFill>
        <p:spPr bwMode="auto">
          <a:xfrm>
            <a:off x="0" y="-1"/>
            <a:ext cx="3995936" cy="3895409"/>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1" y="3861048"/>
            <a:ext cx="3921953" cy="2808312"/>
          </a:xfrm>
          <a:prstGeom prst="rect">
            <a:avLst/>
          </a:prstGeom>
          <a:noFill/>
          <a:ln w="9525">
            <a:noFill/>
            <a:miter lim="800000"/>
            <a:headEnd/>
            <a:tailEnd/>
          </a:ln>
        </p:spPr>
      </p:pic>
      <p:pic>
        <p:nvPicPr>
          <p:cNvPr id="7172" name="Picture 4"/>
          <p:cNvPicPr>
            <a:picLocks noChangeAspect="1" noChangeArrowheads="1"/>
          </p:cNvPicPr>
          <p:nvPr/>
        </p:nvPicPr>
        <p:blipFill>
          <a:blip r:embed="rId4" cstate="print"/>
          <a:srcRect/>
          <a:stretch>
            <a:fillRect/>
          </a:stretch>
        </p:blipFill>
        <p:spPr bwMode="auto">
          <a:xfrm>
            <a:off x="4283968" y="2708920"/>
            <a:ext cx="2808312" cy="3892222"/>
          </a:xfrm>
          <a:prstGeom prst="rect">
            <a:avLst/>
          </a:prstGeom>
          <a:noFill/>
          <a:ln w="9525">
            <a:noFill/>
            <a:miter lim="800000"/>
            <a:headEnd/>
            <a:tailEnd/>
          </a:ln>
        </p:spPr>
      </p:pic>
    </p:spTree>
  </p:cSld>
  <p:clrMapOvr>
    <a:masterClrMapping/>
  </p:clrMapOvr>
  <p:transition spd="med"/>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 name="Прямоугольник 5"/>
          <p:cNvSpPr txBox="1"/>
          <p:nvPr/>
        </p:nvSpPr>
        <p:spPr>
          <a:xfrm>
            <a:off x="513263" y="4725144"/>
            <a:ext cx="7685425" cy="17543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rPr lang="uk-UA" dirty="0"/>
              <a:t>Одночасне контрастування стравоходу і трахеї:</a:t>
            </a:r>
          </a:p>
          <a:p>
            <a:pPr>
              <a:defRPr>
                <a:solidFill>
                  <a:srgbClr val="FFFFFF"/>
                </a:solidFill>
                <a:latin typeface="Times New Roman"/>
                <a:ea typeface="Times New Roman"/>
                <a:cs typeface="Times New Roman"/>
                <a:sym typeface="Times New Roman"/>
              </a:defRPr>
            </a:pPr>
            <a:r>
              <a:rPr lang="uk-UA" dirty="0"/>
              <a:t>а - лівий </a:t>
            </a:r>
            <a:r>
              <a:rPr lang="uk-UA" dirty="0" err="1"/>
              <a:t>глаовний</a:t>
            </a:r>
            <a:r>
              <a:rPr lang="uk-UA" dirty="0"/>
              <a:t> бронх (стрілка) відгалужується від стравоходу, а не від трахеї. Контрастування стравоходу і шлунка </a:t>
            </a:r>
            <a:r>
              <a:rPr lang="uk-UA" dirty="0" err="1"/>
              <a:t>-аномальний</a:t>
            </a:r>
            <a:r>
              <a:rPr lang="uk-UA" dirty="0"/>
              <a:t> бронх, який відходить від дна шлунка (чорні стрілки) до ділянки легеневої секвестрації в нижньому правому </a:t>
            </a:r>
            <a:r>
              <a:rPr lang="uk-UA" dirty="0" err="1"/>
              <a:t>геміторакса</a:t>
            </a:r>
            <a:r>
              <a:rPr lang="uk-UA" dirty="0"/>
              <a:t> (білі стрілки)</a:t>
            </a:r>
          </a:p>
          <a:p>
            <a:pPr>
              <a:defRPr>
                <a:solidFill>
                  <a:srgbClr val="FFFFFF"/>
                </a:solidFill>
                <a:latin typeface="Times New Roman"/>
                <a:ea typeface="Times New Roman"/>
                <a:cs typeface="Times New Roman"/>
                <a:sym typeface="Times New Roman"/>
              </a:defRPr>
            </a:pPr>
            <a:r>
              <a:rPr dirty="0"/>
              <a:t>(</a:t>
            </a:r>
            <a:r>
              <a:rPr dirty="0" err="1"/>
              <a:t>Referens</a:t>
            </a:r>
            <a:r>
              <a:rPr dirty="0"/>
              <a:t>: Images courtesy of Godfrey </a:t>
            </a:r>
            <a:r>
              <a:rPr dirty="0" err="1"/>
              <a:t>Gaisie</a:t>
            </a:r>
            <a:r>
              <a:rPr dirty="0"/>
              <a:t> M.D, Children's Hospital, Akron).</a:t>
            </a:r>
          </a:p>
        </p:txBody>
      </p:sp>
      <p:pic>
        <p:nvPicPr>
          <p:cNvPr id="8194" name="Picture 2"/>
          <p:cNvPicPr>
            <a:picLocks noChangeAspect="1" noChangeArrowheads="1"/>
          </p:cNvPicPr>
          <p:nvPr/>
        </p:nvPicPr>
        <p:blipFill>
          <a:blip r:embed="rId2" cstate="print">
            <a:grayscl/>
          </a:blip>
          <a:srcRect/>
          <a:stretch>
            <a:fillRect/>
          </a:stretch>
        </p:blipFill>
        <p:spPr bwMode="auto">
          <a:xfrm>
            <a:off x="251520" y="260648"/>
            <a:ext cx="4514850" cy="4000500"/>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4932040" y="260648"/>
            <a:ext cx="2733675" cy="4032448"/>
          </a:xfrm>
          <a:prstGeom prst="rect">
            <a:avLst/>
          </a:prstGeom>
          <a:noFill/>
          <a:ln w="9525">
            <a:noFill/>
            <a:miter lim="800000"/>
            <a:headEnd/>
            <a:tailEnd/>
          </a:ln>
        </p:spPr>
      </p:pic>
    </p:spTree>
  </p:cSld>
  <p:clrMapOvr>
    <a:masterClrMapping/>
  </p:clrMapOvr>
  <p:transition spd="med"/>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 name="Заголовок 1"/>
          <p:cNvSpPr txBox="1">
            <a:spLocks noGrp="1"/>
          </p:cNvSpPr>
          <p:nvPr>
            <p:ph type="title"/>
          </p:nvPr>
        </p:nvSpPr>
        <p:spPr>
          <a:prstGeom prst="rect">
            <a:avLst/>
          </a:prstGeom>
        </p:spPr>
        <p:txBody>
          <a:bodyPr/>
          <a:lstStyle>
            <a:lvl1pPr>
              <a:defRPr sz="3600">
                <a:solidFill>
                  <a:srgbClr val="FFFF00"/>
                </a:solidFill>
              </a:defRPr>
            </a:lvl1pPr>
          </a:lstStyle>
          <a:p>
            <a:r>
              <a:t>Аномалії біфуркації трахеї</a:t>
            </a:r>
          </a:p>
        </p:txBody>
      </p:sp>
      <p:sp>
        <p:nvSpPr>
          <p:cNvPr id="789" name="Прямоугольник 2"/>
          <p:cNvSpPr txBox="1"/>
          <p:nvPr/>
        </p:nvSpPr>
        <p:spPr>
          <a:xfrm>
            <a:off x="657279" y="1484783"/>
            <a:ext cx="8189481"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r>
              <a:t>Аномалії поділу трахеї на головні бронхи зустрічаються рідко. Описано поодинокі випадки.</a:t>
            </a:r>
          </a:p>
        </p:txBody>
      </p:sp>
      <p:pic>
        <p:nvPicPr>
          <p:cNvPr id="790" name="Picture 2" descr="Picture 2"/>
          <p:cNvPicPr>
            <a:picLocks noChangeAspect="1"/>
          </p:cNvPicPr>
          <p:nvPr/>
        </p:nvPicPr>
        <p:blipFill>
          <a:blip r:embed="rId2" cstate="print"/>
          <a:stretch>
            <a:fillRect/>
          </a:stretch>
        </p:blipFill>
        <p:spPr>
          <a:xfrm>
            <a:off x="539551" y="2492896"/>
            <a:ext cx="3238501" cy="1181101"/>
          </a:xfrm>
          <a:prstGeom prst="rect">
            <a:avLst/>
          </a:prstGeom>
          <a:ln w="12700">
            <a:miter lim="400000"/>
          </a:ln>
        </p:spPr>
      </p:pic>
      <p:graphicFrame>
        <p:nvGraphicFramePr>
          <p:cNvPr id="791" name="Таблица 4"/>
          <p:cNvGraphicFramePr/>
          <p:nvPr/>
        </p:nvGraphicFramePr>
        <p:xfrm>
          <a:off x="539551" y="3789040"/>
          <a:ext cx="8352928" cy="3048000"/>
        </p:xfrm>
        <a:graphic>
          <a:graphicData uri="http://schemas.openxmlformats.org/drawingml/2006/table">
            <a:tbl>
              <a:tblPr>
                <a:tableStyleId>{4C3C2611-4C71-4FC5-86AE-919BDF0F9419}</a:tableStyleId>
              </a:tblPr>
              <a:tblGrid>
                <a:gridCol w="8352928">
                  <a:extLst>
                    <a:ext uri="{9D8B030D-6E8A-4147-A177-3AD203B41FA5}">
                      <a16:colId xmlns:a16="http://schemas.microsoft.com/office/drawing/2014/main" val="20000"/>
                    </a:ext>
                  </a:extLst>
                </a:gridCol>
              </a:tblGrid>
              <a:tr h="1181100">
                <a:tc>
                  <a:txBody>
                    <a:bodyPr/>
                    <a:lstStyle/>
                    <a:p>
                      <a:pPr algn="just">
                        <a:defRPr sz="1800"/>
                      </a:pPr>
                      <a:r>
                        <a:rPr sz="2000">
                          <a:solidFill>
                            <a:srgbClr val="FFFFFF"/>
                          </a:solidFill>
                          <a:latin typeface="Times New Roman"/>
                          <a:ea typeface="Times New Roman"/>
                          <a:cs typeface="Times New Roman"/>
                          <a:sym typeface="Times New Roman"/>
                        </a:rPr>
                        <a:t>Аномалії розділення (біфуркації) трахеї (Віренков Ю. Є., Клебанов В. М., 1985):
а - відсутність біфуркації трахеї - єдиний головний бронх є продовженням трахеї, а інший головний бронх відходить від першого;
б - квадріфуркація трахеї - часткові бронхи для верхніх часткою відходять безпосередньо від трахеї, а дистальніше наявність звичайної біфуркації з бронхами, які йдуть до середней і нижньої часткою правої легені і до нижньої частки лівої легені;
в - тріфуркація трахеї - трахея відразу поділяється на три бронха: два пайових до одного легкому і один головний бронх до іншого легкому.</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792"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Tree>
  </p:cSld>
  <p:clrMapOvr>
    <a:masterClrMapping/>
  </p:clrMapOvr>
  <p:transition spd="med"/>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4" name="Picture 2" descr="Picture 2"/>
          <p:cNvPicPr>
            <a:picLocks noChangeAspect="1"/>
          </p:cNvPicPr>
          <p:nvPr/>
        </p:nvPicPr>
        <p:blipFill>
          <a:blip r:embed="rId2" cstate="print"/>
          <a:stretch>
            <a:fillRect/>
          </a:stretch>
        </p:blipFill>
        <p:spPr>
          <a:xfrm>
            <a:off x="1403648" y="0"/>
            <a:ext cx="5076057" cy="4410344"/>
          </a:xfrm>
          <a:prstGeom prst="rect">
            <a:avLst/>
          </a:prstGeom>
          <a:ln w="12700">
            <a:miter lim="400000"/>
          </a:ln>
        </p:spPr>
      </p:pic>
      <p:sp>
        <p:nvSpPr>
          <p:cNvPr id="795" name="Прямоугольник 2"/>
          <p:cNvSpPr/>
          <p:nvPr/>
        </p:nvSpPr>
        <p:spPr>
          <a:xfrm>
            <a:off x="1043608" y="4653136"/>
            <a:ext cx="7632849" cy="1938992"/>
          </a:xfrm>
          <a:prstGeom prst="rect">
            <a:avLst/>
          </a:prstGeom>
          <a:noFill/>
          <a:ln>
            <a:solidFill>
              <a:srgbClr val="6081CD"/>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Поєднання вад розвитку: квадріфуркація трахеї (синя стрілка), </a:t>
            </a:r>
            <a:r>
              <a:rPr lang="uk-UA" dirty="0" err="1"/>
              <a:t>трахеостравохідна</a:t>
            </a:r>
            <a:r>
              <a:rPr lang="uk-UA" dirty="0"/>
              <a:t> нориця, декстрокардія (рентгенограма ОГК - контрастування стравохіду)</a:t>
            </a:r>
          </a:p>
          <a:p>
            <a:pPr>
              <a:defRPr sz="2400">
                <a:solidFill>
                  <a:srgbClr val="FFFFFF"/>
                </a:solidFill>
                <a:latin typeface="Times New Roman"/>
                <a:ea typeface="Times New Roman"/>
                <a:cs typeface="Times New Roman"/>
                <a:sym typeface="Times New Roman"/>
              </a:defRPr>
            </a:pPr>
            <a:r>
              <a:rPr dirty="0"/>
              <a:t>(</a:t>
            </a:r>
            <a:r>
              <a:rPr dirty="0" err="1"/>
              <a:t>Referens</a:t>
            </a:r>
            <a:r>
              <a:rPr dirty="0"/>
              <a:t>: Imaging of the Newborn - </a:t>
            </a:r>
            <a:r>
              <a:rPr dirty="0" err="1"/>
              <a:t>Kirpalani</a:t>
            </a:r>
            <a:r>
              <a:rPr dirty="0"/>
              <a:t> H., 2014 </a:t>
            </a:r>
            <a:r>
              <a:rPr dirty="0" err="1"/>
              <a:t>року</a:t>
            </a:r>
            <a:r>
              <a:rPr dirty="0"/>
              <a:t>).</a:t>
            </a:r>
          </a:p>
        </p:txBody>
      </p:sp>
      <p:sp>
        <p:nvSpPr>
          <p:cNvPr id="796" name="Прямая со стрелкой 4"/>
          <p:cNvSpPr/>
          <p:nvPr/>
        </p:nvSpPr>
        <p:spPr>
          <a:xfrm flipH="1">
            <a:off x="3779911" y="1052736"/>
            <a:ext cx="360041" cy="576065"/>
          </a:xfrm>
          <a:prstGeom prst="line">
            <a:avLst/>
          </a:prstGeom>
          <a:ln w="38100">
            <a:solidFill>
              <a:schemeClr val="accent5"/>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Tree>
  </p:cSld>
  <p:clrMapOvr>
    <a:masterClrMapping/>
  </p:clrMapOvr>
  <p:transition spd="med"/>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 name="Заголовок 1"/>
          <p:cNvSpPr txBox="1">
            <a:spLocks noGrp="1"/>
          </p:cNvSpPr>
          <p:nvPr>
            <p:ph type="title"/>
          </p:nvPr>
        </p:nvSpPr>
        <p:spPr>
          <a:xfrm>
            <a:off x="467543" y="0"/>
            <a:ext cx="8229601" cy="1143000"/>
          </a:xfrm>
          <a:prstGeom prst="rect">
            <a:avLst/>
          </a:prstGeom>
        </p:spPr>
        <p:txBody>
          <a:bodyPr/>
          <a:lstStyle/>
          <a:p>
            <a:pPr defTabSz="868680">
              <a:defRPr sz="3420">
                <a:solidFill>
                  <a:srgbClr val="FFFF00"/>
                </a:solidFill>
                <a:effectLst>
                  <a:outerShdw blurRad="108585" dist="96520" dir="2700000" rotWithShape="0">
                    <a:srgbClr val="000000">
                      <a:alpha val="40000"/>
                    </a:srgbClr>
                  </a:outerShdw>
                </a:effectLst>
              </a:defRPr>
            </a:pPr>
            <a:r>
              <a:t>Вроджені стенози </a:t>
            </a:r>
            <a:br/>
            <a:r>
              <a:t>трахеї и бронхів</a:t>
            </a:r>
          </a:p>
        </p:txBody>
      </p:sp>
      <p:sp>
        <p:nvSpPr>
          <p:cNvPr id="799" name="Прямоугольник 2"/>
          <p:cNvSpPr txBox="1"/>
          <p:nvPr/>
        </p:nvSpPr>
        <p:spPr>
          <a:xfrm>
            <a:off x="225232" y="1196751"/>
            <a:ext cx="8873048" cy="5632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Вроджений стеноз трахеї - обумовлений вродженою дезорганізацією тканин стінки трахеї, дефектами її стінки і аномально розташованими судинами: подвійна або правобічна дуга аорти (задній тип) і неправильне відходження підключичних артерій від дуги аорти.</a:t>
            </a:r>
          </a:p>
          <a:p>
            <a:pPr algn="just">
              <a:defRPr sz="2400">
                <a:solidFill>
                  <a:srgbClr val="FFFFFF"/>
                </a:solidFill>
                <a:latin typeface="Times New Roman"/>
                <a:ea typeface="Times New Roman"/>
                <a:cs typeface="Times New Roman"/>
                <a:sym typeface="Times New Roman"/>
              </a:defRPr>
            </a:pPr>
            <a:r>
              <a:rPr lang="uk-UA" dirty="0"/>
              <a:t>Розрізняють: первинний і вторинний стеноз (частіше).</a:t>
            </a:r>
          </a:p>
          <a:p>
            <a:pPr algn="just">
              <a:defRPr sz="2400">
                <a:solidFill>
                  <a:srgbClr val="FFFFFF"/>
                </a:solidFill>
                <a:latin typeface="Times New Roman"/>
                <a:ea typeface="Times New Roman"/>
                <a:cs typeface="Times New Roman"/>
                <a:sym typeface="Times New Roman"/>
              </a:defRPr>
            </a:pPr>
            <a:r>
              <a:rPr lang="uk-UA" i="1" dirty="0">
                <a:solidFill>
                  <a:srgbClr val="002060"/>
                </a:solidFill>
              </a:rPr>
              <a:t>Первинний вроджений стеноз </a:t>
            </a:r>
            <a:r>
              <a:rPr lang="uk-UA" dirty="0"/>
              <a:t>трахеї потрапило до рідкісних вад розвитку і зустрічається у 1 на 64500 новонароджених.</a:t>
            </a:r>
          </a:p>
          <a:p>
            <a:pPr algn="just">
              <a:defRPr sz="2400">
                <a:solidFill>
                  <a:srgbClr val="FFFFFF"/>
                </a:solidFill>
                <a:latin typeface="Times New Roman"/>
                <a:ea typeface="Times New Roman"/>
                <a:cs typeface="Times New Roman"/>
                <a:sym typeface="Times New Roman"/>
              </a:defRPr>
            </a:pPr>
            <a:r>
              <a:rPr lang="uk-UA" dirty="0"/>
              <a:t>Без лікування несприятливий результат досягає 80%.</a:t>
            </a:r>
          </a:p>
          <a:p>
            <a:pPr algn="just">
              <a:defRPr sz="2400">
                <a:solidFill>
                  <a:srgbClr val="FFFFFF"/>
                </a:solidFill>
                <a:latin typeface="Times New Roman"/>
                <a:ea typeface="Times New Roman"/>
                <a:cs typeface="Times New Roman"/>
                <a:sym typeface="Times New Roman"/>
              </a:defRPr>
            </a:pPr>
            <a:r>
              <a:rPr lang="uk-UA" dirty="0"/>
              <a:t>Патологія може розвиватися як при змінах в самій трахеї, так і в прилеглих органах.</a:t>
            </a:r>
          </a:p>
          <a:p>
            <a:pPr algn="just">
              <a:defRPr sz="2400">
                <a:solidFill>
                  <a:srgbClr val="FFFFFF"/>
                </a:solidFill>
                <a:latin typeface="Times New Roman"/>
                <a:ea typeface="Times New Roman"/>
                <a:cs typeface="Times New Roman"/>
                <a:sym typeface="Times New Roman"/>
              </a:defRPr>
            </a:pPr>
            <a:r>
              <a:rPr lang="uk-UA" dirty="0"/>
              <a:t>Вважають, що при первинному природженому стенозі трахеї формуються замкнуті хрящові кільця без перетинчастої частини. Нерідко спостерігаються деформація, розм'якшення, зрощення, збільшення числа кілець до 30, подовження трахеї.</a:t>
            </a:r>
          </a:p>
        </p:txBody>
      </p:sp>
    </p:spTree>
  </p:cSld>
  <p:clrMapOvr>
    <a:masterClrMapping/>
  </p:clrMapOvr>
  <p:transition spd="med"/>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 name="Прямоугольник 1"/>
          <p:cNvSpPr txBox="1"/>
          <p:nvPr/>
        </p:nvSpPr>
        <p:spPr>
          <a:xfrm>
            <a:off x="404743" y="-1"/>
            <a:ext cx="8693537" cy="5564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До найбільш частих причин стенозу відносяться:</a:t>
            </a:r>
          </a:p>
          <a:p>
            <a:pPr marL="240631" indent="-240631" algn="just">
              <a:buSzPct val="100000"/>
              <a:buChar char="•"/>
              <a:defRPr sz="2400">
                <a:solidFill>
                  <a:srgbClr val="FFFFFF"/>
                </a:solidFill>
                <a:latin typeface="Times New Roman"/>
                <a:ea typeface="Times New Roman"/>
                <a:cs typeface="Times New Roman"/>
                <a:sym typeface="Times New Roman"/>
              </a:defRPr>
            </a:pPr>
            <a:r>
              <a:t> Вроджена патологія розвитку дихальних шляхів.</a:t>
            </a:r>
          </a:p>
          <a:p>
            <a:pPr marL="240631" indent="-240631" algn="just">
              <a:buSzPct val="100000"/>
              <a:buChar char="•"/>
              <a:defRPr sz="2400">
                <a:solidFill>
                  <a:srgbClr val="FFFFFF"/>
                </a:solidFill>
                <a:latin typeface="Times New Roman"/>
                <a:ea typeface="Times New Roman"/>
                <a:cs typeface="Times New Roman"/>
                <a:sym typeface="Times New Roman"/>
              </a:defRPr>
            </a:pPr>
            <a:r>
              <a:t> Рубцевий стеноз гортані найчастіше є придбаним і виступає, як наслідок тривалої інтубації, або пошкодження слизових тканин гортані в результаті травматичної інтубації через гортань.</a:t>
            </a:r>
          </a:p>
          <a:p>
            <a:pPr marL="240631" indent="-240631" algn="just">
              <a:buSzPct val="100000"/>
              <a:buChar char="•"/>
              <a:defRPr sz="2400">
                <a:solidFill>
                  <a:srgbClr val="FFFFFF"/>
                </a:solidFill>
                <a:latin typeface="Times New Roman"/>
                <a:ea typeface="Times New Roman"/>
                <a:cs typeface="Times New Roman"/>
                <a:sym typeface="Times New Roman"/>
              </a:defRPr>
            </a:pPr>
            <a:r>
              <a:t> Компресія поруч розташованими органами, зокрема, збільшеною щитовидною залозою, аномальним розвитком дуги аорти, позалегеневим секвестром.</a:t>
            </a:r>
          </a:p>
          <a:p>
            <a:pPr marL="240631" indent="-240631" algn="just">
              <a:buSzPct val="100000"/>
              <a:buChar char="•"/>
              <a:defRPr sz="2400">
                <a:solidFill>
                  <a:srgbClr val="FFFFFF"/>
                </a:solidFill>
                <a:latin typeface="Times New Roman"/>
                <a:ea typeface="Times New Roman"/>
                <a:cs typeface="Times New Roman"/>
                <a:sym typeface="Times New Roman"/>
              </a:defRPr>
            </a:pPr>
            <a:r>
              <a:t>Новоутворення трахеї, викликають звуження просвіту дихальної трубки.</a:t>
            </a:r>
          </a:p>
          <a:p>
            <a:pPr algn="just">
              <a:defRPr sz="2400">
                <a:solidFill>
                  <a:srgbClr val="FFFFFF"/>
                </a:solidFill>
                <a:latin typeface="Times New Roman"/>
                <a:ea typeface="Times New Roman"/>
                <a:cs typeface="Times New Roman"/>
                <a:sym typeface="Times New Roman"/>
              </a:defRPr>
            </a:pPr>
            <a:endParaRPr/>
          </a:p>
          <a:p>
            <a:pPr algn="just">
              <a:defRPr sz="2400">
                <a:solidFill>
                  <a:srgbClr val="FFFFFF"/>
                </a:solidFill>
                <a:latin typeface="Times New Roman"/>
                <a:ea typeface="Times New Roman"/>
                <a:cs typeface="Times New Roman"/>
                <a:sym typeface="Times New Roman"/>
              </a:defRPr>
            </a:pPr>
            <a:r>
              <a:t>Однією з причин стенозу трахеї є «Судинне кільце» - вроджена аномалія розвитку дуги аорти, її гілок і легеневої артерії, при якій судини оточують і здавлюють трахею і / або стравохід. Аномалія може виступати як ізольований порок або супроводжувати інші вроджені вади розвитку</a:t>
            </a:r>
          </a:p>
        </p:txBody>
      </p:sp>
    </p:spTree>
  </p:cSld>
  <p:clrMapOvr>
    <a:masterClrMapping/>
  </p:clrMapOvr>
  <p:transition spd="med"/>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 name="Прямоугольник 1"/>
          <p:cNvSpPr txBox="1"/>
          <p:nvPr/>
        </p:nvSpPr>
        <p:spPr>
          <a:xfrm>
            <a:off x="225231" y="0"/>
            <a:ext cx="8693537" cy="4924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600" b="1">
                <a:solidFill>
                  <a:srgbClr val="FFFFFF"/>
                </a:solidFill>
                <a:latin typeface="Times New Roman"/>
                <a:ea typeface="Times New Roman"/>
                <a:cs typeface="Times New Roman"/>
                <a:sym typeface="Times New Roman"/>
              </a:defRPr>
            </a:pPr>
            <a:r>
              <a:rPr lang="uk-UA" dirty="0"/>
              <a:t>Класифікація стенозів трахеї і бронхів:</a:t>
            </a:r>
          </a:p>
          <a:p>
            <a:pPr>
              <a:defRPr sz="2400">
                <a:solidFill>
                  <a:srgbClr val="FFFFFF"/>
                </a:solidFill>
                <a:latin typeface="Times New Roman"/>
                <a:ea typeface="Times New Roman"/>
                <a:cs typeface="Times New Roman"/>
                <a:sym typeface="Times New Roman"/>
              </a:defRPr>
            </a:pPr>
            <a:r>
              <a:rPr lang="uk-UA" dirty="0"/>
              <a:t>  розрізняють:</a:t>
            </a:r>
          </a:p>
          <a:p>
            <a:pPr marL="240631" indent="-240631">
              <a:buSzPct val="60000"/>
              <a:buBlip>
                <a:blip r:embed="rId2"/>
              </a:buBlip>
              <a:defRPr sz="2400">
                <a:solidFill>
                  <a:srgbClr val="FFFFFF"/>
                </a:solidFill>
                <a:latin typeface="Times New Roman"/>
                <a:ea typeface="Times New Roman"/>
                <a:cs typeface="Times New Roman"/>
                <a:sym typeface="Times New Roman"/>
              </a:defRPr>
            </a:pPr>
            <a:endParaRPr lang="uk-UA" dirty="0"/>
          </a:p>
          <a:p>
            <a:pPr marL="240631" indent="-240631">
              <a:buSzPct val="60000"/>
              <a:buBlip>
                <a:blip r:embed="rId2"/>
              </a:buBlip>
              <a:defRPr sz="2400">
                <a:solidFill>
                  <a:srgbClr val="FFFFFF"/>
                </a:solidFill>
                <a:latin typeface="Times New Roman"/>
                <a:ea typeface="Times New Roman"/>
                <a:cs typeface="Times New Roman"/>
                <a:sym typeface="Times New Roman"/>
              </a:defRPr>
            </a:pPr>
            <a:r>
              <a:rPr lang="uk-UA" dirty="0"/>
              <a:t>  істинні стенози;</a:t>
            </a:r>
          </a:p>
          <a:p>
            <a:pPr marL="240631" indent="-240631">
              <a:buSzPct val="60000"/>
              <a:buBlip>
                <a:blip r:embed="rId2"/>
              </a:buBlip>
              <a:defRPr sz="2400">
                <a:solidFill>
                  <a:srgbClr val="FFFFFF"/>
                </a:solidFill>
                <a:latin typeface="Times New Roman"/>
                <a:ea typeface="Times New Roman"/>
                <a:cs typeface="Times New Roman"/>
                <a:sym typeface="Times New Roman"/>
              </a:defRPr>
            </a:pPr>
            <a:r>
              <a:rPr lang="uk-UA" dirty="0"/>
              <a:t>  компресійні стенози.</a:t>
            </a:r>
          </a:p>
          <a:p>
            <a:pPr>
              <a:defRPr sz="2400">
                <a:solidFill>
                  <a:srgbClr val="FFFFFF"/>
                </a:solidFill>
                <a:latin typeface="Times New Roman"/>
                <a:ea typeface="Times New Roman"/>
                <a:cs typeface="Times New Roman"/>
                <a:sym typeface="Times New Roman"/>
              </a:defRPr>
            </a:pPr>
            <a:endParaRPr lang="uk-UA" dirty="0"/>
          </a:p>
          <a:p>
            <a:pPr>
              <a:buFont typeface="Wingdings" pitchFamily="2" charset="2"/>
              <a:buChar char="Ø"/>
              <a:defRPr sz="2400">
                <a:solidFill>
                  <a:srgbClr val="FFFFFF"/>
                </a:solidFill>
                <a:latin typeface="Times New Roman"/>
                <a:ea typeface="Times New Roman"/>
                <a:cs typeface="Times New Roman"/>
                <a:sym typeface="Times New Roman"/>
              </a:defRPr>
            </a:pPr>
            <a:r>
              <a:rPr lang="uk-UA" i="1" dirty="0"/>
              <a:t>органічні:</a:t>
            </a:r>
          </a:p>
          <a:p>
            <a:pPr marL="621631" lvl="1" indent="-240631">
              <a:buSzPct val="60000"/>
              <a:buBlip>
                <a:blip r:embed="rId2"/>
              </a:buBlip>
              <a:defRPr sz="2400">
                <a:solidFill>
                  <a:srgbClr val="FFFFFF"/>
                </a:solidFill>
                <a:latin typeface="Times New Roman"/>
                <a:ea typeface="Times New Roman"/>
                <a:cs typeface="Times New Roman"/>
                <a:sym typeface="Times New Roman"/>
              </a:defRPr>
            </a:pPr>
            <a:r>
              <a:rPr lang="uk-UA" dirty="0"/>
              <a:t>первинні - пов'язані зі змінами в самій стінці трахеї і бронхів;</a:t>
            </a:r>
          </a:p>
          <a:p>
            <a:pPr marL="621631" lvl="1" indent="-240631">
              <a:buSzPct val="60000"/>
              <a:buBlip>
                <a:blip r:embed="rId2"/>
              </a:buBlip>
              <a:defRPr sz="2400">
                <a:solidFill>
                  <a:srgbClr val="FFFFFF"/>
                </a:solidFill>
                <a:latin typeface="Times New Roman"/>
                <a:ea typeface="Times New Roman"/>
                <a:cs typeface="Times New Roman"/>
                <a:sym typeface="Times New Roman"/>
              </a:defRPr>
            </a:pPr>
            <a:r>
              <a:rPr lang="uk-UA" dirty="0"/>
              <a:t>вторинні (компресійні) - пов'язані з компресією трахеї і бронхів ззовні.</a:t>
            </a:r>
          </a:p>
          <a:p>
            <a:pPr>
              <a:defRPr sz="2400">
                <a:solidFill>
                  <a:srgbClr val="FFFFFF"/>
                </a:solidFill>
                <a:latin typeface="Times New Roman"/>
                <a:ea typeface="Times New Roman"/>
                <a:cs typeface="Times New Roman"/>
                <a:sym typeface="Times New Roman"/>
              </a:defRPr>
            </a:pPr>
            <a:endParaRPr lang="uk-UA" dirty="0"/>
          </a:p>
          <a:p>
            <a:pPr marL="240631" indent="-240631">
              <a:buSzPct val="100000"/>
              <a:buFont typeface="Wingdings" pitchFamily="2" charset="2"/>
              <a:buChar char="Ø"/>
              <a:defRPr sz="2400">
                <a:solidFill>
                  <a:srgbClr val="FFFFFF"/>
                </a:solidFill>
                <a:latin typeface="Times New Roman"/>
                <a:ea typeface="Times New Roman"/>
                <a:cs typeface="Times New Roman"/>
                <a:sym typeface="Times New Roman"/>
              </a:defRPr>
            </a:pPr>
            <a:r>
              <a:rPr lang="uk-UA" dirty="0"/>
              <a:t>  </a:t>
            </a:r>
            <a:r>
              <a:rPr lang="uk-UA" i="1" dirty="0"/>
              <a:t>функціональні</a:t>
            </a:r>
            <a:r>
              <a:rPr lang="uk-UA" dirty="0"/>
              <a:t> вроджені стенози трахеї і головних бронхів.</a:t>
            </a:r>
          </a:p>
        </p:txBody>
      </p:sp>
    </p:spTree>
  </p:cSld>
  <p:clrMapOvr>
    <a:masterClrMapping/>
  </p:clrMapOvr>
  <p:transition spd="med"/>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Прямоугольник 1"/>
          <p:cNvSpPr txBox="1"/>
          <p:nvPr/>
        </p:nvSpPr>
        <p:spPr>
          <a:xfrm>
            <a:off x="513263" y="0"/>
            <a:ext cx="8189481"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dirty="0"/>
              <a:t>З </a:t>
            </a:r>
            <a:r>
              <a:rPr lang="uk-UA" dirty="0" err="1"/>
              <a:t>анатомо-хірургічних</a:t>
            </a:r>
            <a:r>
              <a:rPr lang="uk-UA" dirty="0"/>
              <a:t> позицій розрізняють:</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обмежений циркулярний стеноз;</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воронкоподібний стеноз;</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поширений циркулярний стеноз;</a:t>
            </a:r>
          </a:p>
          <a:p>
            <a:pPr>
              <a:defRPr sz="2400">
                <a:solidFill>
                  <a:srgbClr val="FFFFFF"/>
                </a:solidFill>
                <a:latin typeface="Times New Roman"/>
                <a:ea typeface="Times New Roman"/>
                <a:cs typeface="Times New Roman"/>
                <a:sym typeface="Times New Roman"/>
              </a:defRPr>
            </a:pPr>
            <a:r>
              <a:rPr lang="uk-UA" dirty="0"/>
              <a:t> При обмеженому циркулярному стенозі Варіантом обмеженого циркулярного стенозу є наявність в трахеї поперечно розташованих перегородок, які частково закривають просвіт за типом </a:t>
            </a:r>
            <a:r>
              <a:rPr lang="uk-UA" dirty="0" err="1"/>
              <a:t>мембранозних</a:t>
            </a:r>
            <a:r>
              <a:rPr lang="uk-UA" dirty="0"/>
              <a:t>, циркулярних або </a:t>
            </a:r>
            <a:r>
              <a:rPr lang="uk-UA" dirty="0" err="1"/>
              <a:t>елліпсовідних</a:t>
            </a:r>
            <a:r>
              <a:rPr lang="uk-UA" dirty="0"/>
              <a:t> діафрагм, які дають просвіту трахеї форму "пісочного годинника".</a:t>
            </a:r>
          </a:p>
          <a:p>
            <a:pPr>
              <a:defRPr sz="2400">
                <a:solidFill>
                  <a:srgbClr val="FFFFFF"/>
                </a:solidFill>
                <a:latin typeface="Times New Roman"/>
                <a:ea typeface="Times New Roman"/>
                <a:cs typeface="Times New Roman"/>
                <a:sym typeface="Times New Roman"/>
              </a:defRPr>
            </a:pPr>
            <a:endParaRPr lang="uk-UA" dirty="0"/>
          </a:p>
          <a:p>
            <a:pPr>
              <a:defRPr sz="2400">
                <a:solidFill>
                  <a:srgbClr val="FFFFFF"/>
                </a:solidFill>
                <a:latin typeface="Times New Roman"/>
                <a:ea typeface="Times New Roman"/>
                <a:cs typeface="Times New Roman"/>
                <a:sym typeface="Times New Roman"/>
              </a:defRPr>
            </a:pPr>
            <a:r>
              <a:rPr lang="uk-UA" dirty="0"/>
              <a:t>3 види вродженого стенозу (по </a:t>
            </a:r>
            <a:r>
              <a:rPr lang="uk-UA" dirty="0" err="1"/>
              <a:t>Кянтреллу</a:t>
            </a:r>
            <a:r>
              <a:rPr lang="uk-UA" dirty="0"/>
              <a:t>, 1968):</a:t>
            </a:r>
          </a:p>
          <a:p>
            <a:pPr marL="320842" indent="-320842">
              <a:buSzPct val="100000"/>
              <a:buAutoNum type="arabicPeriod"/>
              <a:defRPr sz="2400">
                <a:solidFill>
                  <a:srgbClr val="FFFFFF"/>
                </a:solidFill>
                <a:latin typeface="Times New Roman"/>
                <a:ea typeface="Times New Roman"/>
                <a:cs typeface="Times New Roman"/>
                <a:sym typeface="Times New Roman"/>
              </a:defRPr>
            </a:pPr>
            <a:r>
              <a:rPr lang="uk-UA" dirty="0" err="1"/>
              <a:t>Генералізована</a:t>
            </a:r>
            <a:r>
              <a:rPr lang="uk-UA" dirty="0"/>
              <a:t> гіпоплазія (30%) - дифузне звуження трахеї, ймовірно викликане тиском задньої дуги кілець трахеї;</a:t>
            </a:r>
          </a:p>
          <a:p>
            <a:pPr marL="320842" indent="-320842">
              <a:buSzPct val="100000"/>
              <a:buAutoNum type="arabicPeriod"/>
              <a:defRPr sz="2400">
                <a:solidFill>
                  <a:srgbClr val="FFFFFF"/>
                </a:solidFill>
                <a:latin typeface="Times New Roman"/>
                <a:ea typeface="Times New Roman"/>
                <a:cs typeface="Times New Roman"/>
                <a:sym typeface="Times New Roman"/>
              </a:defRPr>
            </a:pPr>
            <a:r>
              <a:rPr lang="uk-UA" dirty="0"/>
              <a:t>Веретеноподібний (лійкоподібний) стеноз (20%) - найвужча частина трахеї, розташована на рівні біфуркації, де просвіт її може бути 1мм;</a:t>
            </a:r>
          </a:p>
        </p:txBody>
      </p:sp>
    </p:spTree>
  </p:cSld>
  <p:clrMapOvr>
    <a:masterClrMapping/>
  </p:clrMapOvr>
  <p:transition spd="med"/>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Прямоугольник 1"/>
          <p:cNvSpPr txBox="1"/>
          <p:nvPr/>
        </p:nvSpPr>
        <p:spPr>
          <a:xfrm>
            <a:off x="441255" y="332655"/>
            <a:ext cx="8333497" cy="3850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3. Сегментарний стеноз - спостерігається в 50% всіх вроджених стенозів. Довжина звуженої ділянки коливається від 1,5 до 2 см. Локалізується з однаковою частотою в подперстневідном ділянці, центральному відділі трахеї і над кариною. Найчастіше трахея звужена в дистальної третини. Часто відзначається фіброзна реакція в навколишній зоні.</a:t>
            </a:r>
          </a:p>
          <a:p>
            <a:pPr algn="just">
              <a:defRPr sz="2400">
                <a:solidFill>
                  <a:srgbClr val="FFFFFF"/>
                </a:solidFill>
                <a:latin typeface="Times New Roman"/>
                <a:ea typeface="Times New Roman"/>
                <a:cs typeface="Times New Roman"/>
                <a:sym typeface="Times New Roman"/>
              </a:defRPr>
            </a:pPr>
            <a:endParaRPr/>
          </a:p>
          <a:p>
            <a:pPr algn="just">
              <a:defRPr sz="2400">
                <a:solidFill>
                  <a:srgbClr val="FFFFFF"/>
                </a:solidFill>
                <a:latin typeface="Times New Roman"/>
                <a:ea typeface="Times New Roman"/>
                <a:cs typeface="Times New Roman"/>
                <a:sym typeface="Times New Roman"/>
              </a:defRPr>
            </a:pPr>
            <a:r>
              <a:t>Залежно від довжини звуженого відділу виділяють:</a:t>
            </a:r>
          </a:p>
          <a:p>
            <a:pPr marL="240631" indent="-240631" algn="just">
              <a:buSzPct val="100000"/>
              <a:buChar char="•"/>
              <a:defRPr sz="2400">
                <a:solidFill>
                  <a:srgbClr val="FFFFFF"/>
                </a:solidFill>
                <a:latin typeface="Times New Roman"/>
                <a:ea typeface="Times New Roman"/>
                <a:cs typeface="Times New Roman"/>
                <a:sym typeface="Times New Roman"/>
              </a:defRPr>
            </a:pPr>
            <a:r>
              <a:t>  частковий циркулярний стеноз (0,5-0,8 см),</a:t>
            </a:r>
          </a:p>
          <a:p>
            <a:pPr marL="240631" indent="-240631" algn="just">
              <a:buSzPct val="100000"/>
              <a:buChar char="•"/>
              <a:defRPr sz="2400">
                <a:solidFill>
                  <a:srgbClr val="FFFFFF"/>
                </a:solidFill>
                <a:latin typeface="Times New Roman"/>
                <a:ea typeface="Times New Roman"/>
                <a:cs typeface="Times New Roman"/>
                <a:sym typeface="Times New Roman"/>
              </a:defRPr>
            </a:pPr>
            <a:r>
              <a:t>  розширений (1-5 см);</a:t>
            </a:r>
          </a:p>
          <a:p>
            <a:pPr marL="240631" indent="-240631" algn="just">
              <a:buSzPct val="100000"/>
              <a:buChar char="•"/>
              <a:defRPr sz="2400">
                <a:solidFill>
                  <a:srgbClr val="FFFFFF"/>
                </a:solidFill>
                <a:latin typeface="Times New Roman"/>
                <a:ea typeface="Times New Roman"/>
                <a:cs typeface="Times New Roman"/>
                <a:sym typeface="Times New Roman"/>
              </a:defRPr>
            </a:pPr>
            <a:r>
              <a:t>  воронкоподібний (конічне звуження).</a:t>
            </a:r>
          </a:p>
        </p:txBody>
      </p:sp>
    </p:spTree>
  </p:cSld>
  <p:clrMapOvr>
    <a:masterClrMapping/>
  </p:clrMapOvr>
  <p:transition spd="med"/>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 name="Picture 2" descr="Picture 2"/>
          <p:cNvPicPr>
            <a:picLocks noChangeAspect="1"/>
          </p:cNvPicPr>
          <p:nvPr/>
        </p:nvPicPr>
        <p:blipFill>
          <a:blip r:embed="rId2" cstate="print"/>
          <a:stretch>
            <a:fillRect/>
          </a:stretch>
        </p:blipFill>
        <p:spPr>
          <a:xfrm>
            <a:off x="683568" y="1628799"/>
            <a:ext cx="7351547" cy="3788595"/>
          </a:xfrm>
          <a:prstGeom prst="rect">
            <a:avLst/>
          </a:prstGeom>
          <a:ln w="12700">
            <a:miter lim="400000"/>
          </a:ln>
        </p:spPr>
      </p:pic>
      <p:sp>
        <p:nvSpPr>
          <p:cNvPr id="810" name="Прямоугольник 2"/>
          <p:cNvSpPr txBox="1"/>
          <p:nvPr/>
        </p:nvSpPr>
        <p:spPr>
          <a:xfrm>
            <a:off x="441256" y="5445223"/>
            <a:ext cx="1564744"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a:solidFill>
                  <a:srgbClr val="FFFFFF"/>
                </a:solidFill>
                <a:latin typeface="Times New Roman"/>
                <a:ea typeface="Times New Roman"/>
                <a:cs typeface="Times New Roman"/>
                <a:sym typeface="Times New Roman"/>
              </a:defRPr>
            </a:lvl1pPr>
          </a:lstStyle>
          <a:p>
            <a:r>
              <a:rPr dirty="0"/>
              <a:t>а</a:t>
            </a:r>
            <a:r>
              <a:rPr lang="uk-UA" dirty="0"/>
              <a:t>) нормальна  трахея</a:t>
            </a:r>
          </a:p>
        </p:txBody>
      </p:sp>
      <p:sp>
        <p:nvSpPr>
          <p:cNvPr id="811" name="Прямоугольник 3"/>
          <p:cNvSpPr txBox="1"/>
          <p:nvPr/>
        </p:nvSpPr>
        <p:spPr>
          <a:xfrm>
            <a:off x="1809407" y="404664"/>
            <a:ext cx="6050693"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3200" b="1">
                <a:solidFill>
                  <a:srgbClr val="FFFFFF"/>
                </a:solidFill>
                <a:latin typeface="Times New Roman"/>
                <a:ea typeface="Times New Roman"/>
                <a:cs typeface="Times New Roman"/>
                <a:sym typeface="Times New Roman"/>
              </a:defRPr>
            </a:lvl1pPr>
          </a:lstStyle>
          <a:p>
            <a:r>
              <a:rPr lang="uk-UA" dirty="0"/>
              <a:t>Види вродженого стенозу трахеї</a:t>
            </a:r>
          </a:p>
        </p:txBody>
      </p:sp>
      <p:sp>
        <p:nvSpPr>
          <p:cNvPr id="812" name="Прямоугольник 4"/>
          <p:cNvSpPr txBox="1"/>
          <p:nvPr/>
        </p:nvSpPr>
        <p:spPr>
          <a:xfrm>
            <a:off x="2313463" y="1052736"/>
            <a:ext cx="3852976"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r>
              <a:rPr dirty="0" err="1"/>
              <a:t>Выренков</a:t>
            </a:r>
            <a:r>
              <a:rPr dirty="0"/>
              <a:t> Ю.Е., </a:t>
            </a:r>
            <a:r>
              <a:rPr dirty="0" err="1"/>
              <a:t>Клебанов</a:t>
            </a:r>
            <a:r>
              <a:rPr dirty="0"/>
              <a:t> В.М.,1985</a:t>
            </a:r>
            <a:r>
              <a:rPr lang="uk-UA" dirty="0"/>
              <a:t>, </a:t>
            </a:r>
            <a:endParaRPr dirty="0"/>
          </a:p>
        </p:txBody>
      </p:sp>
      <p:sp>
        <p:nvSpPr>
          <p:cNvPr id="813" name="Прямоугольник 5"/>
          <p:cNvSpPr txBox="1"/>
          <p:nvPr/>
        </p:nvSpPr>
        <p:spPr>
          <a:xfrm>
            <a:off x="1665391" y="4941168"/>
            <a:ext cx="484625"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а)</a:t>
            </a:r>
          </a:p>
        </p:txBody>
      </p:sp>
      <p:sp>
        <p:nvSpPr>
          <p:cNvPr id="814" name="Прямоугольник 6"/>
          <p:cNvSpPr txBox="1"/>
          <p:nvPr/>
        </p:nvSpPr>
        <p:spPr>
          <a:xfrm>
            <a:off x="3825631" y="4941168"/>
            <a:ext cx="348368"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б)</a:t>
            </a:r>
          </a:p>
        </p:txBody>
      </p:sp>
      <p:sp>
        <p:nvSpPr>
          <p:cNvPr id="815" name="Прямоугольник 7"/>
          <p:cNvSpPr txBox="1"/>
          <p:nvPr/>
        </p:nvSpPr>
        <p:spPr>
          <a:xfrm>
            <a:off x="5769848" y="4941168"/>
            <a:ext cx="340609"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в)</a:t>
            </a:r>
          </a:p>
        </p:txBody>
      </p:sp>
      <p:sp>
        <p:nvSpPr>
          <p:cNvPr id="816" name="Прямоугольник 8"/>
          <p:cNvSpPr txBox="1"/>
          <p:nvPr/>
        </p:nvSpPr>
        <p:spPr>
          <a:xfrm>
            <a:off x="7786072" y="4941168"/>
            <a:ext cx="315663"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г)</a:t>
            </a:r>
          </a:p>
        </p:txBody>
      </p:sp>
      <p:sp>
        <p:nvSpPr>
          <p:cNvPr id="817" name="Прямоугольник 9"/>
          <p:cNvSpPr txBox="1"/>
          <p:nvPr/>
        </p:nvSpPr>
        <p:spPr>
          <a:xfrm>
            <a:off x="2418651" y="5445223"/>
            <a:ext cx="2011126"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a:solidFill>
                  <a:srgbClr val="FFFFFF"/>
                </a:solidFill>
                <a:latin typeface="Times New Roman"/>
                <a:ea typeface="Times New Roman"/>
                <a:cs typeface="Times New Roman"/>
                <a:sym typeface="Times New Roman"/>
              </a:defRPr>
            </a:pPr>
            <a:r>
              <a:rPr dirty="0"/>
              <a:t>б) </a:t>
            </a:r>
            <a:r>
              <a:rPr lang="uk-UA" dirty="0"/>
              <a:t>генералізований </a:t>
            </a:r>
          </a:p>
          <a:p>
            <a:pPr algn="ctr">
              <a:defRPr>
                <a:solidFill>
                  <a:srgbClr val="FFFFFF"/>
                </a:solidFill>
                <a:latin typeface="Times New Roman"/>
                <a:ea typeface="Times New Roman"/>
                <a:cs typeface="Times New Roman"/>
                <a:sym typeface="Times New Roman"/>
              </a:defRPr>
            </a:pPr>
            <a:r>
              <a:rPr lang="uk-UA" dirty="0"/>
              <a:t>стеноз</a:t>
            </a:r>
          </a:p>
        </p:txBody>
      </p:sp>
      <p:sp>
        <p:nvSpPr>
          <p:cNvPr id="818" name="Прямоугольник 10"/>
          <p:cNvSpPr txBox="1"/>
          <p:nvPr/>
        </p:nvSpPr>
        <p:spPr>
          <a:xfrm>
            <a:off x="4689728" y="5445223"/>
            <a:ext cx="1773882"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a:solidFill>
                  <a:srgbClr val="FFFFFF"/>
                </a:solidFill>
                <a:latin typeface="Times New Roman"/>
                <a:ea typeface="Times New Roman"/>
                <a:cs typeface="Times New Roman"/>
                <a:sym typeface="Times New Roman"/>
              </a:defRPr>
            </a:pPr>
            <a:r>
              <a:rPr dirty="0"/>
              <a:t>в) </a:t>
            </a:r>
            <a:r>
              <a:rPr lang="uk-UA" dirty="0"/>
              <a:t>лійкоподібний</a:t>
            </a:r>
          </a:p>
          <a:p>
            <a:pPr algn="ctr">
              <a:defRPr>
                <a:solidFill>
                  <a:srgbClr val="FFFFFF"/>
                </a:solidFill>
                <a:latin typeface="Times New Roman"/>
                <a:ea typeface="Times New Roman"/>
                <a:cs typeface="Times New Roman"/>
                <a:sym typeface="Times New Roman"/>
              </a:defRPr>
            </a:pPr>
            <a:r>
              <a:rPr lang="uk-UA" dirty="0"/>
              <a:t>стеноз</a:t>
            </a:r>
          </a:p>
        </p:txBody>
      </p:sp>
      <p:sp>
        <p:nvSpPr>
          <p:cNvPr id="819" name="Прямоугольник 11"/>
          <p:cNvSpPr txBox="1"/>
          <p:nvPr/>
        </p:nvSpPr>
        <p:spPr>
          <a:xfrm>
            <a:off x="6993983" y="5445223"/>
            <a:ext cx="1682510"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a:solidFill>
                  <a:srgbClr val="FFFFFF"/>
                </a:solidFill>
                <a:latin typeface="Times New Roman"/>
                <a:ea typeface="Times New Roman"/>
                <a:cs typeface="Times New Roman"/>
                <a:sym typeface="Times New Roman"/>
              </a:defRPr>
            </a:pPr>
            <a:r>
              <a:rPr dirty="0"/>
              <a:t>г) </a:t>
            </a:r>
            <a:r>
              <a:rPr lang="uk-UA" dirty="0"/>
              <a:t>сегментарний</a:t>
            </a:r>
          </a:p>
          <a:p>
            <a:pPr>
              <a:defRPr>
                <a:solidFill>
                  <a:srgbClr val="FFFFFF"/>
                </a:solidFill>
                <a:latin typeface="Times New Roman"/>
                <a:ea typeface="Times New Roman"/>
                <a:cs typeface="Times New Roman"/>
                <a:sym typeface="Times New Roman"/>
              </a:defRPr>
            </a:pPr>
            <a:r>
              <a:rPr lang="uk-UA" dirty="0"/>
              <a:t>стеноз</a:t>
            </a:r>
          </a:p>
        </p:txBody>
      </p:sp>
    </p:spTree>
  </p:cSld>
  <p:clrMapOvr>
    <a:masterClrMapping/>
  </p:clrMapOvr>
  <p:transition spd="med"/>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 name="Прямоугольник 1"/>
          <p:cNvSpPr txBox="1"/>
          <p:nvPr/>
        </p:nvSpPr>
        <p:spPr>
          <a:xfrm>
            <a:off x="297239" y="0"/>
            <a:ext cx="8621529"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rPr lang="uk-UA" dirty="0"/>
              <a:t>Виділяють 4 типи звужень:</a:t>
            </a:r>
          </a:p>
          <a:p>
            <a:pPr marL="320842" indent="-320842">
              <a:buSzPct val="100000"/>
              <a:buAutoNum type="arabicPeriod"/>
              <a:defRPr sz="2400">
                <a:solidFill>
                  <a:srgbClr val="FFFFFF"/>
                </a:solidFill>
                <a:latin typeface="Times New Roman"/>
                <a:ea typeface="Times New Roman"/>
                <a:cs typeface="Times New Roman"/>
                <a:sym typeface="Times New Roman"/>
              </a:defRPr>
            </a:pPr>
            <a:r>
              <a:rPr lang="uk-UA" dirty="0"/>
              <a:t>Сегментарний - в просвіті перетинки розташовані поперечно по типу мембрани;</a:t>
            </a:r>
          </a:p>
          <a:p>
            <a:pPr marL="320842" indent="-320842">
              <a:buSzPct val="100000"/>
              <a:buAutoNum type="arabicPeriod"/>
              <a:defRPr sz="2400">
                <a:solidFill>
                  <a:srgbClr val="FFFFFF"/>
                </a:solidFill>
                <a:latin typeface="Times New Roman"/>
                <a:ea typeface="Times New Roman"/>
                <a:cs typeface="Times New Roman"/>
                <a:sym typeface="Times New Roman"/>
              </a:defRPr>
            </a:pPr>
            <a:r>
              <a:rPr lang="uk-UA" dirty="0"/>
              <a:t>Лійкоподібний - діаметр безпосередньо нижче </a:t>
            </a:r>
            <a:r>
              <a:rPr lang="uk-UA" sz="2400" dirty="0">
                <a:sym typeface="Times New Roman"/>
              </a:rPr>
              <a:t>перстнеподібного </a:t>
            </a:r>
            <a:r>
              <a:rPr lang="uk-UA" dirty="0"/>
              <a:t> хряща не змінений і конично звужується до біфуркації;</a:t>
            </a:r>
          </a:p>
          <a:p>
            <a:pPr marL="320842" indent="-320842">
              <a:buSzPct val="100000"/>
              <a:buAutoNum type="arabicPeriod"/>
              <a:defRPr sz="2400">
                <a:solidFill>
                  <a:srgbClr val="FFFFFF"/>
                </a:solidFill>
                <a:latin typeface="Times New Roman"/>
                <a:ea typeface="Times New Roman"/>
                <a:cs typeface="Times New Roman"/>
                <a:sym typeface="Times New Roman"/>
              </a:defRPr>
            </a:pPr>
            <a:r>
              <a:rPr lang="uk-UA" dirty="0"/>
              <a:t>Тотальний або протяжний - головні бронхи інтактні;</a:t>
            </a:r>
          </a:p>
          <a:p>
            <a:pPr marL="320842" indent="-320842">
              <a:buSzPct val="100000"/>
              <a:buAutoNum type="arabicPeriod"/>
              <a:defRPr sz="2400">
                <a:solidFill>
                  <a:srgbClr val="FFFFFF"/>
                </a:solidFill>
                <a:latin typeface="Times New Roman"/>
                <a:ea typeface="Times New Roman"/>
                <a:cs typeface="Times New Roman"/>
                <a:sym typeface="Times New Roman"/>
              </a:defRPr>
            </a:pPr>
            <a:r>
              <a:rPr lang="uk-UA" dirty="0"/>
              <a:t>Четвертий тип - аномально високе відходження правого верхньочасткового бронха, ліва легеня і решта частки правого вентилюються за допомогою стенозованного перевернутого т-образного «</a:t>
            </a:r>
            <a:r>
              <a:rPr lang="uk-UA" dirty="0" err="1"/>
              <a:t>містоподібного</a:t>
            </a:r>
            <a:r>
              <a:rPr lang="uk-UA" dirty="0"/>
              <a:t>» бронха.</a:t>
            </a:r>
          </a:p>
          <a:p>
            <a:pPr>
              <a:defRPr sz="2400">
                <a:solidFill>
                  <a:srgbClr val="FFFFFF"/>
                </a:solidFill>
                <a:latin typeface="Times New Roman"/>
                <a:ea typeface="Times New Roman"/>
                <a:cs typeface="Times New Roman"/>
                <a:sym typeface="Times New Roman"/>
              </a:defRPr>
            </a:pPr>
            <a:endParaRPr lang="uk-UA" dirty="0"/>
          </a:p>
          <a:p>
            <a:pPr>
              <a:defRPr sz="2400">
                <a:solidFill>
                  <a:srgbClr val="FFFFFF"/>
                </a:solidFill>
                <a:latin typeface="Times New Roman"/>
                <a:ea typeface="Times New Roman"/>
                <a:cs typeface="Times New Roman"/>
                <a:sym typeface="Times New Roman"/>
              </a:defRPr>
            </a:pPr>
            <a:r>
              <a:rPr lang="uk-UA" dirty="0"/>
              <a:t>За класифікацією C. M. </a:t>
            </a:r>
            <a:r>
              <a:rPr lang="uk-UA" dirty="0" err="1"/>
              <a:t>Myer</a:t>
            </a:r>
            <a:r>
              <a:rPr lang="uk-UA" dirty="0"/>
              <a:t> і R. T. </a:t>
            </a:r>
            <a:r>
              <a:rPr lang="uk-UA" dirty="0" err="1"/>
              <a:t>Cotton</a:t>
            </a:r>
            <a:r>
              <a:rPr lang="uk-UA" dirty="0"/>
              <a:t> розрізняють 4 ступеня стенозу, в залежності від ступеня обструкції:</a:t>
            </a:r>
          </a:p>
          <a:p>
            <a:pPr>
              <a:defRPr sz="2400">
                <a:solidFill>
                  <a:srgbClr val="FFFFFF"/>
                </a:solidFill>
                <a:latin typeface="Times New Roman"/>
                <a:ea typeface="Times New Roman"/>
                <a:cs typeface="Times New Roman"/>
                <a:sym typeface="Times New Roman"/>
              </a:defRPr>
            </a:pPr>
            <a:r>
              <a:rPr lang="uk-UA" dirty="0"/>
              <a:t>Ступінь I - обструкція від 0- до 50%</a:t>
            </a:r>
          </a:p>
          <a:p>
            <a:pPr>
              <a:defRPr sz="2400">
                <a:solidFill>
                  <a:srgbClr val="FFFFFF"/>
                </a:solidFill>
                <a:latin typeface="Times New Roman"/>
                <a:ea typeface="Times New Roman"/>
                <a:cs typeface="Times New Roman"/>
                <a:sym typeface="Times New Roman"/>
              </a:defRPr>
            </a:pPr>
            <a:r>
              <a:rPr lang="uk-UA" dirty="0"/>
              <a:t>Ступінь II - обструкція від 50% до 71%</a:t>
            </a:r>
          </a:p>
          <a:p>
            <a:pPr>
              <a:defRPr sz="2400">
                <a:solidFill>
                  <a:srgbClr val="FFFFFF"/>
                </a:solidFill>
                <a:latin typeface="Times New Roman"/>
                <a:ea typeface="Times New Roman"/>
                <a:cs typeface="Times New Roman"/>
                <a:sym typeface="Times New Roman"/>
              </a:defRPr>
            </a:pPr>
            <a:r>
              <a:rPr lang="uk-UA" dirty="0"/>
              <a:t>Ступінь III - обструкція від 71% до 99%</a:t>
            </a:r>
          </a:p>
          <a:p>
            <a:pPr>
              <a:defRPr sz="2400">
                <a:solidFill>
                  <a:srgbClr val="FFFFFF"/>
                </a:solidFill>
                <a:latin typeface="Times New Roman"/>
                <a:ea typeface="Times New Roman"/>
                <a:cs typeface="Times New Roman"/>
                <a:sym typeface="Times New Roman"/>
              </a:defRPr>
            </a:pPr>
            <a:r>
              <a:rPr lang="uk-UA" dirty="0"/>
              <a:t>Ступінь IV - обструкція 100%</a:t>
            </a:r>
          </a:p>
        </p:txBody>
      </p:sp>
    </p:spTree>
  </p:cSld>
  <p:clrMapOvr>
    <a:masterClrMapping/>
  </p:clrMapOvr>
  <p:transition spd="med"/>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Прямоугольник 1"/>
          <p:cNvSpPr txBox="1"/>
          <p:nvPr/>
        </p:nvSpPr>
        <p:spPr>
          <a:xfrm>
            <a:off x="369247" y="0"/>
            <a:ext cx="8477513"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3525" algn="just">
              <a:defRPr sz="2400">
                <a:solidFill>
                  <a:srgbClr val="FFFFFF"/>
                </a:solidFill>
                <a:latin typeface="Times New Roman"/>
                <a:ea typeface="Times New Roman"/>
                <a:cs typeface="Times New Roman"/>
                <a:sym typeface="Times New Roman"/>
              </a:defRPr>
            </a:pPr>
            <a:r>
              <a:rPr lang="uk-UA" i="1" dirty="0">
                <a:solidFill>
                  <a:srgbClr val="002060"/>
                </a:solidFill>
              </a:rPr>
              <a:t>Органічні стенози </a:t>
            </a:r>
            <a:r>
              <a:rPr lang="uk-UA" dirty="0"/>
              <a:t>пов'язані з локальним дефектом хрящових півкілець трахеї (нестача або відсутність хряща) або надлишковим утворенням хрящової тканини.</a:t>
            </a:r>
          </a:p>
          <a:p>
            <a:pPr indent="263525" algn="just">
              <a:defRPr sz="2400">
                <a:solidFill>
                  <a:srgbClr val="FFFFFF"/>
                </a:solidFill>
                <a:latin typeface="Times New Roman"/>
                <a:ea typeface="Times New Roman"/>
                <a:cs typeface="Times New Roman"/>
                <a:sym typeface="Times New Roman"/>
              </a:defRPr>
            </a:pPr>
            <a:r>
              <a:rPr lang="uk-UA" dirty="0"/>
              <a:t>Однією з причин вторинної органічної стенозу трахеї пов'язана з подвійною дугою аорти, при якій одна з аномальних гілок дуги аорти розташовується позаду трахеї і стравоходу, внаслідок цього утворюється судинне кільце, яке здавлює трахею і стравохід у вузькому місці між двома великими артеріальними судинами. Найчастіше є велика права дуга позаду і менша ліва дуга аорти. Дві дуги з'єднуються, утворюючи спадну аорту, яка зазвичай знаходиться з лівого боку (але може бути з правого боку або по середній лінії). У деяких випадках закривається кінець меншою лівої дуги аорти (ліва </a:t>
            </a:r>
            <a:r>
              <a:rPr lang="uk-UA" dirty="0" err="1"/>
              <a:t>атретична</a:t>
            </a:r>
            <a:r>
              <a:rPr lang="uk-UA" dirty="0"/>
              <a:t> дуга), і судинна тканина стає фіброзним канатиком.</a:t>
            </a:r>
          </a:p>
          <a:p>
            <a:pPr indent="263525" algn="just">
              <a:defRPr sz="2400">
                <a:solidFill>
                  <a:srgbClr val="FFFFFF"/>
                </a:solidFill>
                <a:latin typeface="Times New Roman"/>
                <a:ea typeface="Times New Roman"/>
                <a:cs typeface="Times New Roman"/>
                <a:sym typeface="Times New Roman"/>
              </a:defRPr>
            </a:pPr>
            <a:r>
              <a:rPr lang="uk-UA" dirty="0"/>
              <a:t>При правобічної дузі аорти і лівосторонньої низхідній її частини трахея також може здавлюватися спереду лівої підключичної і сонною артерією.</a:t>
            </a:r>
          </a:p>
        </p:txBody>
      </p:sp>
    </p:spTree>
  </p:cSld>
  <p:clrMapOvr>
    <a:masterClrMapping/>
  </p:clrMapOvr>
  <p:transition spd="med"/>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 name="Прямоугольник 1"/>
          <p:cNvSpPr txBox="1"/>
          <p:nvPr/>
        </p:nvSpPr>
        <p:spPr>
          <a:xfrm>
            <a:off x="225231" y="260647"/>
            <a:ext cx="8621529"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defRPr sz="2400">
                <a:solidFill>
                  <a:srgbClr val="FFFFFF"/>
                </a:solidFill>
                <a:latin typeface="Times New Roman"/>
                <a:ea typeface="Times New Roman"/>
                <a:cs typeface="Times New Roman"/>
                <a:sym typeface="Times New Roman"/>
              </a:defRPr>
            </a:pPr>
            <a:r>
              <a:rPr dirty="0"/>
              <a:t>.</a:t>
            </a:r>
            <a:r>
              <a:rPr lang="uk-UA" dirty="0"/>
              <a:t> Іншою причиною вродженого компресійного стенозу трахеї або бронха може бути ембріональна пухлина.</a:t>
            </a:r>
          </a:p>
          <a:p>
            <a:pPr indent="360363" algn="just">
              <a:defRPr sz="2400">
                <a:solidFill>
                  <a:srgbClr val="FFFFFF"/>
                </a:solidFill>
                <a:latin typeface="Times New Roman"/>
                <a:ea typeface="Times New Roman"/>
                <a:cs typeface="Times New Roman"/>
                <a:sym typeface="Times New Roman"/>
              </a:defRPr>
            </a:pPr>
            <a:r>
              <a:rPr lang="uk-UA" i="1" dirty="0">
                <a:solidFill>
                  <a:srgbClr val="002060"/>
                </a:solidFill>
              </a:rPr>
              <a:t>Функціональний вроджений стеноз </a:t>
            </a:r>
            <a:r>
              <a:rPr lang="uk-UA" dirty="0"/>
              <a:t>трахеї пов'язані з вродженою слабкістю, надмірною м'якістю хрящів і патологічним розтягуванням мембранозної стінки. В результаті чого при вдиху, а особливо під час кашлю або крику дитини, коли підвищується внутрішньо грудний тиск, відбувається пролабирование мембранозної стінки в середину з частковим або повним перекриттям просвіту (експіраторний колапс, синоніми: </a:t>
            </a:r>
            <a:r>
              <a:rPr lang="uk-UA" dirty="0" err="1"/>
              <a:t>трахеобронхіальний</a:t>
            </a:r>
            <a:r>
              <a:rPr lang="uk-UA" dirty="0"/>
              <a:t> колапс, гіпотонія задньої стінки трахеї і великих бронхів, дискінезія трахеї). До функціональних також відносяться стенози, що виникають в результаті здавлення трахеї ззовні. Стенози локалізуються зазвичай в н / 3 трахеї</a:t>
            </a:r>
            <a:endParaRPr dirty="0"/>
          </a:p>
        </p:txBody>
      </p:sp>
    </p:spTree>
  </p:cSld>
  <p:clrMapOvr>
    <a:masterClrMapping/>
  </p:clrMapOvr>
  <p:transition spd="med"/>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 name="Прямоугольник 1"/>
          <p:cNvSpPr txBox="1"/>
          <p:nvPr/>
        </p:nvSpPr>
        <p:spPr>
          <a:xfrm>
            <a:off x="297239" y="404663"/>
            <a:ext cx="8477513" cy="23083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400">
                <a:solidFill>
                  <a:srgbClr val="FFFFFF"/>
                </a:solidFill>
                <a:latin typeface="Times New Roman"/>
                <a:ea typeface="Times New Roman"/>
                <a:cs typeface="Times New Roman"/>
                <a:sym typeface="Times New Roman"/>
              </a:defRPr>
            </a:lvl1pPr>
          </a:lstStyle>
          <a:p>
            <a:r>
              <a:rPr lang="uk-UA" dirty="0"/>
              <a:t>Ізольовані вроджені стенози великих бронхів зустрічаються рідко. Виявляються в основному </a:t>
            </a:r>
            <a:r>
              <a:rPr lang="uk-UA" dirty="0" err="1"/>
              <a:t>рецидивуючою</a:t>
            </a:r>
            <a:r>
              <a:rPr lang="uk-UA" dirty="0"/>
              <a:t> інфекцією у відповідному відділі легеневої тканини в зв'язку з порушенням очисної функції бронхіального дерева, розвитком в дистальних відділах легкого незворотних змін у вигляді бронхоектазів і </a:t>
            </a:r>
            <a:r>
              <a:rPr lang="uk-UA" dirty="0" err="1"/>
              <a:t>фіброателектаза</a:t>
            </a:r>
            <a:r>
              <a:rPr dirty="0"/>
              <a:t>.</a:t>
            </a:r>
          </a:p>
        </p:txBody>
      </p:sp>
    </p:spTree>
  </p:cSld>
  <p:clrMapOvr>
    <a:masterClrMapping/>
  </p:clrMapOvr>
  <p:transition spd="med"/>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 name="Прямоугольник 1"/>
          <p:cNvSpPr txBox="1"/>
          <p:nvPr/>
        </p:nvSpPr>
        <p:spPr>
          <a:xfrm>
            <a:off x="585271" y="-1"/>
            <a:ext cx="8117473" cy="5564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t>Клініка.</a:t>
            </a:r>
          </a:p>
          <a:p>
            <a:pPr>
              <a:defRPr sz="2400">
                <a:solidFill>
                  <a:srgbClr val="FFFFFF"/>
                </a:solidFill>
                <a:latin typeface="Times New Roman"/>
                <a:ea typeface="Times New Roman"/>
                <a:cs typeface="Times New Roman"/>
                <a:sym typeface="Times New Roman"/>
              </a:defRPr>
            </a:pPr>
            <a:r>
              <a:t> Стеноз трахеї виявляється характерним симптомом - стридорозне дихання (з симптомами дихальної недостатності, особливо при приєднанні запального процесу). Виявляється відразу після народження. Стеноз бронхів створює умови для виникнення в вентильованих ділянках легенів гіповентиляції і ателектазу, а при утворенні клапанного механізму - емфіземи відповідної ділянки легеневої тканини.</a:t>
            </a:r>
          </a:p>
          <a:p>
            <a:pPr>
              <a:defRPr sz="2400">
                <a:solidFill>
                  <a:srgbClr val="FFFFFF"/>
                </a:solidFill>
                <a:latin typeface="Times New Roman"/>
                <a:ea typeface="Times New Roman"/>
                <a:cs typeface="Times New Roman"/>
                <a:sym typeface="Times New Roman"/>
              </a:defRPr>
            </a:pPr>
            <a:endParaRPr/>
          </a:p>
          <a:p>
            <a:pPr>
              <a:defRPr sz="2400">
                <a:solidFill>
                  <a:srgbClr val="FFFFFF"/>
                </a:solidFill>
                <a:latin typeface="Times New Roman"/>
                <a:ea typeface="Times New Roman"/>
                <a:cs typeface="Times New Roman"/>
                <a:sym typeface="Times New Roman"/>
              </a:defRPr>
            </a:pPr>
            <a:r>
              <a:t>Діагностика стенозов трахеї і бронхів:</a:t>
            </a:r>
          </a:p>
          <a:p>
            <a:pPr>
              <a:defRPr sz="2400">
                <a:solidFill>
                  <a:srgbClr val="FFFFFF"/>
                </a:solidFill>
                <a:latin typeface="Times New Roman"/>
                <a:ea typeface="Times New Roman"/>
                <a:cs typeface="Times New Roman"/>
                <a:sym typeface="Times New Roman"/>
              </a:defRPr>
            </a:pPr>
            <a:endParaRPr/>
          </a:p>
          <a:p>
            <a:pPr marL="240631" indent="-240631">
              <a:buSzPct val="100000"/>
              <a:buChar char="•"/>
              <a:defRPr sz="2400">
                <a:solidFill>
                  <a:srgbClr val="FFFFFF"/>
                </a:solidFill>
                <a:latin typeface="Times New Roman"/>
                <a:ea typeface="Times New Roman"/>
                <a:cs typeface="Times New Roman"/>
                <a:sym typeface="Times New Roman"/>
              </a:defRPr>
            </a:pPr>
            <a:r>
              <a:t> оглядова рентгенографія,</a:t>
            </a:r>
          </a:p>
          <a:p>
            <a:pPr marL="240631" indent="-240631">
              <a:buSzPct val="100000"/>
              <a:buChar char="•"/>
              <a:defRPr sz="2400">
                <a:solidFill>
                  <a:srgbClr val="FFFFFF"/>
                </a:solidFill>
                <a:latin typeface="Times New Roman"/>
                <a:ea typeface="Times New Roman"/>
                <a:cs typeface="Times New Roman"/>
                <a:sym typeface="Times New Roman"/>
              </a:defRPr>
            </a:pPr>
            <a:r>
              <a:t> Комп'ютерна томографія,</a:t>
            </a:r>
          </a:p>
          <a:p>
            <a:pPr marL="240631" indent="-240631">
              <a:buSzPct val="100000"/>
              <a:buChar char="•"/>
              <a:defRPr sz="2400">
                <a:solidFill>
                  <a:srgbClr val="FFFFFF"/>
                </a:solidFill>
                <a:latin typeface="Times New Roman"/>
                <a:ea typeface="Times New Roman"/>
                <a:cs typeface="Times New Roman"/>
                <a:sym typeface="Times New Roman"/>
              </a:defRPr>
            </a:pPr>
            <a:r>
              <a:t> бронхографія,</a:t>
            </a:r>
          </a:p>
          <a:p>
            <a:pPr marL="240631" indent="-240631">
              <a:buSzPct val="100000"/>
              <a:buChar char="•"/>
              <a:defRPr sz="2400">
                <a:solidFill>
                  <a:srgbClr val="FFFFFF"/>
                </a:solidFill>
                <a:latin typeface="Times New Roman"/>
                <a:ea typeface="Times New Roman"/>
                <a:cs typeface="Times New Roman"/>
                <a:sym typeface="Times New Roman"/>
              </a:defRPr>
            </a:pPr>
            <a:r>
              <a:t> аортографія - при підозрі на судинні аномалії.</a:t>
            </a:r>
          </a:p>
        </p:txBody>
      </p:sp>
    </p:spTree>
  </p:cSld>
  <p:clrMapOvr>
    <a:masterClrMapping/>
  </p:clrMapOvr>
  <p:transition spd="med"/>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 name="Прямоугольник 1"/>
          <p:cNvSpPr txBox="1"/>
          <p:nvPr/>
        </p:nvSpPr>
        <p:spPr>
          <a:xfrm>
            <a:off x="441255" y="260647"/>
            <a:ext cx="8405505" cy="31645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Рентгенологічно і КТ з реконструкцією уточнюють локалізацію і довжину звуженої трахеї і бронхів.</a:t>
            </a:r>
          </a:p>
          <a:p>
            <a:pPr algn="just">
              <a:defRPr sz="2400">
                <a:solidFill>
                  <a:srgbClr val="FFFFFF"/>
                </a:solidFill>
                <a:latin typeface="Times New Roman"/>
                <a:ea typeface="Times New Roman"/>
                <a:cs typeface="Times New Roman"/>
                <a:sym typeface="Times New Roman"/>
              </a:defRPr>
            </a:pPr>
            <a:r>
              <a:t>Ширина звуження не змінюється при різних фазах дихання.</a:t>
            </a:r>
          </a:p>
          <a:p>
            <a:pPr algn="just">
              <a:defRPr sz="2400">
                <a:solidFill>
                  <a:srgbClr val="FFFFFF"/>
                </a:solidFill>
                <a:latin typeface="Times New Roman"/>
                <a:ea typeface="Times New Roman"/>
                <a:cs typeface="Times New Roman"/>
                <a:sym typeface="Times New Roman"/>
              </a:defRPr>
            </a:pPr>
            <a:endParaRPr/>
          </a:p>
          <a:p>
            <a:pPr algn="just">
              <a:defRPr sz="2400">
                <a:solidFill>
                  <a:srgbClr val="FFFFFF"/>
                </a:solidFill>
                <a:latin typeface="Times New Roman"/>
                <a:ea typeface="Times New Roman"/>
                <a:cs typeface="Times New Roman"/>
                <a:sym typeface="Times New Roman"/>
              </a:defRPr>
            </a:pPr>
            <a:r>
              <a:t>Лікування: оперативне. Видалення причини стенозу і резекція стенозированного ділянки.</a:t>
            </a:r>
          </a:p>
          <a:p>
            <a:pPr algn="just">
              <a:defRPr sz="2400">
                <a:solidFill>
                  <a:srgbClr val="FFFFFF"/>
                </a:solidFill>
                <a:latin typeface="Times New Roman"/>
                <a:ea typeface="Times New Roman"/>
                <a:cs typeface="Times New Roman"/>
                <a:sym typeface="Times New Roman"/>
              </a:defRPr>
            </a:pPr>
            <a:r>
              <a:t>Також розробляються методи, пов'язані з транс трахеальним введенням склерозирующих речовин в мембранну стінку трахеї і бронхів</a:t>
            </a:r>
          </a:p>
        </p:txBody>
      </p:sp>
    </p:spTree>
  </p:cSld>
  <p:clrMapOvr>
    <a:masterClrMapping/>
  </p:clrMapOvr>
  <p:transition spd="med"/>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7" name="Picture 2" descr="Picture 2"/>
          <p:cNvPicPr>
            <a:picLocks noChangeAspect="1"/>
          </p:cNvPicPr>
          <p:nvPr/>
        </p:nvPicPr>
        <p:blipFill>
          <a:blip r:embed="rId2" cstate="print"/>
          <a:stretch>
            <a:fillRect/>
          </a:stretch>
        </p:blipFill>
        <p:spPr>
          <a:xfrm>
            <a:off x="2123727" y="404664"/>
            <a:ext cx="4608514" cy="4642735"/>
          </a:xfrm>
          <a:prstGeom prst="rect">
            <a:avLst/>
          </a:prstGeom>
          <a:ln w="12700">
            <a:miter lim="400000"/>
          </a:ln>
        </p:spPr>
      </p:pic>
      <p:graphicFrame>
        <p:nvGraphicFramePr>
          <p:cNvPr id="838" name="Таблица 2"/>
          <p:cNvGraphicFramePr/>
          <p:nvPr/>
        </p:nvGraphicFramePr>
        <p:xfrm>
          <a:off x="1547663" y="5157192"/>
          <a:ext cx="6096000" cy="3867150"/>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3867150">
                <a:tc>
                  <a:txBody>
                    <a:bodyPr/>
                    <a:lstStyle/>
                    <a:p>
                      <a:pPr algn="just">
                        <a:defRPr sz="1800"/>
                      </a:pPr>
                      <a:r>
                        <a:rPr>
                          <a:solidFill>
                            <a:srgbClr val="FFFFFF"/>
                          </a:solidFill>
                          <a:latin typeface="Times New Roman"/>
                          <a:ea typeface="Times New Roman"/>
                          <a:cs typeface="Times New Roman"/>
                          <a:sym typeface="Times New Roman"/>
                        </a:rPr>
                        <a:t>Вторинний органічний стеноз трахеї внаслідок подвійного дуги аорти:
а - МРТ ОГК;
б - аортограмме;
г - схематичне зображення
(Rеferens: Heike E. Daldrup-Link, 2010).</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839"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Tree>
  </p:cSld>
  <p:clrMapOvr>
    <a:masterClrMapping/>
  </p:clrMapOvr>
  <p:transition spd="med"/>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1" name="Picture 2" descr="Picture 2"/>
          <p:cNvPicPr>
            <a:picLocks noChangeAspect="1"/>
          </p:cNvPicPr>
          <p:nvPr/>
        </p:nvPicPr>
        <p:blipFill>
          <a:blip r:embed="rId2" cstate="print"/>
          <a:stretch>
            <a:fillRect/>
          </a:stretch>
        </p:blipFill>
        <p:spPr>
          <a:xfrm>
            <a:off x="1043608" y="260647"/>
            <a:ext cx="5256585" cy="4170402"/>
          </a:xfrm>
          <a:prstGeom prst="rect">
            <a:avLst/>
          </a:prstGeom>
          <a:ln w="12700">
            <a:miter lim="400000"/>
          </a:ln>
        </p:spPr>
      </p:pic>
      <p:sp>
        <p:nvSpPr>
          <p:cNvPr id="842" name="Прямоугольник 2"/>
          <p:cNvSpPr txBox="1"/>
          <p:nvPr/>
        </p:nvSpPr>
        <p:spPr>
          <a:xfrm>
            <a:off x="225232" y="4509120"/>
            <a:ext cx="8873048" cy="22467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000">
                <a:solidFill>
                  <a:srgbClr val="FFFFFF"/>
                </a:solidFill>
                <a:latin typeface="Times New Roman"/>
                <a:ea typeface="Times New Roman"/>
                <a:cs typeface="Times New Roman"/>
                <a:sym typeface="Times New Roman"/>
              </a:defRPr>
            </a:pPr>
            <a:r>
              <a:rPr lang="uk-UA" dirty="0"/>
              <a:t>Поєднання аномалій розвитку: </a:t>
            </a:r>
            <a:r>
              <a:rPr lang="uk-UA" dirty="0" err="1"/>
              <a:t>тріфуркація</a:t>
            </a:r>
            <a:r>
              <a:rPr lang="uk-UA" dirty="0"/>
              <a:t> трахеї, відходження лівої легеневої артерії (LPA) від правої легеневої артерії з </a:t>
            </a:r>
            <a:r>
              <a:rPr lang="uk-UA" dirty="0" err="1"/>
              <a:t>обвиття</a:t>
            </a:r>
            <a:r>
              <a:rPr lang="uk-UA" dirty="0"/>
              <a:t> (</a:t>
            </a:r>
            <a:r>
              <a:rPr lang="uk-UA" dirty="0" err="1"/>
              <a:t>sling</a:t>
            </a:r>
            <a:r>
              <a:rPr lang="uk-UA" dirty="0"/>
              <a:t>) трахеї. Трахея на цьому рівні звужена - компресійний стеноз трахеї:</a:t>
            </a:r>
          </a:p>
          <a:p>
            <a:pPr>
              <a:defRPr sz="2000">
                <a:solidFill>
                  <a:srgbClr val="FFFFFF"/>
                </a:solidFill>
                <a:latin typeface="Times New Roman"/>
                <a:ea typeface="Times New Roman"/>
                <a:cs typeface="Times New Roman"/>
                <a:sym typeface="Times New Roman"/>
              </a:defRPr>
            </a:pPr>
            <a:r>
              <a:rPr lang="uk-UA" dirty="0"/>
              <a:t>а - </a:t>
            </a:r>
            <a:r>
              <a:rPr lang="uk-UA" dirty="0" err="1"/>
              <a:t>бронхограмма</a:t>
            </a:r>
            <a:r>
              <a:rPr lang="uk-UA" dirty="0"/>
              <a:t>;</a:t>
            </a:r>
          </a:p>
          <a:p>
            <a:pPr>
              <a:defRPr sz="2000">
                <a:solidFill>
                  <a:srgbClr val="FFFFFF"/>
                </a:solidFill>
                <a:latin typeface="Times New Roman"/>
                <a:ea typeface="Times New Roman"/>
                <a:cs typeface="Times New Roman"/>
                <a:sym typeface="Times New Roman"/>
              </a:defRPr>
            </a:pPr>
            <a:r>
              <a:rPr lang="uk-UA" dirty="0"/>
              <a:t>б - </a:t>
            </a:r>
            <a:r>
              <a:rPr lang="uk-UA" dirty="0" err="1"/>
              <a:t>ангіопульмонограмма</a:t>
            </a:r>
            <a:r>
              <a:rPr lang="uk-UA" dirty="0"/>
              <a:t>;</a:t>
            </a:r>
          </a:p>
          <a:p>
            <a:pPr>
              <a:defRPr sz="2000">
                <a:solidFill>
                  <a:srgbClr val="FFFFFF"/>
                </a:solidFill>
                <a:latin typeface="Times New Roman"/>
                <a:ea typeface="Times New Roman"/>
                <a:cs typeface="Times New Roman"/>
                <a:sym typeface="Times New Roman"/>
              </a:defRPr>
            </a:pPr>
            <a:r>
              <a:rPr lang="uk-UA" dirty="0"/>
              <a:t>в - МРТ ангіографія аксіальний зріз; г - схематичне зображення </a:t>
            </a:r>
          </a:p>
          <a:p>
            <a:pPr>
              <a:defRPr sz="2000">
                <a:solidFill>
                  <a:srgbClr val="FFFFFF"/>
                </a:solidFill>
                <a:latin typeface="Times New Roman"/>
                <a:ea typeface="Times New Roman"/>
                <a:cs typeface="Times New Roman"/>
                <a:sym typeface="Times New Roman"/>
              </a:defRPr>
            </a:pPr>
            <a:r>
              <a:rPr lang="en-US" dirty="0"/>
              <a:t>(</a:t>
            </a:r>
            <a:r>
              <a:rPr lang="en-US" dirty="0" err="1"/>
              <a:t>Referens</a:t>
            </a:r>
            <a:r>
              <a:rPr lang="en-US" dirty="0"/>
              <a:t>: Heike E. </a:t>
            </a:r>
            <a:r>
              <a:rPr lang="en-US" dirty="0" err="1"/>
              <a:t>Daldrup</a:t>
            </a:r>
            <a:r>
              <a:rPr lang="en-US" dirty="0"/>
              <a:t>-Link, 2010).</a:t>
            </a:r>
          </a:p>
        </p:txBody>
      </p:sp>
    </p:spTree>
  </p:cSld>
  <p:clrMapOvr>
    <a:masterClrMapping/>
  </p:clrMapOvr>
  <p:transition spd="med"/>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 name="Прямоугольник 2"/>
          <p:cNvSpPr txBox="1"/>
          <p:nvPr/>
        </p:nvSpPr>
        <p:spPr>
          <a:xfrm>
            <a:off x="96520" y="10839"/>
            <a:ext cx="8311416"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Звуження трахеї обумовлене аномальною подвійною дугою аорти</a:t>
            </a:r>
          </a:p>
        </p:txBody>
      </p:sp>
      <p:sp>
        <p:nvSpPr>
          <p:cNvPr id="846" name="Прямоугольник 3"/>
          <p:cNvSpPr txBox="1"/>
          <p:nvPr/>
        </p:nvSpPr>
        <p:spPr>
          <a:xfrm>
            <a:off x="513264" y="6021287"/>
            <a:ext cx="8585016" cy="287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r>
              <a:t>http://medobook.com/4287-dvoynaya-duga-aorty.html</a:t>
            </a:r>
          </a:p>
        </p:txBody>
      </p:sp>
      <p:pic>
        <p:nvPicPr>
          <p:cNvPr id="9218" name="Picture 2"/>
          <p:cNvPicPr>
            <a:picLocks noChangeAspect="1" noChangeArrowheads="1"/>
          </p:cNvPicPr>
          <p:nvPr/>
        </p:nvPicPr>
        <p:blipFill>
          <a:blip r:embed="rId2" cstate="print"/>
          <a:srcRect/>
          <a:stretch>
            <a:fillRect/>
          </a:stretch>
        </p:blipFill>
        <p:spPr bwMode="auto">
          <a:xfrm>
            <a:off x="0" y="836712"/>
            <a:ext cx="5121800" cy="4104456"/>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5508104" y="836712"/>
            <a:ext cx="2828925" cy="4038600"/>
          </a:xfrm>
          <a:prstGeom prst="rect">
            <a:avLst/>
          </a:prstGeom>
          <a:noFill/>
          <a:ln w="9525">
            <a:noFill/>
            <a:miter lim="800000"/>
            <a:headEnd/>
            <a:tailEnd/>
          </a:ln>
        </p:spPr>
      </p:pic>
    </p:spTree>
  </p:cSld>
  <p:clrMapOvr>
    <a:masterClrMapping/>
  </p:clrMapOvr>
  <p:transition spd="med"/>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8" name="Picture 2" descr="Picture 2"/>
          <p:cNvPicPr>
            <a:picLocks noChangeAspect="1"/>
          </p:cNvPicPr>
          <p:nvPr/>
        </p:nvPicPr>
        <p:blipFill>
          <a:blip r:embed="rId2" cstate="print"/>
          <a:stretch>
            <a:fillRect/>
          </a:stretch>
        </p:blipFill>
        <p:spPr>
          <a:xfrm>
            <a:off x="467543" y="980728"/>
            <a:ext cx="3267076" cy="4191001"/>
          </a:xfrm>
          <a:prstGeom prst="rect">
            <a:avLst/>
          </a:prstGeom>
          <a:ln w="12700">
            <a:miter lim="400000"/>
          </a:ln>
        </p:spPr>
      </p:pic>
      <p:sp>
        <p:nvSpPr>
          <p:cNvPr id="849" name="Прямоугольник 2"/>
          <p:cNvSpPr txBox="1"/>
          <p:nvPr/>
        </p:nvSpPr>
        <p:spPr>
          <a:xfrm>
            <a:off x="2457480" y="260647"/>
            <a:ext cx="3669616"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Вроджений стеноз  трахеї </a:t>
            </a:r>
          </a:p>
        </p:txBody>
      </p:sp>
      <p:sp>
        <p:nvSpPr>
          <p:cNvPr id="850" name="Прямоугольник 3"/>
          <p:cNvSpPr txBox="1"/>
          <p:nvPr/>
        </p:nvSpPr>
        <p:spPr>
          <a:xfrm>
            <a:off x="585272" y="5445223"/>
            <a:ext cx="6632077" cy="999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a:solidFill>
                  <a:srgbClr val="FFFFFF"/>
                </a:solidFill>
                <a:latin typeface="Times New Roman"/>
                <a:ea typeface="Times New Roman"/>
                <a:cs typeface="Times New Roman"/>
                <a:sym typeface="Times New Roman"/>
              </a:defRPr>
            </a:pPr>
            <a:r>
              <a:t>Рентген  контрастирование пищевода:</a:t>
            </a:r>
          </a:p>
          <a:p>
            <a:pPr>
              <a:defRPr>
                <a:solidFill>
                  <a:srgbClr val="FFFFFF"/>
                </a:solidFill>
                <a:latin typeface="Times New Roman"/>
                <a:ea typeface="Times New Roman"/>
                <a:cs typeface="Times New Roman"/>
                <a:sym typeface="Times New Roman"/>
              </a:defRPr>
            </a:pPr>
            <a:r>
              <a:t>Врожденный стеноз  трахеи, обусловленный двойной дугой аорты </a:t>
            </a:r>
          </a:p>
          <a:p>
            <a:pPr>
              <a:defRPr sz="1200">
                <a:solidFill>
                  <a:srgbClr val="FFFFFF"/>
                </a:solidFill>
                <a:latin typeface="Times New Roman"/>
                <a:ea typeface="Times New Roman"/>
                <a:cs typeface="Times New Roman"/>
                <a:sym typeface="Times New Roman"/>
              </a:defRPr>
            </a:pPr>
            <a:endParaRPr/>
          </a:p>
          <a:p>
            <a:pPr>
              <a:defRPr sz="1200">
                <a:solidFill>
                  <a:srgbClr val="FFFFFF"/>
                </a:solidFill>
                <a:latin typeface="Times New Roman"/>
                <a:ea typeface="Times New Roman"/>
                <a:cs typeface="Times New Roman"/>
                <a:sym typeface="Times New Roman"/>
              </a:defRPr>
            </a:pPr>
            <a:r>
              <a:t>www.themegallary.com</a:t>
            </a:r>
          </a:p>
        </p:txBody>
      </p:sp>
      <p:pic>
        <p:nvPicPr>
          <p:cNvPr id="851" name="Picture 3" descr="Picture 3"/>
          <p:cNvPicPr>
            <a:picLocks noChangeAspect="1"/>
          </p:cNvPicPr>
          <p:nvPr/>
        </p:nvPicPr>
        <p:blipFill>
          <a:blip r:embed="rId3" cstate="print"/>
          <a:stretch>
            <a:fillRect/>
          </a:stretch>
        </p:blipFill>
        <p:spPr>
          <a:xfrm>
            <a:off x="3851919" y="908720"/>
            <a:ext cx="2838451" cy="4229101"/>
          </a:xfrm>
          <a:prstGeom prst="rect">
            <a:avLst/>
          </a:prstGeom>
          <a:ln w="12700">
            <a:miter lim="400000"/>
          </a:ln>
        </p:spPr>
      </p:pic>
    </p:spTree>
  </p:cSld>
  <p:clrMapOvr>
    <a:masterClrMapping/>
  </p:clrMapOvr>
  <p:transition spd="med"/>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Прямоугольник 2"/>
          <p:cNvSpPr txBox="1"/>
          <p:nvPr/>
        </p:nvSpPr>
        <p:spPr>
          <a:xfrm>
            <a:off x="3033543" y="6257835"/>
            <a:ext cx="6064737" cy="5427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rPr dirty="0" err="1"/>
              <a:t>Клименко</a:t>
            </a:r>
            <a:r>
              <a:rPr dirty="0"/>
              <a:t>, </a:t>
            </a:r>
            <a:r>
              <a:rPr dirty="0" err="1"/>
              <a:t>Сердцева</a:t>
            </a:r>
            <a:r>
              <a:rPr dirty="0"/>
              <a:t> Е.А., </a:t>
            </a:r>
            <a:r>
              <a:rPr dirty="0" err="1"/>
              <a:t>Каратай</a:t>
            </a:r>
            <a:r>
              <a:rPr dirty="0"/>
              <a:t> О.С., </a:t>
            </a:r>
            <a:r>
              <a:rPr dirty="0" err="1"/>
              <a:t>Карапетян</a:t>
            </a:r>
            <a:r>
              <a:rPr dirty="0"/>
              <a:t> О.Ю., </a:t>
            </a:r>
            <a:r>
              <a:rPr dirty="0" err="1"/>
              <a:t>Мельничук</a:t>
            </a:r>
            <a:r>
              <a:rPr dirty="0"/>
              <a:t> О.П. </a:t>
            </a:r>
            <a:r>
              <a:rPr cap="all" dirty="0"/>
              <a:t>АНОМАЛЬНОЕ ОТХОЖДЕНИЕ БЕЗЫМЯННОЙ АРТЕРИИ КАК ВАРИАНТ НЕПОЛНОГО СОСУДИСТОГО КОЛЬЦА./ЖУРНАЛ «ЗДОРОВЬЕ РЕБЕНКА» 6 (41) 2012</a:t>
            </a:r>
          </a:p>
        </p:txBody>
      </p:sp>
      <p:pic>
        <p:nvPicPr>
          <p:cNvPr id="12290" name="Picture 2"/>
          <p:cNvPicPr>
            <a:picLocks noChangeAspect="1" noChangeArrowheads="1"/>
          </p:cNvPicPr>
          <p:nvPr/>
        </p:nvPicPr>
        <p:blipFill>
          <a:blip r:embed="rId2" cstate="print"/>
          <a:srcRect/>
          <a:stretch>
            <a:fillRect/>
          </a:stretch>
        </p:blipFill>
        <p:spPr bwMode="auto">
          <a:xfrm>
            <a:off x="3275855" y="188640"/>
            <a:ext cx="2989717" cy="3672408"/>
          </a:xfrm>
          <a:prstGeom prst="rect">
            <a:avLst/>
          </a:prstGeom>
          <a:noFill/>
          <a:ln w="9525">
            <a:noFill/>
            <a:miter lim="800000"/>
            <a:headEnd/>
            <a:tailEnd/>
          </a:ln>
        </p:spPr>
      </p:pic>
      <p:pic>
        <p:nvPicPr>
          <p:cNvPr id="12291" name="Picture 3"/>
          <p:cNvPicPr>
            <a:picLocks noChangeAspect="1" noChangeArrowheads="1"/>
          </p:cNvPicPr>
          <p:nvPr/>
        </p:nvPicPr>
        <p:blipFill>
          <a:blip r:embed="rId3" cstate="print"/>
          <a:srcRect/>
          <a:stretch>
            <a:fillRect/>
          </a:stretch>
        </p:blipFill>
        <p:spPr bwMode="auto">
          <a:xfrm>
            <a:off x="6286500" y="188640"/>
            <a:ext cx="2857500" cy="3672408"/>
          </a:xfrm>
          <a:prstGeom prst="rect">
            <a:avLst/>
          </a:prstGeom>
          <a:noFill/>
          <a:ln w="9525">
            <a:noFill/>
            <a:miter lim="800000"/>
            <a:headEnd/>
            <a:tailEnd/>
          </a:ln>
        </p:spPr>
      </p:pic>
      <p:sp>
        <p:nvSpPr>
          <p:cNvPr id="8" name="Прямоугольник 7"/>
          <p:cNvSpPr/>
          <p:nvPr/>
        </p:nvSpPr>
        <p:spPr>
          <a:xfrm>
            <a:off x="3383360" y="3861048"/>
            <a:ext cx="5760640" cy="646331"/>
          </a:xfrm>
          <a:prstGeom prst="rect">
            <a:avLst/>
          </a:prstGeom>
        </p:spPr>
        <p:txBody>
          <a:bodyPr wrap="square">
            <a:spAutoFit/>
          </a:bodyPr>
          <a:lstStyle/>
          <a:p>
            <a:r>
              <a:rPr lang="uk-UA" dirty="0" err="1">
                <a:solidFill>
                  <a:schemeClr val="bg1"/>
                </a:solidFill>
                <a:latin typeface="+mn-lt"/>
              </a:rPr>
              <a:t>КТ</a:t>
            </a:r>
            <a:r>
              <a:rPr lang="uk-UA" dirty="0">
                <a:solidFill>
                  <a:schemeClr val="bg1"/>
                </a:solidFill>
                <a:latin typeface="+mn-lt"/>
              </a:rPr>
              <a:t> ознаки девіації та звуження трахеї на рівні дуги аорти</a:t>
            </a:r>
            <a:endParaRPr lang="uk-UA" dirty="0">
              <a:solidFill>
                <a:schemeClr val="bg1"/>
              </a:solidFill>
              <a:latin typeface="+mn-lt"/>
              <a:cs typeface="Times New Roman" pitchFamily="18" charset="0"/>
            </a:endParaRPr>
          </a:p>
        </p:txBody>
      </p:sp>
      <p:pic>
        <p:nvPicPr>
          <p:cNvPr id="12292" name="Picture 4"/>
          <p:cNvPicPr>
            <a:picLocks noChangeAspect="1" noChangeArrowheads="1"/>
          </p:cNvPicPr>
          <p:nvPr/>
        </p:nvPicPr>
        <p:blipFill>
          <a:blip r:embed="rId4" cstate="print"/>
          <a:srcRect/>
          <a:stretch>
            <a:fillRect/>
          </a:stretch>
        </p:blipFill>
        <p:spPr bwMode="auto">
          <a:xfrm>
            <a:off x="0" y="0"/>
            <a:ext cx="2266950" cy="3095625"/>
          </a:xfrm>
          <a:prstGeom prst="rect">
            <a:avLst/>
          </a:prstGeom>
          <a:noFill/>
          <a:ln w="9525">
            <a:noFill/>
            <a:miter lim="800000"/>
            <a:headEnd/>
            <a:tailEnd/>
          </a:ln>
        </p:spPr>
      </p:pic>
      <p:sp>
        <p:nvSpPr>
          <p:cNvPr id="10" name="Прямоугольник 9"/>
          <p:cNvSpPr/>
          <p:nvPr/>
        </p:nvSpPr>
        <p:spPr>
          <a:xfrm>
            <a:off x="0" y="0"/>
            <a:ext cx="792088" cy="461663"/>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uk-UA" sz="12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Безіменна артерія</a:t>
            </a:r>
          </a:p>
        </p:txBody>
      </p:sp>
      <p:sp>
        <p:nvSpPr>
          <p:cNvPr id="11" name="Прямоугольник 10"/>
          <p:cNvSpPr/>
          <p:nvPr/>
        </p:nvSpPr>
        <p:spPr>
          <a:xfrm>
            <a:off x="0" y="2996952"/>
            <a:ext cx="3203848" cy="1015663"/>
          </a:xfrm>
          <a:prstGeom prst="rect">
            <a:avLst/>
          </a:prstGeom>
        </p:spPr>
        <p:txBody>
          <a:bodyPr wrap="square">
            <a:spAutoFit/>
          </a:bodyPr>
          <a:lstStyle/>
          <a:p>
            <a:r>
              <a:rPr lang="uk-UA" sz="1600" dirty="0">
                <a:solidFill>
                  <a:schemeClr val="bg1"/>
                </a:solidFill>
                <a:latin typeface="Times New Roman" pitchFamily="18" charset="0"/>
                <a:cs typeface="Times New Roman" pitchFamily="18" charset="0"/>
              </a:rPr>
              <a:t>Аномальне відходження безіменної артерії (</a:t>
            </a:r>
            <a:r>
              <a:rPr lang="uk-UA" sz="1400" dirty="0">
                <a:solidFill>
                  <a:schemeClr val="bg1"/>
                </a:solidFill>
                <a:latin typeface="Times New Roman" pitchFamily="18" charset="0"/>
                <a:cs typeface="Times New Roman" pitchFamily="18" charset="0"/>
              </a:rPr>
              <a:t>ілюстрація з книги </a:t>
            </a:r>
            <a:r>
              <a:rPr lang="uk-UA" sz="1400" dirty="0" err="1">
                <a:solidFill>
                  <a:schemeClr val="bg1"/>
                </a:solidFill>
                <a:latin typeface="Times New Roman" pitchFamily="18" charset="0"/>
                <a:cs typeface="Times New Roman" pitchFamily="18" charset="0"/>
              </a:rPr>
              <a:t>Зиньковского</a:t>
            </a:r>
            <a:r>
              <a:rPr lang="uk-UA" sz="1400" dirty="0">
                <a:solidFill>
                  <a:schemeClr val="bg1"/>
                </a:solidFill>
                <a:latin typeface="Times New Roman" pitchFamily="18" charset="0"/>
                <a:cs typeface="Times New Roman" pitchFamily="18" charset="0"/>
              </a:rPr>
              <a:t> М.Ф. </a:t>
            </a:r>
            <a:r>
              <a:rPr lang="ru-RU" sz="1400" dirty="0">
                <a:solidFill>
                  <a:schemeClr val="bg1"/>
                </a:solidFill>
                <a:latin typeface="Times New Roman" pitchFamily="18" charset="0"/>
                <a:cs typeface="Times New Roman" pitchFamily="18" charset="0"/>
              </a:rPr>
              <a:t>Врожденные  пороки сердца . 2010)</a:t>
            </a:r>
          </a:p>
        </p:txBody>
      </p:sp>
      <p:cxnSp>
        <p:nvCxnSpPr>
          <p:cNvPr id="14" name="Прямая со стрелкой 13"/>
          <p:cNvCxnSpPr/>
          <p:nvPr/>
        </p:nvCxnSpPr>
        <p:spPr>
          <a:xfrm>
            <a:off x="4427984" y="1916832"/>
            <a:ext cx="216024" cy="72008"/>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6" name="Прямая со стрелкой 15"/>
          <p:cNvCxnSpPr/>
          <p:nvPr/>
        </p:nvCxnSpPr>
        <p:spPr>
          <a:xfrm flipV="1">
            <a:off x="7452320" y="2420888"/>
            <a:ext cx="288032" cy="144016"/>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17" name="Прямоугольник 16"/>
          <p:cNvSpPr/>
          <p:nvPr/>
        </p:nvSpPr>
        <p:spPr>
          <a:xfrm>
            <a:off x="1475656" y="-8174"/>
            <a:ext cx="576064" cy="276997"/>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ru-RU" sz="12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Трахея</a:t>
            </a:r>
            <a:endParaRPr kumimoji="0" lang="uk-UA" sz="1200" b="0" i="0" u="none" strike="noStrike" cap="none" spc="0" normalizeH="0" baseline="0" dirty="0">
              <a:ln>
                <a:noFill/>
              </a:ln>
              <a:solidFill>
                <a:srgbClr val="000000"/>
              </a:solidFill>
              <a:effectLst/>
              <a:uFillTx/>
              <a:latin typeface="Times New Roman" pitchFamily="18" charset="0"/>
              <a:cs typeface="Times New Roman" pitchFamily="18" charset="0"/>
              <a:sym typeface="Verdana"/>
            </a:endParaRPr>
          </a:p>
        </p:txBody>
      </p:sp>
      <p:pic>
        <p:nvPicPr>
          <p:cNvPr id="12294" name="Picture 6"/>
          <p:cNvPicPr>
            <a:picLocks noChangeAspect="1" noChangeArrowheads="1"/>
          </p:cNvPicPr>
          <p:nvPr/>
        </p:nvPicPr>
        <p:blipFill>
          <a:blip r:embed="rId5" cstate="print"/>
          <a:srcRect/>
          <a:stretch>
            <a:fillRect/>
          </a:stretch>
        </p:blipFill>
        <p:spPr bwMode="auto">
          <a:xfrm>
            <a:off x="0" y="4077072"/>
            <a:ext cx="2987824" cy="2780928"/>
          </a:xfrm>
          <a:prstGeom prst="rect">
            <a:avLst/>
          </a:prstGeom>
          <a:noFill/>
          <a:ln w="9525">
            <a:noFill/>
            <a:miter lim="800000"/>
            <a:headEnd/>
            <a:tailEnd/>
          </a:ln>
        </p:spPr>
      </p:pic>
      <p:sp>
        <p:nvSpPr>
          <p:cNvPr id="19" name="Прямоугольник 18"/>
          <p:cNvSpPr/>
          <p:nvPr/>
        </p:nvSpPr>
        <p:spPr>
          <a:xfrm>
            <a:off x="3059832" y="5085184"/>
            <a:ext cx="6084168" cy="646331"/>
          </a:xfrm>
          <a:prstGeom prst="rect">
            <a:avLst/>
          </a:prstGeom>
        </p:spPr>
        <p:txBody>
          <a:bodyPr wrap="square">
            <a:spAutoFit/>
          </a:bodyPr>
          <a:lstStyle/>
          <a:p>
            <a:r>
              <a:rPr lang="uk-UA" dirty="0" err="1">
                <a:solidFill>
                  <a:schemeClr val="bg1"/>
                </a:solidFill>
                <a:latin typeface="Times New Roman" pitchFamily="18" charset="0"/>
                <a:cs typeface="Times New Roman" pitchFamily="18" charset="0"/>
              </a:rPr>
              <a:t>КТ</a:t>
            </a:r>
            <a:r>
              <a:rPr lang="uk-UA" dirty="0">
                <a:solidFill>
                  <a:schemeClr val="bg1"/>
                </a:solidFill>
                <a:latin typeface="Times New Roman" pitchFamily="18" charset="0"/>
                <a:cs typeface="Times New Roman" pitchFamily="18" charset="0"/>
              </a:rPr>
              <a:t> ознаки аномального ходу брахеоцефального стовбура (безіменної артерії) зі здавленням трахеї  </a:t>
            </a:r>
            <a:endParaRPr lang="uk-UA" dirty="0">
              <a:latin typeface="Times New Roman" pitchFamily="18" charset="0"/>
              <a:cs typeface="Times New Roman" pitchFamily="18" charset="0"/>
            </a:endParaRPr>
          </a:p>
        </p:txBody>
      </p:sp>
    </p:spTree>
  </p:cSld>
  <p:clrMapOvr>
    <a:masterClrMapping/>
  </p:clrMapOvr>
  <p:transition spd="med"/>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8" name="Picture 2" descr="Picture 2"/>
          <p:cNvPicPr>
            <a:picLocks noChangeAspect="1"/>
          </p:cNvPicPr>
          <p:nvPr/>
        </p:nvPicPr>
        <p:blipFill>
          <a:blip r:embed="rId2" cstate="print"/>
          <a:stretch>
            <a:fillRect/>
          </a:stretch>
        </p:blipFill>
        <p:spPr>
          <a:xfrm>
            <a:off x="467543" y="1"/>
            <a:ext cx="8064898" cy="6093296"/>
          </a:xfrm>
          <a:prstGeom prst="rect">
            <a:avLst/>
          </a:prstGeom>
          <a:ln w="12700">
            <a:miter lim="400000"/>
          </a:ln>
        </p:spPr>
      </p:pic>
      <p:sp>
        <p:nvSpPr>
          <p:cNvPr id="859" name="Прямоугольник 2"/>
          <p:cNvSpPr txBox="1"/>
          <p:nvPr/>
        </p:nvSpPr>
        <p:spPr>
          <a:xfrm>
            <a:off x="2457479" y="6165303"/>
            <a:ext cx="3058863"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r>
              <a:t>https://en.ppt-online.org/417368</a:t>
            </a:r>
          </a:p>
        </p:txBody>
      </p:sp>
    </p:spTree>
  </p:cSld>
  <p:clrMapOvr>
    <a:masterClrMapping/>
  </p:clrMapOvr>
  <p:transition spd="med"/>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3" name="Таблица 3"/>
          <p:cNvGraphicFramePr/>
          <p:nvPr/>
        </p:nvGraphicFramePr>
        <p:xfrm>
          <a:off x="395536" y="5661247"/>
          <a:ext cx="8496944" cy="1097280"/>
        </p:xfrm>
        <a:graphic>
          <a:graphicData uri="http://schemas.openxmlformats.org/drawingml/2006/table">
            <a:tbl>
              <a:tblPr>
                <a:tableStyleId>{4C3C2611-4C71-4FC5-86AE-919BDF0F9419}</a:tableStyleId>
              </a:tblPr>
              <a:tblGrid>
                <a:gridCol w="8496944">
                  <a:extLst>
                    <a:ext uri="{9D8B030D-6E8A-4147-A177-3AD203B41FA5}">
                      <a16:colId xmlns:a16="http://schemas.microsoft.com/office/drawing/2014/main" val="20000"/>
                    </a:ext>
                  </a:extLst>
                </a:gridCol>
              </a:tblGrid>
              <a:tr h="638175">
                <a:tc>
                  <a:txBody>
                    <a:bodyPr/>
                    <a:lstStyle/>
                    <a:p>
                      <a:pPr indent="254000" algn="just">
                        <a:defRPr sz="1800">
                          <a:solidFill>
                            <a:srgbClr val="FFFFFF"/>
                          </a:solidFill>
                          <a:latin typeface="Times New Roman"/>
                          <a:ea typeface="Times New Roman"/>
                          <a:cs typeface="Times New Roman"/>
                          <a:sym typeface="Times New Roman"/>
                        </a:defRPr>
                      </a:pPr>
                      <a:r>
                        <a:rPr dirty="0"/>
                        <a:t>Вроджений </a:t>
                      </a:r>
                      <a:r>
                        <a:rPr dirty="0" err="1"/>
                        <a:t>стеноз</a:t>
                      </a:r>
                      <a:r>
                        <a:rPr dirty="0"/>
                        <a:t> </a:t>
                      </a:r>
                      <a:r>
                        <a:rPr dirty="0" err="1"/>
                        <a:t>трахеї</a:t>
                      </a:r>
                      <a:r>
                        <a:rPr dirty="0"/>
                        <a:t>: </a:t>
                      </a:r>
                    </a:p>
                    <a:p>
                      <a:pPr indent="254000" algn="just">
                        <a:defRPr sz="1800" i="1">
                          <a:solidFill>
                            <a:srgbClr val="FFFFFF"/>
                          </a:solidFill>
                          <a:latin typeface="Times New Roman"/>
                          <a:ea typeface="Times New Roman"/>
                          <a:cs typeface="Times New Roman"/>
                          <a:sym typeface="Times New Roman"/>
                        </a:defRPr>
                      </a:pPr>
                      <a:r>
                        <a:rPr dirty="0"/>
                        <a:t>а</a:t>
                      </a:r>
                      <a:r>
                        <a:rPr i="0" dirty="0"/>
                        <a:t> – </a:t>
                      </a:r>
                      <a:r>
                        <a:rPr i="0" dirty="0" err="1"/>
                        <a:t>бронхографія</a:t>
                      </a:r>
                      <a:r>
                        <a:rPr i="0" dirty="0"/>
                        <a:t>; </a:t>
                      </a:r>
                    </a:p>
                    <a:p>
                      <a:pPr indent="254000" algn="just">
                        <a:defRPr sz="1800" i="1">
                          <a:solidFill>
                            <a:srgbClr val="FFFFFF"/>
                          </a:solidFill>
                          <a:latin typeface="Times New Roman"/>
                          <a:ea typeface="Times New Roman"/>
                          <a:cs typeface="Times New Roman"/>
                          <a:sym typeface="Times New Roman"/>
                        </a:defRPr>
                      </a:pPr>
                      <a:r>
                        <a:rPr dirty="0"/>
                        <a:t>б</a:t>
                      </a:r>
                      <a:r>
                        <a:rPr i="0" dirty="0"/>
                        <a:t> - КТ ОГК ЗО-</a:t>
                      </a:r>
                      <a:r>
                        <a:rPr i="0" dirty="0" err="1"/>
                        <a:t>реконструкція</a:t>
                      </a:r>
                      <a:r>
                        <a:rPr i="0" dirty="0"/>
                        <a:t> (</a:t>
                      </a:r>
                    </a:p>
                    <a:p>
                      <a:pPr indent="254000" algn="just">
                        <a:defRPr sz="1800">
                          <a:solidFill>
                            <a:srgbClr val="FFFFFF"/>
                          </a:solidFill>
                          <a:latin typeface="Times New Roman"/>
                          <a:ea typeface="Times New Roman"/>
                          <a:cs typeface="Times New Roman"/>
                          <a:sym typeface="Times New Roman"/>
                        </a:defRPr>
                      </a:pPr>
                      <a:r>
                        <a:rPr dirty="0"/>
                        <a:t>(</a:t>
                      </a:r>
                      <a:r>
                        <a:rPr dirty="0" err="1"/>
                        <a:t>Referens</a:t>
                      </a:r>
                      <a:r>
                        <a:rPr dirty="0"/>
                        <a:t>: Imaging of the Newborn - </a:t>
                      </a:r>
                      <a:r>
                        <a:rPr dirty="0" err="1"/>
                        <a:t>Kirpalani</a:t>
                      </a:r>
                      <a:r>
                        <a:rPr dirty="0"/>
                        <a:t> H., 2014).</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864" name="Rectangle 4"/>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pic>
        <p:nvPicPr>
          <p:cNvPr id="11266" name="Picture 2"/>
          <p:cNvPicPr>
            <a:picLocks noChangeAspect="1" noChangeArrowheads="1"/>
          </p:cNvPicPr>
          <p:nvPr/>
        </p:nvPicPr>
        <p:blipFill>
          <a:blip r:embed="rId2" cstate="print"/>
          <a:srcRect/>
          <a:stretch>
            <a:fillRect/>
          </a:stretch>
        </p:blipFill>
        <p:spPr bwMode="auto">
          <a:xfrm>
            <a:off x="323528" y="260648"/>
            <a:ext cx="3886200" cy="4953000"/>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4499992" y="332656"/>
            <a:ext cx="4133850" cy="4824536"/>
          </a:xfrm>
          <a:prstGeom prst="rect">
            <a:avLst/>
          </a:prstGeom>
          <a:noFill/>
          <a:ln w="9525">
            <a:noFill/>
            <a:miter lim="800000"/>
            <a:headEnd/>
            <a:tailEnd/>
          </a:ln>
        </p:spPr>
      </p:pic>
    </p:spTree>
  </p:cSld>
  <p:clrMapOvr>
    <a:masterClrMapping/>
  </p:clrMapOvr>
  <p:transition spd="med"/>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6" name="Picture 2" descr="Picture 2"/>
          <p:cNvPicPr>
            <a:picLocks noChangeAspect="1"/>
          </p:cNvPicPr>
          <p:nvPr/>
        </p:nvPicPr>
        <p:blipFill>
          <a:blip r:embed="rId2" cstate="print"/>
          <a:stretch>
            <a:fillRect/>
          </a:stretch>
        </p:blipFill>
        <p:spPr>
          <a:xfrm>
            <a:off x="1475655" y="0"/>
            <a:ext cx="5734834" cy="5085185"/>
          </a:xfrm>
          <a:prstGeom prst="rect">
            <a:avLst/>
          </a:prstGeom>
          <a:ln w="12700">
            <a:miter lim="400000"/>
          </a:ln>
        </p:spPr>
      </p:pic>
      <p:graphicFrame>
        <p:nvGraphicFramePr>
          <p:cNvPr id="867" name="Таблица 2"/>
          <p:cNvGraphicFramePr/>
          <p:nvPr/>
        </p:nvGraphicFramePr>
        <p:xfrm>
          <a:off x="1547662" y="5157192"/>
          <a:ext cx="7344816" cy="2162175"/>
        </p:xfrm>
        <a:graphic>
          <a:graphicData uri="http://schemas.openxmlformats.org/drawingml/2006/table">
            <a:tbl>
              <a:tblPr>
                <a:tableStyleId>{4C3C2611-4C71-4FC5-86AE-919BDF0F9419}</a:tableStyleId>
              </a:tblPr>
              <a:tblGrid>
                <a:gridCol w="7344816">
                  <a:extLst>
                    <a:ext uri="{9D8B030D-6E8A-4147-A177-3AD203B41FA5}">
                      <a16:colId xmlns:a16="http://schemas.microsoft.com/office/drawing/2014/main" val="20000"/>
                    </a:ext>
                  </a:extLst>
                </a:gridCol>
              </a:tblGrid>
              <a:tr h="2162175">
                <a:tc>
                  <a:txBody>
                    <a:bodyPr/>
                    <a:lstStyle/>
                    <a:p>
                      <a:pPr algn="just">
                        <a:defRPr sz="1800"/>
                      </a:pPr>
                      <a:r>
                        <a:rPr sz="2400">
                          <a:solidFill>
                            <a:srgbClr val="FFFFFF"/>
                          </a:solidFill>
                          <a:latin typeface="Times New Roman"/>
                          <a:ea typeface="Times New Roman"/>
                          <a:cs typeface="Times New Roman"/>
                          <a:sym typeface="Times New Roman"/>
                        </a:rPr>
                        <a:t>Підзв’язковий стеноз трахеї:
а - КТ ОГК фронтальна МіпІР реконструкція;
б - КТ ОГК саггитальной зріз</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Tree>
  </p:cSld>
  <p:clrMapOvr>
    <a:masterClrMapping/>
  </p:clrMapOvr>
  <p:transition spd="med"/>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9" name="Picture 2" descr="Picture 2"/>
          <p:cNvPicPr>
            <a:picLocks noChangeAspect="1"/>
          </p:cNvPicPr>
          <p:nvPr/>
        </p:nvPicPr>
        <p:blipFill>
          <a:blip r:embed="rId2" cstate="print"/>
          <a:stretch>
            <a:fillRect/>
          </a:stretch>
        </p:blipFill>
        <p:spPr>
          <a:xfrm>
            <a:off x="179511" y="836711"/>
            <a:ext cx="4608514" cy="4937691"/>
          </a:xfrm>
          <a:prstGeom prst="rect">
            <a:avLst/>
          </a:prstGeom>
          <a:ln w="12700">
            <a:miter lim="400000"/>
          </a:ln>
        </p:spPr>
      </p:pic>
      <p:pic>
        <p:nvPicPr>
          <p:cNvPr id="870" name="Picture 4" descr="Picture 4"/>
          <p:cNvPicPr>
            <a:picLocks noChangeAspect="1"/>
          </p:cNvPicPr>
          <p:nvPr/>
        </p:nvPicPr>
        <p:blipFill>
          <a:blip r:embed="rId3" cstate="print"/>
          <a:stretch>
            <a:fillRect/>
          </a:stretch>
        </p:blipFill>
        <p:spPr>
          <a:xfrm>
            <a:off x="4860032" y="908720"/>
            <a:ext cx="3956121" cy="4824537"/>
          </a:xfrm>
          <a:prstGeom prst="rect">
            <a:avLst/>
          </a:prstGeom>
          <a:ln w="12700">
            <a:miter lim="400000"/>
          </a:ln>
        </p:spPr>
      </p:pic>
      <p:sp>
        <p:nvSpPr>
          <p:cNvPr id="871" name="Прямоугольник 3"/>
          <p:cNvSpPr txBox="1"/>
          <p:nvPr/>
        </p:nvSpPr>
        <p:spPr>
          <a:xfrm>
            <a:off x="2457480" y="188639"/>
            <a:ext cx="4452154"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Стеноз лівого головного бронху</a:t>
            </a:r>
          </a:p>
        </p:txBody>
      </p:sp>
    </p:spTree>
  </p:cSld>
  <p:clrMapOvr>
    <a:masterClrMapping/>
  </p:clrMapOvr>
  <p:transition spd="med"/>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3" name="Picture 2" descr="Picture 2"/>
          <p:cNvPicPr>
            <a:picLocks noChangeAspect="1"/>
          </p:cNvPicPr>
          <p:nvPr/>
        </p:nvPicPr>
        <p:blipFill>
          <a:blip r:embed="rId2" cstate="print"/>
          <a:stretch>
            <a:fillRect/>
          </a:stretch>
        </p:blipFill>
        <p:spPr>
          <a:xfrm>
            <a:off x="611560" y="1124744"/>
            <a:ext cx="7416825" cy="3264912"/>
          </a:xfrm>
          <a:prstGeom prst="rect">
            <a:avLst/>
          </a:prstGeom>
          <a:ln w="12700">
            <a:miter lim="400000"/>
          </a:ln>
        </p:spPr>
      </p:pic>
      <p:sp>
        <p:nvSpPr>
          <p:cNvPr id="874" name="Прямоугольник 2"/>
          <p:cNvSpPr txBox="1"/>
          <p:nvPr/>
        </p:nvSpPr>
        <p:spPr>
          <a:xfrm>
            <a:off x="297239" y="332655"/>
            <a:ext cx="8549521"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b="1">
                <a:solidFill>
                  <a:srgbClr val="FFFFFF"/>
                </a:solidFill>
                <a:latin typeface="Times New Roman"/>
                <a:ea typeface="Times New Roman"/>
                <a:cs typeface="Times New Roman"/>
                <a:sym typeface="Times New Roman"/>
              </a:defRPr>
            </a:lvl1pPr>
          </a:lstStyle>
          <a:p>
            <a:r>
              <a:t>Стеноз 1/3 верхньої частини трахеї, стеноз лівого головного  и проміжного бронхів</a:t>
            </a:r>
          </a:p>
        </p:txBody>
      </p:sp>
      <p:sp>
        <p:nvSpPr>
          <p:cNvPr id="875" name="Прямоугольник 3"/>
          <p:cNvSpPr txBox="1"/>
          <p:nvPr/>
        </p:nvSpPr>
        <p:spPr>
          <a:xfrm>
            <a:off x="729288" y="4869160"/>
            <a:ext cx="7469400"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rPr lang="uk-UA" dirty="0" err="1"/>
              <a:t>КТ</a:t>
            </a:r>
            <a:r>
              <a:rPr lang="uk-UA" dirty="0"/>
              <a:t> – легень – об'ємна 3D-реконструкція</a:t>
            </a:r>
          </a:p>
        </p:txBody>
      </p:sp>
      <p:sp>
        <p:nvSpPr>
          <p:cNvPr id="876" name="Прямоугольник 4"/>
          <p:cNvSpPr txBox="1"/>
          <p:nvPr/>
        </p:nvSpPr>
        <p:spPr>
          <a:xfrm>
            <a:off x="225231" y="5877271"/>
            <a:ext cx="8693537" cy="615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В.В. Шаповалова, О.П. Шармазанова, М.О. Бортний, А.В. Мангов. Променева діагностика порушень розвітку легень, бронхів і легеневих судин. Харків. 2016.</a:t>
            </a:r>
          </a:p>
        </p:txBody>
      </p:sp>
      <p:sp>
        <p:nvSpPr>
          <p:cNvPr id="877" name="Прямая со стрелкой 6"/>
          <p:cNvSpPr/>
          <p:nvPr/>
        </p:nvSpPr>
        <p:spPr>
          <a:xfrm flipH="1">
            <a:off x="2123727" y="1412775"/>
            <a:ext cx="504057" cy="1"/>
          </a:xfrm>
          <a:prstGeom prst="line">
            <a:avLst/>
          </a:prstGeom>
          <a:ln w="38100">
            <a:solidFill>
              <a:schemeClr val="accent5"/>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878" name="Прямая со стрелкой 8"/>
          <p:cNvSpPr/>
          <p:nvPr/>
        </p:nvSpPr>
        <p:spPr>
          <a:xfrm flipV="1">
            <a:off x="2123727" y="3501008"/>
            <a:ext cx="144017" cy="288033"/>
          </a:xfrm>
          <a:prstGeom prst="line">
            <a:avLst/>
          </a:prstGeom>
          <a:ln w="38100">
            <a:solidFill>
              <a:schemeClr val="accent5"/>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Tree>
  </p:cSld>
  <p:clrMapOvr>
    <a:masterClrMapping/>
  </p:clrMapOvr>
  <p:transition spd="med"/>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 name="Прямоугольник 2"/>
          <p:cNvSpPr txBox="1"/>
          <p:nvPr/>
        </p:nvSpPr>
        <p:spPr>
          <a:xfrm>
            <a:off x="179512" y="4077072"/>
            <a:ext cx="8964488" cy="193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2400">
                <a:solidFill>
                  <a:srgbClr val="FFFFFF"/>
                </a:solidFill>
                <a:latin typeface="Times New Roman"/>
                <a:ea typeface="Times New Roman"/>
                <a:cs typeface="Times New Roman"/>
                <a:sym typeface="Times New Roman"/>
              </a:defRPr>
            </a:pPr>
            <a:r>
              <a:rPr lang="uk-UA" dirty="0"/>
              <a:t>Стан після стентування трахеї після вродженого стенозу трахеї:</a:t>
            </a:r>
          </a:p>
          <a:p>
            <a:pPr>
              <a:defRPr sz="2400">
                <a:solidFill>
                  <a:srgbClr val="FFFFFF"/>
                </a:solidFill>
                <a:latin typeface="Times New Roman"/>
                <a:ea typeface="Times New Roman"/>
                <a:cs typeface="Times New Roman"/>
                <a:sym typeface="Times New Roman"/>
              </a:defRPr>
            </a:pPr>
            <a:r>
              <a:rPr lang="uk-UA" dirty="0"/>
              <a:t>а) рентгенограма ОГК;</a:t>
            </a:r>
          </a:p>
          <a:p>
            <a:pPr>
              <a:defRPr sz="2400">
                <a:solidFill>
                  <a:srgbClr val="FFFFFF"/>
                </a:solidFill>
                <a:latin typeface="Times New Roman"/>
                <a:ea typeface="Times New Roman"/>
                <a:cs typeface="Times New Roman"/>
                <a:sym typeface="Times New Roman"/>
              </a:defRPr>
            </a:pPr>
            <a:r>
              <a:rPr lang="uk-UA" dirty="0"/>
              <a:t>б) </a:t>
            </a:r>
            <a:r>
              <a:rPr lang="uk-UA" dirty="0" err="1"/>
              <a:t>polyflex</a:t>
            </a:r>
            <a:r>
              <a:rPr lang="uk-UA" dirty="0"/>
              <a:t> </a:t>
            </a:r>
            <a:r>
              <a:rPr lang="uk-UA" dirty="0" err="1"/>
              <a:t>stent</a:t>
            </a:r>
            <a:r>
              <a:rPr lang="uk-UA" dirty="0"/>
              <a:t> в трахеї при </a:t>
            </a:r>
            <a:r>
              <a:rPr lang="uk-UA" dirty="0" err="1"/>
              <a:t>трахеоскопії</a:t>
            </a:r>
            <a:r>
              <a:rPr lang="uk-UA" dirty="0"/>
              <a:t>;</a:t>
            </a:r>
          </a:p>
          <a:p>
            <a:pPr>
              <a:defRPr sz="2400">
                <a:solidFill>
                  <a:srgbClr val="FFFFFF"/>
                </a:solidFill>
                <a:latin typeface="Times New Roman"/>
                <a:ea typeface="Times New Roman"/>
                <a:cs typeface="Times New Roman"/>
                <a:sym typeface="Times New Roman"/>
              </a:defRPr>
            </a:pPr>
            <a:r>
              <a:rPr lang="uk-UA" dirty="0"/>
              <a:t>в) варіант стенту</a:t>
            </a:r>
          </a:p>
          <a:p>
            <a:pPr>
              <a:defRPr sz="2400">
                <a:solidFill>
                  <a:srgbClr val="FFFFFF"/>
                </a:solidFill>
                <a:latin typeface="Times New Roman"/>
                <a:ea typeface="Times New Roman"/>
                <a:cs typeface="Times New Roman"/>
                <a:sym typeface="Times New Roman"/>
              </a:defRPr>
            </a:pPr>
            <a:r>
              <a:rPr dirty="0"/>
              <a:t>(</a:t>
            </a:r>
            <a:r>
              <a:rPr dirty="0" err="1"/>
              <a:t>Referens</a:t>
            </a:r>
            <a:r>
              <a:rPr dirty="0"/>
              <a:t>: ABC of Pediatric Surgical Imaging - </a:t>
            </a:r>
            <a:r>
              <a:rPr dirty="0" err="1"/>
              <a:t>Andronikou</a:t>
            </a:r>
            <a:r>
              <a:rPr dirty="0"/>
              <a:t> S., 2015).</a:t>
            </a:r>
          </a:p>
        </p:txBody>
      </p:sp>
      <p:pic>
        <p:nvPicPr>
          <p:cNvPr id="10242" name="Picture 2"/>
          <p:cNvPicPr>
            <a:picLocks noChangeAspect="1" noChangeArrowheads="1"/>
          </p:cNvPicPr>
          <p:nvPr/>
        </p:nvPicPr>
        <p:blipFill>
          <a:blip r:embed="rId2" cstate="print"/>
          <a:srcRect/>
          <a:stretch>
            <a:fillRect/>
          </a:stretch>
        </p:blipFill>
        <p:spPr bwMode="auto">
          <a:xfrm>
            <a:off x="0" y="0"/>
            <a:ext cx="4200525" cy="4149080"/>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4139951" y="0"/>
            <a:ext cx="3436459" cy="2708920"/>
          </a:xfrm>
          <a:prstGeom prst="rect">
            <a:avLst/>
          </a:prstGeom>
          <a:noFill/>
          <a:ln w="9525">
            <a:noFill/>
            <a:miter lim="800000"/>
            <a:headEnd/>
            <a:tailEnd/>
          </a:ln>
        </p:spPr>
      </p:pic>
      <p:pic>
        <p:nvPicPr>
          <p:cNvPr id="10244" name="Picture 4"/>
          <p:cNvPicPr>
            <a:picLocks noChangeAspect="1" noChangeArrowheads="1"/>
          </p:cNvPicPr>
          <p:nvPr/>
        </p:nvPicPr>
        <p:blipFill>
          <a:blip r:embed="rId4" cstate="print"/>
          <a:srcRect/>
          <a:stretch>
            <a:fillRect/>
          </a:stretch>
        </p:blipFill>
        <p:spPr bwMode="auto">
          <a:xfrm>
            <a:off x="7596336" y="1916832"/>
            <a:ext cx="1547664" cy="2019300"/>
          </a:xfrm>
          <a:prstGeom prst="rect">
            <a:avLst/>
          </a:prstGeom>
          <a:noFill/>
          <a:ln w="9525">
            <a:noFill/>
            <a:miter lim="800000"/>
            <a:headEnd/>
            <a:tailEnd/>
          </a:ln>
        </p:spPr>
      </p:pic>
    </p:spTree>
  </p:cSld>
  <p:clrMapOvr>
    <a:masterClrMapping/>
  </p:clrMapOvr>
  <p:transition spd="med"/>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 name="Заголовок 1"/>
          <p:cNvSpPr txBox="1">
            <a:spLocks noGrp="1"/>
          </p:cNvSpPr>
          <p:nvPr>
            <p:ph type="title"/>
          </p:nvPr>
        </p:nvSpPr>
        <p:spPr>
          <a:xfrm>
            <a:off x="467543" y="0"/>
            <a:ext cx="8229601" cy="1143000"/>
          </a:xfrm>
          <a:prstGeom prst="rect">
            <a:avLst/>
          </a:prstGeom>
        </p:spPr>
        <p:txBody>
          <a:bodyPr/>
          <a:lstStyle>
            <a:lvl1pPr>
              <a:defRPr>
                <a:solidFill>
                  <a:srgbClr val="FFFF00"/>
                </a:solidFill>
              </a:defRPr>
            </a:lvl1pPr>
          </a:lstStyle>
          <a:p>
            <a:r>
              <a:rPr lang="uk-UA" dirty="0"/>
              <a:t>Бронхіальна атрезія</a:t>
            </a:r>
          </a:p>
        </p:txBody>
      </p:sp>
      <p:sp>
        <p:nvSpPr>
          <p:cNvPr id="884" name="Прямоугольник 3"/>
          <p:cNvSpPr txBox="1"/>
          <p:nvPr/>
        </p:nvSpPr>
        <p:spPr>
          <a:xfrm>
            <a:off x="441255" y="1124744"/>
            <a:ext cx="8405505" cy="4154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i="1" dirty="0">
                <a:solidFill>
                  <a:srgbClr val="002060"/>
                </a:solidFill>
              </a:rPr>
              <a:t>Атрезія бронха </a:t>
            </a:r>
            <a:r>
              <a:rPr lang="uk-UA" dirty="0"/>
              <a:t>- аномалія розвитку, що характеризується повною локальної облітерацією бронха в проксимальних відділах, що поєднується з гіповентиляцією легкого дистальніше місця облітерації. Бронх закінчується сліпим кишенею, який не повідомляється з центральним бронхом. Зустрічається вкрай рідко.</a:t>
            </a:r>
          </a:p>
          <a:p>
            <a:pPr indent="360363" algn="just">
              <a:defRPr sz="2400">
                <a:solidFill>
                  <a:srgbClr val="FFFFFF"/>
                </a:solidFill>
                <a:latin typeface="Times New Roman"/>
                <a:ea typeface="Times New Roman"/>
                <a:cs typeface="Times New Roman"/>
                <a:sym typeface="Times New Roman"/>
              </a:defRPr>
            </a:pPr>
            <a:r>
              <a:rPr lang="uk-UA" dirty="0"/>
              <a:t>Зазвичай зустрічається на сегментарному або на </a:t>
            </a:r>
            <a:r>
              <a:rPr lang="uk-UA" dirty="0" err="1"/>
              <a:t>субсегментарних</a:t>
            </a:r>
            <a:r>
              <a:rPr lang="uk-UA" dirty="0"/>
              <a:t> рівнях. Зустрічається в будь-яких відділах, але частіше уражаються задній і верхівковий сегменти лівої верхньої частки (верхньочастковий бронх), верхівковий сегмент правої верхньої частки.</a:t>
            </a:r>
          </a:p>
        </p:txBody>
      </p:sp>
    </p:spTree>
  </p:cSld>
  <p:clrMapOvr>
    <a:masterClrMapping/>
  </p:clrMapOvr>
  <p:transition spd="med"/>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 name="Прямоугольник 1"/>
          <p:cNvSpPr txBox="1"/>
          <p:nvPr/>
        </p:nvSpPr>
        <p:spPr>
          <a:xfrm>
            <a:off x="369247" y="404664"/>
            <a:ext cx="8477513"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Етіологія до кінця не вивчена.</a:t>
            </a:r>
          </a:p>
          <a:p>
            <a:pPr algn="just">
              <a:defRPr sz="2400">
                <a:solidFill>
                  <a:srgbClr val="FFFFFF"/>
                </a:solidFill>
                <a:latin typeface="Times New Roman"/>
                <a:ea typeface="Times New Roman"/>
                <a:cs typeface="Times New Roman"/>
                <a:sym typeface="Times New Roman"/>
              </a:defRPr>
            </a:pPr>
            <a:r>
              <a:rPr lang="uk-UA" dirty="0"/>
              <a:t>Є первинної аномалією розвитку з порушенням розгалуження бронхіальної системи або вторинної патологією, обумовленого локальним циркулярним некрозом бронха.</a:t>
            </a:r>
          </a:p>
          <a:p>
            <a:pPr algn="just">
              <a:defRPr sz="2400">
                <a:solidFill>
                  <a:srgbClr val="FFFFFF"/>
                </a:solidFill>
                <a:latin typeface="Times New Roman"/>
                <a:ea typeface="Times New Roman"/>
                <a:cs typeface="Times New Roman"/>
                <a:sym typeface="Times New Roman"/>
              </a:defRPr>
            </a:pPr>
            <a:r>
              <a:rPr lang="uk-UA" dirty="0"/>
              <a:t>У зв'язку з тим, дистальніше ділянки атрезії бронхіальне дерево сформоване правильно, існує припущення, що атрезія виникає вдруге у відповідь на травматичне ушкодження під час внутрішньоутробного розвитку плода, і не є аномалією розвитку в чистому вигляді. Дистальні відділи бронхіального дерева заповнюються слизом і можуть формувати </a:t>
            </a:r>
            <a:r>
              <a:rPr lang="uk-UA" dirty="0" err="1"/>
              <a:t>мукоцелє</a:t>
            </a:r>
            <a:r>
              <a:rPr lang="uk-UA" dirty="0"/>
              <a:t> / бронхоцеле. Дистальні відділи легеневої паренхіми нормально розвинені, але </a:t>
            </a:r>
            <a:r>
              <a:rPr lang="uk-UA" dirty="0" err="1"/>
              <a:t>перерозтягнуті</a:t>
            </a:r>
            <a:r>
              <a:rPr lang="uk-UA" dirty="0"/>
              <a:t> повітрям надходять через пори </a:t>
            </a:r>
            <a:r>
              <a:rPr lang="uk-UA" dirty="0" err="1"/>
              <a:t>Кона</a:t>
            </a:r>
            <a:r>
              <a:rPr lang="uk-UA" dirty="0"/>
              <a:t> і формує повітряні пастки.</a:t>
            </a:r>
          </a:p>
        </p:txBody>
      </p:sp>
    </p:spTree>
  </p:cSld>
  <p:clrMapOvr>
    <a:masterClrMapping/>
  </p:clrMapOvr>
  <p:transition spd="med"/>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 name="Прямоугольник 1"/>
          <p:cNvSpPr txBox="1"/>
          <p:nvPr/>
        </p:nvSpPr>
        <p:spPr>
          <a:xfrm>
            <a:off x="369247" y="404664"/>
            <a:ext cx="8405505" cy="3416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rPr lang="uk-UA" dirty="0"/>
              <a:t>Клінічна  картина</a:t>
            </a:r>
          </a:p>
          <a:p>
            <a:pPr>
              <a:defRPr sz="2400">
                <a:solidFill>
                  <a:srgbClr val="FFFFFF"/>
                </a:solidFill>
                <a:latin typeface="Times New Roman"/>
                <a:ea typeface="Times New Roman"/>
                <a:cs typeface="Times New Roman"/>
                <a:sym typeface="Times New Roman"/>
              </a:defRPr>
            </a:pPr>
            <a:r>
              <a:rPr lang="uk-UA" dirty="0"/>
              <a:t>Дана патологія частіше протікає безсимптомно і нерідко є випадковою знахідкою. Симптоми неспецифічні.</a:t>
            </a:r>
          </a:p>
          <a:p>
            <a:pPr>
              <a:defRPr sz="2400">
                <a:solidFill>
                  <a:srgbClr val="FFFFFF"/>
                </a:solidFill>
                <a:latin typeface="Times New Roman"/>
                <a:ea typeface="Times New Roman"/>
                <a:cs typeface="Times New Roman"/>
                <a:sym typeface="Times New Roman"/>
              </a:defRPr>
            </a:pPr>
            <a:r>
              <a:rPr lang="uk-UA" dirty="0"/>
              <a:t>  Зазвичай скарги на задишку, кашель. Напади бронхіальної астми, рецидивні бронхолегеневі інфекції.</a:t>
            </a:r>
          </a:p>
          <a:p>
            <a:pPr>
              <a:defRPr sz="2400">
                <a:solidFill>
                  <a:srgbClr val="FFFFFF"/>
                </a:solidFill>
                <a:latin typeface="Times New Roman"/>
                <a:ea typeface="Times New Roman"/>
                <a:cs typeface="Times New Roman"/>
                <a:sym typeface="Times New Roman"/>
              </a:defRPr>
            </a:pPr>
            <a:endParaRPr lang="uk-UA" dirty="0"/>
          </a:p>
          <a:p>
            <a:pPr>
              <a:defRPr sz="2400">
                <a:solidFill>
                  <a:srgbClr val="FFFFFF"/>
                </a:solidFill>
                <a:latin typeface="Times New Roman"/>
                <a:ea typeface="Times New Roman"/>
                <a:cs typeface="Times New Roman"/>
                <a:sym typeface="Times New Roman"/>
              </a:defRPr>
            </a:pPr>
            <a:r>
              <a:rPr lang="uk-UA" b="1" dirty="0"/>
              <a:t>Ускладнення </a:t>
            </a:r>
          </a:p>
          <a:p>
            <a:pPr>
              <a:defRPr sz="2400">
                <a:solidFill>
                  <a:srgbClr val="FFFFFF"/>
                </a:solidFill>
                <a:latin typeface="Times New Roman"/>
                <a:ea typeface="Times New Roman"/>
                <a:cs typeface="Times New Roman"/>
                <a:sym typeface="Times New Roman"/>
              </a:defRPr>
            </a:pPr>
            <a:r>
              <a:rPr lang="uk-UA" dirty="0"/>
              <a:t>Хоча в більшості випадків є випадковою знахідкою, приблизно у 20% пацієнтів є причиною </a:t>
            </a:r>
            <a:r>
              <a:rPr lang="uk-UA" dirty="0" err="1"/>
              <a:t>рецидивуючих</a:t>
            </a:r>
            <a:r>
              <a:rPr lang="uk-UA" dirty="0"/>
              <a:t> інфекцій</a:t>
            </a:r>
            <a:r>
              <a:rPr dirty="0"/>
              <a:t>.</a:t>
            </a:r>
          </a:p>
        </p:txBody>
      </p:sp>
    </p:spTree>
  </p:cSld>
  <p:clrMapOvr>
    <a:masterClrMapping/>
  </p:clrMapOvr>
  <p:transition spd="med"/>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 name="Прямоугольник 1"/>
          <p:cNvSpPr txBox="1"/>
          <p:nvPr/>
        </p:nvSpPr>
        <p:spPr>
          <a:xfrm>
            <a:off x="225231" y="0"/>
            <a:ext cx="8621529" cy="710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rPr lang="uk-UA" dirty="0"/>
              <a:t>Рентгенодіагностика атрезії бронха:</a:t>
            </a:r>
          </a:p>
          <a:p>
            <a:pPr>
              <a:defRPr sz="2400">
                <a:solidFill>
                  <a:srgbClr val="FFFFFF"/>
                </a:solidFill>
                <a:latin typeface="Times New Roman"/>
                <a:ea typeface="Times New Roman"/>
                <a:cs typeface="Times New Roman"/>
                <a:sym typeface="Times New Roman"/>
              </a:defRPr>
            </a:pPr>
            <a:r>
              <a:rPr lang="uk-UA" dirty="0"/>
              <a:t>Рентгенологічно атрезія бронхів проявляється тріадою симптомів:</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вогнищеве затемнення з чітко окресленими контурами в області кореня легені округлої або трубчастої форми (радіально прямує з воріт легенів - ознака пальців в рукавицях) - за рахунок слизової пробки в проксимальному кінці </a:t>
            </a:r>
            <a:r>
              <a:rPr lang="uk-UA" dirty="0" err="1"/>
              <a:t>атрезованого</a:t>
            </a:r>
            <a:r>
              <a:rPr lang="uk-UA" dirty="0"/>
              <a:t>  бронха - бронхоцеле (</a:t>
            </a:r>
            <a:r>
              <a:rPr lang="uk-UA" dirty="0" err="1"/>
              <a:t>мукоцеле</a:t>
            </a:r>
            <a:r>
              <a:rPr lang="uk-UA" dirty="0"/>
              <a:t>);</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локальна емфізема легеневого сегмента ураженого бронха («повітряні пастки»), пов'язана з попаданням до цього сегменту повітря з сусідніх сегментарних бронхів з </a:t>
            </a:r>
            <a:r>
              <a:rPr lang="uk-UA" dirty="0" err="1"/>
              <a:t>коллатераллей</a:t>
            </a:r>
            <a:r>
              <a:rPr lang="uk-UA" dirty="0"/>
              <a:t>;</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збіднення легеневого малюнка в ураженому сегменті.</a:t>
            </a:r>
          </a:p>
          <a:p>
            <a:pPr algn="just">
              <a:defRPr sz="2400">
                <a:solidFill>
                  <a:srgbClr val="FFFFFF"/>
                </a:solidFill>
                <a:latin typeface="Times New Roman"/>
                <a:ea typeface="Times New Roman"/>
                <a:cs typeface="Times New Roman"/>
                <a:sym typeface="Times New Roman"/>
              </a:defRPr>
            </a:pPr>
            <a:r>
              <a:rPr lang="uk-UA" dirty="0"/>
              <a:t> У новонароджених має вигляд кісти, заповненої рідиною.</a:t>
            </a:r>
          </a:p>
          <a:p>
            <a:pPr algn="just">
              <a:defRPr sz="2400">
                <a:solidFill>
                  <a:srgbClr val="FFFFFF"/>
                </a:solidFill>
                <a:latin typeface="Times New Roman"/>
                <a:ea typeface="Times New Roman"/>
                <a:cs typeface="Times New Roman"/>
                <a:sym typeface="Times New Roman"/>
              </a:defRPr>
            </a:pPr>
            <a:r>
              <a:rPr lang="uk-UA" dirty="0"/>
              <a:t>На </a:t>
            </a:r>
            <a:r>
              <a:rPr lang="uk-UA" dirty="0" err="1"/>
              <a:t>КТ</a:t>
            </a:r>
            <a:r>
              <a:rPr lang="uk-UA" dirty="0"/>
              <a:t> додатково можна побачити зменшення калібру судин і прямолінійний їх хід і розширений бронх, сліпо закінчується, розташований в центральній частині, без ознак затримки слизу в ній.</a:t>
            </a:r>
          </a:p>
          <a:p>
            <a:pPr algn="just">
              <a:defRPr sz="2400">
                <a:solidFill>
                  <a:srgbClr val="FFFFFF"/>
                </a:solidFill>
                <a:latin typeface="Times New Roman"/>
                <a:ea typeface="Times New Roman"/>
                <a:cs typeface="Times New Roman"/>
                <a:sym typeface="Times New Roman"/>
              </a:defRPr>
            </a:pPr>
            <a:r>
              <a:rPr lang="uk-UA" dirty="0"/>
              <a:t>.</a:t>
            </a:r>
          </a:p>
        </p:txBody>
      </p:sp>
    </p:spTree>
  </p:cSld>
  <p:clrMapOvr>
    <a:masterClrMapping/>
  </p:clrMapOvr>
  <p:transition spd="med"/>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 name="Прямоугольник 1"/>
          <p:cNvSpPr txBox="1"/>
          <p:nvPr/>
        </p:nvSpPr>
        <p:spPr>
          <a:xfrm>
            <a:off x="441255" y="-1"/>
            <a:ext cx="8477513" cy="5792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600">
                <a:solidFill>
                  <a:srgbClr val="FFFFFF"/>
                </a:solidFill>
                <a:latin typeface="Times New Roman"/>
                <a:ea typeface="Times New Roman"/>
                <a:cs typeface="Times New Roman"/>
                <a:sym typeface="Times New Roman"/>
              </a:defRPr>
            </a:pPr>
            <a:r>
              <a:t>Диференційний діагноз атрезії бронха:</a:t>
            </a:r>
          </a:p>
          <a:p>
            <a:pPr marL="260684" indent="-260684">
              <a:buSzPct val="100000"/>
              <a:buChar char="•"/>
              <a:defRPr sz="2600">
                <a:solidFill>
                  <a:srgbClr val="FFFFFF"/>
                </a:solidFill>
                <a:latin typeface="Times New Roman"/>
                <a:ea typeface="Times New Roman"/>
                <a:cs typeface="Times New Roman"/>
                <a:sym typeface="Times New Roman"/>
              </a:defRPr>
            </a:pPr>
            <a:r>
              <a:t>вроджена лобарна емфізема</a:t>
            </a:r>
          </a:p>
          <a:p>
            <a:pPr marL="260684" indent="-260684">
              <a:buSzPct val="100000"/>
              <a:buChar char="•"/>
              <a:defRPr sz="2600">
                <a:solidFill>
                  <a:srgbClr val="FFFFFF"/>
                </a:solidFill>
                <a:latin typeface="Times New Roman"/>
                <a:ea typeface="Times New Roman"/>
                <a:cs typeface="Times New Roman"/>
                <a:sym typeface="Times New Roman"/>
              </a:defRPr>
            </a:pPr>
            <a:r>
              <a:t>вроджена кістозно-аденоматозна мальформація легені</a:t>
            </a:r>
          </a:p>
          <a:p>
            <a:pPr marL="260684" indent="-260684">
              <a:buSzPct val="100000"/>
              <a:buChar char="•"/>
              <a:defRPr sz="2600">
                <a:solidFill>
                  <a:srgbClr val="FFFFFF"/>
                </a:solidFill>
                <a:latin typeface="Times New Roman"/>
                <a:ea typeface="Times New Roman"/>
                <a:cs typeface="Times New Roman"/>
                <a:sym typeface="Times New Roman"/>
              </a:defRPr>
            </a:pPr>
            <a:r>
              <a:t>алергічний бронхолегеневий аспергільоз</a:t>
            </a:r>
          </a:p>
          <a:p>
            <a:pPr marL="260684" indent="-260684">
              <a:buSzPct val="100000"/>
              <a:buChar char="•"/>
              <a:defRPr sz="2600">
                <a:solidFill>
                  <a:srgbClr val="FFFFFF"/>
                </a:solidFill>
                <a:latin typeface="Times New Roman"/>
                <a:ea typeface="Times New Roman"/>
                <a:cs typeface="Times New Roman"/>
                <a:sym typeface="Times New Roman"/>
              </a:defRPr>
            </a:pPr>
            <a:r>
              <a:t>бронхогенна кіста, якщо немає здавлення бронха, зона підвищеної прозорості легеневої тканини зазвичай відсутня</a:t>
            </a:r>
          </a:p>
          <a:p>
            <a:pPr marL="260684" indent="-260684">
              <a:buSzPct val="100000"/>
              <a:buChar char="•"/>
              <a:defRPr sz="2600">
                <a:solidFill>
                  <a:srgbClr val="FFFFFF"/>
                </a:solidFill>
                <a:latin typeface="Times New Roman"/>
                <a:ea typeface="Times New Roman"/>
                <a:cs typeface="Times New Roman"/>
                <a:sym typeface="Times New Roman"/>
              </a:defRPr>
            </a:pPr>
            <a:r>
              <a:t>секвестрація легені - рентгенологічно часто проявляється у вигляді зниження прозорості, частіше зустрічається в нижніх частках</a:t>
            </a:r>
          </a:p>
          <a:p>
            <a:pPr marL="260684" indent="-260684">
              <a:buSzPct val="100000"/>
              <a:buChar char="•"/>
              <a:defRPr sz="2600">
                <a:solidFill>
                  <a:srgbClr val="FFFFFF"/>
                </a:solidFill>
                <a:latin typeface="Times New Roman"/>
                <a:ea typeface="Times New Roman"/>
                <a:cs typeface="Times New Roman"/>
                <a:sym typeface="Times New Roman"/>
              </a:defRPr>
            </a:pPr>
            <a:r>
              <a:t>синдром ятагана - зменшення розмірів легені з іпсилатеральним зміщенням середостіння; трубчаста структура паралельно правій межі серця і має вигнуту у вигляді ятагана форму</a:t>
            </a:r>
          </a:p>
          <a:p>
            <a:pPr marL="260684" indent="-260684">
              <a:buSzPct val="100000"/>
              <a:buChar char="•"/>
              <a:defRPr sz="2600">
                <a:solidFill>
                  <a:srgbClr val="FFFFFF"/>
                </a:solidFill>
                <a:latin typeface="Times New Roman"/>
                <a:ea typeface="Times New Roman"/>
                <a:cs typeface="Times New Roman"/>
                <a:sym typeface="Times New Roman"/>
              </a:defRPr>
            </a:pPr>
            <a:r>
              <a:t>ендобронхіальна пухлина (наприклад карциноїд)</a:t>
            </a:r>
          </a:p>
        </p:txBody>
      </p:sp>
    </p:spTree>
  </p:cSld>
  <p:clrMapOvr>
    <a:masterClrMapping/>
  </p:clrMapOvr>
  <p:transition spd="med"/>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5" name="Таблица 2"/>
          <p:cNvGraphicFramePr/>
          <p:nvPr/>
        </p:nvGraphicFramePr>
        <p:xfrm>
          <a:off x="467543" y="5013176"/>
          <a:ext cx="8352927" cy="1571625"/>
        </p:xfrm>
        <a:graphic>
          <a:graphicData uri="http://schemas.openxmlformats.org/drawingml/2006/table">
            <a:tbl>
              <a:tblPr>
                <a:tableStyleId>{4C3C2611-4C71-4FC5-86AE-919BDF0F9419}</a:tableStyleId>
              </a:tblPr>
              <a:tblGrid>
                <a:gridCol w="8352927">
                  <a:extLst>
                    <a:ext uri="{9D8B030D-6E8A-4147-A177-3AD203B41FA5}">
                      <a16:colId xmlns:a16="http://schemas.microsoft.com/office/drawing/2014/main" val="20000"/>
                    </a:ext>
                  </a:extLst>
                </a:gridCol>
              </a:tblGrid>
              <a:tr h="1571625">
                <a:tc>
                  <a:txBody>
                    <a:bodyPr/>
                    <a:lstStyle/>
                    <a:p>
                      <a:pPr algn="just">
                        <a:defRPr sz="2000" i="1">
                          <a:latin typeface="Times New Roman"/>
                          <a:ea typeface="Times New Roman"/>
                          <a:cs typeface="Times New Roman"/>
                          <a:sym typeface="Times New Roman"/>
                        </a:defRPr>
                      </a:pPr>
                      <a:r>
                        <a:rPr dirty="0"/>
                        <a:t>а</a:t>
                      </a:r>
                      <a:r>
                        <a:rPr i="0" dirty="0">
                          <a:solidFill>
                            <a:srgbClr val="FFFFFF"/>
                          </a:solidFill>
                        </a:rPr>
                        <a:t> - </a:t>
                      </a:r>
                      <a:r>
                        <a:rPr i="0" dirty="0" err="1">
                          <a:solidFill>
                            <a:srgbClr val="FFFFFF"/>
                          </a:solidFill>
                        </a:rPr>
                        <a:t>рентгенограмма</a:t>
                      </a:r>
                      <a:r>
                        <a:rPr i="0" dirty="0">
                          <a:solidFill>
                            <a:srgbClr val="FFFFFF"/>
                          </a:solidFill>
                        </a:rPr>
                        <a:t> ОГК; </a:t>
                      </a:r>
                    </a:p>
                    <a:p>
                      <a:pPr algn="just">
                        <a:defRPr sz="2000" i="1">
                          <a:latin typeface="Times New Roman"/>
                          <a:ea typeface="Times New Roman"/>
                          <a:cs typeface="Times New Roman"/>
                          <a:sym typeface="Times New Roman"/>
                        </a:defRPr>
                      </a:pPr>
                      <a:r>
                        <a:rPr dirty="0"/>
                        <a:t>б</a:t>
                      </a:r>
                      <a:r>
                        <a:rPr i="0" dirty="0">
                          <a:solidFill>
                            <a:srgbClr val="FFFFFF"/>
                          </a:solidFill>
                        </a:rPr>
                        <a:t> - КТ ОГК </a:t>
                      </a:r>
                      <a:r>
                        <a:rPr i="0" dirty="0" err="1">
                          <a:solidFill>
                            <a:srgbClr val="FFFFFF"/>
                          </a:solidFill>
                        </a:rPr>
                        <a:t>аксиальный</a:t>
                      </a:r>
                      <a:r>
                        <a:rPr i="0" dirty="0">
                          <a:solidFill>
                            <a:srgbClr val="FFFFFF"/>
                          </a:solidFill>
                        </a:rPr>
                        <a:t> </a:t>
                      </a:r>
                      <a:r>
                        <a:rPr i="0" dirty="0" err="1">
                          <a:solidFill>
                            <a:srgbClr val="FFFFFF"/>
                          </a:solidFill>
                        </a:rPr>
                        <a:t>срез</a:t>
                      </a:r>
                      <a:r>
                        <a:rPr i="0" dirty="0">
                          <a:solidFill>
                            <a:srgbClr val="FFFFFF"/>
                          </a:solidFill>
                        </a:rPr>
                        <a:t> - </a:t>
                      </a:r>
                      <a:r>
                        <a:rPr i="0" dirty="0" err="1">
                          <a:solidFill>
                            <a:srgbClr val="FFFFFF"/>
                          </a:solidFill>
                        </a:rPr>
                        <a:t>стрелка</a:t>
                      </a:r>
                      <a:r>
                        <a:rPr i="0" dirty="0">
                          <a:solidFill>
                            <a:srgbClr val="FFFFFF"/>
                          </a:solidFill>
                        </a:rPr>
                        <a:t> </a:t>
                      </a:r>
                    </a:p>
                    <a:p>
                      <a:pPr algn="just">
                        <a:defRPr sz="2000">
                          <a:solidFill>
                            <a:srgbClr val="FFFFFF"/>
                          </a:solidFill>
                          <a:latin typeface="Times New Roman"/>
                          <a:ea typeface="Times New Roman"/>
                          <a:cs typeface="Times New Roman"/>
                          <a:sym typeface="Times New Roman"/>
                        </a:defRPr>
                      </a:pPr>
                      <a:r>
                        <a:rPr dirty="0"/>
                        <a:t>(</a:t>
                      </a:r>
                      <a:r>
                        <a:rPr dirty="0" err="1"/>
                        <a:t>Rеfеrеns</a:t>
                      </a:r>
                      <a:r>
                        <a:rPr dirty="0"/>
                        <a:t>: </a:t>
                      </a:r>
                      <a:r>
                        <a:rPr dirty="0" err="1"/>
                        <a:t>Кunisакі</a:t>
                      </a:r>
                      <a:r>
                        <a:rPr dirty="0"/>
                        <a:t> S.М., 2015).</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896"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897" name="Прямоугольник 4"/>
          <p:cNvSpPr txBox="1"/>
          <p:nvPr/>
        </p:nvSpPr>
        <p:spPr>
          <a:xfrm>
            <a:off x="873303" y="332655"/>
            <a:ext cx="7973457"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400" b="1">
                <a:solidFill>
                  <a:srgbClr val="FFFFFF"/>
                </a:solidFill>
                <a:latin typeface="Times New Roman"/>
                <a:ea typeface="Times New Roman"/>
                <a:cs typeface="Times New Roman"/>
                <a:sym typeface="Times New Roman"/>
              </a:defRPr>
            </a:lvl1pPr>
          </a:lstStyle>
          <a:p>
            <a:r>
              <a:rPr dirty="0" err="1"/>
              <a:t>Атрезія</a:t>
            </a:r>
            <a:r>
              <a:rPr dirty="0"/>
              <a:t> </a:t>
            </a:r>
            <a:r>
              <a:rPr dirty="0" err="1"/>
              <a:t>бронха</a:t>
            </a:r>
            <a:r>
              <a:rPr dirty="0"/>
              <a:t> </a:t>
            </a:r>
            <a:r>
              <a:rPr dirty="0" err="1"/>
              <a:t>нижньої</a:t>
            </a:r>
            <a:r>
              <a:rPr dirty="0"/>
              <a:t> </a:t>
            </a:r>
            <a:r>
              <a:rPr dirty="0" err="1"/>
              <a:t>частки</a:t>
            </a:r>
            <a:r>
              <a:rPr dirty="0"/>
              <a:t> </a:t>
            </a:r>
            <a:r>
              <a:rPr dirty="0" err="1"/>
              <a:t>правої</a:t>
            </a:r>
            <a:r>
              <a:rPr dirty="0"/>
              <a:t> </a:t>
            </a:r>
            <a:r>
              <a:rPr dirty="0" err="1"/>
              <a:t>легені</a:t>
            </a:r>
            <a:r>
              <a:rPr dirty="0"/>
              <a:t>, </a:t>
            </a:r>
            <a:r>
              <a:rPr dirty="0" err="1"/>
              <a:t>ускладнена</a:t>
            </a:r>
            <a:r>
              <a:rPr dirty="0"/>
              <a:t> </a:t>
            </a:r>
            <a:r>
              <a:rPr dirty="0" err="1"/>
              <a:t>нагноєнням</a:t>
            </a:r>
            <a:endParaRPr dirty="0"/>
          </a:p>
        </p:txBody>
      </p:sp>
      <p:sp>
        <p:nvSpPr>
          <p:cNvPr id="898" name="Прямая со стрелкой 8"/>
          <p:cNvSpPr/>
          <p:nvPr/>
        </p:nvSpPr>
        <p:spPr>
          <a:xfrm flipH="1" flipV="1">
            <a:off x="4860032" y="3717032"/>
            <a:ext cx="288033" cy="288033"/>
          </a:xfrm>
          <a:prstGeom prst="line">
            <a:avLst/>
          </a:prstGeom>
          <a:ln w="38100">
            <a:solidFill>
              <a:srgbClr val="000000"/>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pic>
        <p:nvPicPr>
          <p:cNvPr id="1026" name="Picture 2"/>
          <p:cNvPicPr>
            <a:picLocks noChangeAspect="1" noChangeArrowheads="1"/>
          </p:cNvPicPr>
          <p:nvPr/>
        </p:nvPicPr>
        <p:blipFill>
          <a:blip r:embed="rId2" cstate="print"/>
          <a:srcRect/>
          <a:stretch>
            <a:fillRect/>
          </a:stretch>
        </p:blipFill>
        <p:spPr bwMode="auto">
          <a:xfrm>
            <a:off x="179512" y="1484784"/>
            <a:ext cx="3752850" cy="27432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3995936" y="1484784"/>
            <a:ext cx="3629025" cy="2581275"/>
          </a:xfrm>
          <a:prstGeom prst="rect">
            <a:avLst/>
          </a:prstGeom>
          <a:noFill/>
          <a:ln w="9525">
            <a:noFill/>
            <a:miter lim="800000"/>
            <a:headEnd/>
            <a:tailEnd/>
          </a:ln>
        </p:spPr>
      </p:pic>
      <p:sp>
        <p:nvSpPr>
          <p:cNvPr id="9" name="Прямоугольник 8"/>
          <p:cNvSpPr/>
          <p:nvPr/>
        </p:nvSpPr>
        <p:spPr>
          <a:xfrm>
            <a:off x="3203848" y="1484784"/>
            <a:ext cx="720080" cy="369330"/>
          </a:xfrm>
          <a:prstGeom prst="rect">
            <a:avLst/>
          </a:prstGeom>
          <a:solidFill>
            <a:schemeClr val="bg2">
              <a:lumMod val="60000"/>
              <a:lumOff val="40000"/>
            </a:schemeClr>
          </a:solidFill>
          <a:ln w="25400" cap="flat">
            <a:solidFill>
              <a:schemeClr val="bg2">
                <a:lumMod val="60000"/>
                <a:lumOff val="40000"/>
              </a:schemeClr>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uk-UA" sz="1800" b="0" i="0" u="none" strike="noStrike" cap="none" spc="0" normalizeH="0" baseline="0">
              <a:ln>
                <a:noFill/>
              </a:ln>
              <a:solidFill>
                <a:srgbClr val="000000"/>
              </a:solidFill>
              <a:effectLst/>
              <a:uFillTx/>
              <a:latin typeface="Verdana"/>
              <a:ea typeface="Verdana"/>
              <a:cs typeface="Verdana"/>
              <a:sym typeface="Verdana"/>
            </a:endParaRPr>
          </a:p>
        </p:txBody>
      </p:sp>
    </p:spTree>
  </p:cSld>
  <p:clrMapOvr>
    <a:masterClrMapping/>
  </p:clrMapOvr>
  <p:transition spd="med"/>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 name="Прямоугольник 2"/>
          <p:cNvSpPr txBox="1"/>
          <p:nvPr/>
        </p:nvSpPr>
        <p:spPr>
          <a:xfrm>
            <a:off x="369247" y="-1"/>
            <a:ext cx="8333497"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b="1">
                <a:solidFill>
                  <a:srgbClr val="FFFFFF"/>
                </a:solidFill>
                <a:latin typeface="Times New Roman"/>
                <a:ea typeface="Times New Roman"/>
                <a:cs typeface="Times New Roman"/>
                <a:sym typeface="Times New Roman"/>
              </a:defRPr>
            </a:lvl1pPr>
          </a:lstStyle>
          <a:p>
            <a:r>
              <a:t>Атрезія бронха верхньої частки правої легені, ускладнена нагноєнням</a:t>
            </a:r>
          </a:p>
        </p:txBody>
      </p:sp>
      <p:sp>
        <p:nvSpPr>
          <p:cNvPr id="902" name="Прямоугольник 3"/>
          <p:cNvSpPr txBox="1"/>
          <p:nvPr/>
        </p:nvSpPr>
        <p:spPr>
          <a:xfrm>
            <a:off x="369248" y="5934669"/>
            <a:ext cx="4480560"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i="1">
                <a:solidFill>
                  <a:srgbClr val="FFFFFF"/>
                </a:solidFill>
                <a:latin typeface="Times New Roman"/>
                <a:ea typeface="Times New Roman"/>
                <a:cs typeface="Times New Roman"/>
                <a:sym typeface="Times New Roman"/>
              </a:defRPr>
            </a:pPr>
            <a:r>
              <a:rPr dirty="0"/>
              <a:t>а</a:t>
            </a:r>
            <a:r>
              <a:rPr i="0" dirty="0"/>
              <a:t> - </a:t>
            </a:r>
            <a:r>
              <a:rPr lang="uk-UA" i="0" dirty="0"/>
              <a:t>рентгенограма</a:t>
            </a:r>
            <a:r>
              <a:rPr i="0" dirty="0"/>
              <a:t> ОГК; </a:t>
            </a:r>
          </a:p>
          <a:p>
            <a:pPr algn="just">
              <a:defRPr i="1">
                <a:solidFill>
                  <a:srgbClr val="FFFFFF"/>
                </a:solidFill>
                <a:latin typeface="Times New Roman"/>
                <a:ea typeface="Times New Roman"/>
                <a:cs typeface="Times New Roman"/>
                <a:sym typeface="Times New Roman"/>
              </a:defRPr>
            </a:pPr>
            <a:r>
              <a:rPr dirty="0"/>
              <a:t>б</a:t>
            </a:r>
            <a:r>
              <a:rPr i="0" dirty="0"/>
              <a:t> - КТ </a:t>
            </a:r>
            <a:r>
              <a:rPr lang="uk-UA" i="0" dirty="0"/>
              <a:t>ОГК аксіальний зріз – стрілка</a:t>
            </a:r>
          </a:p>
          <a:p>
            <a:pPr algn="just">
              <a:defRPr i="1">
                <a:solidFill>
                  <a:srgbClr val="FFFFFF"/>
                </a:solidFill>
                <a:latin typeface="Times New Roman"/>
                <a:ea typeface="Times New Roman"/>
                <a:cs typeface="Times New Roman"/>
                <a:sym typeface="Times New Roman"/>
              </a:defRPr>
            </a:pPr>
            <a:r>
              <a:rPr lang="uk-UA" dirty="0"/>
              <a:t>в – </a:t>
            </a:r>
            <a:r>
              <a:rPr lang="uk-UA" i="0" dirty="0" err="1"/>
              <a:t>КТ</a:t>
            </a:r>
            <a:r>
              <a:rPr lang="uk-UA" i="0" dirty="0"/>
              <a:t> віртуальна бронхографія</a:t>
            </a:r>
          </a:p>
        </p:txBody>
      </p:sp>
      <p:sp>
        <p:nvSpPr>
          <p:cNvPr id="903" name="Прямоугольник 4"/>
          <p:cNvSpPr txBox="1"/>
          <p:nvPr/>
        </p:nvSpPr>
        <p:spPr>
          <a:xfrm>
            <a:off x="6084168" y="6719500"/>
            <a:ext cx="2131351"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just">
              <a:defRPr>
                <a:solidFill>
                  <a:srgbClr val="FFFFFF"/>
                </a:solidFill>
                <a:latin typeface="Times New Roman"/>
                <a:ea typeface="Times New Roman"/>
                <a:cs typeface="Times New Roman"/>
                <a:sym typeface="Times New Roman"/>
              </a:defRPr>
            </a:pPr>
            <a:r>
              <a:rPr sz="1200" dirty="0"/>
              <a:t>(</a:t>
            </a:r>
            <a:r>
              <a:rPr sz="1200" dirty="0" err="1"/>
              <a:t>Rеfеrеns</a:t>
            </a:r>
            <a:r>
              <a:rPr sz="1200" dirty="0"/>
              <a:t>: </a:t>
            </a:r>
            <a:r>
              <a:rPr sz="1200" dirty="0" err="1"/>
              <a:t>Кunisакі</a:t>
            </a:r>
            <a:r>
              <a:rPr sz="1200" dirty="0"/>
              <a:t> S.М., 2015).</a:t>
            </a:r>
          </a:p>
        </p:txBody>
      </p:sp>
      <p:pic>
        <p:nvPicPr>
          <p:cNvPr id="149505" name="Picture 1"/>
          <p:cNvPicPr>
            <a:picLocks noChangeAspect="1" noChangeArrowheads="1"/>
          </p:cNvPicPr>
          <p:nvPr/>
        </p:nvPicPr>
        <p:blipFill>
          <a:blip r:embed="rId2" cstate="print"/>
          <a:srcRect/>
          <a:stretch>
            <a:fillRect/>
          </a:stretch>
        </p:blipFill>
        <p:spPr bwMode="auto">
          <a:xfrm>
            <a:off x="0" y="548680"/>
            <a:ext cx="4427984" cy="4968552"/>
          </a:xfrm>
          <a:prstGeom prst="rect">
            <a:avLst/>
          </a:prstGeom>
          <a:noFill/>
          <a:ln w="9525">
            <a:noFill/>
            <a:miter lim="800000"/>
            <a:headEnd/>
            <a:tailEnd/>
          </a:ln>
        </p:spPr>
      </p:pic>
      <p:pic>
        <p:nvPicPr>
          <p:cNvPr id="149506" name="Picture 2"/>
          <p:cNvPicPr>
            <a:picLocks noChangeAspect="1" noChangeArrowheads="1"/>
          </p:cNvPicPr>
          <p:nvPr/>
        </p:nvPicPr>
        <p:blipFill>
          <a:blip r:embed="rId3" cstate="print"/>
          <a:srcRect/>
          <a:stretch>
            <a:fillRect/>
          </a:stretch>
        </p:blipFill>
        <p:spPr bwMode="auto">
          <a:xfrm>
            <a:off x="4427984" y="548680"/>
            <a:ext cx="4464496" cy="2808312"/>
          </a:xfrm>
          <a:prstGeom prst="rect">
            <a:avLst/>
          </a:prstGeom>
          <a:noFill/>
          <a:ln w="9525">
            <a:noFill/>
            <a:miter lim="800000"/>
            <a:headEnd/>
            <a:tailEnd/>
          </a:ln>
        </p:spPr>
      </p:pic>
      <p:pic>
        <p:nvPicPr>
          <p:cNvPr id="149507" name="Picture 3"/>
          <p:cNvPicPr>
            <a:picLocks noChangeAspect="1" noChangeArrowheads="1"/>
          </p:cNvPicPr>
          <p:nvPr/>
        </p:nvPicPr>
        <p:blipFill>
          <a:blip r:embed="rId4" cstate="print"/>
          <a:srcRect/>
          <a:stretch>
            <a:fillRect/>
          </a:stretch>
        </p:blipFill>
        <p:spPr bwMode="auto">
          <a:xfrm>
            <a:off x="4355976" y="3356992"/>
            <a:ext cx="4536504" cy="3312368"/>
          </a:xfrm>
          <a:prstGeom prst="rect">
            <a:avLst/>
          </a:prstGeom>
          <a:noFill/>
          <a:ln w="9525">
            <a:noFill/>
            <a:miter lim="800000"/>
            <a:headEnd/>
            <a:tailEnd/>
          </a:ln>
        </p:spPr>
      </p:pic>
    </p:spTree>
  </p:cSld>
  <p:clrMapOvr>
    <a:masterClrMapping/>
  </p:clrMapOvr>
  <p:transition spd="med"/>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1" name="Picture 1"/>
          <p:cNvPicPr>
            <a:picLocks noChangeAspect="1" noChangeArrowheads="1"/>
          </p:cNvPicPr>
          <p:nvPr/>
        </p:nvPicPr>
        <p:blipFill>
          <a:blip r:embed="rId2" cstate="print"/>
          <a:srcRect/>
          <a:stretch>
            <a:fillRect/>
          </a:stretch>
        </p:blipFill>
        <p:spPr bwMode="auto">
          <a:xfrm>
            <a:off x="1095375" y="1004888"/>
            <a:ext cx="6953250" cy="4848225"/>
          </a:xfrm>
          <a:prstGeom prst="rect">
            <a:avLst/>
          </a:prstGeom>
          <a:noFill/>
          <a:ln w="9525">
            <a:noFill/>
            <a:miter lim="800000"/>
            <a:headEnd/>
            <a:tailEnd/>
          </a:ln>
        </p:spPr>
      </p:pic>
      <p:sp>
        <p:nvSpPr>
          <p:cNvPr id="4" name="Прямоугольник 3"/>
          <p:cNvSpPr/>
          <p:nvPr/>
        </p:nvSpPr>
        <p:spPr>
          <a:xfrm>
            <a:off x="2339752" y="188640"/>
            <a:ext cx="2611612" cy="369332"/>
          </a:xfrm>
          <a:prstGeom prst="rect">
            <a:avLst/>
          </a:prstGeom>
        </p:spPr>
        <p:txBody>
          <a:bodyPr wrap="none">
            <a:spAutoFit/>
          </a:bodyPr>
          <a:lstStyle/>
          <a:p>
            <a:r>
              <a:rPr lang="uk-UA" dirty="0">
                <a:solidFill>
                  <a:schemeClr val="bg1"/>
                </a:solidFill>
              </a:rPr>
              <a:t>Бронхіальна атрезія</a:t>
            </a:r>
          </a:p>
        </p:txBody>
      </p:sp>
      <p:pic>
        <p:nvPicPr>
          <p:cNvPr id="148482" name="Picture 2"/>
          <p:cNvPicPr>
            <a:picLocks noChangeAspect="1" noChangeArrowheads="1"/>
          </p:cNvPicPr>
          <p:nvPr/>
        </p:nvPicPr>
        <p:blipFill>
          <a:blip r:embed="rId3" cstate="print"/>
          <a:srcRect/>
          <a:stretch>
            <a:fillRect/>
          </a:stretch>
        </p:blipFill>
        <p:spPr bwMode="auto">
          <a:xfrm>
            <a:off x="6444208" y="5661248"/>
            <a:ext cx="1552575" cy="228600"/>
          </a:xfrm>
          <a:prstGeom prst="rect">
            <a:avLst/>
          </a:prstGeom>
          <a:noFill/>
          <a:ln w="9525">
            <a:noFill/>
            <a:miter lim="800000"/>
            <a:headEnd/>
            <a:tailEnd/>
          </a:ln>
        </p:spPr>
      </p:pic>
    </p:spTree>
  </p:cSld>
  <p:clrMapOvr>
    <a:masterClrMapping/>
  </p:clrMapOvr>
  <p:transition spd="med"/>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39552" y="714375"/>
            <a:ext cx="6562725" cy="6143625"/>
          </a:xfrm>
          <a:prstGeom prst="rect">
            <a:avLst/>
          </a:prstGeom>
          <a:noFill/>
          <a:ln w="9525">
            <a:noFill/>
            <a:miter lim="800000"/>
            <a:headEnd/>
            <a:tailEnd/>
          </a:ln>
        </p:spPr>
      </p:pic>
      <p:sp>
        <p:nvSpPr>
          <p:cNvPr id="4" name="Прямоугольник 3"/>
          <p:cNvSpPr/>
          <p:nvPr/>
        </p:nvSpPr>
        <p:spPr>
          <a:xfrm>
            <a:off x="2555776" y="260648"/>
            <a:ext cx="2611612" cy="369332"/>
          </a:xfrm>
          <a:prstGeom prst="rect">
            <a:avLst/>
          </a:prstGeom>
        </p:spPr>
        <p:txBody>
          <a:bodyPr wrap="none">
            <a:spAutoFit/>
          </a:bodyPr>
          <a:lstStyle/>
          <a:p>
            <a:r>
              <a:rPr lang="uk-UA" dirty="0">
                <a:solidFill>
                  <a:schemeClr val="bg1"/>
                </a:solidFill>
              </a:rPr>
              <a:t>Бронхіальна атрезія</a:t>
            </a:r>
          </a:p>
        </p:txBody>
      </p:sp>
    </p:spTree>
  </p:cSld>
  <p:clrMapOvr>
    <a:masterClrMapping/>
  </p:clrMapOvr>
  <p:transition spd="med"/>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95536" y="908720"/>
            <a:ext cx="4114800" cy="3857625"/>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4562475" y="908720"/>
            <a:ext cx="4581525" cy="3219450"/>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7753350" y="6524625"/>
            <a:ext cx="1390650" cy="333375"/>
          </a:xfrm>
          <a:prstGeom prst="rect">
            <a:avLst/>
          </a:prstGeom>
          <a:noFill/>
          <a:ln w="9525">
            <a:noFill/>
            <a:miter lim="800000"/>
            <a:headEnd/>
            <a:tailEnd/>
          </a:ln>
        </p:spPr>
      </p:pic>
      <p:sp>
        <p:nvSpPr>
          <p:cNvPr id="6" name="Прямоугольник 5"/>
          <p:cNvSpPr/>
          <p:nvPr/>
        </p:nvSpPr>
        <p:spPr>
          <a:xfrm>
            <a:off x="2411760" y="260648"/>
            <a:ext cx="2611612" cy="369332"/>
          </a:xfrm>
          <a:prstGeom prst="rect">
            <a:avLst/>
          </a:prstGeom>
        </p:spPr>
        <p:txBody>
          <a:bodyPr wrap="none">
            <a:spAutoFit/>
          </a:bodyPr>
          <a:lstStyle/>
          <a:p>
            <a:r>
              <a:rPr lang="uk-UA" dirty="0">
                <a:solidFill>
                  <a:schemeClr val="bg1"/>
                </a:solidFill>
              </a:rPr>
              <a:t>Бронхіальна атрезія</a:t>
            </a:r>
          </a:p>
        </p:txBody>
      </p:sp>
    </p:spTree>
  </p:cSld>
  <p:clrMapOvr>
    <a:masterClrMapping/>
  </p:clrMapOvr>
  <p:transition spd="med"/>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 name="Заголовок 1"/>
          <p:cNvSpPr txBox="1">
            <a:spLocks noGrp="1"/>
          </p:cNvSpPr>
          <p:nvPr>
            <p:ph type="title"/>
          </p:nvPr>
        </p:nvSpPr>
        <p:spPr>
          <a:prstGeom prst="rect">
            <a:avLst/>
          </a:prstGeom>
        </p:spPr>
        <p:txBody>
          <a:bodyPr/>
          <a:lstStyle>
            <a:lvl1pPr>
              <a:defRPr sz="3600">
                <a:solidFill>
                  <a:srgbClr val="FFFF00"/>
                </a:solidFill>
              </a:defRPr>
            </a:lvl1pPr>
          </a:lstStyle>
          <a:p>
            <a:r>
              <a:t>Диветикули трахеї и бронхів</a:t>
            </a:r>
          </a:p>
        </p:txBody>
      </p:sp>
      <p:sp>
        <p:nvSpPr>
          <p:cNvPr id="916" name="Прямоугольник 2"/>
          <p:cNvSpPr txBox="1"/>
          <p:nvPr/>
        </p:nvSpPr>
        <p:spPr>
          <a:xfrm>
            <a:off x="369247" y="1412775"/>
            <a:ext cx="8477513"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b="1">
                <a:solidFill>
                  <a:srgbClr val="FFFFFF"/>
                </a:solidFill>
                <a:latin typeface="Times New Roman"/>
                <a:ea typeface="Times New Roman"/>
                <a:cs typeface="Times New Roman"/>
                <a:sym typeface="Times New Roman"/>
              </a:defRPr>
            </a:pPr>
            <a:r>
              <a:rPr lang="uk-UA" i="1" dirty="0">
                <a:solidFill>
                  <a:srgbClr val="002060"/>
                </a:solidFill>
              </a:rPr>
              <a:t>Дивертикул трахеї </a:t>
            </a:r>
            <a:r>
              <a:rPr lang="uk-UA" dirty="0"/>
              <a:t>- це паратрахеальне повітряне або повітряно-рідинне порожнинне утворення (у вигляді карман подібне вибухання її стінки), яке з'єднується з просвітом трахеї. Зустрічаються в 1-2% випадків розтинів.</a:t>
            </a:r>
          </a:p>
          <a:p>
            <a:pPr indent="360363" algn="just">
              <a:defRPr sz="2400" b="1">
                <a:solidFill>
                  <a:srgbClr val="FFFFFF"/>
                </a:solidFill>
                <a:latin typeface="Times New Roman"/>
                <a:ea typeface="Times New Roman"/>
                <a:cs typeface="Times New Roman"/>
                <a:sym typeface="Times New Roman"/>
              </a:defRPr>
            </a:pPr>
            <a:r>
              <a:rPr lang="uk-UA" dirty="0"/>
              <a:t>На </a:t>
            </a:r>
            <a:r>
              <a:rPr lang="uk-UA" dirty="0" err="1"/>
              <a:t>КТ</a:t>
            </a:r>
            <a:r>
              <a:rPr lang="uk-UA" dirty="0"/>
              <a:t> як знахідка дивертикули трахеї виявляються в 2,0-37% обстежених.</a:t>
            </a:r>
          </a:p>
          <a:p>
            <a:pPr indent="360363" algn="just">
              <a:defRPr sz="2400" b="1">
                <a:solidFill>
                  <a:srgbClr val="FFFFFF"/>
                </a:solidFill>
                <a:latin typeface="Times New Roman"/>
                <a:ea typeface="Times New Roman"/>
                <a:cs typeface="Times New Roman"/>
                <a:sym typeface="Times New Roman"/>
              </a:defRPr>
            </a:pPr>
            <a:r>
              <a:rPr lang="uk-UA" dirty="0"/>
              <a:t>У літературі описують цю патологію як паратрахеальні дивертикули, повітряна кіста, бронхогенна кіста, </a:t>
            </a:r>
            <a:r>
              <a:rPr lang="uk-UA" dirty="0" err="1"/>
              <a:t>трахеоцеле</a:t>
            </a:r>
            <a:r>
              <a:rPr lang="uk-UA" dirty="0"/>
              <a:t>, </a:t>
            </a:r>
            <a:r>
              <a:rPr lang="uk-UA" dirty="0" err="1"/>
              <a:t>лімфоепітеліальна</a:t>
            </a:r>
            <a:r>
              <a:rPr lang="uk-UA" dirty="0"/>
              <a:t> кіста і т.п. Дивертикул на відміну від кісти, всередині висланий миготливим призматичним епітелієм і має сполучення з просвітом трахеї.</a:t>
            </a:r>
          </a:p>
        </p:txBody>
      </p:sp>
    </p:spTree>
  </p:cSld>
  <p:clrMapOvr>
    <a:masterClrMapping/>
  </p:clrMapOvr>
  <p:transition spd="med"/>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 name="Прямоугольник 1"/>
          <p:cNvSpPr txBox="1"/>
          <p:nvPr/>
        </p:nvSpPr>
        <p:spPr>
          <a:xfrm>
            <a:off x="297239" y="332655"/>
            <a:ext cx="8549521"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63525" algn="just">
              <a:defRPr sz="2400">
                <a:solidFill>
                  <a:srgbClr val="FFFFFF"/>
                </a:solidFill>
                <a:latin typeface="Times New Roman"/>
                <a:ea typeface="Times New Roman"/>
                <a:cs typeface="Times New Roman"/>
                <a:sym typeface="Times New Roman"/>
              </a:defRPr>
            </a:pPr>
            <a:r>
              <a:rPr lang="uk-UA" dirty="0"/>
              <a:t>Вроджені дивертикули трахеї частіше зустрічаються у чоловіків, частіше невеликі до 1,5-2,0 см. </a:t>
            </a:r>
            <a:r>
              <a:rPr lang="uk-UA" dirty="0" err="1"/>
              <a:t>Разтошовуються</a:t>
            </a:r>
            <a:r>
              <a:rPr lang="uk-UA" dirty="0"/>
              <a:t> на 4-5 см нижче голосових зв'язок на рівні Th1-TH2. Мають циліндричну або веретеноподібну форму, </a:t>
            </a:r>
            <a:r>
              <a:rPr lang="uk-UA" dirty="0" err="1"/>
              <a:t>каудально</a:t>
            </a:r>
            <a:r>
              <a:rPr lang="uk-UA" dirty="0"/>
              <a:t> і латерально вправо від трахеї. Дивертикул, який утворився з надкомплектного </a:t>
            </a:r>
            <a:r>
              <a:rPr lang="uk-UA" dirty="0" err="1"/>
              <a:t>трахеального</a:t>
            </a:r>
            <a:r>
              <a:rPr lang="uk-UA" dirty="0"/>
              <a:t> бронха, як правило розташований правіше на </a:t>
            </a:r>
            <a:r>
              <a:rPr lang="uk-UA" dirty="0" err="1"/>
              <a:t>задньобоковой</a:t>
            </a:r>
            <a:r>
              <a:rPr lang="uk-UA" dirty="0"/>
              <a:t> стінці трахеї.</a:t>
            </a:r>
          </a:p>
          <a:p>
            <a:pPr indent="263525" algn="just">
              <a:defRPr sz="2400">
                <a:solidFill>
                  <a:srgbClr val="FFFFFF"/>
                </a:solidFill>
                <a:latin typeface="Times New Roman"/>
                <a:ea typeface="Times New Roman"/>
                <a:cs typeface="Times New Roman"/>
                <a:sym typeface="Times New Roman"/>
              </a:defRPr>
            </a:pPr>
            <a:r>
              <a:rPr lang="uk-UA" dirty="0" err="1"/>
              <a:t>Han</a:t>
            </a:r>
            <a:r>
              <a:rPr lang="uk-UA" dirty="0"/>
              <a:t>. S. </a:t>
            </a:r>
            <a:r>
              <a:rPr lang="uk-UA" dirty="0" err="1"/>
              <a:t>et</a:t>
            </a:r>
            <a:r>
              <a:rPr lang="uk-UA" dirty="0"/>
              <a:t> </a:t>
            </a:r>
            <a:r>
              <a:rPr lang="uk-UA" dirty="0" err="1"/>
              <a:t>аі</a:t>
            </a:r>
            <a:r>
              <a:rPr lang="uk-UA" dirty="0"/>
              <a:t>. (2008) до вроджених дивертикулів трахеї, крім рудиментарного бронха, відносить кісту слизової залози, </a:t>
            </a:r>
            <a:r>
              <a:rPr lang="uk-UA" dirty="0" err="1"/>
              <a:t>трахеоцелле</a:t>
            </a:r>
            <a:r>
              <a:rPr lang="uk-UA" dirty="0"/>
              <a:t> і дивертикул при </a:t>
            </a:r>
            <a:r>
              <a:rPr lang="uk-UA" dirty="0" err="1"/>
              <a:t>трахеобронхомегаліі</a:t>
            </a:r>
            <a:r>
              <a:rPr lang="uk-UA" dirty="0"/>
              <a:t> (синдром Муньє-Куна).</a:t>
            </a:r>
          </a:p>
          <a:p>
            <a:pPr indent="263525" algn="just">
              <a:defRPr sz="2400">
                <a:solidFill>
                  <a:srgbClr val="FFFFFF"/>
                </a:solidFill>
                <a:latin typeface="Times New Roman"/>
                <a:ea typeface="Times New Roman"/>
                <a:cs typeface="Times New Roman"/>
                <a:sym typeface="Times New Roman"/>
              </a:defRPr>
            </a:pPr>
            <a:r>
              <a:rPr lang="uk-UA" dirty="0" err="1"/>
              <a:t>Отшнуроваться</a:t>
            </a:r>
            <a:r>
              <a:rPr lang="uk-UA" dirty="0"/>
              <a:t> від трахеї «</a:t>
            </a:r>
            <a:r>
              <a:rPr lang="uk-UA" dirty="0" err="1"/>
              <a:t>трахеальний</a:t>
            </a:r>
            <a:r>
              <a:rPr lang="uk-UA" dirty="0"/>
              <a:t> бронх» може трансформуватися в </a:t>
            </a:r>
            <a:r>
              <a:rPr lang="uk-UA" dirty="0" err="1"/>
              <a:t>паратрахеальние</a:t>
            </a:r>
            <a:r>
              <a:rPr lang="uk-UA" dirty="0"/>
              <a:t> кісту, заповнену рідиною або </a:t>
            </a:r>
            <a:r>
              <a:rPr lang="uk-UA" dirty="0" err="1"/>
              <a:t>слизоподібною</a:t>
            </a:r>
            <a:r>
              <a:rPr lang="uk-UA" dirty="0"/>
              <a:t> масою. Крім того, вроджені дивертикули трахеї також можуть виникати при недорозвиненні окремих хрящів трахеї, коли слизова оболонка пролабирует в місця порушеного хрящового </a:t>
            </a:r>
            <a:r>
              <a:rPr dirty="0" err="1"/>
              <a:t>каркаса</a:t>
            </a:r>
            <a:r>
              <a:rPr dirty="0"/>
              <a:t>.</a:t>
            </a:r>
          </a:p>
        </p:txBody>
      </p:sp>
    </p:spTree>
  </p:cSld>
  <p:clrMapOvr>
    <a:masterClrMapping/>
  </p:clrMapOvr>
  <p:transition spd="med"/>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 name="Прямоугольник 1"/>
          <p:cNvSpPr txBox="1"/>
          <p:nvPr/>
        </p:nvSpPr>
        <p:spPr>
          <a:xfrm>
            <a:off x="369247" y="-1"/>
            <a:ext cx="8477513" cy="5564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Наявність в гирлі дивертикула трахеї клапанного механізму в його просвіт потрапляє повітря, яке розтягує його з утворенням трахеоцеле</a:t>
            </a:r>
          </a:p>
          <a:p>
            <a:pPr algn="just">
              <a:defRPr sz="2400">
                <a:solidFill>
                  <a:srgbClr val="FFFFFF"/>
                </a:solidFill>
                <a:latin typeface="Times New Roman"/>
                <a:ea typeface="Times New Roman"/>
                <a:cs typeface="Times New Roman"/>
                <a:sym typeface="Times New Roman"/>
              </a:defRPr>
            </a:pPr>
            <a:r>
              <a:t>Дивертикули трахеї можуть бути:</a:t>
            </a:r>
          </a:p>
          <a:p>
            <a:pPr algn="just">
              <a:defRPr sz="2400">
                <a:solidFill>
                  <a:srgbClr val="FFFFFF"/>
                </a:solidFill>
                <a:latin typeface="Times New Roman"/>
                <a:ea typeface="Times New Roman"/>
                <a:cs typeface="Times New Roman"/>
                <a:sym typeface="Times New Roman"/>
              </a:defRPr>
            </a:pPr>
            <a:r>
              <a:t>І. За походженням:</a:t>
            </a:r>
          </a:p>
          <a:p>
            <a:pPr marL="240631" indent="-240631" algn="just">
              <a:buSzPct val="100000"/>
              <a:buChar char="•"/>
              <a:defRPr sz="2400">
                <a:solidFill>
                  <a:srgbClr val="FFFFFF"/>
                </a:solidFill>
                <a:latin typeface="Times New Roman"/>
                <a:ea typeface="Times New Roman"/>
                <a:cs typeface="Times New Roman"/>
                <a:sym typeface="Times New Roman"/>
              </a:defRPr>
            </a:pPr>
            <a:r>
              <a:t>  вроджені,</a:t>
            </a:r>
          </a:p>
          <a:p>
            <a:pPr marL="240631" indent="-240631" algn="just">
              <a:buSzPct val="100000"/>
              <a:buChar char="•"/>
              <a:defRPr sz="2400">
                <a:solidFill>
                  <a:srgbClr val="FFFFFF"/>
                </a:solidFill>
                <a:latin typeface="Times New Roman"/>
                <a:ea typeface="Times New Roman"/>
                <a:cs typeface="Times New Roman"/>
                <a:sym typeface="Times New Roman"/>
              </a:defRPr>
            </a:pPr>
            <a:r>
              <a:t>  придбані</a:t>
            </a:r>
          </a:p>
          <a:p>
            <a:pPr algn="just">
              <a:defRPr sz="2400">
                <a:solidFill>
                  <a:srgbClr val="FFFFFF"/>
                </a:solidFill>
                <a:latin typeface="Times New Roman"/>
                <a:ea typeface="Times New Roman"/>
                <a:cs typeface="Times New Roman"/>
                <a:sym typeface="Times New Roman"/>
              </a:defRPr>
            </a:pPr>
            <a:r>
              <a:t>II. За кількістю:</a:t>
            </a:r>
          </a:p>
          <a:p>
            <a:pPr marL="240631" indent="-240631" algn="just">
              <a:buSzPct val="100000"/>
              <a:buChar char="•"/>
              <a:defRPr sz="2400">
                <a:solidFill>
                  <a:srgbClr val="FFFFFF"/>
                </a:solidFill>
                <a:latin typeface="Times New Roman"/>
                <a:ea typeface="Times New Roman"/>
                <a:cs typeface="Times New Roman"/>
                <a:sym typeface="Times New Roman"/>
              </a:defRPr>
            </a:pPr>
            <a:r>
              <a:t>  поодинокі (1-2 випинання);</a:t>
            </a:r>
          </a:p>
          <a:p>
            <a:pPr marL="240631" indent="-240631" algn="just">
              <a:buSzPct val="100000"/>
              <a:buChar char="•"/>
              <a:defRPr sz="2400">
                <a:solidFill>
                  <a:srgbClr val="FFFFFF"/>
                </a:solidFill>
                <a:latin typeface="Times New Roman"/>
                <a:ea typeface="Times New Roman"/>
                <a:cs typeface="Times New Roman"/>
                <a:sym typeface="Times New Roman"/>
              </a:defRPr>
            </a:pPr>
            <a:r>
              <a:t>  множинні;</a:t>
            </a:r>
          </a:p>
          <a:p>
            <a:pPr algn="just">
              <a:defRPr sz="2400">
                <a:solidFill>
                  <a:srgbClr val="FFFFFF"/>
                </a:solidFill>
                <a:latin typeface="Times New Roman"/>
                <a:ea typeface="Times New Roman"/>
                <a:cs typeface="Times New Roman"/>
                <a:sym typeface="Times New Roman"/>
              </a:defRPr>
            </a:pPr>
            <a:r>
              <a:t>III. За наявності камер:</a:t>
            </a:r>
          </a:p>
          <a:p>
            <a:pPr marL="240631" indent="-240631" algn="just">
              <a:buSzPct val="100000"/>
              <a:buChar char="•"/>
              <a:defRPr sz="2400">
                <a:solidFill>
                  <a:srgbClr val="FFFFFF"/>
                </a:solidFill>
                <a:latin typeface="Times New Roman"/>
                <a:ea typeface="Times New Roman"/>
                <a:cs typeface="Times New Roman"/>
                <a:sym typeface="Times New Roman"/>
              </a:defRPr>
            </a:pPr>
            <a:r>
              <a:t>  однокамкерние;</a:t>
            </a:r>
          </a:p>
          <a:p>
            <a:pPr marL="240631" indent="-240631" algn="just">
              <a:buSzPct val="100000"/>
              <a:buChar char="•"/>
              <a:defRPr sz="2400">
                <a:solidFill>
                  <a:srgbClr val="FFFFFF"/>
                </a:solidFill>
                <a:latin typeface="Times New Roman"/>
                <a:ea typeface="Times New Roman"/>
                <a:cs typeface="Times New Roman"/>
                <a:sym typeface="Times New Roman"/>
              </a:defRPr>
            </a:pPr>
            <a:r>
              <a:t>  багатокамерні;</a:t>
            </a:r>
          </a:p>
          <a:p>
            <a:pPr algn="just">
              <a:defRPr sz="2400">
                <a:solidFill>
                  <a:srgbClr val="FFFFFF"/>
                </a:solidFill>
                <a:latin typeface="Times New Roman"/>
                <a:ea typeface="Times New Roman"/>
                <a:cs typeface="Times New Roman"/>
                <a:sym typeface="Times New Roman"/>
              </a:defRPr>
            </a:pPr>
            <a:r>
              <a:t>IV. За розмірами:</a:t>
            </a:r>
          </a:p>
          <a:p>
            <a:pPr marL="240631" indent="-240631" algn="just">
              <a:buSzPct val="100000"/>
              <a:buChar char="•"/>
              <a:defRPr sz="2400">
                <a:solidFill>
                  <a:srgbClr val="FFFFFF"/>
                </a:solidFill>
                <a:latin typeface="Times New Roman"/>
                <a:ea typeface="Times New Roman"/>
                <a:cs typeface="Times New Roman"/>
                <a:sym typeface="Times New Roman"/>
              </a:defRPr>
            </a:pPr>
            <a:r>
              <a:t>  малі до 2 см</a:t>
            </a:r>
          </a:p>
          <a:p>
            <a:pPr marL="240631" indent="-240631" algn="just">
              <a:buSzPct val="100000"/>
              <a:buChar char="•"/>
              <a:defRPr sz="2400">
                <a:solidFill>
                  <a:srgbClr val="FFFFFF"/>
                </a:solidFill>
                <a:latin typeface="Times New Roman"/>
                <a:ea typeface="Times New Roman"/>
                <a:cs typeface="Times New Roman"/>
                <a:sym typeface="Times New Roman"/>
              </a:defRPr>
            </a:pPr>
            <a:r>
              <a:t>  великі більше 2 см.</a:t>
            </a:r>
          </a:p>
        </p:txBody>
      </p:sp>
      <p:graphicFrame>
        <p:nvGraphicFramePr>
          <p:cNvPr id="921" name="Таблица 3"/>
          <p:cNvGraphicFramePr/>
          <p:nvPr/>
        </p:nvGraphicFramePr>
        <p:xfrm>
          <a:off x="7236296" y="2776536"/>
          <a:ext cx="383704" cy="1304925"/>
        </p:xfrm>
        <a:graphic>
          <a:graphicData uri="http://schemas.openxmlformats.org/drawingml/2006/table">
            <a:tbl>
              <a:tblPr>
                <a:tableStyleId>{4C3C2611-4C71-4FC5-86AE-919BDF0F9419}</a:tableStyleId>
              </a:tblPr>
              <a:tblGrid>
                <a:gridCol w="383704">
                  <a:extLst>
                    <a:ext uri="{9D8B030D-6E8A-4147-A177-3AD203B41FA5}">
                      <a16:colId xmlns:a16="http://schemas.microsoft.com/office/drawing/2014/main" val="20000"/>
                    </a:ext>
                  </a:extLst>
                </a:gridCol>
              </a:tblGrid>
              <a:tr h="1304925">
                <a:tc>
                  <a:txBody>
                    <a:bodyPr/>
                    <a:lstStyle/>
                    <a:p>
                      <a:pPr>
                        <a:lnSpc>
                          <a:spcPts val="1200"/>
                        </a:lnSpc>
                        <a:defRPr sz="1000">
                          <a:solidFill>
                            <a:srgbClr val="FFFFFF"/>
                          </a:solidFill>
                          <a:latin typeface="Times New Roman"/>
                          <a:ea typeface="Times New Roman"/>
                          <a:cs typeface="Times New Roman"/>
                          <a:sym typeface="Times New Roman"/>
                        </a:defRPr>
                      </a:pPr>
                      <a:endParaRP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922"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Tree>
  </p:cSld>
  <p:clrMapOvr>
    <a:masterClrMapping/>
  </p:clrMapOvr>
  <p:transition spd="med"/>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 name="Прямоугольник 1"/>
          <p:cNvSpPr txBox="1"/>
          <p:nvPr/>
        </p:nvSpPr>
        <p:spPr>
          <a:xfrm>
            <a:off x="369247" y="188639"/>
            <a:ext cx="8477513"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rPr dirty="0"/>
              <a:t>V. </a:t>
            </a:r>
            <a:r>
              <a:rPr lang="uk-UA" dirty="0"/>
              <a:t>За локалізацією:</a:t>
            </a:r>
          </a:p>
          <a:p>
            <a:pPr marL="240631" indent="-240631" algn="just">
              <a:buSzPct val="60000"/>
              <a:buBlip>
                <a:blip r:embed="rId2"/>
              </a:buBlip>
              <a:defRPr sz="2400">
                <a:solidFill>
                  <a:srgbClr val="FFFFFF"/>
                </a:solidFill>
                <a:latin typeface="Times New Roman"/>
                <a:ea typeface="Times New Roman"/>
                <a:cs typeface="Times New Roman"/>
                <a:sym typeface="Times New Roman"/>
              </a:defRPr>
            </a:pPr>
            <a:r>
              <a:rPr lang="uk-UA" dirty="0"/>
              <a:t>Дивертикули шийного відділу трахеї. Анатомічно розташовуються від рівня шостого шийного хребця до другого грудного. Шийна частина трахеї налічує від 6 до 8 хрящових кілець, в межах яких можуть утворюватися патологічні випинання.</a:t>
            </a:r>
          </a:p>
          <a:p>
            <a:pPr marL="240631" indent="-240631" algn="just">
              <a:buSzPct val="60000"/>
              <a:buBlip>
                <a:blip r:embed="rId2"/>
              </a:buBlip>
              <a:defRPr sz="2400">
                <a:solidFill>
                  <a:srgbClr val="FFFFFF"/>
                </a:solidFill>
                <a:latin typeface="Times New Roman"/>
                <a:ea typeface="Times New Roman"/>
                <a:cs typeface="Times New Roman"/>
                <a:sym typeface="Times New Roman"/>
              </a:defRPr>
            </a:pPr>
            <a:r>
              <a:rPr lang="uk-UA" dirty="0"/>
              <a:t>Дивертикули грудного відділу трахеї. Верхня їхня межа відповідає проекції вирізки грудини, розташування - між плевральними мішками в області верхнього середостіння.</a:t>
            </a:r>
          </a:p>
          <a:p>
            <a:pPr algn="just">
              <a:defRPr sz="2400" b="1">
                <a:solidFill>
                  <a:srgbClr val="FFFFFF"/>
                </a:solidFill>
                <a:latin typeface="Times New Roman"/>
                <a:ea typeface="Times New Roman"/>
                <a:cs typeface="Times New Roman"/>
                <a:sym typeface="Times New Roman"/>
              </a:defRPr>
            </a:pPr>
            <a:r>
              <a:rPr lang="uk-UA" dirty="0"/>
              <a:t>VI. За механізмом розвитку:</a:t>
            </a:r>
          </a:p>
          <a:p>
            <a:pPr marL="240631" indent="-240631" algn="just">
              <a:buSzPct val="60000"/>
              <a:buBlip>
                <a:blip r:embed="rId2"/>
              </a:buBlip>
              <a:defRPr sz="2400" b="1">
                <a:solidFill>
                  <a:srgbClr val="FFFFFF"/>
                </a:solidFill>
                <a:latin typeface="Times New Roman"/>
                <a:ea typeface="Times New Roman"/>
                <a:cs typeface="Times New Roman"/>
                <a:sym typeface="Times New Roman"/>
              </a:defRPr>
            </a:pPr>
            <a:r>
              <a:rPr lang="uk-UA" dirty="0"/>
              <a:t> </a:t>
            </a:r>
            <a:r>
              <a:rPr lang="uk-UA" b="0" dirty="0" err="1">
                <a:solidFill>
                  <a:srgbClr val="002060"/>
                </a:solidFill>
              </a:rPr>
              <a:t>Пульсийні</a:t>
            </a:r>
            <a:r>
              <a:rPr lang="uk-UA" b="0" dirty="0">
                <a:solidFill>
                  <a:srgbClr val="002060"/>
                </a:solidFill>
              </a:rPr>
              <a:t>.</a:t>
            </a:r>
            <a:r>
              <a:rPr lang="uk-UA" b="0" dirty="0"/>
              <a:t> Основною причиною їх виникнення є кашель. Відбувається випинання </a:t>
            </a:r>
            <a:r>
              <a:rPr lang="uk-UA" b="0" dirty="0" err="1"/>
              <a:t>трахеальної</a:t>
            </a:r>
            <a:r>
              <a:rPr lang="uk-UA" b="0" dirty="0"/>
              <a:t> стінки зсередини при різкому підвищенні в ній тиску за рахунок кашльових поштовхів.</a:t>
            </a:r>
          </a:p>
          <a:p>
            <a:pPr marL="240631" indent="-240631" algn="just">
              <a:buSzPct val="60000"/>
              <a:buBlip>
                <a:blip r:embed="rId2"/>
              </a:buBlip>
              <a:defRPr sz="2400">
                <a:solidFill>
                  <a:srgbClr val="FFFFFF"/>
                </a:solidFill>
                <a:latin typeface="Times New Roman"/>
                <a:ea typeface="Times New Roman"/>
                <a:cs typeface="Times New Roman"/>
                <a:sym typeface="Times New Roman"/>
              </a:defRPr>
            </a:pPr>
            <a:r>
              <a:rPr lang="uk-UA" dirty="0"/>
              <a:t> </a:t>
            </a:r>
            <a:r>
              <a:rPr lang="uk-UA" dirty="0" err="1">
                <a:solidFill>
                  <a:srgbClr val="002060"/>
                </a:solidFill>
              </a:rPr>
              <a:t>Тракційні</a:t>
            </a:r>
            <a:r>
              <a:rPr lang="uk-UA" dirty="0">
                <a:solidFill>
                  <a:srgbClr val="002060"/>
                </a:solidFill>
              </a:rPr>
              <a:t>.</a:t>
            </a:r>
            <a:r>
              <a:rPr lang="uk-UA" dirty="0"/>
              <a:t> Розвиваються при рубцевих змінах </a:t>
            </a:r>
            <a:r>
              <a:rPr lang="uk-UA" dirty="0" err="1"/>
              <a:t>трахеальної</a:t>
            </a:r>
            <a:r>
              <a:rPr lang="uk-UA" dirty="0"/>
              <a:t> трубки зовні.</a:t>
            </a:r>
          </a:p>
        </p:txBody>
      </p:sp>
    </p:spTree>
  </p:cSld>
  <p:clrMapOvr>
    <a:masterClrMapping/>
  </p:clrMapOvr>
  <p:transition spd="med"/>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Прямоугольник 1"/>
          <p:cNvSpPr txBox="1"/>
          <p:nvPr/>
        </p:nvSpPr>
        <p:spPr>
          <a:xfrm>
            <a:off x="441255" y="404663"/>
            <a:ext cx="8405505"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В результаті рубцевих процесів стінка трахеї відтягується в відповідну сторону, що призводить до наростання фіброзних змін і її деформації. Мають лійкоподібну форму і зазвичай розташовуються в нижніх відділах між </a:t>
            </a:r>
            <a:r>
              <a:rPr lang="uk-UA" dirty="0" err="1"/>
              <a:t>трахеальними</a:t>
            </a:r>
            <a:r>
              <a:rPr lang="uk-UA" dirty="0"/>
              <a:t> хрящами.</a:t>
            </a:r>
          </a:p>
          <a:p>
            <a:pPr indent="360363" algn="just">
              <a:defRPr sz="2400">
                <a:solidFill>
                  <a:srgbClr val="FFFFFF"/>
                </a:solidFill>
                <a:latin typeface="Times New Roman"/>
                <a:ea typeface="Times New Roman"/>
                <a:cs typeface="Times New Roman"/>
                <a:sym typeface="Times New Roman"/>
              </a:defRPr>
            </a:pPr>
            <a:r>
              <a:rPr lang="uk-UA" dirty="0"/>
              <a:t>Малі розміри більше властиві вродженим дивертикулам. Множинність, багатокамерного і відмінності в механізмах освіти притаманні патології придбаного характеру. </a:t>
            </a:r>
          </a:p>
          <a:p>
            <a:pPr indent="360363" algn="just">
              <a:defRPr sz="2400">
                <a:solidFill>
                  <a:srgbClr val="FFFFFF"/>
                </a:solidFill>
                <a:latin typeface="Times New Roman"/>
                <a:ea typeface="Times New Roman"/>
                <a:cs typeface="Times New Roman"/>
                <a:sym typeface="Times New Roman"/>
              </a:defRPr>
            </a:pPr>
            <a:r>
              <a:rPr lang="uk-UA" dirty="0"/>
              <a:t>Гістологія вроджених дивертикулів трахеї: в основі має </a:t>
            </a:r>
            <a:r>
              <a:rPr lang="uk-UA" dirty="0" err="1"/>
              <a:t>мірцательний</a:t>
            </a:r>
            <a:r>
              <a:rPr lang="uk-UA" dirty="0"/>
              <a:t> епітелій, м'язову і хрящову тканину.</a:t>
            </a:r>
          </a:p>
          <a:p>
            <a:pPr indent="360363" algn="just">
              <a:defRPr sz="2400">
                <a:solidFill>
                  <a:srgbClr val="FFFFFF"/>
                </a:solidFill>
                <a:latin typeface="Times New Roman"/>
                <a:ea typeface="Times New Roman"/>
                <a:cs typeface="Times New Roman"/>
                <a:sym typeface="Times New Roman"/>
              </a:defRPr>
            </a:pPr>
            <a:r>
              <a:rPr lang="uk-UA" dirty="0"/>
              <a:t>Прибулі - схожі на збільшені лімфовузли, з яких при натисканні випливає слизисто-гнійний секрет. Стінки зсередини вистилає циліндричний багатошаровий епітелій і фіброзна основа. Хрящові і гладкі м'язи відсутні.</a:t>
            </a:r>
          </a:p>
        </p:txBody>
      </p:sp>
    </p:spTree>
  </p:cSld>
  <p:clrMapOvr>
    <a:masterClrMapping/>
  </p:clrMapOvr>
  <p:transition spd="med"/>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 name="Прямоугольник 1"/>
          <p:cNvSpPr txBox="1"/>
          <p:nvPr/>
        </p:nvSpPr>
        <p:spPr>
          <a:xfrm>
            <a:off x="513263" y="260647"/>
            <a:ext cx="8333497" cy="26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b="1" i="1" dirty="0">
                <a:solidFill>
                  <a:srgbClr val="002060"/>
                </a:solidFill>
              </a:rPr>
              <a:t>Однокамерні.</a:t>
            </a:r>
            <a:r>
              <a:rPr lang="uk-UA" dirty="0"/>
              <a:t> Розташовуються в </a:t>
            </a:r>
            <a:r>
              <a:rPr lang="uk-UA" dirty="0" err="1"/>
              <a:t>мембранозной</a:t>
            </a:r>
            <a:r>
              <a:rPr lang="uk-UA" dirty="0"/>
              <a:t> частини між хрящами трахеї. При наявності вузького каналу, який повідомляє дивертикул з трахеєю, супроводжуються застоєм слизового секрету і нагноєнням.</a:t>
            </a:r>
          </a:p>
          <a:p>
            <a:pPr algn="just">
              <a:defRPr sz="2400">
                <a:solidFill>
                  <a:srgbClr val="FFFFFF"/>
                </a:solidFill>
                <a:latin typeface="Times New Roman"/>
                <a:ea typeface="Times New Roman"/>
                <a:cs typeface="Times New Roman"/>
                <a:sym typeface="Times New Roman"/>
              </a:defRPr>
            </a:pPr>
            <a:r>
              <a:rPr lang="uk-UA" b="1" i="1" dirty="0">
                <a:solidFill>
                  <a:srgbClr val="002060"/>
                </a:solidFill>
              </a:rPr>
              <a:t>Багатокамерні.</a:t>
            </a:r>
            <a:r>
              <a:rPr lang="uk-UA" dirty="0"/>
              <a:t> Мають вигляд «резервуара» з однією або декількома перегородками з сполучнотканинних компонентів. Зустрічаються рідко.</a:t>
            </a:r>
          </a:p>
        </p:txBody>
      </p:sp>
      <p:pic>
        <p:nvPicPr>
          <p:cNvPr id="3" name="Picture 2" descr="Picture 2"/>
          <p:cNvPicPr>
            <a:picLocks noChangeAspect="1"/>
          </p:cNvPicPr>
          <p:nvPr/>
        </p:nvPicPr>
        <p:blipFill>
          <a:blip r:embed="rId2" cstate="print"/>
          <a:stretch>
            <a:fillRect/>
          </a:stretch>
        </p:blipFill>
        <p:spPr>
          <a:xfrm>
            <a:off x="179512" y="3140968"/>
            <a:ext cx="5320183" cy="3024336"/>
          </a:xfrm>
          <a:prstGeom prst="rect">
            <a:avLst/>
          </a:prstGeom>
          <a:ln w="12700">
            <a:miter lim="400000"/>
          </a:ln>
        </p:spPr>
      </p:pic>
      <p:sp>
        <p:nvSpPr>
          <p:cNvPr id="4" name="Прямоугольник 3"/>
          <p:cNvSpPr/>
          <p:nvPr/>
        </p:nvSpPr>
        <p:spPr>
          <a:xfrm>
            <a:off x="5724128" y="3212976"/>
            <a:ext cx="3419872" cy="1477328"/>
          </a:xfrm>
          <a:prstGeom prst="rect">
            <a:avLst/>
          </a:prstGeom>
        </p:spPr>
        <p:txBody>
          <a:bodyPr wrap="square">
            <a:spAutoFit/>
          </a:bodyPr>
          <a:lstStyle/>
          <a:p>
            <a:pPr>
              <a:defRPr>
                <a:solidFill>
                  <a:srgbClr val="FFFFFF"/>
                </a:solidFill>
                <a:latin typeface="Times New Roman"/>
                <a:ea typeface="Times New Roman"/>
                <a:cs typeface="Times New Roman"/>
                <a:sym typeface="Times New Roman"/>
              </a:defRPr>
            </a:pPr>
            <a:r>
              <a:rPr lang="ru-RU" dirty="0" err="1"/>
              <a:t>Додаткові</a:t>
            </a:r>
            <a:r>
              <a:rPr lang="ru-RU" dirty="0"/>
              <a:t> </a:t>
            </a:r>
            <a:r>
              <a:rPr lang="ru-RU" dirty="0" err="1"/>
              <a:t>утворення</a:t>
            </a:r>
            <a:r>
              <a:rPr lang="ru-RU" dirty="0"/>
              <a:t> </a:t>
            </a:r>
            <a:r>
              <a:rPr lang="ru-RU" dirty="0" err="1"/>
              <a:t>трахеї</a:t>
            </a:r>
            <a:r>
              <a:rPr lang="ru-RU" dirty="0"/>
              <a:t> (</a:t>
            </a:r>
            <a:r>
              <a:rPr lang="ru-RU" dirty="0" err="1"/>
              <a:t>Виренков</a:t>
            </a:r>
            <a:r>
              <a:rPr lang="ru-RU" dirty="0"/>
              <a:t> Ю. Є., </a:t>
            </a:r>
            <a:r>
              <a:rPr lang="ru-RU" dirty="0" err="1"/>
              <a:t>Клебан</a:t>
            </a:r>
            <a:r>
              <a:rPr lang="ru-RU" dirty="0"/>
              <a:t> В. М., 1985):</a:t>
            </a:r>
          </a:p>
          <a:p>
            <a:pPr>
              <a:defRPr>
                <a:solidFill>
                  <a:srgbClr val="FFFFFF"/>
                </a:solidFill>
                <a:latin typeface="Times New Roman"/>
                <a:ea typeface="Times New Roman"/>
                <a:cs typeface="Times New Roman"/>
                <a:sym typeface="Times New Roman"/>
              </a:defRPr>
            </a:pPr>
            <a:r>
              <a:rPr lang="ru-RU" dirty="0"/>
              <a:t>а - дивертикул </a:t>
            </a:r>
            <a:r>
              <a:rPr lang="ru-RU" dirty="0" err="1"/>
              <a:t>трахеї</a:t>
            </a:r>
            <a:r>
              <a:rPr lang="ru-RU" dirty="0"/>
              <a:t>;</a:t>
            </a:r>
          </a:p>
          <a:p>
            <a:pPr>
              <a:defRPr>
                <a:solidFill>
                  <a:srgbClr val="FFFFFF"/>
                </a:solidFill>
                <a:latin typeface="Times New Roman"/>
                <a:ea typeface="Times New Roman"/>
                <a:cs typeface="Times New Roman"/>
                <a:sym typeface="Times New Roman"/>
              </a:defRPr>
            </a:pPr>
            <a:r>
              <a:rPr lang="ru-RU" dirty="0"/>
              <a:t>б - трахеоцеле.</a:t>
            </a:r>
          </a:p>
        </p:txBody>
      </p:sp>
    </p:spTree>
  </p:cSld>
  <p:clrMapOvr>
    <a:masterClrMapping/>
  </p:clrMapOvr>
  <p:transition spd="med"/>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 name="Прямоугольник 1"/>
          <p:cNvSpPr txBox="1"/>
          <p:nvPr/>
        </p:nvSpPr>
        <p:spPr>
          <a:xfrm>
            <a:off x="323528" y="0"/>
            <a:ext cx="8405505" cy="2862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sz="2000" dirty="0"/>
              <a:t>Утворенню вродженого типу хвороби сприяють різні несприятливі дії на дихальну систему дитини в період </a:t>
            </a:r>
            <a:r>
              <a:rPr lang="uk-UA" sz="2000" dirty="0" err="1"/>
              <a:t>гестації</a:t>
            </a:r>
            <a:r>
              <a:rPr lang="uk-UA" sz="2000" dirty="0"/>
              <a:t>: канцерогени, вірусні інфекції та інші агенти. Зазвичай, патологія виникає вже на першому триместрі вагітності, коли формується дихальна трубка, але може розвиватися до 32 тижні. Також недуга може утворитися на тлі хромосомних і генних перебудов.</a:t>
            </a:r>
          </a:p>
          <a:p>
            <a:pPr algn="just">
              <a:defRPr sz="2400">
                <a:solidFill>
                  <a:srgbClr val="FFFFFF"/>
                </a:solidFill>
                <a:latin typeface="Times New Roman"/>
                <a:ea typeface="Times New Roman"/>
                <a:cs typeface="Times New Roman"/>
                <a:sym typeface="Times New Roman"/>
              </a:defRPr>
            </a:pPr>
            <a:r>
              <a:rPr lang="uk-UA" sz="2000" dirty="0"/>
              <a:t>Підвищений тиск в просвіті трахеї, а також тривалий сильний кашель при хронічному бронхіті, кашлюку, бронхіальній астмі, туберкульозі та інших хворобах дихальної системи призводять до формування придбаного типу.</a:t>
            </a:r>
          </a:p>
        </p:txBody>
      </p:sp>
      <p:pic>
        <p:nvPicPr>
          <p:cNvPr id="935" name="Picture 6" descr="Picture 6"/>
          <p:cNvPicPr>
            <a:picLocks noChangeAspect="1"/>
          </p:cNvPicPr>
          <p:nvPr/>
        </p:nvPicPr>
        <p:blipFill>
          <a:blip r:embed="rId2" cstate="print"/>
          <a:stretch>
            <a:fillRect/>
          </a:stretch>
        </p:blipFill>
        <p:spPr>
          <a:xfrm>
            <a:off x="0" y="3068960"/>
            <a:ext cx="2520281" cy="2150642"/>
          </a:xfrm>
          <a:prstGeom prst="rect">
            <a:avLst/>
          </a:prstGeom>
          <a:ln w="12700">
            <a:miter lim="400000"/>
          </a:ln>
        </p:spPr>
      </p:pic>
      <p:sp>
        <p:nvSpPr>
          <p:cNvPr id="4" name="Прямоугольник 3"/>
          <p:cNvSpPr/>
          <p:nvPr/>
        </p:nvSpPr>
        <p:spPr>
          <a:xfrm>
            <a:off x="3059832" y="2852936"/>
            <a:ext cx="6084168" cy="2862322"/>
          </a:xfrm>
          <a:prstGeom prst="rect">
            <a:avLst/>
          </a:prstGeom>
        </p:spPr>
        <p:txBody>
          <a:bodyPr wrap="square">
            <a:spAutoFit/>
          </a:bodyPr>
          <a:lstStyle/>
          <a:p>
            <a:pPr indent="450850"/>
            <a:r>
              <a:rPr lang="uk-UA" sz="2000" dirty="0">
                <a:solidFill>
                  <a:schemeClr val="bg1"/>
                </a:solidFill>
                <a:latin typeface="Times New Roman" pitchFamily="18" charset="0"/>
                <a:cs typeface="Times New Roman" pitchFamily="18" charset="0"/>
              </a:rPr>
              <a:t>Захворювання без ускладнень з дивертикулом маленького розміру, може тривалий час мати прихований перебіг. Коли випинання збільшується, у пацієнта спостерігають вологий кашель, задишку, захриплість, а також розлад ковтання. Оскільки хвороба не має специфічних симптомів, встановити і підтвердити діагноз на підставі анамнезу і </a:t>
            </a:r>
            <a:r>
              <a:rPr lang="uk-UA" sz="2000" dirty="0" err="1">
                <a:solidFill>
                  <a:schemeClr val="bg1"/>
                </a:solidFill>
                <a:latin typeface="Times New Roman" pitchFamily="18" charset="0"/>
                <a:cs typeface="Times New Roman" pitchFamily="18" charset="0"/>
              </a:rPr>
              <a:t>фізикального</a:t>
            </a:r>
            <a:r>
              <a:rPr lang="uk-UA" sz="2000" dirty="0">
                <a:solidFill>
                  <a:schemeClr val="bg1"/>
                </a:solidFill>
                <a:latin typeface="Times New Roman" pitchFamily="18" charset="0"/>
                <a:cs typeface="Times New Roman" pitchFamily="18" charset="0"/>
              </a:rPr>
              <a:t> огляду без додаткових обстежень неможливо.</a:t>
            </a:r>
          </a:p>
        </p:txBody>
      </p:sp>
    </p:spTree>
  </p:cSld>
  <p:clrMapOvr>
    <a:masterClrMapping/>
  </p:clrMapOvr>
  <p:transition spd="med"/>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7" name="Picture 2" descr="Picture 2"/>
          <p:cNvPicPr>
            <a:picLocks noChangeAspect="1"/>
          </p:cNvPicPr>
          <p:nvPr/>
        </p:nvPicPr>
        <p:blipFill>
          <a:blip r:embed="rId2" cstate="print"/>
          <a:stretch>
            <a:fillRect/>
          </a:stretch>
        </p:blipFill>
        <p:spPr>
          <a:xfrm>
            <a:off x="611560" y="1196751"/>
            <a:ext cx="7297994" cy="3888433"/>
          </a:xfrm>
          <a:prstGeom prst="rect">
            <a:avLst/>
          </a:prstGeom>
          <a:ln w="12700">
            <a:miter lim="400000"/>
          </a:ln>
        </p:spPr>
      </p:pic>
      <p:sp>
        <p:nvSpPr>
          <p:cNvPr id="938" name="Прямоугольник 2"/>
          <p:cNvSpPr txBox="1"/>
          <p:nvPr/>
        </p:nvSpPr>
        <p:spPr>
          <a:xfrm>
            <a:off x="225232" y="404663"/>
            <a:ext cx="8549521"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400" b="1">
                <a:solidFill>
                  <a:srgbClr val="FFFFFF"/>
                </a:solidFill>
                <a:latin typeface="Times New Roman"/>
                <a:ea typeface="Times New Roman"/>
                <a:cs typeface="Times New Roman"/>
                <a:sym typeface="Times New Roman"/>
              </a:defRPr>
            </a:lvl1pPr>
          </a:lstStyle>
          <a:p>
            <a:r>
              <a:t>Множинні дивертикули трахеї і головних бронхів у пацієнтів з трахеобронхомегаліі</a:t>
            </a:r>
          </a:p>
        </p:txBody>
      </p:sp>
      <p:sp>
        <p:nvSpPr>
          <p:cNvPr id="939" name="Прямоугольник 3"/>
          <p:cNvSpPr txBox="1"/>
          <p:nvPr/>
        </p:nvSpPr>
        <p:spPr>
          <a:xfrm>
            <a:off x="657279" y="6093295"/>
            <a:ext cx="3224844"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r>
              <a:t>В.В. Шаповалова и соавт, 2016г.</a:t>
            </a:r>
          </a:p>
        </p:txBody>
      </p:sp>
      <p:sp>
        <p:nvSpPr>
          <p:cNvPr id="940" name="Прямоугольник 4"/>
          <p:cNvSpPr txBox="1"/>
          <p:nvPr/>
        </p:nvSpPr>
        <p:spPr>
          <a:xfrm>
            <a:off x="657279" y="5301207"/>
            <a:ext cx="4565525" cy="615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a:solidFill>
                  <a:srgbClr val="FFFFFF"/>
                </a:solidFill>
                <a:latin typeface="Times New Roman"/>
                <a:ea typeface="Times New Roman"/>
                <a:cs typeface="Times New Roman"/>
                <a:sym typeface="Times New Roman"/>
              </a:defRPr>
            </a:pPr>
            <a:r>
              <a:t>а) трахеобронхограмма в 2-ій косою проекції;</a:t>
            </a:r>
          </a:p>
          <a:p>
            <a:pPr>
              <a:defRPr>
                <a:solidFill>
                  <a:srgbClr val="FFFFFF"/>
                </a:solidFill>
                <a:latin typeface="Times New Roman"/>
                <a:ea typeface="Times New Roman"/>
                <a:cs typeface="Times New Roman"/>
                <a:sym typeface="Times New Roman"/>
              </a:defRPr>
            </a:pPr>
            <a:r>
              <a:t>б) КТ ОГК фронтальна МіпІР-проекція</a:t>
            </a:r>
          </a:p>
        </p:txBody>
      </p:sp>
    </p:spTree>
  </p:cSld>
  <p:clrMapOvr>
    <a:masterClrMapping/>
  </p:clrMapOvr>
  <p:transition spd="med"/>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 name="Прямоугольник 1"/>
          <p:cNvSpPr txBox="1"/>
          <p:nvPr/>
        </p:nvSpPr>
        <p:spPr>
          <a:xfrm>
            <a:off x="251520" y="6164512"/>
            <a:ext cx="8549521" cy="693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r>
              <a:rPr dirty="0" err="1"/>
              <a:t>Дивертикулы</a:t>
            </a:r>
            <a:r>
              <a:rPr dirty="0"/>
              <a:t> </a:t>
            </a:r>
            <a:r>
              <a:rPr dirty="0" err="1"/>
              <a:t>трахеи</a:t>
            </a:r>
            <a:r>
              <a:rPr dirty="0"/>
              <a:t>: </a:t>
            </a:r>
            <a:r>
              <a:rPr dirty="0" err="1"/>
              <a:t>этиология</a:t>
            </a:r>
            <a:r>
              <a:rPr dirty="0"/>
              <a:t>, </a:t>
            </a:r>
            <a:r>
              <a:rPr dirty="0" err="1"/>
              <a:t>клиника</a:t>
            </a:r>
            <a:r>
              <a:rPr dirty="0"/>
              <a:t>, </a:t>
            </a:r>
            <a:r>
              <a:rPr dirty="0" err="1"/>
              <a:t>диагностика</a:t>
            </a:r>
            <a:r>
              <a:rPr dirty="0"/>
              <a:t> и </a:t>
            </a:r>
            <a:r>
              <a:rPr dirty="0" err="1"/>
              <a:t>лечение</a:t>
            </a:r>
            <a:r>
              <a:rPr dirty="0"/>
              <a:t>/ </a:t>
            </a:r>
            <a:r>
              <a:rPr dirty="0" err="1"/>
              <a:t>Татур</a:t>
            </a:r>
            <a:r>
              <a:rPr dirty="0"/>
              <a:t> А.А., </a:t>
            </a:r>
            <a:r>
              <a:rPr dirty="0" err="1"/>
              <a:t>Недзведзь</a:t>
            </a:r>
            <a:r>
              <a:rPr dirty="0"/>
              <a:t> М.К., , </a:t>
            </a:r>
            <a:r>
              <a:rPr dirty="0" err="1"/>
              <a:t>Скачко</a:t>
            </a:r>
            <a:r>
              <a:rPr dirty="0"/>
              <a:t> В.А., </a:t>
            </a:r>
            <a:r>
              <a:rPr dirty="0" err="1"/>
              <a:t>Гончаров</a:t>
            </a:r>
            <a:r>
              <a:rPr dirty="0"/>
              <a:t> А.А., </a:t>
            </a:r>
            <a:r>
              <a:rPr dirty="0" err="1"/>
              <a:t>Стахиевич</a:t>
            </a:r>
            <a:r>
              <a:rPr dirty="0"/>
              <a:t> В.А., </a:t>
            </a:r>
            <a:r>
              <a:rPr dirty="0" err="1"/>
              <a:t>Богачев</a:t>
            </a:r>
            <a:r>
              <a:rPr dirty="0"/>
              <a:t> В.А., </a:t>
            </a:r>
            <a:r>
              <a:rPr dirty="0" err="1"/>
              <a:t>Смолякова</a:t>
            </a:r>
            <a:r>
              <a:rPr dirty="0"/>
              <a:t> О.В., </a:t>
            </a:r>
            <a:r>
              <a:rPr dirty="0" err="1"/>
              <a:t>Коритько</a:t>
            </a:r>
            <a:r>
              <a:rPr dirty="0"/>
              <a:t> Ю.Л. // </a:t>
            </a:r>
            <a:r>
              <a:rPr dirty="0" err="1"/>
              <a:t>Медицинский</a:t>
            </a:r>
            <a:r>
              <a:rPr dirty="0"/>
              <a:t> </a:t>
            </a:r>
            <a:r>
              <a:rPr dirty="0" err="1"/>
              <a:t>журнал</a:t>
            </a:r>
            <a:r>
              <a:rPr dirty="0"/>
              <a:t>. - 2010.- № 4.</a:t>
            </a:r>
          </a:p>
        </p:txBody>
      </p:sp>
      <p:sp>
        <p:nvSpPr>
          <p:cNvPr id="5" name="Прямоугольник 4"/>
          <p:cNvSpPr/>
          <p:nvPr/>
        </p:nvSpPr>
        <p:spPr>
          <a:xfrm>
            <a:off x="2771800" y="0"/>
            <a:ext cx="2076209" cy="369332"/>
          </a:xfrm>
          <a:prstGeom prst="rect">
            <a:avLst/>
          </a:prstGeom>
        </p:spPr>
        <p:txBody>
          <a:bodyPr wrap="none">
            <a:spAutoFit/>
          </a:bodyPr>
          <a:lstStyle/>
          <a:p>
            <a:r>
              <a:rPr lang="uk-UA" dirty="0">
                <a:solidFill>
                  <a:schemeClr val="bg1"/>
                </a:solidFill>
                <a:latin typeface="Times New Roman" pitchFamily="18" charset="0"/>
                <a:cs typeface="Times New Roman" pitchFamily="18" charset="0"/>
              </a:rPr>
              <a:t>Дивертикул трахеї </a:t>
            </a:r>
          </a:p>
        </p:txBody>
      </p:sp>
      <p:pic>
        <p:nvPicPr>
          <p:cNvPr id="135169" name="Picture 1"/>
          <p:cNvPicPr>
            <a:picLocks noChangeAspect="1" noChangeArrowheads="1"/>
          </p:cNvPicPr>
          <p:nvPr/>
        </p:nvPicPr>
        <p:blipFill>
          <a:blip r:embed="rId2" cstate="print"/>
          <a:srcRect/>
          <a:stretch>
            <a:fillRect/>
          </a:stretch>
        </p:blipFill>
        <p:spPr bwMode="auto">
          <a:xfrm>
            <a:off x="0" y="620688"/>
            <a:ext cx="4384062" cy="4248472"/>
          </a:xfrm>
          <a:prstGeom prst="rect">
            <a:avLst/>
          </a:prstGeom>
          <a:noFill/>
          <a:ln w="9525">
            <a:noFill/>
            <a:miter lim="800000"/>
            <a:headEnd/>
            <a:tailEnd/>
          </a:ln>
        </p:spPr>
      </p:pic>
      <p:pic>
        <p:nvPicPr>
          <p:cNvPr id="135170" name="Picture 2"/>
          <p:cNvPicPr>
            <a:picLocks noChangeAspect="1" noChangeArrowheads="1"/>
          </p:cNvPicPr>
          <p:nvPr/>
        </p:nvPicPr>
        <p:blipFill>
          <a:blip r:embed="rId3" cstate="print"/>
          <a:srcRect/>
          <a:stretch>
            <a:fillRect/>
          </a:stretch>
        </p:blipFill>
        <p:spPr bwMode="auto">
          <a:xfrm>
            <a:off x="4427984" y="620688"/>
            <a:ext cx="3168352" cy="2968546"/>
          </a:xfrm>
          <a:prstGeom prst="rect">
            <a:avLst/>
          </a:prstGeom>
          <a:noFill/>
          <a:ln w="9525">
            <a:noFill/>
            <a:miter lim="800000"/>
            <a:headEnd/>
            <a:tailEnd/>
          </a:ln>
        </p:spPr>
      </p:pic>
      <p:pic>
        <p:nvPicPr>
          <p:cNvPr id="135171" name="Picture 3"/>
          <p:cNvPicPr>
            <a:picLocks noChangeAspect="1" noChangeArrowheads="1"/>
          </p:cNvPicPr>
          <p:nvPr/>
        </p:nvPicPr>
        <p:blipFill>
          <a:blip r:embed="rId4" cstate="print"/>
          <a:srcRect/>
          <a:stretch>
            <a:fillRect/>
          </a:stretch>
        </p:blipFill>
        <p:spPr bwMode="auto">
          <a:xfrm>
            <a:off x="4572000" y="3645024"/>
            <a:ext cx="2952328" cy="2579962"/>
          </a:xfrm>
          <a:prstGeom prst="rect">
            <a:avLst/>
          </a:prstGeom>
          <a:noFill/>
          <a:ln w="9525">
            <a:noFill/>
            <a:miter lim="800000"/>
            <a:headEnd/>
            <a:tailEnd/>
          </a:ln>
        </p:spPr>
      </p:pic>
      <p:cxnSp>
        <p:nvCxnSpPr>
          <p:cNvPr id="10" name="Прямая со стрелкой 9"/>
          <p:cNvCxnSpPr/>
          <p:nvPr/>
        </p:nvCxnSpPr>
        <p:spPr>
          <a:xfrm>
            <a:off x="1907704" y="1772816"/>
            <a:ext cx="144016" cy="288032"/>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2" name="Прямая со стрелкой 11"/>
          <p:cNvCxnSpPr/>
          <p:nvPr/>
        </p:nvCxnSpPr>
        <p:spPr>
          <a:xfrm>
            <a:off x="5724128" y="1556792"/>
            <a:ext cx="144016" cy="144016"/>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4" name="Прямая со стрелкой 13"/>
          <p:cNvCxnSpPr/>
          <p:nvPr/>
        </p:nvCxnSpPr>
        <p:spPr>
          <a:xfrm>
            <a:off x="5436096" y="4293096"/>
            <a:ext cx="360040" cy="144016"/>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 name="Прямоугольник 1"/>
          <p:cNvSpPr txBox="1"/>
          <p:nvPr/>
        </p:nvSpPr>
        <p:spPr>
          <a:xfrm>
            <a:off x="297239" y="0"/>
            <a:ext cx="8333497" cy="53622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300" b="1">
                <a:solidFill>
                  <a:srgbClr val="FFFFFF"/>
                </a:solidFill>
                <a:latin typeface="Times New Roman"/>
                <a:ea typeface="Times New Roman"/>
                <a:cs typeface="Times New Roman"/>
                <a:sym typeface="Times New Roman"/>
              </a:defRPr>
            </a:pPr>
            <a:r>
              <a:t>Діагностика </a:t>
            </a:r>
          </a:p>
          <a:p>
            <a:pPr>
              <a:defRPr sz="2300">
                <a:solidFill>
                  <a:srgbClr val="FFFFFF"/>
                </a:solidFill>
                <a:latin typeface="Times New Roman"/>
                <a:ea typeface="Times New Roman"/>
                <a:cs typeface="Times New Roman"/>
                <a:sym typeface="Times New Roman"/>
              </a:defRPr>
            </a:pPr>
            <a:r>
              <a:t>Обстеження включає:</a:t>
            </a:r>
          </a:p>
          <a:p>
            <a:pPr marL="230605" indent="-230605">
              <a:buSzPct val="100000"/>
              <a:buChar char="•"/>
              <a:defRPr sz="2300">
                <a:solidFill>
                  <a:srgbClr val="FFFFFF"/>
                </a:solidFill>
                <a:latin typeface="Times New Roman"/>
                <a:ea typeface="Times New Roman"/>
                <a:cs typeface="Times New Roman"/>
                <a:sym typeface="Times New Roman"/>
              </a:defRPr>
            </a:pPr>
            <a:r>
              <a:t>Метод рентгенологічного вибору - КТ</a:t>
            </a:r>
          </a:p>
          <a:p>
            <a:pPr marL="230605" indent="-230605">
              <a:buSzPct val="100000"/>
              <a:buChar char="•"/>
              <a:defRPr sz="2300">
                <a:solidFill>
                  <a:srgbClr val="FFFFFF"/>
                </a:solidFill>
                <a:latin typeface="Times New Roman"/>
                <a:ea typeface="Times New Roman"/>
                <a:cs typeface="Times New Roman"/>
                <a:sym typeface="Times New Roman"/>
              </a:defRPr>
            </a:pPr>
            <a:r>
              <a:t>Рентгенографія трахеї:</a:t>
            </a:r>
          </a:p>
          <a:p>
            <a:pPr marL="230605" indent="-230605">
              <a:buSzPct val="100000"/>
              <a:buChar char="•"/>
              <a:defRPr sz="2300">
                <a:solidFill>
                  <a:srgbClr val="FFFFFF"/>
                </a:solidFill>
                <a:latin typeface="Times New Roman"/>
                <a:ea typeface="Times New Roman"/>
                <a:cs typeface="Times New Roman"/>
                <a:sym typeface="Times New Roman"/>
              </a:defRPr>
            </a:pPr>
            <a:r>
              <a:t> випинання (повітряне або повітряно-рідинне утворення, пов'язане з просвітом трахеї вузьким перешийком.</a:t>
            </a:r>
          </a:p>
          <a:p>
            <a:pPr marL="230605" indent="-230605">
              <a:buSzPct val="100000"/>
              <a:buChar char="•"/>
              <a:defRPr sz="2300">
                <a:solidFill>
                  <a:srgbClr val="FFFFFF"/>
                </a:solidFill>
                <a:latin typeface="Times New Roman"/>
                <a:ea typeface="Times New Roman"/>
                <a:cs typeface="Times New Roman"/>
                <a:sym typeface="Times New Roman"/>
              </a:defRPr>
            </a:pPr>
            <a:r>
              <a:t>Ендоскопія трахеї і бронхів - є основним методом в діагностиці дивертикулів трахеї. При ендоскопічному дослідженні без особливих зусиль вдається виявити дефекти стінки трахеї і супутні зміни слизової (гіперемію, слизисто-гнійний секрет і ін.).</a:t>
            </a:r>
          </a:p>
          <a:p>
            <a:pPr marL="230605" indent="-230605">
              <a:buSzPct val="100000"/>
              <a:buChar char="•"/>
              <a:defRPr sz="2300">
                <a:solidFill>
                  <a:srgbClr val="FFFFFF"/>
                </a:solidFill>
                <a:latin typeface="Times New Roman"/>
                <a:ea typeface="Times New Roman"/>
                <a:cs typeface="Times New Roman"/>
                <a:sym typeface="Times New Roman"/>
              </a:defRPr>
            </a:pPr>
            <a:r>
              <a:t>Мультиспіральна томографія. Дивертикул візуалізується як одно- або багатокамерне повітряне утворення, розташоване паратрахеально і сполучається з просвітом трахеї.</a:t>
            </a:r>
          </a:p>
          <a:p>
            <a:pPr marL="230605" indent="-230605">
              <a:buSzPct val="100000"/>
              <a:buChar char="•"/>
              <a:defRPr sz="2300">
                <a:solidFill>
                  <a:srgbClr val="FFFFFF"/>
                </a:solidFill>
                <a:latin typeface="Times New Roman"/>
                <a:ea typeface="Times New Roman"/>
                <a:cs typeface="Times New Roman"/>
                <a:sym typeface="Times New Roman"/>
              </a:defRPr>
            </a:pPr>
            <a:r>
              <a:t>Для Дифдіагностика застосовують рентгеноскопію з контрастуванням стравоходу.</a:t>
            </a:r>
          </a:p>
        </p:txBody>
      </p:sp>
    </p:spTree>
  </p:cSld>
  <p:clrMapOvr>
    <a:masterClrMapping/>
  </p:clrMapOvr>
  <p:transition spd="med"/>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 name="Прямая со стрелкой 3"/>
          <p:cNvSpPr/>
          <p:nvPr/>
        </p:nvSpPr>
        <p:spPr>
          <a:xfrm flipH="1">
            <a:off x="2267743" y="1844824"/>
            <a:ext cx="144017" cy="576065"/>
          </a:xfrm>
          <a:prstGeom prst="line">
            <a:avLst/>
          </a:prstGeom>
          <a:ln>
            <a:solidFill>
              <a:srgbClr val="CCB661"/>
            </a:solidFill>
            <a:tailEnd type="triangle"/>
          </a:ln>
        </p:spPr>
        <p:txBody>
          <a:bodyPr lIns="45719" rIns="45719"/>
          <a:lstStyle/>
          <a:p>
            <a:pPr>
              <a:defRPr>
                <a:solidFill>
                  <a:srgbClr val="FFFFFF"/>
                </a:solidFill>
              </a:defRPr>
            </a:pPr>
            <a:endParaRPr/>
          </a:p>
        </p:txBody>
      </p:sp>
      <p:pic>
        <p:nvPicPr>
          <p:cNvPr id="132097" name="Picture 1"/>
          <p:cNvPicPr>
            <a:picLocks noChangeAspect="1" noChangeArrowheads="1"/>
          </p:cNvPicPr>
          <p:nvPr/>
        </p:nvPicPr>
        <p:blipFill>
          <a:blip r:embed="rId2" cstate="print"/>
          <a:srcRect/>
          <a:stretch>
            <a:fillRect/>
          </a:stretch>
        </p:blipFill>
        <p:spPr bwMode="auto">
          <a:xfrm>
            <a:off x="827584" y="548680"/>
            <a:ext cx="4286250" cy="5448300"/>
          </a:xfrm>
          <a:prstGeom prst="rect">
            <a:avLst/>
          </a:prstGeom>
          <a:noFill/>
          <a:ln w="9525">
            <a:noFill/>
            <a:miter lim="800000"/>
            <a:headEnd/>
            <a:tailEnd/>
          </a:ln>
        </p:spPr>
      </p:pic>
      <p:sp>
        <p:nvSpPr>
          <p:cNvPr id="5" name="Прямоугольник 4"/>
          <p:cNvSpPr/>
          <p:nvPr/>
        </p:nvSpPr>
        <p:spPr>
          <a:xfrm>
            <a:off x="5580112" y="548680"/>
            <a:ext cx="2076209" cy="369332"/>
          </a:xfrm>
          <a:prstGeom prst="rect">
            <a:avLst/>
          </a:prstGeom>
        </p:spPr>
        <p:txBody>
          <a:bodyPr wrap="none">
            <a:spAutoFit/>
          </a:bodyPr>
          <a:lstStyle/>
          <a:p>
            <a:r>
              <a:rPr lang="uk-UA" dirty="0">
                <a:solidFill>
                  <a:schemeClr val="bg1"/>
                </a:solidFill>
                <a:latin typeface="Times New Roman" pitchFamily="18" charset="0"/>
                <a:cs typeface="Times New Roman" pitchFamily="18" charset="0"/>
              </a:rPr>
              <a:t>Дивертикул трахеї </a:t>
            </a:r>
          </a:p>
        </p:txBody>
      </p:sp>
      <p:pic>
        <p:nvPicPr>
          <p:cNvPr id="132098" name="Picture 2"/>
          <p:cNvPicPr>
            <a:picLocks noChangeAspect="1" noChangeArrowheads="1"/>
          </p:cNvPicPr>
          <p:nvPr/>
        </p:nvPicPr>
        <p:blipFill>
          <a:blip r:embed="rId3" cstate="print"/>
          <a:srcRect/>
          <a:stretch>
            <a:fillRect/>
          </a:stretch>
        </p:blipFill>
        <p:spPr bwMode="auto">
          <a:xfrm>
            <a:off x="3491880" y="5733256"/>
            <a:ext cx="1552575" cy="276225"/>
          </a:xfrm>
          <a:prstGeom prst="rect">
            <a:avLst/>
          </a:prstGeom>
          <a:noFill/>
          <a:ln w="9525">
            <a:noFill/>
            <a:miter lim="800000"/>
            <a:headEnd/>
            <a:tailEnd/>
          </a:ln>
        </p:spPr>
      </p:pic>
    </p:spTree>
  </p:cSld>
  <p:clrMapOvr>
    <a:masterClrMapping/>
  </p:clrMapOvr>
  <p:transition spd="med"/>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Прямоугольник 1"/>
          <p:cNvSpPr txBox="1"/>
          <p:nvPr/>
        </p:nvSpPr>
        <p:spPr>
          <a:xfrm>
            <a:off x="369247" y="117692"/>
            <a:ext cx="8477513" cy="2821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t>Диференціальна діагностика з:</a:t>
            </a:r>
          </a:p>
          <a:p>
            <a:pPr>
              <a:defRPr sz="2400" b="1">
                <a:solidFill>
                  <a:srgbClr val="FFFFFF"/>
                </a:solidFill>
                <a:latin typeface="Times New Roman"/>
                <a:ea typeface="Times New Roman"/>
                <a:cs typeface="Times New Roman"/>
                <a:sym typeface="Times New Roman"/>
              </a:defRPr>
            </a:pPr>
            <a:endParaRPr/>
          </a:p>
          <a:p>
            <a:pPr marL="240631" indent="-240631">
              <a:buSzPct val="100000"/>
              <a:buChar char="•"/>
              <a:defRPr sz="2400" b="1">
                <a:solidFill>
                  <a:srgbClr val="FFFFFF"/>
                </a:solidFill>
                <a:latin typeface="Times New Roman"/>
                <a:ea typeface="Times New Roman"/>
                <a:cs typeface="Times New Roman"/>
                <a:sym typeface="Times New Roman"/>
              </a:defRPr>
            </a:pPr>
            <a:r>
              <a:t>  </a:t>
            </a:r>
            <a:r>
              <a:rPr b="0"/>
              <a:t>емфіземою середостіння,</a:t>
            </a:r>
          </a:p>
          <a:p>
            <a:pPr marL="240631" indent="-240631">
              <a:buSzPct val="100000"/>
              <a:buChar char="•"/>
              <a:defRPr sz="2400">
                <a:solidFill>
                  <a:srgbClr val="FFFFFF"/>
                </a:solidFill>
                <a:latin typeface="Times New Roman"/>
                <a:ea typeface="Times New Roman"/>
                <a:cs typeface="Times New Roman"/>
                <a:sym typeface="Times New Roman"/>
              </a:defRPr>
            </a:pPr>
            <a:r>
              <a:t>  ларінгоцелле,</a:t>
            </a:r>
          </a:p>
          <a:p>
            <a:pPr marL="240631" indent="-240631">
              <a:buSzPct val="100000"/>
              <a:buChar char="•"/>
              <a:defRPr sz="2400">
                <a:solidFill>
                  <a:srgbClr val="FFFFFF"/>
                </a:solidFill>
                <a:latin typeface="Times New Roman"/>
                <a:ea typeface="Times New Roman"/>
                <a:cs typeface="Times New Roman"/>
                <a:sym typeface="Times New Roman"/>
              </a:defRPr>
            </a:pPr>
            <a:r>
              <a:t>  фарінгоцелле,</a:t>
            </a:r>
          </a:p>
          <a:p>
            <a:pPr marL="240631" indent="-240631">
              <a:buSzPct val="100000"/>
              <a:buChar char="•"/>
              <a:defRPr sz="2400">
                <a:solidFill>
                  <a:srgbClr val="FFFFFF"/>
                </a:solidFill>
                <a:latin typeface="Times New Roman"/>
                <a:ea typeface="Times New Roman"/>
                <a:cs typeface="Times New Roman"/>
                <a:sym typeface="Times New Roman"/>
              </a:defRPr>
            </a:pPr>
            <a:r>
              <a:t>  Ценкеровський дивертикулом,</a:t>
            </a:r>
          </a:p>
          <a:p>
            <a:pPr marL="240631" indent="-240631">
              <a:buSzPct val="100000"/>
              <a:buChar char="•"/>
              <a:defRPr sz="2400">
                <a:solidFill>
                  <a:srgbClr val="FFFFFF"/>
                </a:solidFill>
                <a:latin typeface="Times New Roman"/>
                <a:ea typeface="Times New Roman"/>
                <a:cs typeface="Times New Roman"/>
                <a:sym typeface="Times New Roman"/>
              </a:defRPr>
            </a:pPr>
            <a:r>
              <a:t>  буллою або повітряної кістою,</a:t>
            </a:r>
          </a:p>
          <a:p>
            <a:pPr marL="240631" indent="-240631">
              <a:buSzPct val="100000"/>
              <a:buChar char="•"/>
              <a:defRPr sz="2400">
                <a:solidFill>
                  <a:srgbClr val="FFFFFF"/>
                </a:solidFill>
                <a:latin typeface="Times New Roman"/>
                <a:ea typeface="Times New Roman"/>
                <a:cs typeface="Times New Roman"/>
                <a:sym typeface="Times New Roman"/>
              </a:defRPr>
            </a:pPr>
            <a:r>
              <a:t>  бронхогенной або ентерогенной кістою</a:t>
            </a:r>
          </a:p>
        </p:txBody>
      </p:sp>
    </p:spTree>
  </p:cSld>
  <p:clrMapOvr>
    <a:masterClrMapping/>
  </p:clrMapOvr>
  <p:transition spd="med"/>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 name="Прямоугольник 1"/>
          <p:cNvSpPr txBox="1"/>
          <p:nvPr/>
        </p:nvSpPr>
        <p:spPr>
          <a:xfrm>
            <a:off x="369247" y="260647"/>
            <a:ext cx="8549521" cy="25545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solidFill>
                  <a:srgbClr val="FFFFFF"/>
                </a:solidFill>
                <a:latin typeface="Times New Roman"/>
                <a:ea typeface="Times New Roman"/>
                <a:cs typeface="Times New Roman"/>
                <a:sym typeface="Times New Roman"/>
              </a:defRPr>
            </a:pPr>
            <a:r>
              <a:rPr lang="uk-UA" dirty="0"/>
              <a:t>Дивертикул бронха </a:t>
            </a:r>
            <a:r>
              <a:rPr lang="uk-UA" sz="2400" dirty="0"/>
              <a:t>- </a:t>
            </a:r>
            <a:r>
              <a:rPr lang="uk-UA" sz="2400" b="0" dirty="0"/>
              <a:t>випинання стінки бронха.</a:t>
            </a:r>
          </a:p>
          <a:p>
            <a:pPr>
              <a:defRPr sz="3100">
                <a:solidFill>
                  <a:srgbClr val="FFFFFF"/>
                </a:solidFill>
                <a:latin typeface="Times New Roman"/>
                <a:ea typeface="Times New Roman"/>
                <a:cs typeface="Times New Roman"/>
                <a:sym typeface="Times New Roman"/>
              </a:defRPr>
            </a:pPr>
            <a:r>
              <a:rPr lang="uk-UA" sz="2400" dirty="0"/>
              <a:t>Це рудиментарний додатковий бронх, який містить повітря. Як правило, розташовується на медіальній стінці бронха нижньої частки і має величину від 0,5 до 1 см., З'єднується широким отвором з бронхом. Патологічний процес може викликати кровотечу і запалення</a:t>
            </a:r>
            <a:r>
              <a:rPr sz="2400" dirty="0"/>
              <a:t>.</a:t>
            </a:r>
          </a:p>
        </p:txBody>
      </p:sp>
    </p:spTree>
  </p:cSld>
  <p:clrMapOvr>
    <a:masterClrMapping/>
  </p:clrMapOvr>
  <p:transition spd="med"/>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 name="Заголовок 1"/>
          <p:cNvSpPr txBox="1">
            <a:spLocks noGrp="1"/>
          </p:cNvSpPr>
          <p:nvPr>
            <p:ph type="title"/>
          </p:nvPr>
        </p:nvSpPr>
        <p:spPr>
          <a:xfrm>
            <a:off x="467543" y="0"/>
            <a:ext cx="8229601" cy="1143000"/>
          </a:xfrm>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t>Трахеостравохідні та бронхостравохідні нориці</a:t>
            </a:r>
          </a:p>
        </p:txBody>
      </p:sp>
      <p:sp>
        <p:nvSpPr>
          <p:cNvPr id="958" name="Прямоугольник 2"/>
          <p:cNvSpPr txBox="1"/>
          <p:nvPr/>
        </p:nvSpPr>
        <p:spPr>
          <a:xfrm>
            <a:off x="513263" y="1124744"/>
            <a:ext cx="8405505" cy="4879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Це аномалія конституційного розвитку. Етіологія. Трахеальні свищі є залишки зябрових кишень і щілин.</a:t>
            </a:r>
          </a:p>
          <a:p>
            <a:pPr algn="just">
              <a:defRPr sz="2400">
                <a:solidFill>
                  <a:srgbClr val="FFFFFF"/>
                </a:solidFill>
                <a:latin typeface="Times New Roman"/>
                <a:ea typeface="Times New Roman"/>
                <a:cs typeface="Times New Roman"/>
                <a:sym typeface="Times New Roman"/>
              </a:defRPr>
            </a:pPr>
            <a:r>
              <a:t>Існує зв'язок між дихальною трубкою і стравоходом у вигляді каналу або отвору. Можливо поєднання нориці з повною непрохідністю стравоходу, який на відстані 3-4 см. Від початку сліпо закінчується у вигляді розтягнутого мішка, до того ж дистальний відділ стравоходу з'єднується із задньою стінкою трахеї перед місцем її біфуркаціію. Ізольовані нориці найчастіше вони розташовуються на рівні VII шийного - I грудного хребців.</a:t>
            </a:r>
          </a:p>
          <a:p>
            <a:pPr algn="just">
              <a:defRPr sz="2400">
                <a:solidFill>
                  <a:srgbClr val="FFFFFF"/>
                </a:solidFill>
                <a:latin typeface="Times New Roman"/>
                <a:ea typeface="Times New Roman"/>
                <a:cs typeface="Times New Roman"/>
                <a:sym typeface="Times New Roman"/>
              </a:defRPr>
            </a:pPr>
            <a:r>
              <a:t> Частота - 1 на 3000-5000 новонароджених. Відомо близько 100 варіантів цього пороку. Природжений трахеостравохідний нориці утворюється до 4-6-му тижні ембріогенезу при неповному розділенні первинної кишки і дихальної трубки.</a:t>
            </a:r>
          </a:p>
        </p:txBody>
      </p:sp>
    </p:spTree>
  </p:cSld>
  <p:clrMapOvr>
    <a:masterClrMapping/>
  </p:clrMapOvr>
  <p:transition spd="med"/>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 name="Прямоугольник 1"/>
          <p:cNvSpPr txBox="1"/>
          <p:nvPr/>
        </p:nvSpPr>
        <p:spPr>
          <a:xfrm>
            <a:off x="369247" y="476672"/>
            <a:ext cx="8333497" cy="45361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t>Класифікація трахеальні нориць:</a:t>
            </a:r>
          </a:p>
          <a:p>
            <a:pPr marL="240631" indent="-240631">
              <a:buSzPct val="100000"/>
              <a:buChar char="•"/>
              <a:defRPr sz="2400">
                <a:solidFill>
                  <a:srgbClr val="FFFFFF"/>
                </a:solidFill>
                <a:latin typeface="Times New Roman"/>
                <a:ea typeface="Times New Roman"/>
                <a:cs typeface="Times New Roman"/>
                <a:sym typeface="Times New Roman"/>
              </a:defRPr>
            </a:pPr>
            <a:r>
              <a:t>  вроджені;</a:t>
            </a:r>
          </a:p>
          <a:p>
            <a:pPr marL="240631" indent="-240631">
              <a:buSzPct val="100000"/>
              <a:buChar char="•"/>
              <a:defRPr sz="2400">
                <a:solidFill>
                  <a:srgbClr val="FFFFFF"/>
                </a:solidFill>
                <a:latin typeface="Times New Roman"/>
                <a:ea typeface="Times New Roman"/>
                <a:cs typeface="Times New Roman"/>
                <a:sym typeface="Times New Roman"/>
              </a:defRPr>
            </a:pPr>
            <a:r>
              <a:t>  придбані.</a:t>
            </a:r>
          </a:p>
          <a:p>
            <a:pPr>
              <a:defRPr sz="2400">
                <a:solidFill>
                  <a:srgbClr val="FFFFFF"/>
                </a:solidFill>
                <a:latin typeface="Times New Roman"/>
                <a:ea typeface="Times New Roman"/>
                <a:cs typeface="Times New Roman"/>
                <a:sym typeface="Times New Roman"/>
              </a:defRPr>
            </a:pPr>
            <a:endParaRPr/>
          </a:p>
          <a:p>
            <a:pPr>
              <a:defRPr sz="2400">
                <a:solidFill>
                  <a:srgbClr val="FFFFFF"/>
                </a:solidFill>
                <a:latin typeface="Times New Roman"/>
                <a:ea typeface="Times New Roman"/>
                <a:cs typeface="Times New Roman"/>
                <a:sym typeface="Times New Roman"/>
              </a:defRPr>
            </a:pPr>
            <a:r>
              <a:t>Розрізняють: </a:t>
            </a:r>
          </a:p>
          <a:p>
            <a:pPr marL="240631" indent="-240631">
              <a:buSzPct val="100000"/>
              <a:buChar char="•"/>
              <a:defRPr sz="2400">
                <a:solidFill>
                  <a:srgbClr val="FFFFFF"/>
                </a:solidFill>
                <a:latin typeface="Times New Roman"/>
                <a:ea typeface="Times New Roman"/>
                <a:cs typeface="Times New Roman"/>
                <a:sym typeface="Times New Roman"/>
              </a:defRPr>
            </a:pPr>
            <a:r>
              <a:t>  повні (наскрізні) нориці, коли просвіт трахеї вузьким ходом повідомляється із зовнішнім середовищем через невелике, іноді точкове отвір на шкірі шиї,</a:t>
            </a:r>
          </a:p>
          <a:p>
            <a:pPr marL="240631" indent="-240631">
              <a:buSzPct val="100000"/>
              <a:buChar char="•"/>
              <a:defRPr sz="2400">
                <a:solidFill>
                  <a:srgbClr val="FFFFFF"/>
                </a:solidFill>
                <a:latin typeface="Times New Roman"/>
                <a:ea typeface="Times New Roman"/>
                <a:cs typeface="Times New Roman"/>
                <a:sym typeface="Times New Roman"/>
              </a:defRPr>
            </a:pPr>
            <a:r>
              <a:t>  неповні, коли хід сліпо закінчується в тканинах шиї, не досягаючи просвіту трахеї.</a:t>
            </a:r>
          </a:p>
          <a:p>
            <a:pPr>
              <a:defRPr sz="2400">
                <a:solidFill>
                  <a:srgbClr val="FFFFFF"/>
                </a:solidFill>
                <a:latin typeface="Times New Roman"/>
                <a:ea typeface="Times New Roman"/>
                <a:cs typeface="Times New Roman"/>
                <a:sym typeface="Times New Roman"/>
              </a:defRPr>
            </a:pPr>
            <a:r>
              <a:t>    Неповні свищі ще поділяють:</a:t>
            </a:r>
          </a:p>
          <a:p>
            <a:pPr marL="240631" indent="-240631">
              <a:buSzPct val="100000"/>
              <a:buChar char="•"/>
              <a:defRPr sz="2400">
                <a:solidFill>
                  <a:srgbClr val="FFFFFF"/>
                </a:solidFill>
                <a:latin typeface="Times New Roman"/>
                <a:ea typeface="Times New Roman"/>
                <a:cs typeface="Times New Roman"/>
                <a:sym typeface="Times New Roman"/>
              </a:defRPr>
            </a:pPr>
            <a:r>
              <a:t>   на зовнішні нориці;</a:t>
            </a:r>
          </a:p>
          <a:p>
            <a:pPr marL="240631" indent="-240631">
              <a:buSzPct val="100000"/>
              <a:buChar char="•"/>
              <a:defRPr sz="2400">
                <a:solidFill>
                  <a:srgbClr val="FFFFFF"/>
                </a:solidFill>
                <a:latin typeface="Times New Roman"/>
                <a:ea typeface="Times New Roman"/>
                <a:cs typeface="Times New Roman"/>
                <a:sym typeface="Times New Roman"/>
              </a:defRPr>
            </a:pPr>
            <a:r>
              <a:t>   внутрішні нориці.</a:t>
            </a:r>
          </a:p>
        </p:txBody>
      </p:sp>
    </p:spTree>
  </p:cSld>
  <p:clrMapOvr>
    <a:masterClrMapping/>
  </p:clrMapOvr>
  <p:transition spd="med"/>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 name="Picture 2" descr="Picture 2"/>
          <p:cNvPicPr>
            <a:picLocks noChangeAspect="1"/>
          </p:cNvPicPr>
          <p:nvPr/>
        </p:nvPicPr>
        <p:blipFill>
          <a:blip r:embed="rId2" cstate="print"/>
          <a:stretch>
            <a:fillRect/>
          </a:stretch>
        </p:blipFill>
        <p:spPr>
          <a:xfrm>
            <a:off x="1115616" y="764704"/>
            <a:ext cx="5256585" cy="3806960"/>
          </a:xfrm>
          <a:prstGeom prst="rect">
            <a:avLst/>
          </a:prstGeom>
          <a:ln w="12700">
            <a:miter lim="400000"/>
          </a:ln>
        </p:spPr>
      </p:pic>
      <p:sp>
        <p:nvSpPr>
          <p:cNvPr id="963" name="Прямоугольник 2"/>
          <p:cNvSpPr txBox="1"/>
          <p:nvPr/>
        </p:nvSpPr>
        <p:spPr>
          <a:xfrm>
            <a:off x="297239" y="260647"/>
            <a:ext cx="8223410" cy="5440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3200" b="1">
                <a:solidFill>
                  <a:srgbClr val="FFFFFF"/>
                </a:solidFill>
                <a:latin typeface="Times New Roman"/>
                <a:ea typeface="Times New Roman"/>
                <a:cs typeface="Times New Roman"/>
                <a:sym typeface="Times New Roman"/>
              </a:defRPr>
            </a:lvl1pPr>
          </a:lstStyle>
          <a:p>
            <a:r>
              <a:t>Варіанти трахеобронхостравохідних нориць</a:t>
            </a:r>
          </a:p>
        </p:txBody>
      </p:sp>
      <p:sp>
        <p:nvSpPr>
          <p:cNvPr id="964" name="Прямоугольник 3"/>
          <p:cNvSpPr txBox="1"/>
          <p:nvPr/>
        </p:nvSpPr>
        <p:spPr>
          <a:xfrm>
            <a:off x="369247" y="4653136"/>
            <a:ext cx="6675722" cy="1948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a:solidFill>
                  <a:srgbClr val="FFFFFF"/>
                </a:solidFill>
                <a:latin typeface="Times New Roman"/>
                <a:ea typeface="Times New Roman"/>
                <a:cs typeface="Times New Roman"/>
                <a:sym typeface="Times New Roman"/>
              </a:defRPr>
            </a:pPr>
            <a:r>
              <a:t>а) атрезія стравоходу з нижнім трахеостравохідною норицею;</a:t>
            </a:r>
          </a:p>
          <a:p>
            <a:pPr>
              <a:defRPr>
                <a:solidFill>
                  <a:srgbClr val="FFFFFF"/>
                </a:solidFill>
                <a:latin typeface="Times New Roman"/>
                <a:ea typeface="Times New Roman"/>
                <a:cs typeface="Times New Roman"/>
                <a:sym typeface="Times New Roman"/>
              </a:defRPr>
            </a:pPr>
            <a:r>
              <a:t>б) атрезія стравоходу біфуркаційною норицею;</a:t>
            </a:r>
          </a:p>
          <a:p>
            <a:pPr>
              <a:defRPr>
                <a:solidFill>
                  <a:srgbClr val="FFFFFF"/>
                </a:solidFill>
                <a:latin typeface="Times New Roman"/>
                <a:ea typeface="Times New Roman"/>
                <a:cs typeface="Times New Roman"/>
                <a:sym typeface="Times New Roman"/>
              </a:defRPr>
            </a:pPr>
            <a:r>
              <a:t>в) атрезія стравоходу з верхньою трахеостравохідною норицею;</a:t>
            </a:r>
          </a:p>
          <a:p>
            <a:pPr>
              <a:defRPr>
                <a:solidFill>
                  <a:srgbClr val="FFFFFF"/>
                </a:solidFill>
                <a:latin typeface="Times New Roman"/>
                <a:ea typeface="Times New Roman"/>
                <a:cs typeface="Times New Roman"/>
                <a:sym typeface="Times New Roman"/>
              </a:defRPr>
            </a:pPr>
            <a:r>
              <a:t>г) атрезія стравоходу з двома трахеостравохідними норицями;</a:t>
            </a:r>
          </a:p>
          <a:p>
            <a:pPr>
              <a:defRPr>
                <a:solidFill>
                  <a:srgbClr val="FFFFFF"/>
                </a:solidFill>
                <a:latin typeface="Times New Roman"/>
                <a:ea typeface="Times New Roman"/>
                <a:cs typeface="Times New Roman"/>
                <a:sym typeface="Times New Roman"/>
              </a:defRPr>
            </a:pPr>
            <a:r>
              <a:t>д) атрезія стравоходу з нижнім трахеостравохідною норицею і</a:t>
            </a:r>
          </a:p>
          <a:p>
            <a:pPr>
              <a:defRPr>
                <a:solidFill>
                  <a:srgbClr val="FFFFFF"/>
                </a:solidFill>
                <a:latin typeface="Times New Roman"/>
                <a:ea typeface="Times New Roman"/>
                <a:cs typeface="Times New Roman"/>
                <a:sym typeface="Times New Roman"/>
              </a:defRPr>
            </a:pPr>
            <a:r>
              <a:t>     наявністю загальної м'язової стінки між сегментами стравоходу;</a:t>
            </a:r>
          </a:p>
          <a:p>
            <a:pPr>
              <a:defRPr>
                <a:solidFill>
                  <a:srgbClr val="FFFFFF"/>
                </a:solidFill>
                <a:latin typeface="Times New Roman"/>
                <a:ea typeface="Times New Roman"/>
                <a:cs typeface="Times New Roman"/>
                <a:sym typeface="Times New Roman"/>
              </a:defRPr>
            </a:pPr>
            <a:r>
              <a:t>е) ізольована нориця «H-type»</a:t>
            </a:r>
          </a:p>
        </p:txBody>
      </p:sp>
    </p:spTree>
  </p:cSld>
  <p:clrMapOvr>
    <a:masterClrMapping/>
  </p:clrMapOvr>
  <p:transition spd="med"/>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 name="Прямоугольник 1"/>
          <p:cNvSpPr txBox="1"/>
          <p:nvPr/>
        </p:nvSpPr>
        <p:spPr>
          <a:xfrm>
            <a:off x="297239" y="117692"/>
            <a:ext cx="8549521" cy="6555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100" b="1">
                <a:solidFill>
                  <a:srgbClr val="FFFFFF"/>
                </a:solidFill>
                <a:latin typeface="Times New Roman"/>
                <a:ea typeface="Times New Roman"/>
                <a:cs typeface="Times New Roman"/>
                <a:sym typeface="Times New Roman"/>
              </a:defRPr>
            </a:pPr>
            <a:r>
              <a:rPr dirty="0" err="1"/>
              <a:t>Класифікація</a:t>
            </a:r>
            <a:endParaRPr dirty="0"/>
          </a:p>
          <a:p>
            <a:pPr algn="ctr">
              <a:defRPr sz="2100">
                <a:solidFill>
                  <a:srgbClr val="FFFFFF"/>
                </a:solidFill>
                <a:latin typeface="Times New Roman"/>
                <a:ea typeface="Times New Roman"/>
                <a:cs typeface="Times New Roman"/>
                <a:sym typeface="Times New Roman"/>
              </a:defRPr>
            </a:pPr>
            <a:endParaRPr dirty="0"/>
          </a:p>
          <a:p>
            <a:pPr>
              <a:defRPr sz="2100">
                <a:solidFill>
                  <a:srgbClr val="FFFFFF"/>
                </a:solidFill>
                <a:latin typeface="Times New Roman"/>
                <a:ea typeface="Times New Roman"/>
                <a:cs typeface="Times New Roman"/>
                <a:sym typeface="Times New Roman"/>
              </a:defRPr>
            </a:pPr>
            <a:r>
              <a:rPr lang="uk-UA" dirty="0"/>
              <a:t>За своїм походженням </a:t>
            </a:r>
            <a:r>
              <a:rPr lang="uk-UA" dirty="0" err="1"/>
              <a:t>трахеостравохідні</a:t>
            </a:r>
            <a:r>
              <a:rPr lang="uk-UA" dirty="0"/>
              <a:t> нориці можуть бути:</a:t>
            </a:r>
          </a:p>
          <a:p>
            <a:pPr marL="210552" indent="-210552">
              <a:buSzPct val="100000"/>
              <a:buChar char="•"/>
              <a:defRPr sz="2100">
                <a:solidFill>
                  <a:srgbClr val="FFFFFF"/>
                </a:solidFill>
                <a:latin typeface="Times New Roman"/>
                <a:ea typeface="Times New Roman"/>
                <a:cs typeface="Times New Roman"/>
                <a:sym typeface="Times New Roman"/>
              </a:defRPr>
            </a:pPr>
            <a:r>
              <a:rPr lang="uk-UA" dirty="0"/>
              <a:t> вродженими або</a:t>
            </a:r>
          </a:p>
          <a:p>
            <a:pPr marL="210552" indent="-210552">
              <a:buSzPct val="100000"/>
              <a:buChar char="•"/>
              <a:defRPr sz="2100">
                <a:solidFill>
                  <a:srgbClr val="FFFFFF"/>
                </a:solidFill>
                <a:latin typeface="Times New Roman"/>
                <a:ea typeface="Times New Roman"/>
                <a:cs typeface="Times New Roman"/>
                <a:sym typeface="Times New Roman"/>
              </a:defRPr>
            </a:pPr>
            <a:r>
              <a:rPr lang="uk-UA" dirty="0"/>
              <a:t> придбаними в процесі життя.</a:t>
            </a:r>
          </a:p>
          <a:p>
            <a:pPr>
              <a:defRPr sz="2100">
                <a:solidFill>
                  <a:srgbClr val="FFFFFF"/>
                </a:solidFill>
                <a:latin typeface="Times New Roman"/>
                <a:ea typeface="Times New Roman"/>
                <a:cs typeface="Times New Roman"/>
                <a:sym typeface="Times New Roman"/>
              </a:defRPr>
            </a:pPr>
            <a:r>
              <a:rPr lang="uk-UA" dirty="0"/>
              <a:t>Розрізняють 5 типів вроджених </a:t>
            </a:r>
            <a:r>
              <a:rPr lang="uk-UA" dirty="0" err="1"/>
              <a:t>трахеостравохідних</a:t>
            </a:r>
            <a:r>
              <a:rPr lang="uk-UA" dirty="0"/>
              <a:t> нориць:</a:t>
            </a:r>
          </a:p>
          <a:p>
            <a:pPr>
              <a:defRPr sz="2100">
                <a:solidFill>
                  <a:srgbClr val="FFFFFF"/>
                </a:solidFill>
                <a:latin typeface="Times New Roman"/>
                <a:ea typeface="Times New Roman"/>
                <a:cs typeface="Times New Roman"/>
                <a:sym typeface="Times New Roman"/>
              </a:defRPr>
            </a:pPr>
            <a:r>
              <a:rPr lang="uk-UA" dirty="0"/>
              <a:t>I тип - обидва кінці </a:t>
            </a:r>
            <a:r>
              <a:rPr lang="uk-UA" dirty="0" err="1"/>
              <a:t>атрезованого</a:t>
            </a:r>
            <a:r>
              <a:rPr lang="uk-UA" dirty="0"/>
              <a:t> стравоходу сліпі, проксимальний кінець стравоходу повідомляється з трахеєю у верхній її частині;</a:t>
            </a:r>
          </a:p>
          <a:p>
            <a:pPr>
              <a:defRPr sz="2100">
                <a:solidFill>
                  <a:srgbClr val="FFFFFF"/>
                </a:solidFill>
                <a:latin typeface="Times New Roman"/>
                <a:ea typeface="Times New Roman"/>
                <a:cs typeface="Times New Roman"/>
                <a:sym typeface="Times New Roman"/>
              </a:defRPr>
            </a:pPr>
            <a:r>
              <a:rPr lang="uk-UA" dirty="0"/>
              <a:t>II тип - безперервність стравоходу збережена, однак має місце </a:t>
            </a:r>
            <a:r>
              <a:rPr lang="uk-UA" dirty="0" err="1"/>
              <a:t>норцевого</a:t>
            </a:r>
            <a:r>
              <a:rPr lang="uk-UA" dirty="0"/>
              <a:t> сполучення між задньою </a:t>
            </a:r>
            <a:r>
              <a:rPr lang="uk-UA" dirty="0" err="1"/>
              <a:t>трахеальною</a:t>
            </a:r>
            <a:r>
              <a:rPr lang="uk-UA" dirty="0"/>
              <a:t> стінкою і переднім відділом стравоходу. Становить близько 5% випадків всіх </a:t>
            </a:r>
            <a:r>
              <a:rPr lang="uk-UA" dirty="0" err="1"/>
              <a:t>Трахеопіщеводний</a:t>
            </a:r>
            <a:r>
              <a:rPr lang="uk-UA" dirty="0"/>
              <a:t> свищів;</a:t>
            </a:r>
          </a:p>
          <a:p>
            <a:pPr>
              <a:defRPr sz="2100">
                <a:solidFill>
                  <a:srgbClr val="FFFFFF"/>
                </a:solidFill>
                <a:latin typeface="Times New Roman"/>
                <a:ea typeface="Times New Roman"/>
                <a:cs typeface="Times New Roman"/>
                <a:sym typeface="Times New Roman"/>
              </a:defRPr>
            </a:pPr>
            <a:r>
              <a:rPr lang="uk-UA" dirty="0"/>
              <a:t>IIIA тип - обидва кінці </a:t>
            </a:r>
            <a:r>
              <a:rPr lang="uk-UA" dirty="0" err="1"/>
              <a:t>атрезованого</a:t>
            </a:r>
            <a:r>
              <a:rPr lang="uk-UA" dirty="0"/>
              <a:t> стравоходу сліпі, проксимальний кінець стравоходу повідомляється з трахеєю в нижній її частині;</a:t>
            </a:r>
          </a:p>
          <a:p>
            <a:pPr>
              <a:defRPr sz="2100">
                <a:solidFill>
                  <a:srgbClr val="FFFFFF"/>
                </a:solidFill>
                <a:latin typeface="Times New Roman"/>
                <a:ea typeface="Times New Roman"/>
                <a:cs typeface="Times New Roman"/>
                <a:sym typeface="Times New Roman"/>
              </a:defRPr>
            </a:pPr>
            <a:r>
              <a:rPr lang="uk-UA" dirty="0"/>
              <a:t>IIIB тип - атрезія проксимального відрізка стравоходу; дистальний кінець стравоходу з'єднується з дихальною трубкою в нижній її частині. Становить більшість випадків вроджених </a:t>
            </a:r>
            <a:r>
              <a:rPr lang="uk-UA" dirty="0" err="1"/>
              <a:t>трахеостравохідних</a:t>
            </a:r>
            <a:r>
              <a:rPr lang="uk-UA" dirty="0"/>
              <a:t> нориць;</a:t>
            </a:r>
          </a:p>
          <a:p>
            <a:pPr>
              <a:defRPr sz="2100">
                <a:solidFill>
                  <a:srgbClr val="FFFFFF"/>
                </a:solidFill>
                <a:latin typeface="Times New Roman"/>
                <a:ea typeface="Times New Roman"/>
                <a:cs typeface="Times New Roman"/>
                <a:sym typeface="Times New Roman"/>
              </a:defRPr>
            </a:pPr>
            <a:r>
              <a:rPr lang="uk-UA" dirty="0"/>
              <a:t>IIIC тип - атрезія проксимального відрізка стравоходу; обидва кінці стравоходу (проксимальний і дистальний) з'єднуються з трахеєю на різних рівнях.</a:t>
            </a:r>
          </a:p>
        </p:txBody>
      </p:sp>
    </p:spTree>
  </p:cSld>
  <p:clrMapOvr>
    <a:masterClrMapping/>
  </p:clrMapOvr>
  <p:transition spd="med"/>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 name="Прямоугольник 1"/>
          <p:cNvSpPr txBox="1"/>
          <p:nvPr/>
        </p:nvSpPr>
        <p:spPr>
          <a:xfrm>
            <a:off x="369247" y="260647"/>
            <a:ext cx="8477513" cy="5907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Розміри трахеостравохідної нориці можуть бути від 1 до 3 см.</a:t>
            </a:r>
          </a:p>
          <a:p>
            <a:pPr>
              <a:defRPr sz="2400">
                <a:solidFill>
                  <a:srgbClr val="FFFFFF"/>
                </a:solidFill>
                <a:latin typeface="Times New Roman"/>
                <a:ea typeface="Times New Roman"/>
                <a:cs typeface="Times New Roman"/>
                <a:sym typeface="Times New Roman"/>
              </a:defRPr>
            </a:pPr>
            <a:r>
              <a:t>З урахуванням протяжності норицевого ходу виділяють короткі нориці (1 см), довгі нориці</a:t>
            </a:r>
          </a:p>
          <a:p>
            <a:pPr>
              <a:defRPr sz="2400">
                <a:solidFill>
                  <a:srgbClr val="FFFFFF"/>
                </a:solidFill>
                <a:latin typeface="Times New Roman"/>
                <a:ea typeface="Times New Roman"/>
                <a:cs typeface="Times New Roman"/>
                <a:sym typeface="Times New Roman"/>
              </a:defRPr>
            </a:pPr>
            <a:r>
              <a:t>  По довжині трахеоезофагеального дефекту розрізняють:</a:t>
            </a:r>
          </a:p>
          <a:p>
            <a:pPr marL="240631" indent="-240631">
              <a:buSzPct val="100000"/>
              <a:buChar char="•"/>
              <a:defRPr sz="2400">
                <a:solidFill>
                  <a:srgbClr val="FFFFFF"/>
                </a:solidFill>
                <a:latin typeface="Times New Roman"/>
                <a:ea typeface="Times New Roman"/>
                <a:cs typeface="Times New Roman"/>
                <a:sym typeface="Times New Roman"/>
              </a:defRPr>
            </a:pPr>
            <a:r>
              <a:t>  малі нориці (1-3см) і</a:t>
            </a:r>
          </a:p>
          <a:p>
            <a:pPr marL="240631" indent="-240631">
              <a:buSzPct val="100000"/>
              <a:buChar char="•"/>
              <a:defRPr sz="2400">
                <a:solidFill>
                  <a:srgbClr val="FFFFFF"/>
                </a:solidFill>
                <a:latin typeface="Times New Roman"/>
                <a:ea typeface="Times New Roman"/>
                <a:cs typeface="Times New Roman"/>
                <a:sym typeface="Times New Roman"/>
              </a:defRPr>
            </a:pPr>
            <a:r>
              <a:t>  гігантські (&gt; 3 см);</a:t>
            </a:r>
          </a:p>
          <a:p>
            <a:pPr>
              <a:defRPr sz="2400">
                <a:solidFill>
                  <a:srgbClr val="FFFFFF"/>
                </a:solidFill>
                <a:latin typeface="Times New Roman"/>
                <a:ea typeface="Times New Roman"/>
                <a:cs typeface="Times New Roman"/>
                <a:sym typeface="Times New Roman"/>
              </a:defRPr>
            </a:pPr>
            <a:r>
              <a:t>По ширині повідомлення:</a:t>
            </a:r>
          </a:p>
          <a:p>
            <a:pPr marL="240631" indent="-240631">
              <a:buSzPct val="100000"/>
              <a:buChar char="•"/>
              <a:defRPr sz="2400">
                <a:solidFill>
                  <a:srgbClr val="FFFFFF"/>
                </a:solidFill>
                <a:latin typeface="Times New Roman"/>
                <a:ea typeface="Times New Roman"/>
                <a:cs typeface="Times New Roman"/>
                <a:sym typeface="Times New Roman"/>
              </a:defRPr>
            </a:pPr>
            <a:r>
              <a:t>  вузькі (до 1 см) і</a:t>
            </a:r>
          </a:p>
          <a:p>
            <a:pPr marL="240631" indent="-240631">
              <a:buSzPct val="100000"/>
              <a:buChar char="•"/>
              <a:defRPr sz="2400">
                <a:solidFill>
                  <a:srgbClr val="FFFFFF"/>
                </a:solidFill>
                <a:latin typeface="Times New Roman"/>
                <a:ea typeface="Times New Roman"/>
                <a:cs typeface="Times New Roman"/>
                <a:sym typeface="Times New Roman"/>
              </a:defRPr>
            </a:pPr>
            <a:r>
              <a:t>  широкі (більше 1 см).</a:t>
            </a:r>
          </a:p>
          <a:p>
            <a:pPr>
              <a:defRPr sz="2400">
                <a:solidFill>
                  <a:srgbClr val="FFFFFF"/>
                </a:solidFill>
                <a:latin typeface="Times New Roman"/>
                <a:ea typeface="Times New Roman"/>
                <a:cs typeface="Times New Roman"/>
                <a:sym typeface="Times New Roman"/>
              </a:defRPr>
            </a:pPr>
            <a:r>
              <a:t>За наявності / відсутності клапанного механізму Трахеостравохідні нориці поділяються на:</a:t>
            </a:r>
          </a:p>
          <a:p>
            <a:pPr marL="240631" indent="-240631">
              <a:buSzPct val="100000"/>
              <a:buChar char="•"/>
              <a:defRPr sz="2400">
                <a:solidFill>
                  <a:srgbClr val="FFFFFF"/>
                </a:solidFill>
                <a:latin typeface="Times New Roman"/>
                <a:ea typeface="Times New Roman"/>
                <a:cs typeface="Times New Roman"/>
                <a:sym typeface="Times New Roman"/>
              </a:defRPr>
            </a:pPr>
            <a:r>
              <a:t>  клапанні і</a:t>
            </a:r>
          </a:p>
          <a:p>
            <a:pPr marL="240631" indent="-240631">
              <a:buSzPct val="100000"/>
              <a:buChar char="•"/>
              <a:defRPr sz="2400">
                <a:solidFill>
                  <a:srgbClr val="FFFFFF"/>
                </a:solidFill>
                <a:latin typeface="Times New Roman"/>
                <a:ea typeface="Times New Roman"/>
                <a:cs typeface="Times New Roman"/>
                <a:sym typeface="Times New Roman"/>
              </a:defRPr>
            </a:pPr>
            <a:r>
              <a:t>  безклапанні.</a:t>
            </a:r>
          </a:p>
          <a:p>
            <a:pPr>
              <a:defRPr sz="2400">
                <a:solidFill>
                  <a:srgbClr val="FFFFFF"/>
                </a:solidFill>
                <a:latin typeface="Times New Roman"/>
                <a:ea typeface="Times New Roman"/>
                <a:cs typeface="Times New Roman"/>
                <a:sym typeface="Times New Roman"/>
              </a:defRPr>
            </a:pPr>
            <a:endParaRPr/>
          </a:p>
          <a:p>
            <a:pPr>
              <a:defRPr sz="2400">
                <a:solidFill>
                  <a:srgbClr val="FFFFFF"/>
                </a:solidFill>
                <a:latin typeface="Times New Roman"/>
                <a:ea typeface="Times New Roman"/>
                <a:cs typeface="Times New Roman"/>
                <a:sym typeface="Times New Roman"/>
              </a:defRPr>
            </a:pPr>
            <a:r>
              <a:t>При єдиному дефекті говорять про ізольованій нориці, при поєднанні з іншими патологічними процесами трахеї або стравоходу - про одночасному.</a:t>
            </a:r>
          </a:p>
        </p:txBody>
      </p:sp>
    </p:spTree>
  </p:cSld>
  <p:clrMapOvr>
    <a:masterClrMapping/>
  </p:clrMapOvr>
  <p:transition spd="med"/>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 name="Прямоугольник 1"/>
          <p:cNvSpPr txBox="1"/>
          <p:nvPr/>
        </p:nvSpPr>
        <p:spPr>
          <a:xfrm>
            <a:off x="339861" y="188639"/>
            <a:ext cx="8578907" cy="2478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dirty="0" err="1"/>
              <a:t>Розрізняють</a:t>
            </a:r>
            <a:r>
              <a:rPr dirty="0"/>
              <a:t> 3 </a:t>
            </a:r>
            <a:r>
              <a:rPr dirty="0" err="1"/>
              <a:t>анатомічні</a:t>
            </a:r>
            <a:r>
              <a:rPr dirty="0"/>
              <a:t> </a:t>
            </a:r>
            <a:r>
              <a:rPr dirty="0" err="1"/>
              <a:t>варіанти</a:t>
            </a:r>
            <a:r>
              <a:rPr dirty="0"/>
              <a:t> </a:t>
            </a:r>
            <a:r>
              <a:rPr dirty="0" err="1"/>
              <a:t>трахеостравохідних</a:t>
            </a:r>
            <a:r>
              <a:rPr dirty="0"/>
              <a:t> </a:t>
            </a:r>
            <a:r>
              <a:rPr dirty="0" err="1"/>
              <a:t>нориць</a:t>
            </a:r>
            <a:r>
              <a:rPr dirty="0"/>
              <a:t>:</a:t>
            </a:r>
          </a:p>
          <a:p>
            <a:pPr marL="240631" indent="-240631">
              <a:buSzPct val="100000"/>
              <a:buChar char="•"/>
              <a:defRPr sz="2400">
                <a:solidFill>
                  <a:srgbClr val="FFFFFF"/>
                </a:solidFill>
                <a:latin typeface="Times New Roman"/>
                <a:ea typeface="Times New Roman"/>
                <a:cs typeface="Times New Roman"/>
                <a:sym typeface="Times New Roman"/>
              </a:defRPr>
            </a:pPr>
            <a:r>
              <a:rPr dirty="0" err="1"/>
              <a:t>Короткий</a:t>
            </a:r>
            <a:r>
              <a:rPr dirty="0"/>
              <a:t> і </a:t>
            </a:r>
            <a:r>
              <a:rPr dirty="0" err="1"/>
              <a:t>широкий</a:t>
            </a:r>
            <a:r>
              <a:rPr dirty="0"/>
              <a:t> </a:t>
            </a:r>
            <a:r>
              <a:rPr dirty="0" err="1"/>
              <a:t>варіант</a:t>
            </a:r>
            <a:r>
              <a:rPr dirty="0"/>
              <a:t> </a:t>
            </a:r>
            <a:r>
              <a:rPr dirty="0" err="1"/>
              <a:t>нориці</a:t>
            </a:r>
            <a:r>
              <a:rPr dirty="0"/>
              <a:t>;</a:t>
            </a:r>
          </a:p>
          <a:p>
            <a:pPr marL="240631" indent="-240631">
              <a:buSzPct val="100000"/>
              <a:buChar char="•"/>
              <a:defRPr sz="2400">
                <a:solidFill>
                  <a:srgbClr val="FFFFFF"/>
                </a:solidFill>
                <a:latin typeface="Times New Roman"/>
                <a:ea typeface="Times New Roman"/>
                <a:cs typeface="Times New Roman"/>
                <a:sym typeface="Times New Roman"/>
              </a:defRPr>
            </a:pPr>
            <a:r>
              <a:rPr dirty="0" err="1"/>
              <a:t>Довгий</a:t>
            </a:r>
            <a:r>
              <a:rPr dirty="0"/>
              <a:t> і </a:t>
            </a:r>
            <a:r>
              <a:rPr dirty="0" err="1"/>
              <a:t>вузький</a:t>
            </a:r>
            <a:r>
              <a:rPr dirty="0"/>
              <a:t> </a:t>
            </a:r>
            <a:r>
              <a:rPr dirty="0" err="1"/>
              <a:t>варіант</a:t>
            </a:r>
            <a:r>
              <a:rPr dirty="0"/>
              <a:t> </a:t>
            </a:r>
            <a:r>
              <a:rPr dirty="0" err="1"/>
              <a:t>нориці</a:t>
            </a:r>
            <a:r>
              <a:rPr dirty="0"/>
              <a:t>;</a:t>
            </a:r>
          </a:p>
          <a:p>
            <a:pPr>
              <a:defRPr sz="2400">
                <a:solidFill>
                  <a:srgbClr val="FFFFFF"/>
                </a:solidFill>
                <a:latin typeface="Times New Roman"/>
                <a:ea typeface="Times New Roman"/>
                <a:cs typeface="Times New Roman"/>
                <a:sym typeface="Times New Roman"/>
              </a:defRPr>
            </a:pPr>
            <a:r>
              <a:rPr dirty="0" err="1"/>
              <a:t>З'єднання</a:t>
            </a:r>
            <a:r>
              <a:rPr dirty="0"/>
              <a:t> </a:t>
            </a:r>
            <a:r>
              <a:rPr dirty="0" err="1"/>
              <a:t>трахеї</a:t>
            </a:r>
            <a:r>
              <a:rPr dirty="0"/>
              <a:t> і </a:t>
            </a:r>
            <a:r>
              <a:rPr dirty="0" err="1"/>
              <a:t>стравоходу</a:t>
            </a:r>
            <a:r>
              <a:rPr dirty="0"/>
              <a:t> </a:t>
            </a:r>
            <a:r>
              <a:rPr dirty="0" err="1"/>
              <a:t>на</a:t>
            </a:r>
            <a:r>
              <a:rPr dirty="0"/>
              <a:t> </a:t>
            </a:r>
            <a:r>
              <a:rPr dirty="0" err="1"/>
              <a:t>будь-якій</a:t>
            </a:r>
            <a:r>
              <a:rPr dirty="0"/>
              <a:t> </a:t>
            </a:r>
            <a:r>
              <a:rPr dirty="0" err="1"/>
              <a:t>ділянці</a:t>
            </a:r>
            <a:r>
              <a:rPr dirty="0"/>
              <a:t> </a:t>
            </a:r>
            <a:r>
              <a:rPr dirty="0" err="1"/>
              <a:t>без</a:t>
            </a:r>
            <a:r>
              <a:rPr dirty="0"/>
              <a:t> </a:t>
            </a:r>
            <a:r>
              <a:rPr dirty="0" err="1"/>
              <a:t>поєднання</a:t>
            </a:r>
            <a:r>
              <a:rPr dirty="0"/>
              <a:t> </a:t>
            </a:r>
            <a:r>
              <a:rPr dirty="0" err="1"/>
              <a:t>норицевого</a:t>
            </a:r>
            <a:r>
              <a:rPr dirty="0"/>
              <a:t> </a:t>
            </a:r>
            <a:r>
              <a:rPr dirty="0" err="1"/>
              <a:t>ходу</a:t>
            </a:r>
            <a:r>
              <a:rPr dirty="0"/>
              <a:t>.</a:t>
            </a:r>
          </a:p>
          <a:p>
            <a:pPr>
              <a:defRPr sz="2400">
                <a:solidFill>
                  <a:srgbClr val="FFFFFF"/>
                </a:solidFill>
                <a:latin typeface="Times New Roman"/>
                <a:ea typeface="Times New Roman"/>
                <a:cs typeface="Times New Roman"/>
                <a:sym typeface="Times New Roman"/>
              </a:defRPr>
            </a:pPr>
            <a:r>
              <a:rPr dirty="0" err="1"/>
              <a:t>Іноді</a:t>
            </a:r>
            <a:r>
              <a:rPr dirty="0"/>
              <a:t> </a:t>
            </a:r>
            <a:r>
              <a:rPr dirty="0" err="1"/>
              <a:t>трахея</a:t>
            </a:r>
            <a:r>
              <a:rPr dirty="0"/>
              <a:t> і </a:t>
            </a:r>
            <a:r>
              <a:rPr dirty="0" err="1"/>
              <a:t>стравохід</a:t>
            </a:r>
            <a:r>
              <a:rPr dirty="0"/>
              <a:t> </a:t>
            </a:r>
            <a:r>
              <a:rPr dirty="0" err="1"/>
              <a:t>утворюють</a:t>
            </a:r>
            <a:r>
              <a:rPr dirty="0"/>
              <a:t> </a:t>
            </a:r>
            <a:r>
              <a:rPr dirty="0" err="1"/>
              <a:t>єдину</a:t>
            </a:r>
            <a:r>
              <a:rPr dirty="0"/>
              <a:t> </a:t>
            </a:r>
            <a:r>
              <a:rPr dirty="0" err="1"/>
              <a:t>трубку</a:t>
            </a:r>
            <a:r>
              <a:rPr dirty="0"/>
              <a:t>, </a:t>
            </a:r>
            <a:r>
              <a:rPr dirty="0" err="1"/>
              <a:t>довжиною</a:t>
            </a:r>
            <a:r>
              <a:rPr dirty="0"/>
              <a:t> 4-5см - </a:t>
            </a:r>
            <a:r>
              <a:rPr dirty="0" err="1"/>
              <a:t>не</a:t>
            </a:r>
            <a:r>
              <a:rPr dirty="0"/>
              <a:t> </a:t>
            </a:r>
            <a:r>
              <a:rPr dirty="0" err="1"/>
              <a:t>сумісне</a:t>
            </a:r>
            <a:r>
              <a:rPr dirty="0"/>
              <a:t> з </a:t>
            </a:r>
            <a:r>
              <a:rPr dirty="0" err="1"/>
              <a:t>життям</a:t>
            </a:r>
            <a:r>
              <a:rPr dirty="0"/>
              <a:t>.</a:t>
            </a:r>
          </a:p>
        </p:txBody>
      </p:sp>
    </p:spTree>
  </p:cSld>
  <p:clrMapOvr>
    <a:masterClrMapping/>
  </p:clrMapOvr>
  <p:transition spd="med"/>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 name="Прямоугольник 1"/>
          <p:cNvSpPr txBox="1"/>
          <p:nvPr/>
        </p:nvSpPr>
        <p:spPr>
          <a:xfrm>
            <a:off x="441255" y="474344"/>
            <a:ext cx="8405505"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400">
                <a:solidFill>
                  <a:srgbClr val="FFFFFF"/>
                </a:solidFill>
                <a:latin typeface="Times New Roman"/>
                <a:ea typeface="Times New Roman"/>
                <a:cs typeface="Times New Roman"/>
                <a:sym typeface="Times New Roman"/>
              </a:defRPr>
            </a:lvl1pPr>
          </a:lstStyle>
          <a:p>
            <a:pPr indent="355600"/>
            <a:r>
              <a:rPr lang="uk-UA" dirty="0"/>
              <a:t>Ознаки повних і зовнішніх свищів можуть бути досить виразними, проявляючись норицевим отвором, яке помітно на передній або </a:t>
            </a:r>
            <a:r>
              <a:rPr lang="uk-UA" dirty="0" err="1"/>
              <a:t>передньо-боковій</a:t>
            </a:r>
            <a:r>
              <a:rPr lang="uk-UA" dirty="0"/>
              <a:t> поверхні шиї на рівні або нижче </a:t>
            </a:r>
            <a:r>
              <a:rPr lang="uk-UA" dirty="0" err="1"/>
              <a:t>перстневидного</a:t>
            </a:r>
            <a:r>
              <a:rPr lang="uk-UA" dirty="0"/>
              <a:t> хряща. Тяж від отвору тягнеться назад до трахеї, що відрізняє </a:t>
            </a:r>
            <a:r>
              <a:rPr lang="uk-UA" dirty="0" err="1"/>
              <a:t>трахеальні</a:t>
            </a:r>
            <a:r>
              <a:rPr lang="uk-UA" dirty="0"/>
              <a:t> нориці від так званих вроджених серединних нориць шиї, що є залишками щитоподібного протока, розташованих вище щитоподібного хряща з тяжем, що йде у напрямку до тіла під'язикової кістки. Повний свищ можна відрізнити від неповного зовнішнього за допомогою </a:t>
            </a:r>
            <a:r>
              <a:rPr lang="uk-UA" dirty="0" err="1"/>
              <a:t>фістулографії</a:t>
            </a:r>
            <a:r>
              <a:rPr lang="uk-UA" dirty="0"/>
              <a:t> (рентгенограми в двох проекціях), а при значному діаметрі норицевого ходу - по виділенню бульбашок повітря при напруженні і форсованому видиху.</a:t>
            </a:r>
          </a:p>
        </p:txBody>
      </p:sp>
    </p:spTree>
  </p:cSld>
  <p:clrMapOvr>
    <a:masterClrMapping/>
  </p:clrMapOvr>
  <p:transition spd="med"/>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 name="Прямоугольник 1"/>
          <p:cNvSpPr txBox="1"/>
          <p:nvPr/>
        </p:nvSpPr>
        <p:spPr>
          <a:xfrm>
            <a:off x="441255" y="260647"/>
            <a:ext cx="8333497" cy="4879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У процесі росту і розвитку дитини трахеальні нориці змінюють свою протяжність, звивистість, діаметр, можуть піддаватися інфікування і запальних змін, іноді перетворюючись з неповних в повні нориці. На відміну від придбаних (після трахеостомії, гнійно-запальних процесів і т. П.) Вроджені нориці не мають тенденції до мимовільного закриття.</a:t>
            </a:r>
          </a:p>
          <a:p>
            <a:pPr algn="just">
              <a:defRPr sz="2400">
                <a:solidFill>
                  <a:srgbClr val="FFFFFF"/>
                </a:solidFill>
                <a:latin typeface="Times New Roman"/>
                <a:ea typeface="Times New Roman"/>
                <a:cs typeface="Times New Roman"/>
                <a:sym typeface="Times New Roman"/>
              </a:defRPr>
            </a:pPr>
            <a:r>
              <a:t>У 50-70% випадків атрезії стравоходу поєднуються з:</a:t>
            </a:r>
          </a:p>
          <a:p>
            <a:pPr marL="240631" indent="-240631" algn="just">
              <a:buSzPct val="100000"/>
              <a:buChar char="•"/>
              <a:defRPr sz="2400">
                <a:solidFill>
                  <a:srgbClr val="FFFFFF"/>
                </a:solidFill>
                <a:latin typeface="Times New Roman"/>
                <a:ea typeface="Times New Roman"/>
                <a:cs typeface="Times New Roman"/>
                <a:sym typeface="Times New Roman"/>
              </a:defRPr>
            </a:pPr>
            <a:r>
              <a:t> вродженими вадами серця - 20-37%;</a:t>
            </a:r>
          </a:p>
          <a:p>
            <a:pPr marL="240631" indent="-240631" algn="just">
              <a:buSzPct val="100000"/>
              <a:buChar char="•"/>
              <a:defRPr sz="2400">
                <a:solidFill>
                  <a:srgbClr val="FFFFFF"/>
                </a:solidFill>
                <a:latin typeface="Times New Roman"/>
                <a:ea typeface="Times New Roman"/>
                <a:cs typeface="Times New Roman"/>
                <a:sym typeface="Times New Roman"/>
              </a:defRPr>
            </a:pPr>
            <a:r>
              <a:t> вадами шлунково-кишкового тракту - 20-21%,</a:t>
            </a:r>
          </a:p>
          <a:p>
            <a:pPr marL="240631" indent="-240631" algn="just">
              <a:buSzPct val="100000"/>
              <a:buChar char="•"/>
              <a:defRPr sz="2400">
                <a:solidFill>
                  <a:srgbClr val="FFFFFF"/>
                </a:solidFill>
                <a:latin typeface="Times New Roman"/>
                <a:ea typeface="Times New Roman"/>
                <a:cs typeface="Times New Roman"/>
                <a:sym typeface="Times New Roman"/>
              </a:defRPr>
            </a:pPr>
            <a:r>
              <a:t> дефектами сечостатевої системи - 10%,</a:t>
            </a:r>
          </a:p>
          <a:p>
            <a:pPr marL="240631" indent="-240631" algn="just">
              <a:buSzPct val="100000"/>
              <a:buChar char="•"/>
              <a:defRPr sz="2400">
                <a:solidFill>
                  <a:srgbClr val="FFFFFF"/>
                </a:solidFill>
                <a:latin typeface="Times New Roman"/>
                <a:ea typeface="Times New Roman"/>
                <a:cs typeface="Times New Roman"/>
                <a:sym typeface="Times New Roman"/>
              </a:defRPr>
            </a:pPr>
            <a:r>
              <a:t> дефектами кістково-суглобової системи - 30%,</a:t>
            </a:r>
          </a:p>
          <a:p>
            <a:pPr marL="240631" indent="-240631" algn="just">
              <a:buSzPct val="100000"/>
              <a:buChar char="•"/>
              <a:defRPr sz="2400">
                <a:solidFill>
                  <a:srgbClr val="FFFFFF"/>
                </a:solidFill>
                <a:latin typeface="Times New Roman"/>
                <a:ea typeface="Times New Roman"/>
                <a:cs typeface="Times New Roman"/>
                <a:sym typeface="Times New Roman"/>
              </a:defRPr>
            </a:pPr>
            <a:r>
              <a:t> дефектами щелепно-лицьової частини-4%,</a:t>
            </a:r>
          </a:p>
          <a:p>
            <a:pPr marL="240631" indent="-240631" algn="just">
              <a:buSzPct val="100000"/>
              <a:buChar char="•"/>
              <a:defRPr sz="2400">
                <a:solidFill>
                  <a:srgbClr val="FFFFFF"/>
                </a:solidFill>
                <a:latin typeface="Times New Roman"/>
                <a:ea typeface="Times New Roman"/>
                <a:cs typeface="Times New Roman"/>
                <a:sym typeface="Times New Roman"/>
              </a:defRPr>
            </a:pPr>
            <a:r>
              <a:t> хромосомні аномалії - 5-7% (трисомія 18, 13 і 21)</a:t>
            </a:r>
          </a:p>
        </p:txBody>
      </p:sp>
    </p:spTree>
  </p:cSld>
  <p:clrMapOvr>
    <a:masterClrMapping/>
  </p:clrMapOvr>
  <p:transition spd="med"/>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 name="Прямоугольник 1"/>
          <p:cNvSpPr txBox="1"/>
          <p:nvPr/>
        </p:nvSpPr>
        <p:spPr>
          <a:xfrm>
            <a:off x="369247" y="404663"/>
            <a:ext cx="8405505" cy="3046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Аномалії розвитку при атрезії стравоходу позначають як «VATER» від перших букв наступних вад розвитку (латинських):</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вади розвитку хребта - V;</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вади заднього проходу - A;</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a:t>
            </a:r>
            <a:r>
              <a:rPr lang="uk-UA" dirty="0" err="1"/>
              <a:t>трахеостравохідна</a:t>
            </a:r>
            <a:r>
              <a:rPr lang="uk-UA" dirty="0"/>
              <a:t> нориця - T;</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атрезія стравоходу - E;</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дефекти променевої кістки - R.</a:t>
            </a:r>
          </a:p>
        </p:txBody>
      </p:sp>
    </p:spTree>
  </p:cSld>
  <p:clrMapOvr>
    <a:masterClrMapping/>
  </p:clrMapOvr>
  <p:transition spd="med"/>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 name="Прямоугольник 1"/>
          <p:cNvSpPr txBox="1"/>
          <p:nvPr/>
        </p:nvSpPr>
        <p:spPr>
          <a:xfrm>
            <a:off x="297239" y="188640"/>
            <a:ext cx="8549521" cy="35074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Клінічний перебіг трахеостравохідних нориць може бути:</a:t>
            </a:r>
          </a:p>
          <a:p>
            <a:pPr marL="240631" indent="-240631">
              <a:buSzPct val="100000"/>
              <a:buChar char="•"/>
              <a:defRPr sz="2400">
                <a:solidFill>
                  <a:srgbClr val="FFFFFF"/>
                </a:solidFill>
                <a:latin typeface="Times New Roman"/>
                <a:ea typeface="Times New Roman"/>
                <a:cs typeface="Times New Roman"/>
                <a:sym typeface="Times New Roman"/>
              </a:defRPr>
            </a:pPr>
            <a:r>
              <a:t>неускладненим</a:t>
            </a:r>
          </a:p>
          <a:p>
            <a:pPr marL="240631" indent="-240631">
              <a:buSzPct val="100000"/>
              <a:buChar char="•"/>
              <a:defRPr sz="2400">
                <a:solidFill>
                  <a:srgbClr val="FFFFFF"/>
                </a:solidFill>
                <a:latin typeface="Times New Roman"/>
                <a:ea typeface="Times New Roman"/>
                <a:cs typeface="Times New Roman"/>
                <a:sym typeface="Times New Roman"/>
              </a:defRPr>
            </a:pPr>
            <a:r>
              <a:t>ускладненими різними станами</a:t>
            </a:r>
          </a:p>
          <a:p>
            <a:pPr marL="240631" indent="-240631">
              <a:buSzPct val="100000"/>
              <a:buChar char="•"/>
              <a:defRPr sz="2400">
                <a:solidFill>
                  <a:srgbClr val="FFFFFF"/>
                </a:solidFill>
                <a:latin typeface="Times New Roman"/>
                <a:ea typeface="Times New Roman"/>
                <a:cs typeface="Times New Roman"/>
                <a:sym typeface="Times New Roman"/>
              </a:defRPr>
            </a:pPr>
            <a:r>
              <a:t>аспіраційною пневмонією,</a:t>
            </a:r>
          </a:p>
          <a:p>
            <a:pPr marL="240631" indent="-240631">
              <a:buSzPct val="100000"/>
              <a:buChar char="•"/>
              <a:defRPr sz="2400">
                <a:solidFill>
                  <a:srgbClr val="FFFFFF"/>
                </a:solidFill>
                <a:latin typeface="Times New Roman"/>
                <a:ea typeface="Times New Roman"/>
                <a:cs typeface="Times New Roman"/>
                <a:sym typeface="Times New Roman"/>
              </a:defRPr>
            </a:pPr>
            <a:r>
              <a:t>кахексією,</a:t>
            </a:r>
          </a:p>
          <a:p>
            <a:pPr marL="240631" indent="-240631">
              <a:buSzPct val="100000"/>
              <a:buChar char="•"/>
              <a:defRPr sz="2400">
                <a:solidFill>
                  <a:srgbClr val="FFFFFF"/>
                </a:solidFill>
                <a:latin typeface="Times New Roman"/>
                <a:ea typeface="Times New Roman"/>
                <a:cs typeface="Times New Roman"/>
                <a:sym typeface="Times New Roman"/>
              </a:defRPr>
            </a:pPr>
            <a:r>
              <a:t>бактеріальної деструкцією легень,</a:t>
            </a:r>
          </a:p>
          <a:p>
            <a:pPr marL="240631" indent="-240631">
              <a:buSzPct val="100000"/>
              <a:buChar char="•"/>
              <a:defRPr sz="2400">
                <a:solidFill>
                  <a:srgbClr val="FFFFFF"/>
                </a:solidFill>
                <a:latin typeface="Times New Roman"/>
                <a:ea typeface="Times New Roman"/>
                <a:cs typeface="Times New Roman"/>
                <a:sym typeface="Times New Roman"/>
              </a:defRPr>
            </a:pPr>
            <a:r>
              <a:t>пневмогенним сепсисом і т.д.</a:t>
            </a:r>
          </a:p>
          <a:p>
            <a:pPr>
              <a:defRPr sz="2400">
                <a:solidFill>
                  <a:srgbClr val="FFFFFF"/>
                </a:solidFill>
                <a:latin typeface="Times New Roman"/>
                <a:ea typeface="Times New Roman"/>
                <a:cs typeface="Times New Roman"/>
                <a:sym typeface="Times New Roman"/>
              </a:defRPr>
            </a:pPr>
            <a:r>
              <a:t>При вузьких норицях спостерігається незначне і поступальний закидання їжі в бронхіальне дерево, що не дає виражених клінічних проявів</a:t>
            </a:r>
          </a:p>
        </p:txBody>
      </p:sp>
    </p:spTree>
  </p:cSld>
  <p:clrMapOvr>
    <a:masterClrMapping/>
  </p:clrMapOvr>
  <p:transition spd="med"/>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 name="Прямоугольник 1"/>
          <p:cNvSpPr txBox="1"/>
          <p:nvPr/>
        </p:nvSpPr>
        <p:spPr>
          <a:xfrm>
            <a:off x="441255" y="332655"/>
            <a:ext cx="8333497" cy="3850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t>Клініка трахеостравохідних нориць:</a:t>
            </a:r>
          </a:p>
          <a:p>
            <a:pPr>
              <a:defRPr sz="2400">
                <a:solidFill>
                  <a:srgbClr val="FFFFFF"/>
                </a:solidFill>
                <a:latin typeface="Times New Roman"/>
                <a:ea typeface="Times New Roman"/>
                <a:cs typeface="Times New Roman"/>
                <a:sym typeface="Times New Roman"/>
              </a:defRPr>
            </a:pPr>
            <a:r>
              <a:t>Тріада клінічних симптомів:</a:t>
            </a:r>
          </a:p>
          <a:p>
            <a:pPr marL="240631" indent="-240631">
              <a:buSzPct val="100000"/>
              <a:buChar char="•"/>
              <a:defRPr sz="2400">
                <a:solidFill>
                  <a:srgbClr val="FFFFFF"/>
                </a:solidFill>
                <a:latin typeface="Times New Roman"/>
                <a:ea typeface="Times New Roman"/>
                <a:cs typeface="Times New Roman"/>
                <a:sym typeface="Times New Roman"/>
              </a:defRPr>
            </a:pPr>
            <a:r>
              <a:t>  Кашель під час їжі;</a:t>
            </a:r>
          </a:p>
          <a:p>
            <a:pPr marL="240631" indent="-240631">
              <a:buSzPct val="100000"/>
              <a:buChar char="•"/>
              <a:defRPr sz="2400">
                <a:solidFill>
                  <a:srgbClr val="FFFFFF"/>
                </a:solidFill>
                <a:latin typeface="Times New Roman"/>
                <a:ea typeface="Times New Roman"/>
                <a:cs typeface="Times New Roman"/>
                <a:sym typeface="Times New Roman"/>
              </a:defRPr>
            </a:pPr>
            <a:r>
              <a:t>  Ознаки аспіраційної пневмонії;</a:t>
            </a:r>
          </a:p>
          <a:p>
            <a:pPr marL="240631" indent="-240631">
              <a:buSzPct val="100000"/>
              <a:buChar char="•"/>
              <a:defRPr sz="2400">
                <a:solidFill>
                  <a:srgbClr val="FFFFFF"/>
                </a:solidFill>
                <a:latin typeface="Times New Roman"/>
                <a:ea typeface="Times New Roman"/>
                <a:cs typeface="Times New Roman"/>
                <a:sym typeface="Times New Roman"/>
              </a:defRPr>
            </a:pPr>
            <a:r>
              <a:t>  здуття живота</a:t>
            </a:r>
          </a:p>
          <a:p>
            <a:pPr>
              <a:defRPr sz="2400">
                <a:solidFill>
                  <a:srgbClr val="FFFFFF"/>
                </a:solidFill>
                <a:latin typeface="Times New Roman"/>
                <a:ea typeface="Times New Roman"/>
                <a:cs typeface="Times New Roman"/>
                <a:sym typeface="Times New Roman"/>
              </a:defRPr>
            </a:pPr>
            <a:r>
              <a:t>Кожен ковток молока або води супроводжується нападом кашлю, виділенням пінистого слизу з носа і рота дитини. Дихання утруднюється, розвивається різкий ціаноз і аритмія, в легенях вислуховуються рясні крупнопузирчатие хрипи. Рано приєднується аспіраційна пневмонія і ателектази легенів. Стан дитини прогресивно погіршується.</a:t>
            </a:r>
          </a:p>
        </p:txBody>
      </p:sp>
    </p:spTree>
  </p:cSld>
  <p:clrMapOvr>
    <a:masterClrMapping/>
  </p:clrMapOvr>
  <p:transition spd="med"/>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 name="Прямоугольник 1"/>
          <p:cNvSpPr txBox="1"/>
          <p:nvPr/>
        </p:nvSpPr>
        <p:spPr>
          <a:xfrm>
            <a:off x="513263" y="332656"/>
            <a:ext cx="8261489" cy="421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400">
                <a:solidFill>
                  <a:srgbClr val="FFFFFF"/>
                </a:solidFill>
                <a:latin typeface="Times New Roman"/>
                <a:ea typeface="Times New Roman"/>
                <a:cs typeface="Times New Roman"/>
                <a:sym typeface="Times New Roman"/>
              </a:defRPr>
            </a:lvl1pPr>
          </a:lstStyle>
          <a:p>
            <a:r>
              <a:t>.</a:t>
            </a:r>
          </a:p>
        </p:txBody>
      </p:sp>
      <p:sp>
        <p:nvSpPr>
          <p:cNvPr id="983" name="Прямоугольник 2"/>
          <p:cNvSpPr txBox="1"/>
          <p:nvPr/>
        </p:nvSpPr>
        <p:spPr>
          <a:xfrm>
            <a:off x="297239" y="332655"/>
            <a:ext cx="8549521" cy="4879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b="1"/>
              <a:t>Діагностика </a:t>
            </a:r>
            <a:r>
              <a:t>:</a:t>
            </a:r>
          </a:p>
          <a:p>
            <a:pPr marL="240631" indent="-240631">
              <a:buSzPct val="100000"/>
              <a:buChar char="•"/>
              <a:defRPr sz="2400">
                <a:solidFill>
                  <a:srgbClr val="FFFFFF"/>
                </a:solidFill>
                <a:latin typeface="Times New Roman"/>
                <a:ea typeface="Times New Roman"/>
                <a:cs typeface="Times New Roman"/>
                <a:sym typeface="Times New Roman"/>
              </a:defRPr>
            </a:pPr>
            <a:r>
              <a:t>  Рентгенографія ОГК;</a:t>
            </a:r>
          </a:p>
          <a:p>
            <a:pPr marL="240631" indent="-240631">
              <a:buSzPct val="100000"/>
              <a:buChar char="•"/>
              <a:defRPr sz="2400">
                <a:solidFill>
                  <a:srgbClr val="FFFFFF"/>
                </a:solidFill>
                <a:latin typeface="Times New Roman"/>
                <a:ea typeface="Times New Roman"/>
                <a:cs typeface="Times New Roman"/>
                <a:sym typeface="Times New Roman"/>
              </a:defRPr>
            </a:pPr>
            <a:r>
              <a:t>  Рентгенографія стравоходу з водорозчинним контрастним речовиною;</a:t>
            </a:r>
          </a:p>
          <a:p>
            <a:pPr marL="240631" indent="-240631">
              <a:buSzPct val="100000"/>
              <a:buChar char="•"/>
              <a:defRPr sz="2400">
                <a:solidFill>
                  <a:srgbClr val="FFFFFF"/>
                </a:solidFill>
                <a:latin typeface="Times New Roman"/>
                <a:ea typeface="Times New Roman"/>
                <a:cs typeface="Times New Roman"/>
                <a:sym typeface="Times New Roman"/>
              </a:defRPr>
            </a:pPr>
            <a:r>
              <a:t>  КТ ОГК</a:t>
            </a:r>
          </a:p>
          <a:p>
            <a:pPr marL="240631" indent="-240631">
              <a:buSzPct val="100000"/>
              <a:buChar char="•"/>
              <a:defRPr sz="2400">
                <a:solidFill>
                  <a:srgbClr val="FFFFFF"/>
                </a:solidFill>
                <a:latin typeface="Times New Roman"/>
                <a:ea typeface="Times New Roman"/>
                <a:cs typeface="Times New Roman"/>
                <a:sym typeface="Times New Roman"/>
              </a:defRPr>
            </a:pPr>
            <a:r>
              <a:t>  фістулографія</a:t>
            </a:r>
          </a:p>
          <a:p>
            <a:pPr>
              <a:defRPr sz="2400">
                <a:solidFill>
                  <a:srgbClr val="FFFFFF"/>
                </a:solidFill>
                <a:latin typeface="Times New Roman"/>
                <a:ea typeface="Times New Roman"/>
                <a:cs typeface="Times New Roman"/>
                <a:sym typeface="Times New Roman"/>
              </a:defRPr>
            </a:pPr>
            <a:endParaRPr/>
          </a:p>
          <a:p>
            <a:pPr>
              <a:defRPr sz="2400">
                <a:solidFill>
                  <a:srgbClr val="FFFFFF"/>
                </a:solidFill>
                <a:latin typeface="Times New Roman"/>
                <a:ea typeface="Times New Roman"/>
                <a:cs typeface="Times New Roman"/>
                <a:sym typeface="Times New Roman"/>
              </a:defRPr>
            </a:pPr>
            <a:r>
              <a:t>Рентген-ознаки аспіраційної пневмонії у верхній частці, частіше правої легені.</a:t>
            </a:r>
          </a:p>
          <a:p>
            <a:pPr>
              <a:defRPr sz="2400">
                <a:solidFill>
                  <a:srgbClr val="FFFFFF"/>
                </a:solidFill>
                <a:latin typeface="Times New Roman"/>
                <a:ea typeface="Times New Roman"/>
                <a:cs typeface="Times New Roman"/>
                <a:sym typeface="Times New Roman"/>
              </a:defRPr>
            </a:pPr>
            <a:r>
              <a:t>Рентгенографія стравоходу з водорозчинним контрастним речовиною через введений зонд (методика S. Sauvergrain, 1969).</a:t>
            </a:r>
          </a:p>
          <a:p>
            <a:pPr>
              <a:defRPr sz="2400">
                <a:solidFill>
                  <a:srgbClr val="FFFFFF"/>
                </a:solidFill>
                <a:latin typeface="Times New Roman"/>
                <a:ea typeface="Times New Roman"/>
                <a:cs typeface="Times New Roman"/>
                <a:sym typeface="Times New Roman"/>
              </a:defRPr>
            </a:pPr>
            <a:r>
              <a:t>Дитину досліджують в горизонтальному положенні на животі, звертаємо увагу на розміри стравоходу в проксимальному відділі, відсутність газу в шлунку і кишечнику.</a:t>
            </a:r>
          </a:p>
        </p:txBody>
      </p:sp>
    </p:spTree>
  </p:cSld>
  <p:clrMapOvr>
    <a:masterClrMapping/>
  </p:clrMapOvr>
  <p:transition spd="med"/>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 name="Прямоугольник 1"/>
          <p:cNvSpPr txBox="1"/>
          <p:nvPr/>
        </p:nvSpPr>
        <p:spPr>
          <a:xfrm>
            <a:off x="441255" y="117693"/>
            <a:ext cx="8189481" cy="35074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Неповні внутрішні нориці можна діагностувати пальпаторно у вигляді тяжа в м'яких тканинах шиї, розташованого попереду трахеї з втягнення шкіри над сліпим кінцем свища, розташованого в підшкірній основі.</a:t>
            </a:r>
          </a:p>
          <a:p>
            <a:pPr algn="just">
              <a:defRPr sz="2400">
                <a:solidFill>
                  <a:srgbClr val="FFFFFF"/>
                </a:solidFill>
                <a:latin typeface="Times New Roman"/>
                <a:ea typeface="Times New Roman"/>
                <a:cs typeface="Times New Roman"/>
                <a:sym typeface="Times New Roman"/>
              </a:defRPr>
            </a:pPr>
            <a:endParaRPr/>
          </a:p>
          <a:p>
            <a:pPr algn="just">
              <a:defRPr sz="2400">
                <a:solidFill>
                  <a:srgbClr val="FFFFFF"/>
                </a:solidFill>
                <a:latin typeface="Times New Roman"/>
                <a:ea typeface="Times New Roman"/>
                <a:cs typeface="Times New Roman"/>
                <a:sym typeface="Times New Roman"/>
              </a:defRPr>
            </a:pPr>
            <a:r>
              <a:rPr b="1"/>
              <a:t>Лікування</a:t>
            </a:r>
            <a:r>
              <a:t>. Хірургічне. Проводять радикальне висічення всього норицевого ходу. Внутрішні вроджені нориці трахеї спеціального лікування не вимагають. </a:t>
            </a:r>
          </a:p>
          <a:p>
            <a:pPr algn="just">
              <a:defRPr sz="2400">
                <a:solidFill>
                  <a:srgbClr val="FFFFFF"/>
                </a:solidFill>
                <a:latin typeface="Times New Roman"/>
                <a:ea typeface="Times New Roman"/>
                <a:cs typeface="Times New Roman"/>
                <a:sym typeface="Times New Roman"/>
              </a:defRPr>
            </a:pPr>
            <a:r>
              <a:rPr b="1"/>
              <a:t>Прогноз</a:t>
            </a:r>
            <a:r>
              <a:t>. Сприятливий. Трахеостравохідні нориці відносяться до пороків розвитку стравоходу.</a:t>
            </a:r>
          </a:p>
        </p:txBody>
      </p:sp>
    </p:spTree>
  </p:cSld>
  <p:clrMapOvr>
    <a:masterClrMapping/>
  </p:clrMapOvr>
  <p:transition spd="med"/>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7" name="Picture 2" descr="Picture 2"/>
          <p:cNvPicPr>
            <a:picLocks noChangeAspect="1"/>
          </p:cNvPicPr>
          <p:nvPr/>
        </p:nvPicPr>
        <p:blipFill>
          <a:blip r:embed="rId2" cstate="print"/>
          <a:stretch>
            <a:fillRect/>
          </a:stretch>
        </p:blipFill>
        <p:spPr>
          <a:xfrm>
            <a:off x="611560" y="188639"/>
            <a:ext cx="5688937" cy="3960442"/>
          </a:xfrm>
          <a:prstGeom prst="rect">
            <a:avLst/>
          </a:prstGeom>
          <a:ln w="12700">
            <a:miter lim="400000"/>
          </a:ln>
        </p:spPr>
      </p:pic>
      <p:graphicFrame>
        <p:nvGraphicFramePr>
          <p:cNvPr id="988" name="Таблица 2"/>
          <p:cNvGraphicFramePr/>
          <p:nvPr/>
        </p:nvGraphicFramePr>
        <p:xfrm>
          <a:off x="1524000" y="2309811"/>
          <a:ext cx="6096000" cy="2238375"/>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2238375">
                <a:tc>
                  <a:txBody>
                    <a:bodyPr/>
                    <a:lstStyle/>
                    <a:p>
                      <a:pPr algn="just">
                        <a:lnSpc>
                          <a:spcPts val="1200"/>
                        </a:lnSpc>
                        <a:defRPr sz="1000">
                          <a:solidFill>
                            <a:srgbClr val="FFFFFF"/>
                          </a:solidFill>
                          <a:latin typeface="Times New Roman"/>
                          <a:ea typeface="Times New Roman"/>
                          <a:cs typeface="Times New Roman"/>
                          <a:sym typeface="Times New Roman"/>
                        </a:defRPr>
                      </a:pPr>
                      <a:endParaRP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989"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990" name="Прямоугольник 4"/>
          <p:cNvSpPr txBox="1"/>
          <p:nvPr/>
        </p:nvSpPr>
        <p:spPr>
          <a:xfrm>
            <a:off x="369247" y="4221088"/>
            <a:ext cx="8405505" cy="23083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latin typeface="Times New Roman"/>
                <a:ea typeface="Times New Roman"/>
                <a:cs typeface="Times New Roman"/>
                <a:sym typeface="Times New Roman"/>
              </a:defRPr>
            </a:pPr>
            <a:r>
              <a:rPr lang="uk-UA" dirty="0"/>
              <a:t>Атрезія стравоходу з верхньої (контрастування трахеї та бронхів) і нижньої (наявність газу шлунку і та кишечнику) </a:t>
            </a:r>
            <a:r>
              <a:rPr lang="uk-UA" dirty="0" err="1"/>
              <a:t>трахеостравохідної</a:t>
            </a:r>
            <a:r>
              <a:rPr lang="uk-UA" dirty="0"/>
              <a:t> нориці, ускладнені </a:t>
            </a:r>
            <a:r>
              <a:rPr lang="uk-UA" dirty="0" err="1"/>
              <a:t>аспіраційною</a:t>
            </a:r>
            <a:r>
              <a:rPr lang="uk-UA" dirty="0"/>
              <a:t> пневмонією верхньої частки правої легені (рентгенограми ОГК та ОЧП в прямий (а) та бічній (б) проекціях після контрастування стравоходу водорозчинним препаратом).</a:t>
            </a:r>
          </a:p>
          <a:p>
            <a:pPr algn="just">
              <a:defRPr>
                <a:solidFill>
                  <a:srgbClr val="FFFFFF"/>
                </a:solidFill>
                <a:latin typeface="Times New Roman"/>
                <a:ea typeface="Times New Roman"/>
                <a:cs typeface="Times New Roman"/>
                <a:sym typeface="Times New Roman"/>
              </a:defRPr>
            </a:pPr>
            <a:endParaRPr dirty="0"/>
          </a:p>
          <a:p>
            <a:pPr algn="just">
              <a:defRPr>
                <a:solidFill>
                  <a:srgbClr val="FFFFFF"/>
                </a:solidFill>
                <a:latin typeface="Times New Roman"/>
                <a:ea typeface="Times New Roman"/>
                <a:cs typeface="Times New Roman"/>
                <a:sym typeface="Times New Roman"/>
              </a:defRPr>
            </a:pPr>
            <a:endParaRPr dirty="0"/>
          </a:p>
          <a:p>
            <a:pPr algn="just">
              <a:defRPr>
                <a:solidFill>
                  <a:srgbClr val="FFFFFF"/>
                </a:solidFill>
                <a:latin typeface="Times New Roman"/>
                <a:ea typeface="Times New Roman"/>
                <a:cs typeface="Times New Roman"/>
                <a:sym typeface="Times New Roman"/>
              </a:defRPr>
            </a:pPr>
            <a:r>
              <a:rPr dirty="0"/>
              <a:t>В.В. </a:t>
            </a:r>
            <a:r>
              <a:rPr dirty="0" err="1"/>
              <a:t>Шаповалова</a:t>
            </a:r>
            <a:r>
              <a:rPr dirty="0"/>
              <a:t> и соавт., </a:t>
            </a:r>
            <a:r>
              <a:rPr dirty="0" err="1"/>
              <a:t>Харьков</a:t>
            </a:r>
            <a:r>
              <a:rPr dirty="0"/>
              <a:t>, 2016г.</a:t>
            </a:r>
          </a:p>
        </p:txBody>
      </p:sp>
    </p:spTree>
  </p:cSld>
  <p:clrMapOvr>
    <a:masterClrMapping/>
  </p:clrMapOvr>
  <p:transition spd="med"/>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2" name="Picture 2" descr="Picture 2"/>
          <p:cNvPicPr>
            <a:picLocks noChangeAspect="1"/>
          </p:cNvPicPr>
          <p:nvPr/>
        </p:nvPicPr>
        <p:blipFill>
          <a:blip r:embed="rId2" cstate="print"/>
          <a:stretch>
            <a:fillRect/>
          </a:stretch>
        </p:blipFill>
        <p:spPr>
          <a:xfrm>
            <a:off x="611560" y="908720"/>
            <a:ext cx="7848873" cy="3041439"/>
          </a:xfrm>
          <a:prstGeom prst="rect">
            <a:avLst/>
          </a:prstGeom>
          <a:ln w="12700">
            <a:miter lim="400000"/>
          </a:ln>
        </p:spPr>
      </p:pic>
      <p:graphicFrame>
        <p:nvGraphicFramePr>
          <p:cNvPr id="993" name="Таблица 2"/>
          <p:cNvGraphicFramePr/>
          <p:nvPr/>
        </p:nvGraphicFramePr>
        <p:xfrm>
          <a:off x="611560" y="4149080"/>
          <a:ext cx="7920880" cy="1476375"/>
        </p:xfrm>
        <a:graphic>
          <a:graphicData uri="http://schemas.openxmlformats.org/drawingml/2006/table">
            <a:tbl>
              <a:tblPr>
                <a:tableStyleId>{4C3C2611-4C71-4FC5-86AE-919BDF0F9419}</a:tableStyleId>
              </a:tblPr>
              <a:tblGrid>
                <a:gridCol w="7920880">
                  <a:extLst>
                    <a:ext uri="{9D8B030D-6E8A-4147-A177-3AD203B41FA5}">
                      <a16:colId xmlns:a16="http://schemas.microsoft.com/office/drawing/2014/main" val="20000"/>
                    </a:ext>
                  </a:extLst>
                </a:gridCol>
              </a:tblGrid>
              <a:tr h="1476375">
                <a:tc>
                  <a:txBody>
                    <a:bodyPr/>
                    <a:lstStyle/>
                    <a:p>
                      <a:pPr algn="just">
                        <a:defRPr sz="1800"/>
                      </a:pPr>
                      <a:r>
                        <a:rPr i="1">
                          <a:solidFill>
                            <a:srgbClr val="FFFFFF"/>
                          </a:solidFill>
                          <a:latin typeface="Times New Roman"/>
                          <a:ea typeface="Times New Roman"/>
                          <a:cs typeface="Times New Roman"/>
                          <a:sym typeface="Times New Roman"/>
                        </a:rPr>
                        <a:t>а - довга і вузька нориця;
б - коротка і широка нориця;
в - нориця «Н-type» - контрастування стравоходу за методикою Sauvergrain (Referens: Ryan S., Radiology Department, Children's University Hospital).</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994"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995" name="Прямоугольник 5"/>
          <p:cNvSpPr txBox="1"/>
          <p:nvPr/>
        </p:nvSpPr>
        <p:spPr>
          <a:xfrm>
            <a:off x="1233344" y="188639"/>
            <a:ext cx="5109379"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Ізольовані трахеостравохідні нориці</a:t>
            </a:r>
          </a:p>
        </p:txBody>
      </p:sp>
    </p:spTree>
  </p:cSld>
  <p:clrMapOvr>
    <a:masterClrMapping/>
  </p:clrMapOvr>
  <p:transition spd="med"/>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7" name="Рисунок 1" descr="Рисунок 1"/>
          <p:cNvPicPr>
            <a:picLocks noChangeAspect="1"/>
          </p:cNvPicPr>
          <p:nvPr/>
        </p:nvPicPr>
        <p:blipFill>
          <a:blip r:embed="rId2" cstate="print"/>
          <a:stretch>
            <a:fillRect/>
          </a:stretch>
        </p:blipFill>
        <p:spPr>
          <a:xfrm>
            <a:off x="395536" y="1124744"/>
            <a:ext cx="2880320" cy="1584177"/>
          </a:xfrm>
          <a:prstGeom prst="rect">
            <a:avLst/>
          </a:prstGeom>
          <a:ln w="12700">
            <a:miter lim="400000"/>
          </a:ln>
        </p:spPr>
      </p:pic>
      <p:pic>
        <p:nvPicPr>
          <p:cNvPr id="998" name="Рисунок 2" descr="Рисунок 2"/>
          <p:cNvPicPr>
            <a:picLocks noChangeAspect="1"/>
          </p:cNvPicPr>
          <p:nvPr/>
        </p:nvPicPr>
        <p:blipFill>
          <a:blip r:embed="rId3" cstate="print"/>
          <a:stretch>
            <a:fillRect/>
          </a:stretch>
        </p:blipFill>
        <p:spPr>
          <a:xfrm>
            <a:off x="3203848" y="1124744"/>
            <a:ext cx="2736304" cy="1584177"/>
          </a:xfrm>
          <a:prstGeom prst="rect">
            <a:avLst/>
          </a:prstGeom>
          <a:ln w="12700">
            <a:miter lim="400000"/>
          </a:ln>
        </p:spPr>
      </p:pic>
      <p:pic>
        <p:nvPicPr>
          <p:cNvPr id="999" name="Рисунок 3" descr="Рисунок 3"/>
          <p:cNvPicPr>
            <a:picLocks noChangeAspect="1"/>
          </p:cNvPicPr>
          <p:nvPr/>
        </p:nvPicPr>
        <p:blipFill>
          <a:blip r:embed="rId4" cstate="print"/>
          <a:stretch>
            <a:fillRect/>
          </a:stretch>
        </p:blipFill>
        <p:spPr>
          <a:xfrm>
            <a:off x="323527" y="2708919"/>
            <a:ext cx="3529652" cy="1751216"/>
          </a:xfrm>
          <a:prstGeom prst="rect">
            <a:avLst/>
          </a:prstGeom>
          <a:ln w="12700">
            <a:miter lim="400000"/>
          </a:ln>
        </p:spPr>
      </p:pic>
      <p:sp>
        <p:nvSpPr>
          <p:cNvPr id="1000" name="Rectangle 1"/>
          <p:cNvSpPr txBox="1"/>
          <p:nvPr/>
        </p:nvSpPr>
        <p:spPr>
          <a:xfrm>
            <a:off x="513264" y="221992"/>
            <a:ext cx="5343188" cy="76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p>
            <a:pPr>
              <a:defRPr sz="2400" b="1">
                <a:solidFill>
                  <a:srgbClr val="FFFFFF"/>
                </a:solidFill>
                <a:latin typeface="Times New Roman"/>
                <a:ea typeface="Times New Roman"/>
                <a:cs typeface="Times New Roman"/>
                <a:sym typeface="Times New Roman"/>
              </a:defRPr>
            </a:pPr>
            <a:r>
              <a:t>Трахеостравохідна  нориця. </a:t>
            </a:r>
          </a:p>
          <a:p>
            <a:pPr>
              <a:defRPr sz="2400" b="1">
                <a:solidFill>
                  <a:srgbClr val="FFFFFF"/>
                </a:solidFill>
                <a:latin typeface="Times New Roman"/>
                <a:ea typeface="Times New Roman"/>
                <a:cs typeface="Times New Roman"/>
                <a:sym typeface="Times New Roman"/>
              </a:defRPr>
            </a:pPr>
            <a:r>
              <a:t>Правостороння вогнищева пневмонія</a:t>
            </a:r>
          </a:p>
        </p:txBody>
      </p:sp>
      <p:sp>
        <p:nvSpPr>
          <p:cNvPr id="1001" name="Rectangle 2"/>
          <p:cNvSpPr txBox="1"/>
          <p:nvPr/>
        </p:nvSpPr>
        <p:spPr>
          <a:xfrm>
            <a:off x="513263" y="5160902"/>
            <a:ext cx="7704980" cy="881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p>
            <a:pPr>
              <a:defRPr>
                <a:solidFill>
                  <a:srgbClr val="FFFFFF"/>
                </a:solidFill>
                <a:latin typeface="Times New Roman"/>
                <a:ea typeface="Times New Roman"/>
                <a:cs typeface="Times New Roman"/>
                <a:sym typeface="Times New Roman"/>
              </a:defRPr>
            </a:pPr>
            <a:r>
              <a:t>Дитина, 5 років. З-м Дауна. Оперована з приводу корекції транспозиції судин.</a:t>
            </a:r>
          </a:p>
          <a:p>
            <a:pPr>
              <a:defRPr>
                <a:solidFill>
                  <a:srgbClr val="FFFFFF"/>
                </a:solidFill>
                <a:latin typeface="Times New Roman"/>
                <a:ea typeface="Times New Roman"/>
                <a:cs typeface="Times New Roman"/>
                <a:sym typeface="Times New Roman"/>
              </a:defRPr>
            </a:pPr>
            <a:r>
              <a:t>Численні епізоди обструкції і пневмоній. Клініка пневмонії.</a:t>
            </a:r>
          </a:p>
          <a:p>
            <a:pPr>
              <a:defRPr>
                <a:solidFill>
                  <a:srgbClr val="FFFFFF"/>
                </a:solidFill>
                <a:latin typeface="Times New Roman"/>
                <a:ea typeface="Times New Roman"/>
                <a:cs typeface="Times New Roman"/>
                <a:sym typeface="Times New Roman"/>
              </a:defRPr>
            </a:pPr>
            <a:r>
              <a:t>КТ ОГК: Трахеопіщеводний свищ. Правобічна вогнищева пневмонія</a:t>
            </a:r>
          </a:p>
        </p:txBody>
      </p:sp>
    </p:spTree>
  </p:cSld>
  <p:clrMapOvr>
    <a:masterClrMapping/>
  </p:clrMapOvr>
  <p:transition spd="med"/>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 name="Picture 2" descr="Picture 2"/>
          <p:cNvPicPr>
            <a:picLocks noChangeAspect="1"/>
          </p:cNvPicPr>
          <p:nvPr/>
        </p:nvPicPr>
        <p:blipFill>
          <a:blip r:embed="rId2" cstate="print"/>
          <a:stretch>
            <a:fillRect/>
          </a:stretch>
        </p:blipFill>
        <p:spPr>
          <a:xfrm>
            <a:off x="467543" y="548679"/>
            <a:ext cx="4767426" cy="4608514"/>
          </a:xfrm>
          <a:prstGeom prst="rect">
            <a:avLst/>
          </a:prstGeom>
          <a:ln w="12700">
            <a:miter lim="400000"/>
          </a:ln>
        </p:spPr>
      </p:pic>
      <p:sp>
        <p:nvSpPr>
          <p:cNvPr id="3" name="Прямоугольник 2"/>
          <p:cNvSpPr/>
          <p:nvPr/>
        </p:nvSpPr>
        <p:spPr>
          <a:xfrm>
            <a:off x="3059832" y="2092498"/>
            <a:ext cx="1800200" cy="584773"/>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uk-UA" sz="16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Трахеостровохідна нориця</a:t>
            </a:r>
          </a:p>
        </p:txBody>
      </p:sp>
    </p:spTree>
  </p:cSld>
  <p:clrMapOvr>
    <a:masterClrMapping/>
  </p:clrMapOvr>
  <p:transition spd="med"/>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5" name="Picture 2" descr="Picture 2"/>
          <p:cNvPicPr>
            <a:picLocks noChangeAspect="1"/>
          </p:cNvPicPr>
          <p:nvPr/>
        </p:nvPicPr>
        <p:blipFill>
          <a:blip r:embed="rId2" cstate="print"/>
          <a:stretch>
            <a:fillRect/>
          </a:stretch>
        </p:blipFill>
        <p:spPr>
          <a:xfrm>
            <a:off x="467543" y="548679"/>
            <a:ext cx="8196389" cy="3528393"/>
          </a:xfrm>
          <a:prstGeom prst="rect">
            <a:avLst/>
          </a:prstGeom>
          <a:ln w="12700">
            <a:miter lim="400000"/>
          </a:ln>
        </p:spPr>
      </p:pic>
      <p:graphicFrame>
        <p:nvGraphicFramePr>
          <p:cNvPr id="1006" name="Таблица 2"/>
          <p:cNvGraphicFramePr/>
          <p:nvPr/>
        </p:nvGraphicFramePr>
        <p:xfrm>
          <a:off x="611560" y="4365104"/>
          <a:ext cx="8136904" cy="1533525"/>
        </p:xfrm>
        <a:graphic>
          <a:graphicData uri="http://schemas.openxmlformats.org/drawingml/2006/table">
            <a:tbl>
              <a:tblPr>
                <a:tableStyleId>{4C3C2611-4C71-4FC5-86AE-919BDF0F9419}</a:tableStyleId>
              </a:tblPr>
              <a:tblGrid>
                <a:gridCol w="8136904">
                  <a:extLst>
                    <a:ext uri="{9D8B030D-6E8A-4147-A177-3AD203B41FA5}">
                      <a16:colId xmlns:a16="http://schemas.microsoft.com/office/drawing/2014/main" val="20000"/>
                    </a:ext>
                  </a:extLst>
                </a:gridCol>
              </a:tblGrid>
              <a:tr h="1533525">
                <a:tc>
                  <a:txBody>
                    <a:bodyPr/>
                    <a:lstStyle/>
                    <a:p>
                      <a:pPr algn="just">
                        <a:defRPr sz="1800"/>
                      </a:pPr>
                      <a:r>
                        <a:rPr sz="1400" i="1">
                          <a:solidFill>
                            <a:srgbClr val="FFFFFF"/>
                          </a:solidFill>
                          <a:latin typeface="Times New Roman"/>
                          <a:ea typeface="Times New Roman"/>
                          <a:cs typeface="Times New Roman"/>
                          <a:sym typeface="Times New Roman"/>
                        </a:rPr>
                        <a:t>а - КТ аксіальний зріз з розтягуванням стравоходу повітрям, що дозволяє візуалізувати заповненим повітрям свищ;
б - ЗD-реконструкція (трахея - синій колір, стравохід і свищ - рожевий)
(Referens: images courtesy Dr. M. Sturla, Buenos Aires, Argentina).</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007"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1008" name="Прямоугольник 4"/>
          <p:cNvSpPr txBox="1"/>
          <p:nvPr/>
        </p:nvSpPr>
        <p:spPr>
          <a:xfrm>
            <a:off x="1921115" y="0"/>
            <a:ext cx="3853568" cy="421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just">
              <a:defRPr sz="2400" b="1">
                <a:solidFill>
                  <a:srgbClr val="FFFFFF"/>
                </a:solidFill>
                <a:latin typeface="Times New Roman"/>
                <a:ea typeface="Times New Roman"/>
                <a:cs typeface="Times New Roman"/>
                <a:sym typeface="Times New Roman"/>
              </a:defRPr>
            </a:lvl1pPr>
          </a:lstStyle>
          <a:p>
            <a:r>
              <a:t>Трахеостравохідна нориця </a:t>
            </a:r>
          </a:p>
        </p:txBody>
      </p:sp>
    </p:spTree>
  </p:cSld>
  <p:clrMapOvr>
    <a:masterClrMapping/>
  </p:clrMapOvr>
  <p:transition spd="med"/>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0" name="Picture 2" descr="Picture 2"/>
          <p:cNvPicPr>
            <a:picLocks noChangeAspect="1"/>
          </p:cNvPicPr>
          <p:nvPr/>
        </p:nvPicPr>
        <p:blipFill>
          <a:blip r:embed="rId2" cstate="print"/>
          <a:stretch>
            <a:fillRect/>
          </a:stretch>
        </p:blipFill>
        <p:spPr>
          <a:xfrm>
            <a:off x="395536" y="404664"/>
            <a:ext cx="4059040" cy="4680521"/>
          </a:xfrm>
          <a:prstGeom prst="rect">
            <a:avLst/>
          </a:prstGeom>
          <a:ln w="12700">
            <a:miter lim="400000"/>
          </a:ln>
        </p:spPr>
      </p:pic>
      <p:sp>
        <p:nvSpPr>
          <p:cNvPr id="1011" name="Прямоугольник 2"/>
          <p:cNvSpPr txBox="1"/>
          <p:nvPr/>
        </p:nvSpPr>
        <p:spPr>
          <a:xfrm>
            <a:off x="4617720" y="476672"/>
            <a:ext cx="4480560" cy="5221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dirty="0" err="1"/>
              <a:t>Стан</a:t>
            </a:r>
            <a:r>
              <a:rPr dirty="0"/>
              <a:t> </a:t>
            </a:r>
            <a:r>
              <a:rPr dirty="0" err="1"/>
              <a:t>після</a:t>
            </a:r>
            <a:r>
              <a:rPr dirty="0"/>
              <a:t> </a:t>
            </a:r>
            <a:r>
              <a:rPr dirty="0" err="1"/>
              <a:t>операції</a:t>
            </a:r>
            <a:r>
              <a:rPr dirty="0"/>
              <a:t> з </a:t>
            </a:r>
            <a:r>
              <a:rPr dirty="0" err="1"/>
              <a:t>приводу</a:t>
            </a:r>
            <a:r>
              <a:rPr dirty="0"/>
              <a:t> </a:t>
            </a:r>
            <a:r>
              <a:rPr dirty="0" err="1"/>
              <a:t>атрезії</a:t>
            </a:r>
            <a:r>
              <a:rPr dirty="0"/>
              <a:t> </a:t>
            </a:r>
            <a:r>
              <a:rPr dirty="0" err="1"/>
              <a:t>стравоходу</a:t>
            </a:r>
            <a:r>
              <a:rPr dirty="0"/>
              <a:t> - </a:t>
            </a:r>
            <a:r>
              <a:rPr dirty="0" err="1"/>
              <a:t>пластика</a:t>
            </a:r>
            <a:r>
              <a:rPr dirty="0"/>
              <a:t> </a:t>
            </a:r>
            <a:r>
              <a:rPr dirty="0" err="1"/>
              <a:t>стравоходу</a:t>
            </a:r>
            <a:r>
              <a:rPr dirty="0"/>
              <a:t> </a:t>
            </a:r>
            <a:r>
              <a:rPr dirty="0" err="1"/>
              <a:t>ділянкою</a:t>
            </a:r>
            <a:r>
              <a:rPr dirty="0"/>
              <a:t> </a:t>
            </a:r>
            <a:r>
              <a:rPr dirty="0" err="1"/>
              <a:t>товстої</a:t>
            </a:r>
            <a:r>
              <a:rPr dirty="0"/>
              <a:t> </a:t>
            </a:r>
            <a:r>
              <a:rPr dirty="0" err="1"/>
              <a:t>кишки</a:t>
            </a:r>
            <a:endParaRPr dirty="0"/>
          </a:p>
          <a:p>
            <a:pPr>
              <a:defRPr sz="2400">
                <a:solidFill>
                  <a:srgbClr val="FFFFFF"/>
                </a:solidFill>
                <a:latin typeface="Times New Roman"/>
                <a:ea typeface="Times New Roman"/>
                <a:cs typeface="Times New Roman"/>
                <a:sym typeface="Times New Roman"/>
              </a:defRPr>
            </a:pPr>
            <a:endParaRPr dirty="0"/>
          </a:p>
          <a:p>
            <a:pPr>
              <a:defRPr sz="2400">
                <a:solidFill>
                  <a:srgbClr val="FFFFFF"/>
                </a:solidFill>
                <a:latin typeface="Times New Roman"/>
                <a:ea typeface="Times New Roman"/>
                <a:cs typeface="Times New Roman"/>
                <a:sym typeface="Times New Roman"/>
              </a:defRPr>
            </a:pPr>
            <a:endParaRPr dirty="0"/>
          </a:p>
          <a:p>
            <a:pPr>
              <a:defRPr sz="2400">
                <a:solidFill>
                  <a:srgbClr val="FFFFFF"/>
                </a:solidFill>
                <a:latin typeface="Times New Roman"/>
                <a:ea typeface="Times New Roman"/>
                <a:cs typeface="Times New Roman"/>
                <a:sym typeface="Times New Roman"/>
              </a:defRPr>
            </a:pPr>
            <a:endParaRPr dirty="0"/>
          </a:p>
          <a:p>
            <a:pPr>
              <a:defRPr sz="2400">
                <a:solidFill>
                  <a:srgbClr val="FFFFFF"/>
                </a:solidFill>
                <a:latin typeface="Times New Roman"/>
                <a:ea typeface="Times New Roman"/>
                <a:cs typeface="Times New Roman"/>
                <a:sym typeface="Times New Roman"/>
              </a:defRPr>
            </a:pPr>
            <a:endParaRPr dirty="0"/>
          </a:p>
          <a:p>
            <a:pPr>
              <a:defRPr sz="2400">
                <a:solidFill>
                  <a:srgbClr val="FFFFFF"/>
                </a:solidFill>
                <a:latin typeface="Times New Roman"/>
                <a:ea typeface="Times New Roman"/>
                <a:cs typeface="Times New Roman"/>
                <a:sym typeface="Times New Roman"/>
              </a:defRPr>
            </a:pPr>
            <a:endParaRPr dirty="0"/>
          </a:p>
          <a:p>
            <a:pPr>
              <a:defRPr sz="2400">
                <a:solidFill>
                  <a:srgbClr val="FFFFFF"/>
                </a:solidFill>
                <a:latin typeface="Times New Roman"/>
                <a:ea typeface="Times New Roman"/>
                <a:cs typeface="Times New Roman"/>
                <a:sym typeface="Times New Roman"/>
              </a:defRPr>
            </a:pPr>
            <a:endParaRPr dirty="0"/>
          </a:p>
          <a:p>
            <a:pPr>
              <a:defRPr sz="2400">
                <a:solidFill>
                  <a:srgbClr val="FFFFFF"/>
                </a:solidFill>
                <a:latin typeface="Times New Roman"/>
                <a:ea typeface="Times New Roman"/>
                <a:cs typeface="Times New Roman"/>
                <a:sym typeface="Times New Roman"/>
              </a:defRPr>
            </a:pPr>
            <a:endParaRPr dirty="0"/>
          </a:p>
          <a:p>
            <a:pPr>
              <a:defRPr sz="2400">
                <a:solidFill>
                  <a:srgbClr val="FFFFFF"/>
                </a:solidFill>
                <a:latin typeface="Times New Roman"/>
                <a:ea typeface="Times New Roman"/>
                <a:cs typeface="Times New Roman"/>
                <a:sym typeface="Times New Roman"/>
              </a:defRPr>
            </a:pPr>
            <a:endParaRPr dirty="0"/>
          </a:p>
          <a:p>
            <a:pPr>
              <a:defRPr sz="2400">
                <a:solidFill>
                  <a:srgbClr val="FFFFFF"/>
                </a:solidFill>
                <a:latin typeface="Times New Roman"/>
                <a:ea typeface="Times New Roman"/>
                <a:cs typeface="Times New Roman"/>
                <a:sym typeface="Times New Roman"/>
              </a:defRPr>
            </a:pPr>
            <a:r>
              <a:rPr dirty="0"/>
              <a:t>(</a:t>
            </a:r>
            <a:r>
              <a:rPr dirty="0" err="1"/>
              <a:t>Referens</a:t>
            </a:r>
            <a:r>
              <a:rPr dirty="0"/>
              <a:t>. Ryan S., Radiology Department, Children's University Hospital).</a:t>
            </a:r>
          </a:p>
        </p:txBody>
      </p:sp>
    </p:spTree>
  </p:cSld>
  <p:clrMapOvr>
    <a:masterClrMapping/>
  </p:clrMapOvr>
  <p:transition spd="med"/>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 name="Заголовок 1"/>
          <p:cNvSpPr txBox="1">
            <a:spLocks noGrp="1"/>
          </p:cNvSpPr>
          <p:nvPr>
            <p:ph type="title"/>
          </p:nvPr>
        </p:nvSpPr>
        <p:spPr>
          <a:prstGeom prst="rect">
            <a:avLst/>
          </a:prstGeom>
        </p:spPr>
        <p:txBody>
          <a:bodyPr/>
          <a:lstStyle>
            <a:lvl1pPr>
              <a:defRPr>
                <a:solidFill>
                  <a:srgbClr val="FFFF00"/>
                </a:solidFill>
              </a:defRPr>
            </a:lvl1pPr>
          </a:lstStyle>
          <a:p>
            <a:r>
              <a:t>Гамартома (хондрома)</a:t>
            </a:r>
          </a:p>
        </p:txBody>
      </p:sp>
      <p:sp>
        <p:nvSpPr>
          <p:cNvPr id="1014" name="Прямоугольник 2"/>
          <p:cNvSpPr txBox="1"/>
          <p:nvPr/>
        </p:nvSpPr>
        <p:spPr>
          <a:xfrm>
            <a:off x="323528" y="1484784"/>
            <a:ext cx="8261489"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Змішана доброякісна пухлина. Вона утворюється з </a:t>
            </a:r>
            <a:r>
              <a:rPr lang="uk-UA" dirty="0" err="1"/>
              <a:t>меземхімальних</a:t>
            </a:r>
            <a:r>
              <a:rPr lang="uk-UA" dirty="0"/>
              <a:t> і епітеліальних елементів, які входять до складу бронха. У </a:t>
            </a:r>
            <a:r>
              <a:rPr lang="uk-UA" dirty="0" err="1"/>
              <a:t>гамартомі</a:t>
            </a:r>
            <a:r>
              <a:rPr lang="uk-UA" dirty="0"/>
              <a:t> переважає хрящова тканина. У зв'язку з цим її ще називають «</a:t>
            </a:r>
            <a:r>
              <a:rPr lang="uk-UA" dirty="0" err="1"/>
              <a:t>хондрогамартома</a:t>
            </a:r>
            <a:r>
              <a:rPr lang="uk-UA" dirty="0"/>
              <a:t> або гамартохондрома». В </a:t>
            </a:r>
            <a:r>
              <a:rPr lang="uk-UA" dirty="0" err="1"/>
              <a:t>хрящовії</a:t>
            </a:r>
            <a:r>
              <a:rPr lang="uk-UA" dirty="0"/>
              <a:t> тканині можуть бути вогнища звапнення. Рідко зустрічаються </a:t>
            </a:r>
            <a:r>
              <a:rPr lang="uk-UA" dirty="0" err="1"/>
              <a:t>гамартоми</a:t>
            </a:r>
            <a:r>
              <a:rPr lang="uk-UA" dirty="0"/>
              <a:t>, які містять елементи інших тканин, присутніх в легені.</a:t>
            </a:r>
          </a:p>
          <a:p>
            <a:pPr algn="just">
              <a:defRPr sz="2400">
                <a:solidFill>
                  <a:srgbClr val="FFFFFF"/>
                </a:solidFill>
                <a:latin typeface="Times New Roman"/>
                <a:ea typeface="Times New Roman"/>
                <a:cs typeface="Times New Roman"/>
                <a:sym typeface="Times New Roman"/>
              </a:defRPr>
            </a:pPr>
            <a:r>
              <a:rPr lang="uk-UA" dirty="0"/>
              <a:t>Наприклад: жирову (</a:t>
            </a:r>
            <a:r>
              <a:rPr lang="uk-UA" dirty="0" err="1"/>
              <a:t>ліпогамартоми</a:t>
            </a:r>
            <a:r>
              <a:rPr lang="uk-UA" dirty="0"/>
              <a:t>, </a:t>
            </a:r>
            <a:r>
              <a:rPr lang="uk-UA" dirty="0" err="1"/>
              <a:t>ліпогамартохондроми</a:t>
            </a:r>
            <a:r>
              <a:rPr lang="uk-UA" dirty="0"/>
              <a:t>), фіброзну (</a:t>
            </a:r>
            <a:r>
              <a:rPr lang="uk-UA" dirty="0" err="1"/>
              <a:t>фіброгамартоми</a:t>
            </a:r>
            <a:r>
              <a:rPr lang="uk-UA" dirty="0"/>
              <a:t>, </a:t>
            </a:r>
            <a:r>
              <a:rPr lang="uk-UA" dirty="0" err="1"/>
              <a:t>фіброгамартохондроми</a:t>
            </a:r>
            <a:r>
              <a:rPr lang="uk-UA" dirty="0"/>
              <a:t>) і ін.</a:t>
            </a:r>
          </a:p>
          <a:p>
            <a:pPr algn="just">
              <a:defRPr sz="2400">
                <a:solidFill>
                  <a:srgbClr val="FFFFFF"/>
                </a:solidFill>
                <a:latin typeface="Times New Roman"/>
                <a:ea typeface="Times New Roman"/>
                <a:cs typeface="Times New Roman"/>
                <a:sym typeface="Times New Roman"/>
              </a:defRPr>
            </a:pPr>
            <a:r>
              <a:rPr lang="uk-UA" dirty="0"/>
              <a:t>Найчастіше це поодинокі утворення, розташовані в легеневій паренхімі, частіше зправа, в нижніх відділах SIII, SV, SVI, SVII, SVIII.</a:t>
            </a:r>
          </a:p>
        </p:txBody>
      </p:sp>
    </p:spTree>
  </p:cSld>
  <p:clrMapOvr>
    <a:masterClrMapping/>
  </p:clrMapOvr>
  <p:transition spd="med"/>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 name="Прямоугольник 1"/>
          <p:cNvSpPr txBox="1"/>
          <p:nvPr/>
        </p:nvSpPr>
        <p:spPr>
          <a:xfrm>
            <a:off x="441255" y="188640"/>
            <a:ext cx="8405505" cy="5221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Клінічні прояви відсутні. Часто виявляють на профілактичних флюорографії.</a:t>
            </a:r>
          </a:p>
          <a:p>
            <a:pPr>
              <a:defRPr sz="2400">
                <a:solidFill>
                  <a:srgbClr val="FFFFFF"/>
                </a:solidFill>
                <a:latin typeface="Times New Roman"/>
                <a:ea typeface="Times New Roman"/>
                <a:cs typeface="Times New Roman"/>
                <a:sym typeface="Times New Roman"/>
              </a:defRPr>
            </a:pPr>
            <a:r>
              <a:t>Рентгенологічні ознаки:</a:t>
            </a:r>
          </a:p>
          <a:p>
            <a:pPr>
              <a:defRPr sz="2400">
                <a:solidFill>
                  <a:srgbClr val="FFFFFF"/>
                </a:solidFill>
                <a:latin typeface="Times New Roman"/>
                <a:ea typeface="Times New Roman"/>
                <a:cs typeface="Times New Roman"/>
                <a:sym typeface="Times New Roman"/>
              </a:defRPr>
            </a:pPr>
            <a:r>
              <a:t>Неоднорідне округле або овальне затемнення, величиною від 0,5 до 10-16 см з чіткими, рівними або злегка хвилястими контурами. У товщі пухлини можуть визначатися окремі, частіше множинні скупчення кальцію. Вони мають вигляд крапкових, плямистих, рідше лінійних, хаотично розташованих або зібраних в конгломерати тіней, схожих на «попкорн». Навколишня тканина і корінь легені не змінені. Судини і бронхи розсунуті, зміщені, дугоподібно огинають тінь гамартоми.</a:t>
            </a:r>
          </a:p>
          <a:p>
            <a:pPr>
              <a:defRPr sz="2400">
                <a:solidFill>
                  <a:srgbClr val="FFFFFF"/>
                </a:solidFill>
                <a:latin typeface="Times New Roman"/>
                <a:ea typeface="Times New Roman"/>
                <a:cs typeface="Times New Roman"/>
                <a:sym typeface="Times New Roman"/>
              </a:defRPr>
            </a:pPr>
            <a:r>
              <a:t>Гамартоми збільшуються повільно, протягом багатьох років.</a:t>
            </a:r>
          </a:p>
          <a:p>
            <a:pPr>
              <a:defRPr sz="2400">
                <a:solidFill>
                  <a:srgbClr val="FFFFFF"/>
                </a:solidFill>
                <a:latin typeface="Times New Roman"/>
                <a:ea typeface="Times New Roman"/>
                <a:cs typeface="Times New Roman"/>
                <a:sym typeface="Times New Roman"/>
              </a:defRPr>
            </a:pPr>
            <a:r>
              <a:t>Дуже рідко ендобронхіальні гамартоми можуть давати картину сементарного, рідше часткового ателектазу.</a:t>
            </a:r>
          </a:p>
        </p:txBody>
      </p:sp>
    </p:spTree>
  </p:cSld>
  <p:clrMapOvr>
    <a:masterClrMapping/>
  </p:clrMapOvr>
  <p:transition spd="med"/>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8" name="Picture 3" descr="Picture 3"/>
          <p:cNvPicPr>
            <a:picLocks noChangeAspect="1"/>
          </p:cNvPicPr>
          <p:nvPr/>
        </p:nvPicPr>
        <p:blipFill>
          <a:blip r:embed="rId2" cstate="print"/>
          <a:stretch>
            <a:fillRect/>
          </a:stretch>
        </p:blipFill>
        <p:spPr>
          <a:xfrm>
            <a:off x="0" y="980728"/>
            <a:ext cx="3485009" cy="3434701"/>
          </a:xfrm>
          <a:prstGeom prst="rect">
            <a:avLst/>
          </a:prstGeom>
          <a:ln w="12700">
            <a:miter lim="400000"/>
          </a:ln>
        </p:spPr>
      </p:pic>
      <p:pic>
        <p:nvPicPr>
          <p:cNvPr id="1019" name="Picture 4" descr="Picture 4"/>
          <p:cNvPicPr>
            <a:picLocks noChangeAspect="1"/>
          </p:cNvPicPr>
          <p:nvPr/>
        </p:nvPicPr>
        <p:blipFill>
          <a:blip r:embed="rId3" cstate="print"/>
          <a:stretch>
            <a:fillRect/>
          </a:stretch>
        </p:blipFill>
        <p:spPr>
          <a:xfrm>
            <a:off x="3491879" y="980728"/>
            <a:ext cx="2627189" cy="3456385"/>
          </a:xfrm>
          <a:prstGeom prst="rect">
            <a:avLst/>
          </a:prstGeom>
          <a:ln w="12700">
            <a:miter lim="400000"/>
          </a:ln>
        </p:spPr>
      </p:pic>
      <p:pic>
        <p:nvPicPr>
          <p:cNvPr id="1020" name="Picture 5" descr="Picture 5"/>
          <p:cNvPicPr>
            <a:picLocks noChangeAspect="1"/>
          </p:cNvPicPr>
          <p:nvPr/>
        </p:nvPicPr>
        <p:blipFill>
          <a:blip r:embed="rId4" cstate="print"/>
          <a:stretch>
            <a:fillRect/>
          </a:stretch>
        </p:blipFill>
        <p:spPr>
          <a:xfrm>
            <a:off x="6084168" y="980728"/>
            <a:ext cx="2858071" cy="3456385"/>
          </a:xfrm>
          <a:prstGeom prst="rect">
            <a:avLst/>
          </a:prstGeom>
          <a:ln w="12700">
            <a:miter lim="400000"/>
          </a:ln>
        </p:spPr>
      </p:pic>
      <p:sp>
        <p:nvSpPr>
          <p:cNvPr id="1021" name="Прямоугольник 8"/>
          <p:cNvSpPr txBox="1"/>
          <p:nvPr/>
        </p:nvSpPr>
        <p:spPr>
          <a:xfrm>
            <a:off x="3465591" y="332656"/>
            <a:ext cx="1526529"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defRPr>
            </a:lvl1pPr>
          </a:lstStyle>
          <a:p>
            <a:r>
              <a:t>Гамартома</a:t>
            </a:r>
          </a:p>
        </p:txBody>
      </p:sp>
    </p:spTree>
  </p:cSld>
  <p:clrMapOvr>
    <a:masterClrMapping/>
  </p:clrMapOvr>
  <p:transition spd="med"/>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3" name="Picture 2" descr="Picture 2"/>
          <p:cNvPicPr>
            <a:picLocks noChangeAspect="1"/>
          </p:cNvPicPr>
          <p:nvPr/>
        </p:nvPicPr>
        <p:blipFill>
          <a:blip r:embed="rId2" cstate="print"/>
          <a:stretch>
            <a:fillRect/>
          </a:stretch>
        </p:blipFill>
        <p:spPr>
          <a:xfrm>
            <a:off x="0" y="3905670"/>
            <a:ext cx="3927310" cy="2952330"/>
          </a:xfrm>
          <a:prstGeom prst="rect">
            <a:avLst/>
          </a:prstGeom>
          <a:ln w="12700">
            <a:miter lim="400000"/>
          </a:ln>
        </p:spPr>
      </p:pic>
      <p:pic>
        <p:nvPicPr>
          <p:cNvPr id="1024" name="Picture 4" descr="Picture 4"/>
          <p:cNvPicPr>
            <a:picLocks noChangeAspect="1"/>
          </p:cNvPicPr>
          <p:nvPr/>
        </p:nvPicPr>
        <p:blipFill>
          <a:blip r:embed="rId3" cstate="print"/>
          <a:stretch>
            <a:fillRect/>
          </a:stretch>
        </p:blipFill>
        <p:spPr>
          <a:xfrm>
            <a:off x="4139951" y="3977680"/>
            <a:ext cx="2080370" cy="2880320"/>
          </a:xfrm>
          <a:prstGeom prst="rect">
            <a:avLst/>
          </a:prstGeom>
          <a:ln w="12700">
            <a:miter lim="400000"/>
          </a:ln>
        </p:spPr>
      </p:pic>
      <p:pic>
        <p:nvPicPr>
          <p:cNvPr id="1025" name="Picture 6" descr="Picture 6"/>
          <p:cNvPicPr>
            <a:picLocks noChangeAspect="1"/>
          </p:cNvPicPr>
          <p:nvPr/>
        </p:nvPicPr>
        <p:blipFill>
          <a:blip r:embed="rId4" cstate="print"/>
          <a:stretch>
            <a:fillRect/>
          </a:stretch>
        </p:blipFill>
        <p:spPr>
          <a:xfrm>
            <a:off x="4572000" y="620687"/>
            <a:ext cx="4211960" cy="3384377"/>
          </a:xfrm>
          <a:prstGeom prst="rect">
            <a:avLst/>
          </a:prstGeom>
          <a:ln w="12700">
            <a:miter lim="400000"/>
          </a:ln>
        </p:spPr>
      </p:pic>
      <p:pic>
        <p:nvPicPr>
          <p:cNvPr id="1026" name="Picture 8" descr="Picture 8"/>
          <p:cNvPicPr>
            <a:picLocks noChangeAspect="1"/>
          </p:cNvPicPr>
          <p:nvPr/>
        </p:nvPicPr>
        <p:blipFill>
          <a:blip r:embed="rId5" cstate="print"/>
          <a:stretch>
            <a:fillRect/>
          </a:stretch>
        </p:blipFill>
        <p:spPr>
          <a:xfrm>
            <a:off x="1" y="620687"/>
            <a:ext cx="4860033" cy="3384377"/>
          </a:xfrm>
          <a:prstGeom prst="rect">
            <a:avLst/>
          </a:prstGeom>
          <a:ln w="12700">
            <a:miter lim="400000"/>
          </a:ln>
        </p:spPr>
      </p:pic>
      <p:sp>
        <p:nvSpPr>
          <p:cNvPr id="1027" name="Прямоугольник 5"/>
          <p:cNvSpPr txBox="1"/>
          <p:nvPr/>
        </p:nvSpPr>
        <p:spPr>
          <a:xfrm>
            <a:off x="3393583" y="188639"/>
            <a:ext cx="1526529"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defRPr>
            </a:lvl1pPr>
          </a:lstStyle>
          <a:p>
            <a:r>
              <a:t>Гамартома</a:t>
            </a:r>
          </a:p>
        </p:txBody>
      </p:sp>
      <p:sp>
        <p:nvSpPr>
          <p:cNvPr id="1028" name="Прямая со стрелкой 7"/>
          <p:cNvSpPr/>
          <p:nvPr/>
        </p:nvSpPr>
        <p:spPr>
          <a:xfrm flipV="1">
            <a:off x="1115616" y="2060848"/>
            <a:ext cx="144017" cy="504057"/>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9" rIns="45719"/>
          <a:lstStyle/>
          <a:p>
            <a:pPr>
              <a:defRPr>
                <a:solidFill>
                  <a:srgbClr val="FFFFFF"/>
                </a:solidFill>
              </a:defRPr>
            </a:pPr>
            <a:endParaRPr/>
          </a:p>
        </p:txBody>
      </p:sp>
    </p:spTree>
  </p:cSld>
  <p:clrMapOvr>
    <a:masterClrMapping/>
  </p:clrMapOvr>
  <p:transition spd="med"/>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2" descr="Picture 2"/>
          <p:cNvPicPr>
            <a:picLocks noChangeAspect="1"/>
          </p:cNvPicPr>
          <p:nvPr/>
        </p:nvPicPr>
        <p:blipFill>
          <a:blip r:embed="rId2" cstate="print"/>
          <a:stretch>
            <a:fillRect/>
          </a:stretch>
        </p:blipFill>
        <p:spPr>
          <a:xfrm>
            <a:off x="0" y="332656"/>
            <a:ext cx="4876800" cy="3019426"/>
          </a:xfrm>
          <a:prstGeom prst="rect">
            <a:avLst/>
          </a:prstGeom>
          <a:ln w="12700">
            <a:miter lim="400000"/>
          </a:ln>
        </p:spPr>
      </p:pic>
      <p:pic>
        <p:nvPicPr>
          <p:cNvPr id="1031" name="Picture 4" descr="Picture 4"/>
          <p:cNvPicPr>
            <a:picLocks noChangeAspect="1"/>
          </p:cNvPicPr>
          <p:nvPr/>
        </p:nvPicPr>
        <p:blipFill>
          <a:blip r:embed="rId3" cstate="print"/>
          <a:stretch>
            <a:fillRect/>
          </a:stretch>
        </p:blipFill>
        <p:spPr>
          <a:xfrm>
            <a:off x="5436096" y="1124744"/>
            <a:ext cx="2962595" cy="3960441"/>
          </a:xfrm>
          <a:prstGeom prst="rect">
            <a:avLst/>
          </a:prstGeom>
          <a:ln w="12700">
            <a:miter lim="400000"/>
          </a:ln>
        </p:spPr>
      </p:pic>
      <p:pic>
        <p:nvPicPr>
          <p:cNvPr id="1032" name="Picture 6" descr="Picture 6"/>
          <p:cNvPicPr>
            <a:picLocks noChangeAspect="1"/>
          </p:cNvPicPr>
          <p:nvPr/>
        </p:nvPicPr>
        <p:blipFill>
          <a:blip r:embed="rId4" cstate="print"/>
          <a:stretch>
            <a:fillRect/>
          </a:stretch>
        </p:blipFill>
        <p:spPr>
          <a:xfrm>
            <a:off x="0" y="4121691"/>
            <a:ext cx="2736304" cy="2736309"/>
          </a:xfrm>
          <a:prstGeom prst="rect">
            <a:avLst/>
          </a:prstGeom>
          <a:ln w="12700">
            <a:miter lim="400000"/>
          </a:ln>
        </p:spPr>
      </p:pic>
      <p:sp>
        <p:nvSpPr>
          <p:cNvPr id="1033" name="Прямая со стрелкой 5"/>
          <p:cNvSpPr/>
          <p:nvPr/>
        </p:nvSpPr>
        <p:spPr>
          <a:xfrm flipV="1">
            <a:off x="3347863" y="1844824"/>
            <a:ext cx="144017" cy="576065"/>
          </a:xfrm>
          <a:prstGeom prst="line">
            <a:avLst/>
          </a:prstGeom>
          <a:ln w="38100">
            <a:solidFill>
              <a:schemeClr val="accent4"/>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1034" name="Прямая со стрелкой 7"/>
          <p:cNvSpPr/>
          <p:nvPr/>
        </p:nvSpPr>
        <p:spPr>
          <a:xfrm flipV="1">
            <a:off x="7596336" y="2348880"/>
            <a:ext cx="1" cy="576065"/>
          </a:xfrm>
          <a:prstGeom prst="line">
            <a:avLst/>
          </a:prstGeom>
          <a:ln w="38100">
            <a:solidFill>
              <a:schemeClr val="accent4"/>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1035" name="Прямая со стрелкой 9"/>
          <p:cNvSpPr/>
          <p:nvPr/>
        </p:nvSpPr>
        <p:spPr>
          <a:xfrm flipV="1">
            <a:off x="2051719" y="5517231"/>
            <a:ext cx="72009" cy="432049"/>
          </a:xfrm>
          <a:prstGeom prst="line">
            <a:avLst/>
          </a:prstGeom>
          <a:ln w="38100">
            <a:solidFill>
              <a:schemeClr val="accent4"/>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1036" name="Прямоугольник 10"/>
          <p:cNvSpPr txBox="1"/>
          <p:nvPr/>
        </p:nvSpPr>
        <p:spPr>
          <a:xfrm>
            <a:off x="5121776" y="260647"/>
            <a:ext cx="3163685"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defRPr>
            </a:lvl1pPr>
          </a:lstStyle>
          <a:p>
            <a:r>
              <a:rPr lang="uk-UA" dirty="0"/>
              <a:t>Гамартома лівої легені</a:t>
            </a:r>
          </a:p>
        </p:txBody>
      </p:sp>
      <p:sp>
        <p:nvSpPr>
          <p:cNvPr id="1037" name="Прямоугольник 11"/>
          <p:cNvSpPr txBox="1"/>
          <p:nvPr/>
        </p:nvSpPr>
        <p:spPr>
          <a:xfrm>
            <a:off x="2817520" y="6488667"/>
            <a:ext cx="2557749"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r>
              <a:rPr lang="uk-UA" dirty="0" err="1"/>
              <a:t>КТ</a:t>
            </a:r>
            <a:r>
              <a:rPr lang="uk-UA" dirty="0"/>
              <a:t> аксіальний зріз</a:t>
            </a:r>
            <a:r>
              <a:rPr dirty="0"/>
              <a:t> </a:t>
            </a:r>
            <a:r>
              <a:rPr dirty="0" err="1"/>
              <a:t>натив</a:t>
            </a:r>
            <a:endParaRPr dirty="0"/>
          </a:p>
        </p:txBody>
      </p:sp>
      <p:sp>
        <p:nvSpPr>
          <p:cNvPr id="1038" name="Прямоугольник 12"/>
          <p:cNvSpPr txBox="1"/>
          <p:nvPr/>
        </p:nvSpPr>
        <p:spPr>
          <a:xfrm>
            <a:off x="5481816" y="5373215"/>
            <a:ext cx="3482672"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a:solidFill>
                  <a:srgbClr val="FFFFFF"/>
                </a:solidFill>
                <a:latin typeface="Times New Roman"/>
                <a:ea typeface="Times New Roman"/>
                <a:cs typeface="Times New Roman"/>
                <a:sym typeface="Times New Roman"/>
              </a:defRPr>
            </a:lvl1pPr>
          </a:lstStyle>
          <a:p>
            <a:r>
              <a:rPr lang="uk-UA" dirty="0" err="1"/>
              <a:t>КТ</a:t>
            </a:r>
            <a:r>
              <a:rPr lang="uk-UA" dirty="0"/>
              <a:t> аксіальний зріз артеріальна фаза</a:t>
            </a:r>
          </a:p>
        </p:txBody>
      </p:sp>
      <p:sp>
        <p:nvSpPr>
          <p:cNvPr id="1039" name="Прямоугольник 13"/>
          <p:cNvSpPr txBox="1"/>
          <p:nvPr/>
        </p:nvSpPr>
        <p:spPr>
          <a:xfrm>
            <a:off x="729288" y="3429000"/>
            <a:ext cx="3432989"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latin typeface="Times New Roman"/>
                <a:ea typeface="Times New Roman"/>
                <a:cs typeface="Times New Roman"/>
                <a:sym typeface="Times New Roman"/>
              </a:defRPr>
            </a:lvl1pPr>
          </a:lstStyle>
          <a:p>
            <a:r>
              <a:rPr lang="uk-UA" dirty="0" err="1"/>
              <a:t>КТ</a:t>
            </a:r>
            <a:r>
              <a:rPr lang="uk-UA" dirty="0"/>
              <a:t> аксіальний зріз легеневе вікно</a:t>
            </a:r>
          </a:p>
        </p:txBody>
      </p:sp>
    </p:spTree>
  </p:cSld>
  <p:clrMapOvr>
    <a:masterClrMapping/>
  </p:clrMapOvr>
  <p:transition spd="med"/>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1" name="Picture 2" descr="Picture 2"/>
          <p:cNvPicPr>
            <a:picLocks noChangeAspect="1"/>
          </p:cNvPicPr>
          <p:nvPr/>
        </p:nvPicPr>
        <p:blipFill>
          <a:blip r:embed="rId2" cstate="print"/>
          <a:stretch>
            <a:fillRect/>
          </a:stretch>
        </p:blipFill>
        <p:spPr>
          <a:xfrm>
            <a:off x="0" y="0"/>
            <a:ext cx="4057650" cy="5705475"/>
          </a:xfrm>
          <a:prstGeom prst="rect">
            <a:avLst/>
          </a:prstGeom>
          <a:ln w="12700">
            <a:miter lim="400000"/>
          </a:ln>
        </p:spPr>
      </p:pic>
      <p:sp>
        <p:nvSpPr>
          <p:cNvPr id="1042" name="Прямоугольник 2"/>
          <p:cNvSpPr txBox="1"/>
          <p:nvPr/>
        </p:nvSpPr>
        <p:spPr>
          <a:xfrm>
            <a:off x="45719" y="5733255"/>
            <a:ext cx="4480561" cy="615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Гамартома правїо легені з масивним центральним звапненням (рентгенограмма).</a:t>
            </a:r>
          </a:p>
        </p:txBody>
      </p:sp>
      <p:pic>
        <p:nvPicPr>
          <p:cNvPr id="1043" name="Picture 3" descr="Picture 3"/>
          <p:cNvPicPr>
            <a:picLocks noChangeAspect="1"/>
          </p:cNvPicPr>
          <p:nvPr/>
        </p:nvPicPr>
        <p:blipFill>
          <a:blip r:embed="rId3" cstate="print"/>
          <a:stretch>
            <a:fillRect/>
          </a:stretch>
        </p:blipFill>
        <p:spPr>
          <a:xfrm>
            <a:off x="4362450" y="0"/>
            <a:ext cx="4781550" cy="4857750"/>
          </a:xfrm>
          <a:prstGeom prst="rect">
            <a:avLst/>
          </a:prstGeom>
          <a:ln w="12700">
            <a:miter lim="400000"/>
          </a:ln>
        </p:spPr>
      </p:pic>
      <p:sp>
        <p:nvSpPr>
          <p:cNvPr id="1044" name="Прямоугольник 4"/>
          <p:cNvSpPr txBox="1"/>
          <p:nvPr/>
        </p:nvSpPr>
        <p:spPr>
          <a:xfrm>
            <a:off x="4329688" y="4941168"/>
            <a:ext cx="4480560" cy="615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Гамартома правої легені с тотальним звапненням</a:t>
            </a:r>
          </a:p>
        </p:txBody>
      </p:sp>
    </p:spTree>
  </p:cSld>
  <p:clrMapOvr>
    <a:masterClrMapping/>
  </p:clrMapOvr>
  <p:transition spd="med"/>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6" name="Picture 2" descr="Picture 2"/>
          <p:cNvPicPr>
            <a:picLocks noChangeAspect="1"/>
          </p:cNvPicPr>
          <p:nvPr/>
        </p:nvPicPr>
        <p:blipFill>
          <a:blip r:embed="rId2" cstate="print"/>
          <a:stretch>
            <a:fillRect/>
          </a:stretch>
        </p:blipFill>
        <p:spPr>
          <a:xfrm>
            <a:off x="179511" y="260647"/>
            <a:ext cx="4772026" cy="4524376"/>
          </a:xfrm>
          <a:prstGeom prst="rect">
            <a:avLst/>
          </a:prstGeom>
          <a:ln w="12700">
            <a:miter lim="400000"/>
          </a:ln>
        </p:spPr>
      </p:pic>
      <p:sp>
        <p:nvSpPr>
          <p:cNvPr id="1047" name="Прямоугольник 2"/>
          <p:cNvSpPr txBox="1"/>
          <p:nvPr/>
        </p:nvSpPr>
        <p:spPr>
          <a:xfrm>
            <a:off x="5049768" y="332656"/>
            <a:ext cx="3652976" cy="650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defRPr>
            </a:lvl1pPr>
          </a:lstStyle>
          <a:p>
            <a:r>
              <a:t>Гамартома правої легені, “розсуваюча” судини </a:t>
            </a:r>
          </a:p>
        </p:txBody>
      </p:sp>
    </p:spTree>
  </p:cSld>
  <p:clrMapOvr>
    <a:masterClrMapping/>
  </p:clrMapOvr>
  <p:transition spd="med"/>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9" name="Picture 2" descr="Picture 2"/>
          <p:cNvPicPr>
            <a:picLocks noChangeAspect="1"/>
          </p:cNvPicPr>
          <p:nvPr/>
        </p:nvPicPr>
        <p:blipFill>
          <a:blip r:embed="rId2" cstate="print"/>
          <a:stretch>
            <a:fillRect/>
          </a:stretch>
        </p:blipFill>
        <p:spPr>
          <a:xfrm>
            <a:off x="323528" y="0"/>
            <a:ext cx="2880321" cy="2818211"/>
          </a:xfrm>
          <a:prstGeom prst="rect">
            <a:avLst/>
          </a:prstGeom>
          <a:ln w="12700">
            <a:miter lim="400000"/>
          </a:ln>
        </p:spPr>
      </p:pic>
      <p:pic>
        <p:nvPicPr>
          <p:cNvPr id="1050" name="Picture 3" descr="Picture 3"/>
          <p:cNvPicPr>
            <a:picLocks noChangeAspect="1"/>
          </p:cNvPicPr>
          <p:nvPr/>
        </p:nvPicPr>
        <p:blipFill>
          <a:blip r:embed="rId3" cstate="print"/>
          <a:stretch>
            <a:fillRect/>
          </a:stretch>
        </p:blipFill>
        <p:spPr>
          <a:xfrm>
            <a:off x="4067943" y="1"/>
            <a:ext cx="2808313" cy="2815902"/>
          </a:xfrm>
          <a:prstGeom prst="rect">
            <a:avLst/>
          </a:prstGeom>
          <a:ln w="12700">
            <a:miter lim="400000"/>
          </a:ln>
        </p:spPr>
      </p:pic>
      <p:pic>
        <p:nvPicPr>
          <p:cNvPr id="1051" name="Picture 4" descr="Picture 4"/>
          <p:cNvPicPr>
            <a:picLocks noChangeAspect="1"/>
          </p:cNvPicPr>
          <p:nvPr/>
        </p:nvPicPr>
        <p:blipFill>
          <a:blip r:embed="rId4" cstate="print"/>
          <a:stretch>
            <a:fillRect/>
          </a:stretch>
        </p:blipFill>
        <p:spPr>
          <a:xfrm>
            <a:off x="251519" y="3429000"/>
            <a:ext cx="3059834" cy="3018484"/>
          </a:xfrm>
          <a:prstGeom prst="rect">
            <a:avLst/>
          </a:prstGeom>
          <a:ln w="12700">
            <a:miter lim="400000"/>
          </a:ln>
        </p:spPr>
      </p:pic>
      <p:pic>
        <p:nvPicPr>
          <p:cNvPr id="1052" name="Picture 5" descr="Picture 5"/>
          <p:cNvPicPr>
            <a:picLocks noChangeAspect="1"/>
          </p:cNvPicPr>
          <p:nvPr/>
        </p:nvPicPr>
        <p:blipFill>
          <a:blip r:embed="rId5" cstate="print"/>
          <a:stretch>
            <a:fillRect/>
          </a:stretch>
        </p:blipFill>
        <p:spPr>
          <a:xfrm>
            <a:off x="3419873" y="3429000"/>
            <a:ext cx="3070643" cy="2987427"/>
          </a:xfrm>
          <a:prstGeom prst="rect">
            <a:avLst/>
          </a:prstGeom>
          <a:ln w="12700">
            <a:miter lim="400000"/>
          </a:ln>
        </p:spPr>
      </p:pic>
      <p:sp>
        <p:nvSpPr>
          <p:cNvPr id="1053" name="Прямоугольник 5"/>
          <p:cNvSpPr txBox="1"/>
          <p:nvPr/>
        </p:nvSpPr>
        <p:spPr>
          <a:xfrm>
            <a:off x="297239" y="2852935"/>
            <a:ext cx="3364945" cy="5400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600">
                <a:solidFill>
                  <a:srgbClr val="FFFFFF"/>
                </a:solidFill>
                <a:latin typeface="Times New Roman"/>
                <a:ea typeface="Times New Roman"/>
                <a:cs typeface="Times New Roman"/>
                <a:sym typeface="Times New Roman"/>
              </a:defRPr>
            </a:pPr>
            <a:r>
              <a:t>Гамартома левої легені(МРТ,</a:t>
            </a:r>
          </a:p>
          <a:p>
            <a:pPr>
              <a:defRPr sz="1600">
                <a:solidFill>
                  <a:srgbClr val="FFFFFF"/>
                </a:solidFill>
                <a:latin typeface="Times New Roman"/>
                <a:ea typeface="Times New Roman"/>
                <a:cs typeface="Times New Roman"/>
                <a:sym typeface="Times New Roman"/>
              </a:defRPr>
            </a:pPr>
            <a:r>
              <a:t>Т1ВИ).</a:t>
            </a:r>
          </a:p>
        </p:txBody>
      </p:sp>
      <p:sp>
        <p:nvSpPr>
          <p:cNvPr id="1054" name="Прямоугольник 6"/>
          <p:cNvSpPr txBox="1"/>
          <p:nvPr/>
        </p:nvSpPr>
        <p:spPr>
          <a:xfrm>
            <a:off x="4041656" y="2852935"/>
            <a:ext cx="4480560" cy="615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Гамартома левої легені(МРТ,</a:t>
            </a:r>
          </a:p>
          <a:p>
            <a:pPr>
              <a:defRPr>
                <a:solidFill>
                  <a:srgbClr val="FFFFFF"/>
                </a:solidFill>
                <a:latin typeface="Times New Roman"/>
                <a:ea typeface="Times New Roman"/>
                <a:cs typeface="Times New Roman"/>
                <a:sym typeface="Times New Roman"/>
              </a:defRPr>
            </a:pPr>
            <a:r>
              <a:t>Т2ВИ).</a:t>
            </a:r>
          </a:p>
        </p:txBody>
      </p:sp>
      <p:sp>
        <p:nvSpPr>
          <p:cNvPr id="1055" name="Прямоугольник 7"/>
          <p:cNvSpPr txBox="1"/>
          <p:nvPr/>
        </p:nvSpPr>
        <p:spPr>
          <a:xfrm>
            <a:off x="225232" y="6057781"/>
            <a:ext cx="6245264" cy="777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400">
                <a:solidFill>
                  <a:srgbClr val="FFFFFF"/>
                </a:solidFill>
                <a:latin typeface="Times New Roman"/>
                <a:ea typeface="Times New Roman"/>
                <a:cs typeface="Times New Roman"/>
                <a:sym typeface="Times New Roman"/>
              </a:defRPr>
            </a:pPr>
            <a:r>
              <a:t>а – гамартома левої легені (МРТ Т1ВИ до контрастирования).</a:t>
            </a:r>
          </a:p>
          <a:p>
            <a:pPr>
              <a:defRPr sz="1400">
                <a:solidFill>
                  <a:srgbClr val="FFFFFF"/>
                </a:solidFill>
                <a:latin typeface="Times New Roman"/>
                <a:ea typeface="Times New Roman"/>
                <a:cs typeface="Times New Roman"/>
                <a:sym typeface="Times New Roman"/>
              </a:defRPr>
            </a:pPr>
            <a:r>
              <a:t> б – гамартома левої легені після контрастування не змінює інтенсивністьМРсигнала (МРТ Т1ВИ після контрастування</a:t>
            </a:r>
            <a:r>
              <a:rPr sz="1800">
                <a:latin typeface="Verdana"/>
                <a:ea typeface="Verdana"/>
                <a:cs typeface="Verdana"/>
                <a:sym typeface="Verdana"/>
              </a:rPr>
              <a:t>)</a:t>
            </a:r>
          </a:p>
        </p:txBody>
      </p:sp>
      <p:sp>
        <p:nvSpPr>
          <p:cNvPr id="1056" name="Прямоугольник 8"/>
          <p:cNvSpPr txBox="1"/>
          <p:nvPr/>
        </p:nvSpPr>
        <p:spPr>
          <a:xfrm>
            <a:off x="6561935" y="5877271"/>
            <a:ext cx="2320321" cy="695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
                <a:solidFill>
                  <a:srgbClr val="FFFFFF"/>
                </a:solidFill>
                <a:latin typeface="Times New Roman"/>
                <a:ea typeface="Times New Roman"/>
                <a:cs typeface="Times New Roman"/>
                <a:sym typeface="Times New Roman"/>
              </a:defRPr>
            </a:lvl1pPr>
          </a:lstStyle>
          <a:p>
            <a:r>
              <a:t>Е.В. Гамова, Н.В. Нуднов. Лучевая диагностика гамартом легкого. МЕДИЦИНСКАЯ ВИЗУАЛИЗАЦИЯ. 32. 2005. с 60-63</a:t>
            </a:r>
          </a:p>
        </p:txBody>
      </p:sp>
    </p:spTree>
  </p:cSld>
  <p:clrMapOvr>
    <a:masterClrMapping/>
  </p:clrMapOvr>
  <p:transition spd="med"/>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8" name="Заголовок 1"/>
          <p:cNvSpPr txBox="1">
            <a:spLocks noGrp="1"/>
          </p:cNvSpPr>
          <p:nvPr>
            <p:ph type="title"/>
          </p:nvPr>
        </p:nvSpPr>
        <p:spPr>
          <a:xfrm>
            <a:off x="539551" y="0"/>
            <a:ext cx="8229601" cy="1143000"/>
          </a:xfrm>
          <a:prstGeom prst="rect">
            <a:avLst/>
          </a:prstGeom>
        </p:spPr>
        <p:txBody>
          <a:bodyPr/>
          <a:lstStyle>
            <a:lvl1pPr>
              <a:defRPr>
                <a:solidFill>
                  <a:srgbClr val="FFFF00"/>
                </a:solidFill>
              </a:defRPr>
            </a:lvl1pPr>
          </a:lstStyle>
          <a:p>
            <a:r>
              <a:t>Частка  непарної вени</a:t>
            </a:r>
          </a:p>
        </p:txBody>
      </p:sp>
      <p:pic>
        <p:nvPicPr>
          <p:cNvPr id="1059" name="Picture 2" descr="Picture 2"/>
          <p:cNvPicPr>
            <a:picLocks noChangeAspect="1"/>
          </p:cNvPicPr>
          <p:nvPr/>
        </p:nvPicPr>
        <p:blipFill>
          <a:blip r:embed="rId2" cstate="print"/>
          <a:stretch>
            <a:fillRect/>
          </a:stretch>
        </p:blipFill>
        <p:spPr>
          <a:xfrm>
            <a:off x="0" y="980728"/>
            <a:ext cx="3829050" cy="3096344"/>
          </a:xfrm>
          <a:prstGeom prst="rect">
            <a:avLst/>
          </a:prstGeom>
          <a:ln w="12700">
            <a:miter lim="400000"/>
          </a:ln>
        </p:spPr>
      </p:pic>
      <p:sp>
        <p:nvSpPr>
          <p:cNvPr id="1060" name="Прямоугольник 3"/>
          <p:cNvSpPr txBox="1"/>
          <p:nvPr/>
        </p:nvSpPr>
        <p:spPr>
          <a:xfrm>
            <a:off x="4041656" y="980727"/>
            <a:ext cx="5056624" cy="3046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r>
              <a:rPr lang="uk-UA" dirty="0"/>
              <a:t>Аномалія розвитку, яка характеризується тим, що </a:t>
            </a:r>
            <a:r>
              <a:rPr lang="uk-UA" dirty="0" err="1"/>
              <a:t>верхнемедіального</a:t>
            </a:r>
            <a:r>
              <a:rPr lang="uk-UA" dirty="0"/>
              <a:t> частина верхньої частки правої легені </a:t>
            </a:r>
            <a:r>
              <a:rPr lang="uk-UA" dirty="0" err="1"/>
              <a:t>отшнуровуется</a:t>
            </a:r>
            <a:r>
              <a:rPr lang="uk-UA" dirty="0"/>
              <a:t>, незвично розташованою непарною веною (v. </a:t>
            </a:r>
            <a:r>
              <a:rPr lang="uk-UA" dirty="0" err="1"/>
              <a:t>Azygos</a:t>
            </a:r>
            <a:r>
              <a:rPr lang="uk-UA" dirty="0"/>
              <a:t>) і розміщується медіальніше її кишені, який їде між медіастинальної плеврою і глибоко</a:t>
            </a:r>
          </a:p>
        </p:txBody>
      </p:sp>
      <p:sp>
        <p:nvSpPr>
          <p:cNvPr id="1061" name="Прямоугольник 4"/>
          <p:cNvSpPr txBox="1"/>
          <p:nvPr/>
        </p:nvSpPr>
        <p:spPr>
          <a:xfrm>
            <a:off x="45719" y="4365104"/>
            <a:ext cx="9052561" cy="1792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dirty="0" err="1"/>
              <a:t>вдається</a:t>
            </a:r>
            <a:r>
              <a:rPr dirty="0"/>
              <a:t> в </a:t>
            </a:r>
            <a:r>
              <a:rPr dirty="0" err="1"/>
              <a:t>середостіння</a:t>
            </a:r>
            <a:r>
              <a:rPr dirty="0"/>
              <a:t>.</a:t>
            </a:r>
          </a:p>
          <a:p>
            <a:pPr>
              <a:defRPr sz="2400">
                <a:solidFill>
                  <a:srgbClr val="FFFFFF"/>
                </a:solidFill>
                <a:latin typeface="Times New Roman"/>
                <a:ea typeface="Times New Roman"/>
                <a:cs typeface="Times New Roman"/>
                <a:sym typeface="Times New Roman"/>
              </a:defRPr>
            </a:pPr>
            <a:r>
              <a:rPr dirty="0"/>
              <a:t>У </a:t>
            </a:r>
            <a:r>
              <a:rPr dirty="0" err="1"/>
              <a:t>більшості</a:t>
            </a:r>
            <a:r>
              <a:rPr dirty="0"/>
              <a:t> </a:t>
            </a:r>
            <a:r>
              <a:rPr dirty="0" err="1"/>
              <a:t>випадків</a:t>
            </a:r>
            <a:r>
              <a:rPr dirty="0"/>
              <a:t>, </a:t>
            </a:r>
            <a:r>
              <a:rPr dirty="0" err="1"/>
              <a:t>коли</a:t>
            </a:r>
            <a:r>
              <a:rPr dirty="0"/>
              <a:t> </a:t>
            </a:r>
            <a:r>
              <a:rPr dirty="0" err="1"/>
              <a:t>бронхи</a:t>
            </a:r>
            <a:r>
              <a:rPr dirty="0"/>
              <a:t> </a:t>
            </a:r>
            <a:r>
              <a:rPr dirty="0" err="1"/>
              <a:t>вказаної</a:t>
            </a:r>
            <a:r>
              <a:rPr dirty="0"/>
              <a:t> </a:t>
            </a:r>
            <a:r>
              <a:rPr dirty="0" err="1"/>
              <a:t>ділянки</a:t>
            </a:r>
            <a:r>
              <a:rPr dirty="0"/>
              <a:t> </a:t>
            </a:r>
            <a:r>
              <a:rPr dirty="0" err="1"/>
              <a:t>легені</a:t>
            </a:r>
            <a:r>
              <a:rPr dirty="0"/>
              <a:t> </a:t>
            </a:r>
            <a:r>
              <a:rPr dirty="0" err="1"/>
              <a:t>не</a:t>
            </a:r>
            <a:r>
              <a:rPr dirty="0"/>
              <a:t> </a:t>
            </a:r>
            <a:r>
              <a:rPr dirty="0" err="1"/>
              <a:t>стискаються</a:t>
            </a:r>
            <a:r>
              <a:rPr dirty="0"/>
              <a:t> </a:t>
            </a:r>
            <a:r>
              <a:rPr dirty="0" err="1"/>
              <a:t>непарної</a:t>
            </a:r>
            <a:r>
              <a:rPr dirty="0"/>
              <a:t> </a:t>
            </a:r>
            <a:r>
              <a:rPr dirty="0" err="1"/>
              <a:t>веною</a:t>
            </a:r>
            <a:r>
              <a:rPr dirty="0"/>
              <a:t>, </a:t>
            </a:r>
            <a:r>
              <a:rPr dirty="0" err="1"/>
              <a:t>умови</a:t>
            </a:r>
            <a:r>
              <a:rPr dirty="0"/>
              <a:t> </a:t>
            </a:r>
            <a:r>
              <a:rPr dirty="0" err="1"/>
              <a:t>вентиляції</a:t>
            </a:r>
            <a:r>
              <a:rPr dirty="0"/>
              <a:t> </a:t>
            </a:r>
            <a:r>
              <a:rPr dirty="0" err="1"/>
              <a:t>залишаються</a:t>
            </a:r>
            <a:r>
              <a:rPr dirty="0"/>
              <a:t> </a:t>
            </a:r>
            <a:r>
              <a:rPr dirty="0" err="1"/>
              <a:t>близькими</a:t>
            </a:r>
            <a:r>
              <a:rPr dirty="0"/>
              <a:t> </a:t>
            </a:r>
            <a:r>
              <a:rPr dirty="0" err="1"/>
              <a:t>до</a:t>
            </a:r>
            <a:r>
              <a:rPr dirty="0"/>
              <a:t> </a:t>
            </a:r>
            <a:r>
              <a:rPr dirty="0" err="1"/>
              <a:t>норми</a:t>
            </a:r>
            <a:r>
              <a:rPr dirty="0"/>
              <a:t>, і </a:t>
            </a:r>
            <a:r>
              <a:rPr dirty="0" err="1"/>
              <a:t>про</a:t>
            </a:r>
            <a:r>
              <a:rPr dirty="0"/>
              <a:t> </a:t>
            </a:r>
            <a:r>
              <a:rPr dirty="0" err="1"/>
              <a:t>наявність</a:t>
            </a:r>
            <a:r>
              <a:rPr dirty="0"/>
              <a:t> </a:t>
            </a:r>
            <a:r>
              <a:rPr dirty="0" err="1"/>
              <a:t>аномалії</a:t>
            </a:r>
            <a:r>
              <a:rPr dirty="0"/>
              <a:t> </a:t>
            </a:r>
            <a:r>
              <a:rPr dirty="0" err="1"/>
              <a:t>можна</a:t>
            </a:r>
            <a:r>
              <a:rPr dirty="0"/>
              <a:t> </a:t>
            </a:r>
            <a:r>
              <a:rPr dirty="0" err="1"/>
              <a:t>судити</a:t>
            </a:r>
            <a:r>
              <a:rPr dirty="0"/>
              <a:t> </a:t>
            </a:r>
            <a:r>
              <a:rPr dirty="0" err="1"/>
              <a:t>тільки</a:t>
            </a:r>
            <a:r>
              <a:rPr dirty="0"/>
              <a:t> </a:t>
            </a:r>
            <a:r>
              <a:rPr dirty="0" err="1"/>
              <a:t>по</a:t>
            </a:r>
            <a:r>
              <a:rPr dirty="0"/>
              <a:t> </a:t>
            </a:r>
            <a:r>
              <a:rPr dirty="0" err="1"/>
              <a:t>рентгендослідженні</a:t>
            </a:r>
            <a:r>
              <a:rPr dirty="0"/>
              <a:t>.</a:t>
            </a:r>
          </a:p>
        </p:txBody>
      </p:sp>
    </p:spTree>
  </p:cSld>
  <p:clrMapOvr>
    <a:masterClrMapping/>
  </p:clrMapOvr>
  <p:transition spd="med"/>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 name="Прямоугольник 1"/>
          <p:cNvSpPr txBox="1"/>
          <p:nvPr/>
        </p:nvSpPr>
        <p:spPr>
          <a:xfrm>
            <a:off x="251520" y="260648"/>
            <a:ext cx="8621529" cy="3785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55600">
              <a:defRPr sz="2400">
                <a:solidFill>
                  <a:srgbClr val="FFFFFF"/>
                </a:solidFill>
                <a:latin typeface="Times New Roman"/>
                <a:ea typeface="Times New Roman"/>
                <a:cs typeface="Times New Roman"/>
                <a:sym typeface="Times New Roman"/>
              </a:defRPr>
            </a:pPr>
            <a:r>
              <a:rPr lang="uk-UA" dirty="0"/>
              <a:t>Якщо виникає порушення вентиляції, розвивається запалення, яке протікає по типу </a:t>
            </a:r>
            <a:r>
              <a:rPr lang="uk-UA" dirty="0" err="1"/>
              <a:t>рецидивуючої</a:t>
            </a:r>
            <a:r>
              <a:rPr lang="uk-UA" dirty="0"/>
              <a:t> пневмонії.</a:t>
            </a:r>
          </a:p>
          <a:p>
            <a:pPr indent="355600">
              <a:defRPr sz="2400">
                <a:solidFill>
                  <a:srgbClr val="FFFFFF"/>
                </a:solidFill>
                <a:latin typeface="Times New Roman"/>
                <a:ea typeface="Times New Roman"/>
                <a:cs typeface="Times New Roman"/>
                <a:sym typeface="Times New Roman"/>
              </a:defRPr>
            </a:pPr>
            <a:endParaRPr lang="uk-UA" dirty="0"/>
          </a:p>
          <a:p>
            <a:pPr indent="355600">
              <a:defRPr sz="2400">
                <a:solidFill>
                  <a:srgbClr val="FFFFFF"/>
                </a:solidFill>
                <a:latin typeface="Times New Roman"/>
                <a:ea typeface="Times New Roman"/>
                <a:cs typeface="Times New Roman"/>
                <a:sym typeface="Times New Roman"/>
              </a:defRPr>
            </a:pPr>
            <a:r>
              <a:rPr lang="uk-UA" dirty="0"/>
              <a:t>Рентгенологічні ознаки: на прямій рентгенограмі</a:t>
            </a:r>
          </a:p>
          <a:p>
            <a:pPr indent="355600">
              <a:buFont typeface="Arial" pitchFamily="34" charset="0"/>
              <a:buChar char="•"/>
              <a:defRPr sz="2400">
                <a:solidFill>
                  <a:srgbClr val="FFFFFF"/>
                </a:solidFill>
                <a:latin typeface="Times New Roman"/>
                <a:ea typeface="Times New Roman"/>
                <a:cs typeface="Times New Roman"/>
                <a:sym typeface="Times New Roman"/>
              </a:defRPr>
            </a:pPr>
            <a:r>
              <a:rPr lang="uk-UA" dirty="0"/>
              <a:t>  краплеподібна тінь поперечного зрізу непарної вени, яка розташовується на тлі легеневої тканини вище і медіальніше кореня правої легені.</a:t>
            </a:r>
          </a:p>
          <a:p>
            <a:pPr indent="355600">
              <a:defRPr sz="2400">
                <a:solidFill>
                  <a:srgbClr val="FFFFFF"/>
                </a:solidFill>
                <a:latin typeface="Times New Roman"/>
                <a:ea typeface="Times New Roman"/>
                <a:cs typeface="Times New Roman"/>
                <a:sym typeface="Times New Roman"/>
              </a:defRPr>
            </a:pPr>
            <a:r>
              <a:rPr lang="uk-UA" dirty="0"/>
              <a:t>Вкрай рідко можна побачити частку </a:t>
            </a:r>
            <a:r>
              <a:rPr lang="uk-UA" dirty="0" err="1"/>
              <a:t>напівнепарної</a:t>
            </a:r>
            <a:r>
              <a:rPr lang="uk-UA" dirty="0"/>
              <a:t> вени (</a:t>
            </a:r>
            <a:r>
              <a:rPr lang="uk-UA" dirty="0" err="1"/>
              <a:t>lobus</a:t>
            </a:r>
            <a:r>
              <a:rPr lang="uk-UA" dirty="0"/>
              <a:t> v. </a:t>
            </a:r>
            <a:r>
              <a:rPr lang="uk-UA" dirty="0" err="1"/>
              <a:t>Gemiazygos</a:t>
            </a:r>
            <a:r>
              <a:rPr lang="uk-UA" dirty="0"/>
              <a:t>), яка локалізується на кшталт непарної вени, тільки зліва.</a:t>
            </a:r>
          </a:p>
        </p:txBody>
      </p:sp>
    </p:spTree>
  </p:cSld>
  <p:clrMapOvr>
    <a:masterClrMapping/>
  </p:clrMapOvr>
  <p:transition spd="med"/>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 name="Picture 2" descr="Picture 2"/>
          <p:cNvPicPr>
            <a:picLocks noChangeAspect="1"/>
          </p:cNvPicPr>
          <p:nvPr/>
        </p:nvPicPr>
        <p:blipFill>
          <a:blip r:embed="rId2" cstate="print"/>
          <a:stretch>
            <a:fillRect/>
          </a:stretch>
        </p:blipFill>
        <p:spPr>
          <a:xfrm>
            <a:off x="4967535" y="3645024"/>
            <a:ext cx="4176465" cy="2808314"/>
          </a:xfrm>
          <a:prstGeom prst="rect">
            <a:avLst/>
          </a:prstGeom>
          <a:ln w="12700">
            <a:miter lim="400000"/>
          </a:ln>
        </p:spPr>
      </p:pic>
      <p:sp>
        <p:nvSpPr>
          <p:cNvPr id="1066" name="Прямоугольник 2"/>
          <p:cNvSpPr txBox="1"/>
          <p:nvPr/>
        </p:nvSpPr>
        <p:spPr>
          <a:xfrm>
            <a:off x="4977760" y="0"/>
            <a:ext cx="3189496" cy="421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b="1">
                <a:solidFill>
                  <a:srgbClr val="FFFFFF"/>
                </a:solidFill>
                <a:latin typeface="Times New Roman"/>
                <a:ea typeface="Times New Roman"/>
                <a:cs typeface="Times New Roman"/>
                <a:sym typeface="Times New Roman"/>
              </a:defRPr>
            </a:lvl1pPr>
          </a:lstStyle>
          <a:p>
            <a:r>
              <a:t>Частка  непарної вени</a:t>
            </a:r>
          </a:p>
        </p:txBody>
      </p:sp>
      <p:pic>
        <p:nvPicPr>
          <p:cNvPr id="1067" name="Picture 2" descr="Picture 2"/>
          <p:cNvPicPr>
            <a:picLocks noChangeAspect="1"/>
          </p:cNvPicPr>
          <p:nvPr/>
        </p:nvPicPr>
        <p:blipFill>
          <a:blip r:embed="rId3" cstate="print"/>
          <a:stretch>
            <a:fillRect/>
          </a:stretch>
        </p:blipFill>
        <p:spPr>
          <a:xfrm>
            <a:off x="4572000" y="620687"/>
            <a:ext cx="4032449" cy="2924177"/>
          </a:xfrm>
          <a:prstGeom prst="rect">
            <a:avLst/>
          </a:prstGeom>
          <a:ln w="12700">
            <a:miter lim="400000"/>
          </a:ln>
        </p:spPr>
      </p:pic>
      <p:pic>
        <p:nvPicPr>
          <p:cNvPr id="1068" name="Picture 2" descr="Picture 2"/>
          <p:cNvPicPr>
            <a:picLocks noChangeAspect="1"/>
          </p:cNvPicPr>
          <p:nvPr/>
        </p:nvPicPr>
        <p:blipFill>
          <a:blip r:embed="rId4" cstate="print"/>
          <a:stretch>
            <a:fillRect/>
          </a:stretch>
        </p:blipFill>
        <p:spPr>
          <a:xfrm>
            <a:off x="0" y="332656"/>
            <a:ext cx="4860033" cy="4077073"/>
          </a:xfrm>
          <a:prstGeom prst="rect">
            <a:avLst/>
          </a:prstGeom>
          <a:ln w="12700">
            <a:miter lim="400000"/>
          </a:ln>
        </p:spPr>
      </p:pic>
      <p:sp>
        <p:nvSpPr>
          <p:cNvPr id="1069" name="Прямая со стрелкой 6"/>
          <p:cNvSpPr/>
          <p:nvPr/>
        </p:nvSpPr>
        <p:spPr>
          <a:xfrm flipV="1">
            <a:off x="1403648" y="1556792"/>
            <a:ext cx="432049" cy="648073"/>
          </a:xfrm>
          <a:prstGeom prst="line">
            <a:avLst/>
          </a:prstGeom>
          <a:ln w="25400">
            <a:solidFill>
              <a:srgbClr val="000000"/>
            </a:solidFill>
            <a:tailEnd type="triangle"/>
          </a:ln>
          <a:effectLst>
            <a:outerShdw blurRad="38100" dist="20000" dir="5400000" rotWithShape="0">
              <a:srgbClr val="000000">
                <a:alpha val="38000"/>
              </a:srgbClr>
            </a:outerShdw>
          </a:effectLst>
        </p:spPr>
        <p:txBody>
          <a:bodyPr lIns="45719" rIns="45719"/>
          <a:lstStyle/>
          <a:p>
            <a:pPr>
              <a:defRPr>
                <a:solidFill>
                  <a:srgbClr val="FFFFFF"/>
                </a:solidFill>
              </a:defRPr>
            </a:pPr>
            <a:endParaRPr/>
          </a:p>
        </p:txBody>
      </p:sp>
      <p:sp>
        <p:nvSpPr>
          <p:cNvPr id="1070" name="Прямая со стрелкой 8"/>
          <p:cNvSpPr/>
          <p:nvPr/>
        </p:nvSpPr>
        <p:spPr>
          <a:xfrm flipV="1">
            <a:off x="6156175" y="1916832"/>
            <a:ext cx="288033" cy="432049"/>
          </a:xfrm>
          <a:prstGeom prst="line">
            <a:avLst/>
          </a:prstGeom>
          <a:ln w="25400">
            <a:solidFill>
              <a:srgbClr val="000000"/>
            </a:solidFill>
            <a:tailEnd type="triangle"/>
          </a:ln>
          <a:effectLst>
            <a:outerShdw blurRad="38100" dist="20000" dir="5400000" rotWithShape="0">
              <a:srgbClr val="000000">
                <a:alpha val="38000"/>
              </a:srgbClr>
            </a:outerShdw>
          </a:effectLst>
        </p:spPr>
        <p:txBody>
          <a:bodyPr lIns="45719" rIns="45719"/>
          <a:lstStyle/>
          <a:p>
            <a:pPr>
              <a:defRPr>
                <a:solidFill>
                  <a:srgbClr val="FFFFFF"/>
                </a:solidFill>
              </a:defRPr>
            </a:pPr>
            <a:endParaRPr/>
          </a:p>
        </p:txBody>
      </p:sp>
    </p:spTree>
  </p:cSld>
  <p:clrMapOvr>
    <a:masterClrMapping/>
  </p:clrMapOvr>
  <p:transition spd="med"/>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2" name="Picture 2" descr="Picture 2"/>
          <p:cNvPicPr>
            <a:picLocks noChangeAspect="1"/>
          </p:cNvPicPr>
          <p:nvPr/>
        </p:nvPicPr>
        <p:blipFill>
          <a:blip r:embed="rId2" cstate="print"/>
          <a:stretch>
            <a:fillRect/>
          </a:stretch>
        </p:blipFill>
        <p:spPr>
          <a:xfrm>
            <a:off x="755576" y="1196751"/>
            <a:ext cx="3940682" cy="4673546"/>
          </a:xfrm>
          <a:prstGeom prst="rect">
            <a:avLst/>
          </a:prstGeom>
          <a:ln w="12700">
            <a:miter lim="400000"/>
          </a:ln>
        </p:spPr>
      </p:pic>
      <p:pic>
        <p:nvPicPr>
          <p:cNvPr id="1073" name="Picture 3" descr="Picture 3"/>
          <p:cNvPicPr>
            <a:picLocks noChangeAspect="1"/>
          </p:cNvPicPr>
          <p:nvPr/>
        </p:nvPicPr>
        <p:blipFill>
          <a:blip r:embed="rId3" cstate="print"/>
          <a:stretch>
            <a:fillRect/>
          </a:stretch>
        </p:blipFill>
        <p:spPr>
          <a:xfrm>
            <a:off x="4716016" y="1268759"/>
            <a:ext cx="3956092" cy="4608514"/>
          </a:xfrm>
          <a:prstGeom prst="rect">
            <a:avLst/>
          </a:prstGeom>
          <a:ln w="12700">
            <a:miter lim="400000"/>
          </a:ln>
        </p:spPr>
      </p:pic>
      <p:sp>
        <p:nvSpPr>
          <p:cNvPr id="1074" name="Прямоугольник 3"/>
          <p:cNvSpPr txBox="1"/>
          <p:nvPr/>
        </p:nvSpPr>
        <p:spPr>
          <a:xfrm>
            <a:off x="3249567" y="332656"/>
            <a:ext cx="2418158" cy="348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latin typeface="Times New Roman"/>
                <a:ea typeface="Times New Roman"/>
                <a:cs typeface="Times New Roman"/>
                <a:sym typeface="Times New Roman"/>
              </a:defRPr>
            </a:lvl1pPr>
          </a:lstStyle>
          <a:p>
            <a:r>
              <a:t>Частка непарної  вени</a:t>
            </a:r>
          </a:p>
        </p:txBody>
      </p:sp>
    </p:spTree>
  </p:cSld>
  <p:clrMapOvr>
    <a:masterClrMapping/>
  </p:clrMapOvr>
  <p:transition spd="med"/>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6" name="Picture 2" descr="Picture 2"/>
          <p:cNvPicPr>
            <a:picLocks noChangeAspect="1"/>
          </p:cNvPicPr>
          <p:nvPr/>
        </p:nvPicPr>
        <p:blipFill>
          <a:blip r:embed="rId2" cstate="print"/>
          <a:stretch>
            <a:fillRect/>
          </a:stretch>
        </p:blipFill>
        <p:spPr>
          <a:xfrm>
            <a:off x="827583" y="332656"/>
            <a:ext cx="7056785" cy="5065089"/>
          </a:xfrm>
          <a:prstGeom prst="rect">
            <a:avLst/>
          </a:prstGeom>
          <a:ln w="12700">
            <a:miter lim="400000"/>
          </a:ln>
        </p:spPr>
      </p:pic>
      <p:sp>
        <p:nvSpPr>
          <p:cNvPr id="1077" name="Прямоугольник 2"/>
          <p:cNvSpPr txBox="1"/>
          <p:nvPr/>
        </p:nvSpPr>
        <p:spPr>
          <a:xfrm>
            <a:off x="1017319" y="5733255"/>
            <a:ext cx="6821329"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b="1">
                <a:solidFill>
                  <a:srgbClr val="FFFFFF"/>
                </a:solidFill>
                <a:latin typeface="Times New Roman"/>
                <a:ea typeface="Times New Roman"/>
                <a:cs typeface="Times New Roman"/>
                <a:sym typeface="Times New Roman"/>
              </a:defRPr>
            </a:lvl1pPr>
          </a:lstStyle>
          <a:p>
            <a:r>
              <a:t>Варіанти форми і розмірів частки непарної вени</a:t>
            </a:r>
          </a:p>
        </p:txBody>
      </p:sp>
      <p:sp>
        <p:nvSpPr>
          <p:cNvPr id="1078" name="Прямоугольник 3"/>
          <p:cNvSpPr txBox="1"/>
          <p:nvPr/>
        </p:nvSpPr>
        <p:spPr>
          <a:xfrm>
            <a:off x="1665392" y="6165303"/>
            <a:ext cx="2419795" cy="3084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1400" u="sng">
                <a:solidFill>
                  <a:srgbClr val="FFFFFF"/>
                </a:solidFill>
              </a:defRPr>
            </a:pPr>
            <a:r>
              <a:rPr>
                <a:solidFill>
                  <a:srgbClr val="410082"/>
                </a:solidFill>
                <a:uFill>
                  <a:solidFill>
                    <a:srgbClr val="410082"/>
                  </a:solidFill>
                </a:uFill>
                <a:hlinkClick r:id="rId3"/>
              </a:rPr>
              <a:t>(</a:t>
            </a:r>
            <a:r>
              <a:rPr>
                <a:solidFill>
                  <a:srgbClr val="410082"/>
                </a:solidFill>
                <a:uFill>
                  <a:solidFill>
                    <a:srgbClr val="410082"/>
                  </a:solidFill>
                </a:uFill>
                <a:latin typeface="Times New Roman"/>
                <a:ea typeface="Times New Roman"/>
                <a:cs typeface="Times New Roman"/>
                <a:sym typeface="Times New Roman"/>
                <a:hlinkClick r:id="rId3"/>
              </a:rPr>
              <a:t>http://www.mevis-research.de</a:t>
            </a:r>
            <a:r>
              <a:rPr>
                <a:latin typeface="Times New Roman"/>
                <a:ea typeface="Times New Roman"/>
                <a:cs typeface="Times New Roman"/>
                <a:sym typeface="Times New Roman"/>
              </a:rPr>
              <a:t>)</a:t>
            </a:r>
            <a:r>
              <a:rPr u="none">
                <a:latin typeface="Times New Roman"/>
                <a:ea typeface="Times New Roman"/>
                <a:cs typeface="Times New Roman"/>
                <a:sym typeface="Times New Roman"/>
              </a:rPr>
              <a:t>.</a:t>
            </a:r>
          </a:p>
        </p:txBody>
      </p:sp>
    </p:spTree>
  </p:cSld>
  <p:clrMapOvr>
    <a:masterClrMapping/>
  </p:clrMapOvr>
  <p:transition spd="med"/>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 name="Прямоугольник 2"/>
          <p:cNvSpPr txBox="1"/>
          <p:nvPr/>
        </p:nvSpPr>
        <p:spPr>
          <a:xfrm>
            <a:off x="1593383" y="4581128"/>
            <a:ext cx="4480561" cy="637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Частка  напівнепарної вени (стрілки)</a:t>
            </a:r>
          </a:p>
        </p:txBody>
      </p:sp>
      <p:sp>
        <p:nvSpPr>
          <p:cNvPr id="1082" name="Прямоугольник 3"/>
          <p:cNvSpPr txBox="1"/>
          <p:nvPr/>
        </p:nvSpPr>
        <p:spPr>
          <a:xfrm>
            <a:off x="369248" y="6021287"/>
            <a:ext cx="4480560" cy="287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r>
              <a:t>В.В. Шаповалова и соавт.,2016</a:t>
            </a:r>
          </a:p>
        </p:txBody>
      </p:sp>
      <p:pic>
        <p:nvPicPr>
          <p:cNvPr id="97281" name="Picture 1"/>
          <p:cNvPicPr>
            <a:picLocks noChangeAspect="1" noChangeArrowheads="1"/>
          </p:cNvPicPr>
          <p:nvPr/>
        </p:nvPicPr>
        <p:blipFill>
          <a:blip r:embed="rId2" cstate="print"/>
          <a:srcRect/>
          <a:stretch>
            <a:fillRect/>
          </a:stretch>
        </p:blipFill>
        <p:spPr bwMode="auto">
          <a:xfrm>
            <a:off x="1259632" y="260648"/>
            <a:ext cx="5772150" cy="3848100"/>
          </a:xfrm>
          <a:prstGeom prst="rect">
            <a:avLst/>
          </a:prstGeom>
          <a:noFill/>
          <a:ln w="9525">
            <a:noFill/>
            <a:miter lim="800000"/>
            <a:headEnd/>
            <a:tailEnd/>
          </a:ln>
        </p:spPr>
      </p:pic>
    </p:spTree>
  </p:cSld>
  <p:clrMapOvr>
    <a:masterClrMapping/>
  </p:clrMapOvr>
  <p:transition spd="med"/>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 name="Заголовок 1"/>
          <p:cNvSpPr txBox="1">
            <a:spLocks noGrp="1"/>
          </p:cNvSpPr>
          <p:nvPr>
            <p:ph type="title"/>
          </p:nvPr>
        </p:nvSpPr>
        <p:spPr>
          <a:prstGeom prst="rect">
            <a:avLst/>
          </a:prstGeom>
        </p:spPr>
        <p:txBody>
          <a:bodyPr>
            <a:normAutofit fontScale="90000"/>
          </a:bodyPr>
          <a:lstStyle/>
          <a:p>
            <a:pPr>
              <a:defRPr sz="3600">
                <a:solidFill>
                  <a:srgbClr val="FFFF00"/>
                </a:solidFill>
                <a:latin typeface="Times New Roman"/>
                <a:ea typeface="Times New Roman"/>
                <a:cs typeface="Times New Roman"/>
                <a:sym typeface="Times New Roman"/>
              </a:defRPr>
            </a:pPr>
            <a:r>
              <a:t>«Дзеркальні  легені»</a:t>
            </a:r>
            <a:br/>
            <a:endParaRPr/>
          </a:p>
        </p:txBody>
      </p:sp>
      <p:sp>
        <p:nvSpPr>
          <p:cNvPr id="1085" name="Прямоугольник 2"/>
          <p:cNvSpPr txBox="1"/>
          <p:nvPr/>
        </p:nvSpPr>
        <p:spPr>
          <a:xfrm>
            <a:off x="585271" y="1268759"/>
            <a:ext cx="8261489" cy="193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pPr indent="450850" algn="just"/>
            <a:r>
              <a:rPr lang="uk-UA" dirty="0"/>
              <a:t>Рідкісна патологія, при якій обидві легені перебудовані симетрично і обидві мають </a:t>
            </a:r>
            <a:r>
              <a:rPr lang="uk-UA" dirty="0" err="1"/>
              <a:t>дво-</a:t>
            </a:r>
            <a:r>
              <a:rPr lang="uk-UA" dirty="0"/>
              <a:t> або тричасткову будову. У більшості випадків ця аномалія не має клінічних проявів і є випадковою знахідкою при </a:t>
            </a:r>
            <a:r>
              <a:rPr lang="uk-UA" dirty="0" err="1"/>
              <a:t>бронхоскопічному</a:t>
            </a:r>
            <a:r>
              <a:rPr lang="uk-UA" dirty="0"/>
              <a:t> обстеженні або оперативному втручанні, патологоанатомічному дослідженні</a:t>
            </a:r>
          </a:p>
        </p:txBody>
      </p:sp>
    </p:spTree>
  </p:cSld>
  <p:clrMapOvr>
    <a:masterClrMapping/>
  </p:clrMapOvr>
  <p:transition spd="med"/>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7" name="Заголовок 1"/>
          <p:cNvSpPr txBox="1">
            <a:spLocks noGrp="1"/>
          </p:cNvSpPr>
          <p:nvPr>
            <p:ph type="title"/>
          </p:nvPr>
        </p:nvSpPr>
        <p:spPr>
          <a:prstGeom prst="rect">
            <a:avLst/>
          </a:prstGeom>
        </p:spPr>
        <p:txBody>
          <a:bodyPr/>
          <a:lstStyle>
            <a:lvl1pPr>
              <a:defRPr sz="3600">
                <a:solidFill>
                  <a:srgbClr val="FFFF00"/>
                </a:solidFill>
              </a:defRPr>
            </a:lvl1pPr>
          </a:lstStyle>
          <a:p>
            <a:r>
              <a:t>Синдром Зіверта-Картагенера</a:t>
            </a:r>
          </a:p>
        </p:txBody>
      </p:sp>
      <p:sp>
        <p:nvSpPr>
          <p:cNvPr id="1088" name="Прямоугольник 2"/>
          <p:cNvSpPr txBox="1"/>
          <p:nvPr/>
        </p:nvSpPr>
        <p:spPr>
          <a:xfrm>
            <a:off x="297240" y="1628799"/>
            <a:ext cx="8477513" cy="2478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Природжена комбінована вада, що характеризується тріадою ознак:</a:t>
            </a:r>
          </a:p>
          <a:p>
            <a:pPr algn="just">
              <a:defRPr sz="2400">
                <a:solidFill>
                  <a:srgbClr val="FFFFFF"/>
                </a:solidFill>
                <a:latin typeface="Times New Roman"/>
                <a:ea typeface="Times New Roman"/>
                <a:cs typeface="Times New Roman"/>
                <a:sym typeface="Times New Roman"/>
              </a:defRPr>
            </a:pPr>
            <a:endParaRPr/>
          </a:p>
          <a:p>
            <a:pPr marL="240631" indent="-240631" algn="just">
              <a:buSzPct val="100000"/>
              <a:buChar char="•"/>
              <a:defRPr sz="2400">
                <a:solidFill>
                  <a:srgbClr val="FFFFFF"/>
                </a:solidFill>
                <a:latin typeface="Times New Roman"/>
                <a:ea typeface="Times New Roman"/>
                <a:cs typeface="Times New Roman"/>
                <a:sym typeface="Times New Roman"/>
              </a:defRPr>
            </a:pPr>
            <a:r>
              <a:t>зворотне розташування легень,</a:t>
            </a:r>
          </a:p>
          <a:p>
            <a:pPr marL="240631" indent="-240631" algn="just">
              <a:buSzPct val="100000"/>
              <a:buChar char="•"/>
              <a:defRPr sz="2400">
                <a:solidFill>
                  <a:srgbClr val="FFFFFF"/>
                </a:solidFill>
                <a:latin typeface="Times New Roman"/>
                <a:ea typeface="Times New Roman"/>
                <a:cs typeface="Times New Roman"/>
                <a:sym typeface="Times New Roman"/>
              </a:defRPr>
            </a:pPr>
            <a:r>
              <a:t>хронічний бронхо-легеневий процес,</a:t>
            </a:r>
          </a:p>
          <a:p>
            <a:pPr marL="240631" indent="-240631" algn="just">
              <a:buSzPct val="100000"/>
              <a:buChar char="•"/>
              <a:defRPr sz="2400">
                <a:solidFill>
                  <a:srgbClr val="FFFFFF"/>
                </a:solidFill>
                <a:latin typeface="Times New Roman"/>
                <a:ea typeface="Times New Roman"/>
                <a:cs typeface="Times New Roman"/>
                <a:sym typeface="Times New Roman"/>
              </a:defRPr>
            </a:pPr>
            <a:r>
              <a:t>патологія придаткових пазух носа (гіпоплазія або хронічний синусит).</a:t>
            </a:r>
          </a:p>
        </p:txBody>
      </p:sp>
    </p:spTree>
  </p:cSld>
  <p:clrMapOvr>
    <a:masterClrMapping/>
  </p:clrMapOvr>
  <p:transition spd="med"/>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0" name="Прямоугольник 1"/>
          <p:cNvSpPr txBox="1"/>
          <p:nvPr/>
        </p:nvSpPr>
        <p:spPr>
          <a:xfrm>
            <a:off x="369247" y="117692"/>
            <a:ext cx="8261489"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55600" algn="just">
              <a:defRPr sz="2400" b="1">
                <a:solidFill>
                  <a:srgbClr val="FFFFFF"/>
                </a:solidFill>
                <a:latin typeface="Times New Roman"/>
                <a:ea typeface="Times New Roman"/>
                <a:cs typeface="Times New Roman"/>
                <a:sym typeface="Times New Roman"/>
              </a:defRPr>
            </a:pPr>
            <a:r>
              <a:rPr lang="uk-UA" dirty="0"/>
              <a:t>Етіологія і патогенез.</a:t>
            </a:r>
          </a:p>
          <a:p>
            <a:pPr indent="355600" algn="just">
              <a:defRPr sz="2400">
                <a:solidFill>
                  <a:srgbClr val="FFFFFF"/>
                </a:solidFill>
                <a:latin typeface="Times New Roman"/>
                <a:ea typeface="Times New Roman"/>
                <a:cs typeface="Times New Roman"/>
                <a:sym typeface="Times New Roman"/>
              </a:defRPr>
            </a:pPr>
            <a:r>
              <a:rPr lang="uk-UA" dirty="0"/>
              <a:t>Синдром зворотного розташування легень практично завжди поєднується з правостороннім розташуванням серця, іноді і зворотним розташуванням органів черевної порожнини (</a:t>
            </a:r>
            <a:r>
              <a:rPr lang="uk-UA" dirty="0" err="1"/>
              <a:t>situs</a:t>
            </a:r>
            <a:r>
              <a:rPr lang="uk-UA" dirty="0"/>
              <a:t> </a:t>
            </a:r>
            <a:r>
              <a:rPr lang="uk-UA" dirty="0" err="1"/>
              <a:t>viscerum</a:t>
            </a:r>
            <a:r>
              <a:rPr lang="uk-UA" dirty="0"/>
              <a:t> </a:t>
            </a:r>
            <a:r>
              <a:rPr lang="uk-UA" dirty="0" err="1"/>
              <a:t>inversus</a:t>
            </a:r>
            <a:r>
              <a:rPr lang="uk-UA" dirty="0"/>
              <a:t>). Зворотне розташування внутрішніх органів часто поєднується з порушенням </a:t>
            </a:r>
            <a:r>
              <a:rPr lang="uk-UA" dirty="0" err="1"/>
              <a:t>мукоциліарногокліренсу</a:t>
            </a:r>
            <a:r>
              <a:rPr lang="uk-UA" dirty="0"/>
              <a:t>, обумовленого вродженим порушенням рухової функції миготливого епітелію дихальних шляхів (відсутність в віях </a:t>
            </a:r>
            <a:r>
              <a:rPr lang="uk-UA" dirty="0" err="1"/>
              <a:t>циліарного</a:t>
            </a:r>
            <a:r>
              <a:rPr lang="uk-UA" dirty="0"/>
              <a:t> епітелію, що веде до їх </a:t>
            </a:r>
            <a:r>
              <a:rPr lang="uk-UA" dirty="0" err="1"/>
              <a:t>знерухомлення</a:t>
            </a:r>
            <a:r>
              <a:rPr lang="uk-UA" dirty="0"/>
              <a:t> - синдром </a:t>
            </a:r>
            <a:r>
              <a:rPr lang="uk-UA" dirty="0" err="1"/>
              <a:t>циліарного</a:t>
            </a:r>
            <a:r>
              <a:rPr lang="uk-UA" dirty="0"/>
              <a:t> дискінезії). Відсутністю </a:t>
            </a:r>
            <a:r>
              <a:rPr lang="uk-UA" dirty="0" err="1"/>
              <a:t>мукоциліарного</a:t>
            </a:r>
            <a:r>
              <a:rPr lang="uk-UA" dirty="0"/>
              <a:t> кліренсу пояснюється часте поєднання зворотного розташування легень з раннім розвитком хронічного запального гнійного процесу в бронхах і легенях, високою частотою хронічного </a:t>
            </a:r>
            <a:r>
              <a:rPr lang="uk-UA" dirty="0" err="1"/>
              <a:t>ринофарингіту</a:t>
            </a:r>
            <a:r>
              <a:rPr lang="uk-UA" dirty="0"/>
              <a:t>, </a:t>
            </a:r>
            <a:r>
              <a:rPr lang="uk-UA" dirty="0" err="1"/>
              <a:t>синуситу</a:t>
            </a:r>
            <a:r>
              <a:rPr lang="uk-UA" dirty="0"/>
              <a:t>, отиту.</a:t>
            </a:r>
          </a:p>
          <a:p>
            <a:pPr indent="355600" algn="just">
              <a:defRPr sz="2400">
                <a:solidFill>
                  <a:srgbClr val="FFFFFF"/>
                </a:solidFill>
                <a:latin typeface="Times New Roman"/>
                <a:ea typeface="Times New Roman"/>
                <a:cs typeface="Times New Roman"/>
                <a:sym typeface="Times New Roman"/>
              </a:defRPr>
            </a:pPr>
            <a:r>
              <a:rPr lang="uk-UA" dirty="0"/>
              <a:t>Є вказівка ​​на нерідке поєднання синдрому </a:t>
            </a:r>
            <a:r>
              <a:rPr lang="uk-UA" dirty="0" err="1"/>
              <a:t>Картагенера</a:t>
            </a:r>
            <a:r>
              <a:rPr lang="uk-UA" dirty="0"/>
              <a:t> з гетерозиготних формами вродженої недостатності </a:t>
            </a:r>
            <a:r>
              <a:rPr lang="uk-UA" dirty="0" err="1"/>
              <a:t>альфаантітріпсіна</a:t>
            </a:r>
            <a:r>
              <a:rPr lang="uk-UA" dirty="0"/>
              <a:t>.</a:t>
            </a:r>
          </a:p>
        </p:txBody>
      </p:sp>
    </p:spTree>
  </p:cSld>
  <p:clrMapOvr>
    <a:masterClrMapping/>
  </p:clrMapOvr>
  <p:transition spd="med"/>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 name="Прямоугольник 1"/>
          <p:cNvSpPr txBox="1"/>
          <p:nvPr/>
        </p:nvSpPr>
        <p:spPr>
          <a:xfrm>
            <a:off x="297239" y="260647"/>
            <a:ext cx="8333497" cy="3416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55600" algn="just">
              <a:defRPr sz="2400">
                <a:solidFill>
                  <a:srgbClr val="FFFFFF"/>
                </a:solidFill>
                <a:latin typeface="Times New Roman"/>
                <a:ea typeface="Times New Roman"/>
                <a:cs typeface="Times New Roman"/>
                <a:sym typeface="Times New Roman"/>
              </a:defRPr>
            </a:pPr>
            <a:r>
              <a:rPr lang="uk-UA" dirty="0"/>
              <a:t>Внаслідок цього утворюється застій секрету в дихальних шляхах, з подальшим інфікуванням, розвитком хронічного запального процесу і формуванням бронхоектазів.</a:t>
            </a:r>
          </a:p>
          <a:p>
            <a:pPr indent="355600" algn="just">
              <a:defRPr sz="2400">
                <a:solidFill>
                  <a:srgbClr val="FFFFFF"/>
                </a:solidFill>
                <a:latin typeface="Times New Roman"/>
                <a:ea typeface="Times New Roman"/>
                <a:cs typeface="Times New Roman"/>
                <a:sym typeface="Times New Roman"/>
              </a:defRPr>
            </a:pPr>
            <a:r>
              <a:rPr lang="uk-UA" dirty="0" err="1"/>
              <a:t>Дисфункція</a:t>
            </a:r>
            <a:r>
              <a:rPr lang="uk-UA" dirty="0"/>
              <a:t> </a:t>
            </a:r>
            <a:r>
              <a:rPr lang="uk-UA" dirty="0" err="1"/>
              <a:t>циліарного</a:t>
            </a:r>
            <a:r>
              <a:rPr lang="uk-UA" dirty="0"/>
              <a:t> епітелію поєднується з нерухомістю сперматозоїдів у чоловіків і порушенням епітелію фаллопієвих труб у жінок.</a:t>
            </a:r>
          </a:p>
          <a:p>
            <a:pPr indent="355600" algn="just">
              <a:defRPr sz="2400">
                <a:solidFill>
                  <a:srgbClr val="FFFFFF"/>
                </a:solidFill>
                <a:latin typeface="Times New Roman"/>
                <a:ea typeface="Times New Roman"/>
                <a:cs typeface="Times New Roman"/>
                <a:sym typeface="Times New Roman"/>
              </a:defRPr>
            </a:pPr>
            <a:r>
              <a:rPr lang="uk-UA" dirty="0"/>
              <a:t>Синдром </a:t>
            </a:r>
            <a:r>
              <a:rPr lang="uk-UA" dirty="0" err="1"/>
              <a:t>Зіверт-Картагенера</a:t>
            </a:r>
            <a:r>
              <a:rPr lang="uk-UA" dirty="0"/>
              <a:t> з окремим випадком </a:t>
            </a:r>
            <a:r>
              <a:rPr lang="uk-UA" dirty="0" err="1"/>
              <a:t>циліарної</a:t>
            </a:r>
            <a:r>
              <a:rPr lang="uk-UA" dirty="0"/>
              <a:t> дискінезії, який у частини хворих не супроводжується зворотнім розташуванням внутрішніх органів.</a:t>
            </a:r>
          </a:p>
        </p:txBody>
      </p:sp>
    </p:spTree>
  </p:cSld>
  <p:clrMapOvr>
    <a:masterClrMapping/>
  </p:clrMapOvr>
  <p:transition spd="med"/>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 name="Прямоугольник 1"/>
          <p:cNvSpPr txBox="1"/>
          <p:nvPr/>
        </p:nvSpPr>
        <p:spPr>
          <a:xfrm>
            <a:off x="323528" y="0"/>
            <a:ext cx="8405505" cy="65248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55600" algn="just">
              <a:defRPr sz="2200" b="1">
                <a:solidFill>
                  <a:srgbClr val="FFFFFF"/>
                </a:solidFill>
                <a:latin typeface="Times New Roman"/>
                <a:ea typeface="Times New Roman"/>
                <a:cs typeface="Times New Roman"/>
                <a:sym typeface="Times New Roman"/>
              </a:defRPr>
            </a:pPr>
            <a:r>
              <a:rPr lang="uk-UA" dirty="0"/>
              <a:t>Клінічна картина.</a:t>
            </a:r>
          </a:p>
          <a:p>
            <a:pPr indent="355600" algn="just">
              <a:defRPr sz="2200">
                <a:solidFill>
                  <a:srgbClr val="FFFFFF"/>
                </a:solidFill>
                <a:latin typeface="Times New Roman"/>
                <a:ea typeface="Times New Roman"/>
                <a:cs typeface="Times New Roman"/>
                <a:sym typeface="Times New Roman"/>
              </a:defRPr>
            </a:pPr>
            <a:endParaRPr lang="uk-UA" dirty="0"/>
          </a:p>
          <a:p>
            <a:pPr indent="355600" algn="just">
              <a:defRPr sz="2200">
                <a:solidFill>
                  <a:srgbClr val="FFFFFF"/>
                </a:solidFill>
                <a:latin typeface="Times New Roman"/>
                <a:ea typeface="Times New Roman"/>
                <a:cs typeface="Times New Roman"/>
                <a:sym typeface="Times New Roman"/>
              </a:defRPr>
            </a:pPr>
            <a:r>
              <a:rPr lang="uk-UA" dirty="0"/>
              <a:t>Часті респіраторні захворювання, рецидивні бронхіти, пневмонії з перших місяців життя. Раннє формування хронічного бронхіту і (або) пневмонії з швидким розвитком бронхоектазів, гнійного </a:t>
            </a:r>
            <a:r>
              <a:rPr lang="uk-UA" dirty="0" err="1"/>
              <a:t>ендобронхіта</a:t>
            </a:r>
            <a:r>
              <a:rPr lang="uk-UA" dirty="0"/>
              <a:t> і симптомів </a:t>
            </a:r>
            <a:r>
              <a:rPr lang="uk-UA" dirty="0" err="1"/>
              <a:t>бронхоектатичної</a:t>
            </a:r>
            <a:r>
              <a:rPr lang="uk-UA" dirty="0"/>
              <a:t> хвороби (відставання у фізичному розвитку, симптоми інтоксикації, кашель з виділенням гнійного мокротиння, часті загострення, деформації кінцевих фаланг пальців у вигляді барабанних паличок, нігтів у вигляді годинних стекол). Перкуторно і аускультативно визначається правосторонній розташування серця. У легких, переважно в нижніх відділах, в основному справа, вислуховуються різнокаліберні вологі та сухі хрипи. Періоди загострення супроводжуються підвищенням температури тіла, погіршенням загального стану, наростанням симптомів інтоксикації, збільшенням і поширеністю </a:t>
            </a:r>
            <a:r>
              <a:rPr lang="uk-UA" dirty="0" err="1"/>
              <a:t>фізикальних</a:t>
            </a:r>
            <a:r>
              <a:rPr lang="uk-UA" dirty="0"/>
              <a:t> змін в легенях. Носове дихання утруднене, з'являються гнійні виділення з носа. Нерідко спостерігаються рецидивний або хронічний гнійний </a:t>
            </a:r>
            <a:r>
              <a:rPr lang="uk-UA" dirty="0" err="1"/>
              <a:t>синусит</a:t>
            </a:r>
            <a:r>
              <a:rPr lang="uk-UA" dirty="0"/>
              <a:t>, отит, </a:t>
            </a:r>
            <a:r>
              <a:rPr lang="uk-UA" dirty="0" err="1"/>
              <a:t>поліпоз</a:t>
            </a:r>
            <a:r>
              <a:rPr lang="uk-UA" dirty="0"/>
              <a:t> слизової оболонки носа і верхньощелепних (гайморових) пазух.</a:t>
            </a:r>
          </a:p>
        </p:txBody>
      </p:sp>
    </p:spTree>
  </p:cSld>
  <p:clrMapOvr>
    <a:masterClrMapping/>
  </p:clrMapOvr>
  <p:transition spd="med"/>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 name="Прямоугольник 1"/>
          <p:cNvSpPr txBox="1"/>
          <p:nvPr/>
        </p:nvSpPr>
        <p:spPr>
          <a:xfrm>
            <a:off x="225231" y="332655"/>
            <a:ext cx="8693537"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b="1">
                <a:solidFill>
                  <a:srgbClr val="FFFFFF"/>
                </a:solidFill>
                <a:latin typeface="Times New Roman"/>
                <a:ea typeface="Times New Roman"/>
                <a:cs typeface="Times New Roman"/>
                <a:sym typeface="Times New Roman"/>
              </a:defRPr>
            </a:pPr>
            <a:r>
              <a:rPr lang="uk-UA" dirty="0"/>
              <a:t>Рентгенологічні ознаки:</a:t>
            </a:r>
          </a:p>
          <a:p>
            <a:pPr marL="240631" indent="-240631">
              <a:buSzPct val="100000"/>
              <a:buChar char="•"/>
              <a:defRPr sz="2400" b="1">
                <a:solidFill>
                  <a:srgbClr val="FFFFFF"/>
                </a:solidFill>
                <a:latin typeface="Times New Roman"/>
                <a:ea typeface="Times New Roman"/>
                <a:cs typeface="Times New Roman"/>
                <a:sym typeface="Times New Roman"/>
              </a:defRPr>
            </a:pPr>
            <a:r>
              <a:rPr lang="uk-UA" dirty="0"/>
              <a:t> </a:t>
            </a:r>
            <a:r>
              <a:rPr lang="uk-UA" b="0" dirty="0"/>
              <a:t>зворотне розташування легень,</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правостороннє розташування серця, іноді зі зворотним розташуванням органів черевної порожнини,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наявність симптомів хронічного </a:t>
            </a:r>
            <a:r>
              <a:rPr lang="uk-UA" dirty="0" err="1"/>
              <a:t>бронхолегеневого</a:t>
            </a:r>
            <a:r>
              <a:rPr lang="uk-UA" dirty="0"/>
              <a:t> процесу, гнійного </a:t>
            </a:r>
            <a:r>
              <a:rPr lang="uk-UA" dirty="0" err="1"/>
              <a:t>синуситу</a:t>
            </a:r>
            <a:r>
              <a:rPr lang="uk-UA" dirty="0"/>
              <a:t>, отиту з тяжким перебігом та частими загостреннями.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бронхоектази в легенях;</a:t>
            </a:r>
          </a:p>
          <a:p>
            <a:pPr>
              <a:defRPr sz="2400">
                <a:solidFill>
                  <a:srgbClr val="FFFFFF"/>
                </a:solidFill>
                <a:latin typeface="Times New Roman"/>
                <a:ea typeface="Times New Roman"/>
                <a:cs typeface="Times New Roman"/>
                <a:sym typeface="Times New Roman"/>
              </a:defRPr>
            </a:pPr>
            <a:endParaRPr lang="uk-UA" dirty="0"/>
          </a:p>
          <a:p>
            <a:pPr>
              <a:defRPr sz="2400">
                <a:solidFill>
                  <a:srgbClr val="FFFFFF"/>
                </a:solidFill>
                <a:latin typeface="Times New Roman"/>
                <a:ea typeface="Times New Roman"/>
                <a:cs typeface="Times New Roman"/>
                <a:sym typeface="Times New Roman"/>
              </a:defRPr>
            </a:pPr>
            <a:r>
              <a:rPr lang="uk-UA" dirty="0"/>
              <a:t>При бронхоскопії і бронхографії виявляється тричасткова будова легені зліва і </a:t>
            </a:r>
            <a:r>
              <a:rPr lang="uk-UA" dirty="0" err="1"/>
              <a:t>двухчасткова</a:t>
            </a:r>
            <a:r>
              <a:rPr lang="uk-UA" dirty="0"/>
              <a:t> зправа.</a:t>
            </a:r>
          </a:p>
          <a:p>
            <a:pPr>
              <a:defRPr sz="2400">
                <a:solidFill>
                  <a:srgbClr val="FFFFFF"/>
                </a:solidFill>
                <a:latin typeface="Times New Roman"/>
                <a:ea typeface="Times New Roman"/>
                <a:cs typeface="Times New Roman"/>
                <a:sym typeface="Times New Roman"/>
              </a:defRPr>
            </a:pPr>
            <a:r>
              <a:rPr lang="uk-UA" dirty="0"/>
              <a:t>Для діагностики порушення функції миготливого епітелію необхідно електронно-мікроскопічне дослідження мазка слизу, біоптату з трахеї, бронхів (при бронхоскопії) або біоптату слизової оболонки носа. Додатковим клінічним підтвердженням наявності синдрому нерухомих війок у дорослих чоловіків може служити безпліддя.</a:t>
            </a:r>
          </a:p>
        </p:txBody>
      </p:sp>
    </p:spTree>
  </p:cSld>
  <p:clrMapOvr>
    <a:masterClrMapping/>
  </p:clrMapOvr>
  <p:transition spd="med"/>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9" name="Таблица 2"/>
          <p:cNvGraphicFramePr/>
          <p:nvPr/>
        </p:nvGraphicFramePr>
        <p:xfrm>
          <a:off x="1524000" y="1714500"/>
          <a:ext cx="743744" cy="3429000"/>
        </p:xfrm>
        <a:graphic>
          <a:graphicData uri="http://schemas.openxmlformats.org/drawingml/2006/table">
            <a:tbl>
              <a:tblPr>
                <a:tableStyleId>{4C3C2611-4C71-4FC5-86AE-919BDF0F9419}</a:tableStyleId>
              </a:tblPr>
              <a:tblGrid>
                <a:gridCol w="743744">
                  <a:extLst>
                    <a:ext uri="{9D8B030D-6E8A-4147-A177-3AD203B41FA5}">
                      <a16:colId xmlns:a16="http://schemas.microsoft.com/office/drawing/2014/main" val="20000"/>
                    </a:ext>
                  </a:extLst>
                </a:gridCol>
              </a:tblGrid>
              <a:tr h="3429000">
                <a:tc>
                  <a:txBody>
                    <a:bodyPr/>
                    <a:lstStyle/>
                    <a:p>
                      <a:pPr algn="l">
                        <a:defRPr>
                          <a:latin typeface="Courier New"/>
                          <a:ea typeface="Courier New"/>
                          <a:cs typeface="Courier New"/>
                          <a:sym typeface="Courier New"/>
                        </a:defRPr>
                      </a:pPr>
                      <a:endParaRP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100"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1101" name="Прямоугольник 4"/>
          <p:cNvSpPr txBox="1"/>
          <p:nvPr/>
        </p:nvSpPr>
        <p:spPr>
          <a:xfrm>
            <a:off x="1017319" y="0"/>
            <a:ext cx="7829441" cy="421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r>
              <a:t>Синдром Картагенера в дитини 6 років</a:t>
            </a:r>
          </a:p>
        </p:txBody>
      </p:sp>
      <p:sp>
        <p:nvSpPr>
          <p:cNvPr id="1102" name="Прямоугольник 5"/>
          <p:cNvSpPr txBox="1"/>
          <p:nvPr/>
        </p:nvSpPr>
        <p:spPr>
          <a:xfrm>
            <a:off x="6660232" y="6570912"/>
            <a:ext cx="5309160"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400">
                <a:solidFill>
                  <a:srgbClr val="FFFFFF"/>
                </a:solidFill>
                <a:latin typeface="Times New Roman"/>
                <a:ea typeface="Times New Roman"/>
                <a:cs typeface="Times New Roman"/>
                <a:sym typeface="Times New Roman"/>
              </a:defRPr>
            </a:pPr>
            <a:r>
              <a:rPr dirty="0"/>
              <a:t>LeamingRadiology.com).</a:t>
            </a:r>
          </a:p>
        </p:txBody>
      </p:sp>
      <p:pic>
        <p:nvPicPr>
          <p:cNvPr id="90113" name="Picture 1"/>
          <p:cNvPicPr>
            <a:picLocks noChangeAspect="1" noChangeArrowheads="1"/>
          </p:cNvPicPr>
          <p:nvPr/>
        </p:nvPicPr>
        <p:blipFill>
          <a:blip r:embed="rId2" cstate="print"/>
          <a:srcRect/>
          <a:stretch>
            <a:fillRect/>
          </a:stretch>
        </p:blipFill>
        <p:spPr bwMode="auto">
          <a:xfrm>
            <a:off x="0" y="548680"/>
            <a:ext cx="3678954" cy="3744416"/>
          </a:xfrm>
          <a:prstGeom prst="rect">
            <a:avLst/>
          </a:prstGeom>
          <a:noFill/>
          <a:ln w="9525">
            <a:noFill/>
            <a:miter lim="800000"/>
            <a:headEnd/>
            <a:tailEnd/>
          </a:ln>
        </p:spPr>
      </p:pic>
      <p:pic>
        <p:nvPicPr>
          <p:cNvPr id="90114" name="Picture 2"/>
          <p:cNvPicPr>
            <a:picLocks noChangeAspect="1" noChangeArrowheads="1"/>
          </p:cNvPicPr>
          <p:nvPr/>
        </p:nvPicPr>
        <p:blipFill>
          <a:blip r:embed="rId3" cstate="print"/>
          <a:srcRect/>
          <a:stretch>
            <a:fillRect/>
          </a:stretch>
        </p:blipFill>
        <p:spPr bwMode="auto">
          <a:xfrm>
            <a:off x="3851920" y="548680"/>
            <a:ext cx="3960440" cy="3702150"/>
          </a:xfrm>
          <a:prstGeom prst="rect">
            <a:avLst/>
          </a:prstGeom>
          <a:noFill/>
          <a:ln w="9525">
            <a:noFill/>
            <a:miter lim="800000"/>
            <a:headEnd/>
            <a:tailEnd/>
          </a:ln>
        </p:spPr>
      </p:pic>
      <p:pic>
        <p:nvPicPr>
          <p:cNvPr id="90115" name="Picture 3"/>
          <p:cNvPicPr>
            <a:picLocks noChangeAspect="1" noChangeArrowheads="1"/>
          </p:cNvPicPr>
          <p:nvPr/>
        </p:nvPicPr>
        <p:blipFill>
          <a:blip r:embed="rId4" cstate="print"/>
          <a:srcRect/>
          <a:stretch>
            <a:fillRect/>
          </a:stretch>
        </p:blipFill>
        <p:spPr bwMode="auto">
          <a:xfrm>
            <a:off x="0" y="4293096"/>
            <a:ext cx="2946460" cy="2564904"/>
          </a:xfrm>
          <a:prstGeom prst="rect">
            <a:avLst/>
          </a:prstGeom>
          <a:noFill/>
          <a:ln w="9525">
            <a:noFill/>
            <a:miter lim="800000"/>
            <a:headEnd/>
            <a:tailEnd/>
          </a:ln>
        </p:spPr>
      </p:pic>
      <p:pic>
        <p:nvPicPr>
          <p:cNvPr id="90116" name="Picture 4"/>
          <p:cNvPicPr>
            <a:picLocks noChangeAspect="1" noChangeArrowheads="1"/>
          </p:cNvPicPr>
          <p:nvPr/>
        </p:nvPicPr>
        <p:blipFill>
          <a:blip r:embed="rId5" cstate="print"/>
          <a:srcRect/>
          <a:stretch>
            <a:fillRect/>
          </a:stretch>
        </p:blipFill>
        <p:spPr bwMode="auto">
          <a:xfrm>
            <a:off x="3203848" y="4293096"/>
            <a:ext cx="3049865" cy="2564904"/>
          </a:xfrm>
          <a:prstGeom prst="rect">
            <a:avLst/>
          </a:prstGeom>
          <a:noFill/>
          <a:ln w="9525">
            <a:noFill/>
            <a:miter lim="800000"/>
            <a:headEnd/>
            <a:tailEnd/>
          </a:ln>
        </p:spPr>
      </p:pic>
    </p:spTree>
  </p:cSld>
  <p:clrMapOvr>
    <a:masterClrMapping/>
  </p:clrMapOvr>
  <p:transition spd="med"/>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Прямоугольник 2"/>
          <p:cNvSpPr txBox="1"/>
          <p:nvPr/>
        </p:nvSpPr>
        <p:spPr>
          <a:xfrm>
            <a:off x="369248" y="5733255"/>
            <a:ext cx="4480560" cy="693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400" u="sng">
                <a:solidFill>
                  <a:srgbClr val="FFFFFF"/>
                </a:solidFill>
                <a:latin typeface="Times New Roman"/>
                <a:ea typeface="Times New Roman"/>
                <a:cs typeface="Times New Roman"/>
                <a:sym typeface="Times New Roman"/>
              </a:defRPr>
            </a:pPr>
            <a:r>
              <a:rPr>
                <a:solidFill>
                  <a:srgbClr val="410082"/>
                </a:solidFill>
                <a:uFill>
                  <a:solidFill>
                    <a:srgbClr val="410082"/>
                  </a:solidFill>
                </a:uFill>
                <a:hlinkClick r:id="rId2"/>
              </a:rPr>
              <a:t>ID: 7456 Kartageners syndrome </a:t>
            </a:r>
            <a:r>
              <a:rPr b="1">
                <a:solidFill>
                  <a:srgbClr val="410082"/>
                </a:solidFill>
                <a:uFill>
                  <a:solidFill>
                    <a:srgbClr val="410082"/>
                  </a:solidFill>
                </a:uFill>
                <a:hlinkClick r:id="rId2"/>
              </a:rPr>
              <a:t>Dr Frank Gaillard</a:t>
            </a:r>
            <a:r>
              <a:rPr>
                <a:solidFill>
                  <a:srgbClr val="410082"/>
                </a:solidFill>
                <a:uFill>
                  <a:solidFill>
                    <a:srgbClr val="410082"/>
                  </a:solidFill>
                </a:uFill>
                <a:hlinkClick r:id="rId2"/>
              </a:rPr>
              <a:t> - 2 Nov 2009 Neonatal chest x-ray (left sided marker confirmed) demonstrates dextroca...</a:t>
            </a:r>
          </a:p>
        </p:txBody>
      </p:sp>
      <p:pic>
        <p:nvPicPr>
          <p:cNvPr id="89089" name="Picture 1"/>
          <p:cNvPicPr>
            <a:picLocks noChangeAspect="1" noChangeArrowheads="1"/>
          </p:cNvPicPr>
          <p:nvPr/>
        </p:nvPicPr>
        <p:blipFill>
          <a:blip r:embed="rId3" cstate="print"/>
          <a:srcRect/>
          <a:stretch>
            <a:fillRect/>
          </a:stretch>
        </p:blipFill>
        <p:spPr bwMode="auto">
          <a:xfrm>
            <a:off x="899592" y="0"/>
            <a:ext cx="6480720" cy="5688632"/>
          </a:xfrm>
          <a:prstGeom prst="rect">
            <a:avLst/>
          </a:prstGeom>
          <a:noFill/>
          <a:ln w="9525">
            <a:noFill/>
            <a:miter lim="800000"/>
            <a:headEnd/>
            <a:tailEnd/>
          </a:ln>
        </p:spPr>
      </p:pic>
    </p:spTree>
  </p:cSld>
  <p:clrMapOvr>
    <a:masterClrMapping/>
  </p:clrMapOvr>
  <p:transition spd="med"/>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 name="Заголовок 1"/>
          <p:cNvSpPr txBox="1">
            <a:spLocks noGrp="1"/>
          </p:cNvSpPr>
          <p:nvPr>
            <p:ph type="title"/>
          </p:nvPr>
        </p:nvSpPr>
        <p:spPr>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t>Аномалії кровоносних и лімфатичних судин</a:t>
            </a:r>
          </a:p>
        </p:txBody>
      </p:sp>
      <p:sp>
        <p:nvSpPr>
          <p:cNvPr id="1108" name="Прямоугольник 2"/>
          <p:cNvSpPr txBox="1"/>
          <p:nvPr/>
        </p:nvSpPr>
        <p:spPr>
          <a:xfrm>
            <a:off x="369248" y="1628799"/>
            <a:ext cx="6823401" cy="2478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2400">
                <a:solidFill>
                  <a:srgbClr val="FFFFFF"/>
                </a:solidFill>
                <a:latin typeface="Times New Roman"/>
                <a:ea typeface="Times New Roman"/>
                <a:cs typeface="Times New Roman"/>
                <a:sym typeface="Times New Roman"/>
              </a:defRPr>
            </a:pPr>
            <a:r>
              <a:t>До них відносяться:</a:t>
            </a:r>
          </a:p>
          <a:p>
            <a:pPr marL="320842" indent="-320842">
              <a:buSzPct val="100000"/>
              <a:buAutoNum type="arabicPeriod"/>
              <a:defRPr sz="2400">
                <a:solidFill>
                  <a:srgbClr val="FFFFFF"/>
                </a:solidFill>
                <a:latin typeface="Times New Roman"/>
                <a:ea typeface="Times New Roman"/>
                <a:cs typeface="Times New Roman"/>
                <a:sym typeface="Times New Roman"/>
              </a:defRPr>
            </a:pPr>
            <a:r>
              <a:t>Атрезія, аплазія легеневої артерії</a:t>
            </a:r>
          </a:p>
          <a:p>
            <a:pPr marL="320842" indent="-320842">
              <a:buSzPct val="100000"/>
              <a:buAutoNum type="arabicPeriod"/>
              <a:defRPr sz="2400">
                <a:solidFill>
                  <a:srgbClr val="FFFFFF"/>
                </a:solidFill>
                <a:latin typeface="Times New Roman"/>
                <a:ea typeface="Times New Roman"/>
                <a:cs typeface="Times New Roman"/>
                <a:sym typeface="Times New Roman"/>
              </a:defRPr>
            </a:pPr>
            <a:r>
              <a:t>Гіпоплазія легеневої артерії</a:t>
            </a:r>
          </a:p>
          <a:p>
            <a:pPr marL="320842" indent="-320842">
              <a:buSzPct val="100000"/>
              <a:buAutoNum type="arabicPeriod"/>
              <a:defRPr sz="2400">
                <a:solidFill>
                  <a:srgbClr val="FFFFFF"/>
                </a:solidFill>
                <a:latin typeface="Times New Roman"/>
                <a:ea typeface="Times New Roman"/>
                <a:cs typeface="Times New Roman"/>
                <a:sym typeface="Times New Roman"/>
              </a:defRPr>
            </a:pPr>
            <a:r>
              <a:t>Вроджені стенози легеневої артерії</a:t>
            </a:r>
          </a:p>
          <a:p>
            <a:pPr marL="320842" indent="-320842">
              <a:buSzPct val="100000"/>
              <a:buAutoNum type="arabicPeriod"/>
              <a:defRPr sz="2400">
                <a:solidFill>
                  <a:srgbClr val="FFFFFF"/>
                </a:solidFill>
                <a:latin typeface="Times New Roman"/>
                <a:ea typeface="Times New Roman"/>
                <a:cs typeface="Times New Roman"/>
                <a:sym typeface="Times New Roman"/>
              </a:defRPr>
            </a:pPr>
            <a:r>
              <a:t>Артеріовенозні мальформації (аневризми, свищі)</a:t>
            </a:r>
          </a:p>
          <a:p>
            <a:pPr marL="320842" indent="-320842">
              <a:buSzPct val="100000"/>
              <a:buAutoNum type="arabicPeriod"/>
              <a:defRPr sz="2400">
                <a:solidFill>
                  <a:srgbClr val="FFFFFF"/>
                </a:solidFill>
                <a:latin typeface="Times New Roman"/>
                <a:ea typeface="Times New Roman"/>
                <a:cs typeface="Times New Roman"/>
                <a:sym typeface="Times New Roman"/>
              </a:defRPr>
            </a:pPr>
            <a:r>
              <a:t>вроджені лімфангіоектазія</a:t>
            </a:r>
          </a:p>
          <a:p>
            <a:pPr marL="320842" indent="-320842">
              <a:buSzPct val="100000"/>
              <a:buAutoNum type="arabicPeriod"/>
              <a:defRPr sz="2400">
                <a:solidFill>
                  <a:srgbClr val="FFFFFF"/>
                </a:solidFill>
                <a:latin typeface="Times New Roman"/>
                <a:ea typeface="Times New Roman"/>
                <a:cs typeface="Times New Roman"/>
                <a:sym typeface="Times New Roman"/>
              </a:defRPr>
            </a:pPr>
            <a:r>
              <a:t>Аномальний дренаж легеневих вен</a:t>
            </a:r>
          </a:p>
        </p:txBody>
      </p:sp>
    </p:spTree>
  </p:cSld>
  <p:clrMapOvr>
    <a:masterClrMapping/>
  </p:clrMapOvr>
  <p:transition spd="med"/>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 name="Заголовок 1"/>
          <p:cNvSpPr txBox="1">
            <a:spLocks noGrp="1"/>
          </p:cNvSpPr>
          <p:nvPr>
            <p:ph type="title"/>
          </p:nvPr>
        </p:nvSpPr>
        <p:spPr>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t>Агенезія і аплазія легеневої артерії</a:t>
            </a:r>
          </a:p>
        </p:txBody>
      </p:sp>
      <p:sp>
        <p:nvSpPr>
          <p:cNvPr id="1111" name="Прямоугольник 2"/>
          <p:cNvSpPr txBox="1"/>
          <p:nvPr/>
        </p:nvSpPr>
        <p:spPr>
          <a:xfrm>
            <a:off x="369247" y="1628799"/>
            <a:ext cx="8477513" cy="3850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Клінічно може нічим не проявлятися.</a:t>
            </a:r>
          </a:p>
          <a:p>
            <a:pPr>
              <a:defRPr sz="2400">
                <a:solidFill>
                  <a:srgbClr val="FFFFFF"/>
                </a:solidFill>
                <a:latin typeface="Times New Roman"/>
                <a:ea typeface="Times New Roman"/>
                <a:cs typeface="Times New Roman"/>
                <a:sym typeface="Times New Roman"/>
              </a:defRPr>
            </a:pPr>
            <a:r>
              <a:t>Рентгенологічно: </a:t>
            </a:r>
          </a:p>
          <a:p>
            <a:pPr marL="240631" indent="-240631">
              <a:buSzPct val="100000"/>
              <a:buChar char="•"/>
              <a:defRPr sz="2400">
                <a:solidFill>
                  <a:srgbClr val="FFFFFF"/>
                </a:solidFill>
                <a:latin typeface="Times New Roman"/>
                <a:ea typeface="Times New Roman"/>
                <a:cs typeface="Times New Roman"/>
                <a:sym typeface="Times New Roman"/>
              </a:defRPr>
            </a:pPr>
            <a:r>
              <a:t>підвищення прозорості легеневого поля на боці ураження;</a:t>
            </a:r>
          </a:p>
          <a:p>
            <a:pPr marL="240631" indent="-240631">
              <a:buSzPct val="100000"/>
              <a:buChar char="•"/>
              <a:defRPr sz="2400">
                <a:solidFill>
                  <a:srgbClr val="FFFFFF"/>
                </a:solidFill>
                <a:latin typeface="Times New Roman"/>
                <a:ea typeface="Times New Roman"/>
                <a:cs typeface="Times New Roman"/>
                <a:sym typeface="Times New Roman"/>
              </a:defRPr>
            </a:pPr>
            <a:r>
              <a:t>збіднення легеневого малюнка на стороні ураження;</a:t>
            </a:r>
          </a:p>
          <a:p>
            <a:pPr marL="240631" indent="-240631">
              <a:buSzPct val="100000"/>
              <a:buChar char="•"/>
              <a:defRPr sz="2400">
                <a:solidFill>
                  <a:srgbClr val="FFFFFF"/>
                </a:solidFill>
                <a:latin typeface="Times New Roman"/>
                <a:ea typeface="Times New Roman"/>
                <a:cs typeface="Times New Roman"/>
                <a:sym typeface="Times New Roman"/>
              </a:defRPr>
            </a:pPr>
            <a:r>
              <a:t>зменшення кореня легені стороні поразки і розширення кореня легені на протилежній стороні;</a:t>
            </a:r>
          </a:p>
          <a:p>
            <a:pPr marL="240631" indent="-240631">
              <a:buSzPct val="100000"/>
              <a:buChar char="•"/>
              <a:defRPr sz="2400">
                <a:solidFill>
                  <a:srgbClr val="FFFFFF"/>
                </a:solidFill>
                <a:latin typeface="Times New Roman"/>
                <a:ea typeface="Times New Roman"/>
                <a:cs typeface="Times New Roman"/>
                <a:sym typeface="Times New Roman"/>
              </a:defRPr>
            </a:pPr>
            <a:r>
              <a:t>  збагачення легеневого малюнка на протилежному боці;</a:t>
            </a:r>
          </a:p>
          <a:p>
            <a:pPr>
              <a:defRPr sz="2400">
                <a:solidFill>
                  <a:srgbClr val="FFFFFF"/>
                </a:solidFill>
                <a:latin typeface="Times New Roman"/>
                <a:ea typeface="Times New Roman"/>
                <a:cs typeface="Times New Roman"/>
                <a:sym typeface="Times New Roman"/>
              </a:defRPr>
            </a:pPr>
            <a:endParaRPr/>
          </a:p>
          <a:p>
            <a:pPr>
              <a:defRPr sz="2400">
                <a:solidFill>
                  <a:srgbClr val="FFFFFF"/>
                </a:solidFill>
                <a:latin typeface="Times New Roman"/>
                <a:ea typeface="Times New Roman"/>
                <a:cs typeface="Times New Roman"/>
                <a:sym typeface="Times New Roman"/>
              </a:defRPr>
            </a:pPr>
            <a:r>
              <a:t>На відміну від емфіземи функціональні проби негативні, в тому числі і проба Соколова</a:t>
            </a:r>
          </a:p>
          <a:p>
            <a:pPr>
              <a:defRPr sz="2400">
                <a:solidFill>
                  <a:srgbClr val="FFFFFF"/>
                </a:solidFill>
                <a:latin typeface="Times New Roman"/>
                <a:ea typeface="Times New Roman"/>
                <a:cs typeface="Times New Roman"/>
                <a:sym typeface="Times New Roman"/>
              </a:defRPr>
            </a:pPr>
            <a:r>
              <a:t>Уточнення діагнозу за допомогою КТ-ангіографії</a:t>
            </a:r>
          </a:p>
        </p:txBody>
      </p:sp>
    </p:spTree>
  </p:cSld>
  <p:clrMapOvr>
    <a:masterClrMapping/>
  </p:clrMapOvr>
  <p:transition spd="med"/>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 name="Прямоугольник 1"/>
          <p:cNvSpPr txBox="1"/>
          <p:nvPr/>
        </p:nvSpPr>
        <p:spPr>
          <a:xfrm>
            <a:off x="251521" y="-1"/>
            <a:ext cx="8846760" cy="69249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b="1">
                <a:solidFill>
                  <a:srgbClr val="FFFFFF"/>
                </a:solidFill>
                <a:latin typeface="Times New Roman"/>
                <a:ea typeface="Times New Roman"/>
                <a:cs typeface="Times New Roman"/>
                <a:sym typeface="Times New Roman"/>
              </a:defRPr>
            </a:pPr>
            <a:r>
              <a:rPr lang="uk-UA" sz="2000" dirty="0"/>
              <a:t>Класифікація вродженого одностороннього відсутності легеневої артерії</a:t>
            </a:r>
          </a:p>
          <a:p>
            <a:pPr>
              <a:defRPr b="1">
                <a:solidFill>
                  <a:srgbClr val="FFFFFF"/>
                </a:solidFill>
                <a:latin typeface="Times New Roman"/>
                <a:ea typeface="Times New Roman"/>
                <a:cs typeface="Times New Roman"/>
                <a:sym typeface="Times New Roman"/>
              </a:defRPr>
            </a:pPr>
            <a:r>
              <a:rPr lang="uk-UA" sz="2000" dirty="0"/>
              <a:t>1. Ізольоване відсутність правої легеневої артерії:</a:t>
            </a:r>
          </a:p>
          <a:p>
            <a:pPr indent="531813">
              <a:defRPr b="1">
                <a:solidFill>
                  <a:srgbClr val="FFFFFF"/>
                </a:solidFill>
                <a:latin typeface="Times New Roman"/>
                <a:ea typeface="Times New Roman"/>
                <a:cs typeface="Times New Roman"/>
                <a:sym typeface="Times New Roman"/>
              </a:defRPr>
            </a:pPr>
            <a:r>
              <a:rPr lang="uk-UA" sz="2000" dirty="0"/>
              <a:t>1.1. без легеневої гіпертензії в лівої легеневої артерії;</a:t>
            </a:r>
          </a:p>
          <a:p>
            <a:pPr indent="531813">
              <a:defRPr b="1">
                <a:solidFill>
                  <a:srgbClr val="FFFFFF"/>
                </a:solidFill>
                <a:latin typeface="Times New Roman"/>
                <a:ea typeface="Times New Roman"/>
                <a:cs typeface="Times New Roman"/>
                <a:sym typeface="Times New Roman"/>
              </a:defRPr>
            </a:pPr>
            <a:r>
              <a:rPr lang="uk-UA" sz="2000" dirty="0"/>
              <a:t>1.2. з легеневою гіпертензією в лівої легеневої артерії;</a:t>
            </a:r>
          </a:p>
          <a:p>
            <a:pPr>
              <a:defRPr b="1">
                <a:solidFill>
                  <a:srgbClr val="FFFFFF"/>
                </a:solidFill>
                <a:latin typeface="Times New Roman"/>
                <a:ea typeface="Times New Roman"/>
                <a:cs typeface="Times New Roman"/>
                <a:sym typeface="Times New Roman"/>
              </a:defRPr>
            </a:pPr>
            <a:r>
              <a:rPr lang="uk-UA" sz="2000" dirty="0"/>
              <a:t>2. Ізольоване відсутність лівої легеневої артерії:</a:t>
            </a:r>
          </a:p>
          <a:p>
            <a:pPr indent="531813">
              <a:defRPr b="1">
                <a:solidFill>
                  <a:srgbClr val="FFFFFF"/>
                </a:solidFill>
                <a:latin typeface="Times New Roman"/>
                <a:ea typeface="Times New Roman"/>
                <a:cs typeface="Times New Roman"/>
                <a:sym typeface="Times New Roman"/>
              </a:defRPr>
            </a:pPr>
            <a:r>
              <a:rPr lang="uk-UA" sz="2000" dirty="0"/>
              <a:t>2.1. без легеневої гіпертензії в правої легеневої артерії;</a:t>
            </a:r>
          </a:p>
          <a:p>
            <a:pPr indent="531813">
              <a:defRPr b="1">
                <a:solidFill>
                  <a:srgbClr val="FFFFFF"/>
                </a:solidFill>
                <a:latin typeface="Times New Roman"/>
                <a:ea typeface="Times New Roman"/>
                <a:cs typeface="Times New Roman"/>
                <a:sym typeface="Times New Roman"/>
              </a:defRPr>
            </a:pPr>
            <a:r>
              <a:rPr lang="uk-UA" sz="2000" dirty="0"/>
              <a:t>2.2. з легеневою гіпертензією в правої легеневої артерії;</a:t>
            </a:r>
          </a:p>
          <a:p>
            <a:pPr>
              <a:defRPr b="1">
                <a:solidFill>
                  <a:srgbClr val="FFFFFF"/>
                </a:solidFill>
                <a:latin typeface="Times New Roman"/>
                <a:ea typeface="Times New Roman"/>
                <a:cs typeface="Times New Roman"/>
                <a:sym typeface="Times New Roman"/>
              </a:defRPr>
            </a:pPr>
            <a:r>
              <a:rPr lang="uk-UA" sz="2000" dirty="0"/>
              <a:t>3. Відсутність правої легеневої артерії в поєднанні з вродженою вадою серця:</a:t>
            </a:r>
          </a:p>
          <a:p>
            <a:pPr>
              <a:defRPr b="1">
                <a:solidFill>
                  <a:srgbClr val="FFFFFF"/>
                </a:solidFill>
                <a:latin typeface="Times New Roman"/>
                <a:ea typeface="Times New Roman"/>
                <a:cs typeface="Times New Roman"/>
                <a:sym typeface="Times New Roman"/>
              </a:defRPr>
            </a:pPr>
            <a:r>
              <a:rPr lang="uk-UA" sz="2000" dirty="0"/>
              <a:t>3.1. зі зменшеним кровотоком в контр латеральної легені:</a:t>
            </a:r>
          </a:p>
          <a:p>
            <a:pPr indent="531813">
              <a:defRPr b="1">
                <a:solidFill>
                  <a:srgbClr val="FFFFFF"/>
                </a:solidFill>
                <a:latin typeface="Times New Roman"/>
                <a:ea typeface="Times New Roman"/>
                <a:cs typeface="Times New Roman"/>
                <a:sym typeface="Times New Roman"/>
              </a:defRPr>
            </a:pPr>
            <a:r>
              <a:rPr lang="uk-UA" sz="2000" dirty="0"/>
              <a:t>3.1.1. без стенозу лівої легеневої артерії;</a:t>
            </a:r>
          </a:p>
          <a:p>
            <a:pPr indent="531813">
              <a:defRPr b="1">
                <a:solidFill>
                  <a:srgbClr val="FFFFFF"/>
                </a:solidFill>
                <a:latin typeface="Times New Roman"/>
                <a:ea typeface="Times New Roman"/>
                <a:cs typeface="Times New Roman"/>
                <a:sym typeface="Times New Roman"/>
              </a:defRPr>
            </a:pPr>
            <a:r>
              <a:rPr lang="uk-UA" sz="2000" dirty="0"/>
              <a:t>3.1.2. зі стенозом або гіпоплазією лівої легеневої артерії;</a:t>
            </a:r>
          </a:p>
          <a:p>
            <a:pPr>
              <a:defRPr b="1">
                <a:solidFill>
                  <a:srgbClr val="FFFFFF"/>
                </a:solidFill>
                <a:latin typeface="Times New Roman"/>
                <a:ea typeface="Times New Roman"/>
                <a:cs typeface="Times New Roman"/>
                <a:sym typeface="Times New Roman"/>
              </a:defRPr>
            </a:pPr>
            <a:r>
              <a:rPr lang="uk-UA" sz="2000" dirty="0"/>
              <a:t>3.2. з нормальним або збільшеним кровотоком в контр латеральної легені:</a:t>
            </a:r>
          </a:p>
          <a:p>
            <a:pPr indent="531813">
              <a:defRPr b="1">
                <a:solidFill>
                  <a:srgbClr val="FFFFFF"/>
                </a:solidFill>
                <a:latin typeface="Times New Roman"/>
                <a:ea typeface="Times New Roman"/>
                <a:cs typeface="Times New Roman"/>
                <a:sym typeface="Times New Roman"/>
              </a:defRPr>
            </a:pPr>
            <a:r>
              <a:rPr lang="uk-UA" sz="2000" dirty="0"/>
              <a:t>3.2.1. без легеневої гіпертензії;</a:t>
            </a:r>
          </a:p>
          <a:p>
            <a:pPr indent="531813">
              <a:defRPr b="1">
                <a:solidFill>
                  <a:srgbClr val="FFFFFF"/>
                </a:solidFill>
                <a:latin typeface="Times New Roman"/>
                <a:ea typeface="Times New Roman"/>
                <a:cs typeface="Times New Roman"/>
                <a:sym typeface="Times New Roman"/>
              </a:defRPr>
            </a:pPr>
            <a:r>
              <a:rPr lang="uk-UA" sz="2000" dirty="0"/>
              <a:t>3.2.2. з легеневою гіпертензією;</a:t>
            </a:r>
          </a:p>
          <a:p>
            <a:pPr>
              <a:defRPr b="1">
                <a:solidFill>
                  <a:srgbClr val="FFFFFF"/>
                </a:solidFill>
                <a:latin typeface="Times New Roman"/>
                <a:ea typeface="Times New Roman"/>
                <a:cs typeface="Times New Roman"/>
                <a:sym typeface="Times New Roman"/>
              </a:defRPr>
            </a:pPr>
            <a:r>
              <a:rPr lang="uk-UA" sz="2000" dirty="0"/>
              <a:t>4. Відсутність лівої легеневої артерії в поєднанні з вродженою вадою серця:</a:t>
            </a:r>
          </a:p>
          <a:p>
            <a:pPr>
              <a:defRPr b="1">
                <a:solidFill>
                  <a:srgbClr val="FFFFFF"/>
                </a:solidFill>
                <a:latin typeface="Times New Roman"/>
                <a:ea typeface="Times New Roman"/>
                <a:cs typeface="Times New Roman"/>
                <a:sym typeface="Times New Roman"/>
              </a:defRPr>
            </a:pPr>
            <a:r>
              <a:rPr lang="uk-UA" sz="2000" dirty="0"/>
              <a:t>4.1. зі зменшеним кровотоком в контр латеральної легені:</a:t>
            </a:r>
          </a:p>
          <a:p>
            <a:pPr indent="450850">
              <a:defRPr b="1">
                <a:solidFill>
                  <a:srgbClr val="FFFFFF"/>
                </a:solidFill>
                <a:latin typeface="Times New Roman"/>
                <a:ea typeface="Times New Roman"/>
                <a:cs typeface="Times New Roman"/>
                <a:sym typeface="Times New Roman"/>
              </a:defRPr>
            </a:pPr>
            <a:r>
              <a:rPr lang="uk-UA" sz="2000" dirty="0"/>
              <a:t>4.1.1. без стенозу правої легеневої артерії;</a:t>
            </a:r>
          </a:p>
          <a:p>
            <a:pPr indent="450850">
              <a:defRPr b="1">
                <a:solidFill>
                  <a:srgbClr val="FFFFFF"/>
                </a:solidFill>
                <a:latin typeface="Times New Roman"/>
                <a:ea typeface="Times New Roman"/>
                <a:cs typeface="Times New Roman"/>
                <a:sym typeface="Times New Roman"/>
              </a:defRPr>
            </a:pPr>
            <a:r>
              <a:rPr lang="uk-UA" sz="2000" dirty="0"/>
              <a:t>4.1.2. зі стенозом або гіпоплазією правої легеневої артерії;</a:t>
            </a:r>
          </a:p>
          <a:p>
            <a:pPr>
              <a:defRPr b="1">
                <a:solidFill>
                  <a:srgbClr val="FFFFFF"/>
                </a:solidFill>
                <a:latin typeface="Times New Roman"/>
                <a:ea typeface="Times New Roman"/>
                <a:cs typeface="Times New Roman"/>
                <a:sym typeface="Times New Roman"/>
              </a:defRPr>
            </a:pPr>
            <a:r>
              <a:rPr lang="uk-UA" sz="2000" dirty="0"/>
              <a:t>4.2. з нормальним або збільшеним кровотоком в контр латеральної легені</a:t>
            </a:r>
          </a:p>
          <a:p>
            <a:pPr>
              <a:defRPr b="1">
                <a:solidFill>
                  <a:srgbClr val="FFFFFF"/>
                </a:solidFill>
                <a:latin typeface="Times New Roman"/>
                <a:ea typeface="Times New Roman"/>
                <a:cs typeface="Times New Roman"/>
                <a:sym typeface="Times New Roman"/>
              </a:defRPr>
            </a:pPr>
            <a:r>
              <a:rPr lang="uk-UA" sz="2000" dirty="0"/>
              <a:t>4.2.2. з легеневою гіпертензією.</a:t>
            </a:r>
          </a:p>
          <a:p>
            <a:pPr>
              <a:defRPr b="1">
                <a:solidFill>
                  <a:srgbClr val="FFFFFF"/>
                </a:solidFill>
                <a:latin typeface="Times New Roman"/>
                <a:ea typeface="Times New Roman"/>
                <a:cs typeface="Times New Roman"/>
                <a:sym typeface="Times New Roman"/>
              </a:defRPr>
            </a:pPr>
            <a:endParaRPr lang="uk-UA" sz="1200" dirty="0"/>
          </a:p>
          <a:p>
            <a:pPr>
              <a:defRPr b="1">
                <a:solidFill>
                  <a:srgbClr val="FFFFFF"/>
                </a:solidFill>
                <a:latin typeface="Times New Roman"/>
                <a:ea typeface="Times New Roman"/>
                <a:cs typeface="Times New Roman"/>
                <a:sym typeface="Times New Roman"/>
              </a:defRPr>
            </a:pPr>
            <a:r>
              <a:rPr lang="uk-UA" sz="1200" dirty="0"/>
              <a:t>http://medical-diss.com/medicina/redkie-vrozhdennye-anomalii-legochnyh-arteriy-diagnostika-i-opyt-hirurgicheskogo-lecheniya</a:t>
            </a:r>
          </a:p>
        </p:txBody>
      </p:sp>
    </p:spTree>
  </p:cSld>
  <p:clrMapOvr>
    <a:masterClrMapping/>
  </p:clrMapOvr>
  <p:transition spd="med"/>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7" name="Picture 2" descr="Picture 2"/>
          <p:cNvPicPr>
            <a:picLocks noChangeAspect="1"/>
          </p:cNvPicPr>
          <p:nvPr/>
        </p:nvPicPr>
        <p:blipFill>
          <a:blip r:embed="rId2" cstate="print"/>
          <a:stretch>
            <a:fillRect/>
          </a:stretch>
        </p:blipFill>
        <p:spPr>
          <a:xfrm>
            <a:off x="0" y="0"/>
            <a:ext cx="3762375" cy="3505200"/>
          </a:xfrm>
          <a:prstGeom prst="rect">
            <a:avLst/>
          </a:prstGeom>
          <a:ln w="12700">
            <a:miter lim="400000"/>
          </a:ln>
        </p:spPr>
      </p:pic>
      <p:graphicFrame>
        <p:nvGraphicFramePr>
          <p:cNvPr id="1118" name="Таблица 2"/>
          <p:cNvGraphicFramePr/>
          <p:nvPr/>
        </p:nvGraphicFramePr>
        <p:xfrm>
          <a:off x="251519" y="3861048"/>
          <a:ext cx="8712968" cy="3495675"/>
        </p:xfrm>
        <a:graphic>
          <a:graphicData uri="http://schemas.openxmlformats.org/drawingml/2006/table">
            <a:tbl>
              <a:tblPr>
                <a:tableStyleId>{4C3C2611-4C71-4FC5-86AE-919BDF0F9419}</a:tableStyleId>
              </a:tblPr>
              <a:tblGrid>
                <a:gridCol w="8712968">
                  <a:extLst>
                    <a:ext uri="{9D8B030D-6E8A-4147-A177-3AD203B41FA5}">
                      <a16:colId xmlns:a16="http://schemas.microsoft.com/office/drawing/2014/main" val="20000"/>
                    </a:ext>
                  </a:extLst>
                </a:gridCol>
              </a:tblGrid>
              <a:tr h="3495675">
                <a:tc>
                  <a:txBody>
                    <a:bodyPr/>
                    <a:lstStyle/>
                    <a:p>
                      <a:pPr algn="just">
                        <a:defRPr sz="1800"/>
                      </a:pPr>
                      <a:r>
                        <a:rPr lang="uk-UA" noProof="0" dirty="0">
                          <a:solidFill>
                            <a:srgbClr val="FFFFFF"/>
                          </a:solidFill>
                          <a:latin typeface="Times New Roman"/>
                          <a:ea typeface="Times New Roman"/>
                          <a:cs typeface="Times New Roman"/>
                          <a:sym typeface="Times New Roman"/>
                        </a:rPr>
                        <a:t>3D КТ-ангіографія показує розвиток </a:t>
                      </a:r>
                      <a:r>
                        <a:rPr lang="uk-UA" noProof="0" dirty="0" err="1">
                          <a:solidFill>
                            <a:srgbClr val="FFFFFF"/>
                          </a:solidFill>
                          <a:latin typeface="Times New Roman"/>
                          <a:ea typeface="Times New Roman"/>
                          <a:cs typeface="Times New Roman"/>
                          <a:sym typeface="Times New Roman"/>
                        </a:rPr>
                        <a:t>колатералей</a:t>
                      </a:r>
                      <a:r>
                        <a:rPr lang="uk-UA" noProof="0" dirty="0">
                          <a:solidFill>
                            <a:srgbClr val="FFFFFF"/>
                          </a:solidFill>
                          <a:latin typeface="Times New Roman"/>
                          <a:ea typeface="Times New Roman"/>
                          <a:cs typeface="Times New Roman"/>
                          <a:sym typeface="Times New Roman"/>
                        </a:rPr>
                        <a:t> від бронхіальних, внутрішньогрудних, міжреберних, діафрагмальних і коронарних артерій в правій легені: а - рентгенограма ОГК;
б - 3D </a:t>
                      </a:r>
                      <a:r>
                        <a:rPr lang="uk-UA" noProof="0" dirty="0" err="1">
                          <a:solidFill>
                            <a:srgbClr val="FFFFFF"/>
                          </a:solidFill>
                          <a:latin typeface="Times New Roman"/>
                          <a:ea typeface="Times New Roman"/>
                          <a:cs typeface="Times New Roman"/>
                          <a:sym typeface="Times New Roman"/>
                        </a:rPr>
                        <a:t>КТ</a:t>
                      </a:r>
                      <a:r>
                        <a:rPr lang="uk-UA" noProof="0" dirty="0">
                          <a:solidFill>
                            <a:srgbClr val="FFFFFF"/>
                          </a:solidFill>
                          <a:latin typeface="Times New Roman"/>
                          <a:ea typeface="Times New Roman"/>
                          <a:cs typeface="Times New Roman"/>
                          <a:sym typeface="Times New Roman"/>
                        </a:rPr>
                        <a:t> ангіографія;
в - КТ-ангіографія аксіальний зріз </a:t>
                      </a:r>
                      <a:r>
                        <a:rPr lang="uk-UA" noProof="0" dirty="0" err="1">
                          <a:solidFill>
                            <a:srgbClr val="FFFFFF"/>
                          </a:solidFill>
                          <a:latin typeface="Times New Roman"/>
                          <a:ea typeface="Times New Roman"/>
                          <a:cs typeface="Times New Roman"/>
                          <a:sym typeface="Times New Roman"/>
                        </a:rPr>
                        <a:t>медіастінальне</a:t>
                      </a:r>
                      <a:r>
                        <a:rPr lang="uk-UA" noProof="0" dirty="0">
                          <a:solidFill>
                            <a:srgbClr val="FFFFFF"/>
                          </a:solidFill>
                          <a:latin typeface="Times New Roman"/>
                          <a:ea typeface="Times New Roman"/>
                          <a:cs typeface="Times New Roman"/>
                          <a:sym typeface="Times New Roman"/>
                        </a:rPr>
                        <a:t> вікно;
г - КТ-ангіографія аксіальний зріз легеневе вікно
  (</a:t>
                      </a:r>
                      <a:r>
                        <a:rPr lang="uk-UA" noProof="0" dirty="0" err="1">
                          <a:solidFill>
                            <a:srgbClr val="FFFFFF"/>
                          </a:solidFill>
                          <a:latin typeface="Times New Roman"/>
                          <a:ea typeface="Times New Roman"/>
                          <a:cs typeface="Times New Roman"/>
                          <a:sym typeface="Times New Roman"/>
                        </a:rPr>
                        <a:t>References</a:t>
                      </a:r>
                      <a:r>
                        <a:rPr lang="uk-UA" noProof="0" dirty="0">
                          <a:solidFill>
                            <a:srgbClr val="FFFFFF"/>
                          </a:solidFill>
                          <a:latin typeface="Times New Roman"/>
                          <a:ea typeface="Times New Roman"/>
                          <a:cs typeface="Times New Roman"/>
                          <a:sym typeface="Times New Roman"/>
                        </a:rPr>
                        <a:t>: - </a:t>
                      </a:r>
                      <a:r>
                        <a:rPr lang="uk-UA" noProof="0" dirty="0" err="1">
                          <a:solidFill>
                            <a:srgbClr val="FFFFFF"/>
                          </a:solidFill>
                          <a:latin typeface="Times New Roman"/>
                          <a:ea typeface="Times New Roman"/>
                          <a:cs typeface="Times New Roman"/>
                          <a:sym typeface="Times New Roman"/>
                        </a:rPr>
                        <a:t>Kyoto</a:t>
                      </a:r>
                      <a:r>
                        <a:rPr lang="uk-UA" noProof="0" dirty="0">
                          <a:solidFill>
                            <a:srgbClr val="FFFFFF"/>
                          </a:solidFill>
                          <a:latin typeface="Times New Roman"/>
                          <a:ea typeface="Times New Roman"/>
                          <a:cs typeface="Times New Roman"/>
                          <a:sym typeface="Times New Roman"/>
                        </a:rPr>
                        <a:t> / JP).</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119"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1120" name="Прямоугольник 4"/>
          <p:cNvSpPr txBox="1"/>
          <p:nvPr/>
        </p:nvSpPr>
        <p:spPr>
          <a:xfrm>
            <a:off x="4041656" y="-1"/>
            <a:ext cx="4480560" cy="1200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r>
              <a:rPr lang="uk-UA" dirty="0"/>
              <a:t>Агенезія правої легеневої артерії, гіпоплазія правої легені, ділянка матового скла в правій легені</a:t>
            </a:r>
          </a:p>
        </p:txBody>
      </p:sp>
    </p:spTree>
  </p:cSld>
  <p:clrMapOvr>
    <a:masterClrMapping/>
  </p:clrMapOvr>
  <p:transition spd="med"/>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2" name="Picture 2" descr="Picture 2"/>
          <p:cNvPicPr>
            <a:picLocks noChangeAspect="1"/>
          </p:cNvPicPr>
          <p:nvPr/>
        </p:nvPicPr>
        <p:blipFill>
          <a:blip r:embed="rId2" cstate="print"/>
          <a:stretch>
            <a:fillRect/>
          </a:stretch>
        </p:blipFill>
        <p:spPr>
          <a:xfrm>
            <a:off x="0" y="332656"/>
            <a:ext cx="4939730" cy="4752529"/>
          </a:xfrm>
          <a:prstGeom prst="rect">
            <a:avLst/>
          </a:prstGeom>
          <a:ln w="12700">
            <a:miter lim="400000"/>
          </a:ln>
        </p:spPr>
      </p:pic>
      <p:sp>
        <p:nvSpPr>
          <p:cNvPr id="1123" name="Прямоугольник 2"/>
          <p:cNvSpPr txBox="1"/>
          <p:nvPr/>
        </p:nvSpPr>
        <p:spPr>
          <a:xfrm>
            <a:off x="5049768" y="260647"/>
            <a:ext cx="4094232" cy="15696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2400">
                <a:solidFill>
                  <a:srgbClr val="FFFFFF"/>
                </a:solidFill>
                <a:latin typeface="Times New Roman"/>
                <a:ea typeface="Times New Roman"/>
                <a:cs typeface="Times New Roman"/>
                <a:sym typeface="Times New Roman"/>
              </a:defRPr>
            </a:lvl1pPr>
          </a:lstStyle>
          <a:p>
            <a:r>
              <a:rPr lang="uk-UA" dirty="0"/>
              <a:t>Аплазія правої легеневої артерії, гіпоплазія правої легені, кістоподібна бронхоектазія правої легені</a:t>
            </a:r>
          </a:p>
        </p:txBody>
      </p:sp>
      <p:sp>
        <p:nvSpPr>
          <p:cNvPr id="1124" name="Прямоугольник 3"/>
          <p:cNvSpPr txBox="1"/>
          <p:nvPr/>
        </p:nvSpPr>
        <p:spPr>
          <a:xfrm>
            <a:off x="45720" y="5301207"/>
            <a:ext cx="8873048" cy="1477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i="1">
                <a:latin typeface="Times New Roman"/>
                <a:ea typeface="Times New Roman"/>
                <a:cs typeface="Times New Roman"/>
                <a:sym typeface="Times New Roman"/>
              </a:defRPr>
            </a:pPr>
            <a:r>
              <a:rPr dirty="0"/>
              <a:t>а -</a:t>
            </a:r>
            <a:r>
              <a:rPr i="0" dirty="0">
                <a:solidFill>
                  <a:srgbClr val="FFFFFF"/>
                </a:solidFill>
              </a:rPr>
              <a:t> </a:t>
            </a:r>
            <a:r>
              <a:rPr lang="uk-UA" i="0" dirty="0">
                <a:solidFill>
                  <a:srgbClr val="FFFFFF"/>
                </a:solidFill>
              </a:rPr>
              <a:t>рентгенограма ОГК; </a:t>
            </a:r>
            <a:endParaRPr lang="uk-UA" dirty="0">
              <a:solidFill>
                <a:srgbClr val="FFFFFF"/>
              </a:solidFill>
            </a:endParaRPr>
          </a:p>
          <a:p>
            <a:pPr algn="just">
              <a:defRPr i="1">
                <a:latin typeface="Times New Roman"/>
                <a:ea typeface="Times New Roman"/>
                <a:cs typeface="Times New Roman"/>
                <a:sym typeface="Times New Roman"/>
              </a:defRPr>
            </a:pPr>
            <a:r>
              <a:rPr lang="uk-UA" dirty="0"/>
              <a:t>б -</a:t>
            </a:r>
            <a:r>
              <a:rPr lang="uk-UA" i="0" dirty="0">
                <a:solidFill>
                  <a:srgbClr val="FFFFFF"/>
                </a:solidFill>
              </a:rPr>
              <a:t> 3D КТ- ангіографія; </a:t>
            </a:r>
            <a:endParaRPr lang="uk-UA" dirty="0">
              <a:solidFill>
                <a:srgbClr val="FFFFFF"/>
              </a:solidFill>
            </a:endParaRPr>
          </a:p>
          <a:p>
            <a:pPr algn="just">
              <a:defRPr i="1">
                <a:latin typeface="Times New Roman"/>
                <a:ea typeface="Times New Roman"/>
                <a:cs typeface="Times New Roman"/>
                <a:sym typeface="Times New Roman"/>
              </a:defRPr>
            </a:pPr>
            <a:r>
              <a:rPr lang="uk-UA" dirty="0"/>
              <a:t>в -</a:t>
            </a:r>
            <a:r>
              <a:rPr lang="uk-UA" i="0" dirty="0">
                <a:solidFill>
                  <a:srgbClr val="FFFFFF"/>
                </a:solidFill>
              </a:rPr>
              <a:t> </a:t>
            </a:r>
            <a:r>
              <a:rPr lang="uk-UA" dirty="0">
                <a:solidFill>
                  <a:srgbClr val="FFFFFF"/>
                </a:solidFill>
              </a:rPr>
              <a:t>КТ-ангіографія аксіальний зріз медіастинальне вікно; </a:t>
            </a:r>
          </a:p>
          <a:p>
            <a:pPr algn="just">
              <a:defRPr i="1">
                <a:latin typeface="Times New Roman"/>
                <a:ea typeface="Times New Roman"/>
                <a:cs typeface="Times New Roman"/>
                <a:sym typeface="Times New Roman"/>
              </a:defRPr>
            </a:pPr>
            <a:r>
              <a:rPr lang="uk-UA" dirty="0"/>
              <a:t>г</a:t>
            </a:r>
            <a:r>
              <a:rPr lang="uk-UA" dirty="0">
                <a:solidFill>
                  <a:srgbClr val="FFFFFF"/>
                </a:solidFill>
              </a:rPr>
              <a:t> - КТ-ангіографія аксіальний зріз легеневе вікно</a:t>
            </a:r>
          </a:p>
          <a:p>
            <a:pPr algn="just">
              <a:defRPr>
                <a:solidFill>
                  <a:srgbClr val="FFFFFF"/>
                </a:solidFill>
                <a:latin typeface="Times New Roman"/>
                <a:ea typeface="Times New Roman"/>
                <a:cs typeface="Times New Roman"/>
                <a:sym typeface="Times New Roman"/>
              </a:defRPr>
            </a:pPr>
            <a:r>
              <a:rPr lang="uk-UA" dirty="0"/>
              <a:t> (</a:t>
            </a:r>
            <a:r>
              <a:rPr lang="uk-UA" dirty="0" err="1"/>
              <a:t>References</a:t>
            </a:r>
            <a:r>
              <a:rPr lang="uk-UA" dirty="0"/>
              <a:t>: - </a:t>
            </a:r>
            <a:r>
              <a:rPr lang="uk-UA" dirty="0" err="1"/>
              <a:t>Kyoto</a:t>
            </a:r>
            <a:r>
              <a:rPr lang="uk-UA" dirty="0"/>
              <a:t>/JP).</a:t>
            </a:r>
          </a:p>
        </p:txBody>
      </p:sp>
    </p:spTree>
  </p:cSld>
  <p:clrMapOvr>
    <a:masterClrMapping/>
  </p:clrMapOvr>
  <p:transition spd="med"/>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5" name="Прямоугольник 1"/>
          <p:cNvSpPr txBox="1"/>
          <p:nvPr/>
        </p:nvSpPr>
        <p:spPr>
          <a:xfrm>
            <a:off x="513264" y="404663"/>
            <a:ext cx="8261489" cy="3416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Диференційна діагностика з:</a:t>
            </a:r>
          </a:p>
          <a:p>
            <a:pPr>
              <a:defRPr sz="2400">
                <a:solidFill>
                  <a:srgbClr val="FFFFFF"/>
                </a:solidFill>
                <a:latin typeface="Times New Roman"/>
                <a:ea typeface="Times New Roman"/>
                <a:cs typeface="Times New Roman"/>
                <a:sym typeface="Times New Roman"/>
              </a:defRPr>
            </a:pPr>
            <a:endParaRPr lang="uk-UA" dirty="0"/>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емфіземою;</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стенозом легеневої артерії;</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гіпоплазією легеневої артерії;</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хронічними захворюваннями з механічним звуженням легеневої артерії (запаленням і раком).</a:t>
            </a:r>
          </a:p>
          <a:p>
            <a:pPr>
              <a:defRPr sz="2400">
                <a:solidFill>
                  <a:srgbClr val="FFFFFF"/>
                </a:solidFill>
                <a:latin typeface="Times New Roman"/>
                <a:ea typeface="Times New Roman"/>
                <a:cs typeface="Times New Roman"/>
                <a:sym typeface="Times New Roman"/>
              </a:defRPr>
            </a:pPr>
            <a:r>
              <a:rPr lang="uk-UA" dirty="0"/>
              <a:t>Цим хворим іноді помилково ставлять діагноз вродженої емфіземи або придбаної легеневої дистрофії.</a:t>
            </a:r>
          </a:p>
        </p:txBody>
      </p:sp>
    </p:spTree>
  </p:cSld>
  <p:clrMapOvr>
    <a:masterClrMapping/>
  </p:clrMapOvr>
  <p:transition spd="med"/>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 name="Заголовок 1"/>
          <p:cNvSpPr txBox="1">
            <a:spLocks noGrp="1"/>
          </p:cNvSpPr>
          <p:nvPr>
            <p:ph type="title"/>
          </p:nvPr>
        </p:nvSpPr>
        <p:spPr>
          <a:xfrm>
            <a:off x="457200" y="0"/>
            <a:ext cx="8686800" cy="1143000"/>
          </a:xfrm>
          <a:prstGeom prst="rect">
            <a:avLst/>
          </a:prstGeom>
        </p:spPr>
        <p:txBody>
          <a:bodyPr/>
          <a:lstStyle>
            <a:lvl1pPr>
              <a:defRPr sz="3600">
                <a:solidFill>
                  <a:srgbClr val="FFFF00"/>
                </a:solidFill>
              </a:defRPr>
            </a:lvl1pPr>
          </a:lstStyle>
          <a:p>
            <a:r>
              <a:t>Гипоплазія легеневої артерії </a:t>
            </a:r>
          </a:p>
        </p:txBody>
      </p:sp>
      <p:sp>
        <p:nvSpPr>
          <p:cNvPr id="1127" name="Прямоугольник 2"/>
          <p:cNvSpPr txBox="1"/>
          <p:nvPr/>
        </p:nvSpPr>
        <p:spPr>
          <a:xfrm>
            <a:off x="395536" y="1124744"/>
            <a:ext cx="8549521"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Звуження легеневої артерії або її відгалужень є вроджена вада, яка формується під час внутрішньоутробного розвитку плода. Такі порушення можуть бути в будь-який їх частини, які відходять від легеневого стовбура.</a:t>
            </a:r>
          </a:p>
          <a:p>
            <a:pPr>
              <a:defRPr sz="2400">
                <a:solidFill>
                  <a:srgbClr val="FFFFFF"/>
                </a:solidFill>
                <a:latin typeface="Times New Roman"/>
                <a:ea typeface="Times New Roman"/>
                <a:cs typeface="Times New Roman"/>
                <a:sym typeface="Times New Roman"/>
              </a:defRPr>
            </a:pPr>
            <a:r>
              <a:rPr lang="uk-UA" dirty="0"/>
              <a:t> Гіпоплазія легеневої артерії може бути: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Локалізованої (з'являється на обмеженій ділянці),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поширеною ( має велику протяжність).</a:t>
            </a:r>
          </a:p>
          <a:p>
            <a:pPr indent="355600" algn="just">
              <a:defRPr sz="2400">
                <a:solidFill>
                  <a:srgbClr val="FFFFFF"/>
                </a:solidFill>
                <a:latin typeface="Times New Roman"/>
                <a:ea typeface="Times New Roman"/>
                <a:cs typeface="Times New Roman"/>
                <a:sym typeface="Times New Roman"/>
              </a:defRPr>
            </a:pPr>
            <a:r>
              <a:rPr lang="uk-UA" dirty="0"/>
              <a:t>Звуження судин можуть бути:</a:t>
            </a:r>
          </a:p>
          <a:p>
            <a:pPr indent="35560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поодиноке,</a:t>
            </a:r>
          </a:p>
          <a:p>
            <a:pPr indent="35560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численне. При цьому на кінцях дрібних артерій, в яких виникли звуження, виникають аневризматичні розширення, так звані «сліпі мішки». Місця звуження судин супроводжуються потовщенням їх стінок.</a:t>
            </a:r>
          </a:p>
        </p:txBody>
      </p:sp>
    </p:spTree>
  </p:cSld>
  <p:clrMapOvr>
    <a:masterClrMapping/>
  </p:clrMapOvr>
  <p:transition spd="med"/>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Прямоугольник 1"/>
          <p:cNvSpPr txBox="1"/>
          <p:nvPr/>
        </p:nvSpPr>
        <p:spPr>
          <a:xfrm>
            <a:off x="297239" y="188639"/>
            <a:ext cx="8405505" cy="1450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t>Виділяють три форми звуження артерій:</a:t>
            </a:r>
          </a:p>
          <a:p>
            <a:pPr marL="240631" indent="-240631">
              <a:buSzPct val="100000"/>
              <a:buChar char="•"/>
              <a:defRPr sz="2400">
                <a:solidFill>
                  <a:srgbClr val="FFFFFF"/>
                </a:solidFill>
                <a:latin typeface="Times New Roman"/>
                <a:ea typeface="Times New Roman"/>
                <a:cs typeface="Times New Roman"/>
                <a:sym typeface="Times New Roman"/>
              </a:defRPr>
            </a:pPr>
            <a:r>
              <a:t>  місцеве звуження або місцевий стиск;</a:t>
            </a:r>
          </a:p>
          <a:p>
            <a:pPr marL="240631" indent="-240631">
              <a:buSzPct val="100000"/>
              <a:buChar char="•"/>
              <a:defRPr sz="2400">
                <a:solidFill>
                  <a:srgbClr val="FFFFFF"/>
                </a:solidFill>
                <a:latin typeface="Times New Roman"/>
                <a:ea typeface="Times New Roman"/>
                <a:cs typeface="Times New Roman"/>
                <a:sym typeface="Times New Roman"/>
              </a:defRPr>
            </a:pPr>
            <a:r>
              <a:t>  сегментарне звуження або подовження;</a:t>
            </a:r>
          </a:p>
          <a:p>
            <a:pPr marL="240631" indent="-240631">
              <a:buSzPct val="100000"/>
              <a:buChar char="•"/>
              <a:defRPr sz="2400">
                <a:solidFill>
                  <a:srgbClr val="FFFFFF"/>
                </a:solidFill>
                <a:latin typeface="Times New Roman"/>
                <a:ea typeface="Times New Roman"/>
                <a:cs typeface="Times New Roman"/>
                <a:sym typeface="Times New Roman"/>
              </a:defRPr>
            </a:pPr>
            <a:r>
              <a:t>  дифузне звуження.</a:t>
            </a:r>
          </a:p>
        </p:txBody>
      </p:sp>
      <p:pic>
        <p:nvPicPr>
          <p:cNvPr id="1132" name="Picture 2" descr="Picture 2"/>
          <p:cNvPicPr>
            <a:picLocks noChangeAspect="1"/>
          </p:cNvPicPr>
          <p:nvPr/>
        </p:nvPicPr>
        <p:blipFill>
          <a:blip r:embed="rId2" cstate="print"/>
          <a:stretch>
            <a:fillRect/>
          </a:stretch>
        </p:blipFill>
        <p:spPr>
          <a:xfrm>
            <a:off x="251519" y="1916832"/>
            <a:ext cx="4286251" cy="4419601"/>
          </a:xfrm>
          <a:prstGeom prst="rect">
            <a:avLst/>
          </a:prstGeom>
          <a:ln w="12700">
            <a:miter lim="400000"/>
          </a:ln>
        </p:spPr>
      </p:pic>
      <p:sp>
        <p:nvSpPr>
          <p:cNvPr id="1133" name="Прямоугольник 4"/>
          <p:cNvSpPr txBox="1"/>
          <p:nvPr/>
        </p:nvSpPr>
        <p:spPr>
          <a:xfrm>
            <a:off x="225232" y="6488667"/>
            <a:ext cx="8873048" cy="34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Источник: </a:t>
            </a:r>
            <a:r>
              <a:rPr u="sng">
                <a:solidFill>
                  <a:srgbClr val="410082"/>
                </a:solidFill>
                <a:uFill>
                  <a:solidFill>
                    <a:srgbClr val="410082"/>
                  </a:solidFill>
                </a:uFill>
                <a:hlinkClick r:id="rId3"/>
              </a:rPr>
              <a:t>https://cardio-life.info/sosudy/gipoplaziya-legochnoj-arterii.html</a:t>
            </a:r>
          </a:p>
        </p:txBody>
      </p:sp>
      <p:sp>
        <p:nvSpPr>
          <p:cNvPr id="5" name="Прямоугольник 4"/>
          <p:cNvSpPr/>
          <p:nvPr/>
        </p:nvSpPr>
        <p:spPr>
          <a:xfrm>
            <a:off x="1043608" y="2996952"/>
            <a:ext cx="792088" cy="646329"/>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2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Клапан легеневої артерії</a:t>
            </a:r>
          </a:p>
        </p:txBody>
      </p:sp>
      <p:sp>
        <p:nvSpPr>
          <p:cNvPr id="6" name="Прямоугольник 5"/>
          <p:cNvSpPr/>
          <p:nvPr/>
        </p:nvSpPr>
        <p:spPr>
          <a:xfrm>
            <a:off x="1043608" y="3717032"/>
            <a:ext cx="792088" cy="461663"/>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2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Правий шлуночок</a:t>
            </a:r>
          </a:p>
        </p:txBody>
      </p:sp>
      <p:sp>
        <p:nvSpPr>
          <p:cNvPr id="7" name="Прямоугольник 6"/>
          <p:cNvSpPr/>
          <p:nvPr/>
        </p:nvSpPr>
        <p:spPr>
          <a:xfrm>
            <a:off x="539552" y="5178388"/>
            <a:ext cx="1368152" cy="461663"/>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uk-UA" sz="1200" dirty="0">
                <a:latin typeface="Times New Roman" pitchFamily="18" charset="0"/>
                <a:cs typeface="Times New Roman" pitchFamily="18" charset="0"/>
              </a:rPr>
              <a:t>Стеноз клапану легеневої артерії</a:t>
            </a:r>
          </a:p>
        </p:txBody>
      </p:sp>
      <p:sp>
        <p:nvSpPr>
          <p:cNvPr id="8" name="Прямоугольник 7"/>
          <p:cNvSpPr/>
          <p:nvPr/>
        </p:nvSpPr>
        <p:spPr>
          <a:xfrm>
            <a:off x="1043608" y="4324455"/>
            <a:ext cx="1152128" cy="369330"/>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800" b="1" i="0" u="none" strike="noStrike" cap="none" spc="0" normalizeH="0" baseline="0" dirty="0">
                <a:ln>
                  <a:noFill/>
                </a:ln>
                <a:solidFill>
                  <a:srgbClr val="000000"/>
                </a:solidFill>
                <a:effectLst/>
                <a:uFillTx/>
                <a:latin typeface="Times New Roman" pitchFamily="18" charset="0"/>
                <a:cs typeface="Times New Roman" pitchFamily="18" charset="0"/>
                <a:sym typeface="Verdana"/>
              </a:rPr>
              <a:t>Вада</a:t>
            </a:r>
          </a:p>
        </p:txBody>
      </p:sp>
      <p:sp>
        <p:nvSpPr>
          <p:cNvPr id="9" name="Прямоугольник 8"/>
          <p:cNvSpPr/>
          <p:nvPr/>
        </p:nvSpPr>
        <p:spPr>
          <a:xfrm>
            <a:off x="971600" y="2251612"/>
            <a:ext cx="1152128" cy="338552"/>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600" b="1" i="0" u="none" strike="noStrike" cap="none" spc="0" normalizeH="0" baseline="0" dirty="0">
                <a:ln>
                  <a:noFill/>
                </a:ln>
                <a:solidFill>
                  <a:srgbClr val="000000"/>
                </a:solidFill>
                <a:effectLst/>
                <a:uFillTx/>
                <a:latin typeface="Times New Roman" pitchFamily="18" charset="0"/>
                <a:cs typeface="Times New Roman" pitchFamily="18" charset="0"/>
                <a:sym typeface="Verdana"/>
              </a:rPr>
              <a:t>Норма</a:t>
            </a:r>
          </a:p>
        </p:txBody>
      </p:sp>
      <p:sp>
        <p:nvSpPr>
          <p:cNvPr id="10" name="Прямоугольник 9"/>
          <p:cNvSpPr/>
          <p:nvPr/>
        </p:nvSpPr>
        <p:spPr>
          <a:xfrm>
            <a:off x="4932040" y="1772816"/>
            <a:ext cx="4211960" cy="4893647"/>
          </a:xfrm>
          <a:prstGeom prst="rect">
            <a:avLst/>
          </a:prstGeom>
        </p:spPr>
        <p:txBody>
          <a:bodyPr wrap="square">
            <a:spAutoFit/>
          </a:bodyPr>
          <a:lstStyle/>
          <a:p>
            <a:r>
              <a:rPr lang="uk-UA" sz="2400" dirty="0">
                <a:solidFill>
                  <a:schemeClr val="bg1"/>
                </a:solidFill>
                <a:latin typeface="Times New Roman" pitchFamily="18" charset="0"/>
                <a:cs typeface="Times New Roman" pitchFamily="18" charset="0"/>
              </a:rPr>
              <a:t>Має генетичну природу. Розвитку гіпоплазії сприяють хвороботворні чинники, що впливають на розвиток плода в першому триместрі вагітності. Провокують розвиток аномалії захворювання на краснуху, радіаційний вплив, деякі лікарські препарати, схильність вагітної жінки до алкоголю, наркотиків, паління.</a:t>
            </a:r>
          </a:p>
        </p:txBody>
      </p:sp>
    </p:spTree>
  </p:cSld>
  <p:clrMapOvr>
    <a:masterClrMapping/>
  </p:clrMapOvr>
  <p:transition spd="med"/>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Прямоугольник 2"/>
          <p:cNvSpPr txBox="1"/>
          <p:nvPr/>
        </p:nvSpPr>
        <p:spPr>
          <a:xfrm>
            <a:off x="297239" y="474344"/>
            <a:ext cx="8549521"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55600" algn="just">
              <a:defRPr sz="2400">
                <a:solidFill>
                  <a:srgbClr val="FFFFFF"/>
                </a:solidFill>
                <a:latin typeface="Times New Roman"/>
                <a:ea typeface="Times New Roman"/>
                <a:cs typeface="Times New Roman"/>
                <a:sym typeface="Times New Roman"/>
              </a:defRPr>
            </a:pPr>
            <a:r>
              <a:rPr lang="uk-UA" dirty="0"/>
              <a:t>Зазвичай гіпоплазія поєднується з гіпертрофією правого шлуночка серця. Це пов'язано з тим, що для проштовхування крові крізь суджену частина кровоносної судини потрібне додаткове зусилля. Це змушує м'яз правого шлуночка працювати з великою напругою. Наслідком цього стає збільшення тиску в правому шлуночку.</a:t>
            </a:r>
          </a:p>
          <a:p>
            <a:pPr indent="355600" algn="just">
              <a:defRPr sz="2400">
                <a:solidFill>
                  <a:srgbClr val="FFFFFF"/>
                </a:solidFill>
                <a:latin typeface="Times New Roman"/>
                <a:ea typeface="Times New Roman"/>
                <a:cs typeface="Times New Roman"/>
                <a:sym typeface="Times New Roman"/>
              </a:defRPr>
            </a:pPr>
            <a:r>
              <a:rPr lang="uk-UA" dirty="0"/>
              <a:t>Вада призводить до зміни структури тканин легені. При цьому кінцеві відділи легені збільшуються. Відбувається затримка повітря, він переповнює альвеоли. Це призводить до зростання тиску всередині легких і до витончення стінок альвеол. Через переповнення повітрям частка легені значно збільшується, знижується еластичність тканин легені. Збільшена частка тисне на здорові ділянки легені, вони спадають і втрачають здатність брати участь у газообміні.</a:t>
            </a:r>
          </a:p>
        </p:txBody>
      </p:sp>
    </p:spTree>
  </p:cSld>
  <p:clrMapOvr>
    <a:masterClrMapping/>
  </p:clrMapOvr>
  <p:transition spd="med"/>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 name="Прямоугольник 1"/>
          <p:cNvSpPr txBox="1"/>
          <p:nvPr/>
        </p:nvSpPr>
        <p:spPr>
          <a:xfrm>
            <a:off x="297239" y="260647"/>
            <a:ext cx="8549521" cy="26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Відсутність або недорозвинення легеневої артерії і її гілок в одній легені часто поєднуються з вадами серця і гіпоплазією легкого, але можуть бути і ізольовані форми.</a:t>
            </a:r>
          </a:p>
          <a:p>
            <a:pPr indent="360363" algn="just">
              <a:defRPr sz="2400">
                <a:solidFill>
                  <a:srgbClr val="FFFFFF"/>
                </a:solidFill>
                <a:latin typeface="Times New Roman"/>
                <a:ea typeface="Times New Roman"/>
                <a:cs typeface="Times New Roman"/>
                <a:sym typeface="Times New Roman"/>
              </a:defRPr>
            </a:pPr>
            <a:r>
              <a:rPr lang="uk-UA" dirty="0"/>
              <a:t>Васкуляризація легені здійснюється за рахунок надмірних розвинених бронхіальних артерій.</a:t>
            </a:r>
          </a:p>
          <a:p>
            <a:pPr indent="360363" algn="just">
              <a:defRPr sz="2400">
                <a:solidFill>
                  <a:srgbClr val="FFFFFF"/>
                </a:solidFill>
                <a:latin typeface="Times New Roman"/>
                <a:ea typeface="Times New Roman"/>
                <a:cs typeface="Times New Roman"/>
                <a:sym typeface="Times New Roman"/>
              </a:defRPr>
            </a:pPr>
            <a:r>
              <a:rPr lang="uk-UA" dirty="0"/>
              <a:t>Не має характерних клінічних симптомів.</a:t>
            </a:r>
          </a:p>
          <a:p>
            <a:pPr indent="360363" algn="just">
              <a:defRPr sz="2400">
                <a:solidFill>
                  <a:srgbClr val="FFFFFF"/>
                </a:solidFill>
                <a:latin typeface="Times New Roman"/>
                <a:ea typeface="Times New Roman"/>
                <a:cs typeface="Times New Roman"/>
                <a:sym typeface="Times New Roman"/>
              </a:defRPr>
            </a:pPr>
            <a:r>
              <a:rPr lang="uk-UA" dirty="0"/>
              <a:t>В анамнезі часті ГРВІ, у частині з обструктивним синдромом</a:t>
            </a:r>
          </a:p>
        </p:txBody>
      </p:sp>
    </p:spTree>
  </p:cSld>
  <p:clrMapOvr>
    <a:masterClrMapping/>
  </p:clrMapOvr>
  <p:transition spd="med"/>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 name="Прямоугольник 1"/>
          <p:cNvSpPr txBox="1"/>
          <p:nvPr/>
        </p:nvSpPr>
        <p:spPr>
          <a:xfrm>
            <a:off x="3779912" y="117693"/>
            <a:ext cx="5210864"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2400">
                <a:solidFill>
                  <a:srgbClr val="FFFFFF"/>
                </a:solidFill>
                <a:latin typeface="Times New Roman"/>
                <a:ea typeface="Times New Roman"/>
                <a:cs typeface="Times New Roman"/>
                <a:sym typeface="Times New Roman"/>
              </a:defRPr>
            </a:pPr>
            <a:r>
              <a:rPr lang="uk-UA" dirty="0"/>
              <a:t>Рентгенологічно гіпоплазія легеневої артерії проявляється:</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підвищенням прозорості легеневого поля на боці ураження в проекції частки або всього гемітораксу;</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збіднінням легеневого малюнка на стороні поразки за рахунок зменшення калібру судин, кількості бічних гілок і їх розгалуженням;</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зменшення кореня легені стороні поразки. Його утворюють судини меншого калібру;</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розширення кореня легені на протилежній стороні;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збагаченням легеневого малюнка на протилежному боці за рахунок компенсаторного посилення кровообігу;</a:t>
            </a:r>
          </a:p>
        </p:txBody>
      </p:sp>
      <p:pic>
        <p:nvPicPr>
          <p:cNvPr id="3" name="Picture 2" descr="Picture 2"/>
          <p:cNvPicPr>
            <a:picLocks noChangeAspect="1"/>
          </p:cNvPicPr>
          <p:nvPr/>
        </p:nvPicPr>
        <p:blipFill>
          <a:blip r:embed="rId2" cstate="print"/>
          <a:stretch>
            <a:fillRect/>
          </a:stretch>
        </p:blipFill>
        <p:spPr>
          <a:xfrm>
            <a:off x="0" y="188640"/>
            <a:ext cx="3563393" cy="3456384"/>
          </a:xfrm>
          <a:prstGeom prst="rect">
            <a:avLst/>
          </a:prstGeom>
          <a:ln w="12700">
            <a:miter lim="400000"/>
          </a:ln>
        </p:spPr>
      </p:pic>
      <p:sp>
        <p:nvSpPr>
          <p:cNvPr id="4" name="Прямоугольник 3"/>
          <p:cNvSpPr/>
          <p:nvPr/>
        </p:nvSpPr>
        <p:spPr>
          <a:xfrm>
            <a:off x="0" y="3717032"/>
            <a:ext cx="3491880" cy="646331"/>
          </a:xfrm>
          <a:prstGeom prst="rect">
            <a:avLst/>
          </a:prstGeom>
        </p:spPr>
        <p:txBody>
          <a:bodyPr wrap="square">
            <a:spAutoFit/>
          </a:bodyPr>
          <a:lstStyle/>
          <a:p>
            <a:r>
              <a:rPr lang="uk-UA" i="1" dirty="0">
                <a:solidFill>
                  <a:schemeClr val="bg1"/>
                </a:solidFill>
                <a:latin typeface="Times New Roman" pitchFamily="18" charset="0"/>
                <a:cs typeface="Times New Roman" pitchFamily="18" charset="0"/>
              </a:rPr>
              <a:t>Гіпоплазія легеневої артерії правої легені</a:t>
            </a:r>
          </a:p>
        </p:txBody>
      </p:sp>
    </p:spTree>
  </p:cSld>
  <p:clrMapOvr>
    <a:masterClrMapping/>
  </p:clrMapOvr>
  <p:transition spd="med"/>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4" name="Picture 2" descr="Picture 2"/>
          <p:cNvPicPr>
            <a:picLocks noChangeAspect="1"/>
          </p:cNvPicPr>
          <p:nvPr/>
        </p:nvPicPr>
        <p:blipFill>
          <a:blip r:embed="rId2" cstate="print"/>
          <a:stretch>
            <a:fillRect/>
          </a:stretch>
        </p:blipFill>
        <p:spPr>
          <a:xfrm>
            <a:off x="395536" y="620689"/>
            <a:ext cx="5472608" cy="4640368"/>
          </a:xfrm>
          <a:prstGeom prst="rect">
            <a:avLst/>
          </a:prstGeom>
          <a:ln w="12700">
            <a:miter lim="400000"/>
          </a:ln>
        </p:spPr>
      </p:pic>
      <p:sp>
        <p:nvSpPr>
          <p:cNvPr id="1145" name="Прямоугольник 3"/>
          <p:cNvSpPr txBox="1"/>
          <p:nvPr/>
        </p:nvSpPr>
        <p:spPr>
          <a:xfrm>
            <a:off x="441255" y="0"/>
            <a:ext cx="8477513" cy="421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r>
              <a:t>Ізольована гіпоплазія легеневої артерії правої легені</a:t>
            </a:r>
          </a:p>
        </p:txBody>
      </p:sp>
      <p:graphicFrame>
        <p:nvGraphicFramePr>
          <p:cNvPr id="1146" name="Таблица 4"/>
          <p:cNvGraphicFramePr/>
          <p:nvPr/>
        </p:nvGraphicFramePr>
        <p:xfrm>
          <a:off x="395536" y="5373215"/>
          <a:ext cx="8496944" cy="1752600"/>
        </p:xfrm>
        <a:graphic>
          <a:graphicData uri="http://schemas.openxmlformats.org/drawingml/2006/table">
            <a:tbl>
              <a:tblPr>
                <a:tableStyleId>{4C3C2611-4C71-4FC5-86AE-919BDF0F9419}</a:tableStyleId>
              </a:tblPr>
              <a:tblGrid>
                <a:gridCol w="8496944">
                  <a:extLst>
                    <a:ext uri="{9D8B030D-6E8A-4147-A177-3AD203B41FA5}">
                      <a16:colId xmlns:a16="http://schemas.microsoft.com/office/drawing/2014/main" val="20000"/>
                    </a:ext>
                  </a:extLst>
                </a:gridCol>
              </a:tblGrid>
              <a:tr h="1752600">
                <a:tc>
                  <a:txBody>
                    <a:bodyPr/>
                    <a:lstStyle/>
                    <a:p>
                      <a:pPr algn="just">
                        <a:defRPr sz="2000">
                          <a:solidFill>
                            <a:srgbClr val="FFFFFF"/>
                          </a:solidFill>
                          <a:latin typeface="Times New Roman"/>
                          <a:ea typeface="Times New Roman"/>
                          <a:cs typeface="Times New Roman"/>
                          <a:sym typeface="Times New Roman"/>
                        </a:defRPr>
                      </a:pPr>
                      <a:r>
                        <a:t>КТ ОГК</a:t>
                      </a:r>
                    </a:p>
                    <a:p>
                      <a:pPr algn="just">
                        <a:defRPr sz="2000">
                          <a:solidFill>
                            <a:srgbClr val="FFFFFF"/>
                          </a:solidFill>
                          <a:latin typeface="Times New Roman"/>
                          <a:ea typeface="Times New Roman"/>
                          <a:cs typeface="Times New Roman"/>
                          <a:sym typeface="Times New Roman"/>
                        </a:defRPr>
                      </a:pPr>
                      <a:endParaRPr/>
                    </a:p>
                    <a:p>
                      <a:pPr algn="just">
                        <a:defRPr sz="2000">
                          <a:solidFill>
                            <a:srgbClr val="FFFFFF"/>
                          </a:solidFill>
                          <a:latin typeface="Times New Roman"/>
                          <a:ea typeface="Times New Roman"/>
                          <a:cs typeface="Times New Roman"/>
                          <a:sym typeface="Times New Roman"/>
                        </a:defRPr>
                      </a:pPr>
                      <a:endParaRPr/>
                    </a:p>
                    <a:p>
                      <a:pPr algn="just">
                        <a:defRPr sz="2000">
                          <a:solidFill>
                            <a:srgbClr val="FFFFFF"/>
                          </a:solidFill>
                          <a:latin typeface="Times New Roman"/>
                          <a:ea typeface="Times New Roman"/>
                          <a:cs typeface="Times New Roman"/>
                          <a:sym typeface="Times New Roman"/>
                        </a:defRPr>
                      </a:pPr>
                      <a:r>
                        <a:t> (References: Radio-Diagnosis, LTMGH and LTMMC, LTMG Hospital - Mumbai/IN).</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147" name="Rectangle 4"/>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Tree>
  </p:cSld>
  <p:clrMapOvr>
    <a:masterClrMapping/>
  </p:clrMapOvr>
  <p:transition spd="med"/>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9" name="Picture 2" descr="Picture 2"/>
          <p:cNvPicPr>
            <a:picLocks noChangeAspect="1"/>
          </p:cNvPicPr>
          <p:nvPr/>
        </p:nvPicPr>
        <p:blipFill>
          <a:blip r:embed="rId2" cstate="print"/>
          <a:stretch>
            <a:fillRect/>
          </a:stretch>
        </p:blipFill>
        <p:spPr>
          <a:xfrm>
            <a:off x="395536" y="620687"/>
            <a:ext cx="7704857" cy="3589763"/>
          </a:xfrm>
          <a:prstGeom prst="rect">
            <a:avLst/>
          </a:prstGeom>
          <a:ln w="12700">
            <a:miter lim="400000"/>
          </a:ln>
        </p:spPr>
      </p:pic>
      <p:sp>
        <p:nvSpPr>
          <p:cNvPr id="1150" name="Прямоугольник 2"/>
          <p:cNvSpPr txBox="1"/>
          <p:nvPr/>
        </p:nvSpPr>
        <p:spPr>
          <a:xfrm>
            <a:off x="1449367" y="188639"/>
            <a:ext cx="5497226"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a:solidFill>
                  <a:srgbClr val="FFFFFF"/>
                </a:solidFill>
                <a:latin typeface="Times New Roman"/>
                <a:ea typeface="Times New Roman"/>
                <a:cs typeface="Times New Roman"/>
                <a:sym typeface="Times New Roman"/>
              </a:defRPr>
            </a:lvl1pPr>
          </a:lstStyle>
          <a:p>
            <a:r>
              <a:t>Гіпоплазія легеневої артерії правої легені</a:t>
            </a:r>
          </a:p>
        </p:txBody>
      </p:sp>
      <p:sp>
        <p:nvSpPr>
          <p:cNvPr id="1151" name="Прямоугольник 3"/>
          <p:cNvSpPr txBox="1"/>
          <p:nvPr/>
        </p:nvSpPr>
        <p:spPr>
          <a:xfrm>
            <a:off x="729288" y="4653136"/>
            <a:ext cx="6546786" cy="6648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2000">
                <a:solidFill>
                  <a:srgbClr val="FFFFFF"/>
                </a:solidFill>
                <a:latin typeface="Times New Roman"/>
                <a:ea typeface="Times New Roman"/>
                <a:cs typeface="Times New Roman"/>
                <a:sym typeface="Times New Roman"/>
              </a:defRPr>
            </a:pPr>
            <a:r>
              <a:t>Ангіопульмонографія:</a:t>
            </a:r>
          </a:p>
          <a:p>
            <a:pPr>
              <a:defRPr sz="2000">
                <a:solidFill>
                  <a:srgbClr val="FFFFFF"/>
                </a:solidFill>
                <a:latin typeface="Times New Roman"/>
                <a:ea typeface="Times New Roman"/>
                <a:cs typeface="Times New Roman"/>
                <a:sym typeface="Times New Roman"/>
              </a:defRPr>
            </a:pPr>
            <a:r>
              <a:t>Зменшення калібра і кількості легеневої артерії лівої легені</a:t>
            </a:r>
          </a:p>
        </p:txBody>
      </p:sp>
    </p:spTree>
  </p:cSld>
  <p:clrMapOvr>
    <a:masterClrMapping/>
  </p:clrMapOvr>
  <p:transition spd="med"/>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 name="Заголовок 1"/>
          <p:cNvSpPr txBox="1">
            <a:spLocks noGrp="1"/>
          </p:cNvSpPr>
          <p:nvPr>
            <p:ph type="title"/>
          </p:nvPr>
        </p:nvSpPr>
        <p:spPr>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t>Вроджені стенози легеневої артерії</a:t>
            </a:r>
          </a:p>
        </p:txBody>
      </p:sp>
      <p:sp>
        <p:nvSpPr>
          <p:cNvPr id="1154" name="Прямоугольник 2"/>
          <p:cNvSpPr txBox="1"/>
          <p:nvPr/>
        </p:nvSpPr>
        <p:spPr>
          <a:xfrm>
            <a:off x="513264" y="1700808"/>
            <a:ext cx="8333497"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Дуже рідкісна вада розвитку.</a:t>
            </a:r>
          </a:p>
          <a:p>
            <a:pPr>
              <a:defRPr sz="2400">
                <a:solidFill>
                  <a:srgbClr val="FFFFFF"/>
                </a:solidFill>
                <a:latin typeface="Times New Roman"/>
                <a:ea typeface="Times New Roman"/>
                <a:cs typeface="Times New Roman"/>
                <a:sym typeface="Times New Roman"/>
              </a:defRPr>
            </a:pPr>
            <a:r>
              <a:rPr lang="uk-UA" dirty="0"/>
              <a:t>Розрізняють вроджені стенози легеневої артерії:</a:t>
            </a:r>
          </a:p>
          <a:p>
            <a:pPr marL="240631" indent="-240631">
              <a:buSzPct val="100000"/>
              <a:buFont typeface="Arial" pitchFamily="34" charset="0"/>
              <a:buChar char="•"/>
              <a:defRPr sz="2400">
                <a:solidFill>
                  <a:srgbClr val="FFFFFF"/>
                </a:solidFill>
                <a:latin typeface="Times New Roman"/>
                <a:ea typeface="Times New Roman"/>
                <a:cs typeface="Times New Roman"/>
                <a:sym typeface="Times New Roman"/>
              </a:defRPr>
            </a:pPr>
            <a:r>
              <a:rPr lang="uk-UA" dirty="0"/>
              <a:t> </a:t>
            </a:r>
            <a:r>
              <a:rPr lang="uk-UA" b="1" i="1" dirty="0">
                <a:solidFill>
                  <a:srgbClr val="002060"/>
                </a:solidFill>
              </a:rPr>
              <a:t>надклапанний</a:t>
            </a:r>
            <a:r>
              <a:rPr lang="uk-UA" dirty="0"/>
              <a:t> - звуження формується в стовбурі легеневої артерії вище клапанів в правій, лівій стовбурі легеневої артерії і дольових і сегментарних гілках.</a:t>
            </a:r>
          </a:p>
          <a:p>
            <a:pPr marL="240631" indent="-240631">
              <a:buSzPct val="100000"/>
              <a:buChar char="•"/>
              <a:defRPr sz="2400">
                <a:solidFill>
                  <a:srgbClr val="FFFFFF"/>
                </a:solidFill>
                <a:latin typeface="Times New Roman"/>
                <a:ea typeface="Times New Roman"/>
                <a:cs typeface="Times New Roman"/>
                <a:sym typeface="Times New Roman"/>
              </a:defRPr>
            </a:pPr>
            <a:r>
              <a:rPr lang="uk-UA" b="1" i="1" dirty="0">
                <a:solidFill>
                  <a:srgbClr val="002060"/>
                </a:solidFill>
              </a:rPr>
              <a:t>клапанний</a:t>
            </a:r>
            <a:r>
              <a:rPr lang="uk-UA" dirty="0"/>
              <a:t> - зрощення стулок по комісурі, внаслідок чого клапан має вигляд діафрагми з округлим (овальним) отвором.</a:t>
            </a:r>
          </a:p>
          <a:p>
            <a:pPr marL="240631" indent="-240631">
              <a:buSzPct val="100000"/>
              <a:buChar char="•"/>
              <a:defRPr sz="2400">
                <a:solidFill>
                  <a:srgbClr val="FFFFFF"/>
                </a:solidFill>
                <a:latin typeface="Times New Roman"/>
                <a:ea typeface="Times New Roman"/>
                <a:cs typeface="Times New Roman"/>
                <a:sym typeface="Times New Roman"/>
              </a:defRPr>
            </a:pPr>
            <a:r>
              <a:rPr lang="uk-UA" b="1" i="1" dirty="0">
                <a:solidFill>
                  <a:srgbClr val="002060"/>
                </a:solidFill>
              </a:rPr>
              <a:t>підклапанний</a:t>
            </a:r>
            <a:r>
              <a:rPr lang="uk-UA" b="1" i="1" dirty="0">
                <a:solidFill>
                  <a:schemeClr val="bg1"/>
                </a:solidFill>
              </a:rPr>
              <a:t> - </a:t>
            </a:r>
            <a:r>
              <a:rPr lang="uk-UA" dirty="0"/>
              <a:t>нерівномірний розподіл артеріального стовбура, звужує просвіт легеневої артерії. Найбільш рідко зустрічається.</a:t>
            </a:r>
          </a:p>
          <a:p>
            <a:pPr>
              <a:defRPr sz="2400">
                <a:solidFill>
                  <a:srgbClr val="FFFFFF"/>
                </a:solidFill>
                <a:latin typeface="Times New Roman"/>
                <a:ea typeface="Times New Roman"/>
                <a:cs typeface="Times New Roman"/>
                <a:sym typeface="Times New Roman"/>
              </a:defRPr>
            </a:pPr>
            <a:endParaRPr lang="uk-UA" dirty="0"/>
          </a:p>
          <a:p>
            <a:pPr>
              <a:defRPr sz="2400">
                <a:solidFill>
                  <a:srgbClr val="FFFFFF"/>
                </a:solidFill>
                <a:latin typeface="Times New Roman"/>
                <a:ea typeface="Times New Roman"/>
                <a:cs typeface="Times New Roman"/>
                <a:sym typeface="Times New Roman"/>
              </a:defRPr>
            </a:pPr>
            <a:r>
              <a:rPr lang="uk-UA" dirty="0"/>
              <a:t>Вроджені стенози легеневої артерії поєднуються з вродженими вадами серця.</a:t>
            </a:r>
          </a:p>
        </p:txBody>
      </p:sp>
    </p:spTree>
  </p:cSld>
  <p:clrMapOvr>
    <a:masterClrMapping/>
  </p:clrMapOvr>
  <p:transition spd="med"/>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6" name="Picture 2" descr="Picture 2"/>
          <p:cNvPicPr>
            <a:picLocks noChangeAspect="1"/>
          </p:cNvPicPr>
          <p:nvPr/>
        </p:nvPicPr>
        <p:blipFill>
          <a:blip r:embed="rId2" cstate="print"/>
          <a:stretch>
            <a:fillRect/>
          </a:stretch>
        </p:blipFill>
        <p:spPr>
          <a:xfrm>
            <a:off x="395536" y="764704"/>
            <a:ext cx="8521397" cy="3528392"/>
          </a:xfrm>
          <a:prstGeom prst="rect">
            <a:avLst/>
          </a:prstGeom>
          <a:ln w="12700">
            <a:miter lim="400000"/>
          </a:ln>
        </p:spPr>
      </p:pic>
      <p:sp>
        <p:nvSpPr>
          <p:cNvPr id="3" name="Прямоугольник 2"/>
          <p:cNvSpPr/>
          <p:nvPr/>
        </p:nvSpPr>
        <p:spPr>
          <a:xfrm>
            <a:off x="467544" y="3928411"/>
            <a:ext cx="2664296" cy="369330"/>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8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Клапанний стеноз</a:t>
            </a:r>
          </a:p>
        </p:txBody>
      </p:sp>
      <p:sp>
        <p:nvSpPr>
          <p:cNvPr id="4" name="Прямоугольник 3"/>
          <p:cNvSpPr/>
          <p:nvPr/>
        </p:nvSpPr>
        <p:spPr>
          <a:xfrm>
            <a:off x="3491880" y="3933056"/>
            <a:ext cx="2664296" cy="369330"/>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uk-UA" dirty="0">
                <a:latin typeface="Times New Roman" pitchFamily="18" charset="0"/>
                <a:cs typeface="Times New Roman" pitchFamily="18" charset="0"/>
              </a:rPr>
              <a:t>Підклапанний стеноз</a:t>
            </a:r>
          </a:p>
        </p:txBody>
      </p:sp>
      <p:sp>
        <p:nvSpPr>
          <p:cNvPr id="5" name="Прямоугольник 4"/>
          <p:cNvSpPr/>
          <p:nvPr/>
        </p:nvSpPr>
        <p:spPr>
          <a:xfrm>
            <a:off x="6372200" y="3892407"/>
            <a:ext cx="2520280" cy="369330"/>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uk-UA" dirty="0">
                <a:latin typeface="Times New Roman" pitchFamily="18" charset="0"/>
                <a:cs typeface="Times New Roman" pitchFamily="18" charset="0"/>
              </a:rPr>
              <a:t>Надклапанний стеноз</a:t>
            </a:r>
          </a:p>
        </p:txBody>
      </p:sp>
      <p:sp>
        <p:nvSpPr>
          <p:cNvPr id="6" name="Прямоугольник 5"/>
          <p:cNvSpPr/>
          <p:nvPr/>
        </p:nvSpPr>
        <p:spPr>
          <a:xfrm>
            <a:off x="1043608" y="0"/>
            <a:ext cx="6934912" cy="646331"/>
          </a:xfrm>
          <a:prstGeom prst="rect">
            <a:avLst/>
          </a:prstGeom>
        </p:spPr>
        <p:txBody>
          <a:bodyPr wrap="none">
            <a:spAutoFit/>
          </a:bodyPr>
          <a:lstStyle/>
          <a:p>
            <a:r>
              <a:rPr lang="uk-UA" sz="3600" b="1" dirty="0">
                <a:solidFill>
                  <a:schemeClr val="bg1"/>
                </a:solidFill>
                <a:latin typeface="Times New Roman" pitchFamily="18" charset="0"/>
                <a:cs typeface="Times New Roman" pitchFamily="18" charset="0"/>
              </a:rPr>
              <a:t>Схема стенозів легеневої артерії</a:t>
            </a:r>
          </a:p>
        </p:txBody>
      </p:sp>
    </p:spTree>
  </p:cSld>
  <p:clrMapOvr>
    <a:masterClrMapping/>
  </p:clrMapOvr>
  <p:transition spd="med"/>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8" name="Прямоугольник 1"/>
          <p:cNvSpPr txBox="1"/>
          <p:nvPr/>
        </p:nvSpPr>
        <p:spPr>
          <a:xfrm>
            <a:off x="323528" y="0"/>
            <a:ext cx="8549521" cy="6555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100" b="1">
                <a:solidFill>
                  <a:srgbClr val="FFFFFF"/>
                </a:solidFill>
                <a:latin typeface="Times New Roman"/>
                <a:ea typeface="Times New Roman"/>
                <a:cs typeface="Times New Roman"/>
                <a:sym typeface="Times New Roman"/>
              </a:defRPr>
            </a:pPr>
            <a:r>
              <a:rPr lang="uk-UA" sz="2400" dirty="0"/>
              <a:t>Типи аномалії легеневої артерії</a:t>
            </a:r>
          </a:p>
          <a:p>
            <a:pPr indent="263525" algn="just">
              <a:defRPr sz="2100">
                <a:solidFill>
                  <a:srgbClr val="FFFFFF"/>
                </a:solidFill>
                <a:latin typeface="Times New Roman"/>
                <a:ea typeface="Times New Roman"/>
                <a:cs typeface="Times New Roman"/>
                <a:sym typeface="Times New Roman"/>
              </a:defRPr>
            </a:pPr>
            <a:r>
              <a:rPr lang="uk-UA" dirty="0"/>
              <a:t>Аномалію поділяють на кілька типів, згідно анатомічним особливостям:</a:t>
            </a:r>
          </a:p>
          <a:p>
            <a:pPr indent="263525" algn="just">
              <a:defRPr sz="2100">
                <a:solidFill>
                  <a:srgbClr val="FFFFFF"/>
                </a:solidFill>
                <a:latin typeface="Times New Roman"/>
                <a:ea typeface="Times New Roman"/>
                <a:cs typeface="Times New Roman"/>
                <a:sym typeface="Times New Roman"/>
              </a:defRPr>
            </a:pPr>
            <a:r>
              <a:rPr lang="uk-UA" dirty="0"/>
              <a:t>I тип. До нього відносять аномалію, при якій спостерігається звуження або зрощення клапана легеневої артерії, а її стовбур і гілки нормально розвинені. Легеневий кровотік проходить через артеріальну протоку. Майже всі гілки артеріальної судини розвинені нормально.</a:t>
            </a:r>
          </a:p>
          <a:p>
            <a:pPr indent="263525" algn="just">
              <a:defRPr sz="2100">
                <a:solidFill>
                  <a:srgbClr val="FFFFFF"/>
                </a:solidFill>
                <a:latin typeface="Times New Roman"/>
                <a:ea typeface="Times New Roman"/>
                <a:cs typeface="Times New Roman"/>
                <a:sym typeface="Times New Roman"/>
              </a:defRPr>
            </a:pPr>
            <a:r>
              <a:rPr lang="uk-UA" dirty="0"/>
              <a:t>II тип. Стовбур легеневої артерії схильний гіпоплазії, а її гілки нормально розвинені.</a:t>
            </a:r>
          </a:p>
          <a:p>
            <a:pPr indent="263525" algn="just">
              <a:defRPr sz="2100">
                <a:solidFill>
                  <a:srgbClr val="FFFFFF"/>
                </a:solidFill>
                <a:latin typeface="Times New Roman"/>
                <a:ea typeface="Times New Roman"/>
                <a:cs typeface="Times New Roman"/>
                <a:sym typeface="Times New Roman"/>
              </a:defRPr>
            </a:pPr>
            <a:r>
              <a:rPr lang="uk-UA" dirty="0"/>
              <a:t>III тип.</a:t>
            </a:r>
          </a:p>
          <a:p>
            <a:pPr indent="263525" algn="just">
              <a:defRPr sz="2100">
                <a:solidFill>
                  <a:srgbClr val="FFFFFF"/>
                </a:solidFill>
                <a:latin typeface="Times New Roman"/>
                <a:ea typeface="Times New Roman"/>
                <a:cs typeface="Times New Roman"/>
                <a:sym typeface="Times New Roman"/>
              </a:defRPr>
            </a:pPr>
            <a:r>
              <a:rPr lang="uk-UA" dirty="0"/>
              <a:t>III A. Аномалія полягає в гіпоплазії клапана, стовбура, лівої гілки легеневої артерії. Права її гілка знаходиться в нормальному стані і зазвичай з'єднується з відкритою артеріальною протокою безпосередньо.</a:t>
            </a:r>
          </a:p>
          <a:p>
            <a:pPr indent="263525" algn="just">
              <a:defRPr sz="2100">
                <a:solidFill>
                  <a:srgbClr val="FFFFFF"/>
                </a:solidFill>
                <a:latin typeface="Times New Roman"/>
                <a:ea typeface="Times New Roman"/>
                <a:cs typeface="Times New Roman"/>
                <a:sym typeface="Times New Roman"/>
              </a:defRPr>
            </a:pPr>
            <a:r>
              <a:rPr lang="uk-UA" dirty="0"/>
              <a:t>III Б. Аномалія полягає в гіпоплазії стовбура і правій гілці, а також клапана кровоносної судини. У той же час рівень розвитку лівої галузі нормальний, вона з'єднана прямо з відкритою артеріальною протокою. При цьому легені забезпечують кров'ю </a:t>
            </a:r>
            <a:r>
              <a:rPr lang="uk-UA" dirty="0" err="1"/>
              <a:t>аортолегеневі</a:t>
            </a:r>
            <a:r>
              <a:rPr lang="uk-UA" dirty="0"/>
              <a:t> </a:t>
            </a:r>
            <a:r>
              <a:rPr lang="uk-UA" dirty="0" err="1"/>
              <a:t>колатералі</a:t>
            </a:r>
            <a:r>
              <a:rPr lang="uk-UA" dirty="0"/>
              <a:t>.</a:t>
            </a:r>
          </a:p>
          <a:p>
            <a:pPr indent="263525" algn="just">
              <a:defRPr sz="2100">
                <a:solidFill>
                  <a:srgbClr val="FFFFFF"/>
                </a:solidFill>
                <a:latin typeface="Times New Roman"/>
                <a:ea typeface="Times New Roman"/>
                <a:cs typeface="Times New Roman"/>
                <a:sym typeface="Times New Roman"/>
              </a:defRPr>
            </a:pPr>
            <a:r>
              <a:rPr lang="uk-UA" dirty="0"/>
              <a:t>IV тип. Між артерією і правим шлуночком немає сполучення. Легеневі артерії не беруть участь у кровопостачанні. Його забезпечують </a:t>
            </a:r>
            <a:r>
              <a:rPr lang="uk-UA" dirty="0" err="1"/>
              <a:t>колатералі</a:t>
            </a:r>
            <a:r>
              <a:rPr lang="uk-UA" dirty="0"/>
              <a:t>. Залишки артерій зберігаються </a:t>
            </a:r>
            <a:r>
              <a:rPr dirty="0"/>
              <a:t>в </a:t>
            </a:r>
            <a:r>
              <a:rPr dirty="0" err="1"/>
              <a:t>паренх</a:t>
            </a:r>
            <a:r>
              <a:rPr lang="uk-UA" dirty="0"/>
              <a:t>и</a:t>
            </a:r>
            <a:r>
              <a:rPr dirty="0" err="1"/>
              <a:t>мі</a:t>
            </a:r>
            <a:r>
              <a:rPr dirty="0"/>
              <a:t> </a:t>
            </a:r>
            <a:r>
              <a:rPr dirty="0" err="1"/>
              <a:t>легень</a:t>
            </a:r>
            <a:r>
              <a:rPr dirty="0"/>
              <a:t>.</a:t>
            </a:r>
          </a:p>
        </p:txBody>
      </p:sp>
    </p:spTree>
  </p:cSld>
  <p:clrMapOvr>
    <a:masterClrMapping/>
  </p:clrMapOvr>
  <p:transition spd="med"/>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p:cNvPicPr>
            <a:picLocks noChangeAspect="1" noChangeArrowheads="1"/>
          </p:cNvPicPr>
          <p:nvPr/>
        </p:nvPicPr>
        <p:blipFill>
          <a:blip r:embed="rId2" cstate="print"/>
          <a:srcRect/>
          <a:stretch>
            <a:fillRect/>
          </a:stretch>
        </p:blipFill>
        <p:spPr bwMode="auto">
          <a:xfrm>
            <a:off x="0" y="692696"/>
            <a:ext cx="4867597" cy="3816424"/>
          </a:xfrm>
          <a:prstGeom prst="rect">
            <a:avLst/>
          </a:prstGeom>
          <a:noFill/>
          <a:ln w="9525">
            <a:noFill/>
            <a:miter lim="800000"/>
            <a:headEnd/>
            <a:tailEnd/>
          </a:ln>
        </p:spPr>
      </p:pic>
      <p:sp>
        <p:nvSpPr>
          <p:cNvPr id="4" name="Прямоугольник 3"/>
          <p:cNvSpPr/>
          <p:nvPr/>
        </p:nvSpPr>
        <p:spPr>
          <a:xfrm>
            <a:off x="971600" y="0"/>
            <a:ext cx="7848872" cy="461665"/>
          </a:xfrm>
          <a:prstGeom prst="rect">
            <a:avLst/>
          </a:prstGeom>
        </p:spPr>
        <p:txBody>
          <a:bodyPr wrap="square">
            <a:spAutoFit/>
          </a:bodyPr>
          <a:lstStyle/>
          <a:p>
            <a:pPr algn="ctr">
              <a:defRPr sz="2400">
                <a:solidFill>
                  <a:srgbClr val="FFFFFF"/>
                </a:solidFill>
                <a:latin typeface="Times New Roman"/>
                <a:ea typeface="Times New Roman"/>
                <a:cs typeface="Times New Roman"/>
                <a:sym typeface="Times New Roman"/>
              </a:defRPr>
            </a:pPr>
            <a:r>
              <a:rPr lang="uk-UA" b="1" dirty="0"/>
              <a:t>Ізольований стеноз клапана легеневої артерії</a:t>
            </a:r>
          </a:p>
        </p:txBody>
      </p:sp>
      <p:sp>
        <p:nvSpPr>
          <p:cNvPr id="5" name="Прямоугольник 4"/>
          <p:cNvSpPr/>
          <p:nvPr/>
        </p:nvSpPr>
        <p:spPr>
          <a:xfrm>
            <a:off x="4932040" y="620688"/>
            <a:ext cx="3960440" cy="2677656"/>
          </a:xfrm>
          <a:prstGeom prst="rect">
            <a:avLst/>
          </a:prstGeom>
        </p:spPr>
        <p:txBody>
          <a:bodyPr wrap="square">
            <a:spAutoFit/>
          </a:bodyPr>
          <a:lstStyle/>
          <a:p>
            <a:pPr>
              <a:defRPr sz="2400">
                <a:solidFill>
                  <a:srgbClr val="FFFFFF"/>
                </a:solidFill>
                <a:latin typeface="Times New Roman"/>
                <a:ea typeface="Times New Roman"/>
                <a:cs typeface="Times New Roman"/>
                <a:sym typeface="Times New Roman"/>
              </a:defRPr>
            </a:pPr>
            <a:r>
              <a:rPr lang="uk-UA" sz="2400" dirty="0">
                <a:sym typeface="Times New Roman"/>
              </a:rPr>
              <a:t>Ізольований стеноз легеневої артерії (9% всіх ВВС) - вада серця при якому існує перешкода нормальному току крові на рівні клапана легеневого стовбура</a:t>
            </a:r>
            <a:endParaRPr lang="uk-UA" dirty="0"/>
          </a:p>
        </p:txBody>
      </p:sp>
    </p:spTree>
  </p:cSld>
  <p:clrMapOvr>
    <a:masterClrMapping/>
  </p:clrMapOvr>
  <p:transition spd="med"/>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2" name="Picture 2" descr="Picture 2"/>
          <p:cNvPicPr>
            <a:picLocks noChangeAspect="1"/>
          </p:cNvPicPr>
          <p:nvPr/>
        </p:nvPicPr>
        <p:blipFill>
          <a:blip r:embed="rId2" cstate="print"/>
          <a:stretch>
            <a:fillRect/>
          </a:stretch>
        </p:blipFill>
        <p:spPr>
          <a:xfrm>
            <a:off x="467543" y="332656"/>
            <a:ext cx="8316417" cy="6229192"/>
          </a:xfrm>
          <a:prstGeom prst="rect">
            <a:avLst/>
          </a:prstGeom>
          <a:ln w="12700">
            <a:miter lim="400000"/>
          </a:ln>
        </p:spPr>
      </p:pic>
      <p:sp>
        <p:nvSpPr>
          <p:cNvPr id="4" name="Прямоугольник 3"/>
          <p:cNvSpPr/>
          <p:nvPr/>
        </p:nvSpPr>
        <p:spPr>
          <a:xfrm>
            <a:off x="1691680" y="688051"/>
            <a:ext cx="6120680" cy="369330"/>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uk-UA" sz="1800" b="1" i="0" u="none" strike="noStrike" cap="none" spc="0" normalizeH="0" baseline="0" dirty="0">
                <a:ln>
                  <a:noFill/>
                </a:ln>
                <a:solidFill>
                  <a:srgbClr val="000000"/>
                </a:solidFill>
                <a:effectLst/>
                <a:uFillTx/>
                <a:latin typeface="Verdana"/>
                <a:ea typeface="Verdana"/>
                <a:cs typeface="Verdana"/>
                <a:sym typeface="Verdana"/>
              </a:rPr>
              <a:t>АНАТОМІЯ ЛЕГЕНЕВОГО КЛАПАНА</a:t>
            </a:r>
          </a:p>
        </p:txBody>
      </p:sp>
    </p:spTree>
  </p:cSld>
  <p:clrMapOvr>
    <a:masterClrMapping/>
  </p:clrMapOvr>
  <p:transition spd="med"/>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 name="Прямоугольник 1"/>
          <p:cNvSpPr txBox="1"/>
          <p:nvPr/>
        </p:nvSpPr>
        <p:spPr>
          <a:xfrm>
            <a:off x="297239" y="-1"/>
            <a:ext cx="8549521"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У багатьох дітей із стенозом легеневого стовбура клінічні ознаки не проявляються до дорослого віку. Симптоми відсутні також у багатьох дорослих. Коли з'являються симптоми стенозу легеневого стовбура, вони нагадують аортальний стеноз (непритомність, стенокардія, задишка).</a:t>
            </a:r>
          </a:p>
          <a:p>
            <a:pPr algn="just">
              <a:defRPr sz="2400">
                <a:solidFill>
                  <a:srgbClr val="FFFFFF"/>
                </a:solidFill>
                <a:latin typeface="Times New Roman"/>
                <a:ea typeface="Times New Roman"/>
                <a:cs typeface="Times New Roman"/>
                <a:sym typeface="Times New Roman"/>
              </a:defRPr>
            </a:pPr>
            <a:endParaRPr lang="uk-UA" dirty="0"/>
          </a:p>
          <a:p>
            <a:pPr algn="ctr">
              <a:defRPr sz="2400">
                <a:solidFill>
                  <a:srgbClr val="FFFFFF"/>
                </a:solidFill>
                <a:latin typeface="Times New Roman"/>
                <a:ea typeface="Times New Roman"/>
                <a:cs typeface="Times New Roman"/>
                <a:sym typeface="Times New Roman"/>
              </a:defRPr>
            </a:pPr>
            <a:r>
              <a:rPr lang="uk-UA" b="1" dirty="0"/>
              <a:t>Ізольований стеноз клапана легеневої артерії</a:t>
            </a:r>
          </a:p>
          <a:p>
            <a:pPr algn="just">
              <a:defRPr sz="2400">
                <a:solidFill>
                  <a:srgbClr val="FFFFFF"/>
                </a:solidFill>
                <a:latin typeface="Times New Roman"/>
                <a:ea typeface="Times New Roman"/>
                <a:cs typeface="Times New Roman"/>
                <a:sym typeface="Times New Roman"/>
              </a:defRPr>
            </a:pPr>
            <a:r>
              <a:rPr lang="uk-UA" dirty="0"/>
              <a:t>Стулки клапана майже повністю зрощені між собою і створюють величезну перешкоду току крові з правого шлуночка.</a:t>
            </a:r>
          </a:p>
          <a:p>
            <a:pPr algn="just">
              <a:defRPr sz="2400">
                <a:solidFill>
                  <a:srgbClr val="FFFFFF"/>
                </a:solidFill>
                <a:latin typeface="Times New Roman"/>
                <a:ea typeface="Times New Roman"/>
                <a:cs typeface="Times New Roman"/>
                <a:sym typeface="Times New Roman"/>
              </a:defRPr>
            </a:pPr>
            <a:r>
              <a:rPr lang="uk-UA" dirty="0"/>
              <a:t>В перші дні життя стан дитини буде дуже важким, аж до закриття протоки. На 5-7 день життя, стан може стати критичним. Діти з критичним типом стенозу легеневої артерії в половині випадків живуть менше місяця. Таким дітям проводять екстрену операцію - </a:t>
            </a:r>
            <a:r>
              <a:rPr lang="uk-UA" dirty="0" err="1"/>
              <a:t>катетерізацію</a:t>
            </a:r>
            <a:r>
              <a:rPr lang="uk-UA" dirty="0"/>
              <a:t> серця через наявний отвір в діафрагмі «клапана» проводиться катетер з балоном, розширення якого розриває клеєні стулки і збільшує отвір.</a:t>
            </a:r>
          </a:p>
        </p:txBody>
      </p:sp>
    </p:spTree>
  </p:cSld>
  <p:clrMapOvr>
    <a:masterClrMapping/>
  </p:clrMapOvr>
  <p:transition spd="med"/>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 name="Прямоугольник 2"/>
          <p:cNvSpPr txBox="1"/>
          <p:nvPr/>
        </p:nvSpPr>
        <p:spPr>
          <a:xfrm>
            <a:off x="225231" y="3356991"/>
            <a:ext cx="8621529" cy="26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Рентгенологічні ознаки вад серця з нормоволемією малого кола кровообігу:</a:t>
            </a:r>
          </a:p>
          <a:p>
            <a:pPr marL="273050" indent="-273050">
              <a:defRPr sz="2400">
                <a:solidFill>
                  <a:srgbClr val="FFFFFF"/>
                </a:solidFill>
                <a:latin typeface="Times New Roman"/>
                <a:ea typeface="Times New Roman"/>
                <a:cs typeface="Times New Roman"/>
                <a:sym typeface="Times New Roman"/>
              </a:defRPr>
            </a:pPr>
            <a:r>
              <a:rPr lang="uk-UA" dirty="0"/>
              <a:t>а - нормоволемія малого кола, визначаються </a:t>
            </a:r>
            <a:r>
              <a:rPr lang="uk-UA" dirty="0" err="1"/>
              <a:t>узури</a:t>
            </a:r>
            <a:r>
              <a:rPr lang="uk-UA" dirty="0"/>
              <a:t> по нижньому краю VII і VIII ребер справа (стрілки) у дитини з </a:t>
            </a:r>
            <a:r>
              <a:rPr lang="uk-UA" dirty="0" err="1"/>
              <a:t>коарктацією</a:t>
            </a:r>
            <a:r>
              <a:rPr lang="uk-UA" dirty="0"/>
              <a:t> аорти;</a:t>
            </a:r>
          </a:p>
          <a:p>
            <a:pPr marL="273050" indent="-273050">
              <a:defRPr sz="2400">
                <a:solidFill>
                  <a:srgbClr val="FFFFFF"/>
                </a:solidFill>
                <a:latin typeface="Times New Roman"/>
                <a:ea typeface="Times New Roman"/>
                <a:cs typeface="Times New Roman"/>
                <a:sym typeface="Times New Roman"/>
              </a:defRPr>
            </a:pPr>
            <a:r>
              <a:rPr lang="uk-UA" dirty="0"/>
              <a:t>б - клапанний стеноз легеневої артерії (вибухне контуру легеневої артерії (стрілка)</a:t>
            </a:r>
          </a:p>
        </p:txBody>
      </p:sp>
      <p:sp>
        <p:nvSpPr>
          <p:cNvPr id="1168" name="Прямоугольник 3"/>
          <p:cNvSpPr txBox="1"/>
          <p:nvPr/>
        </p:nvSpPr>
        <p:spPr>
          <a:xfrm>
            <a:off x="369247" y="6334779"/>
            <a:ext cx="8333497" cy="490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400">
                <a:solidFill>
                  <a:srgbClr val="FFFFFF"/>
                </a:solidFill>
                <a:latin typeface="Times New Roman"/>
                <a:ea typeface="Times New Roman"/>
                <a:cs typeface="Times New Roman"/>
                <a:sym typeface="Times New Roman"/>
              </a:defRPr>
            </a:pPr>
            <a:r>
              <a:t>ЛУЧЕВАЯ ДИАГНОСТИКА ЗАБОЛЕВАНИЙ СЕРДЦА И КРУПНЫХ СОСУДОВ У ДЕТЕЙ. http://vmede.org/</a:t>
            </a:r>
          </a:p>
        </p:txBody>
      </p:sp>
      <p:pic>
        <p:nvPicPr>
          <p:cNvPr id="66561" name="Picture 1"/>
          <p:cNvPicPr>
            <a:picLocks noChangeAspect="1" noChangeArrowheads="1"/>
          </p:cNvPicPr>
          <p:nvPr/>
        </p:nvPicPr>
        <p:blipFill>
          <a:blip r:embed="rId2" cstate="print"/>
          <a:srcRect/>
          <a:stretch>
            <a:fillRect/>
          </a:stretch>
        </p:blipFill>
        <p:spPr bwMode="auto">
          <a:xfrm>
            <a:off x="467544" y="0"/>
            <a:ext cx="2971800" cy="3048000"/>
          </a:xfrm>
          <a:prstGeom prst="rect">
            <a:avLst/>
          </a:prstGeom>
          <a:noFill/>
          <a:ln w="9525">
            <a:noFill/>
            <a:miter lim="800000"/>
            <a:headEnd/>
            <a:tailEnd/>
          </a:ln>
        </p:spPr>
      </p:pic>
      <p:pic>
        <p:nvPicPr>
          <p:cNvPr id="66562" name="Picture 2"/>
          <p:cNvPicPr>
            <a:picLocks noChangeAspect="1" noChangeArrowheads="1"/>
          </p:cNvPicPr>
          <p:nvPr/>
        </p:nvPicPr>
        <p:blipFill>
          <a:blip r:embed="rId3" cstate="print">
            <a:lum contrast="30000"/>
          </a:blip>
          <a:srcRect/>
          <a:stretch>
            <a:fillRect/>
          </a:stretch>
        </p:blipFill>
        <p:spPr bwMode="auto">
          <a:xfrm>
            <a:off x="3707904" y="0"/>
            <a:ext cx="3267075" cy="3000375"/>
          </a:xfrm>
          <a:prstGeom prst="rect">
            <a:avLst/>
          </a:prstGeom>
          <a:noFill/>
          <a:ln w="9525">
            <a:noFill/>
            <a:miter lim="800000"/>
            <a:headEnd/>
            <a:tailEnd/>
          </a:ln>
        </p:spPr>
      </p:pic>
    </p:spTree>
  </p:cSld>
  <p:clrMapOvr>
    <a:masterClrMapping/>
  </p:clrMapOvr>
  <p:transition spd="med"/>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0" name="Picture 2" descr="Picture 2"/>
          <p:cNvPicPr>
            <a:picLocks noChangeAspect="1"/>
          </p:cNvPicPr>
          <p:nvPr/>
        </p:nvPicPr>
        <p:blipFill>
          <a:blip r:embed="rId2" cstate="print"/>
          <a:stretch>
            <a:fillRect/>
          </a:stretch>
        </p:blipFill>
        <p:spPr>
          <a:xfrm>
            <a:off x="323528" y="404664"/>
            <a:ext cx="8115301" cy="5229228"/>
          </a:xfrm>
          <a:prstGeom prst="rect">
            <a:avLst/>
          </a:prstGeom>
          <a:ln w="12700">
            <a:miter lim="400000"/>
          </a:ln>
        </p:spPr>
      </p:pic>
    </p:spTree>
  </p:cSld>
  <p:clrMapOvr>
    <a:masterClrMapping/>
  </p:clrMapOvr>
  <p:transition spd="med"/>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3" name="Прямоугольник 3"/>
          <p:cNvSpPr txBox="1"/>
          <p:nvPr/>
        </p:nvSpPr>
        <p:spPr>
          <a:xfrm>
            <a:off x="5508104" y="404664"/>
            <a:ext cx="3312368" cy="18158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2800">
                <a:solidFill>
                  <a:srgbClr val="FFFFFF"/>
                </a:solidFill>
              </a:defRPr>
            </a:lvl1pPr>
          </a:lstStyle>
          <a:p>
            <a:r>
              <a:rPr lang="uk-UA" dirty="0">
                <a:latin typeface="Times New Roman" pitchFamily="18" charset="0"/>
                <a:cs typeface="Times New Roman" pitchFamily="18" charset="0"/>
              </a:rPr>
              <a:t>Атрезія легеневої артерії з дефектом міжшлуночкової перегородки</a:t>
            </a:r>
          </a:p>
        </p:txBody>
      </p:sp>
      <p:sp>
        <p:nvSpPr>
          <p:cNvPr id="1174" name="Прямоугольник 4"/>
          <p:cNvSpPr txBox="1"/>
          <p:nvPr/>
        </p:nvSpPr>
        <p:spPr>
          <a:xfrm>
            <a:off x="369247" y="6334779"/>
            <a:ext cx="8333497" cy="490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400">
                <a:solidFill>
                  <a:srgbClr val="FFFFFF"/>
                </a:solidFill>
                <a:latin typeface="Times New Roman"/>
                <a:ea typeface="Times New Roman"/>
                <a:cs typeface="Times New Roman"/>
                <a:sym typeface="Times New Roman"/>
              </a:defRPr>
            </a:pPr>
            <a:r>
              <a:t>ЛУЧЕВАЯ ДИАГНОСТИКА ЗАБОЛЕВАНИЙ СЕРДЦА И КРУПНЫХ СОСУДОВ У ДЕТЕЙ. http://vmede.org/</a:t>
            </a:r>
          </a:p>
        </p:txBody>
      </p:sp>
      <p:pic>
        <p:nvPicPr>
          <p:cNvPr id="64513" name="Picture 1"/>
          <p:cNvPicPr>
            <a:picLocks noChangeAspect="1" noChangeArrowheads="1"/>
          </p:cNvPicPr>
          <p:nvPr/>
        </p:nvPicPr>
        <p:blipFill>
          <a:blip r:embed="rId2" cstate="print"/>
          <a:srcRect/>
          <a:stretch>
            <a:fillRect/>
          </a:stretch>
        </p:blipFill>
        <p:spPr bwMode="auto">
          <a:xfrm>
            <a:off x="0" y="188640"/>
            <a:ext cx="5508104" cy="5904656"/>
          </a:xfrm>
          <a:prstGeom prst="rect">
            <a:avLst/>
          </a:prstGeom>
          <a:noFill/>
          <a:ln w="9525">
            <a:noFill/>
            <a:miter lim="800000"/>
            <a:headEnd/>
            <a:tailEnd/>
          </a:ln>
        </p:spPr>
      </p:pic>
    </p:spTree>
  </p:cSld>
  <p:clrMapOvr>
    <a:masterClrMapping/>
  </p:clrMapOvr>
  <p:transition spd="med"/>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 name="Заголовок 1"/>
          <p:cNvSpPr txBox="1">
            <a:spLocks noGrp="1"/>
          </p:cNvSpPr>
          <p:nvPr>
            <p:ph type="title"/>
          </p:nvPr>
        </p:nvSpPr>
        <p:spPr>
          <a:xfrm>
            <a:off x="467543" y="548679"/>
            <a:ext cx="8229601" cy="1143001"/>
          </a:xfrm>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rPr lang="uk-UA" dirty="0"/>
              <a:t>Синдром Кітеля </a:t>
            </a:r>
            <a:br>
              <a:rPr lang="uk-UA" dirty="0"/>
            </a:br>
            <a:r>
              <a:rPr dirty="0"/>
              <a:t>(</a:t>
            </a:r>
            <a:r>
              <a:rPr dirty="0" err="1"/>
              <a:t>Keutel</a:t>
            </a:r>
            <a:r>
              <a:rPr dirty="0"/>
              <a:t>-</a:t>
            </a:r>
            <a:r>
              <a:rPr dirty="0" err="1"/>
              <a:t>Jörgensen</a:t>
            </a:r>
            <a:r>
              <a:rPr dirty="0"/>
              <a:t>-Gabriel)</a:t>
            </a:r>
          </a:p>
        </p:txBody>
      </p:sp>
      <p:sp>
        <p:nvSpPr>
          <p:cNvPr id="1177" name="Прямоугольник 2"/>
          <p:cNvSpPr txBox="1"/>
          <p:nvPr/>
        </p:nvSpPr>
        <p:spPr>
          <a:xfrm>
            <a:off x="369247" y="1916832"/>
            <a:ext cx="8477513" cy="3046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Кітеля синдром - комплекс спадкових аномалій (</a:t>
            </a:r>
            <a:r>
              <a:rPr lang="uk-UA" dirty="0" err="1"/>
              <a:t>аутосомно-рецесивне</a:t>
            </a:r>
            <a:r>
              <a:rPr lang="uk-UA" dirty="0"/>
              <a:t> спадкування):</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множинні стенози периферичних гілок легеневої артерії,</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туговухість,</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вкорочення дистальних фаланг пальців,</a:t>
            </a:r>
          </a:p>
          <a:p>
            <a:pPr marL="240631" indent="-240631" algn="just">
              <a:buSzPct val="100000"/>
              <a:buChar char="•"/>
              <a:defRPr sz="2400">
                <a:solidFill>
                  <a:srgbClr val="FFFFFF"/>
                </a:solidFill>
                <a:latin typeface="Times New Roman"/>
                <a:ea typeface="Times New Roman"/>
                <a:cs typeface="Times New Roman"/>
                <a:sym typeface="Times New Roman"/>
              </a:defRPr>
            </a:pPr>
            <a:r>
              <a:rPr lang="uk-UA" dirty="0"/>
              <a:t> вогнища звапнення в вушних раковинах, в хрящах носа, гортані, трахеї і ребер.</a:t>
            </a:r>
          </a:p>
          <a:p>
            <a:pPr algn="just">
              <a:defRPr sz="2400">
                <a:solidFill>
                  <a:srgbClr val="FFFFFF"/>
                </a:solidFill>
                <a:latin typeface="Times New Roman"/>
                <a:ea typeface="Times New Roman"/>
                <a:cs typeface="Times New Roman"/>
                <a:sym typeface="Times New Roman"/>
              </a:defRPr>
            </a:pPr>
            <a:r>
              <a:rPr lang="uk-UA" dirty="0"/>
              <a:t>  Часто </a:t>
            </a:r>
            <a:r>
              <a:rPr lang="uk-UA" dirty="0" err="1"/>
              <a:t>рецидивуючі</a:t>
            </a:r>
            <a:r>
              <a:rPr lang="uk-UA" dirty="0"/>
              <a:t> бронхіти і середні отити.</a:t>
            </a:r>
          </a:p>
        </p:txBody>
      </p:sp>
    </p:spTree>
  </p:cSld>
  <p:clrMapOvr>
    <a:masterClrMapping/>
  </p:clrMapOvr>
  <p:transition spd="med"/>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3" name="Прямоугольник 3"/>
          <p:cNvSpPr txBox="1"/>
          <p:nvPr/>
        </p:nvSpPr>
        <p:spPr>
          <a:xfrm>
            <a:off x="873303" y="6488667"/>
            <a:ext cx="1505209"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radiomed.ru</a:t>
            </a:r>
          </a:p>
        </p:txBody>
      </p:sp>
      <p:pic>
        <p:nvPicPr>
          <p:cNvPr id="61442" name="Picture 2"/>
          <p:cNvPicPr>
            <a:picLocks noChangeAspect="1" noChangeArrowheads="1"/>
          </p:cNvPicPr>
          <p:nvPr/>
        </p:nvPicPr>
        <p:blipFill>
          <a:blip r:embed="rId2" cstate="print"/>
          <a:srcRect/>
          <a:stretch>
            <a:fillRect/>
          </a:stretch>
        </p:blipFill>
        <p:spPr bwMode="auto">
          <a:xfrm>
            <a:off x="0" y="332656"/>
            <a:ext cx="4219575" cy="3276600"/>
          </a:xfrm>
          <a:prstGeom prst="rect">
            <a:avLst/>
          </a:prstGeom>
          <a:noFill/>
          <a:ln w="9525">
            <a:noFill/>
            <a:miter lim="800000"/>
            <a:headEnd/>
            <a:tailEnd/>
          </a:ln>
        </p:spPr>
      </p:pic>
      <p:pic>
        <p:nvPicPr>
          <p:cNvPr id="61443" name="Picture 3"/>
          <p:cNvPicPr>
            <a:picLocks noChangeAspect="1" noChangeArrowheads="1"/>
          </p:cNvPicPr>
          <p:nvPr/>
        </p:nvPicPr>
        <p:blipFill>
          <a:blip r:embed="rId3" cstate="print"/>
          <a:srcRect/>
          <a:stretch>
            <a:fillRect/>
          </a:stretch>
        </p:blipFill>
        <p:spPr bwMode="auto">
          <a:xfrm>
            <a:off x="4211960" y="332656"/>
            <a:ext cx="4019550" cy="3312368"/>
          </a:xfrm>
          <a:prstGeom prst="rect">
            <a:avLst/>
          </a:prstGeom>
          <a:noFill/>
          <a:ln w="9525">
            <a:noFill/>
            <a:miter lim="800000"/>
            <a:headEnd/>
            <a:tailEnd/>
          </a:ln>
        </p:spPr>
      </p:pic>
      <p:pic>
        <p:nvPicPr>
          <p:cNvPr id="61444" name="Picture 4"/>
          <p:cNvPicPr>
            <a:picLocks noChangeAspect="1" noChangeArrowheads="1"/>
          </p:cNvPicPr>
          <p:nvPr/>
        </p:nvPicPr>
        <p:blipFill>
          <a:blip r:embed="rId4" cstate="print"/>
          <a:srcRect/>
          <a:stretch>
            <a:fillRect/>
          </a:stretch>
        </p:blipFill>
        <p:spPr bwMode="auto">
          <a:xfrm>
            <a:off x="0" y="3645024"/>
            <a:ext cx="3131840" cy="2952328"/>
          </a:xfrm>
          <a:prstGeom prst="rect">
            <a:avLst/>
          </a:prstGeom>
          <a:noFill/>
          <a:ln w="9525">
            <a:noFill/>
            <a:miter lim="800000"/>
            <a:headEnd/>
            <a:tailEnd/>
          </a:ln>
        </p:spPr>
      </p:pic>
      <p:pic>
        <p:nvPicPr>
          <p:cNvPr id="61445" name="Picture 5"/>
          <p:cNvPicPr>
            <a:picLocks noChangeAspect="1" noChangeArrowheads="1"/>
          </p:cNvPicPr>
          <p:nvPr/>
        </p:nvPicPr>
        <p:blipFill>
          <a:blip r:embed="rId5" cstate="print"/>
          <a:srcRect/>
          <a:stretch>
            <a:fillRect/>
          </a:stretch>
        </p:blipFill>
        <p:spPr bwMode="auto">
          <a:xfrm>
            <a:off x="3059832" y="3573016"/>
            <a:ext cx="3312368" cy="3030350"/>
          </a:xfrm>
          <a:prstGeom prst="rect">
            <a:avLst/>
          </a:prstGeom>
          <a:noFill/>
          <a:ln w="9525">
            <a:noFill/>
            <a:miter lim="800000"/>
            <a:headEnd/>
            <a:tailEnd/>
          </a:ln>
        </p:spPr>
      </p:pic>
      <p:sp>
        <p:nvSpPr>
          <p:cNvPr id="9" name="Прямоугольник 8"/>
          <p:cNvSpPr/>
          <p:nvPr/>
        </p:nvSpPr>
        <p:spPr>
          <a:xfrm>
            <a:off x="1259632" y="0"/>
            <a:ext cx="5708614" cy="369332"/>
          </a:xfrm>
          <a:prstGeom prst="rect">
            <a:avLst/>
          </a:prstGeom>
        </p:spPr>
        <p:txBody>
          <a:bodyPr wrap="none">
            <a:spAutoFit/>
          </a:bodyPr>
          <a:lstStyle/>
          <a:p>
            <a:r>
              <a:rPr lang="uk-UA" b="1" dirty="0">
                <a:solidFill>
                  <a:schemeClr val="bg1"/>
                </a:solidFill>
              </a:rPr>
              <a:t>Стеноз легеневої артерії, синдром Кітеля</a:t>
            </a:r>
          </a:p>
        </p:txBody>
      </p:sp>
      <p:pic>
        <p:nvPicPr>
          <p:cNvPr id="61446" name="Picture 6"/>
          <p:cNvPicPr>
            <a:picLocks noChangeAspect="1" noChangeArrowheads="1"/>
          </p:cNvPicPr>
          <p:nvPr/>
        </p:nvPicPr>
        <p:blipFill>
          <a:blip r:embed="rId6" cstate="print"/>
          <a:srcRect/>
          <a:stretch>
            <a:fillRect/>
          </a:stretch>
        </p:blipFill>
        <p:spPr bwMode="auto">
          <a:xfrm>
            <a:off x="6372200" y="3573016"/>
            <a:ext cx="2771800" cy="3052961"/>
          </a:xfrm>
          <a:prstGeom prst="rect">
            <a:avLst/>
          </a:prstGeom>
          <a:noFill/>
          <a:ln w="9525">
            <a:noFill/>
            <a:miter lim="800000"/>
            <a:headEnd/>
            <a:tailEnd/>
          </a:ln>
        </p:spPr>
      </p:pic>
    </p:spTree>
  </p:cSld>
  <p:clrMapOvr>
    <a:masterClrMapping/>
  </p:clrMapOvr>
  <p:transition spd="med"/>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 name="Заголовок 1"/>
          <p:cNvSpPr txBox="1">
            <a:spLocks noGrp="1"/>
          </p:cNvSpPr>
          <p:nvPr>
            <p:ph type="title"/>
          </p:nvPr>
        </p:nvSpPr>
        <p:spPr>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t>Артеріовенозні мальформації (аневризми, нориці)</a:t>
            </a:r>
          </a:p>
        </p:txBody>
      </p:sp>
      <p:sp>
        <p:nvSpPr>
          <p:cNvPr id="1189" name="Прямоугольник 2"/>
          <p:cNvSpPr txBox="1"/>
          <p:nvPr/>
        </p:nvSpPr>
        <p:spPr>
          <a:xfrm>
            <a:off x="441255" y="1859339"/>
            <a:ext cx="8405505" cy="4154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55600" algn="just">
              <a:defRPr sz="2400">
                <a:solidFill>
                  <a:srgbClr val="FFFFFF"/>
                </a:solidFill>
                <a:latin typeface="Times New Roman"/>
                <a:ea typeface="Times New Roman"/>
                <a:cs typeface="Times New Roman"/>
                <a:sym typeface="Times New Roman"/>
              </a:defRPr>
            </a:pPr>
            <a:r>
              <a:rPr lang="uk-UA" dirty="0"/>
              <a:t>Артеріовенозна мальформация легень - це патологічний зв'язок артеріальних і венозних судин, через який минаючи капілярну систему проходить прямий скид </a:t>
            </a:r>
            <a:r>
              <a:rPr lang="uk-UA" dirty="0" err="1"/>
              <a:t>неоксигенованої</a:t>
            </a:r>
            <a:r>
              <a:rPr lang="uk-UA" dirty="0"/>
              <a:t> артеріальної крові з системи легеневої артерії в легеневі вени, що сприяє розвитку і прогресуванню </a:t>
            </a:r>
            <a:r>
              <a:rPr lang="uk-UA" dirty="0" err="1"/>
              <a:t>гіпоксемії</a:t>
            </a:r>
            <a:r>
              <a:rPr lang="uk-UA" dirty="0"/>
              <a:t>, легеневої гіпертензії та серцевої недостатності. Закид крові може становити до 90%.</a:t>
            </a:r>
          </a:p>
          <a:p>
            <a:pPr indent="355600" algn="just">
              <a:defRPr sz="2400">
                <a:solidFill>
                  <a:srgbClr val="FFFFFF"/>
                </a:solidFill>
                <a:latin typeface="Times New Roman"/>
                <a:ea typeface="Times New Roman"/>
                <a:cs typeface="Times New Roman"/>
                <a:sym typeface="Times New Roman"/>
              </a:defRPr>
            </a:pPr>
            <a:r>
              <a:rPr lang="uk-UA" dirty="0"/>
              <a:t>При сполученні між судинами великого і середнього калібру свідчать про наявність свища, при з'єднанні дрібних судин, які розширюються і утворюють конгломерат, їх називають артеріовенозними аневризмами.</a:t>
            </a:r>
          </a:p>
        </p:txBody>
      </p:sp>
    </p:spTree>
  </p:cSld>
  <p:clrMapOvr>
    <a:masterClrMapping/>
  </p:clrMapOvr>
  <p:transition spd="med"/>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 name="Прямоугольник 1"/>
          <p:cNvSpPr txBox="1"/>
          <p:nvPr/>
        </p:nvSpPr>
        <p:spPr>
          <a:xfrm>
            <a:off x="441255" y="188639"/>
            <a:ext cx="8261489"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Артеріовенозні аневризми зустрічаються однаково у чоловіків і у жінок. Даний порок розвитку судин легенів зустрічається рідко - від 1 на 2 350 осіб до 1 на 39 000 чоловік</a:t>
            </a:r>
          </a:p>
          <a:p>
            <a:pPr>
              <a:defRPr sz="2400">
                <a:solidFill>
                  <a:srgbClr val="FFFFFF"/>
                </a:solidFill>
                <a:latin typeface="Times New Roman"/>
                <a:ea typeface="Times New Roman"/>
                <a:cs typeface="Times New Roman"/>
                <a:sym typeface="Times New Roman"/>
              </a:defRPr>
            </a:pPr>
            <a:r>
              <a:rPr lang="uk-UA" dirty="0"/>
              <a:t>усієї популяції</a:t>
            </a:r>
          </a:p>
          <a:p>
            <a:pPr>
              <a:defRPr sz="2400">
                <a:solidFill>
                  <a:srgbClr val="FFFFFF"/>
                </a:solidFill>
                <a:latin typeface="Times New Roman"/>
                <a:ea typeface="Times New Roman"/>
                <a:cs typeface="Times New Roman"/>
                <a:sym typeface="Times New Roman"/>
              </a:defRPr>
            </a:pPr>
            <a:r>
              <a:rPr lang="uk-UA" dirty="0"/>
              <a:t>Можуть бути: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поодинокі (42-74%)</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множинні артеріовенозні аневризми.</a:t>
            </a:r>
          </a:p>
          <a:p>
            <a:pPr>
              <a:defRPr sz="2400">
                <a:solidFill>
                  <a:srgbClr val="FFFFFF"/>
                </a:solidFill>
                <a:latin typeface="Times New Roman"/>
                <a:ea typeface="Times New Roman"/>
                <a:cs typeface="Times New Roman"/>
                <a:sym typeface="Times New Roman"/>
              </a:defRPr>
            </a:pPr>
            <a:endParaRPr lang="uk-UA" dirty="0"/>
          </a:p>
          <a:p>
            <a:pPr>
              <a:defRPr sz="2400">
                <a:solidFill>
                  <a:srgbClr val="FFFFFF"/>
                </a:solidFill>
                <a:latin typeface="Times New Roman"/>
                <a:ea typeface="Times New Roman"/>
                <a:cs typeface="Times New Roman"/>
                <a:sym typeface="Times New Roman"/>
              </a:defRPr>
            </a:pPr>
            <a:r>
              <a:rPr lang="uk-UA" dirty="0"/>
              <a:t>У деяких випадках має системний характер. Можуть бути як в легких, так і в інших органах і тканинах множинні розсіяні артеріовенозні аневризми на рівні артеріол і капілярів. Цей стан називається синдром </a:t>
            </a:r>
            <a:r>
              <a:rPr lang="uk-UA" dirty="0" err="1"/>
              <a:t>Ослера-Рандю-Вебера</a:t>
            </a:r>
            <a:endParaRPr lang="uk-UA" dirty="0"/>
          </a:p>
        </p:txBody>
      </p:sp>
    </p:spTree>
  </p:cSld>
  <p:clrMapOvr>
    <a:masterClrMapping/>
  </p:clrMapOvr>
  <p:transition spd="med"/>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3" name="Picture 2" descr="Picture 2"/>
          <p:cNvPicPr>
            <a:picLocks noChangeAspect="1"/>
          </p:cNvPicPr>
          <p:nvPr/>
        </p:nvPicPr>
        <p:blipFill>
          <a:blip r:embed="rId2" cstate="print"/>
          <a:stretch>
            <a:fillRect/>
          </a:stretch>
        </p:blipFill>
        <p:spPr>
          <a:xfrm>
            <a:off x="683568" y="836712"/>
            <a:ext cx="7181851" cy="4457701"/>
          </a:xfrm>
          <a:prstGeom prst="rect">
            <a:avLst/>
          </a:prstGeom>
          <a:ln w="12700">
            <a:miter lim="400000"/>
          </a:ln>
        </p:spPr>
      </p:pic>
      <p:sp>
        <p:nvSpPr>
          <p:cNvPr id="1194" name="Прямоугольник 2"/>
          <p:cNvSpPr txBox="1"/>
          <p:nvPr/>
        </p:nvSpPr>
        <p:spPr>
          <a:xfrm>
            <a:off x="1809408" y="6165303"/>
            <a:ext cx="3185106"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https://secondopinions.ru/</a:t>
            </a:r>
          </a:p>
        </p:txBody>
      </p:sp>
      <p:sp>
        <p:nvSpPr>
          <p:cNvPr id="4" name="Прямоугольник 3"/>
          <p:cNvSpPr/>
          <p:nvPr/>
        </p:nvSpPr>
        <p:spPr>
          <a:xfrm>
            <a:off x="1259632" y="978405"/>
            <a:ext cx="5976664" cy="369330"/>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uk-UA" sz="1800" b="1" u="none" strike="noStrike" cap="none" spc="0" normalizeH="0" baseline="0" dirty="0">
                <a:ln>
                  <a:noFill/>
                </a:ln>
                <a:solidFill>
                  <a:srgbClr val="000000"/>
                </a:solidFill>
                <a:effectLst/>
                <a:uFillTx/>
                <a:latin typeface="Times New Roman" pitchFamily="18" charset="0"/>
                <a:cs typeface="Times New Roman" pitchFamily="18" charset="0"/>
                <a:sym typeface="Verdana"/>
              </a:rPr>
              <a:t>Схема</a:t>
            </a:r>
            <a:r>
              <a:rPr kumimoji="0" lang="uk-UA" sz="1800" b="1" u="none" strike="noStrike" cap="none" spc="0" normalizeH="0" dirty="0">
                <a:ln>
                  <a:noFill/>
                </a:ln>
                <a:solidFill>
                  <a:srgbClr val="000000"/>
                </a:solidFill>
                <a:effectLst/>
                <a:uFillTx/>
                <a:latin typeface="Times New Roman" pitchFamily="18" charset="0"/>
                <a:cs typeface="Times New Roman" pitchFamily="18" charset="0"/>
                <a:sym typeface="Verdana"/>
              </a:rPr>
              <a:t> артеріовенозної мальформації</a:t>
            </a:r>
            <a:endParaRPr kumimoji="0" lang="uk-UA" sz="1800" b="1" u="none" strike="noStrike" cap="none" spc="0" normalizeH="0" baseline="0" dirty="0">
              <a:ln>
                <a:noFill/>
              </a:ln>
              <a:solidFill>
                <a:srgbClr val="000000"/>
              </a:solidFill>
              <a:effectLst/>
              <a:uFillTx/>
              <a:latin typeface="Times New Roman" pitchFamily="18" charset="0"/>
              <a:cs typeface="Times New Roman" pitchFamily="18" charset="0"/>
              <a:sym typeface="Verdana"/>
            </a:endParaRPr>
          </a:p>
        </p:txBody>
      </p:sp>
      <p:sp>
        <p:nvSpPr>
          <p:cNvPr id="5" name="Прямоугольник 4"/>
          <p:cNvSpPr/>
          <p:nvPr/>
        </p:nvSpPr>
        <p:spPr>
          <a:xfrm>
            <a:off x="827584" y="1340768"/>
            <a:ext cx="4032448" cy="369330"/>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8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 клубок ” патологічно змінених</a:t>
            </a:r>
          </a:p>
        </p:txBody>
      </p:sp>
      <p:sp>
        <p:nvSpPr>
          <p:cNvPr id="6" name="Прямоугольник 5"/>
          <p:cNvSpPr/>
          <p:nvPr/>
        </p:nvSpPr>
        <p:spPr>
          <a:xfrm>
            <a:off x="899592" y="1700808"/>
            <a:ext cx="2304256" cy="216024"/>
          </a:xfrm>
          <a:prstGeom prst="rect">
            <a:avLst/>
          </a:prstGeom>
          <a:no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uk-UA" sz="1800" b="0" i="0" u="none" strike="noStrike" cap="none" spc="0" normalizeH="0" baseline="0">
              <a:ln>
                <a:noFill/>
              </a:ln>
              <a:solidFill>
                <a:srgbClr val="000000"/>
              </a:solidFill>
              <a:effectLst/>
              <a:uFillTx/>
              <a:latin typeface="Verdana"/>
              <a:ea typeface="Verdana"/>
              <a:cs typeface="Verdana"/>
              <a:sym typeface="Verdana"/>
            </a:endParaRPr>
          </a:p>
        </p:txBody>
      </p:sp>
      <p:sp>
        <p:nvSpPr>
          <p:cNvPr id="7" name="Прямоугольник 6"/>
          <p:cNvSpPr/>
          <p:nvPr/>
        </p:nvSpPr>
        <p:spPr>
          <a:xfrm>
            <a:off x="899592" y="1700808"/>
            <a:ext cx="2304256" cy="216024"/>
          </a:xfrm>
          <a:prstGeom prst="rect">
            <a:avLst/>
          </a:prstGeom>
          <a:no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uk-UA" sz="1800" b="0" i="0" u="none" strike="noStrike" cap="none" spc="0" normalizeH="0" baseline="0">
              <a:ln>
                <a:noFill/>
              </a:ln>
              <a:solidFill>
                <a:srgbClr val="000000"/>
              </a:solidFill>
              <a:effectLst/>
              <a:uFillTx/>
              <a:latin typeface="Verdana"/>
              <a:ea typeface="Verdana"/>
              <a:cs typeface="Verdana"/>
              <a:sym typeface="Verdana"/>
            </a:endParaRPr>
          </a:p>
        </p:txBody>
      </p:sp>
      <p:sp>
        <p:nvSpPr>
          <p:cNvPr id="8" name="Прямоугольник 7"/>
          <p:cNvSpPr/>
          <p:nvPr/>
        </p:nvSpPr>
        <p:spPr>
          <a:xfrm>
            <a:off x="899592" y="1628800"/>
            <a:ext cx="2448272" cy="369330"/>
          </a:xfrm>
          <a:prstGeom prst="rect">
            <a:avLst/>
          </a:prstGeom>
          <a:solidFill>
            <a:schemeClr val="bg1"/>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uk-UA" dirty="0">
                <a:latin typeface="Times New Roman" pitchFamily="18" charset="0"/>
                <a:cs typeface="Times New Roman" pitchFamily="18" charset="0"/>
              </a:rPr>
              <a:t>та розширених судин</a:t>
            </a:r>
          </a:p>
        </p:txBody>
      </p:sp>
      <p:sp>
        <p:nvSpPr>
          <p:cNvPr id="10" name="Прямоугольник 9"/>
          <p:cNvSpPr/>
          <p:nvPr/>
        </p:nvSpPr>
        <p:spPr>
          <a:xfrm>
            <a:off x="899592" y="4582000"/>
            <a:ext cx="1944216" cy="646329"/>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8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Привідна</a:t>
            </a:r>
            <a:r>
              <a:rPr kumimoji="0" lang="uk-UA" sz="1800" b="0" i="0" u="none" strike="noStrike" cap="none" spc="0" normalizeH="0" dirty="0">
                <a:ln>
                  <a:noFill/>
                </a:ln>
                <a:solidFill>
                  <a:srgbClr val="000000"/>
                </a:solidFill>
                <a:effectLst/>
                <a:uFillTx/>
                <a:latin typeface="Times New Roman" pitchFamily="18" charset="0"/>
                <a:cs typeface="Times New Roman" pitchFamily="18" charset="0"/>
                <a:sym typeface="Verdana"/>
              </a:rPr>
              <a:t> судина</a:t>
            </a:r>
            <a:r>
              <a:rPr kumimoji="0" lang="uk-UA" sz="18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 </a:t>
            </a:r>
          </a:p>
          <a:p>
            <a:pPr marL="0" marR="0" indent="0" algn="ctr" defTabSz="914400" rtl="0" fontAlgn="auto" latinLnBrk="0" hangingPunct="0">
              <a:lnSpc>
                <a:spcPct val="100000"/>
              </a:lnSpc>
              <a:spcBef>
                <a:spcPts val="0"/>
              </a:spcBef>
              <a:spcAft>
                <a:spcPts val="0"/>
              </a:spcAft>
              <a:buClrTx/>
              <a:buSzTx/>
              <a:buFontTx/>
              <a:buNone/>
              <a:tabLst/>
            </a:pPr>
            <a:r>
              <a:rPr kumimoji="0" lang="uk-UA" sz="18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(артерія)</a:t>
            </a:r>
          </a:p>
        </p:txBody>
      </p:sp>
      <p:sp>
        <p:nvSpPr>
          <p:cNvPr id="11" name="Прямоугольник 10"/>
          <p:cNvSpPr/>
          <p:nvPr/>
        </p:nvSpPr>
        <p:spPr>
          <a:xfrm>
            <a:off x="5868144" y="4582000"/>
            <a:ext cx="1944216" cy="646329"/>
          </a:xfrm>
          <a:prstGeom prst="rect">
            <a:avLst/>
          </a:prstGeom>
          <a:solidFill>
            <a:srgbClr val="FFFFFF"/>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uk-UA" sz="18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Відвідна судина</a:t>
            </a:r>
          </a:p>
          <a:p>
            <a:pPr marL="0" marR="0" indent="0" algn="ctr" defTabSz="914400" rtl="0" fontAlgn="auto" latinLnBrk="0" hangingPunct="0">
              <a:lnSpc>
                <a:spcPct val="100000"/>
              </a:lnSpc>
              <a:spcBef>
                <a:spcPts val="0"/>
              </a:spcBef>
              <a:spcAft>
                <a:spcPts val="0"/>
              </a:spcAft>
              <a:buClrTx/>
              <a:buSzTx/>
              <a:buFontTx/>
              <a:buNone/>
              <a:tabLst/>
            </a:pPr>
            <a:r>
              <a:rPr lang="uk-UA" dirty="0">
                <a:latin typeface="Times New Roman" pitchFamily="18" charset="0"/>
                <a:cs typeface="Times New Roman" pitchFamily="18" charset="0"/>
              </a:rPr>
              <a:t>(</a:t>
            </a:r>
            <a:r>
              <a:rPr kumimoji="0" lang="uk-UA" sz="1800" b="0" i="0" u="none" strike="noStrike" cap="none" spc="0" normalizeH="0" baseline="0" dirty="0">
                <a:ln>
                  <a:noFill/>
                </a:ln>
                <a:solidFill>
                  <a:srgbClr val="000000"/>
                </a:solidFill>
                <a:effectLst/>
                <a:uFillTx/>
                <a:latin typeface="Times New Roman" pitchFamily="18" charset="0"/>
                <a:cs typeface="Times New Roman" pitchFamily="18" charset="0"/>
                <a:sym typeface="Verdana"/>
              </a:rPr>
              <a:t>вена)</a:t>
            </a:r>
          </a:p>
        </p:txBody>
      </p:sp>
    </p:spTree>
  </p:cSld>
  <p:clrMapOvr>
    <a:masterClrMapping/>
  </p:clrMapOvr>
  <p:transition spd="med"/>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6" name="Прямоугольник 1"/>
          <p:cNvSpPr txBox="1"/>
          <p:nvPr/>
        </p:nvSpPr>
        <p:spPr>
          <a:xfrm>
            <a:off x="0" y="0"/>
            <a:ext cx="9144000" cy="710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2400">
                <a:solidFill>
                  <a:srgbClr val="FFFFFF"/>
                </a:solidFill>
                <a:latin typeface="Times New Roman"/>
                <a:ea typeface="Times New Roman"/>
                <a:cs typeface="Times New Roman"/>
                <a:sym typeface="Times New Roman"/>
              </a:defRPr>
            </a:pPr>
            <a:r>
              <a:rPr lang="uk-UA" dirty="0"/>
              <a:t>Артеріовенозні аневризми легень можуть мати: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одностороннє ураження легень,</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двостороннє. </a:t>
            </a:r>
          </a:p>
          <a:p>
            <a:pPr indent="355600">
              <a:buSzPct val="100000"/>
              <a:defRPr sz="2400">
                <a:solidFill>
                  <a:srgbClr val="FFFFFF"/>
                </a:solidFill>
                <a:latin typeface="Times New Roman"/>
                <a:ea typeface="Times New Roman"/>
                <a:cs typeface="Times New Roman"/>
                <a:sym typeface="Times New Roman"/>
              </a:defRPr>
            </a:pPr>
            <a:r>
              <a:rPr lang="uk-UA" dirty="0"/>
              <a:t>У більшості випадків (65-70%) місцем локалізації АВА служать нижні частки легких, частіше справа.</a:t>
            </a:r>
          </a:p>
          <a:p>
            <a:pPr>
              <a:defRPr sz="2400">
                <a:solidFill>
                  <a:srgbClr val="FFFFFF"/>
                </a:solidFill>
                <a:latin typeface="Times New Roman"/>
                <a:ea typeface="Times New Roman"/>
                <a:cs typeface="Times New Roman"/>
                <a:sym typeface="Times New Roman"/>
              </a:defRPr>
            </a:pPr>
            <a:r>
              <a:rPr lang="uk-UA" dirty="0"/>
              <a:t>Розрізняють: </a:t>
            </a:r>
          </a:p>
          <a:p>
            <a:pPr marL="240631" indent="-240631">
              <a:buSzPct val="100000"/>
              <a:buChar char="•"/>
              <a:defRPr sz="2400">
                <a:solidFill>
                  <a:srgbClr val="FFFFFF"/>
                </a:solidFill>
                <a:latin typeface="Times New Roman"/>
                <a:ea typeface="Times New Roman"/>
                <a:cs typeface="Times New Roman"/>
                <a:sym typeface="Times New Roman"/>
              </a:defRPr>
            </a:pPr>
            <a:r>
              <a:rPr lang="uk-UA" b="1" i="1" dirty="0">
                <a:solidFill>
                  <a:srgbClr val="002060"/>
                </a:solidFill>
              </a:rPr>
              <a:t> прості АВА </a:t>
            </a:r>
            <a:r>
              <a:rPr lang="uk-UA" dirty="0"/>
              <a:t>легень (при  однієї артерії з одного веною, </a:t>
            </a:r>
            <a:r>
              <a:rPr lang="uk-UA" dirty="0" err="1"/>
              <a:t>аневрізматично</a:t>
            </a:r>
            <a:r>
              <a:rPr lang="uk-UA" dirty="0"/>
              <a:t> розширеною судинною мережею без внутрішніх перегородок) і</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a:t>
            </a:r>
            <a:r>
              <a:rPr lang="uk-UA" b="1" i="1" dirty="0">
                <a:solidFill>
                  <a:srgbClr val="002060"/>
                </a:solidFill>
              </a:rPr>
              <a:t>складні АВА </a:t>
            </a:r>
            <a:r>
              <a:rPr lang="uk-UA" dirty="0"/>
              <a:t>(при повідомленні двох і більше живлять артерій з декількома дренуючими венами і гіллясте тіло, яке розділяється множинними внутрішніми перегородками).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 множинні ангіоматозні фістули, які утворюються множинними дрібними анастомозами на пре капілярному рівні.</a:t>
            </a:r>
          </a:p>
          <a:p>
            <a:pPr marL="240631" indent="-240631">
              <a:buSzPct val="100000"/>
              <a:buFontTx/>
              <a:buChar char="•"/>
              <a:defRPr sz="2400">
                <a:solidFill>
                  <a:srgbClr val="FFFFFF"/>
                </a:solidFill>
                <a:latin typeface="Times New Roman"/>
                <a:ea typeface="Times New Roman"/>
                <a:cs typeface="Times New Roman"/>
                <a:sym typeface="Times New Roman"/>
              </a:defRPr>
            </a:pPr>
            <a:r>
              <a:rPr lang="uk-UA" dirty="0"/>
              <a:t>За формою артеріовенозні аневризми легень можуть бути округлими, овальними, грушоподібними або </a:t>
            </a:r>
            <a:r>
              <a:rPr lang="uk-UA" dirty="0" err="1"/>
              <a:t>верхівковоподібними</a:t>
            </a:r>
            <a:r>
              <a:rPr lang="uk-UA" dirty="0"/>
              <a:t>, що складаються з декількох порожнин різного розміру (від 1 до 5-10 см).</a:t>
            </a:r>
          </a:p>
          <a:p>
            <a:pPr marL="240631" indent="-240631">
              <a:buSzPct val="100000"/>
              <a:buChar char="•"/>
              <a:defRPr sz="2400">
                <a:solidFill>
                  <a:srgbClr val="FFFFFF"/>
                </a:solidFill>
                <a:latin typeface="Times New Roman"/>
                <a:ea typeface="Times New Roman"/>
                <a:cs typeface="Times New Roman"/>
                <a:sym typeface="Times New Roman"/>
              </a:defRPr>
            </a:pPr>
            <a:endParaRPr lang="uk-UA" dirty="0"/>
          </a:p>
        </p:txBody>
      </p:sp>
    </p:spTree>
  </p:cSld>
  <p:clrMapOvr>
    <a:masterClrMapping/>
  </p:clrMapOvr>
  <p:transition spd="med"/>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 name="Прямоугольник 1"/>
          <p:cNvSpPr txBox="1"/>
          <p:nvPr/>
        </p:nvSpPr>
        <p:spPr>
          <a:xfrm>
            <a:off x="395536" y="0"/>
            <a:ext cx="8451224"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sz="3600" b="1">
                <a:solidFill>
                  <a:srgbClr val="FFFFFF"/>
                </a:solidFill>
                <a:latin typeface="Times New Roman"/>
                <a:ea typeface="Times New Roman"/>
                <a:cs typeface="Times New Roman"/>
                <a:sym typeface="Times New Roman"/>
              </a:defRPr>
            </a:pPr>
            <a:r>
              <a:rPr lang="uk-UA" sz="2400" dirty="0"/>
              <a:t>Рентгенологічно артеріовенозні мальформації легень:</a:t>
            </a:r>
          </a:p>
          <a:p>
            <a:pPr algn="just">
              <a:defRPr sz="3600" b="1">
                <a:solidFill>
                  <a:srgbClr val="FFFFFF"/>
                </a:solidFill>
                <a:latin typeface="Times New Roman"/>
                <a:ea typeface="Times New Roman"/>
                <a:cs typeface="Times New Roman"/>
                <a:sym typeface="Times New Roman"/>
              </a:defRPr>
            </a:pPr>
            <a:endParaRPr lang="uk-UA" sz="2400" dirty="0"/>
          </a:p>
          <a:p>
            <a:pPr marL="273050" indent="-273050" algn="just">
              <a:buFont typeface="Arial" pitchFamily="34" charset="0"/>
              <a:buChar char="•"/>
              <a:defRPr sz="3600" b="1">
                <a:solidFill>
                  <a:srgbClr val="FFFFFF"/>
                </a:solidFill>
                <a:latin typeface="Times New Roman"/>
                <a:ea typeface="Times New Roman"/>
                <a:cs typeface="Times New Roman"/>
                <a:sym typeface="Times New Roman"/>
              </a:defRPr>
            </a:pPr>
            <a:r>
              <a:rPr lang="uk-UA" sz="2400" dirty="0"/>
              <a:t> </a:t>
            </a:r>
            <a:r>
              <a:rPr lang="uk-UA" sz="2400" b="0" dirty="0"/>
              <a:t>тіні неправильної форми з прилеглими лінійними тінями (розширені судини, які до них підходять).</a:t>
            </a:r>
          </a:p>
          <a:p>
            <a:pPr marL="27305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Інтенсивність тіні залежить від розміру аневризми. Іноді може імітувати пневмонію.</a:t>
            </a:r>
          </a:p>
          <a:p>
            <a:pPr marL="27305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У зв'язку з багатокамерною структурою тінь частіше неоднорідна з хвилястим і фестончатим контуром.</a:t>
            </a:r>
          </a:p>
          <a:p>
            <a:pPr marL="27305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Легеневої малюнок близько освіти може бути незміненим, але частіше посилений.</a:t>
            </a:r>
          </a:p>
          <a:p>
            <a:pPr indent="273050" algn="just">
              <a:defRPr sz="2400" b="1">
                <a:solidFill>
                  <a:srgbClr val="FFFFFF"/>
                </a:solidFill>
                <a:latin typeface="Times New Roman"/>
                <a:ea typeface="Times New Roman"/>
                <a:cs typeface="Times New Roman"/>
                <a:sym typeface="Times New Roman"/>
              </a:defRPr>
            </a:pPr>
            <a:r>
              <a:rPr lang="uk-UA" b="0" dirty="0"/>
              <a:t>Необхідно проводити рентгенограми (або рентгеноскопію) з функціональними пробами: після глибокого вдиху і паузи, а також глибокого видиху з паузою (проби Мюллера і Вальсальви). При цьому тіні змінюють свою інтенсивність. У дорослих при тривалому існуванні артеріовенозної аневризми можна побачити і звапнення в проекції тіней.</a:t>
            </a:r>
          </a:p>
        </p:txBody>
      </p:sp>
    </p:spTree>
  </p:cSld>
  <p:clrMapOvr>
    <a:masterClrMapping/>
  </p:clrMapOvr>
  <p:transition spd="med"/>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 name="Прямоугольник 1"/>
          <p:cNvSpPr txBox="1"/>
          <p:nvPr/>
        </p:nvSpPr>
        <p:spPr>
          <a:xfrm>
            <a:off x="441255" y="260647"/>
            <a:ext cx="8261489"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355600" algn="just">
              <a:defRPr sz="2400">
                <a:solidFill>
                  <a:srgbClr val="FFFFFF"/>
                </a:solidFill>
                <a:latin typeface="Times New Roman"/>
                <a:ea typeface="Times New Roman"/>
                <a:cs typeface="Times New Roman"/>
                <a:sym typeface="Times New Roman"/>
              </a:defRPr>
            </a:pPr>
            <a:r>
              <a:rPr lang="uk-UA" dirty="0"/>
              <a:t>АВМ та АВА мають схильність до локалізації в нижніх частках легень - в їх медіальних відділах, ближче до кореня.</a:t>
            </a:r>
          </a:p>
          <a:p>
            <a:pPr indent="355600" algn="just">
              <a:defRPr sz="2400">
                <a:solidFill>
                  <a:srgbClr val="FFFFFF"/>
                </a:solidFill>
                <a:latin typeface="Times New Roman"/>
                <a:ea typeface="Times New Roman"/>
                <a:cs typeface="Times New Roman"/>
                <a:sym typeface="Times New Roman"/>
              </a:defRPr>
            </a:pPr>
            <a:r>
              <a:rPr lang="uk-UA" dirty="0"/>
              <a:t>При </a:t>
            </a:r>
            <a:r>
              <a:rPr lang="uk-UA" dirty="0" err="1"/>
              <a:t>КТ</a:t>
            </a:r>
            <a:r>
              <a:rPr lang="uk-UA" dirty="0"/>
              <a:t> грудної клітини виявляється неоднорідне об'ємне утворення в легені, що має характерний вид </a:t>
            </a:r>
            <a:r>
              <a:rPr lang="uk-UA" b="1" i="1" dirty="0"/>
              <a:t>«клубка черв'яків»</a:t>
            </a:r>
            <a:r>
              <a:rPr lang="uk-UA" dirty="0"/>
              <a:t>, що складається з безлічі розширених артеріальних і венозних судин. Можуть також бути виявлені звапнення їх стінки, а при контрастировании - внутрішньо просвітні тромби. </a:t>
            </a:r>
          </a:p>
          <a:p>
            <a:pPr indent="355600" algn="just">
              <a:defRPr sz="2400">
                <a:solidFill>
                  <a:srgbClr val="FFFFFF"/>
                </a:solidFill>
                <a:latin typeface="Times New Roman"/>
                <a:ea typeface="Times New Roman"/>
                <a:cs typeface="Times New Roman"/>
                <a:sym typeface="Times New Roman"/>
              </a:defRPr>
            </a:pPr>
            <a:r>
              <a:rPr lang="uk-UA" dirty="0"/>
              <a:t>При КТ-ангіопульмонографіі чітко можна простежити привідну і відвідну судини. Часто АВМ та АВА поєднуються з розширенням легеневої артерії на стороні їх локалізації. </a:t>
            </a:r>
          </a:p>
          <a:p>
            <a:pPr indent="355600" algn="just">
              <a:defRPr sz="2400">
                <a:solidFill>
                  <a:srgbClr val="FFFFFF"/>
                </a:solidFill>
                <a:latin typeface="Times New Roman"/>
                <a:ea typeface="Times New Roman"/>
                <a:cs typeface="Times New Roman"/>
                <a:sym typeface="Times New Roman"/>
              </a:defRPr>
            </a:pPr>
            <a:r>
              <a:rPr lang="uk-UA" dirty="0"/>
              <a:t>У ряді випадків артеріовенозні мальформації (аневризми) можуть бути множинними.</a:t>
            </a:r>
          </a:p>
        </p:txBody>
      </p:sp>
    </p:spTree>
  </p:cSld>
  <p:clrMapOvr>
    <a:masterClrMapping/>
  </p:clrMapOvr>
  <p:transition spd="med"/>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4" name="Прямоугольник 1"/>
          <p:cNvSpPr txBox="1"/>
          <p:nvPr/>
        </p:nvSpPr>
        <p:spPr>
          <a:xfrm>
            <a:off x="3059832" y="260647"/>
            <a:ext cx="5786928" cy="1200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just">
              <a:defRPr sz="2400">
                <a:solidFill>
                  <a:srgbClr val="FFFFFF"/>
                </a:solidFill>
                <a:latin typeface="Times New Roman"/>
                <a:ea typeface="Times New Roman"/>
                <a:cs typeface="Times New Roman"/>
                <a:sym typeface="Times New Roman"/>
              </a:defRPr>
            </a:lvl1pPr>
          </a:lstStyle>
          <a:p>
            <a:r>
              <a:rPr lang="uk-UA" dirty="0"/>
              <a:t>Методом вибору є </a:t>
            </a:r>
            <a:r>
              <a:rPr lang="uk-UA" dirty="0" err="1"/>
              <a:t>КТ</a:t>
            </a:r>
            <a:r>
              <a:rPr lang="uk-UA" dirty="0"/>
              <a:t> з контрастним посиленням і тривимірної реконструкцією - 95%</a:t>
            </a:r>
          </a:p>
        </p:txBody>
      </p:sp>
      <p:graphicFrame>
        <p:nvGraphicFramePr>
          <p:cNvPr id="1206" name="Таблица 3"/>
          <p:cNvGraphicFramePr/>
          <p:nvPr/>
        </p:nvGraphicFramePr>
        <p:xfrm>
          <a:off x="1524000" y="1495425"/>
          <a:ext cx="6096000" cy="3867150"/>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3867150">
                <a:tc>
                  <a:txBody>
                    <a:bodyPr/>
                    <a:lstStyle/>
                    <a:p>
                      <a:pPr algn="just">
                        <a:lnSpc>
                          <a:spcPts val="1200"/>
                        </a:lnSpc>
                        <a:defRPr sz="1000">
                          <a:solidFill>
                            <a:srgbClr val="FFFFFF"/>
                          </a:solidFill>
                          <a:latin typeface="Times New Roman"/>
                          <a:ea typeface="Times New Roman"/>
                          <a:cs typeface="Times New Roman"/>
                          <a:sym typeface="Times New Roman"/>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207"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1208" name="Прямоугольник 5"/>
          <p:cNvSpPr txBox="1"/>
          <p:nvPr/>
        </p:nvSpPr>
        <p:spPr>
          <a:xfrm>
            <a:off x="3131840" y="1340767"/>
            <a:ext cx="5606400" cy="35074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sz="2400">
                <a:solidFill>
                  <a:srgbClr val="FFFFFF"/>
                </a:solidFill>
                <a:latin typeface="Times New Roman"/>
                <a:ea typeface="Times New Roman"/>
                <a:cs typeface="Times New Roman"/>
                <a:sym typeface="Times New Roman"/>
              </a:defRPr>
            </a:pPr>
            <a:r>
              <a:rPr lang="uk-UA" i="1" dirty="0" err="1"/>
              <a:t>Aртеріовенозние</a:t>
            </a:r>
            <a:r>
              <a:rPr lang="uk-UA" i="1" dirty="0"/>
              <a:t> мальформації середньої частки правої легені:</a:t>
            </a:r>
          </a:p>
          <a:p>
            <a:pPr algn="just">
              <a:defRPr sz="2400">
                <a:solidFill>
                  <a:srgbClr val="FFFFFF"/>
                </a:solidFill>
                <a:latin typeface="Times New Roman"/>
                <a:ea typeface="Times New Roman"/>
                <a:cs typeface="Times New Roman"/>
                <a:sym typeface="Times New Roman"/>
              </a:defRPr>
            </a:pPr>
            <a:r>
              <a:rPr lang="uk-UA" dirty="0"/>
              <a:t>а, б - рентгенограми ОГК в прямій і правій бічній проекціях;</a:t>
            </a:r>
          </a:p>
          <a:p>
            <a:pPr algn="just">
              <a:defRPr sz="2400">
                <a:solidFill>
                  <a:srgbClr val="FFFFFF"/>
                </a:solidFill>
                <a:latin typeface="Times New Roman"/>
                <a:ea typeface="Times New Roman"/>
                <a:cs typeface="Times New Roman"/>
                <a:sym typeface="Times New Roman"/>
              </a:defRPr>
            </a:pPr>
            <a:r>
              <a:rPr lang="uk-UA" dirty="0"/>
              <a:t>в - </a:t>
            </a:r>
            <a:r>
              <a:rPr lang="uk-UA" dirty="0" err="1"/>
              <a:t>КТ</a:t>
            </a:r>
            <a:r>
              <a:rPr lang="uk-UA" dirty="0"/>
              <a:t> ОГК </a:t>
            </a:r>
            <a:r>
              <a:rPr lang="uk-UA" dirty="0" err="1"/>
              <a:t>ЗD-реконструкція</a:t>
            </a:r>
            <a:r>
              <a:rPr lang="uk-UA" dirty="0"/>
              <a:t> – привідна артерія (тонка стрілка) і відвідна вена, які повідомляються з аневризмою сполучаються з аневризмою (товста стрілка).</a:t>
            </a:r>
          </a:p>
        </p:txBody>
      </p:sp>
      <p:pic>
        <p:nvPicPr>
          <p:cNvPr id="53249" name="Picture 1"/>
          <p:cNvPicPr>
            <a:picLocks noChangeAspect="1" noChangeArrowheads="1"/>
          </p:cNvPicPr>
          <p:nvPr/>
        </p:nvPicPr>
        <p:blipFill>
          <a:blip r:embed="rId2" cstate="print"/>
          <a:srcRect/>
          <a:stretch>
            <a:fillRect/>
          </a:stretch>
        </p:blipFill>
        <p:spPr bwMode="auto">
          <a:xfrm>
            <a:off x="0" y="0"/>
            <a:ext cx="2867025" cy="2895600"/>
          </a:xfrm>
          <a:prstGeom prst="rect">
            <a:avLst/>
          </a:prstGeom>
          <a:noFill/>
          <a:ln w="9525">
            <a:noFill/>
            <a:miter lim="800000"/>
            <a:headEnd/>
            <a:tailEnd/>
          </a:ln>
        </p:spPr>
      </p:pic>
      <p:pic>
        <p:nvPicPr>
          <p:cNvPr id="53250" name="Picture 2"/>
          <p:cNvPicPr>
            <a:picLocks noChangeAspect="1" noChangeArrowheads="1"/>
          </p:cNvPicPr>
          <p:nvPr/>
        </p:nvPicPr>
        <p:blipFill>
          <a:blip r:embed="rId3" cstate="print"/>
          <a:srcRect/>
          <a:stretch>
            <a:fillRect/>
          </a:stretch>
        </p:blipFill>
        <p:spPr bwMode="auto">
          <a:xfrm>
            <a:off x="0" y="2924944"/>
            <a:ext cx="2843808" cy="3988062"/>
          </a:xfrm>
          <a:prstGeom prst="rect">
            <a:avLst/>
          </a:prstGeom>
          <a:noFill/>
          <a:ln w="9525">
            <a:noFill/>
            <a:miter lim="800000"/>
            <a:headEnd/>
            <a:tailEnd/>
          </a:ln>
        </p:spPr>
      </p:pic>
      <p:pic>
        <p:nvPicPr>
          <p:cNvPr id="53251" name="Picture 3"/>
          <p:cNvPicPr>
            <a:picLocks noChangeAspect="1" noChangeArrowheads="1"/>
          </p:cNvPicPr>
          <p:nvPr/>
        </p:nvPicPr>
        <p:blipFill>
          <a:blip r:embed="rId4" cstate="print"/>
          <a:srcRect/>
          <a:stretch>
            <a:fillRect/>
          </a:stretch>
        </p:blipFill>
        <p:spPr bwMode="auto">
          <a:xfrm>
            <a:off x="5436096" y="4293096"/>
            <a:ext cx="2088232" cy="2602090"/>
          </a:xfrm>
          <a:prstGeom prst="rect">
            <a:avLst/>
          </a:prstGeom>
          <a:noFill/>
          <a:ln w="9525">
            <a:noFill/>
            <a:miter lim="800000"/>
            <a:headEnd/>
            <a:tailEnd/>
          </a:ln>
        </p:spPr>
      </p:pic>
    </p:spTree>
  </p:cSld>
  <p:clrMapOvr>
    <a:masterClrMapping/>
  </p:clrMapOvr>
  <p:transition spd="med"/>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0" name="Picture 2" descr="Picture 2"/>
          <p:cNvPicPr>
            <a:picLocks noChangeAspect="1"/>
          </p:cNvPicPr>
          <p:nvPr/>
        </p:nvPicPr>
        <p:blipFill>
          <a:blip r:embed="rId2" cstate="print"/>
          <a:stretch>
            <a:fillRect/>
          </a:stretch>
        </p:blipFill>
        <p:spPr>
          <a:xfrm>
            <a:off x="395536" y="548679"/>
            <a:ext cx="4610101" cy="3133726"/>
          </a:xfrm>
          <a:prstGeom prst="rect">
            <a:avLst/>
          </a:prstGeom>
          <a:ln w="12700">
            <a:miter lim="400000"/>
          </a:ln>
        </p:spPr>
      </p:pic>
      <p:sp>
        <p:nvSpPr>
          <p:cNvPr id="1211" name="Прямоугольник 2"/>
          <p:cNvSpPr txBox="1"/>
          <p:nvPr/>
        </p:nvSpPr>
        <p:spPr>
          <a:xfrm>
            <a:off x="5121776" y="332655"/>
            <a:ext cx="3976504" cy="1488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КТ грудного сегмента хворий К., 20 років.</a:t>
            </a:r>
          </a:p>
          <a:p>
            <a:pPr>
              <a:defRPr>
                <a:solidFill>
                  <a:srgbClr val="FFFFFF"/>
                </a:solidFill>
              </a:defRPr>
            </a:pPr>
            <a:r>
              <a:t>Артеріовенозна мальформация верхньої частки</a:t>
            </a:r>
          </a:p>
          <a:p>
            <a:pPr>
              <a:defRPr>
                <a:solidFill>
                  <a:srgbClr val="FFFFFF"/>
                </a:solidFill>
              </a:defRPr>
            </a:pPr>
            <a:r>
              <a:t>лівої легені</a:t>
            </a:r>
          </a:p>
        </p:txBody>
      </p:sp>
      <p:sp>
        <p:nvSpPr>
          <p:cNvPr id="1212" name="Прямоугольник 3"/>
          <p:cNvSpPr txBox="1"/>
          <p:nvPr/>
        </p:nvSpPr>
        <p:spPr>
          <a:xfrm>
            <a:off x="369247" y="3933056"/>
            <a:ext cx="8189481" cy="650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rPr lang="uk-UA" dirty="0"/>
              <a:t>в III сегменті лівої легені відзначається конгломерат</a:t>
            </a:r>
          </a:p>
          <a:p>
            <a:pPr>
              <a:defRPr>
                <a:solidFill>
                  <a:srgbClr val="FFFFFF"/>
                </a:solidFill>
              </a:defRPr>
            </a:pPr>
            <a:r>
              <a:rPr lang="uk-UA" dirty="0"/>
              <a:t>судин, що привідна артерія і дренуюча вена.</a:t>
            </a:r>
          </a:p>
        </p:txBody>
      </p:sp>
      <p:sp>
        <p:nvSpPr>
          <p:cNvPr id="1213" name="Прямоугольник 4"/>
          <p:cNvSpPr txBox="1"/>
          <p:nvPr/>
        </p:nvSpPr>
        <p:spPr>
          <a:xfrm>
            <a:off x="45719" y="6021287"/>
            <a:ext cx="9052561" cy="39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Б.А. Айнабекова, С.И. Гудым, С.С. Имангазинова, К.М. Аскарова. СЛУЧАЙ АРТЕРИОВЕНОЗНОЙ МАЛЬФОРМАЦИИ ВЕРХНЕЙ ДОЛИ </a:t>
            </a:r>
          </a:p>
          <a:p>
            <a:pPr>
              <a:defRPr sz="1100">
                <a:solidFill>
                  <a:srgbClr val="FFFFFF"/>
                </a:solidFill>
                <a:latin typeface="Times New Roman"/>
                <a:ea typeface="Times New Roman"/>
                <a:cs typeface="Times New Roman"/>
                <a:sym typeface="Times New Roman"/>
              </a:defRPr>
            </a:pPr>
            <a:r>
              <a:t>ЛЕВОГО ЛЕГКОГО У БЕРЕМЕННОЙ ЖЕНЩИНЫ. ВЕСТНИК СОВРЕМЕННОЙ КЛИНИЧЕСКОЙ МЕДИЦИНЫ   2019    Том 12, вып. 2. с. 81-84</a:t>
            </a:r>
          </a:p>
        </p:txBody>
      </p:sp>
    </p:spTree>
  </p:cSld>
  <p:clrMapOvr>
    <a:masterClrMapping/>
  </p:clrMapOvr>
  <p:transition spd="med"/>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5" name="Picture 2" descr="Picture 2"/>
          <p:cNvPicPr>
            <a:picLocks noChangeAspect="1"/>
          </p:cNvPicPr>
          <p:nvPr/>
        </p:nvPicPr>
        <p:blipFill>
          <a:blip r:embed="rId2" cstate="print"/>
          <a:stretch>
            <a:fillRect/>
          </a:stretch>
        </p:blipFill>
        <p:spPr>
          <a:xfrm>
            <a:off x="0" y="260648"/>
            <a:ext cx="6876257" cy="4441807"/>
          </a:xfrm>
          <a:prstGeom prst="rect">
            <a:avLst/>
          </a:prstGeom>
          <a:ln w="12700">
            <a:miter lim="400000"/>
          </a:ln>
        </p:spPr>
      </p:pic>
      <p:sp>
        <p:nvSpPr>
          <p:cNvPr id="1216" name="Прямоугольник 2"/>
          <p:cNvSpPr txBox="1"/>
          <p:nvPr/>
        </p:nvSpPr>
        <p:spPr>
          <a:xfrm>
            <a:off x="441256" y="6309319"/>
            <a:ext cx="3185106"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https://secondopinions.ru/</a:t>
            </a:r>
          </a:p>
        </p:txBody>
      </p:sp>
      <p:sp>
        <p:nvSpPr>
          <p:cNvPr id="1217" name="Прямоугольник 3"/>
          <p:cNvSpPr txBox="1"/>
          <p:nvPr/>
        </p:nvSpPr>
        <p:spPr>
          <a:xfrm>
            <a:off x="45720" y="4725144"/>
            <a:ext cx="8441000"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defRPr>
            </a:lvl1pPr>
          </a:lstStyle>
          <a:p>
            <a:r>
              <a:rPr lang="uk-UA" dirty="0">
                <a:latin typeface="Times New Roman" pitchFamily="18" charset="0"/>
                <a:cs typeface="Times New Roman" pitchFamily="18" charset="0"/>
              </a:rPr>
              <a:t>На лінійних томограмах легень - артеріовенозні мальформації, які мають типову будову. Чітко візуалізуються привідна артерія і відвідна вена (на зображенні зліва).</a:t>
            </a:r>
          </a:p>
        </p:txBody>
      </p:sp>
    </p:spTree>
  </p:cSld>
  <p:clrMapOvr>
    <a:masterClrMapping/>
  </p:clrMapOvr>
  <p:transition spd="med"/>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9" name="Picture 2" descr="Picture 2"/>
          <p:cNvPicPr>
            <a:picLocks noChangeAspect="1"/>
          </p:cNvPicPr>
          <p:nvPr/>
        </p:nvPicPr>
        <p:blipFill>
          <a:blip r:embed="rId2" cstate="print"/>
          <a:stretch>
            <a:fillRect/>
          </a:stretch>
        </p:blipFill>
        <p:spPr>
          <a:xfrm>
            <a:off x="251519" y="0"/>
            <a:ext cx="7067551" cy="5867402"/>
          </a:xfrm>
          <a:prstGeom prst="rect">
            <a:avLst/>
          </a:prstGeom>
          <a:ln w="12700">
            <a:miter lim="400000"/>
          </a:ln>
        </p:spPr>
      </p:pic>
      <p:sp>
        <p:nvSpPr>
          <p:cNvPr id="1220" name="Прямоугольник 2"/>
          <p:cNvSpPr txBox="1"/>
          <p:nvPr/>
        </p:nvSpPr>
        <p:spPr>
          <a:xfrm>
            <a:off x="91439" y="5949280"/>
            <a:ext cx="9052561"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defRPr>
            </a:lvl1pPr>
          </a:lstStyle>
          <a:p>
            <a:r>
              <a:rPr lang="uk-UA" dirty="0">
                <a:latin typeface="Times New Roman" pitchFamily="18" charset="0"/>
                <a:cs typeface="Times New Roman" pitchFamily="18" charset="0"/>
              </a:rPr>
              <a:t>Артеріовенозна мальформація в лівій легені: зліва - лінійна томограма легкого, праворуч - томограма, виконана після контрастування судин (ангіопульмонографія)</a:t>
            </a:r>
          </a:p>
        </p:txBody>
      </p:sp>
    </p:spTree>
  </p:cSld>
  <p:clrMapOvr>
    <a:masterClrMapping/>
  </p:clrMapOvr>
  <p:transition spd="med"/>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2" name="Picture 2" descr="Picture 2"/>
          <p:cNvPicPr>
            <a:picLocks noChangeAspect="1"/>
          </p:cNvPicPr>
          <p:nvPr/>
        </p:nvPicPr>
        <p:blipFill>
          <a:blip r:embed="rId2" cstate="print"/>
          <a:stretch>
            <a:fillRect/>
          </a:stretch>
        </p:blipFill>
        <p:spPr>
          <a:xfrm>
            <a:off x="0" y="0"/>
            <a:ext cx="6124536" cy="5472608"/>
          </a:xfrm>
          <a:prstGeom prst="rect">
            <a:avLst/>
          </a:prstGeom>
          <a:ln w="12700">
            <a:miter lim="400000"/>
          </a:ln>
        </p:spPr>
      </p:pic>
      <p:sp>
        <p:nvSpPr>
          <p:cNvPr id="1223" name="Прямоугольник 2"/>
          <p:cNvSpPr txBox="1"/>
          <p:nvPr/>
        </p:nvSpPr>
        <p:spPr>
          <a:xfrm>
            <a:off x="6129888" y="-1"/>
            <a:ext cx="2968393" cy="2585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rPr lang="uk-UA" dirty="0"/>
              <a:t>Приклад артеріовенозної мальформації, виявленої при </a:t>
            </a:r>
            <a:r>
              <a:rPr lang="uk-UA" dirty="0" err="1"/>
              <a:t>КТ</a:t>
            </a:r>
            <a:r>
              <a:rPr lang="uk-UA" dirty="0"/>
              <a:t> органів грудної клітки з внутрішньовенним контрастуванням: </a:t>
            </a:r>
          </a:p>
          <a:p>
            <a:pPr>
              <a:buFont typeface="Arial" pitchFamily="34" charset="0"/>
              <a:buChar char="•"/>
            </a:pPr>
            <a:r>
              <a:rPr lang="uk-UA" dirty="0"/>
              <a:t> розширена ліва легенева артерія і все її гілки, </a:t>
            </a:r>
          </a:p>
          <a:p>
            <a:pPr>
              <a:buFont typeface="Arial" pitchFamily="34" charset="0"/>
              <a:buChar char="•"/>
            </a:pPr>
            <a:r>
              <a:rPr lang="uk-UA" dirty="0"/>
              <a:t> розширена відвідна вена     ( стрілка).</a:t>
            </a:r>
          </a:p>
        </p:txBody>
      </p:sp>
      <p:sp>
        <p:nvSpPr>
          <p:cNvPr id="1224" name="Прямоугольник 3"/>
          <p:cNvSpPr txBox="1"/>
          <p:nvPr/>
        </p:nvSpPr>
        <p:spPr>
          <a:xfrm>
            <a:off x="297240" y="6211668"/>
            <a:ext cx="8801040" cy="490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400">
                <a:solidFill>
                  <a:srgbClr val="FFFFFF"/>
                </a:solidFill>
                <a:latin typeface="Times New Roman"/>
                <a:ea typeface="Times New Roman"/>
                <a:cs typeface="Times New Roman"/>
                <a:sym typeface="Times New Roman"/>
              </a:defRPr>
            </a:lvl1pPr>
          </a:lstStyle>
          <a:p>
            <a:r>
              <a:t>https://secondopinions.ru/poleznye-materialy/kt/kt-organov-dyhaniya-i-grudnoj-kletki/arterio-venoznyie-malformatsii-i-anevrizmyi-legochnyih-sosudov-rentgenovskaya-i-kt-diagnostika</a:t>
            </a:r>
          </a:p>
        </p:txBody>
      </p:sp>
    </p:spTree>
  </p:cSld>
  <p:clrMapOvr>
    <a:masterClrMapping/>
  </p:clrMapOvr>
  <p:transition spd="med"/>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6" name="Picture 2" descr="Picture 2"/>
          <p:cNvPicPr>
            <a:picLocks noChangeAspect="1"/>
          </p:cNvPicPr>
          <p:nvPr/>
        </p:nvPicPr>
        <p:blipFill>
          <a:blip r:embed="rId2" cstate="print"/>
          <a:stretch>
            <a:fillRect/>
          </a:stretch>
        </p:blipFill>
        <p:spPr>
          <a:xfrm>
            <a:off x="251519" y="476672"/>
            <a:ext cx="8324851" cy="4000502"/>
          </a:xfrm>
          <a:prstGeom prst="rect">
            <a:avLst/>
          </a:prstGeom>
          <a:ln w="12700">
            <a:miter lim="400000"/>
          </a:ln>
        </p:spPr>
      </p:pic>
      <p:sp>
        <p:nvSpPr>
          <p:cNvPr id="1227" name="Прямоугольник 2"/>
          <p:cNvSpPr txBox="1"/>
          <p:nvPr/>
        </p:nvSpPr>
        <p:spPr>
          <a:xfrm>
            <a:off x="369247" y="4653136"/>
            <a:ext cx="8405505" cy="881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t>Крім того, у даної пацієнтки виявлено також аневризматическое розширення черевного відділу аорти з наявністю множинних пристінкових тромбів і звапнінь стінки.</a:t>
            </a:r>
          </a:p>
        </p:txBody>
      </p:sp>
      <p:sp>
        <p:nvSpPr>
          <p:cNvPr id="1228" name="Прямоугольник 3"/>
          <p:cNvSpPr txBox="1"/>
          <p:nvPr/>
        </p:nvSpPr>
        <p:spPr>
          <a:xfrm>
            <a:off x="441255" y="5589239"/>
            <a:ext cx="8405505" cy="4659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FFFFFF"/>
                </a:solidFill>
                <a:latin typeface="Times New Roman"/>
                <a:ea typeface="Times New Roman"/>
                <a:cs typeface="Times New Roman"/>
                <a:sym typeface="Times New Roman"/>
              </a:defRPr>
            </a:lvl1pPr>
          </a:lstStyle>
          <a:p>
            <a:r>
              <a:t>https://secondopinions.ru/poleznye-materialy/kt/kt-organov-dyhaniya-i-grudnoj-kletki/arterio-venoznyie-malformatsii-i-anevrizmyi-legochnyih-sosudov-rentgenovskaya-i-kt-diagnostika</a:t>
            </a:r>
          </a:p>
        </p:txBody>
      </p:sp>
    </p:spTree>
  </p:cSld>
  <p:clrMapOvr>
    <a:masterClrMapping/>
  </p:clrMapOvr>
  <p:transition spd="med"/>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59832" y="404664"/>
            <a:ext cx="2981907" cy="369332"/>
          </a:xfrm>
          <a:prstGeom prst="rect">
            <a:avLst/>
          </a:prstGeom>
        </p:spPr>
        <p:txBody>
          <a:bodyPr wrap="none">
            <a:spAutoFit/>
          </a:bodyPr>
          <a:lstStyle/>
          <a:p>
            <a:r>
              <a:rPr lang="uk-UA" b="1" dirty="0">
                <a:solidFill>
                  <a:schemeClr val="bg1"/>
                </a:solidFill>
                <a:latin typeface="Times New Roman" pitchFamily="18" charset="0"/>
                <a:cs typeface="Times New Roman" pitchFamily="18" charset="0"/>
              </a:rPr>
              <a:t>Артеріовенозна аневризма</a:t>
            </a:r>
            <a:endParaRPr lang="en-US" b="1" dirty="0">
              <a:solidFill>
                <a:schemeClr val="bg1"/>
              </a:solidFill>
              <a:latin typeface="Times New Roman" pitchFamily="18" charset="0"/>
              <a:cs typeface="Times New Roman" pitchFamily="18" charset="0"/>
            </a:endParaRPr>
          </a:p>
        </p:txBody>
      </p:sp>
      <p:pic>
        <p:nvPicPr>
          <p:cNvPr id="47105" name="Picture 1"/>
          <p:cNvPicPr>
            <a:picLocks noChangeAspect="1" noChangeArrowheads="1"/>
          </p:cNvPicPr>
          <p:nvPr/>
        </p:nvPicPr>
        <p:blipFill>
          <a:blip r:embed="rId2" cstate="print"/>
          <a:srcRect/>
          <a:stretch>
            <a:fillRect/>
          </a:stretch>
        </p:blipFill>
        <p:spPr bwMode="auto">
          <a:xfrm>
            <a:off x="467544" y="1196752"/>
            <a:ext cx="4048125" cy="2952328"/>
          </a:xfrm>
          <a:prstGeom prst="rect">
            <a:avLst/>
          </a:prstGeom>
          <a:noFill/>
          <a:ln w="9525">
            <a:noFill/>
            <a:miter lim="800000"/>
            <a:headEnd/>
            <a:tailEnd/>
          </a:ln>
        </p:spPr>
      </p:pic>
      <p:pic>
        <p:nvPicPr>
          <p:cNvPr id="47106" name="Picture 2"/>
          <p:cNvPicPr>
            <a:picLocks noChangeAspect="1" noChangeArrowheads="1"/>
          </p:cNvPicPr>
          <p:nvPr/>
        </p:nvPicPr>
        <p:blipFill>
          <a:blip r:embed="rId3" cstate="print"/>
          <a:srcRect/>
          <a:stretch>
            <a:fillRect/>
          </a:stretch>
        </p:blipFill>
        <p:spPr bwMode="auto">
          <a:xfrm>
            <a:off x="4788024" y="1196752"/>
            <a:ext cx="4048125" cy="2914650"/>
          </a:xfrm>
          <a:prstGeom prst="rect">
            <a:avLst/>
          </a:prstGeom>
          <a:noFill/>
          <a:ln w="9525">
            <a:noFill/>
            <a:miter lim="800000"/>
            <a:headEnd/>
            <a:tailEnd/>
          </a:ln>
        </p:spPr>
      </p:pic>
      <p:pic>
        <p:nvPicPr>
          <p:cNvPr id="47107" name="Picture 3"/>
          <p:cNvPicPr>
            <a:picLocks noChangeAspect="1" noChangeArrowheads="1"/>
          </p:cNvPicPr>
          <p:nvPr/>
        </p:nvPicPr>
        <p:blipFill>
          <a:blip r:embed="rId4" cstate="print"/>
          <a:srcRect/>
          <a:stretch>
            <a:fillRect/>
          </a:stretch>
        </p:blipFill>
        <p:spPr bwMode="auto">
          <a:xfrm>
            <a:off x="7686675" y="6638925"/>
            <a:ext cx="1457325" cy="219075"/>
          </a:xfrm>
          <a:prstGeom prst="rect">
            <a:avLst/>
          </a:prstGeom>
          <a:noFill/>
          <a:ln w="9525">
            <a:noFill/>
            <a:miter lim="800000"/>
            <a:headEnd/>
            <a:tailEnd/>
          </a:ln>
        </p:spPr>
      </p:pic>
    </p:spTree>
  </p:cSld>
  <p:clrMapOvr>
    <a:masterClrMapping/>
  </p:clrMapOvr>
  <p:transition spd="med"/>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3" name="Прямоугольник 2"/>
          <p:cNvSpPr txBox="1"/>
          <p:nvPr/>
        </p:nvSpPr>
        <p:spPr>
          <a:xfrm>
            <a:off x="2961536" y="6165303"/>
            <a:ext cx="3458243"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https://ppt-online.org/79230</a:t>
            </a:r>
          </a:p>
        </p:txBody>
      </p:sp>
      <p:sp>
        <p:nvSpPr>
          <p:cNvPr id="4" name="Прямоугольник 3"/>
          <p:cNvSpPr/>
          <p:nvPr/>
        </p:nvSpPr>
        <p:spPr>
          <a:xfrm>
            <a:off x="1835696" y="0"/>
            <a:ext cx="6396303" cy="707886"/>
          </a:xfrm>
          <a:prstGeom prst="rect">
            <a:avLst/>
          </a:prstGeom>
        </p:spPr>
        <p:txBody>
          <a:bodyPr wrap="none">
            <a:spAutoFit/>
          </a:bodyPr>
          <a:lstStyle/>
          <a:p>
            <a:r>
              <a:rPr lang="uk-UA" sz="4000" b="1" dirty="0">
                <a:solidFill>
                  <a:schemeClr val="bg1"/>
                </a:solidFill>
                <a:latin typeface="Times New Roman" pitchFamily="18" charset="0"/>
                <a:cs typeface="Times New Roman" pitchFamily="18" charset="0"/>
              </a:rPr>
              <a:t>Артеріовенозна аневризма</a:t>
            </a:r>
            <a:endParaRPr lang="en-US" sz="4000" b="1" dirty="0">
              <a:solidFill>
                <a:schemeClr val="bg1"/>
              </a:solidFill>
              <a:latin typeface="Times New Roman" pitchFamily="18" charset="0"/>
              <a:cs typeface="Times New Roman" pitchFamily="18" charset="0"/>
            </a:endParaRPr>
          </a:p>
        </p:txBody>
      </p:sp>
      <p:pic>
        <p:nvPicPr>
          <p:cNvPr id="46081" name="Picture 1"/>
          <p:cNvPicPr>
            <a:picLocks noChangeAspect="1" noChangeArrowheads="1"/>
          </p:cNvPicPr>
          <p:nvPr/>
        </p:nvPicPr>
        <p:blipFill>
          <a:blip r:embed="rId2" cstate="print"/>
          <a:srcRect/>
          <a:stretch>
            <a:fillRect/>
          </a:stretch>
        </p:blipFill>
        <p:spPr bwMode="auto">
          <a:xfrm>
            <a:off x="323528" y="764704"/>
            <a:ext cx="2914650" cy="4143375"/>
          </a:xfrm>
          <a:prstGeom prst="rect">
            <a:avLst/>
          </a:prstGeom>
          <a:noFill/>
          <a:ln w="9525">
            <a:noFill/>
            <a:miter lim="800000"/>
            <a:headEnd/>
            <a:tailEnd/>
          </a:ln>
        </p:spPr>
      </p:pic>
      <p:pic>
        <p:nvPicPr>
          <p:cNvPr id="46082" name="Picture 2"/>
          <p:cNvPicPr>
            <a:picLocks noChangeAspect="1" noChangeArrowheads="1"/>
          </p:cNvPicPr>
          <p:nvPr/>
        </p:nvPicPr>
        <p:blipFill>
          <a:blip r:embed="rId3" cstate="print"/>
          <a:srcRect/>
          <a:stretch>
            <a:fillRect/>
          </a:stretch>
        </p:blipFill>
        <p:spPr bwMode="auto">
          <a:xfrm>
            <a:off x="4211960" y="692696"/>
            <a:ext cx="3543300" cy="2695575"/>
          </a:xfrm>
          <a:prstGeom prst="rect">
            <a:avLst/>
          </a:prstGeom>
          <a:noFill/>
          <a:ln w="9525">
            <a:noFill/>
            <a:miter lim="800000"/>
            <a:headEnd/>
            <a:tailEnd/>
          </a:ln>
        </p:spPr>
      </p:pic>
    </p:spTree>
  </p:cSld>
  <p:clrMapOvr>
    <a:masterClrMapping/>
  </p:clrMapOvr>
  <p:transition spd="med"/>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6" name="Прямоугольник 2"/>
          <p:cNvSpPr txBox="1"/>
          <p:nvPr/>
        </p:nvSpPr>
        <p:spPr>
          <a:xfrm>
            <a:off x="2673504" y="6488667"/>
            <a:ext cx="3458243"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rPr dirty="0"/>
              <a:t>https://ppt-online.org/79230</a:t>
            </a:r>
          </a:p>
        </p:txBody>
      </p:sp>
      <p:pic>
        <p:nvPicPr>
          <p:cNvPr id="45057" name="Picture 1"/>
          <p:cNvPicPr>
            <a:picLocks noChangeAspect="1" noChangeArrowheads="1"/>
          </p:cNvPicPr>
          <p:nvPr/>
        </p:nvPicPr>
        <p:blipFill>
          <a:blip r:embed="rId2" cstate="print"/>
          <a:srcRect/>
          <a:stretch>
            <a:fillRect/>
          </a:stretch>
        </p:blipFill>
        <p:spPr bwMode="auto">
          <a:xfrm>
            <a:off x="0" y="1124744"/>
            <a:ext cx="3648075" cy="3371850"/>
          </a:xfrm>
          <a:prstGeom prst="rect">
            <a:avLst/>
          </a:prstGeom>
          <a:noFill/>
          <a:ln w="9525">
            <a:noFill/>
            <a:miter lim="800000"/>
            <a:headEnd/>
            <a:tailEnd/>
          </a:ln>
        </p:spPr>
      </p:pic>
      <p:pic>
        <p:nvPicPr>
          <p:cNvPr id="45058" name="Picture 2"/>
          <p:cNvPicPr>
            <a:picLocks noChangeAspect="1" noChangeArrowheads="1"/>
          </p:cNvPicPr>
          <p:nvPr/>
        </p:nvPicPr>
        <p:blipFill>
          <a:blip r:embed="rId3" cstate="print"/>
          <a:srcRect/>
          <a:stretch>
            <a:fillRect/>
          </a:stretch>
        </p:blipFill>
        <p:spPr bwMode="auto">
          <a:xfrm>
            <a:off x="3851920" y="1196752"/>
            <a:ext cx="3476625" cy="3362325"/>
          </a:xfrm>
          <a:prstGeom prst="rect">
            <a:avLst/>
          </a:prstGeom>
          <a:noFill/>
          <a:ln w="9525">
            <a:noFill/>
            <a:miter lim="800000"/>
            <a:headEnd/>
            <a:tailEnd/>
          </a:ln>
        </p:spPr>
      </p:pic>
      <p:sp>
        <p:nvSpPr>
          <p:cNvPr id="6" name="Прямоугольник 5"/>
          <p:cNvSpPr/>
          <p:nvPr/>
        </p:nvSpPr>
        <p:spPr>
          <a:xfrm>
            <a:off x="2627784" y="0"/>
            <a:ext cx="3409908" cy="369332"/>
          </a:xfrm>
          <a:prstGeom prst="rect">
            <a:avLst/>
          </a:prstGeom>
        </p:spPr>
        <p:txBody>
          <a:bodyPr wrap="none">
            <a:spAutoFit/>
          </a:bodyPr>
          <a:lstStyle/>
          <a:p>
            <a:r>
              <a:rPr lang="uk-UA" dirty="0">
                <a:solidFill>
                  <a:schemeClr val="bg1"/>
                </a:solidFill>
              </a:rPr>
              <a:t>Артеріовенозна аневризма</a:t>
            </a:r>
            <a:endParaRPr lang="en-US" dirty="0">
              <a:solidFill>
                <a:schemeClr val="bg1"/>
              </a:solidFill>
            </a:endParaRPr>
          </a:p>
        </p:txBody>
      </p:sp>
    </p:spTree>
  </p:cSld>
  <p:clrMapOvr>
    <a:masterClrMapping/>
  </p:clrMapOvr>
  <p:transition spd="med"/>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 name="Прямоугольник 2"/>
          <p:cNvSpPr txBox="1"/>
          <p:nvPr/>
        </p:nvSpPr>
        <p:spPr>
          <a:xfrm>
            <a:off x="2673504" y="6488667"/>
            <a:ext cx="3458243"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https://ppt-online.org/79230</a:t>
            </a:r>
          </a:p>
        </p:txBody>
      </p:sp>
      <p:pic>
        <p:nvPicPr>
          <p:cNvPr id="44033" name="Picture 1"/>
          <p:cNvPicPr>
            <a:picLocks noChangeAspect="1" noChangeArrowheads="1"/>
          </p:cNvPicPr>
          <p:nvPr/>
        </p:nvPicPr>
        <p:blipFill>
          <a:blip r:embed="rId2" cstate="print"/>
          <a:srcRect/>
          <a:stretch>
            <a:fillRect/>
          </a:stretch>
        </p:blipFill>
        <p:spPr bwMode="auto">
          <a:xfrm>
            <a:off x="-1" y="0"/>
            <a:ext cx="3472193" cy="6381328"/>
          </a:xfrm>
          <a:prstGeom prst="rect">
            <a:avLst/>
          </a:prstGeom>
          <a:noFill/>
          <a:ln w="9525">
            <a:noFill/>
            <a:miter lim="800000"/>
            <a:headEnd/>
            <a:tailEnd/>
          </a:ln>
        </p:spPr>
      </p:pic>
      <p:pic>
        <p:nvPicPr>
          <p:cNvPr id="44034" name="Picture 2"/>
          <p:cNvPicPr>
            <a:picLocks noChangeAspect="1" noChangeArrowheads="1"/>
          </p:cNvPicPr>
          <p:nvPr/>
        </p:nvPicPr>
        <p:blipFill>
          <a:blip r:embed="rId3" cstate="print"/>
          <a:srcRect/>
          <a:stretch>
            <a:fillRect/>
          </a:stretch>
        </p:blipFill>
        <p:spPr bwMode="auto">
          <a:xfrm>
            <a:off x="3707904" y="1844824"/>
            <a:ext cx="2381250" cy="3000375"/>
          </a:xfrm>
          <a:prstGeom prst="rect">
            <a:avLst/>
          </a:prstGeom>
          <a:noFill/>
          <a:ln w="9525">
            <a:noFill/>
            <a:miter lim="800000"/>
            <a:headEnd/>
            <a:tailEnd/>
          </a:ln>
        </p:spPr>
      </p:pic>
      <p:pic>
        <p:nvPicPr>
          <p:cNvPr id="44035" name="Picture 3"/>
          <p:cNvPicPr>
            <a:picLocks noChangeAspect="1" noChangeArrowheads="1"/>
          </p:cNvPicPr>
          <p:nvPr/>
        </p:nvPicPr>
        <p:blipFill>
          <a:blip r:embed="rId4" cstate="print"/>
          <a:srcRect/>
          <a:stretch>
            <a:fillRect/>
          </a:stretch>
        </p:blipFill>
        <p:spPr bwMode="auto">
          <a:xfrm>
            <a:off x="5172075" y="4869160"/>
            <a:ext cx="3971925" cy="1573907"/>
          </a:xfrm>
          <a:prstGeom prst="rect">
            <a:avLst/>
          </a:prstGeom>
          <a:noFill/>
          <a:ln w="9525">
            <a:noFill/>
            <a:miter lim="800000"/>
            <a:headEnd/>
            <a:tailEnd/>
          </a:ln>
        </p:spPr>
      </p:pic>
      <p:sp>
        <p:nvSpPr>
          <p:cNvPr id="7" name="Прямоугольник 6"/>
          <p:cNvSpPr/>
          <p:nvPr/>
        </p:nvSpPr>
        <p:spPr>
          <a:xfrm>
            <a:off x="3707904" y="260648"/>
            <a:ext cx="2840842" cy="369332"/>
          </a:xfrm>
          <a:prstGeom prst="rect">
            <a:avLst/>
          </a:prstGeom>
        </p:spPr>
        <p:txBody>
          <a:bodyPr wrap="none">
            <a:spAutoFit/>
          </a:bodyPr>
          <a:lstStyle/>
          <a:p>
            <a:r>
              <a:rPr lang="uk-UA" dirty="0">
                <a:solidFill>
                  <a:schemeClr val="bg1"/>
                </a:solidFill>
              </a:rPr>
              <a:t>Судина мальформація</a:t>
            </a:r>
          </a:p>
        </p:txBody>
      </p:sp>
    </p:spTree>
  </p:cSld>
  <p:clrMapOvr>
    <a:masterClrMapping/>
  </p:clrMapOvr>
  <p:transition spd="med"/>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2" name="Таблица 2"/>
          <p:cNvGraphicFramePr/>
          <p:nvPr/>
        </p:nvGraphicFramePr>
        <p:xfrm>
          <a:off x="1642990" y="1397000"/>
          <a:ext cx="5858018" cy="4064000"/>
        </p:xfrm>
        <a:graphic>
          <a:graphicData uri="http://schemas.openxmlformats.org/drawingml/2006/table">
            <a:tbl>
              <a:tblPr>
                <a:tableStyleId>{4C3C2611-4C71-4FC5-86AE-919BDF0F9419}</a:tableStyleId>
              </a:tblPr>
              <a:tblGrid>
                <a:gridCol w="5858018">
                  <a:extLst>
                    <a:ext uri="{9D8B030D-6E8A-4147-A177-3AD203B41FA5}">
                      <a16:colId xmlns:a16="http://schemas.microsoft.com/office/drawing/2014/main" val="20000"/>
                    </a:ext>
                  </a:extLst>
                </a:gridCol>
              </a:tblGrid>
              <a:tr h="4064000">
                <a:tc>
                  <a:txBody>
                    <a:bodyPr/>
                    <a:lstStyle/>
                    <a:p>
                      <a:pPr algn="just">
                        <a:lnSpc>
                          <a:spcPts val="1200"/>
                        </a:lnSpc>
                        <a:defRPr sz="1000">
                          <a:solidFill>
                            <a:srgbClr val="FFFFFF"/>
                          </a:solidFill>
                          <a:latin typeface="Times New Roman"/>
                          <a:ea typeface="Times New Roman"/>
                          <a:cs typeface="Times New Roman"/>
                          <a:sym typeface="Times New Roman"/>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243"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1244" name="Прямоугольник 4"/>
          <p:cNvSpPr txBox="1"/>
          <p:nvPr/>
        </p:nvSpPr>
        <p:spPr>
          <a:xfrm>
            <a:off x="3995936" y="0"/>
            <a:ext cx="4480560" cy="53245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000">
                <a:solidFill>
                  <a:srgbClr val="FFFFFF"/>
                </a:solidFill>
                <a:latin typeface="Times New Roman"/>
                <a:ea typeface="Times New Roman"/>
                <a:cs typeface="Times New Roman"/>
                <a:sym typeface="Times New Roman"/>
              </a:defRPr>
            </a:pPr>
            <a:r>
              <a:rPr lang="uk-UA" dirty="0"/>
              <a:t>Артеріовенозна аневризма SV лівої легені:</a:t>
            </a:r>
          </a:p>
          <a:p>
            <a:pPr algn="just">
              <a:defRPr sz="2000">
                <a:solidFill>
                  <a:srgbClr val="FFFFFF"/>
                </a:solidFill>
                <a:latin typeface="Times New Roman"/>
                <a:ea typeface="Times New Roman"/>
                <a:cs typeface="Times New Roman"/>
                <a:sym typeface="Times New Roman"/>
              </a:defRPr>
            </a:pPr>
            <a:r>
              <a:rPr lang="uk-UA" dirty="0"/>
              <a:t>  а, б - рентгенограми в прямій і бічній проекціях;</a:t>
            </a:r>
          </a:p>
          <a:p>
            <a:pPr algn="just">
              <a:defRPr sz="2000">
                <a:solidFill>
                  <a:srgbClr val="FFFFFF"/>
                </a:solidFill>
                <a:latin typeface="Times New Roman"/>
                <a:ea typeface="Times New Roman"/>
                <a:cs typeface="Times New Roman"/>
                <a:sym typeface="Times New Roman"/>
              </a:defRPr>
            </a:pPr>
            <a:r>
              <a:rPr lang="uk-UA" dirty="0"/>
              <a:t>в - 3D МСКТ- ангіографія</a:t>
            </a:r>
          </a:p>
          <a:p>
            <a:pPr algn="just">
              <a:defRPr sz="2000">
                <a:solidFill>
                  <a:srgbClr val="FFFFFF"/>
                </a:solidFill>
                <a:latin typeface="Times New Roman"/>
                <a:ea typeface="Times New Roman"/>
                <a:cs typeface="Times New Roman"/>
                <a:sym typeface="Times New Roman"/>
              </a:defRPr>
            </a:pPr>
            <a:endParaRPr lang="uk-UA" dirty="0"/>
          </a:p>
          <a:p>
            <a:pPr algn="just">
              <a:defRPr sz="2000">
                <a:solidFill>
                  <a:srgbClr val="FFFFFF"/>
                </a:solidFill>
                <a:latin typeface="Times New Roman"/>
                <a:ea typeface="Times New Roman"/>
                <a:cs typeface="Times New Roman"/>
                <a:sym typeface="Times New Roman"/>
              </a:defRPr>
            </a:pPr>
            <a:endParaRPr lang="uk-UA" dirty="0"/>
          </a:p>
          <a:p>
            <a:pPr algn="just">
              <a:defRPr sz="2000">
                <a:solidFill>
                  <a:srgbClr val="FFFFFF"/>
                </a:solidFill>
                <a:latin typeface="Times New Roman"/>
                <a:ea typeface="Times New Roman"/>
                <a:cs typeface="Times New Roman"/>
                <a:sym typeface="Times New Roman"/>
              </a:defRPr>
            </a:pPr>
            <a:endParaRPr lang="uk-UA" dirty="0"/>
          </a:p>
          <a:p>
            <a:pPr algn="just">
              <a:defRPr sz="2000">
                <a:solidFill>
                  <a:srgbClr val="FFFFFF"/>
                </a:solidFill>
                <a:latin typeface="Times New Roman"/>
                <a:ea typeface="Times New Roman"/>
                <a:cs typeface="Times New Roman"/>
                <a:sym typeface="Times New Roman"/>
              </a:defRPr>
            </a:pPr>
            <a:endParaRPr dirty="0"/>
          </a:p>
          <a:p>
            <a:pPr algn="just">
              <a:defRPr sz="2000">
                <a:solidFill>
                  <a:srgbClr val="FFFFFF"/>
                </a:solidFill>
                <a:latin typeface="Times New Roman"/>
                <a:ea typeface="Times New Roman"/>
                <a:cs typeface="Times New Roman"/>
                <a:sym typeface="Times New Roman"/>
              </a:defRPr>
            </a:pPr>
            <a:endParaRPr dirty="0"/>
          </a:p>
          <a:p>
            <a:pPr algn="just">
              <a:defRPr sz="2000">
                <a:solidFill>
                  <a:srgbClr val="FFFFFF"/>
                </a:solidFill>
                <a:latin typeface="Times New Roman"/>
                <a:ea typeface="Times New Roman"/>
                <a:cs typeface="Times New Roman"/>
                <a:sym typeface="Times New Roman"/>
              </a:defRPr>
            </a:pPr>
            <a:endParaRPr dirty="0"/>
          </a:p>
          <a:p>
            <a:pPr algn="just">
              <a:defRPr sz="2000">
                <a:solidFill>
                  <a:srgbClr val="FFFFFF"/>
                </a:solidFill>
                <a:latin typeface="Times New Roman"/>
                <a:ea typeface="Times New Roman"/>
                <a:cs typeface="Times New Roman"/>
                <a:sym typeface="Times New Roman"/>
              </a:defRPr>
            </a:pPr>
            <a:endParaRPr dirty="0"/>
          </a:p>
          <a:p>
            <a:pPr algn="just">
              <a:defRPr sz="2000">
                <a:solidFill>
                  <a:srgbClr val="FFFFFF"/>
                </a:solidFill>
                <a:latin typeface="Times New Roman"/>
                <a:ea typeface="Times New Roman"/>
                <a:cs typeface="Times New Roman"/>
                <a:sym typeface="Times New Roman"/>
              </a:defRPr>
            </a:pPr>
            <a:endParaRPr dirty="0"/>
          </a:p>
          <a:p>
            <a:pPr algn="just">
              <a:defRPr sz="2000">
                <a:solidFill>
                  <a:srgbClr val="FFFFFF"/>
                </a:solidFill>
                <a:latin typeface="Times New Roman"/>
                <a:ea typeface="Times New Roman"/>
                <a:cs typeface="Times New Roman"/>
                <a:sym typeface="Times New Roman"/>
              </a:defRPr>
            </a:pPr>
            <a:endParaRPr dirty="0"/>
          </a:p>
          <a:p>
            <a:pPr algn="just">
              <a:defRPr sz="2000">
                <a:solidFill>
                  <a:srgbClr val="FFFFFF"/>
                </a:solidFill>
                <a:latin typeface="Times New Roman"/>
                <a:ea typeface="Times New Roman"/>
                <a:cs typeface="Times New Roman"/>
                <a:sym typeface="Times New Roman"/>
              </a:defRPr>
            </a:pPr>
            <a:endParaRPr dirty="0"/>
          </a:p>
          <a:p>
            <a:pPr algn="just">
              <a:defRPr sz="2000">
                <a:solidFill>
                  <a:srgbClr val="FFFFFF"/>
                </a:solidFill>
                <a:latin typeface="Times New Roman"/>
                <a:ea typeface="Times New Roman"/>
                <a:cs typeface="Times New Roman"/>
                <a:sym typeface="Times New Roman"/>
              </a:defRPr>
            </a:pPr>
            <a:endParaRPr dirty="0"/>
          </a:p>
          <a:p>
            <a:pPr algn="just">
              <a:defRPr sz="2000">
                <a:solidFill>
                  <a:srgbClr val="FFFFFF"/>
                </a:solidFill>
                <a:latin typeface="Times New Roman"/>
                <a:ea typeface="Times New Roman"/>
                <a:cs typeface="Times New Roman"/>
                <a:sym typeface="Times New Roman"/>
              </a:defRPr>
            </a:pPr>
            <a:endParaRPr dirty="0"/>
          </a:p>
        </p:txBody>
      </p:sp>
      <p:pic>
        <p:nvPicPr>
          <p:cNvPr id="43009" name="Picture 1"/>
          <p:cNvPicPr>
            <a:picLocks noChangeAspect="1" noChangeArrowheads="1"/>
          </p:cNvPicPr>
          <p:nvPr/>
        </p:nvPicPr>
        <p:blipFill>
          <a:blip r:embed="rId2" cstate="print"/>
          <a:srcRect/>
          <a:stretch>
            <a:fillRect/>
          </a:stretch>
        </p:blipFill>
        <p:spPr bwMode="auto">
          <a:xfrm>
            <a:off x="0" y="0"/>
            <a:ext cx="3131840" cy="3722356"/>
          </a:xfrm>
          <a:prstGeom prst="rect">
            <a:avLst/>
          </a:prstGeom>
          <a:noFill/>
          <a:ln w="9525">
            <a:noFill/>
            <a:miter lim="800000"/>
            <a:headEnd/>
            <a:tailEnd/>
          </a:ln>
        </p:spPr>
      </p:pic>
      <p:sp>
        <p:nvSpPr>
          <p:cNvPr id="7" name="Прямоугольник 6"/>
          <p:cNvSpPr/>
          <p:nvPr/>
        </p:nvSpPr>
        <p:spPr>
          <a:xfrm>
            <a:off x="3203848" y="6457890"/>
            <a:ext cx="2920992" cy="400110"/>
          </a:xfrm>
          <a:prstGeom prst="rect">
            <a:avLst/>
          </a:prstGeom>
        </p:spPr>
        <p:txBody>
          <a:bodyPr wrap="none">
            <a:spAutoFit/>
          </a:bodyPr>
          <a:lstStyle/>
          <a:p>
            <a:pPr algn="just">
              <a:defRPr sz="2000">
                <a:solidFill>
                  <a:srgbClr val="FFFFFF"/>
                </a:solidFill>
                <a:latin typeface="Times New Roman"/>
                <a:ea typeface="Times New Roman"/>
                <a:cs typeface="Times New Roman"/>
                <a:sym typeface="Times New Roman"/>
              </a:defRPr>
            </a:pPr>
            <a:r>
              <a:rPr lang="en-US" dirty="0"/>
              <a:t>(References: - Izmir / TR).</a:t>
            </a:r>
          </a:p>
        </p:txBody>
      </p:sp>
      <p:pic>
        <p:nvPicPr>
          <p:cNvPr id="43010" name="Picture 2"/>
          <p:cNvPicPr>
            <a:picLocks noChangeAspect="1" noChangeArrowheads="1"/>
          </p:cNvPicPr>
          <p:nvPr/>
        </p:nvPicPr>
        <p:blipFill>
          <a:blip r:embed="rId3" cstate="print"/>
          <a:srcRect/>
          <a:stretch>
            <a:fillRect/>
          </a:stretch>
        </p:blipFill>
        <p:spPr bwMode="auto">
          <a:xfrm>
            <a:off x="0" y="3717031"/>
            <a:ext cx="3131840" cy="3117779"/>
          </a:xfrm>
          <a:prstGeom prst="rect">
            <a:avLst/>
          </a:prstGeom>
          <a:noFill/>
          <a:ln w="9525">
            <a:noFill/>
            <a:miter lim="800000"/>
            <a:headEnd/>
            <a:tailEnd/>
          </a:ln>
        </p:spPr>
      </p:pic>
      <p:pic>
        <p:nvPicPr>
          <p:cNvPr id="43011" name="Picture 3"/>
          <p:cNvPicPr>
            <a:picLocks noChangeAspect="1" noChangeArrowheads="1"/>
          </p:cNvPicPr>
          <p:nvPr/>
        </p:nvPicPr>
        <p:blipFill>
          <a:blip r:embed="rId4" cstate="print"/>
          <a:srcRect/>
          <a:stretch>
            <a:fillRect/>
          </a:stretch>
        </p:blipFill>
        <p:spPr bwMode="auto">
          <a:xfrm>
            <a:off x="4716016" y="1844824"/>
            <a:ext cx="3453730" cy="4176194"/>
          </a:xfrm>
          <a:prstGeom prst="rect">
            <a:avLst/>
          </a:prstGeom>
          <a:noFill/>
          <a:ln w="9525">
            <a:noFill/>
            <a:miter lim="800000"/>
            <a:headEnd/>
            <a:tailEnd/>
          </a:ln>
        </p:spPr>
      </p:pic>
    </p:spTree>
  </p:cSld>
  <p:clrMapOvr>
    <a:masterClrMapping/>
  </p:clrMapOvr>
  <p:transition spd="med"/>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6" name="Picture 2" descr="Picture 2"/>
          <p:cNvPicPr>
            <a:picLocks noChangeAspect="1"/>
          </p:cNvPicPr>
          <p:nvPr/>
        </p:nvPicPr>
        <p:blipFill>
          <a:blip r:embed="rId2" cstate="print"/>
          <a:stretch>
            <a:fillRect/>
          </a:stretch>
        </p:blipFill>
        <p:spPr>
          <a:xfrm>
            <a:off x="251519" y="404664"/>
            <a:ext cx="8352930" cy="3888433"/>
          </a:xfrm>
          <a:prstGeom prst="rect">
            <a:avLst/>
          </a:prstGeom>
          <a:ln w="12700">
            <a:miter lim="400000"/>
          </a:ln>
        </p:spPr>
      </p:pic>
      <p:graphicFrame>
        <p:nvGraphicFramePr>
          <p:cNvPr id="1247" name="Таблица 2"/>
          <p:cNvGraphicFramePr/>
          <p:nvPr/>
        </p:nvGraphicFramePr>
        <p:xfrm>
          <a:off x="1524000" y="2671761"/>
          <a:ext cx="6096000" cy="1514475"/>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1514475">
                <a:tc>
                  <a:txBody>
                    <a:bodyPr/>
                    <a:lstStyle/>
                    <a:p>
                      <a:pPr algn="l">
                        <a:lnSpc>
                          <a:spcPts val="1200"/>
                        </a:lnSpc>
                        <a:defRPr>
                          <a:latin typeface="Courier New"/>
                          <a:ea typeface="Courier New"/>
                          <a:cs typeface="Courier New"/>
                          <a:sym typeface="Courier New"/>
                        </a:defRPr>
                      </a:pPr>
                      <a:endParaRP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248" name="Прямоугольник 3"/>
          <p:cNvSpPr txBox="1"/>
          <p:nvPr/>
        </p:nvSpPr>
        <p:spPr>
          <a:xfrm>
            <a:off x="297239" y="4581128"/>
            <a:ext cx="4480561" cy="1148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Проста АВМ:</a:t>
            </a:r>
          </a:p>
          <a:p>
            <a:pPr>
              <a:defRPr>
                <a:solidFill>
                  <a:srgbClr val="FFFFFF"/>
                </a:solidFill>
                <a:latin typeface="Times New Roman"/>
                <a:ea typeface="Times New Roman"/>
                <a:cs typeface="Times New Roman"/>
                <a:sym typeface="Times New Roman"/>
              </a:defRPr>
            </a:pPr>
            <a:r>
              <a:t>  а - схема,</a:t>
            </a:r>
          </a:p>
          <a:p>
            <a:pPr>
              <a:defRPr>
                <a:solidFill>
                  <a:srgbClr val="FFFFFF"/>
                </a:solidFill>
                <a:latin typeface="Times New Roman"/>
                <a:ea typeface="Times New Roman"/>
                <a:cs typeface="Times New Roman"/>
                <a:sym typeface="Times New Roman"/>
              </a:defRPr>
            </a:pPr>
            <a:r>
              <a:t>б - прицільна рентгенограма,</a:t>
            </a:r>
          </a:p>
          <a:p>
            <a:pPr>
              <a:defRPr>
                <a:solidFill>
                  <a:srgbClr val="FFFFFF"/>
                </a:solidFill>
                <a:latin typeface="Times New Roman"/>
                <a:ea typeface="Times New Roman"/>
                <a:cs typeface="Times New Roman"/>
                <a:sym typeface="Times New Roman"/>
              </a:defRPr>
            </a:pPr>
            <a:r>
              <a:t>в - ангіопульмонограмма.</a:t>
            </a:r>
          </a:p>
        </p:txBody>
      </p:sp>
    </p:spTree>
  </p:cSld>
  <p:clrMapOvr>
    <a:masterClrMapping/>
  </p:clrMapOvr>
  <p:transition spd="med"/>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0" name="Picture 2" descr="Picture 2"/>
          <p:cNvPicPr>
            <a:picLocks noChangeAspect="1"/>
          </p:cNvPicPr>
          <p:nvPr/>
        </p:nvPicPr>
        <p:blipFill>
          <a:blip r:embed="rId2" cstate="print"/>
          <a:stretch>
            <a:fillRect/>
          </a:stretch>
        </p:blipFill>
        <p:spPr>
          <a:xfrm>
            <a:off x="611560" y="908720"/>
            <a:ext cx="7416825" cy="2917787"/>
          </a:xfrm>
          <a:prstGeom prst="rect">
            <a:avLst/>
          </a:prstGeom>
          <a:ln w="12700">
            <a:miter lim="400000"/>
          </a:ln>
        </p:spPr>
      </p:pic>
      <p:sp>
        <p:nvSpPr>
          <p:cNvPr id="1251" name="Прямоугольник 2"/>
          <p:cNvSpPr txBox="1"/>
          <p:nvPr/>
        </p:nvSpPr>
        <p:spPr>
          <a:xfrm>
            <a:off x="513263" y="4365104"/>
            <a:ext cx="4480561" cy="1148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Складна АВМ:</a:t>
            </a:r>
          </a:p>
          <a:p>
            <a:pPr>
              <a:defRPr>
                <a:solidFill>
                  <a:srgbClr val="FFFFFF"/>
                </a:solidFill>
                <a:latin typeface="Times New Roman"/>
                <a:ea typeface="Times New Roman"/>
                <a:cs typeface="Times New Roman"/>
                <a:sym typeface="Times New Roman"/>
              </a:defRPr>
            </a:pPr>
            <a:r>
              <a:t>  а - схема,</a:t>
            </a:r>
          </a:p>
          <a:p>
            <a:pPr>
              <a:defRPr>
                <a:solidFill>
                  <a:srgbClr val="FFFFFF"/>
                </a:solidFill>
                <a:latin typeface="Times New Roman"/>
                <a:ea typeface="Times New Roman"/>
                <a:cs typeface="Times New Roman"/>
                <a:sym typeface="Times New Roman"/>
              </a:defRPr>
            </a:pPr>
            <a:r>
              <a:t>б - прицільна рентгенограма,</a:t>
            </a:r>
          </a:p>
          <a:p>
            <a:pPr>
              <a:defRPr>
                <a:solidFill>
                  <a:srgbClr val="FFFFFF"/>
                </a:solidFill>
                <a:latin typeface="Times New Roman"/>
                <a:ea typeface="Times New Roman"/>
                <a:cs typeface="Times New Roman"/>
                <a:sym typeface="Times New Roman"/>
              </a:defRPr>
            </a:pPr>
            <a:r>
              <a:t>в - ангіопульмонограмма.</a:t>
            </a:r>
          </a:p>
        </p:txBody>
      </p:sp>
    </p:spTree>
  </p:cSld>
  <p:clrMapOvr>
    <a:masterClrMapping/>
  </p:clrMapOvr>
  <p:transition spd="med"/>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3" name="Picture 2" descr="Picture 2"/>
          <p:cNvPicPr>
            <a:picLocks noChangeAspect="1"/>
          </p:cNvPicPr>
          <p:nvPr/>
        </p:nvPicPr>
        <p:blipFill>
          <a:blip r:embed="rId2" cstate="print"/>
          <a:stretch>
            <a:fillRect/>
          </a:stretch>
        </p:blipFill>
        <p:spPr>
          <a:xfrm>
            <a:off x="395536" y="620687"/>
            <a:ext cx="7824284" cy="3240361"/>
          </a:xfrm>
          <a:prstGeom prst="rect">
            <a:avLst/>
          </a:prstGeom>
          <a:ln w="12700">
            <a:miter lim="400000"/>
          </a:ln>
        </p:spPr>
      </p:pic>
      <p:sp>
        <p:nvSpPr>
          <p:cNvPr id="1254" name="Прямоугольник 2"/>
          <p:cNvSpPr txBox="1"/>
          <p:nvPr/>
        </p:nvSpPr>
        <p:spPr>
          <a:xfrm>
            <a:off x="441256" y="4437112"/>
            <a:ext cx="4480560" cy="1148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latin typeface="Times New Roman"/>
                <a:ea typeface="Times New Roman"/>
                <a:cs typeface="Times New Roman"/>
                <a:sym typeface="Times New Roman"/>
              </a:defRPr>
            </a:pPr>
            <a:r>
              <a:t>Множинні ангіоматозние фістули: АВМ:</a:t>
            </a:r>
          </a:p>
          <a:p>
            <a:pPr>
              <a:defRPr>
                <a:solidFill>
                  <a:srgbClr val="FFFFFF"/>
                </a:solidFill>
                <a:latin typeface="Times New Roman"/>
                <a:ea typeface="Times New Roman"/>
                <a:cs typeface="Times New Roman"/>
                <a:sym typeface="Times New Roman"/>
              </a:defRPr>
            </a:pPr>
            <a:r>
              <a:t>  а - схема,</a:t>
            </a:r>
          </a:p>
          <a:p>
            <a:pPr>
              <a:defRPr>
                <a:solidFill>
                  <a:srgbClr val="FFFFFF"/>
                </a:solidFill>
                <a:latin typeface="Times New Roman"/>
                <a:ea typeface="Times New Roman"/>
                <a:cs typeface="Times New Roman"/>
                <a:sym typeface="Times New Roman"/>
              </a:defRPr>
            </a:pPr>
            <a:r>
              <a:t>б - прицільна рентгенограма,</a:t>
            </a:r>
          </a:p>
          <a:p>
            <a:pPr>
              <a:defRPr>
                <a:solidFill>
                  <a:srgbClr val="FFFFFF"/>
                </a:solidFill>
                <a:latin typeface="Times New Roman"/>
                <a:ea typeface="Times New Roman"/>
                <a:cs typeface="Times New Roman"/>
                <a:sym typeface="Times New Roman"/>
              </a:defRPr>
            </a:pPr>
            <a:r>
              <a:t>в - ангіопульмонограмма.</a:t>
            </a:r>
          </a:p>
        </p:txBody>
      </p:sp>
    </p:spTree>
  </p:cSld>
  <p:clrMapOvr>
    <a:masterClrMapping/>
  </p:clrMapOvr>
  <p:transition spd="med"/>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6" name="Picture 2" descr="Picture 2"/>
          <p:cNvPicPr>
            <a:picLocks noChangeAspect="1"/>
          </p:cNvPicPr>
          <p:nvPr/>
        </p:nvPicPr>
        <p:blipFill>
          <a:blip r:embed="rId2" cstate="print"/>
          <a:stretch>
            <a:fillRect/>
          </a:stretch>
        </p:blipFill>
        <p:spPr>
          <a:xfrm>
            <a:off x="251519" y="404664"/>
            <a:ext cx="8496946" cy="3377535"/>
          </a:xfrm>
          <a:prstGeom prst="rect">
            <a:avLst/>
          </a:prstGeom>
          <a:ln w="12700">
            <a:miter lim="400000"/>
          </a:ln>
        </p:spPr>
      </p:pic>
      <p:sp>
        <p:nvSpPr>
          <p:cNvPr id="1257" name="Прямоугольник 2"/>
          <p:cNvSpPr txBox="1"/>
          <p:nvPr/>
        </p:nvSpPr>
        <p:spPr>
          <a:xfrm>
            <a:off x="513263" y="4365104"/>
            <a:ext cx="8117473" cy="1767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FFFF"/>
                </a:solidFill>
              </a:defRPr>
            </a:pPr>
            <a:r>
              <a:t> АВМ базальної сегментарной артерії. Селективна цифрова субтракційна ангіографія правої легеневої артерії</a:t>
            </a:r>
          </a:p>
          <a:p>
            <a:pPr>
              <a:defRPr>
                <a:solidFill>
                  <a:srgbClr val="FFFFFF"/>
                </a:solidFill>
              </a:defRPr>
            </a:pPr>
            <a:r>
              <a:t>а - переважає артеріальна фаза,</a:t>
            </a:r>
          </a:p>
          <a:p>
            <a:pPr>
              <a:defRPr>
                <a:solidFill>
                  <a:srgbClr val="FFFFFF"/>
                </a:solidFill>
              </a:defRPr>
            </a:pPr>
            <a:r>
              <a:t>б - артеріовенозна фаза,</a:t>
            </a:r>
          </a:p>
          <a:p>
            <a:pPr>
              <a:defRPr>
                <a:solidFill>
                  <a:srgbClr val="FFFFFF"/>
                </a:solidFill>
              </a:defRPr>
            </a:pPr>
            <a:r>
              <a:t>в - після РЕО,</a:t>
            </a:r>
          </a:p>
          <a:p>
            <a:pPr>
              <a:defRPr>
                <a:solidFill>
                  <a:srgbClr val="FFFFFF"/>
                </a:solidFill>
              </a:defRPr>
            </a:pPr>
            <a:r>
              <a:t>  г - схематичне зображення РЕО).</a:t>
            </a:r>
          </a:p>
        </p:txBody>
      </p:sp>
    </p:spTree>
  </p:cSld>
  <p:clrMapOvr>
    <a:masterClrMapping/>
  </p:clrMapOvr>
  <p:transition spd="med"/>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 name="Прямоугольник 1"/>
          <p:cNvSpPr txBox="1"/>
          <p:nvPr/>
        </p:nvSpPr>
        <p:spPr>
          <a:xfrm>
            <a:off x="441255" y="260647"/>
            <a:ext cx="8405505"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a:solidFill>
                  <a:srgbClr val="FFFFFF"/>
                </a:solidFill>
                <a:latin typeface="Times New Roman"/>
                <a:ea typeface="Times New Roman"/>
                <a:cs typeface="Times New Roman"/>
                <a:sym typeface="Times New Roman"/>
              </a:defRPr>
            </a:pPr>
            <a:r>
              <a:rPr lang="uk-UA" b="1" dirty="0"/>
              <a:t>Ускладнення </a:t>
            </a:r>
          </a:p>
          <a:p>
            <a:pPr indent="273050" algn="just">
              <a:defRPr sz="2400">
                <a:solidFill>
                  <a:srgbClr val="FFFFFF"/>
                </a:solidFill>
                <a:latin typeface="Times New Roman"/>
                <a:ea typeface="Times New Roman"/>
                <a:cs typeface="Times New Roman"/>
                <a:sym typeface="Times New Roman"/>
              </a:defRPr>
            </a:pPr>
            <a:r>
              <a:rPr lang="uk-UA" dirty="0"/>
              <a:t>При поєднанні артеріовенозної аневризми легень з хворобою </a:t>
            </a:r>
            <a:r>
              <a:rPr lang="uk-UA" dirty="0" err="1"/>
              <a:t>Рандю-Ослера-Вебера</a:t>
            </a:r>
            <a:r>
              <a:rPr lang="uk-UA" dirty="0"/>
              <a:t>:</a:t>
            </a:r>
          </a:p>
          <a:p>
            <a:pPr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типові носові та шлунково-кишкові кровотечі, </a:t>
            </a:r>
          </a:p>
          <a:p>
            <a:pPr marL="355600" indent="-35560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геморагії з шкірними </a:t>
            </a:r>
            <a:r>
              <a:rPr lang="uk-UA" dirty="0" err="1"/>
              <a:t>телеангіоектазіями</a:t>
            </a:r>
            <a:r>
              <a:rPr lang="uk-UA" dirty="0"/>
              <a:t>, що призводять до </a:t>
            </a:r>
            <a:r>
              <a:rPr lang="uk-UA" dirty="0" err="1"/>
              <a:t>постгеморагічної</a:t>
            </a:r>
            <a:r>
              <a:rPr lang="uk-UA" dirty="0"/>
              <a:t> анемії. </a:t>
            </a:r>
          </a:p>
          <a:p>
            <a:pPr marL="355600" indent="-35560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Ускладненнями артеріовенозної аневризми легень можуть стати септичні, геморагічні, </a:t>
            </a:r>
            <a:r>
              <a:rPr lang="uk-UA" dirty="0" err="1"/>
              <a:t>тромбоемболічні</a:t>
            </a:r>
            <a:r>
              <a:rPr lang="uk-UA" dirty="0"/>
              <a:t> стани.</a:t>
            </a:r>
          </a:p>
          <a:p>
            <a:pPr marL="355600" indent="-35560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Найбільш часто зустрічаються </a:t>
            </a:r>
            <a:r>
              <a:rPr lang="uk-UA" dirty="0" err="1"/>
              <a:t>цереброваскулярні</a:t>
            </a:r>
            <a:r>
              <a:rPr lang="uk-UA" dirty="0"/>
              <a:t> ураження:</a:t>
            </a:r>
          </a:p>
          <a:p>
            <a:pPr marL="900113" indent="-176213" algn="just">
              <a:buFont typeface="Arial" pitchFamily="34" charset="0"/>
              <a:buChar char="•"/>
              <a:defRPr sz="2400">
                <a:solidFill>
                  <a:srgbClr val="FFFFFF"/>
                </a:solidFill>
                <a:latin typeface="Times New Roman"/>
                <a:ea typeface="Times New Roman"/>
                <a:cs typeface="Times New Roman"/>
                <a:sym typeface="Times New Roman"/>
              </a:defRPr>
            </a:pPr>
            <a:r>
              <a:rPr lang="uk-UA" dirty="0" err="1"/>
              <a:t>мігренозні</a:t>
            </a:r>
            <a:r>
              <a:rPr lang="uk-UA" dirty="0"/>
              <a:t> головні білі,</a:t>
            </a:r>
          </a:p>
          <a:p>
            <a:pPr marL="900113" indent="-176213"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a:t>
            </a:r>
            <a:r>
              <a:rPr lang="uk-UA" dirty="0" err="1"/>
              <a:t>транзиторні</a:t>
            </a:r>
            <a:r>
              <a:rPr lang="uk-UA" dirty="0"/>
              <a:t> ішемічні атаки, </a:t>
            </a:r>
          </a:p>
          <a:p>
            <a:pPr marL="900113" indent="-176213"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ішемічний інсульт.</a:t>
            </a:r>
          </a:p>
          <a:p>
            <a:pPr indent="273050" algn="just">
              <a:defRPr sz="2400">
                <a:solidFill>
                  <a:srgbClr val="FFFFFF"/>
                </a:solidFill>
                <a:latin typeface="Times New Roman"/>
                <a:ea typeface="Times New Roman"/>
                <a:cs typeface="Times New Roman"/>
                <a:sym typeface="Times New Roman"/>
              </a:defRPr>
            </a:pPr>
            <a:r>
              <a:rPr lang="uk-UA" dirty="0"/>
              <a:t>При наявності запалення в АВА можуть виникати абсцеси мозку і інфекційний ендокардит. У разі розриву </a:t>
            </a:r>
            <a:r>
              <a:rPr lang="uk-UA" dirty="0" err="1"/>
              <a:t>аневризматичного</a:t>
            </a:r>
            <a:r>
              <a:rPr lang="uk-UA" dirty="0"/>
              <a:t> мішка в просвіт бронха розвивається </a:t>
            </a:r>
            <a:r>
              <a:rPr lang="uk-UA" dirty="0" err="1"/>
              <a:t>профузна</a:t>
            </a:r>
            <a:r>
              <a:rPr lang="uk-UA" dirty="0"/>
              <a:t> легенева кровотеча, в порожнину плеври - гемоторакс.</a:t>
            </a:r>
          </a:p>
        </p:txBody>
      </p:sp>
    </p:spTree>
  </p:cSld>
  <p:clrMapOvr>
    <a:masterClrMapping/>
  </p:clrMapOvr>
  <p:transition spd="med"/>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 name="Заголовок 1"/>
          <p:cNvSpPr txBox="1">
            <a:spLocks noGrp="1"/>
          </p:cNvSpPr>
          <p:nvPr>
            <p:ph type="title"/>
          </p:nvPr>
        </p:nvSpPr>
        <p:spPr>
          <a:xfrm>
            <a:off x="395536" y="620687"/>
            <a:ext cx="8229601" cy="1143001"/>
          </a:xfrm>
          <a:prstGeom prst="rect">
            <a:avLst/>
          </a:prstGeom>
        </p:spPr>
        <p:txBody>
          <a:bodyPr>
            <a:normAutofit fontScale="90000"/>
          </a:bodyPr>
          <a:lstStyle>
            <a:lvl1pPr defTabSz="850391">
              <a:defRPr sz="3627">
                <a:solidFill>
                  <a:srgbClr val="FFFF00"/>
                </a:solidFill>
                <a:effectLst>
                  <a:outerShdw blurRad="106299" dist="94488" dir="2700000" rotWithShape="0">
                    <a:srgbClr val="000000">
                      <a:alpha val="40000"/>
                    </a:srgbClr>
                  </a:outerShdw>
                </a:effectLst>
                <a:latin typeface="Times New Roman"/>
                <a:ea typeface="Times New Roman"/>
                <a:cs typeface="Times New Roman"/>
                <a:sym typeface="Times New Roman"/>
              </a:defRPr>
            </a:lvl1pPr>
          </a:lstStyle>
          <a:p>
            <a:r>
              <a:rPr lang="uk-UA" dirty="0"/>
              <a:t>Синдром </a:t>
            </a:r>
            <a:r>
              <a:rPr lang="uk-UA" dirty="0" err="1"/>
              <a:t>Ослера-Ранд-Вебера</a:t>
            </a:r>
            <a:r>
              <a:rPr lang="uk-UA" dirty="0"/>
              <a:t> </a:t>
            </a:r>
            <a:br>
              <a:rPr lang="uk-UA" dirty="0"/>
            </a:br>
            <a:r>
              <a:rPr lang="uk-UA" dirty="0"/>
              <a:t>(сімейна спадкова </a:t>
            </a:r>
            <a:r>
              <a:rPr lang="uk-UA" dirty="0" err="1"/>
              <a:t>телеангіектазії</a:t>
            </a:r>
            <a:r>
              <a:rPr lang="uk-UA" dirty="0"/>
              <a:t>)</a:t>
            </a:r>
          </a:p>
        </p:txBody>
      </p:sp>
      <p:sp>
        <p:nvSpPr>
          <p:cNvPr id="1262" name="Прямоугольник 3"/>
          <p:cNvSpPr txBox="1"/>
          <p:nvPr/>
        </p:nvSpPr>
        <p:spPr>
          <a:xfrm>
            <a:off x="369247" y="1700808"/>
            <a:ext cx="8595241" cy="3785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just">
              <a:defRPr sz="2400" b="1">
                <a:solidFill>
                  <a:srgbClr val="FFFFFF"/>
                </a:solidFill>
                <a:latin typeface="Times New Roman"/>
                <a:ea typeface="Times New Roman"/>
                <a:cs typeface="Times New Roman"/>
                <a:sym typeface="Times New Roman"/>
              </a:defRPr>
            </a:lvl1pPr>
          </a:lstStyle>
          <a:p>
            <a:r>
              <a:rPr lang="uk-UA" b="0" dirty="0"/>
              <a:t>геморагічний </a:t>
            </a:r>
            <a:r>
              <a:rPr lang="uk-UA" b="0" dirty="0" err="1"/>
              <a:t>ангіоматоз</a:t>
            </a:r>
            <a:r>
              <a:rPr lang="uk-UA" b="0" dirty="0"/>
              <a:t> - спадкове захворювання, в основі якого лежить неповноцінність судинного ендотелію, в результаті чого на різних ділянках шкіри і слизових оболонках губ, рота, у внутрішніх органах утворюються множинні плями (ангіоми) та </a:t>
            </a:r>
            <a:r>
              <a:rPr lang="uk-UA" b="0" dirty="0" err="1"/>
              <a:t>телеангіоектазії</a:t>
            </a:r>
            <a:r>
              <a:rPr lang="uk-UA" b="0" dirty="0"/>
              <a:t> (аномалії судин), які кровоточать. Названа по іменах сера Вільяма </a:t>
            </a:r>
            <a:r>
              <a:rPr lang="uk-UA" b="0" dirty="0" err="1"/>
              <a:t>Ослера</a:t>
            </a:r>
            <a:r>
              <a:rPr lang="uk-UA" b="0" dirty="0"/>
              <a:t>, </a:t>
            </a:r>
            <a:r>
              <a:rPr lang="uk-UA" b="0" dirty="0" err="1"/>
              <a:t>Анрі</a:t>
            </a:r>
            <a:r>
              <a:rPr lang="uk-UA" b="0" dirty="0"/>
              <a:t> </a:t>
            </a:r>
            <a:r>
              <a:rPr lang="uk-UA" b="0" dirty="0" err="1"/>
              <a:t>Жюля</a:t>
            </a:r>
            <a:r>
              <a:rPr lang="uk-UA" b="0" dirty="0"/>
              <a:t> Луї Марі </a:t>
            </a:r>
            <a:r>
              <a:rPr lang="uk-UA" b="0" dirty="0" err="1"/>
              <a:t>Ранд</a:t>
            </a:r>
            <a:r>
              <a:rPr lang="uk-UA" b="0" dirty="0"/>
              <a:t> і </a:t>
            </a:r>
            <a:r>
              <a:rPr lang="uk-UA" b="0" dirty="0" err="1"/>
              <a:t>Фредеріка</a:t>
            </a:r>
            <a:r>
              <a:rPr lang="uk-UA" b="0" dirty="0"/>
              <a:t> </a:t>
            </a:r>
            <a:r>
              <a:rPr lang="uk-UA" b="0" dirty="0" err="1"/>
              <a:t>Паркса</a:t>
            </a:r>
            <a:r>
              <a:rPr lang="uk-UA" b="0" dirty="0"/>
              <a:t> Вебера, які описали її в кінці XIX - початку XX століття. Передається по </a:t>
            </a:r>
            <a:r>
              <a:rPr lang="uk-UA" b="0" dirty="0" err="1"/>
              <a:t>аутосомно-домінантним</a:t>
            </a:r>
            <a:r>
              <a:rPr lang="uk-UA" b="0" dirty="0"/>
              <a:t> типом; Зустрічається з частотою 1-2: 100 000. Хворіють чоловіки і жінки однаково.</a:t>
            </a:r>
          </a:p>
        </p:txBody>
      </p:sp>
    </p:spTree>
  </p:cSld>
  <p:clrMapOvr>
    <a:masterClrMapping/>
  </p:clrMapOvr>
  <p:transition spd="med"/>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4" name="Прямоугольник 1"/>
          <p:cNvSpPr txBox="1"/>
          <p:nvPr/>
        </p:nvSpPr>
        <p:spPr>
          <a:xfrm>
            <a:off x="441255" y="260648"/>
            <a:ext cx="8261489" cy="4154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just">
              <a:defRPr sz="2400">
                <a:solidFill>
                  <a:srgbClr val="FFFFFF"/>
                </a:solidFill>
                <a:latin typeface="Times New Roman"/>
                <a:ea typeface="Times New Roman"/>
                <a:cs typeface="Times New Roman"/>
                <a:sym typeface="Times New Roman"/>
              </a:defRPr>
            </a:lvl1pPr>
          </a:lstStyle>
          <a:p>
            <a:pPr indent="355600"/>
            <a:r>
              <a:rPr lang="uk-UA" dirty="0"/>
              <a:t>За даними сучасних авторів, в результаті мутації гена, що кодує білок ендотеліальних клітин ендоглін, зв'язується </a:t>
            </a:r>
            <a:r>
              <a:rPr lang="uk-UA" dirty="0" err="1"/>
              <a:t>трансформуючий</a:t>
            </a:r>
            <a:r>
              <a:rPr lang="uk-UA" dirty="0"/>
              <a:t> фактор росту β. Це веде до </a:t>
            </a:r>
            <a:r>
              <a:rPr lang="uk-UA" dirty="0" err="1"/>
              <a:t>утрачивание</a:t>
            </a:r>
            <a:r>
              <a:rPr lang="uk-UA" dirty="0"/>
              <a:t> опорних структур судин (</a:t>
            </a:r>
            <a:r>
              <a:rPr lang="uk-UA" dirty="0" err="1"/>
              <a:t>перицитам</a:t>
            </a:r>
            <a:r>
              <a:rPr lang="uk-UA" dirty="0"/>
              <a:t>, гладкі м'язові клітини, еластичні волокна), дефекту їх м'язового і еластичного шарів, руйнування контактів між ендотеліальними клітинами, тривалої дилатації і ламкості капілярів. Зміни виявляються у верхній частині дерми (або слизової оболонки) у вигляді множинних </a:t>
            </a:r>
            <a:r>
              <a:rPr lang="uk-UA" dirty="0" err="1"/>
              <a:t>мешковидних</a:t>
            </a:r>
            <a:r>
              <a:rPr lang="uk-UA" dirty="0"/>
              <a:t> розширень капілярних судин; їх стінки складаються з одного ендотелію і оточені пухкою сполучною тканиною.</a:t>
            </a:r>
          </a:p>
        </p:txBody>
      </p:sp>
    </p:spTree>
  </p:cSld>
  <p:clrMapOvr>
    <a:masterClrMapping/>
  </p:clrMapOvr>
  <p:transition spd="med"/>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6" name="Таблица 1"/>
          <p:cNvGraphicFramePr/>
          <p:nvPr/>
        </p:nvGraphicFramePr>
        <p:xfrm>
          <a:off x="1524000" y="2671761"/>
          <a:ext cx="6096000" cy="1514475"/>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1514475">
                <a:tc>
                  <a:txBody>
                    <a:bodyPr/>
                    <a:lstStyle/>
                    <a:p>
                      <a:pPr algn="l">
                        <a:lnSpc>
                          <a:spcPts val="1200"/>
                        </a:lnSpc>
                        <a:defRPr sz="1000">
                          <a:solidFill>
                            <a:srgbClr val="FFFFFF"/>
                          </a:solidFill>
                          <a:latin typeface="Times New Roman"/>
                          <a:ea typeface="Times New Roman"/>
                          <a:cs typeface="Times New Roman"/>
                          <a:sym typeface="Times New Roman"/>
                        </a:defRPr>
                      </a:pPr>
                      <a:endParaRP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267" name="Rectangle 1"/>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1268" name="Прямоугольник 3"/>
          <p:cNvSpPr txBox="1"/>
          <p:nvPr/>
        </p:nvSpPr>
        <p:spPr>
          <a:xfrm>
            <a:off x="297240" y="332655"/>
            <a:ext cx="8549521" cy="48936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73050" algn="just">
              <a:defRPr sz="2400">
                <a:solidFill>
                  <a:srgbClr val="FFFFFF"/>
                </a:solidFill>
                <a:latin typeface="Times New Roman"/>
                <a:ea typeface="Times New Roman"/>
                <a:cs typeface="Times New Roman"/>
                <a:sym typeface="Times New Roman"/>
              </a:defRPr>
            </a:pPr>
            <a:r>
              <a:rPr lang="uk-UA" dirty="0"/>
              <a:t>Залежно від типу генної мутації виділяють 5 фенотипів синдрому </a:t>
            </a:r>
            <a:r>
              <a:rPr lang="uk-UA" dirty="0" err="1"/>
              <a:t>Рандю</a:t>
            </a:r>
            <a:r>
              <a:rPr lang="uk-UA" dirty="0"/>
              <a:t>  -  </a:t>
            </a:r>
            <a:r>
              <a:rPr lang="uk-UA" dirty="0" err="1"/>
              <a:t>Ослера</a:t>
            </a:r>
            <a:r>
              <a:rPr lang="uk-UA" dirty="0"/>
              <a:t> - Вебера.</a:t>
            </a:r>
          </a:p>
          <a:p>
            <a:pPr marL="355600" indent="-35560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1 фенотип, пов'язаний з мутацією гена, відповідальний за ендоглін (ENG), розташовується на хромосомі 9q33-q34 і контролює вироблення людського, двомірного, вбудованого, мембранного глікопротеїну, який експресується на ендотеліальних клітинах судин (відомо, щонайменше, 29 мутацій даного гена ). Поширений. Часто асоціюється з розвитком артеріовенозних мальформацій.</a:t>
            </a:r>
          </a:p>
          <a:p>
            <a:pPr marL="355600" indent="-35560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2 ген, відповідальний за </a:t>
            </a:r>
            <a:r>
              <a:rPr lang="uk-UA" dirty="0" err="1"/>
              <a:t>актівіноподібний</a:t>
            </a:r>
            <a:r>
              <a:rPr lang="uk-UA" dirty="0"/>
              <a:t> рецептор для ферменту кінази1 (ALK1), розташований на хромосомі 12q13 і відноситься до групи трансформують факторів зростання b (відомо, щонайменше, 17 мутацій даного гена).</a:t>
            </a:r>
          </a:p>
        </p:txBody>
      </p:sp>
    </p:spTree>
  </p:cSld>
  <p:clrMapOvr>
    <a:masterClrMapping/>
  </p:clrMapOvr>
  <p:transition spd="med"/>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 name="Прямоугольник 1"/>
          <p:cNvSpPr txBox="1"/>
          <p:nvPr/>
        </p:nvSpPr>
        <p:spPr>
          <a:xfrm>
            <a:off x="369247" y="260647"/>
            <a:ext cx="8405505" cy="4879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t>Мутація цих генів, що беруть участь у відновленні тканин і ангіогенез, призводить до розвитку дефектів з'єднань і дегенерації ендотеліальних клітин, слабкості периваскулярной сполучної тканини, що є причиною дилатації капілярів і посткапілярних венул і патологічної васкуляризації, що виявляється телеангіоектазіями і артеріовенозними шунтами. Втрата м'язового шару і порушення еластичного шару судин може призводити до утворення аневризм. При гістологічному дослідженні виявляють неправильної форми сінусообразную розширення судин, стоншена стінки яких утворені ендотеліальними клітинами і пухкою сполучною тканиною.</a:t>
            </a:r>
          </a:p>
          <a:p>
            <a:pPr algn="just">
              <a:defRPr sz="2400">
                <a:solidFill>
                  <a:srgbClr val="FFFFFF"/>
                </a:solidFill>
                <a:latin typeface="Times New Roman"/>
                <a:ea typeface="Times New Roman"/>
                <a:cs typeface="Times New Roman"/>
                <a:sym typeface="Times New Roman"/>
              </a:defRPr>
            </a:pPr>
            <a:r>
              <a:t>Виражені клінічні прояви з'являються, коли через патологічне з'єднання шунтируется більше 25-30% хвилинного об'єму правого шлуночка. Скидання крові може доходити до 70-80%</a:t>
            </a:r>
          </a:p>
        </p:txBody>
      </p:sp>
    </p:spTree>
  </p:cSld>
  <p:clrMapOvr>
    <a:masterClrMapping/>
  </p:clrMapOvr>
  <p:transition spd="med"/>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2" name="Прямоугольник 1"/>
          <p:cNvSpPr txBox="1"/>
          <p:nvPr/>
        </p:nvSpPr>
        <p:spPr>
          <a:xfrm>
            <a:off x="441255" y="0"/>
            <a:ext cx="8405505"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Мутація цих генів, що беруть участь у відновленні тканин і ангіогенез, призводить до розвитку дефектів з'єднань і дегенерації ендотеліальних клітин, слабкості периваскулярной сполучної тканини, що є причиною дилатації капілярів і пост капілярних венул і патологічної васкуляризації, що виявляється </a:t>
            </a:r>
            <a:r>
              <a:rPr lang="uk-UA" dirty="0" err="1"/>
              <a:t>телеангіоектазіями</a:t>
            </a:r>
            <a:r>
              <a:rPr lang="uk-UA" dirty="0"/>
              <a:t> і артеріовенозними шунтами. Втрата м'язового шару і порушення еластичного шару судин може призводити до утворення аневризм. </a:t>
            </a:r>
          </a:p>
          <a:p>
            <a:pPr algn="just">
              <a:defRPr sz="2400">
                <a:solidFill>
                  <a:srgbClr val="FFFFFF"/>
                </a:solidFill>
                <a:latin typeface="Times New Roman"/>
                <a:ea typeface="Times New Roman"/>
                <a:cs typeface="Times New Roman"/>
                <a:sym typeface="Times New Roman"/>
              </a:defRPr>
            </a:pPr>
            <a:r>
              <a:rPr lang="uk-UA" dirty="0"/>
              <a:t>При гістологічному дослідженні виявляють неправильної форми розширення судин, стоншена стінки яких утворені ендотеліальними клітинами і пухкою сполучною тканиною.</a:t>
            </a:r>
          </a:p>
          <a:p>
            <a:pPr algn="just">
              <a:defRPr sz="2400">
                <a:solidFill>
                  <a:srgbClr val="FFFFFF"/>
                </a:solidFill>
                <a:latin typeface="Times New Roman"/>
                <a:ea typeface="Times New Roman"/>
                <a:cs typeface="Times New Roman"/>
                <a:sym typeface="Times New Roman"/>
              </a:defRPr>
            </a:pPr>
            <a:r>
              <a:rPr lang="uk-UA" dirty="0"/>
              <a:t>Виражені клінічні прояви з'являються, коли через патологічне з'єднання </a:t>
            </a:r>
            <a:r>
              <a:rPr lang="uk-UA" dirty="0" err="1"/>
              <a:t>шунтуеться</a:t>
            </a:r>
            <a:r>
              <a:rPr lang="uk-UA" dirty="0"/>
              <a:t> більше 25-30% хвилинного об'єму правого шлуночка. Скидання крові може доходити до 70-80</a:t>
            </a:r>
            <a:r>
              <a:rPr dirty="0"/>
              <a:t>%</a:t>
            </a:r>
          </a:p>
        </p:txBody>
      </p:sp>
    </p:spTree>
  </p:cSld>
  <p:clrMapOvr>
    <a:masterClrMapping/>
  </p:clrMapOvr>
  <p:transition spd="med"/>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4" name="Прямоугольник 1"/>
          <p:cNvSpPr txBox="1"/>
          <p:nvPr/>
        </p:nvSpPr>
        <p:spPr>
          <a:xfrm>
            <a:off x="369247" y="332655"/>
            <a:ext cx="8477513" cy="5632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Судинні вузлики і </a:t>
            </a:r>
            <a:r>
              <a:rPr lang="uk-UA" dirty="0" err="1"/>
              <a:t>телеангіектазії</a:t>
            </a:r>
            <a:r>
              <a:rPr lang="uk-UA" dirty="0"/>
              <a:t> схильні до періодичних, часто раптових кровотеч, особливо в пубертатному періоді, під час вагітності, інфекційних захворювань, а також при проведенні лікарських маніпуляцій, чищенні зубів. В результаті частих і повторних кровотеч можливий розвиток анемій. Неврологічні ускладнення через </a:t>
            </a:r>
            <a:r>
              <a:rPr lang="uk-UA" dirty="0" err="1"/>
              <a:t>емболізації</a:t>
            </a:r>
            <a:r>
              <a:rPr lang="uk-UA" dirty="0"/>
              <a:t> судин ЦНС відзначаються до 60% випадків - </a:t>
            </a:r>
            <a:r>
              <a:rPr lang="uk-UA" dirty="0" err="1"/>
              <a:t>транзиторні</a:t>
            </a:r>
            <a:r>
              <a:rPr lang="uk-UA" dirty="0"/>
              <a:t> ішемічні атаки, ішемічний інсульт, абсцес головного мозку.</a:t>
            </a:r>
          </a:p>
          <a:p>
            <a:pPr algn="just">
              <a:defRPr sz="2400">
                <a:solidFill>
                  <a:srgbClr val="FFFFFF"/>
                </a:solidFill>
                <a:latin typeface="Times New Roman"/>
                <a:ea typeface="Times New Roman"/>
                <a:cs typeface="Times New Roman"/>
                <a:sym typeface="Times New Roman"/>
              </a:defRPr>
            </a:pPr>
            <a:r>
              <a:rPr lang="uk-UA" dirty="0"/>
              <a:t>При лабораторному обстеженні не виявляється змін показників згортання крові, тромбоцитів, ретракції згустку, часу кровотечі</a:t>
            </a:r>
          </a:p>
          <a:p>
            <a:pPr algn="just">
              <a:defRPr sz="2400">
                <a:solidFill>
                  <a:srgbClr val="FFFFFF"/>
                </a:solidFill>
                <a:latin typeface="Times New Roman"/>
                <a:ea typeface="Times New Roman"/>
                <a:cs typeface="Times New Roman"/>
                <a:sym typeface="Times New Roman"/>
              </a:defRPr>
            </a:pPr>
            <a:r>
              <a:rPr lang="uk-UA" dirty="0"/>
              <a:t>Діагноз нескладний, якщо при огляді слизової губ, язика, носа вдається визначити характерне розширення судин. У складних випадках, при ураженні внутрішніх органів, застосовується </a:t>
            </a:r>
            <a:r>
              <a:rPr lang="uk-UA" dirty="0" err="1"/>
              <a:t>КТ</a:t>
            </a:r>
            <a:r>
              <a:rPr lang="uk-UA" dirty="0"/>
              <a:t> з </a:t>
            </a:r>
            <a:r>
              <a:rPr lang="uk-UA" dirty="0" err="1"/>
              <a:t>болюсним</a:t>
            </a:r>
            <a:r>
              <a:rPr lang="uk-UA" dirty="0"/>
              <a:t> </a:t>
            </a:r>
            <a:r>
              <a:rPr lang="uk-UA" dirty="0" err="1"/>
              <a:t>контрасное</a:t>
            </a:r>
            <a:r>
              <a:rPr lang="uk-UA" dirty="0"/>
              <a:t> посиленням, що дозволяє візуалізувати аномальні судини</a:t>
            </a:r>
          </a:p>
        </p:txBody>
      </p:sp>
    </p:spTree>
  </p:cSld>
  <p:clrMapOvr>
    <a:masterClrMapping/>
  </p:clrMapOvr>
  <p:transition spd="med"/>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6" name="Picture 2" descr="Picture 2"/>
          <p:cNvPicPr>
            <a:picLocks noChangeAspect="1"/>
          </p:cNvPicPr>
          <p:nvPr/>
        </p:nvPicPr>
        <p:blipFill>
          <a:blip r:embed="rId2" cstate="print"/>
          <a:stretch>
            <a:fillRect/>
          </a:stretch>
        </p:blipFill>
        <p:spPr>
          <a:xfrm>
            <a:off x="395536" y="1052736"/>
            <a:ext cx="7798917" cy="3096344"/>
          </a:xfrm>
          <a:prstGeom prst="rect">
            <a:avLst/>
          </a:prstGeom>
          <a:ln w="12700">
            <a:miter lim="400000"/>
          </a:ln>
        </p:spPr>
      </p:pic>
      <p:sp>
        <p:nvSpPr>
          <p:cNvPr id="1277" name="Прямоугольник 2"/>
          <p:cNvSpPr txBox="1"/>
          <p:nvPr/>
        </p:nvSpPr>
        <p:spPr>
          <a:xfrm>
            <a:off x="45719" y="-1"/>
            <a:ext cx="9052561" cy="12955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800">
                <a:solidFill>
                  <a:srgbClr val="FFFFFF"/>
                </a:solidFill>
                <a:latin typeface="Times New Roman"/>
                <a:ea typeface="Times New Roman"/>
                <a:cs typeface="Times New Roman"/>
                <a:sym typeface="Times New Roman"/>
              </a:defRPr>
            </a:pPr>
            <a:r>
              <a:t>Зовнішній вигляд дитини з </a:t>
            </a:r>
          </a:p>
          <a:p>
            <a:pPr algn="ctr">
              <a:defRPr sz="2800">
                <a:solidFill>
                  <a:srgbClr val="FFFFFF"/>
                </a:solidFill>
                <a:latin typeface="Times New Roman"/>
                <a:ea typeface="Times New Roman"/>
                <a:cs typeface="Times New Roman"/>
                <a:sym typeface="Times New Roman"/>
              </a:defRPr>
            </a:pPr>
            <a:r>
              <a:t>синдромом Рандю- Ослера-Вебера.</a:t>
            </a:r>
          </a:p>
        </p:txBody>
      </p:sp>
      <p:pic>
        <p:nvPicPr>
          <p:cNvPr id="1278" name="Picture 6" descr="Picture 6"/>
          <p:cNvPicPr>
            <a:picLocks noChangeAspect="1"/>
          </p:cNvPicPr>
          <p:nvPr/>
        </p:nvPicPr>
        <p:blipFill>
          <a:blip r:embed="rId3" cstate="print"/>
          <a:stretch>
            <a:fillRect/>
          </a:stretch>
        </p:blipFill>
        <p:spPr>
          <a:xfrm>
            <a:off x="395536" y="4221088"/>
            <a:ext cx="6391276" cy="2295527"/>
          </a:xfrm>
          <a:prstGeom prst="rect">
            <a:avLst/>
          </a:prstGeom>
          <a:ln w="12700">
            <a:miter lim="400000"/>
          </a:ln>
        </p:spPr>
      </p:pic>
    </p:spTree>
  </p:cSld>
  <p:clrMapOvr>
    <a:masterClrMapping/>
  </p:clrMapOvr>
  <p:transition spd="med"/>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 name="Picture 2" descr="Picture 2"/>
          <p:cNvPicPr>
            <a:picLocks noChangeAspect="1"/>
          </p:cNvPicPr>
          <p:nvPr/>
        </p:nvPicPr>
        <p:blipFill>
          <a:blip r:embed="rId2" cstate="print"/>
          <a:stretch>
            <a:fillRect/>
          </a:stretch>
        </p:blipFill>
        <p:spPr>
          <a:xfrm>
            <a:off x="179511" y="188639"/>
            <a:ext cx="5762626" cy="6286503"/>
          </a:xfrm>
          <a:prstGeom prst="rect">
            <a:avLst/>
          </a:prstGeom>
          <a:ln w="12700">
            <a:miter lim="400000"/>
          </a:ln>
        </p:spPr>
      </p:pic>
      <p:sp>
        <p:nvSpPr>
          <p:cNvPr id="1281" name="Прямая со стрелкой 3"/>
          <p:cNvSpPr/>
          <p:nvPr/>
        </p:nvSpPr>
        <p:spPr>
          <a:xfrm flipH="1">
            <a:off x="4067943" y="2708919"/>
            <a:ext cx="360041" cy="288033"/>
          </a:xfrm>
          <a:prstGeom prst="line">
            <a:avLst/>
          </a:prstGeom>
          <a:ln w="38100">
            <a:solidFill>
              <a:schemeClr val="accent5"/>
            </a:solidFill>
            <a:tailEnd type="triangle"/>
          </a:ln>
          <a:effectLst>
            <a:outerShdw blurRad="38100" dist="23000" dir="5400000" rotWithShape="0">
              <a:srgbClr val="000000">
                <a:alpha val="35000"/>
              </a:srgbClr>
            </a:outerShdw>
          </a:effectLst>
        </p:spPr>
        <p:txBody>
          <a:bodyPr lIns="45719" rIns="45719"/>
          <a:lstStyle/>
          <a:p>
            <a:pPr>
              <a:defRPr>
                <a:solidFill>
                  <a:srgbClr val="FFFFFF"/>
                </a:solidFill>
              </a:defRPr>
            </a:pPr>
            <a:endParaRPr/>
          </a:p>
        </p:txBody>
      </p:sp>
      <p:sp>
        <p:nvSpPr>
          <p:cNvPr id="1282" name="Прямоугольник 4"/>
          <p:cNvSpPr txBox="1"/>
          <p:nvPr/>
        </p:nvSpPr>
        <p:spPr>
          <a:xfrm>
            <a:off x="6084168" y="332656"/>
            <a:ext cx="3256424" cy="6151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rPr dirty="0" err="1"/>
              <a:t>синдром</a:t>
            </a:r>
            <a:r>
              <a:rPr dirty="0"/>
              <a:t> </a:t>
            </a:r>
            <a:r>
              <a:rPr dirty="0" err="1"/>
              <a:t>Рандю</a:t>
            </a:r>
            <a:r>
              <a:rPr dirty="0"/>
              <a:t>- </a:t>
            </a:r>
            <a:r>
              <a:rPr dirty="0" err="1"/>
              <a:t>Ослера-Вебера</a:t>
            </a:r>
            <a:r>
              <a:rPr dirty="0"/>
              <a:t>.</a:t>
            </a:r>
          </a:p>
        </p:txBody>
      </p:sp>
    </p:spTree>
  </p:cSld>
  <p:clrMapOvr>
    <a:masterClrMapping/>
  </p:clrMapOvr>
  <p:transition spd="med"/>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4" name="Прямоугольник 1"/>
          <p:cNvSpPr txBox="1"/>
          <p:nvPr/>
        </p:nvSpPr>
        <p:spPr>
          <a:xfrm>
            <a:off x="513263" y="260648"/>
            <a:ext cx="8405505" cy="193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a:t>Диференціальний діагноз проводиться з:</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err="1"/>
              <a:t>телеангіоектазіями</a:t>
            </a:r>
            <a:r>
              <a:rPr lang="uk-UA" dirty="0"/>
              <a:t> при цирозі печінки,</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гемофілією,</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err="1"/>
              <a:t>тромбоцитопенічною</a:t>
            </a:r>
            <a:r>
              <a:rPr lang="uk-UA" dirty="0"/>
              <a:t> пурпурою,</a:t>
            </a:r>
          </a:p>
          <a:p>
            <a:pPr marL="240631" indent="-240631">
              <a:buSzPct val="100000"/>
              <a:buChar char="•"/>
              <a:defRPr sz="2400">
                <a:solidFill>
                  <a:srgbClr val="FFFFFF"/>
                </a:solidFill>
                <a:latin typeface="Times New Roman"/>
                <a:ea typeface="Times New Roman"/>
                <a:cs typeface="Times New Roman"/>
                <a:sym typeface="Times New Roman"/>
              </a:defRPr>
            </a:pPr>
            <a:r>
              <a:rPr lang="uk-UA" dirty="0"/>
              <a:t>Дифузною </a:t>
            </a:r>
            <a:r>
              <a:rPr lang="uk-UA" dirty="0" err="1"/>
              <a:t>ангіокератомою</a:t>
            </a:r>
            <a:r>
              <a:rPr lang="uk-UA" dirty="0"/>
              <a:t> тулуба </a:t>
            </a:r>
            <a:r>
              <a:rPr lang="uk-UA" dirty="0" err="1"/>
              <a:t>Фабрі</a:t>
            </a:r>
            <a:r>
              <a:rPr lang="uk-UA" dirty="0"/>
              <a:t>.</a:t>
            </a:r>
          </a:p>
        </p:txBody>
      </p:sp>
    </p:spTree>
  </p:cSld>
  <p:clrMapOvr>
    <a:masterClrMapping/>
  </p:clrMapOvr>
  <p:transition spd="med"/>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6" name="Заголовок 1"/>
          <p:cNvSpPr txBox="1">
            <a:spLocks noGrp="1"/>
          </p:cNvSpPr>
          <p:nvPr>
            <p:ph type="title"/>
          </p:nvPr>
        </p:nvSpPr>
        <p:spPr>
          <a:xfrm>
            <a:off x="683568" y="-243408"/>
            <a:ext cx="8229601" cy="1143000"/>
          </a:xfrm>
          <a:prstGeom prst="rect">
            <a:avLst/>
          </a:prstGeom>
        </p:spPr>
        <p:txBody>
          <a:bodyPr/>
          <a:lstStyle>
            <a:lvl1pPr>
              <a:defRPr>
                <a:solidFill>
                  <a:srgbClr val="FFFF00"/>
                </a:solidFill>
              </a:defRPr>
            </a:lvl1pPr>
          </a:lstStyle>
          <a:p>
            <a:r>
              <a:rPr dirty="0" err="1"/>
              <a:t>Синдром</a:t>
            </a:r>
            <a:r>
              <a:rPr dirty="0"/>
              <a:t> </a:t>
            </a:r>
            <a:r>
              <a:rPr dirty="0" err="1"/>
              <a:t>ятагана</a:t>
            </a:r>
            <a:endParaRPr dirty="0"/>
          </a:p>
        </p:txBody>
      </p:sp>
      <p:sp>
        <p:nvSpPr>
          <p:cNvPr id="1287" name="Прямоугольник 2"/>
          <p:cNvSpPr txBox="1"/>
          <p:nvPr/>
        </p:nvSpPr>
        <p:spPr>
          <a:xfrm>
            <a:off x="476751" y="620688"/>
            <a:ext cx="8667249"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sz="2400">
                <a:solidFill>
                  <a:srgbClr val="FFFFFF"/>
                </a:solidFill>
                <a:latin typeface="Times New Roman"/>
                <a:ea typeface="Times New Roman"/>
                <a:cs typeface="Times New Roman"/>
                <a:sym typeface="Times New Roman"/>
              </a:defRPr>
            </a:pPr>
            <a:r>
              <a:rPr lang="uk-UA" i="1" dirty="0">
                <a:solidFill>
                  <a:srgbClr val="002060"/>
                </a:solidFill>
              </a:rPr>
              <a:t>Синдром ятагана (</a:t>
            </a:r>
            <a:r>
              <a:rPr lang="uk-UA" i="1" dirty="0" err="1">
                <a:solidFill>
                  <a:srgbClr val="002060"/>
                </a:solidFill>
              </a:rPr>
              <a:t>Scimitar</a:t>
            </a:r>
            <a:r>
              <a:rPr lang="uk-UA" i="1" dirty="0">
                <a:solidFill>
                  <a:srgbClr val="002060"/>
                </a:solidFill>
              </a:rPr>
              <a:t> </a:t>
            </a:r>
            <a:r>
              <a:rPr lang="uk-UA" i="1" dirty="0" err="1">
                <a:solidFill>
                  <a:srgbClr val="002060"/>
                </a:solidFill>
              </a:rPr>
              <a:t>syndrome</a:t>
            </a:r>
            <a:r>
              <a:rPr lang="uk-UA" i="1" dirty="0">
                <a:solidFill>
                  <a:srgbClr val="002060"/>
                </a:solidFill>
              </a:rPr>
              <a:t>)</a:t>
            </a:r>
            <a:r>
              <a:rPr lang="uk-UA" dirty="0"/>
              <a:t> - є однією з найбільш рідкісних і складних для діагностики і лікування.</a:t>
            </a:r>
          </a:p>
          <a:p>
            <a:pPr algn="just">
              <a:defRPr sz="2400">
                <a:solidFill>
                  <a:srgbClr val="FFFFFF"/>
                </a:solidFill>
                <a:latin typeface="Times New Roman"/>
                <a:ea typeface="Times New Roman"/>
                <a:cs typeface="Times New Roman"/>
                <a:sym typeface="Times New Roman"/>
              </a:defRPr>
            </a:pPr>
            <a:r>
              <a:rPr lang="uk-UA" dirty="0"/>
              <a:t>До складу синдрому ятагана входять: </a:t>
            </a:r>
          </a:p>
          <a:p>
            <a:pPr marL="27305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аномалії і вади розвитку бронхолегеневої структури правої легені: </a:t>
            </a:r>
          </a:p>
          <a:p>
            <a:pPr marL="72390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гіпоплазія правої легені, </a:t>
            </a:r>
          </a:p>
          <a:p>
            <a:pPr marL="72390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аномалія дренажу легеневих вен правої легені в систему нижньої порожнистої вени, що поєднується з повним порушенням топографії легеневого венозного русла,</a:t>
            </a:r>
          </a:p>
          <a:p>
            <a:pPr marL="72390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гіпоплазія правої легеневої артерії і розсипний тип її розгалуження, </a:t>
            </a:r>
          </a:p>
          <a:p>
            <a:pPr marL="72390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секвестрація легені,</a:t>
            </a:r>
          </a:p>
          <a:p>
            <a:pPr marL="72390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часткове аномальне системне артеріальне кровопостачання правої легені, </a:t>
            </a:r>
          </a:p>
          <a:p>
            <a:pPr marL="72390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вроджені вади серця (</a:t>
            </a:r>
            <a:r>
              <a:rPr lang="uk-UA" dirty="0" err="1"/>
              <a:t>декстракардія</a:t>
            </a:r>
            <a:r>
              <a:rPr lang="uk-UA" dirty="0"/>
              <a:t>).</a:t>
            </a:r>
          </a:p>
          <a:p>
            <a:pPr indent="273050" algn="just">
              <a:defRPr sz="2400">
                <a:solidFill>
                  <a:srgbClr val="FFFFFF"/>
                </a:solidFill>
                <a:latin typeface="Times New Roman"/>
                <a:ea typeface="Times New Roman"/>
                <a:cs typeface="Times New Roman"/>
                <a:sym typeface="Times New Roman"/>
              </a:defRPr>
            </a:pPr>
            <a:r>
              <a:rPr lang="uk-UA" dirty="0"/>
              <a:t>Становить від 0,3 до 9% вроджених вад серця. Захворюваність становить близько 1 на 100 000 народжень.</a:t>
            </a:r>
          </a:p>
          <a:p>
            <a:pPr marL="273050" indent="-273050" algn="just">
              <a:defRPr sz="2400">
                <a:solidFill>
                  <a:srgbClr val="FFFFFF"/>
                </a:solidFill>
                <a:latin typeface="Times New Roman"/>
                <a:ea typeface="Times New Roman"/>
                <a:cs typeface="Times New Roman"/>
                <a:sym typeface="Times New Roman"/>
              </a:defRPr>
            </a:pPr>
            <a:endParaRPr lang="uk-UA" dirty="0"/>
          </a:p>
        </p:txBody>
      </p:sp>
    </p:spTree>
  </p:cSld>
  <p:clrMapOvr>
    <a:masterClrMapping/>
  </p:clrMapOvr>
  <p:transition spd="med"/>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9" name="Прямоугольник 1"/>
          <p:cNvSpPr txBox="1"/>
          <p:nvPr/>
        </p:nvSpPr>
        <p:spPr>
          <a:xfrm>
            <a:off x="3635896" y="0"/>
            <a:ext cx="5508104" cy="26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sz="2400">
                <a:solidFill>
                  <a:srgbClr val="FFFFFF"/>
                </a:solidFill>
                <a:latin typeface="Times New Roman"/>
                <a:ea typeface="Times New Roman"/>
                <a:cs typeface="Times New Roman"/>
                <a:sym typeface="Times New Roman"/>
              </a:defRPr>
            </a:pPr>
            <a:r>
              <a:rPr lang="uk-UA" dirty="0"/>
              <a:t>Рентгенологічно виявляються:</a:t>
            </a:r>
          </a:p>
          <a:p>
            <a:pPr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вигнута півмісячна тінь аномальної легеневої вени що нагадує  «криву», або «турецьку», шаблю - ятаган (термін запропонований в 1960 році C. </a:t>
            </a:r>
            <a:r>
              <a:rPr lang="uk-UA" dirty="0" err="1"/>
              <a:t>Neill</a:t>
            </a:r>
            <a:r>
              <a:rPr lang="uk-UA" dirty="0"/>
              <a:t> </a:t>
            </a:r>
            <a:r>
              <a:rPr lang="uk-UA" dirty="0" err="1"/>
              <a:t>et</a:t>
            </a:r>
            <a:r>
              <a:rPr lang="uk-UA" dirty="0"/>
              <a:t> </a:t>
            </a:r>
            <a:r>
              <a:rPr lang="uk-UA" dirty="0" err="1"/>
              <a:t>al</a:t>
            </a:r>
            <a:r>
              <a:rPr lang="uk-UA" dirty="0"/>
              <a:t>.).</a:t>
            </a:r>
          </a:p>
          <a:p>
            <a:pPr algn="just">
              <a:defRPr sz="2400">
                <a:solidFill>
                  <a:srgbClr val="FFFFFF"/>
                </a:solidFill>
                <a:latin typeface="Times New Roman"/>
                <a:ea typeface="Times New Roman"/>
                <a:cs typeface="Times New Roman"/>
                <a:sym typeface="Times New Roman"/>
              </a:defRPr>
            </a:pPr>
            <a:endParaRPr lang="uk-UA" dirty="0"/>
          </a:p>
        </p:txBody>
      </p:sp>
      <p:pic>
        <p:nvPicPr>
          <p:cNvPr id="26625" name="Picture 1"/>
          <p:cNvPicPr>
            <a:picLocks noChangeAspect="1" noChangeArrowheads="1"/>
          </p:cNvPicPr>
          <p:nvPr/>
        </p:nvPicPr>
        <p:blipFill>
          <a:blip r:embed="rId2" cstate="print"/>
          <a:srcRect/>
          <a:stretch>
            <a:fillRect/>
          </a:stretch>
        </p:blipFill>
        <p:spPr bwMode="auto">
          <a:xfrm>
            <a:off x="1" y="1"/>
            <a:ext cx="3203848" cy="3521848"/>
          </a:xfrm>
          <a:prstGeom prst="rect">
            <a:avLst/>
          </a:prstGeom>
          <a:noFill/>
          <a:ln w="9525">
            <a:noFill/>
            <a:miter lim="800000"/>
            <a:headEnd/>
            <a:tailEnd/>
          </a:ln>
        </p:spPr>
      </p:pic>
      <p:pic>
        <p:nvPicPr>
          <p:cNvPr id="26626" name="Picture 2"/>
          <p:cNvPicPr>
            <a:picLocks noChangeAspect="1" noChangeArrowheads="1"/>
          </p:cNvPicPr>
          <p:nvPr/>
        </p:nvPicPr>
        <p:blipFill>
          <a:blip r:embed="rId3" cstate="print"/>
          <a:srcRect/>
          <a:stretch>
            <a:fillRect/>
          </a:stretch>
        </p:blipFill>
        <p:spPr bwMode="auto">
          <a:xfrm>
            <a:off x="0" y="3425318"/>
            <a:ext cx="3203848" cy="3432682"/>
          </a:xfrm>
          <a:prstGeom prst="rect">
            <a:avLst/>
          </a:prstGeom>
          <a:noFill/>
          <a:ln w="9525">
            <a:noFill/>
            <a:miter lim="800000"/>
            <a:headEnd/>
            <a:tailEnd/>
          </a:ln>
        </p:spPr>
      </p:pic>
      <p:sp>
        <p:nvSpPr>
          <p:cNvPr id="5" name="Прямоугольник 4"/>
          <p:cNvSpPr/>
          <p:nvPr/>
        </p:nvSpPr>
        <p:spPr>
          <a:xfrm>
            <a:off x="395536" y="6488668"/>
            <a:ext cx="2061783" cy="369332"/>
          </a:xfrm>
          <a:prstGeom prst="rect">
            <a:avLst/>
          </a:prstGeom>
        </p:spPr>
        <p:txBody>
          <a:bodyPr wrap="none">
            <a:spAutoFit/>
          </a:bodyPr>
          <a:lstStyle/>
          <a:p>
            <a:pPr>
              <a:defRPr u="none">
                <a:solidFill>
                  <a:srgbClr val="FFFFFF"/>
                </a:solidFill>
                <a:uFillTx/>
              </a:defRPr>
            </a:pPr>
            <a:r>
              <a:rPr lang="en-US" u="sng" dirty="0">
                <a:solidFill>
                  <a:srgbClr val="410082"/>
                </a:solidFill>
                <a:uFill>
                  <a:solidFill>
                    <a:srgbClr val="410082"/>
                  </a:solidFill>
                </a:uFill>
                <a:hlinkClick r:id="rId4"/>
              </a:rPr>
              <a:t>Radiopaedia.org</a:t>
            </a:r>
          </a:p>
        </p:txBody>
      </p:sp>
      <p:sp>
        <p:nvSpPr>
          <p:cNvPr id="6" name="Прямоугольник 5"/>
          <p:cNvSpPr/>
          <p:nvPr/>
        </p:nvSpPr>
        <p:spPr>
          <a:xfrm>
            <a:off x="3635896" y="3645024"/>
            <a:ext cx="5076056" cy="2308324"/>
          </a:xfrm>
          <a:prstGeom prst="rect">
            <a:avLst/>
          </a:prstGeom>
        </p:spPr>
        <p:txBody>
          <a:bodyPr wrap="square">
            <a:spAutoFit/>
          </a:bodyPr>
          <a:lstStyle/>
          <a:p>
            <a:pPr algn="just">
              <a:defRPr sz="2400">
                <a:solidFill>
                  <a:srgbClr val="FFFFFF"/>
                </a:solidFill>
                <a:latin typeface="Times New Roman"/>
                <a:ea typeface="Times New Roman"/>
                <a:cs typeface="Times New Roman"/>
                <a:sym typeface="Times New Roman"/>
              </a:defRPr>
            </a:pPr>
            <a:r>
              <a:rPr lang="uk-UA" dirty="0"/>
              <a:t>Діагноз ставиться за допомогою:</a:t>
            </a:r>
          </a:p>
          <a:p>
            <a:pPr marL="27305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a:t>
            </a:r>
            <a:r>
              <a:rPr lang="uk-UA" dirty="0" err="1"/>
              <a:t>трансторакальної</a:t>
            </a:r>
            <a:r>
              <a:rPr lang="uk-UA" dirty="0"/>
              <a:t> або </a:t>
            </a:r>
            <a:r>
              <a:rPr lang="uk-UA" dirty="0" err="1"/>
              <a:t>черезстравохідної</a:t>
            </a:r>
            <a:r>
              <a:rPr lang="uk-UA" dirty="0"/>
              <a:t> </a:t>
            </a:r>
            <a:r>
              <a:rPr lang="uk-UA" dirty="0" err="1"/>
              <a:t>ехокардіографії</a:t>
            </a:r>
            <a:r>
              <a:rPr lang="uk-UA" dirty="0"/>
              <a:t>,</a:t>
            </a:r>
          </a:p>
          <a:p>
            <a:pPr marL="273050" indent="-2730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Рентгенографії ОГК</a:t>
            </a:r>
          </a:p>
          <a:p>
            <a:pPr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a:t>
            </a:r>
            <a:r>
              <a:rPr lang="uk-UA" dirty="0" err="1"/>
              <a:t>КТ-ангіографії</a:t>
            </a:r>
            <a:endParaRPr lang="uk-UA" dirty="0"/>
          </a:p>
          <a:p>
            <a:pPr algn="just">
              <a:buFont typeface="Arial" pitchFamily="34" charset="0"/>
              <a:buChar char="•"/>
              <a:defRPr sz="2400">
                <a:solidFill>
                  <a:srgbClr val="FFFFFF"/>
                </a:solidFill>
                <a:latin typeface="Times New Roman"/>
                <a:ea typeface="Times New Roman"/>
                <a:cs typeface="Times New Roman"/>
                <a:sym typeface="Times New Roman"/>
              </a:defRPr>
            </a:pPr>
            <a:r>
              <a:rPr lang="uk-UA" dirty="0"/>
              <a:t> </a:t>
            </a:r>
            <a:r>
              <a:rPr lang="uk-UA" dirty="0" err="1"/>
              <a:t>МР-ангіографії</a:t>
            </a:r>
            <a:r>
              <a:rPr lang="uk-UA" dirty="0"/>
              <a:t>.</a:t>
            </a:r>
          </a:p>
        </p:txBody>
      </p:sp>
    </p:spTree>
  </p:cSld>
  <p:clrMapOvr>
    <a:masterClrMapping/>
  </p:clrMapOvr>
  <p:transition spd="med"/>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4" name="Picture 2" descr="Picture 2"/>
          <p:cNvPicPr>
            <a:picLocks noChangeAspect="1"/>
          </p:cNvPicPr>
          <p:nvPr/>
        </p:nvPicPr>
        <p:blipFill>
          <a:blip r:embed="rId2" cstate="print"/>
          <a:stretch>
            <a:fillRect/>
          </a:stretch>
        </p:blipFill>
        <p:spPr>
          <a:xfrm>
            <a:off x="0" y="0"/>
            <a:ext cx="3190875" cy="3533777"/>
          </a:xfrm>
          <a:prstGeom prst="rect">
            <a:avLst/>
          </a:prstGeom>
          <a:ln w="12700">
            <a:miter lim="400000"/>
          </a:ln>
        </p:spPr>
      </p:pic>
      <p:pic>
        <p:nvPicPr>
          <p:cNvPr id="1295" name="Picture 4" descr="Picture 4"/>
          <p:cNvPicPr>
            <a:picLocks noChangeAspect="1"/>
          </p:cNvPicPr>
          <p:nvPr/>
        </p:nvPicPr>
        <p:blipFill>
          <a:blip r:embed="rId3" cstate="print"/>
          <a:stretch>
            <a:fillRect/>
          </a:stretch>
        </p:blipFill>
        <p:spPr>
          <a:xfrm>
            <a:off x="3419871" y="2420888"/>
            <a:ext cx="5724129" cy="4437113"/>
          </a:xfrm>
          <a:prstGeom prst="rect">
            <a:avLst/>
          </a:prstGeom>
          <a:ln w="12700">
            <a:miter lim="400000"/>
          </a:ln>
        </p:spPr>
      </p:pic>
      <p:sp>
        <p:nvSpPr>
          <p:cNvPr id="1296" name="Прямоугольник 3"/>
          <p:cNvSpPr txBox="1"/>
          <p:nvPr/>
        </p:nvSpPr>
        <p:spPr>
          <a:xfrm>
            <a:off x="45720" y="5949279"/>
            <a:ext cx="3328432" cy="5427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
                <a:solidFill>
                  <a:srgbClr val="FFFFFF"/>
                </a:solidFill>
                <a:latin typeface="Times New Roman"/>
                <a:ea typeface="Times New Roman"/>
                <a:cs typeface="Times New Roman"/>
                <a:sym typeface="Times New Roman"/>
              </a:defRPr>
            </a:lvl1pPr>
          </a:lstStyle>
          <a:p>
            <a:r>
              <a:t>https://www.researchgate.net/figure/Case-1-Top-left-3D-CT-in-right-anterior-oblique-view-An-anomalous-vein-can-be_fig3_11914434</a:t>
            </a:r>
          </a:p>
        </p:txBody>
      </p:sp>
      <p:sp>
        <p:nvSpPr>
          <p:cNvPr id="1297" name="Прямоугольник 4"/>
          <p:cNvSpPr txBox="1"/>
          <p:nvPr/>
        </p:nvSpPr>
        <p:spPr>
          <a:xfrm>
            <a:off x="3969648" y="476672"/>
            <a:ext cx="2467717"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defRPr>
            </a:lvl1pPr>
          </a:lstStyle>
          <a:p>
            <a:r>
              <a:t>Синдром Ятагана </a:t>
            </a:r>
          </a:p>
        </p:txBody>
      </p:sp>
    </p:spTree>
  </p:cSld>
  <p:clrMapOvr>
    <a:masterClrMapping/>
  </p:clrMapOvr>
  <p:transition spd="med"/>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9" name="Picture 2" descr="Picture 2"/>
          <p:cNvPicPr>
            <a:picLocks noChangeAspect="1"/>
          </p:cNvPicPr>
          <p:nvPr/>
        </p:nvPicPr>
        <p:blipFill>
          <a:blip r:embed="rId2" cstate="print"/>
          <a:stretch>
            <a:fillRect/>
          </a:stretch>
        </p:blipFill>
        <p:spPr>
          <a:xfrm>
            <a:off x="539550" y="980728"/>
            <a:ext cx="7539089" cy="2808312"/>
          </a:xfrm>
          <a:prstGeom prst="rect">
            <a:avLst/>
          </a:prstGeom>
          <a:ln w="12700">
            <a:miter lim="400000"/>
          </a:ln>
        </p:spPr>
      </p:pic>
      <p:sp>
        <p:nvSpPr>
          <p:cNvPr id="1300" name="Прямоугольник 2"/>
          <p:cNvSpPr txBox="1"/>
          <p:nvPr/>
        </p:nvSpPr>
        <p:spPr>
          <a:xfrm>
            <a:off x="369247" y="4149080"/>
            <a:ext cx="7757433"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rPr lang="uk-UA" dirty="0"/>
              <a:t>Рентген грудної клітини 5-річної дівчинки з синдромом Ятагана. Серце (синій контур) зміщений в праву половину грудної клітки, а аномальний розворот легеневих вен (червоний) має форму, що нагадує Ятаган.</a:t>
            </a:r>
          </a:p>
        </p:txBody>
      </p:sp>
      <p:sp>
        <p:nvSpPr>
          <p:cNvPr id="1301" name="Прямоугольник 3"/>
          <p:cNvSpPr txBox="1"/>
          <p:nvPr/>
        </p:nvSpPr>
        <p:spPr>
          <a:xfrm>
            <a:off x="2169447" y="260647"/>
            <a:ext cx="5885225"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b="1">
                <a:solidFill>
                  <a:srgbClr val="FFFFFF"/>
                </a:solidFill>
              </a:defRPr>
            </a:pPr>
            <a:r>
              <a:t>Синдром Ятагана - Scimitar syndrome</a:t>
            </a:r>
          </a:p>
        </p:txBody>
      </p:sp>
    </p:spTree>
  </p:cSld>
  <p:clrMapOvr>
    <a:masterClrMapping/>
  </p:clrMapOvr>
  <p:transition spd="med"/>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3" name="Picture 2" descr="Picture 2"/>
          <p:cNvPicPr>
            <a:picLocks noChangeAspect="1"/>
          </p:cNvPicPr>
          <p:nvPr/>
        </p:nvPicPr>
        <p:blipFill>
          <a:blip r:embed="rId2" cstate="print"/>
          <a:stretch>
            <a:fillRect/>
          </a:stretch>
        </p:blipFill>
        <p:spPr>
          <a:xfrm>
            <a:off x="0" y="764704"/>
            <a:ext cx="4716017" cy="4228697"/>
          </a:xfrm>
          <a:prstGeom prst="rect">
            <a:avLst/>
          </a:prstGeom>
          <a:ln w="12700">
            <a:miter lim="400000"/>
          </a:ln>
        </p:spPr>
      </p:pic>
      <p:sp>
        <p:nvSpPr>
          <p:cNvPr id="1304" name="Прямоугольник 2"/>
          <p:cNvSpPr txBox="1"/>
          <p:nvPr/>
        </p:nvSpPr>
        <p:spPr>
          <a:xfrm>
            <a:off x="657280" y="260647"/>
            <a:ext cx="2363686"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defRPr>
            </a:lvl1pPr>
          </a:lstStyle>
          <a:p>
            <a:r>
              <a:t>Синдром ятагана</a:t>
            </a:r>
          </a:p>
        </p:txBody>
      </p:sp>
      <p:pic>
        <p:nvPicPr>
          <p:cNvPr id="1305" name="Picture 10" descr="Picture 10"/>
          <p:cNvPicPr>
            <a:picLocks noChangeAspect="1"/>
          </p:cNvPicPr>
          <p:nvPr/>
        </p:nvPicPr>
        <p:blipFill>
          <a:blip r:embed="rId3" cstate="print"/>
          <a:stretch>
            <a:fillRect/>
          </a:stretch>
        </p:blipFill>
        <p:spPr>
          <a:xfrm>
            <a:off x="4788022" y="764704"/>
            <a:ext cx="4371408" cy="4104457"/>
          </a:xfrm>
          <a:prstGeom prst="rect">
            <a:avLst/>
          </a:prstGeom>
          <a:ln w="12700">
            <a:miter lim="400000"/>
          </a:ln>
        </p:spPr>
      </p:pic>
    </p:spTree>
  </p:cSld>
  <p:clrMapOvr>
    <a:masterClrMapping/>
  </p:clrMapOvr>
  <p:transition spd="med"/>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7" name="Picture 2" descr="Picture 2"/>
          <p:cNvPicPr>
            <a:picLocks noChangeAspect="1"/>
          </p:cNvPicPr>
          <p:nvPr/>
        </p:nvPicPr>
        <p:blipFill>
          <a:blip r:embed="rId2" cstate="print"/>
          <a:stretch>
            <a:fillRect/>
          </a:stretch>
        </p:blipFill>
        <p:spPr>
          <a:xfrm>
            <a:off x="251519" y="3933056"/>
            <a:ext cx="2757753" cy="2592289"/>
          </a:xfrm>
          <a:prstGeom prst="rect">
            <a:avLst/>
          </a:prstGeom>
          <a:ln w="12700">
            <a:miter lim="400000"/>
          </a:ln>
        </p:spPr>
      </p:pic>
      <p:pic>
        <p:nvPicPr>
          <p:cNvPr id="1308" name="Picture 4" descr="Picture 4"/>
          <p:cNvPicPr>
            <a:picLocks noChangeAspect="1"/>
          </p:cNvPicPr>
          <p:nvPr/>
        </p:nvPicPr>
        <p:blipFill>
          <a:blip r:embed="rId3" cstate="print"/>
          <a:stretch>
            <a:fillRect/>
          </a:stretch>
        </p:blipFill>
        <p:spPr>
          <a:xfrm>
            <a:off x="2987824" y="4005064"/>
            <a:ext cx="2991102" cy="2592289"/>
          </a:xfrm>
          <a:prstGeom prst="rect">
            <a:avLst/>
          </a:prstGeom>
          <a:ln w="12700">
            <a:miter lim="400000"/>
          </a:ln>
        </p:spPr>
      </p:pic>
      <p:pic>
        <p:nvPicPr>
          <p:cNvPr id="1309" name="Picture 6" descr="Picture 6"/>
          <p:cNvPicPr>
            <a:picLocks noChangeAspect="1"/>
          </p:cNvPicPr>
          <p:nvPr/>
        </p:nvPicPr>
        <p:blipFill>
          <a:blip r:embed="rId4" cstate="print"/>
          <a:stretch>
            <a:fillRect/>
          </a:stretch>
        </p:blipFill>
        <p:spPr>
          <a:xfrm>
            <a:off x="251519" y="620687"/>
            <a:ext cx="3635451" cy="3359341"/>
          </a:xfrm>
          <a:prstGeom prst="rect">
            <a:avLst/>
          </a:prstGeom>
          <a:ln w="12700">
            <a:miter lim="400000"/>
          </a:ln>
        </p:spPr>
      </p:pic>
      <p:pic>
        <p:nvPicPr>
          <p:cNvPr id="1310" name="Picture 7" descr="Picture 7"/>
          <p:cNvPicPr>
            <a:picLocks noChangeAspect="1"/>
          </p:cNvPicPr>
          <p:nvPr/>
        </p:nvPicPr>
        <p:blipFill>
          <a:blip r:embed="rId5" cstate="print"/>
          <a:stretch>
            <a:fillRect/>
          </a:stretch>
        </p:blipFill>
        <p:spPr>
          <a:xfrm>
            <a:off x="3851921" y="620687"/>
            <a:ext cx="3899253" cy="3337719"/>
          </a:xfrm>
          <a:prstGeom prst="rect">
            <a:avLst/>
          </a:prstGeom>
          <a:ln w="12700">
            <a:miter lim="400000"/>
          </a:ln>
        </p:spPr>
      </p:pic>
      <p:sp>
        <p:nvSpPr>
          <p:cNvPr id="1311" name="Прямоугольник 6"/>
          <p:cNvSpPr txBox="1"/>
          <p:nvPr/>
        </p:nvSpPr>
        <p:spPr>
          <a:xfrm>
            <a:off x="2961536" y="-1"/>
            <a:ext cx="3010580" cy="4827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800" b="1">
                <a:solidFill>
                  <a:srgbClr val="FFFFFF"/>
                </a:solidFill>
                <a:latin typeface="Times New Roman"/>
                <a:ea typeface="Times New Roman"/>
                <a:cs typeface="Times New Roman"/>
                <a:sym typeface="Times New Roman"/>
              </a:defRPr>
            </a:lvl1pPr>
          </a:lstStyle>
          <a:p>
            <a:r>
              <a:t>Синдром ятагана </a:t>
            </a:r>
          </a:p>
        </p:txBody>
      </p:sp>
      <p:sp>
        <p:nvSpPr>
          <p:cNvPr id="1312" name="Прямоугольник 7"/>
          <p:cNvSpPr txBox="1"/>
          <p:nvPr/>
        </p:nvSpPr>
        <p:spPr>
          <a:xfrm>
            <a:off x="6129888" y="6211668"/>
            <a:ext cx="2968393" cy="2379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
                <a:solidFill>
                  <a:srgbClr val="FFFFFF"/>
                </a:solidFill>
                <a:latin typeface="Times New Roman"/>
                <a:ea typeface="Times New Roman"/>
                <a:cs typeface="Times New Roman"/>
                <a:sym typeface="Times New Roman"/>
              </a:defRPr>
            </a:lvl1pPr>
          </a:lstStyle>
          <a:p>
            <a:r>
              <a:t>http://radiopaedia.org/cases/scimitar-syndrome-6</a:t>
            </a:r>
          </a:p>
        </p:txBody>
      </p:sp>
    </p:spTree>
  </p:cSld>
  <p:clrMapOvr>
    <a:masterClrMapping/>
  </p:clrMapOvr>
  <p:transition spd="med"/>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4" name="Прямоугольник 1"/>
          <p:cNvSpPr txBox="1"/>
          <p:nvPr/>
        </p:nvSpPr>
        <p:spPr>
          <a:xfrm>
            <a:off x="3825631" y="-1"/>
            <a:ext cx="2519175"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solidFill>
                  <a:srgbClr val="FFFFFF"/>
                </a:solidFill>
              </a:defRPr>
            </a:lvl1pPr>
          </a:lstStyle>
          <a:p>
            <a:r>
              <a:t>Scimitar syndrome</a:t>
            </a:r>
          </a:p>
        </p:txBody>
      </p:sp>
      <p:pic>
        <p:nvPicPr>
          <p:cNvPr id="1315" name="Picture 2" descr="Picture 2"/>
          <p:cNvPicPr>
            <a:picLocks noChangeAspect="1"/>
          </p:cNvPicPr>
          <p:nvPr/>
        </p:nvPicPr>
        <p:blipFill>
          <a:blip r:embed="rId2" cstate="print"/>
          <a:stretch>
            <a:fillRect/>
          </a:stretch>
        </p:blipFill>
        <p:spPr>
          <a:xfrm>
            <a:off x="4769303" y="620687"/>
            <a:ext cx="4257696" cy="6237313"/>
          </a:xfrm>
          <a:prstGeom prst="rect">
            <a:avLst/>
          </a:prstGeom>
          <a:ln w="12700">
            <a:miter lim="400000"/>
          </a:ln>
        </p:spPr>
      </p:pic>
      <p:pic>
        <p:nvPicPr>
          <p:cNvPr id="1316" name="Picture 4" descr="Picture 4"/>
          <p:cNvPicPr>
            <a:picLocks noChangeAspect="1"/>
          </p:cNvPicPr>
          <p:nvPr/>
        </p:nvPicPr>
        <p:blipFill>
          <a:blip r:embed="rId3" cstate="print"/>
          <a:stretch>
            <a:fillRect/>
          </a:stretch>
        </p:blipFill>
        <p:spPr>
          <a:xfrm>
            <a:off x="0" y="620689"/>
            <a:ext cx="4832514" cy="6237312"/>
          </a:xfrm>
          <a:prstGeom prst="rect">
            <a:avLst/>
          </a:prstGeom>
          <a:ln w="12700">
            <a:miter lim="400000"/>
          </a:ln>
        </p:spPr>
      </p:pic>
    </p:spTree>
  </p:cSld>
  <p:clrMapOvr>
    <a:masterClrMapping/>
  </p:clrMapOvr>
  <p:transition spd="med"/>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8" name="Picture 2" descr="Picture 2"/>
          <p:cNvPicPr>
            <a:picLocks noChangeAspect="1"/>
          </p:cNvPicPr>
          <p:nvPr/>
        </p:nvPicPr>
        <p:blipFill>
          <a:blip r:embed="rId2" cstate="print"/>
          <a:stretch>
            <a:fillRect/>
          </a:stretch>
        </p:blipFill>
        <p:spPr>
          <a:xfrm>
            <a:off x="0" y="332656"/>
            <a:ext cx="3059833" cy="2808312"/>
          </a:xfrm>
          <a:prstGeom prst="rect">
            <a:avLst/>
          </a:prstGeom>
          <a:ln w="12700">
            <a:miter lim="400000"/>
          </a:ln>
        </p:spPr>
      </p:pic>
      <p:pic>
        <p:nvPicPr>
          <p:cNvPr id="1319" name="Picture 4" descr="Picture 4"/>
          <p:cNvPicPr>
            <a:picLocks noChangeAspect="1"/>
          </p:cNvPicPr>
          <p:nvPr/>
        </p:nvPicPr>
        <p:blipFill>
          <a:blip r:embed="rId3" cstate="print"/>
          <a:stretch>
            <a:fillRect/>
          </a:stretch>
        </p:blipFill>
        <p:spPr>
          <a:xfrm>
            <a:off x="3059832" y="332656"/>
            <a:ext cx="2736304" cy="2736304"/>
          </a:xfrm>
          <a:prstGeom prst="rect">
            <a:avLst/>
          </a:prstGeom>
          <a:ln w="12700">
            <a:miter lim="400000"/>
          </a:ln>
        </p:spPr>
      </p:pic>
      <p:pic>
        <p:nvPicPr>
          <p:cNvPr id="1320" name="Picture 6" descr="Picture 6"/>
          <p:cNvPicPr>
            <a:picLocks noChangeAspect="1"/>
          </p:cNvPicPr>
          <p:nvPr/>
        </p:nvPicPr>
        <p:blipFill>
          <a:blip r:embed="rId4" cstate="print"/>
          <a:stretch>
            <a:fillRect/>
          </a:stretch>
        </p:blipFill>
        <p:spPr>
          <a:xfrm>
            <a:off x="1" y="3141564"/>
            <a:ext cx="3059833" cy="3059833"/>
          </a:xfrm>
          <a:prstGeom prst="rect">
            <a:avLst/>
          </a:prstGeom>
          <a:ln w="12700">
            <a:miter lim="400000"/>
          </a:ln>
        </p:spPr>
      </p:pic>
      <p:pic>
        <p:nvPicPr>
          <p:cNvPr id="1321" name="Picture 8" descr="Picture 8"/>
          <p:cNvPicPr>
            <a:picLocks noChangeAspect="1"/>
          </p:cNvPicPr>
          <p:nvPr/>
        </p:nvPicPr>
        <p:blipFill>
          <a:blip r:embed="rId5" cstate="print"/>
          <a:stretch>
            <a:fillRect/>
          </a:stretch>
        </p:blipFill>
        <p:spPr>
          <a:xfrm>
            <a:off x="2987824" y="2996951"/>
            <a:ext cx="2852936" cy="3240361"/>
          </a:xfrm>
          <a:prstGeom prst="rect">
            <a:avLst/>
          </a:prstGeom>
          <a:ln w="12700">
            <a:miter lim="400000"/>
          </a:ln>
        </p:spPr>
      </p:pic>
      <p:sp>
        <p:nvSpPr>
          <p:cNvPr id="1322" name="Прямоугольник 7"/>
          <p:cNvSpPr txBox="1"/>
          <p:nvPr/>
        </p:nvSpPr>
        <p:spPr>
          <a:xfrm>
            <a:off x="5985872" y="476672"/>
            <a:ext cx="3112409" cy="2507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b="1">
                <a:solidFill>
                  <a:srgbClr val="FFFFFF"/>
                </a:solidFill>
              </a:defRPr>
            </a:pPr>
            <a:r>
              <a:t>Scimitar syndrome</a:t>
            </a:r>
          </a:p>
          <a:p>
            <a:pPr>
              <a:defRPr b="1">
                <a:solidFill>
                  <a:srgbClr val="FFFFFF"/>
                </a:solidFill>
              </a:defRPr>
            </a:pPr>
            <a:endParaRPr/>
          </a:p>
          <a:p>
            <a:pPr>
              <a:defRPr>
                <a:solidFill>
                  <a:srgbClr val="FFFFFF"/>
                </a:solidFill>
                <a:latin typeface="Times New Roman"/>
                <a:ea typeface="Times New Roman"/>
                <a:cs typeface="Times New Roman"/>
                <a:sym typeface="Times New Roman"/>
              </a:defRPr>
            </a:pPr>
            <a:r>
              <a:t>KT OГК: легенева вена сполучається з нижньої порожнистої веною. Декстрапозіція серця. Гіпоплазія правої легеневої артерії. Ліва легенева артерія розширена</a:t>
            </a:r>
          </a:p>
        </p:txBody>
      </p:sp>
    </p:spTree>
  </p:cSld>
  <p:clrMapOvr>
    <a:masterClrMapping/>
  </p:clrMapOvr>
  <p:transition spd="med"/>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4" name="Picture 4" descr="Picture 4"/>
          <p:cNvPicPr>
            <a:picLocks noChangeAspect="1"/>
          </p:cNvPicPr>
          <p:nvPr/>
        </p:nvPicPr>
        <p:blipFill>
          <a:blip r:embed="rId2" cstate="print"/>
          <a:stretch>
            <a:fillRect/>
          </a:stretch>
        </p:blipFill>
        <p:spPr>
          <a:xfrm>
            <a:off x="5292080" y="404664"/>
            <a:ext cx="3494788" cy="3744417"/>
          </a:xfrm>
          <a:prstGeom prst="rect">
            <a:avLst/>
          </a:prstGeom>
          <a:ln w="12700">
            <a:miter lim="400000"/>
          </a:ln>
        </p:spPr>
      </p:pic>
      <p:pic>
        <p:nvPicPr>
          <p:cNvPr id="1325" name="Picture 6" descr="Picture 6"/>
          <p:cNvPicPr>
            <a:picLocks noChangeAspect="1"/>
          </p:cNvPicPr>
          <p:nvPr/>
        </p:nvPicPr>
        <p:blipFill>
          <a:blip r:embed="rId3" cstate="print"/>
          <a:stretch>
            <a:fillRect/>
          </a:stretch>
        </p:blipFill>
        <p:spPr>
          <a:xfrm>
            <a:off x="0" y="3799747"/>
            <a:ext cx="2123728" cy="2949623"/>
          </a:xfrm>
          <a:prstGeom prst="rect">
            <a:avLst/>
          </a:prstGeom>
          <a:ln w="12700">
            <a:miter lim="400000"/>
          </a:ln>
        </p:spPr>
      </p:pic>
      <p:pic>
        <p:nvPicPr>
          <p:cNvPr id="1326" name="Picture 8" descr="Picture 8"/>
          <p:cNvPicPr>
            <a:picLocks noChangeAspect="1"/>
          </p:cNvPicPr>
          <p:nvPr/>
        </p:nvPicPr>
        <p:blipFill>
          <a:blip r:embed="rId4" cstate="print"/>
          <a:stretch>
            <a:fillRect/>
          </a:stretch>
        </p:blipFill>
        <p:spPr>
          <a:xfrm>
            <a:off x="2123727" y="3933056"/>
            <a:ext cx="3024337" cy="2924944"/>
          </a:xfrm>
          <a:prstGeom prst="rect">
            <a:avLst/>
          </a:prstGeom>
          <a:ln w="12700">
            <a:miter lim="400000"/>
          </a:ln>
        </p:spPr>
      </p:pic>
      <p:sp>
        <p:nvSpPr>
          <p:cNvPr id="1327" name="Прямоугольник 5"/>
          <p:cNvSpPr txBox="1"/>
          <p:nvPr/>
        </p:nvSpPr>
        <p:spPr>
          <a:xfrm>
            <a:off x="5697840" y="6257835"/>
            <a:ext cx="3112409" cy="390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Т. ​​Беррокаль, К. Мадрид, S. Ново, Ю. Гутьеррес, А. Arjonilla, Н. Гомес-Леон.</a:t>
            </a:r>
          </a:p>
        </p:txBody>
      </p:sp>
      <p:pic>
        <p:nvPicPr>
          <p:cNvPr id="1328" name="Picture 2" descr="Picture 2"/>
          <p:cNvPicPr>
            <a:picLocks noChangeAspect="1"/>
          </p:cNvPicPr>
          <p:nvPr/>
        </p:nvPicPr>
        <p:blipFill>
          <a:blip r:embed="rId5" cstate="print"/>
          <a:stretch>
            <a:fillRect/>
          </a:stretch>
        </p:blipFill>
        <p:spPr>
          <a:xfrm>
            <a:off x="0" y="0"/>
            <a:ext cx="5148065" cy="3942951"/>
          </a:xfrm>
          <a:prstGeom prst="rect">
            <a:avLst/>
          </a:prstGeom>
          <a:ln w="12700">
            <a:miter lim="400000"/>
          </a:ln>
        </p:spPr>
      </p:pic>
    </p:spTree>
  </p:cSld>
  <p:clrMapOvr>
    <a:masterClrMapping/>
  </p:clrMapOvr>
  <p:transition spd="med"/>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0" name="Picture 2" descr="Picture 2"/>
          <p:cNvPicPr>
            <a:picLocks noChangeAspect="1"/>
          </p:cNvPicPr>
          <p:nvPr/>
        </p:nvPicPr>
        <p:blipFill>
          <a:blip r:embed="rId2" cstate="print"/>
          <a:stretch>
            <a:fillRect/>
          </a:stretch>
        </p:blipFill>
        <p:spPr>
          <a:xfrm>
            <a:off x="0" y="980728"/>
            <a:ext cx="3594182" cy="2448273"/>
          </a:xfrm>
          <a:prstGeom prst="rect">
            <a:avLst/>
          </a:prstGeom>
          <a:ln w="12700">
            <a:miter lim="400000"/>
          </a:ln>
        </p:spPr>
      </p:pic>
      <p:pic>
        <p:nvPicPr>
          <p:cNvPr id="1331" name="Picture 4" descr="Picture 4"/>
          <p:cNvPicPr>
            <a:picLocks noChangeAspect="1"/>
          </p:cNvPicPr>
          <p:nvPr/>
        </p:nvPicPr>
        <p:blipFill>
          <a:blip r:embed="rId3" cstate="print"/>
          <a:stretch>
            <a:fillRect/>
          </a:stretch>
        </p:blipFill>
        <p:spPr>
          <a:xfrm>
            <a:off x="3635895" y="980728"/>
            <a:ext cx="1909496" cy="2531767"/>
          </a:xfrm>
          <a:prstGeom prst="rect">
            <a:avLst/>
          </a:prstGeom>
          <a:ln w="12700">
            <a:miter lim="400000"/>
          </a:ln>
        </p:spPr>
      </p:pic>
      <p:pic>
        <p:nvPicPr>
          <p:cNvPr id="1332" name="Picture 6" descr="Picture 6"/>
          <p:cNvPicPr>
            <a:picLocks noChangeAspect="1"/>
          </p:cNvPicPr>
          <p:nvPr/>
        </p:nvPicPr>
        <p:blipFill>
          <a:blip r:embed="rId4" cstate="print"/>
          <a:stretch>
            <a:fillRect/>
          </a:stretch>
        </p:blipFill>
        <p:spPr>
          <a:xfrm>
            <a:off x="0" y="3429000"/>
            <a:ext cx="3707904" cy="2525737"/>
          </a:xfrm>
          <a:prstGeom prst="rect">
            <a:avLst/>
          </a:prstGeom>
          <a:ln w="12700">
            <a:miter lim="400000"/>
          </a:ln>
        </p:spPr>
      </p:pic>
      <p:pic>
        <p:nvPicPr>
          <p:cNvPr id="1333" name="Picture 8" descr="Picture 8"/>
          <p:cNvPicPr>
            <a:picLocks noChangeAspect="1"/>
          </p:cNvPicPr>
          <p:nvPr/>
        </p:nvPicPr>
        <p:blipFill>
          <a:blip r:embed="rId5" cstate="print"/>
          <a:stretch>
            <a:fillRect/>
          </a:stretch>
        </p:blipFill>
        <p:spPr>
          <a:xfrm>
            <a:off x="3635895" y="3429000"/>
            <a:ext cx="5508105" cy="2520281"/>
          </a:xfrm>
          <a:prstGeom prst="rect">
            <a:avLst/>
          </a:prstGeom>
          <a:ln w="12700">
            <a:miter lim="400000"/>
          </a:ln>
        </p:spPr>
      </p:pic>
      <p:pic>
        <p:nvPicPr>
          <p:cNvPr id="1334" name="Picture 10" descr="Picture 10"/>
          <p:cNvPicPr>
            <a:picLocks noChangeAspect="1"/>
          </p:cNvPicPr>
          <p:nvPr/>
        </p:nvPicPr>
        <p:blipFill>
          <a:blip r:embed="rId6" cstate="print"/>
          <a:stretch>
            <a:fillRect/>
          </a:stretch>
        </p:blipFill>
        <p:spPr>
          <a:xfrm>
            <a:off x="5508104" y="997402"/>
            <a:ext cx="3635896" cy="2484531"/>
          </a:xfrm>
          <a:prstGeom prst="rect">
            <a:avLst/>
          </a:prstGeom>
          <a:ln w="12700">
            <a:miter lim="400000"/>
          </a:ln>
        </p:spPr>
      </p:pic>
      <p:sp>
        <p:nvSpPr>
          <p:cNvPr id="1335" name="Прямоугольник 6"/>
          <p:cNvSpPr txBox="1"/>
          <p:nvPr/>
        </p:nvSpPr>
        <p:spPr>
          <a:xfrm>
            <a:off x="45719" y="6165303"/>
            <a:ext cx="9052561" cy="409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a:solidFill>
                  <a:srgbClr val="FFFFFF"/>
                </a:solidFill>
                <a:latin typeface="Times New Roman"/>
                <a:ea typeface="Times New Roman"/>
                <a:cs typeface="Times New Roman"/>
                <a:sym typeface="Times New Roman"/>
              </a:defRPr>
            </a:pPr>
            <a:r>
              <a:t>L. Garsia-Baretto,  W Vega,</a:t>
            </a:r>
            <a:r>
              <a:rPr b="1" u="sng">
                <a:solidFill>
                  <a:srgbClr val="410082"/>
                </a:solidFill>
                <a:uFill>
                  <a:solidFill>
                    <a:srgbClr val="410082"/>
                  </a:solidFill>
                </a:uFill>
                <a:latin typeface="Verdana"/>
                <a:ea typeface="Verdana"/>
                <a:cs typeface="Verdana"/>
                <a:sym typeface="Verdana"/>
                <a:hlinkClick r:id="rId7"/>
              </a:rPr>
              <a:t> Right Hilar Abnormality in a Young Man</a:t>
            </a:r>
            <a:endParaRPr b="1" u="sng">
              <a:latin typeface="Verdana"/>
              <a:ea typeface="Verdana"/>
              <a:cs typeface="Verdana"/>
              <a:sym typeface="Verdana"/>
            </a:endParaRPr>
          </a:p>
          <a:p>
            <a:pPr>
              <a:defRPr sz="1100">
                <a:solidFill>
                  <a:srgbClr val="FFFFFF"/>
                </a:solidFill>
                <a:latin typeface="Times New Roman"/>
                <a:ea typeface="Times New Roman"/>
                <a:cs typeface="Times New Roman"/>
                <a:sym typeface="Times New Roman"/>
              </a:defRPr>
            </a:pPr>
            <a:r>
              <a:t> https://www.researchgate.net/figure/Arterial-phase-o-f-the-pulmonary-angiography_fig5_14389267</a:t>
            </a:r>
          </a:p>
        </p:txBody>
      </p:sp>
      <p:sp>
        <p:nvSpPr>
          <p:cNvPr id="1336" name="Прямоугольник 7"/>
          <p:cNvSpPr txBox="1"/>
          <p:nvPr/>
        </p:nvSpPr>
        <p:spPr>
          <a:xfrm>
            <a:off x="369247" y="188639"/>
            <a:ext cx="8405505"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FFFFFF"/>
                </a:solidFill>
                <a:latin typeface="Times New Roman"/>
                <a:ea typeface="Times New Roman"/>
                <a:cs typeface="Times New Roman"/>
                <a:sym typeface="Times New Roman"/>
              </a:defRPr>
            </a:lvl1pPr>
          </a:lstStyle>
          <a:p>
            <a:r>
              <a:rPr lang="uk-UA" dirty="0"/>
              <a:t>Чоловік 34 роки з аномальним відходженням правої легеневої вени</a:t>
            </a:r>
            <a:endParaRPr dirty="0"/>
          </a:p>
        </p:txBody>
      </p:sp>
    </p:spTree>
  </p:cSld>
  <p:clrMapOvr>
    <a:masterClrMapping/>
  </p:clrMapOvr>
  <p:transition spd="med"/>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8" name="Заголовок 1"/>
          <p:cNvSpPr txBox="1">
            <a:spLocks noGrp="1"/>
          </p:cNvSpPr>
          <p:nvPr>
            <p:ph type="title"/>
          </p:nvPr>
        </p:nvSpPr>
        <p:spPr>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rPr lang="uk-UA" dirty="0"/>
              <a:t>Вроджені лімфангіоектазія легень</a:t>
            </a:r>
          </a:p>
        </p:txBody>
      </p:sp>
      <p:sp>
        <p:nvSpPr>
          <p:cNvPr id="1339" name="Прямоугольник 2"/>
          <p:cNvSpPr txBox="1"/>
          <p:nvPr/>
        </p:nvSpPr>
        <p:spPr>
          <a:xfrm>
            <a:off x="395536" y="1412776"/>
            <a:ext cx="8748464"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2000">
                <a:solidFill>
                  <a:srgbClr val="FFFFFF"/>
                </a:solidFill>
                <a:latin typeface="Times New Roman"/>
                <a:ea typeface="Times New Roman"/>
                <a:cs typeface="Times New Roman"/>
                <a:sym typeface="Times New Roman"/>
              </a:defRPr>
            </a:lvl1pPr>
          </a:lstStyle>
          <a:p>
            <a:pPr indent="355600" algn="just"/>
            <a:r>
              <a:rPr lang="uk-UA" sz="2400" dirty="0"/>
              <a:t>Рідкісна вада розвитку лімфатичної системи, що характеризується переважно </a:t>
            </a:r>
            <a:r>
              <a:rPr lang="uk-UA" sz="2400" dirty="0" err="1"/>
              <a:t>субплевральним</a:t>
            </a:r>
            <a:r>
              <a:rPr lang="uk-UA" sz="2400" dirty="0"/>
              <a:t> розширенням лімфатичних судин, можливо, пов'язаним з недорозвиненням або функціональною недостатністю шляхів, що забезпечують відтік лімфи до кореня легені. Може проявлятися наполегливо рецидивуючим </a:t>
            </a:r>
            <a:r>
              <a:rPr lang="uk-UA" sz="2400" dirty="0" err="1"/>
              <a:t>хілотораксом</a:t>
            </a:r>
            <a:r>
              <a:rPr lang="uk-UA" sz="2400" dirty="0"/>
              <a:t>. Іноді аномалія носить системний характер і супроводжується також </a:t>
            </a:r>
            <a:r>
              <a:rPr lang="uk-UA" sz="2400" dirty="0" err="1"/>
              <a:t>хілезним</a:t>
            </a:r>
            <a:r>
              <a:rPr lang="uk-UA" sz="2400" dirty="0"/>
              <a:t> асцитом, слоновістю нижніх кінцівок, вагінальної лімфореєю. Характеризується вираженим розширенням лімфатичних проток в легені, і у новонароджених зазвичай протікає на тлі задишки і ціанозу. На рентгенограмах грудної клітки визначають точкові і сітчасті вогнища ущільнення. Функція дихання порушується внаслідок поширеності процесу і, можливо, через зниження розтяжності легкого, що призводить до збільшення роботи дихання.</a:t>
            </a:r>
          </a:p>
        </p:txBody>
      </p:sp>
    </p:spTree>
  </p:cSld>
  <p:clrMapOvr>
    <a:masterClrMapping/>
  </p:clrMapOvr>
  <p:transition spd="med"/>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 name="Прямоугольник 1"/>
          <p:cNvSpPr txBox="1"/>
          <p:nvPr/>
        </p:nvSpPr>
        <p:spPr>
          <a:xfrm>
            <a:off x="369247" y="58846"/>
            <a:ext cx="8549521"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400">
                <a:solidFill>
                  <a:srgbClr val="FFFFFF"/>
                </a:solidFill>
                <a:latin typeface="Times New Roman"/>
                <a:ea typeface="Times New Roman"/>
                <a:cs typeface="Times New Roman"/>
                <a:sym typeface="Times New Roman"/>
              </a:defRPr>
            </a:pPr>
            <a:r>
              <a:rPr lang="uk-UA" dirty="0"/>
              <a:t>В періоді новонародженості вираженою симптоматикою супроводжуються наступними  формами хвороби: </a:t>
            </a:r>
          </a:p>
          <a:p>
            <a:pPr marL="457200" indent="-457200" algn="just">
              <a:buFont typeface="+mj-lt"/>
              <a:buAutoNum type="arabicPeriod"/>
              <a:defRPr sz="2400">
                <a:solidFill>
                  <a:srgbClr val="FFFFFF"/>
                </a:solidFill>
                <a:latin typeface="Times New Roman"/>
                <a:ea typeface="Times New Roman"/>
                <a:cs typeface="Times New Roman"/>
                <a:sym typeface="Times New Roman"/>
              </a:defRPr>
            </a:pPr>
            <a:r>
              <a:rPr lang="uk-UA" dirty="0"/>
              <a:t>патологічний процес обмежується одною легенею,</a:t>
            </a:r>
          </a:p>
          <a:p>
            <a:pPr marL="457200" indent="-457200" algn="just">
              <a:buFont typeface="+mj-lt"/>
              <a:buAutoNum type="arabicPeriod"/>
              <a:defRPr sz="2400">
                <a:solidFill>
                  <a:srgbClr val="FFFFFF"/>
                </a:solidFill>
                <a:latin typeface="Times New Roman"/>
                <a:ea typeface="Times New Roman"/>
                <a:cs typeface="Times New Roman"/>
                <a:sym typeface="Times New Roman"/>
              </a:defRPr>
            </a:pPr>
            <a:r>
              <a:rPr lang="uk-UA" dirty="0"/>
              <a:t>при якій легенева лімфангіектазія розвивається вдруге у відповідь на обструктивні зміни в венозної системі легких. Повідомляється про сімейні випадки захворювання першою формою лімфангіектазіі. </a:t>
            </a:r>
          </a:p>
          <a:p>
            <a:pPr marL="457200" indent="-457200" algn="just">
              <a:buFont typeface="+mj-lt"/>
              <a:buAutoNum type="arabicPeriod"/>
              <a:defRPr sz="2400">
                <a:solidFill>
                  <a:srgbClr val="FFFFFF"/>
                </a:solidFill>
                <a:latin typeface="Times New Roman"/>
                <a:ea typeface="Times New Roman"/>
                <a:cs typeface="Times New Roman"/>
                <a:sym typeface="Times New Roman"/>
              </a:defRPr>
            </a:pPr>
            <a:r>
              <a:rPr lang="uk-UA" dirty="0"/>
              <a:t>при якій легенева лімфангіектазія є частиною генералізованого захворювання, коли в процес втягуються і інші системи (наприклад, кишечник), протікає важко, діти доживають до шкільного віку або старше. Для діагностики потрібно біопсія легені.</a:t>
            </a:r>
          </a:p>
          <a:p>
            <a:pPr algn="just">
              <a:defRPr sz="2400">
                <a:solidFill>
                  <a:srgbClr val="FFFFFF"/>
                </a:solidFill>
                <a:latin typeface="Times New Roman"/>
                <a:ea typeface="Times New Roman"/>
                <a:cs typeface="Times New Roman"/>
                <a:sym typeface="Times New Roman"/>
              </a:defRPr>
            </a:pPr>
            <a:r>
              <a:rPr lang="uk-UA" dirty="0"/>
              <a:t>На рентгенограмах ОГК: </a:t>
            </a:r>
          </a:p>
          <a:p>
            <a:pPr algn="just">
              <a:defRPr sz="2400">
                <a:solidFill>
                  <a:srgbClr val="FFFFFF"/>
                </a:solidFill>
                <a:latin typeface="Times New Roman"/>
                <a:ea typeface="Times New Roman"/>
                <a:cs typeface="Times New Roman"/>
                <a:sym typeface="Times New Roman"/>
              </a:defRPr>
            </a:pPr>
            <a:r>
              <a:rPr lang="uk-UA" dirty="0"/>
              <a:t>точкові та сітчасті вогнища звапнення, частіше в поєднанні з </a:t>
            </a:r>
            <a:r>
              <a:rPr lang="uk-UA" dirty="0" err="1"/>
              <a:t>хілоротораксом</a:t>
            </a:r>
            <a:r>
              <a:rPr lang="uk-UA" dirty="0"/>
              <a:t>.</a:t>
            </a:r>
          </a:p>
          <a:p>
            <a:pPr algn="just">
              <a:defRPr sz="2400">
                <a:solidFill>
                  <a:srgbClr val="FFFFFF"/>
                </a:solidFill>
                <a:latin typeface="Times New Roman"/>
                <a:ea typeface="Times New Roman"/>
                <a:cs typeface="Times New Roman"/>
                <a:sym typeface="Times New Roman"/>
              </a:defRPr>
            </a:pPr>
            <a:r>
              <a:rPr lang="uk-UA" dirty="0"/>
              <a:t>Лікування специфічного не існує. Облітерація плевральної порожнини за рахунок парієтальної </a:t>
            </a:r>
            <a:r>
              <a:rPr lang="uk-UA" dirty="0" err="1"/>
              <a:t>плевроектоміі</a:t>
            </a:r>
            <a:r>
              <a:rPr lang="uk-UA" dirty="0"/>
              <a:t> з подальшим дренуванням плевральної порожнини.</a:t>
            </a:r>
          </a:p>
        </p:txBody>
      </p:sp>
    </p:spTree>
  </p:cSld>
  <p:clrMapOvr>
    <a:masterClrMapping/>
  </p:clrMapOvr>
  <p:transition spd="med"/>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3" name="Picture 2" descr="Picture 2"/>
          <p:cNvPicPr>
            <a:picLocks noChangeAspect="1"/>
          </p:cNvPicPr>
          <p:nvPr/>
        </p:nvPicPr>
        <p:blipFill>
          <a:blip r:embed="rId2" cstate="print"/>
          <a:stretch>
            <a:fillRect/>
          </a:stretch>
        </p:blipFill>
        <p:spPr>
          <a:xfrm>
            <a:off x="467543" y="620687"/>
            <a:ext cx="7714621" cy="3528393"/>
          </a:xfrm>
          <a:prstGeom prst="rect">
            <a:avLst/>
          </a:prstGeom>
          <a:ln w="12700">
            <a:miter lim="400000"/>
          </a:ln>
        </p:spPr>
      </p:pic>
      <p:pic>
        <p:nvPicPr>
          <p:cNvPr id="1344" name="Picture 3" descr="Picture 3"/>
          <p:cNvPicPr>
            <a:picLocks noChangeAspect="1"/>
          </p:cNvPicPr>
          <p:nvPr/>
        </p:nvPicPr>
        <p:blipFill>
          <a:blip r:embed="rId3" cstate="print"/>
          <a:stretch>
            <a:fillRect/>
          </a:stretch>
        </p:blipFill>
        <p:spPr>
          <a:xfrm>
            <a:off x="467543" y="4149080"/>
            <a:ext cx="3744418" cy="2707003"/>
          </a:xfrm>
          <a:prstGeom prst="rect">
            <a:avLst/>
          </a:prstGeom>
          <a:ln w="12700">
            <a:miter lim="400000"/>
          </a:ln>
        </p:spPr>
      </p:pic>
      <p:graphicFrame>
        <p:nvGraphicFramePr>
          <p:cNvPr id="1345" name="Таблица 3"/>
          <p:cNvGraphicFramePr/>
          <p:nvPr/>
        </p:nvGraphicFramePr>
        <p:xfrm>
          <a:off x="1524000" y="2633661"/>
          <a:ext cx="6096000" cy="1590675"/>
        </p:xfrm>
        <a:graphic>
          <a:graphicData uri="http://schemas.openxmlformats.org/drawingml/2006/table">
            <a:tbl>
              <a:tblPr>
                <a:tableStyleId>{4C3C2611-4C71-4FC5-86AE-919BDF0F9419}</a:tableStyleId>
              </a:tblPr>
              <a:tblGrid>
                <a:gridCol w="6096000">
                  <a:extLst>
                    <a:ext uri="{9D8B030D-6E8A-4147-A177-3AD203B41FA5}">
                      <a16:colId xmlns:a16="http://schemas.microsoft.com/office/drawing/2014/main" val="20000"/>
                    </a:ext>
                  </a:extLst>
                </a:gridCol>
              </a:tblGrid>
              <a:tr h="1590675">
                <a:tc>
                  <a:txBody>
                    <a:bodyPr/>
                    <a:lstStyle/>
                    <a:p>
                      <a:pPr algn="l">
                        <a:defRPr>
                          <a:latin typeface="Courier New"/>
                          <a:ea typeface="Courier New"/>
                          <a:cs typeface="Courier New"/>
                          <a:sym typeface="Courier New"/>
                        </a:defRPr>
                      </a:pPr>
                      <a:endParaRP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346" name="Rectangle 4"/>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1347" name="Прямоугольник 5"/>
          <p:cNvSpPr txBox="1"/>
          <p:nvPr/>
        </p:nvSpPr>
        <p:spPr>
          <a:xfrm>
            <a:off x="4329688" y="4725144"/>
            <a:ext cx="4480560" cy="1415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b="1" i="1">
                <a:solidFill>
                  <a:srgbClr val="FFFFFF"/>
                </a:solidFill>
                <a:latin typeface="Times New Roman"/>
                <a:ea typeface="Times New Roman"/>
                <a:cs typeface="Times New Roman"/>
                <a:sym typeface="Times New Roman"/>
              </a:defRPr>
            </a:pPr>
            <a:r>
              <a:t>а, б -</a:t>
            </a:r>
            <a:r>
              <a:rPr b="0" i="0"/>
              <a:t> рентгенограммы ОГК  в динамике; </a:t>
            </a:r>
          </a:p>
          <a:p>
            <a:pPr>
              <a:defRPr b="1" i="1">
                <a:solidFill>
                  <a:srgbClr val="FFFFFF"/>
                </a:solidFill>
                <a:latin typeface="Times New Roman"/>
                <a:ea typeface="Times New Roman"/>
                <a:cs typeface="Times New Roman"/>
                <a:sym typeface="Times New Roman"/>
              </a:defRPr>
            </a:pPr>
            <a:r>
              <a:t>в</a:t>
            </a:r>
            <a:r>
              <a:rPr b="0" i="0"/>
              <a:t> - КТ ОГК </a:t>
            </a:r>
          </a:p>
          <a:p>
            <a:pPr>
              <a:defRPr>
                <a:solidFill>
                  <a:srgbClr val="FFFFFF"/>
                </a:solidFill>
                <a:latin typeface="Times New Roman"/>
                <a:ea typeface="Times New Roman"/>
                <a:cs typeface="Times New Roman"/>
                <a:sym typeface="Times New Roman"/>
              </a:defRPr>
            </a:pPr>
            <a:endParaRPr/>
          </a:p>
          <a:p>
            <a:pPr>
              <a:defRPr>
                <a:solidFill>
                  <a:srgbClr val="FFFFFF"/>
                </a:solidFill>
                <a:latin typeface="Times New Roman"/>
                <a:ea typeface="Times New Roman"/>
                <a:cs typeface="Times New Roman"/>
                <a:sym typeface="Times New Roman"/>
              </a:defRPr>
            </a:pPr>
            <a:r>
              <a:t>(Referens: Bellini et al. Orphanet Journal of Rare Diseases, 2006).</a:t>
            </a:r>
          </a:p>
        </p:txBody>
      </p:sp>
      <p:sp>
        <p:nvSpPr>
          <p:cNvPr id="1348" name="Прямоугольник 6"/>
          <p:cNvSpPr txBox="1"/>
          <p:nvPr/>
        </p:nvSpPr>
        <p:spPr>
          <a:xfrm>
            <a:off x="45719" y="-1"/>
            <a:ext cx="9052561" cy="6648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FFFFFF"/>
                </a:solidFill>
                <a:latin typeface="Times New Roman"/>
                <a:ea typeface="Times New Roman"/>
                <a:cs typeface="Times New Roman"/>
                <a:sym typeface="Times New Roman"/>
              </a:defRPr>
            </a:lvl1pPr>
          </a:lstStyle>
          <a:p>
            <a:r>
              <a:t>Вроджені лімфангіоектазія легких в поєднанні з двухтороннім гідротораксом (хілоторакс):</a:t>
            </a:r>
          </a:p>
        </p:txBody>
      </p:sp>
    </p:spTree>
  </p:cSld>
  <p:clrMapOvr>
    <a:masterClrMapping/>
  </p:clrMapOvr>
  <p:transition spd="med"/>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0" name="Заголовок 1"/>
          <p:cNvSpPr txBox="1">
            <a:spLocks noGrp="1"/>
          </p:cNvSpPr>
          <p:nvPr>
            <p:ph type="title"/>
          </p:nvPr>
        </p:nvSpPr>
        <p:spPr>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t> Аномальний дренаж легеневих вен</a:t>
            </a:r>
          </a:p>
        </p:txBody>
      </p:sp>
      <p:sp>
        <p:nvSpPr>
          <p:cNvPr id="1351" name="Прямоугольник 2"/>
          <p:cNvSpPr txBox="1"/>
          <p:nvPr/>
        </p:nvSpPr>
        <p:spPr>
          <a:xfrm>
            <a:off x="539552" y="1412776"/>
            <a:ext cx="8333497"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73050" algn="just">
              <a:defRPr sz="2400">
                <a:solidFill>
                  <a:srgbClr val="FFFFFF"/>
                </a:solidFill>
                <a:latin typeface="Times New Roman"/>
                <a:ea typeface="Times New Roman"/>
                <a:cs typeface="Times New Roman"/>
                <a:sym typeface="Times New Roman"/>
              </a:defRPr>
            </a:pPr>
            <a:r>
              <a:rPr lang="uk-UA" dirty="0"/>
              <a:t>Вроджена вада серця, при якій відбувається впадіння всіх або окремих легеневих вен в праве передсердя, коронарний синус або порожнисті вени. Становить 1,5-3% всіх вроджених вад серця, Переважно у чоловіків.</a:t>
            </a:r>
          </a:p>
          <a:p>
            <a:pPr indent="273050" algn="just">
              <a:defRPr sz="2400">
                <a:solidFill>
                  <a:srgbClr val="FFFFFF"/>
                </a:solidFill>
                <a:latin typeface="Times New Roman"/>
                <a:ea typeface="Times New Roman"/>
                <a:cs typeface="Times New Roman"/>
                <a:sym typeface="Times New Roman"/>
              </a:defRPr>
            </a:pPr>
            <a:r>
              <a:rPr lang="uk-UA" dirty="0"/>
              <a:t>Найчастіше аномальний дренаж легеневих вен поєднується з дефектом міжпередсердної перегородки і відкритою артеріальною протокою. У 20% випадків - з артеріальним стовпом, дефектом міжшлуночкової перегородки, </a:t>
            </a:r>
            <a:r>
              <a:rPr lang="uk-UA" dirty="0" err="1"/>
              <a:t>тетрадою</a:t>
            </a:r>
            <a:r>
              <a:rPr lang="uk-UA" dirty="0"/>
              <a:t> Фалло, транспозицією магістральних судин, стенозом легеневої артерії, гіпоплазією лівих відділів серця, єдиним шлуночком серця, декстрокардією серця. Крім того у таких пацієнтів відзначаються дивертикули кишечника, пупкові кили, полікістоз нирок, гідронефроз, підковоподібна нирка, пороки розвитку кісткової і ендокринної систем.</a:t>
            </a:r>
          </a:p>
        </p:txBody>
      </p:sp>
    </p:spTree>
  </p:cSld>
  <p:clrMapOvr>
    <a:masterClrMapping/>
  </p:clrMapOvr>
  <p:transition spd="med"/>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 name="Прямоугольник 2"/>
          <p:cNvSpPr txBox="1"/>
          <p:nvPr/>
        </p:nvSpPr>
        <p:spPr>
          <a:xfrm>
            <a:off x="297239" y="260648"/>
            <a:ext cx="8477513"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a:solidFill>
                  <a:srgbClr val="FFFFFF"/>
                </a:solidFill>
                <a:latin typeface="Times New Roman"/>
                <a:ea typeface="Times New Roman"/>
                <a:cs typeface="Times New Roman"/>
                <a:sym typeface="Times New Roman"/>
              </a:defRPr>
            </a:pPr>
            <a:r>
              <a:rPr lang="uk-UA" dirty="0"/>
              <a:t>Причини аномального дренажу легеневих вен:</a:t>
            </a:r>
          </a:p>
          <a:p>
            <a:pPr indent="355600" algn="just">
              <a:defRPr sz="2400">
                <a:solidFill>
                  <a:srgbClr val="FFFFFF"/>
                </a:solidFill>
                <a:latin typeface="Times New Roman"/>
                <a:ea typeface="Times New Roman"/>
                <a:cs typeface="Times New Roman"/>
                <a:sym typeface="Times New Roman"/>
              </a:defRPr>
            </a:pPr>
            <a:r>
              <a:rPr lang="uk-UA" dirty="0"/>
              <a:t>Загальні причини, що формують аномальний дренаж легеневих вен, не відрізняються від таких при інших ВВС.</a:t>
            </a:r>
          </a:p>
          <a:p>
            <a:pPr indent="355600" algn="just">
              <a:defRPr sz="2400">
                <a:solidFill>
                  <a:srgbClr val="FFFFFF"/>
                </a:solidFill>
                <a:latin typeface="Times New Roman"/>
                <a:ea typeface="Times New Roman"/>
                <a:cs typeface="Times New Roman"/>
                <a:sym typeface="Times New Roman"/>
              </a:defRPr>
            </a:pPr>
            <a:r>
              <a:rPr lang="uk-UA" dirty="0"/>
              <a:t>Безпосереднє роз'єднання легеневих вен з лівим передсердям може бути пов'язано з двома факторами: </a:t>
            </a:r>
          </a:p>
          <a:p>
            <a:pPr marL="450850" indent="-4508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відсутністю їх сполуки легеневої вени,</a:t>
            </a:r>
          </a:p>
          <a:p>
            <a:pPr marL="450850" indent="-450850" algn="just">
              <a:buFont typeface="Arial" pitchFamily="34" charset="0"/>
              <a:buChar char="•"/>
              <a:defRPr sz="2400">
                <a:solidFill>
                  <a:srgbClr val="FFFFFF"/>
                </a:solidFill>
                <a:latin typeface="Times New Roman"/>
                <a:ea typeface="Times New Roman"/>
                <a:cs typeface="Times New Roman"/>
                <a:sym typeface="Times New Roman"/>
              </a:defRPr>
            </a:pPr>
            <a:r>
              <a:rPr lang="uk-UA" dirty="0"/>
              <a:t>рання атрезія загальної легеневої вени. </a:t>
            </a:r>
          </a:p>
          <a:p>
            <a:pPr indent="273050" algn="just">
              <a:defRPr sz="2400">
                <a:solidFill>
                  <a:srgbClr val="FFFFFF"/>
                </a:solidFill>
                <a:latin typeface="Times New Roman"/>
                <a:ea typeface="Times New Roman"/>
                <a:cs typeface="Times New Roman"/>
                <a:sym typeface="Times New Roman"/>
              </a:defRPr>
            </a:pPr>
            <a:r>
              <a:rPr lang="uk-UA" dirty="0"/>
              <a:t>У першому випадку під впливом несприятливих умов </a:t>
            </a:r>
            <a:r>
              <a:rPr lang="uk-UA" dirty="0" err="1"/>
              <a:t>лівопередсердний</a:t>
            </a:r>
            <a:r>
              <a:rPr lang="uk-UA" dirty="0"/>
              <a:t> виріст не зв'язується належним чином з венозними сплетеннями зачатка легені, що призводить до формування аномального венозного дренажу. </a:t>
            </a:r>
          </a:p>
          <a:p>
            <a:pPr indent="273050" algn="just">
              <a:defRPr sz="2400">
                <a:solidFill>
                  <a:srgbClr val="FFFFFF"/>
                </a:solidFill>
                <a:latin typeface="Times New Roman"/>
                <a:ea typeface="Times New Roman"/>
                <a:cs typeface="Times New Roman"/>
                <a:sym typeface="Times New Roman"/>
              </a:defRPr>
            </a:pPr>
            <a:r>
              <a:rPr lang="uk-UA" dirty="0"/>
              <a:t>При ранній атрезії має місце початкове з'єднання загальної легеневої вени і легеневого судинного ложа, проте в подальшому відбувається облітерація їх просвіту, тому венозний легеневий повернення починає здійснюватися через інші доступні бічні шляху.</a:t>
            </a:r>
          </a:p>
        </p:txBody>
      </p:sp>
    </p:spTree>
  </p:cSld>
  <p:clrMapOvr>
    <a:masterClrMapping/>
  </p:clrMapOvr>
  <p:transition spd="med"/>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 name="Прямоугольник 1"/>
          <p:cNvSpPr txBox="1"/>
          <p:nvPr/>
        </p:nvSpPr>
        <p:spPr>
          <a:xfrm>
            <a:off x="369247" y="-1"/>
            <a:ext cx="8189481" cy="45361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dirty="0" err="1"/>
              <a:t>Розрізняють</a:t>
            </a:r>
            <a:r>
              <a:rPr dirty="0"/>
              <a:t>: </a:t>
            </a:r>
          </a:p>
          <a:p>
            <a:pPr marL="240631" indent="-240631">
              <a:buSzPct val="100000"/>
              <a:buChar char="•"/>
              <a:defRPr sz="2400">
                <a:solidFill>
                  <a:srgbClr val="FFFFFF"/>
                </a:solidFill>
                <a:latin typeface="Times New Roman"/>
                <a:ea typeface="Times New Roman"/>
                <a:cs typeface="Times New Roman"/>
                <a:sym typeface="Times New Roman"/>
              </a:defRPr>
            </a:pPr>
            <a:r>
              <a:rPr dirty="0"/>
              <a:t> </a:t>
            </a:r>
            <a:r>
              <a:rPr dirty="0" err="1"/>
              <a:t>Тотальний</a:t>
            </a:r>
            <a:r>
              <a:rPr dirty="0"/>
              <a:t> (</a:t>
            </a:r>
            <a:r>
              <a:rPr dirty="0" err="1"/>
              <a:t>повний</a:t>
            </a:r>
            <a:r>
              <a:rPr dirty="0"/>
              <a:t>) </a:t>
            </a:r>
            <a:r>
              <a:rPr dirty="0" err="1"/>
              <a:t>аномальний</a:t>
            </a:r>
            <a:r>
              <a:rPr dirty="0"/>
              <a:t> </a:t>
            </a:r>
            <a:r>
              <a:rPr dirty="0" err="1"/>
              <a:t>дренаж</a:t>
            </a:r>
            <a:r>
              <a:rPr dirty="0"/>
              <a:t> </a:t>
            </a:r>
            <a:r>
              <a:rPr dirty="0" err="1"/>
              <a:t>легеневих</a:t>
            </a:r>
            <a:r>
              <a:rPr dirty="0"/>
              <a:t> </a:t>
            </a:r>
            <a:r>
              <a:rPr dirty="0" err="1"/>
              <a:t>вен</a:t>
            </a:r>
            <a:r>
              <a:rPr dirty="0"/>
              <a:t> (3%) - </a:t>
            </a:r>
            <a:r>
              <a:rPr dirty="0" err="1"/>
              <a:t>немає</a:t>
            </a:r>
            <a:r>
              <a:rPr dirty="0"/>
              <a:t> </a:t>
            </a:r>
            <a:r>
              <a:rPr dirty="0" err="1"/>
              <a:t>прямого</a:t>
            </a:r>
            <a:r>
              <a:rPr dirty="0"/>
              <a:t> </a:t>
            </a:r>
            <a:r>
              <a:rPr dirty="0" err="1"/>
              <a:t>сполучення</a:t>
            </a:r>
            <a:r>
              <a:rPr dirty="0"/>
              <a:t> </a:t>
            </a:r>
            <a:r>
              <a:rPr dirty="0" err="1"/>
              <a:t>між</a:t>
            </a:r>
            <a:r>
              <a:rPr dirty="0"/>
              <a:t> </a:t>
            </a:r>
            <a:r>
              <a:rPr dirty="0" err="1"/>
              <a:t>легеневими</a:t>
            </a:r>
            <a:r>
              <a:rPr dirty="0"/>
              <a:t> </a:t>
            </a:r>
            <a:r>
              <a:rPr dirty="0" err="1"/>
              <a:t>венами</a:t>
            </a:r>
            <a:r>
              <a:rPr dirty="0"/>
              <a:t> (</a:t>
            </a:r>
            <a:r>
              <a:rPr dirty="0" err="1"/>
              <a:t>малим</a:t>
            </a:r>
            <a:r>
              <a:rPr dirty="0"/>
              <a:t> </a:t>
            </a:r>
            <a:r>
              <a:rPr dirty="0" err="1"/>
              <a:t>колом</a:t>
            </a:r>
            <a:r>
              <a:rPr dirty="0"/>
              <a:t> </a:t>
            </a:r>
            <a:r>
              <a:rPr dirty="0" err="1"/>
              <a:t>кровообігу</a:t>
            </a:r>
            <a:r>
              <a:rPr dirty="0"/>
              <a:t>) і </a:t>
            </a:r>
            <a:r>
              <a:rPr dirty="0" err="1"/>
              <a:t>лівим</a:t>
            </a:r>
            <a:r>
              <a:rPr dirty="0"/>
              <a:t> </a:t>
            </a:r>
            <a:r>
              <a:rPr dirty="0" err="1"/>
              <a:t>передсердям</a:t>
            </a:r>
            <a:r>
              <a:rPr dirty="0"/>
              <a:t> (</a:t>
            </a:r>
            <a:r>
              <a:rPr dirty="0" err="1"/>
              <a:t>великим</a:t>
            </a:r>
            <a:r>
              <a:rPr dirty="0"/>
              <a:t> </a:t>
            </a:r>
            <a:r>
              <a:rPr dirty="0" err="1"/>
              <a:t>колом</a:t>
            </a:r>
            <a:r>
              <a:rPr dirty="0"/>
              <a:t> </a:t>
            </a:r>
            <a:r>
              <a:rPr dirty="0" err="1"/>
              <a:t>кровообігу</a:t>
            </a:r>
            <a:r>
              <a:rPr dirty="0"/>
              <a:t>). </a:t>
            </a:r>
            <a:r>
              <a:rPr dirty="0" err="1"/>
              <a:t>Такий</a:t>
            </a:r>
            <a:r>
              <a:rPr dirty="0"/>
              <a:t> </a:t>
            </a:r>
            <a:r>
              <a:rPr dirty="0" err="1"/>
              <a:t>порок</a:t>
            </a:r>
            <a:r>
              <a:rPr dirty="0"/>
              <a:t> </a:t>
            </a:r>
            <a:r>
              <a:rPr dirty="0" err="1"/>
              <a:t>несумісний</a:t>
            </a:r>
            <a:r>
              <a:rPr dirty="0"/>
              <a:t> з </a:t>
            </a:r>
            <a:r>
              <a:rPr dirty="0" err="1"/>
              <a:t>життям</a:t>
            </a:r>
            <a:r>
              <a:rPr dirty="0"/>
              <a:t>. </a:t>
            </a:r>
            <a:r>
              <a:rPr dirty="0" err="1"/>
              <a:t>Якщо</a:t>
            </a:r>
            <a:r>
              <a:rPr dirty="0"/>
              <a:t> у </a:t>
            </a:r>
            <a:r>
              <a:rPr dirty="0" err="1"/>
              <a:t>дитини</a:t>
            </a:r>
            <a:r>
              <a:rPr dirty="0"/>
              <a:t> є </a:t>
            </a:r>
            <a:r>
              <a:rPr dirty="0" err="1"/>
              <a:t>ще</a:t>
            </a:r>
            <a:r>
              <a:rPr dirty="0"/>
              <a:t> </a:t>
            </a:r>
            <a:r>
              <a:rPr dirty="0" err="1"/>
              <a:t>дефект</a:t>
            </a:r>
            <a:r>
              <a:rPr dirty="0"/>
              <a:t> міжпередсердної </a:t>
            </a:r>
            <a:r>
              <a:rPr dirty="0" err="1"/>
              <a:t>перегородки</a:t>
            </a:r>
            <a:r>
              <a:rPr dirty="0"/>
              <a:t> </a:t>
            </a:r>
            <a:r>
              <a:rPr dirty="0" err="1"/>
              <a:t>або</a:t>
            </a:r>
            <a:r>
              <a:rPr dirty="0"/>
              <a:t> міжшлуночкової </a:t>
            </a:r>
            <a:r>
              <a:rPr dirty="0" err="1"/>
              <a:t>перегородки</a:t>
            </a:r>
            <a:r>
              <a:rPr dirty="0"/>
              <a:t>, </a:t>
            </a:r>
            <a:r>
              <a:rPr dirty="0" err="1"/>
              <a:t>незакрите</a:t>
            </a:r>
            <a:r>
              <a:rPr dirty="0"/>
              <a:t> </a:t>
            </a:r>
            <a:r>
              <a:rPr dirty="0" err="1"/>
              <a:t>овальне</a:t>
            </a:r>
            <a:r>
              <a:rPr dirty="0"/>
              <a:t> </a:t>
            </a:r>
            <a:r>
              <a:rPr dirty="0" err="1"/>
              <a:t>вікно</a:t>
            </a:r>
            <a:r>
              <a:rPr dirty="0"/>
              <a:t>, </a:t>
            </a:r>
            <a:r>
              <a:rPr dirty="0" err="1"/>
              <a:t>то</a:t>
            </a:r>
            <a:r>
              <a:rPr dirty="0"/>
              <a:t> </a:t>
            </a:r>
            <a:r>
              <a:rPr dirty="0" err="1"/>
              <a:t>кров</a:t>
            </a:r>
            <a:r>
              <a:rPr dirty="0"/>
              <a:t> </a:t>
            </a:r>
            <a:r>
              <a:rPr dirty="0" err="1"/>
              <a:t>все</a:t>
            </a:r>
            <a:r>
              <a:rPr dirty="0"/>
              <a:t> </a:t>
            </a:r>
            <a:r>
              <a:rPr dirty="0" err="1"/>
              <a:t>таки</a:t>
            </a:r>
            <a:r>
              <a:rPr dirty="0"/>
              <a:t> </a:t>
            </a:r>
            <a:r>
              <a:rPr dirty="0" err="1"/>
              <a:t>може</a:t>
            </a:r>
            <a:r>
              <a:rPr dirty="0"/>
              <a:t> </a:t>
            </a:r>
            <a:r>
              <a:rPr dirty="0" err="1"/>
              <a:t>потрапити</a:t>
            </a:r>
            <a:r>
              <a:rPr dirty="0"/>
              <a:t> в </a:t>
            </a:r>
            <a:r>
              <a:rPr dirty="0" err="1"/>
              <a:t>ліві</a:t>
            </a:r>
            <a:r>
              <a:rPr dirty="0"/>
              <a:t> </a:t>
            </a:r>
            <a:r>
              <a:rPr dirty="0" err="1"/>
              <a:t>відділи</a:t>
            </a:r>
            <a:r>
              <a:rPr dirty="0"/>
              <a:t> </a:t>
            </a:r>
            <a:r>
              <a:rPr dirty="0" err="1"/>
              <a:t>серця</a:t>
            </a:r>
            <a:r>
              <a:rPr dirty="0"/>
              <a:t>.</a:t>
            </a:r>
          </a:p>
          <a:p>
            <a:pPr marL="240631" indent="-240631">
              <a:buSzPct val="100000"/>
              <a:buChar char="•"/>
              <a:defRPr sz="2400">
                <a:solidFill>
                  <a:srgbClr val="FFFFFF"/>
                </a:solidFill>
                <a:latin typeface="Times New Roman"/>
                <a:ea typeface="Times New Roman"/>
                <a:cs typeface="Times New Roman"/>
                <a:sym typeface="Times New Roman"/>
              </a:defRPr>
            </a:pPr>
            <a:r>
              <a:rPr dirty="0"/>
              <a:t> </a:t>
            </a:r>
            <a:r>
              <a:rPr dirty="0" err="1"/>
              <a:t>частковий</a:t>
            </a:r>
            <a:r>
              <a:rPr dirty="0"/>
              <a:t> </a:t>
            </a:r>
            <a:r>
              <a:rPr dirty="0" err="1"/>
              <a:t>аномальний</a:t>
            </a:r>
            <a:r>
              <a:rPr dirty="0"/>
              <a:t> </a:t>
            </a:r>
            <a:r>
              <a:rPr dirty="0" err="1"/>
              <a:t>дренаж</a:t>
            </a:r>
            <a:r>
              <a:rPr dirty="0"/>
              <a:t> </a:t>
            </a:r>
            <a:r>
              <a:rPr dirty="0" err="1"/>
              <a:t>легеневих</a:t>
            </a:r>
            <a:r>
              <a:rPr dirty="0"/>
              <a:t> </a:t>
            </a:r>
            <a:r>
              <a:rPr dirty="0" err="1"/>
              <a:t>вен</a:t>
            </a:r>
            <a:r>
              <a:rPr dirty="0"/>
              <a:t> - </a:t>
            </a:r>
            <a:r>
              <a:rPr dirty="0" err="1"/>
              <a:t>якщо</a:t>
            </a:r>
            <a:r>
              <a:rPr dirty="0"/>
              <a:t> в </a:t>
            </a:r>
            <a:r>
              <a:rPr dirty="0" err="1"/>
              <a:t>праве</a:t>
            </a:r>
            <a:r>
              <a:rPr dirty="0"/>
              <a:t> </a:t>
            </a:r>
            <a:r>
              <a:rPr dirty="0" err="1"/>
              <a:t>передсердя</a:t>
            </a:r>
            <a:r>
              <a:rPr dirty="0"/>
              <a:t> </a:t>
            </a:r>
            <a:r>
              <a:rPr dirty="0" err="1"/>
              <a:t>або</a:t>
            </a:r>
            <a:r>
              <a:rPr dirty="0"/>
              <a:t> </a:t>
            </a:r>
            <a:r>
              <a:rPr dirty="0" err="1"/>
              <a:t>велике</a:t>
            </a:r>
            <a:r>
              <a:rPr dirty="0"/>
              <a:t> </a:t>
            </a:r>
            <a:r>
              <a:rPr dirty="0" err="1"/>
              <a:t>коло</a:t>
            </a:r>
            <a:r>
              <a:rPr dirty="0"/>
              <a:t> </a:t>
            </a:r>
            <a:r>
              <a:rPr dirty="0" err="1"/>
              <a:t>дренується</a:t>
            </a:r>
            <a:r>
              <a:rPr dirty="0"/>
              <a:t> </a:t>
            </a:r>
            <a:r>
              <a:rPr dirty="0" err="1"/>
              <a:t>одна</a:t>
            </a:r>
            <a:r>
              <a:rPr dirty="0"/>
              <a:t> </a:t>
            </a:r>
            <a:r>
              <a:rPr dirty="0" err="1"/>
              <a:t>або</a:t>
            </a:r>
            <a:r>
              <a:rPr dirty="0"/>
              <a:t> </a:t>
            </a:r>
            <a:r>
              <a:rPr dirty="0" err="1"/>
              <a:t>кілька</a:t>
            </a:r>
            <a:r>
              <a:rPr dirty="0"/>
              <a:t> </a:t>
            </a:r>
            <a:r>
              <a:rPr dirty="0" err="1"/>
              <a:t>легеневих</a:t>
            </a:r>
            <a:r>
              <a:rPr dirty="0"/>
              <a:t> </a:t>
            </a:r>
            <a:r>
              <a:rPr dirty="0" err="1"/>
              <a:t>вен</a:t>
            </a:r>
            <a:r>
              <a:rPr dirty="0"/>
              <a:t>.</a:t>
            </a:r>
          </a:p>
          <a:p>
            <a:pPr marL="240631" indent="-240631">
              <a:buSzPct val="100000"/>
              <a:buChar char="•"/>
              <a:defRPr sz="2400">
                <a:solidFill>
                  <a:srgbClr val="FFFFFF"/>
                </a:solidFill>
                <a:latin typeface="Times New Roman"/>
                <a:ea typeface="Times New Roman"/>
                <a:cs typeface="Times New Roman"/>
                <a:sym typeface="Times New Roman"/>
              </a:defRPr>
            </a:pPr>
            <a:r>
              <a:rPr dirty="0" err="1"/>
              <a:t>Найчастіше</a:t>
            </a:r>
            <a:r>
              <a:rPr dirty="0"/>
              <a:t> (у 97% </a:t>
            </a:r>
            <a:r>
              <a:rPr dirty="0" err="1"/>
              <a:t>випадків</a:t>
            </a:r>
            <a:r>
              <a:rPr dirty="0"/>
              <a:t>) </a:t>
            </a:r>
            <a:r>
              <a:rPr dirty="0" err="1"/>
              <a:t>аномально</a:t>
            </a:r>
            <a:r>
              <a:rPr dirty="0"/>
              <a:t> </a:t>
            </a:r>
            <a:r>
              <a:rPr dirty="0" err="1"/>
              <a:t>дренируются</a:t>
            </a:r>
            <a:r>
              <a:rPr dirty="0"/>
              <a:t> </a:t>
            </a:r>
            <a:r>
              <a:rPr dirty="0" err="1"/>
              <a:t>вени</a:t>
            </a:r>
            <a:r>
              <a:rPr dirty="0"/>
              <a:t>, </a:t>
            </a:r>
            <a:r>
              <a:rPr dirty="0" err="1"/>
              <a:t>що</a:t>
            </a:r>
            <a:r>
              <a:rPr dirty="0"/>
              <a:t> </a:t>
            </a:r>
            <a:r>
              <a:rPr dirty="0" err="1"/>
              <a:t>відходять</a:t>
            </a:r>
            <a:r>
              <a:rPr dirty="0"/>
              <a:t> </a:t>
            </a:r>
            <a:r>
              <a:rPr dirty="0" err="1"/>
              <a:t>від</a:t>
            </a:r>
            <a:r>
              <a:rPr dirty="0"/>
              <a:t> </a:t>
            </a:r>
            <a:r>
              <a:rPr dirty="0" err="1"/>
              <a:t>правої</a:t>
            </a:r>
            <a:r>
              <a:rPr dirty="0"/>
              <a:t> </a:t>
            </a:r>
            <a:r>
              <a:rPr dirty="0" err="1"/>
              <a:t>легені</a:t>
            </a:r>
            <a:r>
              <a:rPr dirty="0"/>
              <a:t>.</a:t>
            </a:r>
          </a:p>
        </p:txBody>
      </p:sp>
    </p:spTree>
  </p:cSld>
  <p:clrMapOvr>
    <a:masterClrMapping/>
  </p:clrMapOvr>
  <p:transition spd="med"/>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 name="Прямоугольник 2"/>
          <p:cNvSpPr txBox="1"/>
          <p:nvPr/>
        </p:nvSpPr>
        <p:spPr>
          <a:xfrm>
            <a:off x="225232" y="260649"/>
            <a:ext cx="8873048"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a:solidFill>
                  <a:srgbClr val="FFFFFF"/>
                </a:solidFill>
                <a:latin typeface="Times New Roman"/>
                <a:ea typeface="Times New Roman"/>
                <a:cs typeface="Times New Roman"/>
                <a:sym typeface="Times New Roman"/>
              </a:defRPr>
            </a:pPr>
            <a:r>
              <a:rPr lang="uk-UA" dirty="0"/>
              <a:t>Тотальний (повний) аномальний дренаж легеневих вен характеризується тим, що:</a:t>
            </a:r>
          </a:p>
          <a:p>
            <a:pPr algn="ctr">
              <a:defRPr sz="2400">
                <a:solidFill>
                  <a:srgbClr val="FFFFFF"/>
                </a:solidFill>
                <a:latin typeface="Times New Roman"/>
                <a:ea typeface="Times New Roman"/>
                <a:cs typeface="Times New Roman"/>
                <a:sym typeface="Times New Roman"/>
              </a:defRPr>
            </a:pPr>
            <a:r>
              <a:rPr lang="uk-UA" dirty="0"/>
              <a:t>  вся </a:t>
            </a:r>
            <a:r>
              <a:rPr lang="uk-UA" dirty="0" err="1"/>
              <a:t>оксигенована</a:t>
            </a:r>
            <a:r>
              <a:rPr lang="uk-UA" dirty="0"/>
              <a:t> кров</a:t>
            </a:r>
          </a:p>
          <a:p>
            <a:pPr algn="ctr">
              <a:defRPr sz="2400">
                <a:solidFill>
                  <a:srgbClr val="FFFFFF"/>
                </a:solidFill>
                <a:latin typeface="Times New Roman"/>
                <a:ea typeface="Times New Roman"/>
                <a:cs typeface="Times New Roman"/>
                <a:sym typeface="Times New Roman"/>
              </a:defRPr>
            </a:pPr>
            <a:r>
              <a:rPr lang="uk-UA" dirty="0"/>
              <a:t>            </a:t>
            </a:r>
          </a:p>
          <a:p>
            <a:pPr algn="ctr">
              <a:defRPr sz="2400">
                <a:solidFill>
                  <a:srgbClr val="FFFFFF"/>
                </a:solidFill>
                <a:latin typeface="Times New Roman"/>
                <a:ea typeface="Times New Roman"/>
                <a:cs typeface="Times New Roman"/>
                <a:sym typeface="Times New Roman"/>
              </a:defRPr>
            </a:pPr>
            <a:r>
              <a:rPr lang="uk-UA" dirty="0"/>
              <a:t>  в праве передсердя,</a:t>
            </a:r>
          </a:p>
          <a:p>
            <a:pPr algn="ctr">
              <a:defRPr sz="2400">
                <a:solidFill>
                  <a:srgbClr val="FFFFFF"/>
                </a:solidFill>
                <a:latin typeface="Times New Roman"/>
                <a:ea typeface="Times New Roman"/>
                <a:cs typeface="Times New Roman"/>
                <a:sym typeface="Times New Roman"/>
              </a:defRPr>
            </a:pPr>
            <a:r>
              <a:rPr lang="uk-UA" dirty="0"/>
              <a:t>там змішується з артеріальною кров'ю.</a:t>
            </a:r>
          </a:p>
          <a:p>
            <a:pPr algn="ctr">
              <a:defRPr sz="2400">
                <a:solidFill>
                  <a:srgbClr val="FFFFFF"/>
                </a:solidFill>
                <a:latin typeface="Times New Roman"/>
                <a:ea typeface="Times New Roman"/>
                <a:cs typeface="Times New Roman"/>
                <a:sym typeface="Times New Roman"/>
              </a:defRPr>
            </a:pPr>
            <a:endParaRPr lang="uk-UA" dirty="0"/>
          </a:p>
          <a:p>
            <a:pPr algn="ctr">
              <a:defRPr sz="2400">
                <a:solidFill>
                  <a:srgbClr val="FFFFFF"/>
                </a:solidFill>
                <a:latin typeface="Times New Roman"/>
                <a:ea typeface="Times New Roman"/>
                <a:cs typeface="Times New Roman"/>
                <a:sym typeface="Times New Roman"/>
              </a:defRPr>
            </a:pPr>
            <a:endParaRPr lang="uk-UA" dirty="0"/>
          </a:p>
          <a:p>
            <a:pPr algn="ctr">
              <a:defRPr sz="2400">
                <a:solidFill>
                  <a:srgbClr val="FFFFFF"/>
                </a:solidFill>
                <a:latin typeface="Times New Roman"/>
                <a:ea typeface="Times New Roman"/>
                <a:cs typeface="Times New Roman"/>
                <a:sym typeface="Times New Roman"/>
              </a:defRPr>
            </a:pPr>
            <a:r>
              <a:rPr lang="uk-UA" dirty="0"/>
              <a:t>1 частина йде до правого шлуночка     Інша через </a:t>
            </a:r>
            <a:r>
              <a:rPr lang="uk-UA" dirty="0" err="1"/>
              <a:t>міжпередсердну</a:t>
            </a:r>
            <a:endParaRPr lang="uk-UA" dirty="0"/>
          </a:p>
          <a:p>
            <a:pPr algn="ctr">
              <a:defRPr sz="2400">
                <a:solidFill>
                  <a:srgbClr val="FFFFFF"/>
                </a:solidFill>
                <a:latin typeface="Times New Roman"/>
                <a:ea typeface="Times New Roman"/>
                <a:cs typeface="Times New Roman"/>
                <a:sym typeface="Times New Roman"/>
              </a:defRPr>
            </a:pPr>
            <a:r>
              <a:rPr lang="uk-UA" dirty="0"/>
              <a:t>                                         комунікацію</a:t>
            </a:r>
          </a:p>
          <a:p>
            <a:pPr algn="ctr">
              <a:defRPr sz="2400">
                <a:solidFill>
                  <a:srgbClr val="FFFFFF"/>
                </a:solidFill>
                <a:latin typeface="Times New Roman"/>
                <a:ea typeface="Times New Roman"/>
                <a:cs typeface="Times New Roman"/>
                <a:sym typeface="Times New Roman"/>
              </a:defRPr>
            </a:pPr>
            <a:endParaRPr lang="uk-UA" dirty="0"/>
          </a:p>
          <a:p>
            <a:pPr algn="ctr">
              <a:defRPr sz="2400">
                <a:solidFill>
                  <a:srgbClr val="FFFFFF"/>
                </a:solidFill>
                <a:latin typeface="Times New Roman"/>
                <a:ea typeface="Times New Roman"/>
                <a:cs typeface="Times New Roman"/>
                <a:sym typeface="Times New Roman"/>
              </a:defRPr>
            </a:pPr>
            <a:r>
              <a:rPr lang="uk-UA" dirty="0"/>
              <a:t>                                             ліве передсердя</a:t>
            </a:r>
          </a:p>
          <a:p>
            <a:pPr algn="ctr">
              <a:defRPr sz="2400">
                <a:solidFill>
                  <a:srgbClr val="FFFFFF"/>
                </a:solidFill>
                <a:latin typeface="Times New Roman"/>
                <a:ea typeface="Times New Roman"/>
                <a:cs typeface="Times New Roman"/>
                <a:sym typeface="Times New Roman"/>
              </a:defRPr>
            </a:pPr>
            <a:endParaRPr lang="uk-UA" dirty="0"/>
          </a:p>
          <a:p>
            <a:pPr algn="ctr">
              <a:defRPr sz="2400">
                <a:solidFill>
                  <a:srgbClr val="FFFFFF"/>
                </a:solidFill>
                <a:latin typeface="Times New Roman"/>
                <a:ea typeface="Times New Roman"/>
                <a:cs typeface="Times New Roman"/>
                <a:sym typeface="Times New Roman"/>
              </a:defRPr>
            </a:pPr>
            <a:endParaRPr lang="uk-UA" dirty="0"/>
          </a:p>
          <a:p>
            <a:pPr algn="ctr">
              <a:defRPr sz="2400">
                <a:solidFill>
                  <a:srgbClr val="FFFFFF"/>
                </a:solidFill>
                <a:latin typeface="Times New Roman"/>
                <a:ea typeface="Times New Roman"/>
                <a:cs typeface="Times New Roman"/>
                <a:sym typeface="Times New Roman"/>
              </a:defRPr>
            </a:pPr>
            <a:r>
              <a:rPr lang="uk-UA" dirty="0"/>
              <a:t>                                                         велике коло кровообігу</a:t>
            </a:r>
          </a:p>
          <a:p>
            <a:pPr algn="ctr">
              <a:defRPr sz="2400">
                <a:solidFill>
                  <a:srgbClr val="FFFFFF"/>
                </a:solidFill>
                <a:latin typeface="Times New Roman"/>
                <a:ea typeface="Times New Roman"/>
                <a:cs typeface="Times New Roman"/>
                <a:sym typeface="Times New Roman"/>
              </a:defRPr>
            </a:pPr>
            <a:endParaRPr lang="uk-UA" dirty="0"/>
          </a:p>
          <a:p>
            <a:pPr algn="ctr">
              <a:defRPr sz="2400">
                <a:solidFill>
                  <a:srgbClr val="FFFFFF"/>
                </a:solidFill>
                <a:latin typeface="Times New Roman"/>
                <a:ea typeface="Times New Roman"/>
                <a:cs typeface="Times New Roman"/>
                <a:sym typeface="Times New Roman"/>
              </a:defRPr>
            </a:pPr>
            <a:r>
              <a:rPr lang="uk-UA" dirty="0"/>
              <a:t>Виникає гіпертрофія правих відділів серця, легенева гіпертензія і </a:t>
            </a:r>
            <a:r>
              <a:rPr lang="uk-UA" dirty="0" err="1"/>
              <a:t>гіпоксемія</a:t>
            </a:r>
            <a:endParaRPr lang="uk-UA" dirty="0"/>
          </a:p>
        </p:txBody>
      </p:sp>
      <p:sp>
        <p:nvSpPr>
          <p:cNvPr id="1358" name="Стрелка вниз 4"/>
          <p:cNvSpPr/>
          <p:nvPr/>
        </p:nvSpPr>
        <p:spPr>
          <a:xfrm>
            <a:off x="4427983" y="1412775"/>
            <a:ext cx="144017" cy="360041"/>
          </a:xfrm>
          <a:custGeom>
            <a:avLst/>
            <a:gdLst/>
            <a:ahLst/>
            <a:cxnLst>
              <a:cxn ang="0">
                <a:pos x="wd2" y="hd2"/>
              </a:cxn>
              <a:cxn ang="5400000">
                <a:pos x="wd2" y="hd2"/>
              </a:cxn>
              <a:cxn ang="10800000">
                <a:pos x="wd2" y="hd2"/>
              </a:cxn>
              <a:cxn ang="16200000">
                <a:pos x="wd2" y="hd2"/>
              </a:cxn>
            </a:cxnLst>
            <a:rect l="0" t="0" r="r" b="b"/>
            <a:pathLst>
              <a:path w="21600" h="21600" extrusionOk="0">
                <a:moveTo>
                  <a:pt x="0" y="17280"/>
                </a:moveTo>
                <a:lnTo>
                  <a:pt x="5400" y="17280"/>
                </a:lnTo>
                <a:lnTo>
                  <a:pt x="5400" y="0"/>
                </a:lnTo>
                <a:lnTo>
                  <a:pt x="16200" y="0"/>
                </a:lnTo>
                <a:lnTo>
                  <a:pt x="16200" y="17280"/>
                </a:lnTo>
                <a:lnTo>
                  <a:pt x="21600" y="17280"/>
                </a:lnTo>
                <a:lnTo>
                  <a:pt x="10800" y="21600"/>
                </a:lnTo>
                <a:close/>
              </a:path>
            </a:pathLst>
          </a:custGeom>
          <a:solidFill>
            <a:schemeClr val="accent1"/>
          </a:solidFill>
          <a:ln w="25400">
            <a:solidFill>
              <a:srgbClr val="96874A"/>
            </a:solidFill>
          </a:ln>
        </p:spPr>
        <p:txBody>
          <a:bodyPr lIns="45719" rIns="45719" anchor="ctr"/>
          <a:lstStyle/>
          <a:p>
            <a:pPr algn="ctr">
              <a:defRPr>
                <a:solidFill>
                  <a:srgbClr val="FFFFFF"/>
                </a:solidFill>
              </a:defRPr>
            </a:pPr>
            <a:endParaRPr/>
          </a:p>
        </p:txBody>
      </p:sp>
      <p:sp>
        <p:nvSpPr>
          <p:cNvPr id="1359" name="Стрелка вниз 5"/>
          <p:cNvSpPr/>
          <p:nvPr/>
        </p:nvSpPr>
        <p:spPr>
          <a:xfrm>
            <a:off x="2555776" y="2636912"/>
            <a:ext cx="216025" cy="432049"/>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w="25400">
            <a:solidFill>
              <a:srgbClr val="96874A"/>
            </a:solidFill>
          </a:ln>
        </p:spPr>
        <p:txBody>
          <a:bodyPr lIns="45719" rIns="45719" anchor="ctr"/>
          <a:lstStyle/>
          <a:p>
            <a:pPr algn="ctr">
              <a:defRPr>
                <a:solidFill>
                  <a:srgbClr val="FFFFFF"/>
                </a:solidFill>
              </a:defRPr>
            </a:pPr>
            <a:endParaRPr/>
          </a:p>
        </p:txBody>
      </p:sp>
      <p:sp>
        <p:nvSpPr>
          <p:cNvPr id="1360" name="Стрелка вниз 6"/>
          <p:cNvSpPr/>
          <p:nvPr/>
        </p:nvSpPr>
        <p:spPr>
          <a:xfrm>
            <a:off x="6300192" y="2708920"/>
            <a:ext cx="216025" cy="432049"/>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w="25400">
            <a:solidFill>
              <a:srgbClr val="96874A"/>
            </a:solidFill>
          </a:ln>
        </p:spPr>
        <p:txBody>
          <a:bodyPr lIns="45719" rIns="45719" anchor="ctr"/>
          <a:lstStyle/>
          <a:p>
            <a:pPr algn="ctr">
              <a:defRPr>
                <a:solidFill>
                  <a:srgbClr val="FFFFFF"/>
                </a:solidFill>
              </a:defRPr>
            </a:pPr>
            <a:endParaRPr/>
          </a:p>
        </p:txBody>
      </p:sp>
      <p:sp>
        <p:nvSpPr>
          <p:cNvPr id="1361" name="Стрелка вниз 7"/>
          <p:cNvSpPr/>
          <p:nvPr/>
        </p:nvSpPr>
        <p:spPr>
          <a:xfrm>
            <a:off x="6372200" y="3933056"/>
            <a:ext cx="216025" cy="432049"/>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w="25400">
            <a:solidFill>
              <a:srgbClr val="96874A"/>
            </a:solidFill>
          </a:ln>
        </p:spPr>
        <p:txBody>
          <a:bodyPr lIns="45719" rIns="45719" anchor="ctr"/>
          <a:lstStyle/>
          <a:p>
            <a:pPr algn="ctr">
              <a:defRPr>
                <a:solidFill>
                  <a:srgbClr val="FFFFFF"/>
                </a:solidFill>
              </a:defRPr>
            </a:pPr>
            <a:endParaRPr/>
          </a:p>
        </p:txBody>
      </p:sp>
      <p:sp>
        <p:nvSpPr>
          <p:cNvPr id="1362" name="Стрелка вниз 9"/>
          <p:cNvSpPr/>
          <p:nvPr/>
        </p:nvSpPr>
        <p:spPr>
          <a:xfrm>
            <a:off x="6372200" y="4797152"/>
            <a:ext cx="216025" cy="432049"/>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w="25400">
            <a:solidFill>
              <a:srgbClr val="96874A"/>
            </a:solidFill>
          </a:ln>
        </p:spPr>
        <p:txBody>
          <a:bodyPr lIns="45719" rIns="45719" anchor="ctr"/>
          <a:lstStyle/>
          <a:p>
            <a:pPr algn="ctr">
              <a:defRPr>
                <a:solidFill>
                  <a:srgbClr val="FFFFFF"/>
                </a:solidFill>
              </a:defRPr>
            </a:pPr>
            <a:endParaRPr/>
          </a:p>
        </p:txBody>
      </p:sp>
    </p:spTree>
  </p:cSld>
  <p:clrMapOvr>
    <a:masterClrMapping/>
  </p:clrMapOvr>
  <p:transition spd="med"/>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Аномальний дренаж легеневих вен у новонародженої дитини дорослого"/>
          <p:cNvPicPr>
            <a:picLocks noChangeAspect="1" noChangeArrowheads="1"/>
          </p:cNvPicPr>
          <p:nvPr/>
        </p:nvPicPr>
        <p:blipFill>
          <a:blip r:embed="rId2" cstate="print"/>
          <a:srcRect/>
          <a:stretch>
            <a:fillRect/>
          </a:stretch>
        </p:blipFill>
        <p:spPr bwMode="auto">
          <a:xfrm>
            <a:off x="0" y="260648"/>
            <a:ext cx="9144000" cy="2933701"/>
          </a:xfrm>
          <a:prstGeom prst="rect">
            <a:avLst/>
          </a:prstGeom>
          <a:noFill/>
        </p:spPr>
      </p:pic>
      <p:sp>
        <p:nvSpPr>
          <p:cNvPr id="3" name="Прямоугольник 2"/>
          <p:cNvSpPr/>
          <p:nvPr/>
        </p:nvSpPr>
        <p:spPr>
          <a:xfrm>
            <a:off x="179512" y="3284984"/>
            <a:ext cx="8640960" cy="3354765"/>
          </a:xfrm>
          <a:prstGeom prst="rect">
            <a:avLst/>
          </a:prstGeom>
        </p:spPr>
        <p:txBody>
          <a:bodyPr wrap="square">
            <a:spAutoFit/>
          </a:bodyPr>
          <a:lstStyle/>
          <a:p>
            <a:r>
              <a:rPr lang="uk-UA" sz="2400" dirty="0">
                <a:solidFill>
                  <a:schemeClr val="bg1"/>
                </a:solidFill>
                <a:latin typeface="Times New Roman" pitchFamily="18" charset="0"/>
                <a:cs typeface="Times New Roman" pitchFamily="18" charset="0"/>
              </a:rPr>
              <a:t>Анатомічні варіанти тотального аномального дренажу легеневих вен:</a:t>
            </a:r>
            <a:br>
              <a:rPr lang="uk-UA" sz="2400" dirty="0">
                <a:solidFill>
                  <a:schemeClr val="bg1"/>
                </a:solidFill>
                <a:latin typeface="Times New Roman" pitchFamily="18" charset="0"/>
                <a:cs typeface="Times New Roman" pitchFamily="18" charset="0"/>
              </a:rPr>
            </a:br>
            <a:r>
              <a:rPr lang="uk-UA" sz="2400" dirty="0">
                <a:solidFill>
                  <a:schemeClr val="bg1"/>
                </a:solidFill>
                <a:latin typeface="Times New Roman" pitchFamily="18" charset="0"/>
                <a:cs typeface="Times New Roman" pitchFamily="18" charset="0"/>
              </a:rPr>
              <a:t>А. </a:t>
            </a:r>
            <a:r>
              <a:rPr lang="uk-UA" sz="2000" i="1" dirty="0" err="1">
                <a:solidFill>
                  <a:srgbClr val="002060"/>
                </a:solidFill>
                <a:latin typeface="Times New Roman" pitchFamily="18" charset="0"/>
                <a:cs typeface="Times New Roman" pitchFamily="18" charset="0"/>
              </a:rPr>
              <a:t>супракардіальний</a:t>
            </a:r>
            <a:r>
              <a:rPr lang="uk-UA" sz="2000" i="1" dirty="0">
                <a:solidFill>
                  <a:srgbClr val="002060"/>
                </a:solidFill>
                <a:latin typeface="Times New Roman" pitchFamily="18" charset="0"/>
                <a:cs typeface="Times New Roman" pitchFamily="18" charset="0"/>
              </a:rPr>
              <a:t> варіант</a:t>
            </a:r>
            <a:r>
              <a:rPr lang="uk-UA" sz="2000" dirty="0">
                <a:solidFill>
                  <a:schemeClr val="bg1"/>
                </a:solidFill>
                <a:latin typeface="Times New Roman" pitchFamily="18" charset="0"/>
                <a:cs typeface="Times New Roman" pitchFamily="18" charset="0"/>
              </a:rPr>
              <a:t>, при якому легеневі вени дренуються або через вертикальну вену, </a:t>
            </a:r>
          </a:p>
          <a:p>
            <a:r>
              <a:rPr lang="uk-UA" sz="2000" dirty="0">
                <a:solidFill>
                  <a:schemeClr val="bg1"/>
                </a:solidFill>
                <a:latin typeface="Times New Roman" pitchFamily="18" charset="0"/>
                <a:cs typeface="Times New Roman" pitchFamily="18" charset="0"/>
              </a:rPr>
              <a:t>Б.  безпосередньо в верхню порожнисту вену (ВПВ) з розташуванням гирла колектора поблизу гирла непарної вени.</a:t>
            </a:r>
          </a:p>
          <a:p>
            <a:r>
              <a:rPr lang="uk-UA" sz="2000" dirty="0">
                <a:solidFill>
                  <a:schemeClr val="bg1"/>
                </a:solidFill>
                <a:latin typeface="Times New Roman" pitchFamily="18" charset="0"/>
                <a:cs typeface="Times New Roman" pitchFamily="18" charset="0"/>
              </a:rPr>
              <a:t>В. </a:t>
            </a:r>
            <a:r>
              <a:rPr lang="uk-UA" sz="2000" i="1" dirty="0">
                <a:solidFill>
                  <a:srgbClr val="002060"/>
                </a:solidFill>
                <a:latin typeface="Times New Roman" pitchFamily="18" charset="0"/>
                <a:cs typeface="Times New Roman" pitchFamily="18" charset="0"/>
              </a:rPr>
              <a:t>кардіальний варіант </a:t>
            </a:r>
            <a:r>
              <a:rPr lang="uk-UA" sz="2000" dirty="0">
                <a:solidFill>
                  <a:schemeClr val="bg1"/>
                </a:solidFill>
                <a:latin typeface="Times New Roman" pitchFamily="18" charset="0"/>
                <a:cs typeface="Times New Roman" pitchFamily="18" charset="0"/>
              </a:rPr>
              <a:t>дренування через коронарний синус в праве передсердя.</a:t>
            </a:r>
            <a:br>
              <a:rPr lang="uk-UA" sz="2000" dirty="0">
                <a:solidFill>
                  <a:schemeClr val="bg1"/>
                </a:solidFill>
                <a:latin typeface="Times New Roman" pitchFamily="18" charset="0"/>
                <a:cs typeface="Times New Roman" pitchFamily="18" charset="0"/>
              </a:rPr>
            </a:br>
            <a:r>
              <a:rPr lang="uk-UA" sz="2000" dirty="0">
                <a:solidFill>
                  <a:schemeClr val="bg1"/>
                </a:solidFill>
                <a:latin typeface="Times New Roman" pitchFamily="18" charset="0"/>
                <a:cs typeface="Times New Roman" pitchFamily="18" charset="0"/>
              </a:rPr>
              <a:t>Г. </a:t>
            </a:r>
            <a:r>
              <a:rPr lang="uk-UA" sz="2000" i="1" dirty="0" err="1">
                <a:solidFill>
                  <a:srgbClr val="002060"/>
                </a:solidFill>
                <a:latin typeface="Times New Roman" pitchFamily="18" charset="0"/>
                <a:cs typeface="Times New Roman" pitchFamily="18" charset="0"/>
              </a:rPr>
              <a:t>інфракардіальний</a:t>
            </a:r>
            <a:r>
              <a:rPr lang="uk-UA" sz="2000" i="1" dirty="0">
                <a:solidFill>
                  <a:srgbClr val="002060"/>
                </a:solidFill>
                <a:latin typeface="Times New Roman" pitchFamily="18" charset="0"/>
                <a:cs typeface="Times New Roman" pitchFamily="18" charset="0"/>
              </a:rPr>
              <a:t> варіант </a:t>
            </a:r>
            <a:r>
              <a:rPr lang="uk-UA" sz="2000" dirty="0">
                <a:solidFill>
                  <a:schemeClr val="bg1"/>
                </a:solidFill>
                <a:latin typeface="Times New Roman" pitchFamily="18" charset="0"/>
                <a:cs typeface="Times New Roman" pitchFamily="18" charset="0"/>
              </a:rPr>
              <a:t>дренування, здійснюваний через вертикальну вену в ворітну вену або нижню порожнисту вену (НПВ).</a:t>
            </a:r>
          </a:p>
        </p:txBody>
      </p:sp>
      <p:sp>
        <p:nvSpPr>
          <p:cNvPr id="4" name="Прямоугольник 3"/>
          <p:cNvSpPr/>
          <p:nvPr/>
        </p:nvSpPr>
        <p:spPr>
          <a:xfrm>
            <a:off x="0" y="256003"/>
            <a:ext cx="9144000" cy="369330"/>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uk-UA" sz="1800" b="1" i="0" u="none" strike="noStrike" cap="none" spc="0" normalizeH="0" baseline="0" dirty="0">
                <a:ln>
                  <a:noFill/>
                </a:ln>
                <a:solidFill>
                  <a:srgbClr val="000000"/>
                </a:solidFill>
                <a:effectLst/>
                <a:uFillTx/>
                <a:latin typeface="Verdana"/>
                <a:ea typeface="Verdana"/>
                <a:cs typeface="Verdana"/>
                <a:sym typeface="Verdana"/>
              </a:rPr>
              <a:t>Тотальний аномальний дренаж легеневих вен</a:t>
            </a:r>
          </a:p>
        </p:txBody>
      </p:sp>
    </p:spTree>
  </p:cSld>
  <p:clrMapOvr>
    <a:masterClrMapping/>
  </p:clrMapOvr>
  <p:transition spd="med"/>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 name="Прямоугольник 1"/>
          <p:cNvSpPr txBox="1"/>
          <p:nvPr/>
        </p:nvSpPr>
        <p:spPr>
          <a:xfrm>
            <a:off x="369247" y="197345"/>
            <a:ext cx="8405505" cy="6001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273050">
              <a:defRPr sz="2400">
                <a:solidFill>
                  <a:srgbClr val="FFFFFF"/>
                </a:solidFill>
                <a:latin typeface="Times New Roman"/>
                <a:ea typeface="Times New Roman"/>
                <a:cs typeface="Times New Roman"/>
                <a:sym typeface="Times New Roman"/>
              </a:defRPr>
            </a:pPr>
            <a:r>
              <a:rPr lang="uk-UA" dirty="0"/>
              <a:t>На підставі рівня впадання легеневих вен аномальний дренаж класифікується на 4 анатомічних типи (варіанти).</a:t>
            </a:r>
          </a:p>
          <a:p>
            <a:pPr indent="273050">
              <a:defRPr sz="2400">
                <a:solidFill>
                  <a:srgbClr val="FFFFFF"/>
                </a:solidFill>
                <a:latin typeface="Times New Roman"/>
                <a:ea typeface="Times New Roman"/>
                <a:cs typeface="Times New Roman"/>
                <a:sym typeface="Times New Roman"/>
              </a:defRPr>
            </a:pPr>
            <a:r>
              <a:rPr lang="uk-UA" dirty="0"/>
              <a:t>I варіант - </a:t>
            </a:r>
            <a:r>
              <a:rPr lang="uk-UA" i="1" dirty="0" err="1">
                <a:solidFill>
                  <a:srgbClr val="002060"/>
                </a:solidFill>
              </a:rPr>
              <a:t>супракардіальний</a:t>
            </a:r>
            <a:r>
              <a:rPr lang="uk-UA" i="1" dirty="0">
                <a:solidFill>
                  <a:srgbClr val="002060"/>
                </a:solidFill>
              </a:rPr>
              <a:t> (</a:t>
            </a:r>
            <a:r>
              <a:rPr lang="uk-UA" i="1" dirty="0" err="1">
                <a:solidFill>
                  <a:srgbClr val="002060"/>
                </a:solidFill>
              </a:rPr>
              <a:t>надсерцвий</a:t>
            </a:r>
            <a:r>
              <a:rPr lang="uk-UA" dirty="0"/>
              <a:t>) - становить 50%. Легеневі вени загальним колектором або </a:t>
            </a:r>
            <a:r>
              <a:rPr lang="uk-UA" dirty="0" err="1"/>
              <a:t>поокремо</a:t>
            </a:r>
            <a:r>
              <a:rPr lang="uk-UA" dirty="0"/>
              <a:t> </a:t>
            </a:r>
            <a:r>
              <a:rPr lang="uk-UA" dirty="0" err="1"/>
              <a:t>дренируются</a:t>
            </a:r>
            <a:r>
              <a:rPr lang="uk-UA" dirty="0"/>
              <a:t> в верхню порожнисту вену або її гілки (непарну вену, ліву безіменну або додаткову верхню порожнисту вену).</a:t>
            </a:r>
          </a:p>
          <a:p>
            <a:pPr indent="273050">
              <a:defRPr sz="2400">
                <a:solidFill>
                  <a:srgbClr val="FFFFFF"/>
                </a:solidFill>
                <a:latin typeface="Times New Roman"/>
                <a:ea typeface="Times New Roman"/>
                <a:cs typeface="Times New Roman"/>
                <a:sym typeface="Times New Roman"/>
              </a:defRPr>
            </a:pPr>
            <a:r>
              <a:rPr lang="uk-UA" dirty="0"/>
              <a:t>II варіант - </a:t>
            </a:r>
            <a:r>
              <a:rPr lang="uk-UA" i="1" dirty="0" err="1">
                <a:solidFill>
                  <a:srgbClr val="002060"/>
                </a:solidFill>
              </a:rPr>
              <a:t>інтракардіальний</a:t>
            </a:r>
            <a:r>
              <a:rPr lang="uk-UA" i="1" dirty="0">
                <a:solidFill>
                  <a:srgbClr val="002060"/>
                </a:solidFill>
              </a:rPr>
              <a:t> (серцевий). </a:t>
            </a:r>
            <a:r>
              <a:rPr lang="uk-UA" dirty="0"/>
              <a:t>Аномальний дренаж легеневих вен відбувається в праве передсердя або вінцевий синус.</a:t>
            </a:r>
          </a:p>
          <a:p>
            <a:pPr indent="273050">
              <a:defRPr sz="2400">
                <a:solidFill>
                  <a:srgbClr val="FFFFFF"/>
                </a:solidFill>
                <a:latin typeface="Times New Roman"/>
                <a:ea typeface="Times New Roman"/>
                <a:cs typeface="Times New Roman"/>
                <a:sym typeface="Times New Roman"/>
              </a:defRPr>
            </a:pPr>
            <a:r>
              <a:rPr lang="uk-UA" dirty="0"/>
              <a:t>III варіант - </a:t>
            </a:r>
            <a:r>
              <a:rPr lang="uk-UA" i="1" dirty="0" err="1">
                <a:solidFill>
                  <a:srgbClr val="002060"/>
                </a:solidFill>
              </a:rPr>
              <a:t>субкардіального</a:t>
            </a:r>
            <a:r>
              <a:rPr lang="uk-UA" i="1" dirty="0">
                <a:solidFill>
                  <a:srgbClr val="002060"/>
                </a:solidFill>
              </a:rPr>
              <a:t>, </a:t>
            </a:r>
            <a:r>
              <a:rPr lang="uk-UA" i="1" dirty="0" err="1">
                <a:solidFill>
                  <a:srgbClr val="002060"/>
                </a:solidFill>
              </a:rPr>
              <a:t>інфракардіальний</a:t>
            </a:r>
            <a:r>
              <a:rPr lang="uk-UA" i="1" dirty="0">
                <a:solidFill>
                  <a:srgbClr val="002060"/>
                </a:solidFill>
              </a:rPr>
              <a:t> (підсерцевий) </a:t>
            </a:r>
            <a:r>
              <a:rPr lang="uk-UA" dirty="0"/>
              <a:t>- зустрічається в 20% випадків. Легеневі вени впадають в нижню порожнисту або комірну вену (рідко - в лімфатичну протоку).</a:t>
            </a:r>
          </a:p>
          <a:p>
            <a:pPr indent="273050">
              <a:defRPr sz="2400">
                <a:solidFill>
                  <a:srgbClr val="FFFFFF"/>
                </a:solidFill>
                <a:latin typeface="Times New Roman"/>
                <a:ea typeface="Times New Roman"/>
                <a:cs typeface="Times New Roman"/>
                <a:sym typeface="Times New Roman"/>
              </a:defRPr>
            </a:pPr>
            <a:r>
              <a:rPr lang="uk-UA" dirty="0"/>
              <a:t>IV варіант - змішаний. Аномальний дренаж легеневих вен в венозну систему здійснюється на різних рівнях в різних поєднаннях.</a:t>
            </a:r>
          </a:p>
        </p:txBody>
      </p:sp>
    </p:spTree>
  </p:cSld>
  <p:clrMapOvr>
    <a:masterClrMapping/>
  </p:clrMapOvr>
  <p:transition spd="med"/>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 name="Прямоугольник 1"/>
          <p:cNvSpPr txBox="1"/>
          <p:nvPr/>
        </p:nvSpPr>
        <p:spPr>
          <a:xfrm>
            <a:off x="45720" y="188639"/>
            <a:ext cx="8873048"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b="1">
                <a:solidFill>
                  <a:srgbClr val="FFFFFF"/>
                </a:solidFill>
                <a:latin typeface="Times New Roman"/>
                <a:ea typeface="Times New Roman"/>
                <a:cs typeface="Times New Roman"/>
                <a:sym typeface="Times New Roman"/>
              </a:defRPr>
            </a:lvl1pPr>
          </a:lstStyle>
          <a:p>
            <a:r>
              <a:rPr lang="uk-UA" dirty="0" err="1"/>
              <a:t>Гемодинамична</a:t>
            </a:r>
            <a:r>
              <a:rPr lang="uk-UA" dirty="0"/>
              <a:t> класифікація ВВС у новонароджених і дітей першого року життя</a:t>
            </a:r>
          </a:p>
        </p:txBody>
      </p:sp>
      <p:sp>
        <p:nvSpPr>
          <p:cNvPr id="1367" name="Прямоугольник 2"/>
          <p:cNvSpPr txBox="1"/>
          <p:nvPr/>
        </p:nvSpPr>
        <p:spPr>
          <a:xfrm>
            <a:off x="297239" y="980728"/>
            <a:ext cx="8621529" cy="3785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solidFill>
                  <a:srgbClr val="FFFFFF"/>
                </a:solidFill>
                <a:latin typeface="Times New Roman"/>
                <a:ea typeface="Times New Roman"/>
                <a:cs typeface="Times New Roman"/>
                <a:sym typeface="Times New Roman"/>
              </a:defRPr>
            </a:pPr>
            <a:r>
              <a:rPr lang="uk-UA" dirty="0" err="1"/>
              <a:t>форамен-залежні</a:t>
            </a:r>
            <a:r>
              <a:rPr lang="uk-UA" dirty="0"/>
              <a:t> ВВС: ВВС, пов'язані з регламентованим впливом овального вікна на гемодинаміку (синдром гіпоплазії правих і лівих відділів серця, тотальний аномальний дренаж легеневих вен, ТМС). Розмір ТОВ при цих вадах багато в чому визначає величину системного викиду; </a:t>
            </a:r>
          </a:p>
          <a:p>
            <a:pPr>
              <a:defRPr sz="2400">
                <a:solidFill>
                  <a:srgbClr val="FFFFFF"/>
                </a:solidFill>
                <a:latin typeface="Times New Roman"/>
                <a:ea typeface="Times New Roman"/>
                <a:cs typeface="Times New Roman"/>
                <a:sym typeface="Times New Roman"/>
              </a:defRPr>
            </a:pPr>
            <a:r>
              <a:rPr lang="uk-UA" dirty="0"/>
              <a:t>Ductus-venosus залежний ВПС - </a:t>
            </a:r>
            <a:r>
              <a:rPr lang="uk-UA" dirty="0" err="1"/>
              <a:t>інтракардіальная</a:t>
            </a:r>
            <a:r>
              <a:rPr lang="uk-UA" dirty="0"/>
              <a:t> форма тотального аномального дренажу легеневих вен (відтік крові з колектора в вертикальну вену, потім у портальну, потім через венозний протока в НПВ). Даний порок є абсолютним показанням для екстреного кардіохірургічного втручання</a:t>
            </a:r>
          </a:p>
        </p:txBody>
      </p:sp>
    </p:spTree>
  </p:cSld>
  <p:clrMapOvr>
    <a:masterClrMapping/>
  </p:clrMapOvr>
  <p:transition spd="med"/>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9" name="Прямоугольник 1"/>
          <p:cNvSpPr txBox="1"/>
          <p:nvPr/>
        </p:nvSpPr>
        <p:spPr>
          <a:xfrm>
            <a:off x="297239" y="260647"/>
            <a:ext cx="8549521" cy="5632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rPr lang="uk-UA" dirty="0"/>
              <a:t>Анамнез: </a:t>
            </a:r>
          </a:p>
          <a:p>
            <a:pPr marL="240631" indent="-240631">
              <a:buSzPct val="100000"/>
              <a:buChar char="•"/>
              <a:defRPr sz="2400" b="1">
                <a:solidFill>
                  <a:srgbClr val="FFFFFF"/>
                </a:solidFill>
                <a:latin typeface="Times New Roman"/>
                <a:ea typeface="Times New Roman"/>
                <a:cs typeface="Times New Roman"/>
                <a:sym typeface="Times New Roman"/>
              </a:defRPr>
            </a:pPr>
            <a:r>
              <a:rPr lang="uk-UA" b="0" dirty="0"/>
              <a:t>Наявність в сім'ї і в більш широкому колі родичів з вродженими вадами розвитку серця / інших органів, випадків мертвонароджуваності, смерті дітей в період новонародженості і грудному віці; </a:t>
            </a:r>
          </a:p>
          <a:p>
            <a:pPr marL="240631" indent="-240631">
              <a:buSzPct val="100000"/>
              <a:buChar char="•"/>
              <a:defRPr sz="2400" b="1">
                <a:solidFill>
                  <a:srgbClr val="FFFFFF"/>
                </a:solidFill>
                <a:latin typeface="Times New Roman"/>
                <a:ea typeface="Times New Roman"/>
                <a:cs typeface="Times New Roman"/>
                <a:sym typeface="Times New Roman"/>
              </a:defRPr>
            </a:pPr>
            <a:r>
              <a:rPr lang="uk-UA" b="0" dirty="0"/>
              <a:t>Стан здоров'я матері в перші місяці вагітності (перенесені гострі респіраторні інфекції, загострення хронічних захворювань, несприятливі умови праці); </a:t>
            </a:r>
          </a:p>
          <a:p>
            <a:pPr marL="240631" indent="-240631">
              <a:buSzPct val="100000"/>
              <a:buChar char="•"/>
              <a:defRPr sz="2400" b="1">
                <a:solidFill>
                  <a:srgbClr val="FFFFFF"/>
                </a:solidFill>
                <a:latin typeface="Times New Roman"/>
                <a:ea typeface="Times New Roman"/>
                <a:cs typeface="Times New Roman"/>
                <a:sym typeface="Times New Roman"/>
              </a:defRPr>
            </a:pPr>
            <a:r>
              <a:rPr lang="uk-UA" b="0" dirty="0"/>
              <a:t>Результати обстежень на внутрішньоутробні інфекції. · Недоношеність, при наявності з зазначенням ступеня; · Обтяжений акушерський діагноз; ·</a:t>
            </a:r>
          </a:p>
          <a:p>
            <a:pPr marL="240631" indent="-240631">
              <a:buSzPct val="100000"/>
              <a:buChar char="•"/>
              <a:defRPr sz="2400" b="1">
                <a:solidFill>
                  <a:srgbClr val="FFFFFF"/>
                </a:solidFill>
                <a:latin typeface="Times New Roman"/>
                <a:ea typeface="Times New Roman"/>
                <a:cs typeface="Times New Roman"/>
                <a:sym typeface="Times New Roman"/>
              </a:defRPr>
            </a:pPr>
            <a:r>
              <a:rPr lang="uk-UA" b="0" dirty="0"/>
              <a:t>Низька оцінка за шкалою </a:t>
            </a:r>
            <a:r>
              <a:rPr lang="uk-UA" b="0" dirty="0" err="1"/>
              <a:t>Апгар</a:t>
            </a:r>
            <a:r>
              <a:rPr lang="uk-UA" b="0" dirty="0"/>
              <a:t> при народженні; · </a:t>
            </a:r>
          </a:p>
          <a:p>
            <a:pPr marL="240631" indent="-240631">
              <a:buSzPct val="100000"/>
              <a:buChar char="•"/>
              <a:defRPr sz="2400" b="1">
                <a:solidFill>
                  <a:srgbClr val="FFFFFF"/>
                </a:solidFill>
                <a:latin typeface="Times New Roman"/>
                <a:ea typeface="Times New Roman"/>
                <a:cs typeface="Times New Roman"/>
                <a:sym typeface="Times New Roman"/>
              </a:defRPr>
            </a:pPr>
            <a:r>
              <a:rPr lang="uk-UA" b="0" dirty="0"/>
              <a:t>Час розвитку погіршення стану - через деякий час після народження - ВВС з гемодинамікою, що залежить від фетальних комунікацій.</a:t>
            </a:r>
          </a:p>
        </p:txBody>
      </p:sp>
    </p:spTree>
  </p:cSld>
  <p:clrMapOvr>
    <a:masterClrMapping/>
  </p:clrMapOvr>
  <p:transition spd="med"/>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1" name="Прямоугольник 1"/>
          <p:cNvSpPr txBox="1"/>
          <p:nvPr/>
        </p:nvSpPr>
        <p:spPr>
          <a:xfrm>
            <a:off x="369247" y="0"/>
            <a:ext cx="8477513" cy="59226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630237" algn="ctr">
              <a:defRPr sz="2000" b="1">
                <a:solidFill>
                  <a:srgbClr val="FFFFFF"/>
                </a:solidFill>
                <a:latin typeface="Times New Roman"/>
                <a:ea typeface="Times New Roman"/>
                <a:cs typeface="Times New Roman"/>
                <a:sym typeface="Times New Roman"/>
              </a:defRPr>
            </a:pPr>
            <a:r>
              <a:t>Скарги : </a:t>
            </a:r>
          </a:p>
          <a:p>
            <a:pPr indent="630237">
              <a:defRPr sz="2000" b="1">
                <a:solidFill>
                  <a:srgbClr val="FFFFFF"/>
                </a:solidFill>
                <a:latin typeface="Times New Roman"/>
                <a:ea typeface="Times New Roman"/>
                <a:cs typeface="Times New Roman"/>
                <a:sym typeface="Times New Roman"/>
              </a:defRPr>
            </a:pPr>
            <a:r>
              <a:t>    </a:t>
            </a:r>
            <a:r>
              <a:rPr b="0"/>
              <a:t> · Задишка; </a:t>
            </a:r>
          </a:p>
          <a:p>
            <a:pPr indent="630237">
              <a:defRPr sz="2000">
                <a:solidFill>
                  <a:srgbClr val="FFFFFF"/>
                </a:solidFill>
                <a:latin typeface="Times New Roman"/>
                <a:ea typeface="Times New Roman"/>
                <a:cs typeface="Times New Roman"/>
                <a:sym typeface="Times New Roman"/>
              </a:defRPr>
            </a:pPr>
            <a:r>
              <a:t>· Ціаноз при годуванні, плачі; </a:t>
            </a:r>
          </a:p>
          <a:p>
            <a:pPr indent="630237">
              <a:defRPr sz="2000">
                <a:solidFill>
                  <a:srgbClr val="FFFFFF"/>
                </a:solidFill>
                <a:latin typeface="Times New Roman"/>
                <a:ea typeface="Times New Roman"/>
                <a:cs typeface="Times New Roman"/>
                <a:sym typeface="Times New Roman"/>
              </a:defRPr>
            </a:pPr>
            <a:r>
              <a:t>· Тахікардія </a:t>
            </a:r>
          </a:p>
          <a:p>
            <a:pPr indent="630237">
              <a:defRPr sz="2000">
                <a:solidFill>
                  <a:srgbClr val="FFFFFF"/>
                </a:solidFill>
                <a:latin typeface="Times New Roman"/>
                <a:ea typeface="Times New Roman"/>
                <a:cs typeface="Times New Roman"/>
                <a:sym typeface="Times New Roman"/>
              </a:defRPr>
            </a:pPr>
            <a:r>
              <a:t>· кашель.</a:t>
            </a:r>
          </a:p>
          <a:p>
            <a:pPr indent="630237" algn="ctr">
              <a:defRPr sz="2000" b="1">
                <a:solidFill>
                  <a:srgbClr val="FFFFFF"/>
                </a:solidFill>
                <a:latin typeface="Times New Roman"/>
                <a:ea typeface="Times New Roman"/>
                <a:cs typeface="Times New Roman"/>
                <a:sym typeface="Times New Roman"/>
              </a:defRPr>
            </a:pPr>
            <a:r>
              <a:t>                            Фізикальне обстеження: ·</a:t>
            </a:r>
          </a:p>
          <a:p>
            <a:pPr indent="630237">
              <a:defRPr sz="2000">
                <a:solidFill>
                  <a:srgbClr val="FFFFFF"/>
                </a:solidFill>
                <a:latin typeface="Times New Roman"/>
                <a:ea typeface="Times New Roman"/>
                <a:cs typeface="Times New Roman"/>
                <a:sym typeface="Times New Roman"/>
              </a:defRPr>
            </a:pPr>
            <a:r>
              <a:t> акцент II тону на підставі зліва; </a:t>
            </a:r>
          </a:p>
          <a:p>
            <a:pPr indent="630237">
              <a:defRPr sz="2000">
                <a:solidFill>
                  <a:srgbClr val="FFFFFF"/>
                </a:solidFill>
                <a:latin typeface="Times New Roman"/>
                <a:ea typeface="Times New Roman"/>
                <a:cs typeface="Times New Roman"/>
                <a:sym typeface="Times New Roman"/>
              </a:defRPr>
            </a:pPr>
            <a:r>
              <a:t>· М'який, що дме систолічний шум на легеневій артерії; </a:t>
            </a:r>
          </a:p>
          <a:p>
            <a:pPr indent="630237">
              <a:defRPr sz="2000">
                <a:solidFill>
                  <a:srgbClr val="FFFFFF"/>
                </a:solidFill>
                <a:latin typeface="Times New Roman"/>
                <a:ea typeface="Times New Roman"/>
                <a:cs typeface="Times New Roman"/>
                <a:sym typeface="Times New Roman"/>
              </a:defRPr>
            </a:pPr>
            <a:r>
              <a:t>· В половині випадків чути діастолічний шум по лівому краю грудини (шум збільшеного кровотоку через тристулковий клапан); </a:t>
            </a:r>
          </a:p>
          <a:p>
            <a:pPr indent="630237">
              <a:defRPr sz="2000">
                <a:solidFill>
                  <a:srgbClr val="FFFFFF"/>
                </a:solidFill>
                <a:latin typeface="Times New Roman"/>
                <a:ea typeface="Times New Roman"/>
                <a:cs typeface="Times New Roman"/>
                <a:sym typeface="Times New Roman"/>
              </a:defRPr>
            </a:pPr>
            <a:r>
              <a:t>· Збільшення печінки; </a:t>
            </a:r>
          </a:p>
          <a:p>
            <a:pPr indent="630237">
              <a:defRPr sz="2000">
                <a:solidFill>
                  <a:srgbClr val="FFFFFF"/>
                </a:solidFill>
                <a:latin typeface="Times New Roman"/>
                <a:ea typeface="Times New Roman"/>
                <a:cs typeface="Times New Roman"/>
                <a:sym typeface="Times New Roman"/>
              </a:defRPr>
            </a:pPr>
            <a:r>
              <a:t>· Периферичні набряки; </a:t>
            </a:r>
          </a:p>
          <a:p>
            <a:pPr indent="630237">
              <a:defRPr sz="2000">
                <a:solidFill>
                  <a:srgbClr val="FFFFFF"/>
                </a:solidFill>
                <a:latin typeface="Times New Roman"/>
                <a:ea typeface="Times New Roman"/>
                <a:cs typeface="Times New Roman"/>
                <a:sym typeface="Times New Roman"/>
              </a:defRPr>
            </a:pPr>
            <a:r>
              <a:t>· Потовщені кінцеві фаланги пальців (у більш старших дітей).</a:t>
            </a:r>
          </a:p>
          <a:p>
            <a:pPr indent="630237" algn="ctr">
              <a:defRPr sz="2000" b="1">
                <a:solidFill>
                  <a:srgbClr val="FFFFFF"/>
                </a:solidFill>
                <a:latin typeface="Times New Roman"/>
                <a:ea typeface="Times New Roman"/>
                <a:cs typeface="Times New Roman"/>
                <a:sym typeface="Times New Roman"/>
              </a:defRPr>
            </a:pPr>
            <a:r>
              <a:t>Лабораторні дослідження:</a:t>
            </a:r>
          </a:p>
          <a:p>
            <a:pPr indent="630237">
              <a:defRPr sz="2000" b="1">
                <a:solidFill>
                  <a:srgbClr val="FFFFFF"/>
                </a:solidFill>
                <a:latin typeface="Times New Roman"/>
                <a:ea typeface="Times New Roman"/>
                <a:cs typeface="Times New Roman"/>
                <a:sym typeface="Times New Roman"/>
              </a:defRPr>
            </a:pPr>
            <a:r>
              <a:t> </a:t>
            </a:r>
            <a:r>
              <a:rPr b="0"/>
              <a:t> ОАК - еритроцитоз, підвищення рівня гемоглобіну;</a:t>
            </a:r>
          </a:p>
          <a:p>
            <a:pPr indent="630237">
              <a:defRPr sz="2000">
                <a:solidFill>
                  <a:srgbClr val="FFFFFF"/>
                </a:solidFill>
                <a:latin typeface="Times New Roman"/>
                <a:ea typeface="Times New Roman"/>
                <a:cs typeface="Times New Roman"/>
                <a:sym typeface="Times New Roman"/>
              </a:defRPr>
            </a:pPr>
            <a:r>
              <a:t> КЩС - підвищення рівня лактату&gt; 2,2; </a:t>
            </a:r>
          </a:p>
          <a:p>
            <a:pPr indent="630237">
              <a:defRPr sz="2000">
                <a:solidFill>
                  <a:srgbClr val="FFFFFF"/>
                </a:solidFill>
                <a:latin typeface="Times New Roman"/>
                <a:ea typeface="Times New Roman"/>
                <a:cs typeface="Times New Roman"/>
                <a:sym typeface="Times New Roman"/>
              </a:defRPr>
            </a:pPr>
            <a:r>
              <a:t>ознаки метаболічного ацидозу зниження pH крові &lt;7,35; </a:t>
            </a:r>
          </a:p>
          <a:p>
            <a:pPr indent="630237">
              <a:defRPr sz="2000">
                <a:solidFill>
                  <a:srgbClr val="FFFFFF"/>
                </a:solidFill>
                <a:latin typeface="Times New Roman"/>
                <a:ea typeface="Times New Roman"/>
                <a:cs typeface="Times New Roman"/>
                <a:sym typeface="Times New Roman"/>
              </a:defRPr>
            </a:pPr>
            <a:r>
              <a:t>дефіцит основ - BE&gt; - 4,0; </a:t>
            </a:r>
          </a:p>
          <a:p>
            <a:pPr indent="630237">
              <a:defRPr sz="2000">
                <a:solidFill>
                  <a:srgbClr val="FFFFFF"/>
                </a:solidFill>
                <a:latin typeface="Times New Roman"/>
                <a:ea typeface="Times New Roman"/>
                <a:cs typeface="Times New Roman"/>
                <a:sym typeface="Times New Roman"/>
              </a:defRPr>
            </a:pPr>
            <a:r>
              <a:t>· Визначення рівня натрій уретіческій пептиду - pro-BNP - зазвичай підвищений (більше 125 пг / мл).</a:t>
            </a:r>
          </a:p>
        </p:txBody>
      </p:sp>
    </p:spTree>
  </p:cSld>
  <p:clrMapOvr>
    <a:masterClrMapping/>
  </p:clrMapOvr>
  <p:transition spd="med"/>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3" name="Прямоугольник 1"/>
          <p:cNvSpPr txBox="1"/>
          <p:nvPr/>
        </p:nvSpPr>
        <p:spPr>
          <a:xfrm>
            <a:off x="683568" y="0"/>
            <a:ext cx="8117473" cy="674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indent="360363" algn="just">
              <a:defRPr>
                <a:solidFill>
                  <a:srgbClr val="FFFFFF"/>
                </a:solidFill>
                <a:latin typeface="Times New Roman"/>
                <a:ea typeface="Times New Roman"/>
                <a:cs typeface="Times New Roman"/>
                <a:sym typeface="Times New Roman"/>
              </a:defRPr>
            </a:lvl1pPr>
          </a:lstStyle>
          <a:p>
            <a:r>
              <a:rPr lang="uk-UA" sz="2400" dirty="0"/>
              <a:t>NB! При наявності у новонародженого вираженого ціанозу для диференціювання його генезу (легеневий або серцевий) проводиться проба з вдиханням 100% кисню (</a:t>
            </a:r>
            <a:r>
              <a:rPr lang="uk-UA" sz="2400" dirty="0" err="1"/>
              <a:t>nitrogenwashouttest</a:t>
            </a:r>
            <a:r>
              <a:rPr lang="uk-UA" sz="2400" dirty="0"/>
              <a:t>, </a:t>
            </a:r>
            <a:r>
              <a:rPr lang="uk-UA" sz="2400" dirty="0" err="1"/>
              <a:t>гіпероксідний</a:t>
            </a:r>
            <a:r>
              <a:rPr lang="uk-UA" sz="2400" dirty="0"/>
              <a:t> тест). NB! </a:t>
            </a:r>
            <a:r>
              <a:rPr lang="uk-UA" sz="2400" dirty="0" err="1"/>
              <a:t>Гіпероксідний</a:t>
            </a:r>
            <a:r>
              <a:rPr lang="uk-UA" sz="2400" dirty="0"/>
              <a:t> тест - на правій руці (</a:t>
            </a:r>
            <a:r>
              <a:rPr lang="uk-UA" sz="2400" dirty="0" err="1"/>
              <a:t>предуктального</a:t>
            </a:r>
            <a:r>
              <a:rPr lang="uk-UA" sz="2400" dirty="0"/>
              <a:t>) проводиться забір артеріальної (променева артерія) / капілярної крові на газовий склад і КЩС. Призначається </a:t>
            </a:r>
            <a:r>
              <a:rPr lang="uk-UA" sz="2400" dirty="0" err="1"/>
              <a:t>інсуфляція</a:t>
            </a:r>
            <a:r>
              <a:rPr lang="uk-UA" sz="2400" dirty="0"/>
              <a:t> кисню (100%) через маску протягом 10-15 хвилин, потім знову проводиться контрольний забір артеріальної або капілярної крові на газовий склад і КЩС. Зізнається, що </a:t>
            </a:r>
            <a:r>
              <a:rPr lang="uk-UA" sz="2400" dirty="0" err="1"/>
              <a:t>гіпероксідний</a:t>
            </a:r>
            <a:r>
              <a:rPr lang="uk-UA" sz="2400" dirty="0"/>
              <a:t> тест не призводить до закриття ОАП і його проведення не протипоказане при підозрі на наявність дуктус залежної патології. Однак відсутність ефективності кислородотерапії вказує на ймовірність дуктус залежного кровообігу. Тому після проведення </a:t>
            </a:r>
            <a:r>
              <a:rPr lang="uk-UA" sz="2400" dirty="0" err="1"/>
              <a:t>гіпероксідного</a:t>
            </a:r>
            <a:r>
              <a:rPr lang="uk-UA" sz="2400" dirty="0"/>
              <a:t> тесту у новонародженого з підозрою на дуктус залежний кровообіг необхідно негайно припинити подачу кисню. Такі діти потребують негайної </a:t>
            </a:r>
            <a:r>
              <a:rPr lang="uk-UA" sz="2400" dirty="0" err="1"/>
              <a:t>інфузії</a:t>
            </a:r>
            <a:r>
              <a:rPr lang="uk-UA" sz="2400" dirty="0"/>
              <a:t> </a:t>
            </a:r>
            <a:r>
              <a:rPr lang="uk-UA" sz="2400" dirty="0" err="1"/>
              <a:t>простагландину</a:t>
            </a:r>
            <a:r>
              <a:rPr lang="uk-UA" sz="2400" dirty="0"/>
              <a:t> Е1</a:t>
            </a:r>
          </a:p>
        </p:txBody>
      </p:sp>
    </p:spTree>
  </p:cSld>
  <p:clrMapOvr>
    <a:masterClrMapping/>
  </p:clrMapOvr>
  <p:transition spd="med"/>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 name="Прямоугольник 1"/>
          <p:cNvSpPr txBox="1"/>
          <p:nvPr/>
        </p:nvSpPr>
        <p:spPr>
          <a:xfrm>
            <a:off x="297239" y="260647"/>
            <a:ext cx="8477513"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rPr lang="uk-UA" dirty="0" err="1"/>
              <a:t>Ехокардіографія</a:t>
            </a:r>
            <a:r>
              <a:rPr lang="uk-UA" dirty="0"/>
              <a:t>: </a:t>
            </a:r>
          </a:p>
          <a:p>
            <a:pPr>
              <a:defRPr sz="2400" b="1">
                <a:solidFill>
                  <a:srgbClr val="FFFFFF"/>
                </a:solidFill>
                <a:latin typeface="Times New Roman"/>
                <a:ea typeface="Times New Roman"/>
                <a:cs typeface="Times New Roman"/>
                <a:sym typeface="Times New Roman"/>
              </a:defRPr>
            </a:pPr>
            <a:r>
              <a:rPr lang="uk-UA" dirty="0"/>
              <a:t>· не візуалізується впадіння легеневих вен у ліве передсердя в типових місцях; </a:t>
            </a:r>
          </a:p>
          <a:p>
            <a:pPr>
              <a:defRPr sz="2400" b="1">
                <a:solidFill>
                  <a:srgbClr val="FFFFFF"/>
                </a:solidFill>
                <a:latin typeface="Times New Roman"/>
                <a:ea typeface="Times New Roman"/>
                <a:cs typeface="Times New Roman"/>
                <a:sym typeface="Times New Roman"/>
              </a:defRPr>
            </a:pPr>
            <a:r>
              <a:rPr lang="uk-UA" dirty="0"/>
              <a:t>· Об'ємна перевантаження правого шлуночка (дилатація правого шлуночка, розширені праве передсердя і легенева артерія, атріосептальний вибухає вліво, парадоксальний рух міжшлуночкової перегородки);</a:t>
            </a:r>
          </a:p>
          <a:p>
            <a:pPr>
              <a:defRPr sz="2400" b="1">
                <a:solidFill>
                  <a:srgbClr val="FFFFFF"/>
                </a:solidFill>
                <a:latin typeface="Times New Roman"/>
                <a:ea typeface="Times New Roman"/>
                <a:cs typeface="Times New Roman"/>
                <a:sym typeface="Times New Roman"/>
              </a:defRPr>
            </a:pPr>
            <a:r>
              <a:rPr lang="uk-UA" dirty="0"/>
              <a:t> · Дилатація коронарного синуса; </a:t>
            </a:r>
          </a:p>
          <a:p>
            <a:pPr>
              <a:defRPr sz="2400" b="1">
                <a:solidFill>
                  <a:srgbClr val="FFFFFF"/>
                </a:solidFill>
                <a:latin typeface="Times New Roman"/>
                <a:ea typeface="Times New Roman"/>
                <a:cs typeface="Times New Roman"/>
                <a:sym typeface="Times New Roman"/>
              </a:defRPr>
            </a:pPr>
            <a:r>
              <a:rPr lang="uk-UA" dirty="0"/>
              <a:t>· Ліве передсердя і лівий шлуночок зменшені в розмірах; · Наявність ДМПП з право-лівим скидом; </a:t>
            </a:r>
          </a:p>
          <a:p>
            <a:pPr>
              <a:defRPr sz="2400" b="1">
                <a:solidFill>
                  <a:srgbClr val="FFFFFF"/>
                </a:solidFill>
                <a:latin typeface="Times New Roman"/>
                <a:ea typeface="Times New Roman"/>
                <a:cs typeface="Times New Roman"/>
                <a:sym typeface="Times New Roman"/>
              </a:defRPr>
            </a:pPr>
            <a:r>
              <a:rPr lang="uk-UA" dirty="0"/>
              <a:t>· Розширені вертикальна вена і верхня порожниста вена.</a:t>
            </a:r>
          </a:p>
          <a:p>
            <a:pPr>
              <a:defRPr sz="2400" b="1">
                <a:solidFill>
                  <a:srgbClr val="FFFFFF"/>
                </a:solidFill>
                <a:latin typeface="Times New Roman"/>
                <a:ea typeface="Times New Roman"/>
                <a:cs typeface="Times New Roman"/>
                <a:sym typeface="Times New Roman"/>
              </a:defRPr>
            </a:pPr>
            <a:r>
              <a:rPr lang="uk-UA" dirty="0" err="1"/>
              <a:t>Магнітно</a:t>
            </a:r>
            <a:r>
              <a:rPr lang="uk-UA" dirty="0"/>
              <a:t> - резонансна томографія / Комп'ютерна томографія: </a:t>
            </a:r>
          </a:p>
          <a:p>
            <a:pPr>
              <a:defRPr sz="2400" b="1">
                <a:solidFill>
                  <a:srgbClr val="FFFFFF"/>
                </a:solidFill>
                <a:latin typeface="Times New Roman"/>
                <a:ea typeface="Times New Roman"/>
                <a:cs typeface="Times New Roman"/>
                <a:sym typeface="Times New Roman"/>
              </a:defRPr>
            </a:pPr>
            <a:r>
              <a:rPr lang="uk-UA" dirty="0"/>
              <a:t>· визначаються легеневі вени, що впадають в камеру позаду лівого передсердя; </a:t>
            </a:r>
          </a:p>
          <a:p>
            <a:pPr>
              <a:defRPr sz="2400" b="1">
                <a:solidFill>
                  <a:srgbClr val="FFFFFF"/>
                </a:solidFill>
                <a:latin typeface="Times New Roman"/>
                <a:ea typeface="Times New Roman"/>
                <a:cs typeface="Times New Roman"/>
                <a:sym typeface="Times New Roman"/>
              </a:defRPr>
            </a:pPr>
            <a:r>
              <a:rPr lang="uk-UA" dirty="0"/>
              <a:t>· Загальна легенева вена з'єднується з лівої безіменної веною, коронарним синусом / правим передсердям.</a:t>
            </a:r>
          </a:p>
        </p:txBody>
      </p:sp>
    </p:spTree>
  </p:cSld>
  <p:clrMapOvr>
    <a:masterClrMapping/>
  </p:clrMapOvr>
  <p:transition spd="med"/>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 name="Прямоугольник 1"/>
          <p:cNvSpPr txBox="1"/>
          <p:nvPr/>
        </p:nvSpPr>
        <p:spPr>
          <a:xfrm>
            <a:off x="297240" y="0"/>
            <a:ext cx="8801040" cy="6370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b="1">
                <a:solidFill>
                  <a:srgbClr val="FFFFFF"/>
                </a:solidFill>
                <a:latin typeface="Times New Roman"/>
                <a:ea typeface="Times New Roman"/>
                <a:cs typeface="Times New Roman"/>
                <a:sym typeface="Times New Roman"/>
              </a:defRPr>
            </a:pPr>
            <a:r>
              <a:rPr lang="uk-UA" dirty="0"/>
              <a:t>Рентгенографія органів грудної клітини: </a:t>
            </a:r>
          </a:p>
          <a:p>
            <a:pPr>
              <a:defRPr sz="2400">
                <a:solidFill>
                  <a:srgbClr val="FFFFFF"/>
                </a:solidFill>
                <a:latin typeface="Times New Roman"/>
                <a:ea typeface="Times New Roman"/>
                <a:cs typeface="Times New Roman"/>
                <a:sym typeface="Times New Roman"/>
              </a:defRPr>
            </a:pPr>
            <a:r>
              <a:rPr lang="uk-UA" dirty="0"/>
              <a:t>· збагачення легеневого кровотіку; </a:t>
            </a:r>
          </a:p>
          <a:p>
            <a:pPr marL="263525" indent="-263525">
              <a:defRPr sz="2400">
                <a:solidFill>
                  <a:srgbClr val="FFFFFF"/>
                </a:solidFill>
                <a:latin typeface="Times New Roman"/>
                <a:ea typeface="Times New Roman"/>
                <a:cs typeface="Times New Roman"/>
                <a:sym typeface="Times New Roman"/>
              </a:defRPr>
            </a:pPr>
            <a:r>
              <a:rPr lang="uk-UA" dirty="0"/>
              <a:t>· Праве передсердя і правий шлуночок дилатовані і гіпертрофовані; </a:t>
            </a:r>
          </a:p>
          <a:p>
            <a:pPr>
              <a:defRPr sz="2400">
                <a:solidFill>
                  <a:srgbClr val="FFFFFF"/>
                </a:solidFill>
                <a:latin typeface="Times New Roman"/>
                <a:ea typeface="Times New Roman"/>
                <a:cs typeface="Times New Roman"/>
                <a:sym typeface="Times New Roman"/>
              </a:defRPr>
            </a:pPr>
            <a:r>
              <a:rPr lang="uk-UA" dirty="0"/>
              <a:t>· Дуга легеневої артерії вибухає; </a:t>
            </a:r>
          </a:p>
          <a:p>
            <a:pPr>
              <a:defRPr sz="2400">
                <a:solidFill>
                  <a:srgbClr val="FFFFFF"/>
                </a:solidFill>
                <a:latin typeface="Times New Roman"/>
                <a:ea typeface="Times New Roman"/>
                <a:cs typeface="Times New Roman"/>
                <a:sym typeface="Times New Roman"/>
              </a:defRPr>
            </a:pPr>
            <a:r>
              <a:rPr lang="uk-UA" dirty="0"/>
              <a:t>· Камери лівих відділів серця не розширені; </a:t>
            </a:r>
          </a:p>
          <a:p>
            <a:pPr>
              <a:defRPr sz="2400" b="1">
                <a:solidFill>
                  <a:srgbClr val="FFFFFF"/>
                </a:solidFill>
                <a:latin typeface="Times New Roman"/>
                <a:ea typeface="Times New Roman"/>
                <a:cs typeface="Times New Roman"/>
                <a:sym typeface="Times New Roman"/>
              </a:defRPr>
            </a:pPr>
            <a:r>
              <a:rPr lang="uk-UA" b="0" dirty="0"/>
              <a:t>· Тінь серця у вигляді «вісімки або снігової баби» при аномальному дренажі в безіменну вену (верхня частина «вісімки» утворена вертикальною веною зліва, лівої безіменної веною зверху і верхньої порожнистої веною справа).</a:t>
            </a:r>
            <a:r>
              <a:rPr lang="uk-UA" dirty="0"/>
              <a:t> </a:t>
            </a:r>
          </a:p>
          <a:p>
            <a:pPr>
              <a:defRPr sz="2400" b="1">
                <a:solidFill>
                  <a:srgbClr val="FFFFFF"/>
                </a:solidFill>
                <a:latin typeface="Times New Roman"/>
                <a:ea typeface="Times New Roman"/>
                <a:cs typeface="Times New Roman"/>
                <a:sym typeface="Times New Roman"/>
              </a:defRPr>
            </a:pPr>
            <a:r>
              <a:rPr lang="uk-UA" dirty="0"/>
              <a:t>Катетеризація серця: виконують для уточнення важливих деталей, які не з'ясованих при </a:t>
            </a:r>
            <a:r>
              <a:rPr lang="uk-UA" dirty="0" err="1"/>
              <a:t>ЕхоКГ-дослідженні</a:t>
            </a:r>
            <a:r>
              <a:rPr lang="uk-UA" dirty="0"/>
              <a:t>: ідентифікації супутніх вад, виявлення місць аномальних з'єднань і локалізації венозної обструкції. Місце аномальної зв'язку легеневих і системних вен може бути виявлено по кисневого «стрибка» на рівні лівої безіменної вени, правої верхньої порожнистої вени / коронарного синуса.</a:t>
            </a:r>
          </a:p>
        </p:txBody>
      </p:sp>
    </p:spTree>
  </p:cSld>
  <p:clrMapOvr>
    <a:masterClrMapping/>
  </p:clrMapOvr>
  <p:transition spd="med"/>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219" name="Picture 3"/>
          <p:cNvPicPr>
            <a:picLocks noChangeAspect="1" noChangeArrowheads="1"/>
          </p:cNvPicPr>
          <p:nvPr/>
        </p:nvPicPr>
        <p:blipFill>
          <a:blip r:embed="rId2" cstate="print"/>
          <a:srcRect/>
          <a:stretch>
            <a:fillRect/>
          </a:stretch>
        </p:blipFill>
        <p:spPr bwMode="auto">
          <a:xfrm>
            <a:off x="323528" y="476672"/>
            <a:ext cx="8388424" cy="4762178"/>
          </a:xfrm>
          <a:prstGeom prst="rect">
            <a:avLst/>
          </a:prstGeom>
          <a:noFill/>
          <a:ln w="9525">
            <a:noFill/>
            <a:miter lim="800000"/>
            <a:headEnd/>
            <a:tailEnd/>
          </a:ln>
        </p:spPr>
      </p:pic>
      <p:sp>
        <p:nvSpPr>
          <p:cNvPr id="4" name="Прямоугольник 3"/>
          <p:cNvSpPr/>
          <p:nvPr/>
        </p:nvSpPr>
        <p:spPr>
          <a:xfrm>
            <a:off x="1619672" y="0"/>
            <a:ext cx="6696744" cy="369332"/>
          </a:xfrm>
          <a:prstGeom prst="rect">
            <a:avLst/>
          </a:prstGeom>
        </p:spPr>
        <p:txBody>
          <a:bodyPr wrap="square">
            <a:spAutoFit/>
          </a:bodyPr>
          <a:lstStyle/>
          <a:p>
            <a:pPr algn="ctr"/>
            <a:r>
              <a:rPr lang="uk-UA" b="1" dirty="0">
                <a:solidFill>
                  <a:schemeClr val="bg1"/>
                </a:solidFill>
              </a:rPr>
              <a:t>Аномальний дренаж легеневих вен</a:t>
            </a:r>
          </a:p>
        </p:txBody>
      </p:sp>
      <p:sp>
        <p:nvSpPr>
          <p:cNvPr id="393220" name="Rectangle 4"/>
          <p:cNvSpPr>
            <a:spLocks noChangeArrowheads="1"/>
          </p:cNvSpPr>
          <p:nvPr/>
        </p:nvSpPr>
        <p:spPr bwMode="auto">
          <a:xfrm>
            <a:off x="395536" y="5373216"/>
            <a:ext cx="8748464" cy="1257407"/>
          </a:xfrm>
          <a:prstGeom prst="rect">
            <a:avLst/>
          </a:prstGeom>
          <a:noFill/>
          <a:ln w="9525">
            <a:noFill/>
            <a:miter lim="800000"/>
            <a:headEnd/>
            <a:tailEnd/>
          </a:ln>
          <a:effec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2100" b="0" i="0" u="none" strike="noStrike" cap="none" normalizeH="0" baseline="0" dirty="0">
                <a:ln>
                  <a:noFill/>
                </a:ln>
                <a:solidFill>
                  <a:schemeClr val="bg1"/>
                </a:solidFill>
                <a:effectLst/>
                <a:latin typeface="Times New Roman" pitchFamily="18" charset="0"/>
                <a:cs typeface="Times New Roman" pitchFamily="18" charset="0"/>
              </a:rPr>
              <a:t>Легенева васкуляризація збільшена. Кардіомегалія з виступом правого шлуночка. Основна легенева артерія розширена. Тінь верхнього середостіння розширена опуклою лівої </a:t>
            </a:r>
            <a:r>
              <a:rPr kumimoji="0" lang="uk-UA" sz="2100" b="0" i="0" u="none" strike="noStrike" cap="none" normalizeH="0" baseline="0" dirty="0" err="1">
                <a:ln>
                  <a:noFill/>
                </a:ln>
                <a:solidFill>
                  <a:schemeClr val="bg1"/>
                </a:solidFill>
                <a:effectLst/>
                <a:latin typeface="Times New Roman" pitchFamily="18" charset="0"/>
                <a:cs typeface="Times New Roman" pitchFamily="18" charset="0"/>
              </a:rPr>
              <a:t>межою</a:t>
            </a:r>
            <a:r>
              <a:rPr kumimoji="0" lang="uk-UA" sz="2100" b="0" i="0" u="none" strike="noStrike" cap="none" normalizeH="0" baseline="0" dirty="0">
                <a:ln>
                  <a:noFill/>
                </a:ln>
                <a:solidFill>
                  <a:schemeClr val="bg1"/>
                </a:solidFill>
                <a:effectLst/>
                <a:latin typeface="Times New Roman" pitchFamily="18" charset="0"/>
                <a:cs typeface="Times New Roman" pitchFamily="18" charset="0"/>
              </a:rPr>
              <a:t>, що створює вигляд </a:t>
            </a:r>
            <a:r>
              <a:rPr kumimoji="0" lang="uk-UA" sz="2100" b="0" i="1" u="none" strike="noStrike" cap="none" normalizeH="0" baseline="0" dirty="0">
                <a:ln>
                  <a:noFill/>
                </a:ln>
                <a:solidFill>
                  <a:schemeClr val="bg1"/>
                </a:solidFill>
                <a:effectLst/>
                <a:latin typeface="Times New Roman" pitchFamily="18" charset="0"/>
                <a:cs typeface="Times New Roman" pitchFamily="18" charset="0"/>
              </a:rPr>
              <a:t>сніговика</a:t>
            </a:r>
            <a:r>
              <a:rPr kumimoji="0" lang="uk-UA" sz="2100" b="0" i="0" u="none" strike="noStrike" cap="none" normalizeH="0" baseline="0" dirty="0">
                <a:ln>
                  <a:noFill/>
                </a:ln>
                <a:solidFill>
                  <a:schemeClr val="bg1"/>
                </a:solidFill>
                <a:effectLst/>
                <a:latin typeface="Times New Roman" pitchFamily="18" charset="0"/>
                <a:cs typeface="Times New Roman" pitchFamily="18" charset="0"/>
              </a:rPr>
              <a:t>.</a:t>
            </a:r>
            <a:r>
              <a:rPr kumimoji="0" lang="uk-UA" sz="800" b="0" i="0" u="none" strike="noStrike" cap="none" normalizeH="0" baseline="0" dirty="0">
                <a:ln>
                  <a:noFill/>
                </a:ln>
                <a:solidFill>
                  <a:schemeClr val="bg1"/>
                </a:solidFill>
                <a:effectLst/>
                <a:latin typeface="Times New Roman" pitchFamily="18" charset="0"/>
                <a:cs typeface="Times New Roman" pitchFamily="18" charset="0"/>
              </a:rPr>
              <a:t> </a:t>
            </a:r>
            <a:endParaRPr kumimoji="0" lang="uk-UA" sz="1800" b="0" i="0" u="none" strike="noStrike" cap="none" normalizeH="0" baseline="0" dirty="0">
              <a:ln>
                <a:noFill/>
              </a:ln>
              <a:solidFill>
                <a:schemeClr val="bg1"/>
              </a:solidFill>
              <a:effectLst/>
              <a:latin typeface="Times New Roman" pitchFamily="18" charset="0"/>
              <a:cs typeface="Times New Roman" pitchFamily="18" charset="0"/>
            </a:endParaRPr>
          </a:p>
        </p:txBody>
      </p:sp>
      <p:sp>
        <p:nvSpPr>
          <p:cNvPr id="6" name="Прямоугольник 5"/>
          <p:cNvSpPr/>
          <p:nvPr/>
        </p:nvSpPr>
        <p:spPr>
          <a:xfrm>
            <a:off x="5724128" y="6488668"/>
            <a:ext cx="3009157" cy="369332"/>
          </a:xfrm>
          <a:prstGeom prst="rect">
            <a:avLst/>
          </a:prstGeom>
        </p:spPr>
        <p:txBody>
          <a:bodyPr wrap="none">
            <a:spAutoFit/>
          </a:bodyPr>
          <a:lstStyle/>
          <a:p>
            <a:r>
              <a:rPr lang="en-US" dirty="0"/>
              <a:t>https://radiopaedia.org/</a:t>
            </a:r>
            <a:endParaRPr lang="uk-UA" dirty="0"/>
          </a:p>
        </p:txBody>
      </p:sp>
    </p:spTree>
  </p:cSld>
  <p:clrMapOvr>
    <a:masterClrMapping/>
  </p:clrMapOvr>
  <p:transition spd="med"/>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242" name="Picture 2"/>
          <p:cNvPicPr>
            <a:picLocks noChangeAspect="1" noChangeArrowheads="1"/>
          </p:cNvPicPr>
          <p:nvPr/>
        </p:nvPicPr>
        <p:blipFill>
          <a:blip r:embed="rId2" cstate="print"/>
          <a:srcRect/>
          <a:stretch>
            <a:fillRect/>
          </a:stretch>
        </p:blipFill>
        <p:spPr bwMode="auto">
          <a:xfrm>
            <a:off x="1475656" y="404664"/>
            <a:ext cx="6000750" cy="4733925"/>
          </a:xfrm>
          <a:prstGeom prst="rect">
            <a:avLst/>
          </a:prstGeom>
          <a:noFill/>
          <a:ln w="9525">
            <a:noFill/>
            <a:miter lim="800000"/>
            <a:headEnd/>
            <a:tailEnd/>
          </a:ln>
        </p:spPr>
      </p:pic>
      <p:sp>
        <p:nvSpPr>
          <p:cNvPr id="3" name="Прямоугольник 2"/>
          <p:cNvSpPr/>
          <p:nvPr/>
        </p:nvSpPr>
        <p:spPr>
          <a:xfrm>
            <a:off x="1619672" y="0"/>
            <a:ext cx="6480720" cy="369332"/>
          </a:xfrm>
          <a:prstGeom prst="rect">
            <a:avLst/>
          </a:prstGeom>
        </p:spPr>
        <p:txBody>
          <a:bodyPr wrap="square">
            <a:spAutoFit/>
          </a:bodyPr>
          <a:lstStyle/>
          <a:p>
            <a:pPr algn="ctr"/>
            <a:r>
              <a:rPr lang="uk-UA" b="1" dirty="0">
                <a:solidFill>
                  <a:schemeClr val="bg1"/>
                </a:solidFill>
              </a:rPr>
              <a:t>Аномальний дренаж легеневих вен</a:t>
            </a:r>
          </a:p>
        </p:txBody>
      </p:sp>
      <p:sp>
        <p:nvSpPr>
          <p:cNvPr id="394243" name="Rectangle 3"/>
          <p:cNvSpPr>
            <a:spLocks noChangeArrowheads="1"/>
          </p:cNvSpPr>
          <p:nvPr/>
        </p:nvSpPr>
        <p:spPr bwMode="auto">
          <a:xfrm>
            <a:off x="251520" y="5069049"/>
            <a:ext cx="8892480" cy="1846659"/>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indent="355600" algn="just" fontAlgn="base" hangingPunct="1">
              <a:spcBef>
                <a:spcPct val="0"/>
              </a:spcBef>
              <a:spcAft>
                <a:spcPct val="0"/>
              </a:spcAft>
            </a:pPr>
            <a:r>
              <a:rPr lang="uk-UA" sz="2400" dirty="0">
                <a:solidFill>
                  <a:schemeClr val="bg1"/>
                </a:solidFill>
                <a:latin typeface="Times New Roman" pitchFamily="18" charset="0"/>
                <a:cs typeface="Times New Roman" pitchFamily="18" charset="0"/>
              </a:rPr>
              <a:t>Праве передсердя та правий шлуночок розширені. </a:t>
            </a:r>
          </a:p>
          <a:p>
            <a:pPr lvl="0" indent="355600" algn="just" fontAlgn="base" hangingPunct="1">
              <a:spcBef>
                <a:spcPct val="0"/>
              </a:spcBef>
              <a:spcAft>
                <a:spcPct val="0"/>
              </a:spcAft>
            </a:pPr>
            <a:r>
              <a:rPr lang="uk-UA" sz="2400" dirty="0">
                <a:solidFill>
                  <a:schemeClr val="bg1"/>
                </a:solidFill>
                <a:latin typeface="Times New Roman" pitchFamily="18" charset="0"/>
                <a:cs typeface="Times New Roman" pitchFamily="18" charset="0"/>
              </a:rPr>
              <a:t>Дефект міжпередсердної перегородки призводить до шунту справи наліво. Замість того, щоб дренувати своє ліве передсердя, усі легеневі вени дренуються у системний венозний кровотік через вертикальну вену. </a:t>
            </a:r>
            <a:endParaRPr kumimoji="0" lang="ru-RU" sz="800" b="0" i="0" u="none" strike="noStrike" cap="none" normalizeH="0" baseline="0" dirty="0">
              <a:ln>
                <a:noFill/>
              </a:ln>
              <a:solidFill>
                <a:schemeClr val="bg1"/>
              </a:solidFill>
              <a:effectLst/>
              <a:latin typeface="Times New Roman" pitchFamily="18" charset="0"/>
              <a:cs typeface="Times New Roman" pitchFamily="18" charset="0"/>
            </a:endParaRPr>
          </a:p>
        </p:txBody>
      </p:sp>
    </p:spTree>
  </p:cSld>
  <p:clrMapOvr>
    <a:masterClrMapping/>
  </p:clrMapOvr>
  <p:transition spd="med"/>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19672" y="0"/>
            <a:ext cx="6696744" cy="369332"/>
          </a:xfrm>
          <a:prstGeom prst="rect">
            <a:avLst/>
          </a:prstGeom>
        </p:spPr>
        <p:txBody>
          <a:bodyPr wrap="square">
            <a:spAutoFit/>
          </a:bodyPr>
          <a:lstStyle/>
          <a:p>
            <a:pPr algn="ctr"/>
            <a:r>
              <a:rPr lang="uk-UA" b="1" dirty="0">
                <a:solidFill>
                  <a:schemeClr val="bg1"/>
                </a:solidFill>
              </a:rPr>
              <a:t>Аномальний дренаж легеневих вен</a:t>
            </a:r>
          </a:p>
        </p:txBody>
      </p:sp>
      <p:sp>
        <p:nvSpPr>
          <p:cNvPr id="393220" name="Rectangle 4"/>
          <p:cNvSpPr>
            <a:spLocks noChangeArrowheads="1"/>
          </p:cNvSpPr>
          <p:nvPr/>
        </p:nvSpPr>
        <p:spPr bwMode="auto">
          <a:xfrm>
            <a:off x="395536" y="4509120"/>
            <a:ext cx="8748464" cy="703409"/>
          </a:xfrm>
          <a:prstGeom prst="rect">
            <a:avLst/>
          </a:prstGeom>
          <a:noFill/>
          <a:ln w="9525">
            <a:noFill/>
            <a:miter lim="800000"/>
            <a:headEnd/>
            <a:tailEnd/>
          </a:ln>
          <a:effectLst/>
        </p:spPr>
        <p:txBody>
          <a:bodyPr vert="horz" wrap="square" lIns="0" tIns="-17457" rIns="0" bIns="-17457" numCol="1" anchor="ctr" anchorCtr="0" compatLnSpc="1">
            <a:prstTxWarp prst="textNoShape">
              <a:avLst/>
            </a:prstTxWarp>
            <a:spAutoFit/>
          </a:bodyPr>
          <a:lstStyle/>
          <a:p>
            <a:pPr lvl="0" fontAlgn="base" hangingPunct="1">
              <a:spcBef>
                <a:spcPct val="0"/>
              </a:spcBef>
              <a:spcAft>
                <a:spcPct val="0"/>
              </a:spcAft>
            </a:pPr>
            <a:r>
              <a:rPr lang="uk-UA" sz="2400" dirty="0">
                <a:solidFill>
                  <a:schemeClr val="bg1"/>
                </a:solidFill>
                <a:latin typeface="Times New Roman" pitchFamily="18" charset="0"/>
                <a:cs typeface="Times New Roman" pitchFamily="18" charset="0"/>
              </a:rPr>
              <a:t>Кардіомегалія з знаком «сніговика» може спостерігатися за </a:t>
            </a:r>
            <a:r>
              <a:rPr lang="uk-UA" sz="2400" dirty="0" err="1">
                <a:solidFill>
                  <a:schemeClr val="bg1"/>
                </a:solidFill>
                <a:latin typeface="Times New Roman" pitchFamily="18" charset="0"/>
                <a:cs typeface="Times New Roman" pitchFamily="18" charset="0"/>
              </a:rPr>
              <a:t>надсерцевим</a:t>
            </a:r>
            <a:r>
              <a:rPr lang="uk-UA" sz="2400" dirty="0">
                <a:solidFill>
                  <a:schemeClr val="bg1"/>
                </a:solidFill>
                <a:latin typeface="Times New Roman" pitchFamily="18" charset="0"/>
                <a:cs typeface="Times New Roman" pitchFamily="18" charset="0"/>
              </a:rPr>
              <a:t> типом</a:t>
            </a:r>
            <a:endParaRPr kumimoji="0" lang="uk-UA" sz="1800" b="0" i="0" u="none" strike="noStrike" cap="none" normalizeH="0" baseline="0" dirty="0">
              <a:ln>
                <a:noFill/>
              </a:ln>
              <a:solidFill>
                <a:schemeClr val="bg1"/>
              </a:solidFill>
              <a:effectLst/>
              <a:latin typeface="Times New Roman" pitchFamily="18" charset="0"/>
              <a:cs typeface="Times New Roman" pitchFamily="18" charset="0"/>
            </a:endParaRPr>
          </a:p>
        </p:txBody>
      </p:sp>
      <p:pic>
        <p:nvPicPr>
          <p:cNvPr id="395267" name="Picture 3" descr="TAPVC с сердечником"/>
          <p:cNvPicPr>
            <a:picLocks noChangeAspect="1" noChangeArrowheads="1"/>
          </p:cNvPicPr>
          <p:nvPr/>
        </p:nvPicPr>
        <p:blipFill>
          <a:blip r:embed="rId2" cstate="print"/>
          <a:srcRect/>
          <a:stretch>
            <a:fillRect/>
          </a:stretch>
        </p:blipFill>
        <p:spPr bwMode="auto">
          <a:xfrm>
            <a:off x="0" y="764704"/>
            <a:ext cx="9290005" cy="3456384"/>
          </a:xfrm>
          <a:prstGeom prst="rect">
            <a:avLst/>
          </a:prstGeom>
          <a:noFill/>
        </p:spPr>
      </p:pic>
      <p:sp>
        <p:nvSpPr>
          <p:cNvPr id="7" name="Прямоугольник 6"/>
          <p:cNvSpPr/>
          <p:nvPr/>
        </p:nvSpPr>
        <p:spPr>
          <a:xfrm>
            <a:off x="0" y="6211669"/>
            <a:ext cx="9144000" cy="646331"/>
          </a:xfrm>
          <a:prstGeom prst="rect">
            <a:avLst/>
          </a:prstGeom>
        </p:spPr>
        <p:txBody>
          <a:bodyPr wrap="square">
            <a:spAutoFit/>
          </a:bodyPr>
          <a:lstStyle/>
          <a:p>
            <a:r>
              <a:rPr lang="en-US" dirty="0"/>
              <a:t>https://www.utmb.edu/pedi_ed/CoreV2/CardiologyPart1/CardiologyPart19.html</a:t>
            </a:r>
            <a:endParaRPr lang="uk-UA" dirty="0"/>
          </a:p>
        </p:txBody>
      </p:sp>
    </p:spTree>
  </p:cSld>
  <p:clrMapOvr>
    <a:masterClrMapping/>
  </p:clrMapOvr>
  <p:transition spd="med"/>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9" name="Прямоугольник 1"/>
          <p:cNvSpPr txBox="1"/>
          <p:nvPr/>
        </p:nvSpPr>
        <p:spPr>
          <a:xfrm>
            <a:off x="1017319" y="260647"/>
            <a:ext cx="4665575" cy="4213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a:solidFill>
                  <a:srgbClr val="FFFFFF"/>
                </a:solidFill>
                <a:latin typeface="Times New Roman"/>
                <a:ea typeface="Times New Roman"/>
                <a:cs typeface="Times New Roman"/>
                <a:sym typeface="Times New Roman"/>
              </a:defRPr>
            </a:lvl1pPr>
          </a:lstStyle>
          <a:p>
            <a:r>
              <a:t>Аномальний дренаж легеневих вен</a:t>
            </a:r>
          </a:p>
        </p:txBody>
      </p:sp>
      <p:pic>
        <p:nvPicPr>
          <p:cNvPr id="1380" name="Picture 2" descr="Picture 2"/>
          <p:cNvPicPr>
            <a:picLocks noChangeAspect="1"/>
          </p:cNvPicPr>
          <p:nvPr/>
        </p:nvPicPr>
        <p:blipFill>
          <a:blip r:embed="rId2" cstate="print"/>
          <a:stretch>
            <a:fillRect/>
          </a:stretch>
        </p:blipFill>
        <p:spPr>
          <a:xfrm>
            <a:off x="251519" y="980726"/>
            <a:ext cx="7632850" cy="3774487"/>
          </a:xfrm>
          <a:prstGeom prst="rect">
            <a:avLst/>
          </a:prstGeom>
          <a:ln w="12700">
            <a:miter lim="400000"/>
          </a:ln>
        </p:spPr>
      </p:pic>
      <p:sp>
        <p:nvSpPr>
          <p:cNvPr id="1381" name="Прямоугольник 3"/>
          <p:cNvSpPr txBox="1"/>
          <p:nvPr/>
        </p:nvSpPr>
        <p:spPr>
          <a:xfrm>
            <a:off x="369247" y="4725144"/>
            <a:ext cx="8045465" cy="16819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latin typeface="Times New Roman"/>
                <a:ea typeface="Times New Roman"/>
                <a:cs typeface="Times New Roman"/>
                <a:sym typeface="Times New Roman"/>
              </a:defRPr>
            </a:pPr>
            <a:r>
              <a:t>Передня проекція:</a:t>
            </a:r>
          </a:p>
          <a:p>
            <a:pPr algn="just">
              <a:defRPr>
                <a:solidFill>
                  <a:srgbClr val="FFFFFF"/>
                </a:solidFill>
                <a:latin typeface="Times New Roman"/>
                <a:ea typeface="Times New Roman"/>
                <a:cs typeface="Times New Roman"/>
                <a:sym typeface="Times New Roman"/>
              </a:defRPr>
            </a:pPr>
            <a:r>
              <a:t>а - 3D кольорова модель КТА та коронарна МІР-реконструкція;</a:t>
            </a:r>
          </a:p>
          <a:p>
            <a:pPr algn="just">
              <a:defRPr>
                <a:solidFill>
                  <a:srgbClr val="FFFFFF"/>
                </a:solidFill>
                <a:latin typeface="Times New Roman"/>
                <a:ea typeface="Times New Roman"/>
                <a:cs typeface="Times New Roman"/>
                <a:sym typeface="Times New Roman"/>
              </a:defRPr>
            </a:pPr>
            <a:r>
              <a:t>б - КТ-ангіографії - 4 легеневі вени (b) обох легень об'єднуються і впадають в коронарний синус (а), який впадає праве передсердя</a:t>
            </a:r>
          </a:p>
          <a:p>
            <a:pPr algn="just">
              <a:defRPr>
                <a:solidFill>
                  <a:srgbClr val="FFFFFF"/>
                </a:solidFill>
                <a:latin typeface="Times New Roman"/>
                <a:ea typeface="Times New Roman"/>
                <a:cs typeface="Times New Roman"/>
                <a:sym typeface="Times New Roman"/>
              </a:defRPr>
            </a:pPr>
            <a:r>
              <a:t> </a:t>
            </a:r>
          </a:p>
          <a:p>
            <a:pPr algn="just">
              <a:defRPr>
                <a:solidFill>
                  <a:srgbClr val="FFFFFF"/>
                </a:solidFill>
                <a:latin typeface="Times New Roman"/>
                <a:ea typeface="Times New Roman"/>
                <a:cs typeface="Times New Roman"/>
                <a:sym typeface="Times New Roman"/>
              </a:defRPr>
            </a:pPr>
            <a:r>
              <a:t>(References: Atlas of pediatric cardiac СТА, 2013).</a:t>
            </a:r>
          </a:p>
        </p:txBody>
      </p:sp>
    </p:spTree>
  </p:cSld>
  <p:clrMapOvr>
    <a:masterClrMapping/>
  </p:clrMapOvr>
  <p:transition spd="med"/>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3" name="Picture 2" descr="Picture 2"/>
          <p:cNvPicPr>
            <a:picLocks noChangeAspect="1"/>
          </p:cNvPicPr>
          <p:nvPr/>
        </p:nvPicPr>
        <p:blipFill>
          <a:blip r:embed="rId2" cstate="print"/>
          <a:stretch>
            <a:fillRect/>
          </a:stretch>
        </p:blipFill>
        <p:spPr>
          <a:xfrm>
            <a:off x="251519" y="1052736"/>
            <a:ext cx="6838845" cy="3429001"/>
          </a:xfrm>
          <a:prstGeom prst="rect">
            <a:avLst/>
          </a:prstGeom>
          <a:ln w="12700">
            <a:miter lim="400000"/>
          </a:ln>
        </p:spPr>
      </p:pic>
      <p:graphicFrame>
        <p:nvGraphicFramePr>
          <p:cNvPr id="1384" name="Таблица 2"/>
          <p:cNvGraphicFramePr/>
          <p:nvPr/>
        </p:nvGraphicFramePr>
        <p:xfrm>
          <a:off x="395536" y="4797152"/>
          <a:ext cx="8280920" cy="1704975"/>
        </p:xfrm>
        <a:graphic>
          <a:graphicData uri="http://schemas.openxmlformats.org/drawingml/2006/table">
            <a:tbl>
              <a:tblPr>
                <a:tableStyleId>{4C3C2611-4C71-4FC5-86AE-919BDF0F9419}</a:tableStyleId>
              </a:tblPr>
              <a:tblGrid>
                <a:gridCol w="8280920">
                  <a:extLst>
                    <a:ext uri="{9D8B030D-6E8A-4147-A177-3AD203B41FA5}">
                      <a16:colId xmlns:a16="http://schemas.microsoft.com/office/drawing/2014/main" val="20000"/>
                    </a:ext>
                  </a:extLst>
                </a:gridCol>
              </a:tblGrid>
              <a:tr h="1704975">
                <a:tc>
                  <a:txBody>
                    <a:bodyPr/>
                    <a:lstStyle/>
                    <a:p>
                      <a:pPr algn="just">
                        <a:defRPr sz="1800"/>
                      </a:pPr>
                      <a:r>
                        <a:rPr sz="2000">
                          <a:solidFill>
                            <a:srgbClr val="FFFFFF"/>
                          </a:solidFill>
                          <a:latin typeface="Times New Roman"/>
                          <a:ea typeface="Times New Roman"/>
                          <a:cs typeface="Times New Roman"/>
                          <a:sym typeface="Times New Roman"/>
                        </a:rPr>
                        <a:t>Задня проекція:
а - 3D кольорова модель КТА та коронарна МІР-реконструкція;
б - кілька легеневих вен (b) дренируются одним стволом (а) до лівої плечеголовной вени, яка впадає у верхню порожнисту вену
  (References: Atlas of pediatric cardiac СТА, 2013).</a:t>
                      </a:r>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1385" name="Rectangle 3"/>
          <p:cNvSpPr txBox="1"/>
          <p:nvPr/>
        </p:nvSpPr>
        <p:spPr>
          <a:xfrm>
            <a:off x="45719" y="-308046"/>
            <a:ext cx="127001" cy="617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lvl1pPr>
              <a:defRPr>
                <a:solidFill>
                  <a:srgbClr val="FFFFFF"/>
                </a:solidFill>
                <a:latin typeface="Arial"/>
                <a:ea typeface="Arial"/>
                <a:cs typeface="Arial"/>
                <a:sym typeface="Arial"/>
              </a:defRPr>
            </a:lvl1pPr>
          </a:lstStyle>
          <a:p>
            <a:br/>
            <a:endParaRPr/>
          </a:p>
        </p:txBody>
      </p:sp>
      <p:sp>
        <p:nvSpPr>
          <p:cNvPr id="1386" name="Прямоугольник 4"/>
          <p:cNvSpPr txBox="1"/>
          <p:nvPr/>
        </p:nvSpPr>
        <p:spPr>
          <a:xfrm>
            <a:off x="657280" y="404664"/>
            <a:ext cx="8441000" cy="421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FFFFFF"/>
                </a:solidFill>
                <a:latin typeface="Times New Roman"/>
                <a:ea typeface="Times New Roman"/>
                <a:cs typeface="Times New Roman"/>
                <a:sym typeface="Times New Roman"/>
              </a:defRPr>
            </a:lvl1pPr>
          </a:lstStyle>
          <a:p>
            <a:r>
              <a:t>Аномальний дренаж легеневих вен</a:t>
            </a:r>
          </a:p>
        </p:txBody>
      </p:sp>
    </p:spTree>
  </p:cSld>
  <p:clrMapOvr>
    <a:masterClrMapping/>
  </p:clrMapOvr>
  <p:transition spd="med"/>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8" name="Picture 2" descr="Picture 2"/>
          <p:cNvPicPr>
            <a:picLocks noChangeAspect="1"/>
          </p:cNvPicPr>
          <p:nvPr/>
        </p:nvPicPr>
        <p:blipFill>
          <a:blip r:embed="rId2" cstate="print"/>
          <a:stretch>
            <a:fillRect/>
          </a:stretch>
        </p:blipFill>
        <p:spPr>
          <a:xfrm>
            <a:off x="251519" y="548679"/>
            <a:ext cx="8280922" cy="4233059"/>
          </a:xfrm>
          <a:prstGeom prst="rect">
            <a:avLst/>
          </a:prstGeom>
          <a:ln w="12700">
            <a:miter lim="400000"/>
          </a:ln>
        </p:spPr>
      </p:pic>
      <p:sp>
        <p:nvSpPr>
          <p:cNvPr id="1389" name="Прямоугольник 2"/>
          <p:cNvSpPr txBox="1"/>
          <p:nvPr/>
        </p:nvSpPr>
        <p:spPr>
          <a:xfrm>
            <a:off x="1953423" y="0"/>
            <a:ext cx="4715391"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a:solidFill>
                  <a:srgbClr val="FFFFFF"/>
                </a:solidFill>
                <a:latin typeface="Times New Roman"/>
                <a:ea typeface="Times New Roman"/>
                <a:cs typeface="Times New Roman"/>
                <a:sym typeface="Times New Roman"/>
              </a:defRPr>
            </a:lvl1pPr>
          </a:lstStyle>
          <a:p>
            <a:r>
              <a:rPr lang="uk-UA" dirty="0"/>
              <a:t>Аномальний дренаж легеневих вен</a:t>
            </a:r>
          </a:p>
        </p:txBody>
      </p:sp>
      <p:sp>
        <p:nvSpPr>
          <p:cNvPr id="1390" name="Прямоугольник 3"/>
          <p:cNvSpPr txBox="1"/>
          <p:nvPr/>
        </p:nvSpPr>
        <p:spPr>
          <a:xfrm>
            <a:off x="441255" y="4797152"/>
            <a:ext cx="8405505" cy="16819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latin typeface="Times New Roman"/>
                <a:ea typeface="Times New Roman"/>
                <a:cs typeface="Times New Roman"/>
                <a:sym typeface="Times New Roman"/>
              </a:defRPr>
            </a:pPr>
            <a:r>
              <a:t>Фронтальна проекція:</a:t>
            </a:r>
          </a:p>
          <a:p>
            <a:pPr algn="just">
              <a:defRPr>
                <a:solidFill>
                  <a:srgbClr val="FFFFFF"/>
                </a:solidFill>
                <a:latin typeface="Times New Roman"/>
                <a:ea typeface="Times New Roman"/>
                <a:cs typeface="Times New Roman"/>
                <a:sym typeface="Times New Roman"/>
              </a:defRPr>
            </a:pPr>
            <a:r>
              <a:t>а - 3D кольорова модель КТА та саггитальной МІР-реконструкція;</a:t>
            </a:r>
          </a:p>
          <a:p>
            <a:pPr algn="just">
              <a:defRPr>
                <a:solidFill>
                  <a:srgbClr val="FFFFFF"/>
                </a:solidFill>
                <a:latin typeface="Times New Roman"/>
                <a:ea typeface="Times New Roman"/>
                <a:cs typeface="Times New Roman"/>
                <a:sym typeface="Times New Roman"/>
              </a:defRPr>
            </a:pPr>
            <a:r>
              <a:t>б Кт-ангіографія кілька легеневих вен (b) дренируются до гипоплазирована вертикальної вени (а) яка впадає в нижню порожнисту вену</a:t>
            </a:r>
          </a:p>
          <a:p>
            <a:pPr algn="just">
              <a:defRPr>
                <a:solidFill>
                  <a:srgbClr val="FFFFFF"/>
                </a:solidFill>
                <a:latin typeface="Times New Roman"/>
                <a:ea typeface="Times New Roman"/>
                <a:cs typeface="Times New Roman"/>
                <a:sym typeface="Times New Roman"/>
              </a:defRPr>
            </a:pPr>
            <a:endParaRPr/>
          </a:p>
          <a:p>
            <a:pPr algn="just">
              <a:defRPr>
                <a:solidFill>
                  <a:srgbClr val="FFFFFF"/>
                </a:solidFill>
                <a:latin typeface="Times New Roman"/>
                <a:ea typeface="Times New Roman"/>
                <a:cs typeface="Times New Roman"/>
                <a:sym typeface="Times New Roman"/>
              </a:defRPr>
            </a:pPr>
            <a:r>
              <a:t>  (References: Atlas of pediatric cardiac СТА, 2013).</a:t>
            </a:r>
          </a:p>
        </p:txBody>
      </p:sp>
    </p:spTree>
  </p:cSld>
  <p:clrMapOvr>
    <a:masterClrMapping/>
  </p:clrMapOvr>
  <p:transition spd="med"/>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 name="Прямоугольник 1"/>
          <p:cNvSpPr txBox="1"/>
          <p:nvPr/>
        </p:nvSpPr>
        <p:spPr>
          <a:xfrm>
            <a:off x="945311" y="260647"/>
            <a:ext cx="4715391"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a:solidFill>
                  <a:srgbClr val="FFFFFF"/>
                </a:solidFill>
                <a:latin typeface="Times New Roman"/>
                <a:ea typeface="Times New Roman"/>
                <a:cs typeface="Times New Roman"/>
                <a:sym typeface="Times New Roman"/>
              </a:defRPr>
            </a:lvl1pPr>
          </a:lstStyle>
          <a:p>
            <a:r>
              <a:rPr lang="uk-UA" dirty="0"/>
              <a:t>Аномальний дренаж легеневих вен</a:t>
            </a:r>
          </a:p>
        </p:txBody>
      </p:sp>
      <p:pic>
        <p:nvPicPr>
          <p:cNvPr id="1393" name="Picture 2" descr="Picture 2"/>
          <p:cNvPicPr>
            <a:picLocks noChangeAspect="1"/>
          </p:cNvPicPr>
          <p:nvPr/>
        </p:nvPicPr>
        <p:blipFill>
          <a:blip r:embed="rId2" cstate="print"/>
          <a:stretch>
            <a:fillRect/>
          </a:stretch>
        </p:blipFill>
        <p:spPr>
          <a:xfrm>
            <a:off x="323527" y="692695"/>
            <a:ext cx="7992890" cy="3961693"/>
          </a:xfrm>
          <a:prstGeom prst="rect">
            <a:avLst/>
          </a:prstGeom>
          <a:ln w="12700">
            <a:miter lim="400000"/>
          </a:ln>
        </p:spPr>
      </p:pic>
      <p:sp>
        <p:nvSpPr>
          <p:cNvPr id="1394" name="Прямоугольник 3"/>
          <p:cNvSpPr txBox="1"/>
          <p:nvPr/>
        </p:nvSpPr>
        <p:spPr>
          <a:xfrm>
            <a:off x="369247" y="4581128"/>
            <a:ext cx="8117473" cy="1948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a:solidFill>
                  <a:srgbClr val="FFFFFF"/>
                </a:solidFill>
                <a:latin typeface="Times New Roman"/>
                <a:ea typeface="Times New Roman"/>
                <a:cs typeface="Times New Roman"/>
                <a:sym typeface="Times New Roman"/>
              </a:defRPr>
            </a:pPr>
            <a:r>
              <a:t>Задня проекція:</a:t>
            </a:r>
          </a:p>
          <a:p>
            <a:pPr algn="just">
              <a:defRPr>
                <a:solidFill>
                  <a:srgbClr val="FFFFFF"/>
                </a:solidFill>
                <a:latin typeface="Times New Roman"/>
                <a:ea typeface="Times New Roman"/>
                <a:cs typeface="Times New Roman"/>
                <a:sym typeface="Times New Roman"/>
              </a:defRPr>
            </a:pPr>
            <a:r>
              <a:t>а - 3D кольорова модель КТА та коронарна МІР-реконструкція;</a:t>
            </a:r>
          </a:p>
          <a:p>
            <a:pPr algn="just">
              <a:defRPr>
                <a:solidFill>
                  <a:srgbClr val="FFFFFF"/>
                </a:solidFill>
                <a:latin typeface="Times New Roman"/>
                <a:ea typeface="Times New Roman"/>
                <a:cs typeface="Times New Roman"/>
                <a:sym typeface="Times New Roman"/>
              </a:defRPr>
            </a:pPr>
            <a:r>
              <a:t>б - КТ-ангіографія змішаний тип тотального аномального дренажу легеневих вен. Ліві легеневі вени (d) дренируются до вертикальної вені (с) яка впадає в нижню підлозі вену. Праві легеневі вени (b) об'єднуються і дренуються в верхньої порожнистої вени (а)</a:t>
            </a:r>
          </a:p>
          <a:p>
            <a:pPr algn="just">
              <a:defRPr>
                <a:solidFill>
                  <a:srgbClr val="FFFFFF"/>
                </a:solidFill>
                <a:latin typeface="Times New Roman"/>
                <a:ea typeface="Times New Roman"/>
                <a:cs typeface="Times New Roman"/>
                <a:sym typeface="Times New Roman"/>
              </a:defRPr>
            </a:pPr>
            <a:r>
              <a:t>  (References: Atlas of pediatric cardiac СТА, 2013).</a:t>
            </a:r>
          </a:p>
        </p:txBody>
      </p:sp>
    </p:spTree>
  </p:cSld>
  <p:clrMapOvr>
    <a:masterClrMapping/>
  </p:clrMapOvr>
  <p:transition spd="med"/>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6" name="Заголовок 1"/>
          <p:cNvSpPr txBox="1">
            <a:spLocks noGrp="1"/>
          </p:cNvSpPr>
          <p:nvPr>
            <p:ph type="title"/>
          </p:nvPr>
        </p:nvSpPr>
        <p:spPr>
          <a:prstGeom prst="rect">
            <a:avLst/>
          </a:prstGeom>
        </p:spPr>
        <p:txBody>
          <a:bodyPr/>
          <a:lstStyle>
            <a:lvl1pPr defTabSz="868680">
              <a:defRPr sz="3420">
                <a:solidFill>
                  <a:srgbClr val="FFFF00"/>
                </a:solidFill>
                <a:effectLst>
                  <a:outerShdw blurRad="108585" dist="96520" dir="2700000" rotWithShape="0">
                    <a:srgbClr val="000000">
                      <a:alpha val="40000"/>
                    </a:srgbClr>
                  </a:outerShdw>
                </a:effectLst>
              </a:defRPr>
            </a:lvl1pPr>
          </a:lstStyle>
          <a:p>
            <a:r>
              <a:rPr lang="uk-UA" dirty="0"/>
              <a:t>Варикозне розширення легеневих вен</a:t>
            </a:r>
          </a:p>
        </p:txBody>
      </p:sp>
      <p:sp>
        <p:nvSpPr>
          <p:cNvPr id="1397" name="Прямоугольник 2"/>
          <p:cNvSpPr txBox="1"/>
          <p:nvPr/>
        </p:nvSpPr>
        <p:spPr>
          <a:xfrm>
            <a:off x="513263" y="1556791"/>
            <a:ext cx="8379217" cy="4524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indent="360363" algn="just">
              <a:defRPr sz="2400">
                <a:solidFill>
                  <a:srgbClr val="FFFFFF"/>
                </a:solidFill>
                <a:latin typeface="Times New Roman"/>
                <a:ea typeface="Times New Roman"/>
                <a:cs typeface="Times New Roman"/>
                <a:sym typeface="Times New Roman"/>
              </a:defRPr>
            </a:pPr>
            <a:r>
              <a:rPr lang="uk-UA" dirty="0"/>
              <a:t>Варикозне розширення легеневих вен є пороком розвитку, пов'язаним з гіпоплазією стінок судин і в більшості випадків протікає безсимптомно.</a:t>
            </a:r>
          </a:p>
          <a:p>
            <a:pPr indent="360363" algn="just">
              <a:defRPr sz="2400">
                <a:solidFill>
                  <a:srgbClr val="FFFFFF"/>
                </a:solidFill>
                <a:latin typeface="Times New Roman"/>
                <a:ea typeface="Times New Roman"/>
                <a:cs typeface="Times New Roman"/>
                <a:sym typeface="Times New Roman"/>
              </a:defRPr>
            </a:pPr>
            <a:r>
              <a:rPr lang="uk-UA" dirty="0"/>
              <a:t>На рентгенограмах ОГК проявляється:</a:t>
            </a:r>
          </a:p>
          <a:p>
            <a:pPr indent="360363" algn="just">
              <a:defRPr sz="2400">
                <a:solidFill>
                  <a:srgbClr val="FFFFFF"/>
                </a:solidFill>
                <a:latin typeface="Times New Roman"/>
                <a:ea typeface="Times New Roman"/>
                <a:cs typeface="Times New Roman"/>
                <a:sym typeface="Times New Roman"/>
              </a:defRPr>
            </a:pPr>
            <a:r>
              <a:rPr lang="uk-UA" dirty="0"/>
              <a:t> округлими або овальними затінення з відносно чіткими контурами, діаметром від 1 до 2 см, які необхідно диференціювати від множинних внутрішньолегеневих утворень має іншу природу.</a:t>
            </a:r>
          </a:p>
          <a:p>
            <a:pPr indent="360363" algn="just">
              <a:defRPr sz="2400">
                <a:solidFill>
                  <a:srgbClr val="FFFFFF"/>
                </a:solidFill>
                <a:latin typeface="Times New Roman"/>
                <a:ea typeface="Times New Roman"/>
                <a:cs typeface="Times New Roman"/>
                <a:sym typeface="Times New Roman"/>
              </a:defRPr>
            </a:pPr>
            <a:r>
              <a:rPr lang="uk-UA" dirty="0"/>
              <a:t>Діагноз легко ставиться за допомогою ангіопульмонографіі, при якій виявляється виразна зв'язок патологічних утворень з венозними судинами.</a:t>
            </a:r>
          </a:p>
          <a:p>
            <a:pPr indent="360363" algn="just">
              <a:defRPr sz="2400">
                <a:solidFill>
                  <a:srgbClr val="FFFFFF"/>
                </a:solidFill>
                <a:latin typeface="Times New Roman"/>
                <a:ea typeface="Times New Roman"/>
                <a:cs typeface="Times New Roman"/>
                <a:sym typeface="Times New Roman"/>
              </a:defRPr>
            </a:pPr>
            <a:r>
              <a:rPr lang="uk-UA" dirty="0"/>
              <a:t>Лікування не потрібно</a:t>
            </a:r>
            <a:r>
              <a:rPr dirty="0"/>
              <a:t>.</a:t>
            </a:r>
          </a:p>
        </p:txBody>
      </p:sp>
    </p:spTree>
  </p:cSld>
  <p:clrMapOvr>
    <a:masterClrMapping/>
  </p:clrMapOvr>
  <p:transition spd="med"/>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188640"/>
            <a:ext cx="7242688" cy="461665"/>
          </a:xfrm>
          <a:prstGeom prst="rect">
            <a:avLst/>
          </a:prstGeom>
        </p:spPr>
        <p:txBody>
          <a:bodyPr wrap="none">
            <a:spAutoFit/>
          </a:bodyPr>
          <a:lstStyle/>
          <a:p>
            <a:r>
              <a:rPr lang="uk-UA" sz="2400" b="1" dirty="0">
                <a:solidFill>
                  <a:schemeClr val="bg1"/>
                </a:solidFill>
                <a:latin typeface="Times New Roman" pitchFamily="18" charset="0"/>
                <a:cs typeface="Times New Roman" pitchFamily="18" charset="0"/>
              </a:rPr>
              <a:t>Варикозне розширення легеневих вен (аневризма)</a:t>
            </a:r>
          </a:p>
        </p:txBody>
      </p:sp>
      <p:pic>
        <p:nvPicPr>
          <p:cNvPr id="390148" name="Picture 4" descr="E:\Мои документы\КНИГИ по рентгену\Легкие\Варикозное расширение легочной вены\Варикозное расширение легочной вены.jpg"/>
          <p:cNvPicPr>
            <a:picLocks noChangeAspect="1" noChangeArrowheads="1"/>
          </p:cNvPicPr>
          <p:nvPr/>
        </p:nvPicPr>
        <p:blipFill>
          <a:blip r:embed="rId2" cstate="print"/>
          <a:srcRect/>
          <a:stretch>
            <a:fillRect/>
          </a:stretch>
        </p:blipFill>
        <p:spPr bwMode="auto">
          <a:xfrm>
            <a:off x="251520" y="836712"/>
            <a:ext cx="4311933" cy="3810839"/>
          </a:xfrm>
          <a:prstGeom prst="rect">
            <a:avLst/>
          </a:prstGeom>
          <a:noFill/>
        </p:spPr>
      </p:pic>
      <p:sp>
        <p:nvSpPr>
          <p:cNvPr id="6" name="Прямоугольник 5"/>
          <p:cNvSpPr/>
          <p:nvPr/>
        </p:nvSpPr>
        <p:spPr>
          <a:xfrm>
            <a:off x="0" y="6309320"/>
            <a:ext cx="1999265" cy="369332"/>
          </a:xfrm>
          <a:prstGeom prst="rect">
            <a:avLst/>
          </a:prstGeom>
        </p:spPr>
        <p:txBody>
          <a:bodyPr wrap="none">
            <a:spAutoFit/>
          </a:bodyPr>
          <a:lstStyle/>
          <a:p>
            <a:r>
              <a:rPr lang="ru-RU" dirty="0" err="1"/>
              <a:t>radiopaedia.org</a:t>
            </a:r>
            <a:endParaRPr lang="uk-UA" dirty="0"/>
          </a:p>
        </p:txBody>
      </p:sp>
      <p:pic>
        <p:nvPicPr>
          <p:cNvPr id="7" name="Picture 3" descr="E:\Мои документы\КНИГИ по рентгену\Легкие\Варикозное расширение легочной вены\Варикозное расширение легочной вены кт.jpg"/>
          <p:cNvPicPr>
            <a:picLocks noChangeAspect="1" noChangeArrowheads="1"/>
          </p:cNvPicPr>
          <p:nvPr/>
        </p:nvPicPr>
        <p:blipFill>
          <a:blip r:embed="rId3" cstate="print"/>
          <a:srcRect/>
          <a:stretch>
            <a:fillRect/>
          </a:stretch>
        </p:blipFill>
        <p:spPr bwMode="auto">
          <a:xfrm>
            <a:off x="4788024" y="2276872"/>
            <a:ext cx="3810465" cy="3725788"/>
          </a:xfrm>
          <a:prstGeom prst="rect">
            <a:avLst/>
          </a:prstGeom>
          <a:noFill/>
        </p:spPr>
      </p:pic>
      <p:sp>
        <p:nvSpPr>
          <p:cNvPr id="8" name="Прямоугольник 7"/>
          <p:cNvSpPr/>
          <p:nvPr/>
        </p:nvSpPr>
        <p:spPr>
          <a:xfrm>
            <a:off x="4572000" y="836712"/>
            <a:ext cx="4572000" cy="1323439"/>
          </a:xfrm>
          <a:prstGeom prst="rect">
            <a:avLst/>
          </a:prstGeom>
        </p:spPr>
        <p:txBody>
          <a:bodyPr>
            <a:spAutoFit/>
          </a:bodyPr>
          <a:lstStyle/>
          <a:p>
            <a:pPr marL="273050" indent="-273050">
              <a:buFont typeface="Arial" pitchFamily="34" charset="0"/>
              <a:buChar char="•"/>
            </a:pPr>
            <a:r>
              <a:rPr lang="uk-UA" sz="2000" dirty="0">
                <a:solidFill>
                  <a:schemeClr val="bg1"/>
                </a:solidFill>
                <a:latin typeface="+mn-lt"/>
                <a:cs typeface="Times New Roman" pitchFamily="18" charset="0"/>
              </a:rPr>
              <a:t>Утворення в проекції правого кореня</a:t>
            </a:r>
          </a:p>
          <a:p>
            <a:pPr marL="273050" indent="-273050">
              <a:buFont typeface="Arial" pitchFamily="34" charset="0"/>
              <a:buChar char="•"/>
            </a:pPr>
            <a:r>
              <a:rPr lang="uk-UA" sz="2000" dirty="0">
                <a:solidFill>
                  <a:srgbClr val="002060"/>
                </a:solidFill>
                <a:latin typeface="+mn-lt"/>
              </a:rPr>
              <a:t>знак «накладення кореня» </a:t>
            </a:r>
            <a:r>
              <a:rPr lang="uk-UA" sz="2000" dirty="0">
                <a:solidFill>
                  <a:schemeClr val="bg1"/>
                </a:solidFill>
                <a:latin typeface="+mn-lt"/>
              </a:rPr>
              <a:t>- легенева артерія ідентифікується окремо від цієї «маси».</a:t>
            </a:r>
            <a:r>
              <a:rPr lang="uk-UA" sz="2000" dirty="0">
                <a:solidFill>
                  <a:schemeClr val="bg1"/>
                </a:solidFill>
                <a:latin typeface="+mn-lt"/>
                <a:cs typeface="Times New Roman" pitchFamily="18" charset="0"/>
              </a:rPr>
              <a:t> </a:t>
            </a:r>
          </a:p>
        </p:txBody>
      </p:sp>
      <p:cxnSp>
        <p:nvCxnSpPr>
          <p:cNvPr id="10" name="Прямая со стрелкой 9"/>
          <p:cNvCxnSpPr/>
          <p:nvPr/>
        </p:nvCxnSpPr>
        <p:spPr>
          <a:xfrm>
            <a:off x="971600" y="2708920"/>
            <a:ext cx="432048" cy="216024"/>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2" name="Прямая со стрелкой 11"/>
          <p:cNvCxnSpPr/>
          <p:nvPr/>
        </p:nvCxnSpPr>
        <p:spPr>
          <a:xfrm>
            <a:off x="5724128" y="4437112"/>
            <a:ext cx="144016" cy="144016"/>
          </a:xfrm>
          <a:prstGeom prst="straightConnector1">
            <a:avLst/>
          </a:prstGeom>
          <a:noFill/>
          <a:ln w="25400" cap="flat">
            <a:solidFill>
              <a:srgbClr val="FF0000"/>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390149" name="Rectangle 5"/>
          <p:cNvSpPr>
            <a:spLocks noChangeArrowheads="1"/>
          </p:cNvSpPr>
          <p:nvPr/>
        </p:nvSpPr>
        <p:spPr bwMode="auto">
          <a:xfrm>
            <a:off x="4788024" y="6154591"/>
            <a:ext cx="4355976" cy="703409"/>
          </a:xfrm>
          <a:prstGeom prst="rect">
            <a:avLst/>
          </a:prstGeom>
          <a:noFill/>
          <a:ln w="9525">
            <a:noFill/>
            <a:miter lim="800000"/>
            <a:headEnd/>
            <a:tailEnd/>
          </a:ln>
          <a:effec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a:ln>
                  <a:noFill/>
                </a:ln>
                <a:solidFill>
                  <a:schemeClr val="bg1"/>
                </a:solidFill>
                <a:effectLst/>
                <a:latin typeface="+mn-lt"/>
                <a:cs typeface="Arial" pitchFamily="34" charset="0"/>
              </a:rPr>
              <a:t>Контрастно заповнена аневризма легеневої вени наперед від правої головною легеневої артерії і </a:t>
            </a:r>
            <a:r>
              <a:rPr kumimoji="0" lang="uk-UA" sz="1600" b="0" i="0" u="none" strike="noStrike" cap="none" normalizeH="0" baseline="0" dirty="0" err="1">
                <a:ln>
                  <a:noFill/>
                </a:ln>
                <a:solidFill>
                  <a:schemeClr val="bg1"/>
                </a:solidFill>
                <a:effectLst/>
                <a:latin typeface="+mn-lt"/>
                <a:cs typeface="Arial" pitchFamily="34" charset="0"/>
              </a:rPr>
              <a:t>латеральніше</a:t>
            </a:r>
            <a:r>
              <a:rPr kumimoji="0" lang="uk-UA" sz="1600" b="0" i="0" u="none" strike="noStrike" cap="none" normalizeH="0" baseline="0" dirty="0">
                <a:ln>
                  <a:noFill/>
                </a:ln>
                <a:solidFill>
                  <a:schemeClr val="bg1"/>
                </a:solidFill>
                <a:effectLst/>
                <a:latin typeface="+mn-lt"/>
                <a:cs typeface="Arial" pitchFamily="34" charset="0"/>
              </a:rPr>
              <a:t> ВПВ </a:t>
            </a:r>
          </a:p>
        </p:txBody>
      </p:sp>
    </p:spTree>
  </p:cSld>
  <p:clrMapOvr>
    <a:masterClrMapping/>
  </p:clrMapOvr>
  <p:transition spd="med"/>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146" name="Picture 2" descr="E:\Мои документы\КНИГИ по рентгену\Легкие\Варикозное расширение легочной вены\Варикозное расширение легочной вены 2.jpeg"/>
          <p:cNvPicPr>
            <a:picLocks noChangeAspect="1" noChangeArrowheads="1"/>
          </p:cNvPicPr>
          <p:nvPr/>
        </p:nvPicPr>
        <p:blipFill>
          <a:blip r:embed="rId2" cstate="print"/>
          <a:srcRect/>
          <a:stretch>
            <a:fillRect/>
          </a:stretch>
        </p:blipFill>
        <p:spPr bwMode="auto">
          <a:xfrm>
            <a:off x="0" y="692696"/>
            <a:ext cx="5072046" cy="4680520"/>
          </a:xfrm>
          <a:prstGeom prst="rect">
            <a:avLst/>
          </a:prstGeom>
          <a:noFill/>
        </p:spPr>
      </p:pic>
      <p:sp>
        <p:nvSpPr>
          <p:cNvPr id="3" name="Прямоугольник 2"/>
          <p:cNvSpPr/>
          <p:nvPr/>
        </p:nvSpPr>
        <p:spPr>
          <a:xfrm>
            <a:off x="1835696" y="188640"/>
            <a:ext cx="7217040" cy="461665"/>
          </a:xfrm>
          <a:prstGeom prst="rect">
            <a:avLst/>
          </a:prstGeom>
        </p:spPr>
        <p:txBody>
          <a:bodyPr wrap="none">
            <a:spAutoFit/>
          </a:bodyPr>
          <a:lstStyle/>
          <a:p>
            <a:r>
              <a:rPr lang="uk-UA" sz="2400" b="1" dirty="0">
                <a:solidFill>
                  <a:schemeClr val="bg1"/>
                </a:solidFill>
                <a:latin typeface="Times New Roman" pitchFamily="18" charset="0"/>
                <a:cs typeface="Times New Roman" pitchFamily="18" charset="0"/>
              </a:rPr>
              <a:t>Варикозне розширення легеневих вен </a:t>
            </a:r>
            <a:r>
              <a:rPr lang="uk-UA" sz="2400" b="1">
                <a:solidFill>
                  <a:schemeClr val="bg1"/>
                </a:solidFill>
                <a:latin typeface="Times New Roman" pitchFamily="18" charset="0"/>
                <a:cs typeface="Times New Roman" pitchFamily="18" charset="0"/>
              </a:rPr>
              <a:t>- аневризма</a:t>
            </a:r>
            <a:endParaRPr lang="uk-UA" sz="2400" b="1" dirty="0">
              <a:solidFill>
                <a:schemeClr val="bg1"/>
              </a:solidFill>
              <a:latin typeface="Times New Roman" pitchFamily="18" charset="0"/>
              <a:cs typeface="Times New Roman" pitchFamily="18" charset="0"/>
            </a:endParaRPr>
          </a:p>
        </p:txBody>
      </p:sp>
    </p:spTree>
  </p:cSld>
  <p:clrMapOvr>
    <a:masterClrMapping/>
  </p:clrMapOvr>
  <p:transition spd="med"/>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contrast="30000"/>
          </a:blip>
          <a:srcRect/>
          <a:stretch>
            <a:fillRect/>
          </a:stretch>
        </p:blipFill>
        <p:spPr bwMode="auto">
          <a:xfrm>
            <a:off x="323527" y="548680"/>
            <a:ext cx="3960441" cy="3585805"/>
          </a:xfrm>
          <a:prstGeom prst="rect">
            <a:avLst/>
          </a:prstGeom>
          <a:noFill/>
          <a:ln w="9525">
            <a:noFill/>
            <a:miter lim="800000"/>
            <a:headEnd/>
            <a:tailEnd/>
          </a:ln>
        </p:spPr>
      </p:pic>
      <p:sp>
        <p:nvSpPr>
          <p:cNvPr id="4" name="Прямоугольник 3"/>
          <p:cNvSpPr/>
          <p:nvPr/>
        </p:nvSpPr>
        <p:spPr>
          <a:xfrm>
            <a:off x="755576" y="0"/>
            <a:ext cx="7992888" cy="523220"/>
          </a:xfrm>
          <a:prstGeom prst="rect">
            <a:avLst/>
          </a:prstGeom>
        </p:spPr>
        <p:txBody>
          <a:bodyPr wrap="square">
            <a:spAutoFit/>
          </a:bodyPr>
          <a:lstStyle/>
          <a:p>
            <a:r>
              <a:rPr lang="uk-UA" sz="2800" dirty="0">
                <a:solidFill>
                  <a:schemeClr val="bg1"/>
                </a:solidFill>
                <a:latin typeface="Times New Roman" pitchFamily="18" charset="0"/>
                <a:cs typeface="Times New Roman" pitchFamily="18" charset="0"/>
              </a:rPr>
              <a:t>Варикозне розширення легеневих вен</a:t>
            </a:r>
          </a:p>
        </p:txBody>
      </p:sp>
      <p:pic>
        <p:nvPicPr>
          <p:cNvPr id="5" name="Рисунок 4" descr="Figure 2. 32-year-old male with complex congenital pulmonary vein varix performed on 64 slice Dual Energy CT scanner (outside hospital) in arterial phase: MIP reformat in coronal projection using mediastinal vascular window shows a dilated left pulmonary venous structure (solid white arrow) originating from the inferior lingular segment and draining into the left atrium via the left superior pulmonary vein (dotted white arrow). Protocol: 100mAs, 100kV, 3mm slice thickness, 80ml Ultravist 370"/>
          <p:cNvPicPr/>
          <p:nvPr/>
        </p:nvPicPr>
        <p:blipFill>
          <a:blip r:embed="rId3" cstate="print"/>
          <a:srcRect/>
          <a:stretch>
            <a:fillRect/>
          </a:stretch>
        </p:blipFill>
        <p:spPr bwMode="auto">
          <a:xfrm>
            <a:off x="5364088" y="3284984"/>
            <a:ext cx="3779912" cy="2852936"/>
          </a:xfrm>
          <a:prstGeom prst="rect">
            <a:avLst/>
          </a:prstGeom>
          <a:noFill/>
          <a:ln w="9525">
            <a:noFill/>
            <a:miter lim="800000"/>
            <a:headEnd/>
            <a:tailEnd/>
          </a:ln>
        </p:spPr>
      </p:pic>
      <p:sp>
        <p:nvSpPr>
          <p:cNvPr id="6" name="Прямоугольник 5"/>
          <p:cNvSpPr/>
          <p:nvPr/>
        </p:nvSpPr>
        <p:spPr>
          <a:xfrm>
            <a:off x="251520" y="4293096"/>
            <a:ext cx="4824536" cy="2308324"/>
          </a:xfrm>
          <a:prstGeom prst="rect">
            <a:avLst/>
          </a:prstGeom>
        </p:spPr>
        <p:txBody>
          <a:bodyPr wrap="square">
            <a:spAutoFit/>
          </a:bodyPr>
          <a:lstStyle/>
          <a:p>
            <a:r>
              <a:rPr lang="uk-UA" dirty="0">
                <a:solidFill>
                  <a:schemeClr val="bg1"/>
                </a:solidFill>
                <a:latin typeface="Times New Roman" pitchFamily="18" charset="0"/>
                <a:cs typeface="Times New Roman" pitchFamily="18" charset="0"/>
              </a:rPr>
              <a:t>32-річний чоловік </a:t>
            </a:r>
            <a:r>
              <a:rPr lang="uk-UA" dirty="0" err="1">
                <a:solidFill>
                  <a:schemeClr val="bg1"/>
                </a:solidFill>
                <a:latin typeface="Times New Roman" pitchFamily="18" charset="0"/>
                <a:cs typeface="Times New Roman" pitchFamily="18" charset="0"/>
              </a:rPr>
              <a:t>КТ-скан</a:t>
            </a:r>
            <a:r>
              <a:rPr lang="uk-UA" dirty="0">
                <a:solidFill>
                  <a:schemeClr val="bg1"/>
                </a:solidFill>
                <a:latin typeface="Times New Roman" pitchFamily="18" charset="0"/>
                <a:cs typeface="Times New Roman" pitchFamily="18" charset="0"/>
              </a:rPr>
              <a:t> в артеріальній фазі: MIP в корональної проекції </a:t>
            </a:r>
            <a:r>
              <a:rPr lang="uk-UA" dirty="0" err="1">
                <a:solidFill>
                  <a:schemeClr val="bg1"/>
                </a:solidFill>
                <a:latin typeface="Times New Roman" pitchFamily="18" charset="0"/>
                <a:cs typeface="Times New Roman" pitchFamily="18" charset="0"/>
              </a:rPr>
              <a:t>медіастінальне</a:t>
            </a:r>
            <a:r>
              <a:rPr lang="uk-UA" dirty="0">
                <a:solidFill>
                  <a:schemeClr val="bg1"/>
                </a:solidFill>
                <a:latin typeface="Times New Roman" pitchFamily="18" charset="0"/>
                <a:cs typeface="Times New Roman" pitchFamily="18" charset="0"/>
              </a:rPr>
              <a:t> вікно</a:t>
            </a:r>
          </a:p>
          <a:p>
            <a:pPr marL="177800" indent="-177800">
              <a:buFont typeface="Arial" pitchFamily="34" charset="0"/>
              <a:buChar char="•"/>
            </a:pPr>
            <a:r>
              <a:rPr lang="uk-UA" dirty="0">
                <a:solidFill>
                  <a:schemeClr val="bg1"/>
                </a:solidFill>
                <a:latin typeface="Times New Roman" pitchFamily="18" charset="0"/>
                <a:cs typeface="Times New Roman" pitchFamily="18" charset="0"/>
              </a:rPr>
              <a:t>розширена структура лівої легеневої вени (суцільна стрілка), що виникає з нижнього язичкового сегмента і дренує в ліве передсердя через ліву верхню легеневу вену (пунктирна стрілка).</a:t>
            </a:r>
          </a:p>
        </p:txBody>
      </p:sp>
      <p:sp>
        <p:nvSpPr>
          <p:cNvPr id="1027" name="Rectangle 3"/>
          <p:cNvSpPr>
            <a:spLocks noChangeArrowheads="1"/>
          </p:cNvSpPr>
          <p:nvPr/>
        </p:nvSpPr>
        <p:spPr bwMode="auto">
          <a:xfrm>
            <a:off x="5004048" y="1126342"/>
            <a:ext cx="4139952" cy="1503628"/>
          </a:xfrm>
          <a:prstGeom prst="rect">
            <a:avLst/>
          </a:prstGeom>
          <a:noFill/>
          <a:ln w="9525">
            <a:noFill/>
            <a:miter lim="800000"/>
            <a:headEnd/>
            <a:tailEnd/>
          </a:ln>
          <a:effec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a:ln>
                  <a:noFill/>
                </a:ln>
                <a:solidFill>
                  <a:schemeClr val="bg1"/>
                </a:solidFill>
                <a:effectLst/>
                <a:latin typeface="Times New Roman" pitchFamily="18" charset="0"/>
                <a:cs typeface="Times New Roman" pitchFamily="18" charset="0"/>
              </a:rPr>
              <a:t>Аномальне затемнення  в лівій середній і нижній зонах легень (стрілки), яке  переходить від рівня лівого кореня дистально до середньої частини лівої діафрагми </a:t>
            </a:r>
          </a:p>
        </p:txBody>
      </p:sp>
      <p:sp>
        <p:nvSpPr>
          <p:cNvPr id="8" name="Прямоугольник 7"/>
          <p:cNvSpPr/>
          <p:nvPr/>
        </p:nvSpPr>
        <p:spPr>
          <a:xfrm>
            <a:off x="5868144" y="6237312"/>
            <a:ext cx="2467342" cy="646331"/>
          </a:xfrm>
          <a:prstGeom prst="rect">
            <a:avLst/>
          </a:prstGeom>
        </p:spPr>
        <p:txBody>
          <a:bodyPr wrap="none">
            <a:spAutoFit/>
          </a:bodyPr>
          <a:lstStyle/>
          <a:p>
            <a:r>
              <a:rPr lang="ru-RU" sz="1200" dirty="0" err="1">
                <a:solidFill>
                  <a:schemeClr val="bg1"/>
                </a:solidFill>
              </a:rPr>
              <a:t>semanticscholar.org</a:t>
            </a:r>
            <a:endParaRPr lang="ru-RU" sz="1200" dirty="0">
              <a:solidFill>
                <a:schemeClr val="bg1"/>
              </a:solidFill>
            </a:endParaRPr>
          </a:p>
          <a:p>
            <a:pPr lvl="0"/>
            <a:r>
              <a:rPr lang="ru-RU" sz="1200" dirty="0"/>
              <a:t>DOI:</a:t>
            </a:r>
            <a:r>
              <a:rPr lang="ru-RU" sz="1200" u="sng" dirty="0">
                <a:hlinkClick r:id="rId4"/>
              </a:rPr>
              <a:t>10.3941/jrcr.v6i12.1017</a:t>
            </a:r>
            <a:endParaRPr lang="ru-RU" sz="1200" dirty="0"/>
          </a:p>
          <a:p>
            <a:endParaRPr lang="uk-UA" sz="1200" dirty="0">
              <a:solidFill>
                <a:schemeClr val="bg1"/>
              </a:solidFill>
            </a:endParaRPr>
          </a:p>
        </p:txBody>
      </p:sp>
    </p:spTree>
  </p:cSld>
  <p:clrMapOvr>
    <a:masterClrMapping/>
  </p:clrMapOvr>
  <p:transition spd="med"/>
</p:sld>
</file>

<file path=ppt/theme/theme1.xml><?xml version="1.0" encoding="utf-8"?>
<a:theme xmlns:a="http://schemas.openxmlformats.org/drawingml/2006/main" name="Апекс">
  <a:themeElements>
    <a:clrScheme name="Апекс">
      <a:dk1>
        <a:srgbClr val="000000"/>
      </a:dk1>
      <a:lt1>
        <a:srgbClr val="FFFFFF"/>
      </a:lt1>
      <a:dk2>
        <a:srgbClr val="A7A7A7"/>
      </a:dk2>
      <a:lt2>
        <a:srgbClr val="535353"/>
      </a:lt2>
      <a:accent1>
        <a:srgbClr val="CEB966"/>
      </a:accent1>
      <a:accent2>
        <a:srgbClr val="9CB084"/>
      </a:accent2>
      <a:accent3>
        <a:srgbClr val="6BB1C9"/>
      </a:accent3>
      <a:accent4>
        <a:srgbClr val="6585CF"/>
      </a:accent4>
      <a:accent5>
        <a:srgbClr val="7E6BC9"/>
      </a:accent5>
      <a:accent6>
        <a:srgbClr val="A379BB"/>
      </a:accent6>
      <a:hlink>
        <a:srgbClr val="0000FF"/>
      </a:hlink>
      <a:folHlink>
        <a:srgbClr val="FF00FF"/>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Апекс">
  <a:themeElements>
    <a:clrScheme name="Апекс">
      <a:dk1>
        <a:srgbClr val="000000"/>
      </a:dk1>
      <a:lt1>
        <a:srgbClr val="FFFFFF"/>
      </a:lt1>
      <a:dk2>
        <a:srgbClr val="A7A7A7"/>
      </a:dk2>
      <a:lt2>
        <a:srgbClr val="535353"/>
      </a:lt2>
      <a:accent1>
        <a:srgbClr val="CEB966"/>
      </a:accent1>
      <a:accent2>
        <a:srgbClr val="9CB084"/>
      </a:accent2>
      <a:accent3>
        <a:srgbClr val="6BB1C9"/>
      </a:accent3>
      <a:accent4>
        <a:srgbClr val="6585CF"/>
      </a:accent4>
      <a:accent5>
        <a:srgbClr val="7E6BC9"/>
      </a:accent5>
      <a:accent6>
        <a:srgbClr val="A379BB"/>
      </a:accent6>
      <a:hlink>
        <a:srgbClr val="0000FF"/>
      </a:hlink>
      <a:folHlink>
        <a:srgbClr val="FF00FF"/>
      </a:folHlink>
    </a:clrScheme>
    <a:fontScheme name="Апекс">
      <a:majorFont>
        <a:latin typeface="Calibri"/>
        <a:ea typeface="Calibri"/>
        <a:cs typeface="Calibri"/>
      </a:majorFont>
      <a:minorFont>
        <a:latin typeface="Helvetica"/>
        <a:ea typeface="Helvetica"/>
        <a:cs typeface="Helvetica"/>
      </a:minorFont>
    </a:fontScheme>
    <a:fmtScheme name="Апекс">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2004</TotalTime>
  <Words>23889</Words>
  <Application>Microsoft Office PowerPoint</Application>
  <PresentationFormat>Экран (4:3)</PresentationFormat>
  <Paragraphs>1840</Paragraphs>
  <Slides>368</Slides>
  <Notes>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368</vt:i4>
      </vt:variant>
    </vt:vector>
  </HeadingPairs>
  <TitlesOfParts>
    <vt:vector size="375" baseType="lpstr">
      <vt:lpstr>Arial</vt:lpstr>
      <vt:lpstr>Calibri</vt:lpstr>
      <vt:lpstr>Courier New</vt:lpstr>
      <vt:lpstr>Times New Roman</vt:lpstr>
      <vt:lpstr>Verdana</vt:lpstr>
      <vt:lpstr>Wingdings</vt:lpstr>
      <vt:lpstr>Апекс</vt:lpstr>
      <vt:lpstr>Аномалії та вади розвитку трахеї, легень та бронхів</vt:lpstr>
      <vt:lpstr>Презентация PowerPoint</vt:lpstr>
      <vt:lpstr>Презентация PowerPoint</vt:lpstr>
      <vt:lpstr>Презентация PowerPoint</vt:lpstr>
      <vt:lpstr>Презентация PowerPoint</vt:lpstr>
      <vt:lpstr>Класифікація вад розвитку трахеї, бронхів, легень та легеневих судин </vt:lpstr>
      <vt:lpstr>Презентация PowerPoint</vt:lpstr>
      <vt:lpstr>Презентация PowerPoint</vt:lpstr>
      <vt:lpstr>Презентация PowerPoint</vt:lpstr>
      <vt:lpstr>Презентация PowerPoint</vt:lpstr>
      <vt:lpstr>Презентация PowerPoint</vt:lpstr>
      <vt:lpstr>Агенезія і аплазія легені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Гіпоплазія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Кістозно-аденоматозна мальформація (КАМ)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БРОНХОЛЕГЕНЕВІ   КІСТИ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Вроджена лобарная  (часткова) емфізема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Трахеобронхомегалія (синдром Муньє-Куна)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Синдром Вільямса – Кемпбелла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Синдром Маклеода </vt:lpstr>
      <vt:lpstr>Презентация PowerPoint</vt:lpstr>
      <vt:lpstr>Презентация PowerPoint</vt:lpstr>
      <vt:lpstr>Презентация PowerPoint</vt:lpstr>
      <vt:lpstr>Презентация PowerPoint</vt:lpstr>
      <vt:lpstr>Презентация PowerPoint</vt:lpstr>
      <vt:lpstr>Бронхомаляція</vt:lpstr>
      <vt:lpstr>Презентация PowerPoint</vt:lpstr>
      <vt:lpstr>Трахеобронхомаляція</vt:lpstr>
      <vt:lpstr>Презентация PowerPoint</vt:lpstr>
      <vt:lpstr>Презентация PowerPoint</vt:lpstr>
      <vt:lpstr>Бронхіолоектатична емфізема  Лешке</vt:lpstr>
      <vt:lpstr>Презентация PowerPoint</vt:lpstr>
      <vt:lpstr>Презентация PowerPoint</vt:lpstr>
      <vt:lpstr>Презентация PowerPoint</vt:lpstr>
      <vt:lpstr>Аномалії разгалуження бронхіального дерева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Кардіальный  (серцевий) бронх</vt:lpstr>
      <vt:lpstr>Презентация PowerPoint</vt:lpstr>
      <vt:lpstr>Презентация PowerPoint</vt:lpstr>
      <vt:lpstr>Додаткова легеня  (частка)</vt:lpstr>
      <vt:lpstr>Додаткова легеня (частка) зі звичайним кровопостачанням</vt:lpstr>
      <vt:lpstr>Презентация PowerPoint</vt:lpstr>
      <vt:lpstr>Презентация PowerPoint</vt:lpstr>
      <vt:lpstr>Презентация PowerPoint</vt:lpstr>
      <vt:lpstr>Презентация PowerPoint</vt:lpstr>
      <vt:lpstr>Легенева секвестрація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Аномалії біфуркації трахеї</vt:lpstr>
      <vt:lpstr>Презентация PowerPoint</vt:lpstr>
      <vt:lpstr>Вроджені стенози  трахеї и бронхів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Бронхіальна атрезія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Диветикули трахеї и бронхів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Трахеостравохідні та бронхостравохідні нориці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Гамартома (хондрома)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Частка  непарної вени</vt:lpstr>
      <vt:lpstr>Презентация PowerPoint</vt:lpstr>
      <vt:lpstr>Презентация PowerPoint</vt:lpstr>
      <vt:lpstr>Презентация PowerPoint</vt:lpstr>
      <vt:lpstr>Презентация PowerPoint</vt:lpstr>
      <vt:lpstr>Презентация PowerPoint</vt:lpstr>
      <vt:lpstr>«Дзеркальні  легені» </vt:lpstr>
      <vt:lpstr>Синдром Зіверта-Картагенера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Аномалії кровоносних и лімфатичних судин</vt:lpstr>
      <vt:lpstr>Агенезія і аплазія легеневої артерії</vt:lpstr>
      <vt:lpstr>Презентация PowerPoint</vt:lpstr>
      <vt:lpstr>Презентация PowerPoint</vt:lpstr>
      <vt:lpstr>Презентация PowerPoint</vt:lpstr>
      <vt:lpstr>Презентация PowerPoint</vt:lpstr>
      <vt:lpstr>Гипоплазія легеневої артерії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Вроджені стенози легеневої артерії</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Синдром Кітеля  (Keutel-Jörgensen-Gabriel)</vt:lpstr>
      <vt:lpstr>Презентация PowerPoint</vt:lpstr>
      <vt:lpstr>Артеріовенозні мальформації (аневризми, нориці)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Синдром Ослера-Ранд-Вебера  (сімейна спадкова телеангіектазії)</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Синдром ятагана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Вроджені лімфангіоектазія легень</vt:lpstr>
      <vt:lpstr>Презентация PowerPoint</vt:lpstr>
      <vt:lpstr>Презентация PowerPoint</vt:lpstr>
      <vt:lpstr> Аномальний дренаж легеневих вен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Варикозне розширення легеневих вен</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Аномалії та вади розвитку легень та бронхів</dc:title>
  <dc:creator>1</dc:creator>
  <cp:lastModifiedBy>Катерина Михайлівна Дойкова</cp:lastModifiedBy>
  <cp:revision>128</cp:revision>
  <dcterms:modified xsi:type="dcterms:W3CDTF">2021-10-07T19:39:14Z</dcterms:modified>
</cp:coreProperties>
</file>